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Roboto" panose="02000000000000000000" pitchFamily="2" charset="0"/>
      <p:regular r:id="rId46"/>
      <p:bold r:id="rId47"/>
      <p:italic r:id="rId48"/>
      <p:boldItalic r:id="rId4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203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image" Target="../media/image1.png"/><Relationship Id="rId21" Type="http://schemas.openxmlformats.org/officeDocument/2006/relationships/image" Target="../media/image140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18" Type="http://schemas.openxmlformats.org/officeDocument/2006/relationships/image" Target="../media/image175.png"/><Relationship Id="rId26" Type="http://schemas.openxmlformats.org/officeDocument/2006/relationships/image" Target="../media/image183.png"/><Relationship Id="rId3" Type="http://schemas.openxmlformats.org/officeDocument/2006/relationships/image" Target="../media/image1.png"/><Relationship Id="rId21" Type="http://schemas.openxmlformats.org/officeDocument/2006/relationships/image" Target="../media/image178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17" Type="http://schemas.openxmlformats.org/officeDocument/2006/relationships/image" Target="../media/image174.png"/><Relationship Id="rId25" Type="http://schemas.openxmlformats.org/officeDocument/2006/relationships/image" Target="../media/image18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3.png"/><Relationship Id="rId20" Type="http://schemas.openxmlformats.org/officeDocument/2006/relationships/image" Target="../media/image177.png"/><Relationship Id="rId29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24" Type="http://schemas.openxmlformats.org/officeDocument/2006/relationships/image" Target="../media/image181.png"/><Relationship Id="rId5" Type="http://schemas.openxmlformats.org/officeDocument/2006/relationships/image" Target="../media/image162.png"/><Relationship Id="rId15" Type="http://schemas.openxmlformats.org/officeDocument/2006/relationships/image" Target="../media/image172.png"/><Relationship Id="rId23" Type="http://schemas.openxmlformats.org/officeDocument/2006/relationships/image" Target="../media/image180.png"/><Relationship Id="rId28" Type="http://schemas.openxmlformats.org/officeDocument/2006/relationships/image" Target="../media/image185.png"/><Relationship Id="rId10" Type="http://schemas.openxmlformats.org/officeDocument/2006/relationships/image" Target="../media/image167.png"/><Relationship Id="rId19" Type="http://schemas.openxmlformats.org/officeDocument/2006/relationships/image" Target="../media/image176.png"/><Relationship Id="rId31" Type="http://schemas.openxmlformats.org/officeDocument/2006/relationships/image" Target="../media/image188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Relationship Id="rId22" Type="http://schemas.openxmlformats.org/officeDocument/2006/relationships/image" Target="../media/image179.png"/><Relationship Id="rId27" Type="http://schemas.openxmlformats.org/officeDocument/2006/relationships/image" Target="../media/image184.png"/><Relationship Id="rId30" Type="http://schemas.openxmlformats.org/officeDocument/2006/relationships/image" Target="../media/image187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26" Type="http://schemas.openxmlformats.org/officeDocument/2006/relationships/image" Target="../media/image211.png"/><Relationship Id="rId39" Type="http://schemas.openxmlformats.org/officeDocument/2006/relationships/image" Target="../media/image224.png"/><Relationship Id="rId21" Type="http://schemas.openxmlformats.org/officeDocument/2006/relationships/image" Target="../media/image206.png"/><Relationship Id="rId34" Type="http://schemas.openxmlformats.org/officeDocument/2006/relationships/image" Target="../media/image219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17" Type="http://schemas.openxmlformats.org/officeDocument/2006/relationships/image" Target="../media/image202.png"/><Relationship Id="rId25" Type="http://schemas.openxmlformats.org/officeDocument/2006/relationships/image" Target="../media/image210.png"/><Relationship Id="rId33" Type="http://schemas.openxmlformats.org/officeDocument/2006/relationships/image" Target="../media/image218.png"/><Relationship Id="rId38" Type="http://schemas.openxmlformats.org/officeDocument/2006/relationships/image" Target="../media/image22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1.png"/><Relationship Id="rId20" Type="http://schemas.openxmlformats.org/officeDocument/2006/relationships/image" Target="../media/image205.png"/><Relationship Id="rId29" Type="http://schemas.openxmlformats.org/officeDocument/2006/relationships/image" Target="../media/image2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24" Type="http://schemas.openxmlformats.org/officeDocument/2006/relationships/image" Target="../media/image209.png"/><Relationship Id="rId32" Type="http://schemas.openxmlformats.org/officeDocument/2006/relationships/image" Target="../media/image217.png"/><Relationship Id="rId37" Type="http://schemas.openxmlformats.org/officeDocument/2006/relationships/image" Target="../media/image222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23" Type="http://schemas.openxmlformats.org/officeDocument/2006/relationships/image" Target="../media/image208.png"/><Relationship Id="rId28" Type="http://schemas.openxmlformats.org/officeDocument/2006/relationships/image" Target="../media/image213.png"/><Relationship Id="rId36" Type="http://schemas.openxmlformats.org/officeDocument/2006/relationships/image" Target="../media/image221.png"/><Relationship Id="rId10" Type="http://schemas.openxmlformats.org/officeDocument/2006/relationships/image" Target="../media/image195.png"/><Relationship Id="rId19" Type="http://schemas.openxmlformats.org/officeDocument/2006/relationships/image" Target="../media/image204.png"/><Relationship Id="rId31" Type="http://schemas.openxmlformats.org/officeDocument/2006/relationships/image" Target="../media/image216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Relationship Id="rId22" Type="http://schemas.openxmlformats.org/officeDocument/2006/relationships/image" Target="../media/image207.png"/><Relationship Id="rId27" Type="http://schemas.openxmlformats.org/officeDocument/2006/relationships/image" Target="../media/image212.png"/><Relationship Id="rId30" Type="http://schemas.openxmlformats.org/officeDocument/2006/relationships/image" Target="../media/image215.png"/><Relationship Id="rId35" Type="http://schemas.openxmlformats.org/officeDocument/2006/relationships/image" Target="../media/image220.png"/><Relationship Id="rId8" Type="http://schemas.openxmlformats.org/officeDocument/2006/relationships/image" Target="../media/image193.png"/><Relationship Id="rId3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3" Type="http://schemas.openxmlformats.org/officeDocument/2006/relationships/image" Target="../media/image1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6.png"/><Relationship Id="rId18" Type="http://schemas.openxmlformats.org/officeDocument/2006/relationships/image" Target="../media/image251.png"/><Relationship Id="rId3" Type="http://schemas.openxmlformats.org/officeDocument/2006/relationships/image" Target="../media/image1.png"/><Relationship Id="rId7" Type="http://schemas.openxmlformats.org/officeDocument/2006/relationships/image" Target="../media/image240.png"/><Relationship Id="rId12" Type="http://schemas.openxmlformats.org/officeDocument/2006/relationships/image" Target="../media/image245.png"/><Relationship Id="rId17" Type="http://schemas.openxmlformats.org/officeDocument/2006/relationships/image" Target="../media/image25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5" Type="http://schemas.openxmlformats.org/officeDocument/2006/relationships/image" Target="../media/image24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Relationship Id="rId14" Type="http://schemas.openxmlformats.org/officeDocument/2006/relationships/image" Target="../media/image2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18" Type="http://schemas.openxmlformats.org/officeDocument/2006/relationships/image" Target="../media/image266.png"/><Relationship Id="rId26" Type="http://schemas.openxmlformats.org/officeDocument/2006/relationships/image" Target="../media/image274.png"/><Relationship Id="rId3" Type="http://schemas.openxmlformats.org/officeDocument/2006/relationships/image" Target="../media/image1.png"/><Relationship Id="rId21" Type="http://schemas.openxmlformats.org/officeDocument/2006/relationships/image" Target="../media/image269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5.png"/><Relationship Id="rId25" Type="http://schemas.openxmlformats.org/officeDocument/2006/relationships/image" Target="../media/image27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64.png"/><Relationship Id="rId20" Type="http://schemas.openxmlformats.org/officeDocument/2006/relationships/image" Target="../media/image268.png"/><Relationship Id="rId29" Type="http://schemas.openxmlformats.org/officeDocument/2006/relationships/image" Target="../media/image2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24" Type="http://schemas.openxmlformats.org/officeDocument/2006/relationships/image" Target="../media/image272.png"/><Relationship Id="rId5" Type="http://schemas.openxmlformats.org/officeDocument/2006/relationships/image" Target="../media/image253.png"/><Relationship Id="rId15" Type="http://schemas.openxmlformats.org/officeDocument/2006/relationships/image" Target="../media/image263.png"/><Relationship Id="rId23" Type="http://schemas.openxmlformats.org/officeDocument/2006/relationships/image" Target="../media/image271.png"/><Relationship Id="rId28" Type="http://schemas.openxmlformats.org/officeDocument/2006/relationships/image" Target="../media/image276.png"/><Relationship Id="rId10" Type="http://schemas.openxmlformats.org/officeDocument/2006/relationships/image" Target="../media/image258.png"/><Relationship Id="rId19" Type="http://schemas.openxmlformats.org/officeDocument/2006/relationships/image" Target="../media/image267.png"/><Relationship Id="rId4" Type="http://schemas.openxmlformats.org/officeDocument/2006/relationships/image" Target="../media/image252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Relationship Id="rId22" Type="http://schemas.openxmlformats.org/officeDocument/2006/relationships/image" Target="../media/image270.png"/><Relationship Id="rId27" Type="http://schemas.openxmlformats.org/officeDocument/2006/relationships/image" Target="../media/image27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png"/><Relationship Id="rId13" Type="http://schemas.openxmlformats.org/officeDocument/2006/relationships/image" Target="../media/image287.png"/><Relationship Id="rId3" Type="http://schemas.openxmlformats.org/officeDocument/2006/relationships/image" Target="../media/image1.png"/><Relationship Id="rId7" Type="http://schemas.openxmlformats.org/officeDocument/2006/relationships/image" Target="../media/image281.png"/><Relationship Id="rId12" Type="http://schemas.openxmlformats.org/officeDocument/2006/relationships/image" Target="../media/image286.png"/><Relationship Id="rId17" Type="http://schemas.openxmlformats.org/officeDocument/2006/relationships/image" Target="../media/image29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png"/><Relationship Id="rId11" Type="http://schemas.openxmlformats.org/officeDocument/2006/relationships/image" Target="../media/image285.png"/><Relationship Id="rId5" Type="http://schemas.openxmlformats.org/officeDocument/2006/relationships/image" Target="../media/image279.png"/><Relationship Id="rId15" Type="http://schemas.openxmlformats.org/officeDocument/2006/relationships/image" Target="../media/image289.png"/><Relationship Id="rId10" Type="http://schemas.openxmlformats.org/officeDocument/2006/relationships/image" Target="../media/image284.png"/><Relationship Id="rId4" Type="http://schemas.openxmlformats.org/officeDocument/2006/relationships/image" Target="../media/image278.png"/><Relationship Id="rId9" Type="http://schemas.openxmlformats.org/officeDocument/2006/relationships/image" Target="../media/image283.png"/><Relationship Id="rId14" Type="http://schemas.openxmlformats.org/officeDocument/2006/relationships/image" Target="../media/image2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18" Type="http://schemas.openxmlformats.org/officeDocument/2006/relationships/image" Target="../media/image306.png"/><Relationship Id="rId3" Type="http://schemas.openxmlformats.org/officeDocument/2006/relationships/image" Target="../media/image1.png"/><Relationship Id="rId21" Type="http://schemas.openxmlformats.org/officeDocument/2006/relationships/image" Target="../media/image309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17" Type="http://schemas.openxmlformats.org/officeDocument/2006/relationships/image" Target="../media/image30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04.png"/><Relationship Id="rId20" Type="http://schemas.openxmlformats.org/officeDocument/2006/relationships/image" Target="../media/image3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5" Type="http://schemas.openxmlformats.org/officeDocument/2006/relationships/image" Target="../media/image293.png"/><Relationship Id="rId15" Type="http://schemas.openxmlformats.org/officeDocument/2006/relationships/image" Target="../media/image303.png"/><Relationship Id="rId23" Type="http://schemas.openxmlformats.org/officeDocument/2006/relationships/image" Target="../media/image311.png"/><Relationship Id="rId10" Type="http://schemas.openxmlformats.org/officeDocument/2006/relationships/image" Target="../media/image298.png"/><Relationship Id="rId19" Type="http://schemas.openxmlformats.org/officeDocument/2006/relationships/image" Target="../media/image307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Relationship Id="rId14" Type="http://schemas.openxmlformats.org/officeDocument/2006/relationships/image" Target="../media/image302.png"/><Relationship Id="rId22" Type="http://schemas.openxmlformats.org/officeDocument/2006/relationships/image" Target="../media/image3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13" Type="http://schemas.openxmlformats.org/officeDocument/2006/relationships/image" Target="../media/image321.png"/><Relationship Id="rId3" Type="http://schemas.openxmlformats.org/officeDocument/2006/relationships/image" Target="../media/image1.png"/><Relationship Id="rId7" Type="http://schemas.openxmlformats.org/officeDocument/2006/relationships/image" Target="../media/image315.png"/><Relationship Id="rId12" Type="http://schemas.openxmlformats.org/officeDocument/2006/relationships/image" Target="../media/image320.png"/><Relationship Id="rId17" Type="http://schemas.openxmlformats.org/officeDocument/2006/relationships/image" Target="../media/image325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4.png"/><Relationship Id="rId11" Type="http://schemas.openxmlformats.org/officeDocument/2006/relationships/image" Target="../media/image319.png"/><Relationship Id="rId5" Type="http://schemas.openxmlformats.org/officeDocument/2006/relationships/image" Target="../media/image313.png"/><Relationship Id="rId15" Type="http://schemas.openxmlformats.org/officeDocument/2006/relationships/image" Target="../media/image323.png"/><Relationship Id="rId10" Type="http://schemas.openxmlformats.org/officeDocument/2006/relationships/image" Target="../media/image318.png"/><Relationship Id="rId4" Type="http://schemas.openxmlformats.org/officeDocument/2006/relationships/image" Target="../media/image312.png"/><Relationship Id="rId9" Type="http://schemas.openxmlformats.org/officeDocument/2006/relationships/image" Target="../media/image317.png"/><Relationship Id="rId14" Type="http://schemas.openxmlformats.org/officeDocument/2006/relationships/image" Target="../media/image3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335.png"/><Relationship Id="rId18" Type="http://schemas.openxmlformats.org/officeDocument/2006/relationships/image" Target="../media/image340.png"/><Relationship Id="rId3" Type="http://schemas.openxmlformats.org/officeDocument/2006/relationships/image" Target="../media/image1.png"/><Relationship Id="rId21" Type="http://schemas.openxmlformats.org/officeDocument/2006/relationships/image" Target="../media/image343.png"/><Relationship Id="rId7" Type="http://schemas.openxmlformats.org/officeDocument/2006/relationships/image" Target="../media/image329.png"/><Relationship Id="rId12" Type="http://schemas.openxmlformats.org/officeDocument/2006/relationships/image" Target="../media/image334.png"/><Relationship Id="rId17" Type="http://schemas.openxmlformats.org/officeDocument/2006/relationships/image" Target="../media/image339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38.png"/><Relationship Id="rId20" Type="http://schemas.openxmlformats.org/officeDocument/2006/relationships/image" Target="../media/image3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8.png"/><Relationship Id="rId11" Type="http://schemas.openxmlformats.org/officeDocument/2006/relationships/image" Target="../media/image333.png"/><Relationship Id="rId24" Type="http://schemas.openxmlformats.org/officeDocument/2006/relationships/image" Target="../media/image346.png"/><Relationship Id="rId5" Type="http://schemas.openxmlformats.org/officeDocument/2006/relationships/image" Target="../media/image327.png"/><Relationship Id="rId15" Type="http://schemas.openxmlformats.org/officeDocument/2006/relationships/image" Target="../media/image337.png"/><Relationship Id="rId23" Type="http://schemas.openxmlformats.org/officeDocument/2006/relationships/image" Target="../media/image345.png"/><Relationship Id="rId10" Type="http://schemas.openxmlformats.org/officeDocument/2006/relationships/image" Target="../media/image332.png"/><Relationship Id="rId19" Type="http://schemas.openxmlformats.org/officeDocument/2006/relationships/image" Target="../media/image341.png"/><Relationship Id="rId4" Type="http://schemas.openxmlformats.org/officeDocument/2006/relationships/image" Target="../media/image326.png"/><Relationship Id="rId9" Type="http://schemas.openxmlformats.org/officeDocument/2006/relationships/image" Target="../media/image331.png"/><Relationship Id="rId14" Type="http://schemas.openxmlformats.org/officeDocument/2006/relationships/image" Target="../media/image336.png"/><Relationship Id="rId22" Type="http://schemas.openxmlformats.org/officeDocument/2006/relationships/image" Target="../media/image3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13" Type="http://schemas.openxmlformats.org/officeDocument/2006/relationships/image" Target="../media/image356.png"/><Relationship Id="rId18" Type="http://schemas.openxmlformats.org/officeDocument/2006/relationships/image" Target="../media/image361.png"/><Relationship Id="rId3" Type="http://schemas.openxmlformats.org/officeDocument/2006/relationships/image" Target="../media/image1.png"/><Relationship Id="rId7" Type="http://schemas.openxmlformats.org/officeDocument/2006/relationships/image" Target="../media/image350.png"/><Relationship Id="rId12" Type="http://schemas.openxmlformats.org/officeDocument/2006/relationships/image" Target="../media/image355.png"/><Relationship Id="rId17" Type="http://schemas.openxmlformats.org/officeDocument/2006/relationships/image" Target="../media/image36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9.png"/><Relationship Id="rId11" Type="http://schemas.openxmlformats.org/officeDocument/2006/relationships/image" Target="../media/image354.png"/><Relationship Id="rId5" Type="http://schemas.openxmlformats.org/officeDocument/2006/relationships/image" Target="../media/image348.png"/><Relationship Id="rId15" Type="http://schemas.openxmlformats.org/officeDocument/2006/relationships/image" Target="../media/image358.png"/><Relationship Id="rId10" Type="http://schemas.openxmlformats.org/officeDocument/2006/relationships/image" Target="../media/image353.png"/><Relationship Id="rId19" Type="http://schemas.openxmlformats.org/officeDocument/2006/relationships/image" Target="../media/image362.png"/><Relationship Id="rId4" Type="http://schemas.openxmlformats.org/officeDocument/2006/relationships/image" Target="../media/image347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13" Type="http://schemas.openxmlformats.org/officeDocument/2006/relationships/image" Target="../media/image372.png"/><Relationship Id="rId3" Type="http://schemas.openxmlformats.org/officeDocument/2006/relationships/image" Target="../media/image1.png"/><Relationship Id="rId7" Type="http://schemas.openxmlformats.org/officeDocument/2006/relationships/image" Target="../media/image366.png"/><Relationship Id="rId12" Type="http://schemas.openxmlformats.org/officeDocument/2006/relationships/image" Target="../media/image3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5.png"/><Relationship Id="rId11" Type="http://schemas.openxmlformats.org/officeDocument/2006/relationships/image" Target="../media/image370.png"/><Relationship Id="rId5" Type="http://schemas.openxmlformats.org/officeDocument/2006/relationships/image" Target="../media/image364.png"/><Relationship Id="rId15" Type="http://schemas.openxmlformats.org/officeDocument/2006/relationships/image" Target="../media/image374.png"/><Relationship Id="rId10" Type="http://schemas.openxmlformats.org/officeDocument/2006/relationships/image" Target="../media/image369.png"/><Relationship Id="rId4" Type="http://schemas.openxmlformats.org/officeDocument/2006/relationships/image" Target="../media/image363.png"/><Relationship Id="rId9" Type="http://schemas.openxmlformats.org/officeDocument/2006/relationships/image" Target="../media/image368.png"/><Relationship Id="rId14" Type="http://schemas.openxmlformats.org/officeDocument/2006/relationships/image" Target="../media/image3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png"/><Relationship Id="rId13" Type="http://schemas.openxmlformats.org/officeDocument/2006/relationships/image" Target="../media/image384.png"/><Relationship Id="rId3" Type="http://schemas.openxmlformats.org/officeDocument/2006/relationships/image" Target="../media/image1.png"/><Relationship Id="rId7" Type="http://schemas.openxmlformats.org/officeDocument/2006/relationships/image" Target="../media/image378.png"/><Relationship Id="rId12" Type="http://schemas.openxmlformats.org/officeDocument/2006/relationships/image" Target="../media/image38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7.png"/><Relationship Id="rId11" Type="http://schemas.openxmlformats.org/officeDocument/2006/relationships/image" Target="../media/image382.png"/><Relationship Id="rId5" Type="http://schemas.openxmlformats.org/officeDocument/2006/relationships/image" Target="../media/image376.png"/><Relationship Id="rId15" Type="http://schemas.openxmlformats.org/officeDocument/2006/relationships/image" Target="../media/image386.png"/><Relationship Id="rId10" Type="http://schemas.openxmlformats.org/officeDocument/2006/relationships/image" Target="../media/image381.png"/><Relationship Id="rId4" Type="http://schemas.openxmlformats.org/officeDocument/2006/relationships/image" Target="../media/image375.png"/><Relationship Id="rId9" Type="http://schemas.openxmlformats.org/officeDocument/2006/relationships/image" Target="../media/image380.png"/><Relationship Id="rId14" Type="http://schemas.openxmlformats.org/officeDocument/2006/relationships/image" Target="../media/image385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6.png"/><Relationship Id="rId18" Type="http://schemas.openxmlformats.org/officeDocument/2006/relationships/image" Target="../media/image401.png"/><Relationship Id="rId26" Type="http://schemas.openxmlformats.org/officeDocument/2006/relationships/image" Target="../media/image409.png"/><Relationship Id="rId39" Type="http://schemas.openxmlformats.org/officeDocument/2006/relationships/image" Target="../media/image422.png"/><Relationship Id="rId21" Type="http://schemas.openxmlformats.org/officeDocument/2006/relationships/image" Target="../media/image404.png"/><Relationship Id="rId34" Type="http://schemas.openxmlformats.org/officeDocument/2006/relationships/image" Target="../media/image417.png"/><Relationship Id="rId42" Type="http://schemas.openxmlformats.org/officeDocument/2006/relationships/image" Target="../media/image425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99.png"/><Relationship Id="rId20" Type="http://schemas.openxmlformats.org/officeDocument/2006/relationships/image" Target="../media/image403.png"/><Relationship Id="rId29" Type="http://schemas.openxmlformats.org/officeDocument/2006/relationships/image" Target="../media/image412.png"/><Relationship Id="rId41" Type="http://schemas.openxmlformats.org/officeDocument/2006/relationships/image" Target="../media/image4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9.png"/><Relationship Id="rId11" Type="http://schemas.openxmlformats.org/officeDocument/2006/relationships/image" Target="../media/image394.png"/><Relationship Id="rId24" Type="http://schemas.openxmlformats.org/officeDocument/2006/relationships/image" Target="../media/image407.png"/><Relationship Id="rId32" Type="http://schemas.openxmlformats.org/officeDocument/2006/relationships/image" Target="../media/image415.png"/><Relationship Id="rId37" Type="http://schemas.openxmlformats.org/officeDocument/2006/relationships/image" Target="../media/image420.png"/><Relationship Id="rId40" Type="http://schemas.openxmlformats.org/officeDocument/2006/relationships/image" Target="../media/image423.png"/><Relationship Id="rId5" Type="http://schemas.openxmlformats.org/officeDocument/2006/relationships/image" Target="../media/image388.png"/><Relationship Id="rId15" Type="http://schemas.openxmlformats.org/officeDocument/2006/relationships/image" Target="../media/image398.png"/><Relationship Id="rId23" Type="http://schemas.openxmlformats.org/officeDocument/2006/relationships/image" Target="../media/image406.png"/><Relationship Id="rId28" Type="http://schemas.openxmlformats.org/officeDocument/2006/relationships/image" Target="../media/image411.png"/><Relationship Id="rId36" Type="http://schemas.openxmlformats.org/officeDocument/2006/relationships/image" Target="../media/image419.png"/><Relationship Id="rId10" Type="http://schemas.openxmlformats.org/officeDocument/2006/relationships/image" Target="../media/image393.png"/><Relationship Id="rId19" Type="http://schemas.openxmlformats.org/officeDocument/2006/relationships/image" Target="../media/image402.png"/><Relationship Id="rId31" Type="http://schemas.openxmlformats.org/officeDocument/2006/relationships/image" Target="../media/image414.png"/><Relationship Id="rId44" Type="http://schemas.openxmlformats.org/officeDocument/2006/relationships/image" Target="../media/image427.png"/><Relationship Id="rId4" Type="http://schemas.openxmlformats.org/officeDocument/2006/relationships/image" Target="../media/image387.png"/><Relationship Id="rId9" Type="http://schemas.openxmlformats.org/officeDocument/2006/relationships/image" Target="../media/image392.png"/><Relationship Id="rId14" Type="http://schemas.openxmlformats.org/officeDocument/2006/relationships/image" Target="../media/image397.png"/><Relationship Id="rId22" Type="http://schemas.openxmlformats.org/officeDocument/2006/relationships/image" Target="../media/image405.png"/><Relationship Id="rId27" Type="http://schemas.openxmlformats.org/officeDocument/2006/relationships/image" Target="../media/image410.png"/><Relationship Id="rId30" Type="http://schemas.openxmlformats.org/officeDocument/2006/relationships/image" Target="../media/image413.png"/><Relationship Id="rId35" Type="http://schemas.openxmlformats.org/officeDocument/2006/relationships/image" Target="../media/image418.png"/><Relationship Id="rId43" Type="http://schemas.openxmlformats.org/officeDocument/2006/relationships/image" Target="../media/image426.png"/><Relationship Id="rId8" Type="http://schemas.openxmlformats.org/officeDocument/2006/relationships/image" Target="../media/image391.png"/><Relationship Id="rId3" Type="http://schemas.openxmlformats.org/officeDocument/2006/relationships/image" Target="../media/image1.png"/><Relationship Id="rId12" Type="http://schemas.openxmlformats.org/officeDocument/2006/relationships/image" Target="../media/image395.png"/><Relationship Id="rId17" Type="http://schemas.openxmlformats.org/officeDocument/2006/relationships/image" Target="../media/image400.png"/><Relationship Id="rId25" Type="http://schemas.openxmlformats.org/officeDocument/2006/relationships/image" Target="../media/image408.png"/><Relationship Id="rId33" Type="http://schemas.openxmlformats.org/officeDocument/2006/relationships/image" Target="../media/image416.png"/><Relationship Id="rId38" Type="http://schemas.openxmlformats.org/officeDocument/2006/relationships/image" Target="../media/image4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2.png"/><Relationship Id="rId13" Type="http://schemas.openxmlformats.org/officeDocument/2006/relationships/image" Target="../media/image437.png"/><Relationship Id="rId3" Type="http://schemas.openxmlformats.org/officeDocument/2006/relationships/image" Target="../media/image1.png"/><Relationship Id="rId7" Type="http://schemas.openxmlformats.org/officeDocument/2006/relationships/image" Target="../media/image431.png"/><Relationship Id="rId12" Type="http://schemas.openxmlformats.org/officeDocument/2006/relationships/image" Target="../media/image436.png"/><Relationship Id="rId17" Type="http://schemas.openxmlformats.org/officeDocument/2006/relationships/image" Target="../media/image44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0.png"/><Relationship Id="rId11" Type="http://schemas.openxmlformats.org/officeDocument/2006/relationships/image" Target="../media/image435.png"/><Relationship Id="rId5" Type="http://schemas.openxmlformats.org/officeDocument/2006/relationships/image" Target="../media/image429.png"/><Relationship Id="rId15" Type="http://schemas.openxmlformats.org/officeDocument/2006/relationships/image" Target="../media/image439.png"/><Relationship Id="rId10" Type="http://schemas.openxmlformats.org/officeDocument/2006/relationships/image" Target="../media/image434.png"/><Relationship Id="rId4" Type="http://schemas.openxmlformats.org/officeDocument/2006/relationships/image" Target="../media/image428.png"/><Relationship Id="rId9" Type="http://schemas.openxmlformats.org/officeDocument/2006/relationships/image" Target="../media/image433.png"/><Relationship Id="rId14" Type="http://schemas.openxmlformats.org/officeDocument/2006/relationships/image" Target="../media/image4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7.png"/><Relationship Id="rId13" Type="http://schemas.openxmlformats.org/officeDocument/2006/relationships/image" Target="../media/image452.png"/><Relationship Id="rId18" Type="http://schemas.openxmlformats.org/officeDocument/2006/relationships/image" Target="../media/image457.png"/><Relationship Id="rId3" Type="http://schemas.openxmlformats.org/officeDocument/2006/relationships/image" Target="../media/image442.png"/><Relationship Id="rId21" Type="http://schemas.openxmlformats.org/officeDocument/2006/relationships/image" Target="../media/image460.png"/><Relationship Id="rId7" Type="http://schemas.openxmlformats.org/officeDocument/2006/relationships/image" Target="../media/image446.png"/><Relationship Id="rId12" Type="http://schemas.openxmlformats.org/officeDocument/2006/relationships/image" Target="../media/image451.png"/><Relationship Id="rId17" Type="http://schemas.openxmlformats.org/officeDocument/2006/relationships/image" Target="../media/image456.png"/><Relationship Id="rId25" Type="http://schemas.openxmlformats.org/officeDocument/2006/relationships/image" Target="../media/image464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55.png"/><Relationship Id="rId20" Type="http://schemas.openxmlformats.org/officeDocument/2006/relationships/image" Target="../media/image4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5.png"/><Relationship Id="rId11" Type="http://schemas.openxmlformats.org/officeDocument/2006/relationships/image" Target="../media/image450.png"/><Relationship Id="rId24" Type="http://schemas.openxmlformats.org/officeDocument/2006/relationships/image" Target="../media/image463.png"/><Relationship Id="rId5" Type="http://schemas.openxmlformats.org/officeDocument/2006/relationships/image" Target="../media/image444.png"/><Relationship Id="rId15" Type="http://schemas.openxmlformats.org/officeDocument/2006/relationships/image" Target="../media/image454.png"/><Relationship Id="rId23" Type="http://schemas.openxmlformats.org/officeDocument/2006/relationships/image" Target="../media/image462.png"/><Relationship Id="rId10" Type="http://schemas.openxmlformats.org/officeDocument/2006/relationships/image" Target="../media/image449.png"/><Relationship Id="rId19" Type="http://schemas.openxmlformats.org/officeDocument/2006/relationships/image" Target="../media/image458.png"/><Relationship Id="rId4" Type="http://schemas.openxmlformats.org/officeDocument/2006/relationships/image" Target="../media/image443.png"/><Relationship Id="rId9" Type="http://schemas.openxmlformats.org/officeDocument/2006/relationships/image" Target="../media/image448.png"/><Relationship Id="rId14" Type="http://schemas.openxmlformats.org/officeDocument/2006/relationships/image" Target="../media/image453.png"/><Relationship Id="rId22" Type="http://schemas.openxmlformats.org/officeDocument/2006/relationships/image" Target="../media/image4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png"/><Relationship Id="rId3" Type="http://schemas.openxmlformats.org/officeDocument/2006/relationships/image" Target="../media/image1.png"/><Relationship Id="rId7" Type="http://schemas.openxmlformats.org/officeDocument/2006/relationships/image" Target="../media/image468.png"/><Relationship Id="rId12" Type="http://schemas.openxmlformats.org/officeDocument/2006/relationships/image" Target="../media/image47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7.png"/><Relationship Id="rId11" Type="http://schemas.openxmlformats.org/officeDocument/2006/relationships/image" Target="../media/image472.png"/><Relationship Id="rId5" Type="http://schemas.openxmlformats.org/officeDocument/2006/relationships/image" Target="../media/image466.png"/><Relationship Id="rId10" Type="http://schemas.openxmlformats.org/officeDocument/2006/relationships/image" Target="../media/image471.png"/><Relationship Id="rId4" Type="http://schemas.openxmlformats.org/officeDocument/2006/relationships/image" Target="../media/image465.png"/><Relationship Id="rId9" Type="http://schemas.openxmlformats.org/officeDocument/2006/relationships/image" Target="../media/image47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8.png"/><Relationship Id="rId13" Type="http://schemas.openxmlformats.org/officeDocument/2006/relationships/image" Target="../media/image483.png"/><Relationship Id="rId18" Type="http://schemas.openxmlformats.org/officeDocument/2006/relationships/image" Target="../media/image488.png"/><Relationship Id="rId3" Type="http://schemas.openxmlformats.org/officeDocument/2006/relationships/image" Target="../media/image1.png"/><Relationship Id="rId7" Type="http://schemas.openxmlformats.org/officeDocument/2006/relationships/image" Target="../media/image477.png"/><Relationship Id="rId12" Type="http://schemas.openxmlformats.org/officeDocument/2006/relationships/image" Target="../media/image482.png"/><Relationship Id="rId17" Type="http://schemas.openxmlformats.org/officeDocument/2006/relationships/image" Target="../media/image487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86.png"/><Relationship Id="rId20" Type="http://schemas.openxmlformats.org/officeDocument/2006/relationships/image" Target="../media/image4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6.png"/><Relationship Id="rId11" Type="http://schemas.openxmlformats.org/officeDocument/2006/relationships/image" Target="../media/image481.png"/><Relationship Id="rId5" Type="http://schemas.openxmlformats.org/officeDocument/2006/relationships/image" Target="../media/image475.png"/><Relationship Id="rId15" Type="http://schemas.openxmlformats.org/officeDocument/2006/relationships/image" Target="../media/image485.png"/><Relationship Id="rId10" Type="http://schemas.openxmlformats.org/officeDocument/2006/relationships/image" Target="../media/image480.png"/><Relationship Id="rId19" Type="http://schemas.openxmlformats.org/officeDocument/2006/relationships/image" Target="../media/image489.png"/><Relationship Id="rId4" Type="http://schemas.openxmlformats.org/officeDocument/2006/relationships/image" Target="../media/image474.png"/><Relationship Id="rId9" Type="http://schemas.openxmlformats.org/officeDocument/2006/relationships/image" Target="../media/image479.png"/><Relationship Id="rId14" Type="http://schemas.openxmlformats.org/officeDocument/2006/relationships/image" Target="../media/image48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5.png"/><Relationship Id="rId13" Type="http://schemas.openxmlformats.org/officeDocument/2006/relationships/image" Target="../media/image500.png"/><Relationship Id="rId18" Type="http://schemas.openxmlformats.org/officeDocument/2006/relationships/image" Target="../media/image505.png"/><Relationship Id="rId3" Type="http://schemas.openxmlformats.org/officeDocument/2006/relationships/image" Target="../media/image1.png"/><Relationship Id="rId7" Type="http://schemas.openxmlformats.org/officeDocument/2006/relationships/image" Target="../media/image494.png"/><Relationship Id="rId12" Type="http://schemas.openxmlformats.org/officeDocument/2006/relationships/image" Target="../media/image499.png"/><Relationship Id="rId17" Type="http://schemas.openxmlformats.org/officeDocument/2006/relationships/image" Target="../media/image50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5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3.png"/><Relationship Id="rId11" Type="http://schemas.openxmlformats.org/officeDocument/2006/relationships/image" Target="../media/image498.png"/><Relationship Id="rId5" Type="http://schemas.openxmlformats.org/officeDocument/2006/relationships/image" Target="../media/image492.png"/><Relationship Id="rId15" Type="http://schemas.openxmlformats.org/officeDocument/2006/relationships/image" Target="../media/image502.png"/><Relationship Id="rId10" Type="http://schemas.openxmlformats.org/officeDocument/2006/relationships/image" Target="../media/image497.png"/><Relationship Id="rId19" Type="http://schemas.openxmlformats.org/officeDocument/2006/relationships/image" Target="../media/image506.png"/><Relationship Id="rId4" Type="http://schemas.openxmlformats.org/officeDocument/2006/relationships/image" Target="../media/image491.png"/><Relationship Id="rId9" Type="http://schemas.openxmlformats.org/officeDocument/2006/relationships/image" Target="../media/image496.png"/><Relationship Id="rId14" Type="http://schemas.openxmlformats.org/officeDocument/2006/relationships/image" Target="../media/image5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1.png"/><Relationship Id="rId13" Type="http://schemas.openxmlformats.org/officeDocument/2006/relationships/image" Target="../media/image516.png"/><Relationship Id="rId3" Type="http://schemas.openxmlformats.org/officeDocument/2006/relationships/image" Target="../media/image1.png"/><Relationship Id="rId7" Type="http://schemas.openxmlformats.org/officeDocument/2006/relationships/image" Target="../media/image510.png"/><Relationship Id="rId12" Type="http://schemas.openxmlformats.org/officeDocument/2006/relationships/image" Target="../media/image5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9.png"/><Relationship Id="rId11" Type="http://schemas.openxmlformats.org/officeDocument/2006/relationships/image" Target="../media/image514.png"/><Relationship Id="rId5" Type="http://schemas.openxmlformats.org/officeDocument/2006/relationships/image" Target="../media/image508.png"/><Relationship Id="rId15" Type="http://schemas.openxmlformats.org/officeDocument/2006/relationships/image" Target="../media/image518.png"/><Relationship Id="rId10" Type="http://schemas.openxmlformats.org/officeDocument/2006/relationships/image" Target="../media/image513.png"/><Relationship Id="rId4" Type="http://schemas.openxmlformats.org/officeDocument/2006/relationships/image" Target="../media/image507.png"/><Relationship Id="rId9" Type="http://schemas.openxmlformats.org/officeDocument/2006/relationships/image" Target="../media/image512.png"/><Relationship Id="rId14" Type="http://schemas.openxmlformats.org/officeDocument/2006/relationships/image" Target="../media/image51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3.png"/><Relationship Id="rId3" Type="http://schemas.openxmlformats.org/officeDocument/2006/relationships/image" Target="../media/image1.png"/><Relationship Id="rId7" Type="http://schemas.openxmlformats.org/officeDocument/2006/relationships/image" Target="../media/image5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1.png"/><Relationship Id="rId5" Type="http://schemas.openxmlformats.org/officeDocument/2006/relationships/image" Target="../media/image520.png"/><Relationship Id="rId10" Type="http://schemas.openxmlformats.org/officeDocument/2006/relationships/image" Target="../media/image525.png"/><Relationship Id="rId4" Type="http://schemas.openxmlformats.org/officeDocument/2006/relationships/image" Target="../media/image519.png"/><Relationship Id="rId9" Type="http://schemas.openxmlformats.org/officeDocument/2006/relationships/image" Target="../media/image5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6.png"/><Relationship Id="rId7" Type="http://schemas.openxmlformats.org/officeDocument/2006/relationships/image" Target="../media/image5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9.png"/><Relationship Id="rId5" Type="http://schemas.openxmlformats.org/officeDocument/2006/relationships/image" Target="../media/image528.png"/><Relationship Id="rId4" Type="http://schemas.openxmlformats.org/officeDocument/2006/relationships/image" Target="../media/image5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5.png"/><Relationship Id="rId13" Type="http://schemas.openxmlformats.org/officeDocument/2006/relationships/image" Target="../media/image540.png"/><Relationship Id="rId18" Type="http://schemas.openxmlformats.org/officeDocument/2006/relationships/image" Target="../media/image545.png"/><Relationship Id="rId26" Type="http://schemas.openxmlformats.org/officeDocument/2006/relationships/image" Target="../media/image553.png"/><Relationship Id="rId3" Type="http://schemas.openxmlformats.org/officeDocument/2006/relationships/image" Target="../media/image1.png"/><Relationship Id="rId21" Type="http://schemas.openxmlformats.org/officeDocument/2006/relationships/image" Target="../media/image548.png"/><Relationship Id="rId7" Type="http://schemas.openxmlformats.org/officeDocument/2006/relationships/image" Target="../media/image534.png"/><Relationship Id="rId12" Type="http://schemas.openxmlformats.org/officeDocument/2006/relationships/image" Target="../media/image539.png"/><Relationship Id="rId17" Type="http://schemas.openxmlformats.org/officeDocument/2006/relationships/image" Target="../media/image544.png"/><Relationship Id="rId25" Type="http://schemas.openxmlformats.org/officeDocument/2006/relationships/image" Target="../media/image552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43.png"/><Relationship Id="rId20" Type="http://schemas.openxmlformats.org/officeDocument/2006/relationships/image" Target="../media/image547.png"/><Relationship Id="rId29" Type="http://schemas.openxmlformats.org/officeDocument/2006/relationships/image" Target="../media/image5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3.png"/><Relationship Id="rId11" Type="http://schemas.openxmlformats.org/officeDocument/2006/relationships/image" Target="../media/image538.png"/><Relationship Id="rId24" Type="http://schemas.openxmlformats.org/officeDocument/2006/relationships/image" Target="../media/image551.png"/><Relationship Id="rId5" Type="http://schemas.openxmlformats.org/officeDocument/2006/relationships/image" Target="../media/image532.png"/><Relationship Id="rId15" Type="http://schemas.openxmlformats.org/officeDocument/2006/relationships/image" Target="../media/image542.png"/><Relationship Id="rId23" Type="http://schemas.openxmlformats.org/officeDocument/2006/relationships/image" Target="../media/image550.png"/><Relationship Id="rId28" Type="http://schemas.openxmlformats.org/officeDocument/2006/relationships/image" Target="../media/image555.png"/><Relationship Id="rId10" Type="http://schemas.openxmlformats.org/officeDocument/2006/relationships/image" Target="../media/image537.png"/><Relationship Id="rId19" Type="http://schemas.openxmlformats.org/officeDocument/2006/relationships/image" Target="../media/image546.png"/><Relationship Id="rId31" Type="http://schemas.openxmlformats.org/officeDocument/2006/relationships/image" Target="../media/image558.png"/><Relationship Id="rId4" Type="http://schemas.openxmlformats.org/officeDocument/2006/relationships/image" Target="../media/image531.png"/><Relationship Id="rId9" Type="http://schemas.openxmlformats.org/officeDocument/2006/relationships/image" Target="../media/image536.png"/><Relationship Id="rId14" Type="http://schemas.openxmlformats.org/officeDocument/2006/relationships/image" Target="../media/image541.png"/><Relationship Id="rId22" Type="http://schemas.openxmlformats.org/officeDocument/2006/relationships/image" Target="../media/image549.png"/><Relationship Id="rId27" Type="http://schemas.openxmlformats.org/officeDocument/2006/relationships/image" Target="../media/image554.png"/><Relationship Id="rId30" Type="http://schemas.openxmlformats.org/officeDocument/2006/relationships/image" Target="../media/image55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3.png"/><Relationship Id="rId13" Type="http://schemas.openxmlformats.org/officeDocument/2006/relationships/image" Target="../media/image568.png"/><Relationship Id="rId3" Type="http://schemas.openxmlformats.org/officeDocument/2006/relationships/image" Target="../media/image1.png"/><Relationship Id="rId7" Type="http://schemas.openxmlformats.org/officeDocument/2006/relationships/image" Target="../media/image562.png"/><Relationship Id="rId12" Type="http://schemas.openxmlformats.org/officeDocument/2006/relationships/image" Target="../media/image567.png"/><Relationship Id="rId17" Type="http://schemas.openxmlformats.org/officeDocument/2006/relationships/image" Target="../media/image572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5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1.png"/><Relationship Id="rId11" Type="http://schemas.openxmlformats.org/officeDocument/2006/relationships/image" Target="../media/image566.png"/><Relationship Id="rId5" Type="http://schemas.openxmlformats.org/officeDocument/2006/relationships/image" Target="../media/image560.png"/><Relationship Id="rId15" Type="http://schemas.openxmlformats.org/officeDocument/2006/relationships/image" Target="../media/image570.png"/><Relationship Id="rId10" Type="http://schemas.openxmlformats.org/officeDocument/2006/relationships/image" Target="../media/image565.png"/><Relationship Id="rId4" Type="http://schemas.openxmlformats.org/officeDocument/2006/relationships/image" Target="../media/image559.png"/><Relationship Id="rId9" Type="http://schemas.openxmlformats.org/officeDocument/2006/relationships/image" Target="../media/image564.png"/><Relationship Id="rId14" Type="http://schemas.openxmlformats.org/officeDocument/2006/relationships/image" Target="../media/image56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7.png"/><Relationship Id="rId13" Type="http://schemas.openxmlformats.org/officeDocument/2006/relationships/image" Target="../media/image582.png"/><Relationship Id="rId3" Type="http://schemas.openxmlformats.org/officeDocument/2006/relationships/image" Target="../media/image1.png"/><Relationship Id="rId7" Type="http://schemas.openxmlformats.org/officeDocument/2006/relationships/image" Target="../media/image576.png"/><Relationship Id="rId12" Type="http://schemas.openxmlformats.org/officeDocument/2006/relationships/image" Target="../media/image581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5.png"/><Relationship Id="rId11" Type="http://schemas.openxmlformats.org/officeDocument/2006/relationships/image" Target="../media/image580.png"/><Relationship Id="rId5" Type="http://schemas.openxmlformats.org/officeDocument/2006/relationships/image" Target="../media/image574.png"/><Relationship Id="rId15" Type="http://schemas.openxmlformats.org/officeDocument/2006/relationships/image" Target="../media/image584.png"/><Relationship Id="rId10" Type="http://schemas.openxmlformats.org/officeDocument/2006/relationships/image" Target="../media/image579.png"/><Relationship Id="rId4" Type="http://schemas.openxmlformats.org/officeDocument/2006/relationships/image" Target="../media/image573.png"/><Relationship Id="rId9" Type="http://schemas.openxmlformats.org/officeDocument/2006/relationships/image" Target="../media/image578.png"/><Relationship Id="rId14" Type="http://schemas.openxmlformats.org/officeDocument/2006/relationships/image" Target="../media/image58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1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1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1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5" Type="http://schemas.openxmlformats.org/officeDocument/2006/relationships/image" Target="../media/image12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5426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2847529"/>
            <a:ext cx="4072086" cy="381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5170884"/>
            <a:ext cx="6376392" cy="8572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0777" y="6333976"/>
            <a:ext cx="10741075" cy="52387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90" y="6412111"/>
            <a:ext cx="1097161" cy="37713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7961" y="1131540"/>
            <a:ext cx="4693890" cy="4937671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158353" y="246757"/>
            <a:ext cx="966216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10" name="SK-1-text-9"/>
          <p:cNvSpPr/>
          <p:nvPr/>
        </p:nvSpPr>
        <p:spPr>
          <a:xfrm>
            <a:off x="9232106" y="274290"/>
            <a:ext cx="27524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875" dirty="0"/>
          </a:p>
        </p:txBody>
      </p:sp>
      <p:sp>
        <p:nvSpPr>
          <p:cNvPr id="11" name="SK-1-text-10"/>
          <p:cNvSpPr/>
          <p:nvPr/>
        </p:nvSpPr>
        <p:spPr>
          <a:xfrm>
            <a:off x="451098" y="1344067"/>
            <a:ext cx="1144619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2240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Care:</a:t>
            </a:r>
            <a:endParaRPr lang="en-US" sz="4575" dirty="0"/>
          </a:p>
        </p:txBody>
      </p:sp>
      <p:sp>
        <p:nvSpPr>
          <p:cNvPr id="12" name="SK-1-text-11"/>
          <p:cNvSpPr/>
          <p:nvPr/>
        </p:nvSpPr>
        <p:spPr>
          <a:xfrm>
            <a:off x="451098" y="2139553"/>
            <a:ext cx="1174090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240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 Clinical Management</a:t>
            </a:r>
          </a:p>
          <a:p>
            <a:pPr marL="0" indent="0" algn="l">
              <a:buNone/>
            </a:pPr>
            <a:r>
              <a:rPr lang="en-US" sz="2400" b="1" i="1" dirty="0">
                <a:solidFill>
                  <a:srgbClr val="224059"/>
                </a:solidFill>
                <a:latin typeface="Roboto" pitchFamily="34" charset="0"/>
                <a:ea typeface="Roboto" pitchFamily="34" charset="-122"/>
              </a:rPr>
              <a:t>(including symptom control)</a:t>
            </a:r>
            <a:endParaRPr lang="en-US" sz="2400" i="1" dirty="0"/>
          </a:p>
        </p:txBody>
      </p:sp>
      <p:sp>
        <p:nvSpPr>
          <p:cNvPr id="13" name="SK-1-text-12"/>
          <p:cNvSpPr/>
          <p:nvPr/>
        </p:nvSpPr>
        <p:spPr>
          <a:xfrm>
            <a:off x="438894" y="3202632"/>
            <a:ext cx="117531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856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for GP Trainees (ST1–ST3) and IMGs</a:t>
            </a:r>
            <a:endParaRPr lang="en-US" sz="1800" dirty="0"/>
          </a:p>
        </p:txBody>
      </p:sp>
      <p:sp>
        <p:nvSpPr>
          <p:cNvPr id="14" name="SK-1-text-13"/>
          <p:cNvSpPr/>
          <p:nvPr/>
        </p:nvSpPr>
        <p:spPr>
          <a:xfrm>
            <a:off x="426690" y="3648373"/>
            <a:ext cx="1176531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Covering WHO definition · Analgesic ladder · NICE CG140 &amp; NG31 ·</a:t>
            </a:r>
            <a:endParaRPr lang="en-US" sz="1650" dirty="0"/>
          </a:p>
        </p:txBody>
      </p:sp>
      <p:sp>
        <p:nvSpPr>
          <p:cNvPr id="15" name="SK-1-text-14"/>
          <p:cNvSpPr/>
          <p:nvPr/>
        </p:nvSpPr>
        <p:spPr>
          <a:xfrm>
            <a:off x="426690" y="3936355"/>
            <a:ext cx="117653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control · Last days of life · Communication skills · Exam preparation</a:t>
            </a:r>
            <a:endParaRPr lang="en-US" sz="1650" dirty="0"/>
          </a:p>
        </p:txBody>
      </p:sp>
      <p:sp>
        <p:nvSpPr>
          <p:cNvPr id="16" name="SK-1-text-15"/>
          <p:cNvSpPr/>
          <p:nvPr/>
        </p:nvSpPr>
        <p:spPr>
          <a:xfrm>
            <a:off x="426690" y="4402782"/>
            <a:ext cx="117653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2026 · Updated to current NICE CG140 (reviewed Sept 2024)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426690" y="4683919"/>
            <a:ext cx="708088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NICE NG31 (2015) standards</a:t>
            </a:r>
            <a:endParaRPr lang="en-US" sz="1350" dirty="0"/>
          </a:p>
        </p:txBody>
      </p:sp>
      <p:sp>
        <p:nvSpPr>
          <p:cNvPr id="18" name="SK-1-text-17"/>
          <p:cNvSpPr/>
          <p:nvPr/>
        </p:nvSpPr>
        <p:spPr>
          <a:xfrm>
            <a:off x="536377" y="5253186"/>
            <a:ext cx="6181279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Disclaimer: This teaching material is intended for educational purposes only.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decisions should always be based on current guidelines, individual patient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circumstances, and senior clinical advice. Content is accurate as of June 2026.</a:t>
            </a:r>
            <a:endParaRPr lang="en-US" sz="1350" dirty="0"/>
          </a:p>
        </p:txBody>
      </p:sp>
      <p:sp>
        <p:nvSpPr>
          <p:cNvPr id="19" name="SK-1-text-18"/>
          <p:cNvSpPr/>
          <p:nvPr/>
        </p:nvSpPr>
        <p:spPr>
          <a:xfrm>
            <a:off x="146298" y="6329809"/>
            <a:ext cx="11947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62BB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 ARE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62BB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MACMILLAN.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62BB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SUPPORT</a:t>
            </a:r>
            <a:endParaRPr lang="en-US" sz="1050" dirty="0"/>
          </a:p>
        </p:txBody>
      </p:sp>
      <p:sp>
        <p:nvSpPr>
          <p:cNvPr id="20" name="SK-1-text-19"/>
          <p:cNvSpPr/>
          <p:nvPr/>
        </p:nvSpPr>
        <p:spPr>
          <a:xfrm>
            <a:off x="3178373" y="6473875"/>
            <a:ext cx="60665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June 2026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740569"/>
            <a:ext cx="1072753" cy="61615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213098"/>
            <a:ext cx="6303169" cy="136594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309836"/>
            <a:ext cx="134094" cy="1282303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2660898"/>
            <a:ext cx="6303169" cy="1906488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59" y="2695129"/>
            <a:ext cx="134094" cy="1837879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4386263"/>
            <a:ext cx="6303169" cy="2241203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4642842"/>
            <a:ext cx="134094" cy="1782961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61584" y="4710708"/>
            <a:ext cx="4901059" cy="161969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2588" y="3058567"/>
            <a:ext cx="5010912" cy="129906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82588" y="3058567"/>
            <a:ext cx="1503169" cy="229819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5758" y="3058567"/>
            <a:ext cx="3507743" cy="229819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82588" y="3288386"/>
            <a:ext cx="1503169" cy="356414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85758" y="3288386"/>
            <a:ext cx="3507743" cy="356414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82588" y="3644800"/>
            <a:ext cx="1503169" cy="356414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85758" y="3644800"/>
            <a:ext cx="3507743" cy="356414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82588" y="4001213"/>
            <a:ext cx="1503169" cy="356414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56698" y="4786759"/>
            <a:ext cx="487561" cy="479971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83475" y="123379"/>
            <a:ext cx="5108377" cy="44577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4608463"/>
            <a:ext cx="499765" cy="47312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2667744"/>
            <a:ext cx="499765" cy="486817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1289298"/>
            <a:ext cx="499765" cy="486817"/>
          </a:xfrm>
          <a:prstGeom prst="rect">
            <a:avLst/>
          </a:prstGeom>
        </p:spPr>
      </p:pic>
      <p:sp>
        <p:nvSpPr>
          <p:cNvPr id="25" name="SK-10-text-24"/>
          <p:cNvSpPr/>
          <p:nvPr/>
        </p:nvSpPr>
        <p:spPr>
          <a:xfrm>
            <a:off x="1296889" y="3058567"/>
            <a:ext cx="1350769" cy="229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3"/>
              </a:lnSpc>
              <a:buNone/>
            </a:pPr>
            <a:r>
              <a:rPr lang="en-US" sz="1050" b="1" dirty="0">
                <a:solidFill>
                  <a:srgbClr val="002D62"/>
                </a:solidFill>
              </a:rPr>
              <a:t>Drug</a:t>
            </a:r>
            <a:endParaRPr lang="en-US" sz="1050" dirty="0"/>
          </a:p>
        </p:txBody>
      </p:sp>
      <p:sp>
        <p:nvSpPr>
          <p:cNvPr id="26" name="SK-10-text-25"/>
          <p:cNvSpPr/>
          <p:nvPr/>
        </p:nvSpPr>
        <p:spPr>
          <a:xfrm>
            <a:off x="2800058" y="3058567"/>
            <a:ext cx="3355343" cy="229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13"/>
              </a:lnSpc>
              <a:buNone/>
            </a:pPr>
            <a:r>
              <a:rPr lang="en-US" sz="1050" b="1" dirty="0">
                <a:solidFill>
                  <a:srgbClr val="002D62"/>
                </a:solidFill>
              </a:rPr>
              <a:t>Dose &amp; Notes</a:t>
            </a:r>
            <a:endParaRPr lang="en-US" sz="1050" dirty="0"/>
          </a:p>
        </p:txBody>
      </p:sp>
      <p:sp>
        <p:nvSpPr>
          <p:cNvPr id="27" name="SK-10-text-26"/>
          <p:cNvSpPr/>
          <p:nvPr/>
        </p:nvSpPr>
        <p:spPr>
          <a:xfrm>
            <a:off x="1296889" y="3288386"/>
            <a:ext cx="1777100" cy="3564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Oral morphine</a:t>
            </a:r>
            <a:endParaRPr lang="en-US" sz="1013" dirty="0"/>
          </a:p>
        </p:txBody>
      </p:sp>
      <p:sp>
        <p:nvSpPr>
          <p:cNvPr id="28" name="SK-10-text-27"/>
          <p:cNvSpPr/>
          <p:nvPr/>
        </p:nvSpPr>
        <p:spPr>
          <a:xfrm>
            <a:off x="2800058" y="3288386"/>
            <a:ext cx="3279143" cy="3564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1013" dirty="0">
                <a:solidFill>
                  <a:srgbClr val="000000"/>
                </a:solidFill>
              </a:rPr>
              <a:t>1.5–2.5 mg every 4h (opioid-naïve) — reduces breathlessness sensation; </a:t>
            </a:r>
            <a:r>
              <a:rPr lang="en-US" sz="1013" b="1" dirty="0">
                <a:solidFill>
                  <a:srgbClr val="000000"/>
                </a:solidFill>
              </a:rPr>
              <a:t>does NOT hasten death</a:t>
            </a:r>
            <a:endParaRPr lang="en-US" sz="1013" dirty="0"/>
          </a:p>
        </p:txBody>
      </p:sp>
      <p:sp>
        <p:nvSpPr>
          <p:cNvPr id="29" name="SK-10-text-28"/>
          <p:cNvSpPr/>
          <p:nvPr/>
        </p:nvSpPr>
        <p:spPr>
          <a:xfrm>
            <a:off x="1296889" y="3644800"/>
            <a:ext cx="1350769" cy="3564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Lorazepam</a:t>
            </a:r>
            <a:endParaRPr lang="en-US" sz="1013" dirty="0"/>
          </a:p>
        </p:txBody>
      </p:sp>
      <p:sp>
        <p:nvSpPr>
          <p:cNvPr id="30" name="SK-10-text-29"/>
          <p:cNvSpPr/>
          <p:nvPr/>
        </p:nvSpPr>
        <p:spPr>
          <a:xfrm>
            <a:off x="2800058" y="3644800"/>
            <a:ext cx="3279143" cy="3564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1013" dirty="0">
                <a:solidFill>
                  <a:srgbClr val="000000"/>
                </a:solidFill>
              </a:rPr>
              <a:t>0.5–1 mg sublingual PRN — for acute panic / breathlessness episodes (off-label)</a:t>
            </a:r>
            <a:endParaRPr lang="en-US" sz="1013" dirty="0"/>
          </a:p>
        </p:txBody>
      </p:sp>
      <p:sp>
        <p:nvSpPr>
          <p:cNvPr id="31" name="SK-10-text-30"/>
          <p:cNvSpPr/>
          <p:nvPr/>
        </p:nvSpPr>
        <p:spPr>
          <a:xfrm>
            <a:off x="1296889" y="4001213"/>
            <a:ext cx="1350769" cy="3564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Oxygen</a:t>
            </a:r>
            <a:endParaRPr lang="en-US" sz="1013" dirty="0"/>
          </a:p>
        </p:txBody>
      </p:sp>
      <p:sp>
        <p:nvSpPr>
          <p:cNvPr id="32" name="SK-10-text-31"/>
          <p:cNvSpPr/>
          <p:nvPr/>
        </p:nvSpPr>
        <p:spPr>
          <a:xfrm>
            <a:off x="2800058" y="4001213"/>
            <a:ext cx="3279143" cy="3564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1013" dirty="0">
                <a:solidFill>
                  <a:srgbClr val="000000"/>
                </a:solidFill>
              </a:rPr>
              <a:t>Only if SpO</a:t>
            </a:r>
            <a:r>
              <a:rPr lang="en-US" sz="759" dirty="0">
                <a:solidFill>
                  <a:srgbClr val="000000"/>
                </a:solidFill>
              </a:rPr>
              <a:t>2</a:t>
            </a:r>
            <a:r>
              <a:rPr lang="en-US" sz="1013" dirty="0">
                <a:solidFill>
                  <a:srgbClr val="000000"/>
                </a:solidFill>
              </a:rPr>
              <a:t> &lt;90% — NOT routine; </a:t>
            </a:r>
            <a:r>
              <a:rPr lang="en-US" sz="1013" b="1" dirty="0">
                <a:solidFill>
                  <a:srgbClr val="000000"/>
                </a:solidFill>
              </a:rPr>
              <a:t>not</a:t>
            </a:r>
            <a:r>
              <a:rPr lang="en-US" sz="1013" dirty="0">
                <a:solidFill>
                  <a:srgbClr val="000000"/>
                </a:solidFill>
              </a:rPr>
              <a:t> evidence-based in non-hypoxic patients</a:t>
            </a:r>
            <a:endParaRPr lang="en-US" sz="1013" dirty="0"/>
          </a:p>
        </p:txBody>
      </p:sp>
      <p:sp>
        <p:nvSpPr>
          <p:cNvPr id="33" name="SK-10-text-32"/>
          <p:cNvSpPr/>
          <p:nvPr/>
        </p:nvSpPr>
        <p:spPr>
          <a:xfrm>
            <a:off x="280392" y="219373"/>
            <a:ext cx="1191160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Respiratory Symptoms: Breathlessness</a:t>
            </a:r>
            <a:endParaRPr lang="en-US" sz="2700" dirty="0"/>
          </a:p>
        </p:txBody>
      </p:sp>
      <p:sp>
        <p:nvSpPr>
          <p:cNvPr id="34" name="SK-10-text-33"/>
          <p:cNvSpPr/>
          <p:nvPr/>
        </p:nvSpPr>
        <p:spPr>
          <a:xfrm>
            <a:off x="292596" y="932557"/>
            <a:ext cx="118994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Dyspnoea in palliative care — treat the cause, then treat the symptom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1158180" y="1398984"/>
            <a:ext cx="6659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treat reversible causes first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1182588" y="1686967"/>
            <a:ext cx="48310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Pleural effusion → drain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1194792" y="1899642"/>
            <a:ext cx="6659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Pulmonary embolism → anticoagulate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1206996" y="2112169"/>
            <a:ext cx="4648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Infection → antibiotics</a:t>
            </a:r>
            <a:endParaRPr lang="en-US" sz="1200" dirty="0"/>
          </a:p>
        </p:txBody>
      </p:sp>
      <p:sp>
        <p:nvSpPr>
          <p:cNvPr id="39" name="SK-10-text-38"/>
          <p:cNvSpPr/>
          <p:nvPr/>
        </p:nvSpPr>
        <p:spPr>
          <a:xfrm>
            <a:off x="1206996" y="2317998"/>
            <a:ext cx="90373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Anaemia / cardiac failure → treat appropriately</a:t>
            </a:r>
            <a:endParaRPr lang="en-US" sz="1200" dirty="0"/>
          </a:p>
        </p:txBody>
      </p:sp>
      <p:sp>
        <p:nvSpPr>
          <p:cNvPr id="40" name="SK-10-text-39"/>
          <p:cNvSpPr/>
          <p:nvPr/>
        </p:nvSpPr>
        <p:spPr>
          <a:xfrm>
            <a:off x="1158180" y="2777430"/>
            <a:ext cx="42824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Pharmacological options</a:t>
            </a:r>
            <a:endParaRPr lang="en-US" sz="1200" dirty="0"/>
          </a:p>
        </p:txBody>
      </p:sp>
      <p:sp>
        <p:nvSpPr>
          <p:cNvPr id="41" name="SK-10-text-40"/>
          <p:cNvSpPr/>
          <p:nvPr/>
        </p:nvSpPr>
        <p:spPr>
          <a:xfrm>
            <a:off x="1158180" y="4704457"/>
            <a:ext cx="86715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36C0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Non-pharmacological — evidence-based and simple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1182588" y="4985742"/>
            <a:ext cx="45353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Fan directed at the face — stimulates trigeminal nerve; reduces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breathlessness sensation; evidence-based</a:t>
            </a:r>
            <a:endParaRPr lang="en-US" sz="1200" dirty="0"/>
          </a:p>
        </p:txBody>
      </p:sp>
      <p:sp>
        <p:nvSpPr>
          <p:cNvPr id="43" name="SK-10-text-42"/>
          <p:cNvSpPr/>
          <p:nvPr/>
        </p:nvSpPr>
        <p:spPr>
          <a:xfrm>
            <a:off x="1182588" y="5383411"/>
            <a:ext cx="8488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Open windows / cool air — effective and free</a:t>
            </a:r>
            <a:endParaRPr lang="en-US" sz="1200" dirty="0"/>
          </a:p>
        </p:txBody>
      </p:sp>
      <p:sp>
        <p:nvSpPr>
          <p:cNvPr id="44" name="SK-10-text-43"/>
          <p:cNvSpPr/>
          <p:nvPr/>
        </p:nvSpPr>
        <p:spPr>
          <a:xfrm>
            <a:off x="1182588" y="5589240"/>
            <a:ext cx="10134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Upright positioning — optimises respiratory mechanics</a:t>
            </a:r>
            <a:endParaRPr lang="en-US" sz="1200" dirty="0"/>
          </a:p>
        </p:txBody>
      </p:sp>
      <p:sp>
        <p:nvSpPr>
          <p:cNvPr id="45" name="SK-10-text-44"/>
          <p:cNvSpPr/>
          <p:nvPr/>
        </p:nvSpPr>
        <p:spPr>
          <a:xfrm>
            <a:off x="1182588" y="5788075"/>
            <a:ext cx="110094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Breathing exercises and relaxation — reduces anxiety spiral</a:t>
            </a:r>
            <a:endParaRPr lang="en-US" sz="1200" dirty="0"/>
          </a:p>
        </p:txBody>
      </p:sp>
      <p:sp>
        <p:nvSpPr>
          <p:cNvPr id="46" name="SK-10-text-45"/>
          <p:cNvSpPr/>
          <p:nvPr/>
        </p:nvSpPr>
        <p:spPr>
          <a:xfrm>
            <a:off x="1145977" y="6028134"/>
            <a:ext cx="488885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fan is often more effective than oxygen in non-hypoxic patients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far less medicalising.</a:t>
            </a:r>
            <a:endParaRPr lang="en-US" sz="1050" dirty="0"/>
          </a:p>
        </p:txBody>
      </p:sp>
      <p:sp>
        <p:nvSpPr>
          <p:cNvPr id="47" name="SK-10-text-46"/>
          <p:cNvSpPr/>
          <p:nvPr/>
        </p:nvSpPr>
        <p:spPr>
          <a:xfrm>
            <a:off x="7729686" y="4889748"/>
            <a:ext cx="17221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Pearl</a:t>
            </a:r>
            <a:endParaRPr lang="en-US" sz="1200" dirty="0"/>
          </a:p>
        </p:txBody>
      </p:sp>
      <p:sp>
        <p:nvSpPr>
          <p:cNvPr id="48" name="SK-10-text-47"/>
          <p:cNvSpPr/>
          <p:nvPr/>
        </p:nvSpPr>
        <p:spPr>
          <a:xfrm>
            <a:off x="7705279" y="5164038"/>
            <a:ext cx="3852565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 how frightening breathlessness is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ICE approach: ‘What worries you most about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breathing?’</a:t>
            </a:r>
            <a:endParaRPr lang="en-US" sz="1200" dirty="0"/>
          </a:p>
        </p:txBody>
      </p:sp>
      <p:sp>
        <p:nvSpPr>
          <p:cNvPr id="49" name="SK-10-text-48"/>
          <p:cNvSpPr/>
          <p:nvPr/>
        </p:nvSpPr>
        <p:spPr>
          <a:xfrm>
            <a:off x="7705279" y="5842992"/>
            <a:ext cx="37550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Safety-net: ‘If you feel you cannot breathe at all,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call 999.’</a:t>
            </a:r>
            <a:endParaRPr lang="en-US" sz="1200" dirty="0"/>
          </a:p>
        </p:txBody>
      </p:sp>
      <p:sp>
        <p:nvSpPr>
          <p:cNvPr id="50" name="SK-10-text-49"/>
          <p:cNvSpPr/>
          <p:nvPr/>
        </p:nvSpPr>
        <p:spPr>
          <a:xfrm>
            <a:off x="2429619" y="6604248"/>
            <a:ext cx="735687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Slide 10 of 35 | June 2026</a:t>
            </a:r>
            <a:endParaRPr lang="en-US" sz="14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838200"/>
            <a:ext cx="1950690" cy="381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446907"/>
            <a:ext cx="3742879" cy="10284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549896"/>
            <a:ext cx="3742879" cy="4224486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5301109"/>
            <a:ext cx="3377059" cy="383977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1446907"/>
            <a:ext cx="3718471" cy="10284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792" y="1597819"/>
            <a:ext cx="3718471" cy="4231332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5553" y="5301109"/>
            <a:ext cx="3352800" cy="383977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4173" y="1446907"/>
            <a:ext cx="3718471" cy="10284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4173" y="1597819"/>
            <a:ext cx="3718471" cy="4231332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7082" y="5301109"/>
            <a:ext cx="3352800" cy="383977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986909"/>
            <a:ext cx="12192000" cy="51435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0777" y="6069211"/>
            <a:ext cx="365671" cy="349746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48973" y="2667744"/>
            <a:ext cx="341263" cy="294829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73059" y="1741884"/>
            <a:ext cx="841177" cy="754261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98690" y="2667744"/>
            <a:ext cx="231577" cy="294829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54588" y="1741884"/>
            <a:ext cx="560784" cy="754261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87388" y="2667744"/>
            <a:ext cx="329059" cy="30167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31169" y="1735038"/>
            <a:ext cx="1084957" cy="761107"/>
          </a:xfrm>
          <a:prstGeom prst="rect">
            <a:avLst/>
          </a:prstGeom>
        </p:spPr>
      </p:pic>
      <p:sp>
        <p:nvSpPr>
          <p:cNvPr id="22" name="SK-11-text-21"/>
          <p:cNvSpPr/>
          <p:nvPr/>
        </p:nvSpPr>
        <p:spPr>
          <a:xfrm>
            <a:off x="316855" y="260598"/>
            <a:ext cx="1187514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Cough, Haemoptysis, and Stridor</a:t>
            </a:r>
            <a:endParaRPr lang="en-US" sz="3000" dirty="0"/>
          </a:p>
        </p:txBody>
      </p:sp>
      <p:sp>
        <p:nvSpPr>
          <p:cNvPr id="23" name="SK-11-text-22"/>
          <p:cNvSpPr/>
          <p:nvPr/>
        </p:nvSpPr>
        <p:spPr>
          <a:xfrm>
            <a:off x="316855" y="987475"/>
            <a:ext cx="101669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A9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Respiratory symptom management in palliative care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1901875" y="2695129"/>
            <a:ext cx="14859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9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Cough</a:t>
            </a:r>
            <a:endParaRPr lang="en-US" sz="1800" dirty="0"/>
          </a:p>
        </p:txBody>
      </p:sp>
      <p:sp>
        <p:nvSpPr>
          <p:cNvPr id="25" name="SK-11-text-24"/>
          <p:cNvSpPr/>
          <p:nvPr/>
        </p:nvSpPr>
        <p:spPr>
          <a:xfrm>
            <a:off x="487561" y="3147715"/>
            <a:ext cx="9220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Treat the cause first — infection, ACE inhibitor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487561" y="3463230"/>
            <a:ext cx="6659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Simple linctus for mild, dry cough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487561" y="3778746"/>
            <a:ext cx="8671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Low-dose codeine linctus — mild opioid effect</a:t>
            </a:r>
            <a:endParaRPr lang="en-US" sz="1200" dirty="0"/>
          </a:p>
        </p:txBody>
      </p:sp>
      <p:sp>
        <p:nvSpPr>
          <p:cNvPr id="28" name="SK-11-text-27"/>
          <p:cNvSpPr/>
          <p:nvPr/>
        </p:nvSpPr>
        <p:spPr>
          <a:xfrm>
            <a:off x="487561" y="4100959"/>
            <a:ext cx="8305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Intractable cough: oral morphine (low dose)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487561" y="4409629"/>
            <a:ext cx="88544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Methadone: specialist use for refractory cough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572988" y="5397103"/>
            <a:ext cx="90373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“Treat cause before suppressing the cough reflex”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5352157" y="2695129"/>
            <a:ext cx="31318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Haemoptysis</a:t>
            </a:r>
            <a:endParaRPr lang="en-US" sz="1800" dirty="0"/>
          </a:p>
        </p:txBody>
      </p:sp>
      <p:sp>
        <p:nvSpPr>
          <p:cNvPr id="32" name="SK-11-text-31"/>
          <p:cNvSpPr/>
          <p:nvPr/>
        </p:nvSpPr>
        <p:spPr>
          <a:xfrm>
            <a:off x="4401294" y="3154561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Reassurance is the first intervention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4413498" y="3435846"/>
            <a:ext cx="281627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Dark towels — reduces visual distress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significantly</a:t>
            </a:r>
            <a:endParaRPr lang="en-US" sz="1200" dirty="0"/>
          </a:p>
        </p:txBody>
      </p:sp>
      <p:sp>
        <p:nvSpPr>
          <p:cNvPr id="34" name="SK-11-text-33"/>
          <p:cNvSpPr/>
          <p:nvPr/>
        </p:nvSpPr>
        <p:spPr>
          <a:xfrm>
            <a:off x="4413498" y="3922663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Tranexamic acid — may reduce bleeding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4413498" y="4203948"/>
            <a:ext cx="299918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Urgent oncology or respiratory referral if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massive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4413498" y="4683919"/>
            <a:ext cx="285288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Have anticipatory sedation available if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catastrophic bleed risk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4669482" y="5294263"/>
            <a:ext cx="253588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“Visual impact of blood causes extreme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distress — manage this actively”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8851255" y="2695129"/>
            <a:ext cx="33407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9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Stridor – Emergency</a:t>
            </a:r>
            <a:endParaRPr lang="en-US" sz="1800" dirty="0"/>
          </a:p>
        </p:txBody>
      </p:sp>
      <p:sp>
        <p:nvSpPr>
          <p:cNvPr id="39" name="SK-11-text-38"/>
          <p:cNvSpPr/>
          <p:nvPr/>
        </p:nvSpPr>
        <p:spPr>
          <a:xfrm>
            <a:off x="8278267" y="3154561"/>
            <a:ext cx="254808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Dexamethasone 16mg IV or oral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 airway oedema</a:t>
            </a:r>
            <a:endParaRPr lang="en-US" sz="1200" dirty="0"/>
          </a:p>
        </p:txBody>
      </p:sp>
      <p:sp>
        <p:nvSpPr>
          <p:cNvPr id="40" name="SK-11-text-39"/>
          <p:cNvSpPr/>
          <p:nvPr/>
        </p:nvSpPr>
        <p:spPr>
          <a:xfrm>
            <a:off x="8290471" y="3655219"/>
            <a:ext cx="254808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Nebulised adrenaline — immediate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emergency measure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8290471" y="4142184"/>
            <a:ext cx="39015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Urgent ENT or oncology referral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8290471" y="4409629"/>
            <a:ext cx="39015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Heliox (helium-oxygen): specialist setting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8290471" y="4690765"/>
            <a:ext cx="27187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Anticipatory planning — discuss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palliative team early</a:t>
            </a:r>
            <a:endParaRPr lang="en-US" sz="1200" dirty="0"/>
          </a:p>
        </p:txBody>
      </p:sp>
      <p:sp>
        <p:nvSpPr>
          <p:cNvPr id="44" name="SK-11-text-43"/>
          <p:cNvSpPr/>
          <p:nvPr/>
        </p:nvSpPr>
        <p:spPr>
          <a:xfrm>
            <a:off x="8570863" y="5294263"/>
            <a:ext cx="25967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D9534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“Stridor = airway emergency —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D9534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 immediately and refer urgently”</a:t>
            </a:r>
            <a:endParaRPr lang="en-US" sz="1050" dirty="0"/>
          </a:p>
        </p:txBody>
      </p:sp>
      <p:sp>
        <p:nvSpPr>
          <p:cNvPr id="45" name="SK-11-text-44"/>
          <p:cNvSpPr/>
          <p:nvPr/>
        </p:nvSpPr>
        <p:spPr>
          <a:xfrm>
            <a:off x="1877467" y="6151513"/>
            <a:ext cx="10314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A9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Pearl: Low-dose morphine is effective for intractable cough — the same principle as its use in breathlessness.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3011388" y="6590407"/>
            <a:ext cx="91806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Bradford VTS Teaching Deck | Palliative Care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666429"/>
            <a:ext cx="2401788" cy="10284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084784"/>
            <a:ext cx="4169569" cy="1309836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084784"/>
            <a:ext cx="97482" cy="1323529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4635996"/>
            <a:ext cx="4169569" cy="1597819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8475" y="6576715"/>
            <a:ext cx="19050" cy="109686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6475" y="6576715"/>
            <a:ext cx="19050" cy="109686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4475" y="6576715"/>
            <a:ext cx="19050" cy="10968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2392" y="452586"/>
            <a:ext cx="2365198" cy="458912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17590" y="452586"/>
            <a:ext cx="2365198" cy="458912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82788" y="452586"/>
            <a:ext cx="2365347" cy="458912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2392" y="911499"/>
            <a:ext cx="7095744" cy="703537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2392" y="911499"/>
            <a:ext cx="2365198" cy="703537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17590" y="911499"/>
            <a:ext cx="2365198" cy="703537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52392" y="1615036"/>
            <a:ext cx="7095744" cy="703537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52392" y="1615036"/>
            <a:ext cx="2365198" cy="703537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17590" y="1615036"/>
            <a:ext cx="2365198" cy="703537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52392" y="2318573"/>
            <a:ext cx="7095744" cy="91782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52392" y="2318573"/>
            <a:ext cx="2365198" cy="917825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17590" y="2318573"/>
            <a:ext cx="2365198" cy="917825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52392" y="3236398"/>
            <a:ext cx="7095744" cy="917825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52392" y="3236398"/>
            <a:ext cx="2365198" cy="917825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17590" y="3236398"/>
            <a:ext cx="2365198" cy="917825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52392" y="4154222"/>
            <a:ext cx="7095744" cy="963606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52392" y="4154222"/>
            <a:ext cx="2365198" cy="963606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217590" y="4154222"/>
            <a:ext cx="2365198" cy="963606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852392" y="5117828"/>
            <a:ext cx="7095744" cy="703951"/>
          </a:xfrm>
          <a:prstGeom prst="rect">
            <a:avLst/>
          </a:prstGeom>
        </p:spPr>
      </p:pic>
      <p:pic>
        <p:nvPicPr>
          <p:cNvPr id="30" name="SK-12-img-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52392" y="5117828"/>
            <a:ext cx="2365198" cy="703951"/>
          </a:xfrm>
          <a:prstGeom prst="rect">
            <a:avLst/>
          </a:prstGeom>
        </p:spPr>
      </p:pic>
      <p:pic>
        <p:nvPicPr>
          <p:cNvPr id="31" name="SK-12-img-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217590" y="5117828"/>
            <a:ext cx="2365198" cy="703951"/>
          </a:xfrm>
          <a:prstGeom prst="rect">
            <a:avLst/>
          </a:prstGeom>
        </p:spPr>
      </p:pic>
      <p:pic>
        <p:nvPicPr>
          <p:cNvPr id="32" name="SK-12-img-31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24173" y="4965055"/>
            <a:ext cx="402282" cy="432048"/>
          </a:xfrm>
          <a:prstGeom prst="rect">
            <a:avLst/>
          </a:prstGeom>
        </p:spPr>
      </p:pic>
      <p:pic>
        <p:nvPicPr>
          <p:cNvPr id="33" name="SK-12-img-32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267" y="2304157"/>
            <a:ext cx="268188" cy="452586"/>
          </a:xfrm>
          <a:prstGeom prst="rect">
            <a:avLst/>
          </a:prstGeom>
        </p:spPr>
      </p:pic>
      <p:sp>
        <p:nvSpPr>
          <p:cNvPr id="34" name="SK-12-text-33"/>
          <p:cNvSpPr/>
          <p:nvPr/>
        </p:nvSpPr>
        <p:spPr>
          <a:xfrm>
            <a:off x="4807148" y="452586"/>
            <a:ext cx="2169936" cy="458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Cause</a:t>
            </a:r>
            <a:endParaRPr lang="en-US" sz="1425" dirty="0"/>
          </a:p>
        </p:txBody>
      </p:sp>
      <p:sp>
        <p:nvSpPr>
          <p:cNvPr id="35" name="SK-12-text-34"/>
          <p:cNvSpPr/>
          <p:nvPr/>
        </p:nvSpPr>
        <p:spPr>
          <a:xfrm>
            <a:off x="7172347" y="452586"/>
            <a:ext cx="2169936" cy="458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Clue / Mechanism</a:t>
            </a:r>
            <a:endParaRPr lang="en-US" sz="1425" dirty="0"/>
          </a:p>
        </p:txBody>
      </p:sp>
      <p:sp>
        <p:nvSpPr>
          <p:cNvPr id="36" name="SK-12-text-35"/>
          <p:cNvSpPr/>
          <p:nvPr/>
        </p:nvSpPr>
        <p:spPr>
          <a:xfrm>
            <a:off x="9537545" y="452586"/>
            <a:ext cx="2170085" cy="458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Anti-emetic of Choice</a:t>
            </a:r>
            <a:endParaRPr lang="en-US" sz="1425" dirty="0"/>
          </a:p>
        </p:txBody>
      </p:sp>
      <p:sp>
        <p:nvSpPr>
          <p:cNvPr id="37" name="SK-12-text-36"/>
          <p:cNvSpPr/>
          <p:nvPr/>
        </p:nvSpPr>
        <p:spPr>
          <a:xfrm>
            <a:off x="5090520" y="911499"/>
            <a:ext cx="3700605" cy="703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1A57"/>
                </a:solidFill>
              </a:rPr>
              <a:t>Drug-induced (opioids)</a:t>
            </a:r>
            <a:endParaRPr lang="en-US" sz="1350" dirty="0"/>
          </a:p>
        </p:txBody>
      </p:sp>
      <p:sp>
        <p:nvSpPr>
          <p:cNvPr id="38" name="SK-12-text-37"/>
          <p:cNvSpPr/>
          <p:nvPr/>
        </p:nvSpPr>
        <p:spPr>
          <a:xfrm>
            <a:off x="7455718" y="911499"/>
            <a:ext cx="1888948" cy="703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Chemoreceptor trigger zone (CTZ)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9820916" y="911499"/>
            <a:ext cx="1889097" cy="703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5828A"/>
                </a:solidFill>
              </a:rPr>
              <a:t>Haloperidol 1.5mg nocte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5090520" y="1615036"/>
            <a:ext cx="2386103" cy="703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1A57"/>
                </a:solidFill>
              </a:rPr>
              <a:t>Gastric stasis</a:t>
            </a:r>
            <a:endParaRPr lang="en-US" sz="1350" dirty="0"/>
          </a:p>
        </p:txBody>
      </p:sp>
      <p:sp>
        <p:nvSpPr>
          <p:cNvPr id="41" name="SK-12-text-40"/>
          <p:cNvSpPr/>
          <p:nvPr/>
        </p:nvSpPr>
        <p:spPr>
          <a:xfrm>
            <a:off x="7455718" y="1615036"/>
            <a:ext cx="1888948" cy="703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Early satiety, bloating, regurgitation</a:t>
            </a:r>
            <a:endParaRPr lang="en-US" sz="1350" dirty="0"/>
          </a:p>
        </p:txBody>
      </p:sp>
      <p:sp>
        <p:nvSpPr>
          <p:cNvPr id="42" name="SK-12-text-41"/>
          <p:cNvSpPr/>
          <p:nvPr/>
        </p:nvSpPr>
        <p:spPr>
          <a:xfrm>
            <a:off x="9820916" y="1615036"/>
            <a:ext cx="1889097" cy="703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5828A"/>
                </a:solidFill>
              </a:rPr>
              <a:t>Metoclopramide 10mg TDS (prokinetic)</a:t>
            </a:r>
            <a:endParaRPr lang="en-US" sz="1350" dirty="0"/>
          </a:p>
        </p:txBody>
      </p:sp>
      <p:sp>
        <p:nvSpPr>
          <p:cNvPr id="43" name="SK-12-text-42"/>
          <p:cNvSpPr/>
          <p:nvPr/>
        </p:nvSpPr>
        <p:spPr>
          <a:xfrm>
            <a:off x="5090520" y="2318573"/>
            <a:ext cx="1974673" cy="917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1A57"/>
                </a:solidFill>
              </a:rPr>
              <a:t>Raised ICP</a:t>
            </a:r>
            <a:endParaRPr lang="en-US" sz="1350" dirty="0"/>
          </a:p>
        </p:txBody>
      </p:sp>
      <p:sp>
        <p:nvSpPr>
          <p:cNvPr id="44" name="SK-12-text-43"/>
          <p:cNvSpPr/>
          <p:nvPr/>
        </p:nvSpPr>
        <p:spPr>
          <a:xfrm>
            <a:off x="7455718" y="2318573"/>
            <a:ext cx="1888948" cy="917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Headache, worse on bending, vomiting without nausea</a:t>
            </a:r>
            <a:endParaRPr lang="en-US" sz="1350" dirty="0"/>
          </a:p>
        </p:txBody>
      </p:sp>
      <p:sp>
        <p:nvSpPr>
          <p:cNvPr id="45" name="SK-12-text-44"/>
          <p:cNvSpPr/>
          <p:nvPr/>
        </p:nvSpPr>
        <p:spPr>
          <a:xfrm>
            <a:off x="9820916" y="2318573"/>
            <a:ext cx="2371084" cy="917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5828A"/>
                </a:solidFill>
              </a:rPr>
              <a:t>Cyclizine 50mg TDS</a:t>
            </a:r>
            <a:endParaRPr lang="en-US" sz="1350" dirty="0"/>
          </a:p>
        </p:txBody>
      </p:sp>
      <p:sp>
        <p:nvSpPr>
          <p:cNvPr id="46" name="SK-12-text-45"/>
          <p:cNvSpPr/>
          <p:nvPr/>
        </p:nvSpPr>
        <p:spPr>
          <a:xfrm>
            <a:off x="5090520" y="3236398"/>
            <a:ext cx="1888948" cy="917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1A57"/>
                </a:solidFill>
              </a:rPr>
              <a:t>Metabolic (hypercalcaemia, uraemia)</a:t>
            </a:r>
            <a:endParaRPr lang="en-US" sz="1350" dirty="0"/>
          </a:p>
        </p:txBody>
      </p:sp>
      <p:sp>
        <p:nvSpPr>
          <p:cNvPr id="47" name="SK-12-text-46"/>
          <p:cNvSpPr/>
          <p:nvPr/>
        </p:nvSpPr>
        <p:spPr>
          <a:xfrm>
            <a:off x="7455718" y="3236398"/>
            <a:ext cx="1888948" cy="917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Confusion, polyuria, bone pain</a:t>
            </a:r>
            <a:endParaRPr lang="en-US" sz="1350" dirty="0"/>
          </a:p>
        </p:txBody>
      </p:sp>
      <p:sp>
        <p:nvSpPr>
          <p:cNvPr id="48" name="SK-12-text-47"/>
          <p:cNvSpPr/>
          <p:nvPr/>
        </p:nvSpPr>
        <p:spPr>
          <a:xfrm>
            <a:off x="9820916" y="3236398"/>
            <a:ext cx="1889097" cy="917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5828A"/>
                </a:solidFill>
              </a:rPr>
              <a:t>Haloperidol 1.5–3mg nocte</a:t>
            </a:r>
            <a:endParaRPr lang="en-US" sz="1350" dirty="0"/>
          </a:p>
        </p:txBody>
      </p:sp>
      <p:sp>
        <p:nvSpPr>
          <p:cNvPr id="49" name="SK-12-text-48"/>
          <p:cNvSpPr/>
          <p:nvPr/>
        </p:nvSpPr>
        <p:spPr>
          <a:xfrm>
            <a:off x="5014319" y="4154222"/>
            <a:ext cx="2991724" cy="9636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1A57"/>
                </a:solidFill>
              </a:rPr>
              <a:t>Bowel obstruction</a:t>
            </a:r>
            <a:endParaRPr lang="en-US" sz="1350" dirty="0"/>
          </a:p>
        </p:txBody>
      </p:sp>
      <p:sp>
        <p:nvSpPr>
          <p:cNvPr id="50" name="SK-12-text-49"/>
          <p:cNvSpPr/>
          <p:nvPr/>
        </p:nvSpPr>
        <p:spPr>
          <a:xfrm>
            <a:off x="7455718" y="4154222"/>
            <a:ext cx="1888948" cy="9636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Colicky pain, no bowel movement, distension</a:t>
            </a:r>
            <a:endParaRPr lang="en-US" sz="1350" dirty="0"/>
          </a:p>
        </p:txBody>
      </p:sp>
      <p:sp>
        <p:nvSpPr>
          <p:cNvPr id="51" name="SK-12-text-50"/>
          <p:cNvSpPr/>
          <p:nvPr/>
        </p:nvSpPr>
        <p:spPr>
          <a:xfrm>
            <a:off x="9820916" y="4154222"/>
            <a:ext cx="1889097" cy="9636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5828A"/>
                </a:solidFill>
              </a:rPr>
              <a:t>Cyclizine + Haloperidol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F3845A"/>
                </a:solidFill>
              </a:rPr>
              <a:t>▲ NOT metoclopramide</a:t>
            </a:r>
            <a:endParaRPr lang="en-US" sz="1350" dirty="0"/>
          </a:p>
        </p:txBody>
      </p:sp>
      <p:sp>
        <p:nvSpPr>
          <p:cNvPr id="52" name="SK-12-text-51"/>
          <p:cNvSpPr/>
          <p:nvPr/>
        </p:nvSpPr>
        <p:spPr>
          <a:xfrm>
            <a:off x="5014319" y="5117828"/>
            <a:ext cx="1965148" cy="7039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1A57"/>
                </a:solidFill>
              </a:rPr>
              <a:t>Broad-spectrum / refractory</a:t>
            </a:r>
            <a:endParaRPr lang="en-US" sz="1350" dirty="0"/>
          </a:p>
        </p:txBody>
      </p:sp>
      <p:sp>
        <p:nvSpPr>
          <p:cNvPr id="53" name="SK-12-text-52"/>
          <p:cNvSpPr/>
          <p:nvPr/>
        </p:nvSpPr>
        <p:spPr>
          <a:xfrm>
            <a:off x="7455718" y="5117828"/>
            <a:ext cx="1888948" cy="7039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Multiple causes or unknown</a:t>
            </a:r>
            <a:endParaRPr lang="en-US" sz="1350" dirty="0"/>
          </a:p>
        </p:txBody>
      </p:sp>
      <p:sp>
        <p:nvSpPr>
          <p:cNvPr id="54" name="SK-12-text-53"/>
          <p:cNvSpPr/>
          <p:nvPr/>
        </p:nvSpPr>
        <p:spPr>
          <a:xfrm>
            <a:off x="9820916" y="5117828"/>
            <a:ext cx="1889097" cy="7039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5828A"/>
                </a:solidFill>
              </a:rPr>
              <a:t>Levomepromazine 6.25–12.5mg SC</a:t>
            </a:r>
            <a:endParaRPr lang="en-US" sz="1350" dirty="0"/>
          </a:p>
        </p:txBody>
      </p:sp>
      <p:sp>
        <p:nvSpPr>
          <p:cNvPr id="55" name="SK-12-text-54"/>
          <p:cNvSpPr/>
          <p:nvPr/>
        </p:nvSpPr>
        <p:spPr>
          <a:xfrm>
            <a:off x="268188" y="205680"/>
            <a:ext cx="92754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6A5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Gastrointestinal Symptoms · Slide 12 of 35</a:t>
            </a:r>
            <a:endParaRPr lang="en-US" sz="1350" dirty="0"/>
          </a:p>
        </p:txBody>
      </p:sp>
      <p:sp>
        <p:nvSpPr>
          <p:cNvPr id="56" name="SK-12-text-55"/>
          <p:cNvSpPr/>
          <p:nvPr/>
        </p:nvSpPr>
        <p:spPr>
          <a:xfrm>
            <a:off x="255984" y="630882"/>
            <a:ext cx="3937992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070E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and Vomiting:</a:t>
            </a:r>
            <a:endParaRPr lang="en-US" sz="3150" dirty="0"/>
          </a:p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070E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Approach</a:t>
            </a:r>
            <a:endParaRPr lang="en-US" sz="3150" dirty="0"/>
          </a:p>
        </p:txBody>
      </p:sp>
      <p:sp>
        <p:nvSpPr>
          <p:cNvPr id="57" name="SK-12-text-56"/>
          <p:cNvSpPr/>
          <p:nvPr/>
        </p:nvSpPr>
        <p:spPr>
          <a:xfrm>
            <a:off x="1145977" y="2228850"/>
            <a:ext cx="2889498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12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diagnose the CAUSE of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12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before choosing an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12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anti-emetic — the wrong choice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12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won't work.</a:t>
            </a:r>
            <a:endParaRPr lang="en-US" sz="1575" dirty="0"/>
          </a:p>
        </p:txBody>
      </p:sp>
      <p:sp>
        <p:nvSpPr>
          <p:cNvPr id="58" name="SK-12-text-57"/>
          <p:cNvSpPr/>
          <p:nvPr/>
        </p:nvSpPr>
        <p:spPr>
          <a:xfrm>
            <a:off x="255984" y="3600450"/>
            <a:ext cx="3779490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 causes activate different receptor</a:t>
            </a:r>
            <a:endParaRPr lang="en-US" sz="1425" dirty="0"/>
          </a:p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pathways. Anti-emetic selection must match</a:t>
            </a:r>
            <a:endParaRPr lang="en-US" sz="1425" dirty="0"/>
          </a:p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mechanism.</a:t>
            </a:r>
            <a:endParaRPr lang="en-US" sz="1425" dirty="0"/>
          </a:p>
        </p:txBody>
      </p:sp>
      <p:sp>
        <p:nvSpPr>
          <p:cNvPr id="59" name="SK-12-text-58"/>
          <p:cNvSpPr/>
          <p:nvPr/>
        </p:nvSpPr>
        <p:spPr>
          <a:xfrm>
            <a:off x="1133773" y="4821138"/>
            <a:ext cx="20450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2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</a:t>
            </a:r>
            <a:endParaRPr lang="en-US" sz="1425" dirty="0"/>
          </a:p>
        </p:txBody>
      </p:sp>
      <p:sp>
        <p:nvSpPr>
          <p:cNvPr id="60" name="SK-12-text-59"/>
          <p:cNvSpPr/>
          <p:nvPr/>
        </p:nvSpPr>
        <p:spPr>
          <a:xfrm>
            <a:off x="1121569" y="5136505"/>
            <a:ext cx="2913757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 consultation, always explore what the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thinks is causing their nausea —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side effect vs. disease progression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vs. anxiety all need different approaches.</a:t>
            </a:r>
            <a:endParaRPr lang="en-US" sz="1200" dirty="0"/>
          </a:p>
        </p:txBody>
      </p:sp>
      <p:sp>
        <p:nvSpPr>
          <p:cNvPr id="61" name="SK-12-text-60"/>
          <p:cNvSpPr/>
          <p:nvPr/>
        </p:nvSpPr>
        <p:spPr>
          <a:xfrm>
            <a:off x="1645890" y="6576715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62" name="SK-12-text-61"/>
          <p:cNvSpPr/>
          <p:nvPr/>
        </p:nvSpPr>
        <p:spPr>
          <a:xfrm>
            <a:off x="3559969" y="6576715"/>
            <a:ext cx="45339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63" name="SK-12-text-62"/>
          <p:cNvSpPr/>
          <p:nvPr/>
        </p:nvSpPr>
        <p:spPr>
          <a:xfrm>
            <a:off x="5791200" y="6576715"/>
            <a:ext cx="64008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Care: Symptom Control &amp; Clinical Management</a:t>
            </a:r>
            <a:endParaRPr lang="en-US" sz="1125" dirty="0"/>
          </a:p>
        </p:txBody>
      </p:sp>
      <p:sp>
        <p:nvSpPr>
          <p:cNvPr id="64" name="SK-12-text-63"/>
          <p:cNvSpPr/>
          <p:nvPr/>
        </p:nvSpPr>
        <p:spPr>
          <a:xfrm>
            <a:off x="9814471" y="6576715"/>
            <a:ext cx="20764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1392138"/>
            <a:ext cx="987475" cy="13022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584" y="555427"/>
            <a:ext cx="4876800" cy="513650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494" y="5046762"/>
            <a:ext cx="4510980" cy="556766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84" y="5877223"/>
            <a:ext cx="11582400" cy="54858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53349"/>
            <a:ext cx="12192000" cy="27563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596" y="1968103"/>
            <a:ext cx="2148348" cy="318197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0944" y="1968103"/>
            <a:ext cx="2148348" cy="318197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9292" y="1968103"/>
            <a:ext cx="2213833" cy="318197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596" y="2286300"/>
            <a:ext cx="6510528" cy="449936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596" y="2286300"/>
            <a:ext cx="2148348" cy="449936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40944" y="2286300"/>
            <a:ext cx="2148348" cy="449936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89292" y="2286300"/>
            <a:ext cx="2213833" cy="449936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596" y="2736236"/>
            <a:ext cx="6510528" cy="725114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2596" y="2736236"/>
            <a:ext cx="2148348" cy="725114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40944" y="2736236"/>
            <a:ext cx="2148348" cy="725114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89292" y="2736236"/>
            <a:ext cx="2213833" cy="725114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2596" y="3461350"/>
            <a:ext cx="6510528" cy="449936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92596" y="3461350"/>
            <a:ext cx="2148348" cy="449936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40944" y="3461350"/>
            <a:ext cx="2148348" cy="449936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89292" y="3461350"/>
            <a:ext cx="2213833" cy="449936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2596" y="3911287"/>
            <a:ext cx="6510528" cy="449936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92596" y="3911287"/>
            <a:ext cx="2148348" cy="449936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440944" y="3911287"/>
            <a:ext cx="2148348" cy="449936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589292" y="3911287"/>
            <a:ext cx="2213833" cy="449936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2596" y="4361223"/>
            <a:ext cx="6510528" cy="449936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2596" y="4361223"/>
            <a:ext cx="2148348" cy="449936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440944" y="4361223"/>
            <a:ext cx="2148348" cy="449936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589292" y="4361223"/>
            <a:ext cx="2213833" cy="449936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92596" y="4811159"/>
            <a:ext cx="6510528" cy="449936"/>
          </a:xfrm>
          <a:prstGeom prst="rect">
            <a:avLst/>
          </a:prstGeom>
        </p:spPr>
      </p:pic>
      <p:pic>
        <p:nvPicPr>
          <p:cNvPr id="33" name="SK-13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92596" y="4811159"/>
            <a:ext cx="2148348" cy="449936"/>
          </a:xfrm>
          <a:prstGeom prst="rect">
            <a:avLst/>
          </a:prstGeom>
        </p:spPr>
      </p:pic>
      <p:pic>
        <p:nvPicPr>
          <p:cNvPr id="34" name="SK-13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440944" y="4811159"/>
            <a:ext cx="2148348" cy="449936"/>
          </a:xfrm>
          <a:prstGeom prst="rect">
            <a:avLst/>
          </a:prstGeom>
        </p:spPr>
      </p:pic>
      <p:pic>
        <p:nvPicPr>
          <p:cNvPr id="35" name="SK-13-img-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589292" y="4811159"/>
            <a:ext cx="2213833" cy="449936"/>
          </a:xfrm>
          <a:prstGeom prst="rect">
            <a:avLst/>
          </a:prstGeom>
        </p:spPr>
      </p:pic>
      <p:pic>
        <p:nvPicPr>
          <p:cNvPr id="36" name="SK-13-img-35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26690" y="5938986"/>
            <a:ext cx="402282" cy="390823"/>
          </a:xfrm>
          <a:prstGeom prst="rect">
            <a:avLst/>
          </a:prstGeom>
        </p:spPr>
      </p:pic>
      <p:pic>
        <p:nvPicPr>
          <p:cNvPr id="37" name="SK-13-img-36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290792" y="5136505"/>
            <a:ext cx="268188" cy="363438"/>
          </a:xfrm>
          <a:prstGeom prst="rect">
            <a:avLst/>
          </a:prstGeom>
        </p:spPr>
      </p:pic>
      <p:pic>
        <p:nvPicPr>
          <p:cNvPr id="38" name="SK-13-img-37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302180" y="720030"/>
            <a:ext cx="1414165" cy="774948"/>
          </a:xfrm>
          <a:prstGeom prst="rect">
            <a:avLst/>
          </a:prstGeom>
        </p:spPr>
      </p:pic>
      <p:pic>
        <p:nvPicPr>
          <p:cNvPr id="39" name="SK-13-img-38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7156698" y="740569"/>
            <a:ext cx="304800" cy="281136"/>
          </a:xfrm>
          <a:prstGeom prst="rect">
            <a:avLst/>
          </a:prstGeom>
        </p:spPr>
      </p:pic>
      <p:sp>
        <p:nvSpPr>
          <p:cNvPr id="40" name="SK-13-text-39"/>
          <p:cNvSpPr/>
          <p:nvPr/>
        </p:nvSpPr>
        <p:spPr>
          <a:xfrm>
            <a:off x="464047" y="1968103"/>
            <a:ext cx="1881648" cy="3181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1A5170"/>
                </a:solidFill>
              </a:rPr>
              <a:t>Cause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2612395" y="1968103"/>
            <a:ext cx="3457387" cy="3181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1A5170"/>
                </a:solidFill>
              </a:rPr>
              <a:t>First-line Anti-emetic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4760743" y="1968103"/>
            <a:ext cx="1947133" cy="3181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1A5170"/>
                </a:solidFill>
              </a:rPr>
              <a:t>Key Note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464047" y="2445582"/>
            <a:ext cx="2396490" cy="12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b="1" dirty="0">
                <a:solidFill>
                  <a:srgbClr val="333333"/>
                </a:solidFill>
              </a:rPr>
              <a:t>Opioid-induced</a:t>
            </a:r>
            <a:endParaRPr lang="en-US" sz="1088" dirty="0"/>
          </a:p>
        </p:txBody>
      </p:sp>
      <p:sp>
        <p:nvSpPr>
          <p:cNvPr id="44" name="SK-13-text-43"/>
          <p:cNvSpPr/>
          <p:nvPr/>
        </p:nvSpPr>
        <p:spPr>
          <a:xfrm>
            <a:off x="2612395" y="2286300"/>
            <a:ext cx="3465392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Haloperidol 1.5mg nocte</a:t>
            </a:r>
            <a:endParaRPr lang="en-US" sz="1088" dirty="0"/>
          </a:p>
        </p:txBody>
      </p:sp>
      <p:sp>
        <p:nvSpPr>
          <p:cNvPr id="45" name="SK-13-text-44"/>
          <p:cNvSpPr/>
          <p:nvPr/>
        </p:nvSpPr>
        <p:spPr>
          <a:xfrm>
            <a:off x="4760743" y="2286300"/>
            <a:ext cx="1870933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Dopamine antagonist;</a:t>
            </a:r>
            <a:endParaRPr lang="en-US" sz="1088" dirty="0"/>
          </a:p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low dose effective</a:t>
            </a:r>
            <a:endParaRPr lang="en-US" sz="1088" dirty="0"/>
          </a:p>
        </p:txBody>
      </p:sp>
      <p:sp>
        <p:nvSpPr>
          <p:cNvPr id="46" name="SK-13-text-45"/>
          <p:cNvSpPr/>
          <p:nvPr/>
        </p:nvSpPr>
        <p:spPr>
          <a:xfrm>
            <a:off x="464047" y="2736236"/>
            <a:ext cx="2026146" cy="7251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Gastric stasis</a:t>
            </a:r>
            <a:endParaRPr lang="en-US" sz="1088" dirty="0"/>
          </a:p>
        </p:txBody>
      </p:sp>
      <p:sp>
        <p:nvSpPr>
          <p:cNvPr id="47" name="SK-13-text-46"/>
          <p:cNvSpPr/>
          <p:nvPr/>
        </p:nvSpPr>
        <p:spPr>
          <a:xfrm>
            <a:off x="2612395" y="2736236"/>
            <a:ext cx="3465392" cy="7251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Metoclopramide 10mg TDS</a:t>
            </a:r>
            <a:endParaRPr lang="en-US" sz="1088" dirty="0"/>
          </a:p>
        </p:txBody>
      </p:sp>
      <p:sp>
        <p:nvSpPr>
          <p:cNvPr id="48" name="SK-13-text-47"/>
          <p:cNvSpPr/>
          <p:nvPr/>
        </p:nvSpPr>
        <p:spPr>
          <a:xfrm>
            <a:off x="4760743" y="2736236"/>
            <a:ext cx="1870933" cy="7251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Prokinetic; avoid in bowel obstruction </a:t>
            </a:r>
            <a:endParaRPr lang="en-US" sz="1088" dirty="0"/>
          </a:p>
        </p:txBody>
      </p:sp>
      <p:sp>
        <p:nvSpPr>
          <p:cNvPr id="49" name="SK-13-text-48"/>
          <p:cNvSpPr/>
          <p:nvPr/>
        </p:nvSpPr>
        <p:spPr>
          <a:xfrm>
            <a:off x="464047" y="3461350"/>
            <a:ext cx="1881648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Raised ICP</a:t>
            </a:r>
            <a:endParaRPr lang="en-US" sz="1088" dirty="0"/>
          </a:p>
        </p:txBody>
      </p:sp>
      <p:sp>
        <p:nvSpPr>
          <p:cNvPr id="50" name="SK-13-text-49"/>
          <p:cNvSpPr/>
          <p:nvPr/>
        </p:nvSpPr>
        <p:spPr>
          <a:xfrm>
            <a:off x="2612395" y="3461350"/>
            <a:ext cx="2768983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Cyclizine 50mg TDS</a:t>
            </a:r>
            <a:endParaRPr lang="en-US" sz="1088" dirty="0"/>
          </a:p>
        </p:txBody>
      </p:sp>
      <p:sp>
        <p:nvSpPr>
          <p:cNvPr id="51" name="SK-13-text-50"/>
          <p:cNvSpPr/>
          <p:nvPr/>
        </p:nvSpPr>
        <p:spPr>
          <a:xfrm>
            <a:off x="4760743" y="3461350"/>
            <a:ext cx="1870933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Antihistamine;</a:t>
            </a:r>
            <a:endParaRPr lang="en-US" sz="1088" dirty="0"/>
          </a:p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SC/IV compatible</a:t>
            </a:r>
            <a:endParaRPr lang="en-US" sz="1088" dirty="0"/>
          </a:p>
        </p:txBody>
      </p:sp>
      <p:sp>
        <p:nvSpPr>
          <p:cNvPr id="52" name="SK-13-text-51"/>
          <p:cNvSpPr/>
          <p:nvPr/>
        </p:nvSpPr>
        <p:spPr>
          <a:xfrm>
            <a:off x="464047" y="3911287"/>
            <a:ext cx="1805448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b="1" dirty="0">
                <a:solidFill>
                  <a:srgbClr val="333333"/>
                </a:solidFill>
              </a:rPr>
              <a:t>Metabolic</a:t>
            </a:r>
            <a:endParaRPr lang="en-US" sz="1088" dirty="0"/>
          </a:p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(hypercalcaemia, uraemia)</a:t>
            </a:r>
            <a:endParaRPr lang="en-US" sz="1088" dirty="0"/>
          </a:p>
        </p:txBody>
      </p:sp>
      <p:sp>
        <p:nvSpPr>
          <p:cNvPr id="53" name="SK-13-text-52"/>
          <p:cNvSpPr/>
          <p:nvPr/>
        </p:nvSpPr>
        <p:spPr>
          <a:xfrm>
            <a:off x="2612395" y="3911287"/>
            <a:ext cx="3836810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Haloperidol 1.5–3mg nocte</a:t>
            </a:r>
            <a:endParaRPr lang="en-US" sz="1088" dirty="0"/>
          </a:p>
        </p:txBody>
      </p:sp>
      <p:sp>
        <p:nvSpPr>
          <p:cNvPr id="54" name="SK-13-text-53"/>
          <p:cNvSpPr/>
          <p:nvPr/>
        </p:nvSpPr>
        <p:spPr>
          <a:xfrm>
            <a:off x="4760743" y="3911287"/>
            <a:ext cx="2737423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Titrate to response</a:t>
            </a:r>
            <a:endParaRPr lang="en-US" sz="1088" dirty="0"/>
          </a:p>
        </p:txBody>
      </p:sp>
      <p:sp>
        <p:nvSpPr>
          <p:cNvPr id="55" name="SK-13-text-54"/>
          <p:cNvSpPr/>
          <p:nvPr/>
        </p:nvSpPr>
        <p:spPr>
          <a:xfrm>
            <a:off x="464047" y="4520504"/>
            <a:ext cx="2893695" cy="12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b="1" dirty="0">
                <a:solidFill>
                  <a:srgbClr val="333333"/>
                </a:solidFill>
              </a:rPr>
              <a:t>Bowel obstruction</a:t>
            </a:r>
            <a:endParaRPr lang="en-US" sz="1088" dirty="0"/>
          </a:p>
        </p:txBody>
      </p:sp>
      <p:sp>
        <p:nvSpPr>
          <p:cNvPr id="56" name="SK-13-text-55"/>
          <p:cNvSpPr/>
          <p:nvPr/>
        </p:nvSpPr>
        <p:spPr>
          <a:xfrm>
            <a:off x="2612395" y="4361223"/>
            <a:ext cx="3279683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Cyclizine + Haloperidol</a:t>
            </a:r>
            <a:endParaRPr lang="en-US" sz="1088" dirty="0"/>
          </a:p>
        </p:txBody>
      </p:sp>
      <p:sp>
        <p:nvSpPr>
          <p:cNvPr id="57" name="SK-13-text-56"/>
          <p:cNvSpPr/>
          <p:nvPr/>
        </p:nvSpPr>
        <p:spPr>
          <a:xfrm>
            <a:off x="4760743" y="4361223"/>
            <a:ext cx="1870933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Avoid metoclopramide –</a:t>
            </a:r>
            <a:endParaRPr lang="en-US" sz="1088" dirty="0"/>
          </a:p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contraindicated</a:t>
            </a:r>
            <a:endParaRPr lang="en-US" sz="1088" dirty="0"/>
          </a:p>
        </p:txBody>
      </p:sp>
      <p:sp>
        <p:nvSpPr>
          <p:cNvPr id="58" name="SK-13-text-57"/>
          <p:cNvSpPr/>
          <p:nvPr/>
        </p:nvSpPr>
        <p:spPr>
          <a:xfrm>
            <a:off x="464047" y="4896954"/>
            <a:ext cx="1673285" cy="2717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b="1" dirty="0">
                <a:solidFill>
                  <a:srgbClr val="333333"/>
                </a:solidFill>
              </a:rPr>
              <a:t>Broad-spectrum / syringe driver</a:t>
            </a:r>
            <a:endParaRPr lang="en-US" sz="1088" dirty="0"/>
          </a:p>
        </p:txBody>
      </p:sp>
      <p:sp>
        <p:nvSpPr>
          <p:cNvPr id="59" name="SK-13-text-58"/>
          <p:cNvSpPr/>
          <p:nvPr/>
        </p:nvSpPr>
        <p:spPr>
          <a:xfrm>
            <a:off x="2612395" y="4811159"/>
            <a:ext cx="1805448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Levomepromazine 6.25–12.5mg SC</a:t>
            </a:r>
            <a:endParaRPr lang="en-US" sz="1088" dirty="0"/>
          </a:p>
        </p:txBody>
      </p:sp>
      <p:sp>
        <p:nvSpPr>
          <p:cNvPr id="60" name="SK-13-text-59"/>
          <p:cNvSpPr/>
          <p:nvPr/>
        </p:nvSpPr>
        <p:spPr>
          <a:xfrm>
            <a:off x="4760743" y="4811159"/>
            <a:ext cx="2177165" cy="44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See right panel</a:t>
            </a:r>
            <a:endParaRPr lang="en-US" sz="1088" dirty="0"/>
          </a:p>
        </p:txBody>
      </p:sp>
      <p:sp>
        <p:nvSpPr>
          <p:cNvPr id="61" name="SK-13-text-60"/>
          <p:cNvSpPr/>
          <p:nvPr/>
        </p:nvSpPr>
        <p:spPr>
          <a:xfrm>
            <a:off x="268188" y="171450"/>
            <a:ext cx="8244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5C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Gastrointestinal Symptoms · Slide 13 of 35</a:t>
            </a:r>
            <a:endParaRPr lang="en-US" sz="1200" dirty="0"/>
          </a:p>
        </p:txBody>
      </p:sp>
      <p:sp>
        <p:nvSpPr>
          <p:cNvPr id="62" name="SK-13-text-61"/>
          <p:cNvSpPr/>
          <p:nvPr/>
        </p:nvSpPr>
        <p:spPr>
          <a:xfrm>
            <a:off x="255984" y="418207"/>
            <a:ext cx="4913263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335C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Anti-emetic Selection</a:t>
            </a:r>
            <a:endParaRPr lang="en-US" sz="3150" dirty="0"/>
          </a:p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335C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Levomepromazine</a:t>
            </a:r>
            <a:endParaRPr lang="en-US" sz="3150" dirty="0"/>
          </a:p>
        </p:txBody>
      </p:sp>
      <p:sp>
        <p:nvSpPr>
          <p:cNvPr id="63" name="SK-13-text-62"/>
          <p:cNvSpPr/>
          <p:nvPr/>
        </p:nvSpPr>
        <p:spPr>
          <a:xfrm>
            <a:off x="255984" y="1659582"/>
            <a:ext cx="119360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F8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Match the anti-emetic to the cause — not the symptom alone</a:t>
            </a:r>
            <a:endParaRPr lang="en-US" sz="1350" dirty="0"/>
          </a:p>
        </p:txBody>
      </p:sp>
      <p:sp>
        <p:nvSpPr>
          <p:cNvPr id="64" name="SK-13-text-63"/>
          <p:cNvSpPr/>
          <p:nvPr/>
        </p:nvSpPr>
        <p:spPr>
          <a:xfrm>
            <a:off x="7522369" y="754261"/>
            <a:ext cx="45815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335C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Levomepromazine</a:t>
            </a:r>
            <a:endParaRPr lang="en-US" sz="1950" dirty="0"/>
          </a:p>
        </p:txBody>
      </p:sp>
      <p:sp>
        <p:nvSpPr>
          <p:cNvPr id="65" name="SK-13-text-64"/>
          <p:cNvSpPr/>
          <p:nvPr/>
        </p:nvSpPr>
        <p:spPr>
          <a:xfrm>
            <a:off x="7510165" y="1124694"/>
            <a:ext cx="268218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F8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(also known as Methotrimeprazine –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F8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drug, old name)</a:t>
            </a:r>
            <a:endParaRPr lang="en-US" sz="1200" dirty="0"/>
          </a:p>
        </p:txBody>
      </p:sp>
      <p:sp>
        <p:nvSpPr>
          <p:cNvPr id="66" name="SK-13-text-65"/>
          <p:cNvSpPr/>
          <p:nvPr/>
        </p:nvSpPr>
        <p:spPr>
          <a:xfrm>
            <a:off x="7156698" y="1714500"/>
            <a:ext cx="375508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Broad-spectrum antiemetic: works on multiple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receptor pathways</a:t>
            </a:r>
            <a:endParaRPr lang="en-US" sz="1275" dirty="0"/>
          </a:p>
        </p:txBody>
      </p:sp>
      <p:sp>
        <p:nvSpPr>
          <p:cNvPr id="67" name="SK-13-text-66"/>
          <p:cNvSpPr/>
          <p:nvPr/>
        </p:nvSpPr>
        <p:spPr>
          <a:xfrm>
            <a:off x="7156698" y="2269927"/>
            <a:ext cx="349909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Dose: 6.25–12.5mg SC every 4 hours PRN,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via syringe driver</a:t>
            </a:r>
            <a:endParaRPr lang="en-US" sz="1275" dirty="0"/>
          </a:p>
        </p:txBody>
      </p:sp>
      <p:sp>
        <p:nvSpPr>
          <p:cNvPr id="68" name="SK-13-text-67"/>
          <p:cNvSpPr/>
          <p:nvPr/>
        </p:nvSpPr>
        <p:spPr>
          <a:xfrm>
            <a:off x="7156698" y="2839194"/>
            <a:ext cx="35355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Particularly useful when cause of nausea is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multifactorial or unknown</a:t>
            </a:r>
            <a:endParaRPr lang="en-US" sz="1275" dirty="0"/>
          </a:p>
        </p:txBody>
      </p:sp>
      <p:sp>
        <p:nvSpPr>
          <p:cNvPr id="69" name="SK-13-text-68"/>
          <p:cNvSpPr/>
          <p:nvPr/>
        </p:nvSpPr>
        <p:spPr>
          <a:xfrm>
            <a:off x="7156698" y="3394621"/>
            <a:ext cx="38525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Compatible with diamorphine, midazolam, and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hyoscine butylbromide in most syringe drivers</a:t>
            </a:r>
            <a:endParaRPr lang="en-US" sz="1275" dirty="0"/>
          </a:p>
        </p:txBody>
      </p:sp>
      <p:sp>
        <p:nvSpPr>
          <p:cNvPr id="70" name="SK-13-text-69"/>
          <p:cNvSpPr/>
          <p:nvPr/>
        </p:nvSpPr>
        <p:spPr>
          <a:xfrm>
            <a:off x="7156698" y="3915817"/>
            <a:ext cx="39257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More sedating than haloperidol — useful feature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terminal agitation</a:t>
            </a:r>
            <a:endParaRPr lang="en-US" sz="1275" dirty="0"/>
          </a:p>
        </p:txBody>
      </p:sp>
      <p:sp>
        <p:nvSpPr>
          <p:cNvPr id="71" name="SK-13-text-70"/>
          <p:cNvSpPr/>
          <p:nvPr/>
        </p:nvSpPr>
        <p:spPr>
          <a:xfrm>
            <a:off x="7156698" y="4450705"/>
            <a:ext cx="388917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First-line choice for syringe driver anti-emesis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last days of life</a:t>
            </a:r>
            <a:endParaRPr lang="en-US" sz="1275" dirty="0"/>
          </a:p>
        </p:txBody>
      </p:sp>
      <p:sp>
        <p:nvSpPr>
          <p:cNvPr id="72" name="SK-13-text-71"/>
          <p:cNvSpPr/>
          <p:nvPr/>
        </p:nvSpPr>
        <p:spPr>
          <a:xfrm>
            <a:off x="7644259" y="5122813"/>
            <a:ext cx="4547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 alert: Levomepromazine =</a:t>
            </a:r>
            <a:endParaRPr lang="en-US" sz="1200" dirty="0"/>
          </a:p>
        </p:txBody>
      </p:sp>
      <p:sp>
        <p:nvSpPr>
          <p:cNvPr id="73" name="SK-13-text-72"/>
          <p:cNvSpPr/>
          <p:nvPr/>
        </p:nvSpPr>
        <p:spPr>
          <a:xfrm>
            <a:off x="7644259" y="5335488"/>
            <a:ext cx="4547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Methotrimeprazine. Know both names for the AKT.</a:t>
            </a:r>
            <a:endParaRPr lang="en-US" sz="1200" dirty="0"/>
          </a:p>
        </p:txBody>
      </p:sp>
      <p:sp>
        <p:nvSpPr>
          <p:cNvPr id="74" name="SK-13-text-73"/>
          <p:cNvSpPr/>
          <p:nvPr/>
        </p:nvSpPr>
        <p:spPr>
          <a:xfrm>
            <a:off x="889992" y="5932140"/>
            <a:ext cx="113020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Pearl: Metoclopramide is contraindicated in bowel obstruction (prokinetic action worsens colic).</a:t>
            </a:r>
            <a:endParaRPr lang="en-US" sz="1350" dirty="0"/>
          </a:p>
        </p:txBody>
      </p:sp>
      <p:sp>
        <p:nvSpPr>
          <p:cNvPr id="75" name="SK-13-text-74"/>
          <p:cNvSpPr/>
          <p:nvPr/>
        </p:nvSpPr>
        <p:spPr>
          <a:xfrm>
            <a:off x="889992" y="6158359"/>
            <a:ext cx="113020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Cyclizine + Haloperidol is the correct combination. Levomepromazine = Methotrimeprazine — the same drug with two names.</a:t>
            </a:r>
            <a:endParaRPr lang="en-US" sz="1350" dirty="0"/>
          </a:p>
        </p:txBody>
      </p:sp>
      <p:sp>
        <p:nvSpPr>
          <p:cNvPr id="76" name="SK-13-text-75"/>
          <p:cNvSpPr/>
          <p:nvPr/>
        </p:nvSpPr>
        <p:spPr>
          <a:xfrm>
            <a:off x="2194471" y="6617940"/>
            <a:ext cx="99975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Palliative Care: Symptom Control &amp; Clinical Management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973782"/>
            <a:ext cx="3267373" cy="109686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282303"/>
            <a:ext cx="5656957" cy="417641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139553"/>
            <a:ext cx="4169569" cy="6858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9075" y="1378446"/>
            <a:ext cx="5656957" cy="410780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5622875"/>
            <a:ext cx="11460361" cy="67329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71" y="5623471"/>
            <a:ext cx="73075" cy="699492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" y="5698927"/>
            <a:ext cx="585192" cy="521196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87373" y="1536055"/>
            <a:ext cx="719286" cy="66511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1984" y="1563588"/>
            <a:ext cx="316855" cy="308521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57192" y="1515517"/>
            <a:ext cx="658267" cy="78864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1577280"/>
            <a:ext cx="292596" cy="287982"/>
          </a:xfrm>
          <a:prstGeom prst="rect">
            <a:avLst/>
          </a:prstGeom>
        </p:spPr>
      </p:pic>
      <p:sp>
        <p:nvSpPr>
          <p:cNvPr id="15" name="SK-14-text-14"/>
          <p:cNvSpPr/>
          <p:nvPr/>
        </p:nvSpPr>
        <p:spPr>
          <a:xfrm>
            <a:off x="402282" y="164455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 Symptom Management</a:t>
            </a:r>
            <a:endParaRPr lang="en-US" sz="1350" dirty="0"/>
          </a:p>
        </p:txBody>
      </p:sp>
      <p:sp>
        <p:nvSpPr>
          <p:cNvPr id="16" name="SK-14-text-15"/>
          <p:cNvSpPr/>
          <p:nvPr/>
        </p:nvSpPr>
        <p:spPr>
          <a:xfrm>
            <a:off x="402282" y="438894"/>
            <a:ext cx="1178971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Constipation and Anorexia/Cachexia</a:t>
            </a:r>
            <a:endParaRPr lang="en-US" sz="3150" dirty="0"/>
          </a:p>
        </p:txBody>
      </p:sp>
      <p:sp>
        <p:nvSpPr>
          <p:cNvPr id="17" name="SK-14-text-16"/>
          <p:cNvSpPr/>
          <p:nvPr/>
        </p:nvSpPr>
        <p:spPr>
          <a:xfrm>
            <a:off x="1024086" y="1604665"/>
            <a:ext cx="8096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Constipation — Prevent, Don’t Chase</a:t>
            </a:r>
            <a:endParaRPr lang="en-US" sz="1500" dirty="0"/>
          </a:p>
        </p:txBody>
      </p:sp>
      <p:sp>
        <p:nvSpPr>
          <p:cNvPr id="18" name="SK-14-text-17"/>
          <p:cNvSpPr/>
          <p:nvPr/>
        </p:nvSpPr>
        <p:spPr>
          <a:xfrm>
            <a:off x="828973" y="2221855"/>
            <a:ext cx="370626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a laxative EVERY time you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prescribe an opioid — no exceptions</a:t>
            </a:r>
            <a:endParaRPr lang="en-US" sz="1650" dirty="0"/>
          </a:p>
        </p:txBody>
      </p:sp>
      <p:sp>
        <p:nvSpPr>
          <p:cNvPr id="19" name="SK-14-text-18"/>
          <p:cNvSpPr/>
          <p:nvPr/>
        </p:nvSpPr>
        <p:spPr>
          <a:xfrm>
            <a:off x="646063" y="3017490"/>
            <a:ext cx="41573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Co-danthrusate — first-line (softener + stimulant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combined); ideal for opioid-induced constipation</a:t>
            </a:r>
            <a:endParaRPr lang="en-US" sz="1350" dirty="0"/>
          </a:p>
        </p:txBody>
      </p:sp>
      <p:sp>
        <p:nvSpPr>
          <p:cNvPr id="20" name="SK-14-text-19"/>
          <p:cNvSpPr/>
          <p:nvPr/>
        </p:nvSpPr>
        <p:spPr>
          <a:xfrm>
            <a:off x="646063" y="3620988"/>
            <a:ext cx="115459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Lactulose + senna — alternative first-line combination</a:t>
            </a:r>
            <a:endParaRPr lang="en-US" sz="1350" dirty="0"/>
          </a:p>
        </p:txBody>
      </p:sp>
      <p:sp>
        <p:nvSpPr>
          <p:cNvPr id="21" name="SK-14-text-20"/>
          <p:cNvSpPr/>
          <p:nvPr/>
        </p:nvSpPr>
        <p:spPr>
          <a:xfrm>
            <a:off x="646063" y="3977580"/>
            <a:ext cx="43890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Macrogol (Movicol) — osmotic laxative; particularly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useful for faecal impaction</a:t>
            </a:r>
            <a:endParaRPr lang="en-US" sz="1350" dirty="0"/>
          </a:p>
        </p:txBody>
      </p:sp>
      <p:sp>
        <p:nvSpPr>
          <p:cNvPr id="22" name="SK-14-text-21"/>
          <p:cNvSpPr/>
          <p:nvPr/>
        </p:nvSpPr>
        <p:spPr>
          <a:xfrm>
            <a:off x="646063" y="4546848"/>
            <a:ext cx="4291459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Methylnaltrexone (Relistor) SC — peripheral opioid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receptor antagonist; for laxative-refractory opioid-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induced constipation; NICE TA recommended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6729859" y="1611511"/>
            <a:ext cx="54621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Anorexia/Cachexia — Educate, Don’t Force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6364188" y="2098477"/>
            <a:ext cx="37184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appetite is a normal and expected part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advanced disease — not a failure of care.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6364188" y="2715667"/>
            <a:ext cx="46450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Do not force feed — causes distress to patient and family;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 this compassionately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6364188" y="3257550"/>
            <a:ext cx="466948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Family education is key — reframe mealtimes as comfort,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cure; small portions of favourite foods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6364188" y="3812977"/>
            <a:ext cx="45109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Dexamethasone 2–4mg OD — short-term appetite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stimulation; review after 1–2 weeks; taper if no benefit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6364188" y="4347865"/>
            <a:ext cx="455979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Dietitian referral — for practical support; frequent small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meals, preferred foods, fortified drinks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6364188" y="4896594"/>
            <a:ext cx="43280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Megestrol acetate (progestins) — specialist use only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refractory cachexia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1280071" y="5726311"/>
            <a:ext cx="72297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Pitfall: Waiting for constipation to develop before prescribing a laxative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by then, it’s a crisis. Prescribe prophylactically, always.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3200102" y="6542484"/>
            <a:ext cx="575488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Bradford VTS Teaching Deck | Slide 14 of 35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2" y="751136"/>
            <a:ext cx="2645569" cy="47625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385292"/>
            <a:ext cx="5242471" cy="338092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5026819"/>
            <a:ext cx="5242471" cy="1213842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5026819"/>
            <a:ext cx="146298" cy="1220688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5459" y="1412677"/>
            <a:ext cx="6096000" cy="3696444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5459" y="1412677"/>
            <a:ext cx="146298" cy="3723829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5459" y="5307955"/>
            <a:ext cx="6096000" cy="932557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38900"/>
            <a:ext cx="12192000" cy="390227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5598" y="6549330"/>
            <a:ext cx="9525" cy="191988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6728" y="6549330"/>
            <a:ext cx="9525" cy="19198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00886" y="1961257"/>
            <a:ext cx="5852071" cy="2516832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0886" y="1961257"/>
            <a:ext cx="5852071" cy="51435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38462" y="2661106"/>
            <a:ext cx="296348" cy="296348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00886" y="3143101"/>
            <a:ext cx="5852071" cy="667494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38462" y="3328600"/>
            <a:ext cx="296348" cy="296348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38462" y="3996094"/>
            <a:ext cx="296348" cy="296348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66786" y="5513784"/>
            <a:ext cx="497402" cy="438746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8580" y="5157192"/>
            <a:ext cx="511969" cy="507355"/>
          </a:xfrm>
          <a:prstGeom prst="rect">
            <a:avLst/>
          </a:prstGeom>
        </p:spPr>
      </p:pic>
      <p:sp>
        <p:nvSpPr>
          <p:cNvPr id="21" name="SK-15-text-20"/>
          <p:cNvSpPr/>
          <p:nvPr/>
        </p:nvSpPr>
        <p:spPr>
          <a:xfrm>
            <a:off x="6550075" y="1961257"/>
            <a:ext cx="21526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9BA4"/>
                </a:solidFill>
              </a:rPr>
              <a:t>Drug</a:t>
            </a:r>
            <a:endParaRPr lang="en-US" sz="1425" dirty="0"/>
          </a:p>
        </p:txBody>
      </p:sp>
      <p:sp>
        <p:nvSpPr>
          <p:cNvPr id="22" name="SK-15-text-21"/>
          <p:cNvSpPr/>
          <p:nvPr/>
        </p:nvSpPr>
        <p:spPr>
          <a:xfrm>
            <a:off x="8717012" y="1961257"/>
            <a:ext cx="1416397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9BA4"/>
                </a:solidFill>
              </a:rPr>
              <a:t>Dose</a:t>
            </a:r>
            <a:endParaRPr lang="en-US" sz="1425" dirty="0"/>
          </a:p>
        </p:txBody>
      </p:sp>
      <p:sp>
        <p:nvSpPr>
          <p:cNvPr id="23" name="SK-15-text-22"/>
          <p:cNvSpPr/>
          <p:nvPr/>
        </p:nvSpPr>
        <p:spPr>
          <a:xfrm>
            <a:off x="10147697" y="1961257"/>
            <a:ext cx="168622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9BA4"/>
                </a:solidFill>
              </a:rPr>
              <a:t>Role</a:t>
            </a:r>
            <a:endParaRPr lang="en-US" sz="1425" dirty="0"/>
          </a:p>
        </p:txBody>
      </p:sp>
      <p:sp>
        <p:nvSpPr>
          <p:cNvPr id="24" name="SK-15-text-23"/>
          <p:cNvSpPr/>
          <p:nvPr/>
        </p:nvSpPr>
        <p:spPr>
          <a:xfrm>
            <a:off x="6550075" y="2475607"/>
            <a:ext cx="2147888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E46"/>
                </a:solidFill>
              </a:rPr>
              <a:t>Cyclizine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8717012" y="2475607"/>
            <a:ext cx="2437356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98B25"/>
                </a:solidFill>
              </a:rPr>
              <a:t>150mg/24h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10147697" y="2475607"/>
            <a:ext cx="1595735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222222"/>
                </a:solidFill>
              </a:rPr>
              <a:t>Anti-emetic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222222"/>
                </a:solidFill>
              </a:rPr>
              <a:t>(vestibular/central)</a:t>
            </a:r>
            <a:endParaRPr lang="en-US" sz="1275" dirty="0"/>
          </a:p>
        </p:txBody>
      </p:sp>
      <p:sp>
        <p:nvSpPr>
          <p:cNvPr id="27" name="SK-15-text-26"/>
          <p:cNvSpPr/>
          <p:nvPr/>
        </p:nvSpPr>
        <p:spPr>
          <a:xfrm>
            <a:off x="6550075" y="3143101"/>
            <a:ext cx="2062163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E46"/>
                </a:solidFill>
              </a:rPr>
              <a:t>Hyoscine Butylbromide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E46"/>
                </a:solidFill>
              </a:rPr>
              <a:t>(Buscopan)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8717012" y="3143101"/>
            <a:ext cx="3263605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98B25"/>
                </a:solidFill>
              </a:rPr>
              <a:t>60–120mg/24h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10147697" y="3143101"/>
            <a:ext cx="1595735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222222"/>
                </a:solidFill>
              </a:rPr>
              <a:t>Reduces secretions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222222"/>
                </a:solidFill>
              </a:rPr>
              <a:t>+ colicky pain</a:t>
            </a:r>
            <a:endParaRPr lang="en-US" sz="1275" dirty="0"/>
          </a:p>
        </p:txBody>
      </p:sp>
      <p:sp>
        <p:nvSpPr>
          <p:cNvPr id="30" name="SK-15-text-29"/>
          <p:cNvSpPr/>
          <p:nvPr/>
        </p:nvSpPr>
        <p:spPr>
          <a:xfrm>
            <a:off x="6550075" y="3810595"/>
            <a:ext cx="2062163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E46"/>
                </a:solidFill>
              </a:rPr>
              <a:t>Diamorphine or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E46"/>
                </a:solidFill>
              </a:rPr>
              <a:t>Oxycodone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8717012" y="3810595"/>
            <a:ext cx="1325910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98B25"/>
                </a:solidFill>
              </a:rPr>
              <a:t>As per pain needs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10147697" y="3810595"/>
            <a:ext cx="1595735" cy="6674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222222"/>
                </a:solidFill>
              </a:rPr>
              <a:t>Analgesia +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222222"/>
                </a:solidFill>
              </a:rPr>
              <a:t>breathlessness</a:t>
            </a:r>
            <a:endParaRPr lang="en-US" sz="1275" dirty="0"/>
          </a:p>
        </p:txBody>
      </p:sp>
      <p:sp>
        <p:nvSpPr>
          <p:cNvPr id="33" name="SK-15-text-32"/>
          <p:cNvSpPr/>
          <p:nvPr/>
        </p:nvSpPr>
        <p:spPr>
          <a:xfrm>
            <a:off x="268188" y="246757"/>
            <a:ext cx="1192381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Malignant Bowel Obstruction</a:t>
            </a:r>
            <a:endParaRPr lang="en-US" sz="3075" dirty="0"/>
          </a:p>
        </p:txBody>
      </p:sp>
      <p:sp>
        <p:nvSpPr>
          <p:cNvPr id="34" name="SK-15-text-33"/>
          <p:cNvSpPr/>
          <p:nvPr/>
        </p:nvSpPr>
        <p:spPr>
          <a:xfrm>
            <a:off x="243780" y="1008013"/>
            <a:ext cx="119482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management in advanced cancer — avoiding surgery, controlling symptoms</a:t>
            </a:r>
            <a:endParaRPr lang="en-US" sz="1500" dirty="0"/>
          </a:p>
        </p:txBody>
      </p:sp>
      <p:sp>
        <p:nvSpPr>
          <p:cNvPr id="35" name="SK-15-text-34"/>
          <p:cNvSpPr/>
          <p:nvPr/>
        </p:nvSpPr>
        <p:spPr>
          <a:xfrm>
            <a:off x="487561" y="1536055"/>
            <a:ext cx="393799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Often managed medically — surgery rarely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appropriate in advanced cancer</a:t>
            </a:r>
            <a:endParaRPr lang="en-US" sz="1500" dirty="0"/>
          </a:p>
        </p:txBody>
      </p:sp>
      <p:sp>
        <p:nvSpPr>
          <p:cNvPr id="36" name="SK-15-text-35"/>
          <p:cNvSpPr/>
          <p:nvPr/>
        </p:nvSpPr>
        <p:spPr>
          <a:xfrm>
            <a:off x="487561" y="2194471"/>
            <a:ext cx="407208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Symptoms: colicky abdominal pain, nausea,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vomiting, absolute constipation</a:t>
            </a:r>
            <a:endParaRPr lang="en-US" sz="1500" dirty="0"/>
          </a:p>
        </p:txBody>
      </p:sp>
      <p:sp>
        <p:nvSpPr>
          <p:cNvPr id="37" name="SK-15-text-36"/>
          <p:cNvSpPr/>
          <p:nvPr/>
        </p:nvSpPr>
        <p:spPr>
          <a:xfrm>
            <a:off x="487561" y="2852886"/>
            <a:ext cx="39013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Dexamethasone may reduce peri-tumour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oedema — consider early</a:t>
            </a:r>
            <a:endParaRPr lang="en-US" sz="1500" dirty="0"/>
          </a:p>
        </p:txBody>
      </p:sp>
      <p:sp>
        <p:nvSpPr>
          <p:cNvPr id="38" name="SK-15-text-37"/>
          <p:cNvSpPr/>
          <p:nvPr/>
        </p:nvSpPr>
        <p:spPr>
          <a:xfrm>
            <a:off x="487561" y="3490615"/>
            <a:ext cx="425499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Octreotide reduces GI secretions — specialist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for high-output obstruction</a:t>
            </a:r>
            <a:endParaRPr lang="en-US" sz="1500" dirty="0"/>
          </a:p>
        </p:txBody>
      </p:sp>
      <p:sp>
        <p:nvSpPr>
          <p:cNvPr id="39" name="SK-15-text-38"/>
          <p:cNvSpPr/>
          <p:nvPr/>
        </p:nvSpPr>
        <p:spPr>
          <a:xfrm>
            <a:off x="487561" y="4142184"/>
            <a:ext cx="390138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NG tube only if needed for comfort — not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</a:t>
            </a:r>
            <a:endParaRPr lang="en-US" sz="1500" dirty="0"/>
          </a:p>
        </p:txBody>
      </p:sp>
      <p:sp>
        <p:nvSpPr>
          <p:cNvPr id="40" name="SK-15-text-39"/>
          <p:cNvSpPr/>
          <p:nvPr/>
        </p:nvSpPr>
        <p:spPr>
          <a:xfrm>
            <a:off x="1133773" y="5157192"/>
            <a:ext cx="9467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6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Metoclopramide in Bowel Obstruction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1133773" y="5479405"/>
            <a:ext cx="403547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66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 is a prokinetic — it increases gut motility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66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can worsen obstruction, causing increased pain and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66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vomiting. It is CONTRAINDICATED here.</a:t>
            </a:r>
            <a:endParaRPr lang="en-US" sz="1275" dirty="0"/>
          </a:p>
        </p:txBody>
      </p:sp>
      <p:sp>
        <p:nvSpPr>
          <p:cNvPr id="42" name="SK-15-text-41"/>
          <p:cNvSpPr/>
          <p:nvPr/>
        </p:nvSpPr>
        <p:spPr>
          <a:xfrm>
            <a:off x="6038462" y="1509399"/>
            <a:ext cx="62667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— 24-Hour Infusion</a:t>
            </a:r>
            <a:endParaRPr lang="en-US" sz="2250" dirty="0"/>
          </a:p>
        </p:txBody>
      </p:sp>
      <p:sp>
        <p:nvSpPr>
          <p:cNvPr id="43" name="SK-15-text-42"/>
          <p:cNvSpPr/>
          <p:nvPr/>
        </p:nvSpPr>
        <p:spPr>
          <a:xfrm>
            <a:off x="5925294" y="4581079"/>
            <a:ext cx="62667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drug compatibility before combining in syringe driver.</a:t>
            </a:r>
            <a:endParaRPr lang="en-US" sz="1350" dirty="0"/>
          </a:p>
        </p:txBody>
      </p:sp>
      <p:sp>
        <p:nvSpPr>
          <p:cNvPr id="44" name="SK-15-text-43"/>
          <p:cNvSpPr/>
          <p:nvPr/>
        </p:nvSpPr>
        <p:spPr>
          <a:xfrm>
            <a:off x="5925294" y="4807446"/>
            <a:ext cx="62667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Seek palliative care pharmacist advice if uncertain.</a:t>
            </a:r>
            <a:endParaRPr lang="en-US" sz="1350" dirty="0"/>
          </a:p>
        </p:txBody>
      </p:sp>
      <p:sp>
        <p:nvSpPr>
          <p:cNvPr id="45" name="SK-15-text-44"/>
          <p:cNvSpPr/>
          <p:nvPr/>
        </p:nvSpPr>
        <p:spPr>
          <a:xfrm>
            <a:off x="6425059" y="5438329"/>
            <a:ext cx="3524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Pitfall:</a:t>
            </a:r>
            <a:endParaRPr lang="en-US" sz="1500" dirty="0"/>
          </a:p>
        </p:txBody>
      </p:sp>
      <p:sp>
        <p:nvSpPr>
          <p:cNvPr id="46" name="SK-15-text-45"/>
          <p:cNvSpPr/>
          <p:nvPr/>
        </p:nvSpPr>
        <p:spPr>
          <a:xfrm>
            <a:off x="6425059" y="5692080"/>
            <a:ext cx="44012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005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metoclopramide out of habit — always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005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the cause of nausea before prescribing a prokinetic.</a:t>
            </a:r>
            <a:endParaRPr lang="en-US" sz="1275" dirty="0"/>
          </a:p>
        </p:txBody>
      </p:sp>
      <p:sp>
        <p:nvSpPr>
          <p:cNvPr id="47" name="SK-15-text-46"/>
          <p:cNvSpPr/>
          <p:nvPr/>
        </p:nvSpPr>
        <p:spPr>
          <a:xfrm>
            <a:off x="255984" y="6563023"/>
            <a:ext cx="440626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8" name="SK-15-text-47"/>
          <p:cNvSpPr/>
          <p:nvPr/>
        </p:nvSpPr>
        <p:spPr>
          <a:xfrm>
            <a:off x="4413498" y="6542484"/>
            <a:ext cx="77785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Palliative Care</a:t>
            </a:r>
            <a:endParaRPr lang="en-US" sz="1350" dirty="0"/>
          </a:p>
        </p:txBody>
      </p:sp>
      <p:sp>
        <p:nvSpPr>
          <p:cNvPr id="49" name="SK-15-text-48"/>
          <p:cNvSpPr/>
          <p:nvPr/>
        </p:nvSpPr>
        <p:spPr>
          <a:xfrm>
            <a:off x="10899577" y="6542484"/>
            <a:ext cx="12924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15 of 35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521321"/>
            <a:ext cx="1779984" cy="5715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2160240"/>
            <a:ext cx="5425380" cy="2036713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2855" y="1282303"/>
            <a:ext cx="5388769" cy="500509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855" y="1248073"/>
            <a:ext cx="5388769" cy="2736205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4455021"/>
            <a:ext cx="11472565" cy="1905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4786164"/>
            <a:ext cx="3511153" cy="392162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059" y="4786164"/>
            <a:ext cx="3511153" cy="1105346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8698" y="4779318"/>
            <a:ext cx="3730675" cy="392162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08698" y="4779318"/>
            <a:ext cx="3730675" cy="1126034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07561" y="4765625"/>
            <a:ext cx="3694063" cy="426393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07561" y="4765625"/>
            <a:ext cx="3694063" cy="1139726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9059" y="6021288"/>
            <a:ext cx="11472565" cy="500509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059" y="6021288"/>
            <a:ext cx="1755577" cy="500509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6137821"/>
            <a:ext cx="292596" cy="281136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17396" y="4841677"/>
            <a:ext cx="255984" cy="274290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91459" y="4855369"/>
            <a:ext cx="194965" cy="239911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4862215"/>
            <a:ext cx="194965" cy="239911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91459" y="4505623"/>
            <a:ext cx="207169" cy="233065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2377" y="1371600"/>
            <a:ext cx="329059" cy="322213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5898" y="3744367"/>
            <a:ext cx="365671" cy="335905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5898" y="3332857"/>
            <a:ext cx="365671" cy="335905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43694" y="2921496"/>
            <a:ext cx="377875" cy="329059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3694" y="2509986"/>
            <a:ext cx="365671" cy="342900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2675" y="2249388"/>
            <a:ext cx="243780" cy="212527"/>
          </a:xfrm>
          <a:prstGeom prst="rect">
            <a:avLst/>
          </a:prstGeom>
        </p:spPr>
      </p:pic>
      <p:sp>
        <p:nvSpPr>
          <p:cNvPr id="29" name="SK-16-text-28"/>
          <p:cNvSpPr/>
          <p:nvPr/>
        </p:nvSpPr>
        <p:spPr>
          <a:xfrm>
            <a:off x="316855" y="109686"/>
            <a:ext cx="63407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30" name="SK-16-text-29"/>
          <p:cNvSpPr/>
          <p:nvPr/>
        </p:nvSpPr>
        <p:spPr>
          <a:xfrm>
            <a:off x="9972973" y="137071"/>
            <a:ext cx="221902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1" name="SK-16-text-30"/>
          <p:cNvSpPr/>
          <p:nvPr/>
        </p:nvSpPr>
        <p:spPr>
          <a:xfrm>
            <a:off x="304800" y="514350"/>
            <a:ext cx="86582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0E0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Emergencies • Slide 16 of 35</a:t>
            </a:r>
            <a:endParaRPr lang="en-US" sz="1350" dirty="0"/>
          </a:p>
        </p:txBody>
      </p:sp>
      <p:sp>
        <p:nvSpPr>
          <p:cNvPr id="32" name="SK-16-text-31"/>
          <p:cNvSpPr/>
          <p:nvPr/>
        </p:nvSpPr>
        <p:spPr>
          <a:xfrm>
            <a:off x="304800" y="740569"/>
            <a:ext cx="4352479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Emergency:</a:t>
            </a:r>
            <a:endParaRPr lang="en-US" sz="2625" dirty="0"/>
          </a:p>
          <a:p>
            <a:pPr marL="0" indent="0" algn="l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Hypercalcaemia</a:t>
            </a:r>
            <a:endParaRPr lang="en-US" sz="2625" dirty="0"/>
          </a:p>
        </p:txBody>
      </p:sp>
      <p:sp>
        <p:nvSpPr>
          <p:cNvPr id="33" name="SK-16-text-32"/>
          <p:cNvSpPr/>
          <p:nvPr/>
        </p:nvSpPr>
        <p:spPr>
          <a:xfrm>
            <a:off x="304800" y="1680121"/>
            <a:ext cx="46938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commonest metabolic emergency in malignancy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and act fast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950863" y="2256234"/>
            <a:ext cx="81810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🔍 Recognise: The Classic Mnemonic</a:t>
            </a:r>
            <a:endParaRPr lang="en-US" sz="1575" dirty="0"/>
          </a:p>
        </p:txBody>
      </p:sp>
      <p:sp>
        <p:nvSpPr>
          <p:cNvPr id="35" name="SK-16-text-34"/>
          <p:cNvSpPr/>
          <p:nvPr/>
        </p:nvSpPr>
        <p:spPr>
          <a:xfrm>
            <a:off x="1401961" y="2509986"/>
            <a:ext cx="11144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Bones</a:t>
            </a:r>
            <a:endParaRPr lang="en-US" sz="1350" dirty="0"/>
          </a:p>
        </p:txBody>
      </p:sp>
      <p:sp>
        <p:nvSpPr>
          <p:cNvPr id="36" name="SK-16-text-35"/>
          <p:cNvSpPr/>
          <p:nvPr/>
        </p:nvSpPr>
        <p:spPr>
          <a:xfrm>
            <a:off x="1401961" y="2701975"/>
            <a:ext cx="62988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pain, pathological fracture</a:t>
            </a:r>
            <a:endParaRPr lang="en-US" sz="1275" dirty="0"/>
          </a:p>
        </p:txBody>
      </p:sp>
      <p:sp>
        <p:nvSpPr>
          <p:cNvPr id="37" name="SK-16-text-36"/>
          <p:cNvSpPr/>
          <p:nvPr/>
        </p:nvSpPr>
        <p:spPr>
          <a:xfrm>
            <a:off x="1401961" y="2921496"/>
            <a:ext cx="132016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Stones</a:t>
            </a:r>
            <a:endParaRPr lang="en-US" sz="1350" dirty="0"/>
          </a:p>
        </p:txBody>
      </p:sp>
      <p:sp>
        <p:nvSpPr>
          <p:cNvPr id="38" name="SK-16-text-37"/>
          <p:cNvSpPr/>
          <p:nvPr/>
        </p:nvSpPr>
        <p:spPr>
          <a:xfrm>
            <a:off x="1401961" y="3113484"/>
            <a:ext cx="66875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renal stones, polyuria, polydipsia</a:t>
            </a:r>
            <a:endParaRPr lang="en-US" sz="1275" dirty="0"/>
          </a:p>
        </p:txBody>
      </p:sp>
      <p:sp>
        <p:nvSpPr>
          <p:cNvPr id="39" name="SK-16-text-38"/>
          <p:cNvSpPr/>
          <p:nvPr/>
        </p:nvSpPr>
        <p:spPr>
          <a:xfrm>
            <a:off x="1401961" y="3339703"/>
            <a:ext cx="132016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Groans</a:t>
            </a:r>
            <a:endParaRPr lang="en-US" sz="1350" dirty="0"/>
          </a:p>
        </p:txBody>
      </p:sp>
      <p:sp>
        <p:nvSpPr>
          <p:cNvPr id="40" name="SK-16-text-39"/>
          <p:cNvSpPr/>
          <p:nvPr/>
        </p:nvSpPr>
        <p:spPr>
          <a:xfrm>
            <a:off x="1401961" y="3524994"/>
            <a:ext cx="90192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nausea, vomiting, constipation, abdominal pain</a:t>
            </a:r>
            <a:endParaRPr lang="en-US" sz="1275" dirty="0"/>
          </a:p>
        </p:txBody>
      </p:sp>
      <p:sp>
        <p:nvSpPr>
          <p:cNvPr id="41" name="SK-16-text-40"/>
          <p:cNvSpPr/>
          <p:nvPr/>
        </p:nvSpPr>
        <p:spPr>
          <a:xfrm>
            <a:off x="1401961" y="3737521"/>
            <a:ext cx="2760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Psychic Moans</a:t>
            </a:r>
            <a:endParaRPr lang="en-US" sz="1350" dirty="0"/>
          </a:p>
        </p:txBody>
      </p:sp>
      <p:sp>
        <p:nvSpPr>
          <p:cNvPr id="42" name="SK-16-text-41"/>
          <p:cNvSpPr/>
          <p:nvPr/>
        </p:nvSpPr>
        <p:spPr>
          <a:xfrm>
            <a:off x="1401961" y="3936355"/>
            <a:ext cx="727043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confusion, depression, lethargy, coma</a:t>
            </a:r>
            <a:endParaRPr lang="en-US" sz="1275" dirty="0"/>
          </a:p>
        </p:txBody>
      </p:sp>
      <p:sp>
        <p:nvSpPr>
          <p:cNvPr id="43" name="SK-16-text-42"/>
          <p:cNvSpPr/>
          <p:nvPr/>
        </p:nvSpPr>
        <p:spPr>
          <a:xfrm>
            <a:off x="7095679" y="1426369"/>
            <a:ext cx="346043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</a:t>
            </a:r>
            <a:endParaRPr lang="en-US" sz="1575" dirty="0"/>
          </a:p>
        </p:txBody>
      </p:sp>
      <p:sp>
        <p:nvSpPr>
          <p:cNvPr id="44" name="SK-16-text-43"/>
          <p:cNvSpPr/>
          <p:nvPr/>
        </p:nvSpPr>
        <p:spPr>
          <a:xfrm>
            <a:off x="6620173" y="2043559"/>
            <a:ext cx="55718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Most common metabolic emergency in cancer</a:t>
            </a:r>
            <a:endParaRPr lang="en-US" sz="1575" dirty="0"/>
          </a:p>
        </p:txBody>
      </p:sp>
      <p:sp>
        <p:nvSpPr>
          <p:cNvPr id="45" name="SK-16-text-44"/>
          <p:cNvSpPr/>
          <p:nvPr/>
        </p:nvSpPr>
        <p:spPr>
          <a:xfrm>
            <a:off x="6620173" y="2441377"/>
            <a:ext cx="55718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Check corrected calcium (adjust for albumin)</a:t>
            </a:r>
            <a:endParaRPr lang="en-US" sz="1575" dirty="0"/>
          </a:p>
        </p:txBody>
      </p:sp>
      <p:sp>
        <p:nvSpPr>
          <p:cNvPr id="46" name="SK-16-text-45"/>
          <p:cNvSpPr/>
          <p:nvPr/>
        </p:nvSpPr>
        <p:spPr>
          <a:xfrm>
            <a:off x="6620173" y="2852886"/>
            <a:ext cx="55718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Corrected Ca²+ &gt;2.6 mmol/L = hypercalcaemia</a:t>
            </a:r>
            <a:endParaRPr lang="en-US" sz="1575" dirty="0"/>
          </a:p>
        </p:txBody>
      </p:sp>
      <p:sp>
        <p:nvSpPr>
          <p:cNvPr id="47" name="SK-16-text-46"/>
          <p:cNvSpPr/>
          <p:nvPr/>
        </p:nvSpPr>
        <p:spPr>
          <a:xfrm>
            <a:off x="6620173" y="3264396"/>
            <a:ext cx="55718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Symptoms appear when Ca²+ &gt;3.0 mmol/L</a:t>
            </a:r>
            <a:endParaRPr lang="en-US" sz="1575" dirty="0"/>
          </a:p>
        </p:txBody>
      </p:sp>
      <p:sp>
        <p:nvSpPr>
          <p:cNvPr id="48" name="SK-16-text-47"/>
          <p:cNvSpPr/>
          <p:nvPr/>
        </p:nvSpPr>
        <p:spPr>
          <a:xfrm>
            <a:off x="6620173" y="3655219"/>
            <a:ext cx="55718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Refer acutely if symptomatic</a:t>
            </a:r>
            <a:endParaRPr lang="en-US" sz="1575" dirty="0"/>
          </a:p>
        </p:txBody>
      </p:sp>
      <p:sp>
        <p:nvSpPr>
          <p:cNvPr id="49" name="SK-16-text-48"/>
          <p:cNvSpPr/>
          <p:nvPr/>
        </p:nvSpPr>
        <p:spPr>
          <a:xfrm>
            <a:off x="1377553" y="4210794"/>
            <a:ext cx="90192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0E0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Also: fatigue, weakness, anorexia, dehydration</a:t>
            </a:r>
            <a:endParaRPr lang="en-US" sz="1275" dirty="0"/>
          </a:p>
        </p:txBody>
      </p:sp>
      <p:sp>
        <p:nvSpPr>
          <p:cNvPr id="50" name="SK-16-text-49"/>
          <p:cNvSpPr/>
          <p:nvPr/>
        </p:nvSpPr>
        <p:spPr>
          <a:xfrm>
            <a:off x="4523184" y="4519315"/>
            <a:ext cx="72209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Treatment — Act Immediately</a:t>
            </a:r>
            <a:endParaRPr lang="en-US" sz="1575" dirty="0"/>
          </a:p>
        </p:txBody>
      </p:sp>
      <p:sp>
        <p:nvSpPr>
          <p:cNvPr id="51" name="SK-16-text-50"/>
          <p:cNvSpPr/>
          <p:nvPr/>
        </p:nvSpPr>
        <p:spPr>
          <a:xfrm>
            <a:off x="950863" y="4875907"/>
            <a:ext cx="37204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IV Fluids</a:t>
            </a:r>
            <a:endParaRPr lang="en-US" sz="1350" dirty="0"/>
          </a:p>
        </p:txBody>
      </p:sp>
      <p:sp>
        <p:nvSpPr>
          <p:cNvPr id="52" name="SK-16-text-51"/>
          <p:cNvSpPr/>
          <p:nvPr/>
        </p:nvSpPr>
        <p:spPr>
          <a:xfrm>
            <a:off x="743694" y="5211961"/>
            <a:ext cx="68818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0.9% saline 2–3 L over 24 hours</a:t>
            </a:r>
            <a:endParaRPr lang="en-US" sz="1275" dirty="0"/>
          </a:p>
        </p:txBody>
      </p:sp>
      <p:sp>
        <p:nvSpPr>
          <p:cNvPr id="53" name="SK-16-text-52"/>
          <p:cNvSpPr/>
          <p:nvPr/>
        </p:nvSpPr>
        <p:spPr>
          <a:xfrm>
            <a:off x="926455" y="5431482"/>
            <a:ext cx="226769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Corrects dehydration,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promotes calcium excretion</a:t>
            </a:r>
            <a:endParaRPr lang="en-US" sz="1275" dirty="0"/>
          </a:p>
        </p:txBody>
      </p:sp>
      <p:sp>
        <p:nvSpPr>
          <p:cNvPr id="54" name="SK-16-text-53"/>
          <p:cNvSpPr/>
          <p:nvPr/>
        </p:nvSpPr>
        <p:spPr>
          <a:xfrm>
            <a:off x="4632871" y="4875907"/>
            <a:ext cx="53663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IV Bisphosphonate</a:t>
            </a:r>
            <a:endParaRPr lang="en-US" sz="1350" dirty="0"/>
          </a:p>
        </p:txBody>
      </p:sp>
      <p:sp>
        <p:nvSpPr>
          <p:cNvPr id="55" name="SK-16-text-54"/>
          <p:cNvSpPr/>
          <p:nvPr/>
        </p:nvSpPr>
        <p:spPr>
          <a:xfrm>
            <a:off x="4486573" y="5205115"/>
            <a:ext cx="28528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Zoledronate 4 mg IV (preferred)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Pamidronate 60–90 mg IV</a:t>
            </a:r>
            <a:endParaRPr lang="en-US" sz="1350" dirty="0"/>
          </a:p>
        </p:txBody>
      </p:sp>
      <p:sp>
        <p:nvSpPr>
          <p:cNvPr id="56" name="SK-16-text-55"/>
          <p:cNvSpPr/>
          <p:nvPr/>
        </p:nvSpPr>
        <p:spPr>
          <a:xfrm>
            <a:off x="4449961" y="5644009"/>
            <a:ext cx="75942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 2–4 days; peak effect 4–7 days</a:t>
            </a:r>
            <a:endParaRPr lang="en-US" sz="1275" dirty="0"/>
          </a:p>
        </p:txBody>
      </p:sp>
      <p:sp>
        <p:nvSpPr>
          <p:cNvPr id="57" name="SK-16-text-56"/>
          <p:cNvSpPr/>
          <p:nvPr/>
        </p:nvSpPr>
        <p:spPr>
          <a:xfrm>
            <a:off x="8583067" y="4875907"/>
            <a:ext cx="36089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Refer &amp; Monitor</a:t>
            </a:r>
            <a:endParaRPr lang="en-US" sz="1350" dirty="0"/>
          </a:p>
        </p:txBody>
      </p:sp>
      <p:sp>
        <p:nvSpPr>
          <p:cNvPr id="58" name="SK-16-text-57"/>
          <p:cNvSpPr/>
          <p:nvPr/>
        </p:nvSpPr>
        <p:spPr>
          <a:xfrm>
            <a:off x="8363694" y="5211961"/>
            <a:ext cx="306005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oncology / medical referral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Recheck calcium at 5–7 days</a:t>
            </a:r>
            <a:endParaRPr lang="en-US" sz="1350" dirty="0"/>
          </a:p>
        </p:txBody>
      </p:sp>
      <p:sp>
        <p:nvSpPr>
          <p:cNvPr id="59" name="SK-16-text-58"/>
          <p:cNvSpPr/>
          <p:nvPr/>
        </p:nvSpPr>
        <p:spPr>
          <a:xfrm>
            <a:off x="8327082" y="5644009"/>
            <a:ext cx="38649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underlying cause where possible</a:t>
            </a:r>
            <a:endParaRPr lang="en-US" sz="1275" dirty="0"/>
          </a:p>
        </p:txBody>
      </p:sp>
      <p:sp>
        <p:nvSpPr>
          <p:cNvPr id="60" name="SK-16-text-59"/>
          <p:cNvSpPr/>
          <p:nvPr/>
        </p:nvSpPr>
        <p:spPr>
          <a:xfrm>
            <a:off x="950863" y="6179046"/>
            <a:ext cx="17316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</a:t>
            </a:r>
            <a:endParaRPr lang="en-US" sz="1350" dirty="0"/>
          </a:p>
        </p:txBody>
      </p:sp>
      <p:sp>
        <p:nvSpPr>
          <p:cNvPr id="61" name="SK-16-text-60"/>
          <p:cNvSpPr/>
          <p:nvPr/>
        </p:nvSpPr>
        <p:spPr>
          <a:xfrm>
            <a:off x="2377380" y="6076057"/>
            <a:ext cx="98146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confusion or drowsiness in a cancer patient → check calcium urgently.</a:t>
            </a:r>
            <a:endParaRPr lang="en-US" sz="1275" dirty="0"/>
          </a:p>
        </p:txBody>
      </p:sp>
      <p:sp>
        <p:nvSpPr>
          <p:cNvPr id="62" name="SK-16-text-61"/>
          <p:cNvSpPr/>
          <p:nvPr/>
        </p:nvSpPr>
        <p:spPr>
          <a:xfrm>
            <a:off x="2401788" y="6295579"/>
            <a:ext cx="97902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assume opioid toxicity without ruling out hypercalcaemia.</a:t>
            </a:r>
            <a:endParaRPr lang="en-US" sz="1275" dirty="0"/>
          </a:p>
        </p:txBody>
      </p:sp>
      <p:sp>
        <p:nvSpPr>
          <p:cNvPr id="63" name="SK-16-text-62"/>
          <p:cNvSpPr/>
          <p:nvPr/>
        </p:nvSpPr>
        <p:spPr>
          <a:xfrm>
            <a:off x="1450777" y="6638479"/>
            <a:ext cx="10741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Care: Symptom Control &amp; Clinical Management |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255" y="19752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682" y="191244"/>
            <a:ext cx="2840682" cy="385316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960090"/>
            <a:ext cx="1609279" cy="54769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1268611"/>
            <a:ext cx="134094" cy="1069777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88" y="3072259"/>
            <a:ext cx="134094" cy="82287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2481858"/>
            <a:ext cx="4937671" cy="522536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4120902"/>
            <a:ext cx="5096173" cy="48131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235" y="4665166"/>
            <a:ext cx="5413177" cy="1043711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188" y="5732562"/>
            <a:ext cx="11643271" cy="769293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34299"/>
            <a:ext cx="12192000" cy="294829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5959525"/>
            <a:ext cx="353467" cy="315367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8980" y="898327"/>
            <a:ext cx="3925788" cy="4738836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4210794"/>
            <a:ext cx="231577" cy="239911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584" y="2564755"/>
            <a:ext cx="243780" cy="27429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34165" y="267444"/>
            <a:ext cx="231577" cy="233065"/>
          </a:xfrm>
          <a:prstGeom prst="rect">
            <a:avLst/>
          </a:prstGeom>
        </p:spPr>
      </p:pic>
      <p:sp>
        <p:nvSpPr>
          <p:cNvPr id="18" name="SK-17-text-17"/>
          <p:cNvSpPr/>
          <p:nvPr/>
        </p:nvSpPr>
        <p:spPr>
          <a:xfrm>
            <a:off x="243780" y="191988"/>
            <a:ext cx="842105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• Palliative Emergencies</a:t>
            </a:r>
            <a:endParaRPr lang="en-US" sz="1575" dirty="0"/>
          </a:p>
        </p:txBody>
      </p:sp>
      <p:sp>
        <p:nvSpPr>
          <p:cNvPr id="19" name="SK-17-text-18"/>
          <p:cNvSpPr/>
          <p:nvPr/>
        </p:nvSpPr>
        <p:spPr>
          <a:xfrm>
            <a:off x="9338965" y="301675"/>
            <a:ext cx="28530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ONCOLOGICAL EMERGENCY</a:t>
            </a:r>
            <a:endParaRPr lang="en-US" sz="1275" dirty="0"/>
          </a:p>
        </p:txBody>
      </p:sp>
      <p:sp>
        <p:nvSpPr>
          <p:cNvPr id="20" name="SK-17-text-19"/>
          <p:cNvSpPr/>
          <p:nvPr/>
        </p:nvSpPr>
        <p:spPr>
          <a:xfrm>
            <a:off x="243780" y="466279"/>
            <a:ext cx="1194822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Emergency: Spinal Cord Compression</a:t>
            </a:r>
            <a:endParaRPr lang="en-US" sz="2850" dirty="0"/>
          </a:p>
        </p:txBody>
      </p:sp>
      <p:sp>
        <p:nvSpPr>
          <p:cNvPr id="21" name="SK-17-text-20"/>
          <p:cNvSpPr/>
          <p:nvPr/>
        </p:nvSpPr>
        <p:spPr>
          <a:xfrm>
            <a:off x="560784" y="1261765"/>
            <a:ext cx="866108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32F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🚩 Red Flags — Recognise Immediately</a:t>
            </a:r>
            <a:endParaRPr lang="en-US" sz="1575" dirty="0"/>
          </a:p>
        </p:txBody>
      </p:sp>
      <p:sp>
        <p:nvSpPr>
          <p:cNvPr id="22" name="SK-17-text-21"/>
          <p:cNvSpPr/>
          <p:nvPr/>
        </p:nvSpPr>
        <p:spPr>
          <a:xfrm>
            <a:off x="548580" y="1536055"/>
            <a:ext cx="111956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or worsening back pain in a known cancer patient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548580" y="1762423"/>
            <a:ext cx="74923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Leg weakness or difficulty walking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548580" y="1975098"/>
            <a:ext cx="107842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Sensory changes — numbness, tingling below a level</a:t>
            </a:r>
            <a:endParaRPr lang="en-US" sz="1350" dirty="0"/>
          </a:p>
        </p:txBody>
      </p:sp>
      <p:sp>
        <p:nvSpPr>
          <p:cNvPr id="25" name="SK-17-text-24"/>
          <p:cNvSpPr/>
          <p:nvPr/>
        </p:nvSpPr>
        <p:spPr>
          <a:xfrm>
            <a:off x="548580" y="2187625"/>
            <a:ext cx="11607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Bladder or bowel dysfunction (retention, incontinence)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1182588" y="2557909"/>
            <a:ext cx="366965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pain + any neurological symptom in cancer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SCC until proven otherwise</a:t>
            </a:r>
            <a:endParaRPr lang="en-US" sz="1200" dirty="0"/>
          </a:p>
        </p:txBody>
      </p:sp>
      <p:sp>
        <p:nvSpPr>
          <p:cNvPr id="27" name="SK-17-text-26"/>
          <p:cNvSpPr/>
          <p:nvPr/>
        </p:nvSpPr>
        <p:spPr>
          <a:xfrm>
            <a:off x="560784" y="3024336"/>
            <a:ext cx="69808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Management — Time Critical</a:t>
            </a:r>
            <a:endParaRPr lang="en-US" sz="1575" dirty="0"/>
          </a:p>
        </p:txBody>
      </p:sp>
      <p:sp>
        <p:nvSpPr>
          <p:cNvPr id="28" name="SK-17-text-27"/>
          <p:cNvSpPr/>
          <p:nvPr/>
        </p:nvSpPr>
        <p:spPr>
          <a:xfrm>
            <a:off x="560784" y="3284934"/>
            <a:ext cx="106470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➊ Dexamethasone 16mg STAT — oral or IV immediately</a:t>
            </a:r>
            <a:endParaRPr lang="en-US" sz="1350" dirty="0"/>
          </a:p>
        </p:txBody>
      </p:sp>
      <p:sp>
        <p:nvSpPr>
          <p:cNvPr id="29" name="SK-17-text-28"/>
          <p:cNvSpPr/>
          <p:nvPr/>
        </p:nvSpPr>
        <p:spPr>
          <a:xfrm>
            <a:off x="560784" y="3511153"/>
            <a:ext cx="1163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➋ Urgent MRI whole spine — within 24 hours (same day if possible)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560784" y="3744367"/>
            <a:ext cx="45720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➌ Urgent oncology/neurosurgery referral — for radiotherapy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surgical decompression</a:t>
            </a:r>
            <a:endParaRPr lang="en-US" sz="1200" dirty="0"/>
          </a:p>
        </p:txBody>
      </p:sp>
      <p:sp>
        <p:nvSpPr>
          <p:cNvPr id="31" name="SK-17-text-30"/>
          <p:cNvSpPr/>
          <p:nvPr/>
        </p:nvSpPr>
        <p:spPr>
          <a:xfrm>
            <a:off x="938659" y="4196953"/>
            <a:ext cx="446216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 to treatment directly determines whether function is preserved.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delay.</a:t>
            </a:r>
            <a:endParaRPr lang="en-US" sz="1125" dirty="0"/>
          </a:p>
        </p:txBody>
      </p:sp>
      <p:sp>
        <p:nvSpPr>
          <p:cNvPr id="32" name="SK-17-text-31"/>
          <p:cNvSpPr/>
          <p:nvPr/>
        </p:nvSpPr>
        <p:spPr>
          <a:xfrm>
            <a:off x="377875" y="4683919"/>
            <a:ext cx="37099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4A148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🎯 AKT Exam Pearl</a:t>
            </a:r>
            <a:endParaRPr lang="en-US" sz="1425" dirty="0"/>
          </a:p>
        </p:txBody>
      </p:sp>
      <p:sp>
        <p:nvSpPr>
          <p:cNvPr id="33" name="SK-17-text-32"/>
          <p:cNvSpPr/>
          <p:nvPr/>
        </p:nvSpPr>
        <p:spPr>
          <a:xfrm>
            <a:off x="414486" y="4923979"/>
            <a:ext cx="117775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Dexamethasone dose = 16mg STAT (not 4mg, not 8mg — know this)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414486" y="5122813"/>
            <a:ext cx="81229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Urgent MRI spine — not X-ray, not CT alone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414486" y="5314950"/>
            <a:ext cx="367337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AKT favourite — appears regularly; know the full triad: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pain → dexamethasone → MRI</a:t>
            </a:r>
            <a:endParaRPr lang="en-US" sz="1125" dirty="0"/>
          </a:p>
        </p:txBody>
      </p:sp>
      <p:sp>
        <p:nvSpPr>
          <p:cNvPr id="36" name="SK-17-text-35"/>
          <p:cNvSpPr/>
          <p:nvPr/>
        </p:nvSpPr>
        <p:spPr>
          <a:xfrm>
            <a:off x="914400" y="5808613"/>
            <a:ext cx="706088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32F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 Safety — Do Not Miss</a:t>
            </a:r>
            <a:endParaRPr lang="en-US" sz="1575" dirty="0"/>
          </a:p>
        </p:txBody>
      </p:sp>
      <p:sp>
        <p:nvSpPr>
          <p:cNvPr id="37" name="SK-17-text-36"/>
          <p:cNvSpPr/>
          <p:nvPr/>
        </p:nvSpPr>
        <p:spPr>
          <a:xfrm>
            <a:off x="877788" y="6041827"/>
            <a:ext cx="113142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back pain in any cancer patient must prompt immediate SCC assessment. A missed diagnosis leads to permanent paralysis.</a:t>
            </a:r>
            <a:endParaRPr lang="en-US" sz="1275" dirty="0"/>
          </a:p>
        </p:txBody>
      </p:sp>
      <p:sp>
        <p:nvSpPr>
          <p:cNvPr id="38" name="SK-17-text-37"/>
          <p:cNvSpPr/>
          <p:nvPr/>
        </p:nvSpPr>
        <p:spPr>
          <a:xfrm>
            <a:off x="902196" y="6247507"/>
            <a:ext cx="68818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first — MRI same day.</a:t>
            </a:r>
            <a:endParaRPr lang="en-US" sz="1275" dirty="0"/>
          </a:p>
        </p:txBody>
      </p:sp>
      <p:sp>
        <p:nvSpPr>
          <p:cNvPr id="39" name="SK-17-text-38"/>
          <p:cNvSpPr/>
          <p:nvPr/>
        </p:nvSpPr>
        <p:spPr>
          <a:xfrm>
            <a:off x="1389757" y="6597253"/>
            <a:ext cx="108022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Care: Symptom Control &amp; Clinical Management |</a:t>
            </a:r>
            <a:endParaRPr lang="en-US" sz="1200" dirty="0"/>
          </a:p>
        </p:txBody>
      </p:sp>
      <p:sp>
        <p:nvSpPr>
          <p:cNvPr id="40" name="SK-17-text-39"/>
          <p:cNvSpPr/>
          <p:nvPr/>
        </p:nvSpPr>
        <p:spPr>
          <a:xfrm>
            <a:off x="9741396" y="6597253"/>
            <a:ext cx="245060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17 of 35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953244"/>
            <a:ext cx="1072753" cy="95994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96" y="1261765"/>
            <a:ext cx="5693569" cy="355922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3713559"/>
            <a:ext cx="4779169" cy="308521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4104382"/>
            <a:ext cx="4779169" cy="30852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96" y="4902696"/>
            <a:ext cx="5693569" cy="844748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241227"/>
            <a:ext cx="5693569" cy="4382244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9775" y="2800052"/>
            <a:ext cx="5400981" cy="16123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7577" y="5005536"/>
            <a:ext cx="5400973" cy="556766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596" y="5877223"/>
            <a:ext cx="11594455" cy="473125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5904607"/>
            <a:ext cx="85279" cy="466279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43592" y="6563023"/>
            <a:ext cx="231577" cy="191988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30588" y="6563023"/>
            <a:ext cx="255984" cy="191988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188" y="6563023"/>
            <a:ext cx="207169" cy="191988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765" y="6000750"/>
            <a:ext cx="243780" cy="226219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9780" y="5081736"/>
            <a:ext cx="341263" cy="322213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99663" y="1851571"/>
            <a:ext cx="499765" cy="644575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97553" y="1851571"/>
            <a:ext cx="585192" cy="644575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83475" y="1865263"/>
            <a:ext cx="597396" cy="630882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3467" y="4978896"/>
            <a:ext cx="390079" cy="390823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86659" y="1789807"/>
            <a:ext cx="1645890" cy="822871"/>
          </a:xfrm>
          <a:prstGeom prst="rect">
            <a:avLst/>
          </a:prstGeom>
        </p:spPr>
      </p:pic>
      <p:sp>
        <p:nvSpPr>
          <p:cNvPr id="24" name="SK-18-text-23"/>
          <p:cNvSpPr/>
          <p:nvPr/>
        </p:nvSpPr>
        <p:spPr>
          <a:xfrm>
            <a:off x="268188" y="205680"/>
            <a:ext cx="40995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7C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Emergencies</a:t>
            </a:r>
            <a:endParaRPr lang="en-US" sz="1200" dirty="0"/>
          </a:p>
        </p:txBody>
      </p:sp>
      <p:sp>
        <p:nvSpPr>
          <p:cNvPr id="25" name="SK-18-text-24"/>
          <p:cNvSpPr/>
          <p:nvPr/>
        </p:nvSpPr>
        <p:spPr>
          <a:xfrm>
            <a:off x="255984" y="459432"/>
            <a:ext cx="1193601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SVCO and Pathological Fractures</a:t>
            </a:r>
            <a:endParaRPr lang="en-US" sz="2850" dirty="0"/>
          </a:p>
        </p:txBody>
      </p:sp>
      <p:sp>
        <p:nvSpPr>
          <p:cNvPr id="26" name="SK-18-text-25"/>
          <p:cNvSpPr/>
          <p:nvPr/>
        </p:nvSpPr>
        <p:spPr>
          <a:xfrm>
            <a:off x="1694557" y="1378446"/>
            <a:ext cx="62579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Superior Vena Cava Obstruction</a:t>
            </a:r>
            <a:endParaRPr lang="en-US" sz="1350" dirty="0"/>
          </a:p>
        </p:txBody>
      </p:sp>
      <p:sp>
        <p:nvSpPr>
          <p:cNvPr id="27" name="SK-18-text-26"/>
          <p:cNvSpPr/>
          <p:nvPr/>
        </p:nvSpPr>
        <p:spPr>
          <a:xfrm>
            <a:off x="451098" y="1755577"/>
            <a:ext cx="241268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4A2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Recognise It</a:t>
            </a:r>
            <a:endParaRPr lang="en-US" sz="1275" dirty="0"/>
          </a:p>
        </p:txBody>
      </p:sp>
      <p:sp>
        <p:nvSpPr>
          <p:cNvPr id="28" name="SK-18-text-27"/>
          <p:cNvSpPr/>
          <p:nvPr/>
        </p:nvSpPr>
        <p:spPr>
          <a:xfrm>
            <a:off x="438894" y="2029867"/>
            <a:ext cx="26699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Facial and arm swelling — often worse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morning</a:t>
            </a:r>
            <a:endParaRPr lang="en-US" sz="1050" dirty="0"/>
          </a:p>
        </p:txBody>
      </p:sp>
      <p:sp>
        <p:nvSpPr>
          <p:cNvPr id="29" name="SK-18-text-28"/>
          <p:cNvSpPr/>
          <p:nvPr/>
        </p:nvSpPr>
        <p:spPr>
          <a:xfrm>
            <a:off x="438894" y="2482453"/>
            <a:ext cx="56769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Headache worse on bending forward</a:t>
            </a:r>
            <a:endParaRPr lang="en-US" sz="1050" dirty="0"/>
          </a:p>
        </p:txBody>
      </p:sp>
      <p:sp>
        <p:nvSpPr>
          <p:cNvPr id="30" name="SK-18-text-29"/>
          <p:cNvSpPr/>
          <p:nvPr/>
        </p:nvSpPr>
        <p:spPr>
          <a:xfrm>
            <a:off x="438894" y="2715667"/>
            <a:ext cx="45567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Breathlessness and stridor</a:t>
            </a:r>
            <a:endParaRPr lang="en-US" sz="1050" dirty="0"/>
          </a:p>
        </p:txBody>
      </p:sp>
      <p:sp>
        <p:nvSpPr>
          <p:cNvPr id="31" name="SK-18-text-30"/>
          <p:cNvSpPr/>
          <p:nvPr/>
        </p:nvSpPr>
        <p:spPr>
          <a:xfrm>
            <a:off x="438894" y="2942034"/>
            <a:ext cx="51968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Distended neck and chest veins</a:t>
            </a:r>
            <a:endParaRPr lang="en-US" sz="1050" dirty="0"/>
          </a:p>
        </p:txBody>
      </p:sp>
      <p:sp>
        <p:nvSpPr>
          <p:cNvPr id="32" name="SK-18-text-31"/>
          <p:cNvSpPr/>
          <p:nvPr/>
        </p:nvSpPr>
        <p:spPr>
          <a:xfrm>
            <a:off x="438894" y="3168253"/>
            <a:ext cx="50368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Sense of fullness in the head</a:t>
            </a:r>
            <a:endParaRPr lang="en-US" sz="1050" dirty="0"/>
          </a:p>
        </p:txBody>
      </p:sp>
      <p:sp>
        <p:nvSpPr>
          <p:cNvPr id="33" name="SK-18-text-32"/>
          <p:cNvSpPr/>
          <p:nvPr/>
        </p:nvSpPr>
        <p:spPr>
          <a:xfrm>
            <a:off x="438894" y="3456384"/>
            <a:ext cx="1635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4A2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 It</a:t>
            </a:r>
            <a:endParaRPr lang="en-US" sz="1275" dirty="0"/>
          </a:p>
        </p:txBody>
      </p:sp>
      <p:sp>
        <p:nvSpPr>
          <p:cNvPr id="34" name="SK-18-text-33"/>
          <p:cNvSpPr/>
          <p:nvPr/>
        </p:nvSpPr>
        <p:spPr>
          <a:xfrm>
            <a:off x="548580" y="3792438"/>
            <a:ext cx="88773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Dexamethasone 16mg orally or IV — START IMMEDIATELY</a:t>
            </a:r>
            <a:endParaRPr lang="en-US" sz="1050" dirty="0"/>
          </a:p>
        </p:txBody>
      </p:sp>
      <p:sp>
        <p:nvSpPr>
          <p:cNvPr id="35" name="SK-18-text-34"/>
          <p:cNvSpPr/>
          <p:nvPr/>
        </p:nvSpPr>
        <p:spPr>
          <a:xfrm>
            <a:off x="548580" y="4169569"/>
            <a:ext cx="86639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Urgent oncology referral — radiotherapy or stenting</a:t>
            </a:r>
            <a:endParaRPr lang="en-US" sz="1050" dirty="0"/>
          </a:p>
        </p:txBody>
      </p:sp>
      <p:sp>
        <p:nvSpPr>
          <p:cNvPr id="36" name="SK-18-text-35"/>
          <p:cNvSpPr/>
          <p:nvPr/>
        </p:nvSpPr>
        <p:spPr>
          <a:xfrm>
            <a:off x="438894" y="4512469"/>
            <a:ext cx="101574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Time-sensitive — do not delay steroid whilst arranging referral</a:t>
            </a:r>
            <a:endParaRPr lang="en-US" sz="1050" dirty="0"/>
          </a:p>
        </p:txBody>
      </p:sp>
      <p:sp>
        <p:nvSpPr>
          <p:cNvPr id="37" name="SK-18-text-36"/>
          <p:cNvSpPr/>
          <p:nvPr/>
        </p:nvSpPr>
        <p:spPr>
          <a:xfrm>
            <a:off x="792361" y="5033665"/>
            <a:ext cx="182975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E44A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Pearl</a:t>
            </a:r>
            <a:endParaRPr lang="en-US" sz="1275" dirty="0"/>
          </a:p>
        </p:txBody>
      </p:sp>
      <p:sp>
        <p:nvSpPr>
          <p:cNvPr id="38" name="SK-18-text-37"/>
          <p:cNvSpPr/>
          <p:nvPr/>
        </p:nvSpPr>
        <p:spPr>
          <a:xfrm>
            <a:off x="780157" y="5287417"/>
            <a:ext cx="9585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SVCO: dexamethasone 16mg + urgent oncology — know this combination</a:t>
            </a:r>
            <a:endParaRPr lang="en-US" sz="900" dirty="0"/>
          </a:p>
        </p:txBody>
      </p:sp>
      <p:sp>
        <p:nvSpPr>
          <p:cNvPr id="39" name="SK-18-text-38"/>
          <p:cNvSpPr/>
          <p:nvPr/>
        </p:nvSpPr>
        <p:spPr>
          <a:xfrm>
            <a:off x="780157" y="5500092"/>
            <a:ext cx="114118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Pathological fracture: orthopaedic fix THEN radiotherapy (not radiotherapy alone first)</a:t>
            </a:r>
            <a:endParaRPr lang="en-US" sz="900" dirty="0"/>
          </a:p>
        </p:txBody>
      </p:sp>
      <p:sp>
        <p:nvSpPr>
          <p:cNvPr id="40" name="SK-18-text-39"/>
          <p:cNvSpPr/>
          <p:nvPr/>
        </p:nvSpPr>
        <p:spPr>
          <a:xfrm>
            <a:off x="7607796" y="1378446"/>
            <a:ext cx="45842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Pathological Fractures</a:t>
            </a:r>
            <a:endParaRPr lang="en-US" sz="1350" dirty="0"/>
          </a:p>
        </p:txBody>
      </p:sp>
      <p:sp>
        <p:nvSpPr>
          <p:cNvPr id="41" name="SK-18-text-40"/>
          <p:cNvSpPr/>
          <p:nvPr/>
        </p:nvSpPr>
        <p:spPr>
          <a:xfrm>
            <a:off x="6266557" y="1686967"/>
            <a:ext cx="19964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Sites</a:t>
            </a:r>
            <a:endParaRPr lang="en-US" sz="1050" dirty="0"/>
          </a:p>
        </p:txBody>
      </p:sp>
      <p:sp>
        <p:nvSpPr>
          <p:cNvPr id="42" name="SK-18-text-41"/>
          <p:cNvSpPr/>
          <p:nvPr/>
        </p:nvSpPr>
        <p:spPr>
          <a:xfrm>
            <a:off x="7034659" y="2551063"/>
            <a:ext cx="8763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Femur</a:t>
            </a:r>
            <a:endParaRPr lang="en-US" sz="1050" dirty="0"/>
          </a:p>
        </p:txBody>
      </p:sp>
      <p:sp>
        <p:nvSpPr>
          <p:cNvPr id="43" name="SK-18-text-42"/>
          <p:cNvSpPr/>
          <p:nvPr/>
        </p:nvSpPr>
        <p:spPr>
          <a:xfrm>
            <a:off x="8790384" y="2551063"/>
            <a:ext cx="11963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Humerus</a:t>
            </a:r>
            <a:endParaRPr lang="en-US" sz="1050" dirty="0"/>
          </a:p>
        </p:txBody>
      </p:sp>
      <p:sp>
        <p:nvSpPr>
          <p:cNvPr id="44" name="SK-18-text-43"/>
          <p:cNvSpPr/>
          <p:nvPr/>
        </p:nvSpPr>
        <p:spPr>
          <a:xfrm>
            <a:off x="10314384" y="2551063"/>
            <a:ext cx="15163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Vertebrae</a:t>
            </a:r>
            <a:endParaRPr lang="en-US" sz="1050" dirty="0"/>
          </a:p>
        </p:txBody>
      </p:sp>
      <p:sp>
        <p:nvSpPr>
          <p:cNvPr id="45" name="SK-18-text-44"/>
          <p:cNvSpPr/>
          <p:nvPr/>
        </p:nvSpPr>
        <p:spPr>
          <a:xfrm>
            <a:off x="6266557" y="2921496"/>
            <a:ext cx="2636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Steps</a:t>
            </a:r>
            <a:endParaRPr lang="en-US" sz="1050" dirty="0"/>
          </a:p>
        </p:txBody>
      </p:sp>
      <p:sp>
        <p:nvSpPr>
          <p:cNvPr id="46" name="SK-18-text-45"/>
          <p:cNvSpPr/>
          <p:nvPr/>
        </p:nvSpPr>
        <p:spPr>
          <a:xfrm>
            <a:off x="6278761" y="3202632"/>
            <a:ext cx="59132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❶ Adequate pain control — opioid titration, consider nerve block</a:t>
            </a:r>
            <a:endParaRPr lang="en-US" sz="1050" dirty="0"/>
          </a:p>
        </p:txBody>
      </p:sp>
      <p:sp>
        <p:nvSpPr>
          <p:cNvPr id="47" name="SK-18-text-46"/>
          <p:cNvSpPr/>
          <p:nvPr/>
        </p:nvSpPr>
        <p:spPr>
          <a:xfrm>
            <a:off x="6278761" y="3538686"/>
            <a:ext cx="59132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❷ Orthopaedic referral — prophylactic fixation if appropriate</a:t>
            </a:r>
            <a:endParaRPr lang="en-US" sz="1050" dirty="0"/>
          </a:p>
        </p:txBody>
      </p:sp>
      <p:sp>
        <p:nvSpPr>
          <p:cNvPr id="48" name="SK-18-text-47"/>
          <p:cNvSpPr/>
          <p:nvPr/>
        </p:nvSpPr>
        <p:spPr>
          <a:xfrm>
            <a:off x="6278761" y="3867894"/>
            <a:ext cx="59132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❸ Radiotherapy post-fixation — reduces pain and re-fracture risk</a:t>
            </a:r>
            <a:endParaRPr lang="en-US" sz="1050" dirty="0"/>
          </a:p>
        </p:txBody>
      </p:sp>
      <p:sp>
        <p:nvSpPr>
          <p:cNvPr id="49" name="SK-18-text-48"/>
          <p:cNvSpPr/>
          <p:nvPr/>
        </p:nvSpPr>
        <p:spPr>
          <a:xfrm>
            <a:off x="6278761" y="4203948"/>
            <a:ext cx="59132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❹ Bone-protecting agents — bisphosphonates for bony metastases</a:t>
            </a:r>
            <a:endParaRPr lang="en-US" sz="1050" dirty="0"/>
          </a:p>
        </p:txBody>
      </p:sp>
      <p:sp>
        <p:nvSpPr>
          <p:cNvPr id="50" name="SK-18-text-49"/>
          <p:cNvSpPr/>
          <p:nvPr/>
        </p:nvSpPr>
        <p:spPr>
          <a:xfrm>
            <a:off x="6278761" y="4533007"/>
            <a:ext cx="59132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❺ Mobility assessment — physiotherapy, OT, falls risk review</a:t>
            </a:r>
            <a:endParaRPr lang="en-US" sz="1050" dirty="0"/>
          </a:p>
        </p:txBody>
      </p:sp>
      <p:sp>
        <p:nvSpPr>
          <p:cNvPr id="51" name="SK-18-text-50"/>
          <p:cNvSpPr/>
          <p:nvPr/>
        </p:nvSpPr>
        <p:spPr>
          <a:xfrm>
            <a:off x="6705600" y="5102275"/>
            <a:ext cx="26365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Prevention Pearl</a:t>
            </a:r>
            <a:endParaRPr lang="en-US" sz="1050" dirty="0"/>
          </a:p>
        </p:txBody>
      </p:sp>
      <p:sp>
        <p:nvSpPr>
          <p:cNvPr id="52" name="SK-18-text-51"/>
          <p:cNvSpPr/>
          <p:nvPr/>
        </p:nvSpPr>
        <p:spPr>
          <a:xfrm>
            <a:off x="6705600" y="5314950"/>
            <a:ext cx="5486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bone mets are known → consider prophylactic fixation BEFORE fracture occurs</a:t>
            </a:r>
            <a:endParaRPr lang="en-US" sz="900" dirty="0"/>
          </a:p>
        </p:txBody>
      </p:sp>
      <p:sp>
        <p:nvSpPr>
          <p:cNvPr id="53" name="SK-18-text-52"/>
          <p:cNvSpPr/>
          <p:nvPr/>
        </p:nvSpPr>
        <p:spPr>
          <a:xfrm>
            <a:off x="792361" y="6028134"/>
            <a:ext cx="113996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🚩 New facial/arm swelling in cancer patient → suspect SVCO until proven otherwise · Sudden severe pain in known bone mets → suspect pathological fracture</a:t>
            </a:r>
            <a:endParaRPr lang="en-US" sz="1000" dirty="0"/>
          </a:p>
        </p:txBody>
      </p:sp>
      <p:sp>
        <p:nvSpPr>
          <p:cNvPr id="54" name="SK-18-text-53"/>
          <p:cNvSpPr/>
          <p:nvPr/>
        </p:nvSpPr>
        <p:spPr>
          <a:xfrm>
            <a:off x="524173" y="6576715"/>
            <a:ext cx="34366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5" name="SK-18-text-54"/>
          <p:cNvSpPr/>
          <p:nvPr/>
        </p:nvSpPr>
        <p:spPr>
          <a:xfrm>
            <a:off x="4510980" y="6576715"/>
            <a:ext cx="7117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Palliative Care</a:t>
            </a:r>
            <a:endParaRPr lang="en-US" sz="1050" dirty="0"/>
          </a:p>
        </p:txBody>
      </p:sp>
      <p:sp>
        <p:nvSpPr>
          <p:cNvPr id="56" name="SK-18-text-55"/>
          <p:cNvSpPr/>
          <p:nvPr/>
        </p:nvSpPr>
        <p:spPr>
          <a:xfrm>
            <a:off x="10923984" y="6563023"/>
            <a:ext cx="126801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18 of 35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261765"/>
            <a:ext cx="1414165" cy="82153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98" y="2139553"/>
            <a:ext cx="3425875" cy="150182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898" y="2112169"/>
            <a:ext cx="121890" cy="1529209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9961" y="2139553"/>
            <a:ext cx="3425875" cy="150182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9961" y="2112169"/>
            <a:ext cx="121890" cy="1529209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4173" y="2112169"/>
            <a:ext cx="3425875" cy="1344067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4173" y="2112169"/>
            <a:ext cx="121890" cy="1529209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77380" y="3806130"/>
            <a:ext cx="3425875" cy="1481286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77380" y="3806130"/>
            <a:ext cx="121890" cy="1529209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3819823"/>
            <a:ext cx="3425875" cy="1515517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3806130"/>
            <a:ext cx="121890" cy="1529209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0157" y="5548015"/>
            <a:ext cx="10314384" cy="747415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0863" y="5644009"/>
            <a:ext cx="572988" cy="555427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82980" y="0"/>
            <a:ext cx="3096667" cy="1940719"/>
          </a:xfrm>
          <a:prstGeom prst="rect">
            <a:avLst/>
          </a:prstGeom>
        </p:spPr>
      </p:pic>
      <p:sp>
        <p:nvSpPr>
          <p:cNvPr id="18" name="SK-19-text-17"/>
          <p:cNvSpPr/>
          <p:nvPr/>
        </p:nvSpPr>
        <p:spPr>
          <a:xfrm>
            <a:off x="268188" y="246757"/>
            <a:ext cx="119238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70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NG31 · Care of Dying Adults · 2015 (Current)</a:t>
            </a:r>
            <a:endParaRPr lang="en-US" sz="1650" dirty="0"/>
          </a:p>
        </p:txBody>
      </p:sp>
      <p:sp>
        <p:nvSpPr>
          <p:cNvPr id="19" name="SK-19-text-18"/>
          <p:cNvSpPr/>
          <p:nvPr/>
        </p:nvSpPr>
        <p:spPr>
          <a:xfrm>
            <a:off x="292596" y="562273"/>
            <a:ext cx="1189940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Days of Life: NICE NG31 Priorities</a:t>
            </a:r>
            <a:endParaRPr lang="en-US" sz="3750" dirty="0"/>
          </a:p>
        </p:txBody>
      </p:sp>
      <p:sp>
        <p:nvSpPr>
          <p:cNvPr id="20" name="SK-19-text-19"/>
          <p:cNvSpPr/>
          <p:nvPr/>
        </p:nvSpPr>
        <p:spPr>
          <a:xfrm>
            <a:off x="255984" y="1529209"/>
            <a:ext cx="119360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Five Priorities of Care — replacing the Liverpool Care Pathway (withdrawn 2014)</a:t>
            </a:r>
            <a:endParaRPr lang="en-US" sz="1500" dirty="0"/>
          </a:p>
        </p:txBody>
      </p:sp>
      <p:sp>
        <p:nvSpPr>
          <p:cNvPr id="21" name="SK-19-text-20"/>
          <p:cNvSpPr/>
          <p:nvPr/>
        </p:nvSpPr>
        <p:spPr>
          <a:xfrm>
            <a:off x="1084957" y="2304157"/>
            <a:ext cx="534352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Recognise</a:t>
            </a:r>
            <a:endParaRPr lang="en-US" sz="2550" dirty="0"/>
          </a:p>
        </p:txBody>
      </p:sp>
      <p:sp>
        <p:nvSpPr>
          <p:cNvPr id="22" name="SK-19-text-21"/>
          <p:cNvSpPr/>
          <p:nvPr/>
        </p:nvSpPr>
        <p:spPr>
          <a:xfrm>
            <a:off x="1414165" y="2791123"/>
            <a:ext cx="2231082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 the person may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dying — multi-team review,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openly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4742557" y="2304157"/>
            <a:ext cx="61207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Communicate</a:t>
            </a:r>
            <a:endParaRPr lang="en-US" sz="2550" dirty="0"/>
          </a:p>
        </p:txBody>
      </p:sp>
      <p:sp>
        <p:nvSpPr>
          <p:cNvPr id="24" name="SK-19-text-23"/>
          <p:cNvSpPr/>
          <p:nvPr/>
        </p:nvSpPr>
        <p:spPr>
          <a:xfrm>
            <a:off x="5120580" y="2791123"/>
            <a:ext cx="1938486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Talk sensitively with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(if able) and those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to them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8363694" y="2317998"/>
            <a:ext cx="382830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Involve</a:t>
            </a:r>
            <a:endParaRPr lang="en-US" sz="2550" dirty="0"/>
          </a:p>
        </p:txBody>
      </p:sp>
      <p:sp>
        <p:nvSpPr>
          <p:cNvPr id="26" name="SK-19-text-25"/>
          <p:cNvSpPr/>
          <p:nvPr/>
        </p:nvSpPr>
        <p:spPr>
          <a:xfrm>
            <a:off x="8826996" y="2811661"/>
            <a:ext cx="20847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Include patient and family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decisions about care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2682180" y="3977580"/>
            <a:ext cx="456628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Support</a:t>
            </a:r>
            <a:endParaRPr lang="en-US" sz="2550" dirty="0"/>
          </a:p>
        </p:txBody>
      </p:sp>
      <p:sp>
        <p:nvSpPr>
          <p:cNvPr id="28" name="SK-19-text-27"/>
          <p:cNvSpPr/>
          <p:nvPr/>
        </p:nvSpPr>
        <p:spPr>
          <a:xfrm>
            <a:off x="3206353" y="4443859"/>
            <a:ext cx="1926282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Attend to needs of family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carers — including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the death</a:t>
            </a:r>
            <a:endParaRPr lang="en-US" sz="1350" dirty="0"/>
          </a:p>
        </p:txBody>
      </p:sp>
      <p:sp>
        <p:nvSpPr>
          <p:cNvPr id="29" name="SK-19-text-28"/>
          <p:cNvSpPr/>
          <p:nvPr/>
        </p:nvSpPr>
        <p:spPr>
          <a:xfrm>
            <a:off x="6595765" y="3998119"/>
            <a:ext cx="55962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Plan and Do</a:t>
            </a:r>
            <a:endParaRPr lang="en-US" sz="2550" dirty="0"/>
          </a:p>
        </p:txBody>
      </p:sp>
      <p:sp>
        <p:nvSpPr>
          <p:cNvPr id="30" name="SK-19-text-29"/>
          <p:cNvSpPr/>
          <p:nvPr/>
        </p:nvSpPr>
        <p:spPr>
          <a:xfrm>
            <a:off x="7120086" y="4464546"/>
            <a:ext cx="2145655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Individualised care plan: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control, hydration,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medicines</a:t>
            </a:r>
            <a:endParaRPr lang="en-US" sz="1350" dirty="0"/>
          </a:p>
        </p:txBody>
      </p:sp>
      <p:sp>
        <p:nvSpPr>
          <p:cNvPr id="31" name="SK-19-text-30"/>
          <p:cNvSpPr/>
          <p:nvPr/>
        </p:nvSpPr>
        <p:spPr>
          <a:xfrm>
            <a:off x="1670298" y="5692080"/>
            <a:ext cx="910738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Important: The Liverpool Care Pathway was withdrawn in England in 2014 following the Neuberger Review.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must not be referenced as current practice. NICE NG31 (2015) individualised care plans are the current standard.</a:t>
            </a:r>
            <a:endParaRPr lang="en-US" sz="1350" dirty="0"/>
          </a:p>
        </p:txBody>
      </p:sp>
      <p:sp>
        <p:nvSpPr>
          <p:cNvPr id="32" name="SK-19-text-31"/>
          <p:cNvSpPr/>
          <p:nvPr/>
        </p:nvSpPr>
        <p:spPr>
          <a:xfrm>
            <a:off x="1743373" y="6535638"/>
            <a:ext cx="104486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Care: Symptom Control &amp; Clinical Management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855" y="949375"/>
            <a:ext cx="2023765" cy="762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5" y="1632198"/>
            <a:ext cx="11557992" cy="185841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9890" y="5266879"/>
            <a:ext cx="1182588" cy="1001167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1776115"/>
            <a:ext cx="560784" cy="397669"/>
          </a:xfrm>
          <a:prstGeom prst="rect">
            <a:avLst/>
          </a:prstGeom>
        </p:spPr>
      </p:pic>
      <p:sp>
        <p:nvSpPr>
          <p:cNvPr id="8" name="SK-2-text-7"/>
          <p:cNvSpPr/>
          <p:nvPr/>
        </p:nvSpPr>
        <p:spPr>
          <a:xfrm>
            <a:off x="329059" y="287982"/>
            <a:ext cx="1186294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 and Principles of Palliative Care</a:t>
            </a:r>
            <a:endParaRPr lang="en-US" sz="3600" dirty="0"/>
          </a:p>
        </p:txBody>
      </p:sp>
      <p:sp>
        <p:nvSpPr>
          <p:cNvPr id="9" name="SK-2-text-8"/>
          <p:cNvSpPr/>
          <p:nvPr/>
        </p:nvSpPr>
        <p:spPr>
          <a:xfrm>
            <a:off x="316855" y="1172617"/>
            <a:ext cx="118751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D6A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Definition · Biopsychosocial-Spiritual Model · All Life-Limiting Conditions</a:t>
            </a:r>
            <a:endParaRPr lang="en-US" sz="1800" dirty="0"/>
          </a:p>
        </p:txBody>
      </p:sp>
      <p:sp>
        <p:nvSpPr>
          <p:cNvPr id="10" name="SK-2-text-9"/>
          <p:cNvSpPr/>
          <p:nvPr/>
        </p:nvSpPr>
        <p:spPr>
          <a:xfrm>
            <a:off x="1292275" y="1810494"/>
            <a:ext cx="9363373" cy="12686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active total care of patients whose disease is not responsive to curative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treatment. Control of pain, of other symptoms, and of psychological, social and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spiritual problems is paramount. The goal of palliative care is the achievement of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best quality of life for patients and their families.</a:t>
            </a:r>
            <a:endParaRPr lang="en-US" sz="1950" dirty="0"/>
          </a:p>
        </p:txBody>
      </p:sp>
      <p:sp>
        <p:nvSpPr>
          <p:cNvPr id="11" name="SK-2-text-10"/>
          <p:cNvSpPr/>
          <p:nvPr/>
        </p:nvSpPr>
        <p:spPr>
          <a:xfrm>
            <a:off x="8517582" y="3079105"/>
            <a:ext cx="306466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E58E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World Health Organization</a:t>
            </a:r>
            <a:endParaRPr lang="en-US" sz="1800" dirty="0"/>
          </a:p>
        </p:txBody>
      </p:sp>
      <p:sp>
        <p:nvSpPr>
          <p:cNvPr id="12" name="SK-2-text-11"/>
          <p:cNvSpPr/>
          <p:nvPr/>
        </p:nvSpPr>
        <p:spPr>
          <a:xfrm>
            <a:off x="511969" y="3758059"/>
            <a:ext cx="58883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6A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Palliative Care IS</a:t>
            </a:r>
            <a:endParaRPr lang="en-US" sz="1650" dirty="0"/>
          </a:p>
        </p:txBody>
      </p:sp>
      <p:sp>
        <p:nvSpPr>
          <p:cNvPr id="13" name="SK-2-text-12"/>
          <p:cNvSpPr/>
          <p:nvPr/>
        </p:nvSpPr>
        <p:spPr>
          <a:xfrm>
            <a:off x="511969" y="4155877"/>
            <a:ext cx="11680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Holistic: physical, psychological, social, spiritual, and practical needs</a:t>
            </a:r>
            <a:endParaRPr lang="en-US" sz="1350" dirty="0"/>
          </a:p>
        </p:txBody>
      </p:sp>
      <p:sp>
        <p:nvSpPr>
          <p:cNvPr id="14" name="SK-2-text-13"/>
          <p:cNvSpPr/>
          <p:nvPr/>
        </p:nvSpPr>
        <p:spPr>
          <a:xfrm>
            <a:off x="511969" y="4587925"/>
            <a:ext cx="116800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Multidisciplinary team approach — GP as community orchestrator</a:t>
            </a:r>
            <a:endParaRPr lang="en-US" sz="1350" dirty="0"/>
          </a:p>
        </p:txBody>
      </p:sp>
      <p:sp>
        <p:nvSpPr>
          <p:cNvPr id="15" name="SK-2-text-14"/>
          <p:cNvSpPr/>
          <p:nvPr/>
        </p:nvSpPr>
        <p:spPr>
          <a:xfrm>
            <a:off x="511969" y="5013127"/>
            <a:ext cx="11680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Applicable to ALL progressive, life-limiting conditions — not just cancer</a:t>
            </a:r>
            <a:endParaRPr lang="en-US" sz="1350" dirty="0"/>
          </a:p>
        </p:txBody>
      </p:sp>
      <p:sp>
        <p:nvSpPr>
          <p:cNvPr id="16" name="SK-2-text-15"/>
          <p:cNvSpPr/>
          <p:nvPr/>
        </p:nvSpPr>
        <p:spPr>
          <a:xfrm>
            <a:off x="511969" y="5452021"/>
            <a:ext cx="97555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Can run alongside disease-modifying treatment</a:t>
            </a:r>
            <a:endParaRPr lang="en-US" sz="1350" dirty="0"/>
          </a:p>
        </p:txBody>
      </p:sp>
      <p:sp>
        <p:nvSpPr>
          <p:cNvPr id="17" name="SK-2-text-16"/>
          <p:cNvSpPr/>
          <p:nvPr/>
        </p:nvSpPr>
        <p:spPr>
          <a:xfrm>
            <a:off x="511969" y="5877223"/>
            <a:ext cx="105784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Focused on quality of life for patient AND family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6559153" y="3758059"/>
            <a:ext cx="56328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58E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Palliative Care is NOT</a:t>
            </a:r>
            <a:endParaRPr lang="en-US" sz="1650" dirty="0"/>
          </a:p>
        </p:txBody>
      </p:sp>
      <p:sp>
        <p:nvSpPr>
          <p:cNvPr id="19" name="SK-2-text-18"/>
          <p:cNvSpPr/>
          <p:nvPr/>
        </p:nvSpPr>
        <p:spPr>
          <a:xfrm>
            <a:off x="6547098" y="4155877"/>
            <a:ext cx="56449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just prescribing opioids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6559153" y="4587925"/>
            <a:ext cx="56328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restricted to the last days of life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6559153" y="5013127"/>
            <a:ext cx="5632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only for cancer patients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6559153" y="5452021"/>
            <a:ext cx="54349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passive or giving up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6559153" y="5877223"/>
            <a:ext cx="5632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the same as euthanasia or assisted dying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2005310" y="6576715"/>
            <a:ext cx="81568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Care: Symptom Control &amp; Clinical Management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049238"/>
            <a:ext cx="1584871" cy="109686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398240"/>
            <a:ext cx="97482" cy="658267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398240"/>
            <a:ext cx="5596086" cy="61853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2125266"/>
            <a:ext cx="97482" cy="65826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2125266"/>
            <a:ext cx="5596086" cy="625376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2858988"/>
            <a:ext cx="97482" cy="658267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2858988"/>
            <a:ext cx="5596086" cy="611684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3510558"/>
            <a:ext cx="97482" cy="658267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3510558"/>
            <a:ext cx="5596086" cy="714524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4265563"/>
            <a:ext cx="97482" cy="65826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4264968"/>
            <a:ext cx="5596086" cy="673298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4992588"/>
            <a:ext cx="97482" cy="658267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4992588"/>
            <a:ext cx="5596086" cy="703511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4238179"/>
            <a:ext cx="5681365" cy="1316682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0392" y="5733157"/>
            <a:ext cx="11643271" cy="678805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392" y="6486971"/>
            <a:ext cx="11643271" cy="351086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655" y="5815459"/>
            <a:ext cx="475357" cy="473125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2855" y="4491930"/>
            <a:ext cx="694879" cy="685800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3482" y="0"/>
            <a:ext cx="5973961" cy="4114800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5584" y="5081736"/>
            <a:ext cx="487561" cy="452586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4879" y="4341019"/>
            <a:ext cx="877788" cy="459432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4400" y="3586609"/>
            <a:ext cx="390079" cy="562273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4400" y="2935188"/>
            <a:ext cx="426690" cy="418207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14400" y="2221855"/>
            <a:ext cx="438894" cy="425053"/>
          </a:xfrm>
          <a:prstGeom prst="rect">
            <a:avLst/>
          </a:prstGeom>
        </p:spPr>
      </p:pic>
      <p:pic>
        <p:nvPicPr>
          <p:cNvPr id="27" name="SK-20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5584" y="1501825"/>
            <a:ext cx="511969" cy="370284"/>
          </a:xfrm>
          <a:prstGeom prst="rect">
            <a:avLst/>
          </a:prstGeom>
        </p:spPr>
      </p:pic>
      <p:sp>
        <p:nvSpPr>
          <p:cNvPr id="28" name="SK-20-text-27"/>
          <p:cNvSpPr/>
          <p:nvPr/>
        </p:nvSpPr>
        <p:spPr>
          <a:xfrm>
            <a:off x="329059" y="219373"/>
            <a:ext cx="9239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Days of Life • NICE NG31 (2015)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341263" y="514350"/>
            <a:ext cx="1185073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Recognizing the Dying Phase</a:t>
            </a:r>
            <a:endParaRPr lang="en-US" sz="3300" dirty="0"/>
          </a:p>
        </p:txBody>
      </p:sp>
      <p:sp>
        <p:nvSpPr>
          <p:cNvPr id="30" name="SK-20-text-29"/>
          <p:cNvSpPr/>
          <p:nvPr/>
        </p:nvSpPr>
        <p:spPr>
          <a:xfrm>
            <a:off x="1792188" y="1474440"/>
            <a:ext cx="226028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Bed-bound</a:t>
            </a:r>
            <a:endParaRPr lang="en-US" sz="1575" dirty="0"/>
          </a:p>
        </p:txBody>
      </p:sp>
      <p:sp>
        <p:nvSpPr>
          <p:cNvPr id="31" name="SK-20-text-30"/>
          <p:cNvSpPr/>
          <p:nvPr/>
        </p:nvSpPr>
        <p:spPr>
          <a:xfrm>
            <a:off x="1792188" y="1735038"/>
            <a:ext cx="747426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Unable to get up; no longer mobile</a:t>
            </a:r>
            <a:endParaRPr lang="en-US" sz="1425" dirty="0"/>
          </a:p>
        </p:txBody>
      </p:sp>
      <p:sp>
        <p:nvSpPr>
          <p:cNvPr id="32" name="SK-20-text-31"/>
          <p:cNvSpPr/>
          <p:nvPr/>
        </p:nvSpPr>
        <p:spPr>
          <a:xfrm>
            <a:off x="1792188" y="2201317"/>
            <a:ext cx="466058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Minimal oral intake</a:t>
            </a:r>
            <a:endParaRPr lang="en-US" sz="1575" dirty="0"/>
          </a:p>
        </p:txBody>
      </p:sp>
      <p:sp>
        <p:nvSpPr>
          <p:cNvPr id="33" name="SK-20-text-32"/>
          <p:cNvSpPr/>
          <p:nvPr/>
        </p:nvSpPr>
        <p:spPr>
          <a:xfrm>
            <a:off x="1792188" y="2468761"/>
            <a:ext cx="790860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Sips only; swallowing becomes unsafe</a:t>
            </a:r>
            <a:endParaRPr lang="en-US" sz="1425" dirty="0"/>
          </a:p>
        </p:txBody>
      </p:sp>
      <p:sp>
        <p:nvSpPr>
          <p:cNvPr id="34" name="SK-20-text-33"/>
          <p:cNvSpPr/>
          <p:nvPr/>
        </p:nvSpPr>
        <p:spPr>
          <a:xfrm>
            <a:off x="1792188" y="2935188"/>
            <a:ext cx="706088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Semi-comatose or unresponsive</a:t>
            </a:r>
            <a:endParaRPr lang="en-US" sz="1575" dirty="0"/>
          </a:p>
        </p:txBody>
      </p:sp>
      <p:sp>
        <p:nvSpPr>
          <p:cNvPr id="35" name="SK-20-text-34"/>
          <p:cNvSpPr/>
          <p:nvPr/>
        </p:nvSpPr>
        <p:spPr>
          <a:xfrm>
            <a:off x="1792188" y="3195786"/>
            <a:ext cx="83429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Barely rousable; reduced consciousness</a:t>
            </a:r>
            <a:endParaRPr lang="en-US" sz="1425" dirty="0"/>
          </a:p>
        </p:txBody>
      </p:sp>
      <p:sp>
        <p:nvSpPr>
          <p:cNvPr id="36" name="SK-20-text-35"/>
          <p:cNvSpPr/>
          <p:nvPr/>
        </p:nvSpPr>
        <p:spPr>
          <a:xfrm>
            <a:off x="1792188" y="3655219"/>
            <a:ext cx="61007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Mottled, cold extremities</a:t>
            </a:r>
            <a:endParaRPr lang="en-US" sz="1575" dirty="0"/>
          </a:p>
        </p:txBody>
      </p:sp>
      <p:sp>
        <p:nvSpPr>
          <p:cNvPr id="37" name="SK-20-text-36"/>
          <p:cNvSpPr/>
          <p:nvPr/>
        </p:nvSpPr>
        <p:spPr>
          <a:xfrm>
            <a:off x="1792188" y="3922663"/>
            <a:ext cx="877728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Peripheral shutdown; skin discolouration</a:t>
            </a:r>
            <a:endParaRPr lang="en-US" sz="1425" dirty="0"/>
          </a:p>
        </p:txBody>
      </p:sp>
      <p:sp>
        <p:nvSpPr>
          <p:cNvPr id="38" name="SK-20-text-37"/>
          <p:cNvSpPr/>
          <p:nvPr/>
        </p:nvSpPr>
        <p:spPr>
          <a:xfrm>
            <a:off x="1792188" y="4375398"/>
            <a:ext cx="850106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Cheyne-Stokes or Kussmaul breathing</a:t>
            </a:r>
            <a:endParaRPr lang="en-US" sz="1575" dirty="0"/>
          </a:p>
        </p:txBody>
      </p:sp>
      <p:sp>
        <p:nvSpPr>
          <p:cNvPr id="39" name="SK-20-text-38"/>
          <p:cNvSpPr/>
          <p:nvPr/>
        </p:nvSpPr>
        <p:spPr>
          <a:xfrm>
            <a:off x="1792188" y="4649688"/>
            <a:ext cx="83429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Irregular, periodic breathing patterns</a:t>
            </a:r>
            <a:endParaRPr lang="en-US" sz="1425" dirty="0"/>
          </a:p>
        </p:txBody>
      </p:sp>
      <p:sp>
        <p:nvSpPr>
          <p:cNvPr id="40" name="SK-20-text-39"/>
          <p:cNvSpPr/>
          <p:nvPr/>
        </p:nvSpPr>
        <p:spPr>
          <a:xfrm>
            <a:off x="1792188" y="5102275"/>
            <a:ext cx="634079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or minimal urine output</a:t>
            </a:r>
            <a:endParaRPr lang="en-US" sz="1575" dirty="0"/>
          </a:p>
        </p:txBody>
      </p:sp>
      <p:sp>
        <p:nvSpPr>
          <p:cNvPr id="41" name="SK-20-text-40"/>
          <p:cNvSpPr/>
          <p:nvPr/>
        </p:nvSpPr>
        <p:spPr>
          <a:xfrm>
            <a:off x="1792188" y="5362873"/>
            <a:ext cx="725709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Oliguria or anuria in final hours</a:t>
            </a:r>
            <a:endParaRPr lang="en-US" sz="1425" dirty="0"/>
          </a:p>
        </p:txBody>
      </p:sp>
      <p:sp>
        <p:nvSpPr>
          <p:cNvPr id="42" name="SK-20-text-41"/>
          <p:cNvSpPr/>
          <p:nvPr/>
        </p:nvSpPr>
        <p:spPr>
          <a:xfrm>
            <a:off x="7229773" y="4368403"/>
            <a:ext cx="4132957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Multi-team review should acknowledge the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possibility of dying — communicate sensitively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D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patient (if able) and family.</a:t>
            </a:r>
            <a:endParaRPr lang="en-US" sz="1650" dirty="0"/>
          </a:p>
        </p:txBody>
      </p:sp>
      <p:sp>
        <p:nvSpPr>
          <p:cNvPr id="43" name="SK-20-text-42"/>
          <p:cNvSpPr/>
          <p:nvPr/>
        </p:nvSpPr>
        <p:spPr>
          <a:xfrm>
            <a:off x="7229773" y="5198269"/>
            <a:ext cx="49622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7F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NICE NG31 Priority 1: Recognise</a:t>
            </a:r>
            <a:endParaRPr lang="en-US" sz="1650" dirty="0"/>
          </a:p>
        </p:txBody>
      </p:sp>
      <p:sp>
        <p:nvSpPr>
          <p:cNvPr id="44" name="SK-20-text-43"/>
          <p:cNvSpPr/>
          <p:nvPr/>
        </p:nvSpPr>
        <p:spPr>
          <a:xfrm>
            <a:off x="1389757" y="5822305"/>
            <a:ext cx="891227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Pearl: When recognizing dying, document your assessment, communicate with the family,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initiate anticipatory prescribing — do not wait for a crisis.</a:t>
            </a:r>
            <a:endParaRPr lang="en-US" sz="1650" dirty="0"/>
          </a:p>
        </p:txBody>
      </p:sp>
      <p:sp>
        <p:nvSpPr>
          <p:cNvPr id="45" name="SK-20-text-44"/>
          <p:cNvSpPr/>
          <p:nvPr/>
        </p:nvSpPr>
        <p:spPr>
          <a:xfrm>
            <a:off x="2950369" y="6563023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46" name="SK-20-text-45"/>
          <p:cNvSpPr/>
          <p:nvPr/>
        </p:nvSpPr>
        <p:spPr>
          <a:xfrm>
            <a:off x="5047357" y="6563023"/>
            <a:ext cx="71446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Bradford VTS Teaching Deck | Slide 20 of 35</a:t>
            </a:r>
            <a:endParaRPr lang="en-US" sz="14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665113"/>
            <a:ext cx="3694063" cy="54769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2064246"/>
            <a:ext cx="5291286" cy="1529209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064246"/>
            <a:ext cx="121890" cy="1529209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3090" y="2064246"/>
            <a:ext cx="5766792" cy="1529209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3090" y="2064246"/>
            <a:ext cx="121890" cy="1529209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2612827"/>
            <a:ext cx="524173" cy="370284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3689598"/>
            <a:ext cx="5291286" cy="1460748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3883670"/>
            <a:ext cx="121890" cy="107945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13090" y="3709392"/>
            <a:ext cx="5766792" cy="1530548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3090" y="3760143"/>
            <a:ext cx="121890" cy="131251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2282" y="5403354"/>
            <a:ext cx="11375082" cy="1084808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3824"/>
            <a:ext cx="12192000" cy="285155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5568553"/>
            <a:ext cx="572988" cy="548580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81279" y="4046190"/>
            <a:ext cx="670471" cy="740569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565" y="4169569"/>
            <a:ext cx="646063" cy="507355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2448223"/>
            <a:ext cx="621655" cy="582811"/>
          </a:xfrm>
          <a:prstGeom prst="rect">
            <a:avLst/>
          </a:prstGeom>
        </p:spPr>
      </p:pic>
      <p:sp>
        <p:nvSpPr>
          <p:cNvPr id="20" name="SK-21-text-19"/>
          <p:cNvSpPr/>
          <p:nvPr/>
        </p:nvSpPr>
        <p:spPr>
          <a:xfrm>
            <a:off x="377875" y="171450"/>
            <a:ext cx="1181412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Anticipatory Prescribing and 'Just in Case'</a:t>
            </a:r>
            <a:endParaRPr lang="en-US" sz="3150" dirty="0"/>
          </a:p>
        </p:txBody>
      </p:sp>
      <p:sp>
        <p:nvSpPr>
          <p:cNvPr id="21" name="SK-21-text-20"/>
          <p:cNvSpPr/>
          <p:nvPr/>
        </p:nvSpPr>
        <p:spPr>
          <a:xfrm>
            <a:off x="390079" y="966936"/>
            <a:ext cx="1180192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8A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NG31 • Write these up BEFORE the crisis — not at 3am</a:t>
            </a:r>
            <a:endParaRPr lang="en-US" sz="1800" dirty="0"/>
          </a:p>
        </p:txBody>
      </p:sp>
      <p:sp>
        <p:nvSpPr>
          <p:cNvPr id="22" name="SK-21-text-21"/>
          <p:cNvSpPr/>
          <p:nvPr/>
        </p:nvSpPr>
        <p:spPr>
          <a:xfrm>
            <a:off x="377875" y="1385292"/>
            <a:ext cx="872936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a patient enters the last days of life, anticipatory 'just in case' medicines should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already be prescribed subcutaneously — ready to use without delay.</a:t>
            </a:r>
            <a:endParaRPr lang="en-US" sz="1500" dirty="0"/>
          </a:p>
        </p:txBody>
      </p:sp>
      <p:sp>
        <p:nvSpPr>
          <p:cNvPr id="23" name="SK-21-text-22"/>
          <p:cNvSpPr/>
          <p:nvPr/>
        </p:nvSpPr>
        <p:spPr>
          <a:xfrm>
            <a:off x="1694557" y="2146548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Pain &amp; Breathlessness</a:t>
            </a:r>
            <a:endParaRPr lang="en-US" sz="1650" dirty="0"/>
          </a:p>
        </p:txBody>
      </p:sp>
      <p:sp>
        <p:nvSpPr>
          <p:cNvPr id="24" name="SK-21-text-23"/>
          <p:cNvSpPr/>
          <p:nvPr/>
        </p:nvSpPr>
        <p:spPr>
          <a:xfrm>
            <a:off x="1706761" y="2461915"/>
            <a:ext cx="30480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Morphine SC 2.5–5 mg every 4 hours PRN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(Opioid-naive patients — use lower end)</a:t>
            </a:r>
            <a:endParaRPr lang="en-US" sz="1200" dirty="0"/>
          </a:p>
        </p:txBody>
      </p:sp>
      <p:sp>
        <p:nvSpPr>
          <p:cNvPr id="25" name="SK-21-text-24"/>
          <p:cNvSpPr/>
          <p:nvPr/>
        </p:nvSpPr>
        <p:spPr>
          <a:xfrm>
            <a:off x="1706761" y="2880271"/>
            <a:ext cx="9464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Or diamorphine SC 1.5–2.5 mg every 4 hours PRN</a:t>
            </a:r>
            <a:endParaRPr lang="en-US" sz="1200" dirty="0"/>
          </a:p>
        </p:txBody>
      </p:sp>
      <p:sp>
        <p:nvSpPr>
          <p:cNvPr id="26" name="SK-21-text-25"/>
          <p:cNvSpPr/>
          <p:nvPr/>
        </p:nvSpPr>
        <p:spPr>
          <a:xfrm>
            <a:off x="1706761" y="3127177"/>
            <a:ext cx="338926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If already on regular opioids: use 1/6th of total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dose as breakthrough</a:t>
            </a:r>
            <a:endParaRPr lang="en-US" sz="1200" dirty="0"/>
          </a:p>
        </p:txBody>
      </p:sp>
      <p:sp>
        <p:nvSpPr>
          <p:cNvPr id="27" name="SK-21-text-26"/>
          <p:cNvSpPr/>
          <p:nvPr/>
        </p:nvSpPr>
        <p:spPr>
          <a:xfrm>
            <a:off x="7071271" y="2146548"/>
            <a:ext cx="51207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Agitation &amp; Terminal Restlessness</a:t>
            </a:r>
            <a:endParaRPr lang="en-US" sz="1650" dirty="0"/>
          </a:p>
        </p:txBody>
      </p:sp>
      <p:sp>
        <p:nvSpPr>
          <p:cNvPr id="28" name="SK-21-text-27"/>
          <p:cNvSpPr/>
          <p:nvPr/>
        </p:nvSpPr>
        <p:spPr>
          <a:xfrm>
            <a:off x="7083475" y="2461915"/>
            <a:ext cx="5108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Midazolam SC 2.5–5 mg every 4 hours PRN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7083475" y="2715667"/>
            <a:ext cx="5108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Titrate upward if needed under specialist guidance</a:t>
            </a:r>
            <a:endParaRPr lang="en-US" sz="1200" dirty="0"/>
          </a:p>
        </p:txBody>
      </p:sp>
      <p:sp>
        <p:nvSpPr>
          <p:cNvPr id="30" name="SK-21-text-29"/>
          <p:cNvSpPr/>
          <p:nvPr/>
        </p:nvSpPr>
        <p:spPr>
          <a:xfrm>
            <a:off x="7083475" y="2962573"/>
            <a:ext cx="5108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Can be combined in syringe driver with other drugs</a:t>
            </a:r>
            <a:endParaRPr lang="en-US" sz="1200" dirty="0"/>
          </a:p>
        </p:txBody>
      </p:sp>
      <p:sp>
        <p:nvSpPr>
          <p:cNvPr id="31" name="SK-21-text-30"/>
          <p:cNvSpPr/>
          <p:nvPr/>
        </p:nvSpPr>
        <p:spPr>
          <a:xfrm>
            <a:off x="1694557" y="3819823"/>
            <a:ext cx="43795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Nausea &amp; Vomiting</a:t>
            </a:r>
            <a:endParaRPr lang="en-US" sz="1650" dirty="0"/>
          </a:p>
        </p:txBody>
      </p:sp>
      <p:sp>
        <p:nvSpPr>
          <p:cNvPr id="32" name="SK-21-text-31"/>
          <p:cNvSpPr/>
          <p:nvPr/>
        </p:nvSpPr>
        <p:spPr>
          <a:xfrm>
            <a:off x="1706761" y="4149030"/>
            <a:ext cx="84277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Haloperidol SC 0.5–1 mg every 4 hours PRN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1706761" y="4395936"/>
            <a:ext cx="9525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Or levomepromazine SC 6.25 mg every 4 hours PRN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1706761" y="4649688"/>
            <a:ext cx="290155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Levomepromazine = broader spectrum;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more sedating</a:t>
            </a:r>
            <a:endParaRPr lang="en-US" sz="1200" dirty="0"/>
          </a:p>
        </p:txBody>
      </p:sp>
      <p:sp>
        <p:nvSpPr>
          <p:cNvPr id="35" name="SK-21-text-34"/>
          <p:cNvSpPr/>
          <p:nvPr/>
        </p:nvSpPr>
        <p:spPr>
          <a:xfrm>
            <a:off x="7071271" y="3785592"/>
            <a:ext cx="51207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Respiratory Secretions ('Death Rattle')</a:t>
            </a:r>
            <a:endParaRPr lang="en-US" sz="1650" dirty="0"/>
          </a:p>
        </p:txBody>
      </p:sp>
      <p:sp>
        <p:nvSpPr>
          <p:cNvPr id="36" name="SK-21-text-35"/>
          <p:cNvSpPr/>
          <p:nvPr/>
        </p:nvSpPr>
        <p:spPr>
          <a:xfrm>
            <a:off x="7083475" y="4100959"/>
            <a:ext cx="32551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Hyoscine butylbromide (Buscopan) SC 20 mg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4 hours PRN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7083475" y="4553694"/>
            <a:ext cx="30844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Reduces secretion production — does not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clear existing secretions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7083475" y="4985742"/>
            <a:ext cx="51085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Reassure family: patient is not distressed by the sound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1389757" y="5479405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8A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Exam Pearl</a:t>
            </a:r>
            <a:endParaRPr lang="en-US" sz="1650" dirty="0"/>
          </a:p>
        </p:txBody>
      </p:sp>
      <p:sp>
        <p:nvSpPr>
          <p:cNvPr id="40" name="SK-21-text-39"/>
          <p:cNvSpPr/>
          <p:nvPr/>
        </p:nvSpPr>
        <p:spPr>
          <a:xfrm>
            <a:off x="1365499" y="5740003"/>
            <a:ext cx="8339116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check: Has the 'just in case' box been prescribed? Are district nurses aware? Has the family been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told what each medicine is for and when to call? This is a key safety-netting and advance planning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question in SCA consultations.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2267694" y="6597253"/>
            <a:ext cx="99243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Bradford VTS Teaching Deck | Anticipatory Prescribing · NICE NG31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67444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915144"/>
            <a:ext cx="1389757" cy="7620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412677"/>
            <a:ext cx="5632698" cy="4210794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1398984"/>
            <a:ext cx="5632698" cy="417641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5033070"/>
            <a:ext cx="5181600" cy="543074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3875" y="4779318"/>
            <a:ext cx="5169396" cy="741908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5698331"/>
            <a:ext cx="11570196" cy="769293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2588" y="6430119"/>
            <a:ext cx="9826675" cy="1905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396" y="5801767"/>
            <a:ext cx="438894" cy="528042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5600" y="4903440"/>
            <a:ext cx="487561" cy="486817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879" y="5129659"/>
            <a:ext cx="292596" cy="308521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4173" y="3566071"/>
            <a:ext cx="5474196" cy="1364605"/>
          </a:xfrm>
          <a:prstGeom prst="rect">
            <a:avLst/>
          </a:prstGeom>
        </p:spPr>
      </p:pic>
      <p:sp>
        <p:nvSpPr>
          <p:cNvPr id="15" name="SK-22-text-14"/>
          <p:cNvSpPr/>
          <p:nvPr/>
        </p:nvSpPr>
        <p:spPr>
          <a:xfrm>
            <a:off x="292596" y="61615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6" name="SK-22-text-15"/>
          <p:cNvSpPr/>
          <p:nvPr/>
        </p:nvSpPr>
        <p:spPr>
          <a:xfrm>
            <a:off x="10326588" y="75307"/>
            <a:ext cx="1865412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7" name="SK-22-text-16"/>
          <p:cNvSpPr/>
          <p:nvPr/>
        </p:nvSpPr>
        <p:spPr>
          <a:xfrm>
            <a:off x="268188" y="438894"/>
            <a:ext cx="1192381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Drivers and Hydration Decisions</a:t>
            </a:r>
            <a:endParaRPr lang="en-US" sz="2925" dirty="0"/>
          </a:p>
        </p:txBody>
      </p:sp>
      <p:sp>
        <p:nvSpPr>
          <p:cNvPr id="18" name="SK-22-text-17"/>
          <p:cNvSpPr/>
          <p:nvPr/>
        </p:nvSpPr>
        <p:spPr>
          <a:xfrm>
            <a:off x="268188" y="1090315"/>
            <a:ext cx="11923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subcutaneous infusion (CSCI) for symptom control • Individualised hydration decisions</a:t>
            </a:r>
            <a:endParaRPr lang="en-US" sz="1500" dirty="0"/>
          </a:p>
        </p:txBody>
      </p:sp>
      <p:sp>
        <p:nvSpPr>
          <p:cNvPr id="19" name="SK-22-text-18"/>
          <p:cNvSpPr/>
          <p:nvPr/>
        </p:nvSpPr>
        <p:spPr>
          <a:xfrm>
            <a:off x="524173" y="1536055"/>
            <a:ext cx="89773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Syringe Driver — When and Why</a:t>
            </a:r>
            <a:endParaRPr lang="en-US" sz="1875" dirty="0"/>
          </a:p>
        </p:txBody>
      </p:sp>
      <p:sp>
        <p:nvSpPr>
          <p:cNvPr id="20" name="SK-22-text-19"/>
          <p:cNvSpPr/>
          <p:nvPr/>
        </p:nvSpPr>
        <p:spPr>
          <a:xfrm>
            <a:off x="511969" y="1906488"/>
            <a:ext cx="39135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oral medications are no longer possible — use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subcutaneous infusion over 24 hours.</a:t>
            </a:r>
            <a:endParaRPr lang="en-US" sz="1350" dirty="0"/>
          </a:p>
        </p:txBody>
      </p:sp>
      <p:sp>
        <p:nvSpPr>
          <p:cNvPr id="21" name="SK-22-text-20"/>
          <p:cNvSpPr/>
          <p:nvPr/>
        </p:nvSpPr>
        <p:spPr>
          <a:xfrm>
            <a:off x="524173" y="2386459"/>
            <a:ext cx="8122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Unable to swallow (dysphagia, unconscious)</a:t>
            </a:r>
            <a:endParaRPr lang="en-US" sz="1200" dirty="0"/>
          </a:p>
        </p:txBody>
      </p:sp>
      <p:sp>
        <p:nvSpPr>
          <p:cNvPr id="22" name="SK-22-text-21"/>
          <p:cNvSpPr/>
          <p:nvPr/>
        </p:nvSpPr>
        <p:spPr>
          <a:xfrm>
            <a:off x="524173" y="2612827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Persistent vomiting</a:t>
            </a:r>
            <a:endParaRPr lang="en-US" sz="1200" dirty="0"/>
          </a:p>
        </p:txBody>
      </p:sp>
      <p:sp>
        <p:nvSpPr>
          <p:cNvPr id="23" name="SK-22-text-22"/>
          <p:cNvSpPr/>
          <p:nvPr/>
        </p:nvSpPr>
        <p:spPr>
          <a:xfrm>
            <a:off x="524173" y="2832348"/>
            <a:ext cx="4099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Poor oral absorption</a:t>
            </a:r>
            <a:endParaRPr lang="en-US" sz="1200" dirty="0"/>
          </a:p>
        </p:txBody>
      </p:sp>
      <p:sp>
        <p:nvSpPr>
          <p:cNvPr id="24" name="SK-22-text-23"/>
          <p:cNvSpPr/>
          <p:nvPr/>
        </p:nvSpPr>
        <p:spPr>
          <a:xfrm>
            <a:off x="524173" y="3044875"/>
            <a:ext cx="8305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Patient preference for comfort over tablets</a:t>
            </a:r>
            <a:endParaRPr lang="en-US" sz="1200" dirty="0"/>
          </a:p>
        </p:txBody>
      </p:sp>
      <p:sp>
        <p:nvSpPr>
          <p:cNvPr id="25" name="SK-22-text-24"/>
          <p:cNvSpPr/>
          <p:nvPr/>
        </p:nvSpPr>
        <p:spPr>
          <a:xfrm>
            <a:off x="524173" y="3346698"/>
            <a:ext cx="59102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Syringe Driver Contents</a:t>
            </a:r>
            <a:endParaRPr lang="en-US" sz="1275" dirty="0"/>
          </a:p>
        </p:txBody>
      </p:sp>
      <p:sp>
        <p:nvSpPr>
          <p:cNvPr id="26" name="SK-22-text-25"/>
          <p:cNvSpPr/>
          <p:nvPr/>
        </p:nvSpPr>
        <p:spPr>
          <a:xfrm>
            <a:off x="1084957" y="5109121"/>
            <a:ext cx="43524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÷ 3 = SC diamorphine 24h dose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60mg oral morphine → 20mg SC diamorphine</a:t>
            </a:r>
            <a:endParaRPr lang="en-US" sz="1350" dirty="0"/>
          </a:p>
        </p:txBody>
      </p:sp>
      <p:sp>
        <p:nvSpPr>
          <p:cNvPr id="27" name="SK-22-text-26"/>
          <p:cNvSpPr/>
          <p:nvPr/>
        </p:nvSpPr>
        <p:spPr>
          <a:xfrm>
            <a:off x="6547098" y="1529209"/>
            <a:ext cx="564490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💧 Artificial Hydration — Assess Individually</a:t>
            </a:r>
            <a:endParaRPr lang="en-US" sz="1875" dirty="0"/>
          </a:p>
        </p:txBody>
      </p:sp>
      <p:sp>
        <p:nvSpPr>
          <p:cNvPr id="28" name="SK-22-text-27"/>
          <p:cNvSpPr/>
          <p:nvPr/>
        </p:nvSpPr>
        <p:spPr>
          <a:xfrm>
            <a:off x="6522690" y="1947565"/>
            <a:ext cx="47547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Artificial hydration is NOT automatically required in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days of life. Assess each patient individually and sensitively.</a:t>
            </a:r>
            <a:endParaRPr lang="en-US" sz="1350" dirty="0"/>
          </a:p>
        </p:txBody>
      </p:sp>
      <p:sp>
        <p:nvSpPr>
          <p:cNvPr id="29" name="SK-22-text-28"/>
          <p:cNvSpPr/>
          <p:nvPr/>
        </p:nvSpPr>
        <p:spPr>
          <a:xfrm>
            <a:off x="6547098" y="2503140"/>
            <a:ext cx="460846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Mouth care first: Moist swabs, petroleum jelly on lips,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sips if the patient can swallow safely — often more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comforting than IV fluids</a:t>
            </a:r>
            <a:endParaRPr lang="en-US" sz="1350" dirty="0"/>
          </a:p>
        </p:txBody>
      </p:sp>
      <p:sp>
        <p:nvSpPr>
          <p:cNvPr id="30" name="SK-22-text-29"/>
          <p:cNvSpPr/>
          <p:nvPr/>
        </p:nvSpPr>
        <p:spPr>
          <a:xfrm>
            <a:off x="6547098" y="3230017"/>
            <a:ext cx="4401294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Discuss with family: Explain that the body naturally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fluid intake as death approaches — this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normal, not neglect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6547098" y="4018657"/>
            <a:ext cx="4389090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When to consider: If distressing thirst, dehydration-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related agitation, or reversible cause — discuss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subcutaneous fluids (hypodermoclysis) as an option</a:t>
            </a:r>
            <a:endParaRPr lang="en-US" sz="1350" dirty="0"/>
          </a:p>
        </p:txBody>
      </p:sp>
      <p:sp>
        <p:nvSpPr>
          <p:cNvPr id="32" name="SK-22-text-31"/>
          <p:cNvSpPr/>
          <p:nvPr/>
        </p:nvSpPr>
        <p:spPr>
          <a:xfrm>
            <a:off x="7327255" y="4855369"/>
            <a:ext cx="379169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goal is comfort, not correction.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Hydration decisions should reflect the patient's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wishes, not clinical habit.</a:t>
            </a:r>
            <a:endParaRPr lang="en-US" sz="1275" dirty="0"/>
          </a:p>
        </p:txBody>
      </p:sp>
      <p:sp>
        <p:nvSpPr>
          <p:cNvPr id="33" name="SK-22-text-32"/>
          <p:cNvSpPr/>
          <p:nvPr/>
        </p:nvSpPr>
        <p:spPr>
          <a:xfrm>
            <a:off x="1231255" y="5774382"/>
            <a:ext cx="9680377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Pearl: In a consultation about last days of life, a family asks ‘Why aren’t you giving fluids?’ — acknowledge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their concern, explain the physiology gently, explore their fears, and focus the conversation on comfort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dignity rather than defending a clinical decision.</a:t>
            </a:r>
            <a:endParaRPr lang="en-US" sz="1350" dirty="0"/>
          </a:p>
        </p:txBody>
      </p:sp>
      <p:sp>
        <p:nvSpPr>
          <p:cNvPr id="34" name="SK-22-text-33"/>
          <p:cNvSpPr/>
          <p:nvPr/>
        </p:nvSpPr>
        <p:spPr>
          <a:xfrm>
            <a:off x="987475" y="6604248"/>
            <a:ext cx="11204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Slide 22 of 35 | Palliative Care: Symptom Control &amp; Clinical Management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939403"/>
            <a:ext cx="1072753" cy="109686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6" y="1172021"/>
            <a:ext cx="6083796" cy="570458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86" y="1857821"/>
            <a:ext cx="6083796" cy="236726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1953816"/>
            <a:ext cx="231577" cy="20568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86" y="4299198"/>
            <a:ext cx="6083796" cy="1729532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282" y="4408884"/>
            <a:ext cx="231577" cy="20568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9780" y="3230017"/>
            <a:ext cx="5730180" cy="273620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686" y="6068616"/>
            <a:ext cx="11960275" cy="440234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3824"/>
            <a:ext cx="12192000" cy="28515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6144667"/>
            <a:ext cx="316855" cy="287982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3561" y="3319165"/>
            <a:ext cx="377875" cy="349746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3169" y="109686"/>
            <a:ext cx="5803255" cy="3058567"/>
          </a:xfrm>
          <a:prstGeom prst="rect">
            <a:avLst/>
          </a:prstGeom>
        </p:spPr>
      </p:pic>
      <p:sp>
        <p:nvSpPr>
          <p:cNvPr id="15" name="SK-23-text-14"/>
          <p:cNvSpPr/>
          <p:nvPr/>
        </p:nvSpPr>
        <p:spPr>
          <a:xfrm>
            <a:off x="207169" y="191988"/>
            <a:ext cx="9467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F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Symptoms in Palliative Care</a:t>
            </a:r>
            <a:endParaRPr lang="en-US" sz="1500" dirty="0"/>
          </a:p>
        </p:txBody>
      </p:sp>
      <p:sp>
        <p:nvSpPr>
          <p:cNvPr id="16" name="SK-23-text-15"/>
          <p:cNvSpPr/>
          <p:nvPr/>
        </p:nvSpPr>
        <p:spPr>
          <a:xfrm>
            <a:off x="207169" y="473125"/>
            <a:ext cx="1198483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Health: Depression and Anxiety</a:t>
            </a:r>
            <a:endParaRPr lang="en-US" sz="2700" dirty="0"/>
          </a:p>
        </p:txBody>
      </p:sp>
      <p:sp>
        <p:nvSpPr>
          <p:cNvPr id="17" name="SK-23-text-16"/>
          <p:cNvSpPr/>
          <p:nvPr/>
        </p:nvSpPr>
        <p:spPr>
          <a:xfrm>
            <a:off x="511969" y="1248073"/>
            <a:ext cx="526687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10–20% of palliative patients develop a formal psychiatric disorder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yet most go unrecognised and untreated.</a:t>
            </a:r>
            <a:endParaRPr lang="en-US" sz="1350" dirty="0"/>
          </a:p>
        </p:txBody>
      </p:sp>
      <p:sp>
        <p:nvSpPr>
          <p:cNvPr id="18" name="SK-23-text-17"/>
          <p:cNvSpPr/>
          <p:nvPr/>
        </p:nvSpPr>
        <p:spPr>
          <a:xfrm>
            <a:off x="719286" y="1933873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F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</a:t>
            </a:r>
            <a:endParaRPr lang="en-US" sz="1500" dirty="0"/>
          </a:p>
        </p:txBody>
      </p:sp>
      <p:sp>
        <p:nvSpPr>
          <p:cNvPr id="19" name="SK-23-text-18"/>
          <p:cNvSpPr/>
          <p:nvPr/>
        </p:nvSpPr>
        <p:spPr>
          <a:xfrm>
            <a:off x="451098" y="2221855"/>
            <a:ext cx="45840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Screen with: PHQ-2 / PHQ-9 — adjust for somatic symptoms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(fatigue, weight loss may be disease-related, not mood)</a:t>
            </a:r>
            <a:endParaRPr lang="en-US" sz="1275" dirty="0"/>
          </a:p>
        </p:txBody>
      </p:sp>
      <p:sp>
        <p:nvSpPr>
          <p:cNvPr id="20" name="SK-23-text-19"/>
          <p:cNvSpPr/>
          <p:nvPr/>
        </p:nvSpPr>
        <p:spPr>
          <a:xfrm>
            <a:off x="451098" y="2708821"/>
            <a:ext cx="47060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First-line drug: Mirtazapine — stimulates appetite, aids sleep,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anxiolytic properties — ideal in palliative context</a:t>
            </a:r>
            <a:endParaRPr lang="en-US" sz="1275" dirty="0"/>
          </a:p>
        </p:txBody>
      </p:sp>
      <p:sp>
        <p:nvSpPr>
          <p:cNvPr id="21" name="SK-23-text-20"/>
          <p:cNvSpPr/>
          <p:nvPr/>
        </p:nvSpPr>
        <p:spPr>
          <a:xfrm>
            <a:off x="451098" y="3202632"/>
            <a:ext cx="117409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Alternatives: Sertraline or citalopram (SSRIs) — allow 2–4 weeks for effect</a:t>
            </a:r>
            <a:endParaRPr lang="en-US" sz="1350" dirty="0"/>
          </a:p>
        </p:txBody>
      </p:sp>
      <p:sp>
        <p:nvSpPr>
          <p:cNvPr id="22" name="SK-23-text-21"/>
          <p:cNvSpPr/>
          <p:nvPr/>
        </p:nvSpPr>
        <p:spPr>
          <a:xfrm>
            <a:off x="451098" y="3483769"/>
            <a:ext cx="117409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Non-drug: CBT, counselling, mindfulness — refer to clinical psychologist</a:t>
            </a:r>
            <a:endParaRPr lang="en-US" sz="1350" dirty="0"/>
          </a:p>
        </p:txBody>
      </p:sp>
      <p:sp>
        <p:nvSpPr>
          <p:cNvPr id="23" name="SK-23-text-22"/>
          <p:cNvSpPr/>
          <p:nvPr/>
        </p:nvSpPr>
        <p:spPr>
          <a:xfrm>
            <a:off x="451098" y="3764905"/>
            <a:ext cx="43646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 underlying symptoms first — uncontrolled pain 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 drives depression</a:t>
            </a:r>
            <a:endParaRPr lang="en-US" sz="1275" dirty="0"/>
          </a:p>
        </p:txBody>
      </p:sp>
      <p:sp>
        <p:nvSpPr>
          <p:cNvPr id="24" name="SK-23-text-23"/>
          <p:cNvSpPr/>
          <p:nvPr/>
        </p:nvSpPr>
        <p:spPr>
          <a:xfrm>
            <a:off x="719286" y="4375398"/>
            <a:ext cx="16954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F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</a:t>
            </a:r>
            <a:endParaRPr lang="en-US" sz="1500" dirty="0"/>
          </a:p>
        </p:txBody>
      </p:sp>
      <p:sp>
        <p:nvSpPr>
          <p:cNvPr id="25" name="SK-23-text-24"/>
          <p:cNvSpPr/>
          <p:nvPr/>
        </p:nvSpPr>
        <p:spPr>
          <a:xfrm>
            <a:off x="451098" y="4649688"/>
            <a:ext cx="51936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Acute episodes: Lorazepam 0.5–1mg sublingual PRN — fast-acting,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useful for panic</a:t>
            </a:r>
            <a:endParaRPr lang="en-US" sz="1275" dirty="0"/>
          </a:p>
        </p:txBody>
      </p:sp>
      <p:sp>
        <p:nvSpPr>
          <p:cNvPr id="26" name="SK-23-text-25"/>
          <p:cNvSpPr/>
          <p:nvPr/>
        </p:nvSpPr>
        <p:spPr>
          <a:xfrm>
            <a:off x="451098" y="5129659"/>
            <a:ext cx="117409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 anxiety: Mirtazapine preferred over long-term benzodiazepines</a:t>
            </a:r>
            <a:endParaRPr lang="en-US" sz="1350" dirty="0"/>
          </a:p>
        </p:txBody>
      </p:sp>
      <p:sp>
        <p:nvSpPr>
          <p:cNvPr id="27" name="SK-23-text-26"/>
          <p:cNvSpPr/>
          <p:nvPr/>
        </p:nvSpPr>
        <p:spPr>
          <a:xfrm>
            <a:off x="451098" y="5376565"/>
            <a:ext cx="51449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Non-drug: Relaxation techniques, mindfulness, breathing exercises,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complementary therapies</a:t>
            </a:r>
            <a:endParaRPr lang="en-US" sz="1275" dirty="0"/>
          </a:p>
        </p:txBody>
      </p:sp>
      <p:sp>
        <p:nvSpPr>
          <p:cNvPr id="28" name="SK-23-text-27"/>
          <p:cNvSpPr/>
          <p:nvPr/>
        </p:nvSpPr>
        <p:spPr>
          <a:xfrm>
            <a:off x="451098" y="5774382"/>
            <a:ext cx="117409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Benzodiazepines: Short-term use only — risk of dependence and sedation</a:t>
            </a:r>
            <a:endParaRPr lang="en-US" sz="1350" dirty="0"/>
          </a:p>
        </p:txBody>
      </p:sp>
      <p:sp>
        <p:nvSpPr>
          <p:cNvPr id="29" name="SK-23-text-28"/>
          <p:cNvSpPr/>
          <p:nvPr/>
        </p:nvSpPr>
        <p:spPr>
          <a:xfrm>
            <a:off x="7059067" y="3415159"/>
            <a:ext cx="51329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— Communication Pearl</a:t>
            </a:r>
            <a:endParaRPr lang="en-US" sz="1500" dirty="0"/>
          </a:p>
        </p:txBody>
      </p:sp>
      <p:sp>
        <p:nvSpPr>
          <p:cNvPr id="30" name="SK-23-text-29"/>
          <p:cNvSpPr/>
          <p:nvPr/>
        </p:nvSpPr>
        <p:spPr>
          <a:xfrm>
            <a:off x="6547098" y="3758059"/>
            <a:ext cx="45475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ICE framework — explore patient’s Ideas, Concerns, and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Expectations about mood</a:t>
            </a:r>
            <a:endParaRPr lang="en-US" sz="1275" dirty="0"/>
          </a:p>
        </p:txBody>
      </p:sp>
      <p:sp>
        <p:nvSpPr>
          <p:cNvPr id="31" name="SK-23-text-30"/>
          <p:cNvSpPr/>
          <p:nvPr/>
        </p:nvSpPr>
        <p:spPr>
          <a:xfrm>
            <a:off x="6547098" y="4238179"/>
            <a:ext cx="497428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Ask directly: “Many people in your situation feel low or anxious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has your mood been?”</a:t>
            </a:r>
            <a:endParaRPr lang="en-US" sz="1275" dirty="0"/>
          </a:p>
        </p:txBody>
      </p:sp>
      <p:sp>
        <p:nvSpPr>
          <p:cNvPr id="32" name="SK-23-text-31"/>
          <p:cNvSpPr/>
          <p:nvPr/>
        </p:nvSpPr>
        <p:spPr>
          <a:xfrm>
            <a:off x="6547098" y="4725144"/>
            <a:ext cx="49254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Normalise: “These feelings are completely understandable given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you’re going through”</a:t>
            </a:r>
            <a:endParaRPr lang="en-US" sz="1275" dirty="0"/>
          </a:p>
        </p:txBody>
      </p:sp>
      <p:sp>
        <p:nvSpPr>
          <p:cNvPr id="33" name="SK-23-text-32"/>
          <p:cNvSpPr/>
          <p:nvPr/>
        </p:nvSpPr>
        <p:spPr>
          <a:xfrm>
            <a:off x="6547098" y="5211961"/>
            <a:ext cx="56449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dismiss as “just to be expected” — this shuts down disclosure</a:t>
            </a:r>
            <a:endParaRPr lang="en-US" sz="1350" dirty="0"/>
          </a:p>
        </p:txBody>
      </p:sp>
      <p:sp>
        <p:nvSpPr>
          <p:cNvPr id="34" name="SK-23-text-33"/>
          <p:cNvSpPr/>
          <p:nvPr/>
        </p:nvSpPr>
        <p:spPr>
          <a:xfrm>
            <a:off x="6547098" y="5479405"/>
            <a:ext cx="52668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Safety-net: “If you feel things are getting worse, please contact us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 can help”</a:t>
            </a:r>
            <a:endParaRPr lang="en-US" sz="1275" dirty="0"/>
          </a:p>
        </p:txBody>
      </p:sp>
      <p:sp>
        <p:nvSpPr>
          <p:cNvPr id="35" name="SK-23-text-34"/>
          <p:cNvSpPr/>
          <p:nvPr/>
        </p:nvSpPr>
        <p:spPr>
          <a:xfrm>
            <a:off x="828973" y="6206430"/>
            <a:ext cx="113630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Pitfall: Assuming low mood is ‘normal’ in dying patients — assess, screen, and treat. Depression and anxiety are not inevitable.</a:t>
            </a:r>
            <a:endParaRPr lang="en-US" sz="1350" dirty="0"/>
          </a:p>
        </p:txBody>
      </p:sp>
      <p:sp>
        <p:nvSpPr>
          <p:cNvPr id="36" name="SK-23-text-35"/>
          <p:cNvSpPr/>
          <p:nvPr/>
        </p:nvSpPr>
        <p:spPr>
          <a:xfrm>
            <a:off x="2474863" y="6604248"/>
            <a:ext cx="97171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Slide 23 of 35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767953"/>
            <a:ext cx="816769" cy="89148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247477"/>
            <a:ext cx="1524000" cy="323552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1590973"/>
            <a:ext cx="2913757" cy="89148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88" y="1700659"/>
            <a:ext cx="2913757" cy="96009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800" y="1590973"/>
            <a:ext cx="2913757" cy="89148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1700659"/>
            <a:ext cx="2913757" cy="96009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188" y="2989362"/>
            <a:ext cx="2255490" cy="30986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188" y="3304877"/>
            <a:ext cx="1121569" cy="666452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1796" y="3298031"/>
            <a:ext cx="1121569" cy="673298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5255" y="3291036"/>
            <a:ext cx="1121569" cy="686991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98863" y="3291036"/>
            <a:ext cx="1121569" cy="693986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42471" y="3298031"/>
            <a:ext cx="1121569" cy="625376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188" y="4299198"/>
            <a:ext cx="1524000" cy="316706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37177" y="3250555"/>
            <a:ext cx="4962079" cy="418207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37177" y="3696444"/>
            <a:ext cx="4962079" cy="222185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8188" y="5967710"/>
            <a:ext cx="121890" cy="54858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0079" y="5924550"/>
            <a:ext cx="11509177" cy="570458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543824"/>
            <a:ext cx="12192000" cy="285155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5984" y="4622155"/>
            <a:ext cx="1581912" cy="247860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37896" y="4622155"/>
            <a:ext cx="1771670" cy="247860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09567" y="4622155"/>
            <a:ext cx="2974066" cy="247860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5984" y="4870015"/>
            <a:ext cx="1581912" cy="291896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37896" y="4870015"/>
            <a:ext cx="1771670" cy="291896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09567" y="4870015"/>
            <a:ext cx="2974066" cy="291896"/>
          </a:xfrm>
          <a:prstGeom prst="rect">
            <a:avLst/>
          </a:prstGeom>
        </p:spPr>
      </p:pic>
      <p:pic>
        <p:nvPicPr>
          <p:cNvPr id="27" name="SK-24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5984" y="5161911"/>
            <a:ext cx="6327648" cy="291895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55984" y="5161911"/>
            <a:ext cx="1581912" cy="291895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837896" y="5161911"/>
            <a:ext cx="1771670" cy="291895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609567" y="5161911"/>
            <a:ext cx="2974066" cy="291895"/>
          </a:xfrm>
          <a:prstGeom prst="rect">
            <a:avLst/>
          </a:prstGeom>
        </p:spPr>
      </p:pic>
      <p:pic>
        <p:nvPicPr>
          <p:cNvPr id="31" name="SK-24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55984" y="5453805"/>
            <a:ext cx="1581912" cy="291896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837896" y="5453805"/>
            <a:ext cx="1771670" cy="291896"/>
          </a:xfrm>
          <a:prstGeom prst="rect">
            <a:avLst/>
          </a:prstGeom>
        </p:spPr>
      </p:pic>
      <p:pic>
        <p:nvPicPr>
          <p:cNvPr id="33" name="SK-24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609567" y="5453805"/>
            <a:ext cx="2974066" cy="291896"/>
          </a:xfrm>
          <a:prstGeom prst="rect">
            <a:avLst/>
          </a:prstGeom>
        </p:spPr>
      </p:pic>
      <p:pic>
        <p:nvPicPr>
          <p:cNvPr id="34" name="SK-24-img-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11969" y="6028134"/>
            <a:ext cx="365671" cy="342900"/>
          </a:xfrm>
          <a:prstGeom prst="rect">
            <a:avLst/>
          </a:prstGeom>
        </p:spPr>
      </p:pic>
      <p:pic>
        <p:nvPicPr>
          <p:cNvPr id="35" name="SK-24-img-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107882" y="3332857"/>
            <a:ext cx="243780" cy="253603"/>
          </a:xfrm>
          <a:prstGeom prst="rect">
            <a:avLst/>
          </a:prstGeom>
        </p:spPr>
      </p:pic>
      <p:pic>
        <p:nvPicPr>
          <p:cNvPr id="36" name="SK-24-img-35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973788" y="0"/>
            <a:ext cx="4925467" cy="3182094"/>
          </a:xfrm>
          <a:prstGeom prst="rect">
            <a:avLst/>
          </a:prstGeom>
        </p:spPr>
      </p:pic>
      <p:pic>
        <p:nvPicPr>
          <p:cNvPr id="37" name="SK-24-img-36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5754588" y="3374082"/>
            <a:ext cx="182761" cy="301675"/>
          </a:xfrm>
          <a:prstGeom prst="rect">
            <a:avLst/>
          </a:prstGeom>
        </p:spPr>
      </p:pic>
      <p:pic>
        <p:nvPicPr>
          <p:cNvPr id="38" name="SK-24-img-37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401294" y="3367236"/>
            <a:ext cx="219373" cy="164455"/>
          </a:xfrm>
          <a:prstGeom prst="rect">
            <a:avLst/>
          </a:prstGeom>
        </p:spPr>
      </p:pic>
      <p:pic>
        <p:nvPicPr>
          <p:cNvPr id="39" name="SK-24-img-38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145482" y="3367236"/>
            <a:ext cx="194965" cy="164455"/>
          </a:xfrm>
          <a:prstGeom prst="rect">
            <a:avLst/>
          </a:prstGeom>
        </p:spPr>
      </p:pic>
      <p:pic>
        <p:nvPicPr>
          <p:cNvPr id="40" name="SK-24-img-39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938486" y="3374082"/>
            <a:ext cx="182761" cy="226219"/>
          </a:xfrm>
          <a:prstGeom prst="rect">
            <a:avLst/>
          </a:prstGeom>
        </p:spPr>
      </p:pic>
      <p:pic>
        <p:nvPicPr>
          <p:cNvPr id="41" name="SK-24-img-40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94879" y="3380929"/>
            <a:ext cx="268188" cy="226219"/>
          </a:xfrm>
          <a:prstGeom prst="rect">
            <a:avLst/>
          </a:prstGeom>
        </p:spPr>
      </p:pic>
      <p:pic>
        <p:nvPicPr>
          <p:cNvPr id="42" name="SK-24-img-41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3572173" y="1824186"/>
            <a:ext cx="548580" cy="617190"/>
          </a:xfrm>
          <a:prstGeom prst="rect">
            <a:avLst/>
          </a:prstGeom>
        </p:spPr>
      </p:pic>
      <p:pic>
        <p:nvPicPr>
          <p:cNvPr id="43" name="SK-24-img-42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499765" y="1803648"/>
            <a:ext cx="487561" cy="637729"/>
          </a:xfrm>
          <a:prstGeom prst="rect">
            <a:avLst/>
          </a:prstGeom>
        </p:spPr>
      </p:pic>
      <p:sp>
        <p:nvSpPr>
          <p:cNvPr id="44" name="SK-24-text-43"/>
          <p:cNvSpPr/>
          <p:nvPr/>
        </p:nvSpPr>
        <p:spPr>
          <a:xfrm>
            <a:off x="217884" y="4622155"/>
            <a:ext cx="1562862" cy="2478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Drug</a:t>
            </a:r>
            <a:endParaRPr lang="en-US" sz="1125" dirty="0"/>
          </a:p>
        </p:txBody>
      </p:sp>
      <p:sp>
        <p:nvSpPr>
          <p:cNvPr id="45" name="SK-24-text-44"/>
          <p:cNvSpPr/>
          <p:nvPr/>
        </p:nvSpPr>
        <p:spPr>
          <a:xfrm>
            <a:off x="1799796" y="4622155"/>
            <a:ext cx="1752620" cy="2478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Dose &amp; Route</a:t>
            </a:r>
            <a:endParaRPr lang="en-US" sz="1125" dirty="0"/>
          </a:p>
        </p:txBody>
      </p:sp>
      <p:sp>
        <p:nvSpPr>
          <p:cNvPr id="46" name="SK-24-text-45"/>
          <p:cNvSpPr/>
          <p:nvPr/>
        </p:nvSpPr>
        <p:spPr>
          <a:xfrm>
            <a:off x="3571467" y="4622155"/>
            <a:ext cx="2955016" cy="2478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Notes</a:t>
            </a:r>
            <a:endParaRPr lang="en-US" sz="1125" dirty="0"/>
          </a:p>
        </p:txBody>
      </p:sp>
      <p:sp>
        <p:nvSpPr>
          <p:cNvPr id="47" name="SK-24-text-46"/>
          <p:cNvSpPr/>
          <p:nvPr/>
        </p:nvSpPr>
        <p:spPr>
          <a:xfrm>
            <a:off x="217884" y="4870015"/>
            <a:ext cx="1562862" cy="291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2161"/>
                </a:solidFill>
              </a:rPr>
              <a:t>Haloperidol</a:t>
            </a:r>
            <a:endParaRPr lang="en-US" sz="1050" dirty="0"/>
          </a:p>
        </p:txBody>
      </p:sp>
      <p:sp>
        <p:nvSpPr>
          <p:cNvPr id="48" name="SK-24-text-47"/>
          <p:cNvSpPr/>
          <p:nvPr/>
        </p:nvSpPr>
        <p:spPr>
          <a:xfrm>
            <a:off x="1799796" y="4870015"/>
            <a:ext cx="1752620" cy="291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</a:rPr>
              <a:t>0.5–1mg SC / oral</a:t>
            </a:r>
            <a:endParaRPr lang="en-US" sz="1050" dirty="0"/>
          </a:p>
        </p:txBody>
      </p:sp>
      <p:sp>
        <p:nvSpPr>
          <p:cNvPr id="49" name="SK-24-text-48"/>
          <p:cNvSpPr/>
          <p:nvPr/>
        </p:nvSpPr>
        <p:spPr>
          <a:xfrm>
            <a:off x="3571467" y="4870015"/>
            <a:ext cx="2955016" cy="291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</a:rPr>
              <a:t>First-line for hyperactive delirium</a:t>
            </a:r>
            <a:endParaRPr lang="en-US" sz="1050" dirty="0"/>
          </a:p>
        </p:txBody>
      </p:sp>
      <p:sp>
        <p:nvSpPr>
          <p:cNvPr id="50" name="SK-24-text-49"/>
          <p:cNvSpPr/>
          <p:nvPr/>
        </p:nvSpPr>
        <p:spPr>
          <a:xfrm>
            <a:off x="217884" y="5161911"/>
            <a:ext cx="1562862" cy="2918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2161"/>
                </a:solidFill>
              </a:rPr>
              <a:t>Levomepromazine</a:t>
            </a:r>
            <a:endParaRPr lang="en-US" sz="1050" dirty="0"/>
          </a:p>
        </p:txBody>
      </p:sp>
      <p:sp>
        <p:nvSpPr>
          <p:cNvPr id="51" name="SK-24-text-50"/>
          <p:cNvSpPr/>
          <p:nvPr/>
        </p:nvSpPr>
        <p:spPr>
          <a:xfrm>
            <a:off x="1799796" y="5161911"/>
            <a:ext cx="1752620" cy="2918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</a:rPr>
              <a:t>6.25–12.5mg SC</a:t>
            </a:r>
            <a:endParaRPr lang="en-US" sz="1050" dirty="0"/>
          </a:p>
        </p:txBody>
      </p:sp>
      <p:sp>
        <p:nvSpPr>
          <p:cNvPr id="52" name="SK-24-text-51"/>
          <p:cNvSpPr/>
          <p:nvPr/>
        </p:nvSpPr>
        <p:spPr>
          <a:xfrm>
            <a:off x="3571467" y="5161911"/>
            <a:ext cx="2955016" cy="2918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</a:rPr>
              <a:t>More sedating; useful for terminal agitation</a:t>
            </a:r>
            <a:endParaRPr lang="en-US" sz="1050" dirty="0"/>
          </a:p>
        </p:txBody>
      </p:sp>
      <p:sp>
        <p:nvSpPr>
          <p:cNvPr id="53" name="SK-24-text-52"/>
          <p:cNvSpPr/>
          <p:nvPr/>
        </p:nvSpPr>
        <p:spPr>
          <a:xfrm>
            <a:off x="217884" y="5453805"/>
            <a:ext cx="1562862" cy="291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2161"/>
                </a:solidFill>
              </a:rPr>
              <a:t>Midazolam</a:t>
            </a:r>
            <a:endParaRPr lang="en-US" sz="1050" dirty="0"/>
          </a:p>
        </p:txBody>
      </p:sp>
      <p:sp>
        <p:nvSpPr>
          <p:cNvPr id="54" name="SK-24-text-53"/>
          <p:cNvSpPr/>
          <p:nvPr/>
        </p:nvSpPr>
        <p:spPr>
          <a:xfrm>
            <a:off x="1799796" y="5453805"/>
            <a:ext cx="1752620" cy="291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</a:rPr>
              <a:t>2.5–5mg SC PRN</a:t>
            </a:r>
            <a:endParaRPr lang="en-US" sz="1050" dirty="0"/>
          </a:p>
        </p:txBody>
      </p:sp>
      <p:sp>
        <p:nvSpPr>
          <p:cNvPr id="55" name="SK-24-text-54"/>
          <p:cNvSpPr/>
          <p:nvPr/>
        </p:nvSpPr>
        <p:spPr>
          <a:xfrm>
            <a:off x="3571467" y="5453805"/>
            <a:ext cx="2955016" cy="291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</a:rPr>
              <a:t>Terminal restlessness in last hours</a:t>
            </a:r>
            <a:endParaRPr lang="en-US" sz="1050" dirty="0"/>
          </a:p>
        </p:txBody>
      </p:sp>
      <p:sp>
        <p:nvSpPr>
          <p:cNvPr id="56" name="SK-24-text-55"/>
          <p:cNvSpPr/>
          <p:nvPr/>
        </p:nvSpPr>
        <p:spPr>
          <a:xfrm>
            <a:off x="243780" y="260598"/>
            <a:ext cx="1194822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Delirium and Terminal Restlessness</a:t>
            </a:r>
            <a:endParaRPr lang="en-US" sz="2700" dirty="0"/>
          </a:p>
        </p:txBody>
      </p:sp>
      <p:sp>
        <p:nvSpPr>
          <p:cNvPr id="57" name="SK-24-text-56"/>
          <p:cNvSpPr/>
          <p:nvPr/>
        </p:nvSpPr>
        <p:spPr>
          <a:xfrm>
            <a:off x="243780" y="918865"/>
            <a:ext cx="119482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Diagnose first · Treat reversibly · Manage compassionately</a:t>
            </a:r>
            <a:endParaRPr lang="en-US" sz="1725" dirty="0"/>
          </a:p>
        </p:txBody>
      </p:sp>
      <p:sp>
        <p:nvSpPr>
          <p:cNvPr id="58" name="SK-24-text-57"/>
          <p:cNvSpPr/>
          <p:nvPr/>
        </p:nvSpPr>
        <p:spPr>
          <a:xfrm>
            <a:off x="353467" y="1323529"/>
            <a:ext cx="357854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 Type</a:t>
            </a:r>
            <a:endParaRPr lang="en-US" sz="1275" dirty="0"/>
          </a:p>
        </p:txBody>
      </p:sp>
      <p:sp>
        <p:nvSpPr>
          <p:cNvPr id="59" name="SK-24-text-58"/>
          <p:cNvSpPr/>
          <p:nvPr/>
        </p:nvSpPr>
        <p:spPr>
          <a:xfrm>
            <a:off x="1145977" y="1782961"/>
            <a:ext cx="396716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Hyperactive Delirium</a:t>
            </a:r>
            <a:endParaRPr lang="en-US" sz="1275" dirty="0"/>
          </a:p>
        </p:txBody>
      </p:sp>
      <p:sp>
        <p:nvSpPr>
          <p:cNvPr id="60" name="SK-24-text-59"/>
          <p:cNvSpPr/>
          <p:nvPr/>
        </p:nvSpPr>
        <p:spPr>
          <a:xfrm>
            <a:off x="1145977" y="2002482"/>
            <a:ext cx="153605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agitated, confused,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distressed, picking at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sheets, shouting</a:t>
            </a:r>
            <a:endParaRPr lang="en-US" sz="1200" dirty="0"/>
          </a:p>
        </p:txBody>
      </p:sp>
      <p:sp>
        <p:nvSpPr>
          <p:cNvPr id="61" name="SK-24-text-60"/>
          <p:cNvSpPr/>
          <p:nvPr/>
        </p:nvSpPr>
        <p:spPr>
          <a:xfrm>
            <a:off x="4315867" y="1782961"/>
            <a:ext cx="377285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Hypoactive Delirium</a:t>
            </a:r>
            <a:endParaRPr lang="en-US" sz="1275" dirty="0"/>
          </a:p>
        </p:txBody>
      </p:sp>
      <p:sp>
        <p:nvSpPr>
          <p:cNvPr id="62" name="SK-24-text-61"/>
          <p:cNvSpPr/>
          <p:nvPr/>
        </p:nvSpPr>
        <p:spPr>
          <a:xfrm>
            <a:off x="4315867" y="2002482"/>
            <a:ext cx="136549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withdrawn, drowsy,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quiet confusion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(often missed)</a:t>
            </a:r>
            <a:endParaRPr lang="en-US" sz="1200" dirty="0"/>
          </a:p>
        </p:txBody>
      </p:sp>
      <p:sp>
        <p:nvSpPr>
          <p:cNvPr id="63" name="SK-24-text-62"/>
          <p:cNvSpPr/>
          <p:nvPr/>
        </p:nvSpPr>
        <p:spPr>
          <a:xfrm>
            <a:off x="1401961" y="2729359"/>
            <a:ext cx="99974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types cause significant distress to patients and families</a:t>
            </a:r>
            <a:endParaRPr lang="en-US" sz="1050" dirty="0"/>
          </a:p>
        </p:txBody>
      </p:sp>
      <p:sp>
        <p:nvSpPr>
          <p:cNvPr id="64" name="SK-24-text-63"/>
          <p:cNvSpPr/>
          <p:nvPr/>
        </p:nvSpPr>
        <p:spPr>
          <a:xfrm>
            <a:off x="341263" y="3065413"/>
            <a:ext cx="571595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Reversible Causes First</a:t>
            </a:r>
            <a:endParaRPr lang="en-US" sz="1275" dirty="0"/>
          </a:p>
        </p:txBody>
      </p:sp>
      <p:sp>
        <p:nvSpPr>
          <p:cNvPr id="65" name="SK-24-text-64"/>
          <p:cNvSpPr/>
          <p:nvPr/>
        </p:nvSpPr>
        <p:spPr>
          <a:xfrm>
            <a:off x="548580" y="3634680"/>
            <a:ext cx="609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Infection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(UTI, chest)</a:t>
            </a:r>
            <a:endParaRPr lang="en-US" sz="900" dirty="0"/>
          </a:p>
        </p:txBody>
      </p:sp>
      <p:sp>
        <p:nvSpPr>
          <p:cNvPr id="66" name="SK-24-text-65"/>
          <p:cNvSpPr/>
          <p:nvPr/>
        </p:nvSpPr>
        <p:spPr>
          <a:xfrm>
            <a:off x="1731169" y="3634680"/>
            <a:ext cx="57298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Urinary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retention</a:t>
            </a:r>
            <a:endParaRPr lang="en-US" sz="900" dirty="0"/>
          </a:p>
        </p:txBody>
      </p:sp>
      <p:sp>
        <p:nvSpPr>
          <p:cNvPr id="67" name="SK-24-text-66"/>
          <p:cNvSpPr/>
          <p:nvPr/>
        </p:nvSpPr>
        <p:spPr>
          <a:xfrm>
            <a:off x="2828479" y="3538686"/>
            <a:ext cx="82897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Constipation/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faecal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impaction</a:t>
            </a:r>
            <a:endParaRPr lang="en-US" sz="900" dirty="0"/>
          </a:p>
        </p:txBody>
      </p:sp>
      <p:sp>
        <p:nvSpPr>
          <p:cNvPr id="68" name="SK-24-text-67"/>
          <p:cNvSpPr/>
          <p:nvPr/>
        </p:nvSpPr>
        <p:spPr>
          <a:xfrm>
            <a:off x="4120753" y="3538686"/>
            <a:ext cx="79236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toxicity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(opioids,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steroids)</a:t>
            </a:r>
            <a:endParaRPr lang="en-US" sz="900" dirty="0"/>
          </a:p>
        </p:txBody>
      </p:sp>
      <p:sp>
        <p:nvSpPr>
          <p:cNvPr id="69" name="SK-24-text-68"/>
          <p:cNvSpPr/>
          <p:nvPr/>
        </p:nvSpPr>
        <p:spPr>
          <a:xfrm>
            <a:off x="5326261" y="3703290"/>
            <a:ext cx="1039267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Hypercalcaemia</a:t>
            </a:r>
            <a:endParaRPr lang="en-US" sz="1050" dirty="0"/>
          </a:p>
        </p:txBody>
      </p:sp>
      <p:sp>
        <p:nvSpPr>
          <p:cNvPr id="70" name="SK-24-text-69"/>
          <p:cNvSpPr/>
          <p:nvPr/>
        </p:nvSpPr>
        <p:spPr>
          <a:xfrm>
            <a:off x="1401961" y="4039344"/>
            <a:ext cx="98374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exclude reversible causes before reaching for sedation</a:t>
            </a:r>
            <a:endParaRPr lang="en-US" sz="1050" dirty="0"/>
          </a:p>
        </p:txBody>
      </p:sp>
      <p:sp>
        <p:nvSpPr>
          <p:cNvPr id="71" name="SK-24-text-70"/>
          <p:cNvSpPr/>
          <p:nvPr/>
        </p:nvSpPr>
        <p:spPr>
          <a:xfrm>
            <a:off x="377875" y="4375398"/>
            <a:ext cx="299561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Management</a:t>
            </a:r>
            <a:endParaRPr lang="en-US" sz="1275" dirty="0"/>
          </a:p>
        </p:txBody>
      </p:sp>
      <p:sp>
        <p:nvSpPr>
          <p:cNvPr id="72" name="SK-24-text-71"/>
          <p:cNvSpPr/>
          <p:nvPr/>
        </p:nvSpPr>
        <p:spPr>
          <a:xfrm>
            <a:off x="7424886" y="3360390"/>
            <a:ext cx="241268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EXAM BOX</a:t>
            </a:r>
            <a:endParaRPr lang="en-US" sz="1275" dirty="0"/>
          </a:p>
        </p:txBody>
      </p:sp>
      <p:sp>
        <p:nvSpPr>
          <p:cNvPr id="73" name="SK-24-text-72"/>
          <p:cNvSpPr/>
          <p:nvPr/>
        </p:nvSpPr>
        <p:spPr>
          <a:xfrm>
            <a:off x="7156698" y="3799284"/>
            <a:ext cx="38525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Family distress: “Why is my dad so agitated?”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acknowledge, explain, normalise</a:t>
            </a:r>
            <a:endParaRPr lang="en-US" sz="1350" dirty="0"/>
          </a:p>
        </p:txBody>
      </p:sp>
      <p:sp>
        <p:nvSpPr>
          <p:cNvPr id="74" name="SK-24-text-73"/>
          <p:cNvSpPr/>
          <p:nvPr/>
        </p:nvSpPr>
        <p:spPr>
          <a:xfrm>
            <a:off x="7156698" y="4334173"/>
            <a:ext cx="41207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Explore patient’s ICE: fears about dying, unfinished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business, spiritual distress</a:t>
            </a:r>
            <a:endParaRPr lang="en-US" sz="1350" dirty="0"/>
          </a:p>
        </p:txBody>
      </p:sp>
      <p:sp>
        <p:nvSpPr>
          <p:cNvPr id="75" name="SK-24-text-74"/>
          <p:cNvSpPr/>
          <p:nvPr/>
        </p:nvSpPr>
        <p:spPr>
          <a:xfrm>
            <a:off x="7156698" y="4862215"/>
            <a:ext cx="421838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Safety-net: “If agitation worsens or he seems in pain,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please call us immediately — day or night”</a:t>
            </a:r>
            <a:endParaRPr lang="en-US" sz="1350" dirty="0"/>
          </a:p>
        </p:txBody>
      </p:sp>
      <p:sp>
        <p:nvSpPr>
          <p:cNvPr id="76" name="SK-24-text-75"/>
          <p:cNvSpPr/>
          <p:nvPr/>
        </p:nvSpPr>
        <p:spPr>
          <a:xfrm>
            <a:off x="7156698" y="5390257"/>
            <a:ext cx="40354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Advance care planning: confirm DNACPR status;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place of care</a:t>
            </a:r>
            <a:endParaRPr lang="en-US" sz="1350" dirty="0"/>
          </a:p>
        </p:txBody>
      </p:sp>
      <p:sp>
        <p:nvSpPr>
          <p:cNvPr id="77" name="SK-24-text-76"/>
          <p:cNvSpPr/>
          <p:nvPr/>
        </p:nvSpPr>
        <p:spPr>
          <a:xfrm>
            <a:off x="987475" y="6000750"/>
            <a:ext cx="79125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Pitfall: Don’t sedate without first excluding urinary retention or constipation — these are common,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reversible, and easily missed causes of agitation in dying patients.</a:t>
            </a:r>
            <a:endParaRPr lang="en-US" sz="1350" dirty="0"/>
          </a:p>
        </p:txBody>
      </p:sp>
      <p:sp>
        <p:nvSpPr>
          <p:cNvPr id="78" name="SK-24-text-77"/>
          <p:cNvSpPr/>
          <p:nvPr/>
        </p:nvSpPr>
        <p:spPr>
          <a:xfrm>
            <a:off x="3229273" y="6604248"/>
            <a:ext cx="57697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 — Slide 24 of 35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179463"/>
            <a:ext cx="1353294" cy="68461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3537942"/>
            <a:ext cx="3486894" cy="1331714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4769" y="3531096"/>
            <a:ext cx="3084463" cy="136594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984" y="5869781"/>
            <a:ext cx="6693396" cy="61853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62427"/>
            <a:ext cx="12192000" cy="295424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9992" y="3908971"/>
            <a:ext cx="2462659" cy="2263080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5098" y="4917132"/>
            <a:ext cx="292596" cy="23991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9459" y="548580"/>
            <a:ext cx="4827984" cy="3243709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894" y="6000750"/>
            <a:ext cx="414486" cy="356592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34980" y="5102275"/>
            <a:ext cx="475357" cy="335905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42792" y="5095429"/>
            <a:ext cx="426690" cy="329059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62659" y="5102275"/>
            <a:ext cx="402282" cy="33590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5898" y="5102275"/>
            <a:ext cx="451098" cy="308521"/>
          </a:xfrm>
          <a:prstGeom prst="rect">
            <a:avLst/>
          </a:prstGeom>
        </p:spPr>
      </p:pic>
      <p:sp>
        <p:nvSpPr>
          <p:cNvPr id="17" name="SK-25-text-16"/>
          <p:cNvSpPr/>
          <p:nvPr/>
        </p:nvSpPr>
        <p:spPr>
          <a:xfrm>
            <a:off x="304800" y="102840"/>
            <a:ext cx="4831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8" name="SK-25-text-17"/>
          <p:cNvSpPr/>
          <p:nvPr/>
        </p:nvSpPr>
        <p:spPr>
          <a:xfrm>
            <a:off x="9875490" y="109686"/>
            <a:ext cx="23165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9" name="SK-25-text-18"/>
          <p:cNvSpPr/>
          <p:nvPr/>
        </p:nvSpPr>
        <p:spPr>
          <a:xfrm>
            <a:off x="353467" y="555427"/>
            <a:ext cx="1183853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2C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Spiritual and Holistic Needs</a:t>
            </a:r>
            <a:endParaRPr lang="en-US" sz="3150" dirty="0"/>
          </a:p>
        </p:txBody>
      </p:sp>
      <p:sp>
        <p:nvSpPr>
          <p:cNvPr id="20" name="SK-25-text-19"/>
          <p:cNvSpPr/>
          <p:nvPr/>
        </p:nvSpPr>
        <p:spPr>
          <a:xfrm>
            <a:off x="341263" y="1344067"/>
            <a:ext cx="11850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Assessing existential distress • HOPE &amp; FICA tools • Chaplaincy • Complementary therapies</a:t>
            </a:r>
            <a:endParaRPr lang="en-US" sz="1200" dirty="0"/>
          </a:p>
        </p:txBody>
      </p:sp>
      <p:sp>
        <p:nvSpPr>
          <p:cNvPr id="21" name="SK-25-text-20"/>
          <p:cNvSpPr/>
          <p:nvPr/>
        </p:nvSpPr>
        <p:spPr>
          <a:xfrm>
            <a:off x="426690" y="1686967"/>
            <a:ext cx="48768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RECOGNISING SPIRITUAL DISTRESS</a:t>
            </a:r>
            <a:endParaRPr lang="en-US" sz="1050" dirty="0"/>
          </a:p>
        </p:txBody>
      </p:sp>
      <p:sp>
        <p:nvSpPr>
          <p:cNvPr id="22" name="SK-25-text-21"/>
          <p:cNvSpPr/>
          <p:nvPr/>
        </p:nvSpPr>
        <p:spPr>
          <a:xfrm>
            <a:off x="499765" y="1940719"/>
            <a:ext cx="71170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Fear of dying, being alone, or the unknown</a:t>
            </a:r>
            <a:endParaRPr lang="en-US" sz="1050" dirty="0"/>
          </a:p>
        </p:txBody>
      </p:sp>
      <p:sp>
        <p:nvSpPr>
          <p:cNvPr id="23" name="SK-25-text-22"/>
          <p:cNvSpPr/>
          <p:nvPr/>
        </p:nvSpPr>
        <p:spPr>
          <a:xfrm>
            <a:off x="499765" y="2125861"/>
            <a:ext cx="74371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Guilt — unfinished business, family conflict</a:t>
            </a:r>
            <a:endParaRPr lang="en-US" sz="1050" dirty="0"/>
          </a:p>
        </p:txBody>
      </p:sp>
      <p:sp>
        <p:nvSpPr>
          <p:cNvPr id="24" name="SK-25-text-23"/>
          <p:cNvSpPr/>
          <p:nvPr/>
        </p:nvSpPr>
        <p:spPr>
          <a:xfrm>
            <a:off x="499765" y="2304157"/>
            <a:ext cx="47167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Regret — "if only I had..."</a:t>
            </a:r>
            <a:endParaRPr lang="en-US" sz="1050" dirty="0"/>
          </a:p>
        </p:txBody>
      </p:sp>
      <p:sp>
        <p:nvSpPr>
          <p:cNvPr id="25" name="SK-25-text-24"/>
          <p:cNvSpPr/>
          <p:nvPr/>
        </p:nvSpPr>
        <p:spPr>
          <a:xfrm>
            <a:off x="499765" y="2489448"/>
            <a:ext cx="31165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Anger — "why me?"</a:t>
            </a:r>
            <a:endParaRPr lang="en-US" sz="1050" dirty="0"/>
          </a:p>
        </p:txBody>
      </p:sp>
      <p:sp>
        <p:nvSpPr>
          <p:cNvPr id="26" name="SK-25-text-25"/>
          <p:cNvSpPr/>
          <p:nvPr/>
        </p:nvSpPr>
        <p:spPr>
          <a:xfrm>
            <a:off x="499765" y="2667744"/>
            <a:ext cx="59969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Loss of meaning, purpose, and value</a:t>
            </a:r>
            <a:endParaRPr lang="en-US" sz="1050" dirty="0"/>
          </a:p>
        </p:txBody>
      </p:sp>
      <p:sp>
        <p:nvSpPr>
          <p:cNvPr id="27" name="SK-25-text-26"/>
          <p:cNvSpPr/>
          <p:nvPr/>
        </p:nvSpPr>
        <p:spPr>
          <a:xfrm>
            <a:off x="475357" y="2914650"/>
            <a:ext cx="308446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Spiritual distress is common, real, and treatable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dismiss as 'just to be expected'</a:t>
            </a:r>
            <a:endParaRPr lang="en-US" sz="900" dirty="0"/>
          </a:p>
        </p:txBody>
      </p:sp>
      <p:sp>
        <p:nvSpPr>
          <p:cNvPr id="28" name="SK-25-text-27"/>
          <p:cNvSpPr/>
          <p:nvPr/>
        </p:nvSpPr>
        <p:spPr>
          <a:xfrm>
            <a:off x="426690" y="3332857"/>
            <a:ext cx="26365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ASSESSMENT TOOLS</a:t>
            </a:r>
            <a:endParaRPr lang="en-US" sz="1050" dirty="0"/>
          </a:p>
        </p:txBody>
      </p:sp>
      <p:sp>
        <p:nvSpPr>
          <p:cNvPr id="29" name="SK-25-text-28"/>
          <p:cNvSpPr/>
          <p:nvPr/>
        </p:nvSpPr>
        <p:spPr>
          <a:xfrm>
            <a:off x="658267" y="3614142"/>
            <a:ext cx="7162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HOPE</a:t>
            </a:r>
            <a:endParaRPr lang="en-US" sz="1050" dirty="0"/>
          </a:p>
        </p:txBody>
      </p:sp>
      <p:sp>
        <p:nvSpPr>
          <p:cNvPr id="30" name="SK-25-text-29"/>
          <p:cNvSpPr/>
          <p:nvPr/>
        </p:nvSpPr>
        <p:spPr>
          <a:xfrm>
            <a:off x="658267" y="3867894"/>
            <a:ext cx="50368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 — Sources of Hope and meaning</a:t>
            </a:r>
            <a:endParaRPr lang="en-US" sz="1050" dirty="0"/>
          </a:p>
        </p:txBody>
      </p:sp>
      <p:sp>
        <p:nvSpPr>
          <p:cNvPr id="31" name="SK-25-text-30"/>
          <p:cNvSpPr/>
          <p:nvPr/>
        </p:nvSpPr>
        <p:spPr>
          <a:xfrm>
            <a:off x="658267" y="4046190"/>
            <a:ext cx="5516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— Organised religion involvement</a:t>
            </a:r>
            <a:endParaRPr lang="en-US" sz="1050" dirty="0"/>
          </a:p>
        </p:txBody>
      </p:sp>
      <p:sp>
        <p:nvSpPr>
          <p:cNvPr id="32" name="SK-25-text-31"/>
          <p:cNvSpPr/>
          <p:nvPr/>
        </p:nvSpPr>
        <p:spPr>
          <a:xfrm>
            <a:off x="658267" y="4251871"/>
            <a:ext cx="63169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 — Personal spirituality and practices</a:t>
            </a:r>
            <a:endParaRPr lang="en-US" sz="1050" dirty="0"/>
          </a:p>
        </p:txBody>
      </p:sp>
      <p:sp>
        <p:nvSpPr>
          <p:cNvPr id="33" name="SK-25-text-32"/>
          <p:cNvSpPr/>
          <p:nvPr/>
        </p:nvSpPr>
        <p:spPr>
          <a:xfrm>
            <a:off x="658267" y="4512469"/>
            <a:ext cx="207258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— Effects on medical care and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end-of-life decisions</a:t>
            </a:r>
            <a:endParaRPr lang="en-US" sz="975" dirty="0"/>
          </a:p>
        </p:txBody>
      </p:sp>
      <p:sp>
        <p:nvSpPr>
          <p:cNvPr id="34" name="SK-25-text-33"/>
          <p:cNvSpPr/>
          <p:nvPr/>
        </p:nvSpPr>
        <p:spPr>
          <a:xfrm>
            <a:off x="4035475" y="3607296"/>
            <a:ext cx="7162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FICA</a:t>
            </a:r>
            <a:endParaRPr lang="en-US" sz="1050" dirty="0"/>
          </a:p>
        </p:txBody>
      </p:sp>
      <p:sp>
        <p:nvSpPr>
          <p:cNvPr id="35" name="SK-25-text-34"/>
          <p:cNvSpPr/>
          <p:nvPr/>
        </p:nvSpPr>
        <p:spPr>
          <a:xfrm>
            <a:off x="4035475" y="3861048"/>
            <a:ext cx="3276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 — Faith or beliefs</a:t>
            </a:r>
            <a:endParaRPr lang="en-US" sz="1050" dirty="0"/>
          </a:p>
        </p:txBody>
      </p:sp>
      <p:sp>
        <p:nvSpPr>
          <p:cNvPr id="36" name="SK-25-text-35"/>
          <p:cNvSpPr/>
          <p:nvPr/>
        </p:nvSpPr>
        <p:spPr>
          <a:xfrm>
            <a:off x="4035475" y="4046190"/>
            <a:ext cx="45567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 — Importance and influence</a:t>
            </a:r>
            <a:endParaRPr lang="en-US" sz="1050" dirty="0"/>
          </a:p>
        </p:txBody>
      </p:sp>
      <p:sp>
        <p:nvSpPr>
          <p:cNvPr id="37" name="SK-25-text-36"/>
          <p:cNvSpPr/>
          <p:nvPr/>
        </p:nvSpPr>
        <p:spPr>
          <a:xfrm>
            <a:off x="4035475" y="4217640"/>
            <a:ext cx="229195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 — Community — part of a spiritual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community?</a:t>
            </a:r>
            <a:endParaRPr lang="en-US" sz="975" dirty="0"/>
          </a:p>
        </p:txBody>
      </p:sp>
      <p:sp>
        <p:nvSpPr>
          <p:cNvPr id="38" name="SK-25-text-37"/>
          <p:cNvSpPr/>
          <p:nvPr/>
        </p:nvSpPr>
        <p:spPr>
          <a:xfrm>
            <a:off x="4035475" y="4533007"/>
            <a:ext cx="206037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— Address — how should care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 these needs?</a:t>
            </a:r>
            <a:endParaRPr lang="en-US" sz="975" dirty="0"/>
          </a:p>
        </p:txBody>
      </p:sp>
      <p:sp>
        <p:nvSpPr>
          <p:cNvPr id="39" name="SK-25-text-38"/>
          <p:cNvSpPr/>
          <p:nvPr/>
        </p:nvSpPr>
        <p:spPr>
          <a:xfrm>
            <a:off x="426690" y="4917132"/>
            <a:ext cx="19964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CAN HELP</a:t>
            </a:r>
            <a:endParaRPr lang="en-US" sz="1050" dirty="0"/>
          </a:p>
        </p:txBody>
      </p:sp>
      <p:sp>
        <p:nvSpPr>
          <p:cNvPr id="40" name="SK-25-text-39"/>
          <p:cNvSpPr/>
          <p:nvPr/>
        </p:nvSpPr>
        <p:spPr>
          <a:xfrm>
            <a:off x="694879" y="5465713"/>
            <a:ext cx="12192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Chaplaincy</a:t>
            </a:r>
            <a:endParaRPr lang="en-US" sz="750" dirty="0"/>
          </a:p>
        </p:txBody>
      </p:sp>
      <p:sp>
        <p:nvSpPr>
          <p:cNvPr id="41" name="SK-25-text-40"/>
          <p:cNvSpPr/>
          <p:nvPr/>
        </p:nvSpPr>
        <p:spPr>
          <a:xfrm>
            <a:off x="524173" y="5589240"/>
            <a:ext cx="22479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faiths and none</a:t>
            </a:r>
            <a:endParaRPr lang="en-US" sz="750" dirty="0"/>
          </a:p>
        </p:txBody>
      </p:sp>
      <p:sp>
        <p:nvSpPr>
          <p:cNvPr id="42" name="SK-25-text-41"/>
          <p:cNvSpPr/>
          <p:nvPr/>
        </p:nvSpPr>
        <p:spPr>
          <a:xfrm>
            <a:off x="2023765" y="5458867"/>
            <a:ext cx="124345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Psychologist</a:t>
            </a:r>
            <a:endParaRPr lang="en-US" sz="750" dirty="0"/>
          </a:p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existential distress, CBT</a:t>
            </a:r>
            <a:endParaRPr lang="en-US" sz="750" dirty="0"/>
          </a:p>
        </p:txBody>
      </p:sp>
      <p:sp>
        <p:nvSpPr>
          <p:cNvPr id="43" name="SK-25-text-42"/>
          <p:cNvSpPr/>
          <p:nvPr/>
        </p:nvSpPr>
        <p:spPr>
          <a:xfrm>
            <a:off x="3716982" y="5458867"/>
            <a:ext cx="1465957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Complementary Therapies</a:t>
            </a:r>
            <a:endParaRPr lang="en-US" sz="750" dirty="0"/>
          </a:p>
        </p:txBody>
      </p:sp>
      <p:sp>
        <p:nvSpPr>
          <p:cNvPr id="44" name="SK-25-text-43"/>
          <p:cNvSpPr/>
          <p:nvPr/>
        </p:nvSpPr>
        <p:spPr>
          <a:xfrm>
            <a:off x="4035475" y="5589240"/>
            <a:ext cx="84117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massage, music,</a:t>
            </a:r>
            <a:endParaRPr lang="en-US" sz="750" dirty="0"/>
          </a:p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aromatherapy</a:t>
            </a:r>
            <a:endParaRPr lang="en-US" sz="750" dirty="0"/>
          </a:p>
        </p:txBody>
      </p:sp>
      <p:sp>
        <p:nvSpPr>
          <p:cNvPr id="45" name="SK-25-text-44"/>
          <p:cNvSpPr/>
          <p:nvPr/>
        </p:nvSpPr>
        <p:spPr>
          <a:xfrm>
            <a:off x="5583882" y="5458867"/>
            <a:ext cx="138975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Worker / Counsellor</a:t>
            </a:r>
            <a:endParaRPr lang="en-US" sz="750" dirty="0"/>
          </a:p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and</a:t>
            </a:r>
            <a:endParaRPr lang="en-US" sz="750" dirty="0"/>
          </a:p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 support</a:t>
            </a:r>
            <a:endParaRPr lang="en-US" sz="750" dirty="0"/>
          </a:p>
        </p:txBody>
      </p:sp>
      <p:sp>
        <p:nvSpPr>
          <p:cNvPr id="46" name="SK-25-text-45"/>
          <p:cNvSpPr/>
          <p:nvPr/>
        </p:nvSpPr>
        <p:spPr>
          <a:xfrm>
            <a:off x="914400" y="5945832"/>
            <a:ext cx="23164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</a:t>
            </a:r>
            <a:endParaRPr lang="en-US" sz="1050" dirty="0"/>
          </a:p>
        </p:txBody>
      </p:sp>
      <p:sp>
        <p:nvSpPr>
          <p:cNvPr id="47" name="SK-25-text-46"/>
          <p:cNvSpPr/>
          <p:nvPr/>
        </p:nvSpPr>
        <p:spPr>
          <a:xfrm>
            <a:off x="914400" y="6130975"/>
            <a:ext cx="112776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SCA consultations — always ask: 'What gives you strength or meaning at the moment?' ·</a:t>
            </a:r>
            <a:endParaRPr lang="en-US" sz="1050" dirty="0"/>
          </a:p>
        </p:txBody>
      </p:sp>
      <p:sp>
        <p:nvSpPr>
          <p:cNvPr id="48" name="SK-25-text-47"/>
          <p:cNvSpPr/>
          <p:nvPr/>
        </p:nvSpPr>
        <p:spPr>
          <a:xfrm>
            <a:off x="914400" y="6281886"/>
            <a:ext cx="112776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ICE framework applies to spiritual concerns too - Acknowledge distress before offering referral</a:t>
            </a:r>
            <a:endParaRPr lang="en-US" sz="1050" dirty="0"/>
          </a:p>
        </p:txBody>
      </p:sp>
      <p:sp>
        <p:nvSpPr>
          <p:cNvPr id="49" name="SK-25-text-48"/>
          <p:cNvSpPr/>
          <p:nvPr/>
        </p:nvSpPr>
        <p:spPr>
          <a:xfrm>
            <a:off x="8874175" y="4265563"/>
            <a:ext cx="63698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Physical</a:t>
            </a:r>
            <a:endParaRPr lang="en-US" sz="1050" dirty="0"/>
          </a:p>
        </p:txBody>
      </p:sp>
      <p:sp>
        <p:nvSpPr>
          <p:cNvPr id="50" name="SK-25-text-49"/>
          <p:cNvSpPr/>
          <p:nvPr/>
        </p:nvSpPr>
        <p:spPr>
          <a:xfrm>
            <a:off x="8912275" y="4423321"/>
            <a:ext cx="5607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comfort,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</a:t>
            </a:r>
            <a:endParaRPr lang="en-US" sz="900" dirty="0"/>
          </a:p>
        </p:txBody>
      </p:sp>
      <p:sp>
        <p:nvSpPr>
          <p:cNvPr id="51" name="SK-25-text-50"/>
          <p:cNvSpPr/>
          <p:nvPr/>
        </p:nvSpPr>
        <p:spPr>
          <a:xfrm>
            <a:off x="9788575" y="4341019"/>
            <a:ext cx="94178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Psychological</a:t>
            </a:r>
            <a:endParaRPr lang="en-US" sz="1050" dirty="0"/>
          </a:p>
        </p:txBody>
      </p:sp>
      <p:sp>
        <p:nvSpPr>
          <p:cNvPr id="52" name="SK-25-text-51"/>
          <p:cNvSpPr/>
          <p:nvPr/>
        </p:nvSpPr>
        <p:spPr>
          <a:xfrm>
            <a:off x="9948565" y="4512469"/>
            <a:ext cx="6096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emotions,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coping</a:t>
            </a:r>
            <a:endParaRPr lang="en-US" sz="900" dirty="0"/>
          </a:p>
        </p:txBody>
      </p:sp>
      <p:sp>
        <p:nvSpPr>
          <p:cNvPr id="53" name="SK-25-text-52"/>
          <p:cNvSpPr/>
          <p:nvPr/>
        </p:nvSpPr>
        <p:spPr>
          <a:xfrm>
            <a:off x="8935194" y="5218807"/>
            <a:ext cx="490686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</a:t>
            </a:r>
            <a:endParaRPr lang="en-US" sz="1050" dirty="0"/>
          </a:p>
        </p:txBody>
      </p:sp>
      <p:sp>
        <p:nvSpPr>
          <p:cNvPr id="54" name="SK-25-text-53"/>
          <p:cNvSpPr/>
          <p:nvPr/>
        </p:nvSpPr>
        <p:spPr>
          <a:xfrm>
            <a:off x="8765977" y="5383411"/>
            <a:ext cx="8289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relationships,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needs</a:t>
            </a:r>
            <a:endParaRPr lang="en-US" sz="900" dirty="0"/>
          </a:p>
        </p:txBody>
      </p:sp>
      <p:sp>
        <p:nvSpPr>
          <p:cNvPr id="55" name="SK-25-text-54"/>
          <p:cNvSpPr/>
          <p:nvPr/>
        </p:nvSpPr>
        <p:spPr>
          <a:xfrm>
            <a:off x="9922669" y="5205115"/>
            <a:ext cx="66139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Spiritual</a:t>
            </a:r>
            <a:endParaRPr lang="en-US" sz="1050" dirty="0"/>
          </a:p>
        </p:txBody>
      </p:sp>
      <p:sp>
        <p:nvSpPr>
          <p:cNvPr id="56" name="SK-25-text-55"/>
          <p:cNvSpPr/>
          <p:nvPr/>
        </p:nvSpPr>
        <p:spPr>
          <a:xfrm>
            <a:off x="9960769" y="5383411"/>
            <a:ext cx="58519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meaning,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purpose,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faith</a:t>
            </a:r>
            <a:endParaRPr lang="en-US" sz="900" dirty="0"/>
          </a:p>
        </p:txBody>
      </p:sp>
      <p:sp>
        <p:nvSpPr>
          <p:cNvPr id="57" name="SK-25-text-56"/>
          <p:cNvSpPr/>
          <p:nvPr/>
        </p:nvSpPr>
        <p:spPr>
          <a:xfrm>
            <a:off x="8022282" y="6261348"/>
            <a:ext cx="416971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four domains of palliative care — always assess all four</a:t>
            </a:r>
            <a:endParaRPr lang="en-US" sz="1050" dirty="0"/>
          </a:p>
        </p:txBody>
      </p:sp>
      <p:sp>
        <p:nvSpPr>
          <p:cNvPr id="58" name="SK-25-text-57"/>
          <p:cNvSpPr/>
          <p:nvPr/>
        </p:nvSpPr>
        <p:spPr>
          <a:xfrm>
            <a:off x="3620988" y="6638479"/>
            <a:ext cx="857101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Slide 25 of 35 |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73782"/>
            <a:ext cx="1584871" cy="178296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611511"/>
            <a:ext cx="7912596" cy="1392138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673275"/>
            <a:ext cx="97482" cy="1426369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3188940"/>
            <a:ext cx="1914079" cy="1892796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77" y="3134023"/>
            <a:ext cx="1926282" cy="194756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3127177"/>
            <a:ext cx="1914079" cy="194756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984" y="3168253"/>
            <a:ext cx="1938486" cy="1913334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183981"/>
            <a:ext cx="7912596" cy="1194495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5566470"/>
            <a:ext cx="902196" cy="466279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6055" y="5566470"/>
            <a:ext cx="902196" cy="466279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60290" y="5566470"/>
            <a:ext cx="766465" cy="466279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77060" y="5566470"/>
            <a:ext cx="902196" cy="466279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26433" y="5566470"/>
            <a:ext cx="856507" cy="466279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8498" y="5538032"/>
            <a:ext cx="902196" cy="466279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6252" y="5528955"/>
            <a:ext cx="902196" cy="466279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84252" y="5555456"/>
            <a:ext cx="1013126" cy="466279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73380" y="1405830"/>
            <a:ext cx="3718471" cy="4306788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46863" y="3278088"/>
            <a:ext cx="402282" cy="507355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98690" y="3250555"/>
            <a:ext cx="511969" cy="555427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999184" y="3257550"/>
            <a:ext cx="560784" cy="541734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63067" y="3298627"/>
            <a:ext cx="719286" cy="486817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8267" y="1789807"/>
            <a:ext cx="1109365" cy="884634"/>
          </a:xfrm>
          <a:prstGeom prst="rect">
            <a:avLst/>
          </a:prstGeom>
        </p:spPr>
      </p:pic>
      <p:sp>
        <p:nvSpPr>
          <p:cNvPr id="26" name="SK-26-text-25"/>
          <p:cNvSpPr/>
          <p:nvPr/>
        </p:nvSpPr>
        <p:spPr>
          <a:xfrm>
            <a:off x="341263" y="274290"/>
            <a:ext cx="66008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• HOLISTIC MANAGEMENT</a:t>
            </a:r>
            <a:endParaRPr lang="en-US" sz="1350" dirty="0"/>
          </a:p>
        </p:txBody>
      </p:sp>
      <p:sp>
        <p:nvSpPr>
          <p:cNvPr id="27" name="SK-26-text-26"/>
          <p:cNvSpPr/>
          <p:nvPr/>
        </p:nvSpPr>
        <p:spPr>
          <a:xfrm>
            <a:off x="341263" y="534888"/>
            <a:ext cx="1185073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Non-Drug Therapies &amp; Skin Care</a:t>
            </a:r>
            <a:endParaRPr lang="en-US" sz="3525" dirty="0"/>
          </a:p>
        </p:txBody>
      </p:sp>
      <p:sp>
        <p:nvSpPr>
          <p:cNvPr id="28" name="SK-26-text-27"/>
          <p:cNvSpPr/>
          <p:nvPr/>
        </p:nvSpPr>
        <p:spPr>
          <a:xfrm>
            <a:off x="341263" y="1261765"/>
            <a:ext cx="11850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GP’s presence, touch, and attention can be as powerful as any prescription</a:t>
            </a:r>
            <a:endParaRPr lang="en-US" sz="1500" dirty="0"/>
          </a:p>
        </p:txBody>
      </p:sp>
      <p:sp>
        <p:nvSpPr>
          <p:cNvPr id="29" name="SK-26-text-28"/>
          <p:cNvSpPr/>
          <p:nvPr/>
        </p:nvSpPr>
        <p:spPr>
          <a:xfrm>
            <a:off x="1938486" y="1782961"/>
            <a:ext cx="76485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 as Therapeutic Presence</a:t>
            </a:r>
            <a:endParaRPr lang="en-US" sz="1650" dirty="0"/>
          </a:p>
        </p:txBody>
      </p:sp>
      <p:sp>
        <p:nvSpPr>
          <p:cNvPr id="30" name="SK-26-text-29"/>
          <p:cNvSpPr/>
          <p:nvPr/>
        </p:nvSpPr>
        <p:spPr>
          <a:xfrm>
            <a:off x="1950690" y="2139553"/>
            <a:ext cx="102413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Continuity, listening, and genuine presence matter enormously to dying patients</a:t>
            </a:r>
            <a:endParaRPr lang="en-US" sz="1200" dirty="0"/>
          </a:p>
        </p:txBody>
      </p:sp>
      <p:sp>
        <p:nvSpPr>
          <p:cNvPr id="31" name="SK-26-text-30"/>
          <p:cNvSpPr/>
          <p:nvPr/>
        </p:nvSpPr>
        <p:spPr>
          <a:xfrm>
            <a:off x="1962894" y="2386459"/>
            <a:ext cx="102291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 caring home visit has therapeutic value beyond any prescription written</a:t>
            </a:r>
            <a:endParaRPr lang="en-US" sz="1200" dirty="0"/>
          </a:p>
        </p:txBody>
      </p:sp>
      <p:sp>
        <p:nvSpPr>
          <p:cNvPr id="32" name="SK-26-text-31"/>
          <p:cNvSpPr/>
          <p:nvPr/>
        </p:nvSpPr>
        <p:spPr>
          <a:xfrm>
            <a:off x="1962894" y="2633365"/>
            <a:ext cx="102291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“Lift the heart” – being there is an intervention in itself</a:t>
            </a:r>
            <a:endParaRPr lang="en-US" sz="1200" dirty="0"/>
          </a:p>
        </p:txBody>
      </p:sp>
      <p:sp>
        <p:nvSpPr>
          <p:cNvPr id="33" name="SK-26-text-32"/>
          <p:cNvSpPr/>
          <p:nvPr/>
        </p:nvSpPr>
        <p:spPr>
          <a:xfrm>
            <a:off x="719286" y="3915817"/>
            <a:ext cx="296608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Pressure Areas</a:t>
            </a:r>
            <a:endParaRPr lang="en-US" sz="1350" dirty="0"/>
          </a:p>
        </p:txBody>
      </p:sp>
      <p:sp>
        <p:nvSpPr>
          <p:cNvPr id="34" name="SK-26-text-33"/>
          <p:cNvSpPr/>
          <p:nvPr/>
        </p:nvSpPr>
        <p:spPr>
          <a:xfrm>
            <a:off x="475357" y="4196953"/>
            <a:ext cx="1706761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repositioning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Pressure-relieving mattress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Inspect bony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prominences daily</a:t>
            </a:r>
            <a:endParaRPr lang="en-US" sz="1050" dirty="0"/>
          </a:p>
        </p:txBody>
      </p:sp>
      <p:sp>
        <p:nvSpPr>
          <p:cNvPr id="35" name="SK-26-text-34"/>
          <p:cNvSpPr/>
          <p:nvPr/>
        </p:nvSpPr>
        <p:spPr>
          <a:xfrm>
            <a:off x="2816275" y="3915817"/>
            <a:ext cx="21431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Mouth Care</a:t>
            </a:r>
            <a:endParaRPr lang="en-US" sz="1350" dirty="0"/>
          </a:p>
        </p:txBody>
      </p:sp>
      <p:sp>
        <p:nvSpPr>
          <p:cNvPr id="36" name="SK-26-text-35"/>
          <p:cNvSpPr/>
          <p:nvPr/>
        </p:nvSpPr>
        <p:spPr>
          <a:xfrm>
            <a:off x="2499271" y="4196953"/>
            <a:ext cx="1572667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Moist swabs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Petroleum jelly on lips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Nystatin for oral candida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Sips of water if safe</a:t>
            </a:r>
            <a:endParaRPr lang="en-US" sz="1050" dirty="0"/>
          </a:p>
        </p:txBody>
      </p:sp>
      <p:sp>
        <p:nvSpPr>
          <p:cNvPr id="37" name="SK-26-text-36"/>
          <p:cNvSpPr/>
          <p:nvPr/>
        </p:nvSpPr>
        <p:spPr>
          <a:xfrm>
            <a:off x="4645075" y="3915817"/>
            <a:ext cx="23488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Lymphoedema</a:t>
            </a:r>
            <a:endParaRPr lang="en-US" sz="1350" dirty="0"/>
          </a:p>
        </p:txBody>
      </p:sp>
      <p:sp>
        <p:nvSpPr>
          <p:cNvPr id="38" name="SK-26-text-37"/>
          <p:cNvSpPr/>
          <p:nvPr/>
        </p:nvSpPr>
        <p:spPr>
          <a:xfrm>
            <a:off x="4462165" y="4196953"/>
            <a:ext cx="1572667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Compression bandaging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Elevation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lymphoedema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 referral</a:t>
            </a:r>
            <a:endParaRPr lang="en-US" sz="1050" dirty="0"/>
          </a:p>
        </p:txBody>
      </p:sp>
      <p:sp>
        <p:nvSpPr>
          <p:cNvPr id="39" name="SK-26-text-38"/>
          <p:cNvSpPr/>
          <p:nvPr/>
        </p:nvSpPr>
        <p:spPr>
          <a:xfrm>
            <a:off x="6510486" y="3908971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Malignant Wounds</a:t>
            </a:r>
            <a:endParaRPr lang="en-US" sz="1350" dirty="0"/>
          </a:p>
        </p:txBody>
      </p:sp>
      <p:sp>
        <p:nvSpPr>
          <p:cNvPr id="40" name="SK-26-text-39"/>
          <p:cNvSpPr/>
          <p:nvPr/>
        </p:nvSpPr>
        <p:spPr>
          <a:xfrm>
            <a:off x="6473875" y="4196953"/>
            <a:ext cx="1536055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Odour → metronidazole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gel topically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Non-adherent dressings ·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Dignity-centred care</a:t>
            </a:r>
            <a:endParaRPr lang="en-US" sz="1050" dirty="0"/>
          </a:p>
        </p:txBody>
      </p:sp>
      <p:sp>
        <p:nvSpPr>
          <p:cNvPr id="41" name="SK-26-text-40"/>
          <p:cNvSpPr/>
          <p:nvPr/>
        </p:nvSpPr>
        <p:spPr>
          <a:xfrm>
            <a:off x="463153" y="5260032"/>
            <a:ext cx="85210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Non-Drug Therapies: Quick Reference Strip</a:t>
            </a:r>
            <a:endParaRPr lang="en-US" sz="1350" dirty="0"/>
          </a:p>
        </p:txBody>
      </p:sp>
      <p:sp>
        <p:nvSpPr>
          <p:cNvPr id="42" name="SK-26-text-41"/>
          <p:cNvSpPr/>
          <p:nvPr/>
        </p:nvSpPr>
        <p:spPr>
          <a:xfrm>
            <a:off x="510480" y="5705773"/>
            <a:ext cx="9539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Physiotherapy</a:t>
            </a:r>
            <a:endParaRPr lang="en-US" sz="1050" dirty="0"/>
          </a:p>
        </p:txBody>
      </p:sp>
      <p:sp>
        <p:nvSpPr>
          <p:cNvPr id="43" name="SK-26-text-42"/>
          <p:cNvSpPr/>
          <p:nvPr/>
        </p:nvSpPr>
        <p:spPr>
          <a:xfrm>
            <a:off x="1597073" y="5655352"/>
            <a:ext cx="82897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Occupational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</a:t>
            </a:r>
            <a:endParaRPr lang="en-US" sz="1125" dirty="0"/>
          </a:p>
        </p:txBody>
      </p:sp>
      <p:sp>
        <p:nvSpPr>
          <p:cNvPr id="44" name="SK-26-text-43"/>
          <p:cNvSpPr/>
          <p:nvPr/>
        </p:nvSpPr>
        <p:spPr>
          <a:xfrm>
            <a:off x="2683817" y="5746701"/>
            <a:ext cx="45407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TENS</a:t>
            </a:r>
            <a:endParaRPr lang="en-US" sz="1050" dirty="0"/>
          </a:p>
        </p:txBody>
      </p:sp>
      <p:sp>
        <p:nvSpPr>
          <p:cNvPr id="45" name="SK-26-text-44"/>
          <p:cNvSpPr/>
          <p:nvPr/>
        </p:nvSpPr>
        <p:spPr>
          <a:xfrm>
            <a:off x="3594943" y="5644009"/>
            <a:ext cx="54858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Music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</a:t>
            </a:r>
            <a:endParaRPr lang="en-US" sz="1125" dirty="0"/>
          </a:p>
        </p:txBody>
      </p:sp>
      <p:sp>
        <p:nvSpPr>
          <p:cNvPr id="46" name="SK-26-text-45"/>
          <p:cNvSpPr/>
          <p:nvPr/>
        </p:nvSpPr>
        <p:spPr>
          <a:xfrm>
            <a:off x="4462313" y="5623544"/>
            <a:ext cx="53637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</a:t>
            </a:r>
            <a:endParaRPr lang="en-US" sz="1125" dirty="0"/>
          </a:p>
        </p:txBody>
      </p:sp>
      <p:sp>
        <p:nvSpPr>
          <p:cNvPr id="47" name="SK-26-text-46"/>
          <p:cNvSpPr/>
          <p:nvPr/>
        </p:nvSpPr>
        <p:spPr>
          <a:xfrm>
            <a:off x="5376565" y="5644009"/>
            <a:ext cx="6826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Relaxation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</a:t>
            </a:r>
            <a:endParaRPr lang="en-US" sz="1125" dirty="0"/>
          </a:p>
        </p:txBody>
      </p:sp>
      <p:sp>
        <p:nvSpPr>
          <p:cNvPr id="48" name="SK-26-text-47"/>
          <p:cNvSpPr/>
          <p:nvPr/>
        </p:nvSpPr>
        <p:spPr>
          <a:xfrm>
            <a:off x="6252865" y="5712619"/>
            <a:ext cx="8807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Acupuncture</a:t>
            </a:r>
            <a:endParaRPr lang="en-US" sz="1050" dirty="0"/>
          </a:p>
        </p:txBody>
      </p:sp>
      <p:sp>
        <p:nvSpPr>
          <p:cNvPr id="49" name="SK-26-text-48"/>
          <p:cNvSpPr/>
          <p:nvPr/>
        </p:nvSpPr>
        <p:spPr>
          <a:xfrm>
            <a:off x="7228284" y="5712619"/>
            <a:ext cx="97839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4391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Aromatherapy</a:t>
            </a:r>
            <a:endParaRPr lang="en-US" sz="1050" dirty="0"/>
          </a:p>
        </p:txBody>
      </p:sp>
      <p:sp>
        <p:nvSpPr>
          <p:cNvPr id="50" name="SK-26-text-49"/>
          <p:cNvSpPr/>
          <p:nvPr/>
        </p:nvSpPr>
        <p:spPr>
          <a:xfrm>
            <a:off x="1497955" y="6124129"/>
            <a:ext cx="57209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early – these services complement medication and significantly improve quality of life</a:t>
            </a:r>
            <a:endParaRPr lang="en-US" sz="1050" dirty="0"/>
          </a:p>
        </p:txBody>
      </p:sp>
      <p:sp>
        <p:nvSpPr>
          <p:cNvPr id="51" name="SK-26-text-50"/>
          <p:cNvSpPr/>
          <p:nvPr/>
        </p:nvSpPr>
        <p:spPr>
          <a:xfrm>
            <a:off x="353467" y="6590407"/>
            <a:ext cx="34366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2" name="SK-26-text-51"/>
          <p:cNvSpPr/>
          <p:nvPr/>
        </p:nvSpPr>
        <p:spPr>
          <a:xfrm>
            <a:off x="4096494" y="6583561"/>
            <a:ext cx="7117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Palliative Care</a:t>
            </a:r>
            <a:endParaRPr lang="en-US" sz="1050" dirty="0"/>
          </a:p>
        </p:txBody>
      </p:sp>
      <p:sp>
        <p:nvSpPr>
          <p:cNvPr id="53" name="SK-26-text-52"/>
          <p:cNvSpPr/>
          <p:nvPr/>
        </p:nvSpPr>
        <p:spPr>
          <a:xfrm>
            <a:off x="10850761" y="6583561"/>
            <a:ext cx="134123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26 of 35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802332"/>
            <a:ext cx="1572667" cy="109686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2416076"/>
            <a:ext cx="5632698" cy="952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647777"/>
            <a:ext cx="5047357" cy="549920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4281488"/>
            <a:ext cx="5632698" cy="9525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5540573"/>
            <a:ext cx="5559475" cy="879128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0486" y="699492"/>
            <a:ext cx="5364361" cy="5609779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86227"/>
            <a:ext cx="12192000" cy="34290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8988" y="939403"/>
            <a:ext cx="5193655" cy="5129659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5650855"/>
            <a:ext cx="597396" cy="617190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561" y="3723829"/>
            <a:ext cx="390079" cy="397669"/>
          </a:xfrm>
          <a:prstGeom prst="rect">
            <a:avLst/>
          </a:prstGeom>
        </p:spPr>
      </p:pic>
      <p:sp>
        <p:nvSpPr>
          <p:cNvPr id="13" name="SK-27-text-12"/>
          <p:cNvSpPr/>
          <p:nvPr/>
        </p:nvSpPr>
        <p:spPr>
          <a:xfrm>
            <a:off x="194965" y="185142"/>
            <a:ext cx="1199703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Supporting Carers and Families</a:t>
            </a:r>
            <a:endParaRPr lang="en-US" sz="3000" dirty="0"/>
          </a:p>
        </p:txBody>
      </p:sp>
      <p:sp>
        <p:nvSpPr>
          <p:cNvPr id="14" name="SK-27-text-13"/>
          <p:cNvSpPr/>
          <p:nvPr/>
        </p:nvSpPr>
        <p:spPr>
          <a:xfrm>
            <a:off x="207169" y="1042392"/>
            <a:ext cx="11982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Carers are patients too — always ask, always support</a:t>
            </a:r>
            <a:endParaRPr lang="en-US" sz="1500" dirty="0"/>
          </a:p>
        </p:txBody>
      </p:sp>
      <p:sp>
        <p:nvSpPr>
          <p:cNvPr id="15" name="SK-27-text-14"/>
          <p:cNvSpPr/>
          <p:nvPr/>
        </p:nvSpPr>
        <p:spPr>
          <a:xfrm>
            <a:off x="231577" y="1412677"/>
            <a:ext cx="241268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 FIRST</a:t>
            </a:r>
            <a:endParaRPr lang="en-US" sz="1275" dirty="0"/>
          </a:p>
        </p:txBody>
      </p:sp>
      <p:sp>
        <p:nvSpPr>
          <p:cNvPr id="16" name="SK-27-text-15"/>
          <p:cNvSpPr/>
          <p:nvPr/>
        </p:nvSpPr>
        <p:spPr>
          <a:xfrm>
            <a:off x="268188" y="1673275"/>
            <a:ext cx="9403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“How are you coping?” — ask directly, every visit</a:t>
            </a:r>
            <a:endParaRPr lang="en-US" sz="1200" dirty="0"/>
          </a:p>
        </p:txBody>
      </p:sp>
      <p:sp>
        <p:nvSpPr>
          <p:cNvPr id="17" name="SK-27-text-16"/>
          <p:cNvSpPr/>
          <p:nvPr/>
        </p:nvSpPr>
        <p:spPr>
          <a:xfrm>
            <a:off x="280392" y="1892796"/>
            <a:ext cx="11049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Screen for carer burnout, depression, and social isolation</a:t>
            </a:r>
            <a:endParaRPr lang="en-US" sz="1200" dirty="0"/>
          </a:p>
        </p:txBody>
      </p:sp>
      <p:sp>
        <p:nvSpPr>
          <p:cNvPr id="18" name="SK-27-text-17"/>
          <p:cNvSpPr/>
          <p:nvPr/>
        </p:nvSpPr>
        <p:spPr>
          <a:xfrm>
            <a:off x="292596" y="2119015"/>
            <a:ext cx="97688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 BRAT tool to identify risk of complicated grief</a:t>
            </a:r>
            <a:endParaRPr lang="en-US" sz="1200" dirty="0"/>
          </a:p>
        </p:txBody>
      </p:sp>
      <p:sp>
        <p:nvSpPr>
          <p:cNvPr id="19" name="SK-27-text-18"/>
          <p:cNvSpPr/>
          <p:nvPr/>
        </p:nvSpPr>
        <p:spPr>
          <a:xfrm>
            <a:off x="231577" y="2516832"/>
            <a:ext cx="357854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 AND PREPARE</a:t>
            </a:r>
            <a:endParaRPr lang="en-US" sz="1275" dirty="0"/>
          </a:p>
        </p:txBody>
      </p:sp>
      <p:sp>
        <p:nvSpPr>
          <p:cNvPr id="20" name="SK-27-text-19"/>
          <p:cNvSpPr/>
          <p:nvPr/>
        </p:nvSpPr>
        <p:spPr>
          <a:xfrm>
            <a:off x="280392" y="2763738"/>
            <a:ext cx="11911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Realistic but compassionate prognosis — use timeframes not dates</a:t>
            </a:r>
            <a:endParaRPr lang="en-US" sz="1200" dirty="0"/>
          </a:p>
        </p:txBody>
      </p:sp>
      <p:sp>
        <p:nvSpPr>
          <p:cNvPr id="21" name="SK-27-text-20"/>
          <p:cNvSpPr/>
          <p:nvPr/>
        </p:nvSpPr>
        <p:spPr>
          <a:xfrm>
            <a:off x="280392" y="2983111"/>
            <a:ext cx="10317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symptoms to expect and how to manage them at home</a:t>
            </a:r>
            <a:endParaRPr lang="en-US" sz="1200" dirty="0"/>
          </a:p>
        </p:txBody>
      </p:sp>
      <p:sp>
        <p:nvSpPr>
          <p:cNvPr id="22" name="SK-27-text-21"/>
          <p:cNvSpPr/>
          <p:nvPr/>
        </p:nvSpPr>
        <p:spPr>
          <a:xfrm>
            <a:off x="292596" y="3202632"/>
            <a:ext cx="95859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How to access help including out-of-hours services</a:t>
            </a:r>
            <a:endParaRPr lang="en-US" sz="1200" dirty="0"/>
          </a:p>
        </p:txBody>
      </p:sp>
      <p:sp>
        <p:nvSpPr>
          <p:cNvPr id="23" name="SK-27-text-22"/>
          <p:cNvSpPr/>
          <p:nvPr/>
        </p:nvSpPr>
        <p:spPr>
          <a:xfrm>
            <a:off x="292596" y="3415159"/>
            <a:ext cx="118994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dying looks like: changes in breathing, colour, consciousness</a:t>
            </a:r>
            <a:endParaRPr lang="en-US" sz="1200" dirty="0"/>
          </a:p>
        </p:txBody>
      </p:sp>
      <p:sp>
        <p:nvSpPr>
          <p:cNvPr id="24" name="SK-27-text-23"/>
          <p:cNvSpPr/>
          <p:nvPr/>
        </p:nvSpPr>
        <p:spPr>
          <a:xfrm>
            <a:off x="963067" y="3751213"/>
            <a:ext cx="388917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Calling 999 is rarely appropriate — prepare carers for this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advance to avoid unwanted hospital admissions</a:t>
            </a:r>
            <a:endParaRPr lang="en-US" sz="1050" dirty="0"/>
          </a:p>
        </p:txBody>
      </p:sp>
      <p:sp>
        <p:nvSpPr>
          <p:cNvPr id="25" name="SK-27-text-24"/>
          <p:cNvSpPr/>
          <p:nvPr/>
        </p:nvSpPr>
        <p:spPr>
          <a:xfrm>
            <a:off x="231577" y="4341019"/>
            <a:ext cx="357854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COORDINATE SUPPORT</a:t>
            </a:r>
            <a:endParaRPr lang="en-US" sz="1275" dirty="0"/>
          </a:p>
        </p:txBody>
      </p:sp>
      <p:sp>
        <p:nvSpPr>
          <p:cNvPr id="26" name="SK-27-text-25"/>
          <p:cNvSpPr/>
          <p:nvPr/>
        </p:nvSpPr>
        <p:spPr>
          <a:xfrm>
            <a:off x="280392" y="4594771"/>
            <a:ext cx="119116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District nurses: wound care, catheter care, community nursing visits</a:t>
            </a:r>
            <a:endParaRPr lang="en-US" sz="1200" dirty="0"/>
          </a:p>
        </p:txBody>
      </p:sp>
      <p:sp>
        <p:nvSpPr>
          <p:cNvPr id="27" name="SK-27-text-26"/>
          <p:cNvSpPr/>
          <p:nvPr/>
        </p:nvSpPr>
        <p:spPr>
          <a:xfrm>
            <a:off x="280392" y="4821138"/>
            <a:ext cx="11911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Macmillan nurses: specialist palliative advice and emotional support</a:t>
            </a:r>
            <a:endParaRPr lang="en-US" sz="1200" dirty="0"/>
          </a:p>
        </p:txBody>
      </p:sp>
      <p:sp>
        <p:nvSpPr>
          <p:cNvPr id="28" name="SK-27-text-27"/>
          <p:cNvSpPr/>
          <p:nvPr/>
        </p:nvSpPr>
        <p:spPr>
          <a:xfrm>
            <a:off x="280392" y="5033665"/>
            <a:ext cx="11911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Marie Curie nurses: free night-sitting service for patients at home</a:t>
            </a:r>
            <a:endParaRPr lang="en-US" sz="1200" dirty="0"/>
          </a:p>
        </p:txBody>
      </p:sp>
      <p:sp>
        <p:nvSpPr>
          <p:cNvPr id="29" name="SK-27-text-28"/>
          <p:cNvSpPr/>
          <p:nvPr/>
        </p:nvSpPr>
        <p:spPr>
          <a:xfrm>
            <a:off x="292596" y="5253186"/>
            <a:ext cx="10866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Admiral nurses: dementia-specific palliative care support</a:t>
            </a:r>
            <a:endParaRPr lang="en-US" sz="1200" dirty="0"/>
          </a:p>
        </p:txBody>
      </p:sp>
      <p:sp>
        <p:nvSpPr>
          <p:cNvPr id="30" name="SK-27-text-29"/>
          <p:cNvSpPr/>
          <p:nvPr/>
        </p:nvSpPr>
        <p:spPr>
          <a:xfrm>
            <a:off x="1158180" y="5616625"/>
            <a:ext cx="18297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PEARL</a:t>
            </a:r>
            <a:endParaRPr lang="en-US" sz="1275" dirty="0"/>
          </a:p>
        </p:txBody>
      </p:sp>
      <p:sp>
        <p:nvSpPr>
          <p:cNvPr id="31" name="SK-27-text-30"/>
          <p:cNvSpPr/>
          <p:nvPr/>
        </p:nvSpPr>
        <p:spPr>
          <a:xfrm>
            <a:off x="1145977" y="5829300"/>
            <a:ext cx="435247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carer consultations: use ICE — explore their Ideas about what’s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happening, Concerns about the future, and Expectations of support.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burnout is a real clinical finding — document and act on it.</a:t>
            </a:r>
            <a:endParaRPr lang="en-US" sz="1050" dirty="0"/>
          </a:p>
        </p:txBody>
      </p:sp>
      <p:sp>
        <p:nvSpPr>
          <p:cNvPr id="32" name="SK-27-text-31"/>
          <p:cNvSpPr/>
          <p:nvPr/>
        </p:nvSpPr>
        <p:spPr>
          <a:xfrm>
            <a:off x="2096988" y="6576715"/>
            <a:ext cx="1009501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Palliative Care: Symptom Control &amp; Clinical Management |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720030"/>
            <a:ext cx="1145977" cy="61615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1289298"/>
            <a:ext cx="85279" cy="260598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611511"/>
            <a:ext cx="5486400" cy="4046190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149798"/>
            <a:ext cx="5486400" cy="9525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4007048"/>
            <a:ext cx="5486400" cy="9525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4864298"/>
            <a:ext cx="5486400" cy="9525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5721548"/>
            <a:ext cx="5120580" cy="9525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0965" y="980629"/>
            <a:ext cx="60871" cy="191988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1289298"/>
            <a:ext cx="5535067" cy="1076623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1289298"/>
            <a:ext cx="121890" cy="1097161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965" y="5108525"/>
            <a:ext cx="5535067" cy="1359098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7490" y="6400502"/>
            <a:ext cx="4449961" cy="9525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3824"/>
            <a:ext cx="12192000" cy="314027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3238" y="6617940"/>
            <a:ext cx="9525" cy="17145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1638" y="6617940"/>
            <a:ext cx="9525" cy="171450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21998" y="6617940"/>
            <a:ext cx="9525" cy="17145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7263" y="5417790"/>
            <a:ext cx="597396" cy="610344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0784" y="4944517"/>
            <a:ext cx="621655" cy="603498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0784" y="4100959"/>
            <a:ext cx="621655" cy="603498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0784" y="3257550"/>
            <a:ext cx="621655" cy="603498"/>
          </a:xfrm>
          <a:prstGeom prst="rect">
            <a:avLst/>
          </a:prstGeom>
        </p:spPr>
      </p:pic>
      <p:pic>
        <p:nvPicPr>
          <p:cNvPr id="23" name="SK-28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0784" y="1721346"/>
            <a:ext cx="621655" cy="624036"/>
          </a:xfrm>
          <a:prstGeom prst="rect">
            <a:avLst/>
          </a:prstGeom>
        </p:spPr>
      </p:pic>
      <p:sp>
        <p:nvSpPr>
          <p:cNvPr id="24" name="SK-28-text-23"/>
          <p:cNvSpPr/>
          <p:nvPr/>
        </p:nvSpPr>
        <p:spPr>
          <a:xfrm>
            <a:off x="280392" y="185142"/>
            <a:ext cx="1191160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Professional Support and Benefits</a:t>
            </a:r>
            <a:endParaRPr lang="en-US" sz="3300" dirty="0"/>
          </a:p>
        </p:txBody>
      </p:sp>
      <p:sp>
        <p:nvSpPr>
          <p:cNvPr id="25" name="SK-28-text-24"/>
          <p:cNvSpPr/>
          <p:nvPr/>
        </p:nvSpPr>
        <p:spPr>
          <a:xfrm>
            <a:off x="280392" y="891480"/>
            <a:ext cx="119116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Knowing who to call — and how to unlock financial support fast</a:t>
            </a:r>
            <a:endParaRPr lang="en-US" sz="1725" dirty="0"/>
          </a:p>
        </p:txBody>
      </p:sp>
      <p:sp>
        <p:nvSpPr>
          <p:cNvPr id="26" name="SK-28-text-25"/>
          <p:cNvSpPr/>
          <p:nvPr/>
        </p:nvSpPr>
        <p:spPr>
          <a:xfrm>
            <a:off x="463153" y="1302990"/>
            <a:ext cx="77952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Who Supports Your Patient?</a:t>
            </a:r>
            <a:endParaRPr lang="en-US" sz="1800" dirty="0"/>
          </a:p>
        </p:txBody>
      </p:sp>
      <p:sp>
        <p:nvSpPr>
          <p:cNvPr id="27" name="SK-28-text-26"/>
          <p:cNvSpPr/>
          <p:nvPr/>
        </p:nvSpPr>
        <p:spPr>
          <a:xfrm>
            <a:off x="1292275" y="1707505"/>
            <a:ext cx="35652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 Nurses</a:t>
            </a:r>
            <a:endParaRPr lang="en-US" sz="1425" dirty="0"/>
          </a:p>
        </p:txBody>
      </p:sp>
      <p:sp>
        <p:nvSpPr>
          <p:cNvPr id="28" name="SK-28-text-27"/>
          <p:cNvSpPr/>
          <p:nvPr/>
        </p:nvSpPr>
        <p:spPr>
          <a:xfrm>
            <a:off x="1292275" y="1927027"/>
            <a:ext cx="391358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palliative care advice, emotional support,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care coordination — not just financial grants</a:t>
            </a:r>
            <a:endParaRPr lang="en-US" sz="1350" dirty="0"/>
          </a:p>
        </p:txBody>
      </p:sp>
      <p:sp>
        <p:nvSpPr>
          <p:cNvPr id="29" name="SK-28-text-28"/>
          <p:cNvSpPr/>
          <p:nvPr/>
        </p:nvSpPr>
        <p:spPr>
          <a:xfrm>
            <a:off x="1316682" y="2393305"/>
            <a:ext cx="1901875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689F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 ARE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689F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MACMILLAN.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689F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SUPPORT</a:t>
            </a:r>
            <a:endParaRPr lang="en-US" sz="1650" dirty="0"/>
          </a:p>
        </p:txBody>
      </p:sp>
      <p:sp>
        <p:nvSpPr>
          <p:cNvPr id="30" name="SK-28-text-29"/>
          <p:cNvSpPr/>
          <p:nvPr/>
        </p:nvSpPr>
        <p:spPr>
          <a:xfrm>
            <a:off x="1292275" y="3250555"/>
            <a:ext cx="399954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Marie Curie Nurses</a:t>
            </a:r>
            <a:endParaRPr lang="en-US" sz="1425" dirty="0"/>
          </a:p>
        </p:txBody>
      </p:sp>
      <p:sp>
        <p:nvSpPr>
          <p:cNvPr id="31" name="SK-28-text-30"/>
          <p:cNvSpPr/>
          <p:nvPr/>
        </p:nvSpPr>
        <p:spPr>
          <a:xfrm>
            <a:off x="1292275" y="3463230"/>
            <a:ext cx="37794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Free night-sitting service for families; community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nursing care in the last weeks of life</a:t>
            </a:r>
            <a:endParaRPr lang="en-US" sz="1350" dirty="0"/>
          </a:p>
        </p:txBody>
      </p:sp>
      <p:sp>
        <p:nvSpPr>
          <p:cNvPr id="32" name="SK-28-text-31"/>
          <p:cNvSpPr/>
          <p:nvPr/>
        </p:nvSpPr>
        <p:spPr>
          <a:xfrm>
            <a:off x="1292275" y="4100959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District Nurses</a:t>
            </a:r>
            <a:endParaRPr lang="en-US" sz="1425" dirty="0"/>
          </a:p>
        </p:txBody>
      </p:sp>
      <p:sp>
        <p:nvSpPr>
          <p:cNvPr id="33" name="SK-28-text-32"/>
          <p:cNvSpPr/>
          <p:nvPr/>
        </p:nvSpPr>
        <p:spPr>
          <a:xfrm>
            <a:off x="1292275" y="4320480"/>
            <a:ext cx="40110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nursing: wound care, catheter care,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administration, syringe driver monitoring</a:t>
            </a:r>
            <a:endParaRPr lang="en-US" sz="1350" dirty="0"/>
          </a:p>
        </p:txBody>
      </p:sp>
      <p:sp>
        <p:nvSpPr>
          <p:cNvPr id="34" name="SK-28-text-33"/>
          <p:cNvSpPr/>
          <p:nvPr/>
        </p:nvSpPr>
        <p:spPr>
          <a:xfrm>
            <a:off x="1292275" y="4958209"/>
            <a:ext cx="31308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Admiral Nurses</a:t>
            </a:r>
            <a:endParaRPr lang="en-US" sz="1425" dirty="0"/>
          </a:p>
        </p:txBody>
      </p:sp>
      <p:sp>
        <p:nvSpPr>
          <p:cNvPr id="35" name="SK-28-text-34"/>
          <p:cNvSpPr/>
          <p:nvPr/>
        </p:nvSpPr>
        <p:spPr>
          <a:xfrm>
            <a:off x="1292275" y="5170884"/>
            <a:ext cx="40476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Dementia-specific palliative care support —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and families navigating dementia end-of-life</a:t>
            </a:r>
            <a:endParaRPr lang="en-US" sz="1350" dirty="0"/>
          </a:p>
        </p:txBody>
      </p:sp>
      <p:sp>
        <p:nvSpPr>
          <p:cNvPr id="36" name="SK-28-text-35"/>
          <p:cNvSpPr/>
          <p:nvPr/>
        </p:nvSpPr>
        <p:spPr>
          <a:xfrm>
            <a:off x="451098" y="5884069"/>
            <a:ext cx="44012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Hospice-at-home services and hospice in-patient units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 additional specialist support and respite.</a:t>
            </a:r>
            <a:endParaRPr lang="en-US" sz="1350" dirty="0"/>
          </a:p>
        </p:txBody>
      </p:sp>
      <p:sp>
        <p:nvSpPr>
          <p:cNvPr id="37" name="SK-28-text-36"/>
          <p:cNvSpPr/>
          <p:nvPr/>
        </p:nvSpPr>
        <p:spPr>
          <a:xfrm>
            <a:off x="6412855" y="891480"/>
            <a:ext cx="57791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Fast-Track Financial Support: The SR1 Form</a:t>
            </a:r>
            <a:endParaRPr lang="en-US" sz="1725" dirty="0"/>
          </a:p>
        </p:txBody>
      </p:sp>
      <p:sp>
        <p:nvSpPr>
          <p:cNvPr id="38" name="SK-28-text-37"/>
          <p:cNvSpPr/>
          <p:nvPr/>
        </p:nvSpPr>
        <p:spPr>
          <a:xfrm>
            <a:off x="6583561" y="1398984"/>
            <a:ext cx="37099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the SR1?</a:t>
            </a:r>
            <a:endParaRPr lang="en-US" sz="1425" dirty="0"/>
          </a:p>
        </p:txBody>
      </p:sp>
      <p:sp>
        <p:nvSpPr>
          <p:cNvPr id="39" name="SK-28-text-38"/>
          <p:cNvSpPr/>
          <p:nvPr/>
        </p:nvSpPr>
        <p:spPr>
          <a:xfrm>
            <a:off x="6571357" y="1645890"/>
            <a:ext cx="4206180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SR1 form (formerly DS1500 — replaced in 2021)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enables fast-track benefits claims for patients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life expectancy of less than 12 months.</a:t>
            </a:r>
            <a:endParaRPr lang="en-US" sz="1350" dirty="0"/>
          </a:p>
        </p:txBody>
      </p:sp>
      <p:sp>
        <p:nvSpPr>
          <p:cNvPr id="40" name="SK-28-text-39"/>
          <p:cNvSpPr/>
          <p:nvPr/>
        </p:nvSpPr>
        <p:spPr>
          <a:xfrm>
            <a:off x="6461671" y="2468761"/>
            <a:ext cx="42167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Who completes it?</a:t>
            </a:r>
            <a:endParaRPr lang="en-US" sz="1425" dirty="0"/>
          </a:p>
        </p:txBody>
      </p:sp>
      <p:sp>
        <p:nvSpPr>
          <p:cNvPr id="41" name="SK-28-text-40"/>
          <p:cNvSpPr/>
          <p:nvPr/>
        </p:nvSpPr>
        <p:spPr>
          <a:xfrm>
            <a:off x="6644580" y="2688282"/>
            <a:ext cx="334059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GP, hospital doctor, or specialist nurse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knowledge of the patient’s condition</a:t>
            </a:r>
            <a:endParaRPr lang="en-US" sz="1350" dirty="0"/>
          </a:p>
        </p:txBody>
      </p:sp>
      <p:sp>
        <p:nvSpPr>
          <p:cNvPr id="42" name="SK-28-text-41"/>
          <p:cNvSpPr/>
          <p:nvPr/>
        </p:nvSpPr>
        <p:spPr>
          <a:xfrm>
            <a:off x="6461671" y="3168253"/>
            <a:ext cx="486822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What does it unlock?</a:t>
            </a:r>
            <a:endParaRPr lang="en-US" sz="1425" dirty="0"/>
          </a:p>
        </p:txBody>
      </p:sp>
      <p:sp>
        <p:nvSpPr>
          <p:cNvPr id="43" name="SK-28-text-42"/>
          <p:cNvSpPr/>
          <p:nvPr/>
        </p:nvSpPr>
        <p:spPr>
          <a:xfrm>
            <a:off x="6644580" y="3415159"/>
            <a:ext cx="55474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Personal Independence Payment (PIP)</a:t>
            </a:r>
            <a:endParaRPr lang="en-US" sz="1350" dirty="0"/>
          </a:p>
        </p:txBody>
      </p:sp>
      <p:sp>
        <p:nvSpPr>
          <p:cNvPr id="44" name="SK-28-text-43"/>
          <p:cNvSpPr/>
          <p:nvPr/>
        </p:nvSpPr>
        <p:spPr>
          <a:xfrm>
            <a:off x="6644580" y="3648373"/>
            <a:ext cx="461200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Attendance Allowance</a:t>
            </a:r>
            <a:endParaRPr lang="en-US" sz="1350" dirty="0"/>
          </a:p>
        </p:txBody>
      </p:sp>
      <p:sp>
        <p:nvSpPr>
          <p:cNvPr id="45" name="SK-28-text-44"/>
          <p:cNvSpPr/>
          <p:nvPr/>
        </p:nvSpPr>
        <p:spPr>
          <a:xfrm>
            <a:off x="6644580" y="3881586"/>
            <a:ext cx="55474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Universal Credit / New Style ESA</a:t>
            </a:r>
            <a:endParaRPr lang="en-US" sz="1350" dirty="0"/>
          </a:p>
        </p:txBody>
      </p:sp>
      <p:sp>
        <p:nvSpPr>
          <p:cNvPr id="46" name="SK-28-text-45"/>
          <p:cNvSpPr/>
          <p:nvPr/>
        </p:nvSpPr>
        <p:spPr>
          <a:xfrm>
            <a:off x="6644580" y="4114800"/>
            <a:ext cx="55474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Carer’s Allowance for the carer</a:t>
            </a:r>
            <a:endParaRPr lang="en-US" sz="1350" dirty="0"/>
          </a:p>
        </p:txBody>
      </p:sp>
      <p:sp>
        <p:nvSpPr>
          <p:cNvPr id="47" name="SK-28-text-46"/>
          <p:cNvSpPr/>
          <p:nvPr/>
        </p:nvSpPr>
        <p:spPr>
          <a:xfrm>
            <a:off x="6461671" y="4402782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Key point:</a:t>
            </a:r>
            <a:endParaRPr lang="en-US" sz="1425" dirty="0"/>
          </a:p>
        </p:txBody>
      </p:sp>
      <p:sp>
        <p:nvSpPr>
          <p:cNvPr id="48" name="SK-28-text-47"/>
          <p:cNvSpPr/>
          <p:nvPr/>
        </p:nvSpPr>
        <p:spPr>
          <a:xfrm>
            <a:off x="6632377" y="4622155"/>
            <a:ext cx="36576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does NOT need to know their prognosis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apply — can be completed sensitively</a:t>
            </a:r>
            <a:endParaRPr lang="en-US" sz="1350" dirty="0"/>
          </a:p>
        </p:txBody>
      </p:sp>
      <p:sp>
        <p:nvSpPr>
          <p:cNvPr id="49" name="SK-28-text-48"/>
          <p:cNvSpPr/>
          <p:nvPr/>
        </p:nvSpPr>
        <p:spPr>
          <a:xfrm>
            <a:off x="7180957" y="5184577"/>
            <a:ext cx="20450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</a:t>
            </a:r>
            <a:endParaRPr lang="en-US" sz="1425" dirty="0"/>
          </a:p>
        </p:txBody>
      </p:sp>
      <p:sp>
        <p:nvSpPr>
          <p:cNvPr id="50" name="SK-28-text-49"/>
          <p:cNvSpPr/>
          <p:nvPr/>
        </p:nvSpPr>
        <p:spPr>
          <a:xfrm>
            <a:off x="7168753" y="5417790"/>
            <a:ext cx="4413498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 consultation, always consider whether the SR1 form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appropriate — proactively offering it demonstrates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holistic, patient-centred care. Carers may also be entitled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Carer’s Allowance — ask ‘How are you coping and do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need any financial help?’</a:t>
            </a:r>
            <a:endParaRPr lang="en-US" sz="1275" dirty="0"/>
          </a:p>
        </p:txBody>
      </p:sp>
      <p:sp>
        <p:nvSpPr>
          <p:cNvPr id="51" name="SK-28-text-50"/>
          <p:cNvSpPr/>
          <p:nvPr/>
        </p:nvSpPr>
        <p:spPr>
          <a:xfrm>
            <a:off x="828973" y="6604248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2" name="SK-28-text-51"/>
          <p:cNvSpPr/>
          <p:nvPr/>
        </p:nvSpPr>
        <p:spPr>
          <a:xfrm>
            <a:off x="2999184" y="6604248"/>
            <a:ext cx="4831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53" name="SK-28-text-52"/>
          <p:cNvSpPr/>
          <p:nvPr/>
        </p:nvSpPr>
        <p:spPr>
          <a:xfrm>
            <a:off x="5571679" y="6604248"/>
            <a:ext cx="66203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Care: Symptom Control &amp; Clinical Management</a:t>
            </a:r>
            <a:endParaRPr lang="en-US" sz="1200" dirty="0"/>
          </a:p>
        </p:txBody>
      </p:sp>
      <p:sp>
        <p:nvSpPr>
          <p:cNvPr id="54" name="SK-28-text-53"/>
          <p:cNvSpPr/>
          <p:nvPr/>
        </p:nvSpPr>
        <p:spPr>
          <a:xfrm>
            <a:off x="10216753" y="6604248"/>
            <a:ext cx="197524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65" y="1013817"/>
            <a:ext cx="1828800" cy="5715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57" y="1686371"/>
            <a:ext cx="5656957" cy="590996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1680121"/>
            <a:ext cx="9525" cy="521196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557" y="2379018"/>
            <a:ext cx="5656957" cy="577304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2365921"/>
            <a:ext cx="9525" cy="521196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557" y="3057971"/>
            <a:ext cx="5656957" cy="584150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3051721"/>
            <a:ext cx="9525" cy="521196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557" y="3730675"/>
            <a:ext cx="5656957" cy="596503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3737521"/>
            <a:ext cx="9525" cy="521196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557" y="4389090"/>
            <a:ext cx="5656957" cy="624036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4423321"/>
            <a:ext cx="9525" cy="521196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557" y="5074890"/>
            <a:ext cx="5656957" cy="624036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5109121"/>
            <a:ext cx="9525" cy="521196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57" y="5733157"/>
            <a:ext cx="5656957" cy="651421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08" y="5794921"/>
            <a:ext cx="9525" cy="521196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3961" y="1597819"/>
            <a:ext cx="2901553" cy="3353544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1" y="5040511"/>
            <a:ext cx="3298031" cy="1302990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82980" y="754261"/>
            <a:ext cx="3108871" cy="5692080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93965" y="6569869"/>
            <a:ext cx="19050" cy="205680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98036" y="6569869"/>
            <a:ext cx="19050" cy="205680"/>
          </a:xfrm>
          <a:prstGeom prst="rect">
            <a:avLst/>
          </a:prstGeom>
        </p:spPr>
      </p:pic>
      <p:pic>
        <p:nvPicPr>
          <p:cNvPr id="24" name="SK-29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61090" y="1529209"/>
            <a:ext cx="3230761" cy="4814292"/>
          </a:xfrm>
          <a:prstGeom prst="rect">
            <a:avLst/>
          </a:prstGeom>
        </p:spPr>
      </p:pic>
      <p:pic>
        <p:nvPicPr>
          <p:cNvPr id="25" name="SK-29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83796" y="5164038"/>
            <a:ext cx="426690" cy="377130"/>
          </a:xfrm>
          <a:prstGeom prst="rect">
            <a:avLst/>
          </a:prstGeom>
        </p:spPr>
      </p:pic>
      <p:pic>
        <p:nvPicPr>
          <p:cNvPr id="26" name="SK-29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83796" y="1700659"/>
            <a:ext cx="426690" cy="397669"/>
          </a:xfrm>
          <a:prstGeom prst="rect">
            <a:avLst/>
          </a:prstGeom>
        </p:spPr>
      </p:pic>
      <p:sp>
        <p:nvSpPr>
          <p:cNvPr id="27" name="SK-29-text-26"/>
          <p:cNvSpPr/>
          <p:nvPr/>
        </p:nvSpPr>
        <p:spPr>
          <a:xfrm>
            <a:off x="219373" y="171450"/>
            <a:ext cx="82467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Skills · Slide 29 of 35</a:t>
            </a:r>
            <a:endParaRPr lang="en-US" sz="1350" dirty="0"/>
          </a:p>
        </p:txBody>
      </p:sp>
      <p:sp>
        <p:nvSpPr>
          <p:cNvPr id="28" name="SK-29-text-27"/>
          <p:cNvSpPr/>
          <p:nvPr/>
        </p:nvSpPr>
        <p:spPr>
          <a:xfrm>
            <a:off x="219373" y="514350"/>
            <a:ext cx="1197262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Communication: Breaking Bad News</a:t>
            </a:r>
            <a:endParaRPr lang="en-US" sz="2700" dirty="0"/>
          </a:p>
        </p:txBody>
      </p:sp>
      <p:sp>
        <p:nvSpPr>
          <p:cNvPr id="29" name="SK-29-text-28"/>
          <p:cNvSpPr/>
          <p:nvPr/>
        </p:nvSpPr>
        <p:spPr>
          <a:xfrm>
            <a:off x="207169" y="1241227"/>
            <a:ext cx="119848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B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structured, compassionate approach — for every difficult conversation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511969" y="1810494"/>
            <a:ext cx="8572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700" dirty="0"/>
          </a:p>
        </p:txBody>
      </p:sp>
      <p:sp>
        <p:nvSpPr>
          <p:cNvPr id="31" name="SK-29-text-30"/>
          <p:cNvSpPr/>
          <p:nvPr/>
        </p:nvSpPr>
        <p:spPr>
          <a:xfrm>
            <a:off x="1194792" y="1762423"/>
            <a:ext cx="42824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Out What They Know</a:t>
            </a:r>
            <a:endParaRPr lang="en-US" sz="1200" dirty="0"/>
          </a:p>
        </p:txBody>
      </p:sp>
      <p:sp>
        <p:nvSpPr>
          <p:cNvPr id="32" name="SK-29-text-31"/>
          <p:cNvSpPr/>
          <p:nvPr/>
        </p:nvSpPr>
        <p:spPr>
          <a:xfrm>
            <a:off x="1194792" y="2016175"/>
            <a:ext cx="91973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 you already understand about your illness so far?</a:t>
            </a:r>
            <a:endParaRPr lang="en-US" sz="1050" dirty="0"/>
          </a:p>
        </p:txBody>
      </p:sp>
      <p:sp>
        <p:nvSpPr>
          <p:cNvPr id="33" name="SK-29-text-32"/>
          <p:cNvSpPr/>
          <p:nvPr/>
        </p:nvSpPr>
        <p:spPr>
          <a:xfrm>
            <a:off x="487561" y="2489448"/>
            <a:ext cx="85725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700" dirty="0"/>
          </a:p>
        </p:txBody>
      </p:sp>
      <p:sp>
        <p:nvSpPr>
          <p:cNvPr id="34" name="SK-29-text-33"/>
          <p:cNvSpPr/>
          <p:nvPr/>
        </p:nvSpPr>
        <p:spPr>
          <a:xfrm>
            <a:off x="1194792" y="2455069"/>
            <a:ext cx="35509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Fire a Warning Shot</a:t>
            </a:r>
            <a:endParaRPr lang="en-US" sz="1200" dirty="0"/>
          </a:p>
        </p:txBody>
      </p:sp>
      <p:sp>
        <p:nvSpPr>
          <p:cNvPr id="35" name="SK-29-text-34"/>
          <p:cNvSpPr/>
          <p:nvPr/>
        </p:nvSpPr>
        <p:spPr>
          <a:xfrm>
            <a:off x="1194792" y="2701975"/>
            <a:ext cx="8397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I'm afraid the news isn't as good as we had hoped...</a:t>
            </a:r>
            <a:endParaRPr lang="en-US" sz="1050" dirty="0"/>
          </a:p>
        </p:txBody>
      </p:sp>
      <p:sp>
        <p:nvSpPr>
          <p:cNvPr id="36" name="SK-29-text-35"/>
          <p:cNvSpPr/>
          <p:nvPr/>
        </p:nvSpPr>
        <p:spPr>
          <a:xfrm>
            <a:off x="487561" y="3182094"/>
            <a:ext cx="85725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700" dirty="0"/>
          </a:p>
        </p:txBody>
      </p:sp>
      <p:sp>
        <p:nvSpPr>
          <p:cNvPr id="37" name="SK-29-text-36"/>
          <p:cNvSpPr/>
          <p:nvPr/>
        </p:nvSpPr>
        <p:spPr>
          <a:xfrm>
            <a:off x="1194792" y="3134023"/>
            <a:ext cx="4648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News in Small Chunks</a:t>
            </a:r>
            <a:endParaRPr lang="en-US" sz="1200" dirty="0"/>
          </a:p>
        </p:txBody>
      </p:sp>
      <p:sp>
        <p:nvSpPr>
          <p:cNvPr id="38" name="SK-29-text-37"/>
          <p:cNvSpPr/>
          <p:nvPr/>
        </p:nvSpPr>
        <p:spPr>
          <a:xfrm>
            <a:off x="1194792" y="3380929"/>
            <a:ext cx="88773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Pause. Check in. Follow the patient's pace — not yours.</a:t>
            </a:r>
            <a:endParaRPr lang="en-US" sz="1050" dirty="0"/>
          </a:p>
        </p:txBody>
      </p:sp>
      <p:sp>
        <p:nvSpPr>
          <p:cNvPr id="39" name="SK-29-text-38"/>
          <p:cNvSpPr/>
          <p:nvPr/>
        </p:nvSpPr>
        <p:spPr>
          <a:xfrm>
            <a:off x="487561" y="3861048"/>
            <a:ext cx="85725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2700" dirty="0"/>
          </a:p>
        </p:txBody>
      </p:sp>
      <p:sp>
        <p:nvSpPr>
          <p:cNvPr id="40" name="SK-29-text-39"/>
          <p:cNvSpPr/>
          <p:nvPr/>
        </p:nvSpPr>
        <p:spPr>
          <a:xfrm>
            <a:off x="1194792" y="3819823"/>
            <a:ext cx="4831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Allow the Initial Reaction</a:t>
            </a:r>
            <a:endParaRPr lang="en-US" sz="1200" dirty="0"/>
          </a:p>
        </p:txBody>
      </p:sp>
      <p:sp>
        <p:nvSpPr>
          <p:cNvPr id="41" name="SK-29-text-40"/>
          <p:cNvSpPr/>
          <p:nvPr/>
        </p:nvSpPr>
        <p:spPr>
          <a:xfrm>
            <a:off x="1194792" y="4059882"/>
            <a:ext cx="7437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is therapeutic. Don't rush to fill it.</a:t>
            </a:r>
            <a:endParaRPr lang="en-US" sz="1050" dirty="0"/>
          </a:p>
        </p:txBody>
      </p:sp>
      <p:sp>
        <p:nvSpPr>
          <p:cNvPr id="42" name="SK-29-text-41"/>
          <p:cNvSpPr/>
          <p:nvPr/>
        </p:nvSpPr>
        <p:spPr>
          <a:xfrm>
            <a:off x="487561" y="4546848"/>
            <a:ext cx="85725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2700" dirty="0"/>
          </a:p>
        </p:txBody>
      </p:sp>
      <p:sp>
        <p:nvSpPr>
          <p:cNvPr id="43" name="SK-29-text-42"/>
          <p:cNvSpPr/>
          <p:nvPr/>
        </p:nvSpPr>
        <p:spPr>
          <a:xfrm>
            <a:off x="1194792" y="4491930"/>
            <a:ext cx="40995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Empathise and Validate</a:t>
            </a:r>
            <a:endParaRPr lang="en-US" sz="1200" dirty="0"/>
          </a:p>
        </p:txBody>
      </p:sp>
      <p:sp>
        <p:nvSpPr>
          <p:cNvPr id="44" name="SK-29-text-43"/>
          <p:cNvSpPr/>
          <p:nvPr/>
        </p:nvSpPr>
        <p:spPr>
          <a:xfrm>
            <a:off x="1194792" y="4731990"/>
            <a:ext cx="109972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 can see this is very hard to hear. That's completely understandable.</a:t>
            </a:r>
            <a:endParaRPr lang="en-US" sz="1050" dirty="0"/>
          </a:p>
        </p:txBody>
      </p:sp>
      <p:sp>
        <p:nvSpPr>
          <p:cNvPr id="45" name="SK-29-text-44"/>
          <p:cNvSpPr/>
          <p:nvPr/>
        </p:nvSpPr>
        <p:spPr>
          <a:xfrm>
            <a:off x="487561" y="5218807"/>
            <a:ext cx="85725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2700" dirty="0"/>
          </a:p>
        </p:txBody>
      </p:sp>
      <p:sp>
        <p:nvSpPr>
          <p:cNvPr id="46" name="SK-29-text-45"/>
          <p:cNvSpPr/>
          <p:nvPr/>
        </p:nvSpPr>
        <p:spPr>
          <a:xfrm>
            <a:off x="1194792" y="5177730"/>
            <a:ext cx="35509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Understanding</a:t>
            </a:r>
            <a:endParaRPr lang="en-US" sz="1200" dirty="0"/>
          </a:p>
        </p:txBody>
      </p:sp>
      <p:sp>
        <p:nvSpPr>
          <p:cNvPr id="47" name="SK-29-text-46"/>
          <p:cNvSpPr/>
          <p:nvPr/>
        </p:nvSpPr>
        <p:spPr>
          <a:xfrm>
            <a:off x="1194792" y="5417790"/>
            <a:ext cx="8077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it okay if I check what you've taken in so far?</a:t>
            </a:r>
            <a:endParaRPr lang="en-US" sz="1050" dirty="0"/>
          </a:p>
        </p:txBody>
      </p:sp>
      <p:sp>
        <p:nvSpPr>
          <p:cNvPr id="48" name="SK-29-text-47"/>
          <p:cNvSpPr/>
          <p:nvPr/>
        </p:nvSpPr>
        <p:spPr>
          <a:xfrm>
            <a:off x="487561" y="5870377"/>
            <a:ext cx="8572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2700" dirty="0"/>
          </a:p>
        </p:txBody>
      </p:sp>
      <p:sp>
        <p:nvSpPr>
          <p:cNvPr id="49" name="SK-29-text-48"/>
          <p:cNvSpPr/>
          <p:nvPr/>
        </p:nvSpPr>
        <p:spPr>
          <a:xfrm>
            <a:off x="1194792" y="5849838"/>
            <a:ext cx="44653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Offer Support and a Plan</a:t>
            </a:r>
            <a:endParaRPr lang="en-US" sz="1200" dirty="0"/>
          </a:p>
        </p:txBody>
      </p:sp>
      <p:sp>
        <p:nvSpPr>
          <p:cNvPr id="50" name="SK-29-text-49"/>
          <p:cNvSpPr/>
          <p:nvPr/>
        </p:nvSpPr>
        <p:spPr>
          <a:xfrm>
            <a:off x="1194792" y="6089898"/>
            <a:ext cx="10957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won't leave you to face this alone. Here's what we can do next...</a:t>
            </a:r>
            <a:endParaRPr lang="en-US" sz="1050" dirty="0"/>
          </a:p>
        </p:txBody>
      </p:sp>
      <p:sp>
        <p:nvSpPr>
          <p:cNvPr id="51" name="SK-29-text-50"/>
          <p:cNvSpPr/>
          <p:nvPr/>
        </p:nvSpPr>
        <p:spPr>
          <a:xfrm>
            <a:off x="6571357" y="1782961"/>
            <a:ext cx="26365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</a:t>
            </a:r>
            <a:endParaRPr lang="en-US" sz="1200" dirty="0"/>
          </a:p>
        </p:txBody>
      </p:sp>
      <p:sp>
        <p:nvSpPr>
          <p:cNvPr id="52" name="SK-29-text-51"/>
          <p:cNvSpPr/>
          <p:nvPr/>
        </p:nvSpPr>
        <p:spPr>
          <a:xfrm>
            <a:off x="6181279" y="2201317"/>
            <a:ext cx="22188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ICE framework essential: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Ideas · Concerns · Expectations</a:t>
            </a:r>
            <a:endParaRPr lang="en-US" sz="1050" dirty="0"/>
          </a:p>
        </p:txBody>
      </p:sp>
      <p:sp>
        <p:nvSpPr>
          <p:cNvPr id="53" name="SK-29-text-52"/>
          <p:cNvSpPr/>
          <p:nvPr/>
        </p:nvSpPr>
        <p:spPr>
          <a:xfrm>
            <a:off x="6181279" y="2715667"/>
            <a:ext cx="22188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Warning shot before delivering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news — never blurt it out</a:t>
            </a:r>
            <a:endParaRPr lang="en-US" sz="1050" dirty="0"/>
          </a:p>
        </p:txBody>
      </p:sp>
      <p:sp>
        <p:nvSpPr>
          <p:cNvPr id="54" name="SK-29-text-53"/>
          <p:cNvSpPr/>
          <p:nvPr/>
        </p:nvSpPr>
        <p:spPr>
          <a:xfrm>
            <a:off x="6181279" y="3230017"/>
            <a:ext cx="21336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Acknowledge emotion before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offering information</a:t>
            </a:r>
            <a:endParaRPr lang="en-US" sz="1050" dirty="0"/>
          </a:p>
        </p:txBody>
      </p:sp>
      <p:sp>
        <p:nvSpPr>
          <p:cNvPr id="55" name="SK-29-text-54"/>
          <p:cNvSpPr/>
          <p:nvPr/>
        </p:nvSpPr>
        <p:spPr>
          <a:xfrm>
            <a:off x="6181279" y="3744367"/>
            <a:ext cx="23163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Safety-netting: "If you notice [X],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please contact us immediately"</a:t>
            </a:r>
            <a:endParaRPr lang="en-US" sz="1050" dirty="0"/>
          </a:p>
        </p:txBody>
      </p:sp>
      <p:sp>
        <p:nvSpPr>
          <p:cNvPr id="56" name="SK-29-text-55"/>
          <p:cNvSpPr/>
          <p:nvPr/>
        </p:nvSpPr>
        <p:spPr>
          <a:xfrm>
            <a:off x="6181279" y="4265563"/>
            <a:ext cx="246265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Advance care planning: ask about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preferred place of death, DNACPR,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LPA</a:t>
            </a:r>
            <a:endParaRPr lang="en-US" sz="1050" dirty="0"/>
          </a:p>
        </p:txBody>
      </p:sp>
      <p:sp>
        <p:nvSpPr>
          <p:cNvPr id="57" name="SK-29-text-56"/>
          <p:cNvSpPr/>
          <p:nvPr/>
        </p:nvSpPr>
        <p:spPr>
          <a:xfrm>
            <a:off x="6571357" y="5246340"/>
            <a:ext cx="42824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Phrase to Remember:</a:t>
            </a:r>
            <a:endParaRPr lang="en-US" sz="1200" dirty="0"/>
          </a:p>
        </p:txBody>
      </p:sp>
      <p:sp>
        <p:nvSpPr>
          <p:cNvPr id="58" name="SK-29-text-57"/>
          <p:cNvSpPr/>
          <p:nvPr/>
        </p:nvSpPr>
        <p:spPr>
          <a:xfrm>
            <a:off x="6181279" y="5513784"/>
            <a:ext cx="2852886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“Would you like me to tell you a</a:t>
            </a:r>
            <a:endParaRPr lang="en-US" sz="1050" dirty="0"/>
          </a:p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little more about what the scan showed?”</a:t>
            </a:r>
            <a:endParaRPr lang="en-US" sz="1050" dirty="0"/>
          </a:p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Invites disclosure; patient retains control</a:t>
            </a:r>
            <a:endParaRPr lang="en-US" sz="1050" dirty="0"/>
          </a:p>
        </p:txBody>
      </p:sp>
      <p:sp>
        <p:nvSpPr>
          <p:cNvPr id="59" name="SK-29-text-58"/>
          <p:cNvSpPr/>
          <p:nvPr/>
        </p:nvSpPr>
        <p:spPr>
          <a:xfrm>
            <a:off x="3559969" y="6563023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60" name="SK-29-text-59"/>
          <p:cNvSpPr/>
          <p:nvPr/>
        </p:nvSpPr>
        <p:spPr>
          <a:xfrm>
            <a:off x="5498455" y="6563023"/>
            <a:ext cx="4831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61" name="SK-29-text-60"/>
          <p:cNvSpPr/>
          <p:nvPr/>
        </p:nvSpPr>
        <p:spPr>
          <a:xfrm>
            <a:off x="7802761" y="6563023"/>
            <a:ext cx="2209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46398"/>
            <a:ext cx="1706761" cy="10284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679525"/>
            <a:ext cx="4572000" cy="920204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1680121"/>
            <a:ext cx="146298" cy="93940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2712988"/>
            <a:ext cx="4572000" cy="113704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2825353"/>
            <a:ext cx="146298" cy="93940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71" y="3933676"/>
            <a:ext cx="4572000" cy="110966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671" y="3970734"/>
            <a:ext cx="146298" cy="93940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4980" y="1497062"/>
            <a:ext cx="5730180" cy="374719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671" y="5191423"/>
            <a:ext cx="11460361" cy="1117848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5998" y="5431482"/>
            <a:ext cx="9525" cy="64457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1238" y="5431482"/>
            <a:ext cx="9525" cy="64457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56328" y="5431482"/>
            <a:ext cx="9525" cy="64457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71592" y="1782961"/>
            <a:ext cx="5023098" cy="3175248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341263" y="287982"/>
            <a:ext cx="1185073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UK Context and the GP's Role</a:t>
            </a:r>
            <a:endParaRPr lang="en-US" sz="3300" dirty="0"/>
          </a:p>
        </p:txBody>
      </p:sp>
      <p:sp>
        <p:nvSpPr>
          <p:cNvPr id="18" name="SK-3-text-17"/>
          <p:cNvSpPr/>
          <p:nvPr/>
        </p:nvSpPr>
        <p:spPr>
          <a:xfrm>
            <a:off x="329059" y="1172617"/>
            <a:ext cx="1186294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E9A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delivers palliative care — and where does it really happen?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792361" y="1755577"/>
            <a:ext cx="624459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~600,000</a:t>
            </a:r>
            <a:endParaRPr lang="en-US" sz="3300" dirty="0"/>
          </a:p>
        </p:txBody>
      </p:sp>
      <p:sp>
        <p:nvSpPr>
          <p:cNvPr id="20" name="SK-3-text-19"/>
          <p:cNvSpPr/>
          <p:nvPr/>
        </p:nvSpPr>
        <p:spPr>
          <a:xfrm>
            <a:off x="792361" y="2269927"/>
            <a:ext cx="62579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 die in the UK each year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792361" y="2825353"/>
            <a:ext cx="238887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75%</a:t>
            </a:r>
            <a:endParaRPr lang="en-US" sz="3300" dirty="0"/>
          </a:p>
        </p:txBody>
      </p:sp>
      <p:sp>
        <p:nvSpPr>
          <p:cNvPr id="22" name="SK-3-text-21"/>
          <p:cNvSpPr/>
          <p:nvPr/>
        </p:nvSpPr>
        <p:spPr>
          <a:xfrm>
            <a:off x="792361" y="3271242"/>
            <a:ext cx="30844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deaths are predictable — and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could benefit from palliative care</a:t>
            </a:r>
            <a:endParaRPr lang="en-US" sz="1425" dirty="0"/>
          </a:p>
        </p:txBody>
      </p:sp>
      <p:sp>
        <p:nvSpPr>
          <p:cNvPr id="23" name="SK-3-text-22"/>
          <p:cNvSpPr/>
          <p:nvPr/>
        </p:nvSpPr>
        <p:spPr>
          <a:xfrm>
            <a:off x="792361" y="4046190"/>
            <a:ext cx="104775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3300" dirty="0"/>
          </a:p>
        </p:txBody>
      </p:sp>
      <p:sp>
        <p:nvSpPr>
          <p:cNvPr id="24" name="SK-3-text-23"/>
          <p:cNvSpPr/>
          <p:nvPr/>
        </p:nvSpPr>
        <p:spPr>
          <a:xfrm>
            <a:off x="792361" y="4471392"/>
            <a:ext cx="275525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GP home visits in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month of life</a:t>
            </a:r>
            <a:endParaRPr lang="en-US" sz="1425" dirty="0"/>
          </a:p>
        </p:txBody>
      </p:sp>
      <p:sp>
        <p:nvSpPr>
          <p:cNvPr id="25" name="SK-3-text-24"/>
          <p:cNvSpPr/>
          <p:nvPr/>
        </p:nvSpPr>
        <p:spPr>
          <a:xfrm>
            <a:off x="682675" y="5342334"/>
            <a:ext cx="23679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 as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694879" y="5630317"/>
            <a:ext cx="38766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Orchestrator of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694879" y="5918448"/>
            <a:ext cx="38766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</a:t>
            </a:r>
            <a:endParaRPr lang="en-US" sz="1650" dirty="0"/>
          </a:p>
        </p:txBody>
      </p:sp>
      <p:sp>
        <p:nvSpPr>
          <p:cNvPr id="28" name="SK-3-text-27"/>
          <p:cNvSpPr/>
          <p:nvPr/>
        </p:nvSpPr>
        <p:spPr>
          <a:xfrm>
            <a:off x="3255169" y="5493246"/>
            <a:ext cx="219447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Coordinates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multidisciplinary team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5913090" y="5486400"/>
            <a:ext cx="237738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point of contact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patient and family</a:t>
            </a:r>
            <a:endParaRPr lang="en-US" sz="1500" dirty="0"/>
          </a:p>
        </p:txBody>
      </p:sp>
      <p:sp>
        <p:nvSpPr>
          <p:cNvPr id="30" name="SK-3-text-29"/>
          <p:cNvSpPr/>
          <p:nvPr/>
        </p:nvSpPr>
        <p:spPr>
          <a:xfrm>
            <a:off x="8729365" y="5424636"/>
            <a:ext cx="2804071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palliative care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delivered in the community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GPs</a:t>
            </a:r>
            <a:endParaRPr lang="en-US" sz="1500" dirty="0"/>
          </a:p>
        </p:txBody>
      </p:sp>
      <p:sp>
        <p:nvSpPr>
          <p:cNvPr id="31" name="SK-3-text-30"/>
          <p:cNvSpPr/>
          <p:nvPr/>
        </p:nvSpPr>
        <p:spPr>
          <a:xfrm>
            <a:off x="3192661" y="6563023"/>
            <a:ext cx="530646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94" y="812155"/>
            <a:ext cx="1560463" cy="7620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1473696"/>
            <a:ext cx="3267373" cy="3546872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4769" y="1536055"/>
            <a:ext cx="4072086" cy="3470077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3153" y="1412677"/>
            <a:ext cx="3669655" cy="3566071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5190827"/>
            <a:ext cx="11314063" cy="1180802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5314950"/>
            <a:ext cx="511969" cy="500509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316" y="5349180"/>
            <a:ext cx="9525" cy="822871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24625"/>
            <a:ext cx="12192000" cy="304502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9600" y="1549896"/>
            <a:ext cx="658267" cy="644575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11067" y="4581079"/>
            <a:ext cx="329059" cy="301675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54996" y="1666429"/>
            <a:ext cx="548580" cy="438894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396" y="1549896"/>
            <a:ext cx="670471" cy="644575"/>
          </a:xfrm>
          <a:prstGeom prst="rect">
            <a:avLst/>
          </a:prstGeom>
        </p:spPr>
      </p:pic>
      <p:sp>
        <p:nvSpPr>
          <p:cNvPr id="15" name="SK-30-text-14"/>
          <p:cNvSpPr/>
          <p:nvPr/>
        </p:nvSpPr>
        <p:spPr>
          <a:xfrm>
            <a:off x="304800" y="239911"/>
            <a:ext cx="118872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Denial, Collusion, and Difficult Questions</a:t>
            </a:r>
            <a:endParaRPr lang="en-US" sz="3150" dirty="0"/>
          </a:p>
        </p:txBody>
      </p:sp>
      <p:sp>
        <p:nvSpPr>
          <p:cNvPr id="16" name="SK-30-text-15"/>
          <p:cNvSpPr/>
          <p:nvPr/>
        </p:nvSpPr>
        <p:spPr>
          <a:xfrm>
            <a:off x="292596" y="1028700"/>
            <a:ext cx="118994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Navigating complex communication with patients and families</a:t>
            </a:r>
            <a:endParaRPr lang="en-US" sz="1575" dirty="0"/>
          </a:p>
        </p:txBody>
      </p:sp>
      <p:sp>
        <p:nvSpPr>
          <p:cNvPr id="17" name="SK-30-text-16"/>
          <p:cNvSpPr/>
          <p:nvPr/>
        </p:nvSpPr>
        <p:spPr>
          <a:xfrm>
            <a:off x="1401961" y="1748730"/>
            <a:ext cx="154019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Denial</a:t>
            </a:r>
            <a:endParaRPr lang="en-US" sz="1575" dirty="0"/>
          </a:p>
        </p:txBody>
      </p:sp>
      <p:sp>
        <p:nvSpPr>
          <p:cNvPr id="18" name="SK-30-text-17"/>
          <p:cNvSpPr/>
          <p:nvPr/>
        </p:nvSpPr>
        <p:spPr>
          <a:xfrm>
            <a:off x="597396" y="2338536"/>
            <a:ext cx="279186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May be a healthy coping mechanism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automatically challenge it</a:t>
            </a:r>
            <a:endParaRPr lang="en-US" sz="1125" dirty="0"/>
          </a:p>
        </p:txBody>
      </p:sp>
      <p:sp>
        <p:nvSpPr>
          <p:cNvPr id="19" name="SK-30-text-18"/>
          <p:cNvSpPr/>
          <p:nvPr/>
        </p:nvSpPr>
        <p:spPr>
          <a:xfrm>
            <a:off x="597396" y="2763738"/>
            <a:ext cx="269438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Denial is rarely total, it often fluctuates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over time</a:t>
            </a:r>
            <a:endParaRPr lang="en-US" sz="1125" dirty="0"/>
          </a:p>
        </p:txBody>
      </p:sp>
      <p:sp>
        <p:nvSpPr>
          <p:cNvPr id="20" name="SK-30-text-19"/>
          <p:cNvSpPr/>
          <p:nvPr/>
        </p:nvSpPr>
        <p:spPr>
          <a:xfrm>
            <a:off x="597396" y="3188940"/>
            <a:ext cx="246265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Respect the patient's pace — forced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disclosure causes harm</a:t>
            </a:r>
            <a:endParaRPr lang="en-US" sz="1125" dirty="0"/>
          </a:p>
        </p:txBody>
      </p:sp>
      <p:sp>
        <p:nvSpPr>
          <p:cNvPr id="21" name="SK-30-text-20"/>
          <p:cNvSpPr/>
          <p:nvPr/>
        </p:nvSpPr>
        <p:spPr>
          <a:xfrm>
            <a:off x="597396" y="3627834"/>
            <a:ext cx="254808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Challenge gently only if denial is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preventing important decisions (e.g.,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advance care planning, family affairs)</a:t>
            </a:r>
            <a:endParaRPr lang="en-US" sz="1125" dirty="0"/>
          </a:p>
        </p:txBody>
      </p:sp>
      <p:sp>
        <p:nvSpPr>
          <p:cNvPr id="22" name="SK-30-text-21"/>
          <p:cNvSpPr/>
          <p:nvPr/>
        </p:nvSpPr>
        <p:spPr>
          <a:xfrm>
            <a:off x="597396" y="4245025"/>
            <a:ext cx="2548086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Useful phrase: "Some people in your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situation find it helpful to think about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might happen if things don't go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we hope..."</a:t>
            </a:r>
            <a:endParaRPr lang="en-US" sz="1125" dirty="0"/>
          </a:p>
        </p:txBody>
      </p:sp>
      <p:sp>
        <p:nvSpPr>
          <p:cNvPr id="23" name="SK-30-text-22"/>
          <p:cNvSpPr/>
          <p:nvPr/>
        </p:nvSpPr>
        <p:spPr>
          <a:xfrm>
            <a:off x="5132784" y="1645890"/>
            <a:ext cx="226028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Collusion</a:t>
            </a:r>
            <a:endParaRPr lang="en-US" sz="1575" dirty="0"/>
          </a:p>
        </p:txBody>
      </p:sp>
      <p:sp>
        <p:nvSpPr>
          <p:cNvPr id="24" name="SK-30-text-23"/>
          <p:cNvSpPr/>
          <p:nvPr/>
        </p:nvSpPr>
        <p:spPr>
          <a:xfrm>
            <a:off x="5132784" y="1906488"/>
            <a:ext cx="135329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(Family asks you to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withhold diagnosis)</a:t>
            </a:r>
            <a:endParaRPr lang="en-US" sz="1050" dirty="0"/>
          </a:p>
        </p:txBody>
      </p:sp>
      <p:sp>
        <p:nvSpPr>
          <p:cNvPr id="25" name="SK-30-text-24"/>
          <p:cNvSpPr/>
          <p:nvPr/>
        </p:nvSpPr>
        <p:spPr>
          <a:xfrm>
            <a:off x="3986659" y="2407146"/>
            <a:ext cx="82053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Explore reasons — where does the fear come from?</a:t>
            </a:r>
            <a:endParaRPr lang="en-US" sz="1125" dirty="0"/>
          </a:p>
        </p:txBody>
      </p:sp>
      <p:sp>
        <p:nvSpPr>
          <p:cNvPr id="26" name="SK-30-text-25"/>
          <p:cNvSpPr/>
          <p:nvPr/>
        </p:nvSpPr>
        <p:spPr>
          <a:xfrm>
            <a:off x="3986659" y="2688282"/>
            <a:ext cx="8205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Ask: "What worries you most about them knowing?"</a:t>
            </a:r>
            <a:endParaRPr lang="en-US" sz="1125" dirty="0"/>
          </a:p>
        </p:txBody>
      </p:sp>
      <p:sp>
        <p:nvSpPr>
          <p:cNvPr id="27" name="SK-30-text-26"/>
          <p:cNvSpPr/>
          <p:nvPr/>
        </p:nvSpPr>
        <p:spPr>
          <a:xfrm>
            <a:off x="3986659" y="2948880"/>
            <a:ext cx="329178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Acknowledge the cost to the family of keeping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secret</a:t>
            </a:r>
            <a:endParaRPr lang="en-US" sz="1125" dirty="0"/>
          </a:p>
        </p:txBody>
      </p:sp>
      <p:sp>
        <p:nvSpPr>
          <p:cNvPr id="28" name="SK-30-text-27"/>
          <p:cNvSpPr/>
          <p:nvPr/>
        </p:nvSpPr>
        <p:spPr>
          <a:xfrm>
            <a:off x="3986659" y="3374082"/>
            <a:ext cx="326737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Negotiate access to the patient to check their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own wishes</a:t>
            </a:r>
            <a:endParaRPr lang="en-US" sz="1125" dirty="0"/>
          </a:p>
        </p:txBody>
      </p:sp>
      <p:sp>
        <p:nvSpPr>
          <p:cNvPr id="29" name="SK-30-text-28"/>
          <p:cNvSpPr/>
          <p:nvPr/>
        </p:nvSpPr>
        <p:spPr>
          <a:xfrm>
            <a:off x="3986659" y="3826669"/>
            <a:ext cx="8205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Reassure family: "I won't force unwanted information"</a:t>
            </a:r>
            <a:endParaRPr lang="en-US" sz="1125" dirty="0"/>
          </a:p>
        </p:txBody>
      </p:sp>
      <p:sp>
        <p:nvSpPr>
          <p:cNvPr id="30" name="SK-30-text-29"/>
          <p:cNvSpPr/>
          <p:nvPr/>
        </p:nvSpPr>
        <p:spPr>
          <a:xfrm>
            <a:off x="3986659" y="4094113"/>
            <a:ext cx="36209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Gradually open the door: "Many people in this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situation find it helpful to talk about what lies ahead..."</a:t>
            </a:r>
            <a:endParaRPr lang="en-US" sz="1125" dirty="0"/>
          </a:p>
        </p:txBody>
      </p:sp>
      <p:sp>
        <p:nvSpPr>
          <p:cNvPr id="31" name="SK-30-text-30"/>
          <p:cNvSpPr/>
          <p:nvPr/>
        </p:nvSpPr>
        <p:spPr>
          <a:xfrm>
            <a:off x="4389090" y="4560540"/>
            <a:ext cx="301138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Patient's right to know takes precedence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collusion cannot override this</a:t>
            </a:r>
            <a:endParaRPr lang="en-US" sz="1050" dirty="0"/>
          </a:p>
        </p:txBody>
      </p:sp>
      <p:sp>
        <p:nvSpPr>
          <p:cNvPr id="32" name="SK-30-text-31"/>
          <p:cNvSpPr/>
          <p:nvPr/>
        </p:nvSpPr>
        <p:spPr>
          <a:xfrm>
            <a:off x="9034165" y="1652736"/>
            <a:ext cx="31578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Difficult Questions</a:t>
            </a:r>
            <a:endParaRPr lang="en-US" sz="1575" dirty="0"/>
          </a:p>
        </p:txBody>
      </p:sp>
      <p:sp>
        <p:nvSpPr>
          <p:cNvPr id="33" name="SK-30-text-32"/>
          <p:cNvSpPr/>
          <p:nvPr/>
        </p:nvSpPr>
        <p:spPr>
          <a:xfrm>
            <a:off x="9034165" y="1920180"/>
            <a:ext cx="202376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(e.g., "How long have I got?" /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"Am I dying?")</a:t>
            </a:r>
            <a:endParaRPr lang="en-US" sz="1050" dirty="0"/>
          </a:p>
        </p:txBody>
      </p:sp>
      <p:sp>
        <p:nvSpPr>
          <p:cNvPr id="34" name="SK-30-text-33"/>
          <p:cNvSpPr/>
          <p:nvPr/>
        </p:nvSpPr>
        <p:spPr>
          <a:xfrm>
            <a:off x="8180784" y="2427684"/>
            <a:ext cx="31088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First, check the reason behind the question: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"What makes you ask that now?"</a:t>
            </a:r>
            <a:endParaRPr lang="en-US" sz="1125" dirty="0"/>
          </a:p>
        </p:txBody>
      </p:sp>
      <p:sp>
        <p:nvSpPr>
          <p:cNvPr id="35" name="SK-30-text-34"/>
          <p:cNvSpPr/>
          <p:nvPr/>
        </p:nvSpPr>
        <p:spPr>
          <a:xfrm>
            <a:off x="8180784" y="2942034"/>
            <a:ext cx="40112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Invite their own ideas: "I wonder how it seems to you?"</a:t>
            </a:r>
            <a:endParaRPr lang="en-US" sz="1125" dirty="0"/>
          </a:p>
        </p:txBody>
      </p:sp>
      <p:sp>
        <p:nvSpPr>
          <p:cNvPr id="36" name="SK-30-text-35"/>
          <p:cNvSpPr/>
          <p:nvPr/>
        </p:nvSpPr>
        <p:spPr>
          <a:xfrm>
            <a:off x="8180784" y="3195786"/>
            <a:ext cx="30480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Use honest uncertainty — "I don't know" is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acceptable and respected</a:t>
            </a:r>
            <a:endParaRPr lang="en-US" sz="1125" dirty="0"/>
          </a:p>
        </p:txBody>
      </p:sp>
      <p:sp>
        <p:nvSpPr>
          <p:cNvPr id="37" name="SK-30-text-36"/>
          <p:cNvSpPr/>
          <p:nvPr/>
        </p:nvSpPr>
        <p:spPr>
          <a:xfrm>
            <a:off x="8180784" y="3668911"/>
            <a:ext cx="310887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Empathise before answering: "Yes, it does feel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very unfair"</a:t>
            </a:r>
            <a:endParaRPr lang="en-US" sz="1125" dirty="0"/>
          </a:p>
        </p:txBody>
      </p:sp>
      <p:sp>
        <p:nvSpPr>
          <p:cNvPr id="38" name="SK-30-text-37"/>
          <p:cNvSpPr/>
          <p:nvPr/>
        </p:nvSpPr>
        <p:spPr>
          <a:xfrm>
            <a:off x="8180784" y="4176415"/>
            <a:ext cx="40112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Avoid false reassurance — it erodes trust</a:t>
            </a:r>
            <a:endParaRPr lang="en-US" sz="1125" dirty="0"/>
          </a:p>
        </p:txBody>
      </p:sp>
      <p:sp>
        <p:nvSpPr>
          <p:cNvPr id="39" name="SK-30-text-38"/>
          <p:cNvSpPr/>
          <p:nvPr/>
        </p:nvSpPr>
        <p:spPr>
          <a:xfrm>
            <a:off x="8180784" y="4478238"/>
            <a:ext cx="28894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Avoid exact predictions — use timeframes: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"days... weeks... months"</a:t>
            </a:r>
            <a:endParaRPr lang="en-US" sz="1125" dirty="0"/>
          </a:p>
        </p:txBody>
      </p:sp>
      <p:sp>
        <p:nvSpPr>
          <p:cNvPr id="40" name="SK-30-text-39"/>
          <p:cNvSpPr/>
          <p:nvPr/>
        </p:nvSpPr>
        <p:spPr>
          <a:xfrm>
            <a:off x="719286" y="5410944"/>
            <a:ext cx="66389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1275" dirty="0"/>
          </a:p>
        </p:txBody>
      </p:sp>
      <p:sp>
        <p:nvSpPr>
          <p:cNvPr id="41" name="SK-30-text-40"/>
          <p:cNvSpPr/>
          <p:nvPr/>
        </p:nvSpPr>
        <p:spPr>
          <a:xfrm>
            <a:off x="1572667" y="5266879"/>
            <a:ext cx="50234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Communication Pearls</a:t>
            </a:r>
            <a:endParaRPr lang="en-US" sz="1350" dirty="0"/>
          </a:p>
        </p:txBody>
      </p:sp>
      <p:sp>
        <p:nvSpPr>
          <p:cNvPr id="42" name="SK-30-text-41"/>
          <p:cNvSpPr/>
          <p:nvPr/>
        </p:nvSpPr>
        <p:spPr>
          <a:xfrm>
            <a:off x="1658094" y="5541169"/>
            <a:ext cx="37550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ICE framework is essential: explore Ideas, Concerns,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Expectations before responding</a:t>
            </a:r>
            <a:endParaRPr lang="en-US" sz="1125" dirty="0"/>
          </a:p>
        </p:txBody>
      </p:sp>
      <p:sp>
        <p:nvSpPr>
          <p:cNvPr id="43" name="SK-30-text-42"/>
          <p:cNvSpPr/>
          <p:nvPr/>
        </p:nvSpPr>
        <p:spPr>
          <a:xfrm>
            <a:off x="1658094" y="5952679"/>
            <a:ext cx="35721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In collusion scenarios: explore → acknowledge →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negotiate → reassure → gradually open</a:t>
            </a:r>
            <a:endParaRPr lang="en-US" sz="1125" dirty="0"/>
          </a:p>
        </p:txBody>
      </p:sp>
      <p:sp>
        <p:nvSpPr>
          <p:cNvPr id="44" name="SK-30-text-43"/>
          <p:cNvSpPr/>
          <p:nvPr/>
        </p:nvSpPr>
        <p:spPr>
          <a:xfrm>
            <a:off x="6876157" y="5500092"/>
            <a:ext cx="380389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Never collude against the patient — gently but firmly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hold the ethical line</a:t>
            </a:r>
            <a:endParaRPr lang="en-US" sz="1125" dirty="0"/>
          </a:p>
        </p:txBody>
      </p:sp>
      <p:sp>
        <p:nvSpPr>
          <p:cNvPr id="45" name="SK-30-text-44"/>
          <p:cNvSpPr/>
          <p:nvPr/>
        </p:nvSpPr>
        <p:spPr>
          <a:xfrm>
            <a:off x="6876157" y="5925294"/>
            <a:ext cx="388917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Safety-net: "If you feel ready to talk more at any point,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I'm here"</a:t>
            </a:r>
            <a:endParaRPr lang="en-US" sz="1125" dirty="0"/>
          </a:p>
        </p:txBody>
      </p:sp>
      <p:sp>
        <p:nvSpPr>
          <p:cNvPr id="46" name="SK-30-text-45"/>
          <p:cNvSpPr/>
          <p:nvPr/>
        </p:nvSpPr>
        <p:spPr>
          <a:xfrm>
            <a:off x="3389263" y="6583561"/>
            <a:ext cx="8802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Bradford VTS Teaching Deck |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966936"/>
            <a:ext cx="1365498" cy="82153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584127"/>
            <a:ext cx="5632698" cy="154305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890" y="1584127"/>
            <a:ext cx="5632698" cy="1543050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3209479"/>
            <a:ext cx="5632698" cy="1590973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890" y="3209479"/>
            <a:ext cx="5632698" cy="1590973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4889004"/>
            <a:ext cx="7717482" cy="1420862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0" y="4889748"/>
            <a:ext cx="3620988" cy="1426369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7953" y="4978896"/>
            <a:ext cx="402282" cy="404515"/>
          </a:xfrm>
          <a:prstGeom prst="rect">
            <a:avLst/>
          </a:prstGeom>
        </p:spPr>
      </p:pic>
      <p:sp>
        <p:nvSpPr>
          <p:cNvPr id="12" name="SK-31-text-11"/>
          <p:cNvSpPr/>
          <p:nvPr/>
        </p:nvSpPr>
        <p:spPr>
          <a:xfrm>
            <a:off x="304800" y="205680"/>
            <a:ext cx="81724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90A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12 · Non-Cancer Conditions</a:t>
            </a:r>
            <a:endParaRPr lang="en-US" sz="1500" dirty="0"/>
          </a:p>
        </p:txBody>
      </p:sp>
      <p:sp>
        <p:nvSpPr>
          <p:cNvPr id="13" name="SK-31-text-12"/>
          <p:cNvSpPr/>
          <p:nvPr/>
        </p:nvSpPr>
        <p:spPr>
          <a:xfrm>
            <a:off x="316855" y="493663"/>
            <a:ext cx="1086993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Non-Cancer Palliative Care</a:t>
            </a:r>
            <a:endParaRPr lang="en-US" sz="2700" dirty="0"/>
          </a:p>
        </p:txBody>
      </p:sp>
      <p:sp>
        <p:nvSpPr>
          <p:cNvPr id="14" name="SK-31-text-13"/>
          <p:cNvSpPr/>
          <p:nvPr/>
        </p:nvSpPr>
        <p:spPr>
          <a:xfrm>
            <a:off x="304800" y="1193155"/>
            <a:ext cx="11887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90A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belongs to ALL progressive life-limiting conditions — not just cancer</a:t>
            </a:r>
            <a:endParaRPr lang="en-US" sz="1500" dirty="0"/>
          </a:p>
        </p:txBody>
      </p:sp>
      <p:sp>
        <p:nvSpPr>
          <p:cNvPr id="15" name="SK-31-text-14"/>
          <p:cNvSpPr/>
          <p:nvPr/>
        </p:nvSpPr>
        <p:spPr>
          <a:xfrm>
            <a:off x="548580" y="1666429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Heart Failure</a:t>
            </a:r>
            <a:endParaRPr lang="en-US" sz="1500" dirty="0"/>
          </a:p>
        </p:txBody>
      </p:sp>
      <p:sp>
        <p:nvSpPr>
          <p:cNvPr id="16" name="SK-31-text-15"/>
          <p:cNvSpPr/>
          <p:nvPr/>
        </p:nvSpPr>
        <p:spPr>
          <a:xfrm>
            <a:off x="572988" y="1961257"/>
            <a:ext cx="44255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Refractory breathlessness → low-dose oral morphine (safe,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evidence-based)</a:t>
            </a:r>
            <a:endParaRPr lang="en-US" sz="1350" dirty="0"/>
          </a:p>
        </p:txBody>
      </p:sp>
      <p:sp>
        <p:nvSpPr>
          <p:cNvPr id="17" name="SK-31-text-16"/>
          <p:cNvSpPr/>
          <p:nvPr/>
        </p:nvSpPr>
        <p:spPr>
          <a:xfrm>
            <a:off x="572988" y="2413992"/>
            <a:ext cx="11619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Loop diuretics, ACE inhibitors, beta-blockers optimised first</a:t>
            </a:r>
            <a:endParaRPr lang="en-US" sz="1275" dirty="0"/>
          </a:p>
        </p:txBody>
      </p:sp>
      <p:sp>
        <p:nvSpPr>
          <p:cNvPr id="18" name="SK-31-text-17"/>
          <p:cNvSpPr/>
          <p:nvPr/>
        </p:nvSpPr>
        <p:spPr>
          <a:xfrm>
            <a:off x="585192" y="2640211"/>
            <a:ext cx="99907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Discuss ICD deactivation before last days of life</a:t>
            </a:r>
            <a:endParaRPr lang="en-US" sz="1275" dirty="0"/>
          </a:p>
        </p:txBody>
      </p:sp>
      <p:sp>
        <p:nvSpPr>
          <p:cNvPr id="19" name="SK-31-text-18"/>
          <p:cNvSpPr/>
          <p:nvPr/>
        </p:nvSpPr>
        <p:spPr>
          <a:xfrm>
            <a:off x="585192" y="2866579"/>
            <a:ext cx="116068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Prognosis often harder to predict than cancer — use GSF indicators</a:t>
            </a:r>
            <a:endParaRPr lang="en-US" sz="1275" dirty="0"/>
          </a:p>
        </p:txBody>
      </p:sp>
      <p:sp>
        <p:nvSpPr>
          <p:cNvPr id="20" name="SK-31-text-19"/>
          <p:cNvSpPr/>
          <p:nvPr/>
        </p:nvSpPr>
        <p:spPr>
          <a:xfrm>
            <a:off x="560784" y="3319165"/>
            <a:ext cx="1009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</a:t>
            </a:r>
            <a:endParaRPr lang="en-US" sz="1500" dirty="0"/>
          </a:p>
        </p:txBody>
      </p:sp>
      <p:sp>
        <p:nvSpPr>
          <p:cNvPr id="21" name="SK-31-text-20"/>
          <p:cNvSpPr/>
          <p:nvPr/>
        </p:nvSpPr>
        <p:spPr>
          <a:xfrm>
            <a:off x="572988" y="3620988"/>
            <a:ext cx="116190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Long-acting bronchodilators continue alongside palliative approach</a:t>
            </a:r>
            <a:endParaRPr lang="en-US" sz="1275" dirty="0"/>
          </a:p>
        </p:txBody>
      </p:sp>
      <p:sp>
        <p:nvSpPr>
          <p:cNvPr id="22" name="SK-31-text-21"/>
          <p:cNvSpPr/>
          <p:nvPr/>
        </p:nvSpPr>
        <p:spPr>
          <a:xfrm>
            <a:off x="572988" y="3854053"/>
            <a:ext cx="116190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Palliative low-dose morphine for refractory breathlessness</a:t>
            </a:r>
            <a:endParaRPr lang="en-US" sz="1275" dirty="0"/>
          </a:p>
        </p:txBody>
      </p:sp>
      <p:sp>
        <p:nvSpPr>
          <p:cNvPr id="23" name="SK-31-text-22"/>
          <p:cNvSpPr/>
          <p:nvPr/>
        </p:nvSpPr>
        <p:spPr>
          <a:xfrm>
            <a:off x="585192" y="4080421"/>
            <a:ext cx="97964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Opioids do NOT hasten death in appropriate doses</a:t>
            </a:r>
            <a:endParaRPr lang="en-US" sz="1275" dirty="0"/>
          </a:p>
        </p:txBody>
      </p:sp>
      <p:sp>
        <p:nvSpPr>
          <p:cNvPr id="24" name="SK-31-text-23"/>
          <p:cNvSpPr/>
          <p:nvPr/>
        </p:nvSpPr>
        <p:spPr>
          <a:xfrm>
            <a:off x="585192" y="4306788"/>
            <a:ext cx="43402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Recurrent admissions + falling function → trigger advance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planning</a:t>
            </a:r>
            <a:endParaRPr lang="en-US" sz="1350" dirty="0"/>
          </a:p>
        </p:txBody>
      </p:sp>
      <p:sp>
        <p:nvSpPr>
          <p:cNvPr id="25" name="SK-31-text-24"/>
          <p:cNvSpPr/>
          <p:nvPr/>
        </p:nvSpPr>
        <p:spPr>
          <a:xfrm>
            <a:off x="6425059" y="1666429"/>
            <a:ext cx="57669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Neurone Disease (MND)</a:t>
            </a:r>
            <a:endParaRPr lang="en-US" sz="1500" dirty="0"/>
          </a:p>
        </p:txBody>
      </p:sp>
      <p:sp>
        <p:nvSpPr>
          <p:cNvPr id="26" name="SK-31-text-25"/>
          <p:cNvSpPr/>
          <p:nvPr/>
        </p:nvSpPr>
        <p:spPr>
          <a:xfrm>
            <a:off x="6437263" y="1961257"/>
            <a:ext cx="5754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Riluzole slows progression (only disease-modifying agent)</a:t>
            </a:r>
            <a:endParaRPr lang="en-US" sz="1275" dirty="0"/>
          </a:p>
        </p:txBody>
      </p:sp>
      <p:sp>
        <p:nvSpPr>
          <p:cNvPr id="27" name="SK-31-text-26"/>
          <p:cNvSpPr/>
          <p:nvPr/>
        </p:nvSpPr>
        <p:spPr>
          <a:xfrm>
            <a:off x="6449467" y="2187625"/>
            <a:ext cx="5742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NIV (non-invasive ventilation) for respiratory support</a:t>
            </a:r>
            <a:endParaRPr lang="en-US" sz="1275" dirty="0"/>
          </a:p>
        </p:txBody>
      </p:sp>
      <p:sp>
        <p:nvSpPr>
          <p:cNvPr id="28" name="SK-31-text-27"/>
          <p:cNvSpPr/>
          <p:nvPr/>
        </p:nvSpPr>
        <p:spPr>
          <a:xfrm>
            <a:off x="6449467" y="2413992"/>
            <a:ext cx="57425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PEG feeding when swallowing unsafe</a:t>
            </a:r>
            <a:endParaRPr lang="en-US" sz="1275" dirty="0"/>
          </a:p>
        </p:txBody>
      </p:sp>
      <p:sp>
        <p:nvSpPr>
          <p:cNvPr id="29" name="SK-31-text-28"/>
          <p:cNvSpPr/>
          <p:nvPr/>
        </p:nvSpPr>
        <p:spPr>
          <a:xfrm>
            <a:off x="6449467" y="2633365"/>
            <a:ext cx="5742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Clonazepam for muscle cramps · Baclofen for spasticity</a:t>
            </a:r>
            <a:endParaRPr lang="en-US" sz="1275" dirty="0"/>
          </a:p>
        </p:txBody>
      </p:sp>
      <p:sp>
        <p:nvSpPr>
          <p:cNvPr id="30" name="SK-31-text-29"/>
          <p:cNvSpPr/>
          <p:nvPr/>
        </p:nvSpPr>
        <p:spPr>
          <a:xfrm>
            <a:off x="6449467" y="2866579"/>
            <a:ext cx="57425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Rapid, unpredictable decline — plan early</a:t>
            </a:r>
            <a:endParaRPr lang="en-US" sz="1275" dirty="0"/>
          </a:p>
        </p:txBody>
      </p:sp>
      <p:sp>
        <p:nvSpPr>
          <p:cNvPr id="31" name="SK-31-text-30"/>
          <p:cNvSpPr/>
          <p:nvPr/>
        </p:nvSpPr>
        <p:spPr>
          <a:xfrm>
            <a:off x="6425059" y="3326011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 &amp; Dementia</a:t>
            </a:r>
            <a:endParaRPr lang="en-US" sz="1500" dirty="0"/>
          </a:p>
        </p:txBody>
      </p:sp>
      <p:sp>
        <p:nvSpPr>
          <p:cNvPr id="32" name="SK-31-text-31"/>
          <p:cNvSpPr/>
          <p:nvPr/>
        </p:nvSpPr>
        <p:spPr>
          <a:xfrm>
            <a:off x="6437263" y="3620988"/>
            <a:ext cx="484018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MS: fatigue, spasticity, bladder dysfunction, cognitive change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 trajectory</a:t>
            </a:r>
            <a:endParaRPr lang="en-US" sz="1350" dirty="0"/>
          </a:p>
        </p:txBody>
      </p:sp>
      <p:sp>
        <p:nvSpPr>
          <p:cNvPr id="33" name="SK-31-text-32"/>
          <p:cNvSpPr/>
          <p:nvPr/>
        </p:nvSpPr>
        <p:spPr>
          <a:xfrm>
            <a:off x="6449467" y="4073575"/>
            <a:ext cx="57425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Dementia: capacity and proxy decision-making central</a:t>
            </a:r>
            <a:endParaRPr lang="en-US" sz="1275" dirty="0"/>
          </a:p>
        </p:txBody>
      </p:sp>
      <p:sp>
        <p:nvSpPr>
          <p:cNvPr id="34" name="SK-31-text-33"/>
          <p:cNvSpPr/>
          <p:nvPr/>
        </p:nvSpPr>
        <p:spPr>
          <a:xfrm>
            <a:off x="6449467" y="4293096"/>
            <a:ext cx="57425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DNACPR discussion early · Comfort-focused care goals</a:t>
            </a:r>
            <a:endParaRPr lang="en-US" sz="1275" dirty="0"/>
          </a:p>
        </p:txBody>
      </p:sp>
      <p:sp>
        <p:nvSpPr>
          <p:cNvPr id="35" name="SK-31-text-34"/>
          <p:cNvSpPr/>
          <p:nvPr/>
        </p:nvSpPr>
        <p:spPr>
          <a:xfrm>
            <a:off x="6449467" y="4505623"/>
            <a:ext cx="57425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Dementia-specific palliative support: Admiral Nurses</a:t>
            </a:r>
            <a:endParaRPr lang="en-US" sz="1275" dirty="0"/>
          </a:p>
        </p:txBody>
      </p:sp>
      <p:sp>
        <p:nvSpPr>
          <p:cNvPr id="36" name="SK-31-text-35"/>
          <p:cNvSpPr/>
          <p:nvPr/>
        </p:nvSpPr>
        <p:spPr>
          <a:xfrm>
            <a:off x="548580" y="4965055"/>
            <a:ext cx="6419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✴ The GSF Surprise Question</a:t>
            </a:r>
            <a:endParaRPr lang="en-US" sz="1500" dirty="0"/>
          </a:p>
        </p:txBody>
      </p:sp>
      <p:sp>
        <p:nvSpPr>
          <p:cNvPr id="37" name="SK-31-text-36"/>
          <p:cNvSpPr/>
          <p:nvPr/>
        </p:nvSpPr>
        <p:spPr>
          <a:xfrm>
            <a:off x="548580" y="5294263"/>
            <a:ext cx="11643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‘Would you be surprised if this patient died in the next 12 months?’</a:t>
            </a:r>
            <a:endParaRPr lang="en-US" sz="1800" dirty="0"/>
          </a:p>
        </p:txBody>
      </p:sp>
      <p:sp>
        <p:nvSpPr>
          <p:cNvPr id="38" name="SK-31-text-37"/>
          <p:cNvSpPr/>
          <p:nvPr/>
        </p:nvSpPr>
        <p:spPr>
          <a:xfrm>
            <a:off x="536377" y="5602932"/>
            <a:ext cx="666898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the answer is NO → register on Palliative Care Register · initiate advance care planning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preferred place of care</a:t>
            </a:r>
            <a:endParaRPr lang="en-US" sz="1350" dirty="0"/>
          </a:p>
        </p:txBody>
      </p:sp>
      <p:sp>
        <p:nvSpPr>
          <p:cNvPr id="39" name="SK-31-text-38"/>
          <p:cNvSpPr/>
          <p:nvPr/>
        </p:nvSpPr>
        <p:spPr>
          <a:xfrm>
            <a:off x="548580" y="6041827"/>
            <a:ext cx="11643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Applies to ALL conditions — heart failure, COPD, MND, dementia, renal failure, liver failure</a:t>
            </a:r>
            <a:endParaRPr lang="en-US" sz="1275" dirty="0"/>
          </a:p>
        </p:txBody>
      </p:sp>
      <p:sp>
        <p:nvSpPr>
          <p:cNvPr id="40" name="SK-31-text-39"/>
          <p:cNvSpPr/>
          <p:nvPr/>
        </p:nvSpPr>
        <p:spPr>
          <a:xfrm>
            <a:off x="8863459" y="4972050"/>
            <a:ext cx="2152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B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</a:t>
            </a:r>
            <a:endParaRPr lang="en-US" sz="1500" dirty="0"/>
          </a:p>
        </p:txBody>
      </p:sp>
      <p:sp>
        <p:nvSpPr>
          <p:cNvPr id="41" name="SK-31-text-40"/>
          <p:cNvSpPr/>
          <p:nvPr/>
        </p:nvSpPr>
        <p:spPr>
          <a:xfrm>
            <a:off x="8851255" y="5232648"/>
            <a:ext cx="2755255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 consultation with a COPD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heart failure patient: ask the surprise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question mentally. If ‘No’ — open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 conversation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sensitively.</a:t>
            </a:r>
            <a:endParaRPr lang="en-US" sz="1350" dirty="0"/>
          </a:p>
        </p:txBody>
      </p:sp>
      <p:sp>
        <p:nvSpPr>
          <p:cNvPr id="42" name="SK-31-text-41"/>
          <p:cNvSpPr/>
          <p:nvPr/>
        </p:nvSpPr>
        <p:spPr>
          <a:xfrm>
            <a:off x="207169" y="6501259"/>
            <a:ext cx="66675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</a:rPr>
              <a:t>🏥</a:t>
            </a:r>
            <a:endParaRPr lang="en-US" sz="2100" dirty="0"/>
          </a:p>
        </p:txBody>
      </p:sp>
      <p:sp>
        <p:nvSpPr>
          <p:cNvPr id="43" name="SK-31-text-42"/>
          <p:cNvSpPr/>
          <p:nvPr/>
        </p:nvSpPr>
        <p:spPr>
          <a:xfrm>
            <a:off x="646063" y="6563023"/>
            <a:ext cx="115459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Care: Symptom Control &amp; Clinical Management | June 2026</a:t>
            </a:r>
            <a:endParaRPr lang="en-US" sz="1275" dirty="0"/>
          </a:p>
        </p:txBody>
      </p:sp>
      <p:sp>
        <p:nvSpPr>
          <p:cNvPr id="44" name="SK-31-text-43"/>
          <p:cNvSpPr/>
          <p:nvPr/>
        </p:nvSpPr>
        <p:spPr>
          <a:xfrm>
            <a:off x="11301859" y="6556177"/>
            <a:ext cx="8901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31 of 35</a:t>
            </a:r>
            <a:endParaRPr lang="en-US" sz="11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5506938"/>
            <a:ext cx="255984" cy="253603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7467" y="1577280"/>
            <a:ext cx="719286" cy="644575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8996" y="1584127"/>
            <a:ext cx="499765" cy="651421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9671" y="1577280"/>
            <a:ext cx="597396" cy="658267"/>
          </a:xfrm>
          <a:prstGeom prst="rect">
            <a:avLst/>
          </a:prstGeom>
        </p:spPr>
      </p:pic>
      <p:sp>
        <p:nvSpPr>
          <p:cNvPr id="7" name="SK-32-text-6"/>
          <p:cNvSpPr/>
          <p:nvPr/>
        </p:nvSpPr>
        <p:spPr>
          <a:xfrm>
            <a:off x="341263" y="205680"/>
            <a:ext cx="5410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5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12 · SPECIAL POPULATIONS</a:t>
            </a:r>
            <a:endParaRPr lang="en-US" sz="1050" dirty="0"/>
          </a:p>
        </p:txBody>
      </p:sp>
      <p:sp>
        <p:nvSpPr>
          <p:cNvPr id="8" name="SK-32-text-7"/>
          <p:cNvSpPr/>
          <p:nvPr/>
        </p:nvSpPr>
        <p:spPr>
          <a:xfrm>
            <a:off x="341263" y="438894"/>
            <a:ext cx="1185073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 Groups in Palliative Care</a:t>
            </a:r>
            <a:endParaRPr lang="en-US" sz="2850" dirty="0"/>
          </a:p>
        </p:txBody>
      </p:sp>
      <p:sp>
        <p:nvSpPr>
          <p:cNvPr id="9" name="SK-32-text-8"/>
          <p:cNvSpPr/>
          <p:nvPr/>
        </p:nvSpPr>
        <p:spPr>
          <a:xfrm>
            <a:off x="341263" y="1110853"/>
            <a:ext cx="118507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8B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Tailoring care for age, identity, culture, and lived experience</a:t>
            </a:r>
            <a:endParaRPr lang="en-US" sz="1350" dirty="0"/>
          </a:p>
        </p:txBody>
      </p:sp>
      <p:sp>
        <p:nvSpPr>
          <p:cNvPr id="10" name="SK-32-text-9"/>
          <p:cNvSpPr/>
          <p:nvPr/>
        </p:nvSpPr>
        <p:spPr>
          <a:xfrm>
            <a:off x="1097161" y="2290465"/>
            <a:ext cx="48177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Children &amp; Young People</a:t>
            </a:r>
            <a:endParaRPr lang="en-US" sz="1350" dirty="0"/>
          </a:p>
        </p:txBody>
      </p:sp>
      <p:sp>
        <p:nvSpPr>
          <p:cNvPr id="11" name="SK-32-text-10"/>
          <p:cNvSpPr/>
          <p:nvPr/>
        </p:nvSpPr>
        <p:spPr>
          <a:xfrm>
            <a:off x="572988" y="2592288"/>
            <a:ext cx="285288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Paediatric palliative care is a specialist field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involve a specialist team</a:t>
            </a:r>
            <a:endParaRPr lang="en-US" sz="900" dirty="0"/>
          </a:p>
        </p:txBody>
      </p:sp>
      <p:sp>
        <p:nvSpPr>
          <p:cNvPr id="12" name="SK-32-text-11"/>
          <p:cNvSpPr/>
          <p:nvPr/>
        </p:nvSpPr>
        <p:spPr>
          <a:xfrm>
            <a:off x="572988" y="2942034"/>
            <a:ext cx="276745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Neonates, infants, children, and adolescents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have distinct needs</a:t>
            </a:r>
            <a:endParaRPr lang="en-US" sz="900" dirty="0"/>
          </a:p>
        </p:txBody>
      </p:sp>
      <p:sp>
        <p:nvSpPr>
          <p:cNvPr id="13" name="SK-32-text-12"/>
          <p:cNvSpPr/>
          <p:nvPr/>
        </p:nvSpPr>
        <p:spPr>
          <a:xfrm>
            <a:off x="572988" y="3278088"/>
            <a:ext cx="316989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Communication adapted to developmental stage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age-appropriate language and play</a:t>
            </a:r>
            <a:endParaRPr lang="en-US" sz="900" dirty="0"/>
          </a:p>
        </p:txBody>
      </p:sp>
      <p:sp>
        <p:nvSpPr>
          <p:cNvPr id="14" name="SK-32-text-13"/>
          <p:cNvSpPr/>
          <p:nvPr/>
        </p:nvSpPr>
        <p:spPr>
          <a:xfrm>
            <a:off x="572988" y="3627834"/>
            <a:ext cx="66598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Parents and siblings are part of the care unit</a:t>
            </a:r>
            <a:endParaRPr lang="en-US" sz="900" dirty="0"/>
          </a:p>
        </p:txBody>
      </p:sp>
      <p:sp>
        <p:nvSpPr>
          <p:cNvPr id="15" name="SK-32-text-14"/>
          <p:cNvSpPr/>
          <p:nvPr/>
        </p:nvSpPr>
        <p:spPr>
          <a:xfrm>
            <a:off x="572988" y="3819823"/>
            <a:ext cx="279186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Symptom management principles similar but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doses are weight-based</a:t>
            </a:r>
            <a:endParaRPr lang="en-US" sz="900" dirty="0"/>
          </a:p>
        </p:txBody>
      </p:sp>
      <p:sp>
        <p:nvSpPr>
          <p:cNvPr id="16" name="SK-32-text-15"/>
          <p:cNvSpPr/>
          <p:nvPr/>
        </p:nvSpPr>
        <p:spPr>
          <a:xfrm>
            <a:off x="572988" y="4169569"/>
            <a:ext cx="275525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Emotional and psychological support for the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whole family is essential</a:t>
            </a:r>
            <a:endParaRPr lang="en-US" sz="900" dirty="0"/>
          </a:p>
        </p:txBody>
      </p:sp>
      <p:sp>
        <p:nvSpPr>
          <p:cNvPr id="17" name="SK-32-text-16"/>
          <p:cNvSpPr/>
          <p:nvPr/>
        </p:nvSpPr>
        <p:spPr>
          <a:xfrm>
            <a:off x="572988" y="4526161"/>
            <a:ext cx="275525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Transition planning for young adults moving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paediatric to adult services</a:t>
            </a:r>
            <a:endParaRPr lang="en-US" sz="900" dirty="0"/>
          </a:p>
        </p:txBody>
      </p:sp>
      <p:sp>
        <p:nvSpPr>
          <p:cNvPr id="18" name="SK-32-text-17"/>
          <p:cNvSpPr/>
          <p:nvPr/>
        </p:nvSpPr>
        <p:spPr>
          <a:xfrm>
            <a:off x="572988" y="5157192"/>
            <a:ext cx="80314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8B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early to specialist paediatric palliative care teams</a:t>
            </a:r>
            <a:endParaRPr lang="en-US" sz="900" dirty="0"/>
          </a:p>
        </p:txBody>
      </p:sp>
      <p:sp>
        <p:nvSpPr>
          <p:cNvPr id="19" name="SK-32-text-18"/>
          <p:cNvSpPr/>
          <p:nvPr/>
        </p:nvSpPr>
        <p:spPr>
          <a:xfrm>
            <a:off x="4998690" y="2304157"/>
            <a:ext cx="48177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HIV and Palliative Care</a:t>
            </a:r>
            <a:endParaRPr lang="en-US" sz="1350" dirty="0"/>
          </a:p>
        </p:txBody>
      </p:sp>
      <p:sp>
        <p:nvSpPr>
          <p:cNvPr id="20" name="SK-32-text-19"/>
          <p:cNvSpPr/>
          <p:nvPr/>
        </p:nvSpPr>
        <p:spPr>
          <a:xfrm>
            <a:off x="4376886" y="2592288"/>
            <a:ext cx="303579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HIV is now a long-term condition — palliative care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often for non-HIV comorbidities</a:t>
            </a:r>
            <a:endParaRPr lang="en-US" sz="900" dirty="0"/>
          </a:p>
        </p:txBody>
      </p:sp>
      <p:sp>
        <p:nvSpPr>
          <p:cNvPr id="21" name="SK-32-text-20"/>
          <p:cNvSpPr/>
          <p:nvPr/>
        </p:nvSpPr>
        <p:spPr>
          <a:xfrm>
            <a:off x="4376886" y="2942034"/>
            <a:ext cx="301138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Stigma remains a significant barrier to accessing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— ask sensitively</a:t>
            </a:r>
            <a:endParaRPr lang="en-US" sz="900" dirty="0"/>
          </a:p>
        </p:txBody>
      </p:sp>
      <p:sp>
        <p:nvSpPr>
          <p:cNvPr id="22" name="SK-32-text-21"/>
          <p:cNvSpPr/>
          <p:nvPr/>
        </p:nvSpPr>
        <p:spPr>
          <a:xfrm>
            <a:off x="4376886" y="3278088"/>
            <a:ext cx="30480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Complex drug interactions: antiretrovirals interact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opioids (especially methadone)</a:t>
            </a:r>
            <a:endParaRPr lang="en-US" sz="900" dirty="0"/>
          </a:p>
        </p:txBody>
      </p:sp>
      <p:sp>
        <p:nvSpPr>
          <p:cNvPr id="23" name="SK-32-text-22"/>
          <p:cNvSpPr/>
          <p:nvPr/>
        </p:nvSpPr>
        <p:spPr>
          <a:xfrm>
            <a:off x="4376886" y="3641527"/>
            <a:ext cx="276745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High rates of depression, anxiety, and social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isolation — screen actively</a:t>
            </a:r>
            <a:endParaRPr lang="en-US" sz="900" dirty="0"/>
          </a:p>
        </p:txBody>
      </p:sp>
      <p:sp>
        <p:nvSpPr>
          <p:cNvPr id="24" name="SK-32-text-23"/>
          <p:cNvSpPr/>
          <p:nvPr/>
        </p:nvSpPr>
        <p:spPr>
          <a:xfrm>
            <a:off x="4376886" y="4004965"/>
            <a:ext cx="302359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Neuropathic pain is common (HIV neuropathy)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gabapentin, amitriptyline</a:t>
            </a:r>
            <a:endParaRPr lang="en-US" sz="900" dirty="0"/>
          </a:p>
        </p:txBody>
      </p:sp>
      <p:sp>
        <p:nvSpPr>
          <p:cNvPr id="25" name="SK-32-text-24"/>
          <p:cNvSpPr/>
          <p:nvPr/>
        </p:nvSpPr>
        <p:spPr>
          <a:xfrm>
            <a:off x="4376886" y="4361557"/>
            <a:ext cx="307225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Social complexity: housing insecurity, immigration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status, substance use history</a:t>
            </a:r>
            <a:endParaRPr lang="en-US" sz="900" dirty="0"/>
          </a:p>
        </p:txBody>
      </p:sp>
      <p:sp>
        <p:nvSpPr>
          <p:cNvPr id="26" name="SK-32-text-25"/>
          <p:cNvSpPr/>
          <p:nvPr/>
        </p:nvSpPr>
        <p:spPr>
          <a:xfrm>
            <a:off x="4376886" y="4731990"/>
            <a:ext cx="295036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Advance care planning conversations may be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complicated by fear and mistrust of healthcare</a:t>
            </a:r>
            <a:endParaRPr lang="en-US" sz="900" dirty="0"/>
          </a:p>
        </p:txBody>
      </p:sp>
      <p:sp>
        <p:nvSpPr>
          <p:cNvPr id="27" name="SK-32-text-26"/>
          <p:cNvSpPr/>
          <p:nvPr/>
        </p:nvSpPr>
        <p:spPr>
          <a:xfrm>
            <a:off x="4449961" y="5164038"/>
            <a:ext cx="74828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8B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consider drug interactions with antiretrovirals</a:t>
            </a:r>
            <a:endParaRPr lang="en-US" sz="900" dirty="0"/>
          </a:p>
        </p:txBody>
      </p:sp>
      <p:sp>
        <p:nvSpPr>
          <p:cNvPr id="28" name="SK-32-text-27"/>
          <p:cNvSpPr/>
          <p:nvPr/>
        </p:nvSpPr>
        <p:spPr>
          <a:xfrm>
            <a:off x="8448973" y="2263080"/>
            <a:ext cx="37430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Diverse Ethnic &amp; Cultural Groups</a:t>
            </a:r>
            <a:endParaRPr lang="en-US" sz="1350" dirty="0"/>
          </a:p>
        </p:txBody>
      </p:sp>
      <p:sp>
        <p:nvSpPr>
          <p:cNvPr id="29" name="SK-32-text-28"/>
          <p:cNvSpPr/>
          <p:nvPr/>
        </p:nvSpPr>
        <p:spPr>
          <a:xfrm>
            <a:off x="8229600" y="2523679"/>
            <a:ext cx="31210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Culturally sensitive communication is not optional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essential</a:t>
            </a:r>
            <a:endParaRPr lang="en-US" sz="900" dirty="0"/>
          </a:p>
        </p:txBody>
      </p:sp>
      <p:sp>
        <p:nvSpPr>
          <p:cNvPr id="30" name="SK-32-text-29"/>
          <p:cNvSpPr/>
          <p:nvPr/>
        </p:nvSpPr>
        <p:spPr>
          <a:xfrm>
            <a:off x="8229600" y="2818507"/>
            <a:ext cx="271879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 professional interpreters — never rely on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 members to interpret</a:t>
            </a:r>
            <a:endParaRPr lang="en-US" sz="900" dirty="0"/>
          </a:p>
        </p:txBody>
      </p:sp>
      <p:sp>
        <p:nvSpPr>
          <p:cNvPr id="31" name="SK-32-text-30"/>
          <p:cNvSpPr/>
          <p:nvPr/>
        </p:nvSpPr>
        <p:spPr>
          <a:xfrm>
            <a:off x="8229600" y="3113484"/>
            <a:ext cx="310887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Attitudes to death, dying, and disclosure vary widely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across cultures</a:t>
            </a:r>
            <a:endParaRPr lang="en-US" sz="900" dirty="0"/>
          </a:p>
        </p:txBody>
      </p:sp>
      <p:sp>
        <p:nvSpPr>
          <p:cNvPr id="32" name="SK-32-text-31"/>
          <p:cNvSpPr/>
          <p:nvPr/>
        </p:nvSpPr>
        <p:spPr>
          <a:xfrm>
            <a:off x="8229600" y="3415159"/>
            <a:ext cx="318209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Some cultures prefer family-centred decision-making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 individual autonomy</a:t>
            </a:r>
            <a:endParaRPr lang="en-US" sz="900" dirty="0"/>
          </a:p>
        </p:txBody>
      </p:sp>
      <p:sp>
        <p:nvSpPr>
          <p:cNvPr id="33" name="SK-32-text-32"/>
          <p:cNvSpPr/>
          <p:nvPr/>
        </p:nvSpPr>
        <p:spPr>
          <a:xfrm>
            <a:off x="8229600" y="3716982"/>
            <a:ext cx="308446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Religious and spiritual practices around death differ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significantly — ask and respect</a:t>
            </a:r>
            <a:endParaRPr lang="en-US" sz="900" dirty="0"/>
          </a:p>
        </p:txBody>
      </p:sp>
      <p:sp>
        <p:nvSpPr>
          <p:cNvPr id="34" name="SK-32-text-33"/>
          <p:cNvSpPr/>
          <p:nvPr/>
        </p:nvSpPr>
        <p:spPr>
          <a:xfrm>
            <a:off x="8229600" y="4025503"/>
            <a:ext cx="268218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Dietary, fasting, and medication preferences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(e.g. pork-derived gelatine in capsules)</a:t>
            </a:r>
            <a:endParaRPr lang="en-US" sz="900" dirty="0"/>
          </a:p>
        </p:txBody>
      </p:sp>
      <p:sp>
        <p:nvSpPr>
          <p:cNvPr id="35" name="SK-32-text-34"/>
          <p:cNvSpPr/>
          <p:nvPr/>
        </p:nvSpPr>
        <p:spPr>
          <a:xfrm>
            <a:off x="8229600" y="4341019"/>
            <a:ext cx="320635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Black and minority ethnic patients are under-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represented in hospice and specialist palliative care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 barriers proactively</a:t>
            </a:r>
            <a:endParaRPr lang="en-US" sz="900" dirty="0"/>
          </a:p>
        </p:txBody>
      </p:sp>
      <p:sp>
        <p:nvSpPr>
          <p:cNvPr id="36" name="SK-32-text-35"/>
          <p:cNvSpPr/>
          <p:nvPr/>
        </p:nvSpPr>
        <p:spPr>
          <a:xfrm>
            <a:off x="8229600" y="4800600"/>
            <a:ext cx="28650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Bereavement rituals vary — support family with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meaningful to them</a:t>
            </a:r>
            <a:endParaRPr lang="en-US" sz="900" dirty="0"/>
          </a:p>
        </p:txBody>
      </p:sp>
      <p:sp>
        <p:nvSpPr>
          <p:cNvPr id="37" name="SK-32-text-36"/>
          <p:cNvSpPr/>
          <p:nvPr/>
        </p:nvSpPr>
        <p:spPr>
          <a:xfrm>
            <a:off x="8631882" y="5170884"/>
            <a:ext cx="3560118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8B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Ask, listen, and adapt — never assume</a:t>
            </a:r>
            <a:endParaRPr lang="en-US" sz="900" dirty="0"/>
          </a:p>
        </p:txBody>
      </p:sp>
      <p:sp>
        <p:nvSpPr>
          <p:cNvPr id="38" name="SK-32-text-37"/>
          <p:cNvSpPr/>
          <p:nvPr/>
        </p:nvSpPr>
        <p:spPr>
          <a:xfrm>
            <a:off x="902196" y="5575548"/>
            <a:ext cx="2956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8B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Relevance</a:t>
            </a:r>
            <a:endParaRPr lang="en-US" sz="1050" dirty="0"/>
          </a:p>
        </p:txBody>
      </p:sp>
      <p:sp>
        <p:nvSpPr>
          <p:cNvPr id="39" name="SK-32-text-38"/>
          <p:cNvSpPr/>
          <p:nvPr/>
        </p:nvSpPr>
        <p:spPr>
          <a:xfrm>
            <a:off x="572988" y="5801767"/>
            <a:ext cx="1161901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 ICE framework — especially important in cross-cultural consultations</a:t>
            </a:r>
            <a:endParaRPr lang="en-US" sz="1050" dirty="0"/>
          </a:p>
        </p:txBody>
      </p:sp>
      <p:sp>
        <p:nvSpPr>
          <p:cNvPr id="40" name="SK-32-text-39"/>
          <p:cNvSpPr/>
          <p:nvPr/>
        </p:nvSpPr>
        <p:spPr>
          <a:xfrm>
            <a:off x="572988" y="5986909"/>
            <a:ext cx="106375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Ask about preferred place of death sensitively across all groups</a:t>
            </a:r>
            <a:endParaRPr lang="en-US" sz="1050" dirty="0"/>
          </a:p>
        </p:txBody>
      </p:sp>
      <p:sp>
        <p:nvSpPr>
          <p:cNvPr id="41" name="SK-32-text-40"/>
          <p:cNvSpPr/>
          <p:nvPr/>
        </p:nvSpPr>
        <p:spPr>
          <a:xfrm>
            <a:off x="572988" y="6165205"/>
            <a:ext cx="87172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Always use professional interpreters — document this</a:t>
            </a:r>
            <a:endParaRPr lang="en-US" sz="1050" dirty="0"/>
          </a:p>
        </p:txBody>
      </p:sp>
      <p:sp>
        <p:nvSpPr>
          <p:cNvPr id="42" name="SK-32-text-41"/>
          <p:cNvSpPr/>
          <p:nvPr/>
        </p:nvSpPr>
        <p:spPr>
          <a:xfrm>
            <a:off x="5656957" y="5794921"/>
            <a:ext cx="653504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Spiritual and religious needs: ask "Is there anything important to you that we should know?"</a:t>
            </a:r>
            <a:endParaRPr lang="en-US" sz="1050" dirty="0"/>
          </a:p>
        </p:txBody>
      </p:sp>
      <p:sp>
        <p:nvSpPr>
          <p:cNvPr id="43" name="SK-32-text-42"/>
          <p:cNvSpPr/>
          <p:nvPr/>
        </p:nvSpPr>
        <p:spPr>
          <a:xfrm>
            <a:off x="5656957" y="5986909"/>
            <a:ext cx="653504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Collusion patterns differ across cultures — explore family dynamics carefully</a:t>
            </a:r>
            <a:endParaRPr lang="en-US" sz="1050" dirty="0"/>
          </a:p>
        </p:txBody>
      </p:sp>
      <p:sp>
        <p:nvSpPr>
          <p:cNvPr id="44" name="SK-32-text-43"/>
          <p:cNvSpPr/>
          <p:nvPr/>
        </p:nvSpPr>
        <p:spPr>
          <a:xfrm>
            <a:off x="5656957" y="6165205"/>
            <a:ext cx="653504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Carer needs in diverse communities: informal caring is often culturally expected</a:t>
            </a:r>
            <a:endParaRPr lang="en-US" sz="1050" dirty="0"/>
          </a:p>
        </p:txBody>
      </p:sp>
      <p:sp>
        <p:nvSpPr>
          <p:cNvPr id="45" name="SK-32-text-44"/>
          <p:cNvSpPr/>
          <p:nvPr/>
        </p:nvSpPr>
        <p:spPr>
          <a:xfrm>
            <a:off x="3242965" y="6617940"/>
            <a:ext cx="894903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June 2026 | Slide 32 of 35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98" y="726877"/>
            <a:ext cx="1243459" cy="61615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177" y="277713"/>
            <a:ext cx="841177" cy="253603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671" y="277713"/>
            <a:ext cx="841177" cy="253603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5890" y="0"/>
            <a:ext cx="2925961" cy="1097161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0218" y="1145232"/>
            <a:ext cx="9525" cy="4704457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357" y="1158329"/>
            <a:ext cx="5266879" cy="385316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357" y="1679525"/>
            <a:ext cx="48667" cy="4114800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1665684"/>
            <a:ext cx="5096173" cy="666452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2351484"/>
            <a:ext cx="5096173" cy="686991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63" y="3071664"/>
            <a:ext cx="5096173" cy="686991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063" y="3778002"/>
            <a:ext cx="5096173" cy="686991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4470648"/>
            <a:ext cx="5096173" cy="686991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063" y="5176986"/>
            <a:ext cx="5096173" cy="673298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15373" y="1158329"/>
            <a:ext cx="5266879" cy="385316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15373" y="1679525"/>
            <a:ext cx="48667" cy="4114800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86079" y="1679525"/>
            <a:ext cx="5096173" cy="666452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86079" y="2365325"/>
            <a:ext cx="5096173" cy="680145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86079" y="3085356"/>
            <a:ext cx="5096173" cy="673298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86079" y="3798540"/>
            <a:ext cx="5096173" cy="645914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86079" y="4491186"/>
            <a:ext cx="5096173" cy="659606"/>
          </a:xfrm>
          <a:prstGeom prst="rect">
            <a:avLst/>
          </a:prstGeom>
        </p:spPr>
      </p:pic>
      <p:pic>
        <p:nvPicPr>
          <p:cNvPr id="23" name="SK-3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6079" y="5176986"/>
            <a:ext cx="5096173" cy="673298"/>
          </a:xfrm>
          <a:prstGeom prst="rect">
            <a:avLst/>
          </a:prstGeom>
        </p:spPr>
      </p:pic>
      <p:pic>
        <p:nvPicPr>
          <p:cNvPr id="24" name="SK-33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8984" y="1608088"/>
            <a:ext cx="390079" cy="4149030"/>
          </a:xfrm>
          <a:prstGeom prst="rect">
            <a:avLst/>
          </a:prstGeom>
        </p:spPr>
      </p:pic>
      <p:pic>
        <p:nvPicPr>
          <p:cNvPr id="25" name="SK-33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09188" y="1625352"/>
            <a:ext cx="390079" cy="4149030"/>
          </a:xfrm>
          <a:prstGeom prst="rect">
            <a:avLst/>
          </a:prstGeom>
        </p:spPr>
      </p:pic>
      <p:pic>
        <p:nvPicPr>
          <p:cNvPr id="26" name="SK-33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5993755"/>
            <a:ext cx="12192000" cy="438894"/>
          </a:xfrm>
          <a:prstGeom prst="rect">
            <a:avLst/>
          </a:prstGeom>
        </p:spPr>
      </p:pic>
      <p:pic>
        <p:nvPicPr>
          <p:cNvPr id="27" name="SK-33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453336"/>
            <a:ext cx="12192000" cy="342900"/>
          </a:xfrm>
          <a:prstGeom prst="rect">
            <a:avLst/>
          </a:prstGeom>
        </p:spPr>
      </p:pic>
      <p:pic>
        <p:nvPicPr>
          <p:cNvPr id="28" name="SK-33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432798"/>
            <a:ext cx="12192000" cy="342900"/>
          </a:xfrm>
          <a:prstGeom prst="rect">
            <a:avLst/>
          </a:prstGeom>
        </p:spPr>
      </p:pic>
      <p:pic>
        <p:nvPicPr>
          <p:cNvPr id="29" name="SK-33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509671" y="6487567"/>
            <a:ext cx="292596" cy="274290"/>
          </a:xfrm>
          <a:prstGeom prst="rect">
            <a:avLst/>
          </a:prstGeom>
        </p:spPr>
      </p:pic>
      <p:pic>
        <p:nvPicPr>
          <p:cNvPr id="30" name="SK-33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267867" y="6487567"/>
            <a:ext cx="316855" cy="274290"/>
          </a:xfrm>
          <a:prstGeom prst="rect">
            <a:avLst/>
          </a:prstGeom>
        </p:spPr>
      </p:pic>
      <p:pic>
        <p:nvPicPr>
          <p:cNvPr id="31" name="SK-33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804392" y="6041827"/>
            <a:ext cx="280392" cy="267444"/>
          </a:xfrm>
          <a:prstGeom prst="rect">
            <a:avLst/>
          </a:prstGeom>
        </p:spPr>
      </p:pic>
      <p:sp>
        <p:nvSpPr>
          <p:cNvPr id="32" name="SK-33-text-31"/>
          <p:cNvSpPr/>
          <p:nvPr/>
        </p:nvSpPr>
        <p:spPr>
          <a:xfrm>
            <a:off x="426690" y="157609"/>
            <a:ext cx="535019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</a:t>
            </a:r>
            <a:endParaRPr lang="en-US" sz="3075" dirty="0"/>
          </a:p>
        </p:txBody>
      </p:sp>
      <p:sp>
        <p:nvSpPr>
          <p:cNvPr id="33" name="SK-33-text-32"/>
          <p:cNvSpPr/>
          <p:nvPr/>
        </p:nvSpPr>
        <p:spPr>
          <a:xfrm>
            <a:off x="4035475" y="294829"/>
            <a:ext cx="8201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1575" dirty="0"/>
          </a:p>
        </p:txBody>
      </p:sp>
      <p:sp>
        <p:nvSpPr>
          <p:cNvPr id="34" name="SK-33-text-33"/>
          <p:cNvSpPr/>
          <p:nvPr/>
        </p:nvSpPr>
        <p:spPr>
          <a:xfrm>
            <a:off x="5083969" y="294829"/>
            <a:ext cx="8201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1575" dirty="0"/>
          </a:p>
        </p:txBody>
      </p:sp>
      <p:sp>
        <p:nvSpPr>
          <p:cNvPr id="35" name="SK-33-text-34"/>
          <p:cNvSpPr/>
          <p:nvPr/>
        </p:nvSpPr>
        <p:spPr>
          <a:xfrm>
            <a:off x="426690" y="864096"/>
            <a:ext cx="9467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693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these cold — they come up repeatedly</a:t>
            </a:r>
            <a:endParaRPr lang="en-US" sz="1500" dirty="0"/>
          </a:p>
        </p:txBody>
      </p:sp>
      <p:sp>
        <p:nvSpPr>
          <p:cNvPr id="36" name="SK-33-text-35"/>
          <p:cNvSpPr/>
          <p:nvPr/>
        </p:nvSpPr>
        <p:spPr>
          <a:xfrm>
            <a:off x="2011561" y="1234380"/>
            <a:ext cx="40528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Exam Pearls</a:t>
            </a:r>
            <a:endParaRPr lang="en-US" sz="1725" dirty="0"/>
          </a:p>
        </p:txBody>
      </p:sp>
      <p:sp>
        <p:nvSpPr>
          <p:cNvPr id="37" name="SK-33-text-36"/>
          <p:cNvSpPr/>
          <p:nvPr/>
        </p:nvSpPr>
        <p:spPr>
          <a:xfrm>
            <a:off x="682675" y="1741884"/>
            <a:ext cx="42824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Spinal cord compression</a:t>
            </a:r>
            <a:endParaRPr lang="en-US" sz="1200" dirty="0"/>
          </a:p>
        </p:txBody>
      </p:sp>
      <p:sp>
        <p:nvSpPr>
          <p:cNvPr id="38" name="SK-33-text-37"/>
          <p:cNvSpPr/>
          <p:nvPr/>
        </p:nvSpPr>
        <p:spPr>
          <a:xfrm>
            <a:off x="1084957" y="1927027"/>
            <a:ext cx="435247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back pain in cancer → urgent MRI + dexamethasone 16mg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</a:t>
            </a:r>
            <a:endParaRPr lang="en-US" sz="1050" dirty="0"/>
          </a:p>
        </p:txBody>
      </p:sp>
      <p:sp>
        <p:nvSpPr>
          <p:cNvPr id="39" name="SK-33-text-38"/>
          <p:cNvSpPr/>
          <p:nvPr/>
        </p:nvSpPr>
        <p:spPr>
          <a:xfrm>
            <a:off x="682675" y="2427684"/>
            <a:ext cx="2636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Hypercalcaemia</a:t>
            </a:r>
            <a:endParaRPr lang="en-US" sz="1200" dirty="0"/>
          </a:p>
        </p:txBody>
      </p:sp>
      <p:sp>
        <p:nvSpPr>
          <p:cNvPr id="40" name="SK-33-text-39"/>
          <p:cNvSpPr/>
          <p:nvPr/>
        </p:nvSpPr>
        <p:spPr>
          <a:xfrm>
            <a:off x="1084957" y="2619673"/>
            <a:ext cx="362098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common metabolic emergency in malignancy →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IV fluids + IV bisphosphonate (zoledronate)</a:t>
            </a:r>
            <a:endParaRPr lang="en-US" sz="1050" dirty="0"/>
          </a:p>
        </p:txBody>
      </p:sp>
      <p:sp>
        <p:nvSpPr>
          <p:cNvPr id="41" name="SK-33-text-40"/>
          <p:cNvSpPr/>
          <p:nvPr/>
        </p:nvSpPr>
        <p:spPr>
          <a:xfrm>
            <a:off x="682675" y="3147715"/>
            <a:ext cx="28194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SVC obstruction</a:t>
            </a:r>
            <a:endParaRPr lang="en-US" sz="1200" dirty="0"/>
          </a:p>
        </p:txBody>
      </p:sp>
      <p:sp>
        <p:nvSpPr>
          <p:cNvPr id="42" name="SK-33-text-41"/>
          <p:cNvSpPr/>
          <p:nvPr/>
        </p:nvSpPr>
        <p:spPr>
          <a:xfrm>
            <a:off x="1084957" y="3326011"/>
            <a:ext cx="280407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Facial/arm swelling + distended veins →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dexamethasone 16mg + urgent oncology</a:t>
            </a:r>
            <a:endParaRPr lang="en-US" sz="1050" dirty="0"/>
          </a:p>
        </p:txBody>
      </p:sp>
      <p:sp>
        <p:nvSpPr>
          <p:cNvPr id="43" name="SK-33-text-42"/>
          <p:cNvSpPr/>
          <p:nvPr/>
        </p:nvSpPr>
        <p:spPr>
          <a:xfrm>
            <a:off x="682675" y="3854053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 conversions</a:t>
            </a:r>
            <a:endParaRPr lang="en-US" sz="1200" dirty="0"/>
          </a:p>
        </p:txBody>
      </p:sp>
      <p:sp>
        <p:nvSpPr>
          <p:cNvPr id="44" name="SK-33-text-43"/>
          <p:cNvSpPr/>
          <p:nvPr/>
        </p:nvSpPr>
        <p:spPr>
          <a:xfrm>
            <a:off x="1084957" y="4039344"/>
            <a:ext cx="264556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÷ 3 = SC diamorphine |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 = 1/6 of total daily dose</a:t>
            </a:r>
            <a:endParaRPr lang="en-US" sz="1050" dirty="0"/>
          </a:p>
        </p:txBody>
      </p:sp>
      <p:sp>
        <p:nvSpPr>
          <p:cNvPr id="45" name="SK-33-text-44"/>
          <p:cNvSpPr/>
          <p:nvPr/>
        </p:nvSpPr>
        <p:spPr>
          <a:xfrm>
            <a:off x="682675" y="4546848"/>
            <a:ext cx="50139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Opioid-induced constipation</a:t>
            </a:r>
            <a:endParaRPr lang="en-US" sz="1200" dirty="0"/>
          </a:p>
        </p:txBody>
      </p:sp>
      <p:sp>
        <p:nvSpPr>
          <p:cNvPr id="46" name="SK-33-text-45"/>
          <p:cNvSpPr/>
          <p:nvPr/>
        </p:nvSpPr>
        <p:spPr>
          <a:xfrm>
            <a:off x="1084957" y="4731990"/>
            <a:ext cx="36576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Refractory to laxatives → methylnaltrexone (Relistor)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— NICE TA approved</a:t>
            </a:r>
            <a:endParaRPr lang="en-US" sz="1050" dirty="0"/>
          </a:p>
        </p:txBody>
      </p:sp>
      <p:sp>
        <p:nvSpPr>
          <p:cNvPr id="47" name="SK-33-text-46"/>
          <p:cNvSpPr/>
          <p:nvPr/>
        </p:nvSpPr>
        <p:spPr>
          <a:xfrm>
            <a:off x="682675" y="5253186"/>
            <a:ext cx="30022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name changes</a:t>
            </a:r>
            <a:endParaRPr lang="en-US" sz="1200" dirty="0"/>
          </a:p>
        </p:txBody>
      </p:sp>
      <p:sp>
        <p:nvSpPr>
          <p:cNvPr id="48" name="SK-33-text-47"/>
          <p:cNvSpPr/>
          <p:nvPr/>
        </p:nvSpPr>
        <p:spPr>
          <a:xfrm>
            <a:off x="1084957" y="5424636"/>
            <a:ext cx="377949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Levomepromazine = methotrimeprazine (same drug) |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SR1 form replaced DS1500 (since 2021)</a:t>
            </a:r>
            <a:endParaRPr lang="en-US" sz="1050" dirty="0"/>
          </a:p>
        </p:txBody>
      </p:sp>
      <p:sp>
        <p:nvSpPr>
          <p:cNvPr id="49" name="SK-33-text-48"/>
          <p:cNvSpPr/>
          <p:nvPr/>
        </p:nvSpPr>
        <p:spPr>
          <a:xfrm>
            <a:off x="7900392" y="1234380"/>
            <a:ext cx="40528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1725" dirty="0"/>
          </a:p>
        </p:txBody>
      </p:sp>
      <p:sp>
        <p:nvSpPr>
          <p:cNvPr id="50" name="SK-33-text-49"/>
          <p:cNvSpPr/>
          <p:nvPr/>
        </p:nvSpPr>
        <p:spPr>
          <a:xfrm>
            <a:off x="6534894" y="1755577"/>
            <a:ext cx="245364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ICE framework</a:t>
            </a:r>
            <a:endParaRPr lang="en-US" sz="1200" dirty="0"/>
          </a:p>
        </p:txBody>
      </p:sp>
      <p:sp>
        <p:nvSpPr>
          <p:cNvPr id="51" name="SK-33-text-50"/>
          <p:cNvSpPr/>
          <p:nvPr/>
        </p:nvSpPr>
        <p:spPr>
          <a:xfrm>
            <a:off x="6973788" y="1927027"/>
            <a:ext cx="365760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explore Ideas, Concerns, and Expectations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especially in palliative consultations</a:t>
            </a:r>
            <a:endParaRPr lang="en-US" sz="1050" dirty="0"/>
          </a:p>
        </p:txBody>
      </p:sp>
      <p:sp>
        <p:nvSpPr>
          <p:cNvPr id="52" name="SK-33-text-51"/>
          <p:cNvSpPr/>
          <p:nvPr/>
        </p:nvSpPr>
        <p:spPr>
          <a:xfrm>
            <a:off x="6534894" y="2441377"/>
            <a:ext cx="3185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Breaking bad news</a:t>
            </a:r>
            <a:endParaRPr lang="en-US" sz="1200" dirty="0"/>
          </a:p>
        </p:txBody>
      </p:sp>
      <p:sp>
        <p:nvSpPr>
          <p:cNvPr id="53" name="SK-33-text-52"/>
          <p:cNvSpPr/>
          <p:nvPr/>
        </p:nvSpPr>
        <p:spPr>
          <a:xfrm>
            <a:off x="6973788" y="2633365"/>
            <a:ext cx="399886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Warning shot → small chunks → acknowledge reaction →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empathise → offer a plan</a:t>
            </a:r>
            <a:endParaRPr lang="en-US" sz="1050" dirty="0"/>
          </a:p>
        </p:txBody>
      </p:sp>
      <p:sp>
        <p:nvSpPr>
          <p:cNvPr id="54" name="SK-33-text-53"/>
          <p:cNvSpPr/>
          <p:nvPr/>
        </p:nvSpPr>
        <p:spPr>
          <a:xfrm>
            <a:off x="6534894" y="3161407"/>
            <a:ext cx="336804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Collusion scenario</a:t>
            </a:r>
            <a:endParaRPr lang="en-US" sz="1200" dirty="0"/>
          </a:p>
        </p:txBody>
      </p:sp>
      <p:sp>
        <p:nvSpPr>
          <p:cNvPr id="55" name="SK-33-text-54"/>
          <p:cNvSpPr/>
          <p:nvPr/>
        </p:nvSpPr>
        <p:spPr>
          <a:xfrm>
            <a:off x="6973788" y="3332857"/>
            <a:ext cx="374287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Explore reasons → don't force disclosure → gradually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the door → patient's right takes precedence</a:t>
            </a:r>
            <a:endParaRPr lang="en-US" sz="1050" dirty="0"/>
          </a:p>
        </p:txBody>
      </p:sp>
      <p:sp>
        <p:nvSpPr>
          <p:cNvPr id="56" name="SK-33-text-55"/>
          <p:cNvSpPr/>
          <p:nvPr/>
        </p:nvSpPr>
        <p:spPr>
          <a:xfrm>
            <a:off x="6534894" y="3874740"/>
            <a:ext cx="39166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care planning</a:t>
            </a:r>
            <a:endParaRPr lang="en-US" sz="1200" dirty="0"/>
          </a:p>
        </p:txBody>
      </p:sp>
      <p:sp>
        <p:nvSpPr>
          <p:cNvPr id="57" name="SK-33-text-56"/>
          <p:cNvSpPr/>
          <p:nvPr/>
        </p:nvSpPr>
        <p:spPr>
          <a:xfrm>
            <a:off x="6973788" y="4039344"/>
            <a:ext cx="318209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Ask: preferred place of care, DNACPR wishes,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LPA for health and welfare</a:t>
            </a:r>
            <a:endParaRPr lang="en-US" sz="1050" dirty="0"/>
          </a:p>
        </p:txBody>
      </p:sp>
      <p:sp>
        <p:nvSpPr>
          <p:cNvPr id="58" name="SK-33-text-57"/>
          <p:cNvSpPr/>
          <p:nvPr/>
        </p:nvSpPr>
        <p:spPr>
          <a:xfrm>
            <a:off x="6534894" y="4567386"/>
            <a:ext cx="26365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</a:t>
            </a:r>
            <a:endParaRPr lang="en-US" sz="1200" dirty="0"/>
          </a:p>
        </p:txBody>
      </p:sp>
      <p:sp>
        <p:nvSpPr>
          <p:cNvPr id="59" name="SK-33-text-58"/>
          <p:cNvSpPr/>
          <p:nvPr/>
        </p:nvSpPr>
        <p:spPr>
          <a:xfrm>
            <a:off x="6973788" y="4725144"/>
            <a:ext cx="347469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'If you notice [X], please contact us immediately /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call 999 for [Y]' — always document</a:t>
            </a:r>
            <a:endParaRPr lang="en-US" sz="1050" dirty="0"/>
          </a:p>
        </p:txBody>
      </p:sp>
      <p:sp>
        <p:nvSpPr>
          <p:cNvPr id="60" name="SK-33-text-59"/>
          <p:cNvSpPr/>
          <p:nvPr/>
        </p:nvSpPr>
        <p:spPr>
          <a:xfrm>
            <a:off x="6534894" y="5253186"/>
            <a:ext cx="300228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assessment</a:t>
            </a:r>
            <a:endParaRPr lang="en-US" sz="1200" dirty="0"/>
          </a:p>
        </p:txBody>
      </p:sp>
      <p:sp>
        <p:nvSpPr>
          <p:cNvPr id="61" name="SK-33-text-60"/>
          <p:cNvSpPr/>
          <p:nvPr/>
        </p:nvSpPr>
        <p:spPr>
          <a:xfrm>
            <a:off x="6973788" y="5424636"/>
            <a:ext cx="357217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'How are you coping?' — screen for carer burnout;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signpost Marie Curie, Macmillan, respite</a:t>
            </a:r>
            <a:endParaRPr lang="en-US" sz="1050" dirty="0"/>
          </a:p>
        </p:txBody>
      </p:sp>
      <p:sp>
        <p:nvSpPr>
          <p:cNvPr id="62" name="SK-33-text-61"/>
          <p:cNvSpPr/>
          <p:nvPr/>
        </p:nvSpPr>
        <p:spPr>
          <a:xfrm>
            <a:off x="2206675" y="6062365"/>
            <a:ext cx="99853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LCP withdrawn 2014 — always say NICE NG31 individualised care plan</a:t>
            </a:r>
            <a:endParaRPr lang="en-US" sz="1575" dirty="0"/>
          </a:p>
        </p:txBody>
      </p:sp>
      <p:sp>
        <p:nvSpPr>
          <p:cNvPr id="63" name="SK-33-text-62"/>
          <p:cNvSpPr/>
          <p:nvPr/>
        </p:nvSpPr>
        <p:spPr>
          <a:xfrm>
            <a:off x="1670298" y="6535638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64" name="SK-33-text-63"/>
          <p:cNvSpPr/>
          <p:nvPr/>
        </p:nvSpPr>
        <p:spPr>
          <a:xfrm>
            <a:off x="4462165" y="6521946"/>
            <a:ext cx="48310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65" name="SK-33-text-64"/>
          <p:cNvSpPr/>
          <p:nvPr/>
        </p:nvSpPr>
        <p:spPr>
          <a:xfrm>
            <a:off x="7644259" y="6521946"/>
            <a:ext cx="35147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33 of 35</a:t>
            </a:r>
            <a:endParaRPr lang="en-US" sz="1350" dirty="0"/>
          </a:p>
        </p:txBody>
      </p:sp>
      <p:sp>
        <p:nvSpPr>
          <p:cNvPr id="66" name="SK-33-text-65"/>
          <p:cNvSpPr/>
          <p:nvPr/>
        </p:nvSpPr>
        <p:spPr>
          <a:xfrm>
            <a:off x="9863286" y="6521946"/>
            <a:ext cx="2209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3773" y="0"/>
            <a:ext cx="3438079" cy="1975098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912019"/>
            <a:ext cx="1121569" cy="95994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1480542"/>
            <a:ext cx="3718471" cy="4705796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1480542"/>
            <a:ext cx="3718471" cy="673298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996" y="1508075"/>
            <a:ext cx="3608784" cy="4596110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996" y="1508075"/>
            <a:ext cx="3608784" cy="625376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3153" y="1514921"/>
            <a:ext cx="3633192" cy="4692104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83153" y="1514921"/>
            <a:ext cx="3633192" cy="611684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75169" y="1590973"/>
            <a:ext cx="511969" cy="445740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0471" y="1597819"/>
            <a:ext cx="426690" cy="452586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95765" y="1597819"/>
            <a:ext cx="426690" cy="411361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86573" y="1584127"/>
            <a:ext cx="524173" cy="473125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1556742"/>
            <a:ext cx="463153" cy="521196"/>
          </a:xfrm>
          <a:prstGeom prst="rect">
            <a:avLst/>
          </a:prstGeom>
        </p:spPr>
      </p:pic>
      <p:sp>
        <p:nvSpPr>
          <p:cNvPr id="17" name="SK-34-text-16"/>
          <p:cNvSpPr/>
          <p:nvPr/>
        </p:nvSpPr>
        <p:spPr>
          <a:xfrm>
            <a:off x="280392" y="267444"/>
            <a:ext cx="11911608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Tips, Red Flags &amp; Pitfalls</a:t>
            </a:r>
            <a:endParaRPr lang="en-US" sz="3600" dirty="0"/>
          </a:p>
        </p:txBody>
      </p:sp>
      <p:sp>
        <p:nvSpPr>
          <p:cNvPr id="18" name="SK-34-text-17"/>
          <p:cNvSpPr/>
          <p:nvPr/>
        </p:nvSpPr>
        <p:spPr>
          <a:xfrm>
            <a:off x="304800" y="1090315"/>
            <a:ext cx="11887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Essential pearls for safe, effective palliative practice</a:t>
            </a:r>
            <a:endParaRPr lang="en-US" sz="1800" dirty="0"/>
          </a:p>
        </p:txBody>
      </p:sp>
      <p:sp>
        <p:nvSpPr>
          <p:cNvPr id="19" name="SK-34-text-18"/>
          <p:cNvSpPr/>
          <p:nvPr/>
        </p:nvSpPr>
        <p:spPr>
          <a:xfrm>
            <a:off x="1401961" y="1686967"/>
            <a:ext cx="250126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1950" dirty="0"/>
          </a:p>
        </p:txBody>
      </p:sp>
      <p:sp>
        <p:nvSpPr>
          <p:cNvPr id="20" name="SK-34-text-19"/>
          <p:cNvSpPr/>
          <p:nvPr/>
        </p:nvSpPr>
        <p:spPr>
          <a:xfrm>
            <a:off x="511969" y="2304157"/>
            <a:ext cx="270658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Diagnose the pain TYPE before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prescribing — not all palliative pain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opioid-responsive</a:t>
            </a:r>
            <a:endParaRPr lang="en-US" sz="1200" dirty="0"/>
          </a:p>
        </p:txBody>
      </p:sp>
      <p:sp>
        <p:nvSpPr>
          <p:cNvPr id="21" name="SK-34-text-20"/>
          <p:cNvSpPr/>
          <p:nvPr/>
        </p:nvSpPr>
        <p:spPr>
          <a:xfrm>
            <a:off x="499765" y="3003798"/>
            <a:ext cx="31942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Always prescribe a breakthrough dose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1/6th of total daily opioid dose, every time</a:t>
            </a:r>
            <a:endParaRPr lang="en-US" sz="1200" dirty="0"/>
          </a:p>
        </p:txBody>
      </p:sp>
      <p:sp>
        <p:nvSpPr>
          <p:cNvPr id="22" name="SK-34-text-21"/>
          <p:cNvSpPr/>
          <p:nvPr/>
        </p:nvSpPr>
        <p:spPr>
          <a:xfrm>
            <a:off x="499765" y="3531840"/>
            <a:ext cx="30480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Start a laxative every single time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prescribe an opioid — no exceptions</a:t>
            </a:r>
            <a:endParaRPr lang="en-US" sz="1200" dirty="0"/>
          </a:p>
        </p:txBody>
      </p:sp>
      <p:sp>
        <p:nvSpPr>
          <p:cNvPr id="23" name="SK-34-text-22"/>
          <p:cNvSpPr/>
          <p:nvPr/>
        </p:nvSpPr>
        <p:spPr>
          <a:xfrm>
            <a:off x="499765" y="4032498"/>
            <a:ext cx="31088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Write anticipatory medicines BEFORE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last days — never wait for a 3am crisis</a:t>
            </a:r>
            <a:endParaRPr lang="en-US" sz="1200" dirty="0"/>
          </a:p>
        </p:txBody>
      </p:sp>
      <p:sp>
        <p:nvSpPr>
          <p:cNvPr id="24" name="SK-34-text-23"/>
          <p:cNvSpPr/>
          <p:nvPr/>
        </p:nvSpPr>
        <p:spPr>
          <a:xfrm>
            <a:off x="499765" y="4533007"/>
            <a:ext cx="295036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Low-dose morphine for breathlessness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safe and evidence-based — it does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hasten death</a:t>
            </a:r>
            <a:endParaRPr lang="en-US" sz="1200" dirty="0"/>
          </a:p>
        </p:txBody>
      </p:sp>
      <p:sp>
        <p:nvSpPr>
          <p:cNvPr id="25" name="SK-34-text-24"/>
          <p:cNvSpPr/>
          <p:nvPr/>
        </p:nvSpPr>
        <p:spPr>
          <a:xfrm>
            <a:off x="499765" y="5232648"/>
            <a:ext cx="297477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"Surprise question" (GSF): if No — start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care planning now</a:t>
            </a:r>
            <a:endParaRPr lang="en-US" sz="1200" dirty="0"/>
          </a:p>
        </p:txBody>
      </p:sp>
      <p:sp>
        <p:nvSpPr>
          <p:cNvPr id="26" name="SK-34-text-25"/>
          <p:cNvSpPr/>
          <p:nvPr/>
        </p:nvSpPr>
        <p:spPr>
          <a:xfrm>
            <a:off x="499765" y="5733157"/>
            <a:ext cx="29015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Palliative care is 90% communication,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10% prescribing — presence matters</a:t>
            </a:r>
            <a:endParaRPr lang="en-US" sz="1200" dirty="0"/>
          </a:p>
        </p:txBody>
      </p:sp>
      <p:sp>
        <p:nvSpPr>
          <p:cNvPr id="27" name="SK-34-text-26"/>
          <p:cNvSpPr/>
          <p:nvPr/>
        </p:nvSpPr>
        <p:spPr>
          <a:xfrm>
            <a:off x="5291286" y="1686967"/>
            <a:ext cx="279844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</a:t>
            </a:r>
            <a:endParaRPr lang="en-US" sz="1950" dirty="0"/>
          </a:p>
        </p:txBody>
      </p:sp>
      <p:sp>
        <p:nvSpPr>
          <p:cNvPr id="28" name="SK-34-text-27"/>
          <p:cNvSpPr/>
          <p:nvPr/>
        </p:nvSpPr>
        <p:spPr>
          <a:xfrm>
            <a:off x="4437757" y="2304157"/>
            <a:ext cx="288949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New back pain in cancer → RULE OUT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spinal cord compression urgently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(MRI + dexamethasone 16mg STAT)</a:t>
            </a:r>
            <a:endParaRPr lang="en-US" sz="1200" dirty="0"/>
          </a:p>
        </p:txBody>
      </p:sp>
      <p:sp>
        <p:nvSpPr>
          <p:cNvPr id="29" name="SK-34-text-28"/>
          <p:cNvSpPr/>
          <p:nvPr/>
        </p:nvSpPr>
        <p:spPr>
          <a:xfrm>
            <a:off x="4437757" y="3182094"/>
            <a:ext cx="2791867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Confusion + polyuria + bone pain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corrected calcium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hypercalcaemia</a:t>
            </a:r>
            <a:endParaRPr lang="en-US" sz="1200" dirty="0"/>
          </a:p>
        </p:txBody>
      </p:sp>
      <p:sp>
        <p:nvSpPr>
          <p:cNvPr id="30" name="SK-34-text-29"/>
          <p:cNvSpPr/>
          <p:nvPr/>
        </p:nvSpPr>
        <p:spPr>
          <a:xfrm>
            <a:off x="4437757" y="4100959"/>
            <a:ext cx="31332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Facial/arm swelling + breathlessness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distended neck veins → SVC obstruction</a:t>
            </a:r>
            <a:endParaRPr lang="en-US" sz="1200" dirty="0"/>
          </a:p>
        </p:txBody>
      </p:sp>
      <p:sp>
        <p:nvSpPr>
          <p:cNvPr id="31" name="SK-34-text-30"/>
          <p:cNvSpPr/>
          <p:nvPr/>
        </p:nvSpPr>
        <p:spPr>
          <a:xfrm>
            <a:off x="4437757" y="4731990"/>
            <a:ext cx="30966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Increasing breathlessness → consider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PE, pleural effusion, pericardial effusion</a:t>
            </a:r>
            <a:endParaRPr lang="en-US" sz="1200" dirty="0"/>
          </a:p>
        </p:txBody>
      </p:sp>
      <p:sp>
        <p:nvSpPr>
          <p:cNvPr id="32" name="SK-34-text-31"/>
          <p:cNvSpPr/>
          <p:nvPr/>
        </p:nvSpPr>
        <p:spPr>
          <a:xfrm>
            <a:off x="4437757" y="5362873"/>
            <a:ext cx="319429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Unexplained delirium → exclude UTI,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drug toxicity, retention, hypercalcaemia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reversible causes first</a:t>
            </a:r>
            <a:endParaRPr lang="en-US" sz="1200" dirty="0"/>
          </a:p>
        </p:txBody>
      </p:sp>
      <p:sp>
        <p:nvSpPr>
          <p:cNvPr id="33" name="SK-34-text-32"/>
          <p:cNvSpPr/>
          <p:nvPr/>
        </p:nvSpPr>
        <p:spPr>
          <a:xfrm>
            <a:off x="8802588" y="1686967"/>
            <a:ext cx="33894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1950" dirty="0"/>
          </a:p>
        </p:txBody>
      </p:sp>
      <p:sp>
        <p:nvSpPr>
          <p:cNvPr id="34" name="SK-34-text-33"/>
          <p:cNvSpPr/>
          <p:nvPr/>
        </p:nvSpPr>
        <p:spPr>
          <a:xfrm>
            <a:off x="8266063" y="2304157"/>
            <a:ext cx="301138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Prescribing opioids WITHOUT a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 dose — always write it up</a:t>
            </a:r>
            <a:endParaRPr lang="en-US" sz="1200" dirty="0"/>
          </a:p>
        </p:txBody>
      </p:sp>
      <p:sp>
        <p:nvSpPr>
          <p:cNvPr id="35" name="SK-34-text-34"/>
          <p:cNvSpPr/>
          <p:nvPr/>
        </p:nvSpPr>
        <p:spPr>
          <a:xfrm>
            <a:off x="8266063" y="2825353"/>
            <a:ext cx="29625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Starting opioids WITHOUT a laxative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constipation is inevitable, not optional</a:t>
            </a:r>
            <a:endParaRPr lang="en-US" sz="1200" dirty="0"/>
          </a:p>
        </p:txBody>
      </p:sp>
      <p:sp>
        <p:nvSpPr>
          <p:cNvPr id="36" name="SK-34-text-35"/>
          <p:cNvSpPr/>
          <p:nvPr/>
        </p:nvSpPr>
        <p:spPr>
          <a:xfrm>
            <a:off x="8266063" y="3353544"/>
            <a:ext cx="293816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Giving oxygen for breathlessness when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SpO₂ is normal — unnecessary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evidence-based</a:t>
            </a:r>
            <a:endParaRPr lang="en-US" sz="1200" dirty="0"/>
          </a:p>
        </p:txBody>
      </p:sp>
      <p:sp>
        <p:nvSpPr>
          <p:cNvPr id="37" name="SK-34-text-36"/>
          <p:cNvSpPr/>
          <p:nvPr/>
        </p:nvSpPr>
        <p:spPr>
          <a:xfrm>
            <a:off x="8266063" y="4046190"/>
            <a:ext cx="2499271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Using metoclopramide in bowel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obstruction — prokinetic 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CONTRAINDICATED</a:t>
            </a:r>
            <a:endParaRPr lang="en-US" sz="1200" dirty="0"/>
          </a:p>
        </p:txBody>
      </p:sp>
      <p:sp>
        <p:nvSpPr>
          <p:cNvPr id="38" name="SK-34-text-37"/>
          <p:cNvSpPr/>
          <p:nvPr/>
        </p:nvSpPr>
        <p:spPr>
          <a:xfrm>
            <a:off x="8266063" y="4752529"/>
            <a:ext cx="329178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Referring to the Liverpool Care Pathway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was WITHDRAWN in 2014; use NICE NG31</a:t>
            </a:r>
            <a:endParaRPr lang="en-US" sz="1200" dirty="0"/>
          </a:p>
        </p:txBody>
      </p:sp>
      <p:sp>
        <p:nvSpPr>
          <p:cNvPr id="39" name="SK-34-text-38"/>
          <p:cNvSpPr/>
          <p:nvPr/>
        </p:nvSpPr>
        <p:spPr>
          <a:xfrm>
            <a:off x="8266063" y="5260032"/>
            <a:ext cx="276745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Assuming all dying patients want IV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fluids — always assess individually</a:t>
            </a:r>
            <a:endParaRPr lang="en-US" sz="1200" dirty="0"/>
          </a:p>
        </p:txBody>
      </p:sp>
      <p:sp>
        <p:nvSpPr>
          <p:cNvPr id="40" name="SK-34-text-39"/>
          <p:cNvSpPr/>
          <p:nvPr/>
        </p:nvSpPr>
        <p:spPr>
          <a:xfrm>
            <a:off x="8266063" y="5760690"/>
            <a:ext cx="30480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Forgetting to deactivate ICD in last days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33D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life</a:t>
            </a:r>
            <a:endParaRPr lang="en-US" sz="1200" dirty="0"/>
          </a:p>
        </p:txBody>
      </p:sp>
      <p:sp>
        <p:nvSpPr>
          <p:cNvPr id="41" name="SK-34-text-40"/>
          <p:cNvSpPr/>
          <p:nvPr/>
        </p:nvSpPr>
        <p:spPr>
          <a:xfrm>
            <a:off x="2925961" y="6563023"/>
            <a:ext cx="92660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June 2026 | Slide 34 of 35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79" y="905173"/>
            <a:ext cx="1536055" cy="10284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549896"/>
            <a:ext cx="3657600" cy="658267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384" y="1549896"/>
            <a:ext cx="3657600" cy="658267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6690" y="1543050"/>
            <a:ext cx="3657600" cy="665113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2338536"/>
            <a:ext cx="3657600" cy="658267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384" y="2338536"/>
            <a:ext cx="3657600" cy="658267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6690" y="2331690"/>
            <a:ext cx="3657600" cy="665113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3134023"/>
            <a:ext cx="3657600" cy="651421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384" y="3120330"/>
            <a:ext cx="3657600" cy="665113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690" y="3120330"/>
            <a:ext cx="3657600" cy="665113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3922663"/>
            <a:ext cx="3657600" cy="651421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8384" y="3929509"/>
            <a:ext cx="3657600" cy="644575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6690" y="3922663"/>
            <a:ext cx="3657600" cy="651421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282" y="1549896"/>
            <a:ext cx="85279" cy="685800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1549896"/>
            <a:ext cx="85279" cy="685800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1543050"/>
            <a:ext cx="85279" cy="685800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282" y="2338536"/>
            <a:ext cx="85279" cy="685800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2338536"/>
            <a:ext cx="85279" cy="685800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2331690"/>
            <a:ext cx="85279" cy="685800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2282" y="3127177"/>
            <a:ext cx="85279" cy="685800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8384" y="3127177"/>
            <a:ext cx="85279" cy="685800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6690" y="3120330"/>
            <a:ext cx="85279" cy="685800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282" y="3922663"/>
            <a:ext cx="85279" cy="685800"/>
          </a:xfrm>
          <a:prstGeom prst="rect">
            <a:avLst/>
          </a:prstGeom>
        </p:spPr>
      </p:pic>
      <p:pic>
        <p:nvPicPr>
          <p:cNvPr id="26" name="SK-35-img-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3929509"/>
            <a:ext cx="85279" cy="685800"/>
          </a:xfrm>
          <a:prstGeom prst="rect">
            <a:avLst/>
          </a:prstGeom>
        </p:spPr>
      </p:pic>
      <p:pic>
        <p:nvPicPr>
          <p:cNvPr id="27" name="SK-35-img-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3922663"/>
            <a:ext cx="85279" cy="685800"/>
          </a:xfrm>
          <a:prstGeom prst="rect">
            <a:avLst/>
          </a:prstGeom>
        </p:spPr>
      </p:pic>
      <p:pic>
        <p:nvPicPr>
          <p:cNvPr id="28" name="SK-35-img-2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2282" y="4752529"/>
            <a:ext cx="11301859" cy="1296144"/>
          </a:xfrm>
          <a:prstGeom prst="rect">
            <a:avLst/>
          </a:prstGeom>
        </p:spPr>
      </p:pic>
      <p:pic>
        <p:nvPicPr>
          <p:cNvPr id="29" name="SK-35-img-2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30" name="SK-35-img-2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875907"/>
            <a:ext cx="767953" cy="877788"/>
          </a:xfrm>
          <a:prstGeom prst="rect">
            <a:avLst/>
          </a:prstGeom>
        </p:spPr>
      </p:pic>
      <p:sp>
        <p:nvSpPr>
          <p:cNvPr id="31" name="SK-35-text-30"/>
          <p:cNvSpPr/>
          <p:nvPr/>
        </p:nvSpPr>
        <p:spPr>
          <a:xfrm>
            <a:off x="365671" y="294829"/>
            <a:ext cx="737997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3900" dirty="0"/>
          </a:p>
        </p:txBody>
      </p:sp>
      <p:sp>
        <p:nvSpPr>
          <p:cNvPr id="32" name="SK-35-text-31"/>
          <p:cNvSpPr/>
          <p:nvPr/>
        </p:nvSpPr>
        <p:spPr>
          <a:xfrm>
            <a:off x="365671" y="1124694"/>
            <a:ext cx="118263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Essential facts to carry into your clinical day — and your exam</a:t>
            </a:r>
            <a:endParaRPr lang="en-US" sz="1500" dirty="0"/>
          </a:p>
        </p:txBody>
      </p:sp>
      <p:sp>
        <p:nvSpPr>
          <p:cNvPr id="33" name="SK-35-text-32"/>
          <p:cNvSpPr/>
          <p:nvPr/>
        </p:nvSpPr>
        <p:spPr>
          <a:xfrm>
            <a:off x="585192" y="1639044"/>
            <a:ext cx="27918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WHO ladder: non-opioid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weak → strong</a:t>
            </a:r>
            <a:endParaRPr lang="en-US" sz="1500" dirty="0"/>
          </a:p>
        </p:txBody>
      </p:sp>
      <p:sp>
        <p:nvSpPr>
          <p:cNvPr id="34" name="SK-35-text-33"/>
          <p:cNvSpPr/>
          <p:nvPr/>
        </p:nvSpPr>
        <p:spPr>
          <a:xfrm>
            <a:off x="585192" y="2441377"/>
            <a:ext cx="265777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Increase dose by 30–50%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pain uncontrolled</a:t>
            </a:r>
            <a:endParaRPr lang="en-US" sz="1500" dirty="0"/>
          </a:p>
        </p:txBody>
      </p:sp>
      <p:sp>
        <p:nvSpPr>
          <p:cNvPr id="35" name="SK-35-text-34"/>
          <p:cNvSpPr/>
          <p:nvPr/>
        </p:nvSpPr>
        <p:spPr>
          <a:xfrm>
            <a:off x="585192" y="3223171"/>
            <a:ext cx="24870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LCP withdrawn 2014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individualised plans</a:t>
            </a:r>
            <a:endParaRPr lang="en-US" sz="1500" dirty="0"/>
          </a:p>
        </p:txBody>
      </p:sp>
      <p:sp>
        <p:nvSpPr>
          <p:cNvPr id="36" name="SK-35-text-35"/>
          <p:cNvSpPr/>
          <p:nvPr/>
        </p:nvSpPr>
        <p:spPr>
          <a:xfrm>
            <a:off x="585192" y="4025503"/>
            <a:ext cx="23773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Low-dose morphine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 for breathlessness</a:t>
            </a:r>
            <a:endParaRPr lang="en-US" sz="1500" dirty="0"/>
          </a:p>
        </p:txBody>
      </p:sp>
      <p:sp>
        <p:nvSpPr>
          <p:cNvPr id="37" name="SK-35-text-36"/>
          <p:cNvSpPr/>
          <p:nvPr/>
        </p:nvSpPr>
        <p:spPr>
          <a:xfrm>
            <a:off x="4413498" y="1639044"/>
            <a:ext cx="27552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Morphine: first-line strong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 for cancer pain</a:t>
            </a:r>
            <a:endParaRPr lang="en-US" sz="1500" dirty="0"/>
          </a:p>
        </p:txBody>
      </p:sp>
      <p:sp>
        <p:nvSpPr>
          <p:cNvPr id="38" name="SK-35-text-37"/>
          <p:cNvSpPr/>
          <p:nvPr/>
        </p:nvSpPr>
        <p:spPr>
          <a:xfrm>
            <a:off x="4413498" y="2441377"/>
            <a:ext cx="22554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Oral morphine ÷ 3 =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diamorphine dose</a:t>
            </a:r>
            <a:endParaRPr lang="en-US" sz="1500" dirty="0"/>
          </a:p>
        </p:txBody>
      </p:sp>
      <p:sp>
        <p:nvSpPr>
          <p:cNvPr id="39" name="SK-35-text-38"/>
          <p:cNvSpPr/>
          <p:nvPr/>
        </p:nvSpPr>
        <p:spPr>
          <a:xfrm>
            <a:off x="4413498" y="3223171"/>
            <a:ext cx="29869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Hypercalcaemia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IV fluids + IV bisphosphonate</a:t>
            </a:r>
            <a:endParaRPr lang="en-US" sz="1500" dirty="0"/>
          </a:p>
        </p:txBody>
      </p:sp>
      <p:sp>
        <p:nvSpPr>
          <p:cNvPr id="40" name="SK-35-text-39"/>
          <p:cNvSpPr/>
          <p:nvPr/>
        </p:nvSpPr>
        <p:spPr>
          <a:xfrm>
            <a:off x="4413498" y="4018657"/>
            <a:ext cx="27918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Always prescribe a laxative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every opioid</a:t>
            </a:r>
            <a:endParaRPr lang="en-US" sz="1500" dirty="0"/>
          </a:p>
        </p:txBody>
      </p:sp>
      <p:sp>
        <p:nvSpPr>
          <p:cNvPr id="41" name="SK-35-text-40"/>
          <p:cNvSpPr/>
          <p:nvPr/>
        </p:nvSpPr>
        <p:spPr>
          <a:xfrm>
            <a:off x="8253859" y="1639044"/>
            <a:ext cx="25236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Breakthrough = 1/6th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daily dose</a:t>
            </a:r>
            <a:endParaRPr lang="en-US" sz="1500" dirty="0"/>
          </a:p>
        </p:txBody>
      </p:sp>
      <p:sp>
        <p:nvSpPr>
          <p:cNvPr id="42" name="SK-35-text-41"/>
          <p:cNvSpPr/>
          <p:nvPr/>
        </p:nvSpPr>
        <p:spPr>
          <a:xfrm>
            <a:off x="8253859" y="2434530"/>
            <a:ext cx="265777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NICE NG31: Five Priorities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Care (last days)</a:t>
            </a:r>
            <a:endParaRPr lang="en-US" sz="1500" dirty="0"/>
          </a:p>
        </p:txBody>
      </p:sp>
      <p:sp>
        <p:nvSpPr>
          <p:cNvPr id="43" name="SK-35-text-42"/>
          <p:cNvSpPr/>
          <p:nvPr/>
        </p:nvSpPr>
        <p:spPr>
          <a:xfrm>
            <a:off x="8253859" y="3223171"/>
            <a:ext cx="29503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Spinal cord compression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dexamethasone + urgent MRI</a:t>
            </a:r>
            <a:endParaRPr lang="en-US" sz="1500" dirty="0"/>
          </a:p>
        </p:txBody>
      </p:sp>
      <p:sp>
        <p:nvSpPr>
          <p:cNvPr id="44" name="SK-35-text-43"/>
          <p:cNvSpPr/>
          <p:nvPr/>
        </p:nvSpPr>
        <p:spPr>
          <a:xfrm>
            <a:off x="8253859" y="4018657"/>
            <a:ext cx="34014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Fan directed at face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evidence-based for breathlessness</a:t>
            </a:r>
            <a:endParaRPr lang="en-US" sz="1500" dirty="0"/>
          </a:p>
        </p:txBody>
      </p:sp>
      <p:sp>
        <p:nvSpPr>
          <p:cNvPr id="45" name="SK-35-text-44"/>
          <p:cNvSpPr/>
          <p:nvPr/>
        </p:nvSpPr>
        <p:spPr>
          <a:xfrm>
            <a:off x="1499592" y="4889748"/>
            <a:ext cx="2143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Disclaimer</a:t>
            </a:r>
            <a:endParaRPr lang="en-US" sz="1350" dirty="0"/>
          </a:p>
        </p:txBody>
      </p:sp>
      <p:sp>
        <p:nvSpPr>
          <p:cNvPr id="46" name="SK-35-text-45"/>
          <p:cNvSpPr/>
          <p:nvPr/>
        </p:nvSpPr>
        <p:spPr>
          <a:xfrm>
            <a:off x="1475184" y="5122813"/>
            <a:ext cx="10107067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teaching material has been produced by Bradford VTS for educational purposes only. It is intended for GP trainees (ST1–ST3)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IMGs preparing for clinical practice and RCGP examinations. Clinical decisions should always be based on current national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guidelines, individual patient circumstances, and the advice of senior clinicians. Content reflects NICE CG140 (reviewed September 2024)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NICE NG31 (2015) as current at June 2026. Bradford VTS accepts no liability for clinical decisions made on the basis of this material alone.</a:t>
            </a:r>
            <a:endParaRPr lang="en-US" sz="1200" dirty="0"/>
          </a:p>
        </p:txBody>
      </p:sp>
      <p:sp>
        <p:nvSpPr>
          <p:cNvPr id="47" name="SK-35-text-46"/>
          <p:cNvSpPr/>
          <p:nvPr/>
        </p:nvSpPr>
        <p:spPr>
          <a:xfrm>
            <a:off x="2255490" y="6165205"/>
            <a:ext cx="99365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Palliative Care: Symptom Control &amp; Clinical Management · June 2026</a:t>
            </a:r>
            <a:endParaRPr lang="en-US" sz="1200" dirty="0"/>
          </a:p>
        </p:txBody>
      </p:sp>
      <p:sp>
        <p:nvSpPr>
          <p:cNvPr id="48" name="SK-35-text-47"/>
          <p:cNvSpPr/>
          <p:nvPr/>
        </p:nvSpPr>
        <p:spPr>
          <a:xfrm>
            <a:off x="1353294" y="6563023"/>
            <a:ext cx="108387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Bradford VTS Teaching Deck | Created June 2026 | Updated to NICE CG140/NG31 2024 Standards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984200"/>
            <a:ext cx="1109365" cy="4762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6988" y="1241227"/>
            <a:ext cx="3706267" cy="1296144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1961" y="2585442"/>
            <a:ext cx="4401294" cy="1083469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3716982"/>
            <a:ext cx="5218063" cy="1083469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7" y="5561112"/>
            <a:ext cx="11484769" cy="7556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467" y="5561112"/>
            <a:ext cx="134094" cy="75426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05426"/>
            <a:ext cx="12192000" cy="32355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694" y="5637163"/>
            <a:ext cx="621655" cy="603498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32377" y="1042392"/>
            <a:ext cx="5157192" cy="333970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4879" y="3854053"/>
            <a:ext cx="463153" cy="44574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24000" y="2729359"/>
            <a:ext cx="438894" cy="452586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43286" y="1433215"/>
            <a:ext cx="451098" cy="466279"/>
          </a:xfrm>
          <a:prstGeom prst="rect">
            <a:avLst/>
          </a:prstGeom>
        </p:spPr>
      </p:pic>
      <p:sp>
        <p:nvSpPr>
          <p:cNvPr id="15" name="SK-4-text-14"/>
          <p:cNvSpPr/>
          <p:nvPr/>
        </p:nvSpPr>
        <p:spPr>
          <a:xfrm>
            <a:off x="365671" y="185142"/>
            <a:ext cx="69446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D70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Principles</a:t>
            </a:r>
            <a:endParaRPr lang="en-US" sz="1725" dirty="0"/>
          </a:p>
        </p:txBody>
      </p:sp>
      <p:sp>
        <p:nvSpPr>
          <p:cNvPr id="16" name="SK-4-text-15"/>
          <p:cNvSpPr/>
          <p:nvPr/>
        </p:nvSpPr>
        <p:spPr>
          <a:xfrm>
            <a:off x="365671" y="466279"/>
            <a:ext cx="1182632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Analgesic Ladder &amp; Total Pain</a:t>
            </a:r>
            <a:endParaRPr lang="en-US" sz="3300" dirty="0"/>
          </a:p>
        </p:txBody>
      </p:sp>
      <p:sp>
        <p:nvSpPr>
          <p:cNvPr id="17" name="SK-4-text-16"/>
          <p:cNvSpPr/>
          <p:nvPr/>
        </p:nvSpPr>
        <p:spPr>
          <a:xfrm>
            <a:off x="2767459" y="1371600"/>
            <a:ext cx="55425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— Severe Pain</a:t>
            </a:r>
            <a:endParaRPr lang="en-US" sz="1725" dirty="0"/>
          </a:p>
        </p:txBody>
      </p:sp>
      <p:sp>
        <p:nvSpPr>
          <p:cNvPr id="18" name="SK-4-text-17"/>
          <p:cNvSpPr/>
          <p:nvPr/>
        </p:nvSpPr>
        <p:spPr>
          <a:xfrm>
            <a:off x="2779663" y="1714500"/>
            <a:ext cx="6477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opioid: Morphine, Oxycodone,</a:t>
            </a:r>
            <a:endParaRPr lang="en-US" sz="1200" dirty="0"/>
          </a:p>
        </p:txBody>
      </p:sp>
      <p:sp>
        <p:nvSpPr>
          <p:cNvPr id="19" name="SK-4-text-18"/>
          <p:cNvSpPr/>
          <p:nvPr/>
        </p:nvSpPr>
        <p:spPr>
          <a:xfrm>
            <a:off x="2791867" y="1968103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 + Non-opioid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2791867" y="2221855"/>
            <a:ext cx="2143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± Adjuvant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2048173" y="2729359"/>
            <a:ext cx="60683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— Moderate Pain</a:t>
            </a:r>
            <a:endParaRPr lang="en-US" sz="1725" dirty="0"/>
          </a:p>
        </p:txBody>
      </p:sp>
      <p:sp>
        <p:nvSpPr>
          <p:cNvPr id="22" name="SK-4-text-21"/>
          <p:cNvSpPr/>
          <p:nvPr/>
        </p:nvSpPr>
        <p:spPr>
          <a:xfrm>
            <a:off x="2048173" y="3086100"/>
            <a:ext cx="7940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 opioid: Codeine, Tramadol + Non-opioid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>
            <a:off x="2048173" y="3346698"/>
            <a:ext cx="21431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± Adjuvant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1243459" y="3854053"/>
            <a:ext cx="50168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— Mild Pain</a:t>
            </a:r>
            <a:endParaRPr lang="en-US" sz="1725" dirty="0"/>
          </a:p>
        </p:txBody>
      </p:sp>
      <p:sp>
        <p:nvSpPr>
          <p:cNvPr id="25" name="SK-4-text-24"/>
          <p:cNvSpPr/>
          <p:nvPr/>
        </p:nvSpPr>
        <p:spPr>
          <a:xfrm>
            <a:off x="1243459" y="4224486"/>
            <a:ext cx="5745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Non-opioid: Paracetamol, NSAIDs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1243459" y="4471392"/>
            <a:ext cx="2143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± Adjuvant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572988" y="5061198"/>
            <a:ext cx="11619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“By mouth • By the clock • By the ladder • For the individual”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6607969" y="4478238"/>
            <a:ext cx="55840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70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Pain = Physical + Psychological + Social + Spiritual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6607969" y="4800600"/>
            <a:ext cx="55840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is never purely physical — always assess all dimensions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6607969" y="5074890"/>
            <a:ext cx="55840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the whole person, not just the symptom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1499592" y="5644009"/>
            <a:ext cx="10009584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pain management is holistic — adjuvants, psychology, and social support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as important as opioids.</a:t>
            </a:r>
            <a:endParaRPr lang="en-US" sz="1950" dirty="0"/>
          </a:p>
        </p:txBody>
      </p:sp>
      <p:sp>
        <p:nvSpPr>
          <p:cNvPr id="32" name="SK-4-text-31"/>
          <p:cNvSpPr/>
          <p:nvPr/>
        </p:nvSpPr>
        <p:spPr>
          <a:xfrm>
            <a:off x="3377059" y="6563023"/>
            <a:ext cx="88149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976759"/>
            <a:ext cx="1694557" cy="762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2282" y="1097161"/>
            <a:ext cx="3206353" cy="1110853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2282" y="2880271"/>
            <a:ext cx="3206353" cy="89148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2282" y="4464546"/>
            <a:ext cx="3206353" cy="1296144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494" y="5519886"/>
            <a:ext cx="6156871" cy="33039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5931396"/>
            <a:ext cx="6839694" cy="57045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0" y="6441728"/>
            <a:ext cx="4023271" cy="95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8494" y="2866579"/>
            <a:ext cx="5986272" cy="24435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8494" y="3110931"/>
            <a:ext cx="5986272" cy="24447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8494" y="3355406"/>
            <a:ext cx="5986272" cy="244475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8494" y="3599881"/>
            <a:ext cx="5986272" cy="24447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1655" y="4677073"/>
            <a:ext cx="438894" cy="42505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36596" y="3861048"/>
            <a:ext cx="329059" cy="486817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41655" y="3106638"/>
            <a:ext cx="438894" cy="432048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36596" y="2304157"/>
            <a:ext cx="329059" cy="486817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41655" y="1364605"/>
            <a:ext cx="438894" cy="44574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098" y="6007596"/>
            <a:ext cx="451098" cy="418207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0079" y="4450705"/>
            <a:ext cx="499765" cy="486817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6290" y="4142184"/>
            <a:ext cx="255984" cy="233065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90079" y="2530525"/>
            <a:ext cx="511969" cy="479971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90079" y="1289298"/>
            <a:ext cx="499765" cy="486817"/>
          </a:xfrm>
          <a:prstGeom prst="rect">
            <a:avLst/>
          </a:prstGeom>
        </p:spPr>
      </p:pic>
      <p:sp>
        <p:nvSpPr>
          <p:cNvPr id="25" name="SK-5-text-24"/>
          <p:cNvSpPr/>
          <p:nvPr/>
        </p:nvSpPr>
        <p:spPr>
          <a:xfrm>
            <a:off x="1191372" y="2866579"/>
            <a:ext cx="2831211" cy="2443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Patient Group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4184508" y="2866579"/>
            <a:ext cx="2831211" cy="2443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Starting Dose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1191372" y="3110931"/>
            <a:ext cx="2831211" cy="244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Standard adult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4184508" y="3110931"/>
            <a:ext cx="6416653" cy="244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5–10 mg oral morphine every 4 hours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1191372" y="3355406"/>
            <a:ext cx="5126118" cy="244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Elderly / frail / opioid-naive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4184508" y="3355406"/>
            <a:ext cx="6584984" cy="244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2.5–5 mg oral morphine every 4 hours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1191372" y="3599881"/>
            <a:ext cx="2831211" cy="244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Renal impairment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4184508" y="3599881"/>
            <a:ext cx="6304433" cy="244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Use reduced dose; consider alfentanil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377875" y="219373"/>
            <a:ext cx="10256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4B6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• Last reviewed September 2024 — Current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377875" y="479971"/>
            <a:ext cx="1181412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CG140: Strong Opioids First-line</a:t>
            </a:r>
            <a:endParaRPr lang="en-US" sz="3000" dirty="0"/>
          </a:p>
        </p:txBody>
      </p:sp>
      <p:sp>
        <p:nvSpPr>
          <p:cNvPr id="35" name="SK-5-text-34"/>
          <p:cNvSpPr/>
          <p:nvPr/>
        </p:nvSpPr>
        <p:spPr>
          <a:xfrm>
            <a:off x="1036290" y="1330375"/>
            <a:ext cx="99117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Morphine: First-Line Oral Strong Opioid</a:t>
            </a:r>
            <a:endParaRPr lang="en-US" sz="1650" dirty="0"/>
          </a:p>
        </p:txBody>
      </p:sp>
      <p:sp>
        <p:nvSpPr>
          <p:cNvPr id="36" name="SK-5-text-35"/>
          <p:cNvSpPr/>
          <p:nvPr/>
        </p:nvSpPr>
        <p:spPr>
          <a:xfrm>
            <a:off x="1036290" y="1645890"/>
            <a:ext cx="111557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Morphine is the recommended first-line oral strong opioid for cancer pain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1036290" y="1899642"/>
            <a:ext cx="111557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over other opioids unless specific contraindications exist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1194792" y="2125861"/>
            <a:ext cx="48177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renal impairment)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1036290" y="2564755"/>
            <a:ext cx="36252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Doses</a:t>
            </a:r>
            <a:endParaRPr lang="en-US" sz="1650" dirty="0"/>
          </a:p>
        </p:txBody>
      </p:sp>
      <p:sp>
        <p:nvSpPr>
          <p:cNvPr id="40" name="SK-5-text-39"/>
          <p:cNvSpPr/>
          <p:nvPr/>
        </p:nvSpPr>
        <p:spPr>
          <a:xfrm>
            <a:off x="1316682" y="4169569"/>
            <a:ext cx="108753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assess response within 24–48 hours of starting</a:t>
            </a:r>
            <a:endParaRPr lang="en-US" sz="1425" dirty="0"/>
          </a:p>
        </p:txBody>
      </p:sp>
      <p:sp>
        <p:nvSpPr>
          <p:cNvPr id="41" name="SK-5-text-40"/>
          <p:cNvSpPr/>
          <p:nvPr/>
        </p:nvSpPr>
        <p:spPr>
          <a:xfrm>
            <a:off x="1036290" y="4498777"/>
            <a:ext cx="109175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Switching to Modified-Release (MR) Morphine</a:t>
            </a:r>
            <a:endParaRPr lang="en-US" sz="1650" dirty="0"/>
          </a:p>
        </p:txBody>
      </p:sp>
      <p:sp>
        <p:nvSpPr>
          <p:cNvPr id="42" name="SK-5-text-41"/>
          <p:cNvSpPr/>
          <p:nvPr/>
        </p:nvSpPr>
        <p:spPr>
          <a:xfrm>
            <a:off x="1036290" y="4786759"/>
            <a:ext cx="52302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Once pain is well-controlled on immediate-release (IR) morphine, convert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MR morphine given every 12 hours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1036290" y="5232648"/>
            <a:ext cx="111557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Total 24-hour IR dose = total 24-hour MR dose (same amount, different frequency)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1182588" y="5596086"/>
            <a:ext cx="110094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IR morphine 10 mg every 4 h (= 60 mg/24 h) → MR morphine 30 mg every 12 hours</a:t>
            </a:r>
            <a:endParaRPr lang="en-US" sz="1050" dirty="0"/>
          </a:p>
        </p:txBody>
      </p:sp>
      <p:sp>
        <p:nvSpPr>
          <p:cNvPr id="45" name="SK-5-text-44"/>
          <p:cNvSpPr/>
          <p:nvPr/>
        </p:nvSpPr>
        <p:spPr>
          <a:xfrm>
            <a:off x="1036290" y="6034980"/>
            <a:ext cx="111557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Breakthrough dose = 1/6 of total 24-hour oral morphine dose.</a:t>
            </a:r>
            <a:endParaRPr lang="en-US" sz="1425" dirty="0"/>
          </a:p>
        </p:txBody>
      </p:sp>
      <p:sp>
        <p:nvSpPr>
          <p:cNvPr id="46" name="SK-5-text-45"/>
          <p:cNvSpPr/>
          <p:nvPr/>
        </p:nvSpPr>
        <p:spPr>
          <a:xfrm>
            <a:off x="1901875" y="6233815"/>
            <a:ext cx="102901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alongside regular opioid — never omit.</a:t>
            </a:r>
            <a:endParaRPr lang="en-US" sz="1350" dirty="0"/>
          </a:p>
        </p:txBody>
      </p:sp>
      <p:sp>
        <p:nvSpPr>
          <p:cNvPr id="47" name="SK-5-text-46"/>
          <p:cNvSpPr/>
          <p:nvPr/>
        </p:nvSpPr>
        <p:spPr>
          <a:xfrm>
            <a:off x="8814792" y="1241227"/>
            <a:ext cx="26965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Stable pain:</a:t>
            </a:r>
            <a:endParaRPr lang="en-US" sz="1425" dirty="0"/>
          </a:p>
        </p:txBody>
      </p:sp>
      <p:sp>
        <p:nvSpPr>
          <p:cNvPr id="48" name="SK-5-text-47"/>
          <p:cNvSpPr/>
          <p:nvPr/>
        </p:nvSpPr>
        <p:spPr>
          <a:xfrm>
            <a:off x="8814792" y="1536055"/>
            <a:ext cx="33772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Switch to MR Morphine</a:t>
            </a:r>
            <a:endParaRPr lang="en-US" sz="1425" dirty="0"/>
          </a:p>
        </p:txBody>
      </p:sp>
      <p:sp>
        <p:nvSpPr>
          <p:cNvPr id="49" name="SK-5-text-48"/>
          <p:cNvSpPr/>
          <p:nvPr/>
        </p:nvSpPr>
        <p:spPr>
          <a:xfrm>
            <a:off x="8826996" y="1837879"/>
            <a:ext cx="32404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12 hours</a:t>
            </a:r>
            <a:endParaRPr lang="en-US" sz="1350" dirty="0"/>
          </a:p>
        </p:txBody>
      </p:sp>
      <p:sp>
        <p:nvSpPr>
          <p:cNvPr id="50" name="SK-5-text-49"/>
          <p:cNvSpPr/>
          <p:nvPr/>
        </p:nvSpPr>
        <p:spPr>
          <a:xfrm>
            <a:off x="8814792" y="3079105"/>
            <a:ext cx="33772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at 24–48 hours</a:t>
            </a:r>
            <a:endParaRPr lang="en-US" sz="1425" dirty="0"/>
          </a:p>
        </p:txBody>
      </p:sp>
      <p:sp>
        <p:nvSpPr>
          <p:cNvPr id="51" name="SK-5-text-50"/>
          <p:cNvSpPr/>
          <p:nvPr/>
        </p:nvSpPr>
        <p:spPr>
          <a:xfrm>
            <a:off x="8814792" y="3367236"/>
            <a:ext cx="33772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if needed</a:t>
            </a:r>
            <a:endParaRPr lang="en-US" sz="1350" dirty="0"/>
          </a:p>
        </p:txBody>
      </p:sp>
      <p:sp>
        <p:nvSpPr>
          <p:cNvPr id="52" name="SK-5-text-51"/>
          <p:cNvSpPr/>
          <p:nvPr/>
        </p:nvSpPr>
        <p:spPr>
          <a:xfrm>
            <a:off x="8814792" y="4574232"/>
            <a:ext cx="13935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</a:t>
            </a:r>
            <a:endParaRPr lang="en-US" sz="1425" dirty="0"/>
          </a:p>
        </p:txBody>
      </p:sp>
      <p:sp>
        <p:nvSpPr>
          <p:cNvPr id="53" name="SK-5-text-52"/>
          <p:cNvSpPr/>
          <p:nvPr/>
        </p:nvSpPr>
        <p:spPr>
          <a:xfrm>
            <a:off x="8814792" y="4855369"/>
            <a:ext cx="23488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 Morphine</a:t>
            </a:r>
            <a:endParaRPr lang="en-US" sz="1350" dirty="0"/>
          </a:p>
        </p:txBody>
      </p:sp>
      <p:sp>
        <p:nvSpPr>
          <p:cNvPr id="54" name="SK-5-text-53"/>
          <p:cNvSpPr/>
          <p:nvPr/>
        </p:nvSpPr>
        <p:spPr>
          <a:xfrm>
            <a:off x="8814792" y="5150346"/>
            <a:ext cx="17316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dose</a:t>
            </a:r>
            <a:endParaRPr lang="en-US" sz="1350" dirty="0"/>
          </a:p>
        </p:txBody>
      </p:sp>
      <p:sp>
        <p:nvSpPr>
          <p:cNvPr id="55" name="SK-5-text-54"/>
          <p:cNvSpPr/>
          <p:nvPr/>
        </p:nvSpPr>
        <p:spPr>
          <a:xfrm>
            <a:off x="8814792" y="5431482"/>
            <a:ext cx="28975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4 hours</a:t>
            </a:r>
            <a:endParaRPr lang="en-US" sz="1350" dirty="0"/>
          </a:p>
        </p:txBody>
      </p:sp>
      <p:sp>
        <p:nvSpPr>
          <p:cNvPr id="56" name="SK-5-text-55"/>
          <p:cNvSpPr/>
          <p:nvPr/>
        </p:nvSpPr>
        <p:spPr>
          <a:xfrm>
            <a:off x="2584698" y="6611094"/>
            <a:ext cx="96073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Palliative Care: Symptom Control &amp; Clinical Management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63" y="5390257"/>
            <a:ext cx="292596" cy="294829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059" y="1556742"/>
            <a:ext cx="329059" cy="308521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570434"/>
            <a:ext cx="316855" cy="274290"/>
          </a:xfrm>
          <a:prstGeom prst="rect">
            <a:avLst/>
          </a:prstGeom>
        </p:spPr>
      </p:pic>
      <p:sp>
        <p:nvSpPr>
          <p:cNvPr id="6" name="SK-6-text-5"/>
          <p:cNvSpPr/>
          <p:nvPr/>
        </p:nvSpPr>
        <p:spPr>
          <a:xfrm>
            <a:off x="268188" y="191988"/>
            <a:ext cx="1192381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 Titration and Breakthrough Dosing</a:t>
            </a:r>
            <a:endParaRPr lang="en-US" sz="3075" dirty="0"/>
          </a:p>
        </p:txBody>
      </p:sp>
      <p:sp>
        <p:nvSpPr>
          <p:cNvPr id="7" name="SK-6-text-6"/>
          <p:cNvSpPr/>
          <p:nvPr/>
        </p:nvSpPr>
        <p:spPr>
          <a:xfrm>
            <a:off x="268188" y="960090"/>
            <a:ext cx="11923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— reviewed September 2024 · Current guidance</a:t>
            </a:r>
            <a:endParaRPr lang="en-US" sz="1800" dirty="0"/>
          </a:p>
        </p:txBody>
      </p:sp>
      <p:sp>
        <p:nvSpPr>
          <p:cNvPr id="8" name="SK-6-text-7"/>
          <p:cNvSpPr/>
          <p:nvPr/>
        </p:nvSpPr>
        <p:spPr>
          <a:xfrm>
            <a:off x="1060698" y="1590973"/>
            <a:ext cx="726281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Increase the Dose</a:t>
            </a:r>
            <a:endParaRPr lang="en-US" sz="1875" dirty="0"/>
          </a:p>
        </p:txBody>
      </p:sp>
      <p:sp>
        <p:nvSpPr>
          <p:cNvPr id="9" name="SK-6-text-8"/>
          <p:cNvSpPr/>
          <p:nvPr/>
        </p:nvSpPr>
        <p:spPr>
          <a:xfrm>
            <a:off x="767953" y="1988790"/>
            <a:ext cx="448657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3 or more breakthrough doses used in 24 hours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pain is uncontrolled</a:t>
            </a:r>
            <a:endParaRPr lang="en-US" sz="1425" dirty="0"/>
          </a:p>
        </p:txBody>
      </p:sp>
      <p:sp>
        <p:nvSpPr>
          <p:cNvPr id="10" name="SK-6-text-9"/>
          <p:cNvSpPr/>
          <p:nvPr/>
        </p:nvSpPr>
        <p:spPr>
          <a:xfrm>
            <a:off x="767953" y="2571750"/>
            <a:ext cx="45597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 to severe pain on 3 or more occasions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24 hours → titrate upward</a:t>
            </a:r>
            <a:endParaRPr lang="en-US" sz="1425" dirty="0"/>
          </a:p>
        </p:txBody>
      </p:sp>
      <p:sp>
        <p:nvSpPr>
          <p:cNvPr id="11" name="SK-6-text-10"/>
          <p:cNvSpPr/>
          <p:nvPr/>
        </p:nvSpPr>
        <p:spPr>
          <a:xfrm>
            <a:off x="780157" y="3140869"/>
            <a:ext cx="114118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Reassess within 24–48 hours of any dose change</a:t>
            </a:r>
            <a:endParaRPr lang="en-US" sz="1575" dirty="0"/>
          </a:p>
        </p:txBody>
      </p:sp>
      <p:sp>
        <p:nvSpPr>
          <p:cNvPr id="12" name="SK-6-text-11"/>
          <p:cNvSpPr/>
          <p:nvPr/>
        </p:nvSpPr>
        <p:spPr>
          <a:xfrm>
            <a:off x="1950690" y="3689598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much to increase:</a:t>
            </a:r>
            <a:endParaRPr lang="en-US" sz="1650" dirty="0"/>
          </a:p>
        </p:txBody>
      </p:sp>
      <p:sp>
        <p:nvSpPr>
          <p:cNvPr id="13" name="SK-6-text-12"/>
          <p:cNvSpPr/>
          <p:nvPr/>
        </p:nvSpPr>
        <p:spPr>
          <a:xfrm>
            <a:off x="975271" y="4046190"/>
            <a:ext cx="423058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total 24-hour dose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30–50%</a:t>
            </a:r>
            <a:endParaRPr lang="en-US" sz="2325" dirty="0"/>
          </a:p>
        </p:txBody>
      </p:sp>
      <p:sp>
        <p:nvSpPr>
          <p:cNvPr id="14" name="SK-6-text-13"/>
          <p:cNvSpPr/>
          <p:nvPr/>
        </p:nvSpPr>
        <p:spPr>
          <a:xfrm>
            <a:off x="560784" y="4786759"/>
            <a:ext cx="116312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Patient on 60 mg/24h → increase to 80–90 mg/24h</a:t>
            </a:r>
            <a:endParaRPr lang="en-US" sz="1500" dirty="0"/>
          </a:p>
        </p:txBody>
      </p:sp>
      <p:sp>
        <p:nvSpPr>
          <p:cNvPr id="15" name="SK-6-text-14"/>
          <p:cNvSpPr/>
          <p:nvPr/>
        </p:nvSpPr>
        <p:spPr>
          <a:xfrm>
            <a:off x="6876157" y="1590973"/>
            <a:ext cx="53158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Rule</a:t>
            </a:r>
            <a:endParaRPr lang="en-US" sz="1875" dirty="0"/>
          </a:p>
        </p:txBody>
      </p:sp>
      <p:sp>
        <p:nvSpPr>
          <p:cNvPr id="16" name="SK-6-text-15"/>
          <p:cNvSpPr/>
          <p:nvPr/>
        </p:nvSpPr>
        <p:spPr>
          <a:xfrm>
            <a:off x="7022455" y="1995636"/>
            <a:ext cx="3584377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daily dose ÷ 6</a:t>
            </a:r>
            <a:endParaRPr lang="en-US" sz="2325" dirty="0"/>
          </a:p>
        </p:txBody>
      </p:sp>
      <p:sp>
        <p:nvSpPr>
          <p:cNvPr id="17" name="SK-6-text-16"/>
          <p:cNvSpPr/>
          <p:nvPr/>
        </p:nvSpPr>
        <p:spPr>
          <a:xfrm>
            <a:off x="6547098" y="3065413"/>
            <a:ext cx="370046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Worked Example:</a:t>
            </a:r>
            <a:endParaRPr lang="en-US" sz="1575" dirty="0"/>
          </a:p>
        </p:txBody>
      </p:sp>
      <p:sp>
        <p:nvSpPr>
          <p:cNvPr id="18" name="SK-6-text-17"/>
          <p:cNvSpPr/>
          <p:nvPr/>
        </p:nvSpPr>
        <p:spPr>
          <a:xfrm>
            <a:off x="6547098" y="3401467"/>
            <a:ext cx="56449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daily oral morphine: 60 mg/24h</a:t>
            </a:r>
            <a:endParaRPr lang="en-US" sz="1575" dirty="0"/>
          </a:p>
        </p:txBody>
      </p:sp>
      <p:sp>
        <p:nvSpPr>
          <p:cNvPr id="19" name="SK-6-text-18"/>
          <p:cNvSpPr/>
          <p:nvPr/>
        </p:nvSpPr>
        <p:spPr>
          <a:xfrm>
            <a:off x="6559153" y="3730675"/>
            <a:ext cx="56328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dose: 60 ÷ 6 = 10 mg</a:t>
            </a:r>
            <a:endParaRPr lang="en-US" sz="1575" dirty="0"/>
          </a:p>
        </p:txBody>
      </p:sp>
      <p:sp>
        <p:nvSpPr>
          <p:cNvPr id="20" name="SK-6-text-19"/>
          <p:cNvSpPr/>
          <p:nvPr/>
        </p:nvSpPr>
        <p:spPr>
          <a:xfrm>
            <a:off x="6547098" y="4073575"/>
            <a:ext cx="56449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 as: immediate-release morphine, every 4 hours PRN</a:t>
            </a:r>
            <a:endParaRPr lang="en-US" sz="1575" dirty="0"/>
          </a:p>
        </p:txBody>
      </p:sp>
      <p:sp>
        <p:nvSpPr>
          <p:cNvPr id="21" name="SK-6-text-20"/>
          <p:cNvSpPr/>
          <p:nvPr/>
        </p:nvSpPr>
        <p:spPr>
          <a:xfrm>
            <a:off x="6571357" y="4601617"/>
            <a:ext cx="44255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a breakthrough dose alongside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opioids — never omit this.</a:t>
            </a:r>
            <a:endParaRPr lang="en-US" sz="1500" dirty="0"/>
          </a:p>
        </p:txBody>
      </p:sp>
      <p:sp>
        <p:nvSpPr>
          <p:cNvPr id="22" name="SK-6-text-21"/>
          <p:cNvSpPr/>
          <p:nvPr/>
        </p:nvSpPr>
        <p:spPr>
          <a:xfrm>
            <a:off x="1060698" y="5424636"/>
            <a:ext cx="346043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6F42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</a:t>
            </a:r>
            <a:endParaRPr lang="en-US" sz="1575" dirty="0"/>
          </a:p>
        </p:txBody>
      </p:sp>
      <p:sp>
        <p:nvSpPr>
          <p:cNvPr id="23" name="SK-6-text-22"/>
          <p:cNvSpPr/>
          <p:nvPr/>
        </p:nvSpPr>
        <p:spPr>
          <a:xfrm>
            <a:off x="1024086" y="5712619"/>
            <a:ext cx="992415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1/6th of total 24-hour oral morphine dose. If using modified-release morphine 30 mg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twice daily (total = 60 mg/24h), breakthrough immediate-release morphine = 10 mg. Increase the regular dose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the PRN — when pain is uncontrolled.</a:t>
            </a:r>
            <a:endParaRPr lang="en-US" sz="1500" dirty="0"/>
          </a:p>
        </p:txBody>
      </p:sp>
      <p:sp>
        <p:nvSpPr>
          <p:cNvPr id="24" name="SK-6-text-23"/>
          <p:cNvSpPr/>
          <p:nvPr/>
        </p:nvSpPr>
        <p:spPr>
          <a:xfrm>
            <a:off x="1767780" y="6604248"/>
            <a:ext cx="104242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Morphine Titration and Breakthrough Dosing | Slide 6 of 35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090" y="236488"/>
            <a:ext cx="2925961" cy="397669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50255"/>
            <a:ext cx="1524000" cy="6846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474440"/>
            <a:ext cx="4693890" cy="246191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460748"/>
            <a:ext cx="207169" cy="2475607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953" y="3555802"/>
            <a:ext cx="3815953" cy="28113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7898" y="1460748"/>
            <a:ext cx="4693890" cy="246191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7898" y="1504652"/>
            <a:ext cx="207169" cy="238169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5773" y="3542109"/>
            <a:ext cx="3815953" cy="281136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4039344"/>
            <a:ext cx="4693890" cy="2386459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079" y="4105126"/>
            <a:ext cx="207169" cy="223837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7953" y="6014442"/>
            <a:ext cx="3815953" cy="281136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27898" y="4039344"/>
            <a:ext cx="4693890" cy="2386459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7898" y="3886349"/>
            <a:ext cx="207169" cy="259020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05773" y="6014442"/>
            <a:ext cx="3815953" cy="281136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97418" y="1460748"/>
            <a:ext cx="9525" cy="505420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0" y="1878955"/>
            <a:ext cx="975271" cy="767953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68000" y="3243709"/>
            <a:ext cx="975271" cy="76795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68000" y="4608463"/>
            <a:ext cx="975271" cy="76795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86227"/>
            <a:ext cx="12192000" cy="34290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728871" y="4450705"/>
            <a:ext cx="804565" cy="1083469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716667" y="3140869"/>
            <a:ext cx="828973" cy="829717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16667" y="1872109"/>
            <a:ext cx="828973" cy="822871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803255" y="6062365"/>
            <a:ext cx="194965" cy="185142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02196" y="6062365"/>
            <a:ext cx="219373" cy="185142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03255" y="3579763"/>
            <a:ext cx="194965" cy="178296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02196" y="3607296"/>
            <a:ext cx="219373" cy="171450"/>
          </a:xfrm>
          <a:prstGeom prst="rect">
            <a:avLst/>
          </a:prstGeom>
        </p:spPr>
      </p:pic>
      <p:sp>
        <p:nvSpPr>
          <p:cNvPr id="29" name="SK-7-text-28"/>
          <p:cNvSpPr/>
          <p:nvPr/>
        </p:nvSpPr>
        <p:spPr>
          <a:xfrm>
            <a:off x="365671" y="308521"/>
            <a:ext cx="1182632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22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Alternative Strong Opioids</a:t>
            </a:r>
            <a:endParaRPr lang="en-US" sz="3000" dirty="0"/>
          </a:p>
        </p:txBody>
      </p:sp>
      <p:sp>
        <p:nvSpPr>
          <p:cNvPr id="30" name="SK-7-text-29"/>
          <p:cNvSpPr/>
          <p:nvPr/>
        </p:nvSpPr>
        <p:spPr>
          <a:xfrm>
            <a:off x="9070777" y="342900"/>
            <a:ext cx="31212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22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CG140 · Second-line options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365671" y="1076623"/>
            <a:ext cx="11296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morphine is not tolerated or not appropriate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743694" y="1625203"/>
            <a:ext cx="279844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22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Oxycodone</a:t>
            </a:r>
            <a:endParaRPr lang="en-US" sz="1950" dirty="0"/>
          </a:p>
        </p:txBody>
      </p:sp>
      <p:sp>
        <p:nvSpPr>
          <p:cNvPr id="33" name="SK-7-text-32"/>
          <p:cNvSpPr/>
          <p:nvPr/>
        </p:nvSpPr>
        <p:spPr>
          <a:xfrm>
            <a:off x="743694" y="1995636"/>
            <a:ext cx="62331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2nd line — morphine not tolerated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816769" y="2324844"/>
            <a:ext cx="45567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Oral or subcutaneous route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816769" y="2585442"/>
            <a:ext cx="271879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Equianalgesic ratio: oxycodone oral :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morphine oral = 1 : 2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816769" y="2996803"/>
            <a:ext cx="5943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Oxycodone 10 mg = Morphine 20 mg</a:t>
            </a:r>
            <a:endParaRPr lang="en-US" sz="1050" dirty="0"/>
          </a:p>
        </p:txBody>
      </p:sp>
      <p:sp>
        <p:nvSpPr>
          <p:cNvPr id="37" name="SK-7-text-36"/>
          <p:cNvSpPr/>
          <p:nvPr/>
        </p:nvSpPr>
        <p:spPr>
          <a:xfrm>
            <a:off x="816769" y="3243709"/>
            <a:ext cx="77038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 oxycodone: divide oral oxycodone dose by 2</a:t>
            </a:r>
            <a:endParaRPr lang="en-US" sz="1050" dirty="0"/>
          </a:p>
        </p:txBody>
      </p:sp>
      <p:sp>
        <p:nvSpPr>
          <p:cNvPr id="38" name="SK-7-text-37"/>
          <p:cNvSpPr/>
          <p:nvPr/>
        </p:nvSpPr>
        <p:spPr>
          <a:xfrm>
            <a:off x="1133773" y="3607296"/>
            <a:ext cx="75971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Half the dose of morphine for equivalent effect</a:t>
            </a:r>
            <a:endParaRPr lang="en-US" sz="1050" dirty="0"/>
          </a:p>
        </p:txBody>
      </p:sp>
      <p:sp>
        <p:nvSpPr>
          <p:cNvPr id="39" name="SK-7-text-38"/>
          <p:cNvSpPr/>
          <p:nvPr/>
        </p:nvSpPr>
        <p:spPr>
          <a:xfrm>
            <a:off x="5656957" y="1625203"/>
            <a:ext cx="428434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22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Fentanyl Patch</a:t>
            </a:r>
            <a:endParaRPr lang="en-US" sz="1950" dirty="0"/>
          </a:p>
        </p:txBody>
      </p:sp>
      <p:sp>
        <p:nvSpPr>
          <p:cNvPr id="40" name="SK-7-text-39"/>
          <p:cNvSpPr/>
          <p:nvPr/>
        </p:nvSpPr>
        <p:spPr>
          <a:xfrm>
            <a:off x="5656957" y="1995636"/>
            <a:ext cx="65350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Stable pain · Oral route unavailable</a:t>
            </a:r>
            <a:endParaRPr lang="en-US" sz="1200" dirty="0"/>
          </a:p>
        </p:txBody>
      </p:sp>
      <p:sp>
        <p:nvSpPr>
          <p:cNvPr id="41" name="SK-7-text-40"/>
          <p:cNvSpPr/>
          <p:nvPr/>
        </p:nvSpPr>
        <p:spPr>
          <a:xfrm>
            <a:off x="5717977" y="2324844"/>
            <a:ext cx="4130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Changed every 72 hours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5717977" y="2585442"/>
            <a:ext cx="51968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Useful when oral route is lost</a:t>
            </a:r>
            <a:endParaRPr lang="en-US" sz="1050" dirty="0"/>
          </a:p>
        </p:txBody>
      </p:sp>
      <p:sp>
        <p:nvSpPr>
          <p:cNvPr id="43" name="SK-7-text-42"/>
          <p:cNvSpPr/>
          <p:nvPr/>
        </p:nvSpPr>
        <p:spPr>
          <a:xfrm>
            <a:off x="5717977" y="2852886"/>
            <a:ext cx="64740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Takes 12–24 hours to reach therapeutic level</a:t>
            </a:r>
            <a:endParaRPr lang="en-US" sz="1050" dirty="0"/>
          </a:p>
        </p:txBody>
      </p:sp>
      <p:sp>
        <p:nvSpPr>
          <p:cNvPr id="44" name="SK-7-text-43"/>
          <p:cNvSpPr/>
          <p:nvPr/>
        </p:nvSpPr>
        <p:spPr>
          <a:xfrm>
            <a:off x="5717977" y="3120330"/>
            <a:ext cx="64740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NOT suitable for rapidly changing or unstable pain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6010573" y="3586609"/>
            <a:ext cx="61814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Slow onset — titrate carefully; avoid in acute pain changes</a:t>
            </a:r>
            <a:endParaRPr lang="en-US" sz="900" dirty="0"/>
          </a:p>
        </p:txBody>
      </p:sp>
      <p:sp>
        <p:nvSpPr>
          <p:cNvPr id="46" name="SK-7-text-45"/>
          <p:cNvSpPr/>
          <p:nvPr/>
        </p:nvSpPr>
        <p:spPr>
          <a:xfrm>
            <a:off x="743694" y="4217640"/>
            <a:ext cx="577024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22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Buprenorphine Patch</a:t>
            </a:r>
            <a:endParaRPr lang="en-US" sz="1950" dirty="0"/>
          </a:p>
        </p:txBody>
      </p:sp>
      <p:sp>
        <p:nvSpPr>
          <p:cNvPr id="47" name="SK-7-text-46"/>
          <p:cNvSpPr/>
          <p:nvPr/>
        </p:nvSpPr>
        <p:spPr>
          <a:xfrm>
            <a:off x="743694" y="4587925"/>
            <a:ext cx="6659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Stable mild-to-moderate chronic pain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816769" y="4910286"/>
            <a:ext cx="85572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Transdermal patch — 7-day or 3.5-day formulations</a:t>
            </a:r>
            <a:endParaRPr lang="en-US" sz="1050" dirty="0"/>
          </a:p>
        </p:txBody>
      </p:sp>
      <p:sp>
        <p:nvSpPr>
          <p:cNvPr id="49" name="SK-7-text-48"/>
          <p:cNvSpPr/>
          <p:nvPr/>
        </p:nvSpPr>
        <p:spPr>
          <a:xfrm>
            <a:off x="816769" y="5177730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Partial opioid agonist</a:t>
            </a:r>
            <a:endParaRPr lang="en-US" sz="1050" dirty="0"/>
          </a:p>
        </p:txBody>
      </p:sp>
      <p:sp>
        <p:nvSpPr>
          <p:cNvPr id="50" name="SK-7-text-49"/>
          <p:cNvSpPr/>
          <p:nvPr/>
        </p:nvSpPr>
        <p:spPr>
          <a:xfrm>
            <a:off x="816769" y="5431482"/>
            <a:ext cx="77571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Useful in elderly or renally impaired patients</a:t>
            </a:r>
            <a:endParaRPr lang="en-US" sz="1050" dirty="0"/>
          </a:p>
        </p:txBody>
      </p:sp>
      <p:sp>
        <p:nvSpPr>
          <p:cNvPr id="51" name="SK-7-text-50"/>
          <p:cNvSpPr/>
          <p:nvPr/>
        </p:nvSpPr>
        <p:spPr>
          <a:xfrm>
            <a:off x="816769" y="5692080"/>
            <a:ext cx="6797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Lower abuse potential than full agonists</a:t>
            </a:r>
            <a:endParaRPr lang="en-US" sz="1050" dirty="0"/>
          </a:p>
        </p:txBody>
      </p:sp>
      <p:sp>
        <p:nvSpPr>
          <p:cNvPr id="52" name="SK-7-text-51"/>
          <p:cNvSpPr/>
          <p:nvPr/>
        </p:nvSpPr>
        <p:spPr>
          <a:xfrm>
            <a:off x="1133773" y="6062365"/>
            <a:ext cx="82372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Good option for stable, predictable background pain</a:t>
            </a:r>
            <a:endParaRPr lang="en-US" sz="1050" dirty="0"/>
          </a:p>
        </p:txBody>
      </p:sp>
      <p:sp>
        <p:nvSpPr>
          <p:cNvPr id="53" name="SK-7-text-52"/>
          <p:cNvSpPr/>
          <p:nvPr/>
        </p:nvSpPr>
        <p:spPr>
          <a:xfrm>
            <a:off x="5656957" y="4217640"/>
            <a:ext cx="30956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22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Alfentanil</a:t>
            </a:r>
            <a:endParaRPr lang="en-US" sz="1950" dirty="0"/>
          </a:p>
        </p:txBody>
      </p:sp>
      <p:sp>
        <p:nvSpPr>
          <p:cNvPr id="54" name="SK-7-text-53"/>
          <p:cNvSpPr/>
          <p:nvPr/>
        </p:nvSpPr>
        <p:spPr>
          <a:xfrm>
            <a:off x="5656957" y="4587925"/>
            <a:ext cx="65350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Renal impairment — safest opioid choice</a:t>
            </a:r>
            <a:endParaRPr lang="en-US" sz="1200" dirty="0"/>
          </a:p>
        </p:txBody>
      </p:sp>
      <p:sp>
        <p:nvSpPr>
          <p:cNvPr id="55" name="SK-7-text-54"/>
          <p:cNvSpPr/>
          <p:nvPr/>
        </p:nvSpPr>
        <p:spPr>
          <a:xfrm>
            <a:off x="5717977" y="4910286"/>
            <a:ext cx="50368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Short-acting synthetic opioid</a:t>
            </a:r>
            <a:endParaRPr lang="en-US" sz="1050" dirty="0"/>
          </a:p>
        </p:txBody>
      </p:sp>
      <p:sp>
        <p:nvSpPr>
          <p:cNvPr id="56" name="SK-7-text-55"/>
          <p:cNvSpPr/>
          <p:nvPr/>
        </p:nvSpPr>
        <p:spPr>
          <a:xfrm>
            <a:off x="5717977" y="5170884"/>
            <a:ext cx="6156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Does NOT accumulate in renal failure</a:t>
            </a:r>
            <a:endParaRPr lang="en-US" sz="1050" dirty="0"/>
          </a:p>
        </p:txBody>
      </p:sp>
      <p:sp>
        <p:nvSpPr>
          <p:cNvPr id="57" name="SK-7-text-56"/>
          <p:cNvSpPr/>
          <p:nvPr/>
        </p:nvSpPr>
        <p:spPr>
          <a:xfrm>
            <a:off x="5717977" y="5431482"/>
            <a:ext cx="64740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Given subcutaneously — syringe driver compatible</a:t>
            </a:r>
            <a:endParaRPr lang="en-US" sz="1050" dirty="0"/>
          </a:p>
        </p:txBody>
      </p:sp>
      <p:sp>
        <p:nvSpPr>
          <p:cNvPr id="58" name="SK-7-text-57"/>
          <p:cNvSpPr/>
          <p:nvPr/>
        </p:nvSpPr>
        <p:spPr>
          <a:xfrm>
            <a:off x="5717977" y="5685234"/>
            <a:ext cx="64740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Specialist palliative care guidance recommended</a:t>
            </a:r>
            <a:endParaRPr lang="en-US" sz="1050" dirty="0"/>
          </a:p>
        </p:txBody>
      </p:sp>
      <p:sp>
        <p:nvSpPr>
          <p:cNvPr id="59" name="SK-7-text-58"/>
          <p:cNvSpPr/>
          <p:nvPr/>
        </p:nvSpPr>
        <p:spPr>
          <a:xfrm>
            <a:off x="6010573" y="6062365"/>
            <a:ext cx="61814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Safest strong opioid in significant renal impairment</a:t>
            </a:r>
            <a:endParaRPr lang="en-US" sz="1050" dirty="0"/>
          </a:p>
        </p:txBody>
      </p:sp>
      <p:sp>
        <p:nvSpPr>
          <p:cNvPr id="60" name="SK-7-text-59"/>
          <p:cNvSpPr/>
          <p:nvPr/>
        </p:nvSpPr>
        <p:spPr>
          <a:xfrm>
            <a:off x="3267373" y="6576715"/>
            <a:ext cx="4099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www.bradfordsvts.co.uk</a:t>
            </a:r>
            <a:endParaRPr lang="en-US" sz="1200" dirty="0"/>
          </a:p>
        </p:txBody>
      </p:sp>
      <p:sp>
        <p:nvSpPr>
          <p:cNvPr id="61" name="SK-7-text-60"/>
          <p:cNvSpPr/>
          <p:nvPr/>
        </p:nvSpPr>
        <p:spPr>
          <a:xfrm>
            <a:off x="5413177" y="6576715"/>
            <a:ext cx="67788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| Bradford VTS Teaching Deck | Slide 7 of 35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561" y="0"/>
            <a:ext cx="1036290" cy="754261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994321"/>
            <a:ext cx="1572667" cy="7530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131540"/>
            <a:ext cx="5547271" cy="23590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206996"/>
            <a:ext cx="73075" cy="223569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557" y="1152079"/>
            <a:ext cx="5547271" cy="233853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1227534"/>
            <a:ext cx="73075" cy="2235696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186" y="3725912"/>
            <a:ext cx="11655478" cy="1562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9693" y="3806130"/>
            <a:ext cx="9525" cy="120015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44296" y="3806130"/>
            <a:ext cx="9525" cy="12001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23098" y="4114800"/>
            <a:ext cx="134094" cy="18514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31969" y="3895279"/>
            <a:ext cx="926455" cy="637729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7875" y="5157192"/>
            <a:ext cx="11435953" cy="133722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55" y="5273725"/>
            <a:ext cx="767953" cy="637729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80784" y="3737521"/>
            <a:ext cx="853380" cy="953244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93977" y="3737521"/>
            <a:ext cx="902196" cy="953244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5671" y="3730675"/>
            <a:ext cx="950863" cy="96009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31969" y="1309836"/>
            <a:ext cx="1670298" cy="44574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91953" y="1289298"/>
            <a:ext cx="1609279" cy="445740"/>
          </a:xfrm>
          <a:prstGeom prst="rect">
            <a:avLst/>
          </a:prstGeom>
        </p:spPr>
      </p:pic>
      <p:sp>
        <p:nvSpPr>
          <p:cNvPr id="22" name="SK-8-text-21"/>
          <p:cNvSpPr/>
          <p:nvPr/>
        </p:nvSpPr>
        <p:spPr>
          <a:xfrm>
            <a:off x="219373" y="143917"/>
            <a:ext cx="6740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51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Pain Management</a:t>
            </a:r>
            <a:endParaRPr lang="en-US" sz="1575" dirty="0"/>
          </a:p>
        </p:txBody>
      </p:sp>
      <p:sp>
        <p:nvSpPr>
          <p:cNvPr id="23" name="SK-8-text-22"/>
          <p:cNvSpPr/>
          <p:nvPr/>
        </p:nvSpPr>
        <p:spPr>
          <a:xfrm>
            <a:off x="219373" y="418207"/>
            <a:ext cx="1197262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Conversions &amp; Administration Routes</a:t>
            </a:r>
            <a:endParaRPr lang="en-US" sz="3075" dirty="0"/>
          </a:p>
        </p:txBody>
      </p:sp>
      <p:sp>
        <p:nvSpPr>
          <p:cNvPr id="24" name="SK-8-text-23"/>
          <p:cNvSpPr/>
          <p:nvPr/>
        </p:nvSpPr>
        <p:spPr>
          <a:xfrm>
            <a:off x="1292275" y="1837879"/>
            <a:ext cx="90392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→ SC Diamorphine</a:t>
            </a:r>
            <a:endParaRPr lang="en-US" sz="1950" dirty="0"/>
          </a:p>
        </p:txBody>
      </p:sp>
      <p:sp>
        <p:nvSpPr>
          <p:cNvPr id="25" name="SK-8-text-24"/>
          <p:cNvSpPr/>
          <p:nvPr/>
        </p:nvSpPr>
        <p:spPr>
          <a:xfrm>
            <a:off x="2657773" y="2221855"/>
            <a:ext cx="214693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÷ 3</a:t>
            </a:r>
            <a:endParaRPr lang="en-US" sz="3450" dirty="0"/>
          </a:p>
        </p:txBody>
      </p:sp>
      <p:sp>
        <p:nvSpPr>
          <p:cNvPr id="26" name="SK-8-text-25"/>
          <p:cNvSpPr/>
          <p:nvPr/>
        </p:nvSpPr>
        <p:spPr>
          <a:xfrm>
            <a:off x="877788" y="2832348"/>
            <a:ext cx="11314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60 mg oral morphine / 24h → 20 mg SC diamorphine / 24h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2194471" y="3140869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B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Via syringe driver (CSCI)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7083475" y="1831032"/>
            <a:ext cx="51085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Oxycodone → SC Oxycodone</a:t>
            </a:r>
            <a:endParaRPr lang="en-US" sz="1950" dirty="0"/>
          </a:p>
        </p:txBody>
      </p:sp>
      <p:sp>
        <p:nvSpPr>
          <p:cNvPr id="29" name="SK-8-text-28"/>
          <p:cNvSpPr/>
          <p:nvPr/>
        </p:nvSpPr>
        <p:spPr>
          <a:xfrm>
            <a:off x="8558659" y="2221855"/>
            <a:ext cx="214693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÷ 2</a:t>
            </a:r>
            <a:endParaRPr lang="en-US" sz="3450" dirty="0"/>
          </a:p>
        </p:txBody>
      </p:sp>
      <p:sp>
        <p:nvSpPr>
          <p:cNvPr id="30" name="SK-8-text-29"/>
          <p:cNvSpPr/>
          <p:nvPr/>
        </p:nvSpPr>
        <p:spPr>
          <a:xfrm>
            <a:off x="6693396" y="2832348"/>
            <a:ext cx="54986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 mg oral oxycodone / 24h → 20 mg SC oxycodone / 24h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7656463" y="3140869"/>
            <a:ext cx="45355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B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when morphine not tolerated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1475184" y="3751213"/>
            <a:ext cx="10601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</a:t>
            </a:r>
            <a:endParaRPr lang="en-US" sz="1575" dirty="0"/>
          </a:p>
        </p:txBody>
      </p:sp>
      <p:sp>
        <p:nvSpPr>
          <p:cNvPr id="33" name="SK-8-text-32"/>
          <p:cNvSpPr/>
          <p:nvPr/>
        </p:nvSpPr>
        <p:spPr>
          <a:xfrm>
            <a:off x="1462980" y="4073575"/>
            <a:ext cx="358330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route ·</a:t>
            </a:r>
            <a:endParaRPr lang="en-US" sz="1350" dirty="0"/>
          </a:p>
        </p:txBody>
      </p:sp>
      <p:sp>
        <p:nvSpPr>
          <p:cNvPr id="34" name="SK-8-text-33"/>
          <p:cNvSpPr/>
          <p:nvPr/>
        </p:nvSpPr>
        <p:spPr>
          <a:xfrm>
            <a:off x="1475184" y="4293096"/>
            <a:ext cx="42005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when patient can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1475184" y="4498777"/>
            <a:ext cx="56407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swallow · Immediate-release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1475184" y="4718298"/>
            <a:ext cx="399478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modified-release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5254675" y="3751213"/>
            <a:ext cx="418052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Subcutaneous (SC)</a:t>
            </a:r>
            <a:endParaRPr lang="en-US" sz="1575" dirty="0"/>
          </a:p>
        </p:txBody>
      </p:sp>
      <p:sp>
        <p:nvSpPr>
          <p:cNvPr id="38" name="SK-8-text-37"/>
          <p:cNvSpPr/>
          <p:nvPr/>
        </p:nvSpPr>
        <p:spPr>
          <a:xfrm>
            <a:off x="5254675" y="4073575"/>
            <a:ext cx="461200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oral route lost ·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5266879" y="4286250"/>
            <a:ext cx="4200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Vomiting, dysphagia,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5266879" y="4498777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unconscious · Via syringe</a:t>
            </a:r>
            <a:endParaRPr lang="en-US" sz="1350" dirty="0"/>
          </a:p>
        </p:txBody>
      </p:sp>
      <p:sp>
        <p:nvSpPr>
          <p:cNvPr id="41" name="SK-8-text-40"/>
          <p:cNvSpPr/>
          <p:nvPr/>
        </p:nvSpPr>
        <p:spPr>
          <a:xfrm>
            <a:off x="5266879" y="4718298"/>
            <a:ext cx="48177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driver or PRN injection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9241482" y="3751213"/>
            <a:ext cx="29505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Transdermal Patch</a:t>
            </a:r>
            <a:endParaRPr lang="en-US" sz="1575" dirty="0"/>
          </a:p>
        </p:txBody>
      </p:sp>
      <p:sp>
        <p:nvSpPr>
          <p:cNvPr id="43" name="SK-8-text-42"/>
          <p:cNvSpPr/>
          <p:nvPr/>
        </p:nvSpPr>
        <p:spPr>
          <a:xfrm>
            <a:off x="9241482" y="4073575"/>
            <a:ext cx="29505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 / Buprenorphine ·</a:t>
            </a:r>
            <a:endParaRPr lang="en-US" sz="1350" dirty="0"/>
          </a:p>
        </p:txBody>
      </p:sp>
      <p:sp>
        <p:nvSpPr>
          <p:cNvPr id="44" name="SK-8-text-43"/>
          <p:cNvSpPr/>
          <p:nvPr/>
        </p:nvSpPr>
        <p:spPr>
          <a:xfrm>
            <a:off x="9241482" y="4286250"/>
            <a:ext cx="29505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Stable pain only · Not for</a:t>
            </a:r>
            <a:endParaRPr lang="en-US" sz="1350" dirty="0"/>
          </a:p>
        </p:txBody>
      </p:sp>
      <p:sp>
        <p:nvSpPr>
          <p:cNvPr id="45" name="SK-8-text-44"/>
          <p:cNvSpPr/>
          <p:nvPr/>
        </p:nvSpPr>
        <p:spPr>
          <a:xfrm>
            <a:off x="9241482" y="4491930"/>
            <a:ext cx="29505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rapidly changing pain ·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9241482" y="4711303"/>
            <a:ext cx="22117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72-hourly</a:t>
            </a:r>
            <a:endParaRPr lang="en-US" sz="1350" dirty="0"/>
          </a:p>
        </p:txBody>
      </p:sp>
      <p:sp>
        <p:nvSpPr>
          <p:cNvPr id="47" name="SK-8-text-46"/>
          <p:cNvSpPr/>
          <p:nvPr/>
        </p:nvSpPr>
        <p:spPr>
          <a:xfrm>
            <a:off x="1584871" y="5266879"/>
            <a:ext cx="37004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B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Pearls</a:t>
            </a:r>
            <a:endParaRPr lang="en-US" sz="1575" dirty="0"/>
          </a:p>
        </p:txBody>
      </p:sp>
      <p:sp>
        <p:nvSpPr>
          <p:cNvPr id="48" name="SK-8-text-47"/>
          <p:cNvSpPr/>
          <p:nvPr/>
        </p:nvSpPr>
        <p:spPr>
          <a:xfrm>
            <a:off x="1584871" y="5623471"/>
            <a:ext cx="106071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IV route is rarely needed in community palliative care — SC is almost always sufficient</a:t>
            </a:r>
            <a:endParaRPr lang="en-US" sz="1500" dirty="0"/>
          </a:p>
        </p:txBody>
      </p:sp>
      <p:sp>
        <p:nvSpPr>
          <p:cNvPr id="49" name="SK-8-text-48"/>
          <p:cNvSpPr/>
          <p:nvPr/>
        </p:nvSpPr>
        <p:spPr>
          <a:xfrm>
            <a:off x="1584871" y="5904607"/>
            <a:ext cx="106071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Fentanyl patch: 72-hourly change; NOT suitable if pain is unstable or rapidly escalating</a:t>
            </a:r>
            <a:endParaRPr lang="en-US" sz="1500" dirty="0"/>
          </a:p>
        </p:txBody>
      </p:sp>
      <p:sp>
        <p:nvSpPr>
          <p:cNvPr id="50" name="SK-8-text-49"/>
          <p:cNvSpPr/>
          <p:nvPr/>
        </p:nvSpPr>
        <p:spPr>
          <a:xfrm>
            <a:off x="1584871" y="6179046"/>
            <a:ext cx="106071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Alfentanil SC: preferred opioid in significant renal failure — safest conversion in this group</a:t>
            </a:r>
            <a:endParaRPr lang="en-US" sz="1500" dirty="0"/>
          </a:p>
        </p:txBody>
      </p:sp>
      <p:sp>
        <p:nvSpPr>
          <p:cNvPr id="51" name="SK-8-text-50"/>
          <p:cNvSpPr/>
          <p:nvPr/>
        </p:nvSpPr>
        <p:spPr>
          <a:xfrm>
            <a:off x="3767286" y="6617940"/>
            <a:ext cx="84247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Bradford VTS Teaching Deck | Slide 8 of 35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973782"/>
            <a:ext cx="1097161" cy="82153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309836"/>
            <a:ext cx="5608290" cy="2345382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309836"/>
            <a:ext cx="146298" cy="2468761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1398240"/>
            <a:ext cx="5608290" cy="2429024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75" y="1309836"/>
            <a:ext cx="121890" cy="2468761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3902125"/>
            <a:ext cx="5608290" cy="2365921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3902125"/>
            <a:ext cx="146298" cy="2372767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3902125"/>
            <a:ext cx="5608290" cy="2345382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9075" y="3902125"/>
            <a:ext cx="121890" cy="237276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2690" y="4059882"/>
            <a:ext cx="621655" cy="665113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361" y="4073575"/>
            <a:ext cx="731490" cy="603498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8282" y="1474440"/>
            <a:ext cx="682675" cy="64457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0157" y="1481286"/>
            <a:ext cx="707082" cy="637729"/>
          </a:xfrm>
          <a:prstGeom prst="rect">
            <a:avLst/>
          </a:prstGeom>
        </p:spPr>
      </p:pic>
      <p:sp>
        <p:nvSpPr>
          <p:cNvPr id="17" name="SK-9-text-16"/>
          <p:cNvSpPr/>
          <p:nvPr/>
        </p:nvSpPr>
        <p:spPr>
          <a:xfrm>
            <a:off x="390079" y="219373"/>
            <a:ext cx="3524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483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</a:t>
            </a:r>
            <a:endParaRPr lang="en-US" sz="1500" dirty="0"/>
          </a:p>
        </p:txBody>
      </p:sp>
      <p:sp>
        <p:nvSpPr>
          <p:cNvPr id="18" name="SK-9-text-17"/>
          <p:cNvSpPr/>
          <p:nvPr/>
        </p:nvSpPr>
        <p:spPr>
          <a:xfrm>
            <a:off x="390079" y="466279"/>
            <a:ext cx="1180192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Specific Pain Types</a:t>
            </a:r>
            <a:endParaRPr lang="en-US" sz="3300" dirty="0"/>
          </a:p>
        </p:txBody>
      </p:sp>
      <p:sp>
        <p:nvSpPr>
          <p:cNvPr id="19" name="SK-9-text-18"/>
          <p:cNvSpPr/>
          <p:nvPr/>
        </p:nvSpPr>
        <p:spPr>
          <a:xfrm>
            <a:off x="1779984" y="1543050"/>
            <a:ext cx="46910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Pain</a:t>
            </a:r>
            <a:endParaRPr lang="en-US" sz="1875" dirty="0"/>
          </a:p>
        </p:txBody>
      </p:sp>
      <p:sp>
        <p:nvSpPr>
          <p:cNvPr id="20" name="SK-9-text-19"/>
          <p:cNvSpPr/>
          <p:nvPr/>
        </p:nvSpPr>
        <p:spPr>
          <a:xfrm>
            <a:off x="1792188" y="1865263"/>
            <a:ext cx="5379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483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Burning · Shooting · Tingling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743694" y="2249388"/>
            <a:ext cx="114483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First-line adjuvant: Amitriptyline 10 mg nocte — titrate up slowly</a:t>
            </a:r>
            <a:endParaRPr lang="en-US" sz="1200" dirty="0"/>
          </a:p>
        </p:txBody>
      </p:sp>
      <p:sp>
        <p:nvSpPr>
          <p:cNvPr id="22" name="SK-9-text-21"/>
          <p:cNvSpPr/>
          <p:nvPr/>
        </p:nvSpPr>
        <p:spPr>
          <a:xfrm>
            <a:off x="743694" y="2523679"/>
            <a:ext cx="11414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Alternative: Gabapentin 300 mg three times daily — titrate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743694" y="2770584"/>
            <a:ext cx="10866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Also: Pregabalin, or Duloxetine (SNRI — NICE recommended)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743694" y="3031182"/>
            <a:ext cx="114483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Add alongside regular opioid — opioids alone are often insufficient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743694" y="3298627"/>
            <a:ext cx="8732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response within 2–4 weeks of starting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7437090" y="1549896"/>
            <a:ext cx="26908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</a:t>
            </a:r>
            <a:endParaRPr lang="en-US" sz="1875" dirty="0"/>
          </a:p>
        </p:txBody>
      </p:sp>
      <p:sp>
        <p:nvSpPr>
          <p:cNvPr id="27" name="SK-9-text-26"/>
          <p:cNvSpPr/>
          <p:nvPr/>
        </p:nvSpPr>
        <p:spPr>
          <a:xfrm>
            <a:off x="7424886" y="1865263"/>
            <a:ext cx="476711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Aching · Localised · Worse on movement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6486079" y="2187625"/>
            <a:ext cx="444996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NSAIDs (e.g. ibuprofen, naproxen) — if no contraindication;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 PPI cover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6486079" y="2585442"/>
            <a:ext cx="39624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IV bisphosphonates: pamidronate or zoledronate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bone pain and fracture risk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6486079" y="2969419"/>
            <a:ext cx="5705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Radiotherapy referral — highly effective for localised bone metastases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6486079" y="3188940"/>
            <a:ext cx="46084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Incident pain (movement-triggered): consider fentanyl lollipop,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ketamine (specialist)</a:t>
            </a:r>
            <a:endParaRPr lang="en-US" sz="1125" dirty="0"/>
          </a:p>
        </p:txBody>
      </p:sp>
      <p:sp>
        <p:nvSpPr>
          <p:cNvPr id="32" name="SK-9-text-31"/>
          <p:cNvSpPr/>
          <p:nvPr/>
        </p:nvSpPr>
        <p:spPr>
          <a:xfrm>
            <a:off x="6486079" y="3566071"/>
            <a:ext cx="5705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Opioids often needed as background analgesia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1779984" y="4149030"/>
            <a:ext cx="66913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Visceral / Colicky Pain</a:t>
            </a:r>
            <a:endParaRPr lang="en-US" sz="1875" dirty="0"/>
          </a:p>
        </p:txBody>
      </p:sp>
      <p:sp>
        <p:nvSpPr>
          <p:cNvPr id="34" name="SK-9-text-33"/>
          <p:cNvSpPr/>
          <p:nvPr/>
        </p:nvSpPr>
        <p:spPr>
          <a:xfrm>
            <a:off x="1792188" y="4457700"/>
            <a:ext cx="68427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B59B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Cramping · Colicky · Poorly localised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743694" y="4841677"/>
            <a:ext cx="423058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Hyoscine butylbromide (Buscopan) 20 mg SC or oral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antispasmodic</a:t>
            </a:r>
            <a:endParaRPr lang="en-US" sz="1125" dirty="0"/>
          </a:p>
        </p:txBody>
      </p:sp>
      <p:sp>
        <p:nvSpPr>
          <p:cNvPr id="36" name="SK-9-text-35"/>
          <p:cNvSpPr/>
          <p:nvPr/>
        </p:nvSpPr>
        <p:spPr>
          <a:xfrm>
            <a:off x="743694" y="5232648"/>
            <a:ext cx="11049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Available in syringe driver for continuous symptom control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743694" y="5445175"/>
            <a:ext cx="9768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Smooth muscle relaxant — targets the cause of colic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743694" y="5664696"/>
            <a:ext cx="11414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stimulant laxatives if colic is from bowel obstruction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743694" y="5904607"/>
            <a:ext cx="10500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for reversible cause (obstruction, constipation)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7437090" y="4149030"/>
            <a:ext cx="47549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Intracranial Pressure</a:t>
            </a:r>
            <a:endParaRPr lang="en-US" sz="1875" dirty="0"/>
          </a:p>
        </p:txBody>
      </p:sp>
      <p:sp>
        <p:nvSpPr>
          <p:cNvPr id="41" name="SK-9-text-40"/>
          <p:cNvSpPr/>
          <p:nvPr/>
        </p:nvSpPr>
        <p:spPr>
          <a:xfrm>
            <a:off x="7437090" y="4457700"/>
            <a:ext cx="47549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· Worse on bending · Morning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6486079" y="4807446"/>
            <a:ext cx="5705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Dexamethasone 16 mg once daily — reduces peri-tumour oedema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6486079" y="5026819"/>
            <a:ext cx="5705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Start high; reduce gradually over days to weeks once controlled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6486079" y="5253186"/>
            <a:ext cx="5705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Onset of benefit: typically 24–48 hours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6486079" y="5472559"/>
            <a:ext cx="5705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for steroid side effects (hyperglycaemia, insomnia, GI)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6486079" y="5692080"/>
            <a:ext cx="5705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proton pump inhibitor cover with dexamethasone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6486079" y="5904607"/>
            <a:ext cx="5705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Neurology/oncology input if no response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377875" y="6563023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7620000" y="6549330"/>
            <a:ext cx="4572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 Palliative Care | Slide 9 of 35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8248</Words>
  <Application>Microsoft Office PowerPoint</Application>
  <PresentationFormat>Widescreen</PresentationFormat>
  <Paragraphs>1290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Open Sans</vt:lpstr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2026-06-26T17:57:56Z</dcterms:created>
  <dcterms:modified xsi:type="dcterms:W3CDTF">2026-07-01T13:36:58Z</dcterms:modified>
</cp:coreProperties>
</file>