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12192000" cy="6858000"/>
  <p:notesSz cx="6858000" cy="12192000"/>
  <p:embeddedFontLst>
    <p:embeddedFont>
      <p:font typeface="Montserrat" panose="00000500000000000000" pitchFamily="2" charset="0"/>
      <p:regular r:id="rId42"/>
      <p:bold r:id="rId43"/>
      <p:italic r:id="rId44"/>
      <p:boldItalic r:id="rId45"/>
    </p:embeddedFont>
    <p:embeddedFont>
      <p:font typeface="Roboto" panose="02000000000000000000" pitchFamily="2" charset="0"/>
      <p:regular r:id="rId46"/>
      <p:bold r:id="rId47"/>
      <p:italic r:id="rId48"/>
      <p:boldItalic r:id="rId4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425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3" Type="http://schemas.openxmlformats.org/officeDocument/2006/relationships/image" Target="../media/image1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10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19" Type="http://schemas.openxmlformats.org/officeDocument/2006/relationships/image" Target="../media/image113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3" Type="http://schemas.openxmlformats.org/officeDocument/2006/relationships/image" Target="../media/image1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5" Type="http://schemas.openxmlformats.org/officeDocument/2006/relationships/image" Target="../media/image12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0" Type="http://schemas.openxmlformats.org/officeDocument/2006/relationships/image" Target="../media/image140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.png"/><Relationship Id="rId7" Type="http://schemas.openxmlformats.org/officeDocument/2006/relationships/image" Target="../media/image1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10" Type="http://schemas.openxmlformats.org/officeDocument/2006/relationships/image" Target="../media/image148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image" Target="../media/image158.png"/><Relationship Id="rId18" Type="http://schemas.openxmlformats.org/officeDocument/2006/relationships/image" Target="../media/image163.png"/><Relationship Id="rId3" Type="http://schemas.openxmlformats.org/officeDocument/2006/relationships/image" Target="../media/image1.png"/><Relationship Id="rId7" Type="http://schemas.openxmlformats.org/officeDocument/2006/relationships/image" Target="../media/image152.png"/><Relationship Id="rId12" Type="http://schemas.openxmlformats.org/officeDocument/2006/relationships/image" Target="../media/image157.png"/><Relationship Id="rId17" Type="http://schemas.openxmlformats.org/officeDocument/2006/relationships/image" Target="../media/image16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png"/><Relationship Id="rId11" Type="http://schemas.openxmlformats.org/officeDocument/2006/relationships/image" Target="../media/image156.png"/><Relationship Id="rId5" Type="http://schemas.openxmlformats.org/officeDocument/2006/relationships/image" Target="../media/image150.png"/><Relationship Id="rId15" Type="http://schemas.openxmlformats.org/officeDocument/2006/relationships/image" Target="../media/image160.png"/><Relationship Id="rId10" Type="http://schemas.openxmlformats.org/officeDocument/2006/relationships/image" Target="../media/image155.png"/><Relationship Id="rId4" Type="http://schemas.openxmlformats.org/officeDocument/2006/relationships/image" Target="../media/image149.png"/><Relationship Id="rId9" Type="http://schemas.openxmlformats.org/officeDocument/2006/relationships/image" Target="../media/image154.png"/><Relationship Id="rId14" Type="http://schemas.openxmlformats.org/officeDocument/2006/relationships/image" Target="../media/image1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13" Type="http://schemas.openxmlformats.org/officeDocument/2006/relationships/image" Target="../media/image173.png"/><Relationship Id="rId18" Type="http://schemas.openxmlformats.org/officeDocument/2006/relationships/image" Target="../media/image178.png"/><Relationship Id="rId3" Type="http://schemas.openxmlformats.org/officeDocument/2006/relationships/image" Target="../media/image1.png"/><Relationship Id="rId7" Type="http://schemas.openxmlformats.org/officeDocument/2006/relationships/image" Target="../media/image167.png"/><Relationship Id="rId12" Type="http://schemas.openxmlformats.org/officeDocument/2006/relationships/image" Target="../media/image172.png"/><Relationship Id="rId17" Type="http://schemas.openxmlformats.org/officeDocument/2006/relationships/image" Target="../media/image17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76.png"/><Relationship Id="rId20" Type="http://schemas.openxmlformats.org/officeDocument/2006/relationships/image" Target="../media/image1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6.png"/><Relationship Id="rId11" Type="http://schemas.openxmlformats.org/officeDocument/2006/relationships/image" Target="../media/image171.png"/><Relationship Id="rId5" Type="http://schemas.openxmlformats.org/officeDocument/2006/relationships/image" Target="../media/image165.png"/><Relationship Id="rId15" Type="http://schemas.openxmlformats.org/officeDocument/2006/relationships/image" Target="../media/image175.png"/><Relationship Id="rId10" Type="http://schemas.openxmlformats.org/officeDocument/2006/relationships/image" Target="../media/image170.png"/><Relationship Id="rId19" Type="http://schemas.openxmlformats.org/officeDocument/2006/relationships/image" Target="../media/image179.png"/><Relationship Id="rId4" Type="http://schemas.openxmlformats.org/officeDocument/2006/relationships/image" Target="../media/image164.png"/><Relationship Id="rId9" Type="http://schemas.openxmlformats.org/officeDocument/2006/relationships/image" Target="../media/image169.png"/><Relationship Id="rId14" Type="http://schemas.openxmlformats.org/officeDocument/2006/relationships/image" Target="../media/image17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18" Type="http://schemas.openxmlformats.org/officeDocument/2006/relationships/image" Target="../media/image196.png"/><Relationship Id="rId3" Type="http://schemas.openxmlformats.org/officeDocument/2006/relationships/image" Target="../media/image181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17" Type="http://schemas.openxmlformats.org/officeDocument/2006/relationships/image" Target="../media/image19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5" Type="http://schemas.openxmlformats.org/officeDocument/2006/relationships/image" Target="../media/image193.png"/><Relationship Id="rId10" Type="http://schemas.openxmlformats.org/officeDocument/2006/relationships/image" Target="../media/image188.png"/><Relationship Id="rId19" Type="http://schemas.openxmlformats.org/officeDocument/2006/relationships/image" Target="../media/image197.png"/><Relationship Id="rId4" Type="http://schemas.openxmlformats.org/officeDocument/2006/relationships/image" Target="../media/image182.pn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13" Type="http://schemas.openxmlformats.org/officeDocument/2006/relationships/image" Target="../media/image207.png"/><Relationship Id="rId18" Type="http://schemas.openxmlformats.org/officeDocument/2006/relationships/image" Target="../media/image212.png"/><Relationship Id="rId3" Type="http://schemas.openxmlformats.org/officeDocument/2006/relationships/image" Target="../media/image1.png"/><Relationship Id="rId7" Type="http://schemas.openxmlformats.org/officeDocument/2006/relationships/image" Target="../media/image201.png"/><Relationship Id="rId12" Type="http://schemas.openxmlformats.org/officeDocument/2006/relationships/image" Target="../media/image206.png"/><Relationship Id="rId17" Type="http://schemas.openxmlformats.org/officeDocument/2006/relationships/image" Target="../media/image211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10.png"/><Relationship Id="rId20" Type="http://schemas.openxmlformats.org/officeDocument/2006/relationships/image" Target="../media/image2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0.png"/><Relationship Id="rId11" Type="http://schemas.openxmlformats.org/officeDocument/2006/relationships/image" Target="../media/image205.png"/><Relationship Id="rId5" Type="http://schemas.openxmlformats.org/officeDocument/2006/relationships/image" Target="../media/image199.png"/><Relationship Id="rId15" Type="http://schemas.openxmlformats.org/officeDocument/2006/relationships/image" Target="../media/image209.png"/><Relationship Id="rId10" Type="http://schemas.openxmlformats.org/officeDocument/2006/relationships/image" Target="../media/image204.png"/><Relationship Id="rId19" Type="http://schemas.openxmlformats.org/officeDocument/2006/relationships/image" Target="../media/image213.png"/><Relationship Id="rId4" Type="http://schemas.openxmlformats.org/officeDocument/2006/relationships/image" Target="../media/image198.png"/><Relationship Id="rId9" Type="http://schemas.openxmlformats.org/officeDocument/2006/relationships/image" Target="../media/image203.png"/><Relationship Id="rId14" Type="http://schemas.openxmlformats.org/officeDocument/2006/relationships/image" Target="../media/image20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225.png"/><Relationship Id="rId18" Type="http://schemas.openxmlformats.org/officeDocument/2006/relationships/image" Target="../media/image230.png"/><Relationship Id="rId3" Type="http://schemas.openxmlformats.org/officeDocument/2006/relationships/image" Target="../media/image215.png"/><Relationship Id="rId21" Type="http://schemas.openxmlformats.org/officeDocument/2006/relationships/image" Target="../media/image233.png"/><Relationship Id="rId7" Type="http://schemas.openxmlformats.org/officeDocument/2006/relationships/image" Target="../media/image219.png"/><Relationship Id="rId12" Type="http://schemas.openxmlformats.org/officeDocument/2006/relationships/image" Target="../media/image224.png"/><Relationship Id="rId17" Type="http://schemas.openxmlformats.org/officeDocument/2006/relationships/image" Target="../media/image229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28.png"/><Relationship Id="rId20" Type="http://schemas.openxmlformats.org/officeDocument/2006/relationships/image" Target="../media/image2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8.png"/><Relationship Id="rId11" Type="http://schemas.openxmlformats.org/officeDocument/2006/relationships/image" Target="../media/image223.png"/><Relationship Id="rId5" Type="http://schemas.openxmlformats.org/officeDocument/2006/relationships/image" Target="../media/image217.png"/><Relationship Id="rId15" Type="http://schemas.openxmlformats.org/officeDocument/2006/relationships/image" Target="../media/image227.png"/><Relationship Id="rId10" Type="http://schemas.openxmlformats.org/officeDocument/2006/relationships/image" Target="../media/image222.png"/><Relationship Id="rId19" Type="http://schemas.openxmlformats.org/officeDocument/2006/relationships/image" Target="../media/image231.png"/><Relationship Id="rId4" Type="http://schemas.openxmlformats.org/officeDocument/2006/relationships/image" Target="../media/image216.png"/><Relationship Id="rId9" Type="http://schemas.openxmlformats.org/officeDocument/2006/relationships/image" Target="../media/image221.png"/><Relationship Id="rId14" Type="http://schemas.openxmlformats.org/officeDocument/2006/relationships/image" Target="../media/image226.png"/><Relationship Id="rId22" Type="http://schemas.openxmlformats.org/officeDocument/2006/relationships/image" Target="../media/image2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13" Type="http://schemas.openxmlformats.org/officeDocument/2006/relationships/image" Target="../media/image244.png"/><Relationship Id="rId18" Type="http://schemas.openxmlformats.org/officeDocument/2006/relationships/image" Target="../media/image249.png"/><Relationship Id="rId3" Type="http://schemas.openxmlformats.org/officeDocument/2006/relationships/image" Target="../media/image1.png"/><Relationship Id="rId21" Type="http://schemas.openxmlformats.org/officeDocument/2006/relationships/image" Target="../media/image252.png"/><Relationship Id="rId7" Type="http://schemas.openxmlformats.org/officeDocument/2006/relationships/image" Target="../media/image238.png"/><Relationship Id="rId12" Type="http://schemas.openxmlformats.org/officeDocument/2006/relationships/image" Target="../media/image243.png"/><Relationship Id="rId17" Type="http://schemas.openxmlformats.org/officeDocument/2006/relationships/image" Target="../media/image248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47.png"/><Relationship Id="rId20" Type="http://schemas.openxmlformats.org/officeDocument/2006/relationships/image" Target="../media/image2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7.png"/><Relationship Id="rId11" Type="http://schemas.openxmlformats.org/officeDocument/2006/relationships/image" Target="../media/image242.png"/><Relationship Id="rId5" Type="http://schemas.openxmlformats.org/officeDocument/2006/relationships/image" Target="../media/image236.png"/><Relationship Id="rId15" Type="http://schemas.openxmlformats.org/officeDocument/2006/relationships/image" Target="../media/image246.png"/><Relationship Id="rId10" Type="http://schemas.openxmlformats.org/officeDocument/2006/relationships/image" Target="../media/image241.png"/><Relationship Id="rId19" Type="http://schemas.openxmlformats.org/officeDocument/2006/relationships/image" Target="../media/image250.png"/><Relationship Id="rId4" Type="http://schemas.openxmlformats.org/officeDocument/2006/relationships/image" Target="../media/image235.png"/><Relationship Id="rId9" Type="http://schemas.openxmlformats.org/officeDocument/2006/relationships/image" Target="../media/image240.png"/><Relationship Id="rId14" Type="http://schemas.openxmlformats.org/officeDocument/2006/relationships/image" Target="../media/image24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13" Type="http://schemas.openxmlformats.org/officeDocument/2006/relationships/image" Target="../media/image262.png"/><Relationship Id="rId18" Type="http://schemas.openxmlformats.org/officeDocument/2006/relationships/image" Target="../media/image267.png"/><Relationship Id="rId3" Type="http://schemas.openxmlformats.org/officeDocument/2006/relationships/image" Target="../media/image1.png"/><Relationship Id="rId7" Type="http://schemas.openxmlformats.org/officeDocument/2006/relationships/image" Target="../media/image256.png"/><Relationship Id="rId12" Type="http://schemas.openxmlformats.org/officeDocument/2006/relationships/image" Target="../media/image261.png"/><Relationship Id="rId17" Type="http://schemas.openxmlformats.org/officeDocument/2006/relationships/image" Target="../media/image266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5.png"/><Relationship Id="rId11" Type="http://schemas.openxmlformats.org/officeDocument/2006/relationships/image" Target="../media/image260.png"/><Relationship Id="rId5" Type="http://schemas.openxmlformats.org/officeDocument/2006/relationships/image" Target="../media/image254.png"/><Relationship Id="rId15" Type="http://schemas.openxmlformats.org/officeDocument/2006/relationships/image" Target="../media/image264.png"/><Relationship Id="rId10" Type="http://schemas.openxmlformats.org/officeDocument/2006/relationships/image" Target="../media/image259.png"/><Relationship Id="rId4" Type="http://schemas.openxmlformats.org/officeDocument/2006/relationships/image" Target="../media/image253.png"/><Relationship Id="rId9" Type="http://schemas.openxmlformats.org/officeDocument/2006/relationships/image" Target="../media/image258.png"/><Relationship Id="rId14" Type="http://schemas.openxmlformats.org/officeDocument/2006/relationships/image" Target="../media/image263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8.png"/><Relationship Id="rId18" Type="http://schemas.openxmlformats.org/officeDocument/2006/relationships/image" Target="../media/image283.png"/><Relationship Id="rId26" Type="http://schemas.openxmlformats.org/officeDocument/2006/relationships/image" Target="../media/image291.png"/><Relationship Id="rId3" Type="http://schemas.openxmlformats.org/officeDocument/2006/relationships/image" Target="../media/image268.png"/><Relationship Id="rId21" Type="http://schemas.openxmlformats.org/officeDocument/2006/relationships/image" Target="../media/image286.png"/><Relationship Id="rId34" Type="http://schemas.openxmlformats.org/officeDocument/2006/relationships/image" Target="../media/image299.png"/><Relationship Id="rId7" Type="http://schemas.openxmlformats.org/officeDocument/2006/relationships/image" Target="../media/image272.png"/><Relationship Id="rId12" Type="http://schemas.openxmlformats.org/officeDocument/2006/relationships/image" Target="../media/image277.png"/><Relationship Id="rId17" Type="http://schemas.openxmlformats.org/officeDocument/2006/relationships/image" Target="../media/image282.png"/><Relationship Id="rId25" Type="http://schemas.openxmlformats.org/officeDocument/2006/relationships/image" Target="../media/image290.png"/><Relationship Id="rId33" Type="http://schemas.openxmlformats.org/officeDocument/2006/relationships/image" Target="../media/image29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81.png"/><Relationship Id="rId20" Type="http://schemas.openxmlformats.org/officeDocument/2006/relationships/image" Target="../media/image285.png"/><Relationship Id="rId29" Type="http://schemas.openxmlformats.org/officeDocument/2006/relationships/image" Target="../media/image2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1.png"/><Relationship Id="rId11" Type="http://schemas.openxmlformats.org/officeDocument/2006/relationships/image" Target="../media/image276.png"/><Relationship Id="rId24" Type="http://schemas.openxmlformats.org/officeDocument/2006/relationships/image" Target="../media/image289.png"/><Relationship Id="rId32" Type="http://schemas.openxmlformats.org/officeDocument/2006/relationships/image" Target="../media/image297.png"/><Relationship Id="rId5" Type="http://schemas.openxmlformats.org/officeDocument/2006/relationships/image" Target="../media/image270.png"/><Relationship Id="rId15" Type="http://schemas.openxmlformats.org/officeDocument/2006/relationships/image" Target="../media/image280.png"/><Relationship Id="rId23" Type="http://schemas.openxmlformats.org/officeDocument/2006/relationships/image" Target="../media/image288.png"/><Relationship Id="rId28" Type="http://schemas.openxmlformats.org/officeDocument/2006/relationships/image" Target="../media/image293.png"/><Relationship Id="rId10" Type="http://schemas.openxmlformats.org/officeDocument/2006/relationships/image" Target="../media/image275.png"/><Relationship Id="rId19" Type="http://schemas.openxmlformats.org/officeDocument/2006/relationships/image" Target="../media/image284.png"/><Relationship Id="rId31" Type="http://schemas.openxmlformats.org/officeDocument/2006/relationships/image" Target="../media/image296.png"/><Relationship Id="rId4" Type="http://schemas.openxmlformats.org/officeDocument/2006/relationships/image" Target="../media/image269.png"/><Relationship Id="rId9" Type="http://schemas.openxmlformats.org/officeDocument/2006/relationships/image" Target="../media/image274.png"/><Relationship Id="rId14" Type="http://schemas.openxmlformats.org/officeDocument/2006/relationships/image" Target="../media/image279.png"/><Relationship Id="rId22" Type="http://schemas.openxmlformats.org/officeDocument/2006/relationships/image" Target="../media/image287.png"/><Relationship Id="rId27" Type="http://schemas.openxmlformats.org/officeDocument/2006/relationships/image" Target="../media/image292.png"/><Relationship Id="rId30" Type="http://schemas.openxmlformats.org/officeDocument/2006/relationships/image" Target="../media/image295.png"/><Relationship Id="rId35" Type="http://schemas.openxmlformats.org/officeDocument/2006/relationships/image" Target="../media/image300.png"/><Relationship Id="rId8" Type="http://schemas.openxmlformats.org/officeDocument/2006/relationships/image" Target="../media/image27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5.png"/><Relationship Id="rId13" Type="http://schemas.openxmlformats.org/officeDocument/2006/relationships/image" Target="../media/image310.png"/><Relationship Id="rId18" Type="http://schemas.openxmlformats.org/officeDocument/2006/relationships/image" Target="../media/image315.png"/><Relationship Id="rId3" Type="http://schemas.openxmlformats.org/officeDocument/2006/relationships/image" Target="../media/image1.png"/><Relationship Id="rId7" Type="http://schemas.openxmlformats.org/officeDocument/2006/relationships/image" Target="../media/image304.png"/><Relationship Id="rId12" Type="http://schemas.openxmlformats.org/officeDocument/2006/relationships/image" Target="../media/image309.png"/><Relationship Id="rId17" Type="http://schemas.openxmlformats.org/officeDocument/2006/relationships/image" Target="../media/image314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3.png"/><Relationship Id="rId11" Type="http://schemas.openxmlformats.org/officeDocument/2006/relationships/image" Target="../media/image308.png"/><Relationship Id="rId5" Type="http://schemas.openxmlformats.org/officeDocument/2006/relationships/image" Target="../media/image302.png"/><Relationship Id="rId15" Type="http://schemas.openxmlformats.org/officeDocument/2006/relationships/image" Target="../media/image312.png"/><Relationship Id="rId10" Type="http://schemas.openxmlformats.org/officeDocument/2006/relationships/image" Target="../media/image307.png"/><Relationship Id="rId19" Type="http://schemas.openxmlformats.org/officeDocument/2006/relationships/image" Target="../media/image316.png"/><Relationship Id="rId4" Type="http://schemas.openxmlformats.org/officeDocument/2006/relationships/image" Target="../media/image301.png"/><Relationship Id="rId9" Type="http://schemas.openxmlformats.org/officeDocument/2006/relationships/image" Target="../media/image306.png"/><Relationship Id="rId14" Type="http://schemas.openxmlformats.org/officeDocument/2006/relationships/image" Target="../media/image31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png"/><Relationship Id="rId13" Type="http://schemas.openxmlformats.org/officeDocument/2006/relationships/image" Target="../media/image326.png"/><Relationship Id="rId18" Type="http://schemas.openxmlformats.org/officeDocument/2006/relationships/image" Target="../media/image331.png"/><Relationship Id="rId3" Type="http://schemas.openxmlformats.org/officeDocument/2006/relationships/image" Target="../media/image1.png"/><Relationship Id="rId21" Type="http://schemas.openxmlformats.org/officeDocument/2006/relationships/image" Target="../media/image334.png"/><Relationship Id="rId7" Type="http://schemas.openxmlformats.org/officeDocument/2006/relationships/image" Target="../media/image320.png"/><Relationship Id="rId12" Type="http://schemas.openxmlformats.org/officeDocument/2006/relationships/image" Target="../media/image325.png"/><Relationship Id="rId17" Type="http://schemas.openxmlformats.org/officeDocument/2006/relationships/image" Target="../media/image330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29.png"/><Relationship Id="rId20" Type="http://schemas.openxmlformats.org/officeDocument/2006/relationships/image" Target="../media/image3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9.png"/><Relationship Id="rId11" Type="http://schemas.openxmlformats.org/officeDocument/2006/relationships/image" Target="../media/image324.png"/><Relationship Id="rId24" Type="http://schemas.openxmlformats.org/officeDocument/2006/relationships/image" Target="../media/image337.png"/><Relationship Id="rId5" Type="http://schemas.openxmlformats.org/officeDocument/2006/relationships/image" Target="../media/image318.png"/><Relationship Id="rId15" Type="http://schemas.openxmlformats.org/officeDocument/2006/relationships/image" Target="../media/image328.png"/><Relationship Id="rId23" Type="http://schemas.openxmlformats.org/officeDocument/2006/relationships/image" Target="../media/image336.png"/><Relationship Id="rId10" Type="http://schemas.openxmlformats.org/officeDocument/2006/relationships/image" Target="../media/image323.png"/><Relationship Id="rId19" Type="http://schemas.openxmlformats.org/officeDocument/2006/relationships/image" Target="../media/image332.png"/><Relationship Id="rId4" Type="http://schemas.openxmlformats.org/officeDocument/2006/relationships/image" Target="../media/image317.png"/><Relationship Id="rId9" Type="http://schemas.openxmlformats.org/officeDocument/2006/relationships/image" Target="../media/image322.png"/><Relationship Id="rId14" Type="http://schemas.openxmlformats.org/officeDocument/2006/relationships/image" Target="../media/image327.png"/><Relationship Id="rId22" Type="http://schemas.openxmlformats.org/officeDocument/2006/relationships/image" Target="../media/image33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png"/><Relationship Id="rId13" Type="http://schemas.openxmlformats.org/officeDocument/2006/relationships/image" Target="../media/image347.png"/><Relationship Id="rId18" Type="http://schemas.openxmlformats.org/officeDocument/2006/relationships/image" Target="../media/image352.png"/><Relationship Id="rId3" Type="http://schemas.openxmlformats.org/officeDocument/2006/relationships/image" Target="../media/image1.png"/><Relationship Id="rId7" Type="http://schemas.openxmlformats.org/officeDocument/2006/relationships/image" Target="../media/image341.png"/><Relationship Id="rId12" Type="http://schemas.openxmlformats.org/officeDocument/2006/relationships/image" Target="../media/image346.png"/><Relationship Id="rId17" Type="http://schemas.openxmlformats.org/officeDocument/2006/relationships/image" Target="../media/image351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0.png"/><Relationship Id="rId11" Type="http://schemas.openxmlformats.org/officeDocument/2006/relationships/image" Target="../media/image345.png"/><Relationship Id="rId5" Type="http://schemas.openxmlformats.org/officeDocument/2006/relationships/image" Target="../media/image339.png"/><Relationship Id="rId15" Type="http://schemas.openxmlformats.org/officeDocument/2006/relationships/image" Target="../media/image349.png"/><Relationship Id="rId10" Type="http://schemas.openxmlformats.org/officeDocument/2006/relationships/image" Target="../media/image344.png"/><Relationship Id="rId4" Type="http://schemas.openxmlformats.org/officeDocument/2006/relationships/image" Target="../media/image338.png"/><Relationship Id="rId9" Type="http://schemas.openxmlformats.org/officeDocument/2006/relationships/image" Target="../media/image343.png"/><Relationship Id="rId14" Type="http://schemas.openxmlformats.org/officeDocument/2006/relationships/image" Target="../media/image3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7.png"/><Relationship Id="rId13" Type="http://schemas.openxmlformats.org/officeDocument/2006/relationships/image" Target="../media/image362.png"/><Relationship Id="rId18" Type="http://schemas.openxmlformats.org/officeDocument/2006/relationships/image" Target="../media/image367.png"/><Relationship Id="rId3" Type="http://schemas.openxmlformats.org/officeDocument/2006/relationships/image" Target="../media/image1.png"/><Relationship Id="rId7" Type="http://schemas.openxmlformats.org/officeDocument/2006/relationships/image" Target="../media/image356.png"/><Relationship Id="rId12" Type="http://schemas.openxmlformats.org/officeDocument/2006/relationships/image" Target="../media/image361.png"/><Relationship Id="rId17" Type="http://schemas.openxmlformats.org/officeDocument/2006/relationships/image" Target="../media/image366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65.png"/><Relationship Id="rId20" Type="http://schemas.openxmlformats.org/officeDocument/2006/relationships/image" Target="../media/image3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5.png"/><Relationship Id="rId11" Type="http://schemas.openxmlformats.org/officeDocument/2006/relationships/image" Target="../media/image360.png"/><Relationship Id="rId5" Type="http://schemas.openxmlformats.org/officeDocument/2006/relationships/image" Target="../media/image354.png"/><Relationship Id="rId15" Type="http://schemas.openxmlformats.org/officeDocument/2006/relationships/image" Target="../media/image364.png"/><Relationship Id="rId10" Type="http://schemas.openxmlformats.org/officeDocument/2006/relationships/image" Target="../media/image359.png"/><Relationship Id="rId19" Type="http://schemas.openxmlformats.org/officeDocument/2006/relationships/image" Target="../media/image368.png"/><Relationship Id="rId4" Type="http://schemas.openxmlformats.org/officeDocument/2006/relationships/image" Target="../media/image353.png"/><Relationship Id="rId9" Type="http://schemas.openxmlformats.org/officeDocument/2006/relationships/image" Target="../media/image358.png"/><Relationship Id="rId14" Type="http://schemas.openxmlformats.org/officeDocument/2006/relationships/image" Target="../media/image36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4.png"/><Relationship Id="rId13" Type="http://schemas.openxmlformats.org/officeDocument/2006/relationships/image" Target="../media/image379.png"/><Relationship Id="rId18" Type="http://schemas.openxmlformats.org/officeDocument/2006/relationships/image" Target="../media/image384.png"/><Relationship Id="rId3" Type="http://schemas.openxmlformats.org/officeDocument/2006/relationships/image" Target="../media/image1.png"/><Relationship Id="rId7" Type="http://schemas.openxmlformats.org/officeDocument/2006/relationships/image" Target="../media/image373.png"/><Relationship Id="rId12" Type="http://schemas.openxmlformats.org/officeDocument/2006/relationships/image" Target="../media/image378.png"/><Relationship Id="rId17" Type="http://schemas.openxmlformats.org/officeDocument/2006/relationships/image" Target="../media/image383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2.png"/><Relationship Id="rId11" Type="http://schemas.openxmlformats.org/officeDocument/2006/relationships/image" Target="../media/image377.png"/><Relationship Id="rId5" Type="http://schemas.openxmlformats.org/officeDocument/2006/relationships/image" Target="../media/image371.png"/><Relationship Id="rId15" Type="http://schemas.openxmlformats.org/officeDocument/2006/relationships/image" Target="../media/image381.png"/><Relationship Id="rId10" Type="http://schemas.openxmlformats.org/officeDocument/2006/relationships/image" Target="../media/image376.png"/><Relationship Id="rId4" Type="http://schemas.openxmlformats.org/officeDocument/2006/relationships/image" Target="../media/image370.png"/><Relationship Id="rId9" Type="http://schemas.openxmlformats.org/officeDocument/2006/relationships/image" Target="../media/image375.png"/><Relationship Id="rId14" Type="http://schemas.openxmlformats.org/officeDocument/2006/relationships/image" Target="../media/image38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13" Type="http://schemas.openxmlformats.org/officeDocument/2006/relationships/image" Target="../media/image395.png"/><Relationship Id="rId18" Type="http://schemas.openxmlformats.org/officeDocument/2006/relationships/image" Target="../media/image400.png"/><Relationship Id="rId26" Type="http://schemas.openxmlformats.org/officeDocument/2006/relationships/image" Target="../media/image408.png"/><Relationship Id="rId3" Type="http://schemas.openxmlformats.org/officeDocument/2006/relationships/image" Target="../media/image385.png"/><Relationship Id="rId21" Type="http://schemas.openxmlformats.org/officeDocument/2006/relationships/image" Target="../media/image403.png"/><Relationship Id="rId7" Type="http://schemas.openxmlformats.org/officeDocument/2006/relationships/image" Target="../media/image389.png"/><Relationship Id="rId12" Type="http://schemas.openxmlformats.org/officeDocument/2006/relationships/image" Target="../media/image394.png"/><Relationship Id="rId17" Type="http://schemas.openxmlformats.org/officeDocument/2006/relationships/image" Target="../media/image399.png"/><Relationship Id="rId25" Type="http://schemas.openxmlformats.org/officeDocument/2006/relationships/image" Target="../media/image407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398.png"/><Relationship Id="rId20" Type="http://schemas.openxmlformats.org/officeDocument/2006/relationships/image" Target="../media/image4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8.png"/><Relationship Id="rId11" Type="http://schemas.openxmlformats.org/officeDocument/2006/relationships/image" Target="../media/image393.png"/><Relationship Id="rId24" Type="http://schemas.openxmlformats.org/officeDocument/2006/relationships/image" Target="../media/image406.png"/><Relationship Id="rId5" Type="http://schemas.openxmlformats.org/officeDocument/2006/relationships/image" Target="../media/image387.png"/><Relationship Id="rId15" Type="http://schemas.openxmlformats.org/officeDocument/2006/relationships/image" Target="../media/image397.png"/><Relationship Id="rId23" Type="http://schemas.openxmlformats.org/officeDocument/2006/relationships/image" Target="../media/image405.png"/><Relationship Id="rId28" Type="http://schemas.openxmlformats.org/officeDocument/2006/relationships/image" Target="../media/image410.png"/><Relationship Id="rId10" Type="http://schemas.openxmlformats.org/officeDocument/2006/relationships/image" Target="../media/image392.png"/><Relationship Id="rId19" Type="http://schemas.openxmlformats.org/officeDocument/2006/relationships/image" Target="../media/image401.png"/><Relationship Id="rId4" Type="http://schemas.openxmlformats.org/officeDocument/2006/relationships/image" Target="../media/image386.png"/><Relationship Id="rId9" Type="http://schemas.openxmlformats.org/officeDocument/2006/relationships/image" Target="../media/image391.png"/><Relationship Id="rId14" Type="http://schemas.openxmlformats.org/officeDocument/2006/relationships/image" Target="../media/image396.png"/><Relationship Id="rId22" Type="http://schemas.openxmlformats.org/officeDocument/2006/relationships/image" Target="../media/image404.png"/><Relationship Id="rId27" Type="http://schemas.openxmlformats.org/officeDocument/2006/relationships/image" Target="../media/image40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5.png"/><Relationship Id="rId13" Type="http://schemas.openxmlformats.org/officeDocument/2006/relationships/image" Target="../media/image420.png"/><Relationship Id="rId3" Type="http://schemas.openxmlformats.org/officeDocument/2006/relationships/image" Target="../media/image1.png"/><Relationship Id="rId7" Type="http://schemas.openxmlformats.org/officeDocument/2006/relationships/image" Target="../media/image414.png"/><Relationship Id="rId12" Type="http://schemas.openxmlformats.org/officeDocument/2006/relationships/image" Target="../media/image419.png"/><Relationship Id="rId17" Type="http://schemas.openxmlformats.org/officeDocument/2006/relationships/image" Target="../media/image424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3.png"/><Relationship Id="rId11" Type="http://schemas.openxmlformats.org/officeDocument/2006/relationships/image" Target="../media/image418.png"/><Relationship Id="rId5" Type="http://schemas.openxmlformats.org/officeDocument/2006/relationships/image" Target="../media/image412.png"/><Relationship Id="rId15" Type="http://schemas.openxmlformats.org/officeDocument/2006/relationships/image" Target="../media/image422.png"/><Relationship Id="rId10" Type="http://schemas.openxmlformats.org/officeDocument/2006/relationships/image" Target="../media/image417.png"/><Relationship Id="rId4" Type="http://schemas.openxmlformats.org/officeDocument/2006/relationships/image" Target="../media/image411.png"/><Relationship Id="rId9" Type="http://schemas.openxmlformats.org/officeDocument/2006/relationships/image" Target="../media/image416.png"/><Relationship Id="rId14" Type="http://schemas.openxmlformats.org/officeDocument/2006/relationships/image" Target="../media/image4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9.png"/><Relationship Id="rId3" Type="http://schemas.openxmlformats.org/officeDocument/2006/relationships/image" Target="../media/image1.png"/><Relationship Id="rId7" Type="http://schemas.openxmlformats.org/officeDocument/2006/relationships/image" Target="../media/image4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7.png"/><Relationship Id="rId5" Type="http://schemas.openxmlformats.org/officeDocument/2006/relationships/image" Target="../media/image426.png"/><Relationship Id="rId4" Type="http://schemas.openxmlformats.org/officeDocument/2006/relationships/image" Target="../media/image425.png"/><Relationship Id="rId9" Type="http://schemas.openxmlformats.org/officeDocument/2006/relationships/image" Target="../media/image43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5.png"/><Relationship Id="rId13" Type="http://schemas.openxmlformats.org/officeDocument/2006/relationships/image" Target="../media/image440.png"/><Relationship Id="rId18" Type="http://schemas.openxmlformats.org/officeDocument/2006/relationships/image" Target="../media/image445.png"/><Relationship Id="rId3" Type="http://schemas.openxmlformats.org/officeDocument/2006/relationships/image" Target="../media/image1.png"/><Relationship Id="rId7" Type="http://schemas.openxmlformats.org/officeDocument/2006/relationships/image" Target="../media/image434.png"/><Relationship Id="rId12" Type="http://schemas.openxmlformats.org/officeDocument/2006/relationships/image" Target="../media/image439.png"/><Relationship Id="rId17" Type="http://schemas.openxmlformats.org/officeDocument/2006/relationships/image" Target="../media/image444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4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3.png"/><Relationship Id="rId11" Type="http://schemas.openxmlformats.org/officeDocument/2006/relationships/image" Target="../media/image438.png"/><Relationship Id="rId5" Type="http://schemas.openxmlformats.org/officeDocument/2006/relationships/image" Target="../media/image432.png"/><Relationship Id="rId15" Type="http://schemas.openxmlformats.org/officeDocument/2006/relationships/image" Target="../media/image442.png"/><Relationship Id="rId10" Type="http://schemas.openxmlformats.org/officeDocument/2006/relationships/image" Target="../media/image437.png"/><Relationship Id="rId19" Type="http://schemas.openxmlformats.org/officeDocument/2006/relationships/image" Target="../media/image446.png"/><Relationship Id="rId4" Type="http://schemas.openxmlformats.org/officeDocument/2006/relationships/image" Target="../media/image431.png"/><Relationship Id="rId9" Type="http://schemas.openxmlformats.org/officeDocument/2006/relationships/image" Target="../media/image436.png"/><Relationship Id="rId14" Type="http://schemas.openxmlformats.org/officeDocument/2006/relationships/image" Target="../media/image44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1.png"/><Relationship Id="rId13" Type="http://schemas.openxmlformats.org/officeDocument/2006/relationships/image" Target="../media/image456.png"/><Relationship Id="rId18" Type="http://schemas.openxmlformats.org/officeDocument/2006/relationships/image" Target="../media/image461.png"/><Relationship Id="rId3" Type="http://schemas.openxmlformats.org/officeDocument/2006/relationships/image" Target="../media/image1.png"/><Relationship Id="rId7" Type="http://schemas.openxmlformats.org/officeDocument/2006/relationships/image" Target="../media/image450.png"/><Relationship Id="rId12" Type="http://schemas.openxmlformats.org/officeDocument/2006/relationships/image" Target="../media/image455.png"/><Relationship Id="rId17" Type="http://schemas.openxmlformats.org/officeDocument/2006/relationships/image" Target="../media/image460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4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9.png"/><Relationship Id="rId11" Type="http://schemas.openxmlformats.org/officeDocument/2006/relationships/image" Target="../media/image454.png"/><Relationship Id="rId5" Type="http://schemas.openxmlformats.org/officeDocument/2006/relationships/image" Target="../media/image448.png"/><Relationship Id="rId15" Type="http://schemas.openxmlformats.org/officeDocument/2006/relationships/image" Target="../media/image458.png"/><Relationship Id="rId10" Type="http://schemas.openxmlformats.org/officeDocument/2006/relationships/image" Target="../media/image453.png"/><Relationship Id="rId19" Type="http://schemas.openxmlformats.org/officeDocument/2006/relationships/image" Target="../media/image462.png"/><Relationship Id="rId4" Type="http://schemas.openxmlformats.org/officeDocument/2006/relationships/image" Target="../media/image447.png"/><Relationship Id="rId9" Type="http://schemas.openxmlformats.org/officeDocument/2006/relationships/image" Target="../media/image452.png"/><Relationship Id="rId14" Type="http://schemas.openxmlformats.org/officeDocument/2006/relationships/image" Target="../media/image45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7.png"/><Relationship Id="rId13" Type="http://schemas.openxmlformats.org/officeDocument/2006/relationships/image" Target="../media/image472.png"/><Relationship Id="rId18" Type="http://schemas.openxmlformats.org/officeDocument/2006/relationships/image" Target="../media/image477.png"/><Relationship Id="rId3" Type="http://schemas.openxmlformats.org/officeDocument/2006/relationships/image" Target="../media/image1.png"/><Relationship Id="rId21" Type="http://schemas.openxmlformats.org/officeDocument/2006/relationships/image" Target="../media/image480.png"/><Relationship Id="rId7" Type="http://schemas.openxmlformats.org/officeDocument/2006/relationships/image" Target="../media/image466.png"/><Relationship Id="rId12" Type="http://schemas.openxmlformats.org/officeDocument/2006/relationships/image" Target="../media/image471.png"/><Relationship Id="rId17" Type="http://schemas.openxmlformats.org/officeDocument/2006/relationships/image" Target="../media/image476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475.png"/><Relationship Id="rId20" Type="http://schemas.openxmlformats.org/officeDocument/2006/relationships/image" Target="../media/image4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5.png"/><Relationship Id="rId11" Type="http://schemas.openxmlformats.org/officeDocument/2006/relationships/image" Target="../media/image470.png"/><Relationship Id="rId24" Type="http://schemas.openxmlformats.org/officeDocument/2006/relationships/image" Target="../media/image483.png"/><Relationship Id="rId5" Type="http://schemas.openxmlformats.org/officeDocument/2006/relationships/image" Target="../media/image464.png"/><Relationship Id="rId15" Type="http://schemas.openxmlformats.org/officeDocument/2006/relationships/image" Target="../media/image474.png"/><Relationship Id="rId23" Type="http://schemas.openxmlformats.org/officeDocument/2006/relationships/image" Target="../media/image482.png"/><Relationship Id="rId10" Type="http://schemas.openxmlformats.org/officeDocument/2006/relationships/image" Target="../media/image469.png"/><Relationship Id="rId19" Type="http://schemas.openxmlformats.org/officeDocument/2006/relationships/image" Target="../media/image478.png"/><Relationship Id="rId4" Type="http://schemas.openxmlformats.org/officeDocument/2006/relationships/image" Target="../media/image463.png"/><Relationship Id="rId9" Type="http://schemas.openxmlformats.org/officeDocument/2006/relationships/image" Target="../media/image468.png"/><Relationship Id="rId14" Type="http://schemas.openxmlformats.org/officeDocument/2006/relationships/image" Target="../media/image473.png"/><Relationship Id="rId22" Type="http://schemas.openxmlformats.org/officeDocument/2006/relationships/image" Target="../media/image48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8.png"/><Relationship Id="rId13" Type="http://schemas.openxmlformats.org/officeDocument/2006/relationships/image" Target="../media/image493.png"/><Relationship Id="rId3" Type="http://schemas.openxmlformats.org/officeDocument/2006/relationships/image" Target="../media/image1.png"/><Relationship Id="rId7" Type="http://schemas.openxmlformats.org/officeDocument/2006/relationships/image" Target="../media/image487.png"/><Relationship Id="rId12" Type="http://schemas.openxmlformats.org/officeDocument/2006/relationships/image" Target="../media/image49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6.png"/><Relationship Id="rId11" Type="http://schemas.openxmlformats.org/officeDocument/2006/relationships/image" Target="../media/image491.png"/><Relationship Id="rId5" Type="http://schemas.openxmlformats.org/officeDocument/2006/relationships/image" Target="../media/image485.png"/><Relationship Id="rId15" Type="http://schemas.openxmlformats.org/officeDocument/2006/relationships/image" Target="../media/image495.png"/><Relationship Id="rId10" Type="http://schemas.openxmlformats.org/officeDocument/2006/relationships/image" Target="../media/image490.png"/><Relationship Id="rId4" Type="http://schemas.openxmlformats.org/officeDocument/2006/relationships/image" Target="../media/image484.png"/><Relationship Id="rId9" Type="http://schemas.openxmlformats.org/officeDocument/2006/relationships/image" Target="../media/image489.png"/><Relationship Id="rId14" Type="http://schemas.openxmlformats.org/officeDocument/2006/relationships/image" Target="../media/image49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505.png"/><Relationship Id="rId18" Type="http://schemas.openxmlformats.org/officeDocument/2006/relationships/image" Target="../media/image510.png"/><Relationship Id="rId3" Type="http://schemas.openxmlformats.org/officeDocument/2006/relationships/image" Target="../media/image1.png"/><Relationship Id="rId21" Type="http://schemas.openxmlformats.org/officeDocument/2006/relationships/image" Target="../media/image513.png"/><Relationship Id="rId7" Type="http://schemas.openxmlformats.org/officeDocument/2006/relationships/image" Target="../media/image499.png"/><Relationship Id="rId12" Type="http://schemas.openxmlformats.org/officeDocument/2006/relationships/image" Target="../media/image504.png"/><Relationship Id="rId17" Type="http://schemas.openxmlformats.org/officeDocument/2006/relationships/image" Target="../media/image509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508.png"/><Relationship Id="rId20" Type="http://schemas.openxmlformats.org/officeDocument/2006/relationships/image" Target="../media/image5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8.png"/><Relationship Id="rId11" Type="http://schemas.openxmlformats.org/officeDocument/2006/relationships/image" Target="../media/image503.png"/><Relationship Id="rId24" Type="http://schemas.openxmlformats.org/officeDocument/2006/relationships/image" Target="../media/image516.png"/><Relationship Id="rId5" Type="http://schemas.openxmlformats.org/officeDocument/2006/relationships/image" Target="../media/image497.png"/><Relationship Id="rId15" Type="http://schemas.openxmlformats.org/officeDocument/2006/relationships/image" Target="../media/image507.png"/><Relationship Id="rId23" Type="http://schemas.openxmlformats.org/officeDocument/2006/relationships/image" Target="../media/image515.png"/><Relationship Id="rId10" Type="http://schemas.openxmlformats.org/officeDocument/2006/relationships/image" Target="../media/image502.png"/><Relationship Id="rId19" Type="http://schemas.openxmlformats.org/officeDocument/2006/relationships/image" Target="../media/image511.png"/><Relationship Id="rId4" Type="http://schemas.openxmlformats.org/officeDocument/2006/relationships/image" Target="../media/image496.png"/><Relationship Id="rId9" Type="http://schemas.openxmlformats.org/officeDocument/2006/relationships/image" Target="../media/image501.png"/><Relationship Id="rId14" Type="http://schemas.openxmlformats.org/officeDocument/2006/relationships/image" Target="../media/image506.png"/><Relationship Id="rId22" Type="http://schemas.openxmlformats.org/officeDocument/2006/relationships/image" Target="../media/image51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1.png"/><Relationship Id="rId13" Type="http://schemas.openxmlformats.org/officeDocument/2006/relationships/image" Target="../media/image526.png"/><Relationship Id="rId3" Type="http://schemas.openxmlformats.org/officeDocument/2006/relationships/image" Target="../media/image1.png"/><Relationship Id="rId7" Type="http://schemas.openxmlformats.org/officeDocument/2006/relationships/image" Target="../media/image520.png"/><Relationship Id="rId12" Type="http://schemas.openxmlformats.org/officeDocument/2006/relationships/image" Target="../media/image5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9.png"/><Relationship Id="rId11" Type="http://schemas.openxmlformats.org/officeDocument/2006/relationships/image" Target="../media/image524.png"/><Relationship Id="rId5" Type="http://schemas.openxmlformats.org/officeDocument/2006/relationships/image" Target="../media/image518.png"/><Relationship Id="rId15" Type="http://schemas.openxmlformats.org/officeDocument/2006/relationships/image" Target="../media/image528.png"/><Relationship Id="rId10" Type="http://schemas.openxmlformats.org/officeDocument/2006/relationships/image" Target="../media/image523.png"/><Relationship Id="rId4" Type="http://schemas.openxmlformats.org/officeDocument/2006/relationships/image" Target="../media/image517.png"/><Relationship Id="rId9" Type="http://schemas.openxmlformats.org/officeDocument/2006/relationships/image" Target="../media/image522.png"/><Relationship Id="rId14" Type="http://schemas.openxmlformats.org/officeDocument/2006/relationships/image" Target="../media/image52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4.png"/><Relationship Id="rId3" Type="http://schemas.openxmlformats.org/officeDocument/2006/relationships/image" Target="../media/image529.png"/><Relationship Id="rId7" Type="http://schemas.openxmlformats.org/officeDocument/2006/relationships/image" Target="../media/image53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2.png"/><Relationship Id="rId11" Type="http://schemas.openxmlformats.org/officeDocument/2006/relationships/image" Target="../media/image537.png"/><Relationship Id="rId5" Type="http://schemas.openxmlformats.org/officeDocument/2006/relationships/image" Target="../media/image531.png"/><Relationship Id="rId10" Type="http://schemas.openxmlformats.org/officeDocument/2006/relationships/image" Target="../media/image536.png"/><Relationship Id="rId4" Type="http://schemas.openxmlformats.org/officeDocument/2006/relationships/image" Target="../media/image530.png"/><Relationship Id="rId9" Type="http://schemas.openxmlformats.org/officeDocument/2006/relationships/image" Target="../media/image53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2.png"/><Relationship Id="rId13" Type="http://schemas.openxmlformats.org/officeDocument/2006/relationships/image" Target="../media/image547.png"/><Relationship Id="rId3" Type="http://schemas.openxmlformats.org/officeDocument/2006/relationships/image" Target="../media/image1.png"/><Relationship Id="rId7" Type="http://schemas.openxmlformats.org/officeDocument/2006/relationships/image" Target="../media/image541.png"/><Relationship Id="rId12" Type="http://schemas.openxmlformats.org/officeDocument/2006/relationships/image" Target="../media/image5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0.png"/><Relationship Id="rId11" Type="http://schemas.openxmlformats.org/officeDocument/2006/relationships/image" Target="../media/image545.png"/><Relationship Id="rId5" Type="http://schemas.openxmlformats.org/officeDocument/2006/relationships/image" Target="../media/image539.png"/><Relationship Id="rId10" Type="http://schemas.openxmlformats.org/officeDocument/2006/relationships/image" Target="../media/image544.png"/><Relationship Id="rId4" Type="http://schemas.openxmlformats.org/officeDocument/2006/relationships/image" Target="../media/image538.png"/><Relationship Id="rId9" Type="http://schemas.openxmlformats.org/officeDocument/2006/relationships/image" Target="../media/image54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2.png"/><Relationship Id="rId13" Type="http://schemas.openxmlformats.org/officeDocument/2006/relationships/image" Target="../media/image557.png"/><Relationship Id="rId18" Type="http://schemas.openxmlformats.org/officeDocument/2006/relationships/image" Target="../media/image562.png"/><Relationship Id="rId3" Type="http://schemas.openxmlformats.org/officeDocument/2006/relationships/image" Target="../media/image1.png"/><Relationship Id="rId21" Type="http://schemas.openxmlformats.org/officeDocument/2006/relationships/image" Target="../media/image565.png"/><Relationship Id="rId7" Type="http://schemas.openxmlformats.org/officeDocument/2006/relationships/image" Target="../media/image551.png"/><Relationship Id="rId12" Type="http://schemas.openxmlformats.org/officeDocument/2006/relationships/image" Target="../media/image556.png"/><Relationship Id="rId17" Type="http://schemas.openxmlformats.org/officeDocument/2006/relationships/image" Target="../media/image561.pn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560.png"/><Relationship Id="rId20" Type="http://schemas.openxmlformats.org/officeDocument/2006/relationships/image" Target="../media/image5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0.png"/><Relationship Id="rId11" Type="http://schemas.openxmlformats.org/officeDocument/2006/relationships/image" Target="../media/image555.png"/><Relationship Id="rId5" Type="http://schemas.openxmlformats.org/officeDocument/2006/relationships/image" Target="../media/image549.png"/><Relationship Id="rId15" Type="http://schemas.openxmlformats.org/officeDocument/2006/relationships/image" Target="../media/image559.png"/><Relationship Id="rId23" Type="http://schemas.openxmlformats.org/officeDocument/2006/relationships/image" Target="../media/image567.png"/><Relationship Id="rId10" Type="http://schemas.openxmlformats.org/officeDocument/2006/relationships/image" Target="../media/image554.png"/><Relationship Id="rId19" Type="http://schemas.openxmlformats.org/officeDocument/2006/relationships/image" Target="../media/image563.png"/><Relationship Id="rId4" Type="http://schemas.openxmlformats.org/officeDocument/2006/relationships/image" Target="../media/image548.png"/><Relationship Id="rId9" Type="http://schemas.openxmlformats.org/officeDocument/2006/relationships/image" Target="../media/image553.png"/><Relationship Id="rId14" Type="http://schemas.openxmlformats.org/officeDocument/2006/relationships/image" Target="../media/image558.png"/><Relationship Id="rId22" Type="http://schemas.openxmlformats.org/officeDocument/2006/relationships/image" Target="../media/image56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1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1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1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25711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54353"/>
            <a:ext cx="12192000" cy="603498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3311723"/>
            <a:ext cx="4840188" cy="2857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1286470"/>
            <a:ext cx="4474369" cy="1953071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3561" y="1577280"/>
            <a:ext cx="5120580" cy="370329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063" y="4923979"/>
            <a:ext cx="4937671" cy="987475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4923979"/>
            <a:ext cx="121890" cy="1008013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0486" y="2269927"/>
            <a:ext cx="5681365" cy="3456384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973" y="5047357"/>
            <a:ext cx="329059" cy="301675"/>
          </a:xfrm>
          <a:prstGeom prst="rect">
            <a:avLst/>
          </a:prstGeom>
        </p:spPr>
      </p:pic>
      <p:sp>
        <p:nvSpPr>
          <p:cNvPr id="12" name="SK-2-text-11"/>
          <p:cNvSpPr/>
          <p:nvPr/>
        </p:nvSpPr>
        <p:spPr>
          <a:xfrm>
            <a:off x="1785193" y="239911"/>
            <a:ext cx="888965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6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3675" dirty="0"/>
          </a:p>
        </p:txBody>
      </p:sp>
      <p:sp>
        <p:nvSpPr>
          <p:cNvPr id="13" name="SK-2-text-12"/>
          <p:cNvSpPr/>
          <p:nvPr/>
        </p:nvSpPr>
        <p:spPr>
          <a:xfrm>
            <a:off x="609600" y="1467594"/>
            <a:ext cx="35242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7B8DA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</a:t>
            </a:r>
            <a:endParaRPr lang="en-US" sz="1500" dirty="0"/>
          </a:p>
        </p:txBody>
      </p:sp>
      <p:sp>
        <p:nvSpPr>
          <p:cNvPr id="14" name="SK-2-text-13"/>
          <p:cNvSpPr/>
          <p:nvPr/>
        </p:nvSpPr>
        <p:spPr>
          <a:xfrm>
            <a:off x="609600" y="1837879"/>
            <a:ext cx="3791694" cy="12206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785"/>
              </a:lnSpc>
              <a:buNone/>
            </a:pPr>
            <a:r>
              <a:rPr lang="en-US" sz="4350" b="1" dirty="0">
                <a:solidFill>
                  <a:srgbClr val="1A36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Overview &amp;</a:t>
            </a:r>
            <a:endParaRPr lang="en-US" sz="4350" dirty="0"/>
          </a:p>
          <a:p>
            <a:pPr marL="0" indent="0" algn="l">
              <a:lnSpc>
                <a:spcPts val="4785"/>
              </a:lnSpc>
              <a:buNone/>
            </a:pPr>
            <a:r>
              <a:rPr lang="en-US" sz="4350" b="1" dirty="0">
                <a:solidFill>
                  <a:srgbClr val="1A36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Practicalities</a:t>
            </a:r>
            <a:endParaRPr lang="en-US" sz="4350" dirty="0"/>
          </a:p>
        </p:txBody>
      </p:sp>
      <p:sp>
        <p:nvSpPr>
          <p:cNvPr id="15" name="SK-2-text-14"/>
          <p:cNvSpPr/>
          <p:nvPr/>
        </p:nvSpPr>
        <p:spPr>
          <a:xfrm>
            <a:off x="597396" y="3586609"/>
            <a:ext cx="115946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for GPs &amp; Trainees </a:t>
            </a:r>
            <a:endParaRPr lang="en-US" sz="1500" dirty="0"/>
          </a:p>
        </p:txBody>
      </p:sp>
      <p:sp>
        <p:nvSpPr>
          <p:cNvPr id="16" name="SK-2-text-15"/>
          <p:cNvSpPr/>
          <p:nvPr/>
        </p:nvSpPr>
        <p:spPr>
          <a:xfrm>
            <a:off x="609600" y="3977580"/>
            <a:ext cx="11582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June 2026 · Updated to current NICE CG140 / NG31 standards</a:t>
            </a:r>
            <a:endParaRPr lang="en-US" sz="1425" dirty="0"/>
          </a:p>
        </p:txBody>
      </p:sp>
      <p:sp>
        <p:nvSpPr>
          <p:cNvPr id="17" name="SK-2-text-16"/>
          <p:cNvSpPr/>
          <p:nvPr/>
        </p:nvSpPr>
        <p:spPr>
          <a:xfrm>
            <a:off x="609600" y="4334173"/>
            <a:ext cx="46510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B6C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18" name="SK-2-text-17"/>
          <p:cNvSpPr/>
          <p:nvPr/>
        </p:nvSpPr>
        <p:spPr>
          <a:xfrm>
            <a:off x="1219200" y="5054203"/>
            <a:ext cx="4096494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double check this advice and drug doses with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latest NICE/BNF guidance. This document is for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only.</a:t>
            </a:r>
            <a:endParaRPr lang="en-US" sz="1350" dirty="0"/>
          </a:p>
        </p:txBody>
      </p:sp>
      <p:sp>
        <p:nvSpPr>
          <p:cNvPr id="19" name="SK-2-text-18"/>
          <p:cNvSpPr/>
          <p:nvPr/>
        </p:nvSpPr>
        <p:spPr>
          <a:xfrm>
            <a:off x="621655" y="6480721"/>
            <a:ext cx="41614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20" name="SK-2-text-19"/>
          <p:cNvSpPr/>
          <p:nvPr/>
        </p:nvSpPr>
        <p:spPr>
          <a:xfrm>
            <a:off x="8075414" y="6473875"/>
            <a:ext cx="340935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— Overview &amp; Practicalities</a:t>
            </a:r>
            <a:endParaRPr lang="en-US" sz="12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39403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84" y="1625203"/>
            <a:ext cx="5913090" cy="761107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1625203"/>
            <a:ext cx="85279" cy="767953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2489448"/>
            <a:ext cx="5913090" cy="761107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2489448"/>
            <a:ext cx="85279" cy="767953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784" y="3346698"/>
            <a:ext cx="5913090" cy="767953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3346698"/>
            <a:ext cx="85279" cy="767953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784" y="4224486"/>
            <a:ext cx="5913090" cy="754261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4224486"/>
            <a:ext cx="85279" cy="767953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784" y="5088582"/>
            <a:ext cx="5913090" cy="754261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5088582"/>
            <a:ext cx="85279" cy="767953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7490" y="1357759"/>
            <a:ext cx="4791373" cy="4642842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27490" y="1357759"/>
            <a:ext cx="4791373" cy="82153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34659" y="5172968"/>
            <a:ext cx="4376886" cy="9525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0784" y="6222206"/>
            <a:ext cx="11058079" cy="9525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3380" y="5211961"/>
            <a:ext cx="646063" cy="493663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3380" y="4334173"/>
            <a:ext cx="621655" cy="534888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4400" y="3470077"/>
            <a:ext cx="524173" cy="521196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63067" y="2599134"/>
            <a:ext cx="426690" cy="541734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8973" y="1762423"/>
            <a:ext cx="694879" cy="486817"/>
          </a:xfrm>
          <a:prstGeom prst="rect">
            <a:avLst/>
          </a:prstGeom>
        </p:spPr>
      </p:pic>
      <p:sp>
        <p:nvSpPr>
          <p:cNvPr id="26" name="SK-11-text-25"/>
          <p:cNvSpPr/>
          <p:nvPr/>
        </p:nvSpPr>
        <p:spPr>
          <a:xfrm>
            <a:off x="353467" y="205680"/>
            <a:ext cx="1183853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INDICATORS FOR THE LAST DAYS OF LIFE</a:t>
            </a:r>
            <a:endParaRPr lang="en-US" sz="2100" dirty="0"/>
          </a:p>
        </p:txBody>
      </p:sp>
      <p:sp>
        <p:nvSpPr>
          <p:cNvPr id="27" name="SK-11-text-26"/>
          <p:cNvSpPr/>
          <p:nvPr/>
        </p:nvSpPr>
        <p:spPr>
          <a:xfrm>
            <a:off x="353467" y="575965"/>
            <a:ext cx="99955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NG31 · Recognising Imminent Death</a:t>
            </a:r>
            <a:endParaRPr lang="en-US" sz="1650" dirty="0"/>
          </a:p>
        </p:txBody>
      </p:sp>
      <p:sp>
        <p:nvSpPr>
          <p:cNvPr id="28" name="SK-11-text-27"/>
          <p:cNvSpPr/>
          <p:nvPr/>
        </p:nvSpPr>
        <p:spPr>
          <a:xfrm>
            <a:off x="621655" y="1220688"/>
            <a:ext cx="4895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4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THESE SIGNS</a:t>
            </a:r>
            <a:endParaRPr lang="en-US" sz="1500" dirty="0"/>
          </a:p>
        </p:txBody>
      </p:sp>
      <p:sp>
        <p:nvSpPr>
          <p:cNvPr id="29" name="SK-11-text-28"/>
          <p:cNvSpPr/>
          <p:nvPr/>
        </p:nvSpPr>
        <p:spPr>
          <a:xfrm>
            <a:off x="1828800" y="1741884"/>
            <a:ext cx="351115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Confined to bed — unable to self-care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reposition independently</a:t>
            </a:r>
            <a:endParaRPr lang="en-US" sz="1650" dirty="0"/>
          </a:p>
        </p:txBody>
      </p:sp>
      <p:sp>
        <p:nvSpPr>
          <p:cNvPr id="30" name="SK-11-text-29"/>
          <p:cNvSpPr/>
          <p:nvPr/>
        </p:nvSpPr>
        <p:spPr>
          <a:xfrm>
            <a:off x="1828800" y="2619673"/>
            <a:ext cx="3620988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Difficulty taking oral fluids — not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tolerating artificial nutrition or hydration</a:t>
            </a:r>
            <a:endParaRPr lang="en-US" sz="1650" dirty="0"/>
          </a:p>
        </p:txBody>
      </p:sp>
      <p:sp>
        <p:nvSpPr>
          <p:cNvPr id="31" name="SK-11-text-30"/>
          <p:cNvSpPr/>
          <p:nvPr/>
        </p:nvSpPr>
        <p:spPr>
          <a:xfrm>
            <a:off x="1828800" y="3476923"/>
            <a:ext cx="3767286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Unable to take oral medication — route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administration must be reviewed</a:t>
            </a:r>
            <a:endParaRPr lang="en-US" sz="1650" dirty="0"/>
          </a:p>
        </p:txBody>
      </p:sp>
      <p:sp>
        <p:nvSpPr>
          <p:cNvPr id="32" name="SK-11-text-31"/>
          <p:cNvSpPr/>
          <p:nvPr/>
        </p:nvSpPr>
        <p:spPr>
          <a:xfrm>
            <a:off x="1828800" y="4347865"/>
            <a:ext cx="375508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Increasingly drowsy or unresponsive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level of consciousness</a:t>
            </a:r>
            <a:endParaRPr lang="en-US" sz="1650" dirty="0"/>
          </a:p>
        </p:txBody>
      </p:sp>
      <p:sp>
        <p:nvSpPr>
          <p:cNvPr id="33" name="SK-11-text-32"/>
          <p:cNvSpPr/>
          <p:nvPr/>
        </p:nvSpPr>
        <p:spPr>
          <a:xfrm>
            <a:off x="1828800" y="5205115"/>
            <a:ext cx="313327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Rapid, expected deterioration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consistent with disease trajectory</a:t>
            </a:r>
            <a:endParaRPr lang="en-US" sz="1650" dirty="0"/>
          </a:p>
        </p:txBody>
      </p:sp>
      <p:sp>
        <p:nvSpPr>
          <p:cNvPr id="34" name="SK-11-text-33"/>
          <p:cNvSpPr/>
          <p:nvPr/>
        </p:nvSpPr>
        <p:spPr>
          <a:xfrm>
            <a:off x="7022455" y="1474440"/>
            <a:ext cx="51695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4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CLINICAL QUESTIONS TO ASK</a:t>
            </a:r>
            <a:endParaRPr lang="en-US" sz="1500" dirty="0"/>
          </a:p>
        </p:txBody>
      </p:sp>
      <p:sp>
        <p:nvSpPr>
          <p:cNvPr id="35" name="SK-11-text-34"/>
          <p:cNvSpPr/>
          <p:nvPr/>
        </p:nvSpPr>
        <p:spPr>
          <a:xfrm>
            <a:off x="7083475" y="2057400"/>
            <a:ext cx="51085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4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1) Was this deterioration expected?</a:t>
            </a:r>
            <a:endParaRPr lang="en-US" sz="1875" dirty="0"/>
          </a:p>
        </p:txBody>
      </p:sp>
      <p:sp>
        <p:nvSpPr>
          <p:cNvPr id="36" name="SK-11-text-35"/>
          <p:cNvSpPr/>
          <p:nvPr/>
        </p:nvSpPr>
        <p:spPr>
          <a:xfrm>
            <a:off x="7668667" y="2345382"/>
            <a:ext cx="45233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Does it fit the known disease trajectory?</a:t>
            </a:r>
            <a:endParaRPr lang="en-US" sz="1650" dirty="0"/>
          </a:p>
        </p:txBody>
      </p:sp>
      <p:sp>
        <p:nvSpPr>
          <p:cNvPr id="37" name="SK-11-text-36"/>
          <p:cNvSpPr/>
          <p:nvPr/>
        </p:nvSpPr>
        <p:spPr>
          <a:xfrm>
            <a:off x="7046863" y="2979433"/>
            <a:ext cx="388917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4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2) Is further life-prolonging treatment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4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inappropriate?</a:t>
            </a:r>
            <a:endParaRPr lang="en-US" sz="1725" dirty="0"/>
          </a:p>
        </p:txBody>
      </p:sp>
      <p:sp>
        <p:nvSpPr>
          <p:cNvPr id="38" name="SK-11-text-37"/>
          <p:cNvSpPr/>
          <p:nvPr/>
        </p:nvSpPr>
        <p:spPr>
          <a:xfrm>
            <a:off x="7668667" y="3518148"/>
            <a:ext cx="45233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Have goals of care been reviewed?</a:t>
            </a:r>
            <a:endParaRPr lang="en-US" sz="1650" dirty="0"/>
          </a:p>
        </p:txBody>
      </p:sp>
      <p:sp>
        <p:nvSpPr>
          <p:cNvPr id="39" name="SK-11-text-38"/>
          <p:cNvSpPr/>
          <p:nvPr/>
        </p:nvSpPr>
        <p:spPr>
          <a:xfrm>
            <a:off x="7022455" y="3991273"/>
            <a:ext cx="516954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4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3) Have reversible causes been excluded?</a:t>
            </a:r>
            <a:endParaRPr lang="en-US" sz="1875" dirty="0"/>
          </a:p>
        </p:txBody>
      </p:sp>
      <p:sp>
        <p:nvSpPr>
          <p:cNvPr id="40" name="SK-11-text-39"/>
          <p:cNvSpPr/>
          <p:nvPr/>
        </p:nvSpPr>
        <p:spPr>
          <a:xfrm>
            <a:off x="7668667" y="4402782"/>
            <a:ext cx="252367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Pain, infection, dehydration,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toxicity?</a:t>
            </a:r>
            <a:endParaRPr lang="en-US" sz="1650" dirty="0"/>
          </a:p>
        </p:txBody>
      </p:sp>
      <p:sp>
        <p:nvSpPr>
          <p:cNvPr id="41" name="SK-11-text-40"/>
          <p:cNvSpPr/>
          <p:nvPr/>
        </p:nvSpPr>
        <p:spPr>
          <a:xfrm>
            <a:off x="7022455" y="5397103"/>
            <a:ext cx="405988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6C75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all three answers point to the dying phase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6C75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initiate personalised end-of-life care planning</a:t>
            </a:r>
            <a:endParaRPr lang="en-US" sz="1650" dirty="0"/>
          </a:p>
        </p:txBody>
      </p:sp>
      <p:sp>
        <p:nvSpPr>
          <p:cNvPr id="42" name="SK-11-text-41"/>
          <p:cNvSpPr/>
          <p:nvPr/>
        </p:nvSpPr>
        <p:spPr>
          <a:xfrm>
            <a:off x="524173" y="6412111"/>
            <a:ext cx="44062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C75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3" name="SK-11-text-42"/>
          <p:cNvSpPr/>
          <p:nvPr/>
        </p:nvSpPr>
        <p:spPr>
          <a:xfrm>
            <a:off x="6876157" y="6405265"/>
            <a:ext cx="53158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C75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NG31 (2015) · Bradford VTS Teaching Deck ·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309836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953" y="1481286"/>
            <a:ext cx="5096173" cy="1906488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7577" y="1481286"/>
            <a:ext cx="5096173" cy="1858417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953" y="3552974"/>
            <a:ext cx="5096173" cy="1847552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7577" y="3511153"/>
            <a:ext cx="5096173" cy="1899642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6565" y="2770584"/>
            <a:ext cx="1438573" cy="1357759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953" y="5623471"/>
            <a:ext cx="10655796" cy="67880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7953" y="5596086"/>
            <a:ext cx="158353" cy="706338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05426"/>
            <a:ext cx="12192000" cy="323552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94792" y="5733157"/>
            <a:ext cx="255984" cy="425053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43679" y="3723829"/>
            <a:ext cx="963067" cy="925711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04698" y="1639044"/>
            <a:ext cx="902196" cy="89148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72000" y="3737521"/>
            <a:ext cx="914400" cy="843409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52392" y="1686967"/>
            <a:ext cx="633859" cy="857250"/>
          </a:xfrm>
          <a:prstGeom prst="rect">
            <a:avLst/>
          </a:prstGeom>
        </p:spPr>
      </p:pic>
      <p:sp>
        <p:nvSpPr>
          <p:cNvPr id="17" name="SK-12-text-16"/>
          <p:cNvSpPr/>
          <p:nvPr/>
        </p:nvSpPr>
        <p:spPr>
          <a:xfrm>
            <a:off x="426690" y="185142"/>
            <a:ext cx="448532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94B4D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3 — TOTAL PAIN</a:t>
            </a:r>
            <a:endParaRPr lang="en-US" sz="1275" dirty="0"/>
          </a:p>
        </p:txBody>
      </p:sp>
      <p:sp>
        <p:nvSpPr>
          <p:cNvPr id="18" name="SK-12-text-17"/>
          <p:cNvSpPr/>
          <p:nvPr/>
        </p:nvSpPr>
        <p:spPr>
          <a:xfrm>
            <a:off x="414486" y="438894"/>
            <a:ext cx="1177751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Concept of Total Pain</a:t>
            </a:r>
            <a:endParaRPr lang="en-US" sz="3300" dirty="0"/>
          </a:p>
        </p:txBody>
      </p:sp>
      <p:sp>
        <p:nvSpPr>
          <p:cNvPr id="19" name="SK-12-text-18"/>
          <p:cNvSpPr/>
          <p:nvPr/>
        </p:nvSpPr>
        <p:spPr>
          <a:xfrm>
            <a:off x="438894" y="953244"/>
            <a:ext cx="117531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Cicely Saunders — founder of the modern hospice movement</a:t>
            </a:r>
            <a:endParaRPr lang="en-US" sz="1500" dirty="0"/>
          </a:p>
        </p:txBody>
      </p:sp>
      <p:sp>
        <p:nvSpPr>
          <p:cNvPr id="20" name="SK-12-text-19"/>
          <p:cNvSpPr/>
          <p:nvPr/>
        </p:nvSpPr>
        <p:spPr>
          <a:xfrm>
            <a:off x="1024086" y="1741884"/>
            <a:ext cx="288607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</a:t>
            </a:r>
            <a:endParaRPr lang="en-US" sz="2250" dirty="0"/>
          </a:p>
        </p:txBody>
      </p:sp>
      <p:sp>
        <p:nvSpPr>
          <p:cNvPr id="21" name="SK-12-text-20"/>
          <p:cNvSpPr/>
          <p:nvPr/>
        </p:nvSpPr>
        <p:spPr>
          <a:xfrm>
            <a:off x="1024086" y="2112169"/>
            <a:ext cx="72866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Disease • Treatment • Comorbidities</a:t>
            </a:r>
            <a:endParaRPr lang="en-US" sz="1350" dirty="0"/>
          </a:p>
        </p:txBody>
      </p:sp>
      <p:sp>
        <p:nvSpPr>
          <p:cNvPr id="22" name="SK-12-text-21"/>
          <p:cNvSpPr/>
          <p:nvPr/>
        </p:nvSpPr>
        <p:spPr>
          <a:xfrm>
            <a:off x="1036290" y="2441377"/>
            <a:ext cx="85210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Pain from tumour invasion or metastases</a:t>
            </a:r>
            <a:endParaRPr lang="en-US" sz="1350" dirty="0"/>
          </a:p>
        </p:txBody>
      </p:sp>
      <p:sp>
        <p:nvSpPr>
          <p:cNvPr id="23" name="SK-12-text-22"/>
          <p:cNvSpPr/>
          <p:nvPr/>
        </p:nvSpPr>
        <p:spPr>
          <a:xfrm>
            <a:off x="1036290" y="2708821"/>
            <a:ext cx="56407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Side effects of treatment</a:t>
            </a:r>
            <a:endParaRPr lang="en-US" sz="1350" dirty="0"/>
          </a:p>
        </p:txBody>
      </p:sp>
      <p:sp>
        <p:nvSpPr>
          <p:cNvPr id="24" name="SK-12-text-23"/>
          <p:cNvSpPr/>
          <p:nvPr/>
        </p:nvSpPr>
        <p:spPr>
          <a:xfrm>
            <a:off x="1036290" y="2976265"/>
            <a:ext cx="85210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Comorbid conditions amplifying symptoms</a:t>
            </a:r>
            <a:endParaRPr lang="en-US" sz="1350" dirty="0"/>
          </a:p>
        </p:txBody>
      </p:sp>
      <p:sp>
        <p:nvSpPr>
          <p:cNvPr id="25" name="SK-12-text-24"/>
          <p:cNvSpPr/>
          <p:nvPr/>
        </p:nvSpPr>
        <p:spPr>
          <a:xfrm>
            <a:off x="5596086" y="3188940"/>
            <a:ext cx="914400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92"/>
              </a:lnSpc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TOTAL</a:t>
            </a:r>
            <a:endParaRPr lang="en-US" sz="2175" dirty="0"/>
          </a:p>
          <a:p>
            <a:pPr marL="0" indent="0" algn="ctr">
              <a:lnSpc>
                <a:spcPts val="2392"/>
              </a:lnSpc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</a:t>
            </a:r>
            <a:endParaRPr lang="en-US" sz="2175" dirty="0"/>
          </a:p>
        </p:txBody>
      </p:sp>
      <p:sp>
        <p:nvSpPr>
          <p:cNvPr id="26" name="SK-12-text-25"/>
          <p:cNvSpPr/>
          <p:nvPr/>
        </p:nvSpPr>
        <p:spPr>
          <a:xfrm>
            <a:off x="1024086" y="3771900"/>
            <a:ext cx="220027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Social</a:t>
            </a:r>
            <a:endParaRPr lang="en-US" sz="2250" dirty="0"/>
          </a:p>
        </p:txBody>
      </p:sp>
      <p:sp>
        <p:nvSpPr>
          <p:cNvPr id="27" name="SK-12-text-26"/>
          <p:cNvSpPr/>
          <p:nvPr/>
        </p:nvSpPr>
        <p:spPr>
          <a:xfrm>
            <a:off x="1024086" y="4142184"/>
            <a:ext cx="54349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Family • Finances • Future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1036290" y="4471392"/>
            <a:ext cx="87268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Worry about being a burden to loved ones</a:t>
            </a:r>
            <a:endParaRPr lang="en-US" sz="1350" dirty="0"/>
          </a:p>
        </p:txBody>
      </p:sp>
      <p:sp>
        <p:nvSpPr>
          <p:cNvPr id="29" name="SK-12-text-28"/>
          <p:cNvSpPr/>
          <p:nvPr/>
        </p:nvSpPr>
        <p:spPr>
          <a:xfrm>
            <a:off x="1036290" y="4731990"/>
            <a:ext cx="76981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Financial concerns and loss of role</a:t>
            </a:r>
            <a:endParaRPr lang="en-US" sz="1350" dirty="0"/>
          </a:p>
        </p:txBody>
      </p:sp>
      <p:sp>
        <p:nvSpPr>
          <p:cNvPr id="30" name="SK-12-text-29"/>
          <p:cNvSpPr/>
          <p:nvPr/>
        </p:nvSpPr>
        <p:spPr>
          <a:xfrm>
            <a:off x="1036290" y="5006280"/>
            <a:ext cx="72866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Isolation and relationship strain</a:t>
            </a:r>
            <a:endParaRPr lang="en-US" sz="1350" dirty="0"/>
          </a:p>
        </p:txBody>
      </p:sp>
      <p:sp>
        <p:nvSpPr>
          <p:cNvPr id="31" name="SK-12-text-30"/>
          <p:cNvSpPr/>
          <p:nvPr/>
        </p:nvSpPr>
        <p:spPr>
          <a:xfrm>
            <a:off x="6668988" y="1741884"/>
            <a:ext cx="460057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Psychological</a:t>
            </a:r>
            <a:endParaRPr lang="en-US" sz="2250" dirty="0"/>
          </a:p>
        </p:txBody>
      </p:sp>
      <p:sp>
        <p:nvSpPr>
          <p:cNvPr id="32" name="SK-12-text-31"/>
          <p:cNvSpPr/>
          <p:nvPr/>
        </p:nvSpPr>
        <p:spPr>
          <a:xfrm>
            <a:off x="6668988" y="2125861"/>
            <a:ext cx="5523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Fear • Anxiety • Depression</a:t>
            </a:r>
            <a:endParaRPr lang="en-US" sz="1350" dirty="0"/>
          </a:p>
        </p:txBody>
      </p:sp>
      <p:sp>
        <p:nvSpPr>
          <p:cNvPr id="33" name="SK-12-text-32"/>
          <p:cNvSpPr/>
          <p:nvPr/>
        </p:nvSpPr>
        <p:spPr>
          <a:xfrm>
            <a:off x="6668988" y="2441377"/>
            <a:ext cx="55230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Fear of pain, death, and loss of control</a:t>
            </a:r>
            <a:endParaRPr lang="en-US" sz="1350" dirty="0"/>
          </a:p>
        </p:txBody>
      </p:sp>
      <p:sp>
        <p:nvSpPr>
          <p:cNvPr id="34" name="SK-12-text-33"/>
          <p:cNvSpPr/>
          <p:nvPr/>
        </p:nvSpPr>
        <p:spPr>
          <a:xfrm>
            <a:off x="6668988" y="2708821"/>
            <a:ext cx="5523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Anxiety about family and finances</a:t>
            </a:r>
            <a:endParaRPr lang="en-US" sz="1350" dirty="0"/>
          </a:p>
        </p:txBody>
      </p:sp>
      <p:sp>
        <p:nvSpPr>
          <p:cNvPr id="35" name="SK-12-text-34"/>
          <p:cNvSpPr/>
          <p:nvPr/>
        </p:nvSpPr>
        <p:spPr>
          <a:xfrm>
            <a:off x="6668988" y="2976265"/>
            <a:ext cx="5523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Depression amplifying physical suffering</a:t>
            </a:r>
            <a:endParaRPr lang="en-US" sz="1350" dirty="0"/>
          </a:p>
        </p:txBody>
      </p:sp>
      <p:sp>
        <p:nvSpPr>
          <p:cNvPr id="36" name="SK-12-text-35"/>
          <p:cNvSpPr/>
          <p:nvPr/>
        </p:nvSpPr>
        <p:spPr>
          <a:xfrm>
            <a:off x="6668988" y="3771900"/>
            <a:ext cx="322897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Spiritual</a:t>
            </a:r>
            <a:endParaRPr lang="en-US" sz="2250" dirty="0"/>
          </a:p>
        </p:txBody>
      </p:sp>
      <p:sp>
        <p:nvSpPr>
          <p:cNvPr id="37" name="SK-12-text-36"/>
          <p:cNvSpPr/>
          <p:nvPr/>
        </p:nvSpPr>
        <p:spPr>
          <a:xfrm>
            <a:off x="6668988" y="4149030"/>
            <a:ext cx="5523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Meaning • Purpose • Existential Distress</a:t>
            </a:r>
            <a:endParaRPr lang="en-US" sz="1350" dirty="0"/>
          </a:p>
        </p:txBody>
      </p:sp>
      <p:sp>
        <p:nvSpPr>
          <p:cNvPr id="38" name="SK-12-text-37"/>
          <p:cNvSpPr/>
          <p:nvPr/>
        </p:nvSpPr>
        <p:spPr>
          <a:xfrm>
            <a:off x="6668988" y="4471392"/>
            <a:ext cx="55230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"Why is this happening to me?"</a:t>
            </a:r>
            <a:endParaRPr lang="en-US" sz="1350" dirty="0"/>
          </a:p>
        </p:txBody>
      </p:sp>
      <p:sp>
        <p:nvSpPr>
          <p:cNvPr id="39" name="SK-12-text-38"/>
          <p:cNvSpPr/>
          <p:nvPr/>
        </p:nvSpPr>
        <p:spPr>
          <a:xfrm>
            <a:off x="6668988" y="4738836"/>
            <a:ext cx="5523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Loss of meaning and purpose</a:t>
            </a:r>
            <a:endParaRPr lang="en-US" sz="1350" dirty="0"/>
          </a:p>
        </p:txBody>
      </p:sp>
      <p:sp>
        <p:nvSpPr>
          <p:cNvPr id="40" name="SK-12-text-39"/>
          <p:cNvSpPr/>
          <p:nvPr/>
        </p:nvSpPr>
        <p:spPr>
          <a:xfrm>
            <a:off x="6668988" y="5006280"/>
            <a:ext cx="55230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Unresolved existential or religious questions</a:t>
            </a:r>
            <a:endParaRPr lang="en-US" sz="1350" dirty="0"/>
          </a:p>
        </p:txBody>
      </p:sp>
      <p:sp>
        <p:nvSpPr>
          <p:cNvPr id="41" name="SK-12-text-40"/>
          <p:cNvSpPr/>
          <p:nvPr/>
        </p:nvSpPr>
        <p:spPr>
          <a:xfrm>
            <a:off x="1633686" y="5726311"/>
            <a:ext cx="105583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1A2B3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insight: All four dimensions interact and amplify each other.</a:t>
            </a:r>
            <a:endParaRPr lang="en-US" sz="1575" dirty="0"/>
          </a:p>
        </p:txBody>
      </p:sp>
      <p:sp>
        <p:nvSpPr>
          <p:cNvPr id="42" name="SK-12-text-41"/>
          <p:cNvSpPr/>
          <p:nvPr/>
        </p:nvSpPr>
        <p:spPr>
          <a:xfrm>
            <a:off x="1645890" y="5966371"/>
            <a:ext cx="105461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1A2B3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 pain cannot be fully controlled without addressing psychological, social and spiritual suffering.</a:t>
            </a:r>
            <a:endParaRPr lang="en-US" sz="1575" dirty="0"/>
          </a:p>
        </p:txBody>
      </p:sp>
      <p:sp>
        <p:nvSpPr>
          <p:cNvPr id="43" name="SK-12-text-42"/>
          <p:cNvSpPr/>
          <p:nvPr/>
        </p:nvSpPr>
        <p:spPr>
          <a:xfrm>
            <a:off x="426690" y="6597253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753" y="5527477"/>
            <a:ext cx="10033992" cy="767953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753" y="5527477"/>
            <a:ext cx="158353" cy="78864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4165" y="5637163"/>
            <a:ext cx="548580" cy="54858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086" y="1501825"/>
            <a:ext cx="10107067" cy="3957042"/>
          </a:xfrm>
          <a:prstGeom prst="rect">
            <a:avLst/>
          </a:prstGeom>
        </p:spPr>
      </p:pic>
      <p:sp>
        <p:nvSpPr>
          <p:cNvPr id="7" name="SK-13-text-6"/>
          <p:cNvSpPr/>
          <p:nvPr/>
        </p:nvSpPr>
        <p:spPr>
          <a:xfrm>
            <a:off x="475357" y="274290"/>
            <a:ext cx="79038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CICELY SAUNDERS · TOTAL PAIN FRAMEWORK</a:t>
            </a:r>
            <a:endParaRPr lang="en-US" sz="1350" dirty="0"/>
          </a:p>
        </p:txBody>
      </p:sp>
      <p:sp>
        <p:nvSpPr>
          <p:cNvPr id="8" name="SK-13-text-7"/>
          <p:cNvSpPr/>
          <p:nvPr/>
        </p:nvSpPr>
        <p:spPr>
          <a:xfrm>
            <a:off x="487561" y="562273"/>
            <a:ext cx="1170443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Dimensions of Total Pain</a:t>
            </a:r>
            <a:endParaRPr lang="en-US" sz="3525" dirty="0"/>
          </a:p>
        </p:txBody>
      </p:sp>
      <p:sp>
        <p:nvSpPr>
          <p:cNvPr id="9" name="SK-13-text-8"/>
          <p:cNvSpPr/>
          <p:nvPr/>
        </p:nvSpPr>
        <p:spPr>
          <a:xfrm>
            <a:off x="451098" y="1158925"/>
            <a:ext cx="117409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four dimensions interact — you cannot treat physical pain without addressing the others</a:t>
            </a:r>
            <a:endParaRPr lang="en-US" sz="1500" dirty="0"/>
          </a:p>
        </p:txBody>
      </p:sp>
      <p:sp>
        <p:nvSpPr>
          <p:cNvPr id="10" name="SK-13-text-9"/>
          <p:cNvSpPr/>
          <p:nvPr/>
        </p:nvSpPr>
        <p:spPr>
          <a:xfrm>
            <a:off x="2121396" y="5671542"/>
            <a:ext cx="609600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90% of cancer pain can be controlled with oral drugs —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but only when ALL four dimensions are assessed and addressed.</a:t>
            </a:r>
            <a:endParaRPr lang="en-US" sz="1500" dirty="0"/>
          </a:p>
        </p:txBody>
      </p:sp>
      <p:sp>
        <p:nvSpPr>
          <p:cNvPr id="11" name="SK-13-text-10"/>
          <p:cNvSpPr/>
          <p:nvPr/>
        </p:nvSpPr>
        <p:spPr>
          <a:xfrm>
            <a:off x="475357" y="6549330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2" name="SK-13-text-11"/>
          <p:cNvSpPr/>
          <p:nvPr/>
        </p:nvSpPr>
        <p:spPr>
          <a:xfrm>
            <a:off x="8360569" y="6542484"/>
            <a:ext cx="328255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Palliative Care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416844"/>
            <a:ext cx="11582400" cy="1905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855" y="2057400"/>
            <a:ext cx="5583882" cy="3915817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5273725"/>
            <a:ext cx="4949875" cy="713184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890" y="2057400"/>
            <a:ext cx="5583882" cy="3957042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6079" y="5314950"/>
            <a:ext cx="5010894" cy="695325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25803"/>
            <a:ext cx="12192000" cy="432048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98282" y="2160240"/>
            <a:ext cx="950863" cy="912019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3380" y="2153394"/>
            <a:ext cx="865584" cy="925711"/>
          </a:xfrm>
          <a:prstGeom prst="rect">
            <a:avLst/>
          </a:prstGeom>
        </p:spPr>
      </p:pic>
      <p:sp>
        <p:nvSpPr>
          <p:cNvPr id="11" name="SK-14-text-10"/>
          <p:cNvSpPr/>
          <p:nvPr/>
        </p:nvSpPr>
        <p:spPr>
          <a:xfrm>
            <a:off x="280392" y="205680"/>
            <a:ext cx="580453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3 — TOTAL PAIN</a:t>
            </a:r>
            <a:endParaRPr lang="en-US" sz="1650" dirty="0"/>
          </a:p>
        </p:txBody>
      </p:sp>
      <p:sp>
        <p:nvSpPr>
          <p:cNvPr id="12" name="SK-14-text-11"/>
          <p:cNvSpPr/>
          <p:nvPr/>
        </p:nvSpPr>
        <p:spPr>
          <a:xfrm>
            <a:off x="280392" y="493663"/>
            <a:ext cx="1191160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Anxiety and Anger</a:t>
            </a:r>
            <a:endParaRPr lang="en-US" sz="3225" dirty="0"/>
          </a:p>
        </p:txBody>
      </p:sp>
      <p:sp>
        <p:nvSpPr>
          <p:cNvPr id="13" name="SK-14-text-12"/>
          <p:cNvSpPr/>
          <p:nvPr/>
        </p:nvSpPr>
        <p:spPr>
          <a:xfrm>
            <a:off x="280392" y="1021705"/>
            <a:ext cx="1191160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the emotional dimensions of palliative care</a:t>
            </a:r>
            <a:endParaRPr lang="en-US" sz="1800" dirty="0"/>
          </a:p>
        </p:txBody>
      </p:sp>
      <p:sp>
        <p:nvSpPr>
          <p:cNvPr id="14" name="SK-14-text-13"/>
          <p:cNvSpPr/>
          <p:nvPr/>
        </p:nvSpPr>
        <p:spPr>
          <a:xfrm>
            <a:off x="1439763" y="1611511"/>
            <a:ext cx="911721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four dimensions of total pain interact — emotional distress directly amplifies physical pain perception.</a:t>
            </a:r>
            <a:endParaRPr lang="en-US" sz="1500" dirty="0"/>
          </a:p>
        </p:txBody>
      </p:sp>
      <p:sp>
        <p:nvSpPr>
          <p:cNvPr id="15" name="SK-14-text-14"/>
          <p:cNvSpPr/>
          <p:nvPr/>
        </p:nvSpPr>
        <p:spPr>
          <a:xfrm>
            <a:off x="1926282" y="2317998"/>
            <a:ext cx="2627947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</a:t>
            </a:r>
            <a:endParaRPr lang="en-US" sz="2325" dirty="0"/>
          </a:p>
        </p:txBody>
      </p:sp>
      <p:sp>
        <p:nvSpPr>
          <p:cNvPr id="16" name="SK-14-text-15"/>
          <p:cNvSpPr/>
          <p:nvPr/>
        </p:nvSpPr>
        <p:spPr>
          <a:xfrm>
            <a:off x="1938486" y="2763738"/>
            <a:ext cx="68941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fears patients carry</a:t>
            </a:r>
            <a:endParaRPr lang="en-US" sz="1650" dirty="0"/>
          </a:p>
        </p:txBody>
      </p:sp>
      <p:sp>
        <p:nvSpPr>
          <p:cNvPr id="17" name="SK-14-text-16"/>
          <p:cNvSpPr/>
          <p:nvPr/>
        </p:nvSpPr>
        <p:spPr>
          <a:xfrm>
            <a:off x="621655" y="3250555"/>
            <a:ext cx="99117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Fear of pain and the process of dying</a:t>
            </a:r>
            <a:endParaRPr lang="en-US" sz="1650" dirty="0"/>
          </a:p>
        </p:txBody>
      </p:sp>
      <p:sp>
        <p:nvSpPr>
          <p:cNvPr id="18" name="SK-14-text-17"/>
          <p:cNvSpPr/>
          <p:nvPr/>
        </p:nvSpPr>
        <p:spPr>
          <a:xfrm>
            <a:off x="621655" y="3627834"/>
            <a:ext cx="111690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Fear of hospital or nursing home admission</a:t>
            </a:r>
            <a:endParaRPr lang="en-US" sz="1650" dirty="0"/>
          </a:p>
        </p:txBody>
      </p:sp>
      <p:sp>
        <p:nvSpPr>
          <p:cNvPr id="19" name="SK-14-text-18"/>
          <p:cNvSpPr/>
          <p:nvPr/>
        </p:nvSpPr>
        <p:spPr>
          <a:xfrm>
            <a:off x="621655" y="4011811"/>
            <a:ext cx="89058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Worries about family and finances</a:t>
            </a:r>
            <a:endParaRPr lang="en-US" sz="1650" dirty="0"/>
          </a:p>
        </p:txBody>
      </p:sp>
      <p:sp>
        <p:nvSpPr>
          <p:cNvPr id="20" name="SK-14-text-19"/>
          <p:cNvSpPr/>
          <p:nvPr/>
        </p:nvSpPr>
        <p:spPr>
          <a:xfrm>
            <a:off x="621655" y="4389090"/>
            <a:ext cx="96602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Fear of being a burden to loved ones</a:t>
            </a:r>
            <a:endParaRPr lang="en-US" sz="1650" dirty="0"/>
          </a:p>
        </p:txBody>
      </p:sp>
      <p:sp>
        <p:nvSpPr>
          <p:cNvPr id="21" name="SK-14-text-20"/>
          <p:cNvSpPr/>
          <p:nvPr/>
        </p:nvSpPr>
        <p:spPr>
          <a:xfrm>
            <a:off x="621655" y="4773067"/>
            <a:ext cx="115703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Spiritual distress and uncertainty about meaning</a:t>
            </a:r>
            <a:endParaRPr lang="en-US" sz="1650" dirty="0"/>
          </a:p>
        </p:txBody>
      </p:sp>
      <p:sp>
        <p:nvSpPr>
          <p:cNvPr id="22" name="SK-14-text-21"/>
          <p:cNvSpPr/>
          <p:nvPr/>
        </p:nvSpPr>
        <p:spPr>
          <a:xfrm>
            <a:off x="1084957" y="5383411"/>
            <a:ext cx="388917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 amplifies pain perception —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address fears directly in every consultation</a:t>
            </a:r>
            <a:endParaRPr lang="en-US" sz="1575" dirty="0"/>
          </a:p>
        </p:txBody>
      </p:sp>
      <p:sp>
        <p:nvSpPr>
          <p:cNvPr id="23" name="SK-14-text-22"/>
          <p:cNvSpPr/>
          <p:nvPr/>
        </p:nvSpPr>
        <p:spPr>
          <a:xfrm>
            <a:off x="7644259" y="2324844"/>
            <a:ext cx="191928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ANGER</a:t>
            </a:r>
            <a:endParaRPr lang="en-US" sz="2325" dirty="0"/>
          </a:p>
        </p:txBody>
      </p:sp>
      <p:sp>
        <p:nvSpPr>
          <p:cNvPr id="24" name="SK-14-text-23"/>
          <p:cNvSpPr/>
          <p:nvPr/>
        </p:nvSpPr>
        <p:spPr>
          <a:xfrm>
            <a:off x="7644259" y="2763738"/>
            <a:ext cx="45477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sources of frustration</a:t>
            </a:r>
            <a:endParaRPr lang="en-US" sz="1650" dirty="0"/>
          </a:p>
        </p:txBody>
      </p:sp>
      <p:sp>
        <p:nvSpPr>
          <p:cNvPr id="25" name="SK-14-text-24"/>
          <p:cNvSpPr/>
          <p:nvPr/>
        </p:nvSpPr>
        <p:spPr>
          <a:xfrm>
            <a:off x="6473875" y="3250555"/>
            <a:ext cx="57181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Delays in reaching a diagnosis</a:t>
            </a:r>
            <a:endParaRPr lang="en-US" sz="1650" dirty="0"/>
          </a:p>
        </p:txBody>
      </p:sp>
      <p:sp>
        <p:nvSpPr>
          <p:cNvPr id="26" name="SK-14-text-25"/>
          <p:cNvSpPr/>
          <p:nvPr/>
        </p:nvSpPr>
        <p:spPr>
          <a:xfrm>
            <a:off x="6473875" y="3634680"/>
            <a:ext cx="57181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Poor or inadequate communication from clinicians</a:t>
            </a:r>
            <a:endParaRPr lang="en-US" sz="1650" dirty="0"/>
          </a:p>
        </p:txBody>
      </p:sp>
      <p:sp>
        <p:nvSpPr>
          <p:cNvPr id="27" name="SK-14-text-26"/>
          <p:cNvSpPr/>
          <p:nvPr/>
        </p:nvSpPr>
        <p:spPr>
          <a:xfrm>
            <a:off x="6473875" y="4011811"/>
            <a:ext cx="57181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Failure of treatments or unmet expectations</a:t>
            </a:r>
            <a:endParaRPr lang="en-US" sz="1650" dirty="0"/>
          </a:p>
        </p:txBody>
      </p:sp>
      <p:sp>
        <p:nvSpPr>
          <p:cNvPr id="28" name="SK-14-text-27"/>
          <p:cNvSpPr/>
          <p:nvPr/>
        </p:nvSpPr>
        <p:spPr>
          <a:xfrm>
            <a:off x="6473875" y="4389090"/>
            <a:ext cx="57181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Bureaucratic obstacles and system failures</a:t>
            </a:r>
            <a:endParaRPr lang="en-US" sz="1650" dirty="0"/>
          </a:p>
        </p:txBody>
      </p:sp>
      <p:sp>
        <p:nvSpPr>
          <p:cNvPr id="29" name="SK-14-text-28"/>
          <p:cNvSpPr/>
          <p:nvPr/>
        </p:nvSpPr>
        <p:spPr>
          <a:xfrm>
            <a:off x="6473875" y="4766221"/>
            <a:ext cx="57181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Feeling abandoned by friends, family or healthcare</a:t>
            </a:r>
            <a:endParaRPr lang="en-US" sz="1650" dirty="0"/>
          </a:p>
        </p:txBody>
      </p:sp>
      <p:sp>
        <p:nvSpPr>
          <p:cNvPr id="30" name="SK-14-text-29"/>
          <p:cNvSpPr/>
          <p:nvPr/>
        </p:nvSpPr>
        <p:spPr>
          <a:xfrm>
            <a:off x="6961584" y="5410944"/>
            <a:ext cx="397445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Anger is often displaced —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explore the underlying fear or loss behind it</a:t>
            </a:r>
            <a:endParaRPr lang="en-US" sz="1575" dirty="0"/>
          </a:p>
        </p:txBody>
      </p:sp>
      <p:sp>
        <p:nvSpPr>
          <p:cNvPr id="31" name="SK-14-text-30"/>
          <p:cNvSpPr/>
          <p:nvPr/>
        </p:nvSpPr>
        <p:spPr>
          <a:xfrm>
            <a:off x="292596" y="6542484"/>
            <a:ext cx="44062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2" name="SK-14-text-31"/>
          <p:cNvSpPr/>
          <p:nvPr/>
        </p:nvSpPr>
        <p:spPr>
          <a:xfrm>
            <a:off x="6985546" y="6535638"/>
            <a:ext cx="484048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— Overview &amp; Practicalities | Bradford VTS 2026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80" y="2304157"/>
            <a:ext cx="3718471" cy="3586609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780" y="2304157"/>
            <a:ext cx="48667" cy="366206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00" y="5438329"/>
            <a:ext cx="7497961" cy="637729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761" y="6373118"/>
            <a:ext cx="11826180" cy="9525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3498" y="5541169"/>
            <a:ext cx="390079" cy="37713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32957" y="534888"/>
            <a:ext cx="7851577" cy="4677073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098" y="2489448"/>
            <a:ext cx="280392" cy="274290"/>
          </a:xfrm>
          <a:prstGeom prst="rect">
            <a:avLst/>
          </a:prstGeom>
        </p:spPr>
      </p:pic>
      <p:sp>
        <p:nvSpPr>
          <p:cNvPr id="10" name="SK-15-text-9"/>
          <p:cNvSpPr/>
          <p:nvPr/>
        </p:nvSpPr>
        <p:spPr>
          <a:xfrm>
            <a:off x="158353" y="239911"/>
            <a:ext cx="56769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— WHO ANALGESIC LADDER</a:t>
            </a:r>
            <a:endParaRPr lang="en-US" sz="1125" dirty="0"/>
          </a:p>
        </p:txBody>
      </p:sp>
      <p:sp>
        <p:nvSpPr>
          <p:cNvPr id="11" name="SK-15-text-10"/>
          <p:cNvSpPr/>
          <p:nvPr/>
        </p:nvSpPr>
        <p:spPr>
          <a:xfrm>
            <a:off x="158353" y="658267"/>
            <a:ext cx="4791373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465"/>
              </a:lnSpc>
              <a:buNone/>
            </a:pPr>
            <a:r>
              <a:rPr lang="en-US" sz="3150" b="1" dirty="0">
                <a:solidFill>
                  <a:srgbClr val="1122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WHO Analgesic Ladder</a:t>
            </a:r>
            <a:endParaRPr lang="en-US" sz="3150" dirty="0"/>
          </a:p>
          <a:p>
            <a:pPr marL="0" indent="0" algn="l">
              <a:lnSpc>
                <a:spcPts val="3465"/>
              </a:lnSpc>
              <a:buNone/>
            </a:pPr>
            <a:r>
              <a:rPr lang="en-US" sz="3150" b="1" dirty="0">
                <a:solidFill>
                  <a:srgbClr val="1122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(Updated — NICE CG140)</a:t>
            </a:r>
            <a:endParaRPr lang="en-US" sz="3150" dirty="0"/>
          </a:p>
        </p:txBody>
      </p:sp>
      <p:sp>
        <p:nvSpPr>
          <p:cNvPr id="12" name="SK-15-text-11"/>
          <p:cNvSpPr/>
          <p:nvPr/>
        </p:nvSpPr>
        <p:spPr>
          <a:xfrm>
            <a:off x="158353" y="1769269"/>
            <a:ext cx="120336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66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 mouth • By the clock • By the ladder • For the individual</a:t>
            </a:r>
            <a:endParaRPr lang="en-US" sz="1350" dirty="0"/>
          </a:p>
        </p:txBody>
      </p:sp>
      <p:sp>
        <p:nvSpPr>
          <p:cNvPr id="13" name="SK-15-text-12"/>
          <p:cNvSpPr/>
          <p:nvPr/>
        </p:nvSpPr>
        <p:spPr>
          <a:xfrm>
            <a:off x="792361" y="2509986"/>
            <a:ext cx="510444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UPDATE</a:t>
            </a:r>
            <a:endParaRPr lang="en-US" sz="1725" dirty="0"/>
          </a:p>
        </p:txBody>
      </p:sp>
      <p:sp>
        <p:nvSpPr>
          <p:cNvPr id="14" name="SK-15-text-13"/>
          <p:cNvSpPr/>
          <p:nvPr/>
        </p:nvSpPr>
        <p:spPr>
          <a:xfrm>
            <a:off x="426690" y="2935188"/>
            <a:ext cx="3194298" cy="11040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adults with moderate-to-severe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pain, it is acceptable to move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directly from Step 1 to Step 3 —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bypassing weak opioids entirely.</a:t>
            </a:r>
            <a:endParaRPr lang="en-US" sz="1500" dirty="0"/>
          </a:p>
        </p:txBody>
      </p:sp>
      <p:sp>
        <p:nvSpPr>
          <p:cNvPr id="15" name="SK-15-text-14"/>
          <p:cNvSpPr/>
          <p:nvPr/>
        </p:nvSpPr>
        <p:spPr>
          <a:xfrm>
            <a:off x="426690" y="4272409"/>
            <a:ext cx="3072259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Weak opioids have a dose ceiling,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unpredictable efficacy, and high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side-effect burden.</a:t>
            </a:r>
            <a:endParaRPr lang="en-US" sz="1500" dirty="0"/>
          </a:p>
        </p:txBody>
      </p:sp>
      <p:sp>
        <p:nvSpPr>
          <p:cNvPr id="16" name="SK-15-text-15"/>
          <p:cNvSpPr/>
          <p:nvPr/>
        </p:nvSpPr>
        <p:spPr>
          <a:xfrm>
            <a:off x="426690" y="5191423"/>
            <a:ext cx="296257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Strong opioids have NO arbitrary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ceiling.</a:t>
            </a:r>
            <a:endParaRPr lang="en-US" sz="1500" dirty="0"/>
          </a:p>
        </p:txBody>
      </p:sp>
      <p:sp>
        <p:nvSpPr>
          <p:cNvPr id="17" name="SK-15-text-16"/>
          <p:cNvSpPr/>
          <p:nvPr/>
        </p:nvSpPr>
        <p:spPr>
          <a:xfrm>
            <a:off x="4876800" y="5534323"/>
            <a:ext cx="651048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Adjuvant analgesics (e.g. amitriptyline, gabapentin, dexamethasone, NSAIDs) can be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added at any step of the ladder</a:t>
            </a:r>
            <a:endParaRPr lang="en-US" sz="1350" dirty="0"/>
          </a:p>
        </p:txBody>
      </p:sp>
      <p:sp>
        <p:nvSpPr>
          <p:cNvPr id="18" name="SK-15-text-17"/>
          <p:cNvSpPr/>
          <p:nvPr/>
        </p:nvSpPr>
        <p:spPr>
          <a:xfrm>
            <a:off x="170557" y="6556177"/>
            <a:ext cx="40995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www.bradfordsvts.co.uk</a:t>
            </a:r>
            <a:endParaRPr lang="en-US" sz="1200" dirty="0"/>
          </a:p>
        </p:txBody>
      </p:sp>
      <p:sp>
        <p:nvSpPr>
          <p:cNvPr id="19" name="SK-15-text-18"/>
          <p:cNvSpPr/>
          <p:nvPr/>
        </p:nvSpPr>
        <p:spPr>
          <a:xfrm>
            <a:off x="7799784" y="6542484"/>
            <a:ext cx="414828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— Bradford VTS Teaching Deck |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79773"/>
            <a:ext cx="12192000" cy="1905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529" y="1440061"/>
            <a:ext cx="5461992" cy="3518148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577" y="1474440"/>
            <a:ext cx="2644796" cy="315367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879" y="2930426"/>
            <a:ext cx="5096173" cy="9525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1453158"/>
            <a:ext cx="5461992" cy="3519488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7577" y="1474440"/>
            <a:ext cx="2645717" cy="315367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2861816"/>
            <a:ext cx="5096173" cy="9525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4281488"/>
            <a:ext cx="5096173" cy="9525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780" y="5061198"/>
            <a:ext cx="11704290" cy="1481286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92275" y="5246340"/>
            <a:ext cx="804565" cy="658267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65177" y="6030218"/>
            <a:ext cx="9107388" cy="9525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9286" y="6096744"/>
            <a:ext cx="451098" cy="363438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4173" y="5143500"/>
            <a:ext cx="658267" cy="843409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2675" y="4622155"/>
            <a:ext cx="292596" cy="246757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2675" y="4313634"/>
            <a:ext cx="292596" cy="267444"/>
          </a:xfrm>
          <a:prstGeom prst="rect">
            <a:avLst/>
          </a:prstGeom>
        </p:spPr>
      </p:pic>
      <p:sp>
        <p:nvSpPr>
          <p:cNvPr id="18" name="SK-16-text-17"/>
          <p:cNvSpPr/>
          <p:nvPr/>
        </p:nvSpPr>
        <p:spPr>
          <a:xfrm>
            <a:off x="377875" y="185142"/>
            <a:ext cx="8172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A7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ANALGESIC LADDER — STEPS 1 &amp; 2</a:t>
            </a:r>
            <a:endParaRPr lang="en-US" sz="1500" dirty="0"/>
          </a:p>
        </p:txBody>
      </p:sp>
      <p:sp>
        <p:nvSpPr>
          <p:cNvPr id="19" name="SK-16-text-18"/>
          <p:cNvSpPr/>
          <p:nvPr/>
        </p:nvSpPr>
        <p:spPr>
          <a:xfrm>
            <a:off x="390079" y="438894"/>
            <a:ext cx="1180192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2E4A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Non-Opioid &amp; Weak Opioid Options</a:t>
            </a:r>
            <a:endParaRPr lang="en-US" sz="3450" dirty="0"/>
          </a:p>
        </p:txBody>
      </p:sp>
      <p:sp>
        <p:nvSpPr>
          <p:cNvPr id="20" name="SK-16-text-19"/>
          <p:cNvSpPr/>
          <p:nvPr/>
        </p:nvSpPr>
        <p:spPr>
          <a:xfrm>
            <a:off x="390079" y="932557"/>
            <a:ext cx="1180192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Paracetamol · NSAIDs · Codeine · Tramadol · Dihydrocodeine</a:t>
            </a:r>
            <a:endParaRPr lang="en-US" sz="1800" dirty="0"/>
          </a:p>
        </p:txBody>
      </p:sp>
      <p:sp>
        <p:nvSpPr>
          <p:cNvPr id="21" name="SK-16-text-20"/>
          <p:cNvSpPr/>
          <p:nvPr/>
        </p:nvSpPr>
        <p:spPr>
          <a:xfrm>
            <a:off x="767953" y="1529209"/>
            <a:ext cx="506063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 — NON-OPIOIDS</a:t>
            </a:r>
            <a:endParaRPr lang="en-US" sz="1575" dirty="0"/>
          </a:p>
        </p:txBody>
      </p:sp>
      <p:sp>
        <p:nvSpPr>
          <p:cNvPr id="22" name="SK-16-text-21"/>
          <p:cNvSpPr/>
          <p:nvPr/>
        </p:nvSpPr>
        <p:spPr>
          <a:xfrm>
            <a:off x="682675" y="1899642"/>
            <a:ext cx="2609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Paracetamol</a:t>
            </a:r>
            <a:endParaRPr lang="en-US" sz="1500" dirty="0"/>
          </a:p>
        </p:txBody>
      </p:sp>
      <p:sp>
        <p:nvSpPr>
          <p:cNvPr id="23" name="SK-16-text-22"/>
          <p:cNvSpPr/>
          <p:nvPr/>
        </p:nvSpPr>
        <p:spPr>
          <a:xfrm>
            <a:off x="682675" y="2153394"/>
            <a:ext cx="457866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g four times daily</a:t>
            </a:r>
            <a:endParaRPr lang="en-US" sz="1425" dirty="0"/>
          </a:p>
        </p:txBody>
      </p:sp>
      <p:sp>
        <p:nvSpPr>
          <p:cNvPr id="24" name="SK-16-text-23"/>
          <p:cNvSpPr/>
          <p:nvPr/>
        </p:nvSpPr>
        <p:spPr>
          <a:xfrm>
            <a:off x="682675" y="2393305"/>
            <a:ext cx="371847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Useful adjunct throughout opioid titration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stop when escalating the ladder</a:t>
            </a:r>
            <a:endParaRPr lang="en-US" sz="1425" dirty="0"/>
          </a:p>
        </p:txBody>
      </p:sp>
      <p:sp>
        <p:nvSpPr>
          <p:cNvPr id="25" name="SK-16-text-24"/>
          <p:cNvSpPr/>
          <p:nvPr/>
        </p:nvSpPr>
        <p:spPr>
          <a:xfrm>
            <a:off x="670471" y="3058567"/>
            <a:ext cx="970121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NSAIDs (ibuprofen, naproxen, diclofenac)</a:t>
            </a:r>
            <a:endParaRPr lang="en-US" sz="1575" dirty="0"/>
          </a:p>
        </p:txBody>
      </p:sp>
      <p:sp>
        <p:nvSpPr>
          <p:cNvPr id="26" name="SK-16-text-25"/>
          <p:cNvSpPr/>
          <p:nvPr/>
        </p:nvSpPr>
        <p:spPr>
          <a:xfrm>
            <a:off x="682675" y="3332857"/>
            <a:ext cx="59540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Particularly effective for:</a:t>
            </a:r>
            <a:endParaRPr lang="en-US" sz="1425" dirty="0"/>
          </a:p>
        </p:txBody>
      </p:sp>
      <p:sp>
        <p:nvSpPr>
          <p:cNvPr id="27" name="SK-16-text-26"/>
          <p:cNvSpPr/>
          <p:nvPr/>
        </p:nvSpPr>
        <p:spPr>
          <a:xfrm>
            <a:off x="682675" y="3566071"/>
            <a:ext cx="24793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Bone pain</a:t>
            </a:r>
            <a:endParaRPr lang="en-US" sz="1425" dirty="0"/>
          </a:p>
        </p:txBody>
      </p:sp>
      <p:sp>
        <p:nvSpPr>
          <p:cNvPr id="28" name="SK-16-text-27"/>
          <p:cNvSpPr/>
          <p:nvPr/>
        </p:nvSpPr>
        <p:spPr>
          <a:xfrm>
            <a:off x="682675" y="3785592"/>
            <a:ext cx="57369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Soft tissue infiltration</a:t>
            </a:r>
            <a:endParaRPr lang="en-US" sz="1425" dirty="0"/>
          </a:p>
        </p:txBody>
      </p:sp>
      <p:sp>
        <p:nvSpPr>
          <p:cNvPr id="29" name="SK-16-text-28"/>
          <p:cNvSpPr/>
          <p:nvPr/>
        </p:nvSpPr>
        <p:spPr>
          <a:xfrm>
            <a:off x="682675" y="4011811"/>
            <a:ext cx="313086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Hepatomegaly</a:t>
            </a:r>
            <a:endParaRPr lang="en-US" sz="1425" dirty="0"/>
          </a:p>
        </p:txBody>
      </p:sp>
      <p:sp>
        <p:nvSpPr>
          <p:cNvPr id="30" name="SK-16-text-29"/>
          <p:cNvSpPr/>
          <p:nvPr/>
        </p:nvSpPr>
        <p:spPr>
          <a:xfrm>
            <a:off x="1024086" y="4375398"/>
            <a:ext cx="443388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add PPI cover</a:t>
            </a:r>
            <a:endParaRPr lang="en-US" sz="1425" dirty="0"/>
          </a:p>
        </p:txBody>
      </p:sp>
      <p:sp>
        <p:nvSpPr>
          <p:cNvPr id="31" name="SK-16-text-30"/>
          <p:cNvSpPr/>
          <p:nvPr/>
        </p:nvSpPr>
        <p:spPr>
          <a:xfrm>
            <a:off x="1024086" y="4649688"/>
            <a:ext cx="856011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Caution: renal, cardiovascular, GI risk</a:t>
            </a:r>
            <a:endParaRPr lang="en-US" sz="1425" dirty="0"/>
          </a:p>
        </p:txBody>
      </p:sp>
      <p:sp>
        <p:nvSpPr>
          <p:cNvPr id="32" name="SK-16-text-31"/>
          <p:cNvSpPr/>
          <p:nvPr/>
        </p:nvSpPr>
        <p:spPr>
          <a:xfrm>
            <a:off x="6425059" y="1529209"/>
            <a:ext cx="530066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 — WEAK OPIOIDS</a:t>
            </a:r>
            <a:endParaRPr lang="en-US" sz="1575" dirty="0"/>
          </a:p>
        </p:txBody>
      </p:sp>
      <p:sp>
        <p:nvSpPr>
          <p:cNvPr id="33" name="SK-16-text-32"/>
          <p:cNvSpPr/>
          <p:nvPr/>
        </p:nvSpPr>
        <p:spPr>
          <a:xfrm>
            <a:off x="6327577" y="1913334"/>
            <a:ext cx="373067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Codeine — 30-60 mg every 4-6 hours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(max 240 mg/day)</a:t>
            </a:r>
            <a:endParaRPr lang="en-US" sz="1575" dirty="0"/>
          </a:p>
        </p:txBody>
      </p:sp>
      <p:sp>
        <p:nvSpPr>
          <p:cNvPr id="34" name="SK-16-text-33"/>
          <p:cNvSpPr/>
          <p:nvPr/>
        </p:nvSpPr>
        <p:spPr>
          <a:xfrm>
            <a:off x="6486079" y="2461915"/>
            <a:ext cx="57059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Predictable prodrug; ~10% population are poor metabolisers</a:t>
            </a:r>
            <a:endParaRPr lang="en-US" sz="1350" dirty="0"/>
          </a:p>
        </p:txBody>
      </p:sp>
      <p:sp>
        <p:nvSpPr>
          <p:cNvPr id="35" name="SK-16-text-34"/>
          <p:cNvSpPr/>
          <p:nvPr/>
        </p:nvSpPr>
        <p:spPr>
          <a:xfrm>
            <a:off x="6327577" y="2962573"/>
            <a:ext cx="377949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Tramadol — 50-100 mg every 6 hours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(max 400 mg/day)</a:t>
            </a:r>
            <a:endParaRPr lang="en-US" sz="1575" dirty="0"/>
          </a:p>
        </p:txBody>
      </p:sp>
      <p:sp>
        <p:nvSpPr>
          <p:cNvPr id="36" name="SK-16-text-35"/>
          <p:cNvSpPr/>
          <p:nvPr/>
        </p:nvSpPr>
        <p:spPr>
          <a:xfrm>
            <a:off x="6327577" y="3497461"/>
            <a:ext cx="3889177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Weak mu-agonist + serotonin/noradrenaline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reuptake inhibitor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Less constipation than codeine</a:t>
            </a:r>
            <a:endParaRPr lang="en-US" sz="1425" dirty="0"/>
          </a:p>
        </p:txBody>
      </p:sp>
      <p:sp>
        <p:nvSpPr>
          <p:cNvPr id="37" name="SK-16-text-36"/>
          <p:cNvSpPr/>
          <p:nvPr/>
        </p:nvSpPr>
        <p:spPr>
          <a:xfrm>
            <a:off x="6327577" y="4409629"/>
            <a:ext cx="454759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Dihydrocodeine — 30-60 mg every 4-6 hours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(max 240 mg/day)</a:t>
            </a:r>
            <a:endParaRPr lang="en-US" sz="1575" dirty="0"/>
          </a:p>
        </p:txBody>
      </p:sp>
      <p:sp>
        <p:nvSpPr>
          <p:cNvPr id="38" name="SK-16-text-37"/>
          <p:cNvSpPr/>
          <p:nvPr/>
        </p:nvSpPr>
        <p:spPr>
          <a:xfrm>
            <a:off x="1341090" y="5335488"/>
            <a:ext cx="707082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</a:t>
            </a:r>
            <a:endParaRPr lang="en-US" sz="1725" dirty="0"/>
          </a:p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CG140</a:t>
            </a:r>
            <a:endParaRPr lang="en-US" sz="1725" dirty="0"/>
          </a:p>
        </p:txBody>
      </p:sp>
      <p:sp>
        <p:nvSpPr>
          <p:cNvPr id="39" name="SK-16-text-38"/>
          <p:cNvSpPr/>
          <p:nvPr/>
        </p:nvSpPr>
        <p:spPr>
          <a:xfrm>
            <a:off x="2365177" y="5198269"/>
            <a:ext cx="9021961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UPDATE (2024): For moderate-to-severe cancer pain, it is acceptable to move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directly from Step 1 to Step 3 — bypassing weak opioids entirely.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Weak opioids have a dose ceiling, unpredictable efficacy, and high side-effect burden.</a:t>
            </a:r>
            <a:endParaRPr lang="en-US" sz="1575" dirty="0"/>
          </a:p>
        </p:txBody>
      </p:sp>
      <p:sp>
        <p:nvSpPr>
          <p:cNvPr id="40" name="SK-16-text-39"/>
          <p:cNvSpPr/>
          <p:nvPr/>
        </p:nvSpPr>
        <p:spPr>
          <a:xfrm>
            <a:off x="1206996" y="6185892"/>
            <a:ext cx="1098500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D7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Co-proxamol (dextropropoxyphene) — PERMANENTLY WITHDRAWN from UK market 2005. Do not prescribe.</a:t>
            </a:r>
            <a:endParaRPr lang="en-US" sz="1575" dirty="0"/>
          </a:p>
        </p:txBody>
      </p:sp>
      <p:sp>
        <p:nvSpPr>
          <p:cNvPr id="41" name="SK-16-text-40"/>
          <p:cNvSpPr/>
          <p:nvPr/>
        </p:nvSpPr>
        <p:spPr>
          <a:xfrm>
            <a:off x="4608463" y="6604248"/>
            <a:ext cx="758353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AAAAA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Slide 16 of 40</a:t>
            </a:r>
            <a:endParaRPr lang="en-US" sz="127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39403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1617762"/>
            <a:ext cx="6534894" cy="851595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188" y="2584698"/>
            <a:ext cx="6534894" cy="844748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188" y="3544788"/>
            <a:ext cx="6534894" cy="851595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88" y="4505027"/>
            <a:ext cx="6534894" cy="851595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188" y="5465118"/>
            <a:ext cx="6534894" cy="831056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8353" y="1076623"/>
            <a:ext cx="3584377" cy="2688282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98196" y="3943350"/>
            <a:ext cx="4657279" cy="1515517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98196" y="5568553"/>
            <a:ext cx="4657279" cy="713184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8188" y="6478042"/>
            <a:ext cx="11655475" cy="1905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66384" y="4073575"/>
            <a:ext cx="377875" cy="363438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19765" y="1275457"/>
            <a:ext cx="2657773" cy="2585442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4879" y="5630317"/>
            <a:ext cx="548580" cy="425053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361" y="4690765"/>
            <a:ext cx="353467" cy="452586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3694" y="3730675"/>
            <a:ext cx="463153" cy="493663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1490" y="2750046"/>
            <a:ext cx="475357" cy="473125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1490" y="1769269"/>
            <a:ext cx="475357" cy="514350"/>
          </a:xfrm>
          <a:prstGeom prst="rect">
            <a:avLst/>
          </a:prstGeom>
        </p:spPr>
      </p:pic>
      <p:sp>
        <p:nvSpPr>
          <p:cNvPr id="20" name="SK-17-text-19"/>
          <p:cNvSpPr/>
          <p:nvPr/>
        </p:nvSpPr>
        <p:spPr>
          <a:xfrm>
            <a:off x="280392" y="157609"/>
            <a:ext cx="1191160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MORPHINE: FIRST-LINE STRONG OPIOID</a:t>
            </a:r>
            <a:endParaRPr lang="en-US" sz="2400" dirty="0"/>
          </a:p>
        </p:txBody>
      </p:sp>
      <p:sp>
        <p:nvSpPr>
          <p:cNvPr id="21" name="SK-17-text-20"/>
          <p:cNvSpPr/>
          <p:nvPr/>
        </p:nvSpPr>
        <p:spPr>
          <a:xfrm>
            <a:off x="292596" y="575965"/>
            <a:ext cx="103308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| Reviewed September 2024</a:t>
            </a:r>
            <a:endParaRPr lang="en-US" sz="1650" dirty="0"/>
          </a:p>
        </p:txBody>
      </p:sp>
      <p:sp>
        <p:nvSpPr>
          <p:cNvPr id="22" name="SK-17-text-21"/>
          <p:cNvSpPr/>
          <p:nvPr/>
        </p:nvSpPr>
        <p:spPr>
          <a:xfrm>
            <a:off x="353467" y="1227534"/>
            <a:ext cx="4210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A7E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ORAL MORPHINE?</a:t>
            </a:r>
            <a:endParaRPr lang="en-US" sz="1500" dirty="0"/>
          </a:p>
        </p:txBody>
      </p:sp>
      <p:sp>
        <p:nvSpPr>
          <p:cNvPr id="23" name="SK-17-text-22"/>
          <p:cNvSpPr/>
          <p:nvPr/>
        </p:nvSpPr>
        <p:spPr>
          <a:xfrm>
            <a:off x="1536055" y="1693813"/>
            <a:ext cx="68941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by NICE Guidance</a:t>
            </a:r>
            <a:endParaRPr lang="en-US" sz="1650" dirty="0"/>
          </a:p>
        </p:txBody>
      </p:sp>
      <p:sp>
        <p:nvSpPr>
          <p:cNvPr id="24" name="SK-17-text-23"/>
          <p:cNvSpPr/>
          <p:nvPr/>
        </p:nvSpPr>
        <p:spPr>
          <a:xfrm>
            <a:off x="1524000" y="1961257"/>
            <a:ext cx="435247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morphine is the recommended first-line strong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 for adults with moderate-to-severe cancer pain</a:t>
            </a:r>
            <a:endParaRPr lang="en-US" sz="1425" dirty="0"/>
          </a:p>
        </p:txBody>
      </p:sp>
      <p:sp>
        <p:nvSpPr>
          <p:cNvPr id="25" name="SK-17-text-24"/>
          <p:cNvSpPr/>
          <p:nvPr/>
        </p:nvSpPr>
        <p:spPr>
          <a:xfrm>
            <a:off x="1536055" y="2660898"/>
            <a:ext cx="63912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Arbitrary Dose Ceiling</a:t>
            </a:r>
            <a:endParaRPr lang="en-US" sz="1650" dirty="0"/>
          </a:p>
        </p:txBody>
      </p:sp>
      <p:sp>
        <p:nvSpPr>
          <p:cNvPr id="26" name="SK-17-text-25"/>
          <p:cNvSpPr/>
          <p:nvPr/>
        </p:nvSpPr>
        <p:spPr>
          <a:xfrm>
            <a:off x="1524000" y="2921496"/>
            <a:ext cx="429145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Titrate upward until pain is controlled — there is no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dose; the right dose is the one that works</a:t>
            </a:r>
            <a:endParaRPr lang="en-US" sz="1425" dirty="0"/>
          </a:p>
        </p:txBody>
      </p:sp>
      <p:sp>
        <p:nvSpPr>
          <p:cNvPr id="27" name="SK-17-text-26"/>
          <p:cNvSpPr/>
          <p:nvPr/>
        </p:nvSpPr>
        <p:spPr>
          <a:xfrm>
            <a:off x="1536055" y="3620988"/>
            <a:ext cx="714565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Predictable Pharmacokinetics</a:t>
            </a:r>
            <a:endParaRPr lang="en-US" sz="1650" dirty="0"/>
          </a:p>
        </p:txBody>
      </p:sp>
      <p:sp>
        <p:nvSpPr>
          <p:cNvPr id="28" name="SK-17-text-27"/>
          <p:cNvSpPr/>
          <p:nvPr/>
        </p:nvSpPr>
        <p:spPr>
          <a:xfrm>
            <a:off x="1524000" y="3881586"/>
            <a:ext cx="474255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Well-understood absorption and metabolism when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dosed correctly; consistent and reliable in clinical practice</a:t>
            </a:r>
            <a:endParaRPr lang="en-US" sz="1425" dirty="0"/>
          </a:p>
        </p:txBody>
      </p:sp>
      <p:sp>
        <p:nvSpPr>
          <p:cNvPr id="29" name="SK-17-text-28"/>
          <p:cNvSpPr/>
          <p:nvPr/>
        </p:nvSpPr>
        <p:spPr>
          <a:xfrm>
            <a:off x="1536055" y="4581079"/>
            <a:ext cx="68941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Cost, Wide Availability</a:t>
            </a:r>
            <a:endParaRPr lang="en-US" sz="1650" dirty="0"/>
          </a:p>
        </p:txBody>
      </p:sp>
      <p:sp>
        <p:nvSpPr>
          <p:cNvPr id="30" name="SK-17-text-29"/>
          <p:cNvSpPr/>
          <p:nvPr/>
        </p:nvSpPr>
        <p:spPr>
          <a:xfrm>
            <a:off x="1524000" y="4841677"/>
            <a:ext cx="465727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Inexpensive and universally available in UK primary care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community pharmacy</a:t>
            </a:r>
            <a:endParaRPr lang="en-US" sz="1425" dirty="0"/>
          </a:p>
        </p:txBody>
      </p:sp>
      <p:sp>
        <p:nvSpPr>
          <p:cNvPr id="31" name="SK-17-text-30"/>
          <p:cNvSpPr/>
          <p:nvPr/>
        </p:nvSpPr>
        <p:spPr>
          <a:xfrm>
            <a:off x="1536055" y="5541169"/>
            <a:ext cx="714565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Decades of Clinical Evidence</a:t>
            </a:r>
            <a:endParaRPr lang="en-US" sz="1650" dirty="0"/>
          </a:p>
        </p:txBody>
      </p:sp>
      <p:sp>
        <p:nvSpPr>
          <p:cNvPr id="32" name="SK-17-text-31"/>
          <p:cNvSpPr/>
          <p:nvPr/>
        </p:nvSpPr>
        <p:spPr>
          <a:xfrm>
            <a:off x="1524000" y="5801767"/>
            <a:ext cx="434027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Extensive global experience; the most studied opioid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palliative care worldwide</a:t>
            </a:r>
            <a:endParaRPr lang="en-US" sz="1425" dirty="0"/>
          </a:p>
        </p:txBody>
      </p:sp>
      <p:sp>
        <p:nvSpPr>
          <p:cNvPr id="33" name="SK-17-text-32"/>
          <p:cNvSpPr/>
          <p:nvPr/>
        </p:nvSpPr>
        <p:spPr>
          <a:xfrm>
            <a:off x="7717482" y="4128492"/>
            <a:ext cx="447451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(2024)</a:t>
            </a:r>
            <a:endParaRPr lang="en-US" sz="2025" dirty="0"/>
          </a:p>
        </p:txBody>
      </p:sp>
      <p:sp>
        <p:nvSpPr>
          <p:cNvPr id="34" name="SK-17-text-33"/>
          <p:cNvSpPr/>
          <p:nvPr/>
        </p:nvSpPr>
        <p:spPr>
          <a:xfrm>
            <a:off x="7693075" y="4491930"/>
            <a:ext cx="351115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“Oral morphine is the first-line strong opioid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adults with cancer pain”</a:t>
            </a:r>
            <a:endParaRPr lang="en-US" sz="1350" dirty="0"/>
          </a:p>
        </p:txBody>
      </p:sp>
      <p:sp>
        <p:nvSpPr>
          <p:cNvPr id="35" name="SK-17-text-34"/>
          <p:cNvSpPr/>
          <p:nvPr/>
        </p:nvSpPr>
        <p:spPr>
          <a:xfrm>
            <a:off x="7693075" y="5115967"/>
            <a:ext cx="44989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upper dose limit — titrate to response</a:t>
            </a:r>
            <a:endParaRPr lang="en-US" sz="1500" dirty="0"/>
          </a:p>
        </p:txBody>
      </p:sp>
      <p:sp>
        <p:nvSpPr>
          <p:cNvPr id="36" name="SK-17-text-35"/>
          <p:cNvSpPr/>
          <p:nvPr/>
        </p:nvSpPr>
        <p:spPr>
          <a:xfrm>
            <a:off x="8506271" y="5692080"/>
            <a:ext cx="153114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Principle:</a:t>
            </a:r>
            <a:endParaRPr lang="en-US" sz="1650" dirty="0"/>
          </a:p>
        </p:txBody>
      </p:sp>
      <p:sp>
        <p:nvSpPr>
          <p:cNvPr id="37" name="SK-17-text-36"/>
          <p:cNvSpPr/>
          <p:nvPr/>
        </p:nvSpPr>
        <p:spPr>
          <a:xfrm>
            <a:off x="7052816" y="5952679"/>
            <a:ext cx="449922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 mouth · By the clock · By the ladder · For the individual</a:t>
            </a:r>
            <a:endParaRPr lang="en-US" sz="1350" dirty="0"/>
          </a:p>
        </p:txBody>
      </p:sp>
      <p:sp>
        <p:nvSpPr>
          <p:cNvPr id="38" name="SK-17-text-37"/>
          <p:cNvSpPr/>
          <p:nvPr/>
        </p:nvSpPr>
        <p:spPr>
          <a:xfrm>
            <a:off x="292596" y="6597253"/>
            <a:ext cx="319659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3815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4298" y="47327"/>
            <a:ext cx="1206996" cy="330398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508671"/>
            <a:ext cx="5388769" cy="3305473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1508671"/>
            <a:ext cx="5388769" cy="82153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9832" y="1728192"/>
            <a:ext cx="19050" cy="315367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3520232"/>
            <a:ext cx="4840188" cy="9525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8055" y="1508671"/>
            <a:ext cx="5388769" cy="3305473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8055" y="1508671"/>
            <a:ext cx="5388769" cy="82153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69063" y="1728192"/>
            <a:ext cx="19050" cy="315367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76392" y="3520232"/>
            <a:ext cx="4852392" cy="9525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4486" y="5019377"/>
            <a:ext cx="11362879" cy="1468934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4486" y="5040511"/>
            <a:ext cx="207169" cy="1419523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23222" y="6569869"/>
            <a:ext cx="9525" cy="137071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59104" y="6569869"/>
            <a:ext cx="9525" cy="137071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2196" y="5109121"/>
            <a:ext cx="365671" cy="363438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93396" y="1659582"/>
            <a:ext cx="451098" cy="411361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462980" y="1659582"/>
            <a:ext cx="414486" cy="411361"/>
          </a:xfrm>
          <a:prstGeom prst="rect">
            <a:avLst/>
          </a:prstGeom>
        </p:spPr>
      </p:pic>
      <p:sp>
        <p:nvSpPr>
          <p:cNvPr id="20" name="SK-18-text-19"/>
          <p:cNvSpPr/>
          <p:nvPr/>
        </p:nvSpPr>
        <p:spPr>
          <a:xfrm>
            <a:off x="268188" y="116532"/>
            <a:ext cx="7835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5 — MORPHINE &amp; STRONG OPIOIDS</a:t>
            </a:r>
            <a:endParaRPr lang="en-US" sz="1350" dirty="0"/>
          </a:p>
        </p:txBody>
      </p:sp>
      <p:sp>
        <p:nvSpPr>
          <p:cNvPr id="21" name="SK-18-text-20"/>
          <p:cNvSpPr/>
          <p:nvPr/>
        </p:nvSpPr>
        <p:spPr>
          <a:xfrm>
            <a:off x="10838557" y="123379"/>
            <a:ext cx="13534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40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</a:t>
            </a:r>
            <a:endParaRPr lang="en-US" sz="1425" dirty="0"/>
          </a:p>
        </p:txBody>
      </p:sp>
      <p:sp>
        <p:nvSpPr>
          <p:cNvPr id="22" name="SK-18-text-21"/>
          <p:cNvSpPr/>
          <p:nvPr/>
        </p:nvSpPr>
        <p:spPr>
          <a:xfrm>
            <a:off x="243780" y="630882"/>
            <a:ext cx="1194822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40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Initiating Morphine in Opioid-Naive Adults</a:t>
            </a:r>
            <a:endParaRPr lang="en-US" sz="2850" dirty="0"/>
          </a:p>
        </p:txBody>
      </p:sp>
      <p:sp>
        <p:nvSpPr>
          <p:cNvPr id="23" name="SK-18-text-22"/>
          <p:cNvSpPr/>
          <p:nvPr/>
        </p:nvSpPr>
        <p:spPr>
          <a:xfrm>
            <a:off x="243780" y="1035546"/>
            <a:ext cx="119482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Immediate-release oral morphine — starting safely</a:t>
            </a:r>
            <a:endParaRPr lang="en-US" sz="1950" dirty="0"/>
          </a:p>
        </p:txBody>
      </p:sp>
      <p:sp>
        <p:nvSpPr>
          <p:cNvPr id="24" name="SK-18-text-23"/>
          <p:cNvSpPr/>
          <p:nvPr/>
        </p:nvSpPr>
        <p:spPr>
          <a:xfrm>
            <a:off x="2109192" y="1721346"/>
            <a:ext cx="378999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40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ADULT</a:t>
            </a:r>
            <a:endParaRPr lang="en-US" sz="1725" dirty="0"/>
          </a:p>
        </p:txBody>
      </p:sp>
      <p:sp>
        <p:nvSpPr>
          <p:cNvPr id="25" name="SK-18-text-24"/>
          <p:cNvSpPr/>
          <p:nvPr/>
        </p:nvSpPr>
        <p:spPr>
          <a:xfrm>
            <a:off x="2401788" y="2112169"/>
            <a:ext cx="1511796" cy="10080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40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mg</a:t>
            </a:r>
            <a:endParaRPr lang="en-US" sz="2250" dirty="0"/>
          </a:p>
          <a:p>
            <a:pPr marL="0" indent="0" algn="ctr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40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4 hours</a:t>
            </a:r>
            <a:endParaRPr lang="en-US" sz="2250" dirty="0"/>
          </a:p>
        </p:txBody>
      </p:sp>
      <p:sp>
        <p:nvSpPr>
          <p:cNvPr id="26" name="SK-18-text-25"/>
          <p:cNvSpPr/>
          <p:nvPr/>
        </p:nvSpPr>
        <p:spPr>
          <a:xfrm>
            <a:off x="1926282" y="3154561"/>
            <a:ext cx="71056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(= 30 mg per 24 hours total)</a:t>
            </a:r>
            <a:endParaRPr lang="en-US" sz="1500" dirty="0"/>
          </a:p>
        </p:txBody>
      </p:sp>
      <p:sp>
        <p:nvSpPr>
          <p:cNvPr id="27" name="SK-18-text-26"/>
          <p:cNvSpPr/>
          <p:nvPr/>
        </p:nvSpPr>
        <p:spPr>
          <a:xfrm>
            <a:off x="816769" y="3668911"/>
            <a:ext cx="8782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Immediate-release (IR) oral morphine</a:t>
            </a:r>
            <a:endParaRPr lang="en-US" sz="1500" dirty="0"/>
          </a:p>
        </p:txBody>
      </p:sp>
      <p:sp>
        <p:nvSpPr>
          <p:cNvPr id="28" name="SK-18-text-27"/>
          <p:cNvSpPr/>
          <p:nvPr/>
        </p:nvSpPr>
        <p:spPr>
          <a:xfrm>
            <a:off x="816769" y="3936355"/>
            <a:ext cx="113752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Regular dosing — every 4 hours around the clock</a:t>
            </a:r>
            <a:endParaRPr lang="en-US" sz="1500" dirty="0"/>
          </a:p>
        </p:txBody>
      </p:sp>
      <p:sp>
        <p:nvSpPr>
          <p:cNvPr id="29" name="SK-18-text-28"/>
          <p:cNvSpPr/>
          <p:nvPr/>
        </p:nvSpPr>
        <p:spPr>
          <a:xfrm>
            <a:off x="816769" y="4196953"/>
            <a:ext cx="93916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and titrate after 24–48 hours</a:t>
            </a:r>
            <a:endParaRPr lang="en-US" sz="1500" dirty="0"/>
          </a:p>
        </p:txBody>
      </p:sp>
      <p:sp>
        <p:nvSpPr>
          <p:cNvPr id="30" name="SK-18-text-29"/>
          <p:cNvSpPr/>
          <p:nvPr/>
        </p:nvSpPr>
        <p:spPr>
          <a:xfrm>
            <a:off x="816769" y="4450705"/>
            <a:ext cx="11296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Provide breakthrough dose alongside (see below)</a:t>
            </a:r>
            <a:endParaRPr lang="en-US" sz="1500" dirty="0"/>
          </a:p>
        </p:txBody>
      </p:sp>
      <p:sp>
        <p:nvSpPr>
          <p:cNvPr id="31" name="SK-18-text-30"/>
          <p:cNvSpPr/>
          <p:nvPr/>
        </p:nvSpPr>
        <p:spPr>
          <a:xfrm>
            <a:off x="7363867" y="1707505"/>
            <a:ext cx="48281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ELDERLY / RENAL IMPAIRMENT</a:t>
            </a:r>
            <a:endParaRPr lang="en-US" sz="1725" dirty="0"/>
          </a:p>
        </p:txBody>
      </p:sp>
      <p:sp>
        <p:nvSpPr>
          <p:cNvPr id="32" name="SK-18-text-31"/>
          <p:cNvSpPr/>
          <p:nvPr/>
        </p:nvSpPr>
        <p:spPr>
          <a:xfrm>
            <a:off x="7693075" y="2098477"/>
            <a:ext cx="2023765" cy="1028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2.5 mg</a:t>
            </a:r>
            <a:endParaRPr lang="en-US" sz="2250" dirty="0"/>
          </a:p>
          <a:p>
            <a:pPr marL="0" indent="0" algn="ctr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4 hours</a:t>
            </a:r>
            <a:endParaRPr lang="en-US" sz="2250" dirty="0"/>
          </a:p>
        </p:txBody>
      </p:sp>
      <p:sp>
        <p:nvSpPr>
          <p:cNvPr id="33" name="SK-18-text-32"/>
          <p:cNvSpPr/>
          <p:nvPr/>
        </p:nvSpPr>
        <p:spPr>
          <a:xfrm>
            <a:off x="7510165" y="3154561"/>
            <a:ext cx="46818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(= 15 mg per 24 hours total)</a:t>
            </a:r>
            <a:endParaRPr lang="en-US" sz="1500" dirty="0"/>
          </a:p>
        </p:txBody>
      </p:sp>
      <p:sp>
        <p:nvSpPr>
          <p:cNvPr id="34" name="SK-18-text-33"/>
          <p:cNvSpPr/>
          <p:nvPr/>
        </p:nvSpPr>
        <p:spPr>
          <a:xfrm>
            <a:off x="6498282" y="3668911"/>
            <a:ext cx="56937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Reduce starting dose by half</a:t>
            </a:r>
            <a:endParaRPr lang="en-US" sz="1500" dirty="0"/>
          </a:p>
        </p:txBody>
      </p:sp>
      <p:sp>
        <p:nvSpPr>
          <p:cNvPr id="35" name="SK-18-text-34"/>
          <p:cNvSpPr/>
          <p:nvPr/>
        </p:nvSpPr>
        <p:spPr>
          <a:xfrm>
            <a:off x="6498282" y="3936355"/>
            <a:ext cx="56937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MORE frequently — at least every 24 hours</a:t>
            </a:r>
            <a:endParaRPr lang="en-US" sz="1500" dirty="0"/>
          </a:p>
        </p:txBody>
      </p:sp>
      <p:sp>
        <p:nvSpPr>
          <p:cNvPr id="36" name="SK-18-text-35"/>
          <p:cNvSpPr/>
          <p:nvPr/>
        </p:nvSpPr>
        <p:spPr>
          <a:xfrm>
            <a:off x="6498282" y="4190107"/>
            <a:ext cx="56937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Monitor for accumulation of active metabolites</a:t>
            </a:r>
            <a:endParaRPr lang="en-US" sz="1500" dirty="0"/>
          </a:p>
        </p:txBody>
      </p:sp>
      <p:sp>
        <p:nvSpPr>
          <p:cNvPr id="37" name="SK-18-text-36"/>
          <p:cNvSpPr/>
          <p:nvPr/>
        </p:nvSpPr>
        <p:spPr>
          <a:xfrm>
            <a:off x="6510486" y="4457700"/>
            <a:ext cx="56815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Titrate cautiously upward based on response</a:t>
            </a:r>
            <a:endParaRPr lang="en-US" sz="1500" dirty="0"/>
          </a:p>
        </p:txBody>
      </p:sp>
      <p:sp>
        <p:nvSpPr>
          <p:cNvPr id="38" name="SK-18-text-37"/>
          <p:cNvSpPr/>
          <p:nvPr/>
        </p:nvSpPr>
        <p:spPr>
          <a:xfrm>
            <a:off x="1450777" y="5095429"/>
            <a:ext cx="720756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40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 PRINCIPLE</a:t>
            </a:r>
            <a:endParaRPr lang="en-US" sz="1725" dirty="0"/>
          </a:p>
        </p:txBody>
      </p:sp>
      <p:sp>
        <p:nvSpPr>
          <p:cNvPr id="39" name="SK-18-text-38"/>
          <p:cNvSpPr/>
          <p:nvPr/>
        </p:nvSpPr>
        <p:spPr>
          <a:xfrm>
            <a:off x="1426369" y="5383411"/>
            <a:ext cx="1076563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prescribe a PRN breakthrough dose alongside regular morphine.</a:t>
            </a:r>
            <a:endParaRPr lang="en-US" sz="1500" dirty="0"/>
          </a:p>
        </p:txBody>
      </p:sp>
      <p:sp>
        <p:nvSpPr>
          <p:cNvPr id="40" name="SK-18-text-39"/>
          <p:cNvSpPr/>
          <p:nvPr/>
        </p:nvSpPr>
        <p:spPr>
          <a:xfrm>
            <a:off x="1426369" y="5650855"/>
            <a:ext cx="107656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40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 = 1/6 of total daily dose — same IR morphine formulation.</a:t>
            </a:r>
            <a:endParaRPr lang="en-US" sz="1425" dirty="0"/>
          </a:p>
        </p:txBody>
      </p:sp>
      <p:sp>
        <p:nvSpPr>
          <p:cNvPr id="41" name="SK-18-text-40"/>
          <p:cNvSpPr/>
          <p:nvPr/>
        </p:nvSpPr>
        <p:spPr>
          <a:xfrm>
            <a:off x="1426369" y="5911453"/>
            <a:ext cx="107656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Available approximately every hour if needed. Reacculate every time the regular dose changes.</a:t>
            </a:r>
            <a:endParaRPr lang="en-US" sz="1500" dirty="0"/>
          </a:p>
        </p:txBody>
      </p:sp>
      <p:sp>
        <p:nvSpPr>
          <p:cNvPr id="42" name="SK-18-text-41"/>
          <p:cNvSpPr/>
          <p:nvPr/>
        </p:nvSpPr>
        <p:spPr>
          <a:xfrm>
            <a:off x="1426369" y="6179046"/>
            <a:ext cx="1076563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40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Example: 5 mg every 4 hours (= 30 mg/day) → breakthrough dose = 5 mg IR morphine PRN</a:t>
            </a:r>
            <a:endParaRPr lang="en-US" sz="1500" dirty="0"/>
          </a:p>
        </p:txBody>
      </p:sp>
      <p:sp>
        <p:nvSpPr>
          <p:cNvPr id="43" name="SK-18-text-42"/>
          <p:cNvSpPr/>
          <p:nvPr/>
        </p:nvSpPr>
        <p:spPr>
          <a:xfrm>
            <a:off x="5010894" y="6590407"/>
            <a:ext cx="46510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69" y="222796"/>
            <a:ext cx="1414165" cy="432048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749" y="868263"/>
            <a:ext cx="11826194" cy="33498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761" y="1533376"/>
            <a:ext cx="2572494" cy="1792635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761" y="1549152"/>
            <a:ext cx="2572494" cy="378470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8557" y="1474440"/>
            <a:ext cx="2572494" cy="1851571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8557" y="1549152"/>
            <a:ext cx="2572494" cy="378470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6557" y="1401663"/>
            <a:ext cx="2572494" cy="2237036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6557" y="1549152"/>
            <a:ext cx="2572494" cy="378470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02353" y="1401663"/>
            <a:ext cx="2572494" cy="2237036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02353" y="1549152"/>
            <a:ext cx="2572494" cy="371624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28479" y="2348359"/>
            <a:ext cx="316855" cy="76200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30357" y="2319107"/>
            <a:ext cx="134704" cy="134704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76479" y="2348359"/>
            <a:ext cx="316855" cy="76200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78357" y="2319107"/>
            <a:ext cx="134703" cy="134704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24479" y="2348359"/>
            <a:ext cx="316855" cy="76200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26357" y="2319107"/>
            <a:ext cx="134703" cy="134704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3153" y="3705374"/>
            <a:ext cx="11265396" cy="2009329"/>
          </a:xfrm>
          <a:prstGeom prst="rect">
            <a:avLst/>
          </a:prstGeom>
        </p:spPr>
      </p:pic>
      <p:pic>
        <p:nvPicPr>
          <p:cNvPr id="20" name="SK-19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3153" y="3614142"/>
            <a:ext cx="609600" cy="1782961"/>
          </a:xfrm>
          <a:prstGeom prst="rect">
            <a:avLst/>
          </a:prstGeom>
        </p:spPr>
      </p:pic>
      <p:pic>
        <p:nvPicPr>
          <p:cNvPr id="21" name="SK-19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16682" y="4827240"/>
            <a:ext cx="8778180" cy="399008"/>
          </a:xfrm>
          <a:prstGeom prst="rect">
            <a:avLst/>
          </a:prstGeom>
        </p:spPr>
      </p:pic>
      <p:pic>
        <p:nvPicPr>
          <p:cNvPr id="22" name="SK-19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02200" y="5673626"/>
            <a:ext cx="5486400" cy="82153"/>
          </a:xfrm>
          <a:prstGeom prst="rect">
            <a:avLst/>
          </a:prstGeom>
        </p:spPr>
      </p:pic>
      <p:pic>
        <p:nvPicPr>
          <p:cNvPr id="23" name="SK-19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97836"/>
            <a:ext cx="12192000" cy="294829"/>
          </a:xfrm>
          <a:prstGeom prst="rect">
            <a:avLst/>
          </a:prstGeom>
        </p:spPr>
      </p:pic>
      <p:pic>
        <p:nvPicPr>
          <p:cNvPr id="24" name="SK-19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411694" y="2619673"/>
            <a:ext cx="243780" cy="164455"/>
          </a:xfrm>
          <a:prstGeom prst="rect">
            <a:avLst/>
          </a:prstGeom>
        </p:spPr>
      </p:pic>
      <p:sp>
        <p:nvSpPr>
          <p:cNvPr id="25" name="SK-19-text-24"/>
          <p:cNvSpPr/>
          <p:nvPr/>
        </p:nvSpPr>
        <p:spPr>
          <a:xfrm>
            <a:off x="228005" y="329059"/>
            <a:ext cx="134823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</a:t>
            </a:r>
            <a:endParaRPr lang="en-US" sz="1650" dirty="0"/>
          </a:p>
        </p:txBody>
      </p:sp>
      <p:sp>
        <p:nvSpPr>
          <p:cNvPr id="26" name="SK-19-text-25"/>
          <p:cNvSpPr/>
          <p:nvPr/>
        </p:nvSpPr>
        <p:spPr>
          <a:xfrm>
            <a:off x="1892796" y="267444"/>
            <a:ext cx="8771930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125" b="1" dirty="0">
                <a:solidFill>
                  <a:srgbClr val="1D4E8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Titration &amp; Breakthrough Pain</a:t>
            </a:r>
            <a:endParaRPr lang="en-US" sz="4125" dirty="0"/>
          </a:p>
        </p:txBody>
      </p:sp>
      <p:sp>
        <p:nvSpPr>
          <p:cNvPr id="27" name="SK-19-text-26"/>
          <p:cNvSpPr/>
          <p:nvPr/>
        </p:nvSpPr>
        <p:spPr>
          <a:xfrm>
            <a:off x="2503140" y="1110853"/>
            <a:ext cx="707588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A90E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total usage every 24–48 hours and recalculate accordingly</a:t>
            </a:r>
            <a:endParaRPr lang="en-US" sz="1800" dirty="0"/>
          </a:p>
        </p:txBody>
      </p:sp>
      <p:sp>
        <p:nvSpPr>
          <p:cNvPr id="28" name="SK-19-text-27"/>
          <p:cNvSpPr/>
          <p:nvPr/>
        </p:nvSpPr>
        <p:spPr>
          <a:xfrm>
            <a:off x="922883" y="1625203"/>
            <a:ext cx="86067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</a:t>
            </a:r>
            <a:endParaRPr lang="en-US" sz="1650" dirty="0"/>
          </a:p>
        </p:txBody>
      </p:sp>
      <p:sp>
        <p:nvSpPr>
          <p:cNvPr id="29" name="SK-19-text-28"/>
          <p:cNvSpPr/>
          <p:nvPr/>
        </p:nvSpPr>
        <p:spPr>
          <a:xfrm>
            <a:off x="408236" y="2105323"/>
            <a:ext cx="190232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24-hour usage</a:t>
            </a:r>
            <a:endParaRPr lang="en-US" sz="1350" dirty="0"/>
          </a:p>
        </p:txBody>
      </p:sp>
      <p:sp>
        <p:nvSpPr>
          <p:cNvPr id="30" name="SK-19-text-29"/>
          <p:cNvSpPr/>
          <p:nvPr/>
        </p:nvSpPr>
        <p:spPr>
          <a:xfrm>
            <a:off x="438894" y="2441377"/>
            <a:ext cx="1828800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 all regular doses +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PRN doses taken in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past 24 hours</a:t>
            </a:r>
            <a:endParaRPr lang="en-US" sz="1350" dirty="0"/>
          </a:p>
        </p:txBody>
      </p:sp>
      <p:sp>
        <p:nvSpPr>
          <p:cNvPr id="31" name="SK-19-text-30"/>
          <p:cNvSpPr/>
          <p:nvPr/>
        </p:nvSpPr>
        <p:spPr>
          <a:xfrm>
            <a:off x="3958679" y="1625203"/>
            <a:ext cx="88493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</a:t>
            </a:r>
            <a:endParaRPr lang="en-US" sz="1650" dirty="0"/>
          </a:p>
        </p:txBody>
      </p:sp>
      <p:sp>
        <p:nvSpPr>
          <p:cNvPr id="32" name="SK-19-text-31"/>
          <p:cNvSpPr/>
          <p:nvPr/>
        </p:nvSpPr>
        <p:spPr>
          <a:xfrm>
            <a:off x="3590330" y="2105323"/>
            <a:ext cx="165839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Calculate new total</a:t>
            </a:r>
            <a:endParaRPr lang="en-US" sz="1350" dirty="0"/>
          </a:p>
        </p:txBody>
      </p:sp>
      <p:sp>
        <p:nvSpPr>
          <p:cNvPr id="33" name="SK-19-text-32"/>
          <p:cNvSpPr/>
          <p:nvPr/>
        </p:nvSpPr>
        <p:spPr>
          <a:xfrm>
            <a:off x="3511153" y="2441377"/>
            <a:ext cx="1828800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sum becomes the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total daily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morphine requirement</a:t>
            </a:r>
            <a:endParaRPr lang="en-US" sz="1350" dirty="0"/>
          </a:p>
        </p:txBody>
      </p:sp>
      <p:sp>
        <p:nvSpPr>
          <p:cNvPr id="34" name="SK-19-text-33"/>
          <p:cNvSpPr/>
          <p:nvPr/>
        </p:nvSpPr>
        <p:spPr>
          <a:xfrm>
            <a:off x="7043291" y="1625203"/>
            <a:ext cx="88493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</a:t>
            </a:r>
            <a:endParaRPr lang="en-US" sz="1650" dirty="0"/>
          </a:p>
        </p:txBody>
      </p:sp>
      <p:sp>
        <p:nvSpPr>
          <p:cNvPr id="35" name="SK-19-text-34"/>
          <p:cNvSpPr/>
          <p:nvPr/>
        </p:nvSpPr>
        <p:spPr>
          <a:xfrm>
            <a:off x="6345734" y="2105323"/>
            <a:ext cx="228019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new regular dose</a:t>
            </a:r>
            <a:endParaRPr lang="en-US" sz="1350" dirty="0"/>
          </a:p>
        </p:txBody>
      </p:sp>
      <p:sp>
        <p:nvSpPr>
          <p:cNvPr id="36" name="SK-19-text-35"/>
          <p:cNvSpPr/>
          <p:nvPr/>
        </p:nvSpPr>
        <p:spPr>
          <a:xfrm>
            <a:off x="6644580" y="2441377"/>
            <a:ext cx="1694557" cy="9737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Divide total by 6 for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4-hourly dosing – or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convert to twice-daily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SR preparation</a:t>
            </a:r>
            <a:endParaRPr lang="en-US" sz="1350" dirty="0"/>
          </a:p>
        </p:txBody>
      </p:sp>
      <p:sp>
        <p:nvSpPr>
          <p:cNvPr id="37" name="SK-19-text-36"/>
          <p:cNvSpPr/>
          <p:nvPr/>
        </p:nvSpPr>
        <p:spPr>
          <a:xfrm>
            <a:off x="10115699" y="1625203"/>
            <a:ext cx="88493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4</a:t>
            </a:r>
            <a:endParaRPr lang="en-US" sz="1650" dirty="0"/>
          </a:p>
        </p:txBody>
      </p:sp>
      <p:sp>
        <p:nvSpPr>
          <p:cNvPr id="38" name="SK-19-text-37"/>
          <p:cNvSpPr/>
          <p:nvPr/>
        </p:nvSpPr>
        <p:spPr>
          <a:xfrm>
            <a:off x="9534079" y="2105323"/>
            <a:ext cx="2084784" cy="13098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Recalculate breakthrough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breakthrough = 1/6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the NEW total daily dose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update when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dose changes</a:t>
            </a:r>
            <a:endParaRPr lang="en-US" sz="1350" dirty="0"/>
          </a:p>
        </p:txBody>
      </p:sp>
      <p:sp>
        <p:nvSpPr>
          <p:cNvPr id="39" name="SK-19-text-38"/>
          <p:cNvSpPr/>
          <p:nvPr/>
        </p:nvSpPr>
        <p:spPr>
          <a:xfrm>
            <a:off x="1292275" y="3861048"/>
            <a:ext cx="1089972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D4E8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Breakthrough Dose Rule</a:t>
            </a:r>
            <a:endParaRPr lang="en-US" sz="2850" dirty="0"/>
          </a:p>
        </p:txBody>
      </p:sp>
      <p:sp>
        <p:nvSpPr>
          <p:cNvPr id="40" name="SK-19-text-39"/>
          <p:cNvSpPr/>
          <p:nvPr/>
        </p:nvSpPr>
        <p:spPr>
          <a:xfrm>
            <a:off x="1292275" y="4347865"/>
            <a:ext cx="108997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 = 1/6 of the total 24-hour opioid dose</a:t>
            </a:r>
            <a:endParaRPr lang="en-US" sz="1650" dirty="0"/>
          </a:p>
        </p:txBody>
      </p:sp>
      <p:sp>
        <p:nvSpPr>
          <p:cNvPr id="41" name="SK-19-text-40"/>
          <p:cNvSpPr/>
          <p:nvPr/>
        </p:nvSpPr>
        <p:spPr>
          <a:xfrm>
            <a:off x="1316682" y="4629150"/>
            <a:ext cx="108753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as immediate-release (IR) morphine</a:t>
            </a:r>
            <a:endParaRPr lang="en-US" sz="1650" dirty="0"/>
          </a:p>
        </p:txBody>
      </p:sp>
      <p:sp>
        <p:nvSpPr>
          <p:cNvPr id="42" name="SK-19-text-41"/>
          <p:cNvSpPr/>
          <p:nvPr/>
        </p:nvSpPr>
        <p:spPr>
          <a:xfrm>
            <a:off x="1316682" y="4903440"/>
            <a:ext cx="108753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Available approximately every hour if needed – do NOT restrict frequency</a:t>
            </a:r>
            <a:endParaRPr lang="en-US" sz="1650" dirty="0"/>
          </a:p>
        </p:txBody>
      </p:sp>
      <p:sp>
        <p:nvSpPr>
          <p:cNvPr id="43" name="SK-19-text-42"/>
          <p:cNvSpPr/>
          <p:nvPr/>
        </p:nvSpPr>
        <p:spPr>
          <a:xfrm>
            <a:off x="1450777" y="5294263"/>
            <a:ext cx="1074122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Example: Total daily dose = 120 mg oral morphine → Breakthrough = 20 mg IR morphine PRN</a:t>
            </a:r>
            <a:endParaRPr lang="en-US" sz="1650" dirty="0"/>
          </a:p>
        </p:txBody>
      </p:sp>
      <p:sp>
        <p:nvSpPr>
          <p:cNvPr id="44" name="SK-19-text-43"/>
          <p:cNvSpPr/>
          <p:nvPr/>
        </p:nvSpPr>
        <p:spPr>
          <a:xfrm>
            <a:off x="5203329" y="5808676"/>
            <a:ext cx="5449788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Once pain is stable on 4-hourly IR morphine, convert to twice-daily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modified-release (SR) preparation. Always maintain an IR formulation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breakthrough alongside any SR prescription.</a:t>
            </a:r>
            <a:endParaRPr lang="en-US" sz="1350" dirty="0"/>
          </a:p>
        </p:txBody>
      </p:sp>
      <p:sp>
        <p:nvSpPr>
          <p:cNvPr id="45" name="SK-19-text-44"/>
          <p:cNvSpPr/>
          <p:nvPr/>
        </p:nvSpPr>
        <p:spPr>
          <a:xfrm>
            <a:off x="194965" y="6549330"/>
            <a:ext cx="46510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46" name="SK-19-text-45"/>
          <p:cNvSpPr/>
          <p:nvPr/>
        </p:nvSpPr>
        <p:spPr>
          <a:xfrm>
            <a:off x="6700391" y="6542484"/>
            <a:ext cx="51256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Palliative Care | Slide 19 of 40</a:t>
            </a:r>
            <a:endParaRPr lang="en-US" sz="14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191988"/>
            <a:ext cx="2576108" cy="267444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06748"/>
            <a:ext cx="12192000" cy="9525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1817340"/>
            <a:ext cx="5461992" cy="3449538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1844725"/>
            <a:ext cx="5461992" cy="747415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4290" y="2920752"/>
            <a:ext cx="1475184" cy="344091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547616"/>
            <a:ext cx="4949875" cy="9525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4290" y="3846612"/>
            <a:ext cx="1475184" cy="337245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521398"/>
            <a:ext cx="4949875" cy="9525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22777" y="1824186"/>
            <a:ext cx="5827663" cy="3559225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22777" y="1844725"/>
            <a:ext cx="5827663" cy="747415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21788" y="2907060"/>
            <a:ext cx="1536055" cy="337245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78761" y="3458468"/>
            <a:ext cx="5279082" cy="9525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21788" y="3702546"/>
            <a:ext cx="1536055" cy="323552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78761" y="4233416"/>
            <a:ext cx="5279082" cy="9525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021788" y="4470648"/>
            <a:ext cx="1536055" cy="323552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1263" y="5601593"/>
            <a:ext cx="11509177" cy="763935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4879" y="5685234"/>
            <a:ext cx="438894" cy="377130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83561" y="1947565"/>
            <a:ext cx="353467" cy="349746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4400" y="1947565"/>
            <a:ext cx="304800" cy="356592"/>
          </a:xfrm>
          <a:prstGeom prst="rect">
            <a:avLst/>
          </a:prstGeom>
        </p:spPr>
      </p:pic>
      <p:sp>
        <p:nvSpPr>
          <p:cNvPr id="22" name="SK-20-text-21"/>
          <p:cNvSpPr/>
          <p:nvPr/>
        </p:nvSpPr>
        <p:spPr>
          <a:xfrm>
            <a:off x="463153" y="233065"/>
            <a:ext cx="56407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| UK FORMULARY</a:t>
            </a:r>
            <a:endParaRPr lang="en-US" sz="1350" dirty="0"/>
          </a:p>
        </p:txBody>
      </p:sp>
      <p:sp>
        <p:nvSpPr>
          <p:cNvPr id="23" name="SK-20-text-22"/>
          <p:cNvSpPr/>
          <p:nvPr/>
        </p:nvSpPr>
        <p:spPr>
          <a:xfrm>
            <a:off x="353467" y="630882"/>
            <a:ext cx="1183853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Morphine Products and Formulations</a:t>
            </a:r>
            <a:endParaRPr lang="en-US" sz="3900" dirty="0"/>
          </a:p>
        </p:txBody>
      </p:sp>
      <p:sp>
        <p:nvSpPr>
          <p:cNvPr id="24" name="SK-20-text-23"/>
          <p:cNvSpPr/>
          <p:nvPr/>
        </p:nvSpPr>
        <p:spPr>
          <a:xfrm>
            <a:off x="353467" y="1220688"/>
            <a:ext cx="1183853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B7FB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Immediate-release vs modified-release preparations — know which to use and when</a:t>
            </a:r>
            <a:endParaRPr lang="en-US" sz="1800" dirty="0"/>
          </a:p>
        </p:txBody>
      </p:sp>
      <p:sp>
        <p:nvSpPr>
          <p:cNvPr id="25" name="SK-20-text-24"/>
          <p:cNvSpPr/>
          <p:nvPr/>
        </p:nvSpPr>
        <p:spPr>
          <a:xfrm>
            <a:off x="1280071" y="1947565"/>
            <a:ext cx="666178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IMMEDIATE-RELEASE (IR)</a:t>
            </a:r>
            <a:endParaRPr lang="en-US" sz="1950" dirty="0"/>
          </a:p>
        </p:txBody>
      </p:sp>
      <p:sp>
        <p:nvSpPr>
          <p:cNvPr id="26" name="SK-20-text-25"/>
          <p:cNvSpPr/>
          <p:nvPr/>
        </p:nvSpPr>
        <p:spPr>
          <a:xfrm>
            <a:off x="1292275" y="2283619"/>
            <a:ext cx="9467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breakthrough pain &amp; initial titration</a:t>
            </a:r>
            <a:endParaRPr lang="en-US" sz="1500" dirty="0"/>
          </a:p>
        </p:txBody>
      </p:sp>
      <p:sp>
        <p:nvSpPr>
          <p:cNvPr id="27" name="SK-20-text-26"/>
          <p:cNvSpPr/>
          <p:nvPr/>
        </p:nvSpPr>
        <p:spPr>
          <a:xfrm>
            <a:off x="633859" y="2832348"/>
            <a:ext cx="250126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Oramorph</a:t>
            </a:r>
            <a:endParaRPr lang="en-US" sz="1950" dirty="0"/>
          </a:p>
        </p:txBody>
      </p:sp>
      <p:sp>
        <p:nvSpPr>
          <p:cNvPr id="28" name="SK-20-text-27"/>
          <p:cNvSpPr/>
          <p:nvPr/>
        </p:nvSpPr>
        <p:spPr>
          <a:xfrm>
            <a:off x="633859" y="3147715"/>
            <a:ext cx="6496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solution (10 mg/5 ml)</a:t>
            </a:r>
            <a:endParaRPr lang="en-US" sz="1500" dirty="0"/>
          </a:p>
        </p:txBody>
      </p:sp>
      <p:sp>
        <p:nvSpPr>
          <p:cNvPr id="29" name="SK-20-text-28"/>
          <p:cNvSpPr/>
          <p:nvPr/>
        </p:nvSpPr>
        <p:spPr>
          <a:xfrm>
            <a:off x="4193977" y="2996803"/>
            <a:ext cx="28975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4 hours</a:t>
            </a:r>
            <a:endParaRPr lang="en-US" sz="1350" dirty="0"/>
          </a:p>
        </p:txBody>
      </p:sp>
      <p:sp>
        <p:nvSpPr>
          <p:cNvPr id="30" name="SK-20-text-29"/>
          <p:cNvSpPr/>
          <p:nvPr/>
        </p:nvSpPr>
        <p:spPr>
          <a:xfrm>
            <a:off x="633859" y="3812977"/>
            <a:ext cx="25012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Sevredol</a:t>
            </a:r>
            <a:endParaRPr lang="en-US" sz="1950" dirty="0"/>
          </a:p>
        </p:txBody>
      </p:sp>
      <p:sp>
        <p:nvSpPr>
          <p:cNvPr id="31" name="SK-20-text-30"/>
          <p:cNvSpPr/>
          <p:nvPr/>
        </p:nvSpPr>
        <p:spPr>
          <a:xfrm>
            <a:off x="633859" y="4121646"/>
            <a:ext cx="7639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Tablets (10 mg, 20 mg, 50 mg)</a:t>
            </a:r>
            <a:endParaRPr lang="en-US" sz="1500" dirty="0"/>
          </a:p>
        </p:txBody>
      </p:sp>
      <p:sp>
        <p:nvSpPr>
          <p:cNvPr id="32" name="SK-20-text-31"/>
          <p:cNvSpPr/>
          <p:nvPr/>
        </p:nvSpPr>
        <p:spPr>
          <a:xfrm>
            <a:off x="4193977" y="3922663"/>
            <a:ext cx="28975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4 hours</a:t>
            </a:r>
            <a:endParaRPr lang="en-US" sz="1350" dirty="0"/>
          </a:p>
        </p:txBody>
      </p:sp>
      <p:sp>
        <p:nvSpPr>
          <p:cNvPr id="33" name="SK-20-text-32"/>
          <p:cNvSpPr/>
          <p:nvPr/>
        </p:nvSpPr>
        <p:spPr>
          <a:xfrm>
            <a:off x="707082" y="4958209"/>
            <a:ext cx="1148491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IR formulations for dose titration and all breakthrough doses</a:t>
            </a:r>
            <a:endParaRPr lang="en-US" sz="1275" dirty="0"/>
          </a:p>
        </p:txBody>
      </p:sp>
      <p:sp>
        <p:nvSpPr>
          <p:cNvPr id="34" name="SK-20-text-33"/>
          <p:cNvSpPr/>
          <p:nvPr/>
        </p:nvSpPr>
        <p:spPr>
          <a:xfrm>
            <a:off x="7022455" y="1947565"/>
            <a:ext cx="516954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MODIFIED-RELEASE (SR)</a:t>
            </a:r>
            <a:endParaRPr lang="en-US" sz="1950" dirty="0"/>
          </a:p>
        </p:txBody>
      </p:sp>
      <p:sp>
        <p:nvSpPr>
          <p:cNvPr id="35" name="SK-20-text-34"/>
          <p:cNvSpPr/>
          <p:nvPr/>
        </p:nvSpPr>
        <p:spPr>
          <a:xfrm>
            <a:off x="7010400" y="2283619"/>
            <a:ext cx="51816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regular background analgesia once stable</a:t>
            </a:r>
            <a:endParaRPr lang="en-US" sz="1500" dirty="0"/>
          </a:p>
        </p:txBody>
      </p:sp>
      <p:sp>
        <p:nvSpPr>
          <p:cNvPr id="36" name="SK-20-text-35"/>
          <p:cNvSpPr/>
          <p:nvPr/>
        </p:nvSpPr>
        <p:spPr>
          <a:xfrm>
            <a:off x="6290965" y="2811661"/>
            <a:ext cx="36899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MST Continus</a:t>
            </a:r>
            <a:endParaRPr lang="en-US" sz="1950" dirty="0"/>
          </a:p>
        </p:txBody>
      </p:sp>
      <p:sp>
        <p:nvSpPr>
          <p:cNvPr id="37" name="SK-20-text-36"/>
          <p:cNvSpPr/>
          <p:nvPr/>
        </p:nvSpPr>
        <p:spPr>
          <a:xfrm>
            <a:off x="6290965" y="3127177"/>
            <a:ext cx="59010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Tablets (various strengths)</a:t>
            </a:r>
            <a:endParaRPr lang="en-US" sz="1500" dirty="0"/>
          </a:p>
        </p:txBody>
      </p:sp>
      <p:sp>
        <p:nvSpPr>
          <p:cNvPr id="38" name="SK-20-text-37"/>
          <p:cNvSpPr/>
          <p:nvPr/>
        </p:nvSpPr>
        <p:spPr>
          <a:xfrm>
            <a:off x="10131475" y="2983111"/>
            <a:ext cx="20605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12 hours</a:t>
            </a:r>
            <a:endParaRPr lang="en-US" sz="1350" dirty="0"/>
          </a:p>
        </p:txBody>
      </p:sp>
      <p:sp>
        <p:nvSpPr>
          <p:cNvPr id="39" name="SK-20-text-38"/>
          <p:cNvSpPr/>
          <p:nvPr/>
        </p:nvSpPr>
        <p:spPr>
          <a:xfrm>
            <a:off x="6290965" y="3593455"/>
            <a:ext cx="220408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Zomorph</a:t>
            </a:r>
            <a:endParaRPr lang="en-US" sz="1950" dirty="0"/>
          </a:p>
        </p:txBody>
      </p:sp>
      <p:sp>
        <p:nvSpPr>
          <p:cNvPr id="40" name="SK-20-text-39"/>
          <p:cNvSpPr/>
          <p:nvPr/>
        </p:nvSpPr>
        <p:spPr>
          <a:xfrm>
            <a:off x="6290965" y="3902125"/>
            <a:ext cx="59010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Capsules (can open and sprinkle)</a:t>
            </a:r>
            <a:endParaRPr lang="en-US" sz="1500" dirty="0"/>
          </a:p>
        </p:txBody>
      </p:sp>
      <p:sp>
        <p:nvSpPr>
          <p:cNvPr id="41" name="SK-20-text-40"/>
          <p:cNvSpPr/>
          <p:nvPr/>
        </p:nvSpPr>
        <p:spPr>
          <a:xfrm>
            <a:off x="10131475" y="3778746"/>
            <a:ext cx="206052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12 hours</a:t>
            </a:r>
            <a:endParaRPr lang="en-US" sz="1350" dirty="0"/>
          </a:p>
        </p:txBody>
      </p:sp>
      <p:sp>
        <p:nvSpPr>
          <p:cNvPr id="42" name="SK-20-text-41"/>
          <p:cNvSpPr/>
          <p:nvPr/>
        </p:nvSpPr>
        <p:spPr>
          <a:xfrm>
            <a:off x="6290965" y="4375398"/>
            <a:ext cx="10153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MXL</a:t>
            </a:r>
            <a:endParaRPr lang="en-US" sz="1950" dirty="0"/>
          </a:p>
        </p:txBody>
      </p:sp>
      <p:sp>
        <p:nvSpPr>
          <p:cNvPr id="43" name="SK-20-text-42"/>
          <p:cNvSpPr/>
          <p:nvPr/>
        </p:nvSpPr>
        <p:spPr>
          <a:xfrm>
            <a:off x="6290965" y="4683919"/>
            <a:ext cx="59010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Capsules (once-daily preparation)</a:t>
            </a:r>
            <a:endParaRPr lang="en-US" sz="1500" dirty="0"/>
          </a:p>
        </p:txBody>
      </p:sp>
      <p:sp>
        <p:nvSpPr>
          <p:cNvPr id="44" name="SK-20-text-43"/>
          <p:cNvSpPr/>
          <p:nvPr/>
        </p:nvSpPr>
        <p:spPr>
          <a:xfrm>
            <a:off x="10131475" y="4546848"/>
            <a:ext cx="206052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24 hours</a:t>
            </a:r>
            <a:endParaRPr lang="en-US" sz="1350" dirty="0"/>
          </a:p>
        </p:txBody>
      </p:sp>
      <p:sp>
        <p:nvSpPr>
          <p:cNvPr id="45" name="SK-20-text-44"/>
          <p:cNvSpPr/>
          <p:nvPr/>
        </p:nvSpPr>
        <p:spPr>
          <a:xfrm>
            <a:off x="6400800" y="5081736"/>
            <a:ext cx="57912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Convert from 4-hourly IR to SR once pain is stable over 24–48 hours</a:t>
            </a:r>
            <a:endParaRPr lang="en-US" sz="1275" dirty="0"/>
          </a:p>
        </p:txBody>
      </p:sp>
      <p:sp>
        <p:nvSpPr>
          <p:cNvPr id="46" name="SK-20-text-45"/>
          <p:cNvSpPr/>
          <p:nvPr/>
        </p:nvSpPr>
        <p:spPr>
          <a:xfrm>
            <a:off x="1255663" y="5685234"/>
            <a:ext cx="109363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prescribe an IR breakthrough formulation alongside any SR preparation</a:t>
            </a:r>
            <a:endParaRPr lang="en-US" sz="2025" dirty="0"/>
          </a:p>
        </p:txBody>
      </p:sp>
      <p:sp>
        <p:nvSpPr>
          <p:cNvPr id="47" name="SK-20-text-46"/>
          <p:cNvSpPr/>
          <p:nvPr/>
        </p:nvSpPr>
        <p:spPr>
          <a:xfrm>
            <a:off x="1267867" y="6069211"/>
            <a:ext cx="109241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 = 1/6 of total daily morphine dose | Available as often as needed (approx. every hour if required)</a:t>
            </a:r>
            <a:endParaRPr lang="en-US" sz="1500" dirty="0"/>
          </a:p>
        </p:txBody>
      </p:sp>
      <p:sp>
        <p:nvSpPr>
          <p:cNvPr id="48" name="SK-20-text-47"/>
          <p:cNvSpPr/>
          <p:nvPr/>
        </p:nvSpPr>
        <p:spPr>
          <a:xfrm>
            <a:off x="5157192" y="6542484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13184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461" y="1748730"/>
            <a:ext cx="76200" cy="1782961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3826669"/>
            <a:ext cx="2182267" cy="2029867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4384" y="3826669"/>
            <a:ext cx="2182267" cy="2029867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8690" y="3826669"/>
            <a:ext cx="2182267" cy="2023021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0479" y="1412677"/>
            <a:ext cx="4791373" cy="4347865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08377" y="3984427"/>
            <a:ext cx="426690" cy="425053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6275" y="3984427"/>
            <a:ext cx="426690" cy="425053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3984427"/>
            <a:ext cx="426690" cy="425053"/>
          </a:xfrm>
          <a:prstGeom prst="rect">
            <a:avLst/>
          </a:prstGeom>
        </p:spPr>
      </p:pic>
      <p:sp>
        <p:nvSpPr>
          <p:cNvPr id="12" name="SK-3-text-11"/>
          <p:cNvSpPr/>
          <p:nvPr/>
        </p:nvSpPr>
        <p:spPr>
          <a:xfrm>
            <a:off x="365671" y="260598"/>
            <a:ext cx="76295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66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 — WHAT IS PALLIATIVE CARE?</a:t>
            </a:r>
            <a:endParaRPr lang="en-US" sz="1350" dirty="0"/>
          </a:p>
        </p:txBody>
      </p:sp>
      <p:sp>
        <p:nvSpPr>
          <p:cNvPr id="13" name="SK-3-text-12"/>
          <p:cNvSpPr/>
          <p:nvPr/>
        </p:nvSpPr>
        <p:spPr>
          <a:xfrm>
            <a:off x="390079" y="973782"/>
            <a:ext cx="1180192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A3B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Defining Palliative Care</a:t>
            </a:r>
            <a:endParaRPr lang="en-US" sz="3300" dirty="0"/>
          </a:p>
        </p:txBody>
      </p:sp>
      <p:sp>
        <p:nvSpPr>
          <p:cNvPr id="14" name="SK-3-text-13"/>
          <p:cNvSpPr/>
          <p:nvPr/>
        </p:nvSpPr>
        <p:spPr>
          <a:xfrm>
            <a:off x="767953" y="1782961"/>
            <a:ext cx="5791200" cy="13372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33"/>
              </a:lnSpc>
              <a:buNone/>
            </a:pPr>
            <a:r>
              <a:rPr lang="en-US" sz="2025" dirty="0">
                <a:solidFill>
                  <a:srgbClr val="333333"/>
                </a:solidFill>
              </a:rPr>
              <a:t>“The active total care of patients whose disease is</a:t>
            </a:r>
            <a:endParaRPr lang="en-US" sz="2025" dirty="0"/>
          </a:p>
          <a:p>
            <a:pPr marL="0" indent="0" algn="l">
              <a:lnSpc>
                <a:spcPts val="2633"/>
              </a:lnSpc>
              <a:buNone/>
            </a:pPr>
            <a:r>
              <a:rPr lang="en-US" sz="2025" dirty="0">
                <a:solidFill>
                  <a:srgbClr val="333333"/>
                </a:solidFill>
              </a:rPr>
              <a:t>not responsive to curative treatment — with the</a:t>
            </a:r>
            <a:endParaRPr lang="en-US" sz="2025" dirty="0"/>
          </a:p>
          <a:p>
            <a:pPr marL="0" indent="0" algn="l">
              <a:lnSpc>
                <a:spcPts val="2633"/>
              </a:lnSpc>
              <a:buNone/>
            </a:pPr>
            <a:r>
              <a:rPr lang="en-US" sz="2025" dirty="0">
                <a:solidFill>
                  <a:srgbClr val="333333"/>
                </a:solidFill>
              </a:rPr>
              <a:t>goal of achieving the best quality of life for</a:t>
            </a:r>
            <a:endParaRPr lang="en-US" sz="2025" dirty="0"/>
          </a:p>
          <a:p>
            <a:pPr marL="0" indent="0" algn="l">
              <a:lnSpc>
                <a:spcPts val="2633"/>
              </a:lnSpc>
              <a:buNone/>
            </a:pPr>
            <a:r>
              <a:rPr lang="en-US" sz="2025" dirty="0">
                <a:solidFill>
                  <a:srgbClr val="333333"/>
                </a:solidFill>
              </a:rPr>
              <a:t>patients and their families.”</a:t>
            </a:r>
            <a:endParaRPr lang="en-US" sz="2025" dirty="0"/>
          </a:p>
        </p:txBody>
      </p:sp>
      <p:sp>
        <p:nvSpPr>
          <p:cNvPr id="15" name="SK-3-text-14"/>
          <p:cNvSpPr/>
          <p:nvPr/>
        </p:nvSpPr>
        <p:spPr>
          <a:xfrm>
            <a:off x="792361" y="3271242"/>
            <a:ext cx="58674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Definition (updated 2022)</a:t>
            </a:r>
            <a:endParaRPr lang="en-US" sz="1200" dirty="0"/>
          </a:p>
        </p:txBody>
      </p:sp>
      <p:sp>
        <p:nvSpPr>
          <p:cNvPr id="16" name="SK-3-text-15"/>
          <p:cNvSpPr/>
          <p:nvPr/>
        </p:nvSpPr>
        <p:spPr>
          <a:xfrm>
            <a:off x="1024086" y="4128492"/>
            <a:ext cx="31718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66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just cancer</a:t>
            </a:r>
            <a:endParaRPr lang="en-US" sz="1350" dirty="0"/>
          </a:p>
        </p:txBody>
      </p:sp>
      <p:sp>
        <p:nvSpPr>
          <p:cNvPr id="17" name="SK-3-text-16"/>
          <p:cNvSpPr/>
          <p:nvPr/>
        </p:nvSpPr>
        <p:spPr>
          <a:xfrm>
            <a:off x="682675" y="4553694"/>
            <a:ext cx="1743373" cy="11452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Heart failure, COPD,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renal disease,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neurological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conditions, dementia —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any life-limiting illness</a:t>
            </a:r>
            <a:endParaRPr lang="en-US" sz="1200" dirty="0"/>
          </a:p>
        </p:txBody>
      </p:sp>
      <p:sp>
        <p:nvSpPr>
          <p:cNvPr id="18" name="SK-3-text-17"/>
          <p:cNvSpPr/>
          <p:nvPr/>
        </p:nvSpPr>
        <p:spPr>
          <a:xfrm>
            <a:off x="3303984" y="4128492"/>
            <a:ext cx="35833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66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Active &amp; holistic</a:t>
            </a:r>
            <a:endParaRPr lang="en-US" sz="1350" dirty="0"/>
          </a:p>
        </p:txBody>
      </p:sp>
      <p:sp>
        <p:nvSpPr>
          <p:cNvPr id="19" name="SK-3-text-18"/>
          <p:cNvSpPr/>
          <p:nvPr/>
        </p:nvSpPr>
        <p:spPr>
          <a:xfrm>
            <a:off x="3035796" y="4560540"/>
            <a:ext cx="1499592" cy="11383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Controls pain, other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symptoms, and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psychological, social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spiritual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problems</a:t>
            </a:r>
            <a:endParaRPr lang="en-US" sz="1200" dirty="0"/>
          </a:p>
        </p:txBody>
      </p:sp>
      <p:sp>
        <p:nvSpPr>
          <p:cNvPr id="20" name="SK-3-text-19"/>
          <p:cNvSpPr/>
          <p:nvPr/>
        </p:nvSpPr>
        <p:spPr>
          <a:xfrm>
            <a:off x="5608290" y="4128492"/>
            <a:ext cx="33775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66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Runs in parallel</a:t>
            </a:r>
            <a:endParaRPr lang="en-US" sz="1350" dirty="0"/>
          </a:p>
        </p:txBody>
      </p:sp>
      <p:sp>
        <p:nvSpPr>
          <p:cNvPr id="21" name="SK-3-text-20"/>
          <p:cNvSpPr/>
          <p:nvPr/>
        </p:nvSpPr>
        <p:spPr>
          <a:xfrm>
            <a:off x="5254675" y="4560540"/>
            <a:ext cx="1572667" cy="11315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Palliative care can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begin at diagnosis —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alongside curative or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disease-modifying</a:t>
            </a:r>
            <a:endParaRPr lang="en-US" sz="1200" dirty="0"/>
          </a:p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</a:t>
            </a:r>
            <a:endParaRPr lang="en-US" sz="1200" dirty="0"/>
          </a:p>
        </p:txBody>
      </p:sp>
      <p:sp>
        <p:nvSpPr>
          <p:cNvPr id="22" name="SK-3-text-21"/>
          <p:cNvSpPr/>
          <p:nvPr/>
        </p:nvSpPr>
        <p:spPr>
          <a:xfrm>
            <a:off x="377875" y="6453336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3" name="SK-3-text-22"/>
          <p:cNvSpPr/>
          <p:nvPr/>
        </p:nvSpPr>
        <p:spPr>
          <a:xfrm>
            <a:off x="7620000" y="6453336"/>
            <a:ext cx="45720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Palliative Care — Overview &amp; Practicalities</a:t>
            </a:r>
            <a:endParaRPr lang="en-US" sz="1200" dirty="0"/>
          </a:p>
        </p:txBody>
      </p:sp>
      <p:sp>
        <p:nvSpPr>
          <p:cNvPr id="24" name="SK-3-text-23"/>
          <p:cNvSpPr/>
          <p:nvPr/>
        </p:nvSpPr>
        <p:spPr>
          <a:xfrm>
            <a:off x="11179969" y="6453336"/>
            <a:ext cx="101203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3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95140"/>
            <a:ext cx="12192000" cy="1905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353" y="1906488"/>
            <a:ext cx="2474863" cy="3552379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353" y="1858417"/>
            <a:ext cx="2474863" cy="82153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2259" y="1858417"/>
            <a:ext cx="2682180" cy="3367236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2259" y="1858417"/>
            <a:ext cx="2682180" cy="82153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94298" y="3856286"/>
            <a:ext cx="2438400" cy="9525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82094" y="4210794"/>
            <a:ext cx="2462659" cy="932557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8055" y="1858417"/>
            <a:ext cx="2572494" cy="3339703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8055" y="1858417"/>
            <a:ext cx="2572494" cy="82153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05686" y="3209479"/>
            <a:ext cx="2377380" cy="1014859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0463" y="1927027"/>
            <a:ext cx="2840682" cy="3531840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80463" y="1858417"/>
            <a:ext cx="2840682" cy="82153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02353" y="3675757"/>
            <a:ext cx="2596753" cy="870942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2761" y="5712023"/>
            <a:ext cx="11826180" cy="570458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6616" y="5768024"/>
            <a:ext cx="390079" cy="418207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17161" y="3257550"/>
            <a:ext cx="414486" cy="404515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05773" y="3257550"/>
            <a:ext cx="402282" cy="397669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669977" y="3250555"/>
            <a:ext cx="390079" cy="404515"/>
          </a:xfrm>
          <a:prstGeom prst="rect">
            <a:avLst/>
          </a:prstGeom>
        </p:spPr>
      </p:pic>
      <p:sp>
        <p:nvSpPr>
          <p:cNvPr id="21" name="SK-21-text-20"/>
          <p:cNvSpPr/>
          <p:nvPr/>
        </p:nvSpPr>
        <p:spPr>
          <a:xfrm>
            <a:off x="231577" y="239911"/>
            <a:ext cx="22621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7B96B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 STUDY</a:t>
            </a:r>
            <a:endParaRPr lang="en-US" sz="1425" dirty="0"/>
          </a:p>
        </p:txBody>
      </p:sp>
      <p:sp>
        <p:nvSpPr>
          <p:cNvPr id="22" name="SK-21-text-21"/>
          <p:cNvSpPr/>
          <p:nvPr/>
        </p:nvSpPr>
        <p:spPr>
          <a:xfrm>
            <a:off x="231577" y="562273"/>
            <a:ext cx="1196042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Morphine Dose Titration</a:t>
            </a:r>
            <a:endParaRPr lang="en-US" sz="3600" dirty="0"/>
          </a:p>
        </p:txBody>
      </p:sp>
      <p:sp>
        <p:nvSpPr>
          <p:cNvPr id="23" name="SK-21-text-22"/>
          <p:cNvSpPr/>
          <p:nvPr/>
        </p:nvSpPr>
        <p:spPr>
          <a:xfrm>
            <a:off x="219373" y="1165771"/>
            <a:ext cx="1197262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4A7E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Mrs M — 56 years old — Breast cancer with bone metastases</a:t>
            </a:r>
            <a:endParaRPr lang="en-US" sz="1875" dirty="0"/>
          </a:p>
        </p:txBody>
      </p:sp>
      <p:sp>
        <p:nvSpPr>
          <p:cNvPr id="24" name="SK-21-text-23"/>
          <p:cNvSpPr/>
          <p:nvPr/>
        </p:nvSpPr>
        <p:spPr>
          <a:xfrm>
            <a:off x="304800" y="2084784"/>
            <a:ext cx="42167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MEDICATIONS</a:t>
            </a:r>
            <a:endParaRPr lang="en-US" sz="1425" dirty="0"/>
          </a:p>
        </p:txBody>
      </p:sp>
      <p:sp>
        <p:nvSpPr>
          <p:cNvPr id="25" name="SK-21-text-24"/>
          <p:cNvSpPr/>
          <p:nvPr/>
        </p:nvSpPr>
        <p:spPr>
          <a:xfrm>
            <a:off x="341263" y="2544217"/>
            <a:ext cx="185305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MST Continus 60 mg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twice daily</a:t>
            </a:r>
            <a:endParaRPr lang="en-US" sz="1425" dirty="0"/>
          </a:p>
        </p:txBody>
      </p:sp>
      <p:sp>
        <p:nvSpPr>
          <p:cNvPr id="26" name="SK-21-text-25"/>
          <p:cNvSpPr/>
          <p:nvPr/>
        </p:nvSpPr>
        <p:spPr>
          <a:xfrm>
            <a:off x="341263" y="3140869"/>
            <a:ext cx="191407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Oramorph (IR) PRN —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 mg per dose</a:t>
            </a:r>
            <a:endParaRPr lang="en-US" sz="1425" dirty="0"/>
          </a:p>
        </p:txBody>
      </p:sp>
      <p:sp>
        <p:nvSpPr>
          <p:cNvPr id="27" name="SK-21-text-26"/>
          <p:cNvSpPr/>
          <p:nvPr/>
        </p:nvSpPr>
        <p:spPr>
          <a:xfrm>
            <a:off x="341263" y="3778746"/>
            <a:ext cx="1487388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Paracetamol 1 g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four times daily</a:t>
            </a:r>
            <a:endParaRPr lang="en-US" sz="1425" dirty="0"/>
          </a:p>
        </p:txBody>
      </p:sp>
      <p:sp>
        <p:nvSpPr>
          <p:cNvPr id="28" name="SK-21-text-27"/>
          <p:cNvSpPr/>
          <p:nvPr/>
        </p:nvSpPr>
        <p:spPr>
          <a:xfrm>
            <a:off x="341263" y="4382244"/>
            <a:ext cx="184085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Diclofenac SR 75 mg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twice daily</a:t>
            </a:r>
            <a:endParaRPr lang="en-US" sz="1425" dirty="0"/>
          </a:p>
        </p:txBody>
      </p:sp>
      <p:sp>
        <p:nvSpPr>
          <p:cNvPr id="29" name="SK-21-text-28"/>
          <p:cNvSpPr/>
          <p:nvPr/>
        </p:nvSpPr>
        <p:spPr>
          <a:xfrm>
            <a:off x="316855" y="5074890"/>
            <a:ext cx="56645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Using 3 PRN doses per day</a:t>
            </a:r>
            <a:endParaRPr lang="en-US" sz="1425" dirty="0"/>
          </a:p>
        </p:txBody>
      </p:sp>
      <p:sp>
        <p:nvSpPr>
          <p:cNvPr id="30" name="SK-21-text-29"/>
          <p:cNvSpPr/>
          <p:nvPr/>
        </p:nvSpPr>
        <p:spPr>
          <a:xfrm>
            <a:off x="3669655" y="2084784"/>
            <a:ext cx="32032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094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24-HOUR TOTAL</a:t>
            </a:r>
            <a:endParaRPr lang="en-US" sz="1425" dirty="0"/>
          </a:p>
        </p:txBody>
      </p:sp>
      <p:sp>
        <p:nvSpPr>
          <p:cNvPr id="31" name="SK-21-text-30"/>
          <p:cNvSpPr/>
          <p:nvPr/>
        </p:nvSpPr>
        <p:spPr>
          <a:xfrm>
            <a:off x="3182094" y="2811661"/>
            <a:ext cx="57369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MST 60 mg × 2 = 120 mg</a:t>
            </a:r>
            <a:endParaRPr lang="en-US" sz="1425" dirty="0"/>
          </a:p>
        </p:txBody>
      </p:sp>
      <p:sp>
        <p:nvSpPr>
          <p:cNvPr id="32" name="SK-21-text-31"/>
          <p:cNvSpPr/>
          <p:nvPr/>
        </p:nvSpPr>
        <p:spPr>
          <a:xfrm>
            <a:off x="3194298" y="3305473"/>
            <a:ext cx="559212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PRN: 3 × 20 mg = 60 mg</a:t>
            </a:r>
            <a:endParaRPr lang="en-US" sz="1425" dirty="0"/>
          </a:p>
        </p:txBody>
      </p:sp>
      <p:sp>
        <p:nvSpPr>
          <p:cNvPr id="33" name="SK-21-text-32"/>
          <p:cNvSpPr/>
          <p:nvPr/>
        </p:nvSpPr>
        <p:spPr>
          <a:xfrm>
            <a:off x="3303984" y="4354711"/>
            <a:ext cx="2182267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Total =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180 mg / 24 hours</a:t>
            </a:r>
            <a:endParaRPr lang="en-US" sz="2100" dirty="0"/>
          </a:p>
        </p:txBody>
      </p:sp>
      <p:sp>
        <p:nvSpPr>
          <p:cNvPr id="34" name="SK-21-text-33"/>
          <p:cNvSpPr/>
          <p:nvPr/>
        </p:nvSpPr>
        <p:spPr>
          <a:xfrm>
            <a:off x="6425059" y="2084784"/>
            <a:ext cx="35652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REGULAR DOSE</a:t>
            </a:r>
            <a:endParaRPr lang="en-US" sz="1425" dirty="0"/>
          </a:p>
        </p:txBody>
      </p:sp>
      <p:sp>
        <p:nvSpPr>
          <p:cNvPr id="35" name="SK-21-text-34"/>
          <p:cNvSpPr/>
          <p:nvPr/>
        </p:nvSpPr>
        <p:spPr>
          <a:xfrm>
            <a:off x="6290965" y="2667744"/>
            <a:ext cx="59010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Total daily dose = 180 mg</a:t>
            </a:r>
            <a:endParaRPr lang="en-US" sz="1425" dirty="0"/>
          </a:p>
        </p:txBody>
      </p:sp>
      <p:sp>
        <p:nvSpPr>
          <p:cNvPr id="36" name="SK-21-text-35"/>
          <p:cNvSpPr/>
          <p:nvPr/>
        </p:nvSpPr>
        <p:spPr>
          <a:xfrm>
            <a:off x="6364188" y="3394621"/>
            <a:ext cx="2035969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MST =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90 mg twice daily</a:t>
            </a:r>
            <a:endParaRPr lang="en-US" sz="2100" dirty="0"/>
          </a:p>
        </p:txBody>
      </p:sp>
      <p:sp>
        <p:nvSpPr>
          <p:cNvPr id="37" name="SK-21-text-36"/>
          <p:cNvSpPr/>
          <p:nvPr/>
        </p:nvSpPr>
        <p:spPr>
          <a:xfrm>
            <a:off x="6425059" y="4512469"/>
            <a:ext cx="1816596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180 mg ÷ 2 = 90 mg BD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(modified-release)</a:t>
            </a:r>
            <a:endParaRPr lang="en-US" sz="1350" dirty="0"/>
          </a:p>
        </p:txBody>
      </p:sp>
      <p:sp>
        <p:nvSpPr>
          <p:cNvPr id="38" name="SK-21-text-37"/>
          <p:cNvSpPr/>
          <p:nvPr/>
        </p:nvSpPr>
        <p:spPr>
          <a:xfrm>
            <a:off x="9546282" y="2084784"/>
            <a:ext cx="26457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7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</a:t>
            </a:r>
            <a:endParaRPr lang="en-US" sz="1425" dirty="0"/>
          </a:p>
        </p:txBody>
      </p:sp>
      <p:sp>
        <p:nvSpPr>
          <p:cNvPr id="39" name="SK-21-text-38"/>
          <p:cNvSpPr/>
          <p:nvPr/>
        </p:nvSpPr>
        <p:spPr>
          <a:xfrm>
            <a:off x="9290298" y="2592288"/>
            <a:ext cx="29017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= 1/6 of total daily dose</a:t>
            </a:r>
            <a:endParaRPr lang="en-US" sz="1425" dirty="0"/>
          </a:p>
        </p:txBody>
      </p:sp>
      <p:sp>
        <p:nvSpPr>
          <p:cNvPr id="40" name="SK-21-text-39"/>
          <p:cNvSpPr/>
          <p:nvPr/>
        </p:nvSpPr>
        <p:spPr>
          <a:xfrm>
            <a:off x="9399984" y="3106638"/>
            <a:ext cx="279201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180 mg ÷ 6 = 30 mg</a:t>
            </a:r>
            <a:endParaRPr lang="en-US" sz="1800" dirty="0"/>
          </a:p>
        </p:txBody>
      </p:sp>
      <p:sp>
        <p:nvSpPr>
          <p:cNvPr id="41" name="SK-21-text-40"/>
          <p:cNvSpPr/>
          <p:nvPr/>
        </p:nvSpPr>
        <p:spPr>
          <a:xfrm>
            <a:off x="9363373" y="3806130"/>
            <a:ext cx="2426196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7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PRN =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7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 mg Oramorph (IR)</a:t>
            </a:r>
            <a:endParaRPr lang="en-US" sz="2100" dirty="0"/>
          </a:p>
        </p:txBody>
      </p:sp>
      <p:sp>
        <p:nvSpPr>
          <p:cNvPr id="42" name="SK-21-text-41"/>
          <p:cNvSpPr/>
          <p:nvPr/>
        </p:nvSpPr>
        <p:spPr>
          <a:xfrm>
            <a:off x="9473059" y="4821138"/>
            <a:ext cx="2182267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Available as often as needed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(approx. hourly if required)</a:t>
            </a:r>
            <a:endParaRPr lang="en-US" sz="1350" dirty="0"/>
          </a:p>
        </p:txBody>
      </p:sp>
      <p:sp>
        <p:nvSpPr>
          <p:cNvPr id="43" name="SK-21-text-42"/>
          <p:cNvSpPr/>
          <p:nvPr/>
        </p:nvSpPr>
        <p:spPr>
          <a:xfrm>
            <a:off x="932483" y="5870227"/>
            <a:ext cx="107656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Rule: Every time you adjust the regular dose — recalculate the breakthrough dose. They move together.</a:t>
            </a:r>
            <a:endParaRPr lang="en-US" sz="1800" dirty="0"/>
          </a:p>
        </p:txBody>
      </p:sp>
      <p:sp>
        <p:nvSpPr>
          <p:cNvPr id="44" name="SK-21-text-43"/>
          <p:cNvSpPr/>
          <p:nvPr/>
        </p:nvSpPr>
        <p:spPr>
          <a:xfrm>
            <a:off x="5083969" y="6563023"/>
            <a:ext cx="46510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577" y="102840"/>
            <a:ext cx="2633365" cy="294829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1149400"/>
            <a:ext cx="3998863" cy="1905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84" y="1387376"/>
            <a:ext cx="3779490" cy="4741515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2792" y="1419523"/>
            <a:ext cx="7583388" cy="1878955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2792" y="3394621"/>
            <a:ext cx="7583388" cy="1920180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2792" y="5423892"/>
            <a:ext cx="7583388" cy="961430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10079" y="5506938"/>
            <a:ext cx="463153" cy="459432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37757" y="5506938"/>
            <a:ext cx="463153" cy="466279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92580" y="3538686"/>
            <a:ext cx="1621482" cy="1604665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80377" y="1515517"/>
            <a:ext cx="1633686" cy="1625203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8894" y="4149030"/>
            <a:ext cx="341263" cy="329059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8894" y="3497461"/>
            <a:ext cx="341263" cy="322213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8894" y="2832348"/>
            <a:ext cx="341263" cy="322213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8894" y="2173932"/>
            <a:ext cx="353467" cy="322213"/>
          </a:xfrm>
          <a:prstGeom prst="rect">
            <a:avLst/>
          </a:prstGeom>
        </p:spPr>
      </p:pic>
      <p:sp>
        <p:nvSpPr>
          <p:cNvPr id="18" name="SK-22-text-17"/>
          <p:cNvSpPr/>
          <p:nvPr/>
        </p:nvSpPr>
        <p:spPr>
          <a:xfrm>
            <a:off x="341263" y="157609"/>
            <a:ext cx="60521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• SYRINGE DRIVER</a:t>
            </a:r>
            <a:endParaRPr lang="en-US" sz="1350" dirty="0"/>
          </a:p>
        </p:txBody>
      </p:sp>
      <p:sp>
        <p:nvSpPr>
          <p:cNvPr id="19" name="SK-22-text-18"/>
          <p:cNvSpPr/>
          <p:nvPr/>
        </p:nvSpPr>
        <p:spPr>
          <a:xfrm>
            <a:off x="243780" y="603498"/>
            <a:ext cx="1194822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1D43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Subcutaneous Morphine &amp; Syringe Drivers</a:t>
            </a:r>
            <a:endParaRPr lang="en-US" sz="3450" dirty="0"/>
          </a:p>
        </p:txBody>
      </p:sp>
      <p:sp>
        <p:nvSpPr>
          <p:cNvPr id="20" name="SK-22-text-19"/>
          <p:cNvSpPr/>
          <p:nvPr/>
        </p:nvSpPr>
        <p:spPr>
          <a:xfrm>
            <a:off x="621655" y="1673275"/>
            <a:ext cx="66427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D43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SWITCH TO SC ROUTE</a:t>
            </a:r>
            <a:endParaRPr lang="en-US" sz="1650" dirty="0"/>
          </a:p>
        </p:txBody>
      </p:sp>
      <p:sp>
        <p:nvSpPr>
          <p:cNvPr id="21" name="SK-22-text-20"/>
          <p:cNvSpPr/>
          <p:nvPr/>
        </p:nvSpPr>
        <p:spPr>
          <a:xfrm>
            <a:off x="926455" y="2221855"/>
            <a:ext cx="224328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vomiting — oral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absorption unreliable</a:t>
            </a:r>
            <a:endParaRPr lang="en-US" sz="1500" dirty="0"/>
          </a:p>
        </p:txBody>
      </p:sp>
      <p:sp>
        <p:nvSpPr>
          <p:cNvPr id="22" name="SK-22-text-21"/>
          <p:cNvSpPr/>
          <p:nvPr/>
        </p:nvSpPr>
        <p:spPr>
          <a:xfrm>
            <a:off x="926455" y="2873425"/>
            <a:ext cx="268218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Dysphagia — unable to swallow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tablets or liquid</a:t>
            </a:r>
            <a:endParaRPr lang="en-US" sz="1500" dirty="0"/>
          </a:p>
        </p:txBody>
      </p:sp>
      <p:sp>
        <p:nvSpPr>
          <p:cNvPr id="23" name="SK-22-text-22"/>
          <p:cNvSpPr/>
          <p:nvPr/>
        </p:nvSpPr>
        <p:spPr>
          <a:xfrm>
            <a:off x="926455" y="3538686"/>
            <a:ext cx="291375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Unconscious or semi-conscious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 days of life</a:t>
            </a:r>
            <a:endParaRPr lang="en-US" sz="1500" dirty="0"/>
          </a:p>
        </p:txBody>
      </p:sp>
      <p:sp>
        <p:nvSpPr>
          <p:cNvPr id="24" name="SK-22-text-23"/>
          <p:cNvSpPr/>
          <p:nvPr/>
        </p:nvSpPr>
        <p:spPr>
          <a:xfrm>
            <a:off x="926455" y="4190107"/>
            <a:ext cx="235297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nausea — oral route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tolerated</a:t>
            </a:r>
            <a:endParaRPr lang="en-US" sz="1500" dirty="0"/>
          </a:p>
        </p:txBody>
      </p:sp>
      <p:sp>
        <p:nvSpPr>
          <p:cNvPr id="25" name="SK-22-text-24"/>
          <p:cNvSpPr/>
          <p:nvPr/>
        </p:nvSpPr>
        <p:spPr>
          <a:xfrm>
            <a:off x="414486" y="4910286"/>
            <a:ext cx="3218557" cy="9325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syringe driver delivers medication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continuously over 24 hours via a small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 needle — comfortable and effective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home and hospice use.</a:t>
            </a:r>
            <a:endParaRPr lang="en-US" sz="1500" dirty="0"/>
          </a:p>
        </p:txBody>
      </p:sp>
      <p:sp>
        <p:nvSpPr>
          <p:cNvPr id="26" name="SK-22-text-25"/>
          <p:cNvSpPr/>
          <p:nvPr/>
        </p:nvSpPr>
        <p:spPr>
          <a:xfrm>
            <a:off x="4620667" y="1563588"/>
            <a:ext cx="68941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MORPHINE → SC MORPHINE</a:t>
            </a:r>
            <a:endParaRPr lang="en-US" sz="1650" dirty="0"/>
          </a:p>
        </p:txBody>
      </p:sp>
      <p:sp>
        <p:nvSpPr>
          <p:cNvPr id="27" name="SK-22-text-26"/>
          <p:cNvSpPr/>
          <p:nvPr/>
        </p:nvSpPr>
        <p:spPr>
          <a:xfrm>
            <a:off x="4620667" y="1885950"/>
            <a:ext cx="4315867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97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morphine dose ÷ 2 =</a:t>
            </a:r>
            <a:endParaRPr lang="en-US" sz="2700" dirty="0"/>
          </a:p>
          <a:p>
            <a:pPr marL="0" indent="0" algn="l">
              <a:lnSpc>
                <a:spcPts val="297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 morphine dose / 24 hrs</a:t>
            </a:r>
            <a:endParaRPr lang="en-US" sz="2700" dirty="0"/>
          </a:p>
        </p:txBody>
      </p:sp>
      <p:sp>
        <p:nvSpPr>
          <p:cNvPr id="28" name="SK-22-text-27"/>
          <p:cNvSpPr/>
          <p:nvPr/>
        </p:nvSpPr>
        <p:spPr>
          <a:xfrm>
            <a:off x="4620667" y="2729359"/>
            <a:ext cx="416956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 Oral morphine 60 mg/24 hrs →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 morphine 30 mg/24 hrs via syringe driver</a:t>
            </a:r>
            <a:endParaRPr lang="en-US" sz="1575" dirty="0"/>
          </a:p>
        </p:txBody>
      </p:sp>
      <p:sp>
        <p:nvSpPr>
          <p:cNvPr id="29" name="SK-22-text-28"/>
          <p:cNvSpPr/>
          <p:nvPr/>
        </p:nvSpPr>
        <p:spPr>
          <a:xfrm>
            <a:off x="4620667" y="3579763"/>
            <a:ext cx="75713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MORPHINE → SC DIAMORPHINE</a:t>
            </a:r>
            <a:endParaRPr lang="en-US" sz="1650" dirty="0"/>
          </a:p>
        </p:txBody>
      </p:sp>
      <p:sp>
        <p:nvSpPr>
          <p:cNvPr id="30" name="SK-22-text-29"/>
          <p:cNvSpPr/>
          <p:nvPr/>
        </p:nvSpPr>
        <p:spPr>
          <a:xfrm>
            <a:off x="4620667" y="3895279"/>
            <a:ext cx="4535388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97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morphine dose ÷ 3 =</a:t>
            </a:r>
            <a:endParaRPr lang="en-US" sz="2700" dirty="0"/>
          </a:p>
          <a:p>
            <a:pPr marL="0" indent="0" algn="l">
              <a:lnSpc>
                <a:spcPts val="297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 diamorphine dose / 24 hrs</a:t>
            </a:r>
            <a:endParaRPr lang="en-US" sz="2700" dirty="0"/>
          </a:p>
        </p:txBody>
      </p:sp>
      <p:sp>
        <p:nvSpPr>
          <p:cNvPr id="31" name="SK-22-text-30"/>
          <p:cNvSpPr/>
          <p:nvPr/>
        </p:nvSpPr>
        <p:spPr>
          <a:xfrm>
            <a:off x="4620667" y="4718298"/>
            <a:ext cx="435247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 Oral morphine 60 mg/24 hrs →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 diamorphine 20 mg/24 hrs via syringe driver</a:t>
            </a:r>
            <a:endParaRPr lang="en-US" sz="1575" dirty="0"/>
          </a:p>
        </p:txBody>
      </p:sp>
      <p:sp>
        <p:nvSpPr>
          <p:cNvPr id="32" name="SK-22-text-31"/>
          <p:cNvSpPr/>
          <p:nvPr/>
        </p:nvSpPr>
        <p:spPr>
          <a:xfrm>
            <a:off x="4974282" y="5500092"/>
            <a:ext cx="2657773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diamorphine? More soluble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than morphine — smaller volume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needed in syringe driver. Preferred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UK palliative practice.</a:t>
            </a:r>
            <a:endParaRPr lang="en-US" sz="1350" dirty="0"/>
          </a:p>
        </p:txBody>
      </p:sp>
      <p:sp>
        <p:nvSpPr>
          <p:cNvPr id="33" name="SK-22-text-32"/>
          <p:cNvSpPr/>
          <p:nvPr/>
        </p:nvSpPr>
        <p:spPr>
          <a:xfrm>
            <a:off x="8546455" y="5506938"/>
            <a:ext cx="2767459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provide a separate SC PRN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 alongside the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syringe driver — 1/6 of total 24-hour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 dose.</a:t>
            </a:r>
            <a:endParaRPr lang="en-US" sz="1350" dirty="0"/>
          </a:p>
        </p:txBody>
      </p:sp>
      <p:sp>
        <p:nvSpPr>
          <p:cNvPr id="34" name="SK-22-text-33"/>
          <p:cNvSpPr/>
          <p:nvPr/>
        </p:nvSpPr>
        <p:spPr>
          <a:xfrm>
            <a:off x="255984" y="6604248"/>
            <a:ext cx="416147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35" name="SK-22-text-34"/>
          <p:cNvSpPr/>
          <p:nvPr/>
        </p:nvSpPr>
        <p:spPr>
          <a:xfrm>
            <a:off x="7034659" y="6597253"/>
            <a:ext cx="515734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— Overview &amp; Practicalities | Bradford VTS 2026</a:t>
            </a:r>
            <a:endParaRPr lang="en-US" sz="12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933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9492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38825"/>
            <a:ext cx="12192000" cy="1019026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32203"/>
            <a:ext cx="12192000" cy="28575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9286" y="1405830"/>
            <a:ext cx="3657600" cy="1083469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7157" y="1383166"/>
            <a:ext cx="121890" cy="1110853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39286" y="2681436"/>
            <a:ext cx="3657600" cy="1577280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27157" y="2648652"/>
            <a:ext cx="121890" cy="1618357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39286" y="4416475"/>
            <a:ext cx="3657600" cy="1289298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20322" y="4413052"/>
            <a:ext cx="121890" cy="1296144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9373" y="1741884"/>
            <a:ext cx="7790557" cy="3744367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9373" y="1741884"/>
            <a:ext cx="1947565" cy="390525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66938" y="1741884"/>
            <a:ext cx="1947565" cy="390525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14502" y="1741884"/>
            <a:ext cx="1947565" cy="390525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62067" y="1741884"/>
            <a:ext cx="1947863" cy="390525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9373" y="2132409"/>
            <a:ext cx="1947565" cy="838349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166938" y="2132409"/>
            <a:ext cx="1947565" cy="838349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14502" y="2132409"/>
            <a:ext cx="1947565" cy="838349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62067" y="2132409"/>
            <a:ext cx="1947863" cy="838349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19373" y="2970758"/>
            <a:ext cx="1947565" cy="838349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166938" y="2970758"/>
            <a:ext cx="1947565" cy="838349"/>
          </a:xfrm>
          <a:prstGeom prst="rect">
            <a:avLst/>
          </a:prstGeom>
        </p:spPr>
      </p:pic>
      <p:pic>
        <p:nvPicPr>
          <p:cNvPr id="23" name="SK-23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114502" y="2970758"/>
            <a:ext cx="1947565" cy="838349"/>
          </a:xfrm>
          <a:prstGeom prst="rect">
            <a:avLst/>
          </a:prstGeom>
        </p:spPr>
      </p:pic>
      <p:pic>
        <p:nvPicPr>
          <p:cNvPr id="24" name="SK-23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062067" y="2970758"/>
            <a:ext cx="1947863" cy="838349"/>
          </a:xfrm>
          <a:prstGeom prst="rect">
            <a:avLst/>
          </a:prstGeom>
        </p:spPr>
      </p:pic>
      <p:pic>
        <p:nvPicPr>
          <p:cNvPr id="25" name="SK-23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19373" y="3809107"/>
            <a:ext cx="1947565" cy="838349"/>
          </a:xfrm>
          <a:prstGeom prst="rect">
            <a:avLst/>
          </a:prstGeom>
        </p:spPr>
      </p:pic>
      <p:pic>
        <p:nvPicPr>
          <p:cNvPr id="26" name="SK-23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166938" y="3809107"/>
            <a:ext cx="1947565" cy="838349"/>
          </a:xfrm>
          <a:prstGeom prst="rect">
            <a:avLst/>
          </a:prstGeom>
        </p:spPr>
      </p:pic>
      <p:pic>
        <p:nvPicPr>
          <p:cNvPr id="27" name="SK-23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114502" y="3809107"/>
            <a:ext cx="1947565" cy="838349"/>
          </a:xfrm>
          <a:prstGeom prst="rect">
            <a:avLst/>
          </a:prstGeom>
        </p:spPr>
      </p:pic>
      <p:pic>
        <p:nvPicPr>
          <p:cNvPr id="28" name="SK-23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062067" y="3809107"/>
            <a:ext cx="1947863" cy="838349"/>
          </a:xfrm>
          <a:prstGeom prst="rect">
            <a:avLst/>
          </a:prstGeom>
        </p:spPr>
      </p:pic>
      <p:pic>
        <p:nvPicPr>
          <p:cNvPr id="29" name="SK-23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19373" y="4647456"/>
            <a:ext cx="1947565" cy="838795"/>
          </a:xfrm>
          <a:prstGeom prst="rect">
            <a:avLst/>
          </a:prstGeom>
        </p:spPr>
      </p:pic>
      <p:pic>
        <p:nvPicPr>
          <p:cNvPr id="30" name="SK-23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166938" y="4647456"/>
            <a:ext cx="1947565" cy="838795"/>
          </a:xfrm>
          <a:prstGeom prst="rect">
            <a:avLst/>
          </a:prstGeom>
        </p:spPr>
      </p:pic>
      <p:pic>
        <p:nvPicPr>
          <p:cNvPr id="31" name="SK-23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114502" y="4647456"/>
            <a:ext cx="1947565" cy="838795"/>
          </a:xfrm>
          <a:prstGeom prst="rect">
            <a:avLst/>
          </a:prstGeom>
        </p:spPr>
      </p:pic>
      <p:pic>
        <p:nvPicPr>
          <p:cNvPr id="32" name="SK-23-img-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062067" y="4647456"/>
            <a:ext cx="1947863" cy="838795"/>
          </a:xfrm>
          <a:prstGeom prst="rect">
            <a:avLst/>
          </a:prstGeom>
        </p:spPr>
      </p:pic>
      <p:pic>
        <p:nvPicPr>
          <p:cNvPr id="33" name="SK-23-img-3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534400" y="4546848"/>
            <a:ext cx="377875" cy="335905"/>
          </a:xfrm>
          <a:prstGeom prst="rect">
            <a:avLst/>
          </a:prstGeom>
        </p:spPr>
      </p:pic>
      <p:pic>
        <p:nvPicPr>
          <p:cNvPr id="34" name="SK-23-img-33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534400" y="2797969"/>
            <a:ext cx="365671" cy="363438"/>
          </a:xfrm>
          <a:prstGeom prst="rect">
            <a:avLst/>
          </a:prstGeom>
        </p:spPr>
      </p:pic>
      <p:pic>
        <p:nvPicPr>
          <p:cNvPr id="35" name="SK-23-img-34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522196" y="1543050"/>
            <a:ext cx="402282" cy="370284"/>
          </a:xfrm>
          <a:prstGeom prst="rect">
            <a:avLst/>
          </a:prstGeom>
        </p:spPr>
      </p:pic>
      <p:sp>
        <p:nvSpPr>
          <p:cNvPr id="36" name="SK-23-text-35"/>
          <p:cNvSpPr/>
          <p:nvPr/>
        </p:nvSpPr>
        <p:spPr>
          <a:xfrm>
            <a:off x="176510" y="1741884"/>
            <a:ext cx="184279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FROM</a:t>
            </a:r>
            <a:endParaRPr lang="en-US" sz="1350" dirty="0"/>
          </a:p>
        </p:txBody>
      </p:sp>
      <p:sp>
        <p:nvSpPr>
          <p:cNvPr id="37" name="SK-23-text-36"/>
          <p:cNvSpPr/>
          <p:nvPr/>
        </p:nvSpPr>
        <p:spPr>
          <a:xfrm>
            <a:off x="2124075" y="1741884"/>
            <a:ext cx="184279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TO</a:t>
            </a:r>
            <a:endParaRPr lang="en-US" sz="1350" dirty="0"/>
          </a:p>
        </p:txBody>
      </p:sp>
      <p:sp>
        <p:nvSpPr>
          <p:cNvPr id="38" name="SK-23-text-37"/>
          <p:cNvSpPr/>
          <p:nvPr/>
        </p:nvSpPr>
        <p:spPr>
          <a:xfrm>
            <a:off x="4071640" y="1741884"/>
            <a:ext cx="184279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CONVERSION RULE</a:t>
            </a:r>
            <a:endParaRPr lang="en-US" sz="1350" dirty="0"/>
          </a:p>
        </p:txBody>
      </p:sp>
      <p:sp>
        <p:nvSpPr>
          <p:cNvPr id="39" name="SK-23-text-38"/>
          <p:cNvSpPr/>
          <p:nvPr/>
        </p:nvSpPr>
        <p:spPr>
          <a:xfrm>
            <a:off x="6019205" y="1741884"/>
            <a:ext cx="1843088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EXAMPLE</a:t>
            </a:r>
            <a:endParaRPr lang="en-US" sz="1350" dirty="0"/>
          </a:p>
        </p:txBody>
      </p:sp>
      <p:sp>
        <p:nvSpPr>
          <p:cNvPr id="40" name="SK-23-text-39"/>
          <p:cNvSpPr/>
          <p:nvPr/>
        </p:nvSpPr>
        <p:spPr>
          <a:xfrm>
            <a:off x="174129" y="2132409"/>
            <a:ext cx="1942802" cy="838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</a:rPr>
              <a:t>Oral morphine</a:t>
            </a:r>
            <a:endParaRPr lang="en-US" sz="1425" dirty="0"/>
          </a:p>
        </p:txBody>
      </p:sp>
      <p:sp>
        <p:nvSpPr>
          <p:cNvPr id="41" name="SK-23-text-40"/>
          <p:cNvSpPr/>
          <p:nvPr/>
        </p:nvSpPr>
        <p:spPr>
          <a:xfrm>
            <a:off x="2121694" y="2132409"/>
            <a:ext cx="1942802" cy="838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</a:rPr>
              <a:t>SC morphine</a:t>
            </a:r>
            <a:endParaRPr lang="en-US" sz="1425" dirty="0"/>
          </a:p>
        </p:txBody>
      </p:sp>
      <p:sp>
        <p:nvSpPr>
          <p:cNvPr id="42" name="SK-23-text-41"/>
          <p:cNvSpPr/>
          <p:nvPr/>
        </p:nvSpPr>
        <p:spPr>
          <a:xfrm>
            <a:off x="3981152" y="2132409"/>
            <a:ext cx="2119015" cy="838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0061D1"/>
                </a:solidFill>
              </a:rPr>
              <a:t>÷ 2</a:t>
            </a:r>
            <a:endParaRPr lang="en-US" sz="4200" dirty="0"/>
          </a:p>
        </p:txBody>
      </p:sp>
      <p:sp>
        <p:nvSpPr>
          <p:cNvPr id="43" name="SK-23-text-42"/>
          <p:cNvSpPr/>
          <p:nvPr/>
        </p:nvSpPr>
        <p:spPr>
          <a:xfrm>
            <a:off x="6021586" y="2132409"/>
            <a:ext cx="1933575" cy="838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0000"/>
                </a:solidFill>
              </a:rPr>
              <a:t>30 mg oral → 15 mg SC</a:t>
            </a:r>
            <a:endParaRPr lang="en-US" sz="1275" dirty="0"/>
          </a:p>
        </p:txBody>
      </p:sp>
      <p:sp>
        <p:nvSpPr>
          <p:cNvPr id="44" name="SK-23-text-43"/>
          <p:cNvSpPr/>
          <p:nvPr/>
        </p:nvSpPr>
        <p:spPr>
          <a:xfrm>
            <a:off x="174129" y="2970758"/>
            <a:ext cx="1942802" cy="838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</a:rPr>
              <a:t>Oral morphine</a:t>
            </a:r>
            <a:endParaRPr lang="en-US" sz="1425" dirty="0"/>
          </a:p>
        </p:txBody>
      </p:sp>
      <p:sp>
        <p:nvSpPr>
          <p:cNvPr id="45" name="SK-23-text-44"/>
          <p:cNvSpPr/>
          <p:nvPr/>
        </p:nvSpPr>
        <p:spPr>
          <a:xfrm>
            <a:off x="2121694" y="2970758"/>
            <a:ext cx="1942802" cy="838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</a:rPr>
              <a:t>SC diamorphine</a:t>
            </a:r>
            <a:endParaRPr lang="en-US" sz="1425" dirty="0"/>
          </a:p>
        </p:txBody>
      </p:sp>
      <p:sp>
        <p:nvSpPr>
          <p:cNvPr id="46" name="SK-23-text-45"/>
          <p:cNvSpPr/>
          <p:nvPr/>
        </p:nvSpPr>
        <p:spPr>
          <a:xfrm>
            <a:off x="3981152" y="2970758"/>
            <a:ext cx="2119015" cy="838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0061D1"/>
                </a:solidFill>
              </a:rPr>
              <a:t>÷ 3</a:t>
            </a:r>
            <a:endParaRPr lang="en-US" sz="4200" dirty="0"/>
          </a:p>
        </p:txBody>
      </p:sp>
      <p:sp>
        <p:nvSpPr>
          <p:cNvPr id="47" name="SK-23-text-46"/>
          <p:cNvSpPr/>
          <p:nvPr/>
        </p:nvSpPr>
        <p:spPr>
          <a:xfrm>
            <a:off x="6021586" y="2970758"/>
            <a:ext cx="1933575" cy="838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0000"/>
                </a:solidFill>
              </a:rPr>
              <a:t>30 mg oral → 10 mg SC</a:t>
            </a:r>
            <a:endParaRPr lang="en-US" sz="1275" dirty="0"/>
          </a:p>
        </p:txBody>
      </p:sp>
      <p:sp>
        <p:nvSpPr>
          <p:cNvPr id="48" name="SK-23-text-47"/>
          <p:cNvSpPr/>
          <p:nvPr/>
        </p:nvSpPr>
        <p:spPr>
          <a:xfrm>
            <a:off x="174129" y="3809107"/>
            <a:ext cx="1942802" cy="838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</a:rPr>
              <a:t>Oral morphine</a:t>
            </a:r>
            <a:endParaRPr lang="en-US" sz="1425" dirty="0"/>
          </a:p>
        </p:txBody>
      </p:sp>
      <p:sp>
        <p:nvSpPr>
          <p:cNvPr id="49" name="SK-23-text-48"/>
          <p:cNvSpPr/>
          <p:nvPr/>
        </p:nvSpPr>
        <p:spPr>
          <a:xfrm>
            <a:off x="2121694" y="3809107"/>
            <a:ext cx="1942802" cy="838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</a:rPr>
              <a:t>Oral oxycodone</a:t>
            </a:r>
            <a:endParaRPr lang="en-US" sz="1425" dirty="0"/>
          </a:p>
        </p:txBody>
      </p:sp>
      <p:sp>
        <p:nvSpPr>
          <p:cNvPr id="50" name="SK-23-text-49"/>
          <p:cNvSpPr/>
          <p:nvPr/>
        </p:nvSpPr>
        <p:spPr>
          <a:xfrm>
            <a:off x="3981152" y="3809107"/>
            <a:ext cx="2119015" cy="838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0061D1"/>
                </a:solidFill>
              </a:rPr>
              <a:t>÷ 2</a:t>
            </a:r>
            <a:endParaRPr lang="en-US" sz="4200" dirty="0"/>
          </a:p>
        </p:txBody>
      </p:sp>
      <p:sp>
        <p:nvSpPr>
          <p:cNvPr id="51" name="SK-23-text-50"/>
          <p:cNvSpPr/>
          <p:nvPr/>
        </p:nvSpPr>
        <p:spPr>
          <a:xfrm>
            <a:off x="6062067" y="3809107"/>
            <a:ext cx="1852612" cy="8383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0000"/>
                </a:solidFill>
              </a:rPr>
              <a:t>10 mg morphine →</a:t>
            </a:r>
            <a:endParaRPr lang="en-US" sz="1275" dirty="0"/>
          </a:p>
          <a:p>
            <a:pPr marL="0" indent="0" algn="ctr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0000"/>
                </a:solidFill>
              </a:rPr>
              <a:t>5 mg oxycodone</a:t>
            </a:r>
            <a:endParaRPr lang="en-US" sz="1275" dirty="0"/>
          </a:p>
        </p:txBody>
      </p:sp>
      <p:sp>
        <p:nvSpPr>
          <p:cNvPr id="52" name="SK-23-text-51"/>
          <p:cNvSpPr/>
          <p:nvPr/>
        </p:nvSpPr>
        <p:spPr>
          <a:xfrm>
            <a:off x="174129" y="4647456"/>
            <a:ext cx="1942802" cy="8387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</a:rPr>
              <a:t>Oral morphine</a:t>
            </a:r>
            <a:endParaRPr lang="en-US" sz="1425" dirty="0"/>
          </a:p>
        </p:txBody>
      </p:sp>
      <p:sp>
        <p:nvSpPr>
          <p:cNvPr id="53" name="SK-23-text-52"/>
          <p:cNvSpPr/>
          <p:nvPr/>
        </p:nvSpPr>
        <p:spPr>
          <a:xfrm>
            <a:off x="2121694" y="4647456"/>
            <a:ext cx="1942802" cy="8387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</a:rPr>
              <a:t>Oral hydromorphone</a:t>
            </a:r>
            <a:endParaRPr lang="en-US" sz="1425" dirty="0"/>
          </a:p>
        </p:txBody>
      </p:sp>
      <p:sp>
        <p:nvSpPr>
          <p:cNvPr id="54" name="SK-23-text-53"/>
          <p:cNvSpPr/>
          <p:nvPr/>
        </p:nvSpPr>
        <p:spPr>
          <a:xfrm>
            <a:off x="3981152" y="4647456"/>
            <a:ext cx="2119015" cy="8387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0061D1"/>
                </a:solidFill>
              </a:rPr>
              <a:t>÷ 7.5</a:t>
            </a:r>
            <a:endParaRPr lang="en-US" sz="4200" dirty="0"/>
          </a:p>
        </p:txBody>
      </p:sp>
      <p:sp>
        <p:nvSpPr>
          <p:cNvPr id="55" name="SK-23-text-54"/>
          <p:cNvSpPr/>
          <p:nvPr/>
        </p:nvSpPr>
        <p:spPr>
          <a:xfrm>
            <a:off x="6062067" y="4647456"/>
            <a:ext cx="1852612" cy="8387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0000"/>
                </a:solidFill>
              </a:rPr>
              <a:t>30 mg morphine →</a:t>
            </a:r>
            <a:endParaRPr lang="en-US" sz="1275" dirty="0"/>
          </a:p>
          <a:p>
            <a:pPr marL="0" indent="0" algn="ctr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0000"/>
                </a:solidFill>
              </a:rPr>
              <a:t>4 mg hydromorphone</a:t>
            </a:r>
            <a:endParaRPr lang="en-US" sz="1275" dirty="0"/>
          </a:p>
        </p:txBody>
      </p:sp>
      <p:sp>
        <p:nvSpPr>
          <p:cNvPr id="56" name="SK-23-text-55"/>
          <p:cNvSpPr/>
          <p:nvPr/>
        </p:nvSpPr>
        <p:spPr>
          <a:xfrm>
            <a:off x="207169" y="171450"/>
            <a:ext cx="1060513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 CONVERSION RATIOS</a:t>
            </a:r>
            <a:endParaRPr lang="en-US" sz="2850" dirty="0"/>
          </a:p>
        </p:txBody>
      </p:sp>
      <p:sp>
        <p:nvSpPr>
          <p:cNvPr id="57" name="SK-23-text-56"/>
          <p:cNvSpPr/>
          <p:nvPr/>
        </p:nvSpPr>
        <p:spPr>
          <a:xfrm>
            <a:off x="9238952" y="287982"/>
            <a:ext cx="276998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Current | NICE CG140</a:t>
            </a:r>
            <a:endParaRPr lang="en-US" sz="1575" dirty="0"/>
          </a:p>
        </p:txBody>
      </p:sp>
      <p:sp>
        <p:nvSpPr>
          <p:cNvPr id="58" name="SK-23-text-57"/>
          <p:cNvSpPr/>
          <p:nvPr/>
        </p:nvSpPr>
        <p:spPr>
          <a:xfrm>
            <a:off x="194965" y="891480"/>
            <a:ext cx="119970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these ratios every time you convert between routes or opioids — recalculate breakthrough dose after every change</a:t>
            </a:r>
            <a:endParaRPr lang="en-US" sz="1650" dirty="0"/>
          </a:p>
        </p:txBody>
      </p:sp>
      <p:sp>
        <p:nvSpPr>
          <p:cNvPr id="59" name="SK-23-text-58"/>
          <p:cNvSpPr/>
          <p:nvPr/>
        </p:nvSpPr>
        <p:spPr>
          <a:xfrm>
            <a:off x="219373" y="1446907"/>
            <a:ext cx="6038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CONVERSION REFERENCE TABLE</a:t>
            </a:r>
            <a:endParaRPr lang="en-US" sz="1500" dirty="0"/>
          </a:p>
        </p:txBody>
      </p:sp>
      <p:sp>
        <p:nvSpPr>
          <p:cNvPr id="60" name="SK-23-text-59"/>
          <p:cNvSpPr/>
          <p:nvPr/>
        </p:nvSpPr>
        <p:spPr>
          <a:xfrm>
            <a:off x="9021961" y="1563588"/>
            <a:ext cx="182784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RULE</a:t>
            </a:r>
            <a:endParaRPr lang="en-US" sz="1425" dirty="0"/>
          </a:p>
        </p:txBody>
      </p:sp>
      <p:sp>
        <p:nvSpPr>
          <p:cNvPr id="61" name="SK-23-text-60"/>
          <p:cNvSpPr/>
          <p:nvPr/>
        </p:nvSpPr>
        <p:spPr>
          <a:xfrm>
            <a:off x="9034165" y="1906488"/>
            <a:ext cx="225549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→ SC morphine: ÷ 2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→ SC diamorphine: ÷ 3</a:t>
            </a:r>
            <a:endParaRPr lang="en-US" sz="1350" dirty="0"/>
          </a:p>
        </p:txBody>
      </p:sp>
      <p:sp>
        <p:nvSpPr>
          <p:cNvPr id="62" name="SK-23-text-61"/>
          <p:cNvSpPr/>
          <p:nvPr/>
        </p:nvSpPr>
        <p:spPr>
          <a:xfrm>
            <a:off x="9034165" y="2818507"/>
            <a:ext cx="269652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36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POTENCY NOTE</a:t>
            </a:r>
            <a:endParaRPr lang="en-US" sz="1425" dirty="0"/>
          </a:p>
        </p:txBody>
      </p:sp>
      <p:sp>
        <p:nvSpPr>
          <p:cNvPr id="63" name="SK-23-text-62"/>
          <p:cNvSpPr/>
          <p:nvPr/>
        </p:nvSpPr>
        <p:spPr>
          <a:xfrm>
            <a:off x="9021961" y="3154561"/>
            <a:ext cx="2462659" cy="9874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Oxycodone is 2× more potent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than morphine orally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Hydromorphone is ~7.5× more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potent than morphine orally</a:t>
            </a:r>
            <a:endParaRPr lang="en-US" sz="1350" dirty="0"/>
          </a:p>
        </p:txBody>
      </p:sp>
      <p:sp>
        <p:nvSpPr>
          <p:cNvPr id="64" name="SK-23-text-63"/>
          <p:cNvSpPr/>
          <p:nvPr/>
        </p:nvSpPr>
        <p:spPr>
          <a:xfrm>
            <a:off x="9034165" y="4574232"/>
            <a:ext cx="13935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C6282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</a:t>
            </a:r>
            <a:endParaRPr lang="en-US" sz="1425" dirty="0"/>
          </a:p>
        </p:txBody>
      </p:sp>
      <p:sp>
        <p:nvSpPr>
          <p:cNvPr id="65" name="SK-23-text-64"/>
          <p:cNvSpPr/>
          <p:nvPr/>
        </p:nvSpPr>
        <p:spPr>
          <a:xfrm>
            <a:off x="9021961" y="4910286"/>
            <a:ext cx="2438400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Recalculate breakthrough dose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 1/6 of NEW total daily dose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any conversion</a:t>
            </a:r>
            <a:endParaRPr lang="en-US" sz="1350" dirty="0"/>
          </a:p>
        </p:txBody>
      </p:sp>
      <p:sp>
        <p:nvSpPr>
          <p:cNvPr id="66" name="SK-23-text-65"/>
          <p:cNvSpPr/>
          <p:nvPr/>
        </p:nvSpPr>
        <p:spPr>
          <a:xfrm>
            <a:off x="3163491" y="5932140"/>
            <a:ext cx="590118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Diamorphine preferred for UK syringe drivers — more soluble than morphine.</a:t>
            </a:r>
            <a:endParaRPr lang="en-US" sz="1350" dirty="0"/>
          </a:p>
        </p:txBody>
      </p:sp>
      <p:sp>
        <p:nvSpPr>
          <p:cNvPr id="67" name="SK-23-text-66"/>
          <p:cNvSpPr/>
          <p:nvPr/>
        </p:nvSpPr>
        <p:spPr>
          <a:xfrm>
            <a:off x="1956495" y="6151513"/>
            <a:ext cx="821769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Fentanyl patch conversion: always seek specialist palliative care advice or use validated conversion chart.</a:t>
            </a:r>
            <a:endParaRPr lang="en-US" sz="1350" dirty="0"/>
          </a:p>
        </p:txBody>
      </p:sp>
      <p:sp>
        <p:nvSpPr>
          <p:cNvPr id="68" name="SK-23-text-67"/>
          <p:cNvSpPr/>
          <p:nvPr/>
        </p:nvSpPr>
        <p:spPr>
          <a:xfrm>
            <a:off x="5204371" y="6617940"/>
            <a:ext cx="175855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47576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3679" y="164455"/>
            <a:ext cx="1779984" cy="521196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960090"/>
            <a:ext cx="5486400" cy="4766221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971699"/>
            <a:ext cx="5486400" cy="523875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2551063"/>
            <a:ext cx="5023098" cy="720030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960090"/>
            <a:ext cx="5803255" cy="4896594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981224"/>
            <a:ext cx="5803255" cy="504676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0965" y="3613398"/>
            <a:ext cx="5388769" cy="851595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7490" y="4329410"/>
            <a:ext cx="3901380" cy="9525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4800" y="5956102"/>
            <a:ext cx="11582400" cy="479971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365" y="6034980"/>
            <a:ext cx="463153" cy="322213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09498" y="4677073"/>
            <a:ext cx="1280071" cy="1097161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5643" y="3859039"/>
            <a:ext cx="475357" cy="397669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37177" y="1042392"/>
            <a:ext cx="390079" cy="370284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0471" y="2688282"/>
            <a:ext cx="499765" cy="432048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353294" y="1049238"/>
            <a:ext cx="365671" cy="356592"/>
          </a:xfrm>
          <a:prstGeom prst="rect">
            <a:avLst/>
          </a:prstGeom>
        </p:spPr>
      </p:pic>
      <p:sp>
        <p:nvSpPr>
          <p:cNvPr id="19" name="SK-24-text-18"/>
          <p:cNvSpPr/>
          <p:nvPr/>
        </p:nvSpPr>
        <p:spPr>
          <a:xfrm>
            <a:off x="280392" y="130225"/>
            <a:ext cx="90582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 STRONG OPIOIDS</a:t>
            </a:r>
            <a:endParaRPr lang="en-US" sz="2250" dirty="0"/>
          </a:p>
        </p:txBody>
      </p:sp>
      <p:sp>
        <p:nvSpPr>
          <p:cNvPr id="20" name="SK-24-text-19"/>
          <p:cNvSpPr/>
          <p:nvPr/>
        </p:nvSpPr>
        <p:spPr>
          <a:xfrm>
            <a:off x="292596" y="479971"/>
            <a:ext cx="940879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morphine is not the right choice</a:t>
            </a:r>
            <a:endParaRPr lang="en-US" sz="1650" dirty="0"/>
          </a:p>
        </p:txBody>
      </p:sp>
      <p:sp>
        <p:nvSpPr>
          <p:cNvPr id="21" name="SK-24-text-20"/>
          <p:cNvSpPr/>
          <p:nvPr/>
        </p:nvSpPr>
        <p:spPr>
          <a:xfrm>
            <a:off x="10265569" y="322213"/>
            <a:ext cx="19264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✓</a:t>
            </a:r>
            <a:endParaRPr lang="en-US" sz="1500" dirty="0"/>
          </a:p>
        </p:txBody>
      </p:sp>
      <p:sp>
        <p:nvSpPr>
          <p:cNvPr id="22" name="SK-24-text-21"/>
          <p:cNvSpPr/>
          <p:nvPr/>
        </p:nvSpPr>
        <p:spPr>
          <a:xfrm>
            <a:off x="1853059" y="1110853"/>
            <a:ext cx="27984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OXYCODONE</a:t>
            </a:r>
            <a:endParaRPr lang="en-US" sz="1950" dirty="0"/>
          </a:p>
        </p:txBody>
      </p:sp>
      <p:sp>
        <p:nvSpPr>
          <p:cNvPr id="23" name="SK-24-text-22"/>
          <p:cNvSpPr/>
          <p:nvPr/>
        </p:nvSpPr>
        <p:spPr>
          <a:xfrm>
            <a:off x="511969" y="1645890"/>
            <a:ext cx="27603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D4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Formulations:</a:t>
            </a:r>
            <a:endParaRPr lang="en-US" sz="1350" dirty="0"/>
          </a:p>
        </p:txBody>
      </p:sp>
      <p:sp>
        <p:nvSpPr>
          <p:cNvPr id="24" name="SK-24-text-23"/>
          <p:cNvSpPr/>
          <p:nvPr/>
        </p:nvSpPr>
        <p:spPr>
          <a:xfrm>
            <a:off x="511969" y="1913334"/>
            <a:ext cx="1167288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OxyContin — modified-release, taken every 12 hours</a:t>
            </a:r>
            <a:endParaRPr lang="en-US" sz="1425" dirty="0"/>
          </a:p>
        </p:txBody>
      </p:sp>
      <p:sp>
        <p:nvSpPr>
          <p:cNvPr id="25" name="SK-24-text-24"/>
          <p:cNvSpPr/>
          <p:nvPr/>
        </p:nvSpPr>
        <p:spPr>
          <a:xfrm>
            <a:off x="511969" y="2173932"/>
            <a:ext cx="1073181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OxyNorm — immediate-release capsules and liquid</a:t>
            </a:r>
            <a:endParaRPr lang="en-US" sz="1425" dirty="0"/>
          </a:p>
        </p:txBody>
      </p:sp>
      <p:sp>
        <p:nvSpPr>
          <p:cNvPr id="26" name="SK-24-text-25"/>
          <p:cNvSpPr/>
          <p:nvPr/>
        </p:nvSpPr>
        <p:spPr>
          <a:xfrm>
            <a:off x="1280071" y="2674590"/>
            <a:ext cx="403547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1D4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mg oral oxycodone ≡ 20 mg oral morphine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1D4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Oxycodone is approximately TWICE as potent orally</a:t>
            </a:r>
            <a:endParaRPr lang="en-US" sz="1425" dirty="0"/>
          </a:p>
        </p:txBody>
      </p:sp>
      <p:sp>
        <p:nvSpPr>
          <p:cNvPr id="27" name="SK-24-text-26"/>
          <p:cNvSpPr/>
          <p:nvPr/>
        </p:nvSpPr>
        <p:spPr>
          <a:xfrm>
            <a:off x="511969" y="3483769"/>
            <a:ext cx="25546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D4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use:</a:t>
            </a:r>
            <a:endParaRPr lang="en-US" sz="1350" dirty="0"/>
          </a:p>
        </p:txBody>
      </p:sp>
      <p:sp>
        <p:nvSpPr>
          <p:cNvPr id="28" name="SK-24-text-27"/>
          <p:cNvSpPr/>
          <p:nvPr/>
        </p:nvSpPr>
        <p:spPr>
          <a:xfrm>
            <a:off x="511969" y="3758059"/>
            <a:ext cx="370626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Morphine causing troublesome side effects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(e.g. excessive sedation, itch, hallucinations)</a:t>
            </a:r>
            <a:endParaRPr lang="en-US" sz="1350" dirty="0"/>
          </a:p>
        </p:txBody>
      </p:sp>
      <p:sp>
        <p:nvSpPr>
          <p:cNvPr id="29" name="SK-24-text-28"/>
          <p:cNvSpPr/>
          <p:nvPr/>
        </p:nvSpPr>
        <p:spPr>
          <a:xfrm>
            <a:off x="511969" y="4265563"/>
            <a:ext cx="942879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Patient preference or tolerability issues</a:t>
            </a:r>
            <a:endParaRPr lang="en-US" sz="1425" dirty="0"/>
          </a:p>
        </p:txBody>
      </p:sp>
      <p:sp>
        <p:nvSpPr>
          <p:cNvPr id="30" name="SK-24-text-29"/>
          <p:cNvSpPr/>
          <p:nvPr/>
        </p:nvSpPr>
        <p:spPr>
          <a:xfrm>
            <a:off x="511969" y="4519315"/>
            <a:ext cx="320635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Renal impairment (use with caution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seek specialist advice)</a:t>
            </a:r>
            <a:endParaRPr lang="en-US" sz="1350" dirty="0"/>
          </a:p>
        </p:txBody>
      </p:sp>
      <p:sp>
        <p:nvSpPr>
          <p:cNvPr id="31" name="SK-24-text-30"/>
          <p:cNvSpPr/>
          <p:nvPr/>
        </p:nvSpPr>
        <p:spPr>
          <a:xfrm>
            <a:off x="499765" y="5438329"/>
            <a:ext cx="1116615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recaculate breakthrough dose after switching</a:t>
            </a:r>
            <a:endParaRPr lang="en-US" sz="1425" dirty="0"/>
          </a:p>
        </p:txBody>
      </p:sp>
      <p:sp>
        <p:nvSpPr>
          <p:cNvPr id="32" name="SK-24-text-31"/>
          <p:cNvSpPr/>
          <p:nvPr/>
        </p:nvSpPr>
        <p:spPr>
          <a:xfrm>
            <a:off x="7461498" y="1110853"/>
            <a:ext cx="42843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FENTANYL PATCH</a:t>
            </a:r>
            <a:endParaRPr lang="en-US" sz="1950" dirty="0"/>
          </a:p>
        </p:txBody>
      </p:sp>
      <p:sp>
        <p:nvSpPr>
          <p:cNvPr id="33" name="SK-24-text-32"/>
          <p:cNvSpPr/>
          <p:nvPr/>
        </p:nvSpPr>
        <p:spPr>
          <a:xfrm>
            <a:off x="6280377" y="1632198"/>
            <a:ext cx="25546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17B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Formulation:</a:t>
            </a:r>
            <a:endParaRPr lang="en-US" sz="1350" dirty="0"/>
          </a:p>
        </p:txBody>
      </p:sp>
      <p:sp>
        <p:nvSpPr>
          <p:cNvPr id="34" name="SK-24-text-33"/>
          <p:cNvSpPr/>
          <p:nvPr/>
        </p:nvSpPr>
        <p:spPr>
          <a:xfrm>
            <a:off x="6280377" y="1899642"/>
            <a:ext cx="624244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Transdermal patch — changed every 72 hours</a:t>
            </a:r>
            <a:endParaRPr lang="en-US" sz="1425" dirty="0"/>
          </a:p>
        </p:txBody>
      </p:sp>
      <p:sp>
        <p:nvSpPr>
          <p:cNvPr id="35" name="SK-24-text-34"/>
          <p:cNvSpPr/>
          <p:nvPr/>
        </p:nvSpPr>
        <p:spPr>
          <a:xfrm>
            <a:off x="6265239" y="2146548"/>
            <a:ext cx="624244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oral immediate-release fentanyl patch exists</a:t>
            </a:r>
            <a:endParaRPr lang="en-US" sz="1425" dirty="0"/>
          </a:p>
        </p:txBody>
      </p:sp>
      <p:sp>
        <p:nvSpPr>
          <p:cNvPr id="36" name="SK-24-text-35"/>
          <p:cNvSpPr/>
          <p:nvPr/>
        </p:nvSpPr>
        <p:spPr>
          <a:xfrm>
            <a:off x="6265239" y="2434530"/>
            <a:ext cx="25546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17B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use:</a:t>
            </a:r>
            <a:endParaRPr lang="en-US" sz="1350" dirty="0"/>
          </a:p>
        </p:txBody>
      </p:sp>
      <p:sp>
        <p:nvSpPr>
          <p:cNvPr id="37" name="SK-24-text-36"/>
          <p:cNvSpPr/>
          <p:nvPr/>
        </p:nvSpPr>
        <p:spPr>
          <a:xfrm>
            <a:off x="6265239" y="2695129"/>
            <a:ext cx="624244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Chronic, STABLE, well-established opioid requirements</a:t>
            </a:r>
            <a:endParaRPr lang="en-US" sz="1425" dirty="0"/>
          </a:p>
        </p:txBody>
      </p:sp>
      <p:sp>
        <p:nvSpPr>
          <p:cNvPr id="38" name="SK-24-text-37"/>
          <p:cNvSpPr/>
          <p:nvPr/>
        </p:nvSpPr>
        <p:spPr>
          <a:xfrm>
            <a:off x="6265239" y="2942034"/>
            <a:ext cx="624244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Patients with swallowing difficulties or poor oral absorption</a:t>
            </a:r>
            <a:endParaRPr lang="en-US" sz="1425" dirty="0"/>
          </a:p>
        </p:txBody>
      </p:sp>
      <p:sp>
        <p:nvSpPr>
          <p:cNvPr id="39" name="SK-24-text-38"/>
          <p:cNvSpPr/>
          <p:nvPr/>
        </p:nvSpPr>
        <p:spPr>
          <a:xfrm>
            <a:off x="6265239" y="3168253"/>
            <a:ext cx="443775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Fewer GI side effects — less constipation, less nausea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than oral morphine</a:t>
            </a:r>
            <a:endParaRPr lang="en-US" sz="1350" dirty="0"/>
          </a:p>
        </p:txBody>
      </p:sp>
      <p:sp>
        <p:nvSpPr>
          <p:cNvPr id="40" name="SK-24-text-39"/>
          <p:cNvSpPr/>
          <p:nvPr/>
        </p:nvSpPr>
        <p:spPr>
          <a:xfrm>
            <a:off x="7095678" y="3689598"/>
            <a:ext cx="3962400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C471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Takes 24–48 hours to reach steady state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C471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suitable for acute pain titration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C471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for opioid-naive patients with unstable pain</a:t>
            </a:r>
            <a:endParaRPr lang="en-US" sz="1425" dirty="0"/>
          </a:p>
        </p:txBody>
      </p:sp>
      <p:sp>
        <p:nvSpPr>
          <p:cNvPr id="41" name="SK-24-text-40"/>
          <p:cNvSpPr/>
          <p:nvPr/>
        </p:nvSpPr>
        <p:spPr>
          <a:xfrm>
            <a:off x="6304636" y="4588148"/>
            <a:ext cx="50234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17B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pain cover:</a:t>
            </a:r>
            <a:endParaRPr lang="en-US" sz="1350" dirty="0"/>
          </a:p>
        </p:txBody>
      </p:sp>
      <p:sp>
        <p:nvSpPr>
          <p:cNvPr id="42" name="SK-24-text-41"/>
          <p:cNvSpPr/>
          <p:nvPr/>
        </p:nvSpPr>
        <p:spPr>
          <a:xfrm>
            <a:off x="6280377" y="4848746"/>
            <a:ext cx="369406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prescribe an IR morphine or oxycodone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alongside the patch for breakthrough doses</a:t>
            </a:r>
            <a:endParaRPr lang="en-US" sz="1350" dirty="0"/>
          </a:p>
        </p:txBody>
      </p:sp>
      <p:sp>
        <p:nvSpPr>
          <p:cNvPr id="43" name="SK-24-text-42"/>
          <p:cNvSpPr/>
          <p:nvPr/>
        </p:nvSpPr>
        <p:spPr>
          <a:xfrm>
            <a:off x="6280377" y="5369942"/>
            <a:ext cx="345028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conversion: use validated charts or seek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palliative care advice</a:t>
            </a:r>
            <a:endParaRPr lang="en-US" sz="1350" dirty="0"/>
          </a:p>
        </p:txBody>
      </p:sp>
      <p:sp>
        <p:nvSpPr>
          <p:cNvPr id="44" name="SK-24-text-43"/>
          <p:cNvSpPr/>
          <p:nvPr/>
        </p:nvSpPr>
        <p:spPr>
          <a:xfrm>
            <a:off x="1633686" y="6089898"/>
            <a:ext cx="105583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PEARL: Fentanyl patch = stable chronic pain only. Oxycodone = 2× oral morphine potency.</a:t>
            </a:r>
            <a:endParaRPr lang="en-US" sz="1800" dirty="0"/>
          </a:p>
        </p:txBody>
      </p:sp>
      <p:sp>
        <p:nvSpPr>
          <p:cNvPr id="45" name="SK-24-text-44"/>
          <p:cNvSpPr/>
          <p:nvPr/>
        </p:nvSpPr>
        <p:spPr>
          <a:xfrm>
            <a:off x="4462165" y="6549330"/>
            <a:ext cx="46510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1D4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46" name="SK-24-text-45"/>
          <p:cNvSpPr/>
          <p:nvPr/>
        </p:nvSpPr>
        <p:spPr>
          <a:xfrm>
            <a:off x="6571357" y="6549330"/>
            <a:ext cx="370998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24 of 40</a:t>
            </a:r>
            <a:endParaRPr lang="en-US" sz="14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0843" y="467068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3917"/>
            <a:ext cx="8351490" cy="1584127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681" y="2365921"/>
            <a:ext cx="28575" cy="3778746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2454473"/>
            <a:ext cx="5730180" cy="488156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3085356"/>
            <a:ext cx="5730180" cy="495002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3736925"/>
            <a:ext cx="5730180" cy="481310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4395192"/>
            <a:ext cx="5730180" cy="460772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5026223"/>
            <a:ext cx="5730180" cy="467618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5554861"/>
            <a:ext cx="5730180" cy="589657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3694" y="2509986"/>
            <a:ext cx="426690" cy="281136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3694" y="3134023"/>
            <a:ext cx="426690" cy="281136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694" y="3751213"/>
            <a:ext cx="426690" cy="281136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3694" y="4368403"/>
            <a:ext cx="426690" cy="281136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3694" y="4992588"/>
            <a:ext cx="426690" cy="281136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3694" y="5657850"/>
            <a:ext cx="426690" cy="281136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93396" y="2064246"/>
            <a:ext cx="4937671" cy="1350913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93396" y="2148632"/>
            <a:ext cx="597396" cy="1099989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93396" y="3572917"/>
            <a:ext cx="4937671" cy="1371600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93396" y="3566071"/>
            <a:ext cx="597396" cy="1378446"/>
          </a:xfrm>
          <a:prstGeom prst="rect">
            <a:avLst/>
          </a:prstGeom>
        </p:spPr>
      </p:pic>
      <p:pic>
        <p:nvPicPr>
          <p:cNvPr id="21" name="SK-25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93396" y="5129659"/>
            <a:ext cx="4937671" cy="1117848"/>
          </a:xfrm>
          <a:prstGeom prst="rect">
            <a:avLst/>
          </a:prstGeom>
        </p:spPr>
      </p:pic>
      <p:pic>
        <p:nvPicPr>
          <p:cNvPr id="22" name="SK-25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0079" y="6428036"/>
            <a:ext cx="11411694" cy="9525"/>
          </a:xfrm>
          <a:prstGeom prst="rect">
            <a:avLst/>
          </a:prstGeom>
        </p:spPr>
      </p:pic>
      <p:pic>
        <p:nvPicPr>
          <p:cNvPr id="23" name="SK-25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63953" y="5349180"/>
            <a:ext cx="597396" cy="432048"/>
          </a:xfrm>
          <a:prstGeom prst="rect">
            <a:avLst/>
          </a:prstGeom>
        </p:spPr>
      </p:pic>
      <p:pic>
        <p:nvPicPr>
          <p:cNvPr id="24" name="SK-25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42063" y="3840361"/>
            <a:ext cx="511969" cy="829717"/>
          </a:xfrm>
          <a:prstGeom prst="rect">
            <a:avLst/>
          </a:prstGeom>
        </p:spPr>
      </p:pic>
      <p:pic>
        <p:nvPicPr>
          <p:cNvPr id="25" name="SK-25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42063" y="2434530"/>
            <a:ext cx="524173" cy="528042"/>
          </a:xfrm>
          <a:prstGeom prst="rect">
            <a:avLst/>
          </a:prstGeom>
        </p:spPr>
      </p:pic>
      <p:pic>
        <p:nvPicPr>
          <p:cNvPr id="26" name="SK-25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851255" y="274290"/>
            <a:ext cx="2145655" cy="1412677"/>
          </a:xfrm>
          <a:prstGeom prst="rect">
            <a:avLst/>
          </a:prstGeom>
        </p:spPr>
      </p:pic>
      <p:sp>
        <p:nvSpPr>
          <p:cNvPr id="27" name="SK-25-text-26"/>
          <p:cNvSpPr/>
          <p:nvPr/>
        </p:nvSpPr>
        <p:spPr>
          <a:xfrm>
            <a:off x="451098" y="370284"/>
            <a:ext cx="38766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A0C4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LAW</a:t>
            </a:r>
            <a:endParaRPr lang="en-US" sz="1650" dirty="0"/>
          </a:p>
        </p:txBody>
      </p:sp>
      <p:sp>
        <p:nvSpPr>
          <p:cNvPr id="28" name="SK-25-text-27"/>
          <p:cNvSpPr/>
          <p:nvPr/>
        </p:nvSpPr>
        <p:spPr>
          <a:xfrm>
            <a:off x="451098" y="685800"/>
            <a:ext cx="1174090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 Requirements for Controlled Drugs</a:t>
            </a:r>
            <a:endParaRPr lang="en-US" sz="3150" dirty="0"/>
          </a:p>
        </p:txBody>
      </p:sp>
      <p:sp>
        <p:nvSpPr>
          <p:cNvPr id="29" name="SK-25-text-28"/>
          <p:cNvSpPr/>
          <p:nvPr/>
        </p:nvSpPr>
        <p:spPr>
          <a:xfrm>
            <a:off x="451098" y="1220688"/>
            <a:ext cx="1174090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Schedule 2 — Mandatory Prescription Elements</a:t>
            </a:r>
            <a:endParaRPr lang="en-US" sz="1950" dirty="0"/>
          </a:p>
        </p:txBody>
      </p:sp>
      <p:sp>
        <p:nvSpPr>
          <p:cNvPr id="30" name="SK-25-text-29"/>
          <p:cNvSpPr/>
          <p:nvPr/>
        </p:nvSpPr>
        <p:spPr>
          <a:xfrm>
            <a:off x="536377" y="1981944"/>
            <a:ext cx="1165562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Must Appear on Every CD Prescription</a:t>
            </a:r>
            <a:endParaRPr lang="en-US" sz="1950" dirty="0"/>
          </a:p>
        </p:txBody>
      </p:sp>
      <p:sp>
        <p:nvSpPr>
          <p:cNvPr id="31" name="SK-25-text-30"/>
          <p:cNvSpPr/>
          <p:nvPr/>
        </p:nvSpPr>
        <p:spPr>
          <a:xfrm>
            <a:off x="1316682" y="2483752"/>
            <a:ext cx="2819400" cy="1028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Name and Address</a:t>
            </a:r>
            <a:endParaRPr lang="en-US" sz="1200" dirty="0"/>
          </a:p>
        </p:txBody>
      </p:sp>
      <p:sp>
        <p:nvSpPr>
          <p:cNvPr id="32" name="SK-25-text-31"/>
          <p:cNvSpPr/>
          <p:nvPr/>
        </p:nvSpPr>
        <p:spPr>
          <a:xfrm>
            <a:off x="1316682" y="2667744"/>
            <a:ext cx="105784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 name and home address — not just date of birth</a:t>
            </a:r>
            <a:endParaRPr lang="en-US" sz="1350" dirty="0"/>
          </a:p>
        </p:txBody>
      </p:sp>
      <p:sp>
        <p:nvSpPr>
          <p:cNvPr id="33" name="SK-25-text-32"/>
          <p:cNvSpPr/>
          <p:nvPr/>
        </p:nvSpPr>
        <p:spPr>
          <a:xfrm>
            <a:off x="1316682" y="3114634"/>
            <a:ext cx="327660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Name, Form and Strength</a:t>
            </a:r>
            <a:endParaRPr lang="en-US" sz="1200" dirty="0"/>
          </a:p>
        </p:txBody>
      </p:sp>
      <p:sp>
        <p:nvSpPr>
          <p:cNvPr id="34" name="SK-25-text-33"/>
          <p:cNvSpPr/>
          <p:nvPr/>
        </p:nvSpPr>
        <p:spPr>
          <a:xfrm>
            <a:off x="1316682" y="3305473"/>
            <a:ext cx="108753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 Morphine sulfate modified-release tablets 30 mg</a:t>
            </a:r>
            <a:endParaRPr lang="en-US" sz="1350" dirty="0"/>
          </a:p>
        </p:txBody>
      </p:sp>
      <p:sp>
        <p:nvSpPr>
          <p:cNvPr id="35" name="SK-25-text-34"/>
          <p:cNvSpPr/>
          <p:nvPr/>
        </p:nvSpPr>
        <p:spPr>
          <a:xfrm>
            <a:off x="1316682" y="3766204"/>
            <a:ext cx="3962400" cy="1028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Total Quantity — Words AND Figures</a:t>
            </a:r>
            <a:endParaRPr lang="en-US" sz="1200" dirty="0"/>
          </a:p>
        </p:txBody>
      </p:sp>
      <p:sp>
        <p:nvSpPr>
          <p:cNvPr id="36" name="SK-25-text-35"/>
          <p:cNvSpPr/>
          <p:nvPr/>
        </p:nvSpPr>
        <p:spPr>
          <a:xfrm>
            <a:off x="1316682" y="3943350"/>
            <a:ext cx="108753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 Sixty (60) tablets — both formats legally required</a:t>
            </a:r>
            <a:endParaRPr lang="en-US" sz="1350" dirty="0"/>
          </a:p>
        </p:txBody>
      </p:sp>
      <p:sp>
        <p:nvSpPr>
          <p:cNvPr id="37" name="SK-25-text-36"/>
          <p:cNvSpPr/>
          <p:nvPr/>
        </p:nvSpPr>
        <p:spPr>
          <a:xfrm>
            <a:off x="1316682" y="4424619"/>
            <a:ext cx="2039094" cy="891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Instructions</a:t>
            </a:r>
            <a:endParaRPr lang="en-US" sz="1200" dirty="0"/>
          </a:p>
        </p:txBody>
      </p:sp>
      <p:sp>
        <p:nvSpPr>
          <p:cNvPr id="38" name="SK-25-text-37"/>
          <p:cNvSpPr/>
          <p:nvPr/>
        </p:nvSpPr>
        <p:spPr>
          <a:xfrm>
            <a:off x="1316682" y="4581079"/>
            <a:ext cx="108753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Clear dosing directions — e.g. "One tablet every 12 hours"</a:t>
            </a:r>
            <a:endParaRPr lang="en-US" sz="1350" dirty="0"/>
          </a:p>
        </p:txBody>
      </p:sp>
      <p:sp>
        <p:nvSpPr>
          <p:cNvPr id="39" name="SK-25-text-38"/>
          <p:cNvSpPr/>
          <p:nvPr/>
        </p:nvSpPr>
        <p:spPr>
          <a:xfrm>
            <a:off x="1316682" y="5055502"/>
            <a:ext cx="3390900" cy="891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Prescriber's Name and Address</a:t>
            </a:r>
            <a:endParaRPr lang="en-US" sz="1200" dirty="0"/>
          </a:p>
        </p:txBody>
      </p:sp>
      <p:sp>
        <p:nvSpPr>
          <p:cNvPr id="40" name="SK-25-text-39"/>
          <p:cNvSpPr/>
          <p:nvPr/>
        </p:nvSpPr>
        <p:spPr>
          <a:xfrm>
            <a:off x="1316682" y="5225653"/>
            <a:ext cx="99612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include the prescriber's registered address</a:t>
            </a:r>
            <a:endParaRPr lang="en-US" sz="1350" dirty="0"/>
          </a:p>
        </p:txBody>
      </p:sp>
      <p:sp>
        <p:nvSpPr>
          <p:cNvPr id="41" name="SK-25-text-40"/>
          <p:cNvSpPr/>
          <p:nvPr/>
        </p:nvSpPr>
        <p:spPr>
          <a:xfrm>
            <a:off x="865584" y="5822305"/>
            <a:ext cx="136847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750" dirty="0"/>
          </a:p>
        </p:txBody>
      </p:sp>
      <p:sp>
        <p:nvSpPr>
          <p:cNvPr id="42" name="SK-25-text-41"/>
          <p:cNvSpPr/>
          <p:nvPr/>
        </p:nvSpPr>
        <p:spPr>
          <a:xfrm>
            <a:off x="1316682" y="5600701"/>
            <a:ext cx="11049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Signature</a:t>
            </a:r>
            <a:endParaRPr lang="en-US" sz="1200" dirty="0"/>
          </a:p>
        </p:txBody>
      </p:sp>
      <p:sp>
        <p:nvSpPr>
          <p:cNvPr id="43" name="SK-25-text-42"/>
          <p:cNvSpPr/>
          <p:nvPr/>
        </p:nvSpPr>
        <p:spPr>
          <a:xfrm>
            <a:off x="1316682" y="5870377"/>
            <a:ext cx="81095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Handwritten signature of the prescriber</a:t>
            </a:r>
            <a:endParaRPr lang="en-US" sz="1350" dirty="0"/>
          </a:p>
        </p:txBody>
      </p:sp>
      <p:sp>
        <p:nvSpPr>
          <p:cNvPr id="44" name="SK-25-text-43"/>
          <p:cNvSpPr/>
          <p:nvPr/>
        </p:nvSpPr>
        <p:spPr>
          <a:xfrm>
            <a:off x="7437090" y="2180779"/>
            <a:ext cx="475491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68F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Computer-Generated Prescriptions (Post-2019)</a:t>
            </a:r>
            <a:endParaRPr lang="en-US" sz="1500" dirty="0"/>
          </a:p>
        </p:txBody>
      </p:sp>
      <p:sp>
        <p:nvSpPr>
          <p:cNvPr id="45" name="SK-25-text-44"/>
          <p:cNvSpPr/>
          <p:nvPr/>
        </p:nvSpPr>
        <p:spPr>
          <a:xfrm>
            <a:off x="7424886" y="2496294"/>
            <a:ext cx="3767286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Schedule 2 prescriptions may be computer-printed in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some circumstances — but always verify current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local policy. A handwritten signature remains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mandatory.</a:t>
            </a:r>
            <a:endParaRPr lang="en-US" sz="1275" dirty="0"/>
          </a:p>
        </p:txBody>
      </p:sp>
      <p:sp>
        <p:nvSpPr>
          <p:cNvPr id="46" name="SK-25-text-45"/>
          <p:cNvSpPr/>
          <p:nvPr/>
        </p:nvSpPr>
        <p:spPr>
          <a:xfrm>
            <a:off x="7437090" y="3703290"/>
            <a:ext cx="475491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4A2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Oramorph 10 mg/5 ml Solution</a:t>
            </a:r>
            <a:endParaRPr lang="en-US" sz="1500" dirty="0"/>
          </a:p>
        </p:txBody>
      </p:sp>
      <p:sp>
        <p:nvSpPr>
          <p:cNvPr id="47" name="SK-25-text-46"/>
          <p:cNvSpPr/>
          <p:nvPr/>
        </p:nvSpPr>
        <p:spPr>
          <a:xfrm>
            <a:off x="7424886" y="4011811"/>
            <a:ext cx="3389263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Oramorph oral solution at this concentration is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longer a controlled drug — standard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prescription rules apply. Higher concentrations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remain Schedule 2.</a:t>
            </a:r>
            <a:endParaRPr lang="en-US" sz="1275" dirty="0"/>
          </a:p>
        </p:txBody>
      </p:sp>
      <p:sp>
        <p:nvSpPr>
          <p:cNvPr id="48" name="SK-25-text-47"/>
          <p:cNvSpPr/>
          <p:nvPr/>
        </p:nvSpPr>
        <p:spPr>
          <a:xfrm>
            <a:off x="7607796" y="5253186"/>
            <a:ext cx="1695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Tip</a:t>
            </a:r>
            <a:endParaRPr lang="en-US" sz="1500" dirty="0"/>
          </a:p>
        </p:txBody>
      </p:sp>
      <p:sp>
        <p:nvSpPr>
          <p:cNvPr id="49" name="SK-25-text-48"/>
          <p:cNvSpPr/>
          <p:nvPr/>
        </p:nvSpPr>
        <p:spPr>
          <a:xfrm>
            <a:off x="7595592" y="5527477"/>
            <a:ext cx="3413671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total quantity in BOTH words and figures is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most commonly tested legal requirement.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Missing either invalidates the prescription.</a:t>
            </a:r>
            <a:endParaRPr lang="en-US" sz="1275" dirty="0"/>
          </a:p>
        </p:txBody>
      </p:sp>
      <p:sp>
        <p:nvSpPr>
          <p:cNvPr id="50" name="SK-25-text-49"/>
          <p:cNvSpPr/>
          <p:nvPr/>
        </p:nvSpPr>
        <p:spPr>
          <a:xfrm>
            <a:off x="438894" y="6549330"/>
            <a:ext cx="36766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28179E3-874C-DC5A-B212-D7EA6A34EC31}"/>
              </a:ext>
            </a:extLst>
          </p:cNvPr>
          <p:cNvSpPr txBox="1"/>
          <p:nvPr/>
        </p:nvSpPr>
        <p:spPr>
          <a:xfrm>
            <a:off x="806196" y="24658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AA508A9-A88C-C7CC-6D15-CFACB7D30695}"/>
              </a:ext>
            </a:extLst>
          </p:cNvPr>
          <p:cNvSpPr txBox="1"/>
          <p:nvPr/>
        </p:nvSpPr>
        <p:spPr>
          <a:xfrm>
            <a:off x="807753" y="308535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4BD1402-944B-83C3-FBCF-8F01C8D9A975}"/>
              </a:ext>
            </a:extLst>
          </p:cNvPr>
          <p:cNvSpPr txBox="1"/>
          <p:nvPr/>
        </p:nvSpPr>
        <p:spPr>
          <a:xfrm>
            <a:off x="807753" y="370189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008EB88-A4BE-2426-E064-73F7FED69482}"/>
              </a:ext>
            </a:extLst>
          </p:cNvPr>
          <p:cNvSpPr txBox="1"/>
          <p:nvPr/>
        </p:nvSpPr>
        <p:spPr>
          <a:xfrm>
            <a:off x="806196" y="431501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6E8B33-DA1F-E353-54EF-D502200420E3}"/>
              </a:ext>
            </a:extLst>
          </p:cNvPr>
          <p:cNvSpPr txBox="1"/>
          <p:nvPr/>
        </p:nvSpPr>
        <p:spPr>
          <a:xfrm>
            <a:off x="806196" y="4944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93DAF2D-8EB2-D7FE-B092-C97044104C0A}"/>
              </a:ext>
            </a:extLst>
          </p:cNvPr>
          <p:cNvSpPr txBox="1"/>
          <p:nvPr/>
        </p:nvSpPr>
        <p:spPr>
          <a:xfrm>
            <a:off x="807753" y="561132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6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69" y="1362075"/>
            <a:ext cx="2804071" cy="1905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965" y="1665684"/>
            <a:ext cx="2925961" cy="4575572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965" y="1665684"/>
            <a:ext cx="2925961" cy="892820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5664696"/>
            <a:ext cx="2560290" cy="624036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6188" y="1680121"/>
            <a:ext cx="2621161" cy="4800600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16188" y="1720602"/>
            <a:ext cx="2621161" cy="796826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9075" y="1665684"/>
            <a:ext cx="2694384" cy="4774406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9075" y="1665684"/>
            <a:ext cx="2694384" cy="796826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70777" y="1665684"/>
            <a:ext cx="2767459" cy="4767560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70777" y="1665684"/>
            <a:ext cx="2767459" cy="851595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82659" y="1741884"/>
            <a:ext cx="755898" cy="699492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61584" y="1741884"/>
            <a:ext cx="1036290" cy="644575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45161" y="1796653"/>
            <a:ext cx="950863" cy="644575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7561" y="5788075"/>
            <a:ext cx="292596" cy="239911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28886" y="1741884"/>
            <a:ext cx="828973" cy="740569"/>
          </a:xfrm>
          <a:prstGeom prst="rect">
            <a:avLst/>
          </a:prstGeom>
        </p:spPr>
      </p:pic>
      <p:sp>
        <p:nvSpPr>
          <p:cNvPr id="18" name="SK-26-text-17"/>
          <p:cNvSpPr/>
          <p:nvPr/>
        </p:nvSpPr>
        <p:spPr>
          <a:xfrm>
            <a:off x="194965" y="205680"/>
            <a:ext cx="59283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· OPIOID MANAGEMENT</a:t>
            </a:r>
            <a:endParaRPr lang="en-US" sz="1200" dirty="0"/>
          </a:p>
        </p:txBody>
      </p:sp>
      <p:sp>
        <p:nvSpPr>
          <p:cNvPr id="19" name="SK-26-text-18"/>
          <p:cNvSpPr/>
          <p:nvPr/>
        </p:nvSpPr>
        <p:spPr>
          <a:xfrm>
            <a:off x="194965" y="452586"/>
            <a:ext cx="1199703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1A237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Managing Common Opioid Side Effects</a:t>
            </a:r>
            <a:endParaRPr lang="en-US" sz="3150" dirty="0"/>
          </a:p>
        </p:txBody>
      </p:sp>
      <p:sp>
        <p:nvSpPr>
          <p:cNvPr id="20" name="SK-26-text-19"/>
          <p:cNvSpPr/>
          <p:nvPr/>
        </p:nvSpPr>
        <p:spPr>
          <a:xfrm>
            <a:off x="182761" y="1021705"/>
            <a:ext cx="120092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Anticipate, prevent, and manage — most side effects are predictable and treatable</a:t>
            </a:r>
            <a:endParaRPr lang="en-US" sz="1350" dirty="0"/>
          </a:p>
        </p:txBody>
      </p:sp>
      <p:sp>
        <p:nvSpPr>
          <p:cNvPr id="21" name="SK-26-text-20"/>
          <p:cNvSpPr/>
          <p:nvPr/>
        </p:nvSpPr>
        <p:spPr>
          <a:xfrm>
            <a:off x="987475" y="2674590"/>
            <a:ext cx="31222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A237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Constipation</a:t>
            </a:r>
            <a:endParaRPr lang="en-US" sz="1650" dirty="0"/>
          </a:p>
        </p:txBody>
      </p:sp>
      <p:sp>
        <p:nvSpPr>
          <p:cNvPr id="22" name="SK-26-text-21"/>
          <p:cNvSpPr/>
          <p:nvPr/>
        </p:nvSpPr>
        <p:spPr>
          <a:xfrm>
            <a:off x="694879" y="3010644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237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UNIVERSAL · DOES NOT RESOLVE</a:t>
            </a:r>
            <a:endParaRPr lang="en-US" sz="900" dirty="0"/>
          </a:p>
        </p:txBody>
      </p:sp>
      <p:sp>
        <p:nvSpPr>
          <p:cNvPr id="23" name="SK-26-text-22"/>
          <p:cNvSpPr/>
          <p:nvPr/>
        </p:nvSpPr>
        <p:spPr>
          <a:xfrm>
            <a:off x="402282" y="3367236"/>
            <a:ext cx="6797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Occurs in nearly ALL patients on opioids</a:t>
            </a:r>
            <a:endParaRPr lang="en-US" sz="1050" dirty="0"/>
          </a:p>
        </p:txBody>
      </p:sp>
      <p:sp>
        <p:nvSpPr>
          <p:cNvPr id="24" name="SK-26-text-23"/>
          <p:cNvSpPr/>
          <p:nvPr/>
        </p:nvSpPr>
        <p:spPr>
          <a:xfrm>
            <a:off x="402282" y="3696444"/>
            <a:ext cx="2218879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Unlike nausea/sedation — does NOT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improve over time</a:t>
            </a:r>
            <a:endParaRPr lang="en-US" sz="1050" dirty="0"/>
          </a:p>
        </p:txBody>
      </p:sp>
      <p:sp>
        <p:nvSpPr>
          <p:cNvPr id="25" name="SK-26-text-24"/>
          <p:cNvSpPr/>
          <p:nvPr/>
        </p:nvSpPr>
        <p:spPr>
          <a:xfrm>
            <a:off x="402282" y="4169569"/>
            <a:ext cx="74371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Start laxatives BEFORE constipation develops</a:t>
            </a:r>
            <a:endParaRPr lang="en-US" sz="1050" dirty="0"/>
          </a:p>
        </p:txBody>
      </p:sp>
      <p:sp>
        <p:nvSpPr>
          <p:cNvPr id="26" name="SK-26-text-25"/>
          <p:cNvSpPr/>
          <p:nvPr/>
        </p:nvSpPr>
        <p:spPr>
          <a:xfrm>
            <a:off x="402282" y="4491930"/>
            <a:ext cx="61569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Prescribe BOTH: stimulant + softener</a:t>
            </a:r>
            <a:endParaRPr lang="en-US" sz="1050" dirty="0"/>
          </a:p>
        </p:txBody>
      </p:sp>
      <p:sp>
        <p:nvSpPr>
          <p:cNvPr id="27" name="SK-26-text-26"/>
          <p:cNvSpPr/>
          <p:nvPr/>
        </p:nvSpPr>
        <p:spPr>
          <a:xfrm>
            <a:off x="572988" y="4752529"/>
            <a:ext cx="31165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Senna (stimulant)</a:t>
            </a:r>
            <a:endParaRPr lang="en-US" sz="1050" dirty="0"/>
          </a:p>
        </p:txBody>
      </p:sp>
      <p:sp>
        <p:nvSpPr>
          <p:cNvPr id="28" name="SK-26-text-27"/>
          <p:cNvSpPr/>
          <p:nvPr/>
        </p:nvSpPr>
        <p:spPr>
          <a:xfrm>
            <a:off x="572988" y="4965055"/>
            <a:ext cx="55168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Docusate or lactulose (softener)</a:t>
            </a:r>
            <a:endParaRPr lang="en-US" sz="1050" dirty="0"/>
          </a:p>
        </p:txBody>
      </p:sp>
      <p:sp>
        <p:nvSpPr>
          <p:cNvPr id="29" name="SK-26-text-28"/>
          <p:cNvSpPr/>
          <p:nvPr/>
        </p:nvSpPr>
        <p:spPr>
          <a:xfrm>
            <a:off x="414486" y="5266879"/>
            <a:ext cx="55168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Prescribe regularly — NOT as PRN</a:t>
            </a:r>
            <a:endParaRPr lang="en-US" sz="1050" dirty="0"/>
          </a:p>
        </p:txBody>
      </p:sp>
      <p:sp>
        <p:nvSpPr>
          <p:cNvPr id="30" name="SK-26-text-29"/>
          <p:cNvSpPr/>
          <p:nvPr/>
        </p:nvSpPr>
        <p:spPr>
          <a:xfrm>
            <a:off x="828973" y="5788075"/>
            <a:ext cx="1975098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MANDATORY PROPHYLAXIS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prescribe from day one</a:t>
            </a:r>
            <a:endParaRPr lang="en-US" sz="900" dirty="0"/>
          </a:p>
        </p:txBody>
      </p:sp>
      <p:sp>
        <p:nvSpPr>
          <p:cNvPr id="31" name="SK-26-text-30"/>
          <p:cNvSpPr/>
          <p:nvPr/>
        </p:nvSpPr>
        <p:spPr>
          <a:xfrm>
            <a:off x="3633192" y="2674590"/>
            <a:ext cx="43795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47A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Nausea &amp; Vomiting</a:t>
            </a:r>
            <a:endParaRPr lang="en-US" sz="1650" dirty="0"/>
          </a:p>
        </p:txBody>
      </p:sp>
      <p:sp>
        <p:nvSpPr>
          <p:cNvPr id="32" name="SK-26-text-31"/>
          <p:cNvSpPr/>
          <p:nvPr/>
        </p:nvSpPr>
        <p:spPr>
          <a:xfrm>
            <a:off x="3633192" y="3010644"/>
            <a:ext cx="36423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88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· USUALLY TEMPORARY</a:t>
            </a:r>
            <a:endParaRPr lang="en-US" sz="900" dirty="0"/>
          </a:p>
        </p:txBody>
      </p:sp>
      <p:sp>
        <p:nvSpPr>
          <p:cNvPr id="33" name="SK-26-text-32"/>
          <p:cNvSpPr/>
          <p:nvPr/>
        </p:nvSpPr>
        <p:spPr>
          <a:xfrm>
            <a:off x="3523357" y="3360390"/>
            <a:ext cx="1816596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Common in first 1–2 weeks of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 initiation</a:t>
            </a:r>
            <a:endParaRPr lang="en-US" sz="1050" dirty="0"/>
          </a:p>
        </p:txBody>
      </p:sp>
      <p:sp>
        <p:nvSpPr>
          <p:cNvPr id="34" name="SK-26-text-33"/>
          <p:cNvSpPr/>
          <p:nvPr/>
        </p:nvSpPr>
        <p:spPr>
          <a:xfrm>
            <a:off x="3523357" y="3840361"/>
            <a:ext cx="198715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Usually resolves spontaneously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warn patients in advance</a:t>
            </a:r>
            <a:endParaRPr lang="en-US" sz="1050" dirty="0"/>
          </a:p>
        </p:txBody>
      </p:sp>
      <p:sp>
        <p:nvSpPr>
          <p:cNvPr id="35" name="SK-26-text-34"/>
          <p:cNvSpPr/>
          <p:nvPr/>
        </p:nvSpPr>
        <p:spPr>
          <a:xfrm>
            <a:off x="3523357" y="4306788"/>
            <a:ext cx="198715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First-line: Metoclopramide 10 mg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8 hours (oral or SC)</a:t>
            </a:r>
            <a:endParaRPr lang="en-US" sz="1050" dirty="0"/>
          </a:p>
        </p:txBody>
      </p:sp>
      <p:sp>
        <p:nvSpPr>
          <p:cNvPr id="36" name="SK-26-text-35"/>
          <p:cNvSpPr/>
          <p:nvPr/>
        </p:nvSpPr>
        <p:spPr>
          <a:xfrm>
            <a:off x="3523357" y="4773067"/>
            <a:ext cx="190187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Alternative: Haloperidol 1.5 mg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nocte (opioid-induced or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metabolic nausea)</a:t>
            </a:r>
            <a:endParaRPr lang="en-US" sz="1050" dirty="0"/>
          </a:p>
        </p:txBody>
      </p:sp>
      <p:sp>
        <p:nvSpPr>
          <p:cNvPr id="37" name="SK-26-text-36"/>
          <p:cNvSpPr/>
          <p:nvPr/>
        </p:nvSpPr>
        <p:spPr>
          <a:xfrm>
            <a:off x="3523357" y="5417790"/>
            <a:ext cx="214565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BNF note: avoid haloperidol BD in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frail patients — excess sedation risk</a:t>
            </a:r>
            <a:endParaRPr lang="en-US" sz="1050" dirty="0"/>
          </a:p>
        </p:txBody>
      </p:sp>
      <p:sp>
        <p:nvSpPr>
          <p:cNvPr id="38" name="SK-26-text-37"/>
          <p:cNvSpPr/>
          <p:nvPr/>
        </p:nvSpPr>
        <p:spPr>
          <a:xfrm>
            <a:off x="3523357" y="6007596"/>
            <a:ext cx="213360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1E88E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Warn patients early — most stop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1E88E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opioids unnecessarily due to nausea</a:t>
            </a:r>
            <a:endParaRPr lang="en-US" sz="1050" dirty="0"/>
          </a:p>
        </p:txBody>
      </p:sp>
      <p:sp>
        <p:nvSpPr>
          <p:cNvPr id="39" name="SK-26-text-38"/>
          <p:cNvSpPr/>
          <p:nvPr/>
        </p:nvSpPr>
        <p:spPr>
          <a:xfrm>
            <a:off x="6339780" y="2667744"/>
            <a:ext cx="4895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747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Sedation / Drowsiness</a:t>
            </a:r>
            <a:endParaRPr lang="en-US" sz="1500" dirty="0"/>
          </a:p>
        </p:txBody>
      </p:sp>
      <p:sp>
        <p:nvSpPr>
          <p:cNvPr id="40" name="SK-26-text-39"/>
          <p:cNvSpPr/>
          <p:nvPr/>
        </p:nvSpPr>
        <p:spPr>
          <a:xfrm>
            <a:off x="6290965" y="3010644"/>
            <a:ext cx="48768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546E7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INITIALLY · USUALLY RESOLVES</a:t>
            </a:r>
            <a:endParaRPr lang="en-US" sz="900" dirty="0"/>
          </a:p>
        </p:txBody>
      </p:sp>
      <p:sp>
        <p:nvSpPr>
          <p:cNvPr id="41" name="SK-26-text-40"/>
          <p:cNvSpPr/>
          <p:nvPr/>
        </p:nvSpPr>
        <p:spPr>
          <a:xfrm>
            <a:off x="6290965" y="3367236"/>
            <a:ext cx="199935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Common in first week — usually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settles with dose stabilisation</a:t>
            </a:r>
            <a:endParaRPr lang="en-US" sz="1050" dirty="0"/>
          </a:p>
        </p:txBody>
      </p:sp>
      <p:sp>
        <p:nvSpPr>
          <p:cNvPr id="42" name="SK-26-text-41"/>
          <p:cNvSpPr/>
          <p:nvPr/>
        </p:nvSpPr>
        <p:spPr>
          <a:xfrm>
            <a:off x="6290965" y="3840361"/>
            <a:ext cx="590103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Distinguish from disease-related fatigue</a:t>
            </a:r>
            <a:endParaRPr lang="en-US" sz="1050" dirty="0"/>
          </a:p>
        </p:txBody>
      </p:sp>
      <p:sp>
        <p:nvSpPr>
          <p:cNvPr id="43" name="SK-26-text-42"/>
          <p:cNvSpPr/>
          <p:nvPr/>
        </p:nvSpPr>
        <p:spPr>
          <a:xfrm>
            <a:off x="6290965" y="4155877"/>
            <a:ext cx="214565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⚠ Sedation RECURRING after dose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change → consider opioid toxicity</a:t>
            </a:r>
            <a:endParaRPr lang="en-US" sz="1050" dirty="0"/>
          </a:p>
        </p:txBody>
      </p:sp>
      <p:sp>
        <p:nvSpPr>
          <p:cNvPr id="44" name="SK-26-text-43"/>
          <p:cNvSpPr/>
          <p:nvPr/>
        </p:nvSpPr>
        <p:spPr>
          <a:xfrm>
            <a:off x="6303169" y="4629150"/>
            <a:ext cx="2255490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 NOT automatically increase opioid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if patient becomes confused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sedated</a:t>
            </a:r>
            <a:endParaRPr lang="en-US" sz="1050" dirty="0"/>
          </a:p>
        </p:txBody>
      </p:sp>
      <p:sp>
        <p:nvSpPr>
          <p:cNvPr id="45" name="SK-26-text-44"/>
          <p:cNvSpPr/>
          <p:nvPr/>
        </p:nvSpPr>
        <p:spPr>
          <a:xfrm>
            <a:off x="6303169" y="5280571"/>
            <a:ext cx="217006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Review: Has dose changed recently?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renal impairment? New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medications?</a:t>
            </a:r>
            <a:endParaRPr lang="en-US" sz="1050" dirty="0"/>
          </a:p>
        </p:txBody>
      </p:sp>
      <p:sp>
        <p:nvSpPr>
          <p:cNvPr id="46" name="SK-26-text-45"/>
          <p:cNvSpPr/>
          <p:nvPr/>
        </p:nvSpPr>
        <p:spPr>
          <a:xfrm>
            <a:off x="6400800" y="6007596"/>
            <a:ext cx="207258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Recurrent sedation after titration =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toxicity until proven otherwise</a:t>
            </a:r>
            <a:endParaRPr lang="en-US" sz="1050" dirty="0"/>
          </a:p>
        </p:txBody>
      </p:sp>
      <p:sp>
        <p:nvSpPr>
          <p:cNvPr id="47" name="SK-26-text-46"/>
          <p:cNvSpPr/>
          <p:nvPr/>
        </p:nvSpPr>
        <p:spPr>
          <a:xfrm>
            <a:off x="9229279" y="2667744"/>
            <a:ext cx="296272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Dry Mouth (Xerostomia)</a:t>
            </a:r>
            <a:endParaRPr lang="en-US" sz="1500" dirty="0"/>
          </a:p>
        </p:txBody>
      </p:sp>
      <p:sp>
        <p:nvSpPr>
          <p:cNvPr id="48" name="SK-26-text-47"/>
          <p:cNvSpPr/>
          <p:nvPr/>
        </p:nvSpPr>
        <p:spPr>
          <a:xfrm>
            <a:off x="9229279" y="3010644"/>
            <a:ext cx="2962721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897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OFTEN MOST TROUBLESOME LONG-TERM</a:t>
            </a:r>
            <a:endParaRPr lang="en-US" sz="900" dirty="0"/>
          </a:p>
        </p:txBody>
      </p:sp>
      <p:sp>
        <p:nvSpPr>
          <p:cNvPr id="49" name="SK-26-text-48"/>
          <p:cNvSpPr/>
          <p:nvPr/>
        </p:nvSpPr>
        <p:spPr>
          <a:xfrm>
            <a:off x="9229279" y="3319165"/>
            <a:ext cx="181659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Often the most persistent and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distressing long-term symptom</a:t>
            </a:r>
            <a:endParaRPr lang="en-US" sz="1050" dirty="0"/>
          </a:p>
        </p:txBody>
      </p:sp>
      <p:sp>
        <p:nvSpPr>
          <p:cNvPr id="50" name="SK-26-text-49"/>
          <p:cNvSpPr/>
          <p:nvPr/>
        </p:nvSpPr>
        <p:spPr>
          <a:xfrm>
            <a:off x="9229279" y="3764905"/>
            <a:ext cx="2231082" cy="9737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Simple measures first: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Frequent small sips of cold water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Suck ice cubes or frozen fruit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segments (pineapple, melon)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Sugarless chewing gum</a:t>
            </a:r>
            <a:endParaRPr lang="en-US" sz="1050" dirty="0"/>
          </a:p>
        </p:txBody>
      </p:sp>
      <p:sp>
        <p:nvSpPr>
          <p:cNvPr id="51" name="SK-26-text-50"/>
          <p:cNvSpPr/>
          <p:nvPr/>
        </p:nvSpPr>
        <p:spPr>
          <a:xfrm>
            <a:off x="9229279" y="4834830"/>
            <a:ext cx="225549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⚠ Avoid sugary drinks — dental caries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in long-term opioid patients</a:t>
            </a:r>
            <a:endParaRPr lang="en-US" sz="1050" dirty="0"/>
          </a:p>
        </p:txBody>
      </p:sp>
      <p:sp>
        <p:nvSpPr>
          <p:cNvPr id="52" name="SK-26-text-51"/>
          <p:cNvSpPr/>
          <p:nvPr/>
        </p:nvSpPr>
        <p:spPr>
          <a:xfrm>
            <a:off x="9229279" y="5301109"/>
            <a:ext cx="181659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Ensure good oral hygiene and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mouth care</a:t>
            </a:r>
            <a:endParaRPr lang="en-US" sz="1050" dirty="0"/>
          </a:p>
        </p:txBody>
      </p:sp>
      <p:sp>
        <p:nvSpPr>
          <p:cNvPr id="53" name="SK-26-text-52"/>
          <p:cNvSpPr/>
          <p:nvPr/>
        </p:nvSpPr>
        <p:spPr>
          <a:xfrm>
            <a:off x="9326761" y="5815459"/>
            <a:ext cx="221887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89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Frozen pineapple or melon segments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89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surprisingly effective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89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well-tolerated</a:t>
            </a:r>
            <a:endParaRPr lang="en-US" sz="1050" dirty="0"/>
          </a:p>
        </p:txBody>
      </p:sp>
      <p:sp>
        <p:nvSpPr>
          <p:cNvPr id="54" name="SK-26-text-53"/>
          <p:cNvSpPr/>
          <p:nvPr/>
        </p:nvSpPr>
        <p:spPr>
          <a:xfrm>
            <a:off x="207169" y="6597253"/>
            <a:ext cx="295656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5325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40569"/>
            <a:ext cx="12192000" cy="548580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508671"/>
            <a:ext cx="4913263" cy="4210794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2384" y="1508671"/>
            <a:ext cx="5973961" cy="4155877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2384" y="1515517"/>
            <a:ext cx="97482" cy="4251871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5294" y="2063502"/>
            <a:ext cx="5571679" cy="1304330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5294" y="3470077"/>
            <a:ext cx="5571679" cy="1378446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5294" y="4958209"/>
            <a:ext cx="5571679" cy="678805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75" y="5948511"/>
            <a:ext cx="3438079" cy="466279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30588" y="5948511"/>
            <a:ext cx="3438079" cy="466279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34486" y="5948511"/>
            <a:ext cx="3755082" cy="466279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39286" y="6000750"/>
            <a:ext cx="365671" cy="349746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30353" y="5986909"/>
            <a:ext cx="365671" cy="370284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7396" y="6007596"/>
            <a:ext cx="341263" cy="335905"/>
          </a:xfrm>
          <a:prstGeom prst="rect">
            <a:avLst/>
          </a:prstGeom>
        </p:spPr>
      </p:pic>
      <p:pic>
        <p:nvPicPr>
          <p:cNvPr id="17" name="SK-2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90965" y="3675757"/>
            <a:ext cx="487561" cy="671959"/>
          </a:xfrm>
          <a:prstGeom prst="rect">
            <a:avLst/>
          </a:prstGeom>
        </p:spPr>
      </p:pic>
      <p:pic>
        <p:nvPicPr>
          <p:cNvPr id="18" name="SK-2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93482" y="2194471"/>
            <a:ext cx="658267" cy="658267"/>
          </a:xfrm>
          <a:prstGeom prst="rect">
            <a:avLst/>
          </a:prstGeom>
        </p:spPr>
      </p:pic>
      <p:pic>
        <p:nvPicPr>
          <p:cNvPr id="19" name="SK-2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77553" y="843409"/>
            <a:ext cx="377875" cy="329059"/>
          </a:xfrm>
          <a:prstGeom prst="rect">
            <a:avLst/>
          </a:prstGeom>
        </p:spPr>
      </p:pic>
      <p:sp>
        <p:nvSpPr>
          <p:cNvPr id="20" name="SK-27-text-19"/>
          <p:cNvSpPr/>
          <p:nvPr/>
        </p:nvSpPr>
        <p:spPr>
          <a:xfrm>
            <a:off x="426690" y="185142"/>
            <a:ext cx="1176531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Mandatory Laxative Prophylaxis</a:t>
            </a:r>
            <a:endParaRPr lang="en-US" sz="2625" dirty="0"/>
          </a:p>
        </p:txBody>
      </p:sp>
      <p:sp>
        <p:nvSpPr>
          <p:cNvPr id="21" name="SK-27-text-20"/>
          <p:cNvSpPr/>
          <p:nvPr/>
        </p:nvSpPr>
        <p:spPr>
          <a:xfrm>
            <a:off x="9853315" y="239911"/>
            <a:ext cx="213121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Supported</a:t>
            </a:r>
            <a:endParaRPr lang="en-US" sz="1500" dirty="0"/>
          </a:p>
        </p:txBody>
      </p:sp>
      <p:sp>
        <p:nvSpPr>
          <p:cNvPr id="22" name="SK-27-text-21"/>
          <p:cNvSpPr/>
          <p:nvPr/>
        </p:nvSpPr>
        <p:spPr>
          <a:xfrm>
            <a:off x="1737717" y="877788"/>
            <a:ext cx="911884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laxatives BEFORE constipation develops — do not wait for symptoms</a:t>
            </a:r>
            <a:endParaRPr lang="en-US" sz="2100" dirty="0"/>
          </a:p>
        </p:txBody>
      </p:sp>
      <p:sp>
        <p:nvSpPr>
          <p:cNvPr id="23" name="SK-27-text-22"/>
          <p:cNvSpPr/>
          <p:nvPr/>
        </p:nvSpPr>
        <p:spPr>
          <a:xfrm>
            <a:off x="743694" y="1673275"/>
            <a:ext cx="1000410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Laxatives Are Non-Negotiable</a:t>
            </a:r>
            <a:endParaRPr lang="en-US" sz="2025" dirty="0"/>
          </a:p>
        </p:txBody>
      </p:sp>
      <p:sp>
        <p:nvSpPr>
          <p:cNvPr id="24" name="SK-27-text-23"/>
          <p:cNvSpPr/>
          <p:nvPr/>
        </p:nvSpPr>
        <p:spPr>
          <a:xfrm>
            <a:off x="780157" y="2139553"/>
            <a:ext cx="412075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Constipation occurs in nearly ALL patients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opioids</a:t>
            </a:r>
            <a:endParaRPr lang="en-US" sz="1650" dirty="0"/>
          </a:p>
        </p:txBody>
      </p:sp>
      <p:sp>
        <p:nvSpPr>
          <p:cNvPr id="25" name="SK-27-text-24"/>
          <p:cNvSpPr/>
          <p:nvPr/>
        </p:nvSpPr>
        <p:spPr>
          <a:xfrm>
            <a:off x="780157" y="2825353"/>
            <a:ext cx="3620988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Unlike nausea and sedation, it does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diminish with time</a:t>
            </a:r>
            <a:endParaRPr lang="en-US" sz="1650" dirty="0"/>
          </a:p>
        </p:txBody>
      </p:sp>
      <p:sp>
        <p:nvSpPr>
          <p:cNvPr id="26" name="SK-27-text-25"/>
          <p:cNvSpPr/>
          <p:nvPr/>
        </p:nvSpPr>
        <p:spPr>
          <a:xfrm>
            <a:off x="780157" y="3511153"/>
            <a:ext cx="3925788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Untreated constipation causes distress,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nausea, and reduces opioid adherence</a:t>
            </a:r>
            <a:endParaRPr lang="en-US" sz="1650" dirty="0"/>
          </a:p>
        </p:txBody>
      </p:sp>
      <p:sp>
        <p:nvSpPr>
          <p:cNvPr id="27" name="SK-27-text-26"/>
          <p:cNvSpPr/>
          <p:nvPr/>
        </p:nvSpPr>
        <p:spPr>
          <a:xfrm>
            <a:off x="780157" y="4190107"/>
            <a:ext cx="369406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Prophylaxis is far easier than treating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established constipation</a:t>
            </a:r>
            <a:endParaRPr lang="en-US" sz="1650" dirty="0"/>
          </a:p>
        </p:txBody>
      </p:sp>
      <p:sp>
        <p:nvSpPr>
          <p:cNvPr id="28" name="SK-27-text-27"/>
          <p:cNvSpPr/>
          <p:nvPr/>
        </p:nvSpPr>
        <p:spPr>
          <a:xfrm>
            <a:off x="1036290" y="4999434"/>
            <a:ext cx="359658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you start morphine, you start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laxatives. Always.</a:t>
            </a:r>
            <a:endParaRPr lang="en-US" sz="1800" dirty="0"/>
          </a:p>
        </p:txBody>
      </p:sp>
      <p:sp>
        <p:nvSpPr>
          <p:cNvPr id="29" name="SK-27-text-28"/>
          <p:cNvSpPr/>
          <p:nvPr/>
        </p:nvSpPr>
        <p:spPr>
          <a:xfrm>
            <a:off x="6421785" y="1632198"/>
            <a:ext cx="451767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NICE-Supported Prescribing Regimen</a:t>
            </a:r>
            <a:endParaRPr lang="en-US" sz="2025" dirty="0"/>
          </a:p>
        </p:txBody>
      </p:sp>
      <p:sp>
        <p:nvSpPr>
          <p:cNvPr id="30" name="SK-27-text-29"/>
          <p:cNvSpPr/>
          <p:nvPr/>
        </p:nvSpPr>
        <p:spPr>
          <a:xfrm>
            <a:off x="7266384" y="2139553"/>
            <a:ext cx="13001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Senna</a:t>
            </a:r>
            <a:endParaRPr lang="en-US" sz="1575" dirty="0"/>
          </a:p>
        </p:txBody>
      </p:sp>
      <p:sp>
        <p:nvSpPr>
          <p:cNvPr id="31" name="SK-27-text-30"/>
          <p:cNvSpPr/>
          <p:nvPr/>
        </p:nvSpPr>
        <p:spPr>
          <a:xfrm>
            <a:off x="7266384" y="2400300"/>
            <a:ext cx="3401467" cy="891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Stimulant laxative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oral dosing — not PRN. Start at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dose; titrate as needed.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Stimulates bowel muscle contractions</a:t>
            </a:r>
            <a:endParaRPr lang="en-US" sz="1500" dirty="0"/>
          </a:p>
        </p:txBody>
      </p:sp>
      <p:sp>
        <p:nvSpPr>
          <p:cNvPr id="32" name="SK-27-text-31"/>
          <p:cNvSpPr/>
          <p:nvPr/>
        </p:nvSpPr>
        <p:spPr>
          <a:xfrm>
            <a:off x="7266384" y="3559225"/>
            <a:ext cx="49256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Docusate (or lactulose as alternative)</a:t>
            </a:r>
            <a:endParaRPr lang="en-US" sz="1650" dirty="0"/>
          </a:p>
        </p:txBody>
      </p:sp>
      <p:sp>
        <p:nvSpPr>
          <p:cNvPr id="33" name="SK-27-text-32"/>
          <p:cNvSpPr/>
          <p:nvPr/>
        </p:nvSpPr>
        <p:spPr>
          <a:xfrm>
            <a:off x="7266384" y="3847207"/>
            <a:ext cx="3535561" cy="9120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Stool softener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oral dosing — not PRN. Use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alongside stimulant.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Softens stool by increasing water content</a:t>
            </a:r>
            <a:endParaRPr lang="en-US" sz="1500" dirty="0"/>
          </a:p>
        </p:txBody>
      </p:sp>
      <p:sp>
        <p:nvSpPr>
          <p:cNvPr id="34" name="SK-27-text-33"/>
          <p:cNvSpPr/>
          <p:nvPr/>
        </p:nvSpPr>
        <p:spPr>
          <a:xfrm>
            <a:off x="6693396" y="5054203"/>
            <a:ext cx="404767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BOTH: stimulant + softener —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routinely, regularly, from day one</a:t>
            </a:r>
            <a:endParaRPr lang="en-US" sz="1575" dirty="0"/>
          </a:p>
        </p:txBody>
      </p:sp>
      <p:sp>
        <p:nvSpPr>
          <p:cNvPr id="35" name="SK-27-text-34"/>
          <p:cNvSpPr/>
          <p:nvPr/>
        </p:nvSpPr>
        <p:spPr>
          <a:xfrm>
            <a:off x="1048494" y="6082903"/>
            <a:ext cx="638841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regularly — not PRN</a:t>
            </a:r>
            <a:endParaRPr lang="en-US" sz="1425" dirty="0"/>
          </a:p>
        </p:txBody>
      </p:sp>
      <p:sp>
        <p:nvSpPr>
          <p:cNvPr id="36" name="SK-27-text-35"/>
          <p:cNvSpPr/>
          <p:nvPr/>
        </p:nvSpPr>
        <p:spPr>
          <a:xfrm>
            <a:off x="5169396" y="5973217"/>
            <a:ext cx="201156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and titrate with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 dose changes</a:t>
            </a:r>
            <a:endParaRPr lang="en-US" sz="1500" dirty="0"/>
          </a:p>
        </p:txBody>
      </p:sp>
      <p:sp>
        <p:nvSpPr>
          <p:cNvPr id="37" name="SK-27-text-36"/>
          <p:cNvSpPr/>
          <p:nvPr/>
        </p:nvSpPr>
        <p:spPr>
          <a:xfrm>
            <a:off x="8778180" y="6082903"/>
            <a:ext cx="34138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substitute with diet alone</a:t>
            </a:r>
            <a:endParaRPr lang="en-US" sz="1425" dirty="0"/>
          </a:p>
        </p:txBody>
      </p:sp>
      <p:sp>
        <p:nvSpPr>
          <p:cNvPr id="38" name="SK-27-text-37"/>
          <p:cNvSpPr/>
          <p:nvPr/>
        </p:nvSpPr>
        <p:spPr>
          <a:xfrm>
            <a:off x="5192167" y="6590407"/>
            <a:ext cx="178296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54261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1714202"/>
            <a:ext cx="11533584" cy="14288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1892052"/>
            <a:ext cx="5644753" cy="3409652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059" y="1892052"/>
            <a:ext cx="5644753" cy="467618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1892052"/>
            <a:ext cx="5644753" cy="3450878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1892052"/>
            <a:ext cx="5644753" cy="460772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059" y="5588496"/>
            <a:ext cx="11533584" cy="680145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9059" y="5617964"/>
            <a:ext cx="97482" cy="658267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372374"/>
            <a:ext cx="12192000" cy="485477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01418" y="6542484"/>
            <a:ext cx="9525" cy="150763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80908" y="6542484"/>
            <a:ext cx="9525" cy="150763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859" y="5664696"/>
            <a:ext cx="451098" cy="493663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5059" y="1968103"/>
            <a:ext cx="304800" cy="294829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8580" y="1968103"/>
            <a:ext cx="316855" cy="294829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2596" y="137071"/>
            <a:ext cx="548580" cy="466279"/>
          </a:xfrm>
          <a:prstGeom prst="rect">
            <a:avLst/>
          </a:prstGeom>
        </p:spPr>
      </p:pic>
      <p:sp>
        <p:nvSpPr>
          <p:cNvPr id="18" name="SK-28-text-17"/>
          <p:cNvSpPr/>
          <p:nvPr/>
        </p:nvSpPr>
        <p:spPr>
          <a:xfrm>
            <a:off x="865584" y="130225"/>
            <a:ext cx="10704463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FLAG: Agitated confusion in a patient on opioids = CONSIDER OPIOID TOXICITY FIRST –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increase the opioid dose</a:t>
            </a:r>
            <a:endParaRPr lang="en-US" sz="1950" dirty="0"/>
          </a:p>
        </p:txBody>
      </p:sp>
      <p:sp>
        <p:nvSpPr>
          <p:cNvPr id="19" name="SK-28-text-18"/>
          <p:cNvSpPr/>
          <p:nvPr/>
        </p:nvSpPr>
        <p:spPr>
          <a:xfrm>
            <a:off x="292596" y="891480"/>
            <a:ext cx="1189940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Recognising and Managing Opioid Toxicity</a:t>
            </a:r>
            <a:endParaRPr lang="en-US" sz="2850" dirty="0"/>
          </a:p>
        </p:txBody>
      </p:sp>
      <p:sp>
        <p:nvSpPr>
          <p:cNvPr id="20" name="SK-28-text-19"/>
          <p:cNvSpPr/>
          <p:nvPr/>
        </p:nvSpPr>
        <p:spPr>
          <a:xfrm>
            <a:off x="292596" y="1309836"/>
            <a:ext cx="89058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| BNF Current Guidance</a:t>
            </a:r>
            <a:endParaRPr lang="en-US" sz="1650" dirty="0"/>
          </a:p>
        </p:txBody>
      </p:sp>
      <p:sp>
        <p:nvSpPr>
          <p:cNvPr id="21" name="SK-28-text-20"/>
          <p:cNvSpPr/>
          <p:nvPr/>
        </p:nvSpPr>
        <p:spPr>
          <a:xfrm>
            <a:off x="938659" y="1975098"/>
            <a:ext cx="1005459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Warning Signs — Recognise These</a:t>
            </a:r>
            <a:endParaRPr lang="en-US" sz="2100" dirty="0"/>
          </a:p>
        </p:txBody>
      </p:sp>
      <p:sp>
        <p:nvSpPr>
          <p:cNvPr id="22" name="SK-28-text-21"/>
          <p:cNvSpPr/>
          <p:nvPr/>
        </p:nvSpPr>
        <p:spPr>
          <a:xfrm>
            <a:off x="548580" y="2509986"/>
            <a:ext cx="116434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Subtle agitation or restlessness — often the earliest sign</a:t>
            </a:r>
            <a:endParaRPr lang="en-US" sz="1650" dirty="0"/>
          </a:p>
        </p:txBody>
      </p:sp>
      <p:sp>
        <p:nvSpPr>
          <p:cNvPr id="23" name="SK-28-text-22"/>
          <p:cNvSpPr/>
          <p:nvPr/>
        </p:nvSpPr>
        <p:spPr>
          <a:xfrm>
            <a:off x="548580" y="2893963"/>
            <a:ext cx="459625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Visual &amp; tactile hallucinations — shadows/insects/object/</a:t>
            </a:r>
            <a:br>
              <a:rPr lang="en-US" sz="15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</a:br>
            <a:r>
              <a:rPr lang="en-US" sz="15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people at the periphery</a:t>
            </a:r>
            <a:r>
              <a:rPr lang="en-US" sz="1575" dirty="0"/>
              <a:t> </a:t>
            </a:r>
            <a:r>
              <a:rPr lang="en-US" sz="15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visual field</a:t>
            </a:r>
            <a:endParaRPr lang="en-US" sz="1575" dirty="0"/>
          </a:p>
        </p:txBody>
      </p:sp>
      <p:sp>
        <p:nvSpPr>
          <p:cNvPr id="24" name="SK-28-text-23"/>
          <p:cNvSpPr/>
          <p:nvPr/>
        </p:nvSpPr>
        <p:spPr>
          <a:xfrm>
            <a:off x="548580" y="3552379"/>
            <a:ext cx="66427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Vivid, disturbing dreams</a:t>
            </a:r>
            <a:endParaRPr lang="en-US" sz="1650" dirty="0"/>
          </a:p>
        </p:txBody>
      </p:sp>
      <p:sp>
        <p:nvSpPr>
          <p:cNvPr id="25" name="SK-28-text-24"/>
          <p:cNvSpPr/>
          <p:nvPr/>
        </p:nvSpPr>
        <p:spPr>
          <a:xfrm>
            <a:off x="548580" y="3950196"/>
            <a:ext cx="84029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Confusion and cognitive changes</a:t>
            </a:r>
            <a:endParaRPr lang="en-US" sz="1650" dirty="0"/>
          </a:p>
        </p:txBody>
      </p:sp>
      <p:sp>
        <p:nvSpPr>
          <p:cNvPr id="26" name="SK-28-text-25"/>
          <p:cNvSpPr/>
          <p:nvPr/>
        </p:nvSpPr>
        <p:spPr>
          <a:xfrm>
            <a:off x="548580" y="4361557"/>
            <a:ext cx="116434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Myoclonic jerks — muscle twitching, especially at night</a:t>
            </a:r>
            <a:endParaRPr lang="en-US" sz="1650" dirty="0"/>
          </a:p>
        </p:txBody>
      </p:sp>
      <p:sp>
        <p:nvSpPr>
          <p:cNvPr id="27" name="SK-28-text-26"/>
          <p:cNvSpPr/>
          <p:nvPr/>
        </p:nvSpPr>
        <p:spPr>
          <a:xfrm>
            <a:off x="548580" y="4759375"/>
            <a:ext cx="424279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Respiratory depression — late sign; rare with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correct titration</a:t>
            </a:r>
            <a:endParaRPr lang="en-US" sz="1575" dirty="0"/>
          </a:p>
        </p:txBody>
      </p:sp>
      <p:sp>
        <p:nvSpPr>
          <p:cNvPr id="28" name="SK-28-text-27"/>
          <p:cNvSpPr/>
          <p:nvPr/>
        </p:nvSpPr>
        <p:spPr>
          <a:xfrm>
            <a:off x="6815286" y="1988790"/>
            <a:ext cx="537671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— Act on This</a:t>
            </a:r>
            <a:endParaRPr lang="en-US" sz="2100" dirty="0"/>
          </a:p>
        </p:txBody>
      </p:sp>
      <p:sp>
        <p:nvSpPr>
          <p:cNvPr id="29" name="SK-28-text-28"/>
          <p:cNvSpPr/>
          <p:nvPr/>
        </p:nvSpPr>
        <p:spPr>
          <a:xfrm>
            <a:off x="6461671" y="2523679"/>
            <a:ext cx="57303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Reduce opioid dose by 30–50%</a:t>
            </a:r>
            <a:endParaRPr lang="en-US" sz="1650" dirty="0"/>
          </a:p>
        </p:txBody>
      </p:sp>
      <p:sp>
        <p:nvSpPr>
          <p:cNvPr id="30" name="SK-28-text-29"/>
          <p:cNvSpPr/>
          <p:nvPr/>
        </p:nvSpPr>
        <p:spPr>
          <a:xfrm>
            <a:off x="6803082" y="2811661"/>
            <a:ext cx="53889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stop abruptly — reduce and reassess</a:t>
            </a:r>
            <a:endParaRPr lang="en-US" sz="1500" dirty="0"/>
          </a:p>
        </p:txBody>
      </p:sp>
      <p:sp>
        <p:nvSpPr>
          <p:cNvPr id="31" name="SK-28-text-30"/>
          <p:cNvSpPr/>
          <p:nvPr/>
        </p:nvSpPr>
        <p:spPr>
          <a:xfrm>
            <a:off x="6461671" y="3182094"/>
            <a:ext cx="57303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Ensure adequate hydration</a:t>
            </a:r>
            <a:endParaRPr lang="en-US" sz="1650" dirty="0"/>
          </a:p>
        </p:txBody>
      </p:sp>
      <p:sp>
        <p:nvSpPr>
          <p:cNvPr id="32" name="SK-28-text-31"/>
          <p:cNvSpPr/>
          <p:nvPr/>
        </p:nvSpPr>
        <p:spPr>
          <a:xfrm>
            <a:off x="6803082" y="3470077"/>
            <a:ext cx="348689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Promotes renal clearance of active opioid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metabolites (morphine-6-glucuronide)</a:t>
            </a:r>
            <a:endParaRPr lang="en-US" sz="1500" dirty="0"/>
          </a:p>
        </p:txBody>
      </p:sp>
      <p:sp>
        <p:nvSpPr>
          <p:cNvPr id="33" name="SK-28-text-32"/>
          <p:cNvSpPr/>
          <p:nvPr/>
        </p:nvSpPr>
        <p:spPr>
          <a:xfrm>
            <a:off x="6461671" y="4094113"/>
            <a:ext cx="57303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Haloperidol 0.5–1 mg SC every 2–4 hours PRN</a:t>
            </a:r>
            <a:endParaRPr lang="en-US" sz="1650" dirty="0"/>
          </a:p>
        </p:txBody>
      </p:sp>
      <p:sp>
        <p:nvSpPr>
          <p:cNvPr id="34" name="SK-28-text-33"/>
          <p:cNvSpPr/>
          <p:nvPr/>
        </p:nvSpPr>
        <p:spPr>
          <a:xfrm>
            <a:off x="6803082" y="4389090"/>
            <a:ext cx="538891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agitation and hallucinations — BNF current dose</a:t>
            </a:r>
            <a:endParaRPr lang="en-US" sz="1500" dirty="0"/>
          </a:p>
        </p:txBody>
      </p:sp>
      <p:sp>
        <p:nvSpPr>
          <p:cNvPr id="35" name="SK-28-text-34"/>
          <p:cNvSpPr/>
          <p:nvPr/>
        </p:nvSpPr>
        <p:spPr>
          <a:xfrm>
            <a:off x="6461671" y="4759375"/>
            <a:ext cx="57303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Seek specialist palliative care advice</a:t>
            </a:r>
            <a:endParaRPr lang="en-US" sz="1650" dirty="0"/>
          </a:p>
        </p:txBody>
      </p:sp>
      <p:sp>
        <p:nvSpPr>
          <p:cNvPr id="36" name="SK-28-text-35"/>
          <p:cNvSpPr/>
          <p:nvPr/>
        </p:nvSpPr>
        <p:spPr>
          <a:xfrm>
            <a:off x="6803082" y="5047357"/>
            <a:ext cx="538891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opioid rotation if toxicity persists</a:t>
            </a:r>
            <a:endParaRPr lang="en-US" sz="1500" dirty="0"/>
          </a:p>
        </p:txBody>
      </p:sp>
      <p:sp>
        <p:nvSpPr>
          <p:cNvPr id="37" name="SK-28-text-36"/>
          <p:cNvSpPr/>
          <p:nvPr/>
        </p:nvSpPr>
        <p:spPr>
          <a:xfrm>
            <a:off x="1182588" y="5685234"/>
            <a:ext cx="110094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note: Escalating opioid requirements indicate disease progression or tolerance — NOT addiction.</a:t>
            </a:r>
            <a:endParaRPr lang="en-US" sz="1650" dirty="0"/>
          </a:p>
        </p:txBody>
      </p:sp>
      <p:sp>
        <p:nvSpPr>
          <p:cNvPr id="38" name="SK-28-text-37"/>
          <p:cNvSpPr/>
          <p:nvPr/>
        </p:nvSpPr>
        <p:spPr>
          <a:xfrm>
            <a:off x="1206996" y="5959525"/>
            <a:ext cx="109850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Reassure patients and families explicitly. Psychological dependence is rare in cancer pain management.</a:t>
            </a:r>
            <a:endParaRPr lang="en-US" sz="1650" dirty="0"/>
          </a:p>
        </p:txBody>
      </p:sp>
      <p:sp>
        <p:nvSpPr>
          <p:cNvPr id="39" name="SK-28-text-38"/>
          <p:cNvSpPr/>
          <p:nvPr/>
        </p:nvSpPr>
        <p:spPr>
          <a:xfrm>
            <a:off x="2121396" y="6487567"/>
            <a:ext cx="4895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40" name="SK-28-text-39"/>
          <p:cNvSpPr/>
          <p:nvPr/>
        </p:nvSpPr>
        <p:spPr>
          <a:xfrm>
            <a:off x="4474369" y="6494413"/>
            <a:ext cx="771763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— Overview &amp; Practicalities</a:t>
            </a:r>
            <a:endParaRPr lang="en-US" sz="1500" dirty="0"/>
          </a:p>
        </p:txBody>
      </p:sp>
      <p:sp>
        <p:nvSpPr>
          <p:cNvPr id="41" name="SK-28-text-40"/>
          <p:cNvSpPr/>
          <p:nvPr/>
        </p:nvSpPr>
        <p:spPr>
          <a:xfrm>
            <a:off x="8485584" y="6494413"/>
            <a:ext cx="37064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28 of 40</a:t>
            </a:r>
            <a:endParaRPr lang="en-US" sz="15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60090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985391"/>
            <a:ext cx="5132784" cy="2623840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029" y="1179463"/>
            <a:ext cx="38100" cy="2132707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0494" y="1158329"/>
            <a:ext cx="6181279" cy="2072432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3648" y="1179463"/>
            <a:ext cx="38100" cy="2132707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54588" y="2091630"/>
            <a:ext cx="1072753" cy="342900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8361" y="2253555"/>
            <a:ext cx="182761" cy="19050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25131" y="2236140"/>
            <a:ext cx="53882" cy="53882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32290" y="2091630"/>
            <a:ext cx="853380" cy="342900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6690" y="2253555"/>
            <a:ext cx="182761" cy="19050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83460" y="2236140"/>
            <a:ext cx="53882" cy="53882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90471" y="2091630"/>
            <a:ext cx="853380" cy="342900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04871" y="2253555"/>
            <a:ext cx="182761" cy="19050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1641" y="2236140"/>
            <a:ext cx="53882" cy="53882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48800" y="2091630"/>
            <a:ext cx="853380" cy="342900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3200" y="2253555"/>
            <a:ext cx="182761" cy="19050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99971" y="2236140"/>
            <a:ext cx="53880" cy="53882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06980" y="2091630"/>
            <a:ext cx="1194792" cy="342900"/>
          </a:xfrm>
          <a:prstGeom prst="rect">
            <a:avLst/>
          </a:prstGeom>
        </p:spPr>
      </p:pic>
      <p:pic>
        <p:nvPicPr>
          <p:cNvPr id="21" name="SK-29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7875" y="3545532"/>
            <a:ext cx="5132784" cy="2221855"/>
          </a:xfrm>
          <a:prstGeom prst="rect">
            <a:avLst/>
          </a:prstGeom>
        </p:spPr>
      </p:pic>
      <p:pic>
        <p:nvPicPr>
          <p:cNvPr id="22" name="SK-29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1029" y="3483769"/>
            <a:ext cx="38100" cy="2283619"/>
          </a:xfrm>
          <a:prstGeom prst="rect">
            <a:avLst/>
          </a:prstGeom>
        </p:spPr>
      </p:pic>
      <p:pic>
        <p:nvPicPr>
          <p:cNvPr id="23" name="SK-29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620494" y="3462486"/>
            <a:ext cx="6181279" cy="2312343"/>
          </a:xfrm>
          <a:prstGeom prst="rect">
            <a:avLst/>
          </a:prstGeom>
        </p:spPr>
      </p:pic>
      <p:pic>
        <p:nvPicPr>
          <p:cNvPr id="24" name="SK-29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13648" y="3483769"/>
            <a:ext cx="38100" cy="2283619"/>
          </a:xfrm>
          <a:prstGeom prst="rect">
            <a:avLst/>
          </a:prstGeom>
        </p:spPr>
      </p:pic>
      <p:pic>
        <p:nvPicPr>
          <p:cNvPr id="25" name="SK-29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7875" y="5910858"/>
            <a:ext cx="11423898" cy="597843"/>
          </a:xfrm>
          <a:prstGeom prst="rect">
            <a:avLst/>
          </a:prstGeom>
        </p:spPr>
      </p:pic>
      <p:pic>
        <p:nvPicPr>
          <p:cNvPr id="26" name="SK-29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9765" y="5993755"/>
            <a:ext cx="463153" cy="418207"/>
          </a:xfrm>
          <a:prstGeom prst="rect">
            <a:avLst/>
          </a:prstGeom>
        </p:spPr>
      </p:pic>
      <p:pic>
        <p:nvPicPr>
          <p:cNvPr id="27" name="SK-29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95765" y="5486400"/>
            <a:ext cx="219373" cy="205680"/>
          </a:xfrm>
          <a:prstGeom prst="rect">
            <a:avLst/>
          </a:prstGeom>
        </p:spPr>
      </p:pic>
      <p:pic>
        <p:nvPicPr>
          <p:cNvPr id="28" name="SK-29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83561" y="5239494"/>
            <a:ext cx="231577" cy="185142"/>
          </a:xfrm>
          <a:prstGeom prst="rect">
            <a:avLst/>
          </a:prstGeom>
        </p:spPr>
      </p:pic>
      <p:pic>
        <p:nvPicPr>
          <p:cNvPr id="29" name="SK-29-img-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7977" y="3538686"/>
            <a:ext cx="585192" cy="740569"/>
          </a:xfrm>
          <a:prstGeom prst="rect">
            <a:avLst/>
          </a:prstGeom>
        </p:spPr>
      </p:pic>
      <p:pic>
        <p:nvPicPr>
          <p:cNvPr id="30" name="SK-29-img-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778996" y="1234380"/>
            <a:ext cx="487561" cy="720030"/>
          </a:xfrm>
          <a:prstGeom prst="rect">
            <a:avLst/>
          </a:prstGeom>
        </p:spPr>
      </p:pic>
      <p:pic>
        <p:nvPicPr>
          <p:cNvPr id="31" name="SK-29-img-30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70471" y="3627834"/>
            <a:ext cx="572988" cy="651421"/>
          </a:xfrm>
          <a:prstGeom prst="rect">
            <a:avLst/>
          </a:prstGeom>
        </p:spPr>
      </p:pic>
      <p:pic>
        <p:nvPicPr>
          <p:cNvPr id="32" name="SK-29-img-31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72988" y="1241227"/>
            <a:ext cx="707082" cy="678805"/>
          </a:xfrm>
          <a:prstGeom prst="rect">
            <a:avLst/>
          </a:prstGeom>
        </p:spPr>
      </p:pic>
      <p:sp>
        <p:nvSpPr>
          <p:cNvPr id="33" name="SK-29-text-32"/>
          <p:cNvSpPr/>
          <p:nvPr/>
        </p:nvSpPr>
        <p:spPr>
          <a:xfrm>
            <a:off x="341263" y="157609"/>
            <a:ext cx="11850737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Adjuvant Analgesics in Palliative Care</a:t>
            </a:r>
            <a:endParaRPr lang="en-US" sz="2700" dirty="0"/>
          </a:p>
        </p:txBody>
      </p:sp>
      <p:sp>
        <p:nvSpPr>
          <p:cNvPr id="34" name="SK-29-text-33"/>
          <p:cNvSpPr/>
          <p:nvPr/>
        </p:nvSpPr>
        <p:spPr>
          <a:xfrm>
            <a:off x="341263" y="569119"/>
            <a:ext cx="118507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Used at ANY step of the analgesic ladder — when opioids alone are insufficient</a:t>
            </a:r>
            <a:endParaRPr lang="en-US" sz="1500" dirty="0"/>
          </a:p>
        </p:txBody>
      </p:sp>
      <p:sp>
        <p:nvSpPr>
          <p:cNvPr id="35" name="SK-29-text-34"/>
          <p:cNvSpPr/>
          <p:nvPr/>
        </p:nvSpPr>
        <p:spPr>
          <a:xfrm>
            <a:off x="1414165" y="1296144"/>
            <a:ext cx="168687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NSAIDs</a:t>
            </a:r>
            <a:endParaRPr lang="en-US" sz="1725" dirty="0"/>
          </a:p>
        </p:txBody>
      </p:sp>
      <p:sp>
        <p:nvSpPr>
          <p:cNvPr id="36" name="SK-29-text-35"/>
          <p:cNvSpPr/>
          <p:nvPr/>
        </p:nvSpPr>
        <p:spPr>
          <a:xfrm>
            <a:off x="1414165" y="1584127"/>
            <a:ext cx="72866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(ibuprofen · naproxen · diclofenac)</a:t>
            </a:r>
            <a:endParaRPr lang="en-US" sz="1350" dirty="0"/>
          </a:p>
        </p:txBody>
      </p:sp>
      <p:sp>
        <p:nvSpPr>
          <p:cNvPr id="37" name="SK-29-text-36"/>
          <p:cNvSpPr/>
          <p:nvPr/>
        </p:nvSpPr>
        <p:spPr>
          <a:xfrm>
            <a:off x="877788" y="1988790"/>
            <a:ext cx="348689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Especially effective for bone pain, soft tissue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infiltration, hepatomegaly</a:t>
            </a:r>
            <a:endParaRPr lang="en-US" sz="1350" dirty="0"/>
          </a:p>
        </p:txBody>
      </p:sp>
      <p:sp>
        <p:nvSpPr>
          <p:cNvPr id="38" name="SK-29-text-37"/>
          <p:cNvSpPr/>
          <p:nvPr/>
        </p:nvSpPr>
        <p:spPr>
          <a:xfrm>
            <a:off x="877788" y="2461915"/>
            <a:ext cx="87268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 alongside morphine — additive effect</a:t>
            </a:r>
            <a:endParaRPr lang="en-US" sz="1350" dirty="0"/>
          </a:p>
        </p:txBody>
      </p:sp>
      <p:sp>
        <p:nvSpPr>
          <p:cNvPr id="39" name="SK-29-text-38"/>
          <p:cNvSpPr/>
          <p:nvPr/>
        </p:nvSpPr>
        <p:spPr>
          <a:xfrm>
            <a:off x="877788" y="2708821"/>
            <a:ext cx="103727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Always co-prescribe a PPI for gastric protection</a:t>
            </a:r>
            <a:endParaRPr lang="en-US" sz="1350" dirty="0"/>
          </a:p>
        </p:txBody>
      </p:sp>
      <p:sp>
        <p:nvSpPr>
          <p:cNvPr id="40" name="SK-29-text-39"/>
          <p:cNvSpPr/>
          <p:nvPr/>
        </p:nvSpPr>
        <p:spPr>
          <a:xfrm>
            <a:off x="877788" y="2948880"/>
            <a:ext cx="373067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Caution: renal impairment, cardiovascular risk,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bleeding risk</a:t>
            </a:r>
            <a:endParaRPr lang="en-US" sz="1350" dirty="0"/>
          </a:p>
        </p:txBody>
      </p:sp>
      <p:sp>
        <p:nvSpPr>
          <p:cNvPr id="41" name="SK-29-text-40"/>
          <p:cNvSpPr/>
          <p:nvPr/>
        </p:nvSpPr>
        <p:spPr>
          <a:xfrm>
            <a:off x="1414165" y="3689598"/>
            <a:ext cx="405288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Corticosteroids</a:t>
            </a:r>
            <a:endParaRPr lang="en-US" sz="1725" dirty="0"/>
          </a:p>
        </p:txBody>
      </p:sp>
      <p:sp>
        <p:nvSpPr>
          <p:cNvPr id="42" name="SK-29-text-41"/>
          <p:cNvSpPr/>
          <p:nvPr/>
        </p:nvSpPr>
        <p:spPr>
          <a:xfrm>
            <a:off x="1414165" y="3991273"/>
            <a:ext cx="61207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(dexamethasone 2–8 mg daily)</a:t>
            </a:r>
            <a:endParaRPr lang="en-US" sz="1350" dirty="0"/>
          </a:p>
        </p:txBody>
      </p:sp>
      <p:sp>
        <p:nvSpPr>
          <p:cNvPr id="43" name="SK-29-text-42"/>
          <p:cNvSpPr/>
          <p:nvPr/>
        </p:nvSpPr>
        <p:spPr>
          <a:xfrm>
            <a:off x="987475" y="4389090"/>
            <a:ext cx="107842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Nerve compression and raised intracranial pressure</a:t>
            </a:r>
            <a:endParaRPr lang="en-US" sz="1350" dirty="0"/>
          </a:p>
        </p:txBody>
      </p:sp>
      <p:sp>
        <p:nvSpPr>
          <p:cNvPr id="44" name="SK-29-text-43"/>
          <p:cNvSpPr/>
          <p:nvPr/>
        </p:nvSpPr>
        <p:spPr>
          <a:xfrm>
            <a:off x="999679" y="4670227"/>
            <a:ext cx="89325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Soft tissue infiltration and hepatomegaly</a:t>
            </a:r>
            <a:endParaRPr lang="en-US" sz="1350" dirty="0"/>
          </a:p>
        </p:txBody>
      </p:sp>
      <p:sp>
        <p:nvSpPr>
          <p:cNvPr id="45" name="SK-29-text-44"/>
          <p:cNvSpPr/>
          <p:nvPr/>
        </p:nvSpPr>
        <p:spPr>
          <a:xfrm>
            <a:off x="999679" y="4951363"/>
            <a:ext cx="89325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Also improves appetite, energy and nausea</a:t>
            </a:r>
            <a:endParaRPr lang="en-US" sz="1350" dirty="0"/>
          </a:p>
        </p:txBody>
      </p:sp>
      <p:sp>
        <p:nvSpPr>
          <p:cNvPr id="46" name="SK-29-text-45"/>
          <p:cNvSpPr/>
          <p:nvPr/>
        </p:nvSpPr>
        <p:spPr>
          <a:xfrm>
            <a:off x="999679" y="5211961"/>
            <a:ext cx="95497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Rapid onset — useful in acute symptom crises</a:t>
            </a:r>
            <a:endParaRPr lang="en-US" sz="1350" dirty="0"/>
          </a:p>
        </p:txBody>
      </p:sp>
      <p:sp>
        <p:nvSpPr>
          <p:cNvPr id="47" name="SK-29-text-46"/>
          <p:cNvSpPr/>
          <p:nvPr/>
        </p:nvSpPr>
        <p:spPr>
          <a:xfrm>
            <a:off x="999679" y="5479405"/>
            <a:ext cx="91382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Always cover with PPI if also using NSAIDs</a:t>
            </a:r>
            <a:endParaRPr lang="en-US" sz="1350" dirty="0"/>
          </a:p>
        </p:txBody>
      </p:sp>
      <p:sp>
        <p:nvSpPr>
          <p:cNvPr id="48" name="SK-29-text-47"/>
          <p:cNvSpPr/>
          <p:nvPr/>
        </p:nvSpPr>
        <p:spPr>
          <a:xfrm>
            <a:off x="6437263" y="1350913"/>
            <a:ext cx="575473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Pain — Multi-Modal Strategy</a:t>
            </a:r>
            <a:endParaRPr lang="en-US" sz="1725" dirty="0"/>
          </a:p>
        </p:txBody>
      </p:sp>
      <p:sp>
        <p:nvSpPr>
          <p:cNvPr id="49" name="SK-29-text-48"/>
          <p:cNvSpPr/>
          <p:nvPr/>
        </p:nvSpPr>
        <p:spPr>
          <a:xfrm>
            <a:off x="5778996" y="2187625"/>
            <a:ext cx="20878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Paracetamol</a:t>
            </a:r>
            <a:endParaRPr lang="en-US" sz="1200" dirty="0"/>
          </a:p>
        </p:txBody>
      </p:sp>
      <p:sp>
        <p:nvSpPr>
          <p:cNvPr id="50" name="SK-29-text-49"/>
          <p:cNvSpPr/>
          <p:nvPr/>
        </p:nvSpPr>
        <p:spPr>
          <a:xfrm>
            <a:off x="7299871" y="2187625"/>
            <a:ext cx="990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NSAID</a:t>
            </a:r>
            <a:endParaRPr lang="en-US" sz="1200" dirty="0"/>
          </a:p>
        </p:txBody>
      </p:sp>
      <p:sp>
        <p:nvSpPr>
          <p:cNvPr id="51" name="SK-29-text-50"/>
          <p:cNvSpPr/>
          <p:nvPr/>
        </p:nvSpPr>
        <p:spPr>
          <a:xfrm>
            <a:off x="8366221" y="2170361"/>
            <a:ext cx="15392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Morphine</a:t>
            </a:r>
            <a:endParaRPr lang="en-US" sz="1200" dirty="0"/>
          </a:p>
        </p:txBody>
      </p:sp>
      <p:sp>
        <p:nvSpPr>
          <p:cNvPr id="52" name="SK-29-text-51"/>
          <p:cNvSpPr/>
          <p:nvPr/>
        </p:nvSpPr>
        <p:spPr>
          <a:xfrm>
            <a:off x="9428558" y="2180779"/>
            <a:ext cx="22707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Radiotherapy</a:t>
            </a:r>
            <a:endParaRPr lang="en-US" sz="1200" dirty="0"/>
          </a:p>
        </p:txBody>
      </p:sp>
      <p:sp>
        <p:nvSpPr>
          <p:cNvPr id="53" name="SK-29-text-52"/>
          <p:cNvSpPr/>
          <p:nvPr/>
        </p:nvSpPr>
        <p:spPr>
          <a:xfrm>
            <a:off x="10611294" y="2173784"/>
            <a:ext cx="15972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Bisphosphonates</a:t>
            </a:r>
            <a:endParaRPr lang="en-US" sz="1200" dirty="0"/>
          </a:p>
        </p:txBody>
      </p:sp>
      <p:sp>
        <p:nvSpPr>
          <p:cNvPr id="54" name="SK-29-text-53"/>
          <p:cNvSpPr/>
          <p:nvPr/>
        </p:nvSpPr>
        <p:spPr>
          <a:xfrm>
            <a:off x="5754588" y="2701975"/>
            <a:ext cx="64374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Single-fraction radiotherapy is highly effective for bone metastases.</a:t>
            </a:r>
            <a:endParaRPr lang="en-US" sz="1350" dirty="0"/>
          </a:p>
        </p:txBody>
      </p:sp>
      <p:sp>
        <p:nvSpPr>
          <p:cNvPr id="55" name="SK-29-text-54"/>
          <p:cNvSpPr/>
          <p:nvPr/>
        </p:nvSpPr>
        <p:spPr>
          <a:xfrm>
            <a:off x="5766792" y="2948880"/>
            <a:ext cx="64252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Zoledronic acid (bisphosphonate) for bone mets.</a:t>
            </a:r>
            <a:endParaRPr lang="en-US" sz="1350" dirty="0"/>
          </a:p>
        </p:txBody>
      </p:sp>
      <p:sp>
        <p:nvSpPr>
          <p:cNvPr id="56" name="SK-29-text-55"/>
          <p:cNvSpPr/>
          <p:nvPr/>
        </p:nvSpPr>
        <p:spPr>
          <a:xfrm>
            <a:off x="6437263" y="3552379"/>
            <a:ext cx="57547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Are Adjuvants Used?</a:t>
            </a:r>
            <a:endParaRPr lang="en-US" sz="1725" dirty="0"/>
          </a:p>
        </p:txBody>
      </p:sp>
      <p:sp>
        <p:nvSpPr>
          <p:cNvPr id="57" name="SK-29-text-56"/>
          <p:cNvSpPr/>
          <p:nvPr/>
        </p:nvSpPr>
        <p:spPr>
          <a:xfrm>
            <a:off x="6437263" y="3861048"/>
            <a:ext cx="57547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At any step of the WHO analgesic ladder</a:t>
            </a:r>
            <a:endParaRPr lang="en-US" sz="1350" dirty="0"/>
          </a:p>
        </p:txBody>
      </p:sp>
      <p:sp>
        <p:nvSpPr>
          <p:cNvPr id="58" name="SK-29-text-57"/>
          <p:cNvSpPr/>
          <p:nvPr/>
        </p:nvSpPr>
        <p:spPr>
          <a:xfrm>
            <a:off x="6437263" y="4100959"/>
            <a:ext cx="57547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When opioids alone do not control pain adequately</a:t>
            </a:r>
            <a:endParaRPr lang="en-US" sz="1350" dirty="0"/>
          </a:p>
        </p:txBody>
      </p:sp>
      <p:sp>
        <p:nvSpPr>
          <p:cNvPr id="59" name="SK-29-text-58"/>
          <p:cNvSpPr/>
          <p:nvPr/>
        </p:nvSpPr>
        <p:spPr>
          <a:xfrm>
            <a:off x="6437263" y="4361557"/>
            <a:ext cx="4974282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For pain types opioids address poorly: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pain → NSAID + radiotherapy + bisphosphonate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Neuropathic pain → amitriptyline / gabapentin / pregabalin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(see next slide)</a:t>
            </a:r>
            <a:endParaRPr lang="en-US" sz="1350" dirty="0"/>
          </a:p>
        </p:txBody>
      </p:sp>
      <p:sp>
        <p:nvSpPr>
          <p:cNvPr id="60" name="SK-29-text-59"/>
          <p:cNvSpPr/>
          <p:nvPr/>
        </p:nvSpPr>
        <p:spPr>
          <a:xfrm>
            <a:off x="6839694" y="5246340"/>
            <a:ext cx="53523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🧠 Raised ICP — dexamethasone (rapid effect)</a:t>
            </a:r>
            <a:endParaRPr lang="en-US" sz="1350" dirty="0"/>
          </a:p>
        </p:txBody>
      </p:sp>
      <p:sp>
        <p:nvSpPr>
          <p:cNvPr id="61" name="SK-29-text-60"/>
          <p:cNvSpPr/>
          <p:nvPr/>
        </p:nvSpPr>
        <p:spPr>
          <a:xfrm>
            <a:off x="6839694" y="5486400"/>
            <a:ext cx="535230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🌀 Bowel colic — hyoscine butylbromide (antispasmodic)</a:t>
            </a:r>
            <a:endParaRPr lang="en-US" sz="1350" dirty="0"/>
          </a:p>
        </p:txBody>
      </p:sp>
      <p:sp>
        <p:nvSpPr>
          <p:cNvPr id="62" name="SK-29-text-61"/>
          <p:cNvSpPr/>
          <p:nvPr/>
        </p:nvSpPr>
        <p:spPr>
          <a:xfrm>
            <a:off x="1097161" y="5986909"/>
            <a:ext cx="1014367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PPI Protection: Always prescribe a proton pump inhibitor when combining NSAIDs and corticosteroids together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GI risk is significantly increased.</a:t>
            </a:r>
            <a:endParaRPr lang="en-US" sz="1500" dirty="0"/>
          </a:p>
        </p:txBody>
      </p:sp>
      <p:sp>
        <p:nvSpPr>
          <p:cNvPr id="63" name="SK-29-text-62"/>
          <p:cNvSpPr/>
          <p:nvPr/>
        </p:nvSpPr>
        <p:spPr>
          <a:xfrm>
            <a:off x="5096173" y="6604248"/>
            <a:ext cx="41614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7190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1161752"/>
            <a:ext cx="548580" cy="3305473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992" y="1131540"/>
            <a:ext cx="3876973" cy="4265563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1765" y="857250"/>
            <a:ext cx="6778675" cy="1892796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1765" y="1058168"/>
            <a:ext cx="487561" cy="1415504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22234" y="1330375"/>
            <a:ext cx="9525" cy="1069777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9475" y="1325612"/>
            <a:ext cx="6290965" cy="9525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9475" y="1894880"/>
            <a:ext cx="6290965" cy="9525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71765" y="2852886"/>
            <a:ext cx="6778675" cy="1213842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71765" y="2852886"/>
            <a:ext cx="487561" cy="1213842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71765" y="4203204"/>
            <a:ext cx="6778675" cy="1503164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71765" y="4169569"/>
            <a:ext cx="487561" cy="1467594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9059" y="5814864"/>
            <a:ext cx="11521380" cy="618530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4173" y="5897761"/>
            <a:ext cx="511969" cy="432048"/>
          </a:xfrm>
          <a:prstGeom prst="rect">
            <a:avLst/>
          </a:prstGeom>
        </p:spPr>
      </p:pic>
      <p:sp>
        <p:nvSpPr>
          <p:cNvPr id="18" name="SK-30-text-17"/>
          <p:cNvSpPr/>
          <p:nvPr/>
        </p:nvSpPr>
        <p:spPr>
          <a:xfrm>
            <a:off x="280392" y="198834"/>
            <a:ext cx="79962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OF NEUROPATHIC PAIN</a:t>
            </a:r>
            <a:endParaRPr lang="en-US" sz="1725" dirty="0"/>
          </a:p>
        </p:txBody>
      </p:sp>
      <p:sp>
        <p:nvSpPr>
          <p:cNvPr id="19" name="SK-30-text-18"/>
          <p:cNvSpPr/>
          <p:nvPr/>
        </p:nvSpPr>
        <p:spPr>
          <a:xfrm>
            <a:off x="8387953" y="219373"/>
            <a:ext cx="380404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Adjuvant Analgesia · NICE-Aligned</a:t>
            </a:r>
            <a:endParaRPr lang="en-US" sz="1725" dirty="0"/>
          </a:p>
        </p:txBody>
      </p:sp>
      <p:sp>
        <p:nvSpPr>
          <p:cNvPr id="20" name="SK-30-text-19"/>
          <p:cNvSpPr/>
          <p:nvPr/>
        </p:nvSpPr>
        <p:spPr>
          <a:xfrm>
            <a:off x="522387" y="2455069"/>
            <a:ext cx="255984" cy="1398984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</a:t>
            </a:r>
            <a:endParaRPr lang="en-US" sz="1050" dirty="0"/>
          </a:p>
        </p:txBody>
      </p:sp>
      <p:sp>
        <p:nvSpPr>
          <p:cNvPr id="21" name="SK-30-text-20"/>
          <p:cNvSpPr/>
          <p:nvPr/>
        </p:nvSpPr>
        <p:spPr>
          <a:xfrm>
            <a:off x="1133773" y="1357759"/>
            <a:ext cx="617124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4E9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Features of Neuropathic Pain</a:t>
            </a:r>
            <a:endParaRPr lang="en-US" sz="1425" dirty="0"/>
          </a:p>
        </p:txBody>
      </p:sp>
      <p:sp>
        <p:nvSpPr>
          <p:cNvPr id="22" name="SK-30-text-21"/>
          <p:cNvSpPr/>
          <p:nvPr/>
        </p:nvSpPr>
        <p:spPr>
          <a:xfrm>
            <a:off x="1145977" y="1831032"/>
            <a:ext cx="4438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Burning sensation</a:t>
            </a:r>
            <a:endParaRPr lang="en-US" sz="1500" dirty="0"/>
          </a:p>
        </p:txBody>
      </p:sp>
      <p:sp>
        <p:nvSpPr>
          <p:cNvPr id="23" name="SK-30-text-22"/>
          <p:cNvSpPr/>
          <p:nvPr/>
        </p:nvSpPr>
        <p:spPr>
          <a:xfrm>
            <a:off x="1145977" y="2235696"/>
            <a:ext cx="6267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Shooting or stabbing pain</a:t>
            </a:r>
            <a:endParaRPr lang="en-US" sz="1500" dirty="0"/>
          </a:p>
        </p:txBody>
      </p:sp>
      <p:sp>
        <p:nvSpPr>
          <p:cNvPr id="24" name="SK-30-text-23"/>
          <p:cNvSpPr/>
          <p:nvPr/>
        </p:nvSpPr>
        <p:spPr>
          <a:xfrm>
            <a:off x="1145977" y="2626519"/>
            <a:ext cx="6724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Tingling / pins and needles</a:t>
            </a:r>
            <a:endParaRPr lang="en-US" sz="1500" dirty="0"/>
          </a:p>
        </p:txBody>
      </p:sp>
      <p:sp>
        <p:nvSpPr>
          <p:cNvPr id="25" name="SK-30-text-24"/>
          <p:cNvSpPr/>
          <p:nvPr/>
        </p:nvSpPr>
        <p:spPr>
          <a:xfrm>
            <a:off x="1145977" y="3038029"/>
            <a:ext cx="284068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Allodynia — pain from normally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non-painful stimuli</a:t>
            </a:r>
            <a:endParaRPr lang="en-US" sz="1425" dirty="0"/>
          </a:p>
        </p:txBody>
      </p:sp>
      <p:sp>
        <p:nvSpPr>
          <p:cNvPr id="26" name="SK-30-text-25"/>
          <p:cNvSpPr/>
          <p:nvPr/>
        </p:nvSpPr>
        <p:spPr>
          <a:xfrm>
            <a:off x="1145977" y="3668911"/>
            <a:ext cx="254808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Dysaesthesia — unpleasant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abnormal sensation</a:t>
            </a:r>
            <a:endParaRPr lang="en-US" sz="1425" dirty="0"/>
          </a:p>
        </p:txBody>
      </p:sp>
      <p:sp>
        <p:nvSpPr>
          <p:cNvPr id="27" name="SK-30-text-26"/>
          <p:cNvSpPr/>
          <p:nvPr/>
        </p:nvSpPr>
        <p:spPr>
          <a:xfrm>
            <a:off x="1145977" y="4299942"/>
            <a:ext cx="58102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Dermatomal distribution</a:t>
            </a:r>
            <a:endParaRPr lang="en-US" sz="1500" dirty="0"/>
          </a:p>
        </p:txBody>
      </p:sp>
      <p:sp>
        <p:nvSpPr>
          <p:cNvPr id="28" name="SK-30-text-27"/>
          <p:cNvSpPr/>
          <p:nvPr/>
        </p:nvSpPr>
        <p:spPr>
          <a:xfrm>
            <a:off x="1121569" y="4752529"/>
            <a:ext cx="318209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Think: nerve compression, post-surgical,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diabetic, cancer-related</a:t>
            </a:r>
            <a:endParaRPr lang="en-US" sz="1425" dirty="0"/>
          </a:p>
        </p:txBody>
      </p:sp>
      <p:sp>
        <p:nvSpPr>
          <p:cNvPr id="29" name="SK-30-text-28"/>
          <p:cNvSpPr/>
          <p:nvPr/>
        </p:nvSpPr>
        <p:spPr>
          <a:xfrm>
            <a:off x="5778996" y="1018825"/>
            <a:ext cx="399954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Options</a:t>
            </a:r>
            <a:endParaRPr lang="en-US" sz="1425" dirty="0"/>
          </a:p>
        </p:txBody>
      </p:sp>
      <p:sp>
        <p:nvSpPr>
          <p:cNvPr id="30" name="SK-30-text-29"/>
          <p:cNvSpPr/>
          <p:nvPr/>
        </p:nvSpPr>
        <p:spPr>
          <a:xfrm>
            <a:off x="5206008" y="1344067"/>
            <a:ext cx="219373" cy="843409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1st LINE</a:t>
            </a:r>
            <a:endParaRPr lang="en-US" sz="1425" dirty="0"/>
          </a:p>
        </p:txBody>
      </p:sp>
      <p:sp>
        <p:nvSpPr>
          <p:cNvPr id="31" name="SK-30-text-30"/>
          <p:cNvSpPr/>
          <p:nvPr/>
        </p:nvSpPr>
        <p:spPr>
          <a:xfrm>
            <a:off x="5791200" y="1412677"/>
            <a:ext cx="27603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Amitriptyline</a:t>
            </a:r>
            <a:endParaRPr lang="en-US" sz="1350" dirty="0"/>
          </a:p>
        </p:txBody>
      </p:sp>
      <p:sp>
        <p:nvSpPr>
          <p:cNvPr id="32" name="SK-30-text-31"/>
          <p:cNvSpPr/>
          <p:nvPr/>
        </p:nvSpPr>
        <p:spPr>
          <a:xfrm>
            <a:off x="5815459" y="1618357"/>
            <a:ext cx="59836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10-25 mg nocte, titrate up</a:t>
            </a:r>
            <a:endParaRPr lang="en-US" sz="1350" dirty="0"/>
          </a:p>
        </p:txBody>
      </p:sp>
      <p:sp>
        <p:nvSpPr>
          <p:cNvPr id="33" name="SK-30-text-32"/>
          <p:cNvSpPr/>
          <p:nvPr/>
        </p:nvSpPr>
        <p:spPr>
          <a:xfrm>
            <a:off x="9034165" y="1419523"/>
            <a:ext cx="214312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Duloxetine</a:t>
            </a:r>
            <a:endParaRPr lang="en-US" sz="1350" dirty="0"/>
          </a:p>
        </p:txBody>
      </p:sp>
      <p:sp>
        <p:nvSpPr>
          <p:cNvPr id="34" name="SK-30-text-33"/>
          <p:cNvSpPr/>
          <p:nvPr/>
        </p:nvSpPr>
        <p:spPr>
          <a:xfrm>
            <a:off x="9034165" y="1618357"/>
            <a:ext cx="31578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30-60 mg once daily</a:t>
            </a:r>
            <a:endParaRPr lang="en-US" sz="1350" dirty="0"/>
          </a:p>
        </p:txBody>
      </p:sp>
      <p:sp>
        <p:nvSpPr>
          <p:cNvPr id="35" name="SK-30-text-34"/>
          <p:cNvSpPr/>
          <p:nvPr/>
        </p:nvSpPr>
        <p:spPr>
          <a:xfrm>
            <a:off x="5791200" y="1975098"/>
            <a:ext cx="21431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Gabapentin</a:t>
            </a:r>
            <a:endParaRPr lang="en-US" sz="1350" dirty="0"/>
          </a:p>
        </p:txBody>
      </p:sp>
      <p:sp>
        <p:nvSpPr>
          <p:cNvPr id="36" name="SK-30-text-35"/>
          <p:cNvSpPr/>
          <p:nvPr/>
        </p:nvSpPr>
        <p:spPr>
          <a:xfrm>
            <a:off x="5815459" y="2180779"/>
            <a:ext cx="63765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300 mg OD → titrate to 300 mg TDS</a:t>
            </a:r>
            <a:endParaRPr lang="en-US" sz="1350" dirty="0"/>
          </a:p>
        </p:txBody>
      </p:sp>
      <p:sp>
        <p:nvSpPr>
          <p:cNvPr id="37" name="SK-30-text-36"/>
          <p:cNvSpPr/>
          <p:nvPr/>
        </p:nvSpPr>
        <p:spPr>
          <a:xfrm>
            <a:off x="9034165" y="1981944"/>
            <a:ext cx="21431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Pregabalin</a:t>
            </a:r>
            <a:endParaRPr lang="en-US" sz="1350" dirty="0"/>
          </a:p>
        </p:txBody>
      </p:sp>
      <p:sp>
        <p:nvSpPr>
          <p:cNvPr id="38" name="SK-30-text-37"/>
          <p:cNvSpPr/>
          <p:nvPr/>
        </p:nvSpPr>
        <p:spPr>
          <a:xfrm>
            <a:off x="9034165" y="2180779"/>
            <a:ext cx="31578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75 mg twice daily</a:t>
            </a:r>
            <a:endParaRPr lang="en-US" sz="1350" dirty="0"/>
          </a:p>
        </p:txBody>
      </p:sp>
      <p:sp>
        <p:nvSpPr>
          <p:cNvPr id="39" name="SK-30-text-38"/>
          <p:cNvSpPr/>
          <p:nvPr/>
        </p:nvSpPr>
        <p:spPr>
          <a:xfrm>
            <a:off x="5791200" y="2468761"/>
            <a:ext cx="64008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Choose based on comorbidities and tolerability — all are NICE-aligned first-line</a:t>
            </a:r>
            <a:endParaRPr lang="en-US" sz="1200" dirty="0"/>
          </a:p>
        </p:txBody>
      </p:sp>
      <p:sp>
        <p:nvSpPr>
          <p:cNvPr id="40" name="SK-30-text-39"/>
          <p:cNvSpPr/>
          <p:nvPr/>
        </p:nvSpPr>
        <p:spPr>
          <a:xfrm>
            <a:off x="5206008" y="2935188"/>
            <a:ext cx="219373" cy="1049238"/>
          </a:xfrm>
          <a:prstGeom prst="rect">
            <a:avLst/>
          </a:prstGeom>
          <a:solidFill>
            <a:schemeClr val="accent2"/>
          </a:solidFill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ADJUVANT</a:t>
            </a:r>
            <a:endParaRPr lang="en-US" sz="1425" dirty="0"/>
          </a:p>
        </p:txBody>
      </p:sp>
      <p:sp>
        <p:nvSpPr>
          <p:cNvPr id="41" name="SK-30-text-40"/>
          <p:cNvSpPr/>
          <p:nvPr/>
        </p:nvSpPr>
        <p:spPr>
          <a:xfrm>
            <a:off x="5778996" y="2962573"/>
            <a:ext cx="356520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Adjuvant Options</a:t>
            </a:r>
            <a:endParaRPr lang="en-US" sz="1425" dirty="0"/>
          </a:p>
        </p:txBody>
      </p:sp>
      <p:sp>
        <p:nvSpPr>
          <p:cNvPr id="42" name="SK-30-text-41"/>
          <p:cNvSpPr/>
          <p:nvPr/>
        </p:nvSpPr>
        <p:spPr>
          <a:xfrm>
            <a:off x="5791200" y="3278088"/>
            <a:ext cx="64008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Dexamethasone 4-8 mg OD — nerve compression, rapid onset</a:t>
            </a:r>
            <a:endParaRPr lang="en-US" sz="1350" dirty="0"/>
          </a:p>
        </p:txBody>
      </p:sp>
      <p:sp>
        <p:nvSpPr>
          <p:cNvPr id="43" name="SK-30-text-42"/>
          <p:cNvSpPr/>
          <p:nvPr/>
        </p:nvSpPr>
        <p:spPr>
          <a:xfrm>
            <a:off x="5791200" y="3524994"/>
            <a:ext cx="64008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NSAIDs — soft tissue and bone pain component</a:t>
            </a:r>
            <a:endParaRPr lang="en-US" sz="1350" dirty="0"/>
          </a:p>
        </p:txBody>
      </p:sp>
      <p:sp>
        <p:nvSpPr>
          <p:cNvPr id="44" name="SK-30-text-43"/>
          <p:cNvSpPr/>
          <p:nvPr/>
        </p:nvSpPr>
        <p:spPr>
          <a:xfrm>
            <a:off x="5791200" y="3778746"/>
            <a:ext cx="64008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Combine with opioid titration if needed</a:t>
            </a:r>
            <a:endParaRPr lang="en-US" sz="1350" dirty="0"/>
          </a:p>
        </p:txBody>
      </p:sp>
      <p:sp>
        <p:nvSpPr>
          <p:cNvPr id="45" name="SK-30-text-44"/>
          <p:cNvSpPr/>
          <p:nvPr/>
        </p:nvSpPr>
        <p:spPr>
          <a:xfrm>
            <a:off x="5206008" y="4320480"/>
            <a:ext cx="219373" cy="1165771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</a:t>
            </a:r>
            <a:endParaRPr lang="en-US" sz="1425" dirty="0"/>
          </a:p>
        </p:txBody>
      </p:sp>
      <p:sp>
        <p:nvSpPr>
          <p:cNvPr id="46" name="SK-30-text-45"/>
          <p:cNvSpPr/>
          <p:nvPr/>
        </p:nvSpPr>
        <p:spPr>
          <a:xfrm>
            <a:off x="5778996" y="4279255"/>
            <a:ext cx="35652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Escalate</a:t>
            </a:r>
            <a:endParaRPr lang="en-US" sz="1425" dirty="0"/>
          </a:p>
        </p:txBody>
      </p:sp>
      <p:sp>
        <p:nvSpPr>
          <p:cNvPr id="47" name="SK-30-text-46"/>
          <p:cNvSpPr/>
          <p:nvPr/>
        </p:nvSpPr>
        <p:spPr>
          <a:xfrm>
            <a:off x="5791200" y="4553694"/>
            <a:ext cx="399478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Ketamine infusion</a:t>
            </a:r>
            <a:endParaRPr lang="en-US" sz="1350" dirty="0"/>
          </a:p>
        </p:txBody>
      </p:sp>
      <p:sp>
        <p:nvSpPr>
          <p:cNvPr id="48" name="SK-30-text-47"/>
          <p:cNvSpPr/>
          <p:nvPr/>
        </p:nvSpPr>
        <p:spPr>
          <a:xfrm>
            <a:off x="5791200" y="4773067"/>
            <a:ext cx="543496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Anaesthetic nerve blocks</a:t>
            </a:r>
            <a:endParaRPr lang="en-US" sz="1350" dirty="0"/>
          </a:p>
        </p:txBody>
      </p:sp>
      <p:sp>
        <p:nvSpPr>
          <p:cNvPr id="49" name="SK-30-text-48"/>
          <p:cNvSpPr/>
          <p:nvPr/>
        </p:nvSpPr>
        <p:spPr>
          <a:xfrm>
            <a:off x="5791200" y="4999434"/>
            <a:ext cx="37890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Spinal analgesia</a:t>
            </a:r>
            <a:endParaRPr lang="en-US" sz="1350" dirty="0"/>
          </a:p>
        </p:txBody>
      </p:sp>
      <p:sp>
        <p:nvSpPr>
          <p:cNvPr id="50" name="SK-30-text-49"/>
          <p:cNvSpPr/>
          <p:nvPr/>
        </p:nvSpPr>
        <p:spPr>
          <a:xfrm>
            <a:off x="5791200" y="5211961"/>
            <a:ext cx="64008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TENS, acupuncture, counselling (evidence-based adjuncts)</a:t>
            </a:r>
            <a:endParaRPr lang="en-US" sz="1350" dirty="0"/>
          </a:p>
        </p:txBody>
      </p:sp>
      <p:sp>
        <p:nvSpPr>
          <p:cNvPr id="51" name="SK-30-text-50"/>
          <p:cNvSpPr/>
          <p:nvPr/>
        </p:nvSpPr>
        <p:spPr>
          <a:xfrm>
            <a:off x="5778996" y="5452021"/>
            <a:ext cx="64130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specialist palliative care team for complex or refractory neuropathic pain</a:t>
            </a:r>
            <a:endParaRPr lang="en-US" sz="1200" dirty="0"/>
          </a:p>
        </p:txBody>
      </p:sp>
      <p:sp>
        <p:nvSpPr>
          <p:cNvPr id="52" name="SK-30-text-51"/>
          <p:cNvSpPr/>
          <p:nvPr/>
        </p:nvSpPr>
        <p:spPr>
          <a:xfrm>
            <a:off x="1109365" y="5890915"/>
            <a:ext cx="110826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Note (NICE-corrected): Sodium valproate and mexiletine are NOT recommended first-line</a:t>
            </a:r>
            <a:endParaRPr lang="en-US" sz="1500" dirty="0"/>
          </a:p>
        </p:txBody>
      </p:sp>
      <p:sp>
        <p:nvSpPr>
          <p:cNvPr id="53" name="SK-30-text-52"/>
          <p:cNvSpPr/>
          <p:nvPr/>
        </p:nvSpPr>
        <p:spPr>
          <a:xfrm>
            <a:off x="1109365" y="6144667"/>
            <a:ext cx="110826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cancer neuropathic pain. Use amitriptyline, duloxetine, gabapentin or pregabalin as per current NICE guidance.</a:t>
            </a:r>
            <a:endParaRPr lang="en-US" sz="1500" dirty="0"/>
          </a:p>
        </p:txBody>
      </p:sp>
      <p:sp>
        <p:nvSpPr>
          <p:cNvPr id="54" name="SK-30-text-53"/>
          <p:cNvSpPr/>
          <p:nvPr/>
        </p:nvSpPr>
        <p:spPr>
          <a:xfrm>
            <a:off x="304800" y="6604248"/>
            <a:ext cx="39166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5" name="SK-30-text-54"/>
          <p:cNvSpPr/>
          <p:nvPr/>
        </p:nvSpPr>
        <p:spPr>
          <a:xfrm>
            <a:off x="11655475" y="6604248"/>
            <a:ext cx="53652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53" y="1279773"/>
            <a:ext cx="7034659" cy="1905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584127"/>
            <a:ext cx="2608957" cy="2002482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1584127"/>
            <a:ext cx="48667" cy="216024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0" y="1584127"/>
            <a:ext cx="2608957" cy="2002482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800" y="1584127"/>
            <a:ext cx="48667" cy="216024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890" y="1584127"/>
            <a:ext cx="2608957" cy="2002482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890" y="1584127"/>
            <a:ext cx="48667" cy="216024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5184" y="1584127"/>
            <a:ext cx="2608957" cy="1995636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5184" y="1584127"/>
            <a:ext cx="48667" cy="216024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4079" y="3984427"/>
            <a:ext cx="2608957" cy="1961257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4079" y="3984427"/>
            <a:ext cx="48667" cy="2071092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0188" y="3984427"/>
            <a:ext cx="2608957" cy="1954411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0188" y="3984427"/>
            <a:ext cx="48667" cy="2071092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05279" y="3984427"/>
            <a:ext cx="2608957" cy="1933873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5279" y="3984427"/>
            <a:ext cx="48667" cy="2071092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371034"/>
            <a:ext cx="12192000" cy="370284"/>
          </a:xfrm>
          <a:prstGeom prst="rect">
            <a:avLst/>
          </a:prstGeom>
        </p:spPr>
      </p:pic>
      <p:sp>
        <p:nvSpPr>
          <p:cNvPr id="19" name="SK-4-text-18"/>
          <p:cNvSpPr/>
          <p:nvPr/>
        </p:nvSpPr>
        <p:spPr>
          <a:xfrm>
            <a:off x="426690" y="274290"/>
            <a:ext cx="35242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4DB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CORE COMPONENTS</a:t>
            </a:r>
            <a:endParaRPr lang="en-US" sz="1500" dirty="0"/>
          </a:p>
        </p:txBody>
      </p:sp>
      <p:sp>
        <p:nvSpPr>
          <p:cNvPr id="20" name="SK-4-text-19"/>
          <p:cNvSpPr/>
          <p:nvPr/>
        </p:nvSpPr>
        <p:spPr>
          <a:xfrm>
            <a:off x="414486" y="630882"/>
            <a:ext cx="1177751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Seven Pillars of Palliative Care</a:t>
            </a:r>
            <a:endParaRPr lang="en-US" sz="3000" dirty="0"/>
          </a:p>
        </p:txBody>
      </p:sp>
      <p:sp>
        <p:nvSpPr>
          <p:cNvPr id="21" name="SK-4-text-20"/>
          <p:cNvSpPr/>
          <p:nvPr/>
        </p:nvSpPr>
        <p:spPr>
          <a:xfrm>
            <a:off x="719286" y="1831032"/>
            <a:ext cx="214312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A4DB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</a:t>
            </a:r>
            <a:endParaRPr lang="en-US" sz="3750" dirty="0"/>
          </a:p>
        </p:txBody>
      </p:sp>
      <p:sp>
        <p:nvSpPr>
          <p:cNvPr id="22" name="SK-4-text-21"/>
          <p:cNvSpPr/>
          <p:nvPr/>
        </p:nvSpPr>
        <p:spPr>
          <a:xfrm>
            <a:off x="707082" y="2461915"/>
            <a:ext cx="38766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Control</a:t>
            </a:r>
            <a:endParaRPr lang="en-US" sz="1650" dirty="0"/>
          </a:p>
        </p:txBody>
      </p:sp>
      <p:sp>
        <p:nvSpPr>
          <p:cNvPr id="23" name="SK-4-text-22"/>
          <p:cNvSpPr/>
          <p:nvPr/>
        </p:nvSpPr>
        <p:spPr>
          <a:xfrm>
            <a:off x="707082" y="2866579"/>
            <a:ext cx="223108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 management of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and physical symptoms</a:t>
            </a:r>
            <a:endParaRPr lang="en-US" sz="1350" dirty="0"/>
          </a:p>
        </p:txBody>
      </p:sp>
      <p:sp>
        <p:nvSpPr>
          <p:cNvPr id="24" name="SK-4-text-23"/>
          <p:cNvSpPr/>
          <p:nvPr/>
        </p:nvSpPr>
        <p:spPr>
          <a:xfrm>
            <a:off x="3633192" y="1831032"/>
            <a:ext cx="214312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A4DB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3750" dirty="0"/>
          </a:p>
        </p:txBody>
      </p:sp>
      <p:sp>
        <p:nvSpPr>
          <p:cNvPr id="25" name="SK-4-text-24"/>
          <p:cNvSpPr/>
          <p:nvPr/>
        </p:nvSpPr>
        <p:spPr>
          <a:xfrm>
            <a:off x="3608784" y="2461915"/>
            <a:ext cx="337375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Communication</a:t>
            </a:r>
            <a:endParaRPr lang="en-US" sz="1650" dirty="0"/>
          </a:p>
        </p:txBody>
      </p:sp>
      <p:sp>
        <p:nvSpPr>
          <p:cNvPr id="26" name="SK-4-text-25"/>
          <p:cNvSpPr/>
          <p:nvPr/>
        </p:nvSpPr>
        <p:spPr>
          <a:xfrm>
            <a:off x="3596580" y="2873425"/>
            <a:ext cx="199935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Honest, compassionate,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timely conversations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6498282" y="1831032"/>
            <a:ext cx="214312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A4DB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3750" dirty="0"/>
          </a:p>
        </p:txBody>
      </p:sp>
      <p:sp>
        <p:nvSpPr>
          <p:cNvPr id="28" name="SK-4-text-27"/>
          <p:cNvSpPr/>
          <p:nvPr/>
        </p:nvSpPr>
        <p:spPr>
          <a:xfrm>
            <a:off x="6473875" y="2461915"/>
            <a:ext cx="36252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Rehabilitation</a:t>
            </a:r>
            <a:endParaRPr lang="en-US" sz="1650" dirty="0"/>
          </a:p>
        </p:txBody>
      </p:sp>
      <p:sp>
        <p:nvSpPr>
          <p:cNvPr id="29" name="SK-4-text-28"/>
          <p:cNvSpPr/>
          <p:nvPr/>
        </p:nvSpPr>
        <p:spPr>
          <a:xfrm>
            <a:off x="6461671" y="2866579"/>
            <a:ext cx="206037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Maximising independence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functional ability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9375577" y="1831032"/>
            <a:ext cx="214312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A4DB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</a:t>
            </a:r>
            <a:endParaRPr lang="en-US" sz="3750" dirty="0"/>
          </a:p>
        </p:txBody>
      </p:sp>
      <p:sp>
        <p:nvSpPr>
          <p:cNvPr id="31" name="SK-4-text-30"/>
          <p:cNvSpPr/>
          <p:nvPr/>
        </p:nvSpPr>
        <p:spPr>
          <a:xfrm>
            <a:off x="9363373" y="2461915"/>
            <a:ext cx="28286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Continuity of Care</a:t>
            </a:r>
            <a:endParaRPr lang="en-US" sz="1650" dirty="0"/>
          </a:p>
        </p:txBody>
      </p:sp>
      <p:sp>
        <p:nvSpPr>
          <p:cNvPr id="32" name="SK-4-text-31"/>
          <p:cNvSpPr/>
          <p:nvPr/>
        </p:nvSpPr>
        <p:spPr>
          <a:xfrm>
            <a:off x="9351169" y="2880271"/>
            <a:ext cx="177998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Seamless care across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settings and over time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2133600" y="4224486"/>
            <a:ext cx="214312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A4DB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</a:t>
            </a:r>
            <a:endParaRPr lang="en-US" sz="3750" dirty="0"/>
          </a:p>
        </p:txBody>
      </p:sp>
      <p:sp>
        <p:nvSpPr>
          <p:cNvPr id="34" name="SK-4-text-33"/>
          <p:cNvSpPr/>
          <p:nvPr/>
        </p:nvSpPr>
        <p:spPr>
          <a:xfrm>
            <a:off x="2109192" y="4869061"/>
            <a:ext cx="5581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Coordination of Services</a:t>
            </a:r>
            <a:endParaRPr lang="en-US" sz="1500" dirty="0"/>
          </a:p>
        </p:txBody>
      </p:sp>
      <p:sp>
        <p:nvSpPr>
          <p:cNvPr id="35" name="SK-4-text-34"/>
          <p:cNvSpPr/>
          <p:nvPr/>
        </p:nvSpPr>
        <p:spPr>
          <a:xfrm>
            <a:off x="2109192" y="5232648"/>
            <a:ext cx="201156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Joined-up working across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teams and agencies</a:t>
            </a:r>
            <a:endParaRPr lang="en-US" sz="1350" dirty="0"/>
          </a:p>
        </p:txBody>
      </p:sp>
      <p:sp>
        <p:nvSpPr>
          <p:cNvPr id="36" name="SK-4-text-35"/>
          <p:cNvSpPr/>
          <p:nvPr/>
        </p:nvSpPr>
        <p:spPr>
          <a:xfrm>
            <a:off x="5120580" y="4224486"/>
            <a:ext cx="214312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A4DB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</a:t>
            </a:r>
            <a:endParaRPr lang="en-US" sz="3750" dirty="0"/>
          </a:p>
        </p:txBody>
      </p:sp>
      <p:sp>
        <p:nvSpPr>
          <p:cNvPr id="37" name="SK-4-text-36"/>
          <p:cNvSpPr/>
          <p:nvPr/>
        </p:nvSpPr>
        <p:spPr>
          <a:xfrm>
            <a:off x="5096173" y="4855369"/>
            <a:ext cx="3067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Terminal Care</a:t>
            </a:r>
            <a:endParaRPr lang="en-US" sz="1500" dirty="0"/>
          </a:p>
        </p:txBody>
      </p:sp>
      <p:sp>
        <p:nvSpPr>
          <p:cNvPr id="38" name="SK-4-text-37"/>
          <p:cNvSpPr/>
          <p:nvPr/>
        </p:nvSpPr>
        <p:spPr>
          <a:xfrm>
            <a:off x="5096173" y="5232648"/>
            <a:ext cx="207258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Comfort and dignity in the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 days and hours</a:t>
            </a:r>
            <a:endParaRPr lang="en-US" sz="1350" dirty="0"/>
          </a:p>
        </p:txBody>
      </p:sp>
      <p:sp>
        <p:nvSpPr>
          <p:cNvPr id="39" name="SK-4-text-38"/>
          <p:cNvSpPr/>
          <p:nvPr/>
        </p:nvSpPr>
        <p:spPr>
          <a:xfrm>
            <a:off x="7997875" y="4224486"/>
            <a:ext cx="214312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A4DB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07</a:t>
            </a:r>
            <a:endParaRPr lang="en-US" sz="3750" dirty="0"/>
          </a:p>
        </p:txBody>
      </p:sp>
      <p:sp>
        <p:nvSpPr>
          <p:cNvPr id="40" name="SK-4-text-39"/>
          <p:cNvSpPr/>
          <p:nvPr/>
        </p:nvSpPr>
        <p:spPr>
          <a:xfrm>
            <a:off x="7985671" y="4855369"/>
            <a:ext cx="42063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 Support</a:t>
            </a:r>
            <a:endParaRPr lang="en-US" sz="1500" dirty="0"/>
          </a:p>
        </p:txBody>
      </p:sp>
      <p:sp>
        <p:nvSpPr>
          <p:cNvPr id="41" name="SK-4-text-40"/>
          <p:cNvSpPr/>
          <p:nvPr/>
        </p:nvSpPr>
        <p:spPr>
          <a:xfrm>
            <a:off x="7973467" y="5232648"/>
            <a:ext cx="209698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Supporting families before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after death</a:t>
            </a:r>
            <a:endParaRPr lang="en-US" sz="1350" dirty="0"/>
          </a:p>
        </p:txBody>
      </p:sp>
      <p:sp>
        <p:nvSpPr>
          <p:cNvPr id="42" name="SK-4-text-41"/>
          <p:cNvSpPr/>
          <p:nvPr/>
        </p:nvSpPr>
        <p:spPr>
          <a:xfrm>
            <a:off x="426690" y="6473875"/>
            <a:ext cx="41614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3" name="SK-4-text-42"/>
          <p:cNvSpPr/>
          <p:nvPr/>
        </p:nvSpPr>
        <p:spPr>
          <a:xfrm>
            <a:off x="8306991" y="6467029"/>
            <a:ext cx="344581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— Overview &amp; Practicalities</a:t>
            </a:r>
            <a:endParaRPr lang="en-US" sz="127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82811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891480"/>
            <a:ext cx="3840361" cy="5280571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3067496"/>
            <a:ext cx="3425875" cy="9525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4302026"/>
            <a:ext cx="3425875" cy="9525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7357" y="671959"/>
            <a:ext cx="5754588" cy="5239494"/>
          </a:xfrm>
          <a:prstGeom prst="rect">
            <a:avLst/>
          </a:prstGeom>
        </p:spPr>
      </p:pic>
      <p:sp>
        <p:nvSpPr>
          <p:cNvPr id="9" name="SK-31-text-8"/>
          <p:cNvSpPr/>
          <p:nvPr/>
        </p:nvSpPr>
        <p:spPr>
          <a:xfrm>
            <a:off x="255984" y="157609"/>
            <a:ext cx="844486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GOLD STANDARDS FRAMEWORK</a:t>
            </a:r>
            <a:endParaRPr lang="en-US" sz="1950" dirty="0"/>
          </a:p>
        </p:txBody>
      </p:sp>
      <p:sp>
        <p:nvSpPr>
          <p:cNvPr id="10" name="SK-31-text-9"/>
          <p:cNvSpPr/>
          <p:nvPr/>
        </p:nvSpPr>
        <p:spPr>
          <a:xfrm>
            <a:off x="9838879" y="219373"/>
            <a:ext cx="23531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11" name="SK-31-text-10"/>
          <p:cNvSpPr/>
          <p:nvPr/>
        </p:nvSpPr>
        <p:spPr>
          <a:xfrm>
            <a:off x="524173" y="1028700"/>
            <a:ext cx="394049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the GSF?</a:t>
            </a:r>
            <a:endParaRPr lang="en-US" sz="1575" dirty="0"/>
          </a:p>
        </p:txBody>
      </p:sp>
      <p:sp>
        <p:nvSpPr>
          <p:cNvPr id="12" name="SK-31-text-11"/>
          <p:cNvSpPr/>
          <p:nvPr/>
        </p:nvSpPr>
        <p:spPr>
          <a:xfrm>
            <a:off x="511969" y="1364605"/>
            <a:ext cx="336485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validated tool for improving coordination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delivery of palliative care in primary care</a:t>
            </a:r>
            <a:endParaRPr lang="en-US" sz="1275" dirty="0"/>
          </a:p>
        </p:txBody>
      </p:sp>
      <p:sp>
        <p:nvSpPr>
          <p:cNvPr id="13" name="SK-31-text-12"/>
          <p:cNvSpPr/>
          <p:nvPr/>
        </p:nvSpPr>
        <p:spPr>
          <a:xfrm>
            <a:off x="524173" y="1927027"/>
            <a:ext cx="254808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Endorsed by NICE (2004) and the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 of Life Care Strategy (2008)</a:t>
            </a:r>
            <a:endParaRPr lang="en-US" sz="1275" dirty="0"/>
          </a:p>
        </p:txBody>
      </p:sp>
      <p:sp>
        <p:nvSpPr>
          <p:cNvPr id="14" name="SK-31-text-13"/>
          <p:cNvSpPr/>
          <p:nvPr/>
        </p:nvSpPr>
        <p:spPr>
          <a:xfrm>
            <a:off x="524173" y="2482453"/>
            <a:ext cx="26333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Still widely used and recommended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across UK primary care</a:t>
            </a:r>
            <a:endParaRPr lang="en-US" sz="1275" dirty="0"/>
          </a:p>
        </p:txBody>
      </p:sp>
      <p:sp>
        <p:nvSpPr>
          <p:cNvPr id="15" name="SK-31-text-14"/>
          <p:cNvSpPr/>
          <p:nvPr/>
        </p:nvSpPr>
        <p:spPr>
          <a:xfrm>
            <a:off x="524173" y="3236863"/>
            <a:ext cx="4438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Workload Context</a:t>
            </a:r>
            <a:endParaRPr lang="en-US" sz="1500" dirty="0"/>
          </a:p>
        </p:txBody>
      </p:sp>
      <p:sp>
        <p:nvSpPr>
          <p:cNvPr id="16" name="SK-31-text-15"/>
          <p:cNvSpPr/>
          <p:nvPr/>
        </p:nvSpPr>
        <p:spPr>
          <a:xfrm>
            <a:off x="511969" y="3552379"/>
            <a:ext cx="2840682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Average GP manages approximately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 deaths per year — a mix of cancer,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organ failure, frailty and dementia</a:t>
            </a:r>
            <a:endParaRPr lang="en-US" sz="1275" dirty="0"/>
          </a:p>
        </p:txBody>
      </p:sp>
      <p:sp>
        <p:nvSpPr>
          <p:cNvPr id="17" name="SK-31-text-16"/>
          <p:cNvSpPr/>
          <p:nvPr/>
        </p:nvSpPr>
        <p:spPr>
          <a:xfrm>
            <a:off x="524173" y="4471392"/>
            <a:ext cx="5124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Goals — "A Good Death"</a:t>
            </a:r>
            <a:endParaRPr lang="en-US" sz="1500" dirty="0"/>
          </a:p>
        </p:txBody>
      </p:sp>
      <p:sp>
        <p:nvSpPr>
          <p:cNvPr id="18" name="SK-31-text-17"/>
          <p:cNvSpPr/>
          <p:nvPr/>
        </p:nvSpPr>
        <p:spPr>
          <a:xfrm>
            <a:off x="524173" y="4807446"/>
            <a:ext cx="4406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Symptoms controlled</a:t>
            </a:r>
            <a:endParaRPr lang="en-US" sz="1350" dirty="0"/>
          </a:p>
        </p:txBody>
      </p:sp>
      <p:sp>
        <p:nvSpPr>
          <p:cNvPr id="19" name="SK-31-text-18"/>
          <p:cNvSpPr/>
          <p:nvPr/>
        </p:nvSpPr>
        <p:spPr>
          <a:xfrm>
            <a:off x="524173" y="5068044"/>
            <a:ext cx="70808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Preferred place of care achieved</a:t>
            </a:r>
            <a:endParaRPr lang="en-US" sz="1350" dirty="0"/>
          </a:p>
        </p:txBody>
      </p:sp>
      <p:sp>
        <p:nvSpPr>
          <p:cNvPr id="20" name="SK-31-text-19"/>
          <p:cNvSpPr/>
          <p:nvPr/>
        </p:nvSpPr>
        <p:spPr>
          <a:xfrm>
            <a:off x="524173" y="5321796"/>
            <a:ext cx="81095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Fewer crises and emergency admissions</a:t>
            </a:r>
            <a:endParaRPr lang="en-US" sz="1350" dirty="0"/>
          </a:p>
        </p:txBody>
      </p:sp>
      <p:sp>
        <p:nvSpPr>
          <p:cNvPr id="21" name="SK-31-text-20"/>
          <p:cNvSpPr/>
          <p:nvPr/>
        </p:nvSpPr>
        <p:spPr>
          <a:xfrm>
            <a:off x="524173" y="5589240"/>
            <a:ext cx="74923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Carers feel supported and involved</a:t>
            </a:r>
            <a:endParaRPr lang="en-US" sz="1350" dirty="0"/>
          </a:p>
        </p:txBody>
      </p:sp>
      <p:sp>
        <p:nvSpPr>
          <p:cNvPr id="22" name="SK-31-text-21"/>
          <p:cNvSpPr/>
          <p:nvPr/>
        </p:nvSpPr>
        <p:spPr>
          <a:xfrm>
            <a:off x="524173" y="5849838"/>
            <a:ext cx="91382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Staff confidence and communication improve</a:t>
            </a:r>
            <a:endParaRPr lang="en-US" sz="1350" dirty="0"/>
          </a:p>
        </p:txBody>
      </p:sp>
      <p:sp>
        <p:nvSpPr>
          <p:cNvPr id="23" name="SK-31-text-22"/>
          <p:cNvSpPr/>
          <p:nvPr/>
        </p:nvSpPr>
        <p:spPr>
          <a:xfrm>
            <a:off x="5315694" y="5986909"/>
            <a:ext cx="68763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0809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radial model — six domains surrounding the central coordination goal</a:t>
            </a:r>
            <a:endParaRPr lang="en-US" sz="1350" dirty="0"/>
          </a:p>
        </p:txBody>
      </p:sp>
      <p:sp>
        <p:nvSpPr>
          <p:cNvPr id="24" name="SK-31-text-23"/>
          <p:cNvSpPr/>
          <p:nvPr/>
        </p:nvSpPr>
        <p:spPr>
          <a:xfrm>
            <a:off x="377875" y="6563023"/>
            <a:ext cx="44062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5" name="SK-31-text-24"/>
          <p:cNvSpPr/>
          <p:nvPr/>
        </p:nvSpPr>
        <p:spPr>
          <a:xfrm>
            <a:off x="4315867" y="6542484"/>
            <a:ext cx="78761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| Palliative Care</a:t>
            </a:r>
            <a:endParaRPr lang="en-US" sz="1350" dirty="0"/>
          </a:p>
        </p:txBody>
      </p:sp>
      <p:sp>
        <p:nvSpPr>
          <p:cNvPr id="26" name="SK-31-text-25"/>
          <p:cNvSpPr/>
          <p:nvPr/>
        </p:nvSpPr>
        <p:spPr>
          <a:xfrm>
            <a:off x="11155561" y="6563023"/>
            <a:ext cx="103643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31 / 40</a:t>
            </a:r>
            <a:endParaRPr lang="en-US" sz="13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158925"/>
            <a:ext cx="5571679" cy="41077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1398984"/>
            <a:ext cx="2682180" cy="2276773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8392" y="1398984"/>
            <a:ext cx="2682180" cy="2043559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3482" y="1398984"/>
            <a:ext cx="2682180" cy="2043559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46369" y="1398984"/>
            <a:ext cx="2682180" cy="2290465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2188" y="3957042"/>
            <a:ext cx="2755255" cy="2002482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6094" y="3957042"/>
            <a:ext cx="2755255" cy="2023021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58980" y="3957042"/>
            <a:ext cx="2828479" cy="2023021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384727"/>
            <a:ext cx="12192000" cy="473125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54094" y="4080421"/>
            <a:ext cx="609600" cy="589657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49875" y="4080421"/>
            <a:ext cx="609600" cy="582811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99357" y="4080421"/>
            <a:ext cx="585192" cy="582811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17075" y="1536055"/>
            <a:ext cx="621655" cy="589657"/>
          </a:xfrm>
          <a:prstGeom prst="rect">
            <a:avLst/>
          </a:prstGeom>
        </p:spPr>
      </p:pic>
      <p:pic>
        <p:nvPicPr>
          <p:cNvPr id="16" name="SK-3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39780" y="1536055"/>
            <a:ext cx="621655" cy="589657"/>
          </a:xfrm>
          <a:prstGeom prst="rect">
            <a:avLst/>
          </a:prstGeom>
        </p:spPr>
      </p:pic>
      <p:pic>
        <p:nvPicPr>
          <p:cNvPr id="17" name="SK-3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86894" y="1536055"/>
            <a:ext cx="609600" cy="589657"/>
          </a:xfrm>
          <a:prstGeom prst="rect">
            <a:avLst/>
          </a:prstGeom>
        </p:spPr>
      </p:pic>
      <p:pic>
        <p:nvPicPr>
          <p:cNvPr id="18" name="SK-3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1655" y="1536055"/>
            <a:ext cx="621655" cy="589657"/>
          </a:xfrm>
          <a:prstGeom prst="rect">
            <a:avLst/>
          </a:prstGeom>
        </p:spPr>
      </p:pic>
      <p:sp>
        <p:nvSpPr>
          <p:cNvPr id="19" name="SK-32-text-18"/>
          <p:cNvSpPr/>
          <p:nvPr/>
        </p:nvSpPr>
        <p:spPr>
          <a:xfrm>
            <a:off x="341263" y="226219"/>
            <a:ext cx="6496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066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GOLD STANDARDS FRAMEWORK</a:t>
            </a:r>
            <a:endParaRPr lang="en-US" sz="1500" dirty="0"/>
          </a:p>
        </p:txBody>
      </p:sp>
      <p:sp>
        <p:nvSpPr>
          <p:cNvPr id="20" name="SK-32-text-19"/>
          <p:cNvSpPr/>
          <p:nvPr/>
        </p:nvSpPr>
        <p:spPr>
          <a:xfrm>
            <a:off x="341263" y="534888"/>
            <a:ext cx="772096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7 Cs of GSF</a:t>
            </a:r>
            <a:endParaRPr lang="en-US" sz="3150" dirty="0"/>
          </a:p>
        </p:txBody>
      </p:sp>
      <p:sp>
        <p:nvSpPr>
          <p:cNvPr id="21" name="SK-32-text-20"/>
          <p:cNvSpPr/>
          <p:nvPr/>
        </p:nvSpPr>
        <p:spPr>
          <a:xfrm>
            <a:off x="646063" y="2235696"/>
            <a:ext cx="368046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Communication</a:t>
            </a:r>
            <a:endParaRPr lang="en-US" sz="1800" dirty="0"/>
          </a:p>
        </p:txBody>
      </p:sp>
      <p:sp>
        <p:nvSpPr>
          <p:cNvPr id="22" name="SK-32-text-21"/>
          <p:cNvSpPr/>
          <p:nvPr/>
        </p:nvSpPr>
        <p:spPr>
          <a:xfrm>
            <a:off x="633859" y="2619673"/>
            <a:ext cx="1816596" cy="9188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register, surprise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question, traffic light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(RAG) system, ACP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discussions</a:t>
            </a:r>
            <a:endParaRPr lang="en-US" sz="1425" dirty="0"/>
          </a:p>
        </p:txBody>
      </p:sp>
      <p:sp>
        <p:nvSpPr>
          <p:cNvPr id="23" name="SK-32-text-22"/>
          <p:cNvSpPr/>
          <p:nvPr/>
        </p:nvSpPr>
        <p:spPr>
          <a:xfrm>
            <a:off x="3511153" y="2235696"/>
            <a:ext cx="368046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Co-ordination</a:t>
            </a:r>
            <a:endParaRPr lang="en-US" sz="1800" dirty="0"/>
          </a:p>
        </p:txBody>
      </p:sp>
      <p:sp>
        <p:nvSpPr>
          <p:cNvPr id="24" name="SK-32-text-23"/>
          <p:cNvSpPr/>
          <p:nvPr/>
        </p:nvSpPr>
        <p:spPr>
          <a:xfrm>
            <a:off x="3499098" y="2619673"/>
            <a:ext cx="2072580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Named GSF coordinator;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aware they are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the register</a:t>
            </a:r>
            <a:endParaRPr lang="en-US" sz="1425" dirty="0"/>
          </a:p>
        </p:txBody>
      </p:sp>
      <p:sp>
        <p:nvSpPr>
          <p:cNvPr id="25" name="SK-32-text-24"/>
          <p:cNvSpPr/>
          <p:nvPr/>
        </p:nvSpPr>
        <p:spPr>
          <a:xfrm>
            <a:off x="6364188" y="2235696"/>
            <a:ext cx="53263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Control of Symptoms</a:t>
            </a:r>
            <a:endParaRPr lang="en-US" sz="1800" dirty="0"/>
          </a:p>
        </p:txBody>
      </p:sp>
      <p:sp>
        <p:nvSpPr>
          <p:cNvPr id="26" name="SK-32-text-25"/>
          <p:cNvSpPr/>
          <p:nvPr/>
        </p:nvSpPr>
        <p:spPr>
          <a:xfrm>
            <a:off x="6351984" y="2619673"/>
            <a:ext cx="1962894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Education, assessment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tools, anticipatory care,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links</a:t>
            </a:r>
            <a:endParaRPr lang="en-US" sz="1425" dirty="0"/>
          </a:p>
        </p:txBody>
      </p:sp>
      <p:sp>
        <p:nvSpPr>
          <p:cNvPr id="27" name="SK-32-text-26"/>
          <p:cNvSpPr/>
          <p:nvPr/>
        </p:nvSpPr>
        <p:spPr>
          <a:xfrm>
            <a:off x="9241482" y="2235696"/>
            <a:ext cx="28575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Continuity</a:t>
            </a:r>
            <a:endParaRPr lang="en-US" sz="1800" dirty="0"/>
          </a:p>
        </p:txBody>
      </p:sp>
      <p:sp>
        <p:nvSpPr>
          <p:cNvPr id="28" name="SK-32-text-27"/>
          <p:cNvSpPr/>
          <p:nvPr/>
        </p:nvSpPr>
        <p:spPr>
          <a:xfrm>
            <a:off x="9229279" y="2619673"/>
            <a:ext cx="1975098" cy="9325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Out-of-hours handover;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resuscitation status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communicated across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settings</a:t>
            </a:r>
            <a:endParaRPr lang="en-US" sz="1425" dirty="0"/>
          </a:p>
        </p:txBody>
      </p:sp>
      <p:sp>
        <p:nvSpPr>
          <p:cNvPr id="29" name="SK-32-text-28"/>
          <p:cNvSpPr/>
          <p:nvPr/>
        </p:nvSpPr>
        <p:spPr>
          <a:xfrm>
            <a:off x="1987153" y="4773067"/>
            <a:ext cx="505206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Continued Learning</a:t>
            </a:r>
            <a:endParaRPr lang="en-US" sz="1800" dirty="0"/>
          </a:p>
        </p:txBody>
      </p:sp>
      <p:sp>
        <p:nvSpPr>
          <p:cNvPr id="30" name="SK-32-text-29"/>
          <p:cNvSpPr/>
          <p:nvPr/>
        </p:nvSpPr>
        <p:spPr>
          <a:xfrm>
            <a:off x="1975098" y="5157192"/>
            <a:ext cx="2060377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events review;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 vs actual place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death audit</a:t>
            </a:r>
            <a:endParaRPr lang="en-US" sz="1425" dirty="0"/>
          </a:p>
        </p:txBody>
      </p:sp>
      <p:sp>
        <p:nvSpPr>
          <p:cNvPr id="31" name="SK-32-text-30"/>
          <p:cNvSpPr/>
          <p:nvPr/>
        </p:nvSpPr>
        <p:spPr>
          <a:xfrm>
            <a:off x="4962079" y="4773067"/>
            <a:ext cx="368046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Support</a:t>
            </a:r>
            <a:endParaRPr lang="en-US" sz="1800" dirty="0"/>
          </a:p>
        </p:txBody>
      </p:sp>
      <p:sp>
        <p:nvSpPr>
          <p:cNvPr id="32" name="SK-32-text-31"/>
          <p:cNvSpPr/>
          <p:nvPr/>
        </p:nvSpPr>
        <p:spPr>
          <a:xfrm>
            <a:off x="4949875" y="5157192"/>
            <a:ext cx="2194471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National Carers' Strategy;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 risk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assessment; ACP support</a:t>
            </a:r>
            <a:endParaRPr lang="en-US" sz="1425" dirty="0"/>
          </a:p>
        </p:txBody>
      </p:sp>
      <p:sp>
        <p:nvSpPr>
          <p:cNvPr id="33" name="SK-32-text-32"/>
          <p:cNvSpPr/>
          <p:nvPr/>
        </p:nvSpPr>
        <p:spPr>
          <a:xfrm>
            <a:off x="7766298" y="4773067"/>
            <a:ext cx="442570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in the Dying Phase</a:t>
            </a:r>
            <a:endParaRPr lang="en-US" sz="1800" dirty="0"/>
          </a:p>
        </p:txBody>
      </p:sp>
      <p:sp>
        <p:nvSpPr>
          <p:cNvPr id="34" name="SK-32-text-33"/>
          <p:cNvSpPr/>
          <p:nvPr/>
        </p:nvSpPr>
        <p:spPr>
          <a:xfrm>
            <a:off x="7754094" y="5157192"/>
            <a:ext cx="2084784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Anticipatory prescribing;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personalised care plans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the last days</a:t>
            </a:r>
            <a:endParaRPr lang="en-US" sz="1425" dirty="0"/>
          </a:p>
        </p:txBody>
      </p:sp>
      <p:sp>
        <p:nvSpPr>
          <p:cNvPr id="35" name="SK-32-text-34"/>
          <p:cNvSpPr/>
          <p:nvPr/>
        </p:nvSpPr>
        <p:spPr>
          <a:xfrm>
            <a:off x="280392" y="6535638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1334542"/>
            <a:ext cx="11533584" cy="19050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1961" y="1584127"/>
            <a:ext cx="121890" cy="1110853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1549152"/>
            <a:ext cx="9741396" cy="1105346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811661"/>
            <a:ext cx="3291780" cy="2880271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9192" y="2969419"/>
            <a:ext cx="816769" cy="596503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5293668"/>
            <a:ext cx="3096667" cy="330398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2400" y="3861346"/>
            <a:ext cx="365671" cy="95250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36089" y="3855089"/>
            <a:ext cx="107763" cy="107763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9090" y="2804815"/>
            <a:ext cx="3291780" cy="2887117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13090" y="2969419"/>
            <a:ext cx="792361" cy="596503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6573" y="5293668"/>
            <a:ext cx="3096667" cy="323552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68580" y="2667000"/>
            <a:ext cx="3291780" cy="3209479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6063" y="5293668"/>
            <a:ext cx="3096667" cy="330398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5628977"/>
            <a:ext cx="12192000" cy="809774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39644"/>
            <a:ext cx="12192000" cy="418207"/>
          </a:xfrm>
          <a:prstGeom prst="rect">
            <a:avLst/>
          </a:prstGeom>
        </p:spPr>
      </p:pic>
      <p:pic>
        <p:nvPicPr>
          <p:cNvPr id="18" name="SK-3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65655" y="2921496"/>
            <a:ext cx="767953" cy="644575"/>
          </a:xfrm>
          <a:prstGeom prst="rect">
            <a:avLst/>
          </a:prstGeom>
        </p:spPr>
      </p:pic>
      <p:pic>
        <p:nvPicPr>
          <p:cNvPr id="19" name="SK-3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717482" y="3785592"/>
            <a:ext cx="438894" cy="363438"/>
          </a:xfrm>
          <a:prstGeom prst="rect">
            <a:avLst/>
          </a:prstGeom>
        </p:spPr>
      </p:pic>
      <p:sp>
        <p:nvSpPr>
          <p:cNvPr id="20" name="SK-33-text-19"/>
          <p:cNvSpPr/>
          <p:nvPr/>
        </p:nvSpPr>
        <p:spPr>
          <a:xfrm>
            <a:off x="316855" y="185142"/>
            <a:ext cx="62331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9 — ADVANCE CARE PLANNING</a:t>
            </a:r>
            <a:endParaRPr lang="en-US" sz="1200" dirty="0"/>
          </a:p>
        </p:txBody>
      </p:sp>
      <p:sp>
        <p:nvSpPr>
          <p:cNvPr id="21" name="SK-33-text-20"/>
          <p:cNvSpPr/>
          <p:nvPr/>
        </p:nvSpPr>
        <p:spPr>
          <a:xfrm>
            <a:off x="316855" y="425053"/>
            <a:ext cx="1175004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Care Planning</a:t>
            </a:r>
            <a:endParaRPr lang="en-US" sz="3600" dirty="0"/>
          </a:p>
        </p:txBody>
      </p:sp>
      <p:sp>
        <p:nvSpPr>
          <p:cNvPr id="22" name="SK-33-text-21"/>
          <p:cNvSpPr/>
          <p:nvPr/>
        </p:nvSpPr>
        <p:spPr>
          <a:xfrm>
            <a:off x="316855" y="939403"/>
            <a:ext cx="118751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ongoing conversation — not a one-time form</a:t>
            </a:r>
            <a:endParaRPr lang="en-US" sz="1725" dirty="0"/>
          </a:p>
        </p:txBody>
      </p:sp>
      <p:sp>
        <p:nvSpPr>
          <p:cNvPr id="23" name="SK-33-text-22"/>
          <p:cNvSpPr/>
          <p:nvPr/>
        </p:nvSpPr>
        <p:spPr>
          <a:xfrm>
            <a:off x="1743373" y="1625203"/>
            <a:ext cx="7888188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ACP is an ongoing process of discussion between a patient, their family, and healthcare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professionals about wishes and preferences for future care — particularly important when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decision-making capacity may be lost in the future.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Triggered by life-limiting illness or deteriorating trajectory</a:t>
            </a:r>
            <a:endParaRPr lang="en-US" sz="1425" dirty="0"/>
          </a:p>
        </p:txBody>
      </p:sp>
      <p:sp>
        <p:nvSpPr>
          <p:cNvPr id="24" name="SK-33-text-23"/>
          <p:cNvSpPr/>
          <p:nvPr/>
        </p:nvSpPr>
        <p:spPr>
          <a:xfrm>
            <a:off x="804565" y="2955727"/>
            <a:ext cx="119062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3750" dirty="0"/>
          </a:p>
        </p:txBody>
      </p:sp>
      <p:sp>
        <p:nvSpPr>
          <p:cNvPr id="25" name="SK-33-text-24"/>
          <p:cNvSpPr/>
          <p:nvPr/>
        </p:nvSpPr>
        <p:spPr>
          <a:xfrm>
            <a:off x="780157" y="3559225"/>
            <a:ext cx="14411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</a:t>
            </a:r>
            <a:endParaRPr lang="en-US" sz="1275" dirty="0"/>
          </a:p>
        </p:txBody>
      </p:sp>
      <p:sp>
        <p:nvSpPr>
          <p:cNvPr id="26" name="SK-33-text-25"/>
          <p:cNvSpPr/>
          <p:nvPr/>
        </p:nvSpPr>
        <p:spPr>
          <a:xfrm>
            <a:off x="719286" y="3902125"/>
            <a:ext cx="70256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Explore values, priorities and fears</a:t>
            </a:r>
            <a:endParaRPr lang="en-US" sz="1200" dirty="0"/>
          </a:p>
        </p:txBody>
      </p:sp>
      <p:sp>
        <p:nvSpPr>
          <p:cNvPr id="27" name="SK-33-text-26"/>
          <p:cNvSpPr/>
          <p:nvPr/>
        </p:nvSpPr>
        <p:spPr>
          <a:xfrm>
            <a:off x="719286" y="4203948"/>
            <a:ext cx="64770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What matters most to the patient?</a:t>
            </a:r>
            <a:endParaRPr lang="en-US" sz="1200" dirty="0"/>
          </a:p>
        </p:txBody>
      </p:sp>
      <p:sp>
        <p:nvSpPr>
          <p:cNvPr id="28" name="SK-33-text-27"/>
          <p:cNvSpPr/>
          <p:nvPr/>
        </p:nvSpPr>
        <p:spPr>
          <a:xfrm>
            <a:off x="719286" y="4478238"/>
            <a:ext cx="64770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Preferred place of care and death</a:t>
            </a:r>
            <a:endParaRPr lang="en-US" sz="1200" dirty="0"/>
          </a:p>
        </p:txBody>
      </p:sp>
      <p:sp>
        <p:nvSpPr>
          <p:cNvPr id="29" name="SK-33-text-28"/>
          <p:cNvSpPr/>
          <p:nvPr/>
        </p:nvSpPr>
        <p:spPr>
          <a:xfrm>
            <a:off x="719286" y="4752529"/>
            <a:ext cx="70256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Who should be involved in decisions?</a:t>
            </a:r>
            <a:endParaRPr lang="en-US" sz="1200" dirty="0"/>
          </a:p>
        </p:txBody>
      </p:sp>
      <p:sp>
        <p:nvSpPr>
          <p:cNvPr id="30" name="SK-33-text-29"/>
          <p:cNvSpPr/>
          <p:nvPr/>
        </p:nvSpPr>
        <p:spPr>
          <a:xfrm>
            <a:off x="1133773" y="5369719"/>
            <a:ext cx="5013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Ongoing — revisit regularly</a:t>
            </a:r>
            <a:endParaRPr lang="en-US" sz="1200" dirty="0"/>
          </a:p>
        </p:txBody>
      </p:sp>
      <p:sp>
        <p:nvSpPr>
          <p:cNvPr id="31" name="SK-33-text-30"/>
          <p:cNvSpPr/>
          <p:nvPr/>
        </p:nvSpPr>
        <p:spPr>
          <a:xfrm>
            <a:off x="4584055" y="2955727"/>
            <a:ext cx="119062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3750" dirty="0"/>
          </a:p>
        </p:txBody>
      </p:sp>
      <p:sp>
        <p:nvSpPr>
          <p:cNvPr id="32" name="SK-33-text-31"/>
          <p:cNvSpPr/>
          <p:nvPr/>
        </p:nvSpPr>
        <p:spPr>
          <a:xfrm>
            <a:off x="4584055" y="3559225"/>
            <a:ext cx="16354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</a:t>
            </a:r>
            <a:endParaRPr lang="en-US" sz="1275" dirty="0"/>
          </a:p>
        </p:txBody>
      </p:sp>
      <p:sp>
        <p:nvSpPr>
          <p:cNvPr id="33" name="SK-33-text-32"/>
          <p:cNvSpPr/>
          <p:nvPr/>
        </p:nvSpPr>
        <p:spPr>
          <a:xfrm>
            <a:off x="4523184" y="3902125"/>
            <a:ext cx="75742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Advance Statement (not legally binding)</a:t>
            </a:r>
            <a:endParaRPr lang="en-US" sz="1200" dirty="0"/>
          </a:p>
        </p:txBody>
      </p:sp>
      <p:sp>
        <p:nvSpPr>
          <p:cNvPr id="34" name="SK-33-text-33"/>
          <p:cNvSpPr/>
          <p:nvPr/>
        </p:nvSpPr>
        <p:spPr>
          <a:xfrm>
            <a:off x="4535388" y="4121646"/>
            <a:ext cx="268218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ADRT — Advance Decision to Refuse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</a:t>
            </a:r>
            <a:endParaRPr lang="en-US" sz="1200" dirty="0"/>
          </a:p>
        </p:txBody>
      </p:sp>
      <p:sp>
        <p:nvSpPr>
          <p:cNvPr id="35" name="SK-33-text-34"/>
          <p:cNvSpPr/>
          <p:nvPr/>
        </p:nvSpPr>
        <p:spPr>
          <a:xfrm>
            <a:off x="4535388" y="4546848"/>
            <a:ext cx="1938486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Lasting Power of Attorney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(Health &amp; Welfare)</a:t>
            </a:r>
            <a:endParaRPr lang="en-US" sz="1200" dirty="0"/>
          </a:p>
        </p:txBody>
      </p:sp>
      <p:sp>
        <p:nvSpPr>
          <p:cNvPr id="36" name="SK-33-text-35"/>
          <p:cNvSpPr/>
          <p:nvPr/>
        </p:nvSpPr>
        <p:spPr>
          <a:xfrm>
            <a:off x="4535388" y="4965055"/>
            <a:ext cx="26365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ReSPECT form</a:t>
            </a:r>
            <a:endParaRPr lang="en-US" sz="1200" dirty="0"/>
          </a:p>
        </p:txBody>
      </p:sp>
      <p:sp>
        <p:nvSpPr>
          <p:cNvPr id="37" name="SK-33-text-36"/>
          <p:cNvSpPr/>
          <p:nvPr/>
        </p:nvSpPr>
        <p:spPr>
          <a:xfrm>
            <a:off x="4949875" y="5369719"/>
            <a:ext cx="51968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travel with the patient</a:t>
            </a:r>
            <a:endParaRPr lang="en-US" sz="1200" dirty="0"/>
          </a:p>
        </p:txBody>
      </p:sp>
      <p:sp>
        <p:nvSpPr>
          <p:cNvPr id="38" name="SK-33-text-37"/>
          <p:cNvSpPr/>
          <p:nvPr/>
        </p:nvSpPr>
        <p:spPr>
          <a:xfrm>
            <a:off x="8448973" y="2955727"/>
            <a:ext cx="119062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3750" dirty="0"/>
          </a:p>
        </p:txBody>
      </p:sp>
      <p:sp>
        <p:nvSpPr>
          <p:cNvPr id="39" name="SK-33-text-38"/>
          <p:cNvSpPr/>
          <p:nvPr/>
        </p:nvSpPr>
        <p:spPr>
          <a:xfrm>
            <a:off x="8448973" y="3559225"/>
            <a:ext cx="221837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Communicate</a:t>
            </a:r>
            <a:endParaRPr lang="en-US" sz="1275" dirty="0"/>
          </a:p>
        </p:txBody>
      </p:sp>
      <p:sp>
        <p:nvSpPr>
          <p:cNvPr id="40" name="SK-33-text-39"/>
          <p:cNvSpPr/>
          <p:nvPr/>
        </p:nvSpPr>
        <p:spPr>
          <a:xfrm>
            <a:off x="8400157" y="3902125"/>
            <a:ext cx="379184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Share with GP, out-of-hours, hospital team</a:t>
            </a:r>
            <a:endParaRPr lang="en-US" sz="1200" dirty="0"/>
          </a:p>
        </p:txBody>
      </p:sp>
      <p:sp>
        <p:nvSpPr>
          <p:cNvPr id="41" name="SK-33-text-40"/>
          <p:cNvSpPr/>
          <p:nvPr/>
        </p:nvSpPr>
        <p:spPr>
          <a:xfrm>
            <a:off x="8400157" y="4203948"/>
            <a:ext cx="379184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Ambulance service must be informed</a:t>
            </a:r>
            <a:endParaRPr lang="en-US" sz="1200" dirty="0"/>
          </a:p>
        </p:txBody>
      </p:sp>
      <p:sp>
        <p:nvSpPr>
          <p:cNvPr id="42" name="SK-33-text-41"/>
          <p:cNvSpPr/>
          <p:nvPr/>
        </p:nvSpPr>
        <p:spPr>
          <a:xfrm>
            <a:off x="8400157" y="4478238"/>
            <a:ext cx="37918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Family/carers aware of patient's wishes</a:t>
            </a:r>
            <a:endParaRPr lang="en-US" sz="1200" dirty="0"/>
          </a:p>
        </p:txBody>
      </p:sp>
      <p:sp>
        <p:nvSpPr>
          <p:cNvPr id="43" name="SK-33-text-42"/>
          <p:cNvSpPr/>
          <p:nvPr/>
        </p:nvSpPr>
        <p:spPr>
          <a:xfrm>
            <a:off x="8400157" y="4752529"/>
            <a:ext cx="37918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and update as condition changes</a:t>
            </a:r>
            <a:endParaRPr lang="en-US" sz="1200" dirty="0"/>
          </a:p>
        </p:txBody>
      </p:sp>
      <p:sp>
        <p:nvSpPr>
          <p:cNvPr id="44" name="SK-33-text-43"/>
          <p:cNvSpPr/>
          <p:nvPr/>
        </p:nvSpPr>
        <p:spPr>
          <a:xfrm>
            <a:off x="9034165" y="5369719"/>
            <a:ext cx="31578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Across ALL care settings</a:t>
            </a:r>
            <a:endParaRPr lang="en-US" sz="1200" dirty="0"/>
          </a:p>
        </p:txBody>
      </p:sp>
      <p:sp>
        <p:nvSpPr>
          <p:cNvPr id="45" name="SK-33-text-44"/>
          <p:cNvSpPr/>
          <p:nvPr/>
        </p:nvSpPr>
        <p:spPr>
          <a:xfrm>
            <a:off x="316855" y="6000750"/>
            <a:ext cx="21431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PROMPT</a:t>
            </a:r>
            <a:endParaRPr lang="en-US" sz="1350" dirty="0"/>
          </a:p>
        </p:txBody>
      </p:sp>
      <p:sp>
        <p:nvSpPr>
          <p:cNvPr id="46" name="SK-33-text-45"/>
          <p:cNvSpPr/>
          <p:nvPr/>
        </p:nvSpPr>
        <p:spPr>
          <a:xfrm>
            <a:off x="2048173" y="6000750"/>
            <a:ext cx="101438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"I’d like to talk about planning ahead so we can make sure things go the way you’d want — would that be OK?"</a:t>
            </a:r>
            <a:endParaRPr lang="en-US" sz="1500" dirty="0"/>
          </a:p>
        </p:txBody>
      </p:sp>
      <p:sp>
        <p:nvSpPr>
          <p:cNvPr id="47" name="SK-33-text-46"/>
          <p:cNvSpPr/>
          <p:nvPr/>
        </p:nvSpPr>
        <p:spPr>
          <a:xfrm>
            <a:off x="316855" y="6556177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8" name="SK-33-text-47"/>
          <p:cNvSpPr/>
          <p:nvPr/>
        </p:nvSpPr>
        <p:spPr>
          <a:xfrm>
            <a:off x="4486573" y="6542484"/>
            <a:ext cx="770542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— Overview &amp; Practicalities</a:t>
            </a:r>
            <a:endParaRPr lang="en-US" sz="1200" dirty="0"/>
          </a:p>
        </p:txBody>
      </p:sp>
      <p:sp>
        <p:nvSpPr>
          <p:cNvPr id="49" name="SK-33-text-48"/>
          <p:cNvSpPr/>
          <p:nvPr/>
        </p:nvSpPr>
        <p:spPr>
          <a:xfrm>
            <a:off x="11094690" y="6556177"/>
            <a:ext cx="109731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33 / 40</a:t>
            </a:r>
            <a:endParaRPr 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123379"/>
            <a:ext cx="2170063" cy="370284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053405"/>
            <a:ext cx="9156055" cy="19050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370856"/>
            <a:ext cx="5498455" cy="4417814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6945" y="1462683"/>
            <a:ext cx="1621482" cy="296168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0863" y="2306241"/>
            <a:ext cx="4352479" cy="9525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3796" y="1275457"/>
            <a:ext cx="5498455" cy="4485084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6627" y="1370856"/>
            <a:ext cx="2097137" cy="296168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6784" y="2306241"/>
            <a:ext cx="4352479" cy="9525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92580" y="0"/>
            <a:ext cx="2352973" cy="1563588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5828556"/>
            <a:ext cx="11204377" cy="645914"/>
          </a:xfrm>
          <a:prstGeom prst="rect">
            <a:avLst/>
          </a:prstGeom>
        </p:spPr>
      </p:pic>
      <p:pic>
        <p:nvPicPr>
          <p:cNvPr id="13" name="SK-3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988" y="5904607"/>
            <a:ext cx="585192" cy="493663"/>
          </a:xfrm>
          <a:prstGeom prst="rect">
            <a:avLst/>
          </a:prstGeom>
        </p:spPr>
      </p:pic>
      <p:pic>
        <p:nvPicPr>
          <p:cNvPr id="14" name="SK-3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9780" y="5109121"/>
            <a:ext cx="255984" cy="315367"/>
          </a:xfrm>
          <a:prstGeom prst="rect">
            <a:avLst/>
          </a:prstGeom>
        </p:spPr>
      </p:pic>
      <p:pic>
        <p:nvPicPr>
          <p:cNvPr id="15" name="SK-3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9780" y="4533007"/>
            <a:ext cx="255984" cy="315367"/>
          </a:xfrm>
          <a:prstGeom prst="rect">
            <a:avLst/>
          </a:prstGeom>
        </p:spPr>
      </p:pic>
      <p:pic>
        <p:nvPicPr>
          <p:cNvPr id="16" name="SK-3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9780" y="3963888"/>
            <a:ext cx="255984" cy="308521"/>
          </a:xfrm>
          <a:prstGeom prst="rect">
            <a:avLst/>
          </a:prstGeom>
        </p:spPr>
      </p:pic>
      <p:pic>
        <p:nvPicPr>
          <p:cNvPr id="17" name="SK-3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9780" y="3380929"/>
            <a:ext cx="255984" cy="308521"/>
          </a:xfrm>
          <a:prstGeom prst="rect">
            <a:avLst/>
          </a:prstGeom>
        </p:spPr>
      </p:pic>
      <p:pic>
        <p:nvPicPr>
          <p:cNvPr id="18" name="SK-3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39780" y="2948880"/>
            <a:ext cx="255984" cy="315367"/>
          </a:xfrm>
          <a:prstGeom prst="rect">
            <a:avLst/>
          </a:prstGeom>
        </p:spPr>
      </p:pic>
      <p:pic>
        <p:nvPicPr>
          <p:cNvPr id="19" name="SK-3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39780" y="2400300"/>
            <a:ext cx="255984" cy="315367"/>
          </a:xfrm>
          <a:prstGeom prst="rect">
            <a:avLst/>
          </a:prstGeom>
        </p:spPr>
      </p:pic>
      <p:pic>
        <p:nvPicPr>
          <p:cNvPr id="20" name="SK-3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8267" y="5246340"/>
            <a:ext cx="255984" cy="315367"/>
          </a:xfrm>
          <a:prstGeom prst="rect">
            <a:avLst/>
          </a:prstGeom>
        </p:spPr>
      </p:pic>
      <p:pic>
        <p:nvPicPr>
          <p:cNvPr id="21" name="SK-3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8267" y="4738836"/>
            <a:ext cx="255984" cy="315367"/>
          </a:xfrm>
          <a:prstGeom prst="rect">
            <a:avLst/>
          </a:prstGeom>
        </p:spPr>
      </p:pic>
      <p:pic>
        <p:nvPicPr>
          <p:cNvPr id="22" name="SK-34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8267" y="3374082"/>
            <a:ext cx="255984" cy="315367"/>
          </a:xfrm>
          <a:prstGeom prst="rect">
            <a:avLst/>
          </a:prstGeom>
        </p:spPr>
      </p:pic>
      <p:pic>
        <p:nvPicPr>
          <p:cNvPr id="23" name="SK-34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8267" y="2948880"/>
            <a:ext cx="255984" cy="315367"/>
          </a:xfrm>
          <a:prstGeom prst="rect">
            <a:avLst/>
          </a:prstGeom>
        </p:spPr>
      </p:pic>
      <p:pic>
        <p:nvPicPr>
          <p:cNvPr id="24" name="SK-34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8267" y="2393305"/>
            <a:ext cx="255984" cy="322213"/>
          </a:xfrm>
          <a:prstGeom prst="rect">
            <a:avLst/>
          </a:prstGeom>
        </p:spPr>
      </p:pic>
      <p:pic>
        <p:nvPicPr>
          <p:cNvPr id="25" name="SK-34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741396" y="123379"/>
            <a:ext cx="2157859" cy="1385292"/>
          </a:xfrm>
          <a:prstGeom prst="rect">
            <a:avLst/>
          </a:prstGeom>
        </p:spPr>
      </p:pic>
      <p:sp>
        <p:nvSpPr>
          <p:cNvPr id="26" name="SK-34-text-25"/>
          <p:cNvSpPr/>
          <p:nvPr/>
        </p:nvSpPr>
        <p:spPr>
          <a:xfrm>
            <a:off x="437257" y="233065"/>
            <a:ext cx="2173188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CARE PLANNING</a:t>
            </a:r>
            <a:endParaRPr lang="en-US" sz="1125" dirty="0"/>
          </a:p>
        </p:txBody>
      </p:sp>
      <p:sp>
        <p:nvSpPr>
          <p:cNvPr id="27" name="SK-34-text-26"/>
          <p:cNvSpPr/>
          <p:nvPr/>
        </p:nvSpPr>
        <p:spPr>
          <a:xfrm>
            <a:off x="353467" y="548580"/>
            <a:ext cx="1183853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33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 Documents in Advance Care Planning</a:t>
            </a:r>
            <a:endParaRPr lang="en-US" sz="3075" dirty="0"/>
          </a:p>
        </p:txBody>
      </p:sp>
      <p:sp>
        <p:nvSpPr>
          <p:cNvPr id="28" name="SK-34-text-27"/>
          <p:cNvSpPr/>
          <p:nvPr/>
        </p:nvSpPr>
        <p:spPr>
          <a:xfrm>
            <a:off x="2447478" y="1543050"/>
            <a:ext cx="1380679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033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LEGALLY BINDING</a:t>
            </a:r>
            <a:endParaRPr lang="en-US" sz="1050" dirty="0"/>
          </a:p>
        </p:txBody>
      </p:sp>
      <p:sp>
        <p:nvSpPr>
          <p:cNvPr id="29" name="SK-34-text-28"/>
          <p:cNvSpPr/>
          <p:nvPr/>
        </p:nvSpPr>
        <p:spPr>
          <a:xfrm>
            <a:off x="938659" y="1755577"/>
            <a:ext cx="426720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Decision to Refuse Treatment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ADRT</a:t>
            </a:r>
            <a:endParaRPr lang="en-US" sz="1425" dirty="0"/>
          </a:p>
        </p:txBody>
      </p:sp>
      <p:sp>
        <p:nvSpPr>
          <p:cNvPr id="30" name="SK-34-text-29"/>
          <p:cNvSpPr/>
          <p:nvPr/>
        </p:nvSpPr>
        <p:spPr>
          <a:xfrm>
            <a:off x="1024086" y="2413992"/>
            <a:ext cx="19621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is:</a:t>
            </a:r>
            <a:endParaRPr lang="en-US" sz="1125" dirty="0"/>
          </a:p>
        </p:txBody>
      </p:sp>
      <p:sp>
        <p:nvSpPr>
          <p:cNvPr id="31" name="SK-34-text-30"/>
          <p:cNvSpPr/>
          <p:nvPr/>
        </p:nvSpPr>
        <p:spPr>
          <a:xfrm>
            <a:off x="1024086" y="2564755"/>
            <a:ext cx="363319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written, signed, witnessed document in which a person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aged 18+ refuses a specific treatment in advance</a:t>
            </a:r>
            <a:endParaRPr lang="en-US" sz="975" dirty="0"/>
          </a:p>
        </p:txBody>
      </p:sp>
      <p:sp>
        <p:nvSpPr>
          <p:cNvPr id="32" name="SK-34-text-31"/>
          <p:cNvSpPr/>
          <p:nvPr/>
        </p:nvSpPr>
        <p:spPr>
          <a:xfrm>
            <a:off x="1024086" y="2969419"/>
            <a:ext cx="2133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 basis:</a:t>
            </a:r>
            <a:endParaRPr lang="en-US" sz="1125" dirty="0"/>
          </a:p>
        </p:txBody>
      </p:sp>
      <p:sp>
        <p:nvSpPr>
          <p:cNvPr id="33" name="SK-34-text-32"/>
          <p:cNvSpPr/>
          <p:nvPr/>
        </p:nvSpPr>
        <p:spPr>
          <a:xfrm>
            <a:off x="1024086" y="3127177"/>
            <a:ext cx="43434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Capacity Act 2005</a:t>
            </a:r>
            <a:endParaRPr lang="en-US" sz="1050" dirty="0"/>
          </a:p>
        </p:txBody>
      </p:sp>
      <p:sp>
        <p:nvSpPr>
          <p:cNvPr id="34" name="SK-34-text-33"/>
          <p:cNvSpPr/>
          <p:nvPr/>
        </p:nvSpPr>
        <p:spPr>
          <a:xfrm>
            <a:off x="1024086" y="3394621"/>
            <a:ext cx="62484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Validity criteria — ALL must be met:</a:t>
            </a:r>
            <a:endParaRPr lang="en-US" sz="1125" dirty="0"/>
          </a:p>
        </p:txBody>
      </p:sp>
      <p:sp>
        <p:nvSpPr>
          <p:cNvPr id="35" name="SK-34-text-34"/>
          <p:cNvSpPr/>
          <p:nvPr/>
        </p:nvSpPr>
        <p:spPr>
          <a:xfrm>
            <a:off x="1097161" y="3566071"/>
            <a:ext cx="56769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Written and signed by the patient</a:t>
            </a:r>
            <a:endParaRPr lang="en-US" sz="1050" dirty="0"/>
          </a:p>
        </p:txBody>
      </p:sp>
      <p:sp>
        <p:nvSpPr>
          <p:cNvPr id="36" name="SK-34-text-35"/>
          <p:cNvSpPr/>
          <p:nvPr/>
        </p:nvSpPr>
        <p:spPr>
          <a:xfrm>
            <a:off x="1097161" y="3710136"/>
            <a:ext cx="359664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Witnessed and signed</a:t>
            </a:r>
            <a:endParaRPr lang="en-US" sz="1050" dirty="0"/>
          </a:p>
        </p:txBody>
      </p:sp>
      <p:sp>
        <p:nvSpPr>
          <p:cNvPr id="37" name="SK-34-text-36"/>
          <p:cNvSpPr/>
          <p:nvPr/>
        </p:nvSpPr>
        <p:spPr>
          <a:xfrm>
            <a:off x="1097161" y="3854053"/>
            <a:ext cx="71704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Patient was 18 or over at time of signing</a:t>
            </a:r>
            <a:endParaRPr lang="en-US" sz="1050" dirty="0"/>
          </a:p>
        </p:txBody>
      </p:sp>
      <p:sp>
        <p:nvSpPr>
          <p:cNvPr id="38" name="SK-34-text-37"/>
          <p:cNvSpPr/>
          <p:nvPr/>
        </p:nvSpPr>
        <p:spPr>
          <a:xfrm>
            <a:off x="1097161" y="3998119"/>
            <a:ext cx="293816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Explicitly states it applies even if life is at risk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(for life-sustaining treatment)</a:t>
            </a:r>
            <a:endParaRPr lang="en-US" sz="975" dirty="0"/>
          </a:p>
        </p:txBody>
      </p:sp>
      <p:sp>
        <p:nvSpPr>
          <p:cNvPr id="39" name="SK-34-text-38"/>
          <p:cNvSpPr/>
          <p:nvPr/>
        </p:nvSpPr>
        <p:spPr>
          <a:xfrm>
            <a:off x="1097161" y="4293096"/>
            <a:ext cx="391668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Has not been withdrawn</a:t>
            </a:r>
            <a:endParaRPr lang="en-US" sz="1050" dirty="0"/>
          </a:p>
        </p:txBody>
      </p:sp>
      <p:sp>
        <p:nvSpPr>
          <p:cNvPr id="40" name="SK-34-text-39"/>
          <p:cNvSpPr/>
          <p:nvPr/>
        </p:nvSpPr>
        <p:spPr>
          <a:xfrm>
            <a:off x="1097161" y="4423321"/>
            <a:ext cx="2730996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Not contradicted by a subsequently made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Lasting Power of Attorney</a:t>
            </a:r>
            <a:endParaRPr lang="en-US" sz="975" dirty="0"/>
          </a:p>
        </p:txBody>
      </p:sp>
      <p:sp>
        <p:nvSpPr>
          <p:cNvPr id="41" name="SK-34-text-40"/>
          <p:cNvSpPr/>
          <p:nvPr/>
        </p:nvSpPr>
        <p:spPr>
          <a:xfrm>
            <a:off x="1024086" y="4752529"/>
            <a:ext cx="33337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clinical point:</a:t>
            </a:r>
            <a:endParaRPr lang="en-US" sz="1125" dirty="0"/>
          </a:p>
        </p:txBody>
      </p:sp>
      <p:sp>
        <p:nvSpPr>
          <p:cNvPr id="42" name="SK-34-text-41"/>
          <p:cNvSpPr/>
          <p:nvPr/>
        </p:nvSpPr>
        <p:spPr>
          <a:xfrm>
            <a:off x="1024086" y="4910286"/>
            <a:ext cx="404767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valid ADRT is legally binding even if the clinician disagrees.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 must be followed.</a:t>
            </a:r>
            <a:endParaRPr lang="en-US" sz="975" dirty="0"/>
          </a:p>
        </p:txBody>
      </p:sp>
      <p:sp>
        <p:nvSpPr>
          <p:cNvPr id="43" name="SK-34-text-42"/>
          <p:cNvSpPr/>
          <p:nvPr/>
        </p:nvSpPr>
        <p:spPr>
          <a:xfrm>
            <a:off x="1024086" y="5266879"/>
            <a:ext cx="17907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action:</a:t>
            </a:r>
            <a:endParaRPr lang="en-US" sz="1125" dirty="0"/>
          </a:p>
        </p:txBody>
      </p:sp>
      <p:sp>
        <p:nvSpPr>
          <p:cNvPr id="44" name="SK-34-text-43"/>
          <p:cNvSpPr/>
          <p:nvPr/>
        </p:nvSpPr>
        <p:spPr>
          <a:xfrm>
            <a:off x="1024086" y="5417790"/>
            <a:ext cx="412075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Communicate to ALL relevant care settings — out-of-hours,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hospital, ambulance service. Ensure it travels with the patient.</a:t>
            </a:r>
            <a:endParaRPr lang="en-US" sz="975" dirty="0"/>
          </a:p>
        </p:txBody>
      </p:sp>
      <p:sp>
        <p:nvSpPr>
          <p:cNvPr id="45" name="SK-34-text-44"/>
          <p:cNvSpPr/>
          <p:nvPr/>
        </p:nvSpPr>
        <p:spPr>
          <a:xfrm>
            <a:off x="7740253" y="1446907"/>
            <a:ext cx="1624459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033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BE REGISTERED</a:t>
            </a:r>
            <a:endParaRPr lang="en-US" sz="1050" dirty="0"/>
          </a:p>
        </p:txBody>
      </p:sp>
      <p:sp>
        <p:nvSpPr>
          <p:cNvPr id="46" name="SK-34-text-45"/>
          <p:cNvSpPr/>
          <p:nvPr/>
        </p:nvSpPr>
        <p:spPr>
          <a:xfrm>
            <a:off x="7097167" y="1755577"/>
            <a:ext cx="299635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Lasting Power of Attorney</a:t>
            </a:r>
            <a:endParaRPr lang="en-US" sz="1875" dirty="0"/>
          </a:p>
        </p:txBody>
      </p:sp>
      <p:sp>
        <p:nvSpPr>
          <p:cNvPr id="47" name="SK-34-text-46"/>
          <p:cNvSpPr/>
          <p:nvPr/>
        </p:nvSpPr>
        <p:spPr>
          <a:xfrm>
            <a:off x="7715994" y="2023021"/>
            <a:ext cx="174649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&amp; Welfare LPA</a:t>
            </a:r>
            <a:endParaRPr lang="en-US" sz="1125" dirty="0"/>
          </a:p>
        </p:txBody>
      </p:sp>
      <p:sp>
        <p:nvSpPr>
          <p:cNvPr id="48" name="SK-34-text-47"/>
          <p:cNvSpPr/>
          <p:nvPr/>
        </p:nvSpPr>
        <p:spPr>
          <a:xfrm>
            <a:off x="6693396" y="2413992"/>
            <a:ext cx="19621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is:</a:t>
            </a:r>
            <a:endParaRPr lang="en-US" sz="1125" dirty="0"/>
          </a:p>
        </p:txBody>
      </p:sp>
      <p:sp>
        <p:nvSpPr>
          <p:cNvPr id="49" name="SK-34-text-48"/>
          <p:cNvSpPr/>
          <p:nvPr/>
        </p:nvSpPr>
        <p:spPr>
          <a:xfrm>
            <a:off x="6705600" y="2564755"/>
            <a:ext cx="4047679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legal document appointing a named person to make health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welfare decisions on behalf of someone who lacks capacity</a:t>
            </a:r>
            <a:endParaRPr lang="en-US" sz="975" dirty="0"/>
          </a:p>
        </p:txBody>
      </p:sp>
      <p:sp>
        <p:nvSpPr>
          <p:cNvPr id="50" name="SK-34-text-49"/>
          <p:cNvSpPr/>
          <p:nvPr/>
        </p:nvSpPr>
        <p:spPr>
          <a:xfrm>
            <a:off x="6693396" y="2969419"/>
            <a:ext cx="2133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 basis:</a:t>
            </a:r>
            <a:endParaRPr lang="en-US" sz="1125" dirty="0"/>
          </a:p>
        </p:txBody>
      </p:sp>
      <p:sp>
        <p:nvSpPr>
          <p:cNvPr id="51" name="SK-34-text-50"/>
          <p:cNvSpPr/>
          <p:nvPr/>
        </p:nvSpPr>
        <p:spPr>
          <a:xfrm>
            <a:off x="6705600" y="3127177"/>
            <a:ext cx="43434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Capacity Act 2005</a:t>
            </a:r>
            <a:endParaRPr lang="en-US" sz="1050" dirty="0"/>
          </a:p>
        </p:txBody>
      </p:sp>
      <p:sp>
        <p:nvSpPr>
          <p:cNvPr id="52" name="SK-34-text-51"/>
          <p:cNvSpPr/>
          <p:nvPr/>
        </p:nvSpPr>
        <p:spPr>
          <a:xfrm>
            <a:off x="6693396" y="3401467"/>
            <a:ext cx="28194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requirement:</a:t>
            </a:r>
            <a:endParaRPr lang="en-US" sz="1125" dirty="0"/>
          </a:p>
        </p:txBody>
      </p:sp>
      <p:sp>
        <p:nvSpPr>
          <p:cNvPr id="53" name="SK-34-text-52"/>
          <p:cNvSpPr/>
          <p:nvPr/>
        </p:nvSpPr>
        <p:spPr>
          <a:xfrm>
            <a:off x="6705600" y="3559225"/>
            <a:ext cx="412075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be REGISTERED with the Office of the Public Guardian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it can be used — an unregistered LPA has NO legal force</a:t>
            </a:r>
            <a:endParaRPr lang="en-US" sz="975" dirty="0"/>
          </a:p>
        </p:txBody>
      </p:sp>
      <p:sp>
        <p:nvSpPr>
          <p:cNvPr id="54" name="SK-34-text-53"/>
          <p:cNvSpPr/>
          <p:nvPr/>
        </p:nvSpPr>
        <p:spPr>
          <a:xfrm>
            <a:off x="6693396" y="3977580"/>
            <a:ext cx="53911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the LPA holder can decide:</a:t>
            </a:r>
            <a:endParaRPr lang="en-US" sz="1125" dirty="0"/>
          </a:p>
        </p:txBody>
      </p:sp>
      <p:sp>
        <p:nvSpPr>
          <p:cNvPr id="55" name="SK-34-text-54"/>
          <p:cNvSpPr/>
          <p:nvPr/>
        </p:nvSpPr>
        <p:spPr>
          <a:xfrm>
            <a:off x="6705600" y="4135338"/>
            <a:ext cx="423058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arrangements, medical treatment decisions, place of care —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the patient lacks capacity at the time</a:t>
            </a:r>
            <a:endParaRPr lang="en-US" sz="975" dirty="0"/>
          </a:p>
        </p:txBody>
      </p:sp>
      <p:sp>
        <p:nvSpPr>
          <p:cNvPr id="56" name="SK-34-text-55"/>
          <p:cNvSpPr/>
          <p:nvPr/>
        </p:nvSpPr>
        <p:spPr>
          <a:xfrm>
            <a:off x="6693396" y="4560540"/>
            <a:ext cx="38481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distinction:</a:t>
            </a:r>
            <a:endParaRPr lang="en-US" sz="1125" dirty="0"/>
          </a:p>
        </p:txBody>
      </p:sp>
      <p:sp>
        <p:nvSpPr>
          <p:cNvPr id="57" name="SK-34-text-56"/>
          <p:cNvSpPr/>
          <p:nvPr/>
        </p:nvSpPr>
        <p:spPr>
          <a:xfrm>
            <a:off x="6705600" y="4711303"/>
            <a:ext cx="397445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LPA holder can only act when the patient lacks capacity.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cannot override a patient who still has capacity.</a:t>
            </a:r>
            <a:endParaRPr lang="en-US" sz="975" dirty="0"/>
          </a:p>
        </p:txBody>
      </p:sp>
      <p:sp>
        <p:nvSpPr>
          <p:cNvPr id="58" name="SK-34-text-57"/>
          <p:cNvSpPr/>
          <p:nvPr/>
        </p:nvSpPr>
        <p:spPr>
          <a:xfrm>
            <a:off x="6693396" y="5129659"/>
            <a:ext cx="17907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action:</a:t>
            </a:r>
            <a:endParaRPr lang="en-US" sz="1125" dirty="0"/>
          </a:p>
        </p:txBody>
      </p:sp>
      <p:sp>
        <p:nvSpPr>
          <p:cNvPr id="59" name="SK-34-text-58"/>
          <p:cNvSpPr/>
          <p:nvPr/>
        </p:nvSpPr>
        <p:spPr>
          <a:xfrm>
            <a:off x="6705600" y="5280571"/>
            <a:ext cx="392578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registration status before acting on LPA instructions.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to see the registered document.</a:t>
            </a:r>
            <a:endParaRPr lang="en-US" sz="975" dirty="0"/>
          </a:p>
        </p:txBody>
      </p:sp>
      <p:sp>
        <p:nvSpPr>
          <p:cNvPr id="60" name="SK-34-text-59"/>
          <p:cNvSpPr/>
          <p:nvPr/>
        </p:nvSpPr>
        <p:spPr>
          <a:xfrm>
            <a:off x="1292275" y="5932140"/>
            <a:ext cx="972919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33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Statement (not shown above) — records preferences and wishes but is NOT legally binding.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33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However, it must be taken into account in best interests decisions.</a:t>
            </a:r>
            <a:endParaRPr lang="en-US" sz="1500" dirty="0"/>
          </a:p>
        </p:txBody>
      </p:sp>
      <p:sp>
        <p:nvSpPr>
          <p:cNvPr id="61" name="SK-34-text-60"/>
          <p:cNvSpPr/>
          <p:nvPr/>
        </p:nvSpPr>
        <p:spPr>
          <a:xfrm>
            <a:off x="5216575" y="6631632"/>
            <a:ext cx="1661071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377"/>
            <a:ext cx="12192000" cy="342900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467" y="1279773"/>
            <a:ext cx="9156055" cy="19050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467" y="1473696"/>
            <a:ext cx="5559475" cy="4081760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1279" y="1473696"/>
            <a:ext cx="5559475" cy="4122986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694" y="1505248"/>
            <a:ext cx="4559796" cy="473125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1357" y="1505248"/>
            <a:ext cx="4559796" cy="473125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467" y="5725716"/>
            <a:ext cx="11387286" cy="714524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05426"/>
            <a:ext cx="12192000" cy="323552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82304" y="6583561"/>
            <a:ext cx="9525" cy="191988"/>
          </a:xfrm>
          <a:prstGeom prst="rect">
            <a:avLst/>
          </a:prstGeom>
        </p:spPr>
      </p:pic>
      <p:pic>
        <p:nvPicPr>
          <p:cNvPr id="12" name="SK-3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1238" y="6583561"/>
            <a:ext cx="9525" cy="191988"/>
          </a:xfrm>
          <a:prstGeom prst="rect">
            <a:avLst/>
          </a:prstGeom>
        </p:spPr>
      </p:pic>
      <p:pic>
        <p:nvPicPr>
          <p:cNvPr id="13" name="SK-3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5801767"/>
            <a:ext cx="646063" cy="562273"/>
          </a:xfrm>
          <a:prstGeom prst="rect">
            <a:avLst/>
          </a:prstGeom>
        </p:spPr>
      </p:pic>
      <p:pic>
        <p:nvPicPr>
          <p:cNvPr id="14" name="SK-3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54267" y="1549896"/>
            <a:ext cx="329059" cy="383977"/>
          </a:xfrm>
          <a:prstGeom prst="rect">
            <a:avLst/>
          </a:prstGeom>
        </p:spPr>
      </p:pic>
      <p:pic>
        <p:nvPicPr>
          <p:cNvPr id="15" name="SK-3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3067" y="1549896"/>
            <a:ext cx="316855" cy="383977"/>
          </a:xfrm>
          <a:prstGeom prst="rect">
            <a:avLst/>
          </a:prstGeom>
        </p:spPr>
      </p:pic>
      <p:sp>
        <p:nvSpPr>
          <p:cNvPr id="16" name="SK-35-text-15"/>
          <p:cNvSpPr/>
          <p:nvPr/>
        </p:nvSpPr>
        <p:spPr>
          <a:xfrm>
            <a:off x="194965" y="130225"/>
            <a:ext cx="776382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10 — ADVANCE CARE PLANNING</a:t>
            </a:r>
            <a:endParaRPr lang="en-US" sz="1425" dirty="0"/>
          </a:p>
        </p:txBody>
      </p:sp>
      <p:sp>
        <p:nvSpPr>
          <p:cNvPr id="17" name="SK-35-text-16"/>
          <p:cNvSpPr/>
          <p:nvPr/>
        </p:nvSpPr>
        <p:spPr>
          <a:xfrm>
            <a:off x="353467" y="671959"/>
            <a:ext cx="1183853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DNACPR and ReSPECT Documentation</a:t>
            </a:r>
            <a:endParaRPr lang="en-US" sz="3000" dirty="0"/>
          </a:p>
        </p:txBody>
      </p:sp>
      <p:sp>
        <p:nvSpPr>
          <p:cNvPr id="18" name="SK-35-text-17"/>
          <p:cNvSpPr/>
          <p:nvPr/>
        </p:nvSpPr>
        <p:spPr>
          <a:xfrm>
            <a:off x="1377553" y="1632198"/>
            <a:ext cx="198024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DNACPR</a:t>
            </a:r>
            <a:endParaRPr lang="en-US" sz="2025" dirty="0"/>
          </a:p>
        </p:txBody>
      </p:sp>
      <p:sp>
        <p:nvSpPr>
          <p:cNvPr id="19" name="SK-35-text-18"/>
          <p:cNvSpPr/>
          <p:nvPr/>
        </p:nvSpPr>
        <p:spPr>
          <a:xfrm>
            <a:off x="767953" y="2201317"/>
            <a:ext cx="10382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 clinical decision — not a patient request</a:t>
            </a:r>
            <a:endParaRPr lang="en-US" sz="1500" dirty="0"/>
          </a:p>
        </p:txBody>
      </p:sp>
      <p:sp>
        <p:nvSpPr>
          <p:cNvPr id="20" name="SK-35-text-19"/>
          <p:cNvSpPr/>
          <p:nvPr/>
        </p:nvSpPr>
        <p:spPr>
          <a:xfrm>
            <a:off x="767953" y="2530525"/>
            <a:ext cx="80962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Made by the responsible clinician</a:t>
            </a:r>
            <a:endParaRPr lang="en-US" sz="1500" dirty="0"/>
          </a:p>
        </p:txBody>
      </p:sp>
      <p:sp>
        <p:nvSpPr>
          <p:cNvPr id="21" name="SK-35-text-20"/>
          <p:cNvSpPr/>
          <p:nvPr/>
        </p:nvSpPr>
        <p:spPr>
          <a:xfrm>
            <a:off x="767953" y="2852886"/>
            <a:ext cx="1142404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Must be discussed with the patient if they have capacity</a:t>
            </a:r>
            <a:endParaRPr lang="en-US" sz="1500" dirty="0"/>
          </a:p>
        </p:txBody>
      </p:sp>
      <p:sp>
        <p:nvSpPr>
          <p:cNvPr id="22" name="SK-35-text-21"/>
          <p:cNvSpPr/>
          <p:nvPr/>
        </p:nvSpPr>
        <p:spPr>
          <a:xfrm>
            <a:off x="767953" y="3182094"/>
            <a:ext cx="4230588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If discussion would cause unnecessary distress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(e.g. actively dying), document the reason for not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discussing</a:t>
            </a:r>
            <a:endParaRPr lang="en-US" sz="1425" dirty="0"/>
          </a:p>
        </p:txBody>
      </p:sp>
      <p:sp>
        <p:nvSpPr>
          <p:cNvPr id="23" name="SK-35-text-22"/>
          <p:cNvSpPr/>
          <p:nvPr/>
        </p:nvSpPr>
        <p:spPr>
          <a:xfrm>
            <a:off x="767953" y="3943350"/>
            <a:ext cx="427925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Must be communicated across ALL care settings: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GP, hospital, out-of-hours, ambulance service</a:t>
            </a:r>
            <a:endParaRPr lang="en-US" sz="1425" dirty="0"/>
          </a:p>
        </p:txBody>
      </p:sp>
      <p:sp>
        <p:nvSpPr>
          <p:cNvPr id="24" name="SK-35-text-23"/>
          <p:cNvSpPr/>
          <p:nvPr/>
        </p:nvSpPr>
        <p:spPr>
          <a:xfrm>
            <a:off x="767953" y="4478238"/>
            <a:ext cx="403547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Both professionals and the public consistently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overestimate CPR success rates</a:t>
            </a:r>
            <a:endParaRPr lang="en-US" sz="1425" dirty="0"/>
          </a:p>
        </p:txBody>
      </p:sp>
      <p:sp>
        <p:nvSpPr>
          <p:cNvPr id="25" name="SK-35-text-24"/>
          <p:cNvSpPr/>
          <p:nvPr/>
        </p:nvSpPr>
        <p:spPr>
          <a:xfrm>
            <a:off x="1158180" y="5054203"/>
            <a:ext cx="395019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2E58A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decision to not attempt CPR does not mean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2E58A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withdrawal of other care.</a:t>
            </a:r>
            <a:endParaRPr lang="en-US" sz="1425" dirty="0"/>
          </a:p>
        </p:txBody>
      </p:sp>
      <p:sp>
        <p:nvSpPr>
          <p:cNvPr id="26" name="SK-35-text-25"/>
          <p:cNvSpPr/>
          <p:nvPr/>
        </p:nvSpPr>
        <p:spPr>
          <a:xfrm>
            <a:off x="7180957" y="1632198"/>
            <a:ext cx="228885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ReSPECT</a:t>
            </a:r>
            <a:endParaRPr lang="en-US" sz="2025" dirty="0"/>
          </a:p>
        </p:txBody>
      </p:sp>
      <p:sp>
        <p:nvSpPr>
          <p:cNvPr id="27" name="SK-35-text-26"/>
          <p:cNvSpPr/>
          <p:nvPr/>
        </p:nvSpPr>
        <p:spPr>
          <a:xfrm>
            <a:off x="6486079" y="2201317"/>
            <a:ext cx="397445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Now widely used across England — replacing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local DNACPR forms</a:t>
            </a:r>
            <a:endParaRPr lang="en-US" sz="1425" dirty="0"/>
          </a:p>
        </p:txBody>
      </p:sp>
      <p:sp>
        <p:nvSpPr>
          <p:cNvPr id="28" name="SK-35-text-27"/>
          <p:cNvSpPr/>
          <p:nvPr/>
        </p:nvSpPr>
        <p:spPr>
          <a:xfrm>
            <a:off x="6486079" y="2722513"/>
            <a:ext cx="446216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 single, portable document recording personalised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recommendations for emergency care</a:t>
            </a:r>
            <a:endParaRPr lang="en-US" sz="1425" dirty="0"/>
          </a:p>
        </p:txBody>
      </p:sp>
      <p:sp>
        <p:nvSpPr>
          <p:cNvPr id="29" name="SK-35-text-28"/>
          <p:cNvSpPr/>
          <p:nvPr/>
        </p:nvSpPr>
        <p:spPr>
          <a:xfrm>
            <a:off x="6486079" y="3250555"/>
            <a:ext cx="414516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Covers CPR decisions AND broader emergency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preferences</a:t>
            </a:r>
            <a:endParaRPr lang="en-US" sz="1425" dirty="0"/>
          </a:p>
        </p:txBody>
      </p:sp>
      <p:sp>
        <p:nvSpPr>
          <p:cNvPr id="30" name="SK-35-text-29"/>
          <p:cNvSpPr/>
          <p:nvPr/>
        </p:nvSpPr>
        <p:spPr>
          <a:xfrm>
            <a:off x="6486079" y="3758059"/>
            <a:ext cx="434027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Follows the patient across all care settings (home,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hospital, care home, ambulance)</a:t>
            </a:r>
            <a:endParaRPr lang="en-US" sz="1425" dirty="0"/>
          </a:p>
        </p:txBody>
      </p:sp>
      <p:sp>
        <p:nvSpPr>
          <p:cNvPr id="31" name="SK-35-text-30"/>
          <p:cNvSpPr/>
          <p:nvPr/>
        </p:nvSpPr>
        <p:spPr>
          <a:xfrm>
            <a:off x="6486079" y="4286250"/>
            <a:ext cx="4096494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Includes two sections: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Clinical Recommendation — clinician's view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Patient Preferences — patient's own wishes</a:t>
            </a:r>
            <a:endParaRPr lang="en-US" sz="1425" dirty="0"/>
          </a:p>
        </p:txBody>
      </p:sp>
      <p:sp>
        <p:nvSpPr>
          <p:cNvPr id="32" name="SK-35-text-31"/>
          <p:cNvSpPr/>
          <p:nvPr/>
        </p:nvSpPr>
        <p:spPr>
          <a:xfrm>
            <a:off x="6790879" y="5095429"/>
            <a:ext cx="373067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126E8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Designed to be taken to every care setting —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126E8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including by ambulance crews.</a:t>
            </a:r>
            <a:endParaRPr lang="en-US" sz="1425" dirty="0"/>
          </a:p>
        </p:txBody>
      </p:sp>
      <p:sp>
        <p:nvSpPr>
          <p:cNvPr id="33" name="SK-35-text-32"/>
          <p:cNvSpPr/>
          <p:nvPr/>
        </p:nvSpPr>
        <p:spPr>
          <a:xfrm>
            <a:off x="1219200" y="5870377"/>
            <a:ext cx="1000958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 POINT: A valid ADRT refusing CPR is legally binding under the Mental Capacity Act 2005 —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 if found in a drawer by paramedics. It supersedes the clinician's decision if valid and applicable.</a:t>
            </a:r>
            <a:endParaRPr lang="en-US" sz="1575" dirty="0"/>
          </a:p>
        </p:txBody>
      </p:sp>
      <p:sp>
        <p:nvSpPr>
          <p:cNvPr id="34" name="SK-35-text-33"/>
          <p:cNvSpPr/>
          <p:nvPr/>
        </p:nvSpPr>
        <p:spPr>
          <a:xfrm>
            <a:off x="231577" y="6597253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35" name="SK-35-text-34"/>
          <p:cNvSpPr/>
          <p:nvPr/>
        </p:nvSpPr>
        <p:spPr>
          <a:xfrm>
            <a:off x="2365177" y="6597253"/>
            <a:ext cx="76200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Palliative Care</a:t>
            </a:r>
            <a:endParaRPr lang="en-US" sz="1125" dirty="0"/>
          </a:p>
        </p:txBody>
      </p:sp>
      <p:sp>
        <p:nvSpPr>
          <p:cNvPr id="36" name="SK-35-text-35"/>
          <p:cNvSpPr/>
          <p:nvPr/>
        </p:nvSpPr>
        <p:spPr>
          <a:xfrm>
            <a:off x="6120259" y="6597253"/>
            <a:ext cx="607174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educational purposes only — verify all doses against current NICE/BNF guidance</a:t>
            </a:r>
            <a:endParaRPr lang="en-US" sz="11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391" y="157609"/>
            <a:ext cx="2762165" cy="315367"/>
          </a:xfrm>
          <a:prstGeom prst="rect">
            <a:avLst/>
          </a:prstGeom>
        </p:spPr>
      </p:pic>
      <p:pic>
        <p:nvPicPr>
          <p:cNvPr id="4" name="SK-3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392" y="1128861"/>
            <a:ext cx="11631067" cy="19050"/>
          </a:xfrm>
          <a:prstGeom prst="rect">
            <a:avLst/>
          </a:prstGeom>
        </p:spPr>
      </p:pic>
      <p:pic>
        <p:nvPicPr>
          <p:cNvPr id="5" name="SK-3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392" y="1268611"/>
            <a:ext cx="6388596" cy="4347865"/>
          </a:xfrm>
          <a:prstGeom prst="rect">
            <a:avLst/>
          </a:prstGeom>
        </p:spPr>
      </p:pic>
      <p:pic>
        <p:nvPicPr>
          <p:cNvPr id="6" name="SK-3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3188940"/>
            <a:ext cx="2913757" cy="671959"/>
          </a:xfrm>
          <a:prstGeom prst="rect">
            <a:avLst/>
          </a:prstGeom>
        </p:spPr>
      </p:pic>
      <p:pic>
        <p:nvPicPr>
          <p:cNvPr id="7" name="SK-3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2173" y="3188940"/>
            <a:ext cx="2877294" cy="671959"/>
          </a:xfrm>
          <a:prstGeom prst="rect">
            <a:avLst/>
          </a:prstGeom>
        </p:spPr>
      </p:pic>
      <p:pic>
        <p:nvPicPr>
          <p:cNvPr id="8" name="SK-3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3991273"/>
            <a:ext cx="2913757" cy="692646"/>
          </a:xfrm>
          <a:prstGeom prst="rect">
            <a:avLst/>
          </a:prstGeom>
        </p:spPr>
      </p:pic>
      <p:pic>
        <p:nvPicPr>
          <p:cNvPr id="9" name="SK-3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72173" y="4004965"/>
            <a:ext cx="2877294" cy="678805"/>
          </a:xfrm>
          <a:prstGeom prst="rect">
            <a:avLst/>
          </a:prstGeom>
        </p:spPr>
      </p:pic>
      <p:pic>
        <p:nvPicPr>
          <p:cNvPr id="10" name="SK-3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16682" y="4786759"/>
            <a:ext cx="5132784" cy="706338"/>
          </a:xfrm>
          <a:prstGeom prst="rect">
            <a:avLst/>
          </a:prstGeom>
        </p:spPr>
      </p:pic>
      <p:pic>
        <p:nvPicPr>
          <p:cNvPr id="11" name="SK-3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61584" y="1316682"/>
            <a:ext cx="97482" cy="4416475"/>
          </a:xfrm>
          <a:prstGeom prst="rect">
            <a:avLst/>
          </a:prstGeom>
        </p:spPr>
      </p:pic>
      <p:pic>
        <p:nvPicPr>
          <p:cNvPr id="12" name="SK-3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71271" y="1330375"/>
            <a:ext cx="4791373" cy="2167086"/>
          </a:xfrm>
          <a:prstGeom prst="rect">
            <a:avLst/>
          </a:prstGeom>
        </p:spPr>
      </p:pic>
      <p:pic>
        <p:nvPicPr>
          <p:cNvPr id="13" name="SK-3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71271" y="3600450"/>
            <a:ext cx="4791373" cy="2167086"/>
          </a:xfrm>
          <a:prstGeom prst="rect">
            <a:avLst/>
          </a:prstGeom>
        </p:spPr>
      </p:pic>
      <p:pic>
        <p:nvPicPr>
          <p:cNvPr id="14" name="SK-3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392" y="5828556"/>
            <a:ext cx="11631067" cy="515541"/>
          </a:xfrm>
          <a:prstGeom prst="rect">
            <a:avLst/>
          </a:prstGeom>
        </p:spPr>
      </p:pic>
      <p:pic>
        <p:nvPicPr>
          <p:cNvPr id="15" name="SK-3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0392" y="6452592"/>
            <a:ext cx="11631067" cy="357932"/>
          </a:xfrm>
          <a:prstGeom prst="rect">
            <a:avLst/>
          </a:prstGeom>
        </p:spPr>
      </p:pic>
      <p:pic>
        <p:nvPicPr>
          <p:cNvPr id="16" name="SK-3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9992" y="5904607"/>
            <a:ext cx="353467" cy="363438"/>
          </a:xfrm>
          <a:prstGeom prst="rect">
            <a:avLst/>
          </a:prstGeom>
        </p:spPr>
      </p:pic>
      <p:pic>
        <p:nvPicPr>
          <p:cNvPr id="17" name="SK-3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59067" y="3710136"/>
            <a:ext cx="585192" cy="589657"/>
          </a:xfrm>
          <a:prstGeom prst="rect">
            <a:avLst/>
          </a:prstGeom>
        </p:spPr>
      </p:pic>
      <p:pic>
        <p:nvPicPr>
          <p:cNvPr id="18" name="SK-3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59067" y="1412677"/>
            <a:ext cx="548580" cy="596503"/>
          </a:xfrm>
          <a:prstGeom prst="rect">
            <a:avLst/>
          </a:prstGeom>
        </p:spPr>
      </p:pic>
      <p:pic>
        <p:nvPicPr>
          <p:cNvPr id="19" name="SK-3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11796" y="4896594"/>
            <a:ext cx="402282" cy="486817"/>
          </a:xfrm>
          <a:prstGeom prst="rect">
            <a:avLst/>
          </a:prstGeom>
        </p:spPr>
      </p:pic>
      <p:pic>
        <p:nvPicPr>
          <p:cNvPr id="20" name="SK-3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06267" y="4114800"/>
            <a:ext cx="511969" cy="459432"/>
          </a:xfrm>
          <a:prstGeom prst="rect">
            <a:avLst/>
          </a:prstGeom>
        </p:spPr>
      </p:pic>
      <p:pic>
        <p:nvPicPr>
          <p:cNvPr id="21" name="SK-3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9286" y="4094113"/>
            <a:ext cx="463153" cy="486817"/>
          </a:xfrm>
          <a:prstGeom prst="rect">
            <a:avLst/>
          </a:prstGeom>
        </p:spPr>
      </p:pic>
      <p:pic>
        <p:nvPicPr>
          <p:cNvPr id="22" name="SK-3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730675" y="3278088"/>
            <a:ext cx="438894" cy="486817"/>
          </a:xfrm>
          <a:prstGeom prst="rect">
            <a:avLst/>
          </a:prstGeom>
        </p:spPr>
      </p:pic>
      <p:pic>
        <p:nvPicPr>
          <p:cNvPr id="23" name="SK-3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9286" y="3278088"/>
            <a:ext cx="463153" cy="493663"/>
          </a:xfrm>
          <a:prstGeom prst="rect">
            <a:avLst/>
          </a:prstGeom>
        </p:spPr>
      </p:pic>
      <p:sp>
        <p:nvSpPr>
          <p:cNvPr id="24" name="SK-36-text-23"/>
          <p:cNvSpPr/>
          <p:nvPr/>
        </p:nvSpPr>
        <p:spPr>
          <a:xfrm>
            <a:off x="414486" y="219373"/>
            <a:ext cx="572071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11 — REFERRAL</a:t>
            </a:r>
            <a:endParaRPr lang="en-US" sz="1650" dirty="0"/>
          </a:p>
        </p:txBody>
      </p:sp>
      <p:sp>
        <p:nvSpPr>
          <p:cNvPr id="25" name="SK-36-text-24"/>
          <p:cNvSpPr/>
          <p:nvPr/>
        </p:nvSpPr>
        <p:spPr>
          <a:xfrm>
            <a:off x="268188" y="548580"/>
            <a:ext cx="11923812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385E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Palliative Care Referral</a:t>
            </a:r>
            <a:endParaRPr lang="en-US" sz="3600" dirty="0"/>
          </a:p>
        </p:txBody>
      </p:sp>
      <p:sp>
        <p:nvSpPr>
          <p:cNvPr id="26" name="SK-36-text-25"/>
          <p:cNvSpPr/>
          <p:nvPr/>
        </p:nvSpPr>
        <p:spPr>
          <a:xfrm>
            <a:off x="487561" y="1501825"/>
            <a:ext cx="7410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85E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WHEN THE PATIENT HAS BOTH:</a:t>
            </a:r>
            <a:endParaRPr lang="en-US" sz="1500" dirty="0"/>
          </a:p>
        </p:txBody>
      </p:sp>
      <p:sp>
        <p:nvSpPr>
          <p:cNvPr id="27" name="SK-36-text-26"/>
          <p:cNvSpPr/>
          <p:nvPr/>
        </p:nvSpPr>
        <p:spPr>
          <a:xfrm>
            <a:off x="499765" y="1892796"/>
            <a:ext cx="549845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Active, progressive, usually advanced disease —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prognosis limited and focus of care is quality of life</a:t>
            </a:r>
            <a:endParaRPr lang="en-US" sz="1800" dirty="0"/>
          </a:p>
        </p:txBody>
      </p:sp>
      <p:sp>
        <p:nvSpPr>
          <p:cNvPr id="28" name="SK-36-text-27"/>
          <p:cNvSpPr/>
          <p:nvPr/>
        </p:nvSpPr>
        <p:spPr>
          <a:xfrm>
            <a:off x="499765" y="2571750"/>
            <a:ext cx="781621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AND at least one unmet need:</a:t>
            </a:r>
            <a:endParaRPr lang="en-US" sz="1650" dirty="0"/>
          </a:p>
        </p:txBody>
      </p:sp>
      <p:sp>
        <p:nvSpPr>
          <p:cNvPr id="29" name="SK-36-text-28"/>
          <p:cNvSpPr/>
          <p:nvPr/>
        </p:nvSpPr>
        <p:spPr>
          <a:xfrm>
            <a:off x="1353294" y="3298627"/>
            <a:ext cx="158487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Uncontrolled or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complex symptoms</a:t>
            </a:r>
            <a:endParaRPr lang="en-US" sz="1350" dirty="0"/>
          </a:p>
        </p:txBody>
      </p:sp>
      <p:sp>
        <p:nvSpPr>
          <p:cNvPr id="30" name="SK-36-text-29"/>
          <p:cNvSpPr/>
          <p:nvPr/>
        </p:nvSpPr>
        <p:spPr>
          <a:xfrm>
            <a:off x="4376886" y="3298627"/>
            <a:ext cx="160927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Specialised nursing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therapy needs</a:t>
            </a:r>
            <a:endParaRPr lang="en-US" sz="1350" dirty="0"/>
          </a:p>
        </p:txBody>
      </p:sp>
      <p:sp>
        <p:nvSpPr>
          <p:cNvPr id="31" name="SK-36-text-30"/>
          <p:cNvSpPr/>
          <p:nvPr/>
        </p:nvSpPr>
        <p:spPr>
          <a:xfrm>
            <a:off x="1353294" y="4114800"/>
            <a:ext cx="186526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Complex psychological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emotional issues</a:t>
            </a:r>
            <a:endParaRPr lang="en-US" sz="1350" dirty="0"/>
          </a:p>
        </p:txBody>
      </p:sp>
      <p:sp>
        <p:nvSpPr>
          <p:cNvPr id="32" name="SK-36-text-31"/>
          <p:cNvSpPr/>
          <p:nvPr/>
        </p:nvSpPr>
        <p:spPr>
          <a:xfrm>
            <a:off x="4376886" y="4128492"/>
            <a:ext cx="146298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Complex social or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family issues</a:t>
            </a:r>
            <a:endParaRPr lang="en-US" sz="1350" dirty="0"/>
          </a:p>
        </p:txBody>
      </p:sp>
      <p:sp>
        <p:nvSpPr>
          <p:cNvPr id="33" name="SK-36-text-32"/>
          <p:cNvSpPr/>
          <p:nvPr/>
        </p:nvSpPr>
        <p:spPr>
          <a:xfrm>
            <a:off x="2218879" y="5047357"/>
            <a:ext cx="8553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Difficult decisions about future care</a:t>
            </a:r>
            <a:endParaRPr lang="en-US" sz="1500" dirty="0"/>
          </a:p>
        </p:txBody>
      </p:sp>
      <p:sp>
        <p:nvSpPr>
          <p:cNvPr id="34" name="SK-36-text-33"/>
          <p:cNvSpPr/>
          <p:nvPr/>
        </p:nvSpPr>
        <p:spPr>
          <a:xfrm>
            <a:off x="7766298" y="1501825"/>
            <a:ext cx="334803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36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Macmillan Nurse</a:t>
            </a:r>
            <a:endParaRPr lang="en-US" sz="1425" dirty="0"/>
          </a:p>
        </p:txBody>
      </p:sp>
      <p:sp>
        <p:nvSpPr>
          <p:cNvPr id="35" name="SK-36-text-34"/>
          <p:cNvSpPr/>
          <p:nvPr/>
        </p:nvSpPr>
        <p:spPr>
          <a:xfrm>
            <a:off x="7766298" y="1844725"/>
            <a:ext cx="442570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Urgent referral: seen within 2 working days</a:t>
            </a:r>
            <a:endParaRPr lang="en-US" sz="1275" dirty="0"/>
          </a:p>
        </p:txBody>
      </p:sp>
      <p:sp>
        <p:nvSpPr>
          <p:cNvPr id="36" name="SK-36-text-35"/>
          <p:cNvSpPr/>
          <p:nvPr/>
        </p:nvSpPr>
        <p:spPr>
          <a:xfrm>
            <a:off x="7766298" y="2084784"/>
            <a:ext cx="442570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Non-urgent: within 5 working days</a:t>
            </a:r>
            <a:endParaRPr lang="en-US" sz="1275" dirty="0"/>
          </a:p>
        </p:txBody>
      </p:sp>
      <p:sp>
        <p:nvSpPr>
          <p:cNvPr id="37" name="SK-36-text-36"/>
          <p:cNvSpPr/>
          <p:nvPr/>
        </p:nvSpPr>
        <p:spPr>
          <a:xfrm>
            <a:off x="7766298" y="2324844"/>
            <a:ext cx="44257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Assesses at home or outpatient clinic</a:t>
            </a:r>
            <a:endParaRPr lang="en-US" sz="1275" dirty="0"/>
          </a:p>
        </p:txBody>
      </p:sp>
      <p:sp>
        <p:nvSpPr>
          <p:cNvPr id="38" name="SK-36-text-37"/>
          <p:cNvSpPr/>
          <p:nvPr/>
        </p:nvSpPr>
        <p:spPr>
          <a:xfrm>
            <a:off x="7766298" y="2544217"/>
            <a:ext cx="44257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Advice on symptom management (may prescribe)</a:t>
            </a:r>
            <a:endParaRPr lang="en-US" sz="1275" dirty="0"/>
          </a:p>
        </p:txBody>
      </p:sp>
      <p:sp>
        <p:nvSpPr>
          <p:cNvPr id="39" name="SK-36-text-38"/>
          <p:cNvSpPr/>
          <p:nvPr/>
        </p:nvSpPr>
        <p:spPr>
          <a:xfrm>
            <a:off x="7766298" y="2777430"/>
            <a:ext cx="44257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Psychosocial support and counselling</a:t>
            </a:r>
            <a:endParaRPr lang="en-US" sz="1275" dirty="0"/>
          </a:p>
        </p:txBody>
      </p:sp>
      <p:sp>
        <p:nvSpPr>
          <p:cNvPr id="40" name="SK-36-text-39"/>
          <p:cNvSpPr/>
          <p:nvPr/>
        </p:nvSpPr>
        <p:spPr>
          <a:xfrm>
            <a:off x="7766298" y="2996803"/>
            <a:ext cx="381595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Can refer to: lymphoedema, benefits, psychology,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Hospice at Home, Marie Curie, Fast Track discharge</a:t>
            </a:r>
            <a:endParaRPr lang="en-US" sz="1350" dirty="0"/>
          </a:p>
        </p:txBody>
      </p:sp>
      <p:sp>
        <p:nvSpPr>
          <p:cNvPr id="41" name="SK-36-text-40"/>
          <p:cNvSpPr/>
          <p:nvPr/>
        </p:nvSpPr>
        <p:spPr>
          <a:xfrm>
            <a:off x="7778353" y="3792438"/>
            <a:ext cx="35652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36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Hospice Services</a:t>
            </a:r>
            <a:endParaRPr lang="en-US" sz="1425" dirty="0"/>
          </a:p>
        </p:txBody>
      </p:sp>
      <p:sp>
        <p:nvSpPr>
          <p:cNvPr id="42" name="SK-36-text-41"/>
          <p:cNvSpPr/>
          <p:nvPr/>
        </p:nvSpPr>
        <p:spPr>
          <a:xfrm>
            <a:off x="7766298" y="4135338"/>
            <a:ext cx="32429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Inpatient beds — complex symptom control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(not only end-of-life)</a:t>
            </a:r>
            <a:endParaRPr lang="en-US" sz="1350" dirty="0"/>
          </a:p>
        </p:txBody>
      </p:sp>
      <p:sp>
        <p:nvSpPr>
          <p:cNvPr id="43" name="SK-36-text-42"/>
          <p:cNvSpPr/>
          <p:nvPr/>
        </p:nvSpPr>
        <p:spPr>
          <a:xfrm>
            <a:off x="7766298" y="4587925"/>
            <a:ext cx="396716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Day therapy centre</a:t>
            </a:r>
            <a:endParaRPr lang="en-US" sz="1275" dirty="0"/>
          </a:p>
        </p:txBody>
      </p:sp>
      <p:sp>
        <p:nvSpPr>
          <p:cNvPr id="44" name="SK-36-text-43"/>
          <p:cNvSpPr/>
          <p:nvPr/>
        </p:nvSpPr>
        <p:spPr>
          <a:xfrm>
            <a:off x="7766298" y="4821138"/>
            <a:ext cx="396716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Outpatient clinics</a:t>
            </a:r>
            <a:endParaRPr lang="en-US" sz="1275" dirty="0"/>
          </a:p>
        </p:txBody>
      </p:sp>
      <p:sp>
        <p:nvSpPr>
          <p:cNvPr id="45" name="SK-36-text-44"/>
          <p:cNvSpPr/>
          <p:nvPr/>
        </p:nvSpPr>
        <p:spPr>
          <a:xfrm>
            <a:off x="7766298" y="5033665"/>
            <a:ext cx="44257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Condition-specific groups (COPD, heart failure)</a:t>
            </a:r>
            <a:endParaRPr lang="en-US" sz="1275" dirty="0"/>
          </a:p>
        </p:txBody>
      </p:sp>
      <p:sp>
        <p:nvSpPr>
          <p:cNvPr id="46" name="SK-36-text-45"/>
          <p:cNvSpPr/>
          <p:nvPr/>
        </p:nvSpPr>
        <p:spPr>
          <a:xfrm>
            <a:off x="7766298" y="5273725"/>
            <a:ext cx="44257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Art, complementary and creative therapies</a:t>
            </a:r>
            <a:endParaRPr lang="en-US" sz="1275" dirty="0"/>
          </a:p>
        </p:txBody>
      </p:sp>
      <p:sp>
        <p:nvSpPr>
          <p:cNvPr id="47" name="SK-36-text-46"/>
          <p:cNvSpPr/>
          <p:nvPr/>
        </p:nvSpPr>
        <p:spPr>
          <a:xfrm>
            <a:off x="7766298" y="5493246"/>
            <a:ext cx="416147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Bereavement service</a:t>
            </a:r>
            <a:endParaRPr lang="en-US" sz="1275" dirty="0"/>
          </a:p>
        </p:txBody>
      </p:sp>
      <p:sp>
        <p:nvSpPr>
          <p:cNvPr id="48" name="SK-36-text-47"/>
          <p:cNvSpPr/>
          <p:nvPr/>
        </p:nvSpPr>
        <p:spPr>
          <a:xfrm>
            <a:off x="1304479" y="5959525"/>
            <a:ext cx="1088752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Hospice is not just for dying — inpatient beds are used for complex symptom control at any stage</a:t>
            </a:r>
            <a:endParaRPr lang="en-US" sz="1800" dirty="0"/>
          </a:p>
        </p:txBody>
      </p:sp>
      <p:sp>
        <p:nvSpPr>
          <p:cNvPr id="49" name="SK-36-text-48"/>
          <p:cNvSpPr/>
          <p:nvPr/>
        </p:nvSpPr>
        <p:spPr>
          <a:xfrm>
            <a:off x="487561" y="6528792"/>
            <a:ext cx="117044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Palliative Care — Overview &amp; Practicalities | Bradford VTS Teaching Deck | June 2026</a:t>
            </a:r>
            <a:endParaRPr lang="en-US" sz="15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24036"/>
          </a:xfrm>
          <a:prstGeom prst="rect">
            <a:avLst/>
          </a:prstGeom>
        </p:spPr>
      </p:pic>
      <p:pic>
        <p:nvPicPr>
          <p:cNvPr id="4" name="SK-3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1375767"/>
            <a:ext cx="11460361" cy="19050"/>
          </a:xfrm>
          <a:prstGeom prst="rect">
            <a:avLst/>
          </a:prstGeom>
        </p:spPr>
      </p:pic>
      <p:pic>
        <p:nvPicPr>
          <p:cNvPr id="5" name="SK-3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8014" y="1604665"/>
            <a:ext cx="9525" cy="4519315"/>
          </a:xfrm>
          <a:prstGeom prst="rect">
            <a:avLst/>
          </a:prstGeom>
        </p:spPr>
      </p:pic>
      <p:pic>
        <p:nvPicPr>
          <p:cNvPr id="6" name="SK-3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7" name="SK-3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392" y="5184577"/>
            <a:ext cx="633859" cy="596503"/>
          </a:xfrm>
          <a:prstGeom prst="rect">
            <a:avLst/>
          </a:prstGeom>
        </p:spPr>
      </p:pic>
      <p:pic>
        <p:nvPicPr>
          <p:cNvPr id="8" name="SK-3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6392" y="3950196"/>
            <a:ext cx="621655" cy="596503"/>
          </a:xfrm>
          <a:prstGeom prst="rect">
            <a:avLst/>
          </a:prstGeom>
        </p:spPr>
      </p:pic>
      <p:pic>
        <p:nvPicPr>
          <p:cNvPr id="9" name="SK-3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6392" y="2715667"/>
            <a:ext cx="621655" cy="582811"/>
          </a:xfrm>
          <a:prstGeom prst="rect">
            <a:avLst/>
          </a:prstGeom>
        </p:spPr>
      </p:pic>
      <p:pic>
        <p:nvPicPr>
          <p:cNvPr id="10" name="SK-3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76392" y="1597819"/>
            <a:ext cx="633859" cy="596503"/>
          </a:xfrm>
          <a:prstGeom prst="rect">
            <a:avLst/>
          </a:prstGeom>
        </p:spPr>
      </p:pic>
      <p:pic>
        <p:nvPicPr>
          <p:cNvPr id="11" name="SK-3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6855" y="5184577"/>
            <a:ext cx="633859" cy="610344"/>
          </a:xfrm>
          <a:prstGeom prst="rect">
            <a:avLst/>
          </a:prstGeom>
        </p:spPr>
      </p:pic>
      <p:pic>
        <p:nvPicPr>
          <p:cNvPr id="12" name="SK-3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6855" y="3984427"/>
            <a:ext cx="633859" cy="596503"/>
          </a:xfrm>
          <a:prstGeom prst="rect">
            <a:avLst/>
          </a:prstGeom>
        </p:spPr>
      </p:pic>
      <p:pic>
        <p:nvPicPr>
          <p:cNvPr id="13" name="SK-3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6855" y="2770584"/>
            <a:ext cx="633859" cy="603498"/>
          </a:xfrm>
          <a:prstGeom prst="rect">
            <a:avLst/>
          </a:prstGeom>
        </p:spPr>
      </p:pic>
      <p:pic>
        <p:nvPicPr>
          <p:cNvPr id="14" name="SK-3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6855" y="1597819"/>
            <a:ext cx="633859" cy="596503"/>
          </a:xfrm>
          <a:prstGeom prst="rect">
            <a:avLst/>
          </a:prstGeom>
        </p:spPr>
      </p:pic>
      <p:sp>
        <p:nvSpPr>
          <p:cNvPr id="15" name="SK-37-text-14"/>
          <p:cNvSpPr/>
          <p:nvPr/>
        </p:nvSpPr>
        <p:spPr>
          <a:xfrm>
            <a:off x="329059" y="164455"/>
            <a:ext cx="695896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— TOP TIPS</a:t>
            </a:r>
            <a:endParaRPr lang="en-US" sz="1950" dirty="0"/>
          </a:p>
        </p:txBody>
      </p:sp>
      <p:sp>
        <p:nvSpPr>
          <p:cNvPr id="16" name="SK-37-text-15"/>
          <p:cNvSpPr/>
          <p:nvPr/>
        </p:nvSpPr>
        <p:spPr>
          <a:xfrm>
            <a:off x="8261003" y="219373"/>
            <a:ext cx="35651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Care: Overview &amp; Practicalities</a:t>
            </a:r>
            <a:endParaRPr lang="en-US" sz="1425" dirty="0"/>
          </a:p>
        </p:txBody>
      </p:sp>
      <p:sp>
        <p:nvSpPr>
          <p:cNvPr id="17" name="SK-37-text-16"/>
          <p:cNvSpPr/>
          <p:nvPr/>
        </p:nvSpPr>
        <p:spPr>
          <a:xfrm>
            <a:off x="316855" y="864096"/>
            <a:ext cx="1187514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04B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Tips to Get Right Every Time</a:t>
            </a:r>
            <a:endParaRPr lang="en-US" sz="2925" dirty="0"/>
          </a:p>
        </p:txBody>
      </p:sp>
      <p:sp>
        <p:nvSpPr>
          <p:cNvPr id="18" name="SK-37-text-17"/>
          <p:cNvSpPr/>
          <p:nvPr/>
        </p:nvSpPr>
        <p:spPr>
          <a:xfrm>
            <a:off x="1097161" y="1673275"/>
            <a:ext cx="898112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4B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the Surprise Question proactively</a:t>
            </a:r>
            <a:endParaRPr lang="en-US" sz="1575" dirty="0"/>
          </a:p>
        </p:txBody>
      </p:sp>
      <p:sp>
        <p:nvSpPr>
          <p:cNvPr id="19" name="SK-37-text-18"/>
          <p:cNvSpPr/>
          <p:nvPr/>
        </p:nvSpPr>
        <p:spPr>
          <a:xfrm>
            <a:off x="1097161" y="1940719"/>
            <a:ext cx="4340275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every GSF register review — "Would you be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surprised if this patient died in the next 6–12 months?"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no, start ACP conversations now.</a:t>
            </a:r>
            <a:endParaRPr lang="en-US" sz="1350" dirty="0"/>
          </a:p>
        </p:txBody>
      </p:sp>
      <p:sp>
        <p:nvSpPr>
          <p:cNvPr id="20" name="SK-37-text-19"/>
          <p:cNvSpPr/>
          <p:nvPr/>
        </p:nvSpPr>
        <p:spPr>
          <a:xfrm>
            <a:off x="1097161" y="2832348"/>
            <a:ext cx="730091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4B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laxatives BEFORE opioids</a:t>
            </a:r>
            <a:endParaRPr lang="en-US" sz="1575" dirty="0"/>
          </a:p>
        </p:txBody>
      </p:sp>
      <p:sp>
        <p:nvSpPr>
          <p:cNvPr id="21" name="SK-37-text-20"/>
          <p:cNvSpPr/>
          <p:nvPr/>
        </p:nvSpPr>
        <p:spPr>
          <a:xfrm>
            <a:off x="1097161" y="3092946"/>
            <a:ext cx="3986659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Constipation is universal and does NOT improve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time. Prescribe stimulant + softener from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one — not PRN.</a:t>
            </a:r>
            <a:endParaRPr lang="en-US" sz="1350" dirty="0"/>
          </a:p>
        </p:txBody>
      </p:sp>
      <p:sp>
        <p:nvSpPr>
          <p:cNvPr id="22" name="SK-37-text-21"/>
          <p:cNvSpPr/>
          <p:nvPr/>
        </p:nvSpPr>
        <p:spPr>
          <a:xfrm>
            <a:off x="1097161" y="4046190"/>
            <a:ext cx="110948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4B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 = always 1/6 of total daily dose</a:t>
            </a:r>
            <a:endParaRPr lang="en-US" sz="1575" dirty="0"/>
          </a:p>
        </p:txBody>
      </p:sp>
      <p:sp>
        <p:nvSpPr>
          <p:cNvPr id="23" name="SK-37-text-22"/>
          <p:cNvSpPr/>
          <p:nvPr/>
        </p:nvSpPr>
        <p:spPr>
          <a:xfrm>
            <a:off x="1097161" y="4341019"/>
            <a:ext cx="4218384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Recalculate every single time you adjust the regular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dose. Don't forget to update the PRN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prescription too.</a:t>
            </a:r>
            <a:endParaRPr lang="en-US" sz="1350" dirty="0"/>
          </a:p>
        </p:txBody>
      </p:sp>
      <p:sp>
        <p:nvSpPr>
          <p:cNvPr id="24" name="SK-37-text-23"/>
          <p:cNvSpPr/>
          <p:nvPr/>
        </p:nvSpPr>
        <p:spPr>
          <a:xfrm>
            <a:off x="1097161" y="5260032"/>
            <a:ext cx="106613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4B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Syringe driver conversions — know these cold</a:t>
            </a:r>
            <a:endParaRPr lang="en-US" sz="1575" dirty="0"/>
          </a:p>
        </p:txBody>
      </p:sp>
      <p:sp>
        <p:nvSpPr>
          <p:cNvPr id="25" name="SK-37-text-24"/>
          <p:cNvSpPr/>
          <p:nvPr/>
        </p:nvSpPr>
        <p:spPr>
          <a:xfrm>
            <a:off x="1097161" y="5520630"/>
            <a:ext cx="4547592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morphine ÷ 2 = SC morphine. Oral morphine ÷ 3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 SC diamorphine. Write them on your hand if you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 to.</a:t>
            </a:r>
            <a:endParaRPr lang="en-US" sz="1350" dirty="0"/>
          </a:p>
        </p:txBody>
      </p:sp>
      <p:sp>
        <p:nvSpPr>
          <p:cNvPr id="26" name="SK-37-text-25"/>
          <p:cNvSpPr/>
          <p:nvPr/>
        </p:nvSpPr>
        <p:spPr>
          <a:xfrm>
            <a:off x="7156698" y="1673275"/>
            <a:ext cx="503530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4B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Warn patients about temporary side effects</a:t>
            </a:r>
            <a:endParaRPr lang="en-US" sz="1575" dirty="0"/>
          </a:p>
        </p:txBody>
      </p:sp>
      <p:sp>
        <p:nvSpPr>
          <p:cNvPr id="27" name="SK-37-text-26"/>
          <p:cNvSpPr/>
          <p:nvPr/>
        </p:nvSpPr>
        <p:spPr>
          <a:xfrm>
            <a:off x="7144494" y="1940719"/>
            <a:ext cx="4157365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Opioid-induced nausea and sedation usually resolve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1–2 weeks. Tell patients in advance — otherwise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stop their opioids.</a:t>
            </a:r>
            <a:endParaRPr lang="en-US" sz="1350" dirty="0"/>
          </a:p>
        </p:txBody>
      </p:sp>
      <p:sp>
        <p:nvSpPr>
          <p:cNvPr id="28" name="SK-37-text-27"/>
          <p:cNvSpPr/>
          <p:nvPr/>
        </p:nvSpPr>
        <p:spPr>
          <a:xfrm>
            <a:off x="7144494" y="2770584"/>
            <a:ext cx="38525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4B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check for reversible causes before</a:t>
            </a:r>
            <a:endParaRPr lang="en-US" sz="1425" dirty="0"/>
          </a:p>
          <a:p>
            <a:pPr marL="0" indent="0" algn="l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4B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labelling agitation</a:t>
            </a:r>
            <a:endParaRPr lang="en-US" sz="1425" dirty="0"/>
          </a:p>
        </p:txBody>
      </p:sp>
      <p:sp>
        <p:nvSpPr>
          <p:cNvPr id="29" name="SK-37-text-28"/>
          <p:cNvSpPr/>
          <p:nvPr/>
        </p:nvSpPr>
        <p:spPr>
          <a:xfrm>
            <a:off x="7144494" y="3243709"/>
            <a:ext cx="4096494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Urine retention, constipation, uncontrolled pain,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metabolic disturbance, drug toxicity — all common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all fixable.</a:t>
            </a:r>
            <a:endParaRPr lang="en-US" sz="1350" dirty="0"/>
          </a:p>
        </p:txBody>
      </p:sp>
      <p:sp>
        <p:nvSpPr>
          <p:cNvPr id="30" name="SK-37-text-29"/>
          <p:cNvSpPr/>
          <p:nvPr/>
        </p:nvSpPr>
        <p:spPr>
          <a:xfrm>
            <a:off x="7144494" y="4025503"/>
            <a:ext cx="380389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4B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ADRT refusing CPR is legally binding —</a:t>
            </a:r>
            <a:endParaRPr lang="en-US" sz="1425" dirty="0"/>
          </a:p>
          <a:p>
            <a:pPr marL="0" indent="0" algn="l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4B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 in a drawer</a:t>
            </a:r>
            <a:endParaRPr lang="en-US" sz="1425" dirty="0"/>
          </a:p>
        </p:txBody>
      </p:sp>
      <p:sp>
        <p:nvSpPr>
          <p:cNvPr id="31" name="SK-37-text-30"/>
          <p:cNvSpPr/>
          <p:nvPr/>
        </p:nvSpPr>
        <p:spPr>
          <a:xfrm>
            <a:off x="7144494" y="4491930"/>
            <a:ext cx="3937992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Ensure all documentation travels with the patient.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Communicate to GP, hospital, out-of-hours,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ambulance service.</a:t>
            </a:r>
            <a:endParaRPr lang="en-US" sz="1350" dirty="0"/>
          </a:p>
        </p:txBody>
      </p:sp>
      <p:sp>
        <p:nvSpPr>
          <p:cNvPr id="32" name="SK-37-text-31"/>
          <p:cNvSpPr/>
          <p:nvPr/>
        </p:nvSpPr>
        <p:spPr>
          <a:xfrm>
            <a:off x="7144494" y="5260032"/>
            <a:ext cx="50475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4B9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palliative care conversations early</a:t>
            </a:r>
            <a:endParaRPr lang="en-US" sz="1575" dirty="0"/>
          </a:p>
        </p:txBody>
      </p:sp>
      <p:sp>
        <p:nvSpPr>
          <p:cNvPr id="33" name="SK-37-text-32"/>
          <p:cNvSpPr/>
          <p:nvPr/>
        </p:nvSpPr>
        <p:spPr>
          <a:xfrm>
            <a:off x="7144494" y="5527477"/>
            <a:ext cx="4413498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just in the last days. Most patients with life-limiting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illness benefit from ACP discussions at diagnosis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advanced disease.</a:t>
            </a:r>
            <a:endParaRPr lang="en-US" sz="1350" dirty="0"/>
          </a:p>
        </p:txBody>
      </p:sp>
      <p:sp>
        <p:nvSpPr>
          <p:cNvPr id="34" name="SK-37-text-33"/>
          <p:cNvSpPr/>
          <p:nvPr/>
        </p:nvSpPr>
        <p:spPr>
          <a:xfrm>
            <a:off x="316855" y="6556177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35" name="SK-37-text-34"/>
          <p:cNvSpPr/>
          <p:nvPr/>
        </p:nvSpPr>
        <p:spPr>
          <a:xfrm>
            <a:off x="10713690" y="6556177"/>
            <a:ext cx="102706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37 of 40</a:t>
            </a:r>
            <a:endParaRPr lang="en-US" sz="1125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238548"/>
            <a:ext cx="7924800" cy="19050"/>
          </a:xfrm>
          <a:prstGeom prst="rect">
            <a:avLst/>
          </a:prstGeom>
        </p:spPr>
      </p:pic>
      <p:pic>
        <p:nvPicPr>
          <p:cNvPr id="4" name="SK-3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440061"/>
            <a:ext cx="5717977" cy="4992588"/>
          </a:xfrm>
          <a:prstGeom prst="rect">
            <a:avLst/>
          </a:prstGeom>
        </p:spPr>
      </p:pic>
      <p:pic>
        <p:nvPicPr>
          <p:cNvPr id="5" name="SK-3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9075" y="1460748"/>
            <a:ext cx="5717977" cy="4972050"/>
          </a:xfrm>
          <a:prstGeom prst="rect">
            <a:avLst/>
          </a:prstGeom>
        </p:spPr>
      </p:pic>
      <p:pic>
        <p:nvPicPr>
          <p:cNvPr id="6" name="SK-3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1501825"/>
            <a:ext cx="780157" cy="301675"/>
          </a:xfrm>
          <a:prstGeom prst="rect">
            <a:avLst/>
          </a:prstGeom>
        </p:spPr>
      </p:pic>
      <p:pic>
        <p:nvPicPr>
          <p:cNvPr id="7" name="SK-3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8596" y="1501825"/>
            <a:ext cx="780157" cy="301675"/>
          </a:xfrm>
          <a:prstGeom prst="rect">
            <a:avLst/>
          </a:prstGeom>
        </p:spPr>
      </p:pic>
      <p:pic>
        <p:nvPicPr>
          <p:cNvPr id="8" name="SK-3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377" y="2173635"/>
            <a:ext cx="4462165" cy="14288"/>
          </a:xfrm>
          <a:prstGeom prst="rect">
            <a:avLst/>
          </a:prstGeom>
        </p:spPr>
      </p:pic>
      <p:pic>
        <p:nvPicPr>
          <p:cNvPr id="9" name="SK-3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8596" y="2173635"/>
            <a:ext cx="4949875" cy="14288"/>
          </a:xfrm>
          <a:prstGeom prst="rect">
            <a:avLst/>
          </a:prstGeom>
        </p:spPr>
      </p:pic>
      <p:pic>
        <p:nvPicPr>
          <p:cNvPr id="10" name="SK-3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8596" y="4395192"/>
            <a:ext cx="4949875" cy="508695"/>
          </a:xfrm>
          <a:prstGeom prst="rect">
            <a:avLst/>
          </a:prstGeom>
        </p:spPr>
      </p:pic>
      <p:sp>
        <p:nvSpPr>
          <p:cNvPr id="11" name="SK-38-text-10"/>
          <p:cNvSpPr/>
          <p:nvPr/>
        </p:nvSpPr>
        <p:spPr>
          <a:xfrm>
            <a:off x="268188" y="157609"/>
            <a:ext cx="610457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— EXAM PREPARATION</a:t>
            </a:r>
            <a:endParaRPr lang="en-US" sz="1275" dirty="0"/>
          </a:p>
        </p:txBody>
      </p:sp>
      <p:sp>
        <p:nvSpPr>
          <p:cNvPr id="12" name="SK-38-text-11"/>
          <p:cNvSpPr/>
          <p:nvPr/>
        </p:nvSpPr>
        <p:spPr>
          <a:xfrm>
            <a:off x="280392" y="438894"/>
            <a:ext cx="456723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</a:t>
            </a:r>
            <a:endParaRPr lang="en-US" sz="2625" dirty="0"/>
          </a:p>
        </p:txBody>
      </p:sp>
      <p:sp>
        <p:nvSpPr>
          <p:cNvPr id="13" name="SK-38-text-12"/>
          <p:cNvSpPr/>
          <p:nvPr/>
        </p:nvSpPr>
        <p:spPr>
          <a:xfrm>
            <a:off x="268188" y="884634"/>
            <a:ext cx="119238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facts for the AKT and communication strategies for the SCA</a:t>
            </a:r>
            <a:endParaRPr lang="en-US" sz="1650" dirty="0"/>
          </a:p>
        </p:txBody>
      </p:sp>
      <p:sp>
        <p:nvSpPr>
          <p:cNvPr id="14" name="SK-38-text-13"/>
          <p:cNvSpPr/>
          <p:nvPr/>
        </p:nvSpPr>
        <p:spPr>
          <a:xfrm>
            <a:off x="707082" y="1563588"/>
            <a:ext cx="66389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</a:t>
            </a:r>
            <a:endParaRPr lang="en-US" sz="1275" dirty="0"/>
          </a:p>
        </p:txBody>
      </p:sp>
      <p:sp>
        <p:nvSpPr>
          <p:cNvPr id="15" name="SK-38-text-14"/>
          <p:cNvSpPr/>
          <p:nvPr/>
        </p:nvSpPr>
        <p:spPr>
          <a:xfrm>
            <a:off x="511969" y="1878955"/>
            <a:ext cx="80695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Knowledge &amp; Prescribing Facts</a:t>
            </a:r>
            <a:endParaRPr lang="en-US" sz="1800" dirty="0"/>
          </a:p>
        </p:txBody>
      </p:sp>
      <p:sp>
        <p:nvSpPr>
          <p:cNvPr id="16" name="SK-38-text-15"/>
          <p:cNvSpPr/>
          <p:nvPr/>
        </p:nvSpPr>
        <p:spPr>
          <a:xfrm>
            <a:off x="499765" y="2324844"/>
            <a:ext cx="420618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NICE CG140 (Sept 2024): oral morphine is first-line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strong opioid for cancer pain</a:t>
            </a:r>
            <a:endParaRPr lang="en-US" sz="1200" dirty="0"/>
          </a:p>
        </p:txBody>
      </p:sp>
      <p:sp>
        <p:nvSpPr>
          <p:cNvPr id="17" name="SK-38-text-16"/>
          <p:cNvSpPr/>
          <p:nvPr/>
        </p:nvSpPr>
        <p:spPr>
          <a:xfrm>
            <a:off x="499765" y="2784277"/>
            <a:ext cx="453538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Start morphine: 5 mg every 4 hours opioid-naive adults;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2.5 mg elderly/renal impairment</a:t>
            </a:r>
            <a:endParaRPr lang="en-US" sz="1200" dirty="0"/>
          </a:p>
        </p:txBody>
      </p:sp>
      <p:sp>
        <p:nvSpPr>
          <p:cNvPr id="18" name="SK-38-text-17"/>
          <p:cNvSpPr/>
          <p:nvPr/>
        </p:nvSpPr>
        <p:spPr>
          <a:xfrm>
            <a:off x="499765" y="3230017"/>
            <a:ext cx="38525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Breakthrough dose = 1/6 of total daily dose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recaclulate every time you titrate</a:t>
            </a:r>
            <a:endParaRPr lang="en-US" sz="1200" dirty="0"/>
          </a:p>
        </p:txBody>
      </p:sp>
      <p:sp>
        <p:nvSpPr>
          <p:cNvPr id="19" name="SK-38-text-18"/>
          <p:cNvSpPr/>
          <p:nvPr/>
        </p:nvSpPr>
        <p:spPr>
          <a:xfrm>
            <a:off x="499765" y="3696444"/>
            <a:ext cx="116922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Oral morphine ÷ 2 = SC morphine; ÷ 3 = SC diamorphine</a:t>
            </a:r>
            <a:endParaRPr lang="en-US" sz="1425" dirty="0"/>
          </a:p>
        </p:txBody>
      </p:sp>
      <p:sp>
        <p:nvSpPr>
          <p:cNvPr id="20" name="SK-38-text-19"/>
          <p:cNvSpPr/>
          <p:nvPr/>
        </p:nvSpPr>
        <p:spPr>
          <a:xfrm>
            <a:off x="499765" y="3950196"/>
            <a:ext cx="493767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Fentanyl patches take 24-48 hours to reach steady-state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for acute titration</a:t>
            </a:r>
            <a:endParaRPr lang="en-US" sz="1200" dirty="0"/>
          </a:p>
        </p:txBody>
      </p:sp>
      <p:sp>
        <p:nvSpPr>
          <p:cNvPr id="21" name="SK-38-text-20"/>
          <p:cNvSpPr/>
          <p:nvPr/>
        </p:nvSpPr>
        <p:spPr>
          <a:xfrm>
            <a:off x="499765" y="4395936"/>
            <a:ext cx="415736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Co-proxamol (dextropropoxyphene) WITHDRAWN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UK market 2005</a:t>
            </a:r>
            <a:endParaRPr lang="en-US" sz="1200" dirty="0"/>
          </a:p>
        </p:txBody>
      </p:sp>
      <p:sp>
        <p:nvSpPr>
          <p:cNvPr id="22" name="SK-38-text-21"/>
          <p:cNvSpPr/>
          <p:nvPr/>
        </p:nvSpPr>
        <p:spPr>
          <a:xfrm>
            <a:off x="499765" y="4834830"/>
            <a:ext cx="1169223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 valid ADRT is legally binding under the Mental Capacity Act 2005</a:t>
            </a:r>
            <a:endParaRPr lang="en-US" sz="1425" dirty="0"/>
          </a:p>
        </p:txBody>
      </p:sp>
      <p:sp>
        <p:nvSpPr>
          <p:cNvPr id="23" name="SK-38-text-22"/>
          <p:cNvSpPr/>
          <p:nvPr/>
        </p:nvSpPr>
        <p:spPr>
          <a:xfrm>
            <a:off x="499765" y="5081736"/>
            <a:ext cx="441349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ReSPECT = current portable emergency care planning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 across England</a:t>
            </a:r>
            <a:endParaRPr lang="en-US" sz="1200" dirty="0"/>
          </a:p>
        </p:txBody>
      </p:sp>
      <p:sp>
        <p:nvSpPr>
          <p:cNvPr id="24" name="SK-38-text-23"/>
          <p:cNvSpPr/>
          <p:nvPr/>
        </p:nvSpPr>
        <p:spPr>
          <a:xfrm>
            <a:off x="499765" y="5486400"/>
            <a:ext cx="480357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Constipation from opioids: prescribe stimulant + softener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routinely from day one — does NOT resolve spontoneously</a:t>
            </a:r>
            <a:endParaRPr lang="en-US" sz="1200" dirty="0"/>
          </a:p>
        </p:txBody>
      </p:sp>
      <p:sp>
        <p:nvSpPr>
          <p:cNvPr id="25" name="SK-38-text-24"/>
          <p:cNvSpPr/>
          <p:nvPr/>
        </p:nvSpPr>
        <p:spPr>
          <a:xfrm>
            <a:off x="499765" y="5925294"/>
            <a:ext cx="366965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GSF “surprise question” = validated trigger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palliative care identification</a:t>
            </a:r>
            <a:endParaRPr lang="en-US" sz="1200" dirty="0"/>
          </a:p>
        </p:txBody>
      </p:sp>
      <p:sp>
        <p:nvSpPr>
          <p:cNvPr id="26" name="SK-38-text-25"/>
          <p:cNvSpPr/>
          <p:nvPr/>
        </p:nvSpPr>
        <p:spPr>
          <a:xfrm>
            <a:off x="6534894" y="1563588"/>
            <a:ext cx="66389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</a:t>
            </a:r>
            <a:endParaRPr lang="en-US" sz="1275" dirty="0"/>
          </a:p>
        </p:txBody>
      </p:sp>
      <p:sp>
        <p:nvSpPr>
          <p:cNvPr id="27" name="SK-38-text-26"/>
          <p:cNvSpPr/>
          <p:nvPr/>
        </p:nvSpPr>
        <p:spPr>
          <a:xfrm>
            <a:off x="6364188" y="1878955"/>
            <a:ext cx="58278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Consultation &amp; Communication</a:t>
            </a:r>
            <a:endParaRPr lang="en-US" sz="1800" dirty="0"/>
          </a:p>
        </p:txBody>
      </p:sp>
      <p:sp>
        <p:nvSpPr>
          <p:cNvPr id="28" name="SK-38-text-27"/>
          <p:cNvSpPr/>
          <p:nvPr/>
        </p:nvSpPr>
        <p:spPr>
          <a:xfrm>
            <a:off x="6364188" y="2304157"/>
            <a:ext cx="4657279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ICE opener: “What do you understand about your illness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the moment?”</a:t>
            </a:r>
            <a:endParaRPr lang="en-US" sz="1200" dirty="0"/>
          </a:p>
        </p:txBody>
      </p:sp>
      <p:sp>
        <p:nvSpPr>
          <p:cNvPr id="29" name="SK-38-text-28"/>
          <p:cNvSpPr/>
          <p:nvPr/>
        </p:nvSpPr>
        <p:spPr>
          <a:xfrm>
            <a:off x="6364188" y="2715667"/>
            <a:ext cx="421838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Exploring concerns: “What worries you most about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what’s happening?”</a:t>
            </a:r>
            <a:endParaRPr lang="en-US" sz="1200" dirty="0"/>
          </a:p>
        </p:txBody>
      </p:sp>
      <p:sp>
        <p:nvSpPr>
          <p:cNvPr id="30" name="SK-38-text-29"/>
          <p:cNvSpPr/>
          <p:nvPr/>
        </p:nvSpPr>
        <p:spPr>
          <a:xfrm>
            <a:off x="6364188" y="3106638"/>
            <a:ext cx="4706094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Eliciting priorities: “What would be most important to you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weeks ahead?”</a:t>
            </a:r>
            <a:endParaRPr lang="en-US" sz="1200" dirty="0"/>
          </a:p>
        </p:txBody>
      </p:sp>
      <p:sp>
        <p:nvSpPr>
          <p:cNvPr id="31" name="SK-38-text-30"/>
          <p:cNvSpPr/>
          <p:nvPr/>
        </p:nvSpPr>
        <p:spPr>
          <a:xfrm>
            <a:off x="6364188" y="3504307"/>
            <a:ext cx="484018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Breaking bad news: use SPIKES — Signal → Perception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Invitation → Knowledge → Emotion → Summary</a:t>
            </a:r>
            <a:endParaRPr lang="en-US" sz="1200" dirty="0"/>
          </a:p>
        </p:txBody>
      </p:sp>
      <p:sp>
        <p:nvSpPr>
          <p:cNvPr id="32" name="SK-38-text-31"/>
          <p:cNvSpPr/>
          <p:nvPr/>
        </p:nvSpPr>
        <p:spPr>
          <a:xfrm>
            <a:off x="6364188" y="3908971"/>
            <a:ext cx="508396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Safety-netting: “If pain or breathlessness worsens before your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review, contact us — we can arrange medication quickly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keep you comfortable”</a:t>
            </a:r>
            <a:endParaRPr lang="en-US" sz="1200" dirty="0"/>
          </a:p>
        </p:txBody>
      </p:sp>
      <p:sp>
        <p:nvSpPr>
          <p:cNvPr id="33" name="SK-38-text-32"/>
          <p:cNvSpPr/>
          <p:nvPr/>
        </p:nvSpPr>
        <p:spPr>
          <a:xfrm>
            <a:off x="6364188" y="4471392"/>
            <a:ext cx="498648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Starting ACP: “I’d like to talk about planning ahead so things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 the way you’d want — would that be OK?”</a:t>
            </a:r>
            <a:endParaRPr lang="en-US" sz="1200" dirty="0"/>
          </a:p>
        </p:txBody>
      </p:sp>
      <p:sp>
        <p:nvSpPr>
          <p:cNvPr id="34" name="SK-38-text-33"/>
          <p:cNvSpPr/>
          <p:nvPr/>
        </p:nvSpPr>
        <p:spPr>
          <a:xfrm>
            <a:off x="6364188" y="4862215"/>
            <a:ext cx="5157192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Addressing addiction fear: “Using morphine for genuine pain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relief does not cause addiction — your body needs it medically,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just as a diabetic needs insulin”</a:t>
            </a:r>
            <a:endParaRPr lang="en-US" sz="1200" dirty="0"/>
          </a:p>
        </p:txBody>
      </p:sp>
      <p:sp>
        <p:nvSpPr>
          <p:cNvPr id="35" name="SK-38-text-34"/>
          <p:cNvSpPr/>
          <p:nvPr/>
        </p:nvSpPr>
        <p:spPr>
          <a:xfrm>
            <a:off x="6364188" y="5410944"/>
            <a:ext cx="499869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Explaining laxatives: “These are a must — constipation from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morphine doesn’t go away on its own, unlike the drowsiness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which usually settles”</a:t>
            </a:r>
            <a:endParaRPr lang="en-US" sz="1200" dirty="0"/>
          </a:p>
        </p:txBody>
      </p:sp>
      <p:sp>
        <p:nvSpPr>
          <p:cNvPr id="36" name="SK-38-text-35"/>
          <p:cNvSpPr/>
          <p:nvPr/>
        </p:nvSpPr>
        <p:spPr>
          <a:xfrm>
            <a:off x="6364188" y="5959525"/>
            <a:ext cx="471829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Acknowledge emotion before information — pause after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delivering difficult news</a:t>
            </a:r>
            <a:endParaRPr lang="en-US" sz="1200" dirty="0"/>
          </a:p>
        </p:txBody>
      </p:sp>
      <p:sp>
        <p:nvSpPr>
          <p:cNvPr id="37" name="SK-38-text-36"/>
          <p:cNvSpPr/>
          <p:nvPr/>
        </p:nvSpPr>
        <p:spPr>
          <a:xfrm>
            <a:off x="255984" y="6583561"/>
            <a:ext cx="367665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38" name="SK-38-text-37"/>
          <p:cNvSpPr/>
          <p:nvPr/>
        </p:nvSpPr>
        <p:spPr>
          <a:xfrm>
            <a:off x="6217890" y="6563023"/>
            <a:ext cx="597411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— Overview &amp; Practicalities | Bradford VTS Teaching Deck | June 2026</a:t>
            </a:r>
            <a:endParaRPr lang="en-US" sz="112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392" y="960090"/>
            <a:ext cx="1243459" cy="123379"/>
          </a:xfrm>
          <a:prstGeom prst="rect">
            <a:avLst/>
          </a:prstGeom>
        </p:spPr>
      </p:pic>
      <p:pic>
        <p:nvPicPr>
          <p:cNvPr id="4" name="SK-3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1306456"/>
            <a:ext cx="5608290" cy="5026819"/>
          </a:xfrm>
          <a:prstGeom prst="rect">
            <a:avLst/>
          </a:prstGeom>
        </p:spPr>
      </p:pic>
      <p:pic>
        <p:nvPicPr>
          <p:cNvPr id="5" name="SK-3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9388" y="1268611"/>
            <a:ext cx="5876479" cy="5033665"/>
          </a:xfrm>
          <a:prstGeom prst="rect">
            <a:avLst/>
          </a:prstGeom>
        </p:spPr>
      </p:pic>
      <p:pic>
        <p:nvPicPr>
          <p:cNvPr id="6" name="SK-3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2080022"/>
            <a:ext cx="4852392" cy="9525"/>
          </a:xfrm>
          <a:prstGeom prst="rect">
            <a:avLst/>
          </a:prstGeom>
        </p:spPr>
      </p:pic>
      <p:pic>
        <p:nvPicPr>
          <p:cNvPr id="7" name="SK-3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2717750"/>
            <a:ext cx="4852392" cy="9525"/>
          </a:xfrm>
          <a:prstGeom prst="rect">
            <a:avLst/>
          </a:prstGeom>
        </p:spPr>
      </p:pic>
      <p:pic>
        <p:nvPicPr>
          <p:cNvPr id="8" name="SK-39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3355628"/>
            <a:ext cx="4852392" cy="9525"/>
          </a:xfrm>
          <a:prstGeom prst="rect">
            <a:avLst/>
          </a:prstGeom>
        </p:spPr>
      </p:pic>
      <p:pic>
        <p:nvPicPr>
          <p:cNvPr id="9" name="SK-39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3993356"/>
            <a:ext cx="4852392" cy="9525"/>
          </a:xfrm>
          <a:prstGeom prst="rect">
            <a:avLst/>
          </a:prstGeom>
        </p:spPr>
      </p:pic>
      <p:pic>
        <p:nvPicPr>
          <p:cNvPr id="10" name="SK-39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4903920"/>
            <a:ext cx="4852392" cy="9525"/>
          </a:xfrm>
          <a:prstGeom prst="rect">
            <a:avLst/>
          </a:prstGeom>
        </p:spPr>
      </p:pic>
      <p:pic>
        <p:nvPicPr>
          <p:cNvPr id="11" name="SK-39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498" y="5474791"/>
            <a:ext cx="4852392" cy="9525"/>
          </a:xfrm>
          <a:prstGeom prst="rect">
            <a:avLst/>
          </a:prstGeom>
        </p:spPr>
      </p:pic>
      <p:pic>
        <p:nvPicPr>
          <p:cNvPr id="12" name="SK-39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6183038"/>
            <a:ext cx="4852392" cy="9525"/>
          </a:xfrm>
          <a:prstGeom prst="rect">
            <a:avLst/>
          </a:prstGeom>
        </p:spPr>
      </p:pic>
      <p:pic>
        <p:nvPicPr>
          <p:cNvPr id="13" name="SK-39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7263" y="2080022"/>
            <a:ext cx="4852392" cy="9525"/>
          </a:xfrm>
          <a:prstGeom prst="rect">
            <a:avLst/>
          </a:prstGeom>
        </p:spPr>
      </p:pic>
      <p:pic>
        <p:nvPicPr>
          <p:cNvPr id="14" name="SK-39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7263" y="2717750"/>
            <a:ext cx="4852392" cy="9525"/>
          </a:xfrm>
          <a:prstGeom prst="rect">
            <a:avLst/>
          </a:prstGeom>
        </p:spPr>
      </p:pic>
      <p:pic>
        <p:nvPicPr>
          <p:cNvPr id="15" name="SK-39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7263" y="3355628"/>
            <a:ext cx="4852392" cy="9525"/>
          </a:xfrm>
          <a:prstGeom prst="rect">
            <a:avLst/>
          </a:prstGeom>
        </p:spPr>
      </p:pic>
      <p:pic>
        <p:nvPicPr>
          <p:cNvPr id="16" name="SK-39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7263" y="3993356"/>
            <a:ext cx="4852392" cy="9525"/>
          </a:xfrm>
          <a:prstGeom prst="rect">
            <a:avLst/>
          </a:prstGeom>
        </p:spPr>
      </p:pic>
      <p:pic>
        <p:nvPicPr>
          <p:cNvPr id="17" name="SK-39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7263" y="4631234"/>
            <a:ext cx="4852392" cy="9525"/>
          </a:xfrm>
          <a:prstGeom prst="rect">
            <a:avLst/>
          </a:prstGeom>
        </p:spPr>
      </p:pic>
      <p:pic>
        <p:nvPicPr>
          <p:cNvPr id="18" name="SK-39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5363" y="5470178"/>
            <a:ext cx="4852392" cy="9525"/>
          </a:xfrm>
          <a:prstGeom prst="rect">
            <a:avLst/>
          </a:prstGeom>
        </p:spPr>
      </p:pic>
      <p:pic>
        <p:nvPicPr>
          <p:cNvPr id="19" name="SK-39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7263" y="6225470"/>
            <a:ext cx="4852392" cy="9525"/>
          </a:xfrm>
          <a:prstGeom prst="rect">
            <a:avLst/>
          </a:prstGeom>
        </p:spPr>
      </p:pic>
      <p:pic>
        <p:nvPicPr>
          <p:cNvPr id="20" name="SK-39-img-1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324302"/>
            <a:ext cx="12192000" cy="533549"/>
          </a:xfrm>
          <a:prstGeom prst="rect">
            <a:avLst/>
          </a:prstGeom>
        </p:spPr>
      </p:pic>
      <p:pic>
        <p:nvPicPr>
          <p:cNvPr id="21" name="SK-39-img-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6557" y="1385292"/>
            <a:ext cx="572988" cy="575965"/>
          </a:xfrm>
          <a:prstGeom prst="rect">
            <a:avLst/>
          </a:prstGeom>
        </p:spPr>
      </p:pic>
      <p:pic>
        <p:nvPicPr>
          <p:cNvPr id="22" name="SK-39-img-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357" y="1378446"/>
            <a:ext cx="682675" cy="589657"/>
          </a:xfrm>
          <a:prstGeom prst="rect">
            <a:avLst/>
          </a:prstGeom>
        </p:spPr>
      </p:pic>
      <p:sp>
        <p:nvSpPr>
          <p:cNvPr id="23" name="SK-39-text-22"/>
          <p:cNvSpPr/>
          <p:nvPr/>
        </p:nvSpPr>
        <p:spPr>
          <a:xfrm>
            <a:off x="268188" y="205680"/>
            <a:ext cx="62579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PALLIATIVE CARE</a:t>
            </a:r>
            <a:endParaRPr lang="en-US" sz="1350" dirty="0"/>
          </a:p>
        </p:txBody>
      </p:sp>
      <p:sp>
        <p:nvSpPr>
          <p:cNvPr id="24" name="SK-39-text-23"/>
          <p:cNvSpPr/>
          <p:nvPr/>
        </p:nvSpPr>
        <p:spPr>
          <a:xfrm>
            <a:off x="268188" y="466279"/>
            <a:ext cx="11923812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&amp; Common Pitfalls</a:t>
            </a:r>
            <a:endParaRPr lang="en-US" sz="4050" dirty="0"/>
          </a:p>
        </p:txBody>
      </p:sp>
      <p:sp>
        <p:nvSpPr>
          <p:cNvPr id="25" name="SK-39-text-24"/>
          <p:cNvSpPr/>
          <p:nvPr/>
        </p:nvSpPr>
        <p:spPr>
          <a:xfrm>
            <a:off x="1292275" y="1536055"/>
            <a:ext cx="57702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— ACT NOW</a:t>
            </a:r>
            <a:endParaRPr lang="en-US" sz="1950" dirty="0"/>
          </a:p>
        </p:txBody>
      </p:sp>
      <p:sp>
        <p:nvSpPr>
          <p:cNvPr id="26" name="SK-39-text-25"/>
          <p:cNvSpPr/>
          <p:nvPr/>
        </p:nvSpPr>
        <p:spPr>
          <a:xfrm>
            <a:off x="463153" y="2167086"/>
            <a:ext cx="754094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Agitated confusion on opioids</a:t>
            </a:r>
            <a:endParaRPr lang="en-US" sz="1575" dirty="0"/>
          </a:p>
        </p:txBody>
      </p:sp>
      <p:sp>
        <p:nvSpPr>
          <p:cNvPr id="27" name="SK-39-text-26"/>
          <p:cNvSpPr/>
          <p:nvPr/>
        </p:nvSpPr>
        <p:spPr>
          <a:xfrm>
            <a:off x="877788" y="2427684"/>
            <a:ext cx="113142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Consider opioid toxicity first — do NOT increase the dose</a:t>
            </a:r>
            <a:endParaRPr lang="en-US" sz="1350" dirty="0"/>
          </a:p>
        </p:txBody>
      </p:sp>
      <p:sp>
        <p:nvSpPr>
          <p:cNvPr id="28" name="SK-39-text-27"/>
          <p:cNvSpPr/>
          <p:nvPr/>
        </p:nvSpPr>
        <p:spPr>
          <a:xfrm>
            <a:off x="463153" y="2811661"/>
            <a:ext cx="98612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RR &lt;8/min + sedation + pinpoint pupils</a:t>
            </a:r>
            <a:endParaRPr lang="en-US" sz="1575" dirty="0"/>
          </a:p>
        </p:txBody>
      </p:sp>
      <p:sp>
        <p:nvSpPr>
          <p:cNvPr id="29" name="SK-39-text-28"/>
          <p:cNvSpPr/>
          <p:nvPr/>
        </p:nvSpPr>
        <p:spPr>
          <a:xfrm>
            <a:off x="889992" y="3065413"/>
            <a:ext cx="113020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Opioid overdose — urgent senior/specialist help immediately</a:t>
            </a:r>
            <a:endParaRPr lang="en-US" sz="1350" dirty="0"/>
          </a:p>
        </p:txBody>
      </p:sp>
      <p:sp>
        <p:nvSpPr>
          <p:cNvPr id="30" name="SK-39-text-29"/>
          <p:cNvSpPr/>
          <p:nvPr/>
        </p:nvSpPr>
        <p:spPr>
          <a:xfrm>
            <a:off x="463153" y="3456384"/>
            <a:ext cx="778097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Sudden severe pain + bone mets</a:t>
            </a:r>
            <a:endParaRPr lang="en-US" sz="1575" dirty="0"/>
          </a:p>
        </p:txBody>
      </p:sp>
      <p:sp>
        <p:nvSpPr>
          <p:cNvPr id="31" name="SK-39-text-30"/>
          <p:cNvSpPr/>
          <p:nvPr/>
        </p:nvSpPr>
        <p:spPr>
          <a:xfrm>
            <a:off x="889992" y="3710136"/>
            <a:ext cx="95497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Pathological fracture until proven otherwise</a:t>
            </a:r>
            <a:endParaRPr lang="en-US" sz="1350" dirty="0"/>
          </a:p>
        </p:txBody>
      </p:sp>
      <p:sp>
        <p:nvSpPr>
          <p:cNvPr id="32" name="SK-39-text-31"/>
          <p:cNvSpPr/>
          <p:nvPr/>
        </p:nvSpPr>
        <p:spPr>
          <a:xfrm>
            <a:off x="463153" y="4117288"/>
            <a:ext cx="4535388" cy="2649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907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New limb weakness / back pain / incontinence</a:t>
            </a:r>
            <a:endParaRPr lang="en-US" sz="1600" dirty="0"/>
          </a:p>
          <a:p>
            <a:pPr marL="0" indent="0" algn="l">
              <a:lnSpc>
                <a:spcPts val="907"/>
              </a:lnSpc>
              <a:buNone/>
            </a:pPr>
            <a:endParaRPr lang="en-US" sz="1600" b="1" dirty="0">
              <a:solidFill>
                <a:srgbClr val="FFFFF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907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metastatic cancer</a:t>
            </a:r>
            <a:endParaRPr lang="en-US" sz="1600" dirty="0"/>
          </a:p>
        </p:txBody>
      </p:sp>
      <p:sp>
        <p:nvSpPr>
          <p:cNvPr id="33" name="SK-39-text-32"/>
          <p:cNvSpPr/>
          <p:nvPr/>
        </p:nvSpPr>
        <p:spPr>
          <a:xfrm>
            <a:off x="889992" y="4417591"/>
            <a:ext cx="52292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Spinal cord compression</a:t>
            </a:r>
            <a:endParaRPr lang="en-US" sz="1350" dirty="0"/>
          </a:p>
        </p:txBody>
      </p:sp>
      <p:sp>
        <p:nvSpPr>
          <p:cNvPr id="34" name="SK-39-text-33"/>
          <p:cNvSpPr/>
          <p:nvPr/>
        </p:nvSpPr>
        <p:spPr>
          <a:xfrm>
            <a:off x="889992" y="4656461"/>
            <a:ext cx="33775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same-day MRI</a:t>
            </a:r>
            <a:endParaRPr lang="en-US" sz="1350" dirty="0"/>
          </a:p>
        </p:txBody>
      </p:sp>
      <p:sp>
        <p:nvSpPr>
          <p:cNvPr id="35" name="SK-39-text-34"/>
          <p:cNvSpPr/>
          <p:nvPr/>
        </p:nvSpPr>
        <p:spPr>
          <a:xfrm>
            <a:off x="463153" y="4944517"/>
            <a:ext cx="1172884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Headache + vomiting + visual changes in brain mets</a:t>
            </a:r>
            <a:endParaRPr lang="en-US" sz="1575" dirty="0"/>
          </a:p>
        </p:txBody>
      </p:sp>
      <p:sp>
        <p:nvSpPr>
          <p:cNvPr id="36" name="SK-39-text-35"/>
          <p:cNvSpPr/>
          <p:nvPr/>
        </p:nvSpPr>
        <p:spPr>
          <a:xfrm>
            <a:off x="889992" y="5184577"/>
            <a:ext cx="113020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Raised ICP — immediate dexamethasone + oncology review</a:t>
            </a:r>
            <a:endParaRPr lang="en-US" sz="1350" dirty="0"/>
          </a:p>
        </p:txBody>
      </p:sp>
      <p:sp>
        <p:nvSpPr>
          <p:cNvPr id="37" name="SK-39-text-36"/>
          <p:cNvSpPr/>
          <p:nvPr/>
        </p:nvSpPr>
        <p:spPr>
          <a:xfrm>
            <a:off x="463153" y="5548015"/>
            <a:ext cx="1114139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Valid ADRT not communicated to OOH/ambulance</a:t>
            </a:r>
            <a:endParaRPr lang="en-US" sz="1575" dirty="0"/>
          </a:p>
        </p:txBody>
      </p:sp>
      <p:sp>
        <p:nvSpPr>
          <p:cNvPr id="38" name="SK-39-text-37"/>
          <p:cNvSpPr/>
          <p:nvPr/>
        </p:nvSpPr>
        <p:spPr>
          <a:xfrm>
            <a:off x="889992" y="5781229"/>
            <a:ext cx="362098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Patient safety failure — ensure documentation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travels with the patient</a:t>
            </a:r>
            <a:endParaRPr lang="en-US" sz="1350" dirty="0"/>
          </a:p>
        </p:txBody>
      </p:sp>
      <p:sp>
        <p:nvSpPr>
          <p:cNvPr id="39" name="SK-39-text-38"/>
          <p:cNvSpPr/>
          <p:nvPr/>
        </p:nvSpPr>
        <p:spPr>
          <a:xfrm>
            <a:off x="6949380" y="1536055"/>
            <a:ext cx="52426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— AVOID THESE</a:t>
            </a:r>
            <a:endParaRPr lang="en-US" sz="1950" dirty="0"/>
          </a:p>
        </p:txBody>
      </p:sp>
      <p:sp>
        <p:nvSpPr>
          <p:cNvPr id="40" name="SK-39-text-39"/>
          <p:cNvSpPr/>
          <p:nvPr/>
        </p:nvSpPr>
        <p:spPr>
          <a:xfrm>
            <a:off x="6266557" y="2167086"/>
            <a:ext cx="514064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Multiple pain sites</a:t>
            </a:r>
            <a:endParaRPr lang="en-US" sz="1575" dirty="0"/>
          </a:p>
        </p:txBody>
      </p:sp>
      <p:sp>
        <p:nvSpPr>
          <p:cNvPr id="41" name="SK-39-text-40"/>
          <p:cNvSpPr/>
          <p:nvPr/>
        </p:nvSpPr>
        <p:spPr>
          <a:xfrm>
            <a:off x="6681192" y="2427684"/>
            <a:ext cx="55108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Assess each site independently — patients may have more than one pain</a:t>
            </a:r>
            <a:endParaRPr lang="en-US" sz="1350" dirty="0"/>
          </a:p>
        </p:txBody>
      </p:sp>
      <p:sp>
        <p:nvSpPr>
          <p:cNvPr id="42" name="SK-39-text-41"/>
          <p:cNvSpPr/>
          <p:nvPr/>
        </p:nvSpPr>
        <p:spPr>
          <a:xfrm>
            <a:off x="6266557" y="2811661"/>
            <a:ext cx="59254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Reducing dose interval instead of increasing dose</a:t>
            </a:r>
            <a:endParaRPr lang="en-US" sz="1575" dirty="0"/>
          </a:p>
        </p:txBody>
      </p:sp>
      <p:sp>
        <p:nvSpPr>
          <p:cNvPr id="43" name="SK-39-text-42"/>
          <p:cNvSpPr/>
          <p:nvPr/>
        </p:nvSpPr>
        <p:spPr>
          <a:xfrm>
            <a:off x="6681192" y="3065413"/>
            <a:ext cx="55108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Does not work for MR opioids; increases side effects</a:t>
            </a:r>
            <a:endParaRPr lang="en-US" sz="1350" dirty="0"/>
          </a:p>
        </p:txBody>
      </p:sp>
      <p:sp>
        <p:nvSpPr>
          <p:cNvPr id="44" name="SK-39-text-43"/>
          <p:cNvSpPr/>
          <p:nvPr/>
        </p:nvSpPr>
        <p:spPr>
          <a:xfrm>
            <a:off x="6266557" y="3456384"/>
            <a:ext cx="59254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Fentanyl patch in opioid-naive patient with unstable pain</a:t>
            </a:r>
            <a:endParaRPr lang="en-US" sz="1575" dirty="0"/>
          </a:p>
        </p:txBody>
      </p:sp>
      <p:sp>
        <p:nvSpPr>
          <p:cNvPr id="45" name="SK-39-text-44"/>
          <p:cNvSpPr/>
          <p:nvPr/>
        </p:nvSpPr>
        <p:spPr>
          <a:xfrm>
            <a:off x="6681192" y="3710136"/>
            <a:ext cx="55108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Patches are for stable, established requirements only</a:t>
            </a:r>
            <a:endParaRPr lang="en-US" sz="1350" dirty="0"/>
          </a:p>
        </p:txBody>
      </p:sp>
      <p:sp>
        <p:nvSpPr>
          <p:cNvPr id="46" name="SK-39-text-45"/>
          <p:cNvSpPr/>
          <p:nvPr/>
        </p:nvSpPr>
        <p:spPr>
          <a:xfrm>
            <a:off x="6266557" y="4100959"/>
            <a:ext cx="59254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Failing to educate patient/family on opioid side effects</a:t>
            </a:r>
            <a:endParaRPr lang="en-US" sz="1575" dirty="0"/>
          </a:p>
        </p:txBody>
      </p:sp>
      <p:sp>
        <p:nvSpPr>
          <p:cNvPr id="47" name="SK-39-text-46"/>
          <p:cNvSpPr/>
          <p:nvPr/>
        </p:nvSpPr>
        <p:spPr>
          <a:xfrm>
            <a:off x="6681192" y="4347865"/>
            <a:ext cx="55108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Leads to premature abandonment of effective analgesia</a:t>
            </a:r>
            <a:endParaRPr lang="en-US" sz="1350" dirty="0"/>
          </a:p>
        </p:txBody>
      </p:sp>
      <p:sp>
        <p:nvSpPr>
          <p:cNvPr id="48" name="SK-39-text-47"/>
          <p:cNvSpPr/>
          <p:nvPr/>
        </p:nvSpPr>
        <p:spPr>
          <a:xfrm>
            <a:off x="6266557" y="4711303"/>
            <a:ext cx="59254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DNACPR documented but not communicated</a:t>
            </a:r>
            <a:endParaRPr lang="en-US" sz="1575" dirty="0"/>
          </a:p>
        </p:txBody>
      </p:sp>
      <p:sp>
        <p:nvSpPr>
          <p:cNvPr id="49" name="SK-39-text-48"/>
          <p:cNvSpPr/>
          <p:nvPr/>
        </p:nvSpPr>
        <p:spPr>
          <a:xfrm>
            <a:off x="6681192" y="4951363"/>
            <a:ext cx="32204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OOH/family</a:t>
            </a:r>
            <a:endParaRPr lang="en-US" sz="1575" dirty="0"/>
          </a:p>
        </p:txBody>
      </p:sp>
      <p:sp>
        <p:nvSpPr>
          <p:cNvPr id="50" name="SK-39-text-49"/>
          <p:cNvSpPr/>
          <p:nvPr/>
        </p:nvSpPr>
        <p:spPr>
          <a:xfrm>
            <a:off x="6681192" y="5184577"/>
            <a:ext cx="55108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Creates dangerous gaps in care at the critical moment</a:t>
            </a:r>
            <a:endParaRPr lang="en-US" sz="1350" dirty="0"/>
          </a:p>
        </p:txBody>
      </p:sp>
      <p:sp>
        <p:nvSpPr>
          <p:cNvPr id="51" name="SK-39-text-50"/>
          <p:cNvSpPr/>
          <p:nvPr/>
        </p:nvSpPr>
        <p:spPr>
          <a:xfrm>
            <a:off x="6266557" y="5541169"/>
            <a:ext cx="592544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Using the Liverpool Care Pathway (LCP)</a:t>
            </a:r>
            <a:endParaRPr lang="en-US" sz="1575" dirty="0"/>
          </a:p>
        </p:txBody>
      </p:sp>
      <p:sp>
        <p:nvSpPr>
          <p:cNvPr id="52" name="SK-39-text-51"/>
          <p:cNvSpPr/>
          <p:nvPr/>
        </p:nvSpPr>
        <p:spPr>
          <a:xfrm>
            <a:off x="6681192" y="5788075"/>
            <a:ext cx="360878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WITHDRAWN after Neuberger Review 2013 —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individualised personalised care plans</a:t>
            </a:r>
            <a:endParaRPr lang="en-US" sz="1350" dirty="0"/>
          </a:p>
        </p:txBody>
      </p:sp>
      <p:sp>
        <p:nvSpPr>
          <p:cNvPr id="53" name="SK-39-text-52"/>
          <p:cNvSpPr/>
          <p:nvPr/>
        </p:nvSpPr>
        <p:spPr>
          <a:xfrm>
            <a:off x="268188" y="6556177"/>
            <a:ext cx="440626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54" name="SK-39-text-53"/>
          <p:cNvSpPr/>
          <p:nvPr/>
        </p:nvSpPr>
        <p:spPr>
          <a:xfrm>
            <a:off x="4888855" y="6542484"/>
            <a:ext cx="500348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| NICE NG31</a:t>
            </a:r>
            <a:endParaRPr lang="en-US" sz="1275" dirty="0"/>
          </a:p>
        </p:txBody>
      </p:sp>
      <p:sp>
        <p:nvSpPr>
          <p:cNvPr id="55" name="SK-39-text-54"/>
          <p:cNvSpPr/>
          <p:nvPr/>
        </p:nvSpPr>
        <p:spPr>
          <a:xfrm>
            <a:off x="10789890" y="6542484"/>
            <a:ext cx="140211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39 of 40</a:t>
            </a:r>
            <a:endParaRPr lang="en-US" sz="13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4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596" y="1556742"/>
            <a:ext cx="11606659" cy="2825353"/>
          </a:xfrm>
          <a:prstGeom prst="rect">
            <a:avLst/>
          </a:prstGeom>
        </p:spPr>
      </p:pic>
      <p:pic>
        <p:nvPicPr>
          <p:cNvPr id="5" name="SK-4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96" y="1556742"/>
            <a:ext cx="97482" cy="2859732"/>
          </a:xfrm>
          <a:prstGeom prst="rect">
            <a:avLst/>
          </a:prstGeom>
        </p:spPr>
      </p:pic>
      <p:pic>
        <p:nvPicPr>
          <p:cNvPr id="6" name="SK-4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596" y="4720382"/>
            <a:ext cx="11606659" cy="9525"/>
          </a:xfrm>
          <a:prstGeom prst="rect">
            <a:avLst/>
          </a:prstGeom>
        </p:spPr>
      </p:pic>
      <p:pic>
        <p:nvPicPr>
          <p:cNvPr id="7" name="SK-4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596" y="5081736"/>
            <a:ext cx="11606659" cy="1309836"/>
          </a:xfrm>
          <a:prstGeom prst="rect">
            <a:avLst/>
          </a:prstGeom>
        </p:spPr>
      </p:pic>
      <p:pic>
        <p:nvPicPr>
          <p:cNvPr id="8" name="SK-4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73875"/>
            <a:ext cx="12192000" cy="383977"/>
          </a:xfrm>
          <a:prstGeom prst="rect">
            <a:avLst/>
          </a:prstGeom>
        </p:spPr>
      </p:pic>
      <p:pic>
        <p:nvPicPr>
          <p:cNvPr id="9" name="SK-4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173" y="5177730"/>
            <a:ext cx="572988" cy="514350"/>
          </a:xfrm>
          <a:prstGeom prst="rect">
            <a:avLst/>
          </a:prstGeom>
        </p:spPr>
      </p:pic>
      <p:pic>
        <p:nvPicPr>
          <p:cNvPr id="10" name="SK-4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27663" y="4512469"/>
            <a:ext cx="438894" cy="383977"/>
          </a:xfrm>
          <a:prstGeom prst="rect">
            <a:avLst/>
          </a:prstGeom>
        </p:spPr>
      </p:pic>
      <p:pic>
        <p:nvPicPr>
          <p:cNvPr id="11" name="SK-4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15373" y="3950196"/>
            <a:ext cx="316855" cy="301675"/>
          </a:xfrm>
          <a:prstGeom prst="rect">
            <a:avLst/>
          </a:prstGeom>
        </p:spPr>
      </p:pic>
      <p:pic>
        <p:nvPicPr>
          <p:cNvPr id="12" name="SK-4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15373" y="3504307"/>
            <a:ext cx="316855" cy="294829"/>
          </a:xfrm>
          <a:prstGeom prst="rect">
            <a:avLst/>
          </a:prstGeom>
        </p:spPr>
      </p:pic>
      <p:pic>
        <p:nvPicPr>
          <p:cNvPr id="13" name="SK-4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15373" y="3031182"/>
            <a:ext cx="316855" cy="315367"/>
          </a:xfrm>
          <a:prstGeom prst="rect">
            <a:avLst/>
          </a:prstGeom>
        </p:spPr>
      </p:pic>
      <p:pic>
        <p:nvPicPr>
          <p:cNvPr id="14" name="SK-4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15373" y="2578596"/>
            <a:ext cx="316855" cy="315367"/>
          </a:xfrm>
          <a:prstGeom prst="rect">
            <a:avLst/>
          </a:prstGeom>
        </p:spPr>
      </p:pic>
      <p:pic>
        <p:nvPicPr>
          <p:cNvPr id="15" name="SK-4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15373" y="2146548"/>
            <a:ext cx="316855" cy="308521"/>
          </a:xfrm>
          <a:prstGeom prst="rect">
            <a:avLst/>
          </a:prstGeom>
        </p:spPr>
      </p:pic>
      <p:pic>
        <p:nvPicPr>
          <p:cNvPr id="16" name="SK-4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15373" y="1686967"/>
            <a:ext cx="316855" cy="322213"/>
          </a:xfrm>
          <a:prstGeom prst="rect">
            <a:avLst/>
          </a:prstGeom>
        </p:spPr>
      </p:pic>
      <p:pic>
        <p:nvPicPr>
          <p:cNvPr id="17" name="SK-4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3950196"/>
            <a:ext cx="316855" cy="301675"/>
          </a:xfrm>
          <a:prstGeom prst="rect">
            <a:avLst/>
          </a:prstGeom>
        </p:spPr>
      </p:pic>
      <p:pic>
        <p:nvPicPr>
          <p:cNvPr id="18" name="SK-4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2988" y="3497461"/>
            <a:ext cx="316855" cy="301675"/>
          </a:xfrm>
          <a:prstGeom prst="rect">
            <a:avLst/>
          </a:prstGeom>
        </p:spPr>
      </p:pic>
      <p:pic>
        <p:nvPicPr>
          <p:cNvPr id="19" name="SK-4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2988" y="3038029"/>
            <a:ext cx="316855" cy="294829"/>
          </a:xfrm>
          <a:prstGeom prst="rect">
            <a:avLst/>
          </a:prstGeom>
        </p:spPr>
      </p:pic>
      <p:pic>
        <p:nvPicPr>
          <p:cNvPr id="20" name="SK-4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2988" y="2605980"/>
            <a:ext cx="316855" cy="294829"/>
          </a:xfrm>
          <a:prstGeom prst="rect">
            <a:avLst/>
          </a:prstGeom>
        </p:spPr>
      </p:pic>
      <p:pic>
        <p:nvPicPr>
          <p:cNvPr id="21" name="SK-4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2988" y="2146548"/>
            <a:ext cx="316855" cy="308521"/>
          </a:xfrm>
          <a:prstGeom prst="rect">
            <a:avLst/>
          </a:prstGeom>
        </p:spPr>
      </p:pic>
      <p:pic>
        <p:nvPicPr>
          <p:cNvPr id="22" name="SK-40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2988" y="1686967"/>
            <a:ext cx="316855" cy="322213"/>
          </a:xfrm>
          <a:prstGeom prst="rect">
            <a:avLst/>
          </a:prstGeom>
        </p:spPr>
      </p:pic>
      <p:sp>
        <p:nvSpPr>
          <p:cNvPr id="23" name="SK-40-text-22"/>
          <p:cNvSpPr/>
          <p:nvPr/>
        </p:nvSpPr>
        <p:spPr>
          <a:xfrm>
            <a:off x="255984" y="102840"/>
            <a:ext cx="78505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4" name="SK-40-text-23"/>
          <p:cNvSpPr/>
          <p:nvPr/>
        </p:nvSpPr>
        <p:spPr>
          <a:xfrm>
            <a:off x="9626501" y="143917"/>
            <a:ext cx="22849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25" name="SK-40-text-24"/>
          <p:cNvSpPr/>
          <p:nvPr/>
        </p:nvSpPr>
        <p:spPr>
          <a:xfrm>
            <a:off x="255984" y="671959"/>
            <a:ext cx="539305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D4E8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</a:t>
            </a:r>
            <a:endParaRPr lang="en-US" sz="2850" dirty="0"/>
          </a:p>
        </p:txBody>
      </p:sp>
      <p:sp>
        <p:nvSpPr>
          <p:cNvPr id="26" name="SK-40-text-25"/>
          <p:cNvSpPr/>
          <p:nvPr/>
        </p:nvSpPr>
        <p:spPr>
          <a:xfrm>
            <a:off x="243780" y="1152079"/>
            <a:ext cx="119482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65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Core principles to take away — Palliative Care Overview &amp; Practicalities</a:t>
            </a:r>
            <a:endParaRPr lang="en-US" sz="1650" dirty="0"/>
          </a:p>
        </p:txBody>
      </p:sp>
      <p:sp>
        <p:nvSpPr>
          <p:cNvPr id="27" name="SK-40-text-26"/>
          <p:cNvSpPr/>
          <p:nvPr/>
        </p:nvSpPr>
        <p:spPr>
          <a:xfrm>
            <a:off x="1060698" y="1741884"/>
            <a:ext cx="111313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definition: active total care — quality of life focus</a:t>
            </a:r>
            <a:endParaRPr lang="en-US" sz="1500" dirty="0"/>
          </a:p>
        </p:txBody>
      </p:sp>
      <p:sp>
        <p:nvSpPr>
          <p:cNvPr id="28" name="SK-40-text-27"/>
          <p:cNvSpPr/>
          <p:nvPr/>
        </p:nvSpPr>
        <p:spPr>
          <a:xfrm>
            <a:off x="1060698" y="2187625"/>
            <a:ext cx="10153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Surprise question → GSF register → begin ACP</a:t>
            </a:r>
            <a:endParaRPr lang="en-US" sz="1500" dirty="0"/>
          </a:p>
        </p:txBody>
      </p:sp>
      <p:sp>
        <p:nvSpPr>
          <p:cNvPr id="29" name="SK-40-text-28"/>
          <p:cNvSpPr/>
          <p:nvPr/>
        </p:nvSpPr>
        <p:spPr>
          <a:xfrm>
            <a:off x="1060698" y="2626519"/>
            <a:ext cx="111313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ladder: by mouth · by the clock · by the ladder</a:t>
            </a:r>
            <a:endParaRPr lang="en-US" sz="1500" dirty="0"/>
          </a:p>
        </p:txBody>
      </p:sp>
      <p:sp>
        <p:nvSpPr>
          <p:cNvPr id="30" name="SK-40-text-29"/>
          <p:cNvSpPr/>
          <p:nvPr/>
        </p:nvSpPr>
        <p:spPr>
          <a:xfrm>
            <a:off x="1060698" y="3086100"/>
            <a:ext cx="111313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morphine: 5 mg every 4 hours (2.5 mg elderly/renal)</a:t>
            </a:r>
            <a:endParaRPr lang="en-US" sz="1500" dirty="0"/>
          </a:p>
        </p:txBody>
      </p:sp>
      <p:sp>
        <p:nvSpPr>
          <p:cNvPr id="31" name="SK-40-text-30"/>
          <p:cNvSpPr/>
          <p:nvPr/>
        </p:nvSpPr>
        <p:spPr>
          <a:xfrm>
            <a:off x="1060698" y="3538686"/>
            <a:ext cx="1113130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Breakthrough dose = 1/6 of total 24-hour dose — always</a:t>
            </a:r>
            <a:endParaRPr lang="en-US" sz="1500" dirty="0"/>
          </a:p>
        </p:txBody>
      </p:sp>
      <p:sp>
        <p:nvSpPr>
          <p:cNvPr id="32" name="SK-40-text-31"/>
          <p:cNvSpPr/>
          <p:nvPr/>
        </p:nvSpPr>
        <p:spPr>
          <a:xfrm>
            <a:off x="1060698" y="3991273"/>
            <a:ext cx="111313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→ SC morphine: ÷ 2 · Oral → SC diamorphine: ÷ 3</a:t>
            </a:r>
            <a:endParaRPr lang="en-US" sz="1500" dirty="0"/>
          </a:p>
        </p:txBody>
      </p:sp>
      <p:sp>
        <p:nvSpPr>
          <p:cNvPr id="33" name="SK-40-text-32"/>
          <p:cNvSpPr/>
          <p:nvPr/>
        </p:nvSpPr>
        <p:spPr>
          <a:xfrm>
            <a:off x="6778675" y="1748730"/>
            <a:ext cx="54133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Constipation: laxatives from day one — stimulant + softener</a:t>
            </a:r>
            <a:endParaRPr lang="en-US" sz="1500" dirty="0"/>
          </a:p>
        </p:txBody>
      </p:sp>
      <p:sp>
        <p:nvSpPr>
          <p:cNvPr id="34" name="SK-40-text-33"/>
          <p:cNvSpPr/>
          <p:nvPr/>
        </p:nvSpPr>
        <p:spPr>
          <a:xfrm>
            <a:off x="6778675" y="2180779"/>
            <a:ext cx="54133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Opioid toxicity: agitation · myoclonus · hallucinations</a:t>
            </a:r>
            <a:endParaRPr lang="en-US" sz="1500" dirty="0"/>
          </a:p>
        </p:txBody>
      </p:sp>
      <p:sp>
        <p:nvSpPr>
          <p:cNvPr id="35" name="SK-40-text-34"/>
          <p:cNvSpPr/>
          <p:nvPr/>
        </p:nvSpPr>
        <p:spPr>
          <a:xfrm>
            <a:off x="6778675" y="2626519"/>
            <a:ext cx="54133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ADRT = legally binding under Mental Capacity Act 2005</a:t>
            </a:r>
            <a:endParaRPr lang="en-US" sz="1500" dirty="0"/>
          </a:p>
        </p:txBody>
      </p:sp>
      <p:sp>
        <p:nvSpPr>
          <p:cNvPr id="36" name="SK-40-text-35"/>
          <p:cNvSpPr/>
          <p:nvPr/>
        </p:nvSpPr>
        <p:spPr>
          <a:xfrm>
            <a:off x="6778675" y="3079105"/>
            <a:ext cx="54133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ReSPECT = portable, cross-setting EOL care plan</a:t>
            </a:r>
            <a:endParaRPr lang="en-US" sz="1500" dirty="0"/>
          </a:p>
        </p:txBody>
      </p:sp>
      <p:sp>
        <p:nvSpPr>
          <p:cNvPr id="37" name="SK-40-text-36"/>
          <p:cNvSpPr/>
          <p:nvPr/>
        </p:nvSpPr>
        <p:spPr>
          <a:xfrm>
            <a:off x="6778675" y="3538686"/>
            <a:ext cx="54133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Macmillan: uncontrolled symptoms or complex needs</a:t>
            </a:r>
            <a:endParaRPr lang="en-US" sz="1500" dirty="0"/>
          </a:p>
        </p:txBody>
      </p:sp>
      <p:sp>
        <p:nvSpPr>
          <p:cNvPr id="38" name="SK-40-text-37"/>
          <p:cNvSpPr/>
          <p:nvPr/>
        </p:nvSpPr>
        <p:spPr>
          <a:xfrm>
            <a:off x="6778675" y="3991273"/>
            <a:ext cx="54133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Co-proxamol WITHDRAWN from UK market 2005</a:t>
            </a:r>
            <a:endParaRPr lang="en-US" sz="1500" dirty="0"/>
          </a:p>
        </p:txBody>
      </p:sp>
      <p:sp>
        <p:nvSpPr>
          <p:cNvPr id="39" name="SK-40-text-38"/>
          <p:cNvSpPr/>
          <p:nvPr/>
        </p:nvSpPr>
        <p:spPr>
          <a:xfrm>
            <a:off x="1316682" y="5170884"/>
            <a:ext cx="27384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</a:t>
            </a:r>
            <a:endParaRPr lang="en-US" sz="1725" dirty="0"/>
          </a:p>
        </p:txBody>
      </p:sp>
      <p:sp>
        <p:nvSpPr>
          <p:cNvPr id="40" name="SK-40-text-39"/>
          <p:cNvSpPr/>
          <p:nvPr/>
        </p:nvSpPr>
        <p:spPr>
          <a:xfrm>
            <a:off x="1316682" y="5486400"/>
            <a:ext cx="1087531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double-check this advice and all drug doses against the latest NICE and BNF guidance before clinical use.</a:t>
            </a:r>
            <a:endParaRPr lang="en-US" sz="1500" dirty="0"/>
          </a:p>
        </p:txBody>
      </p:sp>
      <p:sp>
        <p:nvSpPr>
          <p:cNvPr id="41" name="SK-40-text-40"/>
          <p:cNvSpPr/>
          <p:nvPr/>
        </p:nvSpPr>
        <p:spPr>
          <a:xfrm>
            <a:off x="1316682" y="5822305"/>
            <a:ext cx="1087531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document is for educational purposes only and does not constitute clinical advice.</a:t>
            </a:r>
            <a:endParaRPr lang="en-US" sz="1500" dirty="0"/>
          </a:p>
        </p:txBody>
      </p:sp>
      <p:sp>
        <p:nvSpPr>
          <p:cNvPr id="42" name="SK-40-text-41"/>
          <p:cNvSpPr/>
          <p:nvPr/>
        </p:nvSpPr>
        <p:spPr>
          <a:xfrm>
            <a:off x="1316682" y="6089898"/>
            <a:ext cx="1087531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CG140 (reviewed September 2024) · NICE NG31 (2015) · Bradford VTS Teaching Deck, June 2026</a:t>
            </a:r>
            <a:endParaRPr lang="en-US" sz="1500" dirty="0"/>
          </a:p>
        </p:txBody>
      </p:sp>
      <p:sp>
        <p:nvSpPr>
          <p:cNvPr id="43" name="SK-40-text-42"/>
          <p:cNvSpPr/>
          <p:nvPr/>
        </p:nvSpPr>
        <p:spPr>
          <a:xfrm>
            <a:off x="1466552" y="6563023"/>
            <a:ext cx="92100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Palliative Care: Overview &amp; Practicalities | Bradford VTS Teaching Deck | June 2026</a:t>
            </a:r>
            <a:endParaRPr lang="en-US" sz="14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84" y="1028105"/>
            <a:ext cx="6876157" cy="28575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290" y="1405830"/>
            <a:ext cx="10119271" cy="1556742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3209479"/>
            <a:ext cx="3377059" cy="260598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3209479"/>
            <a:ext cx="3377059" cy="68461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8384" y="3209479"/>
            <a:ext cx="3462486" cy="2599134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8384" y="3209479"/>
            <a:ext cx="3462486" cy="68461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51577" y="3209479"/>
            <a:ext cx="3377059" cy="2612827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1577" y="3209479"/>
            <a:ext cx="3377059" cy="68461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192" y="6041827"/>
            <a:ext cx="268188" cy="281136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34165" y="3387775"/>
            <a:ext cx="987475" cy="822871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83882" y="3367236"/>
            <a:ext cx="743694" cy="843409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33686" y="3387775"/>
            <a:ext cx="1255663" cy="822871"/>
          </a:xfrm>
          <a:prstGeom prst="rect">
            <a:avLst/>
          </a:prstGeom>
        </p:spPr>
      </p:pic>
      <p:sp>
        <p:nvSpPr>
          <p:cNvPr id="16" name="SK-5-text-15"/>
          <p:cNvSpPr/>
          <p:nvPr/>
        </p:nvSpPr>
        <p:spPr>
          <a:xfrm>
            <a:off x="243780" y="219373"/>
            <a:ext cx="67818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 — WHAT IS PALLIATIVE CARE?</a:t>
            </a:r>
            <a:endParaRPr lang="en-US" sz="1200" dirty="0"/>
          </a:p>
        </p:txBody>
      </p:sp>
      <p:sp>
        <p:nvSpPr>
          <p:cNvPr id="17" name="SK-5-text-16"/>
          <p:cNvSpPr/>
          <p:nvPr/>
        </p:nvSpPr>
        <p:spPr>
          <a:xfrm>
            <a:off x="243780" y="514350"/>
            <a:ext cx="1194822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Funding &amp; Charity Context in the UK</a:t>
            </a:r>
            <a:endParaRPr lang="en-US" sz="3450" dirty="0"/>
          </a:p>
        </p:txBody>
      </p:sp>
      <p:sp>
        <p:nvSpPr>
          <p:cNvPr id="18" name="SK-5-text-17"/>
          <p:cNvSpPr/>
          <p:nvPr/>
        </p:nvSpPr>
        <p:spPr>
          <a:xfrm>
            <a:off x="4730353" y="1522363"/>
            <a:ext cx="3877628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425" b="1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~80%</a:t>
            </a:r>
            <a:endParaRPr lang="en-US" sz="4425" dirty="0"/>
          </a:p>
        </p:txBody>
      </p:sp>
      <p:sp>
        <p:nvSpPr>
          <p:cNvPr id="19" name="SK-5-text-18"/>
          <p:cNvSpPr/>
          <p:nvPr/>
        </p:nvSpPr>
        <p:spPr>
          <a:xfrm>
            <a:off x="1987153" y="2256234"/>
            <a:ext cx="1020484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palliative care inpatient units are funded partly by the voluntary sector</a:t>
            </a:r>
            <a:endParaRPr lang="en-US" sz="1950" dirty="0"/>
          </a:p>
        </p:txBody>
      </p:sp>
      <p:sp>
        <p:nvSpPr>
          <p:cNvPr id="20" name="SK-5-text-19"/>
          <p:cNvSpPr/>
          <p:nvPr/>
        </p:nvSpPr>
        <p:spPr>
          <a:xfrm>
            <a:off x="2401788" y="2619673"/>
            <a:ext cx="97902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remainder receives NHS funding — but charity support is essential to the system</a:t>
            </a:r>
            <a:endParaRPr lang="en-US" sz="1500" dirty="0"/>
          </a:p>
        </p:txBody>
      </p:sp>
      <p:sp>
        <p:nvSpPr>
          <p:cNvPr id="21" name="SK-5-text-20"/>
          <p:cNvSpPr/>
          <p:nvPr/>
        </p:nvSpPr>
        <p:spPr>
          <a:xfrm>
            <a:off x="1121569" y="4347865"/>
            <a:ext cx="5581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Macmillan Cancer Support</a:t>
            </a:r>
            <a:endParaRPr lang="en-US" sz="1500" dirty="0"/>
          </a:p>
        </p:txBody>
      </p:sp>
      <p:sp>
        <p:nvSpPr>
          <p:cNvPr id="22" name="SK-5-text-21"/>
          <p:cNvSpPr/>
          <p:nvPr/>
        </p:nvSpPr>
        <p:spPr>
          <a:xfrm>
            <a:off x="950863" y="4690765"/>
            <a:ext cx="259675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Cancer-focused support, nursing,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financial guidance</a:t>
            </a:r>
            <a:endParaRPr lang="en-US" sz="1200" dirty="0"/>
          </a:p>
        </p:txBody>
      </p:sp>
      <p:sp>
        <p:nvSpPr>
          <p:cNvPr id="23" name="SK-5-text-22"/>
          <p:cNvSpPr/>
          <p:nvPr/>
        </p:nvSpPr>
        <p:spPr>
          <a:xfrm>
            <a:off x="950863" y="5253186"/>
            <a:ext cx="248706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Macmillan nurses provide specialist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at home and in clinics</a:t>
            </a:r>
            <a:endParaRPr lang="en-US" sz="1200" dirty="0"/>
          </a:p>
        </p:txBody>
      </p:sp>
      <p:sp>
        <p:nvSpPr>
          <p:cNvPr id="24" name="SK-5-text-23"/>
          <p:cNvSpPr/>
          <p:nvPr/>
        </p:nvSpPr>
        <p:spPr>
          <a:xfrm>
            <a:off x="5425380" y="4347865"/>
            <a:ext cx="26098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Marie Curie</a:t>
            </a:r>
            <a:endParaRPr lang="en-US" sz="1500" dirty="0"/>
          </a:p>
        </p:txBody>
      </p:sp>
      <p:sp>
        <p:nvSpPr>
          <p:cNvPr id="25" name="SK-5-text-24"/>
          <p:cNvSpPr/>
          <p:nvPr/>
        </p:nvSpPr>
        <p:spPr>
          <a:xfrm>
            <a:off x="4572000" y="4690765"/>
            <a:ext cx="259675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Nursing care at home and in hospices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people with terminal illness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4572000" y="5253186"/>
            <a:ext cx="266997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 of the Practicalities of Palliative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teaching (Dr Sarah Holmes)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8497788" y="4347865"/>
            <a:ext cx="36942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Sue Ryder Foundation</a:t>
            </a:r>
            <a:endParaRPr lang="en-US" sz="1500" dirty="0"/>
          </a:p>
        </p:txBody>
      </p:sp>
      <p:sp>
        <p:nvSpPr>
          <p:cNvPr id="28" name="SK-5-text-27"/>
          <p:cNvSpPr/>
          <p:nvPr/>
        </p:nvSpPr>
        <p:spPr>
          <a:xfrm>
            <a:off x="8302675" y="4690765"/>
            <a:ext cx="213360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Hospice and neurological care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across the UK</a:t>
            </a:r>
            <a:endParaRPr lang="en-US" sz="1200" dirty="0"/>
          </a:p>
        </p:txBody>
      </p:sp>
      <p:sp>
        <p:nvSpPr>
          <p:cNvPr id="29" name="SK-5-text-28"/>
          <p:cNvSpPr/>
          <p:nvPr/>
        </p:nvSpPr>
        <p:spPr>
          <a:xfrm>
            <a:off x="8302675" y="5253186"/>
            <a:ext cx="249927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Provides inpatient, day therapy,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community palliative services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938659" y="6034980"/>
            <a:ext cx="112533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trainees should know what is available locally — voluntary sector provision varies significantly by region.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353467" y="6563023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2" name="SK-5-text-31"/>
          <p:cNvSpPr/>
          <p:nvPr/>
        </p:nvSpPr>
        <p:spPr>
          <a:xfrm>
            <a:off x="7433965" y="6542484"/>
            <a:ext cx="431899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— Bradford VTS Teaching Deck |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73125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659582"/>
            <a:ext cx="11094690" cy="1625203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7773" y="3476923"/>
            <a:ext cx="658267" cy="603498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5671" y="3476923"/>
            <a:ext cx="658267" cy="603498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1238" y="3476923"/>
            <a:ext cx="9525" cy="2201317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5835402"/>
            <a:ext cx="11094690" cy="501848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67624"/>
            <a:ext cx="12192000" cy="36135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5577" y="5911453"/>
            <a:ext cx="402282" cy="349746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72667" y="1789807"/>
            <a:ext cx="804565" cy="582811"/>
          </a:xfrm>
          <a:prstGeom prst="rect">
            <a:avLst/>
          </a:prstGeom>
        </p:spPr>
      </p:pic>
      <p:sp>
        <p:nvSpPr>
          <p:cNvPr id="12" name="SK-6-text-11"/>
          <p:cNvSpPr/>
          <p:nvPr/>
        </p:nvSpPr>
        <p:spPr>
          <a:xfrm>
            <a:off x="304800" y="137071"/>
            <a:ext cx="109213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IDENTIFYING PATIENTS FOR PALLIATIVE CARE</a:t>
            </a:r>
            <a:endParaRPr lang="en-US" sz="1350" dirty="0"/>
          </a:p>
        </p:txBody>
      </p:sp>
      <p:sp>
        <p:nvSpPr>
          <p:cNvPr id="13" name="SK-6-text-12"/>
          <p:cNvSpPr/>
          <p:nvPr/>
        </p:nvSpPr>
        <p:spPr>
          <a:xfrm>
            <a:off x="414486" y="726877"/>
            <a:ext cx="1177751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Identifying Patients: The Surprise Question</a:t>
            </a:r>
            <a:endParaRPr lang="en-US" sz="3225" dirty="0"/>
          </a:p>
        </p:txBody>
      </p:sp>
      <p:sp>
        <p:nvSpPr>
          <p:cNvPr id="14" name="SK-6-text-13"/>
          <p:cNvSpPr/>
          <p:nvPr/>
        </p:nvSpPr>
        <p:spPr>
          <a:xfrm>
            <a:off x="414486" y="1234380"/>
            <a:ext cx="117775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Standards Framework — Validated Clinical Trigger</a:t>
            </a:r>
            <a:endParaRPr lang="en-US" sz="1800" dirty="0"/>
          </a:p>
        </p:txBody>
      </p:sp>
      <p:sp>
        <p:nvSpPr>
          <p:cNvPr id="15" name="SK-6-text-14"/>
          <p:cNvSpPr/>
          <p:nvPr/>
        </p:nvSpPr>
        <p:spPr>
          <a:xfrm>
            <a:off x="2621161" y="1892796"/>
            <a:ext cx="6620173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330"/>
              </a:lnSpc>
              <a:buNone/>
            </a:pPr>
            <a:r>
              <a:rPr lang="en-US" sz="27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“Would you be surprised if this patient</a:t>
            </a:r>
            <a:endParaRPr lang="en-US" sz="2775" dirty="0"/>
          </a:p>
          <a:p>
            <a:pPr marL="0" indent="0" algn="ctr">
              <a:lnSpc>
                <a:spcPts val="3330"/>
              </a:lnSpc>
              <a:buNone/>
            </a:pPr>
            <a:r>
              <a:rPr lang="en-US" sz="27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were to die in the next 6–12 months?”</a:t>
            </a:r>
            <a:endParaRPr lang="en-US" sz="2775" dirty="0"/>
          </a:p>
        </p:txBody>
      </p:sp>
      <p:sp>
        <p:nvSpPr>
          <p:cNvPr id="16" name="SK-6-text-15"/>
          <p:cNvSpPr/>
          <p:nvPr/>
        </p:nvSpPr>
        <p:spPr>
          <a:xfrm>
            <a:off x="3405336" y="2893963"/>
            <a:ext cx="516165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Gold Standards Framework Surprise Question</a:t>
            </a:r>
            <a:endParaRPr lang="en-US" sz="1800" dirty="0"/>
          </a:p>
        </p:txBody>
      </p:sp>
      <p:sp>
        <p:nvSpPr>
          <p:cNvPr id="17" name="SK-6-text-16"/>
          <p:cNvSpPr/>
          <p:nvPr/>
        </p:nvSpPr>
        <p:spPr>
          <a:xfrm>
            <a:off x="2659261" y="3648373"/>
            <a:ext cx="5944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</a:t>
            </a:r>
            <a:endParaRPr lang="en-US" sz="1875" dirty="0"/>
          </a:p>
        </p:txBody>
      </p:sp>
      <p:sp>
        <p:nvSpPr>
          <p:cNvPr id="18" name="SK-6-text-17"/>
          <p:cNvSpPr/>
          <p:nvPr/>
        </p:nvSpPr>
        <p:spPr>
          <a:xfrm>
            <a:off x="1576536" y="4224486"/>
            <a:ext cx="295498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No, I would not be surprised</a:t>
            </a:r>
            <a:endParaRPr lang="en-US" sz="1800" dirty="0"/>
          </a:p>
        </p:txBody>
      </p:sp>
      <p:sp>
        <p:nvSpPr>
          <p:cNvPr id="19" name="SK-6-text-18"/>
          <p:cNvSpPr/>
          <p:nvPr/>
        </p:nvSpPr>
        <p:spPr>
          <a:xfrm>
            <a:off x="743694" y="4594771"/>
            <a:ext cx="114483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This patient should be considered for palliative care planning</a:t>
            </a:r>
            <a:endParaRPr lang="en-US" sz="1350" dirty="0"/>
          </a:p>
        </p:txBody>
      </p:sp>
      <p:sp>
        <p:nvSpPr>
          <p:cNvPr id="20" name="SK-6-text-19"/>
          <p:cNvSpPr/>
          <p:nvPr/>
        </p:nvSpPr>
        <p:spPr>
          <a:xfrm>
            <a:off x="743694" y="4944517"/>
            <a:ext cx="44062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Add to GSF register</a:t>
            </a:r>
            <a:endParaRPr lang="en-US" sz="1350" dirty="0"/>
          </a:p>
        </p:txBody>
      </p:sp>
      <p:sp>
        <p:nvSpPr>
          <p:cNvPr id="21" name="SK-6-text-20"/>
          <p:cNvSpPr/>
          <p:nvPr/>
        </p:nvSpPr>
        <p:spPr>
          <a:xfrm>
            <a:off x="743694" y="5211961"/>
            <a:ext cx="85210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Begin Advance Care Planning discussions</a:t>
            </a:r>
            <a:endParaRPr lang="en-US" sz="1350" dirty="0"/>
          </a:p>
        </p:txBody>
      </p:sp>
      <p:sp>
        <p:nvSpPr>
          <p:cNvPr id="22" name="SK-6-text-21"/>
          <p:cNvSpPr/>
          <p:nvPr/>
        </p:nvSpPr>
        <p:spPr>
          <a:xfrm>
            <a:off x="743694" y="5486400"/>
            <a:ext cx="93440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Review symptom management and support needs</a:t>
            </a:r>
            <a:endParaRPr lang="en-US" sz="1350" dirty="0"/>
          </a:p>
        </p:txBody>
      </p:sp>
      <p:sp>
        <p:nvSpPr>
          <p:cNvPr id="23" name="SK-6-text-22"/>
          <p:cNvSpPr/>
          <p:nvPr/>
        </p:nvSpPr>
        <p:spPr>
          <a:xfrm>
            <a:off x="7926139" y="3648373"/>
            <a:ext cx="69205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YES</a:t>
            </a:r>
            <a:endParaRPr lang="en-US" sz="1875" dirty="0"/>
          </a:p>
        </p:txBody>
      </p:sp>
      <p:sp>
        <p:nvSpPr>
          <p:cNvPr id="24" name="SK-6-text-23"/>
          <p:cNvSpPr/>
          <p:nvPr/>
        </p:nvSpPr>
        <p:spPr>
          <a:xfrm>
            <a:off x="6953250" y="4224486"/>
            <a:ext cx="266238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Yes, I would be surprised</a:t>
            </a:r>
            <a:endParaRPr lang="en-US" sz="1800" dirty="0"/>
          </a:p>
        </p:txBody>
      </p:sp>
      <p:sp>
        <p:nvSpPr>
          <p:cNvPr id="25" name="SK-6-text-24"/>
          <p:cNvSpPr/>
          <p:nvPr/>
        </p:nvSpPr>
        <p:spPr>
          <a:xfrm>
            <a:off x="6534894" y="4622155"/>
            <a:ext cx="52292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Continue routine review</a:t>
            </a:r>
            <a:endParaRPr lang="en-US" sz="1350" dirty="0"/>
          </a:p>
        </p:txBody>
      </p:sp>
      <p:sp>
        <p:nvSpPr>
          <p:cNvPr id="26" name="SK-6-text-25"/>
          <p:cNvSpPr/>
          <p:nvPr/>
        </p:nvSpPr>
        <p:spPr>
          <a:xfrm>
            <a:off x="6534894" y="4910286"/>
            <a:ext cx="56571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Reassess at each significant clinical change</a:t>
            </a:r>
            <a:endParaRPr lang="en-US" sz="1350" dirty="0"/>
          </a:p>
        </p:txBody>
      </p:sp>
      <p:sp>
        <p:nvSpPr>
          <p:cNvPr id="27" name="SK-6-text-26"/>
          <p:cNvSpPr/>
          <p:nvPr/>
        </p:nvSpPr>
        <p:spPr>
          <a:xfrm>
            <a:off x="6534894" y="5198269"/>
            <a:ext cx="56571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Keep the question in mind as disease progresses</a:t>
            </a:r>
            <a:endParaRPr lang="en-US" sz="1350" dirty="0"/>
          </a:p>
        </p:txBody>
      </p:sp>
      <p:sp>
        <p:nvSpPr>
          <p:cNvPr id="28" name="SK-6-text-27"/>
          <p:cNvSpPr/>
          <p:nvPr/>
        </p:nvSpPr>
        <p:spPr>
          <a:xfrm>
            <a:off x="2259211" y="5966371"/>
            <a:ext cx="791706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Pearl: If in doubt — the answer is probably “No”. Act early, not late.</a:t>
            </a:r>
            <a:endParaRPr lang="en-US" sz="1800" dirty="0"/>
          </a:p>
        </p:txBody>
      </p:sp>
      <p:sp>
        <p:nvSpPr>
          <p:cNvPr id="29" name="SK-6-text-28"/>
          <p:cNvSpPr/>
          <p:nvPr/>
        </p:nvSpPr>
        <p:spPr>
          <a:xfrm>
            <a:off x="414486" y="6576715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30" name="SK-6-text-29"/>
          <p:cNvSpPr/>
          <p:nvPr/>
        </p:nvSpPr>
        <p:spPr>
          <a:xfrm>
            <a:off x="10526018" y="6576715"/>
            <a:ext cx="106843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6 of 40</a:t>
            </a:r>
            <a:endParaRPr lang="en-US" sz="12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1249561"/>
            <a:ext cx="3815953" cy="381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1988790"/>
            <a:ext cx="3511153" cy="4080421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4996" y="1981944"/>
            <a:ext cx="3511153" cy="4087267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5357" y="1981944"/>
            <a:ext cx="3511153" cy="4087267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6338888"/>
            <a:ext cx="11228784" cy="952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3373" y="2112169"/>
            <a:ext cx="1011882" cy="836563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98455" y="2112169"/>
            <a:ext cx="1121569" cy="802332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28800" y="2112169"/>
            <a:ext cx="780157" cy="836563"/>
          </a:xfrm>
          <a:prstGeom prst="rect">
            <a:avLst/>
          </a:prstGeom>
        </p:spPr>
      </p:pic>
      <p:sp>
        <p:nvSpPr>
          <p:cNvPr id="11" name="SK-7-text-10"/>
          <p:cNvSpPr/>
          <p:nvPr/>
        </p:nvSpPr>
        <p:spPr>
          <a:xfrm>
            <a:off x="341263" y="274290"/>
            <a:ext cx="718470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IDENTIFYING PATIENTS</a:t>
            </a:r>
            <a:endParaRPr lang="en-US" sz="1425" dirty="0"/>
          </a:p>
        </p:txBody>
      </p:sp>
      <p:sp>
        <p:nvSpPr>
          <p:cNvPr id="12" name="SK-7-text-11"/>
          <p:cNvSpPr/>
          <p:nvPr/>
        </p:nvSpPr>
        <p:spPr>
          <a:xfrm>
            <a:off x="341263" y="589657"/>
            <a:ext cx="11850737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Triggers for Supportive &amp; Palliative Care</a:t>
            </a:r>
            <a:endParaRPr lang="en-US" sz="3900" dirty="0"/>
          </a:p>
        </p:txBody>
      </p:sp>
      <p:sp>
        <p:nvSpPr>
          <p:cNvPr id="13" name="SK-7-text-12"/>
          <p:cNvSpPr/>
          <p:nvPr/>
        </p:nvSpPr>
        <p:spPr>
          <a:xfrm>
            <a:off x="341263" y="1494979"/>
            <a:ext cx="118507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161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SPICT tool identifies three routes into palliative care — any ONE is sufficient to trigger a review.</a:t>
            </a:r>
            <a:endParaRPr lang="en-US" sz="1500" dirty="0"/>
          </a:p>
        </p:txBody>
      </p:sp>
      <p:sp>
        <p:nvSpPr>
          <p:cNvPr id="14" name="SK-7-text-13"/>
          <p:cNvSpPr/>
          <p:nvPr/>
        </p:nvSpPr>
        <p:spPr>
          <a:xfrm>
            <a:off x="1877467" y="3003798"/>
            <a:ext cx="244316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75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</a:t>
            </a:r>
            <a:endParaRPr lang="en-US" sz="4275" dirty="0"/>
          </a:p>
        </p:txBody>
      </p:sp>
      <p:sp>
        <p:nvSpPr>
          <p:cNvPr id="15" name="SK-7-text-14"/>
          <p:cNvSpPr/>
          <p:nvPr/>
        </p:nvSpPr>
        <p:spPr>
          <a:xfrm>
            <a:off x="950863" y="3620988"/>
            <a:ext cx="563022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Surprise Question</a:t>
            </a:r>
            <a:endParaRPr lang="en-US" sz="1725" dirty="0"/>
          </a:p>
        </p:txBody>
      </p:sp>
      <p:sp>
        <p:nvSpPr>
          <p:cNvPr id="16" name="SK-7-text-15"/>
          <p:cNvSpPr/>
          <p:nvPr/>
        </p:nvSpPr>
        <p:spPr>
          <a:xfrm>
            <a:off x="658267" y="4080421"/>
            <a:ext cx="287729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“Would you be surprised if this patient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died in the next 6–12 months?”</a:t>
            </a:r>
            <a:endParaRPr lang="en-US" sz="1275" dirty="0"/>
          </a:p>
        </p:txBody>
      </p:sp>
      <p:sp>
        <p:nvSpPr>
          <p:cNvPr id="17" name="SK-7-text-16"/>
          <p:cNvSpPr/>
          <p:nvPr/>
        </p:nvSpPr>
        <p:spPr>
          <a:xfrm>
            <a:off x="658267" y="4718298"/>
            <a:ext cx="2901553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the answer is NO — you would NOT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 surprised — the patient should be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considered for palliative care planning.</a:t>
            </a:r>
            <a:endParaRPr lang="en-US" sz="1275" dirty="0"/>
          </a:p>
        </p:txBody>
      </p:sp>
      <p:sp>
        <p:nvSpPr>
          <p:cNvPr id="18" name="SK-7-text-17"/>
          <p:cNvSpPr/>
          <p:nvPr/>
        </p:nvSpPr>
        <p:spPr>
          <a:xfrm>
            <a:off x="658267" y="5753844"/>
            <a:ext cx="81229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Standards Framework — validated trigger</a:t>
            </a:r>
            <a:endParaRPr lang="en-US" sz="1200" dirty="0"/>
          </a:p>
        </p:txBody>
      </p:sp>
      <p:sp>
        <p:nvSpPr>
          <p:cNvPr id="19" name="SK-7-text-18"/>
          <p:cNvSpPr/>
          <p:nvPr/>
        </p:nvSpPr>
        <p:spPr>
          <a:xfrm>
            <a:off x="5681365" y="3003798"/>
            <a:ext cx="244316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75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4275" dirty="0"/>
          </a:p>
        </p:txBody>
      </p:sp>
      <p:sp>
        <p:nvSpPr>
          <p:cNvPr id="20" name="SK-7-text-19"/>
          <p:cNvSpPr/>
          <p:nvPr/>
        </p:nvSpPr>
        <p:spPr>
          <a:xfrm>
            <a:off x="5230267" y="3620988"/>
            <a:ext cx="378999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Choice</a:t>
            </a:r>
            <a:endParaRPr lang="en-US" sz="1725" dirty="0"/>
          </a:p>
        </p:txBody>
      </p:sp>
      <p:sp>
        <p:nvSpPr>
          <p:cNvPr id="21" name="SK-7-text-20"/>
          <p:cNvSpPr/>
          <p:nvPr/>
        </p:nvSpPr>
        <p:spPr>
          <a:xfrm>
            <a:off x="4449961" y="4080421"/>
            <a:ext cx="306005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with advanced disease makes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informed choice for comfort care only.</a:t>
            </a:r>
            <a:endParaRPr lang="en-US" sz="1275" dirty="0"/>
          </a:p>
        </p:txBody>
      </p:sp>
      <p:sp>
        <p:nvSpPr>
          <p:cNvPr id="22" name="SK-7-text-21"/>
          <p:cNvSpPr/>
          <p:nvPr/>
        </p:nvSpPr>
        <p:spPr>
          <a:xfrm>
            <a:off x="4449961" y="4683919"/>
            <a:ext cx="2779663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Examples: declining dialysis, refusing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transplant, opting for symptom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over life-prolonging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treatment.</a:t>
            </a:r>
            <a:endParaRPr lang="en-US" sz="1275" dirty="0"/>
          </a:p>
        </p:txBody>
      </p:sp>
      <p:sp>
        <p:nvSpPr>
          <p:cNvPr id="23" name="SK-7-text-22"/>
          <p:cNvSpPr/>
          <p:nvPr/>
        </p:nvSpPr>
        <p:spPr>
          <a:xfrm>
            <a:off x="4462165" y="5760690"/>
            <a:ext cx="77298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Respects patient autonomy — document clearly</a:t>
            </a:r>
            <a:endParaRPr lang="en-US" sz="1200" dirty="0"/>
          </a:p>
        </p:txBody>
      </p:sp>
      <p:sp>
        <p:nvSpPr>
          <p:cNvPr id="24" name="SK-7-text-23"/>
          <p:cNvSpPr/>
          <p:nvPr/>
        </p:nvSpPr>
        <p:spPr>
          <a:xfrm>
            <a:off x="9534079" y="3003798"/>
            <a:ext cx="244316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75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4275" dirty="0"/>
          </a:p>
        </p:txBody>
      </p:sp>
      <p:sp>
        <p:nvSpPr>
          <p:cNvPr id="25" name="SK-7-text-24"/>
          <p:cNvSpPr/>
          <p:nvPr/>
        </p:nvSpPr>
        <p:spPr>
          <a:xfrm>
            <a:off x="8875663" y="3620988"/>
            <a:ext cx="33163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Indicators</a:t>
            </a:r>
            <a:endParaRPr lang="en-US" sz="1725" dirty="0"/>
          </a:p>
        </p:txBody>
      </p:sp>
      <p:sp>
        <p:nvSpPr>
          <p:cNvPr id="26" name="SK-7-text-25"/>
          <p:cNvSpPr/>
          <p:nvPr/>
        </p:nvSpPr>
        <p:spPr>
          <a:xfrm>
            <a:off x="8302675" y="4080421"/>
            <a:ext cx="3060055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Specific indicators based on the patient's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condition — cancer, organ failure, frailty,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dementia.</a:t>
            </a:r>
            <a:endParaRPr lang="en-US" sz="1275" dirty="0"/>
          </a:p>
        </p:txBody>
      </p:sp>
      <p:sp>
        <p:nvSpPr>
          <p:cNvPr id="27" name="SK-7-text-26"/>
          <p:cNvSpPr/>
          <p:nvPr/>
        </p:nvSpPr>
        <p:spPr>
          <a:xfrm>
            <a:off x="8302675" y="4903440"/>
            <a:ext cx="2706588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Requires at least 2 disease-specific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indicators alongside general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deterioration markers.</a:t>
            </a:r>
            <a:endParaRPr lang="en-US" sz="1275" dirty="0"/>
          </a:p>
        </p:txBody>
      </p:sp>
      <p:sp>
        <p:nvSpPr>
          <p:cNvPr id="28" name="SK-7-text-27"/>
          <p:cNvSpPr/>
          <p:nvPr/>
        </p:nvSpPr>
        <p:spPr>
          <a:xfrm>
            <a:off x="8314879" y="5760690"/>
            <a:ext cx="38771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Detailed in following slides →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353467" y="6480721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10725894" y="6473875"/>
            <a:ext cx="100265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7 of 40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212527"/>
            <a:ext cx="3145482" cy="27429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1254323"/>
            <a:ext cx="7827169" cy="2857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920180"/>
            <a:ext cx="5510659" cy="1590973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1920180"/>
            <a:ext cx="97482" cy="160466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6557" y="1906488"/>
            <a:ext cx="5510659" cy="1590973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6557" y="1906488"/>
            <a:ext cx="97482" cy="160466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486" y="3812977"/>
            <a:ext cx="5510659" cy="1522363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486" y="3812977"/>
            <a:ext cx="97482" cy="160466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6557" y="3806130"/>
            <a:ext cx="5510659" cy="1529209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66557" y="3806130"/>
            <a:ext cx="97482" cy="1604665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5609779"/>
            <a:ext cx="12192000" cy="726877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333976"/>
            <a:ext cx="12192000" cy="495002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95765" y="3950196"/>
            <a:ext cx="914400" cy="1008013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4565" y="3957042"/>
            <a:ext cx="1109365" cy="987475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59153" y="2146548"/>
            <a:ext cx="975271" cy="747415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4565" y="2098477"/>
            <a:ext cx="1109365" cy="843409"/>
          </a:xfrm>
          <a:prstGeom prst="rect">
            <a:avLst/>
          </a:prstGeom>
        </p:spPr>
      </p:pic>
      <p:sp>
        <p:nvSpPr>
          <p:cNvPr id="19" name="SK-8-text-18"/>
          <p:cNvSpPr/>
          <p:nvPr/>
        </p:nvSpPr>
        <p:spPr>
          <a:xfrm>
            <a:off x="463153" y="260598"/>
            <a:ext cx="642842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IDENTIFYING PATIENTS</a:t>
            </a:r>
            <a:endParaRPr lang="en-US" sz="1275" dirty="0"/>
          </a:p>
        </p:txBody>
      </p:sp>
      <p:sp>
        <p:nvSpPr>
          <p:cNvPr id="20" name="SK-8-text-19"/>
          <p:cNvSpPr/>
          <p:nvPr/>
        </p:nvSpPr>
        <p:spPr>
          <a:xfrm>
            <a:off x="329059" y="671959"/>
            <a:ext cx="1186294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Clinical Indicators for Review</a:t>
            </a:r>
            <a:endParaRPr lang="en-US" sz="2925" dirty="0"/>
          </a:p>
        </p:txBody>
      </p:sp>
      <p:sp>
        <p:nvSpPr>
          <p:cNvPr id="21" name="SK-8-text-20"/>
          <p:cNvSpPr/>
          <p:nvPr/>
        </p:nvSpPr>
        <p:spPr>
          <a:xfrm>
            <a:off x="304800" y="1392138"/>
            <a:ext cx="118872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ONE of these four indicators should trigger a palliative care review</a:t>
            </a:r>
            <a:endParaRPr lang="en-US" sz="1800" dirty="0"/>
          </a:p>
        </p:txBody>
      </p:sp>
      <p:sp>
        <p:nvSpPr>
          <p:cNvPr id="22" name="SK-8-text-21"/>
          <p:cNvSpPr/>
          <p:nvPr/>
        </p:nvSpPr>
        <p:spPr>
          <a:xfrm>
            <a:off x="2109192" y="2057400"/>
            <a:ext cx="747045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Declining Performance Status</a:t>
            </a:r>
            <a:endParaRPr lang="en-US" sz="1725" dirty="0"/>
          </a:p>
        </p:txBody>
      </p:sp>
      <p:sp>
        <p:nvSpPr>
          <p:cNvPr id="23" name="SK-8-text-22"/>
          <p:cNvSpPr/>
          <p:nvPr/>
        </p:nvSpPr>
        <p:spPr>
          <a:xfrm>
            <a:off x="2109192" y="2448223"/>
            <a:ext cx="3511153" cy="925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ECOG grade 3–4 — limited self-care,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confined to bed or chair more than 50%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waking hours, or deteriorating functional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ability due to progressive disease</a:t>
            </a:r>
            <a:endParaRPr lang="en-US" sz="1500" dirty="0"/>
          </a:p>
        </p:txBody>
      </p:sp>
      <p:sp>
        <p:nvSpPr>
          <p:cNvPr id="24" name="SK-8-text-23"/>
          <p:cNvSpPr/>
          <p:nvPr/>
        </p:nvSpPr>
        <p:spPr>
          <a:xfrm>
            <a:off x="7766298" y="2050405"/>
            <a:ext cx="44257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 Weight Loss</a:t>
            </a:r>
            <a:endParaRPr lang="en-US" sz="1725" dirty="0"/>
          </a:p>
        </p:txBody>
      </p:sp>
      <p:sp>
        <p:nvSpPr>
          <p:cNvPr id="25" name="SK-8-text-24"/>
          <p:cNvSpPr/>
          <p:nvPr/>
        </p:nvSpPr>
        <p:spPr>
          <a:xfrm>
            <a:off x="7766298" y="2448223"/>
            <a:ext cx="3352800" cy="905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Greater than 10% unintentional body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lost over the preceding six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months — a marker of advanced disease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catabolic state</a:t>
            </a:r>
            <a:endParaRPr lang="en-US" sz="1500" dirty="0"/>
          </a:p>
        </p:txBody>
      </p:sp>
      <p:sp>
        <p:nvSpPr>
          <p:cNvPr id="26" name="SK-8-text-25"/>
          <p:cNvSpPr/>
          <p:nvPr/>
        </p:nvSpPr>
        <p:spPr>
          <a:xfrm>
            <a:off x="2109192" y="3908971"/>
            <a:ext cx="773334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Frequent Unplanned Admissions</a:t>
            </a:r>
            <a:endParaRPr lang="en-US" sz="1725" dirty="0"/>
          </a:p>
        </p:txBody>
      </p:sp>
      <p:sp>
        <p:nvSpPr>
          <p:cNvPr id="27" name="SK-8-text-26"/>
          <p:cNvSpPr/>
          <p:nvPr/>
        </p:nvSpPr>
        <p:spPr>
          <a:xfrm>
            <a:off x="2109192" y="4299942"/>
            <a:ext cx="2986980" cy="9394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or more unplanned hospital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admissions in the past six months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indicates disease instability and an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opportunity for proactive planning</a:t>
            </a:r>
            <a:endParaRPr lang="en-US" sz="1500" dirty="0"/>
          </a:p>
        </p:txBody>
      </p:sp>
      <p:sp>
        <p:nvSpPr>
          <p:cNvPr id="28" name="SK-8-text-27"/>
          <p:cNvSpPr/>
          <p:nvPr/>
        </p:nvSpPr>
        <p:spPr>
          <a:xfrm>
            <a:off x="7778353" y="3908971"/>
            <a:ext cx="441364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Increasing Care Needs</a:t>
            </a:r>
            <a:endParaRPr lang="en-US" sz="1725" dirty="0"/>
          </a:p>
        </p:txBody>
      </p:sp>
      <p:sp>
        <p:nvSpPr>
          <p:cNvPr id="29" name="SK-8-text-28"/>
          <p:cNvSpPr/>
          <p:nvPr/>
        </p:nvSpPr>
        <p:spPr>
          <a:xfrm>
            <a:off x="7766298" y="4299942"/>
            <a:ext cx="3218557" cy="9325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Resident in a nursing or care home, 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requiring significantly increasing levels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care and support at home to manage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 activities</a:t>
            </a:r>
            <a:endParaRPr lang="en-US" sz="1500" dirty="0"/>
          </a:p>
        </p:txBody>
      </p:sp>
      <p:sp>
        <p:nvSpPr>
          <p:cNvPr id="30" name="SK-8-text-29"/>
          <p:cNvSpPr/>
          <p:nvPr/>
        </p:nvSpPr>
        <p:spPr>
          <a:xfrm>
            <a:off x="463153" y="5842992"/>
            <a:ext cx="117288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Tip: If ANY ONE of these applies — ask the Surprise Question. If you wouldn't be surprised by death in 12 months, initiate ACP.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194965" y="6508105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32" name="SK-8-text-31"/>
          <p:cNvSpPr/>
          <p:nvPr/>
        </p:nvSpPr>
        <p:spPr>
          <a:xfrm>
            <a:off x="7307312" y="6494413"/>
            <a:ext cx="340935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— Overview &amp; Practicalities</a:t>
            </a:r>
            <a:endParaRPr lang="en-US" sz="1275" dirty="0"/>
          </a:p>
        </p:txBody>
      </p:sp>
      <p:sp>
        <p:nvSpPr>
          <p:cNvPr id="33" name="SK-8-text-32"/>
          <p:cNvSpPr/>
          <p:nvPr/>
        </p:nvSpPr>
        <p:spPr>
          <a:xfrm>
            <a:off x="10794206" y="6508105"/>
            <a:ext cx="95875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12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13184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18957"/>
            <a:ext cx="12192000" cy="438894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704826"/>
            <a:ext cx="3694063" cy="403860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563588"/>
            <a:ext cx="3694063" cy="116532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0588" y="1721346"/>
            <a:ext cx="3694063" cy="3819823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0588" y="1563588"/>
            <a:ext cx="3694063" cy="116532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6377" y="1620441"/>
            <a:ext cx="3694063" cy="3623667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6377" y="1563588"/>
            <a:ext cx="3694063" cy="116532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" y="5712619"/>
            <a:ext cx="11545788" cy="500509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565" y="5753844"/>
            <a:ext cx="426690" cy="418207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7953" y="1906488"/>
            <a:ext cx="621655" cy="651421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49961" y="1899642"/>
            <a:ext cx="646063" cy="658267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8580" y="1885950"/>
            <a:ext cx="792361" cy="692646"/>
          </a:xfrm>
          <a:prstGeom prst="rect">
            <a:avLst/>
          </a:prstGeom>
        </p:spPr>
      </p:pic>
      <p:sp>
        <p:nvSpPr>
          <p:cNvPr id="16" name="SK-9-text-15"/>
          <p:cNvSpPr/>
          <p:nvPr/>
        </p:nvSpPr>
        <p:spPr>
          <a:xfrm>
            <a:off x="280392" y="274290"/>
            <a:ext cx="60502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· IDENTIFYING PATIENTS</a:t>
            </a:r>
            <a:endParaRPr lang="en-US" sz="1200" dirty="0"/>
          </a:p>
        </p:txBody>
      </p:sp>
      <p:sp>
        <p:nvSpPr>
          <p:cNvPr id="17" name="SK-9-text-16"/>
          <p:cNvSpPr/>
          <p:nvPr/>
        </p:nvSpPr>
        <p:spPr>
          <a:xfrm>
            <a:off x="3864769" y="219373"/>
            <a:ext cx="832723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Disease-Specific Indicators</a:t>
            </a:r>
            <a:endParaRPr lang="en-US" sz="2475" dirty="0"/>
          </a:p>
        </p:txBody>
      </p:sp>
      <p:sp>
        <p:nvSpPr>
          <p:cNvPr id="18" name="SK-9-text-17"/>
          <p:cNvSpPr/>
          <p:nvPr/>
        </p:nvSpPr>
        <p:spPr>
          <a:xfrm>
            <a:off x="9168259" y="287982"/>
            <a:ext cx="3023741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· Heart Disease · Renal Disease</a:t>
            </a:r>
            <a:endParaRPr lang="en-US" sz="1125" dirty="0"/>
          </a:p>
        </p:txBody>
      </p:sp>
      <p:sp>
        <p:nvSpPr>
          <p:cNvPr id="19" name="SK-9-text-18"/>
          <p:cNvSpPr/>
          <p:nvPr/>
        </p:nvSpPr>
        <p:spPr>
          <a:xfrm>
            <a:off x="255984" y="1028700"/>
            <a:ext cx="119360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Requires at least 2 of the following indicators per disease category — alongside the surprise question</a:t>
            </a:r>
            <a:endParaRPr lang="en-US" sz="1650" dirty="0"/>
          </a:p>
        </p:txBody>
      </p:sp>
      <p:sp>
        <p:nvSpPr>
          <p:cNvPr id="20" name="SK-9-text-19"/>
          <p:cNvSpPr/>
          <p:nvPr/>
        </p:nvSpPr>
        <p:spPr>
          <a:xfrm>
            <a:off x="1548259" y="2112169"/>
            <a:ext cx="16868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66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</a:t>
            </a:r>
            <a:endParaRPr lang="en-US" sz="1725" dirty="0"/>
          </a:p>
        </p:txBody>
      </p:sp>
      <p:sp>
        <p:nvSpPr>
          <p:cNvPr id="21" name="SK-9-text-20"/>
          <p:cNvSpPr/>
          <p:nvPr/>
        </p:nvSpPr>
        <p:spPr>
          <a:xfrm>
            <a:off x="511969" y="2852886"/>
            <a:ext cx="3023592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Performance status deteriorating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due to metastatic disease</a:t>
            </a:r>
            <a:endParaRPr lang="en-US" sz="1425" dirty="0"/>
          </a:p>
        </p:txBody>
      </p:sp>
      <p:sp>
        <p:nvSpPr>
          <p:cNvPr id="22" name="SK-9-text-21"/>
          <p:cNvSpPr/>
          <p:nvPr/>
        </p:nvSpPr>
        <p:spPr>
          <a:xfrm>
            <a:off x="511969" y="3497461"/>
            <a:ext cx="2657773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Persistent symptoms despite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optimal palliative oncology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</a:t>
            </a:r>
            <a:endParaRPr lang="en-US" sz="1425" dirty="0"/>
          </a:p>
        </p:txBody>
      </p:sp>
      <p:sp>
        <p:nvSpPr>
          <p:cNvPr id="23" name="SK-9-text-22"/>
          <p:cNvSpPr/>
          <p:nvPr/>
        </p:nvSpPr>
        <p:spPr>
          <a:xfrm>
            <a:off x="511969" y="4416475"/>
            <a:ext cx="2608957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Too frail for further oncology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</a:t>
            </a:r>
            <a:endParaRPr lang="en-US" sz="1425" dirty="0"/>
          </a:p>
        </p:txBody>
      </p:sp>
      <p:sp>
        <p:nvSpPr>
          <p:cNvPr id="24" name="SK-9-text-23"/>
          <p:cNvSpPr/>
          <p:nvPr/>
        </p:nvSpPr>
        <p:spPr>
          <a:xfrm>
            <a:off x="5291286" y="2112169"/>
            <a:ext cx="35271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E6B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Heart Disease</a:t>
            </a:r>
            <a:endParaRPr lang="en-US" sz="1725" dirty="0"/>
          </a:p>
        </p:txBody>
      </p:sp>
      <p:sp>
        <p:nvSpPr>
          <p:cNvPr id="25" name="SK-9-text-24"/>
          <p:cNvSpPr/>
          <p:nvPr/>
        </p:nvSpPr>
        <p:spPr>
          <a:xfrm>
            <a:off x="4413498" y="2804815"/>
            <a:ext cx="5581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NYHA Class IV symptoms</a:t>
            </a:r>
            <a:endParaRPr lang="en-US" sz="1500" dirty="0"/>
          </a:p>
        </p:txBody>
      </p:sp>
      <p:sp>
        <p:nvSpPr>
          <p:cNvPr id="26" name="SK-9-text-25"/>
          <p:cNvSpPr/>
          <p:nvPr/>
        </p:nvSpPr>
        <p:spPr>
          <a:xfrm>
            <a:off x="4413498" y="3127177"/>
            <a:ext cx="315768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Persistent breathlessness or chest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at rest or minimal exertion</a:t>
            </a:r>
            <a:endParaRPr lang="en-US" sz="1425" dirty="0"/>
          </a:p>
        </p:txBody>
      </p:sp>
      <p:sp>
        <p:nvSpPr>
          <p:cNvPr id="27" name="SK-9-text-26"/>
          <p:cNvSpPr/>
          <p:nvPr/>
        </p:nvSpPr>
        <p:spPr>
          <a:xfrm>
            <a:off x="4413498" y="3689598"/>
            <a:ext cx="271879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Refractory symptoms despite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optimal therapy</a:t>
            </a:r>
            <a:endParaRPr lang="en-US" sz="1425" dirty="0"/>
          </a:p>
        </p:txBody>
      </p:sp>
      <p:sp>
        <p:nvSpPr>
          <p:cNvPr id="28" name="SK-9-text-27"/>
          <p:cNvSpPr/>
          <p:nvPr/>
        </p:nvSpPr>
        <p:spPr>
          <a:xfrm>
            <a:off x="4413498" y="4272409"/>
            <a:ext cx="77785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Systolic BP &lt;100 or pulse &gt;100</a:t>
            </a:r>
            <a:endParaRPr lang="en-US" sz="1500" dirty="0"/>
          </a:p>
        </p:txBody>
      </p:sp>
      <p:sp>
        <p:nvSpPr>
          <p:cNvPr id="29" name="SK-9-text-28"/>
          <p:cNvSpPr/>
          <p:nvPr/>
        </p:nvSpPr>
        <p:spPr>
          <a:xfrm>
            <a:off x="4413498" y="4587925"/>
            <a:ext cx="42100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Cardiac cachexia</a:t>
            </a:r>
            <a:endParaRPr lang="en-US" sz="1500" dirty="0"/>
          </a:p>
        </p:txBody>
      </p:sp>
      <p:sp>
        <p:nvSpPr>
          <p:cNvPr id="30" name="SK-9-text-29"/>
          <p:cNvSpPr/>
          <p:nvPr/>
        </p:nvSpPr>
        <p:spPr>
          <a:xfrm>
            <a:off x="4413498" y="4903440"/>
            <a:ext cx="276745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2+ acute episodes requiring IV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in past 6 months</a:t>
            </a:r>
            <a:endParaRPr lang="en-US" sz="1425" dirty="0"/>
          </a:p>
        </p:txBody>
      </p:sp>
      <p:sp>
        <p:nvSpPr>
          <p:cNvPr id="31" name="SK-9-text-30"/>
          <p:cNvSpPr/>
          <p:nvPr/>
        </p:nvSpPr>
        <p:spPr>
          <a:xfrm>
            <a:off x="9241482" y="2112169"/>
            <a:ext cx="29505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2E9E8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Renal Disease</a:t>
            </a:r>
            <a:endParaRPr lang="en-US" sz="1725" dirty="0"/>
          </a:p>
        </p:txBody>
      </p:sp>
      <p:sp>
        <p:nvSpPr>
          <p:cNvPr id="32" name="SK-9-text-31"/>
          <p:cNvSpPr/>
          <p:nvPr/>
        </p:nvSpPr>
        <p:spPr>
          <a:xfrm>
            <a:off x="8375898" y="2804815"/>
            <a:ext cx="38161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Stage 5 CKD — eGFR &lt;15 ml/min</a:t>
            </a:r>
            <a:endParaRPr lang="en-US" sz="1500" dirty="0"/>
          </a:p>
        </p:txBody>
      </p:sp>
      <p:sp>
        <p:nvSpPr>
          <p:cNvPr id="33" name="SK-9-text-32"/>
          <p:cNvSpPr/>
          <p:nvPr/>
        </p:nvSpPr>
        <p:spPr>
          <a:xfrm>
            <a:off x="8375898" y="3202632"/>
            <a:ext cx="295036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Conservative renal management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chosen due to multi-morbidity</a:t>
            </a:r>
            <a:endParaRPr lang="en-US" sz="1425" dirty="0"/>
          </a:p>
        </p:txBody>
      </p:sp>
      <p:sp>
        <p:nvSpPr>
          <p:cNvPr id="34" name="SK-9-text-33"/>
          <p:cNvSpPr/>
          <p:nvPr/>
        </p:nvSpPr>
        <p:spPr>
          <a:xfrm>
            <a:off x="8375898" y="3812977"/>
            <a:ext cx="3157686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Deteriorating on renal replacement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therapy</a:t>
            </a:r>
            <a:endParaRPr lang="en-US" sz="1425" dirty="0"/>
          </a:p>
        </p:txBody>
      </p:sp>
      <p:sp>
        <p:nvSpPr>
          <p:cNvPr id="35" name="SK-9-text-34"/>
          <p:cNvSpPr/>
          <p:nvPr/>
        </p:nvSpPr>
        <p:spPr>
          <a:xfrm>
            <a:off x="8375898" y="4471392"/>
            <a:ext cx="266997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New life-limiting condition as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complication</a:t>
            </a:r>
            <a:endParaRPr lang="en-US" sz="1425" dirty="0"/>
          </a:p>
        </p:txBody>
      </p:sp>
      <p:sp>
        <p:nvSpPr>
          <p:cNvPr id="36" name="SK-9-text-35"/>
          <p:cNvSpPr/>
          <p:nvPr/>
        </p:nvSpPr>
        <p:spPr>
          <a:xfrm>
            <a:off x="1341090" y="5863530"/>
            <a:ext cx="108509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reminder: These indicators are used alongside the Surprise Question and SPICT tool — not in isolation</a:t>
            </a:r>
            <a:endParaRPr lang="en-US" sz="1500" dirty="0"/>
          </a:p>
        </p:txBody>
      </p:sp>
      <p:sp>
        <p:nvSpPr>
          <p:cNvPr id="37" name="SK-9-text-36"/>
          <p:cNvSpPr/>
          <p:nvPr/>
        </p:nvSpPr>
        <p:spPr>
          <a:xfrm>
            <a:off x="280392" y="6528792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8" name="SK-9-text-37"/>
          <p:cNvSpPr/>
          <p:nvPr/>
        </p:nvSpPr>
        <p:spPr>
          <a:xfrm>
            <a:off x="4559796" y="6528792"/>
            <a:ext cx="7632204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— Overview &amp; Practicalities</a:t>
            </a:r>
            <a:endParaRPr lang="en-US" sz="1200" dirty="0"/>
          </a:p>
        </p:txBody>
      </p:sp>
      <p:sp>
        <p:nvSpPr>
          <p:cNvPr id="39" name="SK-9-text-38"/>
          <p:cNvSpPr/>
          <p:nvPr/>
        </p:nvSpPr>
        <p:spPr>
          <a:xfrm>
            <a:off x="11399490" y="6528792"/>
            <a:ext cx="79251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 / 40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219373"/>
            <a:ext cx="3157538" cy="308521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1636365"/>
            <a:ext cx="11655475" cy="1905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188" y="2228850"/>
            <a:ext cx="3718471" cy="3799284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188" y="2228850"/>
            <a:ext cx="3718471" cy="81602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0588" y="2228850"/>
            <a:ext cx="3718471" cy="3648373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0588" y="2228850"/>
            <a:ext cx="3718471" cy="795486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2988" y="2228850"/>
            <a:ext cx="3718471" cy="4105126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92988" y="2228850"/>
            <a:ext cx="3718471" cy="802332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350496"/>
            <a:ext cx="12192000" cy="50735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78267" y="2365921"/>
            <a:ext cx="511969" cy="528042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76886" y="2372767"/>
            <a:ext cx="511969" cy="507355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8894" y="2372767"/>
            <a:ext cx="548580" cy="507355"/>
          </a:xfrm>
          <a:prstGeom prst="rect">
            <a:avLst/>
          </a:prstGeom>
        </p:spPr>
      </p:pic>
      <p:sp>
        <p:nvSpPr>
          <p:cNvPr id="15" name="SK-10-text-14"/>
          <p:cNvSpPr/>
          <p:nvPr/>
        </p:nvSpPr>
        <p:spPr>
          <a:xfrm>
            <a:off x="414486" y="287982"/>
            <a:ext cx="642842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IDENTIFYING PATIENTS</a:t>
            </a:r>
            <a:endParaRPr lang="en-US" sz="1275" dirty="0"/>
          </a:p>
        </p:txBody>
      </p:sp>
      <p:sp>
        <p:nvSpPr>
          <p:cNvPr id="16" name="SK-10-text-15"/>
          <p:cNvSpPr/>
          <p:nvPr/>
        </p:nvSpPr>
        <p:spPr>
          <a:xfrm>
            <a:off x="316855" y="671959"/>
            <a:ext cx="1187514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Disease-Specific Indicators</a:t>
            </a:r>
            <a:endParaRPr lang="en-US" sz="3450" dirty="0"/>
          </a:p>
        </p:txBody>
      </p:sp>
      <p:sp>
        <p:nvSpPr>
          <p:cNvPr id="17" name="SK-10-text-16"/>
          <p:cNvSpPr/>
          <p:nvPr/>
        </p:nvSpPr>
        <p:spPr>
          <a:xfrm>
            <a:off x="292596" y="1241227"/>
            <a:ext cx="1189940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337AB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 • Neurological • Dementia</a:t>
            </a:r>
            <a:endParaRPr lang="en-US" sz="2100" dirty="0"/>
          </a:p>
        </p:txBody>
      </p:sp>
      <p:sp>
        <p:nvSpPr>
          <p:cNvPr id="18" name="SK-10-text-17"/>
          <p:cNvSpPr/>
          <p:nvPr/>
        </p:nvSpPr>
        <p:spPr>
          <a:xfrm>
            <a:off x="280392" y="1824186"/>
            <a:ext cx="119116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Needs at least 2 indicators present (alongside the Surprise Question)</a:t>
            </a:r>
            <a:endParaRPr lang="en-US" sz="1200" dirty="0"/>
          </a:p>
        </p:txBody>
      </p:sp>
      <p:sp>
        <p:nvSpPr>
          <p:cNvPr id="19" name="SK-10-text-18"/>
          <p:cNvSpPr/>
          <p:nvPr/>
        </p:nvSpPr>
        <p:spPr>
          <a:xfrm>
            <a:off x="1097161" y="2413992"/>
            <a:ext cx="55483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 Disease</a:t>
            </a:r>
            <a:endParaRPr lang="en-US" sz="1875" dirty="0"/>
          </a:p>
        </p:txBody>
      </p:sp>
      <p:sp>
        <p:nvSpPr>
          <p:cNvPr id="20" name="SK-10-text-19"/>
          <p:cNvSpPr/>
          <p:nvPr/>
        </p:nvSpPr>
        <p:spPr>
          <a:xfrm>
            <a:off x="1109365" y="2715667"/>
            <a:ext cx="70256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COPD / Restrictive lung disease</a:t>
            </a:r>
            <a:endParaRPr lang="en-US" sz="1200" dirty="0"/>
          </a:p>
        </p:txBody>
      </p:sp>
      <p:sp>
        <p:nvSpPr>
          <p:cNvPr id="21" name="SK-10-text-20"/>
          <p:cNvSpPr/>
          <p:nvPr/>
        </p:nvSpPr>
        <p:spPr>
          <a:xfrm>
            <a:off x="475357" y="3298627"/>
            <a:ext cx="75609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Severe COPD: FEV₁ &lt; 30% predicted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475357" y="3696444"/>
            <a:ext cx="94811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Restrictive deficit: VC &lt; 60%, TLCO &lt; 40%</a:t>
            </a:r>
            <a:endParaRPr lang="en-US" sz="1350" dirty="0"/>
          </a:p>
        </p:txBody>
      </p:sp>
      <p:sp>
        <p:nvSpPr>
          <p:cNvPr id="23" name="SK-10-text-22"/>
          <p:cNvSpPr/>
          <p:nvPr/>
        </p:nvSpPr>
        <p:spPr>
          <a:xfrm>
            <a:off x="475357" y="4128492"/>
            <a:ext cx="74923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On long-term oxygen therapy (LTOT)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475357" y="4526161"/>
            <a:ext cx="87268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Breathless at rest between exacerbations</a:t>
            </a:r>
            <a:endParaRPr lang="en-US" sz="1350" dirty="0"/>
          </a:p>
        </p:txBody>
      </p:sp>
      <p:sp>
        <p:nvSpPr>
          <p:cNvPr id="25" name="SK-10-text-24"/>
          <p:cNvSpPr/>
          <p:nvPr/>
        </p:nvSpPr>
        <p:spPr>
          <a:xfrm>
            <a:off x="475357" y="4958209"/>
            <a:ext cx="241744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BMI &lt; 21</a:t>
            </a:r>
            <a:endParaRPr lang="en-US" sz="1350" dirty="0"/>
          </a:p>
        </p:txBody>
      </p:sp>
      <p:sp>
        <p:nvSpPr>
          <p:cNvPr id="26" name="SK-10-text-25"/>
          <p:cNvSpPr/>
          <p:nvPr/>
        </p:nvSpPr>
        <p:spPr>
          <a:xfrm>
            <a:off x="475357" y="5390257"/>
            <a:ext cx="295036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Persistent severe symptoms despite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optimal therapy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5010894" y="2413992"/>
            <a:ext cx="58340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Neurological Disease</a:t>
            </a:r>
            <a:endParaRPr lang="en-US" sz="1875" dirty="0"/>
          </a:p>
        </p:txBody>
      </p:sp>
      <p:sp>
        <p:nvSpPr>
          <p:cNvPr id="28" name="SK-10-text-27"/>
          <p:cNvSpPr/>
          <p:nvPr/>
        </p:nvSpPr>
        <p:spPr>
          <a:xfrm>
            <a:off x="5023098" y="2715667"/>
            <a:ext cx="57454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MND • MS • Advanced Parkinson's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4376886" y="3298627"/>
            <a:ext cx="2706588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Progressive physical or cognitive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decline despite optimal therapy</a:t>
            </a:r>
            <a:endParaRPr lang="en-US" sz="1350" dirty="0"/>
          </a:p>
        </p:txBody>
      </p:sp>
      <p:sp>
        <p:nvSpPr>
          <p:cNvPr id="30" name="SK-10-text-29"/>
          <p:cNvSpPr/>
          <p:nvPr/>
        </p:nvSpPr>
        <p:spPr>
          <a:xfrm>
            <a:off x="4376886" y="3998119"/>
            <a:ext cx="78151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Speech problems or progressive dysphagia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4376886" y="4416475"/>
            <a:ext cx="66694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Recurrent aspiration pneumonia</a:t>
            </a:r>
            <a:endParaRPr lang="en-US" sz="1350" dirty="0"/>
          </a:p>
        </p:txBody>
      </p:sp>
      <p:sp>
        <p:nvSpPr>
          <p:cNvPr id="32" name="SK-10-text-31"/>
          <p:cNvSpPr/>
          <p:nvPr/>
        </p:nvSpPr>
        <p:spPr>
          <a:xfrm>
            <a:off x="4376886" y="4821138"/>
            <a:ext cx="226769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Increasing dependence for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 activities</a:t>
            </a:r>
            <a:endParaRPr lang="en-US" sz="1350" dirty="0"/>
          </a:p>
        </p:txBody>
      </p:sp>
      <p:sp>
        <p:nvSpPr>
          <p:cNvPr id="33" name="SK-10-text-32"/>
          <p:cNvSpPr/>
          <p:nvPr/>
        </p:nvSpPr>
        <p:spPr>
          <a:xfrm>
            <a:off x="4376886" y="5534323"/>
            <a:ext cx="54349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Significant carer burden</a:t>
            </a:r>
            <a:endParaRPr lang="en-US" sz="1350" dirty="0"/>
          </a:p>
        </p:txBody>
      </p:sp>
      <p:sp>
        <p:nvSpPr>
          <p:cNvPr id="34" name="SK-10-text-33"/>
          <p:cNvSpPr/>
          <p:nvPr/>
        </p:nvSpPr>
        <p:spPr>
          <a:xfrm>
            <a:off x="8924479" y="2420838"/>
            <a:ext cx="240506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Dementia</a:t>
            </a:r>
            <a:endParaRPr lang="en-US" sz="1875" dirty="0"/>
          </a:p>
        </p:txBody>
      </p:sp>
      <p:sp>
        <p:nvSpPr>
          <p:cNvPr id="35" name="SK-10-text-34"/>
          <p:cNvSpPr/>
          <p:nvPr/>
        </p:nvSpPr>
        <p:spPr>
          <a:xfrm>
            <a:off x="8912275" y="2715667"/>
            <a:ext cx="32797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Advanced / End-stage</a:t>
            </a:r>
            <a:endParaRPr lang="en-US" sz="1200" dirty="0"/>
          </a:p>
        </p:txBody>
      </p:sp>
      <p:sp>
        <p:nvSpPr>
          <p:cNvPr id="36" name="SK-10-text-35"/>
          <p:cNvSpPr/>
          <p:nvPr/>
        </p:nvSpPr>
        <p:spPr>
          <a:xfrm>
            <a:off x="8266063" y="3298627"/>
            <a:ext cx="241399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Unable to dress, walk, or eat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without assistance</a:t>
            </a:r>
            <a:endParaRPr lang="en-US" sz="1350" dirty="0"/>
          </a:p>
        </p:txBody>
      </p:sp>
      <p:sp>
        <p:nvSpPr>
          <p:cNvPr id="37" name="SK-10-text-36"/>
          <p:cNvSpPr/>
          <p:nvPr/>
        </p:nvSpPr>
        <p:spPr>
          <a:xfrm>
            <a:off x="8266063" y="3991273"/>
            <a:ext cx="39259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Unable to communicate meaningfully</a:t>
            </a:r>
            <a:endParaRPr lang="en-US" sz="1350" dirty="0"/>
          </a:p>
        </p:txBody>
      </p:sp>
      <p:sp>
        <p:nvSpPr>
          <p:cNvPr id="38" name="SK-10-text-37"/>
          <p:cNvSpPr/>
          <p:nvPr/>
        </p:nvSpPr>
        <p:spPr>
          <a:xfrm>
            <a:off x="8278267" y="4416475"/>
            <a:ext cx="39137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Recurrent febrile infections</a:t>
            </a:r>
            <a:endParaRPr lang="en-US" sz="1350" dirty="0"/>
          </a:p>
        </p:txBody>
      </p:sp>
      <p:sp>
        <p:nvSpPr>
          <p:cNvPr id="39" name="SK-10-text-38"/>
          <p:cNvSpPr/>
          <p:nvPr/>
        </p:nvSpPr>
        <p:spPr>
          <a:xfrm>
            <a:off x="8266063" y="4821138"/>
            <a:ext cx="392593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Urinary or faecal incontinence</a:t>
            </a:r>
            <a:endParaRPr lang="en-US" sz="1350" dirty="0"/>
          </a:p>
        </p:txBody>
      </p:sp>
      <p:sp>
        <p:nvSpPr>
          <p:cNvPr id="40" name="SK-10-text-39"/>
          <p:cNvSpPr/>
          <p:nvPr/>
        </p:nvSpPr>
        <p:spPr>
          <a:xfrm>
            <a:off x="8266063" y="5205115"/>
            <a:ext cx="392593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Significant weight loss or failure to thrive</a:t>
            </a:r>
            <a:endParaRPr lang="en-US" sz="1350" dirty="0"/>
          </a:p>
        </p:txBody>
      </p:sp>
      <p:sp>
        <p:nvSpPr>
          <p:cNvPr id="41" name="SK-10-text-40"/>
          <p:cNvSpPr/>
          <p:nvPr/>
        </p:nvSpPr>
        <p:spPr>
          <a:xfrm>
            <a:off x="292596" y="6521946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2" name="SK-10-text-41"/>
          <p:cNvSpPr/>
          <p:nvPr/>
        </p:nvSpPr>
        <p:spPr>
          <a:xfrm>
            <a:off x="5815459" y="6521946"/>
            <a:ext cx="18440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/ 40</a:t>
            </a:r>
            <a:endParaRPr lang="en-US" sz="1200" dirty="0"/>
          </a:p>
        </p:txBody>
      </p:sp>
      <p:sp>
        <p:nvSpPr>
          <p:cNvPr id="43" name="SK-10-text-42"/>
          <p:cNvSpPr/>
          <p:nvPr/>
        </p:nvSpPr>
        <p:spPr>
          <a:xfrm>
            <a:off x="8619679" y="6521946"/>
            <a:ext cx="35723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Palliative Care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7326</Words>
  <Application>Microsoft Office PowerPoint</Application>
  <PresentationFormat>Widescreen</PresentationFormat>
  <Paragraphs>1261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Roboto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2026-06-26T18:04:19Z</dcterms:created>
  <dcterms:modified xsi:type="dcterms:W3CDTF">2026-06-29T21:15:12Z</dcterms:modified>
</cp:coreProperties>
</file>