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ontserrat" panose="00000500000000000000" pitchFamily="2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445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6.pn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4" Type="http://schemas.openxmlformats.org/officeDocument/2006/relationships/image" Target="../media/image165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18" Type="http://schemas.openxmlformats.org/officeDocument/2006/relationships/image" Target="../media/image206.png"/><Relationship Id="rId3" Type="http://schemas.openxmlformats.org/officeDocument/2006/relationships/image" Target="../media/image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04.png"/><Relationship Id="rId20" Type="http://schemas.openxmlformats.org/officeDocument/2006/relationships/image" Target="../media/image2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10" Type="http://schemas.openxmlformats.org/officeDocument/2006/relationships/image" Target="../media/image198.png"/><Relationship Id="rId19" Type="http://schemas.openxmlformats.org/officeDocument/2006/relationships/image" Target="../media/image207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22.png"/><Relationship Id="rId20" Type="http://schemas.openxmlformats.org/officeDocument/2006/relationships/image" Target="../media/image2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5" Type="http://schemas.openxmlformats.org/officeDocument/2006/relationships/image" Target="../media/image211.png"/><Relationship Id="rId15" Type="http://schemas.openxmlformats.org/officeDocument/2006/relationships/image" Target="../media/image221.png"/><Relationship Id="rId10" Type="http://schemas.openxmlformats.org/officeDocument/2006/relationships/image" Target="../media/image216.png"/><Relationship Id="rId19" Type="http://schemas.openxmlformats.org/officeDocument/2006/relationships/image" Target="../media/image225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image" Target="../media/image227.png"/><Relationship Id="rId7" Type="http://schemas.openxmlformats.org/officeDocument/2006/relationships/image" Target="../media/image2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0.png"/><Relationship Id="rId5" Type="http://schemas.openxmlformats.org/officeDocument/2006/relationships/image" Target="../media/image229.png"/><Relationship Id="rId10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4.png"/><Relationship Id="rId18" Type="http://schemas.openxmlformats.org/officeDocument/2006/relationships/image" Target="../media/image249.png"/><Relationship Id="rId3" Type="http://schemas.openxmlformats.org/officeDocument/2006/relationships/image" Target="../media/image1.png"/><Relationship Id="rId7" Type="http://schemas.openxmlformats.org/officeDocument/2006/relationships/image" Target="../media/image238.png"/><Relationship Id="rId12" Type="http://schemas.openxmlformats.org/officeDocument/2006/relationships/image" Target="../media/image243.png"/><Relationship Id="rId17" Type="http://schemas.openxmlformats.org/officeDocument/2006/relationships/image" Target="../media/image24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47.png"/><Relationship Id="rId20" Type="http://schemas.openxmlformats.org/officeDocument/2006/relationships/image" Target="../media/image2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7.png"/><Relationship Id="rId11" Type="http://schemas.openxmlformats.org/officeDocument/2006/relationships/image" Target="../media/image242.png"/><Relationship Id="rId5" Type="http://schemas.openxmlformats.org/officeDocument/2006/relationships/image" Target="../media/image236.png"/><Relationship Id="rId15" Type="http://schemas.openxmlformats.org/officeDocument/2006/relationships/image" Target="../media/image246.png"/><Relationship Id="rId10" Type="http://schemas.openxmlformats.org/officeDocument/2006/relationships/image" Target="../media/image241.png"/><Relationship Id="rId19" Type="http://schemas.openxmlformats.org/officeDocument/2006/relationships/image" Target="../media/image250.png"/><Relationship Id="rId4" Type="http://schemas.openxmlformats.org/officeDocument/2006/relationships/image" Target="../media/image235.png"/><Relationship Id="rId9" Type="http://schemas.openxmlformats.org/officeDocument/2006/relationships/image" Target="../media/image240.png"/><Relationship Id="rId14" Type="http://schemas.openxmlformats.org/officeDocument/2006/relationships/image" Target="../media/image2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3" Type="http://schemas.openxmlformats.org/officeDocument/2006/relationships/image" Target="../media/image252.png"/><Relationship Id="rId7" Type="http://schemas.openxmlformats.org/officeDocument/2006/relationships/image" Target="../media/image2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5.png"/><Relationship Id="rId11" Type="http://schemas.openxmlformats.org/officeDocument/2006/relationships/image" Target="../media/image260.png"/><Relationship Id="rId5" Type="http://schemas.openxmlformats.org/officeDocument/2006/relationships/image" Target="../media/image254.png"/><Relationship Id="rId10" Type="http://schemas.openxmlformats.org/officeDocument/2006/relationships/image" Target="../media/image259.png"/><Relationship Id="rId4" Type="http://schemas.openxmlformats.org/officeDocument/2006/relationships/image" Target="../media/image253.png"/><Relationship Id="rId9" Type="http://schemas.openxmlformats.org/officeDocument/2006/relationships/image" Target="../media/image2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13" Type="http://schemas.openxmlformats.org/officeDocument/2006/relationships/image" Target="../media/image270.png"/><Relationship Id="rId3" Type="http://schemas.openxmlformats.org/officeDocument/2006/relationships/image" Target="../media/image1.png"/><Relationship Id="rId7" Type="http://schemas.openxmlformats.org/officeDocument/2006/relationships/image" Target="../media/image264.png"/><Relationship Id="rId12" Type="http://schemas.openxmlformats.org/officeDocument/2006/relationships/image" Target="../media/image2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3.png"/><Relationship Id="rId11" Type="http://schemas.openxmlformats.org/officeDocument/2006/relationships/image" Target="../media/image268.png"/><Relationship Id="rId5" Type="http://schemas.openxmlformats.org/officeDocument/2006/relationships/image" Target="../media/image262.png"/><Relationship Id="rId10" Type="http://schemas.openxmlformats.org/officeDocument/2006/relationships/image" Target="../media/image267.png"/><Relationship Id="rId4" Type="http://schemas.openxmlformats.org/officeDocument/2006/relationships/image" Target="../media/image261.png"/><Relationship Id="rId9" Type="http://schemas.openxmlformats.org/officeDocument/2006/relationships/image" Target="../media/image2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13" Type="http://schemas.openxmlformats.org/officeDocument/2006/relationships/image" Target="../media/image280.png"/><Relationship Id="rId3" Type="http://schemas.openxmlformats.org/officeDocument/2006/relationships/image" Target="../media/image1.png"/><Relationship Id="rId7" Type="http://schemas.openxmlformats.org/officeDocument/2006/relationships/image" Target="../media/image274.png"/><Relationship Id="rId12" Type="http://schemas.openxmlformats.org/officeDocument/2006/relationships/image" Target="../media/image27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3.png"/><Relationship Id="rId11" Type="http://schemas.openxmlformats.org/officeDocument/2006/relationships/image" Target="../media/image278.png"/><Relationship Id="rId5" Type="http://schemas.openxmlformats.org/officeDocument/2006/relationships/image" Target="../media/image272.png"/><Relationship Id="rId15" Type="http://schemas.openxmlformats.org/officeDocument/2006/relationships/image" Target="../media/image282.png"/><Relationship Id="rId10" Type="http://schemas.openxmlformats.org/officeDocument/2006/relationships/image" Target="../media/image277.png"/><Relationship Id="rId4" Type="http://schemas.openxmlformats.org/officeDocument/2006/relationships/image" Target="../media/image271.png"/><Relationship Id="rId9" Type="http://schemas.openxmlformats.org/officeDocument/2006/relationships/image" Target="../media/image276.png"/><Relationship Id="rId14" Type="http://schemas.openxmlformats.org/officeDocument/2006/relationships/image" Target="../media/image2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3" Type="http://schemas.openxmlformats.org/officeDocument/2006/relationships/image" Target="../media/image284.png"/><Relationship Id="rId7" Type="http://schemas.openxmlformats.org/officeDocument/2006/relationships/image" Target="../media/image288.png"/><Relationship Id="rId12" Type="http://schemas.openxmlformats.org/officeDocument/2006/relationships/image" Target="../media/image29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png"/><Relationship Id="rId11" Type="http://schemas.openxmlformats.org/officeDocument/2006/relationships/image" Target="../media/image292.png"/><Relationship Id="rId5" Type="http://schemas.openxmlformats.org/officeDocument/2006/relationships/image" Target="../media/image286.png"/><Relationship Id="rId10" Type="http://schemas.openxmlformats.org/officeDocument/2006/relationships/image" Target="../media/image291.png"/><Relationship Id="rId4" Type="http://schemas.openxmlformats.org/officeDocument/2006/relationships/image" Target="../media/image285.png"/><Relationship Id="rId9" Type="http://schemas.openxmlformats.org/officeDocument/2006/relationships/image" Target="../media/image29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13" Type="http://schemas.openxmlformats.org/officeDocument/2006/relationships/image" Target="../media/image304.png"/><Relationship Id="rId18" Type="http://schemas.openxmlformats.org/officeDocument/2006/relationships/image" Target="../media/image309.png"/><Relationship Id="rId26" Type="http://schemas.openxmlformats.org/officeDocument/2006/relationships/image" Target="../media/image317.png"/><Relationship Id="rId3" Type="http://schemas.openxmlformats.org/officeDocument/2006/relationships/image" Target="../media/image294.png"/><Relationship Id="rId21" Type="http://schemas.openxmlformats.org/officeDocument/2006/relationships/image" Target="../media/image312.png"/><Relationship Id="rId7" Type="http://schemas.openxmlformats.org/officeDocument/2006/relationships/image" Target="../media/image298.png"/><Relationship Id="rId12" Type="http://schemas.openxmlformats.org/officeDocument/2006/relationships/image" Target="../media/image303.png"/><Relationship Id="rId17" Type="http://schemas.openxmlformats.org/officeDocument/2006/relationships/image" Target="../media/image308.png"/><Relationship Id="rId25" Type="http://schemas.openxmlformats.org/officeDocument/2006/relationships/image" Target="../media/image31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07.png"/><Relationship Id="rId20" Type="http://schemas.openxmlformats.org/officeDocument/2006/relationships/image" Target="../media/image311.png"/><Relationship Id="rId29" Type="http://schemas.openxmlformats.org/officeDocument/2006/relationships/image" Target="../media/image3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7.png"/><Relationship Id="rId11" Type="http://schemas.openxmlformats.org/officeDocument/2006/relationships/image" Target="../media/image302.png"/><Relationship Id="rId24" Type="http://schemas.openxmlformats.org/officeDocument/2006/relationships/image" Target="../media/image315.png"/><Relationship Id="rId5" Type="http://schemas.openxmlformats.org/officeDocument/2006/relationships/image" Target="../media/image296.png"/><Relationship Id="rId15" Type="http://schemas.openxmlformats.org/officeDocument/2006/relationships/image" Target="../media/image306.png"/><Relationship Id="rId23" Type="http://schemas.openxmlformats.org/officeDocument/2006/relationships/image" Target="../media/image314.png"/><Relationship Id="rId28" Type="http://schemas.openxmlformats.org/officeDocument/2006/relationships/image" Target="../media/image319.png"/><Relationship Id="rId10" Type="http://schemas.openxmlformats.org/officeDocument/2006/relationships/image" Target="../media/image301.png"/><Relationship Id="rId19" Type="http://schemas.openxmlformats.org/officeDocument/2006/relationships/image" Target="../media/image310.png"/><Relationship Id="rId4" Type="http://schemas.openxmlformats.org/officeDocument/2006/relationships/image" Target="../media/image295.png"/><Relationship Id="rId9" Type="http://schemas.openxmlformats.org/officeDocument/2006/relationships/image" Target="../media/image300.png"/><Relationship Id="rId14" Type="http://schemas.openxmlformats.org/officeDocument/2006/relationships/image" Target="../media/image305.png"/><Relationship Id="rId22" Type="http://schemas.openxmlformats.org/officeDocument/2006/relationships/image" Target="../media/image313.png"/><Relationship Id="rId27" Type="http://schemas.openxmlformats.org/officeDocument/2006/relationships/image" Target="../media/image3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png"/><Relationship Id="rId3" Type="http://schemas.openxmlformats.org/officeDocument/2006/relationships/image" Target="../media/image1.pn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1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26" Type="http://schemas.openxmlformats.org/officeDocument/2006/relationships/image" Target="../media/image144.png"/><Relationship Id="rId3" Type="http://schemas.openxmlformats.org/officeDocument/2006/relationships/image" Target="../media/image121.png"/><Relationship Id="rId21" Type="http://schemas.openxmlformats.org/officeDocument/2006/relationships/image" Target="../media/image139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5" Type="http://schemas.openxmlformats.org/officeDocument/2006/relationships/image" Target="../media/image14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29" Type="http://schemas.openxmlformats.org/officeDocument/2006/relationships/image" Target="../media/image1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24" Type="http://schemas.openxmlformats.org/officeDocument/2006/relationships/image" Target="../media/image142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23" Type="http://schemas.openxmlformats.org/officeDocument/2006/relationships/image" Target="../media/image141.png"/><Relationship Id="rId28" Type="http://schemas.openxmlformats.org/officeDocument/2006/relationships/image" Target="../media/image146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31" Type="http://schemas.openxmlformats.org/officeDocument/2006/relationships/image" Target="../media/image149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Relationship Id="rId22" Type="http://schemas.openxmlformats.org/officeDocument/2006/relationships/image" Target="../media/image140.png"/><Relationship Id="rId27" Type="http://schemas.openxmlformats.org/officeDocument/2006/relationships/image" Target="../media/image145.png"/><Relationship Id="rId30" Type="http://schemas.openxmlformats.org/officeDocument/2006/relationships/image" Target="../media/image1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3" Type="http://schemas.openxmlformats.org/officeDocument/2006/relationships/image" Target="../media/image1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8864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58359"/>
            <a:ext cx="12192000" cy="699492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5184" y="973782"/>
            <a:ext cx="2535882" cy="493082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3455" y="973782"/>
            <a:ext cx="19050" cy="493082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3872061"/>
            <a:ext cx="7888188" cy="190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532" y="5328791"/>
            <a:ext cx="7900392" cy="795486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5890" y="1097161"/>
            <a:ext cx="2194471" cy="4663380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48565" y="3710136"/>
            <a:ext cx="1341090" cy="2105323"/>
          </a:xfrm>
          <a:prstGeom prst="rect">
            <a:avLst/>
          </a:prstGeom>
        </p:spPr>
      </p:pic>
      <p:pic>
        <p:nvPicPr>
          <p:cNvPr id="11" name="SK-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1875" y="1344067"/>
            <a:ext cx="2084784" cy="2050405"/>
          </a:xfrm>
          <a:prstGeom prst="rect">
            <a:avLst/>
          </a:prstGeom>
        </p:spPr>
      </p:pic>
      <p:sp>
        <p:nvSpPr>
          <p:cNvPr id="12" name="SK-1-text-11"/>
          <p:cNvSpPr/>
          <p:nvPr/>
        </p:nvSpPr>
        <p:spPr>
          <a:xfrm>
            <a:off x="2589312" y="178296"/>
            <a:ext cx="702543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9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925" dirty="0"/>
          </a:p>
        </p:txBody>
      </p:sp>
      <p:sp>
        <p:nvSpPr>
          <p:cNvPr id="13" name="SK-1-text-12"/>
          <p:cNvSpPr/>
          <p:nvPr/>
        </p:nvSpPr>
        <p:spPr>
          <a:xfrm>
            <a:off x="658267" y="1357759"/>
            <a:ext cx="722661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375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</a:t>
            </a:r>
            <a:endParaRPr lang="en-US" sz="2025" dirty="0"/>
          </a:p>
        </p:txBody>
      </p:sp>
      <p:sp>
        <p:nvSpPr>
          <p:cNvPr id="14" name="SK-1-text-13"/>
          <p:cNvSpPr/>
          <p:nvPr/>
        </p:nvSpPr>
        <p:spPr>
          <a:xfrm>
            <a:off x="658267" y="1755577"/>
            <a:ext cx="7412682" cy="22150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8663"/>
              </a:lnSpc>
              <a:buNone/>
            </a:pPr>
            <a:r>
              <a:rPr lang="en-US" sz="78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7875" dirty="0"/>
          </a:p>
          <a:p>
            <a:pPr marL="0" indent="0" algn="l">
              <a:lnSpc>
                <a:spcPts val="8663"/>
              </a:lnSpc>
              <a:buNone/>
            </a:pPr>
            <a:r>
              <a:rPr lang="en-US" sz="78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Teaching Deck</a:t>
            </a:r>
            <a:endParaRPr lang="en-US" sz="7875" dirty="0"/>
          </a:p>
        </p:txBody>
      </p:sp>
      <p:sp>
        <p:nvSpPr>
          <p:cNvPr id="15" name="SK-1-text-14"/>
          <p:cNvSpPr/>
          <p:nvPr/>
        </p:nvSpPr>
        <p:spPr>
          <a:xfrm>
            <a:off x="658267" y="4251871"/>
            <a:ext cx="1153373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 for GP Trainees</a:t>
            </a:r>
            <a:endParaRPr lang="en-US" sz="3150" dirty="0"/>
          </a:p>
        </p:txBody>
      </p:sp>
      <p:sp>
        <p:nvSpPr>
          <p:cNvPr id="16" name="SK-1-text-15"/>
          <p:cNvSpPr/>
          <p:nvPr/>
        </p:nvSpPr>
        <p:spPr>
          <a:xfrm>
            <a:off x="658267" y="4786759"/>
            <a:ext cx="1153373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— Updated to current NICE CKS 2024 / FSRH Standards</a:t>
            </a:r>
            <a:endParaRPr lang="en-US" sz="1800" dirty="0"/>
          </a:p>
        </p:txBody>
      </p:sp>
      <p:sp>
        <p:nvSpPr>
          <p:cNvPr id="17" name="SK-1-text-16"/>
          <p:cNvSpPr/>
          <p:nvPr/>
        </p:nvSpPr>
        <p:spPr>
          <a:xfrm>
            <a:off x="743694" y="5461355"/>
            <a:ext cx="759559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Disclaimer: Always double check this advice and drug doses with the latest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NICE/BNF guidance. This document is for educational purposes only.</a:t>
            </a:r>
            <a:endParaRPr lang="en-US" sz="1650" dirty="0"/>
          </a:p>
        </p:txBody>
      </p:sp>
      <p:sp>
        <p:nvSpPr>
          <p:cNvPr id="18" name="SK-1-text-17"/>
          <p:cNvSpPr/>
          <p:nvPr/>
        </p:nvSpPr>
        <p:spPr>
          <a:xfrm>
            <a:off x="438894" y="6549330"/>
            <a:ext cx="514064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75" dirty="0"/>
          </a:p>
        </p:txBody>
      </p:sp>
      <p:sp>
        <p:nvSpPr>
          <p:cNvPr id="19" name="SK-1-text-18"/>
          <p:cNvSpPr/>
          <p:nvPr/>
        </p:nvSpPr>
        <p:spPr>
          <a:xfrm>
            <a:off x="10848380" y="6549330"/>
            <a:ext cx="100220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5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275011"/>
            <a:ext cx="1706761" cy="2857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2057400"/>
            <a:ext cx="5583882" cy="1494979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1940719"/>
            <a:ext cx="694879" cy="23306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2057400"/>
            <a:ext cx="5571679" cy="1494979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9780" y="1940719"/>
            <a:ext cx="2340769" cy="23306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3710136"/>
            <a:ext cx="11338471" cy="2043559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5870377"/>
            <a:ext cx="11253192" cy="589657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690" y="5870377"/>
            <a:ext cx="121890" cy="589657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90407"/>
            <a:ext cx="12192000" cy="267444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5918448"/>
            <a:ext cx="194965" cy="253603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4073575"/>
            <a:ext cx="10972800" cy="1625203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26267" y="1920180"/>
            <a:ext cx="341263" cy="397669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2317998"/>
            <a:ext cx="329059" cy="335905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414486" y="82153"/>
            <a:ext cx="785050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18" name="SK-10-text-17"/>
          <p:cNvSpPr/>
          <p:nvPr/>
        </p:nvSpPr>
        <p:spPr>
          <a:xfrm>
            <a:off x="414486" y="685800"/>
            <a:ext cx="1177751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 Timing and the Ovulation Rule</a:t>
            </a:r>
            <a:endParaRPr lang="en-US" sz="3750" dirty="0"/>
          </a:p>
        </p:txBody>
      </p:sp>
      <p:sp>
        <p:nvSpPr>
          <p:cNvPr id="19" name="SK-10-text-18"/>
          <p:cNvSpPr/>
          <p:nvPr/>
        </p:nvSpPr>
        <p:spPr>
          <a:xfrm>
            <a:off x="402282" y="1481286"/>
            <a:ext cx="1178971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the extended insertion window — a key AKT exam point</a:t>
            </a:r>
            <a:endParaRPr lang="en-US" sz="2250" dirty="0"/>
          </a:p>
        </p:txBody>
      </p:sp>
      <p:sp>
        <p:nvSpPr>
          <p:cNvPr id="20" name="SK-10-text-19"/>
          <p:cNvSpPr/>
          <p:nvPr/>
        </p:nvSpPr>
        <p:spPr>
          <a:xfrm>
            <a:off x="646063" y="1968103"/>
            <a:ext cx="1457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 1</a:t>
            </a:r>
            <a:endParaRPr lang="en-US" sz="1350" dirty="0"/>
          </a:p>
        </p:txBody>
      </p:sp>
      <p:sp>
        <p:nvSpPr>
          <p:cNvPr id="21" name="SK-10-text-20"/>
          <p:cNvSpPr/>
          <p:nvPr/>
        </p:nvSpPr>
        <p:spPr>
          <a:xfrm>
            <a:off x="975271" y="2345382"/>
            <a:ext cx="715708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5 days after UPSI</a:t>
            </a:r>
            <a:endParaRPr lang="en-US" sz="1950" dirty="0"/>
          </a:p>
        </p:txBody>
      </p:sp>
      <p:sp>
        <p:nvSpPr>
          <p:cNvPr id="22" name="SK-10-text-21"/>
          <p:cNvSpPr/>
          <p:nvPr/>
        </p:nvSpPr>
        <p:spPr>
          <a:xfrm>
            <a:off x="572988" y="2729359"/>
            <a:ext cx="4815780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straightforward rule — copper IUD can be fitted within 5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(120 hours) of any episode of unprotected sexual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intercourse.</a:t>
            </a:r>
            <a:endParaRPr lang="en-US" sz="1425" dirty="0"/>
          </a:p>
        </p:txBody>
      </p:sp>
      <p:sp>
        <p:nvSpPr>
          <p:cNvPr id="23" name="SK-10-text-22"/>
          <p:cNvSpPr/>
          <p:nvPr/>
        </p:nvSpPr>
        <p:spPr>
          <a:xfrm>
            <a:off x="6388596" y="1968103"/>
            <a:ext cx="49549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 2 — KEY EXAM POINT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6339780" y="2352229"/>
            <a:ext cx="585222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5 days after earliest estimated ovulation</a:t>
            </a:r>
            <a:endParaRPr lang="en-US" sz="1950" dirty="0"/>
          </a:p>
        </p:txBody>
      </p:sp>
      <p:sp>
        <p:nvSpPr>
          <p:cNvPr id="25" name="SK-10-text-24"/>
          <p:cNvSpPr/>
          <p:nvPr/>
        </p:nvSpPr>
        <p:spPr>
          <a:xfrm>
            <a:off x="6327577" y="2729359"/>
            <a:ext cx="5291286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if more than 5 days have passed since UPSI — if ovulation has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yet occurred, the window may still be open. This can extend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fitting window significantly beyond the simple 5-day rule.</a:t>
            </a:r>
            <a:endParaRPr lang="en-US" sz="1425" dirty="0"/>
          </a:p>
        </p:txBody>
      </p:sp>
      <p:sp>
        <p:nvSpPr>
          <p:cNvPr id="26" name="SK-10-text-25"/>
          <p:cNvSpPr/>
          <p:nvPr/>
        </p:nvSpPr>
        <p:spPr>
          <a:xfrm>
            <a:off x="597396" y="3778746"/>
            <a:ext cx="84353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Worked Example — 28-Day Cycle</a:t>
            </a:r>
            <a:endParaRPr lang="en-US" sz="1800" dirty="0"/>
          </a:p>
        </p:txBody>
      </p:sp>
      <p:sp>
        <p:nvSpPr>
          <p:cNvPr id="27" name="SK-10-text-26"/>
          <p:cNvSpPr/>
          <p:nvPr/>
        </p:nvSpPr>
        <p:spPr>
          <a:xfrm>
            <a:off x="828973" y="5918448"/>
            <a:ext cx="1066800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copper IUD window is always calculated to whichever date is LATER — post-UPSI or post-ovulation. Always calculate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before deciding the window has closed.</a:t>
            </a:r>
            <a:endParaRPr lang="en-US" sz="1500" dirty="0"/>
          </a:p>
        </p:txBody>
      </p:sp>
      <p:sp>
        <p:nvSpPr>
          <p:cNvPr id="28" name="SK-10-text-27"/>
          <p:cNvSpPr/>
          <p:nvPr/>
        </p:nvSpPr>
        <p:spPr>
          <a:xfrm>
            <a:off x="365671" y="6665863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11119098" y="6652171"/>
            <a:ext cx="10729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2646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565077"/>
            <a:ext cx="1511796" cy="381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865263"/>
            <a:ext cx="3620988" cy="4423321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754213"/>
            <a:ext cx="1255663" cy="1905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996" y="1865263"/>
            <a:ext cx="3633192" cy="4423321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2165" y="2754213"/>
            <a:ext cx="1255663" cy="1905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4682" y="5637163"/>
            <a:ext cx="3413671" cy="569119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7561" y="1865263"/>
            <a:ext cx="3633192" cy="4423321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4879" y="2754213"/>
            <a:ext cx="1255663" cy="1905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43592" y="4972050"/>
            <a:ext cx="1353294" cy="1549896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02675" y="2043559"/>
            <a:ext cx="572988" cy="603498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9961" y="2064246"/>
            <a:ext cx="572988" cy="562273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396" y="2043559"/>
            <a:ext cx="621655" cy="610344"/>
          </a:xfrm>
          <a:prstGeom prst="rect">
            <a:avLst/>
          </a:prstGeom>
        </p:spPr>
      </p:pic>
      <p:sp>
        <p:nvSpPr>
          <p:cNvPr id="17" name="SK-11-text-16"/>
          <p:cNvSpPr/>
          <p:nvPr/>
        </p:nvSpPr>
        <p:spPr>
          <a:xfrm>
            <a:off x="390079" y="157609"/>
            <a:ext cx="96621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18" name="SK-11-text-17"/>
          <p:cNvSpPr/>
          <p:nvPr/>
        </p:nvSpPr>
        <p:spPr>
          <a:xfrm>
            <a:off x="414486" y="960090"/>
            <a:ext cx="11777514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Practical Points for Copper IUD Insertion</a:t>
            </a:r>
            <a:endParaRPr lang="en-US" sz="4200" dirty="0"/>
          </a:p>
        </p:txBody>
      </p:sp>
      <p:sp>
        <p:nvSpPr>
          <p:cNvPr id="19" name="SK-11-text-18"/>
          <p:cNvSpPr/>
          <p:nvPr/>
        </p:nvSpPr>
        <p:spPr>
          <a:xfrm>
            <a:off x="1341090" y="2215009"/>
            <a:ext cx="429387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 Screening</a:t>
            </a:r>
            <a:endParaRPr lang="en-US" sz="2100" dirty="0"/>
          </a:p>
        </p:txBody>
      </p:sp>
      <p:sp>
        <p:nvSpPr>
          <p:cNvPr id="20" name="SK-11-text-19"/>
          <p:cNvSpPr/>
          <p:nvPr/>
        </p:nvSpPr>
        <p:spPr>
          <a:xfrm>
            <a:off x="597396" y="2880271"/>
            <a:ext cx="28162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Offer STI screen to all women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requesting EC</a:t>
            </a:r>
            <a:endParaRPr lang="en-US" sz="1650" dirty="0"/>
          </a:p>
        </p:txBody>
      </p:sp>
      <p:sp>
        <p:nvSpPr>
          <p:cNvPr id="21" name="SK-11-text-20"/>
          <p:cNvSpPr/>
          <p:nvPr/>
        </p:nvSpPr>
        <p:spPr>
          <a:xfrm>
            <a:off x="597396" y="3422005"/>
            <a:ext cx="3218557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Swab for chlamydia and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gonorrhoea before insertion when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possible</a:t>
            </a:r>
            <a:endParaRPr lang="en-US" sz="1650" dirty="0"/>
          </a:p>
        </p:txBody>
      </p:sp>
      <p:sp>
        <p:nvSpPr>
          <p:cNvPr id="22" name="SK-11-text-21"/>
          <p:cNvSpPr/>
          <p:nvPr/>
        </p:nvSpPr>
        <p:spPr>
          <a:xfrm>
            <a:off x="597396" y="4190107"/>
            <a:ext cx="319429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under 25 or multiple partners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higher STI risk</a:t>
            </a:r>
            <a:endParaRPr lang="en-US" sz="1650" dirty="0"/>
          </a:p>
        </p:txBody>
      </p:sp>
      <p:sp>
        <p:nvSpPr>
          <p:cNvPr id="23" name="SK-11-text-22"/>
          <p:cNvSpPr/>
          <p:nvPr/>
        </p:nvSpPr>
        <p:spPr>
          <a:xfrm>
            <a:off x="597396" y="4718298"/>
            <a:ext cx="313327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If low risk and willing to wait: test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first, insert when results clear</a:t>
            </a:r>
            <a:endParaRPr lang="en-US" sz="1650" dirty="0"/>
          </a:p>
        </p:txBody>
      </p:sp>
      <p:sp>
        <p:nvSpPr>
          <p:cNvPr id="24" name="SK-11-text-23"/>
          <p:cNvSpPr/>
          <p:nvPr/>
        </p:nvSpPr>
        <p:spPr>
          <a:xfrm>
            <a:off x="597396" y="5239494"/>
            <a:ext cx="313327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routinely delay insertion if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window is closing</a:t>
            </a:r>
            <a:endParaRPr lang="en-US" sz="1650" dirty="0"/>
          </a:p>
        </p:txBody>
      </p:sp>
      <p:sp>
        <p:nvSpPr>
          <p:cNvPr id="25" name="SK-11-text-24"/>
          <p:cNvSpPr/>
          <p:nvPr/>
        </p:nvSpPr>
        <p:spPr>
          <a:xfrm>
            <a:off x="5157192" y="2043559"/>
            <a:ext cx="156046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Prophylactic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Antibiotics</a:t>
            </a:r>
            <a:endParaRPr lang="en-US" sz="2100" dirty="0"/>
          </a:p>
        </p:txBody>
      </p:sp>
      <p:sp>
        <p:nvSpPr>
          <p:cNvPr id="26" name="SK-11-text-25"/>
          <p:cNvSpPr/>
          <p:nvPr/>
        </p:nvSpPr>
        <p:spPr>
          <a:xfrm>
            <a:off x="4425553" y="2880271"/>
            <a:ext cx="325516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Offer if high STI risk (age &lt;25, new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multiple partners)</a:t>
            </a:r>
            <a:endParaRPr lang="en-US" sz="1650" dirty="0"/>
          </a:p>
        </p:txBody>
      </p:sp>
      <p:sp>
        <p:nvSpPr>
          <p:cNvPr id="27" name="SK-11-text-26"/>
          <p:cNvSpPr/>
          <p:nvPr/>
        </p:nvSpPr>
        <p:spPr>
          <a:xfrm>
            <a:off x="4425553" y="3422005"/>
            <a:ext cx="295036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Azithromycin 1g — single oral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(chlamydia cover)</a:t>
            </a:r>
            <a:endParaRPr lang="en-US" sz="1650" dirty="0"/>
          </a:p>
        </p:txBody>
      </p:sp>
      <p:sp>
        <p:nvSpPr>
          <p:cNvPr id="28" name="SK-11-text-27"/>
          <p:cNvSpPr/>
          <p:nvPr/>
        </p:nvSpPr>
        <p:spPr>
          <a:xfrm>
            <a:off x="4425553" y="3943350"/>
            <a:ext cx="319429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Doxycycline 100mg BD × 7 days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(gonorrhoea cover)</a:t>
            </a:r>
            <a:endParaRPr lang="en-US" sz="1650" dirty="0"/>
          </a:p>
        </p:txBody>
      </p:sp>
      <p:sp>
        <p:nvSpPr>
          <p:cNvPr id="29" name="SK-11-text-28"/>
          <p:cNvSpPr/>
          <p:nvPr/>
        </p:nvSpPr>
        <p:spPr>
          <a:xfrm>
            <a:off x="4425553" y="4464546"/>
            <a:ext cx="276745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Alternatively: test and treat if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results available quickly</a:t>
            </a:r>
            <a:endParaRPr lang="en-US" sz="1650" dirty="0"/>
          </a:p>
        </p:txBody>
      </p:sp>
      <p:sp>
        <p:nvSpPr>
          <p:cNvPr id="30" name="SK-11-text-29"/>
          <p:cNvSpPr/>
          <p:nvPr/>
        </p:nvSpPr>
        <p:spPr>
          <a:xfrm>
            <a:off x="4425553" y="4999434"/>
            <a:ext cx="265777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use prophylaxis as 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substitute for STI testing</a:t>
            </a:r>
            <a:endParaRPr lang="en-US" sz="1650" dirty="0"/>
          </a:p>
        </p:txBody>
      </p:sp>
      <p:sp>
        <p:nvSpPr>
          <p:cNvPr id="31" name="SK-11-text-30"/>
          <p:cNvSpPr/>
          <p:nvPr/>
        </p:nvSpPr>
        <p:spPr>
          <a:xfrm>
            <a:off x="4425553" y="5692080"/>
            <a:ext cx="327957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*If frank PID or purulent cervicitis is present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do NOT insert. Treat infection first.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9009757" y="2215009"/>
            <a:ext cx="318224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</a:t>
            </a:r>
            <a:endParaRPr lang="en-US" sz="2100" dirty="0"/>
          </a:p>
        </p:txBody>
      </p:sp>
      <p:sp>
        <p:nvSpPr>
          <p:cNvPr id="33" name="SK-11-text-32"/>
          <p:cNvSpPr/>
          <p:nvPr/>
        </p:nvSpPr>
        <p:spPr>
          <a:xfrm>
            <a:off x="8290471" y="2880271"/>
            <a:ext cx="309666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Offer ibuprofen 400mg orally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30–60 minutes before procedure</a:t>
            </a:r>
            <a:endParaRPr lang="en-US" sz="1650" dirty="0"/>
          </a:p>
        </p:txBody>
      </p:sp>
      <p:sp>
        <p:nvSpPr>
          <p:cNvPr id="34" name="SK-11-text-33"/>
          <p:cNvSpPr/>
          <p:nvPr/>
        </p:nvSpPr>
        <p:spPr>
          <a:xfrm>
            <a:off x="8290471" y="3415159"/>
            <a:ext cx="286509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Warm pack to lower abdomen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post-insertion</a:t>
            </a:r>
            <a:endParaRPr lang="en-US" sz="1650" dirty="0"/>
          </a:p>
        </p:txBody>
      </p:sp>
      <p:sp>
        <p:nvSpPr>
          <p:cNvPr id="35" name="SK-11-text-34"/>
          <p:cNvSpPr/>
          <p:nvPr/>
        </p:nvSpPr>
        <p:spPr>
          <a:xfrm>
            <a:off x="8290471" y="3922663"/>
            <a:ext cx="319429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Encourage patient to void bladder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procedure</a:t>
            </a:r>
            <a:endParaRPr lang="en-US" sz="1650" dirty="0"/>
          </a:p>
        </p:txBody>
      </p:sp>
      <p:sp>
        <p:nvSpPr>
          <p:cNvPr id="36" name="SK-11-text-35"/>
          <p:cNvSpPr/>
          <p:nvPr/>
        </p:nvSpPr>
        <p:spPr>
          <a:xfrm>
            <a:off x="8290471" y="4450705"/>
            <a:ext cx="324296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Warn of cramping during and after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insertion — usually short-lived</a:t>
            </a:r>
            <a:endParaRPr lang="en-US" sz="1650" dirty="0"/>
          </a:p>
        </p:txBody>
      </p:sp>
      <p:sp>
        <p:nvSpPr>
          <p:cNvPr id="37" name="SK-11-text-36"/>
          <p:cNvSpPr/>
          <p:nvPr/>
        </p:nvSpPr>
        <p:spPr>
          <a:xfrm>
            <a:off x="8290471" y="4965055"/>
            <a:ext cx="299918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Paracetamol 1g as alternative if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 contraindicated</a:t>
            </a:r>
            <a:endParaRPr lang="en-US" sz="1650" dirty="0"/>
          </a:p>
        </p:txBody>
      </p:sp>
      <p:sp>
        <p:nvSpPr>
          <p:cNvPr id="38" name="SK-11-text-37"/>
          <p:cNvSpPr/>
          <p:nvPr/>
        </p:nvSpPr>
        <p:spPr>
          <a:xfrm>
            <a:off x="8290471" y="5479405"/>
            <a:ext cx="2730996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Local anaesthetic (lidocaine)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considered for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anxious patients</a:t>
            </a:r>
            <a:endParaRPr lang="en-US" sz="1650" dirty="0"/>
          </a:p>
        </p:txBody>
      </p:sp>
      <p:sp>
        <p:nvSpPr>
          <p:cNvPr id="39" name="SK-11-text-38"/>
          <p:cNvSpPr/>
          <p:nvPr/>
        </p:nvSpPr>
        <p:spPr>
          <a:xfrm>
            <a:off x="11155561" y="6000750"/>
            <a:ext cx="88999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5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 —</a:t>
            </a:r>
            <a:endParaRPr lang="en-US" sz="1050" dirty="0"/>
          </a:p>
          <a:p>
            <a:pPr marL="0" indent="0" algn="r">
              <a:lnSpc>
                <a:spcPts val="115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T-shaped,</a:t>
            </a:r>
            <a:endParaRPr lang="en-US" sz="1050" dirty="0"/>
          </a:p>
          <a:p>
            <a:pPr marL="0" indent="0" algn="r">
              <a:lnSpc>
                <a:spcPts val="115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copper-wound</a:t>
            </a:r>
            <a:endParaRPr lang="en-US" sz="1050" dirty="0"/>
          </a:p>
        </p:txBody>
      </p:sp>
      <p:sp>
        <p:nvSpPr>
          <p:cNvPr id="40" name="SK-11-text-39"/>
          <p:cNvSpPr/>
          <p:nvPr/>
        </p:nvSpPr>
        <p:spPr>
          <a:xfrm>
            <a:off x="316855" y="6624786"/>
            <a:ext cx="416147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1" name="SK-11-text-40"/>
          <p:cNvSpPr/>
          <p:nvPr/>
        </p:nvSpPr>
        <p:spPr>
          <a:xfrm>
            <a:off x="11074598" y="6624786"/>
            <a:ext cx="80024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268611"/>
            <a:ext cx="1280071" cy="54769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927027"/>
            <a:ext cx="5547271" cy="181734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927027"/>
            <a:ext cx="146298" cy="181734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0965" y="1927027"/>
            <a:ext cx="5547271" cy="181734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0965" y="1927027"/>
            <a:ext cx="146298" cy="181734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3950196"/>
            <a:ext cx="5547271" cy="181734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3950196"/>
            <a:ext cx="146298" cy="181734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0965" y="3950196"/>
            <a:ext cx="5547271" cy="181734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0965" y="3950196"/>
            <a:ext cx="146298" cy="181734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875" y="5966371"/>
            <a:ext cx="11460361" cy="44574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7875" y="5966371"/>
            <a:ext cx="146298" cy="44574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83561"/>
            <a:ext cx="12192000" cy="27429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7263" y="4039344"/>
            <a:ext cx="402282" cy="383977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9286" y="4039344"/>
            <a:ext cx="414486" cy="383977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7263" y="2064246"/>
            <a:ext cx="402282" cy="37713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9286" y="2064246"/>
            <a:ext cx="414486" cy="377130"/>
          </a:xfrm>
          <a:prstGeom prst="rect">
            <a:avLst/>
          </a:prstGeom>
        </p:spPr>
      </p:pic>
      <p:sp>
        <p:nvSpPr>
          <p:cNvPr id="20" name="SK-12-text-19"/>
          <p:cNvSpPr/>
          <p:nvPr/>
        </p:nvSpPr>
        <p:spPr>
          <a:xfrm>
            <a:off x="3873698" y="61615"/>
            <a:ext cx="444445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21" name="SK-12-text-20"/>
          <p:cNvSpPr/>
          <p:nvPr/>
        </p:nvSpPr>
        <p:spPr>
          <a:xfrm>
            <a:off x="572988" y="671959"/>
            <a:ext cx="11619012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112E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Contraindications to Copper IUD Use</a:t>
            </a:r>
            <a:endParaRPr lang="en-US" sz="4050" dirty="0"/>
          </a:p>
        </p:txBody>
      </p:sp>
      <p:sp>
        <p:nvSpPr>
          <p:cNvPr id="22" name="SK-12-text-21"/>
          <p:cNvSpPr/>
          <p:nvPr/>
        </p:nvSpPr>
        <p:spPr>
          <a:xfrm>
            <a:off x="560784" y="1481286"/>
            <a:ext cx="1163121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112E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*UKMEC 2025 — Absolute Contraindications (Category 4)*</a:t>
            </a:r>
            <a:endParaRPr lang="en-US" sz="1950" dirty="0"/>
          </a:p>
        </p:txBody>
      </p:sp>
      <p:sp>
        <p:nvSpPr>
          <p:cNvPr id="23" name="SK-12-text-22"/>
          <p:cNvSpPr/>
          <p:nvPr/>
        </p:nvSpPr>
        <p:spPr>
          <a:xfrm>
            <a:off x="1231255" y="2098477"/>
            <a:ext cx="1096074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Confirmed Intrauterine Pregnancy</a:t>
            </a:r>
            <a:endParaRPr lang="en-US" sz="2250" dirty="0"/>
          </a:p>
        </p:txBody>
      </p:sp>
      <p:sp>
        <p:nvSpPr>
          <p:cNvPr id="24" name="SK-12-text-23"/>
          <p:cNvSpPr/>
          <p:nvPr/>
        </p:nvSpPr>
        <p:spPr>
          <a:xfrm>
            <a:off x="1219200" y="2489448"/>
            <a:ext cx="398665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Insertion will not terminate an established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pregnancy.</a:t>
            </a:r>
            <a:endParaRPr lang="en-US" sz="1650" dirty="0"/>
          </a:p>
        </p:txBody>
      </p:sp>
      <p:sp>
        <p:nvSpPr>
          <p:cNvPr id="25" name="SK-12-text-24"/>
          <p:cNvSpPr/>
          <p:nvPr/>
        </p:nvSpPr>
        <p:spPr>
          <a:xfrm>
            <a:off x="1219200" y="3044875"/>
            <a:ext cx="307225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confirm LMP and assess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risk before fitting.</a:t>
            </a:r>
            <a:endParaRPr lang="en-US" sz="1650" dirty="0"/>
          </a:p>
        </p:txBody>
      </p:sp>
      <p:sp>
        <p:nvSpPr>
          <p:cNvPr id="26" name="SK-12-text-25"/>
          <p:cNvSpPr/>
          <p:nvPr/>
        </p:nvSpPr>
        <p:spPr>
          <a:xfrm>
            <a:off x="6924973" y="2098477"/>
            <a:ext cx="526702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PID or Purulent Cervicitis</a:t>
            </a:r>
            <a:endParaRPr lang="en-US" sz="2250" dirty="0"/>
          </a:p>
        </p:txBody>
      </p:sp>
      <p:sp>
        <p:nvSpPr>
          <p:cNvPr id="27" name="SK-12-text-26"/>
          <p:cNvSpPr/>
          <p:nvPr/>
        </p:nvSpPr>
        <p:spPr>
          <a:xfrm>
            <a:off x="6912769" y="2489448"/>
            <a:ext cx="4413498" cy="10903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pelvic inflammatory disease or purulent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cervicitis is a UKMEC 4 absolute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contraindication. Treat infection fully before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IUD insertion is considered.</a:t>
            </a:r>
            <a:endParaRPr lang="en-US" sz="1650" dirty="0"/>
          </a:p>
        </p:txBody>
      </p:sp>
      <p:sp>
        <p:nvSpPr>
          <p:cNvPr id="28" name="SK-12-text-27"/>
          <p:cNvSpPr/>
          <p:nvPr/>
        </p:nvSpPr>
        <p:spPr>
          <a:xfrm>
            <a:off x="1231255" y="4073575"/>
            <a:ext cx="87153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Uterine Cavity Distortion</a:t>
            </a:r>
            <a:endParaRPr lang="en-US" sz="2250" dirty="0"/>
          </a:p>
        </p:txBody>
      </p:sp>
      <p:sp>
        <p:nvSpPr>
          <p:cNvPr id="29" name="SK-12-text-28"/>
          <p:cNvSpPr/>
          <p:nvPr/>
        </p:nvSpPr>
        <p:spPr>
          <a:xfrm>
            <a:off x="1206996" y="4464546"/>
            <a:ext cx="4572000" cy="10903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Fibroids, congenital anomalies, or any structural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distortion preventing safe placement of the IUD.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cavity dimensions before insertion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attempt.</a:t>
            </a:r>
            <a:endParaRPr lang="en-US" sz="1650" dirty="0"/>
          </a:p>
        </p:txBody>
      </p:sp>
      <p:sp>
        <p:nvSpPr>
          <p:cNvPr id="30" name="SK-12-text-29"/>
          <p:cNvSpPr/>
          <p:nvPr/>
        </p:nvSpPr>
        <p:spPr>
          <a:xfrm>
            <a:off x="6924973" y="4073575"/>
            <a:ext cx="526702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Allergy or Wilson's Disease</a:t>
            </a:r>
            <a:endParaRPr lang="en-US" sz="2250" dirty="0"/>
          </a:p>
        </p:txBody>
      </p:sp>
      <p:sp>
        <p:nvSpPr>
          <p:cNvPr id="31" name="SK-12-text-30"/>
          <p:cNvSpPr/>
          <p:nvPr/>
        </p:nvSpPr>
        <p:spPr>
          <a:xfrm>
            <a:off x="6912769" y="4464546"/>
            <a:ext cx="4523184" cy="1097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Systemic copper metabolism disorder (Wilson's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disease) or confirmed allergy to copper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components is an absolute contraindication to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copper IUD.</a:t>
            </a:r>
            <a:endParaRPr lang="en-US" sz="1650" dirty="0"/>
          </a:p>
        </p:txBody>
      </p:sp>
      <p:sp>
        <p:nvSpPr>
          <p:cNvPr id="32" name="SK-12-text-31"/>
          <p:cNvSpPr/>
          <p:nvPr/>
        </p:nvSpPr>
        <p:spPr>
          <a:xfrm>
            <a:off x="670471" y="6034980"/>
            <a:ext cx="115215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Remember: Nulliparity is NOT a contraindication — copper IUD is safe and highly effective in nulliparous women. Do not withhold it.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390079" y="6638479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4204692" y="6631632"/>
            <a:ext cx="375805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 — Bradford VTS Teaching Deck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11237863" y="6638479"/>
            <a:ext cx="55155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/ 20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3498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1460153"/>
            <a:ext cx="2633365" cy="2857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084784"/>
            <a:ext cx="5486400" cy="905173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283619"/>
            <a:ext cx="633859" cy="50735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079105"/>
            <a:ext cx="5486400" cy="905173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3209479"/>
            <a:ext cx="633859" cy="50735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4073575"/>
            <a:ext cx="5486400" cy="905173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" y="4272409"/>
            <a:ext cx="633859" cy="50735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5068044"/>
            <a:ext cx="5486400" cy="905173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396" y="5198269"/>
            <a:ext cx="633859" cy="50735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3482" y="2084784"/>
            <a:ext cx="5486400" cy="905173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3169" y="2283619"/>
            <a:ext cx="633859" cy="507355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3079105"/>
            <a:ext cx="5486400" cy="905173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3209479"/>
            <a:ext cx="633859" cy="507355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4073575"/>
            <a:ext cx="5486400" cy="905173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3169" y="4272409"/>
            <a:ext cx="633859" cy="50735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3482" y="5068044"/>
            <a:ext cx="5486400" cy="905173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3169" y="5198269"/>
            <a:ext cx="633859" cy="507355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7561" y="6048673"/>
            <a:ext cx="11192173" cy="370284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7561" y="6048673"/>
            <a:ext cx="121890" cy="370284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7082" y="6117282"/>
            <a:ext cx="158353" cy="219373"/>
          </a:xfrm>
          <a:prstGeom prst="rect">
            <a:avLst/>
          </a:prstGeom>
        </p:spPr>
      </p:pic>
      <p:sp>
        <p:nvSpPr>
          <p:cNvPr id="25" name="SK-13-text-24"/>
          <p:cNvSpPr/>
          <p:nvPr/>
        </p:nvSpPr>
        <p:spPr>
          <a:xfrm>
            <a:off x="3573959" y="130225"/>
            <a:ext cx="503173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26" name="SK-13-text-25"/>
          <p:cNvSpPr/>
          <p:nvPr/>
        </p:nvSpPr>
        <p:spPr>
          <a:xfrm>
            <a:off x="548580" y="836563"/>
            <a:ext cx="11643420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112B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Consultation Framework: History Taking</a:t>
            </a:r>
            <a:endParaRPr lang="en-US" sz="4200" dirty="0"/>
          </a:p>
        </p:txBody>
      </p:sp>
      <p:sp>
        <p:nvSpPr>
          <p:cNvPr id="27" name="SK-13-text-26"/>
          <p:cNvSpPr/>
          <p:nvPr/>
        </p:nvSpPr>
        <p:spPr>
          <a:xfrm>
            <a:off x="499765" y="1645890"/>
            <a:ext cx="1169223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112B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*Systematically assess every EC request using this 8-point framework*</a:t>
            </a:r>
            <a:endParaRPr lang="en-US" sz="1950" dirty="0"/>
          </a:p>
        </p:txBody>
      </p:sp>
      <p:sp>
        <p:nvSpPr>
          <p:cNvPr id="28" name="SK-13-text-27"/>
          <p:cNvSpPr/>
          <p:nvPr/>
        </p:nvSpPr>
        <p:spPr>
          <a:xfrm>
            <a:off x="865435" y="2259879"/>
            <a:ext cx="75723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    Date &amp; Time of UPSI</a:t>
            </a:r>
            <a:endParaRPr lang="en-US" sz="2250" dirty="0"/>
          </a:p>
        </p:txBody>
      </p:sp>
      <p:sp>
        <p:nvSpPr>
          <p:cNvPr id="29" name="SK-13-text-28"/>
          <p:cNvSpPr/>
          <p:nvPr/>
        </p:nvSpPr>
        <p:spPr>
          <a:xfrm>
            <a:off x="1426368" y="2520180"/>
            <a:ext cx="471829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*Calculate exact hours elapsed — determines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which EC methods are still within window*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865435" y="3233662"/>
            <a:ext cx="103155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    Last Menstrual Period (LMP)</a:t>
            </a:r>
            <a:endParaRPr lang="en-US" sz="2250" dirty="0"/>
          </a:p>
        </p:txBody>
      </p:sp>
      <p:sp>
        <p:nvSpPr>
          <p:cNvPr id="31" name="SK-13-text-30"/>
          <p:cNvSpPr/>
          <p:nvPr/>
        </p:nvSpPr>
        <p:spPr>
          <a:xfrm>
            <a:off x="1426368" y="3494111"/>
            <a:ext cx="466948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*Assess pregnancy risk — was UPSI after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fertile window? Estimate ovulation date*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865435" y="4214439"/>
            <a:ext cx="82581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    Other UPSI This Cycle</a:t>
            </a:r>
            <a:endParaRPr lang="en-US" sz="2250" dirty="0"/>
          </a:p>
        </p:txBody>
      </p:sp>
      <p:sp>
        <p:nvSpPr>
          <p:cNvPr id="33" name="SK-13-text-32"/>
          <p:cNvSpPr/>
          <p:nvPr/>
        </p:nvSpPr>
        <p:spPr>
          <a:xfrm>
            <a:off x="1426368" y="4474740"/>
            <a:ext cx="41329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Multiple episodes increase risk — each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unprotected act must be considered*</a:t>
            </a:r>
            <a:endParaRPr lang="en-US" sz="1500" dirty="0"/>
          </a:p>
        </p:txBody>
      </p:sp>
      <p:sp>
        <p:nvSpPr>
          <p:cNvPr id="34" name="SK-13-text-33"/>
          <p:cNvSpPr/>
          <p:nvPr/>
        </p:nvSpPr>
        <p:spPr>
          <a:xfrm>
            <a:off x="865435" y="5195068"/>
            <a:ext cx="82581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    Current Contraception</a:t>
            </a:r>
            <a:endParaRPr lang="en-US" sz="2250" dirty="0"/>
          </a:p>
        </p:txBody>
      </p:sp>
      <p:sp>
        <p:nvSpPr>
          <p:cNvPr id="35" name="SK-13-text-34"/>
          <p:cNvSpPr/>
          <p:nvPr/>
        </p:nvSpPr>
        <p:spPr>
          <a:xfrm>
            <a:off x="1426368" y="5448671"/>
            <a:ext cx="50473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failed? Identify the gap — and plan ongoing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going forward*</a:t>
            </a:r>
            <a:endParaRPr lang="en-US" sz="1500" dirty="0"/>
          </a:p>
        </p:txBody>
      </p:sp>
      <p:sp>
        <p:nvSpPr>
          <p:cNvPr id="36" name="SK-13-text-35"/>
          <p:cNvSpPr/>
          <p:nvPr/>
        </p:nvSpPr>
        <p:spPr>
          <a:xfrm>
            <a:off x="6402437" y="2372767"/>
            <a:ext cx="38665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2250" dirty="0"/>
          </a:p>
        </p:txBody>
      </p:sp>
      <p:sp>
        <p:nvSpPr>
          <p:cNvPr id="37" name="SK-13-text-36"/>
          <p:cNvSpPr/>
          <p:nvPr/>
        </p:nvSpPr>
        <p:spPr>
          <a:xfrm>
            <a:off x="7034659" y="2167086"/>
            <a:ext cx="515734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History &amp; Medications</a:t>
            </a:r>
            <a:endParaRPr lang="en-US" sz="2250" dirty="0"/>
          </a:p>
        </p:txBody>
      </p:sp>
      <p:sp>
        <p:nvSpPr>
          <p:cNvPr id="38" name="SK-13-text-37"/>
          <p:cNvSpPr/>
          <p:nvPr/>
        </p:nvSpPr>
        <p:spPr>
          <a:xfrm>
            <a:off x="7034659" y="2489448"/>
            <a:ext cx="39744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*Enzyme inducers reduce LNG-EC efficacy;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asthma on steroids — avoid UPA*</a:t>
            </a:r>
            <a:endParaRPr lang="en-US" sz="1500" dirty="0"/>
          </a:p>
        </p:txBody>
      </p:sp>
      <p:sp>
        <p:nvSpPr>
          <p:cNvPr id="39" name="SK-13-text-38"/>
          <p:cNvSpPr/>
          <p:nvPr/>
        </p:nvSpPr>
        <p:spPr>
          <a:xfrm>
            <a:off x="6414641" y="3367236"/>
            <a:ext cx="37445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</a:t>
            </a:r>
            <a:endParaRPr lang="en-US" sz="2250" dirty="0"/>
          </a:p>
        </p:txBody>
      </p:sp>
      <p:sp>
        <p:nvSpPr>
          <p:cNvPr id="40" name="SK-13-text-39"/>
          <p:cNvSpPr/>
          <p:nvPr/>
        </p:nvSpPr>
        <p:spPr>
          <a:xfrm>
            <a:off x="7034659" y="3140869"/>
            <a:ext cx="42576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&amp; BMI</a:t>
            </a:r>
            <a:endParaRPr lang="en-US" sz="2250" dirty="0"/>
          </a:p>
        </p:txBody>
      </p:sp>
      <p:sp>
        <p:nvSpPr>
          <p:cNvPr id="41" name="SK-13-text-40"/>
          <p:cNvSpPr/>
          <p:nvPr/>
        </p:nvSpPr>
        <p:spPr>
          <a:xfrm>
            <a:off x="7034659" y="3463230"/>
            <a:ext cx="388917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*BMI &gt;26 or weight &gt;70 kg — LNG-EC less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effective; prefer UPA or copper IUD*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6402437" y="4327327"/>
            <a:ext cx="38665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</a:t>
            </a:r>
            <a:endParaRPr lang="en-US" sz="2250" dirty="0"/>
          </a:p>
        </p:txBody>
      </p:sp>
      <p:sp>
        <p:nvSpPr>
          <p:cNvPr id="43" name="SK-13-text-42"/>
          <p:cNvSpPr/>
          <p:nvPr/>
        </p:nvSpPr>
        <p:spPr>
          <a:xfrm>
            <a:off x="7034659" y="4128492"/>
            <a:ext cx="515734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 Risk Assessment</a:t>
            </a:r>
            <a:endParaRPr lang="en-US" sz="2250" dirty="0"/>
          </a:p>
        </p:txBody>
      </p:sp>
      <p:sp>
        <p:nvSpPr>
          <p:cNvPr id="44" name="SK-13-text-43"/>
          <p:cNvSpPr/>
          <p:nvPr/>
        </p:nvSpPr>
        <p:spPr>
          <a:xfrm>
            <a:off x="7034659" y="4437013"/>
            <a:ext cx="384036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*Offer STI screen with every EC request;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prophylaxis if fitting copper IUD*</a:t>
            </a:r>
            <a:endParaRPr lang="en-US" sz="1500" dirty="0"/>
          </a:p>
        </p:txBody>
      </p:sp>
      <p:sp>
        <p:nvSpPr>
          <p:cNvPr id="45" name="SK-13-text-44"/>
          <p:cNvSpPr/>
          <p:nvPr/>
        </p:nvSpPr>
        <p:spPr>
          <a:xfrm>
            <a:off x="6402437" y="5321796"/>
            <a:ext cx="38665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</a:t>
            </a:r>
            <a:endParaRPr lang="en-US" sz="2250" dirty="0"/>
          </a:p>
        </p:txBody>
      </p:sp>
      <p:sp>
        <p:nvSpPr>
          <p:cNvPr id="46" name="SK-13-text-45"/>
          <p:cNvSpPr/>
          <p:nvPr/>
        </p:nvSpPr>
        <p:spPr>
          <a:xfrm>
            <a:off x="7034659" y="5095429"/>
            <a:ext cx="42576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</a:t>
            </a:r>
            <a:endParaRPr lang="en-US" sz="2250" dirty="0"/>
          </a:p>
        </p:txBody>
      </p:sp>
      <p:sp>
        <p:nvSpPr>
          <p:cNvPr id="47" name="SK-13-text-46"/>
          <p:cNvSpPr/>
          <p:nvPr/>
        </p:nvSpPr>
        <p:spPr>
          <a:xfrm>
            <a:off x="7034659" y="5410944"/>
            <a:ext cx="449877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*Under-16? Assess Fraser / Gillick competency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safeguarding referral*</a:t>
            </a:r>
            <a:endParaRPr lang="en-US" sz="1500" dirty="0"/>
          </a:p>
        </p:txBody>
      </p:sp>
      <p:sp>
        <p:nvSpPr>
          <p:cNvPr id="48" name="SK-13-text-47"/>
          <p:cNvSpPr/>
          <p:nvPr/>
        </p:nvSpPr>
        <p:spPr>
          <a:xfrm>
            <a:off x="926455" y="6117282"/>
            <a:ext cx="112655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close the loop: Discuss regular ongoing contraception at every EC consultation — EC is not a routine contraceptive method.</a:t>
            </a:r>
            <a:endParaRPr lang="en-US" sz="1500" dirty="0"/>
          </a:p>
        </p:txBody>
      </p:sp>
      <p:sp>
        <p:nvSpPr>
          <p:cNvPr id="49" name="SK-13-text-48"/>
          <p:cNvSpPr/>
          <p:nvPr/>
        </p:nvSpPr>
        <p:spPr>
          <a:xfrm>
            <a:off x="353467" y="6624786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0" name="SK-13-text-49"/>
          <p:cNvSpPr/>
          <p:nvPr/>
        </p:nvSpPr>
        <p:spPr>
          <a:xfrm>
            <a:off x="4168080" y="6624786"/>
            <a:ext cx="384348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 — Bradford VTS Teaching Deck</a:t>
            </a:r>
            <a:endParaRPr lang="en-US" sz="1200" dirty="0"/>
          </a:p>
        </p:txBody>
      </p:sp>
      <p:sp>
        <p:nvSpPr>
          <p:cNvPr id="51" name="SK-13-text-50"/>
          <p:cNvSpPr/>
          <p:nvPr/>
        </p:nvSpPr>
        <p:spPr>
          <a:xfrm>
            <a:off x="11054953" y="6624786"/>
            <a:ext cx="75887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33723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1398984"/>
            <a:ext cx="10997059" cy="123379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5657850"/>
            <a:ext cx="10997059" cy="61719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5561" y="6190059"/>
            <a:ext cx="4998690" cy="1905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0298" y="5719465"/>
            <a:ext cx="231577" cy="253603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84" y="2002482"/>
            <a:ext cx="11070282" cy="3552379"/>
          </a:xfrm>
          <a:prstGeom prst="rect">
            <a:avLst/>
          </a:prstGeom>
        </p:spPr>
      </p:pic>
      <p:sp>
        <p:nvSpPr>
          <p:cNvPr id="10" name="SK-14-text-9"/>
          <p:cNvSpPr/>
          <p:nvPr/>
        </p:nvSpPr>
        <p:spPr>
          <a:xfrm>
            <a:off x="2828032" y="150763"/>
            <a:ext cx="654784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700" dirty="0"/>
          </a:p>
        </p:txBody>
      </p:sp>
      <p:sp>
        <p:nvSpPr>
          <p:cNvPr id="11" name="SK-14-text-10"/>
          <p:cNvSpPr/>
          <p:nvPr/>
        </p:nvSpPr>
        <p:spPr>
          <a:xfrm>
            <a:off x="572988" y="932557"/>
            <a:ext cx="1161901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Contraception Decision Tree</a:t>
            </a:r>
            <a:endParaRPr lang="en-US" sz="3750" dirty="0"/>
          </a:p>
        </p:txBody>
      </p:sp>
      <p:sp>
        <p:nvSpPr>
          <p:cNvPr id="12" name="SK-14-text-11"/>
          <p:cNvSpPr/>
          <p:nvPr/>
        </p:nvSpPr>
        <p:spPr>
          <a:xfrm>
            <a:off x="572988" y="1618357"/>
            <a:ext cx="116190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*Selecting the right method based on time since UPSI*</a:t>
            </a:r>
            <a:endParaRPr lang="en-US" sz="1650" dirty="0"/>
          </a:p>
        </p:txBody>
      </p:sp>
      <p:sp>
        <p:nvSpPr>
          <p:cNvPr id="13" name="SK-14-text-12"/>
          <p:cNvSpPr/>
          <p:nvPr/>
        </p:nvSpPr>
        <p:spPr>
          <a:xfrm>
            <a:off x="1883420" y="5733157"/>
            <a:ext cx="868099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🌟 Key Rule: Copper IUD window = 5 days post-UPSI OR 5 days post-ovulation — whichever is later.</a:t>
            </a:r>
            <a:endParaRPr lang="en-US" sz="1350" dirty="0"/>
          </a:p>
        </p:txBody>
      </p:sp>
      <p:sp>
        <p:nvSpPr>
          <p:cNvPr id="14" name="SK-14-text-13"/>
          <p:cNvSpPr/>
          <p:nvPr/>
        </p:nvSpPr>
        <p:spPr>
          <a:xfrm>
            <a:off x="3638996" y="5980063"/>
            <a:ext cx="491370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may extend the window beyond 5 days from UPSI.</a:t>
            </a:r>
            <a:endParaRPr lang="en-US" sz="1350" dirty="0"/>
          </a:p>
        </p:txBody>
      </p:sp>
      <p:sp>
        <p:nvSpPr>
          <p:cNvPr id="15" name="SK-14-text-14"/>
          <p:cNvSpPr/>
          <p:nvPr/>
        </p:nvSpPr>
        <p:spPr>
          <a:xfrm>
            <a:off x="426690" y="6563023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6" name="SK-14-text-15"/>
          <p:cNvSpPr/>
          <p:nvPr/>
        </p:nvSpPr>
        <p:spPr>
          <a:xfrm>
            <a:off x="4448473" y="6556177"/>
            <a:ext cx="32704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Contraception — Decision Tree</a:t>
            </a:r>
            <a:endParaRPr lang="en-US" sz="1200" dirty="0"/>
          </a:p>
        </p:txBody>
      </p:sp>
      <p:sp>
        <p:nvSpPr>
          <p:cNvPr id="17" name="SK-14-text-16"/>
          <p:cNvSpPr/>
          <p:nvPr/>
        </p:nvSpPr>
        <p:spPr>
          <a:xfrm>
            <a:off x="10896600" y="6556177"/>
            <a:ext cx="8563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792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4173" y="514350"/>
            <a:ext cx="3547765" cy="596503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213842"/>
            <a:ext cx="816769" cy="6846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522363"/>
            <a:ext cx="3535561" cy="397758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1522363"/>
            <a:ext cx="3535561" cy="82153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384" y="5253186"/>
            <a:ext cx="2170063" cy="493663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5867" y="1522363"/>
            <a:ext cx="3547765" cy="397758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5867" y="1522363"/>
            <a:ext cx="3547765" cy="82153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06094" y="5253186"/>
            <a:ext cx="2755255" cy="493663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4173" y="1522363"/>
            <a:ext cx="3547765" cy="397758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44173" y="1522363"/>
            <a:ext cx="3547765" cy="82153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85584" y="5253186"/>
            <a:ext cx="2877294" cy="493663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5966371"/>
            <a:ext cx="11192173" cy="500509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68494" y="1789807"/>
            <a:ext cx="292596" cy="315367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91286" y="1673275"/>
            <a:ext cx="329059" cy="287982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31255" y="1673275"/>
            <a:ext cx="316855" cy="287982"/>
          </a:xfrm>
          <a:prstGeom prst="rect">
            <a:avLst/>
          </a:prstGeom>
        </p:spPr>
      </p:pic>
      <p:sp>
        <p:nvSpPr>
          <p:cNvPr id="20" name="SK-15-text-19"/>
          <p:cNvSpPr/>
          <p:nvPr/>
        </p:nvSpPr>
        <p:spPr>
          <a:xfrm>
            <a:off x="475357" y="548580"/>
            <a:ext cx="1171664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12E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Ongoing Contraception After EC</a:t>
            </a:r>
            <a:endParaRPr lang="en-US" sz="3900" dirty="0"/>
          </a:p>
        </p:txBody>
      </p:sp>
      <p:sp>
        <p:nvSpPr>
          <p:cNvPr id="21" name="SK-15-text-20"/>
          <p:cNvSpPr/>
          <p:nvPr/>
        </p:nvSpPr>
        <p:spPr>
          <a:xfrm>
            <a:off x="8266063" y="575965"/>
            <a:ext cx="33648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Quick-start protocols and additional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barrier protection guidance</a:t>
            </a:r>
            <a:endParaRPr lang="en-US" sz="1650" dirty="0"/>
          </a:p>
        </p:txBody>
      </p:sp>
      <p:sp>
        <p:nvSpPr>
          <p:cNvPr id="22" name="SK-15-text-21"/>
          <p:cNvSpPr/>
          <p:nvPr/>
        </p:nvSpPr>
        <p:spPr>
          <a:xfrm>
            <a:off x="1572667" y="1673275"/>
            <a:ext cx="397383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LNG-EC</a:t>
            </a:r>
            <a:endParaRPr lang="en-US" sz="2100" dirty="0"/>
          </a:p>
        </p:txBody>
      </p:sp>
      <p:sp>
        <p:nvSpPr>
          <p:cNvPr id="23" name="SK-15-text-22"/>
          <p:cNvSpPr/>
          <p:nvPr/>
        </p:nvSpPr>
        <p:spPr>
          <a:xfrm>
            <a:off x="1170384" y="1988790"/>
            <a:ext cx="60579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(Levonelle 1500mcg)</a:t>
            </a:r>
            <a:endParaRPr lang="en-US" sz="1800" dirty="0"/>
          </a:p>
        </p:txBody>
      </p:sp>
      <p:sp>
        <p:nvSpPr>
          <p:cNvPr id="24" name="SK-15-text-23"/>
          <p:cNvSpPr/>
          <p:nvPr/>
        </p:nvSpPr>
        <p:spPr>
          <a:xfrm>
            <a:off x="646063" y="2441377"/>
            <a:ext cx="313327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Start hormonal contraception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day — quick-start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after taking LNG-EC</a:t>
            </a:r>
            <a:endParaRPr lang="en-US" sz="1500" dirty="0"/>
          </a:p>
        </p:txBody>
      </p:sp>
      <p:sp>
        <p:nvSpPr>
          <p:cNvPr id="25" name="SK-15-text-24"/>
          <p:cNvSpPr/>
          <p:nvPr/>
        </p:nvSpPr>
        <p:spPr>
          <a:xfrm>
            <a:off x="646063" y="3195786"/>
            <a:ext cx="3182094" cy="11657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condoms for 7 days after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combined hormonal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(CHC), patch,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ring — or 2 days for progestogen-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pill (POP)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646063" y="4409629"/>
            <a:ext cx="3048000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Pregnancy test if period is more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7 days late, or if the next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period is lighter than usual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1267867" y="5273725"/>
            <a:ext cx="199935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No waiting required —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quick-start on same day</a:t>
            </a:r>
            <a:endParaRPr lang="en-US" sz="1500" dirty="0"/>
          </a:p>
        </p:txBody>
      </p:sp>
      <p:sp>
        <p:nvSpPr>
          <p:cNvPr id="28" name="SK-15-text-27"/>
          <p:cNvSpPr/>
          <p:nvPr/>
        </p:nvSpPr>
        <p:spPr>
          <a:xfrm>
            <a:off x="5644753" y="1673275"/>
            <a:ext cx="30137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UPA</a:t>
            </a:r>
            <a:endParaRPr lang="en-US" sz="2100" dirty="0"/>
          </a:p>
        </p:txBody>
      </p:sp>
      <p:sp>
        <p:nvSpPr>
          <p:cNvPr id="29" name="SK-15-text-28"/>
          <p:cNvSpPr/>
          <p:nvPr/>
        </p:nvSpPr>
        <p:spPr>
          <a:xfrm>
            <a:off x="5279082" y="1988790"/>
            <a:ext cx="43205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(ellaOne 30mg)</a:t>
            </a:r>
            <a:endParaRPr lang="en-US" sz="1800" dirty="0"/>
          </a:p>
        </p:txBody>
      </p:sp>
      <p:sp>
        <p:nvSpPr>
          <p:cNvPr id="30" name="SK-15-text-29"/>
          <p:cNvSpPr/>
          <p:nvPr/>
        </p:nvSpPr>
        <p:spPr>
          <a:xfrm>
            <a:off x="4474369" y="2434530"/>
            <a:ext cx="2999184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Wait 5 full days before starting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hormonal contraception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progestins competitively reduce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UPA efficacy if given sooner</a:t>
            </a:r>
            <a:endParaRPr lang="en-US" sz="1500" dirty="0"/>
          </a:p>
        </p:txBody>
      </p:sp>
      <p:sp>
        <p:nvSpPr>
          <p:cNvPr id="31" name="SK-15-text-30"/>
          <p:cNvSpPr/>
          <p:nvPr/>
        </p:nvSpPr>
        <p:spPr>
          <a:xfrm>
            <a:off x="4474369" y="3429000"/>
            <a:ext cx="3218557" cy="9325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condoms during those 5 days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for 7 days after starting CHC,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patch, ring, or implant — or 5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after starting an IUS</a:t>
            </a:r>
            <a:endParaRPr lang="en-US" sz="1500" dirty="0"/>
          </a:p>
        </p:txBody>
      </p:sp>
      <p:sp>
        <p:nvSpPr>
          <p:cNvPr id="32" name="SK-15-text-31"/>
          <p:cNvSpPr/>
          <p:nvPr/>
        </p:nvSpPr>
        <p:spPr>
          <a:xfrm>
            <a:off x="4474369" y="4409629"/>
            <a:ext cx="3060055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Pregnancy test if period is more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7 days late, or if lighter than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usual</a:t>
            </a:r>
            <a:endParaRPr lang="en-US" sz="1500" dirty="0"/>
          </a:p>
        </p:txBody>
      </p:sp>
      <p:sp>
        <p:nvSpPr>
          <p:cNvPr id="33" name="SK-15-text-32"/>
          <p:cNvSpPr/>
          <p:nvPr/>
        </p:nvSpPr>
        <p:spPr>
          <a:xfrm>
            <a:off x="4827984" y="5273725"/>
            <a:ext cx="253588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! Do NOT quick-start hormonal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— wait 5 days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9009757" y="1810494"/>
            <a:ext cx="318224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Copper IUD</a:t>
            </a:r>
            <a:endParaRPr lang="en-US" sz="2100" dirty="0"/>
          </a:p>
        </p:txBody>
      </p:sp>
      <p:sp>
        <p:nvSpPr>
          <p:cNvPr id="35" name="SK-15-text-34"/>
          <p:cNvSpPr/>
          <p:nvPr/>
        </p:nvSpPr>
        <p:spPr>
          <a:xfrm>
            <a:off x="8302675" y="2434530"/>
            <a:ext cx="3133279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Immediately effective as ongoing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— no additional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barrier method required if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retained</a:t>
            </a:r>
            <a:endParaRPr lang="en-US" sz="1500" dirty="0"/>
          </a:p>
        </p:txBody>
      </p:sp>
      <p:sp>
        <p:nvSpPr>
          <p:cNvPr id="36" name="SK-15-text-35"/>
          <p:cNvSpPr/>
          <p:nvPr/>
        </p:nvSpPr>
        <p:spPr>
          <a:xfrm>
            <a:off x="8302675" y="3422005"/>
            <a:ext cx="2901553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Option 1: Retain as long-term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— copper IUD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licensed for up to 10 years</a:t>
            </a:r>
            <a:endParaRPr lang="en-US" sz="1500" dirty="0"/>
          </a:p>
        </p:txBody>
      </p:sp>
      <p:sp>
        <p:nvSpPr>
          <p:cNvPr id="37" name="SK-15-text-36"/>
          <p:cNvSpPr/>
          <p:nvPr/>
        </p:nvSpPr>
        <p:spPr>
          <a:xfrm>
            <a:off x="8302675" y="4169569"/>
            <a:ext cx="3255169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Option 2: Remove at next period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confirming pregnancy has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been excluded — if the patient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not wish to continue with IUD</a:t>
            </a:r>
            <a:endParaRPr lang="en-US" sz="1500" dirty="0"/>
          </a:p>
        </p:txBody>
      </p:sp>
      <p:sp>
        <p:nvSpPr>
          <p:cNvPr id="38" name="SK-15-text-37"/>
          <p:cNvSpPr/>
          <p:nvPr/>
        </p:nvSpPr>
        <p:spPr>
          <a:xfrm>
            <a:off x="8558659" y="5266879"/>
            <a:ext cx="270658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Most effective option — instant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ongoing protection</a:t>
            </a:r>
            <a:endParaRPr lang="en-US" sz="1500" dirty="0"/>
          </a:p>
        </p:txBody>
      </p:sp>
      <p:sp>
        <p:nvSpPr>
          <p:cNvPr id="39" name="SK-15-text-38"/>
          <p:cNvSpPr/>
          <p:nvPr/>
        </p:nvSpPr>
        <p:spPr>
          <a:xfrm>
            <a:off x="1788468" y="6028134"/>
            <a:ext cx="859035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rule: LNG-EC → start same day · UPA → wait 5 days · Copper IUD → already protected</a:t>
            </a:r>
            <a:endParaRPr lang="en-US" sz="1650" dirty="0"/>
          </a:p>
        </p:txBody>
      </p:sp>
      <p:sp>
        <p:nvSpPr>
          <p:cNvPr id="40" name="SK-15-text-39"/>
          <p:cNvSpPr/>
          <p:nvPr/>
        </p:nvSpPr>
        <p:spPr>
          <a:xfrm>
            <a:off x="316855" y="6624786"/>
            <a:ext cx="416147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1" name="SK-15-text-40"/>
          <p:cNvSpPr/>
          <p:nvPr/>
        </p:nvSpPr>
        <p:spPr>
          <a:xfrm>
            <a:off x="11155561" y="6638479"/>
            <a:ext cx="10364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451223"/>
            <a:ext cx="2194471" cy="1905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112169"/>
            <a:ext cx="5559475" cy="97378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2112169"/>
            <a:ext cx="97482" cy="973782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2112169"/>
            <a:ext cx="5559475" cy="973782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2112169"/>
            <a:ext cx="97482" cy="973782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3188940"/>
            <a:ext cx="5559475" cy="973782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3188940"/>
            <a:ext cx="97482" cy="973782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3188940"/>
            <a:ext cx="5559475" cy="973782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3188940"/>
            <a:ext cx="97482" cy="973782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4265563"/>
            <a:ext cx="5559475" cy="973782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4265563"/>
            <a:ext cx="97482" cy="973782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4265563"/>
            <a:ext cx="5559475" cy="973782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4265563"/>
            <a:ext cx="97482" cy="973782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5342334"/>
            <a:ext cx="5559475" cy="973782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5342334"/>
            <a:ext cx="97482" cy="973782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5342334"/>
            <a:ext cx="5559475" cy="973782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5342334"/>
            <a:ext cx="97482" cy="973782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1604665"/>
            <a:ext cx="316855" cy="349746"/>
          </a:xfrm>
          <a:prstGeom prst="rect">
            <a:avLst/>
          </a:prstGeom>
        </p:spPr>
      </p:pic>
      <p:sp>
        <p:nvSpPr>
          <p:cNvPr id="23" name="SK-16-text-22"/>
          <p:cNvSpPr/>
          <p:nvPr/>
        </p:nvSpPr>
        <p:spPr>
          <a:xfrm>
            <a:off x="3798094" y="61615"/>
            <a:ext cx="461992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24" name="SK-16-text-23"/>
          <p:cNvSpPr/>
          <p:nvPr/>
        </p:nvSpPr>
        <p:spPr>
          <a:xfrm>
            <a:off x="402282" y="836563"/>
            <a:ext cx="1178971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EC Management</a:t>
            </a:r>
            <a:endParaRPr lang="en-US" sz="3750" dirty="0"/>
          </a:p>
        </p:txBody>
      </p:sp>
      <p:sp>
        <p:nvSpPr>
          <p:cNvPr id="25" name="SK-16-text-24"/>
          <p:cNvSpPr/>
          <p:nvPr/>
        </p:nvSpPr>
        <p:spPr>
          <a:xfrm>
            <a:off x="804565" y="1645890"/>
            <a:ext cx="1138743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practice reminders for every EC consultation</a:t>
            </a:r>
            <a:endParaRPr lang="en-US" sz="1800" dirty="0"/>
          </a:p>
        </p:txBody>
      </p:sp>
      <p:sp>
        <p:nvSpPr>
          <p:cNvPr id="26" name="SK-16-text-25"/>
          <p:cNvSpPr/>
          <p:nvPr/>
        </p:nvSpPr>
        <p:spPr>
          <a:xfrm>
            <a:off x="621655" y="2228850"/>
            <a:ext cx="111213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 Always Offer All Three Methods</a:t>
            </a:r>
            <a:endParaRPr lang="en-US" sz="2100" dirty="0"/>
          </a:p>
        </p:txBody>
      </p:sp>
      <p:sp>
        <p:nvSpPr>
          <p:cNvPr id="27" name="SK-16-text-26"/>
          <p:cNvSpPr/>
          <p:nvPr/>
        </p:nvSpPr>
        <p:spPr>
          <a:xfrm>
            <a:off x="1133773" y="2564755"/>
            <a:ext cx="46938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 the patient choose with informed consent — always discuss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copper IUD even if she only asks for 'the morning after pill.'</a:t>
            </a:r>
            <a:endParaRPr lang="en-US" sz="1350" dirty="0"/>
          </a:p>
        </p:txBody>
      </p:sp>
      <p:sp>
        <p:nvSpPr>
          <p:cNvPr id="28" name="SK-16-text-27"/>
          <p:cNvSpPr/>
          <p:nvPr/>
        </p:nvSpPr>
        <p:spPr>
          <a:xfrm>
            <a:off x="621655" y="3298627"/>
            <a:ext cx="108013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High BMI? → UPA or Copper IUD</a:t>
            </a:r>
            <a:endParaRPr lang="en-US" sz="2100" dirty="0"/>
          </a:p>
        </p:txBody>
      </p:sp>
      <p:sp>
        <p:nvSpPr>
          <p:cNvPr id="29" name="SK-16-text-28"/>
          <p:cNvSpPr/>
          <p:nvPr/>
        </p:nvSpPr>
        <p:spPr>
          <a:xfrm>
            <a:off x="1133773" y="3634680"/>
            <a:ext cx="44255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LNG-EC is significantly less effective above BMI 26 or weight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&gt;70 kg. Switch to UPA 30mg or copper IUD.</a:t>
            </a:r>
            <a:endParaRPr lang="en-US" sz="1350" dirty="0"/>
          </a:p>
        </p:txBody>
      </p:sp>
      <p:sp>
        <p:nvSpPr>
          <p:cNvPr id="30" name="SK-16-text-29"/>
          <p:cNvSpPr/>
          <p:nvPr/>
        </p:nvSpPr>
        <p:spPr>
          <a:xfrm>
            <a:off x="621655" y="4354711"/>
            <a:ext cx="1133475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 UPA + Progestogen: Wait 5 Days</a:t>
            </a:r>
            <a:endParaRPr lang="en-US" sz="2100" dirty="0"/>
          </a:p>
        </p:txBody>
      </p:sp>
      <p:sp>
        <p:nvSpPr>
          <p:cNvPr id="31" name="SK-16-text-30"/>
          <p:cNvSpPr/>
          <p:nvPr/>
        </p:nvSpPr>
        <p:spPr>
          <a:xfrm>
            <a:off x="1133773" y="4690765"/>
            <a:ext cx="47913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start hormonal contraception for 5 days after UPA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progesterone competes at the receptor and reduces UPA efficacy.</a:t>
            </a:r>
            <a:endParaRPr lang="en-US" sz="1350" dirty="0"/>
          </a:p>
        </p:txBody>
      </p:sp>
      <p:sp>
        <p:nvSpPr>
          <p:cNvPr id="32" name="SK-16-text-31"/>
          <p:cNvSpPr/>
          <p:nvPr/>
        </p:nvSpPr>
        <p:spPr>
          <a:xfrm>
            <a:off x="621655" y="5438329"/>
            <a:ext cx="115703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 Advance-Prescribe Regular Contraception</a:t>
            </a:r>
            <a:endParaRPr lang="en-US" sz="2100" dirty="0"/>
          </a:p>
        </p:txBody>
      </p:sp>
      <p:sp>
        <p:nvSpPr>
          <p:cNvPr id="33" name="SK-16-text-32"/>
          <p:cNvSpPr/>
          <p:nvPr/>
        </p:nvSpPr>
        <p:spPr>
          <a:xfrm>
            <a:off x="1133773" y="5767536"/>
            <a:ext cx="468168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 is not a regular contraceptive method — always discuss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initiate ongoing contraception at the same appointment.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6364188" y="2228850"/>
            <a:ext cx="58278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 Copper IUD First</a:t>
            </a:r>
            <a:endParaRPr lang="en-US" sz="2100" dirty="0"/>
          </a:p>
        </p:txBody>
      </p:sp>
      <p:sp>
        <p:nvSpPr>
          <p:cNvPr id="35" name="SK-16-text-34"/>
          <p:cNvSpPr/>
          <p:nvPr/>
        </p:nvSpPr>
        <p:spPr>
          <a:xfrm>
            <a:off x="6912769" y="2551063"/>
            <a:ext cx="47182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EC at &gt;99.9% — should always be offered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discussed as the preferred option regardless of's initial request.</a:t>
            </a:r>
            <a:endParaRPr lang="en-US" sz="1350" dirty="0"/>
          </a:p>
        </p:txBody>
      </p:sp>
      <p:sp>
        <p:nvSpPr>
          <p:cNvPr id="36" name="SK-16-text-35"/>
          <p:cNvSpPr/>
          <p:nvPr/>
        </p:nvSpPr>
        <p:spPr>
          <a:xfrm>
            <a:off x="6364188" y="3298627"/>
            <a:ext cx="58278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 Copper IUD Window Extends Beyond 5 Days</a:t>
            </a:r>
            <a:endParaRPr lang="en-US" sz="2100" dirty="0"/>
          </a:p>
        </p:txBody>
      </p:sp>
      <p:sp>
        <p:nvSpPr>
          <p:cNvPr id="37" name="SK-16-text-36"/>
          <p:cNvSpPr/>
          <p:nvPr/>
        </p:nvSpPr>
        <p:spPr>
          <a:xfrm>
            <a:off x="6900565" y="3634680"/>
            <a:ext cx="42549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window is 5 days after UPSI OR 5 days after earliest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estimated ovulation — whichever is later. Key exam point.</a:t>
            </a:r>
            <a:endParaRPr lang="en-US" sz="1350" dirty="0"/>
          </a:p>
        </p:txBody>
      </p:sp>
      <p:sp>
        <p:nvSpPr>
          <p:cNvPr id="38" name="SK-16-text-37"/>
          <p:cNvSpPr/>
          <p:nvPr/>
        </p:nvSpPr>
        <p:spPr>
          <a:xfrm>
            <a:off x="6364188" y="4354711"/>
            <a:ext cx="58278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 Always Offer STI Screen</a:t>
            </a:r>
            <a:endParaRPr lang="en-US" sz="2100" dirty="0"/>
          </a:p>
        </p:txBody>
      </p:sp>
      <p:sp>
        <p:nvSpPr>
          <p:cNvPr id="39" name="SK-16-text-38"/>
          <p:cNvSpPr/>
          <p:nvPr/>
        </p:nvSpPr>
        <p:spPr>
          <a:xfrm>
            <a:off x="6876157" y="4690765"/>
            <a:ext cx="448657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EC consultation is an opportunity to screen for sexually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transmitted infections — do not skip this step.</a:t>
            </a:r>
            <a:endParaRPr lang="en-US" sz="1350" dirty="0"/>
          </a:p>
        </p:txBody>
      </p:sp>
      <p:sp>
        <p:nvSpPr>
          <p:cNvPr id="40" name="SK-16-text-39"/>
          <p:cNvSpPr/>
          <p:nvPr/>
        </p:nvSpPr>
        <p:spPr>
          <a:xfrm>
            <a:off x="6364188" y="5438329"/>
            <a:ext cx="58278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 Safeguarding Under-16s</a:t>
            </a:r>
            <a:endParaRPr lang="en-US" sz="2100" dirty="0"/>
          </a:p>
        </p:txBody>
      </p:sp>
      <p:sp>
        <p:nvSpPr>
          <p:cNvPr id="41" name="SK-16-text-40"/>
          <p:cNvSpPr/>
          <p:nvPr/>
        </p:nvSpPr>
        <p:spPr>
          <a:xfrm>
            <a:off x="6876157" y="5767536"/>
            <a:ext cx="47182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patients under 16 presenting for EC require a safeguarding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— Fraser/Gillick competency must be documented.</a:t>
            </a:r>
            <a:endParaRPr lang="en-US" sz="1350" dirty="0"/>
          </a:p>
        </p:txBody>
      </p:sp>
      <p:sp>
        <p:nvSpPr>
          <p:cNvPr id="42" name="SK-16-text-41"/>
          <p:cNvSpPr/>
          <p:nvPr/>
        </p:nvSpPr>
        <p:spPr>
          <a:xfrm>
            <a:off x="402282" y="6604248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3" name="SK-16-text-42"/>
          <p:cNvSpPr/>
          <p:nvPr/>
        </p:nvSpPr>
        <p:spPr>
          <a:xfrm>
            <a:off x="4094857" y="6604248"/>
            <a:ext cx="40019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 — Bradford VTS Teaching Deck</a:t>
            </a:r>
            <a:endParaRPr lang="en-US" sz="1200" dirty="0"/>
          </a:p>
        </p:txBody>
      </p:sp>
      <p:sp>
        <p:nvSpPr>
          <p:cNvPr id="44" name="SK-16-text-43"/>
          <p:cNvSpPr/>
          <p:nvPr/>
        </p:nvSpPr>
        <p:spPr>
          <a:xfrm>
            <a:off x="9945588" y="6604248"/>
            <a:ext cx="181957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Slide 16 of 20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485454"/>
            <a:ext cx="1304479" cy="1905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975098"/>
            <a:ext cx="5632698" cy="877788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1975098"/>
            <a:ext cx="121890" cy="877788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2969419"/>
            <a:ext cx="5632698" cy="877788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2969419"/>
            <a:ext cx="121890" cy="877788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3963888"/>
            <a:ext cx="5632698" cy="877788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3963888"/>
            <a:ext cx="121890" cy="877788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3" y="4958209"/>
            <a:ext cx="5632698" cy="877788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263" y="4958209"/>
            <a:ext cx="121890" cy="877788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890" y="1975098"/>
            <a:ext cx="5632698" cy="877788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1975098"/>
            <a:ext cx="121890" cy="877788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2969419"/>
            <a:ext cx="5632698" cy="877788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2969419"/>
            <a:ext cx="121890" cy="877788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3963888"/>
            <a:ext cx="5632698" cy="877788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3963888"/>
            <a:ext cx="121890" cy="877788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4958209"/>
            <a:ext cx="5632698" cy="877788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4958209"/>
            <a:ext cx="121890" cy="877788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263" y="5993755"/>
            <a:ext cx="11509177" cy="479971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sp>
        <p:nvSpPr>
          <p:cNvPr id="23" name="SK-17-text-22"/>
          <p:cNvSpPr/>
          <p:nvPr/>
        </p:nvSpPr>
        <p:spPr>
          <a:xfrm>
            <a:off x="3693468" y="75307"/>
            <a:ext cx="47927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325" dirty="0"/>
          </a:p>
        </p:txBody>
      </p:sp>
      <p:sp>
        <p:nvSpPr>
          <p:cNvPr id="24" name="SK-17-text-23"/>
          <p:cNvSpPr/>
          <p:nvPr/>
        </p:nvSpPr>
        <p:spPr>
          <a:xfrm>
            <a:off x="353467" y="658267"/>
            <a:ext cx="3905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17 OF 20</a:t>
            </a:r>
            <a:endParaRPr lang="en-US" sz="1500" dirty="0"/>
          </a:p>
        </p:txBody>
      </p:sp>
      <p:sp>
        <p:nvSpPr>
          <p:cNvPr id="25" name="SK-17-text-24"/>
          <p:cNvSpPr/>
          <p:nvPr/>
        </p:nvSpPr>
        <p:spPr>
          <a:xfrm>
            <a:off x="353467" y="939403"/>
            <a:ext cx="66960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2850" dirty="0"/>
          </a:p>
        </p:txBody>
      </p:sp>
      <p:sp>
        <p:nvSpPr>
          <p:cNvPr id="26" name="SK-17-text-25"/>
          <p:cNvSpPr/>
          <p:nvPr/>
        </p:nvSpPr>
        <p:spPr>
          <a:xfrm>
            <a:off x="341263" y="1577280"/>
            <a:ext cx="118507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for the Applied Knowledge Test — timing windows, UKMEC 2025 updates, and enzyme inducer management</a:t>
            </a:r>
            <a:endParaRPr lang="en-US" sz="1650" dirty="0"/>
          </a:p>
        </p:txBody>
      </p:sp>
      <p:sp>
        <p:nvSpPr>
          <p:cNvPr id="27" name="SK-17-text-26"/>
          <p:cNvSpPr/>
          <p:nvPr/>
        </p:nvSpPr>
        <p:spPr>
          <a:xfrm>
            <a:off x="585192" y="2064246"/>
            <a:ext cx="74295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1 — LNG-EC Timing Window</a:t>
            </a:r>
            <a:endParaRPr lang="en-US" sz="1800" dirty="0"/>
          </a:p>
        </p:txBody>
      </p:sp>
      <p:sp>
        <p:nvSpPr>
          <p:cNvPr id="28" name="SK-17-text-27"/>
          <p:cNvSpPr/>
          <p:nvPr/>
        </p:nvSpPr>
        <p:spPr>
          <a:xfrm>
            <a:off x="585192" y="2345382"/>
            <a:ext cx="77666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window: 72 hours after UPSI</a:t>
            </a:r>
            <a:endParaRPr lang="en-US" sz="1350" dirty="0"/>
          </a:p>
        </p:txBody>
      </p:sp>
      <p:sp>
        <p:nvSpPr>
          <p:cNvPr id="29" name="SK-17-text-28"/>
          <p:cNvSpPr/>
          <p:nvPr/>
        </p:nvSpPr>
        <p:spPr>
          <a:xfrm>
            <a:off x="585192" y="2564755"/>
            <a:ext cx="116068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Off-licence extension: up to 96 hours if UPA declined and IUD unsuitable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585192" y="3038029"/>
            <a:ext cx="66065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2 — UPA Timing Window</a:t>
            </a:r>
            <a:endParaRPr lang="en-US" sz="1800" dirty="0"/>
          </a:p>
        </p:txBody>
      </p:sp>
      <p:sp>
        <p:nvSpPr>
          <p:cNvPr id="31" name="SK-17-text-30"/>
          <p:cNvSpPr/>
          <p:nvPr/>
        </p:nvSpPr>
        <p:spPr>
          <a:xfrm>
            <a:off x="585192" y="3319165"/>
            <a:ext cx="98926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up to 120 hours (5 days) after UPSI</a:t>
            </a:r>
            <a:endParaRPr lang="en-US" sz="1350" dirty="0"/>
          </a:p>
        </p:txBody>
      </p:sp>
      <p:sp>
        <p:nvSpPr>
          <p:cNvPr id="32" name="SK-17-text-31"/>
          <p:cNvSpPr/>
          <p:nvPr/>
        </p:nvSpPr>
        <p:spPr>
          <a:xfrm>
            <a:off x="585192" y="3538686"/>
            <a:ext cx="116068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effective than LNG-EC especially in the 72–120h window</a:t>
            </a:r>
            <a:endParaRPr lang="en-US" sz="1350" dirty="0"/>
          </a:p>
        </p:txBody>
      </p:sp>
      <p:sp>
        <p:nvSpPr>
          <p:cNvPr id="33" name="SK-17-text-32"/>
          <p:cNvSpPr/>
          <p:nvPr/>
        </p:nvSpPr>
        <p:spPr>
          <a:xfrm>
            <a:off x="585192" y="3977580"/>
            <a:ext cx="96240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3 — Copper IUD — Extended Window</a:t>
            </a:r>
            <a:endParaRPr lang="en-US" sz="1800" dirty="0"/>
          </a:p>
        </p:txBody>
      </p:sp>
      <p:sp>
        <p:nvSpPr>
          <p:cNvPr id="34" name="SK-17-text-33"/>
          <p:cNvSpPr/>
          <p:nvPr/>
        </p:nvSpPr>
        <p:spPr>
          <a:xfrm>
            <a:off x="585192" y="4258717"/>
            <a:ext cx="527908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5 days post-UPSI OR 5 days after earliest estimated ovulation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whichever is LATER</a:t>
            </a:r>
            <a:endParaRPr lang="en-US" sz="1200" dirty="0"/>
          </a:p>
        </p:txBody>
      </p:sp>
      <p:sp>
        <p:nvSpPr>
          <p:cNvPr id="35" name="SK-17-text-34"/>
          <p:cNvSpPr/>
          <p:nvPr/>
        </p:nvSpPr>
        <p:spPr>
          <a:xfrm>
            <a:off x="585192" y="4615309"/>
            <a:ext cx="116068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can extend the window well beyond day 5 — key AKT exam point ⚡</a:t>
            </a:r>
            <a:endParaRPr lang="en-US" sz="1350" dirty="0"/>
          </a:p>
        </p:txBody>
      </p:sp>
      <p:sp>
        <p:nvSpPr>
          <p:cNvPr id="36" name="SK-17-text-35"/>
          <p:cNvSpPr/>
          <p:nvPr/>
        </p:nvSpPr>
        <p:spPr>
          <a:xfrm>
            <a:off x="585192" y="5019973"/>
            <a:ext cx="73380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4 — UKMEC 2025 Update</a:t>
            </a:r>
            <a:endParaRPr lang="en-US" sz="1800" dirty="0"/>
          </a:p>
        </p:txBody>
      </p:sp>
      <p:sp>
        <p:nvSpPr>
          <p:cNvPr id="37" name="SK-17-text-36"/>
          <p:cNvSpPr/>
          <p:nvPr/>
        </p:nvSpPr>
        <p:spPr>
          <a:xfrm>
            <a:off x="585192" y="5294263"/>
            <a:ext cx="116068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absolute contraindications to oral EC (LNG-EC or UPA)</a:t>
            </a:r>
            <a:endParaRPr lang="en-US" sz="1350" dirty="0"/>
          </a:p>
        </p:txBody>
      </p:sp>
      <p:sp>
        <p:nvSpPr>
          <p:cNvPr id="38" name="SK-17-text-37"/>
          <p:cNvSpPr/>
          <p:nvPr/>
        </p:nvSpPr>
        <p:spPr>
          <a:xfrm>
            <a:off x="585192" y="5527477"/>
            <a:ext cx="84524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previous VTE history = UKMEC 2 only</a:t>
            </a:r>
            <a:endParaRPr lang="en-US" sz="1350" dirty="0"/>
          </a:p>
        </p:txBody>
      </p:sp>
      <p:sp>
        <p:nvSpPr>
          <p:cNvPr id="39" name="SK-17-text-38"/>
          <p:cNvSpPr/>
          <p:nvPr/>
        </p:nvSpPr>
        <p:spPr>
          <a:xfrm>
            <a:off x="6400800" y="2043559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5 — Enzyme Inducers &amp; LNG-EC</a:t>
            </a:r>
            <a:endParaRPr lang="en-US" sz="1800" dirty="0"/>
          </a:p>
        </p:txBody>
      </p:sp>
      <p:sp>
        <p:nvSpPr>
          <p:cNvPr id="40" name="SK-17-text-39"/>
          <p:cNvSpPr/>
          <p:nvPr/>
        </p:nvSpPr>
        <p:spPr>
          <a:xfrm>
            <a:off x="6400800" y="2324844"/>
            <a:ext cx="57912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Rifampicin, anti-epileptics reduce LNG-EC efficacy</a:t>
            </a:r>
            <a:endParaRPr lang="en-US" sz="1350" dirty="0"/>
          </a:p>
        </p:txBody>
      </p:sp>
      <p:sp>
        <p:nvSpPr>
          <p:cNvPr id="41" name="SK-17-text-40"/>
          <p:cNvSpPr/>
          <p:nvPr/>
        </p:nvSpPr>
        <p:spPr>
          <a:xfrm>
            <a:off x="6400800" y="2544217"/>
            <a:ext cx="5791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Options: double-dose LNG (3mg, off-licence) OR — preferably — copper IUD</a:t>
            </a:r>
            <a:endParaRPr lang="en-US" sz="1350" dirty="0"/>
          </a:p>
        </p:txBody>
      </p:sp>
      <p:sp>
        <p:nvSpPr>
          <p:cNvPr id="42" name="SK-17-text-41"/>
          <p:cNvSpPr/>
          <p:nvPr/>
        </p:nvSpPr>
        <p:spPr>
          <a:xfrm>
            <a:off x="6400800" y="2743200"/>
            <a:ext cx="5791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give UPA with enzyme inducers</a:t>
            </a:r>
            <a:endParaRPr lang="en-US" sz="1350" dirty="0"/>
          </a:p>
        </p:txBody>
      </p:sp>
      <p:sp>
        <p:nvSpPr>
          <p:cNvPr id="43" name="SK-17-text-42"/>
          <p:cNvSpPr/>
          <p:nvPr/>
        </p:nvSpPr>
        <p:spPr>
          <a:xfrm>
            <a:off x="6400800" y="3120330"/>
            <a:ext cx="5791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6 — UPA + Progestogen Interaction</a:t>
            </a:r>
            <a:endParaRPr lang="en-US" sz="1800" dirty="0"/>
          </a:p>
        </p:txBody>
      </p:sp>
      <p:sp>
        <p:nvSpPr>
          <p:cNvPr id="44" name="SK-17-text-43"/>
          <p:cNvSpPr/>
          <p:nvPr/>
        </p:nvSpPr>
        <p:spPr>
          <a:xfrm>
            <a:off x="6400800" y="3394621"/>
            <a:ext cx="57912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start hormonal contraception for 5 days after UPA</a:t>
            </a:r>
            <a:endParaRPr lang="en-US" sz="1350" dirty="0"/>
          </a:p>
        </p:txBody>
      </p:sp>
      <p:sp>
        <p:nvSpPr>
          <p:cNvPr id="45" name="SK-17-text-44"/>
          <p:cNvSpPr/>
          <p:nvPr/>
        </p:nvSpPr>
        <p:spPr>
          <a:xfrm>
            <a:off x="6400800" y="3614142"/>
            <a:ext cx="5791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Progestins competitively bind progesterone receptors → reduce UPA efficacy</a:t>
            </a:r>
            <a:endParaRPr lang="en-US" sz="1350" dirty="0"/>
          </a:p>
        </p:txBody>
      </p:sp>
      <p:sp>
        <p:nvSpPr>
          <p:cNvPr id="46" name="SK-17-text-45"/>
          <p:cNvSpPr/>
          <p:nvPr/>
        </p:nvSpPr>
        <p:spPr>
          <a:xfrm>
            <a:off x="6400800" y="4046190"/>
            <a:ext cx="57912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7 — High BMI / Weight &gt;70kg</a:t>
            </a:r>
            <a:endParaRPr lang="en-US" sz="1800" dirty="0"/>
          </a:p>
        </p:txBody>
      </p:sp>
      <p:sp>
        <p:nvSpPr>
          <p:cNvPr id="47" name="SK-17-text-46"/>
          <p:cNvSpPr/>
          <p:nvPr/>
        </p:nvSpPr>
        <p:spPr>
          <a:xfrm>
            <a:off x="6400800" y="4327327"/>
            <a:ext cx="5791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LNG-EC significantly less effective above BMI 26 or weight &gt;70kg</a:t>
            </a:r>
            <a:endParaRPr lang="en-US" sz="1350" dirty="0"/>
          </a:p>
        </p:txBody>
      </p:sp>
      <p:sp>
        <p:nvSpPr>
          <p:cNvPr id="48" name="SK-17-text-47"/>
          <p:cNvSpPr/>
          <p:nvPr/>
        </p:nvSpPr>
        <p:spPr>
          <a:xfrm>
            <a:off x="6400800" y="4553694"/>
            <a:ext cx="5791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 UPA 30mg or copper IUD — do not simply double-dose LNG-EC</a:t>
            </a:r>
            <a:endParaRPr lang="en-US" sz="1350" dirty="0"/>
          </a:p>
        </p:txBody>
      </p:sp>
      <p:sp>
        <p:nvSpPr>
          <p:cNvPr id="49" name="SK-17-text-48"/>
          <p:cNvSpPr/>
          <p:nvPr/>
        </p:nvSpPr>
        <p:spPr>
          <a:xfrm>
            <a:off x="6400800" y="5013127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8 — Vomiting After Oral EC</a:t>
            </a:r>
            <a:endParaRPr lang="en-US" sz="1800" dirty="0"/>
          </a:p>
        </p:txBody>
      </p:sp>
      <p:sp>
        <p:nvSpPr>
          <p:cNvPr id="50" name="SK-17-text-49"/>
          <p:cNvSpPr/>
          <p:nvPr/>
        </p:nvSpPr>
        <p:spPr>
          <a:xfrm>
            <a:off x="6400800" y="5287417"/>
            <a:ext cx="57912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vomiting within 2 hours of LNG-EC dose → repeat the dose</a:t>
            </a:r>
            <a:endParaRPr lang="en-US" sz="1350" dirty="0"/>
          </a:p>
        </p:txBody>
      </p:sp>
      <p:sp>
        <p:nvSpPr>
          <p:cNvPr id="51" name="SK-17-text-50"/>
          <p:cNvSpPr/>
          <p:nvPr/>
        </p:nvSpPr>
        <p:spPr>
          <a:xfrm>
            <a:off x="6400800" y="5506938"/>
            <a:ext cx="57912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optional; if persistent vomiting, consider copper IUD instead</a:t>
            </a:r>
            <a:endParaRPr lang="en-US" sz="1350" dirty="0"/>
          </a:p>
        </p:txBody>
      </p:sp>
      <p:sp>
        <p:nvSpPr>
          <p:cNvPr id="52" name="SK-17-text-51"/>
          <p:cNvSpPr/>
          <p:nvPr/>
        </p:nvSpPr>
        <p:spPr>
          <a:xfrm>
            <a:off x="720328" y="6028134"/>
            <a:ext cx="107632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Copper IUD remains effective regardless of weight, enzyme inducers, or time since UPSI (within window) — always offer it.</a:t>
            </a:r>
            <a:endParaRPr lang="en-US" sz="1500" dirty="0"/>
          </a:p>
        </p:txBody>
      </p:sp>
      <p:sp>
        <p:nvSpPr>
          <p:cNvPr id="53" name="SK-17-text-52"/>
          <p:cNvSpPr/>
          <p:nvPr/>
        </p:nvSpPr>
        <p:spPr>
          <a:xfrm>
            <a:off x="329059" y="66384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4" name="SK-17-text-53"/>
          <p:cNvSpPr/>
          <p:nvPr/>
        </p:nvSpPr>
        <p:spPr>
          <a:xfrm>
            <a:off x="8823871" y="6624786"/>
            <a:ext cx="302656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NICE CKS 2024 / FSRH Standards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393627"/>
            <a:ext cx="1377553" cy="3810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2317998"/>
            <a:ext cx="5535067" cy="3456384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112169"/>
            <a:ext cx="3267373" cy="383977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3218408"/>
            <a:ext cx="5364361" cy="9525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3835598"/>
            <a:ext cx="5364361" cy="9525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4452938"/>
            <a:ext cx="5364361" cy="9525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5104358"/>
            <a:ext cx="5364361" cy="9525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2317998"/>
            <a:ext cx="5535067" cy="3456384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263" y="2112169"/>
            <a:ext cx="4962079" cy="383977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192" y="2221855"/>
            <a:ext cx="292596" cy="164455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3169" y="3218408"/>
            <a:ext cx="5364361" cy="9525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3835598"/>
            <a:ext cx="5364361" cy="9525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4452938"/>
            <a:ext cx="5364361" cy="9525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3169" y="5104358"/>
            <a:ext cx="5364361" cy="9525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894" y="5952679"/>
            <a:ext cx="11314063" cy="425053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sp>
        <p:nvSpPr>
          <p:cNvPr id="20" name="SK-18-text-19"/>
          <p:cNvSpPr/>
          <p:nvPr/>
        </p:nvSpPr>
        <p:spPr>
          <a:xfrm>
            <a:off x="353467" y="102840"/>
            <a:ext cx="90392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Medical Education</a:t>
            </a:r>
            <a:endParaRPr lang="en-US" sz="1950" dirty="0"/>
          </a:p>
        </p:txBody>
      </p:sp>
      <p:sp>
        <p:nvSpPr>
          <p:cNvPr id="21" name="SK-18-text-20"/>
          <p:cNvSpPr/>
          <p:nvPr/>
        </p:nvSpPr>
        <p:spPr>
          <a:xfrm>
            <a:off x="10094863" y="109686"/>
            <a:ext cx="20971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teaching</a:t>
            </a:r>
            <a:endParaRPr lang="en-US" sz="1800" dirty="0"/>
          </a:p>
        </p:txBody>
      </p:sp>
      <p:sp>
        <p:nvSpPr>
          <p:cNvPr id="22" name="SK-18-text-21"/>
          <p:cNvSpPr/>
          <p:nvPr/>
        </p:nvSpPr>
        <p:spPr>
          <a:xfrm>
            <a:off x="451098" y="747415"/>
            <a:ext cx="1174090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and Safety Netting</a:t>
            </a:r>
            <a:endParaRPr lang="en-US" sz="4200" dirty="0"/>
          </a:p>
        </p:txBody>
      </p:sp>
      <p:sp>
        <p:nvSpPr>
          <p:cNvPr id="23" name="SK-18-text-22"/>
          <p:cNvSpPr/>
          <p:nvPr/>
        </p:nvSpPr>
        <p:spPr>
          <a:xfrm>
            <a:off x="451098" y="1604665"/>
            <a:ext cx="1174090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Identifying urgent clinical concerns after emergency contraception</a:t>
            </a:r>
            <a:endParaRPr lang="en-US" sz="2250" dirty="0"/>
          </a:p>
        </p:txBody>
      </p:sp>
      <p:sp>
        <p:nvSpPr>
          <p:cNvPr id="24" name="SK-18-text-23"/>
          <p:cNvSpPr/>
          <p:nvPr/>
        </p:nvSpPr>
        <p:spPr>
          <a:xfrm>
            <a:off x="767953" y="2187625"/>
            <a:ext cx="58054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🚩 RED FLAGS — ACT NOW</a:t>
            </a:r>
            <a:endParaRPr lang="en-US" sz="1725" dirty="0"/>
          </a:p>
        </p:txBody>
      </p:sp>
      <p:sp>
        <p:nvSpPr>
          <p:cNvPr id="25" name="SK-18-text-24"/>
          <p:cNvSpPr/>
          <p:nvPr/>
        </p:nvSpPr>
        <p:spPr>
          <a:xfrm>
            <a:off x="694879" y="2647057"/>
            <a:ext cx="74295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Missed period after EC:</a:t>
            </a:r>
            <a:endParaRPr lang="en-US" sz="1600" dirty="0"/>
          </a:p>
        </p:txBody>
      </p:sp>
      <p:sp>
        <p:nvSpPr>
          <p:cNvPr id="26" name="SK-18-text-25"/>
          <p:cNvSpPr/>
          <p:nvPr/>
        </p:nvSpPr>
        <p:spPr>
          <a:xfrm>
            <a:off x="1011882" y="2914650"/>
            <a:ext cx="10839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test urgently — do not wait and watch</a:t>
            </a:r>
            <a:endParaRPr lang="en-US" sz="1500" dirty="0"/>
          </a:p>
        </p:txBody>
      </p:sp>
      <p:sp>
        <p:nvSpPr>
          <p:cNvPr id="27" name="SK-18-text-26"/>
          <p:cNvSpPr/>
          <p:nvPr/>
        </p:nvSpPr>
        <p:spPr>
          <a:xfrm>
            <a:off x="694879" y="3278088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Abdominal pain after copper IUD insertion:</a:t>
            </a:r>
            <a:endParaRPr lang="en-US" sz="1600" dirty="0"/>
          </a:p>
        </p:txBody>
      </p:sp>
      <p:sp>
        <p:nvSpPr>
          <p:cNvPr id="28" name="SK-18-text-27"/>
          <p:cNvSpPr/>
          <p:nvPr/>
        </p:nvSpPr>
        <p:spPr>
          <a:xfrm>
            <a:off x="1011882" y="3552379"/>
            <a:ext cx="111801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uterine perforation, ectopic pregnancy, or PID</a:t>
            </a:r>
            <a:endParaRPr lang="en-US" sz="1500" dirty="0"/>
          </a:p>
        </p:txBody>
      </p:sp>
      <p:sp>
        <p:nvSpPr>
          <p:cNvPr id="29" name="SK-18-text-28"/>
          <p:cNvSpPr/>
          <p:nvPr/>
        </p:nvSpPr>
        <p:spPr>
          <a:xfrm>
            <a:off x="694879" y="3922663"/>
            <a:ext cx="112699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Heavy or prolonged bleeding post-IUD:</a:t>
            </a:r>
            <a:endParaRPr lang="en-US" sz="1600" dirty="0"/>
          </a:p>
        </p:txBody>
      </p:sp>
      <p:sp>
        <p:nvSpPr>
          <p:cNvPr id="30" name="SK-18-text-29"/>
          <p:cNvSpPr/>
          <p:nvPr/>
        </p:nvSpPr>
        <p:spPr>
          <a:xfrm>
            <a:off x="1011882" y="4190107"/>
            <a:ext cx="111801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for perforation or expulsion — urgent assessment</a:t>
            </a:r>
            <a:endParaRPr lang="en-US" sz="1500" dirty="0"/>
          </a:p>
        </p:txBody>
      </p:sp>
      <p:sp>
        <p:nvSpPr>
          <p:cNvPr id="31" name="SK-18-text-30"/>
          <p:cNvSpPr/>
          <p:nvPr/>
        </p:nvSpPr>
        <p:spPr>
          <a:xfrm>
            <a:off x="694879" y="4553694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Signs of PID: Fever, pelvic pain, offensive discharge</a:t>
            </a:r>
            <a:endParaRPr lang="en-US" sz="1600" dirty="0"/>
          </a:p>
        </p:txBody>
      </p:sp>
      <p:sp>
        <p:nvSpPr>
          <p:cNvPr id="32" name="SK-18-text-31"/>
          <p:cNvSpPr/>
          <p:nvPr/>
        </p:nvSpPr>
        <p:spPr>
          <a:xfrm>
            <a:off x="1011882" y="4827984"/>
            <a:ext cx="10610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discharge — do NOT insert IUD; treat PID first</a:t>
            </a:r>
            <a:endParaRPr lang="en-US" sz="1500" dirty="0"/>
          </a:p>
        </p:txBody>
      </p:sp>
      <p:sp>
        <p:nvSpPr>
          <p:cNvPr id="33" name="SK-18-text-32"/>
          <p:cNvSpPr/>
          <p:nvPr/>
        </p:nvSpPr>
        <p:spPr>
          <a:xfrm>
            <a:off x="694879" y="5191423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Under-16 presenting repeatedly for EC:</a:t>
            </a:r>
            <a:endParaRPr lang="en-US" sz="1600" dirty="0"/>
          </a:p>
        </p:txBody>
      </p:sp>
      <p:sp>
        <p:nvSpPr>
          <p:cNvPr id="34" name="SK-18-text-33"/>
          <p:cNvSpPr/>
          <p:nvPr/>
        </p:nvSpPr>
        <p:spPr>
          <a:xfrm>
            <a:off x="1011882" y="5458867"/>
            <a:ext cx="111801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referral — do not manage in isolation</a:t>
            </a:r>
            <a:endParaRPr lang="en-US" sz="1500" dirty="0"/>
          </a:p>
        </p:txBody>
      </p:sp>
      <p:sp>
        <p:nvSpPr>
          <p:cNvPr id="35" name="SK-18-text-34"/>
          <p:cNvSpPr/>
          <p:nvPr/>
        </p:nvSpPr>
        <p:spPr>
          <a:xfrm>
            <a:off x="6876157" y="2187625"/>
            <a:ext cx="53158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🔵 SAFETY NETTING — ADVISE ALL PATIENTS</a:t>
            </a:r>
            <a:endParaRPr lang="en-US" sz="1725" dirty="0"/>
          </a:p>
        </p:txBody>
      </p:sp>
      <p:sp>
        <p:nvSpPr>
          <p:cNvPr id="36" name="SK-18-text-35"/>
          <p:cNvSpPr/>
          <p:nvPr/>
        </p:nvSpPr>
        <p:spPr>
          <a:xfrm>
            <a:off x="6425059" y="2647057"/>
            <a:ext cx="576694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✔️ Pregnancy test if period is &gt;7 days late:</a:t>
            </a:r>
            <a:endParaRPr lang="en-US" sz="1600" dirty="0"/>
          </a:p>
        </p:txBody>
      </p:sp>
      <p:sp>
        <p:nvSpPr>
          <p:cNvPr id="37" name="SK-18-text-36"/>
          <p:cNvSpPr/>
          <p:nvPr/>
        </p:nvSpPr>
        <p:spPr>
          <a:xfrm>
            <a:off x="6754267" y="2914650"/>
            <a:ext cx="5437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if next period is lighter or shorter than expected</a:t>
            </a:r>
            <a:endParaRPr lang="en-US" sz="1500" dirty="0"/>
          </a:p>
        </p:txBody>
      </p:sp>
      <p:sp>
        <p:nvSpPr>
          <p:cNvPr id="38" name="SK-18-text-37"/>
          <p:cNvSpPr/>
          <p:nvPr/>
        </p:nvSpPr>
        <p:spPr>
          <a:xfrm>
            <a:off x="6425059" y="3291780"/>
            <a:ext cx="57669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✔️ Return if any lower abdominal pain develops:</a:t>
            </a:r>
            <a:endParaRPr lang="en-US" sz="1600" dirty="0"/>
          </a:p>
        </p:txBody>
      </p:sp>
      <p:sp>
        <p:nvSpPr>
          <p:cNvPr id="39" name="SK-18-text-38"/>
          <p:cNvSpPr/>
          <p:nvPr/>
        </p:nvSpPr>
        <p:spPr>
          <a:xfrm>
            <a:off x="6754267" y="3552379"/>
            <a:ext cx="5437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within days of copper IUD insertion</a:t>
            </a:r>
            <a:endParaRPr lang="en-US" sz="1500" dirty="0"/>
          </a:p>
        </p:txBody>
      </p:sp>
      <p:sp>
        <p:nvSpPr>
          <p:cNvPr id="40" name="SK-18-text-39"/>
          <p:cNvSpPr/>
          <p:nvPr/>
        </p:nvSpPr>
        <p:spPr>
          <a:xfrm>
            <a:off x="6425059" y="3922663"/>
            <a:ext cx="57669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✔️ Copper IUD: follow-up at 3–6 weeks:</a:t>
            </a:r>
            <a:endParaRPr lang="en-US" sz="1600" dirty="0"/>
          </a:p>
        </p:txBody>
      </p:sp>
      <p:sp>
        <p:nvSpPr>
          <p:cNvPr id="41" name="SK-18-text-40"/>
          <p:cNvSpPr/>
          <p:nvPr/>
        </p:nvSpPr>
        <p:spPr>
          <a:xfrm>
            <a:off x="6754267" y="4183261"/>
            <a:ext cx="5437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threads, exclude expulsion or infection</a:t>
            </a:r>
            <a:endParaRPr lang="en-US" sz="1500" dirty="0"/>
          </a:p>
        </p:txBody>
      </p:sp>
      <p:sp>
        <p:nvSpPr>
          <p:cNvPr id="42" name="SK-18-text-41"/>
          <p:cNvSpPr/>
          <p:nvPr/>
        </p:nvSpPr>
        <p:spPr>
          <a:xfrm>
            <a:off x="6425059" y="4567386"/>
            <a:ext cx="57669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✔️ UPA users: express and discard milk for 24 hours:</a:t>
            </a:r>
            <a:endParaRPr lang="en-US" sz="1600" dirty="0"/>
          </a:p>
        </p:txBody>
      </p:sp>
      <p:sp>
        <p:nvSpPr>
          <p:cNvPr id="43" name="SK-18-text-42"/>
          <p:cNvSpPr/>
          <p:nvPr/>
        </p:nvSpPr>
        <p:spPr>
          <a:xfrm>
            <a:off x="6754267" y="4827984"/>
            <a:ext cx="5437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breastfeeding — specific safety advice required</a:t>
            </a:r>
            <a:endParaRPr lang="en-US" sz="1500" dirty="0"/>
          </a:p>
        </p:txBody>
      </p:sp>
      <p:sp>
        <p:nvSpPr>
          <p:cNvPr id="44" name="SK-18-text-43"/>
          <p:cNvSpPr/>
          <p:nvPr/>
        </p:nvSpPr>
        <p:spPr>
          <a:xfrm>
            <a:off x="6425059" y="5198269"/>
            <a:ext cx="57669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✔️ All EC users: discuss regular contraception: EC is not a</a:t>
            </a:r>
            <a:endParaRPr lang="en-US" sz="1600" dirty="0"/>
          </a:p>
        </p:txBody>
      </p:sp>
      <p:sp>
        <p:nvSpPr>
          <p:cNvPr id="45" name="SK-18-text-44"/>
          <p:cNvSpPr/>
          <p:nvPr/>
        </p:nvSpPr>
        <p:spPr>
          <a:xfrm>
            <a:off x="6754267" y="5465713"/>
            <a:ext cx="5437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method — advance-prescribe ongoing contraception</a:t>
            </a:r>
            <a:endParaRPr lang="en-US" sz="1500" dirty="0"/>
          </a:p>
        </p:txBody>
      </p:sp>
      <p:sp>
        <p:nvSpPr>
          <p:cNvPr id="46" name="SK-18-text-45"/>
          <p:cNvSpPr/>
          <p:nvPr/>
        </p:nvSpPr>
        <p:spPr>
          <a:xfrm>
            <a:off x="767953" y="6028134"/>
            <a:ext cx="114240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principle: Every EC consultation is an opportunity for ongoing contraception planning and safeguarding review.</a:t>
            </a:r>
            <a:endParaRPr lang="en-US" sz="1650" dirty="0"/>
          </a:p>
        </p:txBody>
      </p:sp>
      <p:sp>
        <p:nvSpPr>
          <p:cNvPr id="47" name="SK-18-text-46"/>
          <p:cNvSpPr/>
          <p:nvPr/>
        </p:nvSpPr>
        <p:spPr>
          <a:xfrm>
            <a:off x="341263" y="6604248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8" name="SK-18-text-47"/>
          <p:cNvSpPr/>
          <p:nvPr/>
        </p:nvSpPr>
        <p:spPr>
          <a:xfrm>
            <a:off x="4096494" y="6604248"/>
            <a:ext cx="80955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Emergency Contraception</a:t>
            </a:r>
            <a:endParaRPr lang="en-US" sz="1200" dirty="0"/>
          </a:p>
        </p:txBody>
      </p:sp>
      <p:sp>
        <p:nvSpPr>
          <p:cNvPr id="49" name="SK-18-text-48"/>
          <p:cNvSpPr/>
          <p:nvPr/>
        </p:nvSpPr>
        <p:spPr>
          <a:xfrm>
            <a:off x="11326267" y="6617940"/>
            <a:ext cx="8657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 / 20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63438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4588" y="1407319"/>
            <a:ext cx="682675" cy="3810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618357"/>
            <a:ext cx="5608290" cy="4100959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618357"/>
            <a:ext cx="5608290" cy="40451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618357"/>
            <a:ext cx="5608290" cy="4100959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3482" y="1618357"/>
            <a:ext cx="5608290" cy="404515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5836146"/>
            <a:ext cx="11423898" cy="425053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5836146"/>
            <a:ext cx="121890" cy="425053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25803"/>
            <a:ext cx="12192000" cy="432048"/>
          </a:xfrm>
          <a:prstGeom prst="rect">
            <a:avLst/>
          </a:prstGeom>
        </p:spPr>
      </p:pic>
      <p:sp>
        <p:nvSpPr>
          <p:cNvPr id="12" name="SK-19-text-11"/>
          <p:cNvSpPr/>
          <p:nvPr/>
        </p:nvSpPr>
        <p:spPr>
          <a:xfrm>
            <a:off x="4056459" y="61615"/>
            <a:ext cx="407878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3" name="SK-19-text-12"/>
          <p:cNvSpPr/>
          <p:nvPr/>
        </p:nvSpPr>
        <p:spPr>
          <a:xfrm>
            <a:off x="3213497" y="630882"/>
            <a:ext cx="575265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2033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&amp; Quick Recall</a:t>
            </a:r>
            <a:endParaRPr lang="en-US" sz="2850" dirty="0"/>
          </a:p>
        </p:txBody>
      </p:sp>
      <p:sp>
        <p:nvSpPr>
          <p:cNvPr id="14" name="SK-19-text-13"/>
          <p:cNvSpPr/>
          <p:nvPr/>
        </p:nvSpPr>
        <p:spPr>
          <a:xfrm>
            <a:off x="3746748" y="1069777"/>
            <a:ext cx="478378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Avoiding errors — and locking in the essentials</a:t>
            </a:r>
            <a:endParaRPr lang="en-US" sz="1800" dirty="0"/>
          </a:p>
        </p:txBody>
      </p:sp>
      <p:sp>
        <p:nvSpPr>
          <p:cNvPr id="15" name="SK-19-text-14"/>
          <p:cNvSpPr/>
          <p:nvPr/>
        </p:nvSpPr>
        <p:spPr>
          <a:xfrm>
            <a:off x="2049661" y="1686967"/>
            <a:ext cx="226471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Common Pitfalls</a:t>
            </a:r>
            <a:endParaRPr lang="en-US" sz="1875" dirty="0"/>
          </a:p>
        </p:txBody>
      </p:sp>
      <p:sp>
        <p:nvSpPr>
          <p:cNvPr id="16" name="SK-19-text-15"/>
          <p:cNvSpPr/>
          <p:nvPr/>
        </p:nvSpPr>
        <p:spPr>
          <a:xfrm>
            <a:off x="511969" y="2119015"/>
            <a:ext cx="514498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Not offering copper IUD — oral EC only is not enough;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Cu-IUD must always be discussed</a:t>
            </a:r>
            <a:endParaRPr lang="en-US" sz="1650" dirty="0"/>
          </a:p>
        </p:txBody>
      </p:sp>
      <p:sp>
        <p:nvSpPr>
          <p:cNvPr id="17" name="SK-19-text-16"/>
          <p:cNvSpPr/>
          <p:nvPr/>
        </p:nvSpPr>
        <p:spPr>
          <a:xfrm>
            <a:off x="499765" y="2667744"/>
            <a:ext cx="5181600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LNG-EC in high BMI — still prescribing Levonelle when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&gt;26 or weight &gt;70 kg without considering UPA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Cu-IUD</a:t>
            </a:r>
            <a:endParaRPr lang="en-US" sz="1650" dirty="0"/>
          </a:p>
        </p:txBody>
      </p:sp>
      <p:sp>
        <p:nvSpPr>
          <p:cNvPr id="18" name="SK-19-text-17"/>
          <p:cNvSpPr/>
          <p:nvPr/>
        </p:nvSpPr>
        <p:spPr>
          <a:xfrm>
            <a:off x="499765" y="3449538"/>
            <a:ext cx="49376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Hormonal contraception immediately after UPA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efficacy; always wait 5 days</a:t>
            </a:r>
            <a:endParaRPr lang="en-US" sz="1650" dirty="0"/>
          </a:p>
        </p:txBody>
      </p:sp>
      <p:sp>
        <p:nvSpPr>
          <p:cNvPr id="19" name="SK-19-text-18"/>
          <p:cNvSpPr/>
          <p:nvPr/>
        </p:nvSpPr>
        <p:spPr>
          <a:xfrm>
            <a:off x="499765" y="4011811"/>
            <a:ext cx="5254675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Calculating window from UPSI only — Cu-IUD window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extends to 5 days post-ovulation, not just 5 days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post-UPSI</a:t>
            </a:r>
            <a:endParaRPr lang="en-US" sz="1650" dirty="0"/>
          </a:p>
        </p:txBody>
      </p:sp>
      <p:sp>
        <p:nvSpPr>
          <p:cNvPr id="20" name="SK-19-text-19"/>
          <p:cNvSpPr/>
          <p:nvPr/>
        </p:nvSpPr>
        <p:spPr>
          <a:xfrm>
            <a:off x="499765" y="4793605"/>
            <a:ext cx="116922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Skipping STI screen — mandatory with every EC request</a:t>
            </a:r>
            <a:endParaRPr lang="en-US" sz="1650" dirty="0"/>
          </a:p>
        </p:txBody>
      </p:sp>
      <p:sp>
        <p:nvSpPr>
          <p:cNvPr id="21" name="SK-19-text-20"/>
          <p:cNvSpPr/>
          <p:nvPr/>
        </p:nvSpPr>
        <p:spPr>
          <a:xfrm>
            <a:off x="499765" y="5115967"/>
            <a:ext cx="53887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Assuming Cu-IUD unsuitable for nulliparous women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nulliparity is NOT a contraindication</a:t>
            </a:r>
            <a:endParaRPr lang="en-US" sz="1650" dirty="0"/>
          </a:p>
        </p:txBody>
      </p:sp>
      <p:sp>
        <p:nvSpPr>
          <p:cNvPr id="22" name="SK-19-text-21"/>
          <p:cNvSpPr/>
          <p:nvPr/>
        </p:nvSpPr>
        <p:spPr>
          <a:xfrm>
            <a:off x="8096845" y="1693813"/>
            <a:ext cx="18380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Quick Recall</a:t>
            </a:r>
            <a:endParaRPr lang="en-US" sz="1875" dirty="0"/>
          </a:p>
        </p:txBody>
      </p:sp>
      <p:sp>
        <p:nvSpPr>
          <p:cNvPr id="23" name="SK-19-text-22"/>
          <p:cNvSpPr/>
          <p:nvPr/>
        </p:nvSpPr>
        <p:spPr>
          <a:xfrm>
            <a:off x="6303169" y="2112169"/>
            <a:ext cx="58888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① 3 EC options — LNG-EC · UPA · Copper IUD</a:t>
            </a:r>
            <a:endParaRPr lang="en-US" sz="1650" dirty="0"/>
          </a:p>
        </p:txBody>
      </p:sp>
      <p:sp>
        <p:nvSpPr>
          <p:cNvPr id="24" name="SK-19-text-23"/>
          <p:cNvSpPr/>
          <p:nvPr/>
        </p:nvSpPr>
        <p:spPr>
          <a:xfrm>
            <a:off x="6303169" y="2441377"/>
            <a:ext cx="58888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② Copper IUD — most effective (&gt;99.9%), up to 5 days</a:t>
            </a:r>
            <a:endParaRPr lang="en-US" sz="1650" dirty="0"/>
          </a:p>
        </p:txBody>
      </p:sp>
      <p:sp>
        <p:nvSpPr>
          <p:cNvPr id="25" name="SK-19-text-24"/>
          <p:cNvSpPr/>
          <p:nvPr/>
        </p:nvSpPr>
        <p:spPr>
          <a:xfrm>
            <a:off x="6303169" y="2777430"/>
            <a:ext cx="502309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③ LNG-EC — 72h window; less effective if BMI &gt;26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&gt;70 kg</a:t>
            </a:r>
            <a:endParaRPr lang="en-US" sz="1650" dirty="0"/>
          </a:p>
        </p:txBody>
      </p:sp>
      <p:sp>
        <p:nvSpPr>
          <p:cNvPr id="26" name="SK-19-text-25"/>
          <p:cNvSpPr/>
          <p:nvPr/>
        </p:nvSpPr>
        <p:spPr>
          <a:xfrm>
            <a:off x="6303169" y="3326011"/>
            <a:ext cx="49376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④ UPA — 120h window; wait 5 days before hormonal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</a:t>
            </a:r>
            <a:endParaRPr lang="en-US" sz="1650" dirty="0"/>
          </a:p>
        </p:txBody>
      </p:sp>
      <p:sp>
        <p:nvSpPr>
          <p:cNvPr id="27" name="SK-19-text-26"/>
          <p:cNvSpPr/>
          <p:nvPr/>
        </p:nvSpPr>
        <p:spPr>
          <a:xfrm>
            <a:off x="6303169" y="3881586"/>
            <a:ext cx="475476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⑤ Cu-IUD window — 5 days post-UPSI OR 5 days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post-ovulation</a:t>
            </a:r>
            <a:endParaRPr lang="en-US" sz="1650" dirty="0"/>
          </a:p>
        </p:txBody>
      </p:sp>
      <p:sp>
        <p:nvSpPr>
          <p:cNvPr id="28" name="SK-19-text-27"/>
          <p:cNvSpPr/>
          <p:nvPr/>
        </p:nvSpPr>
        <p:spPr>
          <a:xfrm>
            <a:off x="6303169" y="4443859"/>
            <a:ext cx="508396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⑥ Always offer Cu-IUD — even if patient asks only for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"the pill"</a:t>
            </a:r>
            <a:endParaRPr lang="en-US" sz="1650" dirty="0"/>
          </a:p>
        </p:txBody>
      </p:sp>
      <p:sp>
        <p:nvSpPr>
          <p:cNvPr id="29" name="SK-19-text-28"/>
          <p:cNvSpPr/>
          <p:nvPr/>
        </p:nvSpPr>
        <p:spPr>
          <a:xfrm>
            <a:off x="6303169" y="5006280"/>
            <a:ext cx="588883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⑦ STI screen — with every EC consultation</a:t>
            </a:r>
            <a:endParaRPr lang="en-US" sz="1650" dirty="0"/>
          </a:p>
        </p:txBody>
      </p:sp>
      <p:sp>
        <p:nvSpPr>
          <p:cNvPr id="30" name="SK-19-text-29"/>
          <p:cNvSpPr/>
          <p:nvPr/>
        </p:nvSpPr>
        <p:spPr>
          <a:xfrm>
            <a:off x="6303169" y="5335488"/>
            <a:ext cx="58888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⑧ Fraser/Gillick — required for all under-16s</a:t>
            </a:r>
            <a:endParaRPr lang="en-US" sz="1650" dirty="0"/>
          </a:p>
        </p:txBody>
      </p:sp>
      <p:sp>
        <p:nvSpPr>
          <p:cNvPr id="31" name="SK-19-text-30"/>
          <p:cNvSpPr/>
          <p:nvPr/>
        </p:nvSpPr>
        <p:spPr>
          <a:xfrm>
            <a:off x="548580" y="5918448"/>
            <a:ext cx="1164342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rule: Copper IUD window = 5 days post-UPSI OR 5 days post-ovulation — whichever gives the longer window.</a:t>
            </a:r>
            <a:endParaRPr lang="en-US" sz="1800" dirty="0"/>
          </a:p>
        </p:txBody>
      </p:sp>
      <p:sp>
        <p:nvSpPr>
          <p:cNvPr id="32" name="SK-19-text-31"/>
          <p:cNvSpPr/>
          <p:nvPr/>
        </p:nvSpPr>
        <p:spPr>
          <a:xfrm>
            <a:off x="353467" y="6556177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33" name="SK-19-text-32"/>
          <p:cNvSpPr/>
          <p:nvPr/>
        </p:nvSpPr>
        <p:spPr>
          <a:xfrm>
            <a:off x="9650909" y="6542484"/>
            <a:ext cx="216306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· Slide 19 of 20</a:t>
            </a:r>
            <a:endParaRPr lang="en-US" sz="14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9746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3365" y="575965"/>
            <a:ext cx="1462980" cy="33590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124099"/>
            <a:ext cx="1280071" cy="285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337221"/>
            <a:ext cx="11216580" cy="1275457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1337221"/>
            <a:ext cx="109686" cy="1275457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3154561"/>
            <a:ext cx="5486400" cy="89832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3154561"/>
            <a:ext cx="5486400" cy="3423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05473"/>
            <a:ext cx="316855" cy="30167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3154561"/>
            <a:ext cx="5486400" cy="89832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3154561"/>
            <a:ext cx="5486400" cy="3423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3305473"/>
            <a:ext cx="316855" cy="30167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561" y="4217640"/>
            <a:ext cx="5486400" cy="898327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4217640"/>
            <a:ext cx="5486400" cy="3423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368403"/>
            <a:ext cx="316855" cy="30167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7890" y="4217640"/>
            <a:ext cx="5486400" cy="898327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4217640"/>
            <a:ext cx="5486400" cy="3423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9780" y="4368403"/>
            <a:ext cx="316855" cy="30167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7561" y="5280571"/>
            <a:ext cx="5486400" cy="898327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5280571"/>
            <a:ext cx="5486400" cy="3423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431482"/>
            <a:ext cx="316855" cy="301675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7890" y="5280571"/>
            <a:ext cx="5486400" cy="898327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5280571"/>
            <a:ext cx="5486400" cy="3423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5431482"/>
            <a:ext cx="316855" cy="301675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39780" y="5438329"/>
            <a:ext cx="316855" cy="246757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39780" y="4395936"/>
            <a:ext cx="316855" cy="246757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76392" y="3353544"/>
            <a:ext cx="268188" cy="198834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063" y="5458867"/>
            <a:ext cx="207169" cy="226219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063" y="4395936"/>
            <a:ext cx="207169" cy="246757"/>
          </a:xfrm>
          <a:prstGeom prst="rect">
            <a:avLst/>
          </a:prstGeom>
        </p:spPr>
      </p:pic>
      <p:pic>
        <p:nvPicPr>
          <p:cNvPr id="32" name="SK-2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3694" y="1467594"/>
            <a:ext cx="304800" cy="315367"/>
          </a:xfrm>
          <a:prstGeom prst="rect">
            <a:avLst/>
          </a:prstGeom>
        </p:spPr>
      </p:pic>
      <p:sp>
        <p:nvSpPr>
          <p:cNvPr id="33" name="SK-2-text-32"/>
          <p:cNvSpPr/>
          <p:nvPr/>
        </p:nvSpPr>
        <p:spPr>
          <a:xfrm>
            <a:off x="438894" y="54769"/>
            <a:ext cx="117531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EMERGENCY CONTRACEPTION</a:t>
            </a:r>
            <a:endParaRPr lang="en-US" sz="1500" dirty="0"/>
          </a:p>
        </p:txBody>
      </p:sp>
      <p:sp>
        <p:nvSpPr>
          <p:cNvPr id="34" name="SK-2-text-33"/>
          <p:cNvSpPr/>
          <p:nvPr/>
        </p:nvSpPr>
        <p:spPr>
          <a:xfrm>
            <a:off x="451098" y="534888"/>
            <a:ext cx="1174090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2C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 and Indications for EC</a:t>
            </a:r>
            <a:endParaRPr lang="en-US" sz="3150" dirty="0"/>
          </a:p>
        </p:txBody>
      </p:sp>
      <p:sp>
        <p:nvSpPr>
          <p:cNvPr id="35" name="SK-2-text-34"/>
          <p:cNvSpPr/>
          <p:nvPr/>
        </p:nvSpPr>
        <p:spPr>
          <a:xfrm>
            <a:off x="10302180" y="665113"/>
            <a:ext cx="18898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D2C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2024</a:t>
            </a:r>
            <a:endParaRPr lang="en-US" sz="1575" dirty="0"/>
          </a:p>
        </p:txBody>
      </p:sp>
      <p:sp>
        <p:nvSpPr>
          <p:cNvPr id="36" name="SK-2-text-35"/>
          <p:cNvSpPr/>
          <p:nvPr/>
        </p:nvSpPr>
        <p:spPr>
          <a:xfrm>
            <a:off x="1109365" y="1481286"/>
            <a:ext cx="1108263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Emergency Contraception?</a:t>
            </a:r>
            <a:endParaRPr lang="en-US" sz="2250" dirty="0"/>
          </a:p>
        </p:txBody>
      </p:sp>
      <p:sp>
        <p:nvSpPr>
          <p:cNvPr id="37" name="SK-2-text-36"/>
          <p:cNvSpPr/>
          <p:nvPr/>
        </p:nvSpPr>
        <p:spPr>
          <a:xfrm>
            <a:off x="743694" y="1878955"/>
            <a:ext cx="10594777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8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 (EC) prevents pregnancy after unprotected sexual intercourse (UPSI) or</a:t>
            </a:r>
            <a:endParaRPr lang="en-US" sz="1875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contraceptive failure. It is not intended as a regular contraceptive method.</a:t>
            </a:r>
            <a:endParaRPr lang="en-US" sz="1875" dirty="0"/>
          </a:p>
        </p:txBody>
      </p:sp>
      <p:sp>
        <p:nvSpPr>
          <p:cNvPr id="38" name="SK-2-text-37"/>
          <p:cNvSpPr/>
          <p:nvPr/>
        </p:nvSpPr>
        <p:spPr>
          <a:xfrm>
            <a:off x="451098" y="2797969"/>
            <a:ext cx="442055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D2C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INDICATIONS FOR EC</a:t>
            </a:r>
            <a:endParaRPr lang="en-US" sz="1575" dirty="0"/>
          </a:p>
        </p:txBody>
      </p:sp>
      <p:sp>
        <p:nvSpPr>
          <p:cNvPr id="39" name="SK-2-text-38"/>
          <p:cNvSpPr/>
          <p:nvPr/>
        </p:nvSpPr>
        <p:spPr>
          <a:xfrm>
            <a:off x="999679" y="3319165"/>
            <a:ext cx="115459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🔴 Unprotected Sexual Intercourse (UPSI)</a:t>
            </a:r>
            <a:endParaRPr lang="en-US" sz="1875" dirty="0"/>
          </a:p>
        </p:txBody>
      </p:sp>
      <p:sp>
        <p:nvSpPr>
          <p:cNvPr id="40" name="SK-2-text-39"/>
          <p:cNvSpPr/>
          <p:nvPr/>
        </p:nvSpPr>
        <p:spPr>
          <a:xfrm>
            <a:off x="1024086" y="3668911"/>
            <a:ext cx="111679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episode of unprotected vaginal intercourse</a:t>
            </a:r>
            <a:endParaRPr lang="en-US" sz="1650" dirty="0"/>
          </a:p>
        </p:txBody>
      </p:sp>
      <p:sp>
        <p:nvSpPr>
          <p:cNvPr id="41" name="SK-2-text-40"/>
          <p:cNvSpPr/>
          <p:nvPr/>
        </p:nvSpPr>
        <p:spPr>
          <a:xfrm>
            <a:off x="999679" y="4395936"/>
            <a:ext cx="7358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🔴 Missed Combined Pill</a:t>
            </a:r>
            <a:endParaRPr lang="en-US" sz="1875" dirty="0"/>
          </a:p>
        </p:txBody>
      </p:sp>
      <p:sp>
        <p:nvSpPr>
          <p:cNvPr id="42" name="SK-2-text-41"/>
          <p:cNvSpPr/>
          <p:nvPr/>
        </p:nvSpPr>
        <p:spPr>
          <a:xfrm>
            <a:off x="1024086" y="4745682"/>
            <a:ext cx="111679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≥24h late (30/35mcg pill); ≥12h late (20mcg pill)</a:t>
            </a:r>
            <a:endParaRPr lang="en-US" sz="1650" dirty="0"/>
          </a:p>
        </p:txBody>
      </p:sp>
      <p:sp>
        <p:nvSpPr>
          <p:cNvPr id="43" name="SK-2-text-42"/>
          <p:cNvSpPr/>
          <p:nvPr/>
        </p:nvSpPr>
        <p:spPr>
          <a:xfrm>
            <a:off x="999679" y="5445175"/>
            <a:ext cx="992981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🔴 Late Injectable Contraception</a:t>
            </a:r>
            <a:endParaRPr lang="en-US" sz="1875" dirty="0"/>
          </a:p>
        </p:txBody>
      </p:sp>
      <p:sp>
        <p:nvSpPr>
          <p:cNvPr id="44" name="SK-2-text-43"/>
          <p:cNvSpPr/>
          <p:nvPr/>
        </p:nvSpPr>
        <p:spPr>
          <a:xfrm>
            <a:off x="1024086" y="5788075"/>
            <a:ext cx="454759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&gt;14 weeks since Depo-Provera; &gt;13 weeks since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Sayana Press</a:t>
            </a:r>
            <a:endParaRPr lang="en-US" sz="1575" dirty="0"/>
          </a:p>
        </p:txBody>
      </p:sp>
      <p:sp>
        <p:nvSpPr>
          <p:cNvPr id="45" name="SK-2-text-44"/>
          <p:cNvSpPr/>
          <p:nvPr/>
        </p:nvSpPr>
        <p:spPr>
          <a:xfrm>
            <a:off x="6766471" y="3332857"/>
            <a:ext cx="54255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🔴 Condom Failure</a:t>
            </a:r>
            <a:endParaRPr lang="en-US" sz="1875" dirty="0"/>
          </a:p>
        </p:txBody>
      </p:sp>
      <p:sp>
        <p:nvSpPr>
          <p:cNvPr id="46" name="SK-2-text-45"/>
          <p:cNvSpPr/>
          <p:nvPr/>
        </p:nvSpPr>
        <p:spPr>
          <a:xfrm>
            <a:off x="6766471" y="3668911"/>
            <a:ext cx="5425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Breakage or slippage during intercourse</a:t>
            </a:r>
            <a:endParaRPr lang="en-US" sz="1650" dirty="0"/>
          </a:p>
        </p:txBody>
      </p:sp>
      <p:sp>
        <p:nvSpPr>
          <p:cNvPr id="47" name="SK-2-text-46"/>
          <p:cNvSpPr/>
          <p:nvPr/>
        </p:nvSpPr>
        <p:spPr>
          <a:xfrm>
            <a:off x="6766471" y="4395936"/>
            <a:ext cx="542552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🔴 Missed Progestogen-Only Pill</a:t>
            </a:r>
            <a:endParaRPr lang="en-US" sz="1875" dirty="0"/>
          </a:p>
        </p:txBody>
      </p:sp>
      <p:sp>
        <p:nvSpPr>
          <p:cNvPr id="48" name="SK-2-text-47"/>
          <p:cNvSpPr/>
          <p:nvPr/>
        </p:nvSpPr>
        <p:spPr>
          <a:xfrm>
            <a:off x="6766471" y="4745682"/>
            <a:ext cx="5425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&gt;3h late (traditional POP); &gt;12h late (desogestrel)</a:t>
            </a:r>
            <a:endParaRPr lang="en-US" sz="1650" dirty="0"/>
          </a:p>
        </p:txBody>
      </p:sp>
      <p:sp>
        <p:nvSpPr>
          <p:cNvPr id="49" name="SK-2-text-48"/>
          <p:cNvSpPr/>
          <p:nvPr/>
        </p:nvSpPr>
        <p:spPr>
          <a:xfrm>
            <a:off x="6766471" y="5458867"/>
            <a:ext cx="542552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🔴 Expelled or Failed IUS/IUD</a:t>
            </a:r>
            <a:endParaRPr lang="en-US" sz="1875" dirty="0"/>
          </a:p>
        </p:txBody>
      </p:sp>
      <p:sp>
        <p:nvSpPr>
          <p:cNvPr id="50" name="SK-2-text-49"/>
          <p:cNvSpPr/>
          <p:nvPr/>
        </p:nvSpPr>
        <p:spPr>
          <a:xfrm>
            <a:off x="6754267" y="5801767"/>
            <a:ext cx="44377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Expelled device or vomiting within 2h of oral EC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575" dirty="0"/>
          </a:p>
        </p:txBody>
      </p:sp>
      <p:sp>
        <p:nvSpPr>
          <p:cNvPr id="51" name="SK-2-text-50"/>
          <p:cNvSpPr/>
          <p:nvPr/>
        </p:nvSpPr>
        <p:spPr>
          <a:xfrm>
            <a:off x="377875" y="6638479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52" name="SK-2-text-51"/>
          <p:cNvSpPr/>
          <p:nvPr/>
        </p:nvSpPr>
        <p:spPr>
          <a:xfrm>
            <a:off x="11045875" y="6638479"/>
            <a:ext cx="11461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66279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1581448"/>
            <a:ext cx="1779984" cy="19050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4004965"/>
            <a:ext cx="3096667" cy="425053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0196" y="4004965"/>
            <a:ext cx="3572173" cy="425053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4259" y="4004965"/>
            <a:ext cx="3876973" cy="425053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4635996"/>
            <a:ext cx="121890" cy="1659582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4635996"/>
            <a:ext cx="9765655" cy="1659582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1885950"/>
            <a:ext cx="2173635" cy="20955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19698" y="1885950"/>
            <a:ext cx="2258020" cy="20955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77718" y="1885950"/>
            <a:ext cx="2150120" cy="20955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27838" y="1885950"/>
            <a:ext cx="4317802" cy="20955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2095500"/>
            <a:ext cx="10899577" cy="457349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063" y="2095500"/>
            <a:ext cx="2173635" cy="457349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19698" y="2095500"/>
            <a:ext cx="2258020" cy="457349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77718" y="2095500"/>
            <a:ext cx="2150120" cy="457349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27838" y="2095500"/>
            <a:ext cx="4317802" cy="457349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063" y="2552849"/>
            <a:ext cx="10899577" cy="457349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063" y="2552849"/>
            <a:ext cx="2173635" cy="457349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19698" y="2552849"/>
            <a:ext cx="2258020" cy="457349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077718" y="2552849"/>
            <a:ext cx="2150120" cy="457349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27838" y="2552849"/>
            <a:ext cx="4317802" cy="457349"/>
          </a:xfrm>
          <a:prstGeom prst="rect">
            <a:avLst/>
          </a:prstGeom>
        </p:spPr>
      </p:pic>
      <p:pic>
        <p:nvPicPr>
          <p:cNvPr id="25" name="SK-20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063" y="3010198"/>
            <a:ext cx="10899577" cy="795933"/>
          </a:xfrm>
          <a:prstGeom prst="rect">
            <a:avLst/>
          </a:prstGeom>
        </p:spPr>
      </p:pic>
      <p:pic>
        <p:nvPicPr>
          <p:cNvPr id="26" name="SK-20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063" y="3010198"/>
            <a:ext cx="2173635" cy="795933"/>
          </a:xfrm>
          <a:prstGeom prst="rect">
            <a:avLst/>
          </a:prstGeom>
        </p:spPr>
      </p:pic>
      <p:pic>
        <p:nvPicPr>
          <p:cNvPr id="27" name="SK-20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19698" y="3010198"/>
            <a:ext cx="2258020" cy="795933"/>
          </a:xfrm>
          <a:prstGeom prst="rect">
            <a:avLst/>
          </a:prstGeom>
        </p:spPr>
      </p:pic>
      <p:pic>
        <p:nvPicPr>
          <p:cNvPr id="28" name="SK-20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077718" y="3010198"/>
            <a:ext cx="2150120" cy="795933"/>
          </a:xfrm>
          <a:prstGeom prst="rect">
            <a:avLst/>
          </a:prstGeom>
        </p:spPr>
      </p:pic>
      <p:pic>
        <p:nvPicPr>
          <p:cNvPr id="29" name="SK-20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227838" y="3010198"/>
            <a:ext cx="4317802" cy="795933"/>
          </a:xfrm>
          <a:prstGeom prst="rect">
            <a:avLst/>
          </a:prstGeom>
        </p:spPr>
      </p:pic>
      <p:sp>
        <p:nvSpPr>
          <p:cNvPr id="31" name="SK-20-text-30"/>
          <p:cNvSpPr/>
          <p:nvPr/>
        </p:nvSpPr>
        <p:spPr>
          <a:xfrm>
            <a:off x="600819" y="1885950"/>
            <a:ext cx="2073622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| Method</a:t>
            </a:r>
            <a:endParaRPr lang="en-US" sz="1425" dirty="0"/>
          </a:p>
        </p:txBody>
      </p:sp>
      <p:sp>
        <p:nvSpPr>
          <p:cNvPr id="32" name="SK-20-text-31"/>
          <p:cNvSpPr/>
          <p:nvPr/>
        </p:nvSpPr>
        <p:spPr>
          <a:xfrm>
            <a:off x="2774454" y="1885950"/>
            <a:ext cx="215800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Time Window</a:t>
            </a:r>
            <a:endParaRPr lang="en-US" sz="1425" dirty="0"/>
          </a:p>
        </p:txBody>
      </p:sp>
      <p:sp>
        <p:nvSpPr>
          <p:cNvPr id="33" name="SK-20-text-32"/>
          <p:cNvSpPr/>
          <p:nvPr/>
        </p:nvSpPr>
        <p:spPr>
          <a:xfrm>
            <a:off x="5032474" y="1885950"/>
            <a:ext cx="205010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Efficacy</a:t>
            </a:r>
            <a:endParaRPr lang="en-US" sz="1425" dirty="0"/>
          </a:p>
        </p:txBody>
      </p:sp>
      <p:sp>
        <p:nvSpPr>
          <p:cNvPr id="34" name="SK-20-text-33"/>
          <p:cNvSpPr/>
          <p:nvPr/>
        </p:nvSpPr>
        <p:spPr>
          <a:xfrm>
            <a:off x="7182594" y="1885950"/>
            <a:ext cx="4217789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| Key Consideration |</a:t>
            </a:r>
            <a:endParaRPr lang="en-US" sz="1425" dirty="0"/>
          </a:p>
        </p:txBody>
      </p:sp>
      <p:sp>
        <p:nvSpPr>
          <p:cNvPr id="35" name="SK-20-text-34"/>
          <p:cNvSpPr/>
          <p:nvPr/>
        </p:nvSpPr>
        <p:spPr>
          <a:xfrm>
            <a:off x="646063" y="2095500"/>
            <a:ext cx="1983135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LNG-EC</a:t>
            </a:r>
            <a:r>
              <a:rPr lang="en-US" sz="1425" dirty="0">
                <a:solidFill>
                  <a:srgbClr val="000000"/>
                </a:solidFill>
              </a:rPr>
              <a:t> (Levonelle)</a:t>
            </a:r>
            <a:endParaRPr lang="en-US" sz="1425" dirty="0"/>
          </a:p>
        </p:txBody>
      </p:sp>
      <p:sp>
        <p:nvSpPr>
          <p:cNvPr id="36" name="SK-20-text-35"/>
          <p:cNvSpPr/>
          <p:nvPr/>
        </p:nvSpPr>
        <p:spPr>
          <a:xfrm>
            <a:off x="2774454" y="2095500"/>
            <a:ext cx="2158008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Up to 72 hours</a:t>
            </a:r>
            <a:endParaRPr lang="en-US" sz="1425" dirty="0"/>
          </a:p>
        </p:txBody>
      </p:sp>
      <p:sp>
        <p:nvSpPr>
          <p:cNvPr id="37" name="SK-20-text-36"/>
          <p:cNvSpPr/>
          <p:nvPr/>
        </p:nvSpPr>
        <p:spPr>
          <a:xfrm>
            <a:off x="5032474" y="2095500"/>
            <a:ext cx="2050107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~85%</a:t>
            </a:r>
            <a:endParaRPr lang="en-US" sz="1425" dirty="0"/>
          </a:p>
        </p:txBody>
      </p:sp>
      <p:sp>
        <p:nvSpPr>
          <p:cNvPr id="38" name="SK-20-text-37"/>
          <p:cNvSpPr/>
          <p:nvPr/>
        </p:nvSpPr>
        <p:spPr>
          <a:xfrm>
            <a:off x="7182594" y="2095500"/>
            <a:ext cx="4217789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Less effective if BMI &gt;26 or weight &gt;70 kg</a:t>
            </a:r>
            <a:endParaRPr lang="en-US" sz="1425" dirty="0"/>
          </a:p>
        </p:txBody>
      </p:sp>
      <p:sp>
        <p:nvSpPr>
          <p:cNvPr id="39" name="SK-20-text-38"/>
          <p:cNvSpPr/>
          <p:nvPr/>
        </p:nvSpPr>
        <p:spPr>
          <a:xfrm>
            <a:off x="646063" y="2552849"/>
            <a:ext cx="1983135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UPA</a:t>
            </a:r>
            <a:r>
              <a:rPr lang="en-US" sz="1425" dirty="0">
                <a:solidFill>
                  <a:srgbClr val="000000"/>
                </a:solidFill>
              </a:rPr>
              <a:t> (ellaOne)</a:t>
            </a:r>
            <a:endParaRPr lang="en-US" sz="1425" dirty="0"/>
          </a:p>
        </p:txBody>
      </p:sp>
      <p:sp>
        <p:nvSpPr>
          <p:cNvPr id="40" name="SK-20-text-39"/>
          <p:cNvSpPr/>
          <p:nvPr/>
        </p:nvSpPr>
        <p:spPr>
          <a:xfrm>
            <a:off x="2774454" y="2552849"/>
            <a:ext cx="2158008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Up to 120 hours</a:t>
            </a:r>
            <a:endParaRPr lang="en-US" sz="1425" dirty="0"/>
          </a:p>
        </p:txBody>
      </p:sp>
      <p:sp>
        <p:nvSpPr>
          <p:cNvPr id="41" name="SK-20-text-40"/>
          <p:cNvSpPr/>
          <p:nvPr/>
        </p:nvSpPr>
        <p:spPr>
          <a:xfrm>
            <a:off x="5032474" y="2552849"/>
            <a:ext cx="2050107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Better than LNG-EC</a:t>
            </a:r>
            <a:endParaRPr lang="en-US" sz="1425" dirty="0"/>
          </a:p>
        </p:txBody>
      </p:sp>
      <p:sp>
        <p:nvSpPr>
          <p:cNvPr id="42" name="SK-20-text-41"/>
          <p:cNvSpPr/>
          <p:nvPr/>
        </p:nvSpPr>
        <p:spPr>
          <a:xfrm>
            <a:off x="7182594" y="2552849"/>
            <a:ext cx="4217789" cy="457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Wait 5 days before hormonal contraception</a:t>
            </a:r>
            <a:endParaRPr lang="en-US" sz="1425" dirty="0"/>
          </a:p>
        </p:txBody>
      </p:sp>
      <p:sp>
        <p:nvSpPr>
          <p:cNvPr id="43" name="SK-20-text-42"/>
          <p:cNvSpPr/>
          <p:nvPr/>
        </p:nvSpPr>
        <p:spPr>
          <a:xfrm>
            <a:off x="1189881" y="3299520"/>
            <a:ext cx="1085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Copper IUD</a:t>
            </a:r>
            <a:endParaRPr lang="en-US" sz="1425" dirty="0"/>
          </a:p>
        </p:txBody>
      </p:sp>
      <p:sp>
        <p:nvSpPr>
          <p:cNvPr id="44" name="SK-20-text-43"/>
          <p:cNvSpPr/>
          <p:nvPr/>
        </p:nvSpPr>
        <p:spPr>
          <a:xfrm>
            <a:off x="2819698" y="3010198"/>
            <a:ext cx="2067520" cy="7959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5 days post-UPSI or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5 days post-ovulation</a:t>
            </a:r>
            <a:endParaRPr lang="en-US" sz="1425" dirty="0"/>
          </a:p>
        </p:txBody>
      </p:sp>
      <p:sp>
        <p:nvSpPr>
          <p:cNvPr id="45" name="SK-20-text-44"/>
          <p:cNvSpPr/>
          <p:nvPr/>
        </p:nvSpPr>
        <p:spPr>
          <a:xfrm>
            <a:off x="5032474" y="3010198"/>
            <a:ext cx="2050107" cy="7959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&gt;99.9%</a:t>
            </a:r>
            <a:endParaRPr lang="en-US" sz="1425" dirty="0"/>
          </a:p>
        </p:txBody>
      </p:sp>
      <p:sp>
        <p:nvSpPr>
          <p:cNvPr id="46" name="SK-20-text-45"/>
          <p:cNvSpPr/>
          <p:nvPr/>
        </p:nvSpPr>
        <p:spPr>
          <a:xfrm>
            <a:off x="7182594" y="3010198"/>
            <a:ext cx="4217789" cy="7959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Most effective — always offer</a:t>
            </a:r>
            <a:endParaRPr lang="en-US" sz="1425" dirty="0"/>
          </a:p>
        </p:txBody>
      </p:sp>
      <p:sp>
        <p:nvSpPr>
          <p:cNvPr id="47" name="SK-20-text-46"/>
          <p:cNvSpPr/>
          <p:nvPr/>
        </p:nvSpPr>
        <p:spPr>
          <a:xfrm>
            <a:off x="4022378" y="82153"/>
            <a:ext cx="413489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48" name="SK-20-text-47"/>
          <p:cNvSpPr/>
          <p:nvPr/>
        </p:nvSpPr>
        <p:spPr>
          <a:xfrm>
            <a:off x="658267" y="891480"/>
            <a:ext cx="1153373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Final Summary &amp; Disclaimer</a:t>
            </a:r>
            <a:endParaRPr lang="en-US" sz="4050" dirty="0"/>
          </a:p>
        </p:txBody>
      </p:sp>
      <p:sp>
        <p:nvSpPr>
          <p:cNvPr id="49" name="SK-20-text-48"/>
          <p:cNvSpPr/>
          <p:nvPr/>
        </p:nvSpPr>
        <p:spPr>
          <a:xfrm>
            <a:off x="816769" y="4094113"/>
            <a:ext cx="73971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Always offer the Copper IUD</a:t>
            </a:r>
            <a:endParaRPr lang="en-US" sz="1650" dirty="0"/>
          </a:p>
        </p:txBody>
      </p:sp>
      <p:sp>
        <p:nvSpPr>
          <p:cNvPr id="50" name="SK-20-text-49"/>
          <p:cNvSpPr/>
          <p:nvPr/>
        </p:nvSpPr>
        <p:spPr>
          <a:xfrm>
            <a:off x="4096494" y="4094113"/>
            <a:ext cx="80955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STI screen with every EC request</a:t>
            </a:r>
            <a:endParaRPr lang="en-US" sz="1650" dirty="0"/>
          </a:p>
        </p:txBody>
      </p:sp>
      <p:sp>
        <p:nvSpPr>
          <p:cNvPr id="51" name="SK-20-text-50"/>
          <p:cNvSpPr/>
          <p:nvPr/>
        </p:nvSpPr>
        <p:spPr>
          <a:xfrm>
            <a:off x="7754094" y="4094113"/>
            <a:ext cx="44379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Fraser / Gillick assessment if under 16</a:t>
            </a:r>
            <a:endParaRPr lang="en-US" sz="1650" dirty="0"/>
          </a:p>
        </p:txBody>
      </p:sp>
      <p:sp>
        <p:nvSpPr>
          <p:cNvPr id="52" name="SK-20-text-51"/>
          <p:cNvSpPr/>
          <p:nvPr/>
        </p:nvSpPr>
        <p:spPr>
          <a:xfrm>
            <a:off x="1036290" y="4786759"/>
            <a:ext cx="60559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IMPORTANT DISCLAIMER</a:t>
            </a:r>
            <a:endParaRPr lang="en-US" sz="1650" dirty="0"/>
          </a:p>
        </p:txBody>
      </p:sp>
      <p:sp>
        <p:nvSpPr>
          <p:cNvPr id="53" name="SK-20-text-52"/>
          <p:cNvSpPr/>
          <p:nvPr/>
        </p:nvSpPr>
        <p:spPr>
          <a:xfrm>
            <a:off x="975271" y="5129659"/>
            <a:ext cx="9448800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 check this advice and all drug doses with the latest NICE CKS, FSRH, and BNF guidance before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application. Drug guidelines and recommendations are subject to change. This presentation is for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and does not replace individual clinical judgement or current national guidance.</a:t>
            </a:r>
            <a:endParaRPr lang="en-US" sz="1500" dirty="0"/>
          </a:p>
        </p:txBody>
      </p:sp>
      <p:sp>
        <p:nvSpPr>
          <p:cNvPr id="54" name="SK-20-text-53"/>
          <p:cNvSpPr/>
          <p:nvPr/>
        </p:nvSpPr>
        <p:spPr>
          <a:xfrm>
            <a:off x="987475" y="5938986"/>
            <a:ext cx="112045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— Updated to NICE CKS 2024 / FSRH Standards</a:t>
            </a:r>
            <a:endParaRPr lang="en-US" sz="1500" dirty="0"/>
          </a:p>
        </p:txBody>
      </p:sp>
      <p:sp>
        <p:nvSpPr>
          <p:cNvPr id="57" name="SK-20-text-56"/>
          <p:cNvSpPr/>
          <p:nvPr/>
        </p:nvSpPr>
        <p:spPr>
          <a:xfrm>
            <a:off x="658267" y="662478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8" name="SK-20-text-57"/>
          <p:cNvSpPr/>
          <p:nvPr/>
        </p:nvSpPr>
        <p:spPr>
          <a:xfrm>
            <a:off x="4058394" y="6624786"/>
            <a:ext cx="406285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 — Bradford VTS Teaching Deck</a:t>
            </a:r>
            <a:endParaRPr lang="en-US" sz="1200" dirty="0"/>
          </a:p>
        </p:txBody>
      </p:sp>
      <p:sp>
        <p:nvSpPr>
          <p:cNvPr id="59" name="SK-20-text-58"/>
          <p:cNvSpPr/>
          <p:nvPr/>
        </p:nvSpPr>
        <p:spPr>
          <a:xfrm>
            <a:off x="10750153" y="6624786"/>
            <a:ext cx="75887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316682"/>
            <a:ext cx="1219200" cy="6846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968103"/>
            <a:ext cx="3474690" cy="39021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68103"/>
            <a:ext cx="3474690" cy="13707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388" y="3369320"/>
            <a:ext cx="2865105" cy="16526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388" y="4164806"/>
            <a:ext cx="2865105" cy="16526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90" y="5109121"/>
            <a:ext cx="3230761" cy="671959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479" y="1968103"/>
            <a:ext cx="3474690" cy="390212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2479" y="1968103"/>
            <a:ext cx="3474690" cy="137071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57267" y="3369320"/>
            <a:ext cx="2865105" cy="16526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57267" y="4164806"/>
            <a:ext cx="2865105" cy="16526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4369" y="5109121"/>
            <a:ext cx="3230761" cy="671959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357" y="1968103"/>
            <a:ext cx="3474690" cy="390212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5357" y="1968103"/>
            <a:ext cx="3474690" cy="137071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00145" y="3369320"/>
            <a:ext cx="2865105" cy="16526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00145" y="4164806"/>
            <a:ext cx="2865105" cy="16526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04871" y="4972050"/>
            <a:ext cx="1255663" cy="17145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17396" y="5109121"/>
            <a:ext cx="3230761" cy="671959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6041827"/>
            <a:ext cx="10972800" cy="390823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67867" y="6117282"/>
            <a:ext cx="231577" cy="226219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585192" y="438894"/>
            <a:ext cx="24050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</a:t>
            </a:r>
            <a:endParaRPr lang="en-US" sz="1875" dirty="0"/>
          </a:p>
        </p:txBody>
      </p:sp>
      <p:sp>
        <p:nvSpPr>
          <p:cNvPr id="24" name="SK-3-text-23"/>
          <p:cNvSpPr/>
          <p:nvPr/>
        </p:nvSpPr>
        <p:spPr>
          <a:xfrm>
            <a:off x="585192" y="767953"/>
            <a:ext cx="1160680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Three Primary Methods of Emergency Contraception</a:t>
            </a:r>
            <a:endParaRPr lang="en-US" sz="3225" dirty="0"/>
          </a:p>
        </p:txBody>
      </p:sp>
      <p:sp>
        <p:nvSpPr>
          <p:cNvPr id="25" name="SK-3-text-24"/>
          <p:cNvSpPr/>
          <p:nvPr/>
        </p:nvSpPr>
        <p:spPr>
          <a:xfrm>
            <a:off x="572988" y="1522363"/>
            <a:ext cx="116190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*Choose the most appropriate method based on timing, weight, and clinical context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1816596" y="2297311"/>
            <a:ext cx="2457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 01</a:t>
            </a:r>
            <a:endParaRPr lang="en-US" sz="1500" dirty="0"/>
          </a:p>
        </p:txBody>
      </p:sp>
      <p:sp>
        <p:nvSpPr>
          <p:cNvPr id="27" name="SK-3-text-26"/>
          <p:cNvSpPr/>
          <p:nvPr/>
        </p:nvSpPr>
        <p:spPr>
          <a:xfrm>
            <a:off x="1206996" y="2619673"/>
            <a:ext cx="49434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Levonorgestrel</a:t>
            </a:r>
            <a:endParaRPr lang="en-US" sz="2250" dirty="0"/>
          </a:p>
        </p:txBody>
      </p:sp>
      <p:sp>
        <p:nvSpPr>
          <p:cNvPr id="28" name="SK-3-text-27"/>
          <p:cNvSpPr/>
          <p:nvPr/>
        </p:nvSpPr>
        <p:spPr>
          <a:xfrm>
            <a:off x="1414165" y="2989957"/>
            <a:ext cx="50501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Levonelle 1500mcg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1877467" y="3511153"/>
            <a:ext cx="26574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72 hrs</a:t>
            </a:r>
            <a:endParaRPr lang="en-US" sz="2250" dirty="0"/>
          </a:p>
        </p:txBody>
      </p:sp>
      <p:sp>
        <p:nvSpPr>
          <p:cNvPr id="30" name="SK-3-text-29"/>
          <p:cNvSpPr/>
          <p:nvPr/>
        </p:nvSpPr>
        <p:spPr>
          <a:xfrm>
            <a:off x="1133773" y="3861048"/>
            <a:ext cx="64636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time window after UPSI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1914079" y="4313634"/>
            <a:ext cx="19716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~85%</a:t>
            </a:r>
            <a:endParaRPr lang="en-US" sz="2250" dirty="0"/>
          </a:p>
        </p:txBody>
      </p:sp>
      <p:sp>
        <p:nvSpPr>
          <p:cNvPr id="32" name="SK-3-text-31"/>
          <p:cNvSpPr/>
          <p:nvPr/>
        </p:nvSpPr>
        <p:spPr>
          <a:xfrm>
            <a:off x="1024086" y="4663380"/>
            <a:ext cx="70808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 of expected pregnancies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914400" y="5232648"/>
            <a:ext cx="28650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*Available over the counter. Less effective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higher BMI or weight &gt;70kg.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5547271" y="2297311"/>
            <a:ext cx="2457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E6B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 02</a:t>
            </a:r>
            <a:endParaRPr lang="en-US" sz="1500" dirty="0"/>
          </a:p>
        </p:txBody>
      </p:sp>
      <p:sp>
        <p:nvSpPr>
          <p:cNvPr id="35" name="SK-3-text-34"/>
          <p:cNvSpPr/>
          <p:nvPr/>
        </p:nvSpPr>
        <p:spPr>
          <a:xfrm>
            <a:off x="4803577" y="2592288"/>
            <a:ext cx="631507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Ulipristal Acetate</a:t>
            </a:r>
            <a:endParaRPr lang="en-US" sz="2250" dirty="0"/>
          </a:p>
        </p:txBody>
      </p:sp>
      <p:sp>
        <p:nvSpPr>
          <p:cNvPr id="36" name="SK-3-text-35"/>
          <p:cNvSpPr/>
          <p:nvPr/>
        </p:nvSpPr>
        <p:spPr>
          <a:xfrm>
            <a:off x="5413177" y="2989957"/>
            <a:ext cx="34575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ellaOne 30mg</a:t>
            </a:r>
            <a:endParaRPr lang="en-US" sz="1650" dirty="0"/>
          </a:p>
        </p:txBody>
      </p:sp>
      <p:sp>
        <p:nvSpPr>
          <p:cNvPr id="37" name="SK-3-text-36"/>
          <p:cNvSpPr/>
          <p:nvPr/>
        </p:nvSpPr>
        <p:spPr>
          <a:xfrm>
            <a:off x="5535067" y="3511153"/>
            <a:ext cx="32289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3E6B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120 hrs</a:t>
            </a:r>
            <a:endParaRPr lang="en-US" sz="2250" dirty="0"/>
          </a:p>
        </p:txBody>
      </p:sp>
      <p:sp>
        <p:nvSpPr>
          <p:cNvPr id="38" name="SK-3-text-37"/>
          <p:cNvSpPr/>
          <p:nvPr/>
        </p:nvSpPr>
        <p:spPr>
          <a:xfrm>
            <a:off x="4852392" y="3861048"/>
            <a:ext cx="64636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Extended time window after UPSI</a:t>
            </a:r>
            <a:endParaRPr lang="en-US" sz="1350" dirty="0"/>
          </a:p>
        </p:txBody>
      </p:sp>
      <p:sp>
        <p:nvSpPr>
          <p:cNvPr id="39" name="SK-3-text-38"/>
          <p:cNvSpPr/>
          <p:nvPr/>
        </p:nvSpPr>
        <p:spPr>
          <a:xfrm>
            <a:off x="4754761" y="4306788"/>
            <a:ext cx="497681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Better maintained</a:t>
            </a:r>
            <a:endParaRPr lang="en-US" sz="1875" dirty="0"/>
          </a:p>
        </p:txBody>
      </p:sp>
      <p:sp>
        <p:nvSpPr>
          <p:cNvPr id="40" name="SK-3-text-39"/>
          <p:cNvSpPr/>
          <p:nvPr/>
        </p:nvSpPr>
        <p:spPr>
          <a:xfrm>
            <a:off x="4864596" y="4656534"/>
            <a:ext cx="66694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 at higher BMI vs LNG-EC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4559796" y="5232648"/>
            <a:ext cx="306005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*Requires prescription. Do not co-administer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progestogen for 5 days post-dose.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9290298" y="2297311"/>
            <a:ext cx="24574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 03</a:t>
            </a:r>
            <a:endParaRPr lang="en-US" sz="1500" dirty="0"/>
          </a:p>
        </p:txBody>
      </p:sp>
      <p:sp>
        <p:nvSpPr>
          <p:cNvPr id="43" name="SK-3-text-42"/>
          <p:cNvSpPr/>
          <p:nvPr/>
        </p:nvSpPr>
        <p:spPr>
          <a:xfrm>
            <a:off x="8997553" y="2605980"/>
            <a:ext cx="319444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</a:t>
            </a:r>
            <a:endParaRPr lang="en-US" sz="2250" dirty="0"/>
          </a:p>
        </p:txBody>
      </p:sp>
      <p:sp>
        <p:nvSpPr>
          <p:cNvPr id="44" name="SK-3-text-43"/>
          <p:cNvSpPr/>
          <p:nvPr/>
        </p:nvSpPr>
        <p:spPr>
          <a:xfrm>
            <a:off x="8424565" y="2989957"/>
            <a:ext cx="37674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Cu-IUD — Intrauterine Device</a:t>
            </a:r>
            <a:endParaRPr lang="en-US" sz="1650" dirty="0"/>
          </a:p>
        </p:txBody>
      </p:sp>
      <p:sp>
        <p:nvSpPr>
          <p:cNvPr id="45" name="SK-3-text-44"/>
          <p:cNvSpPr/>
          <p:nvPr/>
        </p:nvSpPr>
        <p:spPr>
          <a:xfrm>
            <a:off x="9338965" y="3518148"/>
            <a:ext cx="24288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days</a:t>
            </a:r>
            <a:endParaRPr lang="en-US" sz="2250" dirty="0"/>
          </a:p>
        </p:txBody>
      </p:sp>
      <p:sp>
        <p:nvSpPr>
          <p:cNvPr id="46" name="SK-3-text-45"/>
          <p:cNvSpPr/>
          <p:nvPr/>
        </p:nvSpPr>
        <p:spPr>
          <a:xfrm>
            <a:off x="8509992" y="3867894"/>
            <a:ext cx="36820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Post-UPSI OR 5 days post-ovulation</a:t>
            </a:r>
            <a:endParaRPr lang="en-US" sz="1350" dirty="0"/>
          </a:p>
        </p:txBody>
      </p:sp>
      <p:sp>
        <p:nvSpPr>
          <p:cNvPr id="47" name="SK-3-text-46"/>
          <p:cNvSpPr/>
          <p:nvPr/>
        </p:nvSpPr>
        <p:spPr>
          <a:xfrm>
            <a:off x="9253686" y="4320480"/>
            <a:ext cx="288607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&gt;99.9%</a:t>
            </a:r>
            <a:endParaRPr lang="en-US" sz="2250" dirty="0"/>
          </a:p>
        </p:txBody>
      </p:sp>
      <p:sp>
        <p:nvSpPr>
          <p:cNvPr id="48" name="SK-3-text-47"/>
          <p:cNvSpPr/>
          <p:nvPr/>
        </p:nvSpPr>
        <p:spPr>
          <a:xfrm>
            <a:off x="8546455" y="4663380"/>
            <a:ext cx="36455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EC method available</a:t>
            </a:r>
            <a:endParaRPr lang="en-US" sz="1350" dirty="0"/>
          </a:p>
        </p:txBody>
      </p:sp>
      <p:sp>
        <p:nvSpPr>
          <p:cNvPr id="49" name="SK-3-text-48"/>
          <p:cNvSpPr/>
          <p:nvPr/>
        </p:nvSpPr>
        <p:spPr>
          <a:xfrm>
            <a:off x="9265890" y="5033665"/>
            <a:ext cx="21564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</a:t>
            </a:r>
            <a:endParaRPr lang="en-US" sz="1050" dirty="0"/>
          </a:p>
        </p:txBody>
      </p:sp>
      <p:sp>
        <p:nvSpPr>
          <p:cNvPr id="50" name="SK-3-text-49"/>
          <p:cNvSpPr/>
          <p:nvPr/>
        </p:nvSpPr>
        <p:spPr>
          <a:xfrm>
            <a:off x="8363694" y="5232648"/>
            <a:ext cx="287729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*Effective regardless of weight or enzyme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inducers. Can be retained as ongoing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contraception.</a:t>
            </a:r>
            <a:endParaRPr lang="en-US" sz="1200" dirty="0"/>
          </a:p>
        </p:txBody>
      </p:sp>
      <p:sp>
        <p:nvSpPr>
          <p:cNvPr id="51" name="SK-3-text-50"/>
          <p:cNvSpPr/>
          <p:nvPr/>
        </p:nvSpPr>
        <p:spPr>
          <a:xfrm>
            <a:off x="1536055" y="6117282"/>
            <a:ext cx="106559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🔑 Always offer all three methods — including the copper IUD — at every EC consultation (NICE CKS 2024)</a:t>
            </a:r>
            <a:endParaRPr lang="en-US" sz="1500" dirty="0"/>
          </a:p>
        </p:txBody>
      </p:sp>
      <p:sp>
        <p:nvSpPr>
          <p:cNvPr id="52" name="SK-3-text-51"/>
          <p:cNvSpPr/>
          <p:nvPr/>
        </p:nvSpPr>
        <p:spPr>
          <a:xfrm>
            <a:off x="316855" y="664532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3" name="SK-3-text-52"/>
          <p:cNvSpPr/>
          <p:nvPr/>
        </p:nvSpPr>
        <p:spPr>
          <a:xfrm>
            <a:off x="11179969" y="6645325"/>
            <a:ext cx="10120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4452"/>
            <a:ext cx="12192000" cy="190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316087"/>
            <a:ext cx="1462980" cy="2857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2057400"/>
            <a:ext cx="3608784" cy="421764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2057400"/>
            <a:ext cx="3608784" cy="10968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2057400"/>
            <a:ext cx="3730675" cy="421764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8384" y="2057400"/>
            <a:ext cx="3730675" cy="109686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4464546"/>
            <a:ext cx="3425875" cy="939403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1969" y="2057400"/>
            <a:ext cx="3633192" cy="421764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31969" y="2057400"/>
            <a:ext cx="3633192" cy="109686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0471" y="4398020"/>
            <a:ext cx="3316188" cy="952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0471" y="4773067"/>
            <a:ext cx="3316188" cy="459432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90471" y="5321796"/>
            <a:ext cx="3316188" cy="493663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97467" y="2304157"/>
            <a:ext cx="889992" cy="802332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62165" y="4457700"/>
            <a:ext cx="3267373" cy="6858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83882" y="2290465"/>
            <a:ext cx="1011882" cy="809179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31169" y="2290465"/>
            <a:ext cx="999679" cy="877788"/>
          </a:xfrm>
          <a:prstGeom prst="rect">
            <a:avLst/>
          </a:prstGeom>
        </p:spPr>
      </p:pic>
      <p:sp>
        <p:nvSpPr>
          <p:cNvPr id="21" name="SK-4-text-20"/>
          <p:cNvSpPr/>
          <p:nvPr/>
        </p:nvSpPr>
        <p:spPr>
          <a:xfrm>
            <a:off x="487561" y="89148"/>
            <a:ext cx="54349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475357" y="644575"/>
            <a:ext cx="1171664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Levonorgestrel EC (Levonelle 1500mcg)</a:t>
            </a:r>
            <a:endParaRPr lang="en-US" sz="4350" dirty="0"/>
          </a:p>
        </p:txBody>
      </p:sp>
      <p:sp>
        <p:nvSpPr>
          <p:cNvPr id="23" name="SK-4-text-22"/>
          <p:cNvSpPr/>
          <p:nvPr/>
        </p:nvSpPr>
        <p:spPr>
          <a:xfrm>
            <a:off x="475357" y="1488132"/>
            <a:ext cx="1171664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A6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 · Dosing · Enzyme Inducers</a:t>
            </a:r>
            <a:endParaRPr lang="en-US" sz="2250" dirty="0"/>
          </a:p>
        </p:txBody>
      </p:sp>
      <p:sp>
        <p:nvSpPr>
          <p:cNvPr id="24" name="SK-4-text-23"/>
          <p:cNvSpPr/>
          <p:nvPr/>
        </p:nvSpPr>
        <p:spPr>
          <a:xfrm>
            <a:off x="1377553" y="3298627"/>
            <a:ext cx="39738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Works</a:t>
            </a:r>
            <a:endParaRPr lang="en-US" sz="2100" dirty="0"/>
          </a:p>
        </p:txBody>
      </p:sp>
      <p:sp>
        <p:nvSpPr>
          <p:cNvPr id="25" name="SK-4-text-24"/>
          <p:cNvSpPr/>
          <p:nvPr/>
        </p:nvSpPr>
        <p:spPr>
          <a:xfrm>
            <a:off x="658267" y="3696444"/>
            <a:ext cx="24870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Primarily inhibits or delays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ovulation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658267" y="4231332"/>
            <a:ext cx="301138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Most effective when given before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LH surge</a:t>
            </a:r>
            <a:endParaRPr lang="en-US" sz="1500" dirty="0"/>
          </a:p>
        </p:txBody>
      </p:sp>
      <p:sp>
        <p:nvSpPr>
          <p:cNvPr id="27" name="SK-4-text-26"/>
          <p:cNvSpPr/>
          <p:nvPr/>
        </p:nvSpPr>
        <p:spPr>
          <a:xfrm>
            <a:off x="658267" y="4766221"/>
            <a:ext cx="291375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Does NOT cause abortion — no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 after fertilisation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658267" y="5287417"/>
            <a:ext cx="8324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Works best the earlier it is taken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767953" y="5904607"/>
            <a:ext cx="83153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A6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an abortifacient — reassure patients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5132784" y="3291780"/>
            <a:ext cx="42938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Dose</a:t>
            </a:r>
            <a:endParaRPr lang="en-US" sz="2100" dirty="0"/>
          </a:p>
        </p:txBody>
      </p:sp>
      <p:sp>
        <p:nvSpPr>
          <p:cNvPr id="31" name="SK-4-text-30"/>
          <p:cNvSpPr/>
          <p:nvPr/>
        </p:nvSpPr>
        <p:spPr>
          <a:xfrm>
            <a:off x="5291286" y="3703290"/>
            <a:ext cx="468725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1500 mcg</a:t>
            </a:r>
            <a:endParaRPr lang="en-US" sz="2775" dirty="0"/>
          </a:p>
        </p:txBody>
      </p:sp>
      <p:sp>
        <p:nvSpPr>
          <p:cNvPr id="32" name="SK-4-text-31"/>
          <p:cNvSpPr/>
          <p:nvPr/>
        </p:nvSpPr>
        <p:spPr>
          <a:xfrm>
            <a:off x="4462165" y="4114800"/>
            <a:ext cx="7729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tablet — take as soon as possible</a:t>
            </a:r>
            <a:endParaRPr lang="en-US" sz="1425" dirty="0"/>
          </a:p>
        </p:txBody>
      </p:sp>
      <p:sp>
        <p:nvSpPr>
          <p:cNvPr id="33" name="SK-4-text-32"/>
          <p:cNvSpPr/>
          <p:nvPr/>
        </p:nvSpPr>
        <p:spPr>
          <a:xfrm>
            <a:off x="4706094" y="5198269"/>
            <a:ext cx="74859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A6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immediately — every hour counts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4389090" y="5596086"/>
            <a:ext cx="78029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If vomiting within 2 hours ➔ repeat dose</a:t>
            </a:r>
            <a:endParaRPr lang="en-US" sz="1500" dirty="0"/>
          </a:p>
        </p:txBody>
      </p:sp>
      <p:sp>
        <p:nvSpPr>
          <p:cNvPr id="35" name="SK-4-text-34"/>
          <p:cNvSpPr/>
          <p:nvPr/>
        </p:nvSpPr>
        <p:spPr>
          <a:xfrm>
            <a:off x="4401294" y="5877223"/>
            <a:ext cx="77907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Available over the counter (OTC)</a:t>
            </a:r>
            <a:endParaRPr lang="en-US" sz="1500" dirty="0"/>
          </a:p>
        </p:txBody>
      </p:sp>
      <p:sp>
        <p:nvSpPr>
          <p:cNvPr id="36" name="SK-4-text-35"/>
          <p:cNvSpPr/>
          <p:nvPr/>
        </p:nvSpPr>
        <p:spPr>
          <a:xfrm>
            <a:off x="8644086" y="3257550"/>
            <a:ext cx="354791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Enzyme Inducers ⚠</a:t>
            </a:r>
            <a:endParaRPr lang="en-US" sz="2100" dirty="0"/>
          </a:p>
        </p:txBody>
      </p:sp>
      <p:sp>
        <p:nvSpPr>
          <p:cNvPr id="37" name="SK-4-text-36"/>
          <p:cNvSpPr/>
          <p:nvPr/>
        </p:nvSpPr>
        <p:spPr>
          <a:xfrm>
            <a:off x="8424565" y="3682603"/>
            <a:ext cx="37674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A6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Examples: - Rifampicin</a:t>
            </a:r>
            <a:endParaRPr lang="en-US" sz="1425" dirty="0"/>
          </a:p>
        </p:txBody>
      </p:sp>
      <p:sp>
        <p:nvSpPr>
          <p:cNvPr id="38" name="SK-4-text-37"/>
          <p:cNvSpPr/>
          <p:nvPr/>
        </p:nvSpPr>
        <p:spPr>
          <a:xfrm>
            <a:off x="8424565" y="3908971"/>
            <a:ext cx="37674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A6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Carbamazepine, Phenytoin</a:t>
            </a:r>
            <a:endParaRPr lang="en-US" sz="1425" dirty="0"/>
          </a:p>
        </p:txBody>
      </p:sp>
      <p:sp>
        <p:nvSpPr>
          <p:cNvPr id="39" name="SK-4-text-38"/>
          <p:cNvSpPr/>
          <p:nvPr/>
        </p:nvSpPr>
        <p:spPr>
          <a:xfrm>
            <a:off x="8424565" y="4121646"/>
            <a:ext cx="35652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A6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St John’s Wort</a:t>
            </a:r>
            <a:endParaRPr lang="en-US" sz="1425" dirty="0"/>
          </a:p>
        </p:txBody>
      </p:sp>
      <p:sp>
        <p:nvSpPr>
          <p:cNvPr id="40" name="SK-4-text-39"/>
          <p:cNvSpPr/>
          <p:nvPr/>
        </p:nvSpPr>
        <p:spPr>
          <a:xfrm>
            <a:off x="8412361" y="4478238"/>
            <a:ext cx="37796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enzyme inducers are being used:</a:t>
            </a:r>
            <a:endParaRPr lang="en-US" sz="1500" dirty="0"/>
          </a:p>
        </p:txBody>
      </p:sp>
      <p:sp>
        <p:nvSpPr>
          <p:cNvPr id="41" name="SK-4-text-40"/>
          <p:cNvSpPr/>
          <p:nvPr/>
        </p:nvSpPr>
        <p:spPr>
          <a:xfrm>
            <a:off x="8400157" y="4814292"/>
            <a:ext cx="37918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Double dose: 3mg LNG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8668494" y="5033665"/>
            <a:ext cx="35235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(2 × 1500mcg tablets) — off-licence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8400157" y="5356027"/>
            <a:ext cx="37918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Preferred: Copper IUD (most</a:t>
            </a:r>
            <a:endParaRPr lang="en-US" sz="1350" dirty="0"/>
          </a:p>
        </p:txBody>
      </p:sp>
      <p:sp>
        <p:nvSpPr>
          <p:cNvPr id="44" name="SK-4-text-43"/>
          <p:cNvSpPr/>
          <p:nvPr/>
        </p:nvSpPr>
        <p:spPr>
          <a:xfrm>
            <a:off x="8656290" y="5575548"/>
            <a:ext cx="353571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effective, unaffected by enzyme inducers)</a:t>
            </a:r>
            <a:endParaRPr lang="en-US" sz="1350" dirty="0"/>
          </a:p>
        </p:txBody>
      </p:sp>
      <p:sp>
        <p:nvSpPr>
          <p:cNvPr id="45" name="SK-4-text-44"/>
          <p:cNvSpPr/>
          <p:nvPr/>
        </p:nvSpPr>
        <p:spPr>
          <a:xfrm>
            <a:off x="8497788" y="5904607"/>
            <a:ext cx="36942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A6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give UPA with enzyme inducers</a:t>
            </a:r>
            <a:endParaRPr lang="en-US" sz="1350" dirty="0"/>
          </a:p>
        </p:txBody>
      </p:sp>
      <p:sp>
        <p:nvSpPr>
          <p:cNvPr id="46" name="SK-4-text-45"/>
          <p:cNvSpPr/>
          <p:nvPr/>
        </p:nvSpPr>
        <p:spPr>
          <a:xfrm>
            <a:off x="426690" y="6638479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7" name="SK-4-text-46"/>
          <p:cNvSpPr/>
          <p:nvPr/>
        </p:nvSpPr>
        <p:spPr>
          <a:xfrm>
            <a:off x="11021467" y="6631632"/>
            <a:ext cx="11705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5307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172021"/>
            <a:ext cx="755898" cy="285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8" y="1824186"/>
            <a:ext cx="9525" cy="4423321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6392" y="2132707"/>
            <a:ext cx="5339953" cy="250314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2132707"/>
            <a:ext cx="109686" cy="250314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392" y="4827984"/>
            <a:ext cx="5339953" cy="141952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6392" y="4827984"/>
            <a:ext cx="109686" cy="1419523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5801767"/>
            <a:ext cx="1767780" cy="44574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67694" y="5904607"/>
            <a:ext cx="1767780" cy="3429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5475" y="6021288"/>
            <a:ext cx="1767780" cy="22621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94413"/>
            <a:ext cx="12192000" cy="47923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2201317"/>
            <a:ext cx="5315712" cy="2127397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9765" y="2201317"/>
            <a:ext cx="5315712" cy="596613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9765" y="2201317"/>
            <a:ext cx="1825681" cy="596613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9765" y="2797930"/>
            <a:ext cx="5315712" cy="510261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9765" y="2797930"/>
            <a:ext cx="1825681" cy="510261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25446" y="2797930"/>
            <a:ext cx="3490031" cy="510261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9765" y="3308191"/>
            <a:ext cx="5315712" cy="510262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9765" y="3308191"/>
            <a:ext cx="1825681" cy="510262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325446" y="3308191"/>
            <a:ext cx="3490031" cy="510262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99765" y="3818453"/>
            <a:ext cx="5315712" cy="510261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99765" y="3818453"/>
            <a:ext cx="1825681" cy="510261"/>
          </a:xfrm>
          <a:prstGeom prst="rect">
            <a:avLst/>
          </a:prstGeom>
        </p:spPr>
      </p:pic>
      <p:sp>
        <p:nvSpPr>
          <p:cNvPr id="26" name="SK-5-text-25"/>
          <p:cNvSpPr/>
          <p:nvPr/>
        </p:nvSpPr>
        <p:spPr>
          <a:xfrm>
            <a:off x="499765" y="2201317"/>
            <a:ext cx="1539931" cy="596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Time After UPSI</a:t>
            </a:r>
            <a:endParaRPr lang="en-US" sz="1800" dirty="0"/>
          </a:p>
        </p:txBody>
      </p:sp>
      <p:sp>
        <p:nvSpPr>
          <p:cNvPr id="27" name="SK-5-text-26"/>
          <p:cNvSpPr/>
          <p:nvPr/>
        </p:nvSpPr>
        <p:spPr>
          <a:xfrm>
            <a:off x="2325446" y="2201317"/>
            <a:ext cx="3204281" cy="596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Estimated Pregnancy Prevention</a:t>
            </a:r>
            <a:endParaRPr lang="en-US" sz="1800" dirty="0"/>
          </a:p>
        </p:txBody>
      </p:sp>
      <p:sp>
        <p:nvSpPr>
          <p:cNvPr id="28" name="SK-5-text-27"/>
          <p:cNvSpPr/>
          <p:nvPr/>
        </p:nvSpPr>
        <p:spPr>
          <a:xfrm>
            <a:off x="433090" y="2797930"/>
            <a:ext cx="1768531" cy="510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0000"/>
                </a:solidFill>
              </a:rPr>
              <a:t>&lt; 24 hours</a:t>
            </a:r>
            <a:endParaRPr lang="en-US" sz="2100" dirty="0"/>
          </a:p>
        </p:txBody>
      </p:sp>
      <p:sp>
        <p:nvSpPr>
          <p:cNvPr id="29" name="SK-5-text-28"/>
          <p:cNvSpPr/>
          <p:nvPr/>
        </p:nvSpPr>
        <p:spPr>
          <a:xfrm>
            <a:off x="2258771" y="2797930"/>
            <a:ext cx="3432881" cy="510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</a:rPr>
              <a:t>~95%</a:t>
            </a:r>
            <a:endParaRPr lang="en-US" sz="2100" dirty="0"/>
          </a:p>
        </p:txBody>
      </p:sp>
      <p:sp>
        <p:nvSpPr>
          <p:cNvPr id="30" name="SK-5-text-29"/>
          <p:cNvSpPr/>
          <p:nvPr/>
        </p:nvSpPr>
        <p:spPr>
          <a:xfrm>
            <a:off x="433090" y="3308191"/>
            <a:ext cx="1768531" cy="5102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0000"/>
                </a:solidFill>
              </a:rPr>
              <a:t>24 – 48 hours</a:t>
            </a:r>
            <a:endParaRPr lang="en-US" sz="2100" dirty="0"/>
          </a:p>
        </p:txBody>
      </p:sp>
      <p:sp>
        <p:nvSpPr>
          <p:cNvPr id="31" name="SK-5-text-30"/>
          <p:cNvSpPr/>
          <p:nvPr/>
        </p:nvSpPr>
        <p:spPr>
          <a:xfrm>
            <a:off x="2258771" y="3308191"/>
            <a:ext cx="3432881" cy="5102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</a:rPr>
              <a:t>~85%</a:t>
            </a:r>
            <a:endParaRPr lang="en-US" sz="2100" dirty="0"/>
          </a:p>
        </p:txBody>
      </p:sp>
      <p:sp>
        <p:nvSpPr>
          <p:cNvPr id="32" name="SK-5-text-31"/>
          <p:cNvSpPr/>
          <p:nvPr/>
        </p:nvSpPr>
        <p:spPr>
          <a:xfrm>
            <a:off x="433090" y="3818453"/>
            <a:ext cx="1768531" cy="510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0000"/>
                </a:solidFill>
              </a:rPr>
              <a:t>48 – 72 hours</a:t>
            </a:r>
            <a:endParaRPr lang="en-US" sz="2100" dirty="0"/>
          </a:p>
        </p:txBody>
      </p:sp>
      <p:sp>
        <p:nvSpPr>
          <p:cNvPr id="33" name="SK-5-text-32"/>
          <p:cNvSpPr/>
          <p:nvPr/>
        </p:nvSpPr>
        <p:spPr>
          <a:xfrm>
            <a:off x="2258771" y="3818453"/>
            <a:ext cx="3432881" cy="510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</a:rPr>
              <a:t>~58%</a:t>
            </a:r>
            <a:endParaRPr lang="en-US" sz="2100" dirty="0"/>
          </a:p>
        </p:txBody>
      </p:sp>
      <p:sp>
        <p:nvSpPr>
          <p:cNvPr id="34" name="SK-5-text-33"/>
          <p:cNvSpPr/>
          <p:nvPr/>
        </p:nvSpPr>
        <p:spPr>
          <a:xfrm>
            <a:off x="487561" y="452586"/>
            <a:ext cx="11704439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LNG-EC Efficacy and Weight Considerations</a:t>
            </a:r>
            <a:endParaRPr lang="en-US" sz="3750" dirty="0"/>
          </a:p>
        </p:txBody>
      </p:sp>
      <p:sp>
        <p:nvSpPr>
          <p:cNvPr id="35" name="SK-5-text-34"/>
          <p:cNvSpPr/>
          <p:nvPr/>
        </p:nvSpPr>
        <p:spPr>
          <a:xfrm>
            <a:off x="499765" y="1289298"/>
            <a:ext cx="1169223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Levonelle 1500mcg — Time and Body Weight Matter</a:t>
            </a:r>
            <a:endParaRPr lang="en-US" sz="2100" dirty="0"/>
          </a:p>
        </p:txBody>
      </p:sp>
      <p:sp>
        <p:nvSpPr>
          <p:cNvPr id="36" name="SK-5-text-35"/>
          <p:cNvSpPr/>
          <p:nvPr/>
        </p:nvSpPr>
        <p:spPr>
          <a:xfrm>
            <a:off x="511969" y="1831032"/>
            <a:ext cx="54730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 OVER TIME</a:t>
            </a:r>
            <a:endParaRPr lang="en-US" sz="1950" dirty="0"/>
          </a:p>
        </p:txBody>
      </p:sp>
      <p:sp>
        <p:nvSpPr>
          <p:cNvPr id="37" name="SK-5-text-36"/>
          <p:cNvSpPr/>
          <p:nvPr/>
        </p:nvSpPr>
        <p:spPr>
          <a:xfrm>
            <a:off x="536377" y="4793605"/>
            <a:ext cx="4986486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 declines significantly with time — take as soon as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possible after UPSI.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1060698" y="5479405"/>
            <a:ext cx="200596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24h</a:t>
            </a:r>
            <a:endParaRPr lang="en-US" sz="1950" dirty="0"/>
          </a:p>
        </p:txBody>
      </p:sp>
      <p:sp>
        <p:nvSpPr>
          <p:cNvPr id="39" name="SK-5-text-38"/>
          <p:cNvSpPr/>
          <p:nvPr/>
        </p:nvSpPr>
        <p:spPr>
          <a:xfrm>
            <a:off x="2730996" y="5561707"/>
            <a:ext cx="26993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24–48h</a:t>
            </a:r>
            <a:endParaRPr lang="en-US" sz="1950" dirty="0"/>
          </a:p>
        </p:txBody>
      </p:sp>
      <p:sp>
        <p:nvSpPr>
          <p:cNvPr id="40" name="SK-5-text-39"/>
          <p:cNvSpPr/>
          <p:nvPr/>
        </p:nvSpPr>
        <p:spPr>
          <a:xfrm>
            <a:off x="4498777" y="5692080"/>
            <a:ext cx="26993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48–72h</a:t>
            </a:r>
            <a:endParaRPr lang="en-US" sz="1950" dirty="0"/>
          </a:p>
        </p:txBody>
      </p:sp>
      <p:sp>
        <p:nvSpPr>
          <p:cNvPr id="41" name="SK-5-text-40"/>
          <p:cNvSpPr/>
          <p:nvPr/>
        </p:nvSpPr>
        <p:spPr>
          <a:xfrm>
            <a:off x="6339780" y="1831032"/>
            <a:ext cx="58522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AND BMI IMPACT</a:t>
            </a:r>
            <a:endParaRPr lang="en-US" sz="1950" dirty="0"/>
          </a:p>
        </p:txBody>
      </p:sp>
      <p:sp>
        <p:nvSpPr>
          <p:cNvPr id="42" name="SK-5-text-41"/>
          <p:cNvSpPr/>
          <p:nvPr/>
        </p:nvSpPr>
        <p:spPr>
          <a:xfrm>
            <a:off x="6534894" y="2345382"/>
            <a:ext cx="56571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LNG-EC is LESS Effective at Higher Weights</a:t>
            </a:r>
            <a:endParaRPr lang="en-US" sz="1950" dirty="0"/>
          </a:p>
        </p:txBody>
      </p:sp>
      <p:sp>
        <p:nvSpPr>
          <p:cNvPr id="43" name="SK-5-text-42"/>
          <p:cNvSpPr/>
          <p:nvPr/>
        </p:nvSpPr>
        <p:spPr>
          <a:xfrm>
            <a:off x="6547098" y="2743200"/>
            <a:ext cx="4864596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BMI &gt; 26 kg/m² — Reduced efficacy; offer UPA 30mg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copper IUD preferentially</a:t>
            </a:r>
            <a:endParaRPr lang="en-US" sz="1650" dirty="0"/>
          </a:p>
        </p:txBody>
      </p:sp>
      <p:sp>
        <p:nvSpPr>
          <p:cNvPr id="44" name="SK-5-text-43"/>
          <p:cNvSpPr/>
          <p:nvPr/>
        </p:nvSpPr>
        <p:spPr>
          <a:xfrm>
            <a:off x="6547098" y="3374082"/>
            <a:ext cx="491326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Weight &gt; 70 kg — LNG-EC significantly less effective;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 UPA 30mg or copper IUD (FSRH guidance)</a:t>
            </a:r>
            <a:endParaRPr lang="en-US" sz="1650" dirty="0"/>
          </a:p>
        </p:txBody>
      </p:sp>
      <p:sp>
        <p:nvSpPr>
          <p:cNvPr id="45" name="SK-5-text-44"/>
          <p:cNvSpPr/>
          <p:nvPr/>
        </p:nvSpPr>
        <p:spPr>
          <a:xfrm>
            <a:off x="6559153" y="4004965"/>
            <a:ext cx="505956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Double-dosing LNG-EC for high BMI is NO longer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— UPA 30mg is the preferred alternative</a:t>
            </a:r>
            <a:endParaRPr lang="en-US" sz="1650" dirty="0"/>
          </a:p>
        </p:txBody>
      </p:sp>
      <p:sp>
        <p:nvSpPr>
          <p:cNvPr id="46" name="SK-5-text-45"/>
          <p:cNvSpPr/>
          <p:nvPr/>
        </p:nvSpPr>
        <p:spPr>
          <a:xfrm>
            <a:off x="6534894" y="4972050"/>
            <a:ext cx="56571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High BMI or Weight &gt; 70 kg — Prefer:</a:t>
            </a:r>
            <a:endParaRPr lang="en-US" sz="1950" dirty="0"/>
          </a:p>
        </p:txBody>
      </p:sp>
      <p:sp>
        <p:nvSpPr>
          <p:cNvPr id="47" name="SK-5-text-46"/>
          <p:cNvSpPr/>
          <p:nvPr/>
        </p:nvSpPr>
        <p:spPr>
          <a:xfrm>
            <a:off x="6547098" y="5335488"/>
            <a:ext cx="497428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UPA (ellaOne) 30mg — better maintained efficacy across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ranges</a:t>
            </a:r>
            <a:endParaRPr lang="en-US" sz="1650" dirty="0"/>
          </a:p>
        </p:txBody>
      </p:sp>
      <p:sp>
        <p:nvSpPr>
          <p:cNvPr id="48" name="SK-5-text-47"/>
          <p:cNvSpPr/>
          <p:nvPr/>
        </p:nvSpPr>
        <p:spPr>
          <a:xfrm>
            <a:off x="6547098" y="5911453"/>
            <a:ext cx="564490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Copper IUD — most effective, unaffected by weight or BMI</a:t>
            </a:r>
            <a:endParaRPr lang="en-US" sz="1500" dirty="0"/>
          </a:p>
        </p:txBody>
      </p:sp>
      <p:sp>
        <p:nvSpPr>
          <p:cNvPr id="49" name="SK-5-text-48"/>
          <p:cNvSpPr/>
          <p:nvPr/>
        </p:nvSpPr>
        <p:spPr>
          <a:xfrm>
            <a:off x="438894" y="6638479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50" name="SK-5-text-49"/>
          <p:cNvSpPr/>
          <p:nvPr/>
        </p:nvSpPr>
        <p:spPr>
          <a:xfrm>
            <a:off x="11009263" y="6624786"/>
            <a:ext cx="1182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407319"/>
            <a:ext cx="1255663" cy="3810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361158"/>
            <a:ext cx="7778353" cy="952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4144268"/>
            <a:ext cx="7778353" cy="95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5378648"/>
            <a:ext cx="7778353" cy="95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698" y="4581079"/>
            <a:ext cx="5461992" cy="30167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0698" y="4581079"/>
            <a:ext cx="3572173" cy="30167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63855" y="1405830"/>
            <a:ext cx="19050" cy="324370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31882" y="1405830"/>
            <a:ext cx="3194298" cy="324370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10315" y="4923979"/>
            <a:ext cx="38100" cy="1282303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75663" y="4923979"/>
            <a:ext cx="2950369" cy="128230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48886" y="1673275"/>
            <a:ext cx="2572494" cy="2393305"/>
          </a:xfrm>
          <a:prstGeom prst="rect">
            <a:avLst/>
          </a:prstGeom>
        </p:spPr>
      </p:pic>
      <p:sp>
        <p:nvSpPr>
          <p:cNvPr id="16" name="SK-6-text-15"/>
          <p:cNvSpPr/>
          <p:nvPr/>
        </p:nvSpPr>
        <p:spPr>
          <a:xfrm>
            <a:off x="3659237" y="102840"/>
            <a:ext cx="482456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17" name="SK-6-text-16"/>
          <p:cNvSpPr/>
          <p:nvPr/>
        </p:nvSpPr>
        <p:spPr>
          <a:xfrm>
            <a:off x="487561" y="802332"/>
            <a:ext cx="1170443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Ulipristal Acetate (ellaOne 30mg)</a:t>
            </a:r>
            <a:endParaRPr lang="en-US" sz="3450" dirty="0"/>
          </a:p>
        </p:txBody>
      </p:sp>
      <p:sp>
        <p:nvSpPr>
          <p:cNvPr id="18" name="SK-6-text-17"/>
          <p:cNvSpPr/>
          <p:nvPr/>
        </p:nvSpPr>
        <p:spPr>
          <a:xfrm>
            <a:off x="475357" y="1645890"/>
            <a:ext cx="27384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7D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CLASS</a:t>
            </a:r>
            <a:endParaRPr lang="en-US" sz="1725" dirty="0"/>
          </a:p>
        </p:txBody>
      </p:sp>
      <p:sp>
        <p:nvSpPr>
          <p:cNvPr id="19" name="SK-6-text-18"/>
          <p:cNvSpPr/>
          <p:nvPr/>
        </p:nvSpPr>
        <p:spPr>
          <a:xfrm>
            <a:off x="475357" y="1961257"/>
            <a:ext cx="1171664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Selective Progesterone Receptor Modulator (SPRM)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487561" y="2503140"/>
            <a:ext cx="32642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7D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WORKS</a:t>
            </a:r>
            <a:endParaRPr lang="en-US" sz="1725" dirty="0"/>
          </a:p>
        </p:txBody>
      </p:sp>
      <p:sp>
        <p:nvSpPr>
          <p:cNvPr id="21" name="SK-6-text-20"/>
          <p:cNvSpPr/>
          <p:nvPr/>
        </p:nvSpPr>
        <p:spPr>
          <a:xfrm>
            <a:off x="487561" y="2818507"/>
            <a:ext cx="1170443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Binds competitively to progesterone receptors in the pituitary and ovary</a:t>
            </a:r>
            <a:endParaRPr lang="en-US" sz="1650" dirty="0"/>
          </a:p>
        </p:txBody>
      </p:sp>
      <p:sp>
        <p:nvSpPr>
          <p:cNvPr id="22" name="SK-6-text-21"/>
          <p:cNvSpPr/>
          <p:nvPr/>
        </p:nvSpPr>
        <p:spPr>
          <a:xfrm>
            <a:off x="487561" y="3147715"/>
            <a:ext cx="1170443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Inhibits or delays ovulation — crucially, even after the LH surge has already begun</a:t>
            </a:r>
            <a:endParaRPr lang="en-US" sz="1650" dirty="0"/>
          </a:p>
        </p:txBody>
      </p:sp>
      <p:sp>
        <p:nvSpPr>
          <p:cNvPr id="23" name="SK-6-text-22"/>
          <p:cNvSpPr/>
          <p:nvPr/>
        </p:nvSpPr>
        <p:spPr>
          <a:xfrm>
            <a:off x="487561" y="3476923"/>
            <a:ext cx="704686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This is its key advantage over LNG-EC, which loses effectiveness once the LH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surge starts</a:t>
            </a:r>
            <a:endParaRPr lang="en-US" sz="1650" dirty="0"/>
          </a:p>
        </p:txBody>
      </p:sp>
      <p:sp>
        <p:nvSpPr>
          <p:cNvPr id="24" name="SK-6-text-23"/>
          <p:cNvSpPr/>
          <p:nvPr/>
        </p:nvSpPr>
        <p:spPr>
          <a:xfrm>
            <a:off x="475357" y="4265563"/>
            <a:ext cx="43157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7D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WINDOW</a:t>
            </a:r>
            <a:endParaRPr lang="en-US" sz="1725" dirty="0"/>
          </a:p>
        </p:txBody>
      </p:sp>
      <p:sp>
        <p:nvSpPr>
          <p:cNvPr id="25" name="SK-6-text-24"/>
          <p:cNvSpPr/>
          <p:nvPr/>
        </p:nvSpPr>
        <p:spPr>
          <a:xfrm>
            <a:off x="548580" y="4622155"/>
            <a:ext cx="11106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UPSI</a:t>
            </a:r>
            <a:endParaRPr lang="en-US" sz="1650" dirty="0"/>
          </a:p>
        </p:txBody>
      </p:sp>
      <p:sp>
        <p:nvSpPr>
          <p:cNvPr id="26" name="SK-6-text-25"/>
          <p:cNvSpPr/>
          <p:nvPr/>
        </p:nvSpPr>
        <p:spPr>
          <a:xfrm>
            <a:off x="6571357" y="4622155"/>
            <a:ext cx="53016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120 hours (5 days)</a:t>
            </a:r>
            <a:endParaRPr lang="en-US" sz="1650" dirty="0"/>
          </a:p>
        </p:txBody>
      </p:sp>
      <p:sp>
        <p:nvSpPr>
          <p:cNvPr id="27" name="SK-6-text-26"/>
          <p:cNvSpPr/>
          <p:nvPr/>
        </p:nvSpPr>
        <p:spPr>
          <a:xfrm>
            <a:off x="475357" y="4985742"/>
            <a:ext cx="117166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effective than LNG-EC especially in the 72–120 hour window (3-5 days)</a:t>
            </a:r>
            <a:endParaRPr lang="en-US" sz="1350" dirty="0"/>
          </a:p>
        </p:txBody>
      </p:sp>
      <p:sp>
        <p:nvSpPr>
          <p:cNvPr id="28" name="SK-6-text-27"/>
          <p:cNvSpPr/>
          <p:nvPr/>
        </p:nvSpPr>
        <p:spPr>
          <a:xfrm>
            <a:off x="475357" y="5486400"/>
            <a:ext cx="116109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7D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725" dirty="0"/>
          </a:p>
        </p:txBody>
      </p:sp>
      <p:sp>
        <p:nvSpPr>
          <p:cNvPr id="29" name="SK-6-text-28"/>
          <p:cNvSpPr/>
          <p:nvPr/>
        </p:nvSpPr>
        <p:spPr>
          <a:xfrm>
            <a:off x="475357" y="5794921"/>
            <a:ext cx="117166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tablet — 30mg — taken as soon as possible after UPSI</a:t>
            </a:r>
            <a:endParaRPr lang="en-US" sz="1650" dirty="0"/>
          </a:p>
        </p:txBody>
      </p:sp>
      <p:sp>
        <p:nvSpPr>
          <p:cNvPr id="30" name="SK-6-text-29"/>
          <p:cNvSpPr/>
          <p:nvPr/>
        </p:nvSpPr>
        <p:spPr>
          <a:xfrm>
            <a:off x="475357" y="6130975"/>
            <a:ext cx="117166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 on NHS prescription; also available OTC in pharmacies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8819704" y="843409"/>
            <a:ext cx="2921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*Section 3 — Oral EC Methods</a:t>
            </a:r>
            <a:endParaRPr lang="en-US" sz="1650" dirty="0"/>
          </a:p>
        </p:txBody>
      </p:sp>
      <p:sp>
        <p:nvSpPr>
          <p:cNvPr id="32" name="SK-6-text-31"/>
          <p:cNvSpPr/>
          <p:nvPr/>
        </p:nvSpPr>
        <p:spPr>
          <a:xfrm>
            <a:off x="8869412" y="4224486"/>
            <a:ext cx="279231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ellaOne® 30mg — Ulipristal acetate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8887867" y="5136505"/>
            <a:ext cx="33041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Advantage</a:t>
            </a:r>
            <a:endParaRPr lang="en-US" sz="1725" dirty="0"/>
          </a:p>
        </p:txBody>
      </p:sp>
      <p:sp>
        <p:nvSpPr>
          <p:cNvPr id="34" name="SK-6-text-33"/>
          <p:cNvSpPr/>
          <p:nvPr/>
        </p:nvSpPr>
        <p:spPr>
          <a:xfrm>
            <a:off x="8887867" y="5479405"/>
            <a:ext cx="27552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Works even after the LH surge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 started — unlike LNG-EC</a:t>
            </a:r>
            <a:endParaRPr lang="en-US" sz="1650" dirty="0"/>
          </a:p>
        </p:txBody>
      </p:sp>
      <p:sp>
        <p:nvSpPr>
          <p:cNvPr id="35" name="SK-6-text-34"/>
          <p:cNvSpPr/>
          <p:nvPr/>
        </p:nvSpPr>
        <p:spPr>
          <a:xfrm>
            <a:off x="341263" y="6604248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5053310" y="6604248"/>
            <a:ext cx="207287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10972354" y="6604248"/>
            <a:ext cx="8658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311325"/>
            <a:ext cx="2231082" cy="381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947565"/>
            <a:ext cx="5608290" cy="1892796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947565"/>
            <a:ext cx="121890" cy="1892796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947565"/>
            <a:ext cx="5608290" cy="189279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947565"/>
            <a:ext cx="121890" cy="189279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3943350"/>
            <a:ext cx="5608290" cy="1892796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3943350"/>
            <a:ext cx="121890" cy="1892796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3943350"/>
            <a:ext cx="5608290" cy="1892796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3943350"/>
            <a:ext cx="121890" cy="1892796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6000750"/>
            <a:ext cx="11411694" cy="432048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4080421"/>
            <a:ext cx="268188" cy="25360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4087267"/>
            <a:ext cx="255984" cy="246757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5059" y="2064246"/>
            <a:ext cx="219373" cy="27429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063" y="2064246"/>
            <a:ext cx="280392" cy="274290"/>
          </a:xfrm>
          <a:prstGeom prst="rect">
            <a:avLst/>
          </a:prstGeom>
        </p:spPr>
      </p:pic>
      <p:sp>
        <p:nvSpPr>
          <p:cNvPr id="19" name="SK-7-text-18"/>
          <p:cNvSpPr/>
          <p:nvPr/>
        </p:nvSpPr>
        <p:spPr>
          <a:xfrm>
            <a:off x="3854351" y="82153"/>
            <a:ext cx="449535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20" name="SK-7-text-19"/>
          <p:cNvSpPr/>
          <p:nvPr/>
        </p:nvSpPr>
        <p:spPr>
          <a:xfrm>
            <a:off x="390079" y="671959"/>
            <a:ext cx="11801921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UPA Key Clinical Points and Interactions</a:t>
            </a:r>
            <a:endParaRPr lang="en-US" sz="4050" dirty="0"/>
          </a:p>
        </p:txBody>
      </p:sp>
      <p:sp>
        <p:nvSpPr>
          <p:cNvPr id="21" name="SK-7-text-20"/>
          <p:cNvSpPr/>
          <p:nvPr/>
        </p:nvSpPr>
        <p:spPr>
          <a:xfrm>
            <a:off x="390079" y="1488132"/>
            <a:ext cx="1180192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ellaOne 30mg — Critical prescribing rules every GP trainee must know</a:t>
            </a:r>
            <a:endParaRPr lang="en-US" sz="2250" dirty="0"/>
          </a:p>
        </p:txBody>
      </p:sp>
      <p:sp>
        <p:nvSpPr>
          <p:cNvPr id="22" name="SK-7-text-21"/>
          <p:cNvSpPr/>
          <p:nvPr/>
        </p:nvSpPr>
        <p:spPr>
          <a:xfrm>
            <a:off x="926455" y="2071092"/>
            <a:ext cx="93249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5A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HORMONAL CONTRACEPTION — WAIT 5 DAYS</a:t>
            </a:r>
            <a:endParaRPr lang="en-US" sz="1650" dirty="0"/>
          </a:p>
        </p:txBody>
      </p:sp>
      <p:sp>
        <p:nvSpPr>
          <p:cNvPr id="23" name="SK-7-text-22"/>
          <p:cNvSpPr/>
          <p:nvPr/>
        </p:nvSpPr>
        <p:spPr>
          <a:xfrm>
            <a:off x="609600" y="2413992"/>
            <a:ext cx="52790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start regular hormonal contraception for 5 days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taking UPA. Progestins competitively bind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progesterone receptors and reduce UPA efficacy.</a:t>
            </a:r>
            <a:endParaRPr lang="en-US" sz="1650" dirty="0"/>
          </a:p>
        </p:txBody>
      </p:sp>
      <p:sp>
        <p:nvSpPr>
          <p:cNvPr id="24" name="SK-7-text-23"/>
          <p:cNvSpPr/>
          <p:nvPr/>
        </p:nvSpPr>
        <p:spPr>
          <a:xfrm>
            <a:off x="609600" y="3223171"/>
            <a:ext cx="525467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5 days → start CHC/POP/implant + use condoms for 7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days; IUS/IUD requires 5 more days of condom use.</a:t>
            </a:r>
            <a:endParaRPr lang="en-US" sz="1575" dirty="0"/>
          </a:p>
        </p:txBody>
      </p:sp>
      <p:sp>
        <p:nvSpPr>
          <p:cNvPr id="25" name="SK-7-text-24"/>
          <p:cNvSpPr/>
          <p:nvPr/>
        </p:nvSpPr>
        <p:spPr>
          <a:xfrm>
            <a:off x="6693396" y="2084784"/>
            <a:ext cx="54986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5A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 PRECAUTION</a:t>
            </a:r>
            <a:endParaRPr lang="en-US" sz="1650" dirty="0"/>
          </a:p>
        </p:txBody>
      </p:sp>
      <p:sp>
        <p:nvSpPr>
          <p:cNvPr id="26" name="SK-7-text-25"/>
          <p:cNvSpPr/>
          <p:nvPr/>
        </p:nvSpPr>
        <p:spPr>
          <a:xfrm>
            <a:off x="6376392" y="2413992"/>
            <a:ext cx="5157192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UPA is excreted in breast milk. Women who are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 should express and discard milk for 24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hours after taking UPA.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6376392" y="3236863"/>
            <a:ext cx="50108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Contrast with LNG-EC — no interruption to breastfeeding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 with levonorgestrel.</a:t>
            </a:r>
            <a:endParaRPr lang="en-US" sz="1575" dirty="0"/>
          </a:p>
        </p:txBody>
      </p:sp>
      <p:sp>
        <p:nvSpPr>
          <p:cNvPr id="28" name="SK-7-text-27"/>
          <p:cNvSpPr/>
          <p:nvPr/>
        </p:nvSpPr>
        <p:spPr>
          <a:xfrm>
            <a:off x="926455" y="4080421"/>
            <a:ext cx="63912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5A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ASTHMA — AVOID UPA</a:t>
            </a:r>
            <a:endParaRPr lang="en-US" sz="1650" dirty="0"/>
          </a:p>
        </p:txBody>
      </p:sp>
      <p:sp>
        <p:nvSpPr>
          <p:cNvPr id="29" name="SK-7-text-28"/>
          <p:cNvSpPr/>
          <p:nvPr/>
        </p:nvSpPr>
        <p:spPr>
          <a:xfrm>
            <a:off x="609600" y="4423321"/>
            <a:ext cx="459625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give UPA to women with severe asthma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controlled by oral or systemic corticosteroids.</a:t>
            </a:r>
            <a:endParaRPr lang="en-US" sz="1650" dirty="0"/>
          </a:p>
        </p:txBody>
      </p:sp>
      <p:sp>
        <p:nvSpPr>
          <p:cNvPr id="30" name="SK-7-text-29"/>
          <p:cNvSpPr/>
          <p:nvPr/>
        </p:nvSpPr>
        <p:spPr>
          <a:xfrm>
            <a:off x="609600" y="4930825"/>
            <a:ext cx="431586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Theoretical concern — progesterone receptor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modulation may affect airway response.</a:t>
            </a:r>
            <a:endParaRPr lang="en-US" sz="1650" dirty="0"/>
          </a:p>
        </p:txBody>
      </p:sp>
      <p:sp>
        <p:nvSpPr>
          <p:cNvPr id="31" name="SK-7-text-30"/>
          <p:cNvSpPr/>
          <p:nvPr/>
        </p:nvSpPr>
        <p:spPr>
          <a:xfrm>
            <a:off x="609600" y="5486400"/>
            <a:ext cx="112966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LNG-EC or copper IUD instead in this group.</a:t>
            </a:r>
            <a:endParaRPr lang="en-US" sz="1500" dirty="0"/>
          </a:p>
        </p:txBody>
      </p:sp>
      <p:sp>
        <p:nvSpPr>
          <p:cNvPr id="32" name="SK-7-text-31"/>
          <p:cNvSpPr/>
          <p:nvPr/>
        </p:nvSpPr>
        <p:spPr>
          <a:xfrm>
            <a:off x="6705600" y="4080421"/>
            <a:ext cx="54864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5A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 PROGESTOGEN USE — REDUCED EFFICACY</a:t>
            </a:r>
            <a:endParaRPr lang="en-US" sz="1650" dirty="0"/>
          </a:p>
        </p:txBody>
      </p:sp>
      <p:sp>
        <p:nvSpPr>
          <p:cNvPr id="33" name="SK-7-text-32"/>
          <p:cNvSpPr/>
          <p:nvPr/>
        </p:nvSpPr>
        <p:spPr>
          <a:xfrm>
            <a:off x="6376392" y="4423321"/>
            <a:ext cx="5108377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the patient has taken a progestogen-only pill in the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7 days, UPA may be less effective due to receptor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saturation.</a:t>
            </a:r>
            <a:endParaRPr lang="en-US" sz="1650" dirty="0"/>
          </a:p>
        </p:txBody>
      </p:sp>
      <p:sp>
        <p:nvSpPr>
          <p:cNvPr id="34" name="SK-7-text-33"/>
          <p:cNvSpPr/>
          <p:nvPr/>
        </p:nvSpPr>
        <p:spPr>
          <a:xfrm>
            <a:off x="6376392" y="5239494"/>
            <a:ext cx="48523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this scenario → consider copper IUD as preferred EC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method.</a:t>
            </a:r>
            <a:endParaRPr lang="en-US" sz="1575" dirty="0"/>
          </a:p>
        </p:txBody>
      </p:sp>
      <p:sp>
        <p:nvSpPr>
          <p:cNvPr id="35" name="SK-7-text-34"/>
          <p:cNvSpPr/>
          <p:nvPr/>
        </p:nvSpPr>
        <p:spPr>
          <a:xfrm>
            <a:off x="825401" y="6069211"/>
            <a:ext cx="1050443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Rule: UPA after progestogen = reduced effect → prefer copper IUD. UPA before hormones = wait 5 days.</a:t>
            </a:r>
            <a:endParaRPr lang="en-US" sz="1650" dirty="0"/>
          </a:p>
        </p:txBody>
      </p:sp>
      <p:sp>
        <p:nvSpPr>
          <p:cNvPr id="36" name="SK-7-text-35"/>
          <p:cNvSpPr/>
          <p:nvPr/>
        </p:nvSpPr>
        <p:spPr>
          <a:xfrm>
            <a:off x="316855" y="66384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10067479" y="6624786"/>
            <a:ext cx="80769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10872192" y="6624786"/>
            <a:ext cx="97839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Slide 7 of 20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178868"/>
            <a:ext cx="1792188" cy="2857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5678388"/>
            <a:ext cx="11338471" cy="64457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086" y="6263432"/>
            <a:ext cx="10143679" cy="952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282" y="1686967"/>
            <a:ext cx="11350751" cy="3322809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4588" y="1766309"/>
            <a:ext cx="4236273" cy="476051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1362" y="1766309"/>
            <a:ext cx="4236422" cy="47605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282" y="2321701"/>
            <a:ext cx="11350751" cy="573368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2282" y="2321701"/>
            <a:ext cx="2497055" cy="573368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99338" y="2321701"/>
            <a:ext cx="4426774" cy="573368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26112" y="2337451"/>
            <a:ext cx="4426922" cy="573368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2282" y="2895070"/>
            <a:ext cx="11350751" cy="547458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2282" y="2895070"/>
            <a:ext cx="2497055" cy="547458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99338" y="2895070"/>
            <a:ext cx="4426774" cy="54745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26112" y="2895070"/>
            <a:ext cx="4426922" cy="54745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2282" y="3442528"/>
            <a:ext cx="11350751" cy="509895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2282" y="3442528"/>
            <a:ext cx="2497055" cy="509895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99338" y="3442528"/>
            <a:ext cx="4426774" cy="509895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26112" y="3442528"/>
            <a:ext cx="4426922" cy="509895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2282" y="3952423"/>
            <a:ext cx="11350751" cy="547458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02282" y="3952423"/>
            <a:ext cx="2497055" cy="547458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899338" y="3952423"/>
            <a:ext cx="4426774" cy="547458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326112" y="3952423"/>
            <a:ext cx="4426922" cy="547458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02282" y="4499881"/>
            <a:ext cx="11350751" cy="509894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02282" y="4499881"/>
            <a:ext cx="2497055" cy="509894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899338" y="4467661"/>
            <a:ext cx="4426774" cy="509894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326112" y="4499881"/>
            <a:ext cx="4426922" cy="509894"/>
          </a:xfrm>
          <a:prstGeom prst="rect">
            <a:avLst/>
          </a:prstGeom>
        </p:spPr>
      </p:pic>
      <p:sp>
        <p:nvSpPr>
          <p:cNvPr id="31" name="SK-8-text-30"/>
          <p:cNvSpPr/>
          <p:nvPr/>
        </p:nvSpPr>
        <p:spPr>
          <a:xfrm>
            <a:off x="3080314" y="1829782"/>
            <a:ext cx="4064820" cy="2221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</a:rPr>
              <a:t>💊 UPA — ellaOne 30mg</a:t>
            </a:r>
            <a:endParaRPr lang="en-US" sz="1800" dirty="0"/>
          </a:p>
        </p:txBody>
      </p:sp>
      <p:sp>
        <p:nvSpPr>
          <p:cNvPr id="32" name="SK-8-text-31"/>
          <p:cNvSpPr/>
          <p:nvPr/>
        </p:nvSpPr>
        <p:spPr>
          <a:xfrm>
            <a:off x="3099364" y="2051939"/>
            <a:ext cx="4026720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33333"/>
                </a:solidFill>
              </a:rPr>
              <a:t>Selective Progesterone Receptor Modulator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7507088" y="1829782"/>
            <a:ext cx="4064969" cy="2221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</a:rPr>
              <a:t>💊 LNG-EC — Levonelle 1500mcg</a:t>
            </a:r>
            <a:endParaRPr lang="en-US" sz="1800" dirty="0"/>
          </a:p>
        </p:txBody>
      </p:sp>
      <p:sp>
        <p:nvSpPr>
          <p:cNvPr id="34" name="SK-8-text-33"/>
          <p:cNvSpPr/>
          <p:nvPr/>
        </p:nvSpPr>
        <p:spPr>
          <a:xfrm>
            <a:off x="7526138" y="2051939"/>
            <a:ext cx="4026869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33333"/>
                </a:solidFill>
              </a:rPr>
              <a:t>Progestogen — ovulation inhibitor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545158" y="2321701"/>
            <a:ext cx="2354180" cy="573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A1A"/>
                </a:solidFill>
              </a:rPr>
              <a:t>🕒</a:t>
            </a:r>
            <a:r>
              <a:rPr lang="en-US" sz="1350" b="1" dirty="0">
                <a:solidFill>
                  <a:srgbClr val="1A1A1A"/>
                </a:solidFill>
              </a:rPr>
              <a:t> Time Window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2956489" y="2401042"/>
            <a:ext cx="2174692" cy="263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D35400"/>
                </a:solidFill>
              </a:rPr>
              <a:t>120 hours (5 days)</a:t>
            </a:r>
            <a:endParaRPr lang="en-US" sz="2100" dirty="0"/>
          </a:p>
        </p:txBody>
      </p:sp>
      <p:sp>
        <p:nvSpPr>
          <p:cNvPr id="37" name="SK-8-textBg-36"/>
          <p:cNvSpPr/>
          <p:nvPr/>
        </p:nvSpPr>
        <p:spPr>
          <a:xfrm>
            <a:off x="5202171" y="2474558"/>
            <a:ext cx="1218613" cy="182486"/>
          </a:xfrm>
          <a:prstGeom prst="roundRect">
            <a:avLst>
              <a:gd name="adj" fmla="val 50000"/>
            </a:avLst>
          </a:prstGeom>
          <a:solidFill>
            <a:srgbClr val="E67E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" name="SK-8-text-37"/>
          <p:cNvSpPr/>
          <p:nvPr/>
        </p:nvSpPr>
        <p:spPr>
          <a:xfrm>
            <a:off x="5202171" y="2474558"/>
            <a:ext cx="1218613" cy="1824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</a:rPr>
              <a:t>✓ Longer window</a:t>
            </a:r>
            <a:endParaRPr lang="en-US" sz="975" dirty="0"/>
          </a:p>
        </p:txBody>
      </p:sp>
      <p:sp>
        <p:nvSpPr>
          <p:cNvPr id="39" name="SK-8-text-38"/>
          <p:cNvSpPr/>
          <p:nvPr/>
        </p:nvSpPr>
        <p:spPr>
          <a:xfrm>
            <a:off x="2956488" y="2688781"/>
            <a:ext cx="4312473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Up to 5 days after UPSI</a:t>
            </a:r>
            <a:endParaRPr lang="en-US" sz="1050" dirty="0"/>
          </a:p>
        </p:txBody>
      </p:sp>
      <p:sp>
        <p:nvSpPr>
          <p:cNvPr id="40" name="SK-8-text-39"/>
          <p:cNvSpPr/>
          <p:nvPr/>
        </p:nvSpPr>
        <p:spPr>
          <a:xfrm>
            <a:off x="8445604" y="2341604"/>
            <a:ext cx="2150877" cy="282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980B9"/>
                </a:solidFill>
              </a:rPr>
              <a:t>72 hours (3 days)</a:t>
            </a:r>
            <a:endParaRPr lang="en-US" sz="2100" dirty="0"/>
          </a:p>
        </p:txBody>
      </p:sp>
      <p:sp>
        <p:nvSpPr>
          <p:cNvPr id="41" name="SK-8-text-40"/>
          <p:cNvSpPr/>
          <p:nvPr/>
        </p:nvSpPr>
        <p:spPr>
          <a:xfrm>
            <a:off x="7383262" y="2687665"/>
            <a:ext cx="4312622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Standard; up to 96h off-licence</a:t>
            </a:r>
            <a:endParaRPr lang="en-US" sz="1050" dirty="0"/>
          </a:p>
        </p:txBody>
      </p:sp>
      <p:sp>
        <p:nvSpPr>
          <p:cNvPr id="42" name="SK-8-text-41"/>
          <p:cNvSpPr/>
          <p:nvPr/>
        </p:nvSpPr>
        <p:spPr>
          <a:xfrm>
            <a:off x="545158" y="2895070"/>
            <a:ext cx="2354180" cy="5474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A1A"/>
                </a:solidFill>
              </a:rPr>
              <a:t>⚖️</a:t>
            </a:r>
            <a:r>
              <a:rPr lang="en-US" sz="1350" b="1" dirty="0">
                <a:solidFill>
                  <a:srgbClr val="1A1A1A"/>
                </a:solidFill>
              </a:rPr>
              <a:t> High BMI /</a:t>
            </a:r>
            <a:endParaRPr lang="en-US" sz="1350" dirty="0"/>
          </a:p>
          <a:p>
            <a:pPr marL="0" indent="0" algn="l">
              <a:buNone/>
            </a:pPr>
            <a:r>
              <a:rPr lang="en-US" sz="1350" b="1" dirty="0">
                <a:solidFill>
                  <a:srgbClr val="1A1A1A"/>
                </a:solidFill>
              </a:rPr>
              <a:t>Weight &gt;70kg</a:t>
            </a:r>
            <a:endParaRPr lang="en-US" sz="1350" dirty="0"/>
          </a:p>
        </p:txBody>
      </p:sp>
      <p:sp>
        <p:nvSpPr>
          <p:cNvPr id="43" name="SK-8-text-42"/>
          <p:cNvSpPr/>
          <p:nvPr/>
        </p:nvSpPr>
        <p:spPr>
          <a:xfrm>
            <a:off x="3879229" y="2998214"/>
            <a:ext cx="2466842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</a:rPr>
              <a:t>Better maintained efficacy</a:t>
            </a:r>
            <a:endParaRPr lang="en-US" sz="1500" dirty="0"/>
          </a:p>
        </p:txBody>
      </p:sp>
      <p:sp>
        <p:nvSpPr>
          <p:cNvPr id="44" name="SK-8-text-43"/>
          <p:cNvSpPr/>
          <p:nvPr/>
        </p:nvSpPr>
        <p:spPr>
          <a:xfrm>
            <a:off x="2956488" y="3212436"/>
            <a:ext cx="4312473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Preferred over LNG-EC when BMI &gt;26 or weight &gt;70kg</a:t>
            </a:r>
            <a:endParaRPr lang="en-US" sz="1050" dirty="0"/>
          </a:p>
        </p:txBody>
      </p:sp>
      <p:sp>
        <p:nvSpPr>
          <p:cNvPr id="45" name="SK-8-text-44"/>
          <p:cNvSpPr/>
          <p:nvPr/>
        </p:nvSpPr>
        <p:spPr>
          <a:xfrm>
            <a:off x="8544278" y="2988172"/>
            <a:ext cx="1662272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</a:rPr>
              <a:t>Reduced efficacy</a:t>
            </a:r>
            <a:endParaRPr lang="en-US" sz="1500" dirty="0"/>
          </a:p>
        </p:txBody>
      </p:sp>
      <p:sp>
        <p:nvSpPr>
          <p:cNvPr id="46" name="SK-8-text-45"/>
          <p:cNvSpPr/>
          <p:nvPr/>
        </p:nvSpPr>
        <p:spPr>
          <a:xfrm>
            <a:off x="10201342" y="3022016"/>
            <a:ext cx="285751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67E22"/>
                </a:solidFill>
              </a:rPr>
              <a:t>⚠️</a:t>
            </a:r>
            <a:endParaRPr lang="en-US" sz="1500" dirty="0"/>
          </a:p>
        </p:txBody>
      </p:sp>
      <p:sp>
        <p:nvSpPr>
          <p:cNvPr id="47" name="SK-8-text-46"/>
          <p:cNvSpPr/>
          <p:nvPr/>
        </p:nvSpPr>
        <p:spPr>
          <a:xfrm>
            <a:off x="7383262" y="3236239"/>
            <a:ext cx="4312622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Significantly less effective; avoid as first choice at high BMI</a:t>
            </a:r>
            <a:endParaRPr lang="en-US" sz="1050" dirty="0"/>
          </a:p>
        </p:txBody>
      </p:sp>
      <p:sp>
        <p:nvSpPr>
          <p:cNvPr id="48" name="SK-8-text-47"/>
          <p:cNvSpPr/>
          <p:nvPr/>
        </p:nvSpPr>
        <p:spPr>
          <a:xfrm>
            <a:off x="545158" y="3442528"/>
            <a:ext cx="2354180" cy="5098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A1A"/>
                </a:solidFill>
              </a:rPr>
              <a:t>🤱</a:t>
            </a:r>
            <a:r>
              <a:rPr lang="en-US" sz="1350" b="1" dirty="0">
                <a:solidFill>
                  <a:srgbClr val="1A1A1A"/>
                </a:solidFill>
              </a:rPr>
              <a:t> Breastfeeding</a:t>
            </a:r>
            <a:endParaRPr lang="en-US" sz="1350" dirty="0"/>
          </a:p>
        </p:txBody>
      </p:sp>
      <p:sp>
        <p:nvSpPr>
          <p:cNvPr id="49" name="SK-8-text-48"/>
          <p:cNvSpPr/>
          <p:nvPr/>
        </p:nvSpPr>
        <p:spPr>
          <a:xfrm>
            <a:off x="3339277" y="3526828"/>
            <a:ext cx="3546747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</a:rPr>
              <a:t>Express and discard milk for 24 hours</a:t>
            </a:r>
            <a:endParaRPr lang="en-US" sz="1500" dirty="0"/>
          </a:p>
        </p:txBody>
      </p:sp>
      <p:sp>
        <p:nvSpPr>
          <p:cNvPr id="50" name="SK-8-text-49"/>
          <p:cNvSpPr/>
          <p:nvPr/>
        </p:nvSpPr>
        <p:spPr>
          <a:xfrm>
            <a:off x="2956488" y="3741051"/>
            <a:ext cx="4312473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Resume breastfeeding after 24h</a:t>
            </a:r>
            <a:endParaRPr lang="en-US" sz="1050" dirty="0"/>
          </a:p>
        </p:txBody>
      </p:sp>
      <p:sp>
        <p:nvSpPr>
          <p:cNvPr id="51" name="SK-8-text-50"/>
          <p:cNvSpPr/>
          <p:nvPr/>
        </p:nvSpPr>
        <p:spPr>
          <a:xfrm>
            <a:off x="8011173" y="3521870"/>
            <a:ext cx="2868383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</a:rPr>
              <a:t>Safe — no interruption needed</a:t>
            </a:r>
            <a:endParaRPr lang="en-US" sz="1500" dirty="0"/>
          </a:p>
        </p:txBody>
      </p:sp>
      <p:sp>
        <p:nvSpPr>
          <p:cNvPr id="52" name="SK-8-text-51"/>
          <p:cNvSpPr/>
          <p:nvPr/>
        </p:nvSpPr>
        <p:spPr>
          <a:xfrm>
            <a:off x="10902923" y="3531911"/>
            <a:ext cx="164902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7AE60"/>
                </a:solidFill>
              </a:rPr>
              <a:t>✅</a:t>
            </a:r>
            <a:endParaRPr lang="en-US" sz="1500" dirty="0"/>
          </a:p>
        </p:txBody>
      </p:sp>
      <p:sp>
        <p:nvSpPr>
          <p:cNvPr id="53" name="SK-8-text-52"/>
          <p:cNvSpPr/>
          <p:nvPr/>
        </p:nvSpPr>
        <p:spPr>
          <a:xfrm>
            <a:off x="7383262" y="3746134"/>
            <a:ext cx="4312622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Can breastfeed immediately after dose</a:t>
            </a:r>
            <a:endParaRPr lang="en-US" sz="1050" dirty="0"/>
          </a:p>
        </p:txBody>
      </p:sp>
      <p:sp>
        <p:nvSpPr>
          <p:cNvPr id="54" name="SK-8-text-53"/>
          <p:cNvSpPr/>
          <p:nvPr/>
        </p:nvSpPr>
        <p:spPr>
          <a:xfrm>
            <a:off x="592784" y="3952423"/>
            <a:ext cx="2354180" cy="5474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</a:rPr>
              <a:t>⚠️</a:t>
            </a:r>
            <a:r>
              <a:rPr lang="en-US" sz="1350" b="1" dirty="0">
                <a:solidFill>
                  <a:srgbClr val="1A1A1A"/>
                </a:solidFill>
              </a:rPr>
              <a:t> Prior Progestogen Use</a:t>
            </a:r>
            <a:endParaRPr lang="en-US" sz="1350" dirty="0"/>
          </a:p>
        </p:txBody>
      </p:sp>
      <p:sp>
        <p:nvSpPr>
          <p:cNvPr id="55" name="SK-8-text-54"/>
          <p:cNvSpPr/>
          <p:nvPr/>
        </p:nvSpPr>
        <p:spPr>
          <a:xfrm>
            <a:off x="4000971" y="4079369"/>
            <a:ext cx="285751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67E22"/>
                </a:solidFill>
              </a:rPr>
              <a:t>⚠️</a:t>
            </a:r>
            <a:endParaRPr lang="en-US" sz="1500" dirty="0"/>
          </a:p>
        </p:txBody>
      </p:sp>
      <p:sp>
        <p:nvSpPr>
          <p:cNvPr id="56" name="SK-8-text-55"/>
          <p:cNvSpPr/>
          <p:nvPr/>
        </p:nvSpPr>
        <p:spPr>
          <a:xfrm>
            <a:off x="4281514" y="4045525"/>
            <a:ext cx="1662272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35400"/>
                </a:solidFill>
              </a:rPr>
              <a:t>Reduced efficacy</a:t>
            </a:r>
            <a:endParaRPr lang="en-US" sz="1500" dirty="0"/>
          </a:p>
        </p:txBody>
      </p:sp>
      <p:sp>
        <p:nvSpPr>
          <p:cNvPr id="57" name="SK-8-text-56"/>
          <p:cNvSpPr/>
          <p:nvPr/>
        </p:nvSpPr>
        <p:spPr>
          <a:xfrm>
            <a:off x="5938578" y="4079369"/>
            <a:ext cx="285751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67E22"/>
                </a:solidFill>
              </a:rPr>
              <a:t>⚠️</a:t>
            </a:r>
            <a:endParaRPr lang="en-US" sz="1500" dirty="0"/>
          </a:p>
        </p:txBody>
      </p:sp>
      <p:sp>
        <p:nvSpPr>
          <p:cNvPr id="58" name="SK-8-text-57"/>
          <p:cNvSpPr/>
          <p:nvPr/>
        </p:nvSpPr>
        <p:spPr>
          <a:xfrm>
            <a:off x="2956488" y="4293592"/>
            <a:ext cx="4312473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If progestogen taken in last 7 days — consider copper IUD instead</a:t>
            </a:r>
            <a:endParaRPr lang="en-US" sz="1050" dirty="0"/>
          </a:p>
        </p:txBody>
      </p:sp>
      <p:sp>
        <p:nvSpPr>
          <p:cNvPr id="59" name="SK-8-text-58"/>
          <p:cNvSpPr/>
          <p:nvPr/>
        </p:nvSpPr>
        <p:spPr>
          <a:xfrm>
            <a:off x="8063114" y="4134909"/>
            <a:ext cx="2952919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</a:rPr>
              <a:t>No significant interaction noted</a:t>
            </a:r>
            <a:endParaRPr lang="en-US" sz="1500" dirty="0"/>
          </a:p>
        </p:txBody>
      </p:sp>
      <p:sp>
        <p:nvSpPr>
          <p:cNvPr id="60" name="SK-8-text-59"/>
          <p:cNvSpPr/>
          <p:nvPr/>
        </p:nvSpPr>
        <p:spPr>
          <a:xfrm>
            <a:off x="545158" y="4499881"/>
            <a:ext cx="2354180" cy="5098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A1A"/>
                </a:solidFill>
              </a:rPr>
              <a:t>🔄</a:t>
            </a:r>
            <a:r>
              <a:rPr lang="en-US" sz="1350" b="1" dirty="0">
                <a:solidFill>
                  <a:srgbClr val="1A1A1A"/>
                </a:solidFill>
              </a:rPr>
              <a:t> Starting Hormonal</a:t>
            </a:r>
            <a:endParaRPr lang="en-US" sz="1350" dirty="0"/>
          </a:p>
          <a:p>
            <a:pPr marL="0" indent="0" algn="l">
              <a:buNone/>
            </a:pPr>
            <a:r>
              <a:rPr lang="en-US" sz="1350" b="1" dirty="0">
                <a:solidFill>
                  <a:srgbClr val="1A1A1A"/>
                </a:solidFill>
              </a:rPr>
              <a:t>Contraception After EC</a:t>
            </a:r>
            <a:endParaRPr lang="en-US" sz="1350" dirty="0"/>
          </a:p>
        </p:txBody>
      </p:sp>
      <p:sp>
        <p:nvSpPr>
          <p:cNvPr id="61" name="SK-8-text-60"/>
          <p:cNvSpPr/>
          <p:nvPr/>
        </p:nvSpPr>
        <p:spPr>
          <a:xfrm>
            <a:off x="4544495" y="4584182"/>
            <a:ext cx="1136310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</a:rPr>
              <a:t>Wait 5 days</a:t>
            </a:r>
            <a:endParaRPr lang="en-US" sz="1500" dirty="0"/>
          </a:p>
        </p:txBody>
      </p:sp>
      <p:sp>
        <p:nvSpPr>
          <p:cNvPr id="62" name="SK-8-text-61"/>
          <p:cNvSpPr/>
          <p:nvPr/>
        </p:nvSpPr>
        <p:spPr>
          <a:xfrm>
            <a:off x="2956488" y="4798404"/>
            <a:ext cx="4312473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Then start hormonal contraception + condoms for 7 more days</a:t>
            </a:r>
            <a:endParaRPr lang="en-US" sz="1050" dirty="0"/>
          </a:p>
        </p:txBody>
      </p:sp>
      <p:sp>
        <p:nvSpPr>
          <p:cNvPr id="63" name="SK-8-text-62"/>
          <p:cNvSpPr/>
          <p:nvPr/>
        </p:nvSpPr>
        <p:spPr>
          <a:xfrm>
            <a:off x="8376102" y="4579223"/>
            <a:ext cx="2138525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</a:rPr>
              <a:t>Same day (quick-start)</a:t>
            </a:r>
            <a:endParaRPr lang="en-US" sz="1500" dirty="0"/>
          </a:p>
        </p:txBody>
      </p:sp>
      <p:sp>
        <p:nvSpPr>
          <p:cNvPr id="64" name="SK-8-text-63"/>
          <p:cNvSpPr/>
          <p:nvPr/>
        </p:nvSpPr>
        <p:spPr>
          <a:xfrm>
            <a:off x="10537994" y="4589265"/>
            <a:ext cx="164902" cy="1745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7AE60"/>
                </a:solidFill>
              </a:rPr>
              <a:t>✅</a:t>
            </a:r>
            <a:endParaRPr lang="en-US" sz="1500" dirty="0"/>
          </a:p>
        </p:txBody>
      </p:sp>
      <p:sp>
        <p:nvSpPr>
          <p:cNvPr id="65" name="SK-8-text-64"/>
          <p:cNvSpPr/>
          <p:nvPr/>
        </p:nvSpPr>
        <p:spPr>
          <a:xfrm>
            <a:off x="7383262" y="4803487"/>
            <a:ext cx="4312622" cy="1269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A4A4A"/>
                </a:solidFill>
              </a:rPr>
              <a:t>Use condoms for 7 days (CHC) or 2 days (POP)</a:t>
            </a:r>
            <a:endParaRPr lang="en-US" sz="1050" dirty="0"/>
          </a:p>
        </p:txBody>
      </p:sp>
      <p:sp>
        <p:nvSpPr>
          <p:cNvPr id="66" name="SK-8-text-65"/>
          <p:cNvSpPr/>
          <p:nvPr/>
        </p:nvSpPr>
        <p:spPr>
          <a:xfrm>
            <a:off x="3915221" y="82153"/>
            <a:ext cx="437346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67" name="SK-8-text-66"/>
          <p:cNvSpPr/>
          <p:nvPr/>
        </p:nvSpPr>
        <p:spPr>
          <a:xfrm>
            <a:off x="402282" y="651421"/>
            <a:ext cx="1178971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Comparison: UPA vs. LNG-EC</a:t>
            </a:r>
            <a:endParaRPr lang="en-US" sz="3300" dirty="0"/>
          </a:p>
        </p:txBody>
      </p:sp>
      <p:sp>
        <p:nvSpPr>
          <p:cNvPr id="68" name="SK-8-text-67"/>
          <p:cNvSpPr/>
          <p:nvPr/>
        </p:nvSpPr>
        <p:spPr>
          <a:xfrm>
            <a:off x="402282" y="1330375"/>
            <a:ext cx="1178971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emergency contraception — key clinical differences at a glance</a:t>
            </a:r>
            <a:endParaRPr lang="en-US" sz="2100" dirty="0"/>
          </a:p>
        </p:txBody>
      </p:sp>
      <p:sp>
        <p:nvSpPr>
          <p:cNvPr id="69" name="SK-8-text-68"/>
          <p:cNvSpPr/>
          <p:nvPr/>
        </p:nvSpPr>
        <p:spPr>
          <a:xfrm>
            <a:off x="963067" y="5753844"/>
            <a:ext cx="1025336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oral methods are valuable — UPA offers a longer window and better BMI efficacy;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LNG-EC allows immediate hormonal contraception and is safe in breastfeeding without interruption</a:t>
            </a:r>
            <a:endParaRPr lang="en-US" sz="1800" dirty="0"/>
          </a:p>
        </p:txBody>
      </p:sp>
      <p:sp>
        <p:nvSpPr>
          <p:cNvPr id="70" name="SK-8-text-69"/>
          <p:cNvSpPr/>
          <p:nvPr/>
        </p:nvSpPr>
        <p:spPr>
          <a:xfrm>
            <a:off x="377875" y="6604248"/>
            <a:ext cx="39671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www.bradfodvts.co.uk</a:t>
            </a:r>
            <a:endParaRPr lang="en-US" sz="1275" dirty="0"/>
          </a:p>
        </p:txBody>
      </p:sp>
      <p:sp>
        <p:nvSpPr>
          <p:cNvPr id="71" name="SK-8-text-70"/>
          <p:cNvSpPr/>
          <p:nvPr/>
        </p:nvSpPr>
        <p:spPr>
          <a:xfrm>
            <a:off x="10026104" y="6604248"/>
            <a:ext cx="17633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Slide 8 of 20</a:t>
            </a:r>
            <a:endParaRPr lang="en-US" sz="1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07355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4471" y="850255"/>
            <a:ext cx="1962894" cy="3429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407319"/>
            <a:ext cx="1462980" cy="381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590973"/>
            <a:ext cx="7997875" cy="1488132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0698" y="1590973"/>
            <a:ext cx="3096667" cy="4855369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6411" y="1590973"/>
            <a:ext cx="28575" cy="4855369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2980" y="1778198"/>
            <a:ext cx="2328565" cy="952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06932" y="1782961"/>
            <a:ext cx="9525" cy="3223171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82980" y="5030986"/>
            <a:ext cx="2328565" cy="1905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82980" y="5099596"/>
            <a:ext cx="2328565" cy="1905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079" y="6062365"/>
            <a:ext cx="7997875" cy="383977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6266" y="6062365"/>
            <a:ext cx="47625" cy="383977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82980" y="1769269"/>
            <a:ext cx="2279898" cy="3387775"/>
          </a:xfrm>
          <a:prstGeom prst="rect">
            <a:avLst/>
          </a:prstGeom>
        </p:spPr>
      </p:pic>
      <p:sp>
        <p:nvSpPr>
          <p:cNvPr id="17" name="SK-9-text-16"/>
          <p:cNvSpPr/>
          <p:nvPr/>
        </p:nvSpPr>
        <p:spPr>
          <a:xfrm>
            <a:off x="3145036" y="68461"/>
            <a:ext cx="592603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700" dirty="0"/>
          </a:p>
        </p:txBody>
      </p:sp>
      <p:sp>
        <p:nvSpPr>
          <p:cNvPr id="18" name="SK-9-text-17"/>
          <p:cNvSpPr/>
          <p:nvPr/>
        </p:nvSpPr>
        <p:spPr>
          <a:xfrm>
            <a:off x="451098" y="767953"/>
            <a:ext cx="1174090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IUD: The Gold Standard EC</a:t>
            </a:r>
            <a:endParaRPr lang="en-US" sz="4200" dirty="0"/>
          </a:p>
        </p:txBody>
      </p:sp>
      <p:sp>
        <p:nvSpPr>
          <p:cNvPr id="19" name="SK-9-text-18"/>
          <p:cNvSpPr/>
          <p:nvPr/>
        </p:nvSpPr>
        <p:spPr>
          <a:xfrm>
            <a:off x="9854803" y="877788"/>
            <a:ext cx="189428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</a:t>
            </a:r>
            <a:endParaRPr lang="en-US" sz="1800" dirty="0"/>
          </a:p>
        </p:txBody>
      </p:sp>
      <p:sp>
        <p:nvSpPr>
          <p:cNvPr id="20" name="SK-9-text-19"/>
          <p:cNvSpPr/>
          <p:nvPr/>
        </p:nvSpPr>
        <p:spPr>
          <a:xfrm>
            <a:off x="3150989" y="1728192"/>
            <a:ext cx="242723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050" b="1" dirty="0">
                <a:solidFill>
                  <a:srgbClr val="E68A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&gt;99.9%</a:t>
            </a:r>
            <a:endParaRPr lang="en-US" sz="4050" dirty="0"/>
          </a:p>
        </p:txBody>
      </p:sp>
      <p:sp>
        <p:nvSpPr>
          <p:cNvPr id="21" name="SK-9-text-20"/>
          <p:cNvSpPr/>
          <p:nvPr/>
        </p:nvSpPr>
        <p:spPr>
          <a:xfrm>
            <a:off x="1594098" y="2345382"/>
            <a:ext cx="556557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— regardless of weight or BMI</a:t>
            </a:r>
            <a:endParaRPr lang="en-US" sz="2400" dirty="0"/>
          </a:p>
        </p:txBody>
      </p:sp>
      <p:sp>
        <p:nvSpPr>
          <p:cNvPr id="22" name="SK-9-text-21"/>
          <p:cNvSpPr/>
          <p:nvPr/>
        </p:nvSpPr>
        <p:spPr>
          <a:xfrm>
            <a:off x="2897981" y="2729359"/>
            <a:ext cx="298206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Compared to ~85% for LNG-EC</a:t>
            </a:r>
            <a:endParaRPr lang="en-US" sz="1650" dirty="0"/>
          </a:p>
        </p:txBody>
      </p:sp>
      <p:sp>
        <p:nvSpPr>
          <p:cNvPr id="23" name="SK-9-text-22"/>
          <p:cNvSpPr/>
          <p:nvPr/>
        </p:nvSpPr>
        <p:spPr>
          <a:xfrm>
            <a:off x="475357" y="3223171"/>
            <a:ext cx="383190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47D2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Works</a:t>
            </a:r>
            <a:endParaRPr lang="en-US" sz="2025" dirty="0"/>
          </a:p>
        </p:txBody>
      </p:sp>
      <p:sp>
        <p:nvSpPr>
          <p:cNvPr id="24" name="SK-9-text-23"/>
          <p:cNvSpPr/>
          <p:nvPr/>
        </p:nvSpPr>
        <p:spPr>
          <a:xfrm>
            <a:off x="487561" y="3586609"/>
            <a:ext cx="1170443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Copper ion toxicity impairs sperm motility and function — preventing fertilisation</a:t>
            </a:r>
            <a:endParaRPr lang="en-US" sz="1650" dirty="0"/>
          </a:p>
        </p:txBody>
      </p:sp>
      <p:sp>
        <p:nvSpPr>
          <p:cNvPr id="25" name="SK-9-text-24"/>
          <p:cNvSpPr/>
          <p:nvPr/>
        </p:nvSpPr>
        <p:spPr>
          <a:xfrm>
            <a:off x="487561" y="3915817"/>
            <a:ext cx="1170443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Prevents implantation — additional barrier if fertilisation occurs</a:t>
            </a:r>
            <a:endParaRPr lang="en-US" sz="1650" dirty="0"/>
          </a:p>
        </p:txBody>
      </p:sp>
      <p:sp>
        <p:nvSpPr>
          <p:cNvPr id="26" name="SK-9-text-25"/>
          <p:cNvSpPr/>
          <p:nvPr/>
        </p:nvSpPr>
        <p:spPr>
          <a:xfrm>
            <a:off x="767953" y="4245025"/>
            <a:ext cx="1142404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Works at multiple points in the reproductive process — not dependent on hormonal pathways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475357" y="4629150"/>
            <a:ext cx="444912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47D2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Advantages</a:t>
            </a:r>
            <a:endParaRPr lang="en-US" sz="2025" dirty="0"/>
          </a:p>
        </p:txBody>
      </p:sp>
      <p:sp>
        <p:nvSpPr>
          <p:cNvPr id="28" name="SK-9-text-27"/>
          <p:cNvSpPr/>
          <p:nvPr/>
        </p:nvSpPr>
        <p:spPr>
          <a:xfrm>
            <a:off x="487561" y="4999434"/>
            <a:ext cx="1170443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Most effective EC available — &gt;99.9% regardless of weight</a:t>
            </a:r>
            <a:endParaRPr lang="en-US" sz="1650" dirty="0"/>
          </a:p>
        </p:txBody>
      </p:sp>
      <p:sp>
        <p:nvSpPr>
          <p:cNvPr id="29" name="SK-9-text-28"/>
          <p:cNvSpPr/>
          <p:nvPr/>
        </p:nvSpPr>
        <p:spPr>
          <a:xfrm>
            <a:off x="487561" y="5321796"/>
            <a:ext cx="1170443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Works regardless of enzyme inducers — rifampicin, anti-epileptics: no problem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487561" y="5644009"/>
            <a:ext cx="1170443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Can be retained as ongoing long-term contraception (up to 10 years)</a:t>
            </a:r>
            <a:endParaRPr lang="en-US" sz="1650" dirty="0"/>
          </a:p>
        </p:txBody>
      </p:sp>
      <p:sp>
        <p:nvSpPr>
          <p:cNvPr id="31" name="SK-9-text-30"/>
          <p:cNvSpPr/>
          <p:nvPr/>
        </p:nvSpPr>
        <p:spPr>
          <a:xfrm>
            <a:off x="548580" y="6103590"/>
            <a:ext cx="1164342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offer the copper IUD — even if the patient only asks for “the morning after pill”</a:t>
            </a:r>
            <a:endParaRPr lang="en-US" sz="1650" dirty="0"/>
          </a:p>
        </p:txBody>
      </p:sp>
      <p:sp>
        <p:nvSpPr>
          <p:cNvPr id="32" name="SK-9-text-31"/>
          <p:cNvSpPr/>
          <p:nvPr/>
        </p:nvSpPr>
        <p:spPr>
          <a:xfrm>
            <a:off x="9045476" y="5349180"/>
            <a:ext cx="2391519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 (Cu-IUD)</a:t>
            </a:r>
            <a:endParaRPr lang="en-US" sz="1950" dirty="0"/>
          </a:p>
        </p:txBody>
      </p:sp>
      <p:sp>
        <p:nvSpPr>
          <p:cNvPr id="33" name="SK-9-text-32"/>
          <p:cNvSpPr/>
          <p:nvPr/>
        </p:nvSpPr>
        <p:spPr>
          <a:xfrm>
            <a:off x="8918228" y="5657850"/>
            <a:ext cx="268247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T-shaped device with copper coil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8752284" y="6185892"/>
            <a:ext cx="300216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toxicity to sperm is the primary mechanism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243780" y="6631632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11140380" y="6624786"/>
            <a:ext cx="7832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3827</Words>
  <Application>Microsoft Office PowerPoint</Application>
  <PresentationFormat>Widescreen</PresentationFormat>
  <Paragraphs>607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Roboto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2026-06-11T15:20:18Z</dcterms:created>
  <dcterms:modified xsi:type="dcterms:W3CDTF">2026-06-11T16:45:45Z</dcterms:modified>
</cp:coreProperties>
</file>