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74" r:id="rId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504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1508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Over-40 / perimenopause (FSRH Contraception for Women Aged Over 40). Stop all contraception at 55. Non-hormonal: stop after 1 yr amenorrhoea if ≥50, 2 yrs if &lt;50. FSH unreliable on hormones. Prefer lower-dose CHC with LNG/NET over 40. LNG-IUS can double as HRT progestogen.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274320"/>
            <a:ext cx="3246120" cy="384048"/>
          </a:xfrm>
          <a:prstGeom prst="roundRect">
            <a:avLst>
              <a:gd name="adj" fmla="val 16667"/>
            </a:avLst>
          </a:prstGeom>
          <a:solidFill>
            <a:srgbClr val="E8770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411480" y="274320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BRADFORD VTS TEACHING AIDS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10180015" y="274320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5C6E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2026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8412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E877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THE LIFE COURSE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411480" y="1115568"/>
            <a:ext cx="11338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0E2A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Contraception over 40 &amp; perimenopause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0927080" y="868680"/>
            <a:ext cx="777240" cy="777240"/>
          </a:xfrm>
          <a:prstGeom prst="ellipse">
            <a:avLst/>
          </a:prstGeom>
          <a:solidFill>
            <a:srgbClr val="FCEFE0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2480" y="1094080"/>
            <a:ext cx="326441" cy="326441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411480" y="196596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B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Fertility falls but doesn’t vanish. The conversation shifts to “how long do I still need this, and which is safest now?”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411480" y="2606040"/>
            <a:ext cx="5532120" cy="914400"/>
          </a:xfrm>
          <a:prstGeom prst="roundRect">
            <a:avLst>
              <a:gd name="adj" fmla="val 10000"/>
            </a:avLst>
          </a:prstGeom>
          <a:solidFill>
            <a:srgbClr val="0E2A4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1" name="Text 8"/>
          <p:cNvSpPr/>
          <p:nvPr/>
        </p:nvSpPr>
        <p:spPr>
          <a:xfrm>
            <a:off x="594360" y="2606040"/>
            <a:ext cx="1828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E877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Age 55</a:t>
            </a:r>
            <a:endParaRPr lang="en-US" sz="3000" dirty="0"/>
          </a:p>
        </p:txBody>
      </p:sp>
      <p:sp>
        <p:nvSpPr>
          <p:cNvPr id="12" name="Text 9"/>
          <p:cNvSpPr/>
          <p:nvPr/>
        </p:nvSpPr>
        <p:spPr>
          <a:xfrm>
            <a:off x="2468880" y="2606040"/>
            <a:ext cx="3337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30" dirty="0">
                <a:solidFill>
                  <a:srgbClr val="D7E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Contraception can be stopped at 55 — natural pregnancy after this is exceptionally rare, even with some bleeding.</a:t>
            </a:r>
            <a:endParaRPr lang="en-US" sz="1230" dirty="0"/>
          </a:p>
        </p:txBody>
      </p:sp>
      <p:sp>
        <p:nvSpPr>
          <p:cNvPr id="13" name="Shape 10"/>
          <p:cNvSpPr/>
          <p:nvPr/>
        </p:nvSpPr>
        <p:spPr>
          <a:xfrm>
            <a:off x="6172200" y="2606040"/>
            <a:ext cx="5577840" cy="914400"/>
          </a:xfrm>
          <a:prstGeom prst="roundRect">
            <a:avLst>
              <a:gd name="adj" fmla="val 10000"/>
            </a:avLst>
          </a:prstGeom>
          <a:solidFill>
            <a:srgbClr val="E4F1F0"/>
          </a:solidFill>
          <a:ln w="12700">
            <a:solidFill>
              <a:srgbClr val="DCE4E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1"/>
          <p:cNvSpPr/>
          <p:nvPr/>
        </p:nvSpPr>
        <p:spPr>
          <a:xfrm>
            <a:off x="6400800" y="2606040"/>
            <a:ext cx="5120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287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55, non-hormonal?  </a:t>
            </a:r>
            <a:r>
              <a:rPr lang="en-US" sz="1250" dirty="0">
                <a:solidFill>
                  <a:srgbClr val="1B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after 1 year without periods if she’s 50+, or 2 years if under 50.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411480" y="3703320"/>
            <a:ext cx="3657600" cy="21945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6" name="Shape 13"/>
          <p:cNvSpPr/>
          <p:nvPr/>
        </p:nvSpPr>
        <p:spPr>
          <a:xfrm>
            <a:off x="640080" y="3931920"/>
            <a:ext cx="658368" cy="658368"/>
          </a:xfrm>
          <a:prstGeom prst="ellipse">
            <a:avLst/>
          </a:prstGeom>
          <a:solidFill>
            <a:srgbClr val="F9E9E7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07" y="4122847"/>
            <a:ext cx="276515" cy="276515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1417320" y="3977640"/>
            <a:ext cx="2514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0E2A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FSH is unreliable</a:t>
            </a:r>
            <a:endParaRPr lang="en-US" sz="1350" dirty="0"/>
          </a:p>
        </p:txBody>
      </p:sp>
      <p:sp>
        <p:nvSpPr>
          <p:cNvPr id="19" name="Text 15"/>
          <p:cNvSpPr/>
          <p:nvPr/>
        </p:nvSpPr>
        <p:spPr>
          <a:xfrm>
            <a:off x="640080" y="4709160"/>
            <a:ext cx="3200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60" dirty="0">
                <a:solidFill>
                  <a:srgbClr val="5C6E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Don’t use FSH to decide when to stop while she’s on hormones — it can mislead. Use age-based rules.</a:t>
            </a:r>
            <a:endParaRPr lang="en-US" sz="1160" dirty="0"/>
          </a:p>
        </p:txBody>
      </p:sp>
      <p:sp>
        <p:nvSpPr>
          <p:cNvPr id="20" name="Shape 16"/>
          <p:cNvSpPr/>
          <p:nvPr/>
        </p:nvSpPr>
        <p:spPr>
          <a:xfrm>
            <a:off x="4251960" y="3703320"/>
            <a:ext cx="3657600" cy="21945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1" name="Shape 17"/>
          <p:cNvSpPr/>
          <p:nvPr/>
        </p:nvSpPr>
        <p:spPr>
          <a:xfrm>
            <a:off x="4480560" y="3931920"/>
            <a:ext cx="658368" cy="658368"/>
          </a:xfrm>
          <a:prstGeom prst="ellipse">
            <a:avLst/>
          </a:prstGeom>
          <a:solidFill>
            <a:srgbClr val="E4F1F0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487" y="4122847"/>
            <a:ext cx="276515" cy="276515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5257800" y="3977640"/>
            <a:ext cx="2514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0E2A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Lower-dose / safer first</a:t>
            </a:r>
            <a:endParaRPr lang="en-US" sz="1350" dirty="0"/>
          </a:p>
        </p:txBody>
      </p:sp>
      <p:sp>
        <p:nvSpPr>
          <p:cNvPr id="24" name="Text 19"/>
          <p:cNvSpPr/>
          <p:nvPr/>
        </p:nvSpPr>
        <p:spPr>
          <a:xfrm>
            <a:off x="4480560" y="4709160"/>
            <a:ext cx="3200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60" dirty="0">
                <a:solidFill>
                  <a:srgbClr val="5C6E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using the combined pill over 40, prefer lower-oestrogen pills with levonorgestrel or norethisterone.</a:t>
            </a:r>
            <a:endParaRPr lang="en-US" sz="1160" dirty="0"/>
          </a:p>
        </p:txBody>
      </p:sp>
      <p:sp>
        <p:nvSpPr>
          <p:cNvPr id="25" name="Shape 20"/>
          <p:cNvSpPr/>
          <p:nvPr/>
        </p:nvSpPr>
        <p:spPr>
          <a:xfrm>
            <a:off x="8092440" y="3703320"/>
            <a:ext cx="3657600" cy="21945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">
            <a:solidFill>
              <a:srgbClr val="DCE4EC"/>
            </a:solidFill>
            <a:prstDash val="solid"/>
          </a:ln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6" name="Shape 21"/>
          <p:cNvSpPr/>
          <p:nvPr/>
        </p:nvSpPr>
        <p:spPr>
          <a:xfrm>
            <a:off x="8321040" y="3931920"/>
            <a:ext cx="658368" cy="658368"/>
          </a:xfrm>
          <a:prstGeom prst="ellipse">
            <a:avLst/>
          </a:prstGeom>
          <a:solidFill>
            <a:srgbClr val="FCEFE0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1967" y="4122847"/>
            <a:ext cx="276515" cy="276515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9098280" y="3977640"/>
            <a:ext cx="2514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50" b="1" dirty="0">
                <a:solidFill>
                  <a:srgbClr val="0E2A4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Two birds, one method</a:t>
            </a:r>
            <a:endParaRPr lang="en-US" sz="1350" dirty="0"/>
          </a:p>
        </p:txBody>
      </p:sp>
      <p:sp>
        <p:nvSpPr>
          <p:cNvPr id="29" name="Text 23"/>
          <p:cNvSpPr/>
          <p:nvPr/>
        </p:nvSpPr>
        <p:spPr>
          <a:xfrm>
            <a:off x="8321040" y="4709160"/>
            <a:ext cx="3200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60" dirty="0">
                <a:solidFill>
                  <a:srgbClr val="5C6E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hormonal coil gives contraception and can provide the progestogen part of HRT.</a:t>
            </a:r>
            <a:endParaRPr lang="en-US" sz="1160" dirty="0"/>
          </a:p>
        </p:txBody>
      </p:sp>
      <p:sp>
        <p:nvSpPr>
          <p:cNvPr id="30" name="Text 24"/>
          <p:cNvSpPr/>
          <p:nvPr/>
        </p:nvSpPr>
        <p:spPr>
          <a:xfrm>
            <a:off x="411480" y="6473952"/>
            <a:ext cx="9692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C6E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Educational teaching aid — verify against current NICE / FSRH guidance and local policy before use.</a:t>
            </a:r>
            <a:endParaRPr lang="en-US" sz="850" dirty="0"/>
          </a:p>
        </p:txBody>
      </p:sp>
      <p:sp>
        <p:nvSpPr>
          <p:cNvPr id="31" name="Text 25"/>
          <p:cNvSpPr/>
          <p:nvPr/>
        </p:nvSpPr>
        <p:spPr>
          <a:xfrm>
            <a:off x="1132301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</Words>
  <Application>Microsoft Office PowerPoint</Application>
  <PresentationFormat>Widescreen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Georgia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Family Planning Conversation</dc:title>
  <dc:subject>PptxGenJS Presentation</dc:subject>
  <dc:creator>Bradford VTS</dc:creator>
  <cp:lastModifiedBy>Ramesh Mehay</cp:lastModifiedBy>
  <cp:revision>3</cp:revision>
  <dcterms:created xsi:type="dcterms:W3CDTF">2026-06-11T17:43:48Z</dcterms:created>
  <dcterms:modified xsi:type="dcterms:W3CDTF">2026-06-12T00:26:07Z</dcterms:modified>
</cp:coreProperties>
</file>