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73" r:id="rId2"/>
    <p:sldId id="280" r:id="rId3"/>
    <p:sldId id="281" r:id="rId4"/>
    <p:sldId id="282" r:id="rId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6" d="100"/>
          <a:sy n="56" d="100"/>
        </p:scale>
        <p:origin x="504"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405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Postnatal (FSRH Contraception After Pregnancy). Contraception required from day 21. POP and implant safe immediately, including breastfeeding. CHC: avoid if breastfeeding &lt;6 weeks; avoid in first 3 weeks with VTE risk factors. LAM ~98% if fully breastfeeding, amenorrhoeic, &lt;6 months.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of the five steps as takeaways — primacy/recency. This is the single slide to photograph.</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NICE CKS Contraception-assessment &amp; Pre-conception; FSRH UKMEC 2025, CHC, POP, Contraception After Pregnancy, Over-40, Emergency Contraception; NICE NG197 shared decision making, PH51 under-25s; GMC 0–18 years for Fraser/Gillick.</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Disclaimer slide — educational use only; verify against current NICE/FSRH guidance and local policy.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a:effectLst/>
      </p:bgPr>
    </p:bg>
    <p:spTree>
      <p:nvGrpSpPr>
        <p:cNvPr id="1" name=""/>
        <p:cNvGrpSpPr/>
        <p:nvPr/>
      </p:nvGrpSpPr>
      <p:grpSpPr>
        <a:xfrm>
          <a:off x="0" y="0"/>
          <a:ext cx="0" cy="0"/>
          <a:chOff x="0" y="0"/>
          <a:chExt cx="0" cy="0"/>
        </a:xfrm>
      </p:grpSpPr>
      <p:sp>
        <p:nvSpPr>
          <p:cNvPr id="2" name="Shape 0"/>
          <p:cNvSpPr/>
          <p:nvPr/>
        </p:nvSpPr>
        <p:spPr>
          <a:xfrm>
            <a:off x="411480" y="274320"/>
            <a:ext cx="3246120" cy="384048"/>
          </a:xfrm>
          <a:prstGeom prst="roundRect">
            <a:avLst>
              <a:gd name="adj" fmla="val 16667"/>
            </a:avLst>
          </a:prstGeom>
          <a:solidFill>
            <a:srgbClr val="E8770E"/>
          </a:solidFill>
          <a:ln/>
        </p:spPr>
        <p:txBody>
          <a:bodyPr/>
          <a:lstStyle/>
          <a:p>
            <a:endParaRPr lang="en-GB"/>
          </a:p>
        </p:txBody>
      </p:sp>
      <p:sp>
        <p:nvSpPr>
          <p:cNvPr id="3" name="Text 1"/>
          <p:cNvSpPr/>
          <p:nvPr/>
        </p:nvSpPr>
        <p:spPr>
          <a:xfrm>
            <a:off x="411480" y="274320"/>
            <a:ext cx="3246120" cy="384048"/>
          </a:xfrm>
          <a:prstGeom prst="rect">
            <a:avLst/>
          </a:prstGeom>
          <a:noFill/>
          <a:ln/>
        </p:spPr>
        <p:txBody>
          <a:bodyPr wrap="square" lIns="0" tIns="0" rIns="0" bIns="0" rtlCol="0" anchor="ctr"/>
          <a:lstStyle/>
          <a:p>
            <a:pPr marL="0" indent="0" algn="ctr">
              <a:buNone/>
            </a:pPr>
            <a:r>
              <a:rPr lang="en-US" sz="1150" b="1" kern="0" spc="100" dirty="0">
                <a:solidFill>
                  <a:srgbClr val="FFFFFF"/>
                </a:solidFill>
                <a:latin typeface="Calibri" pitchFamily="34" charset="0"/>
                <a:ea typeface="Calibri" pitchFamily="34" charset="-122"/>
                <a:cs typeface="Calibri" pitchFamily="34" charset="-120"/>
              </a:rPr>
              <a:t>BRADFORD VTS TEACHING AIDS</a:t>
            </a:r>
            <a:endParaRPr lang="en-US" sz="1150" dirty="0"/>
          </a:p>
        </p:txBody>
      </p:sp>
      <p:sp>
        <p:nvSpPr>
          <p:cNvPr id="4" name="Text 2"/>
          <p:cNvSpPr/>
          <p:nvPr/>
        </p:nvSpPr>
        <p:spPr>
          <a:xfrm>
            <a:off x="10180015" y="274320"/>
            <a:ext cx="1600200" cy="384048"/>
          </a:xfrm>
          <a:prstGeom prst="rect">
            <a:avLst/>
          </a:prstGeom>
          <a:noFill/>
          <a:ln/>
        </p:spPr>
        <p:txBody>
          <a:bodyPr wrap="square" lIns="0" tIns="0" rIns="0" bIns="0" rtlCol="0" anchor="ctr"/>
          <a:lstStyle/>
          <a:p>
            <a:pPr marL="0" indent="0" algn="r">
              <a:buNone/>
            </a:pPr>
            <a:r>
              <a:rPr lang="en-US" sz="1100" b="1" dirty="0">
                <a:solidFill>
                  <a:srgbClr val="5C6E7E"/>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411480" y="841248"/>
            <a:ext cx="8229600" cy="274320"/>
          </a:xfrm>
          <a:prstGeom prst="rect">
            <a:avLst/>
          </a:prstGeom>
          <a:noFill/>
          <a:ln/>
        </p:spPr>
        <p:txBody>
          <a:bodyPr wrap="square" lIns="0" tIns="0" rIns="0" bIns="0" rtlCol="0" anchor="ctr"/>
          <a:lstStyle/>
          <a:p>
            <a:pPr marL="0" indent="0">
              <a:buNone/>
            </a:pPr>
            <a:r>
              <a:rPr lang="en-US" sz="1250" b="1" kern="0" spc="200" dirty="0">
                <a:solidFill>
                  <a:srgbClr val="E8770E"/>
                </a:solidFill>
                <a:latin typeface="Calibri" pitchFamily="34" charset="0"/>
                <a:ea typeface="Calibri" pitchFamily="34" charset="-122"/>
                <a:cs typeface="Calibri" pitchFamily="34" charset="-120"/>
              </a:rPr>
              <a:t>ACROSS THE LIFE COURSE</a:t>
            </a:r>
            <a:endParaRPr lang="en-US" sz="1250" dirty="0"/>
          </a:p>
        </p:txBody>
      </p:sp>
      <p:sp>
        <p:nvSpPr>
          <p:cNvPr id="6" name="Text 4"/>
          <p:cNvSpPr/>
          <p:nvPr/>
        </p:nvSpPr>
        <p:spPr>
          <a:xfrm>
            <a:off x="411480" y="1115568"/>
            <a:ext cx="11338560" cy="777240"/>
          </a:xfrm>
          <a:prstGeom prst="rect">
            <a:avLst/>
          </a:prstGeom>
          <a:noFill/>
          <a:ln/>
        </p:spPr>
        <p:txBody>
          <a:bodyPr wrap="square" lIns="0" tIns="0" rIns="0" bIns="0" rtlCol="0" anchor="t"/>
          <a:lstStyle/>
          <a:p>
            <a:pPr marL="0" indent="0">
              <a:buNone/>
            </a:pPr>
            <a:r>
              <a:rPr lang="en-US" sz="3000" b="1" dirty="0">
                <a:solidFill>
                  <a:srgbClr val="0E2A47"/>
                </a:solidFill>
                <a:latin typeface="Georgia" pitchFamily="34" charset="0"/>
                <a:ea typeface="Georgia" pitchFamily="34" charset="-122"/>
                <a:cs typeface="Georgia" pitchFamily="34" charset="-120"/>
              </a:rPr>
              <a:t>The postnatal conversation</a:t>
            </a:r>
            <a:endParaRPr lang="en-US" sz="3000" dirty="0"/>
          </a:p>
        </p:txBody>
      </p:sp>
      <p:sp>
        <p:nvSpPr>
          <p:cNvPr id="7" name="Shape 5"/>
          <p:cNvSpPr/>
          <p:nvPr/>
        </p:nvSpPr>
        <p:spPr>
          <a:xfrm>
            <a:off x="10927080" y="868680"/>
            <a:ext cx="777240" cy="777240"/>
          </a:xfrm>
          <a:prstGeom prst="ellipse">
            <a:avLst/>
          </a:prstGeom>
          <a:solidFill>
            <a:srgbClr val="FCEFE0"/>
          </a:solidFill>
          <a:ln/>
        </p:spPr>
        <p:txBody>
          <a:bodyPr/>
          <a:lstStyle/>
          <a:p>
            <a:endParaRPr lang="en-GB"/>
          </a:p>
        </p:txBody>
      </p:sp>
      <p:pic>
        <p:nvPicPr>
          <p:cNvPr id="8" name="Image 0" descr="preencoded.png"/>
          <p:cNvPicPr>
            <a:picLocks noChangeAspect="1"/>
          </p:cNvPicPr>
          <p:nvPr/>
        </p:nvPicPr>
        <p:blipFill>
          <a:blip r:embed="rId3"/>
          <a:stretch>
            <a:fillRect/>
          </a:stretch>
        </p:blipFill>
        <p:spPr>
          <a:xfrm>
            <a:off x="11152480" y="1094080"/>
            <a:ext cx="326441" cy="326441"/>
          </a:xfrm>
          <a:prstGeom prst="rect">
            <a:avLst/>
          </a:prstGeom>
        </p:spPr>
      </p:pic>
      <p:sp>
        <p:nvSpPr>
          <p:cNvPr id="9" name="Text 6"/>
          <p:cNvSpPr/>
          <p:nvPr/>
        </p:nvSpPr>
        <p:spPr>
          <a:xfrm>
            <a:off x="411480" y="1965960"/>
            <a:ext cx="10058400" cy="502920"/>
          </a:xfrm>
          <a:prstGeom prst="rect">
            <a:avLst/>
          </a:prstGeom>
          <a:noFill/>
          <a:ln/>
        </p:spPr>
        <p:txBody>
          <a:bodyPr wrap="square" lIns="0" tIns="0" rIns="0" bIns="0" rtlCol="0" anchor="ctr"/>
          <a:lstStyle/>
          <a:p>
            <a:pPr marL="0" indent="0">
              <a:buNone/>
            </a:pPr>
            <a:r>
              <a:rPr lang="en-US" sz="1450" dirty="0">
                <a:solidFill>
                  <a:srgbClr val="1B2A3A"/>
                </a:solidFill>
                <a:latin typeface="Calibri" pitchFamily="34" charset="0"/>
                <a:ea typeface="Calibri" pitchFamily="34" charset="-122"/>
                <a:cs typeface="Calibri" pitchFamily="34" charset="-120"/>
              </a:rPr>
              <a:t>Fertility returns sooner than most women expect. Start the conversation antenatally and revisit at the 6-week check.</a:t>
            </a:r>
            <a:endParaRPr lang="en-US" sz="1450" dirty="0"/>
          </a:p>
        </p:txBody>
      </p:sp>
      <p:sp>
        <p:nvSpPr>
          <p:cNvPr id="10" name="Shape 7"/>
          <p:cNvSpPr/>
          <p:nvPr/>
        </p:nvSpPr>
        <p:spPr>
          <a:xfrm>
            <a:off x="411480" y="2606040"/>
            <a:ext cx="11338560" cy="914400"/>
          </a:xfrm>
          <a:prstGeom prst="roundRect">
            <a:avLst>
              <a:gd name="adj" fmla="val 10000"/>
            </a:avLst>
          </a:prstGeom>
          <a:solidFill>
            <a:srgbClr val="0E2A47"/>
          </a:solidFill>
          <a:ln/>
          <a:effectLst>
            <a:outerShdw blurRad="88900" dist="38100" dir="5400000" algn="bl" rotWithShape="0">
              <a:srgbClr val="000000">
                <a:alpha val="13000"/>
              </a:srgbClr>
            </a:outerShdw>
          </a:effectLst>
        </p:spPr>
        <p:txBody>
          <a:bodyPr/>
          <a:lstStyle/>
          <a:p>
            <a:endParaRPr lang="en-GB"/>
          </a:p>
        </p:txBody>
      </p:sp>
      <p:sp>
        <p:nvSpPr>
          <p:cNvPr id="11" name="Text 8"/>
          <p:cNvSpPr/>
          <p:nvPr/>
        </p:nvSpPr>
        <p:spPr>
          <a:xfrm>
            <a:off x="640080" y="2606040"/>
            <a:ext cx="2011680" cy="914400"/>
          </a:xfrm>
          <a:prstGeom prst="rect">
            <a:avLst/>
          </a:prstGeom>
          <a:noFill/>
          <a:ln/>
        </p:spPr>
        <p:txBody>
          <a:bodyPr wrap="square" lIns="0" tIns="0" rIns="0" bIns="0" rtlCol="0" anchor="ctr"/>
          <a:lstStyle/>
          <a:p>
            <a:pPr marL="0" indent="0" algn="ctr">
              <a:buNone/>
            </a:pPr>
            <a:r>
              <a:rPr lang="en-US" sz="3400" b="1" dirty="0">
                <a:solidFill>
                  <a:srgbClr val="E8770E"/>
                </a:solidFill>
                <a:latin typeface="Georgia" pitchFamily="34" charset="0"/>
                <a:ea typeface="Georgia" pitchFamily="34" charset="-122"/>
                <a:cs typeface="Georgia" pitchFamily="34" charset="-120"/>
              </a:rPr>
              <a:t>Day 21</a:t>
            </a:r>
            <a:endParaRPr lang="en-US" sz="3400" dirty="0"/>
          </a:p>
        </p:txBody>
      </p:sp>
      <p:sp>
        <p:nvSpPr>
          <p:cNvPr id="12" name="Shape 9"/>
          <p:cNvSpPr/>
          <p:nvPr/>
        </p:nvSpPr>
        <p:spPr>
          <a:xfrm>
            <a:off x="2697480" y="2834640"/>
            <a:ext cx="0" cy="457200"/>
          </a:xfrm>
          <a:prstGeom prst="line">
            <a:avLst/>
          </a:prstGeom>
          <a:noFill/>
          <a:ln w="19050">
            <a:solidFill>
              <a:srgbClr val="33506E"/>
            </a:solidFill>
            <a:prstDash val="solid"/>
          </a:ln>
        </p:spPr>
        <p:txBody>
          <a:bodyPr/>
          <a:lstStyle/>
          <a:p>
            <a:endParaRPr lang="en-GB"/>
          </a:p>
        </p:txBody>
      </p:sp>
      <p:sp>
        <p:nvSpPr>
          <p:cNvPr id="13" name="Text 10"/>
          <p:cNvSpPr/>
          <p:nvPr/>
        </p:nvSpPr>
        <p:spPr>
          <a:xfrm>
            <a:off x="2971800" y="2606040"/>
            <a:ext cx="8595360" cy="914400"/>
          </a:xfrm>
          <a:prstGeom prst="rect">
            <a:avLst/>
          </a:prstGeom>
          <a:noFill/>
          <a:ln/>
        </p:spPr>
        <p:txBody>
          <a:bodyPr wrap="square" lIns="0" tIns="0" rIns="0" bIns="0" rtlCol="0" anchor="ctr"/>
          <a:lstStyle/>
          <a:p>
            <a:pPr marL="0" indent="0">
              <a:lnSpc>
                <a:spcPct val="105000"/>
              </a:lnSpc>
              <a:buNone/>
            </a:pPr>
            <a:r>
              <a:rPr lang="en-US" sz="1400" b="1" dirty="0">
                <a:solidFill>
                  <a:srgbClr val="FFFFFF"/>
                </a:solidFill>
                <a:latin typeface="Calibri" pitchFamily="34" charset="0"/>
                <a:ea typeface="Calibri" pitchFamily="34" charset="-122"/>
                <a:cs typeface="Calibri" pitchFamily="34" charset="-120"/>
              </a:rPr>
              <a:t>Contraception is needed from day 21 after birth.  </a:t>
            </a:r>
            <a:r>
              <a:rPr lang="en-US" sz="1400" dirty="0">
                <a:solidFill>
                  <a:srgbClr val="C9D6E5"/>
                </a:solidFill>
                <a:latin typeface="Calibri" pitchFamily="34" charset="0"/>
                <a:ea typeface="Calibri" pitchFamily="34" charset="-122"/>
                <a:cs typeface="Calibri" pitchFamily="34" charset="-120"/>
              </a:rPr>
              <a:t>Before then she is not at risk; after then she is — even before periods return.</a:t>
            </a:r>
            <a:endParaRPr lang="en-US" sz="1400" dirty="0"/>
          </a:p>
        </p:txBody>
      </p:sp>
      <p:sp>
        <p:nvSpPr>
          <p:cNvPr id="14" name="Shape 11"/>
          <p:cNvSpPr/>
          <p:nvPr/>
        </p:nvSpPr>
        <p:spPr>
          <a:xfrm>
            <a:off x="411480" y="3703320"/>
            <a:ext cx="3657600" cy="2194560"/>
          </a:xfrm>
          <a:prstGeom prst="roundRect">
            <a:avLst>
              <a:gd name="adj" fmla="val 4167"/>
            </a:avLst>
          </a:prstGeom>
          <a:solidFill>
            <a:srgbClr val="FFFFFF"/>
          </a:solidFill>
          <a:ln w="12700">
            <a:solidFill>
              <a:srgbClr val="DCE4EC"/>
            </a:solidFill>
            <a:prstDash val="solid"/>
          </a:ln>
          <a:effectLst>
            <a:outerShdw blurRad="88900" dist="38100" dir="5400000" algn="bl" rotWithShape="0">
              <a:srgbClr val="000000">
                <a:alpha val="13000"/>
              </a:srgbClr>
            </a:outerShdw>
          </a:effectLst>
        </p:spPr>
        <p:txBody>
          <a:bodyPr/>
          <a:lstStyle/>
          <a:p>
            <a:endParaRPr lang="en-GB"/>
          </a:p>
        </p:txBody>
      </p:sp>
      <p:sp>
        <p:nvSpPr>
          <p:cNvPr id="15" name="Shape 12"/>
          <p:cNvSpPr/>
          <p:nvPr/>
        </p:nvSpPr>
        <p:spPr>
          <a:xfrm>
            <a:off x="640080" y="3931920"/>
            <a:ext cx="658368" cy="658368"/>
          </a:xfrm>
          <a:prstGeom prst="ellipse">
            <a:avLst/>
          </a:prstGeom>
          <a:solidFill>
            <a:srgbClr val="E4F1F0"/>
          </a:solidFill>
          <a:ln/>
        </p:spPr>
        <p:txBody>
          <a:bodyPr/>
          <a:lstStyle/>
          <a:p>
            <a:endParaRPr lang="en-GB"/>
          </a:p>
        </p:txBody>
      </p:sp>
      <p:pic>
        <p:nvPicPr>
          <p:cNvPr id="16" name="Image 1" descr="preencoded.png"/>
          <p:cNvPicPr>
            <a:picLocks noChangeAspect="1"/>
          </p:cNvPicPr>
          <p:nvPr/>
        </p:nvPicPr>
        <p:blipFill>
          <a:blip r:embed="rId4"/>
          <a:stretch>
            <a:fillRect/>
          </a:stretch>
        </p:blipFill>
        <p:spPr>
          <a:xfrm>
            <a:off x="831007" y="4122847"/>
            <a:ext cx="276515" cy="276515"/>
          </a:xfrm>
          <a:prstGeom prst="rect">
            <a:avLst/>
          </a:prstGeom>
        </p:spPr>
      </p:pic>
      <p:sp>
        <p:nvSpPr>
          <p:cNvPr id="17" name="Text 13"/>
          <p:cNvSpPr/>
          <p:nvPr/>
        </p:nvSpPr>
        <p:spPr>
          <a:xfrm>
            <a:off x="1417320" y="3977640"/>
            <a:ext cx="2514600" cy="548640"/>
          </a:xfrm>
          <a:prstGeom prst="rect">
            <a:avLst/>
          </a:prstGeom>
          <a:noFill/>
          <a:ln/>
        </p:spPr>
        <p:txBody>
          <a:bodyPr wrap="square" lIns="0" tIns="0" rIns="0" bIns="0" rtlCol="0" anchor="ctr"/>
          <a:lstStyle/>
          <a:p>
            <a:pPr marL="0" indent="0">
              <a:lnSpc>
                <a:spcPct val="95000"/>
              </a:lnSpc>
              <a:buNone/>
            </a:pPr>
            <a:r>
              <a:rPr lang="en-US" sz="1350" b="1" dirty="0">
                <a:solidFill>
                  <a:srgbClr val="0E2A47"/>
                </a:solidFill>
                <a:latin typeface="Georgia" pitchFamily="34" charset="0"/>
                <a:ea typeface="Georgia" pitchFamily="34" charset="-122"/>
                <a:cs typeface="Georgia" pitchFamily="34" charset="-120"/>
              </a:rPr>
              <a:t>Safe straight away</a:t>
            </a:r>
            <a:endParaRPr lang="en-US" sz="1350" dirty="0"/>
          </a:p>
        </p:txBody>
      </p:sp>
      <p:sp>
        <p:nvSpPr>
          <p:cNvPr id="18" name="Text 14"/>
          <p:cNvSpPr/>
          <p:nvPr/>
        </p:nvSpPr>
        <p:spPr>
          <a:xfrm>
            <a:off x="640080" y="4709160"/>
            <a:ext cx="3200400" cy="1097280"/>
          </a:xfrm>
          <a:prstGeom prst="rect">
            <a:avLst/>
          </a:prstGeom>
          <a:noFill/>
          <a:ln/>
        </p:spPr>
        <p:txBody>
          <a:bodyPr wrap="square" lIns="0" tIns="0" rIns="0" bIns="0" rtlCol="0" anchor="ctr"/>
          <a:lstStyle/>
          <a:p>
            <a:pPr marL="0" indent="0">
              <a:lnSpc>
                <a:spcPct val="108000"/>
              </a:lnSpc>
              <a:buNone/>
            </a:pPr>
            <a:r>
              <a:rPr lang="en-US" sz="1160" dirty="0">
                <a:solidFill>
                  <a:srgbClr val="5C6E7E"/>
                </a:solidFill>
                <a:latin typeface="Calibri" pitchFamily="34" charset="0"/>
                <a:ea typeface="Calibri" pitchFamily="34" charset="-122"/>
                <a:cs typeface="Calibri" pitchFamily="34" charset="-120"/>
              </a:rPr>
              <a:t>The progestogen-only pill and the implant can be started any time after birth, including immediately — safe in breastfeeding.</a:t>
            </a:r>
            <a:endParaRPr lang="en-US" sz="1160" dirty="0"/>
          </a:p>
        </p:txBody>
      </p:sp>
      <p:sp>
        <p:nvSpPr>
          <p:cNvPr id="19" name="Shape 15"/>
          <p:cNvSpPr/>
          <p:nvPr/>
        </p:nvSpPr>
        <p:spPr>
          <a:xfrm>
            <a:off x="4251960" y="3703320"/>
            <a:ext cx="3657600" cy="2194560"/>
          </a:xfrm>
          <a:prstGeom prst="roundRect">
            <a:avLst>
              <a:gd name="adj" fmla="val 4167"/>
            </a:avLst>
          </a:prstGeom>
          <a:solidFill>
            <a:srgbClr val="FFFFFF"/>
          </a:solidFill>
          <a:ln w="12700">
            <a:solidFill>
              <a:srgbClr val="DCE4EC"/>
            </a:solidFill>
            <a:prstDash val="solid"/>
          </a:ln>
          <a:effectLst>
            <a:outerShdw blurRad="88900" dist="38100" dir="5400000" algn="bl" rotWithShape="0">
              <a:srgbClr val="000000">
                <a:alpha val="13000"/>
              </a:srgbClr>
            </a:outerShdw>
          </a:effectLst>
        </p:spPr>
        <p:txBody>
          <a:bodyPr/>
          <a:lstStyle/>
          <a:p>
            <a:endParaRPr lang="en-GB"/>
          </a:p>
        </p:txBody>
      </p:sp>
      <p:sp>
        <p:nvSpPr>
          <p:cNvPr id="20" name="Shape 16"/>
          <p:cNvSpPr/>
          <p:nvPr/>
        </p:nvSpPr>
        <p:spPr>
          <a:xfrm>
            <a:off x="4480560" y="3931920"/>
            <a:ext cx="658368" cy="658368"/>
          </a:xfrm>
          <a:prstGeom prst="ellipse">
            <a:avLst/>
          </a:prstGeom>
          <a:solidFill>
            <a:srgbClr val="F9E9E7"/>
          </a:solidFill>
          <a:ln/>
        </p:spPr>
        <p:txBody>
          <a:bodyPr/>
          <a:lstStyle/>
          <a:p>
            <a:endParaRPr lang="en-GB"/>
          </a:p>
        </p:txBody>
      </p:sp>
      <p:pic>
        <p:nvPicPr>
          <p:cNvPr id="21" name="Image 2" descr="preencoded.png"/>
          <p:cNvPicPr>
            <a:picLocks noChangeAspect="1"/>
          </p:cNvPicPr>
          <p:nvPr/>
        </p:nvPicPr>
        <p:blipFill>
          <a:blip r:embed="rId5"/>
          <a:stretch>
            <a:fillRect/>
          </a:stretch>
        </p:blipFill>
        <p:spPr>
          <a:xfrm>
            <a:off x="4671487" y="4122847"/>
            <a:ext cx="276515" cy="276515"/>
          </a:xfrm>
          <a:prstGeom prst="rect">
            <a:avLst/>
          </a:prstGeom>
        </p:spPr>
      </p:pic>
      <p:sp>
        <p:nvSpPr>
          <p:cNvPr id="22" name="Text 17"/>
          <p:cNvSpPr/>
          <p:nvPr/>
        </p:nvSpPr>
        <p:spPr>
          <a:xfrm>
            <a:off x="5257800" y="3977640"/>
            <a:ext cx="2514600" cy="548640"/>
          </a:xfrm>
          <a:prstGeom prst="rect">
            <a:avLst/>
          </a:prstGeom>
          <a:noFill/>
          <a:ln/>
        </p:spPr>
        <p:txBody>
          <a:bodyPr wrap="square" lIns="0" tIns="0" rIns="0" bIns="0" rtlCol="0" anchor="ctr"/>
          <a:lstStyle/>
          <a:p>
            <a:pPr marL="0" indent="0">
              <a:lnSpc>
                <a:spcPct val="95000"/>
              </a:lnSpc>
              <a:buNone/>
            </a:pPr>
            <a:r>
              <a:rPr lang="en-US" sz="1350" b="1" dirty="0">
                <a:solidFill>
                  <a:srgbClr val="0E2A47"/>
                </a:solidFill>
                <a:latin typeface="Georgia" pitchFamily="34" charset="0"/>
                <a:ea typeface="Georgia" pitchFamily="34" charset="-122"/>
                <a:cs typeface="Georgia" pitchFamily="34" charset="-120"/>
              </a:rPr>
              <a:t>Combined pill — wait</a:t>
            </a:r>
            <a:endParaRPr lang="en-US" sz="1350" dirty="0"/>
          </a:p>
        </p:txBody>
      </p:sp>
      <p:sp>
        <p:nvSpPr>
          <p:cNvPr id="23" name="Text 18"/>
          <p:cNvSpPr/>
          <p:nvPr/>
        </p:nvSpPr>
        <p:spPr>
          <a:xfrm>
            <a:off x="4480560" y="4709160"/>
            <a:ext cx="3200400" cy="1097280"/>
          </a:xfrm>
          <a:prstGeom prst="rect">
            <a:avLst/>
          </a:prstGeom>
          <a:noFill/>
          <a:ln/>
        </p:spPr>
        <p:txBody>
          <a:bodyPr wrap="square" lIns="0" tIns="0" rIns="0" bIns="0" rtlCol="0" anchor="ctr"/>
          <a:lstStyle/>
          <a:p>
            <a:pPr marL="0" indent="0">
              <a:lnSpc>
                <a:spcPct val="108000"/>
              </a:lnSpc>
              <a:buNone/>
            </a:pPr>
            <a:r>
              <a:rPr lang="en-US" sz="1160" dirty="0">
                <a:solidFill>
                  <a:srgbClr val="5C6E7E"/>
                </a:solidFill>
                <a:latin typeface="Calibri" pitchFamily="34" charset="0"/>
                <a:ea typeface="Calibri" pitchFamily="34" charset="-122"/>
                <a:cs typeface="Calibri" pitchFamily="34" charset="-120"/>
              </a:rPr>
              <a:t>Avoid the combined pill while breastfeeding before 6 weeks, and in anyone with VTE risk factors in the first 3 weeks.</a:t>
            </a:r>
            <a:endParaRPr lang="en-US" sz="1160" dirty="0"/>
          </a:p>
        </p:txBody>
      </p:sp>
      <p:sp>
        <p:nvSpPr>
          <p:cNvPr id="24" name="Shape 19"/>
          <p:cNvSpPr/>
          <p:nvPr/>
        </p:nvSpPr>
        <p:spPr>
          <a:xfrm>
            <a:off x="8092440" y="3703320"/>
            <a:ext cx="3657600" cy="2194560"/>
          </a:xfrm>
          <a:prstGeom prst="roundRect">
            <a:avLst>
              <a:gd name="adj" fmla="val 4167"/>
            </a:avLst>
          </a:prstGeom>
          <a:solidFill>
            <a:srgbClr val="FFFFFF"/>
          </a:solidFill>
          <a:ln w="12700">
            <a:solidFill>
              <a:srgbClr val="DCE4EC"/>
            </a:solidFill>
            <a:prstDash val="solid"/>
          </a:ln>
          <a:effectLst>
            <a:outerShdw blurRad="88900" dist="38100" dir="5400000" algn="bl" rotWithShape="0">
              <a:srgbClr val="000000">
                <a:alpha val="13000"/>
              </a:srgbClr>
            </a:outerShdw>
          </a:effectLst>
        </p:spPr>
        <p:txBody>
          <a:bodyPr/>
          <a:lstStyle/>
          <a:p>
            <a:endParaRPr lang="en-GB"/>
          </a:p>
        </p:txBody>
      </p:sp>
      <p:sp>
        <p:nvSpPr>
          <p:cNvPr id="25" name="Shape 20"/>
          <p:cNvSpPr/>
          <p:nvPr/>
        </p:nvSpPr>
        <p:spPr>
          <a:xfrm>
            <a:off x="8321040" y="3931920"/>
            <a:ext cx="658368" cy="658368"/>
          </a:xfrm>
          <a:prstGeom prst="ellipse">
            <a:avLst/>
          </a:prstGeom>
          <a:solidFill>
            <a:srgbClr val="FCEFE0"/>
          </a:solidFill>
          <a:ln/>
        </p:spPr>
        <p:txBody>
          <a:bodyPr/>
          <a:lstStyle/>
          <a:p>
            <a:endParaRPr lang="en-GB"/>
          </a:p>
        </p:txBody>
      </p:sp>
      <p:pic>
        <p:nvPicPr>
          <p:cNvPr id="26" name="Image 3" descr="preencoded.png"/>
          <p:cNvPicPr>
            <a:picLocks noChangeAspect="1"/>
          </p:cNvPicPr>
          <p:nvPr/>
        </p:nvPicPr>
        <p:blipFill>
          <a:blip r:embed="rId6"/>
          <a:stretch>
            <a:fillRect/>
          </a:stretch>
        </p:blipFill>
        <p:spPr>
          <a:xfrm>
            <a:off x="8511967" y="4122847"/>
            <a:ext cx="276515" cy="276515"/>
          </a:xfrm>
          <a:prstGeom prst="rect">
            <a:avLst/>
          </a:prstGeom>
        </p:spPr>
      </p:pic>
      <p:sp>
        <p:nvSpPr>
          <p:cNvPr id="27" name="Text 21"/>
          <p:cNvSpPr/>
          <p:nvPr/>
        </p:nvSpPr>
        <p:spPr>
          <a:xfrm>
            <a:off x="9098280" y="3977640"/>
            <a:ext cx="2514600" cy="548640"/>
          </a:xfrm>
          <a:prstGeom prst="rect">
            <a:avLst/>
          </a:prstGeom>
          <a:noFill/>
          <a:ln/>
        </p:spPr>
        <p:txBody>
          <a:bodyPr wrap="square" lIns="0" tIns="0" rIns="0" bIns="0" rtlCol="0" anchor="ctr"/>
          <a:lstStyle/>
          <a:p>
            <a:pPr marL="0" indent="0">
              <a:lnSpc>
                <a:spcPct val="95000"/>
              </a:lnSpc>
              <a:buNone/>
            </a:pPr>
            <a:r>
              <a:rPr lang="en-US" sz="1350" b="1" dirty="0">
                <a:solidFill>
                  <a:srgbClr val="0E2A47"/>
                </a:solidFill>
                <a:latin typeface="Georgia" pitchFamily="34" charset="0"/>
                <a:ea typeface="Georgia" pitchFamily="34" charset="-122"/>
                <a:cs typeface="Georgia" pitchFamily="34" charset="-120"/>
              </a:rPr>
              <a:t>LAM has rules</a:t>
            </a:r>
            <a:endParaRPr lang="en-US" sz="1350" dirty="0"/>
          </a:p>
        </p:txBody>
      </p:sp>
      <p:sp>
        <p:nvSpPr>
          <p:cNvPr id="28" name="Text 22"/>
          <p:cNvSpPr/>
          <p:nvPr/>
        </p:nvSpPr>
        <p:spPr>
          <a:xfrm>
            <a:off x="8321040" y="4709160"/>
            <a:ext cx="3200400" cy="1097280"/>
          </a:xfrm>
          <a:prstGeom prst="rect">
            <a:avLst/>
          </a:prstGeom>
          <a:noFill/>
          <a:ln/>
        </p:spPr>
        <p:txBody>
          <a:bodyPr wrap="square" lIns="0" tIns="0" rIns="0" bIns="0" rtlCol="0" anchor="ctr"/>
          <a:lstStyle/>
          <a:p>
            <a:pPr marL="0" indent="0">
              <a:lnSpc>
                <a:spcPct val="108000"/>
              </a:lnSpc>
              <a:buNone/>
            </a:pPr>
            <a:r>
              <a:rPr lang="en-US" sz="1160" dirty="0">
                <a:solidFill>
                  <a:srgbClr val="5C6E7E"/>
                </a:solidFill>
                <a:latin typeface="Calibri" pitchFamily="34" charset="0"/>
                <a:ea typeface="Calibri" pitchFamily="34" charset="-122"/>
                <a:cs typeface="Calibri" pitchFamily="34" charset="-120"/>
              </a:rPr>
              <a:t>Lactational amenorrhoea is ~98% effective ONLY if fully breastfeeding, no periods, and under 6 months.</a:t>
            </a:r>
            <a:endParaRPr lang="en-US" sz="1160" dirty="0"/>
          </a:p>
        </p:txBody>
      </p:sp>
      <p:sp>
        <p:nvSpPr>
          <p:cNvPr id="29" name="Text 23"/>
          <p:cNvSpPr/>
          <p:nvPr/>
        </p:nvSpPr>
        <p:spPr>
          <a:xfrm>
            <a:off x="411480" y="6473952"/>
            <a:ext cx="9692640" cy="274320"/>
          </a:xfrm>
          <a:prstGeom prst="rect">
            <a:avLst/>
          </a:prstGeom>
          <a:noFill/>
          <a:ln/>
        </p:spPr>
        <p:txBody>
          <a:bodyPr wrap="square" lIns="0" tIns="0" rIns="0" bIns="0" rtlCol="0" anchor="ctr"/>
          <a:lstStyle/>
          <a:p>
            <a:pPr marL="0" indent="0">
              <a:buNone/>
            </a:pPr>
            <a:r>
              <a:rPr lang="en-US" sz="850" i="1" dirty="0">
                <a:solidFill>
                  <a:srgbClr val="5C6E7E"/>
                </a:solidFill>
                <a:latin typeface="Calibri" pitchFamily="34" charset="0"/>
                <a:ea typeface="Calibri" pitchFamily="34" charset="-122"/>
                <a:cs typeface="Calibri" pitchFamily="34" charset="-120"/>
              </a:rPr>
              <a:t>Educational teaching aid — verify against current NICE / FSRH guidance and local policy before use.</a:t>
            </a:r>
            <a:endParaRPr lang="en-US" sz="850" dirty="0"/>
          </a:p>
        </p:txBody>
      </p:sp>
      <p:sp>
        <p:nvSpPr>
          <p:cNvPr id="30" name="Text 24"/>
          <p:cNvSpPr/>
          <p:nvPr/>
        </p:nvSpPr>
        <p:spPr>
          <a:xfrm>
            <a:off x="11323015" y="6473952"/>
            <a:ext cx="457200" cy="274320"/>
          </a:xfrm>
          <a:prstGeom prst="rect">
            <a:avLst/>
          </a:prstGeom>
          <a:noFill/>
          <a:ln/>
        </p:spPr>
        <p:txBody>
          <a:bodyPr wrap="square" lIns="0" tIns="0" rIns="0" bIns="0" rtlCol="0" anchor="ctr"/>
          <a:lstStyle/>
          <a:p>
            <a:pPr marL="0" indent="0" algn="r">
              <a:buNone/>
            </a:pPr>
            <a:r>
              <a:rPr lang="en-US" sz="900" dirty="0">
                <a:solidFill>
                  <a:srgbClr val="5C6E7E"/>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a:effectLst/>
      </p:bgPr>
    </p:bg>
    <p:spTree>
      <p:nvGrpSpPr>
        <p:cNvPr id="1" name=""/>
        <p:cNvGrpSpPr/>
        <p:nvPr/>
      </p:nvGrpSpPr>
      <p:grpSpPr>
        <a:xfrm>
          <a:off x="0" y="0"/>
          <a:ext cx="0" cy="0"/>
          <a:chOff x="0" y="0"/>
          <a:chExt cx="0" cy="0"/>
        </a:xfrm>
      </p:grpSpPr>
      <p:sp>
        <p:nvSpPr>
          <p:cNvPr id="2" name="Shape 0"/>
          <p:cNvSpPr/>
          <p:nvPr/>
        </p:nvSpPr>
        <p:spPr>
          <a:xfrm>
            <a:off x="411480" y="274320"/>
            <a:ext cx="3246120" cy="384048"/>
          </a:xfrm>
          <a:prstGeom prst="roundRect">
            <a:avLst>
              <a:gd name="adj" fmla="val 16667"/>
            </a:avLst>
          </a:prstGeom>
          <a:solidFill>
            <a:srgbClr val="E8770E"/>
          </a:solidFill>
          <a:ln/>
        </p:spPr>
        <p:txBody>
          <a:bodyPr/>
          <a:lstStyle/>
          <a:p>
            <a:endParaRPr lang="en-GB"/>
          </a:p>
        </p:txBody>
      </p:sp>
      <p:sp>
        <p:nvSpPr>
          <p:cNvPr id="3" name="Text 1"/>
          <p:cNvSpPr/>
          <p:nvPr/>
        </p:nvSpPr>
        <p:spPr>
          <a:xfrm>
            <a:off x="411480" y="274320"/>
            <a:ext cx="3246120" cy="384048"/>
          </a:xfrm>
          <a:prstGeom prst="rect">
            <a:avLst/>
          </a:prstGeom>
          <a:noFill/>
          <a:ln/>
        </p:spPr>
        <p:txBody>
          <a:bodyPr wrap="square" lIns="0" tIns="0" rIns="0" bIns="0" rtlCol="0" anchor="ctr"/>
          <a:lstStyle/>
          <a:p>
            <a:pPr marL="0" indent="0" algn="ctr">
              <a:buNone/>
            </a:pPr>
            <a:r>
              <a:rPr lang="en-US" sz="1150" b="1" kern="0" spc="100" dirty="0">
                <a:solidFill>
                  <a:srgbClr val="FFFFFF"/>
                </a:solidFill>
                <a:latin typeface="Calibri" pitchFamily="34" charset="0"/>
                <a:ea typeface="Calibri" pitchFamily="34" charset="-122"/>
                <a:cs typeface="Calibri" pitchFamily="34" charset="-120"/>
              </a:rPr>
              <a:t>BRADFORD VTS TEACHING AIDS</a:t>
            </a:r>
            <a:endParaRPr lang="en-US" sz="1150" dirty="0"/>
          </a:p>
        </p:txBody>
      </p:sp>
      <p:sp>
        <p:nvSpPr>
          <p:cNvPr id="4" name="Text 2"/>
          <p:cNvSpPr/>
          <p:nvPr/>
        </p:nvSpPr>
        <p:spPr>
          <a:xfrm>
            <a:off x="10180015" y="274320"/>
            <a:ext cx="1600200" cy="384048"/>
          </a:xfrm>
          <a:prstGeom prst="rect">
            <a:avLst/>
          </a:prstGeom>
          <a:noFill/>
          <a:ln/>
        </p:spPr>
        <p:txBody>
          <a:bodyPr wrap="square" lIns="0" tIns="0" rIns="0" bIns="0" rtlCol="0" anchor="ctr"/>
          <a:lstStyle/>
          <a:p>
            <a:pPr marL="0" indent="0" algn="r">
              <a:buNone/>
            </a:pPr>
            <a:r>
              <a:rPr lang="en-US" sz="1100" b="1" dirty="0">
                <a:solidFill>
                  <a:srgbClr val="5C6E7E"/>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411480" y="841248"/>
            <a:ext cx="8229600" cy="274320"/>
          </a:xfrm>
          <a:prstGeom prst="rect">
            <a:avLst/>
          </a:prstGeom>
          <a:noFill/>
          <a:ln/>
        </p:spPr>
        <p:txBody>
          <a:bodyPr wrap="square" lIns="0" tIns="0" rIns="0" bIns="0" rtlCol="0" anchor="ctr"/>
          <a:lstStyle/>
          <a:p>
            <a:pPr marL="0" indent="0">
              <a:buNone/>
            </a:pPr>
            <a:r>
              <a:rPr lang="en-US" sz="1250" b="1" kern="0" spc="200" dirty="0">
                <a:solidFill>
                  <a:srgbClr val="E8770E"/>
                </a:solidFill>
                <a:latin typeface="Calibri" pitchFamily="34" charset="0"/>
                <a:ea typeface="Calibri" pitchFamily="34" charset="-122"/>
                <a:cs typeface="Calibri" pitchFamily="34" charset="-120"/>
              </a:rPr>
              <a:t>IN ONE SCREEN</a:t>
            </a:r>
            <a:endParaRPr lang="en-US" sz="1250" dirty="0"/>
          </a:p>
        </p:txBody>
      </p:sp>
      <p:sp>
        <p:nvSpPr>
          <p:cNvPr id="6" name="Text 4"/>
          <p:cNvSpPr/>
          <p:nvPr/>
        </p:nvSpPr>
        <p:spPr>
          <a:xfrm>
            <a:off x="411480" y="1115568"/>
            <a:ext cx="11338560" cy="777240"/>
          </a:xfrm>
          <a:prstGeom prst="rect">
            <a:avLst/>
          </a:prstGeom>
          <a:noFill/>
          <a:ln/>
        </p:spPr>
        <p:txBody>
          <a:bodyPr wrap="square" lIns="0" tIns="0" rIns="0" bIns="0" rtlCol="0" anchor="t"/>
          <a:lstStyle/>
          <a:p>
            <a:pPr marL="0" indent="0">
              <a:buNone/>
            </a:pPr>
            <a:r>
              <a:rPr lang="en-US" sz="3000" b="1" dirty="0">
                <a:solidFill>
                  <a:srgbClr val="0E2A47"/>
                </a:solidFill>
                <a:latin typeface="Georgia" pitchFamily="34" charset="0"/>
                <a:ea typeface="Georgia" pitchFamily="34" charset="-122"/>
                <a:cs typeface="Georgia" pitchFamily="34" charset="-120"/>
              </a:rPr>
              <a:t>What to remember</a:t>
            </a:r>
            <a:endParaRPr lang="en-US" sz="3000" dirty="0"/>
          </a:p>
        </p:txBody>
      </p:sp>
      <p:sp>
        <p:nvSpPr>
          <p:cNvPr id="7" name="Shape 5"/>
          <p:cNvSpPr/>
          <p:nvPr/>
        </p:nvSpPr>
        <p:spPr>
          <a:xfrm>
            <a:off x="411480" y="1920240"/>
            <a:ext cx="11338560" cy="850392"/>
          </a:xfrm>
          <a:prstGeom prst="roundRect">
            <a:avLst>
              <a:gd name="adj" fmla="val 10753"/>
            </a:avLst>
          </a:prstGeom>
          <a:solidFill>
            <a:srgbClr val="FFFFFF"/>
          </a:solidFill>
          <a:ln w="12700">
            <a:solidFill>
              <a:srgbClr val="DCE4EC"/>
            </a:solidFill>
            <a:prstDash val="solid"/>
          </a:ln>
          <a:effectLst>
            <a:outerShdw blurRad="88900" dist="38100" dir="5400000" algn="bl" rotWithShape="0">
              <a:srgbClr val="000000">
                <a:alpha val="13000"/>
              </a:srgbClr>
            </a:outerShdw>
          </a:effectLst>
        </p:spPr>
        <p:txBody>
          <a:bodyPr/>
          <a:lstStyle/>
          <a:p>
            <a:endParaRPr lang="en-GB"/>
          </a:p>
        </p:txBody>
      </p:sp>
      <p:sp>
        <p:nvSpPr>
          <p:cNvPr id="8" name="Shape 6"/>
          <p:cNvSpPr/>
          <p:nvPr/>
        </p:nvSpPr>
        <p:spPr>
          <a:xfrm>
            <a:off x="621792" y="2061972"/>
            <a:ext cx="566928" cy="566928"/>
          </a:xfrm>
          <a:prstGeom prst="ellipse">
            <a:avLst/>
          </a:prstGeom>
          <a:solidFill>
            <a:srgbClr val="FCEFE0"/>
          </a:solidFill>
          <a:ln/>
        </p:spPr>
        <p:txBody>
          <a:bodyPr/>
          <a:lstStyle/>
          <a:p>
            <a:endParaRPr lang="en-GB"/>
          </a:p>
        </p:txBody>
      </p:sp>
      <p:pic>
        <p:nvPicPr>
          <p:cNvPr id="9" name="Image 0" descr="preencoded.png"/>
          <p:cNvPicPr>
            <a:picLocks noChangeAspect="1"/>
          </p:cNvPicPr>
          <p:nvPr/>
        </p:nvPicPr>
        <p:blipFill>
          <a:blip r:embed="rId3"/>
          <a:stretch>
            <a:fillRect/>
          </a:stretch>
        </p:blipFill>
        <p:spPr>
          <a:xfrm>
            <a:off x="786201" y="2226381"/>
            <a:ext cx="238110" cy="238110"/>
          </a:xfrm>
          <a:prstGeom prst="rect">
            <a:avLst/>
          </a:prstGeom>
        </p:spPr>
      </p:pic>
      <p:sp>
        <p:nvSpPr>
          <p:cNvPr id="10" name="Text 7"/>
          <p:cNvSpPr/>
          <p:nvPr/>
        </p:nvSpPr>
        <p:spPr>
          <a:xfrm>
            <a:off x="1417320" y="2029968"/>
            <a:ext cx="10058400" cy="347472"/>
          </a:xfrm>
          <a:prstGeom prst="rect">
            <a:avLst/>
          </a:prstGeom>
          <a:noFill/>
          <a:ln/>
        </p:spPr>
        <p:txBody>
          <a:bodyPr wrap="square" lIns="0" tIns="0" rIns="0" bIns="0" rtlCol="0" anchor="ctr"/>
          <a:lstStyle/>
          <a:p>
            <a:pPr marL="0" indent="0">
              <a:buNone/>
            </a:pPr>
            <a:r>
              <a:rPr lang="en-US" sz="1500" b="1" dirty="0">
                <a:solidFill>
                  <a:srgbClr val="0E2A47"/>
                </a:solidFill>
                <a:latin typeface="Georgia" pitchFamily="34" charset="0"/>
                <a:ea typeface="Georgia" pitchFamily="34" charset="-122"/>
                <a:cs typeface="Georgia" pitchFamily="34" charset="-120"/>
              </a:rPr>
              <a:t>1.  Start with her, not the method.</a:t>
            </a:r>
            <a:endParaRPr lang="en-US" sz="1500" dirty="0"/>
          </a:p>
        </p:txBody>
      </p:sp>
      <p:sp>
        <p:nvSpPr>
          <p:cNvPr id="11" name="Text 8"/>
          <p:cNvSpPr/>
          <p:nvPr/>
        </p:nvSpPr>
        <p:spPr>
          <a:xfrm>
            <a:off x="1417320" y="2377440"/>
            <a:ext cx="10149840" cy="329184"/>
          </a:xfrm>
          <a:prstGeom prst="rect">
            <a:avLst/>
          </a:prstGeom>
          <a:noFill/>
          <a:ln/>
        </p:spPr>
        <p:txBody>
          <a:bodyPr wrap="square" lIns="0" tIns="0" rIns="0" bIns="0" rtlCol="0" anchor="ctr"/>
          <a:lstStyle/>
          <a:p>
            <a:pPr marL="0" indent="0">
              <a:buNone/>
            </a:pPr>
            <a:r>
              <a:rPr lang="en-US" sz="1230" dirty="0">
                <a:solidFill>
                  <a:srgbClr val="5C6E7E"/>
                </a:solidFill>
                <a:latin typeface="Calibri" pitchFamily="34" charset="0"/>
                <a:ea typeface="Calibri" pitchFamily="34" charset="-122"/>
                <a:cs typeface="Calibri" pitchFamily="34" charset="-120"/>
              </a:rPr>
              <a:t>One question — would you like a baby now, later or never — sets the whole direction.</a:t>
            </a:r>
            <a:endParaRPr lang="en-US" sz="1230" dirty="0"/>
          </a:p>
        </p:txBody>
      </p:sp>
      <p:sp>
        <p:nvSpPr>
          <p:cNvPr id="12" name="Shape 9"/>
          <p:cNvSpPr/>
          <p:nvPr/>
        </p:nvSpPr>
        <p:spPr>
          <a:xfrm>
            <a:off x="411480" y="2880360"/>
            <a:ext cx="11338560" cy="850392"/>
          </a:xfrm>
          <a:prstGeom prst="roundRect">
            <a:avLst>
              <a:gd name="adj" fmla="val 10753"/>
            </a:avLst>
          </a:prstGeom>
          <a:solidFill>
            <a:srgbClr val="FFFFFF"/>
          </a:solidFill>
          <a:ln w="12700">
            <a:solidFill>
              <a:srgbClr val="DCE4EC"/>
            </a:solidFill>
            <a:prstDash val="solid"/>
          </a:ln>
        </p:spPr>
        <p:txBody>
          <a:bodyPr/>
          <a:lstStyle/>
          <a:p>
            <a:endParaRPr lang="en-GB"/>
          </a:p>
        </p:txBody>
      </p:sp>
      <p:sp>
        <p:nvSpPr>
          <p:cNvPr id="13" name="Shape 10"/>
          <p:cNvSpPr/>
          <p:nvPr/>
        </p:nvSpPr>
        <p:spPr>
          <a:xfrm>
            <a:off x="621792" y="3022092"/>
            <a:ext cx="566928" cy="566928"/>
          </a:xfrm>
          <a:prstGeom prst="ellipse">
            <a:avLst/>
          </a:prstGeom>
          <a:solidFill>
            <a:srgbClr val="FCEFE0"/>
          </a:solidFill>
          <a:ln/>
        </p:spPr>
        <p:txBody>
          <a:bodyPr/>
          <a:lstStyle/>
          <a:p>
            <a:endParaRPr lang="en-GB"/>
          </a:p>
        </p:txBody>
      </p:sp>
      <p:pic>
        <p:nvPicPr>
          <p:cNvPr id="14" name="Image 1" descr="preencoded.png"/>
          <p:cNvPicPr>
            <a:picLocks noChangeAspect="1"/>
          </p:cNvPicPr>
          <p:nvPr/>
        </p:nvPicPr>
        <p:blipFill>
          <a:blip r:embed="rId4"/>
          <a:stretch>
            <a:fillRect/>
          </a:stretch>
        </p:blipFill>
        <p:spPr>
          <a:xfrm>
            <a:off x="786201" y="3186501"/>
            <a:ext cx="238110" cy="238110"/>
          </a:xfrm>
          <a:prstGeom prst="rect">
            <a:avLst/>
          </a:prstGeom>
        </p:spPr>
      </p:pic>
      <p:sp>
        <p:nvSpPr>
          <p:cNvPr id="15" name="Text 11"/>
          <p:cNvSpPr/>
          <p:nvPr/>
        </p:nvSpPr>
        <p:spPr>
          <a:xfrm>
            <a:off x="1417320" y="2990088"/>
            <a:ext cx="10058400" cy="347472"/>
          </a:xfrm>
          <a:prstGeom prst="rect">
            <a:avLst/>
          </a:prstGeom>
          <a:noFill/>
          <a:ln/>
        </p:spPr>
        <p:txBody>
          <a:bodyPr wrap="square" lIns="0" tIns="0" rIns="0" bIns="0" rtlCol="0" anchor="ctr"/>
          <a:lstStyle/>
          <a:p>
            <a:pPr marL="0" indent="0">
              <a:buNone/>
            </a:pPr>
            <a:r>
              <a:rPr lang="en-US" sz="1500" b="1" dirty="0">
                <a:solidFill>
                  <a:srgbClr val="0E2A47"/>
                </a:solidFill>
                <a:latin typeface="Georgia" pitchFamily="34" charset="0"/>
                <a:ea typeface="Georgia" pitchFamily="34" charset="-122"/>
                <a:cs typeface="Georgia" pitchFamily="34" charset="-120"/>
              </a:rPr>
              <a:t>2.  Make sure the choice is free &amp; safe.</a:t>
            </a:r>
            <a:endParaRPr lang="en-US" sz="1500" dirty="0"/>
          </a:p>
        </p:txBody>
      </p:sp>
      <p:sp>
        <p:nvSpPr>
          <p:cNvPr id="16" name="Text 12"/>
          <p:cNvSpPr/>
          <p:nvPr/>
        </p:nvSpPr>
        <p:spPr>
          <a:xfrm>
            <a:off x="1417320" y="3337560"/>
            <a:ext cx="10149840" cy="329184"/>
          </a:xfrm>
          <a:prstGeom prst="rect">
            <a:avLst/>
          </a:prstGeom>
          <a:noFill/>
          <a:ln/>
        </p:spPr>
        <p:txBody>
          <a:bodyPr wrap="square" lIns="0" tIns="0" rIns="0" bIns="0" rtlCol="0" anchor="ctr"/>
          <a:lstStyle/>
          <a:p>
            <a:pPr marL="0" indent="0">
              <a:buNone/>
            </a:pPr>
            <a:r>
              <a:rPr lang="en-US" sz="1230" dirty="0">
                <a:solidFill>
                  <a:srgbClr val="5C6E7E"/>
                </a:solidFill>
                <a:latin typeface="Calibri" pitchFamily="34" charset="0"/>
                <a:ea typeface="Calibri" pitchFamily="34" charset="-122"/>
                <a:cs typeface="Calibri" pitchFamily="34" charset="-120"/>
              </a:rPr>
              <a:t>Confidentiality, capacity, coercion; Fraser for under-16s; UKMEC for medical safety.</a:t>
            </a:r>
            <a:endParaRPr lang="en-US" sz="1230" dirty="0"/>
          </a:p>
        </p:txBody>
      </p:sp>
      <p:sp>
        <p:nvSpPr>
          <p:cNvPr id="17" name="Shape 13"/>
          <p:cNvSpPr/>
          <p:nvPr/>
        </p:nvSpPr>
        <p:spPr>
          <a:xfrm>
            <a:off x="411480" y="3840480"/>
            <a:ext cx="11338560" cy="850392"/>
          </a:xfrm>
          <a:prstGeom prst="roundRect">
            <a:avLst>
              <a:gd name="adj" fmla="val 10753"/>
            </a:avLst>
          </a:prstGeom>
          <a:solidFill>
            <a:srgbClr val="FFFFFF"/>
          </a:solidFill>
          <a:ln w="12700">
            <a:solidFill>
              <a:srgbClr val="DCE4EC"/>
            </a:solidFill>
            <a:prstDash val="solid"/>
          </a:ln>
          <a:effectLst>
            <a:outerShdw blurRad="88900" dist="38100" dir="5400000" algn="bl" rotWithShape="0">
              <a:srgbClr val="000000">
                <a:alpha val="13000"/>
              </a:srgbClr>
            </a:outerShdw>
          </a:effectLst>
        </p:spPr>
        <p:txBody>
          <a:bodyPr/>
          <a:lstStyle/>
          <a:p>
            <a:endParaRPr lang="en-GB"/>
          </a:p>
        </p:txBody>
      </p:sp>
      <p:sp>
        <p:nvSpPr>
          <p:cNvPr id="18" name="Shape 14"/>
          <p:cNvSpPr/>
          <p:nvPr/>
        </p:nvSpPr>
        <p:spPr>
          <a:xfrm>
            <a:off x="621792" y="3982212"/>
            <a:ext cx="566928" cy="566928"/>
          </a:xfrm>
          <a:prstGeom prst="ellipse">
            <a:avLst/>
          </a:prstGeom>
          <a:solidFill>
            <a:srgbClr val="FCEFE0"/>
          </a:solidFill>
          <a:ln/>
        </p:spPr>
        <p:txBody>
          <a:bodyPr/>
          <a:lstStyle/>
          <a:p>
            <a:endParaRPr lang="en-GB"/>
          </a:p>
        </p:txBody>
      </p:sp>
      <p:pic>
        <p:nvPicPr>
          <p:cNvPr id="19" name="Image 2" descr="preencoded.png"/>
          <p:cNvPicPr>
            <a:picLocks noChangeAspect="1"/>
          </p:cNvPicPr>
          <p:nvPr/>
        </p:nvPicPr>
        <p:blipFill>
          <a:blip r:embed="rId5"/>
          <a:stretch>
            <a:fillRect/>
          </a:stretch>
        </p:blipFill>
        <p:spPr>
          <a:xfrm>
            <a:off x="786201" y="4146621"/>
            <a:ext cx="238110" cy="238110"/>
          </a:xfrm>
          <a:prstGeom prst="rect">
            <a:avLst/>
          </a:prstGeom>
        </p:spPr>
      </p:pic>
      <p:sp>
        <p:nvSpPr>
          <p:cNvPr id="20" name="Text 15"/>
          <p:cNvSpPr/>
          <p:nvPr/>
        </p:nvSpPr>
        <p:spPr>
          <a:xfrm>
            <a:off x="1417320" y="3950208"/>
            <a:ext cx="10058400" cy="347472"/>
          </a:xfrm>
          <a:prstGeom prst="rect">
            <a:avLst/>
          </a:prstGeom>
          <a:noFill/>
          <a:ln/>
        </p:spPr>
        <p:txBody>
          <a:bodyPr wrap="square" lIns="0" tIns="0" rIns="0" bIns="0" rtlCol="0" anchor="ctr"/>
          <a:lstStyle/>
          <a:p>
            <a:pPr marL="0" indent="0">
              <a:buNone/>
            </a:pPr>
            <a:r>
              <a:rPr lang="en-US" sz="1500" b="1" dirty="0">
                <a:solidFill>
                  <a:srgbClr val="0E2A47"/>
                </a:solidFill>
                <a:latin typeface="Georgia" pitchFamily="34" charset="0"/>
                <a:ea typeface="Georgia" pitchFamily="34" charset="-122"/>
                <a:cs typeface="Georgia" pitchFamily="34" charset="-120"/>
              </a:rPr>
              <a:t>3.  Lead with effectiveness, then her values.</a:t>
            </a:r>
            <a:endParaRPr lang="en-US" sz="1500" dirty="0"/>
          </a:p>
        </p:txBody>
      </p:sp>
      <p:sp>
        <p:nvSpPr>
          <p:cNvPr id="21" name="Text 16"/>
          <p:cNvSpPr/>
          <p:nvPr/>
        </p:nvSpPr>
        <p:spPr>
          <a:xfrm>
            <a:off x="1417320" y="4297680"/>
            <a:ext cx="10149840" cy="329184"/>
          </a:xfrm>
          <a:prstGeom prst="rect">
            <a:avLst/>
          </a:prstGeom>
          <a:noFill/>
          <a:ln/>
        </p:spPr>
        <p:txBody>
          <a:bodyPr wrap="square" lIns="0" tIns="0" rIns="0" bIns="0" rtlCol="0" anchor="ctr"/>
          <a:lstStyle/>
          <a:p>
            <a:pPr marL="0" indent="0">
              <a:buNone/>
            </a:pPr>
            <a:r>
              <a:rPr lang="en-US" sz="1230" dirty="0">
                <a:solidFill>
                  <a:srgbClr val="5C6E7E"/>
                </a:solidFill>
                <a:latin typeface="Calibri" pitchFamily="34" charset="0"/>
                <a:ea typeface="Calibri" pitchFamily="34" charset="-122"/>
                <a:cs typeface="Calibri" pitchFamily="34" charset="-120"/>
              </a:rPr>
              <a:t>Offer LARC first; set honest expectations; let her choose.</a:t>
            </a:r>
            <a:endParaRPr lang="en-US" sz="1230" dirty="0"/>
          </a:p>
        </p:txBody>
      </p:sp>
      <p:sp>
        <p:nvSpPr>
          <p:cNvPr id="22" name="Shape 17"/>
          <p:cNvSpPr/>
          <p:nvPr/>
        </p:nvSpPr>
        <p:spPr>
          <a:xfrm>
            <a:off x="411480" y="4800600"/>
            <a:ext cx="11338560" cy="850392"/>
          </a:xfrm>
          <a:prstGeom prst="roundRect">
            <a:avLst>
              <a:gd name="adj" fmla="val 10753"/>
            </a:avLst>
          </a:prstGeom>
          <a:solidFill>
            <a:srgbClr val="FFFFFF"/>
          </a:solidFill>
          <a:ln w="12700">
            <a:solidFill>
              <a:srgbClr val="DCE4EC"/>
            </a:solidFill>
            <a:prstDash val="solid"/>
          </a:ln>
        </p:spPr>
        <p:txBody>
          <a:bodyPr/>
          <a:lstStyle/>
          <a:p>
            <a:endParaRPr lang="en-GB"/>
          </a:p>
        </p:txBody>
      </p:sp>
      <p:sp>
        <p:nvSpPr>
          <p:cNvPr id="23" name="Shape 18"/>
          <p:cNvSpPr/>
          <p:nvPr/>
        </p:nvSpPr>
        <p:spPr>
          <a:xfrm>
            <a:off x="621792" y="4942332"/>
            <a:ext cx="566928" cy="566928"/>
          </a:xfrm>
          <a:prstGeom prst="ellipse">
            <a:avLst/>
          </a:prstGeom>
          <a:solidFill>
            <a:srgbClr val="FCEFE0"/>
          </a:solidFill>
          <a:ln/>
        </p:spPr>
        <p:txBody>
          <a:bodyPr/>
          <a:lstStyle/>
          <a:p>
            <a:endParaRPr lang="en-GB"/>
          </a:p>
        </p:txBody>
      </p:sp>
      <p:pic>
        <p:nvPicPr>
          <p:cNvPr id="24" name="Image 3" descr="preencoded.png"/>
          <p:cNvPicPr>
            <a:picLocks noChangeAspect="1"/>
          </p:cNvPicPr>
          <p:nvPr/>
        </p:nvPicPr>
        <p:blipFill>
          <a:blip r:embed="rId6"/>
          <a:stretch>
            <a:fillRect/>
          </a:stretch>
        </p:blipFill>
        <p:spPr>
          <a:xfrm>
            <a:off x="786201" y="5106741"/>
            <a:ext cx="238110" cy="238110"/>
          </a:xfrm>
          <a:prstGeom prst="rect">
            <a:avLst/>
          </a:prstGeom>
        </p:spPr>
      </p:pic>
      <p:sp>
        <p:nvSpPr>
          <p:cNvPr id="25" name="Text 19"/>
          <p:cNvSpPr/>
          <p:nvPr/>
        </p:nvSpPr>
        <p:spPr>
          <a:xfrm>
            <a:off x="1417320" y="4910328"/>
            <a:ext cx="10058400" cy="347472"/>
          </a:xfrm>
          <a:prstGeom prst="rect">
            <a:avLst/>
          </a:prstGeom>
          <a:noFill/>
          <a:ln/>
        </p:spPr>
        <p:txBody>
          <a:bodyPr wrap="square" lIns="0" tIns="0" rIns="0" bIns="0" rtlCol="0" anchor="ctr"/>
          <a:lstStyle/>
          <a:p>
            <a:pPr marL="0" indent="0">
              <a:buNone/>
            </a:pPr>
            <a:r>
              <a:rPr lang="en-US" sz="1500" b="1" dirty="0">
                <a:solidFill>
                  <a:srgbClr val="0E2A47"/>
                </a:solidFill>
                <a:latin typeface="Georgia" pitchFamily="34" charset="0"/>
                <a:ea typeface="Georgia" pitchFamily="34" charset="-122"/>
                <a:cs typeface="Georgia" pitchFamily="34" charset="-120"/>
              </a:rPr>
              <a:t>4.  Include the partner when she wants it.</a:t>
            </a:r>
            <a:endParaRPr lang="en-US" sz="1500" dirty="0"/>
          </a:p>
        </p:txBody>
      </p:sp>
      <p:sp>
        <p:nvSpPr>
          <p:cNvPr id="26" name="Text 20"/>
          <p:cNvSpPr/>
          <p:nvPr/>
        </p:nvSpPr>
        <p:spPr>
          <a:xfrm>
            <a:off x="1417320" y="5257800"/>
            <a:ext cx="10149840" cy="329184"/>
          </a:xfrm>
          <a:prstGeom prst="rect">
            <a:avLst/>
          </a:prstGeom>
          <a:noFill/>
          <a:ln/>
        </p:spPr>
        <p:txBody>
          <a:bodyPr wrap="square" lIns="0" tIns="0" rIns="0" bIns="0" rtlCol="0" anchor="ctr"/>
          <a:lstStyle/>
          <a:p>
            <a:pPr marL="0" indent="0">
              <a:buNone/>
            </a:pPr>
            <a:r>
              <a:rPr lang="en-US" sz="1230" dirty="0">
                <a:solidFill>
                  <a:srgbClr val="5C6E7E"/>
                </a:solidFill>
                <a:latin typeface="Calibri" pitchFamily="34" charset="0"/>
                <a:ea typeface="Calibri" pitchFamily="34" charset="-122"/>
                <a:cs typeface="Calibri" pitchFamily="34" charset="-120"/>
              </a:rPr>
              <a:t>She makes the final decision — protect her autonomy and watch for coercion.</a:t>
            </a:r>
            <a:endParaRPr lang="en-US" sz="1230" dirty="0"/>
          </a:p>
        </p:txBody>
      </p:sp>
      <p:sp>
        <p:nvSpPr>
          <p:cNvPr id="27" name="Shape 21"/>
          <p:cNvSpPr/>
          <p:nvPr/>
        </p:nvSpPr>
        <p:spPr>
          <a:xfrm>
            <a:off x="411480" y="5760720"/>
            <a:ext cx="11338560" cy="850392"/>
          </a:xfrm>
          <a:prstGeom prst="roundRect">
            <a:avLst>
              <a:gd name="adj" fmla="val 10753"/>
            </a:avLst>
          </a:prstGeom>
          <a:solidFill>
            <a:srgbClr val="FFFFFF"/>
          </a:solidFill>
          <a:ln w="12700">
            <a:solidFill>
              <a:srgbClr val="DCE4EC"/>
            </a:solidFill>
            <a:prstDash val="solid"/>
          </a:ln>
          <a:effectLst>
            <a:outerShdw blurRad="88900" dist="38100" dir="5400000" algn="bl" rotWithShape="0">
              <a:srgbClr val="000000">
                <a:alpha val="13000"/>
              </a:srgbClr>
            </a:outerShdw>
          </a:effectLst>
        </p:spPr>
        <p:txBody>
          <a:bodyPr/>
          <a:lstStyle/>
          <a:p>
            <a:endParaRPr lang="en-GB"/>
          </a:p>
        </p:txBody>
      </p:sp>
      <p:sp>
        <p:nvSpPr>
          <p:cNvPr id="28" name="Shape 22"/>
          <p:cNvSpPr/>
          <p:nvPr/>
        </p:nvSpPr>
        <p:spPr>
          <a:xfrm>
            <a:off x="621792" y="5902452"/>
            <a:ext cx="566928" cy="566928"/>
          </a:xfrm>
          <a:prstGeom prst="ellipse">
            <a:avLst/>
          </a:prstGeom>
          <a:solidFill>
            <a:srgbClr val="FCEFE0"/>
          </a:solidFill>
          <a:ln/>
        </p:spPr>
        <p:txBody>
          <a:bodyPr/>
          <a:lstStyle/>
          <a:p>
            <a:endParaRPr lang="en-GB"/>
          </a:p>
        </p:txBody>
      </p:sp>
      <p:pic>
        <p:nvPicPr>
          <p:cNvPr id="29" name="Image 4" descr="preencoded.png"/>
          <p:cNvPicPr>
            <a:picLocks noChangeAspect="1"/>
          </p:cNvPicPr>
          <p:nvPr/>
        </p:nvPicPr>
        <p:blipFill>
          <a:blip r:embed="rId7"/>
          <a:stretch>
            <a:fillRect/>
          </a:stretch>
        </p:blipFill>
        <p:spPr>
          <a:xfrm>
            <a:off x="786201" y="6066861"/>
            <a:ext cx="238110" cy="238110"/>
          </a:xfrm>
          <a:prstGeom prst="rect">
            <a:avLst/>
          </a:prstGeom>
        </p:spPr>
      </p:pic>
      <p:sp>
        <p:nvSpPr>
          <p:cNvPr id="30" name="Text 23"/>
          <p:cNvSpPr/>
          <p:nvPr/>
        </p:nvSpPr>
        <p:spPr>
          <a:xfrm>
            <a:off x="1417320" y="5870448"/>
            <a:ext cx="10058400" cy="347472"/>
          </a:xfrm>
          <a:prstGeom prst="rect">
            <a:avLst/>
          </a:prstGeom>
          <a:noFill/>
          <a:ln/>
        </p:spPr>
        <p:txBody>
          <a:bodyPr wrap="square" lIns="0" tIns="0" rIns="0" bIns="0" rtlCol="0" anchor="ctr"/>
          <a:lstStyle/>
          <a:p>
            <a:pPr marL="0" indent="0">
              <a:buNone/>
            </a:pPr>
            <a:r>
              <a:rPr lang="en-US" sz="1500" b="1" dirty="0">
                <a:solidFill>
                  <a:srgbClr val="0E2A47"/>
                </a:solidFill>
                <a:latin typeface="Georgia" pitchFamily="34" charset="0"/>
                <a:ea typeface="Georgia" pitchFamily="34" charset="-122"/>
                <a:cs typeface="Georgia" pitchFamily="34" charset="-120"/>
              </a:rPr>
              <a:t>5.  Don’t finish until it’s secured.</a:t>
            </a:r>
            <a:endParaRPr lang="en-US" sz="1500" dirty="0"/>
          </a:p>
        </p:txBody>
      </p:sp>
      <p:sp>
        <p:nvSpPr>
          <p:cNvPr id="31" name="Text 24"/>
          <p:cNvSpPr/>
          <p:nvPr/>
        </p:nvSpPr>
        <p:spPr>
          <a:xfrm>
            <a:off x="1417320" y="6217920"/>
            <a:ext cx="10149840" cy="329184"/>
          </a:xfrm>
          <a:prstGeom prst="rect">
            <a:avLst/>
          </a:prstGeom>
          <a:noFill/>
          <a:ln/>
        </p:spPr>
        <p:txBody>
          <a:bodyPr wrap="square" lIns="0" tIns="0" rIns="0" bIns="0" rtlCol="0" anchor="ctr"/>
          <a:lstStyle/>
          <a:p>
            <a:pPr marL="0" indent="0">
              <a:buNone/>
            </a:pPr>
            <a:r>
              <a:rPr lang="en-US" sz="1230" dirty="0">
                <a:solidFill>
                  <a:srgbClr val="5C6E7E"/>
                </a:solidFill>
                <a:latin typeface="Calibri" pitchFamily="34" charset="0"/>
                <a:ea typeface="Calibri" pitchFamily="34" charset="-122"/>
                <a:cs typeface="Calibri" pitchFamily="34" charset="-120"/>
              </a:rPr>
              <a:t>Quick start, back-up cover, safety-net and follow-up — every time.</a:t>
            </a:r>
            <a:endParaRPr lang="en-US" sz="1230" dirty="0"/>
          </a:p>
        </p:txBody>
      </p:sp>
      <p:sp>
        <p:nvSpPr>
          <p:cNvPr id="32" name="Text 25"/>
          <p:cNvSpPr/>
          <p:nvPr/>
        </p:nvSpPr>
        <p:spPr>
          <a:xfrm>
            <a:off x="7133408" y="6583680"/>
            <a:ext cx="9692640" cy="274320"/>
          </a:xfrm>
          <a:prstGeom prst="rect">
            <a:avLst/>
          </a:prstGeom>
          <a:noFill/>
          <a:ln/>
        </p:spPr>
        <p:txBody>
          <a:bodyPr wrap="square" lIns="0" tIns="0" rIns="0" bIns="0" rtlCol="0" anchor="ctr"/>
          <a:lstStyle/>
          <a:p>
            <a:pPr marL="0" indent="0">
              <a:buNone/>
            </a:pPr>
            <a:r>
              <a:rPr lang="en-US" sz="850" i="1" dirty="0">
                <a:solidFill>
                  <a:srgbClr val="5C6E7E"/>
                </a:solidFill>
                <a:latin typeface="Calibri" pitchFamily="34" charset="0"/>
                <a:ea typeface="Calibri" pitchFamily="34" charset="-122"/>
                <a:cs typeface="Calibri" pitchFamily="34" charset="-120"/>
              </a:rPr>
              <a:t>Educational teaching aid — verify against current NICE / FSRH guidance and local policy before use.</a:t>
            </a:r>
            <a:endParaRPr lang="en-US" sz="850" dirty="0"/>
          </a:p>
        </p:txBody>
      </p:sp>
      <p:sp>
        <p:nvSpPr>
          <p:cNvPr id="33" name="Text 26"/>
          <p:cNvSpPr/>
          <p:nvPr/>
        </p:nvSpPr>
        <p:spPr>
          <a:xfrm>
            <a:off x="11323015" y="6473952"/>
            <a:ext cx="457200" cy="274320"/>
          </a:xfrm>
          <a:prstGeom prst="rect">
            <a:avLst/>
          </a:prstGeom>
          <a:noFill/>
          <a:ln/>
        </p:spPr>
        <p:txBody>
          <a:bodyPr wrap="square" lIns="0" tIns="0" rIns="0" bIns="0" rtlCol="0" anchor="ctr"/>
          <a:lstStyle/>
          <a:p>
            <a:pPr marL="0" indent="0" algn="r">
              <a:buNone/>
            </a:pPr>
            <a:r>
              <a:rPr lang="en-US" sz="900" dirty="0">
                <a:solidFill>
                  <a:srgbClr val="5C6E7E"/>
                </a:solidFill>
                <a:latin typeface="Calibri" pitchFamily="34" charset="0"/>
                <a:ea typeface="Calibri" pitchFamily="34" charset="-122"/>
                <a:cs typeface="Calibri" pitchFamily="34" charset="-120"/>
              </a:rPr>
              <a:t>25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a:effectLst/>
      </p:bgPr>
    </p:bg>
    <p:spTree>
      <p:nvGrpSpPr>
        <p:cNvPr id="1" name=""/>
        <p:cNvGrpSpPr/>
        <p:nvPr/>
      </p:nvGrpSpPr>
      <p:grpSpPr>
        <a:xfrm>
          <a:off x="0" y="0"/>
          <a:ext cx="0" cy="0"/>
          <a:chOff x="0" y="0"/>
          <a:chExt cx="0" cy="0"/>
        </a:xfrm>
      </p:grpSpPr>
      <p:sp>
        <p:nvSpPr>
          <p:cNvPr id="2" name="Shape 0"/>
          <p:cNvSpPr/>
          <p:nvPr/>
        </p:nvSpPr>
        <p:spPr>
          <a:xfrm>
            <a:off x="411480" y="274320"/>
            <a:ext cx="3246120" cy="384048"/>
          </a:xfrm>
          <a:prstGeom prst="roundRect">
            <a:avLst>
              <a:gd name="adj" fmla="val 16667"/>
            </a:avLst>
          </a:prstGeom>
          <a:solidFill>
            <a:srgbClr val="E8770E"/>
          </a:solidFill>
          <a:ln/>
        </p:spPr>
        <p:txBody>
          <a:bodyPr/>
          <a:lstStyle/>
          <a:p>
            <a:endParaRPr lang="en-GB"/>
          </a:p>
        </p:txBody>
      </p:sp>
      <p:sp>
        <p:nvSpPr>
          <p:cNvPr id="3" name="Text 1"/>
          <p:cNvSpPr/>
          <p:nvPr/>
        </p:nvSpPr>
        <p:spPr>
          <a:xfrm>
            <a:off x="411480" y="274320"/>
            <a:ext cx="3246120" cy="384048"/>
          </a:xfrm>
          <a:prstGeom prst="rect">
            <a:avLst/>
          </a:prstGeom>
          <a:noFill/>
          <a:ln/>
        </p:spPr>
        <p:txBody>
          <a:bodyPr wrap="square" lIns="0" tIns="0" rIns="0" bIns="0" rtlCol="0" anchor="ctr"/>
          <a:lstStyle/>
          <a:p>
            <a:pPr marL="0" indent="0" algn="ctr">
              <a:buNone/>
            </a:pPr>
            <a:r>
              <a:rPr lang="en-US" sz="1150" b="1" kern="0" spc="100" dirty="0">
                <a:solidFill>
                  <a:srgbClr val="FFFFFF"/>
                </a:solidFill>
                <a:latin typeface="Calibri" pitchFamily="34" charset="0"/>
                <a:ea typeface="Calibri" pitchFamily="34" charset="-122"/>
                <a:cs typeface="Calibri" pitchFamily="34" charset="-120"/>
              </a:rPr>
              <a:t>BRADFORD VTS TEACHING AIDS</a:t>
            </a:r>
            <a:endParaRPr lang="en-US" sz="1150" dirty="0"/>
          </a:p>
        </p:txBody>
      </p:sp>
      <p:sp>
        <p:nvSpPr>
          <p:cNvPr id="4" name="Text 2"/>
          <p:cNvSpPr/>
          <p:nvPr/>
        </p:nvSpPr>
        <p:spPr>
          <a:xfrm>
            <a:off x="10180015" y="274320"/>
            <a:ext cx="1600200" cy="384048"/>
          </a:xfrm>
          <a:prstGeom prst="rect">
            <a:avLst/>
          </a:prstGeom>
          <a:noFill/>
          <a:ln/>
        </p:spPr>
        <p:txBody>
          <a:bodyPr wrap="square" lIns="0" tIns="0" rIns="0" bIns="0" rtlCol="0" anchor="ctr"/>
          <a:lstStyle/>
          <a:p>
            <a:pPr marL="0" indent="0" algn="r">
              <a:buNone/>
            </a:pPr>
            <a:r>
              <a:rPr lang="en-US" sz="1100" b="1" dirty="0">
                <a:solidFill>
                  <a:srgbClr val="5C6E7E"/>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411480" y="841248"/>
            <a:ext cx="8229600" cy="274320"/>
          </a:xfrm>
          <a:prstGeom prst="rect">
            <a:avLst/>
          </a:prstGeom>
          <a:noFill/>
          <a:ln/>
        </p:spPr>
        <p:txBody>
          <a:bodyPr wrap="square" lIns="0" tIns="0" rIns="0" bIns="0" rtlCol="0" anchor="ctr"/>
          <a:lstStyle/>
          <a:p>
            <a:pPr marL="0" indent="0">
              <a:buNone/>
            </a:pPr>
            <a:r>
              <a:rPr lang="en-US" sz="1250" b="1" kern="0" spc="200" dirty="0">
                <a:solidFill>
                  <a:srgbClr val="E8770E"/>
                </a:solidFill>
                <a:latin typeface="Calibri" pitchFamily="34" charset="0"/>
                <a:ea typeface="Calibri" pitchFamily="34" charset="-122"/>
                <a:cs typeface="Calibri" pitchFamily="34" charset="-120"/>
              </a:rPr>
              <a:t>EVIDENCE BASE</a:t>
            </a:r>
            <a:endParaRPr lang="en-US" sz="1250" dirty="0"/>
          </a:p>
        </p:txBody>
      </p:sp>
      <p:sp>
        <p:nvSpPr>
          <p:cNvPr id="6" name="Text 4"/>
          <p:cNvSpPr/>
          <p:nvPr/>
        </p:nvSpPr>
        <p:spPr>
          <a:xfrm>
            <a:off x="411480" y="1115568"/>
            <a:ext cx="11338560" cy="777240"/>
          </a:xfrm>
          <a:prstGeom prst="rect">
            <a:avLst/>
          </a:prstGeom>
          <a:noFill/>
          <a:ln/>
        </p:spPr>
        <p:txBody>
          <a:bodyPr wrap="square" lIns="0" tIns="0" rIns="0" bIns="0" rtlCol="0" anchor="t"/>
          <a:lstStyle/>
          <a:p>
            <a:pPr marL="0" indent="0">
              <a:buNone/>
            </a:pPr>
            <a:r>
              <a:rPr lang="en-US" sz="3000" b="1" dirty="0">
                <a:solidFill>
                  <a:srgbClr val="0E2A47"/>
                </a:solidFill>
                <a:latin typeface="Georgia" pitchFamily="34" charset="0"/>
                <a:ea typeface="Georgia" pitchFamily="34" charset="-122"/>
                <a:cs typeface="Georgia" pitchFamily="34" charset="-120"/>
              </a:rPr>
              <a:t>Sources &amp; further reading</a:t>
            </a:r>
            <a:endParaRPr lang="en-US" sz="3000" dirty="0"/>
          </a:p>
        </p:txBody>
      </p:sp>
      <p:sp>
        <p:nvSpPr>
          <p:cNvPr id="7" name="Text 5"/>
          <p:cNvSpPr/>
          <p:nvPr/>
        </p:nvSpPr>
        <p:spPr>
          <a:xfrm>
            <a:off x="411480" y="1965960"/>
            <a:ext cx="11247120" cy="548640"/>
          </a:xfrm>
          <a:prstGeom prst="rect">
            <a:avLst/>
          </a:prstGeom>
          <a:noFill/>
          <a:ln/>
        </p:spPr>
        <p:txBody>
          <a:bodyPr wrap="square" lIns="0" tIns="0" rIns="0" bIns="0" rtlCol="0" anchor="ctr"/>
          <a:lstStyle/>
          <a:p>
            <a:pPr marL="0" indent="0">
              <a:lnSpc>
                <a:spcPct val="105000"/>
              </a:lnSpc>
              <a:buNone/>
            </a:pPr>
            <a:r>
              <a:rPr lang="en-US" sz="1350" i="1" dirty="0">
                <a:solidFill>
                  <a:srgbClr val="5C6E7E"/>
                </a:solidFill>
                <a:latin typeface="Calibri" pitchFamily="34" charset="0"/>
                <a:ea typeface="Calibri" pitchFamily="34" charset="-122"/>
                <a:cs typeface="Calibri" pitchFamily="34" charset="-120"/>
              </a:rPr>
              <a:t>All clinical content was checked against current UK guidance at the time of writing (June 2026). Always verify against the live source for the individual patient.</a:t>
            </a:r>
            <a:endParaRPr lang="en-US" sz="1350" dirty="0"/>
          </a:p>
        </p:txBody>
      </p:sp>
      <p:sp>
        <p:nvSpPr>
          <p:cNvPr id="8" name="Shape 6"/>
          <p:cNvSpPr/>
          <p:nvPr/>
        </p:nvSpPr>
        <p:spPr>
          <a:xfrm>
            <a:off x="411480" y="26974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9" name="Image 0" descr="preencoded.png"/>
          <p:cNvPicPr>
            <a:picLocks noChangeAspect="1"/>
          </p:cNvPicPr>
          <p:nvPr/>
        </p:nvPicPr>
        <p:blipFill>
          <a:blip r:embed="rId3"/>
          <a:stretch>
            <a:fillRect/>
          </a:stretch>
        </p:blipFill>
        <p:spPr>
          <a:xfrm>
            <a:off x="594360" y="2862072"/>
            <a:ext cx="219456" cy="219456"/>
          </a:xfrm>
          <a:prstGeom prst="rect">
            <a:avLst/>
          </a:prstGeom>
        </p:spPr>
      </p:pic>
      <p:sp>
        <p:nvSpPr>
          <p:cNvPr id="10" name="Text 7"/>
          <p:cNvSpPr/>
          <p:nvPr/>
        </p:nvSpPr>
        <p:spPr>
          <a:xfrm>
            <a:off x="923544" y="27889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NICE CKS — Contraception: assessment</a:t>
            </a:r>
            <a:endParaRPr lang="en-US" sz="1200" dirty="0"/>
          </a:p>
        </p:txBody>
      </p:sp>
      <p:sp>
        <p:nvSpPr>
          <p:cNvPr id="11" name="Text 8"/>
          <p:cNvSpPr/>
          <p:nvPr/>
        </p:nvSpPr>
        <p:spPr>
          <a:xfrm>
            <a:off x="923544" y="30998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Structure of the contraception consultation; history and follow-up.</a:t>
            </a:r>
            <a:endParaRPr lang="en-US" sz="1050" dirty="0"/>
          </a:p>
        </p:txBody>
      </p:sp>
      <p:sp>
        <p:nvSpPr>
          <p:cNvPr id="12" name="Shape 9"/>
          <p:cNvSpPr/>
          <p:nvPr/>
        </p:nvSpPr>
        <p:spPr>
          <a:xfrm>
            <a:off x="6210148" y="26974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13" name="Image 1" descr="preencoded.png"/>
          <p:cNvPicPr>
            <a:picLocks noChangeAspect="1"/>
          </p:cNvPicPr>
          <p:nvPr/>
        </p:nvPicPr>
        <p:blipFill>
          <a:blip r:embed="rId3"/>
          <a:stretch>
            <a:fillRect/>
          </a:stretch>
        </p:blipFill>
        <p:spPr>
          <a:xfrm>
            <a:off x="6393028" y="2862072"/>
            <a:ext cx="219456" cy="219456"/>
          </a:xfrm>
          <a:prstGeom prst="rect">
            <a:avLst/>
          </a:prstGeom>
        </p:spPr>
      </p:pic>
      <p:sp>
        <p:nvSpPr>
          <p:cNvPr id="14" name="Text 10"/>
          <p:cNvSpPr/>
          <p:nvPr/>
        </p:nvSpPr>
        <p:spPr>
          <a:xfrm>
            <a:off x="6722212" y="27889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NICE CKS — Pre-conception advice &amp; management</a:t>
            </a:r>
            <a:endParaRPr lang="en-US" sz="1200" dirty="0"/>
          </a:p>
        </p:txBody>
      </p:sp>
      <p:sp>
        <p:nvSpPr>
          <p:cNvPr id="15" name="Text 11"/>
          <p:cNvSpPr/>
          <p:nvPr/>
        </p:nvSpPr>
        <p:spPr>
          <a:xfrm>
            <a:off x="6722212" y="30998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Folic acid dosing, optimising health before pregnancy.</a:t>
            </a:r>
            <a:endParaRPr lang="en-US" sz="1050" dirty="0"/>
          </a:p>
        </p:txBody>
      </p:sp>
      <p:sp>
        <p:nvSpPr>
          <p:cNvPr id="16" name="Shape 12"/>
          <p:cNvSpPr/>
          <p:nvPr/>
        </p:nvSpPr>
        <p:spPr>
          <a:xfrm>
            <a:off x="411480" y="36118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17" name="Image 2" descr="preencoded.png"/>
          <p:cNvPicPr>
            <a:picLocks noChangeAspect="1"/>
          </p:cNvPicPr>
          <p:nvPr/>
        </p:nvPicPr>
        <p:blipFill>
          <a:blip r:embed="rId3"/>
          <a:stretch>
            <a:fillRect/>
          </a:stretch>
        </p:blipFill>
        <p:spPr>
          <a:xfrm>
            <a:off x="594360" y="3776472"/>
            <a:ext cx="219456" cy="219456"/>
          </a:xfrm>
          <a:prstGeom prst="rect">
            <a:avLst/>
          </a:prstGeom>
        </p:spPr>
      </p:pic>
      <p:sp>
        <p:nvSpPr>
          <p:cNvPr id="18" name="Text 13"/>
          <p:cNvSpPr/>
          <p:nvPr/>
        </p:nvSpPr>
        <p:spPr>
          <a:xfrm>
            <a:off x="923544" y="37033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FSRH UK Medical Eligibility Criteria (UKMEC, 2025)</a:t>
            </a:r>
            <a:endParaRPr lang="en-US" sz="1200" dirty="0"/>
          </a:p>
        </p:txBody>
      </p:sp>
      <p:sp>
        <p:nvSpPr>
          <p:cNvPr id="19" name="Text 14"/>
          <p:cNvSpPr/>
          <p:nvPr/>
        </p:nvSpPr>
        <p:spPr>
          <a:xfrm>
            <a:off x="923544" y="40142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Safety categories 1–4 for each method and condition.</a:t>
            </a:r>
            <a:endParaRPr lang="en-US" sz="1050" dirty="0"/>
          </a:p>
        </p:txBody>
      </p:sp>
      <p:sp>
        <p:nvSpPr>
          <p:cNvPr id="20" name="Shape 15"/>
          <p:cNvSpPr/>
          <p:nvPr/>
        </p:nvSpPr>
        <p:spPr>
          <a:xfrm>
            <a:off x="6210148" y="36118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21" name="Image 3" descr="preencoded.png"/>
          <p:cNvPicPr>
            <a:picLocks noChangeAspect="1"/>
          </p:cNvPicPr>
          <p:nvPr/>
        </p:nvPicPr>
        <p:blipFill>
          <a:blip r:embed="rId3"/>
          <a:stretch>
            <a:fillRect/>
          </a:stretch>
        </p:blipFill>
        <p:spPr>
          <a:xfrm>
            <a:off x="6393028" y="3776472"/>
            <a:ext cx="219456" cy="219456"/>
          </a:xfrm>
          <a:prstGeom prst="rect">
            <a:avLst/>
          </a:prstGeom>
        </p:spPr>
      </p:pic>
      <p:sp>
        <p:nvSpPr>
          <p:cNvPr id="22" name="Text 16"/>
          <p:cNvSpPr/>
          <p:nvPr/>
        </p:nvSpPr>
        <p:spPr>
          <a:xfrm>
            <a:off x="6722212" y="37033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FSRH — Combined Hormonal Contraception / Progestogen-only Pills</a:t>
            </a:r>
            <a:endParaRPr lang="en-US" sz="1200" dirty="0"/>
          </a:p>
        </p:txBody>
      </p:sp>
      <p:sp>
        <p:nvSpPr>
          <p:cNvPr id="23" name="Text 17"/>
          <p:cNvSpPr/>
          <p:nvPr/>
        </p:nvSpPr>
        <p:spPr>
          <a:xfrm>
            <a:off x="6722212" y="40142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Effectiveness, LARC-first counselling, regimens.</a:t>
            </a:r>
            <a:endParaRPr lang="en-US" sz="1050" dirty="0"/>
          </a:p>
        </p:txBody>
      </p:sp>
      <p:sp>
        <p:nvSpPr>
          <p:cNvPr id="24" name="Shape 18"/>
          <p:cNvSpPr/>
          <p:nvPr/>
        </p:nvSpPr>
        <p:spPr>
          <a:xfrm>
            <a:off x="411480" y="45262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25" name="Image 4" descr="preencoded.png"/>
          <p:cNvPicPr>
            <a:picLocks noChangeAspect="1"/>
          </p:cNvPicPr>
          <p:nvPr/>
        </p:nvPicPr>
        <p:blipFill>
          <a:blip r:embed="rId3"/>
          <a:stretch>
            <a:fillRect/>
          </a:stretch>
        </p:blipFill>
        <p:spPr>
          <a:xfrm>
            <a:off x="594360" y="4690872"/>
            <a:ext cx="219456" cy="219456"/>
          </a:xfrm>
          <a:prstGeom prst="rect">
            <a:avLst/>
          </a:prstGeom>
        </p:spPr>
      </p:pic>
      <p:sp>
        <p:nvSpPr>
          <p:cNvPr id="26" name="Text 19"/>
          <p:cNvSpPr/>
          <p:nvPr/>
        </p:nvSpPr>
        <p:spPr>
          <a:xfrm>
            <a:off x="923544" y="46177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FSRH — Contraception After Pregnancy</a:t>
            </a:r>
            <a:endParaRPr lang="en-US" sz="1200" dirty="0"/>
          </a:p>
        </p:txBody>
      </p:sp>
      <p:sp>
        <p:nvSpPr>
          <p:cNvPr id="27" name="Text 20"/>
          <p:cNvSpPr/>
          <p:nvPr/>
        </p:nvSpPr>
        <p:spPr>
          <a:xfrm>
            <a:off x="923544" y="49286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Postnatal timing (day 21), breastfeeding, LAM.</a:t>
            </a:r>
            <a:endParaRPr lang="en-US" sz="1050" dirty="0"/>
          </a:p>
        </p:txBody>
      </p:sp>
      <p:sp>
        <p:nvSpPr>
          <p:cNvPr id="28" name="Shape 21"/>
          <p:cNvSpPr/>
          <p:nvPr/>
        </p:nvSpPr>
        <p:spPr>
          <a:xfrm>
            <a:off x="6210148" y="45262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29" name="Image 5" descr="preencoded.png"/>
          <p:cNvPicPr>
            <a:picLocks noChangeAspect="1"/>
          </p:cNvPicPr>
          <p:nvPr/>
        </p:nvPicPr>
        <p:blipFill>
          <a:blip r:embed="rId3"/>
          <a:stretch>
            <a:fillRect/>
          </a:stretch>
        </p:blipFill>
        <p:spPr>
          <a:xfrm>
            <a:off x="6393028" y="4690872"/>
            <a:ext cx="219456" cy="219456"/>
          </a:xfrm>
          <a:prstGeom prst="rect">
            <a:avLst/>
          </a:prstGeom>
        </p:spPr>
      </p:pic>
      <p:sp>
        <p:nvSpPr>
          <p:cNvPr id="30" name="Text 22"/>
          <p:cNvSpPr/>
          <p:nvPr/>
        </p:nvSpPr>
        <p:spPr>
          <a:xfrm>
            <a:off x="6722212" y="46177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FSRH — Contraception for Women Aged Over 40</a:t>
            </a:r>
            <a:endParaRPr lang="en-US" sz="1200" dirty="0"/>
          </a:p>
        </p:txBody>
      </p:sp>
      <p:sp>
        <p:nvSpPr>
          <p:cNvPr id="31" name="Text 23"/>
          <p:cNvSpPr/>
          <p:nvPr/>
        </p:nvSpPr>
        <p:spPr>
          <a:xfrm>
            <a:off x="6722212" y="49286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When to stop; safer choices in perimenopause.</a:t>
            </a:r>
            <a:endParaRPr lang="en-US" sz="1050" dirty="0"/>
          </a:p>
        </p:txBody>
      </p:sp>
      <p:sp>
        <p:nvSpPr>
          <p:cNvPr id="32" name="Shape 24"/>
          <p:cNvSpPr/>
          <p:nvPr/>
        </p:nvSpPr>
        <p:spPr>
          <a:xfrm>
            <a:off x="411480" y="54406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33" name="Image 6" descr="preencoded.png"/>
          <p:cNvPicPr>
            <a:picLocks noChangeAspect="1"/>
          </p:cNvPicPr>
          <p:nvPr/>
        </p:nvPicPr>
        <p:blipFill>
          <a:blip r:embed="rId3"/>
          <a:stretch>
            <a:fillRect/>
          </a:stretch>
        </p:blipFill>
        <p:spPr>
          <a:xfrm>
            <a:off x="594360" y="5605272"/>
            <a:ext cx="219456" cy="219456"/>
          </a:xfrm>
          <a:prstGeom prst="rect">
            <a:avLst/>
          </a:prstGeom>
        </p:spPr>
      </p:pic>
      <p:sp>
        <p:nvSpPr>
          <p:cNvPr id="34" name="Text 25"/>
          <p:cNvSpPr/>
          <p:nvPr/>
        </p:nvSpPr>
        <p:spPr>
          <a:xfrm>
            <a:off x="923544" y="55321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FSRH — Emergency Contraception</a:t>
            </a:r>
            <a:endParaRPr lang="en-US" sz="1200" dirty="0"/>
          </a:p>
        </p:txBody>
      </p:sp>
      <p:sp>
        <p:nvSpPr>
          <p:cNvPr id="35" name="Text 26"/>
          <p:cNvSpPr/>
          <p:nvPr/>
        </p:nvSpPr>
        <p:spPr>
          <a:xfrm>
            <a:off x="923544" y="58430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Copper IUD first-line; oral options and windows.</a:t>
            </a:r>
            <a:endParaRPr lang="en-US" sz="1050" dirty="0"/>
          </a:p>
        </p:txBody>
      </p:sp>
      <p:sp>
        <p:nvSpPr>
          <p:cNvPr id="36" name="Shape 27"/>
          <p:cNvSpPr/>
          <p:nvPr/>
        </p:nvSpPr>
        <p:spPr>
          <a:xfrm>
            <a:off x="6210148" y="5440680"/>
            <a:ext cx="5570068" cy="786384"/>
          </a:xfrm>
          <a:prstGeom prst="roundRect">
            <a:avLst>
              <a:gd name="adj" fmla="val 11628"/>
            </a:avLst>
          </a:prstGeom>
          <a:solidFill>
            <a:srgbClr val="FFFFFF"/>
          </a:solidFill>
          <a:ln w="12700">
            <a:solidFill>
              <a:srgbClr val="DCE4EC"/>
            </a:solidFill>
            <a:prstDash val="solid"/>
          </a:ln>
        </p:spPr>
        <p:txBody>
          <a:bodyPr/>
          <a:lstStyle/>
          <a:p>
            <a:endParaRPr lang="en-GB"/>
          </a:p>
        </p:txBody>
      </p:sp>
      <p:pic>
        <p:nvPicPr>
          <p:cNvPr id="37" name="Image 7" descr="preencoded.png"/>
          <p:cNvPicPr>
            <a:picLocks noChangeAspect="1"/>
          </p:cNvPicPr>
          <p:nvPr/>
        </p:nvPicPr>
        <p:blipFill>
          <a:blip r:embed="rId3"/>
          <a:stretch>
            <a:fillRect/>
          </a:stretch>
        </p:blipFill>
        <p:spPr>
          <a:xfrm>
            <a:off x="6393028" y="5605272"/>
            <a:ext cx="219456" cy="219456"/>
          </a:xfrm>
          <a:prstGeom prst="rect">
            <a:avLst/>
          </a:prstGeom>
        </p:spPr>
      </p:pic>
      <p:sp>
        <p:nvSpPr>
          <p:cNvPr id="38" name="Text 28"/>
          <p:cNvSpPr/>
          <p:nvPr/>
        </p:nvSpPr>
        <p:spPr>
          <a:xfrm>
            <a:off x="6722212" y="5532120"/>
            <a:ext cx="4911700" cy="329184"/>
          </a:xfrm>
          <a:prstGeom prst="rect">
            <a:avLst/>
          </a:prstGeom>
          <a:noFill/>
          <a:ln/>
        </p:spPr>
        <p:txBody>
          <a:bodyPr wrap="square" lIns="0" tIns="0" rIns="0" bIns="0" rtlCol="0" anchor="ctr"/>
          <a:lstStyle/>
          <a:p>
            <a:pPr marL="0" indent="0">
              <a:buNone/>
            </a:pPr>
            <a:r>
              <a:rPr lang="en-US" sz="1200" b="1" dirty="0">
                <a:solidFill>
                  <a:srgbClr val="0E2A47"/>
                </a:solidFill>
                <a:latin typeface="Georgia" pitchFamily="34" charset="0"/>
                <a:ea typeface="Georgia" pitchFamily="34" charset="-122"/>
                <a:cs typeface="Georgia" pitchFamily="34" charset="-120"/>
              </a:rPr>
              <a:t>NICE NG197 — Shared decision making; NICE PH51</a:t>
            </a:r>
            <a:endParaRPr lang="en-US" sz="1200" dirty="0"/>
          </a:p>
        </p:txBody>
      </p:sp>
      <p:sp>
        <p:nvSpPr>
          <p:cNvPr id="39" name="Text 29"/>
          <p:cNvSpPr/>
          <p:nvPr/>
        </p:nvSpPr>
        <p:spPr>
          <a:xfrm>
            <a:off x="6722212" y="5843016"/>
            <a:ext cx="4911700" cy="329184"/>
          </a:xfrm>
          <a:prstGeom prst="rect">
            <a:avLst/>
          </a:prstGeom>
          <a:noFill/>
          <a:ln/>
        </p:spPr>
        <p:txBody>
          <a:bodyPr wrap="square" lIns="0" tIns="0" rIns="0" bIns="0" rtlCol="0" anchor="ctr"/>
          <a:lstStyle/>
          <a:p>
            <a:pPr marL="0" indent="0">
              <a:buNone/>
            </a:pPr>
            <a:r>
              <a:rPr lang="en-US" sz="1050" dirty="0">
                <a:solidFill>
                  <a:srgbClr val="5C6E7E"/>
                </a:solidFill>
                <a:latin typeface="Calibri" pitchFamily="34" charset="0"/>
                <a:ea typeface="Calibri" pitchFamily="34" charset="-122"/>
                <a:cs typeface="Calibri" pitchFamily="34" charset="-120"/>
              </a:rPr>
              <a:t>Shared decisions; services for under-25s. GMC 0–18s guidance (Fraser/Gillick).</a:t>
            </a:r>
            <a:endParaRPr lang="en-US" sz="1050" dirty="0"/>
          </a:p>
        </p:txBody>
      </p:sp>
      <p:sp>
        <p:nvSpPr>
          <p:cNvPr id="40" name="Text 30"/>
          <p:cNvSpPr/>
          <p:nvPr/>
        </p:nvSpPr>
        <p:spPr>
          <a:xfrm>
            <a:off x="411480" y="6473952"/>
            <a:ext cx="9692640" cy="274320"/>
          </a:xfrm>
          <a:prstGeom prst="rect">
            <a:avLst/>
          </a:prstGeom>
          <a:noFill/>
          <a:ln/>
        </p:spPr>
        <p:txBody>
          <a:bodyPr wrap="square" lIns="0" tIns="0" rIns="0" bIns="0" rtlCol="0" anchor="ctr"/>
          <a:lstStyle/>
          <a:p>
            <a:pPr marL="0" indent="0">
              <a:buNone/>
            </a:pPr>
            <a:r>
              <a:rPr lang="en-US" sz="850" i="1" dirty="0">
                <a:solidFill>
                  <a:srgbClr val="5C6E7E"/>
                </a:solidFill>
                <a:latin typeface="Calibri" pitchFamily="34" charset="0"/>
                <a:ea typeface="Calibri" pitchFamily="34" charset="-122"/>
                <a:cs typeface="Calibri" pitchFamily="34" charset="-120"/>
              </a:rPr>
              <a:t>Educational teaching aid — verify against current NICE / FSRH guidance and local policy before use.</a:t>
            </a:r>
            <a:endParaRPr lang="en-US" sz="850" dirty="0"/>
          </a:p>
        </p:txBody>
      </p:sp>
      <p:sp>
        <p:nvSpPr>
          <p:cNvPr id="41" name="Text 31"/>
          <p:cNvSpPr/>
          <p:nvPr/>
        </p:nvSpPr>
        <p:spPr>
          <a:xfrm>
            <a:off x="11323015" y="6473952"/>
            <a:ext cx="457200" cy="274320"/>
          </a:xfrm>
          <a:prstGeom prst="rect">
            <a:avLst/>
          </a:prstGeom>
          <a:noFill/>
          <a:ln/>
        </p:spPr>
        <p:txBody>
          <a:bodyPr wrap="square" lIns="0" tIns="0" rIns="0" bIns="0" rtlCol="0" anchor="ctr"/>
          <a:lstStyle/>
          <a:p>
            <a:pPr marL="0" indent="0" algn="r">
              <a:buNone/>
            </a:pPr>
            <a:r>
              <a:rPr lang="en-US" sz="900" dirty="0">
                <a:solidFill>
                  <a:srgbClr val="5C6E7E"/>
                </a:solidFill>
                <a:latin typeface="Calibri" pitchFamily="34" charset="0"/>
                <a:ea typeface="Calibri" pitchFamily="34" charset="-122"/>
                <a:cs typeface="Calibri" pitchFamily="34" charset="-120"/>
              </a:rPr>
              <a:t>26</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7">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411480" y="411480"/>
            <a:ext cx="3246120" cy="384048"/>
          </a:xfrm>
          <a:prstGeom prst="roundRect">
            <a:avLst>
              <a:gd name="adj" fmla="val 16667"/>
            </a:avLst>
          </a:prstGeom>
          <a:solidFill>
            <a:srgbClr val="E8770E"/>
          </a:solidFill>
          <a:ln/>
        </p:spPr>
        <p:txBody>
          <a:bodyPr/>
          <a:lstStyle/>
          <a:p>
            <a:endParaRPr lang="en-GB"/>
          </a:p>
        </p:txBody>
      </p:sp>
      <p:sp>
        <p:nvSpPr>
          <p:cNvPr id="3" name="Text 1"/>
          <p:cNvSpPr/>
          <p:nvPr/>
        </p:nvSpPr>
        <p:spPr>
          <a:xfrm>
            <a:off x="411480" y="411480"/>
            <a:ext cx="3246120" cy="384048"/>
          </a:xfrm>
          <a:prstGeom prst="rect">
            <a:avLst/>
          </a:prstGeom>
          <a:noFill/>
          <a:ln/>
        </p:spPr>
        <p:txBody>
          <a:bodyPr wrap="square" lIns="0" tIns="0" rIns="0" bIns="0" rtlCol="0" anchor="ctr"/>
          <a:lstStyle/>
          <a:p>
            <a:pPr marL="0" indent="0" algn="ctr">
              <a:buNone/>
            </a:pPr>
            <a:r>
              <a:rPr lang="en-US" sz="1150" b="1" kern="0" spc="100" dirty="0">
                <a:solidFill>
                  <a:srgbClr val="FFFFFF"/>
                </a:solidFill>
                <a:latin typeface="Calibri" pitchFamily="34" charset="0"/>
                <a:ea typeface="Calibri" pitchFamily="34" charset="-122"/>
                <a:cs typeface="Calibri" pitchFamily="34" charset="-120"/>
              </a:rPr>
              <a:t>BRADFORD VTS TEACHING AIDS</a:t>
            </a:r>
            <a:endParaRPr lang="en-US" sz="1150" dirty="0"/>
          </a:p>
        </p:txBody>
      </p:sp>
      <p:sp>
        <p:nvSpPr>
          <p:cNvPr id="4" name="Shape 2"/>
          <p:cNvSpPr/>
          <p:nvPr/>
        </p:nvSpPr>
        <p:spPr>
          <a:xfrm>
            <a:off x="5550408" y="1417320"/>
            <a:ext cx="1097280" cy="1097280"/>
          </a:xfrm>
          <a:prstGeom prst="ellipse">
            <a:avLst/>
          </a:prstGeom>
          <a:solidFill>
            <a:srgbClr val="16395E"/>
          </a:solidFill>
          <a:ln/>
        </p:spPr>
        <p:txBody>
          <a:bodyPr/>
          <a:lstStyle/>
          <a:p>
            <a:endParaRPr lang="en-GB"/>
          </a:p>
        </p:txBody>
      </p:sp>
      <p:pic>
        <p:nvPicPr>
          <p:cNvPr id="5" name="Image 0" descr="preencoded.png"/>
          <p:cNvPicPr>
            <a:picLocks noChangeAspect="1"/>
          </p:cNvPicPr>
          <p:nvPr/>
        </p:nvPicPr>
        <p:blipFill>
          <a:blip r:embed="rId3"/>
          <a:stretch>
            <a:fillRect/>
          </a:stretch>
        </p:blipFill>
        <p:spPr>
          <a:xfrm>
            <a:off x="5868619" y="1735531"/>
            <a:ext cx="460858" cy="460858"/>
          </a:xfrm>
          <a:prstGeom prst="rect">
            <a:avLst/>
          </a:prstGeom>
        </p:spPr>
      </p:pic>
      <p:sp>
        <p:nvSpPr>
          <p:cNvPr id="6" name="Text 3"/>
          <p:cNvSpPr/>
          <p:nvPr/>
        </p:nvSpPr>
        <p:spPr>
          <a:xfrm>
            <a:off x="640080" y="2697480"/>
            <a:ext cx="10881360" cy="5486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Disclaimer</a:t>
            </a:r>
            <a:endParaRPr lang="en-US" sz="3000" dirty="0"/>
          </a:p>
        </p:txBody>
      </p:sp>
      <p:sp>
        <p:nvSpPr>
          <p:cNvPr id="7" name="Shape 4"/>
          <p:cNvSpPr/>
          <p:nvPr/>
        </p:nvSpPr>
        <p:spPr>
          <a:xfrm>
            <a:off x="1737360" y="3474720"/>
            <a:ext cx="8714232" cy="2103120"/>
          </a:xfrm>
          <a:prstGeom prst="roundRect">
            <a:avLst>
              <a:gd name="adj" fmla="val 4348"/>
            </a:avLst>
          </a:prstGeom>
          <a:solidFill>
            <a:srgbClr val="16395E"/>
          </a:solidFill>
          <a:ln w="12700">
            <a:solidFill>
              <a:srgbClr val="26486B"/>
            </a:solidFill>
            <a:prstDash val="solid"/>
          </a:ln>
          <a:effectLst>
            <a:outerShdw blurRad="88900" dist="38100" dir="5400000" algn="bl" rotWithShape="0">
              <a:srgbClr val="000000">
                <a:alpha val="13000"/>
              </a:srgbClr>
            </a:outerShdw>
          </a:effectLst>
        </p:spPr>
        <p:txBody>
          <a:bodyPr/>
          <a:lstStyle/>
          <a:p>
            <a:endParaRPr lang="en-GB"/>
          </a:p>
        </p:txBody>
      </p:sp>
      <p:sp>
        <p:nvSpPr>
          <p:cNvPr id="8" name="Text 5"/>
          <p:cNvSpPr/>
          <p:nvPr/>
        </p:nvSpPr>
        <p:spPr>
          <a:xfrm>
            <a:off x="2057400" y="3703320"/>
            <a:ext cx="8046720" cy="1691640"/>
          </a:xfrm>
          <a:prstGeom prst="rect">
            <a:avLst/>
          </a:prstGeom>
          <a:noFill/>
          <a:ln/>
        </p:spPr>
        <p:txBody>
          <a:bodyPr wrap="square" lIns="0" tIns="0" rIns="0" bIns="0" rtlCol="0" anchor="ctr"/>
          <a:lstStyle/>
          <a:p>
            <a:pPr marL="0" indent="0" algn="ctr">
              <a:lnSpc>
                <a:spcPct val="118000"/>
              </a:lnSpc>
              <a:buNone/>
            </a:pPr>
            <a:r>
              <a:rPr lang="en-US" sz="1450" dirty="0">
                <a:solidFill>
                  <a:srgbClr val="E1E9F1"/>
                </a:solidFill>
                <a:latin typeface="Calibri" pitchFamily="34" charset="0"/>
                <a:ea typeface="Calibri" pitchFamily="34" charset="-122"/>
                <a:cs typeface="Calibri" pitchFamily="34" charset="-120"/>
              </a:rPr>
              <a:t>This presentation is provided exclusively for educational and training purposes as a teaching aid. It does not constitute formal clinical guidance. Clinicians must independently verify all medical information, prescribing guidance, procedural protocols, and legal requirements against current national guidance, local policies, and relevant regulatory bodies before applying in practice.</a:t>
            </a:r>
            <a:endParaRPr lang="en-US" sz="1450" dirty="0"/>
          </a:p>
        </p:txBody>
      </p:sp>
      <p:sp>
        <p:nvSpPr>
          <p:cNvPr id="9" name="Text 6"/>
          <p:cNvSpPr/>
          <p:nvPr/>
        </p:nvSpPr>
        <p:spPr>
          <a:xfrm>
            <a:off x="640080" y="5897880"/>
            <a:ext cx="10881360" cy="365760"/>
          </a:xfrm>
          <a:prstGeom prst="rect">
            <a:avLst/>
          </a:prstGeom>
          <a:noFill/>
          <a:ln/>
        </p:spPr>
        <p:txBody>
          <a:bodyPr wrap="square" lIns="0" tIns="0" rIns="0" bIns="0" rtlCol="0" anchor="ctr"/>
          <a:lstStyle/>
          <a:p>
            <a:pPr marL="0" indent="0" algn="ctr">
              <a:buNone/>
            </a:pPr>
            <a:r>
              <a:rPr lang="en-US" sz="1200" b="1" dirty="0">
                <a:solidFill>
                  <a:srgbClr val="E8770E"/>
                </a:solidFill>
                <a:latin typeface="Calibri" pitchFamily="34" charset="0"/>
                <a:ea typeface="Calibri" pitchFamily="34" charset="-122"/>
                <a:cs typeface="Calibri" pitchFamily="34" charset="-120"/>
              </a:rPr>
              <a:t>Bradford VTS · June 2026</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705</Words>
  <Application>Microsoft Office PowerPoint</Application>
  <PresentationFormat>Widescreen</PresentationFormat>
  <Paragraphs>66</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Georgia</vt:lpstr>
      <vt:lpstr>Office Theme</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Family Planning Conversation</dc:title>
  <dc:subject>PptxGenJS Presentation</dc:subject>
  <dc:creator>Bradford VTS</dc:creator>
  <cp:lastModifiedBy>Ramesh Mehay</cp:lastModifiedBy>
  <cp:revision>3</cp:revision>
  <dcterms:created xsi:type="dcterms:W3CDTF">2026-06-11T17:43:48Z</dcterms:created>
  <dcterms:modified xsi:type="dcterms:W3CDTF">2026-06-12T00:32:37Z</dcterms:modified>
</cp:coreProperties>
</file>