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Inter" panose="020B0604020202020204" charset="0"/>
      <p:regular r:id="rId42"/>
      <p:bold r:id="rId43"/>
    </p:embeddedFont>
    <p:embeddedFont>
      <p:font typeface="Montserrat" panose="00000500000000000000" pitchFamily="2" charset="0"/>
      <p:regular r:id="rId44"/>
      <p:bold r:id="rId45"/>
      <p:italic r:id="rId46"/>
      <p:boldItalic r:id="rId47"/>
    </p:embeddedFont>
    <p:embeddedFont>
      <p:font typeface="Open Sans" panose="020B0606030504020204" pitchFamily="34" charset="0"/>
      <p:regular r:id="rId48"/>
      <p:bold r:id="rId49"/>
      <p:italic r:id="rId50"/>
      <p:boldItalic r:id="rId51"/>
    </p:embeddedFont>
    <p:embeddedFont>
      <p:font typeface="Roboto" panose="02000000000000000000" pitchFamily="2" charset="0"/>
      <p:regular r:id="rId52"/>
      <p:bold r:id="rId53"/>
      <p:italic r:id="rId54"/>
      <p:boldItalic r:id="rId5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68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18" Type="http://schemas.openxmlformats.org/officeDocument/2006/relationships/image" Target="../media/image13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17" Type="http://schemas.openxmlformats.org/officeDocument/2006/relationships/image" Target="../media/image13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19" Type="http://schemas.openxmlformats.org/officeDocument/2006/relationships/image" Target="../media/image136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1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175.png"/><Relationship Id="rId18" Type="http://schemas.openxmlformats.org/officeDocument/2006/relationships/image" Target="../media/image180.png"/><Relationship Id="rId3" Type="http://schemas.openxmlformats.org/officeDocument/2006/relationships/image" Target="../media/image165.png"/><Relationship Id="rId21" Type="http://schemas.openxmlformats.org/officeDocument/2006/relationships/image" Target="../media/image183.png"/><Relationship Id="rId7" Type="http://schemas.openxmlformats.org/officeDocument/2006/relationships/image" Target="../media/image169.png"/><Relationship Id="rId12" Type="http://schemas.openxmlformats.org/officeDocument/2006/relationships/image" Target="../media/image174.png"/><Relationship Id="rId17" Type="http://schemas.openxmlformats.org/officeDocument/2006/relationships/image" Target="../media/image17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8.png"/><Relationship Id="rId20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11" Type="http://schemas.openxmlformats.org/officeDocument/2006/relationships/image" Target="../media/image173.png"/><Relationship Id="rId5" Type="http://schemas.openxmlformats.org/officeDocument/2006/relationships/image" Target="../media/image167.png"/><Relationship Id="rId15" Type="http://schemas.openxmlformats.org/officeDocument/2006/relationships/image" Target="../media/image177.png"/><Relationship Id="rId23" Type="http://schemas.openxmlformats.org/officeDocument/2006/relationships/image" Target="../media/image185.png"/><Relationship Id="rId10" Type="http://schemas.openxmlformats.org/officeDocument/2006/relationships/image" Target="../media/image172.png"/><Relationship Id="rId19" Type="http://schemas.openxmlformats.org/officeDocument/2006/relationships/image" Target="../media/image181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Relationship Id="rId14" Type="http://schemas.openxmlformats.org/officeDocument/2006/relationships/image" Target="../media/image176.png"/><Relationship Id="rId22" Type="http://schemas.openxmlformats.org/officeDocument/2006/relationships/image" Target="../media/image18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18" Type="http://schemas.openxmlformats.org/officeDocument/2006/relationships/image" Target="../media/image201.png"/><Relationship Id="rId3" Type="http://schemas.openxmlformats.org/officeDocument/2006/relationships/image" Target="../media/image186.png"/><Relationship Id="rId21" Type="http://schemas.openxmlformats.org/officeDocument/2006/relationships/image" Target="../media/image204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10" Type="http://schemas.openxmlformats.org/officeDocument/2006/relationships/image" Target="../media/image193.png"/><Relationship Id="rId19" Type="http://schemas.openxmlformats.org/officeDocument/2006/relationships/image" Target="../media/image202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Relationship Id="rId22" Type="http://schemas.openxmlformats.org/officeDocument/2006/relationships/image" Target="../media/image20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216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12" Type="http://schemas.openxmlformats.org/officeDocument/2006/relationships/image" Target="../media/image2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9.png"/><Relationship Id="rId11" Type="http://schemas.openxmlformats.org/officeDocument/2006/relationships/image" Target="../media/image214.png"/><Relationship Id="rId5" Type="http://schemas.openxmlformats.org/officeDocument/2006/relationships/image" Target="../media/image208.png"/><Relationship Id="rId10" Type="http://schemas.openxmlformats.org/officeDocument/2006/relationships/image" Target="../media/image213.png"/><Relationship Id="rId4" Type="http://schemas.openxmlformats.org/officeDocument/2006/relationships/image" Target="../media/image207.png"/><Relationship Id="rId9" Type="http://schemas.openxmlformats.org/officeDocument/2006/relationships/image" Target="../media/image2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219.png"/><Relationship Id="rId15" Type="http://schemas.openxmlformats.org/officeDocument/2006/relationships/image" Target="../media/image229.png"/><Relationship Id="rId10" Type="http://schemas.openxmlformats.org/officeDocument/2006/relationships/image" Target="../media/image224.png"/><Relationship Id="rId4" Type="http://schemas.openxmlformats.org/officeDocument/2006/relationships/image" Target="../media/image218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1.png"/><Relationship Id="rId18" Type="http://schemas.openxmlformats.org/officeDocument/2006/relationships/image" Target="../media/image246.png"/><Relationship Id="rId26" Type="http://schemas.openxmlformats.org/officeDocument/2006/relationships/image" Target="../media/image254.png"/><Relationship Id="rId3" Type="http://schemas.openxmlformats.org/officeDocument/2006/relationships/image" Target="../media/image88.png"/><Relationship Id="rId21" Type="http://schemas.openxmlformats.org/officeDocument/2006/relationships/image" Target="../media/image249.png"/><Relationship Id="rId7" Type="http://schemas.openxmlformats.org/officeDocument/2006/relationships/image" Target="../media/image235.png"/><Relationship Id="rId12" Type="http://schemas.openxmlformats.org/officeDocument/2006/relationships/image" Target="../media/image240.png"/><Relationship Id="rId17" Type="http://schemas.openxmlformats.org/officeDocument/2006/relationships/image" Target="../media/image245.png"/><Relationship Id="rId25" Type="http://schemas.openxmlformats.org/officeDocument/2006/relationships/image" Target="../media/image253.png"/><Relationship Id="rId33" Type="http://schemas.openxmlformats.org/officeDocument/2006/relationships/image" Target="../media/image26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4.png"/><Relationship Id="rId20" Type="http://schemas.openxmlformats.org/officeDocument/2006/relationships/image" Target="../media/image248.png"/><Relationship Id="rId29" Type="http://schemas.openxmlformats.org/officeDocument/2006/relationships/image" Target="../media/image2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4.png"/><Relationship Id="rId11" Type="http://schemas.openxmlformats.org/officeDocument/2006/relationships/image" Target="../media/image239.png"/><Relationship Id="rId24" Type="http://schemas.openxmlformats.org/officeDocument/2006/relationships/image" Target="../media/image252.png"/><Relationship Id="rId32" Type="http://schemas.openxmlformats.org/officeDocument/2006/relationships/image" Target="../media/image260.png"/><Relationship Id="rId5" Type="http://schemas.openxmlformats.org/officeDocument/2006/relationships/image" Target="../media/image233.png"/><Relationship Id="rId15" Type="http://schemas.openxmlformats.org/officeDocument/2006/relationships/image" Target="../media/image243.png"/><Relationship Id="rId23" Type="http://schemas.openxmlformats.org/officeDocument/2006/relationships/image" Target="../media/image251.png"/><Relationship Id="rId28" Type="http://schemas.openxmlformats.org/officeDocument/2006/relationships/image" Target="../media/image256.png"/><Relationship Id="rId10" Type="http://schemas.openxmlformats.org/officeDocument/2006/relationships/image" Target="../media/image238.png"/><Relationship Id="rId19" Type="http://schemas.openxmlformats.org/officeDocument/2006/relationships/image" Target="../media/image247.png"/><Relationship Id="rId31" Type="http://schemas.openxmlformats.org/officeDocument/2006/relationships/image" Target="../media/image259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image" Target="../media/image242.png"/><Relationship Id="rId22" Type="http://schemas.openxmlformats.org/officeDocument/2006/relationships/image" Target="../media/image250.png"/><Relationship Id="rId27" Type="http://schemas.openxmlformats.org/officeDocument/2006/relationships/image" Target="../media/image255.png"/><Relationship Id="rId30" Type="http://schemas.openxmlformats.org/officeDocument/2006/relationships/image" Target="../media/image258.png"/><Relationship Id="rId8" Type="http://schemas.openxmlformats.org/officeDocument/2006/relationships/image" Target="../media/image2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13" Type="http://schemas.openxmlformats.org/officeDocument/2006/relationships/image" Target="../media/image272.png"/><Relationship Id="rId18" Type="http://schemas.openxmlformats.org/officeDocument/2006/relationships/image" Target="../media/image277.png"/><Relationship Id="rId3" Type="http://schemas.openxmlformats.org/officeDocument/2006/relationships/image" Target="../media/image262.png"/><Relationship Id="rId7" Type="http://schemas.openxmlformats.org/officeDocument/2006/relationships/image" Target="../media/image266.png"/><Relationship Id="rId12" Type="http://schemas.openxmlformats.org/officeDocument/2006/relationships/image" Target="../media/image271.png"/><Relationship Id="rId17" Type="http://schemas.openxmlformats.org/officeDocument/2006/relationships/image" Target="../media/image27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75.png"/><Relationship Id="rId20" Type="http://schemas.openxmlformats.org/officeDocument/2006/relationships/image" Target="../media/image2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5.png"/><Relationship Id="rId11" Type="http://schemas.openxmlformats.org/officeDocument/2006/relationships/image" Target="../media/image270.png"/><Relationship Id="rId5" Type="http://schemas.openxmlformats.org/officeDocument/2006/relationships/image" Target="../media/image264.png"/><Relationship Id="rId15" Type="http://schemas.openxmlformats.org/officeDocument/2006/relationships/image" Target="../media/image274.png"/><Relationship Id="rId10" Type="http://schemas.openxmlformats.org/officeDocument/2006/relationships/image" Target="../media/image269.png"/><Relationship Id="rId19" Type="http://schemas.openxmlformats.org/officeDocument/2006/relationships/image" Target="../media/image278.png"/><Relationship Id="rId4" Type="http://schemas.openxmlformats.org/officeDocument/2006/relationships/image" Target="../media/image263.png"/><Relationship Id="rId9" Type="http://schemas.openxmlformats.org/officeDocument/2006/relationships/image" Target="../media/image268.png"/><Relationship Id="rId14" Type="http://schemas.openxmlformats.org/officeDocument/2006/relationships/image" Target="../media/image2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13" Type="http://schemas.openxmlformats.org/officeDocument/2006/relationships/image" Target="../media/image289.png"/><Relationship Id="rId3" Type="http://schemas.openxmlformats.org/officeDocument/2006/relationships/image" Target="../media/image1.png"/><Relationship Id="rId7" Type="http://schemas.openxmlformats.org/officeDocument/2006/relationships/image" Target="../media/image283.png"/><Relationship Id="rId12" Type="http://schemas.openxmlformats.org/officeDocument/2006/relationships/image" Target="../media/image2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2.png"/><Relationship Id="rId11" Type="http://schemas.openxmlformats.org/officeDocument/2006/relationships/image" Target="../media/image287.png"/><Relationship Id="rId5" Type="http://schemas.openxmlformats.org/officeDocument/2006/relationships/image" Target="../media/image281.png"/><Relationship Id="rId15" Type="http://schemas.openxmlformats.org/officeDocument/2006/relationships/image" Target="../media/image291.png"/><Relationship Id="rId10" Type="http://schemas.openxmlformats.org/officeDocument/2006/relationships/image" Target="../media/image286.png"/><Relationship Id="rId4" Type="http://schemas.openxmlformats.org/officeDocument/2006/relationships/image" Target="../media/image280.png"/><Relationship Id="rId9" Type="http://schemas.openxmlformats.org/officeDocument/2006/relationships/image" Target="../media/image285.png"/><Relationship Id="rId14" Type="http://schemas.openxmlformats.org/officeDocument/2006/relationships/image" Target="../media/image29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1.png"/><Relationship Id="rId18" Type="http://schemas.openxmlformats.org/officeDocument/2006/relationships/image" Target="../media/image306.png"/><Relationship Id="rId3" Type="http://schemas.openxmlformats.org/officeDocument/2006/relationships/image" Target="../media/image1.png"/><Relationship Id="rId7" Type="http://schemas.openxmlformats.org/officeDocument/2006/relationships/image" Target="../media/image295.png"/><Relationship Id="rId12" Type="http://schemas.openxmlformats.org/officeDocument/2006/relationships/image" Target="../media/image300.png"/><Relationship Id="rId17" Type="http://schemas.openxmlformats.org/officeDocument/2006/relationships/image" Target="../media/image30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png"/><Relationship Id="rId11" Type="http://schemas.openxmlformats.org/officeDocument/2006/relationships/image" Target="../media/image299.png"/><Relationship Id="rId5" Type="http://schemas.openxmlformats.org/officeDocument/2006/relationships/image" Target="../media/image293.png"/><Relationship Id="rId15" Type="http://schemas.openxmlformats.org/officeDocument/2006/relationships/image" Target="../media/image303.png"/><Relationship Id="rId10" Type="http://schemas.openxmlformats.org/officeDocument/2006/relationships/image" Target="../media/image298.png"/><Relationship Id="rId4" Type="http://schemas.openxmlformats.org/officeDocument/2006/relationships/image" Target="../media/image292.png"/><Relationship Id="rId9" Type="http://schemas.openxmlformats.org/officeDocument/2006/relationships/image" Target="../media/image297.png"/><Relationship Id="rId14" Type="http://schemas.openxmlformats.org/officeDocument/2006/relationships/image" Target="../media/image30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13" Type="http://schemas.openxmlformats.org/officeDocument/2006/relationships/image" Target="../media/image316.png"/><Relationship Id="rId18" Type="http://schemas.openxmlformats.org/officeDocument/2006/relationships/image" Target="../media/image321.png"/><Relationship Id="rId26" Type="http://schemas.openxmlformats.org/officeDocument/2006/relationships/image" Target="../media/image329.png"/><Relationship Id="rId3" Type="http://schemas.openxmlformats.org/officeDocument/2006/relationships/image" Target="../media/image105.png"/><Relationship Id="rId21" Type="http://schemas.openxmlformats.org/officeDocument/2006/relationships/image" Target="../media/image324.png"/><Relationship Id="rId7" Type="http://schemas.openxmlformats.org/officeDocument/2006/relationships/image" Target="../media/image310.png"/><Relationship Id="rId12" Type="http://schemas.openxmlformats.org/officeDocument/2006/relationships/image" Target="../media/image315.png"/><Relationship Id="rId17" Type="http://schemas.openxmlformats.org/officeDocument/2006/relationships/image" Target="../media/image320.png"/><Relationship Id="rId25" Type="http://schemas.openxmlformats.org/officeDocument/2006/relationships/image" Target="../media/image32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19.png"/><Relationship Id="rId20" Type="http://schemas.openxmlformats.org/officeDocument/2006/relationships/image" Target="../media/image3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9.png"/><Relationship Id="rId11" Type="http://schemas.openxmlformats.org/officeDocument/2006/relationships/image" Target="../media/image314.png"/><Relationship Id="rId24" Type="http://schemas.openxmlformats.org/officeDocument/2006/relationships/image" Target="../media/image327.png"/><Relationship Id="rId5" Type="http://schemas.openxmlformats.org/officeDocument/2006/relationships/image" Target="../media/image308.png"/><Relationship Id="rId15" Type="http://schemas.openxmlformats.org/officeDocument/2006/relationships/image" Target="../media/image318.png"/><Relationship Id="rId23" Type="http://schemas.openxmlformats.org/officeDocument/2006/relationships/image" Target="../media/image326.png"/><Relationship Id="rId10" Type="http://schemas.openxmlformats.org/officeDocument/2006/relationships/image" Target="../media/image313.png"/><Relationship Id="rId19" Type="http://schemas.openxmlformats.org/officeDocument/2006/relationships/image" Target="../media/image322.png"/><Relationship Id="rId4" Type="http://schemas.openxmlformats.org/officeDocument/2006/relationships/image" Target="../media/image307.png"/><Relationship Id="rId9" Type="http://schemas.openxmlformats.org/officeDocument/2006/relationships/image" Target="../media/image312.png"/><Relationship Id="rId14" Type="http://schemas.openxmlformats.org/officeDocument/2006/relationships/image" Target="../media/image317.png"/><Relationship Id="rId22" Type="http://schemas.openxmlformats.org/officeDocument/2006/relationships/image" Target="../media/image3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png"/><Relationship Id="rId13" Type="http://schemas.openxmlformats.org/officeDocument/2006/relationships/image" Target="../media/image339.png"/><Relationship Id="rId18" Type="http://schemas.openxmlformats.org/officeDocument/2006/relationships/image" Target="../media/image344.png"/><Relationship Id="rId3" Type="http://schemas.openxmlformats.org/officeDocument/2006/relationships/image" Target="../media/image1.png"/><Relationship Id="rId21" Type="http://schemas.openxmlformats.org/officeDocument/2006/relationships/image" Target="../media/image347.png"/><Relationship Id="rId7" Type="http://schemas.openxmlformats.org/officeDocument/2006/relationships/image" Target="../media/image333.png"/><Relationship Id="rId12" Type="http://schemas.openxmlformats.org/officeDocument/2006/relationships/image" Target="../media/image338.png"/><Relationship Id="rId17" Type="http://schemas.openxmlformats.org/officeDocument/2006/relationships/image" Target="../media/image343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42.png"/><Relationship Id="rId20" Type="http://schemas.openxmlformats.org/officeDocument/2006/relationships/image" Target="../media/image3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2.png"/><Relationship Id="rId11" Type="http://schemas.openxmlformats.org/officeDocument/2006/relationships/image" Target="../media/image337.png"/><Relationship Id="rId5" Type="http://schemas.openxmlformats.org/officeDocument/2006/relationships/image" Target="../media/image331.png"/><Relationship Id="rId15" Type="http://schemas.openxmlformats.org/officeDocument/2006/relationships/image" Target="../media/image341.png"/><Relationship Id="rId10" Type="http://schemas.openxmlformats.org/officeDocument/2006/relationships/image" Target="../media/image336.png"/><Relationship Id="rId19" Type="http://schemas.openxmlformats.org/officeDocument/2006/relationships/image" Target="../media/image345.png"/><Relationship Id="rId4" Type="http://schemas.openxmlformats.org/officeDocument/2006/relationships/image" Target="../media/image330.png"/><Relationship Id="rId9" Type="http://schemas.openxmlformats.org/officeDocument/2006/relationships/image" Target="../media/image335.png"/><Relationship Id="rId14" Type="http://schemas.openxmlformats.org/officeDocument/2006/relationships/image" Target="../media/image34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png"/><Relationship Id="rId13" Type="http://schemas.openxmlformats.org/officeDocument/2006/relationships/image" Target="../media/image358.png"/><Relationship Id="rId3" Type="http://schemas.openxmlformats.org/officeDocument/2006/relationships/image" Target="../media/image348.png"/><Relationship Id="rId7" Type="http://schemas.openxmlformats.org/officeDocument/2006/relationships/image" Target="../media/image352.png"/><Relationship Id="rId12" Type="http://schemas.openxmlformats.org/officeDocument/2006/relationships/image" Target="../media/image357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1.png"/><Relationship Id="rId11" Type="http://schemas.openxmlformats.org/officeDocument/2006/relationships/image" Target="../media/image356.png"/><Relationship Id="rId5" Type="http://schemas.openxmlformats.org/officeDocument/2006/relationships/image" Target="../media/image350.png"/><Relationship Id="rId15" Type="http://schemas.openxmlformats.org/officeDocument/2006/relationships/image" Target="../media/image360.png"/><Relationship Id="rId10" Type="http://schemas.openxmlformats.org/officeDocument/2006/relationships/image" Target="../media/image355.png"/><Relationship Id="rId4" Type="http://schemas.openxmlformats.org/officeDocument/2006/relationships/image" Target="../media/image349.png"/><Relationship Id="rId9" Type="http://schemas.openxmlformats.org/officeDocument/2006/relationships/image" Target="../media/image354.png"/><Relationship Id="rId14" Type="http://schemas.openxmlformats.org/officeDocument/2006/relationships/image" Target="../media/image3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13" Type="http://schemas.openxmlformats.org/officeDocument/2006/relationships/image" Target="../media/image372.png"/><Relationship Id="rId18" Type="http://schemas.openxmlformats.org/officeDocument/2006/relationships/image" Target="../media/image377.png"/><Relationship Id="rId26" Type="http://schemas.openxmlformats.org/officeDocument/2006/relationships/image" Target="../media/image385.png"/><Relationship Id="rId3" Type="http://schemas.openxmlformats.org/officeDocument/2006/relationships/image" Target="../media/image362.png"/><Relationship Id="rId21" Type="http://schemas.openxmlformats.org/officeDocument/2006/relationships/image" Target="../media/image380.png"/><Relationship Id="rId7" Type="http://schemas.openxmlformats.org/officeDocument/2006/relationships/image" Target="../media/image366.png"/><Relationship Id="rId12" Type="http://schemas.openxmlformats.org/officeDocument/2006/relationships/image" Target="../media/image371.png"/><Relationship Id="rId17" Type="http://schemas.openxmlformats.org/officeDocument/2006/relationships/image" Target="../media/image376.png"/><Relationship Id="rId25" Type="http://schemas.openxmlformats.org/officeDocument/2006/relationships/image" Target="../media/image384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75.png"/><Relationship Id="rId20" Type="http://schemas.openxmlformats.org/officeDocument/2006/relationships/image" Target="../media/image379.png"/><Relationship Id="rId29" Type="http://schemas.openxmlformats.org/officeDocument/2006/relationships/image" Target="../media/image3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5.png"/><Relationship Id="rId11" Type="http://schemas.openxmlformats.org/officeDocument/2006/relationships/image" Target="../media/image370.png"/><Relationship Id="rId24" Type="http://schemas.openxmlformats.org/officeDocument/2006/relationships/image" Target="../media/image383.png"/><Relationship Id="rId5" Type="http://schemas.openxmlformats.org/officeDocument/2006/relationships/image" Target="../media/image364.png"/><Relationship Id="rId15" Type="http://schemas.openxmlformats.org/officeDocument/2006/relationships/image" Target="../media/image374.png"/><Relationship Id="rId23" Type="http://schemas.openxmlformats.org/officeDocument/2006/relationships/image" Target="../media/image382.png"/><Relationship Id="rId28" Type="http://schemas.openxmlformats.org/officeDocument/2006/relationships/image" Target="../media/image387.png"/><Relationship Id="rId10" Type="http://schemas.openxmlformats.org/officeDocument/2006/relationships/image" Target="../media/image369.png"/><Relationship Id="rId19" Type="http://schemas.openxmlformats.org/officeDocument/2006/relationships/image" Target="../media/image378.png"/><Relationship Id="rId31" Type="http://schemas.openxmlformats.org/officeDocument/2006/relationships/image" Target="../media/image390.png"/><Relationship Id="rId4" Type="http://schemas.openxmlformats.org/officeDocument/2006/relationships/image" Target="../media/image363.png"/><Relationship Id="rId9" Type="http://schemas.openxmlformats.org/officeDocument/2006/relationships/image" Target="../media/image368.png"/><Relationship Id="rId14" Type="http://schemas.openxmlformats.org/officeDocument/2006/relationships/image" Target="../media/image373.png"/><Relationship Id="rId22" Type="http://schemas.openxmlformats.org/officeDocument/2006/relationships/image" Target="../media/image381.png"/><Relationship Id="rId27" Type="http://schemas.openxmlformats.org/officeDocument/2006/relationships/image" Target="../media/image386.png"/><Relationship Id="rId30" Type="http://schemas.openxmlformats.org/officeDocument/2006/relationships/image" Target="../media/image38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6.png"/><Relationship Id="rId13" Type="http://schemas.openxmlformats.org/officeDocument/2006/relationships/image" Target="../media/image401.png"/><Relationship Id="rId3" Type="http://schemas.openxmlformats.org/officeDocument/2006/relationships/image" Target="../media/image391.png"/><Relationship Id="rId7" Type="http://schemas.openxmlformats.org/officeDocument/2006/relationships/image" Target="../media/image395.png"/><Relationship Id="rId12" Type="http://schemas.openxmlformats.org/officeDocument/2006/relationships/image" Target="../media/image400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4.png"/><Relationship Id="rId11" Type="http://schemas.openxmlformats.org/officeDocument/2006/relationships/image" Target="../media/image399.png"/><Relationship Id="rId5" Type="http://schemas.openxmlformats.org/officeDocument/2006/relationships/image" Target="../media/image393.png"/><Relationship Id="rId15" Type="http://schemas.openxmlformats.org/officeDocument/2006/relationships/image" Target="../media/image403.png"/><Relationship Id="rId10" Type="http://schemas.openxmlformats.org/officeDocument/2006/relationships/image" Target="../media/image398.png"/><Relationship Id="rId4" Type="http://schemas.openxmlformats.org/officeDocument/2006/relationships/image" Target="../media/image392.png"/><Relationship Id="rId9" Type="http://schemas.openxmlformats.org/officeDocument/2006/relationships/image" Target="../media/image397.png"/><Relationship Id="rId14" Type="http://schemas.openxmlformats.org/officeDocument/2006/relationships/image" Target="../media/image40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415.png"/><Relationship Id="rId18" Type="http://schemas.openxmlformats.org/officeDocument/2006/relationships/image" Target="../media/image420.png"/><Relationship Id="rId26" Type="http://schemas.openxmlformats.org/officeDocument/2006/relationships/image" Target="../media/image428.png"/><Relationship Id="rId3" Type="http://schemas.openxmlformats.org/officeDocument/2006/relationships/image" Target="../media/image405.png"/><Relationship Id="rId21" Type="http://schemas.openxmlformats.org/officeDocument/2006/relationships/image" Target="../media/image423.png"/><Relationship Id="rId7" Type="http://schemas.openxmlformats.org/officeDocument/2006/relationships/image" Target="../media/image409.png"/><Relationship Id="rId12" Type="http://schemas.openxmlformats.org/officeDocument/2006/relationships/image" Target="../media/image414.png"/><Relationship Id="rId17" Type="http://schemas.openxmlformats.org/officeDocument/2006/relationships/image" Target="../media/image419.png"/><Relationship Id="rId25" Type="http://schemas.openxmlformats.org/officeDocument/2006/relationships/image" Target="../media/image427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18.png"/><Relationship Id="rId20" Type="http://schemas.openxmlformats.org/officeDocument/2006/relationships/image" Target="../media/image422.png"/><Relationship Id="rId29" Type="http://schemas.openxmlformats.org/officeDocument/2006/relationships/image" Target="../media/image4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8.png"/><Relationship Id="rId11" Type="http://schemas.openxmlformats.org/officeDocument/2006/relationships/image" Target="../media/image413.png"/><Relationship Id="rId24" Type="http://schemas.openxmlformats.org/officeDocument/2006/relationships/image" Target="../media/image426.png"/><Relationship Id="rId5" Type="http://schemas.openxmlformats.org/officeDocument/2006/relationships/image" Target="../media/image407.png"/><Relationship Id="rId15" Type="http://schemas.openxmlformats.org/officeDocument/2006/relationships/image" Target="../media/image417.png"/><Relationship Id="rId23" Type="http://schemas.openxmlformats.org/officeDocument/2006/relationships/image" Target="../media/image425.png"/><Relationship Id="rId28" Type="http://schemas.openxmlformats.org/officeDocument/2006/relationships/image" Target="../media/image430.png"/><Relationship Id="rId10" Type="http://schemas.openxmlformats.org/officeDocument/2006/relationships/image" Target="../media/image412.png"/><Relationship Id="rId19" Type="http://schemas.openxmlformats.org/officeDocument/2006/relationships/image" Target="../media/image421.png"/><Relationship Id="rId31" Type="http://schemas.openxmlformats.org/officeDocument/2006/relationships/image" Target="../media/image433.png"/><Relationship Id="rId4" Type="http://schemas.openxmlformats.org/officeDocument/2006/relationships/image" Target="../media/image406.png"/><Relationship Id="rId9" Type="http://schemas.openxmlformats.org/officeDocument/2006/relationships/image" Target="../media/image411.png"/><Relationship Id="rId14" Type="http://schemas.openxmlformats.org/officeDocument/2006/relationships/image" Target="../media/image416.png"/><Relationship Id="rId22" Type="http://schemas.openxmlformats.org/officeDocument/2006/relationships/image" Target="../media/image424.png"/><Relationship Id="rId27" Type="http://schemas.openxmlformats.org/officeDocument/2006/relationships/image" Target="../media/image429.png"/><Relationship Id="rId30" Type="http://schemas.openxmlformats.org/officeDocument/2006/relationships/image" Target="../media/image4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9.png"/><Relationship Id="rId13" Type="http://schemas.openxmlformats.org/officeDocument/2006/relationships/image" Target="../media/image444.png"/><Relationship Id="rId3" Type="http://schemas.openxmlformats.org/officeDocument/2006/relationships/image" Target="../media/image434.png"/><Relationship Id="rId7" Type="http://schemas.openxmlformats.org/officeDocument/2006/relationships/image" Target="../media/image438.png"/><Relationship Id="rId12" Type="http://schemas.openxmlformats.org/officeDocument/2006/relationships/image" Target="../media/image443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7.png"/><Relationship Id="rId11" Type="http://schemas.openxmlformats.org/officeDocument/2006/relationships/image" Target="../media/image442.png"/><Relationship Id="rId5" Type="http://schemas.openxmlformats.org/officeDocument/2006/relationships/image" Target="../media/image436.png"/><Relationship Id="rId15" Type="http://schemas.openxmlformats.org/officeDocument/2006/relationships/image" Target="../media/image446.png"/><Relationship Id="rId10" Type="http://schemas.openxmlformats.org/officeDocument/2006/relationships/image" Target="../media/image441.png"/><Relationship Id="rId4" Type="http://schemas.openxmlformats.org/officeDocument/2006/relationships/image" Target="../media/image435.png"/><Relationship Id="rId9" Type="http://schemas.openxmlformats.org/officeDocument/2006/relationships/image" Target="../media/image440.png"/><Relationship Id="rId14" Type="http://schemas.openxmlformats.org/officeDocument/2006/relationships/image" Target="../media/image4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3.png"/><Relationship Id="rId13" Type="http://schemas.openxmlformats.org/officeDocument/2006/relationships/image" Target="../media/image458.png"/><Relationship Id="rId18" Type="http://schemas.openxmlformats.org/officeDocument/2006/relationships/image" Target="../media/image463.png"/><Relationship Id="rId3" Type="http://schemas.openxmlformats.org/officeDocument/2006/relationships/image" Target="../media/image448.png"/><Relationship Id="rId7" Type="http://schemas.openxmlformats.org/officeDocument/2006/relationships/image" Target="../media/image452.png"/><Relationship Id="rId12" Type="http://schemas.openxmlformats.org/officeDocument/2006/relationships/image" Target="../media/image457.png"/><Relationship Id="rId17" Type="http://schemas.openxmlformats.org/officeDocument/2006/relationships/image" Target="../media/image462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1.png"/><Relationship Id="rId11" Type="http://schemas.openxmlformats.org/officeDocument/2006/relationships/image" Target="../media/image456.png"/><Relationship Id="rId5" Type="http://schemas.openxmlformats.org/officeDocument/2006/relationships/image" Target="../media/image450.png"/><Relationship Id="rId15" Type="http://schemas.openxmlformats.org/officeDocument/2006/relationships/image" Target="../media/image460.png"/><Relationship Id="rId10" Type="http://schemas.openxmlformats.org/officeDocument/2006/relationships/image" Target="../media/image455.png"/><Relationship Id="rId19" Type="http://schemas.openxmlformats.org/officeDocument/2006/relationships/image" Target="../media/image464.png"/><Relationship Id="rId4" Type="http://schemas.openxmlformats.org/officeDocument/2006/relationships/image" Target="../media/image449.png"/><Relationship Id="rId9" Type="http://schemas.openxmlformats.org/officeDocument/2006/relationships/image" Target="../media/image454.png"/><Relationship Id="rId14" Type="http://schemas.openxmlformats.org/officeDocument/2006/relationships/image" Target="../media/image4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475.png"/><Relationship Id="rId18" Type="http://schemas.openxmlformats.org/officeDocument/2006/relationships/image" Target="../media/image480.png"/><Relationship Id="rId3" Type="http://schemas.openxmlformats.org/officeDocument/2006/relationships/image" Target="../media/image465.png"/><Relationship Id="rId7" Type="http://schemas.openxmlformats.org/officeDocument/2006/relationships/image" Target="../media/image469.png"/><Relationship Id="rId12" Type="http://schemas.openxmlformats.org/officeDocument/2006/relationships/image" Target="../media/image474.png"/><Relationship Id="rId17" Type="http://schemas.openxmlformats.org/officeDocument/2006/relationships/image" Target="../media/image479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8.png"/><Relationship Id="rId11" Type="http://schemas.openxmlformats.org/officeDocument/2006/relationships/image" Target="../media/image473.png"/><Relationship Id="rId5" Type="http://schemas.openxmlformats.org/officeDocument/2006/relationships/image" Target="../media/image467.png"/><Relationship Id="rId15" Type="http://schemas.openxmlformats.org/officeDocument/2006/relationships/image" Target="../media/image477.png"/><Relationship Id="rId10" Type="http://schemas.openxmlformats.org/officeDocument/2006/relationships/image" Target="../media/image472.png"/><Relationship Id="rId19" Type="http://schemas.openxmlformats.org/officeDocument/2006/relationships/image" Target="../media/image481.png"/><Relationship Id="rId4" Type="http://schemas.openxmlformats.org/officeDocument/2006/relationships/image" Target="../media/image466.png"/><Relationship Id="rId9" Type="http://schemas.openxmlformats.org/officeDocument/2006/relationships/image" Target="../media/image471.png"/><Relationship Id="rId14" Type="http://schemas.openxmlformats.org/officeDocument/2006/relationships/image" Target="../media/image4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6.png"/><Relationship Id="rId13" Type="http://schemas.openxmlformats.org/officeDocument/2006/relationships/image" Target="../media/image491.png"/><Relationship Id="rId18" Type="http://schemas.openxmlformats.org/officeDocument/2006/relationships/image" Target="../media/image496.png"/><Relationship Id="rId3" Type="http://schemas.openxmlformats.org/officeDocument/2006/relationships/image" Target="../media/image1.png"/><Relationship Id="rId7" Type="http://schemas.openxmlformats.org/officeDocument/2006/relationships/image" Target="../media/image485.png"/><Relationship Id="rId12" Type="http://schemas.openxmlformats.org/officeDocument/2006/relationships/image" Target="../media/image490.png"/><Relationship Id="rId17" Type="http://schemas.openxmlformats.org/officeDocument/2006/relationships/image" Target="../media/image495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4.png"/><Relationship Id="rId11" Type="http://schemas.openxmlformats.org/officeDocument/2006/relationships/image" Target="../media/image489.png"/><Relationship Id="rId5" Type="http://schemas.openxmlformats.org/officeDocument/2006/relationships/image" Target="../media/image483.png"/><Relationship Id="rId15" Type="http://schemas.openxmlformats.org/officeDocument/2006/relationships/image" Target="../media/image493.png"/><Relationship Id="rId10" Type="http://schemas.openxmlformats.org/officeDocument/2006/relationships/image" Target="../media/image488.png"/><Relationship Id="rId4" Type="http://schemas.openxmlformats.org/officeDocument/2006/relationships/image" Target="../media/image482.png"/><Relationship Id="rId9" Type="http://schemas.openxmlformats.org/officeDocument/2006/relationships/image" Target="../media/image487.png"/><Relationship Id="rId14" Type="http://schemas.openxmlformats.org/officeDocument/2006/relationships/image" Target="../media/image49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2.png"/><Relationship Id="rId13" Type="http://schemas.openxmlformats.org/officeDocument/2006/relationships/image" Target="../media/image507.png"/><Relationship Id="rId18" Type="http://schemas.openxmlformats.org/officeDocument/2006/relationships/image" Target="../media/image512.png"/><Relationship Id="rId3" Type="http://schemas.openxmlformats.org/officeDocument/2006/relationships/image" Target="../media/image497.png"/><Relationship Id="rId7" Type="http://schemas.openxmlformats.org/officeDocument/2006/relationships/image" Target="../media/image501.png"/><Relationship Id="rId12" Type="http://schemas.openxmlformats.org/officeDocument/2006/relationships/image" Target="../media/image506.png"/><Relationship Id="rId17" Type="http://schemas.openxmlformats.org/officeDocument/2006/relationships/image" Target="../media/image511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5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0.png"/><Relationship Id="rId11" Type="http://schemas.openxmlformats.org/officeDocument/2006/relationships/image" Target="../media/image505.png"/><Relationship Id="rId5" Type="http://schemas.openxmlformats.org/officeDocument/2006/relationships/image" Target="../media/image499.png"/><Relationship Id="rId15" Type="http://schemas.openxmlformats.org/officeDocument/2006/relationships/image" Target="../media/image509.png"/><Relationship Id="rId10" Type="http://schemas.openxmlformats.org/officeDocument/2006/relationships/image" Target="../media/image504.png"/><Relationship Id="rId19" Type="http://schemas.openxmlformats.org/officeDocument/2006/relationships/image" Target="../media/image513.png"/><Relationship Id="rId4" Type="http://schemas.openxmlformats.org/officeDocument/2006/relationships/image" Target="../media/image498.png"/><Relationship Id="rId9" Type="http://schemas.openxmlformats.org/officeDocument/2006/relationships/image" Target="../media/image503.png"/><Relationship Id="rId14" Type="http://schemas.openxmlformats.org/officeDocument/2006/relationships/image" Target="../media/image50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9.png"/><Relationship Id="rId13" Type="http://schemas.openxmlformats.org/officeDocument/2006/relationships/image" Target="../media/image524.png"/><Relationship Id="rId18" Type="http://schemas.openxmlformats.org/officeDocument/2006/relationships/image" Target="../media/image529.png"/><Relationship Id="rId3" Type="http://schemas.openxmlformats.org/officeDocument/2006/relationships/image" Target="../media/image514.png"/><Relationship Id="rId21" Type="http://schemas.openxmlformats.org/officeDocument/2006/relationships/image" Target="../media/image532.png"/><Relationship Id="rId7" Type="http://schemas.openxmlformats.org/officeDocument/2006/relationships/image" Target="../media/image518.png"/><Relationship Id="rId12" Type="http://schemas.openxmlformats.org/officeDocument/2006/relationships/image" Target="../media/image523.png"/><Relationship Id="rId17" Type="http://schemas.openxmlformats.org/officeDocument/2006/relationships/image" Target="../media/image528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527.png"/><Relationship Id="rId20" Type="http://schemas.openxmlformats.org/officeDocument/2006/relationships/image" Target="../media/image5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7.png"/><Relationship Id="rId11" Type="http://schemas.openxmlformats.org/officeDocument/2006/relationships/image" Target="../media/image522.png"/><Relationship Id="rId5" Type="http://schemas.openxmlformats.org/officeDocument/2006/relationships/image" Target="../media/image516.png"/><Relationship Id="rId15" Type="http://schemas.openxmlformats.org/officeDocument/2006/relationships/image" Target="../media/image526.png"/><Relationship Id="rId10" Type="http://schemas.openxmlformats.org/officeDocument/2006/relationships/image" Target="../media/image521.png"/><Relationship Id="rId19" Type="http://schemas.openxmlformats.org/officeDocument/2006/relationships/image" Target="../media/image530.png"/><Relationship Id="rId4" Type="http://schemas.openxmlformats.org/officeDocument/2006/relationships/image" Target="../media/image515.png"/><Relationship Id="rId9" Type="http://schemas.openxmlformats.org/officeDocument/2006/relationships/image" Target="../media/image520.png"/><Relationship Id="rId14" Type="http://schemas.openxmlformats.org/officeDocument/2006/relationships/image" Target="../media/image52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7.png"/><Relationship Id="rId13" Type="http://schemas.openxmlformats.org/officeDocument/2006/relationships/image" Target="../media/image542.png"/><Relationship Id="rId18" Type="http://schemas.openxmlformats.org/officeDocument/2006/relationships/image" Target="../media/image547.png"/><Relationship Id="rId26" Type="http://schemas.openxmlformats.org/officeDocument/2006/relationships/image" Target="../media/image555.png"/><Relationship Id="rId3" Type="http://schemas.openxmlformats.org/officeDocument/2006/relationships/image" Target="../media/image105.png"/><Relationship Id="rId21" Type="http://schemas.openxmlformats.org/officeDocument/2006/relationships/image" Target="../media/image550.png"/><Relationship Id="rId7" Type="http://schemas.openxmlformats.org/officeDocument/2006/relationships/image" Target="../media/image536.png"/><Relationship Id="rId12" Type="http://schemas.openxmlformats.org/officeDocument/2006/relationships/image" Target="../media/image541.png"/><Relationship Id="rId17" Type="http://schemas.openxmlformats.org/officeDocument/2006/relationships/image" Target="../media/image546.png"/><Relationship Id="rId25" Type="http://schemas.openxmlformats.org/officeDocument/2006/relationships/image" Target="../media/image554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45.png"/><Relationship Id="rId20" Type="http://schemas.openxmlformats.org/officeDocument/2006/relationships/image" Target="../media/image549.png"/><Relationship Id="rId29" Type="http://schemas.openxmlformats.org/officeDocument/2006/relationships/image" Target="../media/image5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5.png"/><Relationship Id="rId11" Type="http://schemas.openxmlformats.org/officeDocument/2006/relationships/image" Target="../media/image540.png"/><Relationship Id="rId24" Type="http://schemas.openxmlformats.org/officeDocument/2006/relationships/image" Target="../media/image553.png"/><Relationship Id="rId5" Type="http://schemas.openxmlformats.org/officeDocument/2006/relationships/image" Target="../media/image534.png"/><Relationship Id="rId15" Type="http://schemas.openxmlformats.org/officeDocument/2006/relationships/image" Target="../media/image544.png"/><Relationship Id="rId23" Type="http://schemas.openxmlformats.org/officeDocument/2006/relationships/image" Target="../media/image552.png"/><Relationship Id="rId28" Type="http://schemas.openxmlformats.org/officeDocument/2006/relationships/image" Target="../media/image557.png"/><Relationship Id="rId10" Type="http://schemas.openxmlformats.org/officeDocument/2006/relationships/image" Target="../media/image539.png"/><Relationship Id="rId19" Type="http://schemas.openxmlformats.org/officeDocument/2006/relationships/image" Target="../media/image548.png"/><Relationship Id="rId4" Type="http://schemas.openxmlformats.org/officeDocument/2006/relationships/image" Target="../media/image533.png"/><Relationship Id="rId9" Type="http://schemas.openxmlformats.org/officeDocument/2006/relationships/image" Target="../media/image538.png"/><Relationship Id="rId14" Type="http://schemas.openxmlformats.org/officeDocument/2006/relationships/image" Target="../media/image543.png"/><Relationship Id="rId22" Type="http://schemas.openxmlformats.org/officeDocument/2006/relationships/image" Target="../media/image551.png"/><Relationship Id="rId27" Type="http://schemas.openxmlformats.org/officeDocument/2006/relationships/image" Target="../media/image55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3.png"/><Relationship Id="rId3" Type="http://schemas.openxmlformats.org/officeDocument/2006/relationships/image" Target="../media/image1.png"/><Relationship Id="rId7" Type="http://schemas.openxmlformats.org/officeDocument/2006/relationships/image" Target="../media/image562.png"/><Relationship Id="rId12" Type="http://schemas.openxmlformats.org/officeDocument/2006/relationships/image" Target="../media/image56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1.png"/><Relationship Id="rId11" Type="http://schemas.openxmlformats.org/officeDocument/2006/relationships/image" Target="../media/image566.png"/><Relationship Id="rId5" Type="http://schemas.openxmlformats.org/officeDocument/2006/relationships/image" Target="../media/image560.png"/><Relationship Id="rId10" Type="http://schemas.openxmlformats.org/officeDocument/2006/relationships/image" Target="../media/image565.png"/><Relationship Id="rId4" Type="http://schemas.openxmlformats.org/officeDocument/2006/relationships/image" Target="../media/image559.png"/><Relationship Id="rId9" Type="http://schemas.openxmlformats.org/officeDocument/2006/relationships/image" Target="../media/image56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2.png"/><Relationship Id="rId13" Type="http://schemas.openxmlformats.org/officeDocument/2006/relationships/image" Target="../media/image577.png"/><Relationship Id="rId18" Type="http://schemas.openxmlformats.org/officeDocument/2006/relationships/image" Target="../media/image582.png"/><Relationship Id="rId26" Type="http://schemas.openxmlformats.org/officeDocument/2006/relationships/image" Target="../media/image590.png"/><Relationship Id="rId3" Type="http://schemas.openxmlformats.org/officeDocument/2006/relationships/image" Target="../media/image1.png"/><Relationship Id="rId21" Type="http://schemas.openxmlformats.org/officeDocument/2006/relationships/image" Target="../media/image585.png"/><Relationship Id="rId7" Type="http://schemas.openxmlformats.org/officeDocument/2006/relationships/image" Target="../media/image571.png"/><Relationship Id="rId12" Type="http://schemas.openxmlformats.org/officeDocument/2006/relationships/image" Target="../media/image576.png"/><Relationship Id="rId17" Type="http://schemas.openxmlformats.org/officeDocument/2006/relationships/image" Target="../media/image581.png"/><Relationship Id="rId25" Type="http://schemas.openxmlformats.org/officeDocument/2006/relationships/image" Target="../media/image589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80.png"/><Relationship Id="rId20" Type="http://schemas.openxmlformats.org/officeDocument/2006/relationships/image" Target="../media/image584.png"/><Relationship Id="rId29" Type="http://schemas.openxmlformats.org/officeDocument/2006/relationships/image" Target="../media/image5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0.png"/><Relationship Id="rId11" Type="http://schemas.openxmlformats.org/officeDocument/2006/relationships/image" Target="../media/image575.png"/><Relationship Id="rId24" Type="http://schemas.openxmlformats.org/officeDocument/2006/relationships/image" Target="../media/image588.png"/><Relationship Id="rId5" Type="http://schemas.openxmlformats.org/officeDocument/2006/relationships/image" Target="../media/image569.png"/><Relationship Id="rId15" Type="http://schemas.openxmlformats.org/officeDocument/2006/relationships/image" Target="../media/image579.png"/><Relationship Id="rId23" Type="http://schemas.openxmlformats.org/officeDocument/2006/relationships/image" Target="../media/image587.png"/><Relationship Id="rId28" Type="http://schemas.openxmlformats.org/officeDocument/2006/relationships/image" Target="../media/image592.png"/><Relationship Id="rId10" Type="http://schemas.openxmlformats.org/officeDocument/2006/relationships/image" Target="../media/image574.png"/><Relationship Id="rId19" Type="http://schemas.openxmlformats.org/officeDocument/2006/relationships/image" Target="../media/image583.png"/><Relationship Id="rId31" Type="http://schemas.openxmlformats.org/officeDocument/2006/relationships/image" Target="../media/image595.png"/><Relationship Id="rId4" Type="http://schemas.openxmlformats.org/officeDocument/2006/relationships/image" Target="../media/image568.png"/><Relationship Id="rId9" Type="http://schemas.openxmlformats.org/officeDocument/2006/relationships/image" Target="../media/image573.png"/><Relationship Id="rId14" Type="http://schemas.openxmlformats.org/officeDocument/2006/relationships/image" Target="../media/image578.png"/><Relationship Id="rId22" Type="http://schemas.openxmlformats.org/officeDocument/2006/relationships/image" Target="../media/image586.png"/><Relationship Id="rId27" Type="http://schemas.openxmlformats.org/officeDocument/2006/relationships/image" Target="../media/image591.png"/><Relationship Id="rId30" Type="http://schemas.openxmlformats.org/officeDocument/2006/relationships/image" Target="../media/image59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2003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72200"/>
            <a:ext cx="12192000" cy="6858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112169"/>
            <a:ext cx="8558659" cy="713184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140869"/>
            <a:ext cx="8558659" cy="119315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77859" y="1261765"/>
            <a:ext cx="1828800" cy="1837879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2966145"/>
            <a:ext cx="3486894" cy="47625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7388" y="3655219"/>
            <a:ext cx="3084612" cy="3888432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1953" y="5184577"/>
            <a:ext cx="7607796" cy="761107"/>
          </a:xfrm>
          <a:prstGeom prst="rect">
            <a:avLst/>
          </a:prstGeom>
        </p:spPr>
      </p:pic>
      <p:pic>
        <p:nvPicPr>
          <p:cNvPr id="11" name="SK-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0455" y="5513784"/>
            <a:ext cx="329059" cy="294829"/>
          </a:xfrm>
          <a:prstGeom prst="rect">
            <a:avLst/>
          </a:prstGeom>
        </p:spPr>
      </p:pic>
      <p:pic>
        <p:nvPicPr>
          <p:cNvPr id="12" name="SK-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65655" y="1344067"/>
            <a:ext cx="1926282" cy="1940719"/>
          </a:xfrm>
          <a:prstGeom prst="rect">
            <a:avLst/>
          </a:prstGeom>
        </p:spPr>
      </p:pic>
      <p:sp>
        <p:nvSpPr>
          <p:cNvPr id="13" name="SK-1-text-12"/>
          <p:cNvSpPr/>
          <p:nvPr/>
        </p:nvSpPr>
        <p:spPr>
          <a:xfrm>
            <a:off x="2937867" y="164455"/>
            <a:ext cx="631611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700" dirty="0"/>
          </a:p>
        </p:txBody>
      </p:sp>
      <p:sp>
        <p:nvSpPr>
          <p:cNvPr id="14" name="SK-1-text-13"/>
          <p:cNvSpPr/>
          <p:nvPr/>
        </p:nvSpPr>
        <p:spPr>
          <a:xfrm>
            <a:off x="658267" y="2167086"/>
            <a:ext cx="11533733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GPs</a:t>
            </a:r>
            <a:endParaRPr lang="en-US" sz="5100" dirty="0"/>
          </a:p>
        </p:txBody>
      </p:sp>
      <p:sp>
        <p:nvSpPr>
          <p:cNvPr id="15" name="SK-1-text-14"/>
          <p:cNvSpPr/>
          <p:nvPr/>
        </p:nvSpPr>
        <p:spPr>
          <a:xfrm>
            <a:off x="658267" y="3456384"/>
            <a:ext cx="1153373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5A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Comprehensive Clinical Teaching Deck</a:t>
            </a:r>
            <a:endParaRPr lang="en-US" sz="3600" dirty="0"/>
          </a:p>
        </p:txBody>
      </p:sp>
      <p:sp>
        <p:nvSpPr>
          <p:cNvPr id="16" name="SK-1-text-15"/>
          <p:cNvSpPr/>
          <p:nvPr/>
        </p:nvSpPr>
        <p:spPr>
          <a:xfrm>
            <a:off x="658267" y="4100959"/>
            <a:ext cx="1153373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*Created May 2026 — Updated to UKMEC 2025 and FSRH 2026 Standards*</a:t>
            </a:r>
            <a:endParaRPr lang="en-US" sz="2250" dirty="0"/>
          </a:p>
        </p:txBody>
      </p:sp>
      <p:sp>
        <p:nvSpPr>
          <p:cNvPr id="17" name="SK-1-text-16"/>
          <p:cNvSpPr/>
          <p:nvPr/>
        </p:nvSpPr>
        <p:spPr>
          <a:xfrm>
            <a:off x="2779514" y="5342484"/>
            <a:ext cx="6888361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Disclaimer: Always double check this advice and drug doses with the latest</a:t>
            </a:r>
            <a:endParaRPr lang="en-US" sz="1575" dirty="0"/>
          </a:p>
          <a:p>
            <a:pPr marL="0" indent="0" algn="ctr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NICE/BNF guidance. This document is for educational purposes only.</a:t>
            </a:r>
            <a:endParaRPr lang="en-US" sz="1575" dirty="0"/>
          </a:p>
        </p:txBody>
      </p:sp>
      <p:sp>
        <p:nvSpPr>
          <p:cNvPr id="18" name="SK-1-text-17"/>
          <p:cNvSpPr/>
          <p:nvPr/>
        </p:nvSpPr>
        <p:spPr>
          <a:xfrm>
            <a:off x="219373" y="6556177"/>
            <a:ext cx="4895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9" name="SK-1-text-18"/>
          <p:cNvSpPr/>
          <p:nvPr/>
        </p:nvSpPr>
        <p:spPr>
          <a:xfrm>
            <a:off x="8219629" y="6542484"/>
            <a:ext cx="372844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May 2026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1220688"/>
            <a:ext cx="1048494" cy="47923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88" y="1885950"/>
            <a:ext cx="11045875" cy="774948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2839194"/>
            <a:ext cx="3535561" cy="2750046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2839194"/>
            <a:ext cx="3535561" cy="733723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890" y="2811661"/>
            <a:ext cx="1377553" cy="75307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0275" y="2839194"/>
            <a:ext cx="3535561" cy="275004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0275" y="2839194"/>
            <a:ext cx="3535561" cy="980629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37584" y="2811661"/>
            <a:ext cx="1365498" cy="75307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7561" y="2839194"/>
            <a:ext cx="3535561" cy="275004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07561" y="2839194"/>
            <a:ext cx="3535561" cy="50735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04871" y="2811661"/>
            <a:ext cx="1365498" cy="75307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5760690"/>
            <a:ext cx="11045875" cy="637729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5760690"/>
            <a:ext cx="121890" cy="637729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155561" y="5486400"/>
            <a:ext cx="1036290" cy="10287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78267" y="3017490"/>
            <a:ext cx="207169" cy="253603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89757" y="3010644"/>
            <a:ext cx="280392" cy="267444"/>
          </a:xfrm>
          <a:prstGeom prst="rect">
            <a:avLst/>
          </a:prstGeom>
        </p:spPr>
      </p:pic>
      <p:sp>
        <p:nvSpPr>
          <p:cNvPr id="20" name="SK-10-text-19"/>
          <p:cNvSpPr/>
          <p:nvPr/>
        </p:nvSpPr>
        <p:spPr>
          <a:xfrm>
            <a:off x="621655" y="603498"/>
            <a:ext cx="1157034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Missed Pill Advice: 30mcg and 35mcg CHC</a:t>
            </a:r>
            <a:endParaRPr lang="en-US" sz="3750" dirty="0"/>
          </a:p>
        </p:txBody>
      </p:sp>
      <p:sp>
        <p:nvSpPr>
          <p:cNvPr id="21" name="SK-10-text-20"/>
          <p:cNvSpPr/>
          <p:nvPr/>
        </p:nvSpPr>
        <p:spPr>
          <a:xfrm>
            <a:off x="609600" y="1426369"/>
            <a:ext cx="1158240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FSRH 2026 Updated Guidelines — Standard-Strength Pills (e.g. Microgynon 30, Rigevidon)</a:t>
            </a:r>
            <a:endParaRPr lang="en-US" sz="1950" dirty="0"/>
          </a:p>
        </p:txBody>
      </p:sp>
      <p:sp>
        <p:nvSpPr>
          <p:cNvPr id="22" name="SK-10-text-21"/>
          <p:cNvSpPr/>
          <p:nvPr/>
        </p:nvSpPr>
        <p:spPr>
          <a:xfrm>
            <a:off x="2852886" y="1995636"/>
            <a:ext cx="9339114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🕒 Key Threshold: A pill is “missed” if taken ≥24 hours late</a:t>
            </a:r>
            <a:endParaRPr lang="en-US" sz="1950" dirty="0"/>
          </a:p>
        </p:txBody>
      </p:sp>
      <p:sp>
        <p:nvSpPr>
          <p:cNvPr id="23" name="SK-10-text-22"/>
          <p:cNvSpPr/>
          <p:nvPr/>
        </p:nvSpPr>
        <p:spPr>
          <a:xfrm>
            <a:off x="2718792" y="2297311"/>
            <a:ext cx="94732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the FSRH 2026 update — previously ≥12 hours in older guidance</a:t>
            </a:r>
            <a:endParaRPr lang="en-US" sz="1650" dirty="0"/>
          </a:p>
        </p:txBody>
      </p:sp>
      <p:sp>
        <p:nvSpPr>
          <p:cNvPr id="24" name="SK-10-text-23"/>
          <p:cNvSpPr/>
          <p:nvPr/>
        </p:nvSpPr>
        <p:spPr>
          <a:xfrm>
            <a:off x="1682353" y="3038029"/>
            <a:ext cx="48825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&lt; 24 Hours Late</a:t>
            </a:r>
            <a:endParaRPr lang="en-US" sz="1650" dirty="0"/>
          </a:p>
        </p:txBody>
      </p:sp>
      <p:sp>
        <p:nvSpPr>
          <p:cNvPr id="25" name="SK-10-text-24"/>
          <p:cNvSpPr/>
          <p:nvPr/>
        </p:nvSpPr>
        <p:spPr>
          <a:xfrm>
            <a:off x="1365498" y="3278088"/>
            <a:ext cx="5581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(Less than one full day)</a:t>
            </a:r>
            <a:endParaRPr lang="en-US" sz="1500" dirty="0"/>
          </a:p>
        </p:txBody>
      </p:sp>
      <p:sp>
        <p:nvSpPr>
          <p:cNvPr id="26" name="SK-10-text-25"/>
          <p:cNvSpPr/>
          <p:nvPr/>
        </p:nvSpPr>
        <p:spPr>
          <a:xfrm>
            <a:off x="719286" y="3655219"/>
            <a:ext cx="7867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Take the missed pill immediately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719286" y="3929509"/>
            <a:ext cx="8324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Continue remaining pills as normal</a:t>
            </a:r>
            <a:endParaRPr lang="en-US" sz="1500" dirty="0"/>
          </a:p>
        </p:txBody>
      </p:sp>
      <p:sp>
        <p:nvSpPr>
          <p:cNvPr id="28" name="SK-10-text-27"/>
          <p:cNvSpPr/>
          <p:nvPr/>
        </p:nvSpPr>
        <p:spPr>
          <a:xfrm>
            <a:off x="719286" y="4190107"/>
            <a:ext cx="6724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 extra precautions needed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719286" y="4437013"/>
            <a:ext cx="8553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 emergency contraception required</a:t>
            </a:r>
            <a:endParaRPr lang="en-US" sz="1500" dirty="0"/>
          </a:p>
        </p:txBody>
      </p:sp>
      <p:sp>
        <p:nvSpPr>
          <p:cNvPr id="30" name="SK-10-text-29"/>
          <p:cNvSpPr/>
          <p:nvPr/>
        </p:nvSpPr>
        <p:spPr>
          <a:xfrm>
            <a:off x="743694" y="5239494"/>
            <a:ext cx="9010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— no action beyond taking the pill</a:t>
            </a:r>
            <a:endParaRPr lang="en-US" sz="1500" dirty="0"/>
          </a:p>
        </p:txBody>
      </p:sp>
      <p:sp>
        <p:nvSpPr>
          <p:cNvPr id="31" name="SK-10-text-30"/>
          <p:cNvSpPr/>
          <p:nvPr/>
        </p:nvSpPr>
        <p:spPr>
          <a:xfrm>
            <a:off x="4584055" y="3017490"/>
            <a:ext cx="302359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≥ 24 Hours Late — 1 or More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Pills Missed</a:t>
            </a:r>
            <a:endParaRPr lang="en-US" sz="1725" dirty="0"/>
          </a:p>
        </p:txBody>
      </p:sp>
      <p:sp>
        <p:nvSpPr>
          <p:cNvPr id="32" name="SK-10-text-31"/>
          <p:cNvSpPr/>
          <p:nvPr/>
        </p:nvSpPr>
        <p:spPr>
          <a:xfrm>
            <a:off x="5231457" y="3531840"/>
            <a:ext cx="172893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(One or more days)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4474369" y="3922663"/>
            <a:ext cx="771763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Take the most recent missed pill now</a:t>
            </a:r>
            <a:endParaRPr lang="en-US" sz="1500" dirty="0"/>
          </a:p>
        </p:txBody>
      </p:sp>
      <p:sp>
        <p:nvSpPr>
          <p:cNvPr id="34" name="SK-10-text-33"/>
          <p:cNvSpPr/>
          <p:nvPr/>
        </p:nvSpPr>
        <p:spPr>
          <a:xfrm>
            <a:off x="4474369" y="4190107"/>
            <a:ext cx="7410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Leave any earlier missed pills</a:t>
            </a:r>
            <a:endParaRPr lang="en-US" sz="1500" dirty="0"/>
          </a:p>
        </p:txBody>
      </p:sp>
      <p:sp>
        <p:nvSpPr>
          <p:cNvPr id="35" name="SK-10-text-34"/>
          <p:cNvSpPr/>
          <p:nvPr/>
        </p:nvSpPr>
        <p:spPr>
          <a:xfrm>
            <a:off x="4474369" y="4443859"/>
            <a:ext cx="77176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Continue remaining pills as normal</a:t>
            </a:r>
            <a:endParaRPr lang="en-US" sz="1500" dirty="0"/>
          </a:p>
        </p:txBody>
      </p:sp>
      <p:sp>
        <p:nvSpPr>
          <p:cNvPr id="36" name="SK-10-text-35"/>
          <p:cNvSpPr/>
          <p:nvPr/>
        </p:nvSpPr>
        <p:spPr>
          <a:xfrm>
            <a:off x="4474369" y="4697611"/>
            <a:ext cx="77176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condoms for the next 7 days</a:t>
            </a:r>
            <a:endParaRPr lang="en-US" sz="1500" dirty="0"/>
          </a:p>
        </p:txBody>
      </p:sp>
      <p:sp>
        <p:nvSpPr>
          <p:cNvPr id="37" name="SK-10-text-36"/>
          <p:cNvSpPr/>
          <p:nvPr/>
        </p:nvSpPr>
        <p:spPr>
          <a:xfrm>
            <a:off x="4706094" y="5239494"/>
            <a:ext cx="6496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B45F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which week — see below</a:t>
            </a:r>
            <a:endParaRPr lang="en-US" sz="1500" dirty="0"/>
          </a:p>
        </p:txBody>
      </p:sp>
      <p:sp>
        <p:nvSpPr>
          <p:cNvPr id="38" name="SK-10-text-37"/>
          <p:cNvSpPr/>
          <p:nvPr/>
        </p:nvSpPr>
        <p:spPr>
          <a:xfrm>
            <a:off x="8522196" y="3031182"/>
            <a:ext cx="36698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🚨 ≥ 24 Hours + Unprotected Sex</a:t>
            </a:r>
            <a:endParaRPr lang="en-US" sz="1650" dirty="0"/>
          </a:p>
        </p:txBody>
      </p:sp>
      <p:sp>
        <p:nvSpPr>
          <p:cNvPr id="39" name="SK-10-text-38"/>
          <p:cNvSpPr/>
          <p:nvPr/>
        </p:nvSpPr>
        <p:spPr>
          <a:xfrm>
            <a:off x="8241655" y="3449538"/>
            <a:ext cx="39503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Week 1 missed + UPSI occurred:</a:t>
            </a:r>
            <a:endParaRPr lang="en-US" sz="1500" dirty="0"/>
          </a:p>
        </p:txBody>
      </p:sp>
      <p:sp>
        <p:nvSpPr>
          <p:cNvPr id="40" name="SK-10-text-39"/>
          <p:cNvSpPr/>
          <p:nvPr/>
        </p:nvSpPr>
        <p:spPr>
          <a:xfrm>
            <a:off x="8448973" y="3682603"/>
            <a:ext cx="37430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Consider emergency contraception</a:t>
            </a:r>
            <a:endParaRPr lang="en-US" sz="1500" dirty="0"/>
          </a:p>
        </p:txBody>
      </p:sp>
      <p:sp>
        <p:nvSpPr>
          <p:cNvPr id="41" name="SK-10-text-40"/>
          <p:cNvSpPr/>
          <p:nvPr/>
        </p:nvSpPr>
        <p:spPr>
          <a:xfrm>
            <a:off x="8241655" y="3908971"/>
            <a:ext cx="39052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Week 3 missed:</a:t>
            </a:r>
            <a:endParaRPr lang="en-US" sz="1500" dirty="0"/>
          </a:p>
        </p:txBody>
      </p:sp>
      <p:sp>
        <p:nvSpPr>
          <p:cNvPr id="42" name="SK-10-text-41"/>
          <p:cNvSpPr/>
          <p:nvPr/>
        </p:nvSpPr>
        <p:spPr>
          <a:xfrm>
            <a:off x="8448973" y="4121646"/>
            <a:ext cx="37430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Omit the pill-free interval</a:t>
            </a:r>
            <a:endParaRPr lang="en-US" sz="1500" dirty="0"/>
          </a:p>
        </p:txBody>
      </p:sp>
      <p:sp>
        <p:nvSpPr>
          <p:cNvPr id="43" name="SK-10-text-42"/>
          <p:cNvSpPr/>
          <p:nvPr/>
        </p:nvSpPr>
        <p:spPr>
          <a:xfrm>
            <a:off x="8448973" y="4347865"/>
            <a:ext cx="37430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Run straight into next pack</a:t>
            </a:r>
            <a:endParaRPr lang="en-US" sz="1500" dirty="0"/>
          </a:p>
        </p:txBody>
      </p:sp>
      <p:sp>
        <p:nvSpPr>
          <p:cNvPr id="44" name="SK-10-text-43"/>
          <p:cNvSpPr/>
          <p:nvPr/>
        </p:nvSpPr>
        <p:spPr>
          <a:xfrm>
            <a:off x="8241655" y="4567386"/>
            <a:ext cx="39052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Week 2 missed:</a:t>
            </a:r>
            <a:endParaRPr lang="en-US" sz="1500" dirty="0"/>
          </a:p>
        </p:txBody>
      </p:sp>
      <p:sp>
        <p:nvSpPr>
          <p:cNvPr id="45" name="SK-10-text-44"/>
          <p:cNvSpPr/>
          <p:nvPr/>
        </p:nvSpPr>
        <p:spPr>
          <a:xfrm>
            <a:off x="8448973" y="4786759"/>
            <a:ext cx="26821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7-day condom rule applies; EC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usually not needed</a:t>
            </a:r>
            <a:endParaRPr lang="en-US" sz="1425" dirty="0"/>
          </a:p>
        </p:txBody>
      </p:sp>
      <p:sp>
        <p:nvSpPr>
          <p:cNvPr id="46" name="SK-10-text-45"/>
          <p:cNvSpPr/>
          <p:nvPr/>
        </p:nvSpPr>
        <p:spPr>
          <a:xfrm>
            <a:off x="8351490" y="5273725"/>
            <a:ext cx="38405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 position determines EC need</a:t>
            </a:r>
            <a:endParaRPr lang="en-US" sz="1500" dirty="0"/>
          </a:p>
        </p:txBody>
      </p:sp>
      <p:sp>
        <p:nvSpPr>
          <p:cNvPr id="47" name="SK-10-text-46"/>
          <p:cNvSpPr/>
          <p:nvPr/>
        </p:nvSpPr>
        <p:spPr>
          <a:xfrm>
            <a:off x="828973" y="5836146"/>
            <a:ext cx="1055816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🎯 AKT Exam Pearl: For 30/35mcg pills — the missed pill threshold is ≥24 hours (FSRH 2026). For 20mcg pills, the threshold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drops to ≥12 hours. This distinction is a frequent AKT exam question. See Slide 11 for 20mcg guidance.</a:t>
            </a:r>
            <a:endParaRPr lang="en-US" sz="1500" dirty="0"/>
          </a:p>
        </p:txBody>
      </p:sp>
      <p:sp>
        <p:nvSpPr>
          <p:cNvPr id="48" name="SK-10-text-47"/>
          <p:cNvSpPr/>
          <p:nvPr/>
        </p:nvSpPr>
        <p:spPr>
          <a:xfrm>
            <a:off x="377875" y="6638479"/>
            <a:ext cx="34366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9" name="SK-10-text-48"/>
          <p:cNvSpPr/>
          <p:nvPr/>
        </p:nvSpPr>
        <p:spPr>
          <a:xfrm>
            <a:off x="8226475" y="6624786"/>
            <a:ext cx="357529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10 of 35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1135707"/>
            <a:ext cx="7132290" cy="1905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2064246"/>
            <a:ext cx="7595592" cy="912019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3758059"/>
            <a:ext cx="158353" cy="1001167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361" y="3758059"/>
            <a:ext cx="7437090" cy="1001167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4910286"/>
            <a:ext cx="158353" cy="1337221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4910286"/>
            <a:ext cx="7437090" cy="1337221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85584" y="521196"/>
            <a:ext cx="3048000" cy="5726311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0698" y="1106091"/>
            <a:ext cx="2657773" cy="952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0698" y="3293864"/>
            <a:ext cx="2657773" cy="952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871" y="4663380"/>
            <a:ext cx="1462980" cy="192018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68494" y="4704457"/>
            <a:ext cx="219373" cy="198834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73294" y="720030"/>
            <a:ext cx="268188" cy="267444"/>
          </a:xfrm>
          <a:prstGeom prst="rect">
            <a:avLst/>
          </a:prstGeom>
        </p:spPr>
      </p:pic>
      <p:sp>
        <p:nvSpPr>
          <p:cNvPr id="16" name="SK-11-text-15"/>
          <p:cNvSpPr/>
          <p:nvPr/>
        </p:nvSpPr>
        <p:spPr>
          <a:xfrm>
            <a:off x="621655" y="507355"/>
            <a:ext cx="1157034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Missed Pill Advice: 20mcg CHC</a:t>
            </a:r>
            <a:endParaRPr lang="en-US" sz="3900" dirty="0"/>
          </a:p>
        </p:txBody>
      </p:sp>
      <p:sp>
        <p:nvSpPr>
          <p:cNvPr id="17" name="SK-11-text-16"/>
          <p:cNvSpPr/>
          <p:nvPr/>
        </p:nvSpPr>
        <p:spPr>
          <a:xfrm>
            <a:off x="609600" y="1289298"/>
            <a:ext cx="115824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5A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Low-Dose Pills Require Extra Vigilance — and Feature Heavily in AKT Exams</a:t>
            </a:r>
            <a:endParaRPr lang="en-US" sz="1800" dirty="0"/>
          </a:p>
        </p:txBody>
      </p:sp>
      <p:sp>
        <p:nvSpPr>
          <p:cNvPr id="18" name="SK-11-text-17"/>
          <p:cNvSpPr/>
          <p:nvPr/>
        </p:nvSpPr>
        <p:spPr>
          <a:xfrm>
            <a:off x="670471" y="1776115"/>
            <a:ext cx="5429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86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WHICH PILLS ARE 20MCG?</a:t>
            </a:r>
            <a:endParaRPr lang="en-US" sz="1500" dirty="0"/>
          </a:p>
        </p:txBody>
      </p:sp>
      <p:sp>
        <p:nvSpPr>
          <p:cNvPr id="19" name="SK-11-text-18"/>
          <p:cNvSpPr/>
          <p:nvPr/>
        </p:nvSpPr>
        <p:spPr>
          <a:xfrm>
            <a:off x="816769" y="2167086"/>
            <a:ext cx="35404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Loestrin 20</a:t>
            </a:r>
            <a:endParaRPr lang="en-US" sz="1575" dirty="0"/>
          </a:p>
        </p:txBody>
      </p:sp>
      <p:sp>
        <p:nvSpPr>
          <p:cNvPr id="20" name="SK-11-text-19"/>
          <p:cNvSpPr/>
          <p:nvPr/>
        </p:nvSpPr>
        <p:spPr>
          <a:xfrm>
            <a:off x="816769" y="2413992"/>
            <a:ext cx="25003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Mercilon</a:t>
            </a:r>
            <a:endParaRPr lang="en-US" sz="1575" dirty="0"/>
          </a:p>
        </p:txBody>
      </p:sp>
      <p:sp>
        <p:nvSpPr>
          <p:cNvPr id="21" name="SK-11-text-20"/>
          <p:cNvSpPr/>
          <p:nvPr/>
        </p:nvSpPr>
        <p:spPr>
          <a:xfrm>
            <a:off x="816769" y="2667744"/>
            <a:ext cx="27403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Femodette</a:t>
            </a:r>
            <a:endParaRPr lang="en-US" sz="1575" dirty="0"/>
          </a:p>
        </p:txBody>
      </p:sp>
      <p:sp>
        <p:nvSpPr>
          <p:cNvPr id="22" name="SK-11-text-21"/>
          <p:cNvSpPr/>
          <p:nvPr/>
        </p:nvSpPr>
        <p:spPr>
          <a:xfrm>
            <a:off x="707082" y="3031182"/>
            <a:ext cx="113328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*Lower oestrogen dose = narrower missed-pill tolerance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682675" y="3463230"/>
            <a:ext cx="6343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86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12-HOUR THRESHOLD RULE</a:t>
            </a:r>
            <a:endParaRPr lang="en-US" sz="1500" dirty="0"/>
          </a:p>
        </p:txBody>
      </p:sp>
      <p:sp>
        <p:nvSpPr>
          <p:cNvPr id="24" name="SK-11-text-23"/>
          <p:cNvSpPr/>
          <p:nvPr/>
        </p:nvSpPr>
        <p:spPr>
          <a:xfrm>
            <a:off x="902196" y="3874740"/>
            <a:ext cx="64636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Missed by &lt; 12 hours</a:t>
            </a:r>
            <a:endParaRPr lang="en-US" sz="1950" dirty="0"/>
          </a:p>
        </p:txBody>
      </p:sp>
      <p:sp>
        <p:nvSpPr>
          <p:cNvPr id="25" name="SK-11-text-24"/>
          <p:cNvSpPr/>
          <p:nvPr/>
        </p:nvSpPr>
        <p:spPr>
          <a:xfrm>
            <a:off x="877788" y="4203948"/>
            <a:ext cx="543758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the pill as soon as remembered. No extra precautions needed.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pack as normal.</a:t>
            </a:r>
            <a:endParaRPr lang="en-US" sz="1425" dirty="0"/>
          </a:p>
        </p:txBody>
      </p:sp>
      <p:sp>
        <p:nvSpPr>
          <p:cNvPr id="26" name="SK-11-text-25"/>
          <p:cNvSpPr/>
          <p:nvPr/>
        </p:nvSpPr>
        <p:spPr>
          <a:xfrm>
            <a:off x="902196" y="5040511"/>
            <a:ext cx="64636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Missed by ≥ 12 hours</a:t>
            </a:r>
            <a:endParaRPr lang="en-US" sz="1950" dirty="0"/>
          </a:p>
        </p:txBody>
      </p:sp>
      <p:sp>
        <p:nvSpPr>
          <p:cNvPr id="27" name="SK-11-text-26"/>
          <p:cNvSpPr/>
          <p:nvPr/>
        </p:nvSpPr>
        <p:spPr>
          <a:xfrm>
            <a:off x="877788" y="5376565"/>
            <a:ext cx="7180957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the most recent missed pill immediately. Use condoms for 7 days.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missed in Week 1 and unprotected sex occurred → consider emergency contraception.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missed in Week 3 → omit the pill-free interval.</a:t>
            </a:r>
            <a:endParaRPr lang="en-US" sz="1425" dirty="0"/>
          </a:p>
        </p:txBody>
      </p:sp>
      <p:sp>
        <p:nvSpPr>
          <p:cNvPr id="28" name="SK-11-text-27"/>
          <p:cNvSpPr/>
          <p:nvPr/>
        </p:nvSpPr>
        <p:spPr>
          <a:xfrm>
            <a:off x="9290298" y="740569"/>
            <a:ext cx="29017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A5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AKT EXAM POINT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8790384" y="1344067"/>
            <a:ext cx="2438400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20mcg pills: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12-hour window</a:t>
            </a:r>
            <a:endParaRPr lang="en-US" sz="2325" dirty="0"/>
          </a:p>
        </p:txBody>
      </p:sp>
      <p:sp>
        <p:nvSpPr>
          <p:cNvPr id="30" name="SK-11-text-29"/>
          <p:cNvSpPr/>
          <p:nvPr/>
        </p:nvSpPr>
        <p:spPr>
          <a:xfrm>
            <a:off x="8802588" y="2311003"/>
            <a:ext cx="2426196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30/35mcg pills:</a:t>
            </a:r>
            <a:endParaRPr lang="en-US" sz="2325" dirty="0"/>
          </a:p>
          <a:p>
            <a:pPr marL="0" indent="0" algn="ctr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24-hour window</a:t>
            </a:r>
            <a:endParaRPr lang="en-US" sz="2325" dirty="0"/>
          </a:p>
        </p:txBody>
      </p:sp>
      <p:sp>
        <p:nvSpPr>
          <p:cNvPr id="31" name="SK-11-text-30"/>
          <p:cNvSpPr/>
          <p:nvPr/>
        </p:nvSpPr>
        <p:spPr>
          <a:xfrm>
            <a:off x="8644086" y="3518148"/>
            <a:ext cx="2694384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distinction is a frequent AKT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question. Many candidates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incorrectly apply the 24-hour rule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all pills.</a:t>
            </a:r>
            <a:endParaRPr lang="en-US" sz="1500" dirty="0"/>
          </a:p>
        </p:txBody>
      </p:sp>
      <p:sp>
        <p:nvSpPr>
          <p:cNvPr id="32" name="SK-11-text-31"/>
          <p:cNvSpPr/>
          <p:nvPr/>
        </p:nvSpPr>
        <p:spPr>
          <a:xfrm>
            <a:off x="8900071" y="4704457"/>
            <a:ext cx="32919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A5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FSRH 2026 Update:</a:t>
            </a:r>
            <a:endParaRPr lang="en-US" sz="1500" dirty="0"/>
          </a:p>
        </p:txBody>
      </p:sp>
      <p:sp>
        <p:nvSpPr>
          <p:cNvPr id="33" name="SK-11-text-32"/>
          <p:cNvSpPr/>
          <p:nvPr/>
        </p:nvSpPr>
        <p:spPr>
          <a:xfrm>
            <a:off x="8644086" y="4978896"/>
            <a:ext cx="2865090" cy="11315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24-hour threshold now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applies to standard-dose pills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(previously 12 hours). The 12-hour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 remains specific to 20mcg pills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only.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426690" y="6624786"/>
            <a:ext cx="37566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</a:t>
            </a:r>
            <a:endParaRPr lang="en-US" sz="1050" dirty="0"/>
          </a:p>
        </p:txBody>
      </p:sp>
      <p:sp>
        <p:nvSpPr>
          <p:cNvPr id="35" name="SK-11-text-34"/>
          <p:cNvSpPr/>
          <p:nvPr/>
        </p:nvSpPr>
        <p:spPr>
          <a:xfrm>
            <a:off x="8214271" y="6624786"/>
            <a:ext cx="355089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11 of 35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9279" y="0"/>
            <a:ext cx="2962573" cy="164589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926157"/>
            <a:ext cx="1462980" cy="952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536055"/>
            <a:ext cx="5571679" cy="4162723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1536055"/>
            <a:ext cx="2584698" cy="528042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1536055"/>
            <a:ext cx="5559475" cy="4162723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1536055"/>
            <a:ext cx="2596753" cy="528042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16682" y="5513784"/>
            <a:ext cx="3767286" cy="356592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0879" y="5513784"/>
            <a:ext cx="4986486" cy="356592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282" y="6076057"/>
            <a:ext cx="11375082" cy="3429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21946"/>
            <a:ext cx="12192000" cy="27384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58079" y="4889748"/>
            <a:ext cx="963067" cy="1042392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92173" y="1611511"/>
            <a:ext cx="390079" cy="40451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00973" y="1611511"/>
            <a:ext cx="414486" cy="411361"/>
          </a:xfrm>
          <a:prstGeom prst="rect">
            <a:avLst/>
          </a:prstGeom>
        </p:spPr>
      </p:pic>
      <p:sp>
        <p:nvSpPr>
          <p:cNvPr id="17" name="SK-12-text-16"/>
          <p:cNvSpPr/>
          <p:nvPr/>
        </p:nvSpPr>
        <p:spPr>
          <a:xfrm>
            <a:off x="414486" y="383977"/>
            <a:ext cx="1177751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Progestogen-Only Pill (POP): Traditional and Desogestrel</a:t>
            </a:r>
            <a:endParaRPr lang="en-US" sz="3300" dirty="0"/>
          </a:p>
        </p:txBody>
      </p:sp>
      <p:sp>
        <p:nvSpPr>
          <p:cNvPr id="18" name="SK-12-text-17"/>
          <p:cNvSpPr/>
          <p:nvPr/>
        </p:nvSpPr>
        <p:spPr>
          <a:xfrm>
            <a:off x="414486" y="1097161"/>
            <a:ext cx="1177751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*No oestrogen. No pill-free interval. Taken every day.</a:t>
            </a:r>
            <a:endParaRPr lang="en-US" sz="2100" dirty="0"/>
          </a:p>
        </p:txBody>
      </p:sp>
      <p:sp>
        <p:nvSpPr>
          <p:cNvPr id="19" name="SK-12-text-18"/>
          <p:cNvSpPr/>
          <p:nvPr/>
        </p:nvSpPr>
        <p:spPr>
          <a:xfrm>
            <a:off x="597396" y="1625203"/>
            <a:ext cx="56388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Traditional POP</a:t>
            </a:r>
            <a:endParaRPr lang="en-US" sz="2400" dirty="0"/>
          </a:p>
        </p:txBody>
      </p:sp>
      <p:sp>
        <p:nvSpPr>
          <p:cNvPr id="20" name="SK-12-text-19"/>
          <p:cNvSpPr/>
          <p:nvPr/>
        </p:nvSpPr>
        <p:spPr>
          <a:xfrm>
            <a:off x="3291780" y="1673275"/>
            <a:ext cx="504063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*3-Hour Window</a:t>
            </a:r>
            <a:endParaRPr lang="en-US" sz="2100" dirty="0"/>
          </a:p>
        </p:txBody>
      </p:sp>
      <p:sp>
        <p:nvSpPr>
          <p:cNvPr id="21" name="SK-12-text-20"/>
          <p:cNvSpPr/>
          <p:nvPr/>
        </p:nvSpPr>
        <p:spPr>
          <a:xfrm>
            <a:off x="621655" y="2221855"/>
            <a:ext cx="806958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Brands: Micronor, Norgeston</a:t>
            </a:r>
            <a:endParaRPr lang="en-US" sz="1800" dirty="0"/>
          </a:p>
        </p:txBody>
      </p:sp>
      <p:sp>
        <p:nvSpPr>
          <p:cNvPr id="22" name="SK-12-text-21"/>
          <p:cNvSpPr/>
          <p:nvPr/>
        </p:nvSpPr>
        <p:spPr>
          <a:xfrm>
            <a:off x="621655" y="2647057"/>
            <a:ext cx="458405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Active ingredient: Norethisterone 350mcg /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Levonorgestrel 30mcg</a:t>
            </a:r>
            <a:endParaRPr lang="en-US" sz="1800" dirty="0"/>
          </a:p>
        </p:txBody>
      </p:sp>
      <p:sp>
        <p:nvSpPr>
          <p:cNvPr id="23" name="SK-12-text-22"/>
          <p:cNvSpPr/>
          <p:nvPr/>
        </p:nvSpPr>
        <p:spPr>
          <a:xfrm>
            <a:off x="609600" y="3346698"/>
            <a:ext cx="501089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Mechanism: Primarily thickens cervical mucus —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NOT reliably inhibit ovulation</a:t>
            </a:r>
            <a:endParaRPr lang="en-US" sz="1800" dirty="0"/>
          </a:p>
        </p:txBody>
      </p:sp>
      <p:sp>
        <p:nvSpPr>
          <p:cNvPr id="24" name="SK-12-text-23"/>
          <p:cNvSpPr/>
          <p:nvPr/>
        </p:nvSpPr>
        <p:spPr>
          <a:xfrm>
            <a:off x="609600" y="4046190"/>
            <a:ext cx="504735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Missed pill rule: If more than 3 hours late → take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+ 2 days extra precaution</a:t>
            </a:r>
            <a:endParaRPr lang="en-US" sz="1800" dirty="0"/>
          </a:p>
        </p:txBody>
      </p:sp>
      <p:sp>
        <p:nvSpPr>
          <p:cNvPr id="25" name="SK-12-text-24"/>
          <p:cNvSpPr/>
          <p:nvPr/>
        </p:nvSpPr>
        <p:spPr>
          <a:xfrm>
            <a:off x="609600" y="4752529"/>
            <a:ext cx="501089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Suitable for: Women who cannot use oestrogen;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 women</a:t>
            </a:r>
            <a:endParaRPr lang="en-US" sz="1800" dirty="0"/>
          </a:p>
        </p:txBody>
      </p:sp>
      <p:sp>
        <p:nvSpPr>
          <p:cNvPr id="26" name="SK-12-text-25"/>
          <p:cNvSpPr/>
          <p:nvPr/>
        </p:nvSpPr>
        <p:spPr>
          <a:xfrm>
            <a:off x="1450777" y="5589240"/>
            <a:ext cx="90868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3-hour window — strict timing needed</a:t>
            </a:r>
            <a:endParaRPr lang="en-US" sz="1500" dirty="0"/>
          </a:p>
        </p:txBody>
      </p:sp>
      <p:sp>
        <p:nvSpPr>
          <p:cNvPr id="27" name="SK-12-text-26"/>
          <p:cNvSpPr/>
          <p:nvPr/>
        </p:nvSpPr>
        <p:spPr>
          <a:xfrm>
            <a:off x="6388596" y="1625203"/>
            <a:ext cx="563880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Desogestrel POP</a:t>
            </a:r>
            <a:endParaRPr lang="en-US" sz="2400" dirty="0"/>
          </a:p>
        </p:txBody>
      </p:sp>
      <p:sp>
        <p:nvSpPr>
          <p:cNvPr id="28" name="SK-12-text-27"/>
          <p:cNvSpPr/>
          <p:nvPr/>
        </p:nvSpPr>
        <p:spPr>
          <a:xfrm>
            <a:off x="9058573" y="1673275"/>
            <a:ext cx="313342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*12-Hour Window</a:t>
            </a:r>
            <a:endParaRPr lang="en-US" sz="2100" dirty="0"/>
          </a:p>
        </p:txBody>
      </p:sp>
      <p:sp>
        <p:nvSpPr>
          <p:cNvPr id="29" name="SK-12-text-28"/>
          <p:cNvSpPr/>
          <p:nvPr/>
        </p:nvSpPr>
        <p:spPr>
          <a:xfrm>
            <a:off x="6400800" y="2221855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Brands: Cerazette, Cerelle, Hana, Lovima, Zelleta</a:t>
            </a:r>
            <a:endParaRPr lang="en-US" sz="1800" dirty="0"/>
          </a:p>
        </p:txBody>
      </p:sp>
      <p:sp>
        <p:nvSpPr>
          <p:cNvPr id="30" name="SK-12-text-29"/>
          <p:cNvSpPr/>
          <p:nvPr/>
        </p:nvSpPr>
        <p:spPr>
          <a:xfrm>
            <a:off x="6400800" y="2660898"/>
            <a:ext cx="57912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Active ingredient: Desogestrel 75mcg</a:t>
            </a:r>
            <a:endParaRPr lang="en-US" sz="1800" dirty="0"/>
          </a:p>
        </p:txBody>
      </p:sp>
      <p:sp>
        <p:nvSpPr>
          <p:cNvPr id="31" name="SK-12-text-30"/>
          <p:cNvSpPr/>
          <p:nvPr/>
        </p:nvSpPr>
        <p:spPr>
          <a:xfrm>
            <a:off x="6400800" y="3092946"/>
            <a:ext cx="465727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Mechanism: Inhibits ovulation (primary) AND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thickens cervical mucus — dual action</a:t>
            </a:r>
            <a:endParaRPr lang="en-US" sz="1800" dirty="0"/>
          </a:p>
        </p:txBody>
      </p:sp>
      <p:sp>
        <p:nvSpPr>
          <p:cNvPr id="32" name="SK-12-text-31"/>
          <p:cNvSpPr/>
          <p:nvPr/>
        </p:nvSpPr>
        <p:spPr>
          <a:xfrm>
            <a:off x="6400800" y="3812977"/>
            <a:ext cx="5144988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Missed pill rule: If more than 12 hours late → take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+ 2 days extra precaution</a:t>
            </a:r>
            <a:endParaRPr lang="en-US" sz="1800" dirty="0"/>
          </a:p>
        </p:txBody>
      </p:sp>
      <p:sp>
        <p:nvSpPr>
          <p:cNvPr id="33" name="SK-12-text-32"/>
          <p:cNvSpPr/>
          <p:nvPr/>
        </p:nvSpPr>
        <p:spPr>
          <a:xfrm>
            <a:off x="6400800" y="4526161"/>
            <a:ext cx="4986486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Suitable for: Women who cannot use oestrogen;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those who prefer a larger safety window;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 women</a:t>
            </a:r>
            <a:endParaRPr lang="en-US" sz="1800" dirty="0"/>
          </a:p>
        </p:txBody>
      </p:sp>
      <p:sp>
        <p:nvSpPr>
          <p:cNvPr id="34" name="SK-12-text-33"/>
          <p:cNvSpPr/>
          <p:nvPr/>
        </p:nvSpPr>
        <p:spPr>
          <a:xfrm>
            <a:off x="6888361" y="5582394"/>
            <a:ext cx="53036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12-hour window — more forgiving for daily life</a:t>
            </a:r>
            <a:endParaRPr lang="en-US" sz="1500" dirty="0"/>
          </a:p>
        </p:txBody>
      </p:sp>
      <p:sp>
        <p:nvSpPr>
          <p:cNvPr id="35" name="SK-12-text-34"/>
          <p:cNvSpPr/>
          <p:nvPr/>
        </p:nvSpPr>
        <p:spPr>
          <a:xfrm>
            <a:off x="560784" y="6117282"/>
            <a:ext cx="116312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POPs: No pill-free interval · Taken continuously every day · Safe in breastfeeding · Affected by enzyme inducers · NOT affected by broad-spectrum antibiotics (FSRH 2026)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402282" y="6624786"/>
            <a:ext cx="34366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7" name="SK-12-text-36"/>
          <p:cNvSpPr/>
          <p:nvPr/>
        </p:nvSpPr>
        <p:spPr>
          <a:xfrm>
            <a:off x="8558659" y="6624786"/>
            <a:ext cx="36333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May 2026</a:t>
            </a:r>
            <a:endParaRPr lang="en-US" sz="1050" dirty="0"/>
          </a:p>
        </p:txBody>
      </p:sp>
      <p:sp>
        <p:nvSpPr>
          <p:cNvPr id="38" name="SK-12-text-37"/>
          <p:cNvSpPr/>
          <p:nvPr/>
        </p:nvSpPr>
        <p:spPr>
          <a:xfrm>
            <a:off x="11240988" y="6638479"/>
            <a:ext cx="95101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Slide 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975271"/>
            <a:ext cx="2608957" cy="381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81079"/>
            <a:ext cx="1889671" cy="194756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1728192"/>
            <a:ext cx="5388769" cy="41148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1728192"/>
            <a:ext cx="5388769" cy="41077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2605980"/>
            <a:ext cx="5388769" cy="877788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2601218"/>
            <a:ext cx="5388769" cy="95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84" y="3479006"/>
            <a:ext cx="5388769" cy="95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84" y="4356795"/>
            <a:ext cx="5388769" cy="952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5104358"/>
            <a:ext cx="5388769" cy="952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1728192"/>
            <a:ext cx="5388769" cy="41148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1728192"/>
            <a:ext cx="5388769" cy="41077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2605980"/>
            <a:ext cx="5388769" cy="1755577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19271" y="2695129"/>
            <a:ext cx="1292275" cy="23306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58400" y="4320480"/>
            <a:ext cx="1353294" cy="239911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56290" y="4149030"/>
            <a:ext cx="426690" cy="116532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20753" y="5932140"/>
            <a:ext cx="7510165" cy="596503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47679" y="5932140"/>
            <a:ext cx="97482" cy="596503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19267"/>
            <a:ext cx="12192000" cy="19050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06180" y="5973217"/>
            <a:ext cx="194965" cy="198834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37263" y="2180779"/>
            <a:ext cx="280392" cy="281136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5898" y="2180779"/>
            <a:ext cx="280392" cy="281136"/>
          </a:xfrm>
          <a:prstGeom prst="rect">
            <a:avLst/>
          </a:prstGeom>
        </p:spPr>
      </p:pic>
      <p:sp>
        <p:nvSpPr>
          <p:cNvPr id="25" name="SK-13-text-24"/>
          <p:cNvSpPr/>
          <p:nvPr/>
        </p:nvSpPr>
        <p:spPr>
          <a:xfrm>
            <a:off x="609600" y="473125"/>
            <a:ext cx="115824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POP Clinical Management: Starting and Missing</a:t>
            </a:r>
            <a:endParaRPr lang="en-US" sz="3600" dirty="0"/>
          </a:p>
        </p:txBody>
      </p:sp>
      <p:sp>
        <p:nvSpPr>
          <p:cNvPr id="26" name="SK-13-text-25"/>
          <p:cNvSpPr/>
          <p:nvPr/>
        </p:nvSpPr>
        <p:spPr>
          <a:xfrm>
            <a:off x="597396" y="1227534"/>
            <a:ext cx="1159460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Progestogen-Only Pill — Protocol for Protection and Missed Doses</a:t>
            </a:r>
            <a:endParaRPr lang="en-US" sz="1950" dirty="0"/>
          </a:p>
        </p:txBody>
      </p:sp>
      <p:sp>
        <p:nvSpPr>
          <p:cNvPr id="27" name="SK-13-text-26"/>
          <p:cNvSpPr/>
          <p:nvPr/>
        </p:nvSpPr>
        <p:spPr>
          <a:xfrm>
            <a:off x="755898" y="1913334"/>
            <a:ext cx="29660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STARTING RULES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1084957" y="2180779"/>
            <a:ext cx="63646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Start the POP</a:t>
            </a:r>
            <a:endParaRPr lang="en-US" sz="1950" dirty="0"/>
          </a:p>
        </p:txBody>
      </p:sp>
      <p:sp>
        <p:nvSpPr>
          <p:cNvPr id="29" name="SK-13-text-28"/>
          <p:cNvSpPr/>
          <p:nvPr/>
        </p:nvSpPr>
        <p:spPr>
          <a:xfrm>
            <a:off x="743694" y="2715667"/>
            <a:ext cx="8934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1 of Period → Immediate protection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743694" y="2996803"/>
            <a:ext cx="41451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additional contraception needed. Start on the first day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menstrual bleeding.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743694" y="3600450"/>
            <a:ext cx="9467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Other Day → Not immediately protected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743694" y="3888432"/>
            <a:ext cx="498648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condoms or abstain for 2 days extra precaution. Consider pregnancy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exclusion before starting.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743694" y="4478238"/>
            <a:ext cx="114483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Start (Any Time) → Pregnancy excluded clinically</a:t>
            </a:r>
            <a:endParaRPr lang="en-US" sz="1500" dirty="0"/>
          </a:p>
        </p:txBody>
      </p:sp>
      <p:sp>
        <p:nvSpPr>
          <p:cNvPr id="34" name="SK-13-text-33"/>
          <p:cNvSpPr/>
          <p:nvPr/>
        </p:nvSpPr>
        <p:spPr>
          <a:xfrm>
            <a:off x="743694" y="4766221"/>
            <a:ext cx="11448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condoms for 2 days. Pregnancy test at 3 weeks if UPSI has occurred.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743694" y="5184577"/>
            <a:ext cx="114483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 → Safe to start from 3 weeks postpartum</a:t>
            </a:r>
            <a:endParaRPr lang="en-US" sz="1500" dirty="0"/>
          </a:p>
        </p:txBody>
      </p:sp>
      <p:sp>
        <p:nvSpPr>
          <p:cNvPr id="36" name="SK-13-text-35"/>
          <p:cNvSpPr/>
          <p:nvPr/>
        </p:nvSpPr>
        <p:spPr>
          <a:xfrm>
            <a:off x="743694" y="5465713"/>
            <a:ext cx="114483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restriction (UKMEC 1–2). Safe in breastfeeding — no effect on milk supply.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6425059" y="1913334"/>
            <a:ext cx="35833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MISSED PILL RULES</a:t>
            </a:r>
            <a:endParaRPr lang="en-US" sz="1350" dirty="0"/>
          </a:p>
        </p:txBody>
      </p:sp>
      <p:sp>
        <p:nvSpPr>
          <p:cNvPr id="38" name="SK-13-text-37"/>
          <p:cNvSpPr/>
          <p:nvPr/>
        </p:nvSpPr>
        <p:spPr>
          <a:xfrm>
            <a:off x="6742063" y="2180779"/>
            <a:ext cx="54499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Do When a POP is Missed</a:t>
            </a:r>
            <a:endParaRPr lang="en-US" sz="1950" dirty="0"/>
          </a:p>
        </p:txBody>
      </p:sp>
      <p:sp>
        <p:nvSpPr>
          <p:cNvPr id="39" name="SK-13-text-38"/>
          <p:cNvSpPr/>
          <p:nvPr/>
        </p:nvSpPr>
        <p:spPr>
          <a:xfrm>
            <a:off x="6425059" y="2715667"/>
            <a:ext cx="4438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— Traditional POP</a:t>
            </a:r>
            <a:endParaRPr lang="en-US" sz="1500" dirty="0"/>
          </a:p>
        </p:txBody>
      </p:sp>
      <p:sp>
        <p:nvSpPr>
          <p:cNvPr id="40" name="SK-13-text-39"/>
          <p:cNvSpPr/>
          <p:nvPr/>
        </p:nvSpPr>
        <p:spPr>
          <a:xfrm>
            <a:off x="10192494" y="2729359"/>
            <a:ext cx="199950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3-HOUR WINDOW</a:t>
            </a:r>
            <a:endParaRPr lang="en-US" sz="1050" dirty="0"/>
          </a:p>
        </p:txBody>
      </p:sp>
      <p:sp>
        <p:nvSpPr>
          <p:cNvPr id="41" name="SK-13-text-40"/>
          <p:cNvSpPr/>
          <p:nvPr/>
        </p:nvSpPr>
        <p:spPr>
          <a:xfrm>
            <a:off x="6425059" y="2962573"/>
            <a:ext cx="57669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(Micronor / Norgeston — norethisterone or levonorgestrel)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6425059" y="3236863"/>
            <a:ext cx="57669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If taken ≤3 hours late → Take as usual. No extra precaution needed.</a:t>
            </a:r>
            <a:endParaRPr lang="en-US" sz="1200" dirty="0"/>
          </a:p>
        </p:txBody>
      </p:sp>
      <p:sp>
        <p:nvSpPr>
          <p:cNvPr id="43" name="SK-13-text-42"/>
          <p:cNvSpPr/>
          <p:nvPr/>
        </p:nvSpPr>
        <p:spPr>
          <a:xfrm>
            <a:off x="6425059" y="3497461"/>
            <a:ext cx="4498777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If taken &gt;3 hours late → Take the missed pill immediately. Use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condoms for 2 days. If unprotected sex occurred → consider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contraception.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6425059" y="4347865"/>
            <a:ext cx="4438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 — Desogestrel POP</a:t>
            </a:r>
            <a:endParaRPr lang="en-US" sz="1500" dirty="0"/>
          </a:p>
        </p:txBody>
      </p:sp>
      <p:sp>
        <p:nvSpPr>
          <p:cNvPr id="45" name="SK-13-text-44"/>
          <p:cNvSpPr/>
          <p:nvPr/>
        </p:nvSpPr>
        <p:spPr>
          <a:xfrm>
            <a:off x="10131475" y="4354711"/>
            <a:ext cx="20605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12-HOUR WINDOW</a:t>
            </a:r>
            <a:endParaRPr lang="en-US" sz="1050" dirty="0"/>
          </a:p>
        </p:txBody>
      </p:sp>
      <p:sp>
        <p:nvSpPr>
          <p:cNvPr id="46" name="SK-13-text-45"/>
          <p:cNvSpPr/>
          <p:nvPr/>
        </p:nvSpPr>
        <p:spPr>
          <a:xfrm>
            <a:off x="6425059" y="4608463"/>
            <a:ext cx="57669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(Cerazette / Cerelle / Hana / Lovima / Zelleta — desogestrel 75mcg)</a:t>
            </a:r>
            <a:endParaRPr lang="en-US" sz="1200" dirty="0"/>
          </a:p>
        </p:txBody>
      </p:sp>
      <p:sp>
        <p:nvSpPr>
          <p:cNvPr id="47" name="SK-13-text-46"/>
          <p:cNvSpPr/>
          <p:nvPr/>
        </p:nvSpPr>
        <p:spPr>
          <a:xfrm>
            <a:off x="6425059" y="4882753"/>
            <a:ext cx="57669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If taken ≤12 hours late → Take as usual. No extra precaution needed.</a:t>
            </a:r>
            <a:endParaRPr lang="en-US" sz="1200" dirty="0"/>
          </a:p>
        </p:txBody>
      </p:sp>
      <p:sp>
        <p:nvSpPr>
          <p:cNvPr id="48" name="SK-13-text-47"/>
          <p:cNvSpPr/>
          <p:nvPr/>
        </p:nvSpPr>
        <p:spPr>
          <a:xfrm>
            <a:off x="6425059" y="5143500"/>
            <a:ext cx="4572000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If taken &gt;12 hours late → Take the missed pill immediately. Use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condoms for 2 days. If unprotected sex occurred → consider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contraception.</a:t>
            </a:r>
            <a:endParaRPr lang="en-US" sz="1200" dirty="0"/>
          </a:p>
        </p:txBody>
      </p:sp>
      <p:sp>
        <p:nvSpPr>
          <p:cNvPr id="49" name="SK-13-text-48"/>
          <p:cNvSpPr/>
          <p:nvPr/>
        </p:nvSpPr>
        <p:spPr>
          <a:xfrm>
            <a:off x="4449961" y="5986909"/>
            <a:ext cx="698599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Reminder: Both traditional and desogestrel POPs require only 2 days extra precaution after a missed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— not 7 days. The key difference is the window: 3 hours vs 12 hours.</a:t>
            </a:r>
            <a:endParaRPr lang="en-US" sz="1200" dirty="0"/>
          </a:p>
        </p:txBody>
      </p:sp>
      <p:sp>
        <p:nvSpPr>
          <p:cNvPr id="50" name="SK-13-text-49"/>
          <p:cNvSpPr/>
          <p:nvPr/>
        </p:nvSpPr>
        <p:spPr>
          <a:xfrm>
            <a:off x="377875" y="6631632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1" name="SK-13-text-50"/>
          <p:cNvSpPr/>
          <p:nvPr/>
        </p:nvSpPr>
        <p:spPr>
          <a:xfrm>
            <a:off x="8412361" y="6624786"/>
            <a:ext cx="37796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May 2026 | Slide 13 of 35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1563588"/>
            <a:ext cx="5120580" cy="20538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79" y="2208163"/>
            <a:ext cx="5230267" cy="2880271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79" y="2208163"/>
            <a:ext cx="5230267" cy="50735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7898" y="2208163"/>
            <a:ext cx="597396" cy="50735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557" y="2208163"/>
            <a:ext cx="5230267" cy="2880271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208163"/>
            <a:ext cx="5230267" cy="507355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99577" y="2208163"/>
            <a:ext cx="597396" cy="50735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879" y="5246340"/>
            <a:ext cx="10802094" cy="383977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879" y="5788075"/>
            <a:ext cx="3547765" cy="624036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9090" y="5788075"/>
            <a:ext cx="3425875" cy="624036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61263" y="5788075"/>
            <a:ext cx="3535561" cy="624036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55561" y="5349180"/>
            <a:ext cx="1036290" cy="123438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58659" y="5849838"/>
            <a:ext cx="280392" cy="253603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42557" y="5849838"/>
            <a:ext cx="280392" cy="260598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97059" y="2256234"/>
            <a:ext cx="402282" cy="390823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90557" y="2283619"/>
            <a:ext cx="329059" cy="349746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37584" y="2256234"/>
            <a:ext cx="402282" cy="418207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18879" y="2290465"/>
            <a:ext cx="316855" cy="349746"/>
          </a:xfrm>
          <a:prstGeom prst="rect">
            <a:avLst/>
          </a:prstGeom>
        </p:spPr>
      </p:pic>
      <p:sp>
        <p:nvSpPr>
          <p:cNvPr id="22" name="SK-14-text-21"/>
          <p:cNvSpPr/>
          <p:nvPr/>
        </p:nvSpPr>
        <p:spPr>
          <a:xfrm>
            <a:off x="109686" y="109686"/>
            <a:ext cx="25355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 / 35</a:t>
            </a:r>
            <a:endParaRPr lang="en-US" sz="1650" dirty="0"/>
          </a:p>
        </p:txBody>
      </p:sp>
      <p:sp>
        <p:nvSpPr>
          <p:cNvPr id="23" name="SK-14-text-22"/>
          <p:cNvSpPr/>
          <p:nvPr/>
        </p:nvSpPr>
        <p:spPr>
          <a:xfrm>
            <a:off x="658267" y="466279"/>
            <a:ext cx="5742384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0033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Injectable Contraception</a:t>
            </a:r>
            <a:endParaRPr lang="en-US" sz="3150" dirty="0"/>
          </a:p>
          <a:p>
            <a:pPr marL="0" indent="0" algn="l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0033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Depo-Provera and Sayana Press</a:t>
            </a:r>
            <a:endParaRPr lang="en-US" sz="3150" dirty="0"/>
          </a:p>
        </p:txBody>
      </p:sp>
      <p:sp>
        <p:nvSpPr>
          <p:cNvPr id="24" name="SK-14-text-23"/>
          <p:cNvSpPr/>
          <p:nvPr/>
        </p:nvSpPr>
        <p:spPr>
          <a:xfrm>
            <a:off x="707082" y="1755577"/>
            <a:ext cx="1148491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injectable progestogen options — same hormone, different routes and intervals</a:t>
            </a:r>
            <a:endParaRPr lang="en-US" sz="1800" dirty="0"/>
          </a:p>
        </p:txBody>
      </p:sp>
      <p:sp>
        <p:nvSpPr>
          <p:cNvPr id="25" name="SK-14-text-24"/>
          <p:cNvSpPr/>
          <p:nvPr/>
        </p:nvSpPr>
        <p:spPr>
          <a:xfrm>
            <a:off x="2584698" y="2304157"/>
            <a:ext cx="425767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Depo-Provera</a:t>
            </a:r>
            <a:endParaRPr lang="en-US" sz="2250" dirty="0"/>
          </a:p>
        </p:txBody>
      </p:sp>
      <p:sp>
        <p:nvSpPr>
          <p:cNvPr id="26" name="SK-14-text-25"/>
          <p:cNvSpPr/>
          <p:nvPr/>
        </p:nvSpPr>
        <p:spPr>
          <a:xfrm>
            <a:off x="841177" y="2852886"/>
            <a:ext cx="1135082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Medroxyprogesterone acetate (MPA)</a:t>
            </a:r>
            <a:endParaRPr lang="en-US" sz="1950" dirty="0"/>
          </a:p>
        </p:txBody>
      </p:sp>
      <p:sp>
        <p:nvSpPr>
          <p:cNvPr id="27" name="SK-14-text-26"/>
          <p:cNvSpPr/>
          <p:nvPr/>
        </p:nvSpPr>
        <p:spPr>
          <a:xfrm>
            <a:off x="841177" y="3161407"/>
            <a:ext cx="39871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150 mg</a:t>
            </a:r>
            <a:endParaRPr lang="en-US" sz="1950" dirty="0"/>
          </a:p>
        </p:txBody>
      </p:sp>
      <p:sp>
        <p:nvSpPr>
          <p:cNvPr id="28" name="SK-14-text-27"/>
          <p:cNvSpPr/>
          <p:nvPr/>
        </p:nvSpPr>
        <p:spPr>
          <a:xfrm>
            <a:off x="853380" y="3456384"/>
            <a:ext cx="1133862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Route Deep intramuscular injection (IM)</a:t>
            </a:r>
            <a:endParaRPr lang="en-US" sz="1950" dirty="0"/>
          </a:p>
        </p:txBody>
      </p:sp>
      <p:sp>
        <p:nvSpPr>
          <p:cNvPr id="29" name="SK-14-text-28"/>
          <p:cNvSpPr/>
          <p:nvPr/>
        </p:nvSpPr>
        <p:spPr>
          <a:xfrm>
            <a:off x="853380" y="3751213"/>
            <a:ext cx="90392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Site Deltoid or gluteal muscle</a:t>
            </a:r>
            <a:endParaRPr lang="en-US" sz="1950" dirty="0"/>
          </a:p>
        </p:txBody>
      </p:sp>
      <p:sp>
        <p:nvSpPr>
          <p:cNvPr id="30" name="SK-14-text-29"/>
          <p:cNvSpPr/>
          <p:nvPr/>
        </p:nvSpPr>
        <p:spPr>
          <a:xfrm>
            <a:off x="853380" y="4059882"/>
            <a:ext cx="73552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Interval Every 12 weeks</a:t>
            </a:r>
            <a:endParaRPr lang="en-US" sz="1950" dirty="0"/>
          </a:p>
        </p:txBody>
      </p:sp>
      <p:sp>
        <p:nvSpPr>
          <p:cNvPr id="31" name="SK-14-text-30"/>
          <p:cNvSpPr/>
          <p:nvPr/>
        </p:nvSpPr>
        <p:spPr>
          <a:xfrm>
            <a:off x="853380" y="4354711"/>
            <a:ext cx="96335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Given by Healthcare professional</a:t>
            </a:r>
            <a:endParaRPr lang="en-US" sz="1950" dirty="0"/>
          </a:p>
        </p:txBody>
      </p:sp>
      <p:sp>
        <p:nvSpPr>
          <p:cNvPr id="32" name="SK-14-text-31"/>
          <p:cNvSpPr/>
          <p:nvPr/>
        </p:nvSpPr>
        <p:spPr>
          <a:xfrm>
            <a:off x="853380" y="4656534"/>
            <a:ext cx="1133862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 Greater than 99% with perfect use</a:t>
            </a:r>
            <a:endParaRPr lang="en-US" sz="1950" dirty="0"/>
          </a:p>
        </p:txBody>
      </p:sp>
      <p:sp>
        <p:nvSpPr>
          <p:cNvPr id="33" name="SK-14-text-32"/>
          <p:cNvSpPr/>
          <p:nvPr/>
        </p:nvSpPr>
        <p:spPr>
          <a:xfrm>
            <a:off x="8144173" y="2317998"/>
            <a:ext cx="404782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Sayana Press</a:t>
            </a:r>
            <a:endParaRPr lang="en-US" sz="2250" dirty="0"/>
          </a:p>
        </p:txBody>
      </p:sp>
      <p:sp>
        <p:nvSpPr>
          <p:cNvPr id="34" name="SK-14-text-33"/>
          <p:cNvSpPr/>
          <p:nvPr/>
        </p:nvSpPr>
        <p:spPr>
          <a:xfrm>
            <a:off x="6400800" y="2852886"/>
            <a:ext cx="57912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Medroxyprogesterone acetate (MPA)</a:t>
            </a:r>
            <a:endParaRPr lang="en-US" sz="1950" dirty="0"/>
          </a:p>
        </p:txBody>
      </p:sp>
      <p:sp>
        <p:nvSpPr>
          <p:cNvPr id="35" name="SK-14-text-34"/>
          <p:cNvSpPr/>
          <p:nvPr/>
        </p:nvSpPr>
        <p:spPr>
          <a:xfrm>
            <a:off x="6400800" y="3154561"/>
            <a:ext cx="39871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104 mg</a:t>
            </a:r>
            <a:endParaRPr lang="en-US" sz="1950" dirty="0"/>
          </a:p>
        </p:txBody>
      </p:sp>
      <p:sp>
        <p:nvSpPr>
          <p:cNvPr id="36" name="SK-14-text-35"/>
          <p:cNvSpPr/>
          <p:nvPr/>
        </p:nvSpPr>
        <p:spPr>
          <a:xfrm>
            <a:off x="6400800" y="3456384"/>
            <a:ext cx="5791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Route Subcutaneous injection (SC)</a:t>
            </a:r>
            <a:endParaRPr lang="en-US" sz="1950" dirty="0"/>
          </a:p>
        </p:txBody>
      </p:sp>
      <p:sp>
        <p:nvSpPr>
          <p:cNvPr id="37" name="SK-14-text-36"/>
          <p:cNvSpPr/>
          <p:nvPr/>
        </p:nvSpPr>
        <p:spPr>
          <a:xfrm>
            <a:off x="6400800" y="3758059"/>
            <a:ext cx="5791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Site Abdomen or anterior thigh</a:t>
            </a:r>
            <a:endParaRPr lang="en-US" sz="1950" dirty="0"/>
          </a:p>
        </p:txBody>
      </p:sp>
      <p:sp>
        <p:nvSpPr>
          <p:cNvPr id="38" name="SK-14-text-37"/>
          <p:cNvSpPr/>
          <p:nvPr/>
        </p:nvSpPr>
        <p:spPr>
          <a:xfrm>
            <a:off x="6400800" y="4059882"/>
            <a:ext cx="5791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Interval Every 13 weeks</a:t>
            </a:r>
            <a:endParaRPr lang="en-US" sz="1950" dirty="0"/>
          </a:p>
        </p:txBody>
      </p:sp>
      <p:sp>
        <p:nvSpPr>
          <p:cNvPr id="39" name="SK-14-text-38"/>
          <p:cNvSpPr/>
          <p:nvPr/>
        </p:nvSpPr>
        <p:spPr>
          <a:xfrm>
            <a:off x="6400800" y="4354711"/>
            <a:ext cx="5791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Given by Patient (self-administered) or clinician</a:t>
            </a:r>
            <a:endParaRPr lang="en-US" sz="1950" dirty="0"/>
          </a:p>
        </p:txBody>
      </p:sp>
      <p:sp>
        <p:nvSpPr>
          <p:cNvPr id="40" name="SK-14-text-39"/>
          <p:cNvSpPr/>
          <p:nvPr/>
        </p:nvSpPr>
        <p:spPr>
          <a:xfrm>
            <a:off x="6400800" y="4656534"/>
            <a:ext cx="57912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 Equivalent to Depo-Provera</a:t>
            </a:r>
            <a:endParaRPr lang="en-US" sz="1950" dirty="0"/>
          </a:p>
        </p:txBody>
      </p:sp>
      <p:sp>
        <p:nvSpPr>
          <p:cNvPr id="41" name="SK-14-text-40"/>
          <p:cNvSpPr/>
          <p:nvPr/>
        </p:nvSpPr>
        <p:spPr>
          <a:xfrm>
            <a:off x="1353294" y="5294263"/>
            <a:ext cx="108387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 of Action — Inhibits ovulation · Thickens cervical mucus · Thins the endometrial lining</a:t>
            </a:r>
            <a:endParaRPr lang="en-US" sz="1650" dirty="0"/>
          </a:p>
        </p:txBody>
      </p:sp>
      <p:sp>
        <p:nvSpPr>
          <p:cNvPr id="42" name="SK-14-text-41"/>
          <p:cNvSpPr/>
          <p:nvPr/>
        </p:nvSpPr>
        <p:spPr>
          <a:xfrm>
            <a:off x="1524000" y="5849838"/>
            <a:ext cx="54178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🕒 12 vs 13 weeks</a:t>
            </a:r>
            <a:endParaRPr lang="en-US" sz="1800" dirty="0"/>
          </a:p>
        </p:txBody>
      </p:sp>
      <p:sp>
        <p:nvSpPr>
          <p:cNvPr id="43" name="SK-14-text-42"/>
          <p:cNvSpPr/>
          <p:nvPr/>
        </p:nvSpPr>
        <p:spPr>
          <a:xfrm>
            <a:off x="877788" y="6124129"/>
            <a:ext cx="91573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 intervals — do not confuse</a:t>
            </a:r>
            <a:endParaRPr lang="en-US" sz="1650" dirty="0"/>
          </a:p>
        </p:txBody>
      </p:sp>
      <p:sp>
        <p:nvSpPr>
          <p:cNvPr id="44" name="SK-14-text-43"/>
          <p:cNvSpPr/>
          <p:nvPr/>
        </p:nvSpPr>
        <p:spPr>
          <a:xfrm>
            <a:off x="4732224" y="5856536"/>
            <a:ext cx="714464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🏠 Self-injection available</a:t>
            </a:r>
            <a:endParaRPr lang="en-US" sz="1800" dirty="0"/>
          </a:p>
        </p:txBody>
      </p:sp>
      <p:sp>
        <p:nvSpPr>
          <p:cNvPr id="45" name="SK-14-text-44"/>
          <p:cNvSpPr/>
          <p:nvPr/>
        </p:nvSpPr>
        <p:spPr>
          <a:xfrm>
            <a:off x="5254675" y="6130975"/>
            <a:ext cx="43795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Sayana Press only</a:t>
            </a:r>
            <a:endParaRPr lang="en-US" sz="1650" dirty="0"/>
          </a:p>
        </p:txBody>
      </p:sp>
      <p:sp>
        <p:nvSpPr>
          <p:cNvPr id="46" name="SK-14-text-45"/>
          <p:cNvSpPr/>
          <p:nvPr/>
        </p:nvSpPr>
        <p:spPr>
          <a:xfrm>
            <a:off x="8595197" y="5869143"/>
            <a:ext cx="33285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Cannot be reversed</a:t>
            </a:r>
            <a:endParaRPr lang="en-US" sz="1800" dirty="0"/>
          </a:p>
        </p:txBody>
      </p:sp>
      <p:sp>
        <p:nvSpPr>
          <p:cNvPr id="47" name="SK-14-text-46"/>
          <p:cNvSpPr/>
          <p:nvPr/>
        </p:nvSpPr>
        <p:spPr>
          <a:xfrm>
            <a:off x="8144173" y="6124129"/>
            <a:ext cx="40478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given, effect lasts full interval</a:t>
            </a:r>
            <a:endParaRPr lang="en-US" sz="1650" dirty="0"/>
          </a:p>
        </p:txBody>
      </p:sp>
      <p:sp>
        <p:nvSpPr>
          <p:cNvPr id="48" name="SK-14-text-47"/>
          <p:cNvSpPr/>
          <p:nvPr/>
        </p:nvSpPr>
        <p:spPr>
          <a:xfrm>
            <a:off x="377875" y="66384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9" name="SK-14-text-48"/>
          <p:cNvSpPr/>
          <p:nvPr/>
        </p:nvSpPr>
        <p:spPr>
          <a:xfrm>
            <a:off x="8144173" y="6631632"/>
            <a:ext cx="40478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Bradford VTS |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773" y="1220688"/>
            <a:ext cx="3438079" cy="531495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234380"/>
            <a:ext cx="1987153" cy="68461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1961257"/>
            <a:ext cx="3584377" cy="36004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3663" y="1961257"/>
            <a:ext cx="3584377" cy="360045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4486" y="1961257"/>
            <a:ext cx="3584377" cy="360045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5746998"/>
            <a:ext cx="10972800" cy="610344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5746998"/>
            <a:ext cx="170557" cy="610344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8800" y="2098477"/>
            <a:ext cx="719286" cy="726877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4588" y="2132707"/>
            <a:ext cx="658267" cy="651421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23765" y="2098477"/>
            <a:ext cx="682675" cy="726877"/>
          </a:xfrm>
          <a:prstGeom prst="rect">
            <a:avLst/>
          </a:prstGeom>
        </p:spPr>
      </p:pic>
      <p:sp>
        <p:nvSpPr>
          <p:cNvPr id="14" name="SK-15-text-13"/>
          <p:cNvSpPr/>
          <p:nvPr/>
        </p:nvSpPr>
        <p:spPr>
          <a:xfrm>
            <a:off x="572988" y="534888"/>
            <a:ext cx="1161901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Injectables: Side Effects and Bone Mineral Density</a:t>
            </a:r>
            <a:endParaRPr lang="en-US" sz="3600" dirty="0"/>
          </a:p>
        </p:txBody>
      </p:sp>
      <p:sp>
        <p:nvSpPr>
          <p:cNvPr id="15" name="SK-15-text-14"/>
          <p:cNvSpPr/>
          <p:nvPr/>
        </p:nvSpPr>
        <p:spPr>
          <a:xfrm>
            <a:off x="572988" y="1453753"/>
            <a:ext cx="1161901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the clinical profile of Depo-Provera and Sayana Press — UKMEC 2025</a:t>
            </a:r>
            <a:endParaRPr lang="en-US" sz="1950" dirty="0"/>
          </a:p>
        </p:txBody>
      </p:sp>
      <p:sp>
        <p:nvSpPr>
          <p:cNvPr id="16" name="SK-15-text-15"/>
          <p:cNvSpPr/>
          <p:nvPr/>
        </p:nvSpPr>
        <p:spPr>
          <a:xfrm>
            <a:off x="1365498" y="2935188"/>
            <a:ext cx="54730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 Bleeding</a:t>
            </a:r>
            <a:endParaRPr lang="en-US" sz="1950" dirty="0"/>
          </a:p>
        </p:txBody>
      </p:sp>
      <p:sp>
        <p:nvSpPr>
          <p:cNvPr id="17" name="SK-15-text-16"/>
          <p:cNvSpPr/>
          <p:nvPr/>
        </p:nvSpPr>
        <p:spPr>
          <a:xfrm>
            <a:off x="767953" y="3298627"/>
            <a:ext cx="260895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Common, especially in the first few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</a:t>
            </a:r>
            <a:endParaRPr lang="en-US" sz="1200" dirty="0"/>
          </a:p>
        </p:txBody>
      </p:sp>
      <p:sp>
        <p:nvSpPr>
          <p:cNvPr id="18" name="SK-15-text-17"/>
          <p:cNvSpPr/>
          <p:nvPr/>
        </p:nvSpPr>
        <p:spPr>
          <a:xfrm>
            <a:off x="767953" y="3716982"/>
            <a:ext cx="30235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Amenorrhoea develops in around 50%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users by one year</a:t>
            </a:r>
            <a:endParaRPr lang="en-US" sz="1200" dirty="0"/>
          </a:p>
        </p:txBody>
      </p:sp>
      <p:sp>
        <p:nvSpPr>
          <p:cNvPr id="19" name="SK-15-text-18"/>
          <p:cNvSpPr/>
          <p:nvPr/>
        </p:nvSpPr>
        <p:spPr>
          <a:xfrm>
            <a:off x="767953" y="4135338"/>
            <a:ext cx="301138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Counsel patients before starting — this 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expected, not alarming</a:t>
            </a:r>
            <a:endParaRPr lang="en-US" sz="1200" dirty="0"/>
          </a:p>
        </p:txBody>
      </p:sp>
      <p:sp>
        <p:nvSpPr>
          <p:cNvPr id="20" name="SK-15-text-19"/>
          <p:cNvSpPr/>
          <p:nvPr/>
        </p:nvSpPr>
        <p:spPr>
          <a:xfrm>
            <a:off x="767953" y="4553694"/>
            <a:ext cx="284068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Does not indicate loss of contraceptive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</a:t>
            </a:r>
            <a:endParaRPr lang="en-US" sz="1200" dirty="0"/>
          </a:p>
        </p:txBody>
      </p:sp>
      <p:sp>
        <p:nvSpPr>
          <p:cNvPr id="21" name="SK-15-text-20"/>
          <p:cNvSpPr/>
          <p:nvPr/>
        </p:nvSpPr>
        <p:spPr>
          <a:xfrm>
            <a:off x="853380" y="5239494"/>
            <a:ext cx="84277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*Counsel proactively — set expectations early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5425380" y="2928342"/>
            <a:ext cx="339280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Gain</a:t>
            </a:r>
            <a:endParaRPr lang="en-US" sz="1950" dirty="0"/>
          </a:p>
        </p:txBody>
      </p:sp>
      <p:sp>
        <p:nvSpPr>
          <p:cNvPr id="23" name="SK-15-text-22"/>
          <p:cNvSpPr/>
          <p:nvPr/>
        </p:nvSpPr>
        <p:spPr>
          <a:xfrm>
            <a:off x="4449961" y="3298627"/>
            <a:ext cx="296257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Average gain of 2–3 kg per year in some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users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4449961" y="3675757"/>
            <a:ext cx="27309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Not universal — significant individual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variation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4449961" y="4073575"/>
            <a:ext cx="68427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Acknowledge patient concerns openly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4449961" y="4293096"/>
            <a:ext cx="323076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Offer reassurance alongside evidence-based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discussion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4449961" y="4704457"/>
            <a:ext cx="32429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Consider alternative method if weight gain 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significant concern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4474369" y="5239494"/>
            <a:ext cx="77176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*Acknowledge concerns — then discuss evidence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8314879" y="2935188"/>
            <a:ext cx="387712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Mineral Density (BMD)</a:t>
            </a:r>
            <a:endParaRPr lang="en-US" sz="1950" dirty="0"/>
          </a:p>
        </p:txBody>
      </p:sp>
      <p:sp>
        <p:nvSpPr>
          <p:cNvPr id="30" name="SK-15-text-29"/>
          <p:cNvSpPr/>
          <p:nvPr/>
        </p:nvSpPr>
        <p:spPr>
          <a:xfrm>
            <a:off x="8180784" y="3298627"/>
            <a:ext cx="318209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Depo-Provera causes a reversible reduction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BMD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8180784" y="3716982"/>
            <a:ext cx="40112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BMD recovers after stopping — not permanent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8180784" y="3957042"/>
            <a:ext cx="310887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Avoid in adolescents (peak bone mass still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developing)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8180784" y="4368403"/>
            <a:ext cx="28406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Avoid in women with osteoporosis risk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factors (UKMEC 2025)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8180784" y="4779913"/>
            <a:ext cx="31088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 requirement for routine DEXA scanning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healthy adults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8375898" y="5239494"/>
            <a:ext cx="38161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980B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*Reversible — but avoid in high-risk groups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853380" y="5938986"/>
            <a:ext cx="58054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A661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2025 Guidance</a:t>
            </a:r>
            <a:endParaRPr lang="en-US" sz="1725" dirty="0"/>
          </a:p>
        </p:txBody>
      </p:sp>
      <p:sp>
        <p:nvSpPr>
          <p:cNvPr id="37" name="SK-15-text-36"/>
          <p:cNvSpPr/>
          <p:nvPr/>
        </p:nvSpPr>
        <p:spPr>
          <a:xfrm>
            <a:off x="3279577" y="5863530"/>
            <a:ext cx="803448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DMPA is UKMEC 2 for most women. Caution (UKMEC 2–3) in adolescents and women with significant osteoporosis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risk. Delayed return of fertility up to 12–18 months after stopping — always counsel before initiating.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341263" y="6624786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9034165" y="6624786"/>
            <a:ext cx="31578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1220688"/>
            <a:ext cx="1182588" cy="95994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380" y="0"/>
            <a:ext cx="2194620" cy="123438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1906488"/>
            <a:ext cx="3694063" cy="188595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1940719"/>
            <a:ext cx="73075" cy="181734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090" y="1906488"/>
            <a:ext cx="3694063" cy="188595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9090" y="1940719"/>
            <a:ext cx="73075" cy="181734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3936355"/>
            <a:ext cx="3694063" cy="1590973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3970734"/>
            <a:ext cx="73075" cy="1522363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9090" y="3936355"/>
            <a:ext cx="3694063" cy="1590973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9090" y="3970734"/>
            <a:ext cx="73075" cy="1522363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690" y="5705773"/>
            <a:ext cx="11338471" cy="706338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290" y="6258669"/>
            <a:ext cx="10119271" cy="1905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6290" y="6331893"/>
            <a:ext cx="10119271" cy="9525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97788" y="2071092"/>
            <a:ext cx="3206353" cy="3017490"/>
          </a:xfrm>
          <a:prstGeom prst="rect">
            <a:avLst/>
          </a:prstGeom>
        </p:spPr>
      </p:pic>
      <p:sp>
        <p:nvSpPr>
          <p:cNvPr id="17" name="SK-16-text-16"/>
          <p:cNvSpPr/>
          <p:nvPr/>
        </p:nvSpPr>
        <p:spPr>
          <a:xfrm>
            <a:off x="487561" y="617190"/>
            <a:ext cx="1170443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Nexplanon: The Most Effective Reversible Method</a:t>
            </a:r>
            <a:endParaRPr lang="en-US" sz="3750" dirty="0"/>
          </a:p>
        </p:txBody>
      </p:sp>
      <p:sp>
        <p:nvSpPr>
          <p:cNvPr id="18" name="SK-16-text-17"/>
          <p:cNvSpPr/>
          <p:nvPr/>
        </p:nvSpPr>
        <p:spPr>
          <a:xfrm>
            <a:off x="475357" y="1440061"/>
            <a:ext cx="1171664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Etonogestrel 68mg subdermal implant — licensed for 3 years</a:t>
            </a:r>
            <a:endParaRPr lang="en-US" sz="2250" dirty="0"/>
          </a:p>
        </p:txBody>
      </p:sp>
      <p:sp>
        <p:nvSpPr>
          <p:cNvPr id="19" name="SK-16-text-18"/>
          <p:cNvSpPr/>
          <p:nvPr/>
        </p:nvSpPr>
        <p:spPr>
          <a:xfrm>
            <a:off x="719286" y="2064246"/>
            <a:ext cx="483203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C8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0.05%</a:t>
            </a:r>
            <a:endParaRPr lang="en-US" sz="4275" dirty="0"/>
          </a:p>
        </p:txBody>
      </p:sp>
      <p:sp>
        <p:nvSpPr>
          <p:cNvPr id="20" name="SK-16-text-19"/>
          <p:cNvSpPr/>
          <p:nvPr/>
        </p:nvSpPr>
        <p:spPr>
          <a:xfrm>
            <a:off x="719286" y="2612827"/>
            <a:ext cx="411575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 Rate</a:t>
            </a:r>
            <a:endParaRPr lang="en-US" sz="2175" dirty="0"/>
          </a:p>
        </p:txBody>
      </p:sp>
      <p:sp>
        <p:nvSpPr>
          <p:cNvPr id="21" name="SK-16-text-20"/>
          <p:cNvSpPr/>
          <p:nvPr/>
        </p:nvSpPr>
        <p:spPr>
          <a:xfrm>
            <a:off x="719286" y="2948880"/>
            <a:ext cx="3096667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Pearl Index &lt;1 per 1,000 woman-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years — the most effective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reversible contraceptive available</a:t>
            </a:r>
            <a:endParaRPr lang="en-US" sz="1575" dirty="0"/>
          </a:p>
        </p:txBody>
      </p:sp>
      <p:sp>
        <p:nvSpPr>
          <p:cNvPr id="22" name="SK-16-text-21"/>
          <p:cNvSpPr/>
          <p:nvPr/>
        </p:nvSpPr>
        <p:spPr>
          <a:xfrm>
            <a:off x="719286" y="4087267"/>
            <a:ext cx="610457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Insertion Location</a:t>
            </a:r>
            <a:endParaRPr lang="en-US" sz="2175" dirty="0"/>
          </a:p>
        </p:txBody>
      </p:sp>
      <p:sp>
        <p:nvSpPr>
          <p:cNvPr id="23" name="SK-16-text-22"/>
          <p:cNvSpPr/>
          <p:nvPr/>
        </p:nvSpPr>
        <p:spPr>
          <a:xfrm>
            <a:off x="719286" y="4457700"/>
            <a:ext cx="3413671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Non-dominant arm, inner aspect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8–10cm above the medial epicondyle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trained clinician for insertion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removal</a:t>
            </a:r>
            <a:endParaRPr lang="en-US" sz="1575" dirty="0"/>
          </a:p>
        </p:txBody>
      </p:sp>
      <p:sp>
        <p:nvSpPr>
          <p:cNvPr id="24" name="SK-16-text-23"/>
          <p:cNvSpPr/>
          <p:nvPr/>
        </p:nvSpPr>
        <p:spPr>
          <a:xfrm>
            <a:off x="4547592" y="2091630"/>
            <a:ext cx="709898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Device Specifications</a:t>
            </a:r>
            <a:endParaRPr lang="en-US" sz="2175" dirty="0"/>
          </a:p>
        </p:txBody>
      </p:sp>
      <p:sp>
        <p:nvSpPr>
          <p:cNvPr id="25" name="SK-16-text-24"/>
          <p:cNvSpPr/>
          <p:nvPr/>
        </p:nvSpPr>
        <p:spPr>
          <a:xfrm>
            <a:off x="4535388" y="2448223"/>
            <a:ext cx="3681859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flexible rod, approximately 4cm long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Contains 68mg etonogestrel (ENG)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Releases hormone slowly over 3 years</a:t>
            </a:r>
            <a:endParaRPr lang="en-US" sz="1575" dirty="0"/>
          </a:p>
        </p:txBody>
      </p:sp>
      <p:sp>
        <p:nvSpPr>
          <p:cNvPr id="26" name="SK-16-text-25"/>
          <p:cNvSpPr/>
          <p:nvPr/>
        </p:nvSpPr>
        <p:spPr>
          <a:xfrm>
            <a:off x="4584055" y="4087267"/>
            <a:ext cx="643604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Radiopaque Property</a:t>
            </a:r>
            <a:endParaRPr lang="en-US" sz="2175" dirty="0"/>
          </a:p>
        </p:txBody>
      </p:sp>
      <p:sp>
        <p:nvSpPr>
          <p:cNvPr id="27" name="SK-16-text-26"/>
          <p:cNvSpPr/>
          <p:nvPr/>
        </p:nvSpPr>
        <p:spPr>
          <a:xfrm>
            <a:off x="4584055" y="4450705"/>
            <a:ext cx="3559969" cy="8091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Visible on X-ray if impalpable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not found on X-ray → ultrasound first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still not located → MRI scan</a:t>
            </a:r>
            <a:endParaRPr lang="en-US" sz="1575" dirty="0"/>
          </a:p>
        </p:txBody>
      </p:sp>
      <p:sp>
        <p:nvSpPr>
          <p:cNvPr id="28" name="SK-16-text-27"/>
          <p:cNvSpPr/>
          <p:nvPr/>
        </p:nvSpPr>
        <p:spPr>
          <a:xfrm>
            <a:off x="10326588" y="4917132"/>
            <a:ext cx="113377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Radiopaque —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visible on X-ray</a:t>
            </a:r>
            <a:endParaRPr lang="en-US" sz="1350" dirty="0"/>
          </a:p>
        </p:txBody>
      </p:sp>
      <p:sp>
        <p:nvSpPr>
          <p:cNvPr id="29" name="SK-16-text-28"/>
          <p:cNvSpPr/>
          <p:nvPr/>
        </p:nvSpPr>
        <p:spPr>
          <a:xfrm>
            <a:off x="1548259" y="5774382"/>
            <a:ext cx="905857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Nexplanon has a failure rate of just 0.05% — comparable to surgical sterilisation,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fully reversible with rapid return of fertility after removal.</a:t>
            </a:r>
            <a:endParaRPr lang="en-US" sz="1950" dirty="0"/>
          </a:p>
        </p:txBody>
      </p:sp>
      <p:sp>
        <p:nvSpPr>
          <p:cNvPr id="30" name="SK-16-text-29"/>
          <p:cNvSpPr/>
          <p:nvPr/>
        </p:nvSpPr>
        <p:spPr>
          <a:xfrm>
            <a:off x="414486" y="6645325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1" name="SK-16-text-30"/>
          <p:cNvSpPr/>
          <p:nvPr/>
        </p:nvSpPr>
        <p:spPr>
          <a:xfrm>
            <a:off x="8278267" y="6631632"/>
            <a:ext cx="39137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</a:t>
            </a:r>
            <a:endParaRPr lang="en-US" sz="1125" dirty="0"/>
          </a:p>
        </p:txBody>
      </p:sp>
      <p:sp>
        <p:nvSpPr>
          <p:cNvPr id="32" name="SK-16-text-31"/>
          <p:cNvSpPr/>
          <p:nvPr/>
        </p:nvSpPr>
        <p:spPr>
          <a:xfrm>
            <a:off x="10204698" y="6624786"/>
            <a:ext cx="19050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125" dirty="0"/>
          </a:p>
        </p:txBody>
      </p:sp>
      <p:sp>
        <p:nvSpPr>
          <p:cNvPr id="33" name="SK-16-text-32"/>
          <p:cNvSpPr/>
          <p:nvPr/>
        </p:nvSpPr>
        <p:spPr>
          <a:xfrm>
            <a:off x="10887373" y="6638479"/>
            <a:ext cx="130462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16 of 35</a:t>
            </a:r>
            <a:endParaRPr lang="en-US" sz="11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0" y="0"/>
            <a:ext cx="1828800" cy="102870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233190"/>
            <a:ext cx="1060698" cy="5715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975098"/>
            <a:ext cx="11143357" cy="61719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1988790"/>
            <a:ext cx="109686" cy="589657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0296" y="2091630"/>
            <a:ext cx="9525" cy="383977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6414" y="2091630"/>
            <a:ext cx="9525" cy="383977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173" y="2763738"/>
            <a:ext cx="2438400" cy="2701975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72259" y="4059287"/>
            <a:ext cx="194965" cy="28575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1233" y="4046634"/>
            <a:ext cx="53882" cy="53882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16188" y="2763738"/>
            <a:ext cx="2438400" cy="2701975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08055" y="2763738"/>
            <a:ext cx="2438400" cy="2701975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53859" y="2893963"/>
            <a:ext cx="207169" cy="212527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39200" y="4059287"/>
            <a:ext cx="194965" cy="28575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88174" y="4046634"/>
            <a:ext cx="53882" cy="53882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07388" y="2763738"/>
            <a:ext cx="2560290" cy="2153394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192173" y="2880271"/>
            <a:ext cx="365671" cy="356592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4173" y="5657850"/>
            <a:ext cx="8266063" cy="630882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4173" y="5657850"/>
            <a:ext cx="109686" cy="630882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29279" y="5054203"/>
            <a:ext cx="2438400" cy="1350913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07388" y="5054203"/>
            <a:ext cx="97482" cy="1350913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07082" y="5815459"/>
            <a:ext cx="353467" cy="308521"/>
          </a:xfrm>
          <a:prstGeom prst="rect">
            <a:avLst/>
          </a:prstGeom>
        </p:spPr>
      </p:pic>
      <p:pic>
        <p:nvPicPr>
          <p:cNvPr id="26" name="SK-1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913090" y="3984427"/>
            <a:ext cx="280392" cy="233065"/>
          </a:xfrm>
          <a:prstGeom prst="rect">
            <a:avLst/>
          </a:prstGeom>
        </p:spPr>
      </p:pic>
      <p:pic>
        <p:nvPicPr>
          <p:cNvPr id="27" name="SK-1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474196" y="2928342"/>
            <a:ext cx="316855" cy="301675"/>
          </a:xfrm>
          <a:prstGeom prst="rect">
            <a:avLst/>
          </a:prstGeom>
        </p:spPr>
      </p:pic>
      <p:pic>
        <p:nvPicPr>
          <p:cNvPr id="28" name="SK-1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560290" y="2935188"/>
            <a:ext cx="341263" cy="287982"/>
          </a:xfrm>
          <a:prstGeom prst="rect">
            <a:avLst/>
          </a:prstGeom>
        </p:spPr>
      </p:pic>
      <p:pic>
        <p:nvPicPr>
          <p:cNvPr id="29" name="SK-17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692753" y="2139553"/>
            <a:ext cx="243780" cy="281136"/>
          </a:xfrm>
          <a:prstGeom prst="rect">
            <a:avLst/>
          </a:prstGeom>
        </p:spPr>
      </p:pic>
      <p:pic>
        <p:nvPicPr>
          <p:cNvPr id="30" name="SK-17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815286" y="2146548"/>
            <a:ext cx="255984" cy="267444"/>
          </a:xfrm>
          <a:prstGeom prst="rect">
            <a:avLst/>
          </a:prstGeom>
        </p:spPr>
      </p:pic>
      <p:pic>
        <p:nvPicPr>
          <p:cNvPr id="31" name="SK-17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79082" y="2132707"/>
            <a:ext cx="170557" cy="301675"/>
          </a:xfrm>
          <a:prstGeom prst="rect">
            <a:avLst/>
          </a:prstGeom>
        </p:spPr>
      </p:pic>
      <p:pic>
        <p:nvPicPr>
          <p:cNvPr id="32" name="SK-17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43694" y="2119015"/>
            <a:ext cx="329059" cy="322213"/>
          </a:xfrm>
          <a:prstGeom prst="rect">
            <a:avLst/>
          </a:prstGeom>
        </p:spPr>
      </p:pic>
      <p:sp>
        <p:nvSpPr>
          <p:cNvPr id="33" name="SK-17-text-32"/>
          <p:cNvSpPr/>
          <p:nvPr/>
        </p:nvSpPr>
        <p:spPr>
          <a:xfrm>
            <a:off x="536377" y="671959"/>
            <a:ext cx="1165562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Unscheduled Bleeding with Nexplanon</a:t>
            </a:r>
            <a:endParaRPr lang="en-US" sz="3300" dirty="0"/>
          </a:p>
        </p:txBody>
      </p:sp>
      <p:sp>
        <p:nvSpPr>
          <p:cNvPr id="34" name="SK-17-text-33"/>
          <p:cNvSpPr/>
          <p:nvPr/>
        </p:nvSpPr>
        <p:spPr>
          <a:xfrm>
            <a:off x="536377" y="1474440"/>
            <a:ext cx="1165562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 bleeding affects ~20% of implant users in year one — the most common reason for removal. Manage proactively.</a:t>
            </a:r>
            <a:endParaRPr lang="en-US" sz="1650" dirty="0"/>
          </a:p>
        </p:txBody>
      </p:sp>
      <p:sp>
        <p:nvSpPr>
          <p:cNvPr id="35" name="SK-17-text-34"/>
          <p:cNvSpPr/>
          <p:nvPr/>
        </p:nvSpPr>
        <p:spPr>
          <a:xfrm>
            <a:off x="1158180" y="2160240"/>
            <a:ext cx="94087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Any Treatment — Exclude First:</a:t>
            </a:r>
            <a:endParaRPr lang="en-US" sz="1650" dirty="0"/>
          </a:p>
        </p:txBody>
      </p:sp>
      <p:sp>
        <p:nvSpPr>
          <p:cNvPr id="36" name="SK-17-text-35"/>
          <p:cNvSpPr/>
          <p:nvPr/>
        </p:nvSpPr>
        <p:spPr>
          <a:xfrm>
            <a:off x="5498455" y="2180779"/>
            <a:ext cx="2152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</a:t>
            </a:r>
            <a:endParaRPr lang="en-US" sz="1500" dirty="0"/>
          </a:p>
        </p:txBody>
      </p:sp>
      <p:sp>
        <p:nvSpPr>
          <p:cNvPr id="37" name="SK-17-text-36"/>
          <p:cNvSpPr/>
          <p:nvPr/>
        </p:nvSpPr>
        <p:spPr>
          <a:xfrm>
            <a:off x="7095679" y="2167086"/>
            <a:ext cx="3524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Infection / STI</a:t>
            </a:r>
            <a:endParaRPr lang="en-US" sz="1500" dirty="0"/>
          </a:p>
        </p:txBody>
      </p:sp>
      <p:sp>
        <p:nvSpPr>
          <p:cNvPr id="38" name="SK-17-text-37"/>
          <p:cNvSpPr/>
          <p:nvPr/>
        </p:nvSpPr>
        <p:spPr>
          <a:xfrm>
            <a:off x="8961090" y="2167086"/>
            <a:ext cx="32309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Gynaecological Pathology</a:t>
            </a:r>
            <a:endParaRPr lang="en-US" sz="1500" dirty="0"/>
          </a:p>
        </p:txBody>
      </p:sp>
      <p:sp>
        <p:nvSpPr>
          <p:cNvPr id="39" name="SK-17-text-38"/>
          <p:cNvSpPr/>
          <p:nvPr/>
        </p:nvSpPr>
        <p:spPr>
          <a:xfrm>
            <a:off x="658267" y="2942034"/>
            <a:ext cx="250983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</a:t>
            </a:r>
            <a:endParaRPr lang="en-US" sz="2325" dirty="0"/>
          </a:p>
        </p:txBody>
      </p:sp>
      <p:sp>
        <p:nvSpPr>
          <p:cNvPr id="40" name="SK-17-text-39"/>
          <p:cNvSpPr/>
          <p:nvPr/>
        </p:nvSpPr>
        <p:spPr>
          <a:xfrm>
            <a:off x="670471" y="3339703"/>
            <a:ext cx="19750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Oral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Contraceptive (COC)</a:t>
            </a:r>
            <a:endParaRPr lang="en-US" sz="1650" dirty="0"/>
          </a:p>
        </p:txBody>
      </p:sp>
      <p:sp>
        <p:nvSpPr>
          <p:cNvPr id="41" name="SK-17-text-40"/>
          <p:cNvSpPr/>
          <p:nvPr/>
        </p:nvSpPr>
        <p:spPr>
          <a:xfrm>
            <a:off x="670471" y="3908971"/>
            <a:ext cx="1938486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Prescribe cyclically for 2–3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</a:t>
            </a:r>
            <a:endParaRPr lang="en-US" sz="1275" dirty="0"/>
          </a:p>
        </p:txBody>
      </p:sp>
      <p:sp>
        <p:nvSpPr>
          <p:cNvPr id="42" name="SK-17-text-41"/>
          <p:cNvSpPr/>
          <p:nvPr/>
        </p:nvSpPr>
        <p:spPr>
          <a:xfrm>
            <a:off x="670471" y="4306788"/>
            <a:ext cx="19750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Best available evidence for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bleeding control</a:t>
            </a:r>
            <a:endParaRPr lang="en-US" sz="1275" dirty="0"/>
          </a:p>
        </p:txBody>
      </p:sp>
      <p:sp>
        <p:nvSpPr>
          <p:cNvPr id="43" name="SK-17-text-42"/>
          <p:cNvSpPr/>
          <p:nvPr/>
        </p:nvSpPr>
        <p:spPr>
          <a:xfrm>
            <a:off x="670471" y="4704457"/>
            <a:ext cx="154825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if oestrogen not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contraindicated</a:t>
            </a:r>
            <a:endParaRPr lang="en-US" sz="1275" dirty="0"/>
          </a:p>
        </p:txBody>
      </p:sp>
      <p:sp>
        <p:nvSpPr>
          <p:cNvPr id="44" name="SK-17-text-43"/>
          <p:cNvSpPr/>
          <p:nvPr/>
        </p:nvSpPr>
        <p:spPr>
          <a:xfrm>
            <a:off x="670471" y="5143500"/>
            <a:ext cx="45434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*First-line treatment</a:t>
            </a:r>
            <a:endParaRPr lang="en-US" sz="1350" dirty="0"/>
          </a:p>
        </p:txBody>
      </p:sp>
      <p:sp>
        <p:nvSpPr>
          <p:cNvPr id="45" name="SK-17-text-44"/>
          <p:cNvSpPr/>
          <p:nvPr/>
        </p:nvSpPr>
        <p:spPr>
          <a:xfrm>
            <a:off x="3511153" y="2942034"/>
            <a:ext cx="250983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D94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</a:t>
            </a:r>
            <a:endParaRPr lang="en-US" sz="2325" dirty="0"/>
          </a:p>
        </p:txBody>
      </p:sp>
      <p:sp>
        <p:nvSpPr>
          <p:cNvPr id="46" name="SK-17-text-45"/>
          <p:cNvSpPr/>
          <p:nvPr/>
        </p:nvSpPr>
        <p:spPr>
          <a:xfrm>
            <a:off x="3511153" y="3415159"/>
            <a:ext cx="36252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Mefenamic Acid</a:t>
            </a:r>
            <a:endParaRPr lang="en-US" sz="1650" dirty="0"/>
          </a:p>
        </p:txBody>
      </p:sp>
      <p:sp>
        <p:nvSpPr>
          <p:cNvPr id="47" name="SK-17-text-46"/>
          <p:cNvSpPr/>
          <p:nvPr/>
        </p:nvSpPr>
        <p:spPr>
          <a:xfrm>
            <a:off x="3499098" y="3902125"/>
            <a:ext cx="56407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- 500mg three times daily</a:t>
            </a:r>
            <a:endParaRPr lang="en-US" sz="1350" dirty="0"/>
          </a:p>
        </p:txBody>
      </p:sp>
      <p:sp>
        <p:nvSpPr>
          <p:cNvPr id="48" name="SK-17-text-47"/>
          <p:cNvSpPr/>
          <p:nvPr/>
        </p:nvSpPr>
        <p:spPr>
          <a:xfrm>
            <a:off x="3511153" y="4142184"/>
            <a:ext cx="199935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For 5 days during bleeding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episode</a:t>
            </a:r>
            <a:endParaRPr lang="en-US" sz="1275" dirty="0"/>
          </a:p>
        </p:txBody>
      </p:sp>
      <p:sp>
        <p:nvSpPr>
          <p:cNvPr id="49" name="SK-17-text-48"/>
          <p:cNvSpPr/>
          <p:nvPr/>
        </p:nvSpPr>
        <p:spPr>
          <a:xfrm>
            <a:off x="3511153" y="4553694"/>
            <a:ext cx="192628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Prostaglandin inhibitor —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bleeding</a:t>
            </a:r>
            <a:endParaRPr lang="en-US" sz="1275" dirty="0"/>
          </a:p>
        </p:txBody>
      </p:sp>
      <p:sp>
        <p:nvSpPr>
          <p:cNvPr id="50" name="SK-17-text-49"/>
          <p:cNvSpPr/>
          <p:nvPr/>
        </p:nvSpPr>
        <p:spPr>
          <a:xfrm>
            <a:off x="6376392" y="2942034"/>
            <a:ext cx="250983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1E3A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</a:t>
            </a:r>
            <a:endParaRPr lang="en-US" sz="2325" dirty="0"/>
          </a:p>
        </p:txBody>
      </p:sp>
      <p:sp>
        <p:nvSpPr>
          <p:cNvPr id="51" name="SK-17-text-50"/>
          <p:cNvSpPr/>
          <p:nvPr/>
        </p:nvSpPr>
        <p:spPr>
          <a:xfrm>
            <a:off x="6388596" y="3415159"/>
            <a:ext cx="38766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Tranexamic Acid</a:t>
            </a:r>
            <a:endParaRPr lang="en-US" sz="1650" dirty="0"/>
          </a:p>
        </p:txBody>
      </p:sp>
      <p:sp>
        <p:nvSpPr>
          <p:cNvPr id="52" name="SK-17-text-51"/>
          <p:cNvSpPr/>
          <p:nvPr/>
        </p:nvSpPr>
        <p:spPr>
          <a:xfrm>
            <a:off x="6388596" y="3819823"/>
            <a:ext cx="18288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- 1g three times daily (not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500mg)</a:t>
            </a:r>
            <a:endParaRPr lang="en-US" sz="1275" dirty="0"/>
          </a:p>
        </p:txBody>
      </p:sp>
      <p:sp>
        <p:nvSpPr>
          <p:cNvPr id="53" name="SK-17-text-52"/>
          <p:cNvSpPr/>
          <p:nvPr/>
        </p:nvSpPr>
        <p:spPr>
          <a:xfrm>
            <a:off x="6388596" y="4224486"/>
            <a:ext cx="197509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For 5 days during bleeding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episode</a:t>
            </a:r>
            <a:endParaRPr lang="en-US" sz="1275" dirty="0"/>
          </a:p>
        </p:txBody>
      </p:sp>
      <p:sp>
        <p:nvSpPr>
          <p:cNvPr id="54" name="SK-17-text-53"/>
          <p:cNvSpPr/>
          <p:nvPr/>
        </p:nvSpPr>
        <p:spPr>
          <a:xfrm>
            <a:off x="6388596" y="4608463"/>
            <a:ext cx="580340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Antifibrinolytic — reduces flow</a:t>
            </a:r>
            <a:endParaRPr lang="en-US" sz="1350" dirty="0"/>
          </a:p>
        </p:txBody>
      </p:sp>
      <p:sp>
        <p:nvSpPr>
          <p:cNvPr id="55" name="SK-17-text-54"/>
          <p:cNvSpPr/>
          <p:nvPr/>
        </p:nvSpPr>
        <p:spPr>
          <a:xfrm>
            <a:off x="6388596" y="4910286"/>
            <a:ext cx="191407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Correct dose: 1g TDS —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confirmed</a:t>
            </a:r>
            <a:endParaRPr lang="en-US" sz="1350" dirty="0"/>
          </a:p>
        </p:txBody>
      </p:sp>
      <p:sp>
        <p:nvSpPr>
          <p:cNvPr id="56" name="SK-17-text-55"/>
          <p:cNvSpPr/>
          <p:nvPr/>
        </p:nvSpPr>
        <p:spPr>
          <a:xfrm>
            <a:off x="9290298" y="2942034"/>
            <a:ext cx="250983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991B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4</a:t>
            </a:r>
            <a:endParaRPr lang="en-US" sz="2325" dirty="0"/>
          </a:p>
        </p:txBody>
      </p:sp>
      <p:sp>
        <p:nvSpPr>
          <p:cNvPr id="57" name="SK-17-text-56"/>
          <p:cNvSpPr/>
          <p:nvPr/>
        </p:nvSpPr>
        <p:spPr>
          <a:xfrm>
            <a:off x="9290298" y="3415159"/>
            <a:ext cx="29017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COC Contraindicated</a:t>
            </a:r>
            <a:endParaRPr lang="en-US" sz="1650" dirty="0"/>
          </a:p>
        </p:txBody>
      </p:sp>
      <p:sp>
        <p:nvSpPr>
          <p:cNvPr id="58" name="SK-17-text-57"/>
          <p:cNvSpPr/>
          <p:nvPr/>
        </p:nvSpPr>
        <p:spPr>
          <a:xfrm>
            <a:off x="9278094" y="3867894"/>
            <a:ext cx="19506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Norethisterone 5mg three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times daily</a:t>
            </a:r>
            <a:endParaRPr lang="en-US" sz="1275" dirty="0"/>
          </a:p>
        </p:txBody>
      </p:sp>
      <p:sp>
        <p:nvSpPr>
          <p:cNvPr id="59" name="SK-17-text-58"/>
          <p:cNvSpPr/>
          <p:nvPr/>
        </p:nvSpPr>
        <p:spPr>
          <a:xfrm>
            <a:off x="9278094" y="4293096"/>
            <a:ext cx="26917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For 5 days</a:t>
            </a:r>
            <a:endParaRPr lang="en-US" sz="1350" dirty="0"/>
          </a:p>
        </p:txBody>
      </p:sp>
      <p:sp>
        <p:nvSpPr>
          <p:cNvPr id="60" name="SK-17-text-59"/>
          <p:cNvSpPr/>
          <p:nvPr/>
        </p:nvSpPr>
        <p:spPr>
          <a:xfrm>
            <a:off x="9278094" y="4512469"/>
            <a:ext cx="29139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Progestogen-only alternative</a:t>
            </a:r>
            <a:endParaRPr lang="en-US" sz="1350" dirty="0"/>
          </a:p>
        </p:txBody>
      </p:sp>
      <p:sp>
        <p:nvSpPr>
          <p:cNvPr id="61" name="SK-17-text-60"/>
          <p:cNvSpPr/>
          <p:nvPr/>
        </p:nvSpPr>
        <p:spPr>
          <a:xfrm>
            <a:off x="1133773" y="5842992"/>
            <a:ext cx="79000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Bleeding Remains Intolerable</a:t>
            </a:r>
            <a:endParaRPr lang="en-US" sz="1650" dirty="0"/>
          </a:p>
        </p:txBody>
      </p:sp>
      <p:sp>
        <p:nvSpPr>
          <p:cNvPr id="62" name="SK-17-text-61"/>
          <p:cNvSpPr/>
          <p:nvPr/>
        </p:nvSpPr>
        <p:spPr>
          <a:xfrm>
            <a:off x="4254996" y="5788075"/>
            <a:ext cx="448657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Remove the implant and offer an alternative contraceptive method.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all options — do not leave the patient without contraception.</a:t>
            </a:r>
            <a:endParaRPr lang="en-US" sz="1200" dirty="0"/>
          </a:p>
        </p:txBody>
      </p:sp>
      <p:sp>
        <p:nvSpPr>
          <p:cNvPr id="63" name="SK-17-text-62"/>
          <p:cNvSpPr/>
          <p:nvPr/>
        </p:nvSpPr>
        <p:spPr>
          <a:xfrm>
            <a:off x="9290298" y="5143500"/>
            <a:ext cx="29017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Counsel Before Insertion</a:t>
            </a:r>
            <a:endParaRPr lang="en-US" sz="1200" dirty="0"/>
          </a:p>
        </p:txBody>
      </p:sp>
      <p:sp>
        <p:nvSpPr>
          <p:cNvPr id="64" name="SK-17-text-63"/>
          <p:cNvSpPr/>
          <p:nvPr/>
        </p:nvSpPr>
        <p:spPr>
          <a:xfrm>
            <a:off x="9278094" y="5342334"/>
            <a:ext cx="232856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Warn all patients: irregular bleeding</a:t>
            </a:r>
            <a:endParaRPr lang="en-US" sz="1125" dirty="0"/>
          </a:p>
          <a:p>
            <a:pPr marL="0" indent="0" algn="l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common</a:t>
            </a:r>
            <a:endParaRPr lang="en-US" sz="1125" dirty="0"/>
          </a:p>
        </p:txBody>
      </p:sp>
      <p:sp>
        <p:nvSpPr>
          <p:cNvPr id="65" name="SK-17-text-64"/>
          <p:cNvSpPr/>
          <p:nvPr/>
        </p:nvSpPr>
        <p:spPr>
          <a:xfrm>
            <a:off x="9290298" y="5678388"/>
            <a:ext cx="29017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Most improves after 3–6 months</a:t>
            </a:r>
            <a:endParaRPr lang="en-US" sz="1050" dirty="0"/>
          </a:p>
        </p:txBody>
      </p:sp>
      <p:sp>
        <p:nvSpPr>
          <p:cNvPr id="66" name="SK-17-text-65"/>
          <p:cNvSpPr/>
          <p:nvPr/>
        </p:nvSpPr>
        <p:spPr>
          <a:xfrm>
            <a:off x="9290298" y="5849838"/>
            <a:ext cx="226769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Setting expectations prevents early</a:t>
            </a:r>
            <a:endParaRPr lang="en-US" sz="1125" dirty="0"/>
          </a:p>
          <a:p>
            <a:pPr marL="0" indent="0" algn="l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removal</a:t>
            </a:r>
            <a:endParaRPr lang="en-US" sz="1125" dirty="0"/>
          </a:p>
        </p:txBody>
      </p:sp>
      <p:sp>
        <p:nvSpPr>
          <p:cNvPr id="67" name="SK-17-text-66"/>
          <p:cNvSpPr/>
          <p:nvPr/>
        </p:nvSpPr>
        <p:spPr>
          <a:xfrm>
            <a:off x="9290298" y="6165205"/>
            <a:ext cx="29017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Document counselling in notes</a:t>
            </a:r>
            <a:endParaRPr lang="en-US" sz="1050" dirty="0"/>
          </a:p>
        </p:txBody>
      </p:sp>
      <p:sp>
        <p:nvSpPr>
          <p:cNvPr id="68" name="SK-17-text-67"/>
          <p:cNvSpPr/>
          <p:nvPr/>
        </p:nvSpPr>
        <p:spPr>
          <a:xfrm>
            <a:off x="402282" y="6638479"/>
            <a:ext cx="34366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69" name="SK-17-text-68"/>
          <p:cNvSpPr/>
          <p:nvPr/>
        </p:nvSpPr>
        <p:spPr>
          <a:xfrm>
            <a:off x="8497788" y="6624786"/>
            <a:ext cx="36942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17 of 35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998488"/>
            <a:ext cx="10972800" cy="1905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2896046"/>
            <a:ext cx="7936855" cy="952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957" y="3435846"/>
            <a:ext cx="2840682" cy="1446907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957" y="3435846"/>
            <a:ext cx="2840682" cy="41077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7679" y="3435846"/>
            <a:ext cx="2194471" cy="1446907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7679" y="3435846"/>
            <a:ext cx="2194471" cy="41077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1984" y="3435846"/>
            <a:ext cx="2182267" cy="1446907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1984" y="3435846"/>
            <a:ext cx="2182267" cy="41077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4974134"/>
            <a:ext cx="7936855" cy="9525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0" y="4320480"/>
            <a:ext cx="3048000" cy="222885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396" y="6062365"/>
            <a:ext cx="10984855" cy="370284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" y="6062365"/>
            <a:ext cx="85279" cy="370284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286" y="6103590"/>
            <a:ext cx="268188" cy="267444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5013127"/>
            <a:ext cx="402282" cy="397669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14792" y="1975098"/>
            <a:ext cx="2767459" cy="2866579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2983111"/>
            <a:ext cx="402282" cy="397669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988" y="1865263"/>
            <a:ext cx="402282" cy="397669"/>
          </a:xfrm>
          <a:prstGeom prst="rect">
            <a:avLst/>
          </a:prstGeom>
        </p:spPr>
      </p:pic>
      <p:sp>
        <p:nvSpPr>
          <p:cNvPr id="21" name="SK-18-text-20"/>
          <p:cNvSpPr/>
          <p:nvPr/>
        </p:nvSpPr>
        <p:spPr>
          <a:xfrm>
            <a:off x="11338471" y="239911"/>
            <a:ext cx="8535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 / 35</a:t>
            </a:r>
            <a:endParaRPr lang="en-US" sz="1650" dirty="0"/>
          </a:p>
        </p:txBody>
      </p:sp>
      <p:sp>
        <p:nvSpPr>
          <p:cNvPr id="22" name="SK-18-text-21"/>
          <p:cNvSpPr/>
          <p:nvPr/>
        </p:nvSpPr>
        <p:spPr>
          <a:xfrm>
            <a:off x="597396" y="425053"/>
            <a:ext cx="1159460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Intrauterine Device (IUD): Non-Hormonal LARC</a:t>
            </a:r>
            <a:endParaRPr lang="en-US" sz="3300" dirty="0"/>
          </a:p>
        </p:txBody>
      </p:sp>
      <p:sp>
        <p:nvSpPr>
          <p:cNvPr id="23" name="SK-18-text-22"/>
          <p:cNvSpPr/>
          <p:nvPr/>
        </p:nvSpPr>
        <p:spPr>
          <a:xfrm>
            <a:off x="572988" y="1282303"/>
            <a:ext cx="1161901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Hormone-free, highly effective, and long-lasting</a:t>
            </a:r>
            <a:endParaRPr lang="en-US" sz="2100" dirty="0"/>
          </a:p>
        </p:txBody>
      </p:sp>
      <p:sp>
        <p:nvSpPr>
          <p:cNvPr id="24" name="SK-18-text-23"/>
          <p:cNvSpPr/>
          <p:nvPr/>
        </p:nvSpPr>
        <p:spPr>
          <a:xfrm>
            <a:off x="1072753" y="1927027"/>
            <a:ext cx="397383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It Works</a:t>
            </a:r>
            <a:endParaRPr lang="en-US" sz="2100" dirty="0"/>
          </a:p>
        </p:txBody>
      </p:sp>
      <p:sp>
        <p:nvSpPr>
          <p:cNvPr id="25" name="SK-18-text-24"/>
          <p:cNvSpPr/>
          <p:nvPr/>
        </p:nvSpPr>
        <p:spPr>
          <a:xfrm>
            <a:off x="1060698" y="2249388"/>
            <a:ext cx="111313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Copper ions are toxic to sperm — primary mechanism; prevents fertilisation</a:t>
            </a:r>
            <a:endParaRPr lang="en-US" sz="1650" dirty="0"/>
          </a:p>
        </p:txBody>
      </p:sp>
      <p:sp>
        <p:nvSpPr>
          <p:cNvPr id="26" name="SK-18-text-25"/>
          <p:cNvSpPr/>
          <p:nvPr/>
        </p:nvSpPr>
        <p:spPr>
          <a:xfrm>
            <a:off x="1060698" y="2530525"/>
            <a:ext cx="111313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Also alters cervical mucus and may prevent implantation</a:t>
            </a:r>
            <a:endParaRPr lang="en-US" sz="1650" dirty="0"/>
          </a:p>
        </p:txBody>
      </p:sp>
      <p:sp>
        <p:nvSpPr>
          <p:cNvPr id="27" name="SK-18-text-26"/>
          <p:cNvSpPr/>
          <p:nvPr/>
        </p:nvSpPr>
        <p:spPr>
          <a:xfrm>
            <a:off x="1072753" y="3031182"/>
            <a:ext cx="55740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Available Devices</a:t>
            </a:r>
            <a:endParaRPr lang="en-US" sz="2100" dirty="0"/>
          </a:p>
        </p:txBody>
      </p:sp>
      <p:sp>
        <p:nvSpPr>
          <p:cNvPr id="28" name="SK-18-text-27"/>
          <p:cNvSpPr/>
          <p:nvPr/>
        </p:nvSpPr>
        <p:spPr>
          <a:xfrm>
            <a:off x="1206996" y="3579763"/>
            <a:ext cx="45034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T-Safe Cu 380A</a:t>
            </a:r>
            <a:endParaRPr lang="en-US" sz="1800" dirty="0"/>
          </a:p>
        </p:txBody>
      </p:sp>
      <p:sp>
        <p:nvSpPr>
          <p:cNvPr id="29" name="SK-18-text-28"/>
          <p:cNvSpPr/>
          <p:nvPr/>
        </p:nvSpPr>
        <p:spPr>
          <a:xfrm>
            <a:off x="1206996" y="3888432"/>
            <a:ext cx="49663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duration: 10 years</a:t>
            </a:r>
            <a:endParaRPr lang="en-US" sz="1650" dirty="0"/>
          </a:p>
        </p:txBody>
      </p:sp>
      <p:sp>
        <p:nvSpPr>
          <p:cNvPr id="30" name="SK-18-text-29"/>
          <p:cNvSpPr/>
          <p:nvPr/>
        </p:nvSpPr>
        <p:spPr>
          <a:xfrm>
            <a:off x="1206996" y="4149030"/>
            <a:ext cx="2523679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copper IUD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be retained post-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menopause if inserted ≥ age 40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4132957" y="3579763"/>
            <a:ext cx="34061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Nova-T 380</a:t>
            </a:r>
            <a:endParaRPr lang="en-US" sz="1800" dirty="0"/>
          </a:p>
        </p:txBody>
      </p:sp>
      <p:sp>
        <p:nvSpPr>
          <p:cNvPr id="32" name="SK-18-text-31"/>
          <p:cNvSpPr/>
          <p:nvPr/>
        </p:nvSpPr>
        <p:spPr>
          <a:xfrm>
            <a:off x="4120753" y="3888432"/>
            <a:ext cx="4547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duration: 5 years</a:t>
            </a:r>
            <a:endParaRPr lang="en-US" sz="1650" dirty="0"/>
          </a:p>
        </p:txBody>
      </p:sp>
      <p:sp>
        <p:nvSpPr>
          <p:cNvPr id="33" name="SK-18-text-32"/>
          <p:cNvSpPr/>
          <p:nvPr/>
        </p:nvSpPr>
        <p:spPr>
          <a:xfrm>
            <a:off x="4120753" y="4149030"/>
            <a:ext cx="15482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Suitable alternative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</a:t>
            </a:r>
            <a:endParaRPr lang="en-US" sz="1350" dirty="0"/>
          </a:p>
        </p:txBody>
      </p:sp>
      <p:sp>
        <p:nvSpPr>
          <p:cNvPr id="34" name="SK-18-text-33"/>
          <p:cNvSpPr/>
          <p:nvPr/>
        </p:nvSpPr>
        <p:spPr>
          <a:xfrm>
            <a:off x="6437263" y="3579763"/>
            <a:ext cx="36804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Flexi-T 300</a:t>
            </a:r>
            <a:endParaRPr lang="en-US" sz="1800" dirty="0"/>
          </a:p>
        </p:txBody>
      </p:sp>
      <p:sp>
        <p:nvSpPr>
          <p:cNvPr id="35" name="SK-18-text-34"/>
          <p:cNvSpPr/>
          <p:nvPr/>
        </p:nvSpPr>
        <p:spPr>
          <a:xfrm>
            <a:off x="6437263" y="3888432"/>
            <a:ext cx="4547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duration: 5 years</a:t>
            </a:r>
            <a:endParaRPr lang="en-US" sz="1650" dirty="0"/>
          </a:p>
        </p:txBody>
      </p:sp>
      <p:sp>
        <p:nvSpPr>
          <p:cNvPr id="36" name="SK-18-text-35"/>
          <p:cNvSpPr/>
          <p:nvPr/>
        </p:nvSpPr>
        <p:spPr>
          <a:xfrm>
            <a:off x="6437263" y="4149030"/>
            <a:ext cx="1731169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Smaller profile,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 for nulliparous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</a:t>
            </a:r>
            <a:endParaRPr lang="en-US" sz="1350" dirty="0"/>
          </a:p>
        </p:txBody>
      </p:sp>
      <p:sp>
        <p:nvSpPr>
          <p:cNvPr id="37" name="SK-18-text-36"/>
          <p:cNvSpPr/>
          <p:nvPr/>
        </p:nvSpPr>
        <p:spPr>
          <a:xfrm>
            <a:off x="8985498" y="1467594"/>
            <a:ext cx="32065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 (T-Safe Cu 380A type)</a:t>
            </a:r>
            <a:endParaRPr lang="en-US" sz="1275" dirty="0"/>
          </a:p>
        </p:txBody>
      </p:sp>
      <p:sp>
        <p:nvSpPr>
          <p:cNvPr id="38" name="SK-18-text-37"/>
          <p:cNvSpPr/>
          <p:nvPr/>
        </p:nvSpPr>
        <p:spPr>
          <a:xfrm>
            <a:off x="9643765" y="1693813"/>
            <a:ext cx="25482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actual device</a:t>
            </a:r>
            <a:endParaRPr lang="en-US" sz="1275" dirty="0"/>
          </a:p>
        </p:txBody>
      </p:sp>
      <p:sp>
        <p:nvSpPr>
          <p:cNvPr id="39" name="SK-18-text-38"/>
          <p:cNvSpPr/>
          <p:nvPr/>
        </p:nvSpPr>
        <p:spPr>
          <a:xfrm>
            <a:off x="1072753" y="5061198"/>
            <a:ext cx="269367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</a:t>
            </a:r>
            <a:endParaRPr lang="en-US" sz="2100" dirty="0"/>
          </a:p>
        </p:txBody>
      </p:sp>
      <p:sp>
        <p:nvSpPr>
          <p:cNvPr id="40" name="SK-18-text-39"/>
          <p:cNvSpPr/>
          <p:nvPr/>
        </p:nvSpPr>
        <p:spPr>
          <a:xfrm>
            <a:off x="1060698" y="5390257"/>
            <a:ext cx="1113130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Failure rate: 0.6–0.8% typical use — over 99% effective</a:t>
            </a:r>
            <a:endParaRPr lang="en-US" sz="1650" dirty="0"/>
          </a:p>
        </p:txBody>
      </p:sp>
      <p:sp>
        <p:nvSpPr>
          <p:cNvPr id="41" name="SK-18-text-40"/>
          <p:cNvSpPr/>
          <p:nvPr/>
        </p:nvSpPr>
        <p:spPr>
          <a:xfrm>
            <a:off x="1060698" y="5664696"/>
            <a:ext cx="111313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Efficacy is immediate on insertion — no hormonal loading period</a:t>
            </a:r>
            <a:endParaRPr lang="en-US" sz="1650" dirty="0"/>
          </a:p>
        </p:txBody>
      </p:sp>
      <p:sp>
        <p:nvSpPr>
          <p:cNvPr id="42" name="SK-18-text-41"/>
          <p:cNvSpPr/>
          <p:nvPr/>
        </p:nvSpPr>
        <p:spPr>
          <a:xfrm>
            <a:off x="1048494" y="6110436"/>
            <a:ext cx="111435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Point: T-Safe Cu 380A is licensed for 10 years — if inserted at age 40 or older, it can be left in place until after the menopause</a:t>
            </a:r>
            <a:endParaRPr lang="en-US" sz="1650" dirty="0"/>
          </a:p>
        </p:txBody>
      </p:sp>
      <p:sp>
        <p:nvSpPr>
          <p:cNvPr id="43" name="SK-18-text-42"/>
          <p:cNvSpPr/>
          <p:nvPr/>
        </p:nvSpPr>
        <p:spPr>
          <a:xfrm>
            <a:off x="353467" y="6631632"/>
            <a:ext cx="416147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4" name="SK-18-text-43"/>
          <p:cNvSpPr/>
          <p:nvPr/>
        </p:nvSpPr>
        <p:spPr>
          <a:xfrm>
            <a:off x="8144173" y="6624786"/>
            <a:ext cx="40478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Bradford VTS | May 2026</a:t>
            </a:r>
            <a:endParaRPr lang="en-US" sz="12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267200" cy="315471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0690" y="3908971"/>
            <a:ext cx="2621310" cy="267459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178296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1378446"/>
            <a:ext cx="5535067" cy="4745682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9075" y="1378446"/>
            <a:ext cx="5535067" cy="4745682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2024509"/>
            <a:ext cx="1121569" cy="3810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6392" y="2024509"/>
            <a:ext cx="1121569" cy="3810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41090" y="5863530"/>
            <a:ext cx="9509671" cy="630882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62980" y="5911453"/>
            <a:ext cx="280392" cy="260598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65396" y="1501825"/>
            <a:ext cx="316855" cy="473125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6565" y="1501825"/>
            <a:ext cx="463153" cy="473125"/>
          </a:xfrm>
          <a:prstGeom prst="rect">
            <a:avLst/>
          </a:prstGeom>
        </p:spPr>
      </p:pic>
      <p:sp>
        <p:nvSpPr>
          <p:cNvPr id="15" name="SK-19-text-14"/>
          <p:cNvSpPr/>
          <p:nvPr/>
        </p:nvSpPr>
        <p:spPr>
          <a:xfrm>
            <a:off x="511969" y="315367"/>
            <a:ext cx="1168003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1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IUD: Clinical Considerations and Emergency Use</a:t>
            </a:r>
            <a:endParaRPr lang="en-US" sz="3300" dirty="0"/>
          </a:p>
        </p:txBody>
      </p:sp>
      <p:sp>
        <p:nvSpPr>
          <p:cNvPr id="16" name="SK-19-text-15"/>
          <p:cNvSpPr/>
          <p:nvPr/>
        </p:nvSpPr>
        <p:spPr>
          <a:xfrm>
            <a:off x="511969" y="822871"/>
            <a:ext cx="1168003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Risks, ectopic awareness, and the gold standard for emergency contraception</a:t>
            </a:r>
            <a:endParaRPr lang="en-US" sz="2250" dirty="0"/>
          </a:p>
        </p:txBody>
      </p:sp>
      <p:sp>
        <p:nvSpPr>
          <p:cNvPr id="17" name="SK-19-text-16"/>
          <p:cNvSpPr/>
          <p:nvPr/>
        </p:nvSpPr>
        <p:spPr>
          <a:xfrm>
            <a:off x="670471" y="1570434"/>
            <a:ext cx="1069467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5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Insertion Risks &amp; Clinical Points</a:t>
            </a:r>
            <a:endParaRPr lang="en-US" sz="2100" dirty="0"/>
          </a:p>
        </p:txBody>
      </p:sp>
      <p:sp>
        <p:nvSpPr>
          <p:cNvPr id="18" name="SK-19-text-17"/>
          <p:cNvSpPr/>
          <p:nvPr/>
        </p:nvSpPr>
        <p:spPr>
          <a:xfrm>
            <a:off x="670471" y="2290465"/>
            <a:ext cx="497428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Insertion pain — especially in nulliparous women;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misoprostol or NSAID pre-medication</a:t>
            </a:r>
            <a:endParaRPr lang="en-US" sz="1650" dirty="0"/>
          </a:p>
        </p:txBody>
      </p:sp>
      <p:sp>
        <p:nvSpPr>
          <p:cNvPr id="19" name="SK-19-text-18"/>
          <p:cNvSpPr/>
          <p:nvPr/>
        </p:nvSpPr>
        <p:spPr>
          <a:xfrm>
            <a:off x="670471" y="2880271"/>
            <a:ext cx="475476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PID risk at insertion: approximately 1 in 100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if STI present; screen beforehand</a:t>
            </a:r>
            <a:endParaRPr lang="en-US" sz="1650" dirty="0"/>
          </a:p>
        </p:txBody>
      </p:sp>
      <p:sp>
        <p:nvSpPr>
          <p:cNvPr id="20" name="SK-19-text-19"/>
          <p:cNvSpPr/>
          <p:nvPr/>
        </p:nvSpPr>
        <p:spPr>
          <a:xfrm>
            <a:off x="670471" y="3463230"/>
            <a:ext cx="488885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Perforation risk: 1–2 per 1,000 insertions — rare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serious</a:t>
            </a:r>
            <a:endParaRPr lang="en-US" sz="1650" dirty="0"/>
          </a:p>
        </p:txBody>
      </p:sp>
      <p:sp>
        <p:nvSpPr>
          <p:cNvPr id="21" name="SK-19-text-20"/>
          <p:cNvSpPr/>
          <p:nvPr/>
        </p:nvSpPr>
        <p:spPr>
          <a:xfrm>
            <a:off x="670471" y="4046190"/>
            <a:ext cx="5010894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Ectopic pregnancy: if pregnancy occurs with IUD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situ, 1 in 20 chance of ectopic — always exclude</a:t>
            </a:r>
            <a:endParaRPr lang="en-US" sz="1650" dirty="0"/>
          </a:p>
        </p:txBody>
      </p:sp>
      <p:sp>
        <p:nvSpPr>
          <p:cNvPr id="22" name="SK-19-text-21"/>
          <p:cNvSpPr/>
          <p:nvPr/>
        </p:nvSpPr>
        <p:spPr>
          <a:xfrm>
            <a:off x="670471" y="4629150"/>
            <a:ext cx="501089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Heavier, more painful periods — especially in the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few months; usually settles</a:t>
            </a:r>
            <a:endParaRPr lang="en-US" sz="1650" dirty="0"/>
          </a:p>
        </p:txBody>
      </p:sp>
      <p:sp>
        <p:nvSpPr>
          <p:cNvPr id="23" name="SK-19-text-22"/>
          <p:cNvSpPr/>
          <p:nvPr/>
        </p:nvSpPr>
        <p:spPr>
          <a:xfrm>
            <a:off x="670471" y="5205115"/>
            <a:ext cx="4864596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Expulsion — can occur silently; teach patients to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strings monthly</a:t>
            </a:r>
            <a:endParaRPr lang="en-US" sz="1650" dirty="0"/>
          </a:p>
        </p:txBody>
      </p:sp>
      <p:sp>
        <p:nvSpPr>
          <p:cNvPr id="24" name="SK-19-text-23"/>
          <p:cNvSpPr/>
          <p:nvPr/>
        </p:nvSpPr>
        <p:spPr>
          <a:xfrm>
            <a:off x="6351984" y="1570434"/>
            <a:ext cx="584001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B44B1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Contraception: Gold Standard</a:t>
            </a:r>
            <a:endParaRPr lang="en-US" sz="2100" dirty="0"/>
          </a:p>
        </p:txBody>
      </p:sp>
      <p:sp>
        <p:nvSpPr>
          <p:cNvPr id="25" name="SK-19-text-24"/>
          <p:cNvSpPr/>
          <p:nvPr/>
        </p:nvSpPr>
        <p:spPr>
          <a:xfrm>
            <a:off x="6351984" y="2290465"/>
            <a:ext cx="58400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Most effective EC available: &gt;99.9% effective</a:t>
            </a:r>
            <a:endParaRPr lang="en-US" sz="1800" dirty="0"/>
          </a:p>
        </p:txBody>
      </p:sp>
      <p:sp>
        <p:nvSpPr>
          <p:cNvPr id="26" name="SK-19-text-25"/>
          <p:cNvSpPr/>
          <p:nvPr/>
        </p:nvSpPr>
        <p:spPr>
          <a:xfrm>
            <a:off x="6351984" y="2612827"/>
            <a:ext cx="58400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Works up to 5 days after unprotected sex (UPSI)</a:t>
            </a:r>
            <a:endParaRPr lang="en-US" sz="1800" dirty="0"/>
          </a:p>
        </p:txBody>
      </p:sp>
      <p:sp>
        <p:nvSpPr>
          <p:cNvPr id="27" name="SK-19-text-26"/>
          <p:cNvSpPr/>
          <p:nvPr/>
        </p:nvSpPr>
        <p:spPr>
          <a:xfrm>
            <a:off x="6351984" y="2942034"/>
            <a:ext cx="52668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Also effective up to 5 days after estimated ovulation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extends beyond the simple 5-day window</a:t>
            </a:r>
            <a:endParaRPr lang="en-US" sz="1650" dirty="0"/>
          </a:p>
        </p:txBody>
      </p:sp>
      <p:sp>
        <p:nvSpPr>
          <p:cNvPr id="28" name="SK-19-text-27"/>
          <p:cNvSpPr/>
          <p:nvPr/>
        </p:nvSpPr>
        <p:spPr>
          <a:xfrm>
            <a:off x="6351984" y="3504307"/>
            <a:ext cx="508396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Preferred when BMI &gt;26 kg/m² or weight &gt;70 kg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EC less reliable at higher weight</a:t>
            </a:r>
            <a:endParaRPr lang="en-US" sz="1650" dirty="0"/>
          </a:p>
        </p:txBody>
      </p:sp>
      <p:sp>
        <p:nvSpPr>
          <p:cNvPr id="29" name="SK-19-text-28"/>
          <p:cNvSpPr/>
          <p:nvPr/>
        </p:nvSpPr>
        <p:spPr>
          <a:xfrm>
            <a:off x="6351984" y="4087267"/>
            <a:ext cx="512058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Preferred when patient is on enzyme inducers (e.g.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rifampicin, antiepileptics) — oral EC unreliable</a:t>
            </a:r>
            <a:endParaRPr lang="en-US" sz="1650" dirty="0"/>
          </a:p>
        </p:txBody>
      </p:sp>
      <p:sp>
        <p:nvSpPr>
          <p:cNvPr id="30" name="SK-19-text-29"/>
          <p:cNvSpPr/>
          <p:nvPr/>
        </p:nvSpPr>
        <p:spPr>
          <a:xfrm>
            <a:off x="6351984" y="4656534"/>
            <a:ext cx="5169396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Effective regardless of cycle timing when used within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ovulation window rule</a:t>
            </a:r>
            <a:endParaRPr lang="en-US" sz="1650" dirty="0"/>
          </a:p>
        </p:txBody>
      </p:sp>
      <p:sp>
        <p:nvSpPr>
          <p:cNvPr id="31" name="SK-19-text-30"/>
          <p:cNvSpPr/>
          <p:nvPr/>
        </p:nvSpPr>
        <p:spPr>
          <a:xfrm>
            <a:off x="6351984" y="5232648"/>
            <a:ext cx="50230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Provides ongoing contraception after insertion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dual benefit</a:t>
            </a:r>
            <a:endParaRPr lang="en-US" sz="1650" dirty="0"/>
          </a:p>
        </p:txBody>
      </p:sp>
      <p:sp>
        <p:nvSpPr>
          <p:cNvPr id="32" name="SK-19-text-31"/>
          <p:cNvSpPr/>
          <p:nvPr/>
        </p:nvSpPr>
        <p:spPr>
          <a:xfrm>
            <a:off x="1703189" y="5918448"/>
            <a:ext cx="904145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🔑 AKT PEARL: Copper IUD works up to 5 days post-UPSI — OR 5 days after calculated ovulation.</a:t>
            </a:r>
            <a:endParaRPr lang="en-US" sz="1650" dirty="0"/>
          </a:p>
        </p:txBody>
      </p:sp>
      <p:sp>
        <p:nvSpPr>
          <p:cNvPr id="33" name="SK-19-text-32"/>
          <p:cNvSpPr/>
          <p:nvPr/>
        </p:nvSpPr>
        <p:spPr>
          <a:xfrm>
            <a:off x="2503140" y="6199584"/>
            <a:ext cx="718557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extends its window beyond the 5-day rule in late-cycle unprotected sex.</a:t>
            </a:r>
            <a:endParaRPr lang="en-US" sz="1800" dirty="0"/>
          </a:p>
        </p:txBody>
      </p:sp>
      <p:sp>
        <p:nvSpPr>
          <p:cNvPr id="34" name="SK-19-text-33"/>
          <p:cNvSpPr/>
          <p:nvPr/>
        </p:nvSpPr>
        <p:spPr>
          <a:xfrm>
            <a:off x="402282" y="6638479"/>
            <a:ext cx="34366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5" name="SK-19-text-34"/>
          <p:cNvSpPr/>
          <p:nvPr/>
        </p:nvSpPr>
        <p:spPr>
          <a:xfrm>
            <a:off x="8250882" y="6631632"/>
            <a:ext cx="35630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19 of 35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397794"/>
            <a:ext cx="975271" cy="571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3200" y="4903440"/>
            <a:ext cx="1828800" cy="1611511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194471"/>
            <a:ext cx="5242471" cy="1220688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194471"/>
            <a:ext cx="97482" cy="1220688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2194471"/>
            <a:ext cx="5242471" cy="1220688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2194471"/>
            <a:ext cx="97482" cy="1220688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3607296"/>
            <a:ext cx="5242471" cy="1220688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3607296"/>
            <a:ext cx="97482" cy="1220688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3607296"/>
            <a:ext cx="5242471" cy="122068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298" y="3607296"/>
            <a:ext cx="97482" cy="1220688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675" y="5019973"/>
            <a:ext cx="5242471" cy="1220688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5019973"/>
            <a:ext cx="97482" cy="1220688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42298" y="5019973"/>
            <a:ext cx="5242471" cy="1220688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5019973"/>
            <a:ext cx="97482" cy="1220688"/>
          </a:xfrm>
          <a:prstGeom prst="rect">
            <a:avLst/>
          </a:prstGeom>
        </p:spPr>
      </p:pic>
      <p:sp>
        <p:nvSpPr>
          <p:cNvPr id="19" name="SK-2-text-18"/>
          <p:cNvSpPr/>
          <p:nvPr/>
        </p:nvSpPr>
        <p:spPr>
          <a:xfrm>
            <a:off x="658267" y="617190"/>
            <a:ext cx="11533733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Learning Objectives for GP Registrars</a:t>
            </a:r>
            <a:endParaRPr lang="en-US" sz="4200" dirty="0"/>
          </a:p>
        </p:txBody>
      </p:sp>
      <p:sp>
        <p:nvSpPr>
          <p:cNvPr id="20" name="SK-2-text-19"/>
          <p:cNvSpPr/>
          <p:nvPr/>
        </p:nvSpPr>
        <p:spPr>
          <a:xfrm>
            <a:off x="633859" y="1686967"/>
            <a:ext cx="1155814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4444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the end of this session, you will be able to:</a:t>
            </a:r>
            <a:endParaRPr lang="en-US" sz="1950" dirty="0"/>
          </a:p>
        </p:txBody>
      </p:sp>
      <p:sp>
        <p:nvSpPr>
          <p:cNvPr id="21" name="SK-2-text-20"/>
          <p:cNvSpPr/>
          <p:nvPr/>
        </p:nvSpPr>
        <p:spPr>
          <a:xfrm>
            <a:off x="950863" y="2557909"/>
            <a:ext cx="24003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C056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4200" dirty="0"/>
          </a:p>
        </p:txBody>
      </p:sp>
      <p:sp>
        <p:nvSpPr>
          <p:cNvPr id="22" name="SK-2-text-21"/>
          <p:cNvSpPr/>
          <p:nvPr/>
        </p:nvSpPr>
        <p:spPr>
          <a:xfrm>
            <a:off x="1828800" y="2386459"/>
            <a:ext cx="691800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Counsel on All Methods</a:t>
            </a:r>
            <a:endParaRPr lang="en-US" sz="2025" dirty="0"/>
          </a:p>
        </p:txBody>
      </p:sp>
      <p:sp>
        <p:nvSpPr>
          <p:cNvPr id="23" name="SK-2-text-22"/>
          <p:cNvSpPr/>
          <p:nvPr/>
        </p:nvSpPr>
        <p:spPr>
          <a:xfrm>
            <a:off x="1828800" y="2729359"/>
            <a:ext cx="403547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efficacy, side effects, and suitability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every contraceptive method</a:t>
            </a:r>
            <a:endParaRPr lang="en-US" sz="1500" dirty="0"/>
          </a:p>
        </p:txBody>
      </p:sp>
      <p:sp>
        <p:nvSpPr>
          <p:cNvPr id="24" name="SK-2-text-23"/>
          <p:cNvSpPr/>
          <p:nvPr/>
        </p:nvSpPr>
        <p:spPr>
          <a:xfrm>
            <a:off x="6498282" y="2578596"/>
            <a:ext cx="24003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C056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4200" dirty="0"/>
          </a:p>
        </p:txBody>
      </p:sp>
      <p:sp>
        <p:nvSpPr>
          <p:cNvPr id="25" name="SK-2-text-24"/>
          <p:cNvSpPr/>
          <p:nvPr/>
        </p:nvSpPr>
        <p:spPr>
          <a:xfrm>
            <a:off x="7412682" y="2386459"/>
            <a:ext cx="477931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UKMEC 2025 Criteria</a:t>
            </a:r>
            <a:endParaRPr lang="en-US" sz="2025" dirty="0"/>
          </a:p>
        </p:txBody>
      </p:sp>
      <p:sp>
        <p:nvSpPr>
          <p:cNvPr id="26" name="SK-2-text-25"/>
          <p:cNvSpPr/>
          <p:nvPr/>
        </p:nvSpPr>
        <p:spPr>
          <a:xfrm>
            <a:off x="7412682" y="2736205"/>
            <a:ext cx="379169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Safely prescribe contraception in women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complex medical conditions</a:t>
            </a:r>
            <a:endParaRPr lang="en-US" sz="1500" dirty="0"/>
          </a:p>
        </p:txBody>
      </p:sp>
      <p:sp>
        <p:nvSpPr>
          <p:cNvPr id="27" name="SK-2-text-26"/>
          <p:cNvSpPr/>
          <p:nvPr/>
        </p:nvSpPr>
        <p:spPr>
          <a:xfrm>
            <a:off x="926455" y="3963888"/>
            <a:ext cx="24003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C056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4200" dirty="0"/>
          </a:p>
        </p:txBody>
      </p:sp>
      <p:sp>
        <p:nvSpPr>
          <p:cNvPr id="28" name="SK-2-text-27"/>
          <p:cNvSpPr/>
          <p:nvPr/>
        </p:nvSpPr>
        <p:spPr>
          <a:xfrm>
            <a:off x="1828800" y="3778746"/>
            <a:ext cx="907827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Missed Pills and Interactions</a:t>
            </a:r>
            <a:endParaRPr lang="en-US" sz="2025" dirty="0"/>
          </a:p>
        </p:txBody>
      </p:sp>
      <p:sp>
        <p:nvSpPr>
          <p:cNvPr id="29" name="SK-2-text-28"/>
          <p:cNvSpPr/>
          <p:nvPr/>
        </p:nvSpPr>
        <p:spPr>
          <a:xfrm>
            <a:off x="1828800" y="4128492"/>
            <a:ext cx="409649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Give accurate missed pill and drug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interaction advice per FSRH 2026 guidelines</a:t>
            </a:r>
            <a:endParaRPr lang="en-US" sz="1500" dirty="0"/>
          </a:p>
        </p:txBody>
      </p:sp>
      <p:sp>
        <p:nvSpPr>
          <p:cNvPr id="30" name="SK-2-text-29"/>
          <p:cNvSpPr/>
          <p:nvPr/>
        </p:nvSpPr>
        <p:spPr>
          <a:xfrm>
            <a:off x="6486079" y="3963888"/>
            <a:ext cx="24003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C056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4200" dirty="0"/>
          </a:p>
        </p:txBody>
      </p:sp>
      <p:sp>
        <p:nvSpPr>
          <p:cNvPr id="31" name="SK-2-text-30"/>
          <p:cNvSpPr/>
          <p:nvPr/>
        </p:nvSpPr>
        <p:spPr>
          <a:xfrm>
            <a:off x="7412682" y="3778746"/>
            <a:ext cx="477931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Initiate and Follow Up LARC</a:t>
            </a:r>
            <a:endParaRPr lang="en-US" sz="2025" dirty="0"/>
          </a:p>
        </p:txBody>
      </p:sp>
      <p:sp>
        <p:nvSpPr>
          <p:cNvPr id="32" name="SK-2-text-31"/>
          <p:cNvSpPr/>
          <p:nvPr/>
        </p:nvSpPr>
        <p:spPr>
          <a:xfrm>
            <a:off x="7412682" y="4128492"/>
            <a:ext cx="385256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 implants, IUS, and IUDs including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insertion timing and complications</a:t>
            </a:r>
            <a:endParaRPr lang="en-US" sz="1500" dirty="0"/>
          </a:p>
        </p:txBody>
      </p:sp>
      <p:sp>
        <p:nvSpPr>
          <p:cNvPr id="33" name="SK-2-text-32"/>
          <p:cNvSpPr/>
          <p:nvPr/>
        </p:nvSpPr>
        <p:spPr>
          <a:xfrm>
            <a:off x="926455" y="5356027"/>
            <a:ext cx="24003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C056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4200" dirty="0"/>
          </a:p>
        </p:txBody>
      </p:sp>
      <p:sp>
        <p:nvSpPr>
          <p:cNvPr id="34" name="SK-2-text-33"/>
          <p:cNvSpPr/>
          <p:nvPr/>
        </p:nvSpPr>
        <p:spPr>
          <a:xfrm>
            <a:off x="1828800" y="5170884"/>
            <a:ext cx="660939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 Circumstances</a:t>
            </a:r>
            <a:endParaRPr lang="en-US" sz="2025" dirty="0"/>
          </a:p>
        </p:txBody>
      </p:sp>
      <p:sp>
        <p:nvSpPr>
          <p:cNvPr id="35" name="SK-2-text-34"/>
          <p:cNvSpPr/>
          <p:nvPr/>
        </p:nvSpPr>
        <p:spPr>
          <a:xfrm>
            <a:off x="1828800" y="5520630"/>
            <a:ext cx="371847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 postnatal, perimenopausal,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post-abortion contraception needs</a:t>
            </a:r>
            <a:endParaRPr lang="en-US" sz="1500" dirty="0"/>
          </a:p>
        </p:txBody>
      </p:sp>
      <p:sp>
        <p:nvSpPr>
          <p:cNvPr id="36" name="SK-2-text-35"/>
          <p:cNvSpPr/>
          <p:nvPr/>
        </p:nvSpPr>
        <p:spPr>
          <a:xfrm>
            <a:off x="6498282" y="5356027"/>
            <a:ext cx="24003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C056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4200" dirty="0"/>
          </a:p>
        </p:txBody>
      </p:sp>
      <p:sp>
        <p:nvSpPr>
          <p:cNvPr id="37" name="SK-2-text-36"/>
          <p:cNvSpPr/>
          <p:nvPr/>
        </p:nvSpPr>
        <p:spPr>
          <a:xfrm>
            <a:off x="7412682" y="5170884"/>
            <a:ext cx="477931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and SCA Confidence</a:t>
            </a:r>
            <a:endParaRPr lang="en-US" sz="2025" dirty="0"/>
          </a:p>
        </p:txBody>
      </p:sp>
      <p:sp>
        <p:nvSpPr>
          <p:cNvPr id="38" name="SK-2-text-37"/>
          <p:cNvSpPr/>
          <p:nvPr/>
        </p:nvSpPr>
        <p:spPr>
          <a:xfrm>
            <a:off x="7412682" y="5520630"/>
            <a:ext cx="369406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Navigate exam scenarios with accurate,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up-to-date clinical knowledge</a:t>
            </a:r>
            <a:endParaRPr lang="en-US" sz="1500" dirty="0"/>
          </a:p>
        </p:txBody>
      </p:sp>
      <p:sp>
        <p:nvSpPr>
          <p:cNvPr id="39" name="SK-2-text-38"/>
          <p:cNvSpPr/>
          <p:nvPr/>
        </p:nvSpPr>
        <p:spPr>
          <a:xfrm>
            <a:off x="316855" y="6617940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0" name="SK-2-text-39"/>
          <p:cNvSpPr/>
          <p:nvPr/>
        </p:nvSpPr>
        <p:spPr>
          <a:xfrm>
            <a:off x="8985498" y="6604248"/>
            <a:ext cx="32065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*Contraception for GP Trainees</a:t>
            </a:r>
            <a:endParaRPr lang="en-US" sz="1125" dirty="0"/>
          </a:p>
        </p:txBody>
      </p:sp>
      <p:sp>
        <p:nvSpPr>
          <p:cNvPr id="41" name="SK-2-text-40"/>
          <p:cNvSpPr/>
          <p:nvPr/>
        </p:nvSpPr>
        <p:spPr>
          <a:xfrm>
            <a:off x="11131153" y="6604248"/>
            <a:ext cx="10608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| May 2026</a:t>
            </a:r>
            <a:endParaRPr lang="en-US" sz="11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9" y="102841"/>
            <a:ext cx="12266712" cy="658266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724198"/>
            <a:ext cx="11435953" cy="19050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398984"/>
            <a:ext cx="8180784" cy="658267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3538686"/>
            <a:ext cx="8180784" cy="829717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4438" y="1234380"/>
            <a:ext cx="9525" cy="5177730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0" y="1440061"/>
            <a:ext cx="2633365" cy="2407146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1169" y="3330178"/>
            <a:ext cx="2231082" cy="19050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3200" y="102840"/>
            <a:ext cx="1828800" cy="113154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78094" y="3998119"/>
            <a:ext cx="2352973" cy="205740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9984" y="1625203"/>
            <a:ext cx="609600" cy="843409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78761" y="4779913"/>
            <a:ext cx="426690" cy="44574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50196" y="4766221"/>
            <a:ext cx="414486" cy="432048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5357" y="4773067"/>
            <a:ext cx="377875" cy="404515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1604665"/>
            <a:ext cx="280392" cy="260598"/>
          </a:xfrm>
          <a:prstGeom prst="rect">
            <a:avLst/>
          </a:prstGeom>
        </p:spPr>
      </p:pic>
      <p:sp>
        <p:nvSpPr>
          <p:cNvPr id="18" name="SK-20-text-17"/>
          <p:cNvSpPr/>
          <p:nvPr/>
        </p:nvSpPr>
        <p:spPr>
          <a:xfrm>
            <a:off x="390079" y="267444"/>
            <a:ext cx="11801921" cy="349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Intrauterine System (IUS): Mirena 8-Year Ligoace Update</a:t>
            </a:r>
            <a:endParaRPr lang="en-US" sz="3000" dirty="0"/>
          </a:p>
        </p:txBody>
      </p:sp>
      <p:sp>
        <p:nvSpPr>
          <p:cNvPr id="19" name="SK-20-text-18"/>
          <p:cNvSpPr/>
          <p:nvPr/>
        </p:nvSpPr>
        <p:spPr>
          <a:xfrm>
            <a:off x="365671" y="822871"/>
            <a:ext cx="11826329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FSRH 2024 Lpdated Guidance — Gey Clastical Change for GP Practice</a:t>
            </a:r>
            <a:endParaRPr lang="en-US" sz="1950" dirty="0"/>
          </a:p>
        </p:txBody>
      </p:sp>
      <p:sp>
        <p:nvSpPr>
          <p:cNvPr id="20" name="SK-20-text-19"/>
          <p:cNvSpPr/>
          <p:nvPr/>
        </p:nvSpPr>
        <p:spPr>
          <a:xfrm>
            <a:off x="877788" y="1611511"/>
            <a:ext cx="113142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UPDATE: Mirena is now licensed for 8 years for controception</a:t>
            </a:r>
            <a:endParaRPr lang="en-US" sz="1875" dirty="0"/>
          </a:p>
        </p:txBody>
      </p:sp>
      <p:sp>
        <p:nvSpPr>
          <p:cNvPr id="21" name="SK-20-text-20"/>
          <p:cNvSpPr/>
          <p:nvPr/>
        </p:nvSpPr>
        <p:spPr>
          <a:xfrm>
            <a:off x="475357" y="2304157"/>
            <a:ext cx="4691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Has Changed</a:t>
            </a:r>
            <a:endParaRPr lang="en-US" sz="1875" dirty="0"/>
          </a:p>
        </p:txBody>
      </p:sp>
      <p:sp>
        <p:nvSpPr>
          <p:cNvPr id="22" name="SK-20-text-21"/>
          <p:cNvSpPr/>
          <p:nvPr/>
        </p:nvSpPr>
        <p:spPr>
          <a:xfrm>
            <a:off x="499765" y="2626519"/>
            <a:ext cx="116922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Previously licensed for 5 years* for contraception — many women were bering replaced too serrly</a:t>
            </a:r>
            <a:endParaRPr lang="en-US" sz="1350" dirty="0"/>
          </a:p>
        </p:txBody>
      </p:sp>
      <p:sp>
        <p:nvSpPr>
          <p:cNvPr id="23" name="SK-20-text-22"/>
          <p:cNvSpPr/>
          <p:nvPr/>
        </p:nvSpPr>
        <p:spPr>
          <a:xfrm>
            <a:off x="499765" y="2873425"/>
            <a:ext cx="116922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Now licensed for 8 years* for contraception (FSPH 2024 update) — do not routinely replace at 5 years</a:t>
            </a:r>
            <a:endParaRPr lang="en-US" sz="1350" dirty="0"/>
          </a:p>
        </p:txBody>
      </p:sp>
      <p:sp>
        <p:nvSpPr>
          <p:cNvPr id="24" name="SK-20-text-23"/>
          <p:cNvSpPr/>
          <p:nvPr/>
        </p:nvSpPr>
        <p:spPr>
          <a:xfrm>
            <a:off x="572988" y="3600450"/>
            <a:ext cx="6500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Instert at Age &gt;45</a:t>
            </a:r>
            <a:endParaRPr lang="en-US" sz="1875" dirty="0"/>
          </a:p>
        </p:txBody>
      </p:sp>
      <p:sp>
        <p:nvSpPr>
          <p:cNvPr id="25" name="SK-20-text-24"/>
          <p:cNvSpPr/>
          <p:nvPr/>
        </p:nvSpPr>
        <p:spPr>
          <a:xfrm>
            <a:off x="572988" y="3881586"/>
            <a:ext cx="765646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Mirena insterted at age 45 or older* cesn be p3tired unsil menopase — no need replace at 8 years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Fonn adating suggellaon tbsome mpeads</a:t>
            </a:r>
            <a:endParaRPr lang="en-US" sz="1500" dirty="0"/>
          </a:p>
        </p:txBody>
      </p:sp>
      <p:sp>
        <p:nvSpPr>
          <p:cNvPr id="26" name="SK-20-text-25"/>
          <p:cNvSpPr/>
          <p:nvPr/>
        </p:nvSpPr>
        <p:spPr>
          <a:xfrm>
            <a:off x="475357" y="4512469"/>
            <a:ext cx="9263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4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Minerk Maants: Fore Kee Uevs</a:t>
            </a:r>
            <a:endParaRPr lang="en-US" sz="1875" dirty="0"/>
          </a:p>
        </p:txBody>
      </p:sp>
      <p:sp>
        <p:nvSpPr>
          <p:cNvPr id="27" name="SK-20-text-26"/>
          <p:cNvSpPr/>
          <p:nvPr/>
        </p:nvSpPr>
        <p:spPr>
          <a:xfrm>
            <a:off x="938659" y="4800600"/>
            <a:ext cx="29136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Cantroception</a:t>
            </a:r>
            <a:endParaRPr lang="en-US" sz="1425" dirty="0"/>
          </a:p>
        </p:txBody>
      </p:sp>
      <p:sp>
        <p:nvSpPr>
          <p:cNvPr id="28" name="SK-20-text-27"/>
          <p:cNvSpPr/>
          <p:nvPr/>
        </p:nvSpPr>
        <p:spPr>
          <a:xfrm>
            <a:off x="950863" y="5013127"/>
            <a:ext cx="31718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Tray vingi efle</a:t>
            </a:r>
            <a:endParaRPr lang="en-US" sz="1350" dirty="0"/>
          </a:p>
        </p:txBody>
      </p:sp>
      <p:sp>
        <p:nvSpPr>
          <p:cNvPr id="29" name="SK-20-text-28"/>
          <p:cNvSpPr/>
          <p:nvPr/>
        </p:nvSpPr>
        <p:spPr>
          <a:xfrm>
            <a:off x="950863" y="5218807"/>
            <a:ext cx="5440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f+lingt hei 95 lfi rindafrem</a:t>
            </a:r>
            <a:endParaRPr lang="en-US" sz="1200" dirty="0"/>
          </a:p>
        </p:txBody>
      </p:sp>
      <p:sp>
        <p:nvSpPr>
          <p:cNvPr id="30" name="SK-20-text-29"/>
          <p:cNvSpPr/>
          <p:nvPr/>
        </p:nvSpPr>
        <p:spPr>
          <a:xfrm>
            <a:off x="755898" y="5431482"/>
            <a:ext cx="60521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Neivy Mencren BИebnua (HMB)</a:t>
            </a:r>
            <a:endParaRPr lang="en-US" sz="1350" dirty="0"/>
          </a:p>
        </p:txBody>
      </p:sp>
      <p:sp>
        <p:nvSpPr>
          <p:cNvPr id="31" name="SK-20-text-30"/>
          <p:cNvSpPr/>
          <p:nvPr/>
        </p:nvSpPr>
        <p:spPr>
          <a:xfrm>
            <a:off x="755898" y="5657850"/>
            <a:ext cx="2462659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Firaty flaiiye te snaatment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Anrentishe Qamın haooşmh daira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Frs:lieiaupsreatmert to heory pedods</a:t>
            </a:r>
            <a:endParaRPr lang="en-US" sz="1125" dirty="0"/>
          </a:p>
        </p:txBody>
      </p:sp>
      <p:sp>
        <p:nvSpPr>
          <p:cNvPr id="32" name="SK-20-text-31"/>
          <p:cNvSpPr/>
          <p:nvPr/>
        </p:nvSpPr>
        <p:spPr>
          <a:xfrm>
            <a:off x="4449961" y="4800600"/>
            <a:ext cx="23488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Endomreniam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4449961" y="5013127"/>
            <a:ext cx="35833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Bloaurtigriti HRT</a:t>
            </a:r>
            <a:endParaRPr lang="en-US" sz="1350" dirty="0"/>
          </a:p>
        </p:txBody>
      </p:sp>
      <p:sp>
        <p:nvSpPr>
          <p:cNvPr id="34" name="SK-20-text-33"/>
          <p:cNvSpPr/>
          <p:nvPr/>
        </p:nvSpPr>
        <p:spPr>
          <a:xfrm>
            <a:off x="4449961" y="5218807"/>
            <a:ext cx="171896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desve: odinrown r ıeıoouın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during ostoporias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wommnr</a:t>
            </a:r>
            <a:endParaRPr lang="en-US" sz="1125" dirty="0"/>
          </a:p>
        </p:txBody>
      </p:sp>
      <p:sp>
        <p:nvSpPr>
          <p:cNvPr id="35" name="SK-20-text-34"/>
          <p:cNvSpPr/>
          <p:nvPr/>
        </p:nvSpPr>
        <p:spPr>
          <a:xfrm>
            <a:off x="6766471" y="4793605"/>
            <a:ext cx="35833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Sipe endomıttoilt</a:t>
            </a:r>
            <a:endParaRPr lang="en-US" sz="1350" dirty="0"/>
          </a:p>
        </p:txBody>
      </p:sp>
      <p:sp>
        <p:nvSpPr>
          <p:cNvPr id="36" name="SK-20-text-35"/>
          <p:cNvSpPr/>
          <p:nvPr/>
        </p:nvSpPr>
        <p:spPr>
          <a:xfrm>
            <a:off x="6778675" y="5013127"/>
            <a:ext cx="33775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hyperphaiah fvls</a:t>
            </a:r>
            <a:endParaRPr lang="en-US" sz="1350" dirty="0"/>
          </a:p>
        </p:txBody>
      </p:sp>
      <p:sp>
        <p:nvSpPr>
          <p:cNvPr id="37" name="SK-20-text-36"/>
          <p:cNvSpPr/>
          <p:nvPr/>
        </p:nvSpPr>
        <p:spPr>
          <a:xfrm>
            <a:off x="6778675" y="5218807"/>
            <a:ext cx="175557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Fnzaligriete setitnel.czlumro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Salconning therory.</a:t>
            </a:r>
            <a:endParaRPr lang="en-US" sz="1125" dirty="0"/>
          </a:p>
        </p:txBody>
      </p:sp>
      <p:sp>
        <p:nvSpPr>
          <p:cNvPr id="38" name="SK-20-text-37"/>
          <p:cNvSpPr/>
          <p:nvPr/>
        </p:nvSpPr>
        <p:spPr>
          <a:xfrm>
            <a:off x="10168086" y="2043559"/>
            <a:ext cx="202391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YEARS</a:t>
            </a:r>
            <a:endParaRPr lang="en-US" sz="2700" dirty="0"/>
          </a:p>
        </p:txBody>
      </p:sp>
      <p:sp>
        <p:nvSpPr>
          <p:cNvPr id="39" name="SK-20-text-38"/>
          <p:cNvSpPr/>
          <p:nvPr/>
        </p:nvSpPr>
        <p:spPr>
          <a:xfrm>
            <a:off x="9363373" y="2626519"/>
            <a:ext cx="213360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licensed duration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controception</a:t>
            </a:r>
            <a:endParaRPr lang="en-US" sz="1500" dirty="0"/>
          </a:p>
        </p:txBody>
      </p:sp>
      <p:sp>
        <p:nvSpPr>
          <p:cNvPr id="40" name="SK-20-text-39"/>
          <p:cNvSpPr/>
          <p:nvPr/>
        </p:nvSpPr>
        <p:spPr>
          <a:xfrm>
            <a:off x="9615785" y="3449538"/>
            <a:ext cx="166523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Previouiic 5 years</a:t>
            </a:r>
            <a:endParaRPr lang="en-US" sz="1650" dirty="0"/>
          </a:p>
        </p:txBody>
      </p:sp>
      <p:sp>
        <p:nvSpPr>
          <p:cNvPr id="41" name="SK-20-text-40"/>
          <p:cNvSpPr/>
          <p:nvPr/>
        </p:nvSpPr>
        <p:spPr>
          <a:xfrm>
            <a:off x="9107388" y="6069211"/>
            <a:ext cx="30846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Mirena IUS — levnorgestrel-releasing intrauterit system</a:t>
            </a:r>
            <a:endParaRPr lang="en-US" sz="900" dirty="0"/>
          </a:p>
        </p:txBody>
      </p:sp>
      <p:sp>
        <p:nvSpPr>
          <p:cNvPr id="42" name="SK-20-text-41"/>
          <p:cNvSpPr/>
          <p:nvPr/>
        </p:nvSpPr>
        <p:spPr>
          <a:xfrm>
            <a:off x="463153" y="6521946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www.bradfordvts.co.um</a:t>
            </a:r>
            <a:endParaRPr lang="en-US" sz="1200" dirty="0"/>
          </a:p>
        </p:txBody>
      </p:sp>
      <p:sp>
        <p:nvSpPr>
          <p:cNvPr id="43" name="SK-20-text-42"/>
          <p:cNvSpPr/>
          <p:nvPr/>
        </p:nvSpPr>
        <p:spPr>
          <a:xfrm>
            <a:off x="8144173" y="6521946"/>
            <a:ext cx="404782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Traintes</a:t>
            </a:r>
            <a:endParaRPr lang="en-US" sz="1200" dirty="0"/>
          </a:p>
        </p:txBody>
      </p:sp>
      <p:sp>
        <p:nvSpPr>
          <p:cNvPr id="44" name="SK-20-text-43"/>
          <p:cNvSpPr/>
          <p:nvPr/>
        </p:nvSpPr>
        <p:spPr>
          <a:xfrm>
            <a:off x="10094863" y="6515100"/>
            <a:ext cx="2026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  <p:sp>
        <p:nvSpPr>
          <p:cNvPr id="45" name="SK-20-text-44"/>
          <p:cNvSpPr/>
          <p:nvPr/>
        </p:nvSpPr>
        <p:spPr>
          <a:xfrm>
            <a:off x="10850761" y="6515100"/>
            <a:ext cx="13412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Silde 20 of 35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19973"/>
            <a:ext cx="2011561" cy="1837879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968425"/>
            <a:ext cx="975271" cy="3810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693813"/>
            <a:ext cx="2584698" cy="4032498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679" y="3134023"/>
            <a:ext cx="1755577" cy="315367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286" y="3565773"/>
            <a:ext cx="2316361" cy="14288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286" y="5074890"/>
            <a:ext cx="2316361" cy="500509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3671" y="1693813"/>
            <a:ext cx="2584698" cy="4032498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28157" y="3134023"/>
            <a:ext cx="1755577" cy="315367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47765" y="3565773"/>
            <a:ext cx="2316361" cy="14288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47765" y="5074890"/>
            <a:ext cx="2316361" cy="500509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1693813"/>
            <a:ext cx="2584698" cy="4032498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56784" y="3134023"/>
            <a:ext cx="1755577" cy="315367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76392" y="3565773"/>
            <a:ext cx="2316361" cy="14288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76392" y="5074890"/>
            <a:ext cx="2316361" cy="500509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70777" y="1693813"/>
            <a:ext cx="2584698" cy="4032498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85263" y="3134023"/>
            <a:ext cx="1755577" cy="315367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04871" y="3565773"/>
            <a:ext cx="2316361" cy="14288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04871" y="5074890"/>
            <a:ext cx="2316361" cy="500509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5192" y="5938986"/>
            <a:ext cx="10972800" cy="562273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033992" y="1872109"/>
            <a:ext cx="694879" cy="692646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05365" y="1872109"/>
            <a:ext cx="670471" cy="692646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364682" y="1865263"/>
            <a:ext cx="682675" cy="699492"/>
          </a:xfrm>
          <a:prstGeom prst="rect">
            <a:avLst/>
          </a:prstGeom>
        </p:spPr>
      </p:pic>
      <p:pic>
        <p:nvPicPr>
          <p:cNvPr id="25" name="SK-21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36055" y="1865263"/>
            <a:ext cx="682675" cy="699492"/>
          </a:xfrm>
          <a:prstGeom prst="rect">
            <a:avLst/>
          </a:prstGeom>
        </p:spPr>
      </p:pic>
      <p:sp>
        <p:nvSpPr>
          <p:cNvPr id="26" name="SK-21-text-25"/>
          <p:cNvSpPr/>
          <p:nvPr/>
        </p:nvSpPr>
        <p:spPr>
          <a:xfrm>
            <a:off x="548580" y="397669"/>
            <a:ext cx="1164342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IUS Options: Kyleena, Jaydess, and Levosert</a:t>
            </a:r>
            <a:endParaRPr lang="en-US" sz="2850" dirty="0"/>
          </a:p>
        </p:txBody>
      </p:sp>
      <p:sp>
        <p:nvSpPr>
          <p:cNvPr id="27" name="SK-21-text-26"/>
          <p:cNvSpPr/>
          <p:nvPr/>
        </p:nvSpPr>
        <p:spPr>
          <a:xfrm>
            <a:off x="548580" y="1158925"/>
            <a:ext cx="1164342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Comparing LNG-IUS devices — hormone dose, release rate, and licensed duration</a:t>
            </a:r>
            <a:endParaRPr lang="en-US" sz="1950" dirty="0"/>
          </a:p>
        </p:txBody>
      </p:sp>
      <p:sp>
        <p:nvSpPr>
          <p:cNvPr id="28" name="SK-21-text-27"/>
          <p:cNvSpPr/>
          <p:nvPr/>
        </p:nvSpPr>
        <p:spPr>
          <a:xfrm>
            <a:off x="1365498" y="2592288"/>
            <a:ext cx="22002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Mirena</a:t>
            </a:r>
            <a:endParaRPr lang="en-US" sz="2250" dirty="0"/>
          </a:p>
        </p:txBody>
      </p:sp>
      <p:sp>
        <p:nvSpPr>
          <p:cNvPr id="29" name="SK-21-text-28"/>
          <p:cNvSpPr/>
          <p:nvPr/>
        </p:nvSpPr>
        <p:spPr>
          <a:xfrm>
            <a:off x="999679" y="2893963"/>
            <a:ext cx="37890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(Reference Anchor)</a:t>
            </a:r>
            <a:endParaRPr lang="en-US" sz="1350" dirty="0"/>
          </a:p>
        </p:txBody>
      </p:sp>
      <p:sp>
        <p:nvSpPr>
          <p:cNvPr id="30" name="SK-21-text-29"/>
          <p:cNvSpPr/>
          <p:nvPr/>
        </p:nvSpPr>
        <p:spPr>
          <a:xfrm>
            <a:off x="1109365" y="3188940"/>
            <a:ext cx="37890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Reference Standard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719286" y="3737521"/>
            <a:ext cx="44748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LNG Content: 52 mg</a:t>
            </a:r>
            <a:endParaRPr lang="en-US" sz="1350" dirty="0"/>
          </a:p>
        </p:txBody>
      </p:sp>
      <p:sp>
        <p:nvSpPr>
          <p:cNvPr id="32" name="SK-21-text-31"/>
          <p:cNvSpPr/>
          <p:nvPr/>
        </p:nvSpPr>
        <p:spPr>
          <a:xfrm>
            <a:off x="719286" y="4073575"/>
            <a:ext cx="59150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Daily Release: 20 mcg/day</a:t>
            </a:r>
            <a:endParaRPr lang="en-US" sz="1350" dirty="0"/>
          </a:p>
        </p:txBody>
      </p:sp>
      <p:sp>
        <p:nvSpPr>
          <p:cNvPr id="33" name="SK-21-text-32"/>
          <p:cNvSpPr/>
          <p:nvPr/>
        </p:nvSpPr>
        <p:spPr>
          <a:xfrm>
            <a:off x="719286" y="4423321"/>
            <a:ext cx="23163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Licensed Duration: 8 years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(FSRH 2024 update)</a:t>
            </a:r>
            <a:endParaRPr lang="en-US" sz="1200" dirty="0"/>
          </a:p>
        </p:txBody>
      </p:sp>
      <p:sp>
        <p:nvSpPr>
          <p:cNvPr id="34" name="SK-21-text-33"/>
          <p:cNvSpPr/>
          <p:nvPr/>
        </p:nvSpPr>
        <p:spPr>
          <a:xfrm>
            <a:off x="914400" y="5074890"/>
            <a:ext cx="19384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inserted ≥45 yrs: retain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until menopause</a:t>
            </a:r>
            <a:endParaRPr lang="en-US" sz="1200" dirty="0"/>
          </a:p>
        </p:txBody>
      </p:sp>
      <p:sp>
        <p:nvSpPr>
          <p:cNvPr id="35" name="SK-21-text-34"/>
          <p:cNvSpPr/>
          <p:nvPr/>
        </p:nvSpPr>
        <p:spPr>
          <a:xfrm>
            <a:off x="4132957" y="2695129"/>
            <a:ext cx="254317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E56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Kyleena</a:t>
            </a:r>
            <a:endParaRPr lang="en-US" sz="2250" dirty="0"/>
          </a:p>
        </p:txBody>
      </p:sp>
      <p:sp>
        <p:nvSpPr>
          <p:cNvPr id="36" name="SK-21-text-35"/>
          <p:cNvSpPr/>
          <p:nvPr/>
        </p:nvSpPr>
        <p:spPr>
          <a:xfrm>
            <a:off x="3974455" y="3188940"/>
            <a:ext cx="35833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E563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Lower dose option</a:t>
            </a:r>
            <a:endParaRPr lang="en-US" sz="1350" dirty="0"/>
          </a:p>
        </p:txBody>
      </p:sp>
      <p:sp>
        <p:nvSpPr>
          <p:cNvPr id="37" name="SK-21-text-36"/>
          <p:cNvSpPr/>
          <p:nvPr/>
        </p:nvSpPr>
        <p:spPr>
          <a:xfrm>
            <a:off x="3547765" y="3737521"/>
            <a:ext cx="50234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LNG Content: 19.5 mg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3547765" y="4073575"/>
            <a:ext cx="55721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Daily Release: 9 mcg/day</a:t>
            </a:r>
            <a:endParaRPr lang="en-US" sz="1350" dirty="0"/>
          </a:p>
        </p:txBody>
      </p:sp>
      <p:sp>
        <p:nvSpPr>
          <p:cNvPr id="39" name="SK-21-text-38"/>
          <p:cNvSpPr/>
          <p:nvPr/>
        </p:nvSpPr>
        <p:spPr>
          <a:xfrm>
            <a:off x="3547765" y="4423321"/>
            <a:ext cx="59836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Licensed Duration: 5 years</a:t>
            </a:r>
            <a:endParaRPr lang="en-US" sz="1350" dirty="0"/>
          </a:p>
        </p:txBody>
      </p:sp>
      <p:sp>
        <p:nvSpPr>
          <p:cNvPr id="40" name="SK-21-text-39"/>
          <p:cNvSpPr/>
          <p:nvPr/>
        </p:nvSpPr>
        <p:spPr>
          <a:xfrm>
            <a:off x="3620988" y="5074890"/>
            <a:ext cx="21822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Suitable for those preferring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lower hormonal dose</a:t>
            </a:r>
            <a:endParaRPr lang="en-US" sz="1200" dirty="0"/>
          </a:p>
        </p:txBody>
      </p:sp>
      <p:sp>
        <p:nvSpPr>
          <p:cNvPr id="41" name="SK-21-text-40"/>
          <p:cNvSpPr/>
          <p:nvPr/>
        </p:nvSpPr>
        <p:spPr>
          <a:xfrm>
            <a:off x="6937177" y="2695129"/>
            <a:ext cx="254317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4B53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Jaydess</a:t>
            </a:r>
            <a:endParaRPr lang="en-US" sz="2250" dirty="0"/>
          </a:p>
        </p:txBody>
      </p:sp>
      <p:sp>
        <p:nvSpPr>
          <p:cNvPr id="42" name="SK-21-text-41"/>
          <p:cNvSpPr/>
          <p:nvPr/>
        </p:nvSpPr>
        <p:spPr>
          <a:xfrm>
            <a:off x="6851898" y="3182094"/>
            <a:ext cx="35833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B53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Shortest duration</a:t>
            </a:r>
            <a:endParaRPr lang="en-US" sz="1350" dirty="0"/>
          </a:p>
        </p:txBody>
      </p:sp>
      <p:sp>
        <p:nvSpPr>
          <p:cNvPr id="43" name="SK-21-text-42"/>
          <p:cNvSpPr/>
          <p:nvPr/>
        </p:nvSpPr>
        <p:spPr>
          <a:xfrm>
            <a:off x="6400800" y="3737521"/>
            <a:ext cx="50234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LNG Content: 13.5 mg</a:t>
            </a:r>
            <a:endParaRPr lang="en-US" sz="1350" dirty="0"/>
          </a:p>
        </p:txBody>
      </p:sp>
      <p:sp>
        <p:nvSpPr>
          <p:cNvPr id="44" name="SK-21-text-43"/>
          <p:cNvSpPr/>
          <p:nvPr/>
        </p:nvSpPr>
        <p:spPr>
          <a:xfrm>
            <a:off x="6388596" y="4073575"/>
            <a:ext cx="55721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Daily Release: 6 mcg/day</a:t>
            </a:r>
            <a:endParaRPr lang="en-US" sz="1350" dirty="0"/>
          </a:p>
        </p:txBody>
      </p:sp>
      <p:sp>
        <p:nvSpPr>
          <p:cNvPr id="45" name="SK-21-text-44"/>
          <p:cNvSpPr/>
          <p:nvPr/>
        </p:nvSpPr>
        <p:spPr>
          <a:xfrm>
            <a:off x="6388596" y="4423321"/>
            <a:ext cx="58034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Licensed Duration: 3 years</a:t>
            </a:r>
            <a:endParaRPr lang="en-US" sz="1350" dirty="0"/>
          </a:p>
        </p:txBody>
      </p:sp>
      <p:sp>
        <p:nvSpPr>
          <p:cNvPr id="46" name="SK-21-text-45"/>
          <p:cNvSpPr/>
          <p:nvPr/>
        </p:nvSpPr>
        <p:spPr>
          <a:xfrm>
            <a:off x="6559153" y="5074890"/>
            <a:ext cx="197509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Smaller frame — may suit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nulliparous women</a:t>
            </a:r>
            <a:endParaRPr lang="en-US" sz="1200" dirty="0"/>
          </a:p>
        </p:txBody>
      </p:sp>
      <p:sp>
        <p:nvSpPr>
          <p:cNvPr id="47" name="SK-21-text-46"/>
          <p:cNvSpPr/>
          <p:nvPr/>
        </p:nvSpPr>
        <p:spPr>
          <a:xfrm>
            <a:off x="9741396" y="2708821"/>
            <a:ext cx="245060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Levosert</a:t>
            </a:r>
            <a:endParaRPr lang="en-US" sz="2250" dirty="0"/>
          </a:p>
        </p:txBody>
      </p:sp>
      <p:sp>
        <p:nvSpPr>
          <p:cNvPr id="48" name="SK-21-text-47"/>
          <p:cNvSpPr/>
          <p:nvPr/>
        </p:nvSpPr>
        <p:spPr>
          <a:xfrm>
            <a:off x="9595098" y="3182094"/>
            <a:ext cx="25969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Mid-duration option</a:t>
            </a:r>
            <a:endParaRPr lang="en-US" sz="1350" dirty="0"/>
          </a:p>
        </p:txBody>
      </p:sp>
      <p:sp>
        <p:nvSpPr>
          <p:cNvPr id="49" name="SK-21-text-48"/>
          <p:cNvSpPr/>
          <p:nvPr/>
        </p:nvSpPr>
        <p:spPr>
          <a:xfrm>
            <a:off x="9217075" y="3737521"/>
            <a:ext cx="29749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LNG Content: 52 mg</a:t>
            </a:r>
            <a:endParaRPr lang="en-US" sz="1350" dirty="0"/>
          </a:p>
        </p:txBody>
      </p:sp>
      <p:sp>
        <p:nvSpPr>
          <p:cNvPr id="50" name="SK-21-text-49"/>
          <p:cNvSpPr/>
          <p:nvPr/>
        </p:nvSpPr>
        <p:spPr>
          <a:xfrm>
            <a:off x="9217075" y="4073575"/>
            <a:ext cx="29749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Daily Release: 20 mcg/day</a:t>
            </a:r>
            <a:endParaRPr lang="en-US" sz="1350" dirty="0"/>
          </a:p>
        </p:txBody>
      </p:sp>
      <p:sp>
        <p:nvSpPr>
          <p:cNvPr id="51" name="SK-21-text-50"/>
          <p:cNvSpPr/>
          <p:nvPr/>
        </p:nvSpPr>
        <p:spPr>
          <a:xfrm>
            <a:off x="9217075" y="4423321"/>
            <a:ext cx="29749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Licensed Duration: 6 years</a:t>
            </a:r>
            <a:endParaRPr lang="en-US" sz="1350" dirty="0"/>
          </a:p>
        </p:txBody>
      </p:sp>
      <p:sp>
        <p:nvSpPr>
          <p:cNvPr id="52" name="SK-21-text-51"/>
          <p:cNvSpPr/>
          <p:nvPr/>
        </p:nvSpPr>
        <p:spPr>
          <a:xfrm>
            <a:off x="9326761" y="5074890"/>
            <a:ext cx="21091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LNG dose as Mirena;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shorter licensed period</a:t>
            </a:r>
            <a:endParaRPr lang="en-US" sz="1200" dirty="0"/>
          </a:p>
        </p:txBody>
      </p:sp>
      <p:sp>
        <p:nvSpPr>
          <p:cNvPr id="53" name="SK-21-text-52"/>
          <p:cNvSpPr/>
          <p:nvPr/>
        </p:nvSpPr>
        <p:spPr>
          <a:xfrm>
            <a:off x="1389757" y="6000750"/>
            <a:ext cx="943659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💡 Clinical note: All LNG-IUS devices thicken cervical mucus and thin the endometrium. Higher-dose devices are more likely to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cause amenorrhoea. Choice depends on duration needed, patient preference, and clinical indication.</a:t>
            </a:r>
            <a:endParaRPr lang="en-US" sz="1200" dirty="0"/>
          </a:p>
        </p:txBody>
      </p:sp>
      <p:sp>
        <p:nvSpPr>
          <p:cNvPr id="54" name="SK-21-text-53"/>
          <p:cNvSpPr/>
          <p:nvPr/>
        </p:nvSpPr>
        <p:spPr>
          <a:xfrm>
            <a:off x="341263" y="6652171"/>
            <a:ext cx="29565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55" name="SK-21-text-54"/>
          <p:cNvSpPr/>
          <p:nvPr/>
        </p:nvSpPr>
        <p:spPr>
          <a:xfrm>
            <a:off x="8729365" y="6645325"/>
            <a:ext cx="346263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Contraception for GP Trainees | May 2026 | Slide 21 of 35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153"/>
            <a:ext cx="12192000" cy="41077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1000125"/>
            <a:ext cx="1853059" cy="5715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1782961"/>
            <a:ext cx="2487067" cy="277743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1153" y="1782961"/>
            <a:ext cx="2487067" cy="2777430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1782961"/>
            <a:ext cx="2487067" cy="2777430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75663" y="1782961"/>
            <a:ext cx="2487067" cy="277743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1796" y="4800600"/>
            <a:ext cx="9168259" cy="1268611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1796" y="4800600"/>
            <a:ext cx="243780" cy="1268611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82573" y="4834830"/>
            <a:ext cx="1609427" cy="188595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68580" y="6432203"/>
            <a:ext cx="3413671" cy="28575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38486" y="4917132"/>
            <a:ext cx="255984" cy="349746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99898" y="4018657"/>
            <a:ext cx="426690" cy="404515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05365" y="4025503"/>
            <a:ext cx="463153" cy="404515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3184" y="4018657"/>
            <a:ext cx="451098" cy="411361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40855" y="4046190"/>
            <a:ext cx="487561" cy="349746"/>
          </a:xfrm>
          <a:prstGeom prst="rect">
            <a:avLst/>
          </a:prstGeom>
        </p:spPr>
      </p:pic>
      <p:sp>
        <p:nvSpPr>
          <p:cNvPr id="21" name="SK-22-text-20"/>
          <p:cNvSpPr/>
          <p:nvPr/>
        </p:nvSpPr>
        <p:spPr>
          <a:xfrm>
            <a:off x="828973" y="438894"/>
            <a:ext cx="1136302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2025: The Clinical Safety Framework</a:t>
            </a:r>
            <a:endParaRPr lang="en-US" sz="3600" dirty="0"/>
          </a:p>
        </p:txBody>
      </p:sp>
      <p:sp>
        <p:nvSpPr>
          <p:cNvPr id="22" name="SK-22-text-21"/>
          <p:cNvSpPr/>
          <p:nvPr/>
        </p:nvSpPr>
        <p:spPr>
          <a:xfrm>
            <a:off x="816769" y="1248073"/>
            <a:ext cx="1137523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 Medical Eligibility Criteria — Published by CoSRH, replacing the 2016 edition</a:t>
            </a:r>
            <a:endParaRPr lang="en-US" sz="2025" dirty="0"/>
          </a:p>
        </p:txBody>
      </p:sp>
      <p:sp>
        <p:nvSpPr>
          <p:cNvPr id="23" name="SK-22-text-22"/>
          <p:cNvSpPr/>
          <p:nvPr/>
        </p:nvSpPr>
        <p:spPr>
          <a:xfrm>
            <a:off x="1802457" y="1975098"/>
            <a:ext cx="50363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3900" dirty="0"/>
          </a:p>
        </p:txBody>
      </p:sp>
      <p:sp>
        <p:nvSpPr>
          <p:cNvPr id="24" name="SK-22-text-23"/>
          <p:cNvSpPr/>
          <p:nvPr/>
        </p:nvSpPr>
        <p:spPr>
          <a:xfrm>
            <a:off x="1115913" y="2509986"/>
            <a:ext cx="191333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Restriction</a:t>
            </a:r>
            <a:endParaRPr lang="en-US" sz="2100" dirty="0"/>
          </a:p>
        </p:txBody>
      </p:sp>
      <p:sp>
        <p:nvSpPr>
          <p:cNvPr id="25" name="SK-22-text-24"/>
          <p:cNvSpPr/>
          <p:nvPr/>
        </p:nvSpPr>
        <p:spPr>
          <a:xfrm>
            <a:off x="1121569" y="3038029"/>
            <a:ext cx="1901875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 can be used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safely. No clinical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concern.</a:t>
            </a:r>
            <a:endParaRPr lang="en-US" sz="1575" dirty="0"/>
          </a:p>
        </p:txBody>
      </p:sp>
      <p:sp>
        <p:nvSpPr>
          <p:cNvPr id="26" name="SK-22-text-25"/>
          <p:cNvSpPr/>
          <p:nvPr/>
        </p:nvSpPr>
        <p:spPr>
          <a:xfrm>
            <a:off x="4460230" y="1975098"/>
            <a:ext cx="58891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3900" dirty="0"/>
          </a:p>
        </p:txBody>
      </p:sp>
      <p:sp>
        <p:nvSpPr>
          <p:cNvPr id="27" name="SK-22-text-26"/>
          <p:cNvSpPr/>
          <p:nvPr/>
        </p:nvSpPr>
        <p:spPr>
          <a:xfrm>
            <a:off x="3779490" y="2509986"/>
            <a:ext cx="1938486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Advantages</a:t>
            </a:r>
            <a:endParaRPr lang="en-US" sz="2100" dirty="0"/>
          </a:p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Outweigh Risks</a:t>
            </a:r>
            <a:endParaRPr lang="en-US" sz="2100" dirty="0"/>
          </a:p>
        </p:txBody>
      </p:sp>
      <p:sp>
        <p:nvSpPr>
          <p:cNvPr id="28" name="SK-22-text-27"/>
          <p:cNvSpPr/>
          <p:nvPr/>
        </p:nvSpPr>
        <p:spPr>
          <a:xfrm>
            <a:off x="3767286" y="3202632"/>
            <a:ext cx="1962894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Generally suitable.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Benefits exceed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theoretical concerns.</a:t>
            </a:r>
            <a:endParaRPr lang="en-US" sz="1575" dirty="0"/>
          </a:p>
        </p:txBody>
      </p:sp>
      <p:sp>
        <p:nvSpPr>
          <p:cNvPr id="29" name="SK-22-text-28"/>
          <p:cNvSpPr/>
          <p:nvPr/>
        </p:nvSpPr>
        <p:spPr>
          <a:xfrm>
            <a:off x="7142559" y="1975098"/>
            <a:ext cx="57670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3900" dirty="0"/>
          </a:p>
        </p:txBody>
      </p:sp>
      <p:sp>
        <p:nvSpPr>
          <p:cNvPr id="30" name="SK-22-text-29"/>
          <p:cNvSpPr/>
          <p:nvPr/>
        </p:nvSpPr>
        <p:spPr>
          <a:xfrm>
            <a:off x="6461671" y="2509986"/>
            <a:ext cx="1926282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Risks Outweigh</a:t>
            </a:r>
            <a:endParaRPr lang="en-US" sz="2100" dirty="0"/>
          </a:p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Advantages</a:t>
            </a:r>
            <a:endParaRPr lang="en-US" sz="2100" dirty="0"/>
          </a:p>
        </p:txBody>
      </p:sp>
      <p:sp>
        <p:nvSpPr>
          <p:cNvPr id="31" name="SK-22-text-30"/>
          <p:cNvSpPr/>
          <p:nvPr/>
        </p:nvSpPr>
        <p:spPr>
          <a:xfrm>
            <a:off x="6303169" y="3202632"/>
            <a:ext cx="2255490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usually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recommended. Specialist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advice advised.</a:t>
            </a:r>
            <a:endParaRPr lang="en-US" sz="1575" dirty="0"/>
          </a:p>
        </p:txBody>
      </p:sp>
      <p:sp>
        <p:nvSpPr>
          <p:cNvPr id="32" name="SK-22-text-31"/>
          <p:cNvSpPr/>
          <p:nvPr/>
        </p:nvSpPr>
        <p:spPr>
          <a:xfrm>
            <a:off x="9812536" y="1975098"/>
            <a:ext cx="58891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3900" dirty="0"/>
          </a:p>
        </p:txBody>
      </p:sp>
      <p:sp>
        <p:nvSpPr>
          <p:cNvPr id="33" name="SK-22-text-32"/>
          <p:cNvSpPr/>
          <p:nvPr/>
        </p:nvSpPr>
        <p:spPr>
          <a:xfrm>
            <a:off x="9082980" y="2509986"/>
            <a:ext cx="204817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</a:t>
            </a:r>
            <a:endParaRPr lang="en-US" sz="2100" dirty="0"/>
          </a:p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</a:t>
            </a:r>
            <a:endParaRPr lang="en-US" sz="2100" dirty="0"/>
          </a:p>
        </p:txBody>
      </p:sp>
      <p:sp>
        <p:nvSpPr>
          <p:cNvPr id="34" name="SK-22-text-33"/>
          <p:cNvSpPr/>
          <p:nvPr/>
        </p:nvSpPr>
        <p:spPr>
          <a:xfrm>
            <a:off x="9107388" y="3195786"/>
            <a:ext cx="1999357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 must NOT be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used. Risk is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unacceptable.</a:t>
            </a:r>
            <a:endParaRPr lang="en-US" sz="1575" dirty="0"/>
          </a:p>
        </p:txBody>
      </p:sp>
      <p:sp>
        <p:nvSpPr>
          <p:cNvPr id="35" name="SK-22-text-34"/>
          <p:cNvSpPr/>
          <p:nvPr/>
        </p:nvSpPr>
        <p:spPr>
          <a:xfrm>
            <a:off x="2243286" y="4937671"/>
            <a:ext cx="589407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Clinical Rule:</a:t>
            </a:r>
            <a:endParaRPr lang="en-US" sz="2100" dirty="0"/>
          </a:p>
        </p:txBody>
      </p:sp>
      <p:sp>
        <p:nvSpPr>
          <p:cNvPr id="36" name="SK-22-text-35"/>
          <p:cNvSpPr/>
          <p:nvPr/>
        </p:nvSpPr>
        <p:spPr>
          <a:xfrm>
            <a:off x="1901875" y="5314950"/>
            <a:ext cx="102901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UKMEC Category 3 conditions together = treat as Category 4</a:t>
            </a:r>
            <a:endParaRPr lang="en-US" sz="2025" dirty="0"/>
          </a:p>
        </p:txBody>
      </p:sp>
      <p:sp>
        <p:nvSpPr>
          <p:cNvPr id="37" name="SK-22-text-36"/>
          <p:cNvSpPr/>
          <p:nvPr/>
        </p:nvSpPr>
        <p:spPr>
          <a:xfrm>
            <a:off x="1889671" y="5692080"/>
            <a:ext cx="103023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assess the cumulative risk picture — multiple moderate risks can create an absolute contraindication.</a:t>
            </a:r>
            <a:endParaRPr lang="en-US" sz="1350" dirty="0"/>
          </a:p>
        </p:txBody>
      </p:sp>
      <p:sp>
        <p:nvSpPr>
          <p:cNvPr id="38" name="SK-22-text-37"/>
          <p:cNvSpPr/>
          <p:nvPr/>
        </p:nvSpPr>
        <p:spPr>
          <a:xfrm>
            <a:off x="8107263" y="6220123"/>
            <a:ext cx="377978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CoSRH (formerly FSRH) — replaces UKMEC 2016</a:t>
            </a:r>
            <a:endParaRPr lang="en-US" sz="1350" dirty="0"/>
          </a:p>
        </p:txBody>
      </p:sp>
      <p:sp>
        <p:nvSpPr>
          <p:cNvPr id="39" name="SK-22-text-38"/>
          <p:cNvSpPr/>
          <p:nvPr/>
        </p:nvSpPr>
        <p:spPr>
          <a:xfrm>
            <a:off x="353467" y="6604248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0" name="SK-22-text-39"/>
          <p:cNvSpPr/>
          <p:nvPr/>
        </p:nvSpPr>
        <p:spPr>
          <a:xfrm>
            <a:off x="5528816" y="6604248"/>
            <a:ext cx="112201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22 of 35</a:t>
            </a:r>
            <a:endParaRPr lang="en-US" sz="1350" dirty="0"/>
          </a:p>
        </p:txBody>
      </p:sp>
      <p:sp>
        <p:nvSpPr>
          <p:cNvPr id="41" name="SK-22-text-40"/>
          <p:cNvSpPr/>
          <p:nvPr/>
        </p:nvSpPr>
        <p:spPr>
          <a:xfrm>
            <a:off x="8765530" y="6604248"/>
            <a:ext cx="309711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975271"/>
            <a:ext cx="2194471" cy="3810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714500"/>
            <a:ext cx="5364361" cy="3874740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1714500"/>
            <a:ext cx="5266879" cy="387474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1865263"/>
            <a:ext cx="4425553" cy="329059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890" y="1714500"/>
            <a:ext cx="5364361" cy="387474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1714500"/>
            <a:ext cx="5266879" cy="387474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6079" y="1865263"/>
            <a:ext cx="2170063" cy="329059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690" y="4898678"/>
            <a:ext cx="4815780" cy="9525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7388" y="5746998"/>
            <a:ext cx="9217075" cy="699492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19308" y="6617940"/>
            <a:ext cx="9525" cy="17145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5561" y="5452021"/>
            <a:ext cx="1036439" cy="1131540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3875" y="2317998"/>
            <a:ext cx="353467" cy="287982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5584" y="2317998"/>
            <a:ext cx="329059" cy="287982"/>
          </a:xfrm>
          <a:prstGeom prst="rect">
            <a:avLst/>
          </a:prstGeom>
        </p:spPr>
      </p:pic>
      <p:sp>
        <p:nvSpPr>
          <p:cNvPr id="17" name="SK-23-text-16"/>
          <p:cNvSpPr/>
          <p:nvPr/>
        </p:nvSpPr>
        <p:spPr>
          <a:xfrm>
            <a:off x="585192" y="377130"/>
            <a:ext cx="1160680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UKMEC 2025: Migraine and Smoking Categories</a:t>
            </a:r>
            <a:endParaRPr lang="en-US" sz="3450" dirty="0"/>
          </a:p>
        </p:txBody>
      </p:sp>
      <p:sp>
        <p:nvSpPr>
          <p:cNvPr id="18" name="SK-23-text-17"/>
          <p:cNvSpPr/>
          <p:nvPr/>
        </p:nvSpPr>
        <p:spPr>
          <a:xfrm>
            <a:off x="572988" y="1206996"/>
            <a:ext cx="1161901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Category 3 and Category 4 conditions for Combined Hormonal Contraception</a:t>
            </a:r>
            <a:endParaRPr lang="en-US" sz="1950" dirty="0"/>
          </a:p>
        </p:txBody>
      </p:sp>
      <p:sp>
        <p:nvSpPr>
          <p:cNvPr id="19" name="SK-23-text-18"/>
          <p:cNvSpPr/>
          <p:nvPr/>
        </p:nvSpPr>
        <p:spPr>
          <a:xfrm>
            <a:off x="987475" y="1920180"/>
            <a:ext cx="82448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UKMEC CATEGORY 4 — ABSOLUTE CONTRAINDICATION</a:t>
            </a:r>
            <a:endParaRPr lang="en-US" sz="1200" dirty="0"/>
          </a:p>
        </p:txBody>
      </p:sp>
      <p:sp>
        <p:nvSpPr>
          <p:cNvPr id="20" name="SK-23-text-19"/>
          <p:cNvSpPr/>
          <p:nvPr/>
        </p:nvSpPr>
        <p:spPr>
          <a:xfrm>
            <a:off x="1243459" y="2304157"/>
            <a:ext cx="589407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Migraine WITH Aura</a:t>
            </a:r>
            <a:endParaRPr lang="en-US" sz="2100" dirty="0"/>
          </a:p>
        </p:txBody>
      </p:sp>
      <p:sp>
        <p:nvSpPr>
          <p:cNvPr id="21" name="SK-23-text-20"/>
          <p:cNvSpPr/>
          <p:nvPr/>
        </p:nvSpPr>
        <p:spPr>
          <a:xfrm>
            <a:off x="853380" y="2756892"/>
            <a:ext cx="11338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Migraine with aura at any age → CHC is absolutely contraindicated</a:t>
            </a:r>
            <a:endParaRPr lang="en-US" sz="1200" dirty="0"/>
          </a:p>
        </p:txBody>
      </p:sp>
      <p:sp>
        <p:nvSpPr>
          <p:cNvPr id="22" name="SK-23-text-21"/>
          <p:cNvSpPr/>
          <p:nvPr/>
        </p:nvSpPr>
        <p:spPr>
          <a:xfrm>
            <a:off x="853380" y="3079105"/>
            <a:ext cx="113386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Applies to COC, transdermal patch, and vaginal ring equally</a:t>
            </a:r>
            <a:endParaRPr lang="en-US" sz="1200" dirty="0"/>
          </a:p>
        </p:txBody>
      </p:sp>
      <p:sp>
        <p:nvSpPr>
          <p:cNvPr id="23" name="SK-23-text-22"/>
          <p:cNvSpPr/>
          <p:nvPr/>
        </p:nvSpPr>
        <p:spPr>
          <a:xfrm>
            <a:off x="853380" y="3387775"/>
            <a:ext cx="429145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Risk: significantly increased stroke risk due to oestrogen’s</a:t>
            </a:r>
            <a:endParaRPr lang="en-US" sz="120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prothrombotic effect</a:t>
            </a:r>
            <a:endParaRPr lang="en-US" sz="1200" dirty="0"/>
          </a:p>
        </p:txBody>
      </p:sp>
      <p:sp>
        <p:nvSpPr>
          <p:cNvPr id="24" name="SK-23-text-23"/>
          <p:cNvSpPr/>
          <p:nvPr/>
        </p:nvSpPr>
        <p:spPr>
          <a:xfrm>
            <a:off x="853380" y="3908971"/>
            <a:ext cx="455979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Aura features: visual disturbance, sensory symptoms, speech</a:t>
            </a:r>
            <a:endParaRPr lang="en-US" sz="120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disturbance lasting 5–60 minutes</a:t>
            </a:r>
            <a:endParaRPr lang="en-US" sz="1200" dirty="0"/>
          </a:p>
        </p:txBody>
      </p:sp>
      <p:sp>
        <p:nvSpPr>
          <p:cNvPr id="25" name="SK-23-text-24"/>
          <p:cNvSpPr/>
          <p:nvPr/>
        </p:nvSpPr>
        <p:spPr>
          <a:xfrm>
            <a:off x="853380" y="4574232"/>
            <a:ext cx="87601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UKMEC 2 — Migraine WITHOUT Aura (initiation)</a:t>
            </a:r>
            <a:endParaRPr lang="en-US" sz="1275" dirty="0"/>
          </a:p>
        </p:txBody>
      </p:sp>
      <p:sp>
        <p:nvSpPr>
          <p:cNvPr id="26" name="SK-23-text-25"/>
          <p:cNvSpPr/>
          <p:nvPr/>
        </p:nvSpPr>
        <p:spPr>
          <a:xfrm>
            <a:off x="853380" y="4800600"/>
            <a:ext cx="91487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UKMEC 3 — Migraine WITHOUT Aura (continuation)</a:t>
            </a:r>
            <a:endParaRPr lang="en-US" sz="1275" dirty="0"/>
          </a:p>
        </p:txBody>
      </p:sp>
      <p:sp>
        <p:nvSpPr>
          <p:cNvPr id="27" name="SK-23-text-26"/>
          <p:cNvSpPr/>
          <p:nvPr/>
        </p:nvSpPr>
        <p:spPr>
          <a:xfrm>
            <a:off x="853380" y="5054203"/>
            <a:ext cx="459625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Simple headache without neurological aura symptoms — CHC</a:t>
            </a:r>
            <a:endParaRPr lang="en-US" sz="120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be used with caution initially, reviewed on continuation</a:t>
            </a:r>
            <a:endParaRPr lang="en-US" sz="1200" dirty="0"/>
          </a:p>
        </p:txBody>
      </p:sp>
      <p:sp>
        <p:nvSpPr>
          <p:cNvPr id="28" name="SK-23-text-27"/>
          <p:cNvSpPr/>
          <p:nvPr/>
        </p:nvSpPr>
        <p:spPr>
          <a:xfrm>
            <a:off x="6595765" y="1920180"/>
            <a:ext cx="39776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UKMEC CATEGORY 3 &amp; 4</a:t>
            </a:r>
            <a:endParaRPr lang="en-US" sz="1200" dirty="0"/>
          </a:p>
        </p:txBody>
      </p:sp>
      <p:sp>
        <p:nvSpPr>
          <p:cNvPr id="29" name="SK-23-text-28"/>
          <p:cNvSpPr/>
          <p:nvPr/>
        </p:nvSpPr>
        <p:spPr>
          <a:xfrm>
            <a:off x="6851898" y="2304157"/>
            <a:ext cx="493395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Smoking and Age</a:t>
            </a:r>
            <a:endParaRPr lang="en-US" sz="2100" dirty="0"/>
          </a:p>
        </p:txBody>
      </p:sp>
      <p:sp>
        <p:nvSpPr>
          <p:cNvPr id="30" name="SK-23-text-29"/>
          <p:cNvSpPr/>
          <p:nvPr/>
        </p:nvSpPr>
        <p:spPr>
          <a:xfrm>
            <a:off x="6461671" y="2756892"/>
            <a:ext cx="5730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Tier 1 — UKMEC 2: ● Age under 35, any smoking</a:t>
            </a:r>
            <a:endParaRPr lang="en-US" sz="1350" dirty="0"/>
          </a:p>
        </p:txBody>
      </p:sp>
      <p:sp>
        <p:nvSpPr>
          <p:cNvPr id="31" name="SK-23-text-30"/>
          <p:cNvSpPr/>
          <p:nvPr/>
        </p:nvSpPr>
        <p:spPr>
          <a:xfrm>
            <a:off x="6486079" y="3044875"/>
            <a:ext cx="57059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*Advantages generally outweigh risks — CHC acceptable</a:t>
            </a:r>
            <a:endParaRPr lang="en-US" sz="1200" dirty="0"/>
          </a:p>
        </p:txBody>
      </p:sp>
      <p:sp>
        <p:nvSpPr>
          <p:cNvPr id="32" name="SK-23-text-31"/>
          <p:cNvSpPr/>
          <p:nvPr/>
        </p:nvSpPr>
        <p:spPr>
          <a:xfrm>
            <a:off x="6473875" y="3401467"/>
            <a:ext cx="42691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Tier 2 — UKMEC 3: ●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6473875" y="3620988"/>
            <a:ext cx="57181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35 or older, fewer than 15 cigarettes per day</a:t>
            </a:r>
            <a:endParaRPr lang="en-US" sz="1200" dirty="0"/>
          </a:p>
        </p:txBody>
      </p:sp>
      <p:sp>
        <p:nvSpPr>
          <p:cNvPr id="34" name="SK-23-text-33"/>
          <p:cNvSpPr/>
          <p:nvPr/>
        </p:nvSpPr>
        <p:spPr>
          <a:xfrm>
            <a:off x="6486079" y="3847207"/>
            <a:ext cx="57059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*Risks generally outweigh advantages — not usually recommended</a:t>
            </a:r>
            <a:endParaRPr lang="en-US" sz="1200" dirty="0"/>
          </a:p>
        </p:txBody>
      </p:sp>
      <p:sp>
        <p:nvSpPr>
          <p:cNvPr id="35" name="SK-23-text-34"/>
          <p:cNvSpPr/>
          <p:nvPr/>
        </p:nvSpPr>
        <p:spPr>
          <a:xfrm>
            <a:off x="6473875" y="4196953"/>
            <a:ext cx="42691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Tier 3 — UKMEC 4: ●</a:t>
            </a:r>
            <a:endParaRPr lang="en-US" sz="1350" dirty="0"/>
          </a:p>
        </p:txBody>
      </p:sp>
      <p:sp>
        <p:nvSpPr>
          <p:cNvPr id="36" name="SK-23-text-35"/>
          <p:cNvSpPr/>
          <p:nvPr/>
        </p:nvSpPr>
        <p:spPr>
          <a:xfrm>
            <a:off x="6473875" y="4402782"/>
            <a:ext cx="57181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35 or older, 15 or more cigarettes per day</a:t>
            </a:r>
            <a:endParaRPr lang="en-US" sz="1200" dirty="0"/>
          </a:p>
        </p:txBody>
      </p:sp>
      <p:sp>
        <p:nvSpPr>
          <p:cNvPr id="37" name="SK-23-text-36"/>
          <p:cNvSpPr/>
          <p:nvPr/>
        </p:nvSpPr>
        <p:spPr>
          <a:xfrm>
            <a:off x="6473875" y="4608463"/>
            <a:ext cx="5718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*Absolute contraindication — do NOT prescribe CHC</a:t>
            </a:r>
            <a:endParaRPr lang="en-US" sz="1200" dirty="0"/>
          </a:p>
        </p:txBody>
      </p:sp>
      <p:sp>
        <p:nvSpPr>
          <p:cNvPr id="38" name="SK-23-text-37"/>
          <p:cNvSpPr/>
          <p:nvPr/>
        </p:nvSpPr>
        <p:spPr>
          <a:xfrm>
            <a:off x="6461671" y="5047357"/>
            <a:ext cx="49498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*Cardiovascular and VTE risk compounds significantly with age and</a:t>
            </a:r>
            <a:endParaRPr lang="en-US" sz="120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smoking volume — the combination is particularly hazardous</a:t>
            </a:r>
            <a:endParaRPr lang="en-US" sz="1200" dirty="0"/>
          </a:p>
        </p:txBody>
      </p:sp>
      <p:sp>
        <p:nvSpPr>
          <p:cNvPr id="39" name="SK-23-text-38"/>
          <p:cNvSpPr/>
          <p:nvPr/>
        </p:nvSpPr>
        <p:spPr>
          <a:xfrm>
            <a:off x="3145482" y="5836146"/>
            <a:ext cx="90465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Key Rule: Two UKMEC 3 conditions together = treat as UKMEC 4</a:t>
            </a:r>
            <a:endParaRPr lang="en-US" sz="1500" dirty="0"/>
          </a:p>
        </p:txBody>
      </p:sp>
      <p:sp>
        <p:nvSpPr>
          <p:cNvPr id="40" name="SK-23-text-39"/>
          <p:cNvSpPr/>
          <p:nvPr/>
        </p:nvSpPr>
        <p:spPr>
          <a:xfrm>
            <a:off x="1718965" y="6089898"/>
            <a:ext cx="104730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*Example: A 36-year-old smoker with migraine without aura — combined risk escalates to absolute contraindication level</a:t>
            </a:r>
            <a:endParaRPr lang="en-US" sz="1200" dirty="0"/>
          </a:p>
        </p:txBody>
      </p:sp>
      <p:sp>
        <p:nvSpPr>
          <p:cNvPr id="41" name="SK-23-text-40"/>
          <p:cNvSpPr/>
          <p:nvPr/>
        </p:nvSpPr>
        <p:spPr>
          <a:xfrm>
            <a:off x="292596" y="6617940"/>
            <a:ext cx="39166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2" name="SK-23-text-41"/>
          <p:cNvSpPr/>
          <p:nvPr/>
        </p:nvSpPr>
        <p:spPr>
          <a:xfrm>
            <a:off x="9875490" y="6617940"/>
            <a:ext cx="23165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UKMEC 2025</a:t>
            </a:r>
            <a:endParaRPr lang="en-US" sz="1200" dirty="0"/>
          </a:p>
        </p:txBody>
      </p:sp>
      <p:sp>
        <p:nvSpPr>
          <p:cNvPr id="43" name="SK-23-text-42"/>
          <p:cNvSpPr/>
          <p:nvPr/>
        </p:nvSpPr>
        <p:spPr>
          <a:xfrm>
            <a:off x="10899577" y="6617940"/>
            <a:ext cx="12924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| Slide 23 of 35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160413"/>
            <a:ext cx="889992" cy="3810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831032"/>
            <a:ext cx="11192173" cy="411361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2599134"/>
            <a:ext cx="3633192" cy="2770584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3197870"/>
            <a:ext cx="3291780" cy="9525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2259" y="3271242"/>
            <a:ext cx="877788" cy="27429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3609380"/>
            <a:ext cx="3291780" cy="9525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72259" y="3682603"/>
            <a:ext cx="877788" cy="27429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9255" y="2599134"/>
            <a:ext cx="3633192" cy="2770584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9961" y="3197870"/>
            <a:ext cx="3291780" cy="9525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1898" y="3271242"/>
            <a:ext cx="877788" cy="274290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9961" y="3609380"/>
            <a:ext cx="3291780" cy="9525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1898" y="3682603"/>
            <a:ext cx="877788" cy="274290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9961" y="4020741"/>
            <a:ext cx="3291780" cy="9525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1898" y="4094113"/>
            <a:ext cx="877788" cy="27429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58894" y="2599134"/>
            <a:ext cx="3633192" cy="2770584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9600" y="3197870"/>
            <a:ext cx="3291780" cy="9525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31388" y="3271242"/>
            <a:ext cx="877788" cy="274290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9600" y="3609380"/>
            <a:ext cx="3291780" cy="9525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60682" y="3815060"/>
            <a:ext cx="146298" cy="9525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72487" y="3799617"/>
            <a:ext cx="40411" cy="40411"/>
          </a:xfrm>
          <a:prstGeom prst="rect">
            <a:avLst/>
          </a:prstGeom>
        </p:spPr>
      </p:pic>
      <p:pic>
        <p:nvPicPr>
          <p:cNvPr id="25" name="SK-24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31388" y="3682603"/>
            <a:ext cx="877788" cy="274290"/>
          </a:xfrm>
          <a:prstGeom prst="rect">
            <a:avLst/>
          </a:prstGeom>
        </p:spPr>
      </p:pic>
      <p:pic>
        <p:nvPicPr>
          <p:cNvPr id="26" name="SK-24-img-2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9600" y="4020741"/>
            <a:ext cx="3291780" cy="9525"/>
          </a:xfrm>
          <a:prstGeom prst="rect">
            <a:avLst/>
          </a:prstGeom>
        </p:spPr>
      </p:pic>
      <p:pic>
        <p:nvPicPr>
          <p:cNvPr id="27" name="SK-24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631388" y="4094113"/>
            <a:ext cx="877788" cy="274290"/>
          </a:xfrm>
          <a:prstGeom prst="rect">
            <a:avLst/>
          </a:prstGeom>
        </p:spPr>
      </p:pic>
      <p:pic>
        <p:nvPicPr>
          <p:cNvPr id="28" name="SK-24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29600" y="4432250"/>
            <a:ext cx="3291780" cy="9525"/>
          </a:xfrm>
          <a:prstGeom prst="rect">
            <a:avLst/>
          </a:prstGeom>
        </p:spPr>
      </p:pic>
      <p:pic>
        <p:nvPicPr>
          <p:cNvPr id="29" name="SK-24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631388" y="4546848"/>
            <a:ext cx="877788" cy="274290"/>
          </a:xfrm>
          <a:prstGeom prst="rect">
            <a:avLst/>
          </a:prstGeom>
        </p:spPr>
      </p:pic>
      <p:pic>
        <p:nvPicPr>
          <p:cNvPr id="30" name="SK-24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55255" y="5486400"/>
            <a:ext cx="6681192" cy="918865"/>
          </a:xfrm>
          <a:prstGeom prst="rect">
            <a:avLst/>
          </a:prstGeom>
        </p:spPr>
      </p:pic>
      <p:pic>
        <p:nvPicPr>
          <p:cNvPr id="31" name="SK-24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99904" y="5534323"/>
            <a:ext cx="57150" cy="822871"/>
          </a:xfrm>
          <a:prstGeom prst="rect">
            <a:avLst/>
          </a:prstGeom>
        </p:spPr>
      </p:pic>
      <p:pic>
        <p:nvPicPr>
          <p:cNvPr id="32" name="SK-24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155561" y="5431482"/>
            <a:ext cx="1036439" cy="1131540"/>
          </a:xfrm>
          <a:prstGeom prst="rect">
            <a:avLst/>
          </a:prstGeom>
        </p:spPr>
      </p:pic>
      <p:pic>
        <p:nvPicPr>
          <p:cNvPr id="33" name="SK-24-img-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50369" y="5596086"/>
            <a:ext cx="268188" cy="253603"/>
          </a:xfrm>
          <a:prstGeom prst="rect">
            <a:avLst/>
          </a:prstGeom>
        </p:spPr>
      </p:pic>
      <p:pic>
        <p:nvPicPr>
          <p:cNvPr id="34" name="SK-24-img-33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631882" y="2729359"/>
            <a:ext cx="341263" cy="356592"/>
          </a:xfrm>
          <a:prstGeom prst="rect">
            <a:avLst/>
          </a:prstGeom>
        </p:spPr>
      </p:pic>
      <p:pic>
        <p:nvPicPr>
          <p:cNvPr id="35" name="SK-24-img-34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059561" y="2729359"/>
            <a:ext cx="390079" cy="342900"/>
          </a:xfrm>
          <a:prstGeom prst="rect">
            <a:avLst/>
          </a:prstGeom>
        </p:spPr>
      </p:pic>
      <p:pic>
        <p:nvPicPr>
          <p:cNvPr id="36" name="SK-24-img-35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365498" y="2729359"/>
            <a:ext cx="341263" cy="342900"/>
          </a:xfrm>
          <a:prstGeom prst="rect">
            <a:avLst/>
          </a:prstGeom>
        </p:spPr>
      </p:pic>
      <p:sp>
        <p:nvSpPr>
          <p:cNvPr id="37" name="SK-24-text-36"/>
          <p:cNvSpPr/>
          <p:nvPr/>
        </p:nvSpPr>
        <p:spPr>
          <a:xfrm>
            <a:off x="572988" y="473125"/>
            <a:ext cx="1161901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2025: BMI, Hypertension, and VTE History</a:t>
            </a:r>
            <a:endParaRPr lang="en-US" sz="3750" dirty="0"/>
          </a:p>
        </p:txBody>
      </p:sp>
      <p:sp>
        <p:nvSpPr>
          <p:cNvPr id="38" name="SK-24-text-37"/>
          <p:cNvSpPr/>
          <p:nvPr/>
        </p:nvSpPr>
        <p:spPr>
          <a:xfrm>
            <a:off x="560784" y="1371600"/>
            <a:ext cx="1163121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Assessing cardiovascular and thrombotic risk when prescribing CHC</a:t>
            </a:r>
            <a:endParaRPr lang="en-US" sz="2250" dirty="0"/>
          </a:p>
        </p:txBody>
      </p:sp>
      <p:sp>
        <p:nvSpPr>
          <p:cNvPr id="39" name="SK-24-text-38"/>
          <p:cNvSpPr/>
          <p:nvPr/>
        </p:nvSpPr>
        <p:spPr>
          <a:xfrm>
            <a:off x="572988" y="1851571"/>
            <a:ext cx="116190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Category Legend Strip UKMEC 1 — No restriction UKMEC 2 — Advantages outweigh risks UKMEC 3 — Risks outweigh advantages UKMEC 4 — Absolute contraindication</a:t>
            </a:r>
            <a:endParaRPr lang="en-US" sz="1050" dirty="0"/>
          </a:p>
        </p:txBody>
      </p:sp>
      <p:sp>
        <p:nvSpPr>
          <p:cNvPr id="40" name="SK-24-text-39"/>
          <p:cNvSpPr/>
          <p:nvPr/>
        </p:nvSpPr>
        <p:spPr>
          <a:xfrm>
            <a:off x="1255663" y="2331690"/>
            <a:ext cx="51606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COLUMN 1 — BMI / OBESITY</a:t>
            </a:r>
            <a:endParaRPr lang="en-US" sz="1350" dirty="0"/>
          </a:p>
        </p:txBody>
      </p:sp>
      <p:sp>
        <p:nvSpPr>
          <p:cNvPr id="41" name="SK-24-text-40"/>
          <p:cNvSpPr/>
          <p:nvPr/>
        </p:nvSpPr>
        <p:spPr>
          <a:xfrm>
            <a:off x="1755577" y="2770584"/>
            <a:ext cx="398716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&amp; Obesity</a:t>
            </a:r>
            <a:endParaRPr lang="en-US" sz="1950" dirty="0"/>
          </a:p>
        </p:txBody>
      </p:sp>
      <p:sp>
        <p:nvSpPr>
          <p:cNvPr id="42" name="SK-24-text-41"/>
          <p:cNvSpPr/>
          <p:nvPr/>
        </p:nvSpPr>
        <p:spPr>
          <a:xfrm>
            <a:off x="682675" y="3278088"/>
            <a:ext cx="372046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30–34 kg/m²</a:t>
            </a:r>
            <a:endParaRPr lang="en-US" sz="1350" dirty="0"/>
          </a:p>
        </p:txBody>
      </p:sp>
      <p:sp>
        <p:nvSpPr>
          <p:cNvPr id="43" name="SK-24-text-42"/>
          <p:cNvSpPr/>
          <p:nvPr/>
        </p:nvSpPr>
        <p:spPr>
          <a:xfrm>
            <a:off x="3162836" y="3326489"/>
            <a:ext cx="194024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</a:t>
            </a:r>
            <a:endParaRPr lang="en-US" sz="1400" dirty="0"/>
          </a:p>
        </p:txBody>
      </p:sp>
      <p:sp>
        <p:nvSpPr>
          <p:cNvPr id="44" name="SK-24-text-43"/>
          <p:cNvSpPr/>
          <p:nvPr/>
        </p:nvSpPr>
        <p:spPr>
          <a:xfrm>
            <a:off x="682675" y="3703290"/>
            <a:ext cx="30346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≥35 kg/m²</a:t>
            </a:r>
            <a:endParaRPr lang="en-US" sz="1350" dirty="0"/>
          </a:p>
        </p:txBody>
      </p:sp>
      <p:sp>
        <p:nvSpPr>
          <p:cNvPr id="45" name="SK-24-text-44"/>
          <p:cNvSpPr/>
          <p:nvPr/>
        </p:nvSpPr>
        <p:spPr>
          <a:xfrm>
            <a:off x="3115906" y="3706804"/>
            <a:ext cx="19402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</a:t>
            </a:r>
            <a:endParaRPr lang="en-US" sz="1400" dirty="0"/>
          </a:p>
        </p:txBody>
      </p:sp>
      <p:sp>
        <p:nvSpPr>
          <p:cNvPr id="46" name="SK-24-text-45"/>
          <p:cNvSpPr/>
          <p:nvPr/>
        </p:nvSpPr>
        <p:spPr>
          <a:xfrm>
            <a:off x="767953" y="4910286"/>
            <a:ext cx="310887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 increases VTE and cardiovascular risk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BMI warrants caution with CHC.</a:t>
            </a:r>
            <a:endParaRPr lang="en-US" sz="1200" dirty="0"/>
          </a:p>
        </p:txBody>
      </p:sp>
      <p:sp>
        <p:nvSpPr>
          <p:cNvPr id="47" name="SK-24-text-46"/>
          <p:cNvSpPr/>
          <p:nvPr/>
        </p:nvSpPr>
        <p:spPr>
          <a:xfrm>
            <a:off x="4974282" y="2331690"/>
            <a:ext cx="49549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COLUMN 2 — HYPERTENSION</a:t>
            </a:r>
            <a:endParaRPr lang="en-US" sz="1350" dirty="0"/>
          </a:p>
        </p:txBody>
      </p:sp>
      <p:sp>
        <p:nvSpPr>
          <p:cNvPr id="48" name="SK-24-text-47"/>
          <p:cNvSpPr/>
          <p:nvPr/>
        </p:nvSpPr>
        <p:spPr>
          <a:xfrm>
            <a:off x="5486400" y="2770584"/>
            <a:ext cx="42843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Pressure</a:t>
            </a:r>
            <a:endParaRPr lang="en-US" sz="1950" dirty="0"/>
          </a:p>
        </p:txBody>
      </p:sp>
      <p:sp>
        <p:nvSpPr>
          <p:cNvPr id="49" name="SK-24-text-48"/>
          <p:cNvSpPr/>
          <p:nvPr/>
        </p:nvSpPr>
        <p:spPr>
          <a:xfrm>
            <a:off x="4449961" y="3278088"/>
            <a:ext cx="618934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BP 140–159 / 90–94 mmHg</a:t>
            </a:r>
            <a:endParaRPr lang="en-US" sz="1350" dirty="0"/>
          </a:p>
        </p:txBody>
      </p:sp>
      <p:sp>
        <p:nvSpPr>
          <p:cNvPr id="50" name="SK-24-text-49"/>
          <p:cNvSpPr/>
          <p:nvPr/>
        </p:nvSpPr>
        <p:spPr>
          <a:xfrm>
            <a:off x="6906012" y="3332856"/>
            <a:ext cx="19402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</a:t>
            </a:r>
            <a:endParaRPr lang="en-US" sz="1400" dirty="0"/>
          </a:p>
        </p:txBody>
      </p:sp>
      <p:sp>
        <p:nvSpPr>
          <p:cNvPr id="51" name="SK-24-text-50"/>
          <p:cNvSpPr/>
          <p:nvPr/>
        </p:nvSpPr>
        <p:spPr>
          <a:xfrm>
            <a:off x="4462165" y="3703290"/>
            <a:ext cx="42691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BP ≥160 / 95 mmHg</a:t>
            </a:r>
            <a:endParaRPr lang="en-US" sz="1350" dirty="0"/>
          </a:p>
        </p:txBody>
      </p:sp>
      <p:sp>
        <p:nvSpPr>
          <p:cNvPr id="52" name="SK-24-text-51"/>
          <p:cNvSpPr/>
          <p:nvPr/>
        </p:nvSpPr>
        <p:spPr>
          <a:xfrm>
            <a:off x="6892814" y="3711185"/>
            <a:ext cx="194024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</a:t>
            </a:r>
            <a:endParaRPr lang="en-US" sz="1400" dirty="0"/>
          </a:p>
        </p:txBody>
      </p:sp>
      <p:sp>
        <p:nvSpPr>
          <p:cNvPr id="53" name="SK-24-text-52"/>
          <p:cNvSpPr/>
          <p:nvPr/>
        </p:nvSpPr>
        <p:spPr>
          <a:xfrm>
            <a:off x="4462165" y="4121646"/>
            <a:ext cx="58464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Well-controlled hypertension</a:t>
            </a:r>
            <a:endParaRPr lang="en-US" sz="1350" dirty="0"/>
          </a:p>
        </p:txBody>
      </p:sp>
      <p:sp>
        <p:nvSpPr>
          <p:cNvPr id="54" name="SK-24-text-53"/>
          <p:cNvSpPr/>
          <p:nvPr/>
        </p:nvSpPr>
        <p:spPr>
          <a:xfrm>
            <a:off x="6879363" y="4131915"/>
            <a:ext cx="19402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</a:t>
            </a:r>
            <a:endParaRPr lang="en-US" sz="1400" dirty="0"/>
          </a:p>
        </p:txBody>
      </p:sp>
      <p:sp>
        <p:nvSpPr>
          <p:cNvPr id="55" name="SK-24-text-54"/>
          <p:cNvSpPr/>
          <p:nvPr/>
        </p:nvSpPr>
        <p:spPr>
          <a:xfrm>
            <a:off x="4486573" y="4917132"/>
            <a:ext cx="320635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hypertension with CHC significantly raises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stroke and MI risk. Stop CHC and manage BP first.</a:t>
            </a:r>
            <a:endParaRPr lang="en-US" sz="1200" dirty="0"/>
          </a:p>
        </p:txBody>
      </p:sp>
      <p:sp>
        <p:nvSpPr>
          <p:cNvPr id="56" name="SK-24-text-55"/>
          <p:cNvSpPr/>
          <p:nvPr/>
        </p:nvSpPr>
        <p:spPr>
          <a:xfrm>
            <a:off x="8107561" y="2331690"/>
            <a:ext cx="40844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COLUMN 3 — VTE HISTORY &amp; THROMBOPHILIA</a:t>
            </a:r>
            <a:endParaRPr lang="en-US" sz="1350" dirty="0"/>
          </a:p>
        </p:txBody>
      </p:sp>
      <p:sp>
        <p:nvSpPr>
          <p:cNvPr id="57" name="SK-24-text-56"/>
          <p:cNvSpPr/>
          <p:nvPr/>
        </p:nvSpPr>
        <p:spPr>
          <a:xfrm>
            <a:off x="9021961" y="2770584"/>
            <a:ext cx="317003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 &amp; Clotting Risk</a:t>
            </a:r>
            <a:endParaRPr lang="en-US" sz="1950" dirty="0"/>
          </a:p>
        </p:txBody>
      </p:sp>
      <p:sp>
        <p:nvSpPr>
          <p:cNvPr id="58" name="SK-24-text-57"/>
          <p:cNvSpPr/>
          <p:nvPr/>
        </p:nvSpPr>
        <p:spPr>
          <a:xfrm>
            <a:off x="8229600" y="3291780"/>
            <a:ext cx="29660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 of VTE</a:t>
            </a:r>
            <a:endParaRPr lang="en-US" sz="1350" dirty="0"/>
          </a:p>
        </p:txBody>
      </p:sp>
      <p:sp>
        <p:nvSpPr>
          <p:cNvPr id="59" name="SK-24-text-58"/>
          <p:cNvSpPr/>
          <p:nvPr/>
        </p:nvSpPr>
        <p:spPr>
          <a:xfrm>
            <a:off x="10655647" y="3312467"/>
            <a:ext cx="17191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</a:t>
            </a:r>
            <a:endParaRPr lang="en-US" sz="1400" dirty="0"/>
          </a:p>
        </p:txBody>
      </p:sp>
      <p:sp>
        <p:nvSpPr>
          <p:cNvPr id="60" name="SK-24-text-59"/>
          <p:cNvSpPr/>
          <p:nvPr/>
        </p:nvSpPr>
        <p:spPr>
          <a:xfrm>
            <a:off x="8229600" y="3703290"/>
            <a:ext cx="396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VTE on anticoagulants</a:t>
            </a:r>
            <a:endParaRPr lang="en-US" sz="1350" dirty="0"/>
          </a:p>
        </p:txBody>
      </p:sp>
      <p:sp>
        <p:nvSpPr>
          <p:cNvPr id="61" name="SK-24-text-60"/>
          <p:cNvSpPr/>
          <p:nvPr/>
        </p:nvSpPr>
        <p:spPr>
          <a:xfrm>
            <a:off x="10655647" y="3733764"/>
            <a:ext cx="14387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</a:t>
            </a:r>
            <a:endParaRPr lang="en-US" sz="1400" dirty="0"/>
          </a:p>
        </p:txBody>
      </p:sp>
      <p:sp>
        <p:nvSpPr>
          <p:cNvPr id="62" name="SK-24-text-61"/>
          <p:cNvSpPr/>
          <p:nvPr/>
        </p:nvSpPr>
        <p:spPr>
          <a:xfrm>
            <a:off x="8229600" y="4053036"/>
            <a:ext cx="37890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history VTE</a:t>
            </a:r>
            <a:endParaRPr lang="en-US" sz="1350" dirty="0"/>
          </a:p>
        </p:txBody>
      </p:sp>
      <p:sp>
        <p:nvSpPr>
          <p:cNvPr id="63" name="SK-24-text-62"/>
          <p:cNvSpPr/>
          <p:nvPr/>
        </p:nvSpPr>
        <p:spPr>
          <a:xfrm>
            <a:off x="10655647" y="4156024"/>
            <a:ext cx="17191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</a:t>
            </a:r>
            <a:endParaRPr lang="en-US" sz="1400" dirty="0"/>
          </a:p>
        </p:txBody>
      </p:sp>
      <p:sp>
        <p:nvSpPr>
          <p:cNvPr id="64" name="SK-24-text-63"/>
          <p:cNvSpPr/>
          <p:nvPr/>
        </p:nvSpPr>
        <p:spPr>
          <a:xfrm>
            <a:off x="8241655" y="4258717"/>
            <a:ext cx="39503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(1st degree, under 45)</a:t>
            </a:r>
            <a:endParaRPr lang="en-US" sz="1350" dirty="0"/>
          </a:p>
        </p:txBody>
      </p:sp>
      <p:sp>
        <p:nvSpPr>
          <p:cNvPr id="65" name="SK-24-text-64"/>
          <p:cNvSpPr/>
          <p:nvPr/>
        </p:nvSpPr>
        <p:spPr>
          <a:xfrm>
            <a:off x="10655647" y="4594919"/>
            <a:ext cx="17191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</a:t>
            </a:r>
            <a:endParaRPr lang="en-US" sz="1400" dirty="0"/>
          </a:p>
        </p:txBody>
      </p:sp>
      <p:sp>
        <p:nvSpPr>
          <p:cNvPr id="66" name="SK-24-text-65"/>
          <p:cNvSpPr/>
          <p:nvPr/>
        </p:nvSpPr>
        <p:spPr>
          <a:xfrm>
            <a:off x="8229600" y="4581079"/>
            <a:ext cx="3962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Known thrombophilia</a:t>
            </a:r>
            <a:endParaRPr lang="en-US" sz="1350" dirty="0"/>
          </a:p>
        </p:txBody>
      </p:sp>
      <p:sp>
        <p:nvSpPr>
          <p:cNvPr id="67" name="SK-24-text-66"/>
          <p:cNvSpPr/>
          <p:nvPr/>
        </p:nvSpPr>
        <p:spPr>
          <a:xfrm>
            <a:off x="8119765" y="4917132"/>
            <a:ext cx="348689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personal history of VTE is an absolute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 to CHC. Family history alone = UKMEC.</a:t>
            </a:r>
            <a:endParaRPr lang="en-US" sz="1200" dirty="0"/>
          </a:p>
        </p:txBody>
      </p:sp>
      <p:sp>
        <p:nvSpPr>
          <p:cNvPr id="68" name="SK-24-text-67"/>
          <p:cNvSpPr/>
          <p:nvPr/>
        </p:nvSpPr>
        <p:spPr>
          <a:xfrm>
            <a:off x="3255169" y="5602932"/>
            <a:ext cx="89368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Rule: Two UKMEC 3 conditions together = treat as UKMEC 4</a:t>
            </a:r>
            <a:endParaRPr lang="en-US" sz="1650" dirty="0"/>
          </a:p>
        </p:txBody>
      </p:sp>
      <p:sp>
        <p:nvSpPr>
          <p:cNvPr id="69" name="SK-24-text-68"/>
          <p:cNvSpPr/>
          <p:nvPr/>
        </p:nvSpPr>
        <p:spPr>
          <a:xfrm>
            <a:off x="3230761" y="5904607"/>
            <a:ext cx="56935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Example: BMI ≥35 + family history of VTE = combined risk treated as absolute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contraindication. Always assess multiple risk factors together, not in isolation.</a:t>
            </a:r>
            <a:endParaRPr lang="en-US" sz="1350" dirty="0"/>
          </a:p>
        </p:txBody>
      </p:sp>
      <p:sp>
        <p:nvSpPr>
          <p:cNvPr id="70" name="SK-24-text-69"/>
          <p:cNvSpPr/>
          <p:nvPr/>
        </p:nvSpPr>
        <p:spPr>
          <a:xfrm>
            <a:off x="341263" y="6604248"/>
            <a:ext cx="44062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71" name="SK-24-text-70"/>
          <p:cNvSpPr/>
          <p:nvPr/>
        </p:nvSpPr>
        <p:spPr>
          <a:xfrm>
            <a:off x="4535388" y="6597253"/>
            <a:ext cx="7656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2025 | Bradford VTS Teaching Deck</a:t>
            </a:r>
            <a:endParaRPr lang="en-US" sz="1350" dirty="0"/>
          </a:p>
        </p:txBody>
      </p:sp>
      <p:sp>
        <p:nvSpPr>
          <p:cNvPr id="72" name="SK-24-text-71"/>
          <p:cNvSpPr/>
          <p:nvPr/>
        </p:nvSpPr>
        <p:spPr>
          <a:xfrm>
            <a:off x="11301859" y="6604248"/>
            <a:ext cx="8901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/ 35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973782"/>
            <a:ext cx="1267867" cy="6161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604665"/>
            <a:ext cx="5461992" cy="4341019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1604665"/>
            <a:ext cx="5461992" cy="4341019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006" y="2551063"/>
            <a:ext cx="9525" cy="2242542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0132" y="2660898"/>
            <a:ext cx="9525" cy="2132707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4463" y="4889748"/>
            <a:ext cx="1487388" cy="1227534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6096744"/>
            <a:ext cx="11167765" cy="377130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6096744"/>
            <a:ext cx="73075" cy="377130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6151513"/>
            <a:ext cx="243780" cy="253603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61263" y="1741884"/>
            <a:ext cx="292596" cy="301675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5977" y="1728192"/>
            <a:ext cx="243780" cy="329059"/>
          </a:xfrm>
          <a:prstGeom prst="rect">
            <a:avLst/>
          </a:prstGeom>
        </p:spPr>
      </p:pic>
      <p:sp>
        <p:nvSpPr>
          <p:cNvPr id="16" name="SK-25-text-15"/>
          <p:cNvSpPr/>
          <p:nvPr/>
        </p:nvSpPr>
        <p:spPr>
          <a:xfrm>
            <a:off x="451098" y="370284"/>
            <a:ext cx="1174090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2025: Postpartum and Breastfeeding Rules</a:t>
            </a:r>
            <a:endParaRPr lang="en-US" sz="3600" dirty="0"/>
          </a:p>
        </p:txBody>
      </p:sp>
      <p:sp>
        <p:nvSpPr>
          <p:cNvPr id="17" name="SK-25-text-16"/>
          <p:cNvSpPr/>
          <p:nvPr/>
        </p:nvSpPr>
        <p:spPr>
          <a:xfrm>
            <a:off x="451098" y="1158925"/>
            <a:ext cx="1174090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 of contraception initiation after childbirth — based on VTE risk and infant safety</a:t>
            </a:r>
            <a:endParaRPr lang="en-US" sz="1800" dirty="0"/>
          </a:p>
        </p:txBody>
      </p:sp>
      <p:sp>
        <p:nvSpPr>
          <p:cNvPr id="18" name="SK-25-text-17"/>
          <p:cNvSpPr/>
          <p:nvPr/>
        </p:nvSpPr>
        <p:spPr>
          <a:xfrm>
            <a:off x="1450777" y="1748730"/>
            <a:ext cx="973455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 — Not Breastfeeding</a:t>
            </a:r>
            <a:endParaRPr lang="en-US" sz="2100" dirty="0"/>
          </a:p>
        </p:txBody>
      </p:sp>
      <p:sp>
        <p:nvSpPr>
          <p:cNvPr id="19" name="SK-25-text-18"/>
          <p:cNvSpPr/>
          <p:nvPr/>
        </p:nvSpPr>
        <p:spPr>
          <a:xfrm>
            <a:off x="682675" y="2187625"/>
            <a:ext cx="36331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0–20 – CHC (COC / patch / ring):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 – Elevated VTE risk – avoid</a:t>
            </a:r>
            <a:endParaRPr lang="en-US" sz="1500" dirty="0"/>
          </a:p>
        </p:txBody>
      </p:sp>
      <p:sp>
        <p:nvSpPr>
          <p:cNvPr id="20" name="SK-25-text-19"/>
          <p:cNvSpPr/>
          <p:nvPr/>
        </p:nvSpPr>
        <p:spPr>
          <a:xfrm>
            <a:off x="682675" y="2715667"/>
            <a:ext cx="37184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onwards – CHC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– VTE risk normalised – can start</a:t>
            </a:r>
            <a:endParaRPr lang="en-US" sz="1500" dirty="0"/>
          </a:p>
        </p:txBody>
      </p:sp>
      <p:sp>
        <p:nvSpPr>
          <p:cNvPr id="21" name="SK-25-text-20"/>
          <p:cNvSpPr/>
          <p:nvPr/>
        </p:nvSpPr>
        <p:spPr>
          <a:xfrm>
            <a:off x="682675" y="3236863"/>
            <a:ext cx="236517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21 onwards – POP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– No restriction</a:t>
            </a:r>
            <a:endParaRPr lang="en-US" sz="1500" dirty="0"/>
          </a:p>
        </p:txBody>
      </p:sp>
      <p:sp>
        <p:nvSpPr>
          <p:cNvPr id="22" name="SK-25-text-21"/>
          <p:cNvSpPr/>
          <p:nvPr/>
        </p:nvSpPr>
        <p:spPr>
          <a:xfrm>
            <a:off x="682675" y="3751213"/>
            <a:ext cx="491326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postpartum – Injectable (Depo-Provera)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– Can start straight away</a:t>
            </a:r>
            <a:endParaRPr lang="en-US" sz="1500" dirty="0"/>
          </a:p>
        </p:txBody>
      </p:sp>
      <p:sp>
        <p:nvSpPr>
          <p:cNvPr id="23" name="SK-25-text-22"/>
          <p:cNvSpPr/>
          <p:nvPr/>
        </p:nvSpPr>
        <p:spPr>
          <a:xfrm>
            <a:off x="682675" y="4272409"/>
            <a:ext cx="448657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postpartum – Implant (Nexplanon)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– Can start straight away</a:t>
            </a:r>
            <a:endParaRPr lang="en-US" sz="1500" dirty="0"/>
          </a:p>
        </p:txBody>
      </p:sp>
      <p:sp>
        <p:nvSpPr>
          <p:cNvPr id="24" name="SK-25-text-23"/>
          <p:cNvSpPr/>
          <p:nvPr/>
        </p:nvSpPr>
        <p:spPr>
          <a:xfrm>
            <a:off x="682675" y="4793605"/>
            <a:ext cx="4498777" cy="9943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48 hours to 4 weeks – IUD / IUS insertion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 – Avoid this window – uterine involution risk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28 days (4 weeks) – IUD / IUS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– Safe to insert</a:t>
            </a:r>
            <a:endParaRPr lang="en-US" sz="1500" dirty="0"/>
          </a:p>
        </p:txBody>
      </p:sp>
      <p:sp>
        <p:nvSpPr>
          <p:cNvPr id="25" name="SK-25-text-24"/>
          <p:cNvSpPr/>
          <p:nvPr/>
        </p:nvSpPr>
        <p:spPr>
          <a:xfrm>
            <a:off x="8290471" y="1748730"/>
            <a:ext cx="390152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</a:t>
            </a:r>
            <a:endParaRPr lang="en-US" sz="2100" dirty="0"/>
          </a:p>
        </p:txBody>
      </p:sp>
      <p:sp>
        <p:nvSpPr>
          <p:cNvPr id="26" name="SK-25-text-25"/>
          <p:cNvSpPr/>
          <p:nvPr/>
        </p:nvSpPr>
        <p:spPr>
          <a:xfrm>
            <a:off x="6437263" y="2201317"/>
            <a:ext cx="502309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 than 6 weeks postpartum – CHC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 – Absolute contraindication – affects milk supply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neonatal exposure</a:t>
            </a:r>
            <a:endParaRPr lang="en-US" sz="1500" dirty="0"/>
          </a:p>
        </p:txBody>
      </p:sp>
      <p:sp>
        <p:nvSpPr>
          <p:cNvPr id="27" name="SK-25-text-26"/>
          <p:cNvSpPr/>
          <p:nvPr/>
        </p:nvSpPr>
        <p:spPr>
          <a:xfrm>
            <a:off x="6437263" y="2976265"/>
            <a:ext cx="4547592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weeks to 6 months – CHC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 – Use with caution – risks generally outweigh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advantages</a:t>
            </a:r>
            <a:endParaRPr lang="en-US" sz="1500" dirty="0"/>
          </a:p>
        </p:txBody>
      </p:sp>
      <p:sp>
        <p:nvSpPr>
          <p:cNvPr id="28" name="SK-25-text-27"/>
          <p:cNvSpPr/>
          <p:nvPr/>
        </p:nvSpPr>
        <p:spPr>
          <a:xfrm>
            <a:off x="6437263" y="3634680"/>
            <a:ext cx="490105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 or more – CHC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2 – Usually acceptable – advantages outweigh risks</a:t>
            </a:r>
            <a:endParaRPr lang="en-US" sz="1500" dirty="0"/>
          </a:p>
        </p:txBody>
      </p:sp>
      <p:sp>
        <p:nvSpPr>
          <p:cNvPr id="29" name="SK-25-text-28"/>
          <p:cNvSpPr/>
          <p:nvPr/>
        </p:nvSpPr>
        <p:spPr>
          <a:xfrm>
            <a:off x="6437263" y="4217640"/>
            <a:ext cx="5047357" cy="10697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3 weeks postpartum – POP / Injectable / Implant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1-2 – Safe – progestogen-only methods preferred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4 weeks postpartum – IUD / IUS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– Safe to insert – no hormonal concerns</a:t>
            </a:r>
            <a:endParaRPr lang="en-US" sz="1500" dirty="0"/>
          </a:p>
        </p:txBody>
      </p:sp>
      <p:sp>
        <p:nvSpPr>
          <p:cNvPr id="30" name="SK-25-text-29"/>
          <p:cNvSpPr/>
          <p:nvPr/>
        </p:nvSpPr>
        <p:spPr>
          <a:xfrm>
            <a:off x="865584" y="6185892"/>
            <a:ext cx="113264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Rule: Two UKMEC 3s = Treat as UKMEC 4 — If a patient has two separate UKMEC 3 conditions, the combined risk is treated as an absolute contraindication</a:t>
            </a:r>
            <a:endParaRPr lang="en-US" sz="1200" dirty="0"/>
          </a:p>
        </p:txBody>
      </p:sp>
      <p:sp>
        <p:nvSpPr>
          <p:cNvPr id="31" name="SK-25-text-30"/>
          <p:cNvSpPr/>
          <p:nvPr/>
        </p:nvSpPr>
        <p:spPr>
          <a:xfrm>
            <a:off x="414486" y="6672709"/>
            <a:ext cx="34366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2" name="SK-25-text-31"/>
          <p:cNvSpPr/>
          <p:nvPr/>
        </p:nvSpPr>
        <p:spPr>
          <a:xfrm>
            <a:off x="9265890" y="6665863"/>
            <a:ext cx="29261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009650"/>
            <a:ext cx="1219200" cy="381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666429"/>
            <a:ext cx="5339953" cy="4059882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666429"/>
            <a:ext cx="5339953" cy="493663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0022" y="2160240"/>
            <a:ext cx="9525" cy="3566071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3067496"/>
            <a:ext cx="5169396" cy="9525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4007048"/>
            <a:ext cx="5169396" cy="9525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4781996"/>
            <a:ext cx="5169396" cy="9525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4353" y="1666429"/>
            <a:ext cx="5339953" cy="4059882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4353" y="1666429"/>
            <a:ext cx="5339953" cy="493663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9018" y="2160240"/>
            <a:ext cx="9525" cy="3566071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3067496"/>
            <a:ext cx="5169396" cy="9525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780" y="4007048"/>
            <a:ext cx="5169396" cy="9525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4781996"/>
            <a:ext cx="5169396" cy="9525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06996" y="5842992"/>
            <a:ext cx="134094" cy="617190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41090" y="5842992"/>
            <a:ext cx="9655969" cy="617190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24000" y="6368355"/>
            <a:ext cx="9265890" cy="19050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155561" y="5692080"/>
            <a:ext cx="1036439" cy="1131540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89757" y="5890915"/>
            <a:ext cx="194965" cy="281136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64188" y="5054203"/>
            <a:ext cx="243780" cy="246757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64188" y="4162723"/>
            <a:ext cx="243780" cy="239911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64188" y="3209479"/>
            <a:ext cx="243780" cy="239911"/>
          </a:xfrm>
          <a:prstGeom prst="rect">
            <a:avLst/>
          </a:prstGeom>
        </p:spPr>
      </p:pic>
      <p:pic>
        <p:nvPicPr>
          <p:cNvPr id="25" name="SK-2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64188" y="2304157"/>
            <a:ext cx="243780" cy="246757"/>
          </a:xfrm>
          <a:prstGeom prst="rect">
            <a:avLst/>
          </a:prstGeom>
        </p:spPr>
      </p:pic>
      <p:pic>
        <p:nvPicPr>
          <p:cNvPr id="26" name="SK-26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88188" y="1748730"/>
            <a:ext cx="255984" cy="349746"/>
          </a:xfrm>
          <a:prstGeom prst="rect">
            <a:avLst/>
          </a:prstGeom>
        </p:spPr>
      </p:pic>
      <p:pic>
        <p:nvPicPr>
          <p:cNvPr id="27" name="SK-26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2675" y="4937671"/>
            <a:ext cx="243780" cy="239911"/>
          </a:xfrm>
          <a:prstGeom prst="rect">
            <a:avLst/>
          </a:prstGeom>
        </p:spPr>
      </p:pic>
      <p:pic>
        <p:nvPicPr>
          <p:cNvPr id="28" name="SK-26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82675" y="4162723"/>
            <a:ext cx="243780" cy="239911"/>
          </a:xfrm>
          <a:prstGeom prst="rect">
            <a:avLst/>
          </a:prstGeom>
        </p:spPr>
      </p:pic>
      <p:pic>
        <p:nvPicPr>
          <p:cNvPr id="29" name="SK-26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2675" y="3209479"/>
            <a:ext cx="243780" cy="246757"/>
          </a:xfrm>
          <a:prstGeom prst="rect">
            <a:avLst/>
          </a:prstGeom>
        </p:spPr>
      </p:pic>
      <p:pic>
        <p:nvPicPr>
          <p:cNvPr id="30" name="SK-26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2675" y="2311003"/>
            <a:ext cx="243780" cy="239911"/>
          </a:xfrm>
          <a:prstGeom prst="rect">
            <a:avLst/>
          </a:prstGeom>
        </p:spPr>
      </p:pic>
      <p:pic>
        <p:nvPicPr>
          <p:cNvPr id="31" name="SK-26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975098" y="1762423"/>
            <a:ext cx="243780" cy="335905"/>
          </a:xfrm>
          <a:prstGeom prst="rect">
            <a:avLst/>
          </a:prstGeom>
        </p:spPr>
      </p:pic>
      <p:pic>
        <p:nvPicPr>
          <p:cNvPr id="32" name="SK-26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545961" y="335905"/>
            <a:ext cx="1084957" cy="1165771"/>
          </a:xfrm>
          <a:prstGeom prst="rect">
            <a:avLst/>
          </a:prstGeom>
        </p:spPr>
      </p:pic>
      <p:sp>
        <p:nvSpPr>
          <p:cNvPr id="33" name="SK-26-text-32"/>
          <p:cNvSpPr/>
          <p:nvPr/>
        </p:nvSpPr>
        <p:spPr>
          <a:xfrm>
            <a:off x="572988" y="493663"/>
            <a:ext cx="1161901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in Special Circumstances: Postpartum</a:t>
            </a:r>
            <a:endParaRPr lang="en-US" sz="3150" dirty="0"/>
          </a:p>
        </p:txBody>
      </p:sp>
      <p:sp>
        <p:nvSpPr>
          <p:cNvPr id="34" name="SK-26-text-33"/>
          <p:cNvSpPr/>
          <p:nvPr/>
        </p:nvSpPr>
        <p:spPr>
          <a:xfrm>
            <a:off x="597396" y="1206996"/>
            <a:ext cx="1159460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can each method safely start after delivery?</a:t>
            </a:r>
            <a:endParaRPr lang="en-US" sz="2100" dirty="0"/>
          </a:p>
        </p:txBody>
      </p:sp>
      <p:sp>
        <p:nvSpPr>
          <p:cNvPr id="35" name="SK-26-text-34"/>
          <p:cNvSpPr/>
          <p:nvPr/>
        </p:nvSpPr>
        <p:spPr>
          <a:xfrm>
            <a:off x="2279898" y="1776115"/>
            <a:ext cx="597217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Breastfeeding</a:t>
            </a:r>
            <a:endParaRPr lang="en-US" sz="2250" dirty="0"/>
          </a:p>
        </p:txBody>
      </p:sp>
      <p:sp>
        <p:nvSpPr>
          <p:cNvPr id="36" name="SK-26-text-35"/>
          <p:cNvSpPr/>
          <p:nvPr/>
        </p:nvSpPr>
        <p:spPr>
          <a:xfrm>
            <a:off x="950863" y="2311003"/>
            <a:ext cx="9630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(Day 0–1)</a:t>
            </a:r>
            <a:endParaRPr lang="en-US" sz="1575" dirty="0"/>
          </a:p>
        </p:txBody>
      </p:sp>
      <p:sp>
        <p:nvSpPr>
          <p:cNvPr id="37" name="SK-26-text-36"/>
          <p:cNvSpPr/>
          <p:nvPr/>
        </p:nvSpPr>
        <p:spPr>
          <a:xfrm>
            <a:off x="2194471" y="2297311"/>
            <a:ext cx="362098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Injectable (Depo-Provera / Sayana Press),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 (Nexplanon)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– no restriction</a:t>
            </a:r>
            <a:endParaRPr lang="en-US" sz="1350" dirty="0"/>
          </a:p>
        </p:txBody>
      </p:sp>
      <p:sp>
        <p:nvSpPr>
          <p:cNvPr id="38" name="SK-26-text-37"/>
          <p:cNvSpPr/>
          <p:nvPr/>
        </p:nvSpPr>
        <p:spPr>
          <a:xfrm>
            <a:off x="950863" y="3216325"/>
            <a:ext cx="29146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Day 21</a:t>
            </a:r>
            <a:endParaRPr lang="en-US" sz="1500" dirty="0"/>
          </a:p>
        </p:txBody>
      </p:sp>
      <p:sp>
        <p:nvSpPr>
          <p:cNvPr id="39" name="SK-26-text-38"/>
          <p:cNvSpPr/>
          <p:nvPr/>
        </p:nvSpPr>
        <p:spPr>
          <a:xfrm>
            <a:off x="2194471" y="3202632"/>
            <a:ext cx="3718471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Hormonal Contraception (CHC),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COC, patch, vaginal ring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from day 21 – VTE risk if started earlier</a:t>
            </a:r>
            <a:endParaRPr lang="en-US" sz="1350" dirty="0"/>
          </a:p>
        </p:txBody>
      </p:sp>
      <p:sp>
        <p:nvSpPr>
          <p:cNvPr id="40" name="SK-26-text-39"/>
          <p:cNvSpPr/>
          <p:nvPr/>
        </p:nvSpPr>
        <p:spPr>
          <a:xfrm>
            <a:off x="950863" y="4162723"/>
            <a:ext cx="10240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0–20: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</a:t>
            </a:r>
            <a:endParaRPr lang="en-US" sz="1575" dirty="0"/>
          </a:p>
        </p:txBody>
      </p:sp>
      <p:sp>
        <p:nvSpPr>
          <p:cNvPr id="41" name="SK-26-text-40"/>
          <p:cNvSpPr/>
          <p:nvPr/>
        </p:nvSpPr>
        <p:spPr>
          <a:xfrm>
            <a:off x="2194471" y="4162723"/>
            <a:ext cx="310887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CHC not recommended before day 21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Elevated postpartum VTE risk</a:t>
            </a:r>
            <a:endParaRPr lang="en-US" sz="1350" dirty="0"/>
          </a:p>
        </p:txBody>
      </p:sp>
      <p:sp>
        <p:nvSpPr>
          <p:cNvPr id="42" name="SK-26-text-41"/>
          <p:cNvSpPr/>
          <p:nvPr/>
        </p:nvSpPr>
        <p:spPr>
          <a:xfrm>
            <a:off x="950863" y="4937671"/>
            <a:ext cx="113377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Day 28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(4 weeks)</a:t>
            </a:r>
            <a:endParaRPr lang="en-US" sz="1575" dirty="0"/>
          </a:p>
        </p:txBody>
      </p:sp>
      <p:sp>
        <p:nvSpPr>
          <p:cNvPr id="43" name="SK-26-text-42"/>
          <p:cNvSpPr/>
          <p:nvPr/>
        </p:nvSpPr>
        <p:spPr>
          <a:xfrm>
            <a:off x="2194471" y="4910286"/>
            <a:ext cx="3242965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 / Levonorgestrel IUS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 at ≥4 weeks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 between 48 hours and 4 weeks</a:t>
            </a:r>
            <a:endParaRPr lang="en-US" sz="1350" dirty="0"/>
          </a:p>
        </p:txBody>
      </p:sp>
      <p:sp>
        <p:nvSpPr>
          <p:cNvPr id="44" name="SK-26-text-43"/>
          <p:cNvSpPr/>
          <p:nvPr/>
        </p:nvSpPr>
        <p:spPr>
          <a:xfrm>
            <a:off x="8217396" y="1782961"/>
            <a:ext cx="397460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</a:t>
            </a:r>
            <a:endParaRPr lang="en-US" sz="2250" dirty="0"/>
          </a:p>
        </p:txBody>
      </p:sp>
      <p:sp>
        <p:nvSpPr>
          <p:cNvPr id="45" name="SK-26-text-44"/>
          <p:cNvSpPr/>
          <p:nvPr/>
        </p:nvSpPr>
        <p:spPr>
          <a:xfrm>
            <a:off x="6644580" y="2317998"/>
            <a:ext cx="87778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3–6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</a:t>
            </a:r>
            <a:endParaRPr lang="en-US" sz="1575" dirty="0"/>
          </a:p>
        </p:txBody>
      </p:sp>
      <p:sp>
        <p:nvSpPr>
          <p:cNvPr id="46" name="SK-26-text-45"/>
          <p:cNvSpPr/>
          <p:nvPr/>
        </p:nvSpPr>
        <p:spPr>
          <a:xfrm>
            <a:off x="7985671" y="2297311"/>
            <a:ext cx="337705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POP (progestogen-only pill), Implant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(Nexplanon), Injectable (Depo-Provera)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1–2 – safe, no effect on milk supply</a:t>
            </a:r>
            <a:endParaRPr lang="en-US" sz="1350" dirty="0"/>
          </a:p>
        </p:txBody>
      </p:sp>
      <p:sp>
        <p:nvSpPr>
          <p:cNvPr id="47" name="SK-26-text-46"/>
          <p:cNvSpPr/>
          <p:nvPr/>
        </p:nvSpPr>
        <p:spPr>
          <a:xfrm>
            <a:off x="6644580" y="3216325"/>
            <a:ext cx="1109365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6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Weeks: CHC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</a:t>
            </a:r>
            <a:endParaRPr lang="en-US" sz="1575" dirty="0"/>
          </a:p>
        </p:txBody>
      </p:sp>
      <p:sp>
        <p:nvSpPr>
          <p:cNvPr id="48" name="SK-26-text-47"/>
          <p:cNvSpPr/>
          <p:nvPr/>
        </p:nvSpPr>
        <p:spPr>
          <a:xfrm>
            <a:off x="7985671" y="3236863"/>
            <a:ext cx="3303984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pill, patch, ring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 – oestrogen suppresses milk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neonatal exposure risk</a:t>
            </a:r>
            <a:endParaRPr lang="en-US" sz="1350" dirty="0"/>
          </a:p>
        </p:txBody>
      </p:sp>
      <p:sp>
        <p:nvSpPr>
          <p:cNvPr id="49" name="SK-26-text-48"/>
          <p:cNvSpPr/>
          <p:nvPr/>
        </p:nvSpPr>
        <p:spPr>
          <a:xfrm>
            <a:off x="6644580" y="4169569"/>
            <a:ext cx="1121569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Weeks to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Months: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CHC Caution</a:t>
            </a:r>
            <a:endParaRPr lang="en-US" sz="1575" dirty="0"/>
          </a:p>
        </p:txBody>
      </p:sp>
      <p:sp>
        <p:nvSpPr>
          <p:cNvPr id="50" name="SK-26-text-49"/>
          <p:cNvSpPr/>
          <p:nvPr/>
        </p:nvSpPr>
        <p:spPr>
          <a:xfrm>
            <a:off x="7985671" y="4183261"/>
            <a:ext cx="3425875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CHC may be considered with caution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3 – use only if no suitable alternative</a:t>
            </a:r>
            <a:endParaRPr lang="en-US" sz="1350" dirty="0"/>
          </a:p>
        </p:txBody>
      </p:sp>
      <p:sp>
        <p:nvSpPr>
          <p:cNvPr id="51" name="SK-26-text-50"/>
          <p:cNvSpPr/>
          <p:nvPr/>
        </p:nvSpPr>
        <p:spPr>
          <a:xfrm>
            <a:off x="6644580" y="5054203"/>
            <a:ext cx="443775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6 Months CHC generally acceptable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 UKMEC 2 – advantages outweigh risks</a:t>
            </a:r>
            <a:endParaRPr lang="en-US" sz="1350" dirty="0"/>
          </a:p>
        </p:txBody>
      </p:sp>
      <p:sp>
        <p:nvSpPr>
          <p:cNvPr id="52" name="SK-26-text-51"/>
          <p:cNvSpPr/>
          <p:nvPr/>
        </p:nvSpPr>
        <p:spPr>
          <a:xfrm>
            <a:off x="1621482" y="5897761"/>
            <a:ext cx="92292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Clinical Rule: “LARC methods (implant and injectable) can be started immediately postpartum –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do not rely on patient compliance and are ideal in the postnatal period.”</a:t>
            </a:r>
            <a:endParaRPr lang="en-US" sz="1650" dirty="0"/>
          </a:p>
        </p:txBody>
      </p:sp>
      <p:sp>
        <p:nvSpPr>
          <p:cNvPr id="53" name="SK-26-text-52"/>
          <p:cNvSpPr/>
          <p:nvPr/>
        </p:nvSpPr>
        <p:spPr>
          <a:xfrm>
            <a:off x="341263" y="6631632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4" name="SK-26-text-53"/>
          <p:cNvSpPr/>
          <p:nvPr/>
        </p:nvSpPr>
        <p:spPr>
          <a:xfrm>
            <a:off x="5608290" y="6631632"/>
            <a:ext cx="3124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26 of 35</a:t>
            </a:r>
            <a:endParaRPr lang="en-US" sz="1200" dirty="0"/>
          </a:p>
        </p:txBody>
      </p:sp>
      <p:sp>
        <p:nvSpPr>
          <p:cNvPr id="55" name="SK-26-text-54"/>
          <p:cNvSpPr/>
          <p:nvPr/>
        </p:nvSpPr>
        <p:spPr>
          <a:xfrm>
            <a:off x="9009757" y="6631632"/>
            <a:ext cx="31822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980033"/>
            <a:ext cx="1792188" cy="28575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563588"/>
            <a:ext cx="9985177" cy="140583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1961" y="1563588"/>
            <a:ext cx="1389757" cy="322213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3051721"/>
            <a:ext cx="9985177" cy="1337221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4471392"/>
            <a:ext cx="9985177" cy="1645890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0" y="6213277"/>
            <a:ext cx="9985177" cy="329059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611094"/>
            <a:ext cx="12192000" cy="246757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26353" y="5211961"/>
            <a:ext cx="1365498" cy="1337221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686" y="2249388"/>
            <a:ext cx="926455" cy="3106638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6254353"/>
            <a:ext cx="194965" cy="274290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94" y="4896594"/>
            <a:ext cx="451098" cy="720030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3694" y="3435846"/>
            <a:ext cx="451098" cy="555427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063" y="1947565"/>
            <a:ext cx="646063" cy="630882"/>
          </a:xfrm>
          <a:prstGeom prst="rect">
            <a:avLst/>
          </a:prstGeom>
        </p:spPr>
      </p:pic>
      <p:sp>
        <p:nvSpPr>
          <p:cNvPr id="16" name="SK-27-text-15"/>
          <p:cNvSpPr/>
          <p:nvPr/>
        </p:nvSpPr>
        <p:spPr>
          <a:xfrm>
            <a:off x="475357" y="397669"/>
            <a:ext cx="1171664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Perimenopausal Contraception and Stopping Criteria</a:t>
            </a:r>
            <a:endParaRPr lang="en-US" sz="3000" dirty="0"/>
          </a:p>
        </p:txBody>
      </p:sp>
      <p:sp>
        <p:nvSpPr>
          <p:cNvPr id="17" name="SK-27-text-16"/>
          <p:cNvSpPr/>
          <p:nvPr/>
        </p:nvSpPr>
        <p:spPr>
          <a:xfrm>
            <a:off x="475357" y="1138386"/>
            <a:ext cx="1171664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to stop, what to use, and how to advise your patient confidently</a:t>
            </a:r>
            <a:endParaRPr lang="en-US" sz="1950" dirty="0"/>
          </a:p>
        </p:txBody>
      </p:sp>
      <p:sp>
        <p:nvSpPr>
          <p:cNvPr id="18" name="SK-27-text-17"/>
          <p:cNvSpPr/>
          <p:nvPr/>
        </p:nvSpPr>
        <p:spPr>
          <a:xfrm>
            <a:off x="1450777" y="1625203"/>
            <a:ext cx="695896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5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Age-Based Stopping Rule</a:t>
            </a:r>
            <a:endParaRPr lang="en-US" sz="1950" dirty="0"/>
          </a:p>
        </p:txBody>
      </p:sp>
      <p:sp>
        <p:nvSpPr>
          <p:cNvPr id="19" name="SK-27-text-18"/>
          <p:cNvSpPr/>
          <p:nvPr/>
        </p:nvSpPr>
        <p:spPr>
          <a:xfrm>
            <a:off x="9131796" y="1611511"/>
            <a:ext cx="29660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Universal Rule</a:t>
            </a:r>
            <a:endParaRPr lang="en-US" sz="1350" dirty="0"/>
          </a:p>
        </p:txBody>
      </p:sp>
      <p:sp>
        <p:nvSpPr>
          <p:cNvPr id="20" name="SK-27-text-19"/>
          <p:cNvSpPr/>
          <p:nvPr/>
        </p:nvSpPr>
        <p:spPr>
          <a:xfrm>
            <a:off x="1450777" y="1961257"/>
            <a:ext cx="802228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Women can be advised to stop all contraception at age 55 — natural loss of fertility is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assumed by this point, regardless of method used</a:t>
            </a:r>
            <a:endParaRPr lang="en-US" sz="1575" dirty="0"/>
          </a:p>
        </p:txBody>
      </p:sp>
      <p:sp>
        <p:nvSpPr>
          <p:cNvPr id="21" name="SK-27-text-20"/>
          <p:cNvSpPr/>
          <p:nvPr/>
        </p:nvSpPr>
        <p:spPr>
          <a:xfrm>
            <a:off x="1475184" y="2448223"/>
            <a:ext cx="107168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This applies even without confirmed menopause or FSH testing</a:t>
            </a:r>
            <a:endParaRPr lang="en-US" sz="1500" dirty="0"/>
          </a:p>
        </p:txBody>
      </p:sp>
      <p:sp>
        <p:nvSpPr>
          <p:cNvPr id="22" name="SK-27-text-21"/>
          <p:cNvSpPr/>
          <p:nvPr/>
        </p:nvSpPr>
        <p:spPr>
          <a:xfrm>
            <a:off x="1475184" y="2695129"/>
            <a:ext cx="107168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A simple, reassuring rule for patients and clinicians alike</a:t>
            </a:r>
            <a:endParaRPr lang="en-US" sz="1500" dirty="0"/>
          </a:p>
        </p:txBody>
      </p:sp>
      <p:sp>
        <p:nvSpPr>
          <p:cNvPr id="23" name="SK-27-text-22"/>
          <p:cNvSpPr/>
          <p:nvPr/>
        </p:nvSpPr>
        <p:spPr>
          <a:xfrm>
            <a:off x="1450777" y="3154561"/>
            <a:ext cx="87420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A0522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Amenorrhoea Duration Criteria</a:t>
            </a:r>
            <a:endParaRPr lang="en-US" sz="1950" dirty="0"/>
          </a:p>
        </p:txBody>
      </p:sp>
      <p:sp>
        <p:nvSpPr>
          <p:cNvPr id="24" name="SK-27-text-23"/>
          <p:cNvSpPr/>
          <p:nvPr/>
        </p:nvSpPr>
        <p:spPr>
          <a:xfrm>
            <a:off x="1450777" y="3470077"/>
            <a:ext cx="1074122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aged ≥ 50 years: Stop non-hormonal contraception after 1 year of amenorrhoea</a:t>
            </a:r>
            <a:endParaRPr lang="en-US" sz="1500" dirty="0"/>
          </a:p>
        </p:txBody>
      </p:sp>
      <p:sp>
        <p:nvSpPr>
          <p:cNvPr id="25" name="SK-27-text-24"/>
          <p:cNvSpPr/>
          <p:nvPr/>
        </p:nvSpPr>
        <p:spPr>
          <a:xfrm>
            <a:off x="1450777" y="3771900"/>
            <a:ext cx="1074122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aged &lt; 50 years: Stop non-hormonal contraception after 2 years of amenorrhoea</a:t>
            </a:r>
            <a:endParaRPr lang="en-US" sz="1500" dirty="0"/>
          </a:p>
        </p:txBody>
      </p:sp>
      <p:sp>
        <p:nvSpPr>
          <p:cNvPr id="26" name="SK-27-text-25"/>
          <p:cNvSpPr/>
          <p:nvPr/>
        </p:nvSpPr>
        <p:spPr>
          <a:xfrm>
            <a:off x="1450777" y="4087267"/>
            <a:ext cx="107412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Hormonal methods (POP, implant, Mirena) may mask periods — amenorrhoea criteria apply to non-hormonal or barrier methods</a:t>
            </a:r>
            <a:endParaRPr lang="en-US" sz="1200" dirty="0"/>
          </a:p>
        </p:txBody>
      </p:sp>
      <p:sp>
        <p:nvSpPr>
          <p:cNvPr id="27" name="SK-27-text-26"/>
          <p:cNvSpPr/>
          <p:nvPr/>
        </p:nvSpPr>
        <p:spPr>
          <a:xfrm>
            <a:off x="1450777" y="4539853"/>
            <a:ext cx="963358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FSH Testing — Useful but Limited</a:t>
            </a:r>
            <a:endParaRPr lang="en-US" sz="1950" dirty="0"/>
          </a:p>
        </p:txBody>
      </p:sp>
      <p:sp>
        <p:nvSpPr>
          <p:cNvPr id="28" name="SK-27-text-27"/>
          <p:cNvSpPr/>
          <p:nvPr/>
        </p:nvSpPr>
        <p:spPr>
          <a:xfrm>
            <a:off x="1462980" y="4862215"/>
            <a:ext cx="107290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FSH &gt; 30 IU/L on two occasions, 1–2 months apart → suggests ovarian failure</a:t>
            </a:r>
            <a:endParaRPr lang="en-US" sz="1500" dirty="0"/>
          </a:p>
        </p:txBody>
      </p:sp>
      <p:sp>
        <p:nvSpPr>
          <p:cNvPr id="29" name="SK-27-text-28"/>
          <p:cNvSpPr/>
          <p:nvPr/>
        </p:nvSpPr>
        <p:spPr>
          <a:xfrm>
            <a:off x="1462980" y="5115967"/>
            <a:ext cx="107290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However: FSH is unreliable in women using hormonal contraception — levels are masked</a:t>
            </a:r>
            <a:endParaRPr lang="en-US" sz="1500" dirty="0"/>
          </a:p>
        </p:txBody>
      </p:sp>
      <p:sp>
        <p:nvSpPr>
          <p:cNvPr id="30" name="SK-27-text-29"/>
          <p:cNvSpPr/>
          <p:nvPr/>
        </p:nvSpPr>
        <p:spPr>
          <a:xfrm>
            <a:off x="1462980" y="5369719"/>
            <a:ext cx="107290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Do not rely on FSH alone to stop contraception in women on the pill, implant, or injection</a:t>
            </a:r>
            <a:endParaRPr lang="en-US" sz="1500" dirty="0"/>
          </a:p>
        </p:txBody>
      </p:sp>
      <p:sp>
        <p:nvSpPr>
          <p:cNvPr id="31" name="SK-27-text-30"/>
          <p:cNvSpPr/>
          <p:nvPr/>
        </p:nvSpPr>
        <p:spPr>
          <a:xfrm>
            <a:off x="1658094" y="5616625"/>
            <a:ext cx="10001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 POP / Implant: can continue until age 55</a:t>
            </a:r>
            <a:endParaRPr lang="en-US" sz="1500" dirty="0"/>
          </a:p>
        </p:txBody>
      </p:sp>
      <p:sp>
        <p:nvSpPr>
          <p:cNvPr id="32" name="SK-27-text-31"/>
          <p:cNvSpPr/>
          <p:nvPr/>
        </p:nvSpPr>
        <p:spPr>
          <a:xfrm>
            <a:off x="1658094" y="5842992"/>
            <a:ext cx="105339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 Mirena IUS: if inserted aged ≥ 45, retain until menopause is confirmed or age 55</a:t>
            </a:r>
            <a:endParaRPr lang="en-US" sz="1500" dirty="0"/>
          </a:p>
        </p:txBody>
      </p:sp>
      <p:sp>
        <p:nvSpPr>
          <p:cNvPr id="33" name="SK-27-text-32"/>
          <p:cNvSpPr/>
          <p:nvPr/>
        </p:nvSpPr>
        <p:spPr>
          <a:xfrm>
            <a:off x="767953" y="6254353"/>
            <a:ext cx="1142404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Rule: Two UKMEC 3 conditions together = treat as UKMEC 4 — escalate caution accordingly</a:t>
            </a:r>
            <a:endParaRPr lang="en-US" sz="1500" dirty="0"/>
          </a:p>
        </p:txBody>
      </p:sp>
      <p:sp>
        <p:nvSpPr>
          <p:cNvPr id="34" name="SK-27-text-33"/>
          <p:cNvSpPr/>
          <p:nvPr/>
        </p:nvSpPr>
        <p:spPr>
          <a:xfrm>
            <a:off x="438894" y="6686550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5" name="SK-27-text-34"/>
          <p:cNvSpPr/>
          <p:nvPr/>
        </p:nvSpPr>
        <p:spPr>
          <a:xfrm>
            <a:off x="8229600" y="6665863"/>
            <a:ext cx="3962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Contraception for GP Trainees | May 2026 | Slide 27 of 35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17940"/>
            <a:ext cx="12192000" cy="239911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86" y="1056084"/>
            <a:ext cx="621655" cy="82153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1494979"/>
            <a:ext cx="3486894" cy="4779913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1494979"/>
            <a:ext cx="3486894" cy="164455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90" y="3492698"/>
            <a:ext cx="3218557" cy="9525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0275" y="1494979"/>
            <a:ext cx="3499098" cy="4779913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0275" y="1494979"/>
            <a:ext cx="3499098" cy="164455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4369" y="3670995"/>
            <a:ext cx="3230761" cy="9525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5357" y="1494979"/>
            <a:ext cx="3499098" cy="4779913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5357" y="1494979"/>
            <a:ext cx="3499098" cy="164455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29600" y="3369320"/>
            <a:ext cx="3230761" cy="9525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4937671"/>
            <a:ext cx="1828800" cy="192018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9984" y="1803648"/>
            <a:ext cx="853380" cy="89148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61992" y="1803648"/>
            <a:ext cx="1255663" cy="1172617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11561" y="2016175"/>
            <a:ext cx="670471" cy="541734"/>
          </a:xfrm>
          <a:prstGeom prst="rect">
            <a:avLst/>
          </a:prstGeom>
        </p:spPr>
      </p:pic>
      <p:sp>
        <p:nvSpPr>
          <p:cNvPr id="19" name="SK-28-text-18"/>
          <p:cNvSpPr/>
          <p:nvPr/>
        </p:nvSpPr>
        <p:spPr>
          <a:xfrm>
            <a:off x="588020" y="397669"/>
            <a:ext cx="10662196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75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Contraception: Oral and IUD Options</a:t>
            </a:r>
            <a:endParaRPr lang="en-US" sz="3750" dirty="0"/>
          </a:p>
        </p:txBody>
      </p:sp>
      <p:sp>
        <p:nvSpPr>
          <p:cNvPr id="20" name="SK-28-text-19"/>
          <p:cNvSpPr/>
          <p:nvPr/>
        </p:nvSpPr>
        <p:spPr>
          <a:xfrm>
            <a:off x="1495871" y="973782"/>
            <a:ext cx="765155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*Compare options by time window, efficacy, and patient factors — FSRH 2026*</a:t>
            </a:r>
            <a:endParaRPr lang="en-US" sz="1650" dirty="0"/>
          </a:p>
        </p:txBody>
      </p:sp>
      <p:sp>
        <p:nvSpPr>
          <p:cNvPr id="21" name="SK-28-text-20"/>
          <p:cNvSpPr/>
          <p:nvPr/>
        </p:nvSpPr>
        <p:spPr>
          <a:xfrm>
            <a:off x="1681460" y="2873425"/>
            <a:ext cx="13308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Levonelle</a:t>
            </a:r>
            <a:endParaRPr lang="en-US" sz="1950" dirty="0"/>
          </a:p>
        </p:txBody>
      </p:sp>
      <p:sp>
        <p:nvSpPr>
          <p:cNvPr id="22" name="SK-28-text-21"/>
          <p:cNvSpPr/>
          <p:nvPr/>
        </p:nvSpPr>
        <p:spPr>
          <a:xfrm>
            <a:off x="1346895" y="3182094"/>
            <a:ext cx="19876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Levonorgestrel 1500mcg</a:t>
            </a:r>
            <a:endParaRPr lang="en-US" sz="1350" dirty="0"/>
          </a:p>
        </p:txBody>
      </p:sp>
      <p:sp>
        <p:nvSpPr>
          <p:cNvPr id="23" name="SK-28-text-22"/>
          <p:cNvSpPr/>
          <p:nvPr/>
        </p:nvSpPr>
        <p:spPr>
          <a:xfrm>
            <a:off x="719286" y="3634680"/>
            <a:ext cx="71494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Window: Within 72 hours of UPSI</a:t>
            </a:r>
            <a:endParaRPr lang="en-US" sz="1350" dirty="0"/>
          </a:p>
        </p:txBody>
      </p:sp>
      <p:sp>
        <p:nvSpPr>
          <p:cNvPr id="24" name="SK-28-text-23"/>
          <p:cNvSpPr/>
          <p:nvPr/>
        </p:nvSpPr>
        <p:spPr>
          <a:xfrm>
            <a:off x="719286" y="3881586"/>
            <a:ext cx="291375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Efficacy: Reduces risk by ~85% if taken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24 hrs; decreases with time</a:t>
            </a:r>
            <a:endParaRPr lang="en-US" sz="1275" dirty="0"/>
          </a:p>
        </p:txBody>
      </p:sp>
      <p:sp>
        <p:nvSpPr>
          <p:cNvPr id="25" name="SK-28-text-24"/>
          <p:cNvSpPr/>
          <p:nvPr/>
        </p:nvSpPr>
        <p:spPr>
          <a:xfrm>
            <a:off x="719286" y="4306788"/>
            <a:ext cx="29503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Weight caution: ⚠️ Less effective if BMI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&gt;26 kg/m² or weight &gt;70kg</a:t>
            </a:r>
            <a:endParaRPr lang="en-US" sz="1275" dirty="0"/>
          </a:p>
        </p:txBody>
      </p:sp>
      <p:sp>
        <p:nvSpPr>
          <p:cNvPr id="26" name="SK-28-text-25"/>
          <p:cNvSpPr/>
          <p:nvPr/>
        </p:nvSpPr>
        <p:spPr>
          <a:xfrm>
            <a:off x="719286" y="4731990"/>
            <a:ext cx="3108871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If overweight: Consider double dose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(unlicensed) or switch to ellaOne or copper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IUD</a:t>
            </a:r>
            <a:endParaRPr lang="en-US" sz="1275" dirty="0"/>
          </a:p>
        </p:txBody>
      </p:sp>
      <p:sp>
        <p:nvSpPr>
          <p:cNvPr id="27" name="SK-28-text-26"/>
          <p:cNvSpPr/>
          <p:nvPr/>
        </p:nvSpPr>
        <p:spPr>
          <a:xfrm>
            <a:off x="719286" y="5335488"/>
            <a:ext cx="316989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Enzyme inducers: Reduced efficacy — use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 instead</a:t>
            </a:r>
            <a:endParaRPr lang="en-US" sz="1275" dirty="0"/>
          </a:p>
        </p:txBody>
      </p:sp>
      <p:sp>
        <p:nvSpPr>
          <p:cNvPr id="28" name="SK-28-text-27"/>
          <p:cNvSpPr/>
          <p:nvPr/>
        </p:nvSpPr>
        <p:spPr>
          <a:xfrm>
            <a:off x="719286" y="5760690"/>
            <a:ext cx="308446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Availability: Over the counter; pharmacy /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</a:t>
            </a:r>
            <a:endParaRPr lang="en-US" sz="1275" dirty="0"/>
          </a:p>
        </p:txBody>
      </p:sp>
      <p:sp>
        <p:nvSpPr>
          <p:cNvPr id="29" name="SK-28-text-28"/>
          <p:cNvSpPr/>
          <p:nvPr/>
        </p:nvSpPr>
        <p:spPr>
          <a:xfrm>
            <a:off x="5534174" y="3044875"/>
            <a:ext cx="11113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ellaOne</a:t>
            </a:r>
            <a:endParaRPr lang="en-US" sz="1950" dirty="0"/>
          </a:p>
        </p:txBody>
      </p:sp>
      <p:sp>
        <p:nvSpPr>
          <p:cNvPr id="30" name="SK-28-text-29"/>
          <p:cNvSpPr/>
          <p:nvPr/>
        </p:nvSpPr>
        <p:spPr>
          <a:xfrm>
            <a:off x="5150793" y="3346698"/>
            <a:ext cx="189011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Ulipristal Acetate 30mg</a:t>
            </a:r>
            <a:endParaRPr lang="en-US" sz="1350" dirty="0"/>
          </a:p>
        </p:txBody>
      </p:sp>
      <p:sp>
        <p:nvSpPr>
          <p:cNvPr id="31" name="SK-28-text-30"/>
          <p:cNvSpPr/>
          <p:nvPr/>
        </p:nvSpPr>
        <p:spPr>
          <a:xfrm>
            <a:off x="4474369" y="3806130"/>
            <a:ext cx="77176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Window: Within 120 hours (5 days) of UPSI</a:t>
            </a:r>
            <a:endParaRPr lang="en-US" sz="1350" dirty="0"/>
          </a:p>
        </p:txBody>
      </p:sp>
      <p:sp>
        <p:nvSpPr>
          <p:cNvPr id="32" name="SK-28-text-31"/>
          <p:cNvSpPr/>
          <p:nvPr/>
        </p:nvSpPr>
        <p:spPr>
          <a:xfrm>
            <a:off x="4474369" y="4053036"/>
            <a:ext cx="28650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Efficacy: More effective than Levonelle,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days 3–5</a:t>
            </a:r>
            <a:endParaRPr lang="en-US" sz="1275" dirty="0"/>
          </a:p>
        </p:txBody>
      </p:sp>
      <p:sp>
        <p:nvSpPr>
          <p:cNvPr id="33" name="SK-28-text-32"/>
          <p:cNvSpPr/>
          <p:nvPr/>
        </p:nvSpPr>
        <p:spPr>
          <a:xfrm>
            <a:off x="4474369" y="4471392"/>
            <a:ext cx="324296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Weight: Better than LNG in higher BMI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copper IUD still preferred if very high BMI</a:t>
            </a:r>
            <a:endParaRPr lang="en-US" sz="1275" dirty="0"/>
          </a:p>
        </p:txBody>
      </p:sp>
      <p:sp>
        <p:nvSpPr>
          <p:cNvPr id="34" name="SK-28-text-33"/>
          <p:cNvSpPr/>
          <p:nvPr/>
        </p:nvSpPr>
        <p:spPr>
          <a:xfrm>
            <a:off x="4474369" y="4896594"/>
            <a:ext cx="31698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⚠️ Do NOT give regular progestogen for 5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 after — reduces efficacy</a:t>
            </a:r>
            <a:endParaRPr lang="en-US" sz="1275" dirty="0"/>
          </a:p>
        </p:txBody>
      </p:sp>
      <p:sp>
        <p:nvSpPr>
          <p:cNvPr id="35" name="SK-28-text-34"/>
          <p:cNvSpPr/>
          <p:nvPr/>
        </p:nvSpPr>
        <p:spPr>
          <a:xfrm>
            <a:off x="4474369" y="5321796"/>
            <a:ext cx="31454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Enzyme inducers: Reduced efficacy — use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</a:t>
            </a:r>
            <a:endParaRPr lang="en-US" sz="1275" dirty="0"/>
          </a:p>
        </p:txBody>
      </p:sp>
      <p:sp>
        <p:nvSpPr>
          <p:cNvPr id="36" name="SK-28-text-35"/>
          <p:cNvSpPr/>
          <p:nvPr/>
        </p:nvSpPr>
        <p:spPr>
          <a:xfrm>
            <a:off x="4474369" y="5733157"/>
            <a:ext cx="314548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Availability: Prescription only (or pharmacy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some settings)</a:t>
            </a:r>
            <a:endParaRPr lang="en-US" sz="1275" dirty="0"/>
          </a:p>
        </p:txBody>
      </p:sp>
      <p:sp>
        <p:nvSpPr>
          <p:cNvPr id="37" name="SK-28-text-36"/>
          <p:cNvSpPr/>
          <p:nvPr/>
        </p:nvSpPr>
        <p:spPr>
          <a:xfrm>
            <a:off x="9045476" y="2777430"/>
            <a:ext cx="157460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Copper IUD</a:t>
            </a:r>
            <a:endParaRPr lang="en-US" sz="1950" dirty="0"/>
          </a:p>
        </p:txBody>
      </p:sp>
      <p:sp>
        <p:nvSpPr>
          <p:cNvPr id="38" name="SK-28-text-37"/>
          <p:cNvSpPr/>
          <p:nvPr/>
        </p:nvSpPr>
        <p:spPr>
          <a:xfrm>
            <a:off x="8223200" y="3092946"/>
            <a:ext cx="32190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Effective Emergency Contraception</a:t>
            </a:r>
            <a:endParaRPr lang="en-US" sz="1350" dirty="0"/>
          </a:p>
        </p:txBody>
      </p:sp>
      <p:sp>
        <p:nvSpPr>
          <p:cNvPr id="39" name="SK-28-text-38"/>
          <p:cNvSpPr/>
          <p:nvPr/>
        </p:nvSpPr>
        <p:spPr>
          <a:xfrm>
            <a:off x="8229600" y="3483769"/>
            <a:ext cx="318209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Window: Up to 5 days after UPSI OR up to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days after estimated ovulation (extends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beyond simple 5-day rule)</a:t>
            </a:r>
            <a:endParaRPr lang="en-US" sz="1275" dirty="0"/>
          </a:p>
        </p:txBody>
      </p:sp>
      <p:sp>
        <p:nvSpPr>
          <p:cNvPr id="40" name="SK-28-text-39"/>
          <p:cNvSpPr/>
          <p:nvPr/>
        </p:nvSpPr>
        <p:spPr>
          <a:xfrm>
            <a:off x="8229600" y="4100959"/>
            <a:ext cx="321855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Efficacy: &gt;99.9% — unaffected by weight 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enzyme inducers</a:t>
            </a:r>
            <a:endParaRPr lang="en-US" sz="1275" dirty="0"/>
          </a:p>
        </p:txBody>
      </p:sp>
      <p:sp>
        <p:nvSpPr>
          <p:cNvPr id="41" name="SK-28-text-40"/>
          <p:cNvSpPr/>
          <p:nvPr/>
        </p:nvSpPr>
        <p:spPr>
          <a:xfrm>
            <a:off x="8229600" y="4512469"/>
            <a:ext cx="319429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Preferred if: BMI high, on enzyme inducers,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wants ongoing contraception</a:t>
            </a:r>
            <a:endParaRPr lang="en-US" sz="1275" dirty="0"/>
          </a:p>
        </p:txBody>
      </p:sp>
      <p:sp>
        <p:nvSpPr>
          <p:cNvPr id="42" name="SK-28-text-41"/>
          <p:cNvSpPr/>
          <p:nvPr/>
        </p:nvSpPr>
        <p:spPr>
          <a:xfrm>
            <a:off x="8229600" y="4937671"/>
            <a:ext cx="325516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Ongoing contraception: Provides long-term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after insertion</a:t>
            </a:r>
            <a:endParaRPr lang="en-US" sz="1275" dirty="0"/>
          </a:p>
        </p:txBody>
      </p:sp>
      <p:sp>
        <p:nvSpPr>
          <p:cNvPr id="43" name="SK-28-text-42"/>
          <p:cNvSpPr/>
          <p:nvPr/>
        </p:nvSpPr>
        <p:spPr>
          <a:xfrm>
            <a:off x="8229600" y="5356027"/>
            <a:ext cx="319429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Ectopic note: If pregnancy occurs, 1:20 risk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ectopic — counsel accordingly</a:t>
            </a:r>
            <a:endParaRPr lang="en-US" sz="1275" dirty="0"/>
          </a:p>
        </p:txBody>
      </p:sp>
      <p:sp>
        <p:nvSpPr>
          <p:cNvPr id="44" name="SK-28-text-43"/>
          <p:cNvSpPr/>
          <p:nvPr/>
        </p:nvSpPr>
        <p:spPr>
          <a:xfrm>
            <a:off x="8229600" y="5767536"/>
            <a:ext cx="28650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✅ Gold standard for emergency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in most clinical scenarios</a:t>
            </a:r>
            <a:endParaRPr lang="en-US" sz="1275" dirty="0"/>
          </a:p>
        </p:txBody>
      </p:sp>
      <p:sp>
        <p:nvSpPr>
          <p:cNvPr id="45" name="SK-28-text-44"/>
          <p:cNvSpPr/>
          <p:nvPr/>
        </p:nvSpPr>
        <p:spPr>
          <a:xfrm>
            <a:off x="2058888" y="6364188"/>
            <a:ext cx="80374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Rule: Copper IUD &gt; ellaOne &gt; Levonelle in terms of efficacy — always discuss all three options with the patient.</a:t>
            </a:r>
            <a:endParaRPr lang="en-US" sz="1200" dirty="0"/>
          </a:p>
        </p:txBody>
      </p:sp>
      <p:sp>
        <p:nvSpPr>
          <p:cNvPr id="46" name="SK-28-text-45"/>
          <p:cNvSpPr/>
          <p:nvPr/>
        </p:nvSpPr>
        <p:spPr>
          <a:xfrm>
            <a:off x="134094" y="6679555"/>
            <a:ext cx="37566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www.bradfordinvts.co.uk</a:t>
            </a:r>
            <a:endParaRPr lang="en-US" sz="1050" dirty="0"/>
          </a:p>
        </p:txBody>
      </p:sp>
      <p:sp>
        <p:nvSpPr>
          <p:cNvPr id="47" name="SK-28-text-46"/>
          <p:cNvSpPr/>
          <p:nvPr/>
        </p:nvSpPr>
        <p:spPr>
          <a:xfrm>
            <a:off x="9399984" y="6679555"/>
            <a:ext cx="27920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*Emergency Contraception |</a:t>
            </a:r>
            <a:endParaRPr lang="en-US" sz="1050" dirty="0"/>
          </a:p>
        </p:txBody>
      </p:sp>
      <p:sp>
        <p:nvSpPr>
          <p:cNvPr id="48" name="SK-28-text-47"/>
          <p:cNvSpPr/>
          <p:nvPr/>
        </p:nvSpPr>
        <p:spPr>
          <a:xfrm>
            <a:off x="11179969" y="6672709"/>
            <a:ext cx="101203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28 of 35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954732"/>
            <a:ext cx="2121396" cy="3810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920180"/>
            <a:ext cx="3572173" cy="4409629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3663" y="1920180"/>
            <a:ext cx="3572173" cy="4409629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0" y="3410396"/>
            <a:ext cx="3169890" cy="9525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0" y="4247108"/>
            <a:ext cx="3169890" cy="9525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80" y="5232648"/>
            <a:ext cx="3169890" cy="925711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7561" y="1920180"/>
            <a:ext cx="3584377" cy="4409629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4879" y="5170884"/>
            <a:ext cx="3169890" cy="1028700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38471" y="4457700"/>
            <a:ext cx="853380" cy="209163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24479" y="2112169"/>
            <a:ext cx="280392" cy="281136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6259" y="5349180"/>
            <a:ext cx="304800" cy="260598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47592" y="4464546"/>
            <a:ext cx="292596" cy="335905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0980" y="3668911"/>
            <a:ext cx="353467" cy="267444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10980" y="2852886"/>
            <a:ext cx="341263" cy="253603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27984" y="2112169"/>
            <a:ext cx="255984" cy="274290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09365" y="2098477"/>
            <a:ext cx="231577" cy="308521"/>
          </a:xfrm>
          <a:prstGeom prst="rect">
            <a:avLst/>
          </a:prstGeom>
        </p:spPr>
      </p:pic>
      <p:sp>
        <p:nvSpPr>
          <p:cNvPr id="20" name="SK-29-text-19"/>
          <p:cNvSpPr/>
          <p:nvPr/>
        </p:nvSpPr>
        <p:spPr>
          <a:xfrm>
            <a:off x="475357" y="397669"/>
            <a:ext cx="1171664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Drug Interactions: Enzyme Inducers</a:t>
            </a:r>
            <a:endParaRPr lang="en-US" sz="3300" dirty="0"/>
          </a:p>
        </p:txBody>
      </p:sp>
      <p:sp>
        <p:nvSpPr>
          <p:cNvPr id="21" name="SK-29-text-20"/>
          <p:cNvSpPr/>
          <p:nvPr/>
        </p:nvSpPr>
        <p:spPr>
          <a:xfrm>
            <a:off x="451098" y="1268611"/>
            <a:ext cx="1174090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Understanding which drugs reduce contraceptive efficacy — and what to do</a:t>
            </a:r>
            <a:endParaRPr lang="en-US" sz="2100" dirty="0"/>
          </a:p>
        </p:txBody>
      </p:sp>
      <p:sp>
        <p:nvSpPr>
          <p:cNvPr id="22" name="SK-29-text-21"/>
          <p:cNvSpPr/>
          <p:nvPr/>
        </p:nvSpPr>
        <p:spPr>
          <a:xfrm>
            <a:off x="1377553" y="2125861"/>
            <a:ext cx="42291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06C1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ENZYME INDUCERS</a:t>
            </a:r>
            <a:endParaRPr lang="en-US" sz="1800" dirty="0"/>
          </a:p>
        </p:txBody>
      </p:sp>
      <p:sp>
        <p:nvSpPr>
          <p:cNvPr id="23" name="SK-29-text-22"/>
          <p:cNvSpPr/>
          <p:nvPr/>
        </p:nvSpPr>
        <p:spPr>
          <a:xfrm>
            <a:off x="682675" y="2571750"/>
            <a:ext cx="3194298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drugs accelerate liver metabolism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reducing hormone levels in CHC, POP,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implant</a:t>
            </a:r>
            <a:endParaRPr lang="en-US" sz="1350" dirty="0"/>
          </a:p>
        </p:txBody>
      </p:sp>
      <p:sp>
        <p:nvSpPr>
          <p:cNvPr id="24" name="SK-29-text-23"/>
          <p:cNvSpPr/>
          <p:nvPr/>
        </p:nvSpPr>
        <p:spPr>
          <a:xfrm>
            <a:off x="767953" y="3367236"/>
            <a:ext cx="666940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Rifampicin (strongest inducer)</a:t>
            </a:r>
            <a:endParaRPr lang="en-US" sz="1350" dirty="0"/>
          </a:p>
        </p:txBody>
      </p:sp>
      <p:sp>
        <p:nvSpPr>
          <p:cNvPr id="25" name="SK-29-text-24"/>
          <p:cNvSpPr/>
          <p:nvPr/>
        </p:nvSpPr>
        <p:spPr>
          <a:xfrm>
            <a:off x="767953" y="3662065"/>
            <a:ext cx="2609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Rifabutin</a:t>
            </a:r>
            <a:endParaRPr lang="en-US" sz="1500" dirty="0"/>
          </a:p>
        </p:txBody>
      </p:sp>
      <p:sp>
        <p:nvSpPr>
          <p:cNvPr id="26" name="SK-29-text-25"/>
          <p:cNvSpPr/>
          <p:nvPr/>
        </p:nvSpPr>
        <p:spPr>
          <a:xfrm>
            <a:off x="767953" y="3943350"/>
            <a:ext cx="3524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Carbamazepine</a:t>
            </a:r>
            <a:endParaRPr lang="en-US" sz="1500" dirty="0"/>
          </a:p>
        </p:txBody>
      </p:sp>
      <p:sp>
        <p:nvSpPr>
          <p:cNvPr id="27" name="SK-29-text-26"/>
          <p:cNvSpPr/>
          <p:nvPr/>
        </p:nvSpPr>
        <p:spPr>
          <a:xfrm>
            <a:off x="767953" y="4238179"/>
            <a:ext cx="3524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Oxcarbazepine</a:t>
            </a:r>
            <a:endParaRPr lang="en-US" sz="1500" dirty="0"/>
          </a:p>
        </p:txBody>
      </p:sp>
      <p:sp>
        <p:nvSpPr>
          <p:cNvPr id="28" name="SK-29-text-27"/>
          <p:cNvSpPr/>
          <p:nvPr/>
        </p:nvSpPr>
        <p:spPr>
          <a:xfrm>
            <a:off x="767953" y="4519315"/>
            <a:ext cx="2609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Phenytoin</a:t>
            </a:r>
            <a:endParaRPr lang="en-US" sz="1500" dirty="0"/>
          </a:p>
        </p:txBody>
      </p:sp>
      <p:sp>
        <p:nvSpPr>
          <p:cNvPr id="29" name="SK-29-text-28"/>
          <p:cNvSpPr/>
          <p:nvPr/>
        </p:nvSpPr>
        <p:spPr>
          <a:xfrm>
            <a:off x="767953" y="4800600"/>
            <a:ext cx="3524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Phenobarbital</a:t>
            </a:r>
            <a:endParaRPr lang="en-US" sz="1500" dirty="0"/>
          </a:p>
        </p:txBody>
      </p:sp>
      <p:sp>
        <p:nvSpPr>
          <p:cNvPr id="30" name="SK-29-text-29"/>
          <p:cNvSpPr/>
          <p:nvPr/>
        </p:nvSpPr>
        <p:spPr>
          <a:xfrm>
            <a:off x="767953" y="5095429"/>
            <a:ext cx="2609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Primidone</a:t>
            </a:r>
            <a:endParaRPr lang="en-US" sz="1500" dirty="0"/>
          </a:p>
        </p:txBody>
      </p:sp>
      <p:sp>
        <p:nvSpPr>
          <p:cNvPr id="31" name="SK-29-text-30"/>
          <p:cNvSpPr/>
          <p:nvPr/>
        </p:nvSpPr>
        <p:spPr>
          <a:xfrm>
            <a:off x="767953" y="5369719"/>
            <a:ext cx="62674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Topiramate (&gt;200mg/day)</a:t>
            </a:r>
            <a:endParaRPr lang="en-US" sz="1500" dirty="0"/>
          </a:p>
        </p:txBody>
      </p:sp>
      <p:sp>
        <p:nvSpPr>
          <p:cNvPr id="32" name="SK-29-text-31"/>
          <p:cNvSpPr/>
          <p:nvPr/>
        </p:nvSpPr>
        <p:spPr>
          <a:xfrm>
            <a:off x="767953" y="5664696"/>
            <a:ext cx="277966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St John's Wort (herbal — often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forgotten!)</a:t>
            </a:r>
            <a:endParaRPr lang="en-US" sz="1350" dirty="0"/>
          </a:p>
        </p:txBody>
      </p:sp>
      <p:sp>
        <p:nvSpPr>
          <p:cNvPr id="33" name="SK-29-text-32"/>
          <p:cNvSpPr/>
          <p:nvPr/>
        </p:nvSpPr>
        <p:spPr>
          <a:xfrm>
            <a:off x="5132784" y="2125861"/>
            <a:ext cx="4503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METHODS AFFECTED</a:t>
            </a:r>
            <a:endParaRPr lang="en-US" sz="1800" dirty="0"/>
          </a:p>
        </p:txBody>
      </p:sp>
      <p:sp>
        <p:nvSpPr>
          <p:cNvPr id="34" name="SK-29-text-33"/>
          <p:cNvSpPr/>
          <p:nvPr/>
        </p:nvSpPr>
        <p:spPr>
          <a:xfrm>
            <a:off x="4949875" y="2756892"/>
            <a:ext cx="27065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Combined pill (COC/patch/ring)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Efficacy significantly reduced</a:t>
            </a:r>
            <a:endParaRPr lang="en-US" sz="1350" dirty="0"/>
          </a:p>
        </p:txBody>
      </p:sp>
      <p:sp>
        <p:nvSpPr>
          <p:cNvPr id="35" name="SK-29-text-34"/>
          <p:cNvSpPr/>
          <p:nvPr/>
        </p:nvSpPr>
        <p:spPr>
          <a:xfrm>
            <a:off x="4949875" y="3586609"/>
            <a:ext cx="24992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Progestogen-only pill (POP)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Efficacy reduced — not reliable</a:t>
            </a:r>
            <a:endParaRPr lang="en-US" sz="1350" dirty="0"/>
          </a:p>
        </p:txBody>
      </p:sp>
      <p:sp>
        <p:nvSpPr>
          <p:cNvPr id="36" name="SK-29-text-35"/>
          <p:cNvSpPr/>
          <p:nvPr/>
        </p:nvSpPr>
        <p:spPr>
          <a:xfrm>
            <a:off x="4949875" y="4409629"/>
            <a:ext cx="249927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Implant (Nexplanon)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Efficacy reduced — not reliable</a:t>
            </a:r>
            <a:endParaRPr lang="en-US" sz="1350" dirty="0"/>
          </a:p>
        </p:txBody>
      </p:sp>
      <p:sp>
        <p:nvSpPr>
          <p:cNvPr id="37" name="SK-29-text-36"/>
          <p:cNvSpPr/>
          <p:nvPr/>
        </p:nvSpPr>
        <p:spPr>
          <a:xfrm>
            <a:off x="4949875" y="5356027"/>
            <a:ext cx="2621161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Note: Copper IUD and Depo-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Provera (DMPA) are NOT affected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by enzyme inducers</a:t>
            </a:r>
            <a:endParaRPr lang="en-US" sz="1350" dirty="0"/>
          </a:p>
        </p:txBody>
      </p:sp>
      <p:sp>
        <p:nvSpPr>
          <p:cNvPr id="38" name="SK-29-text-37"/>
          <p:cNvSpPr/>
          <p:nvPr/>
        </p:nvSpPr>
        <p:spPr>
          <a:xfrm>
            <a:off x="9241482" y="2125861"/>
            <a:ext cx="28575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</a:t>
            </a:r>
            <a:endParaRPr lang="en-US" sz="1800" dirty="0"/>
          </a:p>
        </p:txBody>
      </p:sp>
      <p:sp>
        <p:nvSpPr>
          <p:cNvPr id="39" name="SK-29-text-38"/>
          <p:cNvSpPr/>
          <p:nvPr/>
        </p:nvSpPr>
        <p:spPr>
          <a:xfrm>
            <a:off x="8314879" y="2592288"/>
            <a:ext cx="3133279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 choice: Use Depo-Provera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(DMPA) or Copper IUD — not affected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by enzyme inducers</a:t>
            </a:r>
            <a:endParaRPr lang="en-US" sz="1350" dirty="0"/>
          </a:p>
        </p:txBody>
      </p:sp>
      <p:sp>
        <p:nvSpPr>
          <p:cNvPr id="40" name="SK-29-text-39"/>
          <p:cNvSpPr/>
          <p:nvPr/>
        </p:nvSpPr>
        <p:spPr>
          <a:xfrm>
            <a:off x="8314879" y="3374082"/>
            <a:ext cx="3194298" cy="905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CHC must be used: Use ≥50mcg EE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pill (off-label) + additional contraception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duration of enzyme inducer AND 28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days after stopping</a:t>
            </a:r>
            <a:endParaRPr lang="en-US" sz="1350" dirty="0"/>
          </a:p>
        </p:txBody>
      </p:sp>
      <p:sp>
        <p:nvSpPr>
          <p:cNvPr id="41" name="SK-29-text-40"/>
          <p:cNvSpPr/>
          <p:nvPr/>
        </p:nvSpPr>
        <p:spPr>
          <a:xfrm>
            <a:off x="8314879" y="4389090"/>
            <a:ext cx="3206353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Duration rule: Continue extra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precautions for 28 days after enzyme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inducer is stopped (4 weeks — not 7 days)</a:t>
            </a:r>
            <a:endParaRPr lang="en-US" sz="1350" dirty="0"/>
          </a:p>
        </p:txBody>
      </p:sp>
      <p:sp>
        <p:nvSpPr>
          <p:cNvPr id="42" name="SK-29-text-41"/>
          <p:cNvSpPr/>
          <p:nvPr/>
        </p:nvSpPr>
        <p:spPr>
          <a:xfrm>
            <a:off x="8400157" y="5253186"/>
            <a:ext cx="3060055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Lamotrigine Special Case: CHC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POP REDUCE lamotrigine levels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increased seizure risk. Seek specialist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neurology/epilepsy advice before prescribing.</a:t>
            </a:r>
            <a:endParaRPr lang="en-US" sz="1200" dirty="0"/>
          </a:p>
        </p:txBody>
      </p:sp>
      <p:sp>
        <p:nvSpPr>
          <p:cNvPr id="43" name="SK-29-text-42"/>
          <p:cNvSpPr/>
          <p:nvPr/>
        </p:nvSpPr>
        <p:spPr>
          <a:xfrm>
            <a:off x="414486" y="6638479"/>
            <a:ext cx="34366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4" name="SK-29-text-43"/>
          <p:cNvSpPr/>
          <p:nvPr/>
        </p:nvSpPr>
        <p:spPr>
          <a:xfrm>
            <a:off x="8436769" y="6624786"/>
            <a:ext cx="3755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Contraception for GP Trainees | May 2026 | Slide 29 of 35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46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761" y="68461"/>
            <a:ext cx="2865090" cy="647387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4079" y="589657"/>
            <a:ext cx="2145655" cy="176926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4079" y="2544217"/>
            <a:ext cx="2145655" cy="1769269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4079" y="4498777"/>
            <a:ext cx="2145655" cy="176926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1186309"/>
            <a:ext cx="3169890" cy="54769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074890"/>
            <a:ext cx="1584871" cy="1467594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4871" y="4752529"/>
            <a:ext cx="6705600" cy="658267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5692080"/>
            <a:ext cx="8412361" cy="57596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2484"/>
            <a:ext cx="4084290" cy="315367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84290" y="6542484"/>
            <a:ext cx="3962400" cy="315367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6690" y="6542484"/>
            <a:ext cx="4145161" cy="315367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75255" y="4642842"/>
            <a:ext cx="475357" cy="51435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50996" y="2674590"/>
            <a:ext cx="524173" cy="50735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75255" y="774948"/>
            <a:ext cx="475357" cy="479971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5760690"/>
            <a:ext cx="329059" cy="383977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192" y="2002482"/>
            <a:ext cx="8497788" cy="2599134"/>
          </a:xfrm>
          <a:prstGeom prst="rect">
            <a:avLst/>
          </a:prstGeom>
        </p:spPr>
      </p:pic>
      <p:sp>
        <p:nvSpPr>
          <p:cNvPr id="20" name="SK-3-text-19"/>
          <p:cNvSpPr/>
          <p:nvPr/>
        </p:nvSpPr>
        <p:spPr>
          <a:xfrm>
            <a:off x="621655" y="617190"/>
            <a:ext cx="1157034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Menstrual Cycle and Fertility Window</a:t>
            </a:r>
            <a:endParaRPr lang="en-US" sz="3450" dirty="0"/>
          </a:p>
        </p:txBody>
      </p:sp>
      <p:sp>
        <p:nvSpPr>
          <p:cNvPr id="21" name="SK-3-text-20"/>
          <p:cNvSpPr/>
          <p:nvPr/>
        </p:nvSpPr>
        <p:spPr>
          <a:xfrm>
            <a:off x="621655" y="1405830"/>
            <a:ext cx="115703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cycle phases and the fertile window for patient counselling</a:t>
            </a:r>
            <a:endParaRPr lang="en-US" sz="1800" dirty="0"/>
          </a:p>
        </p:txBody>
      </p:sp>
      <p:sp>
        <p:nvSpPr>
          <p:cNvPr id="22" name="SK-3-text-21"/>
          <p:cNvSpPr/>
          <p:nvPr/>
        </p:nvSpPr>
        <p:spPr>
          <a:xfrm>
            <a:off x="3556397" y="4841677"/>
            <a:ext cx="283577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Fertile Window: Days 8–19</a:t>
            </a:r>
            <a:endParaRPr lang="en-US" sz="1650" dirty="0"/>
          </a:p>
        </p:txBody>
      </p:sp>
      <p:sp>
        <p:nvSpPr>
          <p:cNvPr id="23" name="SK-3-text-22"/>
          <p:cNvSpPr/>
          <p:nvPr/>
        </p:nvSpPr>
        <p:spPr>
          <a:xfrm>
            <a:off x="2297906" y="5095429"/>
            <a:ext cx="546229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 risk: Days 11–16 | 30% conception chance on day of ovulation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1133773" y="5760690"/>
            <a:ext cx="74979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tip: Counsel patients that the fertile window is longer than most assume — sperm can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survive nearly a week, making early-cycle unprotected sex a real risk.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9823103" y="1385292"/>
            <a:ext cx="15677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Sperm Survival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9883973" y="1686967"/>
            <a:ext cx="14458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7 days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9691092" y="1968103"/>
            <a:ext cx="183177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fertile cervical mucus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9932789" y="3298627"/>
            <a:ext cx="13239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Egg Survival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9871770" y="3614142"/>
            <a:ext cx="1482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12–24 hours</a:t>
            </a:r>
            <a:endParaRPr lang="en-US" sz="1650" dirty="0"/>
          </a:p>
        </p:txBody>
      </p:sp>
      <p:sp>
        <p:nvSpPr>
          <p:cNvPr id="30" name="SK-3-text-29"/>
          <p:cNvSpPr/>
          <p:nvPr/>
        </p:nvSpPr>
        <p:spPr>
          <a:xfrm>
            <a:off x="9593461" y="3902125"/>
            <a:ext cx="202689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(allow 48 hours for safety)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9725471" y="5294263"/>
            <a:ext cx="175066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 Conception</a:t>
            </a:r>
            <a:endParaRPr lang="en-US" sz="1650" dirty="0"/>
          </a:p>
        </p:txBody>
      </p:sp>
      <p:sp>
        <p:nvSpPr>
          <p:cNvPr id="32" name="SK-3-text-31"/>
          <p:cNvSpPr/>
          <p:nvPr/>
        </p:nvSpPr>
        <p:spPr>
          <a:xfrm>
            <a:off x="9835307" y="5582394"/>
            <a:ext cx="154334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30% chance on</a:t>
            </a:r>
            <a:endParaRPr lang="en-US" sz="1650" dirty="0"/>
          </a:p>
        </p:txBody>
      </p:sp>
      <p:sp>
        <p:nvSpPr>
          <p:cNvPr id="33" name="SK-3-text-32"/>
          <p:cNvSpPr/>
          <p:nvPr/>
        </p:nvSpPr>
        <p:spPr>
          <a:xfrm>
            <a:off x="9871770" y="5870377"/>
            <a:ext cx="145806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of ovulation</a:t>
            </a:r>
            <a:endParaRPr lang="en-US" sz="1650" dirty="0"/>
          </a:p>
        </p:txBody>
      </p:sp>
      <p:sp>
        <p:nvSpPr>
          <p:cNvPr id="34" name="SK-3-text-33"/>
          <p:cNvSpPr/>
          <p:nvPr/>
        </p:nvSpPr>
        <p:spPr>
          <a:xfrm>
            <a:off x="621655" y="6645325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5862786" y="6645325"/>
            <a:ext cx="45407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/ 35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9092059" y="6645325"/>
            <a:ext cx="249019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153"/>
            <a:ext cx="12192000" cy="349746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2048"/>
            <a:ext cx="12192000" cy="1570434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1393627"/>
            <a:ext cx="2413992" cy="38100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5882" y="2112169"/>
            <a:ext cx="7120086" cy="1275457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879" y="3545532"/>
            <a:ext cx="5303490" cy="1700659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3545532"/>
            <a:ext cx="5303490" cy="1700659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4384" y="5417790"/>
            <a:ext cx="6839694" cy="980629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38723" y="5417790"/>
            <a:ext cx="38100" cy="980629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07153" y="5726311"/>
            <a:ext cx="2584698" cy="68580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72973" y="5554861"/>
            <a:ext cx="1731169" cy="308521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43271" y="3908971"/>
            <a:ext cx="548729" cy="1440061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07475" y="3655219"/>
            <a:ext cx="463153" cy="44574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08871" y="3648373"/>
            <a:ext cx="475357" cy="452586"/>
          </a:xfrm>
          <a:prstGeom prst="rect">
            <a:avLst/>
          </a:prstGeom>
        </p:spPr>
      </p:pic>
      <p:sp>
        <p:nvSpPr>
          <p:cNvPr id="18" name="SK-30-text-17"/>
          <p:cNvSpPr/>
          <p:nvPr/>
        </p:nvSpPr>
        <p:spPr>
          <a:xfrm>
            <a:off x="658267" y="164455"/>
            <a:ext cx="115337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30 of 35 — FSRH 2026 Update: Broad-Spectrum Antibiotics</a:t>
            </a:r>
            <a:endParaRPr lang="en-US" sz="1350" dirty="0"/>
          </a:p>
        </p:txBody>
      </p:sp>
      <p:sp>
        <p:nvSpPr>
          <p:cNvPr id="19" name="SK-30-text-18"/>
          <p:cNvSpPr/>
          <p:nvPr/>
        </p:nvSpPr>
        <p:spPr>
          <a:xfrm>
            <a:off x="7339459" y="171450"/>
            <a:ext cx="48525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30 of 35</a:t>
            </a:r>
            <a:endParaRPr lang="en-US" sz="1350" dirty="0"/>
          </a:p>
        </p:txBody>
      </p:sp>
      <p:sp>
        <p:nvSpPr>
          <p:cNvPr id="20" name="SK-30-text-19"/>
          <p:cNvSpPr/>
          <p:nvPr/>
        </p:nvSpPr>
        <p:spPr>
          <a:xfrm>
            <a:off x="658267" y="767953"/>
            <a:ext cx="1153373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FSRH 2026 Update: Broad-Spectrum Antibiotics</a:t>
            </a:r>
            <a:endParaRPr lang="en-US" sz="3750" dirty="0"/>
          </a:p>
        </p:txBody>
      </p:sp>
      <p:sp>
        <p:nvSpPr>
          <p:cNvPr id="21" name="SK-30-text-20"/>
          <p:cNvSpPr/>
          <p:nvPr/>
        </p:nvSpPr>
        <p:spPr>
          <a:xfrm>
            <a:off x="633859" y="1597819"/>
            <a:ext cx="1155814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major clinical guideline change affecting everyday GP prescribing</a:t>
            </a:r>
            <a:endParaRPr lang="en-US" sz="2250" dirty="0"/>
          </a:p>
        </p:txBody>
      </p:sp>
      <p:sp>
        <p:nvSpPr>
          <p:cNvPr id="22" name="SK-30-text-21"/>
          <p:cNvSpPr/>
          <p:nvPr/>
        </p:nvSpPr>
        <p:spPr>
          <a:xfrm>
            <a:off x="3425875" y="2228850"/>
            <a:ext cx="876612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🔔 GUIDELINE UPDATE — FSRH 2026</a:t>
            </a:r>
            <a:endParaRPr lang="en-US" sz="2550" dirty="0"/>
          </a:p>
        </p:txBody>
      </p:sp>
      <p:sp>
        <p:nvSpPr>
          <p:cNvPr id="23" name="SK-30-text-22"/>
          <p:cNvSpPr/>
          <p:nvPr/>
        </p:nvSpPr>
        <p:spPr>
          <a:xfrm>
            <a:off x="2767459" y="2653903"/>
            <a:ext cx="6656784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Broad-spectrum antibiotics do NOT reduce CHC efficacy.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additional contraception is required.</a:t>
            </a:r>
            <a:endParaRPr lang="en-US" sz="2100" dirty="0"/>
          </a:p>
        </p:txBody>
      </p:sp>
      <p:sp>
        <p:nvSpPr>
          <p:cNvPr id="24" name="SK-30-text-23"/>
          <p:cNvSpPr/>
          <p:nvPr/>
        </p:nvSpPr>
        <p:spPr>
          <a:xfrm>
            <a:off x="1889671" y="4196953"/>
            <a:ext cx="66427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OLD ADVICE — Now Incorrect</a:t>
            </a:r>
            <a:endParaRPr lang="en-US" sz="1650" dirty="0"/>
          </a:p>
        </p:txBody>
      </p:sp>
      <p:sp>
        <p:nvSpPr>
          <p:cNvPr id="25" name="SK-30-text-24"/>
          <p:cNvSpPr/>
          <p:nvPr/>
        </p:nvSpPr>
        <p:spPr>
          <a:xfrm>
            <a:off x="1060698" y="4485084"/>
            <a:ext cx="111313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“Use condoms for the duration of antibiotics plus 7 days”</a:t>
            </a:r>
            <a:endParaRPr lang="en-US" sz="1350" dirty="0"/>
          </a:p>
        </p:txBody>
      </p:sp>
      <p:sp>
        <p:nvSpPr>
          <p:cNvPr id="26" name="SK-30-text-25"/>
          <p:cNvSpPr/>
          <p:nvPr/>
        </p:nvSpPr>
        <p:spPr>
          <a:xfrm>
            <a:off x="1194792" y="4937671"/>
            <a:ext cx="92506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(Pre-FSRH 2019/2026 guidance — no longer applicable)</a:t>
            </a:r>
            <a:endParaRPr lang="en-US" sz="1050" dirty="0"/>
          </a:p>
        </p:txBody>
      </p:sp>
      <p:sp>
        <p:nvSpPr>
          <p:cNvPr id="27" name="SK-30-text-26"/>
          <p:cNvSpPr/>
          <p:nvPr/>
        </p:nvSpPr>
        <p:spPr>
          <a:xfrm>
            <a:off x="7290792" y="4190107"/>
            <a:ext cx="49012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ADVICE — FSRH 2026</a:t>
            </a:r>
            <a:endParaRPr lang="en-US" sz="1650" dirty="0"/>
          </a:p>
        </p:txBody>
      </p:sp>
      <p:sp>
        <p:nvSpPr>
          <p:cNvPr id="28" name="SK-30-text-27"/>
          <p:cNvSpPr/>
          <p:nvPr/>
        </p:nvSpPr>
        <p:spPr>
          <a:xfrm>
            <a:off x="6388596" y="4485084"/>
            <a:ext cx="491326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Broad-spectrum antibiotics (amoxicillin, tetracyclines,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metronidazole, erythromycin, etc.) do not interfere with CHC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absorption or efficacy. No extra precautions needed.</a:t>
            </a:r>
            <a:endParaRPr lang="en-US" sz="1425" dirty="0"/>
          </a:p>
        </p:txBody>
      </p:sp>
      <p:sp>
        <p:nvSpPr>
          <p:cNvPr id="29" name="SK-30-text-28"/>
          <p:cNvSpPr/>
          <p:nvPr/>
        </p:nvSpPr>
        <p:spPr>
          <a:xfrm>
            <a:off x="3998863" y="5527477"/>
            <a:ext cx="819313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Important Exception — Enzyme Inducers</a:t>
            </a:r>
            <a:endParaRPr lang="en-US" sz="1650" dirty="0"/>
          </a:p>
        </p:txBody>
      </p:sp>
      <p:sp>
        <p:nvSpPr>
          <p:cNvPr id="30" name="SK-30-text-29"/>
          <p:cNvSpPr/>
          <p:nvPr/>
        </p:nvSpPr>
        <p:spPr>
          <a:xfrm>
            <a:off x="2852886" y="5829300"/>
            <a:ext cx="648607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Rifampicin and IE enzyme inducers — these DO significantly reduce CHC efficacy.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Extra precautions ARE required. Consider DMPA or copper IUD instead.</a:t>
            </a:r>
            <a:endParaRPr lang="en-US" sz="1425" dirty="0"/>
          </a:p>
        </p:txBody>
      </p:sp>
      <p:sp>
        <p:nvSpPr>
          <p:cNvPr id="31" name="SK-30-text-30"/>
          <p:cNvSpPr/>
          <p:nvPr/>
        </p:nvSpPr>
        <p:spPr>
          <a:xfrm>
            <a:off x="10058400" y="5616625"/>
            <a:ext cx="2133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🎯 AKT EXAM POINT</a:t>
            </a:r>
            <a:endParaRPr lang="en-US" sz="1350" dirty="0"/>
          </a:p>
        </p:txBody>
      </p:sp>
      <p:sp>
        <p:nvSpPr>
          <p:cNvPr id="32" name="SK-30-text-31"/>
          <p:cNvSpPr/>
          <p:nvPr/>
        </p:nvSpPr>
        <p:spPr>
          <a:xfrm>
            <a:off x="9680377" y="5911453"/>
            <a:ext cx="230415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old “7-day antibiotic rule” is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 outdated and incorrect</a:t>
            </a:r>
            <a:endParaRPr lang="en-US" sz="1350" dirty="0"/>
          </a:p>
        </p:txBody>
      </p:sp>
      <p:sp>
        <p:nvSpPr>
          <p:cNvPr id="33" name="SK-30-text-32"/>
          <p:cNvSpPr/>
          <p:nvPr/>
        </p:nvSpPr>
        <p:spPr>
          <a:xfrm>
            <a:off x="402282" y="6624786"/>
            <a:ext cx="34366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4" name="SK-30-text-33"/>
          <p:cNvSpPr/>
          <p:nvPr/>
        </p:nvSpPr>
        <p:spPr>
          <a:xfrm>
            <a:off x="8497788" y="6624786"/>
            <a:ext cx="36942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30 of 35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60390"/>
            <a:ext cx="5535216" cy="4100959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192113"/>
            <a:ext cx="1584871" cy="57150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975098"/>
            <a:ext cx="2572494" cy="185142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057400"/>
            <a:ext cx="2572494" cy="2009329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1467" y="1975098"/>
            <a:ext cx="2572494" cy="185142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1467" y="2057400"/>
            <a:ext cx="2572494" cy="2009329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1975098"/>
            <a:ext cx="2572494" cy="185142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2057400"/>
            <a:ext cx="2572494" cy="2009329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1961" y="1975098"/>
            <a:ext cx="2572494" cy="185142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1" y="2057400"/>
            <a:ext cx="2572494" cy="2009329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" y="4306788"/>
            <a:ext cx="2572494" cy="185142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4389090"/>
            <a:ext cx="2572494" cy="2009329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01467" y="4306788"/>
            <a:ext cx="2572494" cy="185142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1467" y="4389090"/>
            <a:ext cx="2572494" cy="2009329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4306788"/>
            <a:ext cx="2572494" cy="185142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4389090"/>
            <a:ext cx="2572494" cy="2009329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1961" y="4306788"/>
            <a:ext cx="2572494" cy="185142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1" y="4389090"/>
            <a:ext cx="2572494" cy="2009329"/>
          </a:xfrm>
          <a:prstGeom prst="rect">
            <a:avLst/>
          </a:prstGeom>
        </p:spPr>
      </p:pic>
      <p:pic>
        <p:nvPicPr>
          <p:cNvPr id="21" name="SK-31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4863" y="4533007"/>
            <a:ext cx="402282" cy="562273"/>
          </a:xfrm>
          <a:prstGeom prst="rect">
            <a:avLst/>
          </a:prstGeom>
        </p:spPr>
      </p:pic>
      <p:pic>
        <p:nvPicPr>
          <p:cNvPr id="22" name="SK-31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17569" y="4533007"/>
            <a:ext cx="560784" cy="555427"/>
          </a:xfrm>
          <a:prstGeom prst="rect">
            <a:avLst/>
          </a:prstGeom>
        </p:spPr>
      </p:pic>
      <p:pic>
        <p:nvPicPr>
          <p:cNvPr id="23" name="SK-31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01294" y="4526161"/>
            <a:ext cx="560784" cy="569119"/>
          </a:xfrm>
          <a:prstGeom prst="rect">
            <a:avLst/>
          </a:prstGeom>
        </p:spPr>
      </p:pic>
      <p:pic>
        <p:nvPicPr>
          <p:cNvPr id="24" name="SK-31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97075" y="4519315"/>
            <a:ext cx="560784" cy="575965"/>
          </a:xfrm>
          <a:prstGeom prst="rect">
            <a:avLst/>
          </a:prstGeom>
        </p:spPr>
      </p:pic>
      <p:pic>
        <p:nvPicPr>
          <p:cNvPr id="25" name="SK-31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21788" y="2215009"/>
            <a:ext cx="560784" cy="562273"/>
          </a:xfrm>
          <a:prstGeom prst="rect">
            <a:avLst/>
          </a:prstGeom>
        </p:spPr>
      </p:pic>
      <p:pic>
        <p:nvPicPr>
          <p:cNvPr id="26" name="SK-31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56698" y="2201317"/>
            <a:ext cx="682675" cy="582811"/>
          </a:xfrm>
          <a:prstGeom prst="rect">
            <a:avLst/>
          </a:prstGeom>
        </p:spPr>
      </p:pic>
      <p:pic>
        <p:nvPicPr>
          <p:cNvPr id="27" name="SK-31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49961" y="2215009"/>
            <a:ext cx="475357" cy="562273"/>
          </a:xfrm>
          <a:prstGeom prst="rect">
            <a:avLst/>
          </a:prstGeom>
        </p:spPr>
      </p:pic>
      <p:pic>
        <p:nvPicPr>
          <p:cNvPr id="28" name="SK-31-img-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33686" y="2201317"/>
            <a:ext cx="487561" cy="575965"/>
          </a:xfrm>
          <a:prstGeom prst="rect">
            <a:avLst/>
          </a:prstGeom>
        </p:spPr>
      </p:pic>
      <p:sp>
        <p:nvSpPr>
          <p:cNvPr id="29" name="SK-31-text-28"/>
          <p:cNvSpPr/>
          <p:nvPr/>
        </p:nvSpPr>
        <p:spPr>
          <a:xfrm>
            <a:off x="621655" y="473125"/>
            <a:ext cx="1157034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Top Tips for GP Trainees</a:t>
            </a:r>
            <a:endParaRPr lang="en-US" sz="3750" dirty="0"/>
          </a:p>
        </p:txBody>
      </p:sp>
      <p:sp>
        <p:nvSpPr>
          <p:cNvPr id="30" name="SK-31-text-29"/>
          <p:cNvSpPr/>
          <p:nvPr/>
        </p:nvSpPr>
        <p:spPr>
          <a:xfrm>
            <a:off x="609600" y="1350913"/>
            <a:ext cx="115824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Eight essential pearls for confident contraception practice</a:t>
            </a:r>
            <a:endParaRPr lang="en-US" sz="2400" dirty="0"/>
          </a:p>
        </p:txBody>
      </p:sp>
      <p:sp>
        <p:nvSpPr>
          <p:cNvPr id="31" name="SK-31-text-30"/>
          <p:cNvSpPr/>
          <p:nvPr/>
        </p:nvSpPr>
        <p:spPr>
          <a:xfrm>
            <a:off x="707082" y="2167086"/>
            <a:ext cx="11144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950" dirty="0"/>
          </a:p>
        </p:txBody>
      </p:sp>
      <p:sp>
        <p:nvSpPr>
          <p:cNvPr id="32" name="SK-31-text-31"/>
          <p:cNvSpPr/>
          <p:nvPr/>
        </p:nvSpPr>
        <p:spPr>
          <a:xfrm>
            <a:off x="1025128" y="2976265"/>
            <a:ext cx="171673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Offer LARC First</a:t>
            </a:r>
            <a:endParaRPr lang="en-US" sz="1500" dirty="0"/>
          </a:p>
        </p:txBody>
      </p:sp>
      <p:sp>
        <p:nvSpPr>
          <p:cNvPr id="33" name="SK-31-text-32"/>
          <p:cNvSpPr/>
          <p:nvPr/>
        </p:nvSpPr>
        <p:spPr>
          <a:xfrm>
            <a:off x="658267" y="3415159"/>
            <a:ext cx="245045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discuss LARC before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pills — NICE recommends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women requesting contraception.</a:t>
            </a:r>
            <a:endParaRPr lang="en-US" sz="1200" dirty="0"/>
          </a:p>
        </p:txBody>
      </p:sp>
      <p:sp>
        <p:nvSpPr>
          <p:cNvPr id="34" name="SK-31-text-33"/>
          <p:cNvSpPr/>
          <p:nvPr/>
        </p:nvSpPr>
        <p:spPr>
          <a:xfrm>
            <a:off x="3523357" y="2167086"/>
            <a:ext cx="11144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950" dirty="0"/>
          </a:p>
        </p:txBody>
      </p:sp>
      <p:sp>
        <p:nvSpPr>
          <p:cNvPr id="35" name="SK-31-text-34"/>
          <p:cNvSpPr/>
          <p:nvPr/>
        </p:nvSpPr>
        <p:spPr>
          <a:xfrm>
            <a:off x="3803898" y="2873425"/>
            <a:ext cx="17677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Migraine + Aura =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CHC</a:t>
            </a:r>
            <a:endParaRPr lang="en-US" sz="1500" dirty="0"/>
          </a:p>
        </p:txBody>
      </p:sp>
      <p:sp>
        <p:nvSpPr>
          <p:cNvPr id="36" name="SK-31-text-35"/>
          <p:cNvSpPr/>
          <p:nvPr/>
        </p:nvSpPr>
        <p:spPr>
          <a:xfrm>
            <a:off x="3547765" y="3408313"/>
            <a:ext cx="227989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 aura is UKMEC 4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 for all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hormonal contraception.</a:t>
            </a:r>
            <a:endParaRPr lang="en-US" sz="1200" dirty="0"/>
          </a:p>
        </p:txBody>
      </p:sp>
      <p:sp>
        <p:nvSpPr>
          <p:cNvPr id="37" name="SK-31-text-36"/>
          <p:cNvSpPr/>
          <p:nvPr/>
        </p:nvSpPr>
        <p:spPr>
          <a:xfrm>
            <a:off x="6327577" y="2167086"/>
            <a:ext cx="11144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950" dirty="0"/>
          </a:p>
        </p:txBody>
      </p:sp>
      <p:sp>
        <p:nvSpPr>
          <p:cNvPr id="38" name="SK-31-text-37"/>
          <p:cNvSpPr/>
          <p:nvPr/>
        </p:nvSpPr>
        <p:spPr>
          <a:xfrm>
            <a:off x="6414046" y="2976265"/>
            <a:ext cx="21556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Mirena Lasts 8 Years</a:t>
            </a:r>
            <a:endParaRPr lang="en-US" sz="1500" dirty="0"/>
          </a:p>
        </p:txBody>
      </p:sp>
      <p:sp>
        <p:nvSpPr>
          <p:cNvPr id="39" name="SK-31-text-38"/>
          <p:cNvSpPr/>
          <p:nvPr/>
        </p:nvSpPr>
        <p:spPr>
          <a:xfrm>
            <a:off x="6388596" y="3408313"/>
            <a:ext cx="223108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FSRH 2024 guidance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replace Mirena at 5 years if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inserted before age 45.</a:t>
            </a:r>
            <a:endParaRPr lang="en-US" sz="1200" dirty="0"/>
          </a:p>
        </p:txBody>
      </p:sp>
      <p:sp>
        <p:nvSpPr>
          <p:cNvPr id="40" name="SK-31-text-39"/>
          <p:cNvSpPr/>
          <p:nvPr/>
        </p:nvSpPr>
        <p:spPr>
          <a:xfrm>
            <a:off x="9131796" y="2167086"/>
            <a:ext cx="11144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950" dirty="0"/>
          </a:p>
        </p:txBody>
      </p:sp>
      <p:sp>
        <p:nvSpPr>
          <p:cNvPr id="41" name="SK-31-text-40"/>
          <p:cNvSpPr/>
          <p:nvPr/>
        </p:nvSpPr>
        <p:spPr>
          <a:xfrm>
            <a:off x="9460855" y="2873425"/>
            <a:ext cx="16945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Antibiotics Don't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Affect CHC</a:t>
            </a:r>
            <a:endParaRPr lang="en-US" sz="1500" dirty="0"/>
          </a:p>
        </p:txBody>
      </p:sp>
      <p:sp>
        <p:nvSpPr>
          <p:cNvPr id="42" name="SK-31-text-41"/>
          <p:cNvSpPr/>
          <p:nvPr/>
        </p:nvSpPr>
        <p:spPr>
          <a:xfrm>
            <a:off x="9070777" y="3415159"/>
            <a:ext cx="246265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FSRH 2026: broad-spectrum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antibiotics no longer reduce CHC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efficacy. No extra precautions needed.</a:t>
            </a:r>
            <a:endParaRPr lang="en-US" sz="1200" dirty="0"/>
          </a:p>
        </p:txBody>
      </p:sp>
      <p:sp>
        <p:nvSpPr>
          <p:cNvPr id="43" name="SK-31-text-42"/>
          <p:cNvSpPr/>
          <p:nvPr/>
        </p:nvSpPr>
        <p:spPr>
          <a:xfrm>
            <a:off x="707082" y="4485084"/>
            <a:ext cx="11144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950" dirty="0"/>
          </a:p>
        </p:txBody>
      </p:sp>
      <p:sp>
        <p:nvSpPr>
          <p:cNvPr id="44" name="SK-31-text-43"/>
          <p:cNvSpPr/>
          <p:nvPr/>
        </p:nvSpPr>
        <p:spPr>
          <a:xfrm>
            <a:off x="1133773" y="5191423"/>
            <a:ext cx="151179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Copper IUD: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Best EC Option</a:t>
            </a:r>
            <a:endParaRPr lang="en-US" sz="1500" dirty="0"/>
          </a:p>
        </p:txBody>
      </p:sp>
      <p:sp>
        <p:nvSpPr>
          <p:cNvPr id="45" name="SK-31-text-44"/>
          <p:cNvSpPr/>
          <p:nvPr/>
        </p:nvSpPr>
        <p:spPr>
          <a:xfrm>
            <a:off x="780157" y="5726311"/>
            <a:ext cx="220667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 99.9% effective up to 5 days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post-UPSI — works regardless of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or enzyme inducers.</a:t>
            </a:r>
            <a:endParaRPr lang="en-US" sz="1200" dirty="0"/>
          </a:p>
        </p:txBody>
      </p:sp>
      <p:sp>
        <p:nvSpPr>
          <p:cNvPr id="46" name="SK-31-text-45"/>
          <p:cNvSpPr/>
          <p:nvPr/>
        </p:nvSpPr>
        <p:spPr>
          <a:xfrm>
            <a:off x="3523357" y="4485084"/>
            <a:ext cx="11144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1950" dirty="0"/>
          </a:p>
        </p:txBody>
      </p:sp>
      <p:sp>
        <p:nvSpPr>
          <p:cNvPr id="47" name="SK-31-text-46"/>
          <p:cNvSpPr/>
          <p:nvPr/>
        </p:nvSpPr>
        <p:spPr>
          <a:xfrm>
            <a:off x="3974455" y="5191423"/>
            <a:ext cx="14141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Your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POP Windows</a:t>
            </a:r>
            <a:endParaRPr lang="en-US" sz="1500" dirty="0"/>
          </a:p>
        </p:txBody>
      </p:sp>
      <p:sp>
        <p:nvSpPr>
          <p:cNvPr id="48" name="SK-31-text-47"/>
          <p:cNvSpPr/>
          <p:nvPr/>
        </p:nvSpPr>
        <p:spPr>
          <a:xfrm>
            <a:off x="3559969" y="5726311"/>
            <a:ext cx="226769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Desogestrel POP: 12-hour window.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Traditional POP: 3-hour window.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for missed pill advice.</a:t>
            </a:r>
            <a:endParaRPr lang="en-US" sz="1200" dirty="0"/>
          </a:p>
        </p:txBody>
      </p:sp>
      <p:sp>
        <p:nvSpPr>
          <p:cNvPr id="49" name="SK-31-text-48"/>
          <p:cNvSpPr/>
          <p:nvPr/>
        </p:nvSpPr>
        <p:spPr>
          <a:xfrm>
            <a:off x="6327577" y="4485084"/>
            <a:ext cx="11144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1950" dirty="0"/>
          </a:p>
        </p:txBody>
      </p:sp>
      <p:sp>
        <p:nvSpPr>
          <p:cNvPr id="50" name="SK-31-text-49"/>
          <p:cNvSpPr/>
          <p:nvPr/>
        </p:nvSpPr>
        <p:spPr>
          <a:xfrm>
            <a:off x="6900565" y="5191423"/>
            <a:ext cx="119479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Quick-Start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Confidently</a:t>
            </a:r>
            <a:endParaRPr lang="en-US" sz="1500" dirty="0"/>
          </a:p>
        </p:txBody>
      </p:sp>
      <p:sp>
        <p:nvSpPr>
          <p:cNvPr id="51" name="SK-31-text-50"/>
          <p:cNvSpPr/>
          <p:nvPr/>
        </p:nvSpPr>
        <p:spPr>
          <a:xfrm>
            <a:off x="6290965" y="5726311"/>
            <a:ext cx="240178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contraception any day if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excluded — use condoms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7 days and test at 3 weeks.</a:t>
            </a:r>
            <a:endParaRPr lang="en-US" sz="1200" dirty="0"/>
          </a:p>
        </p:txBody>
      </p:sp>
      <p:sp>
        <p:nvSpPr>
          <p:cNvPr id="52" name="SK-31-text-51"/>
          <p:cNvSpPr/>
          <p:nvPr/>
        </p:nvSpPr>
        <p:spPr>
          <a:xfrm>
            <a:off x="9144000" y="4485084"/>
            <a:ext cx="11144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1950" dirty="0"/>
          </a:p>
        </p:txBody>
      </p:sp>
      <p:sp>
        <p:nvSpPr>
          <p:cNvPr id="53" name="SK-31-text-52"/>
          <p:cNvSpPr/>
          <p:nvPr/>
        </p:nvSpPr>
        <p:spPr>
          <a:xfrm>
            <a:off x="9704784" y="5191423"/>
            <a:ext cx="121920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Counsel on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DMPA Delay</a:t>
            </a:r>
            <a:endParaRPr lang="en-US" sz="1500" dirty="0"/>
          </a:p>
        </p:txBody>
      </p:sp>
      <p:sp>
        <p:nvSpPr>
          <p:cNvPr id="54" name="SK-31-text-53"/>
          <p:cNvSpPr/>
          <p:nvPr/>
        </p:nvSpPr>
        <p:spPr>
          <a:xfrm>
            <a:off x="9204871" y="5726311"/>
            <a:ext cx="220667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Return of fertility after Depo-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Provera can take 12-18 months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counsel before starting.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671" y="0"/>
            <a:ext cx="5730180" cy="685800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2153"/>
            <a:ext cx="12192000" cy="41077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1201638"/>
            <a:ext cx="2060377" cy="38100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9498" y="191988"/>
            <a:ext cx="950863" cy="1056084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61" y="2057400"/>
            <a:ext cx="5498455" cy="1206996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561" y="1851571"/>
            <a:ext cx="2267694" cy="466279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2057400"/>
            <a:ext cx="5498455" cy="1206996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7890" y="1851571"/>
            <a:ext cx="2243286" cy="466279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561" y="3607296"/>
            <a:ext cx="5510659" cy="1213842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561" y="3401467"/>
            <a:ext cx="5510659" cy="466279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0094" y="3607296"/>
            <a:ext cx="5498455" cy="1213842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3401467"/>
            <a:ext cx="2645569" cy="466279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9765" y="5157192"/>
            <a:ext cx="5498455" cy="1330375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9765" y="4923979"/>
            <a:ext cx="3730675" cy="466279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0094" y="5157192"/>
            <a:ext cx="5498455" cy="1330375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0094" y="4923979"/>
            <a:ext cx="2206675" cy="466279"/>
          </a:xfrm>
          <a:prstGeom prst="rect">
            <a:avLst/>
          </a:prstGeom>
        </p:spPr>
      </p:pic>
      <p:sp>
        <p:nvSpPr>
          <p:cNvPr id="21" name="SK-32-text-20"/>
          <p:cNvSpPr/>
          <p:nvPr/>
        </p:nvSpPr>
        <p:spPr>
          <a:xfrm>
            <a:off x="511969" y="479971"/>
            <a:ext cx="1168003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Pearls: High-Yield Knowledge</a:t>
            </a:r>
            <a:endParaRPr lang="en-US" sz="3750" dirty="0"/>
          </a:p>
        </p:txBody>
      </p:sp>
      <p:sp>
        <p:nvSpPr>
          <p:cNvPr id="22" name="SK-32-text-21"/>
          <p:cNvSpPr/>
          <p:nvPr/>
        </p:nvSpPr>
        <p:spPr>
          <a:xfrm>
            <a:off x="10582573" y="466279"/>
            <a:ext cx="1280071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Focus</a:t>
            </a:r>
            <a:endParaRPr lang="en-US" sz="1800" dirty="0"/>
          </a:p>
        </p:txBody>
      </p:sp>
      <p:sp>
        <p:nvSpPr>
          <p:cNvPr id="23" name="SK-32-text-22"/>
          <p:cNvSpPr/>
          <p:nvPr/>
        </p:nvSpPr>
        <p:spPr>
          <a:xfrm>
            <a:off x="524173" y="1371600"/>
            <a:ext cx="1166782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535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 these key facts to excel in your AKT contraception questions</a:t>
            </a:r>
            <a:endParaRPr lang="en-US" sz="2100" dirty="0"/>
          </a:p>
        </p:txBody>
      </p:sp>
      <p:sp>
        <p:nvSpPr>
          <p:cNvPr id="24" name="SK-32-text-23"/>
          <p:cNvSpPr/>
          <p:nvPr/>
        </p:nvSpPr>
        <p:spPr>
          <a:xfrm>
            <a:off x="597396" y="1940719"/>
            <a:ext cx="4976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 Risk — Lowest</a:t>
            </a:r>
            <a:endParaRPr lang="en-US" sz="1875" dirty="0"/>
          </a:p>
        </p:txBody>
      </p:sp>
      <p:sp>
        <p:nvSpPr>
          <p:cNvPr id="25" name="SK-32-text-24"/>
          <p:cNvSpPr/>
          <p:nvPr/>
        </p:nvSpPr>
        <p:spPr>
          <a:xfrm>
            <a:off x="597396" y="2400300"/>
            <a:ext cx="5218063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Levonorgestrel, norethisterone, norgestimate COCs carry the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lowest VTE risk — 5 to 7 per 10,000 women per year. Always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choice.</a:t>
            </a:r>
            <a:endParaRPr lang="en-US" sz="1425" dirty="0"/>
          </a:p>
        </p:txBody>
      </p:sp>
      <p:sp>
        <p:nvSpPr>
          <p:cNvPr id="26" name="SK-32-text-25"/>
          <p:cNvSpPr/>
          <p:nvPr/>
        </p:nvSpPr>
        <p:spPr>
          <a:xfrm>
            <a:off x="609600" y="3470077"/>
            <a:ext cx="115824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UKMEC 4 — Absolute Contraindications for CHC</a:t>
            </a:r>
            <a:endParaRPr lang="en-US" sz="1875" dirty="0"/>
          </a:p>
        </p:txBody>
      </p:sp>
      <p:sp>
        <p:nvSpPr>
          <p:cNvPr id="27" name="SK-32-text-26"/>
          <p:cNvSpPr/>
          <p:nvPr/>
        </p:nvSpPr>
        <p:spPr>
          <a:xfrm>
            <a:off x="597396" y="3929509"/>
            <a:ext cx="5157192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 with aura · Smoking ≥15 cigarettes/day aged ≥35 ·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BP ≥160/95 · History of VTE · Breastfeeding under 6 weeks ·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viral hepatitis · Current breast cancer</a:t>
            </a:r>
            <a:endParaRPr lang="en-US" sz="1425" dirty="0"/>
          </a:p>
        </p:txBody>
      </p:sp>
      <p:sp>
        <p:nvSpPr>
          <p:cNvPr id="28" name="SK-32-text-27"/>
          <p:cNvSpPr/>
          <p:nvPr/>
        </p:nvSpPr>
        <p:spPr>
          <a:xfrm>
            <a:off x="609600" y="5026819"/>
            <a:ext cx="945356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FSRH 2026 — Antibiotics Update</a:t>
            </a:r>
            <a:endParaRPr lang="en-US" sz="1875" dirty="0"/>
          </a:p>
        </p:txBody>
      </p:sp>
      <p:sp>
        <p:nvSpPr>
          <p:cNvPr id="29" name="SK-32-text-28"/>
          <p:cNvSpPr/>
          <p:nvPr/>
        </p:nvSpPr>
        <p:spPr>
          <a:xfrm>
            <a:off x="597396" y="5479405"/>
            <a:ext cx="4876800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Broad-spectrum antibiotics (amoxicillin, tetracyclines,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metronidazole) do NOT reduce CHC efficacy. No extra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needed. Exception: rifampicin and rifabutin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enzyme inducers.</a:t>
            </a:r>
            <a:endParaRPr lang="en-US" sz="1425" dirty="0"/>
          </a:p>
        </p:txBody>
      </p:sp>
      <p:sp>
        <p:nvSpPr>
          <p:cNvPr id="30" name="SK-32-text-29"/>
          <p:cNvSpPr/>
          <p:nvPr/>
        </p:nvSpPr>
        <p:spPr>
          <a:xfrm>
            <a:off x="6303169" y="1940719"/>
            <a:ext cx="497681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 Risk — Higher</a:t>
            </a:r>
            <a:endParaRPr lang="en-US" sz="1875" dirty="0"/>
          </a:p>
        </p:txBody>
      </p:sp>
      <p:sp>
        <p:nvSpPr>
          <p:cNvPr id="31" name="SK-32-text-30"/>
          <p:cNvSpPr/>
          <p:nvPr/>
        </p:nvSpPr>
        <p:spPr>
          <a:xfrm>
            <a:off x="6290965" y="2407146"/>
            <a:ext cx="494987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Gestodene, desogestrel, and drospirenone (Yasmin) carry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VTE risk — 9 to 12 per 10,000. Only prescribe if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clinically indicated.</a:t>
            </a:r>
            <a:endParaRPr lang="en-US" sz="1425" dirty="0"/>
          </a:p>
        </p:txBody>
      </p:sp>
      <p:sp>
        <p:nvSpPr>
          <p:cNvPr id="32" name="SK-32-text-31"/>
          <p:cNvSpPr/>
          <p:nvPr/>
        </p:nvSpPr>
        <p:spPr>
          <a:xfrm>
            <a:off x="6315373" y="3476923"/>
            <a:ext cx="58766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Missed Pill Thresholds</a:t>
            </a:r>
            <a:endParaRPr lang="en-US" sz="1875" dirty="0"/>
          </a:p>
        </p:txBody>
      </p:sp>
      <p:sp>
        <p:nvSpPr>
          <p:cNvPr id="33" name="SK-32-text-32"/>
          <p:cNvSpPr/>
          <p:nvPr/>
        </p:nvSpPr>
        <p:spPr>
          <a:xfrm>
            <a:off x="6290965" y="3929509"/>
            <a:ext cx="5291286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30/35 mcg pills: missed if ≥24 hours late → 7-day rule applies.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mcg pills: missed if ≥12 hours late → same 7-day rule. This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distinction is a frequent AKT question.</a:t>
            </a:r>
            <a:endParaRPr lang="en-US" sz="1425" dirty="0"/>
          </a:p>
        </p:txBody>
      </p:sp>
      <p:sp>
        <p:nvSpPr>
          <p:cNvPr id="34" name="SK-32-text-33"/>
          <p:cNvSpPr/>
          <p:nvPr/>
        </p:nvSpPr>
        <p:spPr>
          <a:xfrm>
            <a:off x="6315373" y="5026819"/>
            <a:ext cx="526256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Efficacy Facts</a:t>
            </a:r>
            <a:endParaRPr lang="en-US" sz="1875" dirty="0"/>
          </a:p>
        </p:txBody>
      </p:sp>
      <p:sp>
        <p:nvSpPr>
          <p:cNvPr id="35" name="SK-32-text-34"/>
          <p:cNvSpPr/>
          <p:nvPr/>
        </p:nvSpPr>
        <p:spPr>
          <a:xfrm>
            <a:off x="6290965" y="5479405"/>
            <a:ext cx="5169396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Nexplanon failure rate: 0.05% — most effective reversible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method. Copper IUD as EC: effective up to 5 days post-UPSI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5 days after ovulation.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Depo-Provera: fertility may not return for up to 18 months.</a:t>
            </a:r>
            <a:endParaRPr lang="en-US" sz="1425" dirty="0"/>
          </a:p>
        </p:txBody>
      </p:sp>
      <p:sp>
        <p:nvSpPr>
          <p:cNvPr id="36" name="SK-32-text-35"/>
          <p:cNvSpPr/>
          <p:nvPr/>
        </p:nvSpPr>
        <p:spPr>
          <a:xfrm>
            <a:off x="414486" y="6672709"/>
            <a:ext cx="34366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7" name="SK-32-text-36"/>
          <p:cNvSpPr/>
          <p:nvPr/>
        </p:nvSpPr>
        <p:spPr>
          <a:xfrm>
            <a:off x="8421588" y="6665863"/>
            <a:ext cx="33923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32 of 35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38"/>
            <a:ext cx="12192000" cy="68461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220688"/>
            <a:ext cx="2669977" cy="68461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372767"/>
            <a:ext cx="3584377" cy="3572917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372767"/>
            <a:ext cx="3584377" cy="150763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9357" y="2208163"/>
            <a:ext cx="609600" cy="34290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2372767"/>
            <a:ext cx="3620988" cy="3572917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2372767"/>
            <a:ext cx="3620988" cy="150763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9255" y="5486400"/>
            <a:ext cx="3620988" cy="459432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66792" y="2208163"/>
            <a:ext cx="609600" cy="342900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83153" y="2372767"/>
            <a:ext cx="3596580" cy="3572917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83153" y="2372767"/>
            <a:ext cx="3596580" cy="150763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83153" y="5486400"/>
            <a:ext cx="3596580" cy="459432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70690" y="2208163"/>
            <a:ext cx="609600" cy="342900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096744"/>
            <a:ext cx="12192000" cy="473125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1969" y="6096744"/>
            <a:ext cx="85279" cy="397669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06980" y="5211961"/>
            <a:ext cx="1585020" cy="1234380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3668911"/>
            <a:ext cx="548580" cy="1028700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14879" y="4910286"/>
            <a:ext cx="280392" cy="253603"/>
          </a:xfrm>
          <a:prstGeom prst="rect">
            <a:avLst/>
          </a:prstGeom>
        </p:spPr>
      </p:pic>
      <p:pic>
        <p:nvPicPr>
          <p:cNvPr id="22" name="SK-3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14879" y="4375398"/>
            <a:ext cx="280392" cy="274290"/>
          </a:xfrm>
          <a:prstGeom prst="rect">
            <a:avLst/>
          </a:prstGeom>
        </p:spPr>
      </p:pic>
      <p:pic>
        <p:nvPicPr>
          <p:cNvPr id="23" name="SK-3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63694" y="3847207"/>
            <a:ext cx="170557" cy="281136"/>
          </a:xfrm>
          <a:prstGeom prst="rect">
            <a:avLst/>
          </a:prstGeom>
        </p:spPr>
      </p:pic>
      <p:pic>
        <p:nvPicPr>
          <p:cNvPr id="24" name="SK-3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02675" y="3305473"/>
            <a:ext cx="292596" cy="281136"/>
          </a:xfrm>
          <a:prstGeom prst="rect">
            <a:avLst/>
          </a:prstGeom>
        </p:spPr>
      </p:pic>
      <p:pic>
        <p:nvPicPr>
          <p:cNvPr id="25" name="SK-33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619357" y="2146548"/>
            <a:ext cx="499765" cy="610344"/>
          </a:xfrm>
          <a:prstGeom prst="rect">
            <a:avLst/>
          </a:prstGeom>
        </p:spPr>
      </p:pic>
      <p:pic>
        <p:nvPicPr>
          <p:cNvPr id="26" name="SK-33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815459" y="2160240"/>
            <a:ext cx="536377" cy="596503"/>
          </a:xfrm>
          <a:prstGeom prst="rect">
            <a:avLst/>
          </a:prstGeom>
        </p:spPr>
      </p:pic>
      <p:pic>
        <p:nvPicPr>
          <p:cNvPr id="27" name="SK-33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87153" y="2173932"/>
            <a:ext cx="609600" cy="555427"/>
          </a:xfrm>
          <a:prstGeom prst="rect">
            <a:avLst/>
          </a:prstGeom>
        </p:spPr>
      </p:pic>
      <p:pic>
        <p:nvPicPr>
          <p:cNvPr id="28" name="SK-33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094863" y="452586"/>
            <a:ext cx="1536055" cy="1488132"/>
          </a:xfrm>
          <a:prstGeom prst="rect">
            <a:avLst/>
          </a:prstGeom>
        </p:spPr>
      </p:pic>
      <p:sp>
        <p:nvSpPr>
          <p:cNvPr id="29" name="SK-33-text-28"/>
          <p:cNvSpPr/>
          <p:nvPr/>
        </p:nvSpPr>
        <p:spPr>
          <a:xfrm>
            <a:off x="536377" y="534888"/>
            <a:ext cx="1165562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Communication and Consultation Pearls</a:t>
            </a:r>
            <a:endParaRPr lang="en-US" sz="3600" dirty="0"/>
          </a:p>
        </p:txBody>
      </p:sp>
      <p:sp>
        <p:nvSpPr>
          <p:cNvPr id="30" name="SK-33-text-29"/>
          <p:cNvSpPr/>
          <p:nvPr/>
        </p:nvSpPr>
        <p:spPr>
          <a:xfrm>
            <a:off x="548580" y="1481286"/>
            <a:ext cx="1164342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Consulting with confidence, compassion, and safety</a:t>
            </a:r>
            <a:endParaRPr lang="en-US" sz="2400" dirty="0"/>
          </a:p>
        </p:txBody>
      </p:sp>
      <p:sp>
        <p:nvSpPr>
          <p:cNvPr id="31" name="SK-33-text-30"/>
          <p:cNvSpPr/>
          <p:nvPr/>
        </p:nvSpPr>
        <p:spPr>
          <a:xfrm>
            <a:off x="1036290" y="2928342"/>
            <a:ext cx="60674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Language and Framing</a:t>
            </a:r>
            <a:endParaRPr lang="en-US" sz="1950" dirty="0"/>
          </a:p>
        </p:txBody>
      </p:sp>
      <p:sp>
        <p:nvSpPr>
          <p:cNvPr id="32" name="SK-33-text-31"/>
          <p:cNvSpPr/>
          <p:nvPr/>
        </p:nvSpPr>
        <p:spPr>
          <a:xfrm>
            <a:off x="743694" y="3312319"/>
            <a:ext cx="321855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🗣️ Use "pregnancy chances"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"Pearl Index"</a:t>
            </a:r>
            <a:endParaRPr lang="en-US" sz="1575" dirty="0"/>
          </a:p>
        </p:txBody>
      </p:sp>
      <p:sp>
        <p:nvSpPr>
          <p:cNvPr id="33" name="SK-33-text-32"/>
          <p:cNvSpPr/>
          <p:nvPr/>
        </p:nvSpPr>
        <p:spPr>
          <a:xfrm>
            <a:off x="731490" y="3922663"/>
            <a:ext cx="323076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🤝 Acknowledge weight/mood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concerns before giving evidence</a:t>
            </a:r>
            <a:endParaRPr lang="en-US" sz="1575" dirty="0"/>
          </a:p>
        </p:txBody>
      </p:sp>
      <p:sp>
        <p:nvSpPr>
          <p:cNvPr id="34" name="SK-33-text-33"/>
          <p:cNvSpPr/>
          <p:nvPr/>
        </p:nvSpPr>
        <p:spPr>
          <a:xfrm>
            <a:off x="731490" y="4574232"/>
            <a:ext cx="24748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Always offer LARC with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balanced pros and cons</a:t>
            </a:r>
            <a:endParaRPr lang="en-US" sz="1575" dirty="0"/>
          </a:p>
        </p:txBody>
      </p:sp>
      <p:sp>
        <p:nvSpPr>
          <p:cNvPr id="35" name="SK-33-text-34"/>
          <p:cNvSpPr/>
          <p:nvPr/>
        </p:nvSpPr>
        <p:spPr>
          <a:xfrm>
            <a:off x="731490" y="5177730"/>
            <a:ext cx="302359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🔄 Respect patient choice even if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your preference</a:t>
            </a:r>
            <a:endParaRPr lang="en-US" sz="1575" dirty="0"/>
          </a:p>
        </p:txBody>
      </p:sp>
      <p:sp>
        <p:nvSpPr>
          <p:cNvPr id="36" name="SK-33-text-35"/>
          <p:cNvSpPr/>
          <p:nvPr/>
        </p:nvSpPr>
        <p:spPr>
          <a:xfrm>
            <a:off x="4730353" y="2921496"/>
            <a:ext cx="70580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BF360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Under-16s</a:t>
            </a:r>
            <a:endParaRPr lang="en-US" sz="1950" dirty="0"/>
          </a:p>
        </p:txBody>
      </p:sp>
      <p:sp>
        <p:nvSpPr>
          <p:cNvPr id="37" name="SK-33-text-36"/>
          <p:cNvSpPr/>
          <p:nvPr/>
        </p:nvSpPr>
        <p:spPr>
          <a:xfrm>
            <a:off x="4547592" y="3298627"/>
            <a:ext cx="252367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📋 Apply Fraser Guidelines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prescribing</a:t>
            </a:r>
            <a:endParaRPr lang="en-US" sz="1575" dirty="0"/>
          </a:p>
        </p:txBody>
      </p:sp>
      <p:sp>
        <p:nvSpPr>
          <p:cNvPr id="38" name="SK-33-text-37"/>
          <p:cNvSpPr/>
          <p:nvPr/>
        </p:nvSpPr>
        <p:spPr>
          <a:xfrm>
            <a:off x="4547592" y="3854053"/>
            <a:ext cx="30966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🔒 Gillick competence: can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young person understand fully?</a:t>
            </a:r>
            <a:endParaRPr lang="en-US" sz="1575" dirty="0"/>
          </a:p>
        </p:txBody>
      </p:sp>
      <p:sp>
        <p:nvSpPr>
          <p:cNvPr id="39" name="SK-33-text-38"/>
          <p:cNvSpPr/>
          <p:nvPr/>
        </p:nvSpPr>
        <p:spPr>
          <a:xfrm>
            <a:off x="4535388" y="4382244"/>
            <a:ext cx="27432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🚫 Document clearly — do not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if not competent</a:t>
            </a:r>
            <a:endParaRPr lang="en-US" sz="1575" dirty="0"/>
          </a:p>
        </p:txBody>
      </p:sp>
      <p:sp>
        <p:nvSpPr>
          <p:cNvPr id="40" name="SK-33-text-39"/>
          <p:cNvSpPr/>
          <p:nvPr/>
        </p:nvSpPr>
        <p:spPr>
          <a:xfrm>
            <a:off x="4535388" y="4923979"/>
            <a:ext cx="284068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👥 Consider referral if any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concern arises</a:t>
            </a:r>
            <a:endParaRPr lang="en-US" sz="1575" dirty="0"/>
          </a:p>
        </p:txBody>
      </p:sp>
      <p:sp>
        <p:nvSpPr>
          <p:cNvPr id="41" name="SK-33-text-40"/>
          <p:cNvSpPr/>
          <p:nvPr/>
        </p:nvSpPr>
        <p:spPr>
          <a:xfrm>
            <a:off x="4669482" y="5506938"/>
            <a:ext cx="28406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Fraser Guidelines apply to all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requests under age 16</a:t>
            </a:r>
            <a:endParaRPr lang="en-US" sz="1350" dirty="0"/>
          </a:p>
        </p:txBody>
      </p:sp>
      <p:sp>
        <p:nvSpPr>
          <p:cNvPr id="42" name="SK-33-text-41"/>
          <p:cNvSpPr/>
          <p:nvPr/>
        </p:nvSpPr>
        <p:spPr>
          <a:xfrm>
            <a:off x="8241655" y="2921496"/>
            <a:ext cx="39503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47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Safety-Netting and Follow-Up</a:t>
            </a:r>
            <a:endParaRPr lang="en-US" sz="1950" dirty="0"/>
          </a:p>
        </p:txBody>
      </p:sp>
      <p:sp>
        <p:nvSpPr>
          <p:cNvPr id="43" name="SK-33-text-42"/>
          <p:cNvSpPr/>
          <p:nvPr/>
        </p:nvSpPr>
        <p:spPr>
          <a:xfrm>
            <a:off x="8644086" y="3332857"/>
            <a:ext cx="24504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return — and what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to watch for</a:t>
            </a:r>
            <a:endParaRPr lang="en-US" sz="1575" dirty="0"/>
          </a:p>
        </p:txBody>
      </p:sp>
      <p:sp>
        <p:nvSpPr>
          <p:cNvPr id="44" name="SK-33-text-43"/>
          <p:cNvSpPr/>
          <p:nvPr/>
        </p:nvSpPr>
        <p:spPr>
          <a:xfrm>
            <a:off x="8644086" y="3854053"/>
            <a:ext cx="24017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test timing after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quick-start or EC</a:t>
            </a:r>
            <a:endParaRPr lang="en-US" sz="1575" dirty="0"/>
          </a:p>
        </p:txBody>
      </p:sp>
      <p:sp>
        <p:nvSpPr>
          <p:cNvPr id="45" name="SK-33-text-44"/>
          <p:cNvSpPr/>
          <p:nvPr/>
        </p:nvSpPr>
        <p:spPr>
          <a:xfrm>
            <a:off x="8656290" y="4368403"/>
            <a:ext cx="253588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STI screen when giving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contraception</a:t>
            </a:r>
            <a:endParaRPr lang="en-US" sz="1575" dirty="0"/>
          </a:p>
        </p:txBody>
      </p:sp>
      <p:sp>
        <p:nvSpPr>
          <p:cNvPr id="46" name="SK-33-text-45"/>
          <p:cNvSpPr/>
          <p:nvPr/>
        </p:nvSpPr>
        <p:spPr>
          <a:xfrm>
            <a:off x="8644086" y="4910286"/>
            <a:ext cx="24748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on irregular bleeding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LARC insertion</a:t>
            </a:r>
            <a:endParaRPr lang="en-US" sz="1575" dirty="0"/>
          </a:p>
        </p:txBody>
      </p:sp>
      <p:sp>
        <p:nvSpPr>
          <p:cNvPr id="47" name="SK-33-text-46"/>
          <p:cNvSpPr/>
          <p:nvPr/>
        </p:nvSpPr>
        <p:spPr>
          <a:xfrm>
            <a:off x="8583067" y="5506938"/>
            <a:ext cx="25602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Set expectations early — reduces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unnecessary re-attendance</a:t>
            </a:r>
            <a:endParaRPr lang="en-US" sz="1350" dirty="0"/>
          </a:p>
        </p:txBody>
      </p:sp>
      <p:sp>
        <p:nvSpPr>
          <p:cNvPr id="48" name="SK-33-text-47"/>
          <p:cNvSpPr/>
          <p:nvPr/>
        </p:nvSpPr>
        <p:spPr>
          <a:xfrm>
            <a:off x="1536055" y="6172200"/>
            <a:ext cx="106559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SCA Tip: The examiner is assessing your process, not just your facts — listen, acknowledge, then inform.</a:t>
            </a:r>
            <a:endParaRPr lang="en-US" sz="1500" dirty="0"/>
          </a:p>
        </p:txBody>
      </p:sp>
      <p:sp>
        <p:nvSpPr>
          <p:cNvPr id="49" name="SK-33-text-48"/>
          <p:cNvSpPr/>
          <p:nvPr/>
        </p:nvSpPr>
        <p:spPr>
          <a:xfrm>
            <a:off x="451098" y="6686550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0" name="SK-33-text-49"/>
          <p:cNvSpPr/>
          <p:nvPr/>
        </p:nvSpPr>
        <p:spPr>
          <a:xfrm>
            <a:off x="8436769" y="6665863"/>
            <a:ext cx="375523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33 of 35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679" y="0"/>
            <a:ext cx="5096173" cy="3051721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49030"/>
            <a:ext cx="2255490" cy="240030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924669"/>
            <a:ext cx="975271" cy="57150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563588"/>
            <a:ext cx="5425380" cy="4779913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2121098"/>
            <a:ext cx="5059561" cy="9525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1563588"/>
            <a:ext cx="5425380" cy="4779913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1671" y="2121098"/>
            <a:ext cx="5059561" cy="9525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53498"/>
            <a:ext cx="12192000" cy="19050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76715"/>
            <a:ext cx="12192000" cy="281136"/>
          </a:xfrm>
          <a:prstGeom prst="rect">
            <a:avLst/>
          </a:prstGeom>
        </p:spPr>
      </p:pic>
      <p:sp>
        <p:nvSpPr>
          <p:cNvPr id="12" name="SK-34-text-11"/>
          <p:cNvSpPr/>
          <p:nvPr/>
        </p:nvSpPr>
        <p:spPr>
          <a:xfrm>
            <a:off x="536377" y="329059"/>
            <a:ext cx="1165562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and Common Clinical Pitfalls</a:t>
            </a:r>
            <a:endParaRPr lang="en-US" sz="3750" dirty="0"/>
          </a:p>
        </p:txBody>
      </p:sp>
      <p:sp>
        <p:nvSpPr>
          <p:cNvPr id="13" name="SK-34-text-12"/>
          <p:cNvSpPr/>
          <p:nvPr/>
        </p:nvSpPr>
        <p:spPr>
          <a:xfrm>
            <a:off x="511969" y="1090315"/>
            <a:ext cx="116800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*Know when to act urgently — and avoid carrying outdated advice into practice*</a:t>
            </a:r>
            <a:endParaRPr lang="en-US" sz="1650" dirty="0"/>
          </a:p>
        </p:txBody>
      </p:sp>
      <p:sp>
        <p:nvSpPr>
          <p:cNvPr id="14" name="SK-34-text-13"/>
          <p:cNvSpPr/>
          <p:nvPr/>
        </p:nvSpPr>
        <p:spPr>
          <a:xfrm>
            <a:off x="646063" y="1686967"/>
            <a:ext cx="834580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9E1B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RED FLAGS — STOP AND ACT</a:t>
            </a:r>
            <a:endParaRPr lang="en-US" sz="1950" dirty="0"/>
          </a:p>
        </p:txBody>
      </p:sp>
      <p:sp>
        <p:nvSpPr>
          <p:cNvPr id="15" name="SK-34-text-14"/>
          <p:cNvSpPr/>
          <p:nvPr/>
        </p:nvSpPr>
        <p:spPr>
          <a:xfrm>
            <a:off x="621655" y="2263080"/>
            <a:ext cx="399886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New migraine with aura on CHC → Stop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immediately, urgent review</a:t>
            </a:r>
            <a:endParaRPr lang="en-US" sz="1650" dirty="0"/>
          </a:p>
        </p:txBody>
      </p:sp>
      <p:sp>
        <p:nvSpPr>
          <p:cNvPr id="16" name="SK-34-text-15"/>
          <p:cNvSpPr/>
          <p:nvPr/>
        </p:nvSpPr>
        <p:spPr>
          <a:xfrm>
            <a:off x="633859" y="2942034"/>
            <a:ext cx="476696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BP ≥160/95 on CHC → Stop, manage BP, do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restart CHC</a:t>
            </a:r>
            <a:endParaRPr lang="en-US" sz="1650" dirty="0"/>
          </a:p>
        </p:txBody>
      </p:sp>
      <p:sp>
        <p:nvSpPr>
          <p:cNvPr id="17" name="SK-34-text-16"/>
          <p:cNvSpPr/>
          <p:nvPr/>
        </p:nvSpPr>
        <p:spPr>
          <a:xfrm>
            <a:off x="621655" y="3600450"/>
            <a:ext cx="418177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Sudden severe headache on CHC → Stop,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assessment</a:t>
            </a:r>
            <a:endParaRPr lang="en-US" sz="1650" dirty="0"/>
          </a:p>
        </p:txBody>
      </p:sp>
      <p:sp>
        <p:nvSpPr>
          <p:cNvPr id="18" name="SK-34-text-17"/>
          <p:cNvSpPr/>
          <p:nvPr/>
        </p:nvSpPr>
        <p:spPr>
          <a:xfrm>
            <a:off x="621655" y="4286250"/>
            <a:ext cx="4937671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Calf pain / chest pain / breathlessness → Possible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 — emergency assessment</a:t>
            </a:r>
            <a:endParaRPr lang="en-US" sz="1650" dirty="0"/>
          </a:p>
        </p:txBody>
      </p:sp>
      <p:sp>
        <p:nvSpPr>
          <p:cNvPr id="19" name="SK-34-text-18"/>
          <p:cNvSpPr/>
          <p:nvPr/>
        </p:nvSpPr>
        <p:spPr>
          <a:xfrm>
            <a:off x="621655" y="4958209"/>
            <a:ext cx="4620667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Abdominal pain with IUD/IUS in situ → Exclude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ectopic pregnancy and PID</a:t>
            </a:r>
            <a:endParaRPr lang="en-US" sz="1650" dirty="0"/>
          </a:p>
        </p:txBody>
      </p:sp>
      <p:sp>
        <p:nvSpPr>
          <p:cNvPr id="20" name="SK-34-text-19"/>
          <p:cNvSpPr/>
          <p:nvPr/>
        </p:nvSpPr>
        <p:spPr>
          <a:xfrm>
            <a:off x="621655" y="5623471"/>
            <a:ext cx="454759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Lost IUD/IUS strings → Arrange USS — do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assume expulsion</a:t>
            </a:r>
            <a:endParaRPr lang="en-US" sz="1650" dirty="0"/>
          </a:p>
        </p:txBody>
      </p:sp>
      <p:sp>
        <p:nvSpPr>
          <p:cNvPr id="21" name="SK-34-text-20"/>
          <p:cNvSpPr/>
          <p:nvPr/>
        </p:nvSpPr>
        <p:spPr>
          <a:xfrm>
            <a:off x="6425059" y="1686967"/>
            <a:ext cx="576694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A661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COMMON PITFALLS — DON’T GET CAUGHT</a:t>
            </a:r>
            <a:endParaRPr lang="en-US" sz="1950" dirty="0"/>
          </a:p>
        </p:txBody>
      </p:sp>
      <p:sp>
        <p:nvSpPr>
          <p:cNvPr id="22" name="SK-34-text-21"/>
          <p:cNvSpPr/>
          <p:nvPr/>
        </p:nvSpPr>
        <p:spPr>
          <a:xfrm>
            <a:off x="6400800" y="2276773"/>
            <a:ext cx="4876800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✖ Prescribing COC with migraine + aura — UKMEC 4;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absolutely contraindicated</a:t>
            </a:r>
            <a:endParaRPr lang="en-US" sz="1650" dirty="0"/>
          </a:p>
        </p:txBody>
      </p:sp>
      <p:sp>
        <p:nvSpPr>
          <p:cNvPr id="23" name="SK-34-text-22"/>
          <p:cNvSpPr/>
          <p:nvPr/>
        </p:nvSpPr>
        <p:spPr>
          <a:xfrm>
            <a:off x="6400800" y="2900809"/>
            <a:ext cx="4888855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✖ Telling patients to use condoms with antibiotics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Outdated since FSRH 2026; broad-spectrum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antibiotics do NOT affect CHC</a:t>
            </a:r>
            <a:endParaRPr lang="en-US" sz="1650" dirty="0"/>
          </a:p>
        </p:txBody>
      </p:sp>
      <p:sp>
        <p:nvSpPr>
          <p:cNvPr id="24" name="SK-34-text-23"/>
          <p:cNvSpPr/>
          <p:nvPr/>
        </p:nvSpPr>
        <p:spPr>
          <a:xfrm>
            <a:off x="6400800" y="3778746"/>
            <a:ext cx="514498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✖ Replacing Mirena at 5 years — Mirena is now licensed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8 years; early replacement is unnecessary</a:t>
            </a:r>
            <a:endParaRPr lang="en-US" sz="1650" dirty="0"/>
          </a:p>
        </p:txBody>
      </p:sp>
      <p:sp>
        <p:nvSpPr>
          <p:cNvPr id="25" name="SK-34-text-24"/>
          <p:cNvSpPr/>
          <p:nvPr/>
        </p:nvSpPr>
        <p:spPr>
          <a:xfrm>
            <a:off x="6400800" y="4402782"/>
            <a:ext cx="496207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✖ Refusing IUD/IUS to nulliparous women — Safe and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effective; a common misconception</a:t>
            </a:r>
            <a:endParaRPr lang="en-US" sz="1650" dirty="0"/>
          </a:p>
        </p:txBody>
      </p:sp>
      <p:sp>
        <p:nvSpPr>
          <p:cNvPr id="26" name="SK-34-text-25"/>
          <p:cNvSpPr/>
          <p:nvPr/>
        </p:nvSpPr>
        <p:spPr>
          <a:xfrm>
            <a:off x="6400800" y="5033665"/>
            <a:ext cx="521806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✖ Confusing Depo and Sayana Press intervals — Depo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12 weeks (IM); Sayana Press every 13 weeks (SC)</a:t>
            </a:r>
            <a:endParaRPr lang="en-US" sz="1650" dirty="0"/>
          </a:p>
        </p:txBody>
      </p:sp>
      <p:sp>
        <p:nvSpPr>
          <p:cNvPr id="27" name="SK-34-text-26"/>
          <p:cNvSpPr/>
          <p:nvPr/>
        </p:nvSpPr>
        <p:spPr>
          <a:xfrm>
            <a:off x="6400800" y="5664696"/>
            <a:ext cx="496207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✖ Stopping contraception based on FSH alone — FSH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unreliable in women using hormonal contraception</a:t>
            </a:r>
            <a:endParaRPr lang="en-US" sz="1650" dirty="0"/>
          </a:p>
        </p:txBody>
      </p:sp>
      <p:sp>
        <p:nvSpPr>
          <p:cNvPr id="28" name="SK-34-text-27"/>
          <p:cNvSpPr/>
          <p:nvPr/>
        </p:nvSpPr>
        <p:spPr>
          <a:xfrm>
            <a:off x="402282" y="6665863"/>
            <a:ext cx="36766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9" name="SK-34-text-28"/>
          <p:cNvSpPr/>
          <p:nvPr/>
        </p:nvSpPr>
        <p:spPr>
          <a:xfrm>
            <a:off x="9018984" y="6659017"/>
            <a:ext cx="27583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May 2026</a:t>
            </a:r>
            <a:endParaRPr lang="en-US" sz="11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3379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4973" y="0"/>
            <a:ext cx="5267027" cy="2194620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20480"/>
            <a:ext cx="3169890" cy="2194471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810494"/>
            <a:ext cx="1255663" cy="68461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12169"/>
            <a:ext cx="5303490" cy="582811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90" y="2228850"/>
            <a:ext cx="426690" cy="342900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77430"/>
            <a:ext cx="5303490" cy="582811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490" y="2893963"/>
            <a:ext cx="426690" cy="342900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442692"/>
            <a:ext cx="5303490" cy="582811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490" y="3559225"/>
            <a:ext cx="426690" cy="342900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107805"/>
            <a:ext cx="5303490" cy="582811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1490" y="4224486"/>
            <a:ext cx="426690" cy="342900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4773067"/>
            <a:ext cx="5303490" cy="582811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490" y="4889748"/>
            <a:ext cx="426690" cy="342900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78761" y="2112169"/>
            <a:ext cx="5303490" cy="582811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2228850"/>
            <a:ext cx="426690" cy="342900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78761" y="2777430"/>
            <a:ext cx="5303490" cy="582811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2893963"/>
            <a:ext cx="426690" cy="342900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8761" y="3442692"/>
            <a:ext cx="5303490" cy="582811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0800" y="3559225"/>
            <a:ext cx="426690" cy="342900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4107805"/>
            <a:ext cx="5303490" cy="582811"/>
          </a:xfrm>
          <a:prstGeom prst="rect">
            <a:avLst/>
          </a:prstGeom>
        </p:spPr>
      </p:pic>
      <p:pic>
        <p:nvPicPr>
          <p:cNvPr id="24" name="SK-3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0800" y="4224486"/>
            <a:ext cx="426690" cy="342900"/>
          </a:xfrm>
          <a:prstGeom prst="rect">
            <a:avLst/>
          </a:prstGeom>
        </p:spPr>
      </p:pic>
      <p:pic>
        <p:nvPicPr>
          <p:cNvPr id="25" name="SK-35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78761" y="4773067"/>
            <a:ext cx="5303490" cy="582811"/>
          </a:xfrm>
          <a:prstGeom prst="rect">
            <a:avLst/>
          </a:prstGeom>
        </p:spPr>
      </p:pic>
      <p:pic>
        <p:nvPicPr>
          <p:cNvPr id="26" name="SK-35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0800" y="4889748"/>
            <a:ext cx="426690" cy="342900"/>
          </a:xfrm>
          <a:prstGeom prst="rect">
            <a:avLst/>
          </a:prstGeom>
        </p:spPr>
      </p:pic>
      <p:pic>
        <p:nvPicPr>
          <p:cNvPr id="27" name="SK-35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09600" y="5458867"/>
            <a:ext cx="10972800" cy="754261"/>
          </a:xfrm>
          <a:prstGeom prst="rect">
            <a:avLst/>
          </a:prstGeom>
        </p:spPr>
      </p:pic>
      <p:pic>
        <p:nvPicPr>
          <p:cNvPr id="28" name="SK-35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9600" y="5449342"/>
            <a:ext cx="10972800" cy="19050"/>
          </a:xfrm>
          <a:prstGeom prst="rect">
            <a:avLst/>
          </a:prstGeom>
        </p:spPr>
      </p:pic>
      <p:pic>
        <p:nvPicPr>
          <p:cNvPr id="29" name="SK-35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09600" y="6203752"/>
            <a:ext cx="10972800" cy="19050"/>
          </a:xfrm>
          <a:prstGeom prst="rect">
            <a:avLst/>
          </a:prstGeom>
        </p:spPr>
      </p:pic>
      <p:pic>
        <p:nvPicPr>
          <p:cNvPr id="30" name="SK-35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31" name="SK-35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826675" y="6295579"/>
            <a:ext cx="2291953" cy="233065"/>
          </a:xfrm>
          <a:prstGeom prst="rect">
            <a:avLst/>
          </a:prstGeom>
        </p:spPr>
      </p:pic>
      <p:pic>
        <p:nvPicPr>
          <p:cNvPr id="32" name="SK-35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132784" y="5520630"/>
            <a:ext cx="414486" cy="356592"/>
          </a:xfrm>
          <a:prstGeom prst="rect">
            <a:avLst/>
          </a:prstGeom>
        </p:spPr>
      </p:pic>
      <p:sp>
        <p:nvSpPr>
          <p:cNvPr id="33" name="SK-35-text-32"/>
          <p:cNvSpPr/>
          <p:nvPr/>
        </p:nvSpPr>
        <p:spPr>
          <a:xfrm>
            <a:off x="658267" y="617190"/>
            <a:ext cx="8231505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4350" dirty="0"/>
          </a:p>
        </p:txBody>
      </p:sp>
      <p:sp>
        <p:nvSpPr>
          <p:cNvPr id="34" name="SK-35-text-33"/>
          <p:cNvSpPr/>
          <p:nvPr/>
        </p:nvSpPr>
        <p:spPr>
          <a:xfrm>
            <a:off x="658267" y="1344067"/>
            <a:ext cx="1081278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Ten things to remember before you leave</a:t>
            </a:r>
            <a:endParaRPr lang="en-US" sz="1800" dirty="0"/>
          </a:p>
        </p:txBody>
      </p:sp>
      <p:sp>
        <p:nvSpPr>
          <p:cNvPr id="35" name="SK-35-text-34"/>
          <p:cNvSpPr/>
          <p:nvPr/>
        </p:nvSpPr>
        <p:spPr>
          <a:xfrm>
            <a:off x="719286" y="2201317"/>
            <a:ext cx="999553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  LARC = most effective contraception</a:t>
            </a:r>
            <a:endParaRPr lang="en-US" sz="1650" dirty="0"/>
          </a:p>
        </p:txBody>
      </p:sp>
      <p:sp>
        <p:nvSpPr>
          <p:cNvPr id="36" name="SK-35-text-35"/>
          <p:cNvSpPr/>
          <p:nvPr/>
        </p:nvSpPr>
        <p:spPr>
          <a:xfrm>
            <a:off x="743694" y="2900809"/>
            <a:ext cx="89058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 Mirena lasts 8 years (updated)</a:t>
            </a:r>
            <a:endParaRPr lang="en-US" sz="1650" dirty="0"/>
          </a:p>
        </p:txBody>
      </p:sp>
      <p:sp>
        <p:nvSpPr>
          <p:cNvPr id="37" name="SK-35-text-36"/>
          <p:cNvSpPr/>
          <p:nvPr/>
        </p:nvSpPr>
        <p:spPr>
          <a:xfrm>
            <a:off x="743694" y="3566071"/>
            <a:ext cx="1125283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 Copper IUD: best emergency contraception</a:t>
            </a:r>
            <a:endParaRPr lang="en-US" sz="1650" dirty="0"/>
          </a:p>
        </p:txBody>
      </p:sp>
      <p:sp>
        <p:nvSpPr>
          <p:cNvPr id="38" name="SK-35-text-37"/>
          <p:cNvSpPr/>
          <p:nvPr/>
        </p:nvSpPr>
        <p:spPr>
          <a:xfrm>
            <a:off x="743694" y="4245025"/>
            <a:ext cx="1144830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  Depo: 12-weekly, fertility delayed 12-18 months</a:t>
            </a:r>
            <a:endParaRPr lang="en-US" sz="1650" dirty="0"/>
          </a:p>
        </p:txBody>
      </p:sp>
      <p:sp>
        <p:nvSpPr>
          <p:cNvPr id="39" name="SK-35-text-38"/>
          <p:cNvSpPr/>
          <p:nvPr/>
        </p:nvSpPr>
        <p:spPr>
          <a:xfrm>
            <a:off x="731490" y="4910286"/>
            <a:ext cx="1091755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  20mcg pill: 12-hour missed threshold</a:t>
            </a:r>
            <a:endParaRPr lang="en-US" sz="1650" dirty="0"/>
          </a:p>
        </p:txBody>
      </p:sp>
      <p:sp>
        <p:nvSpPr>
          <p:cNvPr id="40" name="SK-35-text-39"/>
          <p:cNvSpPr/>
          <p:nvPr/>
        </p:nvSpPr>
        <p:spPr>
          <a:xfrm>
            <a:off x="6364188" y="2235696"/>
            <a:ext cx="58278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 Migraine + aura → NO combined pill</a:t>
            </a:r>
            <a:endParaRPr lang="en-US" sz="1650" dirty="0"/>
          </a:p>
        </p:txBody>
      </p:sp>
      <p:sp>
        <p:nvSpPr>
          <p:cNvPr id="41" name="SK-35-text-40"/>
          <p:cNvSpPr/>
          <p:nvPr/>
        </p:nvSpPr>
        <p:spPr>
          <a:xfrm>
            <a:off x="6364188" y="2900809"/>
            <a:ext cx="58278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 Antibiotics don’t reduce CHC efficacy</a:t>
            </a:r>
            <a:endParaRPr lang="en-US" sz="1650" dirty="0"/>
          </a:p>
        </p:txBody>
      </p:sp>
      <p:sp>
        <p:nvSpPr>
          <p:cNvPr id="42" name="SK-35-text-41"/>
          <p:cNvSpPr/>
          <p:nvPr/>
        </p:nvSpPr>
        <p:spPr>
          <a:xfrm>
            <a:off x="6364188" y="3559225"/>
            <a:ext cx="582781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  Nexplanon: 3 years, most reliable method</a:t>
            </a:r>
            <a:endParaRPr lang="en-US" sz="1650" dirty="0"/>
          </a:p>
        </p:txBody>
      </p:sp>
      <p:sp>
        <p:nvSpPr>
          <p:cNvPr id="43" name="SK-35-text-42"/>
          <p:cNvSpPr/>
          <p:nvPr/>
        </p:nvSpPr>
        <p:spPr>
          <a:xfrm>
            <a:off x="6364188" y="4245025"/>
            <a:ext cx="58278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  UKMEC 4 = absolute contraindication</a:t>
            </a:r>
            <a:endParaRPr lang="en-US" sz="1650" dirty="0"/>
          </a:p>
        </p:txBody>
      </p:sp>
      <p:sp>
        <p:nvSpPr>
          <p:cNvPr id="44" name="SK-35-text-43"/>
          <p:cNvSpPr/>
          <p:nvPr/>
        </p:nvSpPr>
        <p:spPr>
          <a:xfrm>
            <a:off x="6364188" y="4910286"/>
            <a:ext cx="582781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  Quick-start: condoms 7 days + test at 3 weeks</a:t>
            </a:r>
            <a:endParaRPr lang="en-US" sz="1650" dirty="0"/>
          </a:p>
        </p:txBody>
      </p:sp>
      <p:sp>
        <p:nvSpPr>
          <p:cNvPr id="45" name="SK-35-text-44"/>
          <p:cNvSpPr/>
          <p:nvPr/>
        </p:nvSpPr>
        <p:spPr>
          <a:xfrm>
            <a:off x="5596086" y="5575548"/>
            <a:ext cx="28975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Disclaimer</a:t>
            </a:r>
            <a:endParaRPr lang="en-US" sz="1350" dirty="0"/>
          </a:p>
        </p:txBody>
      </p:sp>
      <p:sp>
        <p:nvSpPr>
          <p:cNvPr id="46" name="SK-35-text-45"/>
          <p:cNvSpPr/>
          <p:nvPr/>
        </p:nvSpPr>
        <p:spPr>
          <a:xfrm>
            <a:off x="1060698" y="5897761"/>
            <a:ext cx="111313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double check this advice and drug doses with the latest NICE/BNF guidance. This document is for educational purposes only.</a:t>
            </a:r>
            <a:endParaRPr lang="en-US" sz="1200" dirty="0"/>
          </a:p>
        </p:txBody>
      </p:sp>
      <p:sp>
        <p:nvSpPr>
          <p:cNvPr id="47" name="SK-35-text-46"/>
          <p:cNvSpPr/>
          <p:nvPr/>
        </p:nvSpPr>
        <p:spPr>
          <a:xfrm>
            <a:off x="9911953" y="6322963"/>
            <a:ext cx="228004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900" dirty="0"/>
          </a:p>
        </p:txBody>
      </p:sp>
      <p:sp>
        <p:nvSpPr>
          <p:cNvPr id="48" name="SK-35-text-47"/>
          <p:cNvSpPr/>
          <p:nvPr/>
        </p:nvSpPr>
        <p:spPr>
          <a:xfrm>
            <a:off x="377875" y="6604248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9" name="SK-35-text-48"/>
          <p:cNvSpPr/>
          <p:nvPr/>
        </p:nvSpPr>
        <p:spPr>
          <a:xfrm>
            <a:off x="3828157" y="6604248"/>
            <a:ext cx="83638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*Contraception for GP Trainees | May 2026 | UKMEC 2025 / FSRH 2026</a:t>
            </a:r>
            <a:endParaRPr lang="en-US" sz="1050" dirty="0"/>
          </a:p>
        </p:txBody>
      </p:sp>
      <p:sp>
        <p:nvSpPr>
          <p:cNvPr id="50" name="SK-35-text-49"/>
          <p:cNvSpPr/>
          <p:nvPr/>
        </p:nvSpPr>
        <p:spPr>
          <a:xfrm>
            <a:off x="10850761" y="6604248"/>
            <a:ext cx="13412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*Slide 35 of 35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5307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562273"/>
            <a:ext cx="8180784" cy="5356027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1069777"/>
            <a:ext cx="2048173" cy="6846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9200" y="2132707"/>
            <a:ext cx="2901553" cy="32575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9200" y="2132707"/>
            <a:ext cx="97482" cy="325755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75169" y="5157192"/>
            <a:ext cx="1316682" cy="136460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988" y="1673275"/>
            <a:ext cx="7997875" cy="4690765"/>
          </a:xfrm>
          <a:prstGeom prst="rect">
            <a:avLst/>
          </a:prstGeom>
        </p:spPr>
      </p:pic>
      <p:sp>
        <p:nvSpPr>
          <p:cNvPr id="11" name="SK-4-text-10"/>
          <p:cNvSpPr/>
          <p:nvPr/>
        </p:nvSpPr>
        <p:spPr>
          <a:xfrm>
            <a:off x="658267" y="507355"/>
            <a:ext cx="1153373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8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Contraceptive Efficacy: Pearl Index and Failure Rates</a:t>
            </a:r>
            <a:endParaRPr lang="en-US" sz="3600" dirty="0"/>
          </a:p>
        </p:txBody>
      </p:sp>
      <p:sp>
        <p:nvSpPr>
          <p:cNvPr id="12" name="SK-4-text-11"/>
          <p:cNvSpPr/>
          <p:nvPr/>
        </p:nvSpPr>
        <p:spPr>
          <a:xfrm>
            <a:off x="621655" y="1330375"/>
            <a:ext cx="115703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*Failure rates shown as percentage of women experiencing unintended pregnancy per year</a:t>
            </a:r>
            <a:endParaRPr lang="en-US" sz="1350" dirty="0"/>
          </a:p>
        </p:txBody>
      </p:sp>
      <p:sp>
        <p:nvSpPr>
          <p:cNvPr id="13" name="SK-4-text-12"/>
          <p:cNvSpPr/>
          <p:nvPr/>
        </p:nvSpPr>
        <p:spPr>
          <a:xfrm>
            <a:off x="9034165" y="2434530"/>
            <a:ext cx="2609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MESSAGE</a:t>
            </a:r>
            <a:endParaRPr lang="en-US" sz="1500" dirty="0"/>
          </a:p>
        </p:txBody>
      </p:sp>
      <p:sp>
        <p:nvSpPr>
          <p:cNvPr id="14" name="SK-4-text-13"/>
          <p:cNvSpPr/>
          <p:nvPr/>
        </p:nvSpPr>
        <p:spPr>
          <a:xfrm>
            <a:off x="9034165" y="2763738"/>
            <a:ext cx="2194471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LARC methods are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effective</a:t>
            </a:r>
            <a:endParaRPr lang="en-US" sz="2100" dirty="0"/>
          </a:p>
        </p:txBody>
      </p:sp>
      <p:sp>
        <p:nvSpPr>
          <p:cNvPr id="15" name="SK-4-text-14"/>
          <p:cNvSpPr/>
          <p:nvPr/>
        </p:nvSpPr>
        <p:spPr>
          <a:xfrm>
            <a:off x="9021961" y="3497461"/>
            <a:ext cx="2511475" cy="9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Implant, IUS, and copper IUD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rely on user compliance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efficacy in perfect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use is identical</a:t>
            </a:r>
            <a:endParaRPr lang="en-US" sz="1500" dirty="0"/>
          </a:p>
        </p:txBody>
      </p:sp>
      <p:sp>
        <p:nvSpPr>
          <p:cNvPr id="16" name="SK-4-text-15"/>
          <p:cNvSpPr/>
          <p:nvPr/>
        </p:nvSpPr>
        <p:spPr>
          <a:xfrm>
            <a:off x="9034165" y="4512469"/>
            <a:ext cx="2487067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6653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Nexplanon: 0.05% failure rate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6653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the most effective reversible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6653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 available</a:t>
            </a:r>
            <a:endParaRPr lang="en-US" sz="1350" dirty="0"/>
          </a:p>
        </p:txBody>
      </p:sp>
      <p:sp>
        <p:nvSpPr>
          <p:cNvPr id="17" name="SK-4-text-16"/>
          <p:cNvSpPr/>
          <p:nvPr/>
        </p:nvSpPr>
        <p:spPr>
          <a:xfrm>
            <a:off x="426690" y="6617940"/>
            <a:ext cx="34366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8" name="SK-4-text-17"/>
          <p:cNvSpPr/>
          <p:nvPr/>
        </p:nvSpPr>
        <p:spPr>
          <a:xfrm>
            <a:off x="8458200" y="6617940"/>
            <a:ext cx="33069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4 of 35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4769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973782"/>
            <a:ext cx="1011882" cy="75307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652736"/>
            <a:ext cx="3535561" cy="419010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5969" y="3353544"/>
            <a:ext cx="719286" cy="5476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5458867"/>
            <a:ext cx="2340769" cy="27429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0275" y="1652736"/>
            <a:ext cx="3535561" cy="4190107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588" y="3353544"/>
            <a:ext cx="719286" cy="54769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6879" y="5458867"/>
            <a:ext cx="1682353" cy="27429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8894" y="1652736"/>
            <a:ext cx="3535561" cy="4190107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73059" y="3353544"/>
            <a:ext cx="719286" cy="5476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85498" y="5458867"/>
            <a:ext cx="1682353" cy="27429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5973217"/>
            <a:ext cx="10972800" cy="479971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50761" y="5246340"/>
            <a:ext cx="1341239" cy="1954411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38965" y="1810494"/>
            <a:ext cx="950863" cy="795486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83882" y="1810494"/>
            <a:ext cx="1011882" cy="795486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92188" y="1803648"/>
            <a:ext cx="1158180" cy="802332"/>
          </a:xfrm>
          <a:prstGeom prst="rect">
            <a:avLst/>
          </a:prstGeom>
        </p:spPr>
      </p:pic>
      <p:sp>
        <p:nvSpPr>
          <p:cNvPr id="20" name="SK-5-text-19"/>
          <p:cNvSpPr/>
          <p:nvPr/>
        </p:nvSpPr>
        <p:spPr>
          <a:xfrm>
            <a:off x="585192" y="473125"/>
            <a:ext cx="1160680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Hormonal Contraception (CHC): Types and Formats</a:t>
            </a:r>
            <a:endParaRPr lang="en-US" sz="3150" dirty="0"/>
          </a:p>
        </p:txBody>
      </p:sp>
      <p:sp>
        <p:nvSpPr>
          <p:cNvPr id="21" name="SK-5-text-20"/>
          <p:cNvSpPr/>
          <p:nvPr/>
        </p:nvSpPr>
        <p:spPr>
          <a:xfrm>
            <a:off x="585192" y="1227534"/>
            <a:ext cx="1160680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delivery formats — one shared mechanism</a:t>
            </a:r>
            <a:endParaRPr lang="en-US" sz="1950" dirty="0"/>
          </a:p>
        </p:txBody>
      </p:sp>
      <p:sp>
        <p:nvSpPr>
          <p:cNvPr id="22" name="SK-5-text-21"/>
          <p:cNvSpPr/>
          <p:nvPr/>
        </p:nvSpPr>
        <p:spPr>
          <a:xfrm>
            <a:off x="816769" y="2729359"/>
            <a:ext cx="309666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Oral Contraceptive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COC Pill</a:t>
            </a:r>
            <a:endParaRPr lang="en-US" sz="1725" dirty="0"/>
          </a:p>
        </p:txBody>
      </p:sp>
      <p:sp>
        <p:nvSpPr>
          <p:cNvPr id="23" name="SK-5-text-22"/>
          <p:cNvSpPr/>
          <p:nvPr/>
        </p:nvSpPr>
        <p:spPr>
          <a:xfrm>
            <a:off x="816769" y="3483769"/>
            <a:ext cx="299918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Ethinyloestradiol (EE) 20–35 mcg +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</a:t>
            </a:r>
            <a:endParaRPr lang="en-US" sz="1425" dirty="0"/>
          </a:p>
        </p:txBody>
      </p:sp>
      <p:sp>
        <p:nvSpPr>
          <p:cNvPr id="24" name="SK-5-text-23"/>
          <p:cNvSpPr/>
          <p:nvPr/>
        </p:nvSpPr>
        <p:spPr>
          <a:xfrm>
            <a:off x="816769" y="3984427"/>
            <a:ext cx="298698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Taken daily for 21 days, then 7-day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pill-free interval</a:t>
            </a:r>
            <a:endParaRPr lang="en-US" sz="1425" dirty="0"/>
          </a:p>
        </p:txBody>
      </p:sp>
      <p:sp>
        <p:nvSpPr>
          <p:cNvPr id="25" name="SK-5-text-24"/>
          <p:cNvSpPr/>
          <p:nvPr/>
        </p:nvSpPr>
        <p:spPr>
          <a:xfrm>
            <a:off x="816769" y="4485084"/>
            <a:ext cx="31576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First-line example: Microgynon 30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(levonorgestrel 150mcg + EE 30mcg)</a:t>
            </a:r>
            <a:endParaRPr lang="en-US" sz="1425" dirty="0"/>
          </a:p>
        </p:txBody>
      </p:sp>
      <p:sp>
        <p:nvSpPr>
          <p:cNvPr id="26" name="SK-5-text-25"/>
          <p:cNvSpPr/>
          <p:nvPr/>
        </p:nvSpPr>
        <p:spPr>
          <a:xfrm>
            <a:off x="816769" y="4992588"/>
            <a:ext cx="8096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Lowest VTE risk progestogen group</a:t>
            </a:r>
            <a:endParaRPr lang="en-US" sz="1500" dirty="0"/>
          </a:p>
        </p:txBody>
      </p:sp>
      <p:sp>
        <p:nvSpPr>
          <p:cNvPr id="27" name="SK-5-text-26"/>
          <p:cNvSpPr/>
          <p:nvPr/>
        </p:nvSpPr>
        <p:spPr>
          <a:xfrm>
            <a:off x="1249412" y="5479405"/>
            <a:ext cx="22313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commonly prescribed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5096173" y="2729359"/>
            <a:ext cx="198715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Transdermal Patch</a:t>
            </a:r>
            <a:endParaRPr lang="en-US" sz="1725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Evra</a:t>
            </a:r>
            <a:endParaRPr lang="en-US" sz="1725" dirty="0"/>
          </a:p>
        </p:txBody>
      </p:sp>
      <p:sp>
        <p:nvSpPr>
          <p:cNvPr id="29" name="SK-5-text-28"/>
          <p:cNvSpPr/>
          <p:nvPr/>
        </p:nvSpPr>
        <p:spPr>
          <a:xfrm>
            <a:off x="4572000" y="3490615"/>
            <a:ext cx="206037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20 mcg EE + 150 mcg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norelgestromin per day</a:t>
            </a:r>
            <a:endParaRPr lang="en-US" sz="1425" dirty="0"/>
          </a:p>
        </p:txBody>
      </p:sp>
      <p:sp>
        <p:nvSpPr>
          <p:cNvPr id="30" name="SK-5-text-29"/>
          <p:cNvSpPr/>
          <p:nvPr/>
        </p:nvSpPr>
        <p:spPr>
          <a:xfrm>
            <a:off x="4572000" y="3963888"/>
            <a:ext cx="292596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Applied to skin; changed weekly x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weeks</a:t>
            </a:r>
            <a:endParaRPr lang="en-US" sz="1425" dirty="0"/>
          </a:p>
        </p:txBody>
      </p:sp>
      <p:sp>
        <p:nvSpPr>
          <p:cNvPr id="31" name="SK-5-text-30"/>
          <p:cNvSpPr/>
          <p:nvPr/>
        </p:nvSpPr>
        <p:spPr>
          <a:xfrm>
            <a:off x="4572000" y="4416475"/>
            <a:ext cx="7334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Followed by 1 patch-free week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4572000" y="4670227"/>
            <a:ext cx="30357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Good option for those who struggle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daily pills</a:t>
            </a:r>
            <a:endParaRPr lang="en-US" sz="1425" dirty="0"/>
          </a:p>
        </p:txBody>
      </p:sp>
      <p:sp>
        <p:nvSpPr>
          <p:cNvPr id="33" name="SK-5-text-32"/>
          <p:cNvSpPr/>
          <p:nvPr/>
        </p:nvSpPr>
        <p:spPr>
          <a:xfrm>
            <a:off x="4572000" y="5129659"/>
            <a:ext cx="6953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Same VTE risk profile as COC</a:t>
            </a:r>
            <a:endParaRPr lang="en-US" sz="1500" dirty="0"/>
          </a:p>
        </p:txBody>
      </p:sp>
      <p:sp>
        <p:nvSpPr>
          <p:cNvPr id="34" name="SK-5-text-33"/>
          <p:cNvSpPr/>
          <p:nvPr/>
        </p:nvSpPr>
        <p:spPr>
          <a:xfrm>
            <a:off x="5297091" y="5479405"/>
            <a:ext cx="158531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Weekly application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9045476" y="2729359"/>
            <a:ext cx="150137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Vaginal Ring</a:t>
            </a:r>
            <a:endParaRPr lang="en-US" sz="1950" dirty="0"/>
          </a:p>
        </p:txBody>
      </p:sp>
      <p:sp>
        <p:nvSpPr>
          <p:cNvPr id="36" name="SK-5-text-35"/>
          <p:cNvSpPr/>
          <p:nvPr/>
        </p:nvSpPr>
        <p:spPr>
          <a:xfrm>
            <a:off x="8708827" y="3010644"/>
            <a:ext cx="21868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NuvaRing &amp; Feanolla</a:t>
            </a:r>
            <a:endParaRPr lang="en-US" sz="1800" dirty="0"/>
          </a:p>
        </p:txBody>
      </p:sp>
      <p:sp>
        <p:nvSpPr>
          <p:cNvPr id="37" name="SK-5-text-36"/>
          <p:cNvSpPr/>
          <p:nvPr/>
        </p:nvSpPr>
        <p:spPr>
          <a:xfrm>
            <a:off x="8266063" y="3490615"/>
            <a:ext cx="306005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NuvaRing: 15 mcg EE + 120 mcg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etonogestrel daily → In for 3 weeks,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 for 1 week</a:t>
            </a:r>
            <a:endParaRPr lang="en-US" sz="1425" dirty="0"/>
          </a:p>
        </p:txBody>
      </p:sp>
      <p:sp>
        <p:nvSpPr>
          <p:cNvPr id="38" name="SK-5-text-37"/>
          <p:cNvSpPr/>
          <p:nvPr/>
        </p:nvSpPr>
        <p:spPr>
          <a:xfrm>
            <a:off x="8266063" y="4190107"/>
            <a:ext cx="3096667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Feanolla (new): Estradiol +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nomegestrol → 4 weeks continuous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use, then 7-day break → Oestradiol-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based (not ethinyloestradiol)</a:t>
            </a:r>
            <a:endParaRPr lang="en-US" sz="1425" dirty="0"/>
          </a:p>
        </p:txBody>
      </p:sp>
      <p:sp>
        <p:nvSpPr>
          <p:cNvPr id="39" name="SK-5-text-38"/>
          <p:cNvSpPr/>
          <p:nvPr/>
        </p:nvSpPr>
        <p:spPr>
          <a:xfrm>
            <a:off x="8266063" y="5095429"/>
            <a:ext cx="3925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Discreet, monthly management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8991302" y="5472559"/>
            <a:ext cx="163398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Monthly / 4-weekly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743694" y="6055519"/>
            <a:ext cx="457866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Mechanism:</a:t>
            </a:r>
            <a:endParaRPr lang="en-US" sz="1725" dirty="0"/>
          </a:p>
        </p:txBody>
      </p:sp>
      <p:sp>
        <p:nvSpPr>
          <p:cNvPr id="42" name="SK-5-text-41"/>
          <p:cNvSpPr/>
          <p:nvPr/>
        </p:nvSpPr>
        <p:spPr>
          <a:xfrm>
            <a:off x="4108698" y="6062365"/>
            <a:ext cx="80833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Inhibits ovulation · Thickens cervical mucus · Thins endometrial lining</a:t>
            </a:r>
            <a:endParaRPr lang="en-US" sz="1500" dirty="0"/>
          </a:p>
        </p:txBody>
      </p:sp>
      <p:sp>
        <p:nvSpPr>
          <p:cNvPr id="43" name="SK-5-text-42"/>
          <p:cNvSpPr/>
          <p:nvPr/>
        </p:nvSpPr>
        <p:spPr>
          <a:xfrm>
            <a:off x="316855" y="662478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8787259" y="6604248"/>
            <a:ext cx="30875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May 2026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960090"/>
            <a:ext cx="902196" cy="95994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632198"/>
            <a:ext cx="5425380" cy="136460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632198"/>
            <a:ext cx="207169" cy="136460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3134023"/>
            <a:ext cx="5425380" cy="135775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3134023"/>
            <a:ext cx="207169" cy="135775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4635996"/>
            <a:ext cx="5425380" cy="135775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4635996"/>
            <a:ext cx="207169" cy="135775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6179046"/>
            <a:ext cx="10850761" cy="349746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80290" y="4869061"/>
            <a:ext cx="2011561" cy="17145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44580" y="2016175"/>
            <a:ext cx="4962079" cy="3593455"/>
          </a:xfrm>
          <a:prstGeom prst="rect">
            <a:avLst/>
          </a:prstGeom>
        </p:spPr>
      </p:pic>
      <p:sp>
        <p:nvSpPr>
          <p:cNvPr id="13" name="SK-6-text-12"/>
          <p:cNvSpPr/>
          <p:nvPr/>
        </p:nvSpPr>
        <p:spPr>
          <a:xfrm>
            <a:off x="646063" y="377130"/>
            <a:ext cx="109737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CHC Mechanism of Action</a:t>
            </a:r>
            <a:endParaRPr lang="en-US" sz="3075" dirty="0"/>
          </a:p>
        </p:txBody>
      </p:sp>
      <p:sp>
        <p:nvSpPr>
          <p:cNvPr id="14" name="SK-6-text-13"/>
          <p:cNvSpPr/>
          <p:nvPr/>
        </p:nvSpPr>
        <p:spPr>
          <a:xfrm>
            <a:off x="633859" y="1138386"/>
            <a:ext cx="1155814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combined hormonal contraception prevents pregnancy at three levels</a:t>
            </a:r>
            <a:endParaRPr lang="en-US" sz="1950" dirty="0"/>
          </a:p>
        </p:txBody>
      </p:sp>
      <p:sp>
        <p:nvSpPr>
          <p:cNvPr id="15" name="SK-6-text-14"/>
          <p:cNvSpPr/>
          <p:nvPr/>
        </p:nvSpPr>
        <p:spPr>
          <a:xfrm>
            <a:off x="1024086" y="1796653"/>
            <a:ext cx="35833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MECHANISM</a:t>
            </a:r>
            <a:endParaRPr lang="en-US" sz="1350" dirty="0"/>
          </a:p>
        </p:txBody>
      </p:sp>
      <p:sp>
        <p:nvSpPr>
          <p:cNvPr id="16" name="SK-6-text-15"/>
          <p:cNvSpPr/>
          <p:nvPr/>
        </p:nvSpPr>
        <p:spPr>
          <a:xfrm>
            <a:off x="1036290" y="2071092"/>
            <a:ext cx="653415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➊ Inhibits Ovulation</a:t>
            </a:r>
            <a:endParaRPr lang="en-US" sz="2100" dirty="0"/>
          </a:p>
        </p:txBody>
      </p:sp>
      <p:sp>
        <p:nvSpPr>
          <p:cNvPr id="17" name="SK-6-text-16"/>
          <p:cNvSpPr/>
          <p:nvPr/>
        </p:nvSpPr>
        <p:spPr>
          <a:xfrm>
            <a:off x="1024086" y="2427684"/>
            <a:ext cx="47791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Suppresses LH and FSH surges via synthetic oestrogen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 — prevents follicle maturation and egg release</a:t>
            </a:r>
            <a:endParaRPr lang="en-US" sz="1350" dirty="0"/>
          </a:p>
        </p:txBody>
      </p:sp>
      <p:sp>
        <p:nvSpPr>
          <p:cNvPr id="18" name="SK-6-text-17"/>
          <p:cNvSpPr/>
          <p:nvPr/>
        </p:nvSpPr>
        <p:spPr>
          <a:xfrm>
            <a:off x="1036290" y="3278088"/>
            <a:ext cx="39947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MECHANISM</a:t>
            </a:r>
            <a:endParaRPr lang="en-US" sz="1350" dirty="0"/>
          </a:p>
        </p:txBody>
      </p:sp>
      <p:sp>
        <p:nvSpPr>
          <p:cNvPr id="19" name="SK-6-text-18"/>
          <p:cNvSpPr/>
          <p:nvPr/>
        </p:nvSpPr>
        <p:spPr>
          <a:xfrm>
            <a:off x="1036290" y="3552379"/>
            <a:ext cx="813435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➋ Thickens Cervical Mucus</a:t>
            </a:r>
            <a:endParaRPr lang="en-US" sz="2100" dirty="0"/>
          </a:p>
        </p:txBody>
      </p:sp>
      <p:sp>
        <p:nvSpPr>
          <p:cNvPr id="20" name="SK-6-text-19"/>
          <p:cNvSpPr/>
          <p:nvPr/>
        </p:nvSpPr>
        <p:spPr>
          <a:xfrm>
            <a:off x="1024086" y="3915817"/>
            <a:ext cx="473035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 thickens mucus at the cervical os — creates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barrier impeding sperm penetration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1036290" y="4766221"/>
            <a:ext cx="39947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MECHANISM</a:t>
            </a:r>
            <a:endParaRPr lang="en-US" sz="1350" dirty="0"/>
          </a:p>
        </p:txBody>
      </p:sp>
      <p:sp>
        <p:nvSpPr>
          <p:cNvPr id="22" name="SK-6-text-21"/>
          <p:cNvSpPr/>
          <p:nvPr/>
        </p:nvSpPr>
        <p:spPr>
          <a:xfrm>
            <a:off x="1036290" y="5040511"/>
            <a:ext cx="845439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➌ Thins Endometrial Lining</a:t>
            </a:r>
            <a:endParaRPr lang="en-US" sz="2100" dirty="0"/>
          </a:p>
        </p:txBody>
      </p:sp>
      <p:sp>
        <p:nvSpPr>
          <p:cNvPr id="23" name="SK-6-text-22"/>
          <p:cNvSpPr/>
          <p:nvPr/>
        </p:nvSpPr>
        <p:spPr>
          <a:xfrm>
            <a:off x="1024086" y="5404098"/>
            <a:ext cx="465727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Progestogen thins the endometrium — reduces receptivity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implantation should fertilisation occur</a:t>
            </a:r>
            <a:endParaRPr lang="en-US" sz="1350" dirty="0"/>
          </a:p>
        </p:txBody>
      </p:sp>
      <p:sp>
        <p:nvSpPr>
          <p:cNvPr id="24" name="SK-6-text-23"/>
          <p:cNvSpPr/>
          <p:nvPr/>
        </p:nvSpPr>
        <p:spPr>
          <a:xfrm>
            <a:off x="853380" y="6233815"/>
            <a:ext cx="113386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message: Ovulation inhibition is the primary and most reliable mechanism — secondary effects provide additional protection</a:t>
            </a:r>
            <a:endParaRPr lang="en-US" sz="1350" dirty="0"/>
          </a:p>
        </p:txBody>
      </p:sp>
      <p:sp>
        <p:nvSpPr>
          <p:cNvPr id="25" name="SK-6-text-24"/>
          <p:cNvSpPr/>
          <p:nvPr/>
        </p:nvSpPr>
        <p:spPr>
          <a:xfrm>
            <a:off x="426690" y="6638479"/>
            <a:ext cx="34366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6" name="SK-6-text-25"/>
          <p:cNvSpPr/>
          <p:nvPr/>
        </p:nvSpPr>
        <p:spPr>
          <a:xfrm>
            <a:off x="9116467" y="6638479"/>
            <a:ext cx="264869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*Contraception for GP Trainees | May 2026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093440"/>
            <a:ext cx="2072580" cy="762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4463" y="0"/>
            <a:ext cx="1487388" cy="157728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5520630"/>
            <a:ext cx="146298" cy="8572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5520630"/>
            <a:ext cx="10923984" cy="85725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157" y="5650855"/>
            <a:ext cx="329059" cy="287982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1851571"/>
            <a:ext cx="11143357" cy="3538686"/>
          </a:xfrm>
          <a:prstGeom prst="rect">
            <a:avLst/>
          </a:prstGeom>
        </p:spPr>
      </p:pic>
      <p:sp>
        <p:nvSpPr>
          <p:cNvPr id="10" name="SK-7-text-9"/>
          <p:cNvSpPr/>
          <p:nvPr/>
        </p:nvSpPr>
        <p:spPr>
          <a:xfrm>
            <a:off x="548580" y="466279"/>
            <a:ext cx="1164342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 Risk Stratification by Progestogen Type</a:t>
            </a:r>
            <a:endParaRPr lang="en-US" sz="3600" dirty="0"/>
          </a:p>
        </p:txBody>
      </p:sp>
      <p:sp>
        <p:nvSpPr>
          <p:cNvPr id="11" name="SK-7-text-10"/>
          <p:cNvSpPr/>
          <p:nvPr/>
        </p:nvSpPr>
        <p:spPr>
          <a:xfrm>
            <a:off x="548580" y="1344067"/>
            <a:ext cx="1164342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Venous thromboembolism risk per 10,000 women per year — FSRH / UKMEC 2025</a:t>
            </a:r>
            <a:endParaRPr lang="en-US" sz="1950" dirty="0"/>
          </a:p>
        </p:txBody>
      </p:sp>
      <p:sp>
        <p:nvSpPr>
          <p:cNvPr id="12" name="SK-7-text-11"/>
          <p:cNvSpPr/>
          <p:nvPr/>
        </p:nvSpPr>
        <p:spPr>
          <a:xfrm>
            <a:off x="1194644" y="5669214"/>
            <a:ext cx="1105822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Recommendation: Microgynon 30 (levonorgestrel + EE 30mcg) carries the lowest</a:t>
            </a:r>
            <a:endParaRPr lang="en-US" sz="1950" dirty="0"/>
          </a:p>
        </p:txBody>
      </p:sp>
      <p:sp>
        <p:nvSpPr>
          <p:cNvPr id="13" name="SK-7-text-12"/>
          <p:cNvSpPr/>
          <p:nvPr/>
        </p:nvSpPr>
        <p:spPr>
          <a:xfrm>
            <a:off x="2461766" y="6029698"/>
            <a:ext cx="1138743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VTE risk among COCs. Prescribe Yasmin (drospirenone) only when clinically indicated.</a:t>
            </a:r>
            <a:endParaRPr lang="en-US" sz="1600" dirty="0"/>
          </a:p>
        </p:txBody>
      </p:sp>
      <p:sp>
        <p:nvSpPr>
          <p:cNvPr id="14" name="SK-7-text-13"/>
          <p:cNvSpPr/>
          <p:nvPr/>
        </p:nvSpPr>
        <p:spPr>
          <a:xfrm>
            <a:off x="390079" y="6638479"/>
            <a:ext cx="34366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5" name="SK-7-text-14"/>
          <p:cNvSpPr/>
          <p:nvPr/>
        </p:nvSpPr>
        <p:spPr>
          <a:xfrm>
            <a:off x="8323957" y="6624786"/>
            <a:ext cx="346546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 May 2026 | Slide 7 of 35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158329"/>
            <a:ext cx="2304157" cy="2857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504" y="2184202"/>
            <a:ext cx="3413671" cy="3717578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7479" y="1809155"/>
            <a:ext cx="770483" cy="770186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972" y="3191768"/>
            <a:ext cx="2885777" cy="1905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5547" y="2184202"/>
            <a:ext cx="3413671" cy="371757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99671" y="1809155"/>
            <a:ext cx="770483" cy="770186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8973" y="3191768"/>
            <a:ext cx="2885777" cy="1905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7887" y="2184202"/>
            <a:ext cx="3412480" cy="3717578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21862" y="1809155"/>
            <a:ext cx="770483" cy="770186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1164" y="3191768"/>
            <a:ext cx="2885777" cy="1905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3504" y="5995988"/>
            <a:ext cx="10856863" cy="503932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8586"/>
            <a:ext cx="12192000" cy="30926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89655" y="4615309"/>
            <a:ext cx="902196" cy="106293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9780" y="6069211"/>
            <a:ext cx="243780" cy="37713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19200" y="6048673"/>
            <a:ext cx="207169" cy="233065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565" y="6076057"/>
            <a:ext cx="329059" cy="356592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68494" y="5314950"/>
            <a:ext cx="255984" cy="253603"/>
          </a:xfrm>
          <a:prstGeom prst="rect">
            <a:avLst/>
          </a:prstGeom>
        </p:spPr>
      </p:pic>
      <p:sp>
        <p:nvSpPr>
          <p:cNvPr id="21" name="SK-8-text-20"/>
          <p:cNvSpPr/>
          <p:nvPr/>
        </p:nvSpPr>
        <p:spPr>
          <a:xfrm>
            <a:off x="707082" y="493663"/>
            <a:ext cx="1148491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D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FSRH 2026: Starting Rules for CHC</a:t>
            </a:r>
            <a:endParaRPr lang="en-US" sz="3900" dirty="0"/>
          </a:p>
        </p:txBody>
      </p:sp>
      <p:sp>
        <p:nvSpPr>
          <p:cNvPr id="22" name="SK-8-text-21"/>
          <p:cNvSpPr/>
          <p:nvPr/>
        </p:nvSpPr>
        <p:spPr>
          <a:xfrm>
            <a:off x="682675" y="1344067"/>
            <a:ext cx="1150932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you start matters — and the rules have been updated</a:t>
            </a:r>
            <a:endParaRPr lang="en-US" sz="2250" dirty="0"/>
          </a:p>
        </p:txBody>
      </p:sp>
      <p:sp>
        <p:nvSpPr>
          <p:cNvPr id="23" name="SK-8-text-22"/>
          <p:cNvSpPr/>
          <p:nvPr/>
        </p:nvSpPr>
        <p:spPr>
          <a:xfrm>
            <a:off x="2267694" y="1995636"/>
            <a:ext cx="8810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2775" dirty="0"/>
          </a:p>
        </p:txBody>
      </p:sp>
      <p:sp>
        <p:nvSpPr>
          <p:cNvPr id="24" name="SK-8-text-23"/>
          <p:cNvSpPr/>
          <p:nvPr/>
        </p:nvSpPr>
        <p:spPr>
          <a:xfrm>
            <a:off x="1499592" y="2701975"/>
            <a:ext cx="469582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 1 Start</a:t>
            </a:r>
            <a:endParaRPr lang="en-US" sz="2550" dirty="0"/>
          </a:p>
        </p:txBody>
      </p:sp>
      <p:sp>
        <p:nvSpPr>
          <p:cNvPr id="25" name="SK-8-text-24"/>
          <p:cNvSpPr/>
          <p:nvPr/>
        </p:nvSpPr>
        <p:spPr>
          <a:xfrm>
            <a:off x="938659" y="3346698"/>
            <a:ext cx="68103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Start on day 1 of period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938659" y="3655219"/>
            <a:ext cx="247486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Immediate contraceptive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protection</a:t>
            </a:r>
            <a:endParaRPr lang="en-US" sz="1575" dirty="0"/>
          </a:p>
        </p:txBody>
      </p:sp>
      <p:sp>
        <p:nvSpPr>
          <p:cNvPr id="27" name="SK-8-text-26"/>
          <p:cNvSpPr/>
          <p:nvPr/>
        </p:nvSpPr>
        <p:spPr>
          <a:xfrm>
            <a:off x="938659" y="4196953"/>
            <a:ext cx="25602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No additional precautions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needed</a:t>
            </a:r>
            <a:endParaRPr lang="en-US" sz="1575" dirty="0"/>
          </a:p>
        </p:txBody>
      </p:sp>
      <p:sp>
        <p:nvSpPr>
          <p:cNvPr id="28" name="SK-8-text-27"/>
          <p:cNvSpPr/>
          <p:nvPr/>
        </p:nvSpPr>
        <p:spPr>
          <a:xfrm>
            <a:off x="938659" y="4731990"/>
            <a:ext cx="268218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No condoms required from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 one</a:t>
            </a:r>
            <a:endParaRPr lang="en-US" sz="1575" dirty="0"/>
          </a:p>
        </p:txBody>
      </p:sp>
      <p:sp>
        <p:nvSpPr>
          <p:cNvPr id="29" name="SK-8-text-28"/>
          <p:cNvSpPr/>
          <p:nvPr/>
        </p:nvSpPr>
        <p:spPr>
          <a:xfrm>
            <a:off x="1194792" y="5458867"/>
            <a:ext cx="51244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✓ Immediate protection</a:t>
            </a:r>
            <a:endParaRPr lang="en-US" sz="1500" dirty="0"/>
          </a:p>
        </p:txBody>
      </p:sp>
      <p:sp>
        <p:nvSpPr>
          <p:cNvPr id="30" name="SK-8-text-29"/>
          <p:cNvSpPr/>
          <p:nvPr/>
        </p:nvSpPr>
        <p:spPr>
          <a:xfrm>
            <a:off x="5766792" y="1995636"/>
            <a:ext cx="200882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2–5</a:t>
            </a:r>
            <a:endParaRPr lang="en-US" sz="2775" dirty="0"/>
          </a:p>
        </p:txBody>
      </p:sp>
      <p:sp>
        <p:nvSpPr>
          <p:cNvPr id="31" name="SK-8-text-30"/>
          <p:cNvSpPr/>
          <p:nvPr/>
        </p:nvSpPr>
        <p:spPr>
          <a:xfrm>
            <a:off x="5035153" y="2701975"/>
            <a:ext cx="573214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 2–5 Start</a:t>
            </a:r>
            <a:endParaRPr lang="en-US" sz="2550" dirty="0"/>
          </a:p>
        </p:txBody>
      </p:sp>
      <p:sp>
        <p:nvSpPr>
          <p:cNvPr id="32" name="SK-8-text-31"/>
          <p:cNvSpPr/>
          <p:nvPr/>
        </p:nvSpPr>
        <p:spPr>
          <a:xfrm>
            <a:off x="4620667" y="3346698"/>
            <a:ext cx="75713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Start on days 2–5 of the cycle</a:t>
            </a:r>
            <a:endParaRPr lang="en-US" sz="1650" dirty="0"/>
          </a:p>
        </p:txBody>
      </p:sp>
      <p:sp>
        <p:nvSpPr>
          <p:cNvPr id="33" name="SK-8-text-32"/>
          <p:cNvSpPr/>
          <p:nvPr/>
        </p:nvSpPr>
        <p:spPr>
          <a:xfrm>
            <a:off x="4620667" y="3655219"/>
            <a:ext cx="257249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No additional precautions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needed</a:t>
            </a:r>
            <a:endParaRPr lang="en-US" sz="1575" dirty="0"/>
          </a:p>
        </p:txBody>
      </p:sp>
      <p:sp>
        <p:nvSpPr>
          <p:cNvPr id="34" name="SK-8-text-33"/>
          <p:cNvSpPr/>
          <p:nvPr/>
        </p:nvSpPr>
        <p:spPr>
          <a:xfrm>
            <a:off x="4620667" y="4210794"/>
            <a:ext cx="296257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(Updated FSRH 2026 — previously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“day 1–5” defined differently)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4608463" y="4731990"/>
            <a:ext cx="242619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Protection is considered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</a:t>
            </a:r>
            <a:endParaRPr lang="en-US" sz="1575" dirty="0"/>
          </a:p>
        </p:txBody>
      </p:sp>
      <p:sp>
        <p:nvSpPr>
          <p:cNvPr id="36" name="SK-8-text-35"/>
          <p:cNvSpPr/>
          <p:nvPr/>
        </p:nvSpPr>
        <p:spPr>
          <a:xfrm>
            <a:off x="4949875" y="5458867"/>
            <a:ext cx="51244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✓ No extra precautions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9558486" y="1913334"/>
            <a:ext cx="49976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Any</a:t>
            </a:r>
            <a:endParaRPr lang="en-US" sz="19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</a:t>
            </a:r>
            <a:endParaRPr lang="en-US" sz="1950" dirty="0"/>
          </a:p>
        </p:txBody>
      </p:sp>
      <p:sp>
        <p:nvSpPr>
          <p:cNvPr id="38" name="SK-8-text-37"/>
          <p:cNvSpPr/>
          <p:nvPr/>
        </p:nvSpPr>
        <p:spPr>
          <a:xfrm>
            <a:off x="8912275" y="2701975"/>
            <a:ext cx="327972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Quick Start</a:t>
            </a:r>
            <a:endParaRPr lang="en-US" sz="2550" dirty="0"/>
          </a:p>
        </p:txBody>
      </p:sp>
      <p:sp>
        <p:nvSpPr>
          <p:cNvPr id="39" name="SK-8-text-38"/>
          <p:cNvSpPr/>
          <p:nvPr/>
        </p:nvSpPr>
        <p:spPr>
          <a:xfrm>
            <a:off x="8363694" y="3346698"/>
            <a:ext cx="288949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Start on any day if pregnancy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excluded</a:t>
            </a:r>
            <a:endParaRPr lang="en-US" sz="1575" dirty="0"/>
          </a:p>
        </p:txBody>
      </p:sp>
      <p:sp>
        <p:nvSpPr>
          <p:cNvPr id="40" name="SK-8-text-39"/>
          <p:cNvSpPr/>
          <p:nvPr/>
        </p:nvSpPr>
        <p:spPr>
          <a:xfrm>
            <a:off x="8363694" y="3895279"/>
            <a:ext cx="3828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Use condoms for 7 days</a:t>
            </a:r>
            <a:endParaRPr lang="en-US" sz="1650" dirty="0"/>
          </a:p>
        </p:txBody>
      </p:sp>
      <p:sp>
        <p:nvSpPr>
          <p:cNvPr id="41" name="SK-8-text-40"/>
          <p:cNvSpPr/>
          <p:nvPr/>
        </p:nvSpPr>
        <p:spPr>
          <a:xfrm>
            <a:off x="8363694" y="4203948"/>
            <a:ext cx="25724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Pregnancy test at 3 weeks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after starting</a:t>
            </a:r>
            <a:endParaRPr lang="en-US" sz="1575" dirty="0"/>
          </a:p>
        </p:txBody>
      </p:sp>
      <p:sp>
        <p:nvSpPr>
          <p:cNvPr id="42" name="SK-8-text-41"/>
          <p:cNvSpPr/>
          <p:nvPr/>
        </p:nvSpPr>
        <p:spPr>
          <a:xfrm>
            <a:off x="8363694" y="4738836"/>
            <a:ext cx="27432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Consider emergency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contraception if recent UPSI</a:t>
            </a:r>
            <a:endParaRPr lang="en-US" sz="1575" dirty="0"/>
          </a:p>
        </p:txBody>
      </p:sp>
      <p:sp>
        <p:nvSpPr>
          <p:cNvPr id="43" name="SK-8-text-42"/>
          <p:cNvSpPr/>
          <p:nvPr/>
        </p:nvSpPr>
        <p:spPr>
          <a:xfrm>
            <a:off x="8961090" y="5321796"/>
            <a:ext cx="197509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Condoms × 7 days +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test at 3 weeks</a:t>
            </a:r>
            <a:endParaRPr lang="en-US" sz="1500" dirty="0"/>
          </a:p>
        </p:txBody>
      </p:sp>
      <p:sp>
        <p:nvSpPr>
          <p:cNvPr id="44" name="SK-8-text-43"/>
          <p:cNvSpPr/>
          <p:nvPr/>
        </p:nvSpPr>
        <p:spPr>
          <a:xfrm>
            <a:off x="1511796" y="6062365"/>
            <a:ext cx="92811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Postpartum (not breastfeeding): Start from day 21</a:t>
            </a:r>
            <a:endParaRPr lang="en-US" sz="1200" dirty="0"/>
          </a:p>
        </p:txBody>
      </p:sp>
      <p:sp>
        <p:nvSpPr>
          <p:cNvPr id="45" name="SK-8-text-44"/>
          <p:cNvSpPr/>
          <p:nvPr/>
        </p:nvSpPr>
        <p:spPr>
          <a:xfrm>
            <a:off x="1231255" y="6288732"/>
            <a:ext cx="109607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(UKMEC 1) — avoid days 0–20 due to elevated VTE risk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6668988" y="6062365"/>
            <a:ext cx="39988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Breastfeeding: Avoid CHC if under 6 weeks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postpartum (UKMEC 4) — use POP or LARC instead</a:t>
            </a:r>
            <a:endParaRPr lang="en-US" sz="1350" dirty="0"/>
          </a:p>
        </p:txBody>
      </p:sp>
      <p:sp>
        <p:nvSpPr>
          <p:cNvPr id="47" name="SK-8-text-46"/>
          <p:cNvSpPr/>
          <p:nvPr/>
        </p:nvSpPr>
        <p:spPr>
          <a:xfrm>
            <a:off x="341263" y="6645325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8" name="SK-8-text-47"/>
          <p:cNvSpPr/>
          <p:nvPr/>
        </p:nvSpPr>
        <p:spPr>
          <a:xfrm>
            <a:off x="8436769" y="6631632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*Contraception for GP Trainees</a:t>
            </a:r>
            <a:endParaRPr lang="en-US" sz="1050" dirty="0"/>
          </a:p>
        </p:txBody>
      </p:sp>
      <p:sp>
        <p:nvSpPr>
          <p:cNvPr id="49" name="SK-8-text-48"/>
          <p:cNvSpPr/>
          <p:nvPr/>
        </p:nvSpPr>
        <p:spPr>
          <a:xfrm>
            <a:off x="10436275" y="6638479"/>
            <a:ext cx="17557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2026</a:t>
            </a:r>
            <a:endParaRPr lang="en-US" sz="1050" dirty="0"/>
          </a:p>
        </p:txBody>
      </p:sp>
      <p:sp>
        <p:nvSpPr>
          <p:cNvPr id="50" name="SK-8-text-49"/>
          <p:cNvSpPr/>
          <p:nvPr/>
        </p:nvSpPr>
        <p:spPr>
          <a:xfrm>
            <a:off x="11094690" y="6638479"/>
            <a:ext cx="10973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8 of 35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1046559"/>
            <a:ext cx="10948392" cy="1905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659582"/>
            <a:ext cx="5535067" cy="1220688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659582"/>
            <a:ext cx="134094" cy="1220688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955727"/>
            <a:ext cx="5535067" cy="122068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955727"/>
            <a:ext cx="134094" cy="1220688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4258717"/>
            <a:ext cx="5535067" cy="122068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4258717"/>
            <a:ext cx="134094" cy="1220688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690" y="1659582"/>
            <a:ext cx="5047357" cy="346323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5630317"/>
            <a:ext cx="10948392" cy="61719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90407"/>
            <a:ext cx="12192000" cy="267444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1161" y="4663380"/>
            <a:ext cx="1950690" cy="192018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03082" y="4574232"/>
            <a:ext cx="4352479" cy="40451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90879" y="3991273"/>
            <a:ext cx="4584055" cy="432048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90879" y="3051721"/>
            <a:ext cx="3986659" cy="438894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90879" y="2112169"/>
            <a:ext cx="4584055" cy="452586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572988" y="500509"/>
            <a:ext cx="1161901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Tailored Regimens and Flexible CHC Use</a:t>
            </a:r>
            <a:endParaRPr lang="en-US" sz="3675" dirty="0"/>
          </a:p>
        </p:txBody>
      </p:sp>
      <p:sp>
        <p:nvSpPr>
          <p:cNvPr id="19" name="SK-9-text-18"/>
          <p:cNvSpPr/>
          <p:nvPr/>
        </p:nvSpPr>
        <p:spPr>
          <a:xfrm>
            <a:off x="572988" y="1200150"/>
            <a:ext cx="1161901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FSRH 2026 — Reducing Hormone-Free Interval Risks</a:t>
            </a:r>
            <a:endParaRPr lang="en-US" sz="2550" dirty="0"/>
          </a:p>
        </p:txBody>
      </p:sp>
      <p:sp>
        <p:nvSpPr>
          <p:cNvPr id="20" name="SK-9-text-19"/>
          <p:cNvSpPr/>
          <p:nvPr/>
        </p:nvSpPr>
        <p:spPr>
          <a:xfrm>
            <a:off x="853380" y="1728192"/>
            <a:ext cx="4667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Traditional Approach</a:t>
            </a:r>
            <a:endParaRPr lang="en-US" sz="1500" dirty="0"/>
          </a:p>
        </p:txBody>
      </p:sp>
      <p:sp>
        <p:nvSpPr>
          <p:cNvPr id="21" name="SK-9-text-20"/>
          <p:cNvSpPr/>
          <p:nvPr/>
        </p:nvSpPr>
        <p:spPr>
          <a:xfrm>
            <a:off x="828973" y="1961257"/>
            <a:ext cx="113630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21 Days Active + 7-Day Pill-Free Interval</a:t>
            </a:r>
            <a:endParaRPr lang="en-US" sz="1800" dirty="0"/>
          </a:p>
        </p:txBody>
      </p:sp>
      <p:sp>
        <p:nvSpPr>
          <p:cNvPr id="22" name="SK-9-text-21"/>
          <p:cNvSpPr/>
          <p:nvPr/>
        </p:nvSpPr>
        <p:spPr>
          <a:xfrm>
            <a:off x="828973" y="2221855"/>
            <a:ext cx="5144988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7-day hormone-free interval (HFI) is associated with follicular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development, headaches, and breakthrough bleeding — particularly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women with hormone-sensitive conditions.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853380" y="3024336"/>
            <a:ext cx="5505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269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FSRH 2026 Recommended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828973" y="3257550"/>
            <a:ext cx="109956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Shortened HFI: 4-Day Pill-Free Interval</a:t>
            </a:r>
            <a:endParaRPr lang="en-US" sz="1800" dirty="0"/>
          </a:p>
        </p:txBody>
      </p:sp>
      <p:sp>
        <p:nvSpPr>
          <p:cNvPr id="25" name="SK-9-text-24"/>
          <p:cNvSpPr/>
          <p:nvPr/>
        </p:nvSpPr>
        <p:spPr>
          <a:xfrm>
            <a:off x="828973" y="3518148"/>
            <a:ext cx="5010894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Reducing the pill-free interval to just 4 days suppresses follicular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activity more effectively. Recommended for women with menstrual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migraines, heavy withdrawal bleeds, or endometriosis.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853380" y="4327327"/>
            <a:ext cx="3524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269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Flexible Option</a:t>
            </a:r>
            <a:endParaRPr lang="en-US" sz="1500" dirty="0"/>
          </a:p>
        </p:txBody>
      </p:sp>
      <p:sp>
        <p:nvSpPr>
          <p:cNvPr id="27" name="SK-9-text-26"/>
          <p:cNvSpPr/>
          <p:nvPr/>
        </p:nvSpPr>
        <p:spPr>
          <a:xfrm>
            <a:off x="828973" y="4553694"/>
            <a:ext cx="86182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Extended or Tricycling Regimens</a:t>
            </a:r>
            <a:endParaRPr lang="en-US" sz="1800" dirty="0"/>
          </a:p>
        </p:txBody>
      </p:sp>
      <p:sp>
        <p:nvSpPr>
          <p:cNvPr id="28" name="SK-9-text-27"/>
          <p:cNvSpPr/>
          <p:nvPr/>
        </p:nvSpPr>
        <p:spPr>
          <a:xfrm>
            <a:off x="828973" y="4814292"/>
            <a:ext cx="514498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2–3 packs consecutively before a shortened break. Continuous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(no break) is an option for some women. Reduces frequency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withdrawal bleeds and hormone-dip symptoms.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6790879" y="1844725"/>
            <a:ext cx="230886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</a:t>
            </a:r>
            <a:endParaRPr lang="en-US" sz="1800" dirty="0"/>
          </a:p>
        </p:txBody>
      </p:sp>
      <p:sp>
        <p:nvSpPr>
          <p:cNvPr id="30" name="SK-9-text-29"/>
          <p:cNvSpPr/>
          <p:nvPr/>
        </p:nvSpPr>
        <p:spPr>
          <a:xfrm>
            <a:off x="6790879" y="2777430"/>
            <a:ext cx="36804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269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Shortened HFI</a:t>
            </a:r>
            <a:endParaRPr lang="en-US" sz="1800" dirty="0"/>
          </a:p>
        </p:txBody>
      </p:sp>
      <p:sp>
        <p:nvSpPr>
          <p:cNvPr id="31" name="SK-9-text-30"/>
          <p:cNvSpPr/>
          <p:nvPr/>
        </p:nvSpPr>
        <p:spPr>
          <a:xfrm>
            <a:off x="6803082" y="3723829"/>
            <a:ext cx="23088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Extended</a:t>
            </a:r>
            <a:endParaRPr lang="en-US" sz="1800" dirty="0"/>
          </a:p>
        </p:txBody>
      </p:sp>
      <p:sp>
        <p:nvSpPr>
          <p:cNvPr id="32" name="SK-9-text-31"/>
          <p:cNvSpPr/>
          <p:nvPr/>
        </p:nvSpPr>
        <p:spPr>
          <a:xfrm>
            <a:off x="1081151" y="5692080"/>
            <a:ext cx="1041186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🔑 Clinical Pearl: The hormone-free interval is the most vulnerable time for contraceptive failure — shortening or eliminating it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improves efficacy and reduces withdrawal symptoms. FSRH 2026 actively encourages offering tailored regimens to all CHC users.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426690" y="6686550"/>
            <a:ext cx="319659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34" name="SK-9-text-33"/>
          <p:cNvSpPr/>
          <p:nvPr/>
        </p:nvSpPr>
        <p:spPr>
          <a:xfrm>
            <a:off x="9204871" y="6679555"/>
            <a:ext cx="298712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for GP Trainees |</a:t>
            </a:r>
            <a:endParaRPr lang="en-US" sz="975" dirty="0"/>
          </a:p>
        </p:txBody>
      </p:sp>
      <p:sp>
        <p:nvSpPr>
          <p:cNvPr id="35" name="SK-9-text-34"/>
          <p:cNvSpPr/>
          <p:nvPr/>
        </p:nvSpPr>
        <p:spPr>
          <a:xfrm>
            <a:off x="11167765" y="6686550"/>
            <a:ext cx="1024235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6909</Words>
  <Application>Microsoft Office PowerPoint</Application>
  <PresentationFormat>Widescreen</PresentationFormat>
  <Paragraphs>1119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Roboto</vt:lpstr>
      <vt:lpstr>Open Sans</vt:lpstr>
      <vt:lpstr>Inter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2026-06-11T15:20:56Z</dcterms:created>
  <dcterms:modified xsi:type="dcterms:W3CDTF">2026-06-11T16:14:09Z</dcterms:modified>
</cp:coreProperties>
</file>