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Montserrat" panose="00000500000000000000" pitchFamily="2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05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openxmlformats.org/officeDocument/2006/relationships/image" Target="../media/image148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17" Type="http://schemas.openxmlformats.org/officeDocument/2006/relationships/image" Target="../media/image18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5" Type="http://schemas.openxmlformats.org/officeDocument/2006/relationships/image" Target="../media/image179.png"/><Relationship Id="rId10" Type="http://schemas.openxmlformats.org/officeDocument/2006/relationships/image" Target="../media/image174.png"/><Relationship Id="rId19" Type="http://schemas.openxmlformats.org/officeDocument/2006/relationships/image" Target="../media/image183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3" Type="http://schemas.openxmlformats.org/officeDocument/2006/relationships/image" Target="../media/image1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1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17" Type="http://schemas.openxmlformats.org/officeDocument/2006/relationships/image" Target="../media/image2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3" Type="http://schemas.openxmlformats.org/officeDocument/2006/relationships/image" Target="../media/image1.png"/><Relationship Id="rId21" Type="http://schemas.openxmlformats.org/officeDocument/2006/relationships/image" Target="../media/image232.pn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7.png"/><Relationship Id="rId20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5" Type="http://schemas.openxmlformats.org/officeDocument/2006/relationships/image" Target="../media/image226.png"/><Relationship Id="rId10" Type="http://schemas.openxmlformats.org/officeDocument/2006/relationships/image" Target="../media/image221.png"/><Relationship Id="rId19" Type="http://schemas.openxmlformats.org/officeDocument/2006/relationships/image" Target="../media/image230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Relationship Id="rId14" Type="http://schemas.openxmlformats.org/officeDocument/2006/relationships/image" Target="../media/image2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2.png"/><Relationship Id="rId18" Type="http://schemas.openxmlformats.org/officeDocument/2006/relationships/image" Target="../media/image247.png"/><Relationship Id="rId3" Type="http://schemas.openxmlformats.org/officeDocument/2006/relationships/image" Target="../media/image1.png"/><Relationship Id="rId21" Type="http://schemas.openxmlformats.org/officeDocument/2006/relationships/image" Target="../media/image250.png"/><Relationship Id="rId7" Type="http://schemas.openxmlformats.org/officeDocument/2006/relationships/image" Target="../media/image236.png"/><Relationship Id="rId12" Type="http://schemas.openxmlformats.org/officeDocument/2006/relationships/image" Target="../media/image241.png"/><Relationship Id="rId17" Type="http://schemas.openxmlformats.org/officeDocument/2006/relationships/image" Target="../media/image24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5.png"/><Relationship Id="rId20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5.png"/><Relationship Id="rId11" Type="http://schemas.openxmlformats.org/officeDocument/2006/relationships/image" Target="../media/image240.png"/><Relationship Id="rId5" Type="http://schemas.openxmlformats.org/officeDocument/2006/relationships/image" Target="../media/image234.png"/><Relationship Id="rId15" Type="http://schemas.openxmlformats.org/officeDocument/2006/relationships/image" Target="../media/image244.png"/><Relationship Id="rId10" Type="http://schemas.openxmlformats.org/officeDocument/2006/relationships/image" Target="../media/image239.png"/><Relationship Id="rId19" Type="http://schemas.openxmlformats.org/officeDocument/2006/relationships/image" Target="../media/image248.png"/><Relationship Id="rId4" Type="http://schemas.openxmlformats.org/officeDocument/2006/relationships/image" Target="../media/image233.png"/><Relationship Id="rId9" Type="http://schemas.openxmlformats.org/officeDocument/2006/relationships/image" Target="../media/image238.png"/><Relationship Id="rId14" Type="http://schemas.openxmlformats.org/officeDocument/2006/relationships/image" Target="../media/image243.png"/><Relationship Id="rId22" Type="http://schemas.openxmlformats.org/officeDocument/2006/relationships/image" Target="../media/image2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13" Type="http://schemas.openxmlformats.org/officeDocument/2006/relationships/image" Target="../media/image260.png"/><Relationship Id="rId18" Type="http://schemas.openxmlformats.org/officeDocument/2006/relationships/image" Target="../media/image265.png"/><Relationship Id="rId26" Type="http://schemas.openxmlformats.org/officeDocument/2006/relationships/image" Target="../media/image273.png"/><Relationship Id="rId3" Type="http://schemas.openxmlformats.org/officeDocument/2006/relationships/image" Target="../media/image1.png"/><Relationship Id="rId21" Type="http://schemas.openxmlformats.org/officeDocument/2006/relationships/image" Target="../media/image268.png"/><Relationship Id="rId7" Type="http://schemas.openxmlformats.org/officeDocument/2006/relationships/image" Target="../media/image254.png"/><Relationship Id="rId12" Type="http://schemas.openxmlformats.org/officeDocument/2006/relationships/image" Target="../media/image259.png"/><Relationship Id="rId17" Type="http://schemas.openxmlformats.org/officeDocument/2006/relationships/image" Target="../media/image264.png"/><Relationship Id="rId25" Type="http://schemas.openxmlformats.org/officeDocument/2006/relationships/image" Target="../media/image27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3.png"/><Relationship Id="rId20" Type="http://schemas.openxmlformats.org/officeDocument/2006/relationships/image" Target="../media/image2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3.png"/><Relationship Id="rId11" Type="http://schemas.openxmlformats.org/officeDocument/2006/relationships/image" Target="../media/image258.png"/><Relationship Id="rId24" Type="http://schemas.openxmlformats.org/officeDocument/2006/relationships/image" Target="../media/image271.png"/><Relationship Id="rId5" Type="http://schemas.openxmlformats.org/officeDocument/2006/relationships/image" Target="../media/image252.png"/><Relationship Id="rId15" Type="http://schemas.openxmlformats.org/officeDocument/2006/relationships/image" Target="../media/image262.png"/><Relationship Id="rId23" Type="http://schemas.openxmlformats.org/officeDocument/2006/relationships/image" Target="../media/image270.png"/><Relationship Id="rId10" Type="http://schemas.openxmlformats.org/officeDocument/2006/relationships/image" Target="../media/image257.png"/><Relationship Id="rId19" Type="http://schemas.openxmlformats.org/officeDocument/2006/relationships/image" Target="../media/image266.png"/><Relationship Id="rId4" Type="http://schemas.openxmlformats.org/officeDocument/2006/relationships/image" Target="../media/image233.png"/><Relationship Id="rId9" Type="http://schemas.openxmlformats.org/officeDocument/2006/relationships/image" Target="../media/image256.png"/><Relationship Id="rId14" Type="http://schemas.openxmlformats.org/officeDocument/2006/relationships/image" Target="../media/image261.png"/><Relationship Id="rId22" Type="http://schemas.openxmlformats.org/officeDocument/2006/relationships/image" Target="../media/image2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13" Type="http://schemas.openxmlformats.org/officeDocument/2006/relationships/image" Target="../media/image283.png"/><Relationship Id="rId18" Type="http://schemas.openxmlformats.org/officeDocument/2006/relationships/image" Target="../media/image288.png"/><Relationship Id="rId3" Type="http://schemas.openxmlformats.org/officeDocument/2006/relationships/image" Target="../media/image1.png"/><Relationship Id="rId21" Type="http://schemas.openxmlformats.org/officeDocument/2006/relationships/image" Target="../media/image291.pn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17" Type="http://schemas.openxmlformats.org/officeDocument/2006/relationships/image" Target="../media/image287.png"/><Relationship Id="rId25" Type="http://schemas.openxmlformats.org/officeDocument/2006/relationships/image" Target="../media/image295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86.png"/><Relationship Id="rId20" Type="http://schemas.openxmlformats.org/officeDocument/2006/relationships/image" Target="../media/image2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24" Type="http://schemas.openxmlformats.org/officeDocument/2006/relationships/image" Target="../media/image294.png"/><Relationship Id="rId5" Type="http://schemas.openxmlformats.org/officeDocument/2006/relationships/image" Target="../media/image275.png"/><Relationship Id="rId15" Type="http://schemas.openxmlformats.org/officeDocument/2006/relationships/image" Target="../media/image285.png"/><Relationship Id="rId23" Type="http://schemas.openxmlformats.org/officeDocument/2006/relationships/image" Target="../media/image293.png"/><Relationship Id="rId10" Type="http://schemas.openxmlformats.org/officeDocument/2006/relationships/image" Target="../media/image280.png"/><Relationship Id="rId19" Type="http://schemas.openxmlformats.org/officeDocument/2006/relationships/image" Target="../media/image289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Relationship Id="rId14" Type="http://schemas.openxmlformats.org/officeDocument/2006/relationships/image" Target="../media/image284.png"/><Relationship Id="rId22" Type="http://schemas.openxmlformats.org/officeDocument/2006/relationships/image" Target="../media/image2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13" Type="http://schemas.openxmlformats.org/officeDocument/2006/relationships/image" Target="../media/image306.png"/><Relationship Id="rId18" Type="http://schemas.openxmlformats.org/officeDocument/2006/relationships/image" Target="../media/image311.png"/><Relationship Id="rId3" Type="http://schemas.openxmlformats.org/officeDocument/2006/relationships/image" Target="../media/image296.png"/><Relationship Id="rId21" Type="http://schemas.openxmlformats.org/officeDocument/2006/relationships/image" Target="../media/image314.png"/><Relationship Id="rId7" Type="http://schemas.openxmlformats.org/officeDocument/2006/relationships/image" Target="../media/image300.png"/><Relationship Id="rId12" Type="http://schemas.openxmlformats.org/officeDocument/2006/relationships/image" Target="../media/image305.png"/><Relationship Id="rId17" Type="http://schemas.openxmlformats.org/officeDocument/2006/relationships/image" Target="../media/image310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9.png"/><Relationship Id="rId20" Type="http://schemas.openxmlformats.org/officeDocument/2006/relationships/image" Target="../media/image3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9.png"/><Relationship Id="rId11" Type="http://schemas.openxmlformats.org/officeDocument/2006/relationships/image" Target="../media/image304.png"/><Relationship Id="rId5" Type="http://schemas.openxmlformats.org/officeDocument/2006/relationships/image" Target="../media/image298.png"/><Relationship Id="rId15" Type="http://schemas.openxmlformats.org/officeDocument/2006/relationships/image" Target="../media/image308.png"/><Relationship Id="rId10" Type="http://schemas.openxmlformats.org/officeDocument/2006/relationships/image" Target="../media/image303.png"/><Relationship Id="rId19" Type="http://schemas.openxmlformats.org/officeDocument/2006/relationships/image" Target="../media/image312.png"/><Relationship Id="rId4" Type="http://schemas.openxmlformats.org/officeDocument/2006/relationships/image" Target="../media/image297.png"/><Relationship Id="rId9" Type="http://schemas.openxmlformats.org/officeDocument/2006/relationships/image" Target="../media/image302.png"/><Relationship Id="rId14" Type="http://schemas.openxmlformats.org/officeDocument/2006/relationships/image" Target="../media/image30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png"/><Relationship Id="rId18" Type="http://schemas.openxmlformats.org/officeDocument/2006/relationships/image" Target="../media/image329.png"/><Relationship Id="rId26" Type="http://schemas.openxmlformats.org/officeDocument/2006/relationships/image" Target="../media/image337.png"/><Relationship Id="rId3" Type="http://schemas.openxmlformats.org/officeDocument/2006/relationships/image" Target="../media/image1.png"/><Relationship Id="rId21" Type="http://schemas.openxmlformats.org/officeDocument/2006/relationships/image" Target="../media/image332.png"/><Relationship Id="rId7" Type="http://schemas.openxmlformats.org/officeDocument/2006/relationships/image" Target="../media/image318.png"/><Relationship Id="rId12" Type="http://schemas.openxmlformats.org/officeDocument/2006/relationships/image" Target="../media/image323.png"/><Relationship Id="rId17" Type="http://schemas.openxmlformats.org/officeDocument/2006/relationships/image" Target="../media/image328.png"/><Relationship Id="rId25" Type="http://schemas.openxmlformats.org/officeDocument/2006/relationships/image" Target="../media/image33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27.png"/><Relationship Id="rId20" Type="http://schemas.openxmlformats.org/officeDocument/2006/relationships/image" Target="../media/image331.png"/><Relationship Id="rId29" Type="http://schemas.openxmlformats.org/officeDocument/2006/relationships/image" Target="../media/image3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7.png"/><Relationship Id="rId11" Type="http://schemas.openxmlformats.org/officeDocument/2006/relationships/image" Target="../media/image322.png"/><Relationship Id="rId24" Type="http://schemas.openxmlformats.org/officeDocument/2006/relationships/image" Target="../media/image335.png"/><Relationship Id="rId32" Type="http://schemas.openxmlformats.org/officeDocument/2006/relationships/image" Target="../media/image343.png"/><Relationship Id="rId5" Type="http://schemas.openxmlformats.org/officeDocument/2006/relationships/image" Target="../media/image316.png"/><Relationship Id="rId15" Type="http://schemas.openxmlformats.org/officeDocument/2006/relationships/image" Target="../media/image326.png"/><Relationship Id="rId23" Type="http://schemas.openxmlformats.org/officeDocument/2006/relationships/image" Target="../media/image334.png"/><Relationship Id="rId28" Type="http://schemas.openxmlformats.org/officeDocument/2006/relationships/image" Target="../media/image339.png"/><Relationship Id="rId10" Type="http://schemas.openxmlformats.org/officeDocument/2006/relationships/image" Target="../media/image321.png"/><Relationship Id="rId19" Type="http://schemas.openxmlformats.org/officeDocument/2006/relationships/image" Target="../media/image330.png"/><Relationship Id="rId31" Type="http://schemas.openxmlformats.org/officeDocument/2006/relationships/image" Target="../media/image342.png"/><Relationship Id="rId4" Type="http://schemas.openxmlformats.org/officeDocument/2006/relationships/image" Target="../media/image315.png"/><Relationship Id="rId9" Type="http://schemas.openxmlformats.org/officeDocument/2006/relationships/image" Target="../media/image320.png"/><Relationship Id="rId14" Type="http://schemas.openxmlformats.org/officeDocument/2006/relationships/image" Target="../media/image325.png"/><Relationship Id="rId22" Type="http://schemas.openxmlformats.org/officeDocument/2006/relationships/image" Target="../media/image333.png"/><Relationship Id="rId27" Type="http://schemas.openxmlformats.org/officeDocument/2006/relationships/image" Target="../media/image338.png"/><Relationship Id="rId30" Type="http://schemas.openxmlformats.org/officeDocument/2006/relationships/image" Target="../media/image3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13" Type="http://schemas.openxmlformats.org/officeDocument/2006/relationships/image" Target="../media/image352.png"/><Relationship Id="rId3" Type="http://schemas.openxmlformats.org/officeDocument/2006/relationships/image" Target="../media/image1.png"/><Relationship Id="rId7" Type="http://schemas.openxmlformats.org/officeDocument/2006/relationships/image" Target="../media/image346.png"/><Relationship Id="rId12" Type="http://schemas.openxmlformats.org/officeDocument/2006/relationships/image" Target="../media/image3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png"/><Relationship Id="rId11" Type="http://schemas.openxmlformats.org/officeDocument/2006/relationships/image" Target="../media/image350.png"/><Relationship Id="rId5" Type="http://schemas.openxmlformats.org/officeDocument/2006/relationships/image" Target="../media/image344.png"/><Relationship Id="rId10" Type="http://schemas.openxmlformats.org/officeDocument/2006/relationships/image" Target="../media/image349.png"/><Relationship Id="rId4" Type="http://schemas.openxmlformats.org/officeDocument/2006/relationships/image" Target="../media/image132.png"/><Relationship Id="rId9" Type="http://schemas.openxmlformats.org/officeDocument/2006/relationships/image" Target="../media/image3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png"/><Relationship Id="rId13" Type="http://schemas.openxmlformats.org/officeDocument/2006/relationships/image" Target="../media/image363.png"/><Relationship Id="rId18" Type="http://schemas.openxmlformats.org/officeDocument/2006/relationships/image" Target="../media/image368.png"/><Relationship Id="rId3" Type="http://schemas.openxmlformats.org/officeDocument/2006/relationships/image" Target="../media/image353.png"/><Relationship Id="rId21" Type="http://schemas.openxmlformats.org/officeDocument/2006/relationships/image" Target="../media/image371.png"/><Relationship Id="rId7" Type="http://schemas.openxmlformats.org/officeDocument/2006/relationships/image" Target="../media/image357.png"/><Relationship Id="rId12" Type="http://schemas.openxmlformats.org/officeDocument/2006/relationships/image" Target="../media/image362.png"/><Relationship Id="rId17" Type="http://schemas.openxmlformats.org/officeDocument/2006/relationships/image" Target="../media/image36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66.png"/><Relationship Id="rId20" Type="http://schemas.openxmlformats.org/officeDocument/2006/relationships/image" Target="../media/image3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png"/><Relationship Id="rId11" Type="http://schemas.openxmlformats.org/officeDocument/2006/relationships/image" Target="../media/image361.png"/><Relationship Id="rId5" Type="http://schemas.openxmlformats.org/officeDocument/2006/relationships/image" Target="../media/image355.png"/><Relationship Id="rId15" Type="http://schemas.openxmlformats.org/officeDocument/2006/relationships/image" Target="../media/image365.png"/><Relationship Id="rId10" Type="http://schemas.openxmlformats.org/officeDocument/2006/relationships/image" Target="../media/image360.png"/><Relationship Id="rId19" Type="http://schemas.openxmlformats.org/officeDocument/2006/relationships/image" Target="../media/image369.png"/><Relationship Id="rId4" Type="http://schemas.openxmlformats.org/officeDocument/2006/relationships/image" Target="../media/image354.png"/><Relationship Id="rId9" Type="http://schemas.openxmlformats.org/officeDocument/2006/relationships/image" Target="../media/image359.png"/><Relationship Id="rId14" Type="http://schemas.openxmlformats.org/officeDocument/2006/relationships/image" Target="../media/image364.png"/><Relationship Id="rId22" Type="http://schemas.openxmlformats.org/officeDocument/2006/relationships/image" Target="../media/image3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7.png"/><Relationship Id="rId13" Type="http://schemas.openxmlformats.org/officeDocument/2006/relationships/image" Target="../media/image382.png"/><Relationship Id="rId3" Type="http://schemas.openxmlformats.org/officeDocument/2006/relationships/image" Target="../media/image1.png"/><Relationship Id="rId7" Type="http://schemas.openxmlformats.org/officeDocument/2006/relationships/image" Target="../media/image376.png"/><Relationship Id="rId12" Type="http://schemas.openxmlformats.org/officeDocument/2006/relationships/image" Target="../media/image381.png"/><Relationship Id="rId17" Type="http://schemas.openxmlformats.org/officeDocument/2006/relationships/image" Target="../media/image386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5.png"/><Relationship Id="rId11" Type="http://schemas.openxmlformats.org/officeDocument/2006/relationships/image" Target="../media/image380.png"/><Relationship Id="rId5" Type="http://schemas.openxmlformats.org/officeDocument/2006/relationships/image" Target="../media/image374.png"/><Relationship Id="rId15" Type="http://schemas.openxmlformats.org/officeDocument/2006/relationships/image" Target="../media/image384.png"/><Relationship Id="rId10" Type="http://schemas.openxmlformats.org/officeDocument/2006/relationships/image" Target="../media/image379.png"/><Relationship Id="rId4" Type="http://schemas.openxmlformats.org/officeDocument/2006/relationships/image" Target="../media/image373.png"/><Relationship Id="rId9" Type="http://schemas.openxmlformats.org/officeDocument/2006/relationships/image" Target="../media/image378.png"/><Relationship Id="rId14" Type="http://schemas.openxmlformats.org/officeDocument/2006/relationships/image" Target="../media/image3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13" Type="http://schemas.openxmlformats.org/officeDocument/2006/relationships/image" Target="../media/image396.png"/><Relationship Id="rId18" Type="http://schemas.openxmlformats.org/officeDocument/2006/relationships/image" Target="../media/image401.png"/><Relationship Id="rId3" Type="http://schemas.openxmlformats.org/officeDocument/2006/relationships/image" Target="../media/image1.png"/><Relationship Id="rId21" Type="http://schemas.openxmlformats.org/officeDocument/2006/relationships/image" Target="../media/image404.png"/><Relationship Id="rId7" Type="http://schemas.openxmlformats.org/officeDocument/2006/relationships/image" Target="../media/image390.png"/><Relationship Id="rId12" Type="http://schemas.openxmlformats.org/officeDocument/2006/relationships/image" Target="../media/image395.png"/><Relationship Id="rId17" Type="http://schemas.openxmlformats.org/officeDocument/2006/relationships/image" Target="../media/image400.png"/><Relationship Id="rId25" Type="http://schemas.openxmlformats.org/officeDocument/2006/relationships/image" Target="../media/image408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99.png"/><Relationship Id="rId20" Type="http://schemas.openxmlformats.org/officeDocument/2006/relationships/image" Target="../media/image4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24" Type="http://schemas.openxmlformats.org/officeDocument/2006/relationships/image" Target="../media/image407.png"/><Relationship Id="rId5" Type="http://schemas.openxmlformats.org/officeDocument/2006/relationships/image" Target="../media/image388.png"/><Relationship Id="rId15" Type="http://schemas.openxmlformats.org/officeDocument/2006/relationships/image" Target="../media/image398.png"/><Relationship Id="rId23" Type="http://schemas.openxmlformats.org/officeDocument/2006/relationships/image" Target="../media/image406.png"/><Relationship Id="rId10" Type="http://schemas.openxmlformats.org/officeDocument/2006/relationships/image" Target="../media/image393.png"/><Relationship Id="rId19" Type="http://schemas.openxmlformats.org/officeDocument/2006/relationships/image" Target="../media/image402.png"/><Relationship Id="rId4" Type="http://schemas.openxmlformats.org/officeDocument/2006/relationships/image" Target="../media/image387.png"/><Relationship Id="rId9" Type="http://schemas.openxmlformats.org/officeDocument/2006/relationships/image" Target="../media/image392.png"/><Relationship Id="rId14" Type="http://schemas.openxmlformats.org/officeDocument/2006/relationships/image" Target="../media/image397.png"/><Relationship Id="rId22" Type="http://schemas.openxmlformats.org/officeDocument/2006/relationships/image" Target="../media/image40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6227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3415159"/>
            <a:ext cx="5413177" cy="89148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5304607"/>
            <a:ext cx="5449788" cy="864096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1234380"/>
            <a:ext cx="5425380" cy="456054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88732"/>
            <a:ext cx="12192000" cy="54769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5059" y="1206996"/>
            <a:ext cx="4827984" cy="4574232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203377" y="137071"/>
            <a:ext cx="579715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10" name="SK-1-text-9"/>
          <p:cNvSpPr/>
          <p:nvPr/>
        </p:nvSpPr>
        <p:spPr>
          <a:xfrm>
            <a:off x="633859" y="1206996"/>
            <a:ext cx="874204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Care Education Series</a:t>
            </a:r>
            <a:endParaRPr lang="en-US" sz="1950" dirty="0"/>
          </a:p>
        </p:txBody>
      </p:sp>
      <p:sp>
        <p:nvSpPr>
          <p:cNvPr id="11" name="SK-1-text-10"/>
          <p:cNvSpPr/>
          <p:nvPr/>
        </p:nvSpPr>
        <p:spPr>
          <a:xfrm>
            <a:off x="658267" y="1645890"/>
            <a:ext cx="5254675" cy="17624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Infertility in</a:t>
            </a:r>
            <a:endParaRPr lang="en-US" sz="6000" dirty="0"/>
          </a:p>
          <a:p>
            <a:pPr marL="0" indent="0" algn="l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Care</a:t>
            </a:r>
            <a:endParaRPr lang="en-US" sz="6000" dirty="0"/>
          </a:p>
        </p:txBody>
      </p:sp>
      <p:sp>
        <p:nvSpPr>
          <p:cNvPr id="12" name="SK-1-text-11"/>
          <p:cNvSpPr/>
          <p:nvPr/>
        </p:nvSpPr>
        <p:spPr>
          <a:xfrm>
            <a:off x="646063" y="3861048"/>
            <a:ext cx="1147381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1E29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2850" dirty="0"/>
          </a:p>
        </p:txBody>
      </p:sp>
      <p:sp>
        <p:nvSpPr>
          <p:cNvPr id="13" name="SK-1-text-12"/>
          <p:cNvSpPr/>
          <p:nvPr/>
        </p:nvSpPr>
        <p:spPr>
          <a:xfrm>
            <a:off x="633859" y="4416475"/>
            <a:ext cx="115581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474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May 2026 · Updated to NICE NG257 March 2026 standards</a:t>
            </a:r>
            <a:endParaRPr lang="en-US" sz="1500" dirty="0"/>
          </a:p>
        </p:txBody>
      </p:sp>
      <p:sp>
        <p:nvSpPr>
          <p:cNvPr id="14" name="SK-1-text-13"/>
          <p:cNvSpPr/>
          <p:nvPr/>
        </p:nvSpPr>
        <p:spPr>
          <a:xfrm>
            <a:off x="646063" y="4759375"/>
            <a:ext cx="4895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5" name="SK-1-text-14"/>
          <p:cNvSpPr/>
          <p:nvPr/>
        </p:nvSpPr>
        <p:spPr>
          <a:xfrm>
            <a:off x="828973" y="5424636"/>
            <a:ext cx="477916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Disclaimer: This deck is for educational purposes only.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verify advice and drug doses against the latest NICE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BNF guidance before clinical application.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4302175" y="6597253"/>
            <a:ext cx="35752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www.bradfordvts.co.uk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37952"/>
            <a:ext cx="4998690" cy="476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359075"/>
            <a:ext cx="2316361" cy="170750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359075"/>
            <a:ext cx="2316361" cy="137071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0369" y="2359075"/>
            <a:ext cx="2316361" cy="170750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0369" y="2359075"/>
            <a:ext cx="2316361" cy="137071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8769" y="2359075"/>
            <a:ext cx="2316361" cy="170750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8769" y="2359075"/>
            <a:ext cx="2316361" cy="13707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615309"/>
            <a:ext cx="4218384" cy="165273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4615309"/>
            <a:ext cx="4218384" cy="13707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0188" y="4615309"/>
            <a:ext cx="2865090" cy="1652736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0188" y="4615309"/>
            <a:ext cx="2865090" cy="137071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36855" y="2482453"/>
            <a:ext cx="3742879" cy="3010644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596" y="6539805"/>
            <a:ext cx="11606659" cy="1905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73467" y="2660898"/>
            <a:ext cx="3694063" cy="2585442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765" y="4231332"/>
            <a:ext cx="268188" cy="315367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5357" y="1968103"/>
            <a:ext cx="292596" cy="315367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3986659" y="61615"/>
            <a:ext cx="82053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487561" y="617190"/>
            <a:ext cx="1170443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 Investigations: Hormonal Profile</a:t>
            </a:r>
            <a:endParaRPr lang="en-US" sz="3900" dirty="0"/>
          </a:p>
        </p:txBody>
      </p:sp>
      <p:sp>
        <p:nvSpPr>
          <p:cNvPr id="22" name="SK-10-text-21"/>
          <p:cNvSpPr/>
          <p:nvPr/>
        </p:nvSpPr>
        <p:spPr>
          <a:xfrm>
            <a:off x="475357" y="1453753"/>
            <a:ext cx="1171664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Interpreting Day 2–5 and anovulation screening tests</a:t>
            </a:r>
            <a:endParaRPr lang="en-US" sz="2250" dirty="0"/>
          </a:p>
        </p:txBody>
      </p:sp>
      <p:sp>
        <p:nvSpPr>
          <p:cNvPr id="23" name="SK-10-text-22"/>
          <p:cNvSpPr/>
          <p:nvPr/>
        </p:nvSpPr>
        <p:spPr>
          <a:xfrm>
            <a:off x="792361" y="1995636"/>
            <a:ext cx="1139963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2–5 Blood Tests — Ovarian Reserve &amp; PCOS Screen</a:t>
            </a:r>
            <a:endParaRPr lang="en-US" sz="1950" dirty="0"/>
          </a:p>
        </p:txBody>
      </p:sp>
      <p:sp>
        <p:nvSpPr>
          <p:cNvPr id="24" name="SK-10-text-23"/>
          <p:cNvSpPr/>
          <p:nvPr/>
        </p:nvSpPr>
        <p:spPr>
          <a:xfrm>
            <a:off x="1401961" y="2509986"/>
            <a:ext cx="9763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FSH</a:t>
            </a:r>
            <a:endParaRPr lang="en-US" sz="1875" dirty="0"/>
          </a:p>
        </p:txBody>
      </p:sp>
      <p:sp>
        <p:nvSpPr>
          <p:cNvPr id="25" name="SK-10-text-24"/>
          <p:cNvSpPr/>
          <p:nvPr/>
        </p:nvSpPr>
        <p:spPr>
          <a:xfrm>
            <a:off x="1206996" y="2797969"/>
            <a:ext cx="2870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3–10 IU/L</a:t>
            </a:r>
            <a:endParaRPr lang="en-US" sz="1650" dirty="0"/>
          </a:p>
        </p:txBody>
      </p:sp>
      <p:sp>
        <p:nvSpPr>
          <p:cNvPr id="26" name="SK-10-text-25"/>
          <p:cNvSpPr/>
          <p:nvPr/>
        </p:nvSpPr>
        <p:spPr>
          <a:xfrm>
            <a:off x="609600" y="3092946"/>
            <a:ext cx="1658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Normal = adequate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reserve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609600" y="3559225"/>
            <a:ext cx="1658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&gt;10 IU/L = reduced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ovarian reserve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3937992" y="2509986"/>
            <a:ext cx="6905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LH</a:t>
            </a:r>
            <a:endParaRPr lang="en-US" sz="1875" dirty="0"/>
          </a:p>
        </p:txBody>
      </p:sp>
      <p:sp>
        <p:nvSpPr>
          <p:cNvPr id="29" name="SK-10-text-28"/>
          <p:cNvSpPr/>
          <p:nvPr/>
        </p:nvSpPr>
        <p:spPr>
          <a:xfrm>
            <a:off x="3657600" y="2797969"/>
            <a:ext cx="2870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2–12 IU/L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3072259" y="3092946"/>
            <a:ext cx="4131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Normal = balanced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3072259" y="3360390"/>
            <a:ext cx="20969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Elevated LH + low FSH =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PCOS pattern (LH:FSH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 &gt;2:1)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5937498" y="2509986"/>
            <a:ext cx="2976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Oestradiol</a:t>
            </a:r>
            <a:endParaRPr lang="en-US" sz="1875" dirty="0"/>
          </a:p>
        </p:txBody>
      </p:sp>
      <p:sp>
        <p:nvSpPr>
          <p:cNvPr id="33" name="SK-10-text-32"/>
          <p:cNvSpPr/>
          <p:nvPr/>
        </p:nvSpPr>
        <p:spPr>
          <a:xfrm>
            <a:off x="5778996" y="2797969"/>
            <a:ext cx="43795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(low at baseline)</a:t>
            </a:r>
            <a:endParaRPr lang="en-US" sz="1650" dirty="0"/>
          </a:p>
        </p:txBody>
      </p:sp>
      <p:sp>
        <p:nvSpPr>
          <p:cNvPr id="34" name="SK-10-text-33"/>
          <p:cNvSpPr/>
          <p:nvPr/>
        </p:nvSpPr>
        <p:spPr>
          <a:xfrm>
            <a:off x="5498455" y="3092946"/>
            <a:ext cx="54349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Low Day 2–5 = expected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5498455" y="3360390"/>
            <a:ext cx="184085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Elevated early = poor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reserve signal; can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 FSH falsely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792361" y="4265563"/>
            <a:ext cx="81476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Anovulation Cause Screening</a:t>
            </a:r>
            <a:endParaRPr lang="en-US" sz="1950" dirty="0"/>
          </a:p>
        </p:txBody>
      </p:sp>
      <p:sp>
        <p:nvSpPr>
          <p:cNvPr id="37" name="SK-10-text-36"/>
          <p:cNvSpPr/>
          <p:nvPr/>
        </p:nvSpPr>
        <p:spPr>
          <a:xfrm>
            <a:off x="597396" y="4793605"/>
            <a:ext cx="726281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Prolactin — &lt; 500 mIU/L</a:t>
            </a:r>
            <a:endParaRPr lang="en-US" sz="1875" dirty="0"/>
          </a:p>
        </p:txBody>
      </p:sp>
      <p:sp>
        <p:nvSpPr>
          <p:cNvPr id="38" name="SK-10-text-37"/>
          <p:cNvSpPr/>
          <p:nvPr/>
        </p:nvSpPr>
        <p:spPr>
          <a:xfrm>
            <a:off x="597396" y="5218807"/>
            <a:ext cx="104413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&gt;1000 mIU/L = significant hyperprolactinaemia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597396" y="5486400"/>
            <a:ext cx="28406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Causes: prolactinoma, antipsychotics,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metoclopramide, hypothyroidism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597396" y="5952679"/>
            <a:ext cx="107842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Features: galactorrhoea, amenorrhoea → MRI pituitary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4901059" y="4786759"/>
            <a:ext cx="631031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TSH — 0.4–4.0 mIU/L</a:t>
            </a:r>
            <a:endParaRPr lang="en-US" sz="1875" dirty="0"/>
          </a:p>
        </p:txBody>
      </p:sp>
      <p:sp>
        <p:nvSpPr>
          <p:cNvPr id="42" name="SK-10-text-41"/>
          <p:cNvSpPr/>
          <p:nvPr/>
        </p:nvSpPr>
        <p:spPr>
          <a:xfrm>
            <a:off x="4901059" y="5218807"/>
            <a:ext cx="2608957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Any abnormality (high or low)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before fertility treatment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hypo- and hyperthyroidism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 ovulation</a:t>
            </a:r>
            <a:endParaRPr lang="en-US" sz="1350" dirty="0"/>
          </a:p>
        </p:txBody>
      </p:sp>
      <p:sp>
        <p:nvSpPr>
          <p:cNvPr id="43" name="SK-10-text-42"/>
          <p:cNvSpPr/>
          <p:nvPr/>
        </p:nvSpPr>
        <p:spPr>
          <a:xfrm>
            <a:off x="7949059" y="2002482"/>
            <a:ext cx="37184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Menstrual cycle hormone levels — Day 2–5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represents the early follicular baseline used for testing</a:t>
            </a:r>
            <a:endParaRPr lang="en-US" sz="1200" dirty="0"/>
          </a:p>
        </p:txBody>
      </p:sp>
      <p:sp>
        <p:nvSpPr>
          <p:cNvPr id="44" name="SK-10-text-43"/>
          <p:cNvSpPr/>
          <p:nvPr/>
        </p:nvSpPr>
        <p:spPr>
          <a:xfrm>
            <a:off x="8583067" y="5232648"/>
            <a:ext cx="19050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Follicular Phase</a:t>
            </a:r>
            <a:endParaRPr lang="en-US" sz="750" dirty="0"/>
          </a:p>
        </p:txBody>
      </p:sp>
      <p:sp>
        <p:nvSpPr>
          <p:cNvPr id="45" name="SK-10-text-44"/>
          <p:cNvSpPr/>
          <p:nvPr/>
        </p:nvSpPr>
        <p:spPr>
          <a:xfrm>
            <a:off x="10314384" y="5232648"/>
            <a:ext cx="14478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Luteal Phase</a:t>
            </a:r>
            <a:endParaRPr lang="en-US" sz="750" dirty="0"/>
          </a:p>
        </p:txBody>
      </p:sp>
      <p:sp>
        <p:nvSpPr>
          <p:cNvPr id="46" name="SK-10-text-45"/>
          <p:cNvSpPr/>
          <p:nvPr/>
        </p:nvSpPr>
        <p:spPr>
          <a:xfrm>
            <a:off x="3633192" y="6624786"/>
            <a:ext cx="8558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NICE NG257 March 2026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8894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6980" y="438894"/>
            <a:ext cx="1584871" cy="1446907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94771"/>
            <a:ext cx="1706761" cy="226308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2057400"/>
            <a:ext cx="9525" cy="3840361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2980" y="3362474"/>
            <a:ext cx="4632871" cy="952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2980" y="4329410"/>
            <a:ext cx="4632871" cy="95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2980" y="5296346"/>
            <a:ext cx="4632871" cy="952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671" y="2434530"/>
            <a:ext cx="5059561" cy="349746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4347865"/>
            <a:ext cx="4572000" cy="103554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8361" y="4932908"/>
            <a:ext cx="4206180" cy="952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92791" y="4697611"/>
            <a:ext cx="9525" cy="479971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6103590"/>
            <a:ext cx="10899577" cy="383977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6103590"/>
            <a:ext cx="121890" cy="383977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5253186"/>
            <a:ext cx="694879" cy="658267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675" y="4423321"/>
            <a:ext cx="694879" cy="658267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675" y="3518148"/>
            <a:ext cx="694879" cy="678805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2557909"/>
            <a:ext cx="694879" cy="678805"/>
          </a:xfrm>
          <a:prstGeom prst="rect">
            <a:avLst/>
          </a:prstGeom>
        </p:spPr>
      </p:pic>
      <p:sp>
        <p:nvSpPr>
          <p:cNvPr id="20" name="SK-11-text-19"/>
          <p:cNvSpPr/>
          <p:nvPr/>
        </p:nvSpPr>
        <p:spPr>
          <a:xfrm>
            <a:off x="3498056" y="82153"/>
            <a:ext cx="518338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950" dirty="0"/>
          </a:p>
        </p:txBody>
      </p:sp>
      <p:sp>
        <p:nvSpPr>
          <p:cNvPr id="21" name="SK-11-text-20"/>
          <p:cNvSpPr/>
          <p:nvPr/>
        </p:nvSpPr>
        <p:spPr>
          <a:xfrm>
            <a:off x="658267" y="905173"/>
            <a:ext cx="1153373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Screening and Ovarian Reserve</a:t>
            </a:r>
            <a:endParaRPr lang="en-US" sz="4350" dirty="0"/>
          </a:p>
        </p:txBody>
      </p:sp>
      <p:sp>
        <p:nvSpPr>
          <p:cNvPr id="22" name="SK-11-text-21"/>
          <p:cNvSpPr/>
          <p:nvPr/>
        </p:nvSpPr>
        <p:spPr>
          <a:xfrm>
            <a:off x="646063" y="1563588"/>
            <a:ext cx="113690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 Investigations — Part 2</a:t>
            </a:r>
            <a:endParaRPr lang="en-US" sz="2400" dirty="0"/>
          </a:p>
        </p:txBody>
      </p:sp>
      <p:sp>
        <p:nvSpPr>
          <p:cNvPr id="23" name="SK-11-text-22"/>
          <p:cNvSpPr/>
          <p:nvPr/>
        </p:nvSpPr>
        <p:spPr>
          <a:xfrm>
            <a:off x="670471" y="2091630"/>
            <a:ext cx="41805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SCREENING</a:t>
            </a:r>
            <a:endParaRPr lang="en-US" sz="1575" dirty="0"/>
          </a:p>
        </p:txBody>
      </p:sp>
      <p:sp>
        <p:nvSpPr>
          <p:cNvPr id="24" name="SK-11-text-23"/>
          <p:cNvSpPr/>
          <p:nvPr/>
        </p:nvSpPr>
        <p:spPr>
          <a:xfrm>
            <a:off x="1487388" y="2551063"/>
            <a:ext cx="48787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Rubella Immunity</a:t>
            </a:r>
            <a:endParaRPr lang="en-US" sz="1950" dirty="0"/>
          </a:p>
        </p:txBody>
      </p:sp>
      <p:sp>
        <p:nvSpPr>
          <p:cNvPr id="25" name="SK-11-text-24"/>
          <p:cNvSpPr/>
          <p:nvPr/>
        </p:nvSpPr>
        <p:spPr>
          <a:xfrm>
            <a:off x="1487388" y="2852886"/>
            <a:ext cx="38525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serology — vaccinate if not immune. Avoid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conception for 1 month post-vaccination.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1487388" y="3511153"/>
            <a:ext cx="63646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Chlamydia NAAT Screen</a:t>
            </a:r>
            <a:endParaRPr lang="en-US" sz="1950" dirty="0"/>
          </a:p>
        </p:txBody>
      </p:sp>
      <p:sp>
        <p:nvSpPr>
          <p:cNvPr id="27" name="SK-11-text-26"/>
          <p:cNvSpPr/>
          <p:nvPr/>
        </p:nvSpPr>
        <p:spPr>
          <a:xfrm>
            <a:off x="1487388" y="3806130"/>
            <a:ext cx="39013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if positive before any intrauterine procedure.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 tubal damage.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1487388" y="4505623"/>
            <a:ext cx="4284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Cervical Smear</a:t>
            </a:r>
            <a:endParaRPr lang="en-US" sz="1950" dirty="0"/>
          </a:p>
        </p:txBody>
      </p:sp>
      <p:sp>
        <p:nvSpPr>
          <p:cNvPr id="29" name="SK-11-text-28"/>
          <p:cNvSpPr/>
          <p:nvPr/>
        </p:nvSpPr>
        <p:spPr>
          <a:xfrm>
            <a:off x="1487388" y="4800600"/>
            <a:ext cx="107046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screening is up to date per national programme.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1487388" y="5335488"/>
            <a:ext cx="7553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Sickle Cell / Haemoglobin</a:t>
            </a:r>
            <a:endParaRPr lang="en-US" sz="1950" dirty="0"/>
          </a:p>
        </p:txBody>
      </p:sp>
      <p:sp>
        <p:nvSpPr>
          <p:cNvPr id="31" name="SK-11-text-30"/>
          <p:cNvSpPr/>
          <p:nvPr/>
        </p:nvSpPr>
        <p:spPr>
          <a:xfrm>
            <a:off x="1487388" y="5637163"/>
            <a:ext cx="10704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if at risk based on ethnicity and family history.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6607969" y="2091630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OVARIAN RESERVE</a:t>
            </a:r>
            <a:endParaRPr lang="en-US" sz="1575" dirty="0"/>
          </a:p>
        </p:txBody>
      </p:sp>
      <p:sp>
        <p:nvSpPr>
          <p:cNvPr id="33" name="SK-11-text-32"/>
          <p:cNvSpPr/>
          <p:nvPr/>
        </p:nvSpPr>
        <p:spPr>
          <a:xfrm>
            <a:off x="6607969" y="2564755"/>
            <a:ext cx="55840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Anti-Müllerian Hormone (AMH)</a:t>
            </a:r>
            <a:endParaRPr lang="en-US" sz="1950" dirty="0"/>
          </a:p>
        </p:txBody>
      </p:sp>
      <p:sp>
        <p:nvSpPr>
          <p:cNvPr id="34" name="SK-11-text-33"/>
          <p:cNvSpPr/>
          <p:nvPr/>
        </p:nvSpPr>
        <p:spPr>
          <a:xfrm>
            <a:off x="6595765" y="2880271"/>
            <a:ext cx="43768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Reflects the size of the remaining follicle pool —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marker of ovarian reserve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6595765" y="3346698"/>
            <a:ext cx="41086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Low AMH (below 7 pmol/L) → reduced ovarian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reserve — poorer response to stimulation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595765" y="3812977"/>
            <a:ext cx="459625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Elevated AMH → possible PCOS — large follicle pool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disordered ovulation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8201174" y="4416475"/>
            <a:ext cx="156835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RANGE</a:t>
            </a:r>
            <a:endParaRPr lang="en-US" sz="1275" dirty="0"/>
          </a:p>
        </p:txBody>
      </p:sp>
      <p:sp>
        <p:nvSpPr>
          <p:cNvPr id="38" name="SK-11-text-37"/>
          <p:cNvSpPr/>
          <p:nvPr/>
        </p:nvSpPr>
        <p:spPr>
          <a:xfrm>
            <a:off x="7266384" y="4683919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AMH</a:t>
            </a:r>
            <a:endParaRPr lang="en-US" sz="1425" dirty="0"/>
          </a:p>
        </p:txBody>
      </p:sp>
      <p:sp>
        <p:nvSpPr>
          <p:cNvPr id="39" name="SK-11-text-38"/>
          <p:cNvSpPr/>
          <p:nvPr/>
        </p:nvSpPr>
        <p:spPr>
          <a:xfrm>
            <a:off x="9460855" y="4683919"/>
            <a:ext cx="27311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10–50 pmol/L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7266384" y="5013127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reserve</a:t>
            </a:r>
            <a:endParaRPr lang="en-US" sz="1425" dirty="0"/>
          </a:p>
        </p:txBody>
      </p:sp>
      <p:sp>
        <p:nvSpPr>
          <p:cNvPr id="41" name="SK-11-text-40"/>
          <p:cNvSpPr/>
          <p:nvPr/>
        </p:nvSpPr>
        <p:spPr>
          <a:xfrm>
            <a:off x="9643765" y="5006280"/>
            <a:ext cx="22802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7 pmol/L</a:t>
            </a:r>
            <a:endParaRPr lang="en-US" sz="1350" dirty="0"/>
          </a:p>
        </p:txBody>
      </p:sp>
      <p:sp>
        <p:nvSpPr>
          <p:cNvPr id="42" name="SK-11-text-41"/>
          <p:cNvSpPr/>
          <p:nvPr/>
        </p:nvSpPr>
        <p:spPr>
          <a:xfrm>
            <a:off x="6851898" y="5417790"/>
            <a:ext cx="42672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routinely requested in primary care — increasingly used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pre-referral to guide fertility clinic planning.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828973" y="6158359"/>
            <a:ext cx="11363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Point: Vaccinate for rubella if not immune — and advise the patient to avoid pregnancy for at least one month after vaccination.</a:t>
            </a:r>
            <a:endParaRPr lang="en-US" sz="1425" dirty="0"/>
          </a:p>
        </p:txBody>
      </p:sp>
      <p:sp>
        <p:nvSpPr>
          <p:cNvPr id="44" name="SK-11-text-43"/>
          <p:cNvSpPr/>
          <p:nvPr/>
        </p:nvSpPr>
        <p:spPr>
          <a:xfrm>
            <a:off x="3265884" y="6604248"/>
            <a:ext cx="562347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77467" cy="178980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671" y="3950196"/>
            <a:ext cx="2682180" cy="290765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361" y="0"/>
            <a:ext cx="8351490" cy="45258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1610916"/>
            <a:ext cx="2572494" cy="2857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386459"/>
            <a:ext cx="2523679" cy="261282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386459"/>
            <a:ext cx="2523679" cy="13707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6761" y="4084588"/>
            <a:ext cx="377875" cy="190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5875" y="2386459"/>
            <a:ext cx="2523679" cy="2612827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875" y="2386459"/>
            <a:ext cx="2523679" cy="13707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8777" y="4084588"/>
            <a:ext cx="377875" cy="190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2386459"/>
            <a:ext cx="2523679" cy="2612827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2386459"/>
            <a:ext cx="2523679" cy="137071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0792" y="4084588"/>
            <a:ext cx="377875" cy="190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09757" y="2386459"/>
            <a:ext cx="2523679" cy="2612827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9757" y="2386459"/>
            <a:ext cx="2523679" cy="137071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82659" y="4084588"/>
            <a:ext cx="377875" cy="1905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5266879"/>
            <a:ext cx="5315694" cy="1117848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5266879"/>
            <a:ext cx="97482" cy="1117848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5266879"/>
            <a:ext cx="5303490" cy="111784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5266879"/>
            <a:ext cx="97482" cy="1117848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85177" y="2660898"/>
            <a:ext cx="646063" cy="699492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32290" y="2750046"/>
            <a:ext cx="694879" cy="528042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40275" y="2660898"/>
            <a:ext cx="694879" cy="692646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45890" y="2660898"/>
            <a:ext cx="511969" cy="699492"/>
          </a:xfrm>
          <a:prstGeom prst="rect">
            <a:avLst/>
          </a:prstGeom>
        </p:spPr>
      </p:pic>
      <p:sp>
        <p:nvSpPr>
          <p:cNvPr id="27" name="SK-12-text-26"/>
          <p:cNvSpPr/>
          <p:nvPr/>
        </p:nvSpPr>
        <p:spPr>
          <a:xfrm>
            <a:off x="4370784" y="89148"/>
            <a:ext cx="343793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28" name="SK-12-text-27"/>
          <p:cNvSpPr/>
          <p:nvPr/>
        </p:nvSpPr>
        <p:spPr>
          <a:xfrm>
            <a:off x="9753154" y="130225"/>
            <a:ext cx="180469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621655" y="946398"/>
            <a:ext cx="1157034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Investigations: Semen Analysis</a:t>
            </a:r>
            <a:endParaRPr lang="en-US" sz="3750" dirty="0"/>
          </a:p>
        </p:txBody>
      </p:sp>
      <p:sp>
        <p:nvSpPr>
          <p:cNvPr id="30" name="SK-12-text-29"/>
          <p:cNvSpPr/>
          <p:nvPr/>
        </p:nvSpPr>
        <p:spPr>
          <a:xfrm>
            <a:off x="609600" y="1796653"/>
            <a:ext cx="115824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2021 Reference Values · Two analyses recommended if first is abnormal</a:t>
            </a:r>
            <a:endParaRPr lang="en-US" sz="1950" dirty="0"/>
          </a:p>
        </p:txBody>
      </p:sp>
      <p:sp>
        <p:nvSpPr>
          <p:cNvPr id="31" name="SK-12-text-30"/>
          <p:cNvSpPr/>
          <p:nvPr/>
        </p:nvSpPr>
        <p:spPr>
          <a:xfrm>
            <a:off x="1038523" y="3504307"/>
            <a:ext cx="17022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1.4 ml</a:t>
            </a:r>
            <a:endParaRPr lang="en-US" sz="3000" dirty="0"/>
          </a:p>
        </p:txBody>
      </p:sp>
      <p:sp>
        <p:nvSpPr>
          <p:cNvPr id="32" name="SK-12-text-31"/>
          <p:cNvSpPr/>
          <p:nvPr/>
        </p:nvSpPr>
        <p:spPr>
          <a:xfrm>
            <a:off x="1359694" y="4293096"/>
            <a:ext cx="10842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</a:t>
            </a:r>
            <a:endParaRPr lang="en-US" sz="2100" dirty="0"/>
          </a:p>
        </p:txBody>
      </p:sp>
      <p:sp>
        <p:nvSpPr>
          <p:cNvPr id="33" name="SK-12-text-32"/>
          <p:cNvSpPr/>
          <p:nvPr/>
        </p:nvSpPr>
        <p:spPr>
          <a:xfrm>
            <a:off x="1334691" y="4629150"/>
            <a:ext cx="11464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ejaculate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3440311" y="3504307"/>
            <a:ext cx="249465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16 million/ml</a:t>
            </a:r>
            <a:endParaRPr lang="en-US" sz="3000" dirty="0"/>
          </a:p>
        </p:txBody>
      </p:sp>
      <p:sp>
        <p:nvSpPr>
          <p:cNvPr id="35" name="SK-12-text-34"/>
          <p:cNvSpPr/>
          <p:nvPr/>
        </p:nvSpPr>
        <p:spPr>
          <a:xfrm>
            <a:off x="3737223" y="4293096"/>
            <a:ext cx="188892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Concentration</a:t>
            </a:r>
            <a:endParaRPr lang="en-US" sz="2100" dirty="0"/>
          </a:p>
        </p:txBody>
      </p:sp>
      <p:sp>
        <p:nvSpPr>
          <p:cNvPr id="36" name="SK-12-text-35"/>
          <p:cNvSpPr/>
          <p:nvPr/>
        </p:nvSpPr>
        <p:spPr>
          <a:xfrm>
            <a:off x="3895130" y="4622155"/>
            <a:ext cx="15975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per millilitre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6780907" y="3504307"/>
            <a:ext cx="138529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42%</a:t>
            </a:r>
            <a:endParaRPr lang="en-US" sz="3000" dirty="0"/>
          </a:p>
        </p:txBody>
      </p:sp>
      <p:sp>
        <p:nvSpPr>
          <p:cNvPr id="38" name="SK-12-text-37"/>
          <p:cNvSpPr/>
          <p:nvPr/>
        </p:nvSpPr>
        <p:spPr>
          <a:xfrm>
            <a:off x="6626721" y="4293096"/>
            <a:ext cx="17182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Motility</a:t>
            </a:r>
            <a:endParaRPr lang="en-US" sz="2100" dirty="0"/>
          </a:p>
        </p:txBody>
      </p:sp>
      <p:sp>
        <p:nvSpPr>
          <p:cNvPr id="39" name="SK-12-text-38"/>
          <p:cNvSpPr/>
          <p:nvPr/>
        </p:nvSpPr>
        <p:spPr>
          <a:xfrm>
            <a:off x="6857702" y="4622155"/>
            <a:ext cx="12439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Moving sperm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9694813" y="3504307"/>
            <a:ext cx="11413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4%</a:t>
            </a:r>
            <a:endParaRPr lang="en-US" sz="3000" dirty="0"/>
          </a:p>
        </p:txBody>
      </p:sp>
      <p:sp>
        <p:nvSpPr>
          <p:cNvPr id="41" name="SK-12-text-40"/>
          <p:cNvSpPr/>
          <p:nvPr/>
        </p:nvSpPr>
        <p:spPr>
          <a:xfrm>
            <a:off x="9467404" y="4293096"/>
            <a:ext cx="162073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Morphology</a:t>
            </a:r>
            <a:endParaRPr lang="en-US" sz="2100" dirty="0"/>
          </a:p>
        </p:txBody>
      </p:sp>
      <p:sp>
        <p:nvSpPr>
          <p:cNvPr id="42" name="SK-12-text-41"/>
          <p:cNvSpPr/>
          <p:nvPr/>
        </p:nvSpPr>
        <p:spPr>
          <a:xfrm>
            <a:off x="9113193" y="4622155"/>
            <a:ext cx="231680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forms (Kruger strict)</a:t>
            </a:r>
            <a:endParaRPr lang="en-US" sz="1350" dirty="0"/>
          </a:p>
        </p:txBody>
      </p:sp>
      <p:sp>
        <p:nvSpPr>
          <p:cNvPr id="43" name="SK-12-text-42"/>
          <p:cNvSpPr/>
          <p:nvPr/>
        </p:nvSpPr>
        <p:spPr>
          <a:xfrm>
            <a:off x="865584" y="5362873"/>
            <a:ext cx="2762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IMPORTANT</a:t>
            </a:r>
            <a:endParaRPr lang="en-US" sz="1500" dirty="0"/>
          </a:p>
        </p:txBody>
      </p:sp>
      <p:sp>
        <p:nvSpPr>
          <p:cNvPr id="44" name="SK-12-text-43"/>
          <p:cNvSpPr/>
          <p:nvPr/>
        </p:nvSpPr>
        <p:spPr>
          <a:xfrm>
            <a:off x="828973" y="5637163"/>
            <a:ext cx="490105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semen analyses are recommended at least 3 months</a:t>
            </a:r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apart if the initial result is abnormal — sperm take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approximately 2½ months to mature.</a:t>
            </a:r>
            <a:endParaRPr lang="en-US" sz="1500" dirty="0"/>
          </a:p>
        </p:txBody>
      </p:sp>
      <p:sp>
        <p:nvSpPr>
          <p:cNvPr id="45" name="SK-12-text-44"/>
          <p:cNvSpPr/>
          <p:nvPr/>
        </p:nvSpPr>
        <p:spPr>
          <a:xfrm>
            <a:off x="6437263" y="5383411"/>
            <a:ext cx="14668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6425059" y="5623471"/>
            <a:ext cx="487680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Laboratory Manual for the Examination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Processing of Human Semen, 6th Edition (2021).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values represent the 5th centile of fertile men.</a:t>
            </a:r>
            <a:endParaRPr lang="en-US" sz="1500" dirty="0"/>
          </a:p>
        </p:txBody>
      </p:sp>
      <p:sp>
        <p:nvSpPr>
          <p:cNvPr id="47" name="SK-12-text-46"/>
          <p:cNvSpPr/>
          <p:nvPr/>
        </p:nvSpPr>
        <p:spPr>
          <a:xfrm>
            <a:off x="2900065" y="6604248"/>
            <a:ext cx="63549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(March 2026) and WHO 2021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83432"/>
            <a:ext cx="1121569" cy="381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1614" y="850255"/>
            <a:ext cx="9525" cy="5527477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31690"/>
            <a:ext cx="3572173" cy="15430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86459"/>
            <a:ext cx="121890" cy="143321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4682" y="2331690"/>
            <a:ext cx="3572173" cy="154305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2386459"/>
            <a:ext cx="121890" cy="143321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18657"/>
            <a:ext cx="3572173" cy="154305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073575"/>
            <a:ext cx="121890" cy="143321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4018657"/>
            <a:ext cx="3572173" cy="15430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4073575"/>
            <a:ext cx="121890" cy="143321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4180" y="4923979"/>
            <a:ext cx="524173" cy="47997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5733157"/>
            <a:ext cx="5474196" cy="30167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6769" y="1296069"/>
            <a:ext cx="3048000" cy="482798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3600" y="3236268"/>
            <a:ext cx="414486" cy="2857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07475" y="3511153"/>
            <a:ext cx="2706588" cy="1549896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3600" y="5307509"/>
            <a:ext cx="414486" cy="2857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1169" y="5966371"/>
            <a:ext cx="1219200" cy="281136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392" y="6510338"/>
            <a:ext cx="11631067" cy="9525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82894" y="795486"/>
            <a:ext cx="1011882" cy="1001167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62486" y="4224486"/>
            <a:ext cx="487561" cy="51435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20086" y="2537371"/>
            <a:ext cx="572988" cy="589657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55169" y="2537371"/>
            <a:ext cx="682675" cy="720030"/>
          </a:xfrm>
          <a:prstGeom prst="rect">
            <a:avLst/>
          </a:prstGeom>
        </p:spPr>
      </p:pic>
      <p:sp>
        <p:nvSpPr>
          <p:cNvPr id="26" name="SK-13-text-25"/>
          <p:cNvSpPr/>
          <p:nvPr/>
        </p:nvSpPr>
        <p:spPr>
          <a:xfrm>
            <a:off x="597396" y="89148"/>
            <a:ext cx="66427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7" name="SK-13-text-26"/>
          <p:cNvSpPr/>
          <p:nvPr/>
        </p:nvSpPr>
        <p:spPr>
          <a:xfrm>
            <a:off x="572988" y="740569"/>
            <a:ext cx="6985992" cy="1090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Semen Analysis: Terminology</a:t>
            </a:r>
            <a:endParaRPr lang="en-US" sz="3825" dirty="0"/>
          </a:p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Repeats</a:t>
            </a:r>
            <a:endParaRPr lang="en-US" sz="3825" dirty="0"/>
          </a:p>
        </p:txBody>
      </p:sp>
      <p:sp>
        <p:nvSpPr>
          <p:cNvPr id="28" name="SK-13-text-27"/>
          <p:cNvSpPr/>
          <p:nvPr/>
        </p:nvSpPr>
        <p:spPr>
          <a:xfrm>
            <a:off x="1255663" y="1885950"/>
            <a:ext cx="1093633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abnormal results and what to do next</a:t>
            </a:r>
            <a:endParaRPr lang="en-US" sz="1800" dirty="0"/>
          </a:p>
        </p:txBody>
      </p:sp>
      <p:sp>
        <p:nvSpPr>
          <p:cNvPr id="29" name="SK-13-text-28"/>
          <p:cNvSpPr/>
          <p:nvPr/>
        </p:nvSpPr>
        <p:spPr>
          <a:xfrm>
            <a:off x="902196" y="2633365"/>
            <a:ext cx="443674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Azoospermia</a:t>
            </a:r>
            <a:endParaRPr lang="en-US" sz="2550" dirty="0"/>
          </a:p>
        </p:txBody>
      </p:sp>
      <p:sp>
        <p:nvSpPr>
          <p:cNvPr id="30" name="SK-13-text-29"/>
          <p:cNvSpPr/>
          <p:nvPr/>
        </p:nvSpPr>
        <p:spPr>
          <a:xfrm>
            <a:off x="902196" y="3079105"/>
            <a:ext cx="202376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sperm present in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ejaculate</a:t>
            </a:r>
            <a:endParaRPr lang="en-US" sz="1725" dirty="0"/>
          </a:p>
        </p:txBody>
      </p:sp>
      <p:sp>
        <p:nvSpPr>
          <p:cNvPr id="31" name="SK-13-text-30"/>
          <p:cNvSpPr/>
          <p:nvPr/>
        </p:nvSpPr>
        <p:spPr>
          <a:xfrm>
            <a:off x="4645075" y="2633365"/>
            <a:ext cx="482536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Oligospermia</a:t>
            </a:r>
            <a:endParaRPr lang="en-US" sz="2550" dirty="0"/>
          </a:p>
        </p:txBody>
      </p:sp>
      <p:sp>
        <p:nvSpPr>
          <p:cNvPr id="32" name="SK-13-text-31"/>
          <p:cNvSpPr/>
          <p:nvPr/>
        </p:nvSpPr>
        <p:spPr>
          <a:xfrm>
            <a:off x="4632871" y="3079105"/>
            <a:ext cx="245045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sperm count (below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threshold)</a:t>
            </a:r>
            <a:endParaRPr lang="en-US" sz="1725" dirty="0"/>
          </a:p>
        </p:txBody>
      </p:sp>
      <p:sp>
        <p:nvSpPr>
          <p:cNvPr id="33" name="SK-13-text-32"/>
          <p:cNvSpPr/>
          <p:nvPr/>
        </p:nvSpPr>
        <p:spPr>
          <a:xfrm>
            <a:off x="902196" y="4327327"/>
            <a:ext cx="560260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Asthenospermia</a:t>
            </a:r>
            <a:endParaRPr lang="en-US" sz="2550" dirty="0"/>
          </a:p>
        </p:txBody>
      </p:sp>
      <p:sp>
        <p:nvSpPr>
          <p:cNvPr id="34" name="SK-13-text-33"/>
          <p:cNvSpPr/>
          <p:nvPr/>
        </p:nvSpPr>
        <p:spPr>
          <a:xfrm>
            <a:off x="902196" y="4759375"/>
            <a:ext cx="27674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sperm motility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forward movement</a:t>
            </a:r>
            <a:endParaRPr lang="en-US" sz="1725" dirty="0"/>
          </a:p>
        </p:txBody>
      </p:sp>
      <p:sp>
        <p:nvSpPr>
          <p:cNvPr id="35" name="SK-13-text-34"/>
          <p:cNvSpPr/>
          <p:nvPr/>
        </p:nvSpPr>
        <p:spPr>
          <a:xfrm>
            <a:off x="4645075" y="4320480"/>
            <a:ext cx="521398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B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Teratospermia</a:t>
            </a:r>
            <a:endParaRPr lang="en-US" sz="2550" dirty="0"/>
          </a:p>
        </p:txBody>
      </p:sp>
      <p:sp>
        <p:nvSpPr>
          <p:cNvPr id="36" name="SK-13-text-35"/>
          <p:cNvSpPr/>
          <p:nvPr/>
        </p:nvSpPr>
        <p:spPr>
          <a:xfrm>
            <a:off x="4632871" y="4759375"/>
            <a:ext cx="288949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 sperm morphology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irregular shape</a:t>
            </a:r>
            <a:endParaRPr lang="en-US" sz="1725" dirty="0"/>
          </a:p>
        </p:txBody>
      </p:sp>
      <p:sp>
        <p:nvSpPr>
          <p:cNvPr id="37" name="SK-13-text-36"/>
          <p:cNvSpPr/>
          <p:nvPr/>
        </p:nvSpPr>
        <p:spPr>
          <a:xfrm>
            <a:off x="1633686" y="5760690"/>
            <a:ext cx="515719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OAT Syndrome — Oligoasthenoteratospermia: all three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parameters abnormal simultaneously</a:t>
            </a:r>
            <a:endParaRPr lang="en-US" sz="1650" dirty="0"/>
          </a:p>
        </p:txBody>
      </p:sp>
      <p:sp>
        <p:nvSpPr>
          <p:cNvPr id="38" name="SK-13-text-37"/>
          <p:cNvSpPr/>
          <p:nvPr/>
        </p:nvSpPr>
        <p:spPr>
          <a:xfrm>
            <a:off x="8607475" y="1988790"/>
            <a:ext cx="274885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Tests Required</a:t>
            </a:r>
            <a:endParaRPr lang="en-US" sz="2100" dirty="0"/>
          </a:p>
        </p:txBody>
      </p:sp>
      <p:sp>
        <p:nvSpPr>
          <p:cNvPr id="39" name="SK-13-text-38"/>
          <p:cNvSpPr/>
          <p:nvPr/>
        </p:nvSpPr>
        <p:spPr>
          <a:xfrm>
            <a:off x="8577039" y="2376797"/>
            <a:ext cx="2791867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first semen analysis is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abnormal, a second test must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requested</a:t>
            </a:r>
            <a:endParaRPr lang="en-US" sz="1650" dirty="0"/>
          </a:p>
        </p:txBody>
      </p:sp>
      <p:sp>
        <p:nvSpPr>
          <p:cNvPr id="40" name="SK-13-text-39"/>
          <p:cNvSpPr/>
          <p:nvPr/>
        </p:nvSpPr>
        <p:spPr>
          <a:xfrm>
            <a:off x="8872102" y="3648373"/>
            <a:ext cx="221813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12 Weeks Apart</a:t>
            </a:r>
            <a:endParaRPr lang="en-US" sz="2100" dirty="0"/>
          </a:p>
        </p:txBody>
      </p:sp>
      <p:sp>
        <p:nvSpPr>
          <p:cNvPr id="41" name="SK-13-text-40"/>
          <p:cNvSpPr/>
          <p:nvPr/>
        </p:nvSpPr>
        <p:spPr>
          <a:xfrm>
            <a:off x="8607475" y="4011811"/>
            <a:ext cx="2730996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take approximately 74 days</a:t>
            </a:r>
            <a:endParaRPr lang="en-US" sz="12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mature (spermatogenesis</a:t>
            </a:r>
            <a:endParaRPr lang="en-US" sz="12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cycle) — a single abnormal result</a:t>
            </a:r>
            <a:endParaRPr lang="en-US" sz="12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not be representative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8475475" y="5349180"/>
            <a:ext cx="30113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refer on a single abnormal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 alone — repeat before escalating</a:t>
            </a:r>
            <a:endParaRPr lang="en-US" sz="1350" dirty="0"/>
          </a:p>
        </p:txBody>
      </p:sp>
      <p:sp>
        <p:nvSpPr>
          <p:cNvPr id="43" name="SK-13-text-42"/>
          <p:cNvSpPr/>
          <p:nvPr/>
        </p:nvSpPr>
        <p:spPr>
          <a:xfrm>
            <a:off x="9398496" y="6000750"/>
            <a:ext cx="136847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426690" y="6604248"/>
            <a:ext cx="9159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</a:t>
            </a:r>
            <a:endParaRPr lang="en-US" sz="1200" dirty="0"/>
          </a:p>
        </p:txBody>
      </p:sp>
      <p:sp>
        <p:nvSpPr>
          <p:cNvPr id="45" name="SK-13-text-44"/>
          <p:cNvSpPr/>
          <p:nvPr/>
        </p:nvSpPr>
        <p:spPr>
          <a:xfrm>
            <a:off x="11201400" y="6604248"/>
            <a:ext cx="55155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 / 25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460153"/>
            <a:ext cx="2365177" cy="2857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6539805"/>
            <a:ext cx="10899577" cy="190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890" y="5657850"/>
            <a:ext cx="1194792" cy="6858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2071092"/>
            <a:ext cx="5291286" cy="420394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071092"/>
            <a:ext cx="5291286" cy="420394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0698" y="3072259"/>
            <a:ext cx="4474369" cy="76795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2494" y="2882823"/>
            <a:ext cx="1755577" cy="425053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72494" y="3970734"/>
            <a:ext cx="1450777" cy="38397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671" y="3483769"/>
            <a:ext cx="4876800" cy="356592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24800" y="3483769"/>
            <a:ext cx="1950690" cy="356592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5088582"/>
            <a:ext cx="4876800" cy="72687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44494" y="6007596"/>
            <a:ext cx="182761" cy="239911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5592" y="2228850"/>
            <a:ext cx="585192" cy="582811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0298" y="6007596"/>
            <a:ext cx="134094" cy="239911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57859" y="2187625"/>
            <a:ext cx="585192" cy="637729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365671" y="89148"/>
            <a:ext cx="78505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0" name="SK-14-text-19"/>
          <p:cNvSpPr/>
          <p:nvPr/>
        </p:nvSpPr>
        <p:spPr>
          <a:xfrm>
            <a:off x="9863286" y="109686"/>
            <a:ext cx="2328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633859" y="781794"/>
            <a:ext cx="1155814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Advice: Folic Acid and BMI</a:t>
            </a:r>
            <a:endParaRPr lang="en-US" sz="4200" dirty="0"/>
          </a:p>
        </p:txBody>
      </p:sp>
      <p:sp>
        <p:nvSpPr>
          <p:cNvPr id="22" name="SK-14-text-21"/>
          <p:cNvSpPr/>
          <p:nvPr/>
        </p:nvSpPr>
        <p:spPr>
          <a:xfrm>
            <a:off x="633859" y="1645890"/>
            <a:ext cx="1155814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 · Pre-conception and fertility advice</a:t>
            </a:r>
            <a:endParaRPr lang="en-US" sz="1650" dirty="0"/>
          </a:p>
        </p:txBody>
      </p:sp>
      <p:sp>
        <p:nvSpPr>
          <p:cNvPr id="23" name="SK-14-text-22"/>
          <p:cNvSpPr/>
          <p:nvPr/>
        </p:nvSpPr>
        <p:spPr>
          <a:xfrm>
            <a:off x="2852886" y="2311003"/>
            <a:ext cx="35718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</a:t>
            </a:r>
            <a:endParaRPr lang="en-US" sz="2250" dirty="0"/>
          </a:p>
        </p:txBody>
      </p:sp>
      <p:sp>
        <p:nvSpPr>
          <p:cNvPr id="24" name="SK-14-text-23"/>
          <p:cNvSpPr/>
          <p:nvPr/>
        </p:nvSpPr>
        <p:spPr>
          <a:xfrm>
            <a:off x="2657773" y="2955727"/>
            <a:ext cx="45815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daily</a:t>
            </a:r>
            <a:endParaRPr lang="en-US" sz="1950" dirty="0"/>
          </a:p>
        </p:txBody>
      </p:sp>
      <p:sp>
        <p:nvSpPr>
          <p:cNvPr id="25" name="SK-14-text-24"/>
          <p:cNvSpPr/>
          <p:nvPr/>
        </p:nvSpPr>
        <p:spPr>
          <a:xfrm>
            <a:off x="1243459" y="3326011"/>
            <a:ext cx="43036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dose — all women trying to conceive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before conception · Continue for first 12 weeks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2840682" y="4025503"/>
            <a:ext cx="32937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 daily</a:t>
            </a:r>
            <a:endParaRPr lang="en-US" sz="1950" dirty="0"/>
          </a:p>
        </p:txBody>
      </p:sp>
      <p:sp>
        <p:nvSpPr>
          <p:cNvPr id="27" name="SK-14-text-26"/>
          <p:cNvSpPr/>
          <p:nvPr/>
        </p:nvSpPr>
        <p:spPr>
          <a:xfrm>
            <a:off x="1353294" y="4395936"/>
            <a:ext cx="108387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dose — prescribe if any of the following: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1572667" y="4690765"/>
            <a:ext cx="3600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BMI above 30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1572667" y="4923979"/>
            <a:ext cx="10153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pregnancy with neural tube defect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1572667" y="5170884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On anti-epileptic medication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1572667" y="5397103"/>
            <a:ext cx="7029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Diabetes (type 1 or type 2)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1572667" y="5630317"/>
            <a:ext cx="8782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Sickle cell disease or malabsorption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1853059" y="6028134"/>
            <a:ext cx="88639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Ask at every pre-conception consultation</a:t>
            </a:r>
            <a:endParaRPr lang="en-US" sz="1350" dirty="0"/>
          </a:p>
        </p:txBody>
      </p:sp>
      <p:sp>
        <p:nvSpPr>
          <p:cNvPr id="34" name="SK-14-text-33"/>
          <p:cNvSpPr/>
          <p:nvPr/>
        </p:nvSpPr>
        <p:spPr>
          <a:xfrm>
            <a:off x="8290471" y="2317998"/>
            <a:ext cx="390152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BMI</a:t>
            </a:r>
            <a:endParaRPr lang="en-US" sz="2250" dirty="0"/>
          </a:p>
        </p:txBody>
      </p:sp>
      <p:sp>
        <p:nvSpPr>
          <p:cNvPr id="35" name="SK-14-text-34"/>
          <p:cNvSpPr/>
          <p:nvPr/>
        </p:nvSpPr>
        <p:spPr>
          <a:xfrm>
            <a:off x="8290471" y="3127177"/>
            <a:ext cx="36899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Range</a:t>
            </a:r>
            <a:endParaRPr lang="en-US" sz="1950" dirty="0"/>
          </a:p>
        </p:txBody>
      </p:sp>
      <p:sp>
        <p:nvSpPr>
          <p:cNvPr id="36" name="SK-14-text-35"/>
          <p:cNvSpPr/>
          <p:nvPr/>
        </p:nvSpPr>
        <p:spPr>
          <a:xfrm>
            <a:off x="6717655" y="3566071"/>
            <a:ext cx="2609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Underweight</a:t>
            </a:r>
            <a:endParaRPr lang="en-US" sz="1500" dirty="0"/>
          </a:p>
        </p:txBody>
      </p:sp>
      <p:sp>
        <p:nvSpPr>
          <p:cNvPr id="37" name="SK-14-text-36"/>
          <p:cNvSpPr/>
          <p:nvPr/>
        </p:nvSpPr>
        <p:spPr>
          <a:xfrm>
            <a:off x="8607475" y="3566071"/>
            <a:ext cx="29965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– 30</a:t>
            </a:r>
            <a:endParaRPr lang="en-US" sz="1950" dirty="0"/>
          </a:p>
        </p:txBody>
      </p:sp>
      <p:sp>
        <p:nvSpPr>
          <p:cNvPr id="38" name="SK-14-text-37"/>
          <p:cNvSpPr/>
          <p:nvPr/>
        </p:nvSpPr>
        <p:spPr>
          <a:xfrm>
            <a:off x="10509498" y="3579763"/>
            <a:ext cx="1238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Obese</a:t>
            </a:r>
            <a:endParaRPr lang="en-US" sz="1500" dirty="0"/>
          </a:p>
        </p:txBody>
      </p:sp>
      <p:sp>
        <p:nvSpPr>
          <p:cNvPr id="39" name="SK-14-text-38"/>
          <p:cNvSpPr/>
          <p:nvPr/>
        </p:nvSpPr>
        <p:spPr>
          <a:xfrm>
            <a:off x="8436769" y="3963888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Ideal: 20 – 25</a:t>
            </a:r>
            <a:endParaRPr lang="en-US" sz="1500" dirty="0"/>
          </a:p>
        </p:txBody>
      </p:sp>
      <p:sp>
        <p:nvSpPr>
          <p:cNvPr id="40" name="SK-14-text-39"/>
          <p:cNvSpPr/>
          <p:nvPr/>
        </p:nvSpPr>
        <p:spPr>
          <a:xfrm>
            <a:off x="6486079" y="4416475"/>
            <a:ext cx="57059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Obesity (BMI &gt;30) → reduces conception rates and IVF success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6486079" y="4663380"/>
            <a:ext cx="57059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Low BMI (BMI &lt;19) → anovulation, menstrual irregularity</a:t>
            </a:r>
            <a:endParaRPr lang="en-US" sz="1500" dirty="0"/>
          </a:p>
        </p:txBody>
      </p:sp>
      <p:sp>
        <p:nvSpPr>
          <p:cNvPr id="42" name="SK-14-text-41"/>
          <p:cNvSpPr/>
          <p:nvPr/>
        </p:nvSpPr>
        <p:spPr>
          <a:xfrm>
            <a:off x="7339459" y="5184577"/>
            <a:ext cx="334059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modest weight loss (5%) can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restore ovulation in PCOS</a:t>
            </a:r>
            <a:endParaRPr lang="en-US" sz="1650" dirty="0"/>
          </a:p>
        </p:txBody>
      </p:sp>
      <p:sp>
        <p:nvSpPr>
          <p:cNvPr id="43" name="SK-14-text-42"/>
          <p:cNvSpPr/>
          <p:nvPr/>
        </p:nvSpPr>
        <p:spPr>
          <a:xfrm>
            <a:off x="7351663" y="6021288"/>
            <a:ext cx="48403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Discuss weight sensitively and supportively</a:t>
            </a:r>
            <a:endParaRPr lang="en-US" sz="1350" dirty="0"/>
          </a:p>
        </p:txBody>
      </p:sp>
      <p:sp>
        <p:nvSpPr>
          <p:cNvPr id="44" name="SK-14-text-43"/>
          <p:cNvSpPr/>
          <p:nvPr/>
        </p:nvSpPr>
        <p:spPr>
          <a:xfrm>
            <a:off x="3316188" y="6631632"/>
            <a:ext cx="88758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61" y="432048"/>
            <a:ext cx="4693890" cy="642580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32048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475929"/>
            <a:ext cx="1219200" cy="381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2180779"/>
            <a:ext cx="2560290" cy="315456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4479" y="4965055"/>
            <a:ext cx="1097161" cy="239911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263" y="2180779"/>
            <a:ext cx="2560290" cy="315456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0753" y="4965055"/>
            <a:ext cx="1097161" cy="239911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5686" y="2180779"/>
            <a:ext cx="2560290" cy="315456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7177" y="4965055"/>
            <a:ext cx="1097161" cy="23991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1961" y="2180779"/>
            <a:ext cx="2560290" cy="3154561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600" y="4965055"/>
            <a:ext cx="1097161" cy="23991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6988" y="5582394"/>
            <a:ext cx="7985671" cy="6858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6491734"/>
            <a:ext cx="11009263" cy="1905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09584" y="2338536"/>
            <a:ext cx="682675" cy="72003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44494" y="2338536"/>
            <a:ext cx="707082" cy="72003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64682" y="2338536"/>
            <a:ext cx="670471" cy="72003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99592" y="2338536"/>
            <a:ext cx="743694" cy="720030"/>
          </a:xfrm>
          <a:prstGeom prst="rect">
            <a:avLst/>
          </a:prstGeom>
        </p:spPr>
      </p:pic>
      <p:sp>
        <p:nvSpPr>
          <p:cNvPr id="20" name="SK-15-text-19"/>
          <p:cNvSpPr/>
          <p:nvPr/>
        </p:nvSpPr>
        <p:spPr>
          <a:xfrm>
            <a:off x="572988" y="102840"/>
            <a:ext cx="66427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1" name="SK-15-text-20"/>
          <p:cNvSpPr/>
          <p:nvPr/>
        </p:nvSpPr>
        <p:spPr>
          <a:xfrm>
            <a:off x="548580" y="870942"/>
            <a:ext cx="1164342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Advice: Smoking, Alcohol &amp; Environment</a:t>
            </a:r>
            <a:endParaRPr lang="en-US" sz="3750" dirty="0"/>
          </a:p>
        </p:txBody>
      </p:sp>
      <p:sp>
        <p:nvSpPr>
          <p:cNvPr id="22" name="SK-15-text-21"/>
          <p:cNvSpPr/>
          <p:nvPr/>
        </p:nvSpPr>
        <p:spPr>
          <a:xfrm>
            <a:off x="536377" y="1680121"/>
            <a:ext cx="1165562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both partners — applies from the moment of trying to conceive</a:t>
            </a:r>
            <a:endParaRPr lang="en-US" sz="1950" dirty="0"/>
          </a:p>
        </p:txBody>
      </p:sp>
      <p:sp>
        <p:nvSpPr>
          <p:cNvPr id="23" name="SK-15-text-22"/>
          <p:cNvSpPr/>
          <p:nvPr/>
        </p:nvSpPr>
        <p:spPr>
          <a:xfrm>
            <a:off x="1206996" y="3175248"/>
            <a:ext cx="31222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Smoking</a:t>
            </a:r>
            <a:endParaRPr lang="en-US" sz="1650" dirty="0"/>
          </a:p>
        </p:txBody>
      </p:sp>
      <p:sp>
        <p:nvSpPr>
          <p:cNvPr id="24" name="SK-15-text-23"/>
          <p:cNvSpPr/>
          <p:nvPr/>
        </p:nvSpPr>
        <p:spPr>
          <a:xfrm>
            <a:off x="767953" y="3483769"/>
            <a:ext cx="2231082" cy="1316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reduces fertility in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partners. It lowers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ovarian reserve, impairs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DNA integrity,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IVF success rates. Refer to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 services.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1377553" y="4992588"/>
            <a:ext cx="260699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partners</a:t>
            </a:r>
            <a:endParaRPr lang="en-US" sz="1275" dirty="0"/>
          </a:p>
        </p:txBody>
      </p:sp>
      <p:sp>
        <p:nvSpPr>
          <p:cNvPr id="26" name="SK-15-text-25"/>
          <p:cNvSpPr/>
          <p:nvPr/>
        </p:nvSpPr>
        <p:spPr>
          <a:xfrm>
            <a:off x="4059882" y="3175248"/>
            <a:ext cx="33737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 Alcohol</a:t>
            </a:r>
            <a:endParaRPr lang="en-US" sz="1650" dirty="0"/>
          </a:p>
        </p:txBody>
      </p:sp>
      <p:sp>
        <p:nvSpPr>
          <p:cNvPr id="27" name="SK-15-text-26"/>
          <p:cNvSpPr/>
          <p:nvPr/>
        </p:nvSpPr>
        <p:spPr>
          <a:xfrm>
            <a:off x="3450282" y="3483769"/>
            <a:ext cx="2462659" cy="13098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NG257: ≤14 units per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 for both partners.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Ideally avoid alcohol altogether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actively trying to conceive.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 alcohol impairs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quality and ovulation.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4145161" y="4985742"/>
            <a:ext cx="306038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≤14 units/week</a:t>
            </a:r>
            <a:endParaRPr lang="en-US" sz="1275" dirty="0"/>
          </a:p>
        </p:txBody>
      </p:sp>
      <p:sp>
        <p:nvSpPr>
          <p:cNvPr id="29" name="SK-15-text-28"/>
          <p:cNvSpPr/>
          <p:nvPr/>
        </p:nvSpPr>
        <p:spPr>
          <a:xfrm>
            <a:off x="6315373" y="3175248"/>
            <a:ext cx="587662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Recreational Drugs</a:t>
            </a:r>
            <a:endParaRPr lang="en-US" sz="1650" dirty="0"/>
          </a:p>
        </p:txBody>
      </p:sp>
      <p:sp>
        <p:nvSpPr>
          <p:cNvPr id="30" name="SK-15-text-29"/>
          <p:cNvSpPr/>
          <p:nvPr/>
        </p:nvSpPr>
        <p:spPr>
          <a:xfrm>
            <a:off x="6351984" y="3483769"/>
            <a:ext cx="2291953" cy="1316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Cannabis, anabolic steroids,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other recreational drugs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 sperm production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ovulation. Anabolic steroids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cause prolonged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azoospermia.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6449467" y="4985742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cannabis &amp; steroids</a:t>
            </a:r>
            <a:endParaRPr lang="en-US" sz="1275" dirty="0"/>
          </a:p>
        </p:txBody>
      </p:sp>
      <p:sp>
        <p:nvSpPr>
          <p:cNvPr id="32" name="SK-15-text-31"/>
          <p:cNvSpPr/>
          <p:nvPr/>
        </p:nvSpPr>
        <p:spPr>
          <a:xfrm>
            <a:off x="9338965" y="3175248"/>
            <a:ext cx="2853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Scrotal Heat</a:t>
            </a:r>
            <a:endParaRPr lang="en-US" sz="1650" dirty="0"/>
          </a:p>
        </p:txBody>
      </p:sp>
      <p:sp>
        <p:nvSpPr>
          <p:cNvPr id="33" name="SK-15-text-32"/>
          <p:cNvSpPr/>
          <p:nvPr/>
        </p:nvSpPr>
        <p:spPr>
          <a:xfrm>
            <a:off x="9131796" y="3483769"/>
            <a:ext cx="2352973" cy="13440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Tight underwear, hot baths,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saunas, and prolonged sitting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scrotal temperature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impair sperm production.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loose-fitting avoiding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heat exposure.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9851082" y="4985742"/>
            <a:ext cx="23409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partner</a:t>
            </a:r>
            <a:endParaRPr lang="en-US" sz="1275" dirty="0"/>
          </a:p>
        </p:txBody>
      </p:sp>
      <p:sp>
        <p:nvSpPr>
          <p:cNvPr id="35" name="SK-15-text-34"/>
          <p:cNvSpPr/>
          <p:nvPr/>
        </p:nvSpPr>
        <p:spPr>
          <a:xfrm>
            <a:off x="2365177" y="5650855"/>
            <a:ext cx="744929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Key Point: Lifestyle changes are free, effective, and should be discussed at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very first consultation — before any investigation or referral.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4498777" y="6604248"/>
            <a:ext cx="76932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6980" y="500509"/>
            <a:ext cx="1584871" cy="78864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29941"/>
            <a:ext cx="1170384" cy="47625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324844"/>
            <a:ext cx="5474196" cy="337408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5686" y="2324844"/>
            <a:ext cx="5474196" cy="3374082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28565" y="2057400"/>
            <a:ext cx="1828800" cy="452586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4486" y="2057400"/>
            <a:ext cx="1828800" cy="452586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5977" y="5088582"/>
            <a:ext cx="4218384" cy="493663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6863" y="5088582"/>
            <a:ext cx="3815953" cy="349746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5925294"/>
            <a:ext cx="11167765" cy="466279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2684" y="5973217"/>
            <a:ext cx="76200" cy="370284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69" y="6532959"/>
            <a:ext cx="11167765" cy="1905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92494" y="3511153"/>
            <a:ext cx="1999357" cy="3346698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490" y="6014442"/>
            <a:ext cx="194965" cy="267444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22196" y="2695129"/>
            <a:ext cx="816769" cy="102870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9600" y="2167086"/>
            <a:ext cx="182761" cy="267444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67459" y="2688282"/>
            <a:ext cx="975271" cy="1008013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87067" y="2153394"/>
            <a:ext cx="304800" cy="294829"/>
          </a:xfrm>
          <a:prstGeom prst="rect">
            <a:avLst/>
          </a:prstGeom>
        </p:spPr>
      </p:pic>
      <p:sp>
        <p:nvSpPr>
          <p:cNvPr id="21" name="SK-16-text-20"/>
          <p:cNvSpPr/>
          <p:nvPr/>
        </p:nvSpPr>
        <p:spPr>
          <a:xfrm>
            <a:off x="585192" y="82153"/>
            <a:ext cx="75485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2" name="SK-16-text-21"/>
          <p:cNvSpPr/>
          <p:nvPr/>
        </p:nvSpPr>
        <p:spPr>
          <a:xfrm>
            <a:off x="572988" y="781794"/>
            <a:ext cx="11619012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 of Intercourse and Lubricants</a:t>
            </a:r>
            <a:endParaRPr lang="en-US" sz="4125" dirty="0"/>
          </a:p>
        </p:txBody>
      </p:sp>
      <p:sp>
        <p:nvSpPr>
          <p:cNvPr id="23" name="SK-16-text-22"/>
          <p:cNvSpPr/>
          <p:nvPr/>
        </p:nvSpPr>
        <p:spPr>
          <a:xfrm>
            <a:off x="572988" y="1625203"/>
            <a:ext cx="982789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 · Lifestyle Advice</a:t>
            </a:r>
            <a:endParaRPr lang="en-US" sz="1650" dirty="0"/>
          </a:p>
        </p:txBody>
      </p:sp>
      <p:sp>
        <p:nvSpPr>
          <p:cNvPr id="24" name="SK-16-text-23"/>
          <p:cNvSpPr/>
          <p:nvPr/>
        </p:nvSpPr>
        <p:spPr>
          <a:xfrm>
            <a:off x="2828479" y="2173932"/>
            <a:ext cx="269081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Frequency</a:t>
            </a:r>
            <a:endParaRPr lang="en-US" sz="1875" dirty="0"/>
          </a:p>
        </p:txBody>
      </p:sp>
      <p:sp>
        <p:nvSpPr>
          <p:cNvPr id="25" name="SK-16-text-24"/>
          <p:cNvSpPr/>
          <p:nvPr/>
        </p:nvSpPr>
        <p:spPr>
          <a:xfrm>
            <a:off x="963067" y="3888432"/>
            <a:ext cx="1122893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2–3 days throughout the cycle</a:t>
            </a:r>
            <a:endParaRPr lang="en-US" sz="2250" dirty="0"/>
          </a:p>
        </p:txBody>
      </p:sp>
      <p:sp>
        <p:nvSpPr>
          <p:cNvPr id="26" name="SK-16-text-25"/>
          <p:cNvSpPr/>
          <p:nvPr/>
        </p:nvSpPr>
        <p:spPr>
          <a:xfrm>
            <a:off x="2291953" y="4368403"/>
            <a:ext cx="53854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at mid-cycle</a:t>
            </a:r>
            <a:endParaRPr lang="en-US" sz="1650" dirty="0"/>
          </a:p>
        </p:txBody>
      </p:sp>
      <p:sp>
        <p:nvSpPr>
          <p:cNvPr id="27" name="SK-16-text-26"/>
          <p:cNvSpPr/>
          <p:nvPr/>
        </p:nvSpPr>
        <p:spPr>
          <a:xfrm>
            <a:off x="633859" y="4690765"/>
            <a:ext cx="115581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Scheduling sex increases anxiety and reduces spontaneity</a:t>
            </a:r>
            <a:endParaRPr lang="en-US" sz="1650" dirty="0"/>
          </a:p>
        </p:txBody>
      </p:sp>
      <p:sp>
        <p:nvSpPr>
          <p:cNvPr id="28" name="SK-16-text-27"/>
          <p:cNvSpPr/>
          <p:nvPr/>
        </p:nvSpPr>
        <p:spPr>
          <a:xfrm>
            <a:off x="1206996" y="5143500"/>
            <a:ext cx="41573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does NOT recommend ovulation prediction kits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routinely — they add pressure without proven benefit</a:t>
            </a:r>
            <a:endParaRPr lang="en-US" sz="1200" dirty="0"/>
          </a:p>
        </p:txBody>
      </p:sp>
      <p:sp>
        <p:nvSpPr>
          <p:cNvPr id="29" name="SK-16-text-28"/>
          <p:cNvSpPr/>
          <p:nvPr/>
        </p:nvSpPr>
        <p:spPr>
          <a:xfrm>
            <a:off x="8485584" y="2167086"/>
            <a:ext cx="2976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Lubricants</a:t>
            </a:r>
            <a:endParaRPr lang="en-US" sz="1875" dirty="0"/>
          </a:p>
        </p:txBody>
      </p:sp>
      <p:sp>
        <p:nvSpPr>
          <p:cNvPr id="30" name="SK-16-text-29"/>
          <p:cNvSpPr/>
          <p:nvPr/>
        </p:nvSpPr>
        <p:spPr>
          <a:xfrm>
            <a:off x="6583561" y="3895279"/>
            <a:ext cx="560843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lubricants impair sperm motility</a:t>
            </a:r>
            <a:endParaRPr lang="en-US" sz="2250" dirty="0"/>
          </a:p>
        </p:txBody>
      </p:sp>
      <p:sp>
        <p:nvSpPr>
          <p:cNvPr id="31" name="SK-16-text-30"/>
          <p:cNvSpPr/>
          <p:nvPr/>
        </p:nvSpPr>
        <p:spPr>
          <a:xfrm>
            <a:off x="7059067" y="4368403"/>
            <a:ext cx="3767286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standard commercial lubricants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fertility-friendly alternatives if needed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7120086" y="5164038"/>
            <a:ext cx="50719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Pre-Seed — a fertility-friendly lubricant option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975271" y="6028134"/>
            <a:ext cx="112167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Tip: Encourage regular, relaxed intercourse — not regimented scheduling. Spontaneity supports wellbeing and adherence.</a:t>
            </a:r>
            <a:endParaRPr lang="en-US" sz="1650" dirty="0"/>
          </a:p>
        </p:txBody>
      </p:sp>
      <p:sp>
        <p:nvSpPr>
          <p:cNvPr id="34" name="SK-16-text-33"/>
          <p:cNvSpPr/>
          <p:nvPr/>
        </p:nvSpPr>
        <p:spPr>
          <a:xfrm>
            <a:off x="3303984" y="6631632"/>
            <a:ext cx="8888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161" y="452586"/>
            <a:ext cx="8046690" cy="603498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47565"/>
            <a:ext cx="5364361" cy="68461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25861"/>
            <a:ext cx="5376565" cy="1206996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25861"/>
            <a:ext cx="158353" cy="1206996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63230"/>
            <a:ext cx="5376565" cy="1323529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63230"/>
            <a:ext cx="158353" cy="1323529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0384" y="4354711"/>
            <a:ext cx="2548086" cy="260598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903440"/>
            <a:ext cx="5376565" cy="1049238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03440"/>
            <a:ext cx="158353" cy="1049238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2125861"/>
            <a:ext cx="5364361" cy="1206996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2125861"/>
            <a:ext cx="158353" cy="1206996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3463230"/>
            <a:ext cx="5364361" cy="1323529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3463230"/>
            <a:ext cx="158353" cy="1323529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298" y="4903440"/>
            <a:ext cx="5364361" cy="1049238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2298" y="4903440"/>
            <a:ext cx="158353" cy="1049238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16753" y="4491930"/>
            <a:ext cx="1877467" cy="1865263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94413"/>
            <a:ext cx="12192000" cy="41077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521553" y="699492"/>
            <a:ext cx="1024086" cy="1261765"/>
          </a:xfrm>
          <a:prstGeom prst="rect">
            <a:avLst/>
          </a:prstGeom>
        </p:spPr>
      </p:pic>
      <p:sp>
        <p:nvSpPr>
          <p:cNvPr id="22" name="SK-17-text-21"/>
          <p:cNvSpPr/>
          <p:nvPr/>
        </p:nvSpPr>
        <p:spPr>
          <a:xfrm>
            <a:off x="3312468" y="82153"/>
            <a:ext cx="556676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650" dirty="0"/>
          </a:p>
        </p:txBody>
      </p:sp>
      <p:sp>
        <p:nvSpPr>
          <p:cNvPr id="23" name="SK-17-text-22"/>
          <p:cNvSpPr/>
          <p:nvPr/>
        </p:nvSpPr>
        <p:spPr>
          <a:xfrm>
            <a:off x="670471" y="767953"/>
            <a:ext cx="99536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Criteria</a:t>
            </a:r>
            <a:endParaRPr lang="en-US" sz="3750" dirty="0"/>
          </a:p>
        </p:txBody>
      </p:sp>
      <p:sp>
        <p:nvSpPr>
          <p:cNvPr id="24" name="SK-17-text-23"/>
          <p:cNvSpPr/>
          <p:nvPr/>
        </p:nvSpPr>
        <p:spPr>
          <a:xfrm>
            <a:off x="670471" y="1350913"/>
            <a:ext cx="849344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</a:t>
            </a:r>
            <a:endParaRPr lang="en-US" sz="2775" dirty="0"/>
          </a:p>
        </p:txBody>
      </p:sp>
      <p:sp>
        <p:nvSpPr>
          <p:cNvPr id="25" name="SK-17-text-24"/>
          <p:cNvSpPr/>
          <p:nvPr/>
        </p:nvSpPr>
        <p:spPr>
          <a:xfrm>
            <a:off x="877788" y="2359075"/>
            <a:ext cx="464507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partners under 36 · 12 months of UPSI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conception</a:t>
            </a:r>
            <a:endParaRPr lang="en-US" sz="1800" dirty="0"/>
          </a:p>
        </p:txBody>
      </p:sp>
      <p:sp>
        <p:nvSpPr>
          <p:cNvPr id="26" name="SK-17-text-25"/>
          <p:cNvSpPr/>
          <p:nvPr/>
        </p:nvSpPr>
        <p:spPr>
          <a:xfrm>
            <a:off x="914400" y="2935188"/>
            <a:ext cx="739711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Refer to fertility services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902196" y="3566071"/>
            <a:ext cx="48279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🕒 Woman aged 36 or over · 6 months of UPSI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conception</a:t>
            </a:r>
            <a:endParaRPr lang="en-US" sz="1800" dirty="0"/>
          </a:p>
        </p:txBody>
      </p:sp>
      <p:sp>
        <p:nvSpPr>
          <p:cNvPr id="28" name="SK-17-text-27"/>
          <p:cNvSpPr/>
          <p:nvPr/>
        </p:nvSpPr>
        <p:spPr>
          <a:xfrm>
            <a:off x="914400" y="4149030"/>
            <a:ext cx="106660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Expedited referral to fertility services</a:t>
            </a:r>
            <a:endParaRPr lang="en-US" sz="1650" dirty="0"/>
          </a:p>
        </p:txBody>
      </p:sp>
      <p:sp>
        <p:nvSpPr>
          <p:cNvPr id="29" name="SK-17-text-28"/>
          <p:cNvSpPr/>
          <p:nvPr/>
        </p:nvSpPr>
        <p:spPr>
          <a:xfrm>
            <a:off x="1219200" y="4471392"/>
            <a:ext cx="66694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KEY: Refer at 6 months, NOT 12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877788" y="5150346"/>
            <a:ext cx="1131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Known endometriosis or previous pelvic surgery</a:t>
            </a:r>
            <a:endParaRPr lang="en-US" sz="1875" dirty="0"/>
          </a:p>
        </p:txBody>
      </p:sp>
      <p:sp>
        <p:nvSpPr>
          <p:cNvPr id="31" name="SK-17-text-30"/>
          <p:cNvSpPr/>
          <p:nvPr/>
        </p:nvSpPr>
        <p:spPr>
          <a:xfrm>
            <a:off x="914400" y="5472559"/>
            <a:ext cx="112776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Gynaecology — refer earlier, do not wait 12 months</a:t>
            </a:r>
            <a:endParaRPr lang="en-US" sz="1650" dirty="0"/>
          </a:p>
        </p:txBody>
      </p:sp>
      <p:sp>
        <p:nvSpPr>
          <p:cNvPr id="32" name="SK-17-text-31"/>
          <p:cNvSpPr/>
          <p:nvPr/>
        </p:nvSpPr>
        <p:spPr>
          <a:xfrm>
            <a:off x="6486079" y="2379613"/>
            <a:ext cx="443775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Anovulatory cycles — irregular or absent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periods</a:t>
            </a:r>
            <a:endParaRPr lang="en-US" sz="1800" dirty="0"/>
          </a:p>
        </p:txBody>
      </p:sp>
      <p:sp>
        <p:nvSpPr>
          <p:cNvPr id="33" name="SK-17-text-32"/>
          <p:cNvSpPr/>
          <p:nvPr/>
        </p:nvSpPr>
        <p:spPr>
          <a:xfrm>
            <a:off x="6522690" y="2955727"/>
            <a:ext cx="337375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Gynaecology</a:t>
            </a:r>
            <a:endParaRPr lang="en-US" sz="1650" dirty="0"/>
          </a:p>
        </p:txBody>
      </p:sp>
      <p:sp>
        <p:nvSpPr>
          <p:cNvPr id="34" name="SK-17-text-33"/>
          <p:cNvSpPr/>
          <p:nvPr/>
        </p:nvSpPr>
        <p:spPr>
          <a:xfrm>
            <a:off x="6486079" y="3723829"/>
            <a:ext cx="444996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 tubal damage — previous PID,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ectopic, salpingectomy</a:t>
            </a:r>
            <a:endParaRPr lang="en-US" sz="1800" dirty="0"/>
          </a:p>
        </p:txBody>
      </p:sp>
      <p:sp>
        <p:nvSpPr>
          <p:cNvPr id="35" name="SK-17-text-34"/>
          <p:cNvSpPr/>
          <p:nvPr/>
        </p:nvSpPr>
        <p:spPr>
          <a:xfrm>
            <a:off x="6522690" y="4313634"/>
            <a:ext cx="337375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Gynaecology</a:t>
            </a:r>
            <a:endParaRPr lang="en-US" sz="1650" dirty="0"/>
          </a:p>
        </p:txBody>
      </p:sp>
      <p:sp>
        <p:nvSpPr>
          <p:cNvPr id="36" name="SK-17-text-35"/>
          <p:cNvSpPr/>
          <p:nvPr/>
        </p:nvSpPr>
        <p:spPr>
          <a:xfrm>
            <a:off x="585192" y="6144667"/>
            <a:ext cx="116068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Fertility Services · Gynaecology · Urology / Andrology</a:t>
            </a:r>
            <a:endParaRPr lang="en-US" sz="1650" dirty="0"/>
          </a:p>
        </p:txBody>
      </p:sp>
      <p:sp>
        <p:nvSpPr>
          <p:cNvPr id="37" name="SK-17-text-36"/>
          <p:cNvSpPr/>
          <p:nvPr/>
        </p:nvSpPr>
        <p:spPr>
          <a:xfrm>
            <a:off x="6486079" y="5143500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 semen analysis on repeat testing</a:t>
            </a:r>
            <a:endParaRPr lang="en-US" sz="1875" dirty="0"/>
          </a:p>
        </p:txBody>
      </p:sp>
      <p:sp>
        <p:nvSpPr>
          <p:cNvPr id="38" name="SK-17-text-37"/>
          <p:cNvSpPr/>
          <p:nvPr/>
        </p:nvSpPr>
        <p:spPr>
          <a:xfrm>
            <a:off x="6510486" y="5472559"/>
            <a:ext cx="53854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Urology / Andrology</a:t>
            </a:r>
            <a:endParaRPr lang="en-US" sz="1650" dirty="0"/>
          </a:p>
        </p:txBody>
      </p:sp>
      <p:sp>
        <p:nvSpPr>
          <p:cNvPr id="39" name="SK-17-text-38"/>
          <p:cNvSpPr/>
          <p:nvPr/>
        </p:nvSpPr>
        <p:spPr>
          <a:xfrm>
            <a:off x="3314700" y="6617940"/>
            <a:ext cx="555039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6980" y="452586"/>
            <a:ext cx="1584871" cy="1179463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385292"/>
            <a:ext cx="828973" cy="137071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24186"/>
            <a:ext cx="10972800" cy="2050405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2112169"/>
            <a:ext cx="3364855" cy="1659582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2112169"/>
            <a:ext cx="3364855" cy="68461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286" y="1906488"/>
            <a:ext cx="487561" cy="411361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76886" y="2112169"/>
            <a:ext cx="3438079" cy="1659582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6886" y="2112169"/>
            <a:ext cx="3438079" cy="68461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2071" y="1906488"/>
            <a:ext cx="487561" cy="411361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2282" y="2112169"/>
            <a:ext cx="3364855" cy="1659582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2282" y="2112169"/>
            <a:ext cx="3364855" cy="68461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0855" y="1906488"/>
            <a:ext cx="487561" cy="411361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066729"/>
            <a:ext cx="10972800" cy="822871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066729"/>
            <a:ext cx="97482" cy="822871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081736"/>
            <a:ext cx="10972800" cy="1350913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86475" y="5246340"/>
            <a:ext cx="19050" cy="1021705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5671" y="6683871"/>
            <a:ext cx="3535561" cy="19050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90471" y="6683871"/>
            <a:ext cx="3535561" cy="19050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4457700"/>
            <a:ext cx="1584871" cy="2400300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77788" y="4224486"/>
            <a:ext cx="560784" cy="479971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97467" y="1975098"/>
            <a:ext cx="365671" cy="329059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37498" y="1975098"/>
            <a:ext cx="280392" cy="329059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3286" y="1968103"/>
            <a:ext cx="390079" cy="329059"/>
          </a:xfrm>
          <a:prstGeom prst="rect">
            <a:avLst/>
          </a:prstGeom>
        </p:spPr>
      </p:pic>
      <p:sp>
        <p:nvSpPr>
          <p:cNvPr id="27" name="SK-18-text-26"/>
          <p:cNvSpPr/>
          <p:nvPr/>
        </p:nvSpPr>
        <p:spPr>
          <a:xfrm>
            <a:off x="646063" y="82153"/>
            <a:ext cx="63407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28" name="SK-18-text-27"/>
          <p:cNvSpPr/>
          <p:nvPr/>
        </p:nvSpPr>
        <p:spPr>
          <a:xfrm>
            <a:off x="9745712" y="102840"/>
            <a:ext cx="18121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9" name="SK-18-text-28"/>
          <p:cNvSpPr/>
          <p:nvPr/>
        </p:nvSpPr>
        <p:spPr>
          <a:xfrm>
            <a:off x="646063" y="671959"/>
            <a:ext cx="1154593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IVF Eligibility</a:t>
            </a:r>
            <a:endParaRPr lang="en-US" sz="4275" dirty="0"/>
          </a:p>
        </p:txBody>
      </p:sp>
      <p:sp>
        <p:nvSpPr>
          <p:cNvPr id="30" name="SK-18-text-29"/>
          <p:cNvSpPr/>
          <p:nvPr/>
        </p:nvSpPr>
        <p:spPr>
          <a:xfrm>
            <a:off x="1633686" y="1316682"/>
            <a:ext cx="1055831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· Updated March 2026</a:t>
            </a:r>
            <a:endParaRPr lang="en-US" sz="1950" dirty="0"/>
          </a:p>
        </p:txBody>
      </p:sp>
      <p:sp>
        <p:nvSpPr>
          <p:cNvPr id="31" name="SK-18-text-30"/>
          <p:cNvSpPr/>
          <p:nvPr/>
        </p:nvSpPr>
        <p:spPr>
          <a:xfrm>
            <a:off x="1701105" y="2448223"/>
            <a:ext cx="151090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 Age</a:t>
            </a:r>
            <a:endParaRPr lang="en-US" sz="2100" dirty="0"/>
          </a:p>
        </p:txBody>
      </p:sp>
      <p:sp>
        <p:nvSpPr>
          <p:cNvPr id="32" name="SK-18-text-31"/>
          <p:cNvSpPr/>
          <p:nvPr/>
        </p:nvSpPr>
        <p:spPr>
          <a:xfrm>
            <a:off x="1048494" y="2763738"/>
            <a:ext cx="281627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Woman must be under 40 years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the start of treatment</a:t>
            </a:r>
            <a:endParaRPr lang="en-US" sz="1575" dirty="0"/>
          </a:p>
        </p:txBody>
      </p:sp>
      <p:sp>
        <p:nvSpPr>
          <p:cNvPr id="33" name="SK-18-text-32"/>
          <p:cNvSpPr/>
          <p:nvPr/>
        </p:nvSpPr>
        <p:spPr>
          <a:xfrm>
            <a:off x="4968478" y="2441377"/>
            <a:ext cx="223033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of Trying</a:t>
            </a:r>
            <a:endParaRPr lang="en-US" sz="2100" dirty="0"/>
          </a:p>
        </p:txBody>
      </p:sp>
      <p:sp>
        <p:nvSpPr>
          <p:cNvPr id="34" name="SK-18-text-33"/>
          <p:cNvSpPr/>
          <p:nvPr/>
        </p:nvSpPr>
        <p:spPr>
          <a:xfrm>
            <a:off x="4559796" y="2770584"/>
            <a:ext cx="3072259" cy="9806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years of regular unprotected sex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(UPSI) without conception — OR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unsuccessful cycles of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intrauterine insemination (IUI)</a:t>
            </a:r>
            <a:endParaRPr lang="en-US" sz="1575" dirty="0"/>
          </a:p>
        </p:txBody>
      </p:sp>
      <p:sp>
        <p:nvSpPr>
          <p:cNvPr id="35" name="SK-18-text-34"/>
          <p:cNvSpPr/>
          <p:nvPr/>
        </p:nvSpPr>
        <p:spPr>
          <a:xfrm>
            <a:off x="8211592" y="2448223"/>
            <a:ext cx="29984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Pre-treatment Screening</a:t>
            </a:r>
            <a:endParaRPr lang="en-US" sz="2100" dirty="0"/>
          </a:p>
        </p:txBody>
      </p:sp>
      <p:sp>
        <p:nvSpPr>
          <p:cNvPr id="36" name="SK-18-text-35"/>
          <p:cNvSpPr/>
          <p:nvPr/>
        </p:nvSpPr>
        <p:spPr>
          <a:xfrm>
            <a:off x="8302675" y="2770584"/>
            <a:ext cx="2816275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uterine cavity confirmed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Semen analysis reviewed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Ovarian reserve assessed</a:t>
            </a:r>
            <a:endParaRPr lang="en-US" sz="1575" dirty="0"/>
          </a:p>
        </p:txBody>
      </p:sp>
      <p:sp>
        <p:nvSpPr>
          <p:cNvPr id="37" name="SK-18-text-36"/>
          <p:cNvSpPr/>
          <p:nvPr/>
        </p:nvSpPr>
        <p:spPr>
          <a:xfrm>
            <a:off x="1597075" y="4210794"/>
            <a:ext cx="105879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Recommends: 3 Cycles of IVF</a:t>
            </a:r>
            <a:endParaRPr lang="en-US" sz="2100" dirty="0"/>
          </a:p>
        </p:txBody>
      </p:sp>
      <p:sp>
        <p:nvSpPr>
          <p:cNvPr id="38" name="SK-18-text-37"/>
          <p:cNvSpPr/>
          <p:nvPr/>
        </p:nvSpPr>
        <p:spPr>
          <a:xfrm>
            <a:off x="1597075" y="4526161"/>
            <a:ext cx="105949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women aged under 40 with an identified cause or unexplained infertility after 2 years of unsuccessful UPSI.</a:t>
            </a:r>
            <a:endParaRPr lang="en-US" sz="1500" dirty="0"/>
          </a:p>
        </p:txBody>
      </p:sp>
      <p:sp>
        <p:nvSpPr>
          <p:cNvPr id="39" name="SK-18-text-38"/>
          <p:cNvSpPr/>
          <p:nvPr/>
        </p:nvSpPr>
        <p:spPr>
          <a:xfrm>
            <a:off x="828973" y="5225653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VARIATION</a:t>
            </a:r>
            <a:endParaRPr lang="en-US" sz="1575" dirty="0"/>
          </a:p>
        </p:txBody>
      </p:sp>
      <p:sp>
        <p:nvSpPr>
          <p:cNvPr id="40" name="SK-18-text-39"/>
          <p:cNvSpPr/>
          <p:nvPr/>
        </p:nvSpPr>
        <p:spPr>
          <a:xfrm>
            <a:off x="816769" y="5506938"/>
            <a:ext cx="5108377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IVF eligibility and number of cycles offered varies by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Integrated Care Board (ICB). Most areas offer 1 to 3 cycles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always check local ICB policy before advising patients.</a:t>
            </a:r>
            <a:endParaRPr lang="en-US" sz="1500" dirty="0"/>
          </a:p>
        </p:txBody>
      </p:sp>
      <p:sp>
        <p:nvSpPr>
          <p:cNvPr id="41" name="SK-18-text-40"/>
          <p:cNvSpPr/>
          <p:nvPr/>
        </p:nvSpPr>
        <p:spPr>
          <a:xfrm>
            <a:off x="6315373" y="5225653"/>
            <a:ext cx="298037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FOR AKT</a:t>
            </a:r>
            <a:endParaRPr lang="en-US" sz="1575" dirty="0"/>
          </a:p>
        </p:txBody>
      </p:sp>
      <p:sp>
        <p:nvSpPr>
          <p:cNvPr id="42" name="SK-18-text-41"/>
          <p:cNvSpPr/>
          <p:nvPr/>
        </p:nvSpPr>
        <p:spPr>
          <a:xfrm>
            <a:off x="6290965" y="5506938"/>
            <a:ext cx="5096173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recommends 3 cycles — but local commissioning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decisions may restrict this. Patients may need to self-fund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cycles beyond locally commissioned provision.</a:t>
            </a:r>
            <a:endParaRPr lang="en-US" sz="1500" dirty="0"/>
          </a:p>
        </p:txBody>
      </p:sp>
      <p:sp>
        <p:nvSpPr>
          <p:cNvPr id="43" name="SK-18-text-42"/>
          <p:cNvSpPr/>
          <p:nvPr/>
        </p:nvSpPr>
        <p:spPr>
          <a:xfrm>
            <a:off x="3848695" y="6590407"/>
            <a:ext cx="448225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NICE NG257</a:t>
            </a:r>
            <a:endParaRPr lang="en-US" sz="12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18171"/>
            <a:ext cx="2096988" cy="3810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180" y="1536055"/>
            <a:ext cx="1889671" cy="5321796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496294"/>
            <a:ext cx="3462486" cy="126176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2496294"/>
            <a:ext cx="3462486" cy="1261765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49059" y="2496294"/>
            <a:ext cx="3462486" cy="126176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4450705"/>
            <a:ext cx="3462486" cy="93940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6761" y="4320480"/>
            <a:ext cx="1194792" cy="26059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47679" y="4907607"/>
            <a:ext cx="268188" cy="1905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23885" y="4863251"/>
            <a:ext cx="107763" cy="107763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5867" y="4450705"/>
            <a:ext cx="3462486" cy="939403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49788" y="4320480"/>
            <a:ext cx="1194792" cy="260598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78353" y="4907607"/>
            <a:ext cx="268188" cy="19050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54560" y="4863251"/>
            <a:ext cx="107763" cy="107763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6690" y="4450705"/>
            <a:ext cx="3462486" cy="939403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17075" y="4320480"/>
            <a:ext cx="1194792" cy="260598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5192" y="5541169"/>
            <a:ext cx="11033671" cy="836563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2361" y="5664696"/>
            <a:ext cx="1828800" cy="658267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3780" y="6576417"/>
            <a:ext cx="11704290" cy="14288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14879" y="2866579"/>
            <a:ext cx="633859" cy="541734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98777" y="2852886"/>
            <a:ext cx="524173" cy="562273"/>
          </a:xfrm>
          <a:prstGeom prst="rect">
            <a:avLst/>
          </a:prstGeom>
        </p:spPr>
      </p:pic>
      <p:pic>
        <p:nvPicPr>
          <p:cNvPr id="24" name="SK-19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4565" y="2846040"/>
            <a:ext cx="548580" cy="562273"/>
          </a:xfrm>
          <a:prstGeom prst="rect">
            <a:avLst/>
          </a:prstGeom>
        </p:spPr>
      </p:pic>
      <p:sp>
        <p:nvSpPr>
          <p:cNvPr id="25" name="SK-19-text-24"/>
          <p:cNvSpPr/>
          <p:nvPr/>
        </p:nvSpPr>
        <p:spPr>
          <a:xfrm>
            <a:off x="4495205" y="82153"/>
            <a:ext cx="31892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6" name="SK-19-text-25"/>
          <p:cNvSpPr/>
          <p:nvPr/>
        </p:nvSpPr>
        <p:spPr>
          <a:xfrm>
            <a:off x="597396" y="685800"/>
            <a:ext cx="1159460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Polycystic Ovary Syndrome (PCOS)</a:t>
            </a:r>
            <a:endParaRPr lang="en-US" sz="4050" dirty="0"/>
          </a:p>
        </p:txBody>
      </p:sp>
      <p:sp>
        <p:nvSpPr>
          <p:cNvPr id="27" name="SK-19-text-26"/>
          <p:cNvSpPr/>
          <p:nvPr/>
        </p:nvSpPr>
        <p:spPr>
          <a:xfrm>
            <a:off x="572988" y="1481286"/>
            <a:ext cx="111690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cause of anovulatory infertility</a:t>
            </a:r>
            <a:endParaRPr lang="en-US" sz="1650" dirty="0"/>
          </a:p>
        </p:txBody>
      </p:sp>
      <p:sp>
        <p:nvSpPr>
          <p:cNvPr id="28" name="SK-19-text-27"/>
          <p:cNvSpPr/>
          <p:nvPr/>
        </p:nvSpPr>
        <p:spPr>
          <a:xfrm>
            <a:off x="572988" y="1927027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— ROTTERDAM CRITERIA</a:t>
            </a:r>
            <a:endParaRPr lang="en-US" sz="1500" dirty="0"/>
          </a:p>
        </p:txBody>
      </p:sp>
      <p:sp>
        <p:nvSpPr>
          <p:cNvPr id="29" name="SK-19-text-28"/>
          <p:cNvSpPr/>
          <p:nvPr/>
        </p:nvSpPr>
        <p:spPr>
          <a:xfrm>
            <a:off x="572988" y="2187625"/>
            <a:ext cx="11619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out of 3 criteria required for diagnosis</a:t>
            </a:r>
            <a:endParaRPr lang="en-US" sz="1800" dirty="0"/>
          </a:p>
        </p:txBody>
      </p:sp>
      <p:sp>
        <p:nvSpPr>
          <p:cNvPr id="30" name="SK-19-text-29"/>
          <p:cNvSpPr/>
          <p:nvPr/>
        </p:nvSpPr>
        <p:spPr>
          <a:xfrm>
            <a:off x="682675" y="2605980"/>
            <a:ext cx="10287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1800" dirty="0"/>
          </a:p>
        </p:txBody>
      </p:sp>
      <p:sp>
        <p:nvSpPr>
          <p:cNvPr id="31" name="SK-19-text-30"/>
          <p:cNvSpPr/>
          <p:nvPr/>
        </p:nvSpPr>
        <p:spPr>
          <a:xfrm>
            <a:off x="1511796" y="2873425"/>
            <a:ext cx="53854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Oligo- or Anovulation</a:t>
            </a:r>
            <a:endParaRPr lang="en-US" sz="1650" dirty="0"/>
          </a:p>
        </p:txBody>
      </p:sp>
      <p:sp>
        <p:nvSpPr>
          <p:cNvPr id="32" name="SK-19-text-31"/>
          <p:cNvSpPr/>
          <p:nvPr/>
        </p:nvSpPr>
        <p:spPr>
          <a:xfrm>
            <a:off x="1511796" y="3175248"/>
            <a:ext cx="56407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or absent periods</a:t>
            </a:r>
            <a:endParaRPr lang="en-US" sz="1350" dirty="0"/>
          </a:p>
        </p:txBody>
      </p:sp>
      <p:sp>
        <p:nvSpPr>
          <p:cNvPr id="33" name="SK-19-text-32"/>
          <p:cNvSpPr/>
          <p:nvPr/>
        </p:nvSpPr>
        <p:spPr>
          <a:xfrm>
            <a:off x="4376886" y="2605980"/>
            <a:ext cx="10287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1800" dirty="0"/>
          </a:p>
        </p:txBody>
      </p:sp>
      <p:sp>
        <p:nvSpPr>
          <p:cNvPr id="34" name="SK-19-text-33"/>
          <p:cNvSpPr/>
          <p:nvPr/>
        </p:nvSpPr>
        <p:spPr>
          <a:xfrm>
            <a:off x="5193655" y="2640211"/>
            <a:ext cx="248706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or Biochemical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Hyperandrogenism</a:t>
            </a:r>
            <a:endParaRPr lang="en-US" sz="1800" dirty="0"/>
          </a:p>
        </p:txBody>
      </p:sp>
      <p:sp>
        <p:nvSpPr>
          <p:cNvPr id="35" name="SK-19-text-34"/>
          <p:cNvSpPr/>
          <p:nvPr/>
        </p:nvSpPr>
        <p:spPr>
          <a:xfrm>
            <a:off x="5193655" y="3209479"/>
            <a:ext cx="21336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Hirsutism, acne, or elevated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androgens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8253859" y="2605980"/>
            <a:ext cx="10287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1800" dirty="0"/>
          </a:p>
        </p:txBody>
      </p:sp>
      <p:sp>
        <p:nvSpPr>
          <p:cNvPr id="37" name="SK-19-text-36"/>
          <p:cNvSpPr/>
          <p:nvPr/>
        </p:nvSpPr>
        <p:spPr>
          <a:xfrm>
            <a:off x="9070777" y="2640211"/>
            <a:ext cx="20481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Polycystic Ovaries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Ultrasound</a:t>
            </a:r>
            <a:endParaRPr lang="en-US" sz="1800" dirty="0"/>
          </a:p>
        </p:txBody>
      </p:sp>
      <p:sp>
        <p:nvSpPr>
          <p:cNvPr id="38" name="SK-19-text-37"/>
          <p:cNvSpPr/>
          <p:nvPr/>
        </p:nvSpPr>
        <p:spPr>
          <a:xfrm>
            <a:off x="9082980" y="3202632"/>
            <a:ext cx="20359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≥20 follicles per ovary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ovarian volume</a:t>
            </a:r>
            <a:endParaRPr lang="en-US" sz="1350" dirty="0"/>
          </a:p>
        </p:txBody>
      </p:sp>
      <p:sp>
        <p:nvSpPr>
          <p:cNvPr id="39" name="SK-19-text-38"/>
          <p:cNvSpPr/>
          <p:nvPr/>
        </p:nvSpPr>
        <p:spPr>
          <a:xfrm>
            <a:off x="6948934" y="3806130"/>
            <a:ext cx="45845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other causes: thyroid disease, hyperprolactinaemia, CAH</a:t>
            </a:r>
            <a:endParaRPr lang="en-US" sz="1350" dirty="0"/>
          </a:p>
        </p:txBody>
      </p:sp>
      <p:sp>
        <p:nvSpPr>
          <p:cNvPr id="40" name="SK-19-text-39"/>
          <p:cNvSpPr/>
          <p:nvPr/>
        </p:nvSpPr>
        <p:spPr>
          <a:xfrm>
            <a:off x="572988" y="4025503"/>
            <a:ext cx="3981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LADDER</a:t>
            </a:r>
            <a:endParaRPr lang="en-US" sz="1500" dirty="0"/>
          </a:p>
        </p:txBody>
      </p:sp>
      <p:sp>
        <p:nvSpPr>
          <p:cNvPr id="41" name="SK-19-text-40"/>
          <p:cNvSpPr/>
          <p:nvPr/>
        </p:nvSpPr>
        <p:spPr>
          <a:xfrm>
            <a:off x="1797993" y="4347865"/>
            <a:ext cx="987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LINE</a:t>
            </a:r>
            <a:endParaRPr lang="en-US" sz="1350" dirty="0"/>
          </a:p>
        </p:txBody>
      </p:sp>
      <p:sp>
        <p:nvSpPr>
          <p:cNvPr id="42" name="SK-19-text-41"/>
          <p:cNvSpPr/>
          <p:nvPr/>
        </p:nvSpPr>
        <p:spPr>
          <a:xfrm>
            <a:off x="1015603" y="4677073"/>
            <a:ext cx="254049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Modification</a:t>
            </a:r>
            <a:endParaRPr lang="en-US" sz="1800" dirty="0"/>
          </a:p>
        </p:txBody>
      </p:sp>
      <p:sp>
        <p:nvSpPr>
          <p:cNvPr id="43" name="SK-19-text-42"/>
          <p:cNvSpPr/>
          <p:nvPr/>
        </p:nvSpPr>
        <p:spPr>
          <a:xfrm>
            <a:off x="975271" y="4958209"/>
            <a:ext cx="25602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(even 5%) can restore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· BMI 19–30</a:t>
            </a:r>
            <a:endParaRPr lang="en-US" sz="1350" dirty="0"/>
          </a:p>
        </p:txBody>
      </p:sp>
      <p:sp>
        <p:nvSpPr>
          <p:cNvPr id="44" name="SK-19-text-43"/>
          <p:cNvSpPr/>
          <p:nvPr/>
        </p:nvSpPr>
        <p:spPr>
          <a:xfrm>
            <a:off x="5480000" y="4347865"/>
            <a:ext cx="12194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LINE</a:t>
            </a:r>
            <a:endParaRPr lang="en-US" sz="1350" dirty="0"/>
          </a:p>
        </p:txBody>
      </p:sp>
      <p:sp>
        <p:nvSpPr>
          <p:cNvPr id="45" name="SK-19-text-44"/>
          <p:cNvSpPr/>
          <p:nvPr/>
        </p:nvSpPr>
        <p:spPr>
          <a:xfrm>
            <a:off x="5502325" y="4725144"/>
            <a:ext cx="11749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Letrozole</a:t>
            </a:r>
            <a:endParaRPr lang="en-US" sz="1800" dirty="0"/>
          </a:p>
        </p:txBody>
      </p:sp>
      <p:sp>
        <p:nvSpPr>
          <p:cNvPr id="46" name="SK-19-text-45"/>
          <p:cNvSpPr/>
          <p:nvPr/>
        </p:nvSpPr>
        <p:spPr>
          <a:xfrm>
            <a:off x="4504730" y="5026819"/>
            <a:ext cx="315798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Aromatase inhibitor · Ovulation induction</a:t>
            </a:r>
            <a:endParaRPr lang="en-US" sz="1350" dirty="0"/>
          </a:p>
        </p:txBody>
      </p:sp>
      <p:sp>
        <p:nvSpPr>
          <p:cNvPr id="47" name="SK-19-text-46"/>
          <p:cNvSpPr/>
          <p:nvPr/>
        </p:nvSpPr>
        <p:spPr>
          <a:xfrm>
            <a:off x="9283898" y="4347865"/>
            <a:ext cx="12194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</a:t>
            </a:r>
            <a:endParaRPr lang="en-US" sz="1350" dirty="0"/>
          </a:p>
        </p:txBody>
      </p:sp>
      <p:sp>
        <p:nvSpPr>
          <p:cNvPr id="48" name="SK-19-text-47"/>
          <p:cNvSpPr/>
          <p:nvPr/>
        </p:nvSpPr>
        <p:spPr>
          <a:xfrm>
            <a:off x="8855125" y="4718298"/>
            <a:ext cx="208939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Clomifene Citrate</a:t>
            </a:r>
            <a:endParaRPr lang="en-US" sz="1800" dirty="0"/>
          </a:p>
        </p:txBody>
      </p:sp>
      <p:sp>
        <p:nvSpPr>
          <p:cNvPr id="49" name="SK-19-text-48"/>
          <p:cNvSpPr/>
          <p:nvPr/>
        </p:nvSpPr>
        <p:spPr>
          <a:xfrm>
            <a:off x="8528000" y="5019973"/>
            <a:ext cx="273129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for multiple pregnancy risk</a:t>
            </a:r>
            <a:endParaRPr lang="en-US" sz="1350" dirty="0"/>
          </a:p>
        </p:txBody>
      </p:sp>
      <p:sp>
        <p:nvSpPr>
          <p:cNvPr id="50" name="SK-19-text-49"/>
          <p:cNvSpPr/>
          <p:nvPr/>
        </p:nvSpPr>
        <p:spPr>
          <a:xfrm>
            <a:off x="950863" y="5719465"/>
            <a:ext cx="15848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2026 UPDATE</a:t>
            </a:r>
            <a:endParaRPr lang="en-US" sz="1875" dirty="0"/>
          </a:p>
        </p:txBody>
      </p:sp>
      <p:sp>
        <p:nvSpPr>
          <p:cNvPr id="51" name="SK-19-text-50"/>
          <p:cNvSpPr/>
          <p:nvPr/>
        </p:nvSpPr>
        <p:spPr>
          <a:xfrm>
            <a:off x="2816275" y="5698927"/>
            <a:ext cx="93757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Letrozole is now the first-line drug for ovulation induction in PCOS</a:t>
            </a:r>
            <a:endParaRPr lang="en-US" sz="1950" dirty="0"/>
          </a:p>
        </p:txBody>
      </p:sp>
      <p:sp>
        <p:nvSpPr>
          <p:cNvPr id="52" name="SK-19-text-51"/>
          <p:cNvSpPr/>
          <p:nvPr/>
        </p:nvSpPr>
        <p:spPr>
          <a:xfrm>
            <a:off x="2816275" y="6014442"/>
            <a:ext cx="93757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Replaces clomifene as preferred agent · Previously clomifene was first-line (CG156 2013) · Know this for AKT</a:t>
            </a:r>
            <a:endParaRPr lang="en-US" sz="1350" dirty="0"/>
          </a:p>
        </p:txBody>
      </p:sp>
      <p:sp>
        <p:nvSpPr>
          <p:cNvPr id="53" name="SK-19-text-52"/>
          <p:cNvSpPr/>
          <p:nvPr/>
        </p:nvSpPr>
        <p:spPr>
          <a:xfrm>
            <a:off x="4407098" y="6631632"/>
            <a:ext cx="33653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</a:t>
            </a:r>
            <a:endParaRPr lang="en-US" sz="1350" dirty="0"/>
          </a:p>
        </p:txBody>
      </p:sp>
      <p:sp>
        <p:nvSpPr>
          <p:cNvPr id="54" name="SK-19-text-53"/>
          <p:cNvSpPr/>
          <p:nvPr/>
        </p:nvSpPr>
        <p:spPr>
          <a:xfrm>
            <a:off x="11423452" y="6631632"/>
            <a:ext cx="5610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/ 25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1875" y="102840"/>
            <a:ext cx="2670125" cy="41148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840361"/>
            <a:ext cx="3352800" cy="370329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85615"/>
            <a:ext cx="7315200" cy="381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35696"/>
            <a:ext cx="2560290" cy="237276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35696"/>
            <a:ext cx="2560290" cy="89148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4210794"/>
            <a:ext cx="938659" cy="20568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3671" y="2235696"/>
            <a:ext cx="2560290" cy="237276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3671" y="2235696"/>
            <a:ext cx="2560290" cy="8914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2235696"/>
            <a:ext cx="2560290" cy="2372767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2235696"/>
            <a:ext cx="2560290" cy="8914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2855" y="4210794"/>
            <a:ext cx="938659" cy="20568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1961" y="2235696"/>
            <a:ext cx="2560290" cy="2372767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2235696"/>
            <a:ext cx="2560290" cy="89148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17075" y="4210794"/>
            <a:ext cx="938659" cy="20568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72800" y="2489448"/>
            <a:ext cx="463153" cy="335905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841677"/>
            <a:ext cx="9631561" cy="15018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841677"/>
            <a:ext cx="97482" cy="1501825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70863" y="5026819"/>
            <a:ext cx="1499592" cy="308521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19184" y="5431482"/>
            <a:ext cx="1267867" cy="1193155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196" y="5006280"/>
            <a:ext cx="487561" cy="500509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0784" y="2434530"/>
            <a:ext cx="438894" cy="418207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52157" y="2461915"/>
            <a:ext cx="475357" cy="397669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60290" y="2434530"/>
            <a:ext cx="475357" cy="459432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4200227" y="89148"/>
            <a:ext cx="377919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28" name="SK-2-text-27"/>
          <p:cNvSpPr/>
          <p:nvPr/>
        </p:nvSpPr>
        <p:spPr>
          <a:xfrm>
            <a:off x="609600" y="864096"/>
            <a:ext cx="115824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Definitions and IVF Criteria</a:t>
            </a:r>
            <a:endParaRPr lang="en-US" sz="3750" dirty="0"/>
          </a:p>
        </p:txBody>
      </p:sp>
      <p:sp>
        <p:nvSpPr>
          <p:cNvPr id="29" name="SK-2-text-28"/>
          <p:cNvSpPr/>
          <p:nvPr/>
        </p:nvSpPr>
        <p:spPr>
          <a:xfrm>
            <a:off x="585192" y="1728192"/>
            <a:ext cx="108223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· Foundational Concepts</a:t>
            </a:r>
            <a:endParaRPr lang="en-US" sz="1950" dirty="0"/>
          </a:p>
        </p:txBody>
      </p:sp>
      <p:sp>
        <p:nvSpPr>
          <p:cNvPr id="30" name="SK-2-text-29"/>
          <p:cNvSpPr/>
          <p:nvPr/>
        </p:nvSpPr>
        <p:spPr>
          <a:xfrm>
            <a:off x="780157" y="2564755"/>
            <a:ext cx="430625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Infertility</a:t>
            </a:r>
            <a:endParaRPr lang="en-US" sz="2475" dirty="0"/>
          </a:p>
        </p:txBody>
      </p:sp>
      <p:sp>
        <p:nvSpPr>
          <p:cNvPr id="31" name="SK-2-text-30"/>
          <p:cNvSpPr/>
          <p:nvPr/>
        </p:nvSpPr>
        <p:spPr>
          <a:xfrm>
            <a:off x="767953" y="3017490"/>
            <a:ext cx="2084784" cy="10355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"Failure to conceive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12 months of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unprotected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sexual intercourse"</a:t>
            </a:r>
            <a:endParaRPr lang="en-US" sz="1725" dirty="0"/>
          </a:p>
        </p:txBody>
      </p:sp>
      <p:sp>
        <p:nvSpPr>
          <p:cNvPr id="32" name="SK-2-text-31"/>
          <p:cNvSpPr/>
          <p:nvPr/>
        </p:nvSpPr>
        <p:spPr>
          <a:xfrm>
            <a:off x="841177" y="4231332"/>
            <a:ext cx="2133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</a:t>
            </a:r>
            <a:endParaRPr lang="en-US" sz="1125" dirty="0"/>
          </a:p>
        </p:txBody>
      </p:sp>
      <p:sp>
        <p:nvSpPr>
          <p:cNvPr id="33" name="SK-2-text-32"/>
          <p:cNvSpPr/>
          <p:nvPr/>
        </p:nvSpPr>
        <p:spPr>
          <a:xfrm>
            <a:off x="3572173" y="2564755"/>
            <a:ext cx="46834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Subfertility</a:t>
            </a:r>
            <a:endParaRPr lang="en-US" sz="2475" dirty="0"/>
          </a:p>
        </p:txBody>
      </p:sp>
      <p:sp>
        <p:nvSpPr>
          <p:cNvPr id="34" name="SK-2-text-33"/>
          <p:cNvSpPr/>
          <p:nvPr/>
        </p:nvSpPr>
        <p:spPr>
          <a:xfrm>
            <a:off x="3559969" y="3010644"/>
            <a:ext cx="2206675" cy="1316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"Reduced ability to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conceive — used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interchangeably with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infertility in clinical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practice"</a:t>
            </a:r>
            <a:endParaRPr lang="en-US" sz="1725" dirty="0"/>
          </a:p>
        </p:txBody>
      </p:sp>
      <p:sp>
        <p:nvSpPr>
          <p:cNvPr id="35" name="SK-2-text-34"/>
          <p:cNvSpPr/>
          <p:nvPr/>
        </p:nvSpPr>
        <p:spPr>
          <a:xfrm>
            <a:off x="6364188" y="2434530"/>
            <a:ext cx="1377553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Infertility</a:t>
            </a:r>
            <a:endParaRPr lang="en-US" sz="2400" dirty="0"/>
          </a:p>
        </p:txBody>
      </p:sp>
      <p:sp>
        <p:nvSpPr>
          <p:cNvPr id="36" name="SK-2-text-35"/>
          <p:cNvSpPr/>
          <p:nvPr/>
        </p:nvSpPr>
        <p:spPr>
          <a:xfrm>
            <a:off x="6364188" y="3202632"/>
            <a:ext cx="1560463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"No previous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has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occurred"</a:t>
            </a:r>
            <a:endParaRPr lang="en-US" sz="1725" dirty="0"/>
          </a:p>
        </p:txBody>
      </p:sp>
      <p:sp>
        <p:nvSpPr>
          <p:cNvPr id="37" name="SK-2-text-36"/>
          <p:cNvSpPr/>
          <p:nvPr/>
        </p:nvSpPr>
        <p:spPr>
          <a:xfrm>
            <a:off x="6425059" y="4231332"/>
            <a:ext cx="2133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</a:t>
            </a:r>
            <a:endParaRPr lang="en-US" sz="1125" dirty="0"/>
          </a:p>
        </p:txBody>
      </p:sp>
      <p:sp>
        <p:nvSpPr>
          <p:cNvPr id="38" name="SK-2-text-37"/>
          <p:cNvSpPr/>
          <p:nvPr/>
        </p:nvSpPr>
        <p:spPr>
          <a:xfrm>
            <a:off x="9156055" y="2441377"/>
            <a:ext cx="1621482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Infertility</a:t>
            </a:r>
            <a:endParaRPr lang="en-US" sz="2400" dirty="0"/>
          </a:p>
        </p:txBody>
      </p:sp>
      <p:sp>
        <p:nvSpPr>
          <p:cNvPr id="39" name="SK-2-text-38"/>
          <p:cNvSpPr/>
          <p:nvPr/>
        </p:nvSpPr>
        <p:spPr>
          <a:xfrm>
            <a:off x="9156055" y="3175248"/>
            <a:ext cx="2218879" cy="10148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"Previous pregnancy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occurred — even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it did not result in a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live birth"</a:t>
            </a:r>
            <a:endParaRPr lang="en-US" sz="1725" dirty="0"/>
          </a:p>
        </p:txBody>
      </p:sp>
      <p:sp>
        <p:nvSpPr>
          <p:cNvPr id="40" name="SK-2-text-39"/>
          <p:cNvSpPr/>
          <p:nvPr/>
        </p:nvSpPr>
        <p:spPr>
          <a:xfrm>
            <a:off x="9229279" y="4286250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</a:t>
            </a:r>
            <a:endParaRPr lang="en-US" sz="1125" dirty="0"/>
          </a:p>
        </p:txBody>
      </p:sp>
      <p:sp>
        <p:nvSpPr>
          <p:cNvPr id="41" name="SK-2-text-40"/>
          <p:cNvSpPr/>
          <p:nvPr/>
        </p:nvSpPr>
        <p:spPr>
          <a:xfrm>
            <a:off x="1536055" y="5061198"/>
            <a:ext cx="793432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IVF Criteria Trigger</a:t>
            </a:r>
            <a:endParaRPr lang="en-US" sz="2550" dirty="0"/>
          </a:p>
        </p:txBody>
      </p:sp>
      <p:sp>
        <p:nvSpPr>
          <p:cNvPr id="42" name="SK-2-text-41"/>
          <p:cNvSpPr/>
          <p:nvPr/>
        </p:nvSpPr>
        <p:spPr>
          <a:xfrm>
            <a:off x="8502104" y="5061198"/>
            <a:ext cx="15073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</a:t>
            </a:r>
            <a:endParaRPr lang="en-US" sz="1275" dirty="0"/>
          </a:p>
        </p:txBody>
      </p:sp>
      <p:sp>
        <p:nvSpPr>
          <p:cNvPr id="43" name="SK-2-text-42"/>
          <p:cNvSpPr/>
          <p:nvPr/>
        </p:nvSpPr>
        <p:spPr>
          <a:xfrm>
            <a:off x="1524000" y="5493246"/>
            <a:ext cx="106680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months of regular unprotected sexual intercourse without conception OR</a:t>
            </a:r>
            <a:endParaRPr lang="en-US" sz="1950" dirty="0"/>
          </a:p>
        </p:txBody>
      </p:sp>
      <p:sp>
        <p:nvSpPr>
          <p:cNvPr id="44" name="SK-2-text-43"/>
          <p:cNvSpPr/>
          <p:nvPr/>
        </p:nvSpPr>
        <p:spPr>
          <a:xfrm>
            <a:off x="1524000" y="5863530"/>
            <a:ext cx="106680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cycles of artificial insemination without success</a:t>
            </a:r>
            <a:endParaRPr lang="en-US" sz="1950" dirty="0"/>
          </a:p>
        </p:txBody>
      </p:sp>
      <p:sp>
        <p:nvSpPr>
          <p:cNvPr id="45" name="SK-2-text-44"/>
          <p:cNvSpPr/>
          <p:nvPr/>
        </p:nvSpPr>
        <p:spPr>
          <a:xfrm>
            <a:off x="4326582" y="6604248"/>
            <a:ext cx="351427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466279"/>
            <a:ext cx="5486400" cy="639157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311325"/>
            <a:ext cx="1828800" cy="3810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1975098"/>
            <a:ext cx="9525" cy="4196953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1975098"/>
            <a:ext cx="5242471" cy="85025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2029867"/>
            <a:ext cx="121890" cy="740569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596" y="1975098"/>
            <a:ext cx="5242471" cy="850255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2029867"/>
            <a:ext cx="121890" cy="740569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5664696"/>
            <a:ext cx="5242471" cy="493663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5719465"/>
            <a:ext cx="121890" cy="38397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5664696"/>
            <a:ext cx="5242471" cy="493663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2855" y="5719465"/>
            <a:ext cx="121890" cy="383977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6359426"/>
            <a:ext cx="5291286" cy="9525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6359426"/>
            <a:ext cx="2438400" cy="9525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1671" y="5760690"/>
            <a:ext cx="268188" cy="267444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71357" y="2448223"/>
            <a:ext cx="329059" cy="260598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7953" y="5753844"/>
            <a:ext cx="219373" cy="27429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8973" y="2427684"/>
            <a:ext cx="316855" cy="287982"/>
          </a:xfrm>
          <a:prstGeom prst="rect">
            <a:avLst/>
          </a:prstGeom>
        </p:spPr>
      </p:pic>
      <p:sp>
        <p:nvSpPr>
          <p:cNvPr id="21" name="SK-20-text-20"/>
          <p:cNvSpPr/>
          <p:nvPr/>
        </p:nvSpPr>
        <p:spPr>
          <a:xfrm>
            <a:off x="560784" y="123379"/>
            <a:ext cx="6038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2" name="SK-20-text-21"/>
          <p:cNvSpPr/>
          <p:nvPr/>
        </p:nvSpPr>
        <p:spPr>
          <a:xfrm>
            <a:off x="9707017" y="123379"/>
            <a:ext cx="1984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3" name="SK-20-text-22"/>
          <p:cNvSpPr/>
          <p:nvPr/>
        </p:nvSpPr>
        <p:spPr>
          <a:xfrm>
            <a:off x="560784" y="658267"/>
            <a:ext cx="1163121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5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Hyperprolactinaemia and Tubal Factors</a:t>
            </a:r>
            <a:endParaRPr lang="en-US" sz="3900" dirty="0"/>
          </a:p>
        </p:txBody>
      </p:sp>
      <p:sp>
        <p:nvSpPr>
          <p:cNvPr id="24" name="SK-20-text-23"/>
          <p:cNvSpPr/>
          <p:nvPr/>
        </p:nvSpPr>
        <p:spPr>
          <a:xfrm>
            <a:off x="536377" y="1501825"/>
            <a:ext cx="116556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Causes, investigation, and management of two key infertility pathways</a:t>
            </a:r>
            <a:endParaRPr lang="en-US" sz="1800" dirty="0"/>
          </a:p>
        </p:txBody>
      </p:sp>
      <p:sp>
        <p:nvSpPr>
          <p:cNvPr id="25" name="SK-20-text-24"/>
          <p:cNvSpPr/>
          <p:nvPr/>
        </p:nvSpPr>
        <p:spPr>
          <a:xfrm>
            <a:off x="804565" y="2064246"/>
            <a:ext cx="710184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5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Hyperprolactinaemia</a:t>
            </a:r>
            <a:endParaRPr lang="en-US" sz="2400" dirty="0"/>
          </a:p>
        </p:txBody>
      </p:sp>
      <p:sp>
        <p:nvSpPr>
          <p:cNvPr id="26" name="SK-20-text-25"/>
          <p:cNvSpPr/>
          <p:nvPr/>
        </p:nvSpPr>
        <p:spPr>
          <a:xfrm>
            <a:off x="1194792" y="2468761"/>
            <a:ext cx="109972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Elevated prolactin → anovulation and amenorrhoea</a:t>
            </a:r>
            <a:endParaRPr lang="en-US" sz="1500" dirty="0"/>
          </a:p>
        </p:txBody>
      </p:sp>
      <p:sp>
        <p:nvSpPr>
          <p:cNvPr id="27" name="SK-20-text-26"/>
          <p:cNvSpPr/>
          <p:nvPr/>
        </p:nvSpPr>
        <p:spPr>
          <a:xfrm>
            <a:off x="646063" y="2900809"/>
            <a:ext cx="5083969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Causes: Prolactinoma (pituitary adenoma), antipsychotics,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metoclopramide, domperidone, cimetidine,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hypothyroidism</a:t>
            </a:r>
            <a:endParaRPr lang="en-US" sz="1500" dirty="0"/>
          </a:p>
        </p:txBody>
      </p:sp>
      <p:sp>
        <p:nvSpPr>
          <p:cNvPr id="28" name="SK-20-text-27"/>
          <p:cNvSpPr/>
          <p:nvPr/>
        </p:nvSpPr>
        <p:spPr>
          <a:xfrm>
            <a:off x="646063" y="3682603"/>
            <a:ext cx="510837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Symptoms: Galactorrhoea, amenorrhoea, headache, visual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field defects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646063" y="4238179"/>
            <a:ext cx="513278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Investigate: MRI pituitary (if prolactin significantly elevated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symptoms suggest adenoma)</a:t>
            </a:r>
            <a:endParaRPr lang="en-US" sz="1500" dirty="0"/>
          </a:p>
        </p:txBody>
      </p:sp>
      <p:sp>
        <p:nvSpPr>
          <p:cNvPr id="30" name="SK-20-text-29"/>
          <p:cNvSpPr/>
          <p:nvPr/>
        </p:nvSpPr>
        <p:spPr>
          <a:xfrm>
            <a:off x="646063" y="4793605"/>
            <a:ext cx="5132784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Treatment: Cabergoline — first-line dopamine agonist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(BNF); bromocriptine — alternative. Always review and stop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offending medications.</a:t>
            </a:r>
            <a:endParaRPr lang="en-US" sz="1500" dirty="0"/>
          </a:p>
        </p:txBody>
      </p:sp>
      <p:sp>
        <p:nvSpPr>
          <p:cNvPr id="31" name="SK-20-text-30"/>
          <p:cNvSpPr/>
          <p:nvPr/>
        </p:nvSpPr>
        <p:spPr>
          <a:xfrm>
            <a:off x="1048494" y="5781229"/>
            <a:ext cx="111435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Prolactin &gt;1000 mIU/L → MRI pituitary urgently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6559153" y="2064246"/>
            <a:ext cx="56328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5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Tubal Factor Infertility</a:t>
            </a:r>
            <a:endParaRPr lang="en-US" sz="2400" dirty="0"/>
          </a:p>
        </p:txBody>
      </p:sp>
      <p:sp>
        <p:nvSpPr>
          <p:cNvPr id="33" name="SK-20-text-32"/>
          <p:cNvSpPr/>
          <p:nvPr/>
        </p:nvSpPr>
        <p:spPr>
          <a:xfrm>
            <a:off x="6924973" y="2468761"/>
            <a:ext cx="52670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Tubal damage → impaired egg transport and fertilisation</a:t>
            </a:r>
            <a:endParaRPr lang="en-US" sz="1500" dirty="0"/>
          </a:p>
        </p:txBody>
      </p:sp>
      <p:sp>
        <p:nvSpPr>
          <p:cNvPr id="34" name="SK-20-text-33"/>
          <p:cNvSpPr/>
          <p:nvPr/>
        </p:nvSpPr>
        <p:spPr>
          <a:xfrm>
            <a:off x="6388596" y="2907655"/>
            <a:ext cx="5279082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Causes: Pelvic inflammatory disease (PID — chlamydia most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common),, endometriosis, previous ectopic pregnancy,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post-surgical adhesions</a:t>
            </a:r>
            <a:endParaRPr lang="en-US" sz="1500" dirty="0"/>
          </a:p>
        </p:txBody>
      </p:sp>
      <p:sp>
        <p:nvSpPr>
          <p:cNvPr id="35" name="SK-20-text-34"/>
          <p:cNvSpPr/>
          <p:nvPr/>
        </p:nvSpPr>
        <p:spPr>
          <a:xfrm>
            <a:off x="6388596" y="3689598"/>
            <a:ext cx="5132784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Investigations: HSG (hysterosalpingography) — first-line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tubal imaging; HyCoSy — ultrasound alternative;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Laparoscopy — gold standard if suspected severe damage</a:t>
            </a:r>
            <a:endParaRPr lang="en-US" sz="1500" dirty="0"/>
          </a:p>
        </p:txBody>
      </p:sp>
      <p:sp>
        <p:nvSpPr>
          <p:cNvPr id="36" name="SK-20-text-35"/>
          <p:cNvSpPr/>
          <p:nvPr/>
        </p:nvSpPr>
        <p:spPr>
          <a:xfrm>
            <a:off x="6388596" y="4471392"/>
            <a:ext cx="516939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Management: IVF preferred over tubal surgery if damage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or bilateral</a:t>
            </a:r>
            <a:endParaRPr lang="en-US" sz="1500" dirty="0"/>
          </a:p>
        </p:txBody>
      </p:sp>
      <p:sp>
        <p:nvSpPr>
          <p:cNvPr id="37" name="SK-20-text-36"/>
          <p:cNvSpPr/>
          <p:nvPr/>
        </p:nvSpPr>
        <p:spPr>
          <a:xfrm>
            <a:off x="6388596" y="5019973"/>
            <a:ext cx="51449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Screening: Chlamydia NAAT screen before any intrauterine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procedure</a:t>
            </a:r>
            <a:endParaRPr lang="en-US" sz="1500" dirty="0"/>
          </a:p>
        </p:txBody>
      </p:sp>
      <p:sp>
        <p:nvSpPr>
          <p:cNvPr id="38" name="SK-20-text-37"/>
          <p:cNvSpPr/>
          <p:nvPr/>
        </p:nvSpPr>
        <p:spPr>
          <a:xfrm>
            <a:off x="6772498" y="5781229"/>
            <a:ext cx="5449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PID or ectopic → refer early for tubal assessment</a:t>
            </a:r>
            <a:endParaRPr lang="en-US" sz="1500" dirty="0"/>
          </a:p>
        </p:txBody>
      </p:sp>
      <p:sp>
        <p:nvSpPr>
          <p:cNvPr id="39" name="SK-20-text-38"/>
          <p:cNvSpPr/>
          <p:nvPr/>
        </p:nvSpPr>
        <p:spPr>
          <a:xfrm>
            <a:off x="463153" y="6494413"/>
            <a:ext cx="117288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25 · Bradford VTS · May 2026 · Based on NICE NG257 2026 &amp; BNF 2025/2026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161" y="452586"/>
            <a:ext cx="8046690" cy="640526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254323"/>
            <a:ext cx="1011882" cy="28575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817340"/>
            <a:ext cx="11216580" cy="1008013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1817340"/>
            <a:ext cx="146298" cy="100801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0353" y="2091630"/>
            <a:ext cx="1645890" cy="322213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7098" y="2091630"/>
            <a:ext cx="2133600" cy="322213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51255" y="2091630"/>
            <a:ext cx="2682180" cy="322213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561" y="2955727"/>
            <a:ext cx="11216580" cy="1419523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2955727"/>
            <a:ext cx="146298" cy="1419523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898" y="3305473"/>
            <a:ext cx="3608784" cy="1069777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5898" y="3305473"/>
            <a:ext cx="316855" cy="274290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86573" y="3305473"/>
            <a:ext cx="3462486" cy="1069777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6573" y="3305473"/>
            <a:ext cx="316855" cy="274290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83153" y="3305473"/>
            <a:ext cx="3474690" cy="1069777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83153" y="3305473"/>
            <a:ext cx="316855" cy="274290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7561" y="4505623"/>
            <a:ext cx="11216580" cy="1748730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7561" y="4505623"/>
            <a:ext cx="146298" cy="1748730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490" y="4814292"/>
            <a:ext cx="5388769" cy="1152079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6455" y="5431482"/>
            <a:ext cx="1731169" cy="260598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73998" y="4814292"/>
            <a:ext cx="9525" cy="1152079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37263" y="4814292"/>
            <a:ext cx="5120580" cy="1152079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32377" y="5431482"/>
            <a:ext cx="1755577" cy="260598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58094" y="6055519"/>
            <a:ext cx="8875663" cy="377130"/>
          </a:xfrm>
          <a:prstGeom prst="rect">
            <a:avLst/>
          </a:prstGeom>
        </p:spPr>
      </p:pic>
      <p:pic>
        <p:nvPicPr>
          <p:cNvPr id="27" name="SK-21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9059" y="6544568"/>
            <a:ext cx="11533584" cy="9525"/>
          </a:xfrm>
          <a:prstGeom prst="rect">
            <a:avLst/>
          </a:prstGeom>
        </p:spPr>
      </p:pic>
      <p:pic>
        <p:nvPicPr>
          <p:cNvPr id="28" name="SK-21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84871" y="6076057"/>
            <a:ext cx="329059" cy="301675"/>
          </a:xfrm>
          <a:prstGeom prst="rect">
            <a:avLst/>
          </a:prstGeom>
        </p:spPr>
      </p:pic>
      <p:pic>
        <p:nvPicPr>
          <p:cNvPr id="29" name="SK-21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27082" y="3524994"/>
            <a:ext cx="487561" cy="617190"/>
          </a:xfrm>
          <a:prstGeom prst="rect">
            <a:avLst/>
          </a:prstGeom>
        </p:spPr>
      </p:pic>
      <p:pic>
        <p:nvPicPr>
          <p:cNvPr id="30" name="SK-21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632871" y="3552379"/>
            <a:ext cx="609600" cy="555427"/>
          </a:xfrm>
          <a:prstGeom prst="rect">
            <a:avLst/>
          </a:prstGeom>
        </p:spPr>
      </p:pic>
      <p:pic>
        <p:nvPicPr>
          <p:cNvPr id="31" name="SK-21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38659" y="3463230"/>
            <a:ext cx="585192" cy="733723"/>
          </a:xfrm>
          <a:prstGeom prst="rect">
            <a:avLst/>
          </a:prstGeom>
        </p:spPr>
      </p:pic>
      <p:sp>
        <p:nvSpPr>
          <p:cNvPr id="32" name="SK-21-text-31"/>
          <p:cNvSpPr/>
          <p:nvPr/>
        </p:nvSpPr>
        <p:spPr>
          <a:xfrm>
            <a:off x="4279255" y="82153"/>
            <a:ext cx="72466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33" name="SK-21-text-32"/>
          <p:cNvSpPr/>
          <p:nvPr/>
        </p:nvSpPr>
        <p:spPr>
          <a:xfrm>
            <a:off x="475357" y="651421"/>
            <a:ext cx="1171664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Factor Infertility</a:t>
            </a:r>
            <a:endParaRPr lang="en-US" sz="3825" dirty="0"/>
          </a:p>
        </p:txBody>
      </p:sp>
      <p:sp>
        <p:nvSpPr>
          <p:cNvPr id="34" name="SK-21-text-33"/>
          <p:cNvSpPr/>
          <p:nvPr/>
        </p:nvSpPr>
        <p:spPr>
          <a:xfrm>
            <a:off x="475357" y="1419523"/>
            <a:ext cx="1171664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~30% of infertility cases — always investigate both partners</a:t>
            </a:r>
            <a:endParaRPr lang="en-US" sz="1650" dirty="0"/>
          </a:p>
        </p:txBody>
      </p:sp>
      <p:sp>
        <p:nvSpPr>
          <p:cNvPr id="35" name="SK-21-text-34"/>
          <p:cNvSpPr/>
          <p:nvPr/>
        </p:nvSpPr>
        <p:spPr>
          <a:xfrm>
            <a:off x="731490" y="1844725"/>
            <a:ext cx="613981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PRESENTATION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743694" y="2132707"/>
            <a:ext cx="48253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OAT Syndrome</a:t>
            </a:r>
            <a:endParaRPr lang="en-US" sz="2550" dirty="0"/>
          </a:p>
        </p:txBody>
      </p:sp>
      <p:sp>
        <p:nvSpPr>
          <p:cNvPr id="37" name="SK-21-text-36"/>
          <p:cNvSpPr/>
          <p:nvPr/>
        </p:nvSpPr>
        <p:spPr>
          <a:xfrm>
            <a:off x="4779020" y="2143731"/>
            <a:ext cx="4438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‘Oligo’ — low count</a:t>
            </a:r>
            <a:endParaRPr lang="en-US" sz="1400" dirty="0"/>
          </a:p>
        </p:txBody>
      </p:sp>
      <p:sp>
        <p:nvSpPr>
          <p:cNvPr id="38" name="SK-21-text-37"/>
          <p:cNvSpPr/>
          <p:nvPr/>
        </p:nvSpPr>
        <p:spPr>
          <a:xfrm>
            <a:off x="6639380" y="2119014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‘Astheno’ — poor motility</a:t>
            </a:r>
            <a:endParaRPr lang="en-US" sz="1400" dirty="0"/>
          </a:p>
        </p:txBody>
      </p:sp>
      <p:sp>
        <p:nvSpPr>
          <p:cNvPr id="39" name="SK-21-text-38"/>
          <p:cNvSpPr/>
          <p:nvPr/>
        </p:nvSpPr>
        <p:spPr>
          <a:xfrm>
            <a:off x="8942032" y="2117973"/>
            <a:ext cx="34748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‘Terato’ — abnormal morphology</a:t>
            </a:r>
            <a:endParaRPr lang="en-US" sz="1400" dirty="0"/>
          </a:p>
        </p:txBody>
      </p:sp>
      <p:sp>
        <p:nvSpPr>
          <p:cNvPr id="40" name="SK-21-text-39"/>
          <p:cNvSpPr/>
          <p:nvPr/>
        </p:nvSpPr>
        <p:spPr>
          <a:xfrm>
            <a:off x="743694" y="2509986"/>
            <a:ext cx="11448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Oligoasthenoteratospermia — low count + poor motility + abnormal morphology</a:t>
            </a:r>
            <a:endParaRPr lang="en-US" sz="1575" dirty="0"/>
          </a:p>
        </p:txBody>
      </p:sp>
      <p:sp>
        <p:nvSpPr>
          <p:cNvPr id="41" name="SK-21-text-40"/>
          <p:cNvSpPr/>
          <p:nvPr/>
        </p:nvSpPr>
        <p:spPr>
          <a:xfrm>
            <a:off x="743694" y="3031182"/>
            <a:ext cx="689419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REVERSIBLE CAUSES — ACT NOW</a:t>
            </a:r>
            <a:endParaRPr lang="en-US" sz="1650" dirty="0"/>
          </a:p>
        </p:txBody>
      </p:sp>
      <p:sp>
        <p:nvSpPr>
          <p:cNvPr id="42" name="SK-21-text-41"/>
          <p:cNvSpPr/>
          <p:nvPr/>
        </p:nvSpPr>
        <p:spPr>
          <a:xfrm>
            <a:off x="841177" y="3353544"/>
            <a:ext cx="5238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1650" dirty="0"/>
          </a:p>
        </p:txBody>
      </p:sp>
      <p:sp>
        <p:nvSpPr>
          <p:cNvPr id="43" name="SK-21-text-42"/>
          <p:cNvSpPr/>
          <p:nvPr/>
        </p:nvSpPr>
        <p:spPr>
          <a:xfrm>
            <a:off x="1755577" y="3463230"/>
            <a:ext cx="28575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Varicocele</a:t>
            </a:r>
            <a:endParaRPr lang="en-US" sz="1800" dirty="0"/>
          </a:p>
        </p:txBody>
      </p:sp>
      <p:sp>
        <p:nvSpPr>
          <p:cNvPr id="44" name="SK-21-text-43"/>
          <p:cNvSpPr/>
          <p:nvPr/>
        </p:nvSpPr>
        <p:spPr>
          <a:xfrm>
            <a:off x="1755577" y="3730675"/>
            <a:ext cx="25114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repair may improve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parameters — refer urology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4486573" y="3353544"/>
            <a:ext cx="5238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650" dirty="0"/>
          </a:p>
        </p:txBody>
      </p:sp>
      <p:sp>
        <p:nvSpPr>
          <p:cNvPr id="46" name="SK-21-text-45"/>
          <p:cNvSpPr/>
          <p:nvPr/>
        </p:nvSpPr>
        <p:spPr>
          <a:xfrm>
            <a:off x="5474196" y="3415159"/>
            <a:ext cx="14859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Drugs</a:t>
            </a:r>
            <a:endParaRPr lang="en-US" sz="1800" dirty="0"/>
          </a:p>
        </p:txBody>
      </p:sp>
      <p:sp>
        <p:nvSpPr>
          <p:cNvPr id="47" name="SK-21-text-46"/>
          <p:cNvSpPr/>
          <p:nvPr/>
        </p:nvSpPr>
        <p:spPr>
          <a:xfrm>
            <a:off x="5474196" y="3682603"/>
            <a:ext cx="61045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Anabolic steroids · Finasteride</a:t>
            </a:r>
            <a:endParaRPr lang="en-US" sz="1275" dirty="0"/>
          </a:p>
        </p:txBody>
      </p:sp>
      <p:sp>
        <p:nvSpPr>
          <p:cNvPr id="48" name="SK-21-text-47"/>
          <p:cNvSpPr/>
          <p:nvPr/>
        </p:nvSpPr>
        <p:spPr>
          <a:xfrm>
            <a:off x="5474196" y="3867894"/>
            <a:ext cx="591026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Sulfasalazine · Chemotherapy</a:t>
            </a:r>
            <a:endParaRPr lang="en-US" sz="1275" dirty="0"/>
          </a:p>
        </p:txBody>
      </p:sp>
      <p:sp>
        <p:nvSpPr>
          <p:cNvPr id="49" name="SK-21-text-48"/>
          <p:cNvSpPr/>
          <p:nvPr/>
        </p:nvSpPr>
        <p:spPr>
          <a:xfrm>
            <a:off x="5474196" y="4073575"/>
            <a:ext cx="571595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review and stop if possible</a:t>
            </a:r>
            <a:endParaRPr lang="en-US" sz="1275" dirty="0"/>
          </a:p>
        </p:txBody>
      </p:sp>
      <p:sp>
        <p:nvSpPr>
          <p:cNvPr id="50" name="SK-21-text-49"/>
          <p:cNvSpPr/>
          <p:nvPr/>
        </p:nvSpPr>
        <p:spPr>
          <a:xfrm>
            <a:off x="8119765" y="3367236"/>
            <a:ext cx="52387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650" dirty="0"/>
          </a:p>
        </p:txBody>
      </p:sp>
      <p:sp>
        <p:nvSpPr>
          <p:cNvPr id="51" name="SK-21-text-50"/>
          <p:cNvSpPr/>
          <p:nvPr/>
        </p:nvSpPr>
        <p:spPr>
          <a:xfrm>
            <a:off x="9119592" y="3415159"/>
            <a:ext cx="30724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Heat &amp; Lifestyle</a:t>
            </a:r>
            <a:endParaRPr lang="en-US" sz="1800" dirty="0"/>
          </a:p>
        </p:txBody>
      </p:sp>
      <p:sp>
        <p:nvSpPr>
          <p:cNvPr id="52" name="SK-21-text-51"/>
          <p:cNvSpPr/>
          <p:nvPr/>
        </p:nvSpPr>
        <p:spPr>
          <a:xfrm>
            <a:off x="9119592" y="3689598"/>
            <a:ext cx="30724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Tight underwear · Hot baths</a:t>
            </a:r>
            <a:endParaRPr lang="en-US" sz="1275" dirty="0"/>
          </a:p>
        </p:txBody>
      </p:sp>
      <p:sp>
        <p:nvSpPr>
          <p:cNvPr id="53" name="SK-21-text-52"/>
          <p:cNvSpPr/>
          <p:nvPr/>
        </p:nvSpPr>
        <p:spPr>
          <a:xfrm>
            <a:off x="9119592" y="3874740"/>
            <a:ext cx="30724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Smoking · Cannabis</a:t>
            </a:r>
            <a:endParaRPr lang="en-US" sz="1275" dirty="0"/>
          </a:p>
        </p:txBody>
      </p:sp>
      <p:sp>
        <p:nvSpPr>
          <p:cNvPr id="54" name="SK-21-text-53"/>
          <p:cNvSpPr/>
          <p:nvPr/>
        </p:nvSpPr>
        <p:spPr>
          <a:xfrm>
            <a:off x="9119592" y="4066729"/>
            <a:ext cx="307240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Excessive alcohol</a:t>
            </a:r>
            <a:endParaRPr lang="en-US" sz="1275" dirty="0"/>
          </a:p>
        </p:txBody>
      </p:sp>
      <p:sp>
        <p:nvSpPr>
          <p:cNvPr id="55" name="SK-21-text-54"/>
          <p:cNvSpPr/>
          <p:nvPr/>
        </p:nvSpPr>
        <p:spPr>
          <a:xfrm>
            <a:off x="743694" y="4546848"/>
            <a:ext cx="79000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AZOOSPERMIA — NO SPERM DETECTED</a:t>
            </a:r>
            <a:endParaRPr lang="en-US" sz="1650" dirty="0"/>
          </a:p>
        </p:txBody>
      </p:sp>
      <p:sp>
        <p:nvSpPr>
          <p:cNvPr id="56" name="SK-21-text-55"/>
          <p:cNvSpPr/>
          <p:nvPr/>
        </p:nvSpPr>
        <p:spPr>
          <a:xfrm>
            <a:off x="1133773" y="5102275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</a:t>
            </a:r>
            <a:endParaRPr lang="en-US" sz="1725" dirty="0"/>
          </a:p>
        </p:txBody>
      </p:sp>
      <p:sp>
        <p:nvSpPr>
          <p:cNvPr id="57" name="SK-21-text-56"/>
          <p:cNvSpPr/>
          <p:nvPr/>
        </p:nvSpPr>
        <p:spPr>
          <a:xfrm>
            <a:off x="1024086" y="5445175"/>
            <a:ext cx="4749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*Potentially Treatable</a:t>
            </a:r>
            <a:endParaRPr lang="en-US" sz="1350" dirty="0"/>
          </a:p>
        </p:txBody>
      </p:sp>
      <p:sp>
        <p:nvSpPr>
          <p:cNvPr id="58" name="SK-21-text-57"/>
          <p:cNvSpPr/>
          <p:nvPr/>
        </p:nvSpPr>
        <p:spPr>
          <a:xfrm>
            <a:off x="2901553" y="4910286"/>
            <a:ext cx="60521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Normal FSH and testosterone</a:t>
            </a:r>
            <a:endParaRPr lang="en-US" sz="1350" dirty="0"/>
          </a:p>
        </p:txBody>
      </p:sp>
      <p:sp>
        <p:nvSpPr>
          <p:cNvPr id="59" name="SK-21-text-58"/>
          <p:cNvSpPr/>
          <p:nvPr/>
        </p:nvSpPr>
        <p:spPr>
          <a:xfrm>
            <a:off x="2901553" y="5095429"/>
            <a:ext cx="83153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Blockage in vas deferens or epididymis</a:t>
            </a:r>
            <a:endParaRPr lang="en-US" sz="1350" dirty="0"/>
          </a:p>
        </p:txBody>
      </p:sp>
      <p:sp>
        <p:nvSpPr>
          <p:cNvPr id="60" name="SK-21-text-59"/>
          <p:cNvSpPr/>
          <p:nvPr/>
        </p:nvSpPr>
        <p:spPr>
          <a:xfrm>
            <a:off x="2901553" y="5287417"/>
            <a:ext cx="85210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Surgical retrieval possible (PESA/TESA)</a:t>
            </a:r>
            <a:endParaRPr lang="en-US" sz="1350" dirty="0"/>
          </a:p>
        </p:txBody>
      </p:sp>
      <p:sp>
        <p:nvSpPr>
          <p:cNvPr id="61" name="SK-21-text-60"/>
          <p:cNvSpPr/>
          <p:nvPr/>
        </p:nvSpPr>
        <p:spPr>
          <a:xfrm>
            <a:off x="2901553" y="5479405"/>
            <a:ext cx="308446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Causes: vasectomy, infection, congenital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absence of vas deferens (CF-related)</a:t>
            </a:r>
            <a:endParaRPr lang="en-US" sz="1275" dirty="0"/>
          </a:p>
        </p:txBody>
      </p:sp>
      <p:sp>
        <p:nvSpPr>
          <p:cNvPr id="62" name="SK-21-text-61"/>
          <p:cNvSpPr/>
          <p:nvPr/>
        </p:nvSpPr>
        <p:spPr>
          <a:xfrm>
            <a:off x="6571357" y="5102275"/>
            <a:ext cx="4052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Non-Obstructive</a:t>
            </a:r>
            <a:endParaRPr lang="en-US" sz="1725" dirty="0"/>
          </a:p>
        </p:txBody>
      </p:sp>
      <p:sp>
        <p:nvSpPr>
          <p:cNvPr id="63" name="SK-21-text-62"/>
          <p:cNvSpPr/>
          <p:nvPr/>
        </p:nvSpPr>
        <p:spPr>
          <a:xfrm>
            <a:off x="6681192" y="5445175"/>
            <a:ext cx="4749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*Requires Full Work-up</a:t>
            </a:r>
            <a:endParaRPr lang="en-US" sz="1350" dirty="0"/>
          </a:p>
        </p:txBody>
      </p:sp>
      <p:sp>
        <p:nvSpPr>
          <p:cNvPr id="64" name="SK-21-text-63"/>
          <p:cNvSpPr/>
          <p:nvPr/>
        </p:nvSpPr>
        <p:spPr>
          <a:xfrm>
            <a:off x="8607475" y="4903440"/>
            <a:ext cx="3584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Elevated FSH → primary testicular failure</a:t>
            </a:r>
            <a:endParaRPr lang="en-US" sz="1350" dirty="0"/>
          </a:p>
        </p:txBody>
      </p:sp>
      <p:sp>
        <p:nvSpPr>
          <p:cNvPr id="65" name="SK-21-text-64"/>
          <p:cNvSpPr/>
          <p:nvPr/>
        </p:nvSpPr>
        <p:spPr>
          <a:xfrm>
            <a:off x="8607475" y="5102275"/>
            <a:ext cx="3584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Low testosterone possible</a:t>
            </a:r>
            <a:endParaRPr lang="en-US" sz="1350" dirty="0"/>
          </a:p>
        </p:txBody>
      </p:sp>
      <p:sp>
        <p:nvSpPr>
          <p:cNvPr id="66" name="SK-21-text-65"/>
          <p:cNvSpPr/>
          <p:nvPr/>
        </p:nvSpPr>
        <p:spPr>
          <a:xfrm>
            <a:off x="8607475" y="5287417"/>
            <a:ext cx="3584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Karyotype (Klinefelter’s 47,XXY)</a:t>
            </a:r>
            <a:endParaRPr lang="en-US" sz="1350" dirty="0"/>
          </a:p>
        </p:txBody>
      </p:sp>
      <p:sp>
        <p:nvSpPr>
          <p:cNvPr id="67" name="SK-21-text-66"/>
          <p:cNvSpPr/>
          <p:nvPr/>
        </p:nvSpPr>
        <p:spPr>
          <a:xfrm>
            <a:off x="8607475" y="5479405"/>
            <a:ext cx="3584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CF gene testing (CFTR mutations)</a:t>
            </a:r>
            <a:endParaRPr lang="en-US" sz="1350" dirty="0"/>
          </a:p>
        </p:txBody>
      </p:sp>
      <p:sp>
        <p:nvSpPr>
          <p:cNvPr id="68" name="SK-21-text-67"/>
          <p:cNvSpPr/>
          <p:nvPr/>
        </p:nvSpPr>
        <p:spPr>
          <a:xfrm>
            <a:off x="8607475" y="5671542"/>
            <a:ext cx="3584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Refer urology/andrology urgently</a:t>
            </a:r>
            <a:endParaRPr lang="en-US" sz="1350" dirty="0"/>
          </a:p>
        </p:txBody>
      </p:sp>
      <p:sp>
        <p:nvSpPr>
          <p:cNvPr id="69" name="SK-21-text-68"/>
          <p:cNvSpPr/>
          <p:nvPr/>
        </p:nvSpPr>
        <p:spPr>
          <a:xfrm>
            <a:off x="1962894" y="6117282"/>
            <a:ext cx="102291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Azoospermia investigations: FSH · Testosterone · Karyotype · CF gene (CFTR) · Refer urology/andrology</a:t>
            </a:r>
            <a:endParaRPr lang="en-US" sz="1575" dirty="0"/>
          </a:p>
        </p:txBody>
      </p:sp>
      <p:sp>
        <p:nvSpPr>
          <p:cNvPr id="70" name="SK-21-text-69"/>
          <p:cNvSpPr/>
          <p:nvPr/>
        </p:nvSpPr>
        <p:spPr>
          <a:xfrm>
            <a:off x="414486" y="6631632"/>
            <a:ext cx="74923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350" dirty="0"/>
          </a:p>
        </p:txBody>
      </p:sp>
      <p:sp>
        <p:nvSpPr>
          <p:cNvPr id="71" name="SK-21-text-70"/>
          <p:cNvSpPr/>
          <p:nvPr/>
        </p:nvSpPr>
        <p:spPr>
          <a:xfrm>
            <a:off x="5852071" y="6631632"/>
            <a:ext cx="20745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21 / 25</a:t>
            </a:r>
            <a:endParaRPr lang="en-US" sz="1350" dirty="0"/>
          </a:p>
        </p:txBody>
      </p:sp>
      <p:sp>
        <p:nvSpPr>
          <p:cNvPr id="72" name="SK-21-text-71"/>
          <p:cNvSpPr/>
          <p:nvPr/>
        </p:nvSpPr>
        <p:spPr>
          <a:xfrm>
            <a:off x="10143679" y="6631632"/>
            <a:ext cx="20483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· NICE NG257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402556"/>
            <a:ext cx="2352973" cy="4762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091630"/>
            <a:ext cx="2669977" cy="2105323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0596" y="2091630"/>
            <a:ext cx="2669977" cy="2105323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1279" y="2091630"/>
            <a:ext cx="2669977" cy="2105323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9757" y="2091630"/>
            <a:ext cx="2669977" cy="2105323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4306788"/>
            <a:ext cx="2669977" cy="2105323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0596" y="4306788"/>
            <a:ext cx="2669977" cy="2105323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279" y="4306788"/>
            <a:ext cx="2669977" cy="2105323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09757" y="4306788"/>
            <a:ext cx="2669977" cy="2105323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6526113"/>
            <a:ext cx="11375082" cy="1905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62965" y="5472559"/>
            <a:ext cx="1255663" cy="1248073"/>
          </a:xfrm>
          <a:prstGeom prst="rect">
            <a:avLst/>
          </a:prstGeom>
        </p:spPr>
      </p:pic>
      <p:sp>
        <p:nvSpPr>
          <p:cNvPr id="15" name="SK-22-text-14"/>
          <p:cNvSpPr/>
          <p:nvPr/>
        </p:nvSpPr>
        <p:spPr>
          <a:xfrm>
            <a:off x="4441329" y="82153"/>
            <a:ext cx="32968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16" name="SK-22-text-15"/>
          <p:cNvSpPr/>
          <p:nvPr/>
        </p:nvSpPr>
        <p:spPr>
          <a:xfrm>
            <a:off x="451098" y="713184"/>
            <a:ext cx="11740902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Primary Care</a:t>
            </a:r>
            <a:endParaRPr lang="en-US" sz="4350" dirty="0"/>
          </a:p>
        </p:txBody>
      </p:sp>
      <p:sp>
        <p:nvSpPr>
          <p:cNvPr id="17" name="SK-22-text-16"/>
          <p:cNvSpPr/>
          <p:nvPr/>
        </p:nvSpPr>
        <p:spPr>
          <a:xfrm>
            <a:off x="451098" y="1604665"/>
            <a:ext cx="1174090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Eight evidence-based pearls from NICE NG257 2026</a:t>
            </a:r>
            <a:endParaRPr lang="en-US" sz="2100" dirty="0"/>
          </a:p>
        </p:txBody>
      </p:sp>
      <p:sp>
        <p:nvSpPr>
          <p:cNvPr id="18" name="SK-22-text-17"/>
          <p:cNvSpPr/>
          <p:nvPr/>
        </p:nvSpPr>
        <p:spPr>
          <a:xfrm>
            <a:off x="658267" y="2221855"/>
            <a:ext cx="1914079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Both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Together</a:t>
            </a:r>
            <a:endParaRPr lang="en-US" sz="1650" dirty="0"/>
          </a:p>
        </p:txBody>
      </p:sp>
      <p:sp>
        <p:nvSpPr>
          <p:cNvPr id="19" name="SK-22-text-18"/>
          <p:cNvSpPr/>
          <p:nvPr/>
        </p:nvSpPr>
        <p:spPr>
          <a:xfrm>
            <a:off x="658267" y="3058567"/>
            <a:ext cx="2194471" cy="10355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request semen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analysis and female bloods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simultaneously — never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one partner 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isolation.</a:t>
            </a:r>
            <a:endParaRPr lang="en-US" sz="1425" dirty="0"/>
          </a:p>
        </p:txBody>
      </p:sp>
      <p:sp>
        <p:nvSpPr>
          <p:cNvPr id="20" name="SK-22-text-19"/>
          <p:cNvSpPr/>
          <p:nvPr/>
        </p:nvSpPr>
        <p:spPr>
          <a:xfrm>
            <a:off x="3511153" y="2221855"/>
            <a:ext cx="1767780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≥36 After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</a:t>
            </a:r>
            <a:endParaRPr lang="en-US" sz="1650" dirty="0"/>
          </a:p>
        </p:txBody>
      </p:sp>
      <p:sp>
        <p:nvSpPr>
          <p:cNvPr id="21" name="SK-22-text-20"/>
          <p:cNvSpPr/>
          <p:nvPr/>
        </p:nvSpPr>
        <p:spPr>
          <a:xfrm>
            <a:off x="3499098" y="3051721"/>
            <a:ext cx="2304157" cy="10492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aged 36 or over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 be referred after only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six months of trying — not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twelve. Time is ovarian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reserve.</a:t>
            </a:r>
            <a:endParaRPr lang="en-US" sz="1425" dirty="0"/>
          </a:p>
        </p:txBody>
      </p:sp>
      <p:sp>
        <p:nvSpPr>
          <p:cNvPr id="22" name="SK-22-text-21"/>
          <p:cNvSpPr/>
          <p:nvPr/>
        </p:nvSpPr>
        <p:spPr>
          <a:xfrm>
            <a:off x="6364188" y="2221855"/>
            <a:ext cx="1962894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Letrozole First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PCOS</a:t>
            </a:r>
            <a:endParaRPr lang="en-US" sz="1650" dirty="0"/>
          </a:p>
        </p:txBody>
      </p:sp>
      <p:sp>
        <p:nvSpPr>
          <p:cNvPr id="23" name="SK-22-text-22"/>
          <p:cNvSpPr/>
          <p:nvPr/>
        </p:nvSpPr>
        <p:spPr>
          <a:xfrm>
            <a:off x="6364188" y="3051721"/>
            <a:ext cx="2267694" cy="1062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 now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recommends letrozole as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ovulation induction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clomifene is no longer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preferred.</a:t>
            </a:r>
            <a:endParaRPr lang="en-US" sz="1425" dirty="0"/>
          </a:p>
        </p:txBody>
      </p:sp>
      <p:sp>
        <p:nvSpPr>
          <p:cNvPr id="24" name="SK-22-text-23"/>
          <p:cNvSpPr/>
          <p:nvPr/>
        </p:nvSpPr>
        <p:spPr>
          <a:xfrm>
            <a:off x="9217075" y="2221855"/>
            <a:ext cx="1572667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Day 21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</a:t>
            </a:r>
            <a:endParaRPr lang="en-US" sz="1650" dirty="0"/>
          </a:p>
        </p:txBody>
      </p:sp>
      <p:sp>
        <p:nvSpPr>
          <p:cNvPr id="25" name="SK-22-text-24"/>
          <p:cNvSpPr/>
          <p:nvPr/>
        </p:nvSpPr>
        <p:spPr>
          <a:xfrm>
            <a:off x="9204871" y="3058567"/>
            <a:ext cx="2316361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progesterone only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applies to 28-day cycles. For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 cycles, test seven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before the expected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next period.</a:t>
            </a:r>
            <a:endParaRPr lang="en-US" sz="1425" dirty="0"/>
          </a:p>
        </p:txBody>
      </p:sp>
      <p:sp>
        <p:nvSpPr>
          <p:cNvPr id="26" name="SK-22-text-25"/>
          <p:cNvSpPr/>
          <p:nvPr/>
        </p:nvSpPr>
        <p:spPr>
          <a:xfrm>
            <a:off x="670471" y="4450705"/>
            <a:ext cx="1816596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Right Folic Acid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650" dirty="0"/>
          </a:p>
        </p:txBody>
      </p:sp>
      <p:sp>
        <p:nvSpPr>
          <p:cNvPr id="27" name="SK-22-text-26"/>
          <p:cNvSpPr/>
          <p:nvPr/>
        </p:nvSpPr>
        <p:spPr>
          <a:xfrm>
            <a:off x="658267" y="5232648"/>
            <a:ext cx="2291953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for most women;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 daily if BMI over 30, 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anti-epileptics, previous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NTD, or diabetes.</a:t>
            </a:r>
            <a:endParaRPr lang="en-US" sz="1425" dirty="0"/>
          </a:p>
        </p:txBody>
      </p:sp>
      <p:sp>
        <p:nvSpPr>
          <p:cNvPr id="28" name="SK-22-text-27"/>
          <p:cNvSpPr/>
          <p:nvPr/>
        </p:nvSpPr>
        <p:spPr>
          <a:xfrm>
            <a:off x="3511153" y="4450705"/>
            <a:ext cx="22432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Schedule Sex</a:t>
            </a:r>
            <a:endParaRPr lang="en-US" sz="1650" dirty="0"/>
          </a:p>
        </p:txBody>
      </p:sp>
      <p:sp>
        <p:nvSpPr>
          <p:cNvPr id="29" name="SK-22-text-28"/>
          <p:cNvSpPr/>
          <p:nvPr/>
        </p:nvSpPr>
        <p:spPr>
          <a:xfrm>
            <a:off x="3499098" y="5019973"/>
            <a:ext cx="2352973" cy="10697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intercourse every two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three days throughout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cycle — not just mid-cycle.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Scheduling increases anxiety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reduces spontaneity.</a:t>
            </a:r>
            <a:endParaRPr lang="en-US" sz="1425" dirty="0"/>
          </a:p>
        </p:txBody>
      </p:sp>
      <p:sp>
        <p:nvSpPr>
          <p:cNvPr id="30" name="SK-22-text-29"/>
          <p:cNvSpPr/>
          <p:nvPr/>
        </p:nvSpPr>
        <p:spPr>
          <a:xfrm>
            <a:off x="6364188" y="4450705"/>
            <a:ext cx="1682353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Rubella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Immunity</a:t>
            </a:r>
            <a:endParaRPr lang="en-US" sz="1650" dirty="0"/>
          </a:p>
        </p:txBody>
      </p:sp>
      <p:sp>
        <p:nvSpPr>
          <p:cNvPr id="31" name="SK-22-text-30"/>
          <p:cNvSpPr/>
          <p:nvPr/>
        </p:nvSpPr>
        <p:spPr>
          <a:xfrm>
            <a:off x="6364188" y="5232648"/>
            <a:ext cx="2133600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Vaccinate if not immune.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the couple to avoid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conception for one full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 after vaccination.</a:t>
            </a:r>
            <a:endParaRPr lang="en-US" sz="1425" dirty="0"/>
          </a:p>
        </p:txBody>
      </p:sp>
      <p:sp>
        <p:nvSpPr>
          <p:cNvPr id="32" name="SK-22-text-31"/>
          <p:cNvSpPr/>
          <p:nvPr/>
        </p:nvSpPr>
        <p:spPr>
          <a:xfrm>
            <a:off x="9217075" y="4450705"/>
            <a:ext cx="1804392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Before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</a:t>
            </a:r>
            <a:endParaRPr lang="en-US" sz="1650" dirty="0"/>
          </a:p>
        </p:txBody>
      </p:sp>
      <p:sp>
        <p:nvSpPr>
          <p:cNvPr id="33" name="SK-22-text-32"/>
          <p:cNvSpPr/>
          <p:nvPr/>
        </p:nvSpPr>
        <p:spPr>
          <a:xfrm>
            <a:off x="9192667" y="5232648"/>
            <a:ext cx="2438400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5% weight loss 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with PCOS can restore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naturally — always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1226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try lifestyle modification first.</a:t>
            </a:r>
            <a:endParaRPr lang="en-US" sz="1425" dirty="0"/>
          </a:p>
        </p:txBody>
      </p:sp>
      <p:sp>
        <p:nvSpPr>
          <p:cNvPr id="34" name="SK-22-text-33"/>
          <p:cNvSpPr/>
          <p:nvPr/>
        </p:nvSpPr>
        <p:spPr>
          <a:xfrm>
            <a:off x="3497461" y="6611094"/>
            <a:ext cx="517237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95549"/>
            <a:ext cx="8961090" cy="2857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0" y="308521"/>
            <a:ext cx="2133600" cy="205740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40361"/>
            <a:ext cx="3291780" cy="301749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6539805"/>
            <a:ext cx="10972800" cy="1905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906488"/>
            <a:ext cx="5339953" cy="123438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1906488"/>
            <a:ext cx="182761" cy="123438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600" y="2619673"/>
            <a:ext cx="353467" cy="33590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449538"/>
            <a:ext cx="5339953" cy="1337221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3449538"/>
            <a:ext cx="182761" cy="1337221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965055"/>
            <a:ext cx="5339953" cy="1350913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965055"/>
            <a:ext cx="182761" cy="1350913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1906488"/>
            <a:ext cx="5339953" cy="123438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1906488"/>
            <a:ext cx="182761" cy="1234380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298" y="3449538"/>
            <a:ext cx="5339953" cy="1337221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2298" y="3449538"/>
            <a:ext cx="182761" cy="1337221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2298" y="4965055"/>
            <a:ext cx="5339953" cy="1350913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42298" y="4965055"/>
            <a:ext cx="182761" cy="1350913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21467" y="5486400"/>
            <a:ext cx="329059" cy="315367"/>
          </a:xfrm>
          <a:prstGeom prst="rect">
            <a:avLst/>
          </a:prstGeom>
        </p:spPr>
      </p:pic>
      <p:sp>
        <p:nvSpPr>
          <p:cNvPr id="22" name="SK-23-text-21"/>
          <p:cNvSpPr/>
          <p:nvPr/>
        </p:nvSpPr>
        <p:spPr>
          <a:xfrm>
            <a:off x="3427065" y="82153"/>
            <a:ext cx="532551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500" dirty="0"/>
          </a:p>
        </p:txBody>
      </p:sp>
      <p:sp>
        <p:nvSpPr>
          <p:cNvPr id="23" name="SK-23-text-22"/>
          <p:cNvSpPr/>
          <p:nvPr/>
        </p:nvSpPr>
        <p:spPr>
          <a:xfrm>
            <a:off x="633859" y="671959"/>
            <a:ext cx="79295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3375" dirty="0"/>
          </a:p>
        </p:txBody>
      </p:sp>
      <p:sp>
        <p:nvSpPr>
          <p:cNvPr id="24" name="SK-23-text-23"/>
          <p:cNvSpPr/>
          <p:nvPr/>
        </p:nvSpPr>
        <p:spPr>
          <a:xfrm>
            <a:off x="621655" y="1412677"/>
            <a:ext cx="1157034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 — NICE NG257 2026</a:t>
            </a:r>
            <a:endParaRPr lang="en-US" sz="2100" dirty="0"/>
          </a:p>
        </p:txBody>
      </p:sp>
      <p:sp>
        <p:nvSpPr>
          <p:cNvPr id="25" name="SK-23-text-24"/>
          <p:cNvSpPr/>
          <p:nvPr/>
        </p:nvSpPr>
        <p:spPr>
          <a:xfrm>
            <a:off x="926455" y="2071092"/>
            <a:ext cx="72294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01 · GUIDELINE UPDATE</a:t>
            </a:r>
            <a:endParaRPr lang="en-US" sz="1650" dirty="0"/>
          </a:p>
        </p:txBody>
      </p:sp>
      <p:sp>
        <p:nvSpPr>
          <p:cNvPr id="26" name="SK-23-text-25"/>
          <p:cNvSpPr/>
          <p:nvPr/>
        </p:nvSpPr>
        <p:spPr>
          <a:xfrm>
            <a:off x="926455" y="2345382"/>
            <a:ext cx="112655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(March 2026) replaces</a:t>
            </a:r>
            <a:endParaRPr lang="en-US" sz="2100" dirty="0"/>
          </a:p>
        </p:txBody>
      </p:sp>
      <p:sp>
        <p:nvSpPr>
          <p:cNvPr id="27" name="SK-23-text-26"/>
          <p:cNvSpPr/>
          <p:nvPr/>
        </p:nvSpPr>
        <p:spPr>
          <a:xfrm>
            <a:off x="950863" y="2681436"/>
            <a:ext cx="1124113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CG156 (2013) Know the update for AKT</a:t>
            </a:r>
            <a:endParaRPr lang="en-US" sz="1950" dirty="0"/>
          </a:p>
        </p:txBody>
      </p:sp>
      <p:sp>
        <p:nvSpPr>
          <p:cNvPr id="28" name="SK-23-text-27"/>
          <p:cNvSpPr/>
          <p:nvPr/>
        </p:nvSpPr>
        <p:spPr>
          <a:xfrm>
            <a:off x="926455" y="3476923"/>
            <a:ext cx="79838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03 · PROGESTERONE TIMING</a:t>
            </a:r>
            <a:endParaRPr lang="en-US" sz="1650" dirty="0"/>
          </a:p>
        </p:txBody>
      </p:sp>
      <p:sp>
        <p:nvSpPr>
          <p:cNvPr id="29" name="SK-23-text-28"/>
          <p:cNvSpPr/>
          <p:nvPr/>
        </p:nvSpPr>
        <p:spPr>
          <a:xfrm>
            <a:off x="938659" y="3764905"/>
            <a:ext cx="426720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progesterone ≥30 nmol/L =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confirmed</a:t>
            </a:r>
            <a:endParaRPr lang="en-US" sz="1950" dirty="0"/>
          </a:p>
        </p:txBody>
      </p:sp>
      <p:sp>
        <p:nvSpPr>
          <p:cNvPr id="30" name="SK-23-text-29"/>
          <p:cNvSpPr/>
          <p:nvPr/>
        </p:nvSpPr>
        <p:spPr>
          <a:xfrm>
            <a:off x="963067" y="4416475"/>
            <a:ext cx="112289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*Adjust: test 7 days before expected next period</a:t>
            </a:r>
            <a:endParaRPr lang="en-US" sz="1650" dirty="0"/>
          </a:p>
        </p:txBody>
      </p:sp>
      <p:sp>
        <p:nvSpPr>
          <p:cNvPr id="31" name="SK-23-text-30"/>
          <p:cNvSpPr/>
          <p:nvPr/>
        </p:nvSpPr>
        <p:spPr>
          <a:xfrm>
            <a:off x="926455" y="5074890"/>
            <a:ext cx="87382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05 · SEMEN ANALYSIS REPEATS</a:t>
            </a:r>
            <a:endParaRPr lang="en-US" sz="1650" dirty="0"/>
          </a:p>
        </p:txBody>
      </p:sp>
      <p:sp>
        <p:nvSpPr>
          <p:cNvPr id="32" name="SK-23-text-31"/>
          <p:cNvSpPr/>
          <p:nvPr/>
        </p:nvSpPr>
        <p:spPr>
          <a:xfrm>
            <a:off x="938659" y="5362873"/>
            <a:ext cx="48401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semen analyses required at least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weeks apart if first result is abnormal</a:t>
            </a:r>
            <a:endParaRPr lang="en-US" sz="2100" dirty="0"/>
          </a:p>
        </p:txBody>
      </p:sp>
      <p:sp>
        <p:nvSpPr>
          <p:cNvPr id="33" name="SK-23-text-32"/>
          <p:cNvSpPr/>
          <p:nvPr/>
        </p:nvSpPr>
        <p:spPr>
          <a:xfrm>
            <a:off x="963067" y="6000750"/>
            <a:ext cx="86544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*Sperm maturation takes ~74 days</a:t>
            </a:r>
            <a:endParaRPr lang="en-US" sz="1650" dirty="0"/>
          </a:p>
        </p:txBody>
      </p:sp>
      <p:sp>
        <p:nvSpPr>
          <p:cNvPr id="34" name="SK-23-text-33"/>
          <p:cNvSpPr/>
          <p:nvPr/>
        </p:nvSpPr>
        <p:spPr>
          <a:xfrm>
            <a:off x="6559153" y="2071092"/>
            <a:ext cx="5632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02 · OVULATION INDUCTION</a:t>
            </a:r>
            <a:endParaRPr lang="en-US" sz="1650" dirty="0"/>
          </a:p>
        </p:txBody>
      </p:sp>
      <p:sp>
        <p:nvSpPr>
          <p:cNvPr id="35" name="SK-23-text-34"/>
          <p:cNvSpPr/>
          <p:nvPr/>
        </p:nvSpPr>
        <p:spPr>
          <a:xfrm>
            <a:off x="6559153" y="2345382"/>
            <a:ext cx="563284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Letrozole is now first-line for PCOS —</a:t>
            </a:r>
            <a:endParaRPr lang="en-US" sz="2100" dirty="0"/>
          </a:p>
        </p:txBody>
      </p:sp>
      <p:sp>
        <p:nvSpPr>
          <p:cNvPr id="36" name="SK-23-text-35"/>
          <p:cNvSpPr/>
          <p:nvPr/>
        </p:nvSpPr>
        <p:spPr>
          <a:xfrm>
            <a:off x="6571357" y="2695129"/>
            <a:ext cx="398716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clomifene</a:t>
            </a:r>
            <a:endParaRPr lang="en-US" sz="1950" dirty="0"/>
          </a:p>
        </p:txBody>
      </p:sp>
      <p:sp>
        <p:nvSpPr>
          <p:cNvPr id="37" name="SK-23-text-36"/>
          <p:cNvSpPr/>
          <p:nvPr/>
        </p:nvSpPr>
        <p:spPr>
          <a:xfrm>
            <a:off x="6559153" y="3415159"/>
            <a:ext cx="5632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04 · WHO 2021 SEMEN VALUES</a:t>
            </a:r>
            <a:endParaRPr lang="en-US" sz="1650" dirty="0"/>
          </a:p>
        </p:txBody>
      </p:sp>
      <p:sp>
        <p:nvSpPr>
          <p:cNvPr id="38" name="SK-23-text-37"/>
          <p:cNvSpPr/>
          <p:nvPr/>
        </p:nvSpPr>
        <p:spPr>
          <a:xfrm>
            <a:off x="6571357" y="3689598"/>
            <a:ext cx="504063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≥1.4 ml</a:t>
            </a:r>
            <a:endParaRPr lang="en-US" sz="2100" dirty="0"/>
          </a:p>
        </p:txBody>
      </p:sp>
      <p:sp>
        <p:nvSpPr>
          <p:cNvPr id="39" name="SK-23-text-38"/>
          <p:cNvSpPr/>
          <p:nvPr/>
        </p:nvSpPr>
        <p:spPr>
          <a:xfrm>
            <a:off x="6571357" y="3970734"/>
            <a:ext cx="56206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Concentration ≥16 million/ml</a:t>
            </a:r>
            <a:endParaRPr lang="en-US" sz="2100" dirty="0"/>
          </a:p>
        </p:txBody>
      </p:sp>
      <p:sp>
        <p:nvSpPr>
          <p:cNvPr id="40" name="SK-23-text-39"/>
          <p:cNvSpPr/>
          <p:nvPr/>
        </p:nvSpPr>
        <p:spPr>
          <a:xfrm>
            <a:off x="6571357" y="4258717"/>
            <a:ext cx="47205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Motility ≥42%</a:t>
            </a:r>
            <a:endParaRPr lang="en-US" sz="2100" dirty="0"/>
          </a:p>
        </p:txBody>
      </p:sp>
      <p:sp>
        <p:nvSpPr>
          <p:cNvPr id="41" name="SK-23-text-40"/>
          <p:cNvSpPr/>
          <p:nvPr/>
        </p:nvSpPr>
        <p:spPr>
          <a:xfrm>
            <a:off x="6571357" y="4546848"/>
            <a:ext cx="48272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Morphology ≥4%</a:t>
            </a:r>
            <a:endParaRPr lang="en-US" sz="2100" dirty="0"/>
          </a:p>
        </p:txBody>
      </p:sp>
      <p:sp>
        <p:nvSpPr>
          <p:cNvPr id="42" name="SK-23-text-41"/>
          <p:cNvSpPr/>
          <p:nvPr/>
        </p:nvSpPr>
        <p:spPr>
          <a:xfrm>
            <a:off x="6559153" y="5218807"/>
            <a:ext cx="5632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06 · EARLY REFERRAL</a:t>
            </a:r>
            <a:endParaRPr lang="en-US" sz="1650" dirty="0"/>
          </a:p>
        </p:txBody>
      </p:sp>
      <p:sp>
        <p:nvSpPr>
          <p:cNvPr id="43" name="SK-23-text-42"/>
          <p:cNvSpPr/>
          <p:nvPr/>
        </p:nvSpPr>
        <p:spPr>
          <a:xfrm>
            <a:off x="6559153" y="5486400"/>
            <a:ext cx="563284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≥36 years → refer after only</a:t>
            </a:r>
            <a:endParaRPr lang="en-US" sz="1950" dirty="0"/>
          </a:p>
        </p:txBody>
      </p:sp>
      <p:sp>
        <p:nvSpPr>
          <p:cNvPr id="44" name="SK-23-text-43"/>
          <p:cNvSpPr/>
          <p:nvPr/>
        </p:nvSpPr>
        <p:spPr>
          <a:xfrm>
            <a:off x="6559153" y="5829300"/>
            <a:ext cx="563284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 of UPSI (not 12 months)</a:t>
            </a:r>
            <a:endParaRPr lang="en-US" sz="2100" dirty="0"/>
          </a:p>
        </p:txBody>
      </p:sp>
      <p:sp>
        <p:nvSpPr>
          <p:cNvPr id="45" name="SK-23-text-44"/>
          <p:cNvSpPr/>
          <p:nvPr/>
        </p:nvSpPr>
        <p:spPr>
          <a:xfrm>
            <a:off x="3960763" y="6624786"/>
            <a:ext cx="425797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Slide 23 of 25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1675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761" y="301675"/>
            <a:ext cx="7437090" cy="6556177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174105"/>
            <a:ext cx="1243459" cy="381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796653"/>
            <a:ext cx="5461992" cy="4121646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796653"/>
            <a:ext cx="5461992" cy="452586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2957810"/>
            <a:ext cx="5218063" cy="952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691682"/>
            <a:ext cx="5218063" cy="9525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4425404"/>
            <a:ext cx="5218063" cy="952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5166122"/>
            <a:ext cx="5218063" cy="952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1796653"/>
            <a:ext cx="5461992" cy="4121646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1796653"/>
            <a:ext cx="5461992" cy="452586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2957810"/>
            <a:ext cx="5218063" cy="952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3691682"/>
            <a:ext cx="5218063" cy="952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4452938"/>
            <a:ext cx="5218063" cy="952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5193506"/>
            <a:ext cx="5218063" cy="952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765" y="6062365"/>
            <a:ext cx="11179969" cy="37713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6567190"/>
            <a:ext cx="11179969" cy="19050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82353" y="1851571"/>
            <a:ext cx="255984" cy="301675"/>
          </a:xfrm>
          <a:prstGeom prst="rect">
            <a:avLst/>
          </a:prstGeom>
        </p:spPr>
      </p:pic>
      <p:sp>
        <p:nvSpPr>
          <p:cNvPr id="21" name="SK-24-text-20"/>
          <p:cNvSpPr/>
          <p:nvPr/>
        </p:nvSpPr>
        <p:spPr>
          <a:xfrm>
            <a:off x="3950196" y="27384"/>
            <a:ext cx="82418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350" dirty="0"/>
          </a:p>
        </p:txBody>
      </p:sp>
      <p:sp>
        <p:nvSpPr>
          <p:cNvPr id="22" name="SK-24-text-21"/>
          <p:cNvSpPr/>
          <p:nvPr/>
        </p:nvSpPr>
        <p:spPr>
          <a:xfrm>
            <a:off x="585192" y="493663"/>
            <a:ext cx="1160680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Common Pitfalls</a:t>
            </a:r>
            <a:endParaRPr lang="en-US" sz="4200" dirty="0"/>
          </a:p>
        </p:txBody>
      </p:sp>
      <p:sp>
        <p:nvSpPr>
          <p:cNvPr id="23" name="SK-24-text-22"/>
          <p:cNvSpPr/>
          <p:nvPr/>
        </p:nvSpPr>
        <p:spPr>
          <a:xfrm>
            <a:off x="572988" y="1357759"/>
            <a:ext cx="116190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when to act urgently — and what not to miss</a:t>
            </a:r>
            <a:endParaRPr lang="en-US" sz="1800" dirty="0"/>
          </a:p>
        </p:txBody>
      </p:sp>
      <p:sp>
        <p:nvSpPr>
          <p:cNvPr id="24" name="SK-24-text-23"/>
          <p:cNvSpPr/>
          <p:nvPr/>
        </p:nvSpPr>
        <p:spPr>
          <a:xfrm>
            <a:off x="1987153" y="1872109"/>
            <a:ext cx="669798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Act Urgently</a:t>
            </a:r>
            <a:endParaRPr lang="en-US" sz="1800" dirty="0"/>
          </a:p>
        </p:txBody>
      </p:sp>
      <p:sp>
        <p:nvSpPr>
          <p:cNvPr id="25" name="SK-24-text-24"/>
          <p:cNvSpPr/>
          <p:nvPr/>
        </p:nvSpPr>
        <p:spPr>
          <a:xfrm>
            <a:off x="670471" y="2338536"/>
            <a:ext cx="11521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Amenorrhoea + hot flushes + ↑FSH in woman &lt;40</a:t>
            </a:r>
            <a:endParaRPr lang="en-US" sz="1650" dirty="0"/>
          </a:p>
        </p:txBody>
      </p:sp>
      <p:sp>
        <p:nvSpPr>
          <p:cNvPr id="26" name="SK-24-text-25"/>
          <p:cNvSpPr/>
          <p:nvPr/>
        </p:nvSpPr>
        <p:spPr>
          <a:xfrm>
            <a:off x="1024086" y="2619673"/>
            <a:ext cx="111679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Premature Ovarian Insufficiency (POI) — urgent referral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670471" y="3079105"/>
            <a:ext cx="75647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Galactorrhoea + amenorrhoea</a:t>
            </a:r>
            <a:endParaRPr lang="en-US" sz="1650" dirty="0"/>
          </a:p>
        </p:txBody>
      </p:sp>
      <p:sp>
        <p:nvSpPr>
          <p:cNvPr id="28" name="SK-24-text-27"/>
          <p:cNvSpPr/>
          <p:nvPr/>
        </p:nvSpPr>
        <p:spPr>
          <a:xfrm>
            <a:off x="1024086" y="3353544"/>
            <a:ext cx="95497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Hyperprolactinaemia — MRI pituitary urgently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670471" y="3812977"/>
            <a:ext cx="35413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Azoospermia</a:t>
            </a:r>
            <a:endParaRPr lang="en-US" sz="1650" dirty="0"/>
          </a:p>
        </p:txBody>
      </p:sp>
      <p:sp>
        <p:nvSpPr>
          <p:cNvPr id="30" name="SK-24-text-29"/>
          <p:cNvSpPr/>
          <p:nvPr/>
        </p:nvSpPr>
        <p:spPr>
          <a:xfrm>
            <a:off x="1024086" y="4087267"/>
            <a:ext cx="76981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urology / andrology referral</a:t>
            </a:r>
            <a:endParaRPr lang="en-US" sz="1350" dirty="0"/>
          </a:p>
        </p:txBody>
      </p:sp>
      <p:sp>
        <p:nvSpPr>
          <p:cNvPr id="31" name="SK-24-text-30"/>
          <p:cNvSpPr/>
          <p:nvPr/>
        </p:nvSpPr>
        <p:spPr>
          <a:xfrm>
            <a:off x="670471" y="4546848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Severe pelvic pain + suspected deep endometriosis</a:t>
            </a:r>
            <a:endParaRPr lang="en-US" sz="1650" dirty="0"/>
          </a:p>
        </p:txBody>
      </p:sp>
      <p:sp>
        <p:nvSpPr>
          <p:cNvPr id="32" name="SK-24-text-31"/>
          <p:cNvSpPr/>
          <p:nvPr/>
        </p:nvSpPr>
        <p:spPr>
          <a:xfrm>
            <a:off x="1024086" y="4834830"/>
            <a:ext cx="4200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gynaecology</a:t>
            </a:r>
            <a:endParaRPr lang="en-US" sz="1350" dirty="0"/>
          </a:p>
        </p:txBody>
      </p:sp>
      <p:sp>
        <p:nvSpPr>
          <p:cNvPr id="33" name="SK-24-text-32"/>
          <p:cNvSpPr/>
          <p:nvPr/>
        </p:nvSpPr>
        <p:spPr>
          <a:xfrm>
            <a:off x="670471" y="5287417"/>
            <a:ext cx="73132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Previous ectopic pregnancy</a:t>
            </a:r>
            <a:endParaRPr lang="en-US" sz="1650" dirty="0"/>
          </a:p>
        </p:txBody>
      </p:sp>
      <p:sp>
        <p:nvSpPr>
          <p:cNvPr id="34" name="SK-24-text-33"/>
          <p:cNvSpPr/>
          <p:nvPr/>
        </p:nvSpPr>
        <p:spPr>
          <a:xfrm>
            <a:off x="1024086" y="5575548"/>
            <a:ext cx="85210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Earlier tubal assessment — refer sooner</a:t>
            </a:r>
            <a:endParaRPr lang="en-US" sz="1350" dirty="0"/>
          </a:p>
        </p:txBody>
      </p:sp>
      <p:sp>
        <p:nvSpPr>
          <p:cNvPr id="35" name="SK-24-text-34"/>
          <p:cNvSpPr/>
          <p:nvPr/>
        </p:nvSpPr>
        <p:spPr>
          <a:xfrm>
            <a:off x="6473875" y="1865263"/>
            <a:ext cx="57181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COMMON PITFALLS — Don't Get Caught Out</a:t>
            </a:r>
            <a:endParaRPr lang="en-US" sz="1800" dirty="0"/>
          </a:p>
        </p:txBody>
      </p:sp>
      <p:sp>
        <p:nvSpPr>
          <p:cNvPr id="36" name="SK-24-text-35"/>
          <p:cNvSpPr/>
          <p:nvPr/>
        </p:nvSpPr>
        <p:spPr>
          <a:xfrm>
            <a:off x="6364188" y="2331690"/>
            <a:ext cx="58278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Investigating only the woman</a:t>
            </a:r>
            <a:endParaRPr lang="en-US" sz="1650" dirty="0"/>
          </a:p>
        </p:txBody>
      </p:sp>
      <p:sp>
        <p:nvSpPr>
          <p:cNvPr id="37" name="SK-24-text-36"/>
          <p:cNvSpPr/>
          <p:nvPr/>
        </p:nvSpPr>
        <p:spPr>
          <a:xfrm>
            <a:off x="6717655" y="2626519"/>
            <a:ext cx="5474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Always investigate both partners simultaneously from day one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6364188" y="3058567"/>
            <a:ext cx="5827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Using clomifene first in PCOS</a:t>
            </a:r>
            <a:endParaRPr lang="en-US" sz="1650" dirty="0"/>
          </a:p>
        </p:txBody>
      </p:sp>
      <p:sp>
        <p:nvSpPr>
          <p:cNvPr id="39" name="SK-24-text-38"/>
          <p:cNvSpPr/>
          <p:nvPr/>
        </p:nvSpPr>
        <p:spPr>
          <a:xfrm>
            <a:off x="6717655" y="3346698"/>
            <a:ext cx="5474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NICE NG257 2026: Letrozole is now first-line</a:t>
            </a:r>
            <a:endParaRPr lang="en-US" sz="1350" dirty="0"/>
          </a:p>
        </p:txBody>
      </p:sp>
      <p:sp>
        <p:nvSpPr>
          <p:cNvPr id="40" name="SK-24-text-39"/>
          <p:cNvSpPr/>
          <p:nvPr/>
        </p:nvSpPr>
        <p:spPr>
          <a:xfrm>
            <a:off x="6364188" y="3737521"/>
            <a:ext cx="58278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testing Day 21 progesterone literally</a:t>
            </a:r>
            <a:endParaRPr lang="en-US" sz="1650" dirty="0"/>
          </a:p>
        </p:txBody>
      </p:sp>
      <p:sp>
        <p:nvSpPr>
          <p:cNvPr id="41" name="SK-24-text-40"/>
          <p:cNvSpPr/>
          <p:nvPr/>
        </p:nvSpPr>
        <p:spPr>
          <a:xfrm>
            <a:off x="6717655" y="4018657"/>
            <a:ext cx="48523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Adjust: test 7 days before expected next period (e.g. Day 28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35-day cycle)</a:t>
            </a:r>
            <a:endParaRPr lang="en-US" sz="1350" dirty="0"/>
          </a:p>
        </p:txBody>
      </p:sp>
      <p:sp>
        <p:nvSpPr>
          <p:cNvPr id="42" name="SK-24-text-41"/>
          <p:cNvSpPr/>
          <p:nvPr/>
        </p:nvSpPr>
        <p:spPr>
          <a:xfrm>
            <a:off x="6364188" y="4601617"/>
            <a:ext cx="58278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Prescribing 400mcg folic acid when 5mg is indicated</a:t>
            </a:r>
            <a:endParaRPr lang="en-US" sz="1650" dirty="0"/>
          </a:p>
        </p:txBody>
      </p:sp>
      <p:sp>
        <p:nvSpPr>
          <p:cNvPr id="43" name="SK-24-text-42"/>
          <p:cNvSpPr/>
          <p:nvPr/>
        </p:nvSpPr>
        <p:spPr>
          <a:xfrm>
            <a:off x="6717655" y="4889748"/>
            <a:ext cx="5474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Obesity (BMI &gt;30), anti-epileptics, previous NTD, diabetes</a:t>
            </a:r>
            <a:endParaRPr lang="en-US" sz="1350" dirty="0"/>
          </a:p>
        </p:txBody>
      </p:sp>
      <p:sp>
        <p:nvSpPr>
          <p:cNvPr id="44" name="SK-24-text-43"/>
          <p:cNvSpPr/>
          <p:nvPr/>
        </p:nvSpPr>
        <p:spPr>
          <a:xfrm>
            <a:off x="6364188" y="5301109"/>
            <a:ext cx="58278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Waiting 12 months to refer women ≥36</a:t>
            </a:r>
            <a:endParaRPr lang="en-US" sz="1650" dirty="0"/>
          </a:p>
        </p:txBody>
      </p:sp>
      <p:sp>
        <p:nvSpPr>
          <p:cNvPr id="45" name="SK-24-text-44"/>
          <p:cNvSpPr/>
          <p:nvPr/>
        </p:nvSpPr>
        <p:spPr>
          <a:xfrm>
            <a:off x="6717655" y="5582394"/>
            <a:ext cx="5474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Refer after only 6 months — ovarian reserve is time-critical</a:t>
            </a:r>
            <a:endParaRPr lang="en-US" sz="1350" dirty="0"/>
          </a:p>
        </p:txBody>
      </p:sp>
      <p:sp>
        <p:nvSpPr>
          <p:cNvPr id="46" name="SK-24-text-45"/>
          <p:cNvSpPr/>
          <p:nvPr/>
        </p:nvSpPr>
        <p:spPr>
          <a:xfrm>
            <a:off x="3486894" y="6110436"/>
            <a:ext cx="87051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These are high-yield AKT topics — know them cold.</a:t>
            </a:r>
            <a:endParaRPr lang="en-US" sz="1800" dirty="0"/>
          </a:p>
        </p:txBody>
      </p:sp>
      <p:sp>
        <p:nvSpPr>
          <p:cNvPr id="47" name="SK-24-text-46"/>
          <p:cNvSpPr/>
          <p:nvPr/>
        </p:nvSpPr>
        <p:spPr>
          <a:xfrm>
            <a:off x="3401467" y="6631632"/>
            <a:ext cx="87905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1820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8207"/>
            <a:ext cx="3316188" cy="307910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453307"/>
            <a:ext cx="1170384" cy="28575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276773"/>
            <a:ext cx="2633365" cy="1165771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276773"/>
            <a:ext cx="121890" cy="1165771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1467" y="2276773"/>
            <a:ext cx="2633365" cy="1165771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467" y="2276773"/>
            <a:ext cx="121890" cy="1165771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2276773"/>
            <a:ext cx="2633365" cy="116577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2276773"/>
            <a:ext cx="121890" cy="1165771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4165" y="2276773"/>
            <a:ext cx="2633365" cy="1165771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4165" y="2276773"/>
            <a:ext cx="121890" cy="1165771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3579763"/>
            <a:ext cx="2633365" cy="1165771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3579763"/>
            <a:ext cx="121890" cy="1165771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1467" y="3579763"/>
            <a:ext cx="2633365" cy="1165771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467" y="3579763"/>
            <a:ext cx="121890" cy="1165771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3579763"/>
            <a:ext cx="2633365" cy="1165771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3579763"/>
            <a:ext cx="121890" cy="1165771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4165" y="3579763"/>
            <a:ext cx="2633365" cy="1165771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4165" y="3579763"/>
            <a:ext cx="121890" cy="1165771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109121"/>
            <a:ext cx="9473059" cy="1131540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5109121"/>
            <a:ext cx="121890" cy="1131540"/>
          </a:xfrm>
          <a:prstGeom prst="rect">
            <a:avLst/>
          </a:prstGeom>
        </p:spPr>
      </p:pic>
      <p:pic>
        <p:nvPicPr>
          <p:cNvPr id="24" name="SK-25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53365" y="5109121"/>
            <a:ext cx="1938486" cy="1748730"/>
          </a:xfrm>
          <a:prstGeom prst="rect">
            <a:avLst/>
          </a:prstGeom>
        </p:spPr>
      </p:pic>
      <p:pic>
        <p:nvPicPr>
          <p:cNvPr id="25" name="SK-25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0392" y="6512421"/>
            <a:ext cx="11631067" cy="19050"/>
          </a:xfrm>
          <a:prstGeom prst="rect">
            <a:avLst/>
          </a:prstGeom>
        </p:spPr>
      </p:pic>
      <p:pic>
        <p:nvPicPr>
          <p:cNvPr id="26" name="SK-25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65890" y="3662065"/>
            <a:ext cx="255984" cy="253603"/>
          </a:xfrm>
          <a:prstGeom prst="rect">
            <a:avLst/>
          </a:prstGeom>
        </p:spPr>
      </p:pic>
      <p:pic>
        <p:nvPicPr>
          <p:cNvPr id="27" name="SK-25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5059" y="3662065"/>
            <a:ext cx="255984" cy="253603"/>
          </a:xfrm>
          <a:prstGeom prst="rect">
            <a:avLst/>
          </a:prstGeom>
        </p:spPr>
      </p:pic>
      <p:pic>
        <p:nvPicPr>
          <p:cNvPr id="28" name="SK-25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08784" y="3662065"/>
            <a:ext cx="255984" cy="253603"/>
          </a:xfrm>
          <a:prstGeom prst="rect">
            <a:avLst/>
          </a:prstGeom>
        </p:spPr>
      </p:pic>
      <p:pic>
        <p:nvPicPr>
          <p:cNvPr id="29" name="SK-25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4565" y="3655219"/>
            <a:ext cx="207169" cy="267444"/>
          </a:xfrm>
          <a:prstGeom prst="rect">
            <a:avLst/>
          </a:prstGeom>
        </p:spPr>
      </p:pic>
      <p:pic>
        <p:nvPicPr>
          <p:cNvPr id="30" name="SK-25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53686" y="2345382"/>
            <a:ext cx="268188" cy="260598"/>
          </a:xfrm>
          <a:prstGeom prst="rect">
            <a:avLst/>
          </a:prstGeom>
        </p:spPr>
      </p:pic>
      <p:pic>
        <p:nvPicPr>
          <p:cNvPr id="31" name="SK-25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2855" y="2345382"/>
            <a:ext cx="268188" cy="260598"/>
          </a:xfrm>
          <a:prstGeom prst="rect">
            <a:avLst/>
          </a:prstGeom>
        </p:spPr>
      </p:pic>
      <p:pic>
        <p:nvPicPr>
          <p:cNvPr id="32" name="SK-25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20988" y="2352229"/>
            <a:ext cx="243780" cy="260598"/>
          </a:xfrm>
          <a:prstGeom prst="rect">
            <a:avLst/>
          </a:prstGeom>
        </p:spPr>
      </p:pic>
      <p:pic>
        <p:nvPicPr>
          <p:cNvPr id="33" name="SK-25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7953" y="2482453"/>
            <a:ext cx="292596" cy="233065"/>
          </a:xfrm>
          <a:prstGeom prst="rect">
            <a:avLst/>
          </a:prstGeom>
        </p:spPr>
      </p:pic>
      <p:sp>
        <p:nvSpPr>
          <p:cNvPr id="34" name="SK-25-text-33"/>
          <p:cNvSpPr/>
          <p:nvPr/>
        </p:nvSpPr>
        <p:spPr>
          <a:xfrm>
            <a:off x="3200400" y="82153"/>
            <a:ext cx="577869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725" dirty="0"/>
          </a:p>
        </p:txBody>
      </p:sp>
      <p:sp>
        <p:nvSpPr>
          <p:cNvPr id="35" name="SK-25-text-34"/>
          <p:cNvSpPr/>
          <p:nvPr/>
        </p:nvSpPr>
        <p:spPr>
          <a:xfrm>
            <a:off x="572988" y="809179"/>
            <a:ext cx="652843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450" dirty="0"/>
          </a:p>
        </p:txBody>
      </p:sp>
      <p:sp>
        <p:nvSpPr>
          <p:cNvPr id="36" name="SK-25-text-35"/>
          <p:cNvSpPr/>
          <p:nvPr/>
        </p:nvSpPr>
        <p:spPr>
          <a:xfrm>
            <a:off x="560784" y="1659582"/>
            <a:ext cx="1163121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facts to take away from this session</a:t>
            </a:r>
            <a:endParaRPr lang="en-US" sz="2100" dirty="0"/>
          </a:p>
        </p:txBody>
      </p:sp>
      <p:sp>
        <p:nvSpPr>
          <p:cNvPr id="37" name="SK-25-text-36"/>
          <p:cNvSpPr/>
          <p:nvPr/>
        </p:nvSpPr>
        <p:spPr>
          <a:xfrm>
            <a:off x="1084957" y="2468761"/>
            <a:ext cx="203739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7</a:t>
            </a:r>
            <a:endParaRPr lang="en-US" sz="1725" dirty="0"/>
          </a:p>
        </p:txBody>
      </p:sp>
      <p:sp>
        <p:nvSpPr>
          <p:cNvPr id="38" name="SK-25-text-37"/>
          <p:cNvSpPr/>
          <p:nvPr/>
        </p:nvSpPr>
        <p:spPr>
          <a:xfrm>
            <a:off x="780157" y="2743200"/>
            <a:ext cx="18408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Couples affected by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infertility in the UK</a:t>
            </a:r>
            <a:endParaRPr lang="en-US" sz="1575" dirty="0"/>
          </a:p>
        </p:txBody>
      </p:sp>
      <p:sp>
        <p:nvSpPr>
          <p:cNvPr id="39" name="SK-25-text-38"/>
          <p:cNvSpPr/>
          <p:nvPr/>
        </p:nvSpPr>
        <p:spPr>
          <a:xfrm>
            <a:off x="3901380" y="2372767"/>
            <a:ext cx="35271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Partners</a:t>
            </a:r>
            <a:endParaRPr lang="en-US" sz="1725" dirty="0"/>
          </a:p>
        </p:txBody>
      </p:sp>
      <p:sp>
        <p:nvSpPr>
          <p:cNvPr id="40" name="SK-25-text-39"/>
          <p:cNvSpPr/>
          <p:nvPr/>
        </p:nvSpPr>
        <p:spPr>
          <a:xfrm>
            <a:off x="3596580" y="2640211"/>
            <a:ext cx="2035969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male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 simultaneously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day one</a:t>
            </a:r>
            <a:endParaRPr lang="en-US" sz="1575" dirty="0"/>
          </a:p>
        </p:txBody>
      </p:sp>
      <p:sp>
        <p:nvSpPr>
          <p:cNvPr id="41" name="SK-25-text-40"/>
          <p:cNvSpPr/>
          <p:nvPr/>
        </p:nvSpPr>
        <p:spPr>
          <a:xfrm>
            <a:off x="6705600" y="2372767"/>
            <a:ext cx="5486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months / 6 months</a:t>
            </a:r>
            <a:endParaRPr lang="en-US" sz="1725" dirty="0"/>
          </a:p>
        </p:txBody>
      </p:sp>
      <p:sp>
        <p:nvSpPr>
          <p:cNvPr id="42" name="SK-25-text-41"/>
          <p:cNvSpPr/>
          <p:nvPr/>
        </p:nvSpPr>
        <p:spPr>
          <a:xfrm>
            <a:off x="6412855" y="2633365"/>
            <a:ext cx="2170063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UPSI threshold; refer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≥36 after only 6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</a:t>
            </a:r>
            <a:endParaRPr lang="en-US" sz="1575" dirty="0"/>
          </a:p>
        </p:txBody>
      </p:sp>
      <p:sp>
        <p:nvSpPr>
          <p:cNvPr id="43" name="SK-25-text-42"/>
          <p:cNvSpPr/>
          <p:nvPr/>
        </p:nvSpPr>
        <p:spPr>
          <a:xfrm>
            <a:off x="9558486" y="2372767"/>
            <a:ext cx="26335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 ≥30 nmol/L</a:t>
            </a:r>
            <a:endParaRPr lang="en-US" sz="1725" dirty="0"/>
          </a:p>
        </p:txBody>
      </p:sp>
      <p:sp>
        <p:nvSpPr>
          <p:cNvPr id="44" name="SK-25-text-43"/>
          <p:cNvSpPr/>
          <p:nvPr/>
        </p:nvSpPr>
        <p:spPr>
          <a:xfrm>
            <a:off x="9265890" y="2640211"/>
            <a:ext cx="2145655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progesterone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confirms ovulation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(adjust for cycle length)</a:t>
            </a:r>
            <a:endParaRPr lang="en-US" sz="1575" dirty="0"/>
          </a:p>
        </p:txBody>
      </p:sp>
      <p:sp>
        <p:nvSpPr>
          <p:cNvPr id="45" name="SK-25-text-44"/>
          <p:cNvSpPr/>
          <p:nvPr/>
        </p:nvSpPr>
        <p:spPr>
          <a:xfrm>
            <a:off x="1084957" y="3675757"/>
            <a:ext cx="41405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≥16 million/ml</a:t>
            </a:r>
            <a:endParaRPr lang="en-US" sz="1725" dirty="0"/>
          </a:p>
        </p:txBody>
      </p:sp>
      <p:sp>
        <p:nvSpPr>
          <p:cNvPr id="46" name="SK-25-text-45"/>
          <p:cNvSpPr/>
          <p:nvPr/>
        </p:nvSpPr>
        <p:spPr>
          <a:xfrm>
            <a:off x="780157" y="3943350"/>
            <a:ext cx="1828800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2021 sperm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concentration lower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limit</a:t>
            </a:r>
            <a:endParaRPr lang="en-US" sz="1575" dirty="0"/>
          </a:p>
        </p:txBody>
      </p:sp>
      <p:sp>
        <p:nvSpPr>
          <p:cNvPr id="47" name="SK-25-text-46"/>
          <p:cNvSpPr/>
          <p:nvPr/>
        </p:nvSpPr>
        <p:spPr>
          <a:xfrm>
            <a:off x="3901380" y="3675757"/>
            <a:ext cx="40528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Letrozole First</a:t>
            </a:r>
            <a:endParaRPr lang="en-US" sz="1725" dirty="0"/>
          </a:p>
        </p:txBody>
      </p:sp>
      <p:sp>
        <p:nvSpPr>
          <p:cNvPr id="48" name="SK-25-text-47"/>
          <p:cNvSpPr/>
          <p:nvPr/>
        </p:nvSpPr>
        <p:spPr>
          <a:xfrm>
            <a:off x="3596580" y="3943350"/>
            <a:ext cx="1926282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ovulation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induction in PCOS</a:t>
            </a:r>
            <a:endParaRPr lang="en-US" sz="1575" dirty="0"/>
          </a:p>
        </p:txBody>
      </p:sp>
      <p:sp>
        <p:nvSpPr>
          <p:cNvPr id="49" name="SK-25-text-48"/>
          <p:cNvSpPr/>
          <p:nvPr/>
        </p:nvSpPr>
        <p:spPr>
          <a:xfrm>
            <a:off x="6705600" y="3675757"/>
            <a:ext cx="27384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</a:t>
            </a:r>
            <a:endParaRPr lang="en-US" sz="1725" dirty="0"/>
          </a:p>
        </p:txBody>
      </p:sp>
      <p:sp>
        <p:nvSpPr>
          <p:cNvPr id="50" name="SK-25-text-49"/>
          <p:cNvSpPr/>
          <p:nvPr/>
        </p:nvSpPr>
        <p:spPr>
          <a:xfrm>
            <a:off x="6412855" y="3943350"/>
            <a:ext cx="2316361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standard · 5 mg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high risk (BMI &gt;30,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anti-epileptics, prev NTD)</a:t>
            </a:r>
            <a:endParaRPr lang="en-US" sz="1575" dirty="0"/>
          </a:p>
        </p:txBody>
      </p:sp>
      <p:sp>
        <p:nvSpPr>
          <p:cNvPr id="51" name="SK-25-text-50"/>
          <p:cNvSpPr/>
          <p:nvPr/>
        </p:nvSpPr>
        <p:spPr>
          <a:xfrm>
            <a:off x="9558486" y="3675757"/>
            <a:ext cx="26335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2–3 Days</a:t>
            </a:r>
            <a:endParaRPr lang="en-US" sz="1725" dirty="0"/>
          </a:p>
        </p:txBody>
      </p:sp>
      <p:sp>
        <p:nvSpPr>
          <p:cNvPr id="52" name="SK-25-text-51"/>
          <p:cNvSpPr/>
          <p:nvPr/>
        </p:nvSpPr>
        <p:spPr>
          <a:xfrm>
            <a:off x="9265890" y="3943350"/>
            <a:ext cx="2450455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scheduling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intercourse — regular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frequency throughout cycle</a:t>
            </a:r>
            <a:endParaRPr lang="en-US" sz="1575" dirty="0"/>
          </a:p>
        </p:txBody>
      </p:sp>
      <p:sp>
        <p:nvSpPr>
          <p:cNvPr id="53" name="SK-25-text-52"/>
          <p:cNvSpPr/>
          <p:nvPr/>
        </p:nvSpPr>
        <p:spPr>
          <a:xfrm>
            <a:off x="804565" y="5205115"/>
            <a:ext cx="5276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Important Disclaimer</a:t>
            </a:r>
            <a:endParaRPr lang="en-US" sz="1500" dirty="0"/>
          </a:p>
        </p:txBody>
      </p:sp>
      <p:sp>
        <p:nvSpPr>
          <p:cNvPr id="54" name="SK-25-text-53"/>
          <p:cNvSpPr/>
          <p:nvPr/>
        </p:nvSpPr>
        <p:spPr>
          <a:xfrm>
            <a:off x="743694" y="5486400"/>
            <a:ext cx="911959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 and is intended for GP trainees and qualified healthcare professionals.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clinical advice, drug doses, and eligibility criteria against the latest NICE guidelines, BNF, and local ICB/CCG protocols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clinical application. Guidelines may ge — check NICE NG257 and relevant CKS pages for the most current recommendations.</a:t>
            </a:r>
            <a:endParaRPr lang="en-US" sz="1200" dirty="0"/>
          </a:p>
        </p:txBody>
      </p:sp>
      <p:sp>
        <p:nvSpPr>
          <p:cNvPr id="55" name="SK-25-text-54"/>
          <p:cNvSpPr/>
          <p:nvPr/>
        </p:nvSpPr>
        <p:spPr>
          <a:xfrm>
            <a:off x="2912269" y="6611094"/>
            <a:ext cx="634275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Infertility in Primary Care · Created May 2026 · NICE NG257 March 2026</a:t>
            </a:r>
            <a:endParaRPr lang="en-US" sz="1125" dirty="0"/>
          </a:p>
        </p:txBody>
      </p:sp>
      <p:sp>
        <p:nvSpPr>
          <p:cNvPr id="56" name="SK-25-text-55"/>
          <p:cNvSpPr/>
          <p:nvPr/>
        </p:nvSpPr>
        <p:spPr>
          <a:xfrm>
            <a:off x="10933063" y="6611094"/>
            <a:ext cx="9661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25 of 25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592461"/>
            <a:ext cx="2340769" cy="38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2338536"/>
            <a:ext cx="3559969" cy="162520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5867" y="2338536"/>
            <a:ext cx="3559969" cy="162520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1098" y="2338536"/>
            <a:ext cx="3559969" cy="162520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4142184"/>
            <a:ext cx="3559969" cy="162520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4142184"/>
            <a:ext cx="3559969" cy="162520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1098" y="4142184"/>
            <a:ext cx="3559969" cy="162520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5966371"/>
            <a:ext cx="11045875" cy="411361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282" y="6560344"/>
            <a:ext cx="11375082" cy="190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7780" y="3840361"/>
            <a:ext cx="2804071" cy="301749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70690" y="4320480"/>
            <a:ext cx="572988" cy="57596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5459" y="4279255"/>
            <a:ext cx="548580" cy="5143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8173" y="4327327"/>
            <a:ext cx="560784" cy="56227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58486" y="2537371"/>
            <a:ext cx="585192" cy="57596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0180" y="2557909"/>
            <a:ext cx="707082" cy="541734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60377" y="2544217"/>
            <a:ext cx="572988" cy="596503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3883521" y="109686"/>
            <a:ext cx="442480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21" name="SK-3-text-20"/>
          <p:cNvSpPr/>
          <p:nvPr/>
        </p:nvSpPr>
        <p:spPr>
          <a:xfrm>
            <a:off x="572988" y="884634"/>
            <a:ext cx="1161901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Refer Earlier than 12 Months</a:t>
            </a:r>
            <a:endParaRPr lang="en-US" sz="3600" dirty="0"/>
          </a:p>
        </p:txBody>
      </p:sp>
      <p:sp>
        <p:nvSpPr>
          <p:cNvPr id="22" name="SK-3-text-21"/>
          <p:cNvSpPr/>
          <p:nvPr/>
        </p:nvSpPr>
        <p:spPr>
          <a:xfrm>
            <a:off x="560784" y="1844725"/>
            <a:ext cx="1163121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 — Expedited Referral Criteria</a:t>
            </a:r>
            <a:endParaRPr lang="en-US" sz="2400" dirty="0"/>
          </a:p>
        </p:txBody>
      </p:sp>
      <p:sp>
        <p:nvSpPr>
          <p:cNvPr id="23" name="SK-3-text-22"/>
          <p:cNvSpPr/>
          <p:nvPr/>
        </p:nvSpPr>
        <p:spPr>
          <a:xfrm>
            <a:off x="1027807" y="3236863"/>
            <a:ext cx="261357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Woman Aged ≥36 Years</a:t>
            </a:r>
            <a:endParaRPr lang="en-US" sz="1800" dirty="0"/>
          </a:p>
        </p:txBody>
      </p:sp>
      <p:sp>
        <p:nvSpPr>
          <p:cNvPr id="24" name="SK-3-text-23"/>
          <p:cNvSpPr/>
          <p:nvPr/>
        </p:nvSpPr>
        <p:spPr>
          <a:xfrm>
            <a:off x="1034653" y="3531840"/>
            <a:ext cx="262428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after 6 months of UPSI, not 12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4673203" y="3223171"/>
            <a:ext cx="283309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Known Cause of Infertility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4375398" y="3531840"/>
            <a:ext cx="34410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Endometriosis, PCOS, anovulation, previous PID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8562529" y="3223171"/>
            <a:ext cx="25891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Pelvic Surgery</a:t>
            </a:r>
            <a:endParaRPr lang="en-US" sz="1800" dirty="0"/>
          </a:p>
        </p:txBody>
      </p:sp>
      <p:sp>
        <p:nvSpPr>
          <p:cNvPr id="28" name="SK-3-text-27"/>
          <p:cNvSpPr/>
          <p:nvPr/>
        </p:nvSpPr>
        <p:spPr>
          <a:xfrm>
            <a:off x="8264575" y="3538686"/>
            <a:ext cx="319727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Including salpingectomy or adhesion history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869305" y="5019973"/>
            <a:ext cx="291837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or Absent Periods</a:t>
            </a:r>
            <a:endParaRPr lang="en-US" sz="1800" dirty="0"/>
          </a:p>
        </p:txBody>
      </p:sp>
      <p:sp>
        <p:nvSpPr>
          <p:cNvPr id="30" name="SK-3-text-29"/>
          <p:cNvSpPr/>
          <p:nvPr/>
        </p:nvSpPr>
        <p:spPr>
          <a:xfrm>
            <a:off x="778669" y="5321796"/>
            <a:ext cx="311199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Oligomenorrhoea, secondary amenorrhoea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4693890" y="4869061"/>
            <a:ext cx="279186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Chemotherapy or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Radiotherapy</a:t>
            </a:r>
            <a:endParaRPr lang="en-US" sz="1725" dirty="0"/>
          </a:p>
        </p:txBody>
      </p:sp>
      <p:sp>
        <p:nvSpPr>
          <p:cNvPr id="32" name="SK-3-text-31"/>
          <p:cNvSpPr/>
          <p:nvPr/>
        </p:nvSpPr>
        <p:spPr>
          <a:xfrm>
            <a:off x="4692253" y="5424636"/>
            <a:ext cx="279499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Pelvic radiotherapy especially relevant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8635603" y="5019973"/>
            <a:ext cx="244286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of STI with PID</a:t>
            </a:r>
            <a:endParaRPr lang="en-US" sz="1800" dirty="0"/>
          </a:p>
        </p:txBody>
      </p:sp>
      <p:sp>
        <p:nvSpPr>
          <p:cNvPr id="34" name="SK-3-text-33"/>
          <p:cNvSpPr/>
          <p:nvPr/>
        </p:nvSpPr>
        <p:spPr>
          <a:xfrm>
            <a:off x="8520559" y="5321796"/>
            <a:ext cx="267295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Chlamydia-related tubal damage risk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1120676" y="6041827"/>
            <a:ext cx="993829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🕒 Key Rule: Refer women aged ≥36 after just 6 months — time and ovarian reserve are critical</a:t>
            </a:r>
            <a:endParaRPr lang="en-US" sz="1950" dirty="0"/>
          </a:p>
        </p:txBody>
      </p:sp>
      <p:sp>
        <p:nvSpPr>
          <p:cNvPr id="36" name="SK-3-text-35"/>
          <p:cNvSpPr/>
          <p:nvPr/>
        </p:nvSpPr>
        <p:spPr>
          <a:xfrm>
            <a:off x="414486" y="6624786"/>
            <a:ext cx="3672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NG257 2026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9421267" y="6624786"/>
            <a:ext cx="235609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871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8681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475929"/>
            <a:ext cx="1194792" cy="381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338536"/>
            <a:ext cx="10826353" cy="104923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338536"/>
            <a:ext cx="194965" cy="1049238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3675757"/>
            <a:ext cx="609600" cy="603498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3757" y="3963293"/>
            <a:ext cx="1828800" cy="285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2557" y="3675757"/>
            <a:ext cx="609600" cy="603498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5286" y="3963293"/>
            <a:ext cx="1621482" cy="285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6769" y="3675757"/>
            <a:ext cx="609600" cy="60349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5280571"/>
            <a:ext cx="10826353" cy="108346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71196"/>
            <a:ext cx="10411867" cy="190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3200" y="5074890"/>
            <a:ext cx="1828800" cy="1782961"/>
          </a:xfrm>
          <a:prstGeom prst="rect">
            <a:avLst/>
          </a:prstGeom>
        </p:spPr>
      </p:pic>
      <p:sp>
        <p:nvSpPr>
          <p:cNvPr id="15" name="SK-4-text-14"/>
          <p:cNvSpPr/>
          <p:nvPr/>
        </p:nvSpPr>
        <p:spPr>
          <a:xfrm>
            <a:off x="4107656" y="68461"/>
            <a:ext cx="398859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16" name="SK-4-text-15"/>
          <p:cNvSpPr/>
          <p:nvPr/>
        </p:nvSpPr>
        <p:spPr>
          <a:xfrm>
            <a:off x="682675" y="747415"/>
            <a:ext cx="1150932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Epidemiology of Infertility</a:t>
            </a:r>
            <a:endParaRPr lang="en-US" sz="4650" dirty="0"/>
          </a:p>
        </p:txBody>
      </p:sp>
      <p:sp>
        <p:nvSpPr>
          <p:cNvPr id="17" name="SK-4-text-16"/>
          <p:cNvSpPr/>
          <p:nvPr/>
        </p:nvSpPr>
        <p:spPr>
          <a:xfrm>
            <a:off x="658267" y="1707505"/>
            <a:ext cx="1153373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 prevalence · conception rates · long-term prognosis</a:t>
            </a:r>
            <a:endParaRPr lang="en-US" sz="2250" dirty="0"/>
          </a:p>
        </p:txBody>
      </p:sp>
      <p:sp>
        <p:nvSpPr>
          <p:cNvPr id="18" name="SK-4-text-17"/>
          <p:cNvSpPr/>
          <p:nvPr/>
        </p:nvSpPr>
        <p:spPr>
          <a:xfrm>
            <a:off x="987475" y="2482453"/>
            <a:ext cx="1120452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7 couples in the UK experience difficulty conceiving</a:t>
            </a:r>
            <a:endParaRPr lang="en-US" sz="3150" dirty="0"/>
          </a:p>
        </p:txBody>
      </p:sp>
      <p:sp>
        <p:nvSpPr>
          <p:cNvPr id="19" name="SK-4-text-18"/>
          <p:cNvSpPr/>
          <p:nvPr/>
        </p:nvSpPr>
        <p:spPr>
          <a:xfrm>
            <a:off x="2621161" y="2935188"/>
            <a:ext cx="957083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Approximately 3.5 million people affected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1354544" y="3758918"/>
            <a:ext cx="39319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months</a:t>
            </a:r>
            <a:endParaRPr lang="en-US" sz="2400" dirty="0"/>
          </a:p>
        </p:txBody>
      </p:sp>
      <p:sp>
        <p:nvSpPr>
          <p:cNvPr id="21" name="SK-4-text-20"/>
          <p:cNvSpPr/>
          <p:nvPr/>
        </p:nvSpPr>
        <p:spPr>
          <a:xfrm>
            <a:off x="1316682" y="4313634"/>
            <a:ext cx="70637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~84% of couples conceive</a:t>
            </a:r>
            <a:endParaRPr lang="en-US" sz="1800" dirty="0"/>
          </a:p>
        </p:txBody>
      </p:sp>
      <p:sp>
        <p:nvSpPr>
          <p:cNvPr id="22" name="SK-4-text-21"/>
          <p:cNvSpPr/>
          <p:nvPr/>
        </p:nvSpPr>
        <p:spPr>
          <a:xfrm>
            <a:off x="1316682" y="4608463"/>
            <a:ext cx="70761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regular unprotected intercourse</a:t>
            </a:r>
            <a:endParaRPr lang="en-US" sz="1275" dirty="0"/>
          </a:p>
        </p:txBody>
      </p:sp>
      <p:sp>
        <p:nvSpPr>
          <p:cNvPr id="23" name="SK-4-text-22"/>
          <p:cNvSpPr/>
          <p:nvPr/>
        </p:nvSpPr>
        <p:spPr>
          <a:xfrm>
            <a:off x="5352157" y="3782966"/>
            <a:ext cx="393192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months</a:t>
            </a:r>
            <a:endParaRPr lang="en-US" sz="2400" dirty="0"/>
          </a:p>
        </p:txBody>
      </p:sp>
      <p:sp>
        <p:nvSpPr>
          <p:cNvPr id="24" name="SK-4-text-23"/>
          <p:cNvSpPr/>
          <p:nvPr/>
        </p:nvSpPr>
        <p:spPr>
          <a:xfrm>
            <a:off x="5010894" y="4313634"/>
            <a:ext cx="70637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~92% of couples conceive</a:t>
            </a:r>
            <a:endParaRPr lang="en-US" sz="1800" dirty="0"/>
          </a:p>
        </p:txBody>
      </p:sp>
      <p:sp>
        <p:nvSpPr>
          <p:cNvPr id="25" name="SK-4-text-24"/>
          <p:cNvSpPr/>
          <p:nvPr/>
        </p:nvSpPr>
        <p:spPr>
          <a:xfrm>
            <a:off x="5144988" y="4622155"/>
            <a:ext cx="513302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cumulative conception rate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9092163" y="3758918"/>
            <a:ext cx="295656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years</a:t>
            </a:r>
            <a:endParaRPr lang="en-US" sz="2400" dirty="0"/>
          </a:p>
        </p:txBody>
      </p:sp>
      <p:sp>
        <p:nvSpPr>
          <p:cNvPr id="27" name="SK-4-text-26"/>
          <p:cNvSpPr/>
          <p:nvPr/>
        </p:nvSpPr>
        <p:spPr>
          <a:xfrm>
            <a:off x="8948886" y="4320480"/>
            <a:ext cx="324311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~50% remaining</a:t>
            </a:r>
            <a:endParaRPr lang="en-US" sz="1800" dirty="0"/>
          </a:p>
        </p:txBody>
      </p:sp>
      <p:sp>
        <p:nvSpPr>
          <p:cNvPr id="28" name="SK-4-text-27"/>
          <p:cNvSpPr/>
          <p:nvPr/>
        </p:nvSpPr>
        <p:spPr>
          <a:xfrm>
            <a:off x="8778180" y="4622155"/>
            <a:ext cx="34138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need investigation or treatment</a:t>
            </a:r>
            <a:endParaRPr lang="en-US" sz="1275" dirty="0"/>
          </a:p>
        </p:txBody>
      </p:sp>
      <p:sp>
        <p:nvSpPr>
          <p:cNvPr id="29" name="SK-4-text-28"/>
          <p:cNvSpPr/>
          <p:nvPr/>
        </p:nvSpPr>
        <p:spPr>
          <a:xfrm>
            <a:off x="670471" y="5054203"/>
            <a:ext cx="1152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Approximate distribution of causes — often multifactorial = 45% female cause, 30% male cause, 20% unexplained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1101626" y="5548015"/>
            <a:ext cx="113719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~30%</a:t>
            </a:r>
            <a:endParaRPr lang="en-US" sz="2550" dirty="0"/>
          </a:p>
        </p:txBody>
      </p:sp>
      <p:sp>
        <p:nvSpPr>
          <p:cNvPr id="31" name="SK-4-text-30"/>
          <p:cNvSpPr/>
          <p:nvPr/>
        </p:nvSpPr>
        <p:spPr>
          <a:xfrm>
            <a:off x="1081385" y="5952679"/>
            <a:ext cx="12141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Factor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3320504" y="5541169"/>
            <a:ext cx="112499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~25%</a:t>
            </a:r>
            <a:endParaRPr lang="en-US" sz="2550" dirty="0"/>
          </a:p>
        </p:txBody>
      </p:sp>
      <p:sp>
        <p:nvSpPr>
          <p:cNvPr id="33" name="SK-4-text-32"/>
          <p:cNvSpPr/>
          <p:nvPr/>
        </p:nvSpPr>
        <p:spPr>
          <a:xfrm>
            <a:off x="2897981" y="5945832"/>
            <a:ext cx="198224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Ovulatory Disorders</a:t>
            </a:r>
            <a:endParaRPr lang="en-US" sz="1650" dirty="0"/>
          </a:p>
        </p:txBody>
      </p:sp>
      <p:sp>
        <p:nvSpPr>
          <p:cNvPr id="34" name="SK-4-text-33"/>
          <p:cNvSpPr/>
          <p:nvPr/>
        </p:nvSpPr>
        <p:spPr>
          <a:xfrm>
            <a:off x="5527328" y="5541169"/>
            <a:ext cx="112499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~20%</a:t>
            </a:r>
            <a:endParaRPr lang="en-US" sz="2550" dirty="0"/>
          </a:p>
        </p:txBody>
      </p:sp>
      <p:sp>
        <p:nvSpPr>
          <p:cNvPr id="35" name="SK-4-text-34"/>
          <p:cNvSpPr/>
          <p:nvPr/>
        </p:nvSpPr>
        <p:spPr>
          <a:xfrm>
            <a:off x="5446068" y="5945832"/>
            <a:ext cx="129956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Unexplained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7734002" y="5541169"/>
            <a:ext cx="112499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~20%</a:t>
            </a:r>
            <a:endParaRPr lang="en-US" sz="2550" dirty="0"/>
          </a:p>
        </p:txBody>
      </p:sp>
      <p:sp>
        <p:nvSpPr>
          <p:cNvPr id="37" name="SK-4-text-36"/>
          <p:cNvSpPr/>
          <p:nvPr/>
        </p:nvSpPr>
        <p:spPr>
          <a:xfrm>
            <a:off x="7555409" y="5945832"/>
            <a:ext cx="147027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Tubal Damage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10026104" y="5541169"/>
            <a:ext cx="91782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~5%</a:t>
            </a:r>
            <a:endParaRPr lang="en-US" sz="2550" dirty="0"/>
          </a:p>
        </p:txBody>
      </p:sp>
      <p:sp>
        <p:nvSpPr>
          <p:cNvPr id="39" name="SK-4-text-38"/>
          <p:cNvSpPr/>
          <p:nvPr/>
        </p:nvSpPr>
        <p:spPr>
          <a:xfrm>
            <a:off x="9737675" y="5945832"/>
            <a:ext cx="15189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Uterine / Other</a:t>
            </a:r>
            <a:endParaRPr lang="en-US" sz="1650" dirty="0"/>
          </a:p>
        </p:txBody>
      </p:sp>
      <p:sp>
        <p:nvSpPr>
          <p:cNvPr id="40" name="SK-4-text-39"/>
          <p:cNvSpPr/>
          <p:nvPr/>
        </p:nvSpPr>
        <p:spPr>
          <a:xfrm>
            <a:off x="3336578" y="6617940"/>
            <a:ext cx="55185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167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1675"/>
            <a:ext cx="12192000" cy="3423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87567"/>
            <a:ext cx="12192000" cy="3423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98984"/>
            <a:ext cx="1231255" cy="7530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5263" y="3936355"/>
            <a:ext cx="2706588" cy="2921496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077938"/>
            <a:ext cx="5425380" cy="822871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2077938"/>
            <a:ext cx="121890" cy="822871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2976265"/>
            <a:ext cx="5425380" cy="82287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2976265"/>
            <a:ext cx="121890" cy="82287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3874740"/>
            <a:ext cx="5425380" cy="82287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3874740"/>
            <a:ext cx="121890" cy="822871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4773067"/>
            <a:ext cx="5425380" cy="822871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4773067"/>
            <a:ext cx="121890" cy="82287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298" y="5671542"/>
            <a:ext cx="5425380" cy="822871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2298" y="5671542"/>
            <a:ext cx="121890" cy="822871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475" y="2119015"/>
            <a:ext cx="4584055" cy="3298627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597396" y="68461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1" name="SK-5-text-20"/>
          <p:cNvSpPr/>
          <p:nvPr/>
        </p:nvSpPr>
        <p:spPr>
          <a:xfrm>
            <a:off x="9972973" y="75307"/>
            <a:ext cx="22190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2" name="SK-5-text-21"/>
          <p:cNvSpPr/>
          <p:nvPr/>
        </p:nvSpPr>
        <p:spPr>
          <a:xfrm>
            <a:off x="597396" y="747415"/>
            <a:ext cx="1159460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 of Infertility</a:t>
            </a:r>
            <a:endParaRPr lang="en-US" sz="4200" dirty="0"/>
          </a:p>
        </p:txBody>
      </p:sp>
      <p:sp>
        <p:nvSpPr>
          <p:cNvPr id="23" name="SK-5-text-22"/>
          <p:cNvSpPr/>
          <p:nvPr/>
        </p:nvSpPr>
        <p:spPr>
          <a:xfrm>
            <a:off x="585192" y="1597819"/>
            <a:ext cx="116068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distribution helps guide your initial assessment</a:t>
            </a:r>
            <a:endParaRPr lang="en-US" sz="1950" dirty="0"/>
          </a:p>
        </p:txBody>
      </p:sp>
      <p:sp>
        <p:nvSpPr>
          <p:cNvPr id="24" name="SK-5-text-23"/>
          <p:cNvSpPr/>
          <p:nvPr/>
        </p:nvSpPr>
        <p:spPr>
          <a:xfrm>
            <a:off x="1036290" y="5637163"/>
            <a:ext cx="4743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Male Factor — 30%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3157686" y="5644009"/>
            <a:ext cx="6572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Ovulatory Disorders — 25%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1036290" y="5959525"/>
            <a:ext cx="4743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Unexplained — 25%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3157686" y="5959525"/>
            <a:ext cx="4972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Tubal Damage — 20%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6449467" y="2167086"/>
            <a:ext cx="49291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Factor — 30%</a:t>
            </a:r>
            <a:endParaRPr lang="en-US" sz="1725" dirty="0"/>
          </a:p>
        </p:txBody>
      </p:sp>
      <p:sp>
        <p:nvSpPr>
          <p:cNvPr id="29" name="SK-5-text-28"/>
          <p:cNvSpPr/>
          <p:nvPr/>
        </p:nvSpPr>
        <p:spPr>
          <a:xfrm>
            <a:off x="6449467" y="2441377"/>
            <a:ext cx="46572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*Most common single cause · OAT syndrome most frequent · Always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both partners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6449467" y="3106638"/>
            <a:ext cx="57425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Ovulatory Disorders — 25%</a:t>
            </a:r>
            <a:endParaRPr lang="en-US" sz="1725" dirty="0"/>
          </a:p>
        </p:txBody>
      </p:sp>
      <p:sp>
        <p:nvSpPr>
          <p:cNvPr id="31" name="SK-5-text-30"/>
          <p:cNvSpPr/>
          <p:nvPr/>
        </p:nvSpPr>
        <p:spPr>
          <a:xfrm>
            <a:off x="6449467" y="3374082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*PCOS is the leading cause · Letrozole now first-line per NICE NG257 2026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6472832" y="4070291"/>
            <a:ext cx="49291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Unexplained — 20%</a:t>
            </a:r>
            <a:endParaRPr lang="en-US" sz="1725" dirty="0"/>
          </a:p>
        </p:txBody>
      </p:sp>
      <p:sp>
        <p:nvSpPr>
          <p:cNvPr id="33" name="SK-5-text-32"/>
          <p:cNvSpPr/>
          <p:nvPr/>
        </p:nvSpPr>
        <p:spPr>
          <a:xfrm>
            <a:off x="6472832" y="4337735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*No identifiable cause after full investigation · IVF may be recommended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6472832" y="4838393"/>
            <a:ext cx="519207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Tubal Damage — 20%</a:t>
            </a:r>
            <a:endParaRPr lang="en-US" sz="1725" dirty="0"/>
          </a:p>
        </p:txBody>
      </p:sp>
      <p:sp>
        <p:nvSpPr>
          <p:cNvPr id="35" name="SK-5-text-34"/>
          <p:cNvSpPr/>
          <p:nvPr/>
        </p:nvSpPr>
        <p:spPr>
          <a:xfrm>
            <a:off x="6472832" y="5105837"/>
            <a:ext cx="448657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PID / Chlamydia most common cause · Endometriosis contributes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6472832" y="5757406"/>
            <a:ext cx="4596259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Endometriosis — not a separate category but a significant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contributor across ovulatory, tubal, and unexplained groups.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in any woman with dysmenorrhoea or pelvic pain.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3413671" y="6604248"/>
            <a:ext cx="87783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311325"/>
            <a:ext cx="877788" cy="381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577" y="713184"/>
            <a:ext cx="914400" cy="94639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09177" y="1056084"/>
            <a:ext cx="682675" cy="102170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271" y="4196953"/>
            <a:ext cx="2072580" cy="2660898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5938986"/>
            <a:ext cx="11362879" cy="452586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6512421"/>
            <a:ext cx="11362879" cy="190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1988790"/>
            <a:ext cx="426690" cy="42505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098" y="1981944"/>
            <a:ext cx="438894" cy="432048"/>
          </a:xfrm>
          <a:prstGeom prst="rect">
            <a:avLst/>
          </a:prstGeom>
        </p:spPr>
      </p:pic>
      <p:sp>
        <p:nvSpPr>
          <p:cNvPr id="12" name="SK-6-text-11"/>
          <p:cNvSpPr/>
          <p:nvPr/>
        </p:nvSpPr>
        <p:spPr>
          <a:xfrm>
            <a:off x="4368403" y="82153"/>
            <a:ext cx="349135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3" name="SK-6-text-12"/>
          <p:cNvSpPr/>
          <p:nvPr/>
        </p:nvSpPr>
        <p:spPr>
          <a:xfrm>
            <a:off x="451098" y="747415"/>
            <a:ext cx="11740902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GP Assessment: Female History</a:t>
            </a:r>
            <a:endParaRPr lang="en-US" sz="3600" dirty="0"/>
          </a:p>
        </p:txBody>
      </p:sp>
      <p:sp>
        <p:nvSpPr>
          <p:cNvPr id="14" name="SK-6-text-13"/>
          <p:cNvSpPr/>
          <p:nvPr/>
        </p:nvSpPr>
        <p:spPr>
          <a:xfrm>
            <a:off x="438894" y="1529209"/>
            <a:ext cx="117531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right questions from the very first consultation</a:t>
            </a:r>
            <a:endParaRPr lang="en-US" sz="1950" dirty="0"/>
          </a:p>
        </p:txBody>
      </p:sp>
      <p:sp>
        <p:nvSpPr>
          <p:cNvPr id="15" name="SK-6-text-14"/>
          <p:cNvSpPr/>
          <p:nvPr/>
        </p:nvSpPr>
        <p:spPr>
          <a:xfrm>
            <a:off x="987475" y="2077938"/>
            <a:ext cx="77952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Cycle &amp; Reproductive History</a:t>
            </a:r>
            <a:endParaRPr lang="en-US" sz="1800" dirty="0"/>
          </a:p>
        </p:txBody>
      </p:sp>
      <p:sp>
        <p:nvSpPr>
          <p:cNvPr id="16" name="SK-6-text-15"/>
          <p:cNvSpPr/>
          <p:nvPr/>
        </p:nvSpPr>
        <p:spPr>
          <a:xfrm>
            <a:off x="987475" y="2413992"/>
            <a:ext cx="42792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Menstrual cycle: length, regularity, dysmenorrhoea,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intermenstrual bleeding</a:t>
            </a:r>
            <a:endParaRPr lang="en-US" sz="1425" dirty="0"/>
          </a:p>
        </p:txBody>
      </p:sp>
      <p:sp>
        <p:nvSpPr>
          <p:cNvPr id="17" name="SK-6-text-16"/>
          <p:cNvSpPr/>
          <p:nvPr/>
        </p:nvSpPr>
        <p:spPr>
          <a:xfrm>
            <a:off x="987475" y="2866579"/>
            <a:ext cx="46694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pregnancies: outcomes including miscarriages,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terminations, ectopic</a:t>
            </a:r>
            <a:endParaRPr lang="en-US" sz="1425" dirty="0"/>
          </a:p>
        </p:txBody>
      </p:sp>
      <p:sp>
        <p:nvSpPr>
          <p:cNvPr id="18" name="SK-6-text-17"/>
          <p:cNvSpPr/>
          <p:nvPr/>
        </p:nvSpPr>
        <p:spPr>
          <a:xfrm>
            <a:off x="987475" y="3305473"/>
            <a:ext cx="43402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Duration of trying to conceive — and with current 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partner</a:t>
            </a:r>
            <a:endParaRPr lang="en-US" sz="1425" dirty="0"/>
          </a:p>
        </p:txBody>
      </p:sp>
      <p:sp>
        <p:nvSpPr>
          <p:cNvPr id="19" name="SK-6-text-18"/>
          <p:cNvSpPr/>
          <p:nvPr/>
        </p:nvSpPr>
        <p:spPr>
          <a:xfrm>
            <a:off x="987475" y="3751213"/>
            <a:ext cx="434027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Sexual history: frequency of intercourse, STI history,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PID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987475" y="4286250"/>
            <a:ext cx="72466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&amp; Surgical History</a:t>
            </a:r>
            <a:endParaRPr lang="en-US" sz="1800" dirty="0"/>
          </a:p>
        </p:txBody>
      </p:sp>
      <p:sp>
        <p:nvSpPr>
          <p:cNvPr id="21" name="SK-6-text-20"/>
          <p:cNvSpPr/>
          <p:nvPr/>
        </p:nvSpPr>
        <p:spPr>
          <a:xfrm>
            <a:off x="987475" y="4594771"/>
            <a:ext cx="47303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Known conditions: PCOS, endometriosis, thyroid disease,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diabetes</a:t>
            </a:r>
            <a:endParaRPr lang="en-US" sz="1425" dirty="0"/>
          </a:p>
        </p:txBody>
      </p:sp>
      <p:sp>
        <p:nvSpPr>
          <p:cNvPr id="22" name="SK-6-text-21"/>
          <p:cNvSpPr/>
          <p:nvPr/>
        </p:nvSpPr>
        <p:spPr>
          <a:xfrm>
            <a:off x="987475" y="5047357"/>
            <a:ext cx="11204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pelvic surgery, radiotherapy, or chemotherapy</a:t>
            </a:r>
            <a:endParaRPr lang="en-US" sz="1500" dirty="0"/>
          </a:p>
        </p:txBody>
      </p:sp>
      <p:sp>
        <p:nvSpPr>
          <p:cNvPr id="23" name="SK-6-text-22"/>
          <p:cNvSpPr/>
          <p:nvPr/>
        </p:nvSpPr>
        <p:spPr>
          <a:xfrm>
            <a:off x="987475" y="5280571"/>
            <a:ext cx="11204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chlamydia or PID — raises tubal factor suspicion</a:t>
            </a:r>
            <a:endParaRPr lang="en-US" sz="1500" dirty="0"/>
          </a:p>
        </p:txBody>
      </p:sp>
      <p:sp>
        <p:nvSpPr>
          <p:cNvPr id="24" name="SK-6-text-23"/>
          <p:cNvSpPr/>
          <p:nvPr/>
        </p:nvSpPr>
        <p:spPr>
          <a:xfrm>
            <a:off x="987475" y="5500092"/>
            <a:ext cx="11204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Irregular or absent periods — suggest anovulation; refer earlier</a:t>
            </a:r>
            <a:endParaRPr lang="en-US" sz="1500" dirty="0"/>
          </a:p>
        </p:txBody>
      </p:sp>
      <p:sp>
        <p:nvSpPr>
          <p:cNvPr id="25" name="SK-6-text-24"/>
          <p:cNvSpPr/>
          <p:nvPr/>
        </p:nvSpPr>
        <p:spPr>
          <a:xfrm>
            <a:off x="6803082" y="2084784"/>
            <a:ext cx="31318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</a:t>
            </a:r>
            <a:endParaRPr lang="en-US" sz="1800" dirty="0"/>
          </a:p>
        </p:txBody>
      </p:sp>
      <p:sp>
        <p:nvSpPr>
          <p:cNvPr id="26" name="SK-6-text-25"/>
          <p:cNvSpPr/>
          <p:nvPr/>
        </p:nvSpPr>
        <p:spPr>
          <a:xfrm>
            <a:off x="6803082" y="2413992"/>
            <a:ext cx="53889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NSAIDs — can impair ovulation; review timing of use</a:t>
            </a:r>
            <a:endParaRPr lang="en-US" sz="1500" dirty="0"/>
          </a:p>
        </p:txBody>
      </p:sp>
      <p:sp>
        <p:nvSpPr>
          <p:cNvPr id="27" name="SK-6-text-26"/>
          <p:cNvSpPr/>
          <p:nvPr/>
        </p:nvSpPr>
        <p:spPr>
          <a:xfrm>
            <a:off x="6803082" y="2653903"/>
            <a:ext cx="41329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Antipsychotics — cause hyperprolactinaemia and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anovulation</a:t>
            </a:r>
            <a:endParaRPr lang="en-US" sz="1425" dirty="0"/>
          </a:p>
        </p:txBody>
      </p:sp>
      <p:sp>
        <p:nvSpPr>
          <p:cNvPr id="28" name="SK-6-text-27"/>
          <p:cNvSpPr/>
          <p:nvPr/>
        </p:nvSpPr>
        <p:spPr>
          <a:xfrm>
            <a:off x="6803082" y="3086100"/>
            <a:ext cx="53889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Anti-epileptics — interact with folate; require 5mg folic acid</a:t>
            </a:r>
            <a:endParaRPr lang="en-US" sz="1500" dirty="0"/>
          </a:p>
        </p:txBody>
      </p:sp>
      <p:sp>
        <p:nvSpPr>
          <p:cNvPr id="29" name="SK-6-text-28"/>
          <p:cNvSpPr/>
          <p:nvPr/>
        </p:nvSpPr>
        <p:spPr>
          <a:xfrm>
            <a:off x="6803082" y="3524994"/>
            <a:ext cx="47777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Factors</a:t>
            </a:r>
            <a:endParaRPr lang="en-US" sz="1800" dirty="0"/>
          </a:p>
        </p:txBody>
      </p:sp>
      <p:sp>
        <p:nvSpPr>
          <p:cNvPr id="30" name="SK-6-text-29"/>
          <p:cNvSpPr/>
          <p:nvPr/>
        </p:nvSpPr>
        <p:spPr>
          <a:xfrm>
            <a:off x="6803082" y="3854053"/>
            <a:ext cx="53889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BMI: obesity reduces conception rates and IVF success</a:t>
            </a:r>
            <a:endParaRPr lang="en-US" sz="1500" dirty="0"/>
          </a:p>
        </p:txBody>
      </p:sp>
      <p:sp>
        <p:nvSpPr>
          <p:cNvPr id="31" name="SK-6-text-30"/>
          <p:cNvSpPr/>
          <p:nvPr/>
        </p:nvSpPr>
        <p:spPr>
          <a:xfrm>
            <a:off x="6803082" y="4094113"/>
            <a:ext cx="42427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Smoking and alcohol — both impair fertility; advise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reduction</a:t>
            </a:r>
            <a:endParaRPr lang="en-US" sz="1425" dirty="0"/>
          </a:p>
        </p:txBody>
      </p:sp>
      <p:sp>
        <p:nvSpPr>
          <p:cNvPr id="32" name="SK-6-text-31"/>
          <p:cNvSpPr/>
          <p:nvPr/>
        </p:nvSpPr>
        <p:spPr>
          <a:xfrm>
            <a:off x="6803082" y="4539853"/>
            <a:ext cx="5388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Excessive exercise at low body weight → anovulation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6803082" y="4766221"/>
            <a:ext cx="5388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Occupational exposures — toxins, radiation, chemicals</a:t>
            </a:r>
            <a:endParaRPr lang="en-US" sz="1500" dirty="0"/>
          </a:p>
        </p:txBody>
      </p:sp>
      <p:sp>
        <p:nvSpPr>
          <p:cNvPr id="34" name="SK-6-text-33"/>
          <p:cNvSpPr/>
          <p:nvPr/>
        </p:nvSpPr>
        <p:spPr>
          <a:xfrm>
            <a:off x="670471" y="6007596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Reminder: Investigate both partners simultaneously from the very first appointment — never investigate the woman in isolation.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414486" y="6590407"/>
            <a:ext cx="97316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</a:t>
            </a:r>
            <a:endParaRPr lang="en-US" sz="1275" dirty="0"/>
          </a:p>
        </p:txBody>
      </p:sp>
      <p:sp>
        <p:nvSpPr>
          <p:cNvPr id="36" name="SK-6-text-35"/>
          <p:cNvSpPr/>
          <p:nvPr/>
        </p:nvSpPr>
        <p:spPr>
          <a:xfrm>
            <a:off x="11269712" y="6590407"/>
            <a:ext cx="50765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/ 25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88940"/>
            <a:ext cx="3840361" cy="366891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5482" y="493663"/>
            <a:ext cx="1426369" cy="111784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529209"/>
            <a:ext cx="560784" cy="8215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180779"/>
            <a:ext cx="3474690" cy="301749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180779"/>
            <a:ext cx="963067" cy="9599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1553" y="2180779"/>
            <a:ext cx="1255663" cy="9599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180779"/>
            <a:ext cx="3474690" cy="301749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2180779"/>
            <a:ext cx="963067" cy="9599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9153" y="2180779"/>
            <a:ext cx="1255663" cy="95994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7875" y="2180779"/>
            <a:ext cx="3474690" cy="301749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7875" y="2180779"/>
            <a:ext cx="963067" cy="95994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6753" y="2180779"/>
            <a:ext cx="1255663" cy="9599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5404098"/>
            <a:ext cx="10789890" cy="870942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5404098"/>
            <a:ext cx="97482" cy="87094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6514802"/>
            <a:ext cx="10789890" cy="14288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48800" y="1947565"/>
            <a:ext cx="609600" cy="56227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9867" y="1920180"/>
            <a:ext cx="499765" cy="624036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72580" y="1947565"/>
            <a:ext cx="694879" cy="575965"/>
          </a:xfrm>
          <a:prstGeom prst="rect">
            <a:avLst/>
          </a:prstGeom>
        </p:spPr>
      </p:pic>
      <p:sp>
        <p:nvSpPr>
          <p:cNvPr id="22" name="SK-7-text-21"/>
          <p:cNvSpPr/>
          <p:nvPr/>
        </p:nvSpPr>
        <p:spPr>
          <a:xfrm>
            <a:off x="4254996" y="109686"/>
            <a:ext cx="78505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3" name="SK-7-text-22"/>
          <p:cNvSpPr/>
          <p:nvPr/>
        </p:nvSpPr>
        <p:spPr>
          <a:xfrm>
            <a:off x="707082" y="781794"/>
            <a:ext cx="11484918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GP Assessment: Male History</a:t>
            </a:r>
            <a:endParaRPr lang="en-US" sz="4200" dirty="0"/>
          </a:p>
        </p:txBody>
      </p:sp>
      <p:sp>
        <p:nvSpPr>
          <p:cNvPr id="24" name="SK-7-text-23"/>
          <p:cNvSpPr/>
          <p:nvPr/>
        </p:nvSpPr>
        <p:spPr>
          <a:xfrm>
            <a:off x="1414165" y="1412677"/>
            <a:ext cx="1077783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ask every male partner — from the first consultation</a:t>
            </a:r>
            <a:endParaRPr lang="en-US" sz="2250" dirty="0"/>
          </a:p>
        </p:txBody>
      </p:sp>
      <p:sp>
        <p:nvSpPr>
          <p:cNvPr id="25" name="SK-7-text-24"/>
          <p:cNvSpPr/>
          <p:nvPr/>
        </p:nvSpPr>
        <p:spPr>
          <a:xfrm>
            <a:off x="987475" y="2653903"/>
            <a:ext cx="73437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Reproductive &amp; Sexual</a:t>
            </a:r>
            <a:endParaRPr lang="en-US" sz="2250" dirty="0"/>
          </a:p>
        </p:txBody>
      </p:sp>
      <p:sp>
        <p:nvSpPr>
          <p:cNvPr id="26" name="SK-7-text-25"/>
          <p:cNvSpPr/>
          <p:nvPr/>
        </p:nvSpPr>
        <p:spPr>
          <a:xfrm>
            <a:off x="841177" y="3079105"/>
            <a:ext cx="53854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paternity?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841177" y="3332857"/>
            <a:ext cx="21456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Erectile or ejaculatory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dysfunction</a:t>
            </a:r>
            <a:endParaRPr lang="en-US" sz="1575" dirty="0"/>
          </a:p>
        </p:txBody>
      </p:sp>
      <p:sp>
        <p:nvSpPr>
          <p:cNvPr id="28" name="SK-7-text-27"/>
          <p:cNvSpPr/>
          <p:nvPr/>
        </p:nvSpPr>
        <p:spPr>
          <a:xfrm>
            <a:off x="841177" y="3812977"/>
            <a:ext cx="66427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Frequency of intercourse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841177" y="4053036"/>
            <a:ext cx="66427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Past STI or epididymitis</a:t>
            </a:r>
            <a:endParaRPr lang="en-US" sz="1650" dirty="0"/>
          </a:p>
        </p:txBody>
      </p:sp>
      <p:sp>
        <p:nvSpPr>
          <p:cNvPr id="30" name="SK-7-text-29"/>
          <p:cNvSpPr/>
          <p:nvPr/>
        </p:nvSpPr>
        <p:spPr>
          <a:xfrm>
            <a:off x="841177" y="4293096"/>
            <a:ext cx="41281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Libido changes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4779169" y="2653903"/>
            <a:ext cx="73437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Testicular &amp; Surgical</a:t>
            </a:r>
            <a:endParaRPr lang="en-US" sz="2250" dirty="0"/>
          </a:p>
        </p:txBody>
      </p:sp>
      <p:sp>
        <p:nvSpPr>
          <p:cNvPr id="32" name="SK-7-text-31"/>
          <p:cNvSpPr/>
          <p:nvPr/>
        </p:nvSpPr>
        <p:spPr>
          <a:xfrm>
            <a:off x="4498777" y="3079105"/>
            <a:ext cx="76932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Undescended testes (childhood)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4498777" y="3332857"/>
            <a:ext cx="71456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Orchitis or mumps orchitis</a:t>
            </a:r>
            <a:endParaRPr lang="en-US" sz="1650" dirty="0"/>
          </a:p>
        </p:txBody>
      </p:sp>
      <p:sp>
        <p:nvSpPr>
          <p:cNvPr id="34" name="SK-7-text-33"/>
          <p:cNvSpPr/>
          <p:nvPr/>
        </p:nvSpPr>
        <p:spPr>
          <a:xfrm>
            <a:off x="4498777" y="3572917"/>
            <a:ext cx="76932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Varicocele, torsion, or trauma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4498777" y="3799284"/>
            <a:ext cx="76932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Varicocele, torsion, or trauma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4498777" y="4039344"/>
            <a:ext cx="76932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Previous groin or scrotal surgery</a:t>
            </a:r>
            <a:endParaRPr lang="en-US" sz="1650" dirty="0"/>
          </a:p>
        </p:txBody>
      </p:sp>
      <p:sp>
        <p:nvSpPr>
          <p:cNvPr id="37" name="SK-7-text-36"/>
          <p:cNvSpPr/>
          <p:nvPr/>
        </p:nvSpPr>
        <p:spPr>
          <a:xfrm>
            <a:off x="4498777" y="4299942"/>
            <a:ext cx="76485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Chemotherapy or radiotherapy</a:t>
            </a:r>
            <a:endParaRPr lang="en-US" sz="1650" dirty="0"/>
          </a:p>
        </p:txBody>
      </p:sp>
      <p:sp>
        <p:nvSpPr>
          <p:cNvPr id="38" name="SK-7-text-37"/>
          <p:cNvSpPr/>
          <p:nvPr/>
        </p:nvSpPr>
        <p:spPr>
          <a:xfrm>
            <a:off x="8290471" y="2653903"/>
            <a:ext cx="390152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&amp; Lifestyle</a:t>
            </a:r>
            <a:endParaRPr lang="en-US" sz="2250" dirty="0"/>
          </a:p>
        </p:txBody>
      </p:sp>
      <p:sp>
        <p:nvSpPr>
          <p:cNvPr id="39" name="SK-7-text-38"/>
          <p:cNvSpPr/>
          <p:nvPr/>
        </p:nvSpPr>
        <p:spPr>
          <a:xfrm>
            <a:off x="8180784" y="3079105"/>
            <a:ext cx="40112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Anabolic steroids / finasteride</a:t>
            </a:r>
            <a:endParaRPr lang="en-US" sz="1650" dirty="0"/>
          </a:p>
        </p:txBody>
      </p:sp>
      <p:sp>
        <p:nvSpPr>
          <p:cNvPr id="40" name="SK-7-text-39"/>
          <p:cNvSpPr/>
          <p:nvPr/>
        </p:nvSpPr>
        <p:spPr>
          <a:xfrm>
            <a:off x="8180784" y="3332857"/>
            <a:ext cx="40112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Sulfasalazine, anti-hypertensives</a:t>
            </a:r>
            <a:endParaRPr lang="en-US" sz="1650" dirty="0"/>
          </a:p>
        </p:txBody>
      </p:sp>
      <p:sp>
        <p:nvSpPr>
          <p:cNvPr id="41" name="SK-7-text-40"/>
          <p:cNvSpPr/>
          <p:nvPr/>
        </p:nvSpPr>
        <p:spPr>
          <a:xfrm>
            <a:off x="8180784" y="3572917"/>
            <a:ext cx="40112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Smoking, alcohol, cannabis</a:t>
            </a:r>
            <a:endParaRPr lang="en-US" sz="1650" dirty="0"/>
          </a:p>
        </p:txBody>
      </p:sp>
      <p:sp>
        <p:nvSpPr>
          <p:cNvPr id="42" name="SK-7-text-41"/>
          <p:cNvSpPr/>
          <p:nvPr/>
        </p:nvSpPr>
        <p:spPr>
          <a:xfrm>
            <a:off x="8180784" y="3812977"/>
            <a:ext cx="281627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Heat exposure — tight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underwear, hot baths, saunas</a:t>
            </a:r>
            <a:endParaRPr lang="en-US" sz="1575" dirty="0"/>
          </a:p>
        </p:txBody>
      </p:sp>
      <p:sp>
        <p:nvSpPr>
          <p:cNvPr id="43" name="SK-7-text-42"/>
          <p:cNvSpPr/>
          <p:nvPr/>
        </p:nvSpPr>
        <p:spPr>
          <a:xfrm>
            <a:off x="8180784" y="4293096"/>
            <a:ext cx="30966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Systemic illness: diabetes, cystic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fibrosis</a:t>
            </a:r>
            <a:endParaRPr lang="en-US" sz="1575" dirty="0"/>
          </a:p>
        </p:txBody>
      </p:sp>
      <p:sp>
        <p:nvSpPr>
          <p:cNvPr id="44" name="SK-7-text-43"/>
          <p:cNvSpPr/>
          <p:nvPr/>
        </p:nvSpPr>
        <p:spPr>
          <a:xfrm>
            <a:off x="8180784" y="4766221"/>
            <a:ext cx="40112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BMI and occupation (toxins, heat)</a:t>
            </a:r>
            <a:endParaRPr lang="en-US" sz="1650" dirty="0"/>
          </a:p>
        </p:txBody>
      </p:sp>
      <p:sp>
        <p:nvSpPr>
          <p:cNvPr id="45" name="SK-7-text-44"/>
          <p:cNvSpPr/>
          <p:nvPr/>
        </p:nvSpPr>
        <p:spPr>
          <a:xfrm>
            <a:off x="963067" y="5520630"/>
            <a:ext cx="10228957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Don’t forget: Investigate both partners simultaneously from day one — semen analysis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non-invasive and frequently diagnostic.</a:t>
            </a:r>
            <a:endParaRPr lang="en-US" sz="1950" dirty="0"/>
          </a:p>
        </p:txBody>
      </p:sp>
      <p:sp>
        <p:nvSpPr>
          <p:cNvPr id="46" name="SK-7-text-45"/>
          <p:cNvSpPr/>
          <p:nvPr/>
        </p:nvSpPr>
        <p:spPr>
          <a:xfrm>
            <a:off x="658267" y="6604248"/>
            <a:ext cx="115337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May 2026 · Based on NICE NG257 March 2026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6" y="-628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173" y="0"/>
            <a:ext cx="3511153" cy="1261765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4515"/>
            <a:ext cx="158353" cy="884634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488132"/>
            <a:ext cx="10997059" cy="74741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578596"/>
            <a:ext cx="5364361" cy="327808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2578596"/>
            <a:ext cx="5364361" cy="327808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2407146"/>
            <a:ext cx="1243459" cy="32905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984" y="2407146"/>
            <a:ext cx="1243459" cy="32905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6041827"/>
            <a:ext cx="11021467" cy="452586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2980" y="3429000"/>
            <a:ext cx="3108871" cy="34290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2188" y="6752332"/>
            <a:ext cx="2999184" cy="1905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5192" y="6752332"/>
            <a:ext cx="3011388" cy="190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4879" y="6137821"/>
            <a:ext cx="292596" cy="267444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286" y="1625203"/>
            <a:ext cx="524173" cy="473125"/>
          </a:xfrm>
          <a:prstGeom prst="rect">
            <a:avLst/>
          </a:prstGeom>
        </p:spPr>
      </p:pic>
      <p:sp>
        <p:nvSpPr>
          <p:cNvPr id="16" name="SK-8-text-15"/>
          <p:cNvSpPr/>
          <p:nvPr/>
        </p:nvSpPr>
        <p:spPr>
          <a:xfrm>
            <a:off x="7900488" y="81686"/>
            <a:ext cx="386789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00" dirty="0"/>
          </a:p>
        </p:txBody>
      </p:sp>
      <p:sp>
        <p:nvSpPr>
          <p:cNvPr id="17" name="SK-8-text-16"/>
          <p:cNvSpPr/>
          <p:nvPr/>
        </p:nvSpPr>
        <p:spPr>
          <a:xfrm>
            <a:off x="548580" y="466279"/>
            <a:ext cx="1164342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Examination in Primary Care —</a:t>
            </a:r>
            <a:endParaRPr lang="en-US" sz="3675" dirty="0"/>
          </a:p>
        </p:txBody>
      </p:sp>
      <p:sp>
        <p:nvSpPr>
          <p:cNvPr id="18" name="SK-8-text-17"/>
          <p:cNvSpPr/>
          <p:nvPr/>
        </p:nvSpPr>
        <p:spPr>
          <a:xfrm>
            <a:off x="524173" y="994321"/>
            <a:ext cx="1166782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both partners from the very first appointment</a:t>
            </a:r>
            <a:endParaRPr lang="en-US" sz="1950" dirty="0"/>
          </a:p>
        </p:txBody>
      </p:sp>
      <p:sp>
        <p:nvSpPr>
          <p:cNvPr id="19" name="SK-8-text-18"/>
          <p:cNvSpPr/>
          <p:nvPr/>
        </p:nvSpPr>
        <p:spPr>
          <a:xfrm>
            <a:off x="1377553" y="1597819"/>
            <a:ext cx="62141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— Both Partners</a:t>
            </a:r>
            <a:endParaRPr lang="en-US" sz="2100" dirty="0"/>
          </a:p>
        </p:txBody>
      </p:sp>
      <p:sp>
        <p:nvSpPr>
          <p:cNvPr id="20" name="SK-8-text-19"/>
          <p:cNvSpPr/>
          <p:nvPr/>
        </p:nvSpPr>
        <p:spPr>
          <a:xfrm>
            <a:off x="1377553" y="1892796"/>
            <a:ext cx="1081444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Ideal BMI 19–30 for both partners · Obesity reduces fertility and IVF success rates</a:t>
            </a:r>
            <a:endParaRPr lang="en-US" sz="1800" dirty="0"/>
          </a:p>
        </p:txBody>
      </p:sp>
      <p:sp>
        <p:nvSpPr>
          <p:cNvPr id="21" name="SK-8-text-20"/>
          <p:cNvSpPr/>
          <p:nvPr/>
        </p:nvSpPr>
        <p:spPr>
          <a:xfrm>
            <a:off x="841177" y="2441377"/>
            <a:ext cx="1760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</a:t>
            </a:r>
            <a:endParaRPr lang="en-US" sz="1800" dirty="0"/>
          </a:p>
        </p:txBody>
      </p:sp>
      <p:sp>
        <p:nvSpPr>
          <p:cNvPr id="22" name="SK-8-text-21"/>
          <p:cNvSpPr/>
          <p:nvPr/>
        </p:nvSpPr>
        <p:spPr>
          <a:xfrm>
            <a:off x="731490" y="2887117"/>
            <a:ext cx="49339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Signs to Assess</a:t>
            </a:r>
            <a:endParaRPr lang="en-US" sz="2100" dirty="0"/>
          </a:p>
        </p:txBody>
      </p:sp>
      <p:sp>
        <p:nvSpPr>
          <p:cNvPr id="23" name="SK-8-text-22"/>
          <p:cNvSpPr/>
          <p:nvPr/>
        </p:nvSpPr>
        <p:spPr>
          <a:xfrm>
            <a:off x="731490" y="3257550"/>
            <a:ext cx="4535388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PCOS signs — hirsutism, acne, acanthosis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nigricans (dark velvety skin at neck/axillae)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731490" y="3902125"/>
            <a:ext cx="114605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Thyroid — goitre, tremor, dry skin, bradycardia</a:t>
            </a:r>
            <a:endParaRPr lang="en-US" sz="1800" dirty="0"/>
          </a:p>
        </p:txBody>
      </p:sp>
      <p:sp>
        <p:nvSpPr>
          <p:cNvPr id="25" name="SK-8-text-24"/>
          <p:cNvSpPr/>
          <p:nvPr/>
        </p:nvSpPr>
        <p:spPr>
          <a:xfrm>
            <a:off x="731490" y="4265563"/>
            <a:ext cx="5023098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Pelvic examination — only if clinically indicated;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for tenderness, adnexal masses, uterine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abnormality</a:t>
            </a:r>
            <a:endParaRPr lang="en-US" sz="1800" dirty="0"/>
          </a:p>
        </p:txBody>
      </p:sp>
      <p:sp>
        <p:nvSpPr>
          <p:cNvPr id="26" name="SK-8-text-25"/>
          <p:cNvSpPr/>
          <p:nvPr/>
        </p:nvSpPr>
        <p:spPr>
          <a:xfrm>
            <a:off x="731490" y="5170884"/>
            <a:ext cx="488885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Galactorrhoea — check if hyperprolactinaemia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</a:t>
            </a:r>
            <a:endParaRPr lang="en-US" sz="1800" dirty="0"/>
          </a:p>
        </p:txBody>
      </p:sp>
      <p:sp>
        <p:nvSpPr>
          <p:cNvPr id="27" name="SK-8-text-26"/>
          <p:cNvSpPr/>
          <p:nvPr/>
        </p:nvSpPr>
        <p:spPr>
          <a:xfrm>
            <a:off x="6486079" y="2441377"/>
            <a:ext cx="1211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</a:t>
            </a:r>
            <a:endParaRPr lang="en-US" sz="1800" dirty="0"/>
          </a:p>
        </p:txBody>
      </p:sp>
      <p:sp>
        <p:nvSpPr>
          <p:cNvPr id="28" name="SK-8-text-27"/>
          <p:cNvSpPr/>
          <p:nvPr/>
        </p:nvSpPr>
        <p:spPr>
          <a:xfrm>
            <a:off x="6400800" y="2887117"/>
            <a:ext cx="49339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Signs to Assess</a:t>
            </a:r>
            <a:endParaRPr lang="en-US" sz="2100" dirty="0"/>
          </a:p>
        </p:txBody>
      </p:sp>
      <p:sp>
        <p:nvSpPr>
          <p:cNvPr id="29" name="SK-8-text-28"/>
          <p:cNvSpPr/>
          <p:nvPr/>
        </p:nvSpPr>
        <p:spPr>
          <a:xfrm>
            <a:off x="6425059" y="3257550"/>
            <a:ext cx="473035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Hypogonadism signs — reduced facial/body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hair, gynaecomastia, small testes</a:t>
            </a:r>
            <a:endParaRPr lang="en-US" sz="1800" dirty="0"/>
          </a:p>
        </p:txBody>
      </p:sp>
      <p:sp>
        <p:nvSpPr>
          <p:cNvPr id="30" name="SK-8-text-29"/>
          <p:cNvSpPr/>
          <p:nvPr/>
        </p:nvSpPr>
        <p:spPr>
          <a:xfrm>
            <a:off x="6425059" y="3902125"/>
            <a:ext cx="49620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Testicular assessment — volume, consistency,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presence of varicocele</a:t>
            </a:r>
            <a:endParaRPr lang="en-US" sz="1800" dirty="0"/>
          </a:p>
        </p:txBody>
      </p:sp>
      <p:sp>
        <p:nvSpPr>
          <p:cNvPr id="31" name="SK-8-text-30"/>
          <p:cNvSpPr/>
          <p:nvPr/>
        </p:nvSpPr>
        <p:spPr>
          <a:xfrm>
            <a:off x="6425059" y="4539853"/>
            <a:ext cx="396240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Epididymis — tenderness or swelling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suggesting previous infection</a:t>
            </a:r>
            <a:endParaRPr lang="en-US" sz="1800" dirty="0"/>
          </a:p>
        </p:txBody>
      </p:sp>
      <p:sp>
        <p:nvSpPr>
          <p:cNvPr id="32" name="SK-8-text-31"/>
          <p:cNvSpPr/>
          <p:nvPr/>
        </p:nvSpPr>
        <p:spPr>
          <a:xfrm>
            <a:off x="6425059" y="5170884"/>
            <a:ext cx="451098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BMI and body habitus — obesity, anabolic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steroid use signs</a:t>
            </a:r>
            <a:endParaRPr lang="en-US" sz="1800" dirty="0"/>
          </a:p>
        </p:txBody>
      </p:sp>
      <p:sp>
        <p:nvSpPr>
          <p:cNvPr id="33" name="SK-8-text-32"/>
          <p:cNvSpPr/>
          <p:nvPr/>
        </p:nvSpPr>
        <p:spPr>
          <a:xfrm>
            <a:off x="1048494" y="6158359"/>
            <a:ext cx="111435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Pearl: Examination findings rarely make the diagnosis alone — but they guide targeted investigation and avoid missing reversible causes.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4558234" y="6563618"/>
            <a:ext cx="38556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NICE NG257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23095"/>
            <a:ext cx="597396" cy="476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372767"/>
            <a:ext cx="5242471" cy="1865263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72767"/>
            <a:ext cx="121890" cy="186526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5925294"/>
            <a:ext cx="10948392" cy="40451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39805"/>
            <a:ext cx="12192000" cy="1905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4402782"/>
            <a:ext cx="5327898" cy="127545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2750046"/>
            <a:ext cx="5315694" cy="1296144"/>
          </a:xfrm>
          <a:prstGeom prst="rect">
            <a:avLst/>
          </a:prstGeom>
        </p:spPr>
      </p:pic>
      <p:sp>
        <p:nvSpPr>
          <p:cNvPr id="11" name="SK-9-text-10"/>
          <p:cNvSpPr/>
          <p:nvPr/>
        </p:nvSpPr>
        <p:spPr>
          <a:xfrm>
            <a:off x="3561159" y="54769"/>
            <a:ext cx="5057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1500" dirty="0"/>
          </a:p>
        </p:txBody>
      </p:sp>
      <p:sp>
        <p:nvSpPr>
          <p:cNvPr id="12" name="SK-9-text-11"/>
          <p:cNvSpPr/>
          <p:nvPr/>
        </p:nvSpPr>
        <p:spPr>
          <a:xfrm>
            <a:off x="597396" y="747415"/>
            <a:ext cx="11594604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 Investigations: Ovulatory Assessment</a:t>
            </a:r>
            <a:endParaRPr lang="en-US" sz="3900" dirty="0"/>
          </a:p>
        </p:txBody>
      </p:sp>
      <p:sp>
        <p:nvSpPr>
          <p:cNvPr id="13" name="SK-9-text-12"/>
          <p:cNvSpPr/>
          <p:nvPr/>
        </p:nvSpPr>
        <p:spPr>
          <a:xfrm>
            <a:off x="1377553" y="1316682"/>
            <a:ext cx="1081444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Progesterone — The Rule and the Nuance</a:t>
            </a:r>
            <a:endParaRPr lang="en-US" sz="2550" dirty="0"/>
          </a:p>
        </p:txBody>
      </p:sp>
      <p:sp>
        <p:nvSpPr>
          <p:cNvPr id="14" name="SK-9-text-13"/>
          <p:cNvSpPr/>
          <p:nvPr/>
        </p:nvSpPr>
        <p:spPr>
          <a:xfrm>
            <a:off x="597396" y="1940719"/>
            <a:ext cx="429387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Core Rule</a:t>
            </a:r>
            <a:endParaRPr lang="en-US" sz="2100" dirty="0"/>
          </a:p>
        </p:txBody>
      </p:sp>
      <p:sp>
        <p:nvSpPr>
          <p:cNvPr id="15" name="SK-9-text-14"/>
          <p:cNvSpPr/>
          <p:nvPr/>
        </p:nvSpPr>
        <p:spPr>
          <a:xfrm>
            <a:off x="902196" y="2605980"/>
            <a:ext cx="4210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CONFIRMS OVULATION</a:t>
            </a:r>
            <a:endParaRPr lang="en-US" sz="1500" dirty="0"/>
          </a:p>
        </p:txBody>
      </p:sp>
      <p:sp>
        <p:nvSpPr>
          <p:cNvPr id="16" name="SK-9-text-15"/>
          <p:cNvSpPr/>
          <p:nvPr/>
        </p:nvSpPr>
        <p:spPr>
          <a:xfrm>
            <a:off x="902196" y="3161407"/>
            <a:ext cx="1128980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Progesterone ≥ 30 nmol/L</a:t>
            </a:r>
            <a:endParaRPr lang="en-US" sz="2550" dirty="0"/>
          </a:p>
        </p:txBody>
      </p:sp>
      <p:sp>
        <p:nvSpPr>
          <p:cNvPr id="17" name="SK-9-text-16"/>
          <p:cNvSpPr/>
          <p:nvPr/>
        </p:nvSpPr>
        <p:spPr>
          <a:xfrm>
            <a:off x="902196" y="3792438"/>
            <a:ext cx="1128980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Taken in the mid-luteal phase of a standard 28-day cycle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597396" y="4574232"/>
            <a:ext cx="66427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does the result mean?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597396" y="4917132"/>
            <a:ext cx="75609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 30 nmol/L — Ovulation confirmed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597396" y="5218807"/>
            <a:ext cx="115946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&lt; 30 nmol/L — Suggests anovulation; repeat or investigate further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6303169" y="1940719"/>
            <a:ext cx="588883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Adjustment Rule Length</a:t>
            </a:r>
            <a:endParaRPr lang="en-US" sz="2100" dirty="0"/>
          </a:p>
        </p:txBody>
      </p:sp>
      <p:sp>
        <p:nvSpPr>
          <p:cNvPr id="22" name="SK-9-text-21"/>
          <p:cNvSpPr/>
          <p:nvPr/>
        </p:nvSpPr>
        <p:spPr>
          <a:xfrm>
            <a:off x="6303169" y="2338536"/>
            <a:ext cx="58888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test 7 days before the expected next period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7372499" y="4087267"/>
            <a:ext cx="31161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Rule: Cycle length – 7 = Day to test</a:t>
            </a:r>
            <a:endParaRPr lang="en-US" sz="1650" dirty="0"/>
          </a:p>
        </p:txBody>
      </p:sp>
      <p:sp>
        <p:nvSpPr>
          <p:cNvPr id="24" name="SK-9-text-23"/>
          <p:cNvSpPr/>
          <p:nvPr/>
        </p:nvSpPr>
        <p:spPr>
          <a:xfrm>
            <a:off x="719286" y="6007596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AKT Tip: “Day 21” is a misnomer in longer cycles — always calculate 7 days before the expected next period. This is a common exam and clinical pitfall.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3363367" y="6604248"/>
            <a:ext cx="54283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May 2026 · Based on NICE NG257 March 2026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4302</Words>
  <Application>Microsoft Office PowerPoint</Application>
  <PresentationFormat>Widescreen</PresentationFormat>
  <Paragraphs>765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Roboto</vt:lpstr>
      <vt:lpstr>Open Sans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2026-06-11T15:20:57Z</dcterms:created>
  <dcterms:modified xsi:type="dcterms:W3CDTF">2026-06-11T16:01:02Z</dcterms:modified>
</cp:coreProperties>
</file>