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1695" cy="6858000"/>
  <p:notesSz cx="6858000" cy="12191695"/>
  <p:embeddedFontLst>
    <p:embeddedFont>
      <p:font typeface="Source Serif 4 SemiBold"/>
      <p:regular r:id="rId201314"/>
    </p:embeddedFont>
    <p:embeddedFont>
      <p:font typeface="Source Serif 4 Bold"/>
      <p:regular r:id="rId201315"/>
    </p:embeddedFont>
    <p:embeddedFont>
      <p:font typeface="Source Sans 3"/>
      <p:regular r:id="rId201316"/>
    </p:embeddedFont>
    <p:embeddedFont>
      <p:font typeface="Source Sans 3 Bold"/>
      <p:regular r:id="rId20131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pn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284653" y="2287984"/>
            <a:ext cx="7622290" cy="586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330066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Obstetric Abdominal Palpation</a:t>
            </a:r>
            <a:endParaRPr lang="en-US" sz="3650" dirty="0"/>
          </a:p>
        </p:txBody>
      </p:sp>
      <p:sp>
        <p:nvSpPr>
          <p:cNvPr id="3" name="Shape 1"/>
          <p:cNvSpPr/>
          <p:nvPr/>
        </p:nvSpPr>
        <p:spPr>
          <a:xfrm>
            <a:off x="698185" y="3323431"/>
            <a:ext cx="10795325" cy="14883"/>
          </a:xfrm>
          <a:prstGeom prst="rect">
            <a:avLst/>
          </a:prstGeom>
          <a:solidFill>
            <a:srgbClr val="272525">
              <a:alpha val="5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698185" y="3612455"/>
            <a:ext cx="10795325" cy="9575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lnSpc>
                <a:spcPct val="133000"/>
              </a:lnSpc>
              <a:buNone/>
            </a:pPr>
            <a:r>
              <a:rPr lang="en-US" sz="1550" b="1" dirty="0">
                <a:solidFill>
                  <a:srgbClr val="330066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Angela Laughton</a:t>
            </a:r>
            <a:endParaRPr lang="en-US" sz="1550" dirty="0"/>
          </a:p>
          <a:p>
            <a:pPr algn="r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330066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Clinical Education Manager/Midwife</a:t>
            </a:r>
            <a:endParaRPr lang="en-US" sz="1550" dirty="0"/>
          </a:p>
          <a:p>
            <a:pPr algn="r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330066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Bradford Teaching Hospital NHS Trust</a:t>
            </a:r>
            <a:endParaRPr lang="en-US" sz="15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72855" y="571996"/>
            <a:ext cx="5932041" cy="333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100" dirty="0">
                <a:solidFill>
                  <a:srgbClr val="330066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Auscultation with the Pinard Stethoscope</a:t>
            </a:r>
            <a:endParaRPr lang="en-US" sz="2100" dirty="0"/>
          </a:p>
        </p:txBody>
      </p:sp>
      <p:sp>
        <p:nvSpPr>
          <p:cNvPr id="3" name="Text 1"/>
          <p:cNvSpPr/>
          <p:nvPr/>
        </p:nvSpPr>
        <p:spPr>
          <a:xfrm>
            <a:off x="1372855" y="1060450"/>
            <a:ext cx="4584486" cy="4718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05000"/>
              </a:lnSpc>
              <a:buSzPct val="100000"/>
              <a:buChar char="•"/>
            </a:pPr>
            <a:r>
              <a:rPr lang="en-US" sz="8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Place funnel end over the left anterior shoulder of the fetus and press ear to other end</a:t>
            </a:r>
            <a:endParaRPr lang="en-US" sz="850" dirty="0"/>
          </a:p>
          <a:p>
            <a:pPr algn="l" marL="342900" indent="-342900">
              <a:lnSpc>
                <a:spcPct val="105000"/>
              </a:lnSpc>
              <a:buSzPct val="100000"/>
              <a:buChar char="•"/>
            </a:pPr>
            <a:r>
              <a:rPr lang="en-US" sz="8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Difficult technique / skill</a:t>
            </a:r>
            <a:endParaRPr lang="en-US" sz="850" dirty="0"/>
          </a:p>
          <a:p>
            <a:pPr algn="l" marL="342900" indent="-342900">
              <a:lnSpc>
                <a:spcPct val="105000"/>
              </a:lnSpc>
              <a:buSzPct val="100000"/>
              <a:buChar char="•"/>
            </a:pPr>
            <a:r>
              <a:rPr lang="en-US" sz="8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Should always be done prior to using sonic-aid</a:t>
            </a:r>
            <a:endParaRPr lang="en-US" sz="8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40505" y="1074936"/>
            <a:ext cx="2979861" cy="2645569"/>
          </a:xfrm>
          <a:prstGeom prst="rect">
            <a:avLst/>
          </a:prstGeom>
        </p:spPr>
      </p:pic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0505" y="3793034"/>
            <a:ext cx="2979861" cy="242044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98086" y="2165747"/>
            <a:ext cx="5303209" cy="586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330066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Aims</a:t>
            </a:r>
            <a:endParaRPr lang="en-US" sz="3650" dirty="0"/>
          </a:p>
        </p:txBody>
      </p:sp>
      <p:sp>
        <p:nvSpPr>
          <p:cNvPr id="4" name="Text 1"/>
          <p:cNvSpPr/>
          <p:nvPr/>
        </p:nvSpPr>
        <p:spPr>
          <a:xfrm>
            <a:off x="698086" y="3051572"/>
            <a:ext cx="6833223" cy="319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To be able to:</a:t>
            </a:r>
            <a:endParaRPr lang="en-US" sz="1550" dirty="0"/>
          </a:p>
        </p:txBody>
      </p:sp>
      <p:sp>
        <p:nvSpPr>
          <p:cNvPr id="5" name="Text 2"/>
          <p:cNvSpPr/>
          <p:nvPr/>
        </p:nvSpPr>
        <p:spPr>
          <a:xfrm>
            <a:off x="698086" y="3595092"/>
            <a:ext cx="6223638" cy="10970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Measure fundal height &amp; calculate approx gestation</a:t>
            </a:r>
            <a:endParaRPr lang="en-US" sz="1550" dirty="0"/>
          </a:p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Understand the process of examination</a:t>
            </a:r>
            <a:endParaRPr lang="en-US" sz="1550" dirty="0"/>
          </a:p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Use a Pinard stethoscope</a:t>
            </a:r>
            <a:endParaRPr lang="en-US" sz="15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8185" y="1340545"/>
            <a:ext cx="5303209" cy="586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330066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Inspection</a:t>
            </a:r>
            <a:endParaRPr lang="en-US" sz="3650" dirty="0"/>
          </a:p>
        </p:txBody>
      </p:sp>
      <p:sp>
        <p:nvSpPr>
          <p:cNvPr id="3" name="Text 1"/>
          <p:cNvSpPr/>
          <p:nvPr/>
        </p:nvSpPr>
        <p:spPr>
          <a:xfrm>
            <a:off x="698185" y="2405856"/>
            <a:ext cx="5763969" cy="319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The 6 'S' + UF</a:t>
            </a:r>
            <a:endParaRPr lang="en-US" sz="1550" dirty="0"/>
          </a:p>
        </p:txBody>
      </p:sp>
      <p:sp>
        <p:nvSpPr>
          <p:cNvPr id="4" name="Text 2"/>
          <p:cNvSpPr/>
          <p:nvPr/>
        </p:nvSpPr>
        <p:spPr>
          <a:xfrm>
            <a:off x="6345476" y="2405856"/>
            <a:ext cx="5154384" cy="30417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550" dirty="0">
                <a:solidFill>
                  <a:srgbClr val="7E9CE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</a:t>
            </a:r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hape and asymmetry</a:t>
            </a:r>
            <a:endParaRPr lang="en-US" sz="1550" dirty="0"/>
          </a:p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Tense </a:t>
            </a:r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550" dirty="0">
                <a:solidFill>
                  <a:srgbClr val="7E9CE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</a:t>
            </a:r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tretching</a:t>
            </a:r>
            <a:endParaRPr lang="en-US" sz="1550" dirty="0"/>
          </a:p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550" dirty="0">
                <a:solidFill>
                  <a:srgbClr val="7E9CE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'S</a:t>
            </a:r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tripe'</a:t>
            </a:r>
            <a:endParaRPr lang="en-US" sz="1550" dirty="0"/>
          </a:p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550" dirty="0">
                <a:solidFill>
                  <a:srgbClr val="7E9CE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</a:t>
            </a:r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triae gravidarium</a:t>
            </a:r>
            <a:endParaRPr lang="en-US" sz="1550" dirty="0"/>
          </a:p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550" dirty="0">
                <a:solidFill>
                  <a:srgbClr val="7E9CE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</a:t>
            </a:r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cars</a:t>
            </a:r>
            <a:endParaRPr lang="en-US" sz="1550" dirty="0"/>
          </a:p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550" dirty="0">
                <a:solidFill>
                  <a:srgbClr val="7E9CE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</a:t>
            </a:r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uperficial dilated veins</a:t>
            </a:r>
            <a:endParaRPr lang="en-US" sz="1550" dirty="0"/>
          </a:p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?Umbilical Inversion</a:t>
            </a:r>
            <a:endParaRPr lang="en-US" sz="1550" dirty="0"/>
          </a:p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?Foetal movements</a:t>
            </a:r>
            <a:endParaRPr lang="en-US" sz="15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8185" y="689471"/>
            <a:ext cx="6208260" cy="586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330066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Symphysiofundal Height</a:t>
            </a:r>
            <a:endParaRPr lang="en-US" sz="3650" dirty="0"/>
          </a:p>
        </p:txBody>
      </p:sp>
      <p:sp>
        <p:nvSpPr>
          <p:cNvPr id="3" name="Text 1"/>
          <p:cNvSpPr/>
          <p:nvPr/>
        </p:nvSpPr>
        <p:spPr>
          <a:xfrm>
            <a:off x="698185" y="1754783"/>
            <a:ext cx="5154384" cy="14162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Palpate uterus with left hand</a:t>
            </a:r>
            <a:endParaRPr lang="en-US" sz="1550" dirty="0"/>
          </a:p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To find fundus press, there is a 'give' at the fundus</a:t>
            </a:r>
            <a:endParaRPr lang="en-US" sz="1550" dirty="0"/>
          </a:p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Measure from here with a straight tape down to the pubic symphysis</a:t>
            </a:r>
            <a:endParaRPr lang="en-US" sz="15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45476" y="1799630"/>
            <a:ext cx="5154384" cy="414456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98086" y="2277963"/>
            <a:ext cx="5303209" cy="586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330066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Fetal Poles &amp; axis</a:t>
            </a:r>
            <a:endParaRPr lang="en-US" sz="3650" dirty="0"/>
          </a:p>
        </p:txBody>
      </p:sp>
      <p:sp>
        <p:nvSpPr>
          <p:cNvPr id="4" name="Text 1"/>
          <p:cNvSpPr/>
          <p:nvPr/>
        </p:nvSpPr>
        <p:spPr>
          <a:xfrm>
            <a:off x="698086" y="3163788"/>
            <a:ext cx="6223638" cy="14162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The fetal poles refer to the head and bottom of the fetus.</a:t>
            </a:r>
            <a:endParaRPr lang="en-US" sz="1550" dirty="0"/>
          </a:p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In Twins at least three fetal poles should be felt.</a:t>
            </a:r>
            <a:endParaRPr lang="en-US" sz="1550" dirty="0"/>
          </a:p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From finding the 2 poles you can determine the 'lie/axis' of the baby e.g. longitudinal, transverse or oblique.</a:t>
            </a:r>
            <a:endParaRPr lang="en-US" sz="15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8185" y="1489670"/>
            <a:ext cx="5303209" cy="586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330066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Axis</a:t>
            </a:r>
            <a:endParaRPr lang="en-US" sz="36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4535" y="2603302"/>
            <a:ext cx="2575952" cy="2576016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0026" y="2603302"/>
            <a:ext cx="2576051" cy="2576116"/>
          </a:xfrm>
          <a:prstGeom prst="rect">
            <a:avLst/>
          </a:prstGeom>
        </p:spPr>
      </p:pic>
      <p:pic>
        <p:nvPicPr>
          <p:cNvPr id="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5617" y="2603302"/>
            <a:ext cx="2575952" cy="2576016"/>
          </a:xfrm>
          <a:prstGeom prst="rect">
            <a:avLst/>
          </a:prstGeom>
        </p:spPr>
      </p:pic>
      <p:pic>
        <p:nvPicPr>
          <p:cNvPr id="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1109" y="2603302"/>
            <a:ext cx="2576051" cy="257611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98086" y="2083495"/>
            <a:ext cx="5303209" cy="586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330066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Presentation</a:t>
            </a:r>
            <a:endParaRPr lang="en-US" sz="3650" dirty="0"/>
          </a:p>
        </p:txBody>
      </p:sp>
      <p:sp>
        <p:nvSpPr>
          <p:cNvPr id="4" name="Text 1"/>
          <p:cNvSpPr/>
          <p:nvPr/>
        </p:nvSpPr>
        <p:spPr>
          <a:xfrm>
            <a:off x="698086" y="2969320"/>
            <a:ext cx="6223638" cy="18051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Turn to face the pelvis and press the fingers of both hands firmly downwards just above the symphysis pubis</a:t>
            </a:r>
            <a:endParaRPr lang="en-US" sz="1550" dirty="0"/>
          </a:p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Head = cephalic</a:t>
            </a:r>
            <a:endParaRPr lang="en-US" sz="1550" dirty="0"/>
          </a:p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Bottom = Breech</a:t>
            </a:r>
            <a:endParaRPr lang="en-US" sz="1550" dirty="0"/>
          </a:p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Any other part of the body = compact presentation e.g. shoulder, arm.</a:t>
            </a:r>
            <a:endParaRPr lang="en-US" sz="15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98086" y="3135610"/>
            <a:ext cx="5303209" cy="586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330066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Breech or cephalic??</a:t>
            </a:r>
            <a:endParaRPr lang="en-US" sz="36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8185" y="1028700"/>
            <a:ext cx="5303209" cy="586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330066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Head engagement</a:t>
            </a:r>
            <a:endParaRPr lang="en-US" sz="3650" dirty="0"/>
          </a:p>
        </p:txBody>
      </p:sp>
      <p:sp>
        <p:nvSpPr>
          <p:cNvPr id="3" name="Text 1"/>
          <p:cNvSpPr/>
          <p:nvPr/>
        </p:nvSpPr>
        <p:spPr>
          <a:xfrm>
            <a:off x="698185" y="2094012"/>
            <a:ext cx="5154384" cy="1485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Ballot head between fingers</a:t>
            </a:r>
            <a:endParaRPr lang="en-US" sz="1550" dirty="0"/>
          </a:p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Record in fifths palpable</a:t>
            </a:r>
            <a:endParaRPr lang="en-US" sz="1550" dirty="0"/>
          </a:p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Head engaged at 2/5 palpable or less</a:t>
            </a:r>
            <a:endParaRPr lang="en-US" sz="1550" dirty="0"/>
          </a:p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Free at 3/5 palpable or more</a:t>
            </a:r>
            <a:endParaRPr lang="en-US" sz="15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45476" y="2138859"/>
            <a:ext cx="5154384" cy="346610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2026-06-12T00:00:28Z</dcterms:created>
  <dcterms:modified xsi:type="dcterms:W3CDTF">2026-06-12T00:00:28Z</dcterms:modified>
</cp:coreProperties>
</file>