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86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12192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Montserrat" panose="00000500000000000000" pitchFamily="2" charset="0"/>
      <p:regular r:id="rId24"/>
      <p:bold r:id="rId25"/>
      <p:italic r:id="rId26"/>
      <p:boldItalic r:id="rId27"/>
    </p:embeddedFont>
    <p:embeddedFont>
      <p:font typeface="Roboto" panose="02000000000000000000" pitchFamily="2" charset="0"/>
      <p:regular r:id="rId28"/>
      <p:bold r:id="rId29"/>
      <p:italic r:id="rId30"/>
      <p:boldItalic r:id="rId3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1176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8455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15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13" Type="http://schemas.openxmlformats.org/officeDocument/2006/relationships/image" Target="../media/image126.png"/><Relationship Id="rId18" Type="http://schemas.openxmlformats.org/officeDocument/2006/relationships/image" Target="../media/image131.png"/><Relationship Id="rId3" Type="http://schemas.openxmlformats.org/officeDocument/2006/relationships/image" Target="../media/image1.png"/><Relationship Id="rId21" Type="http://schemas.openxmlformats.org/officeDocument/2006/relationships/image" Target="../media/image134.png"/><Relationship Id="rId7" Type="http://schemas.openxmlformats.org/officeDocument/2006/relationships/image" Target="../media/image120.png"/><Relationship Id="rId12" Type="http://schemas.openxmlformats.org/officeDocument/2006/relationships/image" Target="../media/image125.png"/><Relationship Id="rId17" Type="http://schemas.openxmlformats.org/officeDocument/2006/relationships/image" Target="../media/image130.png"/><Relationship Id="rId25" Type="http://schemas.openxmlformats.org/officeDocument/2006/relationships/image" Target="../media/image138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29.png"/><Relationship Id="rId20" Type="http://schemas.openxmlformats.org/officeDocument/2006/relationships/image" Target="../media/image1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9.png"/><Relationship Id="rId11" Type="http://schemas.openxmlformats.org/officeDocument/2006/relationships/image" Target="../media/image124.png"/><Relationship Id="rId24" Type="http://schemas.openxmlformats.org/officeDocument/2006/relationships/image" Target="../media/image137.png"/><Relationship Id="rId5" Type="http://schemas.openxmlformats.org/officeDocument/2006/relationships/image" Target="../media/image118.png"/><Relationship Id="rId15" Type="http://schemas.openxmlformats.org/officeDocument/2006/relationships/image" Target="../media/image128.png"/><Relationship Id="rId23" Type="http://schemas.openxmlformats.org/officeDocument/2006/relationships/image" Target="../media/image136.png"/><Relationship Id="rId10" Type="http://schemas.openxmlformats.org/officeDocument/2006/relationships/image" Target="../media/image123.png"/><Relationship Id="rId19" Type="http://schemas.openxmlformats.org/officeDocument/2006/relationships/image" Target="../media/image132.png"/><Relationship Id="rId4" Type="http://schemas.openxmlformats.org/officeDocument/2006/relationships/image" Target="../media/image117.png"/><Relationship Id="rId9" Type="http://schemas.openxmlformats.org/officeDocument/2006/relationships/image" Target="../media/image122.png"/><Relationship Id="rId14" Type="http://schemas.openxmlformats.org/officeDocument/2006/relationships/image" Target="../media/image127.png"/><Relationship Id="rId22" Type="http://schemas.openxmlformats.org/officeDocument/2006/relationships/image" Target="../media/image13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13" Type="http://schemas.openxmlformats.org/officeDocument/2006/relationships/image" Target="../media/image148.png"/><Relationship Id="rId3" Type="http://schemas.openxmlformats.org/officeDocument/2006/relationships/image" Target="../media/image1.png"/><Relationship Id="rId7" Type="http://schemas.openxmlformats.org/officeDocument/2006/relationships/image" Target="../media/image142.png"/><Relationship Id="rId12" Type="http://schemas.openxmlformats.org/officeDocument/2006/relationships/image" Target="../media/image14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1.png"/><Relationship Id="rId11" Type="http://schemas.openxmlformats.org/officeDocument/2006/relationships/image" Target="../media/image146.png"/><Relationship Id="rId5" Type="http://schemas.openxmlformats.org/officeDocument/2006/relationships/image" Target="../media/image140.png"/><Relationship Id="rId15" Type="http://schemas.openxmlformats.org/officeDocument/2006/relationships/image" Target="../media/image150.png"/><Relationship Id="rId10" Type="http://schemas.openxmlformats.org/officeDocument/2006/relationships/image" Target="../media/image145.png"/><Relationship Id="rId4" Type="http://schemas.openxmlformats.org/officeDocument/2006/relationships/image" Target="../media/image139.png"/><Relationship Id="rId9" Type="http://schemas.openxmlformats.org/officeDocument/2006/relationships/image" Target="../media/image144.png"/><Relationship Id="rId14" Type="http://schemas.openxmlformats.org/officeDocument/2006/relationships/image" Target="../media/image14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13" Type="http://schemas.openxmlformats.org/officeDocument/2006/relationships/image" Target="../media/image160.png"/><Relationship Id="rId18" Type="http://schemas.openxmlformats.org/officeDocument/2006/relationships/image" Target="../media/image165.png"/><Relationship Id="rId3" Type="http://schemas.openxmlformats.org/officeDocument/2006/relationships/image" Target="../media/image1.png"/><Relationship Id="rId7" Type="http://schemas.openxmlformats.org/officeDocument/2006/relationships/image" Target="../media/image154.png"/><Relationship Id="rId12" Type="http://schemas.openxmlformats.org/officeDocument/2006/relationships/image" Target="../media/image159.png"/><Relationship Id="rId17" Type="http://schemas.openxmlformats.org/officeDocument/2006/relationships/image" Target="../media/image164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3.png"/><Relationship Id="rId11" Type="http://schemas.openxmlformats.org/officeDocument/2006/relationships/image" Target="../media/image158.png"/><Relationship Id="rId5" Type="http://schemas.openxmlformats.org/officeDocument/2006/relationships/image" Target="../media/image152.png"/><Relationship Id="rId15" Type="http://schemas.openxmlformats.org/officeDocument/2006/relationships/image" Target="../media/image162.png"/><Relationship Id="rId10" Type="http://schemas.openxmlformats.org/officeDocument/2006/relationships/image" Target="../media/image157.png"/><Relationship Id="rId19" Type="http://schemas.openxmlformats.org/officeDocument/2006/relationships/image" Target="../media/image166.png"/><Relationship Id="rId4" Type="http://schemas.openxmlformats.org/officeDocument/2006/relationships/image" Target="../media/image151.png"/><Relationship Id="rId9" Type="http://schemas.openxmlformats.org/officeDocument/2006/relationships/image" Target="../media/image156.png"/><Relationship Id="rId14" Type="http://schemas.openxmlformats.org/officeDocument/2006/relationships/image" Target="../media/image16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.png"/><Relationship Id="rId13" Type="http://schemas.openxmlformats.org/officeDocument/2006/relationships/image" Target="../media/image176.png"/><Relationship Id="rId18" Type="http://schemas.openxmlformats.org/officeDocument/2006/relationships/image" Target="../media/image181.png"/><Relationship Id="rId3" Type="http://schemas.openxmlformats.org/officeDocument/2006/relationships/image" Target="../media/image1.png"/><Relationship Id="rId7" Type="http://schemas.openxmlformats.org/officeDocument/2006/relationships/image" Target="../media/image170.png"/><Relationship Id="rId12" Type="http://schemas.openxmlformats.org/officeDocument/2006/relationships/image" Target="../media/image175.png"/><Relationship Id="rId17" Type="http://schemas.openxmlformats.org/officeDocument/2006/relationships/image" Target="../media/image180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79.png"/><Relationship Id="rId20" Type="http://schemas.openxmlformats.org/officeDocument/2006/relationships/image" Target="../media/image18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9.png"/><Relationship Id="rId11" Type="http://schemas.openxmlformats.org/officeDocument/2006/relationships/image" Target="../media/image174.png"/><Relationship Id="rId5" Type="http://schemas.openxmlformats.org/officeDocument/2006/relationships/image" Target="../media/image168.png"/><Relationship Id="rId15" Type="http://schemas.openxmlformats.org/officeDocument/2006/relationships/image" Target="../media/image178.png"/><Relationship Id="rId10" Type="http://schemas.openxmlformats.org/officeDocument/2006/relationships/image" Target="../media/image173.png"/><Relationship Id="rId19" Type="http://schemas.openxmlformats.org/officeDocument/2006/relationships/image" Target="../media/image182.png"/><Relationship Id="rId4" Type="http://schemas.openxmlformats.org/officeDocument/2006/relationships/image" Target="../media/image167.png"/><Relationship Id="rId9" Type="http://schemas.openxmlformats.org/officeDocument/2006/relationships/image" Target="../media/image172.png"/><Relationship Id="rId14" Type="http://schemas.openxmlformats.org/officeDocument/2006/relationships/image" Target="../media/image17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8.png"/><Relationship Id="rId13" Type="http://schemas.openxmlformats.org/officeDocument/2006/relationships/image" Target="../media/image193.png"/><Relationship Id="rId18" Type="http://schemas.openxmlformats.org/officeDocument/2006/relationships/image" Target="../media/image198.png"/><Relationship Id="rId3" Type="http://schemas.openxmlformats.org/officeDocument/2006/relationships/image" Target="../media/image1.png"/><Relationship Id="rId21" Type="http://schemas.openxmlformats.org/officeDocument/2006/relationships/image" Target="../media/image201.png"/><Relationship Id="rId7" Type="http://schemas.openxmlformats.org/officeDocument/2006/relationships/image" Target="../media/image187.png"/><Relationship Id="rId12" Type="http://schemas.openxmlformats.org/officeDocument/2006/relationships/image" Target="../media/image192.png"/><Relationship Id="rId17" Type="http://schemas.openxmlformats.org/officeDocument/2006/relationships/image" Target="../media/image197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96.png"/><Relationship Id="rId20" Type="http://schemas.openxmlformats.org/officeDocument/2006/relationships/image" Target="../media/image20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6.png"/><Relationship Id="rId11" Type="http://schemas.openxmlformats.org/officeDocument/2006/relationships/image" Target="../media/image191.png"/><Relationship Id="rId5" Type="http://schemas.openxmlformats.org/officeDocument/2006/relationships/image" Target="../media/image185.png"/><Relationship Id="rId15" Type="http://schemas.openxmlformats.org/officeDocument/2006/relationships/image" Target="../media/image195.png"/><Relationship Id="rId10" Type="http://schemas.openxmlformats.org/officeDocument/2006/relationships/image" Target="../media/image190.png"/><Relationship Id="rId19" Type="http://schemas.openxmlformats.org/officeDocument/2006/relationships/image" Target="../media/image199.png"/><Relationship Id="rId4" Type="http://schemas.openxmlformats.org/officeDocument/2006/relationships/image" Target="../media/image184.png"/><Relationship Id="rId9" Type="http://schemas.openxmlformats.org/officeDocument/2006/relationships/image" Target="../media/image189.png"/><Relationship Id="rId14" Type="http://schemas.openxmlformats.org/officeDocument/2006/relationships/image" Target="../media/image19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6.png"/><Relationship Id="rId13" Type="http://schemas.openxmlformats.org/officeDocument/2006/relationships/image" Target="../media/image211.png"/><Relationship Id="rId18" Type="http://schemas.openxmlformats.org/officeDocument/2006/relationships/image" Target="../media/image216.png"/><Relationship Id="rId3" Type="http://schemas.openxmlformats.org/officeDocument/2006/relationships/image" Target="../media/image1.png"/><Relationship Id="rId7" Type="http://schemas.openxmlformats.org/officeDocument/2006/relationships/image" Target="../media/image205.png"/><Relationship Id="rId12" Type="http://schemas.openxmlformats.org/officeDocument/2006/relationships/image" Target="../media/image210.png"/><Relationship Id="rId17" Type="http://schemas.openxmlformats.org/officeDocument/2006/relationships/image" Target="../media/image215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14.png"/><Relationship Id="rId20" Type="http://schemas.openxmlformats.org/officeDocument/2006/relationships/image" Target="../media/image2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4.png"/><Relationship Id="rId11" Type="http://schemas.openxmlformats.org/officeDocument/2006/relationships/image" Target="../media/image209.png"/><Relationship Id="rId5" Type="http://schemas.openxmlformats.org/officeDocument/2006/relationships/image" Target="../media/image203.png"/><Relationship Id="rId15" Type="http://schemas.openxmlformats.org/officeDocument/2006/relationships/image" Target="../media/image213.png"/><Relationship Id="rId10" Type="http://schemas.openxmlformats.org/officeDocument/2006/relationships/image" Target="../media/image208.png"/><Relationship Id="rId19" Type="http://schemas.openxmlformats.org/officeDocument/2006/relationships/image" Target="../media/image217.png"/><Relationship Id="rId4" Type="http://schemas.openxmlformats.org/officeDocument/2006/relationships/image" Target="../media/image202.png"/><Relationship Id="rId9" Type="http://schemas.openxmlformats.org/officeDocument/2006/relationships/image" Target="../media/image207.png"/><Relationship Id="rId14" Type="http://schemas.openxmlformats.org/officeDocument/2006/relationships/image" Target="../media/image21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3.png"/><Relationship Id="rId13" Type="http://schemas.openxmlformats.org/officeDocument/2006/relationships/image" Target="../media/image228.png"/><Relationship Id="rId3" Type="http://schemas.openxmlformats.org/officeDocument/2006/relationships/image" Target="../media/image1.png"/><Relationship Id="rId7" Type="http://schemas.openxmlformats.org/officeDocument/2006/relationships/image" Target="../media/image222.png"/><Relationship Id="rId12" Type="http://schemas.openxmlformats.org/officeDocument/2006/relationships/image" Target="../media/image2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1.png"/><Relationship Id="rId11" Type="http://schemas.openxmlformats.org/officeDocument/2006/relationships/image" Target="../media/image226.png"/><Relationship Id="rId5" Type="http://schemas.openxmlformats.org/officeDocument/2006/relationships/image" Target="../media/image220.png"/><Relationship Id="rId10" Type="http://schemas.openxmlformats.org/officeDocument/2006/relationships/image" Target="../media/image225.png"/><Relationship Id="rId4" Type="http://schemas.openxmlformats.org/officeDocument/2006/relationships/image" Target="../media/image219.png"/><Relationship Id="rId9" Type="http://schemas.openxmlformats.org/officeDocument/2006/relationships/image" Target="../media/image224.png"/><Relationship Id="rId14" Type="http://schemas.openxmlformats.org/officeDocument/2006/relationships/image" Target="../media/image22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1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3" Type="http://schemas.openxmlformats.org/officeDocument/2006/relationships/image" Target="../media/image1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1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8.png"/><Relationship Id="rId3" Type="http://schemas.openxmlformats.org/officeDocument/2006/relationships/image" Target="../media/image1.png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17" Type="http://schemas.openxmlformats.org/officeDocument/2006/relationships/image" Target="../media/image72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7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5" Type="http://schemas.openxmlformats.org/officeDocument/2006/relationships/image" Target="../media/image7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Relationship Id="rId14" Type="http://schemas.openxmlformats.org/officeDocument/2006/relationships/image" Target="../media/image6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2.png"/><Relationship Id="rId18" Type="http://schemas.openxmlformats.org/officeDocument/2006/relationships/image" Target="../media/image87.png"/><Relationship Id="rId26" Type="http://schemas.openxmlformats.org/officeDocument/2006/relationships/image" Target="../media/image95.png"/><Relationship Id="rId3" Type="http://schemas.openxmlformats.org/officeDocument/2006/relationships/image" Target="../media/image1.png"/><Relationship Id="rId21" Type="http://schemas.openxmlformats.org/officeDocument/2006/relationships/image" Target="../media/image90.png"/><Relationship Id="rId7" Type="http://schemas.openxmlformats.org/officeDocument/2006/relationships/image" Target="../media/image76.png"/><Relationship Id="rId12" Type="http://schemas.openxmlformats.org/officeDocument/2006/relationships/image" Target="../media/image81.png"/><Relationship Id="rId17" Type="http://schemas.openxmlformats.org/officeDocument/2006/relationships/image" Target="../media/image86.png"/><Relationship Id="rId25" Type="http://schemas.openxmlformats.org/officeDocument/2006/relationships/image" Target="../media/image94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85.png"/><Relationship Id="rId20" Type="http://schemas.openxmlformats.org/officeDocument/2006/relationships/image" Target="../media/image89.png"/><Relationship Id="rId29" Type="http://schemas.openxmlformats.org/officeDocument/2006/relationships/image" Target="../media/image9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png"/><Relationship Id="rId11" Type="http://schemas.openxmlformats.org/officeDocument/2006/relationships/image" Target="../media/image80.png"/><Relationship Id="rId24" Type="http://schemas.openxmlformats.org/officeDocument/2006/relationships/image" Target="../media/image93.png"/><Relationship Id="rId5" Type="http://schemas.openxmlformats.org/officeDocument/2006/relationships/image" Target="../media/image74.png"/><Relationship Id="rId15" Type="http://schemas.openxmlformats.org/officeDocument/2006/relationships/image" Target="../media/image84.png"/><Relationship Id="rId23" Type="http://schemas.openxmlformats.org/officeDocument/2006/relationships/image" Target="../media/image92.png"/><Relationship Id="rId28" Type="http://schemas.openxmlformats.org/officeDocument/2006/relationships/image" Target="../media/image97.png"/><Relationship Id="rId10" Type="http://schemas.openxmlformats.org/officeDocument/2006/relationships/image" Target="../media/image79.png"/><Relationship Id="rId19" Type="http://schemas.openxmlformats.org/officeDocument/2006/relationships/image" Target="../media/image88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Relationship Id="rId14" Type="http://schemas.openxmlformats.org/officeDocument/2006/relationships/image" Target="../media/image83.png"/><Relationship Id="rId22" Type="http://schemas.openxmlformats.org/officeDocument/2006/relationships/image" Target="../media/image91.png"/><Relationship Id="rId27" Type="http://schemas.openxmlformats.org/officeDocument/2006/relationships/image" Target="../media/image9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13" Type="http://schemas.openxmlformats.org/officeDocument/2006/relationships/image" Target="../media/image108.png"/><Relationship Id="rId18" Type="http://schemas.openxmlformats.org/officeDocument/2006/relationships/image" Target="../media/image113.png"/><Relationship Id="rId3" Type="http://schemas.openxmlformats.org/officeDocument/2006/relationships/image" Target="../media/image1.png"/><Relationship Id="rId7" Type="http://schemas.openxmlformats.org/officeDocument/2006/relationships/image" Target="../media/image102.png"/><Relationship Id="rId12" Type="http://schemas.openxmlformats.org/officeDocument/2006/relationships/image" Target="../media/image107.png"/><Relationship Id="rId17" Type="http://schemas.openxmlformats.org/officeDocument/2006/relationships/image" Target="../media/image112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1.png"/><Relationship Id="rId11" Type="http://schemas.openxmlformats.org/officeDocument/2006/relationships/image" Target="../media/image106.png"/><Relationship Id="rId5" Type="http://schemas.openxmlformats.org/officeDocument/2006/relationships/image" Target="../media/image100.png"/><Relationship Id="rId15" Type="http://schemas.openxmlformats.org/officeDocument/2006/relationships/image" Target="../media/image110.png"/><Relationship Id="rId10" Type="http://schemas.openxmlformats.org/officeDocument/2006/relationships/image" Target="../media/image105.png"/><Relationship Id="rId19" Type="http://schemas.openxmlformats.org/officeDocument/2006/relationships/image" Target="../media/image114.png"/><Relationship Id="rId4" Type="http://schemas.openxmlformats.org/officeDocument/2006/relationships/image" Target="../media/image99.png"/><Relationship Id="rId9" Type="http://schemas.openxmlformats.org/officeDocument/2006/relationships/image" Target="../media/image104.png"/><Relationship Id="rId14" Type="http://schemas.openxmlformats.org/officeDocument/2006/relationships/image" Target="../media/image10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008013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16117"/>
            <a:ext cx="12192000" cy="541734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008013"/>
            <a:ext cx="12192000" cy="5307955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4477" y="3891855"/>
            <a:ext cx="132435" cy="843409"/>
          </a:xfrm>
          <a:prstGeom prst="rect">
            <a:avLst/>
          </a:prstGeom>
        </p:spPr>
      </p:pic>
      <p:pic>
        <p:nvPicPr>
          <p:cNvPr id="9" name="SK-1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22282" y="1714500"/>
            <a:ext cx="3730675" cy="4354711"/>
          </a:xfrm>
          <a:prstGeom prst="rect">
            <a:avLst/>
          </a:prstGeom>
        </p:spPr>
      </p:pic>
      <p:sp>
        <p:nvSpPr>
          <p:cNvPr id="10" name="SK-1-text-9"/>
          <p:cNvSpPr/>
          <p:nvPr/>
        </p:nvSpPr>
        <p:spPr>
          <a:xfrm>
            <a:off x="1841153" y="294829"/>
            <a:ext cx="8570565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4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3450" dirty="0"/>
          </a:p>
        </p:txBody>
      </p:sp>
      <p:sp>
        <p:nvSpPr>
          <p:cNvPr id="11" name="SK-1-text-10"/>
          <p:cNvSpPr/>
          <p:nvPr/>
        </p:nvSpPr>
        <p:spPr>
          <a:xfrm>
            <a:off x="652389" y="1131690"/>
            <a:ext cx="7034659" cy="15909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6105"/>
              </a:lnSpc>
              <a:buNone/>
            </a:pPr>
            <a:r>
              <a:rPr lang="en-US" sz="5550" b="1" dirty="0">
                <a:solidFill>
                  <a:srgbClr val="0D1B2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Obstetric Examination</a:t>
            </a:r>
            <a:endParaRPr lang="en-US" sz="5550" dirty="0"/>
          </a:p>
        </p:txBody>
      </p:sp>
      <p:sp>
        <p:nvSpPr>
          <p:cNvPr id="12" name="SK-1-text-11"/>
          <p:cNvSpPr/>
          <p:nvPr/>
        </p:nvSpPr>
        <p:spPr>
          <a:xfrm>
            <a:off x="714330" y="2407223"/>
            <a:ext cx="7901713" cy="8640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420"/>
              </a:lnSpc>
              <a:buNone/>
            </a:pPr>
            <a:r>
              <a:rPr lang="en-US" sz="2850" b="1" dirty="0">
                <a:solidFill>
                  <a:srgbClr val="4A6FA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Comprehensive Teaching</a:t>
            </a:r>
            <a:r>
              <a:rPr lang="en-US" sz="2850" dirty="0"/>
              <a:t> </a:t>
            </a:r>
            <a:r>
              <a:rPr lang="en-US" sz="2850" b="1" dirty="0">
                <a:solidFill>
                  <a:srgbClr val="4A6FA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Resource </a:t>
            </a:r>
            <a:endParaRPr lang="en-US" sz="2850" dirty="0"/>
          </a:p>
        </p:txBody>
      </p:sp>
      <p:sp>
        <p:nvSpPr>
          <p:cNvPr id="13" name="SK-1-text-12"/>
          <p:cNvSpPr/>
          <p:nvPr/>
        </p:nvSpPr>
        <p:spPr>
          <a:xfrm>
            <a:off x="658267" y="4162723"/>
            <a:ext cx="1153373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Created May 2026 | Updated to current NICE/RCOG 2024/2025 standards</a:t>
            </a:r>
            <a:endParaRPr lang="en-US" sz="1500" dirty="0"/>
          </a:p>
        </p:txBody>
      </p:sp>
      <p:sp>
        <p:nvSpPr>
          <p:cNvPr id="14" name="SK-1-text-13"/>
          <p:cNvSpPr/>
          <p:nvPr/>
        </p:nvSpPr>
        <p:spPr>
          <a:xfrm>
            <a:off x="877788" y="5006280"/>
            <a:ext cx="6290965" cy="7200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 Disclaimer: This resource is for educational purposes only. Always verify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drug doses and clinical guidance against the latest NICE/BNF guidelines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before clinical application.</a:t>
            </a:r>
            <a:endParaRPr lang="en-US" sz="1350" dirty="0"/>
          </a:p>
        </p:txBody>
      </p:sp>
      <p:sp>
        <p:nvSpPr>
          <p:cNvPr id="15" name="SK-1-text-14"/>
          <p:cNvSpPr/>
          <p:nvPr/>
        </p:nvSpPr>
        <p:spPr>
          <a:xfrm>
            <a:off x="682675" y="5959525"/>
            <a:ext cx="6854190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2100" dirty="0"/>
          </a:p>
        </p:txBody>
      </p:sp>
      <p:sp>
        <p:nvSpPr>
          <p:cNvPr id="16" name="SK-1-text-15"/>
          <p:cNvSpPr/>
          <p:nvPr/>
        </p:nvSpPr>
        <p:spPr>
          <a:xfrm>
            <a:off x="255984" y="6631632"/>
            <a:ext cx="416147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275" dirty="0"/>
          </a:p>
        </p:txBody>
      </p:sp>
      <p:sp>
        <p:nvSpPr>
          <p:cNvPr id="17" name="SK-1-text-16"/>
          <p:cNvSpPr/>
          <p:nvPr/>
        </p:nvSpPr>
        <p:spPr>
          <a:xfrm>
            <a:off x="10903893" y="6631632"/>
            <a:ext cx="101962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75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Slide 1 of 30</a:t>
            </a:r>
            <a:endParaRPr lang="en-US" sz="127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10344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10344"/>
            <a:ext cx="4425553" cy="5863530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267" y="3305473"/>
            <a:ext cx="1133773" cy="164455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25553" y="610344"/>
            <a:ext cx="7766298" cy="5863530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01059" y="5877223"/>
            <a:ext cx="1341090" cy="329059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76392" y="5877223"/>
            <a:ext cx="1828800" cy="329059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39286" y="5877223"/>
            <a:ext cx="2450455" cy="329059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923984" y="5877223"/>
            <a:ext cx="841177" cy="329059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473875"/>
            <a:ext cx="12192000" cy="383977"/>
          </a:xfrm>
          <a:prstGeom prst="rect">
            <a:avLst/>
          </a:prstGeom>
        </p:spPr>
      </p:pic>
      <p:sp>
        <p:nvSpPr>
          <p:cNvPr id="13" name="SK-2-text-12"/>
          <p:cNvSpPr/>
          <p:nvPr/>
        </p:nvSpPr>
        <p:spPr>
          <a:xfrm>
            <a:off x="2952452" y="130225"/>
            <a:ext cx="6335762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6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2625" dirty="0"/>
          </a:p>
        </p:txBody>
      </p:sp>
      <p:sp>
        <p:nvSpPr>
          <p:cNvPr id="14" name="SK-2-text-13"/>
          <p:cNvSpPr/>
          <p:nvPr/>
        </p:nvSpPr>
        <p:spPr>
          <a:xfrm>
            <a:off x="1059954" y="1083469"/>
            <a:ext cx="2098328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32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</a:t>
            </a:r>
            <a:endParaRPr lang="en-US" sz="2325" dirty="0"/>
          </a:p>
        </p:txBody>
      </p:sp>
      <p:sp>
        <p:nvSpPr>
          <p:cNvPr id="15" name="SK-2-text-14"/>
          <p:cNvSpPr/>
          <p:nvPr/>
        </p:nvSpPr>
        <p:spPr>
          <a:xfrm>
            <a:off x="880765" y="1563588"/>
            <a:ext cx="2432298" cy="14881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825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12825" dirty="0"/>
          </a:p>
        </p:txBody>
      </p:sp>
      <p:sp>
        <p:nvSpPr>
          <p:cNvPr id="16" name="SK-2-text-15"/>
          <p:cNvSpPr/>
          <p:nvPr/>
        </p:nvSpPr>
        <p:spPr>
          <a:xfrm>
            <a:off x="659888" y="4171015"/>
            <a:ext cx="3242965" cy="1814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2400" dirty="0">
                <a:solidFill>
                  <a:srgbClr val="BDC3C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Cardiotocography</a:t>
            </a:r>
            <a:br>
              <a:rPr lang="en-US" sz="2400" dirty="0">
                <a:solidFill>
                  <a:srgbClr val="BDC3C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</a:br>
            <a:endParaRPr lang="en-US" sz="2400" dirty="0">
              <a:solidFill>
                <a:srgbClr val="BDC3C7"/>
              </a:solidFill>
              <a:latin typeface="Montserrat" pitchFamily="34" charset="0"/>
              <a:ea typeface="Montserrat" pitchFamily="34" charset="-122"/>
              <a:cs typeface="Montserrat" pitchFamily="34" charset="-120"/>
            </a:endParaRPr>
          </a:p>
          <a:p>
            <a:pPr marL="0" indent="0" algn="l">
              <a:lnSpc>
                <a:spcPts val="1980"/>
              </a:lnSpc>
              <a:buNone/>
            </a:pPr>
            <a:r>
              <a:rPr lang="en-US" sz="2400" dirty="0">
                <a:solidFill>
                  <a:srgbClr val="BDC3C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(CTG) Interpretation</a:t>
            </a:r>
          </a:p>
          <a:p>
            <a:pPr marL="0" indent="0" algn="l">
              <a:lnSpc>
                <a:spcPts val="4785"/>
              </a:lnSpc>
              <a:buNone/>
            </a:pPr>
            <a:endParaRPr lang="en-US" sz="2400" dirty="0"/>
          </a:p>
        </p:txBody>
      </p:sp>
      <p:sp>
        <p:nvSpPr>
          <p:cNvPr id="17" name="SK-2-text-16"/>
          <p:cNvSpPr/>
          <p:nvPr/>
        </p:nvSpPr>
        <p:spPr>
          <a:xfrm>
            <a:off x="675010" y="4920343"/>
            <a:ext cx="3194298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endParaRPr lang="en-US" sz="1650" dirty="0">
              <a:solidFill>
                <a:srgbClr val="BDC3C7"/>
              </a:solidFill>
              <a:latin typeface="Montserrat" pitchFamily="34" charset="0"/>
              <a:ea typeface="Montserrat" pitchFamily="34" charset="-122"/>
              <a:cs typeface="Montserrat" pitchFamily="34" charset="-120"/>
            </a:endParaRPr>
          </a:p>
          <a:p>
            <a:pPr marL="0" indent="0" algn="l">
              <a:lnSpc>
                <a:spcPts val="2438"/>
              </a:lnSpc>
              <a:buNone/>
            </a:pPr>
            <a:r>
              <a:rPr lang="en-US" sz="1400" dirty="0">
                <a:solidFill>
                  <a:schemeClr val="accent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Continuous electronic fetal monitoring</a:t>
            </a:r>
            <a:endParaRPr lang="en-US" sz="1400" dirty="0">
              <a:solidFill>
                <a:schemeClr val="accent2"/>
              </a:solidFill>
            </a:endParaRPr>
          </a:p>
          <a:p>
            <a:pPr marL="0" indent="0" algn="l">
              <a:lnSpc>
                <a:spcPts val="2438"/>
              </a:lnSpc>
              <a:buNone/>
            </a:pPr>
            <a:r>
              <a:rPr lang="en-US" sz="1400" dirty="0">
                <a:solidFill>
                  <a:schemeClr val="accent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combining fetal heart rate (FHR) patterns with</a:t>
            </a:r>
            <a:endParaRPr lang="en-US" sz="1400" dirty="0">
              <a:solidFill>
                <a:schemeClr val="accent2"/>
              </a:solidFill>
            </a:endParaRPr>
          </a:p>
          <a:p>
            <a:pPr marL="0" indent="0" algn="l">
              <a:lnSpc>
                <a:spcPts val="2438"/>
              </a:lnSpc>
              <a:buNone/>
            </a:pPr>
            <a:r>
              <a:rPr lang="en-US" sz="1400" dirty="0">
                <a:solidFill>
                  <a:schemeClr val="accent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uterine contractions — a core skill for safe</a:t>
            </a:r>
            <a:endParaRPr lang="en-US" sz="1400" dirty="0">
              <a:solidFill>
                <a:schemeClr val="accent2"/>
              </a:solidFill>
            </a:endParaRPr>
          </a:p>
          <a:p>
            <a:pPr marL="0" indent="0" algn="l">
              <a:lnSpc>
                <a:spcPts val="2438"/>
              </a:lnSpc>
              <a:buNone/>
            </a:pPr>
            <a:r>
              <a:rPr lang="en-US" sz="1400" dirty="0">
                <a:solidFill>
                  <a:schemeClr val="accent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intrapartum care</a:t>
            </a: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800" dirty="0"/>
          </a:p>
          <a:p>
            <a:pPr marL="0" indent="0" algn="l">
              <a:lnSpc>
                <a:spcPts val="1980"/>
              </a:lnSpc>
              <a:buNone/>
            </a:pPr>
            <a:endParaRPr lang="en-US" sz="1650" dirty="0">
              <a:solidFill>
                <a:srgbClr val="BDC3C7"/>
              </a:solidFill>
              <a:latin typeface="Montserrat" pitchFamily="34" charset="0"/>
              <a:ea typeface="Montserrat" pitchFamily="34" charset="-122"/>
              <a:cs typeface="Montserrat" pitchFamily="34" charset="-120"/>
            </a:endParaRPr>
          </a:p>
        </p:txBody>
      </p:sp>
      <p:sp>
        <p:nvSpPr>
          <p:cNvPr id="18" name="SK-2-text-17"/>
          <p:cNvSpPr/>
          <p:nvPr/>
        </p:nvSpPr>
        <p:spPr>
          <a:xfrm>
            <a:off x="4968032" y="5932140"/>
            <a:ext cx="121949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 CTG features</a:t>
            </a:r>
            <a:endParaRPr lang="en-US" sz="1350" dirty="0"/>
          </a:p>
        </p:txBody>
      </p:sp>
      <p:sp>
        <p:nvSpPr>
          <p:cNvPr id="19" name="SK-2-text-18"/>
          <p:cNvSpPr/>
          <p:nvPr/>
        </p:nvSpPr>
        <p:spPr>
          <a:xfrm>
            <a:off x="6406604" y="5932140"/>
            <a:ext cx="185350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Deceleration Types</a:t>
            </a:r>
            <a:endParaRPr lang="en-US" sz="1400" dirty="0"/>
          </a:p>
        </p:txBody>
      </p:sp>
      <p:sp>
        <p:nvSpPr>
          <p:cNvPr id="20" name="SK-2-text-19"/>
          <p:cNvSpPr/>
          <p:nvPr/>
        </p:nvSpPr>
        <p:spPr>
          <a:xfrm>
            <a:off x="8479334" y="5932140"/>
            <a:ext cx="228019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CTG Classification</a:t>
            </a:r>
            <a:endParaRPr lang="en-US" sz="1400" dirty="0"/>
          </a:p>
        </p:txBody>
      </p:sp>
      <p:sp>
        <p:nvSpPr>
          <p:cNvPr id="21" name="SK-2-text-20"/>
          <p:cNvSpPr/>
          <p:nvPr/>
        </p:nvSpPr>
        <p:spPr>
          <a:xfrm>
            <a:off x="11027420" y="5932140"/>
            <a:ext cx="65871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Numbers</a:t>
            </a:r>
            <a:endParaRPr lang="en-US" sz="1350" dirty="0"/>
          </a:p>
        </p:txBody>
      </p:sp>
      <p:sp>
        <p:nvSpPr>
          <p:cNvPr id="22" name="SK-2-text-21"/>
          <p:cNvSpPr/>
          <p:nvPr/>
        </p:nvSpPr>
        <p:spPr>
          <a:xfrm>
            <a:off x="5126534" y="6590407"/>
            <a:ext cx="195098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23" name="SK-2-text-22"/>
          <p:cNvSpPr/>
          <p:nvPr/>
        </p:nvSpPr>
        <p:spPr>
          <a:xfrm>
            <a:off x="10765036" y="6583561"/>
            <a:ext cx="110981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Slide 2 of 30</a:t>
            </a:r>
            <a:endParaRPr lang="en-US" sz="1350" dirty="0"/>
          </a:p>
        </p:txBody>
      </p:sp>
      <p:pic>
        <p:nvPicPr>
          <p:cNvPr id="24" name="SK-10-img-11" descr="preencoded.png">
            <a:extLst>
              <a:ext uri="{FF2B5EF4-FFF2-40B4-BE49-F238E27FC236}">
                <a16:creationId xmlns:a16="http://schemas.microsoft.com/office/drawing/2014/main" id="{623778B7-7D2E-6900-30DC-DB75BBE7E21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14884" y="1687287"/>
            <a:ext cx="6949153" cy="3233056"/>
          </a:xfrm>
          <a:prstGeom prst="rect">
            <a:avLst/>
          </a:prstGeom>
        </p:spPr>
      </p:pic>
      <p:pic>
        <p:nvPicPr>
          <p:cNvPr id="25" name="SK-10-img-9" descr="preencoded.png">
            <a:extLst>
              <a:ext uri="{FF2B5EF4-FFF2-40B4-BE49-F238E27FC236}">
                <a16:creationId xmlns:a16="http://schemas.microsoft.com/office/drawing/2014/main" id="{65AB00AE-1A4F-E33D-3E08-1EC78C4D6DF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52028" y="1348534"/>
            <a:ext cx="2474863" cy="349746"/>
          </a:xfrm>
          <a:prstGeom prst="rect">
            <a:avLst/>
          </a:prstGeom>
        </p:spPr>
      </p:pic>
      <p:sp>
        <p:nvSpPr>
          <p:cNvPr id="26" name="SK-10-text-21">
            <a:extLst>
              <a:ext uri="{FF2B5EF4-FFF2-40B4-BE49-F238E27FC236}">
                <a16:creationId xmlns:a16="http://schemas.microsoft.com/office/drawing/2014/main" id="{707AC377-A4C5-8D60-BA7E-689AAD38A29D}"/>
              </a:ext>
            </a:extLst>
          </p:cNvPr>
          <p:cNvSpPr/>
          <p:nvPr/>
        </p:nvSpPr>
        <p:spPr>
          <a:xfrm>
            <a:off x="7249361" y="1431561"/>
            <a:ext cx="228019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FETAL HEART RATE TRACE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4655751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93663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01259"/>
            <a:ext cx="12192000" cy="356592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1098" y="493663"/>
            <a:ext cx="4120753" cy="6007596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192" y="740569"/>
            <a:ext cx="121890" cy="939403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5192" y="1885950"/>
            <a:ext cx="5352157" cy="2125861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1885950"/>
            <a:ext cx="5303490" cy="89148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82353" y="2653903"/>
            <a:ext cx="2279898" cy="260598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42298" y="1885950"/>
            <a:ext cx="5352157" cy="2125861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66557" y="1885950"/>
            <a:ext cx="5303490" cy="89148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76071" y="2653903"/>
            <a:ext cx="1743373" cy="260598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948392" y="2091630"/>
            <a:ext cx="536377" cy="500509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5192" y="4238179"/>
            <a:ext cx="5352157" cy="1920180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4238179"/>
            <a:ext cx="5303490" cy="89148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682353" y="4992588"/>
            <a:ext cx="2279898" cy="260598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42298" y="4238179"/>
            <a:ext cx="5352157" cy="1920180"/>
          </a:xfrm>
          <a:prstGeom prst="rect">
            <a:avLst/>
          </a:prstGeom>
        </p:spPr>
      </p:pic>
      <p:pic>
        <p:nvPicPr>
          <p:cNvPr id="18" name="SK-11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66557" y="4238179"/>
            <a:ext cx="5303490" cy="89148"/>
          </a:xfrm>
          <a:prstGeom prst="rect">
            <a:avLst/>
          </a:prstGeom>
        </p:spPr>
      </p:pic>
      <p:pic>
        <p:nvPicPr>
          <p:cNvPr id="19" name="SK-11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376071" y="4992588"/>
            <a:ext cx="3352800" cy="260598"/>
          </a:xfrm>
          <a:prstGeom prst="rect">
            <a:avLst/>
          </a:prstGeom>
        </p:spPr>
      </p:pic>
      <p:pic>
        <p:nvPicPr>
          <p:cNvPr id="20" name="SK-11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948392" y="4423321"/>
            <a:ext cx="536377" cy="596503"/>
          </a:xfrm>
          <a:prstGeom prst="rect">
            <a:avLst/>
          </a:prstGeom>
        </p:spPr>
      </p:pic>
      <p:pic>
        <p:nvPicPr>
          <p:cNvPr id="21" name="SK-11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49467" y="4546848"/>
            <a:ext cx="731490" cy="671959"/>
          </a:xfrm>
          <a:prstGeom prst="rect">
            <a:avLst/>
          </a:prstGeom>
        </p:spPr>
      </p:pic>
      <p:pic>
        <p:nvPicPr>
          <p:cNvPr id="22" name="SK-11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327898" y="4485084"/>
            <a:ext cx="402282" cy="514350"/>
          </a:xfrm>
          <a:prstGeom prst="rect">
            <a:avLst/>
          </a:prstGeom>
        </p:spPr>
      </p:pic>
      <p:pic>
        <p:nvPicPr>
          <p:cNvPr id="23" name="SK-11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49467" y="2249388"/>
            <a:ext cx="743694" cy="562273"/>
          </a:xfrm>
          <a:prstGeom prst="rect">
            <a:avLst/>
          </a:prstGeom>
        </p:spPr>
      </p:pic>
      <p:pic>
        <p:nvPicPr>
          <p:cNvPr id="24" name="SK-11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413177" y="2146548"/>
            <a:ext cx="292596" cy="514350"/>
          </a:xfrm>
          <a:prstGeom prst="rect">
            <a:avLst/>
          </a:prstGeom>
        </p:spPr>
      </p:pic>
      <p:pic>
        <p:nvPicPr>
          <p:cNvPr id="25" name="SK-11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16769" y="4567386"/>
            <a:ext cx="731490" cy="630882"/>
          </a:xfrm>
          <a:prstGeom prst="rect">
            <a:avLst/>
          </a:prstGeom>
        </p:spPr>
      </p:pic>
      <p:pic>
        <p:nvPicPr>
          <p:cNvPr id="26" name="SK-11-img-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67953" y="2221855"/>
            <a:ext cx="792361" cy="603498"/>
          </a:xfrm>
          <a:prstGeom prst="rect">
            <a:avLst/>
          </a:prstGeom>
        </p:spPr>
      </p:pic>
      <p:sp>
        <p:nvSpPr>
          <p:cNvPr id="27" name="SK-11-text-26"/>
          <p:cNvSpPr/>
          <p:nvPr/>
        </p:nvSpPr>
        <p:spPr>
          <a:xfrm>
            <a:off x="3915221" y="89148"/>
            <a:ext cx="4373463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250" dirty="0"/>
          </a:p>
        </p:txBody>
      </p:sp>
      <p:sp>
        <p:nvSpPr>
          <p:cNvPr id="28" name="SK-11-text-27"/>
          <p:cNvSpPr/>
          <p:nvPr/>
        </p:nvSpPr>
        <p:spPr>
          <a:xfrm>
            <a:off x="877788" y="781794"/>
            <a:ext cx="11314212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Four Features of CTG Assessment</a:t>
            </a:r>
            <a:endParaRPr lang="en-US" sz="3150" dirty="0"/>
          </a:p>
        </p:txBody>
      </p:sp>
      <p:sp>
        <p:nvSpPr>
          <p:cNvPr id="29" name="SK-11-text-28"/>
          <p:cNvSpPr/>
          <p:nvPr/>
        </p:nvSpPr>
        <p:spPr>
          <a:xfrm>
            <a:off x="865584" y="1302990"/>
            <a:ext cx="11326416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dirty="0">
                <a:solidFill>
                  <a:srgbClr val="5B709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NG229 / FIGO 2015 — assessed for every CTG trace</a:t>
            </a:r>
            <a:endParaRPr lang="en-US" sz="2550" dirty="0"/>
          </a:p>
        </p:txBody>
      </p:sp>
      <p:sp>
        <p:nvSpPr>
          <p:cNvPr id="30" name="SK-11-text-29"/>
          <p:cNvSpPr/>
          <p:nvPr/>
        </p:nvSpPr>
        <p:spPr>
          <a:xfrm>
            <a:off x="1670298" y="2194471"/>
            <a:ext cx="4683443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75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Baseline FHR</a:t>
            </a:r>
            <a:endParaRPr lang="en-US" sz="2475" dirty="0"/>
          </a:p>
        </p:txBody>
      </p:sp>
      <p:sp>
        <p:nvSpPr>
          <p:cNvPr id="31" name="SK-11-text-30"/>
          <p:cNvSpPr/>
          <p:nvPr/>
        </p:nvSpPr>
        <p:spPr>
          <a:xfrm>
            <a:off x="1732359" y="2660898"/>
            <a:ext cx="2009329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Normal: 110–160 bpm</a:t>
            </a:r>
            <a:endParaRPr lang="en-US" sz="1500" dirty="0"/>
          </a:p>
        </p:txBody>
      </p:sp>
      <p:sp>
        <p:nvSpPr>
          <p:cNvPr id="32" name="SK-11-text-31"/>
          <p:cNvSpPr/>
          <p:nvPr/>
        </p:nvSpPr>
        <p:spPr>
          <a:xfrm>
            <a:off x="804565" y="3024336"/>
            <a:ext cx="4535388" cy="7611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average fetal heart rate over a 10-minute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window, excluding accelerations and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decelerations</a:t>
            </a:r>
            <a:endParaRPr lang="en-US" sz="1725" dirty="0"/>
          </a:p>
        </p:txBody>
      </p:sp>
      <p:sp>
        <p:nvSpPr>
          <p:cNvPr id="33" name="SK-11-text-32"/>
          <p:cNvSpPr/>
          <p:nvPr/>
        </p:nvSpPr>
        <p:spPr>
          <a:xfrm>
            <a:off x="1670298" y="4553694"/>
            <a:ext cx="5060633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75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Accelerations</a:t>
            </a:r>
            <a:endParaRPr lang="en-US" sz="2475" dirty="0"/>
          </a:p>
        </p:txBody>
      </p:sp>
      <p:sp>
        <p:nvSpPr>
          <p:cNvPr id="34" name="SK-11-text-33"/>
          <p:cNvSpPr/>
          <p:nvPr/>
        </p:nvSpPr>
        <p:spPr>
          <a:xfrm>
            <a:off x="1707952" y="5019973"/>
            <a:ext cx="2265313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≥15 bpm for ≥15 seconds</a:t>
            </a:r>
            <a:endParaRPr lang="en-US" sz="1500" dirty="0"/>
          </a:p>
        </p:txBody>
      </p:sp>
      <p:sp>
        <p:nvSpPr>
          <p:cNvPr id="35" name="SK-11-text-34"/>
          <p:cNvSpPr/>
          <p:nvPr/>
        </p:nvSpPr>
        <p:spPr>
          <a:xfrm>
            <a:off x="804565" y="5390257"/>
            <a:ext cx="4949875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Transient rises in FHR — a reassuring sign of fetal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wellbeing and an active, responsive fetus</a:t>
            </a:r>
            <a:endParaRPr lang="en-US" sz="1725" dirty="0"/>
          </a:p>
        </p:txBody>
      </p:sp>
      <p:sp>
        <p:nvSpPr>
          <p:cNvPr id="36" name="SK-11-text-35"/>
          <p:cNvSpPr/>
          <p:nvPr/>
        </p:nvSpPr>
        <p:spPr>
          <a:xfrm>
            <a:off x="7315200" y="2187625"/>
            <a:ext cx="4306253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75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Variability</a:t>
            </a:r>
            <a:endParaRPr lang="en-US" sz="2475" dirty="0"/>
          </a:p>
        </p:txBody>
      </p:sp>
      <p:sp>
        <p:nvSpPr>
          <p:cNvPr id="37" name="SK-11-text-36"/>
          <p:cNvSpPr/>
          <p:nvPr/>
        </p:nvSpPr>
        <p:spPr>
          <a:xfrm>
            <a:off x="7377261" y="2660898"/>
            <a:ext cx="1704529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Normal: 5–25 bpm</a:t>
            </a:r>
            <a:endParaRPr lang="en-US" sz="1500" dirty="0"/>
          </a:p>
        </p:txBody>
      </p:sp>
      <p:sp>
        <p:nvSpPr>
          <p:cNvPr id="38" name="SK-11-text-37"/>
          <p:cNvSpPr/>
          <p:nvPr/>
        </p:nvSpPr>
        <p:spPr>
          <a:xfrm>
            <a:off x="6449467" y="3024336"/>
            <a:ext cx="4852392" cy="7954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Beat-to-beat fluctuation in the fetal heart rate —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reflects a healthy, responsive autonomic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nervous system</a:t>
            </a:r>
            <a:endParaRPr lang="en-US" sz="1725" dirty="0"/>
          </a:p>
        </p:txBody>
      </p:sp>
      <p:sp>
        <p:nvSpPr>
          <p:cNvPr id="39" name="SK-11-text-38"/>
          <p:cNvSpPr/>
          <p:nvPr/>
        </p:nvSpPr>
        <p:spPr>
          <a:xfrm>
            <a:off x="7315200" y="4553694"/>
            <a:ext cx="4876800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75" b="1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Decelerations</a:t>
            </a:r>
            <a:endParaRPr lang="en-US" sz="2475" dirty="0"/>
          </a:p>
        </p:txBody>
      </p:sp>
      <p:sp>
        <p:nvSpPr>
          <p:cNvPr id="40" name="SK-11-text-39"/>
          <p:cNvSpPr/>
          <p:nvPr/>
        </p:nvSpPr>
        <p:spPr>
          <a:xfrm>
            <a:off x="7365057" y="5013127"/>
            <a:ext cx="331380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Timing + shape = key to classification</a:t>
            </a:r>
            <a:endParaRPr lang="en-US" sz="1500" dirty="0"/>
          </a:p>
        </p:txBody>
      </p:sp>
      <p:sp>
        <p:nvSpPr>
          <p:cNvPr id="41" name="SK-11-text-40"/>
          <p:cNvSpPr/>
          <p:nvPr/>
        </p:nvSpPr>
        <p:spPr>
          <a:xfrm>
            <a:off x="6449467" y="5390257"/>
            <a:ext cx="4535388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Transient falls in FHR — classified by timing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relative to contractions: early, variable, or late</a:t>
            </a:r>
            <a:endParaRPr lang="en-US" sz="1725" dirty="0"/>
          </a:p>
        </p:txBody>
      </p:sp>
      <p:sp>
        <p:nvSpPr>
          <p:cNvPr id="42" name="SK-11-text-41"/>
          <p:cNvSpPr/>
          <p:nvPr/>
        </p:nvSpPr>
        <p:spPr>
          <a:xfrm>
            <a:off x="3070771" y="6309271"/>
            <a:ext cx="6037957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Assessment based on NICE NG229 Intrapartum Care and FIGO 2015 CTG Guidelines</a:t>
            </a:r>
            <a:endParaRPr lang="en-US" sz="1200" dirty="0"/>
          </a:p>
        </p:txBody>
      </p:sp>
      <p:sp>
        <p:nvSpPr>
          <p:cNvPr id="43" name="SK-11-text-42"/>
          <p:cNvSpPr/>
          <p:nvPr/>
        </p:nvSpPr>
        <p:spPr>
          <a:xfrm>
            <a:off x="255984" y="6645325"/>
            <a:ext cx="39166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44" name="SK-11-text-43"/>
          <p:cNvSpPr/>
          <p:nvPr/>
        </p:nvSpPr>
        <p:spPr>
          <a:xfrm>
            <a:off x="10896600" y="6645325"/>
            <a:ext cx="1027063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0D1B3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11 of 30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51421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765" y="809179"/>
            <a:ext cx="121890" cy="918865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173" y="2071092"/>
            <a:ext cx="5352157" cy="1892796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063" y="2071092"/>
            <a:ext cx="5449788" cy="1892796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44587" y="2249388"/>
            <a:ext cx="2163642" cy="411361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4173" y="4217640"/>
            <a:ext cx="5352157" cy="2311003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063" y="4217640"/>
            <a:ext cx="5449788" cy="2311003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81500" y="4368403"/>
            <a:ext cx="1580257" cy="425053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00800" y="2750046"/>
            <a:ext cx="5474196" cy="1927027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12855" y="2132707"/>
            <a:ext cx="5449788" cy="2887117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3694" y="4375398"/>
            <a:ext cx="499765" cy="397669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80157" y="2242542"/>
            <a:ext cx="426690" cy="397669"/>
          </a:xfrm>
          <a:prstGeom prst="rect">
            <a:avLst/>
          </a:prstGeom>
        </p:spPr>
      </p:pic>
      <p:sp>
        <p:nvSpPr>
          <p:cNvPr id="15" name="SK-12-text-14"/>
          <p:cNvSpPr/>
          <p:nvPr/>
        </p:nvSpPr>
        <p:spPr>
          <a:xfrm>
            <a:off x="3344912" y="109686"/>
            <a:ext cx="5489823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5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550" dirty="0"/>
          </a:p>
        </p:txBody>
      </p:sp>
      <p:sp>
        <p:nvSpPr>
          <p:cNvPr id="16" name="SK-12-text-15"/>
          <p:cNvSpPr/>
          <p:nvPr/>
        </p:nvSpPr>
        <p:spPr>
          <a:xfrm>
            <a:off x="767953" y="843409"/>
            <a:ext cx="11424047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1F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Baseline Fetal Heart Rate and Variability</a:t>
            </a:r>
            <a:endParaRPr lang="en-US" sz="3600" dirty="0"/>
          </a:p>
        </p:txBody>
      </p:sp>
      <p:sp>
        <p:nvSpPr>
          <p:cNvPr id="17" name="SK-12-text-16"/>
          <p:cNvSpPr/>
          <p:nvPr/>
        </p:nvSpPr>
        <p:spPr>
          <a:xfrm>
            <a:off x="767953" y="1385292"/>
            <a:ext cx="11424047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4A6D9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Two of the four key CTG features — the foundation of fetal wellbeing assessment</a:t>
            </a:r>
            <a:endParaRPr lang="en-US" sz="2250" dirty="0"/>
          </a:p>
        </p:txBody>
      </p:sp>
      <p:sp>
        <p:nvSpPr>
          <p:cNvPr id="18" name="SK-12-text-17"/>
          <p:cNvSpPr/>
          <p:nvPr/>
        </p:nvSpPr>
        <p:spPr>
          <a:xfrm>
            <a:off x="1280071" y="2276773"/>
            <a:ext cx="10082212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001F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Baseline FHR 110 – 160 bpm</a:t>
            </a:r>
            <a:endParaRPr lang="en-US" sz="2175" dirty="0"/>
          </a:p>
        </p:txBody>
      </p:sp>
      <p:sp>
        <p:nvSpPr>
          <p:cNvPr id="19" name="SK-12-text-18"/>
          <p:cNvSpPr/>
          <p:nvPr/>
        </p:nvSpPr>
        <p:spPr>
          <a:xfrm>
            <a:off x="987475" y="2770584"/>
            <a:ext cx="4218384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Measured over a 10-minute window, excluding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accelerations and decelerations</a:t>
            </a:r>
            <a:endParaRPr lang="en-US" sz="1575" dirty="0"/>
          </a:p>
        </p:txBody>
      </p:sp>
      <p:sp>
        <p:nvSpPr>
          <p:cNvPr id="20" name="SK-12-text-19"/>
          <p:cNvSpPr/>
          <p:nvPr/>
        </p:nvSpPr>
        <p:spPr>
          <a:xfrm>
            <a:off x="987475" y="3298627"/>
            <a:ext cx="4901059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Tachycardia &gt;160 bpm; Bradycardia &lt;110 bpm — both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non-reassuring or abnormal depending on duration</a:t>
            </a:r>
            <a:endParaRPr lang="en-US" sz="1575" dirty="0"/>
          </a:p>
        </p:txBody>
      </p:sp>
      <p:sp>
        <p:nvSpPr>
          <p:cNvPr id="21" name="SK-12-text-20"/>
          <p:cNvSpPr/>
          <p:nvPr/>
        </p:nvSpPr>
        <p:spPr>
          <a:xfrm>
            <a:off x="1267867" y="4437013"/>
            <a:ext cx="10924133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75" b="1" dirty="0">
                <a:solidFill>
                  <a:srgbClr val="001F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Variability (Beat-to-Beat) </a:t>
            </a:r>
            <a:r>
              <a:rPr lang="en-US" sz="2175" b="1" dirty="0">
                <a:solidFill>
                  <a:schemeClr val="accent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 – 25 bpm</a:t>
            </a:r>
            <a:endParaRPr lang="en-US" sz="2175" dirty="0">
              <a:solidFill>
                <a:schemeClr val="accent2"/>
              </a:solidFill>
            </a:endParaRPr>
          </a:p>
        </p:txBody>
      </p:sp>
      <p:sp>
        <p:nvSpPr>
          <p:cNvPr id="22" name="SK-12-text-21"/>
          <p:cNvSpPr/>
          <p:nvPr/>
        </p:nvSpPr>
        <p:spPr>
          <a:xfrm>
            <a:off x="987475" y="4903440"/>
            <a:ext cx="4620667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Reflects the interplay between the sympathetic and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parasympathetic nervous systems</a:t>
            </a:r>
            <a:endParaRPr lang="en-US" sz="1575" dirty="0"/>
          </a:p>
        </p:txBody>
      </p:sp>
      <p:sp>
        <p:nvSpPr>
          <p:cNvPr id="23" name="SK-12-text-22"/>
          <p:cNvSpPr/>
          <p:nvPr/>
        </p:nvSpPr>
        <p:spPr>
          <a:xfrm>
            <a:off x="987475" y="5424636"/>
            <a:ext cx="4596259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Reduced variability (&lt;5 bpm for ≥30 min) = non-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reassuring; may indicate fetal sleep or compromise</a:t>
            </a:r>
            <a:endParaRPr lang="en-US" sz="1575" dirty="0"/>
          </a:p>
        </p:txBody>
      </p:sp>
      <p:sp>
        <p:nvSpPr>
          <p:cNvPr id="24" name="SK-12-text-23"/>
          <p:cNvSpPr/>
          <p:nvPr/>
        </p:nvSpPr>
        <p:spPr>
          <a:xfrm>
            <a:off x="987475" y="5938986"/>
            <a:ext cx="4449961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Absent/minimal variability (&lt;3 bpm for ≥30 min) =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abnormal — escalate</a:t>
            </a:r>
            <a:endParaRPr lang="en-US" sz="1575" dirty="0"/>
          </a:p>
        </p:txBody>
      </p:sp>
      <p:sp>
        <p:nvSpPr>
          <p:cNvPr id="25" name="SK-12-text-24"/>
          <p:cNvSpPr/>
          <p:nvPr/>
        </p:nvSpPr>
        <p:spPr>
          <a:xfrm>
            <a:off x="9948565" y="5033665"/>
            <a:ext cx="1584871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4A6D9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Variability —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4A6D9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 amplitude</a:t>
            </a:r>
            <a:endParaRPr lang="en-US" sz="1650" dirty="0"/>
          </a:p>
        </p:txBody>
      </p:sp>
      <p:sp>
        <p:nvSpPr>
          <p:cNvPr id="26" name="SK-12-text-25"/>
          <p:cNvSpPr/>
          <p:nvPr/>
        </p:nvSpPr>
        <p:spPr>
          <a:xfrm>
            <a:off x="7132290" y="5884069"/>
            <a:ext cx="3815953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001F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Example CTG trace — note the baseline level</a:t>
            </a:r>
            <a:endParaRPr lang="en-US" sz="1575" dirty="0"/>
          </a:p>
          <a:p>
            <a:pPr marL="0" indent="0" algn="ctr">
              <a:lnSpc>
                <a:spcPts val="1890"/>
              </a:lnSpc>
              <a:buNone/>
            </a:pPr>
            <a:r>
              <a:rPr lang="en-US" sz="1575" dirty="0">
                <a:solidFill>
                  <a:srgbClr val="001F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beat-to-beat oscillation pattern</a:t>
            </a:r>
            <a:endParaRPr lang="en-US" sz="1575" dirty="0"/>
          </a:p>
        </p:txBody>
      </p:sp>
      <p:sp>
        <p:nvSpPr>
          <p:cNvPr id="27" name="SK-12-text-26"/>
          <p:cNvSpPr/>
          <p:nvPr/>
        </p:nvSpPr>
        <p:spPr>
          <a:xfrm>
            <a:off x="5253186" y="6631632"/>
            <a:ext cx="166107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A6D9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28" name="SK-12-text-27"/>
          <p:cNvSpPr/>
          <p:nvPr/>
        </p:nvSpPr>
        <p:spPr>
          <a:xfrm>
            <a:off x="10920859" y="6624786"/>
            <a:ext cx="103926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001F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12 of 30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07355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282" y="1731169"/>
            <a:ext cx="999679" cy="76200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855" y="1975098"/>
            <a:ext cx="5571679" cy="3140869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2298" y="1975098"/>
            <a:ext cx="5571679" cy="3140869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66830" y="1975098"/>
            <a:ext cx="9525" cy="3140869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3859" y="2921496"/>
            <a:ext cx="4949875" cy="864096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59153" y="2921496"/>
            <a:ext cx="4949875" cy="864096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5192" y="4786759"/>
            <a:ext cx="5035153" cy="239911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2282" y="5232648"/>
            <a:ext cx="6156871" cy="1220688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59153" y="5404098"/>
            <a:ext cx="2548086" cy="836563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26761" y="5500092"/>
            <a:ext cx="2474863" cy="795486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521875" y="5561707"/>
            <a:ext cx="158353" cy="219373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063" y="5561707"/>
            <a:ext cx="8497788" cy="912019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85757" y="2564755"/>
            <a:ext cx="255984" cy="260598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88275" y="2084784"/>
            <a:ext cx="414486" cy="425053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121396" y="2544217"/>
            <a:ext cx="316855" cy="315367"/>
          </a:xfrm>
          <a:prstGeom prst="rect">
            <a:avLst/>
          </a:prstGeom>
        </p:spPr>
      </p:pic>
      <p:pic>
        <p:nvPicPr>
          <p:cNvPr id="19" name="SK-13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499592" y="2084784"/>
            <a:ext cx="402282" cy="438894"/>
          </a:xfrm>
          <a:prstGeom prst="rect">
            <a:avLst/>
          </a:prstGeom>
        </p:spPr>
      </p:pic>
      <p:sp>
        <p:nvSpPr>
          <p:cNvPr id="20" name="SK-13-text-19"/>
          <p:cNvSpPr/>
          <p:nvPr/>
        </p:nvSpPr>
        <p:spPr>
          <a:xfrm>
            <a:off x="3498652" y="82153"/>
            <a:ext cx="5182344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700" dirty="0"/>
          </a:p>
        </p:txBody>
      </p:sp>
      <p:sp>
        <p:nvSpPr>
          <p:cNvPr id="21" name="SK-13-text-20"/>
          <p:cNvSpPr/>
          <p:nvPr/>
        </p:nvSpPr>
        <p:spPr>
          <a:xfrm>
            <a:off x="402282" y="726877"/>
            <a:ext cx="11789718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525" b="1" dirty="0">
                <a:solidFill>
                  <a:srgbClr val="00206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‘Accelerations &amp; Decelerations’</a:t>
            </a:r>
            <a:endParaRPr lang="en-US" sz="3525" dirty="0"/>
          </a:p>
        </p:txBody>
      </p:sp>
      <p:sp>
        <p:nvSpPr>
          <p:cNvPr id="22" name="SK-13-text-21"/>
          <p:cNvSpPr/>
          <p:nvPr/>
        </p:nvSpPr>
        <p:spPr>
          <a:xfrm>
            <a:off x="414486" y="1289298"/>
            <a:ext cx="11777514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dirty="0">
                <a:solidFill>
                  <a:srgbClr val="44546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‘Recognising reassuring and concerning transient changes in fetal heart rate’</a:t>
            </a:r>
            <a:endParaRPr lang="en-US" sz="2550" dirty="0"/>
          </a:p>
        </p:txBody>
      </p:sp>
      <p:sp>
        <p:nvSpPr>
          <p:cNvPr id="23" name="SK-13-text-22"/>
          <p:cNvSpPr/>
          <p:nvPr/>
        </p:nvSpPr>
        <p:spPr>
          <a:xfrm>
            <a:off x="1901428" y="2112169"/>
            <a:ext cx="2938909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0066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↑ ‘Accelerations’</a:t>
            </a:r>
            <a:endParaRPr lang="en-US" sz="2700" dirty="0"/>
          </a:p>
        </p:txBody>
      </p:sp>
      <p:sp>
        <p:nvSpPr>
          <p:cNvPr id="24" name="SK-13-text-23"/>
          <p:cNvSpPr/>
          <p:nvPr/>
        </p:nvSpPr>
        <p:spPr>
          <a:xfrm>
            <a:off x="2417713" y="2578596"/>
            <a:ext cx="1796653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66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✅ REASSURING</a:t>
            </a:r>
            <a:endParaRPr lang="en-US" sz="1800" dirty="0"/>
          </a:p>
        </p:txBody>
      </p:sp>
      <p:sp>
        <p:nvSpPr>
          <p:cNvPr id="25" name="SK-13-text-24"/>
          <p:cNvSpPr/>
          <p:nvPr/>
        </p:nvSpPr>
        <p:spPr>
          <a:xfrm>
            <a:off x="792361" y="2983111"/>
            <a:ext cx="274034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is it?</a:t>
            </a:r>
            <a:endParaRPr lang="en-US" sz="1575" dirty="0"/>
          </a:p>
        </p:txBody>
      </p:sp>
      <p:sp>
        <p:nvSpPr>
          <p:cNvPr id="26" name="SK-13-text-25"/>
          <p:cNvSpPr/>
          <p:nvPr/>
        </p:nvSpPr>
        <p:spPr>
          <a:xfrm>
            <a:off x="780157" y="3223171"/>
            <a:ext cx="4510980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transient increase in fetal heart rate of ≥15 bpm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above baseline, lasting ≥15 seconds’</a:t>
            </a:r>
            <a:endParaRPr lang="en-US" sz="1575" dirty="0"/>
          </a:p>
        </p:txBody>
      </p:sp>
      <p:sp>
        <p:nvSpPr>
          <p:cNvPr id="27" name="SK-13-text-26"/>
          <p:cNvSpPr/>
          <p:nvPr/>
        </p:nvSpPr>
        <p:spPr>
          <a:xfrm>
            <a:off x="780157" y="3771900"/>
            <a:ext cx="412813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meaning</a:t>
            </a:r>
            <a:endParaRPr lang="en-US" sz="1650" dirty="0"/>
          </a:p>
        </p:txBody>
      </p:sp>
      <p:sp>
        <p:nvSpPr>
          <p:cNvPr id="28" name="SK-13-text-27"/>
          <p:cNvSpPr/>
          <p:nvPr/>
        </p:nvSpPr>
        <p:spPr>
          <a:xfrm>
            <a:off x="780157" y="4018657"/>
            <a:ext cx="689419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Indicates fetal wellbeing</a:t>
            </a:r>
            <a:endParaRPr lang="en-US" sz="1650" dirty="0"/>
          </a:p>
        </p:txBody>
      </p:sp>
      <p:sp>
        <p:nvSpPr>
          <p:cNvPr id="29" name="SK-13-text-28"/>
          <p:cNvSpPr/>
          <p:nvPr/>
        </p:nvSpPr>
        <p:spPr>
          <a:xfrm>
            <a:off x="780157" y="4265563"/>
            <a:ext cx="991171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Sign of an active, non-acidotic fetus</a:t>
            </a:r>
            <a:endParaRPr lang="en-US" sz="1650" dirty="0"/>
          </a:p>
        </p:txBody>
      </p:sp>
      <p:sp>
        <p:nvSpPr>
          <p:cNvPr id="30" name="SK-13-text-29"/>
          <p:cNvSpPr/>
          <p:nvPr/>
        </p:nvSpPr>
        <p:spPr>
          <a:xfrm>
            <a:off x="780157" y="4491930"/>
            <a:ext cx="840295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Presence is strongly reassuring</a:t>
            </a:r>
            <a:endParaRPr lang="en-US" sz="1650" dirty="0"/>
          </a:p>
        </p:txBody>
      </p:sp>
      <p:sp>
        <p:nvSpPr>
          <p:cNvPr id="31" name="SK-13-text-30"/>
          <p:cNvSpPr/>
          <p:nvPr/>
        </p:nvSpPr>
        <p:spPr>
          <a:xfrm>
            <a:off x="694879" y="4827984"/>
            <a:ext cx="1149712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833C0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Absence of accelerations alone is not abnormal — but note the clinical context</a:t>
            </a:r>
            <a:endParaRPr lang="en-US" sz="1050" dirty="0"/>
          </a:p>
        </p:txBody>
      </p:sp>
      <p:sp>
        <p:nvSpPr>
          <p:cNvPr id="32" name="SK-13-text-31"/>
          <p:cNvSpPr/>
          <p:nvPr/>
        </p:nvSpPr>
        <p:spPr>
          <a:xfrm>
            <a:off x="7765852" y="2112169"/>
            <a:ext cx="2987725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8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↓ ‘Decelerations’</a:t>
            </a:r>
            <a:endParaRPr lang="en-US" sz="2700" dirty="0"/>
          </a:p>
        </p:txBody>
      </p:sp>
      <p:sp>
        <p:nvSpPr>
          <p:cNvPr id="33" name="SK-13-text-32"/>
          <p:cNvSpPr/>
          <p:nvPr/>
        </p:nvSpPr>
        <p:spPr>
          <a:xfrm>
            <a:off x="7745611" y="2571750"/>
            <a:ext cx="289396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8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MAY BE CONCERNING</a:t>
            </a:r>
            <a:endParaRPr lang="en-US" sz="1800" dirty="0"/>
          </a:p>
        </p:txBody>
      </p:sp>
      <p:sp>
        <p:nvSpPr>
          <p:cNvPr id="34" name="SK-13-text-33"/>
          <p:cNvSpPr/>
          <p:nvPr/>
        </p:nvSpPr>
        <p:spPr>
          <a:xfrm>
            <a:off x="6668988" y="2976265"/>
            <a:ext cx="274034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is it?</a:t>
            </a:r>
            <a:endParaRPr lang="en-US" sz="1575" dirty="0"/>
          </a:p>
        </p:txBody>
      </p:sp>
      <p:sp>
        <p:nvSpPr>
          <p:cNvPr id="35" name="SK-13-text-34"/>
          <p:cNvSpPr/>
          <p:nvPr/>
        </p:nvSpPr>
        <p:spPr>
          <a:xfrm>
            <a:off x="6644580" y="3216325"/>
            <a:ext cx="4596259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transient decrease in fetal heart rate of ≥15 bpm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below baseline, lasting ≥15 seconds’</a:t>
            </a:r>
            <a:endParaRPr lang="en-US" sz="1575" dirty="0"/>
          </a:p>
        </p:txBody>
      </p:sp>
      <p:sp>
        <p:nvSpPr>
          <p:cNvPr id="36" name="SK-13-text-35"/>
          <p:cNvSpPr/>
          <p:nvPr/>
        </p:nvSpPr>
        <p:spPr>
          <a:xfrm>
            <a:off x="6656784" y="3771900"/>
            <a:ext cx="337375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Preview types</a:t>
            </a:r>
            <a:endParaRPr lang="en-US" sz="1650" dirty="0"/>
          </a:p>
        </p:txBody>
      </p:sp>
      <p:sp>
        <p:nvSpPr>
          <p:cNvPr id="37" name="SK-13-text-36"/>
          <p:cNvSpPr/>
          <p:nvPr/>
        </p:nvSpPr>
        <p:spPr>
          <a:xfrm>
            <a:off x="6729859" y="4025503"/>
            <a:ext cx="5462141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Early — Normal (head compression)</a:t>
            </a:r>
            <a:endParaRPr lang="en-US" sz="1650" dirty="0"/>
          </a:p>
        </p:txBody>
      </p:sp>
      <p:sp>
        <p:nvSpPr>
          <p:cNvPr id="38" name="SK-13-text-37"/>
          <p:cNvSpPr/>
          <p:nvPr/>
        </p:nvSpPr>
        <p:spPr>
          <a:xfrm>
            <a:off x="6729859" y="4293096"/>
            <a:ext cx="5462141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Variable — Cord compression (monitor)</a:t>
            </a:r>
            <a:endParaRPr lang="en-US" sz="1650" dirty="0"/>
          </a:p>
        </p:txBody>
      </p:sp>
      <p:sp>
        <p:nvSpPr>
          <p:cNvPr id="39" name="SK-13-text-38"/>
          <p:cNvSpPr/>
          <p:nvPr/>
        </p:nvSpPr>
        <p:spPr>
          <a:xfrm>
            <a:off x="6729859" y="4553694"/>
            <a:ext cx="5462141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Late — Pathological (placental insufficiency)</a:t>
            </a:r>
            <a:endParaRPr lang="en-US" sz="1650" dirty="0"/>
          </a:p>
        </p:txBody>
      </p:sp>
      <p:sp>
        <p:nvSpPr>
          <p:cNvPr id="40" name="SK-13-text-39"/>
          <p:cNvSpPr/>
          <p:nvPr/>
        </p:nvSpPr>
        <p:spPr>
          <a:xfrm>
            <a:off x="7741444" y="4841677"/>
            <a:ext cx="251192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‘Full classification on next slide →</a:t>
            </a:r>
            <a:endParaRPr lang="en-US" sz="1350" dirty="0"/>
          </a:p>
        </p:txBody>
      </p:sp>
      <p:sp>
        <p:nvSpPr>
          <p:cNvPr id="41" name="SK-13-text-40"/>
          <p:cNvSpPr/>
          <p:nvPr/>
        </p:nvSpPr>
        <p:spPr>
          <a:xfrm>
            <a:off x="646063" y="5280571"/>
            <a:ext cx="11545937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Example CTG trace — identify accelerations (↑) and decelerations (↓)</a:t>
            </a:r>
            <a:endParaRPr lang="en-US" sz="1650" dirty="0"/>
          </a:p>
        </p:txBody>
      </p:sp>
      <p:sp>
        <p:nvSpPr>
          <p:cNvPr id="42" name="SK-13-text-41"/>
          <p:cNvSpPr/>
          <p:nvPr/>
        </p:nvSpPr>
        <p:spPr>
          <a:xfrm>
            <a:off x="9631561" y="5568553"/>
            <a:ext cx="2011561" cy="6719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💡 Accelerations = active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fetus. Decelerations =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investigate the cause.</a:t>
            </a:r>
            <a:endParaRPr lang="en-US" sz="1500" dirty="0"/>
          </a:p>
        </p:txBody>
      </p:sp>
      <p:sp>
        <p:nvSpPr>
          <p:cNvPr id="43" name="SK-13-text-42"/>
          <p:cNvSpPr/>
          <p:nvPr/>
        </p:nvSpPr>
        <p:spPr>
          <a:xfrm>
            <a:off x="109686" y="6624786"/>
            <a:ext cx="44062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44" name="SK-13-text-43"/>
          <p:cNvSpPr/>
          <p:nvPr/>
        </p:nvSpPr>
        <p:spPr>
          <a:xfrm>
            <a:off x="8570565" y="6624786"/>
            <a:ext cx="347498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13 of 30 | Section 2: CTG Interpretation</a:t>
            </a:r>
            <a:endParaRPr lang="en-US" sz="13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713184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059" y="953244"/>
            <a:ext cx="134094" cy="891480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02588" y="966936"/>
            <a:ext cx="2999184" cy="370284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1263" y="2852886"/>
            <a:ext cx="5571679" cy="3552379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62980" y="2626519"/>
            <a:ext cx="3413671" cy="706338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3153" y="5925294"/>
            <a:ext cx="5315694" cy="411361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74271" y="2866579"/>
            <a:ext cx="19050" cy="3511153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42298" y="2852886"/>
            <a:ext cx="5583882" cy="3552379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68753" y="2626519"/>
            <a:ext cx="3572173" cy="706338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76392" y="5925294"/>
            <a:ext cx="5315694" cy="411361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6542484"/>
            <a:ext cx="12192000" cy="315367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692580" y="4107805"/>
            <a:ext cx="2084784" cy="1597819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887373" y="2674590"/>
            <a:ext cx="633859" cy="644575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414165" y="6000750"/>
            <a:ext cx="292596" cy="281136"/>
          </a:xfrm>
          <a:prstGeom prst="rect">
            <a:avLst/>
          </a:prstGeom>
        </p:spPr>
      </p:pic>
      <p:pic>
        <p:nvPicPr>
          <p:cNvPr id="17" name="SK-14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767286" y="3895279"/>
            <a:ext cx="1914079" cy="1920180"/>
          </a:xfrm>
          <a:prstGeom prst="rect">
            <a:avLst/>
          </a:prstGeom>
        </p:spPr>
      </p:pic>
      <p:pic>
        <p:nvPicPr>
          <p:cNvPr id="18" name="SK-14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82675" y="2647057"/>
            <a:ext cx="633859" cy="713184"/>
          </a:xfrm>
          <a:prstGeom prst="rect">
            <a:avLst/>
          </a:prstGeom>
        </p:spPr>
      </p:pic>
      <p:pic>
        <p:nvPicPr>
          <p:cNvPr id="19" name="SK-14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41263" y="1995636"/>
            <a:ext cx="11509177" cy="329059"/>
          </a:xfrm>
          <a:prstGeom prst="rect">
            <a:avLst/>
          </a:prstGeom>
        </p:spPr>
      </p:pic>
      <p:sp>
        <p:nvSpPr>
          <p:cNvPr id="20" name="SK-14-text-19"/>
          <p:cNvSpPr/>
          <p:nvPr/>
        </p:nvSpPr>
        <p:spPr>
          <a:xfrm>
            <a:off x="2676971" y="150763"/>
            <a:ext cx="6874371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8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850" dirty="0"/>
          </a:p>
        </p:txBody>
      </p:sp>
      <p:sp>
        <p:nvSpPr>
          <p:cNvPr id="21" name="SK-14-text-20"/>
          <p:cNvSpPr/>
          <p:nvPr/>
        </p:nvSpPr>
        <p:spPr>
          <a:xfrm>
            <a:off x="694879" y="932557"/>
            <a:ext cx="11497121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205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Classification of Decelerations</a:t>
            </a:r>
            <a:endParaRPr lang="en-US" sz="3450" dirty="0"/>
          </a:p>
        </p:txBody>
      </p:sp>
      <p:sp>
        <p:nvSpPr>
          <p:cNvPr id="22" name="SK-14-text-21"/>
          <p:cNvSpPr/>
          <p:nvPr/>
        </p:nvSpPr>
        <p:spPr>
          <a:xfrm>
            <a:off x="694879" y="1494979"/>
            <a:ext cx="11497121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dirty="0">
                <a:solidFill>
                  <a:srgbClr val="4A708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Early vs Variable — Recognising the Pattern</a:t>
            </a:r>
            <a:endParaRPr lang="en-US" sz="2850" dirty="0"/>
          </a:p>
        </p:txBody>
      </p:sp>
      <p:sp>
        <p:nvSpPr>
          <p:cNvPr id="23" name="SK-14-text-22"/>
          <p:cNvSpPr/>
          <p:nvPr/>
        </p:nvSpPr>
        <p:spPr>
          <a:xfrm>
            <a:off x="8949928" y="1056084"/>
            <a:ext cx="275302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2 — CTG Interpretation</a:t>
            </a:r>
            <a:endParaRPr lang="en-US" sz="1500" dirty="0"/>
          </a:p>
        </p:txBody>
      </p:sp>
      <p:sp>
        <p:nvSpPr>
          <p:cNvPr id="24" name="SK-14-text-23"/>
          <p:cNvSpPr/>
          <p:nvPr/>
        </p:nvSpPr>
        <p:spPr>
          <a:xfrm>
            <a:off x="4460677" y="2345382"/>
            <a:ext cx="3258294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CTG trace reference — identify the pattern</a:t>
            </a:r>
            <a:endParaRPr lang="en-US" sz="1200" dirty="0"/>
          </a:p>
        </p:txBody>
      </p:sp>
      <p:sp>
        <p:nvSpPr>
          <p:cNvPr id="25" name="SK-14-text-24"/>
          <p:cNvSpPr/>
          <p:nvPr/>
        </p:nvSpPr>
        <p:spPr>
          <a:xfrm>
            <a:off x="1835200" y="2701975"/>
            <a:ext cx="269364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Early Decelerations</a:t>
            </a:r>
            <a:endParaRPr lang="en-US" sz="2100" dirty="0"/>
          </a:p>
        </p:txBody>
      </p:sp>
      <p:sp>
        <p:nvSpPr>
          <p:cNvPr id="26" name="SK-14-text-25"/>
          <p:cNvSpPr/>
          <p:nvPr/>
        </p:nvSpPr>
        <p:spPr>
          <a:xfrm>
            <a:off x="2283619" y="3024336"/>
            <a:ext cx="171137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Usually Normal</a:t>
            </a:r>
            <a:endParaRPr lang="en-US" sz="1800" dirty="0"/>
          </a:p>
        </p:txBody>
      </p:sp>
      <p:sp>
        <p:nvSpPr>
          <p:cNvPr id="27" name="SK-14-text-26"/>
          <p:cNvSpPr/>
          <p:nvPr/>
        </p:nvSpPr>
        <p:spPr>
          <a:xfrm>
            <a:off x="548580" y="3463230"/>
            <a:ext cx="1164342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Shape: Uniform, smooth, mirror-image of the contraction</a:t>
            </a:r>
            <a:endParaRPr lang="en-US" sz="1500" dirty="0"/>
          </a:p>
        </p:txBody>
      </p:sp>
      <p:sp>
        <p:nvSpPr>
          <p:cNvPr id="28" name="SK-14-text-27"/>
          <p:cNvSpPr/>
          <p:nvPr/>
        </p:nvSpPr>
        <p:spPr>
          <a:xfrm>
            <a:off x="548580" y="3826669"/>
            <a:ext cx="3218557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Timing: Nadir (lowest point)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coincides exactly with the peak of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contraction</a:t>
            </a:r>
            <a:endParaRPr lang="en-US" sz="1575" dirty="0"/>
          </a:p>
        </p:txBody>
      </p:sp>
      <p:sp>
        <p:nvSpPr>
          <p:cNvPr id="29" name="SK-14-text-28"/>
          <p:cNvSpPr/>
          <p:nvPr/>
        </p:nvSpPr>
        <p:spPr>
          <a:xfrm>
            <a:off x="548580" y="4587925"/>
            <a:ext cx="3060055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Cause: Fetal head compression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vagal stimulation</a:t>
            </a:r>
            <a:endParaRPr lang="en-US" sz="1575" dirty="0"/>
          </a:p>
        </p:txBody>
      </p:sp>
      <p:sp>
        <p:nvSpPr>
          <p:cNvPr id="30" name="SK-14-text-29"/>
          <p:cNvSpPr/>
          <p:nvPr/>
        </p:nvSpPr>
        <p:spPr>
          <a:xfrm>
            <a:off x="548580" y="5115967"/>
            <a:ext cx="3011388" cy="6994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Significance: Normal finding in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active labour — no action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required</a:t>
            </a:r>
            <a:endParaRPr lang="en-US" sz="1575" dirty="0"/>
          </a:p>
        </p:txBody>
      </p:sp>
      <p:sp>
        <p:nvSpPr>
          <p:cNvPr id="31" name="SK-14-text-30"/>
          <p:cNvSpPr/>
          <p:nvPr/>
        </p:nvSpPr>
        <p:spPr>
          <a:xfrm>
            <a:off x="1731169" y="6041827"/>
            <a:ext cx="87058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✅ Reassuring — no intervention needed</a:t>
            </a:r>
            <a:endParaRPr lang="en-US" sz="1500" dirty="0"/>
          </a:p>
        </p:txBody>
      </p:sp>
      <p:sp>
        <p:nvSpPr>
          <p:cNvPr id="32" name="SK-14-text-31"/>
          <p:cNvSpPr/>
          <p:nvPr/>
        </p:nvSpPr>
        <p:spPr>
          <a:xfrm>
            <a:off x="7419082" y="2701975"/>
            <a:ext cx="3083719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Variable Decelerations</a:t>
            </a:r>
            <a:endParaRPr lang="en-US" sz="2100" dirty="0"/>
          </a:p>
        </p:txBody>
      </p:sp>
      <p:sp>
        <p:nvSpPr>
          <p:cNvPr id="33" name="SK-14-text-32"/>
          <p:cNvSpPr/>
          <p:nvPr/>
        </p:nvSpPr>
        <p:spPr>
          <a:xfrm>
            <a:off x="7843242" y="3017490"/>
            <a:ext cx="216247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 Be Concerning</a:t>
            </a:r>
            <a:endParaRPr lang="en-US" sz="1800" dirty="0"/>
          </a:p>
        </p:txBody>
      </p:sp>
      <p:sp>
        <p:nvSpPr>
          <p:cNvPr id="34" name="SK-14-text-33"/>
          <p:cNvSpPr/>
          <p:nvPr/>
        </p:nvSpPr>
        <p:spPr>
          <a:xfrm>
            <a:off x="6473875" y="3463230"/>
            <a:ext cx="3925788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Shape: V-shaped (sometimes W-shaped),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abrupt onset and recovery</a:t>
            </a:r>
            <a:endParaRPr lang="en-US" sz="1575" dirty="0"/>
          </a:p>
        </p:txBody>
      </p:sp>
      <p:sp>
        <p:nvSpPr>
          <p:cNvPr id="35" name="SK-14-text-34"/>
          <p:cNvSpPr/>
          <p:nvPr/>
        </p:nvSpPr>
        <p:spPr>
          <a:xfrm>
            <a:off x="6473875" y="3998119"/>
            <a:ext cx="2718792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Timing: Variable — no fixed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relationship to contractions</a:t>
            </a:r>
            <a:endParaRPr lang="en-US" sz="1575" dirty="0"/>
          </a:p>
        </p:txBody>
      </p:sp>
      <p:sp>
        <p:nvSpPr>
          <p:cNvPr id="36" name="SK-14-text-35"/>
          <p:cNvSpPr/>
          <p:nvPr/>
        </p:nvSpPr>
        <p:spPr>
          <a:xfrm>
            <a:off x="6473875" y="4533007"/>
            <a:ext cx="3364855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Cause: Umbilical cord compression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rapid vagal stimulation</a:t>
            </a:r>
            <a:endParaRPr lang="en-US" sz="1575" dirty="0"/>
          </a:p>
        </p:txBody>
      </p:sp>
      <p:sp>
        <p:nvSpPr>
          <p:cNvPr id="37" name="SK-14-text-36"/>
          <p:cNvSpPr/>
          <p:nvPr/>
        </p:nvSpPr>
        <p:spPr>
          <a:xfrm>
            <a:off x="6473875" y="5054203"/>
            <a:ext cx="3035796" cy="6926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Significance: Non-reassuring if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prolonged, deep, or slow to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recover</a:t>
            </a:r>
            <a:endParaRPr lang="en-US" sz="1575" dirty="0"/>
          </a:p>
        </p:txBody>
      </p:sp>
      <p:sp>
        <p:nvSpPr>
          <p:cNvPr id="38" name="SK-14-text-37"/>
          <p:cNvSpPr/>
          <p:nvPr/>
        </p:nvSpPr>
        <p:spPr>
          <a:xfrm>
            <a:off x="10032355" y="3915817"/>
            <a:ext cx="1124694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Variable timing</a:t>
            </a:r>
            <a:endParaRPr lang="en-US" sz="1200" dirty="0"/>
          </a:p>
        </p:txBody>
      </p:sp>
      <p:sp>
        <p:nvSpPr>
          <p:cNvPr id="39" name="SK-14-text-38"/>
          <p:cNvSpPr/>
          <p:nvPr/>
        </p:nvSpPr>
        <p:spPr>
          <a:xfrm>
            <a:off x="6510486" y="6041827"/>
            <a:ext cx="5681514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⚠️ Non-reassuring if prolonged, deep, or repetitive — escalate</a:t>
            </a:r>
            <a:endParaRPr lang="en-US" sz="1500" dirty="0"/>
          </a:p>
        </p:txBody>
      </p:sp>
      <p:sp>
        <p:nvSpPr>
          <p:cNvPr id="40" name="SK-14-text-39"/>
          <p:cNvSpPr/>
          <p:nvPr/>
        </p:nvSpPr>
        <p:spPr>
          <a:xfrm>
            <a:off x="341263" y="6638479"/>
            <a:ext cx="39166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41" name="SK-14-text-40"/>
          <p:cNvSpPr/>
          <p:nvPr/>
        </p:nvSpPr>
        <p:spPr>
          <a:xfrm>
            <a:off x="10786765" y="6638479"/>
            <a:ext cx="1051471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14 of 30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726" y="267444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34888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75" y="706338"/>
            <a:ext cx="207169" cy="829717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565" y="610048"/>
            <a:ext cx="5944578" cy="583108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53686" y="891480"/>
            <a:ext cx="2560290" cy="445740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875" y="1721346"/>
            <a:ext cx="353467" cy="4251871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8580" y="1721346"/>
            <a:ext cx="5437584" cy="4251871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4565" y="2647057"/>
            <a:ext cx="4925467" cy="1481286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58094" y="5774382"/>
            <a:ext cx="3169890" cy="370284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42298" y="1721346"/>
            <a:ext cx="353467" cy="4251871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12855" y="1721346"/>
            <a:ext cx="5425380" cy="4251871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56784" y="2647057"/>
            <a:ext cx="4937671" cy="1481286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510165" y="5774382"/>
            <a:ext cx="3182094" cy="370284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77875" y="6213277"/>
            <a:ext cx="11460361" cy="411361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77875" y="6213277"/>
            <a:ext cx="97482" cy="383977"/>
          </a:xfrm>
          <a:prstGeom prst="rect">
            <a:avLst/>
          </a:prstGeom>
        </p:spPr>
      </p:pic>
      <p:pic>
        <p:nvPicPr>
          <p:cNvPr id="17" name="SK-15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85192" y="6247507"/>
            <a:ext cx="292596" cy="287982"/>
          </a:xfrm>
          <a:prstGeom prst="rect">
            <a:avLst/>
          </a:prstGeom>
        </p:spPr>
      </p:pic>
      <p:pic>
        <p:nvPicPr>
          <p:cNvPr id="18" name="SK-15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656784" y="2729359"/>
            <a:ext cx="4779169" cy="1350913"/>
          </a:xfrm>
          <a:prstGeom prst="rect">
            <a:avLst/>
          </a:prstGeom>
        </p:spPr>
      </p:pic>
      <p:pic>
        <p:nvPicPr>
          <p:cNvPr id="19" name="SK-15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1177" y="2640211"/>
            <a:ext cx="4791373" cy="1460748"/>
          </a:xfrm>
          <a:prstGeom prst="rect">
            <a:avLst/>
          </a:prstGeom>
        </p:spPr>
      </p:pic>
      <p:pic>
        <p:nvPicPr>
          <p:cNvPr id="20" name="SK-15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387780" y="966936"/>
            <a:ext cx="292596" cy="267444"/>
          </a:xfrm>
          <a:prstGeom prst="rect">
            <a:avLst/>
          </a:prstGeom>
        </p:spPr>
      </p:pic>
      <p:sp>
        <p:nvSpPr>
          <p:cNvPr id="21" name="SK-15-text-20"/>
          <p:cNvSpPr/>
          <p:nvPr/>
        </p:nvSpPr>
        <p:spPr>
          <a:xfrm>
            <a:off x="3508177" y="82153"/>
            <a:ext cx="5187553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400" dirty="0"/>
          </a:p>
        </p:txBody>
      </p:sp>
      <p:sp>
        <p:nvSpPr>
          <p:cNvPr id="22" name="SK-15-text-21"/>
          <p:cNvSpPr/>
          <p:nvPr/>
        </p:nvSpPr>
        <p:spPr>
          <a:xfrm>
            <a:off x="816621" y="671437"/>
            <a:ext cx="11448306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“Pathological Decelerations”</a:t>
            </a:r>
            <a:endParaRPr lang="en-US" sz="3600" dirty="0"/>
          </a:p>
        </p:txBody>
      </p:sp>
      <p:sp>
        <p:nvSpPr>
          <p:cNvPr id="23" name="SK-15-text-22"/>
          <p:cNvSpPr/>
          <p:nvPr/>
        </p:nvSpPr>
        <p:spPr>
          <a:xfrm>
            <a:off x="1226641" y="1183291"/>
            <a:ext cx="11424047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4A657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Late &amp; Prolonged — Know When to Act</a:t>
            </a:r>
            <a:endParaRPr lang="en-US" sz="2400" dirty="0"/>
          </a:p>
        </p:txBody>
      </p:sp>
      <p:sp>
        <p:nvSpPr>
          <p:cNvPr id="24" name="SK-15-text-23"/>
          <p:cNvSpPr/>
          <p:nvPr/>
        </p:nvSpPr>
        <p:spPr>
          <a:xfrm>
            <a:off x="9686627" y="987475"/>
            <a:ext cx="202361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PATHOLOGICAL</a:t>
            </a:r>
            <a:endParaRPr lang="en-US" sz="1725" dirty="0"/>
          </a:p>
        </p:txBody>
      </p:sp>
      <p:sp>
        <p:nvSpPr>
          <p:cNvPr id="25" name="SK-15-text-24"/>
          <p:cNvSpPr/>
          <p:nvPr/>
        </p:nvSpPr>
        <p:spPr>
          <a:xfrm>
            <a:off x="1581894" y="1865263"/>
            <a:ext cx="3334494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Late Decelerations</a:t>
            </a:r>
            <a:endParaRPr lang="en-US" sz="2400" dirty="0"/>
          </a:p>
        </p:txBody>
      </p:sp>
      <p:sp>
        <p:nvSpPr>
          <p:cNvPr id="26" name="SK-15-text-25"/>
          <p:cNvSpPr/>
          <p:nvPr/>
        </p:nvSpPr>
        <p:spPr>
          <a:xfrm>
            <a:off x="1445121" y="2249388"/>
            <a:ext cx="3620244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dirty="0">
                <a:solidFill>
                  <a:srgbClr val="4A657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Onset after contraction peak</a:t>
            </a:r>
            <a:endParaRPr lang="en-US" sz="2100" dirty="0"/>
          </a:p>
        </p:txBody>
      </p:sp>
      <p:sp>
        <p:nvSpPr>
          <p:cNvPr id="27" name="SK-15-text-26"/>
          <p:cNvSpPr/>
          <p:nvPr/>
        </p:nvSpPr>
        <p:spPr>
          <a:xfrm>
            <a:off x="743694" y="4224486"/>
            <a:ext cx="4754761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Mechanism: Uteroplacental insufficiency — reduced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oxygen delivery during contractions</a:t>
            </a:r>
            <a:endParaRPr lang="en-US" sz="1500" dirty="0"/>
          </a:p>
        </p:txBody>
      </p:sp>
      <p:sp>
        <p:nvSpPr>
          <p:cNvPr id="28" name="SK-15-text-27"/>
          <p:cNvSpPr/>
          <p:nvPr/>
        </p:nvSpPr>
        <p:spPr>
          <a:xfrm>
            <a:off x="743694" y="4738836"/>
            <a:ext cx="4315867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Appearance: Smooth, uniform shape; mirrors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contraction but delayed; slow return to baseline</a:t>
            </a:r>
            <a:endParaRPr lang="en-US" sz="1500" dirty="0"/>
          </a:p>
        </p:txBody>
      </p:sp>
      <p:sp>
        <p:nvSpPr>
          <p:cNvPr id="29" name="SK-15-text-28"/>
          <p:cNvSpPr/>
          <p:nvPr/>
        </p:nvSpPr>
        <p:spPr>
          <a:xfrm>
            <a:off x="743694" y="5253186"/>
            <a:ext cx="4693890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Significance: ALWAYS pathological — never ignore;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escalate immediately</a:t>
            </a:r>
            <a:endParaRPr lang="en-US" sz="1500" dirty="0"/>
          </a:p>
        </p:txBody>
      </p:sp>
      <p:sp>
        <p:nvSpPr>
          <p:cNvPr id="30" name="SK-15-text-29"/>
          <p:cNvSpPr/>
          <p:nvPr/>
        </p:nvSpPr>
        <p:spPr>
          <a:xfrm>
            <a:off x="1666577" y="5836146"/>
            <a:ext cx="3067348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PLACENTAL INSUFFICIENCY</a:t>
            </a:r>
            <a:endParaRPr lang="en-US" sz="1650" dirty="0"/>
          </a:p>
        </p:txBody>
      </p:sp>
      <p:sp>
        <p:nvSpPr>
          <p:cNvPr id="31" name="SK-15-text-30"/>
          <p:cNvSpPr/>
          <p:nvPr/>
        </p:nvSpPr>
        <p:spPr>
          <a:xfrm>
            <a:off x="6921996" y="1851571"/>
            <a:ext cx="4321969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Prolonged Decelerations</a:t>
            </a:r>
            <a:endParaRPr lang="en-US" sz="2400" dirty="0"/>
          </a:p>
        </p:txBody>
      </p:sp>
      <p:sp>
        <p:nvSpPr>
          <p:cNvPr id="32" name="SK-15-text-31"/>
          <p:cNvSpPr/>
          <p:nvPr/>
        </p:nvSpPr>
        <p:spPr>
          <a:xfrm>
            <a:off x="7748290" y="2249388"/>
            <a:ext cx="2681436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dirty="0">
                <a:solidFill>
                  <a:srgbClr val="4A657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Duration ≥ 3 minutes</a:t>
            </a:r>
            <a:endParaRPr lang="en-US" sz="2100" dirty="0"/>
          </a:p>
        </p:txBody>
      </p:sp>
      <p:sp>
        <p:nvSpPr>
          <p:cNvPr id="33" name="SK-15-text-32"/>
          <p:cNvSpPr/>
          <p:nvPr/>
        </p:nvSpPr>
        <p:spPr>
          <a:xfrm>
            <a:off x="6571357" y="4224486"/>
            <a:ext cx="4864596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Definition: FHR drop lasting ≥ 3 minutes (some define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significant if ≥ 5 min)</a:t>
            </a:r>
            <a:endParaRPr lang="en-US" sz="1500" dirty="0"/>
          </a:p>
        </p:txBody>
      </p:sp>
      <p:sp>
        <p:nvSpPr>
          <p:cNvPr id="34" name="SK-15-text-33"/>
          <p:cNvSpPr/>
          <p:nvPr/>
        </p:nvSpPr>
        <p:spPr>
          <a:xfrm>
            <a:off x="6571357" y="4738836"/>
            <a:ext cx="4011067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Causes: Cord prolapse, abruption, maternal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hypotension, uterine hyperstimulation</a:t>
            </a:r>
            <a:endParaRPr lang="en-US" sz="1500" dirty="0"/>
          </a:p>
        </p:txBody>
      </p:sp>
      <p:sp>
        <p:nvSpPr>
          <p:cNvPr id="35" name="SK-15-text-34"/>
          <p:cNvSpPr/>
          <p:nvPr/>
        </p:nvSpPr>
        <p:spPr>
          <a:xfrm>
            <a:off x="6571357" y="5253186"/>
            <a:ext cx="4864596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Action: Urgent assessment — may require emergency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delivery depending on clinical context</a:t>
            </a:r>
            <a:endParaRPr lang="en-US" sz="1500" dirty="0"/>
          </a:p>
        </p:txBody>
      </p:sp>
      <p:sp>
        <p:nvSpPr>
          <p:cNvPr id="36" name="SK-15-text-35"/>
          <p:cNvSpPr/>
          <p:nvPr/>
        </p:nvSpPr>
        <p:spPr>
          <a:xfrm>
            <a:off x="7555409" y="5836146"/>
            <a:ext cx="296986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URGENT — ESCALATE NOW</a:t>
            </a:r>
            <a:endParaRPr lang="en-US" sz="1650" dirty="0"/>
          </a:p>
        </p:txBody>
      </p:sp>
      <p:sp>
        <p:nvSpPr>
          <p:cNvPr id="37" name="SK-15-text-36"/>
          <p:cNvSpPr/>
          <p:nvPr/>
        </p:nvSpPr>
        <p:spPr>
          <a:xfrm>
            <a:off x="926455" y="6275040"/>
            <a:ext cx="1126554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Remember: Late decelerations = placental insufficiency. Even a single late deceleration warrants clinical review.</a:t>
            </a:r>
            <a:endParaRPr lang="en-US" sz="1650" dirty="0"/>
          </a:p>
        </p:txBody>
      </p:sp>
      <p:sp>
        <p:nvSpPr>
          <p:cNvPr id="38" name="SK-15-text-37"/>
          <p:cNvSpPr/>
          <p:nvPr/>
        </p:nvSpPr>
        <p:spPr>
          <a:xfrm>
            <a:off x="5228779" y="6665863"/>
            <a:ext cx="1709886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A657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39" name="SK-15-text-38"/>
          <p:cNvSpPr/>
          <p:nvPr/>
        </p:nvSpPr>
        <p:spPr>
          <a:xfrm>
            <a:off x="10981879" y="6665863"/>
            <a:ext cx="1051471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4A657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15 of 30</a:t>
            </a:r>
            <a:endParaRPr 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83977"/>
          </a:xfrm>
          <a:prstGeom prst="rect">
            <a:avLst/>
          </a:prstGeom>
        </p:spPr>
      </p:pic>
      <p:pic>
        <p:nvPicPr>
          <p:cNvPr id="4" name="SK-1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153" y="699492"/>
            <a:ext cx="146298" cy="946398"/>
          </a:xfrm>
          <a:prstGeom prst="rect">
            <a:avLst/>
          </a:prstGeom>
        </p:spPr>
      </p:pic>
      <p:pic>
        <p:nvPicPr>
          <p:cNvPr id="5" name="SK-1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29279" y="569119"/>
            <a:ext cx="2352973" cy="356592"/>
          </a:xfrm>
          <a:prstGeom prst="rect">
            <a:avLst/>
          </a:prstGeom>
        </p:spPr>
      </p:pic>
      <p:pic>
        <p:nvPicPr>
          <p:cNvPr id="7" name="SK-16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396" y="2091630"/>
            <a:ext cx="3523357" cy="3291780"/>
          </a:xfrm>
          <a:prstGeom prst="rect">
            <a:avLst/>
          </a:prstGeom>
        </p:spPr>
      </p:pic>
      <p:pic>
        <p:nvPicPr>
          <p:cNvPr id="8" name="SK-16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7396" y="4992588"/>
            <a:ext cx="3523357" cy="390823"/>
          </a:xfrm>
          <a:prstGeom prst="rect">
            <a:avLst/>
          </a:prstGeom>
        </p:spPr>
      </p:pic>
      <p:pic>
        <p:nvPicPr>
          <p:cNvPr id="9" name="SK-16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2361" y="3426321"/>
            <a:ext cx="3133279" cy="19050"/>
          </a:xfrm>
          <a:prstGeom prst="rect">
            <a:avLst/>
          </a:prstGeom>
        </p:spPr>
      </p:pic>
      <p:pic>
        <p:nvPicPr>
          <p:cNvPr id="10" name="SK-16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67200" y="2091630"/>
            <a:ext cx="3547765" cy="3291780"/>
          </a:xfrm>
          <a:prstGeom prst="rect">
            <a:avLst/>
          </a:prstGeom>
        </p:spPr>
      </p:pic>
      <p:pic>
        <p:nvPicPr>
          <p:cNvPr id="11" name="SK-16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67200" y="4992588"/>
            <a:ext cx="3547765" cy="390823"/>
          </a:xfrm>
          <a:prstGeom prst="rect">
            <a:avLst/>
          </a:prstGeom>
        </p:spPr>
      </p:pic>
      <p:pic>
        <p:nvPicPr>
          <p:cNvPr id="12" name="SK-16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74369" y="3426321"/>
            <a:ext cx="3133279" cy="19050"/>
          </a:xfrm>
          <a:prstGeom prst="rect">
            <a:avLst/>
          </a:prstGeom>
        </p:spPr>
      </p:pic>
      <p:pic>
        <p:nvPicPr>
          <p:cNvPr id="13" name="SK-16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49059" y="2091630"/>
            <a:ext cx="3547765" cy="3291780"/>
          </a:xfrm>
          <a:prstGeom prst="rect">
            <a:avLst/>
          </a:prstGeom>
        </p:spPr>
      </p:pic>
      <p:pic>
        <p:nvPicPr>
          <p:cNvPr id="14" name="SK-16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949059" y="4992588"/>
            <a:ext cx="3547765" cy="390823"/>
          </a:xfrm>
          <a:prstGeom prst="rect">
            <a:avLst/>
          </a:prstGeom>
        </p:spPr>
      </p:pic>
      <p:pic>
        <p:nvPicPr>
          <p:cNvPr id="15" name="SK-16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56377" y="3563392"/>
            <a:ext cx="3133279" cy="19050"/>
          </a:xfrm>
          <a:prstGeom prst="rect">
            <a:avLst/>
          </a:prstGeom>
        </p:spPr>
      </p:pic>
      <p:pic>
        <p:nvPicPr>
          <p:cNvPr id="16" name="SK-16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542484"/>
            <a:ext cx="12192000" cy="315367"/>
          </a:xfrm>
          <a:prstGeom prst="rect">
            <a:avLst/>
          </a:prstGeom>
        </p:spPr>
      </p:pic>
      <p:pic>
        <p:nvPicPr>
          <p:cNvPr id="17" name="SK-16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2988" y="5561707"/>
            <a:ext cx="11033671" cy="912019"/>
          </a:xfrm>
          <a:prstGeom prst="rect">
            <a:avLst/>
          </a:prstGeom>
        </p:spPr>
      </p:pic>
      <p:pic>
        <p:nvPicPr>
          <p:cNvPr id="18" name="SK-16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497467" y="1735038"/>
            <a:ext cx="755898" cy="740569"/>
          </a:xfrm>
          <a:prstGeom prst="rect">
            <a:avLst/>
          </a:prstGeom>
        </p:spPr>
      </p:pic>
      <p:pic>
        <p:nvPicPr>
          <p:cNvPr id="19" name="SK-16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42384" y="1735038"/>
            <a:ext cx="755898" cy="740569"/>
          </a:xfrm>
          <a:prstGeom prst="rect">
            <a:avLst/>
          </a:prstGeom>
        </p:spPr>
      </p:pic>
      <p:pic>
        <p:nvPicPr>
          <p:cNvPr id="20" name="SK-16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87153" y="1741884"/>
            <a:ext cx="731490" cy="726877"/>
          </a:xfrm>
          <a:prstGeom prst="rect">
            <a:avLst/>
          </a:prstGeom>
        </p:spPr>
      </p:pic>
      <p:sp>
        <p:nvSpPr>
          <p:cNvPr id="21" name="SK-16-text-20"/>
          <p:cNvSpPr/>
          <p:nvPr/>
        </p:nvSpPr>
        <p:spPr>
          <a:xfrm>
            <a:off x="4000351" y="54769"/>
            <a:ext cx="4191149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875" dirty="0"/>
          </a:p>
        </p:txBody>
      </p:sp>
      <p:sp>
        <p:nvSpPr>
          <p:cNvPr id="22" name="SK-16-text-21"/>
          <p:cNvSpPr/>
          <p:nvPr/>
        </p:nvSpPr>
        <p:spPr>
          <a:xfrm>
            <a:off x="743694" y="713184"/>
            <a:ext cx="9683115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2B4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CTG Classification</a:t>
            </a:r>
            <a:endParaRPr lang="en-US" sz="3450" dirty="0"/>
          </a:p>
        </p:txBody>
      </p:sp>
      <p:sp>
        <p:nvSpPr>
          <p:cNvPr id="23" name="SK-16-text-22"/>
          <p:cNvSpPr/>
          <p:nvPr/>
        </p:nvSpPr>
        <p:spPr>
          <a:xfrm>
            <a:off x="743694" y="1241227"/>
            <a:ext cx="11448306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dirty="0">
                <a:solidFill>
                  <a:srgbClr val="58748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“Normal · Suspicious · Pathological”</a:t>
            </a:r>
            <a:endParaRPr lang="en-US" sz="2850" dirty="0"/>
          </a:p>
        </p:txBody>
      </p:sp>
      <p:sp>
        <p:nvSpPr>
          <p:cNvPr id="24" name="SK-16-text-23"/>
          <p:cNvSpPr/>
          <p:nvPr/>
        </p:nvSpPr>
        <p:spPr>
          <a:xfrm>
            <a:off x="9303544" y="658267"/>
            <a:ext cx="260672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2 — CTG Interpretation</a:t>
            </a:r>
            <a:endParaRPr lang="en-US" sz="1500" dirty="0"/>
          </a:p>
        </p:txBody>
      </p:sp>
      <p:sp>
        <p:nvSpPr>
          <p:cNvPr id="25" name="SK-16-text-24"/>
          <p:cNvSpPr/>
          <p:nvPr/>
        </p:nvSpPr>
        <p:spPr>
          <a:xfrm>
            <a:off x="1576834" y="2605980"/>
            <a:ext cx="157668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75" b="1" dirty="0">
                <a:solidFill>
                  <a:srgbClr val="00683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NORMAL</a:t>
            </a:r>
            <a:endParaRPr lang="en-US" sz="2175" dirty="0"/>
          </a:p>
        </p:txBody>
      </p:sp>
      <p:sp>
        <p:nvSpPr>
          <p:cNvPr id="26" name="SK-16-text-25"/>
          <p:cNvSpPr/>
          <p:nvPr/>
        </p:nvSpPr>
        <p:spPr>
          <a:xfrm>
            <a:off x="1015603" y="3003798"/>
            <a:ext cx="2686794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 4 features reassuring</a:t>
            </a:r>
            <a:endParaRPr lang="en-US" sz="1800" dirty="0"/>
          </a:p>
        </p:txBody>
      </p:sp>
      <p:sp>
        <p:nvSpPr>
          <p:cNvPr id="27" name="SK-16-text-26"/>
          <p:cNvSpPr/>
          <p:nvPr/>
        </p:nvSpPr>
        <p:spPr>
          <a:xfrm>
            <a:off x="816769" y="3620988"/>
            <a:ext cx="731329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✔ Baseline 110–160 bpm</a:t>
            </a:r>
            <a:endParaRPr lang="en-US" sz="1650" dirty="0"/>
          </a:p>
        </p:txBody>
      </p:sp>
      <p:sp>
        <p:nvSpPr>
          <p:cNvPr id="28" name="SK-16-text-27"/>
          <p:cNvSpPr/>
          <p:nvPr/>
        </p:nvSpPr>
        <p:spPr>
          <a:xfrm>
            <a:off x="816769" y="3936355"/>
            <a:ext cx="597217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✔ Variability ≥5 bpm</a:t>
            </a:r>
            <a:endParaRPr lang="en-US" sz="1650" dirty="0"/>
          </a:p>
        </p:txBody>
      </p:sp>
      <p:sp>
        <p:nvSpPr>
          <p:cNvPr id="29" name="SK-16-text-28"/>
          <p:cNvSpPr/>
          <p:nvPr/>
        </p:nvSpPr>
        <p:spPr>
          <a:xfrm>
            <a:off x="816769" y="4251871"/>
            <a:ext cx="655891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✔ Accelerations present</a:t>
            </a:r>
            <a:endParaRPr lang="en-US" sz="1650" dirty="0"/>
          </a:p>
        </p:txBody>
      </p:sp>
      <p:sp>
        <p:nvSpPr>
          <p:cNvPr id="30" name="SK-16-text-29"/>
          <p:cNvSpPr/>
          <p:nvPr/>
        </p:nvSpPr>
        <p:spPr>
          <a:xfrm>
            <a:off x="816769" y="4553694"/>
            <a:ext cx="806767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✔ No concerning decelerations</a:t>
            </a:r>
            <a:endParaRPr lang="en-US" sz="1650" dirty="0"/>
          </a:p>
        </p:txBody>
      </p:sp>
      <p:sp>
        <p:nvSpPr>
          <p:cNvPr id="31" name="SK-16-text-30"/>
          <p:cNvSpPr/>
          <p:nvPr/>
        </p:nvSpPr>
        <p:spPr>
          <a:xfrm>
            <a:off x="1325166" y="5074890"/>
            <a:ext cx="2067669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Continue monitoring</a:t>
            </a:r>
            <a:endParaRPr lang="en-US" sz="1650" dirty="0"/>
          </a:p>
        </p:txBody>
      </p:sp>
      <p:sp>
        <p:nvSpPr>
          <p:cNvPr id="32" name="SK-16-text-31"/>
          <p:cNvSpPr/>
          <p:nvPr/>
        </p:nvSpPr>
        <p:spPr>
          <a:xfrm>
            <a:off x="5063728" y="2599134"/>
            <a:ext cx="2125266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75" b="1" dirty="0">
                <a:solidFill>
                  <a:srgbClr val="C281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SUSPICIOUS</a:t>
            </a:r>
            <a:endParaRPr lang="en-US" sz="2175" dirty="0"/>
          </a:p>
        </p:txBody>
      </p:sp>
      <p:sp>
        <p:nvSpPr>
          <p:cNvPr id="33" name="SK-16-text-32"/>
          <p:cNvSpPr/>
          <p:nvPr/>
        </p:nvSpPr>
        <p:spPr>
          <a:xfrm>
            <a:off x="4783038" y="3010644"/>
            <a:ext cx="2686794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 non-reassuring feature</a:t>
            </a:r>
            <a:endParaRPr lang="en-US" sz="1800" dirty="0"/>
          </a:p>
        </p:txBody>
      </p:sp>
      <p:sp>
        <p:nvSpPr>
          <p:cNvPr id="34" name="SK-16-text-33"/>
          <p:cNvSpPr/>
          <p:nvPr/>
        </p:nvSpPr>
        <p:spPr>
          <a:xfrm>
            <a:off x="4437757" y="3614142"/>
            <a:ext cx="775424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⚠ Baseline 100–109 or 161–180 bpm</a:t>
            </a:r>
            <a:endParaRPr lang="en-US" sz="1650" dirty="0"/>
          </a:p>
        </p:txBody>
      </p:sp>
      <p:sp>
        <p:nvSpPr>
          <p:cNvPr id="35" name="SK-16-text-34"/>
          <p:cNvSpPr/>
          <p:nvPr/>
        </p:nvSpPr>
        <p:spPr>
          <a:xfrm>
            <a:off x="4437757" y="3922663"/>
            <a:ext cx="7754243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⚠ Variability 3–4 bpm for ≥30 min</a:t>
            </a:r>
            <a:endParaRPr lang="en-US" sz="1650" dirty="0"/>
          </a:p>
        </p:txBody>
      </p:sp>
      <p:sp>
        <p:nvSpPr>
          <p:cNvPr id="36" name="SK-16-text-35"/>
          <p:cNvSpPr/>
          <p:nvPr/>
        </p:nvSpPr>
        <p:spPr>
          <a:xfrm>
            <a:off x="4437757" y="4238179"/>
            <a:ext cx="7754243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⚠ Variable decelerations present</a:t>
            </a:r>
            <a:endParaRPr lang="en-US" sz="1650" dirty="0"/>
          </a:p>
        </p:txBody>
      </p:sp>
      <p:sp>
        <p:nvSpPr>
          <p:cNvPr id="37" name="SK-16-text-36"/>
          <p:cNvSpPr/>
          <p:nvPr/>
        </p:nvSpPr>
        <p:spPr>
          <a:xfrm>
            <a:off x="4437757" y="4546848"/>
            <a:ext cx="7754243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✔ All other features reassuring</a:t>
            </a:r>
            <a:endParaRPr lang="en-US" sz="1650" dirty="0"/>
          </a:p>
        </p:txBody>
      </p:sp>
      <p:sp>
        <p:nvSpPr>
          <p:cNvPr id="38" name="SK-16-text-37"/>
          <p:cNvSpPr/>
          <p:nvPr/>
        </p:nvSpPr>
        <p:spPr>
          <a:xfrm>
            <a:off x="4336703" y="5074890"/>
            <a:ext cx="360387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Increase surveillance · Senior review</a:t>
            </a:r>
            <a:endParaRPr lang="en-US" sz="1650" dirty="0"/>
          </a:p>
        </p:txBody>
      </p:sp>
      <p:sp>
        <p:nvSpPr>
          <p:cNvPr id="39" name="SK-16-text-38"/>
          <p:cNvSpPr/>
          <p:nvPr/>
        </p:nvSpPr>
        <p:spPr>
          <a:xfrm>
            <a:off x="8562826" y="2605980"/>
            <a:ext cx="2637383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75" b="1" dirty="0">
                <a:solidFill>
                  <a:srgbClr val="9E0B0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PATHOLOGICAL</a:t>
            </a:r>
            <a:endParaRPr lang="en-US" sz="2175" dirty="0"/>
          </a:p>
        </p:txBody>
      </p:sp>
      <p:sp>
        <p:nvSpPr>
          <p:cNvPr id="40" name="SK-16-text-39"/>
          <p:cNvSpPr/>
          <p:nvPr/>
        </p:nvSpPr>
        <p:spPr>
          <a:xfrm>
            <a:off x="8704957" y="2962573"/>
            <a:ext cx="2328565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≥2 non-reassuring OR</a:t>
            </a:r>
            <a:endParaRPr lang="en-US" sz="165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≥1 abnormal feature</a:t>
            </a:r>
            <a:endParaRPr lang="en-US" sz="1650" dirty="0"/>
          </a:p>
        </p:txBody>
      </p:sp>
      <p:sp>
        <p:nvSpPr>
          <p:cNvPr id="41" name="SK-16-text-40"/>
          <p:cNvSpPr/>
          <p:nvPr/>
        </p:nvSpPr>
        <p:spPr>
          <a:xfrm>
            <a:off x="8314879" y="3703290"/>
            <a:ext cx="3877121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● Baseline &lt;100 or &gt;180 bpm</a:t>
            </a:r>
            <a:endParaRPr lang="en-US" sz="1650" dirty="0"/>
          </a:p>
        </p:txBody>
      </p:sp>
      <p:sp>
        <p:nvSpPr>
          <p:cNvPr id="42" name="SK-16-text-41"/>
          <p:cNvSpPr/>
          <p:nvPr/>
        </p:nvSpPr>
        <p:spPr>
          <a:xfrm>
            <a:off x="8314879" y="4011811"/>
            <a:ext cx="3877121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● Variability &lt;3 bpm for ≥30 min</a:t>
            </a:r>
            <a:endParaRPr lang="en-US" sz="1650" dirty="0"/>
          </a:p>
        </p:txBody>
      </p:sp>
      <p:sp>
        <p:nvSpPr>
          <p:cNvPr id="43" name="SK-16-text-42"/>
          <p:cNvSpPr/>
          <p:nvPr/>
        </p:nvSpPr>
        <p:spPr>
          <a:xfrm>
            <a:off x="8314879" y="4320480"/>
            <a:ext cx="3877121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● Late decelerations</a:t>
            </a:r>
            <a:endParaRPr lang="en-US" sz="1650" dirty="0"/>
          </a:p>
        </p:txBody>
      </p:sp>
      <p:sp>
        <p:nvSpPr>
          <p:cNvPr id="44" name="SK-16-text-43"/>
          <p:cNvSpPr/>
          <p:nvPr/>
        </p:nvSpPr>
        <p:spPr>
          <a:xfrm>
            <a:off x="8314879" y="4629150"/>
            <a:ext cx="3877121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● Sinusoidal pattern</a:t>
            </a:r>
            <a:endParaRPr lang="en-US" sz="1650" dirty="0"/>
          </a:p>
        </p:txBody>
      </p:sp>
      <p:sp>
        <p:nvSpPr>
          <p:cNvPr id="45" name="SK-16-text-44"/>
          <p:cNvSpPr/>
          <p:nvPr/>
        </p:nvSpPr>
        <p:spPr>
          <a:xfrm>
            <a:off x="8530679" y="5074890"/>
            <a:ext cx="2677269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FBS or emergency delivery</a:t>
            </a:r>
            <a:endParaRPr lang="en-US" sz="1650" dirty="0"/>
          </a:p>
        </p:txBody>
      </p:sp>
      <p:sp>
        <p:nvSpPr>
          <p:cNvPr id="46" name="SK-16-text-45"/>
          <p:cNvSpPr/>
          <p:nvPr/>
        </p:nvSpPr>
        <p:spPr>
          <a:xfrm>
            <a:off x="5189786" y="6631632"/>
            <a:ext cx="178772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www.bradfordsvts.co.uk</a:t>
            </a:r>
            <a:endParaRPr lang="en-US" sz="1275" dirty="0"/>
          </a:p>
        </p:txBody>
      </p:sp>
      <p:sp>
        <p:nvSpPr>
          <p:cNvPr id="47" name="SK-16-text-46"/>
          <p:cNvSpPr/>
          <p:nvPr/>
        </p:nvSpPr>
        <p:spPr>
          <a:xfrm>
            <a:off x="10879634" y="6631632"/>
            <a:ext cx="108064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7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16 of 30</a:t>
            </a:r>
            <a:endParaRPr lang="en-US" sz="1275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14350"/>
          </a:xfrm>
          <a:prstGeom prst="rect">
            <a:avLst/>
          </a:prstGeom>
        </p:spPr>
      </p:pic>
      <p:pic>
        <p:nvPicPr>
          <p:cNvPr id="4" name="SK-1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684" y="754261"/>
            <a:ext cx="76200" cy="1062930"/>
          </a:xfrm>
          <a:prstGeom prst="rect">
            <a:avLst/>
          </a:prstGeom>
        </p:spPr>
      </p:pic>
      <p:pic>
        <p:nvPicPr>
          <p:cNvPr id="5" name="SK-1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1947565"/>
            <a:ext cx="2218879" cy="329059"/>
          </a:xfrm>
          <a:prstGeom prst="rect">
            <a:avLst/>
          </a:prstGeom>
        </p:spPr>
      </p:pic>
      <p:pic>
        <p:nvPicPr>
          <p:cNvPr id="6" name="SK-1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77294" y="2093119"/>
            <a:ext cx="3145482" cy="38100"/>
          </a:xfrm>
          <a:prstGeom prst="rect">
            <a:avLst/>
          </a:prstGeom>
        </p:spPr>
      </p:pic>
      <p:pic>
        <p:nvPicPr>
          <p:cNvPr id="7" name="SK-1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969" y="2715667"/>
            <a:ext cx="5510659" cy="932557"/>
          </a:xfrm>
          <a:prstGeom prst="rect">
            <a:avLst/>
          </a:prstGeom>
        </p:spPr>
      </p:pic>
      <p:pic>
        <p:nvPicPr>
          <p:cNvPr id="8" name="SK-1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1969" y="5486400"/>
            <a:ext cx="5510659" cy="809179"/>
          </a:xfrm>
          <a:prstGeom prst="rect">
            <a:avLst/>
          </a:prstGeom>
        </p:spPr>
      </p:pic>
      <p:pic>
        <p:nvPicPr>
          <p:cNvPr id="9" name="SK-1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22690" y="754261"/>
            <a:ext cx="5364361" cy="5554861"/>
          </a:xfrm>
          <a:prstGeom prst="rect">
            <a:avLst/>
          </a:prstGeom>
        </p:spPr>
      </p:pic>
      <p:pic>
        <p:nvPicPr>
          <p:cNvPr id="10" name="SK-1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542484"/>
            <a:ext cx="12192000" cy="315367"/>
          </a:xfrm>
          <a:prstGeom prst="rect">
            <a:avLst/>
          </a:prstGeom>
        </p:spPr>
      </p:pic>
      <p:pic>
        <p:nvPicPr>
          <p:cNvPr id="11" name="SK-1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00800" y="761107"/>
            <a:ext cx="5461992" cy="5548015"/>
          </a:xfrm>
          <a:prstGeom prst="rect">
            <a:avLst/>
          </a:prstGeom>
        </p:spPr>
      </p:pic>
      <p:pic>
        <p:nvPicPr>
          <p:cNvPr id="12" name="SK-1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7082" y="2935188"/>
            <a:ext cx="487561" cy="466279"/>
          </a:xfrm>
          <a:prstGeom prst="rect">
            <a:avLst/>
          </a:prstGeom>
        </p:spPr>
      </p:pic>
      <p:pic>
        <p:nvPicPr>
          <p:cNvPr id="13" name="SK-1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2675" y="1988790"/>
            <a:ext cx="219373" cy="198834"/>
          </a:xfrm>
          <a:prstGeom prst="rect">
            <a:avLst/>
          </a:prstGeom>
        </p:spPr>
      </p:pic>
      <p:sp>
        <p:nvSpPr>
          <p:cNvPr id="14" name="SK-17-text-13"/>
          <p:cNvSpPr/>
          <p:nvPr/>
        </p:nvSpPr>
        <p:spPr>
          <a:xfrm>
            <a:off x="3890962" y="82153"/>
            <a:ext cx="441007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250" dirty="0"/>
          </a:p>
        </p:txBody>
      </p:sp>
      <p:sp>
        <p:nvSpPr>
          <p:cNvPr id="15" name="SK-17-text-14"/>
          <p:cNvSpPr/>
          <p:nvPr/>
        </p:nvSpPr>
        <p:spPr>
          <a:xfrm>
            <a:off x="707082" y="761107"/>
            <a:ext cx="4572000" cy="10217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960"/>
              </a:lnSpc>
              <a:buNone/>
            </a:pPr>
            <a:r>
              <a:rPr lang="en-US" sz="360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Sinusoidal Pattern</a:t>
            </a:r>
            <a:endParaRPr lang="en-US" sz="3600" dirty="0"/>
          </a:p>
          <a:p>
            <a:pPr marL="0" indent="0" algn="l">
              <a:lnSpc>
                <a:spcPts val="3960"/>
              </a:lnSpc>
              <a:buNone/>
            </a:pPr>
            <a:r>
              <a:rPr lang="en-US" sz="360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&amp; Fetal Anaemia</a:t>
            </a:r>
            <a:endParaRPr lang="en-US" sz="3600" dirty="0"/>
          </a:p>
        </p:txBody>
      </p:sp>
      <p:sp>
        <p:nvSpPr>
          <p:cNvPr id="16" name="SK-17-text-15"/>
          <p:cNvSpPr/>
          <p:nvPr/>
        </p:nvSpPr>
        <p:spPr>
          <a:xfrm>
            <a:off x="914400" y="1995636"/>
            <a:ext cx="299561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ALWAYS ABNORMAL</a:t>
            </a:r>
            <a:endParaRPr lang="en-US" sz="1275" dirty="0"/>
          </a:p>
        </p:txBody>
      </p:sp>
      <p:sp>
        <p:nvSpPr>
          <p:cNvPr id="17" name="SK-17-text-16"/>
          <p:cNvSpPr/>
          <p:nvPr/>
        </p:nvSpPr>
        <p:spPr>
          <a:xfrm>
            <a:off x="560784" y="2448223"/>
            <a:ext cx="682275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5B7B9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IS THE SINUSOIDAL PATTERN?</a:t>
            </a:r>
            <a:endParaRPr lang="en-US" sz="1425" dirty="0"/>
          </a:p>
        </p:txBody>
      </p:sp>
      <p:sp>
        <p:nvSpPr>
          <p:cNvPr id="18" name="SK-17-text-17"/>
          <p:cNvSpPr/>
          <p:nvPr/>
        </p:nvSpPr>
        <p:spPr>
          <a:xfrm>
            <a:off x="1255663" y="2839194"/>
            <a:ext cx="3901380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smooth, regular, undulating waveform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resembling a sine wave</a:t>
            </a:r>
            <a:endParaRPr lang="en-US" sz="1500" dirty="0"/>
          </a:p>
        </p:txBody>
      </p:sp>
      <p:sp>
        <p:nvSpPr>
          <p:cNvPr id="19" name="SK-17-text-18"/>
          <p:cNvSpPr/>
          <p:nvPr/>
        </p:nvSpPr>
        <p:spPr>
          <a:xfrm>
            <a:off x="1267867" y="3332857"/>
            <a:ext cx="1092413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2–5 cycles per minute | Amplitude 5–15 bpm | Persists for ≥20 minutes</a:t>
            </a:r>
            <a:endParaRPr lang="en-US" sz="1200" dirty="0"/>
          </a:p>
        </p:txBody>
      </p:sp>
      <p:sp>
        <p:nvSpPr>
          <p:cNvPr id="20" name="SK-17-text-19"/>
          <p:cNvSpPr/>
          <p:nvPr/>
        </p:nvSpPr>
        <p:spPr>
          <a:xfrm>
            <a:off x="560784" y="3854053"/>
            <a:ext cx="638841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5B7B9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CAUSES — SEVERE FETAL ANAEMIA</a:t>
            </a:r>
            <a:endParaRPr lang="en-US" sz="1425" dirty="0"/>
          </a:p>
        </p:txBody>
      </p:sp>
      <p:sp>
        <p:nvSpPr>
          <p:cNvPr id="21" name="SK-17-text-20"/>
          <p:cNvSpPr/>
          <p:nvPr/>
        </p:nvSpPr>
        <p:spPr>
          <a:xfrm>
            <a:off x="548580" y="4142184"/>
            <a:ext cx="1164342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Anti-D alloimmunisation (rhesus haemolytic disease)</a:t>
            </a:r>
            <a:endParaRPr lang="en-US" sz="1725" dirty="0"/>
          </a:p>
        </p:txBody>
      </p:sp>
      <p:sp>
        <p:nvSpPr>
          <p:cNvPr id="22" name="SK-17-text-21"/>
          <p:cNvSpPr/>
          <p:nvPr/>
        </p:nvSpPr>
        <p:spPr>
          <a:xfrm>
            <a:off x="548580" y="4450705"/>
            <a:ext cx="1164342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Fetal haemorrhage (fetomaternal or feto-fetal)</a:t>
            </a:r>
            <a:endParaRPr lang="en-US" sz="1725" dirty="0"/>
          </a:p>
        </p:txBody>
      </p:sp>
      <p:sp>
        <p:nvSpPr>
          <p:cNvPr id="23" name="SK-17-text-22"/>
          <p:cNvSpPr/>
          <p:nvPr/>
        </p:nvSpPr>
        <p:spPr>
          <a:xfrm>
            <a:off x="560784" y="4752529"/>
            <a:ext cx="4578668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Hydrops fetalis</a:t>
            </a:r>
            <a:endParaRPr lang="en-US" sz="1725" dirty="0"/>
          </a:p>
        </p:txBody>
      </p:sp>
      <p:sp>
        <p:nvSpPr>
          <p:cNvPr id="24" name="SK-17-text-23"/>
          <p:cNvSpPr/>
          <p:nvPr/>
        </p:nvSpPr>
        <p:spPr>
          <a:xfrm>
            <a:off x="560784" y="5211961"/>
            <a:ext cx="334803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5B7B9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ACTION</a:t>
            </a:r>
            <a:endParaRPr lang="en-US" sz="1425" dirty="0"/>
          </a:p>
        </p:txBody>
      </p:sp>
      <p:sp>
        <p:nvSpPr>
          <p:cNvPr id="25" name="SK-17-text-24"/>
          <p:cNvSpPr/>
          <p:nvPr/>
        </p:nvSpPr>
        <p:spPr>
          <a:xfrm>
            <a:off x="719286" y="5637163"/>
            <a:ext cx="11472714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Sinusoidal CTG → Urgent senior obstetric review</a:t>
            </a:r>
            <a:endParaRPr lang="en-US" sz="1725" dirty="0"/>
          </a:p>
        </p:txBody>
      </p:sp>
      <p:sp>
        <p:nvSpPr>
          <p:cNvPr id="26" name="SK-17-text-25"/>
          <p:cNvSpPr/>
          <p:nvPr/>
        </p:nvSpPr>
        <p:spPr>
          <a:xfrm>
            <a:off x="755898" y="5938986"/>
            <a:ext cx="969645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delay — this is a medical emergency</a:t>
            </a:r>
            <a:endParaRPr lang="en-US" sz="1500" dirty="0"/>
          </a:p>
        </p:txBody>
      </p:sp>
      <p:sp>
        <p:nvSpPr>
          <p:cNvPr id="27" name="SK-17-text-26"/>
          <p:cNvSpPr/>
          <p:nvPr/>
        </p:nvSpPr>
        <p:spPr>
          <a:xfrm>
            <a:off x="341263" y="6638479"/>
            <a:ext cx="39166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28" name="SK-17-text-27"/>
          <p:cNvSpPr/>
          <p:nvPr/>
        </p:nvSpPr>
        <p:spPr>
          <a:xfrm>
            <a:off x="8677573" y="6631632"/>
            <a:ext cx="317286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17 of 30 | Section 2: CTG Interpretation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10344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10344"/>
            <a:ext cx="4425553" cy="5863530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267" y="3305473"/>
            <a:ext cx="1133773" cy="164455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25553" y="610344"/>
            <a:ext cx="7766298" cy="5863530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01059" y="5877223"/>
            <a:ext cx="1341090" cy="329059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76392" y="5877223"/>
            <a:ext cx="1828800" cy="329059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39286" y="5877223"/>
            <a:ext cx="2450455" cy="329059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923984" y="5877223"/>
            <a:ext cx="841177" cy="329059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473875"/>
            <a:ext cx="12192000" cy="383977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66879" y="1110853"/>
            <a:ext cx="6120259" cy="4443859"/>
          </a:xfrm>
          <a:prstGeom prst="rect">
            <a:avLst/>
          </a:prstGeom>
        </p:spPr>
      </p:pic>
      <p:sp>
        <p:nvSpPr>
          <p:cNvPr id="13" name="SK-2-text-12"/>
          <p:cNvSpPr/>
          <p:nvPr/>
        </p:nvSpPr>
        <p:spPr>
          <a:xfrm>
            <a:off x="2952452" y="130225"/>
            <a:ext cx="6335762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6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2625" dirty="0"/>
          </a:p>
        </p:txBody>
      </p:sp>
      <p:sp>
        <p:nvSpPr>
          <p:cNvPr id="14" name="SK-2-text-13"/>
          <p:cNvSpPr/>
          <p:nvPr/>
        </p:nvSpPr>
        <p:spPr>
          <a:xfrm>
            <a:off x="1059954" y="1083469"/>
            <a:ext cx="2098328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32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</a:t>
            </a:r>
            <a:endParaRPr lang="en-US" sz="2325" dirty="0"/>
          </a:p>
        </p:txBody>
      </p:sp>
      <p:sp>
        <p:nvSpPr>
          <p:cNvPr id="15" name="SK-2-text-14"/>
          <p:cNvSpPr/>
          <p:nvPr/>
        </p:nvSpPr>
        <p:spPr>
          <a:xfrm>
            <a:off x="880765" y="1563588"/>
            <a:ext cx="2432298" cy="14881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825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12825" dirty="0"/>
          </a:p>
        </p:txBody>
      </p:sp>
      <p:sp>
        <p:nvSpPr>
          <p:cNvPr id="16" name="SK-2-text-15"/>
          <p:cNvSpPr/>
          <p:nvPr/>
        </p:nvSpPr>
        <p:spPr>
          <a:xfrm>
            <a:off x="609600" y="3716982"/>
            <a:ext cx="3242965" cy="18241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4785"/>
              </a:lnSpc>
              <a:buNone/>
            </a:pPr>
            <a:r>
              <a:rPr lang="en-US" sz="4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Obstetric</a:t>
            </a:r>
            <a:endParaRPr lang="en-US" sz="4350" dirty="0"/>
          </a:p>
          <a:p>
            <a:pPr marL="0" indent="0" algn="l">
              <a:lnSpc>
                <a:spcPts val="4785"/>
              </a:lnSpc>
              <a:buNone/>
            </a:pPr>
            <a:r>
              <a:rPr lang="en-US" sz="4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Abdominal</a:t>
            </a:r>
            <a:endParaRPr lang="en-US" sz="4350" dirty="0"/>
          </a:p>
          <a:p>
            <a:pPr marL="0" indent="0" algn="l">
              <a:lnSpc>
                <a:spcPts val="4785"/>
              </a:lnSpc>
              <a:buNone/>
            </a:pPr>
            <a:r>
              <a:rPr lang="en-US" sz="4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Palpation</a:t>
            </a:r>
            <a:endParaRPr lang="en-US" sz="4350" dirty="0"/>
          </a:p>
        </p:txBody>
      </p:sp>
      <p:sp>
        <p:nvSpPr>
          <p:cNvPr id="17" name="SK-2-text-16"/>
          <p:cNvSpPr/>
          <p:nvPr/>
        </p:nvSpPr>
        <p:spPr>
          <a:xfrm>
            <a:off x="609600" y="5644009"/>
            <a:ext cx="3194298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BDC3C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'Clinical assessment of fetal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BDC3C7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growth, position, and wellbeing'</a:t>
            </a:r>
            <a:endParaRPr lang="en-US" sz="1650" dirty="0"/>
          </a:p>
        </p:txBody>
      </p:sp>
      <p:sp>
        <p:nvSpPr>
          <p:cNvPr id="18" name="SK-2-text-17"/>
          <p:cNvSpPr/>
          <p:nvPr/>
        </p:nvSpPr>
        <p:spPr>
          <a:xfrm>
            <a:off x="4968032" y="5932140"/>
            <a:ext cx="121949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[ Inspection ]</a:t>
            </a:r>
            <a:endParaRPr lang="en-US" sz="1350" dirty="0"/>
          </a:p>
        </p:txBody>
      </p:sp>
      <p:sp>
        <p:nvSpPr>
          <p:cNvPr id="19" name="SK-2-text-18"/>
          <p:cNvSpPr/>
          <p:nvPr/>
        </p:nvSpPr>
        <p:spPr>
          <a:xfrm>
            <a:off x="6406604" y="5932140"/>
            <a:ext cx="185350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[ SFH Measurement ]</a:t>
            </a:r>
            <a:endParaRPr lang="en-US" sz="1350" dirty="0"/>
          </a:p>
        </p:txBody>
      </p:sp>
      <p:sp>
        <p:nvSpPr>
          <p:cNvPr id="20" name="SK-2-text-19"/>
          <p:cNvSpPr/>
          <p:nvPr/>
        </p:nvSpPr>
        <p:spPr>
          <a:xfrm>
            <a:off x="8479334" y="5932140"/>
            <a:ext cx="2280196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[ Fetal Lie &amp; Presentation ]</a:t>
            </a:r>
            <a:endParaRPr lang="en-US" sz="1350" dirty="0"/>
          </a:p>
        </p:txBody>
      </p:sp>
      <p:sp>
        <p:nvSpPr>
          <p:cNvPr id="21" name="SK-2-text-20"/>
          <p:cNvSpPr/>
          <p:nvPr/>
        </p:nvSpPr>
        <p:spPr>
          <a:xfrm>
            <a:off x="11027420" y="5932140"/>
            <a:ext cx="65871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[ ECV ]</a:t>
            </a:r>
            <a:endParaRPr lang="en-US" sz="1350" dirty="0"/>
          </a:p>
        </p:txBody>
      </p:sp>
      <p:sp>
        <p:nvSpPr>
          <p:cNvPr id="22" name="SK-2-text-21"/>
          <p:cNvSpPr/>
          <p:nvPr/>
        </p:nvSpPr>
        <p:spPr>
          <a:xfrm>
            <a:off x="5126534" y="6590407"/>
            <a:ext cx="1950988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23" name="SK-2-text-22"/>
          <p:cNvSpPr/>
          <p:nvPr/>
        </p:nvSpPr>
        <p:spPr>
          <a:xfrm>
            <a:off x="10765036" y="6583561"/>
            <a:ext cx="110981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2C3E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Slide 2 of 30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97669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859" y="685800"/>
            <a:ext cx="97482" cy="946398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2196" y="1848892"/>
            <a:ext cx="1755577" cy="19050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561" y="2921496"/>
            <a:ext cx="11216580" cy="2825353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2361" y="2180779"/>
            <a:ext cx="5120580" cy="253603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2361" y="2276773"/>
            <a:ext cx="5120580" cy="1878955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78761" y="2180779"/>
            <a:ext cx="5120580" cy="253603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78761" y="2276773"/>
            <a:ext cx="5120580" cy="1878955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2361" y="4402782"/>
            <a:ext cx="5120580" cy="253603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2361" y="4498777"/>
            <a:ext cx="5120580" cy="1878955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78761" y="4402782"/>
            <a:ext cx="5120580" cy="253603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78761" y="4498777"/>
            <a:ext cx="5120580" cy="1878955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59153" y="4875907"/>
            <a:ext cx="1353294" cy="1076623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2753" y="4718298"/>
            <a:ext cx="1133773" cy="1364605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32377" y="2530525"/>
            <a:ext cx="1206996" cy="1309836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24086" y="2571750"/>
            <a:ext cx="1231255" cy="1227534"/>
          </a:xfrm>
          <a:prstGeom prst="rect">
            <a:avLst/>
          </a:prstGeom>
        </p:spPr>
      </p:pic>
      <p:sp>
        <p:nvSpPr>
          <p:cNvPr id="19" name="SK-3-text-18"/>
          <p:cNvSpPr/>
          <p:nvPr/>
        </p:nvSpPr>
        <p:spPr>
          <a:xfrm>
            <a:off x="3936950" y="47923"/>
            <a:ext cx="4342209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950" dirty="0"/>
          </a:p>
        </p:txBody>
      </p:sp>
      <p:sp>
        <p:nvSpPr>
          <p:cNvPr id="20" name="SK-3-text-19"/>
          <p:cNvSpPr/>
          <p:nvPr/>
        </p:nvSpPr>
        <p:spPr>
          <a:xfrm>
            <a:off x="877788" y="713184"/>
            <a:ext cx="11314212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“Purpose of Abdominal Palpation”</a:t>
            </a:r>
            <a:endParaRPr lang="en-US" sz="3975" dirty="0"/>
          </a:p>
        </p:txBody>
      </p:sp>
      <p:sp>
        <p:nvSpPr>
          <p:cNvPr id="21" name="SK-3-text-20"/>
          <p:cNvSpPr/>
          <p:nvPr/>
        </p:nvSpPr>
        <p:spPr>
          <a:xfrm>
            <a:off x="877788" y="1289298"/>
            <a:ext cx="11314212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Why do we examine the pregnant abdomen?</a:t>
            </a:r>
            <a:endParaRPr lang="en-US" sz="2400" dirty="0"/>
          </a:p>
        </p:txBody>
      </p:sp>
      <p:sp>
        <p:nvSpPr>
          <p:cNvPr id="22" name="SK-3-text-21"/>
          <p:cNvSpPr/>
          <p:nvPr/>
        </p:nvSpPr>
        <p:spPr>
          <a:xfrm>
            <a:off x="2511475" y="2475607"/>
            <a:ext cx="2645569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640"/>
              </a:lnSpc>
              <a:buNone/>
            </a:pPr>
            <a:r>
              <a:rPr lang="en-US" sz="24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Assess Gestational</a:t>
            </a:r>
            <a:endParaRPr lang="en-US" sz="2400" dirty="0"/>
          </a:p>
          <a:p>
            <a:pPr marL="0" indent="0" algn="l">
              <a:lnSpc>
                <a:spcPts val="2640"/>
              </a:lnSpc>
              <a:buNone/>
            </a:pPr>
            <a:r>
              <a:rPr lang="en-US" sz="24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Age &amp; Fetal Growth</a:t>
            </a:r>
            <a:endParaRPr lang="en-US" sz="2400" dirty="0"/>
          </a:p>
        </p:txBody>
      </p:sp>
      <p:sp>
        <p:nvSpPr>
          <p:cNvPr id="23" name="SK-3-text-22"/>
          <p:cNvSpPr/>
          <p:nvPr/>
        </p:nvSpPr>
        <p:spPr>
          <a:xfrm>
            <a:off x="2511475" y="3202632"/>
            <a:ext cx="3303984" cy="7405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Symphysis-fundal height (SFH)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measurement estimates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gestational age and monitors growth</a:t>
            </a:r>
            <a:endParaRPr lang="en-US" sz="1575" dirty="0"/>
          </a:p>
        </p:txBody>
      </p:sp>
      <p:sp>
        <p:nvSpPr>
          <p:cNvPr id="24" name="SK-3-text-23"/>
          <p:cNvSpPr/>
          <p:nvPr/>
        </p:nvSpPr>
        <p:spPr>
          <a:xfrm>
            <a:off x="8156377" y="2475607"/>
            <a:ext cx="2535882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640"/>
              </a:lnSpc>
              <a:buNone/>
            </a:pPr>
            <a:r>
              <a:rPr lang="en-US" sz="24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Identify Fetal</a:t>
            </a:r>
            <a:endParaRPr lang="en-US" sz="2400" dirty="0"/>
          </a:p>
          <a:p>
            <a:pPr marL="0" indent="0" algn="l">
              <a:lnSpc>
                <a:spcPts val="2640"/>
              </a:lnSpc>
              <a:buNone/>
            </a:pPr>
            <a:r>
              <a:rPr lang="en-US" sz="24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Presentation &amp; Lie</a:t>
            </a:r>
            <a:endParaRPr lang="en-US" sz="2400" dirty="0"/>
          </a:p>
        </p:txBody>
      </p:sp>
      <p:sp>
        <p:nvSpPr>
          <p:cNvPr id="25" name="SK-3-text-24"/>
          <p:cNvSpPr/>
          <p:nvPr/>
        </p:nvSpPr>
        <p:spPr>
          <a:xfrm>
            <a:off x="8156377" y="3202632"/>
            <a:ext cx="3023592" cy="7063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Determine if the fetus is cephalic,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breech, or transverse — and its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orientation within the uterus</a:t>
            </a:r>
            <a:endParaRPr lang="en-US" sz="1575" dirty="0"/>
          </a:p>
        </p:txBody>
      </p:sp>
      <p:sp>
        <p:nvSpPr>
          <p:cNvPr id="26" name="SK-3-text-25"/>
          <p:cNvSpPr/>
          <p:nvPr/>
        </p:nvSpPr>
        <p:spPr>
          <a:xfrm>
            <a:off x="2511475" y="4745682"/>
            <a:ext cx="7467600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Assess Liquor Volume</a:t>
            </a:r>
            <a:endParaRPr lang="en-US" sz="2400" dirty="0"/>
          </a:p>
        </p:txBody>
      </p:sp>
      <p:sp>
        <p:nvSpPr>
          <p:cNvPr id="27" name="SK-3-text-26"/>
          <p:cNvSpPr/>
          <p:nvPr/>
        </p:nvSpPr>
        <p:spPr>
          <a:xfrm>
            <a:off x="2511475" y="5150346"/>
            <a:ext cx="3084463" cy="9600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assessment of amniotic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fluid — oligohydramnios or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polyhydramnios may indicate fetal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compromise</a:t>
            </a:r>
            <a:endParaRPr lang="en-US" sz="1575" dirty="0"/>
          </a:p>
        </p:txBody>
      </p:sp>
      <p:sp>
        <p:nvSpPr>
          <p:cNvPr id="28" name="SK-3-text-27"/>
          <p:cNvSpPr/>
          <p:nvPr/>
        </p:nvSpPr>
        <p:spPr>
          <a:xfrm>
            <a:off x="8168580" y="4690765"/>
            <a:ext cx="2511475" cy="6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640"/>
              </a:lnSpc>
              <a:buNone/>
            </a:pPr>
            <a:r>
              <a:rPr lang="en-US" sz="24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Determine Fetal</a:t>
            </a:r>
            <a:endParaRPr lang="en-US" sz="2400" dirty="0"/>
          </a:p>
          <a:p>
            <a:pPr marL="0" indent="0" algn="l">
              <a:lnSpc>
                <a:spcPts val="2640"/>
              </a:lnSpc>
              <a:buNone/>
            </a:pPr>
            <a:r>
              <a:rPr lang="en-US" sz="24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Head Engagement</a:t>
            </a:r>
            <a:endParaRPr lang="en-US" sz="2400" dirty="0"/>
          </a:p>
        </p:txBody>
      </p:sp>
      <p:sp>
        <p:nvSpPr>
          <p:cNvPr id="29" name="SK-3-text-28"/>
          <p:cNvSpPr/>
          <p:nvPr/>
        </p:nvSpPr>
        <p:spPr>
          <a:xfrm>
            <a:off x="8156377" y="5417790"/>
            <a:ext cx="3060055" cy="7200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Assess how much of the fetal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head is palpable above the pelvic</a:t>
            </a:r>
            <a:endParaRPr lang="en-US" sz="1575" dirty="0"/>
          </a:p>
          <a:p>
            <a:pPr marL="0" indent="0" algn="l">
              <a:lnSpc>
                <a:spcPts val="1890"/>
              </a:lnSpc>
              <a:buNone/>
            </a:pPr>
            <a:r>
              <a:rPr lang="en-US" sz="157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brim — reported in fifths</a:t>
            </a:r>
            <a:endParaRPr lang="en-US" sz="1575" dirty="0"/>
          </a:p>
        </p:txBody>
      </p:sp>
      <p:sp>
        <p:nvSpPr>
          <p:cNvPr id="30" name="SK-3-text-29"/>
          <p:cNvSpPr/>
          <p:nvPr/>
        </p:nvSpPr>
        <p:spPr>
          <a:xfrm>
            <a:off x="5126534" y="6631632"/>
            <a:ext cx="191452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31" name="SK-3-text-30"/>
          <p:cNvSpPr/>
          <p:nvPr/>
        </p:nvSpPr>
        <p:spPr>
          <a:xfrm>
            <a:off x="10923538" y="6617940"/>
            <a:ext cx="109760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3 of 30</a:t>
            </a:r>
            <a:endParaRPr lang="en-US" sz="13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07355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21946"/>
            <a:ext cx="12192000" cy="335905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461" y="788640"/>
            <a:ext cx="76200" cy="1028700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7788" y="1974503"/>
            <a:ext cx="889992" cy="28575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7788" y="2304157"/>
            <a:ext cx="5949553" cy="1282303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7788" y="3723829"/>
            <a:ext cx="5949553" cy="1899642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7396" y="2592288"/>
            <a:ext cx="597396" cy="603498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7396" y="3867894"/>
            <a:ext cx="597396" cy="603498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5898" y="5705773"/>
            <a:ext cx="6071592" cy="685800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20086" y="2242542"/>
            <a:ext cx="4474369" cy="3552379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20086" y="2400300"/>
            <a:ext cx="4486573" cy="3346698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949553" y="3874740"/>
            <a:ext cx="646063" cy="637729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49553" y="2393305"/>
            <a:ext cx="646063" cy="377130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53380" y="5788075"/>
            <a:ext cx="219373" cy="253603"/>
          </a:xfrm>
          <a:prstGeom prst="rect">
            <a:avLst/>
          </a:prstGeom>
        </p:spPr>
      </p:pic>
      <p:sp>
        <p:nvSpPr>
          <p:cNvPr id="17" name="SK-4-text-16"/>
          <p:cNvSpPr/>
          <p:nvPr/>
        </p:nvSpPr>
        <p:spPr>
          <a:xfrm>
            <a:off x="3781127" y="82153"/>
            <a:ext cx="4629448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250" dirty="0"/>
          </a:p>
        </p:txBody>
      </p:sp>
      <p:sp>
        <p:nvSpPr>
          <p:cNvPr id="18" name="SK-4-text-17"/>
          <p:cNvSpPr/>
          <p:nvPr/>
        </p:nvSpPr>
        <p:spPr>
          <a:xfrm>
            <a:off x="853380" y="809179"/>
            <a:ext cx="11338620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002D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“Examination Technique”</a:t>
            </a:r>
            <a:endParaRPr lang="en-US" sz="4200" dirty="0"/>
          </a:p>
        </p:txBody>
      </p:sp>
      <p:sp>
        <p:nvSpPr>
          <p:cNvPr id="19" name="SK-4-text-18"/>
          <p:cNvSpPr/>
          <p:nvPr/>
        </p:nvSpPr>
        <p:spPr>
          <a:xfrm>
            <a:off x="853380" y="1412677"/>
            <a:ext cx="11338620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dirty="0">
                <a:solidFill>
                  <a:srgbClr val="4A76A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Step 1: Inspection &amp; Step 2: Fundal Palpation</a:t>
            </a:r>
            <a:endParaRPr lang="en-US" sz="2850" dirty="0"/>
          </a:p>
        </p:txBody>
      </p:sp>
      <p:sp>
        <p:nvSpPr>
          <p:cNvPr id="20" name="SK-4-text-19"/>
          <p:cNvSpPr/>
          <p:nvPr/>
        </p:nvSpPr>
        <p:spPr>
          <a:xfrm>
            <a:off x="733127" y="2743200"/>
            <a:ext cx="301228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</a:t>
            </a:r>
            <a:endParaRPr lang="en-US" sz="2250" dirty="0"/>
          </a:p>
        </p:txBody>
      </p:sp>
      <p:sp>
        <p:nvSpPr>
          <p:cNvPr id="21" name="SK-4-text-20"/>
          <p:cNvSpPr/>
          <p:nvPr/>
        </p:nvSpPr>
        <p:spPr>
          <a:xfrm>
            <a:off x="1341090" y="2475607"/>
            <a:ext cx="10374630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2D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Inspection &amp; Patient Positioning</a:t>
            </a:r>
            <a:endParaRPr lang="en-US" sz="2100" dirty="0"/>
          </a:p>
        </p:txBody>
      </p:sp>
      <p:sp>
        <p:nvSpPr>
          <p:cNvPr id="22" name="SK-4-text-21"/>
          <p:cNvSpPr/>
          <p:nvPr/>
        </p:nvSpPr>
        <p:spPr>
          <a:xfrm>
            <a:off x="1328886" y="2852886"/>
            <a:ext cx="10863114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Ask the woman to empty her bladder before examination.</a:t>
            </a:r>
            <a:endParaRPr lang="en-US" sz="1500" dirty="0"/>
          </a:p>
        </p:txBody>
      </p:sp>
      <p:sp>
        <p:nvSpPr>
          <p:cNvPr id="23" name="SK-4-text-22"/>
          <p:cNvSpPr/>
          <p:nvPr/>
        </p:nvSpPr>
        <p:spPr>
          <a:xfrm>
            <a:off x="1341090" y="3182094"/>
            <a:ext cx="1085091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Position supine or semi-recumbent, abdomen fully exposed.</a:t>
            </a:r>
            <a:endParaRPr lang="en-US" sz="1500" dirty="0"/>
          </a:p>
        </p:txBody>
      </p:sp>
      <p:sp>
        <p:nvSpPr>
          <p:cNvPr id="24" name="SK-4-text-23"/>
          <p:cNvSpPr/>
          <p:nvPr/>
        </p:nvSpPr>
        <p:spPr>
          <a:xfrm>
            <a:off x="708720" y="4087267"/>
            <a:ext cx="350044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</a:t>
            </a:r>
            <a:endParaRPr lang="en-US" sz="2250" dirty="0"/>
          </a:p>
        </p:txBody>
      </p:sp>
      <p:sp>
        <p:nvSpPr>
          <p:cNvPr id="25" name="SK-4-text-24"/>
          <p:cNvSpPr/>
          <p:nvPr/>
        </p:nvSpPr>
        <p:spPr>
          <a:xfrm>
            <a:off x="1341090" y="3915817"/>
            <a:ext cx="5253990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002D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Fundal Palpation</a:t>
            </a:r>
            <a:endParaRPr lang="en-US" sz="2100" dirty="0"/>
          </a:p>
        </p:txBody>
      </p:sp>
      <p:sp>
        <p:nvSpPr>
          <p:cNvPr id="26" name="SK-4-text-25"/>
          <p:cNvSpPr/>
          <p:nvPr/>
        </p:nvSpPr>
        <p:spPr>
          <a:xfrm>
            <a:off x="1328886" y="4299942"/>
            <a:ext cx="1038225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Both hands placed firmly on the upper uterus.</a:t>
            </a:r>
            <a:endParaRPr lang="en-US" sz="1500" dirty="0"/>
          </a:p>
        </p:txBody>
      </p:sp>
      <p:sp>
        <p:nvSpPr>
          <p:cNvPr id="27" name="SK-4-text-26"/>
          <p:cNvSpPr/>
          <p:nvPr/>
        </p:nvSpPr>
        <p:spPr>
          <a:xfrm>
            <a:off x="1328886" y="4629150"/>
            <a:ext cx="878205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Identify the fetal part in the fundus:</a:t>
            </a:r>
            <a:endParaRPr lang="en-US" sz="1500" dirty="0"/>
          </a:p>
        </p:txBody>
      </p:sp>
      <p:sp>
        <p:nvSpPr>
          <p:cNvPr id="28" name="SK-4-text-27"/>
          <p:cNvSpPr/>
          <p:nvPr/>
        </p:nvSpPr>
        <p:spPr>
          <a:xfrm>
            <a:off x="1511796" y="4910286"/>
            <a:ext cx="969645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Breech — soft, irregular, not ballotable</a:t>
            </a:r>
            <a:endParaRPr lang="en-US" sz="1500" dirty="0"/>
          </a:p>
        </p:txBody>
      </p:sp>
      <p:sp>
        <p:nvSpPr>
          <p:cNvPr id="29" name="SK-4-text-28"/>
          <p:cNvSpPr/>
          <p:nvPr/>
        </p:nvSpPr>
        <p:spPr>
          <a:xfrm>
            <a:off x="1511796" y="5191423"/>
            <a:ext cx="74104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Head — hard, round, ballotable</a:t>
            </a:r>
            <a:endParaRPr lang="en-US" sz="1500" dirty="0"/>
          </a:p>
        </p:txBody>
      </p:sp>
      <p:sp>
        <p:nvSpPr>
          <p:cNvPr id="30" name="SK-4-text-29"/>
          <p:cNvSpPr/>
          <p:nvPr/>
        </p:nvSpPr>
        <p:spPr>
          <a:xfrm>
            <a:off x="1145977" y="5794921"/>
            <a:ext cx="5083969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Pearl: In a cephalic presentation, the head is felt in the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lower uterus — the fundus contains the softer, bulkier breech.</a:t>
            </a:r>
            <a:endParaRPr lang="en-US" sz="1425" dirty="0"/>
          </a:p>
        </p:txBody>
      </p:sp>
      <p:sp>
        <p:nvSpPr>
          <p:cNvPr id="31" name="SK-4-text-30"/>
          <p:cNvSpPr/>
          <p:nvPr/>
        </p:nvSpPr>
        <p:spPr>
          <a:xfrm>
            <a:off x="7595592" y="5836146"/>
            <a:ext cx="3535561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002D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Fundal palpation — identifying the fetal pole in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002D5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upper uterus</a:t>
            </a:r>
            <a:endParaRPr lang="en-US" sz="1425" dirty="0"/>
          </a:p>
        </p:txBody>
      </p:sp>
      <p:sp>
        <p:nvSpPr>
          <p:cNvPr id="32" name="SK-4-text-31"/>
          <p:cNvSpPr/>
          <p:nvPr/>
        </p:nvSpPr>
        <p:spPr>
          <a:xfrm>
            <a:off x="426690" y="6604248"/>
            <a:ext cx="39166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33" name="SK-4-text-32"/>
          <p:cNvSpPr/>
          <p:nvPr/>
        </p:nvSpPr>
        <p:spPr>
          <a:xfrm>
            <a:off x="7726561" y="6604248"/>
            <a:ext cx="405065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4 of 30 | Section 1: Obstetric Abdominal Palpation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90823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01259"/>
            <a:ext cx="12192000" cy="356592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617190"/>
            <a:ext cx="134094" cy="843409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604665"/>
            <a:ext cx="5681365" cy="1975098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604665"/>
            <a:ext cx="134094" cy="1975098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3710136"/>
            <a:ext cx="5681365" cy="2667744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3710136"/>
            <a:ext cx="134094" cy="2667744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8973" y="5218807"/>
            <a:ext cx="5230267" cy="781794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8973" y="5218807"/>
            <a:ext cx="158353" cy="781794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03082" y="1673275"/>
            <a:ext cx="4901059" cy="4690765"/>
          </a:xfrm>
          <a:prstGeom prst="rect">
            <a:avLst/>
          </a:prstGeom>
        </p:spPr>
      </p:pic>
      <p:sp>
        <p:nvSpPr>
          <p:cNvPr id="13" name="SK-5-text-12"/>
          <p:cNvSpPr/>
          <p:nvPr/>
        </p:nvSpPr>
        <p:spPr>
          <a:xfrm>
            <a:off x="3995589" y="54769"/>
            <a:ext cx="4200674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0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025" dirty="0"/>
          </a:p>
        </p:txBody>
      </p:sp>
      <p:sp>
        <p:nvSpPr>
          <p:cNvPr id="14" name="SK-5-text-13"/>
          <p:cNvSpPr/>
          <p:nvPr/>
        </p:nvSpPr>
        <p:spPr>
          <a:xfrm>
            <a:off x="828973" y="630882"/>
            <a:ext cx="11363027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75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Lateral Palpation &amp; Pelvic Pole Assessment</a:t>
            </a:r>
            <a:endParaRPr lang="en-US" sz="3375" dirty="0"/>
          </a:p>
        </p:txBody>
      </p:sp>
      <p:sp>
        <p:nvSpPr>
          <p:cNvPr id="15" name="SK-5-text-14"/>
          <p:cNvSpPr/>
          <p:nvPr/>
        </p:nvSpPr>
        <p:spPr>
          <a:xfrm>
            <a:off x="804565" y="1131540"/>
            <a:ext cx="11387435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Identifying the fetal back, presenting part, and engagement using Pawlik's grip</a:t>
            </a:r>
            <a:endParaRPr lang="en-US" sz="2250" dirty="0"/>
          </a:p>
        </p:txBody>
      </p:sp>
      <p:sp>
        <p:nvSpPr>
          <p:cNvPr id="16" name="SK-5-text-15"/>
          <p:cNvSpPr/>
          <p:nvPr/>
        </p:nvSpPr>
        <p:spPr>
          <a:xfrm>
            <a:off x="828973" y="1762423"/>
            <a:ext cx="5374957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Lateral Palpation</a:t>
            </a:r>
            <a:endParaRPr lang="en-US" sz="2025" dirty="0"/>
          </a:p>
        </p:txBody>
      </p:sp>
      <p:sp>
        <p:nvSpPr>
          <p:cNvPr id="17" name="SK-5-text-16"/>
          <p:cNvSpPr/>
          <p:nvPr/>
        </p:nvSpPr>
        <p:spPr>
          <a:xfrm>
            <a:off x="828973" y="2064246"/>
            <a:ext cx="639127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4A708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are you feeling for?</a:t>
            </a:r>
            <a:endParaRPr lang="en-US" sz="1650" dirty="0"/>
          </a:p>
        </p:txBody>
      </p:sp>
      <p:sp>
        <p:nvSpPr>
          <p:cNvPr id="18" name="SK-5-text-17"/>
          <p:cNvSpPr/>
          <p:nvPr/>
        </p:nvSpPr>
        <p:spPr>
          <a:xfrm>
            <a:off x="816769" y="2345382"/>
            <a:ext cx="4949875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Fetal back — smooth, firm, continuous, curved surface →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lies on one side</a:t>
            </a:r>
            <a:endParaRPr lang="en-US" sz="1500" dirty="0"/>
          </a:p>
        </p:txBody>
      </p:sp>
      <p:sp>
        <p:nvSpPr>
          <p:cNvPr id="19" name="SK-5-text-18"/>
          <p:cNvSpPr/>
          <p:nvPr/>
        </p:nvSpPr>
        <p:spPr>
          <a:xfrm>
            <a:off x="816769" y="2804815"/>
            <a:ext cx="4706094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Fetal limbs — irregular, knobbly, variable resistance →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opposite side</a:t>
            </a:r>
            <a:endParaRPr lang="en-US" sz="1500" dirty="0"/>
          </a:p>
        </p:txBody>
      </p:sp>
      <p:sp>
        <p:nvSpPr>
          <p:cNvPr id="20" name="SK-5-text-19"/>
          <p:cNvSpPr/>
          <p:nvPr/>
        </p:nvSpPr>
        <p:spPr>
          <a:xfrm>
            <a:off x="816769" y="3312319"/>
            <a:ext cx="11375231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A708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back identifies fetal position — useful for auscultation placement</a:t>
            </a:r>
            <a:endParaRPr lang="en-US" sz="1200" dirty="0"/>
          </a:p>
        </p:txBody>
      </p:sp>
      <p:sp>
        <p:nvSpPr>
          <p:cNvPr id="21" name="SK-5-text-20"/>
          <p:cNvSpPr/>
          <p:nvPr/>
        </p:nvSpPr>
        <p:spPr>
          <a:xfrm>
            <a:off x="828973" y="3854053"/>
            <a:ext cx="11363027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0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Pelvic Pole Assessment — Pawlik's Grip</a:t>
            </a:r>
            <a:endParaRPr lang="en-US" sz="2025" dirty="0"/>
          </a:p>
        </p:txBody>
      </p:sp>
      <p:sp>
        <p:nvSpPr>
          <p:cNvPr id="22" name="SK-5-text-21"/>
          <p:cNvSpPr/>
          <p:nvPr/>
        </p:nvSpPr>
        <p:spPr>
          <a:xfrm>
            <a:off x="828973" y="4162723"/>
            <a:ext cx="488251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4A708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What is presenting?</a:t>
            </a:r>
            <a:endParaRPr lang="en-US" sz="1650" dirty="0"/>
          </a:p>
        </p:txBody>
      </p:sp>
      <p:sp>
        <p:nvSpPr>
          <p:cNvPr id="23" name="SK-5-text-22"/>
          <p:cNvSpPr/>
          <p:nvPr/>
        </p:nvSpPr>
        <p:spPr>
          <a:xfrm>
            <a:off x="816769" y="4450705"/>
            <a:ext cx="5071765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Cephalic (head): Hard, round, smooth, ballotable — can be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gently bounced between fingers</a:t>
            </a:r>
            <a:endParaRPr lang="en-US" sz="1500" dirty="0"/>
          </a:p>
        </p:txBody>
      </p:sp>
      <p:sp>
        <p:nvSpPr>
          <p:cNvPr id="24" name="SK-5-text-23"/>
          <p:cNvSpPr/>
          <p:nvPr/>
        </p:nvSpPr>
        <p:spPr>
          <a:xfrm>
            <a:off x="816769" y="4910286"/>
            <a:ext cx="1137523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Breech: Soft, irregular, not ballotable — cannot be bounced</a:t>
            </a:r>
            <a:endParaRPr lang="en-US" sz="1500" dirty="0"/>
          </a:p>
        </p:txBody>
      </p:sp>
      <p:sp>
        <p:nvSpPr>
          <p:cNvPr id="25" name="SK-5-text-24"/>
          <p:cNvSpPr/>
          <p:nvPr/>
        </p:nvSpPr>
        <p:spPr>
          <a:xfrm>
            <a:off x="1036290" y="5273725"/>
            <a:ext cx="4742557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“Engagement:” Head is engaged when less than half is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palpable above the pelvic brim (≤2/5 palpable above brim)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primigravidae: normally engages around 36 weeks</a:t>
            </a:r>
            <a:endParaRPr lang="en-US" sz="1500" dirty="0"/>
          </a:p>
        </p:txBody>
      </p:sp>
      <p:sp>
        <p:nvSpPr>
          <p:cNvPr id="26" name="SK-5-text-25"/>
          <p:cNvSpPr/>
          <p:nvPr/>
        </p:nvSpPr>
        <p:spPr>
          <a:xfrm>
            <a:off x="816769" y="6082903"/>
            <a:ext cx="1137523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A708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Pawlik's grip: one hand cradles the lower uterus above the symphysis pubis</a:t>
            </a:r>
            <a:endParaRPr lang="en-US" sz="1200" dirty="0"/>
          </a:p>
        </p:txBody>
      </p:sp>
      <p:sp>
        <p:nvSpPr>
          <p:cNvPr id="27" name="SK-5-text-26"/>
          <p:cNvSpPr/>
          <p:nvPr/>
        </p:nvSpPr>
        <p:spPr>
          <a:xfrm>
            <a:off x="5150793" y="6631632"/>
            <a:ext cx="187791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28" name="SK-5-text-27"/>
          <p:cNvSpPr/>
          <p:nvPr/>
        </p:nvSpPr>
        <p:spPr>
          <a:xfrm>
            <a:off x="10911334" y="6624786"/>
            <a:ext cx="1060996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5 of 30</a:t>
            </a:r>
            <a:endParaRPr lang="en-US" sz="13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1435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486" y="720030"/>
            <a:ext cx="170557" cy="980629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7082" y="2356396"/>
            <a:ext cx="1024086" cy="19050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9200" y="5314950"/>
            <a:ext cx="4876800" cy="1028700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528792"/>
            <a:ext cx="12192000" cy="329059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97961" y="1686967"/>
            <a:ext cx="4267200" cy="4594771"/>
          </a:xfrm>
          <a:prstGeom prst="rect">
            <a:avLst/>
          </a:prstGeom>
        </p:spPr>
      </p:pic>
      <p:sp>
        <p:nvSpPr>
          <p:cNvPr id="9" name="SK-6-text-8"/>
          <p:cNvSpPr/>
          <p:nvPr/>
        </p:nvSpPr>
        <p:spPr>
          <a:xfrm>
            <a:off x="3556992" y="82153"/>
            <a:ext cx="5053459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400" dirty="0"/>
          </a:p>
        </p:txBody>
      </p:sp>
      <p:sp>
        <p:nvSpPr>
          <p:cNvPr id="10" name="SK-6-text-9"/>
          <p:cNvSpPr/>
          <p:nvPr/>
        </p:nvSpPr>
        <p:spPr>
          <a:xfrm>
            <a:off x="682675" y="781794"/>
            <a:ext cx="11509325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“Symphysis-Fundal Height (SFH) Measurement”</a:t>
            </a:r>
            <a:endParaRPr lang="en-US" sz="3600" dirty="0"/>
          </a:p>
        </p:txBody>
      </p:sp>
      <p:sp>
        <p:nvSpPr>
          <p:cNvPr id="11" name="SK-6-text-10"/>
          <p:cNvSpPr/>
          <p:nvPr/>
        </p:nvSpPr>
        <p:spPr>
          <a:xfrm>
            <a:off x="682675" y="1309836"/>
            <a:ext cx="11509325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“Section 1 — Obstetric Abdominal Palpation”</a:t>
            </a:r>
            <a:endParaRPr lang="en-US" sz="2250" dirty="0"/>
          </a:p>
        </p:txBody>
      </p:sp>
      <p:sp>
        <p:nvSpPr>
          <p:cNvPr id="12" name="SK-6-text-11"/>
          <p:cNvSpPr/>
          <p:nvPr/>
        </p:nvSpPr>
        <p:spPr>
          <a:xfrm>
            <a:off x="670471" y="2016175"/>
            <a:ext cx="5108258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How to Measure</a:t>
            </a:r>
            <a:endParaRPr lang="en-US" sz="2325" dirty="0"/>
          </a:p>
        </p:txBody>
      </p:sp>
      <p:sp>
        <p:nvSpPr>
          <p:cNvPr id="13" name="SK-6-text-12"/>
          <p:cNvSpPr/>
          <p:nvPr/>
        </p:nvSpPr>
        <p:spPr>
          <a:xfrm>
            <a:off x="670471" y="2599134"/>
            <a:ext cx="11521529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① Ask the woman to empty her bladder — ensures accuracy</a:t>
            </a:r>
            <a:endParaRPr lang="en-US" sz="1650" dirty="0"/>
          </a:p>
        </p:txBody>
      </p:sp>
      <p:sp>
        <p:nvSpPr>
          <p:cNvPr id="14" name="SK-6-text-13"/>
          <p:cNvSpPr/>
          <p:nvPr/>
        </p:nvSpPr>
        <p:spPr>
          <a:xfrm>
            <a:off x="670471" y="3003798"/>
            <a:ext cx="11521529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② Position supine, semi-recumbent — uterus relaxed and accessible</a:t>
            </a:r>
            <a:endParaRPr lang="en-US" sz="1650" dirty="0"/>
          </a:p>
        </p:txBody>
      </p:sp>
      <p:sp>
        <p:nvSpPr>
          <p:cNvPr id="15" name="SK-6-text-14"/>
          <p:cNvSpPr/>
          <p:nvPr/>
        </p:nvSpPr>
        <p:spPr>
          <a:xfrm>
            <a:off x="670471" y="3401467"/>
            <a:ext cx="11521529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③ Identify the symphysis pubis — lower fixed landmark</a:t>
            </a:r>
            <a:endParaRPr lang="en-US" sz="1650" dirty="0"/>
          </a:p>
        </p:txBody>
      </p:sp>
      <p:sp>
        <p:nvSpPr>
          <p:cNvPr id="16" name="SK-6-text-15"/>
          <p:cNvSpPr/>
          <p:nvPr/>
        </p:nvSpPr>
        <p:spPr>
          <a:xfrm>
            <a:off x="670471" y="3806130"/>
            <a:ext cx="11521529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④ Identify the uterine fundus — upper landmark (palpate gently)</a:t>
            </a:r>
            <a:endParaRPr lang="en-US" sz="1650" dirty="0"/>
          </a:p>
        </p:txBody>
      </p:sp>
      <p:sp>
        <p:nvSpPr>
          <p:cNvPr id="17" name="SK-6-text-16"/>
          <p:cNvSpPr/>
          <p:nvPr/>
        </p:nvSpPr>
        <p:spPr>
          <a:xfrm>
            <a:off x="670471" y="4210794"/>
            <a:ext cx="6303169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⑤ Place tape measure from symphysis pubis to fundal height —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tape measure inverted (blank side up) to avoid bias</a:t>
            </a:r>
            <a:endParaRPr lang="en-US" sz="1800" dirty="0"/>
          </a:p>
        </p:txBody>
      </p:sp>
      <p:sp>
        <p:nvSpPr>
          <p:cNvPr id="18" name="SK-6-text-17"/>
          <p:cNvSpPr/>
          <p:nvPr/>
        </p:nvSpPr>
        <p:spPr>
          <a:xfrm>
            <a:off x="670471" y="4869061"/>
            <a:ext cx="940879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⑥ Read the measurement in centimetres</a:t>
            </a:r>
            <a:endParaRPr lang="en-US" sz="1650" dirty="0"/>
          </a:p>
        </p:txBody>
      </p:sp>
      <p:sp>
        <p:nvSpPr>
          <p:cNvPr id="19" name="SK-6-text-18"/>
          <p:cNvSpPr/>
          <p:nvPr/>
        </p:nvSpPr>
        <p:spPr>
          <a:xfrm>
            <a:off x="1389757" y="5404098"/>
            <a:ext cx="4218384" cy="8640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📏 SFH (cm) ≈ Gestational Age (weeks)</a:t>
            </a:r>
            <a:endParaRPr lang="en-US" sz="1650" dirty="0"/>
          </a:p>
          <a:p>
            <a:pPr marL="0" indent="0" algn="ctr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Normal range: ±2 cm</a:t>
            </a:r>
            <a:endParaRPr lang="en-US" sz="1650" dirty="0"/>
          </a:p>
          <a:p>
            <a:pPr marL="0" indent="0" algn="ctr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Measured from 24 weeks gestation onwards</a:t>
            </a:r>
            <a:endParaRPr lang="en-US" sz="1650" dirty="0"/>
          </a:p>
        </p:txBody>
      </p:sp>
      <p:sp>
        <p:nvSpPr>
          <p:cNvPr id="20" name="SK-6-text-19"/>
          <p:cNvSpPr/>
          <p:nvPr/>
        </p:nvSpPr>
        <p:spPr>
          <a:xfrm>
            <a:off x="5138738" y="6604248"/>
            <a:ext cx="191452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21" name="SK-6-text-20"/>
          <p:cNvSpPr/>
          <p:nvPr/>
        </p:nvSpPr>
        <p:spPr>
          <a:xfrm>
            <a:off x="10813852" y="6604248"/>
            <a:ext cx="1085404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6 of 30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32048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079" y="713184"/>
            <a:ext cx="109686" cy="870942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079" y="2208163"/>
            <a:ext cx="109686" cy="1735038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765" y="2208163"/>
            <a:ext cx="6668988" cy="1735038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49294" y="1865263"/>
            <a:ext cx="4413498" cy="4485084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05279" y="5623471"/>
            <a:ext cx="3901380" cy="617190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65655" y="5741640"/>
            <a:ext cx="280392" cy="38100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5584" y="5932140"/>
            <a:ext cx="5656957" cy="425053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6563023"/>
            <a:ext cx="12192000" cy="294829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41396" y="6021288"/>
            <a:ext cx="182761" cy="137071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778353" y="5842992"/>
            <a:ext cx="170557" cy="123379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754094" y="5650855"/>
            <a:ext cx="182761" cy="164455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83388" y="2016175"/>
            <a:ext cx="4059882" cy="3504307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6290" y="5980063"/>
            <a:ext cx="316855" cy="287982"/>
          </a:xfrm>
          <a:prstGeom prst="rect">
            <a:avLst/>
          </a:prstGeom>
        </p:spPr>
      </p:pic>
      <p:sp>
        <p:nvSpPr>
          <p:cNvPr id="17" name="SK-7-text-16"/>
          <p:cNvSpPr/>
          <p:nvPr/>
        </p:nvSpPr>
        <p:spPr>
          <a:xfrm>
            <a:off x="3968800" y="61615"/>
            <a:ext cx="4254103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100" dirty="0"/>
          </a:p>
        </p:txBody>
      </p:sp>
      <p:sp>
        <p:nvSpPr>
          <p:cNvPr id="18" name="SK-7-text-17"/>
          <p:cNvSpPr/>
          <p:nvPr/>
        </p:nvSpPr>
        <p:spPr>
          <a:xfrm>
            <a:off x="658267" y="713184"/>
            <a:ext cx="11533733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225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“SFH Referral Criteria &amp; Growth Charts”</a:t>
            </a:r>
            <a:endParaRPr lang="en-US" sz="3225" dirty="0"/>
          </a:p>
        </p:txBody>
      </p:sp>
      <p:sp>
        <p:nvSpPr>
          <p:cNvPr id="19" name="SK-7-text-18"/>
          <p:cNvSpPr/>
          <p:nvPr/>
        </p:nvSpPr>
        <p:spPr>
          <a:xfrm>
            <a:off x="658267" y="1213842"/>
            <a:ext cx="11533733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dirty="0">
                <a:solidFill>
                  <a:srgbClr val="5D7B9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1 — Obstetric Abdominal Palpation</a:t>
            </a:r>
            <a:endParaRPr lang="en-US" sz="2550" dirty="0"/>
          </a:p>
        </p:txBody>
      </p:sp>
      <p:sp>
        <p:nvSpPr>
          <p:cNvPr id="20" name="SK-7-text-19"/>
          <p:cNvSpPr/>
          <p:nvPr/>
        </p:nvSpPr>
        <p:spPr>
          <a:xfrm>
            <a:off x="451098" y="1885950"/>
            <a:ext cx="681037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D9772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1. GROWTH CHART PRINCIPLES</a:t>
            </a:r>
            <a:endParaRPr lang="en-US" sz="1650" dirty="0"/>
          </a:p>
        </p:txBody>
      </p:sp>
      <p:sp>
        <p:nvSpPr>
          <p:cNvPr id="21" name="SK-7-text-20"/>
          <p:cNvSpPr/>
          <p:nvPr/>
        </p:nvSpPr>
        <p:spPr>
          <a:xfrm>
            <a:off x="658267" y="2324844"/>
            <a:ext cx="11533733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SFH (cm) plotted at each antenatal visit from 24 weeks onwards</a:t>
            </a:r>
            <a:endParaRPr lang="en-US" sz="1650" dirty="0"/>
          </a:p>
        </p:txBody>
      </p:sp>
      <p:sp>
        <p:nvSpPr>
          <p:cNvPr id="22" name="SK-7-text-21"/>
          <p:cNvSpPr/>
          <p:nvPr/>
        </p:nvSpPr>
        <p:spPr>
          <a:xfrm>
            <a:off x="658267" y="2667744"/>
            <a:ext cx="6205686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Measurements plotted on customised centile charts (adjusted for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maternal height, weight, ethnicity, and parity)</a:t>
            </a:r>
            <a:endParaRPr lang="en-US" sz="1650" dirty="0"/>
          </a:p>
        </p:txBody>
      </p:sp>
      <p:sp>
        <p:nvSpPr>
          <p:cNvPr id="23" name="SK-7-text-22"/>
          <p:cNvSpPr/>
          <p:nvPr/>
        </p:nvSpPr>
        <p:spPr>
          <a:xfrm>
            <a:off x="658267" y="3271242"/>
            <a:ext cx="6242298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Serial measurements are more informative than a single reading –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look for crossing centiles as well as absolute values</a:t>
            </a:r>
            <a:endParaRPr lang="en-US" sz="1650" dirty="0"/>
          </a:p>
        </p:txBody>
      </p:sp>
      <p:sp>
        <p:nvSpPr>
          <p:cNvPr id="24" name="SK-7-text-23"/>
          <p:cNvSpPr/>
          <p:nvPr/>
        </p:nvSpPr>
        <p:spPr>
          <a:xfrm>
            <a:off x="365671" y="4169569"/>
            <a:ext cx="806767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D9772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2. WHEN TO REFER FOR ULTRASOUND</a:t>
            </a:r>
            <a:endParaRPr lang="en-US" sz="1650" dirty="0"/>
          </a:p>
        </p:txBody>
      </p:sp>
      <p:sp>
        <p:nvSpPr>
          <p:cNvPr id="25" name="SK-7-text-24"/>
          <p:cNvSpPr/>
          <p:nvPr/>
        </p:nvSpPr>
        <p:spPr>
          <a:xfrm>
            <a:off x="609600" y="4512469"/>
            <a:ext cx="1158240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SFH below the 10th centile → Refer for USS (suspected IUGR)</a:t>
            </a:r>
            <a:endParaRPr lang="en-US" sz="1650" dirty="0"/>
          </a:p>
        </p:txBody>
      </p:sp>
      <p:sp>
        <p:nvSpPr>
          <p:cNvPr id="26" name="SK-7-text-25"/>
          <p:cNvSpPr/>
          <p:nvPr/>
        </p:nvSpPr>
        <p:spPr>
          <a:xfrm>
            <a:off x="609600" y="4869061"/>
            <a:ext cx="1158240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◆ SFH crossing centiles downward → Refer for USS even if above 10th</a:t>
            </a:r>
            <a:endParaRPr lang="en-US" sz="1650" dirty="0"/>
          </a:p>
        </p:txBody>
      </p:sp>
      <p:sp>
        <p:nvSpPr>
          <p:cNvPr id="27" name="SK-7-text-26"/>
          <p:cNvSpPr/>
          <p:nvPr/>
        </p:nvSpPr>
        <p:spPr>
          <a:xfrm>
            <a:off x="865584" y="5266879"/>
            <a:ext cx="5852071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“Ultrasound assesses: fetal biometry, liquor volume (AFI), umbilical artery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Dopplers, and estimated fetal weight.”</a:t>
            </a:r>
            <a:endParaRPr lang="en-US" sz="1350" dirty="0"/>
          </a:p>
        </p:txBody>
      </p:sp>
      <p:sp>
        <p:nvSpPr>
          <p:cNvPr id="28" name="SK-7-text-27"/>
          <p:cNvSpPr/>
          <p:nvPr/>
        </p:nvSpPr>
        <p:spPr>
          <a:xfrm>
            <a:off x="1377553" y="6000750"/>
            <a:ext cx="10814447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reassure without imaging if SFH &lt; 10th centile</a:t>
            </a:r>
            <a:endParaRPr lang="en-US" sz="1650" dirty="0"/>
          </a:p>
        </p:txBody>
      </p:sp>
      <p:sp>
        <p:nvSpPr>
          <p:cNvPr id="29" name="SK-7-text-28"/>
          <p:cNvSpPr/>
          <p:nvPr/>
        </p:nvSpPr>
        <p:spPr>
          <a:xfrm>
            <a:off x="7949059" y="5657850"/>
            <a:ext cx="288036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= 50th centile</a:t>
            </a:r>
            <a:endParaRPr lang="en-US" sz="1200" dirty="0"/>
          </a:p>
        </p:txBody>
      </p:sp>
      <p:sp>
        <p:nvSpPr>
          <p:cNvPr id="30" name="SK-7-text-29"/>
          <p:cNvSpPr/>
          <p:nvPr/>
        </p:nvSpPr>
        <p:spPr>
          <a:xfrm>
            <a:off x="7961263" y="5842992"/>
            <a:ext cx="4230737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= 90th centile = 10th centile</a:t>
            </a:r>
            <a:endParaRPr lang="en-US" sz="1200" dirty="0"/>
          </a:p>
        </p:txBody>
      </p:sp>
      <p:sp>
        <p:nvSpPr>
          <p:cNvPr id="31" name="SK-7-text-30"/>
          <p:cNvSpPr/>
          <p:nvPr/>
        </p:nvSpPr>
        <p:spPr>
          <a:xfrm>
            <a:off x="8058894" y="6021288"/>
            <a:ext cx="288036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= 10th centile</a:t>
            </a:r>
            <a:endParaRPr lang="en-US" sz="1200" dirty="0"/>
          </a:p>
        </p:txBody>
      </p:sp>
      <p:sp>
        <p:nvSpPr>
          <p:cNvPr id="32" name="SK-7-text-31"/>
          <p:cNvSpPr/>
          <p:nvPr/>
        </p:nvSpPr>
        <p:spPr>
          <a:xfrm>
            <a:off x="9948565" y="6021288"/>
            <a:ext cx="2243435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alert: refer for USS</a:t>
            </a:r>
            <a:endParaRPr lang="en-US" sz="1200" dirty="0"/>
          </a:p>
        </p:txBody>
      </p:sp>
      <p:sp>
        <p:nvSpPr>
          <p:cNvPr id="33" name="SK-7-text-32"/>
          <p:cNvSpPr/>
          <p:nvPr/>
        </p:nvSpPr>
        <p:spPr>
          <a:xfrm>
            <a:off x="292596" y="6624786"/>
            <a:ext cx="39166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34" name="SK-7-text-33"/>
          <p:cNvSpPr/>
          <p:nvPr/>
        </p:nvSpPr>
        <p:spPr>
          <a:xfrm>
            <a:off x="10908655" y="6624786"/>
            <a:ext cx="96619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7 of 30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34888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774948"/>
            <a:ext cx="134094" cy="1090315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5584" y="1855738"/>
            <a:ext cx="999679" cy="19050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18965" y="2086868"/>
            <a:ext cx="10009584" cy="9525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91867" y="4151114"/>
            <a:ext cx="8936682" cy="9525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5192" y="2269927"/>
            <a:ext cx="3572173" cy="1700659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30761" y="2352229"/>
            <a:ext cx="804565" cy="226219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40275" y="2269927"/>
            <a:ext cx="3572173" cy="1700659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85992" y="2352229"/>
            <a:ext cx="804565" cy="226219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95357" y="2269927"/>
            <a:ext cx="3572173" cy="1700659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741075" y="2352229"/>
            <a:ext cx="804565" cy="226219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85192" y="4334173"/>
            <a:ext cx="3572173" cy="1700659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230761" y="4416475"/>
            <a:ext cx="804565" cy="226219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340275" y="4334173"/>
            <a:ext cx="3572173" cy="1700659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985992" y="4416475"/>
            <a:ext cx="804565" cy="226219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095357" y="4334173"/>
            <a:ext cx="3572173" cy="1700659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521553" y="4416475"/>
            <a:ext cx="1024086" cy="226219"/>
          </a:xfrm>
          <a:prstGeom prst="rect">
            <a:avLst/>
          </a:prstGeom>
        </p:spPr>
      </p:pic>
      <p:pic>
        <p:nvPicPr>
          <p:cNvPr id="20" name="SK-8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85192" y="6144667"/>
            <a:ext cx="11082486" cy="294829"/>
          </a:xfrm>
          <a:prstGeom prst="rect">
            <a:avLst/>
          </a:prstGeom>
        </p:spPr>
      </p:pic>
      <p:pic>
        <p:nvPicPr>
          <p:cNvPr id="21" name="SK-8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6563023"/>
            <a:ext cx="12192000" cy="294829"/>
          </a:xfrm>
          <a:prstGeom prst="rect">
            <a:avLst/>
          </a:prstGeom>
        </p:spPr>
      </p:pic>
      <p:pic>
        <p:nvPicPr>
          <p:cNvPr id="22" name="SK-8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6063" y="6158359"/>
            <a:ext cx="255984" cy="253603"/>
          </a:xfrm>
          <a:prstGeom prst="rect">
            <a:avLst/>
          </a:prstGeom>
        </p:spPr>
      </p:pic>
      <p:pic>
        <p:nvPicPr>
          <p:cNvPr id="23" name="SK-8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424392" y="4416475"/>
            <a:ext cx="877788" cy="1062930"/>
          </a:xfrm>
          <a:prstGeom prst="rect">
            <a:avLst/>
          </a:prstGeom>
        </p:spPr>
      </p:pic>
      <p:pic>
        <p:nvPicPr>
          <p:cNvPr id="24" name="SK-8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705773" y="4375398"/>
            <a:ext cx="816769" cy="1131540"/>
          </a:xfrm>
          <a:prstGeom prst="rect">
            <a:avLst/>
          </a:prstGeom>
        </p:spPr>
      </p:pic>
      <p:pic>
        <p:nvPicPr>
          <p:cNvPr id="25" name="SK-8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938486" y="4375398"/>
            <a:ext cx="828973" cy="1145232"/>
          </a:xfrm>
          <a:prstGeom prst="rect">
            <a:avLst/>
          </a:prstGeom>
        </p:spPr>
      </p:pic>
      <p:pic>
        <p:nvPicPr>
          <p:cNvPr id="26" name="SK-8-img-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424392" y="2338536"/>
            <a:ext cx="889992" cy="1056084"/>
          </a:xfrm>
          <a:prstGeom prst="rect">
            <a:avLst/>
          </a:prstGeom>
        </p:spPr>
      </p:pic>
      <p:pic>
        <p:nvPicPr>
          <p:cNvPr id="27" name="SK-8-img-26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596086" y="2352229"/>
            <a:ext cx="1036290" cy="994321"/>
          </a:xfrm>
          <a:prstGeom prst="rect">
            <a:avLst/>
          </a:prstGeom>
        </p:spPr>
      </p:pic>
      <p:pic>
        <p:nvPicPr>
          <p:cNvPr id="28" name="SK-8-img-27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938486" y="2304157"/>
            <a:ext cx="828973" cy="1152079"/>
          </a:xfrm>
          <a:prstGeom prst="rect">
            <a:avLst/>
          </a:prstGeom>
        </p:spPr>
      </p:pic>
      <p:sp>
        <p:nvSpPr>
          <p:cNvPr id="29" name="SK-8-text-28"/>
          <p:cNvSpPr/>
          <p:nvPr/>
        </p:nvSpPr>
        <p:spPr>
          <a:xfrm>
            <a:off x="3968502" y="109686"/>
            <a:ext cx="4254698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725" dirty="0"/>
          </a:p>
        </p:txBody>
      </p:sp>
      <p:sp>
        <p:nvSpPr>
          <p:cNvPr id="30" name="SK-8-text-29"/>
          <p:cNvSpPr/>
          <p:nvPr/>
        </p:nvSpPr>
        <p:spPr>
          <a:xfrm>
            <a:off x="828973" y="809179"/>
            <a:ext cx="11363027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Fetal Lie and Presentation</a:t>
            </a:r>
            <a:endParaRPr lang="en-US" sz="3600" dirty="0"/>
          </a:p>
        </p:txBody>
      </p:sp>
      <p:sp>
        <p:nvSpPr>
          <p:cNvPr id="31" name="SK-8-text-30"/>
          <p:cNvSpPr/>
          <p:nvPr/>
        </p:nvSpPr>
        <p:spPr>
          <a:xfrm>
            <a:off x="804565" y="1385292"/>
            <a:ext cx="11387435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54729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1 — Obstetric Abdominal Palpation</a:t>
            </a:r>
            <a:endParaRPr lang="en-US" sz="2400" dirty="0"/>
          </a:p>
        </p:txBody>
      </p:sp>
      <p:sp>
        <p:nvSpPr>
          <p:cNvPr id="32" name="SK-8-text-31"/>
          <p:cNvSpPr/>
          <p:nvPr/>
        </p:nvSpPr>
        <p:spPr>
          <a:xfrm>
            <a:off x="646063" y="1988790"/>
            <a:ext cx="204501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FETAL LIE</a:t>
            </a:r>
            <a:endParaRPr lang="en-US" sz="1425" dirty="0"/>
          </a:p>
        </p:txBody>
      </p:sp>
      <p:sp>
        <p:nvSpPr>
          <p:cNvPr id="33" name="SK-8-text-32"/>
          <p:cNvSpPr/>
          <p:nvPr/>
        </p:nvSpPr>
        <p:spPr>
          <a:xfrm>
            <a:off x="743694" y="3236863"/>
            <a:ext cx="326421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Longitudinal</a:t>
            </a:r>
            <a:endParaRPr lang="en-US" sz="1725" dirty="0"/>
          </a:p>
        </p:txBody>
      </p:sp>
      <p:sp>
        <p:nvSpPr>
          <p:cNvPr id="34" name="SK-8-text-33"/>
          <p:cNvSpPr/>
          <p:nvPr/>
        </p:nvSpPr>
        <p:spPr>
          <a:xfrm>
            <a:off x="865584" y="3497461"/>
            <a:ext cx="2999184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Fetal spine parallel to maternal spine —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expected lie</a:t>
            </a:r>
            <a:endParaRPr lang="en-US" sz="1350" dirty="0"/>
          </a:p>
        </p:txBody>
      </p:sp>
      <p:sp>
        <p:nvSpPr>
          <p:cNvPr id="35" name="SK-8-text-34"/>
          <p:cNvSpPr/>
          <p:nvPr/>
        </p:nvSpPr>
        <p:spPr>
          <a:xfrm>
            <a:off x="3265884" y="2359075"/>
            <a:ext cx="75887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Normal</a:t>
            </a:r>
            <a:endParaRPr lang="en-US" sz="1200" dirty="0"/>
          </a:p>
        </p:txBody>
      </p:sp>
      <p:sp>
        <p:nvSpPr>
          <p:cNvPr id="36" name="SK-8-text-35"/>
          <p:cNvSpPr/>
          <p:nvPr/>
        </p:nvSpPr>
        <p:spPr>
          <a:xfrm>
            <a:off x="4498777" y="3250555"/>
            <a:ext cx="273843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Transverse</a:t>
            </a:r>
            <a:endParaRPr lang="en-US" sz="1725" dirty="0"/>
          </a:p>
        </p:txBody>
      </p:sp>
      <p:sp>
        <p:nvSpPr>
          <p:cNvPr id="37" name="SK-8-text-36"/>
          <p:cNvSpPr/>
          <p:nvPr/>
        </p:nvSpPr>
        <p:spPr>
          <a:xfrm>
            <a:off x="4693890" y="3483769"/>
            <a:ext cx="2852886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Fetal spine perpendicular to maternal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spine — shoulder may present</a:t>
            </a:r>
            <a:endParaRPr lang="en-US" sz="1350" dirty="0"/>
          </a:p>
        </p:txBody>
      </p:sp>
      <p:sp>
        <p:nvSpPr>
          <p:cNvPr id="38" name="SK-8-text-37"/>
          <p:cNvSpPr/>
          <p:nvPr/>
        </p:nvSpPr>
        <p:spPr>
          <a:xfrm>
            <a:off x="7020967" y="2365921"/>
            <a:ext cx="758875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Abnormal</a:t>
            </a:r>
            <a:endParaRPr lang="en-US" sz="1200" dirty="0"/>
          </a:p>
        </p:txBody>
      </p:sp>
      <p:sp>
        <p:nvSpPr>
          <p:cNvPr id="39" name="SK-8-text-38"/>
          <p:cNvSpPr/>
          <p:nvPr/>
        </p:nvSpPr>
        <p:spPr>
          <a:xfrm>
            <a:off x="10849273" y="2365921"/>
            <a:ext cx="69785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Unstable</a:t>
            </a:r>
            <a:endParaRPr lang="en-US" sz="1200" dirty="0"/>
          </a:p>
        </p:txBody>
      </p:sp>
      <p:sp>
        <p:nvSpPr>
          <p:cNvPr id="40" name="SK-8-text-39"/>
          <p:cNvSpPr/>
          <p:nvPr/>
        </p:nvSpPr>
        <p:spPr>
          <a:xfrm>
            <a:off x="8278267" y="3236863"/>
            <a:ext cx="194976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Oblique</a:t>
            </a:r>
            <a:endParaRPr lang="en-US" sz="1725" dirty="0"/>
          </a:p>
        </p:txBody>
      </p:sp>
      <p:sp>
        <p:nvSpPr>
          <p:cNvPr id="41" name="SK-8-text-40"/>
          <p:cNvSpPr/>
          <p:nvPr/>
        </p:nvSpPr>
        <p:spPr>
          <a:xfrm>
            <a:off x="8302675" y="3497461"/>
            <a:ext cx="3145482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Diagonal — often converts to longitudinal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 transverse in labour</a:t>
            </a:r>
            <a:endParaRPr lang="en-US" sz="1350" dirty="0"/>
          </a:p>
        </p:txBody>
      </p:sp>
      <p:sp>
        <p:nvSpPr>
          <p:cNvPr id="42" name="SK-8-text-41"/>
          <p:cNvSpPr/>
          <p:nvPr/>
        </p:nvSpPr>
        <p:spPr>
          <a:xfrm>
            <a:off x="646063" y="4053036"/>
            <a:ext cx="399954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FETAL PRESENTATION</a:t>
            </a:r>
            <a:endParaRPr lang="en-US" sz="1425" dirty="0"/>
          </a:p>
        </p:txBody>
      </p:sp>
      <p:sp>
        <p:nvSpPr>
          <p:cNvPr id="43" name="SK-8-text-42"/>
          <p:cNvSpPr/>
          <p:nvPr/>
        </p:nvSpPr>
        <p:spPr>
          <a:xfrm>
            <a:off x="743694" y="5307955"/>
            <a:ext cx="221265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Cephalic</a:t>
            </a:r>
            <a:endParaRPr lang="en-US" sz="1725" dirty="0"/>
          </a:p>
        </p:txBody>
      </p:sp>
      <p:sp>
        <p:nvSpPr>
          <p:cNvPr id="44" name="SK-8-text-43"/>
          <p:cNvSpPr/>
          <p:nvPr/>
        </p:nvSpPr>
        <p:spPr>
          <a:xfrm>
            <a:off x="938659" y="5568553"/>
            <a:ext cx="2828479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Head presenting — palpated as hard,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round, ballotable mass at pelvic pole</a:t>
            </a:r>
            <a:endParaRPr lang="en-US" sz="1350" dirty="0"/>
          </a:p>
        </p:txBody>
      </p:sp>
      <p:sp>
        <p:nvSpPr>
          <p:cNvPr id="45" name="SK-8-text-44"/>
          <p:cNvSpPr/>
          <p:nvPr/>
        </p:nvSpPr>
        <p:spPr>
          <a:xfrm>
            <a:off x="3265884" y="4430167"/>
            <a:ext cx="75887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Normal</a:t>
            </a:r>
            <a:endParaRPr lang="en-US" sz="1200" dirty="0"/>
          </a:p>
        </p:txBody>
      </p:sp>
      <p:sp>
        <p:nvSpPr>
          <p:cNvPr id="46" name="SK-8-text-45"/>
          <p:cNvSpPr/>
          <p:nvPr/>
        </p:nvSpPr>
        <p:spPr>
          <a:xfrm>
            <a:off x="4498777" y="5307955"/>
            <a:ext cx="168687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Breech</a:t>
            </a:r>
            <a:endParaRPr lang="en-US" sz="1725" dirty="0"/>
          </a:p>
        </p:txBody>
      </p:sp>
      <p:sp>
        <p:nvSpPr>
          <p:cNvPr id="47" name="SK-8-text-46"/>
          <p:cNvSpPr/>
          <p:nvPr/>
        </p:nvSpPr>
        <p:spPr>
          <a:xfrm>
            <a:off x="4474369" y="5554861"/>
            <a:ext cx="3316188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Buttocks or feet presenting — soft, irregular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 pelvic pole; hard head at fundus</a:t>
            </a:r>
            <a:endParaRPr lang="en-US" sz="1350" dirty="0"/>
          </a:p>
        </p:txBody>
      </p:sp>
      <p:sp>
        <p:nvSpPr>
          <p:cNvPr id="48" name="SK-8-text-47"/>
          <p:cNvSpPr/>
          <p:nvPr/>
        </p:nvSpPr>
        <p:spPr>
          <a:xfrm>
            <a:off x="7020967" y="4430167"/>
            <a:ext cx="771079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Abnormal</a:t>
            </a:r>
            <a:endParaRPr lang="en-US" sz="1200" dirty="0"/>
          </a:p>
        </p:txBody>
      </p:sp>
      <p:sp>
        <p:nvSpPr>
          <p:cNvPr id="49" name="SK-8-text-48"/>
          <p:cNvSpPr/>
          <p:nvPr/>
        </p:nvSpPr>
        <p:spPr>
          <a:xfrm>
            <a:off x="10544473" y="4430167"/>
            <a:ext cx="1014859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Rare / Urgent</a:t>
            </a:r>
            <a:endParaRPr lang="en-US" sz="1200" dirty="0"/>
          </a:p>
        </p:txBody>
      </p:sp>
      <p:sp>
        <p:nvSpPr>
          <p:cNvPr id="50" name="SK-8-text-49"/>
          <p:cNvSpPr/>
          <p:nvPr/>
        </p:nvSpPr>
        <p:spPr>
          <a:xfrm>
            <a:off x="8278267" y="5307955"/>
            <a:ext cx="221265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Shoulder</a:t>
            </a:r>
            <a:endParaRPr lang="en-US" sz="1725" dirty="0"/>
          </a:p>
        </p:txBody>
      </p:sp>
      <p:sp>
        <p:nvSpPr>
          <p:cNvPr id="51" name="SK-8-text-50"/>
          <p:cNvSpPr/>
          <p:nvPr/>
        </p:nvSpPr>
        <p:spPr>
          <a:xfrm>
            <a:off x="8363694" y="5561707"/>
            <a:ext cx="3060055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Associated with transverse lie — cannot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deliver vaginally</a:t>
            </a:r>
            <a:endParaRPr lang="en-US" sz="1350" dirty="0"/>
          </a:p>
        </p:txBody>
      </p:sp>
      <p:sp>
        <p:nvSpPr>
          <p:cNvPr id="52" name="SK-8-text-51"/>
          <p:cNvSpPr/>
          <p:nvPr/>
        </p:nvSpPr>
        <p:spPr>
          <a:xfrm>
            <a:off x="950863" y="6185892"/>
            <a:ext cx="1124113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💡 Clinical Tip: At fundal palpation — breech feels soft and irregular; head feels hard, round, and ballotable. At pelvic pole — the reverse applies.</a:t>
            </a:r>
            <a:endParaRPr lang="en-US" sz="1350" dirty="0"/>
          </a:p>
        </p:txBody>
      </p:sp>
      <p:sp>
        <p:nvSpPr>
          <p:cNvPr id="53" name="SK-8-text-52"/>
          <p:cNvSpPr/>
          <p:nvPr/>
        </p:nvSpPr>
        <p:spPr>
          <a:xfrm>
            <a:off x="268188" y="6638479"/>
            <a:ext cx="40995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www.bradfordsvts.co.uk</a:t>
            </a:r>
            <a:endParaRPr lang="en-US" sz="1200" dirty="0"/>
          </a:p>
        </p:txBody>
      </p:sp>
      <p:sp>
        <p:nvSpPr>
          <p:cNvPr id="54" name="SK-8-text-53"/>
          <p:cNvSpPr/>
          <p:nvPr/>
        </p:nvSpPr>
        <p:spPr>
          <a:xfrm>
            <a:off x="10908655" y="6638479"/>
            <a:ext cx="966192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8 of 30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52586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894" y="671959"/>
            <a:ext cx="158353" cy="822871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3694" y="1608832"/>
            <a:ext cx="2328565" cy="19050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396" y="1975098"/>
            <a:ext cx="5071765" cy="4389090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5898" y="2647057"/>
            <a:ext cx="4742557" cy="514350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98282" y="1975098"/>
            <a:ext cx="5096173" cy="4196953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81192" y="2647057"/>
            <a:ext cx="4742557" cy="514350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24973" y="3108722"/>
            <a:ext cx="4267200" cy="9525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6471" y="5733157"/>
            <a:ext cx="4632871" cy="603498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46863" y="6201668"/>
            <a:ext cx="4072086" cy="9525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81713" y="2647057"/>
            <a:ext cx="28575" cy="3716982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98369" y="2846040"/>
            <a:ext cx="194965" cy="116532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39694" y="5822305"/>
            <a:ext cx="280392" cy="246757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54267" y="2112169"/>
            <a:ext cx="426690" cy="445740"/>
          </a:xfrm>
          <a:prstGeom prst="rect">
            <a:avLst/>
          </a:prstGeom>
        </p:spPr>
      </p:pic>
      <p:pic>
        <p:nvPicPr>
          <p:cNvPr id="18" name="SK-9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535067" y="1639044"/>
            <a:ext cx="1084957" cy="932557"/>
          </a:xfrm>
          <a:prstGeom prst="rect">
            <a:avLst/>
          </a:prstGeom>
        </p:spPr>
      </p:pic>
      <p:pic>
        <p:nvPicPr>
          <p:cNvPr id="19" name="SK-9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55898" y="2105323"/>
            <a:ext cx="438894" cy="445740"/>
          </a:xfrm>
          <a:prstGeom prst="rect">
            <a:avLst/>
          </a:prstGeom>
        </p:spPr>
      </p:pic>
      <p:sp>
        <p:nvSpPr>
          <p:cNvPr id="20" name="SK-9-text-19"/>
          <p:cNvSpPr/>
          <p:nvPr/>
        </p:nvSpPr>
        <p:spPr>
          <a:xfrm>
            <a:off x="4136827" y="82153"/>
            <a:ext cx="394245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800" dirty="0"/>
          </a:p>
        </p:txBody>
      </p:sp>
      <p:sp>
        <p:nvSpPr>
          <p:cNvPr id="21" name="SK-9-text-20"/>
          <p:cNvSpPr/>
          <p:nvPr/>
        </p:nvSpPr>
        <p:spPr>
          <a:xfrm>
            <a:off x="719286" y="658267"/>
            <a:ext cx="11472714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525" b="1" dirty="0">
                <a:solidFill>
                  <a:srgbClr val="1A2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Fetal Engagement and External Cephalic Version</a:t>
            </a:r>
            <a:endParaRPr lang="en-US" sz="3525" dirty="0"/>
          </a:p>
        </p:txBody>
      </p:sp>
      <p:sp>
        <p:nvSpPr>
          <p:cNvPr id="22" name="SK-9-text-21"/>
          <p:cNvSpPr/>
          <p:nvPr/>
        </p:nvSpPr>
        <p:spPr>
          <a:xfrm>
            <a:off x="719286" y="1179463"/>
            <a:ext cx="11472714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400" dirty="0">
                <a:solidFill>
                  <a:srgbClr val="5B7B9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Assessing engagement by palpation | Managing breech at 36 weeks</a:t>
            </a:r>
            <a:endParaRPr lang="en-US" sz="2400" dirty="0"/>
          </a:p>
        </p:txBody>
      </p:sp>
      <p:sp>
        <p:nvSpPr>
          <p:cNvPr id="23" name="SK-9-text-22"/>
          <p:cNvSpPr/>
          <p:nvPr/>
        </p:nvSpPr>
        <p:spPr>
          <a:xfrm>
            <a:off x="1255663" y="2187625"/>
            <a:ext cx="4933950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07D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Head Engagement</a:t>
            </a:r>
            <a:endParaRPr lang="en-US" sz="2100" dirty="0"/>
          </a:p>
        </p:txBody>
      </p:sp>
      <p:sp>
        <p:nvSpPr>
          <p:cNvPr id="24" name="SK-9-text-23"/>
          <p:cNvSpPr/>
          <p:nvPr/>
        </p:nvSpPr>
        <p:spPr>
          <a:xfrm>
            <a:off x="853380" y="2784277"/>
            <a:ext cx="1133862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Head engaged when ≤2/5 palpable above the pelvic brim</a:t>
            </a:r>
            <a:endParaRPr lang="en-US" sz="1500" dirty="0"/>
          </a:p>
        </p:txBody>
      </p:sp>
      <p:sp>
        <p:nvSpPr>
          <p:cNvPr id="25" name="SK-9-text-24"/>
          <p:cNvSpPr/>
          <p:nvPr/>
        </p:nvSpPr>
        <p:spPr>
          <a:xfrm>
            <a:off x="816769" y="3298627"/>
            <a:ext cx="4145161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5/5 above brim — completely unengaged; freely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mobile</a:t>
            </a:r>
            <a:endParaRPr lang="en-US" sz="1425" dirty="0"/>
          </a:p>
        </p:txBody>
      </p:sp>
      <p:sp>
        <p:nvSpPr>
          <p:cNvPr id="26" name="SK-9-text-25"/>
          <p:cNvSpPr/>
          <p:nvPr/>
        </p:nvSpPr>
        <p:spPr>
          <a:xfrm>
            <a:off x="804565" y="3812977"/>
            <a:ext cx="113728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4/5 above brim — head just dipping into pelvis</a:t>
            </a:r>
            <a:endParaRPr lang="en-US" sz="1500" dirty="0"/>
          </a:p>
        </p:txBody>
      </p:sp>
      <p:sp>
        <p:nvSpPr>
          <p:cNvPr id="27" name="SK-9-text-26"/>
          <p:cNvSpPr/>
          <p:nvPr/>
        </p:nvSpPr>
        <p:spPr>
          <a:xfrm>
            <a:off x="804565" y="4107805"/>
            <a:ext cx="90868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3/5 above brim — entering engagement</a:t>
            </a:r>
            <a:endParaRPr lang="en-US" sz="1500" dirty="0"/>
          </a:p>
        </p:txBody>
      </p:sp>
      <p:sp>
        <p:nvSpPr>
          <p:cNvPr id="28" name="SK-9-text-27"/>
          <p:cNvSpPr/>
          <p:nvPr/>
        </p:nvSpPr>
        <p:spPr>
          <a:xfrm>
            <a:off x="804565" y="4402782"/>
            <a:ext cx="4401294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2/5 above brim — engaged (majority of head below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brim)</a:t>
            </a:r>
            <a:endParaRPr lang="en-US" sz="1425" dirty="0"/>
          </a:p>
        </p:txBody>
      </p:sp>
      <p:sp>
        <p:nvSpPr>
          <p:cNvPr id="29" name="SK-9-text-28"/>
          <p:cNvSpPr/>
          <p:nvPr/>
        </p:nvSpPr>
        <p:spPr>
          <a:xfrm>
            <a:off x="804565" y="4923979"/>
            <a:ext cx="4145161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0/5 above brim — deeply engaged; not palpable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abdominally</a:t>
            </a:r>
            <a:endParaRPr lang="en-US" sz="1425" dirty="0"/>
          </a:p>
        </p:txBody>
      </p:sp>
      <p:sp>
        <p:nvSpPr>
          <p:cNvPr id="30" name="SK-9-text-29"/>
          <p:cNvSpPr/>
          <p:nvPr/>
        </p:nvSpPr>
        <p:spPr>
          <a:xfrm>
            <a:off x="792361" y="5829300"/>
            <a:ext cx="4645075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primigravidae, engagement normally occurs around 36 weeks.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 multigravidae, engagement may not occur until labour begins.</a:t>
            </a:r>
            <a:endParaRPr lang="en-US" sz="1350" dirty="0"/>
          </a:p>
        </p:txBody>
      </p:sp>
      <p:sp>
        <p:nvSpPr>
          <p:cNvPr id="31" name="SK-9-text-30"/>
          <p:cNvSpPr/>
          <p:nvPr/>
        </p:nvSpPr>
        <p:spPr>
          <a:xfrm>
            <a:off x="7266384" y="2180779"/>
            <a:ext cx="4925616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External Cephalic Version (ECV)</a:t>
            </a:r>
            <a:endParaRPr lang="en-US" sz="2100" dirty="0"/>
          </a:p>
        </p:txBody>
      </p:sp>
      <p:sp>
        <p:nvSpPr>
          <p:cNvPr id="32" name="SK-9-text-31"/>
          <p:cNvSpPr/>
          <p:nvPr/>
        </p:nvSpPr>
        <p:spPr>
          <a:xfrm>
            <a:off x="7034659" y="2681436"/>
            <a:ext cx="4059882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Offer ECV to all women with uncomplicated breech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presentation at 36 weeks gestation</a:t>
            </a:r>
            <a:endParaRPr lang="en-US" sz="1425" dirty="0"/>
          </a:p>
        </p:txBody>
      </p:sp>
      <p:sp>
        <p:nvSpPr>
          <p:cNvPr id="33" name="SK-9-text-32"/>
          <p:cNvSpPr/>
          <p:nvPr/>
        </p:nvSpPr>
        <p:spPr>
          <a:xfrm>
            <a:off x="6742063" y="3291780"/>
            <a:ext cx="4389090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Who: Offered to all women with breech presentation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 36 weeks</a:t>
            </a:r>
            <a:endParaRPr lang="en-US" sz="1350" dirty="0"/>
          </a:p>
        </p:txBody>
      </p:sp>
      <p:sp>
        <p:nvSpPr>
          <p:cNvPr id="34" name="SK-9-text-33"/>
          <p:cNvSpPr/>
          <p:nvPr/>
        </p:nvSpPr>
        <p:spPr>
          <a:xfrm>
            <a:off x="6742063" y="3806130"/>
            <a:ext cx="544993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Success rate: Approximately 50% overall</a:t>
            </a:r>
            <a:endParaRPr lang="en-US" sz="1500" dirty="0"/>
          </a:p>
        </p:txBody>
      </p:sp>
      <p:sp>
        <p:nvSpPr>
          <p:cNvPr id="35" name="SK-9-text-34"/>
          <p:cNvSpPr/>
          <p:nvPr/>
        </p:nvSpPr>
        <p:spPr>
          <a:xfrm>
            <a:off x="6742063" y="4100959"/>
            <a:ext cx="4413498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Setting: Hospital setting with CTG monitoring before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after</a:t>
            </a:r>
            <a:endParaRPr lang="en-US" sz="1350" dirty="0"/>
          </a:p>
        </p:txBody>
      </p:sp>
      <p:sp>
        <p:nvSpPr>
          <p:cNvPr id="36" name="SK-9-text-35"/>
          <p:cNvSpPr/>
          <p:nvPr/>
        </p:nvSpPr>
        <p:spPr>
          <a:xfrm>
            <a:off x="6742063" y="4615309"/>
            <a:ext cx="4791373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Contraindications: Placenta praevia, previous uterine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surgery (relative), fetal compromise, ruptured membranes</a:t>
            </a:r>
            <a:endParaRPr lang="en-US" sz="1350" dirty="0"/>
          </a:p>
        </p:txBody>
      </p:sp>
      <p:sp>
        <p:nvSpPr>
          <p:cNvPr id="37" name="SK-9-text-36"/>
          <p:cNvSpPr/>
          <p:nvPr/>
        </p:nvSpPr>
        <p:spPr>
          <a:xfrm>
            <a:off x="6742063" y="5136505"/>
            <a:ext cx="4632871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✓ If unsuccessful: Planned caesarean section or vaginal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breech delivery (specialist unit)</a:t>
            </a:r>
            <a:endParaRPr lang="en-US" sz="1350" dirty="0"/>
          </a:p>
        </p:txBody>
      </p:sp>
      <p:sp>
        <p:nvSpPr>
          <p:cNvPr id="38" name="SK-9-text-37"/>
          <p:cNvSpPr/>
          <p:nvPr/>
        </p:nvSpPr>
        <p:spPr>
          <a:xfrm>
            <a:off x="7120086" y="5829300"/>
            <a:ext cx="4157365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Pearl: ECV should be proactively offered — not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waiting for the woman to ask. Success rate ~50%.</a:t>
            </a:r>
            <a:endParaRPr lang="en-US" sz="1425" dirty="0"/>
          </a:p>
        </p:txBody>
      </p:sp>
      <p:sp>
        <p:nvSpPr>
          <p:cNvPr id="39" name="SK-9-text-38"/>
          <p:cNvSpPr/>
          <p:nvPr/>
        </p:nvSpPr>
        <p:spPr>
          <a:xfrm>
            <a:off x="377875" y="6624786"/>
            <a:ext cx="39166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40" name="SK-9-text-39"/>
          <p:cNvSpPr/>
          <p:nvPr/>
        </p:nvSpPr>
        <p:spPr>
          <a:xfrm>
            <a:off x="7958286" y="6617940"/>
            <a:ext cx="385569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Slide 9 of 30 | Section 1: Obstetric Abdominal Palpation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2276</Words>
  <Application>Microsoft Office PowerPoint</Application>
  <PresentationFormat>Widescreen</PresentationFormat>
  <Paragraphs>399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Roboto</vt:lpstr>
      <vt:lpstr>Arial</vt:lpstr>
      <vt:lpstr>Calibri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3</cp:revision>
  <dcterms:created xsi:type="dcterms:W3CDTF">2026-06-11T15:20:52Z</dcterms:created>
  <dcterms:modified xsi:type="dcterms:W3CDTF">2026-06-11T16:33:59Z</dcterms:modified>
</cp:coreProperties>
</file>