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12192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Inter" panose="020B0604020202020204" charset="0"/>
      <p:regular r:id="rId35"/>
      <p:bold r:id="rId36"/>
    </p:embeddedFont>
    <p:embeddedFont>
      <p:font typeface="Montserrat" panose="00000500000000000000" pitchFamily="2" charset="0"/>
      <p:regular r:id="rId37"/>
      <p:bold r:id="rId38"/>
      <p:italic r:id="rId39"/>
      <p:boldItalic r:id="rId40"/>
    </p:embeddedFont>
    <p:embeddedFont>
      <p:font typeface="Open Sans" panose="020B0606030504020204" pitchFamily="34" charset="0"/>
      <p:regular r:id="rId41"/>
      <p:bold r:id="rId42"/>
      <p:italic r:id="rId43"/>
      <p:boldItalic r:id="rId44"/>
    </p:embeddedFont>
    <p:embeddedFont>
      <p:font typeface="Roboto" panose="02000000000000000000" pitchFamily="2" charset="0"/>
      <p:regular r:id="rId45"/>
      <p:bold r:id="rId46"/>
      <p:italic r:id="rId47"/>
      <p:boldItalic r:id="rId4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0357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8.png"/><Relationship Id="rId18" Type="http://schemas.openxmlformats.org/officeDocument/2006/relationships/image" Target="../media/image143.png"/><Relationship Id="rId3" Type="http://schemas.openxmlformats.org/officeDocument/2006/relationships/image" Target="../media/image1.png"/><Relationship Id="rId21" Type="http://schemas.openxmlformats.org/officeDocument/2006/relationships/image" Target="../media/image146.png"/><Relationship Id="rId7" Type="http://schemas.openxmlformats.org/officeDocument/2006/relationships/image" Target="../media/image132.png"/><Relationship Id="rId12" Type="http://schemas.openxmlformats.org/officeDocument/2006/relationships/image" Target="../media/image137.png"/><Relationship Id="rId17" Type="http://schemas.openxmlformats.org/officeDocument/2006/relationships/image" Target="../media/image14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41.png"/><Relationship Id="rId20" Type="http://schemas.openxmlformats.org/officeDocument/2006/relationships/image" Target="../media/image1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1.png"/><Relationship Id="rId11" Type="http://schemas.openxmlformats.org/officeDocument/2006/relationships/image" Target="../media/image136.png"/><Relationship Id="rId24" Type="http://schemas.openxmlformats.org/officeDocument/2006/relationships/image" Target="../media/image149.png"/><Relationship Id="rId5" Type="http://schemas.openxmlformats.org/officeDocument/2006/relationships/image" Target="../media/image130.png"/><Relationship Id="rId15" Type="http://schemas.openxmlformats.org/officeDocument/2006/relationships/image" Target="../media/image140.png"/><Relationship Id="rId23" Type="http://schemas.openxmlformats.org/officeDocument/2006/relationships/image" Target="../media/image148.png"/><Relationship Id="rId10" Type="http://schemas.openxmlformats.org/officeDocument/2006/relationships/image" Target="../media/image135.png"/><Relationship Id="rId19" Type="http://schemas.openxmlformats.org/officeDocument/2006/relationships/image" Target="../media/image144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Relationship Id="rId14" Type="http://schemas.openxmlformats.org/officeDocument/2006/relationships/image" Target="../media/image139.png"/><Relationship Id="rId22" Type="http://schemas.openxmlformats.org/officeDocument/2006/relationships/image" Target="../media/image14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59.png"/><Relationship Id="rId18" Type="http://schemas.openxmlformats.org/officeDocument/2006/relationships/image" Target="../media/image164.png"/><Relationship Id="rId3" Type="http://schemas.openxmlformats.org/officeDocument/2006/relationships/image" Target="../media/image1.png"/><Relationship Id="rId7" Type="http://schemas.openxmlformats.org/officeDocument/2006/relationships/image" Target="../media/image153.png"/><Relationship Id="rId12" Type="http://schemas.openxmlformats.org/officeDocument/2006/relationships/image" Target="../media/image158.png"/><Relationship Id="rId17" Type="http://schemas.openxmlformats.org/officeDocument/2006/relationships/image" Target="../media/image163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2.png"/><Relationship Id="rId11" Type="http://schemas.openxmlformats.org/officeDocument/2006/relationships/image" Target="../media/image157.png"/><Relationship Id="rId5" Type="http://schemas.openxmlformats.org/officeDocument/2006/relationships/image" Target="../media/image151.png"/><Relationship Id="rId15" Type="http://schemas.openxmlformats.org/officeDocument/2006/relationships/image" Target="../media/image161.png"/><Relationship Id="rId10" Type="http://schemas.openxmlformats.org/officeDocument/2006/relationships/image" Target="../media/image156.png"/><Relationship Id="rId4" Type="http://schemas.openxmlformats.org/officeDocument/2006/relationships/image" Target="../media/image150.png"/><Relationship Id="rId9" Type="http://schemas.openxmlformats.org/officeDocument/2006/relationships/image" Target="../media/image155.png"/><Relationship Id="rId14" Type="http://schemas.openxmlformats.org/officeDocument/2006/relationships/image" Target="../media/image16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image" Target="../media/image174.png"/><Relationship Id="rId3" Type="http://schemas.openxmlformats.org/officeDocument/2006/relationships/image" Target="../media/image1.png"/><Relationship Id="rId7" Type="http://schemas.openxmlformats.org/officeDocument/2006/relationships/image" Target="../media/image168.png"/><Relationship Id="rId12" Type="http://schemas.openxmlformats.org/officeDocument/2006/relationships/image" Target="../media/image173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7.png"/><Relationship Id="rId11" Type="http://schemas.openxmlformats.org/officeDocument/2006/relationships/image" Target="../media/image172.png"/><Relationship Id="rId5" Type="http://schemas.openxmlformats.org/officeDocument/2006/relationships/image" Target="../media/image166.png"/><Relationship Id="rId15" Type="http://schemas.openxmlformats.org/officeDocument/2006/relationships/image" Target="../media/image176.png"/><Relationship Id="rId10" Type="http://schemas.openxmlformats.org/officeDocument/2006/relationships/image" Target="../media/image171.png"/><Relationship Id="rId4" Type="http://schemas.openxmlformats.org/officeDocument/2006/relationships/image" Target="../media/image165.png"/><Relationship Id="rId9" Type="http://schemas.openxmlformats.org/officeDocument/2006/relationships/image" Target="../media/image170.png"/><Relationship Id="rId14" Type="http://schemas.openxmlformats.org/officeDocument/2006/relationships/image" Target="../media/image17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3" Type="http://schemas.openxmlformats.org/officeDocument/2006/relationships/image" Target="../media/image1.png"/><Relationship Id="rId7" Type="http://schemas.openxmlformats.org/officeDocument/2006/relationships/image" Target="../media/image18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0.png"/><Relationship Id="rId5" Type="http://schemas.openxmlformats.org/officeDocument/2006/relationships/image" Target="../media/image179.png"/><Relationship Id="rId10" Type="http://schemas.openxmlformats.org/officeDocument/2006/relationships/image" Target="../media/image184.png"/><Relationship Id="rId4" Type="http://schemas.openxmlformats.org/officeDocument/2006/relationships/image" Target="../media/image178.png"/><Relationship Id="rId9" Type="http://schemas.openxmlformats.org/officeDocument/2006/relationships/image" Target="../media/image18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13" Type="http://schemas.openxmlformats.org/officeDocument/2006/relationships/image" Target="../media/image194.png"/><Relationship Id="rId3" Type="http://schemas.openxmlformats.org/officeDocument/2006/relationships/image" Target="../media/image1.png"/><Relationship Id="rId7" Type="http://schemas.openxmlformats.org/officeDocument/2006/relationships/image" Target="../media/image188.png"/><Relationship Id="rId12" Type="http://schemas.openxmlformats.org/officeDocument/2006/relationships/image" Target="../media/image193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7.png"/><Relationship Id="rId11" Type="http://schemas.openxmlformats.org/officeDocument/2006/relationships/image" Target="../media/image192.png"/><Relationship Id="rId5" Type="http://schemas.openxmlformats.org/officeDocument/2006/relationships/image" Target="../media/image186.png"/><Relationship Id="rId15" Type="http://schemas.openxmlformats.org/officeDocument/2006/relationships/image" Target="../media/image196.png"/><Relationship Id="rId10" Type="http://schemas.openxmlformats.org/officeDocument/2006/relationships/image" Target="../media/image191.png"/><Relationship Id="rId4" Type="http://schemas.openxmlformats.org/officeDocument/2006/relationships/image" Target="../media/image185.png"/><Relationship Id="rId9" Type="http://schemas.openxmlformats.org/officeDocument/2006/relationships/image" Target="../media/image190.png"/><Relationship Id="rId14" Type="http://schemas.openxmlformats.org/officeDocument/2006/relationships/image" Target="../media/image19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png"/><Relationship Id="rId13" Type="http://schemas.openxmlformats.org/officeDocument/2006/relationships/image" Target="../media/image207.png"/><Relationship Id="rId3" Type="http://schemas.openxmlformats.org/officeDocument/2006/relationships/image" Target="../media/image1.png"/><Relationship Id="rId7" Type="http://schemas.openxmlformats.org/officeDocument/2006/relationships/image" Target="../media/image201.png"/><Relationship Id="rId12" Type="http://schemas.openxmlformats.org/officeDocument/2006/relationships/image" Target="../media/image206.png"/><Relationship Id="rId17" Type="http://schemas.openxmlformats.org/officeDocument/2006/relationships/image" Target="../media/image211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0.png"/><Relationship Id="rId11" Type="http://schemas.openxmlformats.org/officeDocument/2006/relationships/image" Target="../media/image205.png"/><Relationship Id="rId5" Type="http://schemas.openxmlformats.org/officeDocument/2006/relationships/image" Target="../media/image199.png"/><Relationship Id="rId15" Type="http://schemas.openxmlformats.org/officeDocument/2006/relationships/image" Target="../media/image209.png"/><Relationship Id="rId10" Type="http://schemas.openxmlformats.org/officeDocument/2006/relationships/image" Target="../media/image204.png"/><Relationship Id="rId4" Type="http://schemas.openxmlformats.org/officeDocument/2006/relationships/image" Target="../media/image198.png"/><Relationship Id="rId9" Type="http://schemas.openxmlformats.org/officeDocument/2006/relationships/image" Target="../media/image203.png"/><Relationship Id="rId14" Type="http://schemas.openxmlformats.org/officeDocument/2006/relationships/image" Target="../media/image20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png"/><Relationship Id="rId13" Type="http://schemas.openxmlformats.org/officeDocument/2006/relationships/image" Target="../media/image221.png"/><Relationship Id="rId18" Type="http://schemas.openxmlformats.org/officeDocument/2006/relationships/image" Target="../media/image226.png"/><Relationship Id="rId3" Type="http://schemas.openxmlformats.org/officeDocument/2006/relationships/image" Target="../media/image1.png"/><Relationship Id="rId21" Type="http://schemas.openxmlformats.org/officeDocument/2006/relationships/image" Target="../media/image229.png"/><Relationship Id="rId7" Type="http://schemas.openxmlformats.org/officeDocument/2006/relationships/image" Target="../media/image215.png"/><Relationship Id="rId12" Type="http://schemas.openxmlformats.org/officeDocument/2006/relationships/image" Target="../media/image220.png"/><Relationship Id="rId17" Type="http://schemas.openxmlformats.org/officeDocument/2006/relationships/image" Target="../media/image225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24.png"/><Relationship Id="rId20" Type="http://schemas.openxmlformats.org/officeDocument/2006/relationships/image" Target="../media/image2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4.png"/><Relationship Id="rId11" Type="http://schemas.openxmlformats.org/officeDocument/2006/relationships/image" Target="../media/image219.png"/><Relationship Id="rId5" Type="http://schemas.openxmlformats.org/officeDocument/2006/relationships/image" Target="../media/image213.png"/><Relationship Id="rId15" Type="http://schemas.openxmlformats.org/officeDocument/2006/relationships/image" Target="../media/image223.png"/><Relationship Id="rId10" Type="http://schemas.openxmlformats.org/officeDocument/2006/relationships/image" Target="../media/image218.png"/><Relationship Id="rId19" Type="http://schemas.openxmlformats.org/officeDocument/2006/relationships/image" Target="../media/image227.png"/><Relationship Id="rId4" Type="http://schemas.openxmlformats.org/officeDocument/2006/relationships/image" Target="../media/image212.png"/><Relationship Id="rId9" Type="http://schemas.openxmlformats.org/officeDocument/2006/relationships/image" Target="../media/image217.png"/><Relationship Id="rId14" Type="http://schemas.openxmlformats.org/officeDocument/2006/relationships/image" Target="../media/image2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4.png"/><Relationship Id="rId13" Type="http://schemas.openxmlformats.org/officeDocument/2006/relationships/image" Target="../media/image239.png"/><Relationship Id="rId18" Type="http://schemas.openxmlformats.org/officeDocument/2006/relationships/image" Target="../media/image244.png"/><Relationship Id="rId3" Type="http://schemas.openxmlformats.org/officeDocument/2006/relationships/image" Target="../media/image1.png"/><Relationship Id="rId7" Type="http://schemas.openxmlformats.org/officeDocument/2006/relationships/image" Target="../media/image233.png"/><Relationship Id="rId12" Type="http://schemas.openxmlformats.org/officeDocument/2006/relationships/image" Target="../media/image238.png"/><Relationship Id="rId17" Type="http://schemas.openxmlformats.org/officeDocument/2006/relationships/image" Target="../media/image243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2.png"/><Relationship Id="rId11" Type="http://schemas.openxmlformats.org/officeDocument/2006/relationships/image" Target="../media/image237.png"/><Relationship Id="rId5" Type="http://schemas.openxmlformats.org/officeDocument/2006/relationships/image" Target="../media/image231.png"/><Relationship Id="rId15" Type="http://schemas.openxmlformats.org/officeDocument/2006/relationships/image" Target="../media/image241.png"/><Relationship Id="rId10" Type="http://schemas.openxmlformats.org/officeDocument/2006/relationships/image" Target="../media/image236.png"/><Relationship Id="rId19" Type="http://schemas.openxmlformats.org/officeDocument/2006/relationships/image" Target="../media/image245.png"/><Relationship Id="rId4" Type="http://schemas.openxmlformats.org/officeDocument/2006/relationships/image" Target="../media/image230.png"/><Relationship Id="rId9" Type="http://schemas.openxmlformats.org/officeDocument/2006/relationships/image" Target="../media/image235.png"/><Relationship Id="rId14" Type="http://schemas.openxmlformats.org/officeDocument/2006/relationships/image" Target="../media/image2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255.png"/><Relationship Id="rId3" Type="http://schemas.openxmlformats.org/officeDocument/2006/relationships/image" Target="../media/image1.png"/><Relationship Id="rId7" Type="http://schemas.openxmlformats.org/officeDocument/2006/relationships/image" Target="../media/image249.png"/><Relationship Id="rId12" Type="http://schemas.openxmlformats.org/officeDocument/2006/relationships/image" Target="../media/image254.png"/><Relationship Id="rId17" Type="http://schemas.openxmlformats.org/officeDocument/2006/relationships/image" Target="../media/image259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8.png"/><Relationship Id="rId11" Type="http://schemas.openxmlformats.org/officeDocument/2006/relationships/image" Target="../media/image253.png"/><Relationship Id="rId5" Type="http://schemas.openxmlformats.org/officeDocument/2006/relationships/image" Target="../media/image247.png"/><Relationship Id="rId15" Type="http://schemas.openxmlformats.org/officeDocument/2006/relationships/image" Target="../media/image257.png"/><Relationship Id="rId10" Type="http://schemas.openxmlformats.org/officeDocument/2006/relationships/image" Target="../media/image252.png"/><Relationship Id="rId4" Type="http://schemas.openxmlformats.org/officeDocument/2006/relationships/image" Target="../media/image246.png"/><Relationship Id="rId9" Type="http://schemas.openxmlformats.org/officeDocument/2006/relationships/image" Target="../media/image251.png"/><Relationship Id="rId14" Type="http://schemas.openxmlformats.org/officeDocument/2006/relationships/image" Target="../media/image25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4.png"/><Relationship Id="rId13" Type="http://schemas.openxmlformats.org/officeDocument/2006/relationships/image" Target="../media/image269.png"/><Relationship Id="rId3" Type="http://schemas.openxmlformats.org/officeDocument/2006/relationships/image" Target="../media/image1.png"/><Relationship Id="rId7" Type="http://schemas.openxmlformats.org/officeDocument/2006/relationships/image" Target="../media/image263.png"/><Relationship Id="rId12" Type="http://schemas.openxmlformats.org/officeDocument/2006/relationships/image" Target="../media/image268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2.png"/><Relationship Id="rId11" Type="http://schemas.openxmlformats.org/officeDocument/2006/relationships/image" Target="../media/image267.png"/><Relationship Id="rId5" Type="http://schemas.openxmlformats.org/officeDocument/2006/relationships/image" Target="../media/image261.png"/><Relationship Id="rId15" Type="http://schemas.openxmlformats.org/officeDocument/2006/relationships/image" Target="../media/image271.png"/><Relationship Id="rId10" Type="http://schemas.openxmlformats.org/officeDocument/2006/relationships/image" Target="../media/image266.png"/><Relationship Id="rId4" Type="http://schemas.openxmlformats.org/officeDocument/2006/relationships/image" Target="../media/image260.png"/><Relationship Id="rId9" Type="http://schemas.openxmlformats.org/officeDocument/2006/relationships/image" Target="../media/image265.png"/><Relationship Id="rId14" Type="http://schemas.openxmlformats.org/officeDocument/2006/relationships/image" Target="../media/image27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8.png"/><Relationship Id="rId13" Type="http://schemas.openxmlformats.org/officeDocument/2006/relationships/image" Target="../media/image283.png"/><Relationship Id="rId3" Type="http://schemas.openxmlformats.org/officeDocument/2006/relationships/image" Target="../media/image273.png"/><Relationship Id="rId7" Type="http://schemas.openxmlformats.org/officeDocument/2006/relationships/image" Target="../media/image277.png"/><Relationship Id="rId12" Type="http://schemas.openxmlformats.org/officeDocument/2006/relationships/image" Target="../media/image282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6.png"/><Relationship Id="rId11" Type="http://schemas.openxmlformats.org/officeDocument/2006/relationships/image" Target="../media/image281.png"/><Relationship Id="rId5" Type="http://schemas.openxmlformats.org/officeDocument/2006/relationships/image" Target="../media/image275.png"/><Relationship Id="rId15" Type="http://schemas.openxmlformats.org/officeDocument/2006/relationships/image" Target="../media/image285.png"/><Relationship Id="rId10" Type="http://schemas.openxmlformats.org/officeDocument/2006/relationships/image" Target="../media/image280.png"/><Relationship Id="rId4" Type="http://schemas.openxmlformats.org/officeDocument/2006/relationships/image" Target="../media/image274.png"/><Relationship Id="rId9" Type="http://schemas.openxmlformats.org/officeDocument/2006/relationships/image" Target="../media/image279.png"/><Relationship Id="rId14" Type="http://schemas.openxmlformats.org/officeDocument/2006/relationships/image" Target="../media/image28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1.png"/><Relationship Id="rId13" Type="http://schemas.openxmlformats.org/officeDocument/2006/relationships/image" Target="../media/image296.png"/><Relationship Id="rId18" Type="http://schemas.openxmlformats.org/officeDocument/2006/relationships/image" Target="../media/image301.png"/><Relationship Id="rId3" Type="http://schemas.openxmlformats.org/officeDocument/2006/relationships/image" Target="../media/image1.png"/><Relationship Id="rId7" Type="http://schemas.openxmlformats.org/officeDocument/2006/relationships/image" Target="../media/image290.png"/><Relationship Id="rId12" Type="http://schemas.openxmlformats.org/officeDocument/2006/relationships/image" Target="../media/image295.png"/><Relationship Id="rId17" Type="http://schemas.openxmlformats.org/officeDocument/2006/relationships/image" Target="../media/image300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9.png"/><Relationship Id="rId11" Type="http://schemas.openxmlformats.org/officeDocument/2006/relationships/image" Target="../media/image294.png"/><Relationship Id="rId5" Type="http://schemas.openxmlformats.org/officeDocument/2006/relationships/image" Target="../media/image288.png"/><Relationship Id="rId15" Type="http://schemas.openxmlformats.org/officeDocument/2006/relationships/image" Target="../media/image298.png"/><Relationship Id="rId10" Type="http://schemas.openxmlformats.org/officeDocument/2006/relationships/image" Target="../media/image293.png"/><Relationship Id="rId19" Type="http://schemas.openxmlformats.org/officeDocument/2006/relationships/image" Target="../media/image302.png"/><Relationship Id="rId4" Type="http://schemas.openxmlformats.org/officeDocument/2006/relationships/image" Target="../media/image287.png"/><Relationship Id="rId9" Type="http://schemas.openxmlformats.org/officeDocument/2006/relationships/image" Target="../media/image292.png"/><Relationship Id="rId14" Type="http://schemas.openxmlformats.org/officeDocument/2006/relationships/image" Target="../media/image29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7.png"/><Relationship Id="rId13" Type="http://schemas.openxmlformats.org/officeDocument/2006/relationships/image" Target="../media/image312.png"/><Relationship Id="rId18" Type="http://schemas.openxmlformats.org/officeDocument/2006/relationships/image" Target="../media/image317.png"/><Relationship Id="rId3" Type="http://schemas.openxmlformats.org/officeDocument/2006/relationships/image" Target="../media/image1.png"/><Relationship Id="rId7" Type="http://schemas.openxmlformats.org/officeDocument/2006/relationships/image" Target="../media/image306.png"/><Relationship Id="rId12" Type="http://schemas.openxmlformats.org/officeDocument/2006/relationships/image" Target="../media/image311.png"/><Relationship Id="rId17" Type="http://schemas.openxmlformats.org/officeDocument/2006/relationships/image" Target="../media/image316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3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5.png"/><Relationship Id="rId11" Type="http://schemas.openxmlformats.org/officeDocument/2006/relationships/image" Target="../media/image310.png"/><Relationship Id="rId5" Type="http://schemas.openxmlformats.org/officeDocument/2006/relationships/image" Target="../media/image304.png"/><Relationship Id="rId15" Type="http://schemas.openxmlformats.org/officeDocument/2006/relationships/image" Target="../media/image314.png"/><Relationship Id="rId10" Type="http://schemas.openxmlformats.org/officeDocument/2006/relationships/image" Target="../media/image309.png"/><Relationship Id="rId4" Type="http://schemas.openxmlformats.org/officeDocument/2006/relationships/image" Target="../media/image303.png"/><Relationship Id="rId9" Type="http://schemas.openxmlformats.org/officeDocument/2006/relationships/image" Target="../media/image308.png"/><Relationship Id="rId14" Type="http://schemas.openxmlformats.org/officeDocument/2006/relationships/image" Target="../media/image31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2.png"/><Relationship Id="rId13" Type="http://schemas.openxmlformats.org/officeDocument/2006/relationships/image" Target="../media/image327.png"/><Relationship Id="rId3" Type="http://schemas.openxmlformats.org/officeDocument/2006/relationships/image" Target="../media/image1.png"/><Relationship Id="rId7" Type="http://schemas.openxmlformats.org/officeDocument/2006/relationships/image" Target="../media/image321.png"/><Relationship Id="rId12" Type="http://schemas.openxmlformats.org/officeDocument/2006/relationships/image" Target="../media/image326.png"/><Relationship Id="rId17" Type="http://schemas.openxmlformats.org/officeDocument/2006/relationships/image" Target="../media/image331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0.png"/><Relationship Id="rId11" Type="http://schemas.openxmlformats.org/officeDocument/2006/relationships/image" Target="../media/image325.png"/><Relationship Id="rId5" Type="http://schemas.openxmlformats.org/officeDocument/2006/relationships/image" Target="../media/image319.png"/><Relationship Id="rId15" Type="http://schemas.openxmlformats.org/officeDocument/2006/relationships/image" Target="../media/image329.png"/><Relationship Id="rId10" Type="http://schemas.openxmlformats.org/officeDocument/2006/relationships/image" Target="../media/image324.png"/><Relationship Id="rId4" Type="http://schemas.openxmlformats.org/officeDocument/2006/relationships/image" Target="../media/image318.png"/><Relationship Id="rId9" Type="http://schemas.openxmlformats.org/officeDocument/2006/relationships/image" Target="../media/image323.png"/><Relationship Id="rId14" Type="http://schemas.openxmlformats.org/officeDocument/2006/relationships/image" Target="../media/image32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6.png"/><Relationship Id="rId13" Type="http://schemas.openxmlformats.org/officeDocument/2006/relationships/image" Target="../media/image341.png"/><Relationship Id="rId18" Type="http://schemas.openxmlformats.org/officeDocument/2006/relationships/image" Target="../media/image346.png"/><Relationship Id="rId3" Type="http://schemas.openxmlformats.org/officeDocument/2006/relationships/image" Target="../media/image1.png"/><Relationship Id="rId21" Type="http://schemas.openxmlformats.org/officeDocument/2006/relationships/image" Target="../media/image349.png"/><Relationship Id="rId7" Type="http://schemas.openxmlformats.org/officeDocument/2006/relationships/image" Target="../media/image335.png"/><Relationship Id="rId12" Type="http://schemas.openxmlformats.org/officeDocument/2006/relationships/image" Target="../media/image340.png"/><Relationship Id="rId17" Type="http://schemas.openxmlformats.org/officeDocument/2006/relationships/image" Target="../media/image345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44.png"/><Relationship Id="rId20" Type="http://schemas.openxmlformats.org/officeDocument/2006/relationships/image" Target="../media/image3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4.png"/><Relationship Id="rId11" Type="http://schemas.openxmlformats.org/officeDocument/2006/relationships/image" Target="../media/image339.png"/><Relationship Id="rId5" Type="http://schemas.openxmlformats.org/officeDocument/2006/relationships/image" Target="../media/image333.png"/><Relationship Id="rId15" Type="http://schemas.openxmlformats.org/officeDocument/2006/relationships/image" Target="../media/image343.png"/><Relationship Id="rId10" Type="http://schemas.openxmlformats.org/officeDocument/2006/relationships/image" Target="../media/image338.png"/><Relationship Id="rId19" Type="http://schemas.openxmlformats.org/officeDocument/2006/relationships/image" Target="../media/image347.png"/><Relationship Id="rId4" Type="http://schemas.openxmlformats.org/officeDocument/2006/relationships/image" Target="../media/image332.png"/><Relationship Id="rId9" Type="http://schemas.openxmlformats.org/officeDocument/2006/relationships/image" Target="../media/image337.png"/><Relationship Id="rId14" Type="http://schemas.openxmlformats.org/officeDocument/2006/relationships/image" Target="../media/image34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4.png"/><Relationship Id="rId13" Type="http://schemas.openxmlformats.org/officeDocument/2006/relationships/image" Target="../media/image359.png"/><Relationship Id="rId18" Type="http://schemas.openxmlformats.org/officeDocument/2006/relationships/image" Target="../media/image364.png"/><Relationship Id="rId3" Type="http://schemas.openxmlformats.org/officeDocument/2006/relationships/image" Target="../media/image1.png"/><Relationship Id="rId21" Type="http://schemas.openxmlformats.org/officeDocument/2006/relationships/image" Target="../media/image367.png"/><Relationship Id="rId7" Type="http://schemas.openxmlformats.org/officeDocument/2006/relationships/image" Target="../media/image353.png"/><Relationship Id="rId12" Type="http://schemas.openxmlformats.org/officeDocument/2006/relationships/image" Target="../media/image358.png"/><Relationship Id="rId17" Type="http://schemas.openxmlformats.org/officeDocument/2006/relationships/image" Target="../media/image363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62.png"/><Relationship Id="rId20" Type="http://schemas.openxmlformats.org/officeDocument/2006/relationships/image" Target="../media/image3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2.png"/><Relationship Id="rId11" Type="http://schemas.openxmlformats.org/officeDocument/2006/relationships/image" Target="../media/image357.png"/><Relationship Id="rId5" Type="http://schemas.openxmlformats.org/officeDocument/2006/relationships/image" Target="../media/image351.png"/><Relationship Id="rId15" Type="http://schemas.openxmlformats.org/officeDocument/2006/relationships/image" Target="../media/image361.png"/><Relationship Id="rId23" Type="http://schemas.openxmlformats.org/officeDocument/2006/relationships/image" Target="../media/image369.png"/><Relationship Id="rId10" Type="http://schemas.openxmlformats.org/officeDocument/2006/relationships/image" Target="../media/image356.png"/><Relationship Id="rId19" Type="http://schemas.openxmlformats.org/officeDocument/2006/relationships/image" Target="../media/image365.png"/><Relationship Id="rId4" Type="http://schemas.openxmlformats.org/officeDocument/2006/relationships/image" Target="../media/image350.png"/><Relationship Id="rId9" Type="http://schemas.openxmlformats.org/officeDocument/2006/relationships/image" Target="../media/image355.png"/><Relationship Id="rId14" Type="http://schemas.openxmlformats.org/officeDocument/2006/relationships/image" Target="../media/image360.png"/><Relationship Id="rId22" Type="http://schemas.openxmlformats.org/officeDocument/2006/relationships/image" Target="../media/image36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4.png"/><Relationship Id="rId13" Type="http://schemas.openxmlformats.org/officeDocument/2006/relationships/image" Target="../media/image379.png"/><Relationship Id="rId18" Type="http://schemas.openxmlformats.org/officeDocument/2006/relationships/image" Target="../media/image384.png"/><Relationship Id="rId3" Type="http://schemas.openxmlformats.org/officeDocument/2006/relationships/image" Target="../media/image1.png"/><Relationship Id="rId21" Type="http://schemas.openxmlformats.org/officeDocument/2006/relationships/image" Target="../media/image387.png"/><Relationship Id="rId7" Type="http://schemas.openxmlformats.org/officeDocument/2006/relationships/image" Target="../media/image373.png"/><Relationship Id="rId12" Type="http://schemas.openxmlformats.org/officeDocument/2006/relationships/image" Target="../media/image378.png"/><Relationship Id="rId17" Type="http://schemas.openxmlformats.org/officeDocument/2006/relationships/image" Target="../media/image383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382.png"/><Relationship Id="rId20" Type="http://schemas.openxmlformats.org/officeDocument/2006/relationships/image" Target="../media/image3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2.png"/><Relationship Id="rId11" Type="http://schemas.openxmlformats.org/officeDocument/2006/relationships/image" Target="../media/image377.png"/><Relationship Id="rId5" Type="http://schemas.openxmlformats.org/officeDocument/2006/relationships/image" Target="../media/image371.png"/><Relationship Id="rId15" Type="http://schemas.openxmlformats.org/officeDocument/2006/relationships/image" Target="../media/image381.png"/><Relationship Id="rId10" Type="http://schemas.openxmlformats.org/officeDocument/2006/relationships/image" Target="../media/image376.png"/><Relationship Id="rId19" Type="http://schemas.openxmlformats.org/officeDocument/2006/relationships/image" Target="../media/image385.png"/><Relationship Id="rId4" Type="http://schemas.openxmlformats.org/officeDocument/2006/relationships/image" Target="../media/image370.png"/><Relationship Id="rId9" Type="http://schemas.openxmlformats.org/officeDocument/2006/relationships/image" Target="../media/image375.png"/><Relationship Id="rId14" Type="http://schemas.openxmlformats.org/officeDocument/2006/relationships/image" Target="../media/image380.png"/><Relationship Id="rId22" Type="http://schemas.openxmlformats.org/officeDocument/2006/relationships/image" Target="../media/image38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3.png"/><Relationship Id="rId13" Type="http://schemas.openxmlformats.org/officeDocument/2006/relationships/image" Target="../media/image398.png"/><Relationship Id="rId3" Type="http://schemas.openxmlformats.org/officeDocument/2006/relationships/image" Target="../media/image1.png"/><Relationship Id="rId7" Type="http://schemas.openxmlformats.org/officeDocument/2006/relationships/image" Target="../media/image392.png"/><Relationship Id="rId12" Type="http://schemas.openxmlformats.org/officeDocument/2006/relationships/image" Target="../media/image397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4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1.png"/><Relationship Id="rId11" Type="http://schemas.openxmlformats.org/officeDocument/2006/relationships/image" Target="../media/image396.png"/><Relationship Id="rId5" Type="http://schemas.openxmlformats.org/officeDocument/2006/relationships/image" Target="../media/image390.png"/><Relationship Id="rId15" Type="http://schemas.openxmlformats.org/officeDocument/2006/relationships/image" Target="../media/image400.png"/><Relationship Id="rId10" Type="http://schemas.openxmlformats.org/officeDocument/2006/relationships/image" Target="../media/image395.png"/><Relationship Id="rId4" Type="http://schemas.openxmlformats.org/officeDocument/2006/relationships/image" Target="../media/image389.png"/><Relationship Id="rId9" Type="http://schemas.openxmlformats.org/officeDocument/2006/relationships/image" Target="../media/image394.png"/><Relationship Id="rId14" Type="http://schemas.openxmlformats.org/officeDocument/2006/relationships/image" Target="../media/image39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6.png"/><Relationship Id="rId3" Type="http://schemas.openxmlformats.org/officeDocument/2006/relationships/image" Target="../media/image1.png"/><Relationship Id="rId7" Type="http://schemas.openxmlformats.org/officeDocument/2006/relationships/image" Target="../media/image405.png"/><Relationship Id="rId12" Type="http://schemas.openxmlformats.org/officeDocument/2006/relationships/image" Target="../media/image41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4.png"/><Relationship Id="rId11" Type="http://schemas.openxmlformats.org/officeDocument/2006/relationships/image" Target="../media/image409.png"/><Relationship Id="rId5" Type="http://schemas.openxmlformats.org/officeDocument/2006/relationships/image" Target="../media/image403.png"/><Relationship Id="rId10" Type="http://schemas.openxmlformats.org/officeDocument/2006/relationships/image" Target="../media/image408.png"/><Relationship Id="rId4" Type="http://schemas.openxmlformats.org/officeDocument/2006/relationships/image" Target="../media/image402.png"/><Relationship Id="rId9" Type="http://schemas.openxmlformats.org/officeDocument/2006/relationships/image" Target="../media/image40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3" Type="http://schemas.openxmlformats.org/officeDocument/2006/relationships/image" Target="../media/image1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19" Type="http://schemas.openxmlformats.org/officeDocument/2006/relationships/image" Target="../media/image55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18" Type="http://schemas.openxmlformats.org/officeDocument/2006/relationships/image" Target="../media/image70.png"/><Relationship Id="rId3" Type="http://schemas.openxmlformats.org/officeDocument/2006/relationships/image" Target="../media/image1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18" Type="http://schemas.openxmlformats.org/officeDocument/2006/relationships/image" Target="../media/image85.png"/><Relationship Id="rId26" Type="http://schemas.openxmlformats.org/officeDocument/2006/relationships/image" Target="../media/image93.png"/><Relationship Id="rId3" Type="http://schemas.openxmlformats.org/officeDocument/2006/relationships/image" Target="../media/image1.png"/><Relationship Id="rId21" Type="http://schemas.openxmlformats.org/officeDocument/2006/relationships/image" Target="../media/image88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5" Type="http://schemas.openxmlformats.org/officeDocument/2006/relationships/image" Target="../media/image9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3.png"/><Relationship Id="rId20" Type="http://schemas.openxmlformats.org/officeDocument/2006/relationships/image" Target="../media/image87.png"/><Relationship Id="rId29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24" Type="http://schemas.openxmlformats.org/officeDocument/2006/relationships/image" Target="../media/image91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23" Type="http://schemas.openxmlformats.org/officeDocument/2006/relationships/image" Target="../media/image90.png"/><Relationship Id="rId28" Type="http://schemas.openxmlformats.org/officeDocument/2006/relationships/image" Target="../media/image95.png"/><Relationship Id="rId10" Type="http://schemas.openxmlformats.org/officeDocument/2006/relationships/image" Target="../media/image77.png"/><Relationship Id="rId19" Type="http://schemas.openxmlformats.org/officeDocument/2006/relationships/image" Target="../media/image86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Relationship Id="rId22" Type="http://schemas.openxmlformats.org/officeDocument/2006/relationships/image" Target="../media/image89.png"/><Relationship Id="rId27" Type="http://schemas.openxmlformats.org/officeDocument/2006/relationships/image" Target="../media/image9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png"/><Relationship Id="rId18" Type="http://schemas.openxmlformats.org/officeDocument/2006/relationships/image" Target="../media/image111.png"/><Relationship Id="rId3" Type="http://schemas.openxmlformats.org/officeDocument/2006/relationships/image" Target="../media/image1.png"/><Relationship Id="rId21" Type="http://schemas.openxmlformats.org/officeDocument/2006/relationships/image" Target="../media/image114.png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17" Type="http://schemas.openxmlformats.org/officeDocument/2006/relationships/image" Target="../media/image11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09.png"/><Relationship Id="rId20" Type="http://schemas.openxmlformats.org/officeDocument/2006/relationships/image" Target="../media/image1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5" Type="http://schemas.openxmlformats.org/officeDocument/2006/relationships/image" Target="../media/image98.png"/><Relationship Id="rId15" Type="http://schemas.openxmlformats.org/officeDocument/2006/relationships/image" Target="../media/image108.png"/><Relationship Id="rId10" Type="http://schemas.openxmlformats.org/officeDocument/2006/relationships/image" Target="../media/image103.png"/><Relationship Id="rId19" Type="http://schemas.openxmlformats.org/officeDocument/2006/relationships/image" Target="../media/image112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Relationship Id="rId14" Type="http://schemas.openxmlformats.org/officeDocument/2006/relationships/image" Target="../media/image107.png"/><Relationship Id="rId22" Type="http://schemas.openxmlformats.org/officeDocument/2006/relationships/image" Target="../media/image1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3" Type="http://schemas.openxmlformats.org/officeDocument/2006/relationships/image" Target="../media/image1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5" Type="http://schemas.openxmlformats.org/officeDocument/2006/relationships/image" Target="../media/image127.png"/><Relationship Id="rId10" Type="http://schemas.openxmlformats.org/officeDocument/2006/relationships/image" Target="../media/image122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Relationship Id="rId14" Type="http://schemas.openxmlformats.org/officeDocument/2006/relationships/image" Target="../media/image1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4575"/>
            <a:ext cx="12192000" cy="1357759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396" y="5209282"/>
            <a:ext cx="6863953" cy="1905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082903"/>
            <a:ext cx="12192000" cy="774948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2055" y="2475607"/>
            <a:ext cx="4206180" cy="3614142"/>
          </a:xfrm>
          <a:prstGeom prst="rect">
            <a:avLst/>
          </a:prstGeom>
        </p:spPr>
      </p:pic>
      <p:sp>
        <p:nvSpPr>
          <p:cNvPr id="7" name="SK-1-text-6"/>
          <p:cNvSpPr/>
          <p:nvPr/>
        </p:nvSpPr>
        <p:spPr>
          <a:xfrm>
            <a:off x="597396" y="1083469"/>
            <a:ext cx="11594604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4050" dirty="0"/>
          </a:p>
        </p:txBody>
      </p:sp>
      <p:sp>
        <p:nvSpPr>
          <p:cNvPr id="9" name="SK-1-text-8"/>
          <p:cNvSpPr/>
          <p:nvPr/>
        </p:nvSpPr>
        <p:spPr>
          <a:xfrm>
            <a:off x="572988" y="2674590"/>
            <a:ext cx="6681192" cy="17555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6847"/>
              </a:lnSpc>
              <a:buNone/>
            </a:pPr>
            <a:r>
              <a:rPr lang="en-US" sz="6225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Postnatal Care</a:t>
            </a:r>
            <a:endParaRPr lang="en-US" sz="6225" dirty="0"/>
          </a:p>
          <a:p>
            <a:pPr marL="0" indent="0" algn="l">
              <a:lnSpc>
                <a:spcPts val="6847"/>
              </a:lnSpc>
              <a:buNone/>
            </a:pPr>
            <a:r>
              <a:rPr lang="en-US" sz="6225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GP Trainees</a:t>
            </a:r>
            <a:endParaRPr lang="en-US" sz="6225" dirty="0"/>
          </a:p>
        </p:txBody>
      </p:sp>
      <p:sp>
        <p:nvSpPr>
          <p:cNvPr id="10" name="SK-1-text-9"/>
          <p:cNvSpPr/>
          <p:nvPr/>
        </p:nvSpPr>
        <p:spPr>
          <a:xfrm>
            <a:off x="597396" y="4615309"/>
            <a:ext cx="11594604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endParaRPr lang="en-US" sz="3450" dirty="0"/>
          </a:p>
        </p:txBody>
      </p:sp>
      <p:sp>
        <p:nvSpPr>
          <p:cNvPr id="11" name="SK-1-text-10"/>
          <p:cNvSpPr/>
          <p:nvPr/>
        </p:nvSpPr>
        <p:spPr>
          <a:xfrm>
            <a:off x="609600" y="5393085"/>
            <a:ext cx="115824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📅 Created May 2026 — Updated to current NICE NG194 / CKS February 2026 standards</a:t>
            </a:r>
            <a:endParaRPr lang="en-US" sz="1425" dirty="0"/>
          </a:p>
        </p:txBody>
      </p:sp>
      <p:sp>
        <p:nvSpPr>
          <p:cNvPr id="12" name="SK-1-text-11"/>
          <p:cNvSpPr/>
          <p:nvPr/>
        </p:nvSpPr>
        <p:spPr>
          <a:xfrm>
            <a:off x="609600" y="5694760"/>
            <a:ext cx="523017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🌐 www.bradfordvts.co.uk</a:t>
            </a:r>
            <a:endParaRPr lang="en-US" sz="1425" dirty="0"/>
          </a:p>
        </p:txBody>
      </p:sp>
      <p:sp>
        <p:nvSpPr>
          <p:cNvPr id="13" name="SK-1-text-12"/>
          <p:cNvSpPr/>
          <p:nvPr/>
        </p:nvSpPr>
        <p:spPr>
          <a:xfrm>
            <a:off x="560784" y="6501259"/>
            <a:ext cx="1163121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Disclaimer: This deck is for educational purposes only. Always verify drug doses and guidance against the latest NICE/BNF publications before clinical application.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153" y="315367"/>
            <a:ext cx="134094" cy="1083469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0784" y="1231702"/>
            <a:ext cx="3462486" cy="1905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267" y="1618357"/>
            <a:ext cx="5266879" cy="1947565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267" y="1618357"/>
            <a:ext cx="5266879" cy="123379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200" y="3422005"/>
            <a:ext cx="2487067" cy="246757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2298" y="1618357"/>
            <a:ext cx="5266879" cy="1947565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2298" y="1618357"/>
            <a:ext cx="5266879" cy="123379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03082" y="3422005"/>
            <a:ext cx="2487067" cy="246757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267" y="3861048"/>
            <a:ext cx="5266879" cy="1947565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267" y="3861048"/>
            <a:ext cx="5266879" cy="109686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19200" y="5657850"/>
            <a:ext cx="2487067" cy="246757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42298" y="3861048"/>
            <a:ext cx="5266879" cy="1947565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42298" y="3861048"/>
            <a:ext cx="5266879" cy="109686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03082" y="5657850"/>
            <a:ext cx="2487067" cy="246757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94879" y="6158359"/>
            <a:ext cx="10802094" cy="322213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152602" y="6158359"/>
            <a:ext cx="9525" cy="322213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0800" y="4066729"/>
            <a:ext cx="487561" cy="493663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65584" y="4066729"/>
            <a:ext cx="451098" cy="459432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25059" y="1844725"/>
            <a:ext cx="463153" cy="493663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53380" y="1824186"/>
            <a:ext cx="511969" cy="528042"/>
          </a:xfrm>
          <a:prstGeom prst="rect">
            <a:avLst/>
          </a:prstGeom>
        </p:spPr>
      </p:pic>
      <p:sp>
        <p:nvSpPr>
          <p:cNvPr id="24" name="SK-10-text-23"/>
          <p:cNvSpPr/>
          <p:nvPr/>
        </p:nvSpPr>
        <p:spPr>
          <a:xfrm>
            <a:off x="707082" y="356592"/>
            <a:ext cx="7943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D97E3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AT 6 WEEKS — PART 2</a:t>
            </a:r>
            <a:endParaRPr lang="en-US" sz="1500" dirty="0"/>
          </a:p>
        </p:txBody>
      </p:sp>
      <p:sp>
        <p:nvSpPr>
          <p:cNvPr id="25" name="SK-10-text-24"/>
          <p:cNvSpPr/>
          <p:nvPr/>
        </p:nvSpPr>
        <p:spPr>
          <a:xfrm>
            <a:off x="719286" y="630882"/>
            <a:ext cx="11472714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Progestogen-Only and LARC Options</a:t>
            </a:r>
            <a:endParaRPr lang="en-US" sz="3450" dirty="0"/>
          </a:p>
        </p:txBody>
      </p:sp>
      <p:sp>
        <p:nvSpPr>
          <p:cNvPr id="26" name="SK-10-text-25"/>
          <p:cNvSpPr/>
          <p:nvPr/>
        </p:nvSpPr>
        <p:spPr>
          <a:xfrm>
            <a:off x="743694" y="1131540"/>
            <a:ext cx="11448306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F7F7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Postpartum contraception timing — safe starts for every method</a:t>
            </a:r>
            <a:endParaRPr lang="en-US" sz="1950" dirty="0"/>
          </a:p>
        </p:txBody>
      </p:sp>
      <p:sp>
        <p:nvSpPr>
          <p:cNvPr id="27" name="SK-10-text-26"/>
          <p:cNvSpPr/>
          <p:nvPr/>
        </p:nvSpPr>
        <p:spPr>
          <a:xfrm>
            <a:off x="1450777" y="1844725"/>
            <a:ext cx="814768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Progestogen-Only Pill (POP)</a:t>
            </a:r>
            <a:endParaRPr lang="en-US" sz="1950" dirty="0"/>
          </a:p>
        </p:txBody>
      </p:sp>
      <p:sp>
        <p:nvSpPr>
          <p:cNvPr id="28" name="SK-10-text-27"/>
          <p:cNvSpPr/>
          <p:nvPr/>
        </p:nvSpPr>
        <p:spPr>
          <a:xfrm>
            <a:off x="1462980" y="2146548"/>
            <a:ext cx="5353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D97E3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e.g. Cerazette, Noriday</a:t>
            </a:r>
            <a:endParaRPr lang="en-US" sz="1500" dirty="0"/>
          </a:p>
        </p:txBody>
      </p:sp>
      <p:sp>
        <p:nvSpPr>
          <p:cNvPr id="29" name="SK-10-text-28"/>
          <p:cNvSpPr/>
          <p:nvPr/>
        </p:nvSpPr>
        <p:spPr>
          <a:xfrm>
            <a:off x="987475" y="2427684"/>
            <a:ext cx="7258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Start from Day 21 postpartum</a:t>
            </a:r>
            <a:endParaRPr lang="en-US" sz="1500" dirty="0"/>
          </a:p>
        </p:txBody>
      </p:sp>
      <p:sp>
        <p:nvSpPr>
          <p:cNvPr id="30" name="SK-10-text-29"/>
          <p:cNvSpPr/>
          <p:nvPr/>
        </p:nvSpPr>
        <p:spPr>
          <a:xfrm>
            <a:off x="987475" y="2660898"/>
            <a:ext cx="90868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Safe while breastfeeding (UKMEC 1–2)</a:t>
            </a:r>
            <a:endParaRPr lang="en-US" sz="1500" dirty="0"/>
          </a:p>
        </p:txBody>
      </p:sp>
      <p:sp>
        <p:nvSpPr>
          <p:cNvPr id="31" name="SK-10-text-30"/>
          <p:cNvSpPr/>
          <p:nvPr/>
        </p:nvSpPr>
        <p:spPr>
          <a:xfrm>
            <a:off x="987475" y="2893963"/>
            <a:ext cx="10306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Can start at 3 weeks even if breastfeeding</a:t>
            </a:r>
            <a:endParaRPr lang="en-US" sz="1500" dirty="0"/>
          </a:p>
        </p:txBody>
      </p:sp>
      <p:sp>
        <p:nvSpPr>
          <p:cNvPr id="32" name="SK-10-text-31"/>
          <p:cNvSpPr/>
          <p:nvPr/>
        </p:nvSpPr>
        <p:spPr>
          <a:xfrm>
            <a:off x="987475" y="3127177"/>
            <a:ext cx="60388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No effect on milk supply</a:t>
            </a:r>
            <a:endParaRPr lang="en-US" sz="1500" dirty="0"/>
          </a:p>
        </p:txBody>
      </p:sp>
      <p:sp>
        <p:nvSpPr>
          <p:cNvPr id="33" name="SK-10-text-32"/>
          <p:cNvSpPr/>
          <p:nvPr/>
        </p:nvSpPr>
        <p:spPr>
          <a:xfrm>
            <a:off x="1292275" y="3442692"/>
            <a:ext cx="612076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UKMEC 1–2 — Generally safe</a:t>
            </a:r>
            <a:endParaRPr lang="en-US" sz="1350" dirty="0"/>
          </a:p>
        </p:txBody>
      </p:sp>
      <p:sp>
        <p:nvSpPr>
          <p:cNvPr id="34" name="SK-10-text-33"/>
          <p:cNvSpPr/>
          <p:nvPr/>
        </p:nvSpPr>
        <p:spPr>
          <a:xfrm>
            <a:off x="7010400" y="1851571"/>
            <a:ext cx="518160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Injectable (Depo-Provera)</a:t>
            </a:r>
            <a:endParaRPr lang="en-US" sz="1950" dirty="0"/>
          </a:p>
        </p:txBody>
      </p:sp>
      <p:sp>
        <p:nvSpPr>
          <p:cNvPr id="35" name="SK-10-text-34"/>
          <p:cNvSpPr/>
          <p:nvPr/>
        </p:nvSpPr>
        <p:spPr>
          <a:xfrm>
            <a:off x="7010400" y="2146548"/>
            <a:ext cx="51816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D7D7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Medroxyprogesterone acetate</a:t>
            </a:r>
            <a:endParaRPr lang="en-US" sz="1500" dirty="0"/>
          </a:p>
        </p:txBody>
      </p:sp>
      <p:sp>
        <p:nvSpPr>
          <p:cNvPr id="36" name="SK-10-text-35"/>
          <p:cNvSpPr/>
          <p:nvPr/>
        </p:nvSpPr>
        <p:spPr>
          <a:xfrm>
            <a:off x="6522690" y="2427684"/>
            <a:ext cx="566931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Can start any time postpartum (UKMEC 1)</a:t>
            </a:r>
            <a:endParaRPr lang="en-US" sz="1500" dirty="0"/>
          </a:p>
        </p:txBody>
      </p:sp>
      <p:sp>
        <p:nvSpPr>
          <p:cNvPr id="37" name="SK-10-text-36"/>
          <p:cNvSpPr/>
          <p:nvPr/>
        </p:nvSpPr>
        <p:spPr>
          <a:xfrm>
            <a:off x="6522690" y="2660898"/>
            <a:ext cx="566931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If given before 6 weeks — may increase bleeding</a:t>
            </a:r>
            <a:endParaRPr lang="en-US" sz="1500" dirty="0"/>
          </a:p>
        </p:txBody>
      </p:sp>
      <p:sp>
        <p:nvSpPr>
          <p:cNvPr id="38" name="SK-10-text-37"/>
          <p:cNvSpPr/>
          <p:nvPr/>
        </p:nvSpPr>
        <p:spPr>
          <a:xfrm>
            <a:off x="6534894" y="2893963"/>
            <a:ext cx="5353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Safe in breastfeeding</a:t>
            </a:r>
            <a:endParaRPr lang="en-US" sz="1500" dirty="0"/>
          </a:p>
        </p:txBody>
      </p:sp>
      <p:sp>
        <p:nvSpPr>
          <p:cNvPr id="39" name="SK-10-text-38"/>
          <p:cNvSpPr/>
          <p:nvPr/>
        </p:nvSpPr>
        <p:spPr>
          <a:xfrm>
            <a:off x="6534894" y="3127177"/>
            <a:ext cx="565710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12-week duration — consider if compliance concern</a:t>
            </a:r>
            <a:endParaRPr lang="en-US" sz="1500" dirty="0"/>
          </a:p>
        </p:txBody>
      </p:sp>
      <p:sp>
        <p:nvSpPr>
          <p:cNvPr id="40" name="SK-10-text-39"/>
          <p:cNvSpPr/>
          <p:nvPr/>
        </p:nvSpPr>
        <p:spPr>
          <a:xfrm>
            <a:off x="6839694" y="3442692"/>
            <a:ext cx="535230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UKMEC 1 — Any time postpartum</a:t>
            </a:r>
            <a:endParaRPr lang="en-US" sz="1350" dirty="0"/>
          </a:p>
        </p:txBody>
      </p:sp>
      <p:sp>
        <p:nvSpPr>
          <p:cNvPr id="41" name="SK-10-text-40"/>
          <p:cNvSpPr/>
          <p:nvPr/>
        </p:nvSpPr>
        <p:spPr>
          <a:xfrm>
            <a:off x="1414165" y="4066729"/>
            <a:ext cx="577024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Implant (Nexplanon)</a:t>
            </a:r>
            <a:endParaRPr lang="en-US" sz="1950" dirty="0"/>
          </a:p>
        </p:txBody>
      </p:sp>
      <p:sp>
        <p:nvSpPr>
          <p:cNvPr id="42" name="SK-10-text-41"/>
          <p:cNvSpPr/>
          <p:nvPr/>
        </p:nvSpPr>
        <p:spPr>
          <a:xfrm>
            <a:off x="1426369" y="4354711"/>
            <a:ext cx="69532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B599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Etonogestrel subdermal implant</a:t>
            </a:r>
            <a:endParaRPr lang="en-US" sz="1500" dirty="0"/>
          </a:p>
        </p:txBody>
      </p:sp>
      <p:sp>
        <p:nvSpPr>
          <p:cNvPr id="43" name="SK-10-text-42"/>
          <p:cNvSpPr/>
          <p:nvPr/>
        </p:nvSpPr>
        <p:spPr>
          <a:xfrm>
            <a:off x="987475" y="4649688"/>
            <a:ext cx="10991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Can be inserted any time postpartum (UKMEC 1)</a:t>
            </a:r>
            <a:endParaRPr lang="en-US" sz="1500" dirty="0"/>
          </a:p>
        </p:txBody>
      </p:sp>
      <p:sp>
        <p:nvSpPr>
          <p:cNvPr id="44" name="SK-10-text-43"/>
          <p:cNvSpPr/>
          <p:nvPr/>
        </p:nvSpPr>
        <p:spPr>
          <a:xfrm>
            <a:off x="987475" y="4882753"/>
            <a:ext cx="87058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Highly effective — 3 years duration</a:t>
            </a:r>
            <a:endParaRPr lang="en-US" sz="1500" dirty="0"/>
          </a:p>
        </p:txBody>
      </p:sp>
      <p:sp>
        <p:nvSpPr>
          <p:cNvPr id="45" name="SK-10-text-44"/>
          <p:cNvSpPr/>
          <p:nvPr/>
        </p:nvSpPr>
        <p:spPr>
          <a:xfrm>
            <a:off x="987475" y="5115967"/>
            <a:ext cx="53530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Safe in breastfeeding</a:t>
            </a:r>
            <a:endParaRPr lang="en-US" sz="1500" dirty="0"/>
          </a:p>
        </p:txBody>
      </p:sp>
      <p:sp>
        <p:nvSpPr>
          <p:cNvPr id="46" name="SK-10-text-45"/>
          <p:cNvSpPr/>
          <p:nvPr/>
        </p:nvSpPr>
        <p:spPr>
          <a:xfrm>
            <a:off x="987475" y="5342334"/>
            <a:ext cx="112045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Ideal if immediate long-term contraception desired</a:t>
            </a:r>
            <a:endParaRPr lang="en-US" sz="1500" dirty="0"/>
          </a:p>
        </p:txBody>
      </p:sp>
      <p:sp>
        <p:nvSpPr>
          <p:cNvPr id="47" name="SK-10-text-46"/>
          <p:cNvSpPr/>
          <p:nvPr/>
        </p:nvSpPr>
        <p:spPr>
          <a:xfrm>
            <a:off x="1292275" y="5650855"/>
            <a:ext cx="66008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UKMEC 1 — Any time postpartum</a:t>
            </a:r>
            <a:endParaRPr lang="en-US" sz="1350" dirty="0"/>
          </a:p>
        </p:txBody>
      </p:sp>
      <p:sp>
        <p:nvSpPr>
          <p:cNvPr id="48" name="SK-10-text-47"/>
          <p:cNvSpPr/>
          <p:nvPr/>
        </p:nvSpPr>
        <p:spPr>
          <a:xfrm>
            <a:off x="6973788" y="4066729"/>
            <a:ext cx="279844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IUD / IUS</a:t>
            </a:r>
            <a:endParaRPr lang="en-US" sz="1950" dirty="0"/>
          </a:p>
        </p:txBody>
      </p:sp>
      <p:sp>
        <p:nvSpPr>
          <p:cNvPr id="49" name="SK-10-text-48"/>
          <p:cNvSpPr/>
          <p:nvPr/>
        </p:nvSpPr>
        <p:spPr>
          <a:xfrm>
            <a:off x="6973788" y="4354711"/>
            <a:ext cx="52182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B8E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Copper IUD or Levonorgestrel IUS (e.g. Mirena)</a:t>
            </a:r>
            <a:endParaRPr lang="en-US" sz="1500" dirty="0"/>
          </a:p>
        </p:txBody>
      </p:sp>
      <p:sp>
        <p:nvSpPr>
          <p:cNvPr id="50" name="SK-10-text-49"/>
          <p:cNvSpPr/>
          <p:nvPr/>
        </p:nvSpPr>
        <p:spPr>
          <a:xfrm>
            <a:off x="6522690" y="4649688"/>
            <a:ext cx="566931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Insert from Day 28 (4 weeks) postpartum (UKMEC 1)</a:t>
            </a:r>
            <a:endParaRPr lang="en-US" sz="1500" dirty="0"/>
          </a:p>
        </p:txBody>
      </p:sp>
      <p:sp>
        <p:nvSpPr>
          <p:cNvPr id="51" name="SK-10-text-50"/>
          <p:cNvSpPr/>
          <p:nvPr/>
        </p:nvSpPr>
        <p:spPr>
          <a:xfrm>
            <a:off x="6534894" y="4882753"/>
            <a:ext cx="56571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Can be inserted immediately postpartum or at 4+ weeks</a:t>
            </a:r>
            <a:endParaRPr lang="en-US" sz="1500" dirty="0"/>
          </a:p>
        </p:txBody>
      </p:sp>
      <p:sp>
        <p:nvSpPr>
          <p:cNvPr id="52" name="SK-10-text-51"/>
          <p:cNvSpPr/>
          <p:nvPr/>
        </p:nvSpPr>
        <p:spPr>
          <a:xfrm>
            <a:off x="6534894" y="5115967"/>
            <a:ext cx="53530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Safe in breastfeeding</a:t>
            </a:r>
            <a:endParaRPr lang="en-US" sz="1500" dirty="0"/>
          </a:p>
        </p:txBody>
      </p:sp>
      <p:sp>
        <p:nvSpPr>
          <p:cNvPr id="53" name="SK-10-text-52"/>
          <p:cNvSpPr/>
          <p:nvPr/>
        </p:nvSpPr>
        <p:spPr>
          <a:xfrm>
            <a:off x="6534894" y="5342334"/>
            <a:ext cx="56571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IUS also reduces heavy periods — dual benefit</a:t>
            </a:r>
            <a:endParaRPr lang="en-US" sz="1500" dirty="0"/>
          </a:p>
        </p:txBody>
      </p:sp>
      <p:sp>
        <p:nvSpPr>
          <p:cNvPr id="54" name="SK-10-text-53"/>
          <p:cNvSpPr/>
          <p:nvPr/>
        </p:nvSpPr>
        <p:spPr>
          <a:xfrm>
            <a:off x="6839694" y="5650855"/>
            <a:ext cx="535230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UKMEC 1 from Day 28 postpartum</a:t>
            </a:r>
            <a:endParaRPr lang="en-US" sz="1350" dirty="0"/>
          </a:p>
        </p:txBody>
      </p:sp>
      <p:sp>
        <p:nvSpPr>
          <p:cNvPr id="55" name="SK-10-text-54"/>
          <p:cNvSpPr/>
          <p:nvPr/>
        </p:nvSpPr>
        <p:spPr>
          <a:xfrm>
            <a:off x="755898" y="5945832"/>
            <a:ext cx="50139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D97E3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POSTPARTUM TIMING REFERENCE</a:t>
            </a:r>
            <a:endParaRPr lang="en-US" sz="1200" dirty="0"/>
          </a:p>
        </p:txBody>
      </p:sp>
      <p:sp>
        <p:nvSpPr>
          <p:cNvPr id="56" name="SK-10-text-55"/>
          <p:cNvSpPr/>
          <p:nvPr/>
        </p:nvSpPr>
        <p:spPr>
          <a:xfrm>
            <a:off x="755898" y="6199584"/>
            <a:ext cx="3676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 0 (Birth) →</a:t>
            </a:r>
            <a:endParaRPr lang="en-US" sz="1500" dirty="0"/>
          </a:p>
        </p:txBody>
      </p:sp>
      <p:sp>
        <p:nvSpPr>
          <p:cNvPr id="57" name="SK-10-text-56"/>
          <p:cNvSpPr/>
          <p:nvPr/>
        </p:nvSpPr>
        <p:spPr>
          <a:xfrm>
            <a:off x="4011067" y="6199584"/>
            <a:ext cx="2228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Day 21</a:t>
            </a:r>
            <a:endParaRPr lang="en-US" sz="1500" dirty="0"/>
          </a:p>
        </p:txBody>
      </p:sp>
      <p:sp>
        <p:nvSpPr>
          <p:cNvPr id="58" name="SK-10-text-57"/>
          <p:cNvSpPr/>
          <p:nvPr/>
        </p:nvSpPr>
        <p:spPr>
          <a:xfrm>
            <a:off x="5388769" y="6199584"/>
            <a:ext cx="5581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● ● Day 28 (4 weeks)</a:t>
            </a:r>
            <a:endParaRPr lang="en-US" sz="1500" dirty="0"/>
          </a:p>
        </p:txBody>
      </p:sp>
      <p:sp>
        <p:nvSpPr>
          <p:cNvPr id="59" name="SK-10-text-58"/>
          <p:cNvSpPr/>
          <p:nvPr/>
        </p:nvSpPr>
        <p:spPr>
          <a:xfrm>
            <a:off x="8205192" y="6199584"/>
            <a:ext cx="23050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6 weeks</a:t>
            </a:r>
            <a:endParaRPr lang="en-US" sz="1500" dirty="0"/>
          </a:p>
        </p:txBody>
      </p:sp>
      <p:sp>
        <p:nvSpPr>
          <p:cNvPr id="60" name="SK-10-text-59"/>
          <p:cNvSpPr/>
          <p:nvPr/>
        </p:nvSpPr>
        <p:spPr>
          <a:xfrm>
            <a:off x="10668000" y="6213277"/>
            <a:ext cx="15240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months</a:t>
            </a:r>
            <a:endParaRPr lang="en-US" sz="1500" dirty="0"/>
          </a:p>
        </p:txBody>
      </p:sp>
      <p:sp>
        <p:nvSpPr>
          <p:cNvPr id="61" name="SK-10-text-60"/>
          <p:cNvSpPr/>
          <p:nvPr/>
        </p:nvSpPr>
        <p:spPr>
          <a:xfrm>
            <a:off x="365671" y="6638479"/>
            <a:ext cx="3916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62" name="SK-10-text-61"/>
          <p:cNvSpPr/>
          <p:nvPr/>
        </p:nvSpPr>
        <p:spPr>
          <a:xfrm>
            <a:off x="10850761" y="6638479"/>
            <a:ext cx="134123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F7F7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10 of 28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5" y="308521"/>
            <a:ext cx="121890" cy="1165771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0" y="1460450"/>
            <a:ext cx="9558494" cy="20961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" y="1885950"/>
            <a:ext cx="5461992" cy="4478238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55" y="2450306"/>
            <a:ext cx="5462000" cy="16198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675" y="5870377"/>
            <a:ext cx="5083969" cy="370284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2298" y="1885950"/>
            <a:ext cx="5461992" cy="4505623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2292" y="2450306"/>
            <a:ext cx="5461999" cy="16198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7263" y="3257550"/>
            <a:ext cx="5071765" cy="617190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7263" y="4011811"/>
            <a:ext cx="5071765" cy="617190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7263" y="4766221"/>
            <a:ext cx="5071765" cy="617190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37256" y="5563791"/>
            <a:ext cx="5071772" cy="16607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27490" y="5623471"/>
            <a:ext cx="4328071" cy="651421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76392" y="1988790"/>
            <a:ext cx="292596" cy="349746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9286" y="2599134"/>
            <a:ext cx="4937671" cy="1858417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2675" y="1995636"/>
            <a:ext cx="316855" cy="335905"/>
          </a:xfrm>
          <a:prstGeom prst="rect">
            <a:avLst/>
          </a:prstGeom>
        </p:spPr>
      </p:pic>
      <p:sp>
        <p:nvSpPr>
          <p:cNvPr id="18" name="SK-11-text-17"/>
          <p:cNvSpPr/>
          <p:nvPr/>
        </p:nvSpPr>
        <p:spPr>
          <a:xfrm>
            <a:off x="719286" y="418207"/>
            <a:ext cx="11472714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125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Contraception: Key Counselling Points</a:t>
            </a:r>
            <a:endParaRPr lang="en-US" sz="4125" dirty="0"/>
          </a:p>
        </p:txBody>
      </p:sp>
      <p:sp>
        <p:nvSpPr>
          <p:cNvPr id="19" name="SK-11-text-18"/>
          <p:cNvSpPr/>
          <p:nvPr/>
        </p:nvSpPr>
        <p:spPr>
          <a:xfrm>
            <a:off x="719286" y="1035546"/>
            <a:ext cx="11472714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every woman must be told at the 6-week check</a:t>
            </a:r>
            <a:endParaRPr lang="en-US" sz="2400" dirty="0"/>
          </a:p>
        </p:txBody>
      </p:sp>
      <p:sp>
        <p:nvSpPr>
          <p:cNvPr id="20" name="SK-11-text-19"/>
          <p:cNvSpPr/>
          <p:nvPr/>
        </p:nvSpPr>
        <p:spPr>
          <a:xfrm>
            <a:off x="1084957" y="2016175"/>
            <a:ext cx="728091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E85D0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Ovulation from Day 28</a:t>
            </a:r>
            <a:endParaRPr lang="en-US" sz="2100" dirty="0"/>
          </a:p>
        </p:txBody>
      </p:sp>
      <p:sp>
        <p:nvSpPr>
          <p:cNvPr id="21" name="SK-11-text-20"/>
          <p:cNvSpPr/>
          <p:nvPr/>
        </p:nvSpPr>
        <p:spPr>
          <a:xfrm>
            <a:off x="694879" y="4622155"/>
            <a:ext cx="5023098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Women who are not breastfeeding can ovulate from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 28 postnatally</a:t>
            </a:r>
            <a:endParaRPr lang="en-US" sz="1650" dirty="0"/>
          </a:p>
        </p:txBody>
      </p:sp>
      <p:sp>
        <p:nvSpPr>
          <p:cNvPr id="22" name="SK-11-text-21"/>
          <p:cNvSpPr/>
          <p:nvPr/>
        </p:nvSpPr>
        <p:spPr>
          <a:xfrm>
            <a:off x="694879" y="5211961"/>
            <a:ext cx="5023098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Contraception should be started from day 21 if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intercourse has resumed — before the 6-week check</a:t>
            </a:r>
            <a:endParaRPr lang="en-US" sz="1650" dirty="0"/>
          </a:p>
        </p:txBody>
      </p:sp>
      <p:sp>
        <p:nvSpPr>
          <p:cNvPr id="23" name="SK-11-text-22"/>
          <p:cNvSpPr/>
          <p:nvPr/>
        </p:nvSpPr>
        <p:spPr>
          <a:xfrm>
            <a:off x="727770" y="5925294"/>
            <a:ext cx="498157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Don’t wait for the 6-week check — it may be too late</a:t>
            </a:r>
            <a:endParaRPr lang="en-US" sz="1650" dirty="0"/>
          </a:p>
        </p:txBody>
      </p:sp>
      <p:sp>
        <p:nvSpPr>
          <p:cNvPr id="24" name="SK-11-text-23"/>
          <p:cNvSpPr/>
          <p:nvPr/>
        </p:nvSpPr>
        <p:spPr>
          <a:xfrm>
            <a:off x="6742063" y="2002482"/>
            <a:ext cx="5449937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E85D0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Lactational Amenorrhoea Method (LAM)</a:t>
            </a:r>
            <a:endParaRPr lang="en-US" sz="2100" dirty="0"/>
          </a:p>
        </p:txBody>
      </p:sp>
      <p:sp>
        <p:nvSpPr>
          <p:cNvPr id="25" name="SK-11-text-24"/>
          <p:cNvSpPr/>
          <p:nvPr/>
        </p:nvSpPr>
        <p:spPr>
          <a:xfrm>
            <a:off x="6437263" y="2599134"/>
            <a:ext cx="4437757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LAM is only reliable if ALL THREE conditions are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simultaneously met:</a:t>
            </a:r>
            <a:endParaRPr lang="en-US" sz="1650" dirty="0"/>
          </a:p>
        </p:txBody>
      </p:sp>
      <p:sp>
        <p:nvSpPr>
          <p:cNvPr id="26" name="SK-11-text-25"/>
          <p:cNvSpPr/>
          <p:nvPr/>
        </p:nvSpPr>
        <p:spPr>
          <a:xfrm>
            <a:off x="6632377" y="3332857"/>
            <a:ext cx="4242792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— Fully breastfeeding (no supplementary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feeds or formula)</a:t>
            </a:r>
            <a:endParaRPr lang="en-US" sz="1725" dirty="0"/>
          </a:p>
        </p:txBody>
      </p:sp>
      <p:sp>
        <p:nvSpPr>
          <p:cNvPr id="27" name="SK-11-text-26"/>
          <p:cNvSpPr/>
          <p:nvPr/>
        </p:nvSpPr>
        <p:spPr>
          <a:xfrm>
            <a:off x="6607969" y="4128492"/>
            <a:ext cx="5584031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— Amenorrhoeic (periods have not returned)</a:t>
            </a:r>
            <a:endParaRPr lang="en-US" sz="1800" dirty="0"/>
          </a:p>
        </p:txBody>
      </p:sp>
      <p:sp>
        <p:nvSpPr>
          <p:cNvPr id="28" name="SK-11-text-27"/>
          <p:cNvSpPr/>
          <p:nvPr/>
        </p:nvSpPr>
        <p:spPr>
          <a:xfrm>
            <a:off x="6607969" y="4862215"/>
            <a:ext cx="5584031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— Baby is less than 6 months old</a:t>
            </a:r>
            <a:endParaRPr lang="en-US" sz="1800" dirty="0"/>
          </a:p>
        </p:txBody>
      </p:sp>
      <p:sp>
        <p:nvSpPr>
          <p:cNvPr id="29" name="SK-11-text-28"/>
          <p:cNvSpPr/>
          <p:nvPr/>
        </p:nvSpPr>
        <p:spPr>
          <a:xfrm>
            <a:off x="6461671" y="5726311"/>
            <a:ext cx="494987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any one condition fails → LAM is no longer reliable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advise additional contraception immediately</a:t>
            </a:r>
            <a:endParaRPr lang="en-US" sz="1725" dirty="0"/>
          </a:p>
        </p:txBody>
      </p:sp>
      <p:sp>
        <p:nvSpPr>
          <p:cNvPr id="30" name="SK-11-text-29"/>
          <p:cNvSpPr/>
          <p:nvPr/>
        </p:nvSpPr>
        <p:spPr>
          <a:xfrm>
            <a:off x="5253186" y="6590407"/>
            <a:ext cx="167327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5" y="630882"/>
            <a:ext cx="134094" cy="1014859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43" y="1800969"/>
            <a:ext cx="10948407" cy="32426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2043559"/>
            <a:ext cx="3486894" cy="3833515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0818" y="3248025"/>
            <a:ext cx="2901611" cy="32723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40275" y="2043559"/>
            <a:ext cx="3486894" cy="3833515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69438" y="3248025"/>
            <a:ext cx="2901611" cy="32723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58894" y="2043559"/>
            <a:ext cx="3486894" cy="3833515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87908" y="3248025"/>
            <a:ext cx="2901611" cy="32723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655" y="6048673"/>
            <a:ext cx="10948392" cy="349746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590407"/>
            <a:ext cx="12192000" cy="267444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12188" y="4999434"/>
            <a:ext cx="902196" cy="85725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25380" y="4759375"/>
            <a:ext cx="1328886" cy="1097161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97075" y="4759375"/>
            <a:ext cx="1560463" cy="1097161"/>
          </a:xfrm>
          <a:prstGeom prst="rect">
            <a:avLst/>
          </a:prstGeom>
        </p:spPr>
      </p:pic>
      <p:sp>
        <p:nvSpPr>
          <p:cNvPr id="16" name="SK-12-text-15"/>
          <p:cNvSpPr/>
          <p:nvPr/>
        </p:nvSpPr>
        <p:spPr>
          <a:xfrm>
            <a:off x="633859" y="308521"/>
            <a:ext cx="95440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4 of 8 — Perinatal Mental Health</a:t>
            </a:r>
            <a:endParaRPr lang="en-US" sz="1500" dirty="0"/>
          </a:p>
        </p:txBody>
      </p:sp>
      <p:sp>
        <p:nvSpPr>
          <p:cNvPr id="17" name="SK-12-text-16"/>
          <p:cNvSpPr/>
          <p:nvPr/>
        </p:nvSpPr>
        <p:spPr>
          <a:xfrm>
            <a:off x="926455" y="658267"/>
            <a:ext cx="11265545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Perinatal Mental Illness</a:t>
            </a:r>
            <a:endParaRPr lang="en-US" sz="4050" dirty="0"/>
          </a:p>
        </p:txBody>
      </p:sp>
      <p:sp>
        <p:nvSpPr>
          <p:cNvPr id="18" name="SK-12-text-17"/>
          <p:cNvSpPr/>
          <p:nvPr/>
        </p:nvSpPr>
        <p:spPr>
          <a:xfrm>
            <a:off x="914400" y="1289298"/>
            <a:ext cx="1127760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Overview of Prevalence and Urgency</a:t>
            </a:r>
            <a:endParaRPr lang="en-US" sz="2550" dirty="0"/>
          </a:p>
        </p:txBody>
      </p:sp>
      <p:sp>
        <p:nvSpPr>
          <p:cNvPr id="19" name="SK-12-text-18"/>
          <p:cNvSpPr/>
          <p:nvPr/>
        </p:nvSpPr>
        <p:spPr>
          <a:xfrm>
            <a:off x="1353294" y="2242542"/>
            <a:ext cx="6021705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350" b="1" dirty="0">
                <a:solidFill>
                  <a:srgbClr val="6FB3D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50–80%</a:t>
            </a:r>
            <a:endParaRPr lang="en-US" sz="4350" dirty="0"/>
          </a:p>
        </p:txBody>
      </p:sp>
      <p:sp>
        <p:nvSpPr>
          <p:cNvPr id="20" name="SK-12-text-19"/>
          <p:cNvSpPr/>
          <p:nvPr/>
        </p:nvSpPr>
        <p:spPr>
          <a:xfrm>
            <a:off x="1414165" y="2832348"/>
            <a:ext cx="461391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new mothers</a:t>
            </a:r>
            <a:endParaRPr lang="en-US" sz="2100" dirty="0"/>
          </a:p>
        </p:txBody>
      </p:sp>
      <p:sp>
        <p:nvSpPr>
          <p:cNvPr id="21" name="SK-12-text-20"/>
          <p:cNvSpPr/>
          <p:nvPr/>
        </p:nvSpPr>
        <p:spPr>
          <a:xfrm>
            <a:off x="1536055" y="3394621"/>
            <a:ext cx="42576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Baby Blues</a:t>
            </a:r>
            <a:endParaRPr lang="en-US" sz="2250" dirty="0"/>
          </a:p>
        </p:txBody>
      </p:sp>
      <p:sp>
        <p:nvSpPr>
          <p:cNvPr id="22" name="SK-12-text-21"/>
          <p:cNvSpPr/>
          <p:nvPr/>
        </p:nvSpPr>
        <p:spPr>
          <a:xfrm>
            <a:off x="950863" y="3785592"/>
            <a:ext cx="2913757" cy="8777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Onset: Days 3–5 after delivery</a:t>
            </a:r>
            <a:endParaRPr lang="en-US" sz="16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Tearfulness, emotional lability</a:t>
            </a:r>
            <a:endParaRPr lang="en-US" sz="16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Self-limiting — reassurance only</a:t>
            </a:r>
            <a:endParaRPr lang="en-US" sz="1650" dirty="0"/>
          </a:p>
        </p:txBody>
      </p:sp>
      <p:sp>
        <p:nvSpPr>
          <p:cNvPr id="23" name="SK-12-text-22"/>
          <p:cNvSpPr/>
          <p:nvPr/>
        </p:nvSpPr>
        <p:spPr>
          <a:xfrm>
            <a:off x="5108377" y="2242542"/>
            <a:ext cx="1938486" cy="8709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888"/>
              </a:lnSpc>
              <a:buNone/>
            </a:pPr>
            <a:r>
              <a:rPr lang="en-US" sz="26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10–15%</a:t>
            </a:r>
            <a:endParaRPr lang="en-US" sz="2625" dirty="0"/>
          </a:p>
          <a:p>
            <a:pPr marL="0" indent="0" algn="ctr">
              <a:lnSpc>
                <a:spcPts val="2888"/>
              </a:lnSpc>
              <a:buNone/>
            </a:pPr>
            <a:r>
              <a:rPr lang="en-US" sz="26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new mothers</a:t>
            </a:r>
            <a:endParaRPr lang="en-US" sz="2625" dirty="0"/>
          </a:p>
        </p:txBody>
      </p:sp>
      <p:sp>
        <p:nvSpPr>
          <p:cNvPr id="24" name="SK-12-text-23"/>
          <p:cNvSpPr/>
          <p:nvPr/>
        </p:nvSpPr>
        <p:spPr>
          <a:xfrm>
            <a:off x="4620667" y="3394621"/>
            <a:ext cx="7571333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Postnatal Depression</a:t>
            </a:r>
            <a:endParaRPr lang="en-US" sz="2250" dirty="0"/>
          </a:p>
        </p:txBody>
      </p:sp>
      <p:sp>
        <p:nvSpPr>
          <p:cNvPr id="25" name="SK-12-text-24"/>
          <p:cNvSpPr/>
          <p:nvPr/>
        </p:nvSpPr>
        <p:spPr>
          <a:xfrm>
            <a:off x="4510980" y="3785592"/>
            <a:ext cx="3133279" cy="8777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Onset: 2 weeks to 12 months</a:t>
            </a:r>
            <a:endParaRPr lang="en-US" sz="16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 mood, poor bonding, anxiety</a:t>
            </a:r>
            <a:endParaRPr lang="en-US" sz="16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Screen with EPDS — treat actively</a:t>
            </a:r>
            <a:endParaRPr lang="en-US" sz="1650" dirty="0"/>
          </a:p>
        </p:txBody>
      </p:sp>
      <p:sp>
        <p:nvSpPr>
          <p:cNvPr id="26" name="SK-12-text-25"/>
          <p:cNvSpPr/>
          <p:nvPr/>
        </p:nvSpPr>
        <p:spPr>
          <a:xfrm>
            <a:off x="8266063" y="2269927"/>
            <a:ext cx="3072259" cy="857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888"/>
              </a:lnSpc>
              <a:buNone/>
            </a:pPr>
            <a:r>
              <a:rPr lang="en-US" sz="2625" b="1" dirty="0">
                <a:solidFill>
                  <a:srgbClr val="C039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1–2 per 1,000</a:t>
            </a:r>
            <a:endParaRPr lang="en-US" sz="2625" dirty="0"/>
          </a:p>
          <a:p>
            <a:pPr marL="0" indent="0" algn="ctr">
              <a:lnSpc>
                <a:spcPts val="2888"/>
              </a:lnSpc>
              <a:buNone/>
            </a:pPr>
            <a:r>
              <a:rPr lang="en-US" sz="2625" b="1" dirty="0">
                <a:solidFill>
                  <a:srgbClr val="C039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deliveries</a:t>
            </a:r>
            <a:endParaRPr lang="en-US" sz="2625" dirty="0"/>
          </a:p>
        </p:txBody>
      </p:sp>
      <p:sp>
        <p:nvSpPr>
          <p:cNvPr id="27" name="SK-12-text-26"/>
          <p:cNvSpPr/>
          <p:nvPr/>
        </p:nvSpPr>
        <p:spPr>
          <a:xfrm>
            <a:off x="8375898" y="3394621"/>
            <a:ext cx="3816102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Puerperal Psychosis</a:t>
            </a:r>
            <a:endParaRPr lang="en-US" sz="2250" dirty="0"/>
          </a:p>
        </p:txBody>
      </p:sp>
      <p:sp>
        <p:nvSpPr>
          <p:cNvPr id="28" name="SK-12-text-27"/>
          <p:cNvSpPr/>
          <p:nvPr/>
        </p:nvSpPr>
        <p:spPr>
          <a:xfrm>
            <a:off x="8217396" y="3785592"/>
            <a:ext cx="3182094" cy="11315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Onset: Within 2 weeks of delivery</a:t>
            </a:r>
            <a:endParaRPr lang="en-US" sz="16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Hallucinations, delusions, confusion</a:t>
            </a:r>
            <a:endParaRPr lang="en-US" sz="16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Psychiatric EMERGENCY — admit</a:t>
            </a:r>
            <a:endParaRPr lang="en-US" sz="16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urgently</a:t>
            </a:r>
            <a:endParaRPr lang="en-US" sz="1650" dirty="0"/>
          </a:p>
        </p:txBody>
      </p:sp>
      <p:sp>
        <p:nvSpPr>
          <p:cNvPr id="29" name="SK-12-text-28"/>
          <p:cNvSpPr/>
          <p:nvPr/>
        </p:nvSpPr>
        <p:spPr>
          <a:xfrm>
            <a:off x="1194792" y="6082903"/>
            <a:ext cx="1099720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Severity increases as prevalence decreases — always rule out psychosis first in acute presentations</a:t>
            </a:r>
            <a:endParaRPr lang="en-US" sz="1650" dirty="0"/>
          </a:p>
        </p:txBody>
      </p:sp>
      <p:sp>
        <p:nvSpPr>
          <p:cNvPr id="30" name="SK-12-text-29"/>
          <p:cNvSpPr/>
          <p:nvPr/>
        </p:nvSpPr>
        <p:spPr>
          <a:xfrm>
            <a:off x="353467" y="6631632"/>
            <a:ext cx="39166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1" name="SK-12-text-30"/>
          <p:cNvSpPr/>
          <p:nvPr/>
        </p:nvSpPr>
        <p:spPr>
          <a:xfrm>
            <a:off x="8180784" y="6631632"/>
            <a:ext cx="401121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Postnatal Care for GP Trainees — Bradford VTS 2026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81794"/>
            <a:ext cx="451098" cy="164455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4985742"/>
            <a:ext cx="5339953" cy="1261765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2298" y="4985742"/>
            <a:ext cx="5339953" cy="1261765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87567"/>
            <a:ext cx="12192000" cy="370284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92753" y="4745682"/>
            <a:ext cx="451098" cy="493663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72259" y="4731990"/>
            <a:ext cx="390079" cy="507355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97075" y="1844725"/>
            <a:ext cx="8985498" cy="1398984"/>
          </a:xfrm>
          <a:prstGeom prst="rect">
            <a:avLst/>
          </a:prstGeom>
        </p:spPr>
      </p:pic>
      <p:sp>
        <p:nvSpPr>
          <p:cNvPr id="10" name="SK-13-text-9"/>
          <p:cNvSpPr/>
          <p:nvPr/>
        </p:nvSpPr>
        <p:spPr>
          <a:xfrm>
            <a:off x="658267" y="603498"/>
            <a:ext cx="11533733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Screening with the EPDS Tool</a:t>
            </a:r>
            <a:endParaRPr lang="en-US" sz="4575" dirty="0"/>
          </a:p>
        </p:txBody>
      </p:sp>
      <p:sp>
        <p:nvSpPr>
          <p:cNvPr id="11" name="SK-13-text-10"/>
          <p:cNvSpPr/>
          <p:nvPr/>
        </p:nvSpPr>
        <p:spPr>
          <a:xfrm>
            <a:off x="658267" y="1282303"/>
            <a:ext cx="11533733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7F7F7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Edinburgh Postnatal Depression Scale — NICE NG194 (2021)</a:t>
            </a:r>
            <a:endParaRPr lang="en-US" sz="2550" dirty="0"/>
          </a:p>
        </p:txBody>
      </p:sp>
      <p:sp>
        <p:nvSpPr>
          <p:cNvPr id="12" name="SK-13-text-11"/>
          <p:cNvSpPr/>
          <p:nvPr/>
        </p:nvSpPr>
        <p:spPr>
          <a:xfrm>
            <a:off x="1384102" y="3339703"/>
            <a:ext cx="187672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Booking Visit</a:t>
            </a:r>
            <a:endParaRPr lang="en-US" sz="2100" dirty="0"/>
          </a:p>
        </p:txBody>
      </p:sp>
      <p:sp>
        <p:nvSpPr>
          <p:cNvPr id="13" name="SK-13-text-12"/>
          <p:cNvSpPr/>
          <p:nvPr/>
        </p:nvSpPr>
        <p:spPr>
          <a:xfrm>
            <a:off x="1574453" y="3668911"/>
            <a:ext cx="1508373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(Antenatal)</a:t>
            </a:r>
            <a:endParaRPr lang="en-US" sz="2250" dirty="0"/>
          </a:p>
        </p:txBody>
      </p:sp>
      <p:sp>
        <p:nvSpPr>
          <p:cNvPr id="14" name="SK-13-text-13"/>
          <p:cNvSpPr/>
          <p:nvPr/>
        </p:nvSpPr>
        <p:spPr>
          <a:xfrm>
            <a:off x="804565" y="4046190"/>
            <a:ext cx="3060055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 opportunity to detect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antenatal depression and anxiety</a:t>
            </a:r>
            <a:endParaRPr lang="en-US" sz="1650" dirty="0"/>
          </a:p>
        </p:txBody>
      </p:sp>
      <p:sp>
        <p:nvSpPr>
          <p:cNvPr id="15" name="SK-13-text-14"/>
          <p:cNvSpPr/>
          <p:nvPr/>
        </p:nvSpPr>
        <p:spPr>
          <a:xfrm>
            <a:off x="4627215" y="3339703"/>
            <a:ext cx="2925217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4–6 Weeks Postnatal</a:t>
            </a:r>
            <a:endParaRPr lang="en-US" sz="2100" dirty="0"/>
          </a:p>
        </p:txBody>
      </p:sp>
      <p:sp>
        <p:nvSpPr>
          <p:cNvPr id="16" name="SK-13-text-15"/>
          <p:cNvSpPr/>
          <p:nvPr/>
        </p:nvSpPr>
        <p:spPr>
          <a:xfrm>
            <a:off x="4622453" y="3668911"/>
            <a:ext cx="2934742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(6-Week Check — GP)</a:t>
            </a:r>
            <a:endParaRPr lang="en-US" sz="2250" dirty="0"/>
          </a:p>
        </p:txBody>
      </p:sp>
      <p:sp>
        <p:nvSpPr>
          <p:cNvPr id="17" name="SK-13-text-16"/>
          <p:cNvSpPr/>
          <p:nvPr/>
        </p:nvSpPr>
        <p:spPr>
          <a:xfrm>
            <a:off x="4779169" y="4046190"/>
            <a:ext cx="2621161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Performed at the mandatory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postnatal review</a:t>
            </a:r>
            <a:endParaRPr lang="en-US" sz="1650" dirty="0"/>
          </a:p>
        </p:txBody>
      </p:sp>
      <p:sp>
        <p:nvSpPr>
          <p:cNvPr id="18" name="SK-13-text-17"/>
          <p:cNvSpPr/>
          <p:nvPr/>
        </p:nvSpPr>
        <p:spPr>
          <a:xfrm>
            <a:off x="8370094" y="3339703"/>
            <a:ext cx="3022848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3–4 Months Postnatal</a:t>
            </a:r>
            <a:endParaRPr lang="en-US" sz="2100" dirty="0"/>
          </a:p>
        </p:txBody>
      </p:sp>
      <p:sp>
        <p:nvSpPr>
          <p:cNvPr id="19" name="SK-13-text-18"/>
          <p:cNvSpPr/>
          <p:nvPr/>
        </p:nvSpPr>
        <p:spPr>
          <a:xfrm>
            <a:off x="8877449" y="3668911"/>
            <a:ext cx="2008138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(Health Visitor)</a:t>
            </a:r>
            <a:endParaRPr lang="en-US" sz="2250" dirty="0"/>
          </a:p>
        </p:txBody>
      </p:sp>
      <p:sp>
        <p:nvSpPr>
          <p:cNvPr id="20" name="SK-13-text-19"/>
          <p:cNvSpPr/>
          <p:nvPr/>
        </p:nvSpPr>
        <p:spPr>
          <a:xfrm>
            <a:off x="8509992" y="4046190"/>
            <a:ext cx="274320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Continued monitoring beyond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6-week check</a:t>
            </a:r>
            <a:endParaRPr lang="en-US" sz="1650" dirty="0"/>
          </a:p>
        </p:txBody>
      </p:sp>
      <p:sp>
        <p:nvSpPr>
          <p:cNvPr id="21" name="SK-13-text-20"/>
          <p:cNvSpPr/>
          <p:nvPr/>
        </p:nvSpPr>
        <p:spPr>
          <a:xfrm>
            <a:off x="2395984" y="5321796"/>
            <a:ext cx="1754832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Questions</a:t>
            </a:r>
            <a:endParaRPr lang="en-US" sz="2100" dirty="0"/>
          </a:p>
        </p:txBody>
      </p:sp>
      <p:sp>
        <p:nvSpPr>
          <p:cNvPr id="22" name="SK-13-text-21"/>
          <p:cNvSpPr/>
          <p:nvPr/>
        </p:nvSpPr>
        <p:spPr>
          <a:xfrm>
            <a:off x="1048494" y="5657850"/>
            <a:ext cx="4437757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Self-report questionnaire. Each item scored 0–3.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Maximum total score: 30</a:t>
            </a:r>
            <a:endParaRPr lang="en-US" sz="1650" dirty="0"/>
          </a:p>
        </p:txBody>
      </p:sp>
      <p:sp>
        <p:nvSpPr>
          <p:cNvPr id="23" name="SK-13-text-22"/>
          <p:cNvSpPr/>
          <p:nvPr/>
        </p:nvSpPr>
        <p:spPr>
          <a:xfrm>
            <a:off x="7309396" y="5321796"/>
            <a:ext cx="321781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Validated Screening Tool</a:t>
            </a:r>
            <a:endParaRPr lang="en-US" sz="2100" dirty="0"/>
          </a:p>
        </p:txBody>
      </p:sp>
      <p:sp>
        <p:nvSpPr>
          <p:cNvPr id="24" name="SK-13-text-23"/>
          <p:cNvSpPr/>
          <p:nvPr/>
        </p:nvSpPr>
        <p:spPr>
          <a:xfrm>
            <a:off x="6607969" y="5657850"/>
            <a:ext cx="460846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Validated for use both antenatally and postnatally.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diagnostic — guides clinical assessment.</a:t>
            </a:r>
            <a:endParaRPr lang="en-US" sz="1650" dirty="0"/>
          </a:p>
        </p:txBody>
      </p:sp>
      <p:sp>
        <p:nvSpPr>
          <p:cNvPr id="25" name="SK-13-text-24"/>
          <p:cNvSpPr/>
          <p:nvPr/>
        </p:nvSpPr>
        <p:spPr>
          <a:xfrm>
            <a:off x="597396" y="6597253"/>
            <a:ext cx="34366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F7F7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26" name="SK-13-text-25"/>
          <p:cNvSpPr/>
          <p:nvPr/>
        </p:nvSpPr>
        <p:spPr>
          <a:xfrm>
            <a:off x="8360569" y="6583561"/>
            <a:ext cx="322168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7F7F7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Postnatal Care for GP Trainees | Bradford VTS 2026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5" y="459432"/>
            <a:ext cx="109686" cy="1049238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638746"/>
            <a:ext cx="10960596" cy="14288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7810" y="6617940"/>
            <a:ext cx="9525" cy="185142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192" y="1965871"/>
            <a:ext cx="11021467" cy="847725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8067" y="2094458"/>
            <a:ext cx="1524000" cy="590550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192" y="2927896"/>
            <a:ext cx="11021467" cy="847725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8067" y="3056483"/>
            <a:ext cx="1524000" cy="59055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5192" y="3889921"/>
            <a:ext cx="11021467" cy="972443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67" y="4080867"/>
            <a:ext cx="1524000" cy="590550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73259" y="4223742"/>
            <a:ext cx="304800" cy="30480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5192" y="4976664"/>
            <a:ext cx="11021467" cy="847874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8067" y="5105251"/>
            <a:ext cx="1524000" cy="590550"/>
          </a:xfrm>
          <a:prstGeom prst="rect">
            <a:avLst/>
          </a:prstGeom>
        </p:spPr>
      </p:pic>
      <p:sp>
        <p:nvSpPr>
          <p:cNvPr id="16" name="SK-14-text-15"/>
          <p:cNvSpPr/>
          <p:nvPr/>
        </p:nvSpPr>
        <p:spPr>
          <a:xfrm>
            <a:off x="661392" y="2094458"/>
            <a:ext cx="1657350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</a:rPr>
              <a:t>0 – 8</a:t>
            </a:r>
            <a:endParaRPr lang="en-US" sz="2100" dirty="0"/>
          </a:p>
        </p:txBody>
      </p:sp>
      <p:sp>
        <p:nvSpPr>
          <p:cNvPr id="17" name="SK-14-text-16"/>
          <p:cNvSpPr/>
          <p:nvPr/>
        </p:nvSpPr>
        <p:spPr>
          <a:xfrm>
            <a:off x="2728317" y="1965871"/>
            <a:ext cx="7795771" cy="8477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000000"/>
                </a:solidFill>
              </a:rPr>
              <a:t>Low risk — no significant concern</a:t>
            </a:r>
            <a:endParaRPr lang="en-US" sz="1650" dirty="0"/>
          </a:p>
        </p:txBody>
      </p:sp>
      <p:sp>
        <p:nvSpPr>
          <p:cNvPr id="18" name="SK-14-text-17"/>
          <p:cNvSpPr/>
          <p:nvPr/>
        </p:nvSpPr>
        <p:spPr>
          <a:xfrm>
            <a:off x="6538317" y="1965871"/>
            <a:ext cx="5653683" cy="8477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52"/>
              </a:lnSpc>
              <a:buNone/>
            </a:pPr>
            <a:r>
              <a:rPr lang="en-US" sz="1425" dirty="0">
                <a:solidFill>
                  <a:srgbClr val="1A1A1A"/>
                </a:solidFill>
              </a:rPr>
              <a:t>Reassurance. Follow up at next routine contact.</a:t>
            </a:r>
            <a:endParaRPr lang="en-US" sz="1425" dirty="0"/>
          </a:p>
        </p:txBody>
      </p:sp>
      <p:sp>
        <p:nvSpPr>
          <p:cNvPr id="19" name="SK-14-text-18"/>
          <p:cNvSpPr/>
          <p:nvPr/>
        </p:nvSpPr>
        <p:spPr>
          <a:xfrm>
            <a:off x="11020871" y="2218283"/>
            <a:ext cx="40957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73A96B"/>
                </a:solidFill>
              </a:rPr>
              <a:t>✔</a:t>
            </a:r>
            <a:endParaRPr lang="en-US" sz="2400" dirty="0"/>
          </a:p>
        </p:txBody>
      </p:sp>
      <p:sp>
        <p:nvSpPr>
          <p:cNvPr id="20" name="SK-14-text-19"/>
          <p:cNvSpPr/>
          <p:nvPr/>
        </p:nvSpPr>
        <p:spPr>
          <a:xfrm>
            <a:off x="661392" y="3056483"/>
            <a:ext cx="1657350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</a:rPr>
              <a:t>9 – 11</a:t>
            </a:r>
            <a:endParaRPr lang="en-US" sz="2100" dirty="0"/>
          </a:p>
        </p:txBody>
      </p:sp>
      <p:sp>
        <p:nvSpPr>
          <p:cNvPr id="21" name="SK-14-text-20"/>
          <p:cNvSpPr/>
          <p:nvPr/>
        </p:nvSpPr>
        <p:spPr>
          <a:xfrm>
            <a:off x="2728317" y="2927896"/>
            <a:ext cx="7562711" cy="8477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000000"/>
                </a:solidFill>
              </a:rPr>
              <a:t>Possible depression — borderline</a:t>
            </a:r>
            <a:endParaRPr lang="en-US" sz="1650" dirty="0"/>
          </a:p>
        </p:txBody>
      </p:sp>
      <p:sp>
        <p:nvSpPr>
          <p:cNvPr id="22" name="SK-14-text-21"/>
          <p:cNvSpPr/>
          <p:nvPr/>
        </p:nvSpPr>
        <p:spPr>
          <a:xfrm>
            <a:off x="6538317" y="2927896"/>
            <a:ext cx="4211092" cy="8477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52"/>
              </a:lnSpc>
              <a:buNone/>
            </a:pPr>
            <a:r>
              <a:rPr lang="en-US" sz="1425" dirty="0">
                <a:solidFill>
                  <a:srgbClr val="1A1A1A"/>
                </a:solidFill>
              </a:rPr>
              <a:t>Monitor closely. Repeat EPDS at next visit. Explore further in consultation.</a:t>
            </a:r>
            <a:endParaRPr lang="en-US" sz="1425" dirty="0"/>
          </a:p>
        </p:txBody>
      </p:sp>
      <p:sp>
        <p:nvSpPr>
          <p:cNvPr id="23" name="SK-14-text-22"/>
          <p:cNvSpPr/>
          <p:nvPr/>
        </p:nvSpPr>
        <p:spPr>
          <a:xfrm>
            <a:off x="10997059" y="3208883"/>
            <a:ext cx="4572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5B44C"/>
                </a:solidFill>
              </a:rPr>
              <a:t>⚠</a:t>
            </a:r>
            <a:endParaRPr lang="en-US" sz="2400" dirty="0"/>
          </a:p>
        </p:txBody>
      </p:sp>
      <p:sp>
        <p:nvSpPr>
          <p:cNvPr id="24" name="SK-14-text-23"/>
          <p:cNvSpPr/>
          <p:nvPr/>
        </p:nvSpPr>
        <p:spPr>
          <a:xfrm>
            <a:off x="661392" y="4080867"/>
            <a:ext cx="1657350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</a:rPr>
              <a:t>≥ 12</a:t>
            </a:r>
            <a:endParaRPr lang="en-US" sz="2100" dirty="0"/>
          </a:p>
        </p:txBody>
      </p:sp>
      <p:sp>
        <p:nvSpPr>
          <p:cNvPr id="25" name="SK-14-text-24"/>
          <p:cNvSpPr/>
          <p:nvPr/>
        </p:nvSpPr>
        <p:spPr>
          <a:xfrm>
            <a:off x="2728317" y="4252317"/>
            <a:ext cx="4882515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000000"/>
                </a:solidFill>
              </a:rPr>
              <a:t>Probable depression</a:t>
            </a:r>
            <a:endParaRPr lang="en-US" sz="1650" dirty="0"/>
          </a:p>
        </p:txBody>
      </p:sp>
      <p:sp>
        <p:nvSpPr>
          <p:cNvPr id="26" name="SK-14-text-25"/>
          <p:cNvSpPr/>
          <p:nvPr/>
        </p:nvSpPr>
        <p:spPr>
          <a:xfrm>
            <a:off x="6538317" y="3889921"/>
            <a:ext cx="4211092" cy="9724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52"/>
              </a:lnSpc>
              <a:buNone/>
            </a:pPr>
            <a:r>
              <a:rPr lang="en-US" sz="1425" dirty="0">
                <a:solidFill>
                  <a:srgbClr val="1A1A1A"/>
                </a:solidFill>
              </a:rPr>
              <a:t>Clinical assessment required.</a:t>
            </a:r>
            <a:endParaRPr lang="en-US" sz="1425" dirty="0"/>
          </a:p>
          <a:p>
            <a:pPr marL="0" indent="0">
              <a:lnSpc>
                <a:spcPts val="1852"/>
              </a:lnSpc>
              <a:buNone/>
            </a:pPr>
            <a:r>
              <a:rPr lang="en-US" sz="1425" dirty="0">
                <a:solidFill>
                  <a:srgbClr val="1A1A1A"/>
                </a:solidFill>
              </a:rPr>
              <a:t>Offer psychological support (CBT / IPT).</a:t>
            </a:r>
            <a:endParaRPr lang="en-US" sz="1425" dirty="0"/>
          </a:p>
          <a:p>
            <a:pPr marL="0" indent="0">
              <a:lnSpc>
                <a:spcPts val="1852"/>
              </a:lnSpc>
              <a:buNone/>
            </a:pPr>
            <a:r>
              <a:rPr lang="en-US" sz="1425" dirty="0">
                <a:solidFill>
                  <a:srgbClr val="1A1A1A"/>
                </a:solidFill>
              </a:rPr>
              <a:t>Consider antidepressant therapy.</a:t>
            </a:r>
            <a:endParaRPr lang="en-US" sz="1425" dirty="0"/>
          </a:p>
        </p:txBody>
      </p:sp>
      <p:sp>
        <p:nvSpPr>
          <p:cNvPr id="27" name="SK-14-text-26"/>
          <p:cNvSpPr/>
          <p:nvPr/>
        </p:nvSpPr>
        <p:spPr>
          <a:xfrm>
            <a:off x="11035159" y="4223742"/>
            <a:ext cx="3810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F37411"/>
                </a:solidFill>
              </a:rPr>
              <a:t>❶</a:t>
            </a:r>
            <a:endParaRPr lang="en-US" dirty="0"/>
          </a:p>
        </p:txBody>
      </p:sp>
      <p:sp>
        <p:nvSpPr>
          <p:cNvPr id="28" name="SK-14-text-27"/>
          <p:cNvSpPr/>
          <p:nvPr/>
        </p:nvSpPr>
        <p:spPr>
          <a:xfrm>
            <a:off x="661392" y="5105251"/>
            <a:ext cx="1657350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</a:rPr>
              <a:t>Q10 ≥ 3</a:t>
            </a:r>
            <a:endParaRPr lang="en-US" sz="2100" dirty="0"/>
          </a:p>
        </p:txBody>
      </p:sp>
      <p:sp>
        <p:nvSpPr>
          <p:cNvPr id="29" name="SK-14-text-28"/>
          <p:cNvSpPr/>
          <p:nvPr/>
        </p:nvSpPr>
        <p:spPr>
          <a:xfrm>
            <a:off x="2728317" y="5276701"/>
            <a:ext cx="6391275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000000"/>
                </a:solidFill>
              </a:rPr>
              <a:t>Suicidal ideation present</a:t>
            </a:r>
            <a:endParaRPr lang="en-US" sz="1650" dirty="0"/>
          </a:p>
        </p:txBody>
      </p:sp>
      <p:sp>
        <p:nvSpPr>
          <p:cNvPr id="30" name="SK-14-text-29"/>
          <p:cNvSpPr/>
          <p:nvPr/>
        </p:nvSpPr>
        <p:spPr>
          <a:xfrm>
            <a:off x="6538317" y="4976664"/>
            <a:ext cx="4211092" cy="84787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52"/>
              </a:lnSpc>
              <a:buNone/>
            </a:pPr>
            <a:r>
              <a:rPr lang="en-US" sz="1425" b="1" dirty="0">
                <a:solidFill>
                  <a:srgbClr val="1A1A1A"/>
                </a:solidFill>
              </a:rPr>
              <a:t>URGENT</a:t>
            </a:r>
            <a:r>
              <a:rPr lang="en-US" sz="1425" dirty="0">
                <a:solidFill>
                  <a:srgbClr val="1A1A1A"/>
                </a:solidFill>
              </a:rPr>
              <a:t> — Immediate risk assessment.</a:t>
            </a:r>
            <a:endParaRPr lang="en-US" sz="1425" dirty="0"/>
          </a:p>
          <a:p>
            <a:pPr marL="0" indent="0">
              <a:lnSpc>
                <a:spcPts val="1852"/>
              </a:lnSpc>
              <a:buNone/>
            </a:pPr>
            <a:r>
              <a:rPr lang="en-US" sz="1425" dirty="0">
                <a:solidFill>
                  <a:srgbClr val="1A1A1A"/>
                </a:solidFill>
              </a:rPr>
              <a:t>Do not leave unattended. Refer same-day.</a:t>
            </a:r>
            <a:endParaRPr lang="en-US" sz="1425" dirty="0"/>
          </a:p>
        </p:txBody>
      </p:sp>
      <p:sp>
        <p:nvSpPr>
          <p:cNvPr id="31" name="SK-14-text-30"/>
          <p:cNvSpPr/>
          <p:nvPr/>
        </p:nvSpPr>
        <p:spPr>
          <a:xfrm>
            <a:off x="10997059" y="5257651"/>
            <a:ext cx="4572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A81119"/>
                </a:solidFill>
              </a:rPr>
              <a:t>⚠</a:t>
            </a:r>
            <a:endParaRPr lang="en-US" sz="2400" dirty="0"/>
          </a:p>
        </p:txBody>
      </p:sp>
      <p:sp>
        <p:nvSpPr>
          <p:cNvPr id="32" name="SK-14-text-31"/>
          <p:cNvSpPr/>
          <p:nvPr/>
        </p:nvSpPr>
        <p:spPr>
          <a:xfrm>
            <a:off x="877788" y="548580"/>
            <a:ext cx="11314212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20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EPDS Scoring and Interpretation</a:t>
            </a:r>
            <a:endParaRPr lang="en-US" sz="4050" dirty="0"/>
          </a:p>
        </p:txBody>
      </p:sp>
      <p:sp>
        <p:nvSpPr>
          <p:cNvPr id="33" name="SK-14-text-32"/>
          <p:cNvSpPr/>
          <p:nvPr/>
        </p:nvSpPr>
        <p:spPr>
          <a:xfrm>
            <a:off x="877788" y="1179463"/>
            <a:ext cx="11314212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77777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Edinburgh Postnatal Depression Scale — 10 questions, maximum score 30</a:t>
            </a:r>
            <a:endParaRPr lang="en-US" sz="2100" dirty="0"/>
          </a:p>
        </p:txBody>
      </p:sp>
      <p:sp>
        <p:nvSpPr>
          <p:cNvPr id="34" name="SK-14-text-33"/>
          <p:cNvSpPr/>
          <p:nvPr/>
        </p:nvSpPr>
        <p:spPr>
          <a:xfrm>
            <a:off x="670471" y="6028134"/>
            <a:ext cx="11521529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7777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⚠ Always review Question 10 first, regardless of total score.</a:t>
            </a:r>
            <a:endParaRPr lang="en-US" sz="1500" dirty="0"/>
          </a:p>
        </p:txBody>
      </p:sp>
      <p:sp>
        <p:nvSpPr>
          <p:cNvPr id="35" name="SK-14-text-34"/>
          <p:cNvSpPr/>
          <p:nvPr/>
        </p:nvSpPr>
        <p:spPr>
          <a:xfrm>
            <a:off x="621655" y="6597253"/>
            <a:ext cx="428244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 |</a:t>
            </a:r>
            <a:endParaRPr lang="en-US" sz="1200" dirty="0"/>
          </a:p>
        </p:txBody>
      </p:sp>
      <p:sp>
        <p:nvSpPr>
          <p:cNvPr id="36" name="SK-14-text-35"/>
          <p:cNvSpPr/>
          <p:nvPr/>
        </p:nvSpPr>
        <p:spPr>
          <a:xfrm>
            <a:off x="8250882" y="6590407"/>
            <a:ext cx="330696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7777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Slide 14 of 28 — Bradford VTS Teaching Deck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87475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71550"/>
            <a:ext cx="12192000" cy="11430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16532"/>
            <a:ext cx="134094" cy="754261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5890" y="1350913"/>
            <a:ext cx="8887867" cy="2852886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06094" y="1556742"/>
            <a:ext cx="2767459" cy="349746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50690" y="3134023"/>
            <a:ext cx="1487388" cy="418207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96580" y="3134023"/>
            <a:ext cx="1999357" cy="418207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42384" y="3134023"/>
            <a:ext cx="1975098" cy="418207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27169" y="3134023"/>
            <a:ext cx="2413992" cy="418207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6769" y="4491930"/>
            <a:ext cx="4242792" cy="1803648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55184" y="4491930"/>
            <a:ext cx="47625" cy="1803648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524327"/>
            <a:ext cx="12192000" cy="104775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496973" y="6542484"/>
            <a:ext cx="694879" cy="315367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545961" y="4327327"/>
            <a:ext cx="1401961" cy="1782961"/>
          </a:xfrm>
          <a:prstGeom prst="rect">
            <a:avLst/>
          </a:prstGeom>
        </p:spPr>
      </p:pic>
      <p:sp>
        <p:nvSpPr>
          <p:cNvPr id="17" name="SK-15-text-16"/>
          <p:cNvSpPr/>
          <p:nvPr/>
        </p:nvSpPr>
        <p:spPr>
          <a:xfrm>
            <a:off x="658267" y="239911"/>
            <a:ext cx="11533733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8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EPDS Question 10: Suicide Risk</a:t>
            </a:r>
            <a:endParaRPr lang="en-US" sz="3825" dirty="0"/>
          </a:p>
        </p:txBody>
      </p:sp>
      <p:sp>
        <p:nvSpPr>
          <p:cNvPr id="18" name="SK-15-text-17"/>
          <p:cNvSpPr/>
          <p:nvPr/>
        </p:nvSpPr>
        <p:spPr>
          <a:xfrm>
            <a:off x="4738985" y="1611511"/>
            <a:ext cx="267726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EPDS — Question 10 of 10</a:t>
            </a:r>
            <a:endParaRPr lang="en-US" sz="1650" dirty="0"/>
          </a:p>
        </p:txBody>
      </p:sp>
      <p:sp>
        <p:nvSpPr>
          <p:cNvPr id="19" name="SK-15-text-18"/>
          <p:cNvSpPr/>
          <p:nvPr/>
        </p:nvSpPr>
        <p:spPr>
          <a:xfrm>
            <a:off x="2767459" y="2043559"/>
            <a:ext cx="6656784" cy="9051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000" b="1" dirty="0">
                <a:solidFill>
                  <a:srgbClr val="1D2D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thought of harming myself has</a:t>
            </a:r>
            <a:endParaRPr lang="en-US" sz="3000" dirty="0"/>
          </a:p>
          <a:p>
            <a:pPr marL="0" indent="0" algn="ctr">
              <a:lnSpc>
                <a:spcPts val="3600"/>
              </a:lnSpc>
              <a:buNone/>
            </a:pPr>
            <a:r>
              <a:rPr lang="en-US" sz="3000" b="1" dirty="0">
                <a:solidFill>
                  <a:srgbClr val="1D2D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occurred to me.</a:t>
            </a:r>
            <a:endParaRPr lang="en-US" sz="3000" dirty="0"/>
          </a:p>
        </p:txBody>
      </p:sp>
      <p:sp>
        <p:nvSpPr>
          <p:cNvPr id="20" name="SK-15-text-19"/>
          <p:cNvSpPr/>
          <p:nvPr/>
        </p:nvSpPr>
        <p:spPr>
          <a:xfrm>
            <a:off x="2078831" y="3236863"/>
            <a:ext cx="121890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 — Never</a:t>
            </a:r>
            <a:endParaRPr lang="en-US" sz="1725" dirty="0"/>
          </a:p>
        </p:txBody>
      </p:sp>
      <p:sp>
        <p:nvSpPr>
          <p:cNvPr id="21" name="SK-15-text-20"/>
          <p:cNvSpPr/>
          <p:nvPr/>
        </p:nvSpPr>
        <p:spPr>
          <a:xfrm>
            <a:off x="3700314" y="3223171"/>
            <a:ext cx="176763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— Hardly ever</a:t>
            </a:r>
            <a:endParaRPr lang="en-US" sz="1725" dirty="0"/>
          </a:p>
        </p:txBody>
      </p:sp>
      <p:sp>
        <p:nvSpPr>
          <p:cNvPr id="22" name="SK-15-text-21"/>
          <p:cNvSpPr/>
          <p:nvPr/>
        </p:nvSpPr>
        <p:spPr>
          <a:xfrm>
            <a:off x="5809506" y="3223171"/>
            <a:ext cx="176763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— Sometimes</a:t>
            </a:r>
            <a:endParaRPr lang="en-US" sz="1725" dirty="0"/>
          </a:p>
        </p:txBody>
      </p:sp>
      <p:sp>
        <p:nvSpPr>
          <p:cNvPr id="23" name="SK-15-text-22"/>
          <p:cNvSpPr/>
          <p:nvPr/>
        </p:nvSpPr>
        <p:spPr>
          <a:xfrm>
            <a:off x="7918698" y="3223171"/>
            <a:ext cx="219432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— Yes, quite often</a:t>
            </a:r>
            <a:endParaRPr lang="en-US" sz="1725" dirty="0"/>
          </a:p>
        </p:txBody>
      </p:sp>
      <p:sp>
        <p:nvSpPr>
          <p:cNvPr id="24" name="SK-15-text-23"/>
          <p:cNvSpPr/>
          <p:nvPr/>
        </p:nvSpPr>
        <p:spPr>
          <a:xfrm>
            <a:off x="3041898" y="3751213"/>
            <a:ext cx="608349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Score of 3 = ‘Yes, quite often’ — the highest severity response</a:t>
            </a:r>
            <a:endParaRPr lang="en-US" sz="1725" dirty="0"/>
          </a:p>
        </p:txBody>
      </p:sp>
      <p:sp>
        <p:nvSpPr>
          <p:cNvPr id="25" name="SK-15-text-24"/>
          <p:cNvSpPr/>
          <p:nvPr/>
        </p:nvSpPr>
        <p:spPr>
          <a:xfrm>
            <a:off x="1097161" y="4629150"/>
            <a:ext cx="3669655" cy="15498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Score ≥ 3 on Q10</a:t>
            </a:r>
            <a:endParaRPr lang="en-US" sz="2100" dirty="0"/>
          </a:p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Requires IMMEDIATE</a:t>
            </a:r>
            <a:endParaRPr lang="en-US" sz="2100" dirty="0"/>
          </a:p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risk assessment</a:t>
            </a:r>
            <a:endParaRPr lang="en-US" sz="2100" dirty="0"/>
          </a:p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Regardless of total EPDS score</a:t>
            </a:r>
            <a:endParaRPr lang="en-US" sz="2100" dirty="0"/>
          </a:p>
        </p:txBody>
      </p:sp>
      <p:sp>
        <p:nvSpPr>
          <p:cNvPr id="26" name="SK-15-text-25"/>
          <p:cNvSpPr/>
          <p:nvPr/>
        </p:nvSpPr>
        <p:spPr>
          <a:xfrm>
            <a:off x="5925294" y="4539853"/>
            <a:ext cx="6266706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 not leave the patient unattended</a:t>
            </a:r>
            <a:endParaRPr lang="en-US" sz="2100" dirty="0"/>
          </a:p>
        </p:txBody>
      </p:sp>
      <p:sp>
        <p:nvSpPr>
          <p:cNvPr id="27" name="SK-15-text-26"/>
          <p:cNvSpPr/>
          <p:nvPr/>
        </p:nvSpPr>
        <p:spPr>
          <a:xfrm>
            <a:off x="5925294" y="4951363"/>
            <a:ext cx="4462165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Conduct a full suicide and self-harm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assessment</a:t>
            </a:r>
            <a:endParaRPr lang="en-US" sz="1950" dirty="0"/>
          </a:p>
        </p:txBody>
      </p:sp>
      <p:sp>
        <p:nvSpPr>
          <p:cNvPr id="28" name="SK-15-text-27"/>
          <p:cNvSpPr/>
          <p:nvPr/>
        </p:nvSpPr>
        <p:spPr>
          <a:xfrm>
            <a:off x="5937498" y="5664696"/>
            <a:ext cx="4352479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Escalate urgently — involve mental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 services or crisis team</a:t>
            </a:r>
            <a:endParaRPr lang="en-US" sz="1950" dirty="0"/>
          </a:p>
        </p:txBody>
      </p:sp>
      <p:sp>
        <p:nvSpPr>
          <p:cNvPr id="29" name="SK-15-text-28"/>
          <p:cNvSpPr/>
          <p:nvPr/>
        </p:nvSpPr>
        <p:spPr>
          <a:xfrm>
            <a:off x="5187404" y="6631632"/>
            <a:ext cx="180469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690" y="363438"/>
            <a:ext cx="134094" cy="884634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1416844"/>
            <a:ext cx="11362879" cy="19050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1652736"/>
            <a:ext cx="5254675" cy="3943350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0298" y="2352229"/>
            <a:ext cx="2438400" cy="377130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396" y="4759375"/>
            <a:ext cx="4901059" cy="699492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0486" y="1652736"/>
            <a:ext cx="5254675" cy="3943350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32055" y="2352229"/>
            <a:ext cx="3742879" cy="377130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93396" y="4759375"/>
            <a:ext cx="4901059" cy="699492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34980" y="1652736"/>
            <a:ext cx="121890" cy="3943350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6690" y="5767536"/>
            <a:ext cx="11338471" cy="596503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535638"/>
            <a:ext cx="12192000" cy="322213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474863" y="5815459"/>
            <a:ext cx="170557" cy="246757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54267" y="4814292"/>
            <a:ext cx="255984" cy="274290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717482" y="2427684"/>
            <a:ext cx="243780" cy="246757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754267" y="1927027"/>
            <a:ext cx="621655" cy="781794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2675" y="4814292"/>
            <a:ext cx="292596" cy="281136"/>
          </a:xfrm>
          <a:prstGeom prst="rect">
            <a:avLst/>
          </a:prstGeom>
        </p:spPr>
      </p:pic>
      <p:pic>
        <p:nvPicPr>
          <p:cNvPr id="19" name="SK-16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55577" y="2441377"/>
            <a:ext cx="219373" cy="233065"/>
          </a:xfrm>
          <a:prstGeom prst="rect">
            <a:avLst/>
          </a:prstGeom>
        </p:spPr>
      </p:pic>
      <p:pic>
        <p:nvPicPr>
          <p:cNvPr id="20" name="SK-16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2675" y="1927027"/>
            <a:ext cx="755898" cy="781794"/>
          </a:xfrm>
          <a:prstGeom prst="rect">
            <a:avLst/>
          </a:prstGeom>
        </p:spPr>
      </p:pic>
      <p:sp>
        <p:nvSpPr>
          <p:cNvPr id="21" name="SK-16-text-20"/>
          <p:cNvSpPr/>
          <p:nvPr/>
        </p:nvSpPr>
        <p:spPr>
          <a:xfrm>
            <a:off x="707082" y="397669"/>
            <a:ext cx="11484918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Baby Blues vs. Postnatal Depression</a:t>
            </a:r>
            <a:endParaRPr lang="en-US" sz="3600" dirty="0"/>
          </a:p>
        </p:txBody>
      </p:sp>
      <p:sp>
        <p:nvSpPr>
          <p:cNvPr id="22" name="SK-16-text-21"/>
          <p:cNvSpPr/>
          <p:nvPr/>
        </p:nvSpPr>
        <p:spPr>
          <a:xfrm>
            <a:off x="707082" y="939403"/>
            <a:ext cx="11484918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Knowing when to reassure — and when to act</a:t>
            </a:r>
            <a:endParaRPr lang="en-US" sz="2400" dirty="0"/>
          </a:p>
        </p:txBody>
      </p:sp>
      <p:sp>
        <p:nvSpPr>
          <p:cNvPr id="23" name="SK-16-text-22"/>
          <p:cNvSpPr/>
          <p:nvPr/>
        </p:nvSpPr>
        <p:spPr>
          <a:xfrm>
            <a:off x="1645890" y="1920180"/>
            <a:ext cx="428625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Baby Blues</a:t>
            </a:r>
            <a:endParaRPr lang="en-US" sz="2700" dirty="0"/>
          </a:p>
        </p:txBody>
      </p:sp>
      <p:sp>
        <p:nvSpPr>
          <p:cNvPr id="24" name="SK-16-text-23"/>
          <p:cNvSpPr/>
          <p:nvPr/>
        </p:nvSpPr>
        <p:spPr>
          <a:xfrm>
            <a:off x="2011561" y="2441377"/>
            <a:ext cx="569214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Days 3–5 Postpartum</a:t>
            </a:r>
            <a:endParaRPr lang="en-US" sz="1800" dirty="0"/>
          </a:p>
        </p:txBody>
      </p:sp>
      <p:sp>
        <p:nvSpPr>
          <p:cNvPr id="25" name="SK-16-text-24"/>
          <p:cNvSpPr/>
          <p:nvPr/>
        </p:nvSpPr>
        <p:spPr>
          <a:xfrm>
            <a:off x="682675" y="2935188"/>
            <a:ext cx="77038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Affects 50–80% of women</a:t>
            </a:r>
            <a:endParaRPr lang="en-US" sz="1800" dirty="0"/>
          </a:p>
        </p:txBody>
      </p:sp>
      <p:sp>
        <p:nvSpPr>
          <p:cNvPr id="26" name="SK-16-text-25"/>
          <p:cNvSpPr/>
          <p:nvPr/>
        </p:nvSpPr>
        <p:spPr>
          <a:xfrm>
            <a:off x="682675" y="3278088"/>
            <a:ext cx="115093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Tearfulness, emotional lability, mood swings</a:t>
            </a:r>
            <a:endParaRPr lang="en-US" sz="1800" dirty="0"/>
          </a:p>
        </p:txBody>
      </p:sp>
      <p:sp>
        <p:nvSpPr>
          <p:cNvPr id="27" name="SK-16-text-26"/>
          <p:cNvSpPr/>
          <p:nvPr/>
        </p:nvSpPr>
        <p:spPr>
          <a:xfrm>
            <a:off x="682675" y="3620988"/>
            <a:ext cx="1150932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Triggered by rapid hormonal shift after delivery</a:t>
            </a:r>
            <a:endParaRPr lang="en-US" sz="1800" dirty="0"/>
          </a:p>
        </p:txBody>
      </p:sp>
      <p:sp>
        <p:nvSpPr>
          <p:cNvPr id="28" name="SK-16-text-27"/>
          <p:cNvSpPr/>
          <p:nvPr/>
        </p:nvSpPr>
        <p:spPr>
          <a:xfrm>
            <a:off x="682675" y="3963888"/>
            <a:ext cx="115093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Self-limiting — resolves without treatment</a:t>
            </a:r>
            <a:endParaRPr lang="en-US" sz="1800" dirty="0"/>
          </a:p>
        </p:txBody>
      </p:sp>
      <p:sp>
        <p:nvSpPr>
          <p:cNvPr id="29" name="SK-16-text-28"/>
          <p:cNvSpPr/>
          <p:nvPr/>
        </p:nvSpPr>
        <p:spPr>
          <a:xfrm>
            <a:off x="682675" y="4306788"/>
            <a:ext cx="115093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 impact on bonding or function (transient)</a:t>
            </a:r>
            <a:endParaRPr lang="en-US" sz="1800" dirty="0"/>
          </a:p>
        </p:txBody>
      </p:sp>
      <p:sp>
        <p:nvSpPr>
          <p:cNvPr id="30" name="SK-16-text-29"/>
          <p:cNvSpPr/>
          <p:nvPr/>
        </p:nvSpPr>
        <p:spPr>
          <a:xfrm>
            <a:off x="987475" y="4841677"/>
            <a:ext cx="110871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Management: Reassurance and support only</a:t>
            </a:r>
            <a:endParaRPr lang="en-US" sz="1800" dirty="0"/>
          </a:p>
        </p:txBody>
      </p:sp>
      <p:sp>
        <p:nvSpPr>
          <p:cNvPr id="31" name="SK-16-text-30"/>
          <p:cNvSpPr/>
          <p:nvPr/>
        </p:nvSpPr>
        <p:spPr>
          <a:xfrm>
            <a:off x="707082" y="5122813"/>
            <a:ext cx="890587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pharmacological treatment needed</a:t>
            </a:r>
            <a:endParaRPr lang="en-US" sz="1650" dirty="0"/>
          </a:p>
        </p:txBody>
      </p:sp>
      <p:sp>
        <p:nvSpPr>
          <p:cNvPr id="32" name="SK-16-text-31"/>
          <p:cNvSpPr/>
          <p:nvPr/>
        </p:nvSpPr>
        <p:spPr>
          <a:xfrm>
            <a:off x="5803255" y="3483769"/>
            <a:ext cx="93916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VS</a:t>
            </a:r>
            <a:endParaRPr lang="en-US" sz="2550" dirty="0"/>
          </a:p>
        </p:txBody>
      </p:sp>
      <p:sp>
        <p:nvSpPr>
          <p:cNvPr id="33" name="SK-16-text-32"/>
          <p:cNvSpPr/>
          <p:nvPr/>
        </p:nvSpPr>
        <p:spPr>
          <a:xfrm>
            <a:off x="7607796" y="1920180"/>
            <a:ext cx="4584204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Postnatal Depression</a:t>
            </a:r>
            <a:endParaRPr lang="en-US" sz="2700" dirty="0"/>
          </a:p>
        </p:txBody>
      </p:sp>
      <p:sp>
        <p:nvSpPr>
          <p:cNvPr id="34" name="SK-16-text-33"/>
          <p:cNvSpPr/>
          <p:nvPr/>
        </p:nvSpPr>
        <p:spPr>
          <a:xfrm>
            <a:off x="7985671" y="2441377"/>
            <a:ext cx="420632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2 Weeks Postpartum Onward</a:t>
            </a:r>
            <a:endParaRPr lang="en-US" sz="1800" dirty="0"/>
          </a:p>
        </p:txBody>
      </p:sp>
      <p:sp>
        <p:nvSpPr>
          <p:cNvPr id="35" name="SK-16-text-34"/>
          <p:cNvSpPr/>
          <p:nvPr/>
        </p:nvSpPr>
        <p:spPr>
          <a:xfrm>
            <a:off x="6717655" y="2935188"/>
            <a:ext cx="547434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Affects 10–15% of women</a:t>
            </a:r>
            <a:endParaRPr lang="en-US" sz="1800" dirty="0"/>
          </a:p>
        </p:txBody>
      </p:sp>
      <p:sp>
        <p:nvSpPr>
          <p:cNvPr id="36" name="SK-16-text-35"/>
          <p:cNvSpPr/>
          <p:nvPr/>
        </p:nvSpPr>
        <p:spPr>
          <a:xfrm>
            <a:off x="6717655" y="3278088"/>
            <a:ext cx="547434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Persistent low mood, tearfulness, poor bonding</a:t>
            </a:r>
            <a:endParaRPr lang="en-US" sz="1800" dirty="0"/>
          </a:p>
        </p:txBody>
      </p:sp>
      <p:sp>
        <p:nvSpPr>
          <p:cNvPr id="37" name="SK-16-text-36"/>
          <p:cNvSpPr/>
          <p:nvPr/>
        </p:nvSpPr>
        <p:spPr>
          <a:xfrm>
            <a:off x="6717655" y="3620988"/>
            <a:ext cx="547434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Anxiety, cognitive impairment, fatigue</a:t>
            </a:r>
            <a:endParaRPr lang="en-US" sz="1800" dirty="0"/>
          </a:p>
        </p:txBody>
      </p:sp>
      <p:sp>
        <p:nvSpPr>
          <p:cNvPr id="38" name="SK-16-text-37"/>
          <p:cNvSpPr/>
          <p:nvPr/>
        </p:nvSpPr>
        <p:spPr>
          <a:xfrm>
            <a:off x="6717655" y="3963888"/>
            <a:ext cx="547434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Can persist for months without treatment</a:t>
            </a:r>
            <a:endParaRPr lang="en-US" sz="1800" dirty="0"/>
          </a:p>
        </p:txBody>
      </p:sp>
      <p:sp>
        <p:nvSpPr>
          <p:cNvPr id="39" name="SK-16-text-38"/>
          <p:cNvSpPr/>
          <p:nvPr/>
        </p:nvSpPr>
        <p:spPr>
          <a:xfrm>
            <a:off x="6717655" y="4306788"/>
            <a:ext cx="547434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Risk factors: previous PMI, poor social support</a:t>
            </a:r>
            <a:endParaRPr lang="en-US" sz="1800" dirty="0"/>
          </a:p>
        </p:txBody>
      </p:sp>
      <p:sp>
        <p:nvSpPr>
          <p:cNvPr id="40" name="SK-16-text-39"/>
          <p:cNvSpPr/>
          <p:nvPr/>
        </p:nvSpPr>
        <p:spPr>
          <a:xfrm>
            <a:off x="7034659" y="4841677"/>
            <a:ext cx="515734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Management: Clinical assessment required</a:t>
            </a:r>
            <a:endParaRPr lang="en-US" sz="1800" dirty="0"/>
          </a:p>
        </p:txBody>
      </p:sp>
      <p:sp>
        <p:nvSpPr>
          <p:cNvPr id="41" name="SK-16-text-40"/>
          <p:cNvSpPr/>
          <p:nvPr/>
        </p:nvSpPr>
        <p:spPr>
          <a:xfrm>
            <a:off x="6742063" y="5122813"/>
            <a:ext cx="544993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EPDS screening → CBT / antidepressants (sertraline)</a:t>
            </a:r>
            <a:endParaRPr lang="en-US" sz="1650" dirty="0"/>
          </a:p>
        </p:txBody>
      </p:sp>
      <p:sp>
        <p:nvSpPr>
          <p:cNvPr id="42" name="SK-16-text-41"/>
          <p:cNvSpPr/>
          <p:nvPr/>
        </p:nvSpPr>
        <p:spPr>
          <a:xfrm>
            <a:off x="2694384" y="5829300"/>
            <a:ext cx="949761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Teaching Point: Baby blues peaks at day 3–5 and resolves spontaneously.</a:t>
            </a:r>
            <a:endParaRPr lang="en-US" sz="1800" dirty="0"/>
          </a:p>
        </p:txBody>
      </p:sp>
      <p:sp>
        <p:nvSpPr>
          <p:cNvPr id="43" name="SK-16-text-42"/>
          <p:cNvSpPr/>
          <p:nvPr/>
        </p:nvSpPr>
        <p:spPr>
          <a:xfrm>
            <a:off x="3035796" y="6082903"/>
            <a:ext cx="915620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tearfulness persists beyond 2 weeks → assess for PND with EPDS.</a:t>
            </a:r>
            <a:endParaRPr lang="en-US" sz="1650" dirty="0"/>
          </a:p>
        </p:txBody>
      </p:sp>
      <p:sp>
        <p:nvSpPr>
          <p:cNvPr id="44" name="SK-16-text-43"/>
          <p:cNvSpPr/>
          <p:nvPr/>
        </p:nvSpPr>
        <p:spPr>
          <a:xfrm>
            <a:off x="243780" y="6617940"/>
            <a:ext cx="416147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45" name="SK-16-text-44"/>
          <p:cNvSpPr/>
          <p:nvPr/>
        </p:nvSpPr>
        <p:spPr>
          <a:xfrm>
            <a:off x="8107561" y="6604248"/>
            <a:ext cx="408443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Postnatal Care for GP Trainees — Bradford VTS 2026</a:t>
            </a:r>
            <a:endParaRPr lang="en-US" sz="127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500509"/>
            <a:ext cx="121890" cy="1083469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1780282"/>
            <a:ext cx="11009263" cy="19050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084784"/>
            <a:ext cx="3364855" cy="54769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139553"/>
            <a:ext cx="3364855" cy="1268611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408313"/>
            <a:ext cx="3364855" cy="1927027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3498" y="2084784"/>
            <a:ext cx="3364855" cy="54769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3498" y="2139553"/>
            <a:ext cx="3364855" cy="1268611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3498" y="3408313"/>
            <a:ext cx="3364855" cy="1927027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17396" y="2084784"/>
            <a:ext cx="3364855" cy="54769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17396" y="2139553"/>
            <a:ext cx="3364855" cy="1268611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17396" y="3408313"/>
            <a:ext cx="3364855" cy="1927027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5192" y="5541169"/>
            <a:ext cx="11009263" cy="781794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5192" y="5541169"/>
            <a:ext cx="170557" cy="781794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556177"/>
            <a:ext cx="12192000" cy="301675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89992" y="5650855"/>
            <a:ext cx="353467" cy="253603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75898" y="2372767"/>
            <a:ext cx="950863" cy="850255"/>
          </a:xfrm>
          <a:prstGeom prst="rect">
            <a:avLst/>
          </a:prstGeom>
        </p:spPr>
      </p:pic>
      <p:pic>
        <p:nvPicPr>
          <p:cNvPr id="19" name="SK-17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47592" y="2386459"/>
            <a:ext cx="950863" cy="802332"/>
          </a:xfrm>
          <a:prstGeom prst="rect">
            <a:avLst/>
          </a:prstGeom>
        </p:spPr>
      </p:pic>
      <p:pic>
        <p:nvPicPr>
          <p:cNvPr id="20" name="SK-17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4565" y="2400300"/>
            <a:ext cx="914400" cy="754261"/>
          </a:xfrm>
          <a:prstGeom prst="rect">
            <a:avLst/>
          </a:prstGeom>
        </p:spPr>
      </p:pic>
      <p:pic>
        <p:nvPicPr>
          <p:cNvPr id="21" name="SK-17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50996" y="356592"/>
            <a:ext cx="1255663" cy="1206996"/>
          </a:xfrm>
          <a:prstGeom prst="rect">
            <a:avLst/>
          </a:prstGeom>
        </p:spPr>
      </p:pic>
      <p:sp>
        <p:nvSpPr>
          <p:cNvPr id="22" name="SK-17-text-21"/>
          <p:cNvSpPr/>
          <p:nvPr/>
        </p:nvSpPr>
        <p:spPr>
          <a:xfrm>
            <a:off x="877788" y="562273"/>
            <a:ext cx="11314212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of Postnatal Depression</a:t>
            </a:r>
            <a:endParaRPr lang="en-US" sz="4050" dirty="0"/>
          </a:p>
        </p:txBody>
      </p:sp>
      <p:sp>
        <p:nvSpPr>
          <p:cNvPr id="23" name="SK-17-text-22"/>
          <p:cNvSpPr/>
          <p:nvPr/>
        </p:nvSpPr>
        <p:spPr>
          <a:xfrm>
            <a:off x="902196" y="1193155"/>
            <a:ext cx="11289804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approaches for mild-to-moderate PND</a:t>
            </a:r>
            <a:endParaRPr lang="en-US" sz="2400" dirty="0"/>
          </a:p>
        </p:txBody>
      </p:sp>
      <p:sp>
        <p:nvSpPr>
          <p:cNvPr id="24" name="SK-17-text-23"/>
          <p:cNvSpPr/>
          <p:nvPr/>
        </p:nvSpPr>
        <p:spPr>
          <a:xfrm>
            <a:off x="1889671" y="2317998"/>
            <a:ext cx="1889671" cy="10011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Cognitive</a:t>
            </a:r>
            <a:endParaRPr lang="en-US" sz="2250" dirty="0"/>
          </a:p>
          <a:p>
            <a:pPr marL="0" indent="0" algn="l">
              <a:lnSpc>
                <a:spcPts val="2475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Behavioural</a:t>
            </a:r>
            <a:endParaRPr lang="en-US" sz="2250" dirty="0"/>
          </a:p>
          <a:p>
            <a:pPr marL="0" indent="0" algn="l">
              <a:lnSpc>
                <a:spcPts val="2475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Therapy (CBT)</a:t>
            </a:r>
            <a:endParaRPr lang="en-US" sz="2250" dirty="0"/>
          </a:p>
        </p:txBody>
      </p:sp>
      <p:sp>
        <p:nvSpPr>
          <p:cNvPr id="25" name="SK-17-text-24"/>
          <p:cNvSpPr/>
          <p:nvPr/>
        </p:nvSpPr>
        <p:spPr>
          <a:xfrm>
            <a:off x="719286" y="3538686"/>
            <a:ext cx="2121396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Individual structured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psychotherapy</a:t>
            </a:r>
            <a:endParaRPr lang="en-US" sz="1650" dirty="0"/>
          </a:p>
        </p:txBody>
      </p:sp>
      <p:sp>
        <p:nvSpPr>
          <p:cNvPr id="26" name="SK-17-text-25"/>
          <p:cNvSpPr/>
          <p:nvPr/>
        </p:nvSpPr>
        <p:spPr>
          <a:xfrm>
            <a:off x="719286" y="4121646"/>
            <a:ext cx="2889498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Challenges negative thought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patterns</a:t>
            </a:r>
            <a:endParaRPr lang="en-US" sz="1650" dirty="0"/>
          </a:p>
        </p:txBody>
      </p:sp>
      <p:sp>
        <p:nvSpPr>
          <p:cNvPr id="27" name="SK-17-text-26"/>
          <p:cNvSpPr/>
          <p:nvPr/>
        </p:nvSpPr>
        <p:spPr>
          <a:xfrm>
            <a:off x="719286" y="4670227"/>
            <a:ext cx="739711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Recommended by NICE NG194</a:t>
            </a:r>
            <a:endParaRPr lang="en-US" sz="1650" dirty="0"/>
          </a:p>
        </p:txBody>
      </p:sp>
      <p:sp>
        <p:nvSpPr>
          <p:cNvPr id="28" name="SK-17-text-27"/>
          <p:cNvSpPr/>
          <p:nvPr/>
        </p:nvSpPr>
        <p:spPr>
          <a:xfrm>
            <a:off x="719286" y="4951363"/>
            <a:ext cx="890587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Delivered by trained practitioner</a:t>
            </a:r>
            <a:endParaRPr lang="en-US" sz="1650" dirty="0"/>
          </a:p>
        </p:txBody>
      </p:sp>
      <p:sp>
        <p:nvSpPr>
          <p:cNvPr id="29" name="SK-17-text-28"/>
          <p:cNvSpPr/>
          <p:nvPr/>
        </p:nvSpPr>
        <p:spPr>
          <a:xfrm>
            <a:off x="5681365" y="2482453"/>
            <a:ext cx="1206996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Guided</a:t>
            </a:r>
            <a:endParaRPr lang="en-US" sz="2250" dirty="0"/>
          </a:p>
          <a:p>
            <a:pPr marL="0" indent="0" algn="l">
              <a:lnSpc>
                <a:spcPts val="2475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Self-Help</a:t>
            </a:r>
            <a:endParaRPr lang="en-US" sz="2250" dirty="0"/>
          </a:p>
        </p:txBody>
      </p:sp>
      <p:sp>
        <p:nvSpPr>
          <p:cNvPr id="30" name="SK-17-text-29"/>
          <p:cNvSpPr/>
          <p:nvPr/>
        </p:nvSpPr>
        <p:spPr>
          <a:xfrm>
            <a:off x="4498777" y="3538686"/>
            <a:ext cx="769322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CBT-based self-help resources</a:t>
            </a:r>
            <a:endParaRPr lang="en-US" sz="1650" dirty="0"/>
          </a:p>
        </p:txBody>
      </p:sp>
      <p:sp>
        <p:nvSpPr>
          <p:cNvPr id="31" name="SK-17-text-30"/>
          <p:cNvSpPr/>
          <p:nvPr/>
        </p:nvSpPr>
        <p:spPr>
          <a:xfrm>
            <a:off x="4498777" y="3840361"/>
            <a:ext cx="2121396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Workbooks or online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programmes</a:t>
            </a:r>
            <a:endParaRPr lang="en-US" sz="1650" dirty="0"/>
          </a:p>
        </p:txBody>
      </p:sp>
      <p:sp>
        <p:nvSpPr>
          <p:cNvPr id="32" name="SK-17-text-31"/>
          <p:cNvSpPr/>
          <p:nvPr/>
        </p:nvSpPr>
        <p:spPr>
          <a:xfrm>
            <a:off x="4498777" y="4402782"/>
            <a:ext cx="769322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Facilitated by a practitioner</a:t>
            </a:r>
            <a:endParaRPr lang="en-US" sz="1650" dirty="0"/>
          </a:p>
        </p:txBody>
      </p:sp>
      <p:sp>
        <p:nvSpPr>
          <p:cNvPr id="33" name="SK-17-text-32"/>
          <p:cNvSpPr/>
          <p:nvPr/>
        </p:nvSpPr>
        <p:spPr>
          <a:xfrm>
            <a:off x="4498777" y="4683919"/>
            <a:ext cx="2865090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Accessible and low-intensity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 step</a:t>
            </a:r>
            <a:endParaRPr lang="en-US" sz="1650" dirty="0"/>
          </a:p>
        </p:txBody>
      </p:sp>
      <p:sp>
        <p:nvSpPr>
          <p:cNvPr id="34" name="SK-17-text-33"/>
          <p:cNvSpPr/>
          <p:nvPr/>
        </p:nvSpPr>
        <p:spPr>
          <a:xfrm>
            <a:off x="9473059" y="2489448"/>
            <a:ext cx="1206996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Listening</a:t>
            </a:r>
            <a:endParaRPr lang="en-US" sz="2250" dirty="0"/>
          </a:p>
          <a:p>
            <a:pPr marL="0" indent="0" algn="l">
              <a:lnSpc>
                <a:spcPts val="2475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Visits</a:t>
            </a:r>
            <a:endParaRPr lang="en-US" sz="2250" dirty="0"/>
          </a:p>
        </p:txBody>
      </p:sp>
      <p:sp>
        <p:nvSpPr>
          <p:cNvPr id="35" name="SK-17-text-34"/>
          <p:cNvSpPr/>
          <p:nvPr/>
        </p:nvSpPr>
        <p:spPr>
          <a:xfrm>
            <a:off x="8290471" y="3538686"/>
            <a:ext cx="3901529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Delivered by health visitor</a:t>
            </a:r>
            <a:endParaRPr lang="en-US" sz="1650" dirty="0"/>
          </a:p>
        </p:txBody>
      </p:sp>
      <p:sp>
        <p:nvSpPr>
          <p:cNvPr id="36" name="SK-17-text-35"/>
          <p:cNvSpPr/>
          <p:nvPr/>
        </p:nvSpPr>
        <p:spPr>
          <a:xfrm>
            <a:off x="8290471" y="3840361"/>
            <a:ext cx="2560290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Non-directive, supportive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approach</a:t>
            </a:r>
            <a:endParaRPr lang="en-US" sz="1650" dirty="0"/>
          </a:p>
        </p:txBody>
      </p:sp>
      <p:sp>
        <p:nvSpPr>
          <p:cNvPr id="37" name="SK-17-text-36"/>
          <p:cNvSpPr/>
          <p:nvPr/>
        </p:nvSpPr>
        <p:spPr>
          <a:xfrm>
            <a:off x="8290471" y="4402782"/>
            <a:ext cx="390152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Regular home-based contact</a:t>
            </a:r>
            <a:endParaRPr lang="en-US" sz="1650" dirty="0"/>
          </a:p>
        </p:txBody>
      </p:sp>
      <p:sp>
        <p:nvSpPr>
          <p:cNvPr id="38" name="SK-17-text-37"/>
          <p:cNvSpPr/>
          <p:nvPr/>
        </p:nvSpPr>
        <p:spPr>
          <a:xfrm>
            <a:off x="8290471" y="4683919"/>
            <a:ext cx="2840682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Particularly valuable in early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weeks</a:t>
            </a:r>
            <a:endParaRPr lang="en-US" sz="1650" dirty="0"/>
          </a:p>
        </p:txBody>
      </p:sp>
      <p:sp>
        <p:nvSpPr>
          <p:cNvPr id="39" name="SK-17-text-38"/>
          <p:cNvSpPr/>
          <p:nvPr/>
        </p:nvSpPr>
        <p:spPr>
          <a:xfrm>
            <a:off x="1255663" y="5657850"/>
            <a:ext cx="10107067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💊 Pharmacological treatment (sertraline — see next slide) is considered alongside or after psychological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approaches, particularly in moderate-to-severe PND or when psychological therapy is declined or unavailable.</a:t>
            </a:r>
            <a:endParaRPr lang="en-US" sz="1650" dirty="0"/>
          </a:p>
        </p:txBody>
      </p:sp>
      <p:sp>
        <p:nvSpPr>
          <p:cNvPr id="40" name="SK-17-text-39"/>
          <p:cNvSpPr/>
          <p:nvPr/>
        </p:nvSpPr>
        <p:spPr>
          <a:xfrm>
            <a:off x="5175200" y="6631632"/>
            <a:ext cx="181689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466279"/>
            <a:ext cx="146298" cy="1158925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973" y="1913334"/>
            <a:ext cx="10655796" cy="1248073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973" y="3387775"/>
            <a:ext cx="3389263" cy="1995636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973" y="3387775"/>
            <a:ext cx="3389263" cy="82153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25553" y="3387775"/>
            <a:ext cx="3389263" cy="1995636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25553" y="3387775"/>
            <a:ext cx="3389263" cy="82153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2282" y="3387775"/>
            <a:ext cx="3389263" cy="1995636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22282" y="3387775"/>
            <a:ext cx="3389263" cy="82153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8973" y="5561707"/>
            <a:ext cx="10655796" cy="795486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72580" y="6249591"/>
            <a:ext cx="8400157" cy="9525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668000" y="5006280"/>
            <a:ext cx="1109365" cy="1165771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31169" y="5650855"/>
            <a:ext cx="304800" cy="308521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20667" y="3668911"/>
            <a:ext cx="280392" cy="301675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1882" y="3655219"/>
            <a:ext cx="304800" cy="322213"/>
          </a:xfrm>
          <a:prstGeom prst="rect">
            <a:avLst/>
          </a:prstGeom>
        </p:spPr>
      </p:pic>
      <p:pic>
        <p:nvPicPr>
          <p:cNvPr id="17" name="SK-18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60698" y="2119015"/>
            <a:ext cx="451098" cy="438894"/>
          </a:xfrm>
          <a:prstGeom prst="rect">
            <a:avLst/>
          </a:prstGeom>
        </p:spPr>
      </p:pic>
      <p:sp>
        <p:nvSpPr>
          <p:cNvPr id="18" name="SK-18-text-17"/>
          <p:cNvSpPr/>
          <p:nvPr/>
        </p:nvSpPr>
        <p:spPr>
          <a:xfrm>
            <a:off x="11253192" y="205680"/>
            <a:ext cx="93880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18 of 28</a:t>
            </a:r>
            <a:endParaRPr lang="en-US" sz="1500" dirty="0"/>
          </a:p>
        </p:txBody>
      </p:sp>
      <p:sp>
        <p:nvSpPr>
          <p:cNvPr id="19" name="SK-18-text-18"/>
          <p:cNvSpPr/>
          <p:nvPr/>
        </p:nvSpPr>
        <p:spPr>
          <a:xfrm>
            <a:off x="877788" y="548580"/>
            <a:ext cx="11314212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6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Pharmacological Treatment: Sertraline</a:t>
            </a:r>
            <a:endParaRPr lang="en-US" sz="4650" dirty="0"/>
          </a:p>
        </p:txBody>
      </p:sp>
      <p:sp>
        <p:nvSpPr>
          <p:cNvPr id="20" name="SK-18-text-19"/>
          <p:cNvSpPr/>
          <p:nvPr/>
        </p:nvSpPr>
        <p:spPr>
          <a:xfrm>
            <a:off x="902196" y="1220688"/>
            <a:ext cx="11289804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Choosing the right antidepressant in breastfeeding mothers</a:t>
            </a:r>
            <a:endParaRPr lang="en-US" sz="2400" dirty="0"/>
          </a:p>
        </p:txBody>
      </p:sp>
      <p:sp>
        <p:nvSpPr>
          <p:cNvPr id="21" name="SK-18-text-20"/>
          <p:cNvSpPr/>
          <p:nvPr/>
        </p:nvSpPr>
        <p:spPr>
          <a:xfrm>
            <a:off x="451098" y="2400300"/>
            <a:ext cx="833438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625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</a:t>
            </a:r>
            <a:endParaRPr lang="en-US" sz="2625" dirty="0"/>
          </a:p>
        </p:txBody>
      </p:sp>
      <p:sp>
        <p:nvSpPr>
          <p:cNvPr id="22" name="SK-18-text-21"/>
          <p:cNvSpPr/>
          <p:nvPr/>
        </p:nvSpPr>
        <p:spPr>
          <a:xfrm>
            <a:off x="1597075" y="2153394"/>
            <a:ext cx="1059492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SSRI IN BREASTFEEDING: SERTRALINE</a:t>
            </a:r>
            <a:endParaRPr lang="en-US" sz="2925" dirty="0"/>
          </a:p>
        </p:txBody>
      </p:sp>
      <p:sp>
        <p:nvSpPr>
          <p:cNvPr id="23" name="SK-18-text-22"/>
          <p:cNvSpPr/>
          <p:nvPr/>
        </p:nvSpPr>
        <p:spPr>
          <a:xfrm>
            <a:off x="1024086" y="2660898"/>
            <a:ext cx="11167914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Lowest transfer into breast milk — widely used and well evidenced (BNF / NICE 2025)</a:t>
            </a:r>
            <a:endParaRPr lang="en-US" sz="2100" dirty="0"/>
          </a:p>
        </p:txBody>
      </p:sp>
      <p:sp>
        <p:nvSpPr>
          <p:cNvPr id="24" name="SK-18-text-23"/>
          <p:cNvSpPr/>
          <p:nvPr/>
        </p:nvSpPr>
        <p:spPr>
          <a:xfrm>
            <a:off x="451098" y="4224486"/>
            <a:ext cx="833438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625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2625" dirty="0"/>
          </a:p>
        </p:txBody>
      </p:sp>
      <p:sp>
        <p:nvSpPr>
          <p:cNvPr id="25" name="SK-18-text-24"/>
          <p:cNvSpPr/>
          <p:nvPr/>
        </p:nvSpPr>
        <p:spPr>
          <a:xfrm>
            <a:off x="1365498" y="3668911"/>
            <a:ext cx="345281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Sertraline</a:t>
            </a:r>
            <a:endParaRPr lang="en-US" sz="2175" dirty="0"/>
          </a:p>
        </p:txBody>
      </p:sp>
      <p:sp>
        <p:nvSpPr>
          <p:cNvPr id="26" name="SK-18-text-25"/>
          <p:cNvSpPr/>
          <p:nvPr/>
        </p:nvSpPr>
        <p:spPr>
          <a:xfrm>
            <a:off x="1011882" y="4073575"/>
            <a:ext cx="517588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choice</a:t>
            </a:r>
            <a:endParaRPr lang="en-US" sz="1950" dirty="0"/>
          </a:p>
        </p:txBody>
      </p:sp>
      <p:sp>
        <p:nvSpPr>
          <p:cNvPr id="27" name="SK-18-text-26"/>
          <p:cNvSpPr/>
          <p:nvPr/>
        </p:nvSpPr>
        <p:spPr>
          <a:xfrm>
            <a:off x="1011882" y="4354711"/>
            <a:ext cx="2852886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Lowest breast milk transfer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Well-tolerated by infant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at standard dose</a:t>
            </a:r>
            <a:endParaRPr lang="en-US" sz="1725" dirty="0"/>
          </a:p>
        </p:txBody>
      </p:sp>
      <p:sp>
        <p:nvSpPr>
          <p:cNvPr id="28" name="SK-18-text-27"/>
          <p:cNvSpPr/>
          <p:nvPr/>
        </p:nvSpPr>
        <p:spPr>
          <a:xfrm>
            <a:off x="3218557" y="3524994"/>
            <a:ext cx="226028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E7D3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Preferred</a:t>
            </a:r>
            <a:endParaRPr lang="en-US" sz="1575" dirty="0"/>
          </a:p>
        </p:txBody>
      </p:sp>
      <p:sp>
        <p:nvSpPr>
          <p:cNvPr id="29" name="SK-18-text-28"/>
          <p:cNvSpPr/>
          <p:nvPr/>
        </p:nvSpPr>
        <p:spPr>
          <a:xfrm>
            <a:off x="4962079" y="3668911"/>
            <a:ext cx="345281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Paroxetine</a:t>
            </a:r>
            <a:endParaRPr lang="en-US" sz="2175" dirty="0"/>
          </a:p>
        </p:txBody>
      </p:sp>
      <p:sp>
        <p:nvSpPr>
          <p:cNvPr id="30" name="SK-18-text-29"/>
          <p:cNvSpPr/>
          <p:nvPr/>
        </p:nvSpPr>
        <p:spPr>
          <a:xfrm>
            <a:off x="4584055" y="4073575"/>
            <a:ext cx="547306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Second-line option</a:t>
            </a:r>
            <a:endParaRPr lang="en-US" sz="1950" dirty="0"/>
          </a:p>
        </p:txBody>
      </p:sp>
      <p:sp>
        <p:nvSpPr>
          <p:cNvPr id="31" name="SK-18-text-30"/>
          <p:cNvSpPr/>
          <p:nvPr/>
        </p:nvSpPr>
        <p:spPr>
          <a:xfrm>
            <a:off x="4584055" y="4354711"/>
            <a:ext cx="2986980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Also low breast milk transfer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Acceptable if sertraline not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tolerated</a:t>
            </a:r>
            <a:endParaRPr lang="en-US" sz="1725" dirty="0"/>
          </a:p>
        </p:txBody>
      </p:sp>
      <p:sp>
        <p:nvSpPr>
          <p:cNvPr id="32" name="SK-18-text-31"/>
          <p:cNvSpPr/>
          <p:nvPr/>
        </p:nvSpPr>
        <p:spPr>
          <a:xfrm>
            <a:off x="6607969" y="3524994"/>
            <a:ext cx="274034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D4A0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Second-line</a:t>
            </a:r>
            <a:endParaRPr lang="en-US" sz="1575" dirty="0"/>
          </a:p>
        </p:txBody>
      </p:sp>
      <p:sp>
        <p:nvSpPr>
          <p:cNvPr id="33" name="SK-18-text-32"/>
          <p:cNvSpPr/>
          <p:nvPr/>
        </p:nvSpPr>
        <p:spPr>
          <a:xfrm>
            <a:off x="8217396" y="3662065"/>
            <a:ext cx="3452813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Fluoxetine</a:t>
            </a:r>
            <a:endParaRPr lang="en-US" sz="2175" dirty="0"/>
          </a:p>
        </p:txBody>
      </p:sp>
      <p:sp>
        <p:nvSpPr>
          <p:cNvPr id="34" name="SK-18-text-33"/>
          <p:cNvSpPr/>
          <p:nvPr/>
        </p:nvSpPr>
        <p:spPr>
          <a:xfrm>
            <a:off x="10826353" y="3531840"/>
            <a:ext cx="130016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C6282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</a:t>
            </a:r>
            <a:endParaRPr lang="en-US" sz="1575" dirty="0"/>
          </a:p>
        </p:txBody>
      </p:sp>
      <p:sp>
        <p:nvSpPr>
          <p:cNvPr id="35" name="SK-18-text-34"/>
          <p:cNvSpPr/>
          <p:nvPr/>
        </p:nvSpPr>
        <p:spPr>
          <a:xfrm>
            <a:off x="8217396" y="4073575"/>
            <a:ext cx="3974604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in breastfeeding</a:t>
            </a:r>
            <a:endParaRPr lang="en-US" sz="1950" dirty="0"/>
          </a:p>
        </p:txBody>
      </p:sp>
      <p:sp>
        <p:nvSpPr>
          <p:cNvPr id="36" name="SK-18-text-35"/>
          <p:cNvSpPr/>
          <p:nvPr/>
        </p:nvSpPr>
        <p:spPr>
          <a:xfrm>
            <a:off x="8217396" y="4361557"/>
            <a:ext cx="3060055" cy="7954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Long half-life — accumulates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infant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of infant side effects</a:t>
            </a:r>
            <a:endParaRPr lang="en-US" sz="1725" dirty="0"/>
          </a:p>
        </p:txBody>
      </p:sp>
      <p:sp>
        <p:nvSpPr>
          <p:cNvPr id="37" name="SK-18-text-36"/>
          <p:cNvSpPr/>
          <p:nvPr/>
        </p:nvSpPr>
        <p:spPr>
          <a:xfrm>
            <a:off x="451098" y="5822305"/>
            <a:ext cx="83343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625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2625" dirty="0"/>
          </a:p>
        </p:txBody>
      </p:sp>
      <p:sp>
        <p:nvSpPr>
          <p:cNvPr id="38" name="SK-18-text-37"/>
          <p:cNvSpPr/>
          <p:nvPr/>
        </p:nvSpPr>
        <p:spPr>
          <a:xfrm>
            <a:off x="2072580" y="5664696"/>
            <a:ext cx="8497788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430"/>
              </a:lnSpc>
              <a:buNone/>
            </a:pPr>
            <a:r>
              <a:rPr lang="en-US" sz="20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Continue antidepressant for at least 6 months after symptom resolution —</a:t>
            </a:r>
            <a:endParaRPr lang="en-US" sz="2025" dirty="0"/>
          </a:p>
          <a:p>
            <a:pPr marL="0" indent="0" algn="ctr">
              <a:lnSpc>
                <a:spcPts val="2430"/>
              </a:lnSpc>
              <a:buNone/>
            </a:pPr>
            <a:r>
              <a:rPr lang="en-US" sz="20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same as non-postnatal depression</a:t>
            </a:r>
            <a:endParaRPr lang="en-US" sz="2025" dirty="0"/>
          </a:p>
        </p:txBody>
      </p:sp>
      <p:sp>
        <p:nvSpPr>
          <p:cNvPr id="39" name="SK-18-text-38"/>
          <p:cNvSpPr/>
          <p:nvPr/>
        </p:nvSpPr>
        <p:spPr>
          <a:xfrm>
            <a:off x="5181600" y="6590407"/>
            <a:ext cx="44062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92" y="411361"/>
            <a:ext cx="121890" cy="898327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1409998"/>
            <a:ext cx="11021467" cy="19050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1584127"/>
            <a:ext cx="11021467" cy="479971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2697212"/>
            <a:ext cx="2377380" cy="9525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7577" y="2697212"/>
            <a:ext cx="2023765" cy="9525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1238" y="2304157"/>
            <a:ext cx="9525" cy="4046190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7577" y="3785592"/>
            <a:ext cx="5279082" cy="603498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7577" y="3785592"/>
            <a:ext cx="60871" cy="603498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5192" y="5698927"/>
            <a:ext cx="5120580" cy="651421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7577" y="5698927"/>
            <a:ext cx="5279082" cy="651421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0800" y="2269927"/>
            <a:ext cx="292596" cy="383977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063" y="2290465"/>
            <a:ext cx="365671" cy="356592"/>
          </a:xfrm>
          <a:prstGeom prst="rect">
            <a:avLst/>
          </a:prstGeom>
        </p:spPr>
      </p:pic>
      <p:sp>
        <p:nvSpPr>
          <p:cNvPr id="16" name="SK-19-text-15"/>
          <p:cNvSpPr/>
          <p:nvPr/>
        </p:nvSpPr>
        <p:spPr>
          <a:xfrm>
            <a:off x="877788" y="452586"/>
            <a:ext cx="11314212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2D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Puerperal Psychosis: Emergency Care</a:t>
            </a:r>
            <a:endParaRPr lang="en-US" sz="3750" dirty="0"/>
          </a:p>
        </p:txBody>
      </p:sp>
      <p:sp>
        <p:nvSpPr>
          <p:cNvPr id="17" name="SK-19-text-16"/>
          <p:cNvSpPr/>
          <p:nvPr/>
        </p:nvSpPr>
        <p:spPr>
          <a:xfrm>
            <a:off x="877788" y="987475"/>
            <a:ext cx="11314212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Perinatal Mental Illness — Section 5 of 5</a:t>
            </a:r>
            <a:endParaRPr lang="en-US" sz="2175" dirty="0"/>
          </a:p>
        </p:txBody>
      </p:sp>
      <p:sp>
        <p:nvSpPr>
          <p:cNvPr id="18" name="SK-19-text-17"/>
          <p:cNvSpPr/>
          <p:nvPr/>
        </p:nvSpPr>
        <p:spPr>
          <a:xfrm>
            <a:off x="981819" y="1673275"/>
            <a:ext cx="10216009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PSYCHIATRIC EMERGENCY — Onset within 2 weeks of delivery — Admit urgently</a:t>
            </a:r>
            <a:endParaRPr lang="en-US" sz="2100" dirty="0"/>
          </a:p>
        </p:txBody>
      </p:sp>
      <p:sp>
        <p:nvSpPr>
          <p:cNvPr id="19" name="SK-19-text-18"/>
          <p:cNvSpPr/>
          <p:nvPr/>
        </p:nvSpPr>
        <p:spPr>
          <a:xfrm>
            <a:off x="1048494" y="2311003"/>
            <a:ext cx="517207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2D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🔍 Recognise It</a:t>
            </a:r>
            <a:endParaRPr lang="en-US" sz="2250" dirty="0"/>
          </a:p>
        </p:txBody>
      </p:sp>
      <p:sp>
        <p:nvSpPr>
          <p:cNvPr id="20" name="SK-19-text-19"/>
          <p:cNvSpPr/>
          <p:nvPr/>
        </p:nvSpPr>
        <p:spPr>
          <a:xfrm>
            <a:off x="633859" y="2873425"/>
            <a:ext cx="1042606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Onset within 2 weeks of delivery</a:t>
            </a:r>
            <a:endParaRPr lang="en-US" sz="1950" dirty="0"/>
          </a:p>
        </p:txBody>
      </p:sp>
      <p:sp>
        <p:nvSpPr>
          <p:cNvPr id="21" name="SK-19-text-20"/>
          <p:cNvSpPr/>
          <p:nvPr/>
        </p:nvSpPr>
        <p:spPr>
          <a:xfrm>
            <a:off x="633859" y="3257550"/>
            <a:ext cx="1111948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Hallucinations (auditory or visual)</a:t>
            </a:r>
            <a:endParaRPr lang="en-US" sz="1950" dirty="0"/>
          </a:p>
        </p:txBody>
      </p:sp>
      <p:sp>
        <p:nvSpPr>
          <p:cNvPr id="22" name="SK-19-text-21"/>
          <p:cNvSpPr/>
          <p:nvPr/>
        </p:nvSpPr>
        <p:spPr>
          <a:xfrm>
            <a:off x="633859" y="3648373"/>
            <a:ext cx="11558141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Delusions (often related to the baby)</a:t>
            </a:r>
            <a:endParaRPr lang="en-US" sz="1950" dirty="0"/>
          </a:p>
        </p:txBody>
      </p:sp>
      <p:sp>
        <p:nvSpPr>
          <p:cNvPr id="23" name="SK-19-text-22"/>
          <p:cNvSpPr/>
          <p:nvPr/>
        </p:nvSpPr>
        <p:spPr>
          <a:xfrm>
            <a:off x="633859" y="4032498"/>
            <a:ext cx="874204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Rapid, dramatic mood shifts</a:t>
            </a:r>
            <a:endParaRPr lang="en-US" sz="1950" dirty="0"/>
          </a:p>
        </p:txBody>
      </p:sp>
      <p:sp>
        <p:nvSpPr>
          <p:cNvPr id="24" name="SK-19-text-23"/>
          <p:cNvSpPr/>
          <p:nvPr/>
        </p:nvSpPr>
        <p:spPr>
          <a:xfrm>
            <a:off x="633859" y="4416475"/>
            <a:ext cx="1082230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Severe confusion or disorientation</a:t>
            </a:r>
            <a:endParaRPr lang="en-US" sz="1950" dirty="0"/>
          </a:p>
        </p:txBody>
      </p:sp>
      <p:sp>
        <p:nvSpPr>
          <p:cNvPr id="25" name="SK-19-text-24"/>
          <p:cNvSpPr/>
          <p:nvPr/>
        </p:nvSpPr>
        <p:spPr>
          <a:xfrm>
            <a:off x="633859" y="4793605"/>
            <a:ext cx="11558141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Agitation, bizarre or disorganised behaviour</a:t>
            </a:r>
            <a:endParaRPr lang="en-US" sz="1950" dirty="0"/>
          </a:p>
        </p:txBody>
      </p:sp>
      <p:sp>
        <p:nvSpPr>
          <p:cNvPr id="26" name="SK-19-text-25"/>
          <p:cNvSpPr/>
          <p:nvPr/>
        </p:nvSpPr>
        <p:spPr>
          <a:xfrm>
            <a:off x="633859" y="5184577"/>
            <a:ext cx="11558141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Insomnia (not explained by baby’s needs)</a:t>
            </a:r>
            <a:endParaRPr lang="en-US" sz="1950" dirty="0"/>
          </a:p>
        </p:txBody>
      </p:sp>
      <p:sp>
        <p:nvSpPr>
          <p:cNvPr id="27" name="SK-19-text-26"/>
          <p:cNvSpPr/>
          <p:nvPr/>
        </p:nvSpPr>
        <p:spPr>
          <a:xfrm>
            <a:off x="1365498" y="5788075"/>
            <a:ext cx="3535561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Prevalence: 1–2 per 1,000 deliveries;</a:t>
            </a:r>
            <a:endParaRPr lang="en-US" sz="1725" dirty="0"/>
          </a:p>
          <a:p>
            <a:pPr marL="0" indent="0" algn="ctr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Rare — but life-threatening if missed</a:t>
            </a:r>
            <a:endParaRPr lang="en-US" sz="1725" dirty="0"/>
          </a:p>
        </p:txBody>
      </p:sp>
      <p:sp>
        <p:nvSpPr>
          <p:cNvPr id="28" name="SK-19-text-27"/>
          <p:cNvSpPr/>
          <p:nvPr/>
        </p:nvSpPr>
        <p:spPr>
          <a:xfrm>
            <a:off x="6742063" y="2317998"/>
            <a:ext cx="345757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2D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⚡ Act Now</a:t>
            </a:r>
            <a:endParaRPr lang="en-US" sz="2250" dirty="0"/>
          </a:p>
        </p:txBody>
      </p:sp>
      <p:sp>
        <p:nvSpPr>
          <p:cNvPr id="29" name="SK-19-text-28"/>
          <p:cNvSpPr/>
          <p:nvPr/>
        </p:nvSpPr>
        <p:spPr>
          <a:xfrm>
            <a:off x="6364188" y="2852886"/>
            <a:ext cx="4669482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Urgent risk assessment — suicidal ideation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infanticide risk</a:t>
            </a:r>
            <a:endParaRPr lang="en-US" sz="1725" dirty="0"/>
          </a:p>
        </p:txBody>
      </p:sp>
      <p:sp>
        <p:nvSpPr>
          <p:cNvPr id="30" name="SK-19-text-29"/>
          <p:cNvSpPr/>
          <p:nvPr/>
        </p:nvSpPr>
        <p:spPr>
          <a:xfrm>
            <a:off x="6364188" y="3476923"/>
            <a:ext cx="582781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Do not leave mother unattended with the baby</a:t>
            </a:r>
            <a:endParaRPr lang="en-US" sz="1800" dirty="0"/>
          </a:p>
        </p:txBody>
      </p:sp>
      <p:sp>
        <p:nvSpPr>
          <p:cNvPr id="31" name="SK-19-text-30"/>
          <p:cNvSpPr/>
          <p:nvPr/>
        </p:nvSpPr>
        <p:spPr>
          <a:xfrm>
            <a:off x="6364188" y="3826669"/>
            <a:ext cx="5169396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Admit to Mother and Baby Unit (MBU) — keeps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mother and baby together</a:t>
            </a:r>
            <a:endParaRPr lang="en-US" sz="1725" dirty="0"/>
          </a:p>
        </p:txBody>
      </p:sp>
      <p:sp>
        <p:nvSpPr>
          <p:cNvPr id="32" name="SK-19-text-31"/>
          <p:cNvSpPr/>
          <p:nvPr/>
        </p:nvSpPr>
        <p:spPr>
          <a:xfrm>
            <a:off x="6364188" y="4443859"/>
            <a:ext cx="582781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 If MBU unavailable → psychiatric ward admission</a:t>
            </a:r>
            <a:endParaRPr lang="en-US" sz="1800" dirty="0"/>
          </a:p>
        </p:txBody>
      </p:sp>
      <p:sp>
        <p:nvSpPr>
          <p:cNvPr id="33" name="SK-19-text-32"/>
          <p:cNvSpPr/>
          <p:nvPr/>
        </p:nvSpPr>
        <p:spPr>
          <a:xfrm>
            <a:off x="6364188" y="4800600"/>
            <a:ext cx="5096173" cy="8091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5. Medications: olanzapine, quetiapine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(antipsychotics); lithium may be used — monitor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levels; discuss breastfeeding implications</a:t>
            </a:r>
            <a:endParaRPr lang="en-US" sz="1725" dirty="0"/>
          </a:p>
        </p:txBody>
      </p:sp>
      <p:sp>
        <p:nvSpPr>
          <p:cNvPr id="34" name="SK-19-text-33"/>
          <p:cNvSpPr/>
          <p:nvPr/>
        </p:nvSpPr>
        <p:spPr>
          <a:xfrm>
            <a:off x="6998196" y="5774382"/>
            <a:ext cx="3913584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High risk of suicide and infanticide —</a:t>
            </a:r>
            <a:endParaRPr lang="en-US" sz="1725" dirty="0"/>
          </a:p>
          <a:p>
            <a:pPr marL="0" indent="0" algn="ctr">
              <a:lnSpc>
                <a:spcPts val="2070"/>
              </a:lnSpc>
              <a:buNone/>
            </a:pPr>
            <a:r>
              <a:rPr lang="en-US" sz="17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underestimate</a:t>
            </a:r>
            <a:endParaRPr lang="en-US" sz="1725" dirty="0"/>
          </a:p>
        </p:txBody>
      </p:sp>
      <p:sp>
        <p:nvSpPr>
          <p:cNvPr id="35" name="SK-19-text-34"/>
          <p:cNvSpPr/>
          <p:nvPr/>
        </p:nvSpPr>
        <p:spPr>
          <a:xfrm>
            <a:off x="560784" y="6617940"/>
            <a:ext cx="1163121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NG194 (2021) | NICE CKS Postnatal Care (February 2026)</a:t>
            </a:r>
            <a:endParaRPr lang="en-US" sz="1200" dirty="0"/>
          </a:p>
        </p:txBody>
      </p:sp>
      <p:sp>
        <p:nvSpPr>
          <p:cNvPr id="36" name="SK-19-text-35"/>
          <p:cNvSpPr/>
          <p:nvPr/>
        </p:nvSpPr>
        <p:spPr>
          <a:xfrm>
            <a:off x="9884569" y="6624786"/>
            <a:ext cx="169768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692646"/>
            <a:ext cx="170557" cy="987475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671" y="1979265"/>
            <a:ext cx="6644580" cy="1905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1977" y="582811"/>
            <a:ext cx="4413498" cy="5740003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90792" y="1186309"/>
            <a:ext cx="4315867" cy="5095429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063" y="4958209"/>
            <a:ext cx="597396" cy="301675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4879" y="3531840"/>
            <a:ext cx="487561" cy="603498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3694" y="2420838"/>
            <a:ext cx="414486" cy="788640"/>
          </a:xfrm>
          <a:prstGeom prst="rect">
            <a:avLst/>
          </a:prstGeom>
        </p:spPr>
      </p:pic>
      <p:sp>
        <p:nvSpPr>
          <p:cNvPr id="11" name="SK-2-text-10"/>
          <p:cNvSpPr/>
          <p:nvPr/>
        </p:nvSpPr>
        <p:spPr>
          <a:xfrm>
            <a:off x="694879" y="761107"/>
            <a:ext cx="11497121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6-Week Postnatal Check</a:t>
            </a:r>
            <a:endParaRPr lang="en-US" sz="3300" dirty="0"/>
          </a:p>
        </p:txBody>
      </p:sp>
      <p:sp>
        <p:nvSpPr>
          <p:cNvPr id="12" name="SK-2-text-11"/>
          <p:cNvSpPr/>
          <p:nvPr/>
        </p:nvSpPr>
        <p:spPr>
          <a:xfrm>
            <a:off x="707082" y="1302990"/>
            <a:ext cx="1148491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Contractual Obligation — GMS Contract</a:t>
            </a:r>
            <a:endParaRPr lang="en-US" sz="2400" dirty="0"/>
          </a:p>
        </p:txBody>
      </p:sp>
      <p:sp>
        <p:nvSpPr>
          <p:cNvPr id="13" name="SK-2-text-12"/>
          <p:cNvSpPr/>
          <p:nvPr/>
        </p:nvSpPr>
        <p:spPr>
          <a:xfrm>
            <a:off x="1365498" y="2413992"/>
            <a:ext cx="653415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Offered to ALL women</a:t>
            </a:r>
            <a:endParaRPr lang="en-US" sz="2100" dirty="0"/>
          </a:p>
        </p:txBody>
      </p:sp>
      <p:sp>
        <p:nvSpPr>
          <p:cNvPr id="14" name="SK-2-text-13"/>
          <p:cNvSpPr/>
          <p:nvPr/>
        </p:nvSpPr>
        <p:spPr>
          <a:xfrm>
            <a:off x="1353294" y="2750046"/>
            <a:ext cx="4681686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 6–8 weeks following delivery — regardless of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delivery type or complexity.</a:t>
            </a:r>
            <a:endParaRPr lang="en-US" sz="1650" dirty="0"/>
          </a:p>
        </p:txBody>
      </p:sp>
      <p:sp>
        <p:nvSpPr>
          <p:cNvPr id="15" name="SK-2-text-14"/>
          <p:cNvSpPr/>
          <p:nvPr/>
        </p:nvSpPr>
        <p:spPr>
          <a:xfrm>
            <a:off x="1365498" y="3531840"/>
            <a:ext cx="749427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GMS Contract Obligation</a:t>
            </a:r>
            <a:endParaRPr lang="en-US" sz="2100" dirty="0"/>
          </a:p>
        </p:txBody>
      </p:sp>
      <p:sp>
        <p:nvSpPr>
          <p:cNvPr id="16" name="SK-2-text-15"/>
          <p:cNvSpPr/>
          <p:nvPr/>
        </p:nvSpPr>
        <p:spPr>
          <a:xfrm>
            <a:off x="1353294" y="3874740"/>
            <a:ext cx="4523184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mandatory component of GP services — not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optional. Document the offer and outcome in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patient record.</a:t>
            </a:r>
            <a:endParaRPr lang="en-US" sz="1650" dirty="0"/>
          </a:p>
        </p:txBody>
      </p:sp>
      <p:sp>
        <p:nvSpPr>
          <p:cNvPr id="17" name="SK-2-text-16"/>
          <p:cNvSpPr/>
          <p:nvPr/>
        </p:nvSpPr>
        <p:spPr>
          <a:xfrm>
            <a:off x="1353294" y="4896594"/>
            <a:ext cx="1069467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Physical + Psychological Recovery</a:t>
            </a:r>
            <a:endParaRPr lang="en-US" sz="2100" dirty="0"/>
          </a:p>
        </p:txBody>
      </p:sp>
      <p:sp>
        <p:nvSpPr>
          <p:cNvPr id="18" name="SK-2-text-17"/>
          <p:cNvSpPr/>
          <p:nvPr/>
        </p:nvSpPr>
        <p:spPr>
          <a:xfrm>
            <a:off x="1353294" y="5232648"/>
            <a:ext cx="4986486" cy="8091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Reviews both physical healing and perinatal mental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 — the baby’s 6–8 week check runs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simultaneously as a separate clinical assessment.</a:t>
            </a:r>
            <a:endParaRPr lang="en-US" sz="1650" dirty="0"/>
          </a:p>
        </p:txBody>
      </p:sp>
      <p:sp>
        <p:nvSpPr>
          <p:cNvPr id="19" name="SK-2-text-18"/>
          <p:cNvSpPr/>
          <p:nvPr/>
        </p:nvSpPr>
        <p:spPr>
          <a:xfrm>
            <a:off x="8376940" y="740569"/>
            <a:ext cx="213121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Consultation Structure</a:t>
            </a:r>
            <a:endParaRPr lang="en-US" sz="1500" dirty="0"/>
          </a:p>
        </p:txBody>
      </p:sp>
      <p:sp>
        <p:nvSpPr>
          <p:cNvPr id="20" name="SK-2-text-19"/>
          <p:cNvSpPr/>
          <p:nvPr/>
        </p:nvSpPr>
        <p:spPr>
          <a:xfrm>
            <a:off x="341263" y="6624786"/>
            <a:ext cx="36766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21" name="SK-2-text-20"/>
          <p:cNvSpPr/>
          <p:nvPr/>
        </p:nvSpPr>
        <p:spPr>
          <a:xfrm>
            <a:off x="6958459" y="6617940"/>
            <a:ext cx="48919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Postnatal Care — Bradford VTS Teaching Deck | NICE NG194 / CKS Feb 2026</a:t>
            </a:r>
            <a:endParaRPr lang="en-US" sz="112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92" y="582811"/>
            <a:ext cx="121890" cy="1049238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1908572"/>
            <a:ext cx="11021467" cy="9525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2900" y="2208163"/>
            <a:ext cx="9525" cy="4135338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753" y="4617393"/>
            <a:ext cx="4437757" cy="9525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0" y="2852886"/>
            <a:ext cx="4730353" cy="850255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0" y="3792438"/>
            <a:ext cx="4730353" cy="1021705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0" y="4875907"/>
            <a:ext cx="4730353" cy="1049238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58400" y="3463230"/>
            <a:ext cx="2133600" cy="2976265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20259" y="2194471"/>
            <a:ext cx="499765" cy="500509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0471" y="4773067"/>
            <a:ext cx="268188" cy="260598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0471" y="2907655"/>
            <a:ext cx="268188" cy="260598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8267" y="2187625"/>
            <a:ext cx="511969" cy="514350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362879" y="294829"/>
            <a:ext cx="536377" cy="445740"/>
          </a:xfrm>
          <a:prstGeom prst="rect">
            <a:avLst/>
          </a:prstGeom>
        </p:spPr>
      </p:pic>
      <p:sp>
        <p:nvSpPr>
          <p:cNvPr id="16" name="SK-20-text-15"/>
          <p:cNvSpPr/>
          <p:nvPr/>
        </p:nvSpPr>
        <p:spPr>
          <a:xfrm>
            <a:off x="877788" y="630882"/>
            <a:ext cx="11314212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Breastfeeding: Benefits and Support</a:t>
            </a:r>
            <a:endParaRPr lang="en-US" sz="3900" dirty="0"/>
          </a:p>
        </p:txBody>
      </p:sp>
      <p:sp>
        <p:nvSpPr>
          <p:cNvPr id="17" name="SK-20-text-16"/>
          <p:cNvSpPr/>
          <p:nvPr/>
        </p:nvSpPr>
        <p:spPr>
          <a:xfrm>
            <a:off x="865584" y="1289298"/>
            <a:ext cx="11326416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7B6F6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Maternal and infant advantages — and managing common challenges</a:t>
            </a:r>
            <a:endParaRPr lang="en-US" sz="2100" dirty="0"/>
          </a:p>
        </p:txBody>
      </p:sp>
      <p:sp>
        <p:nvSpPr>
          <p:cNvPr id="18" name="SK-20-text-17"/>
          <p:cNvSpPr/>
          <p:nvPr/>
        </p:nvSpPr>
        <p:spPr>
          <a:xfrm>
            <a:off x="1255663" y="2290465"/>
            <a:ext cx="528637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Breastfeed?</a:t>
            </a:r>
            <a:endParaRPr lang="en-US" sz="2250" dirty="0"/>
          </a:p>
        </p:txBody>
      </p:sp>
      <p:sp>
        <p:nvSpPr>
          <p:cNvPr id="19" name="SK-20-text-18"/>
          <p:cNvSpPr/>
          <p:nvPr/>
        </p:nvSpPr>
        <p:spPr>
          <a:xfrm>
            <a:off x="1048494" y="2935188"/>
            <a:ext cx="35242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the Mother:</a:t>
            </a:r>
            <a:endParaRPr lang="en-US" sz="1500" dirty="0"/>
          </a:p>
        </p:txBody>
      </p:sp>
      <p:sp>
        <p:nvSpPr>
          <p:cNvPr id="20" name="SK-20-text-19"/>
          <p:cNvSpPr/>
          <p:nvPr/>
        </p:nvSpPr>
        <p:spPr>
          <a:xfrm>
            <a:off x="1036290" y="3209479"/>
            <a:ext cx="89325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Reduced risk of breast and ovarian cancer</a:t>
            </a:r>
            <a:endParaRPr lang="en-US" sz="1350" dirty="0"/>
          </a:p>
        </p:txBody>
      </p:sp>
      <p:sp>
        <p:nvSpPr>
          <p:cNvPr id="21" name="SK-20-text-20"/>
          <p:cNvSpPr/>
          <p:nvPr/>
        </p:nvSpPr>
        <p:spPr>
          <a:xfrm>
            <a:off x="1036290" y="3470077"/>
            <a:ext cx="66008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Lower risk of type 2 diabetes</a:t>
            </a:r>
            <a:endParaRPr lang="en-US" sz="1350" dirty="0"/>
          </a:p>
        </p:txBody>
      </p:sp>
      <p:sp>
        <p:nvSpPr>
          <p:cNvPr id="22" name="SK-20-text-21"/>
          <p:cNvSpPr/>
          <p:nvPr/>
        </p:nvSpPr>
        <p:spPr>
          <a:xfrm>
            <a:off x="1036290" y="3737521"/>
            <a:ext cx="56407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Faster uterine involution</a:t>
            </a:r>
            <a:endParaRPr lang="en-US" sz="1350" dirty="0"/>
          </a:p>
        </p:txBody>
      </p:sp>
      <p:sp>
        <p:nvSpPr>
          <p:cNvPr id="23" name="SK-20-text-22"/>
          <p:cNvSpPr/>
          <p:nvPr/>
        </p:nvSpPr>
        <p:spPr>
          <a:xfrm>
            <a:off x="1036290" y="3984427"/>
            <a:ext cx="79038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Reduced risk of postnatal depression</a:t>
            </a:r>
            <a:endParaRPr lang="en-US" sz="1350" dirty="0"/>
          </a:p>
        </p:txBody>
      </p:sp>
      <p:sp>
        <p:nvSpPr>
          <p:cNvPr id="24" name="SK-20-text-23"/>
          <p:cNvSpPr/>
          <p:nvPr/>
        </p:nvSpPr>
        <p:spPr>
          <a:xfrm>
            <a:off x="1036290" y="4238179"/>
            <a:ext cx="103727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Natural child spacing (with LAM — caveats apply)</a:t>
            </a:r>
            <a:endParaRPr lang="en-US" sz="1350" dirty="0"/>
          </a:p>
        </p:txBody>
      </p:sp>
      <p:sp>
        <p:nvSpPr>
          <p:cNvPr id="25" name="SK-20-text-24"/>
          <p:cNvSpPr/>
          <p:nvPr/>
        </p:nvSpPr>
        <p:spPr>
          <a:xfrm>
            <a:off x="1048494" y="4793605"/>
            <a:ext cx="30670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the Baby:</a:t>
            </a:r>
            <a:endParaRPr lang="en-US" sz="1500" dirty="0"/>
          </a:p>
        </p:txBody>
      </p:sp>
      <p:sp>
        <p:nvSpPr>
          <p:cNvPr id="26" name="SK-20-text-25"/>
          <p:cNvSpPr/>
          <p:nvPr/>
        </p:nvSpPr>
        <p:spPr>
          <a:xfrm>
            <a:off x="1036290" y="5068044"/>
            <a:ext cx="769810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Fewer GI and respiratory infections</a:t>
            </a:r>
            <a:endParaRPr lang="en-US" sz="1350" dirty="0"/>
          </a:p>
        </p:txBody>
      </p:sp>
      <p:sp>
        <p:nvSpPr>
          <p:cNvPr id="27" name="SK-20-text-26"/>
          <p:cNvSpPr/>
          <p:nvPr/>
        </p:nvSpPr>
        <p:spPr>
          <a:xfrm>
            <a:off x="1036290" y="5335488"/>
            <a:ext cx="46120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Reduced risk of SIDS</a:t>
            </a:r>
            <a:endParaRPr lang="en-US" sz="1350" dirty="0"/>
          </a:p>
        </p:txBody>
      </p:sp>
      <p:sp>
        <p:nvSpPr>
          <p:cNvPr id="28" name="SK-20-text-27"/>
          <p:cNvSpPr/>
          <p:nvPr/>
        </p:nvSpPr>
        <p:spPr>
          <a:xfrm>
            <a:off x="1036290" y="5589240"/>
            <a:ext cx="708088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Lower obesity risk in later life</a:t>
            </a:r>
            <a:endParaRPr lang="en-US" sz="1350" dirty="0"/>
          </a:p>
        </p:txBody>
      </p:sp>
      <p:sp>
        <p:nvSpPr>
          <p:cNvPr id="29" name="SK-20-text-28"/>
          <p:cNvSpPr/>
          <p:nvPr/>
        </p:nvSpPr>
        <p:spPr>
          <a:xfrm>
            <a:off x="1036290" y="5849838"/>
            <a:ext cx="810958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Optimal nutrition — uniquely tailored</a:t>
            </a:r>
            <a:endParaRPr lang="en-US" sz="1350" dirty="0"/>
          </a:p>
        </p:txBody>
      </p:sp>
      <p:sp>
        <p:nvSpPr>
          <p:cNvPr id="30" name="SK-20-text-29"/>
          <p:cNvSpPr/>
          <p:nvPr/>
        </p:nvSpPr>
        <p:spPr>
          <a:xfrm>
            <a:off x="1036290" y="6110436"/>
            <a:ext cx="58464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Reduced ear infection risk</a:t>
            </a:r>
            <a:endParaRPr lang="en-US" sz="1350" dirty="0"/>
          </a:p>
        </p:txBody>
      </p:sp>
      <p:sp>
        <p:nvSpPr>
          <p:cNvPr id="31" name="SK-20-text-30"/>
          <p:cNvSpPr/>
          <p:nvPr/>
        </p:nvSpPr>
        <p:spPr>
          <a:xfrm>
            <a:off x="6717655" y="2297311"/>
            <a:ext cx="5474345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Challenges</a:t>
            </a:r>
            <a:endParaRPr lang="en-US" sz="2250" dirty="0"/>
          </a:p>
        </p:txBody>
      </p:sp>
      <p:sp>
        <p:nvSpPr>
          <p:cNvPr id="32" name="SK-20-text-31"/>
          <p:cNvSpPr/>
          <p:nvPr/>
        </p:nvSpPr>
        <p:spPr>
          <a:xfrm>
            <a:off x="6230094" y="3044875"/>
            <a:ext cx="26098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Engorgement</a:t>
            </a:r>
            <a:endParaRPr lang="en-US" sz="1500" dirty="0"/>
          </a:p>
        </p:txBody>
      </p:sp>
      <p:sp>
        <p:nvSpPr>
          <p:cNvPr id="33" name="SK-20-text-32"/>
          <p:cNvSpPr/>
          <p:nvPr/>
        </p:nvSpPr>
        <p:spPr>
          <a:xfrm>
            <a:off x="6230094" y="3319165"/>
            <a:ext cx="596190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Frequent feeding · cool packs · express if needed</a:t>
            </a:r>
            <a:endParaRPr lang="en-US" sz="1350" dirty="0"/>
          </a:p>
        </p:txBody>
      </p:sp>
      <p:sp>
        <p:nvSpPr>
          <p:cNvPr id="34" name="SK-20-text-33"/>
          <p:cNvSpPr/>
          <p:nvPr/>
        </p:nvSpPr>
        <p:spPr>
          <a:xfrm>
            <a:off x="6217890" y="3915817"/>
            <a:ext cx="46672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Nipple Pain / Damage</a:t>
            </a:r>
            <a:endParaRPr lang="en-US" sz="1500" dirty="0"/>
          </a:p>
        </p:txBody>
      </p:sp>
      <p:sp>
        <p:nvSpPr>
          <p:cNvPr id="35" name="SK-20-text-34"/>
          <p:cNvSpPr/>
          <p:nvPr/>
        </p:nvSpPr>
        <p:spPr>
          <a:xfrm>
            <a:off x="6217890" y="4196953"/>
            <a:ext cx="3230761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Check latch · lanolin cream · consider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breast shields</a:t>
            </a:r>
            <a:endParaRPr lang="en-US" sz="1350" dirty="0"/>
          </a:p>
        </p:txBody>
      </p:sp>
      <p:sp>
        <p:nvSpPr>
          <p:cNvPr id="36" name="SK-20-text-35"/>
          <p:cNvSpPr/>
          <p:nvPr/>
        </p:nvSpPr>
        <p:spPr>
          <a:xfrm>
            <a:off x="6217890" y="5006280"/>
            <a:ext cx="55816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Insufficient Milk Supply</a:t>
            </a:r>
            <a:endParaRPr lang="en-US" sz="1500" dirty="0"/>
          </a:p>
        </p:txBody>
      </p:sp>
      <p:sp>
        <p:nvSpPr>
          <p:cNvPr id="37" name="SK-20-text-36"/>
          <p:cNvSpPr/>
          <p:nvPr/>
        </p:nvSpPr>
        <p:spPr>
          <a:xfrm>
            <a:off x="6217890" y="5294263"/>
            <a:ext cx="3694063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Reassure · frequent feeding · refer to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lactation consultant · monitor infant weight</a:t>
            </a:r>
            <a:endParaRPr lang="en-US" sz="1350" dirty="0"/>
          </a:p>
        </p:txBody>
      </p:sp>
      <p:sp>
        <p:nvSpPr>
          <p:cNvPr id="38" name="SK-20-text-37"/>
          <p:cNvSpPr/>
          <p:nvPr/>
        </p:nvSpPr>
        <p:spPr>
          <a:xfrm>
            <a:off x="6156871" y="6055519"/>
            <a:ext cx="603512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*For mastitis and breast abscess — see next slide</a:t>
            </a:r>
            <a:endParaRPr lang="en-US" sz="1200" dirty="0"/>
          </a:p>
        </p:txBody>
      </p:sp>
      <p:sp>
        <p:nvSpPr>
          <p:cNvPr id="39" name="SK-20-text-38"/>
          <p:cNvSpPr/>
          <p:nvPr/>
        </p:nvSpPr>
        <p:spPr>
          <a:xfrm>
            <a:off x="5279082" y="6590407"/>
            <a:ext cx="39166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B6F6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9907"/>
            <a:ext cx="12192000" cy="19050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263" y="610344"/>
            <a:ext cx="146298" cy="836563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988" y="1556742"/>
            <a:ext cx="4425553" cy="4231332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490" y="2342704"/>
            <a:ext cx="4108698" cy="19050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898" y="3812977"/>
            <a:ext cx="4059882" cy="870942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5898" y="3812977"/>
            <a:ext cx="60871" cy="870942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39694" y="1556742"/>
            <a:ext cx="5047357" cy="4231332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98196" y="2342704"/>
            <a:ext cx="4742557" cy="19050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0392" y="5952679"/>
            <a:ext cx="11631067" cy="404515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491734"/>
            <a:ext cx="12192000" cy="19050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66879" y="3579763"/>
            <a:ext cx="1292275" cy="452586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7082" y="5376565"/>
            <a:ext cx="243780" cy="233065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0157" y="5074890"/>
            <a:ext cx="121890" cy="246757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7082" y="4793605"/>
            <a:ext cx="243780" cy="233065"/>
          </a:xfrm>
          <a:prstGeom prst="rect">
            <a:avLst/>
          </a:prstGeom>
        </p:spPr>
      </p:pic>
      <p:pic>
        <p:nvPicPr>
          <p:cNvPr id="17" name="SK-2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89992" y="3902125"/>
            <a:ext cx="231577" cy="219373"/>
          </a:xfrm>
          <a:prstGeom prst="rect">
            <a:avLst/>
          </a:prstGeom>
        </p:spPr>
      </p:pic>
      <p:pic>
        <p:nvPicPr>
          <p:cNvPr id="18" name="SK-2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75169" y="541734"/>
            <a:ext cx="865584" cy="925711"/>
          </a:xfrm>
          <a:prstGeom prst="rect">
            <a:avLst/>
          </a:prstGeom>
        </p:spPr>
      </p:pic>
      <p:sp>
        <p:nvSpPr>
          <p:cNvPr id="19" name="SK-21-text-18"/>
          <p:cNvSpPr/>
          <p:nvPr/>
        </p:nvSpPr>
        <p:spPr>
          <a:xfrm>
            <a:off x="365671" y="82153"/>
            <a:ext cx="368998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1950" dirty="0"/>
          </a:p>
        </p:txBody>
      </p:sp>
      <p:sp>
        <p:nvSpPr>
          <p:cNvPr id="20" name="SK-21-text-19"/>
          <p:cNvSpPr/>
          <p:nvPr/>
        </p:nvSpPr>
        <p:spPr>
          <a:xfrm>
            <a:off x="646063" y="651421"/>
            <a:ext cx="11545937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Managing Mastitis and Abscesses</a:t>
            </a:r>
            <a:endParaRPr lang="en-US" sz="3150" dirty="0"/>
          </a:p>
        </p:txBody>
      </p:sp>
      <p:sp>
        <p:nvSpPr>
          <p:cNvPr id="21" name="SK-21-text-20"/>
          <p:cNvSpPr/>
          <p:nvPr/>
        </p:nvSpPr>
        <p:spPr>
          <a:xfrm>
            <a:off x="646063" y="1097161"/>
            <a:ext cx="11545937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Breastfeeding Complications — Recognition and Treatment</a:t>
            </a:r>
            <a:endParaRPr lang="en-US" sz="2100" dirty="0"/>
          </a:p>
        </p:txBody>
      </p:sp>
      <p:sp>
        <p:nvSpPr>
          <p:cNvPr id="22" name="SK-21-text-21"/>
          <p:cNvSpPr/>
          <p:nvPr/>
        </p:nvSpPr>
        <p:spPr>
          <a:xfrm>
            <a:off x="707082" y="1707505"/>
            <a:ext cx="30956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MASTITIS</a:t>
            </a:r>
            <a:endParaRPr lang="en-US" sz="1950" dirty="0"/>
          </a:p>
        </p:txBody>
      </p:sp>
      <p:sp>
        <p:nvSpPr>
          <p:cNvPr id="23" name="SK-21-text-22"/>
          <p:cNvSpPr/>
          <p:nvPr/>
        </p:nvSpPr>
        <p:spPr>
          <a:xfrm>
            <a:off x="707082" y="2016175"/>
            <a:ext cx="975550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Infection of breast tissue — usually unilateral</a:t>
            </a:r>
            <a:endParaRPr lang="en-US" sz="1350" dirty="0"/>
          </a:p>
        </p:txBody>
      </p:sp>
      <p:sp>
        <p:nvSpPr>
          <p:cNvPr id="24" name="SK-21-text-23"/>
          <p:cNvSpPr/>
          <p:nvPr/>
        </p:nvSpPr>
        <p:spPr>
          <a:xfrm>
            <a:off x="707082" y="2461915"/>
            <a:ext cx="51244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 to Recognise:</a:t>
            </a:r>
            <a:endParaRPr lang="en-US" sz="1500" dirty="0"/>
          </a:p>
        </p:txBody>
      </p:sp>
      <p:sp>
        <p:nvSpPr>
          <p:cNvPr id="25" name="SK-21-text-24"/>
          <p:cNvSpPr/>
          <p:nvPr/>
        </p:nvSpPr>
        <p:spPr>
          <a:xfrm>
            <a:off x="707082" y="2708821"/>
            <a:ext cx="687514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Red, hot, tender area of breast</a:t>
            </a:r>
            <a:endParaRPr lang="en-US" sz="1350" dirty="0"/>
          </a:p>
        </p:txBody>
      </p:sp>
      <p:sp>
        <p:nvSpPr>
          <p:cNvPr id="26" name="SK-21-text-25"/>
          <p:cNvSpPr/>
          <p:nvPr/>
        </p:nvSpPr>
        <p:spPr>
          <a:xfrm>
            <a:off x="707082" y="2942034"/>
            <a:ext cx="543496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Fever, flu-like symptoms</a:t>
            </a:r>
            <a:endParaRPr lang="en-US" sz="1350" dirty="0"/>
          </a:p>
        </p:txBody>
      </p:sp>
      <p:sp>
        <p:nvSpPr>
          <p:cNvPr id="27" name="SK-21-text-26"/>
          <p:cNvSpPr/>
          <p:nvPr/>
        </p:nvSpPr>
        <p:spPr>
          <a:xfrm>
            <a:off x="707082" y="3175248"/>
            <a:ext cx="673798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Usually 2–4 weeks postnatally</a:t>
            </a:r>
            <a:endParaRPr lang="en-US" sz="1350" dirty="0"/>
          </a:p>
        </p:txBody>
      </p:sp>
      <p:sp>
        <p:nvSpPr>
          <p:cNvPr id="28" name="SK-21-text-27"/>
          <p:cNvSpPr/>
          <p:nvPr/>
        </p:nvSpPr>
        <p:spPr>
          <a:xfrm>
            <a:off x="707082" y="3511153"/>
            <a:ext cx="26098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Management:</a:t>
            </a:r>
            <a:endParaRPr lang="en-US" sz="1500" dirty="0"/>
          </a:p>
        </p:txBody>
      </p:sp>
      <p:sp>
        <p:nvSpPr>
          <p:cNvPr id="29" name="SK-21-text-28"/>
          <p:cNvSpPr/>
          <p:nvPr/>
        </p:nvSpPr>
        <p:spPr>
          <a:xfrm>
            <a:off x="1133773" y="3902125"/>
            <a:ext cx="62674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Flucloxacillin 500 mg QDS</a:t>
            </a:r>
            <a:endParaRPr lang="en-US" sz="1500" dirty="0"/>
          </a:p>
        </p:txBody>
      </p:sp>
      <p:sp>
        <p:nvSpPr>
          <p:cNvPr id="30" name="SK-21-text-29"/>
          <p:cNvSpPr/>
          <p:nvPr/>
        </p:nvSpPr>
        <p:spPr>
          <a:xfrm>
            <a:off x="1133773" y="4149030"/>
            <a:ext cx="42862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Duration: 10 days</a:t>
            </a:r>
            <a:endParaRPr lang="en-US" sz="1500" dirty="0"/>
          </a:p>
        </p:txBody>
      </p:sp>
      <p:sp>
        <p:nvSpPr>
          <p:cNvPr id="31" name="SK-21-text-30"/>
          <p:cNvSpPr/>
          <p:nvPr/>
        </p:nvSpPr>
        <p:spPr>
          <a:xfrm>
            <a:off x="1145977" y="4375398"/>
            <a:ext cx="605218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(BNF — first-line antibiotic)</a:t>
            </a:r>
            <a:endParaRPr lang="en-US" sz="1350" dirty="0"/>
          </a:p>
        </p:txBody>
      </p:sp>
      <p:sp>
        <p:nvSpPr>
          <p:cNvPr id="32" name="SK-21-text-31"/>
          <p:cNvSpPr/>
          <p:nvPr/>
        </p:nvSpPr>
        <p:spPr>
          <a:xfrm>
            <a:off x="963067" y="4807446"/>
            <a:ext cx="83248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Continue breastfeeding — do not stop</a:t>
            </a:r>
            <a:endParaRPr lang="en-US" sz="1500" dirty="0"/>
          </a:p>
        </p:txBody>
      </p:sp>
      <p:sp>
        <p:nvSpPr>
          <p:cNvPr id="33" name="SK-21-text-32"/>
          <p:cNvSpPr/>
          <p:nvPr/>
        </p:nvSpPr>
        <p:spPr>
          <a:xfrm>
            <a:off x="926455" y="5095429"/>
            <a:ext cx="666940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Warm compress + frequent feeding</a:t>
            </a:r>
            <a:endParaRPr lang="en-US" sz="1350" dirty="0"/>
          </a:p>
        </p:txBody>
      </p:sp>
      <p:sp>
        <p:nvSpPr>
          <p:cNvPr id="34" name="SK-21-text-33"/>
          <p:cNvSpPr/>
          <p:nvPr/>
        </p:nvSpPr>
        <p:spPr>
          <a:xfrm>
            <a:off x="963067" y="5390257"/>
            <a:ext cx="96202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if no improvement at 48–72 hours</a:t>
            </a:r>
            <a:endParaRPr lang="en-US" sz="1500" dirty="0"/>
          </a:p>
        </p:txBody>
      </p:sp>
      <p:sp>
        <p:nvSpPr>
          <p:cNvPr id="35" name="SK-21-text-34"/>
          <p:cNvSpPr/>
          <p:nvPr/>
        </p:nvSpPr>
        <p:spPr>
          <a:xfrm>
            <a:off x="5181600" y="3086100"/>
            <a:ext cx="146298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B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If not resolving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B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suspect abscess</a:t>
            </a:r>
            <a:endParaRPr lang="en-US" sz="1350" dirty="0"/>
          </a:p>
        </p:txBody>
      </p:sp>
      <p:sp>
        <p:nvSpPr>
          <p:cNvPr id="36" name="SK-21-text-35"/>
          <p:cNvSpPr/>
          <p:nvPr/>
        </p:nvSpPr>
        <p:spPr>
          <a:xfrm>
            <a:off x="5266879" y="4080421"/>
            <a:ext cx="1292275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Fluctuant mass +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fever persisting</a:t>
            </a:r>
            <a:endParaRPr lang="en-US" sz="1350" dirty="0"/>
          </a:p>
        </p:txBody>
      </p:sp>
      <p:sp>
        <p:nvSpPr>
          <p:cNvPr id="37" name="SK-21-text-36"/>
          <p:cNvSpPr/>
          <p:nvPr/>
        </p:nvSpPr>
        <p:spPr>
          <a:xfrm>
            <a:off x="6998196" y="1707505"/>
            <a:ext cx="487870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BREAST ABSCESS</a:t>
            </a:r>
            <a:endParaRPr lang="en-US" sz="1950" dirty="0"/>
          </a:p>
        </p:txBody>
      </p:sp>
      <p:sp>
        <p:nvSpPr>
          <p:cNvPr id="38" name="SK-21-text-37"/>
          <p:cNvSpPr/>
          <p:nvPr/>
        </p:nvSpPr>
        <p:spPr>
          <a:xfrm>
            <a:off x="7010400" y="2016175"/>
            <a:ext cx="51816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Localised collection of pus — requires drainage</a:t>
            </a:r>
            <a:endParaRPr lang="en-US" sz="1350" dirty="0"/>
          </a:p>
        </p:txBody>
      </p:sp>
      <p:sp>
        <p:nvSpPr>
          <p:cNvPr id="39" name="SK-21-text-38"/>
          <p:cNvSpPr/>
          <p:nvPr/>
        </p:nvSpPr>
        <p:spPr>
          <a:xfrm>
            <a:off x="7010400" y="2461915"/>
            <a:ext cx="37528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Identify:</a:t>
            </a:r>
            <a:endParaRPr lang="en-US" sz="1500" dirty="0"/>
          </a:p>
        </p:txBody>
      </p:sp>
      <p:sp>
        <p:nvSpPr>
          <p:cNvPr id="40" name="SK-21-text-39"/>
          <p:cNvSpPr/>
          <p:nvPr/>
        </p:nvSpPr>
        <p:spPr>
          <a:xfrm>
            <a:off x="7010400" y="2708821"/>
            <a:ext cx="51816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Fluctuant, tender breast mass</a:t>
            </a:r>
            <a:endParaRPr lang="en-US" sz="1350" dirty="0"/>
          </a:p>
        </p:txBody>
      </p:sp>
      <p:sp>
        <p:nvSpPr>
          <p:cNvPr id="41" name="SK-21-text-40"/>
          <p:cNvSpPr/>
          <p:nvPr/>
        </p:nvSpPr>
        <p:spPr>
          <a:xfrm>
            <a:off x="7010400" y="2942034"/>
            <a:ext cx="51816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Fever not settling on antibiotics</a:t>
            </a:r>
            <a:endParaRPr lang="en-US" sz="1350" dirty="0"/>
          </a:p>
        </p:txBody>
      </p:sp>
      <p:sp>
        <p:nvSpPr>
          <p:cNvPr id="42" name="SK-21-text-41"/>
          <p:cNvSpPr/>
          <p:nvPr/>
        </p:nvSpPr>
        <p:spPr>
          <a:xfrm>
            <a:off x="7010400" y="3175248"/>
            <a:ext cx="518160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May have pointing or visible skin changes</a:t>
            </a:r>
            <a:endParaRPr lang="en-US" sz="1350" dirty="0"/>
          </a:p>
        </p:txBody>
      </p:sp>
      <p:sp>
        <p:nvSpPr>
          <p:cNvPr id="43" name="SK-21-text-42"/>
          <p:cNvSpPr/>
          <p:nvPr/>
        </p:nvSpPr>
        <p:spPr>
          <a:xfrm>
            <a:off x="7010400" y="3511153"/>
            <a:ext cx="39814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steps:</a:t>
            </a:r>
            <a:endParaRPr lang="en-US" sz="1500" dirty="0"/>
          </a:p>
        </p:txBody>
      </p:sp>
      <p:sp>
        <p:nvSpPr>
          <p:cNvPr id="44" name="SK-21-text-43"/>
          <p:cNvSpPr/>
          <p:nvPr/>
        </p:nvSpPr>
        <p:spPr>
          <a:xfrm>
            <a:off x="7010400" y="3785592"/>
            <a:ext cx="51816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🔬 Ultrasound (USS) — confirm diagnosis and guide drainage</a:t>
            </a:r>
            <a:endParaRPr lang="en-US" sz="1350" dirty="0"/>
          </a:p>
        </p:txBody>
      </p:sp>
      <p:sp>
        <p:nvSpPr>
          <p:cNvPr id="45" name="SK-21-text-44"/>
          <p:cNvSpPr/>
          <p:nvPr/>
        </p:nvSpPr>
        <p:spPr>
          <a:xfrm>
            <a:off x="7010400" y="4087267"/>
            <a:ext cx="518160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💉 Aspiration or surgical drainage — definitive treatment</a:t>
            </a:r>
            <a:endParaRPr lang="en-US" sz="1350" dirty="0"/>
          </a:p>
        </p:txBody>
      </p:sp>
      <p:sp>
        <p:nvSpPr>
          <p:cNvPr id="46" name="SK-21-text-45"/>
          <p:cNvSpPr/>
          <p:nvPr/>
        </p:nvSpPr>
        <p:spPr>
          <a:xfrm>
            <a:off x="7010400" y="4375398"/>
            <a:ext cx="4498777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💊 Continue antibiotics — flucloxacillin (or co-amoxiclav if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MRSA risk)</a:t>
            </a:r>
            <a:endParaRPr lang="en-US" sz="1350" dirty="0"/>
          </a:p>
        </p:txBody>
      </p:sp>
      <p:sp>
        <p:nvSpPr>
          <p:cNvPr id="47" name="SK-21-text-46"/>
          <p:cNvSpPr/>
          <p:nvPr/>
        </p:nvSpPr>
        <p:spPr>
          <a:xfrm>
            <a:off x="7010400" y="4889748"/>
            <a:ext cx="51816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🤱 Breastfeeding from unaffected side — continue if possible</a:t>
            </a:r>
            <a:endParaRPr lang="en-US" sz="1350" dirty="0"/>
          </a:p>
        </p:txBody>
      </p:sp>
      <p:sp>
        <p:nvSpPr>
          <p:cNvPr id="48" name="SK-21-text-47"/>
          <p:cNvSpPr/>
          <p:nvPr/>
        </p:nvSpPr>
        <p:spPr>
          <a:xfrm>
            <a:off x="7010400" y="5198269"/>
            <a:ext cx="418177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🏥 Refer to secondary care if large, multi-loculated, 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systemically unwell</a:t>
            </a:r>
            <a:endParaRPr lang="en-US" sz="1350" dirty="0"/>
          </a:p>
        </p:txBody>
      </p:sp>
      <p:sp>
        <p:nvSpPr>
          <p:cNvPr id="49" name="SK-21-text-48"/>
          <p:cNvSpPr/>
          <p:nvPr/>
        </p:nvSpPr>
        <p:spPr>
          <a:xfrm>
            <a:off x="816769" y="6007596"/>
            <a:ext cx="1137523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💡 Key Pearl: Always continue breastfeeding in mastitis — stopping increases abscess risk. Flucloxacillin is BNF first-line; not erythromycin.</a:t>
            </a:r>
            <a:endParaRPr lang="en-US" sz="1350" dirty="0"/>
          </a:p>
        </p:txBody>
      </p:sp>
      <p:sp>
        <p:nvSpPr>
          <p:cNvPr id="50" name="SK-21-text-49"/>
          <p:cNvSpPr/>
          <p:nvPr/>
        </p:nvSpPr>
        <p:spPr>
          <a:xfrm>
            <a:off x="255984" y="6590407"/>
            <a:ext cx="39166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1" name="SK-21-text-50"/>
          <p:cNvSpPr/>
          <p:nvPr/>
        </p:nvSpPr>
        <p:spPr>
          <a:xfrm>
            <a:off x="8363694" y="6590407"/>
            <a:ext cx="382830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 May 2026 | NICE NG194 / CKS February 2026</a:t>
            </a:r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467" y="137071"/>
            <a:ext cx="109686" cy="960090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467" y="1238548"/>
            <a:ext cx="11484769" cy="19050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467" y="1412677"/>
            <a:ext cx="5827663" cy="4347865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784" y="3394621"/>
            <a:ext cx="85279" cy="1145232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063" y="3394621"/>
            <a:ext cx="5327898" cy="1145232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1671" y="2050405"/>
            <a:ext cx="2511475" cy="2969419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1671" y="2050405"/>
            <a:ext cx="2511475" cy="178296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3875" y="2228850"/>
            <a:ext cx="2487067" cy="829717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58734" y="1975098"/>
            <a:ext cx="19050" cy="3079105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14377" y="4962222"/>
            <a:ext cx="107763" cy="107763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87780" y="2050405"/>
            <a:ext cx="2365177" cy="2969419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87780" y="2050405"/>
            <a:ext cx="2365177" cy="178296"/>
          </a:xfrm>
          <a:prstGeom prst="rect">
            <a:avLst/>
          </a:prstGeom>
        </p:spPr>
      </p:pic>
      <p:pic>
        <p:nvPicPr>
          <p:cNvPr id="15" name="SK-2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99984" y="2228850"/>
            <a:ext cx="2340769" cy="829717"/>
          </a:xfrm>
          <a:prstGeom prst="rect">
            <a:avLst/>
          </a:prstGeom>
        </p:spPr>
      </p:pic>
      <p:pic>
        <p:nvPicPr>
          <p:cNvPr id="16" name="SK-2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5877223"/>
            <a:ext cx="12192000" cy="624036"/>
          </a:xfrm>
          <a:prstGeom prst="rect">
            <a:avLst/>
          </a:prstGeom>
        </p:spPr>
      </p:pic>
      <p:pic>
        <p:nvPicPr>
          <p:cNvPr id="17" name="SK-2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828800" y="6457504"/>
            <a:ext cx="8534400" cy="19050"/>
          </a:xfrm>
          <a:prstGeom prst="rect">
            <a:avLst/>
          </a:prstGeom>
        </p:spPr>
      </p:pic>
      <p:sp>
        <p:nvSpPr>
          <p:cNvPr id="18" name="SK-22-text-17"/>
          <p:cNvSpPr/>
          <p:nvPr/>
        </p:nvSpPr>
        <p:spPr>
          <a:xfrm>
            <a:off x="597396" y="301675"/>
            <a:ext cx="11594604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Postpartum Thyroiditis Assessment</a:t>
            </a:r>
            <a:endParaRPr lang="en-US" sz="3300" dirty="0"/>
          </a:p>
        </p:txBody>
      </p:sp>
      <p:sp>
        <p:nvSpPr>
          <p:cNvPr id="19" name="SK-22-text-18"/>
          <p:cNvSpPr/>
          <p:nvPr/>
        </p:nvSpPr>
        <p:spPr>
          <a:xfrm>
            <a:off x="572988" y="774948"/>
            <a:ext cx="11619012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 often-missed diagnosis — screen at 1–4 months if symptomatic</a:t>
            </a:r>
            <a:endParaRPr lang="en-US" sz="2400" dirty="0"/>
          </a:p>
        </p:txBody>
      </p:sp>
      <p:sp>
        <p:nvSpPr>
          <p:cNvPr id="20" name="SK-22-text-19"/>
          <p:cNvSpPr/>
          <p:nvPr/>
        </p:nvSpPr>
        <p:spPr>
          <a:xfrm>
            <a:off x="524173" y="1556742"/>
            <a:ext cx="3523297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Is It?</a:t>
            </a:r>
            <a:endParaRPr lang="en-US" sz="2025" dirty="0"/>
          </a:p>
        </p:txBody>
      </p:sp>
      <p:sp>
        <p:nvSpPr>
          <p:cNvPr id="21" name="SK-22-text-20"/>
          <p:cNvSpPr/>
          <p:nvPr/>
        </p:nvSpPr>
        <p:spPr>
          <a:xfrm>
            <a:off x="511969" y="1920180"/>
            <a:ext cx="5352157" cy="13372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Postpartum thyroiditis is an autoimmune inflammation of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thyroid gland occurring in the first year after delivery. It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typically presents in two phases — an initial hyperthyroid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phase followed by a hypothyroid phase — though either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phase may occur alone.</a:t>
            </a:r>
            <a:endParaRPr lang="en-US" sz="1650" dirty="0"/>
          </a:p>
        </p:txBody>
      </p:sp>
      <p:sp>
        <p:nvSpPr>
          <p:cNvPr id="22" name="SK-22-text-21"/>
          <p:cNvSpPr/>
          <p:nvPr/>
        </p:nvSpPr>
        <p:spPr>
          <a:xfrm>
            <a:off x="707082" y="3483769"/>
            <a:ext cx="4840188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🕒 Timing: Symptoms typically emerge between 1 and 4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months postpartum</a:t>
            </a:r>
            <a:endParaRPr lang="en-US" sz="1575" dirty="0"/>
          </a:p>
        </p:txBody>
      </p:sp>
      <p:sp>
        <p:nvSpPr>
          <p:cNvPr id="23" name="SK-22-text-22"/>
          <p:cNvSpPr/>
          <p:nvPr/>
        </p:nvSpPr>
        <p:spPr>
          <a:xfrm>
            <a:off x="719286" y="4004965"/>
            <a:ext cx="4998690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🔬 Action: Check TFTs if the woman is symptomatic at any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postnatal contact in this window</a:t>
            </a:r>
            <a:endParaRPr lang="en-US" sz="1575" dirty="0"/>
          </a:p>
        </p:txBody>
      </p:sp>
      <p:sp>
        <p:nvSpPr>
          <p:cNvPr id="24" name="SK-22-text-23"/>
          <p:cNvSpPr/>
          <p:nvPr/>
        </p:nvSpPr>
        <p:spPr>
          <a:xfrm>
            <a:off x="536377" y="4656534"/>
            <a:ext cx="38766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Higher Risk In:</a:t>
            </a:r>
            <a:endParaRPr lang="en-US" sz="1650" dirty="0"/>
          </a:p>
        </p:txBody>
      </p:sp>
      <p:sp>
        <p:nvSpPr>
          <p:cNvPr id="25" name="SK-22-text-24"/>
          <p:cNvSpPr/>
          <p:nvPr/>
        </p:nvSpPr>
        <p:spPr>
          <a:xfrm>
            <a:off x="548580" y="4930825"/>
            <a:ext cx="116434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Women with pre-existing thyroid antibodies (anti-TPO positive)</a:t>
            </a:r>
            <a:endParaRPr lang="en-US" sz="1500" dirty="0"/>
          </a:p>
        </p:txBody>
      </p:sp>
      <p:sp>
        <p:nvSpPr>
          <p:cNvPr id="26" name="SK-22-text-25"/>
          <p:cNvSpPr/>
          <p:nvPr/>
        </p:nvSpPr>
        <p:spPr>
          <a:xfrm>
            <a:off x="560784" y="5198269"/>
            <a:ext cx="1163121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Personal or family history of autoimmune thyroid disease</a:t>
            </a:r>
            <a:endParaRPr lang="en-US" sz="1500" dirty="0"/>
          </a:p>
        </p:txBody>
      </p:sp>
      <p:sp>
        <p:nvSpPr>
          <p:cNvPr id="27" name="SK-22-text-26"/>
          <p:cNvSpPr/>
          <p:nvPr/>
        </p:nvSpPr>
        <p:spPr>
          <a:xfrm>
            <a:off x="560784" y="5479405"/>
            <a:ext cx="61912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Type 1 diabetes mellitus</a:t>
            </a:r>
            <a:endParaRPr lang="en-US" sz="1500" dirty="0"/>
          </a:p>
        </p:txBody>
      </p:sp>
      <p:sp>
        <p:nvSpPr>
          <p:cNvPr id="28" name="SK-22-text-27"/>
          <p:cNvSpPr/>
          <p:nvPr/>
        </p:nvSpPr>
        <p:spPr>
          <a:xfrm>
            <a:off x="8229600" y="1556742"/>
            <a:ext cx="396240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Phases</a:t>
            </a:r>
            <a:endParaRPr lang="en-US" sz="2025" dirty="0"/>
          </a:p>
        </p:txBody>
      </p:sp>
      <p:sp>
        <p:nvSpPr>
          <p:cNvPr id="29" name="SK-22-text-28"/>
          <p:cNvSpPr/>
          <p:nvPr/>
        </p:nvSpPr>
        <p:spPr>
          <a:xfrm>
            <a:off x="6595765" y="2331690"/>
            <a:ext cx="559623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Phase 1 — Hyperthyroid</a:t>
            </a:r>
            <a:endParaRPr lang="en-US" sz="1650" dirty="0"/>
          </a:p>
        </p:txBody>
      </p:sp>
      <p:sp>
        <p:nvSpPr>
          <p:cNvPr id="30" name="SK-22-text-29"/>
          <p:cNvSpPr/>
          <p:nvPr/>
        </p:nvSpPr>
        <p:spPr>
          <a:xfrm>
            <a:off x="6534894" y="2729359"/>
            <a:ext cx="565710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Weeks 1–4 months postpartum</a:t>
            </a:r>
            <a:endParaRPr lang="en-US" sz="1350" dirty="0"/>
          </a:p>
        </p:txBody>
      </p:sp>
      <p:sp>
        <p:nvSpPr>
          <p:cNvPr id="31" name="SK-22-text-30"/>
          <p:cNvSpPr/>
          <p:nvPr/>
        </p:nvSpPr>
        <p:spPr>
          <a:xfrm>
            <a:off x="7229773" y="3175248"/>
            <a:ext cx="283845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Palpitations</a:t>
            </a:r>
            <a:endParaRPr lang="en-US" sz="1500" dirty="0"/>
          </a:p>
        </p:txBody>
      </p:sp>
      <p:sp>
        <p:nvSpPr>
          <p:cNvPr id="32" name="SK-22-text-31"/>
          <p:cNvSpPr/>
          <p:nvPr/>
        </p:nvSpPr>
        <p:spPr>
          <a:xfrm>
            <a:off x="6937177" y="3504307"/>
            <a:ext cx="48958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Anxiety, irritability</a:t>
            </a:r>
            <a:endParaRPr lang="en-US" sz="1500" dirty="0"/>
          </a:p>
        </p:txBody>
      </p:sp>
      <p:sp>
        <p:nvSpPr>
          <p:cNvPr id="33" name="SK-22-text-32"/>
          <p:cNvSpPr/>
          <p:nvPr/>
        </p:nvSpPr>
        <p:spPr>
          <a:xfrm>
            <a:off x="7193161" y="3812977"/>
            <a:ext cx="26098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Weight loss</a:t>
            </a:r>
            <a:endParaRPr lang="en-US" sz="1500" dirty="0"/>
          </a:p>
        </p:txBody>
      </p:sp>
      <p:sp>
        <p:nvSpPr>
          <p:cNvPr id="34" name="SK-22-text-33"/>
          <p:cNvSpPr/>
          <p:nvPr/>
        </p:nvSpPr>
        <p:spPr>
          <a:xfrm>
            <a:off x="6998196" y="4128492"/>
            <a:ext cx="3752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Heat intolerance</a:t>
            </a:r>
            <a:endParaRPr lang="en-US" sz="1500" dirty="0"/>
          </a:p>
        </p:txBody>
      </p:sp>
      <p:sp>
        <p:nvSpPr>
          <p:cNvPr id="35" name="SK-22-text-34"/>
          <p:cNvSpPr/>
          <p:nvPr/>
        </p:nvSpPr>
        <p:spPr>
          <a:xfrm>
            <a:off x="7388275" y="4443859"/>
            <a:ext cx="1466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Tremor</a:t>
            </a:r>
            <a:endParaRPr lang="en-US" sz="1500" dirty="0"/>
          </a:p>
        </p:txBody>
      </p:sp>
      <p:sp>
        <p:nvSpPr>
          <p:cNvPr id="36" name="SK-22-text-35"/>
          <p:cNvSpPr/>
          <p:nvPr/>
        </p:nvSpPr>
        <p:spPr>
          <a:xfrm>
            <a:off x="9509671" y="2331690"/>
            <a:ext cx="2682329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Phase 2 — Hypothyroid</a:t>
            </a:r>
            <a:endParaRPr lang="en-US" sz="1650" dirty="0"/>
          </a:p>
        </p:txBody>
      </p:sp>
      <p:sp>
        <p:nvSpPr>
          <p:cNvPr id="37" name="SK-22-text-36"/>
          <p:cNvSpPr/>
          <p:nvPr/>
        </p:nvSpPr>
        <p:spPr>
          <a:xfrm>
            <a:off x="9680377" y="2729359"/>
            <a:ext cx="251162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Months 4–8 postpartum</a:t>
            </a:r>
            <a:endParaRPr lang="en-US" sz="1350" dirty="0"/>
          </a:p>
        </p:txBody>
      </p:sp>
      <p:sp>
        <p:nvSpPr>
          <p:cNvPr id="38" name="SK-22-text-37"/>
          <p:cNvSpPr/>
          <p:nvPr/>
        </p:nvSpPr>
        <p:spPr>
          <a:xfrm>
            <a:off x="9741396" y="3175248"/>
            <a:ext cx="2450604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Fatigue, low energy</a:t>
            </a:r>
            <a:endParaRPr lang="en-US" sz="1500" dirty="0"/>
          </a:p>
        </p:txBody>
      </p:sp>
      <p:sp>
        <p:nvSpPr>
          <p:cNvPr id="39" name="SK-22-text-38"/>
          <p:cNvSpPr/>
          <p:nvPr/>
        </p:nvSpPr>
        <p:spPr>
          <a:xfrm>
            <a:off x="9887694" y="3483769"/>
            <a:ext cx="23043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Cold intolerance</a:t>
            </a:r>
            <a:endParaRPr lang="en-US" sz="1500" dirty="0"/>
          </a:p>
        </p:txBody>
      </p:sp>
      <p:sp>
        <p:nvSpPr>
          <p:cNvPr id="40" name="SK-22-text-39"/>
          <p:cNvSpPr/>
          <p:nvPr/>
        </p:nvSpPr>
        <p:spPr>
          <a:xfrm>
            <a:off x="10058400" y="3785592"/>
            <a:ext cx="21336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Weight gain</a:t>
            </a:r>
            <a:endParaRPr lang="en-US" sz="1500" dirty="0"/>
          </a:p>
        </p:txBody>
      </p:sp>
      <p:sp>
        <p:nvSpPr>
          <p:cNvPr id="41" name="SK-22-text-40"/>
          <p:cNvSpPr/>
          <p:nvPr/>
        </p:nvSpPr>
        <p:spPr>
          <a:xfrm>
            <a:off x="9607153" y="4100959"/>
            <a:ext cx="258484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 mood (may mimic</a:t>
            </a:r>
            <a:endParaRPr lang="en-US" sz="1500" dirty="0"/>
          </a:p>
        </p:txBody>
      </p:sp>
      <p:sp>
        <p:nvSpPr>
          <p:cNvPr id="42" name="SK-22-text-41"/>
          <p:cNvSpPr/>
          <p:nvPr/>
        </p:nvSpPr>
        <p:spPr>
          <a:xfrm>
            <a:off x="10350996" y="4334173"/>
            <a:ext cx="1009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PND)</a:t>
            </a:r>
            <a:endParaRPr lang="en-US" sz="1500" dirty="0"/>
          </a:p>
        </p:txBody>
      </p:sp>
      <p:sp>
        <p:nvSpPr>
          <p:cNvPr id="43" name="SK-22-text-42"/>
          <p:cNvSpPr/>
          <p:nvPr/>
        </p:nvSpPr>
        <p:spPr>
          <a:xfrm>
            <a:off x="10033992" y="4622155"/>
            <a:ext cx="215800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Constipation</a:t>
            </a:r>
            <a:endParaRPr lang="en-US" sz="1500" dirty="0"/>
          </a:p>
        </p:txBody>
      </p:sp>
      <p:sp>
        <p:nvSpPr>
          <p:cNvPr id="44" name="SK-22-text-43"/>
          <p:cNvSpPr/>
          <p:nvPr/>
        </p:nvSpPr>
        <p:spPr>
          <a:xfrm>
            <a:off x="6766471" y="5177730"/>
            <a:ext cx="542552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*Most women recover normal thyroid function by 12 months.</a:t>
            </a:r>
            <a:endParaRPr lang="en-US" sz="1350" dirty="0"/>
          </a:p>
        </p:txBody>
      </p:sp>
      <p:sp>
        <p:nvSpPr>
          <p:cNvPr id="45" name="SK-22-text-44"/>
          <p:cNvSpPr/>
          <p:nvPr/>
        </p:nvSpPr>
        <p:spPr>
          <a:xfrm>
            <a:off x="7339459" y="5431482"/>
            <a:ext cx="485254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~20–30% develop permanent hypothyroidism.</a:t>
            </a:r>
            <a:endParaRPr lang="en-US" sz="1350" dirty="0"/>
          </a:p>
        </p:txBody>
      </p:sp>
      <p:sp>
        <p:nvSpPr>
          <p:cNvPr id="46" name="SK-22-text-45"/>
          <p:cNvSpPr/>
          <p:nvPr/>
        </p:nvSpPr>
        <p:spPr>
          <a:xfrm>
            <a:off x="1840855" y="5918448"/>
            <a:ext cx="8485584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🩺 Check TFTs at any postnatal contact between 1–4 months if the woman reports relevant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 — do not dismiss as PND without excluding thyroid dysfunction first.</a:t>
            </a:r>
            <a:endParaRPr lang="en-US" sz="1650" dirty="0"/>
          </a:p>
        </p:txBody>
      </p:sp>
      <p:sp>
        <p:nvSpPr>
          <p:cNvPr id="47" name="SK-22-text-46"/>
          <p:cNvSpPr/>
          <p:nvPr/>
        </p:nvSpPr>
        <p:spPr>
          <a:xfrm>
            <a:off x="5291286" y="6631632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561" y="479971"/>
            <a:ext cx="121890" cy="994321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49" y="1650057"/>
            <a:ext cx="11241003" cy="32783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41063" y="479931"/>
            <a:ext cx="43267" cy="5781406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988" y="1878955"/>
            <a:ext cx="2560290" cy="2331690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490" y="2057400"/>
            <a:ext cx="609600" cy="617190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28392" y="1878955"/>
            <a:ext cx="2560290" cy="2331690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86894" y="2057400"/>
            <a:ext cx="609600" cy="617190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56871" y="1878955"/>
            <a:ext cx="2560290" cy="2331690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15373" y="2057400"/>
            <a:ext cx="609600" cy="617190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85498" y="1878955"/>
            <a:ext cx="2560290" cy="2331690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44000" y="2057400"/>
            <a:ext cx="609600" cy="617190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89757" y="4443859"/>
            <a:ext cx="2962573" cy="1933873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48259" y="4560540"/>
            <a:ext cx="609600" cy="617190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84055" y="4443859"/>
            <a:ext cx="2962573" cy="1933873"/>
          </a:xfrm>
          <a:prstGeom prst="rect">
            <a:avLst/>
          </a:prstGeom>
        </p:spPr>
      </p:pic>
      <p:pic>
        <p:nvPicPr>
          <p:cNvPr id="17" name="SK-23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42557" y="4560540"/>
            <a:ext cx="609600" cy="617190"/>
          </a:xfrm>
          <a:prstGeom prst="rect">
            <a:avLst/>
          </a:prstGeom>
        </p:spPr>
      </p:pic>
      <p:pic>
        <p:nvPicPr>
          <p:cNvPr id="18" name="SK-23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90557" y="4443859"/>
            <a:ext cx="2962573" cy="1933873"/>
          </a:xfrm>
          <a:prstGeom prst="rect">
            <a:avLst/>
          </a:prstGeom>
        </p:spPr>
      </p:pic>
      <p:pic>
        <p:nvPicPr>
          <p:cNvPr id="19" name="SK-23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49059" y="4560540"/>
            <a:ext cx="609600" cy="617190"/>
          </a:xfrm>
          <a:prstGeom prst="rect">
            <a:avLst/>
          </a:prstGeom>
        </p:spPr>
      </p:pic>
      <p:pic>
        <p:nvPicPr>
          <p:cNvPr id="20" name="SK-23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sp>
        <p:nvSpPr>
          <p:cNvPr id="21" name="SK-23-text-20"/>
          <p:cNvSpPr/>
          <p:nvPr/>
        </p:nvSpPr>
        <p:spPr>
          <a:xfrm>
            <a:off x="707082" y="548580"/>
            <a:ext cx="11484918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 Tips for Postnatal Care</a:t>
            </a:r>
            <a:endParaRPr lang="en-US" sz="3900" dirty="0"/>
          </a:p>
        </p:txBody>
      </p:sp>
      <p:sp>
        <p:nvSpPr>
          <p:cNvPr id="22" name="SK-23-text-21"/>
          <p:cNvSpPr/>
          <p:nvPr/>
        </p:nvSpPr>
        <p:spPr>
          <a:xfrm>
            <a:off x="707082" y="1152079"/>
            <a:ext cx="11484918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8D73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clinical advice for the 6-week check and beyond</a:t>
            </a:r>
            <a:endParaRPr lang="en-US" sz="2100" dirty="0"/>
          </a:p>
        </p:txBody>
      </p:sp>
      <p:sp>
        <p:nvSpPr>
          <p:cNvPr id="23" name="SK-23-text-22"/>
          <p:cNvSpPr/>
          <p:nvPr/>
        </p:nvSpPr>
        <p:spPr>
          <a:xfrm>
            <a:off x="804565" y="2187625"/>
            <a:ext cx="1585913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2775" dirty="0"/>
          </a:p>
        </p:txBody>
      </p:sp>
      <p:sp>
        <p:nvSpPr>
          <p:cNvPr id="24" name="SK-23-text-23"/>
          <p:cNvSpPr/>
          <p:nvPr/>
        </p:nvSpPr>
        <p:spPr>
          <a:xfrm>
            <a:off x="1450777" y="2091630"/>
            <a:ext cx="121158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EPDS</a:t>
            </a:r>
            <a:endParaRPr lang="en-US" sz="1800" dirty="0"/>
          </a:p>
        </p:txBody>
      </p:sp>
      <p:sp>
        <p:nvSpPr>
          <p:cNvPr id="25" name="SK-23-text-24"/>
          <p:cNvSpPr/>
          <p:nvPr/>
        </p:nvSpPr>
        <p:spPr>
          <a:xfrm>
            <a:off x="1450777" y="2386459"/>
            <a:ext cx="34975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Question 10</a:t>
            </a:r>
            <a:endParaRPr lang="en-US" sz="1800" dirty="0"/>
          </a:p>
        </p:txBody>
      </p:sp>
      <p:sp>
        <p:nvSpPr>
          <p:cNvPr id="26" name="SK-23-text-25"/>
          <p:cNvSpPr/>
          <p:nvPr/>
        </p:nvSpPr>
        <p:spPr>
          <a:xfrm>
            <a:off x="694879" y="2777430"/>
            <a:ext cx="2255490" cy="10080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review Q10 first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score ≥3 means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urgent risk assessment,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regardless of total score</a:t>
            </a:r>
            <a:endParaRPr lang="en-US" sz="1500" dirty="0"/>
          </a:p>
        </p:txBody>
      </p:sp>
      <p:sp>
        <p:nvSpPr>
          <p:cNvPr id="27" name="SK-23-text-26"/>
          <p:cNvSpPr/>
          <p:nvPr/>
        </p:nvSpPr>
        <p:spPr>
          <a:xfrm>
            <a:off x="3547765" y="2180779"/>
            <a:ext cx="158591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2775" dirty="0"/>
          </a:p>
        </p:txBody>
      </p:sp>
      <p:sp>
        <p:nvSpPr>
          <p:cNvPr id="28" name="SK-23-text-27"/>
          <p:cNvSpPr/>
          <p:nvPr/>
        </p:nvSpPr>
        <p:spPr>
          <a:xfrm>
            <a:off x="4206180" y="2091630"/>
            <a:ext cx="28575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Sertraline</a:t>
            </a:r>
            <a:endParaRPr lang="en-US" sz="1800" dirty="0"/>
          </a:p>
        </p:txBody>
      </p:sp>
      <p:sp>
        <p:nvSpPr>
          <p:cNvPr id="29" name="SK-23-text-28"/>
          <p:cNvSpPr/>
          <p:nvPr/>
        </p:nvSpPr>
        <p:spPr>
          <a:xfrm>
            <a:off x="4206180" y="2386459"/>
            <a:ext cx="285750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First-Line</a:t>
            </a:r>
            <a:endParaRPr lang="en-US" sz="1800" dirty="0"/>
          </a:p>
        </p:txBody>
      </p:sp>
      <p:sp>
        <p:nvSpPr>
          <p:cNvPr id="30" name="SK-23-text-29"/>
          <p:cNvSpPr/>
          <p:nvPr/>
        </p:nvSpPr>
        <p:spPr>
          <a:xfrm>
            <a:off x="3450282" y="2777430"/>
            <a:ext cx="2328565" cy="7542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breastfeeding mothers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NOT fluoxetine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(accumulates in infant)</a:t>
            </a:r>
            <a:endParaRPr lang="en-US" sz="1500" dirty="0"/>
          </a:p>
        </p:txBody>
      </p:sp>
      <p:sp>
        <p:nvSpPr>
          <p:cNvPr id="31" name="SK-23-text-30"/>
          <p:cNvSpPr/>
          <p:nvPr/>
        </p:nvSpPr>
        <p:spPr>
          <a:xfrm>
            <a:off x="6376392" y="2180779"/>
            <a:ext cx="1585913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2775" dirty="0"/>
          </a:p>
        </p:txBody>
      </p:sp>
      <p:sp>
        <p:nvSpPr>
          <p:cNvPr id="32" name="SK-23-text-31"/>
          <p:cNvSpPr/>
          <p:nvPr/>
        </p:nvSpPr>
        <p:spPr>
          <a:xfrm>
            <a:off x="7022455" y="2091630"/>
            <a:ext cx="368046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Contraception</a:t>
            </a:r>
            <a:endParaRPr lang="en-US" sz="1800" dirty="0"/>
          </a:p>
        </p:txBody>
      </p:sp>
      <p:sp>
        <p:nvSpPr>
          <p:cNvPr id="33" name="SK-23-text-32"/>
          <p:cNvSpPr/>
          <p:nvPr/>
        </p:nvSpPr>
        <p:spPr>
          <a:xfrm>
            <a:off x="7022455" y="2386459"/>
            <a:ext cx="176022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Timing</a:t>
            </a:r>
            <a:endParaRPr lang="en-US" sz="1800" dirty="0"/>
          </a:p>
        </p:txBody>
      </p:sp>
      <p:sp>
        <p:nvSpPr>
          <p:cNvPr id="34" name="SK-23-text-33"/>
          <p:cNvSpPr/>
          <p:nvPr/>
        </p:nvSpPr>
        <p:spPr>
          <a:xfrm>
            <a:off x="6290965" y="2777430"/>
            <a:ext cx="2462659" cy="12617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Ovulation from day 28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discuss contraception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before resuming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intercourse; don't assume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breastfeeding is protective</a:t>
            </a:r>
            <a:endParaRPr lang="en-US" sz="1500" dirty="0"/>
          </a:p>
        </p:txBody>
      </p:sp>
      <p:sp>
        <p:nvSpPr>
          <p:cNvPr id="35" name="SK-23-text-34"/>
          <p:cNvSpPr/>
          <p:nvPr/>
        </p:nvSpPr>
        <p:spPr>
          <a:xfrm>
            <a:off x="9265890" y="2180779"/>
            <a:ext cx="1585913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2775" dirty="0"/>
          </a:p>
        </p:txBody>
      </p:sp>
      <p:sp>
        <p:nvSpPr>
          <p:cNvPr id="36" name="SK-23-text-35"/>
          <p:cNvSpPr/>
          <p:nvPr/>
        </p:nvSpPr>
        <p:spPr>
          <a:xfrm>
            <a:off x="9899898" y="2091630"/>
            <a:ext cx="2292102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Baby Blues</a:t>
            </a:r>
            <a:endParaRPr lang="en-US" sz="1800" dirty="0"/>
          </a:p>
        </p:txBody>
      </p:sp>
      <p:sp>
        <p:nvSpPr>
          <p:cNvPr id="37" name="SK-23-text-36"/>
          <p:cNvSpPr/>
          <p:nvPr/>
        </p:nvSpPr>
        <p:spPr>
          <a:xfrm>
            <a:off x="9899898" y="2379613"/>
            <a:ext cx="17602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vs PND</a:t>
            </a:r>
            <a:endParaRPr lang="en-US" sz="1800" dirty="0"/>
          </a:p>
        </p:txBody>
      </p:sp>
      <p:sp>
        <p:nvSpPr>
          <p:cNvPr id="38" name="SK-23-text-37"/>
          <p:cNvSpPr/>
          <p:nvPr/>
        </p:nvSpPr>
        <p:spPr>
          <a:xfrm>
            <a:off x="9156055" y="2777430"/>
            <a:ext cx="2279898" cy="12617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Baby blues peaks days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3–5, self-limiting — PND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starts from 2 weeks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onward; reassess if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mood persists</a:t>
            </a:r>
            <a:endParaRPr lang="en-US" sz="1500" dirty="0"/>
          </a:p>
        </p:txBody>
      </p:sp>
      <p:sp>
        <p:nvSpPr>
          <p:cNvPr id="39" name="SK-23-text-38"/>
          <p:cNvSpPr/>
          <p:nvPr/>
        </p:nvSpPr>
        <p:spPr>
          <a:xfrm>
            <a:off x="1609279" y="4697611"/>
            <a:ext cx="158591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</a:t>
            </a:r>
            <a:endParaRPr lang="en-US" sz="2775" dirty="0"/>
          </a:p>
        </p:txBody>
      </p:sp>
      <p:sp>
        <p:nvSpPr>
          <p:cNvPr id="40" name="SK-23-text-39"/>
          <p:cNvSpPr/>
          <p:nvPr/>
        </p:nvSpPr>
        <p:spPr>
          <a:xfrm>
            <a:off x="2267694" y="4615309"/>
            <a:ext cx="258318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Puerperal</a:t>
            </a:r>
            <a:endParaRPr lang="en-US" sz="1800" dirty="0"/>
          </a:p>
        </p:txBody>
      </p:sp>
      <p:sp>
        <p:nvSpPr>
          <p:cNvPr id="41" name="SK-23-text-40"/>
          <p:cNvSpPr/>
          <p:nvPr/>
        </p:nvSpPr>
        <p:spPr>
          <a:xfrm>
            <a:off x="2267694" y="4903440"/>
            <a:ext cx="258318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Psychosis</a:t>
            </a:r>
            <a:endParaRPr lang="en-US" sz="1800" dirty="0"/>
          </a:p>
        </p:txBody>
      </p:sp>
      <p:sp>
        <p:nvSpPr>
          <p:cNvPr id="42" name="SK-23-text-41"/>
          <p:cNvSpPr/>
          <p:nvPr/>
        </p:nvSpPr>
        <p:spPr>
          <a:xfrm>
            <a:off x="1524000" y="5294263"/>
            <a:ext cx="2718792" cy="9737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Onset within 2 weeks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psychiatric emergency; admit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urgently to Mother and Baby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</a:t>
            </a:r>
            <a:endParaRPr lang="en-US" sz="1500" dirty="0"/>
          </a:p>
        </p:txBody>
      </p:sp>
      <p:sp>
        <p:nvSpPr>
          <p:cNvPr id="43" name="SK-23-text-42"/>
          <p:cNvSpPr/>
          <p:nvPr/>
        </p:nvSpPr>
        <p:spPr>
          <a:xfrm>
            <a:off x="4791373" y="4704457"/>
            <a:ext cx="1585913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06</a:t>
            </a:r>
            <a:endParaRPr lang="en-US" sz="2775" dirty="0"/>
          </a:p>
        </p:txBody>
      </p:sp>
      <p:sp>
        <p:nvSpPr>
          <p:cNvPr id="44" name="SK-23-text-43"/>
          <p:cNvSpPr/>
          <p:nvPr/>
        </p:nvSpPr>
        <p:spPr>
          <a:xfrm>
            <a:off x="5437584" y="4608463"/>
            <a:ext cx="230886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Mastitis</a:t>
            </a:r>
            <a:endParaRPr lang="en-US" sz="1800" dirty="0"/>
          </a:p>
        </p:txBody>
      </p:sp>
      <p:sp>
        <p:nvSpPr>
          <p:cNvPr id="45" name="SK-23-text-44"/>
          <p:cNvSpPr/>
          <p:nvPr/>
        </p:nvSpPr>
        <p:spPr>
          <a:xfrm>
            <a:off x="5437584" y="4903440"/>
            <a:ext cx="25831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Treatment</a:t>
            </a:r>
            <a:endParaRPr lang="en-US" sz="1800" dirty="0"/>
          </a:p>
        </p:txBody>
      </p:sp>
      <p:sp>
        <p:nvSpPr>
          <p:cNvPr id="46" name="SK-23-text-45"/>
          <p:cNvSpPr/>
          <p:nvPr/>
        </p:nvSpPr>
        <p:spPr>
          <a:xfrm>
            <a:off x="4693890" y="5287417"/>
            <a:ext cx="2938165" cy="761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Flucloxacillin 500mg QDS 10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days — continue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breastfeeding throughout (BNF)</a:t>
            </a:r>
            <a:endParaRPr lang="en-US" sz="1500" dirty="0"/>
          </a:p>
        </p:txBody>
      </p:sp>
      <p:sp>
        <p:nvSpPr>
          <p:cNvPr id="47" name="SK-23-text-46"/>
          <p:cNvSpPr/>
          <p:nvPr/>
        </p:nvSpPr>
        <p:spPr>
          <a:xfrm>
            <a:off x="8058894" y="4697611"/>
            <a:ext cx="158591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07</a:t>
            </a:r>
            <a:endParaRPr lang="en-US" sz="2775" dirty="0"/>
          </a:p>
        </p:txBody>
      </p:sp>
      <p:sp>
        <p:nvSpPr>
          <p:cNvPr id="48" name="SK-23-text-47"/>
          <p:cNvSpPr/>
          <p:nvPr/>
        </p:nvSpPr>
        <p:spPr>
          <a:xfrm>
            <a:off x="8692753" y="4615309"/>
            <a:ext cx="28575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Postpartum</a:t>
            </a:r>
            <a:endParaRPr lang="en-US" sz="1800" dirty="0"/>
          </a:p>
        </p:txBody>
      </p:sp>
      <p:sp>
        <p:nvSpPr>
          <p:cNvPr id="49" name="SK-23-text-48"/>
          <p:cNvSpPr/>
          <p:nvPr/>
        </p:nvSpPr>
        <p:spPr>
          <a:xfrm>
            <a:off x="8692753" y="4903440"/>
            <a:ext cx="31318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Thyroiditis</a:t>
            </a:r>
            <a:endParaRPr lang="en-US" sz="1800" dirty="0"/>
          </a:p>
        </p:txBody>
      </p:sp>
      <p:sp>
        <p:nvSpPr>
          <p:cNvPr id="50" name="SK-23-text-49"/>
          <p:cNvSpPr/>
          <p:nvPr/>
        </p:nvSpPr>
        <p:spPr>
          <a:xfrm>
            <a:off x="7949059" y="5287417"/>
            <a:ext cx="2291953" cy="9806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Check TFTs if symptoms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appear at 1–4 months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postnatally — commonly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missed</a:t>
            </a:r>
            <a:endParaRPr lang="en-US" sz="1500" dirty="0"/>
          </a:p>
        </p:txBody>
      </p:sp>
      <p:sp>
        <p:nvSpPr>
          <p:cNvPr id="51" name="SK-23-text-50"/>
          <p:cNvSpPr/>
          <p:nvPr/>
        </p:nvSpPr>
        <p:spPr>
          <a:xfrm>
            <a:off x="353467" y="6617940"/>
            <a:ext cx="39166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D73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2" name="SK-23-text-51"/>
          <p:cNvSpPr/>
          <p:nvPr/>
        </p:nvSpPr>
        <p:spPr>
          <a:xfrm>
            <a:off x="10814298" y="6604248"/>
            <a:ext cx="137770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D73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23 of 28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671" y="329059"/>
            <a:ext cx="97482" cy="1124694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671" y="1632198"/>
            <a:ext cx="11460361" cy="27384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1851571"/>
            <a:ext cx="5400973" cy="1433215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1851571"/>
            <a:ext cx="97482" cy="1433215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90965" y="1851571"/>
            <a:ext cx="5400973" cy="1433215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0965" y="1851571"/>
            <a:ext cx="97482" cy="1433215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3387775"/>
            <a:ext cx="5400973" cy="1433215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655" y="3387775"/>
            <a:ext cx="97482" cy="1433215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90965" y="3387775"/>
            <a:ext cx="5400973" cy="1433215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90965" y="3387775"/>
            <a:ext cx="97482" cy="1433215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655" y="4923979"/>
            <a:ext cx="5400973" cy="1433215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4923979"/>
            <a:ext cx="97482" cy="1433215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90965" y="4923979"/>
            <a:ext cx="5400973" cy="1433215"/>
          </a:xfrm>
          <a:prstGeom prst="rect">
            <a:avLst/>
          </a:prstGeom>
        </p:spPr>
      </p:pic>
      <p:pic>
        <p:nvPicPr>
          <p:cNvPr id="16" name="SK-24-img-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0965" y="4923979"/>
            <a:ext cx="97482" cy="1433215"/>
          </a:xfrm>
          <a:prstGeom prst="rect">
            <a:avLst/>
          </a:prstGeom>
        </p:spPr>
      </p:pic>
      <p:pic>
        <p:nvPicPr>
          <p:cNvPr id="17" name="SK-24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535638"/>
            <a:ext cx="12192000" cy="322213"/>
          </a:xfrm>
          <a:prstGeom prst="rect">
            <a:avLst/>
          </a:prstGeom>
        </p:spPr>
      </p:pic>
      <p:pic>
        <p:nvPicPr>
          <p:cNvPr id="18" name="SK-24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49467" y="5006280"/>
            <a:ext cx="329059" cy="294829"/>
          </a:xfrm>
          <a:prstGeom prst="rect">
            <a:avLst/>
          </a:prstGeom>
        </p:spPr>
      </p:pic>
      <p:pic>
        <p:nvPicPr>
          <p:cNvPr id="19" name="SK-24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49467" y="3490615"/>
            <a:ext cx="329059" cy="315367"/>
          </a:xfrm>
          <a:prstGeom prst="rect">
            <a:avLst/>
          </a:prstGeom>
        </p:spPr>
      </p:pic>
      <p:pic>
        <p:nvPicPr>
          <p:cNvPr id="20" name="SK-24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49467" y="1927027"/>
            <a:ext cx="329059" cy="301675"/>
          </a:xfrm>
          <a:prstGeom prst="rect">
            <a:avLst/>
          </a:prstGeom>
        </p:spPr>
      </p:pic>
      <p:pic>
        <p:nvPicPr>
          <p:cNvPr id="21" name="SK-24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6769" y="4978896"/>
            <a:ext cx="316855" cy="308521"/>
          </a:xfrm>
          <a:prstGeom prst="rect">
            <a:avLst/>
          </a:prstGeom>
        </p:spPr>
      </p:pic>
      <p:pic>
        <p:nvPicPr>
          <p:cNvPr id="22" name="SK-24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6769" y="3483769"/>
            <a:ext cx="316855" cy="322213"/>
          </a:xfrm>
          <a:prstGeom prst="rect">
            <a:avLst/>
          </a:prstGeom>
        </p:spPr>
      </p:pic>
      <p:pic>
        <p:nvPicPr>
          <p:cNvPr id="23" name="SK-24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6769" y="1899642"/>
            <a:ext cx="280392" cy="329059"/>
          </a:xfrm>
          <a:prstGeom prst="rect">
            <a:avLst/>
          </a:prstGeom>
        </p:spPr>
      </p:pic>
      <p:pic>
        <p:nvPicPr>
          <p:cNvPr id="24" name="SK-24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789890" y="370284"/>
            <a:ext cx="816769" cy="994321"/>
          </a:xfrm>
          <a:prstGeom prst="rect">
            <a:avLst/>
          </a:prstGeom>
        </p:spPr>
      </p:pic>
      <p:sp>
        <p:nvSpPr>
          <p:cNvPr id="25" name="SK-24-text-24"/>
          <p:cNvSpPr/>
          <p:nvPr/>
        </p:nvSpPr>
        <p:spPr>
          <a:xfrm>
            <a:off x="658267" y="438894"/>
            <a:ext cx="11533733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65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Exam Pearls: High-Yield Facts</a:t>
            </a:r>
            <a:endParaRPr lang="en-US" sz="4650" dirty="0"/>
          </a:p>
        </p:txBody>
      </p:sp>
      <p:sp>
        <p:nvSpPr>
          <p:cNvPr id="26" name="SK-24-text-25"/>
          <p:cNvSpPr/>
          <p:nvPr/>
        </p:nvSpPr>
        <p:spPr>
          <a:xfrm>
            <a:off x="670471" y="1097161"/>
            <a:ext cx="11521529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7F7F7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Know these cold — they come up repeatedly</a:t>
            </a:r>
            <a:endParaRPr lang="en-US" sz="2400" dirty="0"/>
          </a:p>
        </p:txBody>
      </p:sp>
      <p:sp>
        <p:nvSpPr>
          <p:cNvPr id="27" name="SK-24-text-26"/>
          <p:cNvSpPr/>
          <p:nvPr/>
        </p:nvSpPr>
        <p:spPr>
          <a:xfrm>
            <a:off x="1133773" y="1920180"/>
            <a:ext cx="397383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EPDS Scoring</a:t>
            </a:r>
            <a:endParaRPr lang="en-US" sz="2100" dirty="0"/>
          </a:p>
        </p:txBody>
      </p:sp>
      <p:sp>
        <p:nvSpPr>
          <p:cNvPr id="28" name="SK-24-text-27"/>
          <p:cNvSpPr/>
          <p:nvPr/>
        </p:nvSpPr>
        <p:spPr>
          <a:xfrm>
            <a:off x="792361" y="2304157"/>
            <a:ext cx="4937671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Score ≥12 = probable depression — offer clinical assessment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psychological support</a:t>
            </a:r>
            <a:endParaRPr lang="en-US" sz="1500" dirty="0"/>
          </a:p>
        </p:txBody>
      </p:sp>
      <p:sp>
        <p:nvSpPr>
          <p:cNvPr id="29" name="SK-24-text-28"/>
          <p:cNvSpPr/>
          <p:nvPr/>
        </p:nvSpPr>
        <p:spPr>
          <a:xfrm>
            <a:off x="792361" y="2756892"/>
            <a:ext cx="496207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Score ≥3 on Question 10 = urgent suicide risk assessment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delay</a:t>
            </a:r>
            <a:endParaRPr lang="en-US" sz="1500" dirty="0"/>
          </a:p>
        </p:txBody>
      </p:sp>
      <p:sp>
        <p:nvSpPr>
          <p:cNvPr id="30" name="SK-24-text-29"/>
          <p:cNvSpPr/>
          <p:nvPr/>
        </p:nvSpPr>
        <p:spPr>
          <a:xfrm>
            <a:off x="1145977" y="3483769"/>
            <a:ext cx="941451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CHC and Breastfeeding (UKMEC)</a:t>
            </a:r>
            <a:endParaRPr lang="en-US" sz="2100" dirty="0"/>
          </a:p>
        </p:txBody>
      </p:sp>
      <p:sp>
        <p:nvSpPr>
          <p:cNvPr id="31" name="SK-24-text-30"/>
          <p:cNvSpPr/>
          <p:nvPr/>
        </p:nvSpPr>
        <p:spPr>
          <a:xfrm>
            <a:off x="792361" y="3881586"/>
            <a:ext cx="5108377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&lt; 6 weeks postpartum + breastfeeding = UKMEC 4 (do not use)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weeks – 6 months postpartum + breastfeeding = UKMEC 3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(caution)</a:t>
            </a:r>
            <a:endParaRPr lang="en-US" sz="1500" dirty="0"/>
          </a:p>
        </p:txBody>
      </p:sp>
      <p:sp>
        <p:nvSpPr>
          <p:cNvPr id="32" name="SK-24-text-31"/>
          <p:cNvSpPr/>
          <p:nvPr/>
        </p:nvSpPr>
        <p:spPr>
          <a:xfrm>
            <a:off x="1145977" y="4985742"/>
            <a:ext cx="845439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Timing Rules</a:t>
            </a:r>
            <a:endParaRPr lang="en-US" sz="2100" dirty="0"/>
          </a:p>
        </p:txBody>
      </p:sp>
      <p:sp>
        <p:nvSpPr>
          <p:cNvPr id="33" name="SK-24-text-32"/>
          <p:cNvSpPr/>
          <p:nvPr/>
        </p:nvSpPr>
        <p:spPr>
          <a:xfrm>
            <a:off x="792361" y="5369719"/>
            <a:ext cx="490105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Ovulation possible from day 28 — contraception needed from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 21+</a:t>
            </a:r>
            <a:endParaRPr lang="en-US" sz="1500" dirty="0"/>
          </a:p>
        </p:txBody>
      </p:sp>
      <p:sp>
        <p:nvSpPr>
          <p:cNvPr id="34" name="SK-24-text-33"/>
          <p:cNvSpPr/>
          <p:nvPr/>
        </p:nvSpPr>
        <p:spPr>
          <a:xfrm>
            <a:off x="792361" y="5815459"/>
            <a:ext cx="4328071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Implant / injectable: can start immediately postpartum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IUD / IUS: from 4 weeks (28 days) postpartum</a:t>
            </a:r>
            <a:endParaRPr lang="en-US" sz="1500" dirty="0"/>
          </a:p>
        </p:txBody>
      </p:sp>
      <p:sp>
        <p:nvSpPr>
          <p:cNvPr id="35" name="SK-24-text-34"/>
          <p:cNvSpPr/>
          <p:nvPr/>
        </p:nvSpPr>
        <p:spPr>
          <a:xfrm>
            <a:off x="6803082" y="1933873"/>
            <a:ext cx="5388918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SSRI in Breastfeeding</a:t>
            </a:r>
            <a:endParaRPr lang="en-US" sz="2100" dirty="0"/>
          </a:p>
        </p:txBody>
      </p:sp>
      <p:sp>
        <p:nvSpPr>
          <p:cNvPr id="36" name="SK-24-text-35"/>
          <p:cNvSpPr/>
          <p:nvPr/>
        </p:nvSpPr>
        <p:spPr>
          <a:xfrm>
            <a:off x="6425059" y="2317998"/>
            <a:ext cx="4901059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Sertraline — lowest breast milk transfer; preferred first-line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✘ Fluoxetine — long half-life; accumulates in infant — avoid</a:t>
            </a:r>
            <a:endParaRPr lang="en-US" sz="1500" dirty="0"/>
          </a:p>
        </p:txBody>
      </p:sp>
      <p:sp>
        <p:nvSpPr>
          <p:cNvPr id="37" name="SK-24-text-36"/>
          <p:cNvSpPr/>
          <p:nvPr/>
        </p:nvSpPr>
        <p:spPr>
          <a:xfrm>
            <a:off x="6803082" y="3497461"/>
            <a:ext cx="5388918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PMI Prevalence Figures</a:t>
            </a:r>
            <a:endParaRPr lang="en-US" sz="2100" dirty="0"/>
          </a:p>
        </p:txBody>
      </p:sp>
      <p:sp>
        <p:nvSpPr>
          <p:cNvPr id="38" name="SK-24-text-37"/>
          <p:cNvSpPr/>
          <p:nvPr/>
        </p:nvSpPr>
        <p:spPr>
          <a:xfrm>
            <a:off x="6425059" y="3881586"/>
            <a:ext cx="5193655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Baby blues: 50–80% — days 3–5, self-limiting — reassure only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PND: 10–15% — from 2 weeks onward — screen with EPDS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Puerperal psychosis: &lt; 1–2 per 1,000 — psychiatric emergency</a:t>
            </a:r>
            <a:endParaRPr lang="en-US" sz="1500" dirty="0"/>
          </a:p>
        </p:txBody>
      </p:sp>
      <p:sp>
        <p:nvSpPr>
          <p:cNvPr id="39" name="SK-24-text-38"/>
          <p:cNvSpPr/>
          <p:nvPr/>
        </p:nvSpPr>
        <p:spPr>
          <a:xfrm>
            <a:off x="6803082" y="5013127"/>
            <a:ext cx="538891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Mastitis Treatment</a:t>
            </a:r>
            <a:endParaRPr lang="en-US" sz="2100" dirty="0"/>
          </a:p>
        </p:txBody>
      </p:sp>
      <p:sp>
        <p:nvSpPr>
          <p:cNvPr id="40" name="SK-24-text-39"/>
          <p:cNvSpPr/>
          <p:nvPr/>
        </p:nvSpPr>
        <p:spPr>
          <a:xfrm>
            <a:off x="6425059" y="5397103"/>
            <a:ext cx="4827984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Flucloxacillin 500 mg QDS for 10 days (BNF)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Continue breastfeeding — stopping increases abscess risk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Abscess → USS + aspiration/drainage</a:t>
            </a:r>
            <a:endParaRPr lang="en-US" sz="1500" dirty="0"/>
          </a:p>
        </p:txBody>
      </p:sp>
      <p:sp>
        <p:nvSpPr>
          <p:cNvPr id="41" name="SK-24-text-40"/>
          <p:cNvSpPr/>
          <p:nvPr/>
        </p:nvSpPr>
        <p:spPr>
          <a:xfrm>
            <a:off x="316855" y="6617940"/>
            <a:ext cx="39166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2" name="SK-24-text-41"/>
          <p:cNvSpPr/>
          <p:nvPr/>
        </p:nvSpPr>
        <p:spPr>
          <a:xfrm>
            <a:off x="10887373" y="6604248"/>
            <a:ext cx="130462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F7F7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24 of 28</a:t>
            </a:r>
            <a:endParaRPr 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92" y="493663"/>
            <a:ext cx="146298" cy="1069777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1752898"/>
            <a:ext cx="11021467" cy="19050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2023021"/>
            <a:ext cx="3523357" cy="2084784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2023021"/>
            <a:ext cx="109686" cy="2084784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79255" y="2023021"/>
            <a:ext cx="3535561" cy="2084784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9255" y="2023021"/>
            <a:ext cx="109686" cy="2084784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97875" y="2023021"/>
            <a:ext cx="3523357" cy="2084784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97875" y="2023021"/>
            <a:ext cx="109686" cy="2084784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5192" y="4279255"/>
            <a:ext cx="3523357" cy="1906488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5192" y="4279255"/>
            <a:ext cx="109686" cy="1906488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79255" y="4279255"/>
            <a:ext cx="3535561" cy="1906488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79255" y="4279255"/>
            <a:ext cx="109686" cy="1906488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97875" y="4279255"/>
            <a:ext cx="3523357" cy="1906488"/>
          </a:xfrm>
          <a:prstGeom prst="rect">
            <a:avLst/>
          </a:prstGeom>
        </p:spPr>
      </p:pic>
      <p:pic>
        <p:nvPicPr>
          <p:cNvPr id="16" name="SK-25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97875" y="4279255"/>
            <a:ext cx="109686" cy="1906488"/>
          </a:xfrm>
          <a:prstGeom prst="rect">
            <a:avLst/>
          </a:prstGeom>
        </p:spPr>
      </p:pic>
      <p:pic>
        <p:nvPicPr>
          <p:cNvPr id="17" name="SK-25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8" name="SK-25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253859" y="4409629"/>
            <a:ext cx="499765" cy="569119"/>
          </a:xfrm>
          <a:prstGeom prst="rect">
            <a:avLst/>
          </a:prstGeom>
        </p:spPr>
      </p:pic>
      <p:pic>
        <p:nvPicPr>
          <p:cNvPr id="19" name="SK-25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510980" y="4423321"/>
            <a:ext cx="536377" cy="534888"/>
          </a:xfrm>
          <a:prstGeom prst="rect">
            <a:avLst/>
          </a:prstGeom>
        </p:spPr>
      </p:pic>
      <p:pic>
        <p:nvPicPr>
          <p:cNvPr id="20" name="SK-25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65584" y="4416475"/>
            <a:ext cx="377875" cy="541734"/>
          </a:xfrm>
          <a:prstGeom prst="rect">
            <a:avLst/>
          </a:prstGeom>
        </p:spPr>
      </p:pic>
      <p:pic>
        <p:nvPicPr>
          <p:cNvPr id="21" name="SK-25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41655" y="2132707"/>
            <a:ext cx="572988" cy="575965"/>
          </a:xfrm>
          <a:prstGeom prst="rect">
            <a:avLst/>
          </a:prstGeom>
        </p:spPr>
      </p:pic>
      <p:pic>
        <p:nvPicPr>
          <p:cNvPr id="22" name="SK-25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510980" y="2132707"/>
            <a:ext cx="548580" cy="555427"/>
          </a:xfrm>
          <a:prstGeom prst="rect">
            <a:avLst/>
          </a:prstGeom>
        </p:spPr>
      </p:pic>
      <p:pic>
        <p:nvPicPr>
          <p:cNvPr id="23" name="SK-25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04565" y="2153394"/>
            <a:ext cx="609600" cy="541734"/>
          </a:xfrm>
          <a:prstGeom prst="rect">
            <a:avLst/>
          </a:prstGeom>
        </p:spPr>
      </p:pic>
      <p:pic>
        <p:nvPicPr>
          <p:cNvPr id="24" name="SK-25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436275" y="466279"/>
            <a:ext cx="1170384" cy="1028700"/>
          </a:xfrm>
          <a:prstGeom prst="rect">
            <a:avLst/>
          </a:prstGeom>
        </p:spPr>
      </p:pic>
      <p:sp>
        <p:nvSpPr>
          <p:cNvPr id="25" name="SK-25-text-24"/>
          <p:cNvSpPr/>
          <p:nvPr/>
        </p:nvSpPr>
        <p:spPr>
          <a:xfrm>
            <a:off x="902196" y="562273"/>
            <a:ext cx="11289804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1A2B3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 Flags: Urgent Identification</a:t>
            </a:r>
            <a:endParaRPr lang="en-US" sz="3450" dirty="0"/>
          </a:p>
        </p:txBody>
      </p:sp>
      <p:sp>
        <p:nvSpPr>
          <p:cNvPr id="26" name="SK-25-text-25"/>
          <p:cNvSpPr/>
          <p:nvPr/>
        </p:nvSpPr>
        <p:spPr>
          <a:xfrm>
            <a:off x="902196" y="1172617"/>
            <a:ext cx="11289804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Conditions requiring immediate action — do not delay</a:t>
            </a:r>
            <a:endParaRPr lang="en-US" sz="2100" dirty="0"/>
          </a:p>
        </p:txBody>
      </p:sp>
      <p:sp>
        <p:nvSpPr>
          <p:cNvPr id="27" name="SK-25-text-26"/>
          <p:cNvSpPr/>
          <p:nvPr/>
        </p:nvSpPr>
        <p:spPr>
          <a:xfrm>
            <a:off x="1475184" y="2160240"/>
            <a:ext cx="2194471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&gt; EPDS Question 10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Score ≥ 3</a:t>
            </a:r>
            <a:endParaRPr lang="en-US" sz="1650" dirty="0"/>
          </a:p>
        </p:txBody>
      </p:sp>
      <p:sp>
        <p:nvSpPr>
          <p:cNvPr id="28" name="SK-25-text-27"/>
          <p:cNvSpPr/>
          <p:nvPr/>
        </p:nvSpPr>
        <p:spPr>
          <a:xfrm>
            <a:off x="1401961" y="2797969"/>
            <a:ext cx="564070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Suicidal ideation present</a:t>
            </a:r>
            <a:endParaRPr lang="en-US" sz="1350" dirty="0"/>
          </a:p>
        </p:txBody>
      </p:sp>
      <p:sp>
        <p:nvSpPr>
          <p:cNvPr id="29" name="SK-25-text-28"/>
          <p:cNvSpPr/>
          <p:nvPr/>
        </p:nvSpPr>
        <p:spPr>
          <a:xfrm>
            <a:off x="1401961" y="3079105"/>
            <a:ext cx="2584698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Immediate risk assessment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 not leave alone</a:t>
            </a:r>
            <a:endParaRPr lang="en-US" sz="1350" dirty="0"/>
          </a:p>
        </p:txBody>
      </p:sp>
      <p:sp>
        <p:nvSpPr>
          <p:cNvPr id="30" name="SK-25-text-29"/>
          <p:cNvSpPr/>
          <p:nvPr/>
        </p:nvSpPr>
        <p:spPr>
          <a:xfrm>
            <a:off x="1401961" y="3572917"/>
            <a:ext cx="2389584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Urgent same-day referral 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crisis team</a:t>
            </a:r>
            <a:endParaRPr lang="en-US" sz="1350" dirty="0"/>
          </a:p>
        </p:txBody>
      </p:sp>
      <p:sp>
        <p:nvSpPr>
          <p:cNvPr id="31" name="SK-25-text-30"/>
          <p:cNvSpPr/>
          <p:nvPr/>
        </p:nvSpPr>
        <p:spPr>
          <a:xfrm>
            <a:off x="5108377" y="2132707"/>
            <a:ext cx="2560290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&gt; Confusion,</a:t>
            </a:r>
            <a:endParaRPr lang="en-US" sz="180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Hallucinations, Rapid</a:t>
            </a:r>
            <a:endParaRPr lang="en-US" sz="180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Mood Shift</a:t>
            </a:r>
            <a:endParaRPr lang="en-US" sz="1800" dirty="0"/>
          </a:p>
        </p:txBody>
      </p:sp>
      <p:sp>
        <p:nvSpPr>
          <p:cNvPr id="32" name="SK-25-text-31"/>
          <p:cNvSpPr/>
          <p:nvPr/>
        </p:nvSpPr>
        <p:spPr>
          <a:xfrm>
            <a:off x="5096173" y="3038029"/>
            <a:ext cx="709582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Onset within 2 weeks of delivery</a:t>
            </a:r>
            <a:endParaRPr lang="en-US" sz="1350" dirty="0"/>
          </a:p>
        </p:txBody>
      </p:sp>
      <p:sp>
        <p:nvSpPr>
          <p:cNvPr id="33" name="SK-25-text-32"/>
          <p:cNvSpPr/>
          <p:nvPr/>
        </p:nvSpPr>
        <p:spPr>
          <a:xfrm>
            <a:off x="5108377" y="3319165"/>
            <a:ext cx="481774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Psychiatric emergency</a:t>
            </a:r>
            <a:endParaRPr lang="en-US" sz="1350" dirty="0"/>
          </a:p>
        </p:txBody>
      </p:sp>
      <p:sp>
        <p:nvSpPr>
          <p:cNvPr id="34" name="SK-25-text-33"/>
          <p:cNvSpPr/>
          <p:nvPr/>
        </p:nvSpPr>
        <p:spPr>
          <a:xfrm>
            <a:off x="5108377" y="3600450"/>
            <a:ext cx="246265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Admit urgently to Mother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Baby Unit</a:t>
            </a:r>
            <a:endParaRPr lang="en-US" sz="1350" dirty="0"/>
          </a:p>
        </p:txBody>
      </p:sp>
      <p:sp>
        <p:nvSpPr>
          <p:cNvPr id="35" name="SK-25-text-34"/>
          <p:cNvSpPr/>
          <p:nvPr/>
        </p:nvSpPr>
        <p:spPr>
          <a:xfrm>
            <a:off x="8887867" y="2167086"/>
            <a:ext cx="2352973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&gt; Severe Headache +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Hypertension</a:t>
            </a:r>
            <a:endParaRPr lang="en-US" sz="1650" dirty="0"/>
          </a:p>
        </p:txBody>
      </p:sp>
      <p:sp>
        <p:nvSpPr>
          <p:cNvPr id="36" name="SK-25-text-35"/>
          <p:cNvSpPr/>
          <p:nvPr/>
        </p:nvSpPr>
        <p:spPr>
          <a:xfrm>
            <a:off x="8826996" y="2797969"/>
            <a:ext cx="2145655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Can occur up to 6 weeks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postnatally</a:t>
            </a:r>
            <a:endParaRPr lang="en-US" sz="1350" dirty="0"/>
          </a:p>
        </p:txBody>
      </p:sp>
      <p:sp>
        <p:nvSpPr>
          <p:cNvPr id="37" name="SK-25-text-36"/>
          <p:cNvSpPr/>
          <p:nvPr/>
        </p:nvSpPr>
        <p:spPr>
          <a:xfrm>
            <a:off x="8826996" y="3298627"/>
            <a:ext cx="336500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Check BP immediately</a:t>
            </a:r>
            <a:endParaRPr lang="en-US" sz="1350" dirty="0"/>
          </a:p>
        </p:txBody>
      </p:sp>
      <p:sp>
        <p:nvSpPr>
          <p:cNvPr id="38" name="SK-25-text-37"/>
          <p:cNvSpPr/>
          <p:nvPr/>
        </p:nvSpPr>
        <p:spPr>
          <a:xfrm>
            <a:off x="8826996" y="3572917"/>
            <a:ext cx="2487067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Emergency admission — 999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severe</a:t>
            </a:r>
            <a:endParaRPr lang="en-US" sz="1350" dirty="0"/>
          </a:p>
        </p:txBody>
      </p:sp>
      <p:sp>
        <p:nvSpPr>
          <p:cNvPr id="39" name="SK-25-text-38"/>
          <p:cNvSpPr/>
          <p:nvPr/>
        </p:nvSpPr>
        <p:spPr>
          <a:xfrm>
            <a:off x="1365498" y="4450705"/>
            <a:ext cx="2389584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&gt; Heavy or Persistent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Bleeding</a:t>
            </a:r>
            <a:endParaRPr lang="en-US" sz="1650" dirty="0"/>
          </a:p>
        </p:txBody>
      </p:sp>
      <p:sp>
        <p:nvSpPr>
          <p:cNvPr id="40" name="SK-25-text-39"/>
          <p:cNvSpPr/>
          <p:nvPr/>
        </p:nvSpPr>
        <p:spPr>
          <a:xfrm>
            <a:off x="1377553" y="5081736"/>
            <a:ext cx="708088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Blood loss greater than 500 ml</a:t>
            </a:r>
            <a:endParaRPr lang="en-US" sz="1350" dirty="0"/>
          </a:p>
        </p:txBody>
      </p:sp>
      <p:sp>
        <p:nvSpPr>
          <p:cNvPr id="41" name="SK-25-text-40"/>
          <p:cNvSpPr/>
          <p:nvPr/>
        </p:nvSpPr>
        <p:spPr>
          <a:xfrm>
            <a:off x="1377553" y="5369719"/>
            <a:ext cx="646366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Ongoing or worsening bleeding</a:t>
            </a:r>
            <a:endParaRPr lang="en-US" sz="1350" dirty="0"/>
          </a:p>
        </p:txBody>
      </p:sp>
      <p:sp>
        <p:nvSpPr>
          <p:cNvPr id="42" name="SK-25-text-41"/>
          <p:cNvSpPr/>
          <p:nvPr/>
        </p:nvSpPr>
        <p:spPr>
          <a:xfrm>
            <a:off x="1377553" y="5644009"/>
            <a:ext cx="2462659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Urgent referral or emergency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admission</a:t>
            </a:r>
            <a:endParaRPr lang="en-US" sz="1350" dirty="0"/>
          </a:p>
        </p:txBody>
      </p:sp>
      <p:sp>
        <p:nvSpPr>
          <p:cNvPr id="43" name="SK-25-text-42"/>
          <p:cNvSpPr/>
          <p:nvPr/>
        </p:nvSpPr>
        <p:spPr>
          <a:xfrm>
            <a:off x="5096173" y="4450705"/>
            <a:ext cx="2511475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&gt; Fever + Breast Pain +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Fluctuant Mass</a:t>
            </a:r>
            <a:endParaRPr lang="en-US" sz="1650" dirty="0"/>
          </a:p>
        </p:txBody>
      </p:sp>
      <p:sp>
        <p:nvSpPr>
          <p:cNvPr id="44" name="SK-25-text-43"/>
          <p:cNvSpPr/>
          <p:nvPr/>
        </p:nvSpPr>
        <p:spPr>
          <a:xfrm>
            <a:off x="5096173" y="5081736"/>
            <a:ext cx="646366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Do not delay — risk of sepsis</a:t>
            </a:r>
            <a:endParaRPr lang="en-US" sz="1350" dirty="0"/>
          </a:p>
        </p:txBody>
      </p:sp>
      <p:sp>
        <p:nvSpPr>
          <p:cNvPr id="45" name="SK-25-text-44"/>
          <p:cNvSpPr/>
          <p:nvPr/>
        </p:nvSpPr>
        <p:spPr>
          <a:xfrm>
            <a:off x="5096173" y="5369719"/>
            <a:ext cx="399478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Urgent ultrasound</a:t>
            </a:r>
            <a:endParaRPr lang="en-US" sz="1350" dirty="0"/>
          </a:p>
        </p:txBody>
      </p:sp>
      <p:sp>
        <p:nvSpPr>
          <p:cNvPr id="46" name="SK-25-text-45"/>
          <p:cNvSpPr/>
          <p:nvPr/>
        </p:nvSpPr>
        <p:spPr>
          <a:xfrm>
            <a:off x="5096173" y="5644009"/>
            <a:ext cx="2572494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Surgical aspiration or drainage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needed</a:t>
            </a:r>
            <a:endParaRPr lang="en-US" sz="1350" dirty="0"/>
          </a:p>
        </p:txBody>
      </p:sp>
      <p:sp>
        <p:nvSpPr>
          <p:cNvPr id="47" name="SK-25-text-46"/>
          <p:cNvSpPr/>
          <p:nvPr/>
        </p:nvSpPr>
        <p:spPr>
          <a:xfrm>
            <a:off x="8790384" y="4450705"/>
            <a:ext cx="2718792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&gt; Positional Headache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After Epidural or Spinal</a:t>
            </a:r>
            <a:endParaRPr lang="en-US" sz="1650" dirty="0"/>
          </a:p>
        </p:txBody>
      </p:sp>
      <p:sp>
        <p:nvSpPr>
          <p:cNvPr id="48" name="SK-25-text-47"/>
          <p:cNvSpPr/>
          <p:nvPr/>
        </p:nvSpPr>
        <p:spPr>
          <a:xfrm>
            <a:off x="8802588" y="5081736"/>
            <a:ext cx="2426196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Worse on sitting or standing,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relieved lying flat</a:t>
            </a:r>
            <a:endParaRPr lang="en-US" sz="1350" dirty="0"/>
          </a:p>
        </p:txBody>
      </p:sp>
      <p:sp>
        <p:nvSpPr>
          <p:cNvPr id="49" name="SK-25-text-48"/>
          <p:cNvSpPr/>
          <p:nvPr/>
        </p:nvSpPr>
        <p:spPr>
          <a:xfrm>
            <a:off x="8802588" y="5589240"/>
            <a:ext cx="338941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Anaesthetic review urgently</a:t>
            </a:r>
            <a:endParaRPr lang="en-US" sz="1350" dirty="0"/>
          </a:p>
        </p:txBody>
      </p:sp>
      <p:sp>
        <p:nvSpPr>
          <p:cNvPr id="50" name="SK-25-text-49"/>
          <p:cNvSpPr/>
          <p:nvPr/>
        </p:nvSpPr>
        <p:spPr>
          <a:xfrm>
            <a:off x="8802588" y="5863530"/>
            <a:ext cx="33894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Blood patch may be required</a:t>
            </a:r>
            <a:endParaRPr lang="en-US" sz="1350" dirty="0"/>
          </a:p>
        </p:txBody>
      </p:sp>
      <p:sp>
        <p:nvSpPr>
          <p:cNvPr id="51" name="SK-25-text-50"/>
          <p:cNvSpPr/>
          <p:nvPr/>
        </p:nvSpPr>
        <p:spPr>
          <a:xfrm>
            <a:off x="548580" y="6624786"/>
            <a:ext cx="95173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— Postnatal Care for GP Trainees</a:t>
            </a:r>
            <a:endParaRPr lang="en-US" sz="1050" dirty="0"/>
          </a:p>
        </p:txBody>
      </p:sp>
      <p:sp>
        <p:nvSpPr>
          <p:cNvPr id="52" name="SK-25-text-51"/>
          <p:cNvSpPr/>
          <p:nvPr/>
        </p:nvSpPr>
        <p:spPr>
          <a:xfrm>
            <a:off x="5364361" y="6631632"/>
            <a:ext cx="34366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153" y="301675"/>
            <a:ext cx="121890" cy="960090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53" y="1430536"/>
            <a:ext cx="11265396" cy="19050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580" y="2029867"/>
            <a:ext cx="3535561" cy="2125861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2029867"/>
            <a:ext cx="3291780" cy="54769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8071" y="2029867"/>
            <a:ext cx="3535561" cy="2125861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9961" y="2029867"/>
            <a:ext cx="3291780" cy="54769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07561" y="2029867"/>
            <a:ext cx="3535561" cy="2125861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29600" y="2029867"/>
            <a:ext cx="3291780" cy="54769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8580" y="4293096"/>
            <a:ext cx="3535561" cy="2057400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471" y="4293096"/>
            <a:ext cx="3291780" cy="54769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28071" y="4293096"/>
            <a:ext cx="3535561" cy="2057400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49961" y="4293096"/>
            <a:ext cx="3291780" cy="54769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07561" y="4293096"/>
            <a:ext cx="3535561" cy="2057400"/>
          </a:xfrm>
          <a:prstGeom prst="rect">
            <a:avLst/>
          </a:prstGeom>
        </p:spPr>
      </p:pic>
      <p:pic>
        <p:nvPicPr>
          <p:cNvPr id="16" name="SK-26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29600" y="4293096"/>
            <a:ext cx="3291780" cy="54769"/>
          </a:xfrm>
          <a:prstGeom prst="rect">
            <a:avLst/>
          </a:prstGeom>
        </p:spPr>
      </p:pic>
      <p:pic>
        <p:nvPicPr>
          <p:cNvPr id="17" name="SK-26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56177"/>
            <a:ext cx="12192000" cy="301675"/>
          </a:xfrm>
          <a:prstGeom prst="rect">
            <a:avLst/>
          </a:prstGeom>
        </p:spPr>
      </p:pic>
      <p:pic>
        <p:nvPicPr>
          <p:cNvPr id="18" name="SK-26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266063" y="4512469"/>
            <a:ext cx="2023765" cy="685800"/>
          </a:xfrm>
          <a:prstGeom prst="rect">
            <a:avLst/>
          </a:prstGeom>
        </p:spPr>
      </p:pic>
      <p:pic>
        <p:nvPicPr>
          <p:cNvPr id="19" name="SK-26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53859" y="2215009"/>
            <a:ext cx="2072580" cy="733723"/>
          </a:xfrm>
          <a:prstGeom prst="rect">
            <a:avLst/>
          </a:prstGeom>
        </p:spPr>
      </p:pic>
      <p:pic>
        <p:nvPicPr>
          <p:cNvPr id="20" name="SK-26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86573" y="4498777"/>
            <a:ext cx="2048173" cy="754261"/>
          </a:xfrm>
          <a:prstGeom prst="rect">
            <a:avLst/>
          </a:prstGeom>
        </p:spPr>
      </p:pic>
      <p:pic>
        <p:nvPicPr>
          <p:cNvPr id="21" name="SK-26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474369" y="2208163"/>
            <a:ext cx="2011561" cy="740569"/>
          </a:xfrm>
          <a:prstGeom prst="rect">
            <a:avLst/>
          </a:prstGeom>
        </p:spPr>
      </p:pic>
      <p:pic>
        <p:nvPicPr>
          <p:cNvPr id="22" name="SK-26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2675" y="4498777"/>
            <a:ext cx="2109192" cy="678805"/>
          </a:xfrm>
          <a:prstGeom prst="rect">
            <a:avLst/>
          </a:prstGeom>
        </p:spPr>
      </p:pic>
      <p:pic>
        <p:nvPicPr>
          <p:cNvPr id="23" name="SK-26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82675" y="2187625"/>
            <a:ext cx="1999357" cy="788640"/>
          </a:xfrm>
          <a:prstGeom prst="rect">
            <a:avLst/>
          </a:prstGeom>
        </p:spPr>
      </p:pic>
      <p:sp>
        <p:nvSpPr>
          <p:cNvPr id="24" name="SK-26-text-23"/>
          <p:cNvSpPr/>
          <p:nvPr/>
        </p:nvSpPr>
        <p:spPr>
          <a:xfrm>
            <a:off x="707082" y="397669"/>
            <a:ext cx="11484918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Pitfalls in Postnatal Care</a:t>
            </a:r>
            <a:endParaRPr lang="en-US" sz="3075" dirty="0"/>
          </a:p>
        </p:txBody>
      </p:sp>
      <p:sp>
        <p:nvSpPr>
          <p:cNvPr id="25" name="SK-26-text-24"/>
          <p:cNvSpPr/>
          <p:nvPr/>
        </p:nvSpPr>
        <p:spPr>
          <a:xfrm>
            <a:off x="707082" y="918865"/>
            <a:ext cx="11484918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Errors to recognise — and correct — in clinical practice</a:t>
            </a:r>
            <a:endParaRPr lang="en-US" sz="2250" dirty="0"/>
          </a:p>
        </p:txBody>
      </p:sp>
      <p:sp>
        <p:nvSpPr>
          <p:cNvPr id="26" name="SK-26-text-25"/>
          <p:cNvSpPr/>
          <p:nvPr/>
        </p:nvSpPr>
        <p:spPr>
          <a:xfrm>
            <a:off x="682675" y="1645890"/>
            <a:ext cx="5276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AVOID THESE MISTAKES</a:t>
            </a:r>
            <a:endParaRPr lang="en-US" sz="1500" dirty="0"/>
          </a:p>
        </p:txBody>
      </p:sp>
      <p:sp>
        <p:nvSpPr>
          <p:cNvPr id="27" name="SK-26-text-26"/>
          <p:cNvSpPr/>
          <p:nvPr/>
        </p:nvSpPr>
        <p:spPr>
          <a:xfrm>
            <a:off x="1024086" y="3024336"/>
            <a:ext cx="2596753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Prescribing fluoxetine to</a:t>
            </a:r>
            <a:endParaRPr lang="en-US" sz="180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breastfeeding mothers</a:t>
            </a:r>
            <a:endParaRPr lang="en-US" sz="1800" dirty="0"/>
          </a:p>
        </p:txBody>
      </p:sp>
      <p:sp>
        <p:nvSpPr>
          <p:cNvPr id="28" name="SK-26-text-27"/>
          <p:cNvSpPr/>
          <p:nvPr/>
        </p:nvSpPr>
        <p:spPr>
          <a:xfrm>
            <a:off x="938659" y="3600450"/>
            <a:ext cx="2779663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Use sertraline — lowest breast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milk transfer; first-line SSRI</a:t>
            </a:r>
            <a:endParaRPr lang="en-US" sz="1500" dirty="0"/>
          </a:p>
        </p:txBody>
      </p:sp>
      <p:sp>
        <p:nvSpPr>
          <p:cNvPr id="29" name="SK-26-text-28"/>
          <p:cNvSpPr/>
          <p:nvPr/>
        </p:nvSpPr>
        <p:spPr>
          <a:xfrm>
            <a:off x="963067" y="5239494"/>
            <a:ext cx="2730996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Reassuring all tearfulness</a:t>
            </a:r>
            <a:endParaRPr lang="en-US" sz="180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 baby blues</a:t>
            </a:r>
            <a:endParaRPr lang="en-US" sz="1800" dirty="0"/>
          </a:p>
        </p:txBody>
      </p:sp>
      <p:sp>
        <p:nvSpPr>
          <p:cNvPr id="30" name="SK-26-text-29"/>
          <p:cNvSpPr/>
          <p:nvPr/>
        </p:nvSpPr>
        <p:spPr>
          <a:xfrm>
            <a:off x="719286" y="5788075"/>
            <a:ext cx="3218557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Baby blues: days 3–5 only. Persistent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tearfulness → assess for PND</a:t>
            </a:r>
            <a:endParaRPr lang="en-US" sz="1500" dirty="0"/>
          </a:p>
        </p:txBody>
      </p:sp>
      <p:sp>
        <p:nvSpPr>
          <p:cNvPr id="31" name="SK-26-text-30"/>
          <p:cNvSpPr/>
          <p:nvPr/>
        </p:nvSpPr>
        <p:spPr>
          <a:xfrm>
            <a:off x="4766965" y="3024336"/>
            <a:ext cx="2645569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screening for PND at</a:t>
            </a:r>
            <a:endParaRPr lang="en-US" sz="180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6-week check</a:t>
            </a:r>
            <a:endParaRPr lang="en-US" sz="1800" dirty="0"/>
          </a:p>
        </p:txBody>
      </p:sp>
      <p:sp>
        <p:nvSpPr>
          <p:cNvPr id="32" name="SK-26-text-31"/>
          <p:cNvSpPr/>
          <p:nvPr/>
        </p:nvSpPr>
        <p:spPr>
          <a:xfrm>
            <a:off x="4498777" y="3600450"/>
            <a:ext cx="3182094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EPDS screening is mandatory per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NG194 at every postnatal contact</a:t>
            </a:r>
            <a:endParaRPr lang="en-US" sz="1500" dirty="0"/>
          </a:p>
        </p:txBody>
      </p:sp>
      <p:sp>
        <p:nvSpPr>
          <p:cNvPr id="33" name="SK-26-text-32"/>
          <p:cNvSpPr/>
          <p:nvPr/>
        </p:nvSpPr>
        <p:spPr>
          <a:xfrm>
            <a:off x="4417219" y="5376565"/>
            <a:ext cx="3345061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Missing postpartum thyroiditis</a:t>
            </a:r>
            <a:endParaRPr lang="en-US" sz="1800" dirty="0"/>
          </a:p>
        </p:txBody>
      </p:sp>
      <p:sp>
        <p:nvSpPr>
          <p:cNvPr id="34" name="SK-26-text-33"/>
          <p:cNvSpPr/>
          <p:nvPr/>
        </p:nvSpPr>
        <p:spPr>
          <a:xfrm>
            <a:off x="4364682" y="5767536"/>
            <a:ext cx="3450282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Check TFTs at 1–4 months if symptoms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(fatigue, palpitations, weight change)</a:t>
            </a:r>
            <a:endParaRPr lang="en-US" sz="1500" dirty="0"/>
          </a:p>
        </p:txBody>
      </p:sp>
      <p:sp>
        <p:nvSpPr>
          <p:cNvPr id="35" name="SK-26-text-34"/>
          <p:cNvSpPr/>
          <p:nvPr/>
        </p:nvSpPr>
        <p:spPr>
          <a:xfrm>
            <a:off x="8522196" y="3024336"/>
            <a:ext cx="2694384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Neglecting contraception</a:t>
            </a:r>
            <a:endParaRPr lang="en-US" sz="180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discussion</a:t>
            </a:r>
            <a:endParaRPr lang="en-US" sz="1800" dirty="0"/>
          </a:p>
        </p:txBody>
      </p:sp>
      <p:sp>
        <p:nvSpPr>
          <p:cNvPr id="36" name="SK-26-text-35"/>
          <p:cNvSpPr/>
          <p:nvPr/>
        </p:nvSpPr>
        <p:spPr>
          <a:xfrm>
            <a:off x="8424565" y="3600450"/>
            <a:ext cx="2889498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Ovulation from day 28 — discuss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document contraception plan</a:t>
            </a:r>
            <a:endParaRPr lang="en-US" sz="1500" dirty="0"/>
          </a:p>
        </p:txBody>
      </p:sp>
      <p:sp>
        <p:nvSpPr>
          <p:cNvPr id="37" name="SK-26-text-36"/>
          <p:cNvSpPr/>
          <p:nvPr/>
        </p:nvSpPr>
        <p:spPr>
          <a:xfrm>
            <a:off x="8509992" y="5246340"/>
            <a:ext cx="2718792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Stopping antidepressants</a:t>
            </a:r>
            <a:endParaRPr lang="en-US" sz="180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too early</a:t>
            </a:r>
            <a:endParaRPr lang="en-US" sz="1800" dirty="0"/>
          </a:p>
        </p:txBody>
      </p:sp>
      <p:sp>
        <p:nvSpPr>
          <p:cNvPr id="38" name="SK-26-text-37"/>
          <p:cNvSpPr/>
          <p:nvPr/>
        </p:nvSpPr>
        <p:spPr>
          <a:xfrm>
            <a:off x="8522196" y="5788075"/>
            <a:ext cx="2694384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Continue for at least 6 months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symptom resolution</a:t>
            </a:r>
            <a:endParaRPr lang="en-US" sz="1500" dirty="0"/>
          </a:p>
        </p:txBody>
      </p:sp>
      <p:sp>
        <p:nvSpPr>
          <p:cNvPr id="39" name="SK-26-text-38"/>
          <p:cNvSpPr/>
          <p:nvPr/>
        </p:nvSpPr>
        <p:spPr>
          <a:xfrm>
            <a:off x="5253186" y="6638479"/>
            <a:ext cx="166107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5" y="1430536"/>
            <a:ext cx="11192173" cy="19050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1686967"/>
            <a:ext cx="3559969" cy="2057400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686967"/>
            <a:ext cx="3559969" cy="418207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4996" y="1686967"/>
            <a:ext cx="3559969" cy="2057400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4996" y="1686967"/>
            <a:ext cx="3559969" cy="418207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97875" y="1686967"/>
            <a:ext cx="3559969" cy="2057400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97875" y="1686967"/>
            <a:ext cx="3559969" cy="418207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1969" y="3943350"/>
            <a:ext cx="3559969" cy="2509986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1969" y="3943350"/>
            <a:ext cx="3559969" cy="418207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54996" y="3943350"/>
            <a:ext cx="3559969" cy="2509986"/>
          </a:xfrm>
          <a:prstGeom prst="rect">
            <a:avLst/>
          </a:prstGeom>
        </p:spPr>
      </p:pic>
      <p:pic>
        <p:nvPicPr>
          <p:cNvPr id="13" name="SK-2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54996" y="3943350"/>
            <a:ext cx="3559969" cy="418207"/>
          </a:xfrm>
          <a:prstGeom prst="rect">
            <a:avLst/>
          </a:prstGeom>
        </p:spPr>
      </p:pic>
      <p:pic>
        <p:nvPicPr>
          <p:cNvPr id="14" name="SK-2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97875" y="3943350"/>
            <a:ext cx="3559969" cy="2509986"/>
          </a:xfrm>
          <a:prstGeom prst="rect">
            <a:avLst/>
          </a:prstGeom>
        </p:spPr>
      </p:pic>
      <p:pic>
        <p:nvPicPr>
          <p:cNvPr id="15" name="SK-2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97875" y="3943350"/>
            <a:ext cx="3559969" cy="418207"/>
          </a:xfrm>
          <a:prstGeom prst="rect">
            <a:avLst/>
          </a:prstGeom>
        </p:spPr>
      </p:pic>
      <p:sp>
        <p:nvSpPr>
          <p:cNvPr id="16" name="SK-27-text-15"/>
          <p:cNvSpPr/>
          <p:nvPr/>
        </p:nvSpPr>
        <p:spPr>
          <a:xfrm>
            <a:off x="511969" y="411361"/>
            <a:ext cx="11680031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350" b="1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Recall: Essential Summary</a:t>
            </a:r>
            <a:endParaRPr lang="en-US" sz="4350" dirty="0"/>
          </a:p>
        </p:txBody>
      </p:sp>
      <p:sp>
        <p:nvSpPr>
          <p:cNvPr id="17" name="SK-27-text-16"/>
          <p:cNvSpPr/>
          <p:nvPr/>
        </p:nvSpPr>
        <p:spPr>
          <a:xfrm>
            <a:off x="511969" y="1008013"/>
            <a:ext cx="11680031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High-yield facts — know these cold before your AKT</a:t>
            </a:r>
            <a:endParaRPr lang="en-US" sz="2550" dirty="0"/>
          </a:p>
        </p:txBody>
      </p:sp>
      <p:sp>
        <p:nvSpPr>
          <p:cNvPr id="18" name="SK-27-text-17"/>
          <p:cNvSpPr/>
          <p:nvPr/>
        </p:nvSpPr>
        <p:spPr>
          <a:xfrm>
            <a:off x="1975098" y="1741884"/>
            <a:ext cx="131254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EPDS</a:t>
            </a:r>
            <a:endParaRPr lang="en-US" sz="1950" dirty="0"/>
          </a:p>
        </p:txBody>
      </p:sp>
      <p:sp>
        <p:nvSpPr>
          <p:cNvPr id="19" name="SK-27-text-18"/>
          <p:cNvSpPr/>
          <p:nvPr/>
        </p:nvSpPr>
        <p:spPr>
          <a:xfrm>
            <a:off x="633859" y="2208163"/>
            <a:ext cx="687705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questions — max score 30</a:t>
            </a:r>
            <a:endParaRPr lang="en-US" sz="1500" dirty="0"/>
          </a:p>
        </p:txBody>
      </p:sp>
      <p:sp>
        <p:nvSpPr>
          <p:cNvPr id="20" name="SK-27-text-19"/>
          <p:cNvSpPr/>
          <p:nvPr/>
        </p:nvSpPr>
        <p:spPr>
          <a:xfrm>
            <a:off x="633859" y="2516832"/>
            <a:ext cx="748665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Score ≥12 → probable depression</a:t>
            </a:r>
            <a:endParaRPr lang="en-US" sz="1500" dirty="0"/>
          </a:p>
        </p:txBody>
      </p:sp>
      <p:sp>
        <p:nvSpPr>
          <p:cNvPr id="21" name="SK-27-text-20"/>
          <p:cNvSpPr/>
          <p:nvPr/>
        </p:nvSpPr>
        <p:spPr>
          <a:xfrm>
            <a:off x="633859" y="2839194"/>
            <a:ext cx="3108871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Score ≥3 on Q10 → urgent suicide risk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assessment</a:t>
            </a:r>
            <a:endParaRPr lang="en-US" sz="1350" dirty="0"/>
          </a:p>
        </p:txBody>
      </p:sp>
      <p:sp>
        <p:nvSpPr>
          <p:cNvPr id="22" name="SK-27-text-21"/>
          <p:cNvSpPr/>
          <p:nvPr/>
        </p:nvSpPr>
        <p:spPr>
          <a:xfrm>
            <a:off x="633859" y="3367236"/>
            <a:ext cx="100012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Q10 = suicidal ideation — check this first</a:t>
            </a:r>
            <a:endParaRPr lang="en-US" sz="1500" dirty="0"/>
          </a:p>
        </p:txBody>
      </p:sp>
      <p:sp>
        <p:nvSpPr>
          <p:cNvPr id="23" name="SK-27-text-22"/>
          <p:cNvSpPr/>
          <p:nvPr/>
        </p:nvSpPr>
        <p:spPr>
          <a:xfrm>
            <a:off x="5023098" y="1741884"/>
            <a:ext cx="517588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PND vs Baby Blues</a:t>
            </a:r>
            <a:endParaRPr lang="en-US" sz="1950" dirty="0"/>
          </a:p>
        </p:txBody>
      </p:sp>
      <p:sp>
        <p:nvSpPr>
          <p:cNvPr id="24" name="SK-27-text-23"/>
          <p:cNvSpPr/>
          <p:nvPr/>
        </p:nvSpPr>
        <p:spPr>
          <a:xfrm>
            <a:off x="4364682" y="2201317"/>
            <a:ext cx="282847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Baby blues: days 3–5, self-limiting,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50–80%</a:t>
            </a:r>
            <a:endParaRPr lang="en-US" sz="1350" dirty="0"/>
          </a:p>
        </p:txBody>
      </p:sp>
      <p:sp>
        <p:nvSpPr>
          <p:cNvPr id="25" name="SK-27-text-24"/>
          <p:cNvSpPr/>
          <p:nvPr/>
        </p:nvSpPr>
        <p:spPr>
          <a:xfrm>
            <a:off x="4364682" y="2729359"/>
            <a:ext cx="782731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PND: from 2 weeks onward, 10–15%</a:t>
            </a:r>
            <a:endParaRPr lang="en-US" sz="1500" dirty="0"/>
          </a:p>
        </p:txBody>
      </p:sp>
      <p:sp>
        <p:nvSpPr>
          <p:cNvPr id="26" name="SK-27-text-25"/>
          <p:cNvSpPr/>
          <p:nvPr/>
        </p:nvSpPr>
        <p:spPr>
          <a:xfrm>
            <a:off x="4364682" y="3051721"/>
            <a:ext cx="309666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Persistent tearfulness beyond day 5 →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 for PND</a:t>
            </a:r>
            <a:endParaRPr lang="en-US" sz="1350" dirty="0"/>
          </a:p>
        </p:txBody>
      </p:sp>
      <p:sp>
        <p:nvSpPr>
          <p:cNvPr id="27" name="SK-27-text-26"/>
          <p:cNvSpPr/>
          <p:nvPr/>
        </p:nvSpPr>
        <p:spPr>
          <a:xfrm>
            <a:off x="8729365" y="1748730"/>
            <a:ext cx="346263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Puerperal Psychosis</a:t>
            </a:r>
            <a:endParaRPr lang="en-US" sz="1950" dirty="0"/>
          </a:p>
        </p:txBody>
      </p:sp>
      <p:sp>
        <p:nvSpPr>
          <p:cNvPr id="28" name="SK-27-text-27"/>
          <p:cNvSpPr/>
          <p:nvPr/>
        </p:nvSpPr>
        <p:spPr>
          <a:xfrm>
            <a:off x="8217396" y="2208163"/>
            <a:ext cx="3974604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Onset &lt;2 weeks post-delivery</a:t>
            </a:r>
            <a:endParaRPr lang="en-US" sz="1500" dirty="0"/>
          </a:p>
        </p:txBody>
      </p:sp>
      <p:sp>
        <p:nvSpPr>
          <p:cNvPr id="29" name="SK-27-text-28"/>
          <p:cNvSpPr/>
          <p:nvPr/>
        </p:nvSpPr>
        <p:spPr>
          <a:xfrm>
            <a:off x="8217396" y="2523679"/>
            <a:ext cx="3974604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Prevalence: 1–2 per 1,000</a:t>
            </a:r>
            <a:endParaRPr lang="en-US" sz="1500" dirty="0"/>
          </a:p>
        </p:txBody>
      </p:sp>
      <p:sp>
        <p:nvSpPr>
          <p:cNvPr id="30" name="SK-27-text-29"/>
          <p:cNvSpPr/>
          <p:nvPr/>
        </p:nvSpPr>
        <p:spPr>
          <a:xfrm>
            <a:off x="8217396" y="2839194"/>
            <a:ext cx="279186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Features: hallucinations, delusions,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confusion</a:t>
            </a:r>
            <a:endParaRPr lang="en-US" sz="1350" dirty="0"/>
          </a:p>
        </p:txBody>
      </p:sp>
      <p:sp>
        <p:nvSpPr>
          <p:cNvPr id="31" name="SK-27-text-30"/>
          <p:cNvSpPr/>
          <p:nvPr/>
        </p:nvSpPr>
        <p:spPr>
          <a:xfrm>
            <a:off x="8217396" y="3367236"/>
            <a:ext cx="3974604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Admit urgently → Mother and Baby Unit</a:t>
            </a:r>
            <a:endParaRPr lang="en-US" sz="1500" dirty="0"/>
          </a:p>
        </p:txBody>
      </p:sp>
      <p:sp>
        <p:nvSpPr>
          <p:cNvPr id="32" name="SK-27-text-31"/>
          <p:cNvSpPr/>
          <p:nvPr/>
        </p:nvSpPr>
        <p:spPr>
          <a:xfrm>
            <a:off x="1840855" y="4011811"/>
            <a:ext cx="250126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Mastitis</a:t>
            </a:r>
            <a:endParaRPr lang="en-US" sz="1950" dirty="0"/>
          </a:p>
        </p:txBody>
      </p:sp>
      <p:sp>
        <p:nvSpPr>
          <p:cNvPr id="33" name="SK-27-text-32"/>
          <p:cNvSpPr/>
          <p:nvPr/>
        </p:nvSpPr>
        <p:spPr>
          <a:xfrm>
            <a:off x="633859" y="4457700"/>
            <a:ext cx="2938165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Flucloxacillin 500mg QDS × 10 days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(BNF)</a:t>
            </a:r>
            <a:endParaRPr lang="en-US" sz="1350" dirty="0"/>
          </a:p>
        </p:txBody>
      </p:sp>
      <p:sp>
        <p:nvSpPr>
          <p:cNvPr id="34" name="SK-27-text-33"/>
          <p:cNvSpPr/>
          <p:nvPr/>
        </p:nvSpPr>
        <p:spPr>
          <a:xfrm>
            <a:off x="633859" y="5006280"/>
            <a:ext cx="83248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Continue breastfeeding — do not stop</a:t>
            </a:r>
            <a:endParaRPr lang="en-US" sz="1500" dirty="0"/>
          </a:p>
        </p:txBody>
      </p:sp>
      <p:sp>
        <p:nvSpPr>
          <p:cNvPr id="35" name="SK-27-text-34"/>
          <p:cNvSpPr/>
          <p:nvPr/>
        </p:nvSpPr>
        <p:spPr>
          <a:xfrm>
            <a:off x="633859" y="5307955"/>
            <a:ext cx="80962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Abscess → USS + aspiration/drainage</a:t>
            </a:r>
            <a:endParaRPr lang="en-US" sz="1500" dirty="0"/>
          </a:p>
        </p:txBody>
      </p:sp>
      <p:sp>
        <p:nvSpPr>
          <p:cNvPr id="36" name="SK-27-text-35"/>
          <p:cNvSpPr/>
          <p:nvPr/>
        </p:nvSpPr>
        <p:spPr>
          <a:xfrm>
            <a:off x="633859" y="5623471"/>
            <a:ext cx="375285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erythromycin</a:t>
            </a:r>
            <a:endParaRPr lang="en-US" sz="1500" dirty="0"/>
          </a:p>
        </p:txBody>
      </p:sp>
      <p:sp>
        <p:nvSpPr>
          <p:cNvPr id="37" name="SK-27-text-36"/>
          <p:cNvSpPr/>
          <p:nvPr/>
        </p:nvSpPr>
        <p:spPr>
          <a:xfrm>
            <a:off x="5157192" y="4004965"/>
            <a:ext cx="458152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Medications</a:t>
            </a:r>
            <a:endParaRPr lang="en-US" sz="1950" dirty="0"/>
          </a:p>
        </p:txBody>
      </p:sp>
      <p:sp>
        <p:nvSpPr>
          <p:cNvPr id="38" name="SK-27-text-37"/>
          <p:cNvSpPr/>
          <p:nvPr/>
        </p:nvSpPr>
        <p:spPr>
          <a:xfrm>
            <a:off x="4364682" y="4457700"/>
            <a:ext cx="3499098" cy="7817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PND in breastfeeding → Sertraline (first-line)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fluoxetine — long half-life, accumulates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infant</a:t>
            </a:r>
            <a:endParaRPr lang="en-US" sz="1350" dirty="0"/>
          </a:p>
        </p:txBody>
      </p:sp>
      <p:sp>
        <p:nvSpPr>
          <p:cNvPr id="39" name="SK-27-text-38"/>
          <p:cNvSpPr/>
          <p:nvPr/>
        </p:nvSpPr>
        <p:spPr>
          <a:xfrm>
            <a:off x="4364682" y="5301109"/>
            <a:ext cx="3303984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Antidepressant: continue ≥6 months after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resolution</a:t>
            </a:r>
            <a:endParaRPr lang="en-US" sz="1350" dirty="0"/>
          </a:p>
        </p:txBody>
      </p:sp>
      <p:sp>
        <p:nvSpPr>
          <p:cNvPr id="40" name="SK-27-text-39"/>
          <p:cNvSpPr/>
          <p:nvPr/>
        </p:nvSpPr>
        <p:spPr>
          <a:xfrm>
            <a:off x="4364682" y="5836146"/>
            <a:ext cx="2840682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Puerperal psychosis → olanzapine /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quetiapine</a:t>
            </a:r>
            <a:endParaRPr lang="en-US" sz="1350" dirty="0"/>
          </a:p>
        </p:txBody>
      </p:sp>
      <p:sp>
        <p:nvSpPr>
          <p:cNvPr id="41" name="SK-27-text-40"/>
          <p:cNvSpPr/>
          <p:nvPr/>
        </p:nvSpPr>
        <p:spPr>
          <a:xfrm>
            <a:off x="9082980" y="4011811"/>
            <a:ext cx="310902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</a:t>
            </a:r>
            <a:endParaRPr lang="en-US" sz="1950" dirty="0"/>
          </a:p>
        </p:txBody>
      </p:sp>
      <p:sp>
        <p:nvSpPr>
          <p:cNvPr id="42" name="SK-27-text-41"/>
          <p:cNvSpPr/>
          <p:nvPr/>
        </p:nvSpPr>
        <p:spPr>
          <a:xfrm>
            <a:off x="8217396" y="4457700"/>
            <a:ext cx="340146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Ovulation from day 28 — act before 6-week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</a:t>
            </a:r>
            <a:endParaRPr lang="en-US" sz="1350" dirty="0"/>
          </a:p>
        </p:txBody>
      </p:sp>
      <p:sp>
        <p:nvSpPr>
          <p:cNvPr id="43" name="SK-27-text-42"/>
          <p:cNvSpPr/>
          <p:nvPr/>
        </p:nvSpPr>
        <p:spPr>
          <a:xfrm>
            <a:off x="8217396" y="4978896"/>
            <a:ext cx="3974604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CHC: UKMEC 4 if breastfeeding &lt;6 weeks</a:t>
            </a:r>
            <a:endParaRPr lang="en-US" sz="1500" dirty="0"/>
          </a:p>
        </p:txBody>
      </p:sp>
      <p:sp>
        <p:nvSpPr>
          <p:cNvPr id="44" name="SK-27-text-43"/>
          <p:cNvSpPr/>
          <p:nvPr/>
        </p:nvSpPr>
        <p:spPr>
          <a:xfrm>
            <a:off x="8217396" y="5287417"/>
            <a:ext cx="3096667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POP: safe from day 21 (breastfeeding: 3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weeks)</a:t>
            </a:r>
            <a:endParaRPr lang="en-US" sz="1350" dirty="0"/>
          </a:p>
        </p:txBody>
      </p:sp>
      <p:sp>
        <p:nvSpPr>
          <p:cNvPr id="45" name="SK-27-text-44"/>
          <p:cNvSpPr/>
          <p:nvPr/>
        </p:nvSpPr>
        <p:spPr>
          <a:xfrm>
            <a:off x="8217396" y="5815459"/>
            <a:ext cx="3389263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Implant / injectable: immediately postpartum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IUD/IUS: from 4 weeks postpartum</a:t>
            </a:r>
            <a:endParaRPr lang="en-US" sz="1350" dirty="0"/>
          </a:p>
        </p:txBody>
      </p:sp>
      <p:sp>
        <p:nvSpPr>
          <p:cNvPr id="46" name="SK-27-text-45"/>
          <p:cNvSpPr/>
          <p:nvPr/>
        </p:nvSpPr>
        <p:spPr>
          <a:xfrm>
            <a:off x="5205859" y="6583561"/>
            <a:ext cx="44062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894" y="459432"/>
            <a:ext cx="158353" cy="1220688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157" y="1211163"/>
            <a:ext cx="8034486" cy="19050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694" y="1899642"/>
            <a:ext cx="10668000" cy="4327327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99663" y="1446907"/>
            <a:ext cx="1243459" cy="1206996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6290" y="5504259"/>
            <a:ext cx="10070455" cy="19050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73294" y="6028134"/>
            <a:ext cx="2438400" cy="322213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4086" y="2071092"/>
            <a:ext cx="511969" cy="486817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09498" y="1597819"/>
            <a:ext cx="1097161" cy="870942"/>
          </a:xfrm>
          <a:prstGeom prst="rect">
            <a:avLst/>
          </a:prstGeom>
        </p:spPr>
      </p:pic>
      <p:sp>
        <p:nvSpPr>
          <p:cNvPr id="12" name="SK-28-text-11"/>
          <p:cNvSpPr/>
          <p:nvPr/>
        </p:nvSpPr>
        <p:spPr>
          <a:xfrm>
            <a:off x="792361" y="500509"/>
            <a:ext cx="11399639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75" b="1" dirty="0">
                <a:solidFill>
                  <a:srgbClr val="00204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Final Disclaimer &amp; Resources</a:t>
            </a:r>
            <a:endParaRPr lang="en-US" sz="4275" dirty="0"/>
          </a:p>
        </p:txBody>
      </p:sp>
      <p:sp>
        <p:nvSpPr>
          <p:cNvPr id="13" name="SK-28-text-12"/>
          <p:cNvSpPr/>
          <p:nvPr/>
        </p:nvSpPr>
        <p:spPr>
          <a:xfrm>
            <a:off x="780157" y="1344067"/>
            <a:ext cx="11411843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Postnatal Care for GP Trainees</a:t>
            </a:r>
            <a:endParaRPr lang="en-US" sz="2100" dirty="0"/>
          </a:p>
        </p:txBody>
      </p:sp>
      <p:sp>
        <p:nvSpPr>
          <p:cNvPr id="14" name="SK-28-text-13"/>
          <p:cNvSpPr/>
          <p:nvPr/>
        </p:nvSpPr>
        <p:spPr>
          <a:xfrm>
            <a:off x="1024086" y="2640211"/>
            <a:ext cx="7934325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204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Use Only</a:t>
            </a:r>
            <a:endParaRPr lang="en-US" sz="2550" dirty="0"/>
          </a:p>
        </p:txBody>
      </p:sp>
      <p:sp>
        <p:nvSpPr>
          <p:cNvPr id="15" name="SK-28-text-14"/>
          <p:cNvSpPr/>
          <p:nvPr/>
        </p:nvSpPr>
        <p:spPr>
          <a:xfrm>
            <a:off x="987475" y="3051721"/>
            <a:ext cx="10168086" cy="12754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teaching deck has been created for educational purposes for GP trainees within the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programme. It is not intended as clinical guidance and does not replace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individual clinical judgement. Always verify all drug doses, contraindications, and clinical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recommendations against the latest versions of:</a:t>
            </a:r>
            <a:endParaRPr lang="en-US" sz="1950" dirty="0"/>
          </a:p>
        </p:txBody>
      </p:sp>
      <p:sp>
        <p:nvSpPr>
          <p:cNvPr id="16" name="SK-28-text-15"/>
          <p:cNvSpPr/>
          <p:nvPr/>
        </p:nvSpPr>
        <p:spPr>
          <a:xfrm>
            <a:off x="999679" y="4423321"/>
            <a:ext cx="11192321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NICE Guidelines (including NG194 and CKS Postnatal Care, updated February 2026)</a:t>
            </a:r>
            <a:endParaRPr lang="en-US" sz="2100" dirty="0"/>
          </a:p>
        </p:txBody>
      </p:sp>
      <p:sp>
        <p:nvSpPr>
          <p:cNvPr id="17" name="SK-28-text-16"/>
          <p:cNvSpPr/>
          <p:nvPr/>
        </p:nvSpPr>
        <p:spPr>
          <a:xfrm>
            <a:off x="1011882" y="4759375"/>
            <a:ext cx="11180118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British National Formulary (BNF) 2025/2026</a:t>
            </a:r>
            <a:endParaRPr lang="en-US" sz="2100" dirty="0"/>
          </a:p>
        </p:txBody>
      </p:sp>
      <p:sp>
        <p:nvSpPr>
          <p:cNvPr id="18" name="SK-28-text-17"/>
          <p:cNvSpPr/>
          <p:nvPr/>
        </p:nvSpPr>
        <p:spPr>
          <a:xfrm>
            <a:off x="1011882" y="5088582"/>
            <a:ext cx="1005459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Local trust and ICB protocols</a:t>
            </a:r>
            <a:endParaRPr lang="en-US" sz="2100" dirty="0"/>
          </a:p>
        </p:txBody>
      </p:sp>
      <p:sp>
        <p:nvSpPr>
          <p:cNvPr id="19" name="SK-28-text-18"/>
          <p:cNvSpPr/>
          <p:nvPr/>
        </p:nvSpPr>
        <p:spPr>
          <a:xfrm>
            <a:off x="987475" y="5657850"/>
            <a:ext cx="1120452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🌐 Further resources and updated decks: www.bradfordvts.co.uk</a:t>
            </a:r>
            <a:endParaRPr lang="en-US" sz="2100" dirty="0"/>
          </a:p>
        </p:txBody>
      </p:sp>
      <p:sp>
        <p:nvSpPr>
          <p:cNvPr id="20" name="SK-28-text-19"/>
          <p:cNvSpPr/>
          <p:nvPr/>
        </p:nvSpPr>
        <p:spPr>
          <a:xfrm>
            <a:off x="8982373" y="6089898"/>
            <a:ext cx="234389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28 of 28 · Created May 2026</a:t>
            </a:r>
            <a:endParaRPr lang="en-US" sz="1200" dirty="0"/>
          </a:p>
        </p:txBody>
      </p:sp>
      <p:sp>
        <p:nvSpPr>
          <p:cNvPr id="21" name="SK-28-text-20"/>
          <p:cNvSpPr/>
          <p:nvPr/>
        </p:nvSpPr>
        <p:spPr>
          <a:xfrm>
            <a:off x="2509986" y="6604248"/>
            <a:ext cx="715967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· Bradford VTS Teaching Deck · Postnatal Care for GP Trainees · May 2026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5" y="459432"/>
            <a:ext cx="97482" cy="870942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581448"/>
            <a:ext cx="10972800" cy="1905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837879"/>
            <a:ext cx="3474690" cy="2036713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837879"/>
            <a:ext cx="3474690" cy="82153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2479" y="1837879"/>
            <a:ext cx="3486894" cy="2036713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52479" y="1837879"/>
            <a:ext cx="3486894" cy="82153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7561" y="1837879"/>
            <a:ext cx="3474690" cy="2036713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7561" y="1837879"/>
            <a:ext cx="3474690" cy="82153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87067" y="4149030"/>
            <a:ext cx="3486894" cy="2036713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87067" y="4149030"/>
            <a:ext cx="3486894" cy="82153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7890" y="4149030"/>
            <a:ext cx="3486894" cy="2036713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7890" y="4149030"/>
            <a:ext cx="3486894" cy="82153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25803"/>
            <a:ext cx="12192000" cy="432048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32055" y="4354711"/>
            <a:ext cx="621655" cy="644575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01380" y="4361557"/>
            <a:ext cx="633859" cy="644575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509671" y="2050405"/>
            <a:ext cx="633859" cy="644575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54588" y="2043559"/>
            <a:ext cx="646063" cy="651421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072580" y="2043559"/>
            <a:ext cx="560784" cy="651421"/>
          </a:xfrm>
          <a:prstGeom prst="rect">
            <a:avLst/>
          </a:prstGeom>
        </p:spPr>
      </p:pic>
      <p:sp>
        <p:nvSpPr>
          <p:cNvPr id="21" name="SK-3-text-20"/>
          <p:cNvSpPr/>
          <p:nvPr/>
        </p:nvSpPr>
        <p:spPr>
          <a:xfrm>
            <a:off x="877788" y="493663"/>
            <a:ext cx="11314212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Purpose of the Assessment</a:t>
            </a:r>
            <a:endParaRPr lang="en-US" sz="3600" dirty="0"/>
          </a:p>
        </p:txBody>
      </p:sp>
      <p:sp>
        <p:nvSpPr>
          <p:cNvPr id="22" name="SK-3-text-21"/>
          <p:cNvSpPr/>
          <p:nvPr/>
        </p:nvSpPr>
        <p:spPr>
          <a:xfrm>
            <a:off x="877788" y="1056084"/>
            <a:ext cx="11314212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7070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6-Week Postnatal Check — What Are We Actually Doing?</a:t>
            </a:r>
            <a:endParaRPr lang="en-US" sz="1800" dirty="0"/>
          </a:p>
        </p:txBody>
      </p:sp>
      <p:sp>
        <p:nvSpPr>
          <p:cNvPr id="23" name="SK-3-text-22"/>
          <p:cNvSpPr/>
          <p:nvPr/>
        </p:nvSpPr>
        <p:spPr>
          <a:xfrm>
            <a:off x="818257" y="2832348"/>
            <a:ext cx="3057227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Perinatal Mental Health</a:t>
            </a:r>
            <a:endParaRPr lang="en-US" sz="1875" dirty="0"/>
          </a:p>
        </p:txBody>
      </p:sp>
      <p:sp>
        <p:nvSpPr>
          <p:cNvPr id="24" name="SK-3-text-23"/>
          <p:cNvSpPr/>
          <p:nvPr/>
        </p:nvSpPr>
        <p:spPr>
          <a:xfrm>
            <a:off x="926455" y="3182094"/>
            <a:ext cx="2852886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Screen for depression and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anxiety using EPDS</a:t>
            </a:r>
            <a:endParaRPr lang="en-US" sz="1650" dirty="0"/>
          </a:p>
        </p:txBody>
      </p:sp>
      <p:sp>
        <p:nvSpPr>
          <p:cNvPr id="25" name="SK-3-text-24"/>
          <p:cNvSpPr/>
          <p:nvPr/>
        </p:nvSpPr>
        <p:spPr>
          <a:xfrm>
            <a:off x="4683026" y="2832348"/>
            <a:ext cx="2801243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Contraception Needs</a:t>
            </a:r>
            <a:endParaRPr lang="en-US" sz="1875" dirty="0"/>
          </a:p>
        </p:txBody>
      </p:sp>
      <p:sp>
        <p:nvSpPr>
          <p:cNvPr id="26" name="SK-3-text-25"/>
          <p:cNvSpPr/>
          <p:nvPr/>
        </p:nvSpPr>
        <p:spPr>
          <a:xfrm>
            <a:off x="4791373" y="3182094"/>
            <a:ext cx="2584698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Assess suitability and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counsel on safe options</a:t>
            </a:r>
            <a:endParaRPr lang="en-US" sz="1650" dirty="0"/>
          </a:p>
        </p:txBody>
      </p:sp>
      <p:sp>
        <p:nvSpPr>
          <p:cNvPr id="27" name="SK-3-text-26"/>
          <p:cNvSpPr/>
          <p:nvPr/>
        </p:nvSpPr>
        <p:spPr>
          <a:xfrm>
            <a:off x="8852743" y="2832348"/>
            <a:ext cx="1935659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Infant Feeding</a:t>
            </a:r>
            <a:endParaRPr lang="en-US" sz="1875" dirty="0"/>
          </a:p>
        </p:txBody>
      </p:sp>
      <p:sp>
        <p:nvSpPr>
          <p:cNvPr id="28" name="SK-3-text-27"/>
          <p:cNvSpPr/>
          <p:nvPr/>
        </p:nvSpPr>
        <p:spPr>
          <a:xfrm>
            <a:off x="8509992" y="3182094"/>
            <a:ext cx="2621161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Support breastfeeding;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address formula feeding</a:t>
            </a:r>
            <a:endParaRPr lang="en-US" sz="1650" dirty="0"/>
          </a:p>
        </p:txBody>
      </p:sp>
      <p:sp>
        <p:nvSpPr>
          <p:cNvPr id="29" name="SK-3-text-28"/>
          <p:cNvSpPr/>
          <p:nvPr/>
        </p:nvSpPr>
        <p:spPr>
          <a:xfrm>
            <a:off x="3220045" y="5143500"/>
            <a:ext cx="199652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Immunisations</a:t>
            </a:r>
            <a:endParaRPr lang="en-US" sz="1875" dirty="0"/>
          </a:p>
        </p:txBody>
      </p:sp>
      <p:sp>
        <p:nvSpPr>
          <p:cNvPr id="30" name="SK-3-text-29"/>
          <p:cNvSpPr/>
          <p:nvPr/>
        </p:nvSpPr>
        <p:spPr>
          <a:xfrm>
            <a:off x="2791867" y="5486400"/>
            <a:ext cx="2852886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Check infant and maternal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vaccination status</a:t>
            </a:r>
            <a:endParaRPr lang="en-US" sz="1650" dirty="0"/>
          </a:p>
        </p:txBody>
      </p:sp>
      <p:sp>
        <p:nvSpPr>
          <p:cNvPr id="31" name="SK-3-text-30"/>
          <p:cNvSpPr/>
          <p:nvPr/>
        </p:nvSpPr>
        <p:spPr>
          <a:xfrm>
            <a:off x="6719143" y="5136505"/>
            <a:ext cx="2459831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Physical Recovery</a:t>
            </a:r>
            <a:endParaRPr lang="en-US" sz="1875" dirty="0"/>
          </a:p>
        </p:txBody>
      </p:sp>
      <p:sp>
        <p:nvSpPr>
          <p:cNvPr id="32" name="SK-3-text-31"/>
          <p:cNvSpPr/>
          <p:nvPr/>
        </p:nvSpPr>
        <p:spPr>
          <a:xfrm>
            <a:off x="6522690" y="5486400"/>
            <a:ext cx="2840682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Identify wounds, anaemia,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pelvic floor issues</a:t>
            </a:r>
            <a:endParaRPr lang="en-US" sz="1650" dirty="0"/>
          </a:p>
        </p:txBody>
      </p:sp>
      <p:sp>
        <p:nvSpPr>
          <p:cNvPr id="33" name="SK-3-text-32"/>
          <p:cNvSpPr/>
          <p:nvPr/>
        </p:nvSpPr>
        <p:spPr>
          <a:xfrm>
            <a:off x="646063" y="6576715"/>
            <a:ext cx="36766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86817"/>
            <a:ext cx="170557" cy="1117848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595140"/>
            <a:ext cx="10972800" cy="1905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878955"/>
            <a:ext cx="7327255" cy="1364605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3387775"/>
            <a:ext cx="7327255" cy="1364605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896594"/>
            <a:ext cx="7327255" cy="1364605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94413"/>
            <a:ext cx="12192000" cy="363438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41655" y="2311003"/>
            <a:ext cx="3364855" cy="3387775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0157" y="5013127"/>
            <a:ext cx="390079" cy="390823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7953" y="3511153"/>
            <a:ext cx="402282" cy="383977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4565" y="1981944"/>
            <a:ext cx="353467" cy="418207"/>
          </a:xfrm>
          <a:prstGeom prst="rect">
            <a:avLst/>
          </a:prstGeom>
        </p:spPr>
      </p:pic>
      <p:sp>
        <p:nvSpPr>
          <p:cNvPr id="13" name="SK-4-text-12"/>
          <p:cNvSpPr/>
          <p:nvPr/>
        </p:nvSpPr>
        <p:spPr>
          <a:xfrm>
            <a:off x="658267" y="562273"/>
            <a:ext cx="11533733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History: Delivery and Recovery</a:t>
            </a:r>
            <a:endParaRPr lang="en-US" sz="4350" dirty="0"/>
          </a:p>
        </p:txBody>
      </p:sp>
      <p:sp>
        <p:nvSpPr>
          <p:cNvPr id="14" name="SK-4-text-13"/>
          <p:cNvSpPr/>
          <p:nvPr/>
        </p:nvSpPr>
        <p:spPr>
          <a:xfrm>
            <a:off x="658267" y="1179463"/>
            <a:ext cx="990600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— History Taking</a:t>
            </a:r>
            <a:endParaRPr lang="en-US" sz="2400" dirty="0"/>
          </a:p>
        </p:txBody>
      </p:sp>
      <p:sp>
        <p:nvSpPr>
          <p:cNvPr id="15" name="SK-4-text-14"/>
          <p:cNvSpPr/>
          <p:nvPr/>
        </p:nvSpPr>
        <p:spPr>
          <a:xfrm>
            <a:off x="1280071" y="2064246"/>
            <a:ext cx="589407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Nature of Delivery</a:t>
            </a:r>
            <a:endParaRPr lang="en-US" sz="2100" dirty="0"/>
          </a:p>
        </p:txBody>
      </p:sp>
      <p:sp>
        <p:nvSpPr>
          <p:cNvPr id="16" name="SK-4-text-15"/>
          <p:cNvSpPr/>
          <p:nvPr/>
        </p:nvSpPr>
        <p:spPr>
          <a:xfrm>
            <a:off x="1036290" y="2427684"/>
            <a:ext cx="1115571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SVD, instrumental (forceps / ventouse), or caesarean section</a:t>
            </a:r>
            <a:endParaRPr lang="en-US" sz="1500" dirty="0"/>
          </a:p>
        </p:txBody>
      </p:sp>
      <p:sp>
        <p:nvSpPr>
          <p:cNvPr id="17" name="SK-4-text-16"/>
          <p:cNvSpPr/>
          <p:nvPr/>
        </p:nvSpPr>
        <p:spPr>
          <a:xfrm>
            <a:off x="1036290" y="2660898"/>
            <a:ext cx="1115571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Complications during labour: PPH, prolonged labour, shoulder dystocia</a:t>
            </a:r>
            <a:endParaRPr lang="en-US" sz="1500" dirty="0"/>
          </a:p>
        </p:txBody>
      </p:sp>
      <p:sp>
        <p:nvSpPr>
          <p:cNvPr id="18" name="SK-4-text-17"/>
          <p:cNvSpPr/>
          <p:nvPr/>
        </p:nvSpPr>
        <p:spPr>
          <a:xfrm>
            <a:off x="1060698" y="2893963"/>
            <a:ext cx="1113130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Perineal tears: degree (1st–4th), episiotomy, wound healing</a:t>
            </a:r>
            <a:endParaRPr lang="en-US" sz="1500" dirty="0"/>
          </a:p>
        </p:txBody>
      </p:sp>
      <p:sp>
        <p:nvSpPr>
          <p:cNvPr id="19" name="SK-4-text-18"/>
          <p:cNvSpPr/>
          <p:nvPr/>
        </p:nvSpPr>
        <p:spPr>
          <a:xfrm>
            <a:off x="1267867" y="3579763"/>
            <a:ext cx="845439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Complications and Recovery</a:t>
            </a:r>
            <a:endParaRPr lang="en-US" sz="2100" dirty="0"/>
          </a:p>
        </p:txBody>
      </p:sp>
      <p:sp>
        <p:nvSpPr>
          <p:cNvPr id="20" name="SK-4-text-19"/>
          <p:cNvSpPr/>
          <p:nvPr/>
        </p:nvSpPr>
        <p:spPr>
          <a:xfrm>
            <a:off x="1036290" y="3943350"/>
            <a:ext cx="1115571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Postpartum haemorrhage — estimated blood loss; any transfusion?</a:t>
            </a:r>
            <a:endParaRPr lang="en-US" sz="1500" dirty="0"/>
          </a:p>
        </p:txBody>
      </p:sp>
      <p:sp>
        <p:nvSpPr>
          <p:cNvPr id="21" name="SK-4-text-20"/>
          <p:cNvSpPr/>
          <p:nvPr/>
        </p:nvSpPr>
        <p:spPr>
          <a:xfrm>
            <a:off x="1036290" y="4183261"/>
            <a:ext cx="1115571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Wound concerns: CS scar or perineal wound — signs of infection, dehiscence</a:t>
            </a:r>
            <a:endParaRPr lang="en-US" sz="1500" dirty="0"/>
          </a:p>
        </p:txBody>
      </p:sp>
      <p:sp>
        <p:nvSpPr>
          <p:cNvPr id="22" name="SK-4-text-21"/>
          <p:cNvSpPr/>
          <p:nvPr/>
        </p:nvSpPr>
        <p:spPr>
          <a:xfrm>
            <a:off x="1048494" y="4402782"/>
            <a:ext cx="1114350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Anaemia symptoms: fatigue, breathlessness, pallor — check FBC if indicated</a:t>
            </a:r>
            <a:endParaRPr lang="en-US" sz="1500" dirty="0"/>
          </a:p>
        </p:txBody>
      </p:sp>
      <p:sp>
        <p:nvSpPr>
          <p:cNvPr id="23" name="SK-4-text-22"/>
          <p:cNvSpPr/>
          <p:nvPr/>
        </p:nvSpPr>
        <p:spPr>
          <a:xfrm>
            <a:off x="1267867" y="5088582"/>
            <a:ext cx="589407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Return of Function</a:t>
            </a:r>
            <a:endParaRPr lang="en-US" sz="2100" dirty="0"/>
          </a:p>
        </p:txBody>
      </p:sp>
      <p:sp>
        <p:nvSpPr>
          <p:cNvPr id="24" name="SK-4-text-23"/>
          <p:cNvSpPr/>
          <p:nvPr/>
        </p:nvSpPr>
        <p:spPr>
          <a:xfrm>
            <a:off x="1036290" y="5458867"/>
            <a:ext cx="1115571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Return of menstruation — date, cycle regularity</a:t>
            </a:r>
            <a:endParaRPr lang="en-US" sz="1500" dirty="0"/>
          </a:p>
        </p:txBody>
      </p:sp>
      <p:sp>
        <p:nvSpPr>
          <p:cNvPr id="25" name="SK-4-text-24"/>
          <p:cNvSpPr/>
          <p:nvPr/>
        </p:nvSpPr>
        <p:spPr>
          <a:xfrm>
            <a:off x="1036290" y="5692080"/>
            <a:ext cx="1115571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Sexual intercourse — when resumed; any dyspareunia or discomfort</a:t>
            </a:r>
            <a:endParaRPr lang="en-US" sz="1500" dirty="0"/>
          </a:p>
        </p:txBody>
      </p:sp>
      <p:sp>
        <p:nvSpPr>
          <p:cNvPr id="26" name="SK-4-text-25"/>
          <p:cNvSpPr/>
          <p:nvPr/>
        </p:nvSpPr>
        <p:spPr>
          <a:xfrm>
            <a:off x="1060698" y="5918448"/>
            <a:ext cx="1113130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Contraception discussed? (Link forward to slide 8)</a:t>
            </a:r>
            <a:endParaRPr lang="en-US" sz="1500" dirty="0"/>
          </a:p>
        </p:txBody>
      </p:sp>
      <p:sp>
        <p:nvSpPr>
          <p:cNvPr id="27" name="SK-4-text-26"/>
          <p:cNvSpPr/>
          <p:nvPr/>
        </p:nvSpPr>
        <p:spPr>
          <a:xfrm>
            <a:off x="5169396" y="6597253"/>
            <a:ext cx="465105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28" name="SK-4-text-27"/>
          <p:cNvSpPr/>
          <p:nvPr/>
        </p:nvSpPr>
        <p:spPr>
          <a:xfrm>
            <a:off x="9168259" y="6583561"/>
            <a:ext cx="302374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NG194 / CKS February 2026</a:t>
            </a:r>
            <a:endParaRPr lang="en-US" sz="14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5" y="1469678"/>
            <a:ext cx="9314557" cy="9525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2002482"/>
            <a:ext cx="5291286" cy="1968103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2002482"/>
            <a:ext cx="5291286" cy="89148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8055" y="2002482"/>
            <a:ext cx="5303490" cy="1968103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8055" y="2002482"/>
            <a:ext cx="5303490" cy="89148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4231332"/>
            <a:ext cx="5291286" cy="2167086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4231332"/>
            <a:ext cx="5291286" cy="89148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8055" y="4231332"/>
            <a:ext cx="5303490" cy="2167086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08055" y="4231332"/>
            <a:ext cx="5303490" cy="89148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68086" y="0"/>
            <a:ext cx="2023765" cy="226308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78761" y="4443859"/>
            <a:ext cx="560784" cy="315367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6769" y="4416475"/>
            <a:ext cx="499765" cy="589657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90965" y="2201317"/>
            <a:ext cx="463153" cy="473125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487388" y="2208163"/>
            <a:ext cx="548580" cy="342900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4565" y="2194471"/>
            <a:ext cx="536377" cy="658267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241161" y="0"/>
            <a:ext cx="1950690" cy="2215009"/>
          </a:xfrm>
          <a:prstGeom prst="rect">
            <a:avLst/>
          </a:prstGeom>
        </p:spPr>
      </p:pic>
      <p:sp>
        <p:nvSpPr>
          <p:cNvPr id="20" name="SK-5-text-19"/>
          <p:cNvSpPr/>
          <p:nvPr/>
        </p:nvSpPr>
        <p:spPr>
          <a:xfrm>
            <a:off x="585192" y="452586"/>
            <a:ext cx="11606808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History: Physical Wellbeing</a:t>
            </a:r>
            <a:endParaRPr lang="en-US" sz="3600" dirty="0"/>
          </a:p>
        </p:txBody>
      </p:sp>
      <p:sp>
        <p:nvSpPr>
          <p:cNvPr id="21" name="SK-5-text-20"/>
          <p:cNvSpPr/>
          <p:nvPr/>
        </p:nvSpPr>
        <p:spPr>
          <a:xfrm>
            <a:off x="572988" y="1035546"/>
            <a:ext cx="11619012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75757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to ask at the 6-week check — beyond the delivery</a:t>
            </a:r>
            <a:endParaRPr lang="en-US" sz="2100" dirty="0"/>
          </a:p>
        </p:txBody>
      </p:sp>
      <p:sp>
        <p:nvSpPr>
          <p:cNvPr id="22" name="SK-5-text-21"/>
          <p:cNvSpPr/>
          <p:nvPr/>
        </p:nvSpPr>
        <p:spPr>
          <a:xfrm>
            <a:off x="572988" y="1625203"/>
            <a:ext cx="687514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C076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HISTORY TAKING · PHYSICAL DOMAINS</a:t>
            </a:r>
            <a:endParaRPr lang="en-US" sz="1350" dirty="0"/>
          </a:p>
        </p:txBody>
      </p:sp>
      <p:sp>
        <p:nvSpPr>
          <p:cNvPr id="23" name="SK-5-text-22"/>
          <p:cNvSpPr/>
          <p:nvPr/>
        </p:nvSpPr>
        <p:spPr>
          <a:xfrm>
            <a:off x="2072580" y="2235696"/>
            <a:ext cx="429387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Breastfeeding</a:t>
            </a:r>
            <a:endParaRPr lang="en-US" sz="2100" dirty="0"/>
          </a:p>
        </p:txBody>
      </p:sp>
      <p:sp>
        <p:nvSpPr>
          <p:cNvPr id="24" name="SK-5-text-23"/>
          <p:cNvSpPr/>
          <p:nvPr/>
        </p:nvSpPr>
        <p:spPr>
          <a:xfrm>
            <a:off x="1475184" y="2667744"/>
            <a:ext cx="832485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– Any difficulties latching or pain?</a:t>
            </a:r>
            <a:endParaRPr lang="en-US" sz="1500" dirty="0"/>
          </a:p>
        </p:txBody>
      </p:sp>
      <p:sp>
        <p:nvSpPr>
          <p:cNvPr id="25" name="SK-5-text-24"/>
          <p:cNvSpPr/>
          <p:nvPr/>
        </p:nvSpPr>
        <p:spPr>
          <a:xfrm>
            <a:off x="1487388" y="2969419"/>
            <a:ext cx="64960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– Nipple soreness or damage?</a:t>
            </a:r>
            <a:endParaRPr lang="en-US" sz="1500" dirty="0"/>
          </a:p>
        </p:txBody>
      </p:sp>
      <p:sp>
        <p:nvSpPr>
          <p:cNvPr id="26" name="SK-5-text-25"/>
          <p:cNvSpPr/>
          <p:nvPr/>
        </p:nvSpPr>
        <p:spPr>
          <a:xfrm>
            <a:off x="1487388" y="3257550"/>
            <a:ext cx="99250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– Signs of mastitis (fever, hard red area)?</a:t>
            </a:r>
            <a:endParaRPr lang="en-US" sz="1500" dirty="0"/>
          </a:p>
        </p:txBody>
      </p:sp>
      <p:sp>
        <p:nvSpPr>
          <p:cNvPr id="27" name="SK-5-text-26"/>
          <p:cNvSpPr/>
          <p:nvPr/>
        </p:nvSpPr>
        <p:spPr>
          <a:xfrm>
            <a:off x="1487388" y="3545532"/>
            <a:ext cx="69532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– Expressing or mixed feeding?</a:t>
            </a:r>
            <a:endParaRPr lang="en-US" sz="1500" dirty="0"/>
          </a:p>
        </p:txBody>
      </p:sp>
      <p:sp>
        <p:nvSpPr>
          <p:cNvPr id="28" name="SK-5-text-27"/>
          <p:cNvSpPr/>
          <p:nvPr/>
        </p:nvSpPr>
        <p:spPr>
          <a:xfrm>
            <a:off x="6924973" y="2228850"/>
            <a:ext cx="173355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Sleep</a:t>
            </a:r>
            <a:endParaRPr lang="en-US" sz="2100" dirty="0"/>
          </a:p>
        </p:txBody>
      </p:sp>
      <p:sp>
        <p:nvSpPr>
          <p:cNvPr id="29" name="SK-5-text-28"/>
          <p:cNvSpPr/>
          <p:nvPr/>
        </p:nvSpPr>
        <p:spPr>
          <a:xfrm>
            <a:off x="6912769" y="2667744"/>
            <a:ext cx="527923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– Hours of sleep per night (fragmented)?</a:t>
            </a:r>
            <a:endParaRPr lang="en-US" sz="1500" dirty="0"/>
          </a:p>
        </p:txBody>
      </p:sp>
      <p:sp>
        <p:nvSpPr>
          <p:cNvPr id="30" name="SK-5-text-29"/>
          <p:cNvSpPr/>
          <p:nvPr/>
        </p:nvSpPr>
        <p:spPr>
          <a:xfrm>
            <a:off x="6924973" y="2969419"/>
            <a:ext cx="526702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– Daytime fatigue — severity?</a:t>
            </a:r>
            <a:endParaRPr lang="en-US" sz="1500" dirty="0"/>
          </a:p>
        </p:txBody>
      </p:sp>
      <p:sp>
        <p:nvSpPr>
          <p:cNvPr id="31" name="SK-5-text-30"/>
          <p:cNvSpPr/>
          <p:nvPr/>
        </p:nvSpPr>
        <p:spPr>
          <a:xfrm>
            <a:off x="6924973" y="3257550"/>
            <a:ext cx="526702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– Who supports overnight care?</a:t>
            </a:r>
            <a:endParaRPr lang="en-US" sz="1500" dirty="0"/>
          </a:p>
        </p:txBody>
      </p:sp>
      <p:sp>
        <p:nvSpPr>
          <p:cNvPr id="32" name="SK-5-text-31"/>
          <p:cNvSpPr/>
          <p:nvPr/>
        </p:nvSpPr>
        <p:spPr>
          <a:xfrm>
            <a:off x="6924973" y="3545532"/>
            <a:ext cx="526702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– Exhaustion affecting mood or function?</a:t>
            </a:r>
            <a:endParaRPr lang="en-US" sz="1500" dirty="0"/>
          </a:p>
        </p:txBody>
      </p:sp>
      <p:sp>
        <p:nvSpPr>
          <p:cNvPr id="33" name="SK-5-text-32"/>
          <p:cNvSpPr/>
          <p:nvPr/>
        </p:nvSpPr>
        <p:spPr>
          <a:xfrm>
            <a:off x="1487388" y="4450705"/>
            <a:ext cx="781431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Urinary &amp; Bowel Symptoms</a:t>
            </a:r>
            <a:endParaRPr lang="en-US" sz="2100" dirty="0"/>
          </a:p>
        </p:txBody>
      </p:sp>
      <p:sp>
        <p:nvSpPr>
          <p:cNvPr id="34" name="SK-5-text-33"/>
          <p:cNvSpPr/>
          <p:nvPr/>
        </p:nvSpPr>
        <p:spPr>
          <a:xfrm>
            <a:off x="1475184" y="4896594"/>
            <a:ext cx="878205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– Stress or urge urinary incontinence?</a:t>
            </a:r>
            <a:endParaRPr lang="en-US" sz="1500" dirty="0"/>
          </a:p>
        </p:txBody>
      </p:sp>
      <p:sp>
        <p:nvSpPr>
          <p:cNvPr id="35" name="SK-5-text-34"/>
          <p:cNvSpPr/>
          <p:nvPr/>
        </p:nvSpPr>
        <p:spPr>
          <a:xfrm>
            <a:off x="1487388" y="5191423"/>
            <a:ext cx="535305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– Frequency or urgency?</a:t>
            </a:r>
            <a:endParaRPr lang="en-US" sz="1500" dirty="0"/>
          </a:p>
        </p:txBody>
      </p:sp>
      <p:sp>
        <p:nvSpPr>
          <p:cNvPr id="36" name="SK-5-text-35"/>
          <p:cNvSpPr/>
          <p:nvPr/>
        </p:nvSpPr>
        <p:spPr>
          <a:xfrm>
            <a:off x="1487388" y="5479405"/>
            <a:ext cx="581025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– Constipation — ongoing?</a:t>
            </a:r>
            <a:endParaRPr lang="en-US" sz="1500" dirty="0"/>
          </a:p>
        </p:txBody>
      </p:sp>
      <p:sp>
        <p:nvSpPr>
          <p:cNvPr id="37" name="SK-5-text-36"/>
          <p:cNvSpPr/>
          <p:nvPr/>
        </p:nvSpPr>
        <p:spPr>
          <a:xfrm>
            <a:off x="1487388" y="5767536"/>
            <a:ext cx="763905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– Faecal incontinence or urgency?</a:t>
            </a:r>
            <a:endParaRPr lang="en-US" sz="1500" dirty="0"/>
          </a:p>
        </p:txBody>
      </p:sp>
      <p:sp>
        <p:nvSpPr>
          <p:cNvPr id="38" name="SK-5-text-37"/>
          <p:cNvSpPr/>
          <p:nvPr/>
        </p:nvSpPr>
        <p:spPr>
          <a:xfrm>
            <a:off x="6851898" y="4450705"/>
            <a:ext cx="5340102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Emotional Wellbeing</a:t>
            </a:r>
            <a:endParaRPr lang="en-US" sz="2100" dirty="0"/>
          </a:p>
        </p:txBody>
      </p:sp>
      <p:sp>
        <p:nvSpPr>
          <p:cNvPr id="39" name="SK-5-text-38"/>
          <p:cNvSpPr/>
          <p:nvPr/>
        </p:nvSpPr>
        <p:spPr>
          <a:xfrm>
            <a:off x="6473875" y="4875907"/>
            <a:ext cx="57181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– Current mood — low, anxious, irritable?</a:t>
            </a:r>
            <a:endParaRPr lang="en-US" sz="1500" dirty="0"/>
          </a:p>
        </p:txBody>
      </p:sp>
      <p:sp>
        <p:nvSpPr>
          <p:cNvPr id="40" name="SK-5-text-39"/>
          <p:cNvSpPr/>
          <p:nvPr/>
        </p:nvSpPr>
        <p:spPr>
          <a:xfrm>
            <a:off x="6486079" y="5164038"/>
            <a:ext cx="570592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– Feeling bonded with baby?</a:t>
            </a:r>
            <a:endParaRPr lang="en-US" sz="1500" dirty="0"/>
          </a:p>
        </p:txBody>
      </p:sp>
      <p:sp>
        <p:nvSpPr>
          <p:cNvPr id="41" name="SK-5-text-40"/>
          <p:cNvSpPr/>
          <p:nvPr/>
        </p:nvSpPr>
        <p:spPr>
          <a:xfrm>
            <a:off x="6486079" y="5452021"/>
            <a:ext cx="570592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– Support network at home (partner, family)?</a:t>
            </a:r>
            <a:endParaRPr lang="en-US" sz="1500" dirty="0"/>
          </a:p>
        </p:txBody>
      </p:sp>
      <p:sp>
        <p:nvSpPr>
          <p:cNvPr id="42" name="SK-5-text-41"/>
          <p:cNvSpPr/>
          <p:nvPr/>
        </p:nvSpPr>
        <p:spPr>
          <a:xfrm>
            <a:off x="6486079" y="5746998"/>
            <a:ext cx="570592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– Partner relationship — any concerns?</a:t>
            </a:r>
            <a:endParaRPr lang="en-US" sz="1500" dirty="0"/>
          </a:p>
        </p:txBody>
      </p:sp>
      <p:sp>
        <p:nvSpPr>
          <p:cNvPr id="43" name="SK-5-text-42"/>
          <p:cNvSpPr/>
          <p:nvPr/>
        </p:nvSpPr>
        <p:spPr>
          <a:xfrm>
            <a:off x="6486079" y="6028134"/>
            <a:ext cx="570592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– Any history of mental health problems?</a:t>
            </a:r>
            <a:endParaRPr lang="en-US" sz="1500" dirty="0"/>
          </a:p>
        </p:txBody>
      </p:sp>
      <p:sp>
        <p:nvSpPr>
          <p:cNvPr id="44" name="SK-5-text-43"/>
          <p:cNvSpPr/>
          <p:nvPr/>
        </p:nvSpPr>
        <p:spPr>
          <a:xfrm>
            <a:off x="572988" y="6617940"/>
            <a:ext cx="95250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5757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NG194 · CKS Postnatal Care (February 2026)</a:t>
            </a:r>
            <a:endParaRPr lang="en-US" sz="1200" dirty="0"/>
          </a:p>
        </p:txBody>
      </p:sp>
      <p:sp>
        <p:nvSpPr>
          <p:cNvPr id="45" name="SK-5-text-44"/>
          <p:cNvSpPr/>
          <p:nvPr/>
        </p:nvSpPr>
        <p:spPr>
          <a:xfrm>
            <a:off x="9899898" y="6624786"/>
            <a:ext cx="229210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75" y="377130"/>
            <a:ext cx="121890" cy="123438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471" y="1606748"/>
            <a:ext cx="7949059" cy="952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71" y="1892796"/>
            <a:ext cx="3852565" cy="2043559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1892796"/>
            <a:ext cx="3852565" cy="82153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271" y="3531840"/>
            <a:ext cx="3242965" cy="267444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6965" y="1892796"/>
            <a:ext cx="3852565" cy="2043559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6965" y="1892796"/>
            <a:ext cx="3852565" cy="82153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4155877"/>
            <a:ext cx="3852565" cy="2077938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471" y="4155877"/>
            <a:ext cx="3852565" cy="82153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2361" y="5911453"/>
            <a:ext cx="3608784" cy="260598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66965" y="4155877"/>
            <a:ext cx="3852565" cy="2077938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6965" y="4155877"/>
            <a:ext cx="3852565" cy="82153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535638"/>
            <a:ext cx="12192000" cy="322213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14792" y="2057400"/>
            <a:ext cx="3060055" cy="2914650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01059" y="4334173"/>
            <a:ext cx="719286" cy="1117848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88855" y="2173932"/>
            <a:ext cx="792361" cy="809179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6769" y="4437013"/>
            <a:ext cx="755898" cy="905173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4565" y="2173932"/>
            <a:ext cx="816769" cy="884634"/>
          </a:xfrm>
          <a:prstGeom prst="rect">
            <a:avLst/>
          </a:prstGeom>
        </p:spPr>
      </p:pic>
      <p:sp>
        <p:nvSpPr>
          <p:cNvPr id="21" name="SK-6-text-20"/>
          <p:cNvSpPr/>
          <p:nvPr/>
        </p:nvSpPr>
        <p:spPr>
          <a:xfrm>
            <a:off x="658267" y="500509"/>
            <a:ext cx="11533733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125" b="1" dirty="0">
                <a:solidFill>
                  <a:srgbClr val="001F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Physical Examination Components</a:t>
            </a:r>
            <a:endParaRPr lang="en-US" sz="4125" dirty="0"/>
          </a:p>
        </p:txBody>
      </p:sp>
      <p:sp>
        <p:nvSpPr>
          <p:cNvPr id="22" name="SK-6-text-21"/>
          <p:cNvSpPr/>
          <p:nvPr/>
        </p:nvSpPr>
        <p:spPr>
          <a:xfrm>
            <a:off x="658267" y="1172617"/>
            <a:ext cx="11533733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Targeted assessment at the 6-week postnatal check</a:t>
            </a:r>
            <a:endParaRPr lang="en-US" sz="2400" dirty="0"/>
          </a:p>
        </p:txBody>
      </p:sp>
      <p:sp>
        <p:nvSpPr>
          <p:cNvPr id="23" name="SK-6-text-22"/>
          <p:cNvSpPr/>
          <p:nvPr/>
        </p:nvSpPr>
        <p:spPr>
          <a:xfrm>
            <a:off x="1731169" y="2187625"/>
            <a:ext cx="378999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Blood Pressure</a:t>
            </a:r>
            <a:endParaRPr lang="en-US" sz="1725" dirty="0"/>
          </a:p>
        </p:txBody>
      </p:sp>
      <p:sp>
        <p:nvSpPr>
          <p:cNvPr id="24" name="SK-6-text-23"/>
          <p:cNvSpPr/>
          <p:nvPr/>
        </p:nvSpPr>
        <p:spPr>
          <a:xfrm>
            <a:off x="1706761" y="2530525"/>
            <a:ext cx="2706588" cy="1028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Routine measurement at every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postnatal contact. Postpartum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hypertension and eclampsia can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present up to 6 weeks after delivery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always check.</a:t>
            </a:r>
            <a:endParaRPr lang="en-US" sz="1275" dirty="0"/>
          </a:p>
        </p:txBody>
      </p:sp>
      <p:sp>
        <p:nvSpPr>
          <p:cNvPr id="25" name="SK-6-text-24"/>
          <p:cNvSpPr/>
          <p:nvPr/>
        </p:nvSpPr>
        <p:spPr>
          <a:xfrm>
            <a:off x="1024086" y="3579763"/>
            <a:ext cx="73914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Red flag: headache + high BP → emergency</a:t>
            </a:r>
            <a:endParaRPr lang="en-US" sz="1125" dirty="0"/>
          </a:p>
        </p:txBody>
      </p:sp>
      <p:sp>
        <p:nvSpPr>
          <p:cNvPr id="26" name="SK-6-text-25"/>
          <p:cNvSpPr/>
          <p:nvPr/>
        </p:nvSpPr>
        <p:spPr>
          <a:xfrm>
            <a:off x="1694557" y="4437013"/>
            <a:ext cx="563022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Abdominal Examination</a:t>
            </a:r>
            <a:endParaRPr lang="en-US" sz="1725" dirty="0"/>
          </a:p>
        </p:txBody>
      </p:sp>
      <p:sp>
        <p:nvSpPr>
          <p:cNvPr id="27" name="SK-6-text-26"/>
          <p:cNvSpPr/>
          <p:nvPr/>
        </p:nvSpPr>
        <p:spPr>
          <a:xfrm>
            <a:off x="1694557" y="4779913"/>
            <a:ext cx="2694384" cy="10217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Inspect and palpate CS scar if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applicable — check for healing,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tenderness, or signs of infection.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Assess uterine involution if clinically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indicated.</a:t>
            </a:r>
            <a:endParaRPr lang="en-US" sz="1275" dirty="0"/>
          </a:p>
        </p:txBody>
      </p:sp>
      <p:sp>
        <p:nvSpPr>
          <p:cNvPr id="28" name="SK-6-text-27"/>
          <p:cNvSpPr/>
          <p:nvPr/>
        </p:nvSpPr>
        <p:spPr>
          <a:xfrm>
            <a:off x="816769" y="5932140"/>
            <a:ext cx="103632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CS scar: swab + antibiotics if infected; refer if dehiscence</a:t>
            </a:r>
            <a:endParaRPr lang="en-US" sz="1125" dirty="0"/>
          </a:p>
        </p:txBody>
      </p:sp>
      <p:sp>
        <p:nvSpPr>
          <p:cNvPr id="29" name="SK-6-text-28"/>
          <p:cNvSpPr/>
          <p:nvPr/>
        </p:nvSpPr>
        <p:spPr>
          <a:xfrm>
            <a:off x="5839867" y="2180779"/>
            <a:ext cx="378999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BMI and Weight</a:t>
            </a:r>
            <a:endParaRPr lang="en-US" sz="1725" dirty="0"/>
          </a:p>
        </p:txBody>
      </p:sp>
      <p:sp>
        <p:nvSpPr>
          <p:cNvPr id="30" name="SK-6-text-29"/>
          <p:cNvSpPr/>
          <p:nvPr/>
        </p:nvSpPr>
        <p:spPr>
          <a:xfrm>
            <a:off x="5827663" y="2523679"/>
            <a:ext cx="2560290" cy="10560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Document BMI. Discuss healthy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weight management and signpost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 support services if indicated.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Sensitive, non-judgmental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approach.</a:t>
            </a:r>
            <a:endParaRPr lang="en-US" sz="1275" dirty="0"/>
          </a:p>
        </p:txBody>
      </p:sp>
      <p:sp>
        <p:nvSpPr>
          <p:cNvPr id="31" name="SK-6-text-30"/>
          <p:cNvSpPr/>
          <p:nvPr/>
        </p:nvSpPr>
        <p:spPr>
          <a:xfrm>
            <a:off x="5803255" y="4320480"/>
            <a:ext cx="1914079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Targeted Exam —</a:t>
            </a:r>
            <a:endParaRPr lang="en-US" sz="1725" dirty="0"/>
          </a:p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Symptomatic</a:t>
            </a:r>
            <a:endParaRPr lang="en-US" sz="1725" dirty="0"/>
          </a:p>
        </p:txBody>
      </p:sp>
      <p:sp>
        <p:nvSpPr>
          <p:cNvPr id="32" name="SK-6-text-31"/>
          <p:cNvSpPr/>
          <p:nvPr/>
        </p:nvSpPr>
        <p:spPr>
          <a:xfrm>
            <a:off x="5803255" y="4903440"/>
            <a:ext cx="2511475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Pelvic floor / perineum — assess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wound healing, incontinence,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prolapse symptoms</a:t>
            </a:r>
            <a:endParaRPr lang="en-US" sz="1200" dirty="0"/>
          </a:p>
        </p:txBody>
      </p:sp>
      <p:sp>
        <p:nvSpPr>
          <p:cNvPr id="33" name="SK-6-text-32"/>
          <p:cNvSpPr/>
          <p:nvPr/>
        </p:nvSpPr>
        <p:spPr>
          <a:xfrm>
            <a:off x="5803255" y="5500092"/>
            <a:ext cx="235297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Breast exam — only if mastitis,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abscess, or lump reported</a:t>
            </a:r>
            <a:endParaRPr lang="en-US" sz="1200" dirty="0"/>
          </a:p>
        </p:txBody>
      </p:sp>
      <p:sp>
        <p:nvSpPr>
          <p:cNvPr id="34" name="SK-6-text-33"/>
          <p:cNvSpPr/>
          <p:nvPr/>
        </p:nvSpPr>
        <p:spPr>
          <a:xfrm>
            <a:off x="4986486" y="5980063"/>
            <a:ext cx="720551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Examination is not routine — guided by history</a:t>
            </a:r>
            <a:endParaRPr lang="en-US" sz="1125" dirty="0"/>
          </a:p>
        </p:txBody>
      </p:sp>
      <p:sp>
        <p:nvSpPr>
          <p:cNvPr id="35" name="SK-6-text-34"/>
          <p:cNvSpPr/>
          <p:nvPr/>
        </p:nvSpPr>
        <p:spPr>
          <a:xfrm>
            <a:off x="5266879" y="6631632"/>
            <a:ext cx="36766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452586"/>
            <a:ext cx="121890" cy="987475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608832"/>
            <a:ext cx="10972800" cy="1905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858417"/>
            <a:ext cx="3547765" cy="3854053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961257"/>
            <a:ext cx="3547765" cy="1227534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858417"/>
            <a:ext cx="3547765" cy="10284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28071" y="1858417"/>
            <a:ext cx="3535561" cy="3854053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28071" y="1961257"/>
            <a:ext cx="3535561" cy="1227534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28071" y="1858417"/>
            <a:ext cx="3535561" cy="10284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46690" y="1858417"/>
            <a:ext cx="3547765" cy="3854053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46690" y="1961257"/>
            <a:ext cx="3547765" cy="1227534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46690" y="1858417"/>
            <a:ext cx="3547765" cy="102840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5938986"/>
            <a:ext cx="10972800" cy="411361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21946"/>
            <a:ext cx="12192000" cy="335905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5584" y="6014442"/>
            <a:ext cx="170557" cy="246757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53859" y="4917132"/>
            <a:ext cx="292596" cy="301675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53859" y="4306788"/>
            <a:ext cx="292596" cy="274290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53859" y="3429000"/>
            <a:ext cx="280392" cy="287982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241655" y="2290465"/>
            <a:ext cx="767953" cy="685800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535388" y="4663380"/>
            <a:ext cx="292596" cy="212527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535388" y="4190107"/>
            <a:ext cx="292596" cy="287982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535388" y="3394621"/>
            <a:ext cx="280392" cy="294829"/>
          </a:xfrm>
          <a:prstGeom prst="rect">
            <a:avLst/>
          </a:prstGeom>
        </p:spPr>
      </p:pic>
      <p:pic>
        <p:nvPicPr>
          <p:cNvPr id="24" name="SK-7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535388" y="2201317"/>
            <a:ext cx="694879" cy="733723"/>
          </a:xfrm>
          <a:prstGeom prst="rect">
            <a:avLst/>
          </a:prstGeom>
        </p:spPr>
      </p:pic>
      <p:pic>
        <p:nvPicPr>
          <p:cNvPr id="25" name="SK-7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41177" y="4937671"/>
            <a:ext cx="280392" cy="260598"/>
          </a:xfrm>
          <a:prstGeom prst="rect">
            <a:avLst/>
          </a:prstGeom>
        </p:spPr>
      </p:pic>
      <p:pic>
        <p:nvPicPr>
          <p:cNvPr id="26" name="SK-7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1177" y="4279255"/>
            <a:ext cx="280392" cy="274290"/>
          </a:xfrm>
          <a:prstGeom prst="rect">
            <a:avLst/>
          </a:prstGeom>
        </p:spPr>
      </p:pic>
      <p:pic>
        <p:nvPicPr>
          <p:cNvPr id="27" name="SK-7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65584" y="3387775"/>
            <a:ext cx="231577" cy="301675"/>
          </a:xfrm>
          <a:prstGeom prst="rect">
            <a:avLst/>
          </a:prstGeom>
        </p:spPr>
      </p:pic>
      <p:pic>
        <p:nvPicPr>
          <p:cNvPr id="28" name="SK-7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67953" y="2173932"/>
            <a:ext cx="719286" cy="774948"/>
          </a:xfrm>
          <a:prstGeom prst="rect">
            <a:avLst/>
          </a:prstGeom>
        </p:spPr>
      </p:pic>
      <p:sp>
        <p:nvSpPr>
          <p:cNvPr id="29" name="SK-7-text-28"/>
          <p:cNvSpPr/>
          <p:nvPr/>
        </p:nvSpPr>
        <p:spPr>
          <a:xfrm>
            <a:off x="877788" y="528042"/>
            <a:ext cx="11314212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Managing Common Physical Issues</a:t>
            </a:r>
            <a:endParaRPr lang="en-US" sz="3900" dirty="0"/>
          </a:p>
        </p:txBody>
      </p:sp>
      <p:sp>
        <p:nvSpPr>
          <p:cNvPr id="30" name="SK-7-text-29"/>
          <p:cNvSpPr/>
          <p:nvPr/>
        </p:nvSpPr>
        <p:spPr>
          <a:xfrm>
            <a:off x="877788" y="1097161"/>
            <a:ext cx="11314212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7D6B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Postnatal physical complications — investigation and management</a:t>
            </a:r>
            <a:endParaRPr lang="en-US" sz="2250" dirty="0"/>
          </a:p>
        </p:txBody>
      </p:sp>
      <p:sp>
        <p:nvSpPr>
          <p:cNvPr id="31" name="SK-7-text-30"/>
          <p:cNvSpPr/>
          <p:nvPr/>
        </p:nvSpPr>
        <p:spPr>
          <a:xfrm>
            <a:off x="1658094" y="2317998"/>
            <a:ext cx="220408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Anaemia</a:t>
            </a:r>
            <a:endParaRPr lang="en-US" sz="1950" dirty="0"/>
          </a:p>
        </p:txBody>
      </p:sp>
      <p:sp>
        <p:nvSpPr>
          <p:cNvPr id="32" name="SK-7-text-31"/>
          <p:cNvSpPr/>
          <p:nvPr/>
        </p:nvSpPr>
        <p:spPr>
          <a:xfrm>
            <a:off x="1658094" y="2633365"/>
            <a:ext cx="708088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Suspect if Hb &lt;100 g/L postnatal</a:t>
            </a:r>
            <a:endParaRPr lang="en-US" sz="1350" dirty="0"/>
          </a:p>
        </p:txBody>
      </p:sp>
      <p:sp>
        <p:nvSpPr>
          <p:cNvPr id="33" name="SK-7-text-32"/>
          <p:cNvSpPr/>
          <p:nvPr/>
        </p:nvSpPr>
        <p:spPr>
          <a:xfrm>
            <a:off x="1194792" y="3415159"/>
            <a:ext cx="2621161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Investigate: FBC if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symptomatic (fatigue, pallor,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breathlessness)</a:t>
            </a:r>
            <a:endParaRPr lang="en-US" sz="1650" dirty="0"/>
          </a:p>
        </p:txBody>
      </p:sp>
      <p:sp>
        <p:nvSpPr>
          <p:cNvPr id="34" name="SK-7-text-33"/>
          <p:cNvSpPr/>
          <p:nvPr/>
        </p:nvSpPr>
        <p:spPr>
          <a:xfrm>
            <a:off x="1194792" y="4306788"/>
            <a:ext cx="1572667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Treat: Oral iron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supplementation</a:t>
            </a:r>
            <a:endParaRPr lang="en-US" sz="1650" dirty="0"/>
          </a:p>
        </p:txBody>
      </p:sp>
      <p:sp>
        <p:nvSpPr>
          <p:cNvPr id="35" name="SK-7-text-34"/>
          <p:cNvSpPr/>
          <p:nvPr/>
        </p:nvSpPr>
        <p:spPr>
          <a:xfrm>
            <a:off x="1194792" y="4944517"/>
            <a:ext cx="2377380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Review: Recheck FBC to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confirm response</a:t>
            </a:r>
            <a:endParaRPr lang="en-US" sz="1650" dirty="0"/>
          </a:p>
        </p:txBody>
      </p:sp>
      <p:sp>
        <p:nvSpPr>
          <p:cNvPr id="36" name="SK-7-text-35"/>
          <p:cNvSpPr/>
          <p:nvPr/>
        </p:nvSpPr>
        <p:spPr>
          <a:xfrm>
            <a:off x="5413177" y="2317998"/>
            <a:ext cx="428434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Wound Problems</a:t>
            </a:r>
            <a:endParaRPr lang="en-US" sz="1950" dirty="0"/>
          </a:p>
        </p:txBody>
      </p:sp>
      <p:sp>
        <p:nvSpPr>
          <p:cNvPr id="37" name="SK-7-text-36"/>
          <p:cNvSpPr/>
          <p:nvPr/>
        </p:nvSpPr>
        <p:spPr>
          <a:xfrm>
            <a:off x="5437584" y="2633365"/>
            <a:ext cx="52292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CS scar or perineal wound</a:t>
            </a:r>
            <a:endParaRPr lang="en-US" sz="1350" dirty="0"/>
          </a:p>
        </p:txBody>
      </p:sp>
      <p:sp>
        <p:nvSpPr>
          <p:cNvPr id="38" name="SK-7-text-37"/>
          <p:cNvSpPr/>
          <p:nvPr/>
        </p:nvSpPr>
        <p:spPr>
          <a:xfrm>
            <a:off x="4913263" y="3415159"/>
            <a:ext cx="2365177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Infected wound: Swab +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antibiotics</a:t>
            </a:r>
            <a:endParaRPr lang="en-US" sz="1650" dirty="0"/>
          </a:p>
        </p:txBody>
      </p:sp>
      <p:sp>
        <p:nvSpPr>
          <p:cNvPr id="39" name="SK-7-text-38"/>
          <p:cNvSpPr/>
          <p:nvPr/>
        </p:nvSpPr>
        <p:spPr>
          <a:xfrm>
            <a:off x="4913263" y="4217640"/>
            <a:ext cx="664273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Dehiscence: Refer urgently</a:t>
            </a:r>
            <a:endParaRPr lang="en-US" sz="1650" dirty="0"/>
          </a:p>
        </p:txBody>
      </p:sp>
      <p:sp>
        <p:nvSpPr>
          <p:cNvPr id="40" name="SK-7-text-39"/>
          <p:cNvSpPr/>
          <p:nvPr/>
        </p:nvSpPr>
        <p:spPr>
          <a:xfrm>
            <a:off x="4913263" y="4649688"/>
            <a:ext cx="2060377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Assess: Redness,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discharge, breakdown</a:t>
            </a:r>
            <a:endParaRPr lang="en-US" sz="1650" dirty="0"/>
          </a:p>
        </p:txBody>
      </p:sp>
      <p:sp>
        <p:nvSpPr>
          <p:cNvPr id="41" name="SK-7-text-40"/>
          <p:cNvSpPr/>
          <p:nvPr/>
        </p:nvSpPr>
        <p:spPr>
          <a:xfrm>
            <a:off x="9180463" y="2132707"/>
            <a:ext cx="1645890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Urinary</a:t>
            </a:r>
            <a:endParaRPr lang="en-US" sz="2100" dirty="0"/>
          </a:p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Incontinence</a:t>
            </a:r>
            <a:endParaRPr lang="en-US" sz="2100" dirty="0"/>
          </a:p>
        </p:txBody>
      </p:sp>
      <p:sp>
        <p:nvSpPr>
          <p:cNvPr id="42" name="SK-7-text-41"/>
          <p:cNvSpPr/>
          <p:nvPr/>
        </p:nvSpPr>
        <p:spPr>
          <a:xfrm>
            <a:off x="9180463" y="2777430"/>
            <a:ext cx="2060377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Stress or urge incontinence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post-delivery</a:t>
            </a:r>
            <a:endParaRPr lang="en-US" sz="1350" dirty="0"/>
          </a:p>
        </p:txBody>
      </p:sp>
      <p:sp>
        <p:nvSpPr>
          <p:cNvPr id="43" name="SK-7-text-42"/>
          <p:cNvSpPr/>
          <p:nvPr/>
        </p:nvSpPr>
        <p:spPr>
          <a:xfrm>
            <a:off x="8631882" y="3449538"/>
            <a:ext cx="2035969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First-line: Pelvic floor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exercises — advise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immediately</a:t>
            </a:r>
            <a:endParaRPr lang="en-US" sz="1650" dirty="0"/>
          </a:p>
        </p:txBody>
      </p:sp>
      <p:sp>
        <p:nvSpPr>
          <p:cNvPr id="44" name="SK-7-text-43"/>
          <p:cNvSpPr/>
          <p:nvPr/>
        </p:nvSpPr>
        <p:spPr>
          <a:xfrm>
            <a:off x="8631882" y="4327327"/>
            <a:ext cx="2499271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Refer: Physiotherapy if not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improving</a:t>
            </a:r>
            <a:endParaRPr lang="en-US" sz="1650" dirty="0"/>
          </a:p>
        </p:txBody>
      </p:sp>
      <p:sp>
        <p:nvSpPr>
          <p:cNvPr id="45" name="SK-7-text-44"/>
          <p:cNvSpPr/>
          <p:nvPr/>
        </p:nvSpPr>
        <p:spPr>
          <a:xfrm>
            <a:off x="8631882" y="4944517"/>
            <a:ext cx="220667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Persistent: Urology/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urogynaecology referral</a:t>
            </a:r>
            <a:endParaRPr lang="en-US" sz="1650" dirty="0"/>
          </a:p>
        </p:txBody>
      </p:sp>
      <p:sp>
        <p:nvSpPr>
          <p:cNvPr id="46" name="SK-7-text-45"/>
          <p:cNvSpPr/>
          <p:nvPr/>
        </p:nvSpPr>
        <p:spPr>
          <a:xfrm>
            <a:off x="1072753" y="6021288"/>
            <a:ext cx="1111924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screen for symptoms proactively — many women will not volunteer these concerns without direct questioning.</a:t>
            </a:r>
            <a:endParaRPr lang="en-US" sz="1500" dirty="0"/>
          </a:p>
        </p:txBody>
      </p:sp>
      <p:sp>
        <p:nvSpPr>
          <p:cNvPr id="47" name="SK-7-text-46"/>
          <p:cNvSpPr/>
          <p:nvPr/>
        </p:nvSpPr>
        <p:spPr>
          <a:xfrm>
            <a:off x="292596" y="6604248"/>
            <a:ext cx="17316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D6B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 / 28</a:t>
            </a:r>
            <a:endParaRPr lang="en-US" sz="1350" dirty="0"/>
          </a:p>
        </p:txBody>
      </p:sp>
      <p:sp>
        <p:nvSpPr>
          <p:cNvPr id="48" name="SK-7-text-47"/>
          <p:cNvSpPr/>
          <p:nvPr/>
        </p:nvSpPr>
        <p:spPr>
          <a:xfrm>
            <a:off x="5205859" y="6604248"/>
            <a:ext cx="44062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49" name="SK-7-text-48"/>
          <p:cNvSpPr/>
          <p:nvPr/>
        </p:nvSpPr>
        <p:spPr>
          <a:xfrm>
            <a:off x="9338965" y="6604248"/>
            <a:ext cx="285303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D6B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988" y="425053"/>
            <a:ext cx="121890" cy="905173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985" y="1448991"/>
            <a:ext cx="11045879" cy="17236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988" y="1632198"/>
            <a:ext cx="11045875" cy="720030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988" y="1632198"/>
            <a:ext cx="121890" cy="72003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988" y="2551063"/>
            <a:ext cx="2072580" cy="3140869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5102275"/>
            <a:ext cx="1877467" cy="507355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16275" y="2551063"/>
            <a:ext cx="2072580" cy="3140869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13757" y="5102275"/>
            <a:ext cx="1877467" cy="507355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59561" y="2551063"/>
            <a:ext cx="2072580" cy="3140869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57192" y="4903440"/>
            <a:ext cx="1877467" cy="706338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02996" y="2551063"/>
            <a:ext cx="2072580" cy="3140869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71184" y="5102275"/>
            <a:ext cx="1536055" cy="507355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46282" y="2551063"/>
            <a:ext cx="2072580" cy="3140869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97380" y="5102275"/>
            <a:ext cx="1170384" cy="507355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0784" y="5884069"/>
            <a:ext cx="11058079" cy="356592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460182"/>
            <a:ext cx="12192000" cy="397669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38792" y="2674590"/>
            <a:ext cx="487561" cy="507355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83153" y="2674590"/>
            <a:ext cx="487561" cy="507355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839867" y="2674590"/>
            <a:ext cx="499765" cy="507355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620988" y="2750046"/>
            <a:ext cx="451098" cy="363438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328886" y="2695129"/>
            <a:ext cx="536377" cy="473125"/>
          </a:xfrm>
          <a:prstGeom prst="rect">
            <a:avLst/>
          </a:prstGeom>
        </p:spPr>
      </p:pic>
      <p:sp>
        <p:nvSpPr>
          <p:cNvPr id="24" name="SK-8-text-23"/>
          <p:cNvSpPr/>
          <p:nvPr/>
        </p:nvSpPr>
        <p:spPr>
          <a:xfrm>
            <a:off x="828973" y="452586"/>
            <a:ext cx="11363027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at the 6-Week Check</a:t>
            </a:r>
            <a:endParaRPr lang="en-US" sz="3900" dirty="0"/>
          </a:p>
        </p:txBody>
      </p:sp>
      <p:sp>
        <p:nvSpPr>
          <p:cNvPr id="25" name="SK-8-text-24"/>
          <p:cNvSpPr/>
          <p:nvPr/>
        </p:nvSpPr>
        <p:spPr>
          <a:xfrm>
            <a:off x="828973" y="1028700"/>
            <a:ext cx="11363027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Know when each method can safely start — and why timing matters before intercourse resumes.</a:t>
            </a:r>
            <a:endParaRPr lang="en-US" sz="1950" dirty="0"/>
          </a:p>
        </p:txBody>
      </p:sp>
      <p:sp>
        <p:nvSpPr>
          <p:cNvPr id="26" name="SK-8-text-25"/>
          <p:cNvSpPr/>
          <p:nvPr/>
        </p:nvSpPr>
        <p:spPr>
          <a:xfrm>
            <a:off x="743694" y="1748730"/>
            <a:ext cx="10411867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Women can ovulate from Day 28 postnatal — contraception must be in place before the 6-week check if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intercourse has resumed.</a:t>
            </a:r>
            <a:endParaRPr lang="en-US" sz="1575" dirty="0"/>
          </a:p>
        </p:txBody>
      </p:sp>
      <p:sp>
        <p:nvSpPr>
          <p:cNvPr id="27" name="SK-8-text-26"/>
          <p:cNvSpPr/>
          <p:nvPr/>
        </p:nvSpPr>
        <p:spPr>
          <a:xfrm>
            <a:off x="646063" y="3257550"/>
            <a:ext cx="1889671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Combined Hormonal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(CHC)</a:t>
            </a:r>
            <a:endParaRPr lang="en-US" sz="1650" dirty="0"/>
          </a:p>
        </p:txBody>
      </p:sp>
      <p:sp>
        <p:nvSpPr>
          <p:cNvPr id="28" name="SK-8-text-27"/>
          <p:cNvSpPr/>
          <p:nvPr/>
        </p:nvSpPr>
        <p:spPr>
          <a:xfrm>
            <a:off x="902196" y="3867894"/>
            <a:ext cx="137755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Combined Pill /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Patch / Ring</a:t>
            </a:r>
            <a:endParaRPr lang="en-US" sz="1500" dirty="0"/>
          </a:p>
        </p:txBody>
      </p:sp>
      <p:sp>
        <p:nvSpPr>
          <p:cNvPr id="29" name="SK-8-text-28"/>
          <p:cNvSpPr/>
          <p:nvPr/>
        </p:nvSpPr>
        <p:spPr>
          <a:xfrm>
            <a:off x="999679" y="4450705"/>
            <a:ext cx="1194792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 21+ if not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breastfeeding</a:t>
            </a:r>
            <a:endParaRPr lang="en-US" sz="1500" dirty="0"/>
          </a:p>
        </p:txBody>
      </p:sp>
      <p:sp>
        <p:nvSpPr>
          <p:cNvPr id="30" name="SK-8-text-29"/>
          <p:cNvSpPr/>
          <p:nvPr/>
        </p:nvSpPr>
        <p:spPr>
          <a:xfrm>
            <a:off x="707082" y="5136505"/>
            <a:ext cx="176778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🔴 Avoid if breastfeeding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weeks (UKMEC 4)</a:t>
            </a:r>
            <a:endParaRPr lang="en-US" sz="1350" dirty="0"/>
          </a:p>
        </p:txBody>
      </p:sp>
      <p:sp>
        <p:nvSpPr>
          <p:cNvPr id="31" name="SK-8-text-30"/>
          <p:cNvSpPr/>
          <p:nvPr/>
        </p:nvSpPr>
        <p:spPr>
          <a:xfrm>
            <a:off x="2999184" y="3271242"/>
            <a:ext cx="168235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Progestogen-Only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Pill (POP)</a:t>
            </a:r>
            <a:endParaRPr lang="en-US" sz="1650" dirty="0"/>
          </a:p>
        </p:txBody>
      </p:sp>
      <p:sp>
        <p:nvSpPr>
          <p:cNvPr id="32" name="SK-8-text-31"/>
          <p:cNvSpPr/>
          <p:nvPr/>
        </p:nvSpPr>
        <p:spPr>
          <a:xfrm>
            <a:off x="2974777" y="3881586"/>
            <a:ext cx="1706761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Progestogen-Only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Pill</a:t>
            </a:r>
            <a:endParaRPr lang="en-US" sz="1500" dirty="0"/>
          </a:p>
        </p:txBody>
      </p:sp>
      <p:sp>
        <p:nvSpPr>
          <p:cNvPr id="33" name="SK-8-text-32"/>
          <p:cNvSpPr/>
          <p:nvPr/>
        </p:nvSpPr>
        <p:spPr>
          <a:xfrm>
            <a:off x="2901553" y="4293096"/>
            <a:ext cx="1889671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Day 21 (non-BF);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Week 3 if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breastfeeding</a:t>
            </a:r>
            <a:endParaRPr lang="en-US" sz="1500" dirty="0"/>
          </a:p>
        </p:txBody>
      </p:sp>
      <p:sp>
        <p:nvSpPr>
          <p:cNvPr id="34" name="SK-8-text-33"/>
          <p:cNvSpPr/>
          <p:nvPr/>
        </p:nvSpPr>
        <p:spPr>
          <a:xfrm>
            <a:off x="2974777" y="5136505"/>
            <a:ext cx="1731169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🟢 Safe in breastfeeding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(UKMEC 1-2)</a:t>
            </a:r>
            <a:endParaRPr lang="en-US" sz="1350" dirty="0"/>
          </a:p>
        </p:txBody>
      </p:sp>
      <p:sp>
        <p:nvSpPr>
          <p:cNvPr id="35" name="SK-8-text-34"/>
          <p:cNvSpPr/>
          <p:nvPr/>
        </p:nvSpPr>
        <p:spPr>
          <a:xfrm>
            <a:off x="5388769" y="3271242"/>
            <a:ext cx="1401961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Injectable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(Depo-Provera)</a:t>
            </a:r>
            <a:endParaRPr lang="en-US" sz="1650" dirty="0"/>
          </a:p>
        </p:txBody>
      </p:sp>
      <p:sp>
        <p:nvSpPr>
          <p:cNvPr id="36" name="SK-8-text-35"/>
          <p:cNvSpPr/>
          <p:nvPr/>
        </p:nvSpPr>
        <p:spPr>
          <a:xfrm>
            <a:off x="5568107" y="3908971"/>
            <a:ext cx="103123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Injectable</a:t>
            </a:r>
            <a:endParaRPr lang="en-US" sz="1650" dirty="0"/>
          </a:p>
        </p:txBody>
      </p:sp>
      <p:sp>
        <p:nvSpPr>
          <p:cNvPr id="37" name="SK-8-text-36"/>
          <p:cNvSpPr/>
          <p:nvPr/>
        </p:nvSpPr>
        <p:spPr>
          <a:xfrm>
            <a:off x="5158234" y="4251871"/>
            <a:ext cx="186303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 time postpartum</a:t>
            </a:r>
            <a:endParaRPr lang="en-US" sz="1500" dirty="0"/>
          </a:p>
        </p:txBody>
      </p:sp>
      <p:sp>
        <p:nvSpPr>
          <p:cNvPr id="38" name="SK-8-text-37"/>
          <p:cNvSpPr/>
          <p:nvPr/>
        </p:nvSpPr>
        <p:spPr>
          <a:xfrm>
            <a:off x="5498455" y="4944517"/>
            <a:ext cx="1182588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🟡 May increase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bleeding if given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 6 weeks</a:t>
            </a:r>
            <a:endParaRPr lang="en-US" sz="1350" dirty="0"/>
          </a:p>
        </p:txBody>
      </p:sp>
      <p:sp>
        <p:nvSpPr>
          <p:cNvPr id="39" name="SK-8-text-38"/>
          <p:cNvSpPr/>
          <p:nvPr/>
        </p:nvSpPr>
        <p:spPr>
          <a:xfrm>
            <a:off x="7778353" y="3278088"/>
            <a:ext cx="1121569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Implant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(Nexplanon)</a:t>
            </a:r>
            <a:endParaRPr lang="en-US" sz="1650" dirty="0"/>
          </a:p>
        </p:txBody>
      </p:sp>
      <p:sp>
        <p:nvSpPr>
          <p:cNvPr id="40" name="SK-8-text-39"/>
          <p:cNvSpPr/>
          <p:nvPr/>
        </p:nvSpPr>
        <p:spPr>
          <a:xfrm>
            <a:off x="7754094" y="3908971"/>
            <a:ext cx="1462980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Implant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 time postpartum</a:t>
            </a:r>
            <a:endParaRPr lang="en-US" sz="1500" dirty="0"/>
          </a:p>
        </p:txBody>
      </p:sp>
      <p:sp>
        <p:nvSpPr>
          <p:cNvPr id="41" name="SK-8-text-40"/>
          <p:cNvSpPr/>
          <p:nvPr/>
        </p:nvSpPr>
        <p:spPr>
          <a:xfrm>
            <a:off x="7607796" y="5136505"/>
            <a:ext cx="145077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🟢 Safe immediately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(UKMEC 1)</a:t>
            </a:r>
            <a:endParaRPr lang="en-US" sz="1350" dirty="0"/>
          </a:p>
        </p:txBody>
      </p:sp>
      <p:sp>
        <p:nvSpPr>
          <p:cNvPr id="42" name="SK-8-text-41"/>
          <p:cNvSpPr/>
          <p:nvPr/>
        </p:nvSpPr>
        <p:spPr>
          <a:xfrm>
            <a:off x="10168086" y="3271242"/>
            <a:ext cx="816769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IUD / IUS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(Coil)</a:t>
            </a:r>
            <a:endParaRPr lang="en-US" sz="1650" dirty="0"/>
          </a:p>
        </p:txBody>
      </p:sp>
      <p:sp>
        <p:nvSpPr>
          <p:cNvPr id="43" name="SK-8-text-42"/>
          <p:cNvSpPr/>
          <p:nvPr/>
        </p:nvSpPr>
        <p:spPr>
          <a:xfrm>
            <a:off x="10115699" y="3902125"/>
            <a:ext cx="921544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IUD / IUS</a:t>
            </a:r>
            <a:endParaRPr lang="en-US" sz="1650" dirty="0"/>
          </a:p>
        </p:txBody>
      </p:sp>
      <p:sp>
        <p:nvSpPr>
          <p:cNvPr id="44" name="SK-8-text-43"/>
          <p:cNvSpPr/>
          <p:nvPr/>
        </p:nvSpPr>
        <p:spPr>
          <a:xfrm>
            <a:off x="9655969" y="4251871"/>
            <a:ext cx="185305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Day 28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(4 weeks) postpartum</a:t>
            </a:r>
            <a:endParaRPr lang="en-US" sz="1500" dirty="0"/>
          </a:p>
        </p:txBody>
      </p:sp>
      <p:sp>
        <p:nvSpPr>
          <p:cNvPr id="45" name="SK-8-text-44"/>
          <p:cNvSpPr/>
          <p:nvPr/>
        </p:nvSpPr>
        <p:spPr>
          <a:xfrm>
            <a:off x="10058400" y="5136505"/>
            <a:ext cx="101188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🟢 UKMEC 1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 ≥4 weeks</a:t>
            </a:r>
            <a:endParaRPr lang="en-US" sz="1350" dirty="0"/>
          </a:p>
        </p:txBody>
      </p:sp>
      <p:sp>
        <p:nvSpPr>
          <p:cNvPr id="46" name="SK-8-text-45"/>
          <p:cNvSpPr/>
          <p:nvPr/>
        </p:nvSpPr>
        <p:spPr>
          <a:xfrm>
            <a:off x="1415355" y="5932140"/>
            <a:ext cx="930012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document the contraception discussion at the 6-week check — and confirm the plan before discharge.</a:t>
            </a:r>
            <a:endParaRPr lang="en-US" sz="1500" dirty="0"/>
          </a:p>
        </p:txBody>
      </p:sp>
      <p:sp>
        <p:nvSpPr>
          <p:cNvPr id="47" name="SK-8-text-46"/>
          <p:cNvSpPr/>
          <p:nvPr/>
        </p:nvSpPr>
        <p:spPr>
          <a:xfrm>
            <a:off x="511969" y="6583561"/>
            <a:ext cx="34366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48" name="SK-8-text-47"/>
          <p:cNvSpPr/>
          <p:nvPr/>
        </p:nvSpPr>
        <p:spPr>
          <a:xfrm>
            <a:off x="6909792" y="6563023"/>
            <a:ext cx="474568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Postnatal Care — Bradford VTS Teaching Deck | NICE NG194 / CKS Feb 2026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432048"/>
            <a:ext cx="121890" cy="966936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615678"/>
            <a:ext cx="10972800" cy="1905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2546" y="5040511"/>
            <a:ext cx="19050" cy="34290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02836" y="5040511"/>
            <a:ext cx="19050" cy="34290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5657850"/>
            <a:ext cx="12192000" cy="85725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86475" y="5863530"/>
            <a:ext cx="19050" cy="377130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15373" y="5836146"/>
            <a:ext cx="280392" cy="281136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655" y="5836146"/>
            <a:ext cx="268188" cy="281136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07475" y="5033665"/>
            <a:ext cx="304800" cy="363438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47184" y="5033665"/>
            <a:ext cx="341263" cy="363438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96988" y="5033665"/>
            <a:ext cx="353467" cy="363438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1098" y="1844725"/>
            <a:ext cx="11301859" cy="2962573"/>
          </a:xfrm>
          <a:prstGeom prst="rect">
            <a:avLst/>
          </a:prstGeom>
        </p:spPr>
      </p:pic>
      <p:sp>
        <p:nvSpPr>
          <p:cNvPr id="16" name="SK-9-text-15"/>
          <p:cNvSpPr/>
          <p:nvPr/>
        </p:nvSpPr>
        <p:spPr>
          <a:xfrm>
            <a:off x="877788" y="473125"/>
            <a:ext cx="11314212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Combined Hormonal Contraception Rules</a:t>
            </a:r>
            <a:endParaRPr lang="en-US" sz="3900" dirty="0"/>
          </a:p>
        </p:txBody>
      </p:sp>
      <p:sp>
        <p:nvSpPr>
          <p:cNvPr id="17" name="SK-9-text-16"/>
          <p:cNvSpPr/>
          <p:nvPr/>
        </p:nvSpPr>
        <p:spPr>
          <a:xfrm>
            <a:off x="877788" y="1035546"/>
            <a:ext cx="11314212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Categories in the Postnatal Period</a:t>
            </a:r>
            <a:endParaRPr lang="en-US" sz="2850" dirty="0"/>
          </a:p>
        </p:txBody>
      </p:sp>
      <p:sp>
        <p:nvSpPr>
          <p:cNvPr id="18" name="SK-9-text-17"/>
          <p:cNvSpPr/>
          <p:nvPr/>
        </p:nvSpPr>
        <p:spPr>
          <a:xfrm>
            <a:off x="2523679" y="5095429"/>
            <a:ext cx="76390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Combined Oral Contraceptive (COC)</a:t>
            </a:r>
            <a:endParaRPr lang="en-US" sz="1500" dirty="0"/>
          </a:p>
        </p:txBody>
      </p:sp>
      <p:sp>
        <p:nvSpPr>
          <p:cNvPr id="19" name="SK-9-text-18"/>
          <p:cNvSpPr/>
          <p:nvPr/>
        </p:nvSpPr>
        <p:spPr>
          <a:xfrm>
            <a:off x="6437263" y="5109121"/>
            <a:ext cx="44386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Contraceptive Patch</a:t>
            </a:r>
            <a:endParaRPr lang="en-US" sz="1500" dirty="0"/>
          </a:p>
        </p:txBody>
      </p:sp>
      <p:sp>
        <p:nvSpPr>
          <p:cNvPr id="20" name="SK-9-text-19"/>
          <p:cNvSpPr/>
          <p:nvPr/>
        </p:nvSpPr>
        <p:spPr>
          <a:xfrm>
            <a:off x="8973294" y="5102275"/>
            <a:ext cx="28384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Vaginal Ring</a:t>
            </a:r>
            <a:endParaRPr lang="en-US" sz="1500" dirty="0"/>
          </a:p>
        </p:txBody>
      </p:sp>
      <p:sp>
        <p:nvSpPr>
          <p:cNvPr id="21" name="SK-9-text-20"/>
          <p:cNvSpPr/>
          <p:nvPr/>
        </p:nvSpPr>
        <p:spPr>
          <a:xfrm>
            <a:off x="950863" y="5863530"/>
            <a:ext cx="103822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Non-breastfeeding mothers: CHC can start from</a:t>
            </a:r>
            <a:endParaRPr lang="en-US" sz="1500" dirty="0"/>
          </a:p>
        </p:txBody>
      </p:sp>
      <p:sp>
        <p:nvSpPr>
          <p:cNvPr id="22" name="SK-9-text-21"/>
          <p:cNvSpPr/>
          <p:nvPr/>
        </p:nvSpPr>
        <p:spPr>
          <a:xfrm>
            <a:off x="950863" y="6117282"/>
            <a:ext cx="67246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 21 postpartum (UKMEC 1)</a:t>
            </a:r>
            <a:endParaRPr lang="en-US" sz="1500" dirty="0"/>
          </a:p>
        </p:txBody>
      </p:sp>
      <p:sp>
        <p:nvSpPr>
          <p:cNvPr id="23" name="SK-9-text-22"/>
          <p:cNvSpPr/>
          <p:nvPr/>
        </p:nvSpPr>
        <p:spPr>
          <a:xfrm>
            <a:off x="6656784" y="5870377"/>
            <a:ext cx="4779169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Reason for restriction: Oestrogen suppresses milk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supply and increases VTE risk in early postnatal period</a:t>
            </a:r>
            <a:endParaRPr lang="en-US" sz="1500" dirty="0"/>
          </a:p>
        </p:txBody>
      </p:sp>
      <p:sp>
        <p:nvSpPr>
          <p:cNvPr id="24" name="SK-9-text-23"/>
          <p:cNvSpPr/>
          <p:nvPr/>
        </p:nvSpPr>
        <p:spPr>
          <a:xfrm>
            <a:off x="5216575" y="6631632"/>
            <a:ext cx="1746498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4128</Words>
  <Application>Microsoft Office PowerPoint</Application>
  <PresentationFormat>Widescreen</PresentationFormat>
  <Paragraphs>794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Roboto</vt:lpstr>
      <vt:lpstr>Open Sans</vt:lpstr>
      <vt:lpstr>Inter</vt:lpstr>
      <vt:lpstr>Arial</vt:lpstr>
      <vt:lpstr>Calibri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2026-06-11T15:20:51Z</dcterms:created>
  <dcterms:modified xsi:type="dcterms:W3CDTF">2026-06-11T16:36:34Z</dcterms:modified>
</cp:coreProperties>
</file>