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"/>
  </p:notesMasterIdLst>
  <p:sldIdLst>
    <p:sldId id="279" r:id="rId2"/>
    <p:sldId id="280" r:id="rId3"/>
    <p:sldId id="281" r:id="rId4"/>
    <p:sldId id="282" r:id="rId5"/>
    <p:sldId id="283" r:id="rId6"/>
  </p:sldIdLst>
  <p:sldSz cx="12192000" cy="6858000"/>
  <p:notesSz cx="6858000" cy="12192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02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44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6188" y="610344"/>
            <a:ext cx="8875663" cy="6247507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2756892"/>
            <a:ext cx="134094" cy="953244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5445175"/>
            <a:ext cx="1828800" cy="383977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2494" y="5445175"/>
            <a:ext cx="1475184" cy="383977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9569" y="5445175"/>
            <a:ext cx="1718965" cy="383977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6409432"/>
            <a:ext cx="11338471" cy="1905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2596" y="1206996"/>
            <a:ext cx="3572173" cy="4752529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9255" y="5520630"/>
            <a:ext cx="170557" cy="20568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94384" y="5541169"/>
            <a:ext cx="194965" cy="185142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5513784"/>
            <a:ext cx="158353" cy="212527"/>
          </a:xfrm>
          <a:prstGeom prst="rect">
            <a:avLst/>
          </a:prstGeom>
        </p:spPr>
      </p:pic>
      <p:sp>
        <p:nvSpPr>
          <p:cNvPr id="14" name="SK-24-text-13"/>
          <p:cNvSpPr/>
          <p:nvPr/>
        </p:nvSpPr>
        <p:spPr>
          <a:xfrm>
            <a:off x="3537347" y="130225"/>
            <a:ext cx="511715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5" name="SK-24-text-14"/>
          <p:cNvSpPr/>
          <p:nvPr/>
        </p:nvSpPr>
        <p:spPr>
          <a:xfrm>
            <a:off x="658267" y="1227534"/>
            <a:ext cx="6324600" cy="1302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1550" dirty="0"/>
          </a:p>
        </p:txBody>
      </p:sp>
      <p:sp>
        <p:nvSpPr>
          <p:cNvPr id="16" name="SK-24-text-15"/>
          <p:cNvSpPr/>
          <p:nvPr/>
        </p:nvSpPr>
        <p:spPr>
          <a:xfrm>
            <a:off x="926455" y="3367236"/>
            <a:ext cx="54006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2250" dirty="0"/>
          </a:p>
        </p:txBody>
      </p:sp>
      <p:sp>
        <p:nvSpPr>
          <p:cNvPr id="17" name="SK-24-text-16"/>
          <p:cNvSpPr/>
          <p:nvPr/>
        </p:nvSpPr>
        <p:spPr>
          <a:xfrm>
            <a:off x="621655" y="3874740"/>
            <a:ext cx="1157034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Chickenpox in Pregnancy</a:t>
            </a:r>
            <a:endParaRPr lang="en-US" sz="4650" dirty="0"/>
          </a:p>
        </p:txBody>
      </p:sp>
      <p:sp>
        <p:nvSpPr>
          <p:cNvPr id="18" name="SK-24-text-17"/>
          <p:cNvSpPr/>
          <p:nvPr/>
        </p:nvSpPr>
        <p:spPr>
          <a:xfrm>
            <a:off x="597396" y="4608463"/>
            <a:ext cx="6668988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Varicella-Zoster Virus (VZV) — Maternal &amp; Fetal Risks,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Exposure Management, and Treatment in Pregnancy</a:t>
            </a:r>
            <a:endParaRPr lang="en-US" sz="2100" dirty="0"/>
          </a:p>
        </p:txBody>
      </p:sp>
      <p:sp>
        <p:nvSpPr>
          <p:cNvPr id="19" name="SK-24-text-18"/>
          <p:cNvSpPr/>
          <p:nvPr/>
        </p:nvSpPr>
        <p:spPr>
          <a:xfrm>
            <a:off x="987475" y="5527477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Maternal Risks</a:t>
            </a:r>
            <a:endParaRPr lang="en-US" sz="1425" dirty="0"/>
          </a:p>
        </p:txBody>
      </p:sp>
      <p:sp>
        <p:nvSpPr>
          <p:cNvPr id="20" name="SK-24-text-19"/>
          <p:cNvSpPr/>
          <p:nvPr/>
        </p:nvSpPr>
        <p:spPr>
          <a:xfrm>
            <a:off x="2925961" y="5527477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Risks</a:t>
            </a:r>
            <a:endParaRPr lang="en-US" sz="1425" dirty="0"/>
          </a:p>
        </p:txBody>
      </p:sp>
      <p:sp>
        <p:nvSpPr>
          <p:cNvPr id="21" name="SK-24-text-20"/>
          <p:cNvSpPr/>
          <p:nvPr/>
        </p:nvSpPr>
        <p:spPr>
          <a:xfrm>
            <a:off x="4523184" y="5541169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425" dirty="0"/>
          </a:p>
        </p:txBody>
      </p:sp>
      <p:sp>
        <p:nvSpPr>
          <p:cNvPr id="22" name="SK-24-text-21"/>
          <p:cNvSpPr/>
          <p:nvPr/>
        </p:nvSpPr>
        <p:spPr>
          <a:xfrm>
            <a:off x="438894" y="6563023"/>
            <a:ext cx="465105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3" name="SK-24-text-22"/>
          <p:cNvSpPr/>
          <p:nvPr/>
        </p:nvSpPr>
        <p:spPr>
          <a:xfrm>
            <a:off x="10492085" y="6542484"/>
            <a:ext cx="126087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24 of 30</a:t>
            </a:r>
            <a:endParaRPr lang="en-US" sz="14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44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761107"/>
            <a:ext cx="3377059" cy="308521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533" y="1713322"/>
            <a:ext cx="1367196" cy="98366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372767"/>
            <a:ext cx="2718792" cy="331916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3987" y="2708821"/>
            <a:ext cx="28575" cy="301749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2173" y="2708821"/>
            <a:ext cx="4120753" cy="1165771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2173" y="3977580"/>
            <a:ext cx="4120753" cy="822871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2173" y="4903440"/>
            <a:ext cx="4120753" cy="82287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0282" y="3195786"/>
            <a:ext cx="255984" cy="191988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0282" y="4258717"/>
            <a:ext cx="255984" cy="191988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0282" y="5191423"/>
            <a:ext cx="255984" cy="191988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5822305"/>
            <a:ext cx="7095679" cy="40451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3467" y="2359075"/>
            <a:ext cx="3559969" cy="3867894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42879" y="4978896"/>
            <a:ext cx="316855" cy="253603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42879" y="4032498"/>
            <a:ext cx="316855" cy="301675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55082" y="2777430"/>
            <a:ext cx="304800" cy="301675"/>
          </a:xfrm>
          <a:prstGeom prst="rect">
            <a:avLst/>
          </a:prstGeom>
        </p:spPr>
      </p:pic>
      <p:sp>
        <p:nvSpPr>
          <p:cNvPr id="20" name="SK-25-text-19"/>
          <p:cNvSpPr/>
          <p:nvPr/>
        </p:nvSpPr>
        <p:spPr>
          <a:xfrm>
            <a:off x="3447157" y="109686"/>
            <a:ext cx="533400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1" name="SK-25-text-20"/>
          <p:cNvSpPr/>
          <p:nvPr/>
        </p:nvSpPr>
        <p:spPr>
          <a:xfrm>
            <a:off x="694879" y="809179"/>
            <a:ext cx="8248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Chickenpox in Pregnancy</a:t>
            </a:r>
            <a:endParaRPr lang="en-US" sz="1500" dirty="0"/>
          </a:p>
        </p:txBody>
      </p:sp>
      <p:sp>
        <p:nvSpPr>
          <p:cNvPr id="22" name="SK-25-text-21"/>
          <p:cNvSpPr/>
          <p:nvPr/>
        </p:nvSpPr>
        <p:spPr>
          <a:xfrm>
            <a:off x="572988" y="1186309"/>
            <a:ext cx="116190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“Maternal Risks and Varicella Pneumonitis”</a:t>
            </a:r>
            <a:endParaRPr lang="en-US" sz="3300" dirty="0"/>
          </a:p>
        </p:txBody>
      </p:sp>
      <p:sp>
        <p:nvSpPr>
          <p:cNvPr id="23" name="SK-25-text-22"/>
          <p:cNvSpPr/>
          <p:nvPr/>
        </p:nvSpPr>
        <p:spPr>
          <a:xfrm>
            <a:off x="572988" y="1892796"/>
            <a:ext cx="1161901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971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“Chickenpox in pregnancy carries significantly greater risk than in the general population”</a:t>
            </a:r>
            <a:endParaRPr lang="en-US" sz="2100" dirty="0"/>
          </a:p>
        </p:txBody>
      </p:sp>
      <p:sp>
        <p:nvSpPr>
          <p:cNvPr id="24" name="SK-25-text-23"/>
          <p:cNvSpPr/>
          <p:nvPr/>
        </p:nvSpPr>
        <p:spPr>
          <a:xfrm>
            <a:off x="865584" y="2750046"/>
            <a:ext cx="4397693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075" b="1" dirty="0">
                <a:solidFill>
                  <a:srgbClr val="F07D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10x</a:t>
            </a:r>
            <a:endParaRPr lang="en-US" sz="6075" dirty="0"/>
          </a:p>
        </p:txBody>
      </p:sp>
      <p:sp>
        <p:nvSpPr>
          <p:cNvPr id="25" name="SK-25-text-24"/>
          <p:cNvSpPr/>
          <p:nvPr/>
        </p:nvSpPr>
        <p:spPr>
          <a:xfrm>
            <a:off x="865584" y="3744367"/>
            <a:ext cx="2206675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“Increased Risk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Varicella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Pneumonitis”</a:t>
            </a:r>
            <a:endParaRPr lang="en-US" sz="2400" dirty="0"/>
          </a:p>
        </p:txBody>
      </p:sp>
      <p:sp>
        <p:nvSpPr>
          <p:cNvPr id="26" name="SK-25-text-25"/>
          <p:cNvSpPr/>
          <p:nvPr/>
        </p:nvSpPr>
        <p:spPr>
          <a:xfrm>
            <a:off x="877788" y="4917132"/>
            <a:ext cx="21944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“Compared to non-pregnant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adults of the same age”</a:t>
            </a:r>
            <a:endParaRPr lang="en-US" sz="1350" dirty="0"/>
          </a:p>
        </p:txBody>
      </p:sp>
      <p:sp>
        <p:nvSpPr>
          <p:cNvPr id="27" name="SK-25-text-26"/>
          <p:cNvSpPr/>
          <p:nvPr/>
        </p:nvSpPr>
        <p:spPr>
          <a:xfrm>
            <a:off x="3474690" y="2386459"/>
            <a:ext cx="53263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Complications Panel</a:t>
            </a:r>
            <a:endParaRPr lang="en-US" sz="1800" dirty="0"/>
          </a:p>
        </p:txBody>
      </p:sp>
      <p:sp>
        <p:nvSpPr>
          <p:cNvPr id="28" name="SK-25-text-27"/>
          <p:cNvSpPr/>
          <p:nvPr/>
        </p:nvSpPr>
        <p:spPr>
          <a:xfrm>
            <a:off x="4120753" y="2797969"/>
            <a:ext cx="58750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Varicella Pneumonitis</a:t>
            </a:r>
            <a:endParaRPr lang="en-US" sz="1800" dirty="0"/>
          </a:p>
        </p:txBody>
      </p:sp>
      <p:sp>
        <p:nvSpPr>
          <p:cNvPr id="29" name="SK-25-text-28"/>
          <p:cNvSpPr/>
          <p:nvPr/>
        </p:nvSpPr>
        <p:spPr>
          <a:xfrm>
            <a:off x="4084290" y="3079105"/>
            <a:ext cx="501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Most serious complication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4084290" y="3257550"/>
            <a:ext cx="7635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Risk highest in 2nd and 3rd trimesters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4084290" y="3442692"/>
            <a:ext cx="29747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Can be life-threatening — requires hospital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admission</a:t>
            </a:r>
            <a:endParaRPr lang="en-US" sz="1125" dirty="0"/>
          </a:p>
        </p:txBody>
      </p:sp>
      <p:sp>
        <p:nvSpPr>
          <p:cNvPr id="32" name="SK-25-text-31"/>
          <p:cNvSpPr/>
          <p:nvPr/>
        </p:nvSpPr>
        <p:spPr>
          <a:xfrm>
            <a:off x="4120753" y="4053036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Encephalitis</a:t>
            </a:r>
            <a:endParaRPr lang="en-US" sz="1800" dirty="0"/>
          </a:p>
        </p:txBody>
      </p:sp>
      <p:sp>
        <p:nvSpPr>
          <p:cNvPr id="33" name="SK-25-text-32"/>
          <p:cNvSpPr/>
          <p:nvPr/>
        </p:nvSpPr>
        <p:spPr>
          <a:xfrm>
            <a:off x="4084290" y="4334173"/>
            <a:ext cx="7940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Rare but severe neurological complication</a:t>
            </a:r>
            <a:endParaRPr lang="en-US" sz="1200" dirty="0"/>
          </a:p>
        </p:txBody>
      </p:sp>
      <p:sp>
        <p:nvSpPr>
          <p:cNvPr id="34" name="SK-25-text-33"/>
          <p:cNvSpPr/>
          <p:nvPr/>
        </p:nvSpPr>
        <p:spPr>
          <a:xfrm>
            <a:off x="4084290" y="4526161"/>
            <a:ext cx="6111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Altered consciousness, seizures</a:t>
            </a:r>
            <a:endParaRPr lang="en-US" sz="1200" dirty="0"/>
          </a:p>
        </p:txBody>
      </p:sp>
      <p:sp>
        <p:nvSpPr>
          <p:cNvPr id="35" name="SK-25-text-34"/>
          <p:cNvSpPr/>
          <p:nvPr/>
        </p:nvSpPr>
        <p:spPr>
          <a:xfrm>
            <a:off x="4132957" y="4978896"/>
            <a:ext cx="25831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Hepatitis</a:t>
            </a:r>
            <a:endParaRPr lang="en-US" sz="1800" dirty="0"/>
          </a:p>
        </p:txBody>
      </p:sp>
      <p:sp>
        <p:nvSpPr>
          <p:cNvPr id="36" name="SK-25-text-35"/>
          <p:cNvSpPr/>
          <p:nvPr/>
        </p:nvSpPr>
        <p:spPr>
          <a:xfrm>
            <a:off x="4084290" y="5260032"/>
            <a:ext cx="3733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Liver inflammation</a:t>
            </a:r>
            <a:endParaRPr lang="en-US" sz="1200" dirty="0"/>
          </a:p>
        </p:txBody>
      </p:sp>
      <p:sp>
        <p:nvSpPr>
          <p:cNvPr id="37" name="SK-25-text-36"/>
          <p:cNvSpPr/>
          <p:nvPr/>
        </p:nvSpPr>
        <p:spPr>
          <a:xfrm>
            <a:off x="4084290" y="5438329"/>
            <a:ext cx="501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Monitor LFTs if suspected</a:t>
            </a:r>
            <a:endParaRPr lang="en-US" sz="1200" dirty="0"/>
          </a:p>
        </p:txBody>
      </p:sp>
      <p:sp>
        <p:nvSpPr>
          <p:cNvPr id="38" name="SK-25-text-37"/>
          <p:cNvSpPr/>
          <p:nvPr/>
        </p:nvSpPr>
        <p:spPr>
          <a:xfrm>
            <a:off x="731490" y="5890915"/>
            <a:ext cx="114605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Risk is highest in the 2nd and 3rd trimesters — severity increases with gestational age</a:t>
            </a:r>
            <a:endParaRPr lang="en-US" sz="1400" dirty="0"/>
          </a:p>
        </p:txBody>
      </p:sp>
      <p:sp>
        <p:nvSpPr>
          <p:cNvPr id="39" name="SK-25-text-38"/>
          <p:cNvSpPr/>
          <p:nvPr/>
        </p:nvSpPr>
        <p:spPr>
          <a:xfrm>
            <a:off x="5204371" y="6617940"/>
            <a:ext cx="177075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25-text-39"/>
          <p:cNvSpPr/>
          <p:nvPr/>
        </p:nvSpPr>
        <p:spPr>
          <a:xfrm>
            <a:off x="11225659" y="6604248"/>
            <a:ext cx="61257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D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/ 30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918865"/>
            <a:ext cx="194965" cy="966936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7553" y="479971"/>
            <a:ext cx="2901553" cy="274290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825353"/>
            <a:ext cx="2621161" cy="3620988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8079" y="2825353"/>
            <a:ext cx="2621161" cy="3620988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2825353"/>
            <a:ext cx="2621161" cy="3620988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1961" y="2825353"/>
            <a:ext cx="2621161" cy="3620988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2098477"/>
            <a:ext cx="11411694" cy="4334173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77686" y="864096"/>
            <a:ext cx="1011882" cy="1021705"/>
          </a:xfrm>
          <a:prstGeom prst="rect">
            <a:avLst/>
          </a:prstGeom>
        </p:spPr>
      </p:pic>
      <p:sp>
        <p:nvSpPr>
          <p:cNvPr id="13" name="SK-26-text-12"/>
          <p:cNvSpPr/>
          <p:nvPr/>
        </p:nvSpPr>
        <p:spPr>
          <a:xfrm>
            <a:off x="4212431" y="61615"/>
            <a:ext cx="37671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4" name="SK-26-text-13"/>
          <p:cNvSpPr/>
          <p:nvPr/>
        </p:nvSpPr>
        <p:spPr>
          <a:xfrm>
            <a:off x="9040118" y="507355"/>
            <a:ext cx="284098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Chickenpox in Pregnancy</a:t>
            </a:r>
            <a:endParaRPr lang="en-US" sz="1350" dirty="0"/>
          </a:p>
        </p:txBody>
      </p:sp>
      <p:sp>
        <p:nvSpPr>
          <p:cNvPr id="15" name="SK-26-text-14"/>
          <p:cNvSpPr/>
          <p:nvPr/>
        </p:nvSpPr>
        <p:spPr>
          <a:xfrm>
            <a:off x="719286" y="912019"/>
            <a:ext cx="1147271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Varicella Syndrome &amp; Neonatal Risks</a:t>
            </a:r>
            <a:endParaRPr lang="en-US" sz="3600" dirty="0"/>
          </a:p>
        </p:txBody>
      </p:sp>
      <p:sp>
        <p:nvSpPr>
          <p:cNvPr id="16" name="SK-26-text-15"/>
          <p:cNvSpPr/>
          <p:nvPr/>
        </p:nvSpPr>
        <p:spPr>
          <a:xfrm>
            <a:off x="743694" y="1453753"/>
            <a:ext cx="1144830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556677"/>
                </a:solidFill>
              </a:rPr>
              <a:t>Risk to the baby depends critically on the timing of maternal infection</a:t>
            </a:r>
            <a:endParaRPr lang="en-US" sz="2700" dirty="0"/>
          </a:p>
        </p:txBody>
      </p:sp>
      <p:sp>
        <p:nvSpPr>
          <p:cNvPr id="17" name="SK-26-text-16"/>
          <p:cNvSpPr/>
          <p:nvPr/>
        </p:nvSpPr>
        <p:spPr>
          <a:xfrm>
            <a:off x="255984" y="6631632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8" name="SK-26-text-17"/>
          <p:cNvSpPr/>
          <p:nvPr/>
        </p:nvSpPr>
        <p:spPr>
          <a:xfrm>
            <a:off x="10872192" y="6624786"/>
            <a:ext cx="10392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26 of 30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7" y="685800"/>
            <a:ext cx="121890" cy="98747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980" y="1433215"/>
            <a:ext cx="4632871" cy="68461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455" y="1810494"/>
            <a:ext cx="9607153" cy="469076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7294" y="2407146"/>
            <a:ext cx="1524000" cy="2002482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50761" y="2290465"/>
            <a:ext cx="828973" cy="301675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4792" y="1803648"/>
            <a:ext cx="9180463" cy="4560540"/>
          </a:xfrm>
          <a:prstGeom prst="rect">
            <a:avLst/>
          </a:prstGeom>
        </p:spPr>
      </p:pic>
      <p:sp>
        <p:nvSpPr>
          <p:cNvPr id="10" name="SK-27-text-9"/>
          <p:cNvSpPr/>
          <p:nvPr/>
        </p:nvSpPr>
        <p:spPr>
          <a:xfrm>
            <a:off x="3949154" y="82153"/>
            <a:ext cx="429339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11" name="SK-27-text-10"/>
          <p:cNvSpPr/>
          <p:nvPr/>
        </p:nvSpPr>
        <p:spPr>
          <a:xfrm>
            <a:off x="1024086" y="651421"/>
            <a:ext cx="11167914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Exposure &amp; VZIG</a:t>
            </a:r>
            <a:endParaRPr lang="en-US" sz="4650" dirty="0"/>
          </a:p>
        </p:txBody>
      </p:sp>
      <p:sp>
        <p:nvSpPr>
          <p:cNvPr id="12" name="SK-27-text-11"/>
          <p:cNvSpPr/>
          <p:nvPr/>
        </p:nvSpPr>
        <p:spPr>
          <a:xfrm>
            <a:off x="1036290" y="1302990"/>
            <a:ext cx="1115571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Chickenpox in Pregnancy — Section 4</a:t>
            </a:r>
            <a:endParaRPr lang="en-US" sz="3000" dirty="0"/>
          </a:p>
        </p:txBody>
      </p:sp>
      <p:sp>
        <p:nvSpPr>
          <p:cNvPr id="13" name="SK-27-text-12"/>
          <p:cNvSpPr/>
          <p:nvPr/>
        </p:nvSpPr>
        <p:spPr>
          <a:xfrm>
            <a:off x="10851952" y="2324844"/>
            <a:ext cx="8267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</a:t>
            </a:r>
            <a:endParaRPr lang="en-US" sz="1500" dirty="0"/>
          </a:p>
        </p:txBody>
      </p:sp>
      <p:sp>
        <p:nvSpPr>
          <p:cNvPr id="14" name="SK-27-text-13"/>
          <p:cNvSpPr/>
          <p:nvPr/>
        </p:nvSpPr>
        <p:spPr>
          <a:xfrm>
            <a:off x="10631388" y="2660898"/>
            <a:ext cx="12312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VZIG window =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days</a:t>
            </a:r>
            <a:endParaRPr lang="en-US" sz="1350" dirty="0"/>
          </a:p>
        </p:txBody>
      </p:sp>
      <p:sp>
        <p:nvSpPr>
          <p:cNvPr id="15" name="SK-27-text-14"/>
          <p:cNvSpPr/>
          <p:nvPr/>
        </p:nvSpPr>
        <p:spPr>
          <a:xfrm>
            <a:off x="10632430" y="3346698"/>
            <a:ext cx="121681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72 hours.</a:t>
            </a:r>
            <a:endParaRPr lang="en-US" sz="1500" dirty="0"/>
          </a:p>
        </p:txBody>
      </p:sp>
      <p:sp>
        <p:nvSpPr>
          <p:cNvPr id="16" name="SK-27-text-15"/>
          <p:cNvSpPr/>
          <p:nvPr/>
        </p:nvSpPr>
        <p:spPr>
          <a:xfrm>
            <a:off x="10558165" y="3792438"/>
            <a:ext cx="13897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frequent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trap.</a:t>
            </a:r>
            <a:endParaRPr lang="en-US" sz="1350" dirty="0"/>
          </a:p>
        </p:txBody>
      </p:sp>
      <p:sp>
        <p:nvSpPr>
          <p:cNvPr id="17" name="SK-27-text-16"/>
          <p:cNvSpPr/>
          <p:nvPr/>
        </p:nvSpPr>
        <p:spPr>
          <a:xfrm>
            <a:off x="5253186" y="6631632"/>
            <a:ext cx="167327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8" name="SK-27-text-17"/>
          <p:cNvSpPr/>
          <p:nvPr/>
        </p:nvSpPr>
        <p:spPr>
          <a:xfrm>
            <a:off x="11006286" y="6624786"/>
            <a:ext cx="103926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27 of 30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412677"/>
            <a:ext cx="7132290" cy="2852886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279" y="1892796"/>
            <a:ext cx="4096494" cy="2324844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5279" y="1892796"/>
            <a:ext cx="194965" cy="2324844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4581079"/>
            <a:ext cx="5730180" cy="1782961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4581079"/>
            <a:ext cx="5705773" cy="1782961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1592" y="4800600"/>
            <a:ext cx="48667" cy="13716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36188" y="5314950"/>
            <a:ext cx="780157" cy="747415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44086" y="4320480"/>
            <a:ext cx="585192" cy="569119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74282" y="4704457"/>
            <a:ext cx="755898" cy="733723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5760690"/>
            <a:ext cx="633859" cy="44574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89498" y="4347865"/>
            <a:ext cx="694879" cy="51435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61263" y="1995636"/>
            <a:ext cx="329059" cy="29482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1563588"/>
            <a:ext cx="365671" cy="363438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82573" y="603498"/>
            <a:ext cx="1206996" cy="1220688"/>
          </a:xfrm>
          <a:prstGeom prst="rect">
            <a:avLst/>
          </a:prstGeom>
        </p:spPr>
      </p:pic>
      <p:sp>
        <p:nvSpPr>
          <p:cNvPr id="19" name="SK-28-text-18"/>
          <p:cNvSpPr/>
          <p:nvPr/>
        </p:nvSpPr>
        <p:spPr>
          <a:xfrm>
            <a:off x="3371701" y="61615"/>
            <a:ext cx="544844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75" dirty="0"/>
          </a:p>
        </p:txBody>
      </p:sp>
      <p:sp>
        <p:nvSpPr>
          <p:cNvPr id="20" name="SK-28-text-19"/>
          <p:cNvSpPr/>
          <p:nvPr/>
        </p:nvSpPr>
        <p:spPr>
          <a:xfrm>
            <a:off x="353467" y="610344"/>
            <a:ext cx="107232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Chickenpox in Pregnancy</a:t>
            </a:r>
            <a:endParaRPr lang="en-US" sz="1950" dirty="0"/>
          </a:p>
        </p:txBody>
      </p:sp>
      <p:sp>
        <p:nvSpPr>
          <p:cNvPr id="21" name="SK-28-text-20"/>
          <p:cNvSpPr/>
          <p:nvPr/>
        </p:nvSpPr>
        <p:spPr>
          <a:xfrm>
            <a:off x="365671" y="912019"/>
            <a:ext cx="1182632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Active Chickenpox Infection</a:t>
            </a:r>
            <a:endParaRPr lang="en-US" sz="3000" dirty="0"/>
          </a:p>
        </p:txBody>
      </p:sp>
      <p:sp>
        <p:nvSpPr>
          <p:cNvPr id="22" name="SK-28-text-21"/>
          <p:cNvSpPr/>
          <p:nvPr/>
        </p:nvSpPr>
        <p:spPr>
          <a:xfrm>
            <a:off x="987475" y="1590973"/>
            <a:ext cx="112045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ACICLOVIR — FIRST-LINE ANTIVIRAL</a:t>
            </a:r>
            <a:endParaRPr lang="en-US" sz="2325" dirty="0"/>
          </a:p>
        </p:txBody>
      </p:sp>
      <p:sp>
        <p:nvSpPr>
          <p:cNvPr id="23" name="SK-28-text-22"/>
          <p:cNvSpPr/>
          <p:nvPr/>
        </p:nvSpPr>
        <p:spPr>
          <a:xfrm>
            <a:off x="572988" y="2023021"/>
            <a:ext cx="116190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Indication: Chickenpox developing in the 2nd or 3rd trimester</a:t>
            </a:r>
            <a:endParaRPr lang="en-US" sz="1950" dirty="0"/>
          </a:p>
        </p:txBody>
      </p:sp>
      <p:sp>
        <p:nvSpPr>
          <p:cNvPr id="24" name="SK-28-text-23"/>
          <p:cNvSpPr/>
          <p:nvPr/>
        </p:nvSpPr>
        <p:spPr>
          <a:xfrm>
            <a:off x="572988" y="2413992"/>
            <a:ext cx="116147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Dose: 800 mg orally, 5 times daily</a:t>
            </a:r>
            <a:endParaRPr lang="en-US" sz="1950" dirty="0"/>
          </a:p>
        </p:txBody>
      </p:sp>
      <p:sp>
        <p:nvSpPr>
          <p:cNvPr id="25" name="SK-28-text-24"/>
          <p:cNvSpPr/>
          <p:nvPr/>
        </p:nvSpPr>
        <p:spPr>
          <a:xfrm>
            <a:off x="572988" y="2777430"/>
            <a:ext cx="56711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Duration: 7 days</a:t>
            </a:r>
            <a:endParaRPr lang="en-US" sz="1950" dirty="0"/>
          </a:p>
        </p:txBody>
      </p:sp>
      <p:sp>
        <p:nvSpPr>
          <p:cNvPr id="26" name="SK-28-text-25"/>
          <p:cNvSpPr/>
          <p:nvPr/>
        </p:nvSpPr>
        <p:spPr>
          <a:xfrm>
            <a:off x="572988" y="3120330"/>
            <a:ext cx="6534894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Timing: Must be started within 24 hours of rash onset —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significantly reduced after this window</a:t>
            </a:r>
            <a:endParaRPr lang="en-US" sz="1950" dirty="0"/>
          </a:p>
        </p:txBody>
      </p:sp>
      <p:sp>
        <p:nvSpPr>
          <p:cNvPr id="27" name="SK-28-text-26"/>
          <p:cNvSpPr/>
          <p:nvPr/>
        </p:nvSpPr>
        <p:spPr>
          <a:xfrm>
            <a:off x="572988" y="3847207"/>
            <a:ext cx="116190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*Also consider in 1st trimester if severe disease — senior obstetric review</a:t>
            </a:r>
            <a:endParaRPr lang="en-US" sz="1650" dirty="0"/>
          </a:p>
        </p:txBody>
      </p:sp>
      <p:sp>
        <p:nvSpPr>
          <p:cNvPr id="28" name="SK-28-text-27"/>
          <p:cNvSpPr/>
          <p:nvPr/>
        </p:nvSpPr>
        <p:spPr>
          <a:xfrm>
            <a:off x="8314879" y="2029867"/>
            <a:ext cx="387712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Admit to Hospital If:</a:t>
            </a:r>
            <a:endParaRPr lang="en-US" sz="1950" dirty="0"/>
          </a:p>
        </p:txBody>
      </p:sp>
      <p:sp>
        <p:nvSpPr>
          <p:cNvPr id="29" name="SK-28-text-28"/>
          <p:cNvSpPr/>
          <p:nvPr/>
        </p:nvSpPr>
        <p:spPr>
          <a:xfrm>
            <a:off x="7949059" y="2359075"/>
            <a:ext cx="3633192" cy="13784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Pneumonia or respiratory symptoms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or haemorrhagic rash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Neurological symptoms (encephalitis)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Immunocompromised patient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Near term (±5 days of delivery)</a:t>
            </a:r>
            <a:endParaRPr lang="en-US" sz="1650" dirty="0"/>
          </a:p>
        </p:txBody>
      </p:sp>
      <p:sp>
        <p:nvSpPr>
          <p:cNvPr id="30" name="SK-28-text-29"/>
          <p:cNvSpPr/>
          <p:nvPr/>
        </p:nvSpPr>
        <p:spPr>
          <a:xfrm>
            <a:off x="7949059" y="3867894"/>
            <a:ext cx="42429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*IV aciclovir required for hospitalised cases</a:t>
            </a:r>
            <a:endParaRPr lang="en-US" sz="1500" dirty="0"/>
          </a:p>
        </p:txBody>
      </p:sp>
      <p:sp>
        <p:nvSpPr>
          <p:cNvPr id="31" name="SK-28-text-30"/>
          <p:cNvSpPr/>
          <p:nvPr/>
        </p:nvSpPr>
        <p:spPr>
          <a:xfrm>
            <a:off x="1767780" y="4999434"/>
            <a:ext cx="617124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27AE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— Paracetamol</a:t>
            </a:r>
            <a:endParaRPr lang="en-US" sz="2325" dirty="0"/>
          </a:p>
        </p:txBody>
      </p:sp>
      <p:sp>
        <p:nvSpPr>
          <p:cNvPr id="32" name="SK-28-text-31"/>
          <p:cNvSpPr/>
          <p:nvPr/>
        </p:nvSpPr>
        <p:spPr>
          <a:xfrm>
            <a:off x="963067" y="5472559"/>
            <a:ext cx="112289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*Safe for fever and pain relief in pregnancy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1658094" y="5856684"/>
            <a:ext cx="87420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adult dosing applies</a:t>
            </a:r>
            <a:endParaRPr lang="en-US" sz="1950" dirty="0"/>
          </a:p>
        </p:txBody>
      </p:sp>
      <p:sp>
        <p:nvSpPr>
          <p:cNvPr id="34" name="SK-28-text-33"/>
          <p:cNvSpPr/>
          <p:nvPr/>
        </p:nvSpPr>
        <p:spPr>
          <a:xfrm>
            <a:off x="6717655" y="4992588"/>
            <a:ext cx="547434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— Ibuprofen &amp; Aspirin</a:t>
            </a:r>
            <a:endParaRPr lang="en-US" sz="2325" dirty="0"/>
          </a:p>
        </p:txBody>
      </p:sp>
      <p:sp>
        <p:nvSpPr>
          <p:cNvPr id="35" name="SK-28-text-34"/>
          <p:cNvSpPr/>
          <p:nvPr/>
        </p:nvSpPr>
        <p:spPr>
          <a:xfrm>
            <a:off x="6607969" y="5472559"/>
            <a:ext cx="558403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*Ibuprofen: contraindicated in pregnancy</a:t>
            </a:r>
            <a:endParaRPr lang="en-US" sz="1800" dirty="0"/>
          </a:p>
        </p:txBody>
      </p:sp>
      <p:sp>
        <p:nvSpPr>
          <p:cNvPr id="36" name="SK-28-text-35"/>
          <p:cNvSpPr/>
          <p:nvPr/>
        </p:nvSpPr>
        <p:spPr>
          <a:xfrm>
            <a:off x="6595765" y="5856684"/>
            <a:ext cx="55962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Aspirin: risk of Reye’s syndrome in neonate</a:t>
            </a:r>
            <a:endParaRPr lang="en-US" sz="1800" dirty="0"/>
          </a:p>
        </p:txBody>
      </p:sp>
      <p:sp>
        <p:nvSpPr>
          <p:cNvPr id="37" name="SK-28-text-36"/>
          <p:cNvSpPr/>
          <p:nvPr/>
        </p:nvSpPr>
        <p:spPr>
          <a:xfrm>
            <a:off x="134094" y="6604248"/>
            <a:ext cx="4895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38" name="SK-28-text-37"/>
          <p:cNvSpPr/>
          <p:nvPr/>
        </p:nvSpPr>
        <p:spPr>
          <a:xfrm>
            <a:off x="10875169" y="6604248"/>
            <a:ext cx="13168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28 of 30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Widescreen</PresentationFormat>
  <Paragraphs>82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Roboto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2026-06-11T15:20:52Z</dcterms:created>
  <dcterms:modified xsi:type="dcterms:W3CDTF">2026-06-11T16:24:36Z</dcterms:modified>
</cp:coreProperties>
</file>