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84" r:id="rId2"/>
    <p:sldId id="285" r:id="rId3"/>
  </p:sldIdLst>
  <p:sldSz cx="12192000" cy="6858000"/>
  <p:notesSz cx="6858000" cy="12192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Roboto" panose="02000000000000000000" pitchFamily="2" charset="0"/>
      <p:regular r:id="rId9"/>
      <p:bold r:id="rId10"/>
      <p:italic r:id="rId11"/>
      <p:boldItalic r:id="rId1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30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020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1.png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29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08521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8720" y="390823"/>
            <a:ext cx="8534251" cy="802331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831032"/>
            <a:ext cx="3742879" cy="4670227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1831032"/>
            <a:ext cx="3742879" cy="500509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2792" y="1831032"/>
            <a:ext cx="3718471" cy="4670227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2792" y="1831032"/>
            <a:ext cx="3718471" cy="500509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44173" y="1831032"/>
            <a:ext cx="3742879" cy="4670227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44173" y="1831032"/>
            <a:ext cx="3742879" cy="500509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83067" y="1927027"/>
            <a:ext cx="329059" cy="329059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05859" y="1927027"/>
            <a:ext cx="341263" cy="335905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8973" y="1927027"/>
            <a:ext cx="353467" cy="335905"/>
          </a:xfrm>
          <a:prstGeom prst="rect">
            <a:avLst/>
          </a:prstGeom>
        </p:spPr>
      </p:pic>
      <p:sp>
        <p:nvSpPr>
          <p:cNvPr id="15" name="SK-29-text-14"/>
          <p:cNvSpPr/>
          <p:nvPr/>
        </p:nvSpPr>
        <p:spPr>
          <a:xfrm>
            <a:off x="3730675" y="19740"/>
            <a:ext cx="846132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400" dirty="0"/>
          </a:p>
        </p:txBody>
      </p:sp>
      <p:sp>
        <p:nvSpPr>
          <p:cNvPr id="16" name="SK-29-text-15"/>
          <p:cNvSpPr/>
          <p:nvPr/>
        </p:nvSpPr>
        <p:spPr>
          <a:xfrm>
            <a:off x="1944278" y="511001"/>
            <a:ext cx="11826329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‘AKT Exam Pearls, Red Flags &amp; Pitfalls’</a:t>
            </a:r>
            <a:endParaRPr lang="en-US" sz="3600" dirty="0"/>
          </a:p>
        </p:txBody>
      </p:sp>
      <p:sp>
        <p:nvSpPr>
          <p:cNvPr id="17" name="SK-29-text-16"/>
          <p:cNvSpPr/>
          <p:nvPr/>
        </p:nvSpPr>
        <p:spPr>
          <a:xfrm>
            <a:off x="3464668" y="1282879"/>
            <a:ext cx="1181412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‘High-yield revision — know these before your AKT’</a:t>
            </a:r>
            <a:endParaRPr lang="en-US" sz="1800" dirty="0"/>
          </a:p>
        </p:txBody>
      </p:sp>
      <p:sp>
        <p:nvSpPr>
          <p:cNvPr id="18" name="SK-29-text-17"/>
          <p:cNvSpPr/>
          <p:nvPr/>
        </p:nvSpPr>
        <p:spPr>
          <a:xfrm>
            <a:off x="1219200" y="1954411"/>
            <a:ext cx="45815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EXAM PEARLS</a:t>
            </a:r>
            <a:endParaRPr lang="en-US" sz="1950" dirty="0"/>
          </a:p>
        </p:txBody>
      </p:sp>
      <p:sp>
        <p:nvSpPr>
          <p:cNvPr id="19" name="SK-29-text-18"/>
          <p:cNvSpPr/>
          <p:nvPr/>
        </p:nvSpPr>
        <p:spPr>
          <a:xfrm>
            <a:off x="475357" y="2489448"/>
            <a:ext cx="81781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ICP diagnosis: Bile acids ≥19 μmol/L</a:t>
            </a:r>
            <a:endParaRPr lang="en-US" sz="1350" dirty="0"/>
          </a:p>
        </p:txBody>
      </p:sp>
      <p:sp>
        <p:nvSpPr>
          <p:cNvPr id="20" name="SK-29-text-19"/>
          <p:cNvSpPr/>
          <p:nvPr/>
        </p:nvSpPr>
        <p:spPr>
          <a:xfrm>
            <a:off x="487561" y="2825353"/>
            <a:ext cx="989266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Deliver ≥35 weeks: if bile acids ≥40 μmol/L</a:t>
            </a:r>
            <a:endParaRPr lang="en-US" sz="1350" dirty="0"/>
          </a:p>
        </p:txBody>
      </p:sp>
      <p:sp>
        <p:nvSpPr>
          <p:cNvPr id="21" name="SK-29-text-20"/>
          <p:cNvSpPr/>
          <p:nvPr/>
        </p:nvSpPr>
        <p:spPr>
          <a:xfrm>
            <a:off x="487561" y="3161407"/>
            <a:ext cx="139350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UDCA</a:t>
            </a:r>
            <a:endParaRPr lang="en-US" sz="1425" dirty="0"/>
          </a:p>
        </p:txBody>
      </p:sp>
      <p:sp>
        <p:nvSpPr>
          <p:cNvPr id="22" name="SK-29-text-21"/>
          <p:cNvSpPr/>
          <p:nvPr/>
        </p:nvSpPr>
        <p:spPr>
          <a:xfrm>
            <a:off x="719286" y="3374082"/>
            <a:ext cx="83058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for ICP (not antihistamines alone)</a:t>
            </a:r>
            <a:endParaRPr lang="en-US" sz="1200" dirty="0"/>
          </a:p>
        </p:txBody>
      </p:sp>
      <p:sp>
        <p:nvSpPr>
          <p:cNvPr id="23" name="SK-29-text-22"/>
          <p:cNvSpPr/>
          <p:nvPr/>
        </p:nvSpPr>
        <p:spPr>
          <a:xfrm>
            <a:off x="487561" y="3668911"/>
            <a:ext cx="465105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CTG normal baseline</a:t>
            </a:r>
            <a:endParaRPr lang="en-US" sz="1425" dirty="0"/>
          </a:p>
        </p:txBody>
      </p:sp>
      <p:sp>
        <p:nvSpPr>
          <p:cNvPr id="24" name="SK-29-text-23"/>
          <p:cNvSpPr/>
          <p:nvPr/>
        </p:nvSpPr>
        <p:spPr>
          <a:xfrm>
            <a:off x="719286" y="3888432"/>
            <a:ext cx="72085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110–160 bpm; variability 5–25 bpm</a:t>
            </a:r>
            <a:endParaRPr lang="en-US" sz="1200" dirty="0"/>
          </a:p>
        </p:txBody>
      </p:sp>
      <p:sp>
        <p:nvSpPr>
          <p:cNvPr id="25" name="SK-29-text-24"/>
          <p:cNvSpPr/>
          <p:nvPr/>
        </p:nvSpPr>
        <p:spPr>
          <a:xfrm>
            <a:off x="487561" y="4183261"/>
            <a:ext cx="443388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Late decelerations</a:t>
            </a:r>
            <a:endParaRPr lang="en-US" sz="1425" dirty="0"/>
          </a:p>
        </p:txBody>
      </p:sp>
      <p:sp>
        <p:nvSpPr>
          <p:cNvPr id="26" name="SK-29-text-25"/>
          <p:cNvSpPr/>
          <p:nvPr/>
        </p:nvSpPr>
        <p:spPr>
          <a:xfrm>
            <a:off x="719286" y="4389090"/>
            <a:ext cx="83058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pathological — placental insufficiency</a:t>
            </a:r>
            <a:endParaRPr lang="en-US" sz="1200" dirty="0"/>
          </a:p>
        </p:txBody>
      </p:sp>
      <p:sp>
        <p:nvSpPr>
          <p:cNvPr id="27" name="SK-29-text-26"/>
          <p:cNvSpPr/>
          <p:nvPr/>
        </p:nvSpPr>
        <p:spPr>
          <a:xfrm>
            <a:off x="487561" y="4683919"/>
            <a:ext cx="29136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VZIG window</a:t>
            </a:r>
            <a:endParaRPr lang="en-US" sz="1425" dirty="0"/>
          </a:p>
        </p:txBody>
      </p:sp>
      <p:sp>
        <p:nvSpPr>
          <p:cNvPr id="28" name="SK-29-text-27"/>
          <p:cNvSpPr/>
          <p:nvPr/>
        </p:nvSpPr>
        <p:spPr>
          <a:xfrm>
            <a:off x="719286" y="4896594"/>
            <a:ext cx="87934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Within 10 days of VZV exposure (not 72 hours)</a:t>
            </a:r>
            <a:endParaRPr lang="en-US" sz="1200" dirty="0"/>
          </a:p>
        </p:txBody>
      </p:sp>
      <p:sp>
        <p:nvSpPr>
          <p:cNvPr id="29" name="SK-29-text-28"/>
          <p:cNvSpPr/>
          <p:nvPr/>
        </p:nvSpPr>
        <p:spPr>
          <a:xfrm>
            <a:off x="487561" y="5191423"/>
            <a:ext cx="247935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Aciclovir</a:t>
            </a:r>
            <a:endParaRPr lang="en-US" sz="1425" dirty="0"/>
          </a:p>
        </p:txBody>
      </p:sp>
      <p:sp>
        <p:nvSpPr>
          <p:cNvPr id="30" name="SK-29-text-29"/>
          <p:cNvSpPr/>
          <p:nvPr/>
        </p:nvSpPr>
        <p:spPr>
          <a:xfrm>
            <a:off x="719286" y="5404098"/>
            <a:ext cx="78181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in 2nd/3rd trimester if rash develops</a:t>
            </a:r>
            <a:endParaRPr lang="en-US" sz="1200" dirty="0"/>
          </a:p>
        </p:txBody>
      </p:sp>
      <p:sp>
        <p:nvSpPr>
          <p:cNvPr id="31" name="SK-29-text-30"/>
          <p:cNvSpPr/>
          <p:nvPr/>
        </p:nvSpPr>
        <p:spPr>
          <a:xfrm>
            <a:off x="487561" y="5678388"/>
            <a:ext cx="75609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SFH &lt;10th centile: → USS for IUGR</a:t>
            </a:r>
            <a:endParaRPr lang="en-US" sz="1350" dirty="0"/>
          </a:p>
        </p:txBody>
      </p:sp>
      <p:sp>
        <p:nvSpPr>
          <p:cNvPr id="32" name="SK-29-text-31"/>
          <p:cNvSpPr/>
          <p:nvPr/>
        </p:nvSpPr>
        <p:spPr>
          <a:xfrm>
            <a:off x="487561" y="5986909"/>
            <a:ext cx="117633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ECV</a:t>
            </a:r>
            <a:endParaRPr lang="en-US" sz="1425" dirty="0"/>
          </a:p>
        </p:txBody>
      </p:sp>
      <p:sp>
        <p:nvSpPr>
          <p:cNvPr id="33" name="SK-29-text-32"/>
          <p:cNvSpPr/>
          <p:nvPr/>
        </p:nvSpPr>
        <p:spPr>
          <a:xfrm>
            <a:off x="719286" y="6192738"/>
            <a:ext cx="87934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Offered at 36 weeks for breech (~50% success)</a:t>
            </a:r>
            <a:endParaRPr lang="en-US" sz="1200" dirty="0"/>
          </a:p>
        </p:txBody>
      </p:sp>
      <p:sp>
        <p:nvSpPr>
          <p:cNvPr id="34" name="SK-29-text-33"/>
          <p:cNvSpPr/>
          <p:nvPr/>
        </p:nvSpPr>
        <p:spPr>
          <a:xfrm>
            <a:off x="5608290" y="1961257"/>
            <a:ext cx="27984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</a:t>
            </a:r>
            <a:endParaRPr lang="en-US" sz="1950" dirty="0"/>
          </a:p>
        </p:txBody>
      </p:sp>
      <p:sp>
        <p:nvSpPr>
          <p:cNvPr id="35" name="SK-29-text-34"/>
          <p:cNvSpPr/>
          <p:nvPr/>
        </p:nvSpPr>
        <p:spPr>
          <a:xfrm>
            <a:off x="4389090" y="2475607"/>
            <a:ext cx="780291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CTG baseline &lt;100 or &gt;180 bpm</a:t>
            </a:r>
            <a:endParaRPr lang="en-US" sz="1425" dirty="0"/>
          </a:p>
        </p:txBody>
      </p:sp>
      <p:sp>
        <p:nvSpPr>
          <p:cNvPr id="36" name="SK-29-text-35"/>
          <p:cNvSpPr/>
          <p:nvPr/>
        </p:nvSpPr>
        <p:spPr>
          <a:xfrm>
            <a:off x="4645075" y="2695129"/>
            <a:ext cx="62941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Pathological — escalate urgently</a:t>
            </a:r>
            <a:endParaRPr lang="en-US" sz="1200" dirty="0"/>
          </a:p>
        </p:txBody>
      </p:sp>
      <p:sp>
        <p:nvSpPr>
          <p:cNvPr id="37" name="SK-29-text-36"/>
          <p:cNvSpPr/>
          <p:nvPr/>
        </p:nvSpPr>
        <p:spPr>
          <a:xfrm>
            <a:off x="4389090" y="2955727"/>
            <a:ext cx="761904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Variability &lt;3 bpm for &gt;30 min</a:t>
            </a:r>
            <a:endParaRPr lang="en-US" sz="1425" dirty="0"/>
          </a:p>
        </p:txBody>
      </p:sp>
      <p:sp>
        <p:nvSpPr>
          <p:cNvPr id="38" name="SK-29-text-37"/>
          <p:cNvSpPr/>
          <p:nvPr/>
        </p:nvSpPr>
        <p:spPr>
          <a:xfrm>
            <a:off x="4632871" y="3175248"/>
            <a:ext cx="33680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Pathological CTG</a:t>
            </a:r>
            <a:endParaRPr lang="en-US" sz="1200" dirty="0"/>
          </a:p>
        </p:txBody>
      </p:sp>
      <p:sp>
        <p:nvSpPr>
          <p:cNvPr id="39" name="SK-29-text-38"/>
          <p:cNvSpPr/>
          <p:nvPr/>
        </p:nvSpPr>
        <p:spPr>
          <a:xfrm>
            <a:off x="4389090" y="3442692"/>
            <a:ext cx="609885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Late decelerations on CTG</a:t>
            </a:r>
            <a:endParaRPr lang="en-US" sz="1425" dirty="0"/>
          </a:p>
        </p:txBody>
      </p:sp>
      <p:sp>
        <p:nvSpPr>
          <p:cNvPr id="40" name="SK-29-text-39"/>
          <p:cNvSpPr/>
          <p:nvPr/>
        </p:nvSpPr>
        <p:spPr>
          <a:xfrm>
            <a:off x="4632871" y="3655219"/>
            <a:ext cx="64770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Placental insufficiency — act now</a:t>
            </a:r>
            <a:endParaRPr lang="en-US" sz="1200" dirty="0"/>
          </a:p>
        </p:txBody>
      </p:sp>
      <p:sp>
        <p:nvSpPr>
          <p:cNvPr id="41" name="SK-29-text-40"/>
          <p:cNvSpPr/>
          <p:nvPr/>
        </p:nvSpPr>
        <p:spPr>
          <a:xfrm>
            <a:off x="4389090" y="3922663"/>
            <a:ext cx="544734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Sinusoidal CTG pattern</a:t>
            </a:r>
            <a:endParaRPr lang="en-US" sz="1425" dirty="0"/>
          </a:p>
        </p:txBody>
      </p:sp>
      <p:sp>
        <p:nvSpPr>
          <p:cNvPr id="42" name="SK-29-text-41"/>
          <p:cNvSpPr/>
          <p:nvPr/>
        </p:nvSpPr>
        <p:spPr>
          <a:xfrm>
            <a:off x="4632871" y="4149030"/>
            <a:ext cx="70256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Severe fetal anaemia — urgent review</a:t>
            </a:r>
            <a:endParaRPr lang="en-US" sz="1200" dirty="0"/>
          </a:p>
        </p:txBody>
      </p:sp>
      <p:sp>
        <p:nvSpPr>
          <p:cNvPr id="43" name="SK-29-text-42"/>
          <p:cNvSpPr/>
          <p:nvPr/>
        </p:nvSpPr>
        <p:spPr>
          <a:xfrm>
            <a:off x="4389090" y="4409629"/>
            <a:ext cx="780291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Pruritus + no rash in 3rd trimester</a:t>
            </a:r>
            <a:endParaRPr lang="en-US" sz="1425" dirty="0"/>
          </a:p>
        </p:txBody>
      </p:sp>
      <p:sp>
        <p:nvSpPr>
          <p:cNvPr id="44" name="SK-29-text-43"/>
          <p:cNvSpPr/>
          <p:nvPr/>
        </p:nvSpPr>
        <p:spPr>
          <a:xfrm>
            <a:off x="4632871" y="4629150"/>
            <a:ext cx="755912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ICP until proven otherwise — check bile acids</a:t>
            </a:r>
            <a:endParaRPr lang="en-US" sz="1200" dirty="0"/>
          </a:p>
        </p:txBody>
      </p:sp>
      <p:sp>
        <p:nvSpPr>
          <p:cNvPr id="45" name="SK-29-text-44"/>
          <p:cNvSpPr/>
          <p:nvPr/>
        </p:nvSpPr>
        <p:spPr>
          <a:xfrm>
            <a:off x="4389090" y="4896594"/>
            <a:ext cx="588168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Bile acids ≥100 μmol/L</a:t>
            </a:r>
            <a:endParaRPr lang="en-US" sz="1425" dirty="0"/>
          </a:p>
        </p:txBody>
      </p:sp>
      <p:sp>
        <p:nvSpPr>
          <p:cNvPr id="46" name="SK-29-text-45"/>
          <p:cNvSpPr/>
          <p:nvPr/>
        </p:nvSpPr>
        <p:spPr>
          <a:xfrm>
            <a:off x="4632871" y="5115967"/>
            <a:ext cx="755912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Discuss early delivery with obstetric consultant</a:t>
            </a:r>
            <a:endParaRPr lang="en-US" sz="1200" dirty="0"/>
          </a:p>
        </p:txBody>
      </p:sp>
      <p:sp>
        <p:nvSpPr>
          <p:cNvPr id="47" name="SK-29-text-46"/>
          <p:cNvSpPr/>
          <p:nvPr/>
        </p:nvSpPr>
        <p:spPr>
          <a:xfrm>
            <a:off x="4389090" y="5383411"/>
            <a:ext cx="780291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Chickenpox near term (±5 days of delivery)</a:t>
            </a:r>
            <a:endParaRPr lang="en-US" sz="1425" dirty="0"/>
          </a:p>
        </p:txBody>
      </p:sp>
      <p:sp>
        <p:nvSpPr>
          <p:cNvPr id="48" name="SK-29-text-47"/>
          <p:cNvSpPr/>
          <p:nvPr/>
        </p:nvSpPr>
        <p:spPr>
          <a:xfrm>
            <a:off x="4632871" y="5596086"/>
            <a:ext cx="50139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Neonatologist immediately</a:t>
            </a:r>
            <a:endParaRPr lang="en-US" sz="1200" dirty="0"/>
          </a:p>
        </p:txBody>
      </p:sp>
      <p:sp>
        <p:nvSpPr>
          <p:cNvPr id="49" name="SK-29-text-48"/>
          <p:cNvSpPr/>
          <p:nvPr/>
        </p:nvSpPr>
        <p:spPr>
          <a:xfrm>
            <a:off x="4389090" y="5863530"/>
            <a:ext cx="78029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Dyspnoea + chickenpox in pregnancy</a:t>
            </a:r>
            <a:endParaRPr lang="en-US" sz="1425" dirty="0"/>
          </a:p>
        </p:txBody>
      </p:sp>
      <p:sp>
        <p:nvSpPr>
          <p:cNvPr id="50" name="SK-29-text-49"/>
          <p:cNvSpPr/>
          <p:nvPr/>
        </p:nvSpPr>
        <p:spPr>
          <a:xfrm>
            <a:off x="4632871" y="6089898"/>
            <a:ext cx="73914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Varicella pneumonitis — admit urgently</a:t>
            </a:r>
            <a:endParaRPr lang="en-US" sz="1200" dirty="0"/>
          </a:p>
        </p:txBody>
      </p:sp>
      <p:sp>
        <p:nvSpPr>
          <p:cNvPr id="51" name="SK-29-text-50"/>
          <p:cNvSpPr/>
          <p:nvPr/>
        </p:nvSpPr>
        <p:spPr>
          <a:xfrm>
            <a:off x="8985498" y="1954411"/>
            <a:ext cx="320650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</a:t>
            </a:r>
            <a:endParaRPr lang="en-US" sz="1950" dirty="0"/>
          </a:p>
        </p:txBody>
      </p:sp>
      <p:sp>
        <p:nvSpPr>
          <p:cNvPr id="52" name="SK-29-text-51"/>
          <p:cNvSpPr/>
          <p:nvPr/>
        </p:nvSpPr>
        <p:spPr>
          <a:xfrm>
            <a:off x="8290471" y="2489448"/>
            <a:ext cx="3169890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Do NOT give ibuprofen or aspirin for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chickenpox fever in pregnancy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paracetamol only</a:t>
            </a:r>
            <a:endParaRPr lang="en-US" sz="1500" dirty="0"/>
          </a:p>
        </p:txBody>
      </p:sp>
      <p:sp>
        <p:nvSpPr>
          <p:cNvPr id="53" name="SK-29-text-52"/>
          <p:cNvSpPr/>
          <p:nvPr/>
        </p:nvSpPr>
        <p:spPr>
          <a:xfrm>
            <a:off x="8290471" y="3264396"/>
            <a:ext cx="343807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Do NOT assume pruritus in 3rd trimester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PUPPP — always check bile acids</a:t>
            </a:r>
            <a:endParaRPr lang="en-US" sz="1500" dirty="0"/>
          </a:p>
        </p:txBody>
      </p:sp>
      <p:sp>
        <p:nvSpPr>
          <p:cNvPr id="54" name="SK-29-text-53"/>
          <p:cNvSpPr/>
          <p:nvPr/>
        </p:nvSpPr>
        <p:spPr>
          <a:xfrm>
            <a:off x="8290471" y="3819823"/>
            <a:ext cx="302359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Do NOT confuse late decelerations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early — late = pathological</a:t>
            </a:r>
            <a:endParaRPr lang="en-US" sz="1500" dirty="0"/>
          </a:p>
        </p:txBody>
      </p:sp>
      <p:sp>
        <p:nvSpPr>
          <p:cNvPr id="55" name="SK-29-text-54"/>
          <p:cNvSpPr/>
          <p:nvPr/>
        </p:nvSpPr>
        <p:spPr>
          <a:xfrm>
            <a:off x="8290471" y="4375398"/>
            <a:ext cx="337705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Do NOT give VZIG only within 72 hours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window is 10 days for VZV</a:t>
            </a:r>
            <a:endParaRPr lang="en-US" sz="1500" dirty="0"/>
          </a:p>
        </p:txBody>
      </p:sp>
      <p:sp>
        <p:nvSpPr>
          <p:cNvPr id="56" name="SK-29-text-55"/>
          <p:cNvSpPr/>
          <p:nvPr/>
        </p:nvSpPr>
        <p:spPr>
          <a:xfrm>
            <a:off x="8290471" y="4930825"/>
            <a:ext cx="335280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Do NOT omit ECV offer at 36 weeks for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breech — avoid unnecessary caesarean</a:t>
            </a:r>
            <a:endParaRPr lang="en-US" sz="1500" dirty="0"/>
          </a:p>
        </p:txBody>
      </p:sp>
      <p:sp>
        <p:nvSpPr>
          <p:cNvPr id="57" name="SK-29-text-56"/>
          <p:cNvSpPr/>
          <p:nvPr/>
        </p:nvSpPr>
        <p:spPr>
          <a:xfrm>
            <a:off x="8290471" y="5486400"/>
            <a:ext cx="325516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Do NOT continue combined oral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contraceptive pill postnatally after ICP</a:t>
            </a:r>
            <a:endParaRPr lang="en-US" sz="1500" dirty="0"/>
          </a:p>
        </p:txBody>
      </p:sp>
      <p:sp>
        <p:nvSpPr>
          <p:cNvPr id="58" name="SK-29-text-57"/>
          <p:cNvSpPr/>
          <p:nvPr/>
        </p:nvSpPr>
        <p:spPr>
          <a:xfrm>
            <a:off x="5291286" y="6631632"/>
            <a:ext cx="39166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9" name="SK-29-text-58"/>
          <p:cNvSpPr/>
          <p:nvPr/>
        </p:nvSpPr>
        <p:spPr>
          <a:xfrm>
            <a:off x="10972800" y="6631632"/>
            <a:ext cx="12192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29 of 30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6592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497461"/>
            <a:ext cx="3230761" cy="3360390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630882"/>
            <a:ext cx="97482" cy="816025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380" y="1604070"/>
            <a:ext cx="1706761" cy="28575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361" y="1837879"/>
            <a:ext cx="5242471" cy="1529209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361" y="1837879"/>
            <a:ext cx="134094" cy="1529209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9780" y="1837879"/>
            <a:ext cx="5425380" cy="1529209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9780" y="1837879"/>
            <a:ext cx="134094" cy="1529209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2361" y="3538686"/>
            <a:ext cx="5242471" cy="1755577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2361" y="3538686"/>
            <a:ext cx="134094" cy="1755577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9780" y="3538686"/>
            <a:ext cx="5425380" cy="1755577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39780" y="3538686"/>
            <a:ext cx="134094" cy="1755577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2361" y="5506938"/>
            <a:ext cx="10972800" cy="960090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2361" y="5506938"/>
            <a:ext cx="85279" cy="960090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4400" y="5596086"/>
            <a:ext cx="292596" cy="267444"/>
          </a:xfrm>
          <a:prstGeom prst="rect">
            <a:avLst/>
          </a:prstGeom>
        </p:spPr>
      </p:pic>
      <p:pic>
        <p:nvPicPr>
          <p:cNvPr id="18" name="SK-3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277600" y="3627834"/>
            <a:ext cx="390079" cy="383977"/>
          </a:xfrm>
          <a:prstGeom prst="rect">
            <a:avLst/>
          </a:prstGeom>
        </p:spPr>
      </p:pic>
      <p:pic>
        <p:nvPicPr>
          <p:cNvPr id="19" name="SK-3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240988" y="1920180"/>
            <a:ext cx="451098" cy="335905"/>
          </a:xfrm>
          <a:prstGeom prst="rect">
            <a:avLst/>
          </a:prstGeom>
        </p:spPr>
      </p:pic>
      <p:pic>
        <p:nvPicPr>
          <p:cNvPr id="20" name="SK-30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437584" y="3641527"/>
            <a:ext cx="487561" cy="363438"/>
          </a:xfrm>
          <a:prstGeom prst="rect">
            <a:avLst/>
          </a:prstGeom>
        </p:spPr>
      </p:pic>
      <p:pic>
        <p:nvPicPr>
          <p:cNvPr id="21" name="SK-30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535067" y="1885950"/>
            <a:ext cx="365671" cy="438894"/>
          </a:xfrm>
          <a:prstGeom prst="rect">
            <a:avLst/>
          </a:prstGeom>
        </p:spPr>
      </p:pic>
      <p:sp>
        <p:nvSpPr>
          <p:cNvPr id="22" name="SK-30-text-21"/>
          <p:cNvSpPr/>
          <p:nvPr/>
        </p:nvSpPr>
        <p:spPr>
          <a:xfrm>
            <a:off x="4132064" y="54769"/>
            <a:ext cx="39277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23" name="SK-30-text-22"/>
          <p:cNvSpPr/>
          <p:nvPr/>
        </p:nvSpPr>
        <p:spPr>
          <a:xfrm>
            <a:off x="804565" y="630882"/>
            <a:ext cx="596074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52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</a:t>
            </a:r>
            <a:endParaRPr lang="en-US" sz="3150" dirty="0"/>
          </a:p>
        </p:txBody>
      </p:sp>
      <p:sp>
        <p:nvSpPr>
          <p:cNvPr id="24" name="SK-30-text-23"/>
          <p:cNvSpPr/>
          <p:nvPr/>
        </p:nvSpPr>
        <p:spPr>
          <a:xfrm>
            <a:off x="804565" y="1124694"/>
            <a:ext cx="1138743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4A698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“Essential thresholds and management steps — all four sections”</a:t>
            </a:r>
            <a:endParaRPr lang="en-US" sz="2400" dirty="0"/>
          </a:p>
        </p:txBody>
      </p:sp>
      <p:sp>
        <p:nvSpPr>
          <p:cNvPr id="25" name="SK-30-text-24"/>
          <p:cNvSpPr/>
          <p:nvPr/>
        </p:nvSpPr>
        <p:spPr>
          <a:xfrm>
            <a:off x="1024086" y="1947565"/>
            <a:ext cx="95345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 — Abdominal Palpation</a:t>
            </a:r>
            <a:endParaRPr lang="en-US" sz="1950" dirty="0"/>
          </a:p>
        </p:txBody>
      </p:sp>
      <p:sp>
        <p:nvSpPr>
          <p:cNvPr id="26" name="SK-30-text-25"/>
          <p:cNvSpPr/>
          <p:nvPr/>
        </p:nvSpPr>
        <p:spPr>
          <a:xfrm>
            <a:off x="1036290" y="2269927"/>
            <a:ext cx="105346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SFH (cm) ≈ gestational age in weeks (±2 cm)</a:t>
            </a:r>
            <a:endParaRPr lang="en-US" sz="1500" dirty="0"/>
          </a:p>
        </p:txBody>
      </p:sp>
      <p:sp>
        <p:nvSpPr>
          <p:cNvPr id="27" name="SK-30-text-26"/>
          <p:cNvSpPr/>
          <p:nvPr/>
        </p:nvSpPr>
        <p:spPr>
          <a:xfrm>
            <a:off x="1036290" y="2523679"/>
            <a:ext cx="93154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SFH below 10th centile → USS for IUGR</a:t>
            </a:r>
            <a:endParaRPr lang="en-US" sz="1500" dirty="0"/>
          </a:p>
        </p:txBody>
      </p:sp>
      <p:sp>
        <p:nvSpPr>
          <p:cNvPr id="28" name="SK-30-text-27"/>
          <p:cNvSpPr/>
          <p:nvPr/>
        </p:nvSpPr>
        <p:spPr>
          <a:xfrm>
            <a:off x="1036290" y="2750046"/>
            <a:ext cx="1115571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ECV offered at 36 weeks for breech (~50% success)</a:t>
            </a:r>
            <a:endParaRPr lang="en-US" sz="1500" dirty="0"/>
          </a:p>
        </p:txBody>
      </p:sp>
      <p:sp>
        <p:nvSpPr>
          <p:cNvPr id="29" name="SK-30-text-28"/>
          <p:cNvSpPr/>
          <p:nvPr/>
        </p:nvSpPr>
        <p:spPr>
          <a:xfrm>
            <a:off x="1036290" y="2996803"/>
            <a:ext cx="111557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Head engaged = less than 2/5 palpable above brim</a:t>
            </a:r>
            <a:endParaRPr lang="en-US" sz="1500" dirty="0"/>
          </a:p>
        </p:txBody>
      </p:sp>
      <p:sp>
        <p:nvSpPr>
          <p:cNvPr id="30" name="SK-30-text-29"/>
          <p:cNvSpPr/>
          <p:nvPr/>
        </p:nvSpPr>
        <p:spPr>
          <a:xfrm>
            <a:off x="1024086" y="3662065"/>
            <a:ext cx="1012888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3 — Obstetric Cholestasis</a:t>
            </a:r>
            <a:endParaRPr lang="en-US" sz="1950" dirty="0"/>
          </a:p>
        </p:txBody>
      </p:sp>
      <p:sp>
        <p:nvSpPr>
          <p:cNvPr id="31" name="SK-30-text-30"/>
          <p:cNvSpPr/>
          <p:nvPr/>
        </p:nvSpPr>
        <p:spPr>
          <a:xfrm>
            <a:off x="1036290" y="3991273"/>
            <a:ext cx="8629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Bile acids ≥19 µmol/L = diagnostic</a:t>
            </a:r>
            <a:endParaRPr lang="en-US" sz="1500" dirty="0"/>
          </a:p>
        </p:txBody>
      </p:sp>
      <p:sp>
        <p:nvSpPr>
          <p:cNvPr id="32" name="SK-30-text-31"/>
          <p:cNvSpPr/>
          <p:nvPr/>
        </p:nvSpPr>
        <p:spPr>
          <a:xfrm>
            <a:off x="1036290" y="4231332"/>
            <a:ext cx="8705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UDCA first-line (10–15 mg/kg/day)</a:t>
            </a:r>
            <a:endParaRPr lang="en-US" sz="1500" dirty="0"/>
          </a:p>
        </p:txBody>
      </p:sp>
      <p:sp>
        <p:nvSpPr>
          <p:cNvPr id="33" name="SK-30-text-32"/>
          <p:cNvSpPr/>
          <p:nvPr/>
        </p:nvSpPr>
        <p:spPr>
          <a:xfrm>
            <a:off x="1036290" y="4471392"/>
            <a:ext cx="1115571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Bile acids ≥40 µmol/L → deliver from 35 weeks</a:t>
            </a:r>
            <a:endParaRPr lang="en-US" sz="1500" dirty="0"/>
          </a:p>
        </p:txBody>
      </p:sp>
      <p:sp>
        <p:nvSpPr>
          <p:cNvPr id="34" name="SK-30-text-33"/>
          <p:cNvSpPr/>
          <p:nvPr/>
        </p:nvSpPr>
        <p:spPr>
          <a:xfrm>
            <a:off x="1036290" y="4704457"/>
            <a:ext cx="111557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Bile acids ≥100 µmol/L → discuss earlier delivery</a:t>
            </a:r>
            <a:endParaRPr lang="en-US" sz="1500" dirty="0"/>
          </a:p>
        </p:txBody>
      </p:sp>
      <p:sp>
        <p:nvSpPr>
          <p:cNvPr id="35" name="SK-30-text-34"/>
          <p:cNvSpPr/>
          <p:nvPr/>
        </p:nvSpPr>
        <p:spPr>
          <a:xfrm>
            <a:off x="1036290" y="4937671"/>
            <a:ext cx="1115571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Avoid COC postnatally; 45–90% recurrence risk</a:t>
            </a:r>
            <a:endParaRPr lang="en-US" sz="1500" dirty="0"/>
          </a:p>
        </p:txBody>
      </p:sp>
      <p:sp>
        <p:nvSpPr>
          <p:cNvPr id="36" name="SK-30-text-35"/>
          <p:cNvSpPr/>
          <p:nvPr/>
        </p:nvSpPr>
        <p:spPr>
          <a:xfrm>
            <a:off x="6571357" y="1947565"/>
            <a:ext cx="562064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CTG Interpretation</a:t>
            </a:r>
            <a:endParaRPr lang="en-US" sz="1950" dirty="0"/>
          </a:p>
        </p:txBody>
      </p:sp>
      <p:sp>
        <p:nvSpPr>
          <p:cNvPr id="37" name="SK-30-text-36"/>
          <p:cNvSpPr/>
          <p:nvPr/>
        </p:nvSpPr>
        <p:spPr>
          <a:xfrm>
            <a:off x="6571357" y="2269927"/>
            <a:ext cx="562064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Normal baseline: 110–160 bpm; variability 5–25 bpm</a:t>
            </a:r>
            <a:endParaRPr lang="en-US" sz="1500" dirty="0"/>
          </a:p>
        </p:txBody>
      </p:sp>
      <p:sp>
        <p:nvSpPr>
          <p:cNvPr id="38" name="SK-30-text-37"/>
          <p:cNvSpPr/>
          <p:nvPr/>
        </p:nvSpPr>
        <p:spPr>
          <a:xfrm>
            <a:off x="6571357" y="2523679"/>
            <a:ext cx="56206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Late decelerations = placental insufficiency → pathological</a:t>
            </a:r>
            <a:endParaRPr lang="en-US" sz="1500" dirty="0"/>
          </a:p>
        </p:txBody>
      </p:sp>
      <p:sp>
        <p:nvSpPr>
          <p:cNvPr id="39" name="SK-30-text-38"/>
          <p:cNvSpPr/>
          <p:nvPr/>
        </p:nvSpPr>
        <p:spPr>
          <a:xfrm>
            <a:off x="6571357" y="2763738"/>
            <a:ext cx="56206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Sinusoidal pattern → fetal anaemia → urgent</a:t>
            </a:r>
            <a:endParaRPr lang="en-US" sz="1500" dirty="0"/>
          </a:p>
        </p:txBody>
      </p:sp>
      <p:sp>
        <p:nvSpPr>
          <p:cNvPr id="40" name="SK-30-text-39"/>
          <p:cNvSpPr/>
          <p:nvPr/>
        </p:nvSpPr>
        <p:spPr>
          <a:xfrm>
            <a:off x="6571357" y="2996803"/>
            <a:ext cx="56206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Pathological CTG → FBS or emergency delivery</a:t>
            </a:r>
            <a:endParaRPr lang="en-US" sz="1500" dirty="0"/>
          </a:p>
        </p:txBody>
      </p:sp>
      <p:sp>
        <p:nvSpPr>
          <p:cNvPr id="41" name="SK-30-text-40"/>
          <p:cNvSpPr/>
          <p:nvPr/>
        </p:nvSpPr>
        <p:spPr>
          <a:xfrm>
            <a:off x="6571357" y="3662065"/>
            <a:ext cx="562064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 — Chickenpox in Pregnancy</a:t>
            </a:r>
            <a:endParaRPr lang="en-US" sz="1950" dirty="0"/>
          </a:p>
        </p:txBody>
      </p:sp>
      <p:sp>
        <p:nvSpPr>
          <p:cNvPr id="42" name="SK-30-text-41"/>
          <p:cNvSpPr/>
          <p:nvPr/>
        </p:nvSpPr>
        <p:spPr>
          <a:xfrm>
            <a:off x="6571357" y="3991273"/>
            <a:ext cx="56206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VZIG within 10 days of significant exposure</a:t>
            </a:r>
            <a:endParaRPr lang="en-US" sz="1500" dirty="0"/>
          </a:p>
        </p:txBody>
      </p:sp>
      <p:sp>
        <p:nvSpPr>
          <p:cNvPr id="43" name="SK-30-text-42"/>
          <p:cNvSpPr/>
          <p:nvPr/>
        </p:nvSpPr>
        <p:spPr>
          <a:xfrm>
            <a:off x="6571357" y="4231332"/>
            <a:ext cx="56206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Aciclovir 800 mg 5× daily if rash — start within 24 hours</a:t>
            </a:r>
            <a:endParaRPr lang="en-US" sz="1500" dirty="0"/>
          </a:p>
        </p:txBody>
      </p:sp>
      <p:sp>
        <p:nvSpPr>
          <p:cNvPr id="44" name="SK-30-text-43"/>
          <p:cNvSpPr/>
          <p:nvPr/>
        </p:nvSpPr>
        <p:spPr>
          <a:xfrm>
            <a:off x="6571357" y="4464546"/>
            <a:ext cx="56206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Paracetamol only — NO ibuprofen, NO aspirin</a:t>
            </a:r>
            <a:endParaRPr lang="en-US" sz="1500" dirty="0"/>
          </a:p>
        </p:txBody>
      </p:sp>
      <p:sp>
        <p:nvSpPr>
          <p:cNvPr id="45" name="SK-30-text-44"/>
          <p:cNvSpPr/>
          <p:nvPr/>
        </p:nvSpPr>
        <p:spPr>
          <a:xfrm>
            <a:off x="6571357" y="4704457"/>
            <a:ext cx="562064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FVS risk: ~1–2% if infection before 13 weeks</a:t>
            </a:r>
            <a:endParaRPr lang="en-US" sz="1500" dirty="0"/>
          </a:p>
        </p:txBody>
      </p:sp>
      <p:sp>
        <p:nvSpPr>
          <p:cNvPr id="46" name="SK-30-text-45"/>
          <p:cNvSpPr/>
          <p:nvPr/>
        </p:nvSpPr>
        <p:spPr>
          <a:xfrm>
            <a:off x="6571357" y="4930825"/>
            <a:ext cx="562064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Near term (±5 days delivery) → neonatologist urgently</a:t>
            </a:r>
            <a:endParaRPr lang="en-US" sz="1500" dirty="0"/>
          </a:p>
        </p:txBody>
      </p:sp>
      <p:sp>
        <p:nvSpPr>
          <p:cNvPr id="47" name="SK-30-text-46"/>
          <p:cNvSpPr/>
          <p:nvPr/>
        </p:nvSpPr>
        <p:spPr>
          <a:xfrm>
            <a:off x="1219200" y="5644009"/>
            <a:ext cx="10314384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Disclaimer: This resource is for educational purposes only. Always verify clinical guidance, drug doses, and thresholds against the latest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guidelines, RCOG Green-top Guidelines, and the current BNF before clinical application. Not a substitute for clinical judgement.</a:t>
            </a:r>
            <a:endParaRPr lang="en-US" sz="1350" dirty="0"/>
          </a:p>
        </p:txBody>
      </p:sp>
      <p:sp>
        <p:nvSpPr>
          <p:cNvPr id="48" name="SK-30-text-47"/>
          <p:cNvSpPr/>
          <p:nvPr/>
        </p:nvSpPr>
        <p:spPr>
          <a:xfrm>
            <a:off x="2561332" y="6165205"/>
            <a:ext cx="732502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C056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— “Updated to NICE/RCOG 2024/2025 standards | Created May 2026</a:t>
            </a:r>
            <a:endParaRPr lang="en-US" sz="1500" dirty="0"/>
          </a:p>
        </p:txBody>
      </p:sp>
      <p:sp>
        <p:nvSpPr>
          <p:cNvPr id="49" name="SK-30-text-48"/>
          <p:cNvSpPr/>
          <p:nvPr/>
        </p:nvSpPr>
        <p:spPr>
          <a:xfrm>
            <a:off x="5253186" y="6645325"/>
            <a:ext cx="166107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0" name="SK-30-text-49"/>
          <p:cNvSpPr/>
          <p:nvPr/>
        </p:nvSpPr>
        <p:spPr>
          <a:xfrm>
            <a:off x="10969675" y="6638479"/>
            <a:ext cx="103926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30 of 30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637</Words>
  <Application>Microsoft Office PowerPoint</Application>
  <PresentationFormat>Widescreen</PresentationFormat>
  <Paragraphs>84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Roboto</vt:lpstr>
      <vt:lpstr>Arial</vt:lpstr>
      <vt:lpstr>Calibri</vt:lpstr>
      <vt:lpstr>Office Theme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2026-06-11T15:20:52Z</dcterms:created>
  <dcterms:modified xsi:type="dcterms:W3CDTF">2026-06-11T16:21:43Z</dcterms:modified>
</cp:coreProperties>
</file>