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73" r:id="rId2"/>
    <p:sldId id="274" r:id="rId3"/>
    <p:sldId id="275" r:id="rId4"/>
    <p:sldId id="276" r:id="rId5"/>
    <p:sldId id="277" r:id="rId6"/>
    <p:sldId id="278" r:id="rId7"/>
  </p:sldIdLst>
  <p:sldSz cx="12192000" cy="6858000"/>
  <p:notesSz cx="6858000" cy="12192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02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15.pn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15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5965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5965"/>
            <a:ext cx="6096000" cy="5904607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50194"/>
            <a:ext cx="853380" cy="9525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180" y="994321"/>
            <a:ext cx="1524000" cy="2125861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383411"/>
            <a:ext cx="1584871" cy="308521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6361" y="5383411"/>
            <a:ext cx="1828800" cy="308521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5383411"/>
            <a:ext cx="1487388" cy="308521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0" y="575965"/>
            <a:ext cx="97482" cy="5904607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575965"/>
            <a:ext cx="5998369" cy="5904607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58165" y="3038029"/>
            <a:ext cx="621655" cy="630882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80784" y="1131540"/>
            <a:ext cx="2352973" cy="4793605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02996" y="3216325"/>
            <a:ext cx="572988" cy="651421"/>
          </a:xfrm>
          <a:prstGeom prst="rect">
            <a:avLst/>
          </a:prstGeom>
        </p:spPr>
      </p:pic>
      <p:sp>
        <p:nvSpPr>
          <p:cNvPr id="16" name="SK-18-text-15"/>
          <p:cNvSpPr/>
          <p:nvPr/>
        </p:nvSpPr>
        <p:spPr>
          <a:xfrm>
            <a:off x="3586163" y="130225"/>
            <a:ext cx="503173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17" name="SK-18-text-16"/>
          <p:cNvSpPr/>
          <p:nvPr/>
        </p:nvSpPr>
        <p:spPr>
          <a:xfrm>
            <a:off x="572988" y="1124694"/>
            <a:ext cx="486060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2025" dirty="0"/>
          </a:p>
        </p:txBody>
      </p:sp>
      <p:sp>
        <p:nvSpPr>
          <p:cNvPr id="18" name="SK-18-text-17"/>
          <p:cNvSpPr/>
          <p:nvPr/>
        </p:nvSpPr>
        <p:spPr>
          <a:xfrm>
            <a:off x="572988" y="1851571"/>
            <a:ext cx="4132957" cy="14332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528"/>
              </a:lnSpc>
              <a:buNone/>
            </a:pPr>
            <a:r>
              <a:rPr lang="en-US" sz="5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Obstetric</a:t>
            </a:r>
            <a:endParaRPr lang="en-US" sz="5025" dirty="0"/>
          </a:p>
          <a:p>
            <a:pPr marL="0" indent="0" algn="l">
              <a:lnSpc>
                <a:spcPts val="5528"/>
              </a:lnSpc>
              <a:buNone/>
            </a:pPr>
            <a:r>
              <a:rPr lang="en-US" sz="5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Cholestasis</a:t>
            </a:r>
            <a:endParaRPr lang="en-US" sz="5025" dirty="0"/>
          </a:p>
        </p:txBody>
      </p:sp>
      <p:sp>
        <p:nvSpPr>
          <p:cNvPr id="19" name="SK-18-text-18"/>
          <p:cNvSpPr/>
          <p:nvPr/>
        </p:nvSpPr>
        <p:spPr>
          <a:xfrm>
            <a:off x="572988" y="3387775"/>
            <a:ext cx="4730353" cy="973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00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Intrahepatic Cholestasis</a:t>
            </a:r>
            <a:endParaRPr lang="en-US" sz="3000" dirty="0"/>
          </a:p>
          <a:p>
            <a:pPr marL="0" indent="0" algn="l">
              <a:lnSpc>
                <a:spcPts val="3600"/>
              </a:lnSpc>
              <a:buNone/>
            </a:pPr>
            <a:r>
              <a:rPr lang="en-US" sz="300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Pregnancy (ICP)</a:t>
            </a:r>
            <a:endParaRPr lang="en-US" sz="3000" dirty="0"/>
          </a:p>
        </p:txBody>
      </p:sp>
      <p:sp>
        <p:nvSpPr>
          <p:cNvPr id="20" name="SK-18-text-19"/>
          <p:cNvSpPr/>
          <p:nvPr/>
        </p:nvSpPr>
        <p:spPr>
          <a:xfrm>
            <a:off x="572988" y="4567386"/>
            <a:ext cx="4864596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liver disorder unique to pregnancy —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characterised by pruritus and elevated bile acids</a:t>
            </a:r>
            <a:endParaRPr lang="en-US" sz="1650" dirty="0"/>
          </a:p>
        </p:txBody>
      </p:sp>
      <p:sp>
        <p:nvSpPr>
          <p:cNvPr id="21" name="SK-18-text-20"/>
          <p:cNvSpPr/>
          <p:nvPr/>
        </p:nvSpPr>
        <p:spPr>
          <a:xfrm>
            <a:off x="707082" y="5445175"/>
            <a:ext cx="33680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Pruritus (no rash)</a:t>
            </a:r>
            <a:endParaRPr lang="en-US" sz="1200" dirty="0"/>
          </a:p>
        </p:txBody>
      </p:sp>
      <p:sp>
        <p:nvSpPr>
          <p:cNvPr id="22" name="SK-18-text-21"/>
          <p:cNvSpPr/>
          <p:nvPr/>
        </p:nvSpPr>
        <p:spPr>
          <a:xfrm>
            <a:off x="2365177" y="5445175"/>
            <a:ext cx="4160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Bile Acids ≥19 µmol/L</a:t>
            </a:r>
            <a:endParaRPr lang="en-US" sz="1200" dirty="0"/>
          </a:p>
        </p:txBody>
      </p:sp>
      <p:sp>
        <p:nvSpPr>
          <p:cNvPr id="23" name="SK-18-text-22"/>
          <p:cNvSpPr/>
          <p:nvPr/>
        </p:nvSpPr>
        <p:spPr>
          <a:xfrm>
            <a:off x="4364682" y="5445175"/>
            <a:ext cx="2819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Third Trimester</a:t>
            </a:r>
            <a:endParaRPr lang="en-US" sz="1200" dirty="0"/>
          </a:p>
        </p:txBody>
      </p:sp>
      <p:sp>
        <p:nvSpPr>
          <p:cNvPr id="24" name="SK-18-text-23"/>
          <p:cNvSpPr/>
          <p:nvPr/>
        </p:nvSpPr>
        <p:spPr>
          <a:xfrm>
            <a:off x="572988" y="5877223"/>
            <a:ext cx="116190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Affects ~0.5–1.5% of pregnancies in the UK | Higher in South Asian populations</a:t>
            </a:r>
            <a:endParaRPr lang="en-US" sz="1200" dirty="0"/>
          </a:p>
        </p:txBody>
      </p:sp>
      <p:sp>
        <p:nvSpPr>
          <p:cNvPr id="25" name="SK-18-text-24"/>
          <p:cNvSpPr/>
          <p:nvPr/>
        </p:nvSpPr>
        <p:spPr>
          <a:xfrm>
            <a:off x="7010400" y="3943350"/>
            <a:ext cx="117038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02"/>
              </a:lnSpc>
              <a:buNone/>
            </a:pPr>
            <a:r>
              <a:rPr lang="en-US" sz="1275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Bile Acid</a:t>
            </a:r>
            <a:endParaRPr lang="en-US" sz="1275" dirty="0"/>
          </a:p>
          <a:p>
            <a:pPr marL="0" indent="0" algn="ctr">
              <a:lnSpc>
                <a:spcPts val="1402"/>
              </a:lnSpc>
              <a:buNone/>
            </a:pPr>
            <a:r>
              <a:rPr lang="en-US" sz="1275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Accumulation</a:t>
            </a:r>
            <a:endParaRPr lang="en-US" sz="1275" dirty="0"/>
          </a:p>
        </p:txBody>
      </p:sp>
      <p:sp>
        <p:nvSpPr>
          <p:cNvPr id="26" name="SK-18-text-25"/>
          <p:cNvSpPr/>
          <p:nvPr/>
        </p:nvSpPr>
        <p:spPr>
          <a:xfrm>
            <a:off x="10375255" y="3737521"/>
            <a:ext cx="10118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02"/>
              </a:lnSpc>
              <a:buNone/>
            </a:pPr>
            <a:r>
              <a:rPr lang="en-US" sz="1275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Generalised</a:t>
            </a:r>
            <a:endParaRPr lang="en-US" sz="1275" dirty="0"/>
          </a:p>
          <a:p>
            <a:pPr marL="0" indent="0" algn="ctr">
              <a:lnSpc>
                <a:spcPts val="1402"/>
              </a:lnSpc>
              <a:buNone/>
            </a:pPr>
            <a:r>
              <a:rPr lang="en-US" sz="1275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Pruritus</a:t>
            </a:r>
            <a:endParaRPr lang="en-US" sz="1275" dirty="0"/>
          </a:p>
        </p:txBody>
      </p:sp>
      <p:sp>
        <p:nvSpPr>
          <p:cNvPr id="27" name="SK-18-text-26"/>
          <p:cNvSpPr/>
          <p:nvPr/>
        </p:nvSpPr>
        <p:spPr>
          <a:xfrm>
            <a:off x="5167759" y="6576715"/>
            <a:ext cx="18439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18-text-27"/>
          <p:cNvSpPr/>
          <p:nvPr/>
        </p:nvSpPr>
        <p:spPr>
          <a:xfrm>
            <a:off x="10750153" y="6576715"/>
            <a:ext cx="113689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18 of 30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726877"/>
            <a:ext cx="109686" cy="1179463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361" y="726877"/>
            <a:ext cx="3145482" cy="281136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39553"/>
            <a:ext cx="6924973" cy="1213842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139553"/>
            <a:ext cx="134094" cy="1213842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996" y="3195786"/>
            <a:ext cx="3023592" cy="281136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483769"/>
            <a:ext cx="6924973" cy="1392138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483769"/>
            <a:ext cx="134094" cy="1392138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047357"/>
            <a:ext cx="6924973" cy="1309836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047357"/>
            <a:ext cx="134094" cy="1309836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88188" y="5582394"/>
            <a:ext cx="3815953" cy="651421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8188" y="5582394"/>
            <a:ext cx="134094" cy="651421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80784" y="1268611"/>
            <a:ext cx="3145482" cy="4121646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2196" y="5486400"/>
            <a:ext cx="646063" cy="397669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9992" y="3861048"/>
            <a:ext cx="658267" cy="665113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40275" y="3236863"/>
            <a:ext cx="219373" cy="198834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4400" y="2427684"/>
            <a:ext cx="609600" cy="658267"/>
          </a:xfrm>
          <a:prstGeom prst="rect">
            <a:avLst/>
          </a:prstGeom>
        </p:spPr>
      </p:pic>
      <p:sp>
        <p:nvSpPr>
          <p:cNvPr id="21" name="SK-19-text-20"/>
          <p:cNvSpPr/>
          <p:nvPr/>
        </p:nvSpPr>
        <p:spPr>
          <a:xfrm>
            <a:off x="3630067" y="82153"/>
            <a:ext cx="496818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22" name="SK-19-text-21"/>
          <p:cNvSpPr/>
          <p:nvPr/>
        </p:nvSpPr>
        <p:spPr>
          <a:xfrm>
            <a:off x="877788" y="781794"/>
            <a:ext cx="7012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OBSTETRIC CHOLESTASIS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767953" y="1104007"/>
            <a:ext cx="1142404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Presentation of ICP</a:t>
            </a:r>
            <a:endParaRPr lang="en-US" sz="3075" dirty="0"/>
          </a:p>
        </p:txBody>
      </p:sp>
      <p:sp>
        <p:nvSpPr>
          <p:cNvPr id="24" name="SK-19-text-23"/>
          <p:cNvSpPr/>
          <p:nvPr/>
        </p:nvSpPr>
        <p:spPr>
          <a:xfrm>
            <a:off x="767953" y="1597819"/>
            <a:ext cx="1142404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Intrahepatic Cholestasis of Pregnancy — Recognising the Classic Picture</a:t>
            </a:r>
            <a:endParaRPr lang="en-US" sz="1950" dirty="0"/>
          </a:p>
        </p:txBody>
      </p:sp>
      <p:sp>
        <p:nvSpPr>
          <p:cNvPr id="25" name="SK-19-text-24"/>
          <p:cNvSpPr/>
          <p:nvPr/>
        </p:nvSpPr>
        <p:spPr>
          <a:xfrm>
            <a:off x="1755577" y="2317998"/>
            <a:ext cx="630078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Generalised Pruritus</a:t>
            </a:r>
            <a:endParaRPr lang="en-US" sz="2025" dirty="0"/>
          </a:p>
        </p:txBody>
      </p:sp>
      <p:sp>
        <p:nvSpPr>
          <p:cNvPr id="26" name="SK-19-text-25"/>
          <p:cNvSpPr/>
          <p:nvPr/>
        </p:nvSpPr>
        <p:spPr>
          <a:xfrm>
            <a:off x="1743373" y="2640211"/>
            <a:ext cx="559608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Intense itching — worst on the palms of the hands and soles of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feet. Characteristically worse at night. No primary skin rash.</a:t>
            </a:r>
            <a:endParaRPr lang="en-US" sz="1500" dirty="0"/>
          </a:p>
        </p:txBody>
      </p:sp>
      <p:sp>
        <p:nvSpPr>
          <p:cNvPr id="27" name="SK-19-text-26"/>
          <p:cNvSpPr/>
          <p:nvPr/>
        </p:nvSpPr>
        <p:spPr>
          <a:xfrm>
            <a:off x="4572000" y="3236863"/>
            <a:ext cx="68751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rash — the itch IS the symptom</a:t>
            </a:r>
            <a:endParaRPr lang="en-US" sz="1350" dirty="0"/>
          </a:p>
        </p:txBody>
      </p:sp>
      <p:sp>
        <p:nvSpPr>
          <p:cNvPr id="28" name="SK-19-text-27"/>
          <p:cNvSpPr/>
          <p:nvPr/>
        </p:nvSpPr>
        <p:spPr>
          <a:xfrm>
            <a:off x="1755577" y="3689598"/>
            <a:ext cx="475773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Primary Rash</a:t>
            </a:r>
            <a:endParaRPr lang="en-US" sz="2025" dirty="0"/>
          </a:p>
        </p:txBody>
      </p:sp>
      <p:sp>
        <p:nvSpPr>
          <p:cNvPr id="29" name="SK-19-text-28"/>
          <p:cNvSpPr/>
          <p:nvPr/>
        </p:nvSpPr>
        <p:spPr>
          <a:xfrm>
            <a:off x="1743373" y="4018657"/>
            <a:ext cx="5535067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Unlike other causes of pruritus in pregnancy (e.g. PUPPP, eczema),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ICP produces no primary skin lesion. Scratch marks (excoriations)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visible — but these are secondary to the itch, not a rash.</a:t>
            </a:r>
            <a:endParaRPr lang="en-US" sz="1500" dirty="0"/>
          </a:p>
        </p:txBody>
      </p:sp>
      <p:sp>
        <p:nvSpPr>
          <p:cNvPr id="30" name="SK-19-text-29"/>
          <p:cNvSpPr/>
          <p:nvPr/>
        </p:nvSpPr>
        <p:spPr>
          <a:xfrm>
            <a:off x="1755577" y="5177730"/>
            <a:ext cx="846105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Jaundice and Other Features</a:t>
            </a:r>
            <a:endParaRPr lang="en-US" sz="2025" dirty="0"/>
          </a:p>
        </p:txBody>
      </p:sp>
      <p:sp>
        <p:nvSpPr>
          <p:cNvPr id="31" name="SK-19-text-30"/>
          <p:cNvSpPr/>
          <p:nvPr/>
        </p:nvSpPr>
        <p:spPr>
          <a:xfrm>
            <a:off x="1743373" y="5506938"/>
            <a:ext cx="5474196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Jaundice occurs in approximately 20% of cases. When present: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dark urine and pale stools may also appear. Symptoms worsen as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progresses and resolve dramatically after delivery.</a:t>
            </a:r>
            <a:endParaRPr lang="en-US" sz="1500" dirty="0"/>
          </a:p>
        </p:txBody>
      </p:sp>
      <p:sp>
        <p:nvSpPr>
          <p:cNvPr id="32" name="SK-19-text-31"/>
          <p:cNvSpPr/>
          <p:nvPr/>
        </p:nvSpPr>
        <p:spPr>
          <a:xfrm>
            <a:off x="8058894" y="5692080"/>
            <a:ext cx="352335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typically begin in the third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trimester and resolve within days of delivery.</a:t>
            </a:r>
            <a:endParaRPr lang="en-US" sz="1500" dirty="0"/>
          </a:p>
        </p:txBody>
      </p:sp>
      <p:sp>
        <p:nvSpPr>
          <p:cNvPr id="33" name="SK-19-text-32"/>
          <p:cNvSpPr/>
          <p:nvPr/>
        </p:nvSpPr>
        <p:spPr>
          <a:xfrm>
            <a:off x="255984" y="662478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10872192" y="6624786"/>
            <a:ext cx="103926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19 of 30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850255"/>
            <a:ext cx="97482" cy="966936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6855" y="932557"/>
            <a:ext cx="2804071" cy="329059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091630"/>
            <a:ext cx="2548086" cy="1782961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091630"/>
            <a:ext cx="97482" cy="1782961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863" y="2297311"/>
            <a:ext cx="243780" cy="137071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565" y="3593455"/>
            <a:ext cx="2170063" cy="246757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74690" y="2091630"/>
            <a:ext cx="2548086" cy="1782961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25875" y="2091630"/>
            <a:ext cx="97482" cy="1782961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2091630"/>
            <a:ext cx="2548086" cy="1782961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0094" y="2091630"/>
            <a:ext cx="97482" cy="1782961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82980" y="2091630"/>
            <a:ext cx="2548086" cy="1782961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34165" y="2091630"/>
            <a:ext cx="97482" cy="1782961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72580" y="4066729"/>
            <a:ext cx="2548086" cy="1316682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23765" y="4066729"/>
            <a:ext cx="97482" cy="1316682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76800" y="4066729"/>
            <a:ext cx="2548086" cy="1316682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27984" y="4066729"/>
            <a:ext cx="97482" cy="1316682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80871" y="4066729"/>
            <a:ext cx="2548086" cy="1316682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32055" y="4066729"/>
            <a:ext cx="97482" cy="1316682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84871" y="5609779"/>
            <a:ext cx="9082980" cy="754261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36055" y="5609779"/>
            <a:ext cx="97482" cy="754261"/>
          </a:xfrm>
          <a:prstGeom prst="rect">
            <a:avLst/>
          </a:prstGeom>
        </p:spPr>
      </p:pic>
      <p:pic>
        <p:nvPicPr>
          <p:cNvPr id="24" name="SK-20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25" name="SK-20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814965" y="4169569"/>
            <a:ext cx="390079" cy="383977"/>
          </a:xfrm>
          <a:prstGeom prst="rect">
            <a:avLst/>
          </a:prstGeom>
        </p:spPr>
      </p:pic>
      <p:pic>
        <p:nvPicPr>
          <p:cNvPr id="26" name="SK-20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949875" y="4169569"/>
            <a:ext cx="402282" cy="383977"/>
          </a:xfrm>
          <a:prstGeom prst="rect">
            <a:avLst/>
          </a:prstGeom>
        </p:spPr>
      </p:pic>
      <p:pic>
        <p:nvPicPr>
          <p:cNvPr id="27" name="SK-20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145655" y="4169569"/>
            <a:ext cx="402282" cy="383977"/>
          </a:xfrm>
          <a:prstGeom prst="rect">
            <a:avLst/>
          </a:prstGeom>
        </p:spPr>
      </p:pic>
      <p:pic>
        <p:nvPicPr>
          <p:cNvPr id="28" name="SK-20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204871" y="2194471"/>
            <a:ext cx="377875" cy="383977"/>
          </a:xfrm>
          <a:prstGeom prst="rect">
            <a:avLst/>
          </a:prstGeom>
        </p:spPr>
      </p:pic>
      <p:pic>
        <p:nvPicPr>
          <p:cNvPr id="29" name="SK-20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76392" y="2187625"/>
            <a:ext cx="402282" cy="383977"/>
          </a:xfrm>
          <a:prstGeom prst="rect">
            <a:avLst/>
          </a:prstGeom>
        </p:spPr>
      </p:pic>
      <p:pic>
        <p:nvPicPr>
          <p:cNvPr id="30" name="SK-20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584377" y="2201317"/>
            <a:ext cx="414486" cy="377130"/>
          </a:xfrm>
          <a:prstGeom prst="rect">
            <a:avLst/>
          </a:prstGeom>
        </p:spPr>
      </p:pic>
      <p:pic>
        <p:nvPicPr>
          <p:cNvPr id="31" name="SK-20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6769" y="2201317"/>
            <a:ext cx="329059" cy="370284"/>
          </a:xfrm>
          <a:prstGeom prst="rect">
            <a:avLst/>
          </a:prstGeom>
        </p:spPr>
      </p:pic>
      <p:pic>
        <p:nvPicPr>
          <p:cNvPr id="32" name="SK-20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009263" y="802332"/>
            <a:ext cx="682675" cy="1001167"/>
          </a:xfrm>
          <a:prstGeom prst="rect">
            <a:avLst/>
          </a:prstGeom>
        </p:spPr>
      </p:pic>
      <p:sp>
        <p:nvSpPr>
          <p:cNvPr id="33" name="SK-20-text-32"/>
          <p:cNvSpPr/>
          <p:nvPr/>
        </p:nvSpPr>
        <p:spPr>
          <a:xfrm>
            <a:off x="3995589" y="109686"/>
            <a:ext cx="420067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34" name="SK-20-text-33"/>
          <p:cNvSpPr/>
          <p:nvPr/>
        </p:nvSpPr>
        <p:spPr>
          <a:xfrm>
            <a:off x="767953" y="864096"/>
            <a:ext cx="1142404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Investigations for ICP</a:t>
            </a:r>
            <a:endParaRPr lang="en-US" sz="3750" dirty="0"/>
          </a:p>
        </p:txBody>
      </p:sp>
      <p:sp>
        <p:nvSpPr>
          <p:cNvPr id="35" name="SK-20-text-34"/>
          <p:cNvSpPr/>
          <p:nvPr/>
        </p:nvSpPr>
        <p:spPr>
          <a:xfrm>
            <a:off x="7982099" y="994321"/>
            <a:ext cx="2701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Obstetric Cholestasis</a:t>
            </a:r>
            <a:endParaRPr lang="en-US" sz="1650" dirty="0"/>
          </a:p>
        </p:txBody>
      </p:sp>
      <p:sp>
        <p:nvSpPr>
          <p:cNvPr id="36" name="SK-20-text-35"/>
          <p:cNvSpPr/>
          <p:nvPr/>
        </p:nvSpPr>
        <p:spPr>
          <a:xfrm>
            <a:off x="767953" y="1446907"/>
            <a:ext cx="1142404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5B7D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Intrahepatic Cholestasis of Pregnancy — Key Laboratory Tests</a:t>
            </a:r>
            <a:endParaRPr lang="en-US" sz="2550" dirty="0"/>
          </a:p>
        </p:txBody>
      </p:sp>
      <p:sp>
        <p:nvSpPr>
          <p:cNvPr id="37" name="SK-20-text-36"/>
          <p:cNvSpPr/>
          <p:nvPr/>
        </p:nvSpPr>
        <p:spPr>
          <a:xfrm>
            <a:off x="767953" y="2674590"/>
            <a:ext cx="45034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Serum Bile Acids</a:t>
            </a:r>
            <a:endParaRPr lang="en-US" sz="1800" dirty="0"/>
          </a:p>
        </p:txBody>
      </p:sp>
      <p:sp>
        <p:nvSpPr>
          <p:cNvPr id="38" name="SK-20-text-37"/>
          <p:cNvSpPr/>
          <p:nvPr/>
        </p:nvSpPr>
        <p:spPr>
          <a:xfrm>
            <a:off x="780157" y="3017490"/>
            <a:ext cx="165809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≥19 µmol/L = ICP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confirmed</a:t>
            </a:r>
            <a:endParaRPr lang="en-US" sz="1650" dirty="0"/>
          </a:p>
        </p:txBody>
      </p:sp>
      <p:sp>
        <p:nvSpPr>
          <p:cNvPr id="39" name="SK-20-text-38"/>
          <p:cNvSpPr/>
          <p:nvPr/>
        </p:nvSpPr>
        <p:spPr>
          <a:xfrm>
            <a:off x="877788" y="3641527"/>
            <a:ext cx="42824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DIAGNOSTIC TEST</a:t>
            </a:r>
            <a:endParaRPr lang="en-US" sz="1200" dirty="0"/>
          </a:p>
        </p:txBody>
      </p:sp>
      <p:sp>
        <p:nvSpPr>
          <p:cNvPr id="40" name="SK-20-text-39"/>
          <p:cNvSpPr/>
          <p:nvPr/>
        </p:nvSpPr>
        <p:spPr>
          <a:xfrm>
            <a:off x="3584377" y="2674590"/>
            <a:ext cx="45034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LFTs — ALT &amp; AST</a:t>
            </a:r>
            <a:endParaRPr lang="en-US" sz="1800" dirty="0"/>
          </a:p>
        </p:txBody>
      </p:sp>
      <p:sp>
        <p:nvSpPr>
          <p:cNvPr id="41" name="SK-20-text-40"/>
          <p:cNvSpPr/>
          <p:nvPr/>
        </p:nvSpPr>
        <p:spPr>
          <a:xfrm>
            <a:off x="3584377" y="3017490"/>
            <a:ext cx="219447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— typically 2–3×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upper limit of normal</a:t>
            </a:r>
            <a:endParaRPr lang="en-US" sz="1650" dirty="0"/>
          </a:p>
        </p:txBody>
      </p:sp>
      <p:sp>
        <p:nvSpPr>
          <p:cNvPr id="42" name="SK-20-text-41"/>
          <p:cNvSpPr/>
          <p:nvPr/>
        </p:nvSpPr>
        <p:spPr>
          <a:xfrm>
            <a:off x="6376392" y="2674590"/>
            <a:ext cx="25831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Bilirubin</a:t>
            </a:r>
            <a:endParaRPr lang="en-US" sz="1800" dirty="0"/>
          </a:p>
        </p:txBody>
      </p:sp>
      <p:sp>
        <p:nvSpPr>
          <p:cNvPr id="43" name="SK-20-text-42"/>
          <p:cNvSpPr/>
          <p:nvPr/>
        </p:nvSpPr>
        <p:spPr>
          <a:xfrm>
            <a:off x="6351984" y="3017490"/>
            <a:ext cx="1999357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mildly raised;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jaundice in ~20% of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cases</a:t>
            </a:r>
            <a:endParaRPr lang="en-US" sz="1650" dirty="0"/>
          </a:p>
        </p:txBody>
      </p:sp>
      <p:sp>
        <p:nvSpPr>
          <p:cNvPr id="44" name="SK-20-text-43"/>
          <p:cNvSpPr/>
          <p:nvPr/>
        </p:nvSpPr>
        <p:spPr>
          <a:xfrm>
            <a:off x="9180463" y="2674590"/>
            <a:ext cx="301153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Prothrombin Time (PT)</a:t>
            </a:r>
            <a:endParaRPr lang="en-US" sz="1800" dirty="0"/>
          </a:p>
        </p:txBody>
      </p:sp>
      <p:sp>
        <p:nvSpPr>
          <p:cNvPr id="45" name="SK-20-text-44"/>
          <p:cNvSpPr/>
          <p:nvPr/>
        </p:nvSpPr>
        <p:spPr>
          <a:xfrm>
            <a:off x="9168259" y="3017490"/>
            <a:ext cx="2072580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if severe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fat-soluble vitamin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malabsorption</a:t>
            </a:r>
            <a:endParaRPr lang="en-US" sz="1650" dirty="0"/>
          </a:p>
        </p:txBody>
      </p:sp>
      <p:sp>
        <p:nvSpPr>
          <p:cNvPr id="46" name="SK-20-text-45"/>
          <p:cNvSpPr/>
          <p:nvPr/>
        </p:nvSpPr>
        <p:spPr>
          <a:xfrm>
            <a:off x="2145655" y="4649688"/>
            <a:ext cx="23088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Gamma-GT</a:t>
            </a:r>
            <a:endParaRPr lang="en-US" sz="1800" dirty="0"/>
          </a:p>
        </p:txBody>
      </p:sp>
      <p:sp>
        <p:nvSpPr>
          <p:cNvPr id="47" name="SK-20-text-46"/>
          <p:cNvSpPr/>
          <p:nvPr/>
        </p:nvSpPr>
        <p:spPr>
          <a:xfrm>
            <a:off x="2157859" y="4992588"/>
            <a:ext cx="51339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mildly raised</a:t>
            </a:r>
            <a:endParaRPr lang="en-US" sz="1650" dirty="0"/>
          </a:p>
        </p:txBody>
      </p:sp>
      <p:sp>
        <p:nvSpPr>
          <p:cNvPr id="48" name="SK-20-text-47"/>
          <p:cNvSpPr/>
          <p:nvPr/>
        </p:nvSpPr>
        <p:spPr>
          <a:xfrm>
            <a:off x="4962079" y="4649688"/>
            <a:ext cx="50520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Ultrasound Abdomen</a:t>
            </a:r>
            <a:endParaRPr lang="en-US" sz="1800" dirty="0"/>
          </a:p>
        </p:txBody>
      </p:sp>
      <p:sp>
        <p:nvSpPr>
          <p:cNvPr id="49" name="SK-20-text-48"/>
          <p:cNvSpPr/>
          <p:nvPr/>
        </p:nvSpPr>
        <p:spPr>
          <a:xfrm>
            <a:off x="4962079" y="4992588"/>
            <a:ext cx="689419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biliary obstruction</a:t>
            </a:r>
            <a:endParaRPr lang="en-US" sz="1650" dirty="0"/>
          </a:p>
        </p:txBody>
      </p:sp>
      <p:sp>
        <p:nvSpPr>
          <p:cNvPr id="50" name="SK-20-text-49"/>
          <p:cNvSpPr/>
          <p:nvPr/>
        </p:nvSpPr>
        <p:spPr>
          <a:xfrm>
            <a:off x="7802761" y="4649688"/>
            <a:ext cx="438923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Hepatitis Serology</a:t>
            </a:r>
            <a:endParaRPr lang="en-US" sz="1800" dirty="0"/>
          </a:p>
        </p:txBody>
      </p:sp>
      <p:sp>
        <p:nvSpPr>
          <p:cNvPr id="51" name="SK-20-text-50"/>
          <p:cNvSpPr/>
          <p:nvPr/>
        </p:nvSpPr>
        <p:spPr>
          <a:xfrm>
            <a:off x="7814965" y="4992588"/>
            <a:ext cx="43770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viral hepatitis</a:t>
            </a:r>
            <a:endParaRPr lang="en-US" sz="1650" dirty="0"/>
          </a:p>
        </p:txBody>
      </p:sp>
      <p:sp>
        <p:nvSpPr>
          <p:cNvPr id="52" name="SK-20-text-51"/>
          <p:cNvSpPr/>
          <p:nvPr/>
        </p:nvSpPr>
        <p:spPr>
          <a:xfrm>
            <a:off x="2018109" y="5685234"/>
            <a:ext cx="815563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Key Threshold: Serum Bile Acids ≥19 µmol/L = Diagnostic for ICP</a:t>
            </a:r>
            <a:endParaRPr lang="en-US" sz="2100" dirty="0"/>
          </a:p>
        </p:txBody>
      </p:sp>
      <p:sp>
        <p:nvSpPr>
          <p:cNvPr id="53" name="SK-20-text-52"/>
          <p:cNvSpPr/>
          <p:nvPr/>
        </p:nvSpPr>
        <p:spPr>
          <a:xfrm>
            <a:off x="1703189" y="6048673"/>
            <a:ext cx="877326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*Bile acids ≥40 µmol/L → offer delivery from 35 weeks | ≥100 µmol/L → consider earlier delivery*</a:t>
            </a:r>
            <a:endParaRPr lang="en-US" sz="1650" dirty="0"/>
          </a:p>
        </p:txBody>
      </p:sp>
      <p:sp>
        <p:nvSpPr>
          <p:cNvPr id="54" name="SK-20-text-53"/>
          <p:cNvSpPr/>
          <p:nvPr/>
        </p:nvSpPr>
        <p:spPr>
          <a:xfrm>
            <a:off x="158353" y="6631632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5" name="SK-20-text-54"/>
          <p:cNvSpPr/>
          <p:nvPr/>
        </p:nvSpPr>
        <p:spPr>
          <a:xfrm>
            <a:off x="10862667" y="6631632"/>
            <a:ext cx="11464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20 of 30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740569"/>
            <a:ext cx="134094" cy="932557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20180"/>
            <a:ext cx="3499098" cy="3840361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20180"/>
            <a:ext cx="3499098" cy="123379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6803" y="3223022"/>
            <a:ext cx="1252301" cy="329208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2479" y="1920180"/>
            <a:ext cx="3499098" cy="3840361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2479" y="1920180"/>
            <a:ext cx="3499098" cy="123379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2874" y="3155730"/>
            <a:ext cx="1478978" cy="34188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5357" y="1920180"/>
            <a:ext cx="3499098" cy="3840361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5357" y="1920180"/>
            <a:ext cx="3499098" cy="123379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67230" y="3181946"/>
            <a:ext cx="1255811" cy="330131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959525"/>
            <a:ext cx="10984855" cy="397669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959525"/>
            <a:ext cx="1462980" cy="397669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565" y="6028134"/>
            <a:ext cx="170557" cy="239911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07153" y="2187625"/>
            <a:ext cx="463153" cy="575965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27663" y="2180779"/>
            <a:ext cx="560784" cy="582811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72580" y="2208163"/>
            <a:ext cx="560784" cy="528042"/>
          </a:xfrm>
          <a:prstGeom prst="rect">
            <a:avLst/>
          </a:prstGeom>
        </p:spPr>
      </p:pic>
      <p:sp>
        <p:nvSpPr>
          <p:cNvPr id="21" name="SK-21-text-20"/>
          <p:cNvSpPr/>
          <p:nvPr/>
        </p:nvSpPr>
        <p:spPr>
          <a:xfrm>
            <a:off x="3712815" y="82153"/>
            <a:ext cx="47418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**BRADFORD VTS TEACHING DECK**</a:t>
            </a:r>
            <a:endParaRPr lang="en-US" sz="2100" dirty="0"/>
          </a:p>
        </p:txBody>
      </p:sp>
      <p:sp>
        <p:nvSpPr>
          <p:cNvPr id="22" name="SK-21-text-21"/>
          <p:cNvSpPr/>
          <p:nvPr/>
        </p:nvSpPr>
        <p:spPr>
          <a:xfrm>
            <a:off x="707082" y="795486"/>
            <a:ext cx="1148491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Management of ICP</a:t>
            </a:r>
            <a:endParaRPr lang="en-US" sz="3750" dirty="0"/>
          </a:p>
        </p:txBody>
      </p:sp>
      <p:sp>
        <p:nvSpPr>
          <p:cNvPr id="23" name="SK-21-text-22"/>
          <p:cNvSpPr/>
          <p:nvPr/>
        </p:nvSpPr>
        <p:spPr>
          <a:xfrm>
            <a:off x="707082" y="1337221"/>
            <a:ext cx="1148491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Ursodeoxycholic Acid · Symptomatic Relief · Vitamin K</a:t>
            </a:r>
            <a:endParaRPr lang="en-US" sz="2400" dirty="0"/>
          </a:p>
        </p:txBody>
      </p:sp>
      <p:sp>
        <p:nvSpPr>
          <p:cNvPr id="24" name="SK-21-text-23"/>
          <p:cNvSpPr/>
          <p:nvPr/>
        </p:nvSpPr>
        <p:spPr>
          <a:xfrm>
            <a:off x="742652" y="2873425"/>
            <a:ext cx="320828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UDCA (First-Line Treatment)</a:t>
            </a:r>
            <a:endParaRPr lang="en-US" sz="1950" dirty="0"/>
          </a:p>
        </p:txBody>
      </p:sp>
      <p:sp>
        <p:nvSpPr>
          <p:cNvPr id="25" name="SK-21-text-24"/>
          <p:cNvSpPr/>
          <p:nvPr/>
        </p:nvSpPr>
        <p:spPr>
          <a:xfrm>
            <a:off x="1912590" y="3264396"/>
            <a:ext cx="86856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</a:t>
            </a:r>
            <a:endParaRPr lang="en-US" sz="1200" dirty="0"/>
          </a:p>
        </p:txBody>
      </p:sp>
      <p:sp>
        <p:nvSpPr>
          <p:cNvPr id="26" name="SK-21-text-25"/>
          <p:cNvSpPr/>
          <p:nvPr/>
        </p:nvSpPr>
        <p:spPr>
          <a:xfrm>
            <a:off x="743694" y="3620988"/>
            <a:ext cx="886396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Dose: 10–15 mg/kg/day in divided doses</a:t>
            </a:r>
            <a:endParaRPr lang="en-US" sz="1350" dirty="0"/>
          </a:p>
        </p:txBody>
      </p:sp>
      <p:sp>
        <p:nvSpPr>
          <p:cNvPr id="27" name="SK-21-text-26"/>
          <p:cNvSpPr/>
          <p:nvPr/>
        </p:nvSpPr>
        <p:spPr>
          <a:xfrm>
            <a:off x="743694" y="3936355"/>
            <a:ext cx="31454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Reduces pruritus and may improve fetal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outcomes</a:t>
            </a:r>
            <a:endParaRPr lang="en-US" sz="1350" dirty="0"/>
          </a:p>
        </p:txBody>
      </p:sp>
      <p:sp>
        <p:nvSpPr>
          <p:cNvPr id="28" name="SK-21-text-27"/>
          <p:cNvSpPr/>
          <p:nvPr/>
        </p:nvSpPr>
        <p:spPr>
          <a:xfrm>
            <a:off x="743694" y="4457700"/>
            <a:ext cx="93440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BNF: Licensed for cholestatic liver disease</a:t>
            </a:r>
            <a:endParaRPr lang="en-US" sz="1350" dirty="0"/>
          </a:p>
        </p:txBody>
      </p:sp>
      <p:sp>
        <p:nvSpPr>
          <p:cNvPr id="29" name="SK-21-text-28"/>
          <p:cNvSpPr/>
          <p:nvPr/>
        </p:nvSpPr>
        <p:spPr>
          <a:xfrm>
            <a:off x="743694" y="4766221"/>
            <a:ext cx="315768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Monitor response with weekly bile acids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LFTs</a:t>
            </a:r>
            <a:endParaRPr lang="en-US" sz="1350" dirty="0"/>
          </a:p>
        </p:txBody>
      </p:sp>
      <p:sp>
        <p:nvSpPr>
          <p:cNvPr id="30" name="SK-21-text-29"/>
          <p:cNvSpPr/>
          <p:nvPr/>
        </p:nvSpPr>
        <p:spPr>
          <a:xfrm>
            <a:off x="1290786" y="5417790"/>
            <a:ext cx="21243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as soon as ICP is confirmed</a:t>
            </a:r>
            <a:endParaRPr lang="en-US" sz="1050" dirty="0"/>
          </a:p>
        </p:txBody>
      </p:sp>
      <p:sp>
        <p:nvSpPr>
          <p:cNvPr id="31" name="SK-21-text-30"/>
          <p:cNvSpPr/>
          <p:nvPr/>
        </p:nvSpPr>
        <p:spPr>
          <a:xfrm>
            <a:off x="4948982" y="2873425"/>
            <a:ext cx="229388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Symptomatic Relief</a:t>
            </a:r>
            <a:endParaRPr lang="en-US" sz="1950" dirty="0"/>
          </a:p>
        </p:txBody>
      </p:sp>
      <p:sp>
        <p:nvSpPr>
          <p:cNvPr id="32" name="SK-21-text-31"/>
          <p:cNvSpPr/>
          <p:nvPr/>
        </p:nvSpPr>
        <p:spPr>
          <a:xfrm>
            <a:off x="5362873" y="3257550"/>
            <a:ext cx="145375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ADJUNCT THERAPY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4498777" y="3620988"/>
            <a:ext cx="76932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Chlorphenamine (chlorpheniramine):</a:t>
            </a:r>
            <a:endParaRPr lang="en-US" sz="1425" dirty="0"/>
          </a:p>
        </p:txBody>
      </p:sp>
      <p:sp>
        <p:nvSpPr>
          <p:cNvPr id="34" name="SK-21-text-33"/>
          <p:cNvSpPr/>
          <p:nvPr/>
        </p:nvSpPr>
        <p:spPr>
          <a:xfrm>
            <a:off x="4693890" y="3902125"/>
            <a:ext cx="64636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Antihistamine for itch relief</a:t>
            </a:r>
            <a:endParaRPr lang="en-US" sz="1350" dirty="0"/>
          </a:p>
        </p:txBody>
      </p:sp>
      <p:sp>
        <p:nvSpPr>
          <p:cNvPr id="35" name="SK-21-text-34"/>
          <p:cNvSpPr/>
          <p:nvPr/>
        </p:nvSpPr>
        <p:spPr>
          <a:xfrm>
            <a:off x="4693890" y="4176415"/>
            <a:ext cx="72866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Safe in pregnancy (BNF confirmed)</a:t>
            </a:r>
            <a:endParaRPr lang="en-US" sz="1350" dirty="0"/>
          </a:p>
        </p:txBody>
      </p:sp>
      <p:sp>
        <p:nvSpPr>
          <p:cNvPr id="36" name="SK-21-text-35"/>
          <p:cNvSpPr/>
          <p:nvPr/>
        </p:nvSpPr>
        <p:spPr>
          <a:xfrm>
            <a:off x="4498777" y="4485084"/>
            <a:ext cx="638841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Aqueous cream with menthol:</a:t>
            </a:r>
            <a:endParaRPr lang="en-US" sz="1425" dirty="0"/>
          </a:p>
        </p:txBody>
      </p:sp>
      <p:sp>
        <p:nvSpPr>
          <p:cNvPr id="37" name="SK-21-text-36"/>
          <p:cNvSpPr/>
          <p:nvPr/>
        </p:nvSpPr>
        <p:spPr>
          <a:xfrm>
            <a:off x="4693890" y="4745682"/>
            <a:ext cx="74981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Topical application for skin relief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4693890" y="5019973"/>
            <a:ext cx="72866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Cooling effect on palms and soles</a:t>
            </a:r>
            <a:endParaRPr lang="en-US" sz="1350" dirty="0"/>
          </a:p>
        </p:txBody>
      </p:sp>
      <p:sp>
        <p:nvSpPr>
          <p:cNvPr id="39" name="SK-21-text-38"/>
          <p:cNvSpPr/>
          <p:nvPr/>
        </p:nvSpPr>
        <p:spPr>
          <a:xfrm>
            <a:off x="4485084" y="5424636"/>
            <a:ext cx="319727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use as sole treatment — always add UDCA</a:t>
            </a:r>
            <a:endParaRPr lang="en-US" sz="1050" dirty="0"/>
          </a:p>
        </p:txBody>
      </p:sp>
      <p:sp>
        <p:nvSpPr>
          <p:cNvPr id="40" name="SK-21-text-39"/>
          <p:cNvSpPr/>
          <p:nvPr/>
        </p:nvSpPr>
        <p:spPr>
          <a:xfrm>
            <a:off x="9216182" y="2880271"/>
            <a:ext cx="124539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K</a:t>
            </a:r>
            <a:endParaRPr lang="en-US" sz="1950" dirty="0"/>
          </a:p>
        </p:txBody>
      </p:sp>
      <p:sp>
        <p:nvSpPr>
          <p:cNvPr id="41" name="SK-21-text-40"/>
          <p:cNvSpPr/>
          <p:nvPr/>
        </p:nvSpPr>
        <p:spPr>
          <a:xfrm>
            <a:off x="9130159" y="3271242"/>
            <a:ext cx="139288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COAGULOPATHY</a:t>
            </a:r>
            <a:endParaRPr lang="en-US" sz="1200" dirty="0"/>
          </a:p>
        </p:txBody>
      </p:sp>
      <p:sp>
        <p:nvSpPr>
          <p:cNvPr id="42" name="SK-21-text-41"/>
          <p:cNvSpPr/>
          <p:nvPr/>
        </p:nvSpPr>
        <p:spPr>
          <a:xfrm>
            <a:off x="8229600" y="3620988"/>
            <a:ext cx="307225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Indicated if ‘prothrombin time (PT)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prolonged’</a:t>
            </a:r>
            <a:endParaRPr lang="en-US" sz="1350" dirty="0"/>
          </a:p>
        </p:txBody>
      </p:sp>
      <p:sp>
        <p:nvSpPr>
          <p:cNvPr id="43" name="SK-21-text-42"/>
          <p:cNvSpPr/>
          <p:nvPr/>
        </p:nvSpPr>
        <p:spPr>
          <a:xfrm>
            <a:off x="8229600" y="4155877"/>
            <a:ext cx="24017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Caused by fat-soluble vitamin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malabsorption</a:t>
            </a:r>
            <a:endParaRPr lang="en-US" sz="1350" dirty="0"/>
          </a:p>
        </p:txBody>
      </p:sp>
      <p:sp>
        <p:nvSpPr>
          <p:cNvPr id="44" name="SK-21-text-43"/>
          <p:cNvSpPr/>
          <p:nvPr/>
        </p:nvSpPr>
        <p:spPr>
          <a:xfrm>
            <a:off x="8229600" y="4677073"/>
            <a:ext cx="3962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‘water-soluble form (menadiol)’</a:t>
            </a:r>
            <a:endParaRPr lang="en-US" sz="1425" dirty="0"/>
          </a:p>
        </p:txBody>
      </p:sp>
      <p:sp>
        <p:nvSpPr>
          <p:cNvPr id="45" name="SK-21-text-44"/>
          <p:cNvSpPr/>
          <p:nvPr/>
        </p:nvSpPr>
        <p:spPr>
          <a:xfrm>
            <a:off x="8229600" y="4985742"/>
            <a:ext cx="3962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PT as part of monitoring bloods</a:t>
            </a:r>
            <a:endParaRPr lang="en-US" sz="1350" dirty="0"/>
          </a:p>
        </p:txBody>
      </p:sp>
      <p:sp>
        <p:nvSpPr>
          <p:cNvPr id="46" name="SK-21-text-45"/>
          <p:cNvSpPr/>
          <p:nvPr/>
        </p:nvSpPr>
        <p:spPr>
          <a:xfrm>
            <a:off x="8130480" y="5417790"/>
            <a:ext cx="340459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Fat-soluble vitamin absorption impaired in severe ICP</a:t>
            </a:r>
            <a:endParaRPr lang="en-US" sz="1050" dirty="0"/>
          </a:p>
        </p:txBody>
      </p:sp>
      <p:sp>
        <p:nvSpPr>
          <p:cNvPr id="47" name="SK-21-text-46"/>
          <p:cNvSpPr/>
          <p:nvPr/>
        </p:nvSpPr>
        <p:spPr>
          <a:xfrm>
            <a:off x="1024086" y="6048673"/>
            <a:ext cx="20450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</a:t>
            </a:r>
            <a:endParaRPr lang="en-US" sz="1425" dirty="0"/>
          </a:p>
        </p:txBody>
      </p:sp>
      <p:sp>
        <p:nvSpPr>
          <p:cNvPr id="48" name="SK-21-text-47"/>
          <p:cNvSpPr/>
          <p:nvPr/>
        </p:nvSpPr>
        <p:spPr>
          <a:xfrm>
            <a:off x="2182267" y="6041827"/>
            <a:ext cx="100097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UDCA is first-line for ICP — antihistamines alone are insufficient. Always monitor with weekly bile acids and LFTs.</a:t>
            </a:r>
            <a:endParaRPr lang="en-US" sz="1350" dirty="0"/>
          </a:p>
        </p:txBody>
      </p:sp>
      <p:sp>
        <p:nvSpPr>
          <p:cNvPr id="49" name="SK-21-text-48"/>
          <p:cNvSpPr/>
          <p:nvPr/>
        </p:nvSpPr>
        <p:spPr>
          <a:xfrm>
            <a:off x="292596" y="6604248"/>
            <a:ext cx="34366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0" name="SK-21-text-49"/>
          <p:cNvSpPr/>
          <p:nvPr/>
        </p:nvSpPr>
        <p:spPr>
          <a:xfrm>
            <a:off x="8067973" y="6604248"/>
            <a:ext cx="379467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21 of 30 | Section 3 — Obstetric Cholestasis (ICP)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357" y="836563"/>
            <a:ext cx="121890" cy="966936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75098"/>
            <a:ext cx="3316188" cy="167327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4682" y="1975098"/>
            <a:ext cx="3316188" cy="1673275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9765" y="1975098"/>
            <a:ext cx="3462486" cy="1673275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1380" y="4169569"/>
            <a:ext cx="4389090" cy="1412677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943350"/>
            <a:ext cx="3316188" cy="2029867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0282" y="5452021"/>
            <a:ext cx="633859" cy="479971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5553" y="3861048"/>
            <a:ext cx="3316188" cy="2098477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3859" y="3785592"/>
            <a:ext cx="3364855" cy="2194471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18965" y="6082903"/>
            <a:ext cx="8704957" cy="335905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06894" y="3861048"/>
            <a:ext cx="390079" cy="390823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02761" y="4450705"/>
            <a:ext cx="414486" cy="918865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05365" y="3929509"/>
            <a:ext cx="451098" cy="459432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62400" y="4642842"/>
            <a:ext cx="414486" cy="747415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50282" y="4032498"/>
            <a:ext cx="304800" cy="438894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09671" y="2084784"/>
            <a:ext cx="707082" cy="603498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42384" y="2098477"/>
            <a:ext cx="670471" cy="589657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23765" y="2084784"/>
            <a:ext cx="621655" cy="589657"/>
          </a:xfrm>
          <a:prstGeom prst="rect">
            <a:avLst/>
          </a:prstGeom>
        </p:spPr>
      </p:pic>
      <p:sp>
        <p:nvSpPr>
          <p:cNvPr id="23" name="SK-22-text-22"/>
          <p:cNvSpPr/>
          <p:nvPr/>
        </p:nvSpPr>
        <p:spPr>
          <a:xfrm>
            <a:off x="3785890" y="102840"/>
            <a:ext cx="461992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00" dirty="0"/>
          </a:p>
        </p:txBody>
      </p:sp>
      <p:sp>
        <p:nvSpPr>
          <p:cNvPr id="24" name="SK-22-text-23"/>
          <p:cNvSpPr/>
          <p:nvPr/>
        </p:nvSpPr>
        <p:spPr>
          <a:xfrm>
            <a:off x="707082" y="836563"/>
            <a:ext cx="11484918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Risks and Timing of Delivery</a:t>
            </a:r>
            <a:endParaRPr lang="en-US" sz="4050" dirty="0"/>
          </a:p>
        </p:txBody>
      </p:sp>
      <p:sp>
        <p:nvSpPr>
          <p:cNvPr id="25" name="SK-22-text-24"/>
          <p:cNvSpPr/>
          <p:nvPr/>
        </p:nvSpPr>
        <p:spPr>
          <a:xfrm>
            <a:off x="707082" y="1426369"/>
            <a:ext cx="11484918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5B7F9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Obstetric Cholestasis (ICP)</a:t>
            </a:r>
            <a:endParaRPr lang="en-US" sz="2700" dirty="0"/>
          </a:p>
        </p:txBody>
      </p:sp>
      <p:sp>
        <p:nvSpPr>
          <p:cNvPr id="26" name="SK-22-text-25"/>
          <p:cNvSpPr/>
          <p:nvPr/>
        </p:nvSpPr>
        <p:spPr>
          <a:xfrm>
            <a:off x="1476524" y="2756892"/>
            <a:ext cx="170393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Preterm Birth</a:t>
            </a:r>
            <a:endParaRPr lang="en-US" sz="1875" dirty="0"/>
          </a:p>
        </p:txBody>
      </p:sp>
      <p:sp>
        <p:nvSpPr>
          <p:cNvPr id="27" name="SK-22-text-26"/>
          <p:cNvSpPr/>
          <p:nvPr/>
        </p:nvSpPr>
        <p:spPr>
          <a:xfrm>
            <a:off x="1121569" y="3058567"/>
            <a:ext cx="246265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increases with rising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bile acid levels</a:t>
            </a:r>
            <a:endParaRPr lang="en-US" sz="1650" dirty="0"/>
          </a:p>
        </p:txBody>
      </p:sp>
      <p:sp>
        <p:nvSpPr>
          <p:cNvPr id="28" name="SK-22-text-27"/>
          <p:cNvSpPr/>
          <p:nvPr/>
        </p:nvSpPr>
        <p:spPr>
          <a:xfrm>
            <a:off x="4524524" y="2797969"/>
            <a:ext cx="314265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Meconium-Stained Liquor</a:t>
            </a:r>
            <a:endParaRPr lang="en-US" sz="1875" dirty="0"/>
          </a:p>
        </p:txBody>
      </p:sp>
      <p:sp>
        <p:nvSpPr>
          <p:cNvPr id="29" name="SK-22-text-28"/>
          <p:cNvSpPr/>
          <p:nvPr/>
        </p:nvSpPr>
        <p:spPr>
          <a:xfrm>
            <a:off x="4726781" y="3175248"/>
            <a:ext cx="273814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distress risk in labour</a:t>
            </a:r>
            <a:endParaRPr lang="en-US" sz="1650" dirty="0"/>
          </a:p>
        </p:txBody>
      </p:sp>
      <p:sp>
        <p:nvSpPr>
          <p:cNvPr id="30" name="SK-22-text-29"/>
          <p:cNvSpPr/>
          <p:nvPr/>
        </p:nvSpPr>
        <p:spPr>
          <a:xfrm>
            <a:off x="9291638" y="2756892"/>
            <a:ext cx="114314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Stillbirth</a:t>
            </a:r>
            <a:endParaRPr lang="en-US" sz="1875" dirty="0"/>
          </a:p>
        </p:txBody>
      </p:sp>
      <p:sp>
        <p:nvSpPr>
          <p:cNvPr id="31" name="SK-22-text-30"/>
          <p:cNvSpPr/>
          <p:nvPr/>
        </p:nvSpPr>
        <p:spPr>
          <a:xfrm>
            <a:off x="8509992" y="3058567"/>
            <a:ext cx="271879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rises sharply when bile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acids ≥ 40 µmol/L</a:t>
            </a:r>
            <a:endParaRPr lang="en-US" sz="1650" dirty="0"/>
          </a:p>
        </p:txBody>
      </p:sp>
      <p:sp>
        <p:nvSpPr>
          <p:cNvPr id="32" name="SK-22-text-31"/>
          <p:cNvSpPr/>
          <p:nvPr/>
        </p:nvSpPr>
        <p:spPr>
          <a:xfrm>
            <a:off x="1805732" y="4018657"/>
            <a:ext cx="87496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Zone 1</a:t>
            </a:r>
            <a:endParaRPr lang="en-US" sz="1875" dirty="0"/>
          </a:p>
        </p:txBody>
      </p:sp>
      <p:sp>
        <p:nvSpPr>
          <p:cNvPr id="33" name="SK-22-text-32"/>
          <p:cNvSpPr/>
          <p:nvPr/>
        </p:nvSpPr>
        <p:spPr>
          <a:xfrm>
            <a:off x="1031379" y="4354711"/>
            <a:ext cx="243587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2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19 µmol/L</a:t>
            </a:r>
            <a:endParaRPr lang="en-US" sz="3225" dirty="0"/>
          </a:p>
        </p:txBody>
      </p:sp>
      <p:sp>
        <p:nvSpPr>
          <p:cNvPr id="34" name="SK-22-text-33"/>
          <p:cNvSpPr/>
          <p:nvPr/>
        </p:nvSpPr>
        <p:spPr>
          <a:xfrm>
            <a:off x="1427857" y="4889748"/>
            <a:ext cx="165511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</a:t>
            </a:r>
            <a:endParaRPr lang="en-US" sz="1875" dirty="0"/>
          </a:p>
        </p:txBody>
      </p:sp>
      <p:sp>
        <p:nvSpPr>
          <p:cNvPr id="35" name="SK-22-text-34"/>
          <p:cNvSpPr/>
          <p:nvPr/>
        </p:nvSpPr>
        <p:spPr>
          <a:xfrm>
            <a:off x="1024086" y="5246340"/>
            <a:ext cx="247486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ICP confirmed — begin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and treatment</a:t>
            </a:r>
            <a:endParaRPr lang="en-US" sz="1650" dirty="0"/>
          </a:p>
        </p:txBody>
      </p:sp>
      <p:sp>
        <p:nvSpPr>
          <p:cNvPr id="36" name="SK-22-text-35"/>
          <p:cNvSpPr/>
          <p:nvPr/>
        </p:nvSpPr>
        <p:spPr>
          <a:xfrm>
            <a:off x="5621834" y="3957042"/>
            <a:ext cx="9114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Zone 2</a:t>
            </a:r>
            <a:endParaRPr lang="en-US" sz="1875" dirty="0"/>
          </a:p>
        </p:txBody>
      </p:sp>
      <p:sp>
        <p:nvSpPr>
          <p:cNvPr id="37" name="SK-22-text-36"/>
          <p:cNvSpPr/>
          <p:nvPr/>
        </p:nvSpPr>
        <p:spPr>
          <a:xfrm>
            <a:off x="4871889" y="4354711"/>
            <a:ext cx="242366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2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40 µmol/L</a:t>
            </a:r>
            <a:endParaRPr lang="en-US" sz="3225" dirty="0"/>
          </a:p>
        </p:txBody>
      </p:sp>
      <p:sp>
        <p:nvSpPr>
          <p:cNvPr id="38" name="SK-22-text-37"/>
          <p:cNvSpPr/>
          <p:nvPr/>
        </p:nvSpPr>
        <p:spPr>
          <a:xfrm>
            <a:off x="4975622" y="4889748"/>
            <a:ext cx="22282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DELIVERY</a:t>
            </a:r>
            <a:endParaRPr lang="en-US" sz="1875" dirty="0"/>
          </a:p>
        </p:txBody>
      </p:sp>
      <p:sp>
        <p:nvSpPr>
          <p:cNvPr id="39" name="SK-22-text-38"/>
          <p:cNvSpPr/>
          <p:nvPr/>
        </p:nvSpPr>
        <p:spPr>
          <a:xfrm>
            <a:off x="4706094" y="5246340"/>
            <a:ext cx="276745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35 weeks gestation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stillbirth risk</a:t>
            </a:r>
            <a:endParaRPr lang="en-US" sz="1650" dirty="0"/>
          </a:p>
        </p:txBody>
      </p:sp>
      <p:sp>
        <p:nvSpPr>
          <p:cNvPr id="40" name="SK-22-text-39"/>
          <p:cNvSpPr/>
          <p:nvPr/>
        </p:nvSpPr>
        <p:spPr>
          <a:xfrm>
            <a:off x="9474547" y="3861048"/>
            <a:ext cx="9114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Zone 3</a:t>
            </a:r>
            <a:endParaRPr lang="en-US" sz="1875" dirty="0"/>
          </a:p>
        </p:txBody>
      </p:sp>
      <p:sp>
        <p:nvSpPr>
          <p:cNvPr id="41" name="SK-22-text-40"/>
          <p:cNvSpPr/>
          <p:nvPr/>
        </p:nvSpPr>
        <p:spPr>
          <a:xfrm>
            <a:off x="8590359" y="4169569"/>
            <a:ext cx="266744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2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100 µmol/L</a:t>
            </a:r>
            <a:endParaRPr lang="en-US" sz="3225" dirty="0"/>
          </a:p>
        </p:txBody>
      </p:sp>
      <p:sp>
        <p:nvSpPr>
          <p:cNvPr id="42" name="SK-22-text-41"/>
          <p:cNvSpPr/>
          <p:nvPr/>
        </p:nvSpPr>
        <p:spPr>
          <a:xfrm>
            <a:off x="8729365" y="4677073"/>
            <a:ext cx="2426196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EARLIER</a:t>
            </a:r>
            <a:endParaRPr lang="en-US" sz="19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</a:t>
            </a:r>
            <a:endParaRPr lang="en-US" sz="1950" dirty="0"/>
          </a:p>
        </p:txBody>
      </p:sp>
      <p:sp>
        <p:nvSpPr>
          <p:cNvPr id="43" name="SK-22-text-42"/>
          <p:cNvSpPr/>
          <p:nvPr/>
        </p:nvSpPr>
        <p:spPr>
          <a:xfrm>
            <a:off x="8607475" y="5307955"/>
            <a:ext cx="266997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Senior obstetric review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 immediate delivery</a:t>
            </a:r>
            <a:endParaRPr lang="en-US" sz="1650" dirty="0"/>
          </a:p>
        </p:txBody>
      </p:sp>
      <p:sp>
        <p:nvSpPr>
          <p:cNvPr id="44" name="SK-22-text-43"/>
          <p:cNvSpPr/>
          <p:nvPr/>
        </p:nvSpPr>
        <p:spPr>
          <a:xfrm>
            <a:off x="1837283" y="6130975"/>
            <a:ext cx="849272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Weekly monitoring of bile acids and LFTs throughout — escalate promptly if thresholds reached</a:t>
            </a:r>
            <a:endParaRPr lang="en-US" sz="1650" dirty="0"/>
          </a:p>
        </p:txBody>
      </p:sp>
      <p:sp>
        <p:nvSpPr>
          <p:cNvPr id="45" name="SK-22-text-44"/>
          <p:cNvSpPr/>
          <p:nvPr/>
        </p:nvSpPr>
        <p:spPr>
          <a:xfrm>
            <a:off x="134094" y="6624786"/>
            <a:ext cx="44062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6" name="SK-22-text-45"/>
          <p:cNvSpPr/>
          <p:nvPr/>
        </p:nvSpPr>
        <p:spPr>
          <a:xfrm>
            <a:off x="10850463" y="6624786"/>
            <a:ext cx="118288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22 of 30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9432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772" y="706338"/>
            <a:ext cx="152400" cy="1117848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055" y="1787128"/>
            <a:ext cx="981373" cy="46583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16175"/>
            <a:ext cx="3553867" cy="3960465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71092"/>
            <a:ext cx="140196" cy="385063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8580" y="2016175"/>
            <a:ext cx="3553867" cy="3960465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8580" y="2071092"/>
            <a:ext cx="140196" cy="3850630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3663" y="2016175"/>
            <a:ext cx="3480792" cy="3960465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13663" y="2071092"/>
            <a:ext cx="140196" cy="3850630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3498" y="6137821"/>
            <a:ext cx="10990957" cy="377130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97467" y="2132707"/>
            <a:ext cx="767953" cy="747415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03255" y="2167086"/>
            <a:ext cx="560784" cy="671959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75098" y="2132707"/>
            <a:ext cx="841177" cy="706338"/>
          </a:xfrm>
          <a:prstGeom prst="rect">
            <a:avLst/>
          </a:prstGeom>
        </p:spPr>
      </p:pic>
      <p:sp>
        <p:nvSpPr>
          <p:cNvPr id="16" name="SK-23-text-15"/>
          <p:cNvSpPr/>
          <p:nvPr/>
        </p:nvSpPr>
        <p:spPr>
          <a:xfrm>
            <a:off x="3812679" y="75307"/>
            <a:ext cx="460295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17" name="SK-23-text-16"/>
          <p:cNvSpPr/>
          <p:nvPr/>
        </p:nvSpPr>
        <p:spPr>
          <a:xfrm>
            <a:off x="743694" y="781794"/>
            <a:ext cx="1144830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Care and Future Risks</a:t>
            </a:r>
            <a:endParaRPr lang="en-US" sz="3150" dirty="0"/>
          </a:p>
        </p:txBody>
      </p:sp>
      <p:sp>
        <p:nvSpPr>
          <p:cNvPr id="18" name="SK-23-text-17"/>
          <p:cNvSpPr/>
          <p:nvPr/>
        </p:nvSpPr>
        <p:spPr>
          <a:xfrm>
            <a:off x="743694" y="1330375"/>
            <a:ext cx="11448306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D7B9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Obstetric Cholestasis (ICP) </a:t>
            </a:r>
            <a:endParaRPr lang="en-US" sz="2400" dirty="0"/>
          </a:p>
        </p:txBody>
      </p:sp>
      <p:sp>
        <p:nvSpPr>
          <p:cNvPr id="19" name="SK-23-text-18"/>
          <p:cNvSpPr/>
          <p:nvPr/>
        </p:nvSpPr>
        <p:spPr>
          <a:xfrm>
            <a:off x="1496169" y="3017490"/>
            <a:ext cx="181094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Delivery</a:t>
            </a:r>
            <a:endParaRPr lang="en-US" sz="2025" dirty="0"/>
          </a:p>
        </p:txBody>
      </p:sp>
      <p:sp>
        <p:nvSpPr>
          <p:cNvPr id="20" name="SK-23-text-19"/>
          <p:cNvSpPr/>
          <p:nvPr/>
        </p:nvSpPr>
        <p:spPr>
          <a:xfrm>
            <a:off x="841177" y="3429000"/>
            <a:ext cx="265777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Pruritus resolves within days of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</a:t>
            </a:r>
            <a:endParaRPr lang="en-US" sz="1500" dirty="0"/>
          </a:p>
        </p:txBody>
      </p:sp>
      <p:sp>
        <p:nvSpPr>
          <p:cNvPr id="21" name="SK-23-text-20"/>
          <p:cNvSpPr/>
          <p:nvPr/>
        </p:nvSpPr>
        <p:spPr>
          <a:xfrm>
            <a:off x="841177" y="3936355"/>
            <a:ext cx="291375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Bile acids normalise within days to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</a:t>
            </a:r>
            <a:endParaRPr lang="en-US" sz="1500" dirty="0"/>
          </a:p>
        </p:txBody>
      </p:sp>
      <p:sp>
        <p:nvSpPr>
          <p:cNvPr id="22" name="SK-23-text-21"/>
          <p:cNvSpPr/>
          <p:nvPr/>
        </p:nvSpPr>
        <p:spPr>
          <a:xfrm>
            <a:off x="841177" y="4450705"/>
            <a:ext cx="5353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LFTs return to normal</a:t>
            </a:r>
            <a:endParaRPr lang="en-US" sz="1500" dirty="0"/>
          </a:p>
        </p:txBody>
      </p:sp>
      <p:sp>
        <p:nvSpPr>
          <p:cNvPr id="23" name="SK-23-text-22"/>
          <p:cNvSpPr/>
          <p:nvPr/>
        </p:nvSpPr>
        <p:spPr>
          <a:xfrm>
            <a:off x="841177" y="4738836"/>
            <a:ext cx="274320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Symptoms dramatically improve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post-delivery</a:t>
            </a:r>
            <a:endParaRPr lang="en-US" sz="1500" dirty="0"/>
          </a:p>
        </p:txBody>
      </p:sp>
      <p:sp>
        <p:nvSpPr>
          <p:cNvPr id="24" name="SK-23-text-23"/>
          <p:cNvSpPr/>
          <p:nvPr/>
        </p:nvSpPr>
        <p:spPr>
          <a:xfrm>
            <a:off x="1627436" y="5678388"/>
            <a:ext cx="15365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C5E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 is curative</a:t>
            </a:r>
            <a:endParaRPr lang="en-US" sz="1350" dirty="0"/>
          </a:p>
        </p:txBody>
      </p:sp>
      <p:sp>
        <p:nvSpPr>
          <p:cNvPr id="25" name="SK-23-text-24"/>
          <p:cNvSpPr/>
          <p:nvPr/>
        </p:nvSpPr>
        <p:spPr>
          <a:xfrm>
            <a:off x="4873377" y="3017490"/>
            <a:ext cx="253037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Follow-Up</a:t>
            </a:r>
            <a:endParaRPr lang="en-US" sz="2025" dirty="0"/>
          </a:p>
        </p:txBody>
      </p:sp>
      <p:sp>
        <p:nvSpPr>
          <p:cNvPr id="26" name="SK-23-text-25"/>
          <p:cNvSpPr/>
          <p:nvPr/>
        </p:nvSpPr>
        <p:spPr>
          <a:xfrm>
            <a:off x="4559796" y="3429000"/>
            <a:ext cx="306005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Reassess LFTs and bile acids at 6–12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 postnatally</a:t>
            </a:r>
            <a:endParaRPr lang="en-US" sz="1500" dirty="0"/>
          </a:p>
        </p:txBody>
      </p:sp>
      <p:sp>
        <p:nvSpPr>
          <p:cNvPr id="27" name="SK-23-text-26"/>
          <p:cNvSpPr/>
          <p:nvPr/>
        </p:nvSpPr>
        <p:spPr>
          <a:xfrm>
            <a:off x="4559796" y="3936355"/>
            <a:ext cx="28650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Confirm full normalisation of liver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</a:t>
            </a:r>
            <a:endParaRPr lang="en-US" sz="1500" dirty="0"/>
          </a:p>
        </p:txBody>
      </p:sp>
      <p:sp>
        <p:nvSpPr>
          <p:cNvPr id="28" name="SK-23-text-27"/>
          <p:cNvSpPr/>
          <p:nvPr/>
        </p:nvSpPr>
        <p:spPr>
          <a:xfrm>
            <a:off x="4559796" y="4450705"/>
            <a:ext cx="313327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If LFTs remain elevated → investigate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underlying liver disease</a:t>
            </a:r>
            <a:endParaRPr lang="en-US" sz="1500" dirty="0"/>
          </a:p>
        </p:txBody>
      </p:sp>
      <p:sp>
        <p:nvSpPr>
          <p:cNvPr id="29" name="SK-23-text-28"/>
          <p:cNvSpPr/>
          <p:nvPr/>
        </p:nvSpPr>
        <p:spPr>
          <a:xfrm>
            <a:off x="4559796" y="4958209"/>
            <a:ext cx="285288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referral to hepatology if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abnormality</a:t>
            </a:r>
            <a:endParaRPr lang="en-US" sz="1500" dirty="0"/>
          </a:p>
        </p:txBody>
      </p:sp>
      <p:sp>
        <p:nvSpPr>
          <p:cNvPr id="30" name="SK-23-text-29"/>
          <p:cNvSpPr/>
          <p:nvPr/>
        </p:nvSpPr>
        <p:spPr>
          <a:xfrm>
            <a:off x="4541193" y="5678388"/>
            <a:ext cx="319459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C5E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Don’t discharge without postnatal bloods</a:t>
            </a:r>
            <a:endParaRPr lang="en-US" sz="1350" dirty="0"/>
          </a:p>
        </p:txBody>
      </p:sp>
      <p:sp>
        <p:nvSpPr>
          <p:cNvPr id="31" name="SK-23-text-30"/>
          <p:cNvSpPr/>
          <p:nvPr/>
        </p:nvSpPr>
        <p:spPr>
          <a:xfrm>
            <a:off x="8518773" y="3024336"/>
            <a:ext cx="27253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Future Considerations</a:t>
            </a:r>
            <a:endParaRPr lang="en-US" sz="2025" dirty="0"/>
          </a:p>
        </p:txBody>
      </p:sp>
      <p:sp>
        <p:nvSpPr>
          <p:cNvPr id="32" name="SK-23-text-31"/>
          <p:cNvSpPr/>
          <p:nvPr/>
        </p:nvSpPr>
        <p:spPr>
          <a:xfrm>
            <a:off x="8351490" y="3415159"/>
            <a:ext cx="3108871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combined oral contraceptive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pill (COC) — oestrogen may trigger ICP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recurrence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8351490" y="4053036"/>
            <a:ext cx="301138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Progesterone-only pill (POP) or barrier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methods preferred</a:t>
            </a:r>
            <a:endParaRPr lang="en-US" sz="1350" dirty="0"/>
          </a:p>
        </p:txBody>
      </p:sp>
      <p:sp>
        <p:nvSpPr>
          <p:cNvPr id="34" name="SK-23-text-33"/>
          <p:cNvSpPr/>
          <p:nvPr/>
        </p:nvSpPr>
        <p:spPr>
          <a:xfrm>
            <a:off x="8351490" y="4491930"/>
            <a:ext cx="313327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Recurrence risk in future pregnancies: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45–90%</a:t>
            </a:r>
            <a:endParaRPr lang="en-US" sz="1275" dirty="0"/>
          </a:p>
        </p:txBody>
      </p:sp>
      <p:sp>
        <p:nvSpPr>
          <p:cNvPr id="35" name="SK-23-text-34"/>
          <p:cNvSpPr/>
          <p:nvPr/>
        </p:nvSpPr>
        <p:spPr>
          <a:xfrm>
            <a:off x="8351490" y="4923979"/>
            <a:ext cx="38405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Counsel patient before next pregnancy</a:t>
            </a:r>
            <a:endParaRPr lang="en-US" sz="1350" dirty="0"/>
          </a:p>
        </p:txBody>
      </p:sp>
      <p:sp>
        <p:nvSpPr>
          <p:cNvPr id="36" name="SK-23-text-35"/>
          <p:cNvSpPr/>
          <p:nvPr/>
        </p:nvSpPr>
        <p:spPr>
          <a:xfrm>
            <a:off x="8351490" y="5177730"/>
            <a:ext cx="314548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Early bile acid monitoring in subsequent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pregnancies</a:t>
            </a:r>
            <a:endParaRPr lang="en-US" sz="1350" dirty="0"/>
          </a:p>
        </p:txBody>
      </p:sp>
      <p:sp>
        <p:nvSpPr>
          <p:cNvPr id="37" name="SK-23-text-36"/>
          <p:cNvSpPr/>
          <p:nvPr/>
        </p:nvSpPr>
        <p:spPr>
          <a:xfrm>
            <a:off x="8589020" y="5678388"/>
            <a:ext cx="258499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COC contraindicated post-ICP</a:t>
            </a:r>
            <a:endParaRPr lang="en-US" sz="1350" dirty="0"/>
          </a:p>
        </p:txBody>
      </p:sp>
      <p:sp>
        <p:nvSpPr>
          <p:cNvPr id="38" name="SK-23-text-37"/>
          <p:cNvSpPr/>
          <p:nvPr/>
        </p:nvSpPr>
        <p:spPr>
          <a:xfrm>
            <a:off x="1373981" y="6206430"/>
            <a:ext cx="941933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ICP resolves after delivery — but postnatal follow-up and contraception counselling are essential</a:t>
            </a:r>
            <a:endParaRPr lang="en-US" sz="1650" dirty="0"/>
          </a:p>
        </p:txBody>
      </p:sp>
      <p:sp>
        <p:nvSpPr>
          <p:cNvPr id="39" name="SK-23-text-38"/>
          <p:cNvSpPr/>
          <p:nvPr/>
        </p:nvSpPr>
        <p:spPr>
          <a:xfrm>
            <a:off x="219373" y="663847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7B9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0" name="SK-23-text-39"/>
          <p:cNvSpPr/>
          <p:nvPr/>
        </p:nvSpPr>
        <p:spPr>
          <a:xfrm>
            <a:off x="10920859" y="6638479"/>
            <a:ext cx="102706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D7B9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23 of 30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874</Words>
  <Application>Microsoft Office PowerPoint</Application>
  <PresentationFormat>Widescreen</PresentationFormat>
  <Paragraphs>173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Roboto</vt:lpstr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2026-06-11T15:20:52Z</dcterms:created>
  <dcterms:modified xsi:type="dcterms:W3CDTF">2026-06-11T16:22:08Z</dcterms:modified>
</cp:coreProperties>
</file>