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8" r:id="rId17"/>
    <p:sldId id="279" r:id="rId18"/>
    <p:sldId id="280" r:id="rId19"/>
    <p:sldId id="281" r:id="rId20"/>
    <p:sldId id="282" r:id="rId21"/>
    <p:sldId id="283" r:id="rId22"/>
  </p:sldIdLst>
  <p:sldSz cx="12192000" cy="6858000"/>
  <p:notesSz cx="6858000" cy="12192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" panose="00000500000000000000" pitchFamily="2" charset="0"/>
      <p:regular r:id="rId28"/>
      <p:bold r:id="rId29"/>
    </p:embeddedFont>
    <p:embeddedFont>
      <p:font typeface="Roboto" panose="02000000000000000000" pitchFamily="2" charset="0"/>
      <p:regular r:id="rId30"/>
      <p:bold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156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142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26" Type="http://schemas.openxmlformats.org/officeDocument/2006/relationships/image" Target="../media/image177.png"/><Relationship Id="rId3" Type="http://schemas.openxmlformats.org/officeDocument/2006/relationships/image" Target="../media/image1.png"/><Relationship Id="rId21" Type="http://schemas.openxmlformats.org/officeDocument/2006/relationships/image" Target="../media/image172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5" Type="http://schemas.openxmlformats.org/officeDocument/2006/relationships/image" Target="../media/image156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Relationship Id="rId27" Type="http://schemas.openxmlformats.org/officeDocument/2006/relationships/image" Target="../media/image1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.png"/><Relationship Id="rId7" Type="http://schemas.openxmlformats.org/officeDocument/2006/relationships/image" Target="../media/image1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18" Type="http://schemas.openxmlformats.org/officeDocument/2006/relationships/image" Target="../media/image200.png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17" Type="http://schemas.openxmlformats.org/officeDocument/2006/relationships/image" Target="../media/image19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image" Target="../media/image193.png"/><Relationship Id="rId5" Type="http://schemas.openxmlformats.org/officeDocument/2006/relationships/image" Target="../media/image187.png"/><Relationship Id="rId15" Type="http://schemas.openxmlformats.org/officeDocument/2006/relationships/image" Target="../media/image197.png"/><Relationship Id="rId10" Type="http://schemas.openxmlformats.org/officeDocument/2006/relationships/image" Target="../media/image192.png"/><Relationship Id="rId4" Type="http://schemas.openxmlformats.org/officeDocument/2006/relationships/image" Target="../media/image186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1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3" Type="http://schemas.openxmlformats.org/officeDocument/2006/relationships/image" Target="../media/image1.png"/><Relationship Id="rId21" Type="http://schemas.openxmlformats.org/officeDocument/2006/relationships/image" Target="../media/image231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18" Type="http://schemas.openxmlformats.org/officeDocument/2006/relationships/image" Target="../media/image246.png"/><Relationship Id="rId26" Type="http://schemas.openxmlformats.org/officeDocument/2006/relationships/image" Target="../media/image254.png"/><Relationship Id="rId3" Type="http://schemas.openxmlformats.org/officeDocument/2006/relationships/image" Target="../media/image1.png"/><Relationship Id="rId21" Type="http://schemas.openxmlformats.org/officeDocument/2006/relationships/image" Target="../media/image249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17" Type="http://schemas.openxmlformats.org/officeDocument/2006/relationships/image" Target="../media/image245.png"/><Relationship Id="rId25" Type="http://schemas.openxmlformats.org/officeDocument/2006/relationships/image" Target="../media/image25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4.png"/><Relationship Id="rId20" Type="http://schemas.openxmlformats.org/officeDocument/2006/relationships/image" Target="../media/image248.png"/><Relationship Id="rId29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24" Type="http://schemas.openxmlformats.org/officeDocument/2006/relationships/image" Target="../media/image252.png"/><Relationship Id="rId32" Type="http://schemas.openxmlformats.org/officeDocument/2006/relationships/image" Target="../media/image260.png"/><Relationship Id="rId5" Type="http://schemas.openxmlformats.org/officeDocument/2006/relationships/image" Target="../media/image233.png"/><Relationship Id="rId15" Type="http://schemas.openxmlformats.org/officeDocument/2006/relationships/image" Target="../media/image243.png"/><Relationship Id="rId23" Type="http://schemas.openxmlformats.org/officeDocument/2006/relationships/image" Target="../media/image251.png"/><Relationship Id="rId28" Type="http://schemas.openxmlformats.org/officeDocument/2006/relationships/image" Target="../media/image256.png"/><Relationship Id="rId10" Type="http://schemas.openxmlformats.org/officeDocument/2006/relationships/image" Target="../media/image238.png"/><Relationship Id="rId19" Type="http://schemas.openxmlformats.org/officeDocument/2006/relationships/image" Target="../media/image247.png"/><Relationship Id="rId31" Type="http://schemas.openxmlformats.org/officeDocument/2006/relationships/image" Target="../media/image259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Relationship Id="rId22" Type="http://schemas.openxmlformats.org/officeDocument/2006/relationships/image" Target="../media/image250.png"/><Relationship Id="rId27" Type="http://schemas.openxmlformats.org/officeDocument/2006/relationships/image" Target="../media/image255.png"/><Relationship Id="rId30" Type="http://schemas.openxmlformats.org/officeDocument/2006/relationships/image" Target="../media/image2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image" Target="../media/image270.png"/><Relationship Id="rId18" Type="http://schemas.openxmlformats.org/officeDocument/2006/relationships/image" Target="../media/image275.png"/><Relationship Id="rId3" Type="http://schemas.openxmlformats.org/officeDocument/2006/relationships/image" Target="../media/image1.png"/><Relationship Id="rId7" Type="http://schemas.openxmlformats.org/officeDocument/2006/relationships/image" Target="../media/image264.png"/><Relationship Id="rId12" Type="http://schemas.openxmlformats.org/officeDocument/2006/relationships/image" Target="../media/image269.png"/><Relationship Id="rId17" Type="http://schemas.openxmlformats.org/officeDocument/2006/relationships/image" Target="../media/image27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3.png"/><Relationship Id="rId20" Type="http://schemas.openxmlformats.org/officeDocument/2006/relationships/image" Target="../media/image2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3.png"/><Relationship Id="rId11" Type="http://schemas.openxmlformats.org/officeDocument/2006/relationships/image" Target="../media/image268.png"/><Relationship Id="rId5" Type="http://schemas.openxmlformats.org/officeDocument/2006/relationships/image" Target="../media/image262.png"/><Relationship Id="rId15" Type="http://schemas.openxmlformats.org/officeDocument/2006/relationships/image" Target="../media/image272.png"/><Relationship Id="rId10" Type="http://schemas.openxmlformats.org/officeDocument/2006/relationships/image" Target="../media/image267.png"/><Relationship Id="rId19" Type="http://schemas.openxmlformats.org/officeDocument/2006/relationships/image" Target="../media/image276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Relationship Id="rId14" Type="http://schemas.openxmlformats.org/officeDocument/2006/relationships/image" Target="../media/image2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13" Type="http://schemas.openxmlformats.org/officeDocument/2006/relationships/image" Target="../media/image287.png"/><Relationship Id="rId18" Type="http://schemas.openxmlformats.org/officeDocument/2006/relationships/image" Target="../media/image292.png"/><Relationship Id="rId3" Type="http://schemas.openxmlformats.org/officeDocument/2006/relationships/image" Target="../media/image1.png"/><Relationship Id="rId21" Type="http://schemas.openxmlformats.org/officeDocument/2006/relationships/image" Target="../media/image295.png"/><Relationship Id="rId7" Type="http://schemas.openxmlformats.org/officeDocument/2006/relationships/image" Target="../media/image281.png"/><Relationship Id="rId12" Type="http://schemas.openxmlformats.org/officeDocument/2006/relationships/image" Target="../media/image286.png"/><Relationship Id="rId17" Type="http://schemas.openxmlformats.org/officeDocument/2006/relationships/image" Target="../media/image29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90.png"/><Relationship Id="rId20" Type="http://schemas.openxmlformats.org/officeDocument/2006/relationships/image" Target="../media/image2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png"/><Relationship Id="rId11" Type="http://schemas.openxmlformats.org/officeDocument/2006/relationships/image" Target="../media/image285.png"/><Relationship Id="rId5" Type="http://schemas.openxmlformats.org/officeDocument/2006/relationships/image" Target="../media/image279.png"/><Relationship Id="rId15" Type="http://schemas.openxmlformats.org/officeDocument/2006/relationships/image" Target="../media/image289.png"/><Relationship Id="rId10" Type="http://schemas.openxmlformats.org/officeDocument/2006/relationships/image" Target="../media/image284.png"/><Relationship Id="rId19" Type="http://schemas.openxmlformats.org/officeDocument/2006/relationships/image" Target="../media/image293.png"/><Relationship Id="rId4" Type="http://schemas.openxmlformats.org/officeDocument/2006/relationships/image" Target="../media/image278.png"/><Relationship Id="rId9" Type="http://schemas.openxmlformats.org/officeDocument/2006/relationships/image" Target="../media/image283.png"/><Relationship Id="rId14" Type="http://schemas.openxmlformats.org/officeDocument/2006/relationships/image" Target="../media/image288.png"/><Relationship Id="rId22" Type="http://schemas.openxmlformats.org/officeDocument/2006/relationships/image" Target="../media/image2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3" Type="http://schemas.openxmlformats.org/officeDocument/2006/relationships/image" Target="../media/image1.png"/><Relationship Id="rId7" Type="http://schemas.openxmlformats.org/officeDocument/2006/relationships/image" Target="../media/image3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9.png"/><Relationship Id="rId11" Type="http://schemas.openxmlformats.org/officeDocument/2006/relationships/image" Target="../media/image304.png"/><Relationship Id="rId5" Type="http://schemas.openxmlformats.org/officeDocument/2006/relationships/image" Target="../media/image298.png"/><Relationship Id="rId10" Type="http://schemas.openxmlformats.org/officeDocument/2006/relationships/image" Target="../media/image303.png"/><Relationship Id="rId4" Type="http://schemas.openxmlformats.org/officeDocument/2006/relationships/image" Target="../media/image297.png"/><Relationship Id="rId9" Type="http://schemas.openxmlformats.org/officeDocument/2006/relationships/image" Target="../media/image30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png"/><Relationship Id="rId18" Type="http://schemas.openxmlformats.org/officeDocument/2006/relationships/image" Target="../media/image319.png"/><Relationship Id="rId3" Type="http://schemas.openxmlformats.org/officeDocument/2006/relationships/image" Target="../media/image1.png"/><Relationship Id="rId7" Type="http://schemas.openxmlformats.org/officeDocument/2006/relationships/image" Target="../media/image308.pn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17.png"/><Relationship Id="rId20" Type="http://schemas.openxmlformats.org/officeDocument/2006/relationships/image" Target="../media/image3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png"/><Relationship Id="rId5" Type="http://schemas.openxmlformats.org/officeDocument/2006/relationships/image" Target="../media/image306.png"/><Relationship Id="rId15" Type="http://schemas.openxmlformats.org/officeDocument/2006/relationships/image" Target="../media/image316.png"/><Relationship Id="rId10" Type="http://schemas.openxmlformats.org/officeDocument/2006/relationships/image" Target="../media/image311.png"/><Relationship Id="rId19" Type="http://schemas.openxmlformats.org/officeDocument/2006/relationships/image" Target="../media/image320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3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1.png"/><Relationship Id="rId21" Type="http://schemas.openxmlformats.org/officeDocument/2006/relationships/image" Target="../media/image7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1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3" Type="http://schemas.openxmlformats.org/officeDocument/2006/relationships/image" Target="../media/image1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4807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645890"/>
            <a:ext cx="7400479" cy="421764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3682603"/>
            <a:ext cx="7095679" cy="4107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7953" y="1817340"/>
            <a:ext cx="3377059" cy="329178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13277"/>
            <a:ext cx="12192000" cy="64457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196905"/>
            <a:ext cx="12192000" cy="1905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2361" y="1940719"/>
            <a:ext cx="3194298" cy="2962573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1918990" y="260598"/>
            <a:ext cx="840253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3300" dirty="0"/>
          </a:p>
        </p:txBody>
      </p:sp>
      <p:sp>
        <p:nvSpPr>
          <p:cNvPr id="11" name="SK-1-text-10"/>
          <p:cNvSpPr/>
          <p:nvPr/>
        </p:nvSpPr>
        <p:spPr>
          <a:xfrm>
            <a:off x="4558754" y="802332"/>
            <a:ext cx="307419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12" name="SK-1-text-11"/>
          <p:cNvSpPr/>
          <p:nvPr/>
        </p:nvSpPr>
        <p:spPr>
          <a:xfrm>
            <a:off x="1121569" y="1844725"/>
            <a:ext cx="6522690" cy="1872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930"/>
              </a:lnSpc>
              <a:buNone/>
            </a:pPr>
            <a:r>
              <a:rPr lang="en-US" sz="6300" b="1" dirty="0">
                <a:solidFill>
                  <a:srgbClr val="1D26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Antenatal Care</a:t>
            </a:r>
            <a:endParaRPr lang="en-US" sz="6300" dirty="0"/>
          </a:p>
          <a:p>
            <a:pPr marL="0" indent="0" algn="l">
              <a:lnSpc>
                <a:spcPts val="6930"/>
              </a:lnSpc>
              <a:buNone/>
            </a:pPr>
            <a:r>
              <a:rPr lang="en-US" sz="6300" b="1" dirty="0">
                <a:solidFill>
                  <a:srgbClr val="1D26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Monitoring</a:t>
            </a:r>
            <a:endParaRPr lang="en-US" sz="6300" dirty="0"/>
          </a:p>
        </p:txBody>
      </p:sp>
      <p:sp>
        <p:nvSpPr>
          <p:cNvPr id="13" name="SK-1-text-12"/>
          <p:cNvSpPr/>
          <p:nvPr/>
        </p:nvSpPr>
        <p:spPr>
          <a:xfrm>
            <a:off x="853380" y="4059882"/>
            <a:ext cx="1133862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A62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Comprehensive Guide for GP Trainees</a:t>
            </a:r>
            <a:endParaRPr lang="en-US" sz="2700" dirty="0"/>
          </a:p>
        </p:txBody>
      </p:sp>
      <p:sp>
        <p:nvSpPr>
          <p:cNvPr id="14" name="SK-1-text-13"/>
          <p:cNvSpPr/>
          <p:nvPr/>
        </p:nvSpPr>
        <p:spPr>
          <a:xfrm>
            <a:off x="914400" y="4505623"/>
            <a:ext cx="112776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Based on NICE NG201 (2021, updated 2024 standards)</a:t>
            </a:r>
            <a:endParaRPr lang="en-US" sz="2100" dirty="0"/>
          </a:p>
        </p:txBody>
      </p:sp>
      <p:sp>
        <p:nvSpPr>
          <p:cNvPr id="15" name="SK-1-text-14"/>
          <p:cNvSpPr/>
          <p:nvPr/>
        </p:nvSpPr>
        <p:spPr>
          <a:xfrm>
            <a:off x="877788" y="5191423"/>
            <a:ext cx="113142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🗓️ Created: June 2026 — Updated to NICE NG201 2024 Standards</a:t>
            </a:r>
            <a:endParaRPr lang="en-US" sz="1650" dirty="0"/>
          </a:p>
        </p:txBody>
      </p:sp>
      <p:sp>
        <p:nvSpPr>
          <p:cNvPr id="16" name="SK-1-text-15"/>
          <p:cNvSpPr/>
          <p:nvPr/>
        </p:nvSpPr>
        <p:spPr>
          <a:xfrm>
            <a:off x="877788" y="5513784"/>
            <a:ext cx="605599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🌐 www.bradfordvts.co.uk</a:t>
            </a:r>
            <a:endParaRPr lang="en-US" sz="1650" dirty="0"/>
          </a:p>
        </p:txBody>
      </p:sp>
      <p:sp>
        <p:nvSpPr>
          <p:cNvPr id="17" name="SK-1-text-16"/>
          <p:cNvSpPr/>
          <p:nvPr/>
        </p:nvSpPr>
        <p:spPr>
          <a:xfrm>
            <a:off x="877788" y="5856684"/>
            <a:ext cx="113142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Sources: NICE NG201 · NICE CKS · BNF 2025/2026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316855" y="6563023"/>
            <a:ext cx="118751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Disclaimer: This presentation is for educational purposes only. Always verify drug doses and clinical guidance against the latest NICE and BNF publications before applying to clinical practice.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597223"/>
            <a:ext cx="767953" cy="2857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125861"/>
            <a:ext cx="7790557" cy="96009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125861"/>
            <a:ext cx="146298" cy="96009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3188940"/>
            <a:ext cx="7790557" cy="96009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3188940"/>
            <a:ext cx="146298" cy="96009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4251871"/>
            <a:ext cx="7790557" cy="96009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4251871"/>
            <a:ext cx="146298" cy="96009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5314950"/>
            <a:ext cx="7790557" cy="96009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5314950"/>
            <a:ext cx="146298" cy="96009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7075" y="2777430"/>
            <a:ext cx="2170063" cy="2194471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6510338"/>
            <a:ext cx="11338471" cy="952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3686" y="3257550"/>
            <a:ext cx="2072580" cy="1344067"/>
          </a:xfrm>
          <a:prstGeom prst="rect">
            <a:avLst/>
          </a:prstGeom>
        </p:spPr>
      </p:pic>
      <p:sp>
        <p:nvSpPr>
          <p:cNvPr id="16" name="SK-10-text-15"/>
          <p:cNvSpPr/>
          <p:nvPr/>
        </p:nvSpPr>
        <p:spPr>
          <a:xfrm>
            <a:off x="658267" y="109686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7" name="SK-10-text-16"/>
          <p:cNvSpPr/>
          <p:nvPr/>
        </p:nvSpPr>
        <p:spPr>
          <a:xfrm>
            <a:off x="9753600" y="150763"/>
            <a:ext cx="2438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8" name="SK-10-text-17"/>
          <p:cNvSpPr/>
          <p:nvPr/>
        </p:nvSpPr>
        <p:spPr>
          <a:xfrm>
            <a:off x="646063" y="747415"/>
            <a:ext cx="103622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4A69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INVESTIGATIONS · BOOKING BLOODS</a:t>
            </a:r>
            <a:endParaRPr lang="en-US" sz="1725" dirty="0"/>
          </a:p>
        </p:txBody>
      </p:sp>
      <p:sp>
        <p:nvSpPr>
          <p:cNvPr id="19" name="SK-10-text-18"/>
          <p:cNvSpPr/>
          <p:nvPr/>
        </p:nvSpPr>
        <p:spPr>
          <a:xfrm>
            <a:off x="658267" y="1056084"/>
            <a:ext cx="1153373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Booking Bloods — Part 2</a:t>
            </a:r>
            <a:endParaRPr lang="en-US" sz="3600" dirty="0"/>
          </a:p>
        </p:txBody>
      </p:sp>
      <p:sp>
        <p:nvSpPr>
          <p:cNvPr id="20" name="SK-10-text-19"/>
          <p:cNvSpPr/>
          <p:nvPr/>
        </p:nvSpPr>
        <p:spPr>
          <a:xfrm>
            <a:off x="646063" y="1755577"/>
            <a:ext cx="115459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screening offers at 8–10 weeks for ALL pregnant women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987475" y="2235696"/>
            <a:ext cx="25012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HIV Test</a:t>
            </a:r>
            <a:endParaRPr lang="en-US" sz="1950" dirty="0"/>
          </a:p>
        </p:txBody>
      </p:sp>
      <p:sp>
        <p:nvSpPr>
          <p:cNvPr id="22" name="SK-10-text-21"/>
          <p:cNvSpPr/>
          <p:nvPr/>
        </p:nvSpPr>
        <p:spPr>
          <a:xfrm>
            <a:off x="987475" y="2509986"/>
            <a:ext cx="112045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to ALL pregnant women regardless of risk</a:t>
            </a:r>
            <a:endParaRPr lang="en-US" sz="1650" dirty="0"/>
          </a:p>
        </p:txBody>
      </p:sp>
      <p:sp>
        <p:nvSpPr>
          <p:cNvPr id="23" name="SK-10-text-22"/>
          <p:cNvSpPr/>
          <p:nvPr/>
        </p:nvSpPr>
        <p:spPr>
          <a:xfrm>
            <a:off x="987475" y="2770584"/>
            <a:ext cx="11204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mother-to-child transmission to less than 1% with treatment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987475" y="3298627"/>
            <a:ext cx="93364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Syphilis Serology (VDRL / TPHA)</a:t>
            </a:r>
            <a:endParaRPr lang="en-US" sz="1950" dirty="0"/>
          </a:p>
        </p:txBody>
      </p:sp>
      <p:sp>
        <p:nvSpPr>
          <p:cNvPr id="25" name="SK-10-text-24"/>
          <p:cNvSpPr/>
          <p:nvPr/>
        </p:nvSpPr>
        <p:spPr>
          <a:xfrm>
            <a:off x="987475" y="3579763"/>
            <a:ext cx="112045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Screens for active or past syphilis infection</a:t>
            </a:r>
            <a:endParaRPr lang="en-US" sz="1650" dirty="0"/>
          </a:p>
        </p:txBody>
      </p:sp>
      <p:sp>
        <p:nvSpPr>
          <p:cNvPr id="26" name="SK-10-text-25"/>
          <p:cNvSpPr/>
          <p:nvPr/>
        </p:nvSpPr>
        <p:spPr>
          <a:xfrm>
            <a:off x="987475" y="3826669"/>
            <a:ext cx="112045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Congenital syphilis is preventable with early treatment</a:t>
            </a:r>
            <a:endParaRPr lang="en-US" sz="1650" dirty="0"/>
          </a:p>
        </p:txBody>
      </p:sp>
      <p:sp>
        <p:nvSpPr>
          <p:cNvPr id="27" name="SK-10-text-26"/>
          <p:cNvSpPr/>
          <p:nvPr/>
        </p:nvSpPr>
        <p:spPr>
          <a:xfrm>
            <a:off x="987475" y="4354711"/>
            <a:ext cx="48787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Rubella Immunity</a:t>
            </a:r>
            <a:endParaRPr lang="en-US" sz="1950" dirty="0"/>
          </a:p>
        </p:txBody>
      </p:sp>
      <p:sp>
        <p:nvSpPr>
          <p:cNvPr id="28" name="SK-10-text-27"/>
          <p:cNvSpPr/>
          <p:nvPr/>
        </p:nvSpPr>
        <p:spPr>
          <a:xfrm>
            <a:off x="987475" y="4629150"/>
            <a:ext cx="704686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Checks antibody status — not a treatment screen but informs post-natal MMR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Non-immune women offered MMR vaccination after delivery — NOT in pregnancy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987475" y="5410944"/>
            <a:ext cx="105251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HBsAg — Hepatitis B Surface Antigen</a:t>
            </a:r>
            <a:endParaRPr lang="en-US" sz="1950" dirty="0"/>
          </a:p>
        </p:txBody>
      </p:sp>
      <p:sp>
        <p:nvSpPr>
          <p:cNvPr id="30" name="SK-10-text-29"/>
          <p:cNvSpPr/>
          <p:nvPr/>
        </p:nvSpPr>
        <p:spPr>
          <a:xfrm>
            <a:off x="987475" y="5698927"/>
            <a:ext cx="109175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Identifies women with Hepatitis B infection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987475" y="5938986"/>
            <a:ext cx="112045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Positive result → neonatal vaccination and immunoglobulin at birth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9095184" y="5157192"/>
            <a:ext cx="24017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*All four tests are universally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— not risk-stratified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3462486" y="6604248"/>
            <a:ext cx="87295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Antenatal Care and Monitoring · Bradford VTS 2026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12081"/>
            <a:ext cx="1865263" cy="2857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071092"/>
            <a:ext cx="3535561" cy="4053036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71" y="2071092"/>
            <a:ext cx="3535561" cy="4053036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690" y="2071092"/>
            <a:ext cx="3535561" cy="4053036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3901827"/>
            <a:ext cx="3096667" cy="1428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5388" y="3901827"/>
            <a:ext cx="3121075" cy="14288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6063" y="3901827"/>
            <a:ext cx="3096667" cy="14288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659" y="5726311"/>
            <a:ext cx="2877294" cy="294829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79169" y="5726311"/>
            <a:ext cx="2633365" cy="29482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3859" y="5726311"/>
            <a:ext cx="3121075" cy="294829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75184" y="6240661"/>
            <a:ext cx="9241482" cy="287982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65106"/>
            <a:ext cx="12192000" cy="9525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0855" y="2269927"/>
            <a:ext cx="707082" cy="78864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5773" y="2269927"/>
            <a:ext cx="767953" cy="78864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60377" y="2269927"/>
            <a:ext cx="585192" cy="788640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3915221" y="82153"/>
            <a:ext cx="437346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20" name="SK-11-text-19"/>
          <p:cNvSpPr/>
          <p:nvPr/>
        </p:nvSpPr>
        <p:spPr>
          <a:xfrm>
            <a:off x="609600" y="822871"/>
            <a:ext cx="115824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Investigations: Urine and Other Tests</a:t>
            </a:r>
            <a:endParaRPr lang="en-US" sz="3750" dirty="0"/>
          </a:p>
        </p:txBody>
      </p:sp>
      <p:sp>
        <p:nvSpPr>
          <p:cNvPr id="21" name="SK-11-text-20"/>
          <p:cNvSpPr/>
          <p:nvPr/>
        </p:nvSpPr>
        <p:spPr>
          <a:xfrm>
            <a:off x="597396" y="1590973"/>
            <a:ext cx="11594604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*Booking appointment · 8–10 weeks · NICE NG201*</a:t>
            </a:r>
            <a:endParaRPr lang="en-US" sz="2100" dirty="0"/>
          </a:p>
        </p:txBody>
      </p:sp>
      <p:sp>
        <p:nvSpPr>
          <p:cNvPr id="22" name="SK-11-text-21"/>
          <p:cNvSpPr/>
          <p:nvPr/>
        </p:nvSpPr>
        <p:spPr>
          <a:xfrm>
            <a:off x="896392" y="3175248"/>
            <a:ext cx="2900809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Midstream Urine (MSU)</a:t>
            </a:r>
            <a:endParaRPr lang="en-US" sz="2100" dirty="0"/>
          </a:p>
        </p:txBody>
      </p:sp>
      <p:sp>
        <p:nvSpPr>
          <p:cNvPr id="23" name="SK-11-text-22"/>
          <p:cNvSpPr/>
          <p:nvPr/>
        </p:nvSpPr>
        <p:spPr>
          <a:xfrm>
            <a:off x="1225600" y="3497461"/>
            <a:ext cx="225474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Culture at Booking</a:t>
            </a:r>
            <a:endParaRPr lang="en-US" sz="2100" dirty="0"/>
          </a:p>
        </p:txBody>
      </p:sp>
      <p:sp>
        <p:nvSpPr>
          <p:cNvPr id="24" name="SK-11-text-23"/>
          <p:cNvSpPr/>
          <p:nvPr/>
        </p:nvSpPr>
        <p:spPr>
          <a:xfrm>
            <a:off x="767953" y="4018657"/>
            <a:ext cx="79038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Screens for asymptomatic bacteriuria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767953" y="4306788"/>
            <a:ext cx="273099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Present in up to 5% of pregnant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767953" y="4793605"/>
            <a:ext cx="22676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Must be treated — risk of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pyelonephritis if missed</a:t>
            </a:r>
            <a:endParaRPr lang="en-US" sz="1425" dirty="0"/>
          </a:p>
        </p:txBody>
      </p:sp>
      <p:sp>
        <p:nvSpPr>
          <p:cNvPr id="27" name="SK-11-text-26"/>
          <p:cNvSpPr/>
          <p:nvPr/>
        </p:nvSpPr>
        <p:spPr>
          <a:xfrm>
            <a:off x="767953" y="5280571"/>
            <a:ext cx="74923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Repeat if symptomatic at any point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981224" y="5760690"/>
            <a:ext cx="27434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if positive — do not observe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5188000" y="3175248"/>
            <a:ext cx="181570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Urine Dipstick</a:t>
            </a:r>
            <a:endParaRPr lang="en-US" sz="2100" dirty="0"/>
          </a:p>
        </p:txBody>
      </p:sp>
      <p:sp>
        <p:nvSpPr>
          <p:cNvPr id="30" name="SK-11-text-29"/>
          <p:cNvSpPr/>
          <p:nvPr/>
        </p:nvSpPr>
        <p:spPr>
          <a:xfrm>
            <a:off x="4944219" y="3504307"/>
            <a:ext cx="231561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Appointment</a:t>
            </a:r>
            <a:endParaRPr lang="en-US" sz="2100" dirty="0"/>
          </a:p>
        </p:txBody>
      </p:sp>
      <p:sp>
        <p:nvSpPr>
          <p:cNvPr id="31" name="SK-11-text-30"/>
          <p:cNvSpPr/>
          <p:nvPr/>
        </p:nvSpPr>
        <p:spPr>
          <a:xfrm>
            <a:off x="4498777" y="4018657"/>
            <a:ext cx="31454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Protein → possible pre-eclampsia 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UTI</a:t>
            </a:r>
            <a:endParaRPr lang="en-US" sz="1425" dirty="0"/>
          </a:p>
        </p:txBody>
      </p:sp>
      <p:sp>
        <p:nvSpPr>
          <p:cNvPr id="32" name="SK-11-text-31"/>
          <p:cNvSpPr/>
          <p:nvPr/>
        </p:nvSpPr>
        <p:spPr>
          <a:xfrm>
            <a:off x="4498777" y="4498777"/>
            <a:ext cx="3133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Glucose → possible gestational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diabetes; refer for OGTT if persistent</a:t>
            </a:r>
            <a:endParaRPr lang="en-US" sz="1425" dirty="0"/>
          </a:p>
        </p:txBody>
      </p:sp>
      <p:sp>
        <p:nvSpPr>
          <p:cNvPr id="33" name="SK-11-text-32"/>
          <p:cNvSpPr/>
          <p:nvPr/>
        </p:nvSpPr>
        <p:spPr>
          <a:xfrm>
            <a:off x="4498777" y="4965055"/>
            <a:ext cx="29991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Blood → haematuria; investigate if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</a:t>
            </a:r>
            <a:endParaRPr lang="en-US" sz="1425" dirty="0"/>
          </a:p>
        </p:txBody>
      </p:sp>
      <p:sp>
        <p:nvSpPr>
          <p:cNvPr id="34" name="SK-11-text-33"/>
          <p:cNvSpPr/>
          <p:nvPr/>
        </p:nvSpPr>
        <p:spPr>
          <a:xfrm>
            <a:off x="4821734" y="5774382"/>
            <a:ext cx="254838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at every antenatal visit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8479780" y="3175248"/>
            <a:ext cx="268143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Chlamydia Screening</a:t>
            </a:r>
            <a:endParaRPr lang="en-US" sz="2100" dirty="0"/>
          </a:p>
        </p:txBody>
      </p:sp>
      <p:sp>
        <p:nvSpPr>
          <p:cNvPr id="36" name="SK-11-text-35"/>
          <p:cNvSpPr/>
          <p:nvPr/>
        </p:nvSpPr>
        <p:spPr>
          <a:xfrm>
            <a:off x="8760321" y="3497461"/>
            <a:ext cx="213270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Under 25</a:t>
            </a:r>
            <a:endParaRPr lang="en-US" sz="2100" dirty="0"/>
          </a:p>
        </p:txBody>
      </p:sp>
      <p:sp>
        <p:nvSpPr>
          <p:cNvPr id="37" name="SK-11-text-36"/>
          <p:cNvSpPr/>
          <p:nvPr/>
        </p:nvSpPr>
        <p:spPr>
          <a:xfrm>
            <a:off x="8229600" y="4018657"/>
            <a:ext cx="27796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Offered via National Chlamydia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Screening Programme (NCSP)</a:t>
            </a:r>
            <a:endParaRPr lang="en-US" sz="1425" dirty="0"/>
          </a:p>
        </p:txBody>
      </p:sp>
      <p:sp>
        <p:nvSpPr>
          <p:cNvPr id="38" name="SK-11-text-37"/>
          <p:cNvSpPr/>
          <p:nvPr/>
        </p:nvSpPr>
        <p:spPr>
          <a:xfrm>
            <a:off x="8229600" y="4491930"/>
            <a:ext cx="396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Women aged under 25 at booking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8229600" y="4752529"/>
            <a:ext cx="30235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Asymptomatic infection common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to screen</a:t>
            </a:r>
            <a:endParaRPr lang="en-US" sz="1425" dirty="0"/>
          </a:p>
        </p:txBody>
      </p:sp>
      <p:sp>
        <p:nvSpPr>
          <p:cNvPr id="40" name="SK-11-text-39"/>
          <p:cNvSpPr/>
          <p:nvPr/>
        </p:nvSpPr>
        <p:spPr>
          <a:xfrm>
            <a:off x="8229600" y="5211961"/>
            <a:ext cx="32063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Treat with azithromycin (BNF — safe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pregnancy)</a:t>
            </a:r>
            <a:endParaRPr lang="en-US" sz="1425" dirty="0"/>
          </a:p>
        </p:txBody>
      </p:sp>
      <p:sp>
        <p:nvSpPr>
          <p:cNvPr id="41" name="SK-11-text-40"/>
          <p:cNvSpPr/>
          <p:nvPr/>
        </p:nvSpPr>
        <p:spPr>
          <a:xfrm>
            <a:off x="8259812" y="5774382"/>
            <a:ext cx="31093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to all women under 25 at booking</a:t>
            </a:r>
            <a:endParaRPr lang="en-US" sz="1350" dirty="0"/>
          </a:p>
        </p:txBody>
      </p:sp>
      <p:sp>
        <p:nvSpPr>
          <p:cNvPr id="42" name="SK-11-text-41"/>
          <p:cNvSpPr/>
          <p:nvPr/>
        </p:nvSpPr>
        <p:spPr>
          <a:xfrm>
            <a:off x="1578620" y="6268194"/>
            <a:ext cx="8998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Carbon Monoxide Testing — Offered at booking to assess smoking status. Refer to stop-smoking services if elevated reading.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341263" y="6631632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4" name="SK-11-text-43"/>
          <p:cNvSpPr/>
          <p:nvPr/>
        </p:nvSpPr>
        <p:spPr>
          <a:xfrm>
            <a:off x="10740628" y="6631632"/>
            <a:ext cx="108540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5D7B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of 28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0882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2161729"/>
            <a:ext cx="6412855" cy="381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9104" y="1062930"/>
            <a:ext cx="9525" cy="44577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2859732"/>
            <a:ext cx="6412855" cy="802332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859732"/>
            <a:ext cx="999679" cy="80233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784" y="3799284"/>
            <a:ext cx="6412855" cy="802332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3799284"/>
            <a:ext cx="999679" cy="802332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4731990"/>
            <a:ext cx="6412855" cy="802332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4731990"/>
            <a:ext cx="999679" cy="80233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32055" y="1426369"/>
            <a:ext cx="4047679" cy="124122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46455" y="2304157"/>
            <a:ext cx="1426369" cy="212527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46444" y="2681436"/>
            <a:ext cx="19050" cy="308521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15558" y="2920971"/>
            <a:ext cx="80822" cy="80822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32055" y="3003798"/>
            <a:ext cx="4047679" cy="1056084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46444" y="4066729"/>
            <a:ext cx="19050" cy="308521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15558" y="4306263"/>
            <a:ext cx="80822" cy="80822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32055" y="4389090"/>
            <a:ext cx="4047679" cy="781794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32055" y="5170884"/>
            <a:ext cx="4047679" cy="33590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60784" y="5705773"/>
            <a:ext cx="11119098" cy="658267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7875" y="6503343"/>
            <a:ext cx="11448157" cy="9525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8267" y="5774382"/>
            <a:ext cx="280392" cy="260598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63780" y="4533007"/>
            <a:ext cx="402282" cy="521196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863780" y="3278088"/>
            <a:ext cx="390079" cy="507355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778353" y="1735038"/>
            <a:ext cx="548580" cy="617190"/>
          </a:xfrm>
          <a:prstGeom prst="rect">
            <a:avLst/>
          </a:prstGeom>
        </p:spPr>
      </p:pic>
      <p:sp>
        <p:nvSpPr>
          <p:cNvPr id="27" name="SK-12-text-26"/>
          <p:cNvSpPr/>
          <p:nvPr/>
        </p:nvSpPr>
        <p:spPr>
          <a:xfrm>
            <a:off x="377875" y="137071"/>
            <a:ext cx="96621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8" name="SK-12-text-27"/>
          <p:cNvSpPr/>
          <p:nvPr/>
        </p:nvSpPr>
        <p:spPr>
          <a:xfrm>
            <a:off x="9692580" y="205680"/>
            <a:ext cx="24994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548580" y="1042392"/>
            <a:ext cx="5961757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Antenatal Screening: First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Trimester Combined Test</a:t>
            </a:r>
            <a:endParaRPr lang="en-US" sz="3600" dirty="0"/>
          </a:p>
        </p:txBody>
      </p:sp>
      <p:sp>
        <p:nvSpPr>
          <p:cNvPr id="30" name="SK-12-text-29"/>
          <p:cNvSpPr/>
          <p:nvPr/>
        </p:nvSpPr>
        <p:spPr>
          <a:xfrm>
            <a:off x="548580" y="2359075"/>
            <a:ext cx="1164342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*Offered at 11–13+6 weeks gestation*</a:t>
            </a:r>
            <a:endParaRPr lang="en-US" sz="2400" dirty="0"/>
          </a:p>
        </p:txBody>
      </p:sp>
      <p:sp>
        <p:nvSpPr>
          <p:cNvPr id="31" name="SK-12-text-30"/>
          <p:cNvSpPr/>
          <p:nvPr/>
        </p:nvSpPr>
        <p:spPr>
          <a:xfrm>
            <a:off x="719286" y="3058567"/>
            <a:ext cx="200882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T21</a:t>
            </a:r>
            <a:endParaRPr lang="en-US" sz="2775" dirty="0"/>
          </a:p>
        </p:txBody>
      </p:sp>
      <p:sp>
        <p:nvSpPr>
          <p:cNvPr id="32" name="SK-12-text-31"/>
          <p:cNvSpPr/>
          <p:nvPr/>
        </p:nvSpPr>
        <p:spPr>
          <a:xfrm>
            <a:off x="1670298" y="3010644"/>
            <a:ext cx="493395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Down’s Syndrome</a:t>
            </a:r>
            <a:endParaRPr lang="en-US" sz="2100" dirty="0"/>
          </a:p>
        </p:txBody>
      </p:sp>
      <p:sp>
        <p:nvSpPr>
          <p:cNvPr id="33" name="SK-12-text-32"/>
          <p:cNvSpPr/>
          <p:nvPr/>
        </p:nvSpPr>
        <p:spPr>
          <a:xfrm>
            <a:off x="1670298" y="3305473"/>
            <a:ext cx="86715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*Most common trisomy; 1 in 700 live births*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719286" y="3970734"/>
            <a:ext cx="200882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T18</a:t>
            </a:r>
            <a:endParaRPr lang="en-US" sz="2775" dirty="0"/>
          </a:p>
        </p:txBody>
      </p:sp>
      <p:sp>
        <p:nvSpPr>
          <p:cNvPr id="35" name="SK-12-text-34"/>
          <p:cNvSpPr/>
          <p:nvPr/>
        </p:nvSpPr>
        <p:spPr>
          <a:xfrm>
            <a:off x="1670298" y="3936355"/>
            <a:ext cx="557403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Edwards’ Syndrome</a:t>
            </a:r>
            <a:endParaRPr lang="en-US" sz="2100" dirty="0"/>
          </a:p>
        </p:txBody>
      </p:sp>
      <p:sp>
        <p:nvSpPr>
          <p:cNvPr id="36" name="SK-12-text-35"/>
          <p:cNvSpPr/>
          <p:nvPr/>
        </p:nvSpPr>
        <p:spPr>
          <a:xfrm>
            <a:off x="1670298" y="4245025"/>
            <a:ext cx="92811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*Severe; most pregnancies do not survive to term*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719286" y="4903440"/>
            <a:ext cx="200882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T13</a:t>
            </a:r>
            <a:endParaRPr lang="en-US" sz="2775" dirty="0"/>
          </a:p>
        </p:txBody>
      </p:sp>
      <p:sp>
        <p:nvSpPr>
          <p:cNvPr id="38" name="SK-12-text-37"/>
          <p:cNvSpPr/>
          <p:nvPr/>
        </p:nvSpPr>
        <p:spPr>
          <a:xfrm>
            <a:off x="1670298" y="4869061"/>
            <a:ext cx="52539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Patau’s Syndrome</a:t>
            </a:r>
            <a:endParaRPr lang="en-US" sz="2100" dirty="0"/>
          </a:p>
        </p:txBody>
      </p:sp>
      <p:sp>
        <p:nvSpPr>
          <p:cNvPr id="39" name="SK-12-text-38"/>
          <p:cNvSpPr/>
          <p:nvPr/>
        </p:nvSpPr>
        <p:spPr>
          <a:xfrm>
            <a:off x="1670298" y="5177730"/>
            <a:ext cx="101955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*Severe structural abnormalities; very poor prognosis*</a:t>
            </a:r>
            <a:endParaRPr lang="en-US" sz="1200" dirty="0"/>
          </a:p>
        </p:txBody>
      </p:sp>
      <p:sp>
        <p:nvSpPr>
          <p:cNvPr id="40" name="SK-12-text-39"/>
          <p:cNvSpPr/>
          <p:nvPr/>
        </p:nvSpPr>
        <p:spPr>
          <a:xfrm>
            <a:off x="7949059" y="1083469"/>
            <a:ext cx="42429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the Combined Test Works</a:t>
            </a:r>
            <a:endParaRPr lang="en-US" sz="1800" dirty="0"/>
          </a:p>
        </p:txBody>
      </p:sp>
      <p:sp>
        <p:nvSpPr>
          <p:cNvPr id="41" name="SK-12-text-40"/>
          <p:cNvSpPr/>
          <p:nvPr/>
        </p:nvSpPr>
        <p:spPr>
          <a:xfrm>
            <a:off x="8461177" y="1604665"/>
            <a:ext cx="373082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Nuchal Translucency (NT)</a:t>
            </a:r>
            <a:endParaRPr lang="en-US" sz="1800" dirty="0"/>
          </a:p>
        </p:txBody>
      </p:sp>
      <p:sp>
        <p:nvSpPr>
          <p:cNvPr id="42" name="SK-12-text-41"/>
          <p:cNvSpPr/>
          <p:nvPr/>
        </p:nvSpPr>
        <p:spPr>
          <a:xfrm>
            <a:off x="8461177" y="1885950"/>
            <a:ext cx="28162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Ultrasound measurement of fluid at back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baby's neck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8534400" y="2338536"/>
            <a:ext cx="3657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USS at 11–13+6 weeks</a:t>
            </a:r>
            <a:endParaRPr lang="en-US" sz="1050" dirty="0"/>
          </a:p>
        </p:txBody>
      </p:sp>
      <p:sp>
        <p:nvSpPr>
          <p:cNvPr id="44" name="SK-12-text-43"/>
          <p:cNvSpPr/>
          <p:nvPr/>
        </p:nvSpPr>
        <p:spPr>
          <a:xfrm>
            <a:off x="8436769" y="3195786"/>
            <a:ext cx="31318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Tests</a:t>
            </a:r>
            <a:endParaRPr lang="en-US" sz="1800" dirty="0"/>
          </a:p>
        </p:txBody>
      </p:sp>
      <p:sp>
        <p:nvSpPr>
          <p:cNvPr id="45" name="SK-12-text-44"/>
          <p:cNvSpPr/>
          <p:nvPr/>
        </p:nvSpPr>
        <p:spPr>
          <a:xfrm>
            <a:off x="8436769" y="3490615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Beta-hCG — Human chorionic gonadotrophin</a:t>
            </a:r>
            <a:endParaRPr lang="en-US" sz="1050" dirty="0"/>
          </a:p>
        </p:txBody>
      </p:sp>
      <p:sp>
        <p:nvSpPr>
          <p:cNvPr id="46" name="SK-12-text-45"/>
          <p:cNvSpPr/>
          <p:nvPr/>
        </p:nvSpPr>
        <p:spPr>
          <a:xfrm>
            <a:off x="8436769" y="3703290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PAPP-A — Pregnancy-associated plasma protein A</a:t>
            </a:r>
            <a:endParaRPr lang="en-US" sz="1050" dirty="0"/>
          </a:p>
        </p:txBody>
      </p:sp>
      <p:sp>
        <p:nvSpPr>
          <p:cNvPr id="47" name="SK-12-text-46"/>
          <p:cNvSpPr/>
          <p:nvPr/>
        </p:nvSpPr>
        <p:spPr>
          <a:xfrm>
            <a:off x="8412361" y="4567386"/>
            <a:ext cx="37796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Risk Score</a:t>
            </a:r>
            <a:endParaRPr lang="en-US" sz="1800" dirty="0"/>
          </a:p>
        </p:txBody>
      </p:sp>
      <p:sp>
        <p:nvSpPr>
          <p:cNvPr id="48" name="SK-12-text-47"/>
          <p:cNvSpPr/>
          <p:nvPr/>
        </p:nvSpPr>
        <p:spPr>
          <a:xfrm>
            <a:off x="8412361" y="4869061"/>
            <a:ext cx="37796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Individual risk calculated — reported as e.g. 1 in 150</a:t>
            </a:r>
            <a:endParaRPr lang="en-US" sz="1050" dirty="0"/>
          </a:p>
        </p:txBody>
      </p:sp>
      <p:sp>
        <p:nvSpPr>
          <p:cNvPr id="49" name="SK-12-text-48"/>
          <p:cNvSpPr/>
          <p:nvPr/>
        </p:nvSpPr>
        <p:spPr>
          <a:xfrm>
            <a:off x="7705279" y="5232648"/>
            <a:ext cx="44867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*High risk result → offered diagnostic testing (CVS or amniocentesis)*</a:t>
            </a:r>
            <a:endParaRPr lang="en-US" sz="1050" dirty="0"/>
          </a:p>
        </p:txBody>
      </p:sp>
      <p:sp>
        <p:nvSpPr>
          <p:cNvPr id="50" name="SK-12-text-49"/>
          <p:cNvSpPr/>
          <p:nvPr/>
        </p:nvSpPr>
        <p:spPr>
          <a:xfrm>
            <a:off x="950863" y="5794921"/>
            <a:ext cx="1036320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🔑 Key Point: The combined test is more accurate than any single test alone — — sensitivity for T21 approximately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85–90% with a 5% false-positive rate. It does not diagnose — a high-risk result triggers an offer of diagnostic testing.</a:t>
            </a:r>
            <a:endParaRPr lang="en-US" sz="1575" dirty="0"/>
          </a:p>
        </p:txBody>
      </p:sp>
      <p:sp>
        <p:nvSpPr>
          <p:cNvPr id="51" name="SK-12-text-50"/>
          <p:cNvSpPr/>
          <p:nvPr/>
        </p:nvSpPr>
        <p:spPr>
          <a:xfrm>
            <a:off x="2743200" y="6604248"/>
            <a:ext cx="9448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Antenatal Care and Monitoring ·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21196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84697"/>
            <a:ext cx="2170063" cy="2857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5431482"/>
            <a:ext cx="6559153" cy="905173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431482"/>
            <a:ext cx="97482" cy="905173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6544568"/>
            <a:ext cx="11435953" cy="952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4580" y="2311003"/>
            <a:ext cx="4962079" cy="3401467"/>
          </a:xfrm>
          <a:prstGeom prst="rect">
            <a:avLst/>
          </a:prstGeom>
        </p:spPr>
      </p:pic>
      <p:sp>
        <p:nvSpPr>
          <p:cNvPr id="9" name="SK-13-text-8"/>
          <p:cNvSpPr/>
          <p:nvPr/>
        </p:nvSpPr>
        <p:spPr>
          <a:xfrm>
            <a:off x="597396" y="116532"/>
            <a:ext cx="7548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0" name="SK-13-text-9"/>
          <p:cNvSpPr/>
          <p:nvPr/>
        </p:nvSpPr>
        <p:spPr>
          <a:xfrm>
            <a:off x="9814471" y="150763"/>
            <a:ext cx="23775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1" name="SK-13-text-10"/>
          <p:cNvSpPr/>
          <p:nvPr/>
        </p:nvSpPr>
        <p:spPr>
          <a:xfrm>
            <a:off x="572988" y="836563"/>
            <a:ext cx="1161901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233D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Antenatal Screening: Second Trimester Anomaly Scan</a:t>
            </a:r>
            <a:endParaRPr lang="en-US" sz="3450" dirty="0"/>
          </a:p>
        </p:txBody>
      </p:sp>
      <p:sp>
        <p:nvSpPr>
          <p:cNvPr id="12" name="SK-13-text-11"/>
          <p:cNvSpPr/>
          <p:nvPr/>
        </p:nvSpPr>
        <p:spPr>
          <a:xfrm>
            <a:off x="572988" y="1625203"/>
            <a:ext cx="1161901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4A7C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anatomy scan — offered at 18 to 20+6 weeks gestation</a:t>
            </a:r>
            <a:endParaRPr lang="en-US" sz="2550" dirty="0"/>
          </a:p>
        </p:txBody>
      </p:sp>
      <p:sp>
        <p:nvSpPr>
          <p:cNvPr id="13" name="SK-13-text-12"/>
          <p:cNvSpPr/>
          <p:nvPr/>
        </p:nvSpPr>
        <p:spPr>
          <a:xfrm>
            <a:off x="572988" y="2173932"/>
            <a:ext cx="52539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Checked?</a:t>
            </a:r>
            <a:endParaRPr lang="en-US" sz="2100" dirty="0"/>
          </a:p>
        </p:txBody>
      </p:sp>
      <p:sp>
        <p:nvSpPr>
          <p:cNvPr id="14" name="SK-13-text-13"/>
          <p:cNvSpPr/>
          <p:nvPr/>
        </p:nvSpPr>
        <p:spPr>
          <a:xfrm>
            <a:off x="572988" y="2571750"/>
            <a:ext cx="116190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🧠 Brain — ventricles, cerebellum, posterior fossa</a:t>
            </a:r>
            <a:endParaRPr lang="en-US" sz="1875" dirty="0"/>
          </a:p>
        </p:txBody>
      </p:sp>
      <p:sp>
        <p:nvSpPr>
          <p:cNvPr id="15" name="SK-13-text-14"/>
          <p:cNvSpPr/>
          <p:nvPr/>
        </p:nvSpPr>
        <p:spPr>
          <a:xfrm>
            <a:off x="572988" y="2900809"/>
            <a:ext cx="11619012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🫀 Heart — 4-chamber view + outflow tracts</a:t>
            </a:r>
            <a:endParaRPr lang="en-US" sz="1950" dirty="0"/>
          </a:p>
        </p:txBody>
      </p:sp>
      <p:sp>
        <p:nvSpPr>
          <p:cNvPr id="16" name="SK-13-text-15"/>
          <p:cNvSpPr/>
          <p:nvPr/>
        </p:nvSpPr>
        <p:spPr>
          <a:xfrm>
            <a:off x="572988" y="3243709"/>
            <a:ext cx="95345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🦴 Spine — neural tube defects</a:t>
            </a:r>
            <a:endParaRPr lang="en-US" sz="1950" dirty="0"/>
          </a:p>
        </p:txBody>
      </p:sp>
      <p:sp>
        <p:nvSpPr>
          <p:cNvPr id="17" name="SK-13-text-16"/>
          <p:cNvSpPr/>
          <p:nvPr/>
        </p:nvSpPr>
        <p:spPr>
          <a:xfrm>
            <a:off x="572988" y="3600450"/>
            <a:ext cx="95345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👁️ Face — cleft lip detection</a:t>
            </a:r>
            <a:endParaRPr lang="en-US" sz="1950" dirty="0"/>
          </a:p>
        </p:txBody>
      </p:sp>
      <p:sp>
        <p:nvSpPr>
          <p:cNvPr id="18" name="SK-13-text-17"/>
          <p:cNvSpPr/>
          <p:nvPr/>
        </p:nvSpPr>
        <p:spPr>
          <a:xfrm>
            <a:off x="572988" y="3936355"/>
            <a:ext cx="110204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🫁 Diaphragm — diaphragmatic hernia</a:t>
            </a:r>
            <a:endParaRPr lang="en-US" sz="1950" dirty="0"/>
          </a:p>
        </p:txBody>
      </p:sp>
      <p:sp>
        <p:nvSpPr>
          <p:cNvPr id="19" name="SK-13-text-18"/>
          <p:cNvSpPr/>
          <p:nvPr/>
        </p:nvSpPr>
        <p:spPr>
          <a:xfrm>
            <a:off x="572988" y="4272409"/>
            <a:ext cx="116190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🩸 Abdominal wall — gastroschisis, exomphalos</a:t>
            </a:r>
            <a:endParaRPr lang="en-US" sz="1950" dirty="0"/>
          </a:p>
        </p:txBody>
      </p:sp>
      <p:sp>
        <p:nvSpPr>
          <p:cNvPr id="20" name="SK-13-text-19"/>
          <p:cNvSpPr/>
          <p:nvPr/>
        </p:nvSpPr>
        <p:spPr>
          <a:xfrm>
            <a:off x="572988" y="4629150"/>
            <a:ext cx="116190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🫘 Kidneys — renal agenesis, pelviectasis</a:t>
            </a:r>
            <a:endParaRPr lang="en-US" sz="1875" dirty="0"/>
          </a:p>
        </p:txBody>
      </p:sp>
      <p:sp>
        <p:nvSpPr>
          <p:cNvPr id="21" name="SK-13-text-20"/>
          <p:cNvSpPr/>
          <p:nvPr/>
        </p:nvSpPr>
        <p:spPr>
          <a:xfrm>
            <a:off x="572988" y="4944517"/>
            <a:ext cx="116190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🦵 Limbs — long bone measurement, skeletal dysplasia</a:t>
            </a:r>
            <a:endParaRPr lang="en-US" sz="1800" dirty="0"/>
          </a:p>
        </p:txBody>
      </p:sp>
      <p:sp>
        <p:nvSpPr>
          <p:cNvPr id="22" name="SK-13-text-21"/>
          <p:cNvSpPr/>
          <p:nvPr/>
        </p:nvSpPr>
        <p:spPr>
          <a:xfrm>
            <a:off x="755898" y="5527477"/>
            <a:ext cx="41376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🔍 Soft Markers</a:t>
            </a:r>
            <a:endParaRPr lang="en-US" sz="1800" dirty="0"/>
          </a:p>
        </p:txBody>
      </p:sp>
      <p:sp>
        <p:nvSpPr>
          <p:cNvPr id="23" name="SK-13-text-22"/>
          <p:cNvSpPr/>
          <p:nvPr/>
        </p:nvSpPr>
        <p:spPr>
          <a:xfrm>
            <a:off x="1108365" y="5807828"/>
            <a:ext cx="636418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Soft markers (e.g., echogenic bowel, choroid plexus cysts) may indicate</a:t>
            </a:r>
            <a:endParaRPr lang="en-US" sz="1400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chromosomal anomaly — discuss with specialist if identified.</a:t>
            </a:r>
            <a:endParaRPr lang="en-US" sz="1400" dirty="0"/>
          </a:p>
        </p:txBody>
      </p:sp>
      <p:sp>
        <p:nvSpPr>
          <p:cNvPr id="24" name="SK-13-text-23"/>
          <p:cNvSpPr/>
          <p:nvPr/>
        </p:nvSpPr>
        <p:spPr>
          <a:xfrm>
            <a:off x="487561" y="6617940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7949059" y="6604248"/>
            <a:ext cx="42429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NG201 · NICE CKS Antenatal Care (202)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2048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8" y="1179463"/>
            <a:ext cx="1962894" cy="109686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1782961"/>
            <a:ext cx="85279" cy="925711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1782961"/>
            <a:ext cx="7095679" cy="925711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4" y="2841278"/>
            <a:ext cx="7303001" cy="1589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" y="2935188"/>
            <a:ext cx="85279" cy="140583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67" y="3312319"/>
            <a:ext cx="3011388" cy="3429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3723829"/>
            <a:ext cx="3011388" cy="3429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03898" y="3312319"/>
            <a:ext cx="3815953" cy="3429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3898" y="3723829"/>
            <a:ext cx="1292275" cy="3429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094" y="4452938"/>
            <a:ext cx="7303001" cy="15898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98" y="4560540"/>
            <a:ext cx="85279" cy="1728192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5692080"/>
            <a:ext cx="7095679" cy="55542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1260" y="6489650"/>
            <a:ext cx="11496976" cy="1554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80784" y="2653903"/>
            <a:ext cx="3657600" cy="2317998"/>
          </a:xfrm>
          <a:prstGeom prst="rect">
            <a:avLst/>
          </a:prstGeom>
        </p:spPr>
      </p:pic>
      <p:sp>
        <p:nvSpPr>
          <p:cNvPr id="18" name="SK-14-text-17"/>
          <p:cNvSpPr/>
          <p:nvPr/>
        </p:nvSpPr>
        <p:spPr>
          <a:xfrm>
            <a:off x="414486" y="68461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9" name="SK-14-text-18"/>
          <p:cNvSpPr/>
          <p:nvPr/>
        </p:nvSpPr>
        <p:spPr>
          <a:xfrm>
            <a:off x="9985177" y="102840"/>
            <a:ext cx="22068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0" name="SK-14-text-19"/>
          <p:cNvSpPr/>
          <p:nvPr/>
        </p:nvSpPr>
        <p:spPr>
          <a:xfrm>
            <a:off x="426690" y="671959"/>
            <a:ext cx="1176531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Antenatal Screening: Quadruple Test</a:t>
            </a:r>
            <a:endParaRPr lang="en-US" sz="3600" dirty="0"/>
          </a:p>
        </p:txBody>
      </p:sp>
      <p:sp>
        <p:nvSpPr>
          <p:cNvPr id="21" name="SK-14-text-20"/>
          <p:cNvSpPr/>
          <p:nvPr/>
        </p:nvSpPr>
        <p:spPr>
          <a:xfrm>
            <a:off x="438894" y="1337221"/>
            <a:ext cx="117531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 screening for Down’s syndrome — offered 15–20 weeks if combined test was missed</a:t>
            </a:r>
            <a:endParaRPr lang="en-US" sz="1650" dirty="0"/>
          </a:p>
        </p:txBody>
      </p:sp>
      <p:sp>
        <p:nvSpPr>
          <p:cNvPr id="22" name="SK-14-text-21"/>
          <p:cNvSpPr/>
          <p:nvPr/>
        </p:nvSpPr>
        <p:spPr>
          <a:xfrm>
            <a:off x="658267" y="1885950"/>
            <a:ext cx="5548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Is It Offered?</a:t>
            </a:r>
            <a:endParaRPr lang="en-US" sz="1875" dirty="0"/>
          </a:p>
        </p:txBody>
      </p:sp>
      <p:sp>
        <p:nvSpPr>
          <p:cNvPr id="23" name="SK-14-text-22"/>
          <p:cNvSpPr/>
          <p:nvPr/>
        </p:nvSpPr>
        <p:spPr>
          <a:xfrm>
            <a:off x="670471" y="2187625"/>
            <a:ext cx="115215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Offered between 15 and 20 weeks of pregnancy</a:t>
            </a:r>
            <a:endParaRPr lang="en-US" sz="1650" dirty="0"/>
          </a:p>
        </p:txBody>
      </p:sp>
      <p:sp>
        <p:nvSpPr>
          <p:cNvPr id="24" name="SK-14-text-23"/>
          <p:cNvSpPr/>
          <p:nvPr/>
        </p:nvSpPr>
        <p:spPr>
          <a:xfrm>
            <a:off x="670471" y="2448223"/>
            <a:ext cx="1152152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Only if the first trimester combined test was missed or could not be performed</a:t>
            </a:r>
            <a:endParaRPr lang="en-US" sz="1650" dirty="0"/>
          </a:p>
        </p:txBody>
      </p:sp>
      <p:sp>
        <p:nvSpPr>
          <p:cNvPr id="25" name="SK-14-text-24"/>
          <p:cNvSpPr/>
          <p:nvPr/>
        </p:nvSpPr>
        <p:spPr>
          <a:xfrm>
            <a:off x="658267" y="2983111"/>
            <a:ext cx="6119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Does It Measure?</a:t>
            </a:r>
            <a:endParaRPr lang="en-US" sz="1875" dirty="0"/>
          </a:p>
        </p:txBody>
      </p:sp>
      <p:sp>
        <p:nvSpPr>
          <p:cNvPr id="26" name="SK-14-text-25"/>
          <p:cNvSpPr/>
          <p:nvPr/>
        </p:nvSpPr>
        <p:spPr>
          <a:xfrm>
            <a:off x="743694" y="3346698"/>
            <a:ext cx="655891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AFP — Alpha-fetoprotein</a:t>
            </a:r>
            <a:endParaRPr lang="en-US" sz="1650" dirty="0"/>
          </a:p>
        </p:txBody>
      </p:sp>
      <p:sp>
        <p:nvSpPr>
          <p:cNvPr id="27" name="SK-14-text-26"/>
          <p:cNvSpPr/>
          <p:nvPr/>
        </p:nvSpPr>
        <p:spPr>
          <a:xfrm>
            <a:off x="743694" y="3737521"/>
            <a:ext cx="77323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uE3 — Unconjugated oestriol</a:t>
            </a:r>
            <a:endParaRPr lang="en-US" sz="1650" dirty="0"/>
          </a:p>
        </p:txBody>
      </p:sp>
      <p:sp>
        <p:nvSpPr>
          <p:cNvPr id="28" name="SK-14-text-27"/>
          <p:cNvSpPr/>
          <p:nvPr/>
        </p:nvSpPr>
        <p:spPr>
          <a:xfrm>
            <a:off x="3913584" y="3346698"/>
            <a:ext cx="827841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hCG — Human chorionic gonadotrophin</a:t>
            </a:r>
            <a:endParaRPr lang="en-US" sz="1600" dirty="0"/>
          </a:p>
        </p:txBody>
      </p:sp>
      <p:sp>
        <p:nvSpPr>
          <p:cNvPr id="29" name="SK-14-text-28"/>
          <p:cNvSpPr/>
          <p:nvPr/>
        </p:nvSpPr>
        <p:spPr>
          <a:xfrm>
            <a:off x="3913584" y="3737521"/>
            <a:ext cx="30384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🔬 Inhibin A</a:t>
            </a:r>
            <a:endParaRPr lang="en-US" sz="1650" dirty="0"/>
          </a:p>
        </p:txBody>
      </p:sp>
      <p:sp>
        <p:nvSpPr>
          <p:cNvPr id="30" name="SK-14-text-29"/>
          <p:cNvSpPr/>
          <p:nvPr/>
        </p:nvSpPr>
        <p:spPr>
          <a:xfrm>
            <a:off x="658267" y="4100959"/>
            <a:ext cx="11533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to calculate a risk score for Trisomy 21 (Down’s syndrome) only</a:t>
            </a:r>
            <a:endParaRPr lang="en-US" sz="1650" dirty="0"/>
          </a:p>
        </p:txBody>
      </p:sp>
      <p:sp>
        <p:nvSpPr>
          <p:cNvPr id="31" name="SK-14-text-30"/>
          <p:cNvSpPr/>
          <p:nvPr/>
        </p:nvSpPr>
        <p:spPr>
          <a:xfrm>
            <a:off x="658267" y="4594771"/>
            <a:ext cx="6119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Limitations</a:t>
            </a:r>
            <a:endParaRPr lang="en-US" sz="1875" dirty="0"/>
          </a:p>
        </p:txBody>
      </p:sp>
      <p:sp>
        <p:nvSpPr>
          <p:cNvPr id="32" name="SK-14-text-31"/>
          <p:cNvSpPr/>
          <p:nvPr/>
        </p:nvSpPr>
        <p:spPr>
          <a:xfrm>
            <a:off x="646063" y="4896594"/>
            <a:ext cx="11545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Screens for T21 (Down’s syndrome) only — does not screen for T18 or T13</a:t>
            </a:r>
            <a:endParaRPr lang="en-US" sz="1650" dirty="0"/>
          </a:p>
        </p:txBody>
      </p:sp>
      <p:sp>
        <p:nvSpPr>
          <p:cNvPr id="33" name="SK-14-text-32"/>
          <p:cNvSpPr/>
          <p:nvPr/>
        </p:nvSpPr>
        <p:spPr>
          <a:xfrm>
            <a:off x="646063" y="5143500"/>
            <a:ext cx="115459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Less accurate than the first trimester combined test — higher false-positive rate</a:t>
            </a:r>
            <a:endParaRPr lang="en-US" sz="1650" dirty="0"/>
          </a:p>
        </p:txBody>
      </p:sp>
      <p:sp>
        <p:nvSpPr>
          <p:cNvPr id="34" name="SK-14-text-33"/>
          <p:cNvSpPr/>
          <p:nvPr/>
        </p:nvSpPr>
        <p:spPr>
          <a:xfrm>
            <a:off x="646063" y="5376565"/>
            <a:ext cx="11545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Should only be used when the combined test window has passed</a:t>
            </a:r>
            <a:endParaRPr lang="en-US" sz="1650" dirty="0"/>
          </a:p>
        </p:txBody>
      </p:sp>
      <p:sp>
        <p:nvSpPr>
          <p:cNvPr id="35" name="SK-14-text-34"/>
          <p:cNvSpPr/>
          <p:nvPr/>
        </p:nvSpPr>
        <p:spPr>
          <a:xfrm>
            <a:off x="743694" y="5746998"/>
            <a:ext cx="114483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Preferred test remains the combined test at 11–13+6 weeks.</a:t>
            </a:r>
            <a:endParaRPr lang="en-US" sz="1650" dirty="0"/>
          </a:p>
        </p:txBody>
      </p:sp>
      <p:sp>
        <p:nvSpPr>
          <p:cNvPr id="36" name="SK-14-text-35"/>
          <p:cNvSpPr/>
          <p:nvPr/>
        </p:nvSpPr>
        <p:spPr>
          <a:xfrm>
            <a:off x="1060698" y="6000750"/>
            <a:ext cx="111313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quadruple test is a fallback — not a first choice.</a:t>
            </a:r>
            <a:endParaRPr lang="en-US" sz="1650" dirty="0"/>
          </a:p>
        </p:txBody>
      </p:sp>
      <p:sp>
        <p:nvSpPr>
          <p:cNvPr id="37" name="SK-14-text-36"/>
          <p:cNvSpPr/>
          <p:nvPr/>
        </p:nvSpPr>
        <p:spPr>
          <a:xfrm>
            <a:off x="9168259" y="5054203"/>
            <a:ext cx="30237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4 blood markers</a:t>
            </a:r>
            <a:endParaRPr lang="en-US" sz="1425" dirty="0"/>
          </a:p>
        </p:txBody>
      </p:sp>
      <p:sp>
        <p:nvSpPr>
          <p:cNvPr id="38" name="SK-14-text-37"/>
          <p:cNvSpPr/>
          <p:nvPr/>
        </p:nvSpPr>
        <p:spPr>
          <a:xfrm>
            <a:off x="402282" y="6597253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7766298" y="6583561"/>
            <a:ext cx="4425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NICE CKS · BNF 2025/2026 · Slide 14 of 28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414165"/>
            <a:ext cx="2109192" cy="3810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139553"/>
            <a:ext cx="11143357" cy="91201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139553"/>
            <a:ext cx="109686" cy="912019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3312319"/>
            <a:ext cx="5364361" cy="2825353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312319"/>
            <a:ext cx="5364361" cy="10284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3312319"/>
            <a:ext cx="5364361" cy="2825353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3169" y="3312319"/>
            <a:ext cx="5364361" cy="10284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6407348"/>
            <a:ext cx="11411694" cy="9525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6501259"/>
            <a:ext cx="231577" cy="219373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5059" y="3497461"/>
            <a:ext cx="292596" cy="30167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3497461"/>
            <a:ext cx="292596" cy="30167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1882" y="2269927"/>
            <a:ext cx="341263" cy="335905"/>
          </a:xfrm>
          <a:prstGeom prst="rect">
            <a:avLst/>
          </a:prstGeom>
        </p:spPr>
      </p:pic>
      <p:sp>
        <p:nvSpPr>
          <p:cNvPr id="16" name="SK-21-text-15"/>
          <p:cNvSpPr/>
          <p:nvPr/>
        </p:nvSpPr>
        <p:spPr>
          <a:xfrm>
            <a:off x="548580" y="109686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7" name="SK-21-text-16"/>
          <p:cNvSpPr/>
          <p:nvPr/>
        </p:nvSpPr>
        <p:spPr>
          <a:xfrm>
            <a:off x="9600009" y="150763"/>
            <a:ext cx="204326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8" name="SK-21-text-17"/>
          <p:cNvSpPr/>
          <p:nvPr/>
        </p:nvSpPr>
        <p:spPr>
          <a:xfrm>
            <a:off x="548580" y="864096"/>
            <a:ext cx="1164342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Pre-Eclampsia Prevention: Low-Dose Aspirin</a:t>
            </a:r>
            <a:endParaRPr lang="en-US" sz="3600" dirty="0"/>
          </a:p>
        </p:txBody>
      </p:sp>
      <p:sp>
        <p:nvSpPr>
          <p:cNvPr id="19" name="SK-21-text-18"/>
          <p:cNvSpPr/>
          <p:nvPr/>
        </p:nvSpPr>
        <p:spPr>
          <a:xfrm>
            <a:off x="524173" y="1625203"/>
            <a:ext cx="1166782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6E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NG133 — Hypertension in Pregnancy (2024 Update)</a:t>
            </a:r>
            <a:endParaRPr lang="en-US" sz="2400" dirty="0"/>
          </a:p>
        </p:txBody>
      </p:sp>
      <p:sp>
        <p:nvSpPr>
          <p:cNvPr id="20" name="SK-21-text-19"/>
          <p:cNvSpPr/>
          <p:nvPr/>
        </p:nvSpPr>
        <p:spPr>
          <a:xfrm>
            <a:off x="1377553" y="2290465"/>
            <a:ext cx="9863286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Aspirin 75–150 mg once daily From 12 weeks gestation until delivery</a:t>
            </a:r>
            <a:endParaRPr lang="en-US" sz="2100" dirty="0"/>
          </a:p>
          <a:p>
            <a:pPr marL="0" indent="0" algn="ctr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to women with ≥1 high-risk factor OR ≥2 moderate-risk factors</a:t>
            </a:r>
            <a:endParaRPr lang="en-US" sz="2100" dirty="0"/>
          </a:p>
        </p:txBody>
      </p:sp>
      <p:sp>
        <p:nvSpPr>
          <p:cNvPr id="21" name="SK-21-text-20"/>
          <p:cNvSpPr/>
          <p:nvPr/>
        </p:nvSpPr>
        <p:spPr>
          <a:xfrm>
            <a:off x="1024086" y="3511153"/>
            <a:ext cx="27984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RISK</a:t>
            </a:r>
            <a:endParaRPr lang="en-US" sz="1950" dirty="0"/>
          </a:p>
        </p:txBody>
      </p:sp>
      <p:sp>
        <p:nvSpPr>
          <p:cNvPr id="22" name="SK-21-text-21"/>
          <p:cNvSpPr/>
          <p:nvPr/>
        </p:nvSpPr>
        <p:spPr>
          <a:xfrm>
            <a:off x="694879" y="3833515"/>
            <a:ext cx="96602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factor alone qualifies for aspirin</a:t>
            </a:r>
            <a:endParaRPr lang="en-US" sz="1650" dirty="0"/>
          </a:p>
        </p:txBody>
      </p:sp>
      <p:sp>
        <p:nvSpPr>
          <p:cNvPr id="23" name="SK-21-text-22"/>
          <p:cNvSpPr/>
          <p:nvPr/>
        </p:nvSpPr>
        <p:spPr>
          <a:xfrm>
            <a:off x="707082" y="4190107"/>
            <a:ext cx="6139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Previous pre-eclampsia</a:t>
            </a:r>
            <a:endParaRPr lang="en-US" sz="1650" dirty="0"/>
          </a:p>
        </p:txBody>
      </p:sp>
      <p:sp>
        <p:nvSpPr>
          <p:cNvPr id="24" name="SK-21-text-23"/>
          <p:cNvSpPr/>
          <p:nvPr/>
        </p:nvSpPr>
        <p:spPr>
          <a:xfrm>
            <a:off x="707082" y="4498777"/>
            <a:ext cx="99117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Multifetal pregnancy (twins/triplets)</a:t>
            </a:r>
            <a:endParaRPr lang="en-US" sz="1650" dirty="0"/>
          </a:p>
        </p:txBody>
      </p:sp>
      <p:sp>
        <p:nvSpPr>
          <p:cNvPr id="25" name="SK-21-text-24"/>
          <p:cNvSpPr/>
          <p:nvPr/>
        </p:nvSpPr>
        <p:spPr>
          <a:xfrm>
            <a:off x="707082" y="4814292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hypertension</a:t>
            </a:r>
            <a:endParaRPr lang="en-US" sz="1650" dirty="0"/>
          </a:p>
        </p:txBody>
      </p:sp>
      <p:sp>
        <p:nvSpPr>
          <p:cNvPr id="26" name="SK-21-text-25"/>
          <p:cNvSpPr/>
          <p:nvPr/>
        </p:nvSpPr>
        <p:spPr>
          <a:xfrm>
            <a:off x="707082" y="5129659"/>
            <a:ext cx="94926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Type 1 or Type 2 Diabetes Mellitus</a:t>
            </a:r>
            <a:endParaRPr lang="en-US" sz="1650" dirty="0"/>
          </a:p>
        </p:txBody>
      </p:sp>
      <p:sp>
        <p:nvSpPr>
          <p:cNvPr id="27" name="SK-21-text-26"/>
          <p:cNvSpPr/>
          <p:nvPr/>
        </p:nvSpPr>
        <p:spPr>
          <a:xfrm>
            <a:off x="707082" y="5438329"/>
            <a:ext cx="7648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kidney disease (CKD)</a:t>
            </a:r>
            <a:endParaRPr lang="en-US" sz="1650" dirty="0"/>
          </a:p>
        </p:txBody>
      </p:sp>
      <p:sp>
        <p:nvSpPr>
          <p:cNvPr id="28" name="SK-21-text-27"/>
          <p:cNvSpPr/>
          <p:nvPr/>
        </p:nvSpPr>
        <p:spPr>
          <a:xfrm>
            <a:off x="707082" y="5760690"/>
            <a:ext cx="114849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Autoimmune disease (SLE, antiphospholipid syndrome)</a:t>
            </a:r>
            <a:endParaRPr lang="en-US" sz="1650" dirty="0"/>
          </a:p>
        </p:txBody>
      </p:sp>
      <p:sp>
        <p:nvSpPr>
          <p:cNvPr id="29" name="SK-21-text-28"/>
          <p:cNvSpPr/>
          <p:nvPr/>
        </p:nvSpPr>
        <p:spPr>
          <a:xfrm>
            <a:off x="6766471" y="3511153"/>
            <a:ext cx="39871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C52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RISK</a:t>
            </a:r>
            <a:endParaRPr lang="en-US" sz="1950" dirty="0"/>
          </a:p>
        </p:txBody>
      </p:sp>
      <p:sp>
        <p:nvSpPr>
          <p:cNvPr id="30" name="SK-21-text-29"/>
          <p:cNvSpPr/>
          <p:nvPr/>
        </p:nvSpPr>
        <p:spPr>
          <a:xfrm>
            <a:off x="6437263" y="3833515"/>
            <a:ext cx="57547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or more factors together qualify for aspirin</a:t>
            </a:r>
            <a:endParaRPr lang="en-US" sz="1650" dirty="0"/>
          </a:p>
        </p:txBody>
      </p:sp>
      <p:sp>
        <p:nvSpPr>
          <p:cNvPr id="31" name="SK-21-text-30"/>
          <p:cNvSpPr/>
          <p:nvPr/>
        </p:nvSpPr>
        <p:spPr>
          <a:xfrm>
            <a:off x="6473875" y="4190107"/>
            <a:ext cx="5718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First pregnancy (nulliparous)</a:t>
            </a:r>
            <a:endParaRPr lang="en-US" sz="1650" dirty="0"/>
          </a:p>
        </p:txBody>
      </p:sp>
      <p:sp>
        <p:nvSpPr>
          <p:cNvPr id="32" name="SK-21-text-31"/>
          <p:cNvSpPr/>
          <p:nvPr/>
        </p:nvSpPr>
        <p:spPr>
          <a:xfrm>
            <a:off x="6473875" y="4498777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40 years or older</a:t>
            </a:r>
            <a:endParaRPr lang="en-US" sz="1650" dirty="0"/>
          </a:p>
        </p:txBody>
      </p:sp>
      <p:sp>
        <p:nvSpPr>
          <p:cNvPr id="33" name="SK-21-text-32"/>
          <p:cNvSpPr/>
          <p:nvPr/>
        </p:nvSpPr>
        <p:spPr>
          <a:xfrm>
            <a:off x="6473875" y="4807446"/>
            <a:ext cx="57181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BMI ≥ 35 kg/m² at booking</a:t>
            </a:r>
            <a:endParaRPr lang="en-US" sz="1650" dirty="0"/>
          </a:p>
        </p:txBody>
      </p:sp>
      <p:sp>
        <p:nvSpPr>
          <p:cNvPr id="34" name="SK-21-text-33"/>
          <p:cNvSpPr/>
          <p:nvPr/>
        </p:nvSpPr>
        <p:spPr>
          <a:xfrm>
            <a:off x="6473875" y="5129659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Family history of pre-eclampsia (first-degree relative)</a:t>
            </a:r>
            <a:endParaRPr lang="en-US" sz="1650" dirty="0"/>
          </a:p>
        </p:txBody>
      </p:sp>
      <p:sp>
        <p:nvSpPr>
          <p:cNvPr id="35" name="SK-21-text-34"/>
          <p:cNvSpPr/>
          <p:nvPr/>
        </p:nvSpPr>
        <p:spPr>
          <a:xfrm>
            <a:off x="6473875" y="5445175"/>
            <a:ext cx="57181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Interpregnancy interval &gt; 10 years</a:t>
            </a:r>
            <a:endParaRPr lang="en-US" sz="1650" dirty="0"/>
          </a:p>
        </p:txBody>
      </p:sp>
      <p:sp>
        <p:nvSpPr>
          <p:cNvPr id="36" name="SK-21-text-35"/>
          <p:cNvSpPr/>
          <p:nvPr/>
        </p:nvSpPr>
        <p:spPr>
          <a:xfrm>
            <a:off x="6473875" y="5753844"/>
            <a:ext cx="5718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birthweight or SGA in previous pregnancy</a:t>
            </a:r>
            <a:endParaRPr lang="en-US" sz="1650" dirty="0"/>
          </a:p>
        </p:txBody>
      </p:sp>
      <p:sp>
        <p:nvSpPr>
          <p:cNvPr id="37" name="SK-21-text-36"/>
          <p:cNvSpPr/>
          <p:nvPr/>
        </p:nvSpPr>
        <p:spPr>
          <a:xfrm>
            <a:off x="743694" y="6508105"/>
            <a:ext cx="114483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verify doses with current BNF. Educational use only.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9850636" y="6521946"/>
            <a:ext cx="18413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398984"/>
            <a:ext cx="1950690" cy="47923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2023021"/>
            <a:ext cx="9525" cy="421764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2784277"/>
            <a:ext cx="243780" cy="1083469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784277"/>
            <a:ext cx="4949875" cy="108346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3977580"/>
            <a:ext cx="243780" cy="1083469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3977580"/>
            <a:ext cx="4949875" cy="1083469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5177730"/>
            <a:ext cx="243780" cy="1083469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5177730"/>
            <a:ext cx="4949875" cy="1083469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0648" y="2983111"/>
            <a:ext cx="19050" cy="198879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1671" y="2846040"/>
            <a:ext cx="316855" cy="315367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1671" y="3497461"/>
            <a:ext cx="316855" cy="315367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1671" y="4149030"/>
            <a:ext cx="316855" cy="315367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4800600"/>
            <a:ext cx="316855" cy="315367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17482" y="5637163"/>
            <a:ext cx="4072086" cy="589657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1263" y="6482804"/>
            <a:ext cx="11509177" cy="9525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8188" y="5733157"/>
            <a:ext cx="231577" cy="383977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694" y="5616625"/>
            <a:ext cx="1877467" cy="459432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694" y="4402782"/>
            <a:ext cx="1865263" cy="479971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694" y="3202632"/>
            <a:ext cx="1816596" cy="493663"/>
          </a:xfrm>
          <a:prstGeom prst="rect">
            <a:avLst/>
          </a:prstGeom>
        </p:spPr>
      </p:pic>
      <p:sp>
        <p:nvSpPr>
          <p:cNvPr id="23" name="SK-23-text-22"/>
          <p:cNvSpPr/>
          <p:nvPr/>
        </p:nvSpPr>
        <p:spPr>
          <a:xfrm>
            <a:off x="438894" y="116532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4" name="SK-23-text-23"/>
          <p:cNvSpPr/>
          <p:nvPr/>
        </p:nvSpPr>
        <p:spPr>
          <a:xfrm>
            <a:off x="9826675" y="157609"/>
            <a:ext cx="236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25" name="SK-23-text-24"/>
          <p:cNvSpPr/>
          <p:nvPr/>
        </p:nvSpPr>
        <p:spPr>
          <a:xfrm>
            <a:off x="438894" y="822871"/>
            <a:ext cx="1175310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Iron Deficiency Anaemia in Pregnancy</a:t>
            </a:r>
            <a:endParaRPr lang="en-US" sz="3900" dirty="0"/>
          </a:p>
        </p:txBody>
      </p:sp>
      <p:sp>
        <p:nvSpPr>
          <p:cNvPr id="26" name="SK-23-text-25"/>
          <p:cNvSpPr/>
          <p:nvPr/>
        </p:nvSpPr>
        <p:spPr>
          <a:xfrm>
            <a:off x="426690" y="1570434"/>
            <a:ext cx="100298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BNF 2025/2026</a:t>
            </a:r>
            <a:endParaRPr lang="en-US" sz="1950" dirty="0"/>
          </a:p>
        </p:txBody>
      </p:sp>
      <p:sp>
        <p:nvSpPr>
          <p:cNvPr id="27" name="SK-23-text-26"/>
          <p:cNvSpPr/>
          <p:nvPr/>
        </p:nvSpPr>
        <p:spPr>
          <a:xfrm>
            <a:off x="438894" y="2016175"/>
            <a:ext cx="807815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15A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Thresholds</a:t>
            </a:r>
            <a:endParaRPr lang="en-US" sz="2475" dirty="0"/>
          </a:p>
        </p:txBody>
      </p:sp>
      <p:sp>
        <p:nvSpPr>
          <p:cNvPr id="28" name="SK-23-text-27"/>
          <p:cNvSpPr/>
          <p:nvPr/>
        </p:nvSpPr>
        <p:spPr>
          <a:xfrm>
            <a:off x="438894" y="2379613"/>
            <a:ext cx="1081278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Hb levels defining anaemia in pregnancy</a:t>
            </a:r>
            <a:endParaRPr lang="en-US" sz="1800" dirty="0"/>
          </a:p>
        </p:txBody>
      </p:sp>
      <p:sp>
        <p:nvSpPr>
          <p:cNvPr id="29" name="SK-23-text-28"/>
          <p:cNvSpPr/>
          <p:nvPr/>
        </p:nvSpPr>
        <p:spPr>
          <a:xfrm>
            <a:off x="719286" y="2921496"/>
            <a:ext cx="3524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TRIMESTER</a:t>
            </a:r>
            <a:endParaRPr lang="en-US" sz="1500" dirty="0"/>
          </a:p>
        </p:txBody>
      </p:sp>
      <p:sp>
        <p:nvSpPr>
          <p:cNvPr id="30" name="SK-23-text-29"/>
          <p:cNvSpPr/>
          <p:nvPr/>
        </p:nvSpPr>
        <p:spPr>
          <a:xfrm>
            <a:off x="2755255" y="3202632"/>
            <a:ext cx="193848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Haemoglobin below this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 = anaemia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719286" y="4114800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&amp; THIRD TRIMESTER</a:t>
            </a:r>
            <a:endParaRPr lang="en-US" sz="1500" dirty="0"/>
          </a:p>
        </p:txBody>
      </p:sp>
      <p:sp>
        <p:nvSpPr>
          <p:cNvPr id="32" name="SK-23-text-31"/>
          <p:cNvSpPr/>
          <p:nvPr/>
        </p:nvSpPr>
        <p:spPr>
          <a:xfrm>
            <a:off x="2755255" y="4402782"/>
            <a:ext cx="19506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threshold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pregnancy</a:t>
            </a:r>
            <a:endParaRPr lang="en-US" sz="1350" dirty="0"/>
          </a:p>
        </p:txBody>
      </p:sp>
      <p:sp>
        <p:nvSpPr>
          <p:cNvPr id="33" name="SK-23-text-32"/>
          <p:cNvSpPr/>
          <p:nvPr/>
        </p:nvSpPr>
        <p:spPr>
          <a:xfrm>
            <a:off x="719286" y="5321796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B8EA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POSTPARTUM</a:t>
            </a:r>
            <a:endParaRPr lang="en-US" sz="1500" dirty="0"/>
          </a:p>
        </p:txBody>
      </p:sp>
      <p:sp>
        <p:nvSpPr>
          <p:cNvPr id="34" name="SK-23-text-33"/>
          <p:cNvSpPr/>
          <p:nvPr/>
        </p:nvSpPr>
        <p:spPr>
          <a:xfrm>
            <a:off x="2755255" y="5692080"/>
            <a:ext cx="59540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anaemia threshold</a:t>
            </a:r>
            <a:endParaRPr lang="en-US" sz="1425" dirty="0"/>
          </a:p>
        </p:txBody>
      </p:sp>
      <p:sp>
        <p:nvSpPr>
          <p:cNvPr id="35" name="SK-23-text-34"/>
          <p:cNvSpPr/>
          <p:nvPr/>
        </p:nvSpPr>
        <p:spPr>
          <a:xfrm>
            <a:off x="6461671" y="2029867"/>
            <a:ext cx="573032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15A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Pathway</a:t>
            </a:r>
            <a:endParaRPr lang="en-US" sz="2475" dirty="0"/>
          </a:p>
        </p:txBody>
      </p:sp>
      <p:sp>
        <p:nvSpPr>
          <p:cNvPr id="36" name="SK-23-text-35"/>
          <p:cNvSpPr/>
          <p:nvPr/>
        </p:nvSpPr>
        <p:spPr>
          <a:xfrm>
            <a:off x="6473875" y="2386459"/>
            <a:ext cx="57181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iron replacement — BNF first-line</a:t>
            </a:r>
            <a:endParaRPr lang="en-US" sz="1800" dirty="0"/>
          </a:p>
        </p:txBody>
      </p:sp>
      <p:sp>
        <p:nvSpPr>
          <p:cNvPr id="37" name="SK-23-text-36"/>
          <p:cNvSpPr/>
          <p:nvPr/>
        </p:nvSpPr>
        <p:spPr>
          <a:xfrm>
            <a:off x="6681192" y="2921496"/>
            <a:ext cx="5476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1725" dirty="0"/>
          </a:p>
        </p:txBody>
      </p:sp>
      <p:sp>
        <p:nvSpPr>
          <p:cNvPr id="38" name="SK-23-text-37"/>
          <p:cNvSpPr/>
          <p:nvPr/>
        </p:nvSpPr>
        <p:spPr>
          <a:xfrm>
            <a:off x="7046863" y="2818507"/>
            <a:ext cx="51451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Ferrous Sulphate 200mg — Three Times Daily</a:t>
            </a:r>
            <a:endParaRPr lang="en-US" sz="1800" dirty="0"/>
          </a:p>
        </p:txBody>
      </p:sp>
      <p:sp>
        <p:nvSpPr>
          <p:cNvPr id="39" name="SK-23-text-38"/>
          <p:cNvSpPr/>
          <p:nvPr/>
        </p:nvSpPr>
        <p:spPr>
          <a:xfrm>
            <a:off x="7046863" y="3099792"/>
            <a:ext cx="51451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oral iron — take on an empty stomach where tolerated</a:t>
            </a:r>
            <a:endParaRPr lang="en-US" sz="1200" dirty="0"/>
          </a:p>
        </p:txBody>
      </p:sp>
      <p:sp>
        <p:nvSpPr>
          <p:cNvPr id="40" name="SK-23-text-39"/>
          <p:cNvSpPr/>
          <p:nvPr/>
        </p:nvSpPr>
        <p:spPr>
          <a:xfrm>
            <a:off x="6681192" y="3641527"/>
            <a:ext cx="5476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725" dirty="0"/>
          </a:p>
        </p:txBody>
      </p:sp>
      <p:sp>
        <p:nvSpPr>
          <p:cNvPr id="41" name="SK-23-text-40"/>
          <p:cNvSpPr/>
          <p:nvPr/>
        </p:nvSpPr>
        <p:spPr>
          <a:xfrm>
            <a:off x="7046863" y="3518148"/>
            <a:ext cx="51451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C Enhances Absorption</a:t>
            </a:r>
            <a:endParaRPr lang="en-US" sz="1800" dirty="0"/>
          </a:p>
        </p:txBody>
      </p:sp>
      <p:sp>
        <p:nvSpPr>
          <p:cNvPr id="42" name="SK-23-text-41"/>
          <p:cNvSpPr/>
          <p:nvPr/>
        </p:nvSpPr>
        <p:spPr>
          <a:xfrm>
            <a:off x="7046863" y="3806130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with orange juice or ascorbic acid to maximise iron uptake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6681192" y="4361557"/>
            <a:ext cx="54768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725" dirty="0"/>
          </a:p>
        </p:txBody>
      </p:sp>
      <p:sp>
        <p:nvSpPr>
          <p:cNvPr id="44" name="SK-23-text-43"/>
          <p:cNvSpPr/>
          <p:nvPr/>
        </p:nvSpPr>
        <p:spPr>
          <a:xfrm>
            <a:off x="7046863" y="4231332"/>
            <a:ext cx="5145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FBC at 2–4 Weeks</a:t>
            </a:r>
            <a:endParaRPr lang="en-US" sz="1800" dirty="0"/>
          </a:p>
        </p:txBody>
      </p:sp>
      <p:sp>
        <p:nvSpPr>
          <p:cNvPr id="45" name="SK-23-text-44"/>
          <p:cNvSpPr/>
          <p:nvPr/>
        </p:nvSpPr>
        <p:spPr>
          <a:xfrm>
            <a:off x="7046863" y="4505623"/>
            <a:ext cx="51451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response — Hb should rise by approximately 20 g/L per month</a:t>
            </a:r>
            <a:endParaRPr lang="en-US" sz="1200" dirty="0"/>
          </a:p>
        </p:txBody>
      </p:sp>
      <p:sp>
        <p:nvSpPr>
          <p:cNvPr id="46" name="SK-23-text-45"/>
          <p:cNvSpPr/>
          <p:nvPr/>
        </p:nvSpPr>
        <p:spPr>
          <a:xfrm>
            <a:off x="6681192" y="5061198"/>
            <a:ext cx="5476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1725" dirty="0"/>
          </a:p>
        </p:txBody>
      </p:sp>
      <p:sp>
        <p:nvSpPr>
          <p:cNvPr id="47" name="SK-23-text-46"/>
          <p:cNvSpPr/>
          <p:nvPr/>
        </p:nvSpPr>
        <p:spPr>
          <a:xfrm>
            <a:off x="7046863" y="4930825"/>
            <a:ext cx="51451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1B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Alternatives if Oral Not Tolerated</a:t>
            </a:r>
            <a:endParaRPr lang="en-US" sz="1800" dirty="0"/>
          </a:p>
        </p:txBody>
      </p:sp>
      <p:sp>
        <p:nvSpPr>
          <p:cNvPr id="48" name="SK-23-text-47"/>
          <p:cNvSpPr/>
          <p:nvPr/>
        </p:nvSpPr>
        <p:spPr>
          <a:xfrm>
            <a:off x="7046863" y="5211961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Ferrous fumarate 210mg TDS · Ferrous gluconate · IV iron if oral fails</a:t>
            </a:r>
            <a:endParaRPr lang="en-US" sz="1200" dirty="0"/>
          </a:p>
        </p:txBody>
      </p:sp>
      <p:sp>
        <p:nvSpPr>
          <p:cNvPr id="49" name="SK-23-text-48"/>
          <p:cNvSpPr/>
          <p:nvPr/>
        </p:nvSpPr>
        <p:spPr>
          <a:xfrm>
            <a:off x="8180784" y="5712619"/>
            <a:ext cx="342587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tea, coffee, and dairy within 1 hour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taking iron — they inhibit absorption</a:t>
            </a:r>
            <a:endParaRPr lang="en-US" sz="1500" dirty="0"/>
          </a:p>
        </p:txBody>
      </p:sp>
      <p:sp>
        <p:nvSpPr>
          <p:cNvPr id="50" name="SK-23-text-49"/>
          <p:cNvSpPr/>
          <p:nvPr/>
        </p:nvSpPr>
        <p:spPr>
          <a:xfrm>
            <a:off x="5266879" y="6590407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1" name="SK-23-text-50"/>
          <p:cNvSpPr/>
          <p:nvPr/>
        </p:nvSpPr>
        <p:spPr>
          <a:xfrm>
            <a:off x="11277600" y="6590407"/>
            <a:ext cx="914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28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7997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360" y="1169951"/>
            <a:ext cx="1049392" cy="73968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741884"/>
            <a:ext cx="4730353" cy="37713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119015"/>
            <a:ext cx="4730353" cy="2585442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992" y="2592288"/>
            <a:ext cx="670471" cy="74056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83" y="3451622"/>
            <a:ext cx="4510990" cy="16611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3915817"/>
            <a:ext cx="658267" cy="651421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2188" y="3915817"/>
            <a:ext cx="658267" cy="651421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4000" y="4228654"/>
            <a:ext cx="231577" cy="1905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9586" y="4211238"/>
            <a:ext cx="53882" cy="53882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1679" y="2763738"/>
            <a:ext cx="1048494" cy="1673275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9694" y="1741884"/>
            <a:ext cx="4730353" cy="37713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2180779"/>
            <a:ext cx="4730353" cy="438894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2228850"/>
            <a:ext cx="182761" cy="342900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2640211"/>
            <a:ext cx="4730353" cy="438894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2688282"/>
            <a:ext cx="182761" cy="34290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39694" y="3099792"/>
            <a:ext cx="4730353" cy="438894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9694" y="3147715"/>
            <a:ext cx="182761" cy="342900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39694" y="3559225"/>
            <a:ext cx="4730353" cy="438894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9694" y="3607296"/>
            <a:ext cx="182761" cy="342900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4018657"/>
            <a:ext cx="4730353" cy="438894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9694" y="4066729"/>
            <a:ext cx="182761" cy="342900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39694" y="4478238"/>
            <a:ext cx="4730353" cy="438894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39694" y="4526161"/>
            <a:ext cx="182761" cy="342900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655" y="4917132"/>
            <a:ext cx="4730353" cy="630882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39694" y="5006280"/>
            <a:ext cx="4730353" cy="541734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655" y="5705773"/>
            <a:ext cx="10948392" cy="685800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9053" y="6524030"/>
            <a:ext cx="11533588" cy="23616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92361" y="5788075"/>
            <a:ext cx="304800" cy="233065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022455" y="5040511"/>
            <a:ext cx="231577" cy="246757"/>
          </a:xfrm>
          <a:prstGeom prst="rect">
            <a:avLst/>
          </a:prstGeom>
        </p:spPr>
      </p:pic>
      <p:pic>
        <p:nvPicPr>
          <p:cNvPr id="33" name="SK-24-img-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010079" y="1796653"/>
            <a:ext cx="304800" cy="274290"/>
          </a:xfrm>
          <a:prstGeom prst="rect">
            <a:avLst/>
          </a:prstGeom>
        </p:spPr>
      </p:pic>
      <p:pic>
        <p:nvPicPr>
          <p:cNvPr id="34" name="SK-24-img-3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4565" y="4965055"/>
            <a:ext cx="255984" cy="267444"/>
          </a:xfrm>
          <a:prstGeom prst="rect">
            <a:avLst/>
          </a:prstGeom>
        </p:spPr>
      </p:pic>
      <p:pic>
        <p:nvPicPr>
          <p:cNvPr id="35" name="SK-24-img-3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43459" y="1810494"/>
            <a:ext cx="255984" cy="260598"/>
          </a:xfrm>
          <a:prstGeom prst="rect">
            <a:avLst/>
          </a:prstGeom>
        </p:spPr>
      </p:pic>
      <p:sp>
        <p:nvSpPr>
          <p:cNvPr id="36" name="SK-24-text-35"/>
          <p:cNvSpPr/>
          <p:nvPr/>
        </p:nvSpPr>
        <p:spPr>
          <a:xfrm>
            <a:off x="597396" y="82153"/>
            <a:ext cx="93602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37" name="SK-24-text-36"/>
          <p:cNvSpPr/>
          <p:nvPr/>
        </p:nvSpPr>
        <p:spPr>
          <a:xfrm>
            <a:off x="9790063" y="130225"/>
            <a:ext cx="2401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572988" y="671959"/>
            <a:ext cx="1161901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Prophylaxis (RAADP)</a:t>
            </a:r>
            <a:endParaRPr lang="en-US" sz="3300" dirty="0"/>
          </a:p>
        </p:txBody>
      </p:sp>
      <p:sp>
        <p:nvSpPr>
          <p:cNvPr id="39" name="SK-24-text-38"/>
          <p:cNvSpPr/>
          <p:nvPr/>
        </p:nvSpPr>
        <p:spPr>
          <a:xfrm>
            <a:off x="585192" y="1302990"/>
            <a:ext cx="1160680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6D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*For Rhesus D Negative Women — NICE NG25</a:t>
            </a:r>
            <a:endParaRPr lang="en-US" sz="2400" dirty="0"/>
          </a:p>
        </p:txBody>
      </p:sp>
      <p:sp>
        <p:nvSpPr>
          <p:cNvPr id="40" name="SK-24-text-39"/>
          <p:cNvSpPr/>
          <p:nvPr/>
        </p:nvSpPr>
        <p:spPr>
          <a:xfrm>
            <a:off x="1548259" y="1810494"/>
            <a:ext cx="94011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Prophylaxis (RAADP)</a:t>
            </a:r>
            <a:endParaRPr lang="en-US" sz="2250" dirty="0"/>
          </a:p>
        </p:txBody>
      </p:sp>
      <p:sp>
        <p:nvSpPr>
          <p:cNvPr id="41" name="SK-24-text-40"/>
          <p:cNvSpPr/>
          <p:nvPr/>
        </p:nvSpPr>
        <p:spPr>
          <a:xfrm>
            <a:off x="792361" y="2283619"/>
            <a:ext cx="83439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A (Single Dose Regimen)</a:t>
            </a:r>
            <a:endParaRPr lang="en-US" sz="1800" dirty="0"/>
          </a:p>
        </p:txBody>
      </p:sp>
      <p:sp>
        <p:nvSpPr>
          <p:cNvPr id="42" name="SK-24-text-41"/>
          <p:cNvSpPr/>
          <p:nvPr/>
        </p:nvSpPr>
        <p:spPr>
          <a:xfrm>
            <a:off x="1024086" y="2818507"/>
            <a:ext cx="132873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</a:t>
            </a:r>
            <a:endParaRPr lang="en-US" sz="2325" dirty="0"/>
          </a:p>
        </p:txBody>
      </p:sp>
      <p:sp>
        <p:nvSpPr>
          <p:cNvPr id="43" name="SK-24-text-42"/>
          <p:cNvSpPr/>
          <p:nvPr/>
        </p:nvSpPr>
        <p:spPr>
          <a:xfrm>
            <a:off x="1767780" y="2708821"/>
            <a:ext cx="91668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1500 IU anti-D IM at 28 weeks</a:t>
            </a:r>
            <a:endParaRPr lang="en-US" sz="1800" dirty="0"/>
          </a:p>
        </p:txBody>
      </p:sp>
      <p:sp>
        <p:nvSpPr>
          <p:cNvPr id="44" name="SK-24-text-43"/>
          <p:cNvSpPr/>
          <p:nvPr/>
        </p:nvSpPr>
        <p:spPr>
          <a:xfrm>
            <a:off x="1779984" y="2989957"/>
            <a:ext cx="36804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(single dose)</a:t>
            </a:r>
            <a:endParaRPr lang="en-US" sz="1800" dirty="0"/>
          </a:p>
        </p:txBody>
      </p:sp>
      <p:sp>
        <p:nvSpPr>
          <p:cNvPr id="45" name="SK-24-text-44"/>
          <p:cNvSpPr/>
          <p:nvPr/>
        </p:nvSpPr>
        <p:spPr>
          <a:xfrm>
            <a:off x="792361" y="3545532"/>
            <a:ext cx="75209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Option B (Two Dose Regimen)</a:t>
            </a:r>
            <a:endParaRPr lang="en-US" sz="1800" dirty="0"/>
          </a:p>
        </p:txBody>
      </p:sp>
      <p:sp>
        <p:nvSpPr>
          <p:cNvPr id="46" name="SK-24-text-45"/>
          <p:cNvSpPr/>
          <p:nvPr/>
        </p:nvSpPr>
        <p:spPr>
          <a:xfrm>
            <a:off x="963067" y="4073575"/>
            <a:ext cx="12858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</a:t>
            </a:r>
            <a:endParaRPr lang="en-US" sz="2250" dirty="0"/>
          </a:p>
        </p:txBody>
      </p:sp>
      <p:sp>
        <p:nvSpPr>
          <p:cNvPr id="47" name="SK-24-text-46"/>
          <p:cNvSpPr/>
          <p:nvPr/>
        </p:nvSpPr>
        <p:spPr>
          <a:xfrm>
            <a:off x="1938486" y="4094113"/>
            <a:ext cx="12858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34</a:t>
            </a:r>
            <a:endParaRPr lang="en-US" sz="2250" dirty="0"/>
          </a:p>
        </p:txBody>
      </p:sp>
      <p:sp>
        <p:nvSpPr>
          <p:cNvPr id="48" name="SK-24-text-47"/>
          <p:cNvSpPr/>
          <p:nvPr/>
        </p:nvSpPr>
        <p:spPr>
          <a:xfrm>
            <a:off x="2621161" y="3977580"/>
            <a:ext cx="62436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IU at 28 weeks +</a:t>
            </a:r>
            <a:endParaRPr lang="en-US" sz="1725" dirty="0"/>
          </a:p>
        </p:txBody>
      </p:sp>
      <p:sp>
        <p:nvSpPr>
          <p:cNvPr id="49" name="SK-24-text-48"/>
          <p:cNvSpPr/>
          <p:nvPr/>
        </p:nvSpPr>
        <p:spPr>
          <a:xfrm>
            <a:off x="2621161" y="4251871"/>
            <a:ext cx="571785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IU at 34 weeks</a:t>
            </a:r>
            <a:endParaRPr lang="en-US" sz="1725" dirty="0"/>
          </a:p>
        </p:txBody>
      </p:sp>
      <p:sp>
        <p:nvSpPr>
          <p:cNvPr id="50" name="SK-24-text-49"/>
          <p:cNvSpPr/>
          <p:nvPr/>
        </p:nvSpPr>
        <p:spPr>
          <a:xfrm>
            <a:off x="5730180" y="3620988"/>
            <a:ext cx="124301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</a:t>
            </a:r>
            <a:endParaRPr lang="en-US" sz="3375" dirty="0"/>
          </a:p>
        </p:txBody>
      </p:sp>
      <p:sp>
        <p:nvSpPr>
          <p:cNvPr id="51" name="SK-24-text-50"/>
          <p:cNvSpPr/>
          <p:nvPr/>
        </p:nvSpPr>
        <p:spPr>
          <a:xfrm>
            <a:off x="1084957" y="4992588"/>
            <a:ext cx="110013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Either regimen is acceptable per NICE NG25</a:t>
            </a:r>
            <a:endParaRPr lang="en-US" sz="1650" dirty="0"/>
          </a:p>
        </p:txBody>
      </p:sp>
      <p:sp>
        <p:nvSpPr>
          <p:cNvPr id="52" name="SK-24-text-51"/>
          <p:cNvSpPr/>
          <p:nvPr/>
        </p:nvSpPr>
        <p:spPr>
          <a:xfrm>
            <a:off x="853380" y="5246340"/>
            <a:ext cx="97555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both options and document choice in notes</a:t>
            </a:r>
            <a:endParaRPr lang="en-US" sz="1350" dirty="0"/>
          </a:p>
        </p:txBody>
      </p:sp>
      <p:sp>
        <p:nvSpPr>
          <p:cNvPr id="53" name="SK-24-text-52"/>
          <p:cNvSpPr/>
          <p:nvPr/>
        </p:nvSpPr>
        <p:spPr>
          <a:xfrm>
            <a:off x="8339286" y="1817340"/>
            <a:ext cx="38527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Sensitising Events</a:t>
            </a:r>
            <a:endParaRPr lang="en-US" sz="2250" dirty="0"/>
          </a:p>
        </p:txBody>
      </p:sp>
      <p:sp>
        <p:nvSpPr>
          <p:cNvPr id="54" name="SK-24-text-53"/>
          <p:cNvSpPr/>
          <p:nvPr/>
        </p:nvSpPr>
        <p:spPr>
          <a:xfrm>
            <a:off x="7095679" y="2249388"/>
            <a:ext cx="40354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Miscarriage or threatened miscarriage &gt; 12 weeks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425" dirty="0"/>
          </a:p>
        </p:txBody>
      </p:sp>
      <p:sp>
        <p:nvSpPr>
          <p:cNvPr id="55" name="SK-24-text-54"/>
          <p:cNvSpPr/>
          <p:nvPr/>
        </p:nvSpPr>
        <p:spPr>
          <a:xfrm>
            <a:off x="7095679" y="2852886"/>
            <a:ext cx="4200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Amniocentesis or CVS</a:t>
            </a:r>
            <a:endParaRPr lang="en-US" sz="1350" dirty="0"/>
          </a:p>
        </p:txBody>
      </p:sp>
      <p:sp>
        <p:nvSpPr>
          <p:cNvPr id="56" name="SK-24-text-55"/>
          <p:cNvSpPr/>
          <p:nvPr/>
        </p:nvSpPr>
        <p:spPr>
          <a:xfrm>
            <a:off x="9680377" y="2866579"/>
            <a:ext cx="25116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57" name="SK-24-text-56"/>
          <p:cNvSpPr/>
          <p:nvPr/>
        </p:nvSpPr>
        <p:spPr>
          <a:xfrm>
            <a:off x="7095679" y="3278088"/>
            <a:ext cx="50963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Antepartum haemorrhage (APH) Timing: Within 72 hours</a:t>
            </a:r>
            <a:endParaRPr lang="en-US" sz="1350" dirty="0"/>
          </a:p>
        </p:txBody>
      </p:sp>
      <p:sp>
        <p:nvSpPr>
          <p:cNvPr id="58" name="SK-24-text-57"/>
          <p:cNvSpPr/>
          <p:nvPr/>
        </p:nvSpPr>
        <p:spPr>
          <a:xfrm>
            <a:off x="7095679" y="3716982"/>
            <a:ext cx="50963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External cephalic version (ECV) Timing: Within 72 hours</a:t>
            </a:r>
            <a:endParaRPr lang="en-US" sz="1350" dirty="0"/>
          </a:p>
        </p:txBody>
      </p:sp>
      <p:sp>
        <p:nvSpPr>
          <p:cNvPr id="59" name="SK-24-text-58"/>
          <p:cNvSpPr/>
          <p:nvPr/>
        </p:nvSpPr>
        <p:spPr>
          <a:xfrm>
            <a:off x="7095679" y="4155877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 trauma</a:t>
            </a:r>
            <a:endParaRPr lang="en-US" sz="1350" dirty="0"/>
          </a:p>
        </p:txBody>
      </p:sp>
      <p:sp>
        <p:nvSpPr>
          <p:cNvPr id="60" name="SK-24-text-59"/>
          <p:cNvSpPr/>
          <p:nvPr/>
        </p:nvSpPr>
        <p:spPr>
          <a:xfrm>
            <a:off x="9680377" y="4169569"/>
            <a:ext cx="25116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61" name="SK-24-text-60"/>
          <p:cNvSpPr/>
          <p:nvPr/>
        </p:nvSpPr>
        <p:spPr>
          <a:xfrm>
            <a:off x="7095679" y="4581079"/>
            <a:ext cx="50234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(any gestation)</a:t>
            </a:r>
            <a:endParaRPr lang="en-US" sz="1350" dirty="0"/>
          </a:p>
        </p:txBody>
      </p:sp>
      <p:sp>
        <p:nvSpPr>
          <p:cNvPr id="62" name="SK-24-text-61"/>
          <p:cNvSpPr/>
          <p:nvPr/>
        </p:nvSpPr>
        <p:spPr>
          <a:xfrm>
            <a:off x="9680377" y="4594771"/>
            <a:ext cx="25116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Timing: Within 72 hours</a:t>
            </a:r>
            <a:endParaRPr lang="en-US" sz="1350" dirty="0"/>
          </a:p>
        </p:txBody>
      </p:sp>
      <p:sp>
        <p:nvSpPr>
          <p:cNvPr id="63" name="SK-24-text-62"/>
          <p:cNvSpPr/>
          <p:nvPr/>
        </p:nvSpPr>
        <p:spPr>
          <a:xfrm>
            <a:off x="7278588" y="5081736"/>
            <a:ext cx="420618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Kleihauer Test: Required after large fetomaternal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haemorrhage (FMH) to calculate additional anti-D dose needed</a:t>
            </a:r>
            <a:endParaRPr lang="en-US" sz="1200" dirty="0"/>
          </a:p>
        </p:txBody>
      </p:sp>
      <p:sp>
        <p:nvSpPr>
          <p:cNvPr id="64" name="SK-24-text-63"/>
          <p:cNvSpPr/>
          <p:nvPr/>
        </p:nvSpPr>
        <p:spPr>
          <a:xfrm>
            <a:off x="1121569" y="5794921"/>
            <a:ext cx="98998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Pearl: Anti-D must be given within 72 hours of any sensitising event. RAADP is given at 28 weeks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(and 34 weeks if two-dose regimen). Rhesus D status checked at booking — plan prophylaxis early.</a:t>
            </a:r>
            <a:endParaRPr lang="en-US" sz="1650" dirty="0"/>
          </a:p>
        </p:txBody>
      </p:sp>
      <p:sp>
        <p:nvSpPr>
          <p:cNvPr id="65" name="SK-24-text-64"/>
          <p:cNvSpPr/>
          <p:nvPr/>
        </p:nvSpPr>
        <p:spPr>
          <a:xfrm>
            <a:off x="5254675" y="6617940"/>
            <a:ext cx="440626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66" name="SK-24-text-65"/>
          <p:cNvSpPr/>
          <p:nvPr/>
        </p:nvSpPr>
        <p:spPr>
          <a:xfrm>
            <a:off x="11314063" y="6617940"/>
            <a:ext cx="87793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28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30846"/>
            <a:ext cx="902196" cy="3810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269927"/>
            <a:ext cx="5339953" cy="3058567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269927"/>
            <a:ext cx="97482" cy="3058567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584" y="4560540"/>
            <a:ext cx="4852392" cy="589657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0094" y="2269927"/>
            <a:ext cx="5339953" cy="3058567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2269927"/>
            <a:ext cx="97482" cy="3058567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3875" y="4560540"/>
            <a:ext cx="4852392" cy="589657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548015"/>
            <a:ext cx="10948392" cy="706338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2438" y="5705773"/>
            <a:ext cx="9525" cy="390823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0038" y="5705773"/>
            <a:ext cx="9525" cy="390823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6517184"/>
            <a:ext cx="11582400" cy="9525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73467" y="5705773"/>
            <a:ext cx="426690" cy="363438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388" y="5678388"/>
            <a:ext cx="365671" cy="445740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5898" y="5698927"/>
            <a:ext cx="463153" cy="411361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5059" y="2393305"/>
            <a:ext cx="353467" cy="34290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3380" y="2393305"/>
            <a:ext cx="316855" cy="349746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43679" y="713184"/>
            <a:ext cx="1438573" cy="1330375"/>
          </a:xfrm>
          <a:prstGeom prst="rect">
            <a:avLst/>
          </a:prstGeom>
        </p:spPr>
      </p:pic>
      <p:sp>
        <p:nvSpPr>
          <p:cNvPr id="21" name="SK-25-text-20"/>
          <p:cNvSpPr/>
          <p:nvPr/>
        </p:nvSpPr>
        <p:spPr>
          <a:xfrm>
            <a:off x="329059" y="109686"/>
            <a:ext cx="78505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2" name="SK-25-text-21"/>
          <p:cNvSpPr/>
          <p:nvPr/>
        </p:nvSpPr>
        <p:spPr>
          <a:xfrm>
            <a:off x="9948565" y="150763"/>
            <a:ext cx="22434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3" name="SK-25-text-22"/>
          <p:cNvSpPr/>
          <p:nvPr/>
        </p:nvSpPr>
        <p:spPr>
          <a:xfrm>
            <a:off x="572988" y="932557"/>
            <a:ext cx="1161901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and Psychosocial Assessment</a:t>
            </a:r>
            <a:endParaRPr lang="en-US" sz="3600" dirty="0"/>
          </a:p>
        </p:txBody>
      </p:sp>
      <p:sp>
        <p:nvSpPr>
          <p:cNvPr id="24" name="SK-25-text-23"/>
          <p:cNvSpPr/>
          <p:nvPr/>
        </p:nvSpPr>
        <p:spPr>
          <a:xfrm>
            <a:off x="572988" y="1707505"/>
            <a:ext cx="116190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07D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screening, EPDS, and appropriate referral pathways</a:t>
            </a:r>
            <a:endParaRPr lang="en-US" sz="2250" dirty="0"/>
          </a:p>
        </p:txBody>
      </p:sp>
      <p:sp>
        <p:nvSpPr>
          <p:cNvPr id="25" name="SK-25-text-24"/>
          <p:cNvSpPr/>
          <p:nvPr/>
        </p:nvSpPr>
        <p:spPr>
          <a:xfrm>
            <a:off x="1219200" y="2434530"/>
            <a:ext cx="75533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Domestic Violence &amp; Abuse</a:t>
            </a:r>
            <a:endParaRPr lang="en-US" sz="1950" dirty="0"/>
          </a:p>
        </p:txBody>
      </p:sp>
      <p:sp>
        <p:nvSpPr>
          <p:cNvPr id="26" name="SK-25-text-25"/>
          <p:cNvSpPr/>
          <p:nvPr/>
        </p:nvSpPr>
        <p:spPr>
          <a:xfrm>
            <a:off x="987475" y="2900809"/>
            <a:ext cx="108127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Screen at every antenatal appointment</a:t>
            </a:r>
            <a:endParaRPr lang="en-US" sz="1800" dirty="0"/>
          </a:p>
        </p:txBody>
      </p:sp>
      <p:sp>
        <p:nvSpPr>
          <p:cNvPr id="27" name="SK-25-text-26"/>
          <p:cNvSpPr/>
          <p:nvPr/>
        </p:nvSpPr>
        <p:spPr>
          <a:xfrm>
            <a:off x="987475" y="3209479"/>
            <a:ext cx="11204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Ask in private — never with partner present</a:t>
            </a:r>
            <a:endParaRPr lang="en-US" sz="1800" dirty="0"/>
          </a:p>
        </p:txBody>
      </p:sp>
      <p:sp>
        <p:nvSpPr>
          <p:cNvPr id="28" name="SK-25-text-27"/>
          <p:cNvSpPr/>
          <p:nvPr/>
        </p:nvSpPr>
        <p:spPr>
          <a:xfrm>
            <a:off x="987475" y="3504307"/>
            <a:ext cx="1053846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direct, non-judgemental language</a:t>
            </a:r>
            <a:endParaRPr lang="en-US" sz="1800" dirty="0"/>
          </a:p>
        </p:txBody>
      </p:sp>
      <p:sp>
        <p:nvSpPr>
          <p:cNvPr id="29" name="SK-25-text-28"/>
          <p:cNvSpPr/>
          <p:nvPr/>
        </p:nvSpPr>
        <p:spPr>
          <a:xfrm>
            <a:off x="987475" y="3819823"/>
            <a:ext cx="464507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to MARAC if high-risk domestic violence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identified</a:t>
            </a:r>
            <a:endParaRPr lang="en-US" sz="1650" dirty="0"/>
          </a:p>
        </p:txBody>
      </p:sp>
      <p:sp>
        <p:nvSpPr>
          <p:cNvPr id="30" name="SK-25-text-29"/>
          <p:cNvSpPr/>
          <p:nvPr/>
        </p:nvSpPr>
        <p:spPr>
          <a:xfrm>
            <a:off x="1097161" y="4608463"/>
            <a:ext cx="44255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"Routine enquiry must happen at every visit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just at booking."</a:t>
            </a:r>
            <a:endParaRPr lang="en-US" sz="1650" dirty="0"/>
          </a:p>
        </p:txBody>
      </p:sp>
      <p:sp>
        <p:nvSpPr>
          <p:cNvPr id="31" name="SK-25-text-30"/>
          <p:cNvSpPr/>
          <p:nvPr/>
        </p:nvSpPr>
        <p:spPr>
          <a:xfrm>
            <a:off x="6827490" y="2427684"/>
            <a:ext cx="536451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Screening — EPDS</a:t>
            </a:r>
            <a:endParaRPr lang="en-US" sz="1950" dirty="0"/>
          </a:p>
        </p:txBody>
      </p:sp>
      <p:sp>
        <p:nvSpPr>
          <p:cNvPr id="32" name="SK-25-text-31"/>
          <p:cNvSpPr/>
          <p:nvPr/>
        </p:nvSpPr>
        <p:spPr>
          <a:xfrm>
            <a:off x="6595765" y="2784277"/>
            <a:ext cx="46450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Edinburgh Postnatal Depression Scale (EPDS)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used in pregnancy</a:t>
            </a:r>
            <a:endParaRPr lang="en-US" sz="1650" dirty="0"/>
          </a:p>
        </p:txBody>
      </p:sp>
      <p:sp>
        <p:nvSpPr>
          <p:cNvPr id="33" name="SK-25-text-32"/>
          <p:cNvSpPr/>
          <p:nvPr/>
        </p:nvSpPr>
        <p:spPr>
          <a:xfrm>
            <a:off x="6595765" y="3332857"/>
            <a:ext cx="55962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Administer at booking appointment</a:t>
            </a:r>
            <a:endParaRPr lang="en-US" sz="1800" dirty="0"/>
          </a:p>
        </p:txBody>
      </p:sp>
      <p:sp>
        <p:nvSpPr>
          <p:cNvPr id="34" name="SK-25-text-33"/>
          <p:cNvSpPr/>
          <p:nvPr/>
        </p:nvSpPr>
        <p:spPr>
          <a:xfrm>
            <a:off x="6595765" y="3634680"/>
            <a:ext cx="5596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Repeat at 4-6 weeks postnatal</a:t>
            </a:r>
            <a:endParaRPr lang="en-US" sz="1800" dirty="0"/>
          </a:p>
        </p:txBody>
      </p:sp>
      <p:sp>
        <p:nvSpPr>
          <p:cNvPr id="35" name="SK-25-text-34"/>
          <p:cNvSpPr/>
          <p:nvPr/>
        </p:nvSpPr>
        <p:spPr>
          <a:xfrm>
            <a:off x="6595765" y="3922663"/>
            <a:ext cx="42427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Score ≥13 suggests significant depressive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— refer appropriately</a:t>
            </a:r>
            <a:endParaRPr lang="en-US" sz="1650" dirty="0"/>
          </a:p>
        </p:txBody>
      </p:sp>
      <p:sp>
        <p:nvSpPr>
          <p:cNvPr id="36" name="SK-25-text-35"/>
          <p:cNvSpPr/>
          <p:nvPr/>
        </p:nvSpPr>
        <p:spPr>
          <a:xfrm>
            <a:off x="6681192" y="4608463"/>
            <a:ext cx="44987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"Perinatal mental health problems are common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early identification improves outcomes."</a:t>
            </a:r>
            <a:endParaRPr lang="en-US" sz="1650" dirty="0"/>
          </a:p>
        </p:txBody>
      </p:sp>
      <p:sp>
        <p:nvSpPr>
          <p:cNvPr id="37" name="SK-25-text-36"/>
          <p:cNvSpPr/>
          <p:nvPr/>
        </p:nvSpPr>
        <p:spPr>
          <a:xfrm>
            <a:off x="1292275" y="5685234"/>
            <a:ext cx="61398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 Protection Concern</a:t>
            </a:r>
            <a:endParaRPr lang="en-US" sz="1650" dirty="0"/>
          </a:p>
        </p:txBody>
      </p:sp>
      <p:sp>
        <p:nvSpPr>
          <p:cNvPr id="38" name="SK-25-text-37"/>
          <p:cNvSpPr/>
          <p:nvPr/>
        </p:nvSpPr>
        <p:spPr>
          <a:xfrm>
            <a:off x="1292275" y="5938986"/>
            <a:ext cx="6659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social services immediately</a:t>
            </a:r>
            <a:endParaRPr lang="en-US" sz="1200" dirty="0"/>
          </a:p>
        </p:txBody>
      </p:sp>
      <p:sp>
        <p:nvSpPr>
          <p:cNvPr id="39" name="SK-25-text-38"/>
          <p:cNvSpPr/>
          <p:nvPr/>
        </p:nvSpPr>
        <p:spPr>
          <a:xfrm>
            <a:off x="4986486" y="5685234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MARAC Referral</a:t>
            </a:r>
            <a:endParaRPr lang="en-US" sz="1650" dirty="0"/>
          </a:p>
        </p:txBody>
      </p:sp>
      <p:sp>
        <p:nvSpPr>
          <p:cNvPr id="40" name="SK-25-text-39"/>
          <p:cNvSpPr/>
          <p:nvPr/>
        </p:nvSpPr>
        <p:spPr>
          <a:xfrm>
            <a:off x="4986486" y="5938986"/>
            <a:ext cx="61112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domestic violence cases</a:t>
            </a:r>
            <a:endParaRPr lang="en-US" sz="1200" dirty="0"/>
          </a:p>
        </p:txBody>
      </p:sp>
      <p:sp>
        <p:nvSpPr>
          <p:cNvPr id="41" name="SK-25-text-40"/>
          <p:cNvSpPr/>
          <p:nvPr/>
        </p:nvSpPr>
        <p:spPr>
          <a:xfrm>
            <a:off x="8473380" y="5685234"/>
            <a:ext cx="37186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Perinatal Mental Health Team</a:t>
            </a:r>
            <a:endParaRPr lang="en-US" sz="1650" dirty="0"/>
          </a:p>
        </p:txBody>
      </p:sp>
      <p:sp>
        <p:nvSpPr>
          <p:cNvPr id="42" name="SK-25-text-41"/>
          <p:cNvSpPr/>
          <p:nvPr/>
        </p:nvSpPr>
        <p:spPr>
          <a:xfrm>
            <a:off x="8473380" y="5938986"/>
            <a:ext cx="371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Complex mental health needs in pregnancy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2657773" y="6597253"/>
            <a:ext cx="95342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Slide 25 of 28 · Bradford VTS Teaching Deck: Antenatal Care and Monitoring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279773"/>
            <a:ext cx="2560290" cy="1905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851571"/>
            <a:ext cx="1365498" cy="287982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30" y="2228850"/>
            <a:ext cx="38100" cy="4203948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228850"/>
            <a:ext cx="5205859" cy="78864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3134023"/>
            <a:ext cx="5205859" cy="57596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3826669"/>
            <a:ext cx="5205859" cy="788640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4731990"/>
            <a:ext cx="5205859" cy="78864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5644009"/>
            <a:ext cx="5205859" cy="78864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1238" y="1851571"/>
            <a:ext cx="9525" cy="4581079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1851571"/>
            <a:ext cx="2365177" cy="287982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2621" y="2228850"/>
            <a:ext cx="38100" cy="4203948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2228850"/>
            <a:ext cx="5205859" cy="671959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6079" y="3017490"/>
            <a:ext cx="5205859" cy="575965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6079" y="3710136"/>
            <a:ext cx="5205859" cy="671959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6079" y="4498777"/>
            <a:ext cx="5205859" cy="575965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6079" y="5191423"/>
            <a:ext cx="5205859" cy="671959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86079" y="5980063"/>
            <a:ext cx="5205859" cy="452586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6750248"/>
            <a:ext cx="4474369" cy="9525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32290" y="6750248"/>
            <a:ext cx="4449961" cy="9525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4894" y="1913334"/>
            <a:ext cx="182761" cy="198834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063" y="1878955"/>
            <a:ext cx="182761" cy="233065"/>
          </a:xfrm>
          <a:prstGeom prst="rect">
            <a:avLst/>
          </a:prstGeom>
        </p:spPr>
      </p:pic>
      <p:sp>
        <p:nvSpPr>
          <p:cNvPr id="25" name="SK-26-text-24"/>
          <p:cNvSpPr/>
          <p:nvPr/>
        </p:nvSpPr>
        <p:spPr>
          <a:xfrm>
            <a:off x="3888284" y="61615"/>
            <a:ext cx="44030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6" name="SK-26-text-25"/>
          <p:cNvSpPr/>
          <p:nvPr/>
        </p:nvSpPr>
        <p:spPr>
          <a:xfrm>
            <a:off x="463153" y="651421"/>
            <a:ext cx="1172884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&amp; AKT Exam Pearls</a:t>
            </a:r>
            <a:endParaRPr lang="en-US" sz="4200" dirty="0"/>
          </a:p>
        </p:txBody>
      </p:sp>
      <p:sp>
        <p:nvSpPr>
          <p:cNvPr id="27" name="SK-26-text-26"/>
          <p:cNvSpPr/>
          <p:nvPr/>
        </p:nvSpPr>
        <p:spPr>
          <a:xfrm>
            <a:off x="451098" y="1412677"/>
            <a:ext cx="117409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for the Applied Knowledge Test — NICE NG201 · BNF 2025/2026</a:t>
            </a:r>
            <a:endParaRPr lang="en-US" sz="1650" dirty="0"/>
          </a:p>
        </p:txBody>
      </p:sp>
      <p:sp>
        <p:nvSpPr>
          <p:cNvPr id="28" name="SK-26-text-27"/>
          <p:cNvSpPr/>
          <p:nvPr/>
        </p:nvSpPr>
        <p:spPr>
          <a:xfrm>
            <a:off x="853380" y="1892796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</a:t>
            </a:r>
            <a:endParaRPr lang="en-US" sz="1500" dirty="0"/>
          </a:p>
        </p:txBody>
      </p:sp>
      <p:sp>
        <p:nvSpPr>
          <p:cNvPr id="29" name="SK-26-text-28"/>
          <p:cNvSpPr/>
          <p:nvPr/>
        </p:nvSpPr>
        <p:spPr>
          <a:xfrm>
            <a:off x="646063" y="2304157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 Dosing</a:t>
            </a:r>
            <a:endParaRPr lang="en-US" sz="1650" dirty="0"/>
          </a:p>
        </p:txBody>
      </p:sp>
      <p:sp>
        <p:nvSpPr>
          <p:cNvPr id="30" name="SK-26-text-29"/>
          <p:cNvSpPr/>
          <p:nvPr/>
        </p:nvSpPr>
        <p:spPr>
          <a:xfrm>
            <a:off x="646063" y="2564755"/>
            <a:ext cx="50108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standard · 5 mg if high risk (obesity, epilepsy, previous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NTD, diabetes)</a:t>
            </a:r>
            <a:endParaRPr lang="en-US" sz="1350" dirty="0"/>
          </a:p>
        </p:txBody>
      </p:sp>
      <p:sp>
        <p:nvSpPr>
          <p:cNvPr id="31" name="SK-26-text-30"/>
          <p:cNvSpPr/>
          <p:nvPr/>
        </p:nvSpPr>
        <p:spPr>
          <a:xfrm>
            <a:off x="646063" y="3216325"/>
            <a:ext cx="51339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Throughout</a:t>
            </a:r>
            <a:endParaRPr lang="en-US" sz="1650" dirty="0"/>
          </a:p>
        </p:txBody>
      </p:sp>
      <p:sp>
        <p:nvSpPr>
          <p:cNvPr id="32" name="SK-26-text-31"/>
          <p:cNvSpPr/>
          <p:nvPr/>
        </p:nvSpPr>
        <p:spPr>
          <a:xfrm>
            <a:off x="646063" y="3470077"/>
            <a:ext cx="11545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 (400 IU) daily — entire pregnancy, not just first trimester</a:t>
            </a:r>
            <a:endParaRPr lang="en-US" sz="1350" dirty="0"/>
          </a:p>
        </p:txBody>
      </p:sp>
      <p:sp>
        <p:nvSpPr>
          <p:cNvPr id="33" name="SK-26-text-32"/>
          <p:cNvSpPr/>
          <p:nvPr/>
        </p:nvSpPr>
        <p:spPr>
          <a:xfrm>
            <a:off x="646063" y="3908971"/>
            <a:ext cx="44634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 by 10 Weeks</a:t>
            </a:r>
            <a:endParaRPr lang="en-US" sz="1650" dirty="0"/>
          </a:p>
        </p:txBody>
      </p:sp>
      <p:sp>
        <p:nvSpPr>
          <p:cNvPr id="34" name="SK-26-text-33"/>
          <p:cNvSpPr/>
          <p:nvPr/>
        </p:nvSpPr>
        <p:spPr>
          <a:xfrm>
            <a:off x="646063" y="4155877"/>
            <a:ext cx="47303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refers promptly to midwife — booking appointment must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happen by 10 weeks gestation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646063" y="4800600"/>
            <a:ext cx="54692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 from Week 12</a:t>
            </a:r>
            <a:endParaRPr lang="en-US" sz="1650" dirty="0"/>
          </a:p>
        </p:txBody>
      </p:sp>
      <p:sp>
        <p:nvSpPr>
          <p:cNvPr id="36" name="SK-26-text-35"/>
          <p:cNvSpPr/>
          <p:nvPr/>
        </p:nvSpPr>
        <p:spPr>
          <a:xfrm>
            <a:off x="646063" y="5054203"/>
            <a:ext cx="47669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75–150 mg once daily for high-risk pre-eclampsia women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until delivery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646063" y="5698927"/>
            <a:ext cx="49663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at 28 Weeks</a:t>
            </a:r>
            <a:endParaRPr lang="en-US" sz="1650" dirty="0"/>
          </a:p>
        </p:txBody>
      </p:sp>
      <p:sp>
        <p:nvSpPr>
          <p:cNvPr id="38" name="SK-26-text-37"/>
          <p:cNvSpPr/>
          <p:nvPr/>
        </p:nvSpPr>
        <p:spPr>
          <a:xfrm>
            <a:off x="646063" y="5938986"/>
            <a:ext cx="49376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RAADP — 1500 IU single dose OR 500 IU at 28 and 34 weeks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Rh-negative women</a:t>
            </a:r>
            <a:endParaRPr lang="en-US" sz="1350" dirty="0"/>
          </a:p>
        </p:txBody>
      </p:sp>
      <p:sp>
        <p:nvSpPr>
          <p:cNvPr id="39" name="SK-26-text-38"/>
          <p:cNvSpPr/>
          <p:nvPr/>
        </p:nvSpPr>
        <p:spPr>
          <a:xfrm>
            <a:off x="6790879" y="1899642"/>
            <a:ext cx="35242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500" dirty="0"/>
          </a:p>
        </p:txBody>
      </p:sp>
      <p:sp>
        <p:nvSpPr>
          <p:cNvPr id="40" name="SK-26-text-39"/>
          <p:cNvSpPr/>
          <p:nvPr/>
        </p:nvSpPr>
        <p:spPr>
          <a:xfrm>
            <a:off x="6583561" y="2290465"/>
            <a:ext cx="46310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Counts</a:t>
            </a:r>
            <a:endParaRPr lang="en-US" sz="1650" dirty="0"/>
          </a:p>
        </p:txBody>
      </p:sp>
      <p:sp>
        <p:nvSpPr>
          <p:cNvPr id="41" name="SK-26-text-40"/>
          <p:cNvSpPr/>
          <p:nvPr/>
        </p:nvSpPr>
        <p:spPr>
          <a:xfrm>
            <a:off x="6571357" y="2523679"/>
            <a:ext cx="45597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Nulliparous = 10 appointments · Parous = 7 appointments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NG201)</a:t>
            </a:r>
            <a:endParaRPr lang="en-US" sz="1350" dirty="0"/>
          </a:p>
        </p:txBody>
      </p:sp>
      <p:sp>
        <p:nvSpPr>
          <p:cNvPr id="42" name="SK-26-text-41"/>
          <p:cNvSpPr/>
          <p:nvPr/>
        </p:nvSpPr>
        <p:spPr>
          <a:xfrm>
            <a:off x="6583561" y="3086100"/>
            <a:ext cx="53854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GDM Thresholds (OGTT)</a:t>
            </a:r>
            <a:endParaRPr lang="en-US" sz="1650" dirty="0"/>
          </a:p>
        </p:txBody>
      </p:sp>
      <p:sp>
        <p:nvSpPr>
          <p:cNvPr id="43" name="SK-26-text-42"/>
          <p:cNvSpPr/>
          <p:nvPr/>
        </p:nvSpPr>
        <p:spPr>
          <a:xfrm>
            <a:off x="6583561" y="3332857"/>
            <a:ext cx="56084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≥ 5.6 mmol/L OR 2-hour ≥ 7.8 mmol/L → diagnose GDM</a:t>
            </a:r>
            <a:endParaRPr lang="en-US" sz="1350" dirty="0"/>
          </a:p>
        </p:txBody>
      </p:sp>
      <p:sp>
        <p:nvSpPr>
          <p:cNvPr id="44" name="SK-26-text-43"/>
          <p:cNvSpPr/>
          <p:nvPr/>
        </p:nvSpPr>
        <p:spPr>
          <a:xfrm>
            <a:off x="6583561" y="3675757"/>
            <a:ext cx="56084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Antihypertensive</a:t>
            </a:r>
            <a:endParaRPr lang="en-US" sz="1650" dirty="0"/>
          </a:p>
        </p:txBody>
      </p:sp>
      <p:sp>
        <p:nvSpPr>
          <p:cNvPr id="45" name="SK-26-text-44"/>
          <p:cNvSpPr/>
          <p:nvPr/>
        </p:nvSpPr>
        <p:spPr>
          <a:xfrm>
            <a:off x="6571357" y="3929509"/>
            <a:ext cx="498648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Labetalol — first-line in pregnancy; methyldopa or nifedipine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alternatives</a:t>
            </a:r>
            <a:endParaRPr lang="en-US" sz="1350" dirty="0"/>
          </a:p>
        </p:txBody>
      </p:sp>
      <p:sp>
        <p:nvSpPr>
          <p:cNvPr id="46" name="SK-26-text-45"/>
          <p:cNvSpPr/>
          <p:nvPr/>
        </p:nvSpPr>
        <p:spPr>
          <a:xfrm>
            <a:off x="6583561" y="4457700"/>
            <a:ext cx="46310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in Pregnancy</a:t>
            </a:r>
            <a:endParaRPr lang="en-US" sz="1650" dirty="0"/>
          </a:p>
        </p:txBody>
      </p:sp>
      <p:sp>
        <p:nvSpPr>
          <p:cNvPr id="47" name="SK-26-text-46"/>
          <p:cNvSpPr/>
          <p:nvPr/>
        </p:nvSpPr>
        <p:spPr>
          <a:xfrm>
            <a:off x="6571357" y="4690765"/>
            <a:ext cx="46206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ACE inhibitors and ARBs — teratogenic (renal dysgenesis,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oligohydramnios)</a:t>
            </a:r>
            <a:endParaRPr lang="en-US" sz="1350" dirty="0"/>
          </a:p>
        </p:txBody>
      </p:sp>
      <p:sp>
        <p:nvSpPr>
          <p:cNvPr id="48" name="SK-26-text-47"/>
          <p:cNvSpPr/>
          <p:nvPr/>
        </p:nvSpPr>
        <p:spPr>
          <a:xfrm>
            <a:off x="6583561" y="5198269"/>
            <a:ext cx="53854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Antiemetic</a:t>
            </a:r>
            <a:endParaRPr lang="en-US" sz="1650" dirty="0"/>
          </a:p>
        </p:txBody>
      </p:sp>
      <p:sp>
        <p:nvSpPr>
          <p:cNvPr id="49" name="SK-26-text-48"/>
          <p:cNvSpPr/>
          <p:nvPr/>
        </p:nvSpPr>
        <p:spPr>
          <a:xfrm>
            <a:off x="6571357" y="5424636"/>
            <a:ext cx="49132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50 mg TDS — BNF first-line for nausea and vomiting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pregnancy</a:t>
            </a:r>
            <a:endParaRPr lang="en-US" sz="1350" dirty="0"/>
          </a:p>
        </p:txBody>
      </p:sp>
      <p:sp>
        <p:nvSpPr>
          <p:cNvPr id="50" name="SK-26-text-49"/>
          <p:cNvSpPr/>
          <p:nvPr/>
        </p:nvSpPr>
        <p:spPr>
          <a:xfrm>
            <a:off x="6583561" y="5959525"/>
            <a:ext cx="46310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Anaemia Thresholds</a:t>
            </a:r>
            <a:endParaRPr lang="en-US" sz="1650" dirty="0"/>
          </a:p>
        </p:txBody>
      </p:sp>
      <p:sp>
        <p:nvSpPr>
          <p:cNvPr id="51" name="SK-26-text-50"/>
          <p:cNvSpPr/>
          <p:nvPr/>
        </p:nvSpPr>
        <p:spPr>
          <a:xfrm>
            <a:off x="6583561" y="6192738"/>
            <a:ext cx="56084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Hb &lt; 110 g/L (T1) · &lt; 105 g/L (T2/T3) · &lt; 100 g/L (postnatal)</a:t>
            </a:r>
            <a:endParaRPr lang="en-US" sz="1350" dirty="0"/>
          </a:p>
        </p:txBody>
      </p:sp>
      <p:sp>
        <p:nvSpPr>
          <p:cNvPr id="52" name="SK-26-text-51"/>
          <p:cNvSpPr/>
          <p:nvPr/>
        </p:nvSpPr>
        <p:spPr>
          <a:xfrm>
            <a:off x="5265390" y="6638479"/>
            <a:ext cx="166107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943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2267" y="877788"/>
            <a:ext cx="1889671" cy="3429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453753"/>
            <a:ext cx="2194471" cy="6161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530525"/>
            <a:ext cx="2084784" cy="361414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530525"/>
            <a:ext cx="2084784" cy="10284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7459" y="2530525"/>
            <a:ext cx="2084784" cy="361414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7459" y="2530525"/>
            <a:ext cx="2084784" cy="10284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7357" y="2530525"/>
            <a:ext cx="2084784" cy="3614142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7357" y="2530525"/>
            <a:ext cx="2084784" cy="10284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7255" y="2530525"/>
            <a:ext cx="2084784" cy="3614142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7255" y="2530525"/>
            <a:ext cx="2084784" cy="10284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7153" y="2530525"/>
            <a:ext cx="2084784" cy="3614142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07153" y="2530525"/>
            <a:ext cx="2084784" cy="10284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765" y="6517184"/>
            <a:ext cx="11192173" cy="952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02180" y="2900809"/>
            <a:ext cx="670471" cy="56911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07561" y="3668911"/>
            <a:ext cx="548580" cy="630882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34486" y="2852886"/>
            <a:ext cx="646063" cy="665113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54588" y="3668911"/>
            <a:ext cx="670471" cy="603498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54588" y="2866579"/>
            <a:ext cx="682675" cy="610344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86894" y="3682603"/>
            <a:ext cx="658267" cy="582811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74690" y="2866579"/>
            <a:ext cx="682675" cy="610344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55663" y="2852886"/>
            <a:ext cx="609600" cy="651421"/>
          </a:xfrm>
          <a:prstGeom prst="rect">
            <a:avLst/>
          </a:prstGeom>
        </p:spPr>
      </p:pic>
      <p:sp>
        <p:nvSpPr>
          <p:cNvPr id="25" name="SK-2-text-24"/>
          <p:cNvSpPr/>
          <p:nvPr/>
        </p:nvSpPr>
        <p:spPr>
          <a:xfrm>
            <a:off x="475357" y="95994"/>
            <a:ext cx="63407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26" name="SK-2-text-25"/>
          <p:cNvSpPr/>
          <p:nvPr/>
        </p:nvSpPr>
        <p:spPr>
          <a:xfrm>
            <a:off x="475357" y="836563"/>
            <a:ext cx="1171664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Overview: Purpose of Antenatal Care</a:t>
            </a:r>
            <a:endParaRPr lang="en-US" sz="3975" dirty="0"/>
          </a:p>
        </p:txBody>
      </p:sp>
      <p:sp>
        <p:nvSpPr>
          <p:cNvPr id="27" name="SK-2-text-26"/>
          <p:cNvSpPr/>
          <p:nvPr/>
        </p:nvSpPr>
        <p:spPr>
          <a:xfrm>
            <a:off x="9887694" y="939403"/>
            <a:ext cx="23043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*NICE NG201 · 2024</a:t>
            </a:r>
            <a:endParaRPr lang="en-US" sz="1500" dirty="0"/>
          </a:p>
        </p:txBody>
      </p:sp>
      <p:sp>
        <p:nvSpPr>
          <p:cNvPr id="28" name="SK-2-text-27"/>
          <p:cNvSpPr/>
          <p:nvPr/>
        </p:nvSpPr>
        <p:spPr>
          <a:xfrm>
            <a:off x="451098" y="1769269"/>
            <a:ext cx="1174090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antenatal care matters — the five core goals</a:t>
            </a:r>
            <a:endParaRPr lang="en-US" sz="2700" dirty="0"/>
          </a:p>
        </p:txBody>
      </p:sp>
      <p:sp>
        <p:nvSpPr>
          <p:cNvPr id="29" name="SK-2-text-28"/>
          <p:cNvSpPr/>
          <p:nvPr/>
        </p:nvSpPr>
        <p:spPr>
          <a:xfrm>
            <a:off x="743694" y="3689598"/>
            <a:ext cx="159707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&amp;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 Risks</a:t>
            </a:r>
            <a:endParaRPr lang="en-US" sz="1950" dirty="0"/>
          </a:p>
        </p:txBody>
      </p:sp>
      <p:sp>
        <p:nvSpPr>
          <p:cNvPr id="30" name="SK-2-text-29"/>
          <p:cNvSpPr/>
          <p:nvPr/>
        </p:nvSpPr>
        <p:spPr>
          <a:xfrm>
            <a:off x="694879" y="4450705"/>
            <a:ext cx="1706761" cy="14537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Detect conditions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threatening mother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baby's health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Detect conditions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threatening mother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baby's health</a:t>
            </a:r>
            <a:endParaRPr lang="en-US" sz="1425" dirty="0"/>
          </a:p>
        </p:txBody>
      </p:sp>
      <p:sp>
        <p:nvSpPr>
          <p:cNvPr id="31" name="SK-2-text-30"/>
          <p:cNvSpPr/>
          <p:nvPr/>
        </p:nvSpPr>
        <p:spPr>
          <a:xfrm>
            <a:off x="3048000" y="4443859"/>
            <a:ext cx="153605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Fetal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Wellbeing</a:t>
            </a:r>
            <a:endParaRPr lang="en-US" sz="1950" dirty="0"/>
          </a:p>
        </p:txBody>
      </p:sp>
      <p:sp>
        <p:nvSpPr>
          <p:cNvPr id="32" name="SK-2-text-31"/>
          <p:cNvSpPr/>
          <p:nvPr/>
        </p:nvSpPr>
        <p:spPr>
          <a:xfrm>
            <a:off x="2925961" y="5184577"/>
            <a:ext cx="1767780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progress of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and fetal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development</a:t>
            </a:r>
            <a:endParaRPr lang="en-US" sz="1425" dirty="0"/>
          </a:p>
        </p:txBody>
      </p:sp>
      <p:sp>
        <p:nvSpPr>
          <p:cNvPr id="33" name="SK-2-text-32"/>
          <p:cNvSpPr/>
          <p:nvPr/>
        </p:nvSpPr>
        <p:spPr>
          <a:xfrm>
            <a:off x="5400973" y="4443859"/>
            <a:ext cx="1377553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 &amp;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</a:t>
            </a:r>
            <a:endParaRPr lang="en-US" sz="1950" dirty="0"/>
          </a:p>
        </p:txBody>
      </p:sp>
      <p:sp>
        <p:nvSpPr>
          <p:cNvPr id="34" name="SK-2-text-33"/>
          <p:cNvSpPr/>
          <p:nvPr/>
        </p:nvSpPr>
        <p:spPr>
          <a:xfrm>
            <a:off x="5205859" y="5184577"/>
            <a:ext cx="1767780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 information,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and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emotional support</a:t>
            </a:r>
            <a:endParaRPr lang="en-US" sz="1425" dirty="0"/>
          </a:p>
        </p:txBody>
      </p:sp>
      <p:sp>
        <p:nvSpPr>
          <p:cNvPr id="35" name="SK-2-text-34"/>
          <p:cNvSpPr/>
          <p:nvPr/>
        </p:nvSpPr>
        <p:spPr>
          <a:xfrm>
            <a:off x="7717482" y="4443859"/>
            <a:ext cx="129227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Prepare for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Labour</a:t>
            </a:r>
            <a:endParaRPr lang="en-US" sz="1950" dirty="0"/>
          </a:p>
        </p:txBody>
      </p:sp>
      <p:sp>
        <p:nvSpPr>
          <p:cNvPr id="36" name="SK-2-text-35"/>
          <p:cNvSpPr/>
          <p:nvPr/>
        </p:nvSpPr>
        <p:spPr>
          <a:xfrm>
            <a:off x="7534573" y="5184577"/>
            <a:ext cx="1645890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 for delivery,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postnatal care and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1425" dirty="0"/>
          </a:p>
        </p:txBody>
      </p:sp>
      <p:sp>
        <p:nvSpPr>
          <p:cNvPr id="37" name="SK-2-text-36"/>
          <p:cNvSpPr/>
          <p:nvPr/>
        </p:nvSpPr>
        <p:spPr>
          <a:xfrm>
            <a:off x="9655969" y="3689598"/>
            <a:ext cx="196289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Needs</a:t>
            </a:r>
            <a:endParaRPr lang="en-US" sz="1950" dirty="0"/>
          </a:p>
        </p:txBody>
      </p:sp>
      <p:sp>
        <p:nvSpPr>
          <p:cNvPr id="38" name="SK-2-text-37"/>
          <p:cNvSpPr/>
          <p:nvPr/>
        </p:nvSpPr>
        <p:spPr>
          <a:xfrm>
            <a:off x="10082659" y="4443859"/>
            <a:ext cx="119479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1118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Needs</a:t>
            </a:r>
            <a:endParaRPr lang="en-US" sz="1950" dirty="0"/>
          </a:p>
        </p:txBody>
      </p:sp>
      <p:sp>
        <p:nvSpPr>
          <p:cNvPr id="39" name="SK-2-text-38"/>
          <p:cNvSpPr/>
          <p:nvPr/>
        </p:nvSpPr>
        <p:spPr>
          <a:xfrm>
            <a:off x="9680377" y="5184577"/>
            <a:ext cx="1926282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women needing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or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care</a:t>
            </a:r>
            <a:endParaRPr lang="en-US" sz="1425" dirty="0"/>
          </a:p>
        </p:txBody>
      </p:sp>
      <p:sp>
        <p:nvSpPr>
          <p:cNvPr id="40" name="SK-2-text-39"/>
          <p:cNvSpPr/>
          <p:nvPr/>
        </p:nvSpPr>
        <p:spPr>
          <a:xfrm>
            <a:off x="5279082" y="6617940"/>
            <a:ext cx="3733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www.bradfordvts.co.k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7475" y="987475"/>
            <a:ext cx="3169890" cy="3429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98" y="1412677"/>
            <a:ext cx="1011882" cy="61615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673275"/>
            <a:ext cx="5522863" cy="4553694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1673275"/>
            <a:ext cx="5522863" cy="692646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5686" y="1673275"/>
            <a:ext cx="5522863" cy="4553694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5686" y="1673275"/>
            <a:ext cx="5522863" cy="692646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671" y="6423273"/>
            <a:ext cx="5266879" cy="1905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6784" y="6423273"/>
            <a:ext cx="5266879" cy="19050"/>
          </a:xfrm>
          <a:prstGeom prst="rect">
            <a:avLst/>
          </a:prstGeom>
        </p:spPr>
      </p:pic>
      <p:sp>
        <p:nvSpPr>
          <p:cNvPr id="12" name="SK-27-text-11"/>
          <p:cNvSpPr/>
          <p:nvPr/>
        </p:nvSpPr>
        <p:spPr>
          <a:xfrm>
            <a:off x="451098" y="137071"/>
            <a:ext cx="875633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75" dirty="0"/>
          </a:p>
        </p:txBody>
      </p:sp>
      <p:sp>
        <p:nvSpPr>
          <p:cNvPr id="13" name="SK-27-text-12"/>
          <p:cNvSpPr/>
          <p:nvPr/>
        </p:nvSpPr>
        <p:spPr>
          <a:xfrm>
            <a:off x="451098" y="836563"/>
            <a:ext cx="1174090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A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Common Pitfalls</a:t>
            </a:r>
            <a:endParaRPr lang="en-US" sz="3900" dirty="0"/>
          </a:p>
        </p:txBody>
      </p:sp>
      <p:sp>
        <p:nvSpPr>
          <p:cNvPr id="14" name="SK-27-text-13"/>
          <p:cNvSpPr/>
          <p:nvPr/>
        </p:nvSpPr>
        <p:spPr>
          <a:xfrm>
            <a:off x="8656290" y="1042392"/>
            <a:ext cx="353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 — Know Before You Go</a:t>
            </a:r>
            <a:endParaRPr lang="en-US" sz="1500" dirty="0"/>
          </a:p>
        </p:txBody>
      </p:sp>
      <p:sp>
        <p:nvSpPr>
          <p:cNvPr id="15" name="SK-27-text-14"/>
          <p:cNvSpPr/>
          <p:nvPr/>
        </p:nvSpPr>
        <p:spPr>
          <a:xfrm>
            <a:off x="670471" y="1776115"/>
            <a:ext cx="3590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RED FLAGS</a:t>
            </a:r>
            <a:endParaRPr lang="en-US" sz="1950" dirty="0"/>
          </a:p>
        </p:txBody>
      </p:sp>
      <p:sp>
        <p:nvSpPr>
          <p:cNvPr id="16" name="SK-27-text-15"/>
          <p:cNvSpPr/>
          <p:nvPr/>
        </p:nvSpPr>
        <p:spPr>
          <a:xfrm>
            <a:off x="987475" y="2064246"/>
            <a:ext cx="850106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Emergency Action Required</a:t>
            </a:r>
            <a:endParaRPr lang="en-US" sz="1575" dirty="0"/>
          </a:p>
        </p:txBody>
      </p:sp>
      <p:sp>
        <p:nvSpPr>
          <p:cNvPr id="17" name="SK-27-text-16"/>
          <p:cNvSpPr/>
          <p:nvPr/>
        </p:nvSpPr>
        <p:spPr>
          <a:xfrm>
            <a:off x="670471" y="2475607"/>
            <a:ext cx="509617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BP ≥ 160/110 → Immediate hospital assessment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pre-eclampsia</a:t>
            </a:r>
            <a:endParaRPr lang="en-US" sz="1650" dirty="0"/>
          </a:p>
        </p:txBody>
      </p:sp>
      <p:sp>
        <p:nvSpPr>
          <p:cNvPr id="18" name="SK-27-text-17"/>
          <p:cNvSpPr/>
          <p:nvPr/>
        </p:nvSpPr>
        <p:spPr>
          <a:xfrm>
            <a:off x="670471" y="3086100"/>
            <a:ext cx="491326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Headache + visual disturbance + epigastric pain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Pre-eclampsia until proven otherwise</a:t>
            </a:r>
            <a:endParaRPr lang="en-US" sz="1650" dirty="0"/>
          </a:p>
        </p:txBody>
      </p:sp>
      <p:sp>
        <p:nvSpPr>
          <p:cNvPr id="19" name="SK-27-text-18"/>
          <p:cNvSpPr/>
          <p:nvPr/>
        </p:nvSpPr>
        <p:spPr>
          <a:xfrm>
            <a:off x="670471" y="3696444"/>
            <a:ext cx="46572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Reduced fetal movements → Advise immediate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attendance — do NOT use home Doppler</a:t>
            </a:r>
            <a:endParaRPr lang="en-US" sz="1650" dirty="0"/>
          </a:p>
        </p:txBody>
      </p:sp>
      <p:sp>
        <p:nvSpPr>
          <p:cNvPr id="20" name="SK-27-text-19"/>
          <p:cNvSpPr/>
          <p:nvPr/>
        </p:nvSpPr>
        <p:spPr>
          <a:xfrm>
            <a:off x="670471" y="4306788"/>
            <a:ext cx="481578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Antepartum haemorrhage → Any vaginal bleeding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24 weeks → emergency hospital</a:t>
            </a:r>
            <a:endParaRPr lang="en-US" sz="1650" dirty="0"/>
          </a:p>
        </p:txBody>
      </p:sp>
      <p:sp>
        <p:nvSpPr>
          <p:cNvPr id="21" name="SK-27-text-20"/>
          <p:cNvSpPr/>
          <p:nvPr/>
        </p:nvSpPr>
        <p:spPr>
          <a:xfrm>
            <a:off x="670471" y="4917132"/>
            <a:ext cx="48523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Severe vomiting + weight loss + ketosis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Hyperemesis gravidarum → hospital admission</a:t>
            </a:r>
            <a:endParaRPr lang="en-US" sz="1650" dirty="0"/>
          </a:p>
        </p:txBody>
      </p:sp>
      <p:sp>
        <p:nvSpPr>
          <p:cNvPr id="22" name="SK-27-text-21"/>
          <p:cNvSpPr/>
          <p:nvPr/>
        </p:nvSpPr>
        <p:spPr>
          <a:xfrm>
            <a:off x="670471" y="5520630"/>
            <a:ext cx="46084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Fever + rigors + flank pain → Pyelonephritis →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+ IV antibiotics</a:t>
            </a:r>
            <a:endParaRPr lang="en-US" sz="1650" dirty="0"/>
          </a:p>
        </p:txBody>
      </p:sp>
      <p:sp>
        <p:nvSpPr>
          <p:cNvPr id="23" name="SK-27-text-22"/>
          <p:cNvSpPr/>
          <p:nvPr/>
        </p:nvSpPr>
        <p:spPr>
          <a:xfrm>
            <a:off x="6425059" y="1782961"/>
            <a:ext cx="53740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COMMON PITFALLS</a:t>
            </a:r>
            <a:endParaRPr lang="en-US" sz="1950" dirty="0"/>
          </a:p>
        </p:txBody>
      </p:sp>
      <p:sp>
        <p:nvSpPr>
          <p:cNvPr id="24" name="SK-27-text-23"/>
          <p:cNvSpPr/>
          <p:nvPr/>
        </p:nvSpPr>
        <p:spPr>
          <a:xfrm>
            <a:off x="6742063" y="2064246"/>
            <a:ext cx="5449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Avoidable Errors in Antenatal Practice</a:t>
            </a:r>
            <a:endParaRPr lang="en-US" sz="1575" dirty="0"/>
          </a:p>
        </p:txBody>
      </p:sp>
      <p:sp>
        <p:nvSpPr>
          <p:cNvPr id="25" name="SK-27-text-24"/>
          <p:cNvSpPr/>
          <p:nvPr/>
        </p:nvSpPr>
        <p:spPr>
          <a:xfrm>
            <a:off x="6437263" y="2509986"/>
            <a:ext cx="5010894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Missing high-dose folic acid — 5mg not prescribed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indicated (obesity, epilepsy, previous NTD,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diabetes)</a:t>
            </a:r>
            <a:endParaRPr lang="en-US" sz="1650" dirty="0"/>
          </a:p>
        </p:txBody>
      </p:sp>
      <p:sp>
        <p:nvSpPr>
          <p:cNvPr id="26" name="SK-27-text-25"/>
          <p:cNvSpPr/>
          <p:nvPr/>
        </p:nvSpPr>
        <p:spPr>
          <a:xfrm>
            <a:off x="6437263" y="3449538"/>
            <a:ext cx="50961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offering aspirin — 75–150mg from 12 weeks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pre-eclampsia women is now standard care</a:t>
            </a:r>
            <a:endParaRPr lang="en-US" sz="1650" dirty="0"/>
          </a:p>
        </p:txBody>
      </p:sp>
      <p:sp>
        <p:nvSpPr>
          <p:cNvPr id="27" name="SK-27-text-26"/>
          <p:cNvSpPr/>
          <p:nvPr/>
        </p:nvSpPr>
        <p:spPr>
          <a:xfrm>
            <a:off x="6437263" y="4142184"/>
            <a:ext cx="494987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Prescribing ACE inhibitors or ARBs — Teratogenic;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ALL medications at booking</a:t>
            </a:r>
            <a:endParaRPr lang="en-US" sz="1650" dirty="0"/>
          </a:p>
        </p:txBody>
      </p:sp>
      <p:sp>
        <p:nvSpPr>
          <p:cNvPr id="28" name="SK-27-text-27"/>
          <p:cNvSpPr/>
          <p:nvPr/>
        </p:nvSpPr>
        <p:spPr>
          <a:xfrm>
            <a:off x="6437263" y="4834830"/>
            <a:ext cx="49620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Not sending MSU at booking — Asymptomatic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bacteriuria must be treated (risk of pyelonephritis)</a:t>
            </a:r>
            <a:endParaRPr lang="en-US" sz="1650" dirty="0"/>
          </a:p>
        </p:txBody>
      </p:sp>
      <p:sp>
        <p:nvSpPr>
          <p:cNvPr id="29" name="SK-27-text-28"/>
          <p:cNvSpPr/>
          <p:nvPr/>
        </p:nvSpPr>
        <p:spPr>
          <a:xfrm>
            <a:off x="6437263" y="5520630"/>
            <a:ext cx="45109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Dismissing reduced fetal movements — Never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reassure without formal assessment</a:t>
            </a:r>
            <a:endParaRPr lang="en-US" sz="1650" dirty="0"/>
          </a:p>
        </p:txBody>
      </p:sp>
      <p:sp>
        <p:nvSpPr>
          <p:cNvPr id="30" name="SK-27-text-29"/>
          <p:cNvSpPr/>
          <p:nvPr/>
        </p:nvSpPr>
        <p:spPr>
          <a:xfrm>
            <a:off x="5230267" y="6576715"/>
            <a:ext cx="44062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11301859" y="6576715"/>
            <a:ext cx="8901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28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544538"/>
            <a:ext cx="1194792" cy="3810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208163"/>
            <a:ext cx="5461992" cy="802332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290465"/>
            <a:ext cx="97482" cy="637729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3134023"/>
            <a:ext cx="5461992" cy="802332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3216325"/>
            <a:ext cx="97482" cy="637729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65" y="4059882"/>
            <a:ext cx="5461992" cy="802332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4142184"/>
            <a:ext cx="97482" cy="637729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4985742"/>
            <a:ext cx="5461992" cy="802332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5068044"/>
            <a:ext cx="97482" cy="637729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094" y="2208163"/>
            <a:ext cx="5461992" cy="802332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0094" y="2290465"/>
            <a:ext cx="97482" cy="637729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3134023"/>
            <a:ext cx="5461992" cy="802332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3216325"/>
            <a:ext cx="97482" cy="63772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0094" y="4059882"/>
            <a:ext cx="5461992" cy="802332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4142184"/>
            <a:ext cx="97482" cy="637729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4985742"/>
            <a:ext cx="5461992" cy="802332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5068044"/>
            <a:ext cx="97482" cy="637729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5829300"/>
            <a:ext cx="12192000" cy="1028700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5801171"/>
            <a:ext cx="12192000" cy="28575"/>
          </a:xfrm>
          <a:prstGeom prst="rect">
            <a:avLst/>
          </a:prstGeom>
        </p:spPr>
      </p:pic>
      <p:sp>
        <p:nvSpPr>
          <p:cNvPr id="23" name="SK-28-text-22"/>
          <p:cNvSpPr/>
          <p:nvPr/>
        </p:nvSpPr>
        <p:spPr>
          <a:xfrm>
            <a:off x="487561" y="116532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4" name="SK-28-text-23"/>
          <p:cNvSpPr/>
          <p:nvPr/>
        </p:nvSpPr>
        <p:spPr>
          <a:xfrm>
            <a:off x="10021788" y="164455"/>
            <a:ext cx="21702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28-text-24"/>
          <p:cNvSpPr/>
          <p:nvPr/>
        </p:nvSpPr>
        <p:spPr>
          <a:xfrm>
            <a:off x="487561" y="877788"/>
            <a:ext cx="752189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975" dirty="0"/>
          </a:p>
        </p:txBody>
      </p:sp>
      <p:sp>
        <p:nvSpPr>
          <p:cNvPr id="26" name="SK-28-text-25"/>
          <p:cNvSpPr/>
          <p:nvPr/>
        </p:nvSpPr>
        <p:spPr>
          <a:xfrm>
            <a:off x="475357" y="1748730"/>
            <a:ext cx="1171664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4729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numbers and drug choices — commit these to memory</a:t>
            </a:r>
            <a:endParaRPr lang="en-US" sz="2250" dirty="0"/>
          </a:p>
        </p:txBody>
      </p:sp>
      <p:sp>
        <p:nvSpPr>
          <p:cNvPr id="27" name="SK-28-text-26"/>
          <p:cNvSpPr/>
          <p:nvPr/>
        </p:nvSpPr>
        <p:spPr>
          <a:xfrm>
            <a:off x="658267" y="2475607"/>
            <a:ext cx="34528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</a:t>
            </a:r>
            <a:endParaRPr lang="en-US" sz="2175" dirty="0"/>
          </a:p>
        </p:txBody>
      </p:sp>
      <p:sp>
        <p:nvSpPr>
          <p:cNvPr id="28" name="SK-28-text-27"/>
          <p:cNvSpPr/>
          <p:nvPr/>
        </p:nvSpPr>
        <p:spPr>
          <a:xfrm>
            <a:off x="2127618" y="2359075"/>
            <a:ext cx="33528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daily · 5 mg if high risk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(obesity, epilepsy, previous NTD, diabetes)</a:t>
            </a:r>
            <a:endParaRPr lang="en-US" sz="1800" dirty="0"/>
          </a:p>
        </p:txBody>
      </p:sp>
      <p:sp>
        <p:nvSpPr>
          <p:cNvPr id="29" name="SK-28-text-28"/>
          <p:cNvSpPr/>
          <p:nvPr/>
        </p:nvSpPr>
        <p:spPr>
          <a:xfrm>
            <a:off x="6376392" y="2482453"/>
            <a:ext cx="245840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Aspirin</a:t>
            </a:r>
            <a:endParaRPr lang="en-US" sz="2175" dirty="0"/>
          </a:p>
        </p:txBody>
      </p:sp>
      <p:sp>
        <p:nvSpPr>
          <p:cNvPr id="30" name="SK-28-text-29"/>
          <p:cNvSpPr/>
          <p:nvPr/>
        </p:nvSpPr>
        <p:spPr>
          <a:xfrm>
            <a:off x="8595271" y="2365921"/>
            <a:ext cx="286509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75–150 mg from week 12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(high-risk pre-eclampsia women)</a:t>
            </a:r>
            <a:endParaRPr lang="en-US" sz="1800" dirty="0"/>
          </a:p>
        </p:txBody>
      </p:sp>
      <p:sp>
        <p:nvSpPr>
          <p:cNvPr id="31" name="SK-28-text-30"/>
          <p:cNvSpPr/>
          <p:nvPr/>
        </p:nvSpPr>
        <p:spPr>
          <a:xfrm>
            <a:off x="682675" y="3346698"/>
            <a:ext cx="31213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</a:t>
            </a:r>
            <a:endParaRPr lang="en-US" sz="2175" dirty="0"/>
          </a:p>
        </p:txBody>
      </p:sp>
      <p:sp>
        <p:nvSpPr>
          <p:cNvPr id="32" name="SK-28-text-31"/>
          <p:cNvSpPr/>
          <p:nvPr/>
        </p:nvSpPr>
        <p:spPr>
          <a:xfrm>
            <a:off x="2779663" y="3209479"/>
            <a:ext cx="22919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 (400 IU) daily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throughout pregnancy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6376392" y="3346698"/>
            <a:ext cx="544163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Antihypertensive</a:t>
            </a:r>
            <a:endParaRPr lang="en-US" sz="2175" dirty="0"/>
          </a:p>
        </p:txBody>
      </p:sp>
      <p:sp>
        <p:nvSpPr>
          <p:cNvPr id="34" name="SK-28-text-33"/>
          <p:cNvSpPr/>
          <p:nvPr/>
        </p:nvSpPr>
        <p:spPr>
          <a:xfrm>
            <a:off x="8595271" y="3209479"/>
            <a:ext cx="296257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Labetalol — first-line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ACE inhibitors &amp; ARBs</a:t>
            </a:r>
            <a:endParaRPr lang="en-US" sz="1800" dirty="0"/>
          </a:p>
        </p:txBody>
      </p:sp>
      <p:sp>
        <p:nvSpPr>
          <p:cNvPr id="35" name="SK-28-text-34"/>
          <p:cNvSpPr/>
          <p:nvPr/>
        </p:nvSpPr>
        <p:spPr>
          <a:xfrm>
            <a:off x="682675" y="4210794"/>
            <a:ext cx="411575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Appointments</a:t>
            </a:r>
            <a:endParaRPr lang="en-US" sz="2175" dirty="0"/>
          </a:p>
        </p:txBody>
      </p:sp>
      <p:sp>
        <p:nvSpPr>
          <p:cNvPr id="36" name="SK-28-text-35"/>
          <p:cNvSpPr/>
          <p:nvPr/>
        </p:nvSpPr>
        <p:spPr>
          <a:xfrm>
            <a:off x="2779663" y="4073575"/>
            <a:ext cx="247486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visits — nulliparous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visits — parous</a:t>
            </a:r>
            <a:endParaRPr lang="en-US" sz="1800" dirty="0"/>
          </a:p>
        </p:txBody>
      </p:sp>
      <p:sp>
        <p:nvSpPr>
          <p:cNvPr id="37" name="SK-28-text-36"/>
          <p:cNvSpPr/>
          <p:nvPr/>
        </p:nvSpPr>
        <p:spPr>
          <a:xfrm>
            <a:off x="6376392" y="4196953"/>
            <a:ext cx="477869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(RAADP)</a:t>
            </a:r>
            <a:endParaRPr lang="en-US" sz="2175" dirty="0"/>
          </a:p>
        </p:txBody>
      </p:sp>
      <p:sp>
        <p:nvSpPr>
          <p:cNvPr id="38" name="SK-28-text-37"/>
          <p:cNvSpPr/>
          <p:nvPr/>
        </p:nvSpPr>
        <p:spPr>
          <a:xfrm>
            <a:off x="8595271" y="4066729"/>
            <a:ext cx="279186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1500 IU at 28 weeks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500 IU at 28 &amp; 34 weeks</a:t>
            </a:r>
            <a:endParaRPr lang="en-US" sz="1800" dirty="0"/>
          </a:p>
        </p:txBody>
      </p:sp>
      <p:sp>
        <p:nvSpPr>
          <p:cNvPr id="39" name="SK-28-text-38"/>
          <p:cNvSpPr/>
          <p:nvPr/>
        </p:nvSpPr>
        <p:spPr>
          <a:xfrm>
            <a:off x="694879" y="5061198"/>
            <a:ext cx="477869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GDM Thresholds</a:t>
            </a:r>
            <a:endParaRPr lang="en-US" sz="2175" dirty="0"/>
          </a:p>
        </p:txBody>
      </p:sp>
      <p:sp>
        <p:nvSpPr>
          <p:cNvPr id="40" name="SK-28-text-39"/>
          <p:cNvSpPr/>
          <p:nvPr/>
        </p:nvSpPr>
        <p:spPr>
          <a:xfrm>
            <a:off x="2816275" y="4930825"/>
            <a:ext cx="225549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Fasting ≥5.6 mmol/L ·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2-hour ≥7.8 mmol/L</a:t>
            </a:r>
            <a:endParaRPr lang="en-US" sz="1800" dirty="0"/>
          </a:p>
        </p:txBody>
      </p:sp>
      <p:sp>
        <p:nvSpPr>
          <p:cNvPr id="41" name="SK-28-text-40"/>
          <p:cNvSpPr/>
          <p:nvPr/>
        </p:nvSpPr>
        <p:spPr>
          <a:xfrm>
            <a:off x="6388596" y="5061198"/>
            <a:ext cx="54416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Antiemetic</a:t>
            </a:r>
            <a:endParaRPr lang="en-US" sz="2175" dirty="0"/>
          </a:p>
        </p:txBody>
      </p:sp>
      <p:sp>
        <p:nvSpPr>
          <p:cNvPr id="42" name="SK-28-text-41"/>
          <p:cNvSpPr/>
          <p:nvPr/>
        </p:nvSpPr>
        <p:spPr>
          <a:xfrm>
            <a:off x="8595271" y="4923979"/>
            <a:ext cx="299918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Cyclizine 50 mg three times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(BNF safe in pregnancy)</a:t>
            </a:r>
            <a:endParaRPr lang="en-US" sz="1800" dirty="0"/>
          </a:p>
        </p:txBody>
      </p:sp>
      <p:sp>
        <p:nvSpPr>
          <p:cNvPr id="43" name="SK-28-text-42"/>
          <p:cNvSpPr/>
          <p:nvPr/>
        </p:nvSpPr>
        <p:spPr>
          <a:xfrm>
            <a:off x="5266879" y="5877223"/>
            <a:ext cx="4362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Final Disclaimer</a:t>
            </a:r>
            <a:endParaRPr lang="en-US" sz="1500" dirty="0"/>
          </a:p>
        </p:txBody>
      </p:sp>
      <p:sp>
        <p:nvSpPr>
          <p:cNvPr id="44" name="SK-28-text-43"/>
          <p:cNvSpPr/>
          <p:nvPr/>
        </p:nvSpPr>
        <p:spPr>
          <a:xfrm>
            <a:off x="597396" y="6117282"/>
            <a:ext cx="109848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teaching deck is for educational purposes only. Clinical decisions should always be based on the most current NICE guidelines, BNF recommendations,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individual patient assessment. Drug doses and thresholds may change — always verify with up-to-date sources before applying to clinical practice.</a:t>
            </a:r>
            <a:endParaRPr lang="en-US" sz="1200" dirty="0"/>
          </a:p>
        </p:txBody>
      </p:sp>
      <p:sp>
        <p:nvSpPr>
          <p:cNvPr id="45" name="SK-28-text-44"/>
          <p:cNvSpPr/>
          <p:nvPr/>
        </p:nvSpPr>
        <p:spPr>
          <a:xfrm>
            <a:off x="1912590" y="6521946"/>
            <a:ext cx="83666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*Sources: NICE NG201 (2021, 2024 update) · NICE CKS Antenatal Care · NICE CKS Nausea/Vomiting in Pregnancy (Nov 2025) · BNF 2025/2026</a:t>
            </a:r>
            <a:endParaRPr lang="en-US" sz="1050" dirty="0"/>
          </a:p>
        </p:txBody>
      </p:sp>
      <p:sp>
        <p:nvSpPr>
          <p:cNvPr id="46" name="SK-28-text-45"/>
          <p:cNvSpPr/>
          <p:nvPr/>
        </p:nvSpPr>
        <p:spPr>
          <a:xfrm>
            <a:off x="4350990" y="6686550"/>
            <a:ext cx="348987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*Created May 2026 · Bradford VTS ·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5542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455390"/>
            <a:ext cx="2072580" cy="38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338536"/>
            <a:ext cx="3559969" cy="389527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338536"/>
            <a:ext cx="3559969" cy="68461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5431482"/>
            <a:ext cx="3242965" cy="57596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663" y="2338536"/>
            <a:ext cx="3559969" cy="389527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3663" y="2338536"/>
            <a:ext cx="3559969" cy="68461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6573" y="5692080"/>
            <a:ext cx="3194298" cy="37713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5357" y="2338536"/>
            <a:ext cx="3584377" cy="389527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2338536"/>
            <a:ext cx="3584377" cy="68461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3859" y="3081338"/>
            <a:ext cx="3218557" cy="952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3859" y="3540770"/>
            <a:ext cx="3218557" cy="952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3859" y="4459784"/>
            <a:ext cx="3218557" cy="952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3859" y="5152430"/>
            <a:ext cx="3218557" cy="952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6473577"/>
            <a:ext cx="11167765" cy="14288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4879" y="2537371"/>
            <a:ext cx="292596" cy="37713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3184" y="5760690"/>
            <a:ext cx="243780" cy="219373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6573" y="2544217"/>
            <a:ext cx="329059" cy="370284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4879" y="2544217"/>
            <a:ext cx="341263" cy="363438"/>
          </a:xfrm>
          <a:prstGeom prst="rect">
            <a:avLst/>
          </a:prstGeom>
        </p:spPr>
      </p:pic>
      <p:sp>
        <p:nvSpPr>
          <p:cNvPr id="22" name="SK-3-text-21"/>
          <p:cNvSpPr/>
          <p:nvPr/>
        </p:nvSpPr>
        <p:spPr>
          <a:xfrm>
            <a:off x="3569196" y="109686"/>
            <a:ext cx="504125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3" name="SK-3-text-22"/>
          <p:cNvSpPr/>
          <p:nvPr/>
        </p:nvSpPr>
        <p:spPr>
          <a:xfrm>
            <a:off x="499765" y="822871"/>
            <a:ext cx="1169223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GP Contact: Timing and Booking</a:t>
            </a:r>
            <a:endParaRPr lang="en-US" sz="3900" dirty="0"/>
          </a:p>
        </p:txBody>
      </p:sp>
      <p:sp>
        <p:nvSpPr>
          <p:cNvPr id="24" name="SK-3-text-23"/>
          <p:cNvSpPr/>
          <p:nvPr/>
        </p:nvSpPr>
        <p:spPr>
          <a:xfrm>
            <a:off x="499765" y="1714500"/>
            <a:ext cx="1169223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do when a woman first presents in primary care</a:t>
            </a:r>
            <a:endParaRPr lang="en-US" sz="2400" dirty="0"/>
          </a:p>
        </p:txBody>
      </p:sp>
      <p:sp>
        <p:nvSpPr>
          <p:cNvPr id="25" name="SK-3-text-24"/>
          <p:cNvSpPr/>
          <p:nvPr/>
        </p:nvSpPr>
        <p:spPr>
          <a:xfrm>
            <a:off x="1097161" y="2578596"/>
            <a:ext cx="637032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Pregnancy</a:t>
            </a:r>
            <a:endParaRPr lang="en-US" sz="2400" dirty="0"/>
          </a:p>
        </p:txBody>
      </p:sp>
      <p:sp>
        <p:nvSpPr>
          <p:cNvPr id="26" name="SK-3-text-25"/>
          <p:cNvSpPr/>
          <p:nvPr/>
        </p:nvSpPr>
        <p:spPr>
          <a:xfrm>
            <a:off x="682675" y="3086100"/>
            <a:ext cx="301138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Positive home pregnancy test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missed period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682675" y="3716982"/>
            <a:ext cx="31820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Establish Last Menstrual Period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(LMP)</a:t>
            </a:r>
            <a:endParaRPr lang="en-US" sz="1650" dirty="0"/>
          </a:p>
        </p:txBody>
      </p:sp>
      <p:sp>
        <p:nvSpPr>
          <p:cNvPr id="28" name="SK-3-text-27"/>
          <p:cNvSpPr/>
          <p:nvPr/>
        </p:nvSpPr>
        <p:spPr>
          <a:xfrm>
            <a:off x="682675" y="4347865"/>
            <a:ext cx="639127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Confirm gestational age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682675" y="4725144"/>
            <a:ext cx="312107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Calculate Estimated Due Date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(EDD)</a:t>
            </a:r>
            <a:endParaRPr lang="en-US" sz="1650" dirty="0"/>
          </a:p>
        </p:txBody>
      </p:sp>
      <p:sp>
        <p:nvSpPr>
          <p:cNvPr id="30" name="SK-3-text-29"/>
          <p:cNvSpPr/>
          <p:nvPr/>
        </p:nvSpPr>
        <p:spPr>
          <a:xfrm>
            <a:off x="816769" y="5486400"/>
            <a:ext cx="297477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55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EDD = LMP + 280 days (40 weeks)</a:t>
            </a:r>
            <a:endParaRPr lang="en-US" sz="1200" dirty="0"/>
          </a:p>
          <a:p>
            <a:pPr marL="0" indent="0" algn="ctr">
              <a:lnSpc>
                <a:spcPts val="1755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Adjusted by dating USS at 10–14 weeks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4876800" y="2571750"/>
            <a:ext cx="710184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Book Midwifery Care</a:t>
            </a:r>
            <a:endParaRPr lang="en-US" sz="2400" dirty="0"/>
          </a:p>
        </p:txBody>
      </p:sp>
      <p:sp>
        <p:nvSpPr>
          <p:cNvPr id="32" name="SK-3-text-31"/>
          <p:cNvSpPr/>
          <p:nvPr/>
        </p:nvSpPr>
        <p:spPr>
          <a:xfrm>
            <a:off x="4449961" y="3086100"/>
            <a:ext cx="288949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to midwife promptly at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contact</a:t>
            </a:r>
            <a:endParaRPr lang="en-US" sz="1650" dirty="0"/>
          </a:p>
        </p:txBody>
      </p:sp>
      <p:sp>
        <p:nvSpPr>
          <p:cNvPr id="33" name="SK-3-text-32"/>
          <p:cNvSpPr/>
          <p:nvPr/>
        </p:nvSpPr>
        <p:spPr>
          <a:xfrm>
            <a:off x="4449961" y="3675757"/>
            <a:ext cx="32673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Booking appointment must be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place by 10 weeks</a:t>
            </a:r>
            <a:endParaRPr lang="en-US" sz="1650" dirty="0"/>
          </a:p>
        </p:txBody>
      </p:sp>
      <p:sp>
        <p:nvSpPr>
          <p:cNvPr id="34" name="SK-3-text-33"/>
          <p:cNvSpPr/>
          <p:nvPr/>
        </p:nvSpPr>
        <p:spPr>
          <a:xfrm>
            <a:off x="4449961" y="4251871"/>
            <a:ext cx="2913757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NICE NG201 standard — GP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responsibility to ensure this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happens</a:t>
            </a:r>
            <a:endParaRPr lang="en-US" sz="1650" dirty="0"/>
          </a:p>
        </p:txBody>
      </p:sp>
      <p:sp>
        <p:nvSpPr>
          <p:cNvPr id="35" name="SK-3-text-34"/>
          <p:cNvSpPr/>
          <p:nvPr/>
        </p:nvSpPr>
        <p:spPr>
          <a:xfrm>
            <a:off x="4449961" y="5081736"/>
            <a:ext cx="29015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Uncomplicated pregnancies: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midwife-led care</a:t>
            </a:r>
            <a:endParaRPr lang="en-US" sz="1650" dirty="0"/>
          </a:p>
        </p:txBody>
      </p:sp>
      <p:sp>
        <p:nvSpPr>
          <p:cNvPr id="36" name="SK-3-text-35"/>
          <p:cNvSpPr/>
          <p:nvPr/>
        </p:nvSpPr>
        <p:spPr>
          <a:xfrm>
            <a:off x="4791373" y="5760690"/>
            <a:ext cx="7400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Target: Booking by 10 weeks gestation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8680698" y="2578596"/>
            <a:ext cx="35113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Pathway</a:t>
            </a:r>
            <a:endParaRPr lang="en-US" sz="2400" dirty="0"/>
          </a:p>
        </p:txBody>
      </p:sp>
      <p:sp>
        <p:nvSpPr>
          <p:cNvPr id="38" name="SK-3-text-37"/>
          <p:cNvSpPr/>
          <p:nvPr/>
        </p:nvSpPr>
        <p:spPr>
          <a:xfrm>
            <a:off x="8327082" y="3202632"/>
            <a:ext cx="20202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Provider</a:t>
            </a:r>
            <a:endParaRPr lang="en-US" sz="1575" dirty="0"/>
          </a:p>
        </p:txBody>
      </p:sp>
      <p:sp>
        <p:nvSpPr>
          <p:cNvPr id="39" name="SK-3-text-38"/>
          <p:cNvSpPr/>
          <p:nvPr/>
        </p:nvSpPr>
        <p:spPr>
          <a:xfrm>
            <a:off x="9607153" y="3202632"/>
            <a:ext cx="10601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Role</a:t>
            </a:r>
            <a:endParaRPr lang="en-US" sz="1575" dirty="0"/>
          </a:p>
        </p:txBody>
      </p:sp>
      <p:sp>
        <p:nvSpPr>
          <p:cNvPr id="40" name="SK-3-text-39"/>
          <p:cNvSpPr/>
          <p:nvPr/>
        </p:nvSpPr>
        <p:spPr>
          <a:xfrm>
            <a:off x="8351490" y="3881586"/>
            <a:ext cx="5800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</a:t>
            </a:r>
            <a:endParaRPr lang="en-US" sz="1575" dirty="0"/>
          </a:p>
        </p:txBody>
      </p:sp>
      <p:sp>
        <p:nvSpPr>
          <p:cNvPr id="41" name="SK-3-text-40"/>
          <p:cNvSpPr/>
          <p:nvPr/>
        </p:nvSpPr>
        <p:spPr>
          <a:xfrm>
            <a:off x="9595098" y="3641527"/>
            <a:ext cx="1853059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booking,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care, problem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42" name="SK-3-text-41"/>
          <p:cNvSpPr/>
          <p:nvPr/>
        </p:nvSpPr>
        <p:spPr>
          <a:xfrm>
            <a:off x="8339286" y="4704457"/>
            <a:ext cx="17802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Midwife</a:t>
            </a:r>
            <a:endParaRPr lang="en-US" sz="1575" dirty="0"/>
          </a:p>
        </p:txBody>
      </p:sp>
      <p:sp>
        <p:nvSpPr>
          <p:cNvPr id="43" name="SK-3-text-42"/>
          <p:cNvSpPr/>
          <p:nvPr/>
        </p:nvSpPr>
        <p:spPr>
          <a:xfrm>
            <a:off x="9595098" y="4581079"/>
            <a:ext cx="18408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antenatal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 (uncomplicated)</a:t>
            </a:r>
            <a:endParaRPr lang="en-US" sz="1500" dirty="0"/>
          </a:p>
        </p:txBody>
      </p:sp>
      <p:sp>
        <p:nvSpPr>
          <p:cNvPr id="44" name="SK-3-text-43"/>
          <p:cNvSpPr/>
          <p:nvPr/>
        </p:nvSpPr>
        <p:spPr>
          <a:xfrm>
            <a:off x="8339286" y="5520630"/>
            <a:ext cx="298037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Obstetrician</a:t>
            </a:r>
            <a:endParaRPr lang="en-US" sz="1575" dirty="0"/>
          </a:p>
        </p:txBody>
      </p:sp>
      <p:sp>
        <p:nvSpPr>
          <p:cNvPr id="45" name="SK-3-text-44"/>
          <p:cNvSpPr/>
          <p:nvPr/>
        </p:nvSpPr>
        <p:spPr>
          <a:xfrm>
            <a:off x="9595098" y="5287417"/>
            <a:ext cx="23679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</a:t>
            </a:r>
            <a:endParaRPr lang="en-US" sz="1650" dirty="0"/>
          </a:p>
        </p:txBody>
      </p:sp>
      <p:sp>
        <p:nvSpPr>
          <p:cNvPr id="46" name="SK-3-text-45"/>
          <p:cNvSpPr/>
          <p:nvPr/>
        </p:nvSpPr>
        <p:spPr>
          <a:xfrm>
            <a:off x="9595098" y="5548015"/>
            <a:ext cx="11337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pregnancies,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referrals</a:t>
            </a:r>
            <a:endParaRPr lang="en-US" sz="1500" dirty="0"/>
          </a:p>
        </p:txBody>
      </p:sp>
      <p:sp>
        <p:nvSpPr>
          <p:cNvPr id="47" name="SK-3-text-46"/>
          <p:cNvSpPr/>
          <p:nvPr/>
        </p:nvSpPr>
        <p:spPr>
          <a:xfrm>
            <a:off x="475357" y="6583561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3-text-47"/>
          <p:cNvSpPr/>
          <p:nvPr/>
        </p:nvSpPr>
        <p:spPr>
          <a:xfrm>
            <a:off x="9494490" y="6563023"/>
            <a:ext cx="21975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F7F7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2024 Standards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659582"/>
            <a:ext cx="1767780" cy="4107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235696"/>
            <a:ext cx="5303490" cy="4011811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235696"/>
            <a:ext cx="5303490" cy="8215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3264396"/>
            <a:ext cx="4791373" cy="1369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679" y="4903440"/>
            <a:ext cx="4657279" cy="117946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9992" y="4903440"/>
            <a:ext cx="109686" cy="117946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2298" y="2235696"/>
            <a:ext cx="5303490" cy="401181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2235696"/>
            <a:ext cx="5303490" cy="8215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486" y="3264396"/>
            <a:ext cx="4779169" cy="1369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2377" y="4903440"/>
            <a:ext cx="4657279" cy="117946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2690" y="4903440"/>
            <a:ext cx="109686" cy="117946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6428036"/>
            <a:ext cx="11582400" cy="952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1882" y="2317998"/>
            <a:ext cx="511969" cy="49366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60055" y="2345382"/>
            <a:ext cx="426690" cy="432048"/>
          </a:xfrm>
          <a:prstGeom prst="rect">
            <a:avLst/>
          </a:prstGeom>
        </p:spPr>
      </p:pic>
      <p:sp>
        <p:nvSpPr>
          <p:cNvPr id="18" name="SK-4-text-17"/>
          <p:cNvSpPr/>
          <p:nvPr/>
        </p:nvSpPr>
        <p:spPr>
          <a:xfrm>
            <a:off x="682675" y="150763"/>
            <a:ext cx="996410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75" dirty="0"/>
          </a:p>
        </p:txBody>
      </p:sp>
      <p:sp>
        <p:nvSpPr>
          <p:cNvPr id="19" name="SK-4-text-18"/>
          <p:cNvSpPr/>
          <p:nvPr/>
        </p:nvSpPr>
        <p:spPr>
          <a:xfrm>
            <a:off x="682675" y="1056084"/>
            <a:ext cx="11509325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Supplements: Folic Acid and Vitamin D</a:t>
            </a:r>
            <a:endParaRPr lang="en-US" sz="3825" dirty="0"/>
          </a:p>
        </p:txBody>
      </p:sp>
      <p:sp>
        <p:nvSpPr>
          <p:cNvPr id="20" name="SK-4-text-19"/>
          <p:cNvSpPr/>
          <p:nvPr/>
        </p:nvSpPr>
        <p:spPr>
          <a:xfrm>
            <a:off x="670471" y="1831032"/>
            <a:ext cx="1152152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6B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NG201 · BNF 2025/2026 · Updated 2024 Standards</a:t>
            </a:r>
            <a:endParaRPr lang="en-US" sz="1950" dirty="0"/>
          </a:p>
        </p:txBody>
      </p:sp>
      <p:sp>
        <p:nvSpPr>
          <p:cNvPr id="21" name="SK-4-text-20"/>
          <p:cNvSpPr/>
          <p:nvPr/>
        </p:nvSpPr>
        <p:spPr>
          <a:xfrm>
            <a:off x="2464445" y="2873425"/>
            <a:ext cx="163026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Folic Acid</a:t>
            </a:r>
            <a:endParaRPr lang="en-US" sz="2250" dirty="0"/>
          </a:p>
        </p:txBody>
      </p:sp>
      <p:sp>
        <p:nvSpPr>
          <p:cNvPr id="22" name="SK-4-text-21"/>
          <p:cNvSpPr/>
          <p:nvPr/>
        </p:nvSpPr>
        <p:spPr>
          <a:xfrm>
            <a:off x="902196" y="3415159"/>
            <a:ext cx="96335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Standard dose: 400 mcg daily</a:t>
            </a:r>
            <a:endParaRPr lang="en-US" sz="1950" dirty="0"/>
          </a:p>
        </p:txBody>
      </p:sp>
      <p:sp>
        <p:nvSpPr>
          <p:cNvPr id="23" name="SK-4-text-22"/>
          <p:cNvSpPr/>
          <p:nvPr/>
        </p:nvSpPr>
        <p:spPr>
          <a:xfrm>
            <a:off x="902196" y="3778746"/>
            <a:ext cx="86429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High-risk dose: 5 mg daily</a:t>
            </a:r>
            <a:endParaRPr lang="en-US" sz="1950" dirty="0"/>
          </a:p>
        </p:txBody>
      </p:sp>
      <p:sp>
        <p:nvSpPr>
          <p:cNvPr id="24" name="SK-4-text-23"/>
          <p:cNvSpPr/>
          <p:nvPr/>
        </p:nvSpPr>
        <p:spPr>
          <a:xfrm>
            <a:off x="914400" y="4135338"/>
            <a:ext cx="112776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When to start: Ideally before conception</a:t>
            </a:r>
            <a:endParaRPr lang="en-US" sz="1950" dirty="0"/>
          </a:p>
        </p:txBody>
      </p:sp>
      <p:sp>
        <p:nvSpPr>
          <p:cNvPr id="25" name="SK-4-text-24"/>
          <p:cNvSpPr/>
          <p:nvPr/>
        </p:nvSpPr>
        <p:spPr>
          <a:xfrm>
            <a:off x="914400" y="4485084"/>
            <a:ext cx="112776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Duration: Continue until end of week 12</a:t>
            </a:r>
            <a:endParaRPr lang="en-US" sz="1950" dirty="0"/>
          </a:p>
        </p:txBody>
      </p:sp>
      <p:sp>
        <p:nvSpPr>
          <p:cNvPr id="26" name="SK-4-text-25"/>
          <p:cNvSpPr/>
          <p:nvPr/>
        </p:nvSpPr>
        <p:spPr>
          <a:xfrm>
            <a:off x="1072753" y="5047357"/>
            <a:ext cx="1032700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High-Risk Indications for 5mg:</a:t>
            </a:r>
            <a:endParaRPr lang="en-US" sz="1950" dirty="0"/>
          </a:p>
        </p:txBody>
      </p:sp>
      <p:sp>
        <p:nvSpPr>
          <p:cNvPr id="27" name="SK-4-text-26"/>
          <p:cNvSpPr/>
          <p:nvPr/>
        </p:nvSpPr>
        <p:spPr>
          <a:xfrm>
            <a:off x="1072753" y="5376565"/>
            <a:ext cx="373067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· Epilepsy · Previous NTD ·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Diabetes · Malabsorption</a:t>
            </a:r>
            <a:endParaRPr lang="en-US" sz="1950" dirty="0"/>
          </a:p>
        </p:txBody>
      </p:sp>
      <p:sp>
        <p:nvSpPr>
          <p:cNvPr id="28" name="SK-4-text-27"/>
          <p:cNvSpPr/>
          <p:nvPr/>
        </p:nvSpPr>
        <p:spPr>
          <a:xfrm>
            <a:off x="8084939" y="2873425"/>
            <a:ext cx="159365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</a:t>
            </a:r>
            <a:endParaRPr lang="en-US" sz="2250" dirty="0"/>
          </a:p>
        </p:txBody>
      </p:sp>
      <p:sp>
        <p:nvSpPr>
          <p:cNvPr id="29" name="SK-4-text-28"/>
          <p:cNvSpPr/>
          <p:nvPr/>
        </p:nvSpPr>
        <p:spPr>
          <a:xfrm>
            <a:off x="6510486" y="3415159"/>
            <a:ext cx="568151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Dose: 10 mcg (400 IU) daily</a:t>
            </a:r>
            <a:endParaRPr lang="en-US" sz="1950" dirty="0"/>
          </a:p>
        </p:txBody>
      </p:sp>
      <p:sp>
        <p:nvSpPr>
          <p:cNvPr id="30" name="SK-4-text-29"/>
          <p:cNvSpPr/>
          <p:nvPr/>
        </p:nvSpPr>
        <p:spPr>
          <a:xfrm>
            <a:off x="6522690" y="3778746"/>
            <a:ext cx="56693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Duration: Throughout entire pregnancy</a:t>
            </a:r>
            <a:endParaRPr lang="en-US" sz="1950" dirty="0"/>
          </a:p>
        </p:txBody>
      </p:sp>
      <p:sp>
        <p:nvSpPr>
          <p:cNvPr id="31" name="SK-4-text-30"/>
          <p:cNvSpPr/>
          <p:nvPr/>
        </p:nvSpPr>
        <p:spPr>
          <a:xfrm>
            <a:off x="6522690" y="4135338"/>
            <a:ext cx="566931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 recommended: During breastfeeding</a:t>
            </a:r>
            <a:endParaRPr lang="en-US" sz="1950" dirty="0"/>
          </a:p>
        </p:txBody>
      </p:sp>
      <p:sp>
        <p:nvSpPr>
          <p:cNvPr id="32" name="SK-4-text-31"/>
          <p:cNvSpPr/>
          <p:nvPr/>
        </p:nvSpPr>
        <p:spPr>
          <a:xfrm>
            <a:off x="6534894" y="4478238"/>
            <a:ext cx="56571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Guideline: NICE 2024 update</a:t>
            </a:r>
            <a:endParaRPr lang="en-US" sz="1950" dirty="0"/>
          </a:p>
        </p:txBody>
      </p:sp>
      <p:sp>
        <p:nvSpPr>
          <p:cNvPr id="33" name="SK-4-text-32"/>
          <p:cNvSpPr/>
          <p:nvPr/>
        </p:nvSpPr>
        <p:spPr>
          <a:xfrm>
            <a:off x="6644580" y="5040511"/>
            <a:ext cx="4718298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Note: Vitamin D is particularly important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women with limited sun exposure, darker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skin tones, or those who cover their skin.</a:t>
            </a:r>
            <a:endParaRPr lang="en-US" sz="1950" dirty="0"/>
          </a:p>
        </p:txBody>
      </p:sp>
      <p:sp>
        <p:nvSpPr>
          <p:cNvPr id="34" name="SK-4-text-33"/>
          <p:cNvSpPr/>
          <p:nvPr/>
        </p:nvSpPr>
        <p:spPr>
          <a:xfrm>
            <a:off x="609600" y="6535638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10591800" y="6528792"/>
            <a:ext cx="96619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4 of 28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31" y="1379946"/>
            <a:ext cx="1183942" cy="79168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091630"/>
            <a:ext cx="2243286" cy="37713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2571750"/>
            <a:ext cx="5071765" cy="84340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3511153"/>
            <a:ext cx="5071765" cy="84340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4450705"/>
            <a:ext cx="5071765" cy="84340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5390257"/>
            <a:ext cx="5071765" cy="84340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3252" y="2057400"/>
            <a:ext cx="19050" cy="417641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2091630"/>
            <a:ext cx="2865090" cy="37713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2571750"/>
            <a:ext cx="5010894" cy="139213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4066729"/>
            <a:ext cx="5010894" cy="139213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2855" y="5637163"/>
            <a:ext cx="3669655" cy="596503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96496"/>
            <a:ext cx="12191979" cy="37188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02180" y="5362873"/>
            <a:ext cx="1572667" cy="115207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5765" y="2153394"/>
            <a:ext cx="231577" cy="25360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5568553"/>
            <a:ext cx="353467" cy="521196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5898" y="4670227"/>
            <a:ext cx="451098" cy="425053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5898" y="3716982"/>
            <a:ext cx="451098" cy="44574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5898" y="2770584"/>
            <a:ext cx="451098" cy="452586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7082" y="2153394"/>
            <a:ext cx="255984" cy="253603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438894" y="116532"/>
            <a:ext cx="7548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4" name="SK-5-text-23"/>
          <p:cNvSpPr/>
          <p:nvPr/>
        </p:nvSpPr>
        <p:spPr>
          <a:xfrm>
            <a:off x="9948565" y="150763"/>
            <a:ext cx="22434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548580" y="795486"/>
            <a:ext cx="11643420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Advice and Initial Risk Assessment</a:t>
            </a:r>
            <a:endParaRPr lang="en-US" sz="3750" dirty="0"/>
          </a:p>
        </p:txBody>
      </p:sp>
      <p:sp>
        <p:nvSpPr>
          <p:cNvPr id="26" name="SK-5-text-25"/>
          <p:cNvSpPr/>
          <p:nvPr/>
        </p:nvSpPr>
        <p:spPr>
          <a:xfrm>
            <a:off x="499765" y="1590973"/>
            <a:ext cx="116922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A69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*First GP Contact — What to discuss and screen for</a:t>
            </a:r>
            <a:endParaRPr lang="en-US" sz="2250" dirty="0"/>
          </a:p>
        </p:txBody>
      </p:sp>
      <p:sp>
        <p:nvSpPr>
          <p:cNvPr id="27" name="SK-5-text-26"/>
          <p:cNvSpPr/>
          <p:nvPr/>
        </p:nvSpPr>
        <p:spPr>
          <a:xfrm>
            <a:off x="987475" y="2160240"/>
            <a:ext cx="41281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ADVICE</a:t>
            </a:r>
            <a:endParaRPr lang="en-US" sz="1400" dirty="0"/>
          </a:p>
        </p:txBody>
      </p:sp>
      <p:sp>
        <p:nvSpPr>
          <p:cNvPr id="28" name="SK-5-text-27"/>
          <p:cNvSpPr/>
          <p:nvPr/>
        </p:nvSpPr>
        <p:spPr>
          <a:xfrm>
            <a:off x="1280071" y="2660898"/>
            <a:ext cx="47777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</a:t>
            </a:r>
            <a:endParaRPr lang="en-US" sz="1800" dirty="0"/>
          </a:p>
        </p:txBody>
      </p:sp>
      <p:sp>
        <p:nvSpPr>
          <p:cNvPr id="29" name="SK-5-text-28"/>
          <p:cNvSpPr/>
          <p:nvPr/>
        </p:nvSpPr>
        <p:spPr>
          <a:xfrm>
            <a:off x="1280071" y="2914650"/>
            <a:ext cx="43158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NHS Stop Smoking Service; offer NRT if needed;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smoking status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1280071" y="3600450"/>
            <a:ext cx="97155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— Advise Complete Avoidance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1280071" y="3861048"/>
            <a:ext cx="388917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safe level established in pregnancy; risk of fetal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spectrum disorder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1280071" y="4546848"/>
            <a:ext cx="56007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 and Food Safety</a:t>
            </a:r>
            <a:endParaRPr lang="en-US" sz="1800" dirty="0"/>
          </a:p>
        </p:txBody>
      </p:sp>
      <p:sp>
        <p:nvSpPr>
          <p:cNvPr id="33" name="SK-5-text-32"/>
          <p:cNvSpPr/>
          <p:nvPr/>
        </p:nvSpPr>
        <p:spPr>
          <a:xfrm>
            <a:off x="1280071" y="4814292"/>
            <a:ext cx="434027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unpasteurised cheese, raw eggs, liver, high-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mercury fish; eat well-balanced diet rich in iron and folate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1280071" y="5493246"/>
            <a:ext cx="47777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and Rest</a:t>
            </a:r>
            <a:endParaRPr lang="en-US" sz="1800" dirty="0"/>
          </a:p>
        </p:txBody>
      </p:sp>
      <p:sp>
        <p:nvSpPr>
          <p:cNvPr id="35" name="SK-5-text-34"/>
          <p:cNvSpPr/>
          <p:nvPr/>
        </p:nvSpPr>
        <p:spPr>
          <a:xfrm>
            <a:off x="1280071" y="5746998"/>
            <a:ext cx="425499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activity encouraged; avoid contact sports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high-risk activities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6851898" y="2160240"/>
            <a:ext cx="53401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RISK ASSESSMENT</a:t>
            </a:r>
            <a:endParaRPr lang="en-US" sz="1400" dirty="0"/>
          </a:p>
        </p:txBody>
      </p:sp>
      <p:sp>
        <p:nvSpPr>
          <p:cNvPr id="37" name="SK-5-text-36"/>
          <p:cNvSpPr/>
          <p:nvPr/>
        </p:nvSpPr>
        <p:spPr>
          <a:xfrm>
            <a:off x="6656784" y="2674590"/>
            <a:ext cx="55352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Domestic Violence and Abuse</a:t>
            </a:r>
            <a:endParaRPr lang="en-US" sz="1800" dirty="0"/>
          </a:p>
        </p:txBody>
      </p:sp>
      <p:sp>
        <p:nvSpPr>
          <p:cNvPr id="38" name="SK-5-text-37"/>
          <p:cNvSpPr/>
          <p:nvPr/>
        </p:nvSpPr>
        <p:spPr>
          <a:xfrm>
            <a:off x="6656784" y="2942034"/>
            <a:ext cx="55352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at EVERY first contact — alone, without partner present</a:t>
            </a:r>
            <a:endParaRPr lang="en-US" sz="1350" dirty="0"/>
          </a:p>
        </p:txBody>
      </p:sp>
      <p:sp>
        <p:nvSpPr>
          <p:cNvPr id="39" name="SK-5-text-38"/>
          <p:cNvSpPr/>
          <p:nvPr/>
        </p:nvSpPr>
        <p:spPr>
          <a:xfrm>
            <a:off x="6668988" y="3182094"/>
            <a:ext cx="5523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Ask directly and sensitively in a private setting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6668988" y="3422005"/>
            <a:ext cx="5523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MARAC referral pathway if high risk identified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6668988" y="3655219"/>
            <a:ext cx="5523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Document carefully; follow safeguarding protocols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6656784" y="4155877"/>
            <a:ext cx="55352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Depression Risk Screening</a:t>
            </a:r>
            <a:endParaRPr lang="en-US" sz="1800" dirty="0"/>
          </a:p>
        </p:txBody>
      </p:sp>
      <p:sp>
        <p:nvSpPr>
          <p:cNvPr id="43" name="SK-5-text-42"/>
          <p:cNvSpPr/>
          <p:nvPr/>
        </p:nvSpPr>
        <p:spPr>
          <a:xfrm>
            <a:off x="6656784" y="4423321"/>
            <a:ext cx="55352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Whooley questions or EPDS at booking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6668988" y="4663380"/>
            <a:ext cx="460846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Identify prior mental health history, current mood, support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network</a:t>
            </a:r>
            <a:endParaRPr lang="en-US" sz="1350" dirty="0"/>
          </a:p>
        </p:txBody>
      </p:sp>
      <p:sp>
        <p:nvSpPr>
          <p:cNvPr id="45" name="SK-5-text-44"/>
          <p:cNvSpPr/>
          <p:nvPr/>
        </p:nvSpPr>
        <p:spPr>
          <a:xfrm>
            <a:off x="6668988" y="5109121"/>
            <a:ext cx="55230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to perinatal mental health team if concerns identified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6534894" y="5719465"/>
            <a:ext cx="35599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ask about domestic violence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private — never with the partner in the room.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5279082" y="6617940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484263"/>
            <a:ext cx="2291953" cy="762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77244"/>
            <a:ext cx="548580" cy="381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3271" y="2477244"/>
            <a:ext cx="548580" cy="381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496294"/>
            <a:ext cx="11119098" cy="3264396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373" y="5884069"/>
            <a:ext cx="5693569" cy="452586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373" y="5884069"/>
            <a:ext cx="121890" cy="452586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6524030"/>
            <a:ext cx="11094690" cy="952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2098477"/>
            <a:ext cx="11082486" cy="3682603"/>
          </a:xfrm>
          <a:prstGeom prst="rect">
            <a:avLst/>
          </a:prstGeom>
        </p:spPr>
      </p:pic>
      <p:sp>
        <p:nvSpPr>
          <p:cNvPr id="12" name="SK-6-text-11"/>
          <p:cNvSpPr/>
          <p:nvPr/>
        </p:nvSpPr>
        <p:spPr>
          <a:xfrm>
            <a:off x="658267" y="109686"/>
            <a:ext cx="72466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13" name="SK-6-text-12"/>
          <p:cNvSpPr/>
          <p:nvPr/>
        </p:nvSpPr>
        <p:spPr>
          <a:xfrm>
            <a:off x="9782324" y="150763"/>
            <a:ext cx="17633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4" name="SK-6-text-13"/>
          <p:cNvSpPr/>
          <p:nvPr/>
        </p:nvSpPr>
        <p:spPr>
          <a:xfrm>
            <a:off x="633859" y="836563"/>
            <a:ext cx="11558141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1A2B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Schedule: Nulliparous Women</a:t>
            </a:r>
            <a:endParaRPr lang="en-US" sz="4050" dirty="0"/>
          </a:p>
        </p:txBody>
      </p:sp>
      <p:sp>
        <p:nvSpPr>
          <p:cNvPr id="15" name="SK-6-text-14"/>
          <p:cNvSpPr/>
          <p:nvPr/>
        </p:nvSpPr>
        <p:spPr>
          <a:xfrm>
            <a:off x="658267" y="1686967"/>
            <a:ext cx="1153373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A6B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*First Four Appointments — Weeks 8 to 20 — NICE NG201</a:t>
            </a:r>
            <a:endParaRPr lang="en-US" sz="2250" dirty="0"/>
          </a:p>
        </p:txBody>
      </p:sp>
      <p:sp>
        <p:nvSpPr>
          <p:cNvPr id="16" name="SK-6-text-15"/>
          <p:cNvSpPr/>
          <p:nvPr/>
        </p:nvSpPr>
        <p:spPr>
          <a:xfrm>
            <a:off x="3450282" y="5918448"/>
            <a:ext cx="52546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NICE NG201: Nulliparous women have 10 antenatal appointments in total.</a:t>
            </a:r>
            <a:endParaRPr lang="en-US" sz="1050" dirty="0"/>
          </a:p>
          <a:p>
            <a:pPr marL="0" indent="0" algn="ctr">
              <a:lnSpc>
                <a:spcPts val="136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first four appointments establish baseline health, screening, and fetal anatomy.</a:t>
            </a:r>
            <a:endParaRPr lang="en-US" sz="1050" dirty="0"/>
          </a:p>
        </p:txBody>
      </p:sp>
      <p:sp>
        <p:nvSpPr>
          <p:cNvPr id="17" name="SK-6-text-16"/>
          <p:cNvSpPr/>
          <p:nvPr/>
        </p:nvSpPr>
        <p:spPr>
          <a:xfrm>
            <a:off x="5250805" y="6604248"/>
            <a:ext cx="16658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727597"/>
            <a:ext cx="2352973" cy="2857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885950"/>
            <a:ext cx="11143357" cy="349746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885950"/>
            <a:ext cx="60871" cy="349746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386459"/>
            <a:ext cx="5400973" cy="117946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2386459"/>
            <a:ext cx="60871" cy="11794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5780" y="2503140"/>
            <a:ext cx="889992" cy="20568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2386459"/>
            <a:ext cx="5400973" cy="117946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386459"/>
            <a:ext cx="60871" cy="117946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58165" y="2503140"/>
            <a:ext cx="889992" cy="20568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3703290"/>
            <a:ext cx="5400973" cy="117946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3703290"/>
            <a:ext cx="60871" cy="117946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15780" y="3819823"/>
            <a:ext cx="889992" cy="20568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6557" y="3703290"/>
            <a:ext cx="5400973" cy="117946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3703290"/>
            <a:ext cx="60871" cy="117946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58165" y="3819823"/>
            <a:ext cx="889992" cy="20568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173" y="5019973"/>
            <a:ext cx="5400973" cy="1392138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173" y="5019973"/>
            <a:ext cx="60871" cy="1392138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15780" y="5136505"/>
            <a:ext cx="889992" cy="20568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66557" y="5019973"/>
            <a:ext cx="5400973" cy="1392138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66557" y="5019973"/>
            <a:ext cx="60871" cy="1392138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558165" y="5136505"/>
            <a:ext cx="889992" cy="20568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65671" y="6551414"/>
            <a:ext cx="11460361" cy="9525"/>
          </a:xfrm>
          <a:prstGeom prst="rect">
            <a:avLst/>
          </a:prstGeom>
        </p:spPr>
      </p:pic>
      <p:sp>
        <p:nvSpPr>
          <p:cNvPr id="26" name="SK-7-text-25"/>
          <p:cNvSpPr/>
          <p:nvPr/>
        </p:nvSpPr>
        <p:spPr>
          <a:xfrm>
            <a:off x="487561" y="82153"/>
            <a:ext cx="69446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27" name="SK-7-text-26"/>
          <p:cNvSpPr/>
          <p:nvPr/>
        </p:nvSpPr>
        <p:spPr>
          <a:xfrm>
            <a:off x="9896773" y="123379"/>
            <a:ext cx="179516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475357" y="671959"/>
            <a:ext cx="1171664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A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Schedule: Nulliparous Women</a:t>
            </a:r>
            <a:endParaRPr lang="en-US" sz="3750" dirty="0"/>
          </a:p>
        </p:txBody>
      </p:sp>
      <p:sp>
        <p:nvSpPr>
          <p:cNvPr id="29" name="SK-7-text-28"/>
          <p:cNvSpPr/>
          <p:nvPr/>
        </p:nvSpPr>
        <p:spPr>
          <a:xfrm>
            <a:off x="487561" y="1220688"/>
            <a:ext cx="1170443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Appointments 5–10 · 25 to 38 Weeks Gestation</a:t>
            </a:r>
            <a:endParaRPr lang="en-US" sz="2850" dirty="0"/>
          </a:p>
        </p:txBody>
      </p:sp>
      <p:sp>
        <p:nvSpPr>
          <p:cNvPr id="30" name="SK-7-text-29"/>
          <p:cNvSpPr/>
          <p:nvPr/>
        </p:nvSpPr>
        <p:spPr>
          <a:xfrm>
            <a:off x="670471" y="1995636"/>
            <a:ext cx="115215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⟳ Recurring at every visit from 25 weeks: Symphysis-fundal height (SFH) · Blood pressure · Urine dipstick</a:t>
            </a:r>
            <a:endParaRPr lang="en-US" sz="1500" dirty="0"/>
          </a:p>
        </p:txBody>
      </p:sp>
      <p:sp>
        <p:nvSpPr>
          <p:cNvPr id="31" name="SK-7-text-30"/>
          <p:cNvSpPr/>
          <p:nvPr/>
        </p:nvSpPr>
        <p:spPr>
          <a:xfrm>
            <a:off x="694879" y="2496294"/>
            <a:ext cx="41852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5</a:t>
            </a:r>
            <a:endParaRPr lang="en-US" sz="1950" dirty="0"/>
          </a:p>
        </p:txBody>
      </p:sp>
      <p:sp>
        <p:nvSpPr>
          <p:cNvPr id="32" name="SK-7-text-31"/>
          <p:cNvSpPr/>
          <p:nvPr/>
        </p:nvSpPr>
        <p:spPr>
          <a:xfrm>
            <a:off x="694879" y="2797969"/>
            <a:ext cx="99250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Symphysis-fundal height (SFH) measurement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694879" y="3058567"/>
            <a:ext cx="5124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Blood pressure check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694879" y="3278088"/>
            <a:ext cx="3752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Urine dipstick</a:t>
            </a:r>
            <a:endParaRPr lang="en-US" sz="1500" dirty="0"/>
          </a:p>
        </p:txBody>
      </p:sp>
      <p:sp>
        <p:nvSpPr>
          <p:cNvPr id="35" name="SK-7-text-34"/>
          <p:cNvSpPr/>
          <p:nvPr/>
        </p:nvSpPr>
        <p:spPr>
          <a:xfrm>
            <a:off x="4880223" y="2530525"/>
            <a:ext cx="90725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weeks</a:t>
            </a:r>
            <a:endParaRPr lang="en-US" sz="1425" dirty="0"/>
          </a:p>
        </p:txBody>
      </p:sp>
      <p:sp>
        <p:nvSpPr>
          <p:cNvPr id="36" name="SK-7-text-35"/>
          <p:cNvSpPr/>
          <p:nvPr/>
        </p:nvSpPr>
        <p:spPr>
          <a:xfrm>
            <a:off x="694879" y="3806130"/>
            <a:ext cx="418528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7</a:t>
            </a:r>
            <a:endParaRPr lang="en-US" sz="1950" dirty="0"/>
          </a:p>
        </p:txBody>
      </p:sp>
      <p:sp>
        <p:nvSpPr>
          <p:cNvPr id="37" name="SK-7-text-36"/>
          <p:cNvSpPr/>
          <p:nvPr/>
        </p:nvSpPr>
        <p:spPr>
          <a:xfrm>
            <a:off x="694879" y="4107805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SFH, BP, urine</a:t>
            </a:r>
            <a:endParaRPr lang="en-US" sz="1500" dirty="0"/>
          </a:p>
        </p:txBody>
      </p:sp>
      <p:sp>
        <p:nvSpPr>
          <p:cNvPr id="38" name="SK-7-text-37"/>
          <p:cNvSpPr/>
          <p:nvPr/>
        </p:nvSpPr>
        <p:spPr>
          <a:xfrm>
            <a:off x="694879" y="4347865"/>
            <a:ext cx="7258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Review 28-week blood results</a:t>
            </a:r>
            <a:endParaRPr lang="en-US" sz="1500" dirty="0"/>
          </a:p>
        </p:txBody>
      </p:sp>
      <p:sp>
        <p:nvSpPr>
          <p:cNvPr id="39" name="SK-7-text-38"/>
          <p:cNvSpPr/>
          <p:nvPr/>
        </p:nvSpPr>
        <p:spPr>
          <a:xfrm>
            <a:off x="694879" y="4581079"/>
            <a:ext cx="7410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Address concerns and questions</a:t>
            </a:r>
            <a:endParaRPr lang="en-US" sz="1500" dirty="0"/>
          </a:p>
        </p:txBody>
      </p:sp>
      <p:sp>
        <p:nvSpPr>
          <p:cNvPr id="40" name="SK-7-text-39"/>
          <p:cNvSpPr/>
          <p:nvPr/>
        </p:nvSpPr>
        <p:spPr>
          <a:xfrm>
            <a:off x="4880223" y="3840361"/>
            <a:ext cx="90725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31 weeks</a:t>
            </a:r>
            <a:endParaRPr lang="en-US" sz="1425" dirty="0"/>
          </a:p>
        </p:txBody>
      </p:sp>
      <p:sp>
        <p:nvSpPr>
          <p:cNvPr id="41" name="SK-7-text-40"/>
          <p:cNvSpPr/>
          <p:nvPr/>
        </p:nvSpPr>
        <p:spPr>
          <a:xfrm>
            <a:off x="694879" y="5109121"/>
            <a:ext cx="41852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9</a:t>
            </a:r>
            <a:endParaRPr lang="en-US" sz="1950" dirty="0"/>
          </a:p>
        </p:txBody>
      </p:sp>
      <p:sp>
        <p:nvSpPr>
          <p:cNvPr id="42" name="SK-7-text-41"/>
          <p:cNvSpPr/>
          <p:nvPr/>
        </p:nvSpPr>
        <p:spPr>
          <a:xfrm>
            <a:off x="694879" y="5410944"/>
            <a:ext cx="3752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SFH, BP, urine</a:t>
            </a:r>
            <a:endParaRPr lang="en-US" sz="1500" dirty="0"/>
          </a:p>
        </p:txBody>
      </p:sp>
      <p:sp>
        <p:nvSpPr>
          <p:cNvPr id="43" name="SK-7-text-42"/>
          <p:cNvSpPr/>
          <p:nvPr/>
        </p:nvSpPr>
        <p:spPr>
          <a:xfrm>
            <a:off x="694879" y="5657850"/>
            <a:ext cx="6038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Check fetal presentation</a:t>
            </a:r>
            <a:endParaRPr lang="en-US" sz="1500" dirty="0"/>
          </a:p>
        </p:txBody>
      </p:sp>
      <p:sp>
        <p:nvSpPr>
          <p:cNvPr id="44" name="SK-7-text-43"/>
          <p:cNvSpPr/>
          <p:nvPr/>
        </p:nvSpPr>
        <p:spPr>
          <a:xfrm>
            <a:off x="694879" y="5884069"/>
            <a:ext cx="9925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Discuss birth plan and labour preferences</a:t>
            </a:r>
            <a:endParaRPr lang="en-US" sz="1500" dirty="0"/>
          </a:p>
        </p:txBody>
      </p:sp>
      <p:sp>
        <p:nvSpPr>
          <p:cNvPr id="45" name="SK-7-text-44"/>
          <p:cNvSpPr/>
          <p:nvPr/>
        </p:nvSpPr>
        <p:spPr>
          <a:xfrm>
            <a:off x="694879" y="6130975"/>
            <a:ext cx="6038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Breastfeeding discussion</a:t>
            </a:r>
            <a:endParaRPr lang="en-US" sz="1500" dirty="0"/>
          </a:p>
        </p:txBody>
      </p:sp>
      <p:sp>
        <p:nvSpPr>
          <p:cNvPr id="46" name="SK-7-text-45"/>
          <p:cNvSpPr/>
          <p:nvPr/>
        </p:nvSpPr>
        <p:spPr>
          <a:xfrm>
            <a:off x="4880223" y="5143500"/>
            <a:ext cx="90725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 weeks</a:t>
            </a:r>
            <a:endParaRPr lang="en-US" sz="1425" dirty="0"/>
          </a:p>
        </p:txBody>
      </p:sp>
      <p:sp>
        <p:nvSpPr>
          <p:cNvPr id="47" name="SK-7-text-46"/>
          <p:cNvSpPr/>
          <p:nvPr/>
        </p:nvSpPr>
        <p:spPr>
          <a:xfrm>
            <a:off x="6376392" y="2496294"/>
            <a:ext cx="41852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6</a:t>
            </a:r>
            <a:endParaRPr lang="en-US" sz="1950" dirty="0"/>
          </a:p>
        </p:txBody>
      </p:sp>
      <p:sp>
        <p:nvSpPr>
          <p:cNvPr id="48" name="SK-7-text-47"/>
          <p:cNvSpPr/>
          <p:nvPr/>
        </p:nvSpPr>
        <p:spPr>
          <a:xfrm>
            <a:off x="6376392" y="2797969"/>
            <a:ext cx="3752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SFH, BP, urine</a:t>
            </a:r>
            <a:endParaRPr lang="en-US" sz="1500" dirty="0"/>
          </a:p>
        </p:txBody>
      </p:sp>
      <p:sp>
        <p:nvSpPr>
          <p:cNvPr id="49" name="SK-7-text-48"/>
          <p:cNvSpPr/>
          <p:nvPr/>
        </p:nvSpPr>
        <p:spPr>
          <a:xfrm>
            <a:off x="6376392" y="3044875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Bloods: Hb, antibodies, glucose challenge (if risk factors)</a:t>
            </a:r>
            <a:endParaRPr lang="en-US" sz="1500" dirty="0"/>
          </a:p>
        </p:txBody>
      </p:sp>
      <p:sp>
        <p:nvSpPr>
          <p:cNvPr id="50" name="SK-7-text-49"/>
          <p:cNvSpPr/>
          <p:nvPr/>
        </p:nvSpPr>
        <p:spPr>
          <a:xfrm>
            <a:off x="6376392" y="3278088"/>
            <a:ext cx="58156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Anti-D prophylaxis if Rhesus D negative</a:t>
            </a:r>
            <a:endParaRPr lang="en-US" sz="1500" dirty="0"/>
          </a:p>
        </p:txBody>
      </p:sp>
      <p:sp>
        <p:nvSpPr>
          <p:cNvPr id="51" name="SK-7-text-50"/>
          <p:cNvSpPr/>
          <p:nvPr/>
        </p:nvSpPr>
        <p:spPr>
          <a:xfrm>
            <a:off x="6376392" y="3806130"/>
            <a:ext cx="41852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8</a:t>
            </a:r>
            <a:endParaRPr lang="en-US" sz="1950" dirty="0"/>
          </a:p>
        </p:txBody>
      </p:sp>
      <p:sp>
        <p:nvSpPr>
          <p:cNvPr id="52" name="SK-7-text-51"/>
          <p:cNvSpPr/>
          <p:nvPr/>
        </p:nvSpPr>
        <p:spPr>
          <a:xfrm>
            <a:off x="6376392" y="4107805"/>
            <a:ext cx="3752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SFH, BP, urine</a:t>
            </a:r>
            <a:endParaRPr lang="en-US" sz="1500" dirty="0"/>
          </a:p>
        </p:txBody>
      </p:sp>
      <p:sp>
        <p:nvSpPr>
          <p:cNvPr id="53" name="SK-7-text-52"/>
          <p:cNvSpPr/>
          <p:nvPr/>
        </p:nvSpPr>
        <p:spPr>
          <a:xfrm>
            <a:off x="6376392" y="4347865"/>
            <a:ext cx="58156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Second dose anti-D (if Rh negative — 500 IU regimen)</a:t>
            </a:r>
            <a:endParaRPr lang="en-US" sz="1500" dirty="0"/>
          </a:p>
        </p:txBody>
      </p:sp>
      <p:sp>
        <p:nvSpPr>
          <p:cNvPr id="54" name="SK-7-text-53"/>
          <p:cNvSpPr/>
          <p:nvPr/>
        </p:nvSpPr>
        <p:spPr>
          <a:xfrm>
            <a:off x="6376392" y="4587925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Review fetal growth and wellbeing</a:t>
            </a:r>
            <a:endParaRPr lang="en-US" sz="1500" dirty="0"/>
          </a:p>
        </p:txBody>
      </p:sp>
      <p:sp>
        <p:nvSpPr>
          <p:cNvPr id="55" name="SK-7-text-54"/>
          <p:cNvSpPr/>
          <p:nvPr/>
        </p:nvSpPr>
        <p:spPr>
          <a:xfrm>
            <a:off x="6376392" y="5109121"/>
            <a:ext cx="46805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70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10</a:t>
            </a:r>
            <a:endParaRPr lang="en-US" sz="1950" dirty="0"/>
          </a:p>
        </p:txBody>
      </p:sp>
      <p:sp>
        <p:nvSpPr>
          <p:cNvPr id="56" name="SK-7-text-55"/>
          <p:cNvSpPr/>
          <p:nvPr/>
        </p:nvSpPr>
        <p:spPr>
          <a:xfrm>
            <a:off x="6376392" y="5410944"/>
            <a:ext cx="3752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SFH, BP, urine</a:t>
            </a:r>
            <a:endParaRPr lang="en-US" sz="1500" dirty="0"/>
          </a:p>
        </p:txBody>
      </p:sp>
      <p:sp>
        <p:nvSpPr>
          <p:cNvPr id="57" name="SK-7-text-56"/>
          <p:cNvSpPr/>
          <p:nvPr/>
        </p:nvSpPr>
        <p:spPr>
          <a:xfrm>
            <a:off x="6376392" y="5657850"/>
            <a:ext cx="5815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Plan for management of post-dates pregnancy</a:t>
            </a:r>
            <a:endParaRPr lang="en-US" sz="1500" dirty="0"/>
          </a:p>
        </p:txBody>
      </p:sp>
      <p:sp>
        <p:nvSpPr>
          <p:cNvPr id="58" name="SK-7-text-57"/>
          <p:cNvSpPr/>
          <p:nvPr/>
        </p:nvSpPr>
        <p:spPr>
          <a:xfrm>
            <a:off x="6376392" y="5890915"/>
            <a:ext cx="440129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Discuss options if pregnancy continues beyond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41 weeks</a:t>
            </a:r>
            <a:endParaRPr lang="en-US" sz="1500" dirty="0"/>
          </a:p>
        </p:txBody>
      </p:sp>
      <p:sp>
        <p:nvSpPr>
          <p:cNvPr id="59" name="SK-7-text-58"/>
          <p:cNvSpPr/>
          <p:nvPr/>
        </p:nvSpPr>
        <p:spPr>
          <a:xfrm>
            <a:off x="10586145" y="2530525"/>
            <a:ext cx="90725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weeks</a:t>
            </a:r>
            <a:endParaRPr lang="en-US" sz="1425" dirty="0"/>
          </a:p>
        </p:txBody>
      </p:sp>
      <p:sp>
        <p:nvSpPr>
          <p:cNvPr id="60" name="SK-7-text-59"/>
          <p:cNvSpPr/>
          <p:nvPr/>
        </p:nvSpPr>
        <p:spPr>
          <a:xfrm>
            <a:off x="10586145" y="3840361"/>
            <a:ext cx="90725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34 weeks</a:t>
            </a:r>
            <a:endParaRPr lang="en-US" sz="1425" dirty="0"/>
          </a:p>
        </p:txBody>
      </p:sp>
      <p:sp>
        <p:nvSpPr>
          <p:cNvPr id="61" name="SK-7-text-60"/>
          <p:cNvSpPr/>
          <p:nvPr/>
        </p:nvSpPr>
        <p:spPr>
          <a:xfrm>
            <a:off x="10586145" y="5143500"/>
            <a:ext cx="90725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38 weeks</a:t>
            </a:r>
            <a:endParaRPr lang="en-US" sz="1425" dirty="0"/>
          </a:p>
        </p:txBody>
      </p:sp>
      <p:sp>
        <p:nvSpPr>
          <p:cNvPr id="62" name="SK-7-text-61"/>
          <p:cNvSpPr/>
          <p:nvPr/>
        </p:nvSpPr>
        <p:spPr>
          <a:xfrm>
            <a:off x="2973288" y="6631632"/>
            <a:ext cx="62208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Antenatal Care and Monitoring · May 2026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3184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98" y="1582936"/>
            <a:ext cx="1987153" cy="571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9984" y="1172617"/>
            <a:ext cx="2328565" cy="774948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098" y="2324844"/>
            <a:ext cx="2682180" cy="1597819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98" y="2324844"/>
            <a:ext cx="2682180" cy="45258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3984" y="2324844"/>
            <a:ext cx="2682180" cy="159781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3984" y="2324844"/>
            <a:ext cx="2682180" cy="452586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9075" y="2324844"/>
            <a:ext cx="2682180" cy="1597819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9075" y="2324844"/>
            <a:ext cx="2682180" cy="45258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4165" y="2324844"/>
            <a:ext cx="2682180" cy="1597819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4165" y="2324844"/>
            <a:ext cx="2682180" cy="45258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77467" y="4135338"/>
            <a:ext cx="2682180" cy="1597819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77467" y="4135338"/>
            <a:ext cx="2682180" cy="45258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42557" y="4135338"/>
            <a:ext cx="2682180" cy="1597819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42557" y="4135338"/>
            <a:ext cx="2682180" cy="452586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7796" y="4135338"/>
            <a:ext cx="2682180" cy="1597819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07796" y="4135338"/>
            <a:ext cx="2682180" cy="452586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98" y="5938986"/>
            <a:ext cx="11265396" cy="404515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" y="5938986"/>
            <a:ext cx="97482" cy="40451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" y="6551414"/>
            <a:ext cx="11265396" cy="9525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859" y="6000750"/>
            <a:ext cx="146298" cy="253603"/>
          </a:xfrm>
          <a:prstGeom prst="rect">
            <a:avLst/>
          </a:prstGeom>
        </p:spPr>
      </p:pic>
      <p:sp>
        <p:nvSpPr>
          <p:cNvPr id="24" name="SK-8-text-23"/>
          <p:cNvSpPr/>
          <p:nvPr/>
        </p:nvSpPr>
        <p:spPr>
          <a:xfrm>
            <a:off x="426690" y="109686"/>
            <a:ext cx="81524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25" name="SK-8-text-24"/>
          <p:cNvSpPr/>
          <p:nvPr/>
        </p:nvSpPr>
        <p:spPr>
          <a:xfrm>
            <a:off x="438894" y="438894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6" name="SK-8-text-25"/>
          <p:cNvSpPr/>
          <p:nvPr/>
        </p:nvSpPr>
        <p:spPr>
          <a:xfrm>
            <a:off x="414486" y="1056084"/>
            <a:ext cx="1177751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 Schedule: Parous Women</a:t>
            </a:r>
            <a:endParaRPr lang="en-US" sz="3300" dirty="0"/>
          </a:p>
        </p:txBody>
      </p:sp>
      <p:sp>
        <p:nvSpPr>
          <p:cNvPr id="27" name="SK-8-text-26"/>
          <p:cNvSpPr/>
          <p:nvPr/>
        </p:nvSpPr>
        <p:spPr>
          <a:xfrm>
            <a:off x="414486" y="1782961"/>
            <a:ext cx="1177751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Uncomplicated subsequent pregnancies – streamlined to 7 appointments (NICE NG201)</a:t>
            </a:r>
            <a:endParaRPr lang="en-US" sz="1800" dirty="0"/>
          </a:p>
        </p:txBody>
      </p:sp>
      <p:sp>
        <p:nvSpPr>
          <p:cNvPr id="28" name="SK-8-text-27"/>
          <p:cNvSpPr/>
          <p:nvPr/>
        </p:nvSpPr>
        <p:spPr>
          <a:xfrm>
            <a:off x="9509671" y="1330375"/>
            <a:ext cx="135731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</a:t>
            </a:r>
            <a:endParaRPr lang="en-US" sz="4275" dirty="0"/>
          </a:p>
        </p:txBody>
      </p:sp>
      <p:sp>
        <p:nvSpPr>
          <p:cNvPr id="29" name="SK-8-text-28"/>
          <p:cNvSpPr/>
          <p:nvPr/>
        </p:nvSpPr>
        <p:spPr>
          <a:xfrm>
            <a:off x="9911953" y="1330375"/>
            <a:ext cx="228004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Appointments</a:t>
            </a:r>
            <a:endParaRPr lang="en-US" sz="2025" dirty="0"/>
          </a:p>
        </p:txBody>
      </p:sp>
      <p:sp>
        <p:nvSpPr>
          <p:cNvPr id="30" name="SK-8-text-29"/>
          <p:cNvSpPr/>
          <p:nvPr/>
        </p:nvSpPr>
        <p:spPr>
          <a:xfrm>
            <a:off x="9911953" y="1611511"/>
            <a:ext cx="22800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 10 for nulliparous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804565" y="2427684"/>
            <a:ext cx="59683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1 • 8–10 wks</a:t>
            </a:r>
            <a:endParaRPr lang="en-US" sz="1950" dirty="0"/>
          </a:p>
        </p:txBody>
      </p:sp>
      <p:sp>
        <p:nvSpPr>
          <p:cNvPr id="32" name="SK-8-text-31"/>
          <p:cNvSpPr/>
          <p:nvPr/>
        </p:nvSpPr>
        <p:spPr>
          <a:xfrm>
            <a:off x="597396" y="2935188"/>
            <a:ext cx="2377380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history, bloods,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USS booking, lifestyle,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screening offer</a:t>
            </a:r>
            <a:endParaRPr lang="en-US" sz="1800" dirty="0"/>
          </a:p>
        </p:txBody>
      </p:sp>
      <p:sp>
        <p:nvSpPr>
          <p:cNvPr id="33" name="SK-8-text-32"/>
          <p:cNvSpPr/>
          <p:nvPr/>
        </p:nvSpPr>
        <p:spPr>
          <a:xfrm>
            <a:off x="3474690" y="2427684"/>
            <a:ext cx="72561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2 • 11–13+6 wks</a:t>
            </a:r>
            <a:endParaRPr lang="en-US" sz="1950" dirty="0"/>
          </a:p>
        </p:txBody>
      </p:sp>
      <p:sp>
        <p:nvSpPr>
          <p:cNvPr id="34" name="SK-8-text-33"/>
          <p:cNvSpPr/>
          <p:nvPr/>
        </p:nvSpPr>
        <p:spPr>
          <a:xfrm>
            <a:off x="3547765" y="2935188"/>
            <a:ext cx="2206675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Dating USS + Down’s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combined screening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</a:t>
            </a:r>
            <a:endParaRPr lang="en-US" sz="1800" dirty="0"/>
          </a:p>
        </p:txBody>
      </p:sp>
      <p:sp>
        <p:nvSpPr>
          <p:cNvPr id="35" name="SK-8-text-34"/>
          <p:cNvSpPr/>
          <p:nvPr/>
        </p:nvSpPr>
        <p:spPr>
          <a:xfrm>
            <a:off x="6351984" y="2427684"/>
            <a:ext cx="584001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3 • 18–20+6 wks</a:t>
            </a:r>
            <a:endParaRPr lang="en-US" sz="1950" dirty="0"/>
          </a:p>
        </p:txBody>
      </p:sp>
      <p:sp>
        <p:nvSpPr>
          <p:cNvPr id="36" name="SK-8-text-35"/>
          <p:cNvSpPr/>
          <p:nvPr/>
        </p:nvSpPr>
        <p:spPr>
          <a:xfrm>
            <a:off x="6449467" y="2942034"/>
            <a:ext cx="2145655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anatomy scan;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structural anomaly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</a:t>
            </a:r>
            <a:endParaRPr lang="en-US" sz="1800" dirty="0"/>
          </a:p>
        </p:txBody>
      </p:sp>
      <p:sp>
        <p:nvSpPr>
          <p:cNvPr id="37" name="SK-8-text-36"/>
          <p:cNvSpPr/>
          <p:nvPr/>
        </p:nvSpPr>
        <p:spPr>
          <a:xfrm>
            <a:off x="9546282" y="2427684"/>
            <a:ext cx="264571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4 • 28 wks</a:t>
            </a:r>
            <a:endParaRPr lang="en-US" sz="1950" dirty="0"/>
          </a:p>
        </p:txBody>
      </p:sp>
      <p:sp>
        <p:nvSpPr>
          <p:cNvPr id="38" name="SK-8-text-37"/>
          <p:cNvSpPr/>
          <p:nvPr/>
        </p:nvSpPr>
        <p:spPr>
          <a:xfrm>
            <a:off x="9302353" y="2935188"/>
            <a:ext cx="2182267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Bloods (Hb,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antibodies); anti-D if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 negative</a:t>
            </a:r>
            <a:endParaRPr lang="en-US" sz="1800" dirty="0"/>
          </a:p>
        </p:txBody>
      </p:sp>
      <p:sp>
        <p:nvSpPr>
          <p:cNvPr id="39" name="SK-8-text-38"/>
          <p:cNvSpPr/>
          <p:nvPr/>
        </p:nvSpPr>
        <p:spPr>
          <a:xfrm>
            <a:off x="2389584" y="4224486"/>
            <a:ext cx="51758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5 • 34 wks</a:t>
            </a:r>
            <a:endParaRPr lang="en-US" sz="1950" dirty="0"/>
          </a:p>
        </p:txBody>
      </p:sp>
      <p:sp>
        <p:nvSpPr>
          <p:cNvPr id="40" name="SK-8-text-39"/>
          <p:cNvSpPr/>
          <p:nvPr/>
        </p:nvSpPr>
        <p:spPr>
          <a:xfrm>
            <a:off x="2365177" y="4855369"/>
            <a:ext cx="1706761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Anti-D (Rh neg);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SFH, BP, urine</a:t>
            </a:r>
            <a:endParaRPr lang="en-US" sz="1800" dirty="0"/>
          </a:p>
        </p:txBody>
      </p:sp>
      <p:sp>
        <p:nvSpPr>
          <p:cNvPr id="41" name="SK-8-text-40"/>
          <p:cNvSpPr/>
          <p:nvPr/>
        </p:nvSpPr>
        <p:spPr>
          <a:xfrm>
            <a:off x="5254675" y="4224486"/>
            <a:ext cx="51758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6 • 36 wks</a:t>
            </a:r>
            <a:endParaRPr lang="en-US" sz="1950" dirty="0"/>
          </a:p>
        </p:txBody>
      </p:sp>
      <p:sp>
        <p:nvSpPr>
          <p:cNvPr id="42" name="SK-8-text-41"/>
          <p:cNvSpPr/>
          <p:nvPr/>
        </p:nvSpPr>
        <p:spPr>
          <a:xfrm>
            <a:off x="4815780" y="4745682"/>
            <a:ext cx="2548086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 check;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birth plan; breastfeeding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</a:t>
            </a:r>
            <a:endParaRPr lang="en-US" sz="1800" dirty="0"/>
          </a:p>
        </p:txBody>
      </p:sp>
      <p:sp>
        <p:nvSpPr>
          <p:cNvPr id="43" name="SK-8-text-42"/>
          <p:cNvSpPr/>
          <p:nvPr/>
        </p:nvSpPr>
        <p:spPr>
          <a:xfrm>
            <a:off x="8119765" y="4224486"/>
            <a:ext cx="40722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Appt 7 • 38 wks</a:t>
            </a:r>
            <a:endParaRPr lang="en-US" sz="1950" dirty="0"/>
          </a:p>
        </p:txBody>
      </p:sp>
      <p:sp>
        <p:nvSpPr>
          <p:cNvPr id="44" name="SK-8-text-43"/>
          <p:cNvSpPr/>
          <p:nvPr/>
        </p:nvSpPr>
        <p:spPr>
          <a:xfrm>
            <a:off x="7900392" y="4855369"/>
            <a:ext cx="210919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SFH, BP, urine; plan</a:t>
            </a:r>
            <a:endParaRPr lang="en-US" sz="1800" dirty="0"/>
          </a:p>
          <a:p>
            <a:pPr marL="0" indent="0" algn="ctr">
              <a:lnSpc>
                <a:spcPts val="207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post-dates</a:t>
            </a:r>
            <a:endParaRPr lang="en-US" sz="1800" dirty="0"/>
          </a:p>
        </p:txBody>
      </p:sp>
      <p:sp>
        <p:nvSpPr>
          <p:cNvPr id="45" name="SK-8-text-44"/>
          <p:cNvSpPr/>
          <p:nvPr/>
        </p:nvSpPr>
        <p:spPr>
          <a:xfrm>
            <a:off x="865584" y="6021288"/>
            <a:ext cx="113264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Parous women with uncomplicated previous pregnancies require fewer appointments. Additional visits are arranged if complications arise.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3389263" y="6604248"/>
            <a:ext cx="88027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959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Bradford VTS Teaching Deck · Antenatal Care and Monitoring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2573" y="946398"/>
            <a:ext cx="1060698" cy="1110853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49301"/>
            <a:ext cx="1767780" cy="2857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35696"/>
            <a:ext cx="10972800" cy="94639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31690"/>
            <a:ext cx="134094" cy="754261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264396"/>
            <a:ext cx="10972800" cy="94639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360390"/>
            <a:ext cx="134094" cy="754261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293096"/>
            <a:ext cx="10972800" cy="94639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389090"/>
            <a:ext cx="134094" cy="75426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321796"/>
            <a:ext cx="10972800" cy="94639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417790"/>
            <a:ext cx="134094" cy="75426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6448574"/>
            <a:ext cx="10960596" cy="952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5417790"/>
            <a:ext cx="633859" cy="64457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4498777"/>
            <a:ext cx="621655" cy="459432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3518148"/>
            <a:ext cx="621655" cy="390823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6455" y="2400300"/>
            <a:ext cx="597396" cy="582811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06980" y="918865"/>
            <a:ext cx="926455" cy="1021705"/>
          </a:xfrm>
          <a:prstGeom prst="rect">
            <a:avLst/>
          </a:prstGeom>
        </p:spPr>
      </p:pic>
      <p:sp>
        <p:nvSpPr>
          <p:cNvPr id="20" name="SK-9-text-19"/>
          <p:cNvSpPr/>
          <p:nvPr/>
        </p:nvSpPr>
        <p:spPr>
          <a:xfrm>
            <a:off x="597396" y="137071"/>
            <a:ext cx="7548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1" name="SK-9-text-20"/>
          <p:cNvSpPr/>
          <p:nvPr/>
        </p:nvSpPr>
        <p:spPr>
          <a:xfrm>
            <a:off x="8298061" y="150763"/>
            <a:ext cx="328419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Antenatal Care and Monitoring</a:t>
            </a:r>
            <a:endParaRPr lang="en-US" sz="1800" dirty="0"/>
          </a:p>
        </p:txBody>
      </p:sp>
      <p:sp>
        <p:nvSpPr>
          <p:cNvPr id="22" name="SK-9-text-21"/>
          <p:cNvSpPr/>
          <p:nvPr/>
        </p:nvSpPr>
        <p:spPr>
          <a:xfrm>
            <a:off x="597396" y="891480"/>
            <a:ext cx="1159460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5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Investigations: Booking Bloods</a:t>
            </a:r>
            <a:endParaRPr lang="en-US" sz="3900" dirty="0"/>
          </a:p>
        </p:txBody>
      </p:sp>
      <p:sp>
        <p:nvSpPr>
          <p:cNvPr id="23" name="SK-9-text-22"/>
          <p:cNvSpPr/>
          <p:nvPr/>
        </p:nvSpPr>
        <p:spPr>
          <a:xfrm>
            <a:off x="572988" y="1741884"/>
            <a:ext cx="116190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 of 2 — Performed at 8–10 Weeks Gestation</a:t>
            </a:r>
            <a:endParaRPr lang="en-US" sz="2325" dirty="0"/>
          </a:p>
        </p:txBody>
      </p:sp>
      <p:sp>
        <p:nvSpPr>
          <p:cNvPr id="24" name="SK-9-text-23"/>
          <p:cNvSpPr/>
          <p:nvPr/>
        </p:nvSpPr>
        <p:spPr>
          <a:xfrm>
            <a:off x="1731169" y="2338536"/>
            <a:ext cx="64055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Blood Count (FBC)</a:t>
            </a:r>
            <a:endParaRPr lang="en-US" sz="1875" dirty="0"/>
          </a:p>
        </p:txBody>
      </p:sp>
      <p:sp>
        <p:nvSpPr>
          <p:cNvPr id="25" name="SK-9-text-24"/>
          <p:cNvSpPr/>
          <p:nvPr/>
        </p:nvSpPr>
        <p:spPr>
          <a:xfrm>
            <a:off x="1718965" y="2612827"/>
            <a:ext cx="96071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Detects anaemia (Hb &lt;110 g/L in first trimester) and thrombocytopenia — essential baseline for monitoring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throughout pregnancy</a:t>
            </a:r>
            <a:endParaRPr lang="en-US" sz="1575" dirty="0"/>
          </a:p>
        </p:txBody>
      </p:sp>
      <p:sp>
        <p:nvSpPr>
          <p:cNvPr id="26" name="SK-9-text-25"/>
          <p:cNvSpPr/>
          <p:nvPr/>
        </p:nvSpPr>
        <p:spPr>
          <a:xfrm>
            <a:off x="1718965" y="3353544"/>
            <a:ext cx="104730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Group and Antibodies (Group &amp; Save)</a:t>
            </a:r>
            <a:endParaRPr lang="en-US" sz="1875" dirty="0"/>
          </a:p>
        </p:txBody>
      </p:sp>
      <p:sp>
        <p:nvSpPr>
          <p:cNvPr id="27" name="SK-9-text-26"/>
          <p:cNvSpPr/>
          <p:nvPr/>
        </p:nvSpPr>
        <p:spPr>
          <a:xfrm>
            <a:off x="1718965" y="3627834"/>
            <a:ext cx="94365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 and Rhesus typing; screens for alloantibodies that could cause haemolytic disease of the fetus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newborn (HDFN)</a:t>
            </a:r>
            <a:endParaRPr lang="en-US" sz="1575" dirty="0"/>
          </a:p>
        </p:txBody>
      </p:sp>
      <p:sp>
        <p:nvSpPr>
          <p:cNvPr id="28" name="SK-9-text-27"/>
          <p:cNvSpPr/>
          <p:nvPr/>
        </p:nvSpPr>
        <p:spPr>
          <a:xfrm>
            <a:off x="1731169" y="4368403"/>
            <a:ext cx="61198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Rhesus D (RhD) Status</a:t>
            </a:r>
            <a:endParaRPr lang="en-US" sz="1875" dirty="0"/>
          </a:p>
        </p:txBody>
      </p:sp>
      <p:sp>
        <p:nvSpPr>
          <p:cNvPr id="29" name="SK-9-text-28"/>
          <p:cNvSpPr/>
          <p:nvPr/>
        </p:nvSpPr>
        <p:spPr>
          <a:xfrm>
            <a:off x="1718965" y="4642842"/>
            <a:ext cx="92658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Identifies RhD-negative women who will require anti-D prophylaxis — critical for planning RAADP at 28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and after sensitising events</a:t>
            </a:r>
            <a:endParaRPr lang="en-US" sz="1575" dirty="0"/>
          </a:p>
        </p:txBody>
      </p:sp>
      <p:sp>
        <p:nvSpPr>
          <p:cNvPr id="30" name="SK-9-text-29"/>
          <p:cNvSpPr/>
          <p:nvPr/>
        </p:nvSpPr>
        <p:spPr>
          <a:xfrm>
            <a:off x="1731169" y="5390257"/>
            <a:ext cx="78343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Haemoglobin Electrophoresis</a:t>
            </a:r>
            <a:endParaRPr lang="en-US" sz="1875" dirty="0"/>
          </a:p>
        </p:txBody>
      </p:sp>
      <p:sp>
        <p:nvSpPr>
          <p:cNvPr id="31" name="SK-9-text-30"/>
          <p:cNvSpPr/>
          <p:nvPr/>
        </p:nvSpPr>
        <p:spPr>
          <a:xfrm>
            <a:off x="1718965" y="5657850"/>
            <a:ext cx="94974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to women at risk of sickle cell disease or thalassaemia based on family origin or clinical history —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enables counselling and fetal testing if carrier detected</a:t>
            </a:r>
            <a:endParaRPr lang="en-US" sz="1575" dirty="0"/>
          </a:p>
        </p:txBody>
      </p:sp>
      <p:sp>
        <p:nvSpPr>
          <p:cNvPr id="32" name="SK-9-text-31"/>
          <p:cNvSpPr/>
          <p:nvPr/>
        </p:nvSpPr>
        <p:spPr>
          <a:xfrm>
            <a:off x="597396" y="657671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8799463" y="6563023"/>
            <a:ext cx="277058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NICE NG201 · BNF 2025/2026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3521</Words>
  <Application>Microsoft Office PowerPoint</Application>
  <PresentationFormat>Widescreen</PresentationFormat>
  <Paragraphs>597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Montserrat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2026-06-11T15:21:02Z</dcterms:created>
  <dcterms:modified xsi:type="dcterms:W3CDTF">2026-06-11T15:50:28Z</dcterms:modified>
</cp:coreProperties>
</file>