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</p:sldIdLst>
  <p:sldSz cx="12192000" cy="6858000"/>
  <p:notesSz cx="6858000" cy="12192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Montserrat" panose="00000500000000000000" pitchFamily="2" charset="0"/>
      <p:regular r:id="rId22"/>
      <p:bold r:id="rId23"/>
    </p:embeddedFont>
    <p:embeddedFont>
      <p:font typeface="Roboto" panose="02000000000000000000" pitchFamily="2" charset="0"/>
      <p:regular r:id="rId24"/>
      <p:bold r:id="rId2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2156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18" Type="http://schemas.openxmlformats.org/officeDocument/2006/relationships/image" Target="../media/image146.png"/><Relationship Id="rId3" Type="http://schemas.openxmlformats.org/officeDocument/2006/relationships/image" Target="../media/image1.png"/><Relationship Id="rId21" Type="http://schemas.openxmlformats.org/officeDocument/2006/relationships/image" Target="../media/image149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17" Type="http://schemas.openxmlformats.org/officeDocument/2006/relationships/image" Target="../media/image14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4.png"/><Relationship Id="rId20" Type="http://schemas.openxmlformats.org/officeDocument/2006/relationships/image" Target="../media/image1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image" Target="../media/image143.png"/><Relationship Id="rId10" Type="http://schemas.openxmlformats.org/officeDocument/2006/relationships/image" Target="../media/image138.png"/><Relationship Id="rId19" Type="http://schemas.openxmlformats.org/officeDocument/2006/relationships/image" Target="../media/image147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18" Type="http://schemas.openxmlformats.org/officeDocument/2006/relationships/image" Target="../media/image164.png"/><Relationship Id="rId26" Type="http://schemas.openxmlformats.org/officeDocument/2006/relationships/image" Target="../media/image172.png"/><Relationship Id="rId3" Type="http://schemas.openxmlformats.org/officeDocument/2006/relationships/image" Target="../media/image1.png"/><Relationship Id="rId21" Type="http://schemas.openxmlformats.org/officeDocument/2006/relationships/image" Target="../media/image167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5" Type="http://schemas.openxmlformats.org/officeDocument/2006/relationships/image" Target="../media/image17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62.png"/><Relationship Id="rId20" Type="http://schemas.openxmlformats.org/officeDocument/2006/relationships/image" Target="../media/image166.png"/><Relationship Id="rId29" Type="http://schemas.openxmlformats.org/officeDocument/2006/relationships/image" Target="../media/image1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24" Type="http://schemas.openxmlformats.org/officeDocument/2006/relationships/image" Target="../media/image170.png"/><Relationship Id="rId32" Type="http://schemas.openxmlformats.org/officeDocument/2006/relationships/image" Target="../media/image178.png"/><Relationship Id="rId5" Type="http://schemas.openxmlformats.org/officeDocument/2006/relationships/image" Target="../media/image151.png"/><Relationship Id="rId15" Type="http://schemas.openxmlformats.org/officeDocument/2006/relationships/image" Target="../media/image161.png"/><Relationship Id="rId23" Type="http://schemas.openxmlformats.org/officeDocument/2006/relationships/image" Target="../media/image169.png"/><Relationship Id="rId28" Type="http://schemas.openxmlformats.org/officeDocument/2006/relationships/image" Target="../media/image174.png"/><Relationship Id="rId10" Type="http://schemas.openxmlformats.org/officeDocument/2006/relationships/image" Target="../media/image156.png"/><Relationship Id="rId19" Type="http://schemas.openxmlformats.org/officeDocument/2006/relationships/image" Target="../media/image165.png"/><Relationship Id="rId31" Type="http://schemas.openxmlformats.org/officeDocument/2006/relationships/image" Target="../media/image177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Relationship Id="rId22" Type="http://schemas.openxmlformats.org/officeDocument/2006/relationships/image" Target="../media/image168.png"/><Relationship Id="rId27" Type="http://schemas.openxmlformats.org/officeDocument/2006/relationships/image" Target="../media/image173.png"/><Relationship Id="rId30" Type="http://schemas.openxmlformats.org/officeDocument/2006/relationships/image" Target="../media/image17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13" Type="http://schemas.openxmlformats.org/officeDocument/2006/relationships/image" Target="../media/image188.png"/><Relationship Id="rId18" Type="http://schemas.openxmlformats.org/officeDocument/2006/relationships/image" Target="../media/image193.png"/><Relationship Id="rId3" Type="http://schemas.openxmlformats.org/officeDocument/2006/relationships/image" Target="../media/image1.png"/><Relationship Id="rId7" Type="http://schemas.openxmlformats.org/officeDocument/2006/relationships/image" Target="../media/image182.png"/><Relationship Id="rId12" Type="http://schemas.openxmlformats.org/officeDocument/2006/relationships/image" Target="../media/image187.png"/><Relationship Id="rId17" Type="http://schemas.openxmlformats.org/officeDocument/2006/relationships/image" Target="../media/image19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91.png"/><Relationship Id="rId20" Type="http://schemas.openxmlformats.org/officeDocument/2006/relationships/image" Target="../media/image1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png"/><Relationship Id="rId11" Type="http://schemas.openxmlformats.org/officeDocument/2006/relationships/image" Target="../media/image186.png"/><Relationship Id="rId5" Type="http://schemas.openxmlformats.org/officeDocument/2006/relationships/image" Target="../media/image180.png"/><Relationship Id="rId15" Type="http://schemas.openxmlformats.org/officeDocument/2006/relationships/image" Target="../media/image190.png"/><Relationship Id="rId10" Type="http://schemas.openxmlformats.org/officeDocument/2006/relationships/image" Target="../media/image185.png"/><Relationship Id="rId19" Type="http://schemas.openxmlformats.org/officeDocument/2006/relationships/image" Target="../media/image194.png"/><Relationship Id="rId4" Type="http://schemas.openxmlformats.org/officeDocument/2006/relationships/image" Target="../media/image179.png"/><Relationship Id="rId9" Type="http://schemas.openxmlformats.org/officeDocument/2006/relationships/image" Target="../media/image184.png"/><Relationship Id="rId14" Type="http://schemas.openxmlformats.org/officeDocument/2006/relationships/image" Target="../media/image18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13" Type="http://schemas.openxmlformats.org/officeDocument/2006/relationships/image" Target="../media/image205.png"/><Relationship Id="rId18" Type="http://schemas.openxmlformats.org/officeDocument/2006/relationships/image" Target="../media/image210.png"/><Relationship Id="rId3" Type="http://schemas.openxmlformats.org/officeDocument/2006/relationships/image" Target="../media/image1.png"/><Relationship Id="rId21" Type="http://schemas.openxmlformats.org/officeDocument/2006/relationships/image" Target="../media/image213.png"/><Relationship Id="rId7" Type="http://schemas.openxmlformats.org/officeDocument/2006/relationships/image" Target="../media/image199.png"/><Relationship Id="rId12" Type="http://schemas.openxmlformats.org/officeDocument/2006/relationships/image" Target="../media/image204.png"/><Relationship Id="rId17" Type="http://schemas.openxmlformats.org/officeDocument/2006/relationships/image" Target="../media/image20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08.png"/><Relationship Id="rId20" Type="http://schemas.openxmlformats.org/officeDocument/2006/relationships/image" Target="../media/image2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8.png"/><Relationship Id="rId11" Type="http://schemas.openxmlformats.org/officeDocument/2006/relationships/image" Target="../media/image203.png"/><Relationship Id="rId5" Type="http://schemas.openxmlformats.org/officeDocument/2006/relationships/image" Target="../media/image197.png"/><Relationship Id="rId15" Type="http://schemas.openxmlformats.org/officeDocument/2006/relationships/image" Target="../media/image207.png"/><Relationship Id="rId10" Type="http://schemas.openxmlformats.org/officeDocument/2006/relationships/image" Target="../media/image202.png"/><Relationship Id="rId19" Type="http://schemas.openxmlformats.org/officeDocument/2006/relationships/image" Target="../media/image211.png"/><Relationship Id="rId4" Type="http://schemas.openxmlformats.org/officeDocument/2006/relationships/image" Target="../media/image196.png"/><Relationship Id="rId9" Type="http://schemas.openxmlformats.org/officeDocument/2006/relationships/image" Target="../media/image201.png"/><Relationship Id="rId14" Type="http://schemas.openxmlformats.org/officeDocument/2006/relationships/image" Target="../media/image206.png"/><Relationship Id="rId22" Type="http://schemas.openxmlformats.org/officeDocument/2006/relationships/image" Target="../media/image2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1.png"/><Relationship Id="rId7" Type="http://schemas.openxmlformats.org/officeDocument/2006/relationships/image" Target="../media/image2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7.png"/><Relationship Id="rId11" Type="http://schemas.openxmlformats.org/officeDocument/2006/relationships/image" Target="../media/image222.png"/><Relationship Id="rId5" Type="http://schemas.openxmlformats.org/officeDocument/2006/relationships/image" Target="../media/image216.png"/><Relationship Id="rId10" Type="http://schemas.openxmlformats.org/officeDocument/2006/relationships/image" Target="../media/image221.png"/><Relationship Id="rId4" Type="http://schemas.openxmlformats.org/officeDocument/2006/relationships/image" Target="../media/image215.png"/><Relationship Id="rId9" Type="http://schemas.openxmlformats.org/officeDocument/2006/relationships/image" Target="../media/image2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13" Type="http://schemas.openxmlformats.org/officeDocument/2006/relationships/image" Target="../media/image232.png"/><Relationship Id="rId18" Type="http://schemas.openxmlformats.org/officeDocument/2006/relationships/image" Target="../media/image237.png"/><Relationship Id="rId3" Type="http://schemas.openxmlformats.org/officeDocument/2006/relationships/image" Target="../media/image1.png"/><Relationship Id="rId7" Type="http://schemas.openxmlformats.org/officeDocument/2006/relationships/image" Target="../media/image226.png"/><Relationship Id="rId12" Type="http://schemas.openxmlformats.org/officeDocument/2006/relationships/image" Target="../media/image231.png"/><Relationship Id="rId17" Type="http://schemas.openxmlformats.org/officeDocument/2006/relationships/image" Target="../media/image23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35.png"/><Relationship Id="rId20" Type="http://schemas.openxmlformats.org/officeDocument/2006/relationships/image" Target="../media/image2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5.png"/><Relationship Id="rId11" Type="http://schemas.openxmlformats.org/officeDocument/2006/relationships/image" Target="../media/image230.png"/><Relationship Id="rId5" Type="http://schemas.openxmlformats.org/officeDocument/2006/relationships/image" Target="../media/image224.png"/><Relationship Id="rId15" Type="http://schemas.openxmlformats.org/officeDocument/2006/relationships/image" Target="../media/image234.png"/><Relationship Id="rId10" Type="http://schemas.openxmlformats.org/officeDocument/2006/relationships/image" Target="../media/image229.png"/><Relationship Id="rId19" Type="http://schemas.openxmlformats.org/officeDocument/2006/relationships/image" Target="../media/image238.png"/><Relationship Id="rId4" Type="http://schemas.openxmlformats.org/officeDocument/2006/relationships/image" Target="../media/image223.png"/><Relationship Id="rId9" Type="http://schemas.openxmlformats.org/officeDocument/2006/relationships/image" Target="../media/image228.png"/><Relationship Id="rId14" Type="http://schemas.openxmlformats.org/officeDocument/2006/relationships/image" Target="../media/image2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1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1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3" Type="http://schemas.openxmlformats.org/officeDocument/2006/relationships/image" Target="../media/image1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19" Type="http://schemas.openxmlformats.org/officeDocument/2006/relationships/image" Target="../media/image85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1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1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18" Type="http://schemas.openxmlformats.org/officeDocument/2006/relationships/image" Target="../media/image125.png"/><Relationship Id="rId3" Type="http://schemas.openxmlformats.org/officeDocument/2006/relationships/image" Target="../media/image1.png"/><Relationship Id="rId21" Type="http://schemas.openxmlformats.org/officeDocument/2006/relationships/image" Target="../media/image128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17" Type="http://schemas.openxmlformats.org/officeDocument/2006/relationships/image" Target="../media/image12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3.png"/><Relationship Id="rId20" Type="http://schemas.openxmlformats.org/officeDocument/2006/relationships/image" Target="../media/image1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24" Type="http://schemas.openxmlformats.org/officeDocument/2006/relationships/image" Target="../media/image131.png"/><Relationship Id="rId5" Type="http://schemas.openxmlformats.org/officeDocument/2006/relationships/image" Target="../media/image112.png"/><Relationship Id="rId15" Type="http://schemas.openxmlformats.org/officeDocument/2006/relationships/image" Target="../media/image122.png"/><Relationship Id="rId23" Type="http://schemas.openxmlformats.org/officeDocument/2006/relationships/image" Target="../media/image130.png"/><Relationship Id="rId10" Type="http://schemas.openxmlformats.org/officeDocument/2006/relationships/image" Target="../media/image117.png"/><Relationship Id="rId19" Type="http://schemas.openxmlformats.org/officeDocument/2006/relationships/image" Target="../media/image126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21.png"/><Relationship Id="rId22" Type="http://schemas.openxmlformats.org/officeDocument/2006/relationships/image" Target="../media/image1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48073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645890"/>
            <a:ext cx="7400479" cy="421764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973" y="3682603"/>
            <a:ext cx="7095679" cy="41077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7953" y="1817340"/>
            <a:ext cx="3377059" cy="329178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13277"/>
            <a:ext cx="12192000" cy="644575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196905"/>
            <a:ext cx="12192000" cy="19050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12361" y="1940719"/>
            <a:ext cx="3194298" cy="2962573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1918990" y="260598"/>
            <a:ext cx="840253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3300" dirty="0"/>
          </a:p>
        </p:txBody>
      </p:sp>
      <p:sp>
        <p:nvSpPr>
          <p:cNvPr id="11" name="SK-1-text-10"/>
          <p:cNvSpPr/>
          <p:nvPr/>
        </p:nvSpPr>
        <p:spPr>
          <a:xfrm>
            <a:off x="4558754" y="802332"/>
            <a:ext cx="307419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950" dirty="0"/>
          </a:p>
        </p:txBody>
      </p:sp>
      <p:sp>
        <p:nvSpPr>
          <p:cNvPr id="12" name="SK-1-text-11"/>
          <p:cNvSpPr/>
          <p:nvPr/>
        </p:nvSpPr>
        <p:spPr>
          <a:xfrm>
            <a:off x="1121569" y="1844725"/>
            <a:ext cx="6522690" cy="18721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930"/>
              </a:lnSpc>
              <a:buNone/>
            </a:pPr>
            <a:r>
              <a:rPr lang="en-US" sz="6300" b="1" dirty="0">
                <a:solidFill>
                  <a:srgbClr val="1D26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Problems in</a:t>
            </a:r>
            <a:endParaRPr lang="en-US" sz="6300" dirty="0"/>
          </a:p>
          <a:p>
            <a:pPr marL="0" indent="0" algn="l">
              <a:lnSpc>
                <a:spcPts val="6930"/>
              </a:lnSpc>
              <a:buNone/>
            </a:pPr>
            <a:r>
              <a:rPr lang="en-US" sz="6300" b="1" dirty="0">
                <a:solidFill>
                  <a:srgbClr val="1D26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Pregnancy</a:t>
            </a:r>
            <a:endParaRPr lang="en-US" sz="6300" dirty="0"/>
          </a:p>
        </p:txBody>
      </p:sp>
      <p:sp>
        <p:nvSpPr>
          <p:cNvPr id="13" name="SK-1-text-12"/>
          <p:cNvSpPr/>
          <p:nvPr/>
        </p:nvSpPr>
        <p:spPr>
          <a:xfrm>
            <a:off x="853380" y="4059882"/>
            <a:ext cx="1133862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4A627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Comprehensive Guide for GP Trainees</a:t>
            </a:r>
            <a:endParaRPr lang="en-US" sz="2700" dirty="0"/>
          </a:p>
        </p:txBody>
      </p:sp>
      <p:sp>
        <p:nvSpPr>
          <p:cNvPr id="14" name="SK-1-text-13"/>
          <p:cNvSpPr/>
          <p:nvPr/>
        </p:nvSpPr>
        <p:spPr>
          <a:xfrm>
            <a:off x="914400" y="4505623"/>
            <a:ext cx="1127760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Based on NICE NG201 (2021, updated 2024 standards)</a:t>
            </a:r>
            <a:endParaRPr lang="en-US" sz="2100" dirty="0"/>
          </a:p>
        </p:txBody>
      </p:sp>
      <p:sp>
        <p:nvSpPr>
          <p:cNvPr id="15" name="SK-1-text-14"/>
          <p:cNvSpPr/>
          <p:nvPr/>
        </p:nvSpPr>
        <p:spPr>
          <a:xfrm>
            <a:off x="877788" y="5191423"/>
            <a:ext cx="11314212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🗓️ Created: June 2026 — Updated to NICE NG201 2024 Standards</a:t>
            </a:r>
            <a:endParaRPr lang="en-US" sz="1650" dirty="0"/>
          </a:p>
        </p:txBody>
      </p:sp>
      <p:sp>
        <p:nvSpPr>
          <p:cNvPr id="16" name="SK-1-text-15"/>
          <p:cNvSpPr/>
          <p:nvPr/>
        </p:nvSpPr>
        <p:spPr>
          <a:xfrm>
            <a:off x="877788" y="5513784"/>
            <a:ext cx="605599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🌐 www.bradfordvts.co.uk</a:t>
            </a:r>
            <a:endParaRPr lang="en-US" sz="1650" dirty="0"/>
          </a:p>
        </p:txBody>
      </p:sp>
      <p:sp>
        <p:nvSpPr>
          <p:cNvPr id="17" name="SK-1-text-16"/>
          <p:cNvSpPr/>
          <p:nvPr/>
        </p:nvSpPr>
        <p:spPr>
          <a:xfrm>
            <a:off x="877788" y="5856684"/>
            <a:ext cx="1131421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Sources: NICE NG201 · NICE CKS · BNF 2025/2026</a:t>
            </a:r>
            <a:endParaRPr lang="en-US" sz="1650" dirty="0"/>
          </a:p>
        </p:txBody>
      </p:sp>
      <p:sp>
        <p:nvSpPr>
          <p:cNvPr id="18" name="SK-1-text-17"/>
          <p:cNvSpPr/>
          <p:nvPr/>
        </p:nvSpPr>
        <p:spPr>
          <a:xfrm>
            <a:off x="316855" y="6563023"/>
            <a:ext cx="118751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Disclaimer: This presentation is for educational purposes only. Always verify drug doses and clinical guidance against the latest NICE and BNF publications before applying to clinical practice.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398984"/>
            <a:ext cx="1950690" cy="47923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1238" y="2023021"/>
            <a:ext cx="9525" cy="421764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2784277"/>
            <a:ext cx="243780" cy="1083469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2784277"/>
            <a:ext cx="4949875" cy="1083469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3977580"/>
            <a:ext cx="243780" cy="1083469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3977580"/>
            <a:ext cx="4949875" cy="1083469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5177730"/>
            <a:ext cx="243780" cy="1083469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5177730"/>
            <a:ext cx="4949875" cy="1083469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0648" y="2983111"/>
            <a:ext cx="19050" cy="1988790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1671" y="2846040"/>
            <a:ext cx="316855" cy="315367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1671" y="3497461"/>
            <a:ext cx="316855" cy="315367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1671" y="4149030"/>
            <a:ext cx="316855" cy="315367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1671" y="4800600"/>
            <a:ext cx="316855" cy="315367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17482" y="5637163"/>
            <a:ext cx="4072086" cy="589657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1263" y="6482804"/>
            <a:ext cx="11509177" cy="9525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88188" y="5733157"/>
            <a:ext cx="231577" cy="383977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3694" y="5616625"/>
            <a:ext cx="1877467" cy="459432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3694" y="4402782"/>
            <a:ext cx="1865263" cy="479971"/>
          </a:xfrm>
          <a:prstGeom prst="rect">
            <a:avLst/>
          </a:prstGeom>
        </p:spPr>
      </p:pic>
      <p:pic>
        <p:nvPicPr>
          <p:cNvPr id="22" name="SK-23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3694" y="3202632"/>
            <a:ext cx="1816596" cy="493663"/>
          </a:xfrm>
          <a:prstGeom prst="rect">
            <a:avLst/>
          </a:prstGeom>
        </p:spPr>
      </p:pic>
      <p:sp>
        <p:nvSpPr>
          <p:cNvPr id="23" name="SK-23-text-22"/>
          <p:cNvSpPr/>
          <p:nvPr/>
        </p:nvSpPr>
        <p:spPr>
          <a:xfrm>
            <a:off x="438894" y="116532"/>
            <a:ext cx="81524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24" name="SK-23-text-23"/>
          <p:cNvSpPr/>
          <p:nvPr/>
        </p:nvSpPr>
        <p:spPr>
          <a:xfrm>
            <a:off x="9826675" y="157609"/>
            <a:ext cx="23653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25" name="SK-23-text-24"/>
          <p:cNvSpPr/>
          <p:nvPr/>
        </p:nvSpPr>
        <p:spPr>
          <a:xfrm>
            <a:off x="438894" y="822871"/>
            <a:ext cx="11753106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Iron Deficiency Anaemia in Pregnancy</a:t>
            </a:r>
            <a:endParaRPr lang="en-US" sz="3900" dirty="0"/>
          </a:p>
        </p:txBody>
      </p:sp>
      <p:sp>
        <p:nvSpPr>
          <p:cNvPr id="26" name="SK-23-text-25"/>
          <p:cNvSpPr/>
          <p:nvPr/>
        </p:nvSpPr>
        <p:spPr>
          <a:xfrm>
            <a:off x="426690" y="1570434"/>
            <a:ext cx="100298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B8E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NG201 · BNF 2025/2026</a:t>
            </a:r>
            <a:endParaRPr lang="en-US" sz="1950" dirty="0"/>
          </a:p>
        </p:txBody>
      </p:sp>
      <p:sp>
        <p:nvSpPr>
          <p:cNvPr id="27" name="SK-23-text-26"/>
          <p:cNvSpPr/>
          <p:nvPr/>
        </p:nvSpPr>
        <p:spPr>
          <a:xfrm>
            <a:off x="438894" y="2016175"/>
            <a:ext cx="807815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F15A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Thresholds</a:t>
            </a:r>
            <a:endParaRPr lang="en-US" sz="2475" dirty="0"/>
          </a:p>
        </p:txBody>
      </p:sp>
      <p:sp>
        <p:nvSpPr>
          <p:cNvPr id="28" name="SK-23-text-27"/>
          <p:cNvSpPr/>
          <p:nvPr/>
        </p:nvSpPr>
        <p:spPr>
          <a:xfrm>
            <a:off x="438894" y="2379613"/>
            <a:ext cx="1081278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Hb levels defining anaemia in pregnancy</a:t>
            </a:r>
            <a:endParaRPr lang="en-US" sz="1800" dirty="0"/>
          </a:p>
        </p:txBody>
      </p:sp>
      <p:sp>
        <p:nvSpPr>
          <p:cNvPr id="29" name="SK-23-text-28"/>
          <p:cNvSpPr/>
          <p:nvPr/>
        </p:nvSpPr>
        <p:spPr>
          <a:xfrm>
            <a:off x="719286" y="2921496"/>
            <a:ext cx="3524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6B8E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TRIMESTER</a:t>
            </a:r>
            <a:endParaRPr lang="en-US" sz="1500" dirty="0"/>
          </a:p>
        </p:txBody>
      </p:sp>
      <p:sp>
        <p:nvSpPr>
          <p:cNvPr id="30" name="SK-23-text-29"/>
          <p:cNvSpPr/>
          <p:nvPr/>
        </p:nvSpPr>
        <p:spPr>
          <a:xfrm>
            <a:off x="2755255" y="3202632"/>
            <a:ext cx="193848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Haemoglobin below this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level = anaemia</a:t>
            </a:r>
            <a:endParaRPr lang="en-US" sz="1350" dirty="0"/>
          </a:p>
        </p:txBody>
      </p:sp>
      <p:sp>
        <p:nvSpPr>
          <p:cNvPr id="31" name="SK-23-text-30"/>
          <p:cNvSpPr/>
          <p:nvPr/>
        </p:nvSpPr>
        <p:spPr>
          <a:xfrm>
            <a:off x="719286" y="4114800"/>
            <a:ext cx="5581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6B8E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 &amp; THIRD TRIMESTER</a:t>
            </a:r>
            <a:endParaRPr lang="en-US" sz="1500" dirty="0"/>
          </a:p>
        </p:txBody>
      </p:sp>
      <p:sp>
        <p:nvSpPr>
          <p:cNvPr id="32" name="SK-23-text-31"/>
          <p:cNvSpPr/>
          <p:nvPr/>
        </p:nvSpPr>
        <p:spPr>
          <a:xfrm>
            <a:off x="2755255" y="4402782"/>
            <a:ext cx="195069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common threshold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during pregnancy</a:t>
            </a:r>
            <a:endParaRPr lang="en-US" sz="1350" dirty="0"/>
          </a:p>
        </p:txBody>
      </p:sp>
      <p:sp>
        <p:nvSpPr>
          <p:cNvPr id="33" name="SK-23-text-32"/>
          <p:cNvSpPr/>
          <p:nvPr/>
        </p:nvSpPr>
        <p:spPr>
          <a:xfrm>
            <a:off x="719286" y="5321796"/>
            <a:ext cx="2381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6B8E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POSTPARTUM</a:t>
            </a:r>
            <a:endParaRPr lang="en-US" sz="1500" dirty="0"/>
          </a:p>
        </p:txBody>
      </p:sp>
      <p:sp>
        <p:nvSpPr>
          <p:cNvPr id="34" name="SK-23-text-33"/>
          <p:cNvSpPr/>
          <p:nvPr/>
        </p:nvSpPr>
        <p:spPr>
          <a:xfrm>
            <a:off x="2755255" y="5692080"/>
            <a:ext cx="595407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anaemia threshold</a:t>
            </a:r>
            <a:endParaRPr lang="en-US" sz="1425" dirty="0"/>
          </a:p>
        </p:txBody>
      </p:sp>
      <p:sp>
        <p:nvSpPr>
          <p:cNvPr id="35" name="SK-23-text-34"/>
          <p:cNvSpPr/>
          <p:nvPr/>
        </p:nvSpPr>
        <p:spPr>
          <a:xfrm>
            <a:off x="6461671" y="2029867"/>
            <a:ext cx="573032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F15A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Pathway</a:t>
            </a:r>
            <a:endParaRPr lang="en-US" sz="2475" dirty="0"/>
          </a:p>
        </p:txBody>
      </p:sp>
      <p:sp>
        <p:nvSpPr>
          <p:cNvPr id="36" name="SK-23-text-35"/>
          <p:cNvSpPr/>
          <p:nvPr/>
        </p:nvSpPr>
        <p:spPr>
          <a:xfrm>
            <a:off x="6473875" y="2386459"/>
            <a:ext cx="57181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iron replacement — BNF first-line</a:t>
            </a:r>
            <a:endParaRPr lang="en-US" sz="1800" dirty="0"/>
          </a:p>
        </p:txBody>
      </p:sp>
      <p:sp>
        <p:nvSpPr>
          <p:cNvPr id="37" name="SK-23-text-36"/>
          <p:cNvSpPr/>
          <p:nvPr/>
        </p:nvSpPr>
        <p:spPr>
          <a:xfrm>
            <a:off x="6681192" y="2921496"/>
            <a:ext cx="54768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1725" dirty="0"/>
          </a:p>
        </p:txBody>
      </p:sp>
      <p:sp>
        <p:nvSpPr>
          <p:cNvPr id="38" name="SK-23-text-37"/>
          <p:cNvSpPr/>
          <p:nvPr/>
        </p:nvSpPr>
        <p:spPr>
          <a:xfrm>
            <a:off x="7046863" y="2818507"/>
            <a:ext cx="51451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Ferrous Sulphate 200mg — Three Times Daily</a:t>
            </a:r>
            <a:endParaRPr lang="en-US" sz="1800" dirty="0"/>
          </a:p>
        </p:txBody>
      </p:sp>
      <p:sp>
        <p:nvSpPr>
          <p:cNvPr id="39" name="SK-23-text-38"/>
          <p:cNvSpPr/>
          <p:nvPr/>
        </p:nvSpPr>
        <p:spPr>
          <a:xfrm>
            <a:off x="7046863" y="3099792"/>
            <a:ext cx="514513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oral iron — take on an empty stomach where tolerated</a:t>
            </a:r>
            <a:endParaRPr lang="en-US" sz="1200" dirty="0"/>
          </a:p>
        </p:txBody>
      </p:sp>
      <p:sp>
        <p:nvSpPr>
          <p:cNvPr id="40" name="SK-23-text-39"/>
          <p:cNvSpPr/>
          <p:nvPr/>
        </p:nvSpPr>
        <p:spPr>
          <a:xfrm>
            <a:off x="6681192" y="3641527"/>
            <a:ext cx="54768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1725" dirty="0"/>
          </a:p>
        </p:txBody>
      </p:sp>
      <p:sp>
        <p:nvSpPr>
          <p:cNvPr id="41" name="SK-23-text-40"/>
          <p:cNvSpPr/>
          <p:nvPr/>
        </p:nvSpPr>
        <p:spPr>
          <a:xfrm>
            <a:off x="7046863" y="3518148"/>
            <a:ext cx="51451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C Enhances Absorption</a:t>
            </a:r>
            <a:endParaRPr lang="en-US" sz="1800" dirty="0"/>
          </a:p>
        </p:txBody>
      </p:sp>
      <p:sp>
        <p:nvSpPr>
          <p:cNvPr id="42" name="SK-23-text-41"/>
          <p:cNvSpPr/>
          <p:nvPr/>
        </p:nvSpPr>
        <p:spPr>
          <a:xfrm>
            <a:off x="7046863" y="3806130"/>
            <a:ext cx="51451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 with orange juice or ascorbic acid to maximise iron uptake</a:t>
            </a:r>
            <a:endParaRPr lang="en-US" sz="1200" dirty="0"/>
          </a:p>
        </p:txBody>
      </p:sp>
      <p:sp>
        <p:nvSpPr>
          <p:cNvPr id="43" name="SK-23-text-42"/>
          <p:cNvSpPr/>
          <p:nvPr/>
        </p:nvSpPr>
        <p:spPr>
          <a:xfrm>
            <a:off x="6681192" y="4361557"/>
            <a:ext cx="54768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1725" dirty="0"/>
          </a:p>
        </p:txBody>
      </p:sp>
      <p:sp>
        <p:nvSpPr>
          <p:cNvPr id="44" name="SK-23-text-43"/>
          <p:cNvSpPr/>
          <p:nvPr/>
        </p:nvSpPr>
        <p:spPr>
          <a:xfrm>
            <a:off x="7046863" y="4231332"/>
            <a:ext cx="51451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FBC at 2–4 Weeks</a:t>
            </a:r>
            <a:endParaRPr lang="en-US" sz="1800" dirty="0"/>
          </a:p>
        </p:txBody>
      </p:sp>
      <p:sp>
        <p:nvSpPr>
          <p:cNvPr id="45" name="SK-23-text-44"/>
          <p:cNvSpPr/>
          <p:nvPr/>
        </p:nvSpPr>
        <p:spPr>
          <a:xfrm>
            <a:off x="7046863" y="4505623"/>
            <a:ext cx="51451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response — Hb should rise by approximately 20 g/L per month</a:t>
            </a:r>
            <a:endParaRPr lang="en-US" sz="1200" dirty="0"/>
          </a:p>
        </p:txBody>
      </p:sp>
      <p:sp>
        <p:nvSpPr>
          <p:cNvPr id="46" name="SK-23-text-45"/>
          <p:cNvSpPr/>
          <p:nvPr/>
        </p:nvSpPr>
        <p:spPr>
          <a:xfrm>
            <a:off x="6681192" y="5061198"/>
            <a:ext cx="54768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1725" dirty="0"/>
          </a:p>
        </p:txBody>
      </p:sp>
      <p:sp>
        <p:nvSpPr>
          <p:cNvPr id="47" name="SK-23-text-46"/>
          <p:cNvSpPr/>
          <p:nvPr/>
        </p:nvSpPr>
        <p:spPr>
          <a:xfrm>
            <a:off x="7046863" y="4930825"/>
            <a:ext cx="514513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Alternatives if Oral Not Tolerated</a:t>
            </a:r>
            <a:endParaRPr lang="en-US" sz="1800" dirty="0"/>
          </a:p>
        </p:txBody>
      </p:sp>
      <p:sp>
        <p:nvSpPr>
          <p:cNvPr id="48" name="SK-23-text-47"/>
          <p:cNvSpPr/>
          <p:nvPr/>
        </p:nvSpPr>
        <p:spPr>
          <a:xfrm>
            <a:off x="7046863" y="5211961"/>
            <a:ext cx="51451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Ferrous fumarate 210mg TDS · Ferrous gluconate · IV iron if oral fails</a:t>
            </a:r>
            <a:endParaRPr lang="en-US" sz="1200" dirty="0"/>
          </a:p>
        </p:txBody>
      </p:sp>
      <p:sp>
        <p:nvSpPr>
          <p:cNvPr id="49" name="SK-23-text-48"/>
          <p:cNvSpPr/>
          <p:nvPr/>
        </p:nvSpPr>
        <p:spPr>
          <a:xfrm>
            <a:off x="8180784" y="5712619"/>
            <a:ext cx="342587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tea, coffee, and dairy within 1 hour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taking iron — they inhibit absorption</a:t>
            </a:r>
            <a:endParaRPr lang="en-US" sz="1500" dirty="0"/>
          </a:p>
        </p:txBody>
      </p:sp>
      <p:sp>
        <p:nvSpPr>
          <p:cNvPr id="50" name="SK-23-text-49"/>
          <p:cNvSpPr/>
          <p:nvPr/>
        </p:nvSpPr>
        <p:spPr>
          <a:xfrm>
            <a:off x="5266879" y="6590407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1" name="SK-23-text-50"/>
          <p:cNvSpPr/>
          <p:nvPr/>
        </p:nvSpPr>
        <p:spPr>
          <a:xfrm>
            <a:off x="11277600" y="6590407"/>
            <a:ext cx="914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23 / 28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79971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360" y="1169951"/>
            <a:ext cx="1049392" cy="73968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741884"/>
            <a:ext cx="4730353" cy="37713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119015"/>
            <a:ext cx="4730353" cy="2585442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992" y="2592288"/>
            <a:ext cx="670471" cy="740569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483" y="3451622"/>
            <a:ext cx="4510990" cy="16611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973" y="3915817"/>
            <a:ext cx="658267" cy="651421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92188" y="3915817"/>
            <a:ext cx="658267" cy="651421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24000" y="4228654"/>
            <a:ext cx="231577" cy="19050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09586" y="4211238"/>
            <a:ext cx="53882" cy="53882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71679" y="2763738"/>
            <a:ext cx="1048494" cy="1673275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39694" y="1741884"/>
            <a:ext cx="4730353" cy="377130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9694" y="2180779"/>
            <a:ext cx="4730353" cy="438894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39694" y="2228850"/>
            <a:ext cx="182761" cy="342900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9694" y="2640211"/>
            <a:ext cx="4730353" cy="438894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39694" y="2688282"/>
            <a:ext cx="182761" cy="342900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39694" y="3099792"/>
            <a:ext cx="4730353" cy="438894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39694" y="3147715"/>
            <a:ext cx="182761" cy="342900"/>
          </a:xfrm>
          <a:prstGeom prst="rect">
            <a:avLst/>
          </a:prstGeom>
        </p:spPr>
      </p:pic>
      <p:pic>
        <p:nvPicPr>
          <p:cNvPr id="21" name="SK-2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39694" y="3559225"/>
            <a:ext cx="4730353" cy="438894"/>
          </a:xfrm>
          <a:prstGeom prst="rect">
            <a:avLst/>
          </a:prstGeom>
        </p:spPr>
      </p:pic>
      <p:pic>
        <p:nvPicPr>
          <p:cNvPr id="22" name="SK-24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39694" y="3607296"/>
            <a:ext cx="182761" cy="342900"/>
          </a:xfrm>
          <a:prstGeom prst="rect">
            <a:avLst/>
          </a:prstGeom>
        </p:spPr>
      </p:pic>
      <p:pic>
        <p:nvPicPr>
          <p:cNvPr id="23" name="SK-24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9694" y="4018657"/>
            <a:ext cx="4730353" cy="438894"/>
          </a:xfrm>
          <a:prstGeom prst="rect">
            <a:avLst/>
          </a:prstGeom>
        </p:spPr>
      </p:pic>
      <p:pic>
        <p:nvPicPr>
          <p:cNvPr id="24" name="SK-24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39694" y="4066729"/>
            <a:ext cx="182761" cy="342900"/>
          </a:xfrm>
          <a:prstGeom prst="rect">
            <a:avLst/>
          </a:prstGeom>
        </p:spPr>
      </p:pic>
      <p:pic>
        <p:nvPicPr>
          <p:cNvPr id="25" name="SK-24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39694" y="4478238"/>
            <a:ext cx="4730353" cy="438894"/>
          </a:xfrm>
          <a:prstGeom prst="rect">
            <a:avLst/>
          </a:prstGeom>
        </p:spPr>
      </p:pic>
      <p:pic>
        <p:nvPicPr>
          <p:cNvPr id="26" name="SK-24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39694" y="4526161"/>
            <a:ext cx="182761" cy="342900"/>
          </a:xfrm>
          <a:prstGeom prst="rect">
            <a:avLst/>
          </a:prstGeom>
        </p:spPr>
      </p:pic>
      <p:pic>
        <p:nvPicPr>
          <p:cNvPr id="27" name="SK-24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1655" y="4917132"/>
            <a:ext cx="4730353" cy="630882"/>
          </a:xfrm>
          <a:prstGeom prst="rect">
            <a:avLst/>
          </a:prstGeom>
        </p:spPr>
      </p:pic>
      <p:pic>
        <p:nvPicPr>
          <p:cNvPr id="28" name="SK-24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839694" y="5006280"/>
            <a:ext cx="4730353" cy="541734"/>
          </a:xfrm>
          <a:prstGeom prst="rect">
            <a:avLst/>
          </a:prstGeom>
        </p:spPr>
      </p:pic>
      <p:pic>
        <p:nvPicPr>
          <p:cNvPr id="29" name="SK-24-img-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1655" y="5705773"/>
            <a:ext cx="10948392" cy="685800"/>
          </a:xfrm>
          <a:prstGeom prst="rect">
            <a:avLst/>
          </a:prstGeom>
        </p:spPr>
      </p:pic>
      <p:pic>
        <p:nvPicPr>
          <p:cNvPr id="30" name="SK-24-img-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29053" y="6524030"/>
            <a:ext cx="11533588" cy="23616"/>
          </a:xfrm>
          <a:prstGeom prst="rect">
            <a:avLst/>
          </a:prstGeom>
        </p:spPr>
      </p:pic>
      <p:pic>
        <p:nvPicPr>
          <p:cNvPr id="31" name="SK-24-img-30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92361" y="5788075"/>
            <a:ext cx="304800" cy="233065"/>
          </a:xfrm>
          <a:prstGeom prst="rect">
            <a:avLst/>
          </a:prstGeom>
        </p:spPr>
      </p:pic>
      <p:pic>
        <p:nvPicPr>
          <p:cNvPr id="32" name="SK-24-img-31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022455" y="5040511"/>
            <a:ext cx="231577" cy="246757"/>
          </a:xfrm>
          <a:prstGeom prst="rect">
            <a:avLst/>
          </a:prstGeom>
        </p:spPr>
      </p:pic>
      <p:pic>
        <p:nvPicPr>
          <p:cNvPr id="33" name="SK-24-img-32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010079" y="1796653"/>
            <a:ext cx="304800" cy="274290"/>
          </a:xfrm>
          <a:prstGeom prst="rect">
            <a:avLst/>
          </a:prstGeom>
        </p:spPr>
      </p:pic>
      <p:pic>
        <p:nvPicPr>
          <p:cNvPr id="34" name="SK-24-img-33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4565" y="4965055"/>
            <a:ext cx="255984" cy="267444"/>
          </a:xfrm>
          <a:prstGeom prst="rect">
            <a:avLst/>
          </a:prstGeom>
        </p:spPr>
      </p:pic>
      <p:pic>
        <p:nvPicPr>
          <p:cNvPr id="35" name="SK-24-img-34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243459" y="1810494"/>
            <a:ext cx="255984" cy="260598"/>
          </a:xfrm>
          <a:prstGeom prst="rect">
            <a:avLst/>
          </a:prstGeom>
        </p:spPr>
      </p:pic>
      <p:sp>
        <p:nvSpPr>
          <p:cNvPr id="36" name="SK-24-text-35"/>
          <p:cNvSpPr/>
          <p:nvPr/>
        </p:nvSpPr>
        <p:spPr>
          <a:xfrm>
            <a:off x="597396" y="82153"/>
            <a:ext cx="936021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325" dirty="0"/>
          </a:p>
        </p:txBody>
      </p:sp>
      <p:sp>
        <p:nvSpPr>
          <p:cNvPr id="37" name="SK-24-text-36"/>
          <p:cNvSpPr/>
          <p:nvPr/>
        </p:nvSpPr>
        <p:spPr>
          <a:xfrm>
            <a:off x="9790063" y="130225"/>
            <a:ext cx="240193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8" name="SK-24-text-37"/>
          <p:cNvSpPr/>
          <p:nvPr/>
        </p:nvSpPr>
        <p:spPr>
          <a:xfrm>
            <a:off x="572988" y="671959"/>
            <a:ext cx="11619012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Anti-D Prophylaxis (RAADP)</a:t>
            </a:r>
            <a:endParaRPr lang="en-US" sz="3300" dirty="0"/>
          </a:p>
        </p:txBody>
      </p:sp>
      <p:sp>
        <p:nvSpPr>
          <p:cNvPr id="39" name="SK-24-text-38"/>
          <p:cNvSpPr/>
          <p:nvPr/>
        </p:nvSpPr>
        <p:spPr>
          <a:xfrm>
            <a:off x="585192" y="1302990"/>
            <a:ext cx="11606808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D6D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*For Rhesus D Negative Women — NICE NG25</a:t>
            </a:r>
            <a:endParaRPr lang="en-US" sz="2400" dirty="0"/>
          </a:p>
        </p:txBody>
      </p:sp>
      <p:sp>
        <p:nvSpPr>
          <p:cNvPr id="40" name="SK-24-text-39"/>
          <p:cNvSpPr/>
          <p:nvPr/>
        </p:nvSpPr>
        <p:spPr>
          <a:xfrm>
            <a:off x="1548259" y="1810494"/>
            <a:ext cx="940117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 Prophylaxis (RAADP)</a:t>
            </a:r>
            <a:endParaRPr lang="en-US" sz="2250" dirty="0"/>
          </a:p>
        </p:txBody>
      </p:sp>
      <p:sp>
        <p:nvSpPr>
          <p:cNvPr id="41" name="SK-24-text-40"/>
          <p:cNvSpPr/>
          <p:nvPr/>
        </p:nvSpPr>
        <p:spPr>
          <a:xfrm>
            <a:off x="792361" y="2283619"/>
            <a:ext cx="834390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Option A (Single Dose Regimen)</a:t>
            </a:r>
            <a:endParaRPr lang="en-US" sz="1800" dirty="0"/>
          </a:p>
        </p:txBody>
      </p:sp>
      <p:sp>
        <p:nvSpPr>
          <p:cNvPr id="42" name="SK-24-text-41"/>
          <p:cNvSpPr/>
          <p:nvPr/>
        </p:nvSpPr>
        <p:spPr>
          <a:xfrm>
            <a:off x="1024086" y="2818507"/>
            <a:ext cx="132873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28</a:t>
            </a:r>
            <a:endParaRPr lang="en-US" sz="2325" dirty="0"/>
          </a:p>
        </p:txBody>
      </p:sp>
      <p:sp>
        <p:nvSpPr>
          <p:cNvPr id="43" name="SK-24-text-42"/>
          <p:cNvSpPr/>
          <p:nvPr/>
        </p:nvSpPr>
        <p:spPr>
          <a:xfrm>
            <a:off x="1767780" y="2708821"/>
            <a:ext cx="916686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1500 IU anti-D IM at 28 weeks</a:t>
            </a:r>
            <a:endParaRPr lang="en-US" sz="1800" dirty="0"/>
          </a:p>
        </p:txBody>
      </p:sp>
      <p:sp>
        <p:nvSpPr>
          <p:cNvPr id="44" name="SK-24-text-43"/>
          <p:cNvSpPr/>
          <p:nvPr/>
        </p:nvSpPr>
        <p:spPr>
          <a:xfrm>
            <a:off x="1779984" y="2989957"/>
            <a:ext cx="368046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(single dose)</a:t>
            </a:r>
            <a:endParaRPr lang="en-US" sz="1800" dirty="0"/>
          </a:p>
        </p:txBody>
      </p:sp>
      <p:sp>
        <p:nvSpPr>
          <p:cNvPr id="45" name="SK-24-text-44"/>
          <p:cNvSpPr/>
          <p:nvPr/>
        </p:nvSpPr>
        <p:spPr>
          <a:xfrm>
            <a:off x="792361" y="3545532"/>
            <a:ext cx="752094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Option B (Two Dose Regimen)</a:t>
            </a:r>
            <a:endParaRPr lang="en-US" sz="1800" dirty="0"/>
          </a:p>
        </p:txBody>
      </p:sp>
      <p:sp>
        <p:nvSpPr>
          <p:cNvPr id="46" name="SK-24-text-45"/>
          <p:cNvSpPr/>
          <p:nvPr/>
        </p:nvSpPr>
        <p:spPr>
          <a:xfrm>
            <a:off x="963067" y="4073575"/>
            <a:ext cx="128587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28</a:t>
            </a:r>
            <a:endParaRPr lang="en-US" sz="2250" dirty="0"/>
          </a:p>
        </p:txBody>
      </p:sp>
      <p:sp>
        <p:nvSpPr>
          <p:cNvPr id="47" name="SK-24-text-46"/>
          <p:cNvSpPr/>
          <p:nvPr/>
        </p:nvSpPr>
        <p:spPr>
          <a:xfrm>
            <a:off x="1938486" y="4094113"/>
            <a:ext cx="128587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34</a:t>
            </a:r>
            <a:endParaRPr lang="en-US" sz="2250" dirty="0"/>
          </a:p>
        </p:txBody>
      </p:sp>
      <p:sp>
        <p:nvSpPr>
          <p:cNvPr id="48" name="SK-24-text-47"/>
          <p:cNvSpPr/>
          <p:nvPr/>
        </p:nvSpPr>
        <p:spPr>
          <a:xfrm>
            <a:off x="2621161" y="3977580"/>
            <a:ext cx="62436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500 IU at 28 weeks +</a:t>
            </a:r>
            <a:endParaRPr lang="en-US" sz="1725" dirty="0"/>
          </a:p>
        </p:txBody>
      </p:sp>
      <p:sp>
        <p:nvSpPr>
          <p:cNvPr id="49" name="SK-24-text-48"/>
          <p:cNvSpPr/>
          <p:nvPr/>
        </p:nvSpPr>
        <p:spPr>
          <a:xfrm>
            <a:off x="2621161" y="4251871"/>
            <a:ext cx="571785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500 IU at 34 weeks</a:t>
            </a:r>
            <a:endParaRPr lang="en-US" sz="1725" dirty="0"/>
          </a:p>
        </p:txBody>
      </p:sp>
      <p:sp>
        <p:nvSpPr>
          <p:cNvPr id="50" name="SK-24-text-49"/>
          <p:cNvSpPr/>
          <p:nvPr/>
        </p:nvSpPr>
        <p:spPr>
          <a:xfrm>
            <a:off x="5730180" y="3620988"/>
            <a:ext cx="124301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Rh</a:t>
            </a:r>
            <a:endParaRPr lang="en-US" sz="3375" dirty="0"/>
          </a:p>
        </p:txBody>
      </p:sp>
      <p:sp>
        <p:nvSpPr>
          <p:cNvPr id="51" name="SK-24-text-50"/>
          <p:cNvSpPr/>
          <p:nvPr/>
        </p:nvSpPr>
        <p:spPr>
          <a:xfrm>
            <a:off x="1084957" y="4992588"/>
            <a:ext cx="110013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Either regimen is acceptable per NICE NG25</a:t>
            </a:r>
            <a:endParaRPr lang="en-US" sz="1650" dirty="0"/>
          </a:p>
        </p:txBody>
      </p:sp>
      <p:sp>
        <p:nvSpPr>
          <p:cNvPr id="52" name="SK-24-text-51"/>
          <p:cNvSpPr/>
          <p:nvPr/>
        </p:nvSpPr>
        <p:spPr>
          <a:xfrm>
            <a:off x="853380" y="5246340"/>
            <a:ext cx="975550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both options and document choice in notes</a:t>
            </a:r>
            <a:endParaRPr lang="en-US" sz="1350" dirty="0"/>
          </a:p>
        </p:txBody>
      </p:sp>
      <p:sp>
        <p:nvSpPr>
          <p:cNvPr id="53" name="SK-24-text-52"/>
          <p:cNvSpPr/>
          <p:nvPr/>
        </p:nvSpPr>
        <p:spPr>
          <a:xfrm>
            <a:off x="8339286" y="1817340"/>
            <a:ext cx="385271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Sensitising Events</a:t>
            </a:r>
            <a:endParaRPr lang="en-US" sz="2250" dirty="0"/>
          </a:p>
        </p:txBody>
      </p:sp>
      <p:sp>
        <p:nvSpPr>
          <p:cNvPr id="54" name="SK-24-text-53"/>
          <p:cNvSpPr/>
          <p:nvPr/>
        </p:nvSpPr>
        <p:spPr>
          <a:xfrm>
            <a:off x="7095679" y="2249388"/>
            <a:ext cx="403547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Miscarriage or threatened miscarriage &gt; 12 weeks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Timing: Within 72 hours</a:t>
            </a:r>
            <a:endParaRPr lang="en-US" sz="1425" dirty="0"/>
          </a:p>
        </p:txBody>
      </p:sp>
      <p:sp>
        <p:nvSpPr>
          <p:cNvPr id="55" name="SK-24-text-54"/>
          <p:cNvSpPr/>
          <p:nvPr/>
        </p:nvSpPr>
        <p:spPr>
          <a:xfrm>
            <a:off x="7095679" y="2852886"/>
            <a:ext cx="42005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Amniocentesis or CVS</a:t>
            </a:r>
            <a:endParaRPr lang="en-US" sz="1350" dirty="0"/>
          </a:p>
        </p:txBody>
      </p:sp>
      <p:sp>
        <p:nvSpPr>
          <p:cNvPr id="56" name="SK-24-text-55"/>
          <p:cNvSpPr/>
          <p:nvPr/>
        </p:nvSpPr>
        <p:spPr>
          <a:xfrm>
            <a:off x="9680377" y="2866579"/>
            <a:ext cx="25116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Timing: Within 72 hours</a:t>
            </a:r>
            <a:endParaRPr lang="en-US" sz="1350" dirty="0"/>
          </a:p>
        </p:txBody>
      </p:sp>
      <p:sp>
        <p:nvSpPr>
          <p:cNvPr id="57" name="SK-24-text-56"/>
          <p:cNvSpPr/>
          <p:nvPr/>
        </p:nvSpPr>
        <p:spPr>
          <a:xfrm>
            <a:off x="7095679" y="3278088"/>
            <a:ext cx="509632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Antepartum haemorrhage (APH) Timing: Within 72 hours</a:t>
            </a:r>
            <a:endParaRPr lang="en-US" sz="1350" dirty="0"/>
          </a:p>
        </p:txBody>
      </p:sp>
      <p:sp>
        <p:nvSpPr>
          <p:cNvPr id="58" name="SK-24-text-57"/>
          <p:cNvSpPr/>
          <p:nvPr/>
        </p:nvSpPr>
        <p:spPr>
          <a:xfrm>
            <a:off x="7095679" y="3716982"/>
            <a:ext cx="509632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External cephalic version (ECV) Timing: Within 72 hours</a:t>
            </a:r>
            <a:endParaRPr lang="en-US" sz="1350" dirty="0"/>
          </a:p>
        </p:txBody>
      </p:sp>
      <p:sp>
        <p:nvSpPr>
          <p:cNvPr id="59" name="SK-24-text-58"/>
          <p:cNvSpPr/>
          <p:nvPr/>
        </p:nvSpPr>
        <p:spPr>
          <a:xfrm>
            <a:off x="7095679" y="4155877"/>
            <a:ext cx="33775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Abdominal trauma</a:t>
            </a:r>
            <a:endParaRPr lang="en-US" sz="1350" dirty="0"/>
          </a:p>
        </p:txBody>
      </p:sp>
      <p:sp>
        <p:nvSpPr>
          <p:cNvPr id="60" name="SK-24-text-59"/>
          <p:cNvSpPr/>
          <p:nvPr/>
        </p:nvSpPr>
        <p:spPr>
          <a:xfrm>
            <a:off x="9680377" y="4169569"/>
            <a:ext cx="251162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Timing: Within 72 hours</a:t>
            </a:r>
            <a:endParaRPr lang="en-US" sz="1350" dirty="0"/>
          </a:p>
        </p:txBody>
      </p:sp>
      <p:sp>
        <p:nvSpPr>
          <p:cNvPr id="61" name="SK-24-text-60"/>
          <p:cNvSpPr/>
          <p:nvPr/>
        </p:nvSpPr>
        <p:spPr>
          <a:xfrm>
            <a:off x="7095679" y="4581079"/>
            <a:ext cx="502348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Delivery (any gestation)</a:t>
            </a:r>
            <a:endParaRPr lang="en-US" sz="1350" dirty="0"/>
          </a:p>
        </p:txBody>
      </p:sp>
      <p:sp>
        <p:nvSpPr>
          <p:cNvPr id="62" name="SK-24-text-61"/>
          <p:cNvSpPr/>
          <p:nvPr/>
        </p:nvSpPr>
        <p:spPr>
          <a:xfrm>
            <a:off x="9680377" y="4594771"/>
            <a:ext cx="25116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Timing: Within 72 hours</a:t>
            </a:r>
            <a:endParaRPr lang="en-US" sz="1350" dirty="0"/>
          </a:p>
        </p:txBody>
      </p:sp>
      <p:sp>
        <p:nvSpPr>
          <p:cNvPr id="63" name="SK-24-text-62"/>
          <p:cNvSpPr/>
          <p:nvPr/>
        </p:nvSpPr>
        <p:spPr>
          <a:xfrm>
            <a:off x="7278588" y="5081736"/>
            <a:ext cx="420618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Kleihauer Test: Required after large fetomaternal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haemorrhage (FMH) to calculate additional anti-D dose needed</a:t>
            </a:r>
            <a:endParaRPr lang="en-US" sz="1200" dirty="0"/>
          </a:p>
        </p:txBody>
      </p:sp>
      <p:sp>
        <p:nvSpPr>
          <p:cNvPr id="64" name="SK-24-text-63"/>
          <p:cNvSpPr/>
          <p:nvPr/>
        </p:nvSpPr>
        <p:spPr>
          <a:xfrm>
            <a:off x="1121569" y="5794921"/>
            <a:ext cx="9899898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Pearl: Anti-D must be given within 72 hours of any sensitising event. RAADP is given at 28 weeks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(and 34 weeks if two-dose regimen). Rhesus D status checked at booking — plan prophylaxis early.</a:t>
            </a:r>
            <a:endParaRPr lang="en-US" sz="1650" dirty="0"/>
          </a:p>
        </p:txBody>
      </p:sp>
      <p:sp>
        <p:nvSpPr>
          <p:cNvPr id="65" name="SK-24-text-64"/>
          <p:cNvSpPr/>
          <p:nvPr/>
        </p:nvSpPr>
        <p:spPr>
          <a:xfrm>
            <a:off x="5254675" y="6617940"/>
            <a:ext cx="44062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66" name="SK-24-text-65"/>
          <p:cNvSpPr/>
          <p:nvPr/>
        </p:nvSpPr>
        <p:spPr>
          <a:xfrm>
            <a:off x="11314063" y="6617940"/>
            <a:ext cx="87793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/ 28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530846"/>
            <a:ext cx="902196" cy="38100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269927"/>
            <a:ext cx="5339953" cy="3058567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269927"/>
            <a:ext cx="97482" cy="3058567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5584" y="4560540"/>
            <a:ext cx="4852392" cy="589657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0094" y="2269927"/>
            <a:ext cx="5339953" cy="3058567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0094" y="2269927"/>
            <a:ext cx="97482" cy="3058567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3875" y="4560540"/>
            <a:ext cx="4852392" cy="589657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5548015"/>
            <a:ext cx="10948392" cy="706338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62438" y="5705773"/>
            <a:ext cx="9525" cy="390823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20038" y="5705773"/>
            <a:ext cx="9525" cy="390823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4800" y="6517184"/>
            <a:ext cx="11582400" cy="9525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73467" y="5705773"/>
            <a:ext cx="426690" cy="363438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35388" y="5678388"/>
            <a:ext cx="365671" cy="445740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5898" y="5698927"/>
            <a:ext cx="463153" cy="411361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5059" y="2393305"/>
            <a:ext cx="353467" cy="342900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3380" y="2393305"/>
            <a:ext cx="316855" cy="349746"/>
          </a:xfrm>
          <a:prstGeom prst="rect">
            <a:avLst/>
          </a:prstGeom>
        </p:spPr>
      </p:pic>
      <p:pic>
        <p:nvPicPr>
          <p:cNvPr id="20" name="SK-2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43679" y="713184"/>
            <a:ext cx="1438573" cy="1330375"/>
          </a:xfrm>
          <a:prstGeom prst="rect">
            <a:avLst/>
          </a:prstGeom>
        </p:spPr>
      </p:pic>
      <p:sp>
        <p:nvSpPr>
          <p:cNvPr id="21" name="SK-25-text-20"/>
          <p:cNvSpPr/>
          <p:nvPr/>
        </p:nvSpPr>
        <p:spPr>
          <a:xfrm>
            <a:off x="329059" y="109686"/>
            <a:ext cx="785050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2" name="SK-25-text-21"/>
          <p:cNvSpPr/>
          <p:nvPr/>
        </p:nvSpPr>
        <p:spPr>
          <a:xfrm>
            <a:off x="9948565" y="150763"/>
            <a:ext cx="22434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3" name="SK-25-text-22"/>
          <p:cNvSpPr/>
          <p:nvPr/>
        </p:nvSpPr>
        <p:spPr>
          <a:xfrm>
            <a:off x="572988" y="932557"/>
            <a:ext cx="1161901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Safeguarding and Psychosocial Assessment</a:t>
            </a:r>
            <a:endParaRPr lang="en-US" sz="3600" dirty="0"/>
          </a:p>
        </p:txBody>
      </p:sp>
      <p:sp>
        <p:nvSpPr>
          <p:cNvPr id="24" name="SK-25-text-23"/>
          <p:cNvSpPr/>
          <p:nvPr/>
        </p:nvSpPr>
        <p:spPr>
          <a:xfrm>
            <a:off x="572988" y="1707505"/>
            <a:ext cx="1161901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07D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 screening, EPDS, and appropriate referral pathways</a:t>
            </a:r>
            <a:endParaRPr lang="en-US" sz="2250" dirty="0"/>
          </a:p>
        </p:txBody>
      </p:sp>
      <p:sp>
        <p:nvSpPr>
          <p:cNvPr id="25" name="SK-25-text-24"/>
          <p:cNvSpPr/>
          <p:nvPr/>
        </p:nvSpPr>
        <p:spPr>
          <a:xfrm>
            <a:off x="1219200" y="2434530"/>
            <a:ext cx="75533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Domestic Violence &amp; Abuse</a:t>
            </a:r>
            <a:endParaRPr lang="en-US" sz="1950" dirty="0"/>
          </a:p>
        </p:txBody>
      </p:sp>
      <p:sp>
        <p:nvSpPr>
          <p:cNvPr id="26" name="SK-25-text-25"/>
          <p:cNvSpPr/>
          <p:nvPr/>
        </p:nvSpPr>
        <p:spPr>
          <a:xfrm>
            <a:off x="987475" y="2900809"/>
            <a:ext cx="1081278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Screen at every antenatal appointment</a:t>
            </a:r>
            <a:endParaRPr lang="en-US" sz="1800" dirty="0"/>
          </a:p>
        </p:txBody>
      </p:sp>
      <p:sp>
        <p:nvSpPr>
          <p:cNvPr id="27" name="SK-25-text-26"/>
          <p:cNvSpPr/>
          <p:nvPr/>
        </p:nvSpPr>
        <p:spPr>
          <a:xfrm>
            <a:off x="987475" y="3209479"/>
            <a:ext cx="112045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Ask in private — never with partner present</a:t>
            </a:r>
            <a:endParaRPr lang="en-US" sz="1800" dirty="0"/>
          </a:p>
        </p:txBody>
      </p:sp>
      <p:sp>
        <p:nvSpPr>
          <p:cNvPr id="28" name="SK-25-text-27"/>
          <p:cNvSpPr/>
          <p:nvPr/>
        </p:nvSpPr>
        <p:spPr>
          <a:xfrm>
            <a:off x="987475" y="3504307"/>
            <a:ext cx="1053846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Use direct, non-judgemental language</a:t>
            </a:r>
            <a:endParaRPr lang="en-US" sz="1800" dirty="0"/>
          </a:p>
        </p:txBody>
      </p:sp>
      <p:sp>
        <p:nvSpPr>
          <p:cNvPr id="29" name="SK-25-text-28"/>
          <p:cNvSpPr/>
          <p:nvPr/>
        </p:nvSpPr>
        <p:spPr>
          <a:xfrm>
            <a:off x="987475" y="3819823"/>
            <a:ext cx="464507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Refer to MARAC if high-risk domestic violence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identified</a:t>
            </a:r>
            <a:endParaRPr lang="en-US" sz="1650" dirty="0"/>
          </a:p>
        </p:txBody>
      </p:sp>
      <p:sp>
        <p:nvSpPr>
          <p:cNvPr id="30" name="SK-25-text-29"/>
          <p:cNvSpPr/>
          <p:nvPr/>
        </p:nvSpPr>
        <p:spPr>
          <a:xfrm>
            <a:off x="1097161" y="4608463"/>
            <a:ext cx="442555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"Routine enquiry must happen at every visit —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just at booking."</a:t>
            </a:r>
            <a:endParaRPr lang="en-US" sz="1650" dirty="0"/>
          </a:p>
        </p:txBody>
      </p:sp>
      <p:sp>
        <p:nvSpPr>
          <p:cNvPr id="31" name="SK-25-text-30"/>
          <p:cNvSpPr/>
          <p:nvPr/>
        </p:nvSpPr>
        <p:spPr>
          <a:xfrm>
            <a:off x="6827490" y="2427684"/>
            <a:ext cx="536451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Depression Screening — EPDS</a:t>
            </a:r>
            <a:endParaRPr lang="en-US" sz="1950" dirty="0"/>
          </a:p>
        </p:txBody>
      </p:sp>
      <p:sp>
        <p:nvSpPr>
          <p:cNvPr id="32" name="SK-25-text-31"/>
          <p:cNvSpPr/>
          <p:nvPr/>
        </p:nvSpPr>
        <p:spPr>
          <a:xfrm>
            <a:off x="6595765" y="2784277"/>
            <a:ext cx="464507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Edinburgh Postnatal Depression Scale (EPDS)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used in pregnancy</a:t>
            </a:r>
            <a:endParaRPr lang="en-US" sz="1650" dirty="0"/>
          </a:p>
        </p:txBody>
      </p:sp>
      <p:sp>
        <p:nvSpPr>
          <p:cNvPr id="33" name="SK-25-text-32"/>
          <p:cNvSpPr/>
          <p:nvPr/>
        </p:nvSpPr>
        <p:spPr>
          <a:xfrm>
            <a:off x="6595765" y="3332857"/>
            <a:ext cx="55962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Administer at booking appointment</a:t>
            </a:r>
            <a:endParaRPr lang="en-US" sz="1800" dirty="0"/>
          </a:p>
        </p:txBody>
      </p:sp>
      <p:sp>
        <p:nvSpPr>
          <p:cNvPr id="34" name="SK-25-text-33"/>
          <p:cNvSpPr/>
          <p:nvPr/>
        </p:nvSpPr>
        <p:spPr>
          <a:xfrm>
            <a:off x="6595765" y="3634680"/>
            <a:ext cx="55962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Repeat at 4-6 weeks postnatal</a:t>
            </a:r>
            <a:endParaRPr lang="en-US" sz="1800" dirty="0"/>
          </a:p>
        </p:txBody>
      </p:sp>
      <p:sp>
        <p:nvSpPr>
          <p:cNvPr id="35" name="SK-25-text-34"/>
          <p:cNvSpPr/>
          <p:nvPr/>
        </p:nvSpPr>
        <p:spPr>
          <a:xfrm>
            <a:off x="6595765" y="3922663"/>
            <a:ext cx="4242792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Score ≥13 suggests significant depressive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— refer appropriately</a:t>
            </a:r>
            <a:endParaRPr lang="en-US" sz="1650" dirty="0"/>
          </a:p>
        </p:txBody>
      </p:sp>
      <p:sp>
        <p:nvSpPr>
          <p:cNvPr id="36" name="SK-25-text-35"/>
          <p:cNvSpPr/>
          <p:nvPr/>
        </p:nvSpPr>
        <p:spPr>
          <a:xfrm>
            <a:off x="6681192" y="4608463"/>
            <a:ext cx="449877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"Perinatal mental health problems are common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early identification improves outcomes."</a:t>
            </a:r>
            <a:endParaRPr lang="en-US" sz="1650" dirty="0"/>
          </a:p>
        </p:txBody>
      </p:sp>
      <p:sp>
        <p:nvSpPr>
          <p:cNvPr id="37" name="SK-25-text-36"/>
          <p:cNvSpPr/>
          <p:nvPr/>
        </p:nvSpPr>
        <p:spPr>
          <a:xfrm>
            <a:off x="1292275" y="5685234"/>
            <a:ext cx="61398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 Protection Concern</a:t>
            </a:r>
            <a:endParaRPr lang="en-US" sz="1650" dirty="0"/>
          </a:p>
        </p:txBody>
      </p:sp>
      <p:sp>
        <p:nvSpPr>
          <p:cNvPr id="38" name="SK-25-text-37"/>
          <p:cNvSpPr/>
          <p:nvPr/>
        </p:nvSpPr>
        <p:spPr>
          <a:xfrm>
            <a:off x="1292275" y="5938986"/>
            <a:ext cx="66598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to social services immediately</a:t>
            </a:r>
            <a:endParaRPr lang="en-US" sz="1200" dirty="0"/>
          </a:p>
        </p:txBody>
      </p:sp>
      <p:sp>
        <p:nvSpPr>
          <p:cNvPr id="39" name="SK-25-text-38"/>
          <p:cNvSpPr/>
          <p:nvPr/>
        </p:nvSpPr>
        <p:spPr>
          <a:xfrm>
            <a:off x="4986486" y="5685234"/>
            <a:ext cx="362521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MARAC Referral</a:t>
            </a:r>
            <a:endParaRPr lang="en-US" sz="1650" dirty="0"/>
          </a:p>
        </p:txBody>
      </p:sp>
      <p:sp>
        <p:nvSpPr>
          <p:cNvPr id="40" name="SK-25-text-39"/>
          <p:cNvSpPr/>
          <p:nvPr/>
        </p:nvSpPr>
        <p:spPr>
          <a:xfrm>
            <a:off x="4986486" y="5938986"/>
            <a:ext cx="61112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High-risk domestic violence cases</a:t>
            </a:r>
            <a:endParaRPr lang="en-US" sz="1200" dirty="0"/>
          </a:p>
        </p:txBody>
      </p:sp>
      <p:sp>
        <p:nvSpPr>
          <p:cNvPr id="41" name="SK-25-text-40"/>
          <p:cNvSpPr/>
          <p:nvPr/>
        </p:nvSpPr>
        <p:spPr>
          <a:xfrm>
            <a:off x="8473380" y="5685234"/>
            <a:ext cx="37186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Perinatal Mental Health Team</a:t>
            </a:r>
            <a:endParaRPr lang="en-US" sz="1650" dirty="0"/>
          </a:p>
        </p:txBody>
      </p:sp>
      <p:sp>
        <p:nvSpPr>
          <p:cNvPr id="42" name="SK-25-text-41"/>
          <p:cNvSpPr/>
          <p:nvPr/>
        </p:nvSpPr>
        <p:spPr>
          <a:xfrm>
            <a:off x="8473380" y="5938986"/>
            <a:ext cx="37186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Complex mental health needs in pregnancy</a:t>
            </a:r>
            <a:endParaRPr lang="en-US" sz="1200" dirty="0"/>
          </a:p>
        </p:txBody>
      </p:sp>
      <p:sp>
        <p:nvSpPr>
          <p:cNvPr id="43" name="SK-25-text-42"/>
          <p:cNvSpPr/>
          <p:nvPr/>
        </p:nvSpPr>
        <p:spPr>
          <a:xfrm>
            <a:off x="2657773" y="6597253"/>
            <a:ext cx="953422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Slide 25 of 28 · Bradford VTS Teaching Deck: Antenatal Care and Monitoring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279773"/>
            <a:ext cx="2560290" cy="19050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851571"/>
            <a:ext cx="1365498" cy="287982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30" y="2228850"/>
            <a:ext cx="38100" cy="4203948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2228850"/>
            <a:ext cx="5205859" cy="788640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988" y="3134023"/>
            <a:ext cx="5205859" cy="575965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3826669"/>
            <a:ext cx="5205859" cy="788640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4731990"/>
            <a:ext cx="5205859" cy="788640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988" y="5644009"/>
            <a:ext cx="5205859" cy="788640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1238" y="1851571"/>
            <a:ext cx="9525" cy="4581079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2855" y="1851571"/>
            <a:ext cx="2365177" cy="287982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2621" y="2228850"/>
            <a:ext cx="38100" cy="4203948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6079" y="2228850"/>
            <a:ext cx="5205859" cy="671959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6079" y="3017490"/>
            <a:ext cx="5205859" cy="575965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86079" y="3710136"/>
            <a:ext cx="5205859" cy="671959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86079" y="4498777"/>
            <a:ext cx="5205859" cy="575965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6079" y="5191423"/>
            <a:ext cx="5205859" cy="671959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86079" y="5980063"/>
            <a:ext cx="5205859" cy="452586"/>
          </a:xfrm>
          <a:prstGeom prst="rect">
            <a:avLst/>
          </a:prstGeom>
        </p:spPr>
      </p:pic>
      <p:pic>
        <p:nvPicPr>
          <p:cNvPr id="21" name="SK-26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5192" y="6750248"/>
            <a:ext cx="4474369" cy="9525"/>
          </a:xfrm>
          <a:prstGeom prst="rect">
            <a:avLst/>
          </a:prstGeom>
        </p:spPr>
      </p:pic>
      <p:pic>
        <p:nvPicPr>
          <p:cNvPr id="22" name="SK-26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32290" y="6750248"/>
            <a:ext cx="4449961" cy="9525"/>
          </a:xfrm>
          <a:prstGeom prst="rect">
            <a:avLst/>
          </a:prstGeom>
        </p:spPr>
      </p:pic>
      <p:pic>
        <p:nvPicPr>
          <p:cNvPr id="23" name="SK-26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34894" y="1913334"/>
            <a:ext cx="182761" cy="198834"/>
          </a:xfrm>
          <a:prstGeom prst="rect">
            <a:avLst/>
          </a:prstGeom>
        </p:spPr>
      </p:pic>
      <p:pic>
        <p:nvPicPr>
          <p:cNvPr id="24" name="SK-26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063" y="1878955"/>
            <a:ext cx="182761" cy="233065"/>
          </a:xfrm>
          <a:prstGeom prst="rect">
            <a:avLst/>
          </a:prstGeom>
        </p:spPr>
      </p:pic>
      <p:sp>
        <p:nvSpPr>
          <p:cNvPr id="25" name="SK-26-text-24"/>
          <p:cNvSpPr/>
          <p:nvPr/>
        </p:nvSpPr>
        <p:spPr>
          <a:xfrm>
            <a:off x="3888284" y="61615"/>
            <a:ext cx="440308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6" name="SK-26-text-25"/>
          <p:cNvSpPr/>
          <p:nvPr/>
        </p:nvSpPr>
        <p:spPr>
          <a:xfrm>
            <a:off x="463153" y="651421"/>
            <a:ext cx="11728847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&amp; AKT Exam Pearls</a:t>
            </a:r>
            <a:endParaRPr lang="en-US" sz="4200" dirty="0"/>
          </a:p>
        </p:txBody>
      </p:sp>
      <p:sp>
        <p:nvSpPr>
          <p:cNvPr id="27" name="SK-26-text-26"/>
          <p:cNvSpPr/>
          <p:nvPr/>
        </p:nvSpPr>
        <p:spPr>
          <a:xfrm>
            <a:off x="451098" y="1412677"/>
            <a:ext cx="1174090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facts for the Applied Knowledge Test — NICE NG201 · BNF 2025/2026</a:t>
            </a:r>
            <a:endParaRPr lang="en-US" sz="1650" dirty="0"/>
          </a:p>
        </p:txBody>
      </p:sp>
      <p:sp>
        <p:nvSpPr>
          <p:cNvPr id="28" name="SK-26-text-27"/>
          <p:cNvSpPr/>
          <p:nvPr/>
        </p:nvSpPr>
        <p:spPr>
          <a:xfrm>
            <a:off x="853380" y="1892796"/>
            <a:ext cx="1924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</a:t>
            </a:r>
            <a:endParaRPr lang="en-US" sz="1500" dirty="0"/>
          </a:p>
        </p:txBody>
      </p:sp>
      <p:sp>
        <p:nvSpPr>
          <p:cNvPr id="29" name="SK-26-text-28"/>
          <p:cNvSpPr/>
          <p:nvPr/>
        </p:nvSpPr>
        <p:spPr>
          <a:xfrm>
            <a:off x="646063" y="2304157"/>
            <a:ext cx="43795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Folic Acid Dosing</a:t>
            </a:r>
            <a:endParaRPr lang="en-US" sz="1650" dirty="0"/>
          </a:p>
        </p:txBody>
      </p:sp>
      <p:sp>
        <p:nvSpPr>
          <p:cNvPr id="30" name="SK-26-text-29"/>
          <p:cNvSpPr/>
          <p:nvPr/>
        </p:nvSpPr>
        <p:spPr>
          <a:xfrm>
            <a:off x="646063" y="2564755"/>
            <a:ext cx="501089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400 mcg standard · 5 mg if high risk (obesity, epilepsy, previous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NTD, diabetes)</a:t>
            </a:r>
            <a:endParaRPr lang="en-US" sz="1350" dirty="0"/>
          </a:p>
        </p:txBody>
      </p:sp>
      <p:sp>
        <p:nvSpPr>
          <p:cNvPr id="31" name="SK-26-text-30"/>
          <p:cNvSpPr/>
          <p:nvPr/>
        </p:nvSpPr>
        <p:spPr>
          <a:xfrm>
            <a:off x="646063" y="3216325"/>
            <a:ext cx="51339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 Throughout</a:t>
            </a:r>
            <a:endParaRPr lang="en-US" sz="1650" dirty="0"/>
          </a:p>
        </p:txBody>
      </p:sp>
      <p:sp>
        <p:nvSpPr>
          <p:cNvPr id="32" name="SK-26-text-31"/>
          <p:cNvSpPr/>
          <p:nvPr/>
        </p:nvSpPr>
        <p:spPr>
          <a:xfrm>
            <a:off x="646063" y="3470077"/>
            <a:ext cx="115459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mcg (400 IU) daily — entire pregnancy, not just first trimester</a:t>
            </a:r>
            <a:endParaRPr lang="en-US" sz="1350" dirty="0"/>
          </a:p>
        </p:txBody>
      </p:sp>
      <p:sp>
        <p:nvSpPr>
          <p:cNvPr id="33" name="SK-26-text-32"/>
          <p:cNvSpPr/>
          <p:nvPr/>
        </p:nvSpPr>
        <p:spPr>
          <a:xfrm>
            <a:off x="646063" y="3908971"/>
            <a:ext cx="44634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Book by 10 Weeks</a:t>
            </a:r>
            <a:endParaRPr lang="en-US" sz="1650" dirty="0"/>
          </a:p>
        </p:txBody>
      </p:sp>
      <p:sp>
        <p:nvSpPr>
          <p:cNvPr id="34" name="SK-26-text-33"/>
          <p:cNvSpPr/>
          <p:nvPr/>
        </p:nvSpPr>
        <p:spPr>
          <a:xfrm>
            <a:off x="646063" y="4155877"/>
            <a:ext cx="473035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refers promptly to midwife — booking appointment must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happen by 10 weeks gestation</a:t>
            </a:r>
            <a:endParaRPr lang="en-US" sz="1350" dirty="0"/>
          </a:p>
        </p:txBody>
      </p:sp>
      <p:sp>
        <p:nvSpPr>
          <p:cNvPr id="35" name="SK-26-text-34"/>
          <p:cNvSpPr/>
          <p:nvPr/>
        </p:nvSpPr>
        <p:spPr>
          <a:xfrm>
            <a:off x="646063" y="4800600"/>
            <a:ext cx="54692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Aspirin from Week 12</a:t>
            </a:r>
            <a:endParaRPr lang="en-US" sz="1650" dirty="0"/>
          </a:p>
        </p:txBody>
      </p:sp>
      <p:sp>
        <p:nvSpPr>
          <p:cNvPr id="36" name="SK-26-text-35"/>
          <p:cNvSpPr/>
          <p:nvPr/>
        </p:nvSpPr>
        <p:spPr>
          <a:xfrm>
            <a:off x="646063" y="5054203"/>
            <a:ext cx="476696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75–150 mg once daily for high-risk pre-eclampsia women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until delivery</a:t>
            </a:r>
            <a:endParaRPr lang="en-US" sz="1350" dirty="0"/>
          </a:p>
        </p:txBody>
      </p:sp>
      <p:sp>
        <p:nvSpPr>
          <p:cNvPr id="37" name="SK-26-text-36"/>
          <p:cNvSpPr/>
          <p:nvPr/>
        </p:nvSpPr>
        <p:spPr>
          <a:xfrm>
            <a:off x="646063" y="5698927"/>
            <a:ext cx="49663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Anti-D at 28 Weeks</a:t>
            </a:r>
            <a:endParaRPr lang="en-US" sz="1650" dirty="0"/>
          </a:p>
        </p:txBody>
      </p:sp>
      <p:sp>
        <p:nvSpPr>
          <p:cNvPr id="38" name="SK-26-text-37"/>
          <p:cNvSpPr/>
          <p:nvPr/>
        </p:nvSpPr>
        <p:spPr>
          <a:xfrm>
            <a:off x="646063" y="5938986"/>
            <a:ext cx="493767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RAADP — 1500 IU single dose OR 500 IU at 28 and 34 weeks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Rh-negative women</a:t>
            </a:r>
            <a:endParaRPr lang="en-US" sz="1350" dirty="0"/>
          </a:p>
        </p:txBody>
      </p:sp>
      <p:sp>
        <p:nvSpPr>
          <p:cNvPr id="39" name="SK-26-text-38"/>
          <p:cNvSpPr/>
          <p:nvPr/>
        </p:nvSpPr>
        <p:spPr>
          <a:xfrm>
            <a:off x="6790879" y="1899642"/>
            <a:ext cx="35242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PEARLS</a:t>
            </a:r>
            <a:endParaRPr lang="en-US" sz="1500" dirty="0"/>
          </a:p>
        </p:txBody>
      </p:sp>
      <p:sp>
        <p:nvSpPr>
          <p:cNvPr id="40" name="SK-26-text-39"/>
          <p:cNvSpPr/>
          <p:nvPr/>
        </p:nvSpPr>
        <p:spPr>
          <a:xfrm>
            <a:off x="6583561" y="2290465"/>
            <a:ext cx="46310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 Counts</a:t>
            </a:r>
            <a:endParaRPr lang="en-US" sz="1650" dirty="0"/>
          </a:p>
        </p:txBody>
      </p:sp>
      <p:sp>
        <p:nvSpPr>
          <p:cNvPr id="41" name="SK-26-text-40"/>
          <p:cNvSpPr/>
          <p:nvPr/>
        </p:nvSpPr>
        <p:spPr>
          <a:xfrm>
            <a:off x="6571357" y="2523679"/>
            <a:ext cx="45597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Nulliparous = 10 appointments · Parous = 7 appointments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(NICE NG201)</a:t>
            </a:r>
            <a:endParaRPr lang="en-US" sz="1350" dirty="0"/>
          </a:p>
        </p:txBody>
      </p:sp>
      <p:sp>
        <p:nvSpPr>
          <p:cNvPr id="42" name="SK-26-text-41"/>
          <p:cNvSpPr/>
          <p:nvPr/>
        </p:nvSpPr>
        <p:spPr>
          <a:xfrm>
            <a:off x="6583561" y="3086100"/>
            <a:ext cx="53854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GDM Thresholds (OGTT)</a:t>
            </a:r>
            <a:endParaRPr lang="en-US" sz="1650" dirty="0"/>
          </a:p>
        </p:txBody>
      </p:sp>
      <p:sp>
        <p:nvSpPr>
          <p:cNvPr id="43" name="SK-26-text-42"/>
          <p:cNvSpPr/>
          <p:nvPr/>
        </p:nvSpPr>
        <p:spPr>
          <a:xfrm>
            <a:off x="6583561" y="3332857"/>
            <a:ext cx="56084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Fasting ≥ 5.6 mmol/L OR 2-hour ≥ 7.8 mmol/L → diagnose GDM</a:t>
            </a:r>
            <a:endParaRPr lang="en-US" sz="1350" dirty="0"/>
          </a:p>
        </p:txBody>
      </p:sp>
      <p:sp>
        <p:nvSpPr>
          <p:cNvPr id="44" name="SK-26-text-43"/>
          <p:cNvSpPr/>
          <p:nvPr/>
        </p:nvSpPr>
        <p:spPr>
          <a:xfrm>
            <a:off x="6583561" y="3675757"/>
            <a:ext cx="560843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Antihypertensive</a:t>
            </a:r>
            <a:endParaRPr lang="en-US" sz="1650" dirty="0"/>
          </a:p>
        </p:txBody>
      </p:sp>
      <p:sp>
        <p:nvSpPr>
          <p:cNvPr id="45" name="SK-26-text-44"/>
          <p:cNvSpPr/>
          <p:nvPr/>
        </p:nvSpPr>
        <p:spPr>
          <a:xfrm>
            <a:off x="6571357" y="3929509"/>
            <a:ext cx="4986486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Labetalol — first-line in pregnancy; methyldopa or nifedipine as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alternatives</a:t>
            </a:r>
            <a:endParaRPr lang="en-US" sz="1350" dirty="0"/>
          </a:p>
        </p:txBody>
      </p:sp>
      <p:sp>
        <p:nvSpPr>
          <p:cNvPr id="46" name="SK-26-text-45"/>
          <p:cNvSpPr/>
          <p:nvPr/>
        </p:nvSpPr>
        <p:spPr>
          <a:xfrm>
            <a:off x="6583561" y="4457700"/>
            <a:ext cx="46310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in Pregnancy</a:t>
            </a:r>
            <a:endParaRPr lang="en-US" sz="1650" dirty="0"/>
          </a:p>
        </p:txBody>
      </p:sp>
      <p:sp>
        <p:nvSpPr>
          <p:cNvPr id="47" name="SK-26-text-46"/>
          <p:cNvSpPr/>
          <p:nvPr/>
        </p:nvSpPr>
        <p:spPr>
          <a:xfrm>
            <a:off x="6571357" y="4690765"/>
            <a:ext cx="462066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ACE inhibitors and ARBs — teratogenic (renal dysgenesis,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oligohydramnios)</a:t>
            </a:r>
            <a:endParaRPr lang="en-US" sz="1350" dirty="0"/>
          </a:p>
        </p:txBody>
      </p:sp>
      <p:sp>
        <p:nvSpPr>
          <p:cNvPr id="48" name="SK-26-text-47"/>
          <p:cNvSpPr/>
          <p:nvPr/>
        </p:nvSpPr>
        <p:spPr>
          <a:xfrm>
            <a:off x="6583561" y="5198269"/>
            <a:ext cx="53854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Antiemetic</a:t>
            </a:r>
            <a:endParaRPr lang="en-US" sz="1650" dirty="0"/>
          </a:p>
        </p:txBody>
      </p:sp>
      <p:sp>
        <p:nvSpPr>
          <p:cNvPr id="49" name="SK-26-text-48"/>
          <p:cNvSpPr/>
          <p:nvPr/>
        </p:nvSpPr>
        <p:spPr>
          <a:xfrm>
            <a:off x="6571357" y="5424636"/>
            <a:ext cx="491326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Cyclizine 50 mg TDS — BNF first-line for nausea and vomiting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pregnancy</a:t>
            </a:r>
            <a:endParaRPr lang="en-US" sz="1350" dirty="0"/>
          </a:p>
        </p:txBody>
      </p:sp>
      <p:sp>
        <p:nvSpPr>
          <p:cNvPr id="50" name="SK-26-text-49"/>
          <p:cNvSpPr/>
          <p:nvPr/>
        </p:nvSpPr>
        <p:spPr>
          <a:xfrm>
            <a:off x="6583561" y="5959525"/>
            <a:ext cx="463105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Anaemia Thresholds</a:t>
            </a:r>
            <a:endParaRPr lang="en-US" sz="1650" dirty="0"/>
          </a:p>
        </p:txBody>
      </p:sp>
      <p:sp>
        <p:nvSpPr>
          <p:cNvPr id="51" name="SK-26-text-50"/>
          <p:cNvSpPr/>
          <p:nvPr/>
        </p:nvSpPr>
        <p:spPr>
          <a:xfrm>
            <a:off x="6583561" y="6192738"/>
            <a:ext cx="560843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Hb &lt; 110 g/L (T1) · &lt; 105 g/L (T2/T3) · &lt; 100 g/L (postnatal)</a:t>
            </a:r>
            <a:endParaRPr lang="en-US" sz="1350" dirty="0"/>
          </a:p>
        </p:txBody>
      </p:sp>
      <p:sp>
        <p:nvSpPr>
          <p:cNvPr id="52" name="SK-26-text-51"/>
          <p:cNvSpPr/>
          <p:nvPr/>
        </p:nvSpPr>
        <p:spPr>
          <a:xfrm>
            <a:off x="5265390" y="6638479"/>
            <a:ext cx="166107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82811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7475" y="987475"/>
            <a:ext cx="3169890" cy="342900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098" y="1412677"/>
            <a:ext cx="1011882" cy="61615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153" y="1673275"/>
            <a:ext cx="5522863" cy="4553694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153" y="1673275"/>
            <a:ext cx="5522863" cy="692646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5686" y="1673275"/>
            <a:ext cx="5522863" cy="4553694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05686" y="1673275"/>
            <a:ext cx="5522863" cy="692646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5671" y="6423273"/>
            <a:ext cx="5266879" cy="19050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56784" y="6423273"/>
            <a:ext cx="5266879" cy="19050"/>
          </a:xfrm>
          <a:prstGeom prst="rect">
            <a:avLst/>
          </a:prstGeom>
        </p:spPr>
      </p:pic>
      <p:sp>
        <p:nvSpPr>
          <p:cNvPr id="12" name="SK-27-text-11"/>
          <p:cNvSpPr/>
          <p:nvPr/>
        </p:nvSpPr>
        <p:spPr>
          <a:xfrm>
            <a:off x="451098" y="137071"/>
            <a:ext cx="875633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175" dirty="0"/>
          </a:p>
        </p:txBody>
      </p:sp>
      <p:sp>
        <p:nvSpPr>
          <p:cNvPr id="13" name="SK-27-text-12"/>
          <p:cNvSpPr/>
          <p:nvPr/>
        </p:nvSpPr>
        <p:spPr>
          <a:xfrm>
            <a:off x="451098" y="836563"/>
            <a:ext cx="1174090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1A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&amp; Common Pitfalls</a:t>
            </a:r>
            <a:endParaRPr lang="en-US" sz="3900" dirty="0"/>
          </a:p>
        </p:txBody>
      </p:sp>
      <p:sp>
        <p:nvSpPr>
          <p:cNvPr id="14" name="SK-27-text-13"/>
          <p:cNvSpPr/>
          <p:nvPr/>
        </p:nvSpPr>
        <p:spPr>
          <a:xfrm>
            <a:off x="8656290" y="1042392"/>
            <a:ext cx="35357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Safety — Know Before You Go</a:t>
            </a:r>
            <a:endParaRPr lang="en-US" sz="1500" dirty="0"/>
          </a:p>
        </p:txBody>
      </p:sp>
      <p:sp>
        <p:nvSpPr>
          <p:cNvPr id="15" name="SK-27-text-14"/>
          <p:cNvSpPr/>
          <p:nvPr/>
        </p:nvSpPr>
        <p:spPr>
          <a:xfrm>
            <a:off x="670471" y="1776115"/>
            <a:ext cx="35909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RED FLAGS</a:t>
            </a:r>
            <a:endParaRPr lang="en-US" sz="1950" dirty="0"/>
          </a:p>
        </p:txBody>
      </p:sp>
      <p:sp>
        <p:nvSpPr>
          <p:cNvPr id="16" name="SK-27-text-15"/>
          <p:cNvSpPr/>
          <p:nvPr/>
        </p:nvSpPr>
        <p:spPr>
          <a:xfrm>
            <a:off x="987475" y="2064246"/>
            <a:ext cx="850106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Emergency Action Required</a:t>
            </a:r>
            <a:endParaRPr lang="en-US" sz="1575" dirty="0"/>
          </a:p>
        </p:txBody>
      </p:sp>
      <p:sp>
        <p:nvSpPr>
          <p:cNvPr id="17" name="SK-27-text-16"/>
          <p:cNvSpPr/>
          <p:nvPr/>
        </p:nvSpPr>
        <p:spPr>
          <a:xfrm>
            <a:off x="670471" y="2475607"/>
            <a:ext cx="509617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BP ≥ 160/110 → Immediate hospital assessment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pre-eclampsia</a:t>
            </a:r>
            <a:endParaRPr lang="en-US" sz="1650" dirty="0"/>
          </a:p>
        </p:txBody>
      </p:sp>
      <p:sp>
        <p:nvSpPr>
          <p:cNvPr id="18" name="SK-27-text-17"/>
          <p:cNvSpPr/>
          <p:nvPr/>
        </p:nvSpPr>
        <p:spPr>
          <a:xfrm>
            <a:off x="670471" y="3086100"/>
            <a:ext cx="491326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Headache + visual disturbance + epigastric pain →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Pre-eclampsia until proven otherwise</a:t>
            </a:r>
            <a:endParaRPr lang="en-US" sz="1650" dirty="0"/>
          </a:p>
        </p:txBody>
      </p:sp>
      <p:sp>
        <p:nvSpPr>
          <p:cNvPr id="19" name="SK-27-text-18"/>
          <p:cNvSpPr/>
          <p:nvPr/>
        </p:nvSpPr>
        <p:spPr>
          <a:xfrm>
            <a:off x="670471" y="3696444"/>
            <a:ext cx="465727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Reduced fetal movements → Advise immediate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attendance — do NOT use home Doppler</a:t>
            </a:r>
            <a:endParaRPr lang="en-US" sz="1650" dirty="0"/>
          </a:p>
        </p:txBody>
      </p:sp>
      <p:sp>
        <p:nvSpPr>
          <p:cNvPr id="20" name="SK-27-text-19"/>
          <p:cNvSpPr/>
          <p:nvPr/>
        </p:nvSpPr>
        <p:spPr>
          <a:xfrm>
            <a:off x="670471" y="4306788"/>
            <a:ext cx="481578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Antepartum haemorrhage → Any vaginal bleeding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24 weeks → emergency hospital</a:t>
            </a:r>
            <a:endParaRPr lang="en-US" sz="1650" dirty="0"/>
          </a:p>
        </p:txBody>
      </p:sp>
      <p:sp>
        <p:nvSpPr>
          <p:cNvPr id="21" name="SK-27-text-20"/>
          <p:cNvSpPr/>
          <p:nvPr/>
        </p:nvSpPr>
        <p:spPr>
          <a:xfrm>
            <a:off x="670471" y="4917132"/>
            <a:ext cx="485239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Severe vomiting + weight loss + ketosis →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Hyperemesis gravidarum → hospital admission</a:t>
            </a:r>
            <a:endParaRPr lang="en-US" sz="1650" dirty="0"/>
          </a:p>
        </p:txBody>
      </p:sp>
      <p:sp>
        <p:nvSpPr>
          <p:cNvPr id="22" name="SK-27-text-21"/>
          <p:cNvSpPr/>
          <p:nvPr/>
        </p:nvSpPr>
        <p:spPr>
          <a:xfrm>
            <a:off x="670471" y="5520630"/>
            <a:ext cx="460846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Fever + rigors + flank pain → Pyelonephritis →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hospital + IV antibiotics</a:t>
            </a:r>
            <a:endParaRPr lang="en-US" sz="1650" dirty="0"/>
          </a:p>
        </p:txBody>
      </p:sp>
      <p:sp>
        <p:nvSpPr>
          <p:cNvPr id="23" name="SK-27-text-22"/>
          <p:cNvSpPr/>
          <p:nvPr/>
        </p:nvSpPr>
        <p:spPr>
          <a:xfrm>
            <a:off x="6425059" y="1782961"/>
            <a:ext cx="537400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COMMON PITFALLS</a:t>
            </a:r>
            <a:endParaRPr lang="en-US" sz="1950" dirty="0"/>
          </a:p>
        </p:txBody>
      </p:sp>
      <p:sp>
        <p:nvSpPr>
          <p:cNvPr id="24" name="SK-27-text-23"/>
          <p:cNvSpPr/>
          <p:nvPr/>
        </p:nvSpPr>
        <p:spPr>
          <a:xfrm>
            <a:off x="6742063" y="2064246"/>
            <a:ext cx="54499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Avoidable Errors in Antenatal Practice</a:t>
            </a:r>
            <a:endParaRPr lang="en-US" sz="1575" dirty="0"/>
          </a:p>
        </p:txBody>
      </p:sp>
      <p:sp>
        <p:nvSpPr>
          <p:cNvPr id="25" name="SK-27-text-24"/>
          <p:cNvSpPr/>
          <p:nvPr/>
        </p:nvSpPr>
        <p:spPr>
          <a:xfrm>
            <a:off x="6437263" y="2509986"/>
            <a:ext cx="5010894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Missing high-dose folic acid — 5mg not prescribed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indicated (obesity, epilepsy, previous NTD,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diabetes)</a:t>
            </a:r>
            <a:endParaRPr lang="en-US" sz="1650" dirty="0"/>
          </a:p>
        </p:txBody>
      </p:sp>
      <p:sp>
        <p:nvSpPr>
          <p:cNvPr id="26" name="SK-27-text-25"/>
          <p:cNvSpPr/>
          <p:nvPr/>
        </p:nvSpPr>
        <p:spPr>
          <a:xfrm>
            <a:off x="6437263" y="3449538"/>
            <a:ext cx="509617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Not offering aspirin — 75–150mg from 12 weeks in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high-risk pre-eclampsia women is now standard care</a:t>
            </a:r>
            <a:endParaRPr lang="en-US" sz="1650" dirty="0"/>
          </a:p>
        </p:txBody>
      </p:sp>
      <p:sp>
        <p:nvSpPr>
          <p:cNvPr id="27" name="SK-27-text-26"/>
          <p:cNvSpPr/>
          <p:nvPr/>
        </p:nvSpPr>
        <p:spPr>
          <a:xfrm>
            <a:off x="6437263" y="4142184"/>
            <a:ext cx="494987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Prescribing ACE inhibitors or ARBs — Teratogenic;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ALL medications at booking</a:t>
            </a:r>
            <a:endParaRPr lang="en-US" sz="1650" dirty="0"/>
          </a:p>
        </p:txBody>
      </p:sp>
      <p:sp>
        <p:nvSpPr>
          <p:cNvPr id="28" name="SK-27-text-27"/>
          <p:cNvSpPr/>
          <p:nvPr/>
        </p:nvSpPr>
        <p:spPr>
          <a:xfrm>
            <a:off x="6437263" y="4834830"/>
            <a:ext cx="496207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Not sending MSU at booking — Asymptomatic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bacteriuria must be treated (risk of pyelonephritis)</a:t>
            </a:r>
            <a:endParaRPr lang="en-US" sz="1650" dirty="0"/>
          </a:p>
        </p:txBody>
      </p:sp>
      <p:sp>
        <p:nvSpPr>
          <p:cNvPr id="29" name="SK-27-text-28"/>
          <p:cNvSpPr/>
          <p:nvPr/>
        </p:nvSpPr>
        <p:spPr>
          <a:xfrm>
            <a:off x="6437263" y="5520630"/>
            <a:ext cx="451098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Dismissing reduced fetal movements — Never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reassure without formal assessment</a:t>
            </a:r>
            <a:endParaRPr lang="en-US" sz="1650" dirty="0"/>
          </a:p>
        </p:txBody>
      </p:sp>
      <p:sp>
        <p:nvSpPr>
          <p:cNvPr id="30" name="SK-27-text-29"/>
          <p:cNvSpPr/>
          <p:nvPr/>
        </p:nvSpPr>
        <p:spPr>
          <a:xfrm>
            <a:off x="5230267" y="6576715"/>
            <a:ext cx="44062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1" name="SK-27-text-30"/>
          <p:cNvSpPr/>
          <p:nvPr/>
        </p:nvSpPr>
        <p:spPr>
          <a:xfrm>
            <a:off x="11301859" y="6576715"/>
            <a:ext cx="89014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27 / 28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544538"/>
            <a:ext cx="1194792" cy="38100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2208163"/>
            <a:ext cx="5461992" cy="802332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2290465"/>
            <a:ext cx="97482" cy="637729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3134023"/>
            <a:ext cx="5461992" cy="802332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3216325"/>
            <a:ext cx="97482" cy="637729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4059882"/>
            <a:ext cx="5461992" cy="802332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4142184"/>
            <a:ext cx="97482" cy="637729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65" y="4985742"/>
            <a:ext cx="5461992" cy="802332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5068044"/>
            <a:ext cx="97482" cy="637729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0094" y="2208163"/>
            <a:ext cx="5461992" cy="802332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0094" y="2290465"/>
            <a:ext cx="97482" cy="637729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0094" y="3134023"/>
            <a:ext cx="5461992" cy="802332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0094" y="3216325"/>
            <a:ext cx="97482" cy="637729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0094" y="4059882"/>
            <a:ext cx="5461992" cy="802332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0094" y="4142184"/>
            <a:ext cx="97482" cy="637729"/>
          </a:xfrm>
          <a:prstGeom prst="rect">
            <a:avLst/>
          </a:prstGeom>
        </p:spPr>
      </p:pic>
      <p:pic>
        <p:nvPicPr>
          <p:cNvPr id="19" name="SK-2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0094" y="4985742"/>
            <a:ext cx="5461992" cy="802332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0094" y="5068044"/>
            <a:ext cx="97482" cy="637729"/>
          </a:xfrm>
          <a:prstGeom prst="rect">
            <a:avLst/>
          </a:prstGeom>
        </p:spPr>
      </p:pic>
      <p:pic>
        <p:nvPicPr>
          <p:cNvPr id="21" name="SK-28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5829300"/>
            <a:ext cx="12192000" cy="1028700"/>
          </a:xfrm>
          <a:prstGeom prst="rect">
            <a:avLst/>
          </a:prstGeom>
        </p:spPr>
      </p:pic>
      <p:pic>
        <p:nvPicPr>
          <p:cNvPr id="22" name="SK-28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5801171"/>
            <a:ext cx="12192000" cy="28575"/>
          </a:xfrm>
          <a:prstGeom prst="rect">
            <a:avLst/>
          </a:prstGeom>
        </p:spPr>
      </p:pic>
      <p:sp>
        <p:nvSpPr>
          <p:cNvPr id="23" name="SK-28-text-22"/>
          <p:cNvSpPr/>
          <p:nvPr/>
        </p:nvSpPr>
        <p:spPr>
          <a:xfrm>
            <a:off x="487561" y="116532"/>
            <a:ext cx="81524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24" name="SK-28-text-23"/>
          <p:cNvSpPr/>
          <p:nvPr/>
        </p:nvSpPr>
        <p:spPr>
          <a:xfrm>
            <a:off x="10021788" y="164455"/>
            <a:ext cx="21702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5" name="SK-28-text-24"/>
          <p:cNvSpPr/>
          <p:nvPr/>
        </p:nvSpPr>
        <p:spPr>
          <a:xfrm>
            <a:off x="487561" y="877788"/>
            <a:ext cx="752189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</a:t>
            </a:r>
            <a:endParaRPr lang="en-US" sz="3975" dirty="0"/>
          </a:p>
        </p:txBody>
      </p:sp>
      <p:sp>
        <p:nvSpPr>
          <p:cNvPr id="26" name="SK-28-text-25"/>
          <p:cNvSpPr/>
          <p:nvPr/>
        </p:nvSpPr>
        <p:spPr>
          <a:xfrm>
            <a:off x="475357" y="1748730"/>
            <a:ext cx="1171664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4729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numbers and drug choices — commit these to memory</a:t>
            </a:r>
            <a:endParaRPr lang="en-US" sz="2250" dirty="0"/>
          </a:p>
        </p:txBody>
      </p:sp>
      <p:sp>
        <p:nvSpPr>
          <p:cNvPr id="27" name="SK-28-text-26"/>
          <p:cNvSpPr/>
          <p:nvPr/>
        </p:nvSpPr>
        <p:spPr>
          <a:xfrm>
            <a:off x="658267" y="2475607"/>
            <a:ext cx="345281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Folic Acid</a:t>
            </a:r>
            <a:endParaRPr lang="en-US" sz="2175" dirty="0"/>
          </a:p>
        </p:txBody>
      </p:sp>
      <p:sp>
        <p:nvSpPr>
          <p:cNvPr id="28" name="SK-28-text-27"/>
          <p:cNvSpPr/>
          <p:nvPr/>
        </p:nvSpPr>
        <p:spPr>
          <a:xfrm>
            <a:off x="2127618" y="2359075"/>
            <a:ext cx="335280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400 mcg daily · 5 mg if high risk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(obesity, epilepsy, previous NTD, diabetes)</a:t>
            </a:r>
            <a:endParaRPr lang="en-US" sz="1800" dirty="0"/>
          </a:p>
        </p:txBody>
      </p:sp>
      <p:sp>
        <p:nvSpPr>
          <p:cNvPr id="29" name="SK-28-text-28"/>
          <p:cNvSpPr/>
          <p:nvPr/>
        </p:nvSpPr>
        <p:spPr>
          <a:xfrm>
            <a:off x="6376392" y="2482453"/>
            <a:ext cx="245840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Aspirin</a:t>
            </a:r>
            <a:endParaRPr lang="en-US" sz="2175" dirty="0"/>
          </a:p>
        </p:txBody>
      </p:sp>
      <p:sp>
        <p:nvSpPr>
          <p:cNvPr id="30" name="SK-28-text-29"/>
          <p:cNvSpPr/>
          <p:nvPr/>
        </p:nvSpPr>
        <p:spPr>
          <a:xfrm>
            <a:off x="8595271" y="2365921"/>
            <a:ext cx="2865090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75–150 mg from week 12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(high-risk pre-eclampsia women)</a:t>
            </a:r>
            <a:endParaRPr lang="en-US" sz="1800" dirty="0"/>
          </a:p>
        </p:txBody>
      </p:sp>
      <p:sp>
        <p:nvSpPr>
          <p:cNvPr id="31" name="SK-28-text-30"/>
          <p:cNvSpPr/>
          <p:nvPr/>
        </p:nvSpPr>
        <p:spPr>
          <a:xfrm>
            <a:off x="682675" y="3346698"/>
            <a:ext cx="312134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</a:t>
            </a:r>
            <a:endParaRPr lang="en-US" sz="2175" dirty="0"/>
          </a:p>
        </p:txBody>
      </p:sp>
      <p:sp>
        <p:nvSpPr>
          <p:cNvPr id="32" name="SK-28-text-31"/>
          <p:cNvSpPr/>
          <p:nvPr/>
        </p:nvSpPr>
        <p:spPr>
          <a:xfrm>
            <a:off x="2779663" y="3209479"/>
            <a:ext cx="229195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mcg (400 IU) daily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throughout pregnancy</a:t>
            </a:r>
            <a:endParaRPr lang="en-US" sz="1800" dirty="0"/>
          </a:p>
        </p:txBody>
      </p:sp>
      <p:sp>
        <p:nvSpPr>
          <p:cNvPr id="33" name="SK-28-text-32"/>
          <p:cNvSpPr/>
          <p:nvPr/>
        </p:nvSpPr>
        <p:spPr>
          <a:xfrm>
            <a:off x="6376392" y="3346698"/>
            <a:ext cx="544163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Antihypertensive</a:t>
            </a:r>
            <a:endParaRPr lang="en-US" sz="2175" dirty="0"/>
          </a:p>
        </p:txBody>
      </p:sp>
      <p:sp>
        <p:nvSpPr>
          <p:cNvPr id="34" name="SK-28-text-33"/>
          <p:cNvSpPr/>
          <p:nvPr/>
        </p:nvSpPr>
        <p:spPr>
          <a:xfrm>
            <a:off x="8595271" y="3209479"/>
            <a:ext cx="296257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Labetalol — first-line ·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ACE inhibitors &amp; ARBs</a:t>
            </a:r>
            <a:endParaRPr lang="en-US" sz="1800" dirty="0"/>
          </a:p>
        </p:txBody>
      </p:sp>
      <p:sp>
        <p:nvSpPr>
          <p:cNvPr id="35" name="SK-28-text-34"/>
          <p:cNvSpPr/>
          <p:nvPr/>
        </p:nvSpPr>
        <p:spPr>
          <a:xfrm>
            <a:off x="682675" y="4210794"/>
            <a:ext cx="411575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Appointments</a:t>
            </a:r>
            <a:endParaRPr lang="en-US" sz="2175" dirty="0"/>
          </a:p>
        </p:txBody>
      </p:sp>
      <p:sp>
        <p:nvSpPr>
          <p:cNvPr id="36" name="SK-28-text-35"/>
          <p:cNvSpPr/>
          <p:nvPr/>
        </p:nvSpPr>
        <p:spPr>
          <a:xfrm>
            <a:off x="2779663" y="4073575"/>
            <a:ext cx="2474863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visits — nulliparous ·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 visits — parous</a:t>
            </a:r>
            <a:endParaRPr lang="en-US" sz="1800" dirty="0"/>
          </a:p>
        </p:txBody>
      </p:sp>
      <p:sp>
        <p:nvSpPr>
          <p:cNvPr id="37" name="SK-28-text-36"/>
          <p:cNvSpPr/>
          <p:nvPr/>
        </p:nvSpPr>
        <p:spPr>
          <a:xfrm>
            <a:off x="6376392" y="4196953"/>
            <a:ext cx="477869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Anti-D (RAADP)</a:t>
            </a:r>
            <a:endParaRPr lang="en-US" sz="2175" dirty="0"/>
          </a:p>
        </p:txBody>
      </p:sp>
      <p:sp>
        <p:nvSpPr>
          <p:cNvPr id="38" name="SK-28-text-37"/>
          <p:cNvSpPr/>
          <p:nvPr/>
        </p:nvSpPr>
        <p:spPr>
          <a:xfrm>
            <a:off x="8595271" y="4066729"/>
            <a:ext cx="2791867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1500 IU at 28 weeks ·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500 IU at 28 &amp; 34 weeks</a:t>
            </a:r>
            <a:endParaRPr lang="en-US" sz="1800" dirty="0"/>
          </a:p>
        </p:txBody>
      </p:sp>
      <p:sp>
        <p:nvSpPr>
          <p:cNvPr id="39" name="SK-28-text-38"/>
          <p:cNvSpPr/>
          <p:nvPr/>
        </p:nvSpPr>
        <p:spPr>
          <a:xfrm>
            <a:off x="694879" y="5061198"/>
            <a:ext cx="477869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GDM Thresholds</a:t>
            </a:r>
            <a:endParaRPr lang="en-US" sz="2175" dirty="0"/>
          </a:p>
        </p:txBody>
      </p:sp>
      <p:sp>
        <p:nvSpPr>
          <p:cNvPr id="40" name="SK-28-text-39"/>
          <p:cNvSpPr/>
          <p:nvPr/>
        </p:nvSpPr>
        <p:spPr>
          <a:xfrm>
            <a:off x="2816275" y="4930825"/>
            <a:ext cx="225549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Fasting ≥5.6 mmol/L ·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2-hour ≥7.8 mmol/L</a:t>
            </a:r>
            <a:endParaRPr lang="en-US" sz="1800" dirty="0"/>
          </a:p>
        </p:txBody>
      </p:sp>
      <p:sp>
        <p:nvSpPr>
          <p:cNvPr id="41" name="SK-28-text-40"/>
          <p:cNvSpPr/>
          <p:nvPr/>
        </p:nvSpPr>
        <p:spPr>
          <a:xfrm>
            <a:off x="6388596" y="5061198"/>
            <a:ext cx="544163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Antiemetic</a:t>
            </a:r>
            <a:endParaRPr lang="en-US" sz="2175" dirty="0"/>
          </a:p>
        </p:txBody>
      </p:sp>
      <p:sp>
        <p:nvSpPr>
          <p:cNvPr id="42" name="SK-28-text-41"/>
          <p:cNvSpPr/>
          <p:nvPr/>
        </p:nvSpPr>
        <p:spPr>
          <a:xfrm>
            <a:off x="8595271" y="4923979"/>
            <a:ext cx="2999184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Cyclizine 50 mg three times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 (BNF safe in pregnancy)</a:t>
            </a:r>
            <a:endParaRPr lang="en-US" sz="1800" dirty="0"/>
          </a:p>
        </p:txBody>
      </p:sp>
      <p:sp>
        <p:nvSpPr>
          <p:cNvPr id="43" name="SK-28-text-42"/>
          <p:cNvSpPr/>
          <p:nvPr/>
        </p:nvSpPr>
        <p:spPr>
          <a:xfrm>
            <a:off x="5266879" y="5877223"/>
            <a:ext cx="4362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Final Disclaimer</a:t>
            </a:r>
            <a:endParaRPr lang="en-US" sz="1500" dirty="0"/>
          </a:p>
        </p:txBody>
      </p:sp>
      <p:sp>
        <p:nvSpPr>
          <p:cNvPr id="44" name="SK-28-text-43"/>
          <p:cNvSpPr/>
          <p:nvPr/>
        </p:nvSpPr>
        <p:spPr>
          <a:xfrm>
            <a:off x="597396" y="6117282"/>
            <a:ext cx="1098485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teaching deck is for educational purposes only. Clinical decisions should always be based on the most current NICE guidelines, BNF recommendations,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individual patient assessment. Drug doses and thresholds may change — always verify with up-to-date sources before applying to clinical practice.</a:t>
            </a:r>
            <a:endParaRPr lang="en-US" sz="1200" dirty="0"/>
          </a:p>
        </p:txBody>
      </p:sp>
      <p:sp>
        <p:nvSpPr>
          <p:cNvPr id="45" name="SK-28-text-44"/>
          <p:cNvSpPr/>
          <p:nvPr/>
        </p:nvSpPr>
        <p:spPr>
          <a:xfrm>
            <a:off x="1912590" y="6521946"/>
            <a:ext cx="836667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*Sources: NICE NG201 (2021, 2024 update) · NICE CKS Antenatal Care · NICE CKS Nausea/Vomiting in Pregnancy (Nov 2025) · BNF 2025/2026</a:t>
            </a:r>
            <a:endParaRPr lang="en-US" sz="1050" dirty="0"/>
          </a:p>
        </p:txBody>
      </p:sp>
      <p:sp>
        <p:nvSpPr>
          <p:cNvPr id="46" name="SK-28-text-45"/>
          <p:cNvSpPr/>
          <p:nvPr/>
        </p:nvSpPr>
        <p:spPr>
          <a:xfrm>
            <a:off x="4350990" y="6686550"/>
            <a:ext cx="3489871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*Created May 2026 · Bradford VTS ·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544538"/>
            <a:ext cx="8290471" cy="3810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2228850"/>
            <a:ext cx="5486400" cy="1097161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2228850"/>
            <a:ext cx="121890" cy="1097161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9075" y="2228850"/>
            <a:ext cx="5486400" cy="1097161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9075" y="2228850"/>
            <a:ext cx="121890" cy="1097161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3497461"/>
            <a:ext cx="5486400" cy="1097161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3497461"/>
            <a:ext cx="121890" cy="1097161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9075" y="3497461"/>
            <a:ext cx="5486400" cy="1097161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9075" y="3497461"/>
            <a:ext cx="121890" cy="1097161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377" y="4766221"/>
            <a:ext cx="5486400" cy="1097161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6377" y="4766221"/>
            <a:ext cx="121890" cy="1097161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9075" y="4766221"/>
            <a:ext cx="5486400" cy="1097161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9075" y="4766221"/>
            <a:ext cx="121890" cy="1097161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6377" y="6034980"/>
            <a:ext cx="11119098" cy="37713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5671" y="6539805"/>
            <a:ext cx="11460361" cy="1905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4978896"/>
            <a:ext cx="804565" cy="713184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2361" y="4944517"/>
            <a:ext cx="755898" cy="774948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3668911"/>
            <a:ext cx="792361" cy="795486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0157" y="3655219"/>
            <a:ext cx="767953" cy="802332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0800" y="2434530"/>
            <a:ext cx="792361" cy="720030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4565" y="2372767"/>
            <a:ext cx="743694" cy="857250"/>
          </a:xfrm>
          <a:prstGeom prst="rect">
            <a:avLst/>
          </a:prstGeom>
        </p:spPr>
      </p:pic>
      <p:sp>
        <p:nvSpPr>
          <p:cNvPr id="25" name="SK-15-text-24"/>
          <p:cNvSpPr/>
          <p:nvPr/>
        </p:nvSpPr>
        <p:spPr>
          <a:xfrm>
            <a:off x="3515320" y="109686"/>
            <a:ext cx="517326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175" dirty="0"/>
          </a:p>
        </p:txBody>
      </p:sp>
      <p:sp>
        <p:nvSpPr>
          <p:cNvPr id="26" name="SK-15-text-25"/>
          <p:cNvSpPr/>
          <p:nvPr/>
        </p:nvSpPr>
        <p:spPr>
          <a:xfrm>
            <a:off x="597396" y="891480"/>
            <a:ext cx="11594604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Gestational Diabetes: Risk Factors</a:t>
            </a:r>
            <a:endParaRPr lang="en-US" sz="3600" dirty="0"/>
          </a:p>
        </p:txBody>
      </p:sp>
      <p:sp>
        <p:nvSpPr>
          <p:cNvPr id="27" name="SK-15-text-26"/>
          <p:cNvSpPr/>
          <p:nvPr/>
        </p:nvSpPr>
        <p:spPr>
          <a:xfrm>
            <a:off x="572988" y="1707505"/>
            <a:ext cx="11619012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4A698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*NICE NG3 · Screen with 75g OGTT at 24–28 weeks if any risk factor present*</a:t>
            </a:r>
            <a:endParaRPr lang="en-US" sz="2400" dirty="0"/>
          </a:p>
        </p:txBody>
      </p:sp>
      <p:sp>
        <p:nvSpPr>
          <p:cNvPr id="28" name="SK-15-text-27"/>
          <p:cNvSpPr/>
          <p:nvPr/>
        </p:nvSpPr>
        <p:spPr>
          <a:xfrm>
            <a:off x="1694557" y="2359075"/>
            <a:ext cx="642937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BMI Over 30 kg/m²</a:t>
            </a:r>
            <a:endParaRPr lang="en-US" sz="2250" dirty="0"/>
          </a:p>
        </p:txBody>
      </p:sp>
      <p:sp>
        <p:nvSpPr>
          <p:cNvPr id="29" name="SK-15-text-28"/>
          <p:cNvSpPr/>
          <p:nvPr/>
        </p:nvSpPr>
        <p:spPr>
          <a:xfrm>
            <a:off x="1694557" y="2736205"/>
            <a:ext cx="3950196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Obesity is the single strongest independent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factor</a:t>
            </a:r>
            <a:endParaRPr lang="en-US" sz="1575" dirty="0"/>
          </a:p>
        </p:txBody>
      </p:sp>
      <p:sp>
        <p:nvSpPr>
          <p:cNvPr id="30" name="SK-15-text-29"/>
          <p:cNvSpPr/>
          <p:nvPr/>
        </p:nvSpPr>
        <p:spPr>
          <a:xfrm>
            <a:off x="7339459" y="2482453"/>
            <a:ext cx="485254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Previous Macrosomic Baby</a:t>
            </a:r>
            <a:endParaRPr lang="en-US" sz="2250" dirty="0"/>
          </a:p>
        </p:txBody>
      </p:sp>
      <p:sp>
        <p:nvSpPr>
          <p:cNvPr id="31" name="SK-15-text-30"/>
          <p:cNvSpPr/>
          <p:nvPr/>
        </p:nvSpPr>
        <p:spPr>
          <a:xfrm>
            <a:off x="7339459" y="2839194"/>
            <a:ext cx="485254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Birthweight ≥4.5 kg in a previous pregnancy</a:t>
            </a:r>
            <a:endParaRPr lang="en-US" sz="1650" dirty="0"/>
          </a:p>
        </p:txBody>
      </p:sp>
      <p:sp>
        <p:nvSpPr>
          <p:cNvPr id="32" name="SK-15-text-31"/>
          <p:cNvSpPr/>
          <p:nvPr/>
        </p:nvSpPr>
        <p:spPr>
          <a:xfrm>
            <a:off x="1694557" y="3655219"/>
            <a:ext cx="1008697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Previous Gestational Diabetes</a:t>
            </a:r>
            <a:endParaRPr lang="en-US" sz="2250" dirty="0"/>
          </a:p>
        </p:txBody>
      </p:sp>
      <p:sp>
        <p:nvSpPr>
          <p:cNvPr id="33" name="SK-15-text-32"/>
          <p:cNvSpPr/>
          <p:nvPr/>
        </p:nvSpPr>
        <p:spPr>
          <a:xfrm>
            <a:off x="1694557" y="4018657"/>
            <a:ext cx="390138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Significantly increases risk of recurrence in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subsequent pregnancies</a:t>
            </a:r>
            <a:endParaRPr lang="en-US" sz="1575" dirty="0"/>
          </a:p>
        </p:txBody>
      </p:sp>
      <p:sp>
        <p:nvSpPr>
          <p:cNvPr id="34" name="SK-15-text-33"/>
          <p:cNvSpPr/>
          <p:nvPr/>
        </p:nvSpPr>
        <p:spPr>
          <a:xfrm>
            <a:off x="7339459" y="3655219"/>
            <a:ext cx="4852541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First-Degree Relative with T2DM</a:t>
            </a:r>
            <a:endParaRPr lang="en-US" sz="2250" dirty="0"/>
          </a:p>
        </p:txBody>
      </p:sp>
      <p:sp>
        <p:nvSpPr>
          <p:cNvPr id="35" name="SK-15-text-34"/>
          <p:cNvSpPr/>
          <p:nvPr/>
        </p:nvSpPr>
        <p:spPr>
          <a:xfrm>
            <a:off x="7339459" y="4018657"/>
            <a:ext cx="396240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Parent, sibling, or child with type 2 diabetes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mellitus</a:t>
            </a:r>
            <a:endParaRPr lang="en-US" sz="1575" dirty="0"/>
          </a:p>
        </p:txBody>
      </p:sp>
      <p:sp>
        <p:nvSpPr>
          <p:cNvPr id="36" name="SK-15-text-35"/>
          <p:cNvSpPr/>
          <p:nvPr/>
        </p:nvSpPr>
        <p:spPr>
          <a:xfrm>
            <a:off x="1694557" y="4958209"/>
            <a:ext cx="1008697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High-Prevalence Ethnic Origin</a:t>
            </a:r>
            <a:endParaRPr lang="en-US" sz="2250" dirty="0"/>
          </a:p>
        </p:txBody>
      </p:sp>
      <p:sp>
        <p:nvSpPr>
          <p:cNvPr id="37" name="SK-15-text-36"/>
          <p:cNvSpPr/>
          <p:nvPr/>
        </p:nvSpPr>
        <p:spPr>
          <a:xfrm>
            <a:off x="1694557" y="5307955"/>
            <a:ext cx="369406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South Asian · Black · Caribbean · Middle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Eastern</a:t>
            </a:r>
            <a:endParaRPr lang="en-US" sz="1575" dirty="0"/>
          </a:p>
        </p:txBody>
      </p:sp>
      <p:sp>
        <p:nvSpPr>
          <p:cNvPr id="38" name="SK-15-text-37"/>
          <p:cNvSpPr/>
          <p:nvPr/>
        </p:nvSpPr>
        <p:spPr>
          <a:xfrm>
            <a:off x="7339459" y="4910286"/>
            <a:ext cx="485254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Unexplained Stillbirth History</a:t>
            </a:r>
            <a:endParaRPr lang="en-US" sz="2250" dirty="0"/>
          </a:p>
        </p:txBody>
      </p:sp>
      <p:sp>
        <p:nvSpPr>
          <p:cNvPr id="39" name="SK-15-text-38"/>
          <p:cNvSpPr/>
          <p:nvPr/>
        </p:nvSpPr>
        <p:spPr>
          <a:xfrm>
            <a:off x="7339459" y="5280571"/>
            <a:ext cx="387697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Previous unexplained stillbirth raises GDM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suspicion retrospectively</a:t>
            </a:r>
            <a:endParaRPr lang="en-US" sz="1575" dirty="0"/>
          </a:p>
        </p:txBody>
      </p:sp>
      <p:sp>
        <p:nvSpPr>
          <p:cNvPr id="40" name="SK-15-text-39"/>
          <p:cNvSpPr/>
          <p:nvPr/>
        </p:nvSpPr>
        <p:spPr>
          <a:xfrm>
            <a:off x="1671935" y="6082903"/>
            <a:ext cx="8835628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If ANY risk factor is present → offer 75g 2-hour OGTT at 24–28 weeks</a:t>
            </a:r>
            <a:endParaRPr lang="en-US" sz="2250" dirty="0"/>
          </a:p>
        </p:txBody>
      </p:sp>
      <p:sp>
        <p:nvSpPr>
          <p:cNvPr id="41" name="SK-15-text-40"/>
          <p:cNvSpPr/>
          <p:nvPr/>
        </p:nvSpPr>
        <p:spPr>
          <a:xfrm>
            <a:off x="341263" y="6624786"/>
            <a:ext cx="44062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2" name="SK-15-text-41"/>
          <p:cNvSpPr/>
          <p:nvPr/>
        </p:nvSpPr>
        <p:spPr>
          <a:xfrm>
            <a:off x="11130855" y="6624786"/>
            <a:ext cx="6953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*15 / 28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448544"/>
            <a:ext cx="2316361" cy="3810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338536"/>
            <a:ext cx="3316188" cy="1446907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1294" y="2338536"/>
            <a:ext cx="3328392" cy="1446907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2988" y="2338536"/>
            <a:ext cx="3328392" cy="1446907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3765" y="2077938"/>
            <a:ext cx="487561" cy="534888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5459" y="2077938"/>
            <a:ext cx="487561" cy="534888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07153" y="2077938"/>
            <a:ext cx="487561" cy="534888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62400" y="3049042"/>
            <a:ext cx="402282" cy="19050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07194" y="3024891"/>
            <a:ext cx="67352" cy="67352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66298" y="3049042"/>
            <a:ext cx="402282" cy="19050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11092" y="3024891"/>
            <a:ext cx="67352" cy="67352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341019"/>
            <a:ext cx="5132784" cy="1947565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9467" y="4341019"/>
            <a:ext cx="5132784" cy="1947565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41090" y="5838230"/>
            <a:ext cx="3657600" cy="9525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93161" y="5838230"/>
            <a:ext cx="3657600" cy="9525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6496496"/>
            <a:ext cx="10972800" cy="9525"/>
          </a:xfrm>
          <a:prstGeom prst="rect">
            <a:avLst/>
          </a:prstGeom>
        </p:spPr>
      </p:pic>
      <p:sp>
        <p:nvSpPr>
          <p:cNvPr id="20" name="SK-16-text-19"/>
          <p:cNvSpPr/>
          <p:nvPr/>
        </p:nvSpPr>
        <p:spPr>
          <a:xfrm>
            <a:off x="585192" y="143917"/>
            <a:ext cx="936021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325" dirty="0"/>
          </a:p>
        </p:txBody>
      </p:sp>
      <p:sp>
        <p:nvSpPr>
          <p:cNvPr id="21" name="SK-16-text-20"/>
          <p:cNvSpPr/>
          <p:nvPr/>
        </p:nvSpPr>
        <p:spPr>
          <a:xfrm>
            <a:off x="572988" y="877788"/>
            <a:ext cx="1161901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GDM: Screening and Diagnostic Thresholds</a:t>
            </a:r>
            <a:endParaRPr lang="en-US" sz="3600" dirty="0"/>
          </a:p>
        </p:txBody>
      </p:sp>
      <p:sp>
        <p:nvSpPr>
          <p:cNvPr id="22" name="SK-16-text-21"/>
          <p:cNvSpPr/>
          <p:nvPr/>
        </p:nvSpPr>
        <p:spPr>
          <a:xfrm>
            <a:off x="572988" y="1707505"/>
            <a:ext cx="1161901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*NICE NG3 · 75g Oral Glucose Tolerance Test (OGTT)</a:t>
            </a:r>
            <a:endParaRPr lang="en-US" sz="2100" dirty="0"/>
          </a:p>
        </p:txBody>
      </p:sp>
      <p:sp>
        <p:nvSpPr>
          <p:cNvPr id="23" name="SK-16-text-22"/>
          <p:cNvSpPr/>
          <p:nvPr/>
        </p:nvSpPr>
        <p:spPr>
          <a:xfrm>
            <a:off x="2182267" y="2208163"/>
            <a:ext cx="73818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2325" dirty="0"/>
          </a:p>
        </p:txBody>
      </p:sp>
      <p:sp>
        <p:nvSpPr>
          <p:cNvPr id="24" name="SK-16-text-23"/>
          <p:cNvSpPr/>
          <p:nvPr/>
        </p:nvSpPr>
        <p:spPr>
          <a:xfrm>
            <a:off x="1865263" y="2674590"/>
            <a:ext cx="205359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</a:t>
            </a:r>
            <a:endParaRPr lang="en-US" sz="2100" dirty="0"/>
          </a:p>
        </p:txBody>
      </p:sp>
      <p:sp>
        <p:nvSpPr>
          <p:cNvPr id="25" name="SK-16-text-24"/>
          <p:cNvSpPr/>
          <p:nvPr/>
        </p:nvSpPr>
        <p:spPr>
          <a:xfrm>
            <a:off x="1182588" y="3003798"/>
            <a:ext cx="630745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Offered at 24–28 weeks</a:t>
            </a:r>
            <a:endParaRPr lang="en-US" sz="1650" dirty="0"/>
          </a:p>
        </p:txBody>
      </p:sp>
      <p:sp>
        <p:nvSpPr>
          <p:cNvPr id="26" name="SK-16-text-25"/>
          <p:cNvSpPr/>
          <p:nvPr/>
        </p:nvSpPr>
        <p:spPr>
          <a:xfrm>
            <a:off x="755898" y="3250555"/>
            <a:ext cx="79038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(Earlier if previous GDM — at booking)</a:t>
            </a:r>
            <a:endParaRPr lang="en-US" sz="1350" dirty="0"/>
          </a:p>
        </p:txBody>
      </p:sp>
      <p:sp>
        <p:nvSpPr>
          <p:cNvPr id="27" name="SK-16-text-26"/>
          <p:cNvSpPr/>
          <p:nvPr/>
        </p:nvSpPr>
        <p:spPr>
          <a:xfrm>
            <a:off x="5986165" y="2215009"/>
            <a:ext cx="73818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2325" dirty="0"/>
          </a:p>
        </p:txBody>
      </p:sp>
      <p:sp>
        <p:nvSpPr>
          <p:cNvPr id="28" name="SK-16-text-27"/>
          <p:cNvSpPr/>
          <p:nvPr/>
        </p:nvSpPr>
        <p:spPr>
          <a:xfrm>
            <a:off x="5400973" y="2674590"/>
            <a:ext cx="365379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Preparation</a:t>
            </a:r>
            <a:endParaRPr lang="en-US" sz="2100" dirty="0"/>
          </a:p>
        </p:txBody>
      </p:sp>
      <p:sp>
        <p:nvSpPr>
          <p:cNvPr id="29" name="SK-16-text-28"/>
          <p:cNvSpPr/>
          <p:nvPr/>
        </p:nvSpPr>
        <p:spPr>
          <a:xfrm>
            <a:off x="4669482" y="3003798"/>
            <a:ext cx="284068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Overnight fast required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(minimum 8 hours, water permitted)</a:t>
            </a:r>
            <a:endParaRPr lang="en-US" sz="1500" dirty="0"/>
          </a:p>
        </p:txBody>
      </p:sp>
      <p:sp>
        <p:nvSpPr>
          <p:cNvPr id="30" name="SK-16-text-29"/>
          <p:cNvSpPr/>
          <p:nvPr/>
        </p:nvSpPr>
        <p:spPr>
          <a:xfrm>
            <a:off x="9790063" y="2201317"/>
            <a:ext cx="73818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2325" dirty="0"/>
          </a:p>
        </p:txBody>
      </p:sp>
      <p:sp>
        <p:nvSpPr>
          <p:cNvPr id="31" name="SK-16-text-30"/>
          <p:cNvSpPr/>
          <p:nvPr/>
        </p:nvSpPr>
        <p:spPr>
          <a:xfrm>
            <a:off x="9387780" y="2674590"/>
            <a:ext cx="269367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Test</a:t>
            </a:r>
            <a:endParaRPr lang="en-US" sz="2100" dirty="0"/>
          </a:p>
        </p:txBody>
      </p:sp>
      <p:sp>
        <p:nvSpPr>
          <p:cNvPr id="32" name="SK-16-text-31"/>
          <p:cNvSpPr/>
          <p:nvPr/>
        </p:nvSpPr>
        <p:spPr>
          <a:xfrm>
            <a:off x="8497788" y="2962573"/>
            <a:ext cx="2804071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75g glucose drink given orally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Blood glucose measured at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fasting and 2 hours</a:t>
            </a:r>
            <a:endParaRPr lang="en-US" sz="1500" dirty="0"/>
          </a:p>
        </p:txBody>
      </p:sp>
      <p:sp>
        <p:nvSpPr>
          <p:cNvPr id="33" name="SK-16-text-32"/>
          <p:cNvSpPr/>
          <p:nvPr/>
        </p:nvSpPr>
        <p:spPr>
          <a:xfrm>
            <a:off x="572988" y="3929509"/>
            <a:ext cx="1161901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Diagnostic Thresholds — Either Criterion is Sufficient</a:t>
            </a:r>
            <a:endParaRPr lang="en-US" sz="2100" dirty="0"/>
          </a:p>
        </p:txBody>
      </p:sp>
      <p:sp>
        <p:nvSpPr>
          <p:cNvPr id="34" name="SK-16-text-33"/>
          <p:cNvSpPr/>
          <p:nvPr/>
        </p:nvSpPr>
        <p:spPr>
          <a:xfrm>
            <a:off x="2072580" y="4485084"/>
            <a:ext cx="42291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FASTING GLUCOSE</a:t>
            </a:r>
            <a:endParaRPr lang="en-US" sz="1800" dirty="0"/>
          </a:p>
        </p:txBody>
      </p:sp>
      <p:sp>
        <p:nvSpPr>
          <p:cNvPr id="35" name="SK-16-text-34"/>
          <p:cNvSpPr/>
          <p:nvPr/>
        </p:nvSpPr>
        <p:spPr>
          <a:xfrm>
            <a:off x="2511475" y="4862215"/>
            <a:ext cx="370332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5.6</a:t>
            </a:r>
            <a:endParaRPr lang="en-US" sz="3600" dirty="0"/>
          </a:p>
        </p:txBody>
      </p:sp>
      <p:sp>
        <p:nvSpPr>
          <p:cNvPr id="36" name="SK-16-text-35"/>
          <p:cNvSpPr/>
          <p:nvPr/>
        </p:nvSpPr>
        <p:spPr>
          <a:xfrm>
            <a:off x="2755255" y="5445175"/>
            <a:ext cx="16135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mmol/L</a:t>
            </a:r>
            <a:endParaRPr lang="en-US" sz="1650" dirty="0"/>
          </a:p>
        </p:txBody>
      </p:sp>
      <p:sp>
        <p:nvSpPr>
          <p:cNvPr id="37" name="SK-16-text-36"/>
          <p:cNvSpPr/>
          <p:nvPr/>
        </p:nvSpPr>
        <p:spPr>
          <a:xfrm>
            <a:off x="1755577" y="5897761"/>
            <a:ext cx="73971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Measured before glucose drink</a:t>
            </a:r>
            <a:endParaRPr lang="en-US" sz="1650" dirty="0"/>
          </a:p>
        </p:txBody>
      </p:sp>
      <p:sp>
        <p:nvSpPr>
          <p:cNvPr id="38" name="SK-16-text-37"/>
          <p:cNvSpPr/>
          <p:nvPr/>
        </p:nvSpPr>
        <p:spPr>
          <a:xfrm>
            <a:off x="5888682" y="5184577"/>
            <a:ext cx="6905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</a:t>
            </a:r>
            <a:endParaRPr lang="en-US" sz="1875" dirty="0"/>
          </a:p>
        </p:txBody>
      </p:sp>
      <p:sp>
        <p:nvSpPr>
          <p:cNvPr id="39" name="SK-16-text-38"/>
          <p:cNvSpPr/>
          <p:nvPr/>
        </p:nvSpPr>
        <p:spPr>
          <a:xfrm>
            <a:off x="7936855" y="4485084"/>
            <a:ext cx="413766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2-HOUR GLUCOSE</a:t>
            </a:r>
            <a:endParaRPr lang="en-US" sz="1800" dirty="0"/>
          </a:p>
        </p:txBody>
      </p:sp>
      <p:sp>
        <p:nvSpPr>
          <p:cNvPr id="40" name="SK-16-text-39"/>
          <p:cNvSpPr/>
          <p:nvPr/>
        </p:nvSpPr>
        <p:spPr>
          <a:xfrm>
            <a:off x="8339286" y="4855369"/>
            <a:ext cx="370332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7.8</a:t>
            </a:r>
            <a:endParaRPr lang="en-US" sz="3600" dirty="0"/>
          </a:p>
        </p:txBody>
      </p:sp>
      <p:sp>
        <p:nvSpPr>
          <p:cNvPr id="41" name="SK-16-text-40"/>
          <p:cNvSpPr/>
          <p:nvPr/>
        </p:nvSpPr>
        <p:spPr>
          <a:xfrm>
            <a:off x="8558659" y="5445175"/>
            <a:ext cx="16135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mmol/L</a:t>
            </a:r>
            <a:endParaRPr lang="en-US" sz="1650" dirty="0"/>
          </a:p>
        </p:txBody>
      </p:sp>
      <p:sp>
        <p:nvSpPr>
          <p:cNvPr id="42" name="SK-16-text-41"/>
          <p:cNvSpPr/>
          <p:nvPr/>
        </p:nvSpPr>
        <p:spPr>
          <a:xfrm>
            <a:off x="7302996" y="5897761"/>
            <a:ext cx="488900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Measured 2 hours post-glucose drink</a:t>
            </a:r>
            <a:endParaRPr lang="en-US" sz="1650" dirty="0"/>
          </a:p>
        </p:txBody>
      </p:sp>
      <p:sp>
        <p:nvSpPr>
          <p:cNvPr id="43" name="SK-16-text-42"/>
          <p:cNvSpPr/>
          <p:nvPr/>
        </p:nvSpPr>
        <p:spPr>
          <a:xfrm>
            <a:off x="5169396" y="6583561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4" name="SK-16-text-43"/>
          <p:cNvSpPr/>
          <p:nvPr/>
        </p:nvSpPr>
        <p:spPr>
          <a:xfrm>
            <a:off x="9009757" y="6590407"/>
            <a:ext cx="31822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*Source: NICE NG3 · BNF 2025/2026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00509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460153"/>
            <a:ext cx="2109192" cy="28575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5859" y="2503140"/>
            <a:ext cx="6522690" cy="1138386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2980" y="2283619"/>
            <a:ext cx="2401788" cy="294829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7773" y="3730675"/>
            <a:ext cx="5778996" cy="1131540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8055" y="3730675"/>
            <a:ext cx="2462659" cy="301675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4930825"/>
            <a:ext cx="7936855" cy="1138386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86165" y="4930825"/>
            <a:ext cx="2413992" cy="301675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68494" y="3881586"/>
            <a:ext cx="3169890" cy="2180779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765" y="6443811"/>
            <a:ext cx="11228784" cy="1905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90384" y="4025503"/>
            <a:ext cx="243780" cy="287982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9286" y="5198269"/>
            <a:ext cx="524173" cy="562273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16275" y="4046190"/>
            <a:ext cx="499765" cy="466279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88769" y="2784277"/>
            <a:ext cx="511969" cy="534888"/>
          </a:xfrm>
          <a:prstGeom prst="rect">
            <a:avLst/>
          </a:prstGeom>
        </p:spPr>
      </p:pic>
      <p:sp>
        <p:nvSpPr>
          <p:cNvPr id="17" name="SK-17-text-16"/>
          <p:cNvSpPr/>
          <p:nvPr/>
        </p:nvSpPr>
        <p:spPr>
          <a:xfrm>
            <a:off x="597396" y="116532"/>
            <a:ext cx="57369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425" dirty="0"/>
          </a:p>
        </p:txBody>
      </p:sp>
      <p:sp>
        <p:nvSpPr>
          <p:cNvPr id="18" name="SK-17-text-17"/>
          <p:cNvSpPr/>
          <p:nvPr/>
        </p:nvSpPr>
        <p:spPr>
          <a:xfrm>
            <a:off x="597396" y="767953"/>
            <a:ext cx="11594604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Gestational Diabetes: Management</a:t>
            </a:r>
            <a:endParaRPr lang="en-US" sz="4050" dirty="0"/>
          </a:p>
        </p:txBody>
      </p:sp>
      <p:sp>
        <p:nvSpPr>
          <p:cNvPr id="19" name="SK-17-text-18"/>
          <p:cNvSpPr/>
          <p:nvPr/>
        </p:nvSpPr>
        <p:spPr>
          <a:xfrm>
            <a:off x="572988" y="1728192"/>
            <a:ext cx="11619012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5D6D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 stepped approach — escalate only if targets are not met*</a:t>
            </a:r>
            <a:endParaRPr lang="en-US" sz="2550" dirty="0"/>
          </a:p>
        </p:txBody>
      </p:sp>
      <p:sp>
        <p:nvSpPr>
          <p:cNvPr id="20" name="SK-17-text-19"/>
          <p:cNvSpPr/>
          <p:nvPr/>
        </p:nvSpPr>
        <p:spPr>
          <a:xfrm>
            <a:off x="9131796" y="2345382"/>
            <a:ext cx="306020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Escalation — specialist involvement</a:t>
            </a:r>
            <a:endParaRPr lang="en-US" sz="1275" dirty="0"/>
          </a:p>
        </p:txBody>
      </p:sp>
      <p:sp>
        <p:nvSpPr>
          <p:cNvPr id="21" name="SK-17-text-20"/>
          <p:cNvSpPr/>
          <p:nvPr/>
        </p:nvSpPr>
        <p:spPr>
          <a:xfrm>
            <a:off x="6059388" y="2660898"/>
            <a:ext cx="613261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3: Insulin / Glibenclamide</a:t>
            </a:r>
            <a:endParaRPr lang="en-US" sz="2400" dirty="0"/>
          </a:p>
        </p:txBody>
      </p:sp>
      <p:sp>
        <p:nvSpPr>
          <p:cNvPr id="22" name="SK-17-text-21"/>
          <p:cNvSpPr/>
          <p:nvPr/>
        </p:nvSpPr>
        <p:spPr>
          <a:xfrm>
            <a:off x="6059388" y="3038029"/>
            <a:ext cx="61326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Insulin: if metformin insufficient or contraindicated</a:t>
            </a:r>
            <a:endParaRPr lang="en-US" sz="1350" dirty="0"/>
          </a:p>
        </p:txBody>
      </p:sp>
      <p:sp>
        <p:nvSpPr>
          <p:cNvPr id="23" name="SK-17-text-22"/>
          <p:cNvSpPr/>
          <p:nvPr/>
        </p:nvSpPr>
        <p:spPr>
          <a:xfrm>
            <a:off x="6071592" y="3278088"/>
            <a:ext cx="61204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Glibenclamide: second-line oral agent (if metformin inadequate)</a:t>
            </a:r>
            <a:endParaRPr lang="en-US" sz="1350" dirty="0"/>
          </a:p>
        </p:txBody>
      </p:sp>
      <p:sp>
        <p:nvSpPr>
          <p:cNvPr id="24" name="SK-17-text-23"/>
          <p:cNvSpPr/>
          <p:nvPr/>
        </p:nvSpPr>
        <p:spPr>
          <a:xfrm>
            <a:off x="3450282" y="3895279"/>
            <a:ext cx="661416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2: Metformin</a:t>
            </a:r>
            <a:endParaRPr lang="en-US" sz="2400" dirty="0"/>
          </a:p>
        </p:txBody>
      </p:sp>
      <p:sp>
        <p:nvSpPr>
          <p:cNvPr id="25" name="SK-17-text-24"/>
          <p:cNvSpPr/>
          <p:nvPr/>
        </p:nvSpPr>
        <p:spPr>
          <a:xfrm>
            <a:off x="3462486" y="4272409"/>
            <a:ext cx="872951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pharmacological agent · If lifestyle alone insufficient</a:t>
            </a:r>
            <a:endParaRPr lang="en-US" sz="1350" dirty="0"/>
          </a:p>
        </p:txBody>
      </p:sp>
      <p:sp>
        <p:nvSpPr>
          <p:cNvPr id="26" name="SK-17-text-25"/>
          <p:cNvSpPr/>
          <p:nvPr/>
        </p:nvSpPr>
        <p:spPr>
          <a:xfrm>
            <a:off x="3462486" y="4498777"/>
            <a:ext cx="872951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Dose: titrated as tolerated · Continue to review glucose targets</a:t>
            </a:r>
            <a:endParaRPr lang="en-US" sz="1350" dirty="0"/>
          </a:p>
        </p:txBody>
      </p:sp>
      <p:sp>
        <p:nvSpPr>
          <p:cNvPr id="27" name="SK-17-text-26"/>
          <p:cNvSpPr/>
          <p:nvPr/>
        </p:nvSpPr>
        <p:spPr>
          <a:xfrm>
            <a:off x="1377553" y="5198269"/>
            <a:ext cx="1081444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1: Lifestyle Modification</a:t>
            </a:r>
            <a:endParaRPr lang="en-US" sz="2400" dirty="0"/>
          </a:p>
        </p:txBody>
      </p:sp>
      <p:sp>
        <p:nvSpPr>
          <p:cNvPr id="28" name="SK-17-text-27"/>
          <p:cNvSpPr/>
          <p:nvPr/>
        </p:nvSpPr>
        <p:spPr>
          <a:xfrm>
            <a:off x="1377553" y="5568553"/>
            <a:ext cx="1081444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Diet optimisation · Regular physical activity · Blood glucose monitoring</a:t>
            </a:r>
            <a:endParaRPr lang="en-US" sz="1350" dirty="0"/>
          </a:p>
        </p:txBody>
      </p:sp>
      <p:sp>
        <p:nvSpPr>
          <p:cNvPr id="29" name="SK-17-text-28"/>
          <p:cNvSpPr/>
          <p:nvPr/>
        </p:nvSpPr>
        <p:spPr>
          <a:xfrm>
            <a:off x="6022777" y="4972050"/>
            <a:ext cx="610457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— all women with GDM</a:t>
            </a:r>
            <a:endParaRPr lang="en-US" sz="1275" dirty="0"/>
          </a:p>
        </p:txBody>
      </p:sp>
      <p:sp>
        <p:nvSpPr>
          <p:cNvPr id="30" name="SK-17-text-29"/>
          <p:cNvSpPr/>
          <p:nvPr/>
        </p:nvSpPr>
        <p:spPr>
          <a:xfrm>
            <a:off x="9095184" y="4046190"/>
            <a:ext cx="30968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&amp; Review</a:t>
            </a:r>
            <a:endParaRPr lang="en-US" sz="1800" dirty="0"/>
          </a:p>
        </p:txBody>
      </p:sp>
      <p:sp>
        <p:nvSpPr>
          <p:cNvPr id="31" name="SK-17-text-30"/>
          <p:cNvSpPr/>
          <p:nvPr/>
        </p:nvSpPr>
        <p:spPr>
          <a:xfrm>
            <a:off x="8790384" y="4423321"/>
            <a:ext cx="340161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Target fasting glucose: &lt; 5.3 mmol/L</a:t>
            </a:r>
            <a:endParaRPr lang="en-US" sz="1350" dirty="0"/>
          </a:p>
        </p:txBody>
      </p:sp>
      <p:sp>
        <p:nvSpPr>
          <p:cNvPr id="32" name="SK-17-text-31"/>
          <p:cNvSpPr/>
          <p:nvPr/>
        </p:nvSpPr>
        <p:spPr>
          <a:xfrm>
            <a:off x="8790384" y="4697611"/>
            <a:ext cx="340161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1-hour post-meal: &lt; 7.8 mmol/L</a:t>
            </a:r>
            <a:endParaRPr lang="en-US" sz="1350" dirty="0"/>
          </a:p>
        </p:txBody>
      </p:sp>
      <p:sp>
        <p:nvSpPr>
          <p:cNvPr id="33" name="SK-17-text-32"/>
          <p:cNvSpPr/>
          <p:nvPr/>
        </p:nvSpPr>
        <p:spPr>
          <a:xfrm>
            <a:off x="8790384" y="4965055"/>
            <a:ext cx="195069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at each antenatal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</a:t>
            </a:r>
            <a:endParaRPr lang="en-US" sz="1350" dirty="0"/>
          </a:p>
        </p:txBody>
      </p:sp>
      <p:sp>
        <p:nvSpPr>
          <p:cNvPr id="34" name="SK-17-text-33"/>
          <p:cNvSpPr/>
          <p:nvPr/>
        </p:nvSpPr>
        <p:spPr>
          <a:xfrm>
            <a:off x="8790384" y="5452021"/>
            <a:ext cx="242619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Postpartum: stop medication,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recheck glucose at 6–13 weeks</a:t>
            </a:r>
            <a:endParaRPr lang="en-US" sz="1350" dirty="0"/>
          </a:p>
        </p:txBody>
      </p:sp>
      <p:sp>
        <p:nvSpPr>
          <p:cNvPr id="35" name="SK-17-text-34"/>
          <p:cNvSpPr/>
          <p:nvPr/>
        </p:nvSpPr>
        <p:spPr>
          <a:xfrm>
            <a:off x="463153" y="6542484"/>
            <a:ext cx="1128617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5D6D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Source: NICE NG3 · BNF 2025/2026 · Slide 17 of 28</a:t>
            </a:r>
            <a:endParaRPr lang="en-US" sz="1275" dirty="0"/>
          </a:p>
        </p:txBody>
      </p:sp>
      <p:sp>
        <p:nvSpPr>
          <p:cNvPr id="36" name="SK-17-text-35"/>
          <p:cNvSpPr/>
          <p:nvPr/>
        </p:nvSpPr>
        <p:spPr>
          <a:xfrm>
            <a:off x="10119271" y="6336655"/>
            <a:ext cx="20727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5D6D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601986"/>
            <a:ext cx="2572494" cy="19050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2619673"/>
            <a:ext cx="3559969" cy="3607296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2619673"/>
            <a:ext cx="3559969" cy="726877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3463230"/>
            <a:ext cx="463153" cy="308521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1459" y="2619673"/>
            <a:ext cx="3559969" cy="3607296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1459" y="2619673"/>
            <a:ext cx="3559969" cy="726877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8596" y="3627834"/>
            <a:ext cx="1328886" cy="260598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80784" y="2619673"/>
            <a:ext cx="3559969" cy="3607296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80784" y="2619673"/>
            <a:ext cx="3559969" cy="726877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47679" y="4413796"/>
            <a:ext cx="170557" cy="19050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72245" y="4396380"/>
            <a:ext cx="53882" cy="53882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24800" y="4413796"/>
            <a:ext cx="170557" cy="19050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49366" y="4396380"/>
            <a:ext cx="53882" cy="53882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4800" y="6496496"/>
            <a:ext cx="11582400" cy="9525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78267" y="3415159"/>
            <a:ext cx="268188" cy="404515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25553" y="3435846"/>
            <a:ext cx="377875" cy="356592"/>
          </a:xfrm>
          <a:prstGeom prst="rect">
            <a:avLst/>
          </a:prstGeom>
        </p:spPr>
      </p:pic>
      <p:sp>
        <p:nvSpPr>
          <p:cNvPr id="20" name="SK-18-text-19"/>
          <p:cNvSpPr/>
          <p:nvPr/>
        </p:nvSpPr>
        <p:spPr>
          <a:xfrm>
            <a:off x="426690" y="109686"/>
            <a:ext cx="785050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1" name="SK-18-text-20"/>
          <p:cNvSpPr/>
          <p:nvPr/>
        </p:nvSpPr>
        <p:spPr>
          <a:xfrm>
            <a:off x="9863286" y="150763"/>
            <a:ext cx="23287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2" name="SK-18-text-21"/>
          <p:cNvSpPr/>
          <p:nvPr/>
        </p:nvSpPr>
        <p:spPr>
          <a:xfrm>
            <a:off x="414486" y="864096"/>
            <a:ext cx="11777514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1A2B3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Symptoms: Nausea and Vomiting</a:t>
            </a:r>
            <a:endParaRPr lang="en-US" sz="4050" dirty="0"/>
          </a:p>
        </p:txBody>
      </p:sp>
      <p:sp>
        <p:nvSpPr>
          <p:cNvPr id="23" name="SK-18-text-22"/>
          <p:cNvSpPr/>
          <p:nvPr/>
        </p:nvSpPr>
        <p:spPr>
          <a:xfrm>
            <a:off x="390079" y="1865263"/>
            <a:ext cx="11801921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*Affects up to 80% of pregnant women — usually resolves by 12–14 weeks (NICE CKS, November 2025)</a:t>
            </a:r>
            <a:endParaRPr lang="en-US" sz="1950" dirty="0"/>
          </a:p>
        </p:txBody>
      </p:sp>
      <p:sp>
        <p:nvSpPr>
          <p:cNvPr id="24" name="SK-18-text-23"/>
          <p:cNvSpPr/>
          <p:nvPr/>
        </p:nvSpPr>
        <p:spPr>
          <a:xfrm>
            <a:off x="1097161" y="2701975"/>
            <a:ext cx="2255490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TIER 1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&amp; Self-Care</a:t>
            </a:r>
            <a:endParaRPr lang="en-US" sz="1875" dirty="0"/>
          </a:p>
        </p:txBody>
      </p:sp>
      <p:sp>
        <p:nvSpPr>
          <p:cNvPr id="25" name="SK-18-text-24"/>
          <p:cNvSpPr/>
          <p:nvPr/>
        </p:nvSpPr>
        <p:spPr>
          <a:xfrm>
            <a:off x="621655" y="3833515"/>
            <a:ext cx="85534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Ginger (tea, biscuits, supplements)</a:t>
            </a:r>
            <a:endParaRPr lang="en-US" sz="1500" dirty="0"/>
          </a:p>
        </p:txBody>
      </p:sp>
      <p:sp>
        <p:nvSpPr>
          <p:cNvPr id="26" name="SK-18-text-25"/>
          <p:cNvSpPr/>
          <p:nvPr/>
        </p:nvSpPr>
        <p:spPr>
          <a:xfrm>
            <a:off x="633859" y="4196953"/>
            <a:ext cx="71056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Acupressure — P6 wrist point</a:t>
            </a:r>
            <a:endParaRPr lang="en-US" sz="1500" dirty="0"/>
          </a:p>
        </p:txBody>
      </p:sp>
      <p:sp>
        <p:nvSpPr>
          <p:cNvPr id="27" name="SK-18-text-26"/>
          <p:cNvSpPr/>
          <p:nvPr/>
        </p:nvSpPr>
        <p:spPr>
          <a:xfrm>
            <a:off x="633859" y="4533007"/>
            <a:ext cx="67246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Small, frequent bland meals</a:t>
            </a:r>
            <a:endParaRPr lang="en-US" sz="1500" dirty="0"/>
          </a:p>
        </p:txBody>
      </p:sp>
      <p:sp>
        <p:nvSpPr>
          <p:cNvPr id="28" name="SK-18-text-27"/>
          <p:cNvSpPr/>
          <p:nvPr/>
        </p:nvSpPr>
        <p:spPr>
          <a:xfrm>
            <a:off x="633859" y="4875907"/>
            <a:ext cx="78676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Avoid strong smells and triggers</a:t>
            </a:r>
            <a:endParaRPr lang="en-US" sz="1500" dirty="0"/>
          </a:p>
        </p:txBody>
      </p:sp>
      <p:sp>
        <p:nvSpPr>
          <p:cNvPr id="29" name="SK-18-text-28"/>
          <p:cNvSpPr/>
          <p:nvPr/>
        </p:nvSpPr>
        <p:spPr>
          <a:xfrm>
            <a:off x="633859" y="5218807"/>
            <a:ext cx="48958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Rest; avoid fatigue</a:t>
            </a:r>
            <a:endParaRPr lang="en-US" sz="1500" dirty="0"/>
          </a:p>
        </p:txBody>
      </p:sp>
      <p:sp>
        <p:nvSpPr>
          <p:cNvPr id="30" name="SK-18-text-29"/>
          <p:cNvSpPr/>
          <p:nvPr/>
        </p:nvSpPr>
        <p:spPr>
          <a:xfrm>
            <a:off x="792361" y="5904607"/>
            <a:ext cx="76295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*First-line — try before medications</a:t>
            </a:r>
            <a:endParaRPr lang="en-US" sz="1350" dirty="0"/>
          </a:p>
        </p:txBody>
      </p:sp>
      <p:sp>
        <p:nvSpPr>
          <p:cNvPr id="31" name="SK-18-text-30"/>
          <p:cNvSpPr/>
          <p:nvPr/>
        </p:nvSpPr>
        <p:spPr>
          <a:xfrm>
            <a:off x="4827984" y="2701975"/>
            <a:ext cx="2548086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TIER 2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Antiemetics (BNF Safe)</a:t>
            </a:r>
            <a:endParaRPr lang="en-US" sz="1875" dirty="0"/>
          </a:p>
        </p:txBody>
      </p:sp>
      <p:sp>
        <p:nvSpPr>
          <p:cNvPr id="32" name="SK-18-text-31"/>
          <p:cNvSpPr/>
          <p:nvPr/>
        </p:nvSpPr>
        <p:spPr>
          <a:xfrm>
            <a:off x="6437263" y="3648373"/>
            <a:ext cx="295656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FIRST-LINE (BNF)</a:t>
            </a:r>
            <a:endParaRPr lang="en-US" sz="1050" dirty="0"/>
          </a:p>
        </p:txBody>
      </p:sp>
      <p:sp>
        <p:nvSpPr>
          <p:cNvPr id="33" name="SK-18-text-32"/>
          <p:cNvSpPr/>
          <p:nvPr/>
        </p:nvSpPr>
        <p:spPr>
          <a:xfrm>
            <a:off x="4462165" y="3977580"/>
            <a:ext cx="77298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Cyclizine 50mg TDS ← BNF First-Line</a:t>
            </a:r>
            <a:endParaRPr lang="en-US" sz="1500" dirty="0"/>
          </a:p>
        </p:txBody>
      </p:sp>
      <p:sp>
        <p:nvSpPr>
          <p:cNvPr id="34" name="SK-18-text-33"/>
          <p:cNvSpPr/>
          <p:nvPr/>
        </p:nvSpPr>
        <p:spPr>
          <a:xfrm>
            <a:off x="4462165" y="4327327"/>
            <a:ext cx="77298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Promethazine (H1 antihistamine)</a:t>
            </a:r>
            <a:endParaRPr lang="en-US" sz="1500" dirty="0"/>
          </a:p>
        </p:txBody>
      </p:sp>
      <p:sp>
        <p:nvSpPr>
          <p:cNvPr id="35" name="SK-18-text-34"/>
          <p:cNvSpPr/>
          <p:nvPr/>
        </p:nvSpPr>
        <p:spPr>
          <a:xfrm>
            <a:off x="4462165" y="4683919"/>
            <a:ext cx="77298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Prochlorperazine (phenothiazine)</a:t>
            </a:r>
            <a:endParaRPr lang="en-US" sz="1500" dirty="0"/>
          </a:p>
        </p:txBody>
      </p:sp>
      <p:sp>
        <p:nvSpPr>
          <p:cNvPr id="36" name="SK-18-text-35"/>
          <p:cNvSpPr/>
          <p:nvPr/>
        </p:nvSpPr>
        <p:spPr>
          <a:xfrm>
            <a:off x="4462165" y="5033665"/>
            <a:ext cx="320635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Ondansetron — specialist use only;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others fail (NICE 2025 update)</a:t>
            </a:r>
            <a:endParaRPr lang="en-US" sz="1500" dirty="0"/>
          </a:p>
        </p:txBody>
      </p:sp>
      <p:sp>
        <p:nvSpPr>
          <p:cNvPr id="37" name="SK-18-text-36"/>
          <p:cNvSpPr/>
          <p:nvPr/>
        </p:nvSpPr>
        <p:spPr>
          <a:xfrm>
            <a:off x="4510980" y="5904607"/>
            <a:ext cx="76810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*Escalate stepwise; document rationale</a:t>
            </a:r>
            <a:endParaRPr lang="en-US" sz="1350" dirty="0"/>
          </a:p>
        </p:txBody>
      </p:sp>
      <p:sp>
        <p:nvSpPr>
          <p:cNvPr id="38" name="SK-18-text-37"/>
          <p:cNvSpPr/>
          <p:nvPr/>
        </p:nvSpPr>
        <p:spPr>
          <a:xfrm>
            <a:off x="8583067" y="2701975"/>
            <a:ext cx="275525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TIER 3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Hyperemesis Gravidarum</a:t>
            </a:r>
            <a:endParaRPr lang="en-US" sz="1875" dirty="0"/>
          </a:p>
        </p:txBody>
      </p:sp>
      <p:sp>
        <p:nvSpPr>
          <p:cNvPr id="39" name="SK-18-text-38"/>
          <p:cNvSpPr/>
          <p:nvPr/>
        </p:nvSpPr>
        <p:spPr>
          <a:xfrm>
            <a:off x="8595271" y="3559225"/>
            <a:ext cx="241399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Severe, persistent vomiting +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loss</a:t>
            </a:r>
            <a:endParaRPr lang="en-US" sz="1500" dirty="0"/>
          </a:p>
        </p:txBody>
      </p:sp>
      <p:sp>
        <p:nvSpPr>
          <p:cNvPr id="40" name="SK-18-text-39"/>
          <p:cNvSpPr/>
          <p:nvPr/>
        </p:nvSpPr>
        <p:spPr>
          <a:xfrm>
            <a:off x="8387953" y="4039344"/>
            <a:ext cx="380404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Ketonuria / dehydration</a:t>
            </a:r>
            <a:endParaRPr lang="en-US" sz="1500" dirty="0"/>
          </a:p>
        </p:txBody>
      </p:sp>
      <p:sp>
        <p:nvSpPr>
          <p:cNvPr id="41" name="SK-18-text-40"/>
          <p:cNvSpPr/>
          <p:nvPr/>
        </p:nvSpPr>
        <p:spPr>
          <a:xfrm>
            <a:off x="8387953" y="4293096"/>
            <a:ext cx="380404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Admit to hospital</a:t>
            </a:r>
            <a:endParaRPr lang="en-US" sz="1575" dirty="0"/>
          </a:p>
        </p:txBody>
      </p:sp>
      <p:sp>
        <p:nvSpPr>
          <p:cNvPr id="42" name="SK-18-text-41"/>
          <p:cNvSpPr/>
          <p:nvPr/>
        </p:nvSpPr>
        <p:spPr>
          <a:xfrm>
            <a:off x="8387953" y="4533007"/>
            <a:ext cx="380404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IV fluids (Hartmann’s or 0.9% NaCl)</a:t>
            </a:r>
            <a:endParaRPr lang="en-US" sz="1500" dirty="0"/>
          </a:p>
        </p:txBody>
      </p:sp>
      <p:sp>
        <p:nvSpPr>
          <p:cNvPr id="43" name="SK-18-text-42"/>
          <p:cNvSpPr/>
          <p:nvPr/>
        </p:nvSpPr>
        <p:spPr>
          <a:xfrm>
            <a:off x="8387953" y="4793605"/>
            <a:ext cx="37528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IV antiemetics</a:t>
            </a:r>
            <a:endParaRPr lang="en-US" sz="1500" dirty="0"/>
          </a:p>
        </p:txBody>
      </p:sp>
      <p:sp>
        <p:nvSpPr>
          <p:cNvPr id="44" name="SK-18-text-43"/>
          <p:cNvSpPr/>
          <p:nvPr/>
        </p:nvSpPr>
        <p:spPr>
          <a:xfrm>
            <a:off x="8387953" y="5026819"/>
            <a:ext cx="318209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Thiamine supplementation (prevent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Wernicke’s)</a:t>
            </a:r>
            <a:endParaRPr lang="en-US" sz="1500" dirty="0"/>
          </a:p>
        </p:txBody>
      </p:sp>
      <p:sp>
        <p:nvSpPr>
          <p:cNvPr id="45" name="SK-18-text-44"/>
          <p:cNvSpPr/>
          <p:nvPr/>
        </p:nvSpPr>
        <p:spPr>
          <a:xfrm>
            <a:off x="8387953" y="5513784"/>
            <a:ext cx="380404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VTE prophylaxis</a:t>
            </a:r>
            <a:endParaRPr lang="en-US" sz="1500" dirty="0"/>
          </a:p>
        </p:txBody>
      </p:sp>
      <p:sp>
        <p:nvSpPr>
          <p:cNvPr id="46" name="SK-18-text-45"/>
          <p:cNvSpPr/>
          <p:nvPr/>
        </p:nvSpPr>
        <p:spPr>
          <a:xfrm>
            <a:off x="8729365" y="5911453"/>
            <a:ext cx="34626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71C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Hospital admission required</a:t>
            </a:r>
            <a:endParaRPr lang="en-US" sz="1350" dirty="0"/>
          </a:p>
        </p:txBody>
      </p:sp>
      <p:sp>
        <p:nvSpPr>
          <p:cNvPr id="47" name="SK-18-text-46"/>
          <p:cNvSpPr/>
          <p:nvPr/>
        </p:nvSpPr>
        <p:spPr>
          <a:xfrm>
            <a:off x="402282" y="6590407"/>
            <a:ext cx="117897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Sources: NICE CKS Nausea/Vomiting in Pregnancy (November 2025) · BNF 2025/2026</a:t>
            </a:r>
            <a:endParaRPr lang="en-US" sz="1200" dirty="0"/>
          </a:p>
        </p:txBody>
      </p:sp>
      <p:sp>
        <p:nvSpPr>
          <p:cNvPr id="48" name="SK-18-text-47"/>
          <p:cNvSpPr/>
          <p:nvPr/>
        </p:nvSpPr>
        <p:spPr>
          <a:xfrm>
            <a:off x="9278094" y="6590407"/>
            <a:ext cx="291390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Slide 18 of 28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21196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1316087"/>
            <a:ext cx="2401788" cy="28575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53" y="1762423"/>
            <a:ext cx="5474196" cy="4608463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2329011"/>
            <a:ext cx="5059561" cy="19050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7" y="4293096"/>
            <a:ext cx="5083969" cy="617190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267" y="4972050"/>
            <a:ext cx="5083969" cy="617190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7" y="5664696"/>
            <a:ext cx="5083969" cy="617190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1238" y="1762423"/>
            <a:ext cx="9525" cy="4608463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54353" y="1762423"/>
            <a:ext cx="5474196" cy="4608463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1671" y="2329011"/>
            <a:ext cx="5059561" cy="19050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1671" y="4361557"/>
            <a:ext cx="5059561" cy="479971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1671" y="4910286"/>
            <a:ext cx="5059561" cy="479971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1671" y="5458867"/>
            <a:ext cx="5059561" cy="479971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1263" y="6512421"/>
            <a:ext cx="11509177" cy="19050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10079" y="1892796"/>
            <a:ext cx="341263" cy="363438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3875" y="1837879"/>
            <a:ext cx="414486" cy="438894"/>
          </a:xfrm>
          <a:prstGeom prst="rect">
            <a:avLst/>
          </a:prstGeom>
        </p:spPr>
      </p:pic>
      <p:pic>
        <p:nvPicPr>
          <p:cNvPr id="19" name="SK-1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65263" y="1865263"/>
            <a:ext cx="316855" cy="383977"/>
          </a:xfrm>
          <a:prstGeom prst="rect">
            <a:avLst/>
          </a:prstGeom>
        </p:spPr>
      </p:pic>
      <p:pic>
        <p:nvPicPr>
          <p:cNvPr id="20" name="SK-19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7082" y="1831032"/>
            <a:ext cx="329059" cy="445740"/>
          </a:xfrm>
          <a:prstGeom prst="rect">
            <a:avLst/>
          </a:prstGeom>
        </p:spPr>
      </p:pic>
      <p:sp>
        <p:nvSpPr>
          <p:cNvPr id="21" name="SK-19-text-20"/>
          <p:cNvSpPr/>
          <p:nvPr/>
        </p:nvSpPr>
        <p:spPr>
          <a:xfrm>
            <a:off x="3593455" y="82153"/>
            <a:ext cx="500479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400" dirty="0"/>
          </a:p>
        </p:txBody>
      </p:sp>
      <p:sp>
        <p:nvSpPr>
          <p:cNvPr id="22" name="SK-19-text-21"/>
          <p:cNvSpPr/>
          <p:nvPr/>
        </p:nvSpPr>
        <p:spPr>
          <a:xfrm>
            <a:off x="438894" y="809179"/>
            <a:ext cx="11753106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Symptoms: Heartburn and Constipation</a:t>
            </a:r>
            <a:endParaRPr lang="en-US" sz="3600" dirty="0"/>
          </a:p>
        </p:txBody>
      </p:sp>
      <p:sp>
        <p:nvSpPr>
          <p:cNvPr id="23" name="SK-19-text-22"/>
          <p:cNvSpPr/>
          <p:nvPr/>
        </p:nvSpPr>
        <p:spPr>
          <a:xfrm>
            <a:off x="475357" y="1474440"/>
            <a:ext cx="117166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*Progesterone-related symptoms — common from second trimester onwards</a:t>
            </a:r>
            <a:endParaRPr lang="en-US" sz="1500" dirty="0"/>
          </a:p>
        </p:txBody>
      </p:sp>
      <p:sp>
        <p:nvSpPr>
          <p:cNvPr id="24" name="SK-19-text-23"/>
          <p:cNvSpPr/>
          <p:nvPr/>
        </p:nvSpPr>
        <p:spPr>
          <a:xfrm>
            <a:off x="2243286" y="1920180"/>
            <a:ext cx="56292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Heartburn (GORD)</a:t>
            </a:r>
            <a:endParaRPr lang="en-US" sz="2250" dirty="0"/>
          </a:p>
        </p:txBody>
      </p:sp>
      <p:sp>
        <p:nvSpPr>
          <p:cNvPr id="25" name="SK-19-text-24"/>
          <p:cNvSpPr/>
          <p:nvPr/>
        </p:nvSpPr>
        <p:spPr>
          <a:xfrm>
            <a:off x="633859" y="2434530"/>
            <a:ext cx="413295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it happens: Progesterone relaxes the lower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oesophageal sphincter → acid reflux</a:t>
            </a:r>
            <a:endParaRPr lang="en-US" sz="1500" dirty="0"/>
          </a:p>
        </p:txBody>
      </p:sp>
      <p:sp>
        <p:nvSpPr>
          <p:cNvPr id="26" name="SK-19-text-25"/>
          <p:cNvSpPr/>
          <p:nvPr/>
        </p:nvSpPr>
        <p:spPr>
          <a:xfrm>
            <a:off x="646063" y="2914650"/>
            <a:ext cx="6267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Non-pharmacological advice:</a:t>
            </a:r>
            <a:endParaRPr lang="en-US" sz="1500" dirty="0"/>
          </a:p>
        </p:txBody>
      </p:sp>
      <p:sp>
        <p:nvSpPr>
          <p:cNvPr id="27" name="SK-19-text-26"/>
          <p:cNvSpPr/>
          <p:nvPr/>
        </p:nvSpPr>
        <p:spPr>
          <a:xfrm>
            <a:off x="646063" y="3140869"/>
            <a:ext cx="5353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Small, frequent meals</a:t>
            </a:r>
            <a:endParaRPr lang="en-US" sz="1500" dirty="0"/>
          </a:p>
        </p:txBody>
      </p:sp>
      <p:sp>
        <p:nvSpPr>
          <p:cNvPr id="28" name="SK-19-text-27"/>
          <p:cNvSpPr/>
          <p:nvPr/>
        </p:nvSpPr>
        <p:spPr>
          <a:xfrm>
            <a:off x="646063" y="3346698"/>
            <a:ext cx="10687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Avoid eating within 2–3 hours of lying down</a:t>
            </a:r>
            <a:endParaRPr lang="en-US" sz="1500" dirty="0"/>
          </a:p>
        </p:txBody>
      </p:sp>
      <p:sp>
        <p:nvSpPr>
          <p:cNvPr id="29" name="SK-19-text-28"/>
          <p:cNvSpPr/>
          <p:nvPr/>
        </p:nvSpPr>
        <p:spPr>
          <a:xfrm>
            <a:off x="646063" y="3552379"/>
            <a:ext cx="9239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Sleep propped up (elevate head of bed)</a:t>
            </a:r>
            <a:endParaRPr lang="en-US" sz="1500" dirty="0"/>
          </a:p>
        </p:txBody>
      </p:sp>
      <p:sp>
        <p:nvSpPr>
          <p:cNvPr id="30" name="SK-19-text-29"/>
          <p:cNvSpPr/>
          <p:nvPr/>
        </p:nvSpPr>
        <p:spPr>
          <a:xfrm>
            <a:off x="646063" y="3764905"/>
            <a:ext cx="8553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Avoid caffeine, spicy food, alcohol</a:t>
            </a:r>
            <a:endParaRPr lang="en-US" sz="1500" dirty="0"/>
          </a:p>
        </p:txBody>
      </p:sp>
      <p:sp>
        <p:nvSpPr>
          <p:cNvPr id="31" name="SK-19-text-30"/>
          <p:cNvSpPr/>
          <p:nvPr/>
        </p:nvSpPr>
        <p:spPr>
          <a:xfrm>
            <a:off x="646063" y="4004965"/>
            <a:ext cx="80962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Pharmacological — Step-Up Approach:</a:t>
            </a:r>
            <a:endParaRPr lang="en-US" sz="1500" dirty="0"/>
          </a:p>
        </p:txBody>
      </p:sp>
      <p:sp>
        <p:nvSpPr>
          <p:cNvPr id="32" name="SK-19-text-31"/>
          <p:cNvSpPr/>
          <p:nvPr/>
        </p:nvSpPr>
        <p:spPr>
          <a:xfrm>
            <a:off x="743694" y="4293096"/>
            <a:ext cx="7105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 — Antacids (first-line)</a:t>
            </a:r>
            <a:endParaRPr lang="en-US" sz="1500" dirty="0"/>
          </a:p>
        </p:txBody>
      </p:sp>
      <p:sp>
        <p:nvSpPr>
          <p:cNvPr id="33" name="SK-19-text-32"/>
          <p:cNvSpPr/>
          <p:nvPr/>
        </p:nvSpPr>
        <p:spPr>
          <a:xfrm>
            <a:off x="743694" y="4512469"/>
            <a:ext cx="1144830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Gaviscon · Calcium carbonate · Magnesium trisilicate</a:t>
            </a:r>
            <a:endParaRPr lang="en-US" sz="1500" dirty="0"/>
          </a:p>
        </p:txBody>
      </p:sp>
      <p:sp>
        <p:nvSpPr>
          <p:cNvPr id="34" name="SK-19-text-33"/>
          <p:cNvSpPr/>
          <p:nvPr/>
        </p:nvSpPr>
        <p:spPr>
          <a:xfrm>
            <a:off x="743694" y="4711303"/>
            <a:ext cx="7867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8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Safe in pregnancy · BNF approved</a:t>
            </a:r>
            <a:endParaRPr lang="en-US" sz="1500" dirty="0"/>
          </a:p>
        </p:txBody>
      </p:sp>
      <p:sp>
        <p:nvSpPr>
          <p:cNvPr id="35" name="SK-19-text-34"/>
          <p:cNvSpPr/>
          <p:nvPr/>
        </p:nvSpPr>
        <p:spPr>
          <a:xfrm>
            <a:off x="743694" y="4972050"/>
            <a:ext cx="8934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 — PPIs (if antacids inadequate)</a:t>
            </a:r>
            <a:endParaRPr lang="en-US" sz="1500" dirty="0"/>
          </a:p>
        </p:txBody>
      </p:sp>
      <p:sp>
        <p:nvSpPr>
          <p:cNvPr id="36" name="SK-19-text-35"/>
          <p:cNvSpPr/>
          <p:nvPr/>
        </p:nvSpPr>
        <p:spPr>
          <a:xfrm>
            <a:off x="743694" y="5191423"/>
            <a:ext cx="9696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Omeprazole · Use if benefit outweighs risk</a:t>
            </a:r>
            <a:endParaRPr lang="en-US" sz="1500" dirty="0"/>
          </a:p>
        </p:txBody>
      </p:sp>
      <p:sp>
        <p:nvSpPr>
          <p:cNvPr id="37" name="SK-19-text-36"/>
          <p:cNvSpPr/>
          <p:nvPr/>
        </p:nvSpPr>
        <p:spPr>
          <a:xfrm>
            <a:off x="743694" y="5390257"/>
            <a:ext cx="5353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Widely used in practice</a:t>
            </a:r>
            <a:endParaRPr lang="en-US" sz="1500" dirty="0"/>
          </a:p>
        </p:txBody>
      </p:sp>
      <p:sp>
        <p:nvSpPr>
          <p:cNvPr id="38" name="SK-19-text-37"/>
          <p:cNvSpPr/>
          <p:nvPr/>
        </p:nvSpPr>
        <p:spPr>
          <a:xfrm>
            <a:off x="743694" y="5650855"/>
            <a:ext cx="3448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 — Note:</a:t>
            </a:r>
            <a:endParaRPr lang="en-US" sz="1500" dirty="0"/>
          </a:p>
        </p:txBody>
      </p:sp>
      <p:sp>
        <p:nvSpPr>
          <p:cNvPr id="39" name="SK-19-text-38"/>
          <p:cNvSpPr/>
          <p:nvPr/>
        </p:nvSpPr>
        <p:spPr>
          <a:xfrm>
            <a:off x="743694" y="5856684"/>
            <a:ext cx="1144830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Ranitidine (H2 blocker) — withdrawn from market</a:t>
            </a:r>
            <a:endParaRPr lang="en-US" sz="1500" dirty="0"/>
          </a:p>
        </p:txBody>
      </p:sp>
      <p:sp>
        <p:nvSpPr>
          <p:cNvPr id="40" name="SK-19-text-39"/>
          <p:cNvSpPr/>
          <p:nvPr/>
        </p:nvSpPr>
        <p:spPr>
          <a:xfrm>
            <a:off x="743694" y="6062365"/>
            <a:ext cx="9239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(NDMA contamination); PPIs now preferred</a:t>
            </a:r>
            <a:endParaRPr lang="en-US" sz="1500" dirty="0"/>
          </a:p>
        </p:txBody>
      </p:sp>
      <p:sp>
        <p:nvSpPr>
          <p:cNvPr id="41" name="SK-19-text-40"/>
          <p:cNvSpPr/>
          <p:nvPr/>
        </p:nvSpPr>
        <p:spPr>
          <a:xfrm>
            <a:off x="8412361" y="1920180"/>
            <a:ext cx="3779639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Constipation</a:t>
            </a:r>
            <a:endParaRPr lang="en-US" sz="2250" dirty="0"/>
          </a:p>
        </p:txBody>
      </p:sp>
      <p:sp>
        <p:nvSpPr>
          <p:cNvPr id="42" name="SK-19-text-41"/>
          <p:cNvSpPr/>
          <p:nvPr/>
        </p:nvSpPr>
        <p:spPr>
          <a:xfrm>
            <a:off x="6449467" y="2434530"/>
            <a:ext cx="415736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it happens: Progesterone slows gut motility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throughout pregnancy</a:t>
            </a:r>
            <a:endParaRPr lang="en-US" sz="1500" dirty="0"/>
          </a:p>
        </p:txBody>
      </p:sp>
      <p:sp>
        <p:nvSpPr>
          <p:cNvPr id="43" name="SK-19-text-42"/>
          <p:cNvSpPr/>
          <p:nvPr/>
        </p:nvSpPr>
        <p:spPr>
          <a:xfrm>
            <a:off x="6449467" y="2935188"/>
            <a:ext cx="57425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— Lifestyle Measures:</a:t>
            </a:r>
            <a:endParaRPr lang="en-US" sz="1500" dirty="0"/>
          </a:p>
        </p:txBody>
      </p:sp>
      <p:sp>
        <p:nvSpPr>
          <p:cNvPr id="44" name="SK-19-text-43"/>
          <p:cNvSpPr/>
          <p:nvPr/>
        </p:nvSpPr>
        <p:spPr>
          <a:xfrm>
            <a:off x="6449467" y="3154561"/>
            <a:ext cx="57425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Increase dietary fibre (fruit, veg, wholegrains)</a:t>
            </a:r>
            <a:endParaRPr lang="en-US" sz="1500" dirty="0"/>
          </a:p>
        </p:txBody>
      </p:sp>
      <p:sp>
        <p:nvSpPr>
          <p:cNvPr id="45" name="SK-19-text-44"/>
          <p:cNvSpPr/>
          <p:nvPr/>
        </p:nvSpPr>
        <p:spPr>
          <a:xfrm>
            <a:off x="6449467" y="3367236"/>
            <a:ext cx="57425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Increase fluid intake (aim 8 glasses/day)</a:t>
            </a:r>
            <a:endParaRPr lang="en-US" sz="1500" dirty="0"/>
          </a:p>
        </p:txBody>
      </p:sp>
      <p:sp>
        <p:nvSpPr>
          <p:cNvPr id="46" name="SK-19-text-45"/>
          <p:cNvSpPr/>
          <p:nvPr/>
        </p:nvSpPr>
        <p:spPr>
          <a:xfrm>
            <a:off x="6449467" y="3586609"/>
            <a:ext cx="5353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Gentle daily exercise</a:t>
            </a:r>
            <a:endParaRPr lang="en-US" sz="1500" dirty="0"/>
          </a:p>
        </p:txBody>
      </p:sp>
      <p:sp>
        <p:nvSpPr>
          <p:cNvPr id="47" name="SK-19-text-46"/>
          <p:cNvSpPr/>
          <p:nvPr/>
        </p:nvSpPr>
        <p:spPr>
          <a:xfrm>
            <a:off x="6449467" y="3785592"/>
            <a:ext cx="57425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Respond promptly to the urge to defecate</a:t>
            </a:r>
            <a:endParaRPr lang="en-US" sz="1500" dirty="0"/>
          </a:p>
        </p:txBody>
      </p:sp>
      <p:sp>
        <p:nvSpPr>
          <p:cNvPr id="48" name="SK-19-text-47"/>
          <p:cNvSpPr/>
          <p:nvPr/>
        </p:nvSpPr>
        <p:spPr>
          <a:xfrm>
            <a:off x="6449467" y="4053036"/>
            <a:ext cx="57425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Pharmacological — Safe Laxatives (BNF):</a:t>
            </a:r>
            <a:endParaRPr lang="en-US" sz="1500" dirty="0"/>
          </a:p>
        </p:txBody>
      </p:sp>
      <p:sp>
        <p:nvSpPr>
          <p:cNvPr id="49" name="SK-19-text-48"/>
          <p:cNvSpPr/>
          <p:nvPr/>
        </p:nvSpPr>
        <p:spPr>
          <a:xfrm>
            <a:off x="6534894" y="4389090"/>
            <a:ext cx="21526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Lactulose</a:t>
            </a:r>
            <a:endParaRPr lang="en-US" sz="1500" dirty="0"/>
          </a:p>
        </p:txBody>
      </p:sp>
      <p:sp>
        <p:nvSpPr>
          <p:cNvPr id="50" name="SK-19-text-49"/>
          <p:cNvSpPr/>
          <p:nvPr/>
        </p:nvSpPr>
        <p:spPr>
          <a:xfrm>
            <a:off x="6534894" y="4587925"/>
            <a:ext cx="56571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Osmotic laxative · First-line · Safe throughout pregnancy</a:t>
            </a:r>
            <a:endParaRPr lang="en-US" sz="1500" dirty="0"/>
          </a:p>
        </p:txBody>
      </p:sp>
      <p:sp>
        <p:nvSpPr>
          <p:cNvPr id="51" name="SK-19-text-50"/>
          <p:cNvSpPr/>
          <p:nvPr/>
        </p:nvSpPr>
        <p:spPr>
          <a:xfrm>
            <a:off x="6534894" y="4923979"/>
            <a:ext cx="56571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Ispaghula Husk (e.g. Fybogel)</a:t>
            </a:r>
            <a:endParaRPr lang="en-US" sz="1500" dirty="0"/>
          </a:p>
        </p:txBody>
      </p:sp>
      <p:sp>
        <p:nvSpPr>
          <p:cNvPr id="52" name="SK-19-text-51"/>
          <p:cNvSpPr/>
          <p:nvPr/>
        </p:nvSpPr>
        <p:spPr>
          <a:xfrm>
            <a:off x="6534894" y="5150346"/>
            <a:ext cx="565710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Bulk-forming · Take with plenty of water · Well tolerated</a:t>
            </a:r>
            <a:endParaRPr lang="en-US" sz="1500" dirty="0"/>
          </a:p>
        </p:txBody>
      </p:sp>
      <p:sp>
        <p:nvSpPr>
          <p:cNvPr id="53" name="SK-19-text-52"/>
          <p:cNvSpPr/>
          <p:nvPr/>
        </p:nvSpPr>
        <p:spPr>
          <a:xfrm>
            <a:off x="6534894" y="5465713"/>
            <a:ext cx="2152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Bisacodyl</a:t>
            </a:r>
            <a:endParaRPr lang="en-US" sz="1500" dirty="0"/>
          </a:p>
        </p:txBody>
      </p:sp>
      <p:sp>
        <p:nvSpPr>
          <p:cNvPr id="54" name="SK-19-text-53"/>
          <p:cNvSpPr/>
          <p:nvPr/>
        </p:nvSpPr>
        <p:spPr>
          <a:xfrm>
            <a:off x="6534894" y="5678388"/>
            <a:ext cx="56571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Short-term use only · Stimulant laxative · Use with caution</a:t>
            </a:r>
            <a:endParaRPr lang="en-US" sz="1500" dirty="0"/>
          </a:p>
        </p:txBody>
      </p:sp>
      <p:sp>
        <p:nvSpPr>
          <p:cNvPr id="55" name="SK-19-text-54"/>
          <p:cNvSpPr/>
          <p:nvPr/>
        </p:nvSpPr>
        <p:spPr>
          <a:xfrm>
            <a:off x="6449467" y="6034980"/>
            <a:ext cx="57425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Avoid: ⚠ Long-term stimulant laxatives — avoid in pregnancy</a:t>
            </a:r>
            <a:endParaRPr lang="en-US" sz="1500" dirty="0"/>
          </a:p>
        </p:txBody>
      </p:sp>
      <p:sp>
        <p:nvSpPr>
          <p:cNvPr id="56" name="SK-19-text-55"/>
          <p:cNvSpPr/>
          <p:nvPr/>
        </p:nvSpPr>
        <p:spPr>
          <a:xfrm>
            <a:off x="341263" y="6604248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7" name="SK-19-text-56"/>
          <p:cNvSpPr/>
          <p:nvPr/>
        </p:nvSpPr>
        <p:spPr>
          <a:xfrm>
            <a:off x="8677573" y="6597253"/>
            <a:ext cx="314845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*NICE CKS · BNF 2025/2026 · Slide 19 of 28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73125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1439466"/>
            <a:ext cx="1462980" cy="28575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357" y="2043559"/>
            <a:ext cx="3596580" cy="4245025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992" y="5952679"/>
            <a:ext cx="2779663" cy="239911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2043559"/>
            <a:ext cx="3584377" cy="4245025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1294" y="5952679"/>
            <a:ext cx="3316188" cy="239911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6690" y="2043559"/>
            <a:ext cx="3584377" cy="4245025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48973" y="5952679"/>
            <a:ext cx="2816275" cy="239911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75" y="6503343"/>
            <a:ext cx="11435953" cy="9525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77859" y="2146548"/>
            <a:ext cx="292596" cy="644575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66792" y="2132707"/>
            <a:ext cx="646063" cy="671959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60377" y="2119015"/>
            <a:ext cx="402282" cy="692646"/>
          </a:xfrm>
          <a:prstGeom prst="rect">
            <a:avLst/>
          </a:prstGeom>
        </p:spPr>
      </p:pic>
      <p:sp>
        <p:nvSpPr>
          <p:cNvPr id="15" name="SK-20-text-14"/>
          <p:cNvSpPr/>
          <p:nvPr/>
        </p:nvSpPr>
        <p:spPr>
          <a:xfrm>
            <a:off x="390079" y="82153"/>
            <a:ext cx="785050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16" name="SK-20-text-15"/>
          <p:cNvSpPr/>
          <p:nvPr/>
        </p:nvSpPr>
        <p:spPr>
          <a:xfrm>
            <a:off x="10094565" y="130225"/>
            <a:ext cx="169500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7" name="SK-20-text-16"/>
          <p:cNvSpPr/>
          <p:nvPr/>
        </p:nvSpPr>
        <p:spPr>
          <a:xfrm>
            <a:off x="414486" y="843409"/>
            <a:ext cx="11777514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Symptoms: Backache &amp; Minor Ailments</a:t>
            </a:r>
            <a:endParaRPr lang="en-US" sz="3900" dirty="0"/>
          </a:p>
        </p:txBody>
      </p:sp>
      <p:sp>
        <p:nvSpPr>
          <p:cNvPr id="18" name="SK-20-text-17"/>
          <p:cNvSpPr/>
          <p:nvPr/>
        </p:nvSpPr>
        <p:spPr>
          <a:xfrm>
            <a:off x="414486" y="1604665"/>
            <a:ext cx="11777514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*Reassurance, lifestyle advice, and practical management for common pregnancy complaints*</a:t>
            </a:r>
            <a:endParaRPr lang="en-US" sz="1800" dirty="0"/>
          </a:p>
        </p:txBody>
      </p:sp>
      <p:sp>
        <p:nvSpPr>
          <p:cNvPr id="19" name="SK-20-text-18"/>
          <p:cNvSpPr/>
          <p:nvPr/>
        </p:nvSpPr>
        <p:spPr>
          <a:xfrm>
            <a:off x="1542306" y="2914650"/>
            <a:ext cx="147503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Back Pain</a:t>
            </a:r>
            <a:endParaRPr lang="en-US" sz="1725" dirty="0"/>
          </a:p>
        </p:txBody>
      </p:sp>
      <p:sp>
        <p:nvSpPr>
          <p:cNvPr id="20" name="SK-20-text-19"/>
          <p:cNvSpPr/>
          <p:nvPr/>
        </p:nvSpPr>
        <p:spPr>
          <a:xfrm>
            <a:off x="585192" y="3257550"/>
            <a:ext cx="83153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Reassurance — very common in pregnancy</a:t>
            </a:r>
            <a:endParaRPr lang="en-US" sz="1350" dirty="0"/>
          </a:p>
        </p:txBody>
      </p:sp>
      <p:sp>
        <p:nvSpPr>
          <p:cNvPr id="21" name="SK-20-text-20"/>
          <p:cNvSpPr/>
          <p:nvPr/>
        </p:nvSpPr>
        <p:spPr>
          <a:xfrm>
            <a:off x="585192" y="3518148"/>
            <a:ext cx="258469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Posture advice: stand tall, avoid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prolonged standing</a:t>
            </a:r>
            <a:endParaRPr lang="en-US" sz="1350" dirty="0"/>
          </a:p>
        </p:txBody>
      </p:sp>
      <p:sp>
        <p:nvSpPr>
          <p:cNvPr id="22" name="SK-20-text-21"/>
          <p:cNvSpPr/>
          <p:nvPr/>
        </p:nvSpPr>
        <p:spPr>
          <a:xfrm>
            <a:off x="585192" y="3977580"/>
            <a:ext cx="81095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Supportive footwear; avoid high heels</a:t>
            </a:r>
            <a:endParaRPr lang="en-US" sz="1350" dirty="0"/>
          </a:p>
        </p:txBody>
      </p:sp>
      <p:sp>
        <p:nvSpPr>
          <p:cNvPr id="23" name="SK-20-text-22"/>
          <p:cNvSpPr/>
          <p:nvPr/>
        </p:nvSpPr>
        <p:spPr>
          <a:xfrm>
            <a:off x="585192" y="4238179"/>
            <a:ext cx="87268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Gentle exercise: swimming, walking, yoga</a:t>
            </a:r>
            <a:endParaRPr lang="en-US" sz="1350" dirty="0"/>
          </a:p>
        </p:txBody>
      </p:sp>
      <p:sp>
        <p:nvSpPr>
          <p:cNvPr id="24" name="SK-20-text-23"/>
          <p:cNvSpPr/>
          <p:nvPr/>
        </p:nvSpPr>
        <p:spPr>
          <a:xfrm>
            <a:off x="585192" y="4491930"/>
            <a:ext cx="79038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Physiotherapy referral if persistent</a:t>
            </a:r>
            <a:endParaRPr lang="en-US" sz="1350" dirty="0"/>
          </a:p>
        </p:txBody>
      </p:sp>
      <p:sp>
        <p:nvSpPr>
          <p:cNvPr id="25" name="SK-20-text-24"/>
          <p:cNvSpPr/>
          <p:nvPr/>
        </p:nvSpPr>
        <p:spPr>
          <a:xfrm>
            <a:off x="585192" y="4738836"/>
            <a:ext cx="2865090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Suspected SPD (symphysis pubis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dysfunction) → refer to pelvic girdle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physiotherapy</a:t>
            </a:r>
            <a:endParaRPr lang="en-US" sz="1350" dirty="0"/>
          </a:p>
        </p:txBody>
      </p:sp>
      <p:sp>
        <p:nvSpPr>
          <p:cNvPr id="26" name="SK-20-text-25"/>
          <p:cNvSpPr/>
          <p:nvPr/>
        </p:nvSpPr>
        <p:spPr>
          <a:xfrm>
            <a:off x="585192" y="5438329"/>
            <a:ext cx="70808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Heat packs for short-term relief</a:t>
            </a:r>
            <a:endParaRPr lang="en-US" sz="1350" dirty="0"/>
          </a:p>
        </p:txBody>
      </p:sp>
      <p:sp>
        <p:nvSpPr>
          <p:cNvPr id="27" name="SK-20-text-26"/>
          <p:cNvSpPr/>
          <p:nvPr/>
        </p:nvSpPr>
        <p:spPr>
          <a:xfrm>
            <a:off x="876300" y="5993755"/>
            <a:ext cx="274617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*Pelvic girdle pain: early physio referral</a:t>
            </a:r>
            <a:endParaRPr lang="en-US" sz="1200" dirty="0"/>
          </a:p>
        </p:txBody>
      </p:sp>
      <p:sp>
        <p:nvSpPr>
          <p:cNvPr id="28" name="SK-20-text-27"/>
          <p:cNvSpPr/>
          <p:nvPr/>
        </p:nvSpPr>
        <p:spPr>
          <a:xfrm>
            <a:off x="5102423" y="2914650"/>
            <a:ext cx="19992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Varicose Veins</a:t>
            </a:r>
            <a:endParaRPr lang="en-US" sz="1725" dirty="0"/>
          </a:p>
        </p:txBody>
      </p:sp>
      <p:sp>
        <p:nvSpPr>
          <p:cNvPr id="29" name="SK-20-text-28"/>
          <p:cNvSpPr/>
          <p:nvPr/>
        </p:nvSpPr>
        <p:spPr>
          <a:xfrm>
            <a:off x="4437757" y="3257550"/>
            <a:ext cx="257249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Common due to progesterone +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increased venous pressure</a:t>
            </a:r>
            <a:endParaRPr lang="en-US" sz="1350" dirty="0"/>
          </a:p>
        </p:txBody>
      </p:sp>
      <p:sp>
        <p:nvSpPr>
          <p:cNvPr id="30" name="SK-20-text-29"/>
          <p:cNvSpPr/>
          <p:nvPr/>
        </p:nvSpPr>
        <p:spPr>
          <a:xfrm>
            <a:off x="4437757" y="3723829"/>
            <a:ext cx="775424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Reassure — usually resolves postnatally</a:t>
            </a:r>
            <a:endParaRPr lang="en-US" sz="1350" dirty="0"/>
          </a:p>
        </p:txBody>
      </p:sp>
      <p:sp>
        <p:nvSpPr>
          <p:cNvPr id="31" name="SK-20-text-30"/>
          <p:cNvSpPr/>
          <p:nvPr/>
        </p:nvSpPr>
        <p:spPr>
          <a:xfrm>
            <a:off x="4437757" y="3984427"/>
            <a:ext cx="76981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Avoid prolonged standing or sitting</a:t>
            </a:r>
            <a:endParaRPr lang="en-US" sz="1350" dirty="0"/>
          </a:p>
        </p:txBody>
      </p:sp>
      <p:sp>
        <p:nvSpPr>
          <p:cNvPr id="32" name="SK-20-text-31"/>
          <p:cNvSpPr/>
          <p:nvPr/>
        </p:nvSpPr>
        <p:spPr>
          <a:xfrm>
            <a:off x="4437757" y="4238179"/>
            <a:ext cx="56407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Elevate legs when resting</a:t>
            </a:r>
            <a:endParaRPr lang="en-US" sz="1350" dirty="0"/>
          </a:p>
        </p:txBody>
      </p:sp>
      <p:sp>
        <p:nvSpPr>
          <p:cNvPr id="33" name="SK-20-text-32"/>
          <p:cNvSpPr/>
          <p:nvPr/>
        </p:nvSpPr>
        <p:spPr>
          <a:xfrm>
            <a:off x="4437757" y="4478238"/>
            <a:ext cx="298698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Compression stockings — worn from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morning, before getting out of bed</a:t>
            </a:r>
            <a:endParaRPr lang="en-US" sz="1350" dirty="0"/>
          </a:p>
        </p:txBody>
      </p:sp>
      <p:sp>
        <p:nvSpPr>
          <p:cNvPr id="34" name="SK-20-text-33"/>
          <p:cNvSpPr/>
          <p:nvPr/>
        </p:nvSpPr>
        <p:spPr>
          <a:xfrm>
            <a:off x="4437757" y="4944517"/>
            <a:ext cx="291375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Regular gentle walking to aid venous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return</a:t>
            </a:r>
            <a:endParaRPr lang="en-US" sz="1350" dirty="0"/>
          </a:p>
        </p:txBody>
      </p:sp>
      <p:sp>
        <p:nvSpPr>
          <p:cNvPr id="35" name="SK-20-text-34"/>
          <p:cNvSpPr/>
          <p:nvPr/>
        </p:nvSpPr>
        <p:spPr>
          <a:xfrm>
            <a:off x="4437757" y="5404098"/>
            <a:ext cx="308446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No specific pharmacological treatment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needed in pregnancy</a:t>
            </a:r>
            <a:endParaRPr lang="en-US" sz="1350" dirty="0"/>
          </a:p>
        </p:txBody>
      </p:sp>
      <p:sp>
        <p:nvSpPr>
          <p:cNvPr id="36" name="SK-20-text-35"/>
          <p:cNvSpPr/>
          <p:nvPr/>
        </p:nvSpPr>
        <p:spPr>
          <a:xfrm>
            <a:off x="4424065" y="5993755"/>
            <a:ext cx="33191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*Compression stockings: first-line management</a:t>
            </a:r>
            <a:endParaRPr lang="en-US" sz="1200" dirty="0"/>
          </a:p>
        </p:txBody>
      </p:sp>
      <p:sp>
        <p:nvSpPr>
          <p:cNvPr id="37" name="SK-20-text-36"/>
          <p:cNvSpPr/>
          <p:nvPr/>
        </p:nvSpPr>
        <p:spPr>
          <a:xfrm>
            <a:off x="8967192" y="2914650"/>
            <a:ext cx="192613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Haemorrhoids</a:t>
            </a:r>
            <a:endParaRPr lang="en-US" sz="1725" dirty="0"/>
          </a:p>
        </p:txBody>
      </p:sp>
      <p:sp>
        <p:nvSpPr>
          <p:cNvPr id="38" name="SK-20-text-37"/>
          <p:cNvSpPr/>
          <p:nvPr/>
        </p:nvSpPr>
        <p:spPr>
          <a:xfrm>
            <a:off x="8241655" y="3257550"/>
            <a:ext cx="39503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Very common in third trimester</a:t>
            </a:r>
            <a:endParaRPr lang="en-US" sz="1350" dirty="0"/>
          </a:p>
        </p:txBody>
      </p:sp>
      <p:sp>
        <p:nvSpPr>
          <p:cNvPr id="39" name="SK-20-text-38"/>
          <p:cNvSpPr/>
          <p:nvPr/>
        </p:nvSpPr>
        <p:spPr>
          <a:xfrm>
            <a:off x="8241655" y="3511153"/>
            <a:ext cx="332839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Caused by constipation + increased pelvic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pressure</a:t>
            </a:r>
            <a:endParaRPr lang="en-US" sz="1350" dirty="0"/>
          </a:p>
        </p:txBody>
      </p:sp>
      <p:sp>
        <p:nvSpPr>
          <p:cNvPr id="40" name="SK-20-text-39"/>
          <p:cNvSpPr/>
          <p:nvPr/>
        </p:nvSpPr>
        <p:spPr>
          <a:xfrm>
            <a:off x="8241655" y="3977580"/>
            <a:ext cx="39503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Topical treatments (BNF safe in pregnancy):</a:t>
            </a:r>
            <a:endParaRPr lang="en-US" sz="1350" dirty="0"/>
          </a:p>
        </p:txBody>
      </p:sp>
      <p:sp>
        <p:nvSpPr>
          <p:cNvPr id="41" name="SK-20-text-40"/>
          <p:cNvSpPr/>
          <p:nvPr/>
        </p:nvSpPr>
        <p:spPr>
          <a:xfrm>
            <a:off x="8461177" y="4238179"/>
            <a:ext cx="37308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Anusol cream or suppositories</a:t>
            </a:r>
            <a:endParaRPr lang="en-US" sz="1350" dirty="0"/>
          </a:p>
        </p:txBody>
      </p:sp>
      <p:sp>
        <p:nvSpPr>
          <p:cNvPr id="42" name="SK-20-text-41"/>
          <p:cNvSpPr/>
          <p:nvPr/>
        </p:nvSpPr>
        <p:spPr>
          <a:xfrm>
            <a:off x="8461177" y="4471392"/>
            <a:ext cx="31718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Preparation H</a:t>
            </a:r>
            <a:endParaRPr lang="en-US" sz="1350" dirty="0"/>
          </a:p>
        </p:txBody>
      </p:sp>
      <p:sp>
        <p:nvSpPr>
          <p:cNvPr id="43" name="SK-20-text-42"/>
          <p:cNvSpPr/>
          <p:nvPr/>
        </p:nvSpPr>
        <p:spPr>
          <a:xfrm>
            <a:off x="8241655" y="4711303"/>
            <a:ext cx="326737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Address underlying constipation (see slide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19)</a:t>
            </a:r>
            <a:endParaRPr lang="en-US" sz="1350" dirty="0"/>
          </a:p>
        </p:txBody>
      </p:sp>
      <p:sp>
        <p:nvSpPr>
          <p:cNvPr id="44" name="SK-20-text-43"/>
          <p:cNvSpPr/>
          <p:nvPr/>
        </p:nvSpPr>
        <p:spPr>
          <a:xfrm>
            <a:off x="8241655" y="5136505"/>
            <a:ext cx="39503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Sitz baths — warm water soaks for comfort</a:t>
            </a:r>
            <a:endParaRPr lang="en-US" sz="1350" dirty="0"/>
          </a:p>
        </p:txBody>
      </p:sp>
      <p:sp>
        <p:nvSpPr>
          <p:cNvPr id="45" name="SK-20-text-44"/>
          <p:cNvSpPr/>
          <p:nvPr/>
        </p:nvSpPr>
        <p:spPr>
          <a:xfrm>
            <a:off x="8241655" y="5376565"/>
            <a:ext cx="39503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Avoid straining; increase fibre and fluid intake</a:t>
            </a:r>
            <a:endParaRPr lang="en-US" sz="1350" dirty="0"/>
          </a:p>
        </p:txBody>
      </p:sp>
      <p:sp>
        <p:nvSpPr>
          <p:cNvPr id="46" name="SK-20-text-45"/>
          <p:cNvSpPr/>
          <p:nvPr/>
        </p:nvSpPr>
        <p:spPr>
          <a:xfrm>
            <a:off x="8241655" y="5623471"/>
            <a:ext cx="39503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Usually resolves after delivery — reassure</a:t>
            </a:r>
            <a:endParaRPr lang="en-US" sz="1350" dirty="0"/>
          </a:p>
        </p:txBody>
      </p:sp>
      <p:sp>
        <p:nvSpPr>
          <p:cNvPr id="47" name="SK-20-text-46"/>
          <p:cNvSpPr/>
          <p:nvPr/>
        </p:nvSpPr>
        <p:spPr>
          <a:xfrm>
            <a:off x="8484096" y="6000750"/>
            <a:ext cx="284365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*Treat constipation to prevent worsening</a:t>
            </a:r>
            <a:endParaRPr lang="en-US" sz="1200" dirty="0"/>
          </a:p>
        </p:txBody>
      </p:sp>
      <p:sp>
        <p:nvSpPr>
          <p:cNvPr id="48" name="SK-20-text-47"/>
          <p:cNvSpPr/>
          <p:nvPr/>
        </p:nvSpPr>
        <p:spPr>
          <a:xfrm>
            <a:off x="353467" y="6597253"/>
            <a:ext cx="61722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NG201 · BNF 2025/2026</a:t>
            </a:r>
            <a:endParaRPr lang="en-US" sz="1200" dirty="0"/>
          </a:p>
        </p:txBody>
      </p:sp>
      <p:sp>
        <p:nvSpPr>
          <p:cNvPr id="49" name="SK-20-text-48"/>
          <p:cNvSpPr/>
          <p:nvPr/>
        </p:nvSpPr>
        <p:spPr>
          <a:xfrm>
            <a:off x="5253186" y="6604248"/>
            <a:ext cx="167327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0" name="SK-20-text-49"/>
          <p:cNvSpPr/>
          <p:nvPr/>
        </p:nvSpPr>
        <p:spPr>
          <a:xfrm>
            <a:off x="10774561" y="6597253"/>
            <a:ext cx="103926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20 of 28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84" y="1414165"/>
            <a:ext cx="2109192" cy="38100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2139553"/>
            <a:ext cx="11143357" cy="912019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2139553"/>
            <a:ext cx="109686" cy="912019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3312319"/>
            <a:ext cx="5364361" cy="2825353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3312319"/>
            <a:ext cx="5364361" cy="102840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03169" y="3312319"/>
            <a:ext cx="5364361" cy="2825353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3169" y="3312319"/>
            <a:ext cx="5364361" cy="102840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079" y="6407348"/>
            <a:ext cx="11411694" cy="9525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7561" y="6501259"/>
            <a:ext cx="231577" cy="219373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5059" y="3497461"/>
            <a:ext cx="292596" cy="301675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675" y="3497461"/>
            <a:ext cx="292596" cy="301675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1882" y="2269927"/>
            <a:ext cx="341263" cy="335905"/>
          </a:xfrm>
          <a:prstGeom prst="rect">
            <a:avLst/>
          </a:prstGeom>
        </p:spPr>
      </p:pic>
      <p:sp>
        <p:nvSpPr>
          <p:cNvPr id="16" name="SK-21-text-15"/>
          <p:cNvSpPr/>
          <p:nvPr/>
        </p:nvSpPr>
        <p:spPr>
          <a:xfrm>
            <a:off x="548580" y="109686"/>
            <a:ext cx="81524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17" name="SK-21-text-16"/>
          <p:cNvSpPr/>
          <p:nvPr/>
        </p:nvSpPr>
        <p:spPr>
          <a:xfrm>
            <a:off x="9600009" y="150763"/>
            <a:ext cx="204326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18" name="SK-21-text-17"/>
          <p:cNvSpPr/>
          <p:nvPr/>
        </p:nvSpPr>
        <p:spPr>
          <a:xfrm>
            <a:off x="548580" y="864096"/>
            <a:ext cx="1164342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Pre-Eclampsia Prevention: Low-Dose Aspirin</a:t>
            </a:r>
            <a:endParaRPr lang="en-US" sz="3600" dirty="0"/>
          </a:p>
        </p:txBody>
      </p:sp>
      <p:sp>
        <p:nvSpPr>
          <p:cNvPr id="19" name="SK-21-text-18"/>
          <p:cNvSpPr/>
          <p:nvPr/>
        </p:nvSpPr>
        <p:spPr>
          <a:xfrm>
            <a:off x="524173" y="1625203"/>
            <a:ext cx="1166782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4A6E9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NG133 — Hypertension in Pregnancy (2024 Update)</a:t>
            </a:r>
            <a:endParaRPr lang="en-US" sz="2400" dirty="0"/>
          </a:p>
        </p:txBody>
      </p:sp>
      <p:sp>
        <p:nvSpPr>
          <p:cNvPr id="20" name="SK-21-text-19"/>
          <p:cNvSpPr/>
          <p:nvPr/>
        </p:nvSpPr>
        <p:spPr>
          <a:xfrm>
            <a:off x="1377553" y="2290465"/>
            <a:ext cx="9863286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Aspirin 75–150 mg once daily From 12 weeks gestation until delivery</a:t>
            </a:r>
            <a:endParaRPr lang="en-US" sz="2100" dirty="0"/>
          </a:p>
          <a:p>
            <a:pPr marL="0" indent="0" algn="ctr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to women with ≥1 high-risk factor OR ≥2 moderate-risk factors</a:t>
            </a:r>
            <a:endParaRPr lang="en-US" sz="2100" dirty="0"/>
          </a:p>
        </p:txBody>
      </p:sp>
      <p:sp>
        <p:nvSpPr>
          <p:cNvPr id="21" name="SK-21-text-20"/>
          <p:cNvSpPr/>
          <p:nvPr/>
        </p:nvSpPr>
        <p:spPr>
          <a:xfrm>
            <a:off x="1024086" y="3511153"/>
            <a:ext cx="27984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RISK</a:t>
            </a:r>
            <a:endParaRPr lang="en-US" sz="1950" dirty="0"/>
          </a:p>
        </p:txBody>
      </p:sp>
      <p:sp>
        <p:nvSpPr>
          <p:cNvPr id="22" name="SK-21-text-21"/>
          <p:cNvSpPr/>
          <p:nvPr/>
        </p:nvSpPr>
        <p:spPr>
          <a:xfrm>
            <a:off x="694879" y="3833515"/>
            <a:ext cx="966025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factor alone qualifies for aspirin</a:t>
            </a:r>
            <a:endParaRPr lang="en-US" sz="1650" dirty="0"/>
          </a:p>
        </p:txBody>
      </p:sp>
      <p:sp>
        <p:nvSpPr>
          <p:cNvPr id="23" name="SK-21-text-22"/>
          <p:cNvSpPr/>
          <p:nvPr/>
        </p:nvSpPr>
        <p:spPr>
          <a:xfrm>
            <a:off x="707082" y="4190107"/>
            <a:ext cx="61398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Previous pre-eclampsia</a:t>
            </a:r>
            <a:endParaRPr lang="en-US" sz="1650" dirty="0"/>
          </a:p>
        </p:txBody>
      </p:sp>
      <p:sp>
        <p:nvSpPr>
          <p:cNvPr id="24" name="SK-21-text-23"/>
          <p:cNvSpPr/>
          <p:nvPr/>
        </p:nvSpPr>
        <p:spPr>
          <a:xfrm>
            <a:off x="707082" y="4498777"/>
            <a:ext cx="991171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Multifetal pregnancy (twins/triplets)</a:t>
            </a:r>
            <a:endParaRPr lang="en-US" sz="1650" dirty="0"/>
          </a:p>
        </p:txBody>
      </p:sp>
      <p:sp>
        <p:nvSpPr>
          <p:cNvPr id="25" name="SK-21-text-24"/>
          <p:cNvSpPr/>
          <p:nvPr/>
        </p:nvSpPr>
        <p:spPr>
          <a:xfrm>
            <a:off x="707082" y="4814292"/>
            <a:ext cx="56368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Chronic hypertension</a:t>
            </a:r>
            <a:endParaRPr lang="en-US" sz="1650" dirty="0"/>
          </a:p>
        </p:txBody>
      </p:sp>
      <p:sp>
        <p:nvSpPr>
          <p:cNvPr id="26" name="SK-21-text-25"/>
          <p:cNvSpPr/>
          <p:nvPr/>
        </p:nvSpPr>
        <p:spPr>
          <a:xfrm>
            <a:off x="707082" y="5129659"/>
            <a:ext cx="94926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Type 1 or Type 2 Diabetes Mellitus</a:t>
            </a:r>
            <a:endParaRPr lang="en-US" sz="1650" dirty="0"/>
          </a:p>
        </p:txBody>
      </p:sp>
      <p:sp>
        <p:nvSpPr>
          <p:cNvPr id="27" name="SK-21-text-26"/>
          <p:cNvSpPr/>
          <p:nvPr/>
        </p:nvSpPr>
        <p:spPr>
          <a:xfrm>
            <a:off x="707082" y="5438329"/>
            <a:ext cx="76485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Chronic kidney disease (CKD)</a:t>
            </a:r>
            <a:endParaRPr lang="en-US" sz="1650" dirty="0"/>
          </a:p>
        </p:txBody>
      </p:sp>
      <p:sp>
        <p:nvSpPr>
          <p:cNvPr id="28" name="SK-21-text-27"/>
          <p:cNvSpPr/>
          <p:nvPr/>
        </p:nvSpPr>
        <p:spPr>
          <a:xfrm>
            <a:off x="707082" y="5760690"/>
            <a:ext cx="1148491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Autoimmune disease (SLE, antiphospholipid syndrome)</a:t>
            </a:r>
            <a:endParaRPr lang="en-US" sz="1650" dirty="0"/>
          </a:p>
        </p:txBody>
      </p:sp>
      <p:sp>
        <p:nvSpPr>
          <p:cNvPr id="29" name="SK-21-text-28"/>
          <p:cNvSpPr/>
          <p:nvPr/>
        </p:nvSpPr>
        <p:spPr>
          <a:xfrm>
            <a:off x="6766471" y="3511153"/>
            <a:ext cx="398716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C528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 RISK</a:t>
            </a:r>
            <a:endParaRPr lang="en-US" sz="1950" dirty="0"/>
          </a:p>
        </p:txBody>
      </p:sp>
      <p:sp>
        <p:nvSpPr>
          <p:cNvPr id="30" name="SK-21-text-29"/>
          <p:cNvSpPr/>
          <p:nvPr/>
        </p:nvSpPr>
        <p:spPr>
          <a:xfrm>
            <a:off x="6437263" y="3833515"/>
            <a:ext cx="57547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or more factors together qualify for aspirin</a:t>
            </a:r>
            <a:endParaRPr lang="en-US" sz="1650" dirty="0"/>
          </a:p>
        </p:txBody>
      </p:sp>
      <p:sp>
        <p:nvSpPr>
          <p:cNvPr id="31" name="SK-21-text-30"/>
          <p:cNvSpPr/>
          <p:nvPr/>
        </p:nvSpPr>
        <p:spPr>
          <a:xfrm>
            <a:off x="6473875" y="4190107"/>
            <a:ext cx="57181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First pregnancy (nulliparous)</a:t>
            </a:r>
            <a:endParaRPr lang="en-US" sz="1650" dirty="0"/>
          </a:p>
        </p:txBody>
      </p:sp>
      <p:sp>
        <p:nvSpPr>
          <p:cNvPr id="32" name="SK-21-text-31"/>
          <p:cNvSpPr/>
          <p:nvPr/>
        </p:nvSpPr>
        <p:spPr>
          <a:xfrm>
            <a:off x="6473875" y="4498777"/>
            <a:ext cx="57181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Age 40 years or older</a:t>
            </a:r>
            <a:endParaRPr lang="en-US" sz="1650" dirty="0"/>
          </a:p>
        </p:txBody>
      </p:sp>
      <p:sp>
        <p:nvSpPr>
          <p:cNvPr id="33" name="SK-21-text-32"/>
          <p:cNvSpPr/>
          <p:nvPr/>
        </p:nvSpPr>
        <p:spPr>
          <a:xfrm>
            <a:off x="6473875" y="4807446"/>
            <a:ext cx="57181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BMI ≥ 35 kg/m² at booking</a:t>
            </a:r>
            <a:endParaRPr lang="en-US" sz="1650" dirty="0"/>
          </a:p>
        </p:txBody>
      </p:sp>
      <p:sp>
        <p:nvSpPr>
          <p:cNvPr id="34" name="SK-21-text-33"/>
          <p:cNvSpPr/>
          <p:nvPr/>
        </p:nvSpPr>
        <p:spPr>
          <a:xfrm>
            <a:off x="6473875" y="5129659"/>
            <a:ext cx="57181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Family history of pre-eclampsia (first-degree relative)</a:t>
            </a:r>
            <a:endParaRPr lang="en-US" sz="1650" dirty="0"/>
          </a:p>
        </p:txBody>
      </p:sp>
      <p:sp>
        <p:nvSpPr>
          <p:cNvPr id="35" name="SK-21-text-34"/>
          <p:cNvSpPr/>
          <p:nvPr/>
        </p:nvSpPr>
        <p:spPr>
          <a:xfrm>
            <a:off x="6473875" y="5445175"/>
            <a:ext cx="57181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Interpregnancy interval &gt; 10 years</a:t>
            </a:r>
            <a:endParaRPr lang="en-US" sz="1650" dirty="0"/>
          </a:p>
        </p:txBody>
      </p:sp>
      <p:sp>
        <p:nvSpPr>
          <p:cNvPr id="36" name="SK-21-text-35"/>
          <p:cNvSpPr/>
          <p:nvPr/>
        </p:nvSpPr>
        <p:spPr>
          <a:xfrm>
            <a:off x="6473875" y="5753844"/>
            <a:ext cx="57181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Low birthweight or SGA in previous pregnancy</a:t>
            </a:r>
            <a:endParaRPr lang="en-US" sz="1650" dirty="0"/>
          </a:p>
        </p:txBody>
      </p:sp>
      <p:sp>
        <p:nvSpPr>
          <p:cNvPr id="37" name="SK-21-text-36"/>
          <p:cNvSpPr/>
          <p:nvPr/>
        </p:nvSpPr>
        <p:spPr>
          <a:xfrm>
            <a:off x="743694" y="6508105"/>
            <a:ext cx="114483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Always verify doses with current BNF. Educational use only.</a:t>
            </a:r>
            <a:endParaRPr lang="en-US" sz="1350" dirty="0"/>
          </a:p>
        </p:txBody>
      </p:sp>
      <p:sp>
        <p:nvSpPr>
          <p:cNvPr id="38" name="SK-21-text-37"/>
          <p:cNvSpPr/>
          <p:nvPr/>
        </p:nvSpPr>
        <p:spPr>
          <a:xfrm>
            <a:off x="9850636" y="6521946"/>
            <a:ext cx="18413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719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617911"/>
            <a:ext cx="3535561" cy="28575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357" y="2242542"/>
            <a:ext cx="3755082" cy="3998119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986" y="2263080"/>
            <a:ext cx="57150" cy="3957042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396" y="2331690"/>
            <a:ext cx="3572173" cy="466279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396" y="4960293"/>
            <a:ext cx="3572173" cy="9525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4369" y="2242542"/>
            <a:ext cx="3791694" cy="541734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69396" y="3739604"/>
            <a:ext cx="3096667" cy="9525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69396" y="4761458"/>
            <a:ext cx="3096667" cy="9525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46455" y="2242542"/>
            <a:ext cx="3206353" cy="4004965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68494" y="2324844"/>
            <a:ext cx="2962573" cy="473125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68494" y="5445175"/>
            <a:ext cx="2962573" cy="726877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56055" y="4315718"/>
            <a:ext cx="1987153" cy="9525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7561" y="6661100"/>
            <a:ext cx="4632871" cy="9525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71271" y="6661100"/>
            <a:ext cx="4632871" cy="9525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17161" y="5513784"/>
            <a:ext cx="255984" cy="274290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90384" y="2400300"/>
            <a:ext cx="280392" cy="274290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620667" y="5019973"/>
            <a:ext cx="414486" cy="418207"/>
          </a:xfrm>
          <a:prstGeom prst="rect">
            <a:avLst/>
          </a:prstGeom>
        </p:spPr>
      </p:pic>
      <p:pic>
        <p:nvPicPr>
          <p:cNvPr id="21" name="SK-2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620667" y="4039344"/>
            <a:ext cx="414486" cy="925711"/>
          </a:xfrm>
          <a:prstGeom prst="rect">
            <a:avLst/>
          </a:prstGeom>
        </p:spPr>
      </p:pic>
      <p:pic>
        <p:nvPicPr>
          <p:cNvPr id="22" name="SK-22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632871" y="3079105"/>
            <a:ext cx="402282" cy="925711"/>
          </a:xfrm>
          <a:prstGeom prst="rect">
            <a:avLst/>
          </a:prstGeom>
        </p:spPr>
      </p:pic>
      <p:pic>
        <p:nvPicPr>
          <p:cNvPr id="23" name="SK-22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572000" y="2400300"/>
            <a:ext cx="280392" cy="294829"/>
          </a:xfrm>
          <a:prstGeom prst="rect">
            <a:avLst/>
          </a:prstGeom>
        </p:spPr>
      </p:pic>
      <p:pic>
        <p:nvPicPr>
          <p:cNvPr id="24" name="SK-22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2675" y="2393305"/>
            <a:ext cx="292596" cy="308521"/>
          </a:xfrm>
          <a:prstGeom prst="rect">
            <a:avLst/>
          </a:prstGeom>
        </p:spPr>
      </p:pic>
      <p:sp>
        <p:nvSpPr>
          <p:cNvPr id="25" name="SK-22-text-24"/>
          <p:cNvSpPr/>
          <p:nvPr/>
        </p:nvSpPr>
        <p:spPr>
          <a:xfrm>
            <a:off x="1898898" y="130225"/>
            <a:ext cx="838200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www.bradfordvts.co.uk</a:t>
            </a:r>
            <a:endParaRPr lang="en-US" sz="2400" dirty="0"/>
          </a:p>
        </p:txBody>
      </p:sp>
      <p:sp>
        <p:nvSpPr>
          <p:cNvPr id="26" name="SK-22-text-25"/>
          <p:cNvSpPr/>
          <p:nvPr/>
        </p:nvSpPr>
        <p:spPr>
          <a:xfrm>
            <a:off x="572988" y="1008013"/>
            <a:ext cx="11619012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Hypertension and Pre-Eclampsia Management</a:t>
            </a:r>
            <a:endParaRPr lang="en-US" sz="3600" dirty="0"/>
          </a:p>
        </p:txBody>
      </p:sp>
      <p:sp>
        <p:nvSpPr>
          <p:cNvPr id="27" name="SK-22-text-26"/>
          <p:cNvSpPr/>
          <p:nvPr/>
        </p:nvSpPr>
        <p:spPr>
          <a:xfrm>
            <a:off x="572988" y="1782961"/>
            <a:ext cx="1161901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682B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*NICE NG133 (2024 Update) · BNF 2025/2026</a:t>
            </a:r>
            <a:endParaRPr lang="en-US" sz="1800" dirty="0"/>
          </a:p>
        </p:txBody>
      </p:sp>
      <p:sp>
        <p:nvSpPr>
          <p:cNvPr id="28" name="SK-22-text-27"/>
          <p:cNvSpPr/>
          <p:nvPr/>
        </p:nvSpPr>
        <p:spPr>
          <a:xfrm>
            <a:off x="1011882" y="2413992"/>
            <a:ext cx="669798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Diagnosing Pre-Eclampsia</a:t>
            </a:r>
            <a:endParaRPr lang="en-US" sz="1800" dirty="0"/>
          </a:p>
        </p:txBody>
      </p:sp>
      <p:sp>
        <p:nvSpPr>
          <p:cNvPr id="29" name="SK-22-text-28"/>
          <p:cNvSpPr/>
          <p:nvPr/>
        </p:nvSpPr>
        <p:spPr>
          <a:xfrm>
            <a:off x="670471" y="2914650"/>
            <a:ext cx="2986980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BP ≥140/90 mmHg on two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separate readings</a:t>
            </a:r>
            <a:endParaRPr lang="en-US" sz="1875" dirty="0"/>
          </a:p>
        </p:txBody>
      </p:sp>
      <p:sp>
        <p:nvSpPr>
          <p:cNvPr id="30" name="SK-22-text-29"/>
          <p:cNvSpPr/>
          <p:nvPr/>
        </p:nvSpPr>
        <p:spPr>
          <a:xfrm>
            <a:off x="670471" y="3572917"/>
            <a:ext cx="3072259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Proteinuria ≥300 mg/24h or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PCR ≥30 mg/mmol</a:t>
            </a:r>
            <a:endParaRPr lang="en-US" sz="1875" dirty="0"/>
          </a:p>
        </p:txBody>
      </p:sp>
      <p:sp>
        <p:nvSpPr>
          <p:cNvPr id="31" name="SK-22-text-30"/>
          <p:cNvSpPr/>
          <p:nvPr/>
        </p:nvSpPr>
        <p:spPr>
          <a:xfrm>
            <a:off x="670471" y="4217640"/>
            <a:ext cx="326737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New-onset hypertension after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 weeks</a:t>
            </a:r>
            <a:endParaRPr lang="en-US" sz="1875" dirty="0"/>
          </a:p>
        </p:txBody>
      </p:sp>
      <p:sp>
        <p:nvSpPr>
          <p:cNvPr id="32" name="SK-22-text-31"/>
          <p:cNvSpPr/>
          <p:nvPr/>
        </p:nvSpPr>
        <p:spPr>
          <a:xfrm>
            <a:off x="658267" y="5184577"/>
            <a:ext cx="3377059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Hypertension Threshold: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BP ≥160/110 mmHg →</a:t>
            </a:r>
            <a:endParaRPr lang="en-US" sz="1800" dirty="0"/>
          </a:p>
        </p:txBody>
      </p:sp>
      <p:sp>
        <p:nvSpPr>
          <p:cNvPr id="33" name="SK-22-text-32"/>
          <p:cNvSpPr/>
          <p:nvPr/>
        </p:nvSpPr>
        <p:spPr>
          <a:xfrm>
            <a:off x="670471" y="5760690"/>
            <a:ext cx="806958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hospital assessment</a:t>
            </a:r>
            <a:endParaRPr lang="en-US" sz="1800" dirty="0"/>
          </a:p>
        </p:txBody>
      </p:sp>
      <p:sp>
        <p:nvSpPr>
          <p:cNvPr id="34" name="SK-22-text-33"/>
          <p:cNvSpPr/>
          <p:nvPr/>
        </p:nvSpPr>
        <p:spPr>
          <a:xfrm>
            <a:off x="4888855" y="2413992"/>
            <a:ext cx="730314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Antihypertensives in Pregnancy</a:t>
            </a:r>
            <a:endParaRPr lang="en-US" sz="1800" dirty="0"/>
          </a:p>
        </p:txBody>
      </p:sp>
      <p:sp>
        <p:nvSpPr>
          <p:cNvPr id="35" name="SK-22-text-34"/>
          <p:cNvSpPr/>
          <p:nvPr/>
        </p:nvSpPr>
        <p:spPr>
          <a:xfrm>
            <a:off x="5169396" y="2907655"/>
            <a:ext cx="61493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8C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Labetalol — First-line</a:t>
            </a:r>
            <a:endParaRPr lang="en-US" sz="1800" dirty="0"/>
          </a:p>
        </p:txBody>
      </p:sp>
      <p:sp>
        <p:nvSpPr>
          <p:cNvPr id="36" name="SK-22-text-35"/>
          <p:cNvSpPr/>
          <p:nvPr/>
        </p:nvSpPr>
        <p:spPr>
          <a:xfrm>
            <a:off x="5169396" y="3182094"/>
            <a:ext cx="259675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Beta-blocker; oral or IV; well-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established in pregnancy</a:t>
            </a:r>
            <a:endParaRPr lang="en-US" sz="1650" dirty="0"/>
          </a:p>
        </p:txBody>
      </p:sp>
      <p:sp>
        <p:nvSpPr>
          <p:cNvPr id="37" name="SK-22-text-36"/>
          <p:cNvSpPr/>
          <p:nvPr/>
        </p:nvSpPr>
        <p:spPr>
          <a:xfrm>
            <a:off x="5181600" y="3881586"/>
            <a:ext cx="669798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4682B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Nifedipine — Second-line</a:t>
            </a:r>
            <a:endParaRPr lang="en-US" sz="1800" dirty="0"/>
          </a:p>
        </p:txBody>
      </p:sp>
      <p:sp>
        <p:nvSpPr>
          <p:cNvPr id="38" name="SK-22-text-37"/>
          <p:cNvSpPr/>
          <p:nvPr/>
        </p:nvSpPr>
        <p:spPr>
          <a:xfrm>
            <a:off x="5169396" y="4169569"/>
            <a:ext cx="268218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Calcium channel blocker; oral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modified-release</a:t>
            </a:r>
            <a:endParaRPr lang="en-US" sz="1650" dirty="0"/>
          </a:p>
        </p:txBody>
      </p:sp>
      <p:sp>
        <p:nvSpPr>
          <p:cNvPr id="39" name="SK-22-text-38"/>
          <p:cNvSpPr/>
          <p:nvPr/>
        </p:nvSpPr>
        <p:spPr>
          <a:xfrm>
            <a:off x="5181600" y="4862215"/>
            <a:ext cx="642366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Methyldopa — Third-line</a:t>
            </a:r>
            <a:endParaRPr lang="en-US" sz="1800" dirty="0"/>
          </a:p>
        </p:txBody>
      </p:sp>
      <p:sp>
        <p:nvSpPr>
          <p:cNvPr id="40" name="SK-22-text-39"/>
          <p:cNvSpPr/>
          <p:nvPr/>
        </p:nvSpPr>
        <p:spPr>
          <a:xfrm>
            <a:off x="5181600" y="5157192"/>
            <a:ext cx="257249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Centrally acting; widely used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historically</a:t>
            </a:r>
            <a:endParaRPr lang="en-US" sz="1650" dirty="0"/>
          </a:p>
        </p:txBody>
      </p:sp>
      <p:sp>
        <p:nvSpPr>
          <p:cNvPr id="41" name="SK-22-text-40"/>
          <p:cNvSpPr/>
          <p:nvPr/>
        </p:nvSpPr>
        <p:spPr>
          <a:xfrm>
            <a:off x="4584055" y="5788075"/>
            <a:ext cx="329178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Magnesium sulphate: for eclampsia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prophylaxis and seizure management</a:t>
            </a:r>
            <a:endParaRPr lang="en-US" sz="1650" dirty="0"/>
          </a:p>
        </p:txBody>
      </p:sp>
      <p:sp>
        <p:nvSpPr>
          <p:cNvPr id="42" name="SK-22-text-41"/>
          <p:cNvSpPr/>
          <p:nvPr/>
        </p:nvSpPr>
        <p:spPr>
          <a:xfrm>
            <a:off x="9038034" y="2413992"/>
            <a:ext cx="250388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IN PREGNANCY</a:t>
            </a:r>
            <a:endParaRPr lang="en-US" sz="1800" dirty="0"/>
          </a:p>
        </p:txBody>
      </p:sp>
      <p:sp>
        <p:nvSpPr>
          <p:cNvPr id="43" name="SK-22-text-42"/>
          <p:cNvSpPr/>
          <p:nvPr/>
        </p:nvSpPr>
        <p:spPr>
          <a:xfrm>
            <a:off x="9306223" y="2935188"/>
            <a:ext cx="16383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ACE Inhibitors</a:t>
            </a:r>
            <a:endParaRPr lang="en-US" sz="1800" dirty="0"/>
          </a:p>
        </p:txBody>
      </p:sp>
      <p:sp>
        <p:nvSpPr>
          <p:cNvPr id="44" name="SK-22-text-43"/>
          <p:cNvSpPr/>
          <p:nvPr/>
        </p:nvSpPr>
        <p:spPr>
          <a:xfrm>
            <a:off x="8855125" y="3209479"/>
            <a:ext cx="256475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(e.g. Ramipril, Lisinopril)</a:t>
            </a:r>
            <a:endParaRPr lang="en-US" sz="1800" dirty="0"/>
          </a:p>
        </p:txBody>
      </p:sp>
      <p:sp>
        <p:nvSpPr>
          <p:cNvPr id="45" name="SK-22-text-44"/>
          <p:cNvSpPr/>
          <p:nvPr/>
        </p:nvSpPr>
        <p:spPr>
          <a:xfrm>
            <a:off x="9769525" y="3620988"/>
            <a:ext cx="7239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ARBs</a:t>
            </a:r>
            <a:endParaRPr lang="en-US" sz="1800" dirty="0"/>
          </a:p>
        </p:txBody>
      </p:sp>
      <p:sp>
        <p:nvSpPr>
          <p:cNvPr id="46" name="SK-22-text-45"/>
          <p:cNvSpPr/>
          <p:nvPr/>
        </p:nvSpPr>
        <p:spPr>
          <a:xfrm>
            <a:off x="8635603" y="3895279"/>
            <a:ext cx="300379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(e.g. Losartan, Candesartan)</a:t>
            </a:r>
            <a:endParaRPr lang="en-US" sz="1800" dirty="0"/>
          </a:p>
        </p:txBody>
      </p:sp>
      <p:sp>
        <p:nvSpPr>
          <p:cNvPr id="47" name="SK-22-text-46"/>
          <p:cNvSpPr/>
          <p:nvPr/>
        </p:nvSpPr>
        <p:spPr>
          <a:xfrm>
            <a:off x="8753773" y="4464546"/>
            <a:ext cx="2755255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Why? Teratogenic — cause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renal dysgenesis and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oligohydramnios</a:t>
            </a:r>
            <a:endParaRPr lang="en-US" sz="1650" dirty="0"/>
          </a:p>
        </p:txBody>
      </p:sp>
      <p:sp>
        <p:nvSpPr>
          <p:cNvPr id="48" name="SK-22-text-47"/>
          <p:cNvSpPr/>
          <p:nvPr/>
        </p:nvSpPr>
        <p:spPr>
          <a:xfrm>
            <a:off x="8997553" y="5527477"/>
            <a:ext cx="319444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ALL medications</a:t>
            </a:r>
            <a:endParaRPr lang="en-US" sz="1800" dirty="0"/>
          </a:p>
        </p:txBody>
      </p:sp>
      <p:sp>
        <p:nvSpPr>
          <p:cNvPr id="49" name="SK-22-text-48"/>
          <p:cNvSpPr/>
          <p:nvPr/>
        </p:nvSpPr>
        <p:spPr>
          <a:xfrm>
            <a:off x="8887867" y="5822305"/>
            <a:ext cx="330413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booking appointment</a:t>
            </a:r>
            <a:endParaRPr lang="en-US" sz="1800" dirty="0"/>
          </a:p>
        </p:txBody>
      </p:sp>
      <p:sp>
        <p:nvSpPr>
          <p:cNvPr id="50" name="SK-22-text-49"/>
          <p:cNvSpPr/>
          <p:nvPr/>
        </p:nvSpPr>
        <p:spPr>
          <a:xfrm>
            <a:off x="5111948" y="6563023"/>
            <a:ext cx="19801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2761</Words>
  <Application>Microsoft Office PowerPoint</Application>
  <PresentationFormat>Widescreen</PresentationFormat>
  <Paragraphs>472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Roboto</vt:lpstr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2026-06-11T15:21:02Z</dcterms:created>
  <dcterms:modified xsi:type="dcterms:W3CDTF">2026-06-11T15:51:37Z</dcterms:modified>
</cp:coreProperties>
</file>