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Lst>
  <p:notesMasterIdLst>
    <p:notesMasterId r:id="rId51"/>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notesMaster" Target="notesMasters/notesMaster1.xml"/><Relationship Id="rId52" Type="http://schemas.openxmlformats.org/officeDocument/2006/relationships/presProps" Target="presProps.xml"/><Relationship Id="rId53" Type="http://schemas.openxmlformats.org/officeDocument/2006/relationships/viewProps" Target="viewProps.xml"/><Relationship Id="rId54" Type="http://schemas.openxmlformats.org/officeDocument/2006/relationships/theme" Target="theme/theme1.xml"/><Relationship Id="rId5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slideLayout" Target="../slideLayouts/slideLayout1.xml"/><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slideLayout" Target="../slideLayouts/slideLayout1.xm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slideLayout" Target="../slideLayouts/slideLayout1.xm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slideLayout" Target="../slideLayouts/slideLayout1.xml"/><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slideLayout" Target="../slideLayouts/slideLayout1.xml"/><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slideLayout" Target="../slideLayouts/slideLayout1.xml"/><Relationship Id="rId5"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slideLayout" Target="../slideLayouts/slideLayout1.xml"/><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slideLayout" Target="../slideLayouts/slideLayout1.xml"/><Relationship Id="rId5"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slideLayout" Target="../slideLayouts/slideLayout1.xml"/><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slideLayout" Target="../slideLayouts/slideLayout1.xml"/><Relationship Id="rId6"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slideLayout" Target="../slideLayouts/slideLayout1.xml"/><Relationship Id="rId5"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slideLayout" Target="../slideLayouts/slideLayout1.xml"/><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slideLayout" Target="../slideLayouts/slideLayout1.xml"/><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png"/><Relationship Id="rId4" Type="http://schemas.openxmlformats.org/officeDocument/2006/relationships/slideLayout" Target="../slideLayouts/slideLayout1.xml"/><Relationship Id="rId5"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png"/><Relationship Id="rId2" Type="http://schemas.openxmlformats.org/officeDocument/2006/relationships/slideLayout" Target="../slideLayouts/slideLayout1.xml"/><Relationship Id="rId3"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image" Target="../media/image-25-1.png"/><Relationship Id="rId2" Type="http://schemas.openxmlformats.org/officeDocument/2006/relationships/image" Target="../media/image-25-2.png"/><Relationship Id="rId3" Type="http://schemas.openxmlformats.org/officeDocument/2006/relationships/slideLayout" Target="../slideLayouts/slideLayout1.xml"/><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image" Target="../media/image-26-1.png"/><Relationship Id="rId2" Type="http://schemas.openxmlformats.org/officeDocument/2006/relationships/image" Target="../media/image-26-2.png"/><Relationship Id="rId3" Type="http://schemas.openxmlformats.org/officeDocument/2006/relationships/image" Target="../media/image-26-3.png"/><Relationship Id="rId4" Type="http://schemas.openxmlformats.org/officeDocument/2006/relationships/slideLayout" Target="../slideLayouts/slideLayout1.xml"/><Relationship Id="rId5"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image" Target="../media/image-27-1.png"/><Relationship Id="rId2" Type="http://schemas.openxmlformats.org/officeDocument/2006/relationships/image" Target="../media/image-27-2.png"/><Relationship Id="rId3" Type="http://schemas.openxmlformats.org/officeDocument/2006/relationships/slideLayout" Target="../slideLayouts/slideLayout1.xml"/><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image" Target="../media/image-28-1.png"/><Relationship Id="rId2" Type="http://schemas.openxmlformats.org/officeDocument/2006/relationships/image" Target="../media/image-28-2.png"/><Relationship Id="rId3" Type="http://schemas.openxmlformats.org/officeDocument/2006/relationships/image" Target="../media/image-28-3.png"/><Relationship Id="rId4" Type="http://schemas.openxmlformats.org/officeDocument/2006/relationships/slideLayout" Target="../slideLayouts/slideLayout1.xml"/><Relationship Id="rId5"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image" Target="../media/image-29-1.png"/><Relationship Id="rId2" Type="http://schemas.openxmlformats.org/officeDocument/2006/relationships/image" Target="../media/image-29-2.png"/><Relationship Id="rId3" Type="http://schemas.openxmlformats.org/officeDocument/2006/relationships/slideLayout" Target="../slideLayouts/slideLayout1.xml"/><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slideLayout" Target="../slideLayouts/slideLayout1.xml"/><Relationship Id="rId7"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image" Target="../media/image-30-1.png"/><Relationship Id="rId2" Type="http://schemas.openxmlformats.org/officeDocument/2006/relationships/image" Target="../media/image-30-2.png"/><Relationship Id="rId3" Type="http://schemas.openxmlformats.org/officeDocument/2006/relationships/image" Target="../media/image-30-3.png"/><Relationship Id="rId4" Type="http://schemas.openxmlformats.org/officeDocument/2006/relationships/slideLayout" Target="../slideLayouts/slideLayout1.xml"/><Relationship Id="rId5"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image" Target="../media/image-31-1.png"/><Relationship Id="rId2" Type="http://schemas.openxmlformats.org/officeDocument/2006/relationships/slideLayout" Target="../slideLayouts/slideLayout1.xml"/><Relationship Id="rId3"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image" Target="../media/image-32-1.png"/><Relationship Id="rId2" Type="http://schemas.openxmlformats.org/officeDocument/2006/relationships/image" Target="../media/image-32-2.png"/><Relationship Id="rId3" Type="http://schemas.openxmlformats.org/officeDocument/2006/relationships/slideLayout" Target="../slideLayouts/slideLayout1.xml"/><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image" Target="../media/image-33-1.png"/><Relationship Id="rId2" Type="http://schemas.openxmlformats.org/officeDocument/2006/relationships/image" Target="../media/image-33-2.png"/><Relationship Id="rId3" Type="http://schemas.openxmlformats.org/officeDocument/2006/relationships/image" Target="../media/image-33-3.png"/><Relationship Id="rId4" Type="http://schemas.openxmlformats.org/officeDocument/2006/relationships/slideLayout" Target="../slideLayouts/slideLayout1.xml"/><Relationship Id="rId5"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image" Target="../media/image-34-1.png"/><Relationship Id="rId2" Type="http://schemas.openxmlformats.org/officeDocument/2006/relationships/image" Target="../media/image-34-2.png"/><Relationship Id="rId3" Type="http://schemas.openxmlformats.org/officeDocument/2006/relationships/slideLayout" Target="../slideLayouts/slideLayout1.xml"/><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image" Target="../media/image-35-1.png"/><Relationship Id="rId2" Type="http://schemas.openxmlformats.org/officeDocument/2006/relationships/image" Target="../media/image-35-2.png"/><Relationship Id="rId3" Type="http://schemas.openxmlformats.org/officeDocument/2006/relationships/image" Target="../media/image-35-3.png"/><Relationship Id="rId4" Type="http://schemas.openxmlformats.org/officeDocument/2006/relationships/slideLayout" Target="../slideLayouts/slideLayout1.xml"/><Relationship Id="rId5"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image" Target="../media/image-36-1.png"/><Relationship Id="rId2" Type="http://schemas.openxmlformats.org/officeDocument/2006/relationships/image" Target="../media/image-36-2.png"/><Relationship Id="rId3" Type="http://schemas.openxmlformats.org/officeDocument/2006/relationships/slideLayout" Target="../slideLayouts/slideLayout1.xml"/><Relationship Id="rId4"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image" Target="../media/image-37-1.png"/><Relationship Id="rId2" Type="http://schemas.openxmlformats.org/officeDocument/2006/relationships/image" Target="../media/image-37-2.png"/><Relationship Id="rId3" Type="http://schemas.openxmlformats.org/officeDocument/2006/relationships/image" Target="../media/image-37-3.png"/><Relationship Id="rId4" Type="http://schemas.openxmlformats.org/officeDocument/2006/relationships/image" Target="../media/image-37-4.png"/><Relationship Id="rId5" Type="http://schemas.openxmlformats.org/officeDocument/2006/relationships/slideLayout" Target="../slideLayouts/slideLayout1.xml"/><Relationship Id="rId6"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image" Target="../media/image-38-1.png"/><Relationship Id="rId2" Type="http://schemas.openxmlformats.org/officeDocument/2006/relationships/slideLayout" Target="../slideLayouts/slideLayout1.xml"/><Relationship Id="rId3"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image" Target="../media/image-39-1.png"/><Relationship Id="rId2" Type="http://schemas.openxmlformats.org/officeDocument/2006/relationships/image" Target="../media/image-39-2.png"/><Relationship Id="rId3" Type="http://schemas.openxmlformats.org/officeDocument/2006/relationships/slideLayout" Target="../slideLayouts/slideLayout1.xml"/><Relationship Id="rId4"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image" Target="../media/image-40-1.png"/><Relationship Id="rId2" Type="http://schemas.openxmlformats.org/officeDocument/2006/relationships/image" Target="../media/image-40-2.png"/><Relationship Id="rId3" Type="http://schemas.openxmlformats.org/officeDocument/2006/relationships/image" Target="../media/image-40-3.png"/><Relationship Id="rId4" Type="http://schemas.openxmlformats.org/officeDocument/2006/relationships/slideLayout" Target="../slideLayouts/slideLayout1.xml"/><Relationship Id="rId5"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image" Target="../media/image-41-1.png"/><Relationship Id="rId2" Type="http://schemas.openxmlformats.org/officeDocument/2006/relationships/slideLayout" Target="../slideLayouts/slideLayout1.xml"/><Relationship Id="rId3"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image" Target="../media/image-42-1.png"/><Relationship Id="rId2" Type="http://schemas.openxmlformats.org/officeDocument/2006/relationships/image" Target="../media/image-42-2.png"/><Relationship Id="rId3" Type="http://schemas.openxmlformats.org/officeDocument/2006/relationships/slideLayout" Target="../slideLayouts/slideLayout1.xml"/><Relationship Id="rId4"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image" Target="../media/image-43-1.png"/><Relationship Id="rId2" Type="http://schemas.openxmlformats.org/officeDocument/2006/relationships/image" Target="../media/image-43-2.png"/><Relationship Id="rId3" Type="http://schemas.openxmlformats.org/officeDocument/2006/relationships/image" Target="../media/image-43-3.png"/><Relationship Id="rId4" Type="http://schemas.openxmlformats.org/officeDocument/2006/relationships/image" Target="../media/image-43-4.png"/><Relationship Id="rId5" Type="http://schemas.openxmlformats.org/officeDocument/2006/relationships/slideLayout" Target="../slideLayouts/slideLayout1.xml"/><Relationship Id="rId6"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image" Target="../media/image-44-1.png"/><Relationship Id="rId2" Type="http://schemas.openxmlformats.org/officeDocument/2006/relationships/slideLayout" Target="../slideLayouts/slideLayout1.xml"/><Relationship Id="rId3"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image" Target="../media/image-45-1.png"/><Relationship Id="rId2" Type="http://schemas.openxmlformats.org/officeDocument/2006/relationships/slideLayout" Target="../slideLayouts/slideLayout1.xml"/><Relationship Id="rId3"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image" Target="../media/image-46-1.png"/><Relationship Id="rId2" Type="http://schemas.openxmlformats.org/officeDocument/2006/relationships/image" Target="../media/image-46-2.png"/><Relationship Id="rId3" Type="http://schemas.openxmlformats.org/officeDocument/2006/relationships/slideLayout" Target="../slideLayouts/slideLayout1.xml"/><Relationship Id="rId4"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image" Target="../media/image-47-1.png"/><Relationship Id="rId2" Type="http://schemas.openxmlformats.org/officeDocument/2006/relationships/image" Target="../media/image-47-2.png"/><Relationship Id="rId3" Type="http://schemas.openxmlformats.org/officeDocument/2006/relationships/image" Target="../media/image-47-3.png"/><Relationship Id="rId4" Type="http://schemas.openxmlformats.org/officeDocument/2006/relationships/slideLayout" Target="../slideLayouts/slideLayout1.xml"/><Relationship Id="rId5"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image" Target="../media/image-49-1.png"/><Relationship Id="rId2" Type="http://schemas.openxmlformats.org/officeDocument/2006/relationships/slideLayout" Target="../slideLayouts/slideLayout1.xml"/><Relationship Id="rId3"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slideLayout" Target="../slideLayouts/slideLayout1.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slideLayout" Target="../slideLayouts/slideLayout1.xml"/><Relationship Id="rId5"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slideLayout" Target="../slideLayouts/slideLayout1.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E2A47"/>
        </a:solidFill>
      </p:bgPr>
    </p:bg>
    <p:spTree>
      <p:nvGrpSpPr>
        <p:cNvPr id="1" name=""/>
        <p:cNvGrpSpPr/>
        <p:nvPr/>
      </p:nvGrpSpPr>
      <p:grpSpPr>
        <a:xfrm>
          <a:off x="0" y="0"/>
          <a:ext cx="0" cy="0"/>
          <a:chOff x="0" y="0"/>
          <a:chExt cx="0" cy="0"/>
        </a:xfrm>
      </p:grpSpPr>
      <p:sp>
        <p:nvSpPr>
          <p:cNvPr id="2" name="Shape 0"/>
          <p:cNvSpPr/>
          <p:nvPr/>
        </p:nvSpPr>
        <p:spPr>
          <a:xfrm>
            <a:off x="8778240" y="-2011680"/>
            <a:ext cx="5669280" cy="5669280"/>
          </a:xfrm>
          <a:prstGeom prst="ellipse">
            <a:avLst/>
          </a:prstGeom>
          <a:solidFill>
            <a:srgbClr val="163A5F"/>
          </a:solidFill>
          <a:ln/>
        </p:spPr>
      </p:sp>
      <p:sp>
        <p:nvSpPr>
          <p:cNvPr id="3" name="Shape 1"/>
          <p:cNvSpPr/>
          <p:nvPr/>
        </p:nvSpPr>
        <p:spPr>
          <a:xfrm>
            <a:off x="10241280" y="3108960"/>
            <a:ext cx="4023360" cy="4023360"/>
          </a:xfrm>
          <a:prstGeom prst="ellipse">
            <a:avLst/>
          </a:prstGeom>
          <a:solidFill>
            <a:srgbClr val="12877F">
              <a:alpha val="22000"/>
            </a:srgbClr>
          </a:solidFill>
          <a:ln/>
        </p:spPr>
      </p:sp>
      <p:sp>
        <p:nvSpPr>
          <p:cNvPr id="4" name="Shape 2"/>
          <p:cNvSpPr/>
          <p:nvPr/>
        </p:nvSpPr>
        <p:spPr>
          <a:xfrm>
            <a:off x="566928" y="310896"/>
            <a:ext cx="2907792" cy="365760"/>
          </a:xfrm>
          <a:prstGeom prst="roundRect">
            <a:avLst>
              <a:gd name="adj" fmla="val 50000"/>
            </a:avLst>
          </a:prstGeom>
          <a:solidFill>
            <a:srgbClr val="E8770E"/>
          </a:solidFill>
          <a:ln/>
        </p:spPr>
      </p:sp>
      <p:sp>
        <p:nvSpPr>
          <p:cNvPr id="5" name="Text 3"/>
          <p:cNvSpPr/>
          <p:nvPr/>
        </p:nvSpPr>
        <p:spPr>
          <a:xfrm>
            <a:off x="566928" y="310896"/>
            <a:ext cx="2907792" cy="365760"/>
          </a:xfrm>
          <a:prstGeom prst="rect">
            <a:avLst/>
          </a:prstGeom>
          <a:noFill/>
          <a:ln/>
        </p:spPr>
        <p:txBody>
          <a:bodyPr wrap="square" lIns="0" tIns="0" rIns="0" bIns="0" rtlCol="0" anchor="ctr"/>
          <a:lstStyle/>
          <a:p>
            <a:pPr algn="ctr" indent="0" marL="0">
              <a:buNone/>
            </a:pPr>
            <a:r>
              <a:rPr lang="en-US" sz="1050" b="1" spc="100" kern="0" dirty="0">
                <a:solidFill>
                  <a:srgbClr val="FFFFFF"/>
                </a:solidFill>
                <a:latin typeface="Calibri" pitchFamily="34" charset="0"/>
                <a:ea typeface="Calibri" pitchFamily="34" charset="-122"/>
                <a:cs typeface="Calibri" pitchFamily="34" charset="-120"/>
              </a:rPr>
              <a:t>BRADFORD VTS TEACHING AIDS</a:t>
            </a:r>
            <a:endParaRPr lang="en-US" sz="1050" dirty="0"/>
          </a:p>
        </p:txBody>
      </p:sp>
      <p:sp>
        <p:nvSpPr>
          <p:cNvPr id="6" name="Text 4"/>
          <p:cNvSpPr/>
          <p:nvPr/>
        </p:nvSpPr>
        <p:spPr>
          <a:xfrm>
            <a:off x="10161727" y="310896"/>
            <a:ext cx="1463040" cy="365760"/>
          </a:xfrm>
          <a:prstGeom prst="rect">
            <a:avLst/>
          </a:prstGeom>
          <a:noFill/>
          <a:ln/>
        </p:spPr>
        <p:txBody>
          <a:bodyPr wrap="square" lIns="0" tIns="0" rIns="0" bIns="0" rtlCol="0" anchor="ctr"/>
          <a:lstStyle/>
          <a:p>
            <a:pPr algn="r" indent="0" marL="0">
              <a:buNone/>
            </a:pPr>
            <a:r>
              <a:rPr lang="en-US" sz="1100" i="1" dirty="0">
                <a:solidFill>
                  <a:srgbClr val="AEBED0"/>
                </a:solidFill>
                <a:latin typeface="Calibri" pitchFamily="34" charset="0"/>
                <a:ea typeface="Calibri" pitchFamily="34" charset="-122"/>
                <a:cs typeface="Calibri" pitchFamily="34" charset="-120"/>
              </a:rPr>
              <a:t>June 2026</a:t>
            </a:r>
            <a:endParaRPr lang="en-US" sz="1100" dirty="0"/>
          </a:p>
        </p:txBody>
      </p:sp>
      <p:sp>
        <p:nvSpPr>
          <p:cNvPr id="7" name="Shape 5"/>
          <p:cNvSpPr/>
          <p:nvPr/>
        </p:nvSpPr>
        <p:spPr>
          <a:xfrm>
            <a:off x="566928" y="1874520"/>
            <a:ext cx="841248" cy="841248"/>
          </a:xfrm>
          <a:prstGeom prst="ellipse">
            <a:avLst/>
          </a:prstGeom>
          <a:solidFill>
            <a:srgbClr val="E8770E"/>
          </a:solidFill>
          <a:ln/>
        </p:spPr>
      </p:sp>
      <p:pic>
        <p:nvPicPr>
          <p:cNvPr id="8" name="Image 0" descr="preencoded.png">    </p:cNvPr>
          <p:cNvPicPr>
            <a:picLocks noChangeAspect="1"/>
          </p:cNvPicPr>
          <p:nvPr/>
        </p:nvPicPr>
        <p:blipFill>
          <a:blip r:embed="rId1"/>
          <a:stretch>
            <a:fillRect/>
          </a:stretch>
        </p:blipFill>
        <p:spPr>
          <a:xfrm>
            <a:off x="794065" y="2101657"/>
            <a:ext cx="386974" cy="386974"/>
          </a:xfrm>
          <a:prstGeom prst="rect">
            <a:avLst/>
          </a:prstGeom>
        </p:spPr>
      </p:pic>
      <p:sp>
        <p:nvSpPr>
          <p:cNvPr id="9" name="Text 6"/>
          <p:cNvSpPr/>
          <p:nvPr/>
        </p:nvSpPr>
        <p:spPr>
          <a:xfrm>
            <a:off x="566928" y="2834640"/>
            <a:ext cx="8595360" cy="1371600"/>
          </a:xfrm>
          <a:prstGeom prst="rect">
            <a:avLst/>
          </a:prstGeom>
          <a:noFill/>
          <a:ln/>
        </p:spPr>
        <p:txBody>
          <a:bodyPr wrap="square" lIns="0" tIns="0" rIns="0" bIns="0" rtlCol="0" anchor="ctr"/>
          <a:lstStyle/>
          <a:p>
            <a:pPr indent="0" marL="0">
              <a:lnSpc>
                <a:spcPct val="98000"/>
              </a:lnSpc>
              <a:buNone/>
            </a:pPr>
            <a:r>
              <a:rPr lang="en-US" sz="4600" b="1" dirty="0">
                <a:solidFill>
                  <a:srgbClr val="FFFFFF"/>
                </a:solidFill>
                <a:latin typeface="Georgia" pitchFamily="34" charset="0"/>
                <a:ea typeface="Georgia" pitchFamily="34" charset="-122"/>
                <a:cs typeface="Georgia" pitchFamily="34" charset="-120"/>
              </a:rPr>
              <a:t>The Combined Pill in Practice</a:t>
            </a:r>
            <a:endParaRPr lang="en-US" sz="4600" dirty="0"/>
          </a:p>
        </p:txBody>
      </p:sp>
      <p:sp>
        <p:nvSpPr>
          <p:cNvPr id="10" name="Text 7"/>
          <p:cNvSpPr/>
          <p:nvPr/>
        </p:nvSpPr>
        <p:spPr>
          <a:xfrm>
            <a:off x="566928" y="4160520"/>
            <a:ext cx="8595360" cy="548640"/>
          </a:xfrm>
          <a:prstGeom prst="rect">
            <a:avLst/>
          </a:prstGeom>
          <a:noFill/>
          <a:ln/>
        </p:spPr>
        <p:txBody>
          <a:bodyPr wrap="square" lIns="0" tIns="0" rIns="0" bIns="0" rtlCol="0" anchor="ctr"/>
          <a:lstStyle/>
          <a:p>
            <a:pPr indent="0" marL="0">
              <a:buNone/>
            </a:pPr>
            <a:r>
              <a:rPr lang="en-US" sz="2100" dirty="0">
                <a:solidFill>
                  <a:srgbClr val="CFE0E0"/>
                </a:solidFill>
                <a:latin typeface="Calibri" pitchFamily="34" charset="0"/>
                <a:ea typeface="Calibri" pitchFamily="34" charset="-122"/>
                <a:cs typeface="Calibri" pitchFamily="34" charset="-120"/>
              </a:rPr>
              <a:t>A case-based tutorial for primary care</a:t>
            </a:r>
            <a:endParaRPr lang="en-US" sz="2100" dirty="0"/>
          </a:p>
        </p:txBody>
      </p:sp>
      <p:sp>
        <p:nvSpPr>
          <p:cNvPr id="11" name="Shape 8"/>
          <p:cNvSpPr/>
          <p:nvPr/>
        </p:nvSpPr>
        <p:spPr>
          <a:xfrm>
            <a:off x="566928" y="5029200"/>
            <a:ext cx="6126480" cy="457200"/>
          </a:xfrm>
          <a:prstGeom prst="roundRect">
            <a:avLst>
              <a:gd name="adj" fmla="val 50000"/>
            </a:avLst>
          </a:prstGeom>
          <a:solidFill>
            <a:srgbClr val="FFFFFF">
              <a:alpha val="12000"/>
            </a:srgbClr>
          </a:solidFill>
          <a:ln/>
        </p:spPr>
      </p:sp>
      <p:sp>
        <p:nvSpPr>
          <p:cNvPr id="12" name="Text 9"/>
          <p:cNvSpPr/>
          <p:nvPr/>
        </p:nvSpPr>
        <p:spPr>
          <a:xfrm>
            <a:off x="566928" y="5029200"/>
            <a:ext cx="6126480" cy="457200"/>
          </a:xfrm>
          <a:prstGeom prst="rect">
            <a:avLst/>
          </a:prstGeom>
          <a:noFill/>
          <a:ln/>
        </p:spPr>
        <p:txBody>
          <a:bodyPr wrap="square" lIns="0" tIns="0" rIns="0" bIns="0" rtlCol="0" anchor="ctr"/>
          <a:lstStyle/>
          <a:p>
            <a:pPr algn="ctr" indent="0" marL="0">
              <a:buNone/>
            </a:pPr>
            <a:r>
              <a:rPr lang="en-US" sz="1250" b="1" dirty="0">
                <a:solidFill>
                  <a:srgbClr val="FFFFFF"/>
                </a:solidFill>
                <a:latin typeface="Calibri" pitchFamily="34" charset="0"/>
                <a:ea typeface="Calibri" pitchFamily="34" charset="-122"/>
                <a:cs typeface="Calibri" pitchFamily="34" charset="-120"/>
              </a:rPr>
              <a:t>Updated to FSRH • UKMEC • NICE • BNF guidance</a:t>
            </a:r>
            <a:endParaRPr lang="en-US" sz="1250" dirty="0"/>
          </a:p>
        </p:txBody>
      </p:sp>
      <p:sp>
        <p:nvSpPr>
          <p:cNvPr id="13" name="Text 10"/>
          <p:cNvSpPr/>
          <p:nvPr/>
        </p:nvSpPr>
        <p:spPr>
          <a:xfrm>
            <a:off x="566928" y="5623560"/>
            <a:ext cx="8229600" cy="365760"/>
          </a:xfrm>
          <a:prstGeom prst="rect">
            <a:avLst/>
          </a:prstGeom>
          <a:noFill/>
          <a:ln/>
        </p:spPr>
        <p:txBody>
          <a:bodyPr wrap="square" lIns="0" tIns="0" rIns="0" bIns="0" rtlCol="0" anchor="ctr"/>
          <a:lstStyle/>
          <a:p>
            <a:pPr indent="0" marL="0">
              <a:buNone/>
            </a:pPr>
            <a:r>
              <a:rPr lang="en-US" sz="1250" i="1" dirty="0">
                <a:solidFill>
                  <a:srgbClr val="AEBED0"/>
                </a:solidFill>
                <a:latin typeface="Calibri" pitchFamily="34" charset="0"/>
                <a:ea typeface="Calibri" pitchFamily="34" charset="-122"/>
                <a:cs typeface="Calibri" pitchFamily="34" charset="-120"/>
              </a:rPr>
              <a:t>17 real consultations  •  stop, think, then check your answer</a:t>
            </a:r>
            <a:endParaRPr lang="en-US" sz="1250" dirty="0"/>
          </a:p>
        </p:txBody>
      </p:sp>
      <p:sp>
        <p:nvSpPr>
          <p:cNvPr id="14" name="Text 11"/>
          <p:cNvSpPr/>
          <p:nvPr/>
        </p:nvSpPr>
        <p:spPr>
          <a:xfrm>
            <a:off x="566928" y="6199632"/>
            <a:ext cx="10058400" cy="365760"/>
          </a:xfrm>
          <a:prstGeom prst="rect">
            <a:avLst/>
          </a:prstGeom>
          <a:noFill/>
          <a:ln/>
        </p:spPr>
        <p:txBody>
          <a:bodyPr wrap="square" lIns="0" tIns="0" rIns="0" bIns="0" rtlCol="0" anchor="ctr"/>
          <a:lstStyle/>
          <a:p>
            <a:pPr indent="0" marL="0">
              <a:buNone/>
            </a:pPr>
            <a:r>
              <a:rPr lang="en-US" sz="1000" dirty="0">
                <a:solidFill>
                  <a:srgbClr val="8FA2B8"/>
                </a:solidFill>
                <a:latin typeface="Calibri" pitchFamily="34" charset="0"/>
                <a:ea typeface="Calibri" pitchFamily="34" charset="-122"/>
                <a:cs typeface="Calibri" pitchFamily="34" charset="-120"/>
              </a:rPr>
              <a:t>Original teaching deck by Dr Helen Dewhirst. Rebuilt and clinically updated for the Bradford VTS programme.</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E2A47"/>
        </a:solidFill>
      </p:bgPr>
    </p:bg>
    <p:spTree>
      <p:nvGrpSpPr>
        <p:cNvPr id="1" name=""/>
        <p:cNvGrpSpPr/>
        <p:nvPr/>
      </p:nvGrpSpPr>
      <p:grpSpPr>
        <a:xfrm>
          <a:off x="0" y="0"/>
          <a:ext cx="0" cy="0"/>
          <a:chOff x="0" y="0"/>
          <a:chExt cx="0" cy="0"/>
        </a:xfrm>
      </p:grpSpPr>
      <p:sp>
        <p:nvSpPr>
          <p:cNvPr id="2" name="Shape 0"/>
          <p:cNvSpPr/>
          <p:nvPr/>
        </p:nvSpPr>
        <p:spPr>
          <a:xfrm>
            <a:off x="566928" y="310896"/>
            <a:ext cx="2907792" cy="365760"/>
          </a:xfrm>
          <a:prstGeom prst="roundRect">
            <a:avLst>
              <a:gd name="adj" fmla="val 50000"/>
            </a:avLst>
          </a:prstGeom>
          <a:solidFill>
            <a:srgbClr val="E8770E"/>
          </a:solidFill>
          <a:ln/>
        </p:spPr>
      </p:sp>
      <p:sp>
        <p:nvSpPr>
          <p:cNvPr id="3" name="Text 1"/>
          <p:cNvSpPr/>
          <p:nvPr/>
        </p:nvSpPr>
        <p:spPr>
          <a:xfrm>
            <a:off x="566928" y="310896"/>
            <a:ext cx="2907792" cy="365760"/>
          </a:xfrm>
          <a:prstGeom prst="rect">
            <a:avLst/>
          </a:prstGeom>
          <a:noFill/>
          <a:ln/>
        </p:spPr>
        <p:txBody>
          <a:bodyPr wrap="square" lIns="0" tIns="0" rIns="0" bIns="0" rtlCol="0" anchor="ctr"/>
          <a:lstStyle/>
          <a:p>
            <a:pPr algn="ctr" indent="0" marL="0">
              <a:buNone/>
            </a:pPr>
            <a:r>
              <a:rPr lang="en-US" sz="1050" b="1" spc="100" kern="0" dirty="0">
                <a:solidFill>
                  <a:srgbClr val="FFFFFF"/>
                </a:solidFill>
                <a:latin typeface="Calibri" pitchFamily="34" charset="0"/>
                <a:ea typeface="Calibri" pitchFamily="34" charset="-122"/>
                <a:cs typeface="Calibri" pitchFamily="34" charset="-120"/>
              </a:rPr>
              <a:t>BRADFORD VTS TEACHING AIDS</a:t>
            </a:r>
            <a:endParaRPr lang="en-US" sz="1050" dirty="0"/>
          </a:p>
        </p:txBody>
      </p:sp>
      <p:sp>
        <p:nvSpPr>
          <p:cNvPr id="4" name="Text 2"/>
          <p:cNvSpPr/>
          <p:nvPr/>
        </p:nvSpPr>
        <p:spPr>
          <a:xfrm>
            <a:off x="10161727" y="310896"/>
            <a:ext cx="1463040" cy="365760"/>
          </a:xfrm>
          <a:prstGeom prst="rect">
            <a:avLst/>
          </a:prstGeom>
          <a:noFill/>
          <a:ln/>
        </p:spPr>
        <p:txBody>
          <a:bodyPr wrap="square" lIns="0" tIns="0" rIns="0" bIns="0" rtlCol="0" anchor="ctr"/>
          <a:lstStyle/>
          <a:p>
            <a:pPr algn="r" indent="0" marL="0">
              <a:buNone/>
            </a:pPr>
            <a:r>
              <a:rPr lang="en-US" sz="1100" i="1" dirty="0">
                <a:solidFill>
                  <a:srgbClr val="AEBED0"/>
                </a:solidFill>
                <a:latin typeface="Calibri" pitchFamily="34" charset="0"/>
                <a:ea typeface="Calibri" pitchFamily="34" charset="-122"/>
                <a:cs typeface="Calibri" pitchFamily="34" charset="-120"/>
              </a:rPr>
              <a:t>June 2026</a:t>
            </a:r>
            <a:endParaRPr lang="en-US" sz="1100" dirty="0"/>
          </a:p>
        </p:txBody>
      </p:sp>
      <p:sp>
        <p:nvSpPr>
          <p:cNvPr id="5" name="Shape 3"/>
          <p:cNvSpPr/>
          <p:nvPr/>
        </p:nvSpPr>
        <p:spPr>
          <a:xfrm>
            <a:off x="9692640" y="4023360"/>
            <a:ext cx="4572000" cy="4572000"/>
          </a:xfrm>
          <a:prstGeom prst="ellipse">
            <a:avLst/>
          </a:prstGeom>
          <a:solidFill>
            <a:srgbClr val="12877F">
              <a:alpha val="20000"/>
            </a:srgbClr>
          </a:solidFill>
          <a:ln/>
        </p:spPr>
      </p:sp>
      <p:sp>
        <p:nvSpPr>
          <p:cNvPr id="6" name="Text 4"/>
          <p:cNvSpPr/>
          <p:nvPr/>
        </p:nvSpPr>
        <p:spPr>
          <a:xfrm>
            <a:off x="566928" y="1097280"/>
            <a:ext cx="4572000" cy="411480"/>
          </a:xfrm>
          <a:prstGeom prst="rect">
            <a:avLst/>
          </a:prstGeom>
          <a:noFill/>
          <a:ln/>
        </p:spPr>
        <p:txBody>
          <a:bodyPr wrap="square" lIns="0" tIns="0" rIns="0" bIns="0" rtlCol="0" anchor="ctr"/>
          <a:lstStyle/>
          <a:p>
            <a:pPr indent="0" marL="0">
              <a:buNone/>
            </a:pPr>
            <a:r>
              <a:rPr lang="en-US" sz="1500" b="1" spc="200" kern="0" dirty="0">
                <a:solidFill>
                  <a:srgbClr val="E8770E"/>
                </a:solidFill>
                <a:latin typeface="Calibri" pitchFamily="34" charset="0"/>
                <a:ea typeface="Calibri" pitchFamily="34" charset="-122"/>
                <a:cs typeface="Calibri" pitchFamily="34" charset="-120"/>
              </a:rPr>
              <a:t>CASE 3 of 17</a:t>
            </a:r>
            <a:endParaRPr lang="en-US" sz="1500" dirty="0"/>
          </a:p>
        </p:txBody>
      </p:sp>
      <p:sp>
        <p:nvSpPr>
          <p:cNvPr id="7" name="Shape 5"/>
          <p:cNvSpPr/>
          <p:nvPr/>
        </p:nvSpPr>
        <p:spPr>
          <a:xfrm>
            <a:off x="2487168" y="1078992"/>
            <a:ext cx="4754880" cy="420624"/>
          </a:xfrm>
          <a:prstGeom prst="roundRect">
            <a:avLst>
              <a:gd name="adj" fmla="val 43478"/>
            </a:avLst>
          </a:prstGeom>
          <a:solidFill>
            <a:srgbClr val="FFFFFF">
              <a:alpha val="14000"/>
            </a:srgbClr>
          </a:solidFill>
          <a:ln/>
        </p:spPr>
      </p:sp>
      <p:sp>
        <p:nvSpPr>
          <p:cNvPr id="8" name="Text 6"/>
          <p:cNvSpPr/>
          <p:nvPr/>
        </p:nvSpPr>
        <p:spPr>
          <a:xfrm>
            <a:off x="2487168" y="1078992"/>
            <a:ext cx="4754880" cy="420624"/>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HOW WELL IT WORKS</a:t>
            </a:r>
            <a:endParaRPr lang="en-US" sz="1100" dirty="0"/>
          </a:p>
        </p:txBody>
      </p:sp>
      <p:sp>
        <p:nvSpPr>
          <p:cNvPr id="9" name="Shape 7"/>
          <p:cNvSpPr/>
          <p:nvPr/>
        </p:nvSpPr>
        <p:spPr>
          <a:xfrm>
            <a:off x="566928" y="1828800"/>
            <a:ext cx="10515600" cy="2331720"/>
          </a:xfrm>
          <a:prstGeom prst="roundRect">
            <a:avLst>
              <a:gd name="adj" fmla="val 5490"/>
            </a:avLst>
          </a:prstGeom>
          <a:solidFill>
            <a:srgbClr val="FFFFFF"/>
          </a:solidFill>
          <a:ln/>
          <a:effectLst>
            <a:outerShdw sx="100000" sy="100000" kx="0" ky="0" algn="bl" rotWithShape="0" blurRad="127000" dist="38100" dir="5400000">
              <a:srgbClr val="000000">
                <a:alpha val="22000"/>
              </a:srgbClr>
            </a:outerShdw>
          </a:effectLst>
        </p:spPr>
      </p:sp>
      <p:sp>
        <p:nvSpPr>
          <p:cNvPr id="10" name="Shape 8"/>
          <p:cNvSpPr/>
          <p:nvPr/>
        </p:nvSpPr>
        <p:spPr>
          <a:xfrm>
            <a:off x="886968" y="2121408"/>
            <a:ext cx="868680" cy="868680"/>
          </a:xfrm>
          <a:prstGeom prst="ellipse">
            <a:avLst/>
          </a:prstGeom>
          <a:solidFill>
            <a:srgbClr val="F4F7FA"/>
          </a:solidFill>
          <a:ln/>
        </p:spPr>
      </p:sp>
      <p:pic>
        <p:nvPicPr>
          <p:cNvPr id="11" name="Image 0" descr="preencoded.png">    </p:cNvPr>
          <p:cNvPicPr>
            <a:picLocks noChangeAspect="1"/>
          </p:cNvPicPr>
          <p:nvPr/>
        </p:nvPicPr>
        <p:blipFill>
          <a:blip r:embed="rId1"/>
          <a:stretch>
            <a:fillRect/>
          </a:stretch>
        </p:blipFill>
        <p:spPr>
          <a:xfrm>
            <a:off x="1121512" y="2355952"/>
            <a:ext cx="399593" cy="399593"/>
          </a:xfrm>
          <a:prstGeom prst="rect">
            <a:avLst/>
          </a:prstGeom>
        </p:spPr>
      </p:pic>
      <p:sp>
        <p:nvSpPr>
          <p:cNvPr id="12" name="Text 9"/>
          <p:cNvSpPr/>
          <p:nvPr/>
        </p:nvSpPr>
        <p:spPr>
          <a:xfrm>
            <a:off x="1984248" y="2103120"/>
            <a:ext cx="8778240" cy="502920"/>
          </a:xfrm>
          <a:prstGeom prst="rect">
            <a:avLst/>
          </a:prstGeom>
          <a:noFill/>
          <a:ln/>
        </p:spPr>
        <p:txBody>
          <a:bodyPr wrap="square" lIns="0" tIns="0" rIns="0" bIns="0" rtlCol="0" anchor="ctr"/>
          <a:lstStyle/>
          <a:p>
            <a:pPr indent="0" marL="0">
              <a:buNone/>
            </a:pPr>
            <a:r>
              <a:rPr lang="en-US" sz="1500" b="1" dirty="0">
                <a:solidFill>
                  <a:srgbClr val="12877F"/>
                </a:solidFill>
                <a:latin typeface="Calibri" pitchFamily="34" charset="0"/>
                <a:ea typeface="Calibri" pitchFamily="34" charset="-122"/>
                <a:cs typeface="Calibri" pitchFamily="34" charset="-120"/>
              </a:rPr>
              <a:t>18-year-old student, first time on the pill, no contraindications.</a:t>
            </a:r>
            <a:endParaRPr lang="en-US" sz="1500" dirty="0"/>
          </a:p>
        </p:txBody>
      </p:sp>
      <p:sp>
        <p:nvSpPr>
          <p:cNvPr id="13" name="Shape 10"/>
          <p:cNvSpPr/>
          <p:nvPr/>
        </p:nvSpPr>
        <p:spPr>
          <a:xfrm>
            <a:off x="1984248" y="2670048"/>
            <a:ext cx="8595360" cy="0"/>
          </a:xfrm>
          <a:prstGeom prst="line">
            <a:avLst/>
          </a:prstGeom>
          <a:noFill/>
          <a:ln w="12700">
            <a:solidFill>
              <a:srgbClr val="DCE3EA"/>
            </a:solidFill>
            <a:prstDash val="solid"/>
          </a:ln>
        </p:spPr>
      </p:sp>
      <p:sp>
        <p:nvSpPr>
          <p:cNvPr id="14" name="Text 11"/>
          <p:cNvSpPr/>
          <p:nvPr/>
        </p:nvSpPr>
        <p:spPr>
          <a:xfrm>
            <a:off x="1984248" y="2743200"/>
            <a:ext cx="8778240" cy="1280160"/>
          </a:xfrm>
          <a:prstGeom prst="rect">
            <a:avLst/>
          </a:prstGeom>
          <a:noFill/>
          <a:ln/>
        </p:spPr>
        <p:txBody>
          <a:bodyPr wrap="square" lIns="0" tIns="0" rIns="0" bIns="0" rtlCol="0" anchor="t"/>
          <a:lstStyle/>
          <a:p>
            <a:pPr indent="0" marL="0">
              <a:lnSpc>
                <a:spcPct val="105000"/>
              </a:lnSpc>
              <a:buNone/>
            </a:pPr>
            <a:r>
              <a:rPr lang="en-US" sz="1800" dirty="0">
                <a:solidFill>
                  <a:srgbClr val="1F2A37"/>
                </a:solidFill>
                <a:latin typeface="Calibri" pitchFamily="34" charset="0"/>
                <a:ea typeface="Calibri" pitchFamily="34" charset="-122"/>
                <a:cs typeface="Calibri" pitchFamily="34" charset="-120"/>
              </a:rPr>
              <a:t>What should you tell her about the chance of it failing?</a:t>
            </a:r>
            <a:endParaRPr lang="en-US" sz="1800" dirty="0"/>
          </a:p>
        </p:txBody>
      </p:sp>
      <p:sp>
        <p:nvSpPr>
          <p:cNvPr id="15" name="Shape 12"/>
          <p:cNvSpPr/>
          <p:nvPr/>
        </p:nvSpPr>
        <p:spPr>
          <a:xfrm>
            <a:off x="566928" y="4526280"/>
            <a:ext cx="10515600" cy="1417320"/>
          </a:xfrm>
          <a:prstGeom prst="roundRect">
            <a:avLst>
              <a:gd name="adj" fmla="val 9032"/>
            </a:avLst>
          </a:prstGeom>
          <a:solidFill>
            <a:srgbClr val="E8770E"/>
          </a:solidFill>
          <a:ln/>
        </p:spPr>
      </p:sp>
      <p:sp>
        <p:nvSpPr>
          <p:cNvPr id="16" name="Shape 13"/>
          <p:cNvSpPr/>
          <p:nvPr/>
        </p:nvSpPr>
        <p:spPr>
          <a:xfrm>
            <a:off x="932688" y="4846320"/>
            <a:ext cx="777240" cy="777240"/>
          </a:xfrm>
          <a:prstGeom prst="ellipse">
            <a:avLst/>
          </a:prstGeom>
          <a:solidFill>
            <a:srgbClr val="FFFFFF"/>
          </a:solidFill>
          <a:ln/>
        </p:spPr>
      </p:sp>
      <p:pic>
        <p:nvPicPr>
          <p:cNvPr id="17" name="Image 1" descr="preencoded.png">    </p:cNvPr>
          <p:cNvPicPr>
            <a:picLocks noChangeAspect="1"/>
          </p:cNvPicPr>
          <p:nvPr/>
        </p:nvPicPr>
        <p:blipFill>
          <a:blip r:embed="rId2"/>
          <a:stretch>
            <a:fillRect/>
          </a:stretch>
        </p:blipFill>
        <p:spPr>
          <a:xfrm>
            <a:off x="1142543" y="5056175"/>
            <a:ext cx="357530" cy="357530"/>
          </a:xfrm>
          <a:prstGeom prst="rect">
            <a:avLst/>
          </a:prstGeom>
        </p:spPr>
      </p:pic>
      <p:sp>
        <p:nvSpPr>
          <p:cNvPr id="18" name="Text 14"/>
          <p:cNvSpPr/>
          <p:nvPr/>
        </p:nvSpPr>
        <p:spPr>
          <a:xfrm>
            <a:off x="1984248" y="4709160"/>
            <a:ext cx="8686800" cy="457200"/>
          </a:xfrm>
          <a:prstGeom prst="rect">
            <a:avLst/>
          </a:prstGeom>
          <a:noFill/>
          <a:ln/>
        </p:spPr>
        <p:txBody>
          <a:bodyPr wrap="square" lIns="0" tIns="0" rIns="0" bIns="0" rtlCol="0" anchor="ctr"/>
          <a:lstStyle/>
          <a:p>
            <a:pPr indent="0" marL="0">
              <a:buNone/>
            </a:pPr>
            <a:r>
              <a:rPr lang="en-US" sz="2200" b="1" dirty="0">
                <a:solidFill>
                  <a:srgbClr val="FFFFFF"/>
                </a:solidFill>
                <a:latin typeface="Georgia" pitchFamily="34" charset="0"/>
                <a:ea typeface="Georgia" pitchFamily="34" charset="-122"/>
                <a:cs typeface="Georgia" pitchFamily="34" charset="-120"/>
              </a:rPr>
              <a:t>STOP &amp; THINK</a:t>
            </a:r>
            <a:endParaRPr lang="en-US" sz="2200" dirty="0"/>
          </a:p>
        </p:txBody>
      </p:sp>
      <p:sp>
        <p:nvSpPr>
          <p:cNvPr id="19" name="Text 15"/>
          <p:cNvSpPr/>
          <p:nvPr/>
        </p:nvSpPr>
        <p:spPr>
          <a:xfrm>
            <a:off x="1984248" y="5175504"/>
            <a:ext cx="8778240" cy="640080"/>
          </a:xfrm>
          <a:prstGeom prst="rect">
            <a:avLst/>
          </a:prstGeom>
          <a:noFill/>
          <a:ln/>
        </p:spPr>
        <p:txBody>
          <a:bodyPr wrap="square" lIns="0" tIns="0" rIns="0" bIns="0" rtlCol="0" anchor="ctr"/>
          <a:lstStyle/>
          <a:p>
            <a:pPr indent="0" marL="0">
              <a:lnSpc>
                <a:spcPct val="102000"/>
              </a:lnSpc>
              <a:buNone/>
            </a:pPr>
            <a:r>
              <a:rPr lang="en-US" sz="1350" dirty="0">
                <a:solidFill>
                  <a:srgbClr val="FFF1E0"/>
                </a:solidFill>
                <a:latin typeface="Calibri" pitchFamily="34" charset="0"/>
                <a:ea typeface="Calibri" pitchFamily="34" charset="-122"/>
                <a:cs typeface="Calibri" pitchFamily="34" charset="-120"/>
              </a:rPr>
              <a:t>What would you advise? Decide on your plan — then turn the slide to check it against current guidance.</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66928" y="310896"/>
            <a:ext cx="2907792" cy="365760"/>
          </a:xfrm>
          <a:prstGeom prst="roundRect">
            <a:avLst>
              <a:gd name="adj" fmla="val 50000"/>
            </a:avLst>
          </a:prstGeom>
          <a:solidFill>
            <a:srgbClr val="E8770E"/>
          </a:solidFill>
          <a:ln/>
        </p:spPr>
      </p:sp>
      <p:sp>
        <p:nvSpPr>
          <p:cNvPr id="3" name="Text 1"/>
          <p:cNvSpPr/>
          <p:nvPr/>
        </p:nvSpPr>
        <p:spPr>
          <a:xfrm>
            <a:off x="566928" y="310896"/>
            <a:ext cx="2907792" cy="365760"/>
          </a:xfrm>
          <a:prstGeom prst="rect">
            <a:avLst/>
          </a:prstGeom>
          <a:noFill/>
          <a:ln/>
        </p:spPr>
        <p:txBody>
          <a:bodyPr wrap="square" lIns="0" tIns="0" rIns="0" bIns="0" rtlCol="0" anchor="ctr"/>
          <a:lstStyle/>
          <a:p>
            <a:pPr algn="ctr" indent="0" marL="0">
              <a:buNone/>
            </a:pPr>
            <a:r>
              <a:rPr lang="en-US" sz="1050" b="1" spc="100" kern="0" dirty="0">
                <a:solidFill>
                  <a:srgbClr val="FFFFFF"/>
                </a:solidFill>
                <a:latin typeface="Calibri" pitchFamily="34" charset="0"/>
                <a:ea typeface="Calibri" pitchFamily="34" charset="-122"/>
                <a:cs typeface="Calibri" pitchFamily="34" charset="-120"/>
              </a:rPr>
              <a:t>BRADFORD VTS TEACHING AIDS</a:t>
            </a:r>
            <a:endParaRPr lang="en-US" sz="1050" dirty="0"/>
          </a:p>
        </p:txBody>
      </p:sp>
      <p:sp>
        <p:nvSpPr>
          <p:cNvPr id="4" name="Text 2"/>
          <p:cNvSpPr/>
          <p:nvPr/>
        </p:nvSpPr>
        <p:spPr>
          <a:xfrm>
            <a:off x="10161727" y="310896"/>
            <a:ext cx="1463040" cy="365760"/>
          </a:xfrm>
          <a:prstGeom prst="rect">
            <a:avLst/>
          </a:prstGeom>
          <a:noFill/>
          <a:ln/>
        </p:spPr>
        <p:txBody>
          <a:bodyPr wrap="square" lIns="0" tIns="0" rIns="0" bIns="0" rtlCol="0" anchor="ctr"/>
          <a:lstStyle/>
          <a:p>
            <a:pPr algn="r" indent="0" marL="0">
              <a:buNone/>
            </a:pPr>
            <a:r>
              <a:rPr lang="en-US" sz="1100" i="1" dirty="0">
                <a:solidFill>
                  <a:srgbClr val="6B7886"/>
                </a:solidFill>
                <a:latin typeface="Calibri" pitchFamily="34" charset="0"/>
                <a:ea typeface="Calibri" pitchFamily="34" charset="-122"/>
                <a:cs typeface="Calibri" pitchFamily="34" charset="-120"/>
              </a:rPr>
              <a:t>June 2026</a:t>
            </a:r>
            <a:endParaRPr lang="en-US" sz="1100" dirty="0"/>
          </a:p>
        </p:txBody>
      </p:sp>
      <p:sp>
        <p:nvSpPr>
          <p:cNvPr id="5" name="Text 3"/>
          <p:cNvSpPr/>
          <p:nvPr/>
        </p:nvSpPr>
        <p:spPr>
          <a:xfrm>
            <a:off x="566928" y="868680"/>
            <a:ext cx="10058400" cy="548640"/>
          </a:xfrm>
          <a:prstGeom prst="rect">
            <a:avLst/>
          </a:prstGeom>
          <a:noFill/>
          <a:ln/>
        </p:spPr>
        <p:txBody>
          <a:bodyPr wrap="square" lIns="0" tIns="0" rIns="0" bIns="0" rtlCol="0" anchor="ctr"/>
          <a:lstStyle/>
          <a:p>
            <a:pPr indent="0" marL="0">
              <a:buNone/>
            </a:pPr>
            <a:r>
              <a:rPr lang="en-US" sz="2500" b="1" dirty="0">
                <a:solidFill>
                  <a:srgbClr val="0E2A47"/>
                </a:solidFill>
                <a:latin typeface="Georgia" pitchFamily="34" charset="0"/>
                <a:ea typeface="Georgia" pitchFamily="34" charset="-122"/>
                <a:cs typeface="Georgia" pitchFamily="34" charset="-120"/>
              </a:rPr>
              <a:t>Case 3 — How well does the pill work?</a:t>
            </a:r>
            <a:endParaRPr lang="en-US" sz="2500" dirty="0"/>
          </a:p>
        </p:txBody>
      </p:sp>
      <p:sp>
        <p:nvSpPr>
          <p:cNvPr id="6" name="Text 4"/>
          <p:cNvSpPr/>
          <p:nvPr/>
        </p:nvSpPr>
        <p:spPr>
          <a:xfrm>
            <a:off x="566928" y="1417320"/>
            <a:ext cx="10515600" cy="411480"/>
          </a:xfrm>
          <a:prstGeom prst="rect">
            <a:avLst/>
          </a:prstGeom>
          <a:noFill/>
          <a:ln/>
        </p:spPr>
        <p:txBody>
          <a:bodyPr wrap="square" lIns="0" tIns="0" rIns="0" bIns="0" rtlCol="0" anchor="ctr"/>
          <a:lstStyle/>
          <a:p>
            <a:pPr indent="0" marL="0">
              <a:buNone/>
            </a:pPr>
            <a:r>
              <a:rPr lang="en-US" sz="1300" dirty="0">
                <a:solidFill>
                  <a:srgbClr val="6B7886"/>
                </a:solidFill>
                <a:latin typeface="Calibri" pitchFamily="34" charset="0"/>
                <a:ea typeface="Calibri" pitchFamily="34" charset="-122"/>
                <a:cs typeface="Calibri" pitchFamily="34" charset="-120"/>
              </a:rPr>
              <a:t>Be honest about the gap between “perfect” use in trials and “typical” use in real life.</a:t>
            </a:r>
            <a:endParaRPr lang="en-US" sz="1300" dirty="0"/>
          </a:p>
        </p:txBody>
      </p:sp>
      <p:sp>
        <p:nvSpPr>
          <p:cNvPr id="7" name="Shape 5"/>
          <p:cNvSpPr/>
          <p:nvPr/>
        </p:nvSpPr>
        <p:spPr>
          <a:xfrm>
            <a:off x="566928" y="2011680"/>
            <a:ext cx="3108960" cy="2103120"/>
          </a:xfrm>
          <a:prstGeom prst="roundRect">
            <a:avLst>
              <a:gd name="adj" fmla="val 6087"/>
            </a:avLst>
          </a:prstGeom>
          <a:solidFill>
            <a:srgbClr val="E8F4EC"/>
          </a:solidFill>
          <a:ln/>
          <a:effectLst>
            <a:outerShdw sx="100000" sy="100000" kx="0" ky="0" algn="bl" rotWithShape="0" blurRad="88900" dist="25400" dir="5400000">
              <a:srgbClr val="000000">
                <a:alpha val="12000"/>
              </a:srgbClr>
            </a:outerShdw>
          </a:effectLst>
        </p:spPr>
      </p:sp>
      <p:sp>
        <p:nvSpPr>
          <p:cNvPr id="8" name="Text 6"/>
          <p:cNvSpPr/>
          <p:nvPr/>
        </p:nvSpPr>
        <p:spPr>
          <a:xfrm>
            <a:off x="566928" y="2286000"/>
            <a:ext cx="3108960" cy="822960"/>
          </a:xfrm>
          <a:prstGeom prst="rect">
            <a:avLst/>
          </a:prstGeom>
          <a:noFill/>
          <a:ln/>
        </p:spPr>
        <p:txBody>
          <a:bodyPr wrap="square" lIns="0" tIns="0" rIns="0" bIns="0" rtlCol="0" anchor="ctr"/>
          <a:lstStyle/>
          <a:p>
            <a:pPr algn="ctr" indent="0" marL="0">
              <a:buNone/>
            </a:pPr>
            <a:r>
              <a:rPr lang="en-US" sz="5000" b="1" dirty="0">
                <a:solidFill>
                  <a:srgbClr val="1E8449"/>
                </a:solidFill>
                <a:latin typeface="Georgia" pitchFamily="34" charset="0"/>
                <a:ea typeface="Georgia" pitchFamily="34" charset="-122"/>
                <a:cs typeface="Georgia" pitchFamily="34" charset="-120"/>
              </a:rPr>
              <a:t>0.3%</a:t>
            </a:r>
            <a:endParaRPr lang="en-US" sz="5000" dirty="0"/>
          </a:p>
        </p:txBody>
      </p:sp>
      <p:sp>
        <p:nvSpPr>
          <p:cNvPr id="9" name="Text 7"/>
          <p:cNvSpPr/>
          <p:nvPr/>
        </p:nvSpPr>
        <p:spPr>
          <a:xfrm>
            <a:off x="566928" y="3154680"/>
            <a:ext cx="3108960" cy="365760"/>
          </a:xfrm>
          <a:prstGeom prst="rect">
            <a:avLst/>
          </a:prstGeom>
          <a:noFill/>
          <a:ln/>
        </p:spPr>
        <p:txBody>
          <a:bodyPr wrap="square" lIns="0" tIns="0" rIns="0" bIns="0" rtlCol="0" anchor="ctr"/>
          <a:lstStyle/>
          <a:p>
            <a:pPr algn="ctr" indent="0" marL="0">
              <a:buNone/>
            </a:pPr>
            <a:r>
              <a:rPr lang="en-US" sz="1400" b="1" dirty="0">
                <a:solidFill>
                  <a:srgbClr val="1F2A37"/>
                </a:solidFill>
                <a:latin typeface="Calibri" pitchFamily="34" charset="0"/>
                <a:ea typeface="Calibri" pitchFamily="34" charset="-122"/>
                <a:cs typeface="Calibri" pitchFamily="34" charset="-120"/>
              </a:rPr>
              <a:t>Perfect use</a:t>
            </a:r>
            <a:endParaRPr lang="en-US" sz="1400" dirty="0"/>
          </a:p>
        </p:txBody>
      </p:sp>
      <p:sp>
        <p:nvSpPr>
          <p:cNvPr id="10" name="Text 8"/>
          <p:cNvSpPr/>
          <p:nvPr/>
        </p:nvSpPr>
        <p:spPr>
          <a:xfrm>
            <a:off x="566928" y="3520440"/>
            <a:ext cx="3108960" cy="365760"/>
          </a:xfrm>
          <a:prstGeom prst="rect">
            <a:avLst/>
          </a:prstGeom>
          <a:noFill/>
          <a:ln/>
        </p:spPr>
        <p:txBody>
          <a:bodyPr wrap="square" lIns="0" tIns="0" rIns="0" bIns="0" rtlCol="0" anchor="ctr"/>
          <a:lstStyle/>
          <a:p>
            <a:pPr algn="ctr" indent="0" marL="0">
              <a:buNone/>
            </a:pPr>
            <a:r>
              <a:rPr lang="en-US" sz="1100" dirty="0">
                <a:solidFill>
                  <a:srgbClr val="33414F"/>
                </a:solidFill>
                <a:latin typeface="Calibri" pitchFamily="34" charset="0"/>
                <a:ea typeface="Calibri" pitchFamily="34" charset="-122"/>
                <a:cs typeface="Calibri" pitchFamily="34" charset="-120"/>
              </a:rPr>
              <a:t>3 in 1,000 women a year</a:t>
            </a:r>
            <a:endParaRPr lang="en-US" sz="1100" dirty="0"/>
          </a:p>
        </p:txBody>
      </p:sp>
      <p:sp>
        <p:nvSpPr>
          <p:cNvPr id="11" name="Shape 9"/>
          <p:cNvSpPr/>
          <p:nvPr/>
        </p:nvSpPr>
        <p:spPr>
          <a:xfrm>
            <a:off x="3904488" y="2011680"/>
            <a:ext cx="3108960" cy="2103120"/>
          </a:xfrm>
          <a:prstGeom prst="roundRect">
            <a:avLst>
              <a:gd name="adj" fmla="val 6087"/>
            </a:avLst>
          </a:prstGeom>
          <a:solidFill>
            <a:srgbClr val="FCEFE0"/>
          </a:solidFill>
          <a:ln/>
          <a:effectLst>
            <a:outerShdw sx="100000" sy="100000" kx="0" ky="0" algn="bl" rotWithShape="0" blurRad="88900" dist="25400" dir="5400000">
              <a:srgbClr val="000000">
                <a:alpha val="12000"/>
              </a:srgbClr>
            </a:outerShdw>
          </a:effectLst>
        </p:spPr>
      </p:sp>
      <p:sp>
        <p:nvSpPr>
          <p:cNvPr id="12" name="Text 10"/>
          <p:cNvSpPr/>
          <p:nvPr/>
        </p:nvSpPr>
        <p:spPr>
          <a:xfrm>
            <a:off x="3904488" y="2286000"/>
            <a:ext cx="3108960" cy="822960"/>
          </a:xfrm>
          <a:prstGeom prst="rect">
            <a:avLst/>
          </a:prstGeom>
          <a:noFill/>
          <a:ln/>
        </p:spPr>
        <p:txBody>
          <a:bodyPr wrap="square" lIns="0" tIns="0" rIns="0" bIns="0" rtlCol="0" anchor="ctr"/>
          <a:lstStyle/>
          <a:p>
            <a:pPr algn="ctr" indent="0" marL="0">
              <a:buNone/>
            </a:pPr>
            <a:r>
              <a:rPr lang="en-US" sz="5000" b="1" dirty="0">
                <a:solidFill>
                  <a:srgbClr val="E8770E"/>
                </a:solidFill>
                <a:latin typeface="Georgia" pitchFamily="34" charset="0"/>
                <a:ea typeface="Georgia" pitchFamily="34" charset="-122"/>
                <a:cs typeface="Georgia" pitchFamily="34" charset="-120"/>
              </a:rPr>
              <a:t>9%</a:t>
            </a:r>
            <a:endParaRPr lang="en-US" sz="5000" dirty="0"/>
          </a:p>
        </p:txBody>
      </p:sp>
      <p:sp>
        <p:nvSpPr>
          <p:cNvPr id="13" name="Text 11"/>
          <p:cNvSpPr/>
          <p:nvPr/>
        </p:nvSpPr>
        <p:spPr>
          <a:xfrm>
            <a:off x="3904488" y="3154680"/>
            <a:ext cx="3108960" cy="365760"/>
          </a:xfrm>
          <a:prstGeom prst="rect">
            <a:avLst/>
          </a:prstGeom>
          <a:noFill/>
          <a:ln/>
        </p:spPr>
        <p:txBody>
          <a:bodyPr wrap="square" lIns="0" tIns="0" rIns="0" bIns="0" rtlCol="0" anchor="ctr"/>
          <a:lstStyle/>
          <a:p>
            <a:pPr algn="ctr" indent="0" marL="0">
              <a:buNone/>
            </a:pPr>
            <a:r>
              <a:rPr lang="en-US" sz="1400" b="1" dirty="0">
                <a:solidFill>
                  <a:srgbClr val="1F2A37"/>
                </a:solidFill>
                <a:latin typeface="Calibri" pitchFamily="34" charset="0"/>
                <a:ea typeface="Calibri" pitchFamily="34" charset="-122"/>
                <a:cs typeface="Calibri" pitchFamily="34" charset="-120"/>
              </a:rPr>
              <a:t>Typical use</a:t>
            </a:r>
            <a:endParaRPr lang="en-US" sz="1400" dirty="0"/>
          </a:p>
        </p:txBody>
      </p:sp>
      <p:sp>
        <p:nvSpPr>
          <p:cNvPr id="14" name="Text 12"/>
          <p:cNvSpPr/>
          <p:nvPr/>
        </p:nvSpPr>
        <p:spPr>
          <a:xfrm>
            <a:off x="3904488" y="3520440"/>
            <a:ext cx="3108960" cy="365760"/>
          </a:xfrm>
          <a:prstGeom prst="rect">
            <a:avLst/>
          </a:prstGeom>
          <a:noFill/>
          <a:ln/>
        </p:spPr>
        <p:txBody>
          <a:bodyPr wrap="square" lIns="0" tIns="0" rIns="0" bIns="0" rtlCol="0" anchor="ctr"/>
          <a:lstStyle/>
          <a:p>
            <a:pPr algn="ctr" indent="0" marL="0">
              <a:buNone/>
            </a:pPr>
            <a:r>
              <a:rPr lang="en-US" sz="1100" dirty="0">
                <a:solidFill>
                  <a:srgbClr val="33414F"/>
                </a:solidFill>
                <a:latin typeface="Calibri" pitchFamily="34" charset="0"/>
                <a:ea typeface="Calibri" pitchFamily="34" charset="-122"/>
                <a:cs typeface="Calibri" pitchFamily="34" charset="-120"/>
              </a:rPr>
              <a:t>about 9 in 100 women a year</a:t>
            </a:r>
            <a:endParaRPr lang="en-US" sz="1100" dirty="0"/>
          </a:p>
        </p:txBody>
      </p:sp>
      <p:sp>
        <p:nvSpPr>
          <p:cNvPr id="15" name="Shape 13"/>
          <p:cNvSpPr/>
          <p:nvPr/>
        </p:nvSpPr>
        <p:spPr>
          <a:xfrm>
            <a:off x="7242048" y="2011680"/>
            <a:ext cx="4069080" cy="2103120"/>
          </a:xfrm>
          <a:prstGeom prst="roundRect">
            <a:avLst>
              <a:gd name="adj" fmla="val 4348"/>
            </a:avLst>
          </a:prstGeom>
          <a:solidFill>
            <a:srgbClr val="EEF2F6"/>
          </a:solidFill>
          <a:ln/>
          <a:effectLst>
            <a:outerShdw sx="100000" sy="100000" kx="0" ky="0" algn="bl" rotWithShape="0" blurRad="88900" dist="25400" dir="5400000">
              <a:srgbClr val="000000">
                <a:alpha val="10000"/>
              </a:srgbClr>
            </a:outerShdw>
          </a:effectLst>
        </p:spPr>
      </p:sp>
      <p:pic>
        <p:nvPicPr>
          <p:cNvPr id="16" name="Image 0" descr="preencoded.png">    </p:cNvPr>
          <p:cNvPicPr>
            <a:picLocks noChangeAspect="1"/>
          </p:cNvPicPr>
          <p:nvPr/>
        </p:nvPicPr>
        <p:blipFill>
          <a:blip r:embed="rId1"/>
          <a:stretch>
            <a:fillRect/>
          </a:stretch>
        </p:blipFill>
        <p:spPr>
          <a:xfrm>
            <a:off x="7461504" y="2249424"/>
            <a:ext cx="310896" cy="310896"/>
          </a:xfrm>
          <a:prstGeom prst="rect">
            <a:avLst/>
          </a:prstGeom>
        </p:spPr>
      </p:pic>
      <p:sp>
        <p:nvSpPr>
          <p:cNvPr id="17" name="Text 14"/>
          <p:cNvSpPr/>
          <p:nvPr/>
        </p:nvSpPr>
        <p:spPr>
          <a:xfrm>
            <a:off x="7900416" y="2194560"/>
            <a:ext cx="3246120" cy="384048"/>
          </a:xfrm>
          <a:prstGeom prst="rect">
            <a:avLst/>
          </a:prstGeom>
          <a:noFill/>
          <a:ln/>
        </p:spPr>
        <p:txBody>
          <a:bodyPr wrap="square" lIns="0" tIns="0" rIns="0" bIns="0" rtlCol="0" anchor="ctr"/>
          <a:lstStyle/>
          <a:p>
            <a:pPr indent="0" marL="0">
              <a:buNone/>
            </a:pPr>
            <a:r>
              <a:rPr lang="en-US" sz="1300" b="1" dirty="0">
                <a:solidFill>
                  <a:srgbClr val="0E2A47"/>
                </a:solidFill>
                <a:latin typeface="Calibri" pitchFamily="34" charset="0"/>
                <a:ea typeface="Calibri" pitchFamily="34" charset="-122"/>
                <a:cs typeface="Calibri" pitchFamily="34" charset="-120"/>
              </a:rPr>
              <a:t>Why the gap?</a:t>
            </a:r>
            <a:endParaRPr lang="en-US" sz="1300" dirty="0"/>
          </a:p>
        </p:txBody>
      </p:sp>
      <p:sp>
        <p:nvSpPr>
          <p:cNvPr id="18" name="Text 15"/>
          <p:cNvSpPr/>
          <p:nvPr/>
        </p:nvSpPr>
        <p:spPr>
          <a:xfrm>
            <a:off x="7534656" y="2615184"/>
            <a:ext cx="3502152" cy="1353312"/>
          </a:xfrm>
          <a:prstGeom prst="rect">
            <a:avLst/>
          </a:prstGeom>
          <a:noFill/>
          <a:ln/>
        </p:spPr>
        <p:txBody>
          <a:bodyPr wrap="square" lIns="0" tIns="0" rIns="0" bIns="0" rtlCol="0" anchor="t"/>
          <a:lstStyle/>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Missed pills, late restarts after the break, vomiting/diarrhoea and drug interactions all reduce protection.</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Younger users and erratic routines tend toward the typical-use figure.</a:t>
            </a:r>
            <a:endParaRPr lang="en-US" sz="1150" dirty="0"/>
          </a:p>
        </p:txBody>
      </p:sp>
      <p:sp>
        <p:nvSpPr>
          <p:cNvPr id="19" name="Shape 16"/>
          <p:cNvSpPr/>
          <p:nvPr/>
        </p:nvSpPr>
        <p:spPr>
          <a:xfrm>
            <a:off x="566928" y="4297680"/>
            <a:ext cx="10515600" cy="1417320"/>
          </a:xfrm>
          <a:prstGeom prst="roundRect">
            <a:avLst>
              <a:gd name="adj" fmla="val 6452"/>
            </a:avLst>
          </a:prstGeom>
          <a:solidFill>
            <a:srgbClr val="E8F4EC"/>
          </a:solidFill>
          <a:ln/>
          <a:effectLst>
            <a:outerShdw sx="100000" sy="100000" kx="0" ky="0" algn="bl" rotWithShape="0" blurRad="88900" dist="25400" dir="5400000">
              <a:srgbClr val="000000">
                <a:alpha val="10000"/>
              </a:srgbClr>
            </a:outerShdw>
          </a:effectLst>
        </p:spPr>
      </p:sp>
      <p:pic>
        <p:nvPicPr>
          <p:cNvPr id="20" name="Image 1" descr="preencoded.png">    </p:cNvPr>
          <p:cNvPicPr>
            <a:picLocks noChangeAspect="1"/>
          </p:cNvPicPr>
          <p:nvPr/>
        </p:nvPicPr>
        <p:blipFill>
          <a:blip r:embed="rId2"/>
          <a:stretch>
            <a:fillRect/>
          </a:stretch>
        </p:blipFill>
        <p:spPr>
          <a:xfrm>
            <a:off x="786384" y="4535424"/>
            <a:ext cx="310896" cy="310896"/>
          </a:xfrm>
          <a:prstGeom prst="rect">
            <a:avLst/>
          </a:prstGeom>
        </p:spPr>
      </p:pic>
      <p:sp>
        <p:nvSpPr>
          <p:cNvPr id="21" name="Text 17"/>
          <p:cNvSpPr/>
          <p:nvPr/>
        </p:nvSpPr>
        <p:spPr>
          <a:xfrm>
            <a:off x="1225296" y="4480560"/>
            <a:ext cx="9692640" cy="384048"/>
          </a:xfrm>
          <a:prstGeom prst="rect">
            <a:avLst/>
          </a:prstGeom>
          <a:noFill/>
          <a:ln/>
        </p:spPr>
        <p:txBody>
          <a:bodyPr wrap="square" lIns="0" tIns="0" rIns="0" bIns="0" rtlCol="0" anchor="ctr"/>
          <a:lstStyle/>
          <a:p>
            <a:pPr indent="0" marL="0">
              <a:buNone/>
            </a:pPr>
            <a:r>
              <a:rPr lang="en-US" sz="1300" b="1" dirty="0">
                <a:solidFill>
                  <a:srgbClr val="1E8449"/>
                </a:solidFill>
                <a:latin typeface="Calibri" pitchFamily="34" charset="0"/>
                <a:ea typeface="Calibri" pitchFamily="34" charset="-122"/>
                <a:cs typeface="Calibri" pitchFamily="34" charset="-120"/>
              </a:rPr>
              <a:t>Frame it usefully</a:t>
            </a:r>
            <a:endParaRPr lang="en-US" sz="1300" dirty="0"/>
          </a:p>
        </p:txBody>
      </p:sp>
      <p:sp>
        <p:nvSpPr>
          <p:cNvPr id="22" name="Text 18"/>
          <p:cNvSpPr/>
          <p:nvPr/>
        </p:nvSpPr>
        <p:spPr>
          <a:xfrm>
            <a:off x="859536" y="4901184"/>
            <a:ext cx="9948672" cy="667512"/>
          </a:xfrm>
          <a:prstGeom prst="rect">
            <a:avLst/>
          </a:prstGeom>
          <a:noFill/>
          <a:ln/>
        </p:spPr>
        <p:txBody>
          <a:bodyPr wrap="square" lIns="0" tIns="0" rIns="0" bIns="0" rtlCol="0" anchor="t"/>
          <a:lstStyle/>
          <a:p>
            <a:pPr indent="0" marL="0">
              <a:lnSpc>
                <a:spcPct val="102000"/>
              </a:lnSpc>
              <a:buNone/>
            </a:pPr>
            <a:r>
              <a:rPr lang="en-US" sz="1150" dirty="0">
                <a:solidFill>
                  <a:srgbClr val="33414F"/>
                </a:solidFill>
                <a:latin typeface="Calibri" pitchFamily="34" charset="0"/>
                <a:ea typeface="Calibri" pitchFamily="34" charset="-122"/>
                <a:cs typeface="Calibri" pitchFamily="34" charset="-120"/>
              </a:rPr>
              <a:t>“Taken perfectly it is very reliable, but in everyday life roughly 1 in 11 women fall pregnant in a year. If you want the most reliable option that doesn't depend on you remembering, a LARC (implant or coil) is more effective.”</a:t>
            </a:r>
            <a:endParaRPr lang="en-US" sz="1150" dirty="0"/>
          </a:p>
        </p:txBody>
      </p:sp>
      <p:sp>
        <p:nvSpPr>
          <p:cNvPr id="23" name="Text 19"/>
          <p:cNvSpPr/>
          <p:nvPr/>
        </p:nvSpPr>
        <p:spPr>
          <a:xfrm>
            <a:off x="566928" y="6437376"/>
            <a:ext cx="11057839" cy="292608"/>
          </a:xfrm>
          <a:prstGeom prst="rect">
            <a:avLst/>
          </a:prstGeom>
          <a:noFill/>
          <a:ln/>
        </p:spPr>
        <p:txBody>
          <a:bodyPr wrap="square" lIns="0" tIns="0" rIns="0" bIns="0" rtlCol="0" anchor="ctr"/>
          <a:lstStyle/>
          <a:p>
            <a:pPr algn="l" indent="0" marL="0">
              <a:buNone/>
            </a:pPr>
            <a:r>
              <a:rPr lang="en-US" sz="850" b="1" dirty="0">
                <a:solidFill>
                  <a:srgbClr val="6B7886"/>
                </a:solidFill>
                <a:latin typeface="Calibri" pitchFamily="34" charset="0"/>
                <a:ea typeface="Calibri" pitchFamily="34" charset="-122"/>
                <a:cs typeface="Calibri" pitchFamily="34" charset="-120"/>
              </a:rPr>
              <a:t>Source: </a:t>
            </a:r>
            <a:pPr algn="l" indent="0" marL="0">
              <a:buNone/>
            </a:pPr>
            <a:r>
              <a:rPr lang="en-US" sz="850" dirty="0">
                <a:solidFill>
                  <a:srgbClr val="6B7886"/>
                </a:solidFill>
                <a:latin typeface="Calibri" pitchFamily="34" charset="0"/>
                <a:ea typeface="Calibri" pitchFamily="34" charset="-122"/>
                <a:cs typeface="Calibri" pitchFamily="34" charset="-120"/>
              </a:rPr>
              <a:t>FSRH CHC (2019); NICE CKS Contraception. Perfect-use 0.3% / typical-use 9% in the first year.</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E2A47"/>
        </a:solidFill>
      </p:bgPr>
    </p:bg>
    <p:spTree>
      <p:nvGrpSpPr>
        <p:cNvPr id="1" name=""/>
        <p:cNvGrpSpPr/>
        <p:nvPr/>
      </p:nvGrpSpPr>
      <p:grpSpPr>
        <a:xfrm>
          <a:off x="0" y="0"/>
          <a:ext cx="0" cy="0"/>
          <a:chOff x="0" y="0"/>
          <a:chExt cx="0" cy="0"/>
        </a:xfrm>
      </p:grpSpPr>
      <p:sp>
        <p:nvSpPr>
          <p:cNvPr id="2" name="Shape 0"/>
          <p:cNvSpPr/>
          <p:nvPr/>
        </p:nvSpPr>
        <p:spPr>
          <a:xfrm>
            <a:off x="566928" y="310896"/>
            <a:ext cx="2907792" cy="365760"/>
          </a:xfrm>
          <a:prstGeom prst="roundRect">
            <a:avLst>
              <a:gd name="adj" fmla="val 50000"/>
            </a:avLst>
          </a:prstGeom>
          <a:solidFill>
            <a:srgbClr val="E8770E"/>
          </a:solidFill>
          <a:ln/>
        </p:spPr>
      </p:sp>
      <p:sp>
        <p:nvSpPr>
          <p:cNvPr id="3" name="Text 1"/>
          <p:cNvSpPr/>
          <p:nvPr/>
        </p:nvSpPr>
        <p:spPr>
          <a:xfrm>
            <a:off x="566928" y="310896"/>
            <a:ext cx="2907792" cy="365760"/>
          </a:xfrm>
          <a:prstGeom prst="rect">
            <a:avLst/>
          </a:prstGeom>
          <a:noFill/>
          <a:ln/>
        </p:spPr>
        <p:txBody>
          <a:bodyPr wrap="square" lIns="0" tIns="0" rIns="0" bIns="0" rtlCol="0" anchor="ctr"/>
          <a:lstStyle/>
          <a:p>
            <a:pPr algn="ctr" indent="0" marL="0">
              <a:buNone/>
            </a:pPr>
            <a:r>
              <a:rPr lang="en-US" sz="1050" b="1" spc="100" kern="0" dirty="0">
                <a:solidFill>
                  <a:srgbClr val="FFFFFF"/>
                </a:solidFill>
                <a:latin typeface="Calibri" pitchFamily="34" charset="0"/>
                <a:ea typeface="Calibri" pitchFamily="34" charset="-122"/>
                <a:cs typeface="Calibri" pitchFamily="34" charset="-120"/>
              </a:rPr>
              <a:t>BRADFORD VTS TEACHING AIDS</a:t>
            </a:r>
            <a:endParaRPr lang="en-US" sz="1050" dirty="0"/>
          </a:p>
        </p:txBody>
      </p:sp>
      <p:sp>
        <p:nvSpPr>
          <p:cNvPr id="4" name="Text 2"/>
          <p:cNvSpPr/>
          <p:nvPr/>
        </p:nvSpPr>
        <p:spPr>
          <a:xfrm>
            <a:off x="10161727" y="310896"/>
            <a:ext cx="1463040" cy="365760"/>
          </a:xfrm>
          <a:prstGeom prst="rect">
            <a:avLst/>
          </a:prstGeom>
          <a:noFill/>
          <a:ln/>
        </p:spPr>
        <p:txBody>
          <a:bodyPr wrap="square" lIns="0" tIns="0" rIns="0" bIns="0" rtlCol="0" anchor="ctr"/>
          <a:lstStyle/>
          <a:p>
            <a:pPr algn="r" indent="0" marL="0">
              <a:buNone/>
            </a:pPr>
            <a:r>
              <a:rPr lang="en-US" sz="1100" i="1" dirty="0">
                <a:solidFill>
                  <a:srgbClr val="AEBED0"/>
                </a:solidFill>
                <a:latin typeface="Calibri" pitchFamily="34" charset="0"/>
                <a:ea typeface="Calibri" pitchFamily="34" charset="-122"/>
                <a:cs typeface="Calibri" pitchFamily="34" charset="-120"/>
              </a:rPr>
              <a:t>June 2026</a:t>
            </a:r>
            <a:endParaRPr lang="en-US" sz="1100" dirty="0"/>
          </a:p>
        </p:txBody>
      </p:sp>
      <p:sp>
        <p:nvSpPr>
          <p:cNvPr id="5" name="Shape 3"/>
          <p:cNvSpPr/>
          <p:nvPr/>
        </p:nvSpPr>
        <p:spPr>
          <a:xfrm>
            <a:off x="9144000" y="-1463040"/>
            <a:ext cx="4937760" cy="4937760"/>
          </a:xfrm>
          <a:prstGeom prst="ellipse">
            <a:avLst/>
          </a:prstGeom>
          <a:solidFill>
            <a:srgbClr val="163A5F"/>
          </a:solidFill>
          <a:ln/>
        </p:spPr>
      </p:sp>
      <p:sp>
        <p:nvSpPr>
          <p:cNvPr id="6" name="Shape 4"/>
          <p:cNvSpPr/>
          <p:nvPr/>
        </p:nvSpPr>
        <p:spPr>
          <a:xfrm>
            <a:off x="566928" y="2286000"/>
            <a:ext cx="914400" cy="914400"/>
          </a:xfrm>
          <a:prstGeom prst="ellipse">
            <a:avLst/>
          </a:prstGeom>
          <a:solidFill>
            <a:srgbClr val="E8770E"/>
          </a:solidFill>
          <a:ln/>
        </p:spPr>
      </p:sp>
      <p:pic>
        <p:nvPicPr>
          <p:cNvPr id="7" name="Image 0" descr="preencoded.png">    </p:cNvPr>
          <p:cNvPicPr>
            <a:picLocks noChangeAspect="1"/>
          </p:cNvPicPr>
          <p:nvPr/>
        </p:nvPicPr>
        <p:blipFill>
          <a:blip r:embed="rId1"/>
          <a:stretch>
            <a:fillRect/>
          </a:stretch>
        </p:blipFill>
        <p:spPr>
          <a:xfrm>
            <a:off x="813816" y="2532888"/>
            <a:ext cx="420624" cy="420624"/>
          </a:xfrm>
          <a:prstGeom prst="rect">
            <a:avLst/>
          </a:prstGeom>
        </p:spPr>
      </p:pic>
      <p:sp>
        <p:nvSpPr>
          <p:cNvPr id="8" name="Text 5"/>
          <p:cNvSpPr/>
          <p:nvPr/>
        </p:nvSpPr>
        <p:spPr>
          <a:xfrm>
            <a:off x="566928" y="3383280"/>
            <a:ext cx="7315200" cy="457200"/>
          </a:xfrm>
          <a:prstGeom prst="rect">
            <a:avLst/>
          </a:prstGeom>
          <a:noFill/>
          <a:ln/>
        </p:spPr>
        <p:txBody>
          <a:bodyPr wrap="square" lIns="0" tIns="0" rIns="0" bIns="0" rtlCol="0" anchor="ctr"/>
          <a:lstStyle/>
          <a:p>
            <a:pPr indent="0" marL="0">
              <a:buNone/>
            </a:pPr>
            <a:r>
              <a:rPr lang="en-US" sz="1600" b="1" spc="300" kern="0" dirty="0">
                <a:solidFill>
                  <a:srgbClr val="E8770E"/>
                </a:solidFill>
                <a:latin typeface="Calibri" pitchFamily="34" charset="0"/>
                <a:ea typeface="Calibri" pitchFamily="34" charset="-122"/>
                <a:cs typeface="Calibri" pitchFamily="34" charset="-120"/>
              </a:rPr>
              <a:t>MODULE B</a:t>
            </a:r>
            <a:endParaRPr lang="en-US" sz="1600" dirty="0"/>
          </a:p>
        </p:txBody>
      </p:sp>
      <p:sp>
        <p:nvSpPr>
          <p:cNvPr id="9" name="Text 6"/>
          <p:cNvSpPr/>
          <p:nvPr/>
        </p:nvSpPr>
        <p:spPr>
          <a:xfrm>
            <a:off x="566928" y="3794760"/>
            <a:ext cx="8412480" cy="914400"/>
          </a:xfrm>
          <a:prstGeom prst="rect">
            <a:avLst/>
          </a:prstGeom>
          <a:noFill/>
          <a:ln/>
        </p:spPr>
        <p:txBody>
          <a:bodyPr wrap="square" lIns="0" tIns="0" rIns="0" bIns="0" rtlCol="0" anchor="ctr"/>
          <a:lstStyle/>
          <a:p>
            <a:pPr indent="0" marL="0">
              <a:lnSpc>
                <a:spcPct val="98000"/>
              </a:lnSpc>
              <a:buNone/>
            </a:pPr>
            <a:r>
              <a:rPr lang="en-US" sz="3800" b="1" dirty="0">
                <a:solidFill>
                  <a:srgbClr val="FFFFFF"/>
                </a:solidFill>
                <a:latin typeface="Georgia" pitchFamily="34" charset="0"/>
                <a:ea typeface="Georgia" pitchFamily="34" charset="-122"/>
                <a:cs typeface="Georgia" pitchFamily="34" charset="-120"/>
              </a:rPr>
              <a:t>Staying safe</a:t>
            </a:r>
            <a:endParaRPr lang="en-US" sz="3800" dirty="0"/>
          </a:p>
        </p:txBody>
      </p:sp>
      <p:sp>
        <p:nvSpPr>
          <p:cNvPr id="10" name="Text 7"/>
          <p:cNvSpPr/>
          <p:nvPr/>
        </p:nvSpPr>
        <p:spPr>
          <a:xfrm>
            <a:off x="566928" y="4800600"/>
            <a:ext cx="8686800" cy="548640"/>
          </a:xfrm>
          <a:prstGeom prst="rect">
            <a:avLst/>
          </a:prstGeom>
          <a:noFill/>
          <a:ln/>
        </p:spPr>
        <p:txBody>
          <a:bodyPr wrap="square" lIns="0" tIns="0" rIns="0" bIns="0" rtlCol="0" anchor="ctr"/>
          <a:lstStyle/>
          <a:p>
            <a:pPr indent="0" marL="0">
              <a:buNone/>
            </a:pPr>
            <a:r>
              <a:rPr lang="en-US" sz="1600" dirty="0">
                <a:solidFill>
                  <a:srgbClr val="CFE0E0"/>
                </a:solidFill>
                <a:latin typeface="Calibri" pitchFamily="34" charset="0"/>
                <a:ea typeface="Calibri" pitchFamily="34" charset="-122"/>
                <a:cs typeface="Calibri" pitchFamily="34" charset="-120"/>
              </a:rPr>
              <a:t>The clot and stroke risks that change — or stop — the plan</a:t>
            </a:r>
            <a:endParaRPr lang="en-US" sz="1600" dirty="0"/>
          </a:p>
        </p:txBody>
      </p:sp>
      <p:sp>
        <p:nvSpPr>
          <p:cNvPr id="11" name="Text 8"/>
          <p:cNvSpPr/>
          <p:nvPr/>
        </p:nvSpPr>
        <p:spPr>
          <a:xfrm>
            <a:off x="566928" y="5532120"/>
            <a:ext cx="9144000" cy="457200"/>
          </a:xfrm>
          <a:prstGeom prst="rect">
            <a:avLst/>
          </a:prstGeom>
          <a:noFill/>
          <a:ln/>
        </p:spPr>
        <p:txBody>
          <a:bodyPr wrap="square" lIns="0" tIns="0" rIns="0" bIns="0" rtlCol="0" anchor="ctr"/>
          <a:lstStyle/>
          <a:p>
            <a:pPr indent="0" marL="0">
              <a:buNone/>
            </a:pPr>
            <a:r>
              <a:rPr lang="en-US" sz="1250" i="1" dirty="0">
                <a:solidFill>
                  <a:srgbClr val="8FA2B8"/>
                </a:solidFill>
                <a:latin typeface="Calibri" pitchFamily="34" charset="0"/>
                <a:ea typeface="Calibri" pitchFamily="34" charset="-122"/>
                <a:cs typeface="Calibri" pitchFamily="34" charset="-120"/>
              </a:rPr>
              <a:t>Cases 4–7  •  includes the single biggest safety trap</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E2A47"/>
        </a:solidFill>
      </p:bgPr>
    </p:bg>
    <p:spTree>
      <p:nvGrpSpPr>
        <p:cNvPr id="1" name=""/>
        <p:cNvGrpSpPr/>
        <p:nvPr/>
      </p:nvGrpSpPr>
      <p:grpSpPr>
        <a:xfrm>
          <a:off x="0" y="0"/>
          <a:ext cx="0" cy="0"/>
          <a:chOff x="0" y="0"/>
          <a:chExt cx="0" cy="0"/>
        </a:xfrm>
      </p:grpSpPr>
      <p:sp>
        <p:nvSpPr>
          <p:cNvPr id="2" name="Shape 0"/>
          <p:cNvSpPr/>
          <p:nvPr/>
        </p:nvSpPr>
        <p:spPr>
          <a:xfrm>
            <a:off x="566928" y="310896"/>
            <a:ext cx="2907792" cy="365760"/>
          </a:xfrm>
          <a:prstGeom prst="roundRect">
            <a:avLst>
              <a:gd name="adj" fmla="val 50000"/>
            </a:avLst>
          </a:prstGeom>
          <a:solidFill>
            <a:srgbClr val="E8770E"/>
          </a:solidFill>
          <a:ln/>
        </p:spPr>
      </p:sp>
      <p:sp>
        <p:nvSpPr>
          <p:cNvPr id="3" name="Text 1"/>
          <p:cNvSpPr/>
          <p:nvPr/>
        </p:nvSpPr>
        <p:spPr>
          <a:xfrm>
            <a:off x="566928" y="310896"/>
            <a:ext cx="2907792" cy="365760"/>
          </a:xfrm>
          <a:prstGeom prst="rect">
            <a:avLst/>
          </a:prstGeom>
          <a:noFill/>
          <a:ln/>
        </p:spPr>
        <p:txBody>
          <a:bodyPr wrap="square" lIns="0" tIns="0" rIns="0" bIns="0" rtlCol="0" anchor="ctr"/>
          <a:lstStyle/>
          <a:p>
            <a:pPr algn="ctr" indent="0" marL="0">
              <a:buNone/>
            </a:pPr>
            <a:r>
              <a:rPr lang="en-US" sz="1050" b="1" spc="100" kern="0" dirty="0">
                <a:solidFill>
                  <a:srgbClr val="FFFFFF"/>
                </a:solidFill>
                <a:latin typeface="Calibri" pitchFamily="34" charset="0"/>
                <a:ea typeface="Calibri" pitchFamily="34" charset="-122"/>
                <a:cs typeface="Calibri" pitchFamily="34" charset="-120"/>
              </a:rPr>
              <a:t>BRADFORD VTS TEACHING AIDS</a:t>
            </a:r>
            <a:endParaRPr lang="en-US" sz="1050" dirty="0"/>
          </a:p>
        </p:txBody>
      </p:sp>
      <p:sp>
        <p:nvSpPr>
          <p:cNvPr id="4" name="Text 2"/>
          <p:cNvSpPr/>
          <p:nvPr/>
        </p:nvSpPr>
        <p:spPr>
          <a:xfrm>
            <a:off x="10161727" y="310896"/>
            <a:ext cx="1463040" cy="365760"/>
          </a:xfrm>
          <a:prstGeom prst="rect">
            <a:avLst/>
          </a:prstGeom>
          <a:noFill/>
          <a:ln/>
        </p:spPr>
        <p:txBody>
          <a:bodyPr wrap="square" lIns="0" tIns="0" rIns="0" bIns="0" rtlCol="0" anchor="ctr"/>
          <a:lstStyle/>
          <a:p>
            <a:pPr algn="r" indent="0" marL="0">
              <a:buNone/>
            </a:pPr>
            <a:r>
              <a:rPr lang="en-US" sz="1100" i="1" dirty="0">
                <a:solidFill>
                  <a:srgbClr val="AEBED0"/>
                </a:solidFill>
                <a:latin typeface="Calibri" pitchFamily="34" charset="0"/>
                <a:ea typeface="Calibri" pitchFamily="34" charset="-122"/>
                <a:cs typeface="Calibri" pitchFamily="34" charset="-120"/>
              </a:rPr>
              <a:t>June 2026</a:t>
            </a:r>
            <a:endParaRPr lang="en-US" sz="1100" dirty="0"/>
          </a:p>
        </p:txBody>
      </p:sp>
      <p:sp>
        <p:nvSpPr>
          <p:cNvPr id="5" name="Shape 3"/>
          <p:cNvSpPr/>
          <p:nvPr/>
        </p:nvSpPr>
        <p:spPr>
          <a:xfrm>
            <a:off x="9692640" y="4023360"/>
            <a:ext cx="4572000" cy="4572000"/>
          </a:xfrm>
          <a:prstGeom prst="ellipse">
            <a:avLst/>
          </a:prstGeom>
          <a:solidFill>
            <a:srgbClr val="12877F">
              <a:alpha val="20000"/>
            </a:srgbClr>
          </a:solidFill>
          <a:ln/>
        </p:spPr>
      </p:sp>
      <p:sp>
        <p:nvSpPr>
          <p:cNvPr id="6" name="Text 4"/>
          <p:cNvSpPr/>
          <p:nvPr/>
        </p:nvSpPr>
        <p:spPr>
          <a:xfrm>
            <a:off x="566928" y="1097280"/>
            <a:ext cx="4572000" cy="411480"/>
          </a:xfrm>
          <a:prstGeom prst="rect">
            <a:avLst/>
          </a:prstGeom>
          <a:noFill/>
          <a:ln/>
        </p:spPr>
        <p:txBody>
          <a:bodyPr wrap="square" lIns="0" tIns="0" rIns="0" bIns="0" rtlCol="0" anchor="ctr"/>
          <a:lstStyle/>
          <a:p>
            <a:pPr indent="0" marL="0">
              <a:buNone/>
            </a:pPr>
            <a:r>
              <a:rPr lang="en-US" sz="1500" b="1" spc="200" kern="0" dirty="0">
                <a:solidFill>
                  <a:srgbClr val="E8770E"/>
                </a:solidFill>
                <a:latin typeface="Calibri" pitchFamily="34" charset="0"/>
                <a:ea typeface="Calibri" pitchFamily="34" charset="-122"/>
                <a:cs typeface="Calibri" pitchFamily="34" charset="-120"/>
              </a:rPr>
              <a:t>CASE 4 of 17</a:t>
            </a:r>
            <a:endParaRPr lang="en-US" sz="1500" dirty="0"/>
          </a:p>
        </p:txBody>
      </p:sp>
      <p:sp>
        <p:nvSpPr>
          <p:cNvPr id="7" name="Shape 5"/>
          <p:cNvSpPr/>
          <p:nvPr/>
        </p:nvSpPr>
        <p:spPr>
          <a:xfrm>
            <a:off x="2487168" y="1078992"/>
            <a:ext cx="4754880" cy="420624"/>
          </a:xfrm>
          <a:prstGeom prst="roundRect">
            <a:avLst>
              <a:gd name="adj" fmla="val 43478"/>
            </a:avLst>
          </a:prstGeom>
          <a:solidFill>
            <a:srgbClr val="FFFFFF">
              <a:alpha val="14000"/>
            </a:srgbClr>
          </a:solidFill>
          <a:ln/>
        </p:spPr>
      </p:sp>
      <p:sp>
        <p:nvSpPr>
          <p:cNvPr id="8" name="Text 6"/>
          <p:cNvSpPr/>
          <p:nvPr/>
        </p:nvSpPr>
        <p:spPr>
          <a:xfrm>
            <a:off x="2487168" y="1078992"/>
            <a:ext cx="4754880" cy="420624"/>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CLOT RISK / FAMILY HISTORY</a:t>
            </a:r>
            <a:endParaRPr lang="en-US" sz="1100" dirty="0"/>
          </a:p>
        </p:txBody>
      </p:sp>
      <p:sp>
        <p:nvSpPr>
          <p:cNvPr id="9" name="Shape 7"/>
          <p:cNvSpPr/>
          <p:nvPr/>
        </p:nvSpPr>
        <p:spPr>
          <a:xfrm>
            <a:off x="566928" y="1828800"/>
            <a:ext cx="10515600" cy="2331720"/>
          </a:xfrm>
          <a:prstGeom prst="roundRect">
            <a:avLst>
              <a:gd name="adj" fmla="val 5490"/>
            </a:avLst>
          </a:prstGeom>
          <a:solidFill>
            <a:srgbClr val="FFFFFF"/>
          </a:solidFill>
          <a:ln/>
          <a:effectLst>
            <a:outerShdw sx="100000" sy="100000" kx="0" ky="0" algn="bl" rotWithShape="0" blurRad="127000" dist="38100" dir="5400000">
              <a:srgbClr val="000000">
                <a:alpha val="22000"/>
              </a:srgbClr>
            </a:outerShdw>
          </a:effectLst>
        </p:spPr>
      </p:sp>
      <p:sp>
        <p:nvSpPr>
          <p:cNvPr id="10" name="Shape 8"/>
          <p:cNvSpPr/>
          <p:nvPr/>
        </p:nvSpPr>
        <p:spPr>
          <a:xfrm>
            <a:off x="886968" y="2121408"/>
            <a:ext cx="868680" cy="868680"/>
          </a:xfrm>
          <a:prstGeom prst="ellipse">
            <a:avLst/>
          </a:prstGeom>
          <a:solidFill>
            <a:srgbClr val="F4F7FA"/>
          </a:solidFill>
          <a:ln/>
        </p:spPr>
      </p:sp>
      <p:pic>
        <p:nvPicPr>
          <p:cNvPr id="11" name="Image 0" descr="preencoded.png">    </p:cNvPr>
          <p:cNvPicPr>
            <a:picLocks noChangeAspect="1"/>
          </p:cNvPicPr>
          <p:nvPr/>
        </p:nvPicPr>
        <p:blipFill>
          <a:blip r:embed="rId1"/>
          <a:stretch>
            <a:fillRect/>
          </a:stretch>
        </p:blipFill>
        <p:spPr>
          <a:xfrm>
            <a:off x="1121512" y="2355952"/>
            <a:ext cx="399593" cy="399593"/>
          </a:xfrm>
          <a:prstGeom prst="rect">
            <a:avLst/>
          </a:prstGeom>
        </p:spPr>
      </p:pic>
      <p:sp>
        <p:nvSpPr>
          <p:cNvPr id="12" name="Text 9"/>
          <p:cNvSpPr/>
          <p:nvPr/>
        </p:nvSpPr>
        <p:spPr>
          <a:xfrm>
            <a:off x="1984248" y="2103120"/>
            <a:ext cx="8778240" cy="502920"/>
          </a:xfrm>
          <a:prstGeom prst="rect">
            <a:avLst/>
          </a:prstGeom>
          <a:noFill/>
          <a:ln/>
        </p:spPr>
        <p:txBody>
          <a:bodyPr wrap="square" lIns="0" tIns="0" rIns="0" bIns="0" rtlCol="0" anchor="ctr"/>
          <a:lstStyle/>
          <a:p>
            <a:pPr indent="0" marL="0">
              <a:buNone/>
            </a:pPr>
            <a:r>
              <a:rPr lang="en-US" sz="1500" b="1" dirty="0">
                <a:solidFill>
                  <a:srgbClr val="12877F"/>
                </a:solidFill>
                <a:latin typeface="Calibri" pitchFamily="34" charset="0"/>
                <a:ea typeface="Calibri" pitchFamily="34" charset="-122"/>
                <a:cs typeface="Calibri" pitchFamily="34" charset="-120"/>
              </a:rPr>
              <a:t>17-year-old on the pill. Her sister (under 45) is in hospital on anticoagulants for a leg DVT.</a:t>
            </a:r>
            <a:endParaRPr lang="en-US" sz="1500" dirty="0"/>
          </a:p>
        </p:txBody>
      </p:sp>
      <p:sp>
        <p:nvSpPr>
          <p:cNvPr id="13" name="Shape 10"/>
          <p:cNvSpPr/>
          <p:nvPr/>
        </p:nvSpPr>
        <p:spPr>
          <a:xfrm>
            <a:off x="1984248" y="2670048"/>
            <a:ext cx="8595360" cy="0"/>
          </a:xfrm>
          <a:prstGeom prst="line">
            <a:avLst/>
          </a:prstGeom>
          <a:noFill/>
          <a:ln w="12700">
            <a:solidFill>
              <a:srgbClr val="DCE3EA"/>
            </a:solidFill>
            <a:prstDash val="solid"/>
          </a:ln>
        </p:spPr>
      </p:sp>
      <p:sp>
        <p:nvSpPr>
          <p:cNvPr id="14" name="Text 11"/>
          <p:cNvSpPr/>
          <p:nvPr/>
        </p:nvSpPr>
        <p:spPr>
          <a:xfrm>
            <a:off x="1984248" y="2743200"/>
            <a:ext cx="8778240" cy="1280160"/>
          </a:xfrm>
          <a:prstGeom prst="rect">
            <a:avLst/>
          </a:prstGeom>
          <a:noFill/>
          <a:ln/>
        </p:spPr>
        <p:txBody>
          <a:bodyPr wrap="square" lIns="0" tIns="0" rIns="0" bIns="0" rtlCol="0" anchor="t"/>
          <a:lstStyle/>
          <a:p>
            <a:pPr indent="0" marL="0">
              <a:lnSpc>
                <a:spcPct val="105000"/>
              </a:lnSpc>
              <a:buNone/>
            </a:pPr>
            <a:r>
              <a:rPr lang="en-US" sz="1800" dirty="0">
                <a:solidFill>
                  <a:srgbClr val="1F2A37"/>
                </a:solidFill>
                <a:latin typeface="Calibri" pitchFamily="34" charset="0"/>
                <a:ea typeface="Calibri" pitchFamily="34" charset="-122"/>
                <a:cs typeface="Calibri" pitchFamily="34" charset="-120"/>
              </a:rPr>
              <a:t>What do you advise?</a:t>
            </a:r>
            <a:endParaRPr lang="en-US" sz="1800" dirty="0"/>
          </a:p>
        </p:txBody>
      </p:sp>
      <p:sp>
        <p:nvSpPr>
          <p:cNvPr id="15" name="Shape 12"/>
          <p:cNvSpPr/>
          <p:nvPr/>
        </p:nvSpPr>
        <p:spPr>
          <a:xfrm>
            <a:off x="566928" y="4526280"/>
            <a:ext cx="10515600" cy="1417320"/>
          </a:xfrm>
          <a:prstGeom prst="roundRect">
            <a:avLst>
              <a:gd name="adj" fmla="val 9032"/>
            </a:avLst>
          </a:prstGeom>
          <a:solidFill>
            <a:srgbClr val="E8770E"/>
          </a:solidFill>
          <a:ln/>
        </p:spPr>
      </p:sp>
      <p:sp>
        <p:nvSpPr>
          <p:cNvPr id="16" name="Shape 13"/>
          <p:cNvSpPr/>
          <p:nvPr/>
        </p:nvSpPr>
        <p:spPr>
          <a:xfrm>
            <a:off x="932688" y="4846320"/>
            <a:ext cx="777240" cy="777240"/>
          </a:xfrm>
          <a:prstGeom prst="ellipse">
            <a:avLst/>
          </a:prstGeom>
          <a:solidFill>
            <a:srgbClr val="FFFFFF"/>
          </a:solidFill>
          <a:ln/>
        </p:spPr>
      </p:sp>
      <p:pic>
        <p:nvPicPr>
          <p:cNvPr id="17" name="Image 1" descr="preencoded.png">    </p:cNvPr>
          <p:cNvPicPr>
            <a:picLocks noChangeAspect="1"/>
          </p:cNvPicPr>
          <p:nvPr/>
        </p:nvPicPr>
        <p:blipFill>
          <a:blip r:embed="rId2"/>
          <a:stretch>
            <a:fillRect/>
          </a:stretch>
        </p:blipFill>
        <p:spPr>
          <a:xfrm>
            <a:off x="1142543" y="5056175"/>
            <a:ext cx="357530" cy="357530"/>
          </a:xfrm>
          <a:prstGeom prst="rect">
            <a:avLst/>
          </a:prstGeom>
        </p:spPr>
      </p:pic>
      <p:sp>
        <p:nvSpPr>
          <p:cNvPr id="18" name="Text 14"/>
          <p:cNvSpPr/>
          <p:nvPr/>
        </p:nvSpPr>
        <p:spPr>
          <a:xfrm>
            <a:off x="1984248" y="4709160"/>
            <a:ext cx="8686800" cy="457200"/>
          </a:xfrm>
          <a:prstGeom prst="rect">
            <a:avLst/>
          </a:prstGeom>
          <a:noFill/>
          <a:ln/>
        </p:spPr>
        <p:txBody>
          <a:bodyPr wrap="square" lIns="0" tIns="0" rIns="0" bIns="0" rtlCol="0" anchor="ctr"/>
          <a:lstStyle/>
          <a:p>
            <a:pPr indent="0" marL="0">
              <a:buNone/>
            </a:pPr>
            <a:r>
              <a:rPr lang="en-US" sz="2200" b="1" dirty="0">
                <a:solidFill>
                  <a:srgbClr val="FFFFFF"/>
                </a:solidFill>
                <a:latin typeface="Georgia" pitchFamily="34" charset="0"/>
                <a:ea typeface="Georgia" pitchFamily="34" charset="-122"/>
                <a:cs typeface="Georgia" pitchFamily="34" charset="-120"/>
              </a:rPr>
              <a:t>STOP &amp; THINK</a:t>
            </a:r>
            <a:endParaRPr lang="en-US" sz="2200" dirty="0"/>
          </a:p>
        </p:txBody>
      </p:sp>
      <p:sp>
        <p:nvSpPr>
          <p:cNvPr id="19" name="Text 15"/>
          <p:cNvSpPr/>
          <p:nvPr/>
        </p:nvSpPr>
        <p:spPr>
          <a:xfrm>
            <a:off x="1984248" y="5175504"/>
            <a:ext cx="8778240" cy="640080"/>
          </a:xfrm>
          <a:prstGeom prst="rect">
            <a:avLst/>
          </a:prstGeom>
          <a:noFill/>
          <a:ln/>
        </p:spPr>
        <p:txBody>
          <a:bodyPr wrap="square" lIns="0" tIns="0" rIns="0" bIns="0" rtlCol="0" anchor="ctr"/>
          <a:lstStyle/>
          <a:p>
            <a:pPr indent="0" marL="0">
              <a:lnSpc>
                <a:spcPct val="102000"/>
              </a:lnSpc>
              <a:buNone/>
            </a:pPr>
            <a:r>
              <a:rPr lang="en-US" sz="1350" dirty="0">
                <a:solidFill>
                  <a:srgbClr val="FFF1E0"/>
                </a:solidFill>
                <a:latin typeface="Calibri" pitchFamily="34" charset="0"/>
                <a:ea typeface="Calibri" pitchFamily="34" charset="-122"/>
                <a:cs typeface="Calibri" pitchFamily="34" charset="-120"/>
              </a:rPr>
              <a:t>What would you advise? Decide on your plan — then turn the slide to check it against current guidance.</a:t>
            </a:r>
            <a:endParaRPr lang="en-US" sz="13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66928" y="310896"/>
            <a:ext cx="2907792" cy="365760"/>
          </a:xfrm>
          <a:prstGeom prst="roundRect">
            <a:avLst>
              <a:gd name="adj" fmla="val 50000"/>
            </a:avLst>
          </a:prstGeom>
          <a:solidFill>
            <a:srgbClr val="E8770E"/>
          </a:solidFill>
          <a:ln/>
        </p:spPr>
      </p:sp>
      <p:sp>
        <p:nvSpPr>
          <p:cNvPr id="3" name="Text 1"/>
          <p:cNvSpPr/>
          <p:nvPr/>
        </p:nvSpPr>
        <p:spPr>
          <a:xfrm>
            <a:off x="566928" y="310896"/>
            <a:ext cx="2907792" cy="365760"/>
          </a:xfrm>
          <a:prstGeom prst="rect">
            <a:avLst/>
          </a:prstGeom>
          <a:noFill/>
          <a:ln/>
        </p:spPr>
        <p:txBody>
          <a:bodyPr wrap="square" lIns="0" tIns="0" rIns="0" bIns="0" rtlCol="0" anchor="ctr"/>
          <a:lstStyle/>
          <a:p>
            <a:pPr algn="ctr" indent="0" marL="0">
              <a:buNone/>
            </a:pPr>
            <a:r>
              <a:rPr lang="en-US" sz="1050" b="1" spc="100" kern="0" dirty="0">
                <a:solidFill>
                  <a:srgbClr val="FFFFFF"/>
                </a:solidFill>
                <a:latin typeface="Calibri" pitchFamily="34" charset="0"/>
                <a:ea typeface="Calibri" pitchFamily="34" charset="-122"/>
                <a:cs typeface="Calibri" pitchFamily="34" charset="-120"/>
              </a:rPr>
              <a:t>BRADFORD VTS TEACHING AIDS</a:t>
            </a:r>
            <a:endParaRPr lang="en-US" sz="1050" dirty="0"/>
          </a:p>
        </p:txBody>
      </p:sp>
      <p:sp>
        <p:nvSpPr>
          <p:cNvPr id="4" name="Text 2"/>
          <p:cNvSpPr/>
          <p:nvPr/>
        </p:nvSpPr>
        <p:spPr>
          <a:xfrm>
            <a:off x="10161727" y="310896"/>
            <a:ext cx="1463040" cy="365760"/>
          </a:xfrm>
          <a:prstGeom prst="rect">
            <a:avLst/>
          </a:prstGeom>
          <a:noFill/>
          <a:ln/>
        </p:spPr>
        <p:txBody>
          <a:bodyPr wrap="square" lIns="0" tIns="0" rIns="0" bIns="0" rtlCol="0" anchor="ctr"/>
          <a:lstStyle/>
          <a:p>
            <a:pPr algn="r" indent="0" marL="0">
              <a:buNone/>
            </a:pPr>
            <a:r>
              <a:rPr lang="en-US" sz="1100" i="1" dirty="0">
                <a:solidFill>
                  <a:srgbClr val="6B7886"/>
                </a:solidFill>
                <a:latin typeface="Calibri" pitchFamily="34" charset="0"/>
                <a:ea typeface="Calibri" pitchFamily="34" charset="-122"/>
                <a:cs typeface="Calibri" pitchFamily="34" charset="-120"/>
              </a:rPr>
              <a:t>June 2026</a:t>
            </a:r>
            <a:endParaRPr lang="en-US" sz="1100" dirty="0"/>
          </a:p>
        </p:txBody>
      </p:sp>
      <p:sp>
        <p:nvSpPr>
          <p:cNvPr id="5" name="Text 3"/>
          <p:cNvSpPr/>
          <p:nvPr/>
        </p:nvSpPr>
        <p:spPr>
          <a:xfrm>
            <a:off x="566928" y="868680"/>
            <a:ext cx="10058400" cy="548640"/>
          </a:xfrm>
          <a:prstGeom prst="rect">
            <a:avLst/>
          </a:prstGeom>
          <a:noFill/>
          <a:ln/>
        </p:spPr>
        <p:txBody>
          <a:bodyPr wrap="square" lIns="0" tIns="0" rIns="0" bIns="0" rtlCol="0" anchor="ctr"/>
          <a:lstStyle/>
          <a:p>
            <a:pPr indent="0" marL="0">
              <a:buNone/>
            </a:pPr>
            <a:r>
              <a:rPr lang="en-US" sz="2500" b="1" dirty="0">
                <a:solidFill>
                  <a:srgbClr val="0E2A47"/>
                </a:solidFill>
                <a:latin typeface="Georgia" pitchFamily="34" charset="0"/>
                <a:ea typeface="Georgia" pitchFamily="34" charset="-122"/>
                <a:cs typeface="Georgia" pitchFamily="34" charset="-120"/>
              </a:rPr>
              <a:t>Case 4 — Family history of clots</a:t>
            </a:r>
            <a:endParaRPr lang="en-US" sz="2500" dirty="0"/>
          </a:p>
        </p:txBody>
      </p:sp>
      <p:sp>
        <p:nvSpPr>
          <p:cNvPr id="6" name="Text 4"/>
          <p:cNvSpPr/>
          <p:nvPr/>
        </p:nvSpPr>
        <p:spPr>
          <a:xfrm>
            <a:off x="566928" y="1417320"/>
            <a:ext cx="10515600" cy="411480"/>
          </a:xfrm>
          <a:prstGeom prst="rect">
            <a:avLst/>
          </a:prstGeom>
          <a:noFill/>
          <a:ln/>
        </p:spPr>
        <p:txBody>
          <a:bodyPr wrap="square" lIns="0" tIns="0" rIns="0" bIns="0" rtlCol="0" anchor="ctr"/>
          <a:lstStyle/>
          <a:p>
            <a:pPr indent="0" marL="0">
              <a:buNone/>
            </a:pPr>
            <a:r>
              <a:rPr lang="en-US" sz="1300" dirty="0">
                <a:solidFill>
                  <a:srgbClr val="6B7886"/>
                </a:solidFill>
                <a:latin typeface="Calibri" pitchFamily="34" charset="0"/>
                <a:ea typeface="Calibri" pitchFamily="34" charset="-122"/>
                <a:cs typeface="Calibri" pitchFamily="34" charset="-120"/>
              </a:rPr>
              <a:t>A family history matters, but the age of the affected relative decides the category.</a:t>
            </a:r>
            <a:endParaRPr lang="en-US" sz="1300" dirty="0"/>
          </a:p>
        </p:txBody>
      </p:sp>
      <p:sp>
        <p:nvSpPr>
          <p:cNvPr id="7" name="Text 5"/>
          <p:cNvSpPr/>
          <p:nvPr/>
        </p:nvSpPr>
        <p:spPr>
          <a:xfrm>
            <a:off x="566928" y="1965960"/>
            <a:ext cx="5486400" cy="365760"/>
          </a:xfrm>
          <a:prstGeom prst="rect">
            <a:avLst/>
          </a:prstGeom>
          <a:noFill/>
          <a:ln/>
        </p:spPr>
        <p:txBody>
          <a:bodyPr wrap="square" lIns="0" tIns="0" rIns="0" bIns="0" rtlCol="0" anchor="ctr"/>
          <a:lstStyle/>
          <a:p>
            <a:pPr indent="0" marL="0">
              <a:buNone/>
            </a:pPr>
            <a:r>
              <a:rPr lang="en-US" sz="1400" b="1" dirty="0">
                <a:solidFill>
                  <a:srgbClr val="0E2A47"/>
                </a:solidFill>
                <a:latin typeface="Calibri" pitchFamily="34" charset="0"/>
                <a:ea typeface="Calibri" pitchFamily="34" charset="-122"/>
                <a:cs typeface="Calibri" pitchFamily="34" charset="-120"/>
              </a:rPr>
              <a:t>Family / personal VTE and the pill</a:t>
            </a:r>
            <a:endParaRPr lang="en-US" sz="1400" dirty="0"/>
          </a:p>
        </p:txBody>
      </p:sp>
      <p:sp>
        <p:nvSpPr>
          <p:cNvPr id="8" name="Shape 6"/>
          <p:cNvSpPr/>
          <p:nvPr/>
        </p:nvSpPr>
        <p:spPr>
          <a:xfrm>
            <a:off x="566928" y="2395728"/>
            <a:ext cx="2286000" cy="420624"/>
          </a:xfrm>
          <a:prstGeom prst="roundRect">
            <a:avLst>
              <a:gd name="adj" fmla="val 17391"/>
            </a:avLst>
          </a:prstGeom>
          <a:solidFill>
            <a:srgbClr val="FBF4DD"/>
          </a:solidFill>
          <a:ln w="12700">
            <a:solidFill>
              <a:srgbClr val="B7950B"/>
            </a:solidFill>
            <a:prstDash val="solid"/>
          </a:ln>
        </p:spPr>
      </p:sp>
      <p:sp>
        <p:nvSpPr>
          <p:cNvPr id="9" name="Shape 7"/>
          <p:cNvSpPr/>
          <p:nvPr/>
        </p:nvSpPr>
        <p:spPr>
          <a:xfrm>
            <a:off x="658368" y="2487168"/>
            <a:ext cx="237744" cy="237744"/>
          </a:xfrm>
          <a:prstGeom prst="ellipse">
            <a:avLst/>
          </a:prstGeom>
          <a:solidFill>
            <a:srgbClr val="B7950B"/>
          </a:solidFill>
          <a:ln/>
        </p:spPr>
      </p:sp>
      <p:sp>
        <p:nvSpPr>
          <p:cNvPr id="10" name="Text 8"/>
          <p:cNvSpPr/>
          <p:nvPr/>
        </p:nvSpPr>
        <p:spPr>
          <a:xfrm>
            <a:off x="658368" y="2487168"/>
            <a:ext cx="237744" cy="237744"/>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2</a:t>
            </a:r>
            <a:endParaRPr lang="en-US" sz="1300" dirty="0"/>
          </a:p>
        </p:txBody>
      </p:sp>
      <p:sp>
        <p:nvSpPr>
          <p:cNvPr id="11" name="Text 9"/>
          <p:cNvSpPr/>
          <p:nvPr/>
        </p:nvSpPr>
        <p:spPr>
          <a:xfrm>
            <a:off x="950976" y="2395728"/>
            <a:ext cx="1828800" cy="420624"/>
          </a:xfrm>
          <a:prstGeom prst="rect">
            <a:avLst/>
          </a:prstGeom>
          <a:noFill/>
          <a:ln/>
        </p:spPr>
        <p:txBody>
          <a:bodyPr wrap="square" lIns="0" tIns="0" rIns="0" bIns="0" rtlCol="0" anchor="ctr"/>
          <a:lstStyle/>
          <a:p>
            <a:pPr indent="0" marL="0">
              <a:buNone/>
            </a:pPr>
            <a:r>
              <a:rPr lang="en-US" sz="950" b="1" dirty="0">
                <a:solidFill>
                  <a:srgbClr val="B7950B"/>
                </a:solidFill>
                <a:latin typeface="Calibri" pitchFamily="34" charset="0"/>
                <a:ea typeface="Calibri" pitchFamily="34" charset="-122"/>
                <a:cs typeface="Calibri" pitchFamily="34" charset="-120"/>
              </a:rPr>
              <a:t>UKMEC 2  </a:t>
            </a:r>
            <a:pPr indent="0" marL="0">
              <a:buNone/>
            </a:pPr>
            <a:r>
              <a:rPr lang="en-US" sz="950" dirty="0">
                <a:solidFill>
                  <a:srgbClr val="33414F"/>
                </a:solidFill>
                <a:latin typeface="Calibri" pitchFamily="34" charset="0"/>
                <a:ea typeface="Calibri" pitchFamily="34" charset="-122"/>
                <a:cs typeface="Calibri" pitchFamily="34" charset="-120"/>
              </a:rPr>
              <a:t>Benefits usually outweigh</a:t>
            </a:r>
            <a:endParaRPr lang="en-US" sz="950" dirty="0"/>
          </a:p>
        </p:txBody>
      </p:sp>
      <p:sp>
        <p:nvSpPr>
          <p:cNvPr id="12" name="Text 10"/>
          <p:cNvSpPr/>
          <p:nvPr/>
        </p:nvSpPr>
        <p:spPr>
          <a:xfrm>
            <a:off x="2990088" y="2395728"/>
            <a:ext cx="3657600" cy="420624"/>
          </a:xfrm>
          <a:prstGeom prst="rect">
            <a:avLst/>
          </a:prstGeom>
          <a:noFill/>
          <a:ln/>
        </p:spPr>
        <p:txBody>
          <a:bodyPr wrap="square" lIns="0" tIns="0" rIns="0" bIns="0" rtlCol="0" anchor="ctr"/>
          <a:lstStyle/>
          <a:p>
            <a:pPr indent="0" marL="0">
              <a:buNone/>
            </a:pPr>
            <a:r>
              <a:rPr lang="en-US" sz="1150" dirty="0">
                <a:solidFill>
                  <a:srgbClr val="33414F"/>
                </a:solidFill>
                <a:latin typeface="Calibri" pitchFamily="34" charset="0"/>
                <a:ea typeface="Calibri" pitchFamily="34" charset="-122"/>
                <a:cs typeface="Calibri" pitchFamily="34" charset="-120"/>
              </a:rPr>
              <a:t>First-degree relative, clot at age ≥ 45</a:t>
            </a:r>
            <a:endParaRPr lang="en-US" sz="1150" dirty="0"/>
          </a:p>
        </p:txBody>
      </p:sp>
      <p:sp>
        <p:nvSpPr>
          <p:cNvPr id="13" name="Shape 11"/>
          <p:cNvSpPr/>
          <p:nvPr/>
        </p:nvSpPr>
        <p:spPr>
          <a:xfrm>
            <a:off x="566928" y="2889504"/>
            <a:ext cx="2286000" cy="420624"/>
          </a:xfrm>
          <a:prstGeom prst="roundRect">
            <a:avLst>
              <a:gd name="adj" fmla="val 17391"/>
            </a:avLst>
          </a:prstGeom>
          <a:solidFill>
            <a:srgbClr val="FBEFE1"/>
          </a:solidFill>
          <a:ln w="12700">
            <a:solidFill>
              <a:srgbClr val="CA6F1E"/>
            </a:solidFill>
            <a:prstDash val="solid"/>
          </a:ln>
        </p:spPr>
      </p:sp>
      <p:sp>
        <p:nvSpPr>
          <p:cNvPr id="14" name="Shape 12"/>
          <p:cNvSpPr/>
          <p:nvPr/>
        </p:nvSpPr>
        <p:spPr>
          <a:xfrm>
            <a:off x="658368" y="2980944"/>
            <a:ext cx="237744" cy="237744"/>
          </a:xfrm>
          <a:prstGeom prst="ellipse">
            <a:avLst/>
          </a:prstGeom>
          <a:solidFill>
            <a:srgbClr val="CA6F1E"/>
          </a:solidFill>
          <a:ln/>
        </p:spPr>
      </p:sp>
      <p:sp>
        <p:nvSpPr>
          <p:cNvPr id="15" name="Text 13"/>
          <p:cNvSpPr/>
          <p:nvPr/>
        </p:nvSpPr>
        <p:spPr>
          <a:xfrm>
            <a:off x="658368" y="2980944"/>
            <a:ext cx="237744" cy="237744"/>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3</a:t>
            </a:r>
            <a:endParaRPr lang="en-US" sz="1300" dirty="0"/>
          </a:p>
        </p:txBody>
      </p:sp>
      <p:sp>
        <p:nvSpPr>
          <p:cNvPr id="16" name="Text 14"/>
          <p:cNvSpPr/>
          <p:nvPr/>
        </p:nvSpPr>
        <p:spPr>
          <a:xfrm>
            <a:off x="950976" y="2889504"/>
            <a:ext cx="1828800" cy="420624"/>
          </a:xfrm>
          <a:prstGeom prst="rect">
            <a:avLst/>
          </a:prstGeom>
          <a:noFill/>
          <a:ln/>
        </p:spPr>
        <p:txBody>
          <a:bodyPr wrap="square" lIns="0" tIns="0" rIns="0" bIns="0" rtlCol="0" anchor="ctr"/>
          <a:lstStyle/>
          <a:p>
            <a:pPr indent="0" marL="0">
              <a:buNone/>
            </a:pPr>
            <a:r>
              <a:rPr lang="en-US" sz="950" b="1" dirty="0">
                <a:solidFill>
                  <a:srgbClr val="CA6F1E"/>
                </a:solidFill>
                <a:latin typeface="Calibri" pitchFamily="34" charset="0"/>
                <a:ea typeface="Calibri" pitchFamily="34" charset="-122"/>
                <a:cs typeface="Calibri" pitchFamily="34" charset="-120"/>
              </a:rPr>
              <a:t>UKMEC 3  </a:t>
            </a:r>
            <a:pPr indent="0" marL="0">
              <a:buNone/>
            </a:pPr>
            <a:r>
              <a:rPr lang="en-US" sz="950" dirty="0">
                <a:solidFill>
                  <a:srgbClr val="33414F"/>
                </a:solidFill>
                <a:latin typeface="Calibri" pitchFamily="34" charset="0"/>
                <a:ea typeface="Calibri" pitchFamily="34" charset="-122"/>
                <a:cs typeface="Calibri" pitchFamily="34" charset="-120"/>
              </a:rPr>
              <a:t>Risks usually outweigh</a:t>
            </a:r>
            <a:endParaRPr lang="en-US" sz="950" dirty="0"/>
          </a:p>
        </p:txBody>
      </p:sp>
      <p:sp>
        <p:nvSpPr>
          <p:cNvPr id="17" name="Text 15"/>
          <p:cNvSpPr/>
          <p:nvPr/>
        </p:nvSpPr>
        <p:spPr>
          <a:xfrm>
            <a:off x="2990088" y="2889504"/>
            <a:ext cx="3657600" cy="420624"/>
          </a:xfrm>
          <a:prstGeom prst="rect">
            <a:avLst/>
          </a:prstGeom>
          <a:noFill/>
          <a:ln/>
        </p:spPr>
        <p:txBody>
          <a:bodyPr wrap="square" lIns="0" tIns="0" rIns="0" bIns="0" rtlCol="0" anchor="ctr"/>
          <a:lstStyle/>
          <a:p>
            <a:pPr indent="0" marL="0">
              <a:buNone/>
            </a:pPr>
            <a:r>
              <a:rPr lang="en-US" sz="1150" dirty="0">
                <a:solidFill>
                  <a:srgbClr val="33414F"/>
                </a:solidFill>
                <a:latin typeface="Calibri" pitchFamily="34" charset="0"/>
                <a:ea typeface="Calibri" pitchFamily="34" charset="-122"/>
                <a:cs typeface="Calibri" pitchFamily="34" charset="-120"/>
              </a:rPr>
              <a:t>First-degree relative, clot under 45</a:t>
            </a:r>
            <a:endParaRPr lang="en-US" sz="1150" dirty="0"/>
          </a:p>
        </p:txBody>
      </p:sp>
      <p:sp>
        <p:nvSpPr>
          <p:cNvPr id="18" name="Shape 16"/>
          <p:cNvSpPr/>
          <p:nvPr/>
        </p:nvSpPr>
        <p:spPr>
          <a:xfrm>
            <a:off x="566928" y="3383280"/>
            <a:ext cx="2286000" cy="420624"/>
          </a:xfrm>
          <a:prstGeom prst="roundRect">
            <a:avLst>
              <a:gd name="adj" fmla="val 17391"/>
            </a:avLst>
          </a:prstGeom>
          <a:solidFill>
            <a:srgbClr val="FBEAE8"/>
          </a:solidFill>
          <a:ln w="12700">
            <a:solidFill>
              <a:srgbClr val="C0392B"/>
            </a:solidFill>
            <a:prstDash val="solid"/>
          </a:ln>
        </p:spPr>
      </p:sp>
      <p:sp>
        <p:nvSpPr>
          <p:cNvPr id="19" name="Shape 17"/>
          <p:cNvSpPr/>
          <p:nvPr/>
        </p:nvSpPr>
        <p:spPr>
          <a:xfrm>
            <a:off x="658368" y="3474720"/>
            <a:ext cx="237744" cy="237744"/>
          </a:xfrm>
          <a:prstGeom prst="ellipse">
            <a:avLst/>
          </a:prstGeom>
          <a:solidFill>
            <a:srgbClr val="C0392B"/>
          </a:solidFill>
          <a:ln/>
        </p:spPr>
      </p:sp>
      <p:sp>
        <p:nvSpPr>
          <p:cNvPr id="20" name="Text 18"/>
          <p:cNvSpPr/>
          <p:nvPr/>
        </p:nvSpPr>
        <p:spPr>
          <a:xfrm>
            <a:off x="658368" y="3474720"/>
            <a:ext cx="237744" cy="237744"/>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4</a:t>
            </a:r>
            <a:endParaRPr lang="en-US" sz="1300" dirty="0"/>
          </a:p>
        </p:txBody>
      </p:sp>
      <p:sp>
        <p:nvSpPr>
          <p:cNvPr id="21" name="Text 19"/>
          <p:cNvSpPr/>
          <p:nvPr/>
        </p:nvSpPr>
        <p:spPr>
          <a:xfrm>
            <a:off x="950976" y="3383280"/>
            <a:ext cx="1828800" cy="420624"/>
          </a:xfrm>
          <a:prstGeom prst="rect">
            <a:avLst/>
          </a:prstGeom>
          <a:noFill/>
          <a:ln/>
        </p:spPr>
        <p:txBody>
          <a:bodyPr wrap="square" lIns="0" tIns="0" rIns="0" bIns="0" rtlCol="0" anchor="ctr"/>
          <a:lstStyle/>
          <a:p>
            <a:pPr indent="0" marL="0">
              <a:buNone/>
            </a:pPr>
            <a:r>
              <a:rPr lang="en-US" sz="950" b="1" dirty="0">
                <a:solidFill>
                  <a:srgbClr val="C0392B"/>
                </a:solidFill>
                <a:latin typeface="Calibri" pitchFamily="34" charset="0"/>
                <a:ea typeface="Calibri" pitchFamily="34" charset="-122"/>
                <a:cs typeface="Calibri" pitchFamily="34" charset="-120"/>
              </a:rPr>
              <a:t>UKMEC 4  </a:t>
            </a:r>
            <a:pPr indent="0" marL="0">
              <a:buNone/>
            </a:pPr>
            <a:r>
              <a:rPr lang="en-US" sz="950" dirty="0">
                <a:solidFill>
                  <a:srgbClr val="33414F"/>
                </a:solidFill>
                <a:latin typeface="Calibri" pitchFamily="34" charset="0"/>
                <a:ea typeface="Calibri" pitchFamily="34" charset="-122"/>
                <a:cs typeface="Calibri" pitchFamily="34" charset="-120"/>
              </a:rPr>
              <a:t>Do NOT use</a:t>
            </a:r>
            <a:endParaRPr lang="en-US" sz="950" dirty="0"/>
          </a:p>
        </p:txBody>
      </p:sp>
      <p:sp>
        <p:nvSpPr>
          <p:cNvPr id="22" name="Text 20"/>
          <p:cNvSpPr/>
          <p:nvPr/>
        </p:nvSpPr>
        <p:spPr>
          <a:xfrm>
            <a:off x="2990088" y="3383280"/>
            <a:ext cx="3840480" cy="420624"/>
          </a:xfrm>
          <a:prstGeom prst="rect">
            <a:avLst/>
          </a:prstGeom>
          <a:noFill/>
          <a:ln/>
        </p:spPr>
        <p:txBody>
          <a:bodyPr wrap="square" lIns="0" tIns="0" rIns="0" bIns="0" rtlCol="0" anchor="ctr"/>
          <a:lstStyle/>
          <a:p>
            <a:pPr indent="0" marL="0">
              <a:buNone/>
            </a:pPr>
            <a:r>
              <a:rPr lang="en-US" sz="1150" dirty="0">
                <a:solidFill>
                  <a:srgbClr val="33414F"/>
                </a:solidFill>
                <a:latin typeface="Calibri" pitchFamily="34" charset="0"/>
                <a:ea typeface="Calibri" pitchFamily="34" charset="-122"/>
                <a:cs typeface="Calibri" pitchFamily="34" charset="-120"/>
              </a:rPr>
              <a:t>Known thrombophilia (e.g. Factor V Leiden)</a:t>
            </a:r>
            <a:endParaRPr lang="en-US" sz="1150" dirty="0"/>
          </a:p>
        </p:txBody>
      </p:sp>
      <p:sp>
        <p:nvSpPr>
          <p:cNvPr id="23" name="Shape 21"/>
          <p:cNvSpPr/>
          <p:nvPr/>
        </p:nvSpPr>
        <p:spPr>
          <a:xfrm>
            <a:off x="566928" y="3877056"/>
            <a:ext cx="2286000" cy="420624"/>
          </a:xfrm>
          <a:prstGeom prst="roundRect">
            <a:avLst>
              <a:gd name="adj" fmla="val 17391"/>
            </a:avLst>
          </a:prstGeom>
          <a:solidFill>
            <a:srgbClr val="FBEAE8"/>
          </a:solidFill>
          <a:ln w="12700">
            <a:solidFill>
              <a:srgbClr val="C0392B"/>
            </a:solidFill>
            <a:prstDash val="solid"/>
          </a:ln>
        </p:spPr>
      </p:sp>
      <p:sp>
        <p:nvSpPr>
          <p:cNvPr id="24" name="Shape 22"/>
          <p:cNvSpPr/>
          <p:nvPr/>
        </p:nvSpPr>
        <p:spPr>
          <a:xfrm>
            <a:off x="658368" y="3968496"/>
            <a:ext cx="237744" cy="237744"/>
          </a:xfrm>
          <a:prstGeom prst="ellipse">
            <a:avLst/>
          </a:prstGeom>
          <a:solidFill>
            <a:srgbClr val="C0392B"/>
          </a:solidFill>
          <a:ln/>
        </p:spPr>
      </p:sp>
      <p:sp>
        <p:nvSpPr>
          <p:cNvPr id="25" name="Text 23"/>
          <p:cNvSpPr/>
          <p:nvPr/>
        </p:nvSpPr>
        <p:spPr>
          <a:xfrm>
            <a:off x="658368" y="3968496"/>
            <a:ext cx="237744" cy="237744"/>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4</a:t>
            </a:r>
            <a:endParaRPr lang="en-US" sz="1300" dirty="0"/>
          </a:p>
        </p:txBody>
      </p:sp>
      <p:sp>
        <p:nvSpPr>
          <p:cNvPr id="26" name="Text 24"/>
          <p:cNvSpPr/>
          <p:nvPr/>
        </p:nvSpPr>
        <p:spPr>
          <a:xfrm>
            <a:off x="950976" y="3877056"/>
            <a:ext cx="1828800" cy="420624"/>
          </a:xfrm>
          <a:prstGeom prst="rect">
            <a:avLst/>
          </a:prstGeom>
          <a:noFill/>
          <a:ln/>
        </p:spPr>
        <p:txBody>
          <a:bodyPr wrap="square" lIns="0" tIns="0" rIns="0" bIns="0" rtlCol="0" anchor="ctr"/>
          <a:lstStyle/>
          <a:p>
            <a:pPr indent="0" marL="0">
              <a:buNone/>
            </a:pPr>
            <a:r>
              <a:rPr lang="en-US" sz="950" b="1" dirty="0">
                <a:solidFill>
                  <a:srgbClr val="C0392B"/>
                </a:solidFill>
                <a:latin typeface="Calibri" pitchFamily="34" charset="0"/>
                <a:ea typeface="Calibri" pitchFamily="34" charset="-122"/>
                <a:cs typeface="Calibri" pitchFamily="34" charset="-120"/>
              </a:rPr>
              <a:t>UKMEC 4  </a:t>
            </a:r>
            <a:pPr indent="0" marL="0">
              <a:buNone/>
            </a:pPr>
            <a:r>
              <a:rPr lang="en-US" sz="950" dirty="0">
                <a:solidFill>
                  <a:srgbClr val="33414F"/>
                </a:solidFill>
                <a:latin typeface="Calibri" pitchFamily="34" charset="0"/>
                <a:ea typeface="Calibri" pitchFamily="34" charset="-122"/>
                <a:cs typeface="Calibri" pitchFamily="34" charset="-120"/>
              </a:rPr>
              <a:t>Do NOT use</a:t>
            </a:r>
            <a:endParaRPr lang="en-US" sz="950" dirty="0"/>
          </a:p>
        </p:txBody>
      </p:sp>
      <p:sp>
        <p:nvSpPr>
          <p:cNvPr id="27" name="Text 25"/>
          <p:cNvSpPr/>
          <p:nvPr/>
        </p:nvSpPr>
        <p:spPr>
          <a:xfrm>
            <a:off x="2990088" y="3877056"/>
            <a:ext cx="3657600" cy="420624"/>
          </a:xfrm>
          <a:prstGeom prst="rect">
            <a:avLst/>
          </a:prstGeom>
          <a:noFill/>
          <a:ln/>
        </p:spPr>
        <p:txBody>
          <a:bodyPr wrap="square" lIns="0" tIns="0" rIns="0" bIns="0" rtlCol="0" anchor="ctr"/>
          <a:lstStyle/>
          <a:p>
            <a:pPr indent="0" marL="0">
              <a:buNone/>
            </a:pPr>
            <a:r>
              <a:rPr lang="en-US" sz="1150" dirty="0">
                <a:solidFill>
                  <a:srgbClr val="33414F"/>
                </a:solidFill>
                <a:latin typeface="Calibri" pitchFamily="34" charset="0"/>
                <a:ea typeface="Calibri" pitchFamily="34" charset="-122"/>
                <a:cs typeface="Calibri" pitchFamily="34" charset="-120"/>
              </a:rPr>
              <a:t>She has had a clot herself</a:t>
            </a:r>
            <a:endParaRPr lang="en-US" sz="1150" dirty="0"/>
          </a:p>
        </p:txBody>
      </p:sp>
      <p:sp>
        <p:nvSpPr>
          <p:cNvPr id="28" name="Shape 26"/>
          <p:cNvSpPr/>
          <p:nvPr/>
        </p:nvSpPr>
        <p:spPr>
          <a:xfrm>
            <a:off x="6355080" y="1965960"/>
            <a:ext cx="5285232" cy="1417320"/>
          </a:xfrm>
          <a:prstGeom prst="roundRect">
            <a:avLst>
              <a:gd name="adj" fmla="val 6452"/>
            </a:avLst>
          </a:prstGeom>
          <a:solidFill>
            <a:srgbClr val="FBEAE8"/>
          </a:solidFill>
          <a:ln/>
          <a:effectLst>
            <a:outerShdw sx="100000" sy="100000" kx="0" ky="0" algn="bl" rotWithShape="0" blurRad="88900" dist="25400" dir="5400000">
              <a:srgbClr val="000000">
                <a:alpha val="10000"/>
              </a:srgbClr>
            </a:outerShdw>
          </a:effectLst>
        </p:spPr>
      </p:sp>
      <p:pic>
        <p:nvPicPr>
          <p:cNvPr id="29" name="Image 0" descr="preencoded.png">    </p:cNvPr>
          <p:cNvPicPr>
            <a:picLocks noChangeAspect="1"/>
          </p:cNvPicPr>
          <p:nvPr/>
        </p:nvPicPr>
        <p:blipFill>
          <a:blip r:embed="rId1"/>
          <a:stretch>
            <a:fillRect/>
          </a:stretch>
        </p:blipFill>
        <p:spPr>
          <a:xfrm>
            <a:off x="6574536" y="2203704"/>
            <a:ext cx="310896" cy="310896"/>
          </a:xfrm>
          <a:prstGeom prst="rect">
            <a:avLst/>
          </a:prstGeom>
        </p:spPr>
      </p:pic>
      <p:sp>
        <p:nvSpPr>
          <p:cNvPr id="30" name="Text 27"/>
          <p:cNvSpPr/>
          <p:nvPr/>
        </p:nvSpPr>
        <p:spPr>
          <a:xfrm>
            <a:off x="7013448" y="2148840"/>
            <a:ext cx="4462272" cy="384048"/>
          </a:xfrm>
          <a:prstGeom prst="rect">
            <a:avLst/>
          </a:prstGeom>
          <a:noFill/>
          <a:ln/>
        </p:spPr>
        <p:txBody>
          <a:bodyPr wrap="square" lIns="0" tIns="0" rIns="0" bIns="0" rtlCol="0" anchor="ctr"/>
          <a:lstStyle/>
          <a:p>
            <a:pPr indent="0" marL="0">
              <a:buNone/>
            </a:pPr>
            <a:r>
              <a:rPr lang="en-US" sz="1300" b="1" dirty="0">
                <a:solidFill>
                  <a:srgbClr val="C0392B"/>
                </a:solidFill>
                <a:latin typeface="Calibri" pitchFamily="34" charset="0"/>
                <a:ea typeface="Calibri" pitchFamily="34" charset="-122"/>
                <a:cs typeface="Calibri" pitchFamily="34" charset="-120"/>
              </a:rPr>
              <a:t>Do NOT screen everyone</a:t>
            </a:r>
            <a:endParaRPr lang="en-US" sz="1300" dirty="0"/>
          </a:p>
        </p:txBody>
      </p:sp>
      <p:sp>
        <p:nvSpPr>
          <p:cNvPr id="31" name="Text 28"/>
          <p:cNvSpPr/>
          <p:nvPr/>
        </p:nvSpPr>
        <p:spPr>
          <a:xfrm>
            <a:off x="6647688" y="2569464"/>
            <a:ext cx="4718304" cy="667512"/>
          </a:xfrm>
          <a:prstGeom prst="rect">
            <a:avLst/>
          </a:prstGeom>
          <a:noFill/>
          <a:ln/>
        </p:spPr>
        <p:txBody>
          <a:bodyPr wrap="square" lIns="0" tIns="0" rIns="0" bIns="0" rtlCol="0" anchor="t"/>
          <a:lstStyle/>
          <a:p>
            <a:pPr indent="0" marL="0">
              <a:lnSpc>
                <a:spcPct val="102000"/>
              </a:lnSpc>
              <a:buNone/>
            </a:pPr>
            <a:r>
              <a:rPr lang="en-US" sz="1150" dirty="0">
                <a:solidFill>
                  <a:srgbClr val="33414F"/>
                </a:solidFill>
                <a:latin typeface="Calibri" pitchFamily="34" charset="0"/>
                <a:ea typeface="Calibri" pitchFamily="34" charset="-122"/>
                <a:cs typeface="Calibri" pitchFamily="34" charset="-120"/>
              </a:rPr>
              <a:t>Routine thrombophilia testing before the pill is not recommended — it misses risk and creates false reassurance. Test only on specialist advice when there is a strong indication.</a:t>
            </a:r>
            <a:endParaRPr lang="en-US" sz="1150" dirty="0"/>
          </a:p>
        </p:txBody>
      </p:sp>
      <p:sp>
        <p:nvSpPr>
          <p:cNvPr id="32" name="Shape 29"/>
          <p:cNvSpPr/>
          <p:nvPr/>
        </p:nvSpPr>
        <p:spPr>
          <a:xfrm>
            <a:off x="6355080" y="3520440"/>
            <a:ext cx="5285232" cy="1280160"/>
          </a:xfrm>
          <a:prstGeom prst="roundRect">
            <a:avLst>
              <a:gd name="adj" fmla="val 7143"/>
            </a:avLst>
          </a:prstGeom>
          <a:solidFill>
            <a:srgbClr val="FCEFE0"/>
          </a:solidFill>
          <a:ln/>
          <a:effectLst>
            <a:outerShdw sx="100000" sy="100000" kx="0" ky="0" algn="bl" rotWithShape="0" blurRad="88900" dist="25400" dir="5400000">
              <a:srgbClr val="000000">
                <a:alpha val="10000"/>
              </a:srgbClr>
            </a:outerShdw>
          </a:effectLst>
        </p:spPr>
      </p:sp>
      <p:pic>
        <p:nvPicPr>
          <p:cNvPr id="33" name="Image 1" descr="preencoded.png">    </p:cNvPr>
          <p:cNvPicPr>
            <a:picLocks noChangeAspect="1"/>
          </p:cNvPicPr>
          <p:nvPr/>
        </p:nvPicPr>
        <p:blipFill>
          <a:blip r:embed="rId2"/>
          <a:stretch>
            <a:fillRect/>
          </a:stretch>
        </p:blipFill>
        <p:spPr>
          <a:xfrm>
            <a:off x="6574536" y="3758184"/>
            <a:ext cx="310896" cy="310896"/>
          </a:xfrm>
          <a:prstGeom prst="rect">
            <a:avLst/>
          </a:prstGeom>
        </p:spPr>
      </p:pic>
      <p:sp>
        <p:nvSpPr>
          <p:cNvPr id="34" name="Text 30"/>
          <p:cNvSpPr/>
          <p:nvPr/>
        </p:nvSpPr>
        <p:spPr>
          <a:xfrm>
            <a:off x="7013448" y="3703320"/>
            <a:ext cx="4462272" cy="384048"/>
          </a:xfrm>
          <a:prstGeom prst="rect">
            <a:avLst/>
          </a:prstGeom>
          <a:noFill/>
          <a:ln/>
        </p:spPr>
        <p:txBody>
          <a:bodyPr wrap="square" lIns="0" tIns="0" rIns="0" bIns="0" rtlCol="0" anchor="ctr"/>
          <a:lstStyle/>
          <a:p>
            <a:pPr indent="0" marL="0">
              <a:buNone/>
            </a:pPr>
            <a:r>
              <a:rPr lang="en-US" sz="1300" b="1" dirty="0">
                <a:solidFill>
                  <a:srgbClr val="E8770E"/>
                </a:solidFill>
                <a:latin typeface="Calibri" pitchFamily="34" charset="0"/>
                <a:ea typeface="Calibri" pitchFamily="34" charset="-122"/>
                <a:cs typeface="Calibri" pitchFamily="34" charset="-120"/>
              </a:rPr>
              <a:t>Here: sister under 45</a:t>
            </a:r>
            <a:endParaRPr lang="en-US" sz="1300" dirty="0"/>
          </a:p>
        </p:txBody>
      </p:sp>
      <p:sp>
        <p:nvSpPr>
          <p:cNvPr id="35" name="Text 31"/>
          <p:cNvSpPr/>
          <p:nvPr/>
        </p:nvSpPr>
        <p:spPr>
          <a:xfrm>
            <a:off x="6647688" y="4123944"/>
            <a:ext cx="4718304" cy="530352"/>
          </a:xfrm>
          <a:prstGeom prst="rect">
            <a:avLst/>
          </a:prstGeom>
          <a:noFill/>
          <a:ln/>
        </p:spPr>
        <p:txBody>
          <a:bodyPr wrap="square" lIns="0" tIns="0" rIns="0" bIns="0" rtlCol="0" anchor="t"/>
          <a:lstStyle/>
          <a:p>
            <a:pPr indent="0" marL="0">
              <a:lnSpc>
                <a:spcPct val="102000"/>
              </a:lnSpc>
              <a:buNone/>
            </a:pPr>
            <a:r>
              <a:rPr lang="en-US" sz="1150" dirty="0">
                <a:solidFill>
                  <a:srgbClr val="33414F"/>
                </a:solidFill>
                <a:latin typeface="Calibri" pitchFamily="34" charset="0"/>
                <a:ea typeface="Calibri" pitchFamily="34" charset="-122"/>
                <a:cs typeface="Calibri" pitchFamily="34" charset="-120"/>
              </a:rPr>
              <a:t>This is UKMEC 3 — the pill is usually best avoided. Discuss switching to a progestogen-only or LARC method, which a family history does not restrict.</a:t>
            </a:r>
            <a:endParaRPr lang="en-US" sz="1150" dirty="0"/>
          </a:p>
        </p:txBody>
      </p:sp>
      <p:sp>
        <p:nvSpPr>
          <p:cNvPr id="36" name="Text 32"/>
          <p:cNvSpPr/>
          <p:nvPr/>
        </p:nvSpPr>
        <p:spPr>
          <a:xfrm>
            <a:off x="566928" y="6437376"/>
            <a:ext cx="11057839" cy="292608"/>
          </a:xfrm>
          <a:prstGeom prst="rect">
            <a:avLst/>
          </a:prstGeom>
          <a:noFill/>
          <a:ln/>
        </p:spPr>
        <p:txBody>
          <a:bodyPr wrap="square" lIns="0" tIns="0" rIns="0" bIns="0" rtlCol="0" anchor="ctr"/>
          <a:lstStyle/>
          <a:p>
            <a:pPr algn="l" indent="0" marL="0">
              <a:buNone/>
            </a:pPr>
            <a:r>
              <a:rPr lang="en-US" sz="850" b="1" dirty="0">
                <a:solidFill>
                  <a:srgbClr val="6B7886"/>
                </a:solidFill>
                <a:latin typeface="Calibri" pitchFamily="34" charset="0"/>
                <a:ea typeface="Calibri" pitchFamily="34" charset="-122"/>
                <a:cs typeface="Calibri" pitchFamily="34" charset="-120"/>
              </a:rPr>
              <a:t>Source: </a:t>
            </a:r>
            <a:pPr algn="l" indent="0" marL="0">
              <a:buNone/>
            </a:pPr>
            <a:r>
              <a:rPr lang="en-US" sz="850" dirty="0">
                <a:solidFill>
                  <a:srgbClr val="6B7886"/>
                </a:solidFill>
                <a:latin typeface="Calibri" pitchFamily="34" charset="0"/>
                <a:ea typeface="Calibri" pitchFamily="34" charset="-122"/>
                <a:cs typeface="Calibri" pitchFamily="34" charset="-120"/>
              </a:rPr>
              <a:t>UKMEC 2016 (amended 2019): family history of VTE; FSRH CHC (2019).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E2A47"/>
        </a:solidFill>
      </p:bgPr>
    </p:bg>
    <p:spTree>
      <p:nvGrpSpPr>
        <p:cNvPr id="1" name=""/>
        <p:cNvGrpSpPr/>
        <p:nvPr/>
      </p:nvGrpSpPr>
      <p:grpSpPr>
        <a:xfrm>
          <a:off x="0" y="0"/>
          <a:ext cx="0" cy="0"/>
          <a:chOff x="0" y="0"/>
          <a:chExt cx="0" cy="0"/>
        </a:xfrm>
      </p:grpSpPr>
      <p:sp>
        <p:nvSpPr>
          <p:cNvPr id="2" name="Shape 0"/>
          <p:cNvSpPr/>
          <p:nvPr/>
        </p:nvSpPr>
        <p:spPr>
          <a:xfrm>
            <a:off x="566928" y="310896"/>
            <a:ext cx="2907792" cy="365760"/>
          </a:xfrm>
          <a:prstGeom prst="roundRect">
            <a:avLst>
              <a:gd name="adj" fmla="val 50000"/>
            </a:avLst>
          </a:prstGeom>
          <a:solidFill>
            <a:srgbClr val="E8770E"/>
          </a:solidFill>
          <a:ln/>
        </p:spPr>
      </p:sp>
      <p:sp>
        <p:nvSpPr>
          <p:cNvPr id="3" name="Text 1"/>
          <p:cNvSpPr/>
          <p:nvPr/>
        </p:nvSpPr>
        <p:spPr>
          <a:xfrm>
            <a:off x="566928" y="310896"/>
            <a:ext cx="2907792" cy="365760"/>
          </a:xfrm>
          <a:prstGeom prst="rect">
            <a:avLst/>
          </a:prstGeom>
          <a:noFill/>
          <a:ln/>
        </p:spPr>
        <p:txBody>
          <a:bodyPr wrap="square" lIns="0" tIns="0" rIns="0" bIns="0" rtlCol="0" anchor="ctr"/>
          <a:lstStyle/>
          <a:p>
            <a:pPr algn="ctr" indent="0" marL="0">
              <a:buNone/>
            </a:pPr>
            <a:r>
              <a:rPr lang="en-US" sz="1050" b="1" spc="100" kern="0" dirty="0">
                <a:solidFill>
                  <a:srgbClr val="FFFFFF"/>
                </a:solidFill>
                <a:latin typeface="Calibri" pitchFamily="34" charset="0"/>
                <a:ea typeface="Calibri" pitchFamily="34" charset="-122"/>
                <a:cs typeface="Calibri" pitchFamily="34" charset="-120"/>
              </a:rPr>
              <a:t>BRADFORD VTS TEACHING AIDS</a:t>
            </a:r>
            <a:endParaRPr lang="en-US" sz="1050" dirty="0"/>
          </a:p>
        </p:txBody>
      </p:sp>
      <p:sp>
        <p:nvSpPr>
          <p:cNvPr id="4" name="Text 2"/>
          <p:cNvSpPr/>
          <p:nvPr/>
        </p:nvSpPr>
        <p:spPr>
          <a:xfrm>
            <a:off x="10161727" y="310896"/>
            <a:ext cx="1463040" cy="365760"/>
          </a:xfrm>
          <a:prstGeom prst="rect">
            <a:avLst/>
          </a:prstGeom>
          <a:noFill/>
          <a:ln/>
        </p:spPr>
        <p:txBody>
          <a:bodyPr wrap="square" lIns="0" tIns="0" rIns="0" bIns="0" rtlCol="0" anchor="ctr"/>
          <a:lstStyle/>
          <a:p>
            <a:pPr algn="r" indent="0" marL="0">
              <a:buNone/>
            </a:pPr>
            <a:r>
              <a:rPr lang="en-US" sz="1100" i="1" dirty="0">
                <a:solidFill>
                  <a:srgbClr val="AEBED0"/>
                </a:solidFill>
                <a:latin typeface="Calibri" pitchFamily="34" charset="0"/>
                <a:ea typeface="Calibri" pitchFamily="34" charset="-122"/>
                <a:cs typeface="Calibri" pitchFamily="34" charset="-120"/>
              </a:rPr>
              <a:t>June 2026</a:t>
            </a:r>
            <a:endParaRPr lang="en-US" sz="1100" dirty="0"/>
          </a:p>
        </p:txBody>
      </p:sp>
      <p:sp>
        <p:nvSpPr>
          <p:cNvPr id="5" name="Shape 3"/>
          <p:cNvSpPr/>
          <p:nvPr/>
        </p:nvSpPr>
        <p:spPr>
          <a:xfrm>
            <a:off x="9692640" y="4023360"/>
            <a:ext cx="4572000" cy="4572000"/>
          </a:xfrm>
          <a:prstGeom prst="ellipse">
            <a:avLst/>
          </a:prstGeom>
          <a:solidFill>
            <a:srgbClr val="12877F">
              <a:alpha val="20000"/>
            </a:srgbClr>
          </a:solidFill>
          <a:ln/>
        </p:spPr>
      </p:sp>
      <p:sp>
        <p:nvSpPr>
          <p:cNvPr id="6" name="Text 4"/>
          <p:cNvSpPr/>
          <p:nvPr/>
        </p:nvSpPr>
        <p:spPr>
          <a:xfrm>
            <a:off x="566928" y="1097280"/>
            <a:ext cx="4572000" cy="411480"/>
          </a:xfrm>
          <a:prstGeom prst="rect">
            <a:avLst/>
          </a:prstGeom>
          <a:noFill/>
          <a:ln/>
        </p:spPr>
        <p:txBody>
          <a:bodyPr wrap="square" lIns="0" tIns="0" rIns="0" bIns="0" rtlCol="0" anchor="ctr"/>
          <a:lstStyle/>
          <a:p>
            <a:pPr indent="0" marL="0">
              <a:buNone/>
            </a:pPr>
            <a:r>
              <a:rPr lang="en-US" sz="1500" b="1" spc="200" kern="0" dirty="0">
                <a:solidFill>
                  <a:srgbClr val="E8770E"/>
                </a:solidFill>
                <a:latin typeface="Calibri" pitchFamily="34" charset="0"/>
                <a:ea typeface="Calibri" pitchFamily="34" charset="-122"/>
                <a:cs typeface="Calibri" pitchFamily="34" charset="-120"/>
              </a:rPr>
              <a:t>CASE 5 of 17</a:t>
            </a:r>
            <a:endParaRPr lang="en-US" sz="1500" dirty="0"/>
          </a:p>
        </p:txBody>
      </p:sp>
      <p:sp>
        <p:nvSpPr>
          <p:cNvPr id="7" name="Shape 5"/>
          <p:cNvSpPr/>
          <p:nvPr/>
        </p:nvSpPr>
        <p:spPr>
          <a:xfrm>
            <a:off x="2487168" y="1078992"/>
            <a:ext cx="4754880" cy="420624"/>
          </a:xfrm>
          <a:prstGeom prst="roundRect">
            <a:avLst>
              <a:gd name="adj" fmla="val 43478"/>
            </a:avLst>
          </a:prstGeom>
          <a:solidFill>
            <a:srgbClr val="FFFFFF">
              <a:alpha val="14000"/>
            </a:srgbClr>
          </a:solidFill>
          <a:ln/>
        </p:spPr>
      </p:sp>
      <p:sp>
        <p:nvSpPr>
          <p:cNvPr id="8" name="Text 6"/>
          <p:cNvSpPr/>
          <p:nvPr/>
        </p:nvSpPr>
        <p:spPr>
          <a:xfrm>
            <a:off x="2487168" y="1078992"/>
            <a:ext cx="4754880" cy="420624"/>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RED FLAG — MIGRAINE</a:t>
            </a:r>
            <a:endParaRPr lang="en-US" sz="1100" dirty="0"/>
          </a:p>
        </p:txBody>
      </p:sp>
      <p:sp>
        <p:nvSpPr>
          <p:cNvPr id="9" name="Shape 7"/>
          <p:cNvSpPr/>
          <p:nvPr/>
        </p:nvSpPr>
        <p:spPr>
          <a:xfrm>
            <a:off x="566928" y="1828800"/>
            <a:ext cx="10515600" cy="2331720"/>
          </a:xfrm>
          <a:prstGeom prst="roundRect">
            <a:avLst>
              <a:gd name="adj" fmla="val 5490"/>
            </a:avLst>
          </a:prstGeom>
          <a:solidFill>
            <a:srgbClr val="FFFFFF"/>
          </a:solidFill>
          <a:ln/>
          <a:effectLst>
            <a:outerShdw sx="100000" sy="100000" kx="0" ky="0" algn="bl" rotWithShape="0" blurRad="127000" dist="38100" dir="5400000">
              <a:srgbClr val="000000">
                <a:alpha val="22000"/>
              </a:srgbClr>
            </a:outerShdw>
          </a:effectLst>
        </p:spPr>
      </p:sp>
      <p:sp>
        <p:nvSpPr>
          <p:cNvPr id="10" name="Shape 8"/>
          <p:cNvSpPr/>
          <p:nvPr/>
        </p:nvSpPr>
        <p:spPr>
          <a:xfrm>
            <a:off x="886968" y="2121408"/>
            <a:ext cx="868680" cy="868680"/>
          </a:xfrm>
          <a:prstGeom prst="ellipse">
            <a:avLst/>
          </a:prstGeom>
          <a:solidFill>
            <a:srgbClr val="F4F7FA"/>
          </a:solidFill>
          <a:ln/>
        </p:spPr>
      </p:sp>
      <p:pic>
        <p:nvPicPr>
          <p:cNvPr id="11" name="Image 0" descr="preencoded.png">    </p:cNvPr>
          <p:cNvPicPr>
            <a:picLocks noChangeAspect="1"/>
          </p:cNvPicPr>
          <p:nvPr/>
        </p:nvPicPr>
        <p:blipFill>
          <a:blip r:embed="rId1"/>
          <a:stretch>
            <a:fillRect/>
          </a:stretch>
        </p:blipFill>
        <p:spPr>
          <a:xfrm>
            <a:off x="1121512" y="2355952"/>
            <a:ext cx="399593" cy="399593"/>
          </a:xfrm>
          <a:prstGeom prst="rect">
            <a:avLst/>
          </a:prstGeom>
        </p:spPr>
      </p:pic>
      <p:sp>
        <p:nvSpPr>
          <p:cNvPr id="12" name="Text 9"/>
          <p:cNvSpPr/>
          <p:nvPr/>
        </p:nvSpPr>
        <p:spPr>
          <a:xfrm>
            <a:off x="1984248" y="2103120"/>
            <a:ext cx="8778240" cy="502920"/>
          </a:xfrm>
          <a:prstGeom prst="rect">
            <a:avLst/>
          </a:prstGeom>
          <a:noFill/>
          <a:ln/>
        </p:spPr>
        <p:txBody>
          <a:bodyPr wrap="square" lIns="0" tIns="0" rIns="0" bIns="0" rtlCol="0" anchor="ctr"/>
          <a:lstStyle/>
          <a:p>
            <a:pPr indent="0" marL="0">
              <a:buNone/>
            </a:pPr>
            <a:r>
              <a:rPr lang="en-US" sz="1500" b="1" dirty="0">
                <a:solidFill>
                  <a:srgbClr val="12877F"/>
                </a:solidFill>
                <a:latin typeface="Calibri" pitchFamily="34" charset="0"/>
                <a:ea typeface="Calibri" pitchFamily="34" charset="-122"/>
                <a:cs typeface="Calibri" pitchFamily="34" charset="-120"/>
              </a:rPr>
              <a:t>20-year-old, started the pill, then had a migraine with numbness in her face and difficulty speaking. She wants to continue.</a:t>
            </a:r>
            <a:endParaRPr lang="en-US" sz="1500" dirty="0"/>
          </a:p>
        </p:txBody>
      </p:sp>
      <p:sp>
        <p:nvSpPr>
          <p:cNvPr id="13" name="Shape 10"/>
          <p:cNvSpPr/>
          <p:nvPr/>
        </p:nvSpPr>
        <p:spPr>
          <a:xfrm>
            <a:off x="1984248" y="2670048"/>
            <a:ext cx="8595360" cy="0"/>
          </a:xfrm>
          <a:prstGeom prst="line">
            <a:avLst/>
          </a:prstGeom>
          <a:noFill/>
          <a:ln w="12700">
            <a:solidFill>
              <a:srgbClr val="DCE3EA"/>
            </a:solidFill>
            <a:prstDash val="solid"/>
          </a:ln>
        </p:spPr>
      </p:sp>
      <p:sp>
        <p:nvSpPr>
          <p:cNvPr id="14" name="Text 11"/>
          <p:cNvSpPr/>
          <p:nvPr/>
        </p:nvSpPr>
        <p:spPr>
          <a:xfrm>
            <a:off x="1984248" y="2743200"/>
            <a:ext cx="8778240" cy="1280160"/>
          </a:xfrm>
          <a:prstGeom prst="rect">
            <a:avLst/>
          </a:prstGeom>
          <a:noFill/>
          <a:ln/>
        </p:spPr>
        <p:txBody>
          <a:bodyPr wrap="square" lIns="0" tIns="0" rIns="0" bIns="0" rtlCol="0" anchor="t"/>
          <a:lstStyle/>
          <a:p>
            <a:pPr indent="0" marL="0">
              <a:lnSpc>
                <a:spcPct val="105000"/>
              </a:lnSpc>
              <a:buNone/>
            </a:pPr>
            <a:r>
              <a:rPr lang="en-US" sz="1800" dirty="0">
                <a:solidFill>
                  <a:srgbClr val="1F2A37"/>
                </a:solidFill>
                <a:latin typeface="Calibri" pitchFamily="34" charset="0"/>
                <a:ea typeface="Calibri" pitchFamily="34" charset="-122"/>
                <a:cs typeface="Calibri" pitchFamily="34" charset="-120"/>
              </a:rPr>
              <a:t>What must you discuss with her?</a:t>
            </a:r>
            <a:endParaRPr lang="en-US" sz="1800" dirty="0"/>
          </a:p>
        </p:txBody>
      </p:sp>
      <p:sp>
        <p:nvSpPr>
          <p:cNvPr id="15" name="Shape 12"/>
          <p:cNvSpPr/>
          <p:nvPr/>
        </p:nvSpPr>
        <p:spPr>
          <a:xfrm>
            <a:off x="566928" y="4526280"/>
            <a:ext cx="10515600" cy="1417320"/>
          </a:xfrm>
          <a:prstGeom prst="roundRect">
            <a:avLst>
              <a:gd name="adj" fmla="val 9032"/>
            </a:avLst>
          </a:prstGeom>
          <a:solidFill>
            <a:srgbClr val="E8770E"/>
          </a:solidFill>
          <a:ln/>
        </p:spPr>
      </p:sp>
      <p:sp>
        <p:nvSpPr>
          <p:cNvPr id="16" name="Shape 13"/>
          <p:cNvSpPr/>
          <p:nvPr/>
        </p:nvSpPr>
        <p:spPr>
          <a:xfrm>
            <a:off x="932688" y="4846320"/>
            <a:ext cx="777240" cy="777240"/>
          </a:xfrm>
          <a:prstGeom prst="ellipse">
            <a:avLst/>
          </a:prstGeom>
          <a:solidFill>
            <a:srgbClr val="FFFFFF"/>
          </a:solidFill>
          <a:ln/>
        </p:spPr>
      </p:sp>
      <p:pic>
        <p:nvPicPr>
          <p:cNvPr id="17" name="Image 1" descr="preencoded.png">    </p:cNvPr>
          <p:cNvPicPr>
            <a:picLocks noChangeAspect="1"/>
          </p:cNvPicPr>
          <p:nvPr/>
        </p:nvPicPr>
        <p:blipFill>
          <a:blip r:embed="rId2"/>
          <a:stretch>
            <a:fillRect/>
          </a:stretch>
        </p:blipFill>
        <p:spPr>
          <a:xfrm>
            <a:off x="1142543" y="5056175"/>
            <a:ext cx="357530" cy="357530"/>
          </a:xfrm>
          <a:prstGeom prst="rect">
            <a:avLst/>
          </a:prstGeom>
        </p:spPr>
      </p:pic>
      <p:sp>
        <p:nvSpPr>
          <p:cNvPr id="18" name="Text 14"/>
          <p:cNvSpPr/>
          <p:nvPr/>
        </p:nvSpPr>
        <p:spPr>
          <a:xfrm>
            <a:off x="1984248" y="4709160"/>
            <a:ext cx="8686800" cy="457200"/>
          </a:xfrm>
          <a:prstGeom prst="rect">
            <a:avLst/>
          </a:prstGeom>
          <a:noFill/>
          <a:ln/>
        </p:spPr>
        <p:txBody>
          <a:bodyPr wrap="square" lIns="0" tIns="0" rIns="0" bIns="0" rtlCol="0" anchor="ctr"/>
          <a:lstStyle/>
          <a:p>
            <a:pPr indent="0" marL="0">
              <a:buNone/>
            </a:pPr>
            <a:r>
              <a:rPr lang="en-US" sz="2200" b="1" dirty="0">
                <a:solidFill>
                  <a:srgbClr val="FFFFFF"/>
                </a:solidFill>
                <a:latin typeface="Georgia" pitchFamily="34" charset="0"/>
                <a:ea typeface="Georgia" pitchFamily="34" charset="-122"/>
                <a:cs typeface="Georgia" pitchFamily="34" charset="-120"/>
              </a:rPr>
              <a:t>STOP &amp; THINK</a:t>
            </a:r>
            <a:endParaRPr lang="en-US" sz="2200" dirty="0"/>
          </a:p>
        </p:txBody>
      </p:sp>
      <p:sp>
        <p:nvSpPr>
          <p:cNvPr id="19" name="Text 15"/>
          <p:cNvSpPr/>
          <p:nvPr/>
        </p:nvSpPr>
        <p:spPr>
          <a:xfrm>
            <a:off x="1984248" y="5175504"/>
            <a:ext cx="8778240" cy="640080"/>
          </a:xfrm>
          <a:prstGeom prst="rect">
            <a:avLst/>
          </a:prstGeom>
          <a:noFill/>
          <a:ln/>
        </p:spPr>
        <p:txBody>
          <a:bodyPr wrap="square" lIns="0" tIns="0" rIns="0" bIns="0" rtlCol="0" anchor="ctr"/>
          <a:lstStyle/>
          <a:p>
            <a:pPr indent="0" marL="0">
              <a:lnSpc>
                <a:spcPct val="102000"/>
              </a:lnSpc>
              <a:buNone/>
            </a:pPr>
            <a:r>
              <a:rPr lang="en-US" sz="1350" dirty="0">
                <a:solidFill>
                  <a:srgbClr val="FFF1E0"/>
                </a:solidFill>
                <a:latin typeface="Calibri" pitchFamily="34" charset="0"/>
                <a:ea typeface="Calibri" pitchFamily="34" charset="-122"/>
                <a:cs typeface="Calibri" pitchFamily="34" charset="-120"/>
              </a:rPr>
              <a:t>What would you advise? Decide on your plan — then turn the slide to check it against current guidance.</a:t>
            </a:r>
            <a:endParaRPr lang="en-US" sz="13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66928" y="310896"/>
            <a:ext cx="2907792" cy="365760"/>
          </a:xfrm>
          <a:prstGeom prst="roundRect">
            <a:avLst>
              <a:gd name="adj" fmla="val 50000"/>
            </a:avLst>
          </a:prstGeom>
          <a:solidFill>
            <a:srgbClr val="E8770E"/>
          </a:solidFill>
          <a:ln/>
        </p:spPr>
      </p:sp>
      <p:sp>
        <p:nvSpPr>
          <p:cNvPr id="3" name="Text 1"/>
          <p:cNvSpPr/>
          <p:nvPr/>
        </p:nvSpPr>
        <p:spPr>
          <a:xfrm>
            <a:off x="566928" y="310896"/>
            <a:ext cx="2907792" cy="365760"/>
          </a:xfrm>
          <a:prstGeom prst="rect">
            <a:avLst/>
          </a:prstGeom>
          <a:noFill/>
          <a:ln/>
        </p:spPr>
        <p:txBody>
          <a:bodyPr wrap="square" lIns="0" tIns="0" rIns="0" bIns="0" rtlCol="0" anchor="ctr"/>
          <a:lstStyle/>
          <a:p>
            <a:pPr algn="ctr" indent="0" marL="0">
              <a:buNone/>
            </a:pPr>
            <a:r>
              <a:rPr lang="en-US" sz="1050" b="1" spc="100" kern="0" dirty="0">
                <a:solidFill>
                  <a:srgbClr val="FFFFFF"/>
                </a:solidFill>
                <a:latin typeface="Calibri" pitchFamily="34" charset="0"/>
                <a:ea typeface="Calibri" pitchFamily="34" charset="-122"/>
                <a:cs typeface="Calibri" pitchFamily="34" charset="-120"/>
              </a:rPr>
              <a:t>BRADFORD VTS TEACHING AIDS</a:t>
            </a:r>
            <a:endParaRPr lang="en-US" sz="1050" dirty="0"/>
          </a:p>
        </p:txBody>
      </p:sp>
      <p:sp>
        <p:nvSpPr>
          <p:cNvPr id="4" name="Text 2"/>
          <p:cNvSpPr/>
          <p:nvPr/>
        </p:nvSpPr>
        <p:spPr>
          <a:xfrm>
            <a:off x="10161727" y="310896"/>
            <a:ext cx="1463040" cy="365760"/>
          </a:xfrm>
          <a:prstGeom prst="rect">
            <a:avLst/>
          </a:prstGeom>
          <a:noFill/>
          <a:ln/>
        </p:spPr>
        <p:txBody>
          <a:bodyPr wrap="square" lIns="0" tIns="0" rIns="0" bIns="0" rtlCol="0" anchor="ctr"/>
          <a:lstStyle/>
          <a:p>
            <a:pPr algn="r" indent="0" marL="0">
              <a:buNone/>
            </a:pPr>
            <a:r>
              <a:rPr lang="en-US" sz="1100" i="1" dirty="0">
                <a:solidFill>
                  <a:srgbClr val="6B7886"/>
                </a:solidFill>
                <a:latin typeface="Calibri" pitchFamily="34" charset="0"/>
                <a:ea typeface="Calibri" pitchFamily="34" charset="-122"/>
                <a:cs typeface="Calibri" pitchFamily="34" charset="-120"/>
              </a:rPr>
              <a:t>June 2026</a:t>
            </a:r>
            <a:endParaRPr lang="en-US" sz="1100" dirty="0"/>
          </a:p>
        </p:txBody>
      </p:sp>
      <p:sp>
        <p:nvSpPr>
          <p:cNvPr id="5" name="Text 3"/>
          <p:cNvSpPr/>
          <p:nvPr/>
        </p:nvSpPr>
        <p:spPr>
          <a:xfrm>
            <a:off x="566928" y="868680"/>
            <a:ext cx="10058400" cy="548640"/>
          </a:xfrm>
          <a:prstGeom prst="rect">
            <a:avLst/>
          </a:prstGeom>
          <a:noFill/>
          <a:ln/>
        </p:spPr>
        <p:txBody>
          <a:bodyPr wrap="square" lIns="0" tIns="0" rIns="0" bIns="0" rtlCol="0" anchor="ctr"/>
          <a:lstStyle/>
          <a:p>
            <a:pPr indent="0" marL="0">
              <a:buNone/>
            </a:pPr>
            <a:r>
              <a:rPr lang="en-US" sz="2500" b="1" dirty="0">
                <a:solidFill>
                  <a:srgbClr val="0E2A47"/>
                </a:solidFill>
                <a:latin typeface="Georgia" pitchFamily="34" charset="0"/>
                <a:ea typeface="Georgia" pitchFamily="34" charset="-122"/>
                <a:cs typeface="Georgia" pitchFamily="34" charset="-120"/>
              </a:rPr>
              <a:t>Case 5 — Migraine with aura</a:t>
            </a:r>
            <a:endParaRPr lang="en-US" sz="2500" dirty="0"/>
          </a:p>
        </p:txBody>
      </p:sp>
      <p:sp>
        <p:nvSpPr>
          <p:cNvPr id="6" name="Text 4"/>
          <p:cNvSpPr/>
          <p:nvPr/>
        </p:nvSpPr>
        <p:spPr>
          <a:xfrm>
            <a:off x="566928" y="1417320"/>
            <a:ext cx="10515600" cy="411480"/>
          </a:xfrm>
          <a:prstGeom prst="rect">
            <a:avLst/>
          </a:prstGeom>
          <a:noFill/>
          <a:ln/>
        </p:spPr>
        <p:txBody>
          <a:bodyPr wrap="square" lIns="0" tIns="0" rIns="0" bIns="0" rtlCol="0" anchor="ctr"/>
          <a:lstStyle/>
          <a:p>
            <a:pPr indent="0" marL="0">
              <a:buNone/>
            </a:pPr>
            <a:r>
              <a:rPr lang="en-US" sz="1300" dirty="0">
                <a:solidFill>
                  <a:srgbClr val="6B7886"/>
                </a:solidFill>
                <a:latin typeface="Calibri" pitchFamily="34" charset="0"/>
                <a:ea typeface="Calibri" pitchFamily="34" charset="-122"/>
                <a:cs typeface="Calibri" pitchFamily="34" charset="-120"/>
              </a:rPr>
              <a:t>This is the single most important safety rule in the whole tutorial.</a:t>
            </a:r>
            <a:endParaRPr lang="en-US" sz="1300" dirty="0"/>
          </a:p>
        </p:txBody>
      </p:sp>
      <p:sp>
        <p:nvSpPr>
          <p:cNvPr id="7" name="Shape 5"/>
          <p:cNvSpPr/>
          <p:nvPr/>
        </p:nvSpPr>
        <p:spPr>
          <a:xfrm>
            <a:off x="566928" y="1965960"/>
            <a:ext cx="10515600" cy="1143000"/>
          </a:xfrm>
          <a:prstGeom prst="roundRect">
            <a:avLst>
              <a:gd name="adj" fmla="val 11200"/>
            </a:avLst>
          </a:prstGeom>
          <a:solidFill>
            <a:srgbClr val="FBEAE8"/>
          </a:solidFill>
          <a:ln w="19050">
            <a:solidFill>
              <a:srgbClr val="C0392B"/>
            </a:solidFill>
            <a:prstDash val="solid"/>
          </a:ln>
        </p:spPr>
      </p:sp>
      <p:sp>
        <p:nvSpPr>
          <p:cNvPr id="8" name="Shape 6"/>
          <p:cNvSpPr/>
          <p:nvPr/>
        </p:nvSpPr>
        <p:spPr>
          <a:xfrm>
            <a:off x="886968" y="2212848"/>
            <a:ext cx="640080" cy="640080"/>
          </a:xfrm>
          <a:prstGeom prst="ellipse">
            <a:avLst/>
          </a:prstGeom>
          <a:solidFill>
            <a:srgbClr val="C0392B"/>
          </a:solidFill>
          <a:ln/>
        </p:spPr>
      </p:sp>
      <p:pic>
        <p:nvPicPr>
          <p:cNvPr id="9" name="Image 0" descr="preencoded.png">    </p:cNvPr>
          <p:cNvPicPr>
            <a:picLocks noChangeAspect="1"/>
          </p:cNvPicPr>
          <p:nvPr/>
        </p:nvPicPr>
        <p:blipFill>
          <a:blip r:embed="rId1"/>
          <a:stretch>
            <a:fillRect/>
          </a:stretch>
        </p:blipFill>
        <p:spPr>
          <a:xfrm>
            <a:off x="1059790" y="2385670"/>
            <a:ext cx="294437" cy="294437"/>
          </a:xfrm>
          <a:prstGeom prst="rect">
            <a:avLst/>
          </a:prstGeom>
        </p:spPr>
      </p:pic>
      <p:sp>
        <p:nvSpPr>
          <p:cNvPr id="10" name="Text 7"/>
          <p:cNvSpPr/>
          <p:nvPr/>
        </p:nvSpPr>
        <p:spPr>
          <a:xfrm>
            <a:off x="1709928" y="2011680"/>
            <a:ext cx="9144000" cy="1051560"/>
          </a:xfrm>
          <a:prstGeom prst="rect">
            <a:avLst/>
          </a:prstGeom>
          <a:noFill/>
          <a:ln/>
        </p:spPr>
        <p:txBody>
          <a:bodyPr wrap="square" lIns="0" tIns="0" rIns="0" bIns="0" rtlCol="0" anchor="ctr"/>
          <a:lstStyle/>
          <a:p>
            <a:pPr indent="0" marL="0">
              <a:lnSpc>
                <a:spcPct val="103000"/>
              </a:lnSpc>
              <a:buNone/>
            </a:pPr>
            <a:r>
              <a:rPr lang="en-US" sz="1500" b="1" dirty="0">
                <a:solidFill>
                  <a:srgbClr val="C0392B"/>
                </a:solidFill>
                <a:latin typeface="Calibri" pitchFamily="34" charset="0"/>
                <a:ea typeface="Calibri" pitchFamily="34" charset="-122"/>
                <a:cs typeface="Calibri" pitchFamily="34" charset="-120"/>
              </a:rPr>
              <a:t>Migraine WITH aura = UKMEC 4 at any age. </a:t>
            </a:r>
            <a:pPr indent="0" marL="0">
              <a:lnSpc>
                <a:spcPct val="103000"/>
              </a:lnSpc>
              <a:buNone/>
            </a:pPr>
            <a:r>
              <a:rPr lang="en-US" sz="1500" dirty="0">
                <a:solidFill>
                  <a:srgbClr val="1F2A37"/>
                </a:solidFill>
                <a:latin typeface="Calibri" pitchFamily="34" charset="0"/>
                <a:ea typeface="Calibri" pitchFamily="34" charset="-122"/>
                <a:cs typeface="Calibri" pitchFamily="34" charset="-120"/>
              </a:rPr>
              <a:t>You must stop the combined pill today — it must not be used. The combination raises the risk of ischaemic stroke.</a:t>
            </a:r>
            <a:endParaRPr lang="en-US" sz="1500" dirty="0"/>
          </a:p>
        </p:txBody>
      </p:sp>
      <p:sp>
        <p:nvSpPr>
          <p:cNvPr id="11" name="Shape 8"/>
          <p:cNvSpPr/>
          <p:nvPr/>
        </p:nvSpPr>
        <p:spPr>
          <a:xfrm>
            <a:off x="566928" y="3291840"/>
            <a:ext cx="5577840" cy="2377440"/>
          </a:xfrm>
          <a:prstGeom prst="roundRect">
            <a:avLst>
              <a:gd name="adj" fmla="val 3846"/>
            </a:avLst>
          </a:prstGeom>
          <a:solidFill>
            <a:srgbClr val="EEF2F6"/>
          </a:solidFill>
          <a:ln/>
          <a:effectLst>
            <a:outerShdw sx="100000" sy="100000" kx="0" ky="0" algn="bl" rotWithShape="0" blurRad="88900" dist="25400" dir="5400000">
              <a:srgbClr val="000000">
                <a:alpha val="10000"/>
              </a:srgbClr>
            </a:outerShdw>
          </a:effectLst>
        </p:spPr>
      </p:sp>
      <p:pic>
        <p:nvPicPr>
          <p:cNvPr id="12" name="Image 1" descr="preencoded.png">    </p:cNvPr>
          <p:cNvPicPr>
            <a:picLocks noChangeAspect="1"/>
          </p:cNvPicPr>
          <p:nvPr/>
        </p:nvPicPr>
        <p:blipFill>
          <a:blip r:embed="rId2"/>
          <a:stretch>
            <a:fillRect/>
          </a:stretch>
        </p:blipFill>
        <p:spPr>
          <a:xfrm>
            <a:off x="786384" y="3529584"/>
            <a:ext cx="310896" cy="310896"/>
          </a:xfrm>
          <a:prstGeom prst="rect">
            <a:avLst/>
          </a:prstGeom>
        </p:spPr>
      </p:pic>
      <p:sp>
        <p:nvSpPr>
          <p:cNvPr id="13" name="Text 9"/>
          <p:cNvSpPr/>
          <p:nvPr/>
        </p:nvSpPr>
        <p:spPr>
          <a:xfrm>
            <a:off x="1225296" y="3474720"/>
            <a:ext cx="4754880" cy="384048"/>
          </a:xfrm>
          <a:prstGeom prst="rect">
            <a:avLst/>
          </a:prstGeom>
          <a:noFill/>
          <a:ln/>
        </p:spPr>
        <p:txBody>
          <a:bodyPr wrap="square" lIns="0" tIns="0" rIns="0" bIns="0" rtlCol="0" anchor="ctr"/>
          <a:lstStyle/>
          <a:p>
            <a:pPr indent="0" marL="0">
              <a:buNone/>
            </a:pPr>
            <a:r>
              <a:rPr lang="en-US" sz="1300" b="1" dirty="0">
                <a:solidFill>
                  <a:srgbClr val="0E2A47"/>
                </a:solidFill>
                <a:latin typeface="Calibri" pitchFamily="34" charset="0"/>
                <a:ea typeface="Calibri" pitchFamily="34" charset="-122"/>
                <a:cs typeface="Calibri" pitchFamily="34" charset="-120"/>
              </a:rPr>
              <a:t>What counts as “aura”?</a:t>
            </a:r>
            <a:endParaRPr lang="en-US" sz="1300" dirty="0"/>
          </a:p>
        </p:txBody>
      </p:sp>
      <p:sp>
        <p:nvSpPr>
          <p:cNvPr id="14" name="Text 10"/>
          <p:cNvSpPr/>
          <p:nvPr/>
        </p:nvSpPr>
        <p:spPr>
          <a:xfrm>
            <a:off x="859536" y="3895344"/>
            <a:ext cx="5010912" cy="1627632"/>
          </a:xfrm>
          <a:prstGeom prst="rect">
            <a:avLst/>
          </a:prstGeom>
          <a:noFill/>
          <a:ln/>
        </p:spPr>
        <p:txBody>
          <a:bodyPr wrap="square" lIns="0" tIns="0" rIns="0" bIns="0" rtlCol="0" anchor="t"/>
          <a:lstStyle/>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Warning symptoms before the headache, building over ~5 min, lasting up to 60 min, then fully reversing.</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Most often visual (zig-zags, flashing lines, a blind spot).</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Can also be numbness/tingling or speech difficulty — as here.</a:t>
            </a:r>
            <a:endParaRPr lang="en-US" sz="1150" dirty="0"/>
          </a:p>
        </p:txBody>
      </p:sp>
      <p:sp>
        <p:nvSpPr>
          <p:cNvPr id="15" name="Text 11"/>
          <p:cNvSpPr/>
          <p:nvPr/>
        </p:nvSpPr>
        <p:spPr>
          <a:xfrm>
            <a:off x="6355080" y="3291840"/>
            <a:ext cx="5029200" cy="365760"/>
          </a:xfrm>
          <a:prstGeom prst="rect">
            <a:avLst/>
          </a:prstGeom>
          <a:noFill/>
          <a:ln/>
        </p:spPr>
        <p:txBody>
          <a:bodyPr wrap="square" lIns="0" tIns="0" rIns="0" bIns="0" rtlCol="0" anchor="ctr"/>
          <a:lstStyle/>
          <a:p>
            <a:pPr indent="0" marL="0">
              <a:buNone/>
            </a:pPr>
            <a:r>
              <a:rPr lang="en-US" sz="1400" b="1" dirty="0">
                <a:solidFill>
                  <a:srgbClr val="0E2A47"/>
                </a:solidFill>
                <a:latin typeface="Calibri" pitchFamily="34" charset="0"/>
                <a:ea typeface="Calibri" pitchFamily="34" charset="-122"/>
                <a:cs typeface="Calibri" pitchFamily="34" charset="-120"/>
              </a:rPr>
              <a:t>Aura vs no aura</a:t>
            </a:r>
            <a:endParaRPr lang="en-US" sz="1400" dirty="0"/>
          </a:p>
        </p:txBody>
      </p:sp>
      <p:sp>
        <p:nvSpPr>
          <p:cNvPr id="16" name="Shape 12"/>
          <p:cNvSpPr/>
          <p:nvPr/>
        </p:nvSpPr>
        <p:spPr>
          <a:xfrm>
            <a:off x="6355080" y="3703320"/>
            <a:ext cx="2743200" cy="420624"/>
          </a:xfrm>
          <a:prstGeom prst="roundRect">
            <a:avLst>
              <a:gd name="adj" fmla="val 17391"/>
            </a:avLst>
          </a:prstGeom>
          <a:solidFill>
            <a:srgbClr val="FBEAE8"/>
          </a:solidFill>
          <a:ln w="12700">
            <a:solidFill>
              <a:srgbClr val="C0392B"/>
            </a:solidFill>
            <a:prstDash val="solid"/>
          </a:ln>
        </p:spPr>
      </p:sp>
      <p:sp>
        <p:nvSpPr>
          <p:cNvPr id="17" name="Shape 13"/>
          <p:cNvSpPr/>
          <p:nvPr/>
        </p:nvSpPr>
        <p:spPr>
          <a:xfrm>
            <a:off x="6446520" y="3794760"/>
            <a:ext cx="237744" cy="237744"/>
          </a:xfrm>
          <a:prstGeom prst="ellipse">
            <a:avLst/>
          </a:prstGeom>
          <a:solidFill>
            <a:srgbClr val="C0392B"/>
          </a:solidFill>
          <a:ln/>
        </p:spPr>
      </p:sp>
      <p:sp>
        <p:nvSpPr>
          <p:cNvPr id="18" name="Text 14"/>
          <p:cNvSpPr/>
          <p:nvPr/>
        </p:nvSpPr>
        <p:spPr>
          <a:xfrm>
            <a:off x="6446520" y="3794760"/>
            <a:ext cx="237744" cy="237744"/>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4</a:t>
            </a:r>
            <a:endParaRPr lang="en-US" sz="1300" dirty="0"/>
          </a:p>
        </p:txBody>
      </p:sp>
      <p:sp>
        <p:nvSpPr>
          <p:cNvPr id="19" name="Text 15"/>
          <p:cNvSpPr/>
          <p:nvPr/>
        </p:nvSpPr>
        <p:spPr>
          <a:xfrm>
            <a:off x="6739128" y="3703320"/>
            <a:ext cx="2286000" cy="420624"/>
          </a:xfrm>
          <a:prstGeom prst="rect">
            <a:avLst/>
          </a:prstGeom>
          <a:noFill/>
          <a:ln/>
        </p:spPr>
        <p:txBody>
          <a:bodyPr wrap="square" lIns="0" tIns="0" rIns="0" bIns="0" rtlCol="0" anchor="ctr"/>
          <a:lstStyle/>
          <a:p>
            <a:pPr indent="0" marL="0">
              <a:buNone/>
            </a:pPr>
            <a:r>
              <a:rPr lang="en-US" sz="950" b="1" dirty="0">
                <a:solidFill>
                  <a:srgbClr val="C0392B"/>
                </a:solidFill>
                <a:latin typeface="Calibri" pitchFamily="34" charset="0"/>
                <a:ea typeface="Calibri" pitchFamily="34" charset="-122"/>
                <a:cs typeface="Calibri" pitchFamily="34" charset="-120"/>
              </a:rPr>
              <a:t>UKMEC 4  </a:t>
            </a:r>
            <a:pPr indent="0" marL="0">
              <a:buNone/>
            </a:pPr>
            <a:r>
              <a:rPr lang="en-US" sz="950" dirty="0">
                <a:solidFill>
                  <a:srgbClr val="33414F"/>
                </a:solidFill>
                <a:latin typeface="Calibri" pitchFamily="34" charset="0"/>
                <a:ea typeface="Calibri" pitchFamily="34" charset="-122"/>
                <a:cs typeface="Calibri" pitchFamily="34" charset="-120"/>
              </a:rPr>
              <a:t>Do NOT use</a:t>
            </a:r>
            <a:endParaRPr lang="en-US" sz="950" dirty="0"/>
          </a:p>
        </p:txBody>
      </p:sp>
      <p:sp>
        <p:nvSpPr>
          <p:cNvPr id="20" name="Text 16"/>
          <p:cNvSpPr/>
          <p:nvPr/>
        </p:nvSpPr>
        <p:spPr>
          <a:xfrm>
            <a:off x="9235440" y="3703320"/>
            <a:ext cx="2377440" cy="420624"/>
          </a:xfrm>
          <a:prstGeom prst="rect">
            <a:avLst/>
          </a:prstGeom>
          <a:noFill/>
          <a:ln/>
        </p:spPr>
        <p:txBody>
          <a:bodyPr wrap="square" lIns="0" tIns="0" rIns="0" bIns="0" rtlCol="0" anchor="ctr"/>
          <a:lstStyle/>
          <a:p>
            <a:pPr indent="0" marL="0">
              <a:buNone/>
            </a:pPr>
            <a:r>
              <a:rPr lang="en-US" sz="1050" dirty="0">
                <a:solidFill>
                  <a:srgbClr val="33414F"/>
                </a:solidFill>
                <a:latin typeface="Calibri" pitchFamily="34" charset="0"/>
                <a:ea typeface="Calibri" pitchFamily="34" charset="-122"/>
                <a:cs typeface="Calibri" pitchFamily="34" charset="-120"/>
              </a:rPr>
              <a:t>Migraine WITH aura — never use CHC</a:t>
            </a:r>
            <a:endParaRPr lang="en-US" sz="1050" dirty="0"/>
          </a:p>
        </p:txBody>
      </p:sp>
      <p:sp>
        <p:nvSpPr>
          <p:cNvPr id="21" name="Shape 17"/>
          <p:cNvSpPr/>
          <p:nvPr/>
        </p:nvSpPr>
        <p:spPr>
          <a:xfrm>
            <a:off x="6355080" y="4197096"/>
            <a:ext cx="2743200" cy="420624"/>
          </a:xfrm>
          <a:prstGeom prst="roundRect">
            <a:avLst>
              <a:gd name="adj" fmla="val 17391"/>
            </a:avLst>
          </a:prstGeom>
          <a:solidFill>
            <a:srgbClr val="FBF4DD"/>
          </a:solidFill>
          <a:ln w="12700">
            <a:solidFill>
              <a:srgbClr val="B7950B"/>
            </a:solidFill>
            <a:prstDash val="solid"/>
          </a:ln>
        </p:spPr>
      </p:sp>
      <p:sp>
        <p:nvSpPr>
          <p:cNvPr id="22" name="Shape 18"/>
          <p:cNvSpPr/>
          <p:nvPr/>
        </p:nvSpPr>
        <p:spPr>
          <a:xfrm>
            <a:off x="6446520" y="4288536"/>
            <a:ext cx="237744" cy="237744"/>
          </a:xfrm>
          <a:prstGeom prst="ellipse">
            <a:avLst/>
          </a:prstGeom>
          <a:solidFill>
            <a:srgbClr val="B7950B"/>
          </a:solidFill>
          <a:ln/>
        </p:spPr>
      </p:sp>
      <p:sp>
        <p:nvSpPr>
          <p:cNvPr id="23" name="Text 19"/>
          <p:cNvSpPr/>
          <p:nvPr/>
        </p:nvSpPr>
        <p:spPr>
          <a:xfrm>
            <a:off x="6446520" y="4288536"/>
            <a:ext cx="237744" cy="237744"/>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2</a:t>
            </a:r>
            <a:endParaRPr lang="en-US" sz="1300" dirty="0"/>
          </a:p>
        </p:txBody>
      </p:sp>
      <p:sp>
        <p:nvSpPr>
          <p:cNvPr id="24" name="Text 20"/>
          <p:cNvSpPr/>
          <p:nvPr/>
        </p:nvSpPr>
        <p:spPr>
          <a:xfrm>
            <a:off x="6739128" y="4197096"/>
            <a:ext cx="2286000" cy="420624"/>
          </a:xfrm>
          <a:prstGeom prst="rect">
            <a:avLst/>
          </a:prstGeom>
          <a:noFill/>
          <a:ln/>
        </p:spPr>
        <p:txBody>
          <a:bodyPr wrap="square" lIns="0" tIns="0" rIns="0" bIns="0" rtlCol="0" anchor="ctr"/>
          <a:lstStyle/>
          <a:p>
            <a:pPr indent="0" marL="0">
              <a:buNone/>
            </a:pPr>
            <a:r>
              <a:rPr lang="en-US" sz="950" b="1" dirty="0">
                <a:solidFill>
                  <a:srgbClr val="B7950B"/>
                </a:solidFill>
                <a:latin typeface="Calibri" pitchFamily="34" charset="0"/>
                <a:ea typeface="Calibri" pitchFamily="34" charset="-122"/>
                <a:cs typeface="Calibri" pitchFamily="34" charset="-120"/>
              </a:rPr>
              <a:t>UKMEC 2  </a:t>
            </a:r>
            <a:pPr indent="0" marL="0">
              <a:buNone/>
            </a:pPr>
            <a:r>
              <a:rPr lang="en-US" sz="950" dirty="0">
                <a:solidFill>
                  <a:srgbClr val="33414F"/>
                </a:solidFill>
                <a:latin typeface="Calibri" pitchFamily="34" charset="0"/>
                <a:ea typeface="Calibri" pitchFamily="34" charset="-122"/>
                <a:cs typeface="Calibri" pitchFamily="34" charset="-120"/>
              </a:rPr>
              <a:t>Benefits usually outweigh</a:t>
            </a:r>
            <a:endParaRPr lang="en-US" sz="950" dirty="0"/>
          </a:p>
        </p:txBody>
      </p:sp>
      <p:sp>
        <p:nvSpPr>
          <p:cNvPr id="25" name="Text 21"/>
          <p:cNvSpPr/>
          <p:nvPr/>
        </p:nvSpPr>
        <p:spPr>
          <a:xfrm>
            <a:off x="9235440" y="4197096"/>
            <a:ext cx="2377440" cy="420624"/>
          </a:xfrm>
          <a:prstGeom prst="rect">
            <a:avLst/>
          </a:prstGeom>
          <a:noFill/>
          <a:ln/>
        </p:spPr>
        <p:txBody>
          <a:bodyPr wrap="square" lIns="0" tIns="0" rIns="0" bIns="0" rtlCol="0" anchor="ctr"/>
          <a:lstStyle/>
          <a:p>
            <a:pPr indent="0" marL="0">
              <a:buNone/>
            </a:pPr>
            <a:r>
              <a:rPr lang="en-US" sz="1050" dirty="0">
                <a:solidFill>
                  <a:srgbClr val="33414F"/>
                </a:solidFill>
                <a:latin typeface="Calibri" pitchFamily="34" charset="0"/>
                <a:ea typeface="Calibri" pitchFamily="34" charset="-122"/>
                <a:cs typeface="Calibri" pitchFamily="34" charset="-120"/>
              </a:rPr>
              <a:t>WITHOUT aura — OK to start</a:t>
            </a:r>
            <a:endParaRPr lang="en-US" sz="1050" dirty="0"/>
          </a:p>
        </p:txBody>
      </p:sp>
      <p:sp>
        <p:nvSpPr>
          <p:cNvPr id="26" name="Shape 22"/>
          <p:cNvSpPr/>
          <p:nvPr/>
        </p:nvSpPr>
        <p:spPr>
          <a:xfrm>
            <a:off x="6355080" y="4690872"/>
            <a:ext cx="2743200" cy="420624"/>
          </a:xfrm>
          <a:prstGeom prst="roundRect">
            <a:avLst>
              <a:gd name="adj" fmla="val 17391"/>
            </a:avLst>
          </a:prstGeom>
          <a:solidFill>
            <a:srgbClr val="FBEFE1"/>
          </a:solidFill>
          <a:ln w="12700">
            <a:solidFill>
              <a:srgbClr val="CA6F1E"/>
            </a:solidFill>
            <a:prstDash val="solid"/>
          </a:ln>
        </p:spPr>
      </p:sp>
      <p:sp>
        <p:nvSpPr>
          <p:cNvPr id="27" name="Shape 23"/>
          <p:cNvSpPr/>
          <p:nvPr/>
        </p:nvSpPr>
        <p:spPr>
          <a:xfrm>
            <a:off x="6446520" y="4782312"/>
            <a:ext cx="237744" cy="237744"/>
          </a:xfrm>
          <a:prstGeom prst="ellipse">
            <a:avLst/>
          </a:prstGeom>
          <a:solidFill>
            <a:srgbClr val="CA6F1E"/>
          </a:solidFill>
          <a:ln/>
        </p:spPr>
      </p:sp>
      <p:sp>
        <p:nvSpPr>
          <p:cNvPr id="28" name="Text 24"/>
          <p:cNvSpPr/>
          <p:nvPr/>
        </p:nvSpPr>
        <p:spPr>
          <a:xfrm>
            <a:off x="6446520" y="4782312"/>
            <a:ext cx="237744" cy="237744"/>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3</a:t>
            </a:r>
            <a:endParaRPr lang="en-US" sz="1300" dirty="0"/>
          </a:p>
        </p:txBody>
      </p:sp>
      <p:sp>
        <p:nvSpPr>
          <p:cNvPr id="29" name="Text 25"/>
          <p:cNvSpPr/>
          <p:nvPr/>
        </p:nvSpPr>
        <p:spPr>
          <a:xfrm>
            <a:off x="6739128" y="4690872"/>
            <a:ext cx="2286000" cy="420624"/>
          </a:xfrm>
          <a:prstGeom prst="rect">
            <a:avLst/>
          </a:prstGeom>
          <a:noFill/>
          <a:ln/>
        </p:spPr>
        <p:txBody>
          <a:bodyPr wrap="square" lIns="0" tIns="0" rIns="0" bIns="0" rtlCol="0" anchor="ctr"/>
          <a:lstStyle/>
          <a:p>
            <a:pPr indent="0" marL="0">
              <a:buNone/>
            </a:pPr>
            <a:r>
              <a:rPr lang="en-US" sz="950" b="1" dirty="0">
                <a:solidFill>
                  <a:srgbClr val="CA6F1E"/>
                </a:solidFill>
                <a:latin typeface="Calibri" pitchFamily="34" charset="0"/>
                <a:ea typeface="Calibri" pitchFamily="34" charset="-122"/>
                <a:cs typeface="Calibri" pitchFamily="34" charset="-120"/>
              </a:rPr>
              <a:t>UKMEC 3  </a:t>
            </a:r>
            <a:pPr indent="0" marL="0">
              <a:buNone/>
            </a:pPr>
            <a:r>
              <a:rPr lang="en-US" sz="950" dirty="0">
                <a:solidFill>
                  <a:srgbClr val="33414F"/>
                </a:solidFill>
                <a:latin typeface="Calibri" pitchFamily="34" charset="0"/>
                <a:ea typeface="Calibri" pitchFamily="34" charset="-122"/>
                <a:cs typeface="Calibri" pitchFamily="34" charset="-120"/>
              </a:rPr>
              <a:t>Risks usually outweigh</a:t>
            </a:r>
            <a:endParaRPr lang="en-US" sz="950" dirty="0"/>
          </a:p>
        </p:txBody>
      </p:sp>
      <p:sp>
        <p:nvSpPr>
          <p:cNvPr id="30" name="Text 26"/>
          <p:cNvSpPr/>
          <p:nvPr/>
        </p:nvSpPr>
        <p:spPr>
          <a:xfrm>
            <a:off x="9235440" y="4690872"/>
            <a:ext cx="2377440" cy="548640"/>
          </a:xfrm>
          <a:prstGeom prst="rect">
            <a:avLst/>
          </a:prstGeom>
          <a:noFill/>
          <a:ln/>
        </p:spPr>
        <p:txBody>
          <a:bodyPr wrap="square" lIns="0" tIns="0" rIns="0" bIns="0" rtlCol="0" anchor="ctr"/>
          <a:lstStyle/>
          <a:p>
            <a:pPr indent="0" marL="0">
              <a:buNone/>
            </a:pPr>
            <a:r>
              <a:rPr lang="en-US" sz="1050" dirty="0">
                <a:solidFill>
                  <a:srgbClr val="33414F"/>
                </a:solidFill>
                <a:latin typeface="Calibri" pitchFamily="34" charset="0"/>
                <a:ea typeface="Calibri" pitchFamily="34" charset="-122"/>
                <a:cs typeface="Calibri" pitchFamily="34" charset="-120"/>
              </a:rPr>
              <a:t>WITHOUT aura but develops on CHC — review</a:t>
            </a:r>
            <a:endParaRPr lang="en-US" sz="1050" dirty="0"/>
          </a:p>
        </p:txBody>
      </p:sp>
      <p:sp>
        <p:nvSpPr>
          <p:cNvPr id="31" name="Shape 27"/>
          <p:cNvSpPr/>
          <p:nvPr/>
        </p:nvSpPr>
        <p:spPr>
          <a:xfrm>
            <a:off x="6355080" y="5257800"/>
            <a:ext cx="5285232" cy="868680"/>
          </a:xfrm>
          <a:prstGeom prst="roundRect">
            <a:avLst>
              <a:gd name="adj" fmla="val 10526"/>
            </a:avLst>
          </a:prstGeom>
          <a:solidFill>
            <a:srgbClr val="E8F4EC"/>
          </a:solidFill>
          <a:ln/>
          <a:effectLst>
            <a:outerShdw sx="100000" sy="100000" kx="0" ky="0" algn="bl" rotWithShape="0" blurRad="88900" dist="25400" dir="5400000">
              <a:srgbClr val="000000">
                <a:alpha val="10000"/>
              </a:srgbClr>
            </a:outerShdw>
          </a:effectLst>
        </p:spPr>
      </p:sp>
      <p:pic>
        <p:nvPicPr>
          <p:cNvPr id="32" name="Image 2" descr="preencoded.png">    </p:cNvPr>
          <p:cNvPicPr>
            <a:picLocks noChangeAspect="1"/>
          </p:cNvPicPr>
          <p:nvPr/>
        </p:nvPicPr>
        <p:blipFill>
          <a:blip r:embed="rId3"/>
          <a:stretch>
            <a:fillRect/>
          </a:stretch>
        </p:blipFill>
        <p:spPr>
          <a:xfrm>
            <a:off x="6574536" y="5495544"/>
            <a:ext cx="310896" cy="310896"/>
          </a:xfrm>
          <a:prstGeom prst="rect">
            <a:avLst/>
          </a:prstGeom>
        </p:spPr>
      </p:pic>
      <p:sp>
        <p:nvSpPr>
          <p:cNvPr id="33" name="Text 28"/>
          <p:cNvSpPr/>
          <p:nvPr/>
        </p:nvSpPr>
        <p:spPr>
          <a:xfrm>
            <a:off x="7013448" y="5440680"/>
            <a:ext cx="4462272" cy="384048"/>
          </a:xfrm>
          <a:prstGeom prst="rect">
            <a:avLst/>
          </a:prstGeom>
          <a:noFill/>
          <a:ln/>
        </p:spPr>
        <p:txBody>
          <a:bodyPr wrap="square" lIns="0" tIns="0" rIns="0" bIns="0" rtlCol="0" anchor="ctr"/>
          <a:lstStyle/>
          <a:p>
            <a:pPr indent="0" marL="0">
              <a:buNone/>
            </a:pPr>
            <a:r>
              <a:rPr lang="en-US" sz="1300" b="1" dirty="0">
                <a:solidFill>
                  <a:srgbClr val="1E8449"/>
                </a:solidFill>
                <a:latin typeface="Calibri" pitchFamily="34" charset="0"/>
                <a:ea typeface="Calibri" pitchFamily="34" charset="-122"/>
                <a:cs typeface="Calibri" pitchFamily="34" charset="-120"/>
              </a:rPr>
              <a:t>Safe alternative</a:t>
            </a:r>
            <a:endParaRPr lang="en-US" sz="1300" dirty="0"/>
          </a:p>
        </p:txBody>
      </p:sp>
      <p:sp>
        <p:nvSpPr>
          <p:cNvPr id="34" name="Text 29"/>
          <p:cNvSpPr/>
          <p:nvPr/>
        </p:nvSpPr>
        <p:spPr>
          <a:xfrm>
            <a:off x="6647688" y="5861304"/>
            <a:ext cx="4718304" cy="118872"/>
          </a:xfrm>
          <a:prstGeom prst="rect">
            <a:avLst/>
          </a:prstGeom>
          <a:noFill/>
          <a:ln/>
        </p:spPr>
        <p:txBody>
          <a:bodyPr wrap="square" lIns="0" tIns="0" rIns="0" bIns="0" rtlCol="0" anchor="t"/>
          <a:lstStyle/>
          <a:p>
            <a:pPr indent="0" marL="0">
              <a:lnSpc>
                <a:spcPct val="102000"/>
              </a:lnSpc>
              <a:buNone/>
            </a:pPr>
            <a:r>
              <a:rPr lang="en-US" sz="1150" dirty="0">
                <a:solidFill>
                  <a:srgbClr val="33414F"/>
                </a:solidFill>
                <a:latin typeface="Calibri" pitchFamily="34" charset="0"/>
                <a:ea typeface="Calibri" pitchFamily="34" charset="-122"/>
                <a:cs typeface="Calibri" pitchFamily="34" charset="-120"/>
              </a:rPr>
              <a:t>The progestogen-only pill, implant, injection and coils are all suitable — migraine with aura is only UKMEC 2 for the POP.</a:t>
            </a:r>
            <a:endParaRPr lang="en-US" sz="1150" dirty="0"/>
          </a:p>
        </p:txBody>
      </p:sp>
      <p:sp>
        <p:nvSpPr>
          <p:cNvPr id="35" name="Text 30"/>
          <p:cNvSpPr/>
          <p:nvPr/>
        </p:nvSpPr>
        <p:spPr>
          <a:xfrm>
            <a:off x="566928" y="6437376"/>
            <a:ext cx="11057839" cy="292608"/>
          </a:xfrm>
          <a:prstGeom prst="rect">
            <a:avLst/>
          </a:prstGeom>
          <a:noFill/>
          <a:ln/>
        </p:spPr>
        <p:txBody>
          <a:bodyPr wrap="square" lIns="0" tIns="0" rIns="0" bIns="0" rtlCol="0" anchor="ctr"/>
          <a:lstStyle/>
          <a:p>
            <a:pPr algn="l" indent="0" marL="0">
              <a:buNone/>
            </a:pPr>
            <a:r>
              <a:rPr lang="en-US" sz="850" b="1" dirty="0">
                <a:solidFill>
                  <a:srgbClr val="6B7886"/>
                </a:solidFill>
                <a:latin typeface="Calibri" pitchFamily="34" charset="0"/>
                <a:ea typeface="Calibri" pitchFamily="34" charset="-122"/>
                <a:cs typeface="Calibri" pitchFamily="34" charset="-120"/>
              </a:rPr>
              <a:t>Source: </a:t>
            </a:r>
            <a:pPr algn="l" indent="0" marL="0">
              <a:buNone/>
            </a:pPr>
            <a:r>
              <a:rPr lang="en-US" sz="850" dirty="0">
                <a:solidFill>
                  <a:srgbClr val="6B7886"/>
                </a:solidFill>
                <a:latin typeface="Calibri" pitchFamily="34" charset="0"/>
                <a:ea typeface="Calibri" pitchFamily="34" charset="-122"/>
                <a:cs typeface="Calibri" pitchFamily="34" charset="-120"/>
              </a:rPr>
              <a:t>UKMEC 2016 (amended 2019): migraine with aura, CHC = Category 4.</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E2A47"/>
        </a:solidFill>
      </p:bgPr>
    </p:bg>
    <p:spTree>
      <p:nvGrpSpPr>
        <p:cNvPr id="1" name=""/>
        <p:cNvGrpSpPr/>
        <p:nvPr/>
      </p:nvGrpSpPr>
      <p:grpSpPr>
        <a:xfrm>
          <a:off x="0" y="0"/>
          <a:ext cx="0" cy="0"/>
          <a:chOff x="0" y="0"/>
          <a:chExt cx="0" cy="0"/>
        </a:xfrm>
      </p:grpSpPr>
      <p:sp>
        <p:nvSpPr>
          <p:cNvPr id="2" name="Shape 0"/>
          <p:cNvSpPr/>
          <p:nvPr/>
        </p:nvSpPr>
        <p:spPr>
          <a:xfrm>
            <a:off x="566928" y="310896"/>
            <a:ext cx="2907792" cy="365760"/>
          </a:xfrm>
          <a:prstGeom prst="roundRect">
            <a:avLst>
              <a:gd name="adj" fmla="val 50000"/>
            </a:avLst>
          </a:prstGeom>
          <a:solidFill>
            <a:srgbClr val="E8770E"/>
          </a:solidFill>
          <a:ln/>
        </p:spPr>
      </p:sp>
      <p:sp>
        <p:nvSpPr>
          <p:cNvPr id="3" name="Text 1"/>
          <p:cNvSpPr/>
          <p:nvPr/>
        </p:nvSpPr>
        <p:spPr>
          <a:xfrm>
            <a:off x="566928" y="310896"/>
            <a:ext cx="2907792" cy="365760"/>
          </a:xfrm>
          <a:prstGeom prst="rect">
            <a:avLst/>
          </a:prstGeom>
          <a:noFill/>
          <a:ln/>
        </p:spPr>
        <p:txBody>
          <a:bodyPr wrap="square" lIns="0" tIns="0" rIns="0" bIns="0" rtlCol="0" anchor="ctr"/>
          <a:lstStyle/>
          <a:p>
            <a:pPr algn="ctr" indent="0" marL="0">
              <a:buNone/>
            </a:pPr>
            <a:r>
              <a:rPr lang="en-US" sz="1050" b="1" spc="100" kern="0" dirty="0">
                <a:solidFill>
                  <a:srgbClr val="FFFFFF"/>
                </a:solidFill>
                <a:latin typeface="Calibri" pitchFamily="34" charset="0"/>
                <a:ea typeface="Calibri" pitchFamily="34" charset="-122"/>
                <a:cs typeface="Calibri" pitchFamily="34" charset="-120"/>
              </a:rPr>
              <a:t>BRADFORD VTS TEACHING AIDS</a:t>
            </a:r>
            <a:endParaRPr lang="en-US" sz="1050" dirty="0"/>
          </a:p>
        </p:txBody>
      </p:sp>
      <p:sp>
        <p:nvSpPr>
          <p:cNvPr id="4" name="Text 2"/>
          <p:cNvSpPr/>
          <p:nvPr/>
        </p:nvSpPr>
        <p:spPr>
          <a:xfrm>
            <a:off x="10161727" y="310896"/>
            <a:ext cx="1463040" cy="365760"/>
          </a:xfrm>
          <a:prstGeom prst="rect">
            <a:avLst/>
          </a:prstGeom>
          <a:noFill/>
          <a:ln/>
        </p:spPr>
        <p:txBody>
          <a:bodyPr wrap="square" lIns="0" tIns="0" rIns="0" bIns="0" rtlCol="0" anchor="ctr"/>
          <a:lstStyle/>
          <a:p>
            <a:pPr algn="r" indent="0" marL="0">
              <a:buNone/>
            </a:pPr>
            <a:r>
              <a:rPr lang="en-US" sz="1100" i="1" dirty="0">
                <a:solidFill>
                  <a:srgbClr val="AEBED0"/>
                </a:solidFill>
                <a:latin typeface="Calibri" pitchFamily="34" charset="0"/>
                <a:ea typeface="Calibri" pitchFamily="34" charset="-122"/>
                <a:cs typeface="Calibri" pitchFamily="34" charset="-120"/>
              </a:rPr>
              <a:t>June 2026</a:t>
            </a:r>
            <a:endParaRPr lang="en-US" sz="1100" dirty="0"/>
          </a:p>
        </p:txBody>
      </p:sp>
      <p:sp>
        <p:nvSpPr>
          <p:cNvPr id="5" name="Shape 3"/>
          <p:cNvSpPr/>
          <p:nvPr/>
        </p:nvSpPr>
        <p:spPr>
          <a:xfrm>
            <a:off x="9692640" y="4023360"/>
            <a:ext cx="4572000" cy="4572000"/>
          </a:xfrm>
          <a:prstGeom prst="ellipse">
            <a:avLst/>
          </a:prstGeom>
          <a:solidFill>
            <a:srgbClr val="12877F">
              <a:alpha val="20000"/>
            </a:srgbClr>
          </a:solidFill>
          <a:ln/>
        </p:spPr>
      </p:sp>
      <p:sp>
        <p:nvSpPr>
          <p:cNvPr id="6" name="Text 4"/>
          <p:cNvSpPr/>
          <p:nvPr/>
        </p:nvSpPr>
        <p:spPr>
          <a:xfrm>
            <a:off x="566928" y="1097280"/>
            <a:ext cx="4572000" cy="411480"/>
          </a:xfrm>
          <a:prstGeom prst="rect">
            <a:avLst/>
          </a:prstGeom>
          <a:noFill/>
          <a:ln/>
        </p:spPr>
        <p:txBody>
          <a:bodyPr wrap="square" lIns="0" tIns="0" rIns="0" bIns="0" rtlCol="0" anchor="ctr"/>
          <a:lstStyle/>
          <a:p>
            <a:pPr indent="0" marL="0">
              <a:buNone/>
            </a:pPr>
            <a:r>
              <a:rPr lang="en-US" sz="1500" b="1" spc="200" kern="0" dirty="0">
                <a:solidFill>
                  <a:srgbClr val="E8770E"/>
                </a:solidFill>
                <a:latin typeface="Calibri" pitchFamily="34" charset="0"/>
                <a:ea typeface="Calibri" pitchFamily="34" charset="-122"/>
                <a:cs typeface="Calibri" pitchFamily="34" charset="-120"/>
              </a:rPr>
              <a:t>CASE 6 of 17</a:t>
            </a:r>
            <a:endParaRPr lang="en-US" sz="1500" dirty="0"/>
          </a:p>
        </p:txBody>
      </p:sp>
      <p:sp>
        <p:nvSpPr>
          <p:cNvPr id="7" name="Shape 5"/>
          <p:cNvSpPr/>
          <p:nvPr/>
        </p:nvSpPr>
        <p:spPr>
          <a:xfrm>
            <a:off x="2487168" y="1078992"/>
            <a:ext cx="4754880" cy="420624"/>
          </a:xfrm>
          <a:prstGeom prst="roundRect">
            <a:avLst>
              <a:gd name="adj" fmla="val 43478"/>
            </a:avLst>
          </a:prstGeom>
          <a:solidFill>
            <a:srgbClr val="FFFFFF">
              <a:alpha val="14000"/>
            </a:srgbClr>
          </a:solidFill>
          <a:ln/>
        </p:spPr>
      </p:sp>
      <p:sp>
        <p:nvSpPr>
          <p:cNvPr id="8" name="Text 6"/>
          <p:cNvSpPr/>
          <p:nvPr/>
        </p:nvSpPr>
        <p:spPr>
          <a:xfrm>
            <a:off x="2487168" y="1078992"/>
            <a:ext cx="4754880" cy="420624"/>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SURGERY</a:t>
            </a:r>
            <a:endParaRPr lang="en-US" sz="1100" dirty="0"/>
          </a:p>
        </p:txBody>
      </p:sp>
      <p:sp>
        <p:nvSpPr>
          <p:cNvPr id="9" name="Shape 7"/>
          <p:cNvSpPr/>
          <p:nvPr/>
        </p:nvSpPr>
        <p:spPr>
          <a:xfrm>
            <a:off x="566928" y="1828800"/>
            <a:ext cx="10515600" cy="2331720"/>
          </a:xfrm>
          <a:prstGeom prst="roundRect">
            <a:avLst>
              <a:gd name="adj" fmla="val 5490"/>
            </a:avLst>
          </a:prstGeom>
          <a:solidFill>
            <a:srgbClr val="FFFFFF"/>
          </a:solidFill>
          <a:ln/>
          <a:effectLst>
            <a:outerShdw sx="100000" sy="100000" kx="0" ky="0" algn="bl" rotWithShape="0" blurRad="127000" dist="38100" dir="5400000">
              <a:srgbClr val="000000">
                <a:alpha val="22000"/>
              </a:srgbClr>
            </a:outerShdw>
          </a:effectLst>
        </p:spPr>
      </p:sp>
      <p:sp>
        <p:nvSpPr>
          <p:cNvPr id="10" name="Shape 8"/>
          <p:cNvSpPr/>
          <p:nvPr/>
        </p:nvSpPr>
        <p:spPr>
          <a:xfrm>
            <a:off x="886968" y="2121408"/>
            <a:ext cx="868680" cy="868680"/>
          </a:xfrm>
          <a:prstGeom prst="ellipse">
            <a:avLst/>
          </a:prstGeom>
          <a:solidFill>
            <a:srgbClr val="F4F7FA"/>
          </a:solidFill>
          <a:ln/>
        </p:spPr>
      </p:sp>
      <p:pic>
        <p:nvPicPr>
          <p:cNvPr id="11" name="Image 0" descr="preencoded.png">    </p:cNvPr>
          <p:cNvPicPr>
            <a:picLocks noChangeAspect="1"/>
          </p:cNvPicPr>
          <p:nvPr/>
        </p:nvPicPr>
        <p:blipFill>
          <a:blip r:embed="rId1"/>
          <a:stretch>
            <a:fillRect/>
          </a:stretch>
        </p:blipFill>
        <p:spPr>
          <a:xfrm>
            <a:off x="1121512" y="2355952"/>
            <a:ext cx="399593" cy="399593"/>
          </a:xfrm>
          <a:prstGeom prst="rect">
            <a:avLst/>
          </a:prstGeom>
        </p:spPr>
      </p:pic>
      <p:sp>
        <p:nvSpPr>
          <p:cNvPr id="12" name="Text 9"/>
          <p:cNvSpPr/>
          <p:nvPr/>
        </p:nvSpPr>
        <p:spPr>
          <a:xfrm>
            <a:off x="1984248" y="2103120"/>
            <a:ext cx="8778240" cy="502920"/>
          </a:xfrm>
          <a:prstGeom prst="rect">
            <a:avLst/>
          </a:prstGeom>
          <a:noFill/>
          <a:ln/>
        </p:spPr>
        <p:txBody>
          <a:bodyPr wrap="square" lIns="0" tIns="0" rIns="0" bIns="0" rtlCol="0" anchor="ctr"/>
          <a:lstStyle/>
          <a:p>
            <a:pPr indent="0" marL="0">
              <a:buNone/>
            </a:pPr>
            <a:r>
              <a:rPr lang="en-US" sz="1500" b="1" dirty="0">
                <a:solidFill>
                  <a:srgbClr val="12877F"/>
                </a:solidFill>
                <a:latin typeface="Calibri" pitchFamily="34" charset="0"/>
                <a:ea typeface="Calibri" pitchFamily="34" charset="-122"/>
                <a:cs typeface="Calibri" pitchFamily="34" charset="-120"/>
              </a:rPr>
              <a:t>19-year-old on the pill, admitted soon for orthopaedic (lower-limb) surgery.</a:t>
            </a:r>
            <a:endParaRPr lang="en-US" sz="1500" dirty="0"/>
          </a:p>
        </p:txBody>
      </p:sp>
      <p:sp>
        <p:nvSpPr>
          <p:cNvPr id="13" name="Shape 10"/>
          <p:cNvSpPr/>
          <p:nvPr/>
        </p:nvSpPr>
        <p:spPr>
          <a:xfrm>
            <a:off x="1984248" y="2670048"/>
            <a:ext cx="8595360" cy="0"/>
          </a:xfrm>
          <a:prstGeom prst="line">
            <a:avLst/>
          </a:prstGeom>
          <a:noFill/>
          <a:ln w="12700">
            <a:solidFill>
              <a:srgbClr val="DCE3EA"/>
            </a:solidFill>
            <a:prstDash val="solid"/>
          </a:ln>
        </p:spPr>
      </p:sp>
      <p:sp>
        <p:nvSpPr>
          <p:cNvPr id="14" name="Text 11"/>
          <p:cNvSpPr/>
          <p:nvPr/>
        </p:nvSpPr>
        <p:spPr>
          <a:xfrm>
            <a:off x="1984248" y="2743200"/>
            <a:ext cx="8778240" cy="1280160"/>
          </a:xfrm>
          <a:prstGeom prst="rect">
            <a:avLst/>
          </a:prstGeom>
          <a:noFill/>
          <a:ln/>
        </p:spPr>
        <p:txBody>
          <a:bodyPr wrap="square" lIns="0" tIns="0" rIns="0" bIns="0" rtlCol="0" anchor="t"/>
          <a:lstStyle/>
          <a:p>
            <a:pPr indent="0" marL="0">
              <a:lnSpc>
                <a:spcPct val="105000"/>
              </a:lnSpc>
              <a:buNone/>
            </a:pPr>
            <a:r>
              <a:rPr lang="en-US" sz="1800" dirty="0">
                <a:solidFill>
                  <a:srgbClr val="1F2A37"/>
                </a:solidFill>
                <a:latin typeface="Calibri" pitchFamily="34" charset="0"/>
                <a:ea typeface="Calibri" pitchFamily="34" charset="-122"/>
                <a:cs typeface="Calibri" pitchFamily="34" charset="-120"/>
              </a:rPr>
              <a:t>What do you advise about her pills?</a:t>
            </a:r>
            <a:endParaRPr lang="en-US" sz="1800" dirty="0"/>
          </a:p>
        </p:txBody>
      </p:sp>
      <p:sp>
        <p:nvSpPr>
          <p:cNvPr id="15" name="Shape 12"/>
          <p:cNvSpPr/>
          <p:nvPr/>
        </p:nvSpPr>
        <p:spPr>
          <a:xfrm>
            <a:off x="566928" y="4526280"/>
            <a:ext cx="10515600" cy="1417320"/>
          </a:xfrm>
          <a:prstGeom prst="roundRect">
            <a:avLst>
              <a:gd name="adj" fmla="val 9032"/>
            </a:avLst>
          </a:prstGeom>
          <a:solidFill>
            <a:srgbClr val="E8770E"/>
          </a:solidFill>
          <a:ln/>
        </p:spPr>
      </p:sp>
      <p:sp>
        <p:nvSpPr>
          <p:cNvPr id="16" name="Shape 13"/>
          <p:cNvSpPr/>
          <p:nvPr/>
        </p:nvSpPr>
        <p:spPr>
          <a:xfrm>
            <a:off x="932688" y="4846320"/>
            <a:ext cx="777240" cy="777240"/>
          </a:xfrm>
          <a:prstGeom prst="ellipse">
            <a:avLst/>
          </a:prstGeom>
          <a:solidFill>
            <a:srgbClr val="FFFFFF"/>
          </a:solidFill>
          <a:ln/>
        </p:spPr>
      </p:sp>
      <p:pic>
        <p:nvPicPr>
          <p:cNvPr id="17" name="Image 1" descr="preencoded.png">    </p:cNvPr>
          <p:cNvPicPr>
            <a:picLocks noChangeAspect="1"/>
          </p:cNvPicPr>
          <p:nvPr/>
        </p:nvPicPr>
        <p:blipFill>
          <a:blip r:embed="rId2"/>
          <a:stretch>
            <a:fillRect/>
          </a:stretch>
        </p:blipFill>
        <p:spPr>
          <a:xfrm>
            <a:off x="1142543" y="5056175"/>
            <a:ext cx="357530" cy="357530"/>
          </a:xfrm>
          <a:prstGeom prst="rect">
            <a:avLst/>
          </a:prstGeom>
        </p:spPr>
      </p:pic>
      <p:sp>
        <p:nvSpPr>
          <p:cNvPr id="18" name="Text 14"/>
          <p:cNvSpPr/>
          <p:nvPr/>
        </p:nvSpPr>
        <p:spPr>
          <a:xfrm>
            <a:off x="1984248" y="4709160"/>
            <a:ext cx="8686800" cy="457200"/>
          </a:xfrm>
          <a:prstGeom prst="rect">
            <a:avLst/>
          </a:prstGeom>
          <a:noFill/>
          <a:ln/>
        </p:spPr>
        <p:txBody>
          <a:bodyPr wrap="square" lIns="0" tIns="0" rIns="0" bIns="0" rtlCol="0" anchor="ctr"/>
          <a:lstStyle/>
          <a:p>
            <a:pPr indent="0" marL="0">
              <a:buNone/>
            </a:pPr>
            <a:r>
              <a:rPr lang="en-US" sz="2200" b="1" dirty="0">
                <a:solidFill>
                  <a:srgbClr val="FFFFFF"/>
                </a:solidFill>
                <a:latin typeface="Georgia" pitchFamily="34" charset="0"/>
                <a:ea typeface="Georgia" pitchFamily="34" charset="-122"/>
                <a:cs typeface="Georgia" pitchFamily="34" charset="-120"/>
              </a:rPr>
              <a:t>STOP &amp; THINK</a:t>
            </a:r>
            <a:endParaRPr lang="en-US" sz="2200" dirty="0"/>
          </a:p>
        </p:txBody>
      </p:sp>
      <p:sp>
        <p:nvSpPr>
          <p:cNvPr id="19" name="Text 15"/>
          <p:cNvSpPr/>
          <p:nvPr/>
        </p:nvSpPr>
        <p:spPr>
          <a:xfrm>
            <a:off x="1984248" y="5175504"/>
            <a:ext cx="8778240" cy="640080"/>
          </a:xfrm>
          <a:prstGeom prst="rect">
            <a:avLst/>
          </a:prstGeom>
          <a:noFill/>
          <a:ln/>
        </p:spPr>
        <p:txBody>
          <a:bodyPr wrap="square" lIns="0" tIns="0" rIns="0" bIns="0" rtlCol="0" anchor="ctr"/>
          <a:lstStyle/>
          <a:p>
            <a:pPr indent="0" marL="0">
              <a:lnSpc>
                <a:spcPct val="102000"/>
              </a:lnSpc>
              <a:buNone/>
            </a:pPr>
            <a:r>
              <a:rPr lang="en-US" sz="1350" dirty="0">
                <a:solidFill>
                  <a:srgbClr val="FFF1E0"/>
                </a:solidFill>
                <a:latin typeface="Calibri" pitchFamily="34" charset="0"/>
                <a:ea typeface="Calibri" pitchFamily="34" charset="-122"/>
                <a:cs typeface="Calibri" pitchFamily="34" charset="-120"/>
              </a:rPr>
              <a:t>What would you advise? Decide on your plan — then turn the slide to check it against current guidance.</a:t>
            </a:r>
            <a:endParaRPr lang="en-US" sz="13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66928" y="310896"/>
            <a:ext cx="2907792" cy="365760"/>
          </a:xfrm>
          <a:prstGeom prst="roundRect">
            <a:avLst>
              <a:gd name="adj" fmla="val 50000"/>
            </a:avLst>
          </a:prstGeom>
          <a:solidFill>
            <a:srgbClr val="E8770E"/>
          </a:solidFill>
          <a:ln/>
        </p:spPr>
      </p:sp>
      <p:sp>
        <p:nvSpPr>
          <p:cNvPr id="3" name="Text 1"/>
          <p:cNvSpPr/>
          <p:nvPr/>
        </p:nvSpPr>
        <p:spPr>
          <a:xfrm>
            <a:off x="566928" y="310896"/>
            <a:ext cx="2907792" cy="365760"/>
          </a:xfrm>
          <a:prstGeom prst="rect">
            <a:avLst/>
          </a:prstGeom>
          <a:noFill/>
          <a:ln/>
        </p:spPr>
        <p:txBody>
          <a:bodyPr wrap="square" lIns="0" tIns="0" rIns="0" bIns="0" rtlCol="0" anchor="ctr"/>
          <a:lstStyle/>
          <a:p>
            <a:pPr algn="ctr" indent="0" marL="0">
              <a:buNone/>
            </a:pPr>
            <a:r>
              <a:rPr lang="en-US" sz="1050" b="1" spc="100" kern="0" dirty="0">
                <a:solidFill>
                  <a:srgbClr val="FFFFFF"/>
                </a:solidFill>
                <a:latin typeface="Calibri" pitchFamily="34" charset="0"/>
                <a:ea typeface="Calibri" pitchFamily="34" charset="-122"/>
                <a:cs typeface="Calibri" pitchFamily="34" charset="-120"/>
              </a:rPr>
              <a:t>BRADFORD VTS TEACHING AIDS</a:t>
            </a:r>
            <a:endParaRPr lang="en-US" sz="1050" dirty="0"/>
          </a:p>
        </p:txBody>
      </p:sp>
      <p:sp>
        <p:nvSpPr>
          <p:cNvPr id="4" name="Text 2"/>
          <p:cNvSpPr/>
          <p:nvPr/>
        </p:nvSpPr>
        <p:spPr>
          <a:xfrm>
            <a:off x="10161727" y="310896"/>
            <a:ext cx="1463040" cy="365760"/>
          </a:xfrm>
          <a:prstGeom prst="rect">
            <a:avLst/>
          </a:prstGeom>
          <a:noFill/>
          <a:ln/>
        </p:spPr>
        <p:txBody>
          <a:bodyPr wrap="square" lIns="0" tIns="0" rIns="0" bIns="0" rtlCol="0" anchor="ctr"/>
          <a:lstStyle/>
          <a:p>
            <a:pPr algn="r" indent="0" marL="0">
              <a:buNone/>
            </a:pPr>
            <a:r>
              <a:rPr lang="en-US" sz="1100" i="1" dirty="0">
                <a:solidFill>
                  <a:srgbClr val="6B7886"/>
                </a:solidFill>
                <a:latin typeface="Calibri" pitchFamily="34" charset="0"/>
                <a:ea typeface="Calibri" pitchFamily="34" charset="-122"/>
                <a:cs typeface="Calibri" pitchFamily="34" charset="-120"/>
              </a:rPr>
              <a:t>June 2026</a:t>
            </a:r>
            <a:endParaRPr lang="en-US" sz="1100" dirty="0"/>
          </a:p>
        </p:txBody>
      </p:sp>
      <p:sp>
        <p:nvSpPr>
          <p:cNvPr id="5" name="Text 3"/>
          <p:cNvSpPr/>
          <p:nvPr/>
        </p:nvSpPr>
        <p:spPr>
          <a:xfrm>
            <a:off x="566928" y="868680"/>
            <a:ext cx="10058400" cy="548640"/>
          </a:xfrm>
          <a:prstGeom prst="rect">
            <a:avLst/>
          </a:prstGeom>
          <a:noFill/>
          <a:ln/>
        </p:spPr>
        <p:txBody>
          <a:bodyPr wrap="square" lIns="0" tIns="0" rIns="0" bIns="0" rtlCol="0" anchor="ctr"/>
          <a:lstStyle/>
          <a:p>
            <a:pPr indent="0" marL="0">
              <a:buNone/>
            </a:pPr>
            <a:r>
              <a:rPr lang="en-US" sz="2500" b="1" dirty="0">
                <a:solidFill>
                  <a:srgbClr val="0E2A47"/>
                </a:solidFill>
                <a:latin typeface="Georgia" pitchFamily="34" charset="0"/>
                <a:ea typeface="Georgia" pitchFamily="34" charset="-122"/>
                <a:cs typeface="Georgia" pitchFamily="34" charset="-120"/>
              </a:rPr>
              <a:t>Case 6 — Going for surgery</a:t>
            </a:r>
            <a:endParaRPr lang="en-US" sz="2500" dirty="0"/>
          </a:p>
        </p:txBody>
      </p:sp>
      <p:sp>
        <p:nvSpPr>
          <p:cNvPr id="6" name="Text 4"/>
          <p:cNvSpPr/>
          <p:nvPr/>
        </p:nvSpPr>
        <p:spPr>
          <a:xfrm>
            <a:off x="566928" y="1417320"/>
            <a:ext cx="10515600" cy="411480"/>
          </a:xfrm>
          <a:prstGeom prst="rect">
            <a:avLst/>
          </a:prstGeom>
          <a:noFill/>
          <a:ln/>
        </p:spPr>
        <p:txBody>
          <a:bodyPr wrap="square" lIns="0" tIns="0" rIns="0" bIns="0" rtlCol="0" anchor="ctr"/>
          <a:lstStyle/>
          <a:p>
            <a:pPr indent="0" marL="0">
              <a:buNone/>
            </a:pPr>
            <a:r>
              <a:rPr lang="en-US" sz="1300" dirty="0">
                <a:solidFill>
                  <a:srgbClr val="6B7886"/>
                </a:solidFill>
                <a:latin typeface="Calibri" pitchFamily="34" charset="0"/>
                <a:ea typeface="Calibri" pitchFamily="34" charset="-122"/>
                <a:cs typeface="Calibri" pitchFamily="34" charset="-120"/>
              </a:rPr>
              <a:t>The risk is being immobile after major surgery — plan ahead so she isn't left without cover.</a:t>
            </a:r>
            <a:endParaRPr lang="en-US" sz="1300" dirty="0"/>
          </a:p>
        </p:txBody>
      </p:sp>
      <p:sp>
        <p:nvSpPr>
          <p:cNvPr id="7" name="Shape 5"/>
          <p:cNvSpPr/>
          <p:nvPr/>
        </p:nvSpPr>
        <p:spPr>
          <a:xfrm>
            <a:off x="566928" y="1965960"/>
            <a:ext cx="5577840" cy="2423160"/>
          </a:xfrm>
          <a:prstGeom prst="roundRect">
            <a:avLst>
              <a:gd name="adj" fmla="val 3774"/>
            </a:avLst>
          </a:prstGeom>
          <a:solidFill>
            <a:srgbClr val="FBEAE8"/>
          </a:solidFill>
          <a:ln/>
          <a:effectLst>
            <a:outerShdw sx="100000" sy="100000" kx="0" ky="0" algn="bl" rotWithShape="0" blurRad="88900" dist="25400" dir="5400000">
              <a:srgbClr val="000000">
                <a:alpha val="10000"/>
              </a:srgbClr>
            </a:outerShdw>
          </a:effectLst>
        </p:spPr>
      </p:sp>
      <p:pic>
        <p:nvPicPr>
          <p:cNvPr id="8" name="Image 0" descr="preencoded.png">    </p:cNvPr>
          <p:cNvPicPr>
            <a:picLocks noChangeAspect="1"/>
          </p:cNvPicPr>
          <p:nvPr/>
        </p:nvPicPr>
        <p:blipFill>
          <a:blip r:embed="rId1"/>
          <a:stretch>
            <a:fillRect/>
          </a:stretch>
        </p:blipFill>
        <p:spPr>
          <a:xfrm>
            <a:off x="786384" y="2203704"/>
            <a:ext cx="310896" cy="310896"/>
          </a:xfrm>
          <a:prstGeom prst="rect">
            <a:avLst/>
          </a:prstGeom>
        </p:spPr>
      </p:pic>
      <p:sp>
        <p:nvSpPr>
          <p:cNvPr id="9" name="Text 6"/>
          <p:cNvSpPr/>
          <p:nvPr/>
        </p:nvSpPr>
        <p:spPr>
          <a:xfrm>
            <a:off x="1225296" y="2148840"/>
            <a:ext cx="4754880" cy="384048"/>
          </a:xfrm>
          <a:prstGeom prst="rect">
            <a:avLst/>
          </a:prstGeom>
          <a:noFill/>
          <a:ln/>
        </p:spPr>
        <p:txBody>
          <a:bodyPr wrap="square" lIns="0" tIns="0" rIns="0" bIns="0" rtlCol="0" anchor="ctr"/>
          <a:lstStyle/>
          <a:p>
            <a:pPr indent="0" marL="0">
              <a:buNone/>
            </a:pPr>
            <a:r>
              <a:rPr lang="en-US" sz="1300" b="1" dirty="0">
                <a:solidFill>
                  <a:srgbClr val="C0392B"/>
                </a:solidFill>
                <a:latin typeface="Calibri" pitchFamily="34" charset="0"/>
                <a:ea typeface="Calibri" pitchFamily="34" charset="-122"/>
                <a:cs typeface="Calibri" pitchFamily="34" charset="-120"/>
              </a:rPr>
              <a:t>Major surgery with prolonged immobility</a:t>
            </a:r>
            <a:endParaRPr lang="en-US" sz="1300" dirty="0"/>
          </a:p>
        </p:txBody>
      </p:sp>
      <p:sp>
        <p:nvSpPr>
          <p:cNvPr id="10" name="Text 7"/>
          <p:cNvSpPr/>
          <p:nvPr/>
        </p:nvSpPr>
        <p:spPr>
          <a:xfrm>
            <a:off x="859536" y="2569464"/>
            <a:ext cx="5010912" cy="1673352"/>
          </a:xfrm>
          <a:prstGeom prst="rect">
            <a:avLst/>
          </a:prstGeom>
          <a:noFill/>
          <a:ln/>
        </p:spPr>
        <p:txBody>
          <a:bodyPr wrap="square" lIns="0" tIns="0" rIns="0" bIns="0" rtlCol="0" anchor="t"/>
          <a:lstStyle/>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Stop the combined pill 4 weeks before the operation.</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Switch to a progestogen-only method (no clot risk) in the meantime.</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Restart no sooner than 2 weeks after she is fully mobile again.</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If it isn't stopped in time, ensure VTE prophylaxis is given.</a:t>
            </a:r>
            <a:endParaRPr lang="en-US" sz="1150" dirty="0"/>
          </a:p>
        </p:txBody>
      </p:sp>
      <p:sp>
        <p:nvSpPr>
          <p:cNvPr id="11" name="Shape 8"/>
          <p:cNvSpPr/>
          <p:nvPr/>
        </p:nvSpPr>
        <p:spPr>
          <a:xfrm>
            <a:off x="6355080" y="1965960"/>
            <a:ext cx="5285232" cy="2423160"/>
          </a:xfrm>
          <a:prstGeom prst="roundRect">
            <a:avLst>
              <a:gd name="adj" fmla="val 3774"/>
            </a:avLst>
          </a:prstGeom>
          <a:solidFill>
            <a:srgbClr val="E8F4EC"/>
          </a:solidFill>
          <a:ln/>
          <a:effectLst>
            <a:outerShdw sx="100000" sy="100000" kx="0" ky="0" algn="bl" rotWithShape="0" blurRad="88900" dist="25400" dir="5400000">
              <a:srgbClr val="000000">
                <a:alpha val="10000"/>
              </a:srgbClr>
            </a:outerShdw>
          </a:effectLst>
        </p:spPr>
      </p:sp>
      <p:pic>
        <p:nvPicPr>
          <p:cNvPr id="12" name="Image 1" descr="preencoded.png">    </p:cNvPr>
          <p:cNvPicPr>
            <a:picLocks noChangeAspect="1"/>
          </p:cNvPicPr>
          <p:nvPr/>
        </p:nvPicPr>
        <p:blipFill>
          <a:blip r:embed="rId2"/>
          <a:stretch>
            <a:fillRect/>
          </a:stretch>
        </p:blipFill>
        <p:spPr>
          <a:xfrm>
            <a:off x="6574536" y="2203704"/>
            <a:ext cx="310896" cy="310896"/>
          </a:xfrm>
          <a:prstGeom prst="rect">
            <a:avLst/>
          </a:prstGeom>
        </p:spPr>
      </p:pic>
      <p:sp>
        <p:nvSpPr>
          <p:cNvPr id="13" name="Text 9"/>
          <p:cNvSpPr/>
          <p:nvPr/>
        </p:nvSpPr>
        <p:spPr>
          <a:xfrm>
            <a:off x="7013448" y="2148840"/>
            <a:ext cx="4462272" cy="384048"/>
          </a:xfrm>
          <a:prstGeom prst="rect">
            <a:avLst/>
          </a:prstGeom>
          <a:noFill/>
          <a:ln/>
        </p:spPr>
        <p:txBody>
          <a:bodyPr wrap="square" lIns="0" tIns="0" rIns="0" bIns="0" rtlCol="0" anchor="ctr"/>
          <a:lstStyle/>
          <a:p>
            <a:pPr indent="0" marL="0">
              <a:buNone/>
            </a:pPr>
            <a:r>
              <a:rPr lang="en-US" sz="1300" b="1" dirty="0">
                <a:solidFill>
                  <a:srgbClr val="1E8449"/>
                </a:solidFill>
                <a:latin typeface="Calibri" pitchFamily="34" charset="0"/>
                <a:ea typeface="Calibri" pitchFamily="34" charset="-122"/>
                <a:cs typeface="Calibri" pitchFamily="34" charset="-120"/>
              </a:rPr>
              <a:t>Minor surgery / short day-case</a:t>
            </a:r>
            <a:endParaRPr lang="en-US" sz="1300" dirty="0"/>
          </a:p>
        </p:txBody>
      </p:sp>
      <p:sp>
        <p:nvSpPr>
          <p:cNvPr id="14" name="Text 10"/>
          <p:cNvSpPr/>
          <p:nvPr/>
        </p:nvSpPr>
        <p:spPr>
          <a:xfrm>
            <a:off x="6647688" y="2569464"/>
            <a:ext cx="4718304" cy="1673352"/>
          </a:xfrm>
          <a:prstGeom prst="rect">
            <a:avLst/>
          </a:prstGeom>
          <a:noFill/>
          <a:ln/>
        </p:spPr>
        <p:txBody>
          <a:bodyPr wrap="square" lIns="0" tIns="0" rIns="0" bIns="0" rtlCol="0" anchor="t"/>
          <a:lstStyle/>
          <a:p>
            <a:pPr indent="0" marL="0">
              <a:lnSpc>
                <a:spcPct val="102000"/>
              </a:lnSpc>
              <a:buNone/>
            </a:pPr>
            <a:r>
              <a:rPr lang="en-US" sz="1150" dirty="0">
                <a:solidFill>
                  <a:srgbClr val="33414F"/>
                </a:solidFill>
                <a:latin typeface="Calibri" pitchFamily="34" charset="0"/>
                <a:ea typeface="Calibri" pitchFamily="34" charset="-122"/>
                <a:cs typeface="Calibri" pitchFamily="34" charset="-120"/>
              </a:rPr>
              <a:t>No need to stop the pill for minor procedures or where she will be up and about quickly. The decision hinges on immobilisation, not the word “surgery”.</a:t>
            </a:r>
            <a:endParaRPr lang="en-US" sz="1150" dirty="0"/>
          </a:p>
        </p:txBody>
      </p:sp>
      <p:sp>
        <p:nvSpPr>
          <p:cNvPr id="15" name="Shape 11"/>
          <p:cNvSpPr/>
          <p:nvPr/>
        </p:nvSpPr>
        <p:spPr>
          <a:xfrm>
            <a:off x="566928" y="4526280"/>
            <a:ext cx="10515600" cy="1188720"/>
          </a:xfrm>
          <a:prstGeom prst="roundRect">
            <a:avLst>
              <a:gd name="adj" fmla="val 7692"/>
            </a:avLst>
          </a:prstGeom>
          <a:solidFill>
            <a:srgbClr val="EEF2F6"/>
          </a:solidFill>
          <a:ln/>
          <a:effectLst>
            <a:outerShdw sx="100000" sy="100000" kx="0" ky="0" algn="bl" rotWithShape="0" blurRad="88900" dist="25400" dir="5400000">
              <a:srgbClr val="000000">
                <a:alpha val="10000"/>
              </a:srgbClr>
            </a:outerShdw>
          </a:effectLst>
        </p:spPr>
      </p:sp>
      <p:pic>
        <p:nvPicPr>
          <p:cNvPr id="16" name="Image 2" descr="preencoded.png">    </p:cNvPr>
          <p:cNvPicPr>
            <a:picLocks noChangeAspect="1"/>
          </p:cNvPicPr>
          <p:nvPr/>
        </p:nvPicPr>
        <p:blipFill>
          <a:blip r:embed="rId3"/>
          <a:stretch>
            <a:fillRect/>
          </a:stretch>
        </p:blipFill>
        <p:spPr>
          <a:xfrm>
            <a:off x="786384" y="4764024"/>
            <a:ext cx="310896" cy="310896"/>
          </a:xfrm>
          <a:prstGeom prst="rect">
            <a:avLst/>
          </a:prstGeom>
        </p:spPr>
      </p:pic>
      <p:sp>
        <p:nvSpPr>
          <p:cNvPr id="17" name="Text 12"/>
          <p:cNvSpPr/>
          <p:nvPr/>
        </p:nvSpPr>
        <p:spPr>
          <a:xfrm>
            <a:off x="1225296" y="4709160"/>
            <a:ext cx="9692640" cy="384048"/>
          </a:xfrm>
          <a:prstGeom prst="rect">
            <a:avLst/>
          </a:prstGeom>
          <a:noFill/>
          <a:ln/>
        </p:spPr>
        <p:txBody>
          <a:bodyPr wrap="square" lIns="0" tIns="0" rIns="0" bIns="0" rtlCol="0" anchor="ctr"/>
          <a:lstStyle/>
          <a:p>
            <a:pPr indent="0" marL="0">
              <a:buNone/>
            </a:pPr>
            <a:r>
              <a:rPr lang="en-US" sz="1300" b="1" dirty="0">
                <a:solidFill>
                  <a:srgbClr val="0E2A47"/>
                </a:solidFill>
                <a:latin typeface="Calibri" pitchFamily="34" charset="0"/>
                <a:ea typeface="Calibri" pitchFamily="34" charset="-122"/>
                <a:cs typeface="Calibri" pitchFamily="34" charset="-120"/>
              </a:rPr>
              <a:t>Don't leave a contraception gap</a:t>
            </a:r>
            <a:endParaRPr lang="en-US" sz="1300" dirty="0"/>
          </a:p>
        </p:txBody>
      </p:sp>
      <p:sp>
        <p:nvSpPr>
          <p:cNvPr id="18" name="Text 13"/>
          <p:cNvSpPr/>
          <p:nvPr/>
        </p:nvSpPr>
        <p:spPr>
          <a:xfrm>
            <a:off x="859536" y="5129784"/>
            <a:ext cx="9948672" cy="438912"/>
          </a:xfrm>
          <a:prstGeom prst="rect">
            <a:avLst/>
          </a:prstGeom>
          <a:noFill/>
          <a:ln/>
        </p:spPr>
        <p:txBody>
          <a:bodyPr wrap="square" lIns="0" tIns="0" rIns="0" bIns="0" rtlCol="0" anchor="t"/>
          <a:lstStyle/>
          <a:p>
            <a:pPr indent="0" marL="0">
              <a:lnSpc>
                <a:spcPct val="102000"/>
              </a:lnSpc>
              <a:buNone/>
            </a:pPr>
            <a:r>
              <a:rPr lang="en-US" sz="1150" dirty="0">
                <a:solidFill>
                  <a:srgbClr val="33414F"/>
                </a:solidFill>
                <a:latin typeface="Calibri" pitchFamily="34" charset="0"/>
                <a:ea typeface="Calibri" pitchFamily="34" charset="-122"/>
                <a:cs typeface="Calibri" pitchFamily="34" charset="-120"/>
              </a:rPr>
              <a:t>Stopping the pill without a plan risks an unplanned pregnancy that could cancel surgery. Always bridge with another method and document the plan.</a:t>
            </a:r>
            <a:endParaRPr lang="en-US" sz="1150" dirty="0"/>
          </a:p>
        </p:txBody>
      </p:sp>
      <p:sp>
        <p:nvSpPr>
          <p:cNvPr id="19" name="Text 14"/>
          <p:cNvSpPr/>
          <p:nvPr/>
        </p:nvSpPr>
        <p:spPr>
          <a:xfrm>
            <a:off x="566928" y="6437376"/>
            <a:ext cx="11057839" cy="292608"/>
          </a:xfrm>
          <a:prstGeom prst="rect">
            <a:avLst/>
          </a:prstGeom>
          <a:noFill/>
          <a:ln/>
        </p:spPr>
        <p:txBody>
          <a:bodyPr wrap="square" lIns="0" tIns="0" rIns="0" bIns="0" rtlCol="0" anchor="ctr"/>
          <a:lstStyle/>
          <a:p>
            <a:pPr algn="l" indent="0" marL="0">
              <a:buNone/>
            </a:pPr>
            <a:r>
              <a:rPr lang="en-US" sz="850" b="1" dirty="0">
                <a:solidFill>
                  <a:srgbClr val="6B7886"/>
                </a:solidFill>
                <a:latin typeface="Calibri" pitchFamily="34" charset="0"/>
                <a:ea typeface="Calibri" pitchFamily="34" charset="-122"/>
                <a:cs typeface="Calibri" pitchFamily="34" charset="-120"/>
              </a:rPr>
              <a:t>Source: </a:t>
            </a:r>
            <a:pPr algn="l" indent="0" marL="0">
              <a:buNone/>
            </a:pPr>
            <a:r>
              <a:rPr lang="en-US" sz="850" dirty="0">
                <a:solidFill>
                  <a:srgbClr val="6B7886"/>
                </a:solidFill>
                <a:latin typeface="Calibri" pitchFamily="34" charset="0"/>
                <a:ea typeface="Calibri" pitchFamily="34" charset="-122"/>
                <a:cs typeface="Calibri" pitchFamily="34" charset="-120"/>
              </a:rPr>
              <a:t>UKMEC 2016; UKCPA perioperative guidance — stop CHC 4 weeks before major elective surgery with prolonged immobilisation.</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0E2A47"/>
        </a:solidFill>
      </p:bgPr>
    </p:bg>
    <p:spTree>
      <p:nvGrpSpPr>
        <p:cNvPr id="1" name=""/>
        <p:cNvGrpSpPr/>
        <p:nvPr/>
      </p:nvGrpSpPr>
      <p:grpSpPr>
        <a:xfrm>
          <a:off x="0" y="0"/>
          <a:ext cx="0" cy="0"/>
          <a:chOff x="0" y="0"/>
          <a:chExt cx="0" cy="0"/>
        </a:xfrm>
      </p:grpSpPr>
      <p:sp>
        <p:nvSpPr>
          <p:cNvPr id="2" name="Shape 0"/>
          <p:cNvSpPr/>
          <p:nvPr/>
        </p:nvSpPr>
        <p:spPr>
          <a:xfrm>
            <a:off x="566928" y="310896"/>
            <a:ext cx="2907792" cy="365760"/>
          </a:xfrm>
          <a:prstGeom prst="roundRect">
            <a:avLst>
              <a:gd name="adj" fmla="val 50000"/>
            </a:avLst>
          </a:prstGeom>
          <a:solidFill>
            <a:srgbClr val="E8770E"/>
          </a:solidFill>
          <a:ln/>
        </p:spPr>
      </p:sp>
      <p:sp>
        <p:nvSpPr>
          <p:cNvPr id="3" name="Text 1"/>
          <p:cNvSpPr/>
          <p:nvPr/>
        </p:nvSpPr>
        <p:spPr>
          <a:xfrm>
            <a:off x="566928" y="310896"/>
            <a:ext cx="2907792" cy="365760"/>
          </a:xfrm>
          <a:prstGeom prst="rect">
            <a:avLst/>
          </a:prstGeom>
          <a:noFill/>
          <a:ln/>
        </p:spPr>
        <p:txBody>
          <a:bodyPr wrap="square" lIns="0" tIns="0" rIns="0" bIns="0" rtlCol="0" anchor="ctr"/>
          <a:lstStyle/>
          <a:p>
            <a:pPr algn="ctr" indent="0" marL="0">
              <a:buNone/>
            </a:pPr>
            <a:r>
              <a:rPr lang="en-US" sz="1050" b="1" spc="100" kern="0" dirty="0">
                <a:solidFill>
                  <a:srgbClr val="FFFFFF"/>
                </a:solidFill>
                <a:latin typeface="Calibri" pitchFamily="34" charset="0"/>
                <a:ea typeface="Calibri" pitchFamily="34" charset="-122"/>
                <a:cs typeface="Calibri" pitchFamily="34" charset="-120"/>
              </a:rPr>
              <a:t>BRADFORD VTS TEACHING AIDS</a:t>
            </a:r>
            <a:endParaRPr lang="en-US" sz="1050" dirty="0"/>
          </a:p>
        </p:txBody>
      </p:sp>
      <p:sp>
        <p:nvSpPr>
          <p:cNvPr id="4" name="Text 2"/>
          <p:cNvSpPr/>
          <p:nvPr/>
        </p:nvSpPr>
        <p:spPr>
          <a:xfrm>
            <a:off x="10161727" y="310896"/>
            <a:ext cx="1463040" cy="365760"/>
          </a:xfrm>
          <a:prstGeom prst="rect">
            <a:avLst/>
          </a:prstGeom>
          <a:noFill/>
          <a:ln/>
        </p:spPr>
        <p:txBody>
          <a:bodyPr wrap="square" lIns="0" tIns="0" rIns="0" bIns="0" rtlCol="0" anchor="ctr"/>
          <a:lstStyle/>
          <a:p>
            <a:pPr algn="r" indent="0" marL="0">
              <a:buNone/>
            </a:pPr>
            <a:r>
              <a:rPr lang="en-US" sz="1100" i="1" dirty="0">
                <a:solidFill>
                  <a:srgbClr val="AEBED0"/>
                </a:solidFill>
                <a:latin typeface="Calibri" pitchFamily="34" charset="0"/>
                <a:ea typeface="Calibri" pitchFamily="34" charset="-122"/>
                <a:cs typeface="Calibri" pitchFamily="34" charset="-120"/>
              </a:rPr>
              <a:t>June 2026</a:t>
            </a:r>
            <a:endParaRPr lang="en-US" sz="1100" dirty="0"/>
          </a:p>
        </p:txBody>
      </p:sp>
      <p:sp>
        <p:nvSpPr>
          <p:cNvPr id="5" name="Shape 3"/>
          <p:cNvSpPr/>
          <p:nvPr/>
        </p:nvSpPr>
        <p:spPr>
          <a:xfrm>
            <a:off x="9692640" y="4023360"/>
            <a:ext cx="4572000" cy="4572000"/>
          </a:xfrm>
          <a:prstGeom prst="ellipse">
            <a:avLst/>
          </a:prstGeom>
          <a:solidFill>
            <a:srgbClr val="12877F">
              <a:alpha val="20000"/>
            </a:srgbClr>
          </a:solidFill>
          <a:ln/>
        </p:spPr>
      </p:sp>
      <p:sp>
        <p:nvSpPr>
          <p:cNvPr id="6" name="Text 4"/>
          <p:cNvSpPr/>
          <p:nvPr/>
        </p:nvSpPr>
        <p:spPr>
          <a:xfrm>
            <a:off x="566928" y="1097280"/>
            <a:ext cx="4572000" cy="411480"/>
          </a:xfrm>
          <a:prstGeom prst="rect">
            <a:avLst/>
          </a:prstGeom>
          <a:noFill/>
          <a:ln/>
        </p:spPr>
        <p:txBody>
          <a:bodyPr wrap="square" lIns="0" tIns="0" rIns="0" bIns="0" rtlCol="0" anchor="ctr"/>
          <a:lstStyle/>
          <a:p>
            <a:pPr indent="0" marL="0">
              <a:buNone/>
            </a:pPr>
            <a:r>
              <a:rPr lang="en-US" sz="1500" b="1" spc="200" kern="0" dirty="0">
                <a:solidFill>
                  <a:srgbClr val="E8770E"/>
                </a:solidFill>
                <a:latin typeface="Calibri" pitchFamily="34" charset="0"/>
                <a:ea typeface="Calibri" pitchFamily="34" charset="-122"/>
                <a:cs typeface="Calibri" pitchFamily="34" charset="-120"/>
              </a:rPr>
              <a:t>CASE 7 of 17</a:t>
            </a:r>
            <a:endParaRPr lang="en-US" sz="1500" dirty="0"/>
          </a:p>
        </p:txBody>
      </p:sp>
      <p:sp>
        <p:nvSpPr>
          <p:cNvPr id="7" name="Shape 5"/>
          <p:cNvSpPr/>
          <p:nvPr/>
        </p:nvSpPr>
        <p:spPr>
          <a:xfrm>
            <a:off x="2487168" y="1078992"/>
            <a:ext cx="4754880" cy="420624"/>
          </a:xfrm>
          <a:prstGeom prst="roundRect">
            <a:avLst>
              <a:gd name="adj" fmla="val 43478"/>
            </a:avLst>
          </a:prstGeom>
          <a:solidFill>
            <a:srgbClr val="FFFFFF">
              <a:alpha val="14000"/>
            </a:srgbClr>
          </a:solidFill>
          <a:ln/>
        </p:spPr>
      </p:sp>
      <p:sp>
        <p:nvSpPr>
          <p:cNvPr id="8" name="Text 6"/>
          <p:cNvSpPr/>
          <p:nvPr/>
        </p:nvSpPr>
        <p:spPr>
          <a:xfrm>
            <a:off x="2487168" y="1078992"/>
            <a:ext cx="4754880" cy="420624"/>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OLDER USER</a:t>
            </a:r>
            <a:endParaRPr lang="en-US" sz="1100" dirty="0"/>
          </a:p>
        </p:txBody>
      </p:sp>
      <p:sp>
        <p:nvSpPr>
          <p:cNvPr id="9" name="Shape 7"/>
          <p:cNvSpPr/>
          <p:nvPr/>
        </p:nvSpPr>
        <p:spPr>
          <a:xfrm>
            <a:off x="566928" y="1828800"/>
            <a:ext cx="10515600" cy="2331720"/>
          </a:xfrm>
          <a:prstGeom prst="roundRect">
            <a:avLst>
              <a:gd name="adj" fmla="val 5490"/>
            </a:avLst>
          </a:prstGeom>
          <a:solidFill>
            <a:srgbClr val="FFFFFF"/>
          </a:solidFill>
          <a:ln/>
          <a:effectLst>
            <a:outerShdw sx="100000" sy="100000" kx="0" ky="0" algn="bl" rotWithShape="0" blurRad="127000" dist="38100" dir="5400000">
              <a:srgbClr val="000000">
                <a:alpha val="22000"/>
              </a:srgbClr>
            </a:outerShdw>
          </a:effectLst>
        </p:spPr>
      </p:sp>
      <p:sp>
        <p:nvSpPr>
          <p:cNvPr id="10" name="Shape 8"/>
          <p:cNvSpPr/>
          <p:nvPr/>
        </p:nvSpPr>
        <p:spPr>
          <a:xfrm>
            <a:off x="886968" y="2121408"/>
            <a:ext cx="868680" cy="868680"/>
          </a:xfrm>
          <a:prstGeom prst="ellipse">
            <a:avLst/>
          </a:prstGeom>
          <a:solidFill>
            <a:srgbClr val="F4F7FA"/>
          </a:solidFill>
          <a:ln/>
        </p:spPr>
      </p:sp>
      <p:pic>
        <p:nvPicPr>
          <p:cNvPr id="11" name="Image 0" descr="preencoded.png">    </p:cNvPr>
          <p:cNvPicPr>
            <a:picLocks noChangeAspect="1"/>
          </p:cNvPicPr>
          <p:nvPr/>
        </p:nvPicPr>
        <p:blipFill>
          <a:blip r:embed="rId1"/>
          <a:stretch>
            <a:fillRect/>
          </a:stretch>
        </p:blipFill>
        <p:spPr>
          <a:xfrm>
            <a:off x="1121512" y="2355952"/>
            <a:ext cx="399593" cy="399593"/>
          </a:xfrm>
          <a:prstGeom prst="rect">
            <a:avLst/>
          </a:prstGeom>
        </p:spPr>
      </p:pic>
      <p:sp>
        <p:nvSpPr>
          <p:cNvPr id="12" name="Text 9"/>
          <p:cNvSpPr/>
          <p:nvPr/>
        </p:nvSpPr>
        <p:spPr>
          <a:xfrm>
            <a:off x="1984248" y="2103120"/>
            <a:ext cx="8778240" cy="502920"/>
          </a:xfrm>
          <a:prstGeom prst="rect">
            <a:avLst/>
          </a:prstGeom>
          <a:noFill/>
          <a:ln/>
        </p:spPr>
        <p:txBody>
          <a:bodyPr wrap="square" lIns="0" tIns="0" rIns="0" bIns="0" rtlCol="0" anchor="ctr"/>
          <a:lstStyle/>
          <a:p>
            <a:pPr indent="0" marL="0">
              <a:buNone/>
            </a:pPr>
            <a:r>
              <a:rPr lang="en-US" sz="1500" b="1" dirty="0">
                <a:solidFill>
                  <a:srgbClr val="12877F"/>
                </a:solidFill>
                <a:latin typeface="Calibri" pitchFamily="34" charset="0"/>
                <a:ea typeface="Calibri" pitchFamily="34" charset="-122"/>
                <a:cs typeface="Calibri" pitchFamily="34" charset="-120"/>
              </a:rPr>
              <a:t>48-year-old, happily on the same pill for 18 years.</a:t>
            </a:r>
            <a:endParaRPr lang="en-US" sz="1500" dirty="0"/>
          </a:p>
        </p:txBody>
      </p:sp>
      <p:sp>
        <p:nvSpPr>
          <p:cNvPr id="13" name="Shape 10"/>
          <p:cNvSpPr/>
          <p:nvPr/>
        </p:nvSpPr>
        <p:spPr>
          <a:xfrm>
            <a:off x="1984248" y="2670048"/>
            <a:ext cx="8595360" cy="0"/>
          </a:xfrm>
          <a:prstGeom prst="line">
            <a:avLst/>
          </a:prstGeom>
          <a:noFill/>
          <a:ln w="12700">
            <a:solidFill>
              <a:srgbClr val="DCE3EA"/>
            </a:solidFill>
            <a:prstDash val="solid"/>
          </a:ln>
        </p:spPr>
      </p:sp>
      <p:sp>
        <p:nvSpPr>
          <p:cNvPr id="14" name="Text 11"/>
          <p:cNvSpPr/>
          <p:nvPr/>
        </p:nvSpPr>
        <p:spPr>
          <a:xfrm>
            <a:off x="1984248" y="2743200"/>
            <a:ext cx="8778240" cy="1280160"/>
          </a:xfrm>
          <a:prstGeom prst="rect">
            <a:avLst/>
          </a:prstGeom>
          <a:noFill/>
          <a:ln/>
        </p:spPr>
        <p:txBody>
          <a:bodyPr wrap="square" lIns="0" tIns="0" rIns="0" bIns="0" rtlCol="0" anchor="t"/>
          <a:lstStyle/>
          <a:p>
            <a:pPr indent="0" marL="0">
              <a:lnSpc>
                <a:spcPct val="105000"/>
              </a:lnSpc>
              <a:buNone/>
            </a:pPr>
            <a:r>
              <a:rPr lang="en-US" sz="1800" dirty="0">
                <a:solidFill>
                  <a:srgbClr val="1F2A37"/>
                </a:solidFill>
                <a:latin typeface="Calibri" pitchFamily="34" charset="0"/>
                <a:ea typeface="Calibri" pitchFamily="34" charset="-122"/>
                <a:cs typeface="Calibri" pitchFamily="34" charset="-120"/>
              </a:rPr>
              <a:t>What should you discuss with her?</a:t>
            </a:r>
            <a:endParaRPr lang="en-US" sz="1800" dirty="0"/>
          </a:p>
        </p:txBody>
      </p:sp>
      <p:sp>
        <p:nvSpPr>
          <p:cNvPr id="15" name="Shape 12"/>
          <p:cNvSpPr/>
          <p:nvPr/>
        </p:nvSpPr>
        <p:spPr>
          <a:xfrm>
            <a:off x="566928" y="4526280"/>
            <a:ext cx="10515600" cy="1417320"/>
          </a:xfrm>
          <a:prstGeom prst="roundRect">
            <a:avLst>
              <a:gd name="adj" fmla="val 9032"/>
            </a:avLst>
          </a:prstGeom>
          <a:solidFill>
            <a:srgbClr val="E8770E"/>
          </a:solidFill>
          <a:ln/>
        </p:spPr>
      </p:sp>
      <p:sp>
        <p:nvSpPr>
          <p:cNvPr id="16" name="Shape 13"/>
          <p:cNvSpPr/>
          <p:nvPr/>
        </p:nvSpPr>
        <p:spPr>
          <a:xfrm>
            <a:off x="932688" y="4846320"/>
            <a:ext cx="777240" cy="777240"/>
          </a:xfrm>
          <a:prstGeom prst="ellipse">
            <a:avLst/>
          </a:prstGeom>
          <a:solidFill>
            <a:srgbClr val="FFFFFF"/>
          </a:solidFill>
          <a:ln/>
        </p:spPr>
      </p:sp>
      <p:pic>
        <p:nvPicPr>
          <p:cNvPr id="17" name="Image 1" descr="preencoded.png">    </p:cNvPr>
          <p:cNvPicPr>
            <a:picLocks noChangeAspect="1"/>
          </p:cNvPicPr>
          <p:nvPr/>
        </p:nvPicPr>
        <p:blipFill>
          <a:blip r:embed="rId2"/>
          <a:stretch>
            <a:fillRect/>
          </a:stretch>
        </p:blipFill>
        <p:spPr>
          <a:xfrm>
            <a:off x="1142543" y="5056175"/>
            <a:ext cx="357530" cy="357530"/>
          </a:xfrm>
          <a:prstGeom prst="rect">
            <a:avLst/>
          </a:prstGeom>
        </p:spPr>
      </p:pic>
      <p:sp>
        <p:nvSpPr>
          <p:cNvPr id="18" name="Text 14"/>
          <p:cNvSpPr/>
          <p:nvPr/>
        </p:nvSpPr>
        <p:spPr>
          <a:xfrm>
            <a:off x="1984248" y="4709160"/>
            <a:ext cx="8686800" cy="457200"/>
          </a:xfrm>
          <a:prstGeom prst="rect">
            <a:avLst/>
          </a:prstGeom>
          <a:noFill/>
          <a:ln/>
        </p:spPr>
        <p:txBody>
          <a:bodyPr wrap="square" lIns="0" tIns="0" rIns="0" bIns="0" rtlCol="0" anchor="ctr"/>
          <a:lstStyle/>
          <a:p>
            <a:pPr indent="0" marL="0">
              <a:buNone/>
            </a:pPr>
            <a:r>
              <a:rPr lang="en-US" sz="2200" b="1" dirty="0">
                <a:solidFill>
                  <a:srgbClr val="FFFFFF"/>
                </a:solidFill>
                <a:latin typeface="Georgia" pitchFamily="34" charset="0"/>
                <a:ea typeface="Georgia" pitchFamily="34" charset="-122"/>
                <a:cs typeface="Georgia" pitchFamily="34" charset="-120"/>
              </a:rPr>
              <a:t>STOP &amp; THINK</a:t>
            </a:r>
            <a:endParaRPr lang="en-US" sz="2200" dirty="0"/>
          </a:p>
        </p:txBody>
      </p:sp>
      <p:sp>
        <p:nvSpPr>
          <p:cNvPr id="19" name="Text 15"/>
          <p:cNvSpPr/>
          <p:nvPr/>
        </p:nvSpPr>
        <p:spPr>
          <a:xfrm>
            <a:off x="1984248" y="5175504"/>
            <a:ext cx="8778240" cy="640080"/>
          </a:xfrm>
          <a:prstGeom prst="rect">
            <a:avLst/>
          </a:prstGeom>
          <a:noFill/>
          <a:ln/>
        </p:spPr>
        <p:txBody>
          <a:bodyPr wrap="square" lIns="0" tIns="0" rIns="0" bIns="0" rtlCol="0" anchor="ctr"/>
          <a:lstStyle/>
          <a:p>
            <a:pPr indent="0" marL="0">
              <a:lnSpc>
                <a:spcPct val="102000"/>
              </a:lnSpc>
              <a:buNone/>
            </a:pPr>
            <a:r>
              <a:rPr lang="en-US" sz="1350" dirty="0">
                <a:solidFill>
                  <a:srgbClr val="FFF1E0"/>
                </a:solidFill>
                <a:latin typeface="Calibri" pitchFamily="34" charset="0"/>
                <a:ea typeface="Calibri" pitchFamily="34" charset="-122"/>
                <a:cs typeface="Calibri" pitchFamily="34" charset="-120"/>
              </a:rPr>
              <a:t>What would you advise? Decide on your plan — then turn the slide to check it against current guidance.</a:t>
            </a:r>
            <a:endParaRPr lang="en-US" sz="13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66928" y="310896"/>
            <a:ext cx="2907792" cy="365760"/>
          </a:xfrm>
          <a:prstGeom prst="roundRect">
            <a:avLst>
              <a:gd name="adj" fmla="val 50000"/>
            </a:avLst>
          </a:prstGeom>
          <a:solidFill>
            <a:srgbClr val="E8770E"/>
          </a:solidFill>
          <a:ln/>
        </p:spPr>
      </p:sp>
      <p:sp>
        <p:nvSpPr>
          <p:cNvPr id="3" name="Text 1"/>
          <p:cNvSpPr/>
          <p:nvPr/>
        </p:nvSpPr>
        <p:spPr>
          <a:xfrm>
            <a:off x="566928" y="310896"/>
            <a:ext cx="2907792" cy="365760"/>
          </a:xfrm>
          <a:prstGeom prst="rect">
            <a:avLst/>
          </a:prstGeom>
          <a:noFill/>
          <a:ln/>
        </p:spPr>
        <p:txBody>
          <a:bodyPr wrap="square" lIns="0" tIns="0" rIns="0" bIns="0" rtlCol="0" anchor="ctr"/>
          <a:lstStyle/>
          <a:p>
            <a:pPr algn="ctr" indent="0" marL="0">
              <a:buNone/>
            </a:pPr>
            <a:r>
              <a:rPr lang="en-US" sz="1050" b="1" spc="100" kern="0" dirty="0">
                <a:solidFill>
                  <a:srgbClr val="FFFFFF"/>
                </a:solidFill>
                <a:latin typeface="Calibri" pitchFamily="34" charset="0"/>
                <a:ea typeface="Calibri" pitchFamily="34" charset="-122"/>
                <a:cs typeface="Calibri" pitchFamily="34" charset="-120"/>
              </a:rPr>
              <a:t>BRADFORD VTS TEACHING AIDS</a:t>
            </a:r>
            <a:endParaRPr lang="en-US" sz="1050" dirty="0"/>
          </a:p>
        </p:txBody>
      </p:sp>
      <p:sp>
        <p:nvSpPr>
          <p:cNvPr id="4" name="Text 2"/>
          <p:cNvSpPr/>
          <p:nvPr/>
        </p:nvSpPr>
        <p:spPr>
          <a:xfrm>
            <a:off x="10161727" y="310896"/>
            <a:ext cx="1463040" cy="365760"/>
          </a:xfrm>
          <a:prstGeom prst="rect">
            <a:avLst/>
          </a:prstGeom>
          <a:noFill/>
          <a:ln/>
        </p:spPr>
        <p:txBody>
          <a:bodyPr wrap="square" lIns="0" tIns="0" rIns="0" bIns="0" rtlCol="0" anchor="ctr"/>
          <a:lstStyle/>
          <a:p>
            <a:pPr algn="r" indent="0" marL="0">
              <a:buNone/>
            </a:pPr>
            <a:r>
              <a:rPr lang="en-US" sz="1100" i="1" dirty="0">
                <a:solidFill>
                  <a:srgbClr val="6B7886"/>
                </a:solidFill>
                <a:latin typeface="Calibri" pitchFamily="34" charset="0"/>
                <a:ea typeface="Calibri" pitchFamily="34" charset="-122"/>
                <a:cs typeface="Calibri" pitchFamily="34" charset="-120"/>
              </a:rPr>
              <a:t>June 2026</a:t>
            </a:r>
            <a:endParaRPr lang="en-US" sz="1100" dirty="0"/>
          </a:p>
        </p:txBody>
      </p:sp>
      <p:sp>
        <p:nvSpPr>
          <p:cNvPr id="5" name="Text 3"/>
          <p:cNvSpPr/>
          <p:nvPr/>
        </p:nvSpPr>
        <p:spPr>
          <a:xfrm>
            <a:off x="566928" y="868680"/>
            <a:ext cx="8229600" cy="640080"/>
          </a:xfrm>
          <a:prstGeom prst="rect">
            <a:avLst/>
          </a:prstGeom>
          <a:noFill/>
          <a:ln/>
        </p:spPr>
        <p:txBody>
          <a:bodyPr wrap="square" lIns="0" tIns="0" rIns="0" bIns="0" rtlCol="0" anchor="ctr"/>
          <a:lstStyle/>
          <a:p>
            <a:pPr indent="0" marL="0">
              <a:buNone/>
            </a:pPr>
            <a:r>
              <a:rPr lang="en-US" sz="3000" b="1" dirty="0">
                <a:solidFill>
                  <a:srgbClr val="0E2A47"/>
                </a:solidFill>
                <a:latin typeface="Georgia" pitchFamily="34" charset="0"/>
                <a:ea typeface="Georgia" pitchFamily="34" charset="-122"/>
                <a:cs typeface="Georgia" pitchFamily="34" charset="-120"/>
              </a:rPr>
              <a:t>How to use this tutorial</a:t>
            </a:r>
            <a:endParaRPr lang="en-US" sz="3000" dirty="0"/>
          </a:p>
        </p:txBody>
      </p:sp>
      <p:sp>
        <p:nvSpPr>
          <p:cNvPr id="6" name="Text 4"/>
          <p:cNvSpPr/>
          <p:nvPr/>
        </p:nvSpPr>
        <p:spPr>
          <a:xfrm>
            <a:off x="566928" y="1481328"/>
            <a:ext cx="10515600" cy="457200"/>
          </a:xfrm>
          <a:prstGeom prst="rect">
            <a:avLst/>
          </a:prstGeom>
          <a:noFill/>
          <a:ln/>
        </p:spPr>
        <p:txBody>
          <a:bodyPr wrap="square" lIns="0" tIns="0" rIns="0" bIns="0" rtlCol="0" anchor="ctr"/>
          <a:lstStyle/>
          <a:p>
            <a:pPr indent="0" marL="0">
              <a:buNone/>
            </a:pPr>
            <a:r>
              <a:rPr lang="en-US" sz="1350" dirty="0">
                <a:solidFill>
                  <a:srgbClr val="6B7886"/>
                </a:solidFill>
                <a:latin typeface="Calibri" pitchFamily="34" charset="0"/>
                <a:ea typeface="Calibri" pitchFamily="34" charset="-122"/>
                <a:cs typeface="Calibri" pitchFamily="34" charset="-120"/>
              </a:rPr>
              <a:t>Each case is a quick workout for your clinical reasoning — pause, decide, then reveal the evidence-based answer.</a:t>
            </a:r>
            <a:endParaRPr lang="en-US" sz="1350" dirty="0"/>
          </a:p>
        </p:txBody>
      </p:sp>
      <p:sp>
        <p:nvSpPr>
          <p:cNvPr id="7" name="Shape 5"/>
          <p:cNvSpPr/>
          <p:nvPr/>
        </p:nvSpPr>
        <p:spPr>
          <a:xfrm>
            <a:off x="566928" y="2148840"/>
            <a:ext cx="3456432" cy="1371600"/>
          </a:xfrm>
          <a:prstGeom prst="roundRect">
            <a:avLst>
              <a:gd name="adj" fmla="val 8000"/>
            </a:avLst>
          </a:prstGeom>
          <a:solidFill>
            <a:srgbClr val="F4F7FA"/>
          </a:solidFill>
          <a:ln/>
          <a:effectLst>
            <a:outerShdw sx="100000" sy="100000" kx="0" ky="0" algn="bl" rotWithShape="0" blurRad="88900" dist="25400" dir="5400000">
              <a:srgbClr val="000000">
                <a:alpha val="10000"/>
              </a:srgbClr>
            </a:outerShdw>
          </a:effectLst>
        </p:spPr>
      </p:sp>
      <p:sp>
        <p:nvSpPr>
          <p:cNvPr id="8" name="Shape 6"/>
          <p:cNvSpPr/>
          <p:nvPr/>
        </p:nvSpPr>
        <p:spPr>
          <a:xfrm>
            <a:off x="804672" y="2377440"/>
            <a:ext cx="548640" cy="548640"/>
          </a:xfrm>
          <a:prstGeom prst="ellipse">
            <a:avLst/>
          </a:prstGeom>
          <a:solidFill>
            <a:srgbClr val="0E2A47"/>
          </a:solidFill>
          <a:ln/>
        </p:spPr>
      </p:sp>
      <p:pic>
        <p:nvPicPr>
          <p:cNvPr id="9" name="Image 0" descr="preencoded.png">    </p:cNvPr>
          <p:cNvPicPr>
            <a:picLocks noChangeAspect="1"/>
          </p:cNvPicPr>
          <p:nvPr/>
        </p:nvPicPr>
        <p:blipFill>
          <a:blip r:embed="rId1"/>
          <a:stretch>
            <a:fillRect/>
          </a:stretch>
        </p:blipFill>
        <p:spPr>
          <a:xfrm>
            <a:off x="952805" y="2525573"/>
            <a:ext cx="252374" cy="252374"/>
          </a:xfrm>
          <a:prstGeom prst="rect">
            <a:avLst/>
          </a:prstGeom>
        </p:spPr>
      </p:pic>
      <p:sp>
        <p:nvSpPr>
          <p:cNvPr id="10" name="Text 7"/>
          <p:cNvSpPr/>
          <p:nvPr/>
        </p:nvSpPr>
        <p:spPr>
          <a:xfrm>
            <a:off x="1463040" y="2395728"/>
            <a:ext cx="2450592" cy="457200"/>
          </a:xfrm>
          <a:prstGeom prst="rect">
            <a:avLst/>
          </a:prstGeom>
          <a:noFill/>
          <a:ln/>
        </p:spPr>
        <p:txBody>
          <a:bodyPr wrap="square" lIns="0" tIns="0" rIns="0" bIns="0" rtlCol="0" anchor="ctr"/>
          <a:lstStyle/>
          <a:p>
            <a:pPr indent="0" marL="0">
              <a:buNone/>
            </a:pPr>
            <a:r>
              <a:rPr lang="en-US" sz="1450" b="1" dirty="0">
                <a:solidFill>
                  <a:srgbClr val="0E2A47"/>
                </a:solidFill>
                <a:latin typeface="Calibri" pitchFamily="34" charset="0"/>
                <a:ea typeface="Calibri" pitchFamily="34" charset="-122"/>
                <a:cs typeface="Calibri" pitchFamily="34" charset="-120"/>
              </a:rPr>
              <a:t>Read the case</a:t>
            </a:r>
            <a:endParaRPr lang="en-US" sz="1450" dirty="0"/>
          </a:p>
        </p:txBody>
      </p:sp>
      <p:sp>
        <p:nvSpPr>
          <p:cNvPr id="11" name="Text 8"/>
          <p:cNvSpPr/>
          <p:nvPr/>
        </p:nvSpPr>
        <p:spPr>
          <a:xfrm>
            <a:off x="822960" y="2907792"/>
            <a:ext cx="2999232" cy="548640"/>
          </a:xfrm>
          <a:prstGeom prst="rect">
            <a:avLst/>
          </a:prstGeom>
          <a:noFill/>
          <a:ln/>
        </p:spPr>
        <p:txBody>
          <a:bodyPr wrap="square" lIns="0" tIns="0" rIns="0" bIns="0" rtlCol="0" anchor="ctr"/>
          <a:lstStyle/>
          <a:p>
            <a:pPr indent="0" marL="0">
              <a:lnSpc>
                <a:spcPct val="102000"/>
              </a:lnSpc>
              <a:buNone/>
            </a:pPr>
            <a:r>
              <a:rPr lang="en-US" sz="1150" dirty="0">
                <a:solidFill>
                  <a:srgbClr val="33414F"/>
                </a:solidFill>
                <a:latin typeface="Calibri" pitchFamily="34" charset="0"/>
                <a:ea typeface="Calibri" pitchFamily="34" charset="-122"/>
                <a:cs typeface="Calibri" pitchFamily="34" charset="-120"/>
              </a:rPr>
              <a:t>A real-world patient asks for the pill — or runs into a problem.</a:t>
            </a:r>
            <a:endParaRPr lang="en-US" sz="1150" dirty="0"/>
          </a:p>
        </p:txBody>
      </p:sp>
      <p:sp>
        <p:nvSpPr>
          <p:cNvPr id="12" name="Shape 9"/>
          <p:cNvSpPr/>
          <p:nvPr/>
        </p:nvSpPr>
        <p:spPr>
          <a:xfrm>
            <a:off x="4279392" y="2148840"/>
            <a:ext cx="3456432" cy="1371600"/>
          </a:xfrm>
          <a:prstGeom prst="roundRect">
            <a:avLst>
              <a:gd name="adj" fmla="val 8000"/>
            </a:avLst>
          </a:prstGeom>
          <a:solidFill>
            <a:srgbClr val="F4F7FA"/>
          </a:solidFill>
          <a:ln/>
          <a:effectLst>
            <a:outerShdw sx="100000" sy="100000" kx="0" ky="0" algn="bl" rotWithShape="0" blurRad="88900" dist="25400" dir="5400000">
              <a:srgbClr val="000000">
                <a:alpha val="10000"/>
              </a:srgbClr>
            </a:outerShdw>
          </a:effectLst>
        </p:spPr>
      </p:sp>
      <p:sp>
        <p:nvSpPr>
          <p:cNvPr id="13" name="Shape 10"/>
          <p:cNvSpPr/>
          <p:nvPr/>
        </p:nvSpPr>
        <p:spPr>
          <a:xfrm>
            <a:off x="4517136" y="2377440"/>
            <a:ext cx="548640" cy="548640"/>
          </a:xfrm>
          <a:prstGeom prst="ellipse">
            <a:avLst/>
          </a:prstGeom>
          <a:solidFill>
            <a:srgbClr val="0E2A47"/>
          </a:solidFill>
          <a:ln/>
        </p:spPr>
      </p:sp>
      <p:pic>
        <p:nvPicPr>
          <p:cNvPr id="14" name="Image 1" descr="preencoded.png">    </p:cNvPr>
          <p:cNvPicPr>
            <a:picLocks noChangeAspect="1"/>
          </p:cNvPicPr>
          <p:nvPr/>
        </p:nvPicPr>
        <p:blipFill>
          <a:blip r:embed="rId2"/>
          <a:stretch>
            <a:fillRect/>
          </a:stretch>
        </p:blipFill>
        <p:spPr>
          <a:xfrm>
            <a:off x="4665269" y="2525573"/>
            <a:ext cx="252374" cy="252374"/>
          </a:xfrm>
          <a:prstGeom prst="rect">
            <a:avLst/>
          </a:prstGeom>
        </p:spPr>
      </p:pic>
      <p:sp>
        <p:nvSpPr>
          <p:cNvPr id="15" name="Text 11"/>
          <p:cNvSpPr/>
          <p:nvPr/>
        </p:nvSpPr>
        <p:spPr>
          <a:xfrm>
            <a:off x="5175504" y="2395728"/>
            <a:ext cx="2450592" cy="457200"/>
          </a:xfrm>
          <a:prstGeom prst="rect">
            <a:avLst/>
          </a:prstGeom>
          <a:noFill/>
          <a:ln/>
        </p:spPr>
        <p:txBody>
          <a:bodyPr wrap="square" lIns="0" tIns="0" rIns="0" bIns="0" rtlCol="0" anchor="ctr"/>
          <a:lstStyle/>
          <a:p>
            <a:pPr indent="0" marL="0">
              <a:buNone/>
            </a:pPr>
            <a:r>
              <a:rPr lang="en-US" sz="1450" b="1" dirty="0">
                <a:solidFill>
                  <a:srgbClr val="0E2A47"/>
                </a:solidFill>
                <a:latin typeface="Calibri" pitchFamily="34" charset="0"/>
                <a:ea typeface="Calibri" pitchFamily="34" charset="-122"/>
                <a:cs typeface="Calibri" pitchFamily="34" charset="-120"/>
              </a:rPr>
              <a:t>Stop &amp; think</a:t>
            </a:r>
            <a:endParaRPr lang="en-US" sz="1450" dirty="0"/>
          </a:p>
        </p:txBody>
      </p:sp>
      <p:sp>
        <p:nvSpPr>
          <p:cNvPr id="16" name="Text 12"/>
          <p:cNvSpPr/>
          <p:nvPr/>
        </p:nvSpPr>
        <p:spPr>
          <a:xfrm>
            <a:off x="4535424" y="2907792"/>
            <a:ext cx="2999232" cy="548640"/>
          </a:xfrm>
          <a:prstGeom prst="rect">
            <a:avLst/>
          </a:prstGeom>
          <a:noFill/>
          <a:ln/>
        </p:spPr>
        <p:txBody>
          <a:bodyPr wrap="square" lIns="0" tIns="0" rIns="0" bIns="0" rtlCol="0" anchor="ctr"/>
          <a:lstStyle/>
          <a:p>
            <a:pPr indent="0" marL="0">
              <a:lnSpc>
                <a:spcPct val="102000"/>
              </a:lnSpc>
              <a:buNone/>
            </a:pPr>
            <a:r>
              <a:rPr lang="en-US" sz="1150" dirty="0">
                <a:solidFill>
                  <a:srgbClr val="33414F"/>
                </a:solidFill>
                <a:latin typeface="Calibri" pitchFamily="34" charset="0"/>
                <a:ea typeface="Calibri" pitchFamily="34" charset="-122"/>
                <a:cs typeface="Calibri" pitchFamily="34" charset="-120"/>
              </a:rPr>
              <a:t>Decide what YOU would do before turning the slide.</a:t>
            </a:r>
            <a:endParaRPr lang="en-US" sz="1150" dirty="0"/>
          </a:p>
        </p:txBody>
      </p:sp>
      <p:sp>
        <p:nvSpPr>
          <p:cNvPr id="17" name="Shape 13"/>
          <p:cNvSpPr/>
          <p:nvPr/>
        </p:nvSpPr>
        <p:spPr>
          <a:xfrm>
            <a:off x="7991856" y="2148840"/>
            <a:ext cx="3456432" cy="1371600"/>
          </a:xfrm>
          <a:prstGeom prst="roundRect">
            <a:avLst>
              <a:gd name="adj" fmla="val 8000"/>
            </a:avLst>
          </a:prstGeom>
          <a:solidFill>
            <a:srgbClr val="F4F7FA"/>
          </a:solidFill>
          <a:ln/>
          <a:effectLst>
            <a:outerShdw sx="100000" sy="100000" kx="0" ky="0" algn="bl" rotWithShape="0" blurRad="88900" dist="25400" dir="5400000">
              <a:srgbClr val="000000">
                <a:alpha val="10000"/>
              </a:srgbClr>
            </a:outerShdw>
          </a:effectLst>
        </p:spPr>
      </p:sp>
      <p:sp>
        <p:nvSpPr>
          <p:cNvPr id="18" name="Shape 14"/>
          <p:cNvSpPr/>
          <p:nvPr/>
        </p:nvSpPr>
        <p:spPr>
          <a:xfrm>
            <a:off x="8229600" y="2377440"/>
            <a:ext cx="548640" cy="548640"/>
          </a:xfrm>
          <a:prstGeom prst="ellipse">
            <a:avLst/>
          </a:prstGeom>
          <a:solidFill>
            <a:srgbClr val="0E2A47"/>
          </a:solidFill>
          <a:ln/>
        </p:spPr>
      </p:sp>
      <p:pic>
        <p:nvPicPr>
          <p:cNvPr id="19" name="Image 2" descr="preencoded.png">    </p:cNvPr>
          <p:cNvPicPr>
            <a:picLocks noChangeAspect="1"/>
          </p:cNvPicPr>
          <p:nvPr/>
        </p:nvPicPr>
        <p:blipFill>
          <a:blip r:embed="rId3"/>
          <a:stretch>
            <a:fillRect/>
          </a:stretch>
        </p:blipFill>
        <p:spPr>
          <a:xfrm>
            <a:off x="8377733" y="2525573"/>
            <a:ext cx="252374" cy="252374"/>
          </a:xfrm>
          <a:prstGeom prst="rect">
            <a:avLst/>
          </a:prstGeom>
        </p:spPr>
      </p:pic>
      <p:sp>
        <p:nvSpPr>
          <p:cNvPr id="20" name="Text 15"/>
          <p:cNvSpPr/>
          <p:nvPr/>
        </p:nvSpPr>
        <p:spPr>
          <a:xfrm>
            <a:off x="8887968" y="2395728"/>
            <a:ext cx="2450592" cy="457200"/>
          </a:xfrm>
          <a:prstGeom prst="rect">
            <a:avLst/>
          </a:prstGeom>
          <a:noFill/>
          <a:ln/>
        </p:spPr>
        <p:txBody>
          <a:bodyPr wrap="square" lIns="0" tIns="0" rIns="0" bIns="0" rtlCol="0" anchor="ctr"/>
          <a:lstStyle/>
          <a:p>
            <a:pPr indent="0" marL="0">
              <a:buNone/>
            </a:pPr>
            <a:r>
              <a:rPr lang="en-US" sz="1450" b="1" dirty="0">
                <a:solidFill>
                  <a:srgbClr val="0E2A47"/>
                </a:solidFill>
                <a:latin typeface="Calibri" pitchFamily="34" charset="0"/>
                <a:ea typeface="Calibri" pitchFamily="34" charset="-122"/>
                <a:cs typeface="Calibri" pitchFamily="34" charset="-120"/>
              </a:rPr>
              <a:t>Check the answer</a:t>
            </a:r>
            <a:endParaRPr lang="en-US" sz="1450" dirty="0"/>
          </a:p>
        </p:txBody>
      </p:sp>
      <p:sp>
        <p:nvSpPr>
          <p:cNvPr id="21" name="Text 16"/>
          <p:cNvSpPr/>
          <p:nvPr/>
        </p:nvSpPr>
        <p:spPr>
          <a:xfrm>
            <a:off x="8247888" y="2907792"/>
            <a:ext cx="2999232" cy="548640"/>
          </a:xfrm>
          <a:prstGeom prst="rect">
            <a:avLst/>
          </a:prstGeom>
          <a:noFill/>
          <a:ln/>
        </p:spPr>
        <p:txBody>
          <a:bodyPr wrap="square" lIns="0" tIns="0" rIns="0" bIns="0" rtlCol="0" anchor="ctr"/>
          <a:lstStyle/>
          <a:p>
            <a:pPr indent="0" marL="0">
              <a:lnSpc>
                <a:spcPct val="102000"/>
              </a:lnSpc>
              <a:buNone/>
            </a:pPr>
            <a:r>
              <a:rPr lang="en-US" sz="1150" dirty="0">
                <a:solidFill>
                  <a:srgbClr val="33414F"/>
                </a:solidFill>
                <a:latin typeface="Calibri" pitchFamily="34" charset="0"/>
                <a:ea typeface="Calibri" pitchFamily="34" charset="-122"/>
                <a:cs typeface="Calibri" pitchFamily="34" charset="-120"/>
              </a:rPr>
              <a:t>Compare with current FSRH / UKMEC / NICE guidance.</a:t>
            </a:r>
            <a:endParaRPr lang="en-US" sz="1150" dirty="0"/>
          </a:p>
        </p:txBody>
      </p:sp>
      <p:sp>
        <p:nvSpPr>
          <p:cNvPr id="22" name="Shape 17"/>
          <p:cNvSpPr/>
          <p:nvPr/>
        </p:nvSpPr>
        <p:spPr>
          <a:xfrm>
            <a:off x="566928" y="3703320"/>
            <a:ext cx="5577840" cy="2468880"/>
          </a:xfrm>
          <a:prstGeom prst="roundRect">
            <a:avLst>
              <a:gd name="adj" fmla="val 3704"/>
            </a:avLst>
          </a:prstGeom>
          <a:solidFill>
            <a:srgbClr val="EEF2F6"/>
          </a:solidFill>
          <a:ln/>
          <a:effectLst>
            <a:outerShdw sx="100000" sy="100000" kx="0" ky="0" algn="bl" rotWithShape="0" blurRad="88900" dist="25400" dir="5400000">
              <a:srgbClr val="000000">
                <a:alpha val="10000"/>
              </a:srgbClr>
            </a:outerShdw>
          </a:effectLst>
        </p:spPr>
      </p:sp>
      <p:pic>
        <p:nvPicPr>
          <p:cNvPr id="23" name="Image 3" descr="preencoded.png">    </p:cNvPr>
          <p:cNvPicPr>
            <a:picLocks noChangeAspect="1"/>
          </p:cNvPicPr>
          <p:nvPr/>
        </p:nvPicPr>
        <p:blipFill>
          <a:blip r:embed="rId4"/>
          <a:stretch>
            <a:fillRect/>
          </a:stretch>
        </p:blipFill>
        <p:spPr>
          <a:xfrm>
            <a:off x="786384" y="3941064"/>
            <a:ext cx="310896" cy="310896"/>
          </a:xfrm>
          <a:prstGeom prst="rect">
            <a:avLst/>
          </a:prstGeom>
        </p:spPr>
      </p:pic>
      <p:sp>
        <p:nvSpPr>
          <p:cNvPr id="24" name="Text 18"/>
          <p:cNvSpPr/>
          <p:nvPr/>
        </p:nvSpPr>
        <p:spPr>
          <a:xfrm>
            <a:off x="1225296" y="3886200"/>
            <a:ext cx="4754880" cy="384048"/>
          </a:xfrm>
          <a:prstGeom prst="rect">
            <a:avLst/>
          </a:prstGeom>
          <a:noFill/>
          <a:ln/>
        </p:spPr>
        <p:txBody>
          <a:bodyPr wrap="square" lIns="0" tIns="0" rIns="0" bIns="0" rtlCol="0" anchor="ctr"/>
          <a:lstStyle/>
          <a:p>
            <a:pPr indent="0" marL="0">
              <a:buNone/>
            </a:pPr>
            <a:r>
              <a:rPr lang="en-US" sz="1300" b="1" dirty="0">
                <a:solidFill>
                  <a:srgbClr val="0E2A47"/>
                </a:solidFill>
                <a:latin typeface="Calibri" pitchFamily="34" charset="0"/>
                <a:ea typeface="Calibri" pitchFamily="34" charset="-122"/>
                <a:cs typeface="Calibri" pitchFamily="34" charset="-120"/>
              </a:rPr>
              <a:t>What's new since the original deck</a:t>
            </a:r>
            <a:endParaRPr lang="en-US" sz="1300" dirty="0"/>
          </a:p>
        </p:txBody>
      </p:sp>
      <p:sp>
        <p:nvSpPr>
          <p:cNvPr id="25" name="Text 19"/>
          <p:cNvSpPr/>
          <p:nvPr/>
        </p:nvSpPr>
        <p:spPr>
          <a:xfrm>
            <a:off x="859536" y="4306824"/>
            <a:ext cx="5010912" cy="1719072"/>
          </a:xfrm>
          <a:prstGeom prst="rect">
            <a:avLst/>
          </a:prstGeom>
          <a:noFill/>
          <a:ln/>
        </p:spPr>
        <p:txBody>
          <a:bodyPr wrap="square" lIns="0" tIns="0" rIns="0" bIns="0" rtlCol="0" anchor="t"/>
          <a:lstStyle/>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The old “WHO 1–4” categories are now the UK Medical Eligibility Criteria (UKMEC 1–4).</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Tailored / continuous pill-taking is now actively offered — the 7-day break is optional.</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Enzyme-inducer and emergency-contraception advice has changed substantially.</a:t>
            </a:r>
            <a:endParaRPr lang="en-US" sz="1150" dirty="0"/>
          </a:p>
        </p:txBody>
      </p:sp>
      <p:sp>
        <p:nvSpPr>
          <p:cNvPr id="26" name="Shape 20"/>
          <p:cNvSpPr/>
          <p:nvPr/>
        </p:nvSpPr>
        <p:spPr>
          <a:xfrm>
            <a:off x="6355080" y="3703320"/>
            <a:ext cx="5285232" cy="2468880"/>
          </a:xfrm>
          <a:prstGeom prst="roundRect">
            <a:avLst>
              <a:gd name="adj" fmla="val 4444"/>
            </a:avLst>
          </a:prstGeom>
          <a:solidFill>
            <a:srgbClr val="0E2A47"/>
          </a:solidFill>
          <a:ln/>
        </p:spPr>
      </p:sp>
      <p:sp>
        <p:nvSpPr>
          <p:cNvPr id="27" name="Text 21"/>
          <p:cNvSpPr/>
          <p:nvPr/>
        </p:nvSpPr>
        <p:spPr>
          <a:xfrm>
            <a:off x="6629400" y="3858768"/>
            <a:ext cx="4754880" cy="365760"/>
          </a:xfrm>
          <a:prstGeom prst="rect">
            <a:avLst/>
          </a:prstGeom>
          <a:noFill/>
          <a:ln/>
        </p:spPr>
        <p:txBody>
          <a:bodyPr wrap="square" lIns="0" tIns="0" rIns="0" bIns="0" rtlCol="0" anchor="ctr"/>
          <a:lstStyle/>
          <a:p>
            <a:pPr indent="0" marL="0">
              <a:buNone/>
            </a:pPr>
            <a:r>
              <a:rPr lang="en-US" sz="1350" b="1" dirty="0">
                <a:solidFill>
                  <a:srgbClr val="E8770E"/>
                </a:solidFill>
                <a:latin typeface="Calibri" pitchFamily="34" charset="0"/>
                <a:ea typeface="Calibri" pitchFamily="34" charset="-122"/>
                <a:cs typeface="Calibri" pitchFamily="34" charset="-120"/>
              </a:rPr>
              <a:t>The 8 modules</a:t>
            </a:r>
            <a:endParaRPr lang="en-US" sz="1350" dirty="0"/>
          </a:p>
        </p:txBody>
      </p:sp>
      <p:sp>
        <p:nvSpPr>
          <p:cNvPr id="28" name="Text 22"/>
          <p:cNvSpPr/>
          <p:nvPr/>
        </p:nvSpPr>
        <p:spPr>
          <a:xfrm>
            <a:off x="6629400" y="4261104"/>
            <a:ext cx="4754880" cy="1828800"/>
          </a:xfrm>
          <a:prstGeom prst="rect">
            <a:avLst/>
          </a:prstGeom>
          <a:noFill/>
          <a:ln/>
        </p:spPr>
        <p:txBody>
          <a:bodyPr wrap="square" lIns="0" tIns="0" rIns="0" bIns="0" rtlCol="0" anchor="ctr"/>
          <a:lstStyle/>
          <a:p>
            <a:pPr indent="0" marL="0">
              <a:spcAft>
                <a:spcPts val="400"/>
              </a:spcAft>
              <a:buNone/>
            </a:pPr>
            <a:r>
              <a:rPr lang="en-US" sz="1150" dirty="0">
                <a:solidFill>
                  <a:srgbClr val="FFFFFF"/>
                </a:solidFill>
                <a:latin typeface="Calibri" pitchFamily="34" charset="0"/>
                <a:ea typeface="Calibri" pitchFamily="34" charset="-122"/>
                <a:cs typeface="Calibri" pitchFamily="34" charset="-120"/>
              </a:rPr>
              <a:t>A  Starting well</a:t>
            </a:r>
            <a:endParaRPr lang="en-US" sz="1150" dirty="0"/>
          </a:p>
          <a:p>
            <a:pPr indent="0" marL="0">
              <a:spcAft>
                <a:spcPts val="400"/>
              </a:spcAft>
              <a:buNone/>
            </a:pPr>
            <a:r>
              <a:rPr lang="en-US" sz="1150" dirty="0">
                <a:solidFill>
                  <a:srgbClr val="FFFFFF"/>
                </a:solidFill>
                <a:latin typeface="Calibri" pitchFamily="34" charset="0"/>
                <a:ea typeface="Calibri" pitchFamily="34" charset="-122"/>
                <a:cs typeface="Calibri" pitchFamily="34" charset="-120"/>
              </a:rPr>
              <a:t>B  Staying safe (red flags)</a:t>
            </a:r>
            <a:endParaRPr lang="en-US" sz="1150" dirty="0"/>
          </a:p>
          <a:p>
            <a:pPr indent="0" marL="0">
              <a:spcAft>
                <a:spcPts val="400"/>
              </a:spcAft>
              <a:buNone/>
            </a:pPr>
            <a:r>
              <a:rPr lang="en-US" sz="1150" dirty="0">
                <a:solidFill>
                  <a:srgbClr val="FFFFFF"/>
                </a:solidFill>
                <a:latin typeface="Calibri" pitchFamily="34" charset="0"/>
                <a:ea typeface="Calibri" pitchFamily="34" charset="-122"/>
                <a:cs typeface="Calibri" pitchFamily="34" charset="-120"/>
              </a:rPr>
              <a:t>C  Drugs that interfere</a:t>
            </a:r>
            <a:endParaRPr lang="en-US" sz="1150" dirty="0"/>
          </a:p>
          <a:p>
            <a:pPr indent="0" marL="0">
              <a:spcAft>
                <a:spcPts val="400"/>
              </a:spcAft>
              <a:buNone/>
            </a:pPr>
            <a:r>
              <a:rPr lang="en-US" sz="1150" dirty="0">
                <a:solidFill>
                  <a:srgbClr val="FFFFFF"/>
                </a:solidFill>
                <a:latin typeface="Calibri" pitchFamily="34" charset="0"/>
                <a:ea typeface="Calibri" pitchFamily="34" charset="-122"/>
                <a:cs typeface="Calibri" pitchFamily="34" charset="-120"/>
              </a:rPr>
              <a:t>D  Side-effects &amp; troubleshooting</a:t>
            </a:r>
            <a:endParaRPr lang="en-US" sz="1150" dirty="0"/>
          </a:p>
          <a:p>
            <a:pPr indent="0" marL="0">
              <a:spcAft>
                <a:spcPts val="400"/>
              </a:spcAft>
              <a:buNone/>
            </a:pPr>
            <a:r>
              <a:rPr lang="en-US" sz="1150" dirty="0">
                <a:solidFill>
                  <a:srgbClr val="FFFFFF"/>
                </a:solidFill>
                <a:latin typeface="Calibri" pitchFamily="34" charset="0"/>
                <a:ea typeface="Calibri" pitchFamily="34" charset="-122"/>
                <a:cs typeface="Calibri" pitchFamily="34" charset="-120"/>
              </a:rPr>
              <a:t>E  Beyond contraception</a:t>
            </a:r>
            <a:endParaRPr lang="en-US" sz="1150" dirty="0"/>
          </a:p>
          <a:p>
            <a:pPr indent="0" marL="0">
              <a:spcAft>
                <a:spcPts val="400"/>
              </a:spcAft>
              <a:buNone/>
            </a:pPr>
            <a:r>
              <a:rPr lang="en-US" sz="1150" dirty="0">
                <a:solidFill>
                  <a:srgbClr val="FFFFFF"/>
                </a:solidFill>
                <a:latin typeface="Calibri" pitchFamily="34" charset="0"/>
                <a:ea typeface="Calibri" pitchFamily="34" charset="-122"/>
                <a:cs typeface="Calibri" pitchFamily="34" charset="-120"/>
              </a:rPr>
              <a:t>F  Getting more reliable</a:t>
            </a:r>
            <a:endParaRPr lang="en-US" sz="1150" dirty="0"/>
          </a:p>
          <a:p>
            <a:pPr indent="0" marL="0">
              <a:spcAft>
                <a:spcPts val="400"/>
              </a:spcAft>
              <a:buNone/>
            </a:pPr>
            <a:r>
              <a:rPr lang="en-US" sz="1150" dirty="0">
                <a:solidFill>
                  <a:srgbClr val="FFFFFF"/>
                </a:solidFill>
                <a:latin typeface="Calibri" pitchFamily="34" charset="0"/>
                <a:ea typeface="Calibri" pitchFamily="34" charset="-122"/>
                <a:cs typeface="Calibri" pitchFamily="34" charset="-120"/>
              </a:rPr>
              <a:t>G  When pills are missed</a:t>
            </a:r>
            <a:endParaRPr lang="en-US" sz="1150" dirty="0"/>
          </a:p>
          <a:p>
            <a:pPr indent="0" marL="0">
              <a:spcAft>
                <a:spcPts val="400"/>
              </a:spcAft>
              <a:buNone/>
            </a:pPr>
            <a:r>
              <a:rPr lang="en-US" sz="1150" dirty="0">
                <a:solidFill>
                  <a:srgbClr val="FFFFFF"/>
                </a:solidFill>
                <a:latin typeface="Calibri" pitchFamily="34" charset="0"/>
                <a:ea typeface="Calibri" pitchFamily="34" charset="-122"/>
                <a:cs typeface="Calibri" pitchFamily="34" charset="-120"/>
              </a:rPr>
              <a:t>H  Safeguarding first</a:t>
            </a:r>
            <a:endParaRPr lang="en-US" sz="1150" dirty="0"/>
          </a:p>
        </p:txBody>
      </p:sp>
      <p:sp>
        <p:nvSpPr>
          <p:cNvPr id="29" name="Text 23"/>
          <p:cNvSpPr/>
          <p:nvPr/>
        </p:nvSpPr>
        <p:spPr>
          <a:xfrm>
            <a:off x="566928" y="6437376"/>
            <a:ext cx="11057839" cy="292608"/>
          </a:xfrm>
          <a:prstGeom prst="rect">
            <a:avLst/>
          </a:prstGeom>
          <a:noFill/>
          <a:ln/>
        </p:spPr>
        <p:txBody>
          <a:bodyPr wrap="square" lIns="0" tIns="0" rIns="0" bIns="0" rtlCol="0" anchor="ctr"/>
          <a:lstStyle/>
          <a:p>
            <a:pPr algn="l" indent="0" marL="0">
              <a:buNone/>
            </a:pPr>
            <a:r>
              <a:rPr lang="en-US" sz="850" b="1" dirty="0">
                <a:solidFill>
                  <a:srgbClr val="6B7886"/>
                </a:solidFill>
                <a:latin typeface="Calibri" pitchFamily="34" charset="0"/>
                <a:ea typeface="Calibri" pitchFamily="34" charset="-122"/>
                <a:cs typeface="Calibri" pitchFamily="34" charset="-120"/>
              </a:rPr>
              <a:t>Source: </a:t>
            </a:r>
            <a:pPr algn="l" indent="0" marL="0">
              <a:buNone/>
            </a:pPr>
            <a:r>
              <a:rPr lang="en-US" sz="850" dirty="0">
                <a:solidFill>
                  <a:srgbClr val="6B7886"/>
                </a:solidFill>
                <a:latin typeface="Calibri" pitchFamily="34" charset="0"/>
                <a:ea typeface="Calibri" pitchFamily="34" charset="-122"/>
                <a:cs typeface="Calibri" pitchFamily="34" charset="-120"/>
              </a:rPr>
              <a:t>FSRH Combined Hormonal Contraception (2019, amended 2023); UKMEC 2016 (amended 2019).</a:t>
            </a:r>
            <a:endParaRPr lang="en-US" sz="8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66928" y="310896"/>
            <a:ext cx="2907792" cy="365760"/>
          </a:xfrm>
          <a:prstGeom prst="roundRect">
            <a:avLst>
              <a:gd name="adj" fmla="val 50000"/>
            </a:avLst>
          </a:prstGeom>
          <a:solidFill>
            <a:srgbClr val="E8770E"/>
          </a:solidFill>
          <a:ln/>
        </p:spPr>
      </p:sp>
      <p:sp>
        <p:nvSpPr>
          <p:cNvPr id="3" name="Text 1"/>
          <p:cNvSpPr/>
          <p:nvPr/>
        </p:nvSpPr>
        <p:spPr>
          <a:xfrm>
            <a:off x="566928" y="310896"/>
            <a:ext cx="2907792" cy="365760"/>
          </a:xfrm>
          <a:prstGeom prst="rect">
            <a:avLst/>
          </a:prstGeom>
          <a:noFill/>
          <a:ln/>
        </p:spPr>
        <p:txBody>
          <a:bodyPr wrap="square" lIns="0" tIns="0" rIns="0" bIns="0" rtlCol="0" anchor="ctr"/>
          <a:lstStyle/>
          <a:p>
            <a:pPr algn="ctr" indent="0" marL="0">
              <a:buNone/>
            </a:pPr>
            <a:r>
              <a:rPr lang="en-US" sz="1050" b="1" spc="100" kern="0" dirty="0">
                <a:solidFill>
                  <a:srgbClr val="FFFFFF"/>
                </a:solidFill>
                <a:latin typeface="Calibri" pitchFamily="34" charset="0"/>
                <a:ea typeface="Calibri" pitchFamily="34" charset="-122"/>
                <a:cs typeface="Calibri" pitchFamily="34" charset="-120"/>
              </a:rPr>
              <a:t>BRADFORD VTS TEACHING AIDS</a:t>
            </a:r>
            <a:endParaRPr lang="en-US" sz="1050" dirty="0"/>
          </a:p>
        </p:txBody>
      </p:sp>
      <p:sp>
        <p:nvSpPr>
          <p:cNvPr id="4" name="Text 2"/>
          <p:cNvSpPr/>
          <p:nvPr/>
        </p:nvSpPr>
        <p:spPr>
          <a:xfrm>
            <a:off x="10161727" y="310896"/>
            <a:ext cx="1463040" cy="365760"/>
          </a:xfrm>
          <a:prstGeom prst="rect">
            <a:avLst/>
          </a:prstGeom>
          <a:noFill/>
          <a:ln/>
        </p:spPr>
        <p:txBody>
          <a:bodyPr wrap="square" lIns="0" tIns="0" rIns="0" bIns="0" rtlCol="0" anchor="ctr"/>
          <a:lstStyle/>
          <a:p>
            <a:pPr algn="r" indent="0" marL="0">
              <a:buNone/>
            </a:pPr>
            <a:r>
              <a:rPr lang="en-US" sz="1100" i="1" dirty="0">
                <a:solidFill>
                  <a:srgbClr val="6B7886"/>
                </a:solidFill>
                <a:latin typeface="Calibri" pitchFamily="34" charset="0"/>
                <a:ea typeface="Calibri" pitchFamily="34" charset="-122"/>
                <a:cs typeface="Calibri" pitchFamily="34" charset="-120"/>
              </a:rPr>
              <a:t>June 2026</a:t>
            </a:r>
            <a:endParaRPr lang="en-US" sz="1100" dirty="0"/>
          </a:p>
        </p:txBody>
      </p:sp>
      <p:sp>
        <p:nvSpPr>
          <p:cNvPr id="5" name="Text 3"/>
          <p:cNvSpPr/>
          <p:nvPr/>
        </p:nvSpPr>
        <p:spPr>
          <a:xfrm>
            <a:off x="566928" y="868680"/>
            <a:ext cx="10058400" cy="548640"/>
          </a:xfrm>
          <a:prstGeom prst="rect">
            <a:avLst/>
          </a:prstGeom>
          <a:noFill/>
          <a:ln/>
        </p:spPr>
        <p:txBody>
          <a:bodyPr wrap="square" lIns="0" tIns="0" rIns="0" bIns="0" rtlCol="0" anchor="ctr"/>
          <a:lstStyle/>
          <a:p>
            <a:pPr indent="0" marL="0">
              <a:buNone/>
            </a:pPr>
            <a:r>
              <a:rPr lang="en-US" sz="2500" b="1" dirty="0">
                <a:solidFill>
                  <a:srgbClr val="0E2A47"/>
                </a:solidFill>
                <a:latin typeface="Georgia" pitchFamily="34" charset="0"/>
                <a:ea typeface="Georgia" pitchFamily="34" charset="-122"/>
                <a:cs typeface="Georgia" pitchFamily="34" charset="-120"/>
              </a:rPr>
              <a:t>Case 7 — The long-term user at 48</a:t>
            </a:r>
            <a:endParaRPr lang="en-US" sz="2500" dirty="0"/>
          </a:p>
        </p:txBody>
      </p:sp>
      <p:sp>
        <p:nvSpPr>
          <p:cNvPr id="6" name="Text 4"/>
          <p:cNvSpPr/>
          <p:nvPr/>
        </p:nvSpPr>
        <p:spPr>
          <a:xfrm>
            <a:off x="566928" y="1417320"/>
            <a:ext cx="10515600" cy="411480"/>
          </a:xfrm>
          <a:prstGeom prst="rect">
            <a:avLst/>
          </a:prstGeom>
          <a:noFill/>
          <a:ln/>
        </p:spPr>
        <p:txBody>
          <a:bodyPr wrap="square" lIns="0" tIns="0" rIns="0" bIns="0" rtlCol="0" anchor="ctr"/>
          <a:lstStyle/>
          <a:p>
            <a:pPr indent="0" marL="0">
              <a:buNone/>
            </a:pPr>
            <a:r>
              <a:rPr lang="en-US" sz="1300" dirty="0">
                <a:solidFill>
                  <a:srgbClr val="6B7886"/>
                </a:solidFill>
                <a:latin typeface="Calibri" pitchFamily="34" charset="0"/>
                <a:ea typeface="Calibri" pitchFamily="34" charset="-122"/>
                <a:cs typeface="Calibri" pitchFamily="34" charset="-120"/>
              </a:rPr>
              <a:t>“Happy on it” is not the same as “still safe on it” — re-screen and plan the exit.</a:t>
            </a:r>
            <a:endParaRPr lang="en-US" sz="1300" dirty="0"/>
          </a:p>
        </p:txBody>
      </p:sp>
      <p:sp>
        <p:nvSpPr>
          <p:cNvPr id="7" name="Shape 5"/>
          <p:cNvSpPr/>
          <p:nvPr/>
        </p:nvSpPr>
        <p:spPr>
          <a:xfrm>
            <a:off x="566928" y="1965960"/>
            <a:ext cx="5577840" cy="2194560"/>
          </a:xfrm>
          <a:prstGeom prst="roundRect">
            <a:avLst>
              <a:gd name="adj" fmla="val 4167"/>
            </a:avLst>
          </a:prstGeom>
          <a:solidFill>
            <a:srgbClr val="EEF2F6"/>
          </a:solidFill>
          <a:ln/>
          <a:effectLst>
            <a:outerShdw sx="100000" sy="100000" kx="0" ky="0" algn="bl" rotWithShape="0" blurRad="88900" dist="25400" dir="5400000">
              <a:srgbClr val="000000">
                <a:alpha val="10000"/>
              </a:srgbClr>
            </a:outerShdw>
          </a:effectLst>
        </p:spPr>
      </p:sp>
      <p:pic>
        <p:nvPicPr>
          <p:cNvPr id="8" name="Image 0" descr="preencoded.png">    </p:cNvPr>
          <p:cNvPicPr>
            <a:picLocks noChangeAspect="1"/>
          </p:cNvPicPr>
          <p:nvPr/>
        </p:nvPicPr>
        <p:blipFill>
          <a:blip r:embed="rId1"/>
          <a:stretch>
            <a:fillRect/>
          </a:stretch>
        </p:blipFill>
        <p:spPr>
          <a:xfrm>
            <a:off x="786384" y="2203704"/>
            <a:ext cx="310896" cy="310896"/>
          </a:xfrm>
          <a:prstGeom prst="rect">
            <a:avLst/>
          </a:prstGeom>
        </p:spPr>
      </p:pic>
      <p:sp>
        <p:nvSpPr>
          <p:cNvPr id="9" name="Text 6"/>
          <p:cNvSpPr/>
          <p:nvPr/>
        </p:nvSpPr>
        <p:spPr>
          <a:xfrm>
            <a:off x="1225296" y="2148840"/>
            <a:ext cx="4754880" cy="384048"/>
          </a:xfrm>
          <a:prstGeom prst="rect">
            <a:avLst/>
          </a:prstGeom>
          <a:noFill/>
          <a:ln/>
        </p:spPr>
        <p:txBody>
          <a:bodyPr wrap="square" lIns="0" tIns="0" rIns="0" bIns="0" rtlCol="0" anchor="ctr"/>
          <a:lstStyle/>
          <a:p>
            <a:pPr indent="0" marL="0">
              <a:buNone/>
            </a:pPr>
            <a:r>
              <a:rPr lang="en-US" sz="1300" b="1" dirty="0">
                <a:solidFill>
                  <a:srgbClr val="0E2A47"/>
                </a:solidFill>
                <a:latin typeface="Calibri" pitchFamily="34" charset="0"/>
                <a:ea typeface="Calibri" pitchFamily="34" charset="-122"/>
                <a:cs typeface="Calibri" pitchFamily="34" charset="-120"/>
              </a:rPr>
              <a:t>Age and the pill</a:t>
            </a:r>
            <a:endParaRPr lang="en-US" sz="1300" dirty="0"/>
          </a:p>
        </p:txBody>
      </p:sp>
      <p:sp>
        <p:nvSpPr>
          <p:cNvPr id="10" name="Text 7"/>
          <p:cNvSpPr/>
          <p:nvPr/>
        </p:nvSpPr>
        <p:spPr>
          <a:xfrm>
            <a:off x="859536" y="2569464"/>
            <a:ext cx="5010912" cy="1444752"/>
          </a:xfrm>
          <a:prstGeom prst="rect">
            <a:avLst/>
          </a:prstGeom>
          <a:noFill/>
          <a:ln/>
        </p:spPr>
        <p:txBody>
          <a:bodyPr wrap="square" lIns="0" tIns="0" rIns="0" bIns="0" rtlCol="0" anchor="t"/>
          <a:lstStyle/>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From age 40 the pill is UKMEC 2 — still usable if she is otherwise low-risk.</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It can be continued to age 50, then switch to a non-oestrogen method.</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A lower-dose (≤ 30 microgram EE) pill is preferred at this age.</a:t>
            </a:r>
            <a:endParaRPr lang="en-US" sz="1150" dirty="0"/>
          </a:p>
        </p:txBody>
      </p:sp>
      <p:sp>
        <p:nvSpPr>
          <p:cNvPr id="11" name="Shape 8"/>
          <p:cNvSpPr/>
          <p:nvPr/>
        </p:nvSpPr>
        <p:spPr>
          <a:xfrm>
            <a:off x="6355080" y="1965960"/>
            <a:ext cx="5285232" cy="2194560"/>
          </a:xfrm>
          <a:prstGeom prst="roundRect">
            <a:avLst>
              <a:gd name="adj" fmla="val 4167"/>
            </a:avLst>
          </a:prstGeom>
          <a:solidFill>
            <a:srgbClr val="E7F2F1"/>
          </a:solidFill>
          <a:ln/>
          <a:effectLst>
            <a:outerShdw sx="100000" sy="100000" kx="0" ky="0" algn="bl" rotWithShape="0" blurRad="88900" dist="25400" dir="5400000">
              <a:srgbClr val="000000">
                <a:alpha val="10000"/>
              </a:srgbClr>
            </a:outerShdw>
          </a:effectLst>
        </p:spPr>
      </p:sp>
      <p:pic>
        <p:nvPicPr>
          <p:cNvPr id="12" name="Image 1" descr="preencoded.png">    </p:cNvPr>
          <p:cNvPicPr>
            <a:picLocks noChangeAspect="1"/>
          </p:cNvPicPr>
          <p:nvPr/>
        </p:nvPicPr>
        <p:blipFill>
          <a:blip r:embed="rId2"/>
          <a:stretch>
            <a:fillRect/>
          </a:stretch>
        </p:blipFill>
        <p:spPr>
          <a:xfrm>
            <a:off x="6574536" y="2203704"/>
            <a:ext cx="310896" cy="310896"/>
          </a:xfrm>
          <a:prstGeom prst="rect">
            <a:avLst/>
          </a:prstGeom>
        </p:spPr>
      </p:pic>
      <p:sp>
        <p:nvSpPr>
          <p:cNvPr id="13" name="Text 9"/>
          <p:cNvSpPr/>
          <p:nvPr/>
        </p:nvSpPr>
        <p:spPr>
          <a:xfrm>
            <a:off x="7013448" y="2148840"/>
            <a:ext cx="4462272" cy="384048"/>
          </a:xfrm>
          <a:prstGeom prst="rect">
            <a:avLst/>
          </a:prstGeom>
          <a:noFill/>
          <a:ln/>
        </p:spPr>
        <p:txBody>
          <a:bodyPr wrap="square" lIns="0" tIns="0" rIns="0" bIns="0" rtlCol="0" anchor="ctr"/>
          <a:lstStyle/>
          <a:p>
            <a:pPr indent="0" marL="0">
              <a:buNone/>
            </a:pPr>
            <a:r>
              <a:rPr lang="en-US" sz="1300" b="1" dirty="0">
                <a:solidFill>
                  <a:srgbClr val="12877F"/>
                </a:solidFill>
                <a:latin typeface="Calibri" pitchFamily="34" charset="0"/>
                <a:ea typeface="Calibri" pitchFamily="34" charset="-122"/>
                <a:cs typeface="Calibri" pitchFamily="34" charset="-120"/>
              </a:rPr>
              <a:t>Re-screen at every review</a:t>
            </a:r>
            <a:endParaRPr lang="en-US" sz="1300" dirty="0"/>
          </a:p>
        </p:txBody>
      </p:sp>
      <p:sp>
        <p:nvSpPr>
          <p:cNvPr id="14" name="Text 10"/>
          <p:cNvSpPr/>
          <p:nvPr/>
        </p:nvSpPr>
        <p:spPr>
          <a:xfrm>
            <a:off x="6647688" y="2569464"/>
            <a:ext cx="4718304" cy="1444752"/>
          </a:xfrm>
          <a:prstGeom prst="rect">
            <a:avLst/>
          </a:prstGeom>
          <a:noFill/>
          <a:ln/>
        </p:spPr>
        <p:txBody>
          <a:bodyPr wrap="square" lIns="0" tIns="0" rIns="0" bIns="0" rtlCol="0" anchor="t"/>
          <a:lstStyle/>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Blood pressure, BMI, smoking status.</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Any new migraine — especially with aura.</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Personal or family history of clots or cardiovascular disease.</a:t>
            </a:r>
            <a:endParaRPr lang="en-US" sz="1150" dirty="0"/>
          </a:p>
        </p:txBody>
      </p:sp>
      <p:sp>
        <p:nvSpPr>
          <p:cNvPr id="15" name="Shape 11"/>
          <p:cNvSpPr/>
          <p:nvPr/>
        </p:nvSpPr>
        <p:spPr>
          <a:xfrm>
            <a:off x="566928" y="4297680"/>
            <a:ext cx="10515600" cy="1417320"/>
          </a:xfrm>
          <a:prstGeom prst="roundRect">
            <a:avLst>
              <a:gd name="adj" fmla="val 6452"/>
            </a:avLst>
          </a:prstGeom>
          <a:solidFill>
            <a:srgbClr val="E8F4EC"/>
          </a:solidFill>
          <a:ln/>
          <a:effectLst>
            <a:outerShdw sx="100000" sy="100000" kx="0" ky="0" algn="bl" rotWithShape="0" blurRad="88900" dist="25400" dir="5400000">
              <a:srgbClr val="000000">
                <a:alpha val="10000"/>
              </a:srgbClr>
            </a:outerShdw>
          </a:effectLst>
        </p:spPr>
      </p:sp>
      <p:pic>
        <p:nvPicPr>
          <p:cNvPr id="16" name="Image 2" descr="preencoded.png">    </p:cNvPr>
          <p:cNvPicPr>
            <a:picLocks noChangeAspect="1"/>
          </p:cNvPicPr>
          <p:nvPr/>
        </p:nvPicPr>
        <p:blipFill>
          <a:blip r:embed="rId3"/>
          <a:stretch>
            <a:fillRect/>
          </a:stretch>
        </p:blipFill>
        <p:spPr>
          <a:xfrm>
            <a:off x="786384" y="4535424"/>
            <a:ext cx="310896" cy="310896"/>
          </a:xfrm>
          <a:prstGeom prst="rect">
            <a:avLst/>
          </a:prstGeom>
        </p:spPr>
      </p:pic>
      <p:sp>
        <p:nvSpPr>
          <p:cNvPr id="17" name="Text 12"/>
          <p:cNvSpPr/>
          <p:nvPr/>
        </p:nvSpPr>
        <p:spPr>
          <a:xfrm>
            <a:off x="1225296" y="4480560"/>
            <a:ext cx="9692640" cy="384048"/>
          </a:xfrm>
          <a:prstGeom prst="rect">
            <a:avLst/>
          </a:prstGeom>
          <a:noFill/>
          <a:ln/>
        </p:spPr>
        <p:txBody>
          <a:bodyPr wrap="square" lIns="0" tIns="0" rIns="0" bIns="0" rtlCol="0" anchor="ctr"/>
          <a:lstStyle/>
          <a:p>
            <a:pPr indent="0" marL="0">
              <a:buNone/>
            </a:pPr>
            <a:r>
              <a:rPr lang="en-US" sz="1300" b="1" dirty="0">
                <a:solidFill>
                  <a:srgbClr val="1E8449"/>
                </a:solidFill>
                <a:latin typeface="Calibri" pitchFamily="34" charset="0"/>
                <a:ea typeface="Calibri" pitchFamily="34" charset="-122"/>
                <a:cs typeface="Calibri" pitchFamily="34" charset="-120"/>
              </a:rPr>
              <a:t>Bonus at her age</a:t>
            </a:r>
            <a:endParaRPr lang="en-US" sz="1300" dirty="0"/>
          </a:p>
        </p:txBody>
      </p:sp>
      <p:sp>
        <p:nvSpPr>
          <p:cNvPr id="18" name="Text 13"/>
          <p:cNvSpPr/>
          <p:nvPr/>
        </p:nvSpPr>
        <p:spPr>
          <a:xfrm>
            <a:off x="859536" y="4901184"/>
            <a:ext cx="9948672" cy="667512"/>
          </a:xfrm>
          <a:prstGeom prst="rect">
            <a:avLst/>
          </a:prstGeom>
          <a:noFill/>
          <a:ln/>
        </p:spPr>
        <p:txBody>
          <a:bodyPr wrap="square" lIns="0" tIns="0" rIns="0" bIns="0" rtlCol="0" anchor="t"/>
          <a:lstStyle/>
          <a:p>
            <a:pPr indent="0" marL="0">
              <a:lnSpc>
                <a:spcPct val="102000"/>
              </a:lnSpc>
              <a:buNone/>
            </a:pPr>
            <a:r>
              <a:rPr lang="en-US" sz="1150" dirty="0">
                <a:solidFill>
                  <a:srgbClr val="33414F"/>
                </a:solidFill>
                <a:latin typeface="Calibri" pitchFamily="34" charset="0"/>
                <a:ea typeface="Calibri" pitchFamily="34" charset="-122"/>
                <a:cs typeface="Calibri" pitchFamily="34" charset="-120"/>
              </a:rPr>
              <a:t>The pill helps perimenopausal symptoms and bleeding, masks the menopause, and protects bone — but she still needs contraception until 55, or until the menopause is confirmed off oestrogen.</a:t>
            </a:r>
            <a:endParaRPr lang="en-US" sz="1150" dirty="0"/>
          </a:p>
        </p:txBody>
      </p:sp>
      <p:sp>
        <p:nvSpPr>
          <p:cNvPr id="19" name="Text 14"/>
          <p:cNvSpPr/>
          <p:nvPr/>
        </p:nvSpPr>
        <p:spPr>
          <a:xfrm>
            <a:off x="566928" y="6437376"/>
            <a:ext cx="11057839" cy="292608"/>
          </a:xfrm>
          <a:prstGeom prst="rect">
            <a:avLst/>
          </a:prstGeom>
          <a:noFill/>
          <a:ln/>
        </p:spPr>
        <p:txBody>
          <a:bodyPr wrap="square" lIns="0" tIns="0" rIns="0" bIns="0" rtlCol="0" anchor="ctr"/>
          <a:lstStyle/>
          <a:p>
            <a:pPr algn="l" indent="0" marL="0">
              <a:buNone/>
            </a:pPr>
            <a:r>
              <a:rPr lang="en-US" sz="850" b="1" dirty="0">
                <a:solidFill>
                  <a:srgbClr val="6B7886"/>
                </a:solidFill>
                <a:latin typeface="Calibri" pitchFamily="34" charset="0"/>
                <a:ea typeface="Calibri" pitchFamily="34" charset="-122"/>
                <a:cs typeface="Calibri" pitchFamily="34" charset="-120"/>
              </a:rPr>
              <a:t>Source: </a:t>
            </a:r>
            <a:pPr algn="l" indent="0" marL="0">
              <a:buNone/>
            </a:pPr>
            <a:r>
              <a:rPr lang="en-US" sz="850" dirty="0">
                <a:solidFill>
                  <a:srgbClr val="6B7886"/>
                </a:solidFill>
                <a:latin typeface="Calibri" pitchFamily="34" charset="0"/>
                <a:ea typeface="Calibri" pitchFamily="34" charset="-122"/>
                <a:cs typeface="Calibri" pitchFamily="34" charset="-120"/>
              </a:rPr>
              <a:t>FSRH Contraception for Women Aged Over 40 (2017, amended 2023); UKMEC 2016 (age ≥ 40 = Category 2).</a:t>
            </a:r>
            <a:endParaRPr lang="en-US" sz="8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0E2A47"/>
        </a:solidFill>
      </p:bgPr>
    </p:bg>
    <p:spTree>
      <p:nvGrpSpPr>
        <p:cNvPr id="1" name=""/>
        <p:cNvGrpSpPr/>
        <p:nvPr/>
      </p:nvGrpSpPr>
      <p:grpSpPr>
        <a:xfrm>
          <a:off x="0" y="0"/>
          <a:ext cx="0" cy="0"/>
          <a:chOff x="0" y="0"/>
          <a:chExt cx="0" cy="0"/>
        </a:xfrm>
      </p:grpSpPr>
      <p:sp>
        <p:nvSpPr>
          <p:cNvPr id="2" name="Shape 0"/>
          <p:cNvSpPr/>
          <p:nvPr/>
        </p:nvSpPr>
        <p:spPr>
          <a:xfrm>
            <a:off x="566928" y="310896"/>
            <a:ext cx="2907792" cy="365760"/>
          </a:xfrm>
          <a:prstGeom prst="roundRect">
            <a:avLst>
              <a:gd name="adj" fmla="val 50000"/>
            </a:avLst>
          </a:prstGeom>
          <a:solidFill>
            <a:srgbClr val="E8770E"/>
          </a:solidFill>
          <a:ln/>
        </p:spPr>
      </p:sp>
      <p:sp>
        <p:nvSpPr>
          <p:cNvPr id="3" name="Text 1"/>
          <p:cNvSpPr/>
          <p:nvPr/>
        </p:nvSpPr>
        <p:spPr>
          <a:xfrm>
            <a:off x="566928" y="310896"/>
            <a:ext cx="2907792" cy="365760"/>
          </a:xfrm>
          <a:prstGeom prst="rect">
            <a:avLst/>
          </a:prstGeom>
          <a:noFill/>
          <a:ln/>
        </p:spPr>
        <p:txBody>
          <a:bodyPr wrap="square" lIns="0" tIns="0" rIns="0" bIns="0" rtlCol="0" anchor="ctr"/>
          <a:lstStyle/>
          <a:p>
            <a:pPr algn="ctr" indent="0" marL="0">
              <a:buNone/>
            </a:pPr>
            <a:r>
              <a:rPr lang="en-US" sz="1050" b="1" spc="100" kern="0" dirty="0">
                <a:solidFill>
                  <a:srgbClr val="FFFFFF"/>
                </a:solidFill>
                <a:latin typeface="Calibri" pitchFamily="34" charset="0"/>
                <a:ea typeface="Calibri" pitchFamily="34" charset="-122"/>
                <a:cs typeface="Calibri" pitchFamily="34" charset="-120"/>
              </a:rPr>
              <a:t>BRADFORD VTS TEACHING AIDS</a:t>
            </a:r>
            <a:endParaRPr lang="en-US" sz="1050" dirty="0"/>
          </a:p>
        </p:txBody>
      </p:sp>
      <p:sp>
        <p:nvSpPr>
          <p:cNvPr id="4" name="Text 2"/>
          <p:cNvSpPr/>
          <p:nvPr/>
        </p:nvSpPr>
        <p:spPr>
          <a:xfrm>
            <a:off x="10161727" y="310896"/>
            <a:ext cx="1463040" cy="365760"/>
          </a:xfrm>
          <a:prstGeom prst="rect">
            <a:avLst/>
          </a:prstGeom>
          <a:noFill/>
          <a:ln/>
        </p:spPr>
        <p:txBody>
          <a:bodyPr wrap="square" lIns="0" tIns="0" rIns="0" bIns="0" rtlCol="0" anchor="ctr"/>
          <a:lstStyle/>
          <a:p>
            <a:pPr algn="r" indent="0" marL="0">
              <a:buNone/>
            </a:pPr>
            <a:r>
              <a:rPr lang="en-US" sz="1100" i="1" dirty="0">
                <a:solidFill>
                  <a:srgbClr val="AEBED0"/>
                </a:solidFill>
                <a:latin typeface="Calibri" pitchFamily="34" charset="0"/>
                <a:ea typeface="Calibri" pitchFamily="34" charset="-122"/>
                <a:cs typeface="Calibri" pitchFamily="34" charset="-120"/>
              </a:rPr>
              <a:t>June 2026</a:t>
            </a:r>
            <a:endParaRPr lang="en-US" sz="1100" dirty="0"/>
          </a:p>
        </p:txBody>
      </p:sp>
      <p:sp>
        <p:nvSpPr>
          <p:cNvPr id="5" name="Shape 3"/>
          <p:cNvSpPr/>
          <p:nvPr/>
        </p:nvSpPr>
        <p:spPr>
          <a:xfrm>
            <a:off x="9144000" y="-1463040"/>
            <a:ext cx="4937760" cy="4937760"/>
          </a:xfrm>
          <a:prstGeom prst="ellipse">
            <a:avLst/>
          </a:prstGeom>
          <a:solidFill>
            <a:srgbClr val="163A5F"/>
          </a:solidFill>
          <a:ln/>
        </p:spPr>
      </p:sp>
      <p:sp>
        <p:nvSpPr>
          <p:cNvPr id="6" name="Shape 4"/>
          <p:cNvSpPr/>
          <p:nvPr/>
        </p:nvSpPr>
        <p:spPr>
          <a:xfrm>
            <a:off x="566928" y="2286000"/>
            <a:ext cx="914400" cy="914400"/>
          </a:xfrm>
          <a:prstGeom prst="ellipse">
            <a:avLst/>
          </a:prstGeom>
          <a:solidFill>
            <a:srgbClr val="E8770E"/>
          </a:solidFill>
          <a:ln/>
        </p:spPr>
      </p:sp>
      <p:pic>
        <p:nvPicPr>
          <p:cNvPr id="7" name="Image 0" descr="preencoded.png">    </p:cNvPr>
          <p:cNvPicPr>
            <a:picLocks noChangeAspect="1"/>
          </p:cNvPicPr>
          <p:nvPr/>
        </p:nvPicPr>
        <p:blipFill>
          <a:blip r:embed="rId1"/>
          <a:stretch>
            <a:fillRect/>
          </a:stretch>
        </p:blipFill>
        <p:spPr>
          <a:xfrm>
            <a:off x="813816" y="2532888"/>
            <a:ext cx="420624" cy="420624"/>
          </a:xfrm>
          <a:prstGeom prst="rect">
            <a:avLst/>
          </a:prstGeom>
        </p:spPr>
      </p:pic>
      <p:sp>
        <p:nvSpPr>
          <p:cNvPr id="8" name="Text 5"/>
          <p:cNvSpPr/>
          <p:nvPr/>
        </p:nvSpPr>
        <p:spPr>
          <a:xfrm>
            <a:off x="566928" y="3383280"/>
            <a:ext cx="7315200" cy="457200"/>
          </a:xfrm>
          <a:prstGeom prst="rect">
            <a:avLst/>
          </a:prstGeom>
          <a:noFill/>
          <a:ln/>
        </p:spPr>
        <p:txBody>
          <a:bodyPr wrap="square" lIns="0" tIns="0" rIns="0" bIns="0" rtlCol="0" anchor="ctr"/>
          <a:lstStyle/>
          <a:p>
            <a:pPr indent="0" marL="0">
              <a:buNone/>
            </a:pPr>
            <a:r>
              <a:rPr lang="en-US" sz="1600" b="1" spc="300" kern="0" dirty="0">
                <a:solidFill>
                  <a:srgbClr val="E8770E"/>
                </a:solidFill>
                <a:latin typeface="Calibri" pitchFamily="34" charset="0"/>
                <a:ea typeface="Calibri" pitchFamily="34" charset="-122"/>
                <a:cs typeface="Calibri" pitchFamily="34" charset="-120"/>
              </a:rPr>
              <a:t>MODULE C</a:t>
            </a:r>
            <a:endParaRPr lang="en-US" sz="1600" dirty="0"/>
          </a:p>
        </p:txBody>
      </p:sp>
      <p:sp>
        <p:nvSpPr>
          <p:cNvPr id="9" name="Text 6"/>
          <p:cNvSpPr/>
          <p:nvPr/>
        </p:nvSpPr>
        <p:spPr>
          <a:xfrm>
            <a:off x="566928" y="3794760"/>
            <a:ext cx="8412480" cy="914400"/>
          </a:xfrm>
          <a:prstGeom prst="rect">
            <a:avLst/>
          </a:prstGeom>
          <a:noFill/>
          <a:ln/>
        </p:spPr>
        <p:txBody>
          <a:bodyPr wrap="square" lIns="0" tIns="0" rIns="0" bIns="0" rtlCol="0" anchor="ctr"/>
          <a:lstStyle/>
          <a:p>
            <a:pPr indent="0" marL="0">
              <a:lnSpc>
                <a:spcPct val="98000"/>
              </a:lnSpc>
              <a:buNone/>
            </a:pPr>
            <a:r>
              <a:rPr lang="en-US" sz="3800" b="1" dirty="0">
                <a:solidFill>
                  <a:srgbClr val="FFFFFF"/>
                </a:solidFill>
                <a:latin typeface="Georgia" pitchFamily="34" charset="0"/>
                <a:ea typeface="Georgia" pitchFamily="34" charset="-122"/>
                <a:cs typeface="Georgia" pitchFamily="34" charset="-120"/>
              </a:rPr>
              <a:t>Drugs that interfere</a:t>
            </a:r>
            <a:endParaRPr lang="en-US" sz="3800" dirty="0"/>
          </a:p>
        </p:txBody>
      </p:sp>
      <p:sp>
        <p:nvSpPr>
          <p:cNvPr id="10" name="Text 7"/>
          <p:cNvSpPr/>
          <p:nvPr/>
        </p:nvSpPr>
        <p:spPr>
          <a:xfrm>
            <a:off x="566928" y="4800600"/>
            <a:ext cx="8686800" cy="548640"/>
          </a:xfrm>
          <a:prstGeom prst="rect">
            <a:avLst/>
          </a:prstGeom>
          <a:noFill/>
          <a:ln/>
        </p:spPr>
        <p:txBody>
          <a:bodyPr wrap="square" lIns="0" tIns="0" rIns="0" bIns="0" rtlCol="0" anchor="ctr"/>
          <a:lstStyle/>
          <a:p>
            <a:pPr indent="0" marL="0">
              <a:buNone/>
            </a:pPr>
            <a:r>
              <a:rPr lang="en-US" sz="1600" dirty="0">
                <a:solidFill>
                  <a:srgbClr val="CFE0E0"/>
                </a:solidFill>
                <a:latin typeface="Calibri" pitchFamily="34" charset="0"/>
                <a:ea typeface="Calibri" pitchFamily="34" charset="-122"/>
                <a:cs typeface="Calibri" pitchFamily="34" charset="-120"/>
              </a:rPr>
              <a:t>When another medicine quietly switches the pill off</a:t>
            </a:r>
            <a:endParaRPr lang="en-US" sz="1600" dirty="0"/>
          </a:p>
        </p:txBody>
      </p:sp>
      <p:sp>
        <p:nvSpPr>
          <p:cNvPr id="11" name="Text 8"/>
          <p:cNvSpPr/>
          <p:nvPr/>
        </p:nvSpPr>
        <p:spPr>
          <a:xfrm>
            <a:off x="566928" y="5532120"/>
            <a:ext cx="9144000" cy="457200"/>
          </a:xfrm>
          <a:prstGeom prst="rect">
            <a:avLst/>
          </a:prstGeom>
          <a:noFill/>
          <a:ln/>
        </p:spPr>
        <p:txBody>
          <a:bodyPr wrap="square" lIns="0" tIns="0" rIns="0" bIns="0" rtlCol="0" anchor="ctr"/>
          <a:lstStyle/>
          <a:p>
            <a:pPr indent="0" marL="0">
              <a:buNone/>
            </a:pPr>
            <a:r>
              <a:rPr lang="en-US" sz="1250" i="1" dirty="0">
                <a:solidFill>
                  <a:srgbClr val="8FA2B8"/>
                </a:solidFill>
                <a:latin typeface="Calibri" pitchFamily="34" charset="0"/>
                <a:ea typeface="Calibri" pitchFamily="34" charset="-122"/>
                <a:cs typeface="Calibri" pitchFamily="34" charset="-120"/>
              </a:rPr>
              <a:t>Case 8</a:t>
            </a:r>
            <a:endParaRPr lang="en-US" sz="12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0E2A47"/>
        </a:solidFill>
      </p:bgPr>
    </p:bg>
    <p:spTree>
      <p:nvGrpSpPr>
        <p:cNvPr id="1" name=""/>
        <p:cNvGrpSpPr/>
        <p:nvPr/>
      </p:nvGrpSpPr>
      <p:grpSpPr>
        <a:xfrm>
          <a:off x="0" y="0"/>
          <a:ext cx="0" cy="0"/>
          <a:chOff x="0" y="0"/>
          <a:chExt cx="0" cy="0"/>
        </a:xfrm>
      </p:grpSpPr>
      <p:sp>
        <p:nvSpPr>
          <p:cNvPr id="2" name="Shape 0"/>
          <p:cNvSpPr/>
          <p:nvPr/>
        </p:nvSpPr>
        <p:spPr>
          <a:xfrm>
            <a:off x="566928" y="310896"/>
            <a:ext cx="2907792" cy="365760"/>
          </a:xfrm>
          <a:prstGeom prst="roundRect">
            <a:avLst>
              <a:gd name="adj" fmla="val 50000"/>
            </a:avLst>
          </a:prstGeom>
          <a:solidFill>
            <a:srgbClr val="E8770E"/>
          </a:solidFill>
          <a:ln/>
        </p:spPr>
      </p:sp>
      <p:sp>
        <p:nvSpPr>
          <p:cNvPr id="3" name="Text 1"/>
          <p:cNvSpPr/>
          <p:nvPr/>
        </p:nvSpPr>
        <p:spPr>
          <a:xfrm>
            <a:off x="566928" y="310896"/>
            <a:ext cx="2907792" cy="365760"/>
          </a:xfrm>
          <a:prstGeom prst="rect">
            <a:avLst/>
          </a:prstGeom>
          <a:noFill/>
          <a:ln/>
        </p:spPr>
        <p:txBody>
          <a:bodyPr wrap="square" lIns="0" tIns="0" rIns="0" bIns="0" rtlCol="0" anchor="ctr"/>
          <a:lstStyle/>
          <a:p>
            <a:pPr algn="ctr" indent="0" marL="0">
              <a:buNone/>
            </a:pPr>
            <a:r>
              <a:rPr lang="en-US" sz="1050" b="1" spc="100" kern="0" dirty="0">
                <a:solidFill>
                  <a:srgbClr val="FFFFFF"/>
                </a:solidFill>
                <a:latin typeface="Calibri" pitchFamily="34" charset="0"/>
                <a:ea typeface="Calibri" pitchFamily="34" charset="-122"/>
                <a:cs typeface="Calibri" pitchFamily="34" charset="-120"/>
              </a:rPr>
              <a:t>BRADFORD VTS TEACHING AIDS</a:t>
            </a:r>
            <a:endParaRPr lang="en-US" sz="1050" dirty="0"/>
          </a:p>
        </p:txBody>
      </p:sp>
      <p:sp>
        <p:nvSpPr>
          <p:cNvPr id="4" name="Text 2"/>
          <p:cNvSpPr/>
          <p:nvPr/>
        </p:nvSpPr>
        <p:spPr>
          <a:xfrm>
            <a:off x="10161727" y="310896"/>
            <a:ext cx="1463040" cy="365760"/>
          </a:xfrm>
          <a:prstGeom prst="rect">
            <a:avLst/>
          </a:prstGeom>
          <a:noFill/>
          <a:ln/>
        </p:spPr>
        <p:txBody>
          <a:bodyPr wrap="square" lIns="0" tIns="0" rIns="0" bIns="0" rtlCol="0" anchor="ctr"/>
          <a:lstStyle/>
          <a:p>
            <a:pPr algn="r" indent="0" marL="0">
              <a:buNone/>
            </a:pPr>
            <a:r>
              <a:rPr lang="en-US" sz="1100" i="1" dirty="0">
                <a:solidFill>
                  <a:srgbClr val="AEBED0"/>
                </a:solidFill>
                <a:latin typeface="Calibri" pitchFamily="34" charset="0"/>
                <a:ea typeface="Calibri" pitchFamily="34" charset="-122"/>
                <a:cs typeface="Calibri" pitchFamily="34" charset="-120"/>
              </a:rPr>
              <a:t>June 2026</a:t>
            </a:r>
            <a:endParaRPr lang="en-US" sz="1100" dirty="0"/>
          </a:p>
        </p:txBody>
      </p:sp>
      <p:sp>
        <p:nvSpPr>
          <p:cNvPr id="5" name="Shape 3"/>
          <p:cNvSpPr/>
          <p:nvPr/>
        </p:nvSpPr>
        <p:spPr>
          <a:xfrm>
            <a:off x="9692640" y="4023360"/>
            <a:ext cx="4572000" cy="4572000"/>
          </a:xfrm>
          <a:prstGeom prst="ellipse">
            <a:avLst/>
          </a:prstGeom>
          <a:solidFill>
            <a:srgbClr val="12877F">
              <a:alpha val="20000"/>
            </a:srgbClr>
          </a:solidFill>
          <a:ln/>
        </p:spPr>
      </p:sp>
      <p:sp>
        <p:nvSpPr>
          <p:cNvPr id="6" name="Text 4"/>
          <p:cNvSpPr/>
          <p:nvPr/>
        </p:nvSpPr>
        <p:spPr>
          <a:xfrm>
            <a:off x="566928" y="1097280"/>
            <a:ext cx="4572000" cy="411480"/>
          </a:xfrm>
          <a:prstGeom prst="rect">
            <a:avLst/>
          </a:prstGeom>
          <a:noFill/>
          <a:ln/>
        </p:spPr>
        <p:txBody>
          <a:bodyPr wrap="square" lIns="0" tIns="0" rIns="0" bIns="0" rtlCol="0" anchor="ctr"/>
          <a:lstStyle/>
          <a:p>
            <a:pPr indent="0" marL="0">
              <a:buNone/>
            </a:pPr>
            <a:r>
              <a:rPr lang="en-US" sz="1500" b="1" spc="200" kern="0" dirty="0">
                <a:solidFill>
                  <a:srgbClr val="E8770E"/>
                </a:solidFill>
                <a:latin typeface="Calibri" pitchFamily="34" charset="0"/>
                <a:ea typeface="Calibri" pitchFamily="34" charset="-122"/>
                <a:cs typeface="Calibri" pitchFamily="34" charset="-120"/>
              </a:rPr>
              <a:t>CASE 8 of 17</a:t>
            </a:r>
            <a:endParaRPr lang="en-US" sz="1500" dirty="0"/>
          </a:p>
        </p:txBody>
      </p:sp>
      <p:sp>
        <p:nvSpPr>
          <p:cNvPr id="7" name="Shape 5"/>
          <p:cNvSpPr/>
          <p:nvPr/>
        </p:nvSpPr>
        <p:spPr>
          <a:xfrm>
            <a:off x="2487168" y="1078992"/>
            <a:ext cx="4754880" cy="420624"/>
          </a:xfrm>
          <a:prstGeom prst="roundRect">
            <a:avLst>
              <a:gd name="adj" fmla="val 43478"/>
            </a:avLst>
          </a:prstGeom>
          <a:solidFill>
            <a:srgbClr val="FFFFFF">
              <a:alpha val="14000"/>
            </a:srgbClr>
          </a:solidFill>
          <a:ln/>
        </p:spPr>
      </p:sp>
      <p:sp>
        <p:nvSpPr>
          <p:cNvPr id="8" name="Text 6"/>
          <p:cNvSpPr/>
          <p:nvPr/>
        </p:nvSpPr>
        <p:spPr>
          <a:xfrm>
            <a:off x="2487168" y="1078992"/>
            <a:ext cx="4754880" cy="420624"/>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DRUG INTERACTIONS</a:t>
            </a:r>
            <a:endParaRPr lang="en-US" sz="1100" dirty="0"/>
          </a:p>
        </p:txBody>
      </p:sp>
      <p:sp>
        <p:nvSpPr>
          <p:cNvPr id="9" name="Shape 7"/>
          <p:cNvSpPr/>
          <p:nvPr/>
        </p:nvSpPr>
        <p:spPr>
          <a:xfrm>
            <a:off x="566928" y="1828800"/>
            <a:ext cx="10515600" cy="2331720"/>
          </a:xfrm>
          <a:prstGeom prst="roundRect">
            <a:avLst>
              <a:gd name="adj" fmla="val 5490"/>
            </a:avLst>
          </a:prstGeom>
          <a:solidFill>
            <a:srgbClr val="FFFFFF"/>
          </a:solidFill>
          <a:ln/>
          <a:effectLst>
            <a:outerShdw sx="100000" sy="100000" kx="0" ky="0" algn="bl" rotWithShape="0" blurRad="127000" dist="38100" dir="5400000">
              <a:srgbClr val="000000">
                <a:alpha val="22000"/>
              </a:srgbClr>
            </a:outerShdw>
          </a:effectLst>
        </p:spPr>
      </p:sp>
      <p:sp>
        <p:nvSpPr>
          <p:cNvPr id="10" name="Shape 8"/>
          <p:cNvSpPr/>
          <p:nvPr/>
        </p:nvSpPr>
        <p:spPr>
          <a:xfrm>
            <a:off x="886968" y="2121408"/>
            <a:ext cx="868680" cy="868680"/>
          </a:xfrm>
          <a:prstGeom prst="ellipse">
            <a:avLst/>
          </a:prstGeom>
          <a:solidFill>
            <a:srgbClr val="F4F7FA"/>
          </a:solidFill>
          <a:ln/>
        </p:spPr>
      </p:sp>
      <p:pic>
        <p:nvPicPr>
          <p:cNvPr id="11" name="Image 0" descr="preencoded.png">    </p:cNvPr>
          <p:cNvPicPr>
            <a:picLocks noChangeAspect="1"/>
          </p:cNvPicPr>
          <p:nvPr/>
        </p:nvPicPr>
        <p:blipFill>
          <a:blip r:embed="rId1"/>
          <a:stretch>
            <a:fillRect/>
          </a:stretch>
        </p:blipFill>
        <p:spPr>
          <a:xfrm>
            <a:off x="1121512" y="2355952"/>
            <a:ext cx="399593" cy="399593"/>
          </a:xfrm>
          <a:prstGeom prst="rect">
            <a:avLst/>
          </a:prstGeom>
        </p:spPr>
      </p:pic>
      <p:sp>
        <p:nvSpPr>
          <p:cNvPr id="12" name="Text 9"/>
          <p:cNvSpPr/>
          <p:nvPr/>
        </p:nvSpPr>
        <p:spPr>
          <a:xfrm>
            <a:off x="1984248" y="2103120"/>
            <a:ext cx="8778240" cy="502920"/>
          </a:xfrm>
          <a:prstGeom prst="rect">
            <a:avLst/>
          </a:prstGeom>
          <a:noFill/>
          <a:ln/>
        </p:spPr>
        <p:txBody>
          <a:bodyPr wrap="square" lIns="0" tIns="0" rIns="0" bIns="0" rtlCol="0" anchor="ctr"/>
          <a:lstStyle/>
          <a:p>
            <a:pPr indent="0" marL="0">
              <a:buNone/>
            </a:pPr>
            <a:r>
              <a:rPr lang="en-US" sz="1500" b="1" dirty="0">
                <a:solidFill>
                  <a:srgbClr val="12877F"/>
                </a:solidFill>
                <a:latin typeface="Calibri" pitchFamily="34" charset="0"/>
                <a:ea typeface="Calibri" pitchFamily="34" charset="-122"/>
                <a:cs typeface="Calibri" pitchFamily="34" charset="-120"/>
              </a:rPr>
              <a:t>30-year-old on anti-epileptic medication, currently using condoms, now wants the pill.</a:t>
            </a:r>
            <a:endParaRPr lang="en-US" sz="1500" dirty="0"/>
          </a:p>
        </p:txBody>
      </p:sp>
      <p:sp>
        <p:nvSpPr>
          <p:cNvPr id="13" name="Shape 10"/>
          <p:cNvSpPr/>
          <p:nvPr/>
        </p:nvSpPr>
        <p:spPr>
          <a:xfrm>
            <a:off x="1984248" y="2670048"/>
            <a:ext cx="8595360" cy="0"/>
          </a:xfrm>
          <a:prstGeom prst="line">
            <a:avLst/>
          </a:prstGeom>
          <a:noFill/>
          <a:ln w="12700">
            <a:solidFill>
              <a:srgbClr val="DCE3EA"/>
            </a:solidFill>
            <a:prstDash val="solid"/>
          </a:ln>
        </p:spPr>
      </p:sp>
      <p:sp>
        <p:nvSpPr>
          <p:cNvPr id="14" name="Text 11"/>
          <p:cNvSpPr/>
          <p:nvPr/>
        </p:nvSpPr>
        <p:spPr>
          <a:xfrm>
            <a:off x="1984248" y="2743200"/>
            <a:ext cx="8778240" cy="1280160"/>
          </a:xfrm>
          <a:prstGeom prst="rect">
            <a:avLst/>
          </a:prstGeom>
          <a:noFill/>
          <a:ln/>
        </p:spPr>
        <p:txBody>
          <a:bodyPr wrap="square" lIns="0" tIns="0" rIns="0" bIns="0" rtlCol="0" anchor="t"/>
          <a:lstStyle/>
          <a:p>
            <a:pPr indent="0" marL="0">
              <a:lnSpc>
                <a:spcPct val="105000"/>
              </a:lnSpc>
              <a:buNone/>
            </a:pPr>
            <a:r>
              <a:rPr lang="en-US" sz="1800" dirty="0">
                <a:solidFill>
                  <a:srgbClr val="1F2A37"/>
                </a:solidFill>
                <a:latin typeface="Calibri" pitchFamily="34" charset="0"/>
                <a:ea typeface="Calibri" pitchFamily="34" charset="-122"/>
                <a:cs typeface="Calibri" pitchFamily="34" charset="-120"/>
              </a:rPr>
              <a:t>How do you proceed?</a:t>
            </a:r>
            <a:endParaRPr lang="en-US" sz="1800" dirty="0"/>
          </a:p>
        </p:txBody>
      </p:sp>
      <p:sp>
        <p:nvSpPr>
          <p:cNvPr id="15" name="Shape 12"/>
          <p:cNvSpPr/>
          <p:nvPr/>
        </p:nvSpPr>
        <p:spPr>
          <a:xfrm>
            <a:off x="566928" y="4526280"/>
            <a:ext cx="10515600" cy="1417320"/>
          </a:xfrm>
          <a:prstGeom prst="roundRect">
            <a:avLst>
              <a:gd name="adj" fmla="val 9032"/>
            </a:avLst>
          </a:prstGeom>
          <a:solidFill>
            <a:srgbClr val="E8770E"/>
          </a:solidFill>
          <a:ln/>
        </p:spPr>
      </p:sp>
      <p:sp>
        <p:nvSpPr>
          <p:cNvPr id="16" name="Shape 13"/>
          <p:cNvSpPr/>
          <p:nvPr/>
        </p:nvSpPr>
        <p:spPr>
          <a:xfrm>
            <a:off x="932688" y="4846320"/>
            <a:ext cx="777240" cy="777240"/>
          </a:xfrm>
          <a:prstGeom prst="ellipse">
            <a:avLst/>
          </a:prstGeom>
          <a:solidFill>
            <a:srgbClr val="FFFFFF"/>
          </a:solidFill>
          <a:ln/>
        </p:spPr>
      </p:sp>
      <p:pic>
        <p:nvPicPr>
          <p:cNvPr id="17" name="Image 1" descr="preencoded.png">    </p:cNvPr>
          <p:cNvPicPr>
            <a:picLocks noChangeAspect="1"/>
          </p:cNvPicPr>
          <p:nvPr/>
        </p:nvPicPr>
        <p:blipFill>
          <a:blip r:embed="rId2"/>
          <a:stretch>
            <a:fillRect/>
          </a:stretch>
        </p:blipFill>
        <p:spPr>
          <a:xfrm>
            <a:off x="1142543" y="5056175"/>
            <a:ext cx="357530" cy="357530"/>
          </a:xfrm>
          <a:prstGeom prst="rect">
            <a:avLst/>
          </a:prstGeom>
        </p:spPr>
      </p:pic>
      <p:sp>
        <p:nvSpPr>
          <p:cNvPr id="18" name="Text 14"/>
          <p:cNvSpPr/>
          <p:nvPr/>
        </p:nvSpPr>
        <p:spPr>
          <a:xfrm>
            <a:off x="1984248" y="4709160"/>
            <a:ext cx="8686800" cy="457200"/>
          </a:xfrm>
          <a:prstGeom prst="rect">
            <a:avLst/>
          </a:prstGeom>
          <a:noFill/>
          <a:ln/>
        </p:spPr>
        <p:txBody>
          <a:bodyPr wrap="square" lIns="0" tIns="0" rIns="0" bIns="0" rtlCol="0" anchor="ctr"/>
          <a:lstStyle/>
          <a:p>
            <a:pPr indent="0" marL="0">
              <a:buNone/>
            </a:pPr>
            <a:r>
              <a:rPr lang="en-US" sz="2200" b="1" dirty="0">
                <a:solidFill>
                  <a:srgbClr val="FFFFFF"/>
                </a:solidFill>
                <a:latin typeface="Georgia" pitchFamily="34" charset="0"/>
                <a:ea typeface="Georgia" pitchFamily="34" charset="-122"/>
                <a:cs typeface="Georgia" pitchFamily="34" charset="-120"/>
              </a:rPr>
              <a:t>STOP &amp; THINK</a:t>
            </a:r>
            <a:endParaRPr lang="en-US" sz="2200" dirty="0"/>
          </a:p>
        </p:txBody>
      </p:sp>
      <p:sp>
        <p:nvSpPr>
          <p:cNvPr id="19" name="Text 15"/>
          <p:cNvSpPr/>
          <p:nvPr/>
        </p:nvSpPr>
        <p:spPr>
          <a:xfrm>
            <a:off x="1984248" y="5175504"/>
            <a:ext cx="8778240" cy="640080"/>
          </a:xfrm>
          <a:prstGeom prst="rect">
            <a:avLst/>
          </a:prstGeom>
          <a:noFill/>
          <a:ln/>
        </p:spPr>
        <p:txBody>
          <a:bodyPr wrap="square" lIns="0" tIns="0" rIns="0" bIns="0" rtlCol="0" anchor="ctr"/>
          <a:lstStyle/>
          <a:p>
            <a:pPr indent="0" marL="0">
              <a:lnSpc>
                <a:spcPct val="102000"/>
              </a:lnSpc>
              <a:buNone/>
            </a:pPr>
            <a:r>
              <a:rPr lang="en-US" sz="1350" dirty="0">
                <a:solidFill>
                  <a:srgbClr val="FFF1E0"/>
                </a:solidFill>
                <a:latin typeface="Calibri" pitchFamily="34" charset="0"/>
                <a:ea typeface="Calibri" pitchFamily="34" charset="-122"/>
                <a:cs typeface="Calibri" pitchFamily="34" charset="-120"/>
              </a:rPr>
              <a:t>What would you advise? Decide on your plan — then turn the slide to check it against current guidance.</a:t>
            </a:r>
            <a:endParaRPr lang="en-US" sz="13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66928" y="310896"/>
            <a:ext cx="2907792" cy="365760"/>
          </a:xfrm>
          <a:prstGeom prst="roundRect">
            <a:avLst>
              <a:gd name="adj" fmla="val 50000"/>
            </a:avLst>
          </a:prstGeom>
          <a:solidFill>
            <a:srgbClr val="E8770E"/>
          </a:solidFill>
          <a:ln/>
        </p:spPr>
      </p:sp>
      <p:sp>
        <p:nvSpPr>
          <p:cNvPr id="3" name="Text 1"/>
          <p:cNvSpPr/>
          <p:nvPr/>
        </p:nvSpPr>
        <p:spPr>
          <a:xfrm>
            <a:off x="566928" y="310896"/>
            <a:ext cx="2907792" cy="365760"/>
          </a:xfrm>
          <a:prstGeom prst="rect">
            <a:avLst/>
          </a:prstGeom>
          <a:noFill/>
          <a:ln/>
        </p:spPr>
        <p:txBody>
          <a:bodyPr wrap="square" lIns="0" tIns="0" rIns="0" bIns="0" rtlCol="0" anchor="ctr"/>
          <a:lstStyle/>
          <a:p>
            <a:pPr algn="ctr" indent="0" marL="0">
              <a:buNone/>
            </a:pPr>
            <a:r>
              <a:rPr lang="en-US" sz="1050" b="1" spc="100" kern="0" dirty="0">
                <a:solidFill>
                  <a:srgbClr val="FFFFFF"/>
                </a:solidFill>
                <a:latin typeface="Calibri" pitchFamily="34" charset="0"/>
                <a:ea typeface="Calibri" pitchFamily="34" charset="-122"/>
                <a:cs typeface="Calibri" pitchFamily="34" charset="-120"/>
              </a:rPr>
              <a:t>BRADFORD VTS TEACHING AIDS</a:t>
            </a:r>
            <a:endParaRPr lang="en-US" sz="1050" dirty="0"/>
          </a:p>
        </p:txBody>
      </p:sp>
      <p:sp>
        <p:nvSpPr>
          <p:cNvPr id="4" name="Text 2"/>
          <p:cNvSpPr/>
          <p:nvPr/>
        </p:nvSpPr>
        <p:spPr>
          <a:xfrm>
            <a:off x="10161727" y="310896"/>
            <a:ext cx="1463040" cy="365760"/>
          </a:xfrm>
          <a:prstGeom prst="rect">
            <a:avLst/>
          </a:prstGeom>
          <a:noFill/>
          <a:ln/>
        </p:spPr>
        <p:txBody>
          <a:bodyPr wrap="square" lIns="0" tIns="0" rIns="0" bIns="0" rtlCol="0" anchor="ctr"/>
          <a:lstStyle/>
          <a:p>
            <a:pPr algn="r" indent="0" marL="0">
              <a:buNone/>
            </a:pPr>
            <a:r>
              <a:rPr lang="en-US" sz="1100" i="1" dirty="0">
                <a:solidFill>
                  <a:srgbClr val="6B7886"/>
                </a:solidFill>
                <a:latin typeface="Calibri" pitchFamily="34" charset="0"/>
                <a:ea typeface="Calibri" pitchFamily="34" charset="-122"/>
                <a:cs typeface="Calibri" pitchFamily="34" charset="-120"/>
              </a:rPr>
              <a:t>June 2026</a:t>
            </a:r>
            <a:endParaRPr lang="en-US" sz="1100" dirty="0"/>
          </a:p>
        </p:txBody>
      </p:sp>
      <p:sp>
        <p:nvSpPr>
          <p:cNvPr id="5" name="Text 3"/>
          <p:cNvSpPr/>
          <p:nvPr/>
        </p:nvSpPr>
        <p:spPr>
          <a:xfrm>
            <a:off x="566928" y="868680"/>
            <a:ext cx="10058400" cy="548640"/>
          </a:xfrm>
          <a:prstGeom prst="rect">
            <a:avLst/>
          </a:prstGeom>
          <a:noFill/>
          <a:ln/>
        </p:spPr>
        <p:txBody>
          <a:bodyPr wrap="square" lIns="0" tIns="0" rIns="0" bIns="0" rtlCol="0" anchor="ctr"/>
          <a:lstStyle/>
          <a:p>
            <a:pPr indent="0" marL="0">
              <a:buNone/>
            </a:pPr>
            <a:r>
              <a:rPr lang="en-US" sz="2500" b="1" dirty="0">
                <a:solidFill>
                  <a:srgbClr val="0E2A47"/>
                </a:solidFill>
                <a:latin typeface="Georgia" pitchFamily="34" charset="0"/>
                <a:ea typeface="Georgia" pitchFamily="34" charset="-122"/>
                <a:cs typeface="Georgia" pitchFamily="34" charset="-120"/>
              </a:rPr>
              <a:t>Case 8 — Enzyme-inducing drugs</a:t>
            </a:r>
            <a:endParaRPr lang="en-US" sz="2500" dirty="0"/>
          </a:p>
        </p:txBody>
      </p:sp>
      <p:sp>
        <p:nvSpPr>
          <p:cNvPr id="6" name="Text 4"/>
          <p:cNvSpPr/>
          <p:nvPr/>
        </p:nvSpPr>
        <p:spPr>
          <a:xfrm>
            <a:off x="566928" y="1417320"/>
            <a:ext cx="10515600" cy="411480"/>
          </a:xfrm>
          <a:prstGeom prst="rect">
            <a:avLst/>
          </a:prstGeom>
          <a:noFill/>
          <a:ln/>
        </p:spPr>
        <p:txBody>
          <a:bodyPr wrap="square" lIns="0" tIns="0" rIns="0" bIns="0" rtlCol="0" anchor="ctr"/>
          <a:lstStyle/>
          <a:p>
            <a:pPr indent="0" marL="0">
              <a:buNone/>
            </a:pPr>
            <a:r>
              <a:rPr lang="en-US" sz="1300" dirty="0">
                <a:solidFill>
                  <a:srgbClr val="6B7886"/>
                </a:solidFill>
                <a:latin typeface="Calibri" pitchFamily="34" charset="0"/>
                <a:ea typeface="Calibri" pitchFamily="34" charset="-122"/>
                <a:cs typeface="Calibri" pitchFamily="34" charset="-120"/>
              </a:rPr>
              <a:t>Major update: the old “double the dose” fix is out. Choose a method the drug cannot weaken.</a:t>
            </a:r>
            <a:endParaRPr lang="en-US" sz="1300" dirty="0"/>
          </a:p>
        </p:txBody>
      </p:sp>
      <p:sp>
        <p:nvSpPr>
          <p:cNvPr id="7" name="Shape 5"/>
          <p:cNvSpPr/>
          <p:nvPr/>
        </p:nvSpPr>
        <p:spPr>
          <a:xfrm>
            <a:off x="566928" y="1965960"/>
            <a:ext cx="5577840" cy="2286000"/>
          </a:xfrm>
          <a:prstGeom prst="roundRect">
            <a:avLst>
              <a:gd name="adj" fmla="val 4000"/>
            </a:avLst>
          </a:prstGeom>
          <a:solidFill>
            <a:srgbClr val="FBEAE8"/>
          </a:solidFill>
          <a:ln/>
          <a:effectLst>
            <a:outerShdw sx="100000" sy="100000" kx="0" ky="0" algn="bl" rotWithShape="0" blurRad="88900" dist="25400" dir="5400000">
              <a:srgbClr val="000000">
                <a:alpha val="10000"/>
              </a:srgbClr>
            </a:outerShdw>
          </a:effectLst>
        </p:spPr>
      </p:sp>
      <p:pic>
        <p:nvPicPr>
          <p:cNvPr id="8" name="Image 0" descr="preencoded.png">    </p:cNvPr>
          <p:cNvPicPr>
            <a:picLocks noChangeAspect="1"/>
          </p:cNvPicPr>
          <p:nvPr/>
        </p:nvPicPr>
        <p:blipFill>
          <a:blip r:embed="rId1"/>
          <a:stretch>
            <a:fillRect/>
          </a:stretch>
        </p:blipFill>
        <p:spPr>
          <a:xfrm>
            <a:off x="786384" y="2203704"/>
            <a:ext cx="310896" cy="310896"/>
          </a:xfrm>
          <a:prstGeom prst="rect">
            <a:avLst/>
          </a:prstGeom>
        </p:spPr>
      </p:pic>
      <p:sp>
        <p:nvSpPr>
          <p:cNvPr id="9" name="Text 6"/>
          <p:cNvSpPr/>
          <p:nvPr/>
        </p:nvSpPr>
        <p:spPr>
          <a:xfrm>
            <a:off x="1225296" y="2148840"/>
            <a:ext cx="4754880" cy="384048"/>
          </a:xfrm>
          <a:prstGeom prst="rect">
            <a:avLst/>
          </a:prstGeom>
          <a:noFill/>
          <a:ln/>
        </p:spPr>
        <p:txBody>
          <a:bodyPr wrap="square" lIns="0" tIns="0" rIns="0" bIns="0" rtlCol="0" anchor="ctr"/>
          <a:lstStyle/>
          <a:p>
            <a:pPr indent="0" marL="0">
              <a:buNone/>
            </a:pPr>
            <a:r>
              <a:rPr lang="en-US" sz="1300" b="1" dirty="0">
                <a:solidFill>
                  <a:srgbClr val="C0392B"/>
                </a:solidFill>
                <a:latin typeface="Calibri" pitchFamily="34" charset="0"/>
                <a:ea typeface="Calibri" pitchFamily="34" charset="-122"/>
                <a:cs typeface="Calibri" pitchFamily="34" charset="-120"/>
              </a:rPr>
              <a:t>Long-term enzyme inducers</a:t>
            </a:r>
            <a:endParaRPr lang="en-US" sz="1300" dirty="0"/>
          </a:p>
        </p:txBody>
      </p:sp>
      <p:sp>
        <p:nvSpPr>
          <p:cNvPr id="10" name="Text 7"/>
          <p:cNvSpPr/>
          <p:nvPr/>
        </p:nvSpPr>
        <p:spPr>
          <a:xfrm>
            <a:off x="859536" y="2569464"/>
            <a:ext cx="5010912" cy="1536192"/>
          </a:xfrm>
          <a:prstGeom prst="rect">
            <a:avLst/>
          </a:prstGeom>
          <a:noFill/>
          <a:ln/>
        </p:spPr>
        <p:txBody>
          <a:bodyPr wrap="square" lIns="0" tIns="0" rIns="0" bIns="0" rtlCol="0" anchor="t"/>
          <a:lstStyle/>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e.g. carbamazepine, phenytoin, rifampicin, some antiretrovirals.</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They speed up clearance of the pill — making it (and the POP, implant and oral emergency pills) unreliable.</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The pill is UKMEC 3: recommend a method that is NOT affected.</a:t>
            </a:r>
            <a:endParaRPr lang="en-US" sz="1150" dirty="0"/>
          </a:p>
        </p:txBody>
      </p:sp>
      <p:sp>
        <p:nvSpPr>
          <p:cNvPr id="11" name="Shape 8"/>
          <p:cNvSpPr/>
          <p:nvPr/>
        </p:nvSpPr>
        <p:spPr>
          <a:xfrm>
            <a:off x="6355080" y="1965960"/>
            <a:ext cx="5285232" cy="2286000"/>
          </a:xfrm>
          <a:prstGeom prst="roundRect">
            <a:avLst>
              <a:gd name="adj" fmla="val 4000"/>
            </a:avLst>
          </a:prstGeom>
          <a:solidFill>
            <a:srgbClr val="E8F4EC"/>
          </a:solidFill>
          <a:ln/>
          <a:effectLst>
            <a:outerShdw sx="100000" sy="100000" kx="0" ky="0" algn="bl" rotWithShape="0" blurRad="88900" dist="25400" dir="5400000">
              <a:srgbClr val="000000">
                <a:alpha val="10000"/>
              </a:srgbClr>
            </a:outerShdw>
          </a:effectLst>
        </p:spPr>
      </p:sp>
      <p:pic>
        <p:nvPicPr>
          <p:cNvPr id="12" name="Image 1" descr="preencoded.png">    </p:cNvPr>
          <p:cNvPicPr>
            <a:picLocks noChangeAspect="1"/>
          </p:cNvPicPr>
          <p:nvPr/>
        </p:nvPicPr>
        <p:blipFill>
          <a:blip r:embed="rId2"/>
          <a:stretch>
            <a:fillRect/>
          </a:stretch>
        </p:blipFill>
        <p:spPr>
          <a:xfrm>
            <a:off x="6574536" y="2203704"/>
            <a:ext cx="310896" cy="310896"/>
          </a:xfrm>
          <a:prstGeom prst="rect">
            <a:avLst/>
          </a:prstGeom>
        </p:spPr>
      </p:pic>
      <p:sp>
        <p:nvSpPr>
          <p:cNvPr id="13" name="Text 9"/>
          <p:cNvSpPr/>
          <p:nvPr/>
        </p:nvSpPr>
        <p:spPr>
          <a:xfrm>
            <a:off x="7013448" y="2148840"/>
            <a:ext cx="4462272" cy="384048"/>
          </a:xfrm>
          <a:prstGeom prst="rect">
            <a:avLst/>
          </a:prstGeom>
          <a:noFill/>
          <a:ln/>
        </p:spPr>
        <p:txBody>
          <a:bodyPr wrap="square" lIns="0" tIns="0" rIns="0" bIns="0" rtlCol="0" anchor="ctr"/>
          <a:lstStyle/>
          <a:p>
            <a:pPr indent="0" marL="0">
              <a:buNone/>
            </a:pPr>
            <a:r>
              <a:rPr lang="en-US" sz="1300" b="1" dirty="0">
                <a:solidFill>
                  <a:srgbClr val="1E8449"/>
                </a:solidFill>
                <a:latin typeface="Calibri" pitchFamily="34" charset="0"/>
                <a:ea typeface="Calibri" pitchFamily="34" charset="-122"/>
                <a:cs typeface="Calibri" pitchFamily="34" charset="-120"/>
              </a:rPr>
              <a:t>Methods that still work</a:t>
            </a:r>
            <a:endParaRPr lang="en-US" sz="1300" dirty="0"/>
          </a:p>
        </p:txBody>
      </p:sp>
      <p:sp>
        <p:nvSpPr>
          <p:cNvPr id="14" name="Text 10"/>
          <p:cNvSpPr/>
          <p:nvPr/>
        </p:nvSpPr>
        <p:spPr>
          <a:xfrm>
            <a:off x="6647688" y="2569464"/>
            <a:ext cx="4718304" cy="1536192"/>
          </a:xfrm>
          <a:prstGeom prst="rect">
            <a:avLst/>
          </a:prstGeom>
          <a:noFill/>
          <a:ln/>
        </p:spPr>
        <p:txBody>
          <a:bodyPr wrap="square" lIns="0" tIns="0" rIns="0" bIns="0" rtlCol="0" anchor="t"/>
          <a:lstStyle/>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Copper coil (Cu-IUD).</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Hormonal coil (LNG-IUS).</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Progestogen injection (DMPA).</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These are first choice with long-term enzyme inducers.</a:t>
            </a:r>
            <a:endParaRPr lang="en-US" sz="1150" dirty="0"/>
          </a:p>
        </p:txBody>
      </p:sp>
      <p:sp>
        <p:nvSpPr>
          <p:cNvPr id="15" name="Shape 11"/>
          <p:cNvSpPr/>
          <p:nvPr/>
        </p:nvSpPr>
        <p:spPr>
          <a:xfrm>
            <a:off x="566928" y="4389120"/>
            <a:ext cx="10515600" cy="1325880"/>
          </a:xfrm>
          <a:prstGeom prst="roundRect">
            <a:avLst>
              <a:gd name="adj" fmla="val 6897"/>
            </a:avLst>
          </a:prstGeom>
          <a:solidFill>
            <a:srgbClr val="E7F2F1"/>
          </a:solidFill>
          <a:ln/>
          <a:effectLst>
            <a:outerShdw sx="100000" sy="100000" kx="0" ky="0" algn="bl" rotWithShape="0" blurRad="88900" dist="25400" dir="5400000">
              <a:srgbClr val="000000">
                <a:alpha val="10000"/>
              </a:srgbClr>
            </a:outerShdw>
          </a:effectLst>
        </p:spPr>
      </p:sp>
      <p:pic>
        <p:nvPicPr>
          <p:cNvPr id="16" name="Image 2" descr="preencoded.png">    </p:cNvPr>
          <p:cNvPicPr>
            <a:picLocks noChangeAspect="1"/>
          </p:cNvPicPr>
          <p:nvPr/>
        </p:nvPicPr>
        <p:blipFill>
          <a:blip r:embed="rId3"/>
          <a:stretch>
            <a:fillRect/>
          </a:stretch>
        </p:blipFill>
        <p:spPr>
          <a:xfrm>
            <a:off x="786384" y="4626864"/>
            <a:ext cx="310896" cy="310896"/>
          </a:xfrm>
          <a:prstGeom prst="rect">
            <a:avLst/>
          </a:prstGeom>
        </p:spPr>
      </p:pic>
      <p:sp>
        <p:nvSpPr>
          <p:cNvPr id="17" name="Text 12"/>
          <p:cNvSpPr/>
          <p:nvPr/>
        </p:nvSpPr>
        <p:spPr>
          <a:xfrm>
            <a:off x="1225296" y="4572000"/>
            <a:ext cx="9692640" cy="384048"/>
          </a:xfrm>
          <a:prstGeom prst="rect">
            <a:avLst/>
          </a:prstGeom>
          <a:noFill/>
          <a:ln/>
        </p:spPr>
        <p:txBody>
          <a:bodyPr wrap="square" lIns="0" tIns="0" rIns="0" bIns="0" rtlCol="0" anchor="ctr"/>
          <a:lstStyle/>
          <a:p>
            <a:pPr indent="0" marL="0">
              <a:buNone/>
            </a:pPr>
            <a:r>
              <a:rPr lang="en-US" sz="1300" b="1" dirty="0">
                <a:solidFill>
                  <a:srgbClr val="12877F"/>
                </a:solidFill>
                <a:latin typeface="Calibri" pitchFamily="34" charset="0"/>
                <a:ea typeface="Calibri" pitchFamily="34" charset="-122"/>
                <a:cs typeface="Calibri" pitchFamily="34" charset="-120"/>
              </a:rPr>
              <a:t>Two more must-knows</a:t>
            </a:r>
            <a:endParaRPr lang="en-US" sz="1300" dirty="0"/>
          </a:p>
        </p:txBody>
      </p:sp>
      <p:sp>
        <p:nvSpPr>
          <p:cNvPr id="18" name="Text 13"/>
          <p:cNvSpPr/>
          <p:nvPr/>
        </p:nvSpPr>
        <p:spPr>
          <a:xfrm>
            <a:off x="859536" y="4992624"/>
            <a:ext cx="9948672" cy="576072"/>
          </a:xfrm>
          <a:prstGeom prst="rect">
            <a:avLst/>
          </a:prstGeom>
          <a:noFill/>
          <a:ln/>
        </p:spPr>
        <p:txBody>
          <a:bodyPr wrap="square" lIns="0" tIns="0" rIns="0" bIns="0" rtlCol="0" anchor="t"/>
          <a:lstStyle/>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Sodium valproate: avoid in anyone who could become pregnant (highly teratogenic) — follow the Pregnancy Prevention Programme.</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Ordinary (non-enzyme-inducing) antibiotics: NO extra precautions needed unless vomiting or diarrhoea.</a:t>
            </a:r>
            <a:endParaRPr lang="en-US" sz="1150" dirty="0"/>
          </a:p>
        </p:txBody>
      </p:sp>
      <p:sp>
        <p:nvSpPr>
          <p:cNvPr id="19" name="Text 14"/>
          <p:cNvSpPr/>
          <p:nvPr/>
        </p:nvSpPr>
        <p:spPr>
          <a:xfrm>
            <a:off x="566928" y="6437376"/>
            <a:ext cx="11057839" cy="292608"/>
          </a:xfrm>
          <a:prstGeom prst="rect">
            <a:avLst/>
          </a:prstGeom>
          <a:noFill/>
          <a:ln/>
        </p:spPr>
        <p:txBody>
          <a:bodyPr wrap="square" lIns="0" tIns="0" rIns="0" bIns="0" rtlCol="0" anchor="ctr"/>
          <a:lstStyle/>
          <a:p>
            <a:pPr algn="l" indent="0" marL="0">
              <a:buNone/>
            </a:pPr>
            <a:r>
              <a:rPr lang="en-US" sz="850" b="1" dirty="0">
                <a:solidFill>
                  <a:srgbClr val="6B7886"/>
                </a:solidFill>
                <a:latin typeface="Calibri" pitchFamily="34" charset="0"/>
                <a:ea typeface="Calibri" pitchFamily="34" charset="-122"/>
                <a:cs typeface="Calibri" pitchFamily="34" charset="-120"/>
              </a:rPr>
              <a:t>Source: </a:t>
            </a:r>
            <a:pPr algn="l" indent="0" marL="0">
              <a:buNone/>
            </a:pPr>
            <a:r>
              <a:rPr lang="en-US" sz="850" dirty="0">
                <a:solidFill>
                  <a:srgbClr val="6B7886"/>
                </a:solidFill>
                <a:latin typeface="Calibri" pitchFamily="34" charset="0"/>
                <a:ea typeface="Calibri" pitchFamily="34" charset="-122"/>
                <a:cs typeface="Calibri" pitchFamily="34" charset="-120"/>
              </a:rPr>
              <a:t>FSRH Drug Interactions with Hormonal Contraception (May 2022); MHRA valproate Pregnancy Prevention Programme.</a:t>
            </a:r>
            <a:endParaRPr lang="en-US" sz="85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0E2A47"/>
        </a:solidFill>
      </p:bgPr>
    </p:bg>
    <p:spTree>
      <p:nvGrpSpPr>
        <p:cNvPr id="1" name=""/>
        <p:cNvGrpSpPr/>
        <p:nvPr/>
      </p:nvGrpSpPr>
      <p:grpSpPr>
        <a:xfrm>
          <a:off x="0" y="0"/>
          <a:ext cx="0" cy="0"/>
          <a:chOff x="0" y="0"/>
          <a:chExt cx="0" cy="0"/>
        </a:xfrm>
      </p:grpSpPr>
      <p:sp>
        <p:nvSpPr>
          <p:cNvPr id="2" name="Shape 0"/>
          <p:cNvSpPr/>
          <p:nvPr/>
        </p:nvSpPr>
        <p:spPr>
          <a:xfrm>
            <a:off x="566928" y="310896"/>
            <a:ext cx="2907792" cy="365760"/>
          </a:xfrm>
          <a:prstGeom prst="roundRect">
            <a:avLst>
              <a:gd name="adj" fmla="val 50000"/>
            </a:avLst>
          </a:prstGeom>
          <a:solidFill>
            <a:srgbClr val="E8770E"/>
          </a:solidFill>
          <a:ln/>
        </p:spPr>
      </p:sp>
      <p:sp>
        <p:nvSpPr>
          <p:cNvPr id="3" name="Text 1"/>
          <p:cNvSpPr/>
          <p:nvPr/>
        </p:nvSpPr>
        <p:spPr>
          <a:xfrm>
            <a:off x="566928" y="310896"/>
            <a:ext cx="2907792" cy="365760"/>
          </a:xfrm>
          <a:prstGeom prst="rect">
            <a:avLst/>
          </a:prstGeom>
          <a:noFill/>
          <a:ln/>
        </p:spPr>
        <p:txBody>
          <a:bodyPr wrap="square" lIns="0" tIns="0" rIns="0" bIns="0" rtlCol="0" anchor="ctr"/>
          <a:lstStyle/>
          <a:p>
            <a:pPr algn="ctr" indent="0" marL="0">
              <a:buNone/>
            </a:pPr>
            <a:r>
              <a:rPr lang="en-US" sz="1050" b="1" spc="100" kern="0" dirty="0">
                <a:solidFill>
                  <a:srgbClr val="FFFFFF"/>
                </a:solidFill>
                <a:latin typeface="Calibri" pitchFamily="34" charset="0"/>
                <a:ea typeface="Calibri" pitchFamily="34" charset="-122"/>
                <a:cs typeface="Calibri" pitchFamily="34" charset="-120"/>
              </a:rPr>
              <a:t>BRADFORD VTS TEACHING AIDS</a:t>
            </a:r>
            <a:endParaRPr lang="en-US" sz="1050" dirty="0"/>
          </a:p>
        </p:txBody>
      </p:sp>
      <p:sp>
        <p:nvSpPr>
          <p:cNvPr id="4" name="Text 2"/>
          <p:cNvSpPr/>
          <p:nvPr/>
        </p:nvSpPr>
        <p:spPr>
          <a:xfrm>
            <a:off x="10161727" y="310896"/>
            <a:ext cx="1463040" cy="365760"/>
          </a:xfrm>
          <a:prstGeom prst="rect">
            <a:avLst/>
          </a:prstGeom>
          <a:noFill/>
          <a:ln/>
        </p:spPr>
        <p:txBody>
          <a:bodyPr wrap="square" lIns="0" tIns="0" rIns="0" bIns="0" rtlCol="0" anchor="ctr"/>
          <a:lstStyle/>
          <a:p>
            <a:pPr algn="r" indent="0" marL="0">
              <a:buNone/>
            </a:pPr>
            <a:r>
              <a:rPr lang="en-US" sz="1100" i="1" dirty="0">
                <a:solidFill>
                  <a:srgbClr val="AEBED0"/>
                </a:solidFill>
                <a:latin typeface="Calibri" pitchFamily="34" charset="0"/>
                <a:ea typeface="Calibri" pitchFamily="34" charset="-122"/>
                <a:cs typeface="Calibri" pitchFamily="34" charset="-120"/>
              </a:rPr>
              <a:t>June 2026</a:t>
            </a:r>
            <a:endParaRPr lang="en-US" sz="1100" dirty="0"/>
          </a:p>
        </p:txBody>
      </p:sp>
      <p:sp>
        <p:nvSpPr>
          <p:cNvPr id="5" name="Shape 3"/>
          <p:cNvSpPr/>
          <p:nvPr/>
        </p:nvSpPr>
        <p:spPr>
          <a:xfrm>
            <a:off x="9144000" y="-1463040"/>
            <a:ext cx="4937760" cy="4937760"/>
          </a:xfrm>
          <a:prstGeom prst="ellipse">
            <a:avLst/>
          </a:prstGeom>
          <a:solidFill>
            <a:srgbClr val="163A5F"/>
          </a:solidFill>
          <a:ln/>
        </p:spPr>
      </p:sp>
      <p:sp>
        <p:nvSpPr>
          <p:cNvPr id="6" name="Shape 4"/>
          <p:cNvSpPr/>
          <p:nvPr/>
        </p:nvSpPr>
        <p:spPr>
          <a:xfrm>
            <a:off x="566928" y="2286000"/>
            <a:ext cx="914400" cy="914400"/>
          </a:xfrm>
          <a:prstGeom prst="ellipse">
            <a:avLst/>
          </a:prstGeom>
          <a:solidFill>
            <a:srgbClr val="E8770E"/>
          </a:solidFill>
          <a:ln/>
        </p:spPr>
      </p:sp>
      <p:pic>
        <p:nvPicPr>
          <p:cNvPr id="7" name="Image 0" descr="preencoded.png">    </p:cNvPr>
          <p:cNvPicPr>
            <a:picLocks noChangeAspect="1"/>
          </p:cNvPicPr>
          <p:nvPr/>
        </p:nvPicPr>
        <p:blipFill>
          <a:blip r:embed="rId1"/>
          <a:stretch>
            <a:fillRect/>
          </a:stretch>
        </p:blipFill>
        <p:spPr>
          <a:xfrm>
            <a:off x="813816" y="2532888"/>
            <a:ext cx="420624" cy="420624"/>
          </a:xfrm>
          <a:prstGeom prst="rect">
            <a:avLst/>
          </a:prstGeom>
        </p:spPr>
      </p:pic>
      <p:sp>
        <p:nvSpPr>
          <p:cNvPr id="8" name="Text 5"/>
          <p:cNvSpPr/>
          <p:nvPr/>
        </p:nvSpPr>
        <p:spPr>
          <a:xfrm>
            <a:off x="566928" y="3383280"/>
            <a:ext cx="7315200" cy="457200"/>
          </a:xfrm>
          <a:prstGeom prst="rect">
            <a:avLst/>
          </a:prstGeom>
          <a:noFill/>
          <a:ln/>
        </p:spPr>
        <p:txBody>
          <a:bodyPr wrap="square" lIns="0" tIns="0" rIns="0" bIns="0" rtlCol="0" anchor="ctr"/>
          <a:lstStyle/>
          <a:p>
            <a:pPr indent="0" marL="0">
              <a:buNone/>
            </a:pPr>
            <a:r>
              <a:rPr lang="en-US" sz="1600" b="1" spc="300" kern="0" dirty="0">
                <a:solidFill>
                  <a:srgbClr val="E8770E"/>
                </a:solidFill>
                <a:latin typeface="Calibri" pitchFamily="34" charset="0"/>
                <a:ea typeface="Calibri" pitchFamily="34" charset="-122"/>
                <a:cs typeface="Calibri" pitchFamily="34" charset="-120"/>
              </a:rPr>
              <a:t>MODULE D</a:t>
            </a:r>
            <a:endParaRPr lang="en-US" sz="1600" dirty="0"/>
          </a:p>
        </p:txBody>
      </p:sp>
      <p:sp>
        <p:nvSpPr>
          <p:cNvPr id="9" name="Text 6"/>
          <p:cNvSpPr/>
          <p:nvPr/>
        </p:nvSpPr>
        <p:spPr>
          <a:xfrm>
            <a:off x="566928" y="3794760"/>
            <a:ext cx="8412480" cy="914400"/>
          </a:xfrm>
          <a:prstGeom prst="rect">
            <a:avLst/>
          </a:prstGeom>
          <a:noFill/>
          <a:ln/>
        </p:spPr>
        <p:txBody>
          <a:bodyPr wrap="square" lIns="0" tIns="0" rIns="0" bIns="0" rtlCol="0" anchor="ctr"/>
          <a:lstStyle/>
          <a:p>
            <a:pPr indent="0" marL="0">
              <a:lnSpc>
                <a:spcPct val="98000"/>
              </a:lnSpc>
              <a:buNone/>
            </a:pPr>
            <a:r>
              <a:rPr lang="en-US" sz="3800" b="1" dirty="0">
                <a:solidFill>
                  <a:srgbClr val="FFFFFF"/>
                </a:solidFill>
                <a:latin typeface="Georgia" pitchFamily="34" charset="0"/>
                <a:ea typeface="Georgia" pitchFamily="34" charset="-122"/>
                <a:cs typeface="Georgia" pitchFamily="34" charset="-120"/>
              </a:rPr>
              <a:t>Side-effects &amp; troubleshooting</a:t>
            </a:r>
            <a:endParaRPr lang="en-US" sz="3800" dirty="0"/>
          </a:p>
        </p:txBody>
      </p:sp>
      <p:sp>
        <p:nvSpPr>
          <p:cNvPr id="10" name="Text 7"/>
          <p:cNvSpPr/>
          <p:nvPr/>
        </p:nvSpPr>
        <p:spPr>
          <a:xfrm>
            <a:off x="566928" y="4800600"/>
            <a:ext cx="8686800" cy="548640"/>
          </a:xfrm>
          <a:prstGeom prst="rect">
            <a:avLst/>
          </a:prstGeom>
          <a:noFill/>
          <a:ln/>
        </p:spPr>
        <p:txBody>
          <a:bodyPr wrap="square" lIns="0" tIns="0" rIns="0" bIns="0" rtlCol="0" anchor="ctr"/>
          <a:lstStyle/>
          <a:p>
            <a:pPr indent="0" marL="0">
              <a:buNone/>
            </a:pPr>
            <a:r>
              <a:rPr lang="en-US" sz="1600" dirty="0">
                <a:solidFill>
                  <a:srgbClr val="CFE0E0"/>
                </a:solidFill>
                <a:latin typeface="Calibri" pitchFamily="34" charset="0"/>
                <a:ea typeface="Calibri" pitchFamily="34" charset="-122"/>
                <a:cs typeface="Calibri" pitchFamily="34" charset="-120"/>
              </a:rPr>
              <a:t>Listening, excluding the dangerous causes, then adjusting</a:t>
            </a:r>
            <a:endParaRPr lang="en-US" sz="1600" dirty="0"/>
          </a:p>
        </p:txBody>
      </p:sp>
      <p:sp>
        <p:nvSpPr>
          <p:cNvPr id="11" name="Text 8"/>
          <p:cNvSpPr/>
          <p:nvPr/>
        </p:nvSpPr>
        <p:spPr>
          <a:xfrm>
            <a:off x="566928" y="5532120"/>
            <a:ext cx="9144000" cy="457200"/>
          </a:xfrm>
          <a:prstGeom prst="rect">
            <a:avLst/>
          </a:prstGeom>
          <a:noFill/>
          <a:ln/>
        </p:spPr>
        <p:txBody>
          <a:bodyPr wrap="square" lIns="0" tIns="0" rIns="0" bIns="0" rtlCol="0" anchor="ctr"/>
          <a:lstStyle/>
          <a:p>
            <a:pPr indent="0" marL="0">
              <a:buNone/>
            </a:pPr>
            <a:r>
              <a:rPr lang="en-US" sz="1250" i="1" dirty="0">
                <a:solidFill>
                  <a:srgbClr val="8FA2B8"/>
                </a:solidFill>
                <a:latin typeface="Calibri" pitchFamily="34" charset="0"/>
                <a:ea typeface="Calibri" pitchFamily="34" charset="-122"/>
                <a:cs typeface="Calibri" pitchFamily="34" charset="-120"/>
              </a:rPr>
              <a:t>Cases 9–11</a:t>
            </a:r>
            <a:endParaRPr lang="en-US" sz="12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0E2A47"/>
        </a:solidFill>
      </p:bgPr>
    </p:bg>
    <p:spTree>
      <p:nvGrpSpPr>
        <p:cNvPr id="1" name=""/>
        <p:cNvGrpSpPr/>
        <p:nvPr/>
      </p:nvGrpSpPr>
      <p:grpSpPr>
        <a:xfrm>
          <a:off x="0" y="0"/>
          <a:ext cx="0" cy="0"/>
          <a:chOff x="0" y="0"/>
          <a:chExt cx="0" cy="0"/>
        </a:xfrm>
      </p:grpSpPr>
      <p:sp>
        <p:nvSpPr>
          <p:cNvPr id="2" name="Shape 0"/>
          <p:cNvSpPr/>
          <p:nvPr/>
        </p:nvSpPr>
        <p:spPr>
          <a:xfrm>
            <a:off x="566928" y="310896"/>
            <a:ext cx="2907792" cy="365760"/>
          </a:xfrm>
          <a:prstGeom prst="roundRect">
            <a:avLst>
              <a:gd name="adj" fmla="val 50000"/>
            </a:avLst>
          </a:prstGeom>
          <a:solidFill>
            <a:srgbClr val="E8770E"/>
          </a:solidFill>
          <a:ln/>
        </p:spPr>
      </p:sp>
      <p:sp>
        <p:nvSpPr>
          <p:cNvPr id="3" name="Text 1"/>
          <p:cNvSpPr/>
          <p:nvPr/>
        </p:nvSpPr>
        <p:spPr>
          <a:xfrm>
            <a:off x="566928" y="310896"/>
            <a:ext cx="2907792" cy="365760"/>
          </a:xfrm>
          <a:prstGeom prst="rect">
            <a:avLst/>
          </a:prstGeom>
          <a:noFill/>
          <a:ln/>
        </p:spPr>
        <p:txBody>
          <a:bodyPr wrap="square" lIns="0" tIns="0" rIns="0" bIns="0" rtlCol="0" anchor="ctr"/>
          <a:lstStyle/>
          <a:p>
            <a:pPr algn="ctr" indent="0" marL="0">
              <a:buNone/>
            </a:pPr>
            <a:r>
              <a:rPr lang="en-US" sz="1050" b="1" spc="100" kern="0" dirty="0">
                <a:solidFill>
                  <a:srgbClr val="FFFFFF"/>
                </a:solidFill>
                <a:latin typeface="Calibri" pitchFamily="34" charset="0"/>
                <a:ea typeface="Calibri" pitchFamily="34" charset="-122"/>
                <a:cs typeface="Calibri" pitchFamily="34" charset="-120"/>
              </a:rPr>
              <a:t>BRADFORD VTS TEACHING AIDS</a:t>
            </a:r>
            <a:endParaRPr lang="en-US" sz="1050" dirty="0"/>
          </a:p>
        </p:txBody>
      </p:sp>
      <p:sp>
        <p:nvSpPr>
          <p:cNvPr id="4" name="Text 2"/>
          <p:cNvSpPr/>
          <p:nvPr/>
        </p:nvSpPr>
        <p:spPr>
          <a:xfrm>
            <a:off x="10161727" y="310896"/>
            <a:ext cx="1463040" cy="365760"/>
          </a:xfrm>
          <a:prstGeom prst="rect">
            <a:avLst/>
          </a:prstGeom>
          <a:noFill/>
          <a:ln/>
        </p:spPr>
        <p:txBody>
          <a:bodyPr wrap="square" lIns="0" tIns="0" rIns="0" bIns="0" rtlCol="0" anchor="ctr"/>
          <a:lstStyle/>
          <a:p>
            <a:pPr algn="r" indent="0" marL="0">
              <a:buNone/>
            </a:pPr>
            <a:r>
              <a:rPr lang="en-US" sz="1100" i="1" dirty="0">
                <a:solidFill>
                  <a:srgbClr val="AEBED0"/>
                </a:solidFill>
                <a:latin typeface="Calibri" pitchFamily="34" charset="0"/>
                <a:ea typeface="Calibri" pitchFamily="34" charset="-122"/>
                <a:cs typeface="Calibri" pitchFamily="34" charset="-120"/>
              </a:rPr>
              <a:t>June 2026</a:t>
            </a:r>
            <a:endParaRPr lang="en-US" sz="1100" dirty="0"/>
          </a:p>
        </p:txBody>
      </p:sp>
      <p:sp>
        <p:nvSpPr>
          <p:cNvPr id="5" name="Shape 3"/>
          <p:cNvSpPr/>
          <p:nvPr/>
        </p:nvSpPr>
        <p:spPr>
          <a:xfrm>
            <a:off x="9692640" y="4023360"/>
            <a:ext cx="4572000" cy="4572000"/>
          </a:xfrm>
          <a:prstGeom prst="ellipse">
            <a:avLst/>
          </a:prstGeom>
          <a:solidFill>
            <a:srgbClr val="12877F">
              <a:alpha val="20000"/>
            </a:srgbClr>
          </a:solidFill>
          <a:ln/>
        </p:spPr>
      </p:sp>
      <p:sp>
        <p:nvSpPr>
          <p:cNvPr id="6" name="Text 4"/>
          <p:cNvSpPr/>
          <p:nvPr/>
        </p:nvSpPr>
        <p:spPr>
          <a:xfrm>
            <a:off x="566928" y="1097280"/>
            <a:ext cx="4572000" cy="411480"/>
          </a:xfrm>
          <a:prstGeom prst="rect">
            <a:avLst/>
          </a:prstGeom>
          <a:noFill/>
          <a:ln/>
        </p:spPr>
        <p:txBody>
          <a:bodyPr wrap="square" lIns="0" tIns="0" rIns="0" bIns="0" rtlCol="0" anchor="ctr"/>
          <a:lstStyle/>
          <a:p>
            <a:pPr indent="0" marL="0">
              <a:buNone/>
            </a:pPr>
            <a:r>
              <a:rPr lang="en-US" sz="1500" b="1" spc="200" kern="0" dirty="0">
                <a:solidFill>
                  <a:srgbClr val="E8770E"/>
                </a:solidFill>
                <a:latin typeface="Calibri" pitchFamily="34" charset="0"/>
                <a:ea typeface="Calibri" pitchFamily="34" charset="-122"/>
                <a:cs typeface="Calibri" pitchFamily="34" charset="-120"/>
              </a:rPr>
              <a:t>CASE 9 of 17</a:t>
            </a:r>
            <a:endParaRPr lang="en-US" sz="1500" dirty="0"/>
          </a:p>
        </p:txBody>
      </p:sp>
      <p:sp>
        <p:nvSpPr>
          <p:cNvPr id="7" name="Shape 5"/>
          <p:cNvSpPr/>
          <p:nvPr/>
        </p:nvSpPr>
        <p:spPr>
          <a:xfrm>
            <a:off x="2487168" y="1078992"/>
            <a:ext cx="4754880" cy="420624"/>
          </a:xfrm>
          <a:prstGeom prst="roundRect">
            <a:avLst>
              <a:gd name="adj" fmla="val 43478"/>
            </a:avLst>
          </a:prstGeom>
          <a:solidFill>
            <a:srgbClr val="FFFFFF">
              <a:alpha val="14000"/>
            </a:srgbClr>
          </a:solidFill>
          <a:ln/>
        </p:spPr>
      </p:sp>
      <p:sp>
        <p:nvSpPr>
          <p:cNvPr id="8" name="Text 6"/>
          <p:cNvSpPr/>
          <p:nvPr/>
        </p:nvSpPr>
        <p:spPr>
          <a:xfrm>
            <a:off x="2487168" y="1078992"/>
            <a:ext cx="4754880" cy="420624"/>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MOOD &amp; BLOATING</a:t>
            </a:r>
            <a:endParaRPr lang="en-US" sz="1100" dirty="0"/>
          </a:p>
        </p:txBody>
      </p:sp>
      <p:sp>
        <p:nvSpPr>
          <p:cNvPr id="9" name="Shape 7"/>
          <p:cNvSpPr/>
          <p:nvPr/>
        </p:nvSpPr>
        <p:spPr>
          <a:xfrm>
            <a:off x="566928" y="1828800"/>
            <a:ext cx="10515600" cy="2331720"/>
          </a:xfrm>
          <a:prstGeom prst="roundRect">
            <a:avLst>
              <a:gd name="adj" fmla="val 5490"/>
            </a:avLst>
          </a:prstGeom>
          <a:solidFill>
            <a:srgbClr val="FFFFFF"/>
          </a:solidFill>
          <a:ln/>
          <a:effectLst>
            <a:outerShdw sx="100000" sy="100000" kx="0" ky="0" algn="bl" rotWithShape="0" blurRad="127000" dist="38100" dir="5400000">
              <a:srgbClr val="000000">
                <a:alpha val="22000"/>
              </a:srgbClr>
            </a:outerShdw>
          </a:effectLst>
        </p:spPr>
      </p:sp>
      <p:sp>
        <p:nvSpPr>
          <p:cNvPr id="10" name="Shape 8"/>
          <p:cNvSpPr/>
          <p:nvPr/>
        </p:nvSpPr>
        <p:spPr>
          <a:xfrm>
            <a:off x="886968" y="2121408"/>
            <a:ext cx="868680" cy="868680"/>
          </a:xfrm>
          <a:prstGeom prst="ellipse">
            <a:avLst/>
          </a:prstGeom>
          <a:solidFill>
            <a:srgbClr val="F4F7FA"/>
          </a:solidFill>
          <a:ln/>
        </p:spPr>
      </p:sp>
      <p:pic>
        <p:nvPicPr>
          <p:cNvPr id="11" name="Image 0" descr="preencoded.png">    </p:cNvPr>
          <p:cNvPicPr>
            <a:picLocks noChangeAspect="1"/>
          </p:cNvPicPr>
          <p:nvPr/>
        </p:nvPicPr>
        <p:blipFill>
          <a:blip r:embed="rId1"/>
          <a:stretch>
            <a:fillRect/>
          </a:stretch>
        </p:blipFill>
        <p:spPr>
          <a:xfrm>
            <a:off x="1121512" y="2355952"/>
            <a:ext cx="399593" cy="399593"/>
          </a:xfrm>
          <a:prstGeom prst="rect">
            <a:avLst/>
          </a:prstGeom>
        </p:spPr>
      </p:pic>
      <p:sp>
        <p:nvSpPr>
          <p:cNvPr id="12" name="Text 9"/>
          <p:cNvSpPr/>
          <p:nvPr/>
        </p:nvSpPr>
        <p:spPr>
          <a:xfrm>
            <a:off x="1984248" y="2103120"/>
            <a:ext cx="8778240" cy="502920"/>
          </a:xfrm>
          <a:prstGeom prst="rect">
            <a:avLst/>
          </a:prstGeom>
          <a:noFill/>
          <a:ln/>
        </p:spPr>
        <p:txBody>
          <a:bodyPr wrap="square" lIns="0" tIns="0" rIns="0" bIns="0" rtlCol="0" anchor="ctr"/>
          <a:lstStyle/>
          <a:p>
            <a:pPr indent="0" marL="0">
              <a:buNone/>
            </a:pPr>
            <a:r>
              <a:rPr lang="en-US" sz="1500" b="1" dirty="0">
                <a:solidFill>
                  <a:srgbClr val="12877F"/>
                </a:solidFill>
                <a:latin typeface="Calibri" pitchFamily="34" charset="0"/>
                <a:ea typeface="Calibri" pitchFamily="34" charset="-122"/>
                <a:cs typeface="Calibri" pitchFamily="34" charset="-120"/>
              </a:rPr>
              <a:t>21-year-old on a levonorgestrel pill for 18 months, now feels low and “bloated”, wants to switch.</a:t>
            </a:r>
            <a:endParaRPr lang="en-US" sz="1500" dirty="0"/>
          </a:p>
        </p:txBody>
      </p:sp>
      <p:sp>
        <p:nvSpPr>
          <p:cNvPr id="13" name="Shape 10"/>
          <p:cNvSpPr/>
          <p:nvPr/>
        </p:nvSpPr>
        <p:spPr>
          <a:xfrm>
            <a:off x="1984248" y="2670048"/>
            <a:ext cx="8595360" cy="0"/>
          </a:xfrm>
          <a:prstGeom prst="line">
            <a:avLst/>
          </a:prstGeom>
          <a:noFill/>
          <a:ln w="12700">
            <a:solidFill>
              <a:srgbClr val="DCE3EA"/>
            </a:solidFill>
            <a:prstDash val="solid"/>
          </a:ln>
        </p:spPr>
      </p:sp>
      <p:sp>
        <p:nvSpPr>
          <p:cNvPr id="14" name="Text 11"/>
          <p:cNvSpPr/>
          <p:nvPr/>
        </p:nvSpPr>
        <p:spPr>
          <a:xfrm>
            <a:off x="1984248" y="2743200"/>
            <a:ext cx="8778240" cy="1280160"/>
          </a:xfrm>
          <a:prstGeom prst="rect">
            <a:avLst/>
          </a:prstGeom>
          <a:noFill/>
          <a:ln/>
        </p:spPr>
        <p:txBody>
          <a:bodyPr wrap="square" lIns="0" tIns="0" rIns="0" bIns="0" rtlCol="0" anchor="t"/>
          <a:lstStyle/>
          <a:p>
            <a:pPr indent="0" marL="0">
              <a:lnSpc>
                <a:spcPct val="105000"/>
              </a:lnSpc>
              <a:buNone/>
            </a:pPr>
            <a:r>
              <a:rPr lang="en-US" sz="1800" dirty="0">
                <a:solidFill>
                  <a:srgbClr val="1F2A37"/>
                </a:solidFill>
                <a:latin typeface="Calibri" pitchFamily="34" charset="0"/>
                <a:ea typeface="Calibri" pitchFamily="34" charset="-122"/>
                <a:cs typeface="Calibri" pitchFamily="34" charset="-120"/>
              </a:rPr>
              <a:t>How do you proceed?</a:t>
            </a:r>
            <a:endParaRPr lang="en-US" sz="1800" dirty="0"/>
          </a:p>
        </p:txBody>
      </p:sp>
      <p:sp>
        <p:nvSpPr>
          <p:cNvPr id="15" name="Shape 12"/>
          <p:cNvSpPr/>
          <p:nvPr/>
        </p:nvSpPr>
        <p:spPr>
          <a:xfrm>
            <a:off x="566928" y="4526280"/>
            <a:ext cx="10515600" cy="1417320"/>
          </a:xfrm>
          <a:prstGeom prst="roundRect">
            <a:avLst>
              <a:gd name="adj" fmla="val 9032"/>
            </a:avLst>
          </a:prstGeom>
          <a:solidFill>
            <a:srgbClr val="E8770E"/>
          </a:solidFill>
          <a:ln/>
        </p:spPr>
      </p:sp>
      <p:sp>
        <p:nvSpPr>
          <p:cNvPr id="16" name="Shape 13"/>
          <p:cNvSpPr/>
          <p:nvPr/>
        </p:nvSpPr>
        <p:spPr>
          <a:xfrm>
            <a:off x="932688" y="4846320"/>
            <a:ext cx="777240" cy="777240"/>
          </a:xfrm>
          <a:prstGeom prst="ellipse">
            <a:avLst/>
          </a:prstGeom>
          <a:solidFill>
            <a:srgbClr val="FFFFFF"/>
          </a:solidFill>
          <a:ln/>
        </p:spPr>
      </p:sp>
      <p:pic>
        <p:nvPicPr>
          <p:cNvPr id="17" name="Image 1" descr="preencoded.png">    </p:cNvPr>
          <p:cNvPicPr>
            <a:picLocks noChangeAspect="1"/>
          </p:cNvPicPr>
          <p:nvPr/>
        </p:nvPicPr>
        <p:blipFill>
          <a:blip r:embed="rId2"/>
          <a:stretch>
            <a:fillRect/>
          </a:stretch>
        </p:blipFill>
        <p:spPr>
          <a:xfrm>
            <a:off x="1142543" y="5056175"/>
            <a:ext cx="357530" cy="357530"/>
          </a:xfrm>
          <a:prstGeom prst="rect">
            <a:avLst/>
          </a:prstGeom>
        </p:spPr>
      </p:pic>
      <p:sp>
        <p:nvSpPr>
          <p:cNvPr id="18" name="Text 14"/>
          <p:cNvSpPr/>
          <p:nvPr/>
        </p:nvSpPr>
        <p:spPr>
          <a:xfrm>
            <a:off x="1984248" y="4709160"/>
            <a:ext cx="8686800" cy="457200"/>
          </a:xfrm>
          <a:prstGeom prst="rect">
            <a:avLst/>
          </a:prstGeom>
          <a:noFill/>
          <a:ln/>
        </p:spPr>
        <p:txBody>
          <a:bodyPr wrap="square" lIns="0" tIns="0" rIns="0" bIns="0" rtlCol="0" anchor="ctr"/>
          <a:lstStyle/>
          <a:p>
            <a:pPr indent="0" marL="0">
              <a:buNone/>
            </a:pPr>
            <a:r>
              <a:rPr lang="en-US" sz="2200" b="1" dirty="0">
                <a:solidFill>
                  <a:srgbClr val="FFFFFF"/>
                </a:solidFill>
                <a:latin typeface="Georgia" pitchFamily="34" charset="0"/>
                <a:ea typeface="Georgia" pitchFamily="34" charset="-122"/>
                <a:cs typeface="Georgia" pitchFamily="34" charset="-120"/>
              </a:rPr>
              <a:t>STOP &amp; THINK</a:t>
            </a:r>
            <a:endParaRPr lang="en-US" sz="2200" dirty="0"/>
          </a:p>
        </p:txBody>
      </p:sp>
      <p:sp>
        <p:nvSpPr>
          <p:cNvPr id="19" name="Text 15"/>
          <p:cNvSpPr/>
          <p:nvPr/>
        </p:nvSpPr>
        <p:spPr>
          <a:xfrm>
            <a:off x="1984248" y="5175504"/>
            <a:ext cx="8778240" cy="640080"/>
          </a:xfrm>
          <a:prstGeom prst="rect">
            <a:avLst/>
          </a:prstGeom>
          <a:noFill/>
          <a:ln/>
        </p:spPr>
        <p:txBody>
          <a:bodyPr wrap="square" lIns="0" tIns="0" rIns="0" bIns="0" rtlCol="0" anchor="ctr"/>
          <a:lstStyle/>
          <a:p>
            <a:pPr indent="0" marL="0">
              <a:lnSpc>
                <a:spcPct val="102000"/>
              </a:lnSpc>
              <a:buNone/>
            </a:pPr>
            <a:r>
              <a:rPr lang="en-US" sz="1350" dirty="0">
                <a:solidFill>
                  <a:srgbClr val="FFF1E0"/>
                </a:solidFill>
                <a:latin typeface="Calibri" pitchFamily="34" charset="0"/>
                <a:ea typeface="Calibri" pitchFamily="34" charset="-122"/>
                <a:cs typeface="Calibri" pitchFamily="34" charset="-120"/>
              </a:rPr>
              <a:t>What would you advise? Decide on your plan — then turn the slide to check it against current guidance.</a:t>
            </a:r>
            <a:endParaRPr lang="en-US" sz="135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66928" y="310896"/>
            <a:ext cx="2907792" cy="365760"/>
          </a:xfrm>
          <a:prstGeom prst="roundRect">
            <a:avLst>
              <a:gd name="adj" fmla="val 50000"/>
            </a:avLst>
          </a:prstGeom>
          <a:solidFill>
            <a:srgbClr val="E8770E"/>
          </a:solidFill>
          <a:ln/>
        </p:spPr>
      </p:sp>
      <p:sp>
        <p:nvSpPr>
          <p:cNvPr id="3" name="Text 1"/>
          <p:cNvSpPr/>
          <p:nvPr/>
        </p:nvSpPr>
        <p:spPr>
          <a:xfrm>
            <a:off x="566928" y="310896"/>
            <a:ext cx="2907792" cy="365760"/>
          </a:xfrm>
          <a:prstGeom prst="rect">
            <a:avLst/>
          </a:prstGeom>
          <a:noFill/>
          <a:ln/>
        </p:spPr>
        <p:txBody>
          <a:bodyPr wrap="square" lIns="0" tIns="0" rIns="0" bIns="0" rtlCol="0" anchor="ctr"/>
          <a:lstStyle/>
          <a:p>
            <a:pPr algn="ctr" indent="0" marL="0">
              <a:buNone/>
            </a:pPr>
            <a:r>
              <a:rPr lang="en-US" sz="1050" b="1" spc="100" kern="0" dirty="0">
                <a:solidFill>
                  <a:srgbClr val="FFFFFF"/>
                </a:solidFill>
                <a:latin typeface="Calibri" pitchFamily="34" charset="0"/>
                <a:ea typeface="Calibri" pitchFamily="34" charset="-122"/>
                <a:cs typeface="Calibri" pitchFamily="34" charset="-120"/>
              </a:rPr>
              <a:t>BRADFORD VTS TEACHING AIDS</a:t>
            </a:r>
            <a:endParaRPr lang="en-US" sz="1050" dirty="0"/>
          </a:p>
        </p:txBody>
      </p:sp>
      <p:sp>
        <p:nvSpPr>
          <p:cNvPr id="4" name="Text 2"/>
          <p:cNvSpPr/>
          <p:nvPr/>
        </p:nvSpPr>
        <p:spPr>
          <a:xfrm>
            <a:off x="10161727" y="310896"/>
            <a:ext cx="1463040" cy="365760"/>
          </a:xfrm>
          <a:prstGeom prst="rect">
            <a:avLst/>
          </a:prstGeom>
          <a:noFill/>
          <a:ln/>
        </p:spPr>
        <p:txBody>
          <a:bodyPr wrap="square" lIns="0" tIns="0" rIns="0" bIns="0" rtlCol="0" anchor="ctr"/>
          <a:lstStyle/>
          <a:p>
            <a:pPr algn="r" indent="0" marL="0">
              <a:buNone/>
            </a:pPr>
            <a:r>
              <a:rPr lang="en-US" sz="1100" i="1" dirty="0">
                <a:solidFill>
                  <a:srgbClr val="6B7886"/>
                </a:solidFill>
                <a:latin typeface="Calibri" pitchFamily="34" charset="0"/>
                <a:ea typeface="Calibri" pitchFamily="34" charset="-122"/>
                <a:cs typeface="Calibri" pitchFamily="34" charset="-120"/>
              </a:rPr>
              <a:t>June 2026</a:t>
            </a:r>
            <a:endParaRPr lang="en-US" sz="1100" dirty="0"/>
          </a:p>
        </p:txBody>
      </p:sp>
      <p:sp>
        <p:nvSpPr>
          <p:cNvPr id="5" name="Text 3"/>
          <p:cNvSpPr/>
          <p:nvPr/>
        </p:nvSpPr>
        <p:spPr>
          <a:xfrm>
            <a:off x="566928" y="868680"/>
            <a:ext cx="10058400" cy="548640"/>
          </a:xfrm>
          <a:prstGeom prst="rect">
            <a:avLst/>
          </a:prstGeom>
          <a:noFill/>
          <a:ln/>
        </p:spPr>
        <p:txBody>
          <a:bodyPr wrap="square" lIns="0" tIns="0" rIns="0" bIns="0" rtlCol="0" anchor="ctr"/>
          <a:lstStyle/>
          <a:p>
            <a:pPr indent="0" marL="0">
              <a:buNone/>
            </a:pPr>
            <a:r>
              <a:rPr lang="en-US" sz="2500" b="1" dirty="0">
                <a:solidFill>
                  <a:srgbClr val="0E2A47"/>
                </a:solidFill>
                <a:latin typeface="Georgia" pitchFamily="34" charset="0"/>
                <a:ea typeface="Georgia" pitchFamily="34" charset="-122"/>
                <a:cs typeface="Georgia" pitchFamily="34" charset="-120"/>
              </a:rPr>
              <a:t>Case 9 — Low mood and bloating</a:t>
            </a:r>
            <a:endParaRPr lang="en-US" sz="2500" dirty="0"/>
          </a:p>
        </p:txBody>
      </p:sp>
      <p:sp>
        <p:nvSpPr>
          <p:cNvPr id="6" name="Text 4"/>
          <p:cNvSpPr/>
          <p:nvPr/>
        </p:nvSpPr>
        <p:spPr>
          <a:xfrm>
            <a:off x="566928" y="1417320"/>
            <a:ext cx="10515600" cy="411480"/>
          </a:xfrm>
          <a:prstGeom prst="rect">
            <a:avLst/>
          </a:prstGeom>
          <a:noFill/>
          <a:ln/>
        </p:spPr>
        <p:txBody>
          <a:bodyPr wrap="square" lIns="0" tIns="0" rIns="0" bIns="0" rtlCol="0" anchor="ctr"/>
          <a:lstStyle/>
          <a:p>
            <a:pPr indent="0" marL="0">
              <a:buNone/>
            </a:pPr>
            <a:r>
              <a:rPr lang="en-US" sz="1300" dirty="0">
                <a:solidFill>
                  <a:srgbClr val="6B7886"/>
                </a:solidFill>
                <a:latin typeface="Calibri" pitchFamily="34" charset="0"/>
                <a:ea typeface="Calibri" pitchFamily="34" charset="-122"/>
                <a:cs typeface="Calibri" pitchFamily="34" charset="-120"/>
              </a:rPr>
              <a:t>Resist the old “oestrogen vs progestogen dominance” theory — the evidence for it is weak.</a:t>
            </a:r>
            <a:endParaRPr lang="en-US" sz="1300" dirty="0"/>
          </a:p>
        </p:txBody>
      </p:sp>
      <p:sp>
        <p:nvSpPr>
          <p:cNvPr id="7" name="Shape 5"/>
          <p:cNvSpPr/>
          <p:nvPr/>
        </p:nvSpPr>
        <p:spPr>
          <a:xfrm>
            <a:off x="566928" y="1965960"/>
            <a:ext cx="5577840" cy="2286000"/>
          </a:xfrm>
          <a:prstGeom prst="roundRect">
            <a:avLst>
              <a:gd name="adj" fmla="val 4000"/>
            </a:avLst>
          </a:prstGeom>
          <a:solidFill>
            <a:srgbClr val="EEF2F6"/>
          </a:solidFill>
          <a:ln/>
          <a:effectLst>
            <a:outerShdw sx="100000" sy="100000" kx="0" ky="0" algn="bl" rotWithShape="0" blurRad="88900" dist="25400" dir="5400000">
              <a:srgbClr val="000000">
                <a:alpha val="10000"/>
              </a:srgbClr>
            </a:outerShdw>
          </a:effectLst>
        </p:spPr>
      </p:sp>
      <p:pic>
        <p:nvPicPr>
          <p:cNvPr id="8" name="Image 0" descr="preencoded.png">    </p:cNvPr>
          <p:cNvPicPr>
            <a:picLocks noChangeAspect="1"/>
          </p:cNvPicPr>
          <p:nvPr/>
        </p:nvPicPr>
        <p:blipFill>
          <a:blip r:embed="rId1"/>
          <a:stretch>
            <a:fillRect/>
          </a:stretch>
        </p:blipFill>
        <p:spPr>
          <a:xfrm>
            <a:off x="786384" y="2203704"/>
            <a:ext cx="310896" cy="310896"/>
          </a:xfrm>
          <a:prstGeom prst="rect">
            <a:avLst/>
          </a:prstGeom>
        </p:spPr>
      </p:pic>
      <p:sp>
        <p:nvSpPr>
          <p:cNvPr id="9" name="Text 6"/>
          <p:cNvSpPr/>
          <p:nvPr/>
        </p:nvSpPr>
        <p:spPr>
          <a:xfrm>
            <a:off x="1225296" y="2148840"/>
            <a:ext cx="4754880" cy="384048"/>
          </a:xfrm>
          <a:prstGeom prst="rect">
            <a:avLst/>
          </a:prstGeom>
          <a:noFill/>
          <a:ln/>
        </p:spPr>
        <p:txBody>
          <a:bodyPr wrap="square" lIns="0" tIns="0" rIns="0" bIns="0" rtlCol="0" anchor="ctr"/>
          <a:lstStyle/>
          <a:p>
            <a:pPr indent="0" marL="0">
              <a:buNone/>
            </a:pPr>
            <a:r>
              <a:rPr lang="en-US" sz="1300" b="1" dirty="0">
                <a:solidFill>
                  <a:srgbClr val="0E2A47"/>
                </a:solidFill>
                <a:latin typeface="Calibri" pitchFamily="34" charset="0"/>
                <a:ea typeface="Calibri" pitchFamily="34" charset="-122"/>
                <a:cs typeface="Calibri" pitchFamily="34" charset="-120"/>
              </a:rPr>
              <a:t>Assess first, switch later</a:t>
            </a:r>
            <a:endParaRPr lang="en-US" sz="1300" dirty="0"/>
          </a:p>
        </p:txBody>
      </p:sp>
      <p:sp>
        <p:nvSpPr>
          <p:cNvPr id="10" name="Text 7"/>
          <p:cNvSpPr/>
          <p:nvPr/>
        </p:nvSpPr>
        <p:spPr>
          <a:xfrm>
            <a:off x="859536" y="2569464"/>
            <a:ext cx="5010912" cy="1536192"/>
          </a:xfrm>
          <a:prstGeom prst="rect">
            <a:avLst/>
          </a:prstGeom>
          <a:noFill/>
          <a:ln/>
        </p:spPr>
        <p:txBody>
          <a:bodyPr wrap="square" lIns="0" tIns="0" rIns="0" bIns="0" rtlCol="0" anchor="t"/>
          <a:lstStyle/>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Explore the symptoms and their timing; check BP and BMI.</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Look for other causes of low mood — don't assume the pill.</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The link between the pill and depression is inconsistent; be honest about the uncertainty.</a:t>
            </a:r>
            <a:endParaRPr lang="en-US" sz="1150" dirty="0"/>
          </a:p>
        </p:txBody>
      </p:sp>
      <p:sp>
        <p:nvSpPr>
          <p:cNvPr id="11" name="Shape 8"/>
          <p:cNvSpPr/>
          <p:nvPr/>
        </p:nvSpPr>
        <p:spPr>
          <a:xfrm>
            <a:off x="6355080" y="1965960"/>
            <a:ext cx="5285232" cy="2286000"/>
          </a:xfrm>
          <a:prstGeom prst="roundRect">
            <a:avLst>
              <a:gd name="adj" fmla="val 4000"/>
            </a:avLst>
          </a:prstGeom>
          <a:solidFill>
            <a:srgbClr val="E7F2F1"/>
          </a:solidFill>
          <a:ln/>
          <a:effectLst>
            <a:outerShdw sx="100000" sy="100000" kx="0" ky="0" algn="bl" rotWithShape="0" blurRad="88900" dist="25400" dir="5400000">
              <a:srgbClr val="000000">
                <a:alpha val="10000"/>
              </a:srgbClr>
            </a:outerShdw>
          </a:effectLst>
        </p:spPr>
      </p:sp>
      <p:pic>
        <p:nvPicPr>
          <p:cNvPr id="12" name="Image 1" descr="preencoded.png">    </p:cNvPr>
          <p:cNvPicPr>
            <a:picLocks noChangeAspect="1"/>
          </p:cNvPicPr>
          <p:nvPr/>
        </p:nvPicPr>
        <p:blipFill>
          <a:blip r:embed="rId2"/>
          <a:stretch>
            <a:fillRect/>
          </a:stretch>
        </p:blipFill>
        <p:spPr>
          <a:xfrm>
            <a:off x="6574536" y="2203704"/>
            <a:ext cx="310896" cy="310896"/>
          </a:xfrm>
          <a:prstGeom prst="rect">
            <a:avLst/>
          </a:prstGeom>
        </p:spPr>
      </p:pic>
      <p:sp>
        <p:nvSpPr>
          <p:cNvPr id="13" name="Text 9"/>
          <p:cNvSpPr/>
          <p:nvPr/>
        </p:nvSpPr>
        <p:spPr>
          <a:xfrm>
            <a:off x="7013448" y="2148840"/>
            <a:ext cx="4462272" cy="384048"/>
          </a:xfrm>
          <a:prstGeom prst="rect">
            <a:avLst/>
          </a:prstGeom>
          <a:noFill/>
          <a:ln/>
        </p:spPr>
        <p:txBody>
          <a:bodyPr wrap="square" lIns="0" tIns="0" rIns="0" bIns="0" rtlCol="0" anchor="ctr"/>
          <a:lstStyle/>
          <a:p>
            <a:pPr indent="0" marL="0">
              <a:buNone/>
            </a:pPr>
            <a:r>
              <a:rPr lang="en-US" sz="1300" b="1" dirty="0">
                <a:solidFill>
                  <a:srgbClr val="12877F"/>
                </a:solidFill>
                <a:latin typeface="Calibri" pitchFamily="34" charset="0"/>
                <a:ea typeface="Calibri" pitchFamily="34" charset="-122"/>
                <a:cs typeface="Calibri" pitchFamily="34" charset="-120"/>
              </a:rPr>
              <a:t>If you do change pill</a:t>
            </a:r>
            <a:endParaRPr lang="en-US" sz="1300" dirty="0"/>
          </a:p>
        </p:txBody>
      </p:sp>
      <p:sp>
        <p:nvSpPr>
          <p:cNvPr id="14" name="Text 10"/>
          <p:cNvSpPr/>
          <p:nvPr/>
        </p:nvSpPr>
        <p:spPr>
          <a:xfrm>
            <a:off x="6647688" y="2569464"/>
            <a:ext cx="4718304" cy="1536192"/>
          </a:xfrm>
          <a:prstGeom prst="rect">
            <a:avLst/>
          </a:prstGeom>
          <a:noFill/>
          <a:ln/>
        </p:spPr>
        <p:txBody>
          <a:bodyPr wrap="square" lIns="0" tIns="0" rIns="0" bIns="0" rtlCol="0" anchor="t"/>
          <a:lstStyle/>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A trial of a different progestogen is reasonable if symptoms persist.</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A drospirenone pill may help fluid-related / PMS-type symptoms — but set realistic expectations.</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Give any new pill ~3 months to settle before judging it.</a:t>
            </a:r>
            <a:endParaRPr lang="en-US" sz="1150" dirty="0"/>
          </a:p>
        </p:txBody>
      </p:sp>
      <p:sp>
        <p:nvSpPr>
          <p:cNvPr id="15" name="Shape 11"/>
          <p:cNvSpPr/>
          <p:nvPr/>
        </p:nvSpPr>
        <p:spPr>
          <a:xfrm>
            <a:off x="566928" y="4389120"/>
            <a:ext cx="10515600" cy="1325880"/>
          </a:xfrm>
          <a:prstGeom prst="roundRect">
            <a:avLst>
              <a:gd name="adj" fmla="val 6897"/>
            </a:avLst>
          </a:prstGeom>
          <a:solidFill>
            <a:srgbClr val="E8F4EC"/>
          </a:solidFill>
          <a:ln/>
          <a:effectLst>
            <a:outerShdw sx="100000" sy="100000" kx="0" ky="0" algn="bl" rotWithShape="0" blurRad="88900" dist="25400" dir="5400000">
              <a:srgbClr val="000000">
                <a:alpha val="10000"/>
              </a:srgbClr>
            </a:outerShdw>
          </a:effectLst>
        </p:spPr>
      </p:sp>
      <p:pic>
        <p:nvPicPr>
          <p:cNvPr id="16" name="Image 2" descr="preencoded.png">    </p:cNvPr>
          <p:cNvPicPr>
            <a:picLocks noChangeAspect="1"/>
          </p:cNvPicPr>
          <p:nvPr/>
        </p:nvPicPr>
        <p:blipFill>
          <a:blip r:embed="rId3"/>
          <a:stretch>
            <a:fillRect/>
          </a:stretch>
        </p:blipFill>
        <p:spPr>
          <a:xfrm>
            <a:off x="786384" y="4626864"/>
            <a:ext cx="310896" cy="310896"/>
          </a:xfrm>
          <a:prstGeom prst="rect">
            <a:avLst/>
          </a:prstGeom>
        </p:spPr>
      </p:pic>
      <p:sp>
        <p:nvSpPr>
          <p:cNvPr id="17" name="Text 12"/>
          <p:cNvSpPr/>
          <p:nvPr/>
        </p:nvSpPr>
        <p:spPr>
          <a:xfrm>
            <a:off x="1225296" y="4572000"/>
            <a:ext cx="9692640" cy="384048"/>
          </a:xfrm>
          <a:prstGeom prst="rect">
            <a:avLst/>
          </a:prstGeom>
          <a:noFill/>
          <a:ln/>
        </p:spPr>
        <p:txBody>
          <a:bodyPr wrap="square" lIns="0" tIns="0" rIns="0" bIns="0" rtlCol="0" anchor="ctr"/>
          <a:lstStyle/>
          <a:p>
            <a:pPr indent="0" marL="0">
              <a:buNone/>
            </a:pPr>
            <a:r>
              <a:rPr lang="en-US" sz="1300" b="1" dirty="0">
                <a:solidFill>
                  <a:srgbClr val="1E8449"/>
                </a:solidFill>
                <a:latin typeface="Calibri" pitchFamily="34" charset="0"/>
                <a:ea typeface="Calibri" pitchFamily="34" charset="-122"/>
                <a:cs typeface="Calibri" pitchFamily="34" charset="-120"/>
              </a:rPr>
              <a:t>Safety-net the mood</a:t>
            </a:r>
            <a:endParaRPr lang="en-US" sz="1300" dirty="0"/>
          </a:p>
        </p:txBody>
      </p:sp>
      <p:sp>
        <p:nvSpPr>
          <p:cNvPr id="18" name="Text 13"/>
          <p:cNvSpPr/>
          <p:nvPr/>
        </p:nvSpPr>
        <p:spPr>
          <a:xfrm>
            <a:off x="859536" y="4992624"/>
            <a:ext cx="9948672" cy="576072"/>
          </a:xfrm>
          <a:prstGeom prst="rect">
            <a:avLst/>
          </a:prstGeom>
          <a:noFill/>
          <a:ln/>
        </p:spPr>
        <p:txBody>
          <a:bodyPr wrap="square" lIns="0" tIns="0" rIns="0" bIns="0" rtlCol="0" anchor="t"/>
          <a:lstStyle/>
          <a:p>
            <a:pPr indent="0" marL="0">
              <a:lnSpc>
                <a:spcPct val="102000"/>
              </a:lnSpc>
              <a:buNone/>
            </a:pPr>
            <a:r>
              <a:rPr lang="en-US" sz="1150" dirty="0">
                <a:solidFill>
                  <a:srgbClr val="33414F"/>
                </a:solidFill>
                <a:latin typeface="Calibri" pitchFamily="34" charset="0"/>
                <a:ea typeface="Calibri" pitchFamily="34" charset="-122"/>
                <a:cs typeface="Calibri" pitchFamily="34" charset="-120"/>
              </a:rPr>
              <a:t>Ask directly about low mood, function and risk. If mood is significantly affected, manage that in its own right and consider a non-hormonal option while you do.</a:t>
            </a:r>
            <a:endParaRPr lang="en-US" sz="1150" dirty="0"/>
          </a:p>
        </p:txBody>
      </p:sp>
      <p:sp>
        <p:nvSpPr>
          <p:cNvPr id="19" name="Text 14"/>
          <p:cNvSpPr/>
          <p:nvPr/>
        </p:nvSpPr>
        <p:spPr>
          <a:xfrm>
            <a:off x="566928" y="6437376"/>
            <a:ext cx="11057839" cy="292608"/>
          </a:xfrm>
          <a:prstGeom prst="rect">
            <a:avLst/>
          </a:prstGeom>
          <a:noFill/>
          <a:ln/>
        </p:spPr>
        <p:txBody>
          <a:bodyPr wrap="square" lIns="0" tIns="0" rIns="0" bIns="0" rtlCol="0" anchor="ctr"/>
          <a:lstStyle/>
          <a:p>
            <a:pPr algn="l" indent="0" marL="0">
              <a:buNone/>
            </a:pPr>
            <a:r>
              <a:rPr lang="en-US" sz="850" b="1" dirty="0">
                <a:solidFill>
                  <a:srgbClr val="6B7886"/>
                </a:solidFill>
                <a:latin typeface="Calibri" pitchFamily="34" charset="0"/>
                <a:ea typeface="Calibri" pitchFamily="34" charset="-122"/>
                <a:cs typeface="Calibri" pitchFamily="34" charset="-120"/>
              </a:rPr>
              <a:t>Source: </a:t>
            </a:r>
            <a:pPr algn="l" indent="0" marL="0">
              <a:buNone/>
            </a:pPr>
            <a:r>
              <a:rPr lang="en-US" sz="850" dirty="0">
                <a:solidFill>
                  <a:srgbClr val="6B7886"/>
                </a:solidFill>
                <a:latin typeface="Calibri" pitchFamily="34" charset="0"/>
                <a:ea typeface="Calibri" pitchFamily="34" charset="-122"/>
                <a:cs typeface="Calibri" pitchFamily="34" charset="-120"/>
              </a:rPr>
              <a:t>FSRH CHC (2019). Evidence does not support routine pill-switching by “hormone dominance”.</a:t>
            </a:r>
            <a:endParaRPr lang="en-US" sz="85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0E2A47"/>
        </a:solidFill>
      </p:bgPr>
    </p:bg>
    <p:spTree>
      <p:nvGrpSpPr>
        <p:cNvPr id="1" name=""/>
        <p:cNvGrpSpPr/>
        <p:nvPr/>
      </p:nvGrpSpPr>
      <p:grpSpPr>
        <a:xfrm>
          <a:off x="0" y="0"/>
          <a:ext cx="0" cy="0"/>
          <a:chOff x="0" y="0"/>
          <a:chExt cx="0" cy="0"/>
        </a:xfrm>
      </p:grpSpPr>
      <p:sp>
        <p:nvSpPr>
          <p:cNvPr id="2" name="Shape 0"/>
          <p:cNvSpPr/>
          <p:nvPr/>
        </p:nvSpPr>
        <p:spPr>
          <a:xfrm>
            <a:off x="566928" y="310896"/>
            <a:ext cx="2907792" cy="365760"/>
          </a:xfrm>
          <a:prstGeom prst="roundRect">
            <a:avLst>
              <a:gd name="adj" fmla="val 50000"/>
            </a:avLst>
          </a:prstGeom>
          <a:solidFill>
            <a:srgbClr val="E8770E"/>
          </a:solidFill>
          <a:ln/>
        </p:spPr>
      </p:sp>
      <p:sp>
        <p:nvSpPr>
          <p:cNvPr id="3" name="Text 1"/>
          <p:cNvSpPr/>
          <p:nvPr/>
        </p:nvSpPr>
        <p:spPr>
          <a:xfrm>
            <a:off x="566928" y="310896"/>
            <a:ext cx="2907792" cy="365760"/>
          </a:xfrm>
          <a:prstGeom prst="rect">
            <a:avLst/>
          </a:prstGeom>
          <a:noFill/>
          <a:ln/>
        </p:spPr>
        <p:txBody>
          <a:bodyPr wrap="square" lIns="0" tIns="0" rIns="0" bIns="0" rtlCol="0" anchor="ctr"/>
          <a:lstStyle/>
          <a:p>
            <a:pPr algn="ctr" indent="0" marL="0">
              <a:buNone/>
            </a:pPr>
            <a:r>
              <a:rPr lang="en-US" sz="1050" b="1" spc="100" kern="0" dirty="0">
                <a:solidFill>
                  <a:srgbClr val="FFFFFF"/>
                </a:solidFill>
                <a:latin typeface="Calibri" pitchFamily="34" charset="0"/>
                <a:ea typeface="Calibri" pitchFamily="34" charset="-122"/>
                <a:cs typeface="Calibri" pitchFamily="34" charset="-120"/>
              </a:rPr>
              <a:t>BRADFORD VTS TEACHING AIDS</a:t>
            </a:r>
            <a:endParaRPr lang="en-US" sz="1050" dirty="0"/>
          </a:p>
        </p:txBody>
      </p:sp>
      <p:sp>
        <p:nvSpPr>
          <p:cNvPr id="4" name="Text 2"/>
          <p:cNvSpPr/>
          <p:nvPr/>
        </p:nvSpPr>
        <p:spPr>
          <a:xfrm>
            <a:off x="10161727" y="310896"/>
            <a:ext cx="1463040" cy="365760"/>
          </a:xfrm>
          <a:prstGeom prst="rect">
            <a:avLst/>
          </a:prstGeom>
          <a:noFill/>
          <a:ln/>
        </p:spPr>
        <p:txBody>
          <a:bodyPr wrap="square" lIns="0" tIns="0" rIns="0" bIns="0" rtlCol="0" anchor="ctr"/>
          <a:lstStyle/>
          <a:p>
            <a:pPr algn="r" indent="0" marL="0">
              <a:buNone/>
            </a:pPr>
            <a:r>
              <a:rPr lang="en-US" sz="1100" i="1" dirty="0">
                <a:solidFill>
                  <a:srgbClr val="AEBED0"/>
                </a:solidFill>
                <a:latin typeface="Calibri" pitchFamily="34" charset="0"/>
                <a:ea typeface="Calibri" pitchFamily="34" charset="-122"/>
                <a:cs typeface="Calibri" pitchFamily="34" charset="-120"/>
              </a:rPr>
              <a:t>June 2026</a:t>
            </a:r>
            <a:endParaRPr lang="en-US" sz="1100" dirty="0"/>
          </a:p>
        </p:txBody>
      </p:sp>
      <p:sp>
        <p:nvSpPr>
          <p:cNvPr id="5" name="Shape 3"/>
          <p:cNvSpPr/>
          <p:nvPr/>
        </p:nvSpPr>
        <p:spPr>
          <a:xfrm>
            <a:off x="9692640" y="4023360"/>
            <a:ext cx="4572000" cy="4572000"/>
          </a:xfrm>
          <a:prstGeom prst="ellipse">
            <a:avLst/>
          </a:prstGeom>
          <a:solidFill>
            <a:srgbClr val="12877F">
              <a:alpha val="20000"/>
            </a:srgbClr>
          </a:solidFill>
          <a:ln/>
        </p:spPr>
      </p:sp>
      <p:sp>
        <p:nvSpPr>
          <p:cNvPr id="6" name="Text 4"/>
          <p:cNvSpPr/>
          <p:nvPr/>
        </p:nvSpPr>
        <p:spPr>
          <a:xfrm>
            <a:off x="566928" y="1097280"/>
            <a:ext cx="4572000" cy="411480"/>
          </a:xfrm>
          <a:prstGeom prst="rect">
            <a:avLst/>
          </a:prstGeom>
          <a:noFill/>
          <a:ln/>
        </p:spPr>
        <p:txBody>
          <a:bodyPr wrap="square" lIns="0" tIns="0" rIns="0" bIns="0" rtlCol="0" anchor="ctr"/>
          <a:lstStyle/>
          <a:p>
            <a:pPr indent="0" marL="0">
              <a:buNone/>
            </a:pPr>
            <a:r>
              <a:rPr lang="en-US" sz="1500" b="1" spc="200" kern="0" dirty="0">
                <a:solidFill>
                  <a:srgbClr val="E8770E"/>
                </a:solidFill>
                <a:latin typeface="Calibri" pitchFamily="34" charset="0"/>
                <a:ea typeface="Calibri" pitchFamily="34" charset="-122"/>
                <a:cs typeface="Calibri" pitchFamily="34" charset="-120"/>
              </a:rPr>
              <a:t>CASE 10 of 17</a:t>
            </a:r>
            <a:endParaRPr lang="en-US" sz="1500" dirty="0"/>
          </a:p>
        </p:txBody>
      </p:sp>
      <p:sp>
        <p:nvSpPr>
          <p:cNvPr id="7" name="Shape 5"/>
          <p:cNvSpPr/>
          <p:nvPr/>
        </p:nvSpPr>
        <p:spPr>
          <a:xfrm>
            <a:off x="2487168" y="1078992"/>
            <a:ext cx="4754880" cy="420624"/>
          </a:xfrm>
          <a:prstGeom prst="roundRect">
            <a:avLst>
              <a:gd name="adj" fmla="val 43478"/>
            </a:avLst>
          </a:prstGeom>
          <a:solidFill>
            <a:srgbClr val="FFFFFF">
              <a:alpha val="14000"/>
            </a:srgbClr>
          </a:solidFill>
          <a:ln/>
        </p:spPr>
      </p:sp>
      <p:sp>
        <p:nvSpPr>
          <p:cNvPr id="8" name="Text 6"/>
          <p:cNvSpPr/>
          <p:nvPr/>
        </p:nvSpPr>
        <p:spPr>
          <a:xfrm>
            <a:off x="2487168" y="1078992"/>
            <a:ext cx="4754880" cy="420624"/>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BREAKTHROUGH BLEEDING</a:t>
            </a:r>
            <a:endParaRPr lang="en-US" sz="1100" dirty="0"/>
          </a:p>
        </p:txBody>
      </p:sp>
      <p:sp>
        <p:nvSpPr>
          <p:cNvPr id="9" name="Shape 7"/>
          <p:cNvSpPr/>
          <p:nvPr/>
        </p:nvSpPr>
        <p:spPr>
          <a:xfrm>
            <a:off x="566928" y="1828800"/>
            <a:ext cx="10515600" cy="2331720"/>
          </a:xfrm>
          <a:prstGeom prst="roundRect">
            <a:avLst>
              <a:gd name="adj" fmla="val 5490"/>
            </a:avLst>
          </a:prstGeom>
          <a:solidFill>
            <a:srgbClr val="FFFFFF"/>
          </a:solidFill>
          <a:ln/>
          <a:effectLst>
            <a:outerShdw sx="100000" sy="100000" kx="0" ky="0" algn="bl" rotWithShape="0" blurRad="127000" dist="38100" dir="5400000">
              <a:srgbClr val="000000">
                <a:alpha val="22000"/>
              </a:srgbClr>
            </a:outerShdw>
          </a:effectLst>
        </p:spPr>
      </p:sp>
      <p:sp>
        <p:nvSpPr>
          <p:cNvPr id="10" name="Shape 8"/>
          <p:cNvSpPr/>
          <p:nvPr/>
        </p:nvSpPr>
        <p:spPr>
          <a:xfrm>
            <a:off x="886968" y="2121408"/>
            <a:ext cx="868680" cy="868680"/>
          </a:xfrm>
          <a:prstGeom prst="ellipse">
            <a:avLst/>
          </a:prstGeom>
          <a:solidFill>
            <a:srgbClr val="F4F7FA"/>
          </a:solidFill>
          <a:ln/>
        </p:spPr>
      </p:sp>
      <p:pic>
        <p:nvPicPr>
          <p:cNvPr id="11" name="Image 0" descr="preencoded.png">    </p:cNvPr>
          <p:cNvPicPr>
            <a:picLocks noChangeAspect="1"/>
          </p:cNvPicPr>
          <p:nvPr/>
        </p:nvPicPr>
        <p:blipFill>
          <a:blip r:embed="rId1"/>
          <a:stretch>
            <a:fillRect/>
          </a:stretch>
        </p:blipFill>
        <p:spPr>
          <a:xfrm>
            <a:off x="1121512" y="2355952"/>
            <a:ext cx="399593" cy="399593"/>
          </a:xfrm>
          <a:prstGeom prst="rect">
            <a:avLst/>
          </a:prstGeom>
        </p:spPr>
      </p:pic>
      <p:sp>
        <p:nvSpPr>
          <p:cNvPr id="12" name="Text 9"/>
          <p:cNvSpPr/>
          <p:nvPr/>
        </p:nvSpPr>
        <p:spPr>
          <a:xfrm>
            <a:off x="1984248" y="2103120"/>
            <a:ext cx="8778240" cy="502920"/>
          </a:xfrm>
          <a:prstGeom prst="rect">
            <a:avLst/>
          </a:prstGeom>
          <a:noFill/>
          <a:ln/>
        </p:spPr>
        <p:txBody>
          <a:bodyPr wrap="square" lIns="0" tIns="0" rIns="0" bIns="0" rtlCol="0" anchor="ctr"/>
          <a:lstStyle/>
          <a:p>
            <a:pPr indent="0" marL="0">
              <a:buNone/>
            </a:pPr>
            <a:r>
              <a:rPr lang="en-US" sz="1500" b="1" dirty="0">
                <a:solidFill>
                  <a:srgbClr val="12877F"/>
                </a:solidFill>
                <a:latin typeface="Calibri" pitchFamily="34" charset="0"/>
                <a:ea typeface="Calibri" pitchFamily="34" charset="-122"/>
                <a:cs typeface="Calibri" pitchFamily="34" charset="-120"/>
              </a:rPr>
              <a:t>24-year-old reports breakthrough bleeding on a levonorgestrel pill.</a:t>
            </a:r>
            <a:endParaRPr lang="en-US" sz="1500" dirty="0"/>
          </a:p>
        </p:txBody>
      </p:sp>
      <p:sp>
        <p:nvSpPr>
          <p:cNvPr id="13" name="Shape 10"/>
          <p:cNvSpPr/>
          <p:nvPr/>
        </p:nvSpPr>
        <p:spPr>
          <a:xfrm>
            <a:off x="1984248" y="2670048"/>
            <a:ext cx="8595360" cy="0"/>
          </a:xfrm>
          <a:prstGeom prst="line">
            <a:avLst/>
          </a:prstGeom>
          <a:noFill/>
          <a:ln w="12700">
            <a:solidFill>
              <a:srgbClr val="DCE3EA"/>
            </a:solidFill>
            <a:prstDash val="solid"/>
          </a:ln>
        </p:spPr>
      </p:sp>
      <p:sp>
        <p:nvSpPr>
          <p:cNvPr id="14" name="Text 11"/>
          <p:cNvSpPr/>
          <p:nvPr/>
        </p:nvSpPr>
        <p:spPr>
          <a:xfrm>
            <a:off x="1984248" y="2743200"/>
            <a:ext cx="8778240" cy="1280160"/>
          </a:xfrm>
          <a:prstGeom prst="rect">
            <a:avLst/>
          </a:prstGeom>
          <a:noFill/>
          <a:ln/>
        </p:spPr>
        <p:txBody>
          <a:bodyPr wrap="square" lIns="0" tIns="0" rIns="0" bIns="0" rtlCol="0" anchor="t"/>
          <a:lstStyle/>
          <a:p>
            <a:pPr indent="0" marL="0">
              <a:lnSpc>
                <a:spcPct val="105000"/>
              </a:lnSpc>
              <a:buNone/>
            </a:pPr>
            <a:r>
              <a:rPr lang="en-US" sz="1800" dirty="0">
                <a:solidFill>
                  <a:srgbClr val="1F2A37"/>
                </a:solidFill>
                <a:latin typeface="Calibri" pitchFamily="34" charset="0"/>
                <a:ea typeface="Calibri" pitchFamily="34" charset="-122"/>
                <a:cs typeface="Calibri" pitchFamily="34" charset="-120"/>
              </a:rPr>
              <a:t>What do you do?</a:t>
            </a:r>
            <a:endParaRPr lang="en-US" sz="1800" dirty="0"/>
          </a:p>
        </p:txBody>
      </p:sp>
      <p:sp>
        <p:nvSpPr>
          <p:cNvPr id="15" name="Shape 12"/>
          <p:cNvSpPr/>
          <p:nvPr/>
        </p:nvSpPr>
        <p:spPr>
          <a:xfrm>
            <a:off x="566928" y="4526280"/>
            <a:ext cx="10515600" cy="1417320"/>
          </a:xfrm>
          <a:prstGeom prst="roundRect">
            <a:avLst>
              <a:gd name="adj" fmla="val 9032"/>
            </a:avLst>
          </a:prstGeom>
          <a:solidFill>
            <a:srgbClr val="E8770E"/>
          </a:solidFill>
          <a:ln/>
        </p:spPr>
      </p:sp>
      <p:sp>
        <p:nvSpPr>
          <p:cNvPr id="16" name="Shape 13"/>
          <p:cNvSpPr/>
          <p:nvPr/>
        </p:nvSpPr>
        <p:spPr>
          <a:xfrm>
            <a:off x="932688" y="4846320"/>
            <a:ext cx="777240" cy="777240"/>
          </a:xfrm>
          <a:prstGeom prst="ellipse">
            <a:avLst/>
          </a:prstGeom>
          <a:solidFill>
            <a:srgbClr val="FFFFFF"/>
          </a:solidFill>
          <a:ln/>
        </p:spPr>
      </p:sp>
      <p:pic>
        <p:nvPicPr>
          <p:cNvPr id="17" name="Image 1" descr="preencoded.png">    </p:cNvPr>
          <p:cNvPicPr>
            <a:picLocks noChangeAspect="1"/>
          </p:cNvPicPr>
          <p:nvPr/>
        </p:nvPicPr>
        <p:blipFill>
          <a:blip r:embed="rId2"/>
          <a:stretch>
            <a:fillRect/>
          </a:stretch>
        </p:blipFill>
        <p:spPr>
          <a:xfrm>
            <a:off x="1142543" y="5056175"/>
            <a:ext cx="357530" cy="357530"/>
          </a:xfrm>
          <a:prstGeom prst="rect">
            <a:avLst/>
          </a:prstGeom>
        </p:spPr>
      </p:pic>
      <p:sp>
        <p:nvSpPr>
          <p:cNvPr id="18" name="Text 14"/>
          <p:cNvSpPr/>
          <p:nvPr/>
        </p:nvSpPr>
        <p:spPr>
          <a:xfrm>
            <a:off x="1984248" y="4709160"/>
            <a:ext cx="8686800" cy="457200"/>
          </a:xfrm>
          <a:prstGeom prst="rect">
            <a:avLst/>
          </a:prstGeom>
          <a:noFill/>
          <a:ln/>
        </p:spPr>
        <p:txBody>
          <a:bodyPr wrap="square" lIns="0" tIns="0" rIns="0" bIns="0" rtlCol="0" anchor="ctr"/>
          <a:lstStyle/>
          <a:p>
            <a:pPr indent="0" marL="0">
              <a:buNone/>
            </a:pPr>
            <a:r>
              <a:rPr lang="en-US" sz="2200" b="1" dirty="0">
                <a:solidFill>
                  <a:srgbClr val="FFFFFF"/>
                </a:solidFill>
                <a:latin typeface="Georgia" pitchFamily="34" charset="0"/>
                <a:ea typeface="Georgia" pitchFamily="34" charset="-122"/>
                <a:cs typeface="Georgia" pitchFamily="34" charset="-120"/>
              </a:rPr>
              <a:t>STOP &amp; THINK</a:t>
            </a:r>
            <a:endParaRPr lang="en-US" sz="2200" dirty="0"/>
          </a:p>
        </p:txBody>
      </p:sp>
      <p:sp>
        <p:nvSpPr>
          <p:cNvPr id="19" name="Text 15"/>
          <p:cNvSpPr/>
          <p:nvPr/>
        </p:nvSpPr>
        <p:spPr>
          <a:xfrm>
            <a:off x="1984248" y="5175504"/>
            <a:ext cx="8778240" cy="640080"/>
          </a:xfrm>
          <a:prstGeom prst="rect">
            <a:avLst/>
          </a:prstGeom>
          <a:noFill/>
          <a:ln/>
        </p:spPr>
        <p:txBody>
          <a:bodyPr wrap="square" lIns="0" tIns="0" rIns="0" bIns="0" rtlCol="0" anchor="ctr"/>
          <a:lstStyle/>
          <a:p>
            <a:pPr indent="0" marL="0">
              <a:lnSpc>
                <a:spcPct val="102000"/>
              </a:lnSpc>
              <a:buNone/>
            </a:pPr>
            <a:r>
              <a:rPr lang="en-US" sz="1350" dirty="0">
                <a:solidFill>
                  <a:srgbClr val="FFF1E0"/>
                </a:solidFill>
                <a:latin typeface="Calibri" pitchFamily="34" charset="0"/>
                <a:ea typeface="Calibri" pitchFamily="34" charset="-122"/>
                <a:cs typeface="Calibri" pitchFamily="34" charset="-120"/>
              </a:rPr>
              <a:t>What would you advise? Decide on your plan — then turn the slide to check it against current guidance.</a:t>
            </a:r>
            <a:endParaRPr lang="en-US" sz="135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66928" y="310896"/>
            <a:ext cx="2907792" cy="365760"/>
          </a:xfrm>
          <a:prstGeom prst="roundRect">
            <a:avLst>
              <a:gd name="adj" fmla="val 50000"/>
            </a:avLst>
          </a:prstGeom>
          <a:solidFill>
            <a:srgbClr val="E8770E"/>
          </a:solidFill>
          <a:ln/>
        </p:spPr>
      </p:sp>
      <p:sp>
        <p:nvSpPr>
          <p:cNvPr id="3" name="Text 1"/>
          <p:cNvSpPr/>
          <p:nvPr/>
        </p:nvSpPr>
        <p:spPr>
          <a:xfrm>
            <a:off x="566928" y="310896"/>
            <a:ext cx="2907792" cy="365760"/>
          </a:xfrm>
          <a:prstGeom prst="rect">
            <a:avLst/>
          </a:prstGeom>
          <a:noFill/>
          <a:ln/>
        </p:spPr>
        <p:txBody>
          <a:bodyPr wrap="square" lIns="0" tIns="0" rIns="0" bIns="0" rtlCol="0" anchor="ctr"/>
          <a:lstStyle/>
          <a:p>
            <a:pPr algn="ctr" indent="0" marL="0">
              <a:buNone/>
            </a:pPr>
            <a:r>
              <a:rPr lang="en-US" sz="1050" b="1" spc="100" kern="0" dirty="0">
                <a:solidFill>
                  <a:srgbClr val="FFFFFF"/>
                </a:solidFill>
                <a:latin typeface="Calibri" pitchFamily="34" charset="0"/>
                <a:ea typeface="Calibri" pitchFamily="34" charset="-122"/>
                <a:cs typeface="Calibri" pitchFamily="34" charset="-120"/>
              </a:rPr>
              <a:t>BRADFORD VTS TEACHING AIDS</a:t>
            </a:r>
            <a:endParaRPr lang="en-US" sz="1050" dirty="0"/>
          </a:p>
        </p:txBody>
      </p:sp>
      <p:sp>
        <p:nvSpPr>
          <p:cNvPr id="4" name="Text 2"/>
          <p:cNvSpPr/>
          <p:nvPr/>
        </p:nvSpPr>
        <p:spPr>
          <a:xfrm>
            <a:off x="10161727" y="310896"/>
            <a:ext cx="1463040" cy="365760"/>
          </a:xfrm>
          <a:prstGeom prst="rect">
            <a:avLst/>
          </a:prstGeom>
          <a:noFill/>
          <a:ln/>
        </p:spPr>
        <p:txBody>
          <a:bodyPr wrap="square" lIns="0" tIns="0" rIns="0" bIns="0" rtlCol="0" anchor="ctr"/>
          <a:lstStyle/>
          <a:p>
            <a:pPr algn="r" indent="0" marL="0">
              <a:buNone/>
            </a:pPr>
            <a:r>
              <a:rPr lang="en-US" sz="1100" i="1" dirty="0">
                <a:solidFill>
                  <a:srgbClr val="6B7886"/>
                </a:solidFill>
                <a:latin typeface="Calibri" pitchFamily="34" charset="0"/>
                <a:ea typeface="Calibri" pitchFamily="34" charset="-122"/>
                <a:cs typeface="Calibri" pitchFamily="34" charset="-120"/>
              </a:rPr>
              <a:t>June 2026</a:t>
            </a:r>
            <a:endParaRPr lang="en-US" sz="1100" dirty="0"/>
          </a:p>
        </p:txBody>
      </p:sp>
      <p:sp>
        <p:nvSpPr>
          <p:cNvPr id="5" name="Text 3"/>
          <p:cNvSpPr/>
          <p:nvPr/>
        </p:nvSpPr>
        <p:spPr>
          <a:xfrm>
            <a:off x="566928" y="868680"/>
            <a:ext cx="10058400" cy="548640"/>
          </a:xfrm>
          <a:prstGeom prst="rect">
            <a:avLst/>
          </a:prstGeom>
          <a:noFill/>
          <a:ln/>
        </p:spPr>
        <p:txBody>
          <a:bodyPr wrap="square" lIns="0" tIns="0" rIns="0" bIns="0" rtlCol="0" anchor="ctr"/>
          <a:lstStyle/>
          <a:p>
            <a:pPr indent="0" marL="0">
              <a:buNone/>
            </a:pPr>
            <a:r>
              <a:rPr lang="en-US" sz="2500" b="1" dirty="0">
                <a:solidFill>
                  <a:srgbClr val="0E2A47"/>
                </a:solidFill>
                <a:latin typeface="Georgia" pitchFamily="34" charset="0"/>
                <a:ea typeface="Georgia" pitchFamily="34" charset="-122"/>
                <a:cs typeface="Georgia" pitchFamily="34" charset="-120"/>
              </a:rPr>
              <a:t>Case 10 — Breakthrough bleeding</a:t>
            </a:r>
            <a:endParaRPr lang="en-US" sz="2500" dirty="0"/>
          </a:p>
        </p:txBody>
      </p:sp>
      <p:sp>
        <p:nvSpPr>
          <p:cNvPr id="6" name="Text 4"/>
          <p:cNvSpPr/>
          <p:nvPr/>
        </p:nvSpPr>
        <p:spPr>
          <a:xfrm>
            <a:off x="566928" y="1417320"/>
            <a:ext cx="10515600" cy="411480"/>
          </a:xfrm>
          <a:prstGeom prst="rect">
            <a:avLst/>
          </a:prstGeom>
          <a:noFill/>
          <a:ln/>
        </p:spPr>
        <p:txBody>
          <a:bodyPr wrap="square" lIns="0" tIns="0" rIns="0" bIns="0" rtlCol="0" anchor="ctr"/>
          <a:lstStyle/>
          <a:p>
            <a:pPr indent="0" marL="0">
              <a:buNone/>
            </a:pPr>
            <a:r>
              <a:rPr lang="en-US" sz="1300" dirty="0">
                <a:solidFill>
                  <a:srgbClr val="6B7886"/>
                </a:solidFill>
                <a:latin typeface="Calibri" pitchFamily="34" charset="0"/>
                <a:ea typeface="Calibri" pitchFamily="34" charset="-122"/>
                <a:cs typeface="Calibri" pitchFamily="34" charset="-120"/>
              </a:rPr>
              <a:t>Bleeding is common in the first 3 months — but exclude the things that aren't just “settling in”.</a:t>
            </a:r>
            <a:endParaRPr lang="en-US" sz="1300" dirty="0"/>
          </a:p>
        </p:txBody>
      </p:sp>
      <p:sp>
        <p:nvSpPr>
          <p:cNvPr id="7" name="Shape 5"/>
          <p:cNvSpPr/>
          <p:nvPr/>
        </p:nvSpPr>
        <p:spPr>
          <a:xfrm>
            <a:off x="566928" y="1965960"/>
            <a:ext cx="5577840" cy="2697480"/>
          </a:xfrm>
          <a:prstGeom prst="roundRect">
            <a:avLst>
              <a:gd name="adj" fmla="val 3390"/>
            </a:avLst>
          </a:prstGeom>
          <a:solidFill>
            <a:srgbClr val="E7F2F1"/>
          </a:solidFill>
          <a:ln/>
          <a:effectLst>
            <a:outerShdw sx="100000" sy="100000" kx="0" ky="0" algn="bl" rotWithShape="0" blurRad="88900" dist="25400" dir="5400000">
              <a:srgbClr val="000000">
                <a:alpha val="10000"/>
              </a:srgbClr>
            </a:outerShdw>
          </a:effectLst>
        </p:spPr>
      </p:sp>
      <p:pic>
        <p:nvPicPr>
          <p:cNvPr id="8" name="Image 0" descr="preencoded.png">    </p:cNvPr>
          <p:cNvPicPr>
            <a:picLocks noChangeAspect="1"/>
          </p:cNvPicPr>
          <p:nvPr/>
        </p:nvPicPr>
        <p:blipFill>
          <a:blip r:embed="rId1"/>
          <a:stretch>
            <a:fillRect/>
          </a:stretch>
        </p:blipFill>
        <p:spPr>
          <a:xfrm>
            <a:off x="786384" y="2203704"/>
            <a:ext cx="310896" cy="310896"/>
          </a:xfrm>
          <a:prstGeom prst="rect">
            <a:avLst/>
          </a:prstGeom>
        </p:spPr>
      </p:pic>
      <p:sp>
        <p:nvSpPr>
          <p:cNvPr id="9" name="Text 6"/>
          <p:cNvSpPr/>
          <p:nvPr/>
        </p:nvSpPr>
        <p:spPr>
          <a:xfrm>
            <a:off x="1225296" y="2148840"/>
            <a:ext cx="4754880" cy="384048"/>
          </a:xfrm>
          <a:prstGeom prst="rect">
            <a:avLst/>
          </a:prstGeom>
          <a:noFill/>
          <a:ln/>
        </p:spPr>
        <p:txBody>
          <a:bodyPr wrap="square" lIns="0" tIns="0" rIns="0" bIns="0" rtlCol="0" anchor="ctr"/>
          <a:lstStyle/>
          <a:p>
            <a:pPr indent="0" marL="0">
              <a:buNone/>
            </a:pPr>
            <a:r>
              <a:rPr lang="en-US" sz="1300" b="1" dirty="0">
                <a:solidFill>
                  <a:srgbClr val="12877F"/>
                </a:solidFill>
                <a:latin typeface="Calibri" pitchFamily="34" charset="0"/>
                <a:ea typeface="Calibri" pitchFamily="34" charset="-122"/>
                <a:cs typeface="Calibri" pitchFamily="34" charset="-120"/>
              </a:rPr>
              <a:t>Run the checklist before switching</a:t>
            </a:r>
            <a:endParaRPr lang="en-US" sz="1300" dirty="0"/>
          </a:p>
        </p:txBody>
      </p:sp>
      <p:sp>
        <p:nvSpPr>
          <p:cNvPr id="10" name="Text 7"/>
          <p:cNvSpPr/>
          <p:nvPr/>
        </p:nvSpPr>
        <p:spPr>
          <a:xfrm>
            <a:off x="859536" y="2569464"/>
            <a:ext cx="5010912" cy="1947672"/>
          </a:xfrm>
          <a:prstGeom prst="rect">
            <a:avLst/>
          </a:prstGeom>
          <a:noFill/>
          <a:ln/>
        </p:spPr>
        <p:txBody>
          <a:bodyPr wrap="square" lIns="0" tIns="0" rIns="0" bIns="0" rtlCol="0" anchor="t"/>
          <a:lstStyle/>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Pregnancy — always exclude it.</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Pills — missed doses, late restarts, poor adherence.</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Drugs — enzyme inducers (see Case 8).</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Gut — recent vomiting or diarrhoea.</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Infection — STI, especially chlamydia.</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Pathology — cervix / smear up to date?</a:t>
            </a:r>
            <a:endParaRPr lang="en-US" sz="1150" dirty="0"/>
          </a:p>
        </p:txBody>
      </p:sp>
      <p:sp>
        <p:nvSpPr>
          <p:cNvPr id="11" name="Shape 8"/>
          <p:cNvSpPr/>
          <p:nvPr/>
        </p:nvSpPr>
        <p:spPr>
          <a:xfrm>
            <a:off x="6355080" y="1965960"/>
            <a:ext cx="5285232" cy="1508760"/>
          </a:xfrm>
          <a:prstGeom prst="roundRect">
            <a:avLst>
              <a:gd name="adj" fmla="val 6061"/>
            </a:avLst>
          </a:prstGeom>
          <a:solidFill>
            <a:srgbClr val="E8F4EC"/>
          </a:solidFill>
          <a:ln/>
          <a:effectLst>
            <a:outerShdw sx="100000" sy="100000" kx="0" ky="0" algn="bl" rotWithShape="0" blurRad="88900" dist="25400" dir="5400000">
              <a:srgbClr val="000000">
                <a:alpha val="10000"/>
              </a:srgbClr>
            </a:outerShdw>
          </a:effectLst>
        </p:spPr>
      </p:sp>
      <p:pic>
        <p:nvPicPr>
          <p:cNvPr id="12" name="Image 1" descr="preencoded.png">    </p:cNvPr>
          <p:cNvPicPr>
            <a:picLocks noChangeAspect="1"/>
          </p:cNvPicPr>
          <p:nvPr/>
        </p:nvPicPr>
        <p:blipFill>
          <a:blip r:embed="rId2"/>
          <a:stretch>
            <a:fillRect/>
          </a:stretch>
        </p:blipFill>
        <p:spPr>
          <a:xfrm>
            <a:off x="6574536" y="2203704"/>
            <a:ext cx="310896" cy="310896"/>
          </a:xfrm>
          <a:prstGeom prst="rect">
            <a:avLst/>
          </a:prstGeom>
        </p:spPr>
      </p:pic>
      <p:sp>
        <p:nvSpPr>
          <p:cNvPr id="13" name="Text 9"/>
          <p:cNvSpPr/>
          <p:nvPr/>
        </p:nvSpPr>
        <p:spPr>
          <a:xfrm>
            <a:off x="7013448" y="2148840"/>
            <a:ext cx="4462272" cy="384048"/>
          </a:xfrm>
          <a:prstGeom prst="rect">
            <a:avLst/>
          </a:prstGeom>
          <a:noFill/>
          <a:ln/>
        </p:spPr>
        <p:txBody>
          <a:bodyPr wrap="square" lIns="0" tIns="0" rIns="0" bIns="0" rtlCol="0" anchor="ctr"/>
          <a:lstStyle/>
          <a:p>
            <a:pPr indent="0" marL="0">
              <a:buNone/>
            </a:pPr>
            <a:r>
              <a:rPr lang="en-US" sz="1300" b="1" dirty="0">
                <a:solidFill>
                  <a:srgbClr val="1E8449"/>
                </a:solidFill>
                <a:latin typeface="Calibri" pitchFamily="34" charset="0"/>
                <a:ea typeface="Calibri" pitchFamily="34" charset="-122"/>
                <a:cs typeface="Calibri" pitchFamily="34" charset="-120"/>
              </a:rPr>
              <a:t>Then reassure</a:t>
            </a:r>
            <a:endParaRPr lang="en-US" sz="1300" dirty="0"/>
          </a:p>
        </p:txBody>
      </p:sp>
      <p:sp>
        <p:nvSpPr>
          <p:cNvPr id="14" name="Text 10"/>
          <p:cNvSpPr/>
          <p:nvPr/>
        </p:nvSpPr>
        <p:spPr>
          <a:xfrm>
            <a:off x="6647688" y="2569464"/>
            <a:ext cx="4718304" cy="758952"/>
          </a:xfrm>
          <a:prstGeom prst="rect">
            <a:avLst/>
          </a:prstGeom>
          <a:noFill/>
          <a:ln/>
        </p:spPr>
        <p:txBody>
          <a:bodyPr wrap="square" lIns="0" tIns="0" rIns="0" bIns="0" rtlCol="0" anchor="t"/>
          <a:lstStyle/>
          <a:p>
            <a:pPr indent="0" marL="0">
              <a:lnSpc>
                <a:spcPct val="102000"/>
              </a:lnSpc>
              <a:buNone/>
            </a:pPr>
            <a:r>
              <a:rPr lang="en-US" sz="1150" dirty="0">
                <a:solidFill>
                  <a:srgbClr val="33414F"/>
                </a:solidFill>
                <a:latin typeface="Calibri" pitchFamily="34" charset="0"/>
                <a:ea typeface="Calibri" pitchFamily="34" charset="-122"/>
                <a:cs typeface="Calibri" pitchFamily="34" charset="-120"/>
              </a:rPr>
              <a:t>If bleeding is new, in the first few months and causes are excluded, reassure — it usually settles. The hormone dose needed to keep the lining stable is lower than the dose that stops ovulation, so cover is maintained.</a:t>
            </a:r>
            <a:endParaRPr lang="en-US" sz="1150" dirty="0"/>
          </a:p>
        </p:txBody>
      </p:sp>
      <p:sp>
        <p:nvSpPr>
          <p:cNvPr id="15" name="Shape 11"/>
          <p:cNvSpPr/>
          <p:nvPr/>
        </p:nvSpPr>
        <p:spPr>
          <a:xfrm>
            <a:off x="6355080" y="3611880"/>
            <a:ext cx="5285232" cy="1051560"/>
          </a:xfrm>
          <a:prstGeom prst="roundRect">
            <a:avLst>
              <a:gd name="adj" fmla="val 8696"/>
            </a:avLst>
          </a:prstGeom>
          <a:solidFill>
            <a:srgbClr val="FCEFE0"/>
          </a:solidFill>
          <a:ln/>
          <a:effectLst>
            <a:outerShdw sx="100000" sy="100000" kx="0" ky="0" algn="bl" rotWithShape="0" blurRad="88900" dist="25400" dir="5400000">
              <a:srgbClr val="000000">
                <a:alpha val="10000"/>
              </a:srgbClr>
            </a:outerShdw>
          </a:effectLst>
        </p:spPr>
      </p:sp>
      <p:pic>
        <p:nvPicPr>
          <p:cNvPr id="16" name="Image 2" descr="preencoded.png">    </p:cNvPr>
          <p:cNvPicPr>
            <a:picLocks noChangeAspect="1"/>
          </p:cNvPicPr>
          <p:nvPr/>
        </p:nvPicPr>
        <p:blipFill>
          <a:blip r:embed="rId3"/>
          <a:stretch>
            <a:fillRect/>
          </a:stretch>
        </p:blipFill>
        <p:spPr>
          <a:xfrm>
            <a:off x="6574536" y="3849624"/>
            <a:ext cx="310896" cy="310896"/>
          </a:xfrm>
          <a:prstGeom prst="rect">
            <a:avLst/>
          </a:prstGeom>
        </p:spPr>
      </p:pic>
      <p:sp>
        <p:nvSpPr>
          <p:cNvPr id="17" name="Text 12"/>
          <p:cNvSpPr/>
          <p:nvPr/>
        </p:nvSpPr>
        <p:spPr>
          <a:xfrm>
            <a:off x="7013448" y="3794760"/>
            <a:ext cx="4462272" cy="384048"/>
          </a:xfrm>
          <a:prstGeom prst="rect">
            <a:avLst/>
          </a:prstGeom>
          <a:noFill/>
          <a:ln/>
        </p:spPr>
        <p:txBody>
          <a:bodyPr wrap="square" lIns="0" tIns="0" rIns="0" bIns="0" rtlCol="0" anchor="ctr"/>
          <a:lstStyle/>
          <a:p>
            <a:pPr indent="0" marL="0">
              <a:buNone/>
            </a:pPr>
            <a:r>
              <a:rPr lang="en-US" sz="1300" b="1" dirty="0">
                <a:solidFill>
                  <a:srgbClr val="E8770E"/>
                </a:solidFill>
                <a:latin typeface="Calibri" pitchFamily="34" charset="0"/>
                <a:ea typeface="Calibri" pitchFamily="34" charset="-122"/>
                <a:cs typeface="Calibri" pitchFamily="34" charset="-120"/>
              </a:rPr>
              <a:t>Don't ignore persistent bleeding</a:t>
            </a:r>
            <a:endParaRPr lang="en-US" sz="1300" dirty="0"/>
          </a:p>
        </p:txBody>
      </p:sp>
      <p:sp>
        <p:nvSpPr>
          <p:cNvPr id="18" name="Text 13"/>
          <p:cNvSpPr/>
          <p:nvPr/>
        </p:nvSpPr>
        <p:spPr>
          <a:xfrm>
            <a:off x="6647688" y="4215384"/>
            <a:ext cx="4718304" cy="301752"/>
          </a:xfrm>
          <a:prstGeom prst="rect">
            <a:avLst/>
          </a:prstGeom>
          <a:noFill/>
          <a:ln/>
        </p:spPr>
        <p:txBody>
          <a:bodyPr wrap="square" lIns="0" tIns="0" rIns="0" bIns="0" rtlCol="0" anchor="t"/>
          <a:lstStyle/>
          <a:p>
            <a:pPr indent="0" marL="0">
              <a:lnSpc>
                <a:spcPct val="102000"/>
              </a:lnSpc>
              <a:buNone/>
            </a:pPr>
            <a:r>
              <a:rPr lang="en-US" sz="1150" dirty="0">
                <a:solidFill>
                  <a:srgbClr val="33414F"/>
                </a:solidFill>
                <a:latin typeface="Calibri" pitchFamily="34" charset="0"/>
                <a:ea typeface="Calibri" pitchFamily="34" charset="-122"/>
                <a:cs typeface="Calibri" pitchFamily="34" charset="-120"/>
              </a:rPr>
              <a:t>Bleeding that persists beyond 3 months, or a change in an established pattern, needs examination and investigation — don't just keep changing pills.</a:t>
            </a:r>
            <a:endParaRPr lang="en-US" sz="1150" dirty="0"/>
          </a:p>
        </p:txBody>
      </p:sp>
      <p:sp>
        <p:nvSpPr>
          <p:cNvPr id="19" name="Text 14"/>
          <p:cNvSpPr/>
          <p:nvPr/>
        </p:nvSpPr>
        <p:spPr>
          <a:xfrm>
            <a:off x="566928" y="6437376"/>
            <a:ext cx="11057839" cy="292608"/>
          </a:xfrm>
          <a:prstGeom prst="rect">
            <a:avLst/>
          </a:prstGeom>
          <a:noFill/>
          <a:ln/>
        </p:spPr>
        <p:txBody>
          <a:bodyPr wrap="square" lIns="0" tIns="0" rIns="0" bIns="0" rtlCol="0" anchor="ctr"/>
          <a:lstStyle/>
          <a:p>
            <a:pPr algn="l" indent="0" marL="0">
              <a:buNone/>
            </a:pPr>
            <a:r>
              <a:rPr lang="en-US" sz="850" b="1" dirty="0">
                <a:solidFill>
                  <a:srgbClr val="6B7886"/>
                </a:solidFill>
                <a:latin typeface="Calibri" pitchFamily="34" charset="0"/>
                <a:ea typeface="Calibri" pitchFamily="34" charset="-122"/>
                <a:cs typeface="Calibri" pitchFamily="34" charset="-120"/>
              </a:rPr>
              <a:t>Source: </a:t>
            </a:r>
            <a:pPr algn="l" indent="0" marL="0">
              <a:buNone/>
            </a:pPr>
            <a:r>
              <a:rPr lang="en-US" sz="850" dirty="0">
                <a:solidFill>
                  <a:srgbClr val="6B7886"/>
                </a:solidFill>
                <a:latin typeface="Calibri" pitchFamily="34" charset="0"/>
                <a:ea typeface="Calibri" pitchFamily="34" charset="-122"/>
                <a:cs typeface="Calibri" pitchFamily="34" charset="-120"/>
              </a:rPr>
              <a:t>FSRH CHC (2019); NICE CKS Contraception — assessment of unscheduled bleeding.</a:t>
            </a:r>
            <a:endParaRPr lang="en-US" sz="85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0E2A47"/>
        </a:solidFill>
      </p:bgPr>
    </p:bg>
    <p:spTree>
      <p:nvGrpSpPr>
        <p:cNvPr id="1" name=""/>
        <p:cNvGrpSpPr/>
        <p:nvPr/>
      </p:nvGrpSpPr>
      <p:grpSpPr>
        <a:xfrm>
          <a:off x="0" y="0"/>
          <a:ext cx="0" cy="0"/>
          <a:chOff x="0" y="0"/>
          <a:chExt cx="0" cy="0"/>
        </a:xfrm>
      </p:grpSpPr>
      <p:sp>
        <p:nvSpPr>
          <p:cNvPr id="2" name="Shape 0"/>
          <p:cNvSpPr/>
          <p:nvPr/>
        </p:nvSpPr>
        <p:spPr>
          <a:xfrm>
            <a:off x="566928" y="310896"/>
            <a:ext cx="2907792" cy="365760"/>
          </a:xfrm>
          <a:prstGeom prst="roundRect">
            <a:avLst>
              <a:gd name="adj" fmla="val 50000"/>
            </a:avLst>
          </a:prstGeom>
          <a:solidFill>
            <a:srgbClr val="E8770E"/>
          </a:solidFill>
          <a:ln/>
        </p:spPr>
      </p:sp>
      <p:sp>
        <p:nvSpPr>
          <p:cNvPr id="3" name="Text 1"/>
          <p:cNvSpPr/>
          <p:nvPr/>
        </p:nvSpPr>
        <p:spPr>
          <a:xfrm>
            <a:off x="566928" y="310896"/>
            <a:ext cx="2907792" cy="365760"/>
          </a:xfrm>
          <a:prstGeom prst="rect">
            <a:avLst/>
          </a:prstGeom>
          <a:noFill/>
          <a:ln/>
        </p:spPr>
        <p:txBody>
          <a:bodyPr wrap="square" lIns="0" tIns="0" rIns="0" bIns="0" rtlCol="0" anchor="ctr"/>
          <a:lstStyle/>
          <a:p>
            <a:pPr algn="ctr" indent="0" marL="0">
              <a:buNone/>
            </a:pPr>
            <a:r>
              <a:rPr lang="en-US" sz="1050" b="1" spc="100" kern="0" dirty="0">
                <a:solidFill>
                  <a:srgbClr val="FFFFFF"/>
                </a:solidFill>
                <a:latin typeface="Calibri" pitchFamily="34" charset="0"/>
                <a:ea typeface="Calibri" pitchFamily="34" charset="-122"/>
                <a:cs typeface="Calibri" pitchFamily="34" charset="-120"/>
              </a:rPr>
              <a:t>BRADFORD VTS TEACHING AIDS</a:t>
            </a:r>
            <a:endParaRPr lang="en-US" sz="1050" dirty="0"/>
          </a:p>
        </p:txBody>
      </p:sp>
      <p:sp>
        <p:nvSpPr>
          <p:cNvPr id="4" name="Text 2"/>
          <p:cNvSpPr/>
          <p:nvPr/>
        </p:nvSpPr>
        <p:spPr>
          <a:xfrm>
            <a:off x="10161727" y="310896"/>
            <a:ext cx="1463040" cy="365760"/>
          </a:xfrm>
          <a:prstGeom prst="rect">
            <a:avLst/>
          </a:prstGeom>
          <a:noFill/>
          <a:ln/>
        </p:spPr>
        <p:txBody>
          <a:bodyPr wrap="square" lIns="0" tIns="0" rIns="0" bIns="0" rtlCol="0" anchor="ctr"/>
          <a:lstStyle/>
          <a:p>
            <a:pPr algn="r" indent="0" marL="0">
              <a:buNone/>
            </a:pPr>
            <a:r>
              <a:rPr lang="en-US" sz="1100" i="1" dirty="0">
                <a:solidFill>
                  <a:srgbClr val="AEBED0"/>
                </a:solidFill>
                <a:latin typeface="Calibri" pitchFamily="34" charset="0"/>
                <a:ea typeface="Calibri" pitchFamily="34" charset="-122"/>
                <a:cs typeface="Calibri" pitchFamily="34" charset="-120"/>
              </a:rPr>
              <a:t>June 2026</a:t>
            </a:r>
            <a:endParaRPr lang="en-US" sz="1100" dirty="0"/>
          </a:p>
        </p:txBody>
      </p:sp>
      <p:sp>
        <p:nvSpPr>
          <p:cNvPr id="5" name="Shape 3"/>
          <p:cNvSpPr/>
          <p:nvPr/>
        </p:nvSpPr>
        <p:spPr>
          <a:xfrm>
            <a:off x="9692640" y="4023360"/>
            <a:ext cx="4572000" cy="4572000"/>
          </a:xfrm>
          <a:prstGeom prst="ellipse">
            <a:avLst/>
          </a:prstGeom>
          <a:solidFill>
            <a:srgbClr val="12877F">
              <a:alpha val="20000"/>
            </a:srgbClr>
          </a:solidFill>
          <a:ln/>
        </p:spPr>
      </p:sp>
      <p:sp>
        <p:nvSpPr>
          <p:cNvPr id="6" name="Text 4"/>
          <p:cNvSpPr/>
          <p:nvPr/>
        </p:nvSpPr>
        <p:spPr>
          <a:xfrm>
            <a:off x="566928" y="1097280"/>
            <a:ext cx="4572000" cy="411480"/>
          </a:xfrm>
          <a:prstGeom prst="rect">
            <a:avLst/>
          </a:prstGeom>
          <a:noFill/>
          <a:ln/>
        </p:spPr>
        <p:txBody>
          <a:bodyPr wrap="square" lIns="0" tIns="0" rIns="0" bIns="0" rtlCol="0" anchor="ctr"/>
          <a:lstStyle/>
          <a:p>
            <a:pPr indent="0" marL="0">
              <a:buNone/>
            </a:pPr>
            <a:r>
              <a:rPr lang="en-US" sz="1500" b="1" spc="200" kern="0" dirty="0">
                <a:solidFill>
                  <a:srgbClr val="E8770E"/>
                </a:solidFill>
                <a:latin typeface="Calibri" pitchFamily="34" charset="0"/>
                <a:ea typeface="Calibri" pitchFamily="34" charset="-122"/>
                <a:cs typeface="Calibri" pitchFamily="34" charset="-120"/>
              </a:rPr>
              <a:t>CASE 11 of 17</a:t>
            </a:r>
            <a:endParaRPr lang="en-US" sz="1500" dirty="0"/>
          </a:p>
        </p:txBody>
      </p:sp>
      <p:sp>
        <p:nvSpPr>
          <p:cNvPr id="7" name="Shape 5"/>
          <p:cNvSpPr/>
          <p:nvPr/>
        </p:nvSpPr>
        <p:spPr>
          <a:xfrm>
            <a:off x="2487168" y="1078992"/>
            <a:ext cx="4754880" cy="420624"/>
          </a:xfrm>
          <a:prstGeom prst="roundRect">
            <a:avLst>
              <a:gd name="adj" fmla="val 43478"/>
            </a:avLst>
          </a:prstGeom>
          <a:solidFill>
            <a:srgbClr val="FFFFFF">
              <a:alpha val="14000"/>
            </a:srgbClr>
          </a:solidFill>
          <a:ln/>
        </p:spPr>
      </p:sp>
      <p:sp>
        <p:nvSpPr>
          <p:cNvPr id="8" name="Text 6"/>
          <p:cNvSpPr/>
          <p:nvPr/>
        </p:nvSpPr>
        <p:spPr>
          <a:xfrm>
            <a:off x="2487168" y="1078992"/>
            <a:ext cx="4754880" cy="420624"/>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THE PATCH</a:t>
            </a:r>
            <a:endParaRPr lang="en-US" sz="1100" dirty="0"/>
          </a:p>
        </p:txBody>
      </p:sp>
      <p:sp>
        <p:nvSpPr>
          <p:cNvPr id="9" name="Shape 7"/>
          <p:cNvSpPr/>
          <p:nvPr/>
        </p:nvSpPr>
        <p:spPr>
          <a:xfrm>
            <a:off x="566928" y="1828800"/>
            <a:ext cx="10515600" cy="2331720"/>
          </a:xfrm>
          <a:prstGeom prst="roundRect">
            <a:avLst>
              <a:gd name="adj" fmla="val 5490"/>
            </a:avLst>
          </a:prstGeom>
          <a:solidFill>
            <a:srgbClr val="FFFFFF"/>
          </a:solidFill>
          <a:ln/>
          <a:effectLst>
            <a:outerShdw sx="100000" sy="100000" kx="0" ky="0" algn="bl" rotWithShape="0" blurRad="127000" dist="38100" dir="5400000">
              <a:srgbClr val="000000">
                <a:alpha val="22000"/>
              </a:srgbClr>
            </a:outerShdw>
          </a:effectLst>
        </p:spPr>
      </p:sp>
      <p:sp>
        <p:nvSpPr>
          <p:cNvPr id="10" name="Shape 8"/>
          <p:cNvSpPr/>
          <p:nvPr/>
        </p:nvSpPr>
        <p:spPr>
          <a:xfrm>
            <a:off x="886968" y="2121408"/>
            <a:ext cx="868680" cy="868680"/>
          </a:xfrm>
          <a:prstGeom prst="ellipse">
            <a:avLst/>
          </a:prstGeom>
          <a:solidFill>
            <a:srgbClr val="F4F7FA"/>
          </a:solidFill>
          <a:ln/>
        </p:spPr>
      </p:sp>
      <p:pic>
        <p:nvPicPr>
          <p:cNvPr id="11" name="Image 0" descr="preencoded.png">    </p:cNvPr>
          <p:cNvPicPr>
            <a:picLocks noChangeAspect="1"/>
          </p:cNvPicPr>
          <p:nvPr/>
        </p:nvPicPr>
        <p:blipFill>
          <a:blip r:embed="rId1"/>
          <a:stretch>
            <a:fillRect/>
          </a:stretch>
        </p:blipFill>
        <p:spPr>
          <a:xfrm>
            <a:off x="1121512" y="2355952"/>
            <a:ext cx="399593" cy="399593"/>
          </a:xfrm>
          <a:prstGeom prst="rect">
            <a:avLst/>
          </a:prstGeom>
        </p:spPr>
      </p:pic>
      <p:sp>
        <p:nvSpPr>
          <p:cNvPr id="12" name="Text 9"/>
          <p:cNvSpPr/>
          <p:nvPr/>
        </p:nvSpPr>
        <p:spPr>
          <a:xfrm>
            <a:off x="1984248" y="2103120"/>
            <a:ext cx="8778240" cy="502920"/>
          </a:xfrm>
          <a:prstGeom prst="rect">
            <a:avLst/>
          </a:prstGeom>
          <a:noFill/>
          <a:ln/>
        </p:spPr>
        <p:txBody>
          <a:bodyPr wrap="square" lIns="0" tIns="0" rIns="0" bIns="0" rtlCol="0" anchor="ctr"/>
          <a:lstStyle/>
          <a:p>
            <a:pPr indent="0" marL="0">
              <a:buNone/>
            </a:pPr>
            <a:r>
              <a:rPr lang="en-US" sz="1500" b="1" dirty="0">
                <a:solidFill>
                  <a:srgbClr val="12877F"/>
                </a:solidFill>
                <a:latin typeface="Calibri" pitchFamily="34" charset="0"/>
                <a:ea typeface="Calibri" pitchFamily="34" charset="-122"/>
                <a:cs typeface="Calibri" pitchFamily="34" charset="-120"/>
              </a:rPr>
              <a:t>22-year-old dislikes her norgestimate pill (feels sick) and wants to try the contraceptive patch.</a:t>
            </a:r>
            <a:endParaRPr lang="en-US" sz="1500" dirty="0"/>
          </a:p>
        </p:txBody>
      </p:sp>
      <p:sp>
        <p:nvSpPr>
          <p:cNvPr id="13" name="Shape 10"/>
          <p:cNvSpPr/>
          <p:nvPr/>
        </p:nvSpPr>
        <p:spPr>
          <a:xfrm>
            <a:off x="1984248" y="2670048"/>
            <a:ext cx="8595360" cy="0"/>
          </a:xfrm>
          <a:prstGeom prst="line">
            <a:avLst/>
          </a:prstGeom>
          <a:noFill/>
          <a:ln w="12700">
            <a:solidFill>
              <a:srgbClr val="DCE3EA"/>
            </a:solidFill>
            <a:prstDash val="solid"/>
          </a:ln>
        </p:spPr>
      </p:sp>
      <p:sp>
        <p:nvSpPr>
          <p:cNvPr id="14" name="Text 11"/>
          <p:cNvSpPr/>
          <p:nvPr/>
        </p:nvSpPr>
        <p:spPr>
          <a:xfrm>
            <a:off x="1984248" y="2743200"/>
            <a:ext cx="8778240" cy="1280160"/>
          </a:xfrm>
          <a:prstGeom prst="rect">
            <a:avLst/>
          </a:prstGeom>
          <a:noFill/>
          <a:ln/>
        </p:spPr>
        <p:txBody>
          <a:bodyPr wrap="square" lIns="0" tIns="0" rIns="0" bIns="0" rtlCol="0" anchor="t"/>
          <a:lstStyle/>
          <a:p>
            <a:pPr indent="0" marL="0">
              <a:lnSpc>
                <a:spcPct val="105000"/>
              </a:lnSpc>
              <a:buNone/>
            </a:pPr>
            <a:r>
              <a:rPr lang="en-US" sz="1800" dirty="0">
                <a:solidFill>
                  <a:srgbClr val="1F2A37"/>
                </a:solidFill>
                <a:latin typeface="Calibri" pitchFamily="34" charset="0"/>
                <a:ea typeface="Calibri" pitchFamily="34" charset="-122"/>
                <a:cs typeface="Calibri" pitchFamily="34" charset="-120"/>
              </a:rPr>
              <a:t>What do you advise?</a:t>
            </a:r>
            <a:endParaRPr lang="en-US" sz="1800" dirty="0"/>
          </a:p>
        </p:txBody>
      </p:sp>
      <p:sp>
        <p:nvSpPr>
          <p:cNvPr id="15" name="Shape 12"/>
          <p:cNvSpPr/>
          <p:nvPr/>
        </p:nvSpPr>
        <p:spPr>
          <a:xfrm>
            <a:off x="566928" y="4526280"/>
            <a:ext cx="10515600" cy="1417320"/>
          </a:xfrm>
          <a:prstGeom prst="roundRect">
            <a:avLst>
              <a:gd name="adj" fmla="val 9032"/>
            </a:avLst>
          </a:prstGeom>
          <a:solidFill>
            <a:srgbClr val="E8770E"/>
          </a:solidFill>
          <a:ln/>
        </p:spPr>
      </p:sp>
      <p:sp>
        <p:nvSpPr>
          <p:cNvPr id="16" name="Shape 13"/>
          <p:cNvSpPr/>
          <p:nvPr/>
        </p:nvSpPr>
        <p:spPr>
          <a:xfrm>
            <a:off x="932688" y="4846320"/>
            <a:ext cx="777240" cy="777240"/>
          </a:xfrm>
          <a:prstGeom prst="ellipse">
            <a:avLst/>
          </a:prstGeom>
          <a:solidFill>
            <a:srgbClr val="FFFFFF"/>
          </a:solidFill>
          <a:ln/>
        </p:spPr>
      </p:sp>
      <p:pic>
        <p:nvPicPr>
          <p:cNvPr id="17" name="Image 1" descr="preencoded.png">    </p:cNvPr>
          <p:cNvPicPr>
            <a:picLocks noChangeAspect="1"/>
          </p:cNvPicPr>
          <p:nvPr/>
        </p:nvPicPr>
        <p:blipFill>
          <a:blip r:embed="rId2"/>
          <a:stretch>
            <a:fillRect/>
          </a:stretch>
        </p:blipFill>
        <p:spPr>
          <a:xfrm>
            <a:off x="1142543" y="5056175"/>
            <a:ext cx="357530" cy="357530"/>
          </a:xfrm>
          <a:prstGeom prst="rect">
            <a:avLst/>
          </a:prstGeom>
        </p:spPr>
      </p:pic>
      <p:sp>
        <p:nvSpPr>
          <p:cNvPr id="18" name="Text 14"/>
          <p:cNvSpPr/>
          <p:nvPr/>
        </p:nvSpPr>
        <p:spPr>
          <a:xfrm>
            <a:off x="1984248" y="4709160"/>
            <a:ext cx="8686800" cy="457200"/>
          </a:xfrm>
          <a:prstGeom prst="rect">
            <a:avLst/>
          </a:prstGeom>
          <a:noFill/>
          <a:ln/>
        </p:spPr>
        <p:txBody>
          <a:bodyPr wrap="square" lIns="0" tIns="0" rIns="0" bIns="0" rtlCol="0" anchor="ctr"/>
          <a:lstStyle/>
          <a:p>
            <a:pPr indent="0" marL="0">
              <a:buNone/>
            </a:pPr>
            <a:r>
              <a:rPr lang="en-US" sz="2200" b="1" dirty="0">
                <a:solidFill>
                  <a:srgbClr val="FFFFFF"/>
                </a:solidFill>
                <a:latin typeface="Georgia" pitchFamily="34" charset="0"/>
                <a:ea typeface="Georgia" pitchFamily="34" charset="-122"/>
                <a:cs typeface="Georgia" pitchFamily="34" charset="-120"/>
              </a:rPr>
              <a:t>STOP &amp; THINK</a:t>
            </a:r>
            <a:endParaRPr lang="en-US" sz="2200" dirty="0"/>
          </a:p>
        </p:txBody>
      </p:sp>
      <p:sp>
        <p:nvSpPr>
          <p:cNvPr id="19" name="Text 15"/>
          <p:cNvSpPr/>
          <p:nvPr/>
        </p:nvSpPr>
        <p:spPr>
          <a:xfrm>
            <a:off x="1984248" y="5175504"/>
            <a:ext cx="8778240" cy="640080"/>
          </a:xfrm>
          <a:prstGeom prst="rect">
            <a:avLst/>
          </a:prstGeom>
          <a:noFill/>
          <a:ln/>
        </p:spPr>
        <p:txBody>
          <a:bodyPr wrap="square" lIns="0" tIns="0" rIns="0" bIns="0" rtlCol="0" anchor="ctr"/>
          <a:lstStyle/>
          <a:p>
            <a:pPr indent="0" marL="0">
              <a:lnSpc>
                <a:spcPct val="102000"/>
              </a:lnSpc>
              <a:buNone/>
            </a:pPr>
            <a:r>
              <a:rPr lang="en-US" sz="1350" dirty="0">
                <a:solidFill>
                  <a:srgbClr val="FFF1E0"/>
                </a:solidFill>
                <a:latin typeface="Calibri" pitchFamily="34" charset="0"/>
                <a:ea typeface="Calibri" pitchFamily="34" charset="-122"/>
                <a:cs typeface="Calibri" pitchFamily="34" charset="-120"/>
              </a:rPr>
              <a:t>What would you advise? Decide on your plan — then turn the slide to check it against current guidance.</a:t>
            </a:r>
            <a:endParaRPr lang="en-US" sz="13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66928" y="310896"/>
            <a:ext cx="2907792" cy="365760"/>
          </a:xfrm>
          <a:prstGeom prst="roundRect">
            <a:avLst>
              <a:gd name="adj" fmla="val 50000"/>
            </a:avLst>
          </a:prstGeom>
          <a:solidFill>
            <a:srgbClr val="E8770E"/>
          </a:solidFill>
          <a:ln/>
        </p:spPr>
      </p:sp>
      <p:sp>
        <p:nvSpPr>
          <p:cNvPr id="3" name="Text 1"/>
          <p:cNvSpPr/>
          <p:nvPr/>
        </p:nvSpPr>
        <p:spPr>
          <a:xfrm>
            <a:off x="566928" y="310896"/>
            <a:ext cx="2907792" cy="365760"/>
          </a:xfrm>
          <a:prstGeom prst="rect">
            <a:avLst/>
          </a:prstGeom>
          <a:noFill/>
          <a:ln/>
        </p:spPr>
        <p:txBody>
          <a:bodyPr wrap="square" lIns="0" tIns="0" rIns="0" bIns="0" rtlCol="0" anchor="ctr"/>
          <a:lstStyle/>
          <a:p>
            <a:pPr algn="ctr" indent="0" marL="0">
              <a:buNone/>
            </a:pPr>
            <a:r>
              <a:rPr lang="en-US" sz="1050" b="1" spc="100" kern="0" dirty="0">
                <a:solidFill>
                  <a:srgbClr val="FFFFFF"/>
                </a:solidFill>
                <a:latin typeface="Calibri" pitchFamily="34" charset="0"/>
                <a:ea typeface="Calibri" pitchFamily="34" charset="-122"/>
                <a:cs typeface="Calibri" pitchFamily="34" charset="-120"/>
              </a:rPr>
              <a:t>BRADFORD VTS TEACHING AIDS</a:t>
            </a:r>
            <a:endParaRPr lang="en-US" sz="1050" dirty="0"/>
          </a:p>
        </p:txBody>
      </p:sp>
      <p:sp>
        <p:nvSpPr>
          <p:cNvPr id="4" name="Text 2"/>
          <p:cNvSpPr/>
          <p:nvPr/>
        </p:nvSpPr>
        <p:spPr>
          <a:xfrm>
            <a:off x="10161727" y="310896"/>
            <a:ext cx="1463040" cy="365760"/>
          </a:xfrm>
          <a:prstGeom prst="rect">
            <a:avLst/>
          </a:prstGeom>
          <a:noFill/>
          <a:ln/>
        </p:spPr>
        <p:txBody>
          <a:bodyPr wrap="square" lIns="0" tIns="0" rIns="0" bIns="0" rtlCol="0" anchor="ctr"/>
          <a:lstStyle/>
          <a:p>
            <a:pPr algn="r" indent="0" marL="0">
              <a:buNone/>
            </a:pPr>
            <a:r>
              <a:rPr lang="en-US" sz="1100" i="1" dirty="0">
                <a:solidFill>
                  <a:srgbClr val="6B7886"/>
                </a:solidFill>
                <a:latin typeface="Calibri" pitchFamily="34" charset="0"/>
                <a:ea typeface="Calibri" pitchFamily="34" charset="-122"/>
                <a:cs typeface="Calibri" pitchFamily="34" charset="-120"/>
              </a:rPr>
              <a:t>June 2026</a:t>
            </a:r>
            <a:endParaRPr lang="en-US" sz="1100" dirty="0"/>
          </a:p>
        </p:txBody>
      </p:sp>
      <p:sp>
        <p:nvSpPr>
          <p:cNvPr id="5" name="Text 3"/>
          <p:cNvSpPr/>
          <p:nvPr/>
        </p:nvSpPr>
        <p:spPr>
          <a:xfrm>
            <a:off x="566928" y="868680"/>
            <a:ext cx="10515600" cy="640080"/>
          </a:xfrm>
          <a:prstGeom prst="rect">
            <a:avLst/>
          </a:prstGeom>
          <a:noFill/>
          <a:ln/>
        </p:spPr>
        <p:txBody>
          <a:bodyPr wrap="square" lIns="0" tIns="0" rIns="0" bIns="0" rtlCol="0" anchor="ctr"/>
          <a:lstStyle/>
          <a:p>
            <a:pPr indent="0" marL="0">
              <a:buNone/>
            </a:pPr>
            <a:r>
              <a:rPr lang="en-US" sz="2700" b="1" dirty="0">
                <a:solidFill>
                  <a:srgbClr val="0E2A47"/>
                </a:solidFill>
                <a:latin typeface="Georgia" pitchFamily="34" charset="0"/>
                <a:ea typeface="Georgia" pitchFamily="34" charset="-122"/>
                <a:cs typeface="Georgia" pitchFamily="34" charset="-120"/>
              </a:rPr>
              <a:t>Foundation 1 — How the combined pill works</a:t>
            </a:r>
            <a:endParaRPr lang="en-US" sz="2700" dirty="0"/>
          </a:p>
        </p:txBody>
      </p:sp>
      <p:sp>
        <p:nvSpPr>
          <p:cNvPr id="6" name="Text 4"/>
          <p:cNvSpPr/>
          <p:nvPr/>
        </p:nvSpPr>
        <p:spPr>
          <a:xfrm>
            <a:off x="566928" y="1463040"/>
            <a:ext cx="10515600" cy="411480"/>
          </a:xfrm>
          <a:prstGeom prst="rect">
            <a:avLst/>
          </a:prstGeom>
          <a:noFill/>
          <a:ln/>
        </p:spPr>
        <p:txBody>
          <a:bodyPr wrap="square" lIns="0" tIns="0" rIns="0" bIns="0" rtlCol="0" anchor="ctr"/>
          <a:lstStyle/>
          <a:p>
            <a:pPr indent="0" marL="0">
              <a:buNone/>
            </a:pPr>
            <a:r>
              <a:rPr lang="en-US" sz="1350" dirty="0">
                <a:solidFill>
                  <a:srgbClr val="6B7886"/>
                </a:solidFill>
                <a:latin typeface="Calibri" pitchFamily="34" charset="0"/>
                <a:ea typeface="Calibri" pitchFamily="34" charset="-122"/>
                <a:cs typeface="Calibri" pitchFamily="34" charset="-120"/>
              </a:rPr>
              <a:t>Two hormones, one main job: switch off the monthly “release an egg” signal.</a:t>
            </a:r>
            <a:endParaRPr lang="en-US" sz="1350" dirty="0"/>
          </a:p>
        </p:txBody>
      </p:sp>
      <p:sp>
        <p:nvSpPr>
          <p:cNvPr id="7" name="Shape 5"/>
          <p:cNvSpPr/>
          <p:nvPr/>
        </p:nvSpPr>
        <p:spPr>
          <a:xfrm>
            <a:off x="566928" y="2057400"/>
            <a:ext cx="3456432" cy="1828800"/>
          </a:xfrm>
          <a:prstGeom prst="roundRect">
            <a:avLst>
              <a:gd name="adj" fmla="val 6000"/>
            </a:avLst>
          </a:prstGeom>
          <a:solidFill>
            <a:srgbClr val="F4F7FA"/>
          </a:solidFill>
          <a:ln/>
          <a:effectLst>
            <a:outerShdw sx="100000" sy="100000" kx="0" ky="0" algn="bl" rotWithShape="0" blurRad="88900" dist="25400" dir="5400000">
              <a:srgbClr val="000000">
                <a:alpha val="10000"/>
              </a:srgbClr>
            </a:outerShdw>
          </a:effectLst>
        </p:spPr>
      </p:sp>
      <p:sp>
        <p:nvSpPr>
          <p:cNvPr id="8" name="Shape 6"/>
          <p:cNvSpPr/>
          <p:nvPr/>
        </p:nvSpPr>
        <p:spPr>
          <a:xfrm>
            <a:off x="1984248" y="2286000"/>
            <a:ext cx="621792" cy="621792"/>
          </a:xfrm>
          <a:prstGeom prst="ellipse">
            <a:avLst/>
          </a:prstGeom>
          <a:solidFill>
            <a:srgbClr val="12877F"/>
          </a:solidFill>
          <a:ln/>
        </p:spPr>
      </p:sp>
      <p:pic>
        <p:nvPicPr>
          <p:cNvPr id="9" name="Image 0" descr="preencoded.png">    </p:cNvPr>
          <p:cNvPicPr>
            <a:picLocks noChangeAspect="1"/>
          </p:cNvPicPr>
          <p:nvPr/>
        </p:nvPicPr>
        <p:blipFill>
          <a:blip r:embed="rId1"/>
          <a:stretch>
            <a:fillRect/>
          </a:stretch>
        </p:blipFill>
        <p:spPr>
          <a:xfrm>
            <a:off x="2152132" y="2453884"/>
            <a:ext cx="286024" cy="286024"/>
          </a:xfrm>
          <a:prstGeom prst="rect">
            <a:avLst/>
          </a:prstGeom>
        </p:spPr>
      </p:pic>
      <p:sp>
        <p:nvSpPr>
          <p:cNvPr id="10" name="Text 7"/>
          <p:cNvSpPr/>
          <p:nvPr/>
        </p:nvSpPr>
        <p:spPr>
          <a:xfrm>
            <a:off x="749808" y="2999232"/>
            <a:ext cx="3090672" cy="365760"/>
          </a:xfrm>
          <a:prstGeom prst="rect">
            <a:avLst/>
          </a:prstGeom>
          <a:noFill/>
          <a:ln/>
        </p:spPr>
        <p:txBody>
          <a:bodyPr wrap="square" lIns="0" tIns="0" rIns="0" bIns="0" rtlCol="0" anchor="ctr"/>
          <a:lstStyle/>
          <a:p>
            <a:pPr algn="ctr" indent="0" marL="0">
              <a:buNone/>
            </a:pPr>
            <a:r>
              <a:rPr lang="en-US" sz="1400" b="1" dirty="0">
                <a:solidFill>
                  <a:srgbClr val="1F2A37"/>
                </a:solidFill>
                <a:latin typeface="Calibri" pitchFamily="34" charset="0"/>
                <a:ea typeface="Calibri" pitchFamily="34" charset="-122"/>
                <a:cs typeface="Calibri" pitchFamily="34" charset="-120"/>
              </a:rPr>
              <a:t>Stops ovulation</a:t>
            </a:r>
            <a:endParaRPr lang="en-US" sz="1400" dirty="0"/>
          </a:p>
        </p:txBody>
      </p:sp>
      <p:sp>
        <p:nvSpPr>
          <p:cNvPr id="11" name="Text 8"/>
          <p:cNvSpPr/>
          <p:nvPr/>
        </p:nvSpPr>
        <p:spPr>
          <a:xfrm>
            <a:off x="822960" y="3346704"/>
            <a:ext cx="2944368" cy="502920"/>
          </a:xfrm>
          <a:prstGeom prst="rect">
            <a:avLst/>
          </a:prstGeom>
          <a:noFill/>
          <a:ln/>
        </p:spPr>
        <p:txBody>
          <a:bodyPr wrap="square" lIns="0" tIns="0" rIns="0" bIns="0" rtlCol="0" anchor="ctr"/>
          <a:lstStyle/>
          <a:p>
            <a:pPr algn="ctr" indent="0" marL="0">
              <a:lnSpc>
                <a:spcPct val="100000"/>
              </a:lnSpc>
              <a:buNone/>
            </a:pPr>
            <a:r>
              <a:rPr lang="en-US" sz="1100" dirty="0">
                <a:solidFill>
                  <a:srgbClr val="33414F"/>
                </a:solidFill>
                <a:latin typeface="Calibri" pitchFamily="34" charset="0"/>
                <a:ea typeface="Calibri" pitchFamily="34" charset="-122"/>
                <a:cs typeface="Calibri" pitchFamily="34" charset="-120"/>
              </a:rPr>
              <a:t>The main action. No egg is released, so there is nothing to fertilise.</a:t>
            </a:r>
            <a:endParaRPr lang="en-US" sz="1100" dirty="0"/>
          </a:p>
        </p:txBody>
      </p:sp>
      <p:sp>
        <p:nvSpPr>
          <p:cNvPr id="12" name="Shape 9"/>
          <p:cNvSpPr/>
          <p:nvPr/>
        </p:nvSpPr>
        <p:spPr>
          <a:xfrm>
            <a:off x="4279392" y="2057400"/>
            <a:ext cx="3456432" cy="1828800"/>
          </a:xfrm>
          <a:prstGeom prst="roundRect">
            <a:avLst>
              <a:gd name="adj" fmla="val 6000"/>
            </a:avLst>
          </a:prstGeom>
          <a:solidFill>
            <a:srgbClr val="F4F7FA"/>
          </a:solidFill>
          <a:ln/>
          <a:effectLst>
            <a:outerShdw sx="100000" sy="100000" kx="0" ky="0" algn="bl" rotWithShape="0" blurRad="88900" dist="25400" dir="5400000">
              <a:srgbClr val="000000">
                <a:alpha val="10000"/>
              </a:srgbClr>
            </a:outerShdw>
          </a:effectLst>
        </p:spPr>
      </p:sp>
      <p:sp>
        <p:nvSpPr>
          <p:cNvPr id="13" name="Shape 10"/>
          <p:cNvSpPr/>
          <p:nvPr/>
        </p:nvSpPr>
        <p:spPr>
          <a:xfrm>
            <a:off x="5696712" y="2286000"/>
            <a:ext cx="621792" cy="621792"/>
          </a:xfrm>
          <a:prstGeom prst="ellipse">
            <a:avLst/>
          </a:prstGeom>
          <a:solidFill>
            <a:srgbClr val="E8770E"/>
          </a:solidFill>
          <a:ln/>
        </p:spPr>
      </p:sp>
      <p:pic>
        <p:nvPicPr>
          <p:cNvPr id="14" name="Image 1" descr="preencoded.png">    </p:cNvPr>
          <p:cNvPicPr>
            <a:picLocks noChangeAspect="1"/>
          </p:cNvPicPr>
          <p:nvPr/>
        </p:nvPicPr>
        <p:blipFill>
          <a:blip r:embed="rId2"/>
          <a:stretch>
            <a:fillRect/>
          </a:stretch>
        </p:blipFill>
        <p:spPr>
          <a:xfrm>
            <a:off x="5864596" y="2453884"/>
            <a:ext cx="286024" cy="286024"/>
          </a:xfrm>
          <a:prstGeom prst="rect">
            <a:avLst/>
          </a:prstGeom>
        </p:spPr>
      </p:pic>
      <p:sp>
        <p:nvSpPr>
          <p:cNvPr id="15" name="Text 11"/>
          <p:cNvSpPr/>
          <p:nvPr/>
        </p:nvSpPr>
        <p:spPr>
          <a:xfrm>
            <a:off x="4462272" y="2999232"/>
            <a:ext cx="3090672" cy="365760"/>
          </a:xfrm>
          <a:prstGeom prst="rect">
            <a:avLst/>
          </a:prstGeom>
          <a:noFill/>
          <a:ln/>
        </p:spPr>
        <p:txBody>
          <a:bodyPr wrap="square" lIns="0" tIns="0" rIns="0" bIns="0" rtlCol="0" anchor="ctr"/>
          <a:lstStyle/>
          <a:p>
            <a:pPr algn="ctr" indent="0" marL="0">
              <a:buNone/>
            </a:pPr>
            <a:r>
              <a:rPr lang="en-US" sz="1400" b="1" dirty="0">
                <a:solidFill>
                  <a:srgbClr val="1F2A37"/>
                </a:solidFill>
                <a:latin typeface="Calibri" pitchFamily="34" charset="0"/>
                <a:ea typeface="Calibri" pitchFamily="34" charset="-122"/>
                <a:cs typeface="Calibri" pitchFamily="34" charset="-120"/>
              </a:rPr>
              <a:t>Thickens cervical mucus</a:t>
            </a:r>
            <a:endParaRPr lang="en-US" sz="1400" dirty="0"/>
          </a:p>
        </p:txBody>
      </p:sp>
      <p:sp>
        <p:nvSpPr>
          <p:cNvPr id="16" name="Text 12"/>
          <p:cNvSpPr/>
          <p:nvPr/>
        </p:nvSpPr>
        <p:spPr>
          <a:xfrm>
            <a:off x="4535424" y="3346704"/>
            <a:ext cx="2944368" cy="502920"/>
          </a:xfrm>
          <a:prstGeom prst="rect">
            <a:avLst/>
          </a:prstGeom>
          <a:noFill/>
          <a:ln/>
        </p:spPr>
        <p:txBody>
          <a:bodyPr wrap="square" lIns="0" tIns="0" rIns="0" bIns="0" rtlCol="0" anchor="ctr"/>
          <a:lstStyle/>
          <a:p>
            <a:pPr algn="ctr" indent="0" marL="0">
              <a:lnSpc>
                <a:spcPct val="100000"/>
              </a:lnSpc>
              <a:buNone/>
            </a:pPr>
            <a:r>
              <a:rPr lang="en-US" sz="1100" dirty="0">
                <a:solidFill>
                  <a:srgbClr val="33414F"/>
                </a:solidFill>
                <a:latin typeface="Calibri" pitchFamily="34" charset="0"/>
                <a:ea typeface="Calibri" pitchFamily="34" charset="-122"/>
                <a:cs typeface="Calibri" pitchFamily="34" charset="-120"/>
              </a:rPr>
              <a:t>A sticky “plug” makes it harder for sperm to get through.</a:t>
            </a:r>
            <a:endParaRPr lang="en-US" sz="1100" dirty="0"/>
          </a:p>
        </p:txBody>
      </p:sp>
      <p:sp>
        <p:nvSpPr>
          <p:cNvPr id="17" name="Shape 13"/>
          <p:cNvSpPr/>
          <p:nvPr/>
        </p:nvSpPr>
        <p:spPr>
          <a:xfrm>
            <a:off x="7991856" y="2057400"/>
            <a:ext cx="3456432" cy="1828800"/>
          </a:xfrm>
          <a:prstGeom prst="roundRect">
            <a:avLst>
              <a:gd name="adj" fmla="val 6000"/>
            </a:avLst>
          </a:prstGeom>
          <a:solidFill>
            <a:srgbClr val="F4F7FA"/>
          </a:solidFill>
          <a:ln/>
          <a:effectLst>
            <a:outerShdw sx="100000" sy="100000" kx="0" ky="0" algn="bl" rotWithShape="0" blurRad="88900" dist="25400" dir="5400000">
              <a:srgbClr val="000000">
                <a:alpha val="10000"/>
              </a:srgbClr>
            </a:outerShdw>
          </a:effectLst>
        </p:spPr>
      </p:sp>
      <p:sp>
        <p:nvSpPr>
          <p:cNvPr id="18" name="Shape 14"/>
          <p:cNvSpPr/>
          <p:nvPr/>
        </p:nvSpPr>
        <p:spPr>
          <a:xfrm>
            <a:off x="9409176" y="2286000"/>
            <a:ext cx="621792" cy="621792"/>
          </a:xfrm>
          <a:prstGeom prst="ellipse">
            <a:avLst/>
          </a:prstGeom>
          <a:solidFill>
            <a:srgbClr val="0E2A47"/>
          </a:solidFill>
          <a:ln/>
        </p:spPr>
      </p:sp>
      <p:pic>
        <p:nvPicPr>
          <p:cNvPr id="19" name="Image 2" descr="preencoded.png">    </p:cNvPr>
          <p:cNvPicPr>
            <a:picLocks noChangeAspect="1"/>
          </p:cNvPicPr>
          <p:nvPr/>
        </p:nvPicPr>
        <p:blipFill>
          <a:blip r:embed="rId3"/>
          <a:stretch>
            <a:fillRect/>
          </a:stretch>
        </p:blipFill>
        <p:spPr>
          <a:xfrm>
            <a:off x="9577060" y="2453884"/>
            <a:ext cx="286024" cy="286024"/>
          </a:xfrm>
          <a:prstGeom prst="rect">
            <a:avLst/>
          </a:prstGeom>
        </p:spPr>
      </p:pic>
      <p:sp>
        <p:nvSpPr>
          <p:cNvPr id="20" name="Text 15"/>
          <p:cNvSpPr/>
          <p:nvPr/>
        </p:nvSpPr>
        <p:spPr>
          <a:xfrm>
            <a:off x="8174736" y="2999232"/>
            <a:ext cx="3090672" cy="365760"/>
          </a:xfrm>
          <a:prstGeom prst="rect">
            <a:avLst/>
          </a:prstGeom>
          <a:noFill/>
          <a:ln/>
        </p:spPr>
        <p:txBody>
          <a:bodyPr wrap="square" lIns="0" tIns="0" rIns="0" bIns="0" rtlCol="0" anchor="ctr"/>
          <a:lstStyle/>
          <a:p>
            <a:pPr algn="ctr" indent="0" marL="0">
              <a:buNone/>
            </a:pPr>
            <a:r>
              <a:rPr lang="en-US" sz="1400" b="1" dirty="0">
                <a:solidFill>
                  <a:srgbClr val="1F2A37"/>
                </a:solidFill>
                <a:latin typeface="Calibri" pitchFamily="34" charset="0"/>
                <a:ea typeface="Calibri" pitchFamily="34" charset="-122"/>
                <a:cs typeface="Calibri" pitchFamily="34" charset="-120"/>
              </a:rPr>
              <a:t>Thins the womb lining</a:t>
            </a:r>
            <a:endParaRPr lang="en-US" sz="1400" dirty="0"/>
          </a:p>
        </p:txBody>
      </p:sp>
      <p:sp>
        <p:nvSpPr>
          <p:cNvPr id="21" name="Text 16"/>
          <p:cNvSpPr/>
          <p:nvPr/>
        </p:nvSpPr>
        <p:spPr>
          <a:xfrm>
            <a:off x="8247888" y="3346704"/>
            <a:ext cx="2944368" cy="502920"/>
          </a:xfrm>
          <a:prstGeom prst="rect">
            <a:avLst/>
          </a:prstGeom>
          <a:noFill/>
          <a:ln/>
        </p:spPr>
        <p:txBody>
          <a:bodyPr wrap="square" lIns="0" tIns="0" rIns="0" bIns="0" rtlCol="0" anchor="ctr"/>
          <a:lstStyle/>
          <a:p>
            <a:pPr algn="ctr" indent="0" marL="0">
              <a:lnSpc>
                <a:spcPct val="100000"/>
              </a:lnSpc>
              <a:buNone/>
            </a:pPr>
            <a:r>
              <a:rPr lang="en-US" sz="1100" dirty="0">
                <a:solidFill>
                  <a:srgbClr val="33414F"/>
                </a:solidFill>
                <a:latin typeface="Calibri" pitchFamily="34" charset="0"/>
                <a:ea typeface="Calibri" pitchFamily="34" charset="-122"/>
                <a:cs typeface="Calibri" pitchFamily="34" charset="-120"/>
              </a:rPr>
              <a:t>Even if an egg were fertilised, the lining is less ready for it.</a:t>
            </a:r>
            <a:endParaRPr lang="en-US" sz="1100" dirty="0"/>
          </a:p>
        </p:txBody>
      </p:sp>
      <p:sp>
        <p:nvSpPr>
          <p:cNvPr id="22" name="Shape 17"/>
          <p:cNvSpPr/>
          <p:nvPr/>
        </p:nvSpPr>
        <p:spPr>
          <a:xfrm>
            <a:off x="566928" y="4160520"/>
            <a:ext cx="5577840" cy="1463040"/>
          </a:xfrm>
          <a:prstGeom prst="roundRect">
            <a:avLst>
              <a:gd name="adj" fmla="val 6250"/>
            </a:avLst>
          </a:prstGeom>
          <a:solidFill>
            <a:srgbClr val="E8F4EC"/>
          </a:solidFill>
          <a:ln/>
          <a:effectLst>
            <a:outerShdw sx="100000" sy="100000" kx="0" ky="0" algn="bl" rotWithShape="0" blurRad="88900" dist="25400" dir="5400000">
              <a:srgbClr val="000000">
                <a:alpha val="10000"/>
              </a:srgbClr>
            </a:outerShdw>
          </a:effectLst>
        </p:spPr>
      </p:sp>
      <p:pic>
        <p:nvPicPr>
          <p:cNvPr id="23" name="Image 3" descr="preencoded.png">    </p:cNvPr>
          <p:cNvPicPr>
            <a:picLocks noChangeAspect="1"/>
          </p:cNvPicPr>
          <p:nvPr/>
        </p:nvPicPr>
        <p:blipFill>
          <a:blip r:embed="rId4"/>
          <a:stretch>
            <a:fillRect/>
          </a:stretch>
        </p:blipFill>
        <p:spPr>
          <a:xfrm>
            <a:off x="786384" y="4398264"/>
            <a:ext cx="310896" cy="310896"/>
          </a:xfrm>
          <a:prstGeom prst="rect">
            <a:avLst/>
          </a:prstGeom>
        </p:spPr>
      </p:pic>
      <p:sp>
        <p:nvSpPr>
          <p:cNvPr id="24" name="Text 18"/>
          <p:cNvSpPr/>
          <p:nvPr/>
        </p:nvSpPr>
        <p:spPr>
          <a:xfrm>
            <a:off x="1225296" y="4343400"/>
            <a:ext cx="4754880" cy="384048"/>
          </a:xfrm>
          <a:prstGeom prst="rect">
            <a:avLst/>
          </a:prstGeom>
          <a:noFill/>
          <a:ln/>
        </p:spPr>
        <p:txBody>
          <a:bodyPr wrap="square" lIns="0" tIns="0" rIns="0" bIns="0" rtlCol="0" anchor="ctr"/>
          <a:lstStyle/>
          <a:p>
            <a:pPr indent="0" marL="0">
              <a:buNone/>
            </a:pPr>
            <a:r>
              <a:rPr lang="en-US" sz="1300" b="1" dirty="0">
                <a:solidFill>
                  <a:srgbClr val="1E8449"/>
                </a:solidFill>
                <a:latin typeface="Calibri" pitchFamily="34" charset="0"/>
                <a:ea typeface="Calibri" pitchFamily="34" charset="-122"/>
                <a:cs typeface="Calibri" pitchFamily="34" charset="-120"/>
              </a:rPr>
              <a:t>Memory hook — the “light switch”</a:t>
            </a:r>
            <a:endParaRPr lang="en-US" sz="1300" dirty="0"/>
          </a:p>
        </p:txBody>
      </p:sp>
      <p:sp>
        <p:nvSpPr>
          <p:cNvPr id="25" name="Text 19"/>
          <p:cNvSpPr/>
          <p:nvPr/>
        </p:nvSpPr>
        <p:spPr>
          <a:xfrm>
            <a:off x="859536" y="4764024"/>
            <a:ext cx="5010912" cy="713232"/>
          </a:xfrm>
          <a:prstGeom prst="rect">
            <a:avLst/>
          </a:prstGeom>
          <a:noFill/>
          <a:ln/>
        </p:spPr>
        <p:txBody>
          <a:bodyPr wrap="square" lIns="0" tIns="0" rIns="0" bIns="0" rtlCol="0" anchor="t"/>
          <a:lstStyle/>
          <a:p>
            <a:pPr indent="0" marL="0">
              <a:lnSpc>
                <a:spcPct val="102000"/>
              </a:lnSpc>
              <a:buNone/>
            </a:pPr>
            <a:r>
              <a:rPr lang="en-US" sz="1150" dirty="0">
                <a:solidFill>
                  <a:srgbClr val="33414F"/>
                </a:solidFill>
                <a:latin typeface="Calibri" pitchFamily="34" charset="0"/>
                <a:ea typeface="Calibri" pitchFamily="34" charset="-122"/>
                <a:cs typeface="Calibri" pitchFamily="34" charset="-120"/>
              </a:rPr>
              <a:t>Oestrogen + progestogen flick the ovulation switch to OFF. Take a 7-day break and the switch can flick back ON — which is exactly why missed pills around the break matter most.</a:t>
            </a:r>
            <a:endParaRPr lang="en-US" sz="1150" dirty="0"/>
          </a:p>
        </p:txBody>
      </p:sp>
      <p:sp>
        <p:nvSpPr>
          <p:cNvPr id="26" name="Shape 20"/>
          <p:cNvSpPr/>
          <p:nvPr/>
        </p:nvSpPr>
        <p:spPr>
          <a:xfrm>
            <a:off x="6355080" y="4160520"/>
            <a:ext cx="5285232" cy="1463040"/>
          </a:xfrm>
          <a:prstGeom prst="roundRect">
            <a:avLst>
              <a:gd name="adj" fmla="val 6250"/>
            </a:avLst>
          </a:prstGeom>
          <a:solidFill>
            <a:srgbClr val="EEF2F6"/>
          </a:solidFill>
          <a:ln/>
          <a:effectLst>
            <a:outerShdw sx="100000" sy="100000" kx="0" ky="0" algn="bl" rotWithShape="0" blurRad="88900" dist="25400" dir="5400000">
              <a:srgbClr val="000000">
                <a:alpha val="10000"/>
              </a:srgbClr>
            </a:outerShdw>
          </a:effectLst>
        </p:spPr>
      </p:sp>
      <p:pic>
        <p:nvPicPr>
          <p:cNvPr id="27" name="Image 4" descr="preencoded.png">    </p:cNvPr>
          <p:cNvPicPr>
            <a:picLocks noChangeAspect="1"/>
          </p:cNvPicPr>
          <p:nvPr/>
        </p:nvPicPr>
        <p:blipFill>
          <a:blip r:embed="rId5"/>
          <a:stretch>
            <a:fillRect/>
          </a:stretch>
        </p:blipFill>
        <p:spPr>
          <a:xfrm>
            <a:off x="6574536" y="4398264"/>
            <a:ext cx="310896" cy="310896"/>
          </a:xfrm>
          <a:prstGeom prst="rect">
            <a:avLst/>
          </a:prstGeom>
        </p:spPr>
      </p:pic>
      <p:sp>
        <p:nvSpPr>
          <p:cNvPr id="28" name="Text 21"/>
          <p:cNvSpPr/>
          <p:nvPr/>
        </p:nvSpPr>
        <p:spPr>
          <a:xfrm>
            <a:off x="7013448" y="4343400"/>
            <a:ext cx="4462272" cy="384048"/>
          </a:xfrm>
          <a:prstGeom prst="rect">
            <a:avLst/>
          </a:prstGeom>
          <a:noFill/>
          <a:ln/>
        </p:spPr>
        <p:txBody>
          <a:bodyPr wrap="square" lIns="0" tIns="0" rIns="0" bIns="0" rtlCol="0" anchor="ctr"/>
          <a:lstStyle/>
          <a:p>
            <a:pPr indent="0" marL="0">
              <a:buNone/>
            </a:pPr>
            <a:r>
              <a:rPr lang="en-US" sz="1300" b="1" dirty="0">
                <a:solidFill>
                  <a:srgbClr val="0E2A47"/>
                </a:solidFill>
                <a:latin typeface="Calibri" pitchFamily="34" charset="0"/>
                <a:ea typeface="Calibri" pitchFamily="34" charset="-122"/>
                <a:cs typeface="Calibri" pitchFamily="34" charset="-120"/>
              </a:rPr>
              <a:t>The two ingredients</a:t>
            </a:r>
            <a:endParaRPr lang="en-US" sz="1300" dirty="0"/>
          </a:p>
        </p:txBody>
      </p:sp>
      <p:sp>
        <p:nvSpPr>
          <p:cNvPr id="29" name="Text 22"/>
          <p:cNvSpPr/>
          <p:nvPr/>
        </p:nvSpPr>
        <p:spPr>
          <a:xfrm>
            <a:off x="6647688" y="4764024"/>
            <a:ext cx="4718304" cy="713232"/>
          </a:xfrm>
          <a:prstGeom prst="rect">
            <a:avLst/>
          </a:prstGeom>
          <a:noFill/>
          <a:ln/>
        </p:spPr>
        <p:txBody>
          <a:bodyPr wrap="square" lIns="0" tIns="0" rIns="0" bIns="0" rtlCol="0" anchor="t"/>
          <a:lstStyle/>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Oestrogen — almost always ethinylestradiol (EE).</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Progestogen — e.g. levonorgestrel, desogestrel, drospirenone (the type affects clot risk — see Module B).</a:t>
            </a:r>
            <a:endParaRPr lang="en-US" sz="1150" dirty="0"/>
          </a:p>
        </p:txBody>
      </p:sp>
      <p:sp>
        <p:nvSpPr>
          <p:cNvPr id="30" name="Text 23"/>
          <p:cNvSpPr/>
          <p:nvPr/>
        </p:nvSpPr>
        <p:spPr>
          <a:xfrm>
            <a:off x="566928" y="6437376"/>
            <a:ext cx="11057839" cy="292608"/>
          </a:xfrm>
          <a:prstGeom prst="rect">
            <a:avLst/>
          </a:prstGeom>
          <a:noFill/>
          <a:ln/>
        </p:spPr>
        <p:txBody>
          <a:bodyPr wrap="square" lIns="0" tIns="0" rIns="0" bIns="0" rtlCol="0" anchor="ctr"/>
          <a:lstStyle/>
          <a:p>
            <a:pPr algn="l" indent="0" marL="0">
              <a:buNone/>
            </a:pPr>
            <a:r>
              <a:rPr lang="en-US" sz="850" b="1" dirty="0">
                <a:solidFill>
                  <a:srgbClr val="6B7886"/>
                </a:solidFill>
                <a:latin typeface="Calibri" pitchFamily="34" charset="0"/>
                <a:ea typeface="Calibri" pitchFamily="34" charset="-122"/>
                <a:cs typeface="Calibri" pitchFamily="34" charset="-120"/>
              </a:rPr>
              <a:t>Source: </a:t>
            </a:r>
            <a:pPr algn="l" indent="0" marL="0">
              <a:buNone/>
            </a:pPr>
            <a:r>
              <a:rPr lang="en-US" sz="850" dirty="0">
                <a:solidFill>
                  <a:srgbClr val="6B7886"/>
                </a:solidFill>
                <a:latin typeface="Calibri" pitchFamily="34" charset="0"/>
                <a:ea typeface="Calibri" pitchFamily="34" charset="-122"/>
                <a:cs typeface="Calibri" pitchFamily="34" charset="-120"/>
              </a:rPr>
              <a:t>FSRH Combined Hormonal Contraception (Jan 2019, amended Oct 2023).</a:t>
            </a:r>
            <a:endParaRPr lang="en-US" sz="85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66928" y="310896"/>
            <a:ext cx="2907792" cy="365760"/>
          </a:xfrm>
          <a:prstGeom prst="roundRect">
            <a:avLst>
              <a:gd name="adj" fmla="val 50000"/>
            </a:avLst>
          </a:prstGeom>
          <a:solidFill>
            <a:srgbClr val="E8770E"/>
          </a:solidFill>
          <a:ln/>
        </p:spPr>
      </p:sp>
      <p:sp>
        <p:nvSpPr>
          <p:cNvPr id="3" name="Text 1"/>
          <p:cNvSpPr/>
          <p:nvPr/>
        </p:nvSpPr>
        <p:spPr>
          <a:xfrm>
            <a:off x="566928" y="310896"/>
            <a:ext cx="2907792" cy="365760"/>
          </a:xfrm>
          <a:prstGeom prst="rect">
            <a:avLst/>
          </a:prstGeom>
          <a:noFill/>
          <a:ln/>
        </p:spPr>
        <p:txBody>
          <a:bodyPr wrap="square" lIns="0" tIns="0" rIns="0" bIns="0" rtlCol="0" anchor="ctr"/>
          <a:lstStyle/>
          <a:p>
            <a:pPr algn="ctr" indent="0" marL="0">
              <a:buNone/>
            </a:pPr>
            <a:r>
              <a:rPr lang="en-US" sz="1050" b="1" spc="100" kern="0" dirty="0">
                <a:solidFill>
                  <a:srgbClr val="FFFFFF"/>
                </a:solidFill>
                <a:latin typeface="Calibri" pitchFamily="34" charset="0"/>
                <a:ea typeface="Calibri" pitchFamily="34" charset="-122"/>
                <a:cs typeface="Calibri" pitchFamily="34" charset="-120"/>
              </a:rPr>
              <a:t>BRADFORD VTS TEACHING AIDS</a:t>
            </a:r>
            <a:endParaRPr lang="en-US" sz="1050" dirty="0"/>
          </a:p>
        </p:txBody>
      </p:sp>
      <p:sp>
        <p:nvSpPr>
          <p:cNvPr id="4" name="Text 2"/>
          <p:cNvSpPr/>
          <p:nvPr/>
        </p:nvSpPr>
        <p:spPr>
          <a:xfrm>
            <a:off x="10161727" y="310896"/>
            <a:ext cx="1463040" cy="365760"/>
          </a:xfrm>
          <a:prstGeom prst="rect">
            <a:avLst/>
          </a:prstGeom>
          <a:noFill/>
          <a:ln/>
        </p:spPr>
        <p:txBody>
          <a:bodyPr wrap="square" lIns="0" tIns="0" rIns="0" bIns="0" rtlCol="0" anchor="ctr"/>
          <a:lstStyle/>
          <a:p>
            <a:pPr algn="r" indent="0" marL="0">
              <a:buNone/>
            </a:pPr>
            <a:r>
              <a:rPr lang="en-US" sz="1100" i="1" dirty="0">
                <a:solidFill>
                  <a:srgbClr val="6B7886"/>
                </a:solidFill>
                <a:latin typeface="Calibri" pitchFamily="34" charset="0"/>
                <a:ea typeface="Calibri" pitchFamily="34" charset="-122"/>
                <a:cs typeface="Calibri" pitchFamily="34" charset="-120"/>
              </a:rPr>
              <a:t>June 2026</a:t>
            </a:r>
            <a:endParaRPr lang="en-US" sz="1100" dirty="0"/>
          </a:p>
        </p:txBody>
      </p:sp>
      <p:sp>
        <p:nvSpPr>
          <p:cNvPr id="5" name="Text 3"/>
          <p:cNvSpPr/>
          <p:nvPr/>
        </p:nvSpPr>
        <p:spPr>
          <a:xfrm>
            <a:off x="566928" y="868680"/>
            <a:ext cx="10058400" cy="548640"/>
          </a:xfrm>
          <a:prstGeom prst="rect">
            <a:avLst/>
          </a:prstGeom>
          <a:noFill/>
          <a:ln/>
        </p:spPr>
        <p:txBody>
          <a:bodyPr wrap="square" lIns="0" tIns="0" rIns="0" bIns="0" rtlCol="0" anchor="ctr"/>
          <a:lstStyle/>
          <a:p>
            <a:pPr indent="0" marL="0">
              <a:buNone/>
            </a:pPr>
            <a:r>
              <a:rPr lang="en-US" sz="2500" b="1" dirty="0">
                <a:solidFill>
                  <a:srgbClr val="0E2A47"/>
                </a:solidFill>
                <a:latin typeface="Georgia" pitchFamily="34" charset="0"/>
                <a:ea typeface="Georgia" pitchFamily="34" charset="-122"/>
                <a:cs typeface="Georgia" pitchFamily="34" charset="-120"/>
              </a:rPr>
              <a:t>Case 11 — Switching to the patch</a:t>
            </a:r>
            <a:endParaRPr lang="en-US" sz="2500" dirty="0"/>
          </a:p>
        </p:txBody>
      </p:sp>
      <p:sp>
        <p:nvSpPr>
          <p:cNvPr id="6" name="Text 4"/>
          <p:cNvSpPr/>
          <p:nvPr/>
        </p:nvSpPr>
        <p:spPr>
          <a:xfrm>
            <a:off x="566928" y="1417320"/>
            <a:ext cx="10515600" cy="411480"/>
          </a:xfrm>
          <a:prstGeom prst="rect">
            <a:avLst/>
          </a:prstGeom>
          <a:noFill/>
          <a:ln/>
        </p:spPr>
        <p:txBody>
          <a:bodyPr wrap="square" lIns="0" tIns="0" rIns="0" bIns="0" rtlCol="0" anchor="ctr"/>
          <a:lstStyle/>
          <a:p>
            <a:pPr indent="0" marL="0">
              <a:buNone/>
            </a:pPr>
            <a:r>
              <a:rPr lang="en-US" sz="1300" dirty="0">
                <a:solidFill>
                  <a:srgbClr val="6B7886"/>
                </a:solidFill>
                <a:latin typeface="Calibri" pitchFamily="34" charset="0"/>
                <a:ea typeface="Calibri" pitchFamily="34" charset="-122"/>
                <a:cs typeface="Calibri" pitchFamily="34" charset="-120"/>
              </a:rPr>
              <a:t>The patch is still the combined pill — just through the skin. Same rules, same hormones.</a:t>
            </a:r>
            <a:endParaRPr lang="en-US" sz="1300" dirty="0"/>
          </a:p>
        </p:txBody>
      </p:sp>
      <p:sp>
        <p:nvSpPr>
          <p:cNvPr id="7" name="Shape 5"/>
          <p:cNvSpPr/>
          <p:nvPr/>
        </p:nvSpPr>
        <p:spPr>
          <a:xfrm>
            <a:off x="566928" y="1965960"/>
            <a:ext cx="5577840" cy="2286000"/>
          </a:xfrm>
          <a:prstGeom prst="roundRect">
            <a:avLst>
              <a:gd name="adj" fmla="val 4000"/>
            </a:avLst>
          </a:prstGeom>
          <a:solidFill>
            <a:srgbClr val="EEF2F6"/>
          </a:solidFill>
          <a:ln/>
          <a:effectLst>
            <a:outerShdw sx="100000" sy="100000" kx="0" ky="0" algn="bl" rotWithShape="0" blurRad="88900" dist="25400" dir="5400000">
              <a:srgbClr val="000000">
                <a:alpha val="10000"/>
              </a:srgbClr>
            </a:outerShdw>
          </a:effectLst>
        </p:spPr>
      </p:sp>
      <p:pic>
        <p:nvPicPr>
          <p:cNvPr id="8" name="Image 0" descr="preencoded.png">    </p:cNvPr>
          <p:cNvPicPr>
            <a:picLocks noChangeAspect="1"/>
          </p:cNvPicPr>
          <p:nvPr/>
        </p:nvPicPr>
        <p:blipFill>
          <a:blip r:embed="rId1"/>
          <a:stretch>
            <a:fillRect/>
          </a:stretch>
        </p:blipFill>
        <p:spPr>
          <a:xfrm>
            <a:off x="786384" y="2203704"/>
            <a:ext cx="310896" cy="310896"/>
          </a:xfrm>
          <a:prstGeom prst="rect">
            <a:avLst/>
          </a:prstGeom>
        </p:spPr>
      </p:pic>
      <p:sp>
        <p:nvSpPr>
          <p:cNvPr id="9" name="Text 6"/>
          <p:cNvSpPr/>
          <p:nvPr/>
        </p:nvSpPr>
        <p:spPr>
          <a:xfrm>
            <a:off x="1225296" y="2148840"/>
            <a:ext cx="4754880" cy="384048"/>
          </a:xfrm>
          <a:prstGeom prst="rect">
            <a:avLst/>
          </a:prstGeom>
          <a:noFill/>
          <a:ln/>
        </p:spPr>
        <p:txBody>
          <a:bodyPr wrap="square" lIns="0" tIns="0" rIns="0" bIns="0" rtlCol="0" anchor="ctr"/>
          <a:lstStyle/>
          <a:p>
            <a:pPr indent="0" marL="0">
              <a:buNone/>
            </a:pPr>
            <a:r>
              <a:rPr lang="en-US" sz="1300" b="1" dirty="0">
                <a:solidFill>
                  <a:srgbClr val="0E2A47"/>
                </a:solidFill>
                <a:latin typeface="Calibri" pitchFamily="34" charset="0"/>
                <a:ea typeface="Calibri" pitchFamily="34" charset="-122"/>
                <a:cs typeface="Calibri" pitchFamily="34" charset="-120"/>
              </a:rPr>
              <a:t>Key facts about the patch (Evra)</a:t>
            </a:r>
            <a:endParaRPr lang="en-US" sz="1300" dirty="0"/>
          </a:p>
        </p:txBody>
      </p:sp>
      <p:sp>
        <p:nvSpPr>
          <p:cNvPr id="10" name="Text 7"/>
          <p:cNvSpPr/>
          <p:nvPr/>
        </p:nvSpPr>
        <p:spPr>
          <a:xfrm>
            <a:off x="859536" y="2569464"/>
            <a:ext cx="5010912" cy="1536192"/>
          </a:xfrm>
          <a:prstGeom prst="rect">
            <a:avLst/>
          </a:prstGeom>
          <a:noFill/>
          <a:ln/>
        </p:spPr>
        <p:txBody>
          <a:bodyPr wrap="square" lIns="0" tIns="0" rIns="0" bIns="0" rtlCol="0" anchor="t"/>
          <a:lstStyle/>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It is combined hormonal contraception — same UKMEC and clot rules as the pill.</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One patch a week for 3 weeks, then a patch-free week (or tailored).</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Its progestogen is the active form of norgestimate — so it shares the same side-effect profile.</a:t>
            </a:r>
            <a:endParaRPr lang="en-US" sz="1150" dirty="0"/>
          </a:p>
        </p:txBody>
      </p:sp>
      <p:sp>
        <p:nvSpPr>
          <p:cNvPr id="11" name="Shape 8"/>
          <p:cNvSpPr/>
          <p:nvPr/>
        </p:nvSpPr>
        <p:spPr>
          <a:xfrm>
            <a:off x="6355080" y="1965960"/>
            <a:ext cx="5285232" cy="2286000"/>
          </a:xfrm>
          <a:prstGeom prst="roundRect">
            <a:avLst>
              <a:gd name="adj" fmla="val 4000"/>
            </a:avLst>
          </a:prstGeom>
          <a:solidFill>
            <a:srgbClr val="E7F2F1"/>
          </a:solidFill>
          <a:ln/>
          <a:effectLst>
            <a:outerShdw sx="100000" sy="100000" kx="0" ky="0" algn="bl" rotWithShape="0" blurRad="88900" dist="25400" dir="5400000">
              <a:srgbClr val="000000">
                <a:alpha val="10000"/>
              </a:srgbClr>
            </a:outerShdw>
          </a:effectLst>
        </p:spPr>
      </p:sp>
      <p:pic>
        <p:nvPicPr>
          <p:cNvPr id="12" name="Image 1" descr="preencoded.png">    </p:cNvPr>
          <p:cNvPicPr>
            <a:picLocks noChangeAspect="1"/>
          </p:cNvPicPr>
          <p:nvPr/>
        </p:nvPicPr>
        <p:blipFill>
          <a:blip r:embed="rId2"/>
          <a:stretch>
            <a:fillRect/>
          </a:stretch>
        </p:blipFill>
        <p:spPr>
          <a:xfrm>
            <a:off x="6574536" y="2203704"/>
            <a:ext cx="310896" cy="310896"/>
          </a:xfrm>
          <a:prstGeom prst="rect">
            <a:avLst/>
          </a:prstGeom>
        </p:spPr>
      </p:pic>
      <p:sp>
        <p:nvSpPr>
          <p:cNvPr id="13" name="Text 9"/>
          <p:cNvSpPr/>
          <p:nvPr/>
        </p:nvSpPr>
        <p:spPr>
          <a:xfrm>
            <a:off x="7013448" y="2148840"/>
            <a:ext cx="4462272" cy="384048"/>
          </a:xfrm>
          <a:prstGeom prst="rect">
            <a:avLst/>
          </a:prstGeom>
          <a:noFill/>
          <a:ln/>
        </p:spPr>
        <p:txBody>
          <a:bodyPr wrap="square" lIns="0" tIns="0" rIns="0" bIns="0" rtlCol="0" anchor="ctr"/>
          <a:lstStyle/>
          <a:p>
            <a:pPr indent="0" marL="0">
              <a:buNone/>
            </a:pPr>
            <a:r>
              <a:rPr lang="en-US" sz="1300" b="1" dirty="0">
                <a:solidFill>
                  <a:srgbClr val="12877F"/>
                </a:solidFill>
                <a:latin typeface="Calibri" pitchFamily="34" charset="0"/>
                <a:ea typeface="Calibri" pitchFamily="34" charset="-122"/>
                <a:cs typeface="Calibri" pitchFamily="34" charset="-120"/>
              </a:rPr>
              <a:t>Will it cure the nausea?</a:t>
            </a:r>
            <a:endParaRPr lang="en-US" sz="1300" dirty="0"/>
          </a:p>
        </p:txBody>
      </p:sp>
      <p:sp>
        <p:nvSpPr>
          <p:cNvPr id="14" name="Text 10"/>
          <p:cNvSpPr/>
          <p:nvPr/>
        </p:nvSpPr>
        <p:spPr>
          <a:xfrm>
            <a:off x="6647688" y="2569464"/>
            <a:ext cx="4718304" cy="1536192"/>
          </a:xfrm>
          <a:prstGeom prst="rect">
            <a:avLst/>
          </a:prstGeom>
          <a:noFill/>
          <a:ln/>
        </p:spPr>
        <p:txBody>
          <a:bodyPr wrap="square" lIns="0" tIns="0" rIns="0" bIns="0" rtlCol="0" anchor="t"/>
          <a:lstStyle/>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Probably not — the patch carries closely related hormones, so sickness may continue.</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A different pill (e.g. a levonorgestrel one) is more likely to settle nausea.</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Note: “Cilest” is no longer marketed in the UK.</a:t>
            </a:r>
            <a:endParaRPr lang="en-US" sz="1150" dirty="0"/>
          </a:p>
        </p:txBody>
      </p:sp>
      <p:sp>
        <p:nvSpPr>
          <p:cNvPr id="15" name="Shape 11"/>
          <p:cNvSpPr/>
          <p:nvPr/>
        </p:nvSpPr>
        <p:spPr>
          <a:xfrm>
            <a:off x="566928" y="4389120"/>
            <a:ext cx="10515600" cy="1325880"/>
          </a:xfrm>
          <a:prstGeom prst="roundRect">
            <a:avLst>
              <a:gd name="adj" fmla="val 6897"/>
            </a:avLst>
          </a:prstGeom>
          <a:solidFill>
            <a:srgbClr val="E8F4EC"/>
          </a:solidFill>
          <a:ln/>
          <a:effectLst>
            <a:outerShdw sx="100000" sy="100000" kx="0" ky="0" algn="bl" rotWithShape="0" blurRad="88900" dist="25400" dir="5400000">
              <a:srgbClr val="000000">
                <a:alpha val="10000"/>
              </a:srgbClr>
            </a:outerShdw>
          </a:effectLst>
        </p:spPr>
      </p:sp>
      <p:pic>
        <p:nvPicPr>
          <p:cNvPr id="16" name="Image 2" descr="preencoded.png">    </p:cNvPr>
          <p:cNvPicPr>
            <a:picLocks noChangeAspect="1"/>
          </p:cNvPicPr>
          <p:nvPr/>
        </p:nvPicPr>
        <p:blipFill>
          <a:blip r:embed="rId3"/>
          <a:stretch>
            <a:fillRect/>
          </a:stretch>
        </p:blipFill>
        <p:spPr>
          <a:xfrm>
            <a:off x="786384" y="4626864"/>
            <a:ext cx="310896" cy="310896"/>
          </a:xfrm>
          <a:prstGeom prst="rect">
            <a:avLst/>
          </a:prstGeom>
        </p:spPr>
      </p:pic>
      <p:sp>
        <p:nvSpPr>
          <p:cNvPr id="17" name="Text 12"/>
          <p:cNvSpPr/>
          <p:nvPr/>
        </p:nvSpPr>
        <p:spPr>
          <a:xfrm>
            <a:off x="1225296" y="4572000"/>
            <a:ext cx="9692640" cy="384048"/>
          </a:xfrm>
          <a:prstGeom prst="rect">
            <a:avLst/>
          </a:prstGeom>
          <a:noFill/>
          <a:ln/>
        </p:spPr>
        <p:txBody>
          <a:bodyPr wrap="square" lIns="0" tIns="0" rIns="0" bIns="0" rtlCol="0" anchor="ctr"/>
          <a:lstStyle/>
          <a:p>
            <a:pPr indent="0" marL="0">
              <a:buNone/>
            </a:pPr>
            <a:r>
              <a:rPr lang="en-US" sz="1300" b="1" dirty="0">
                <a:solidFill>
                  <a:srgbClr val="1E8449"/>
                </a:solidFill>
                <a:latin typeface="Calibri" pitchFamily="34" charset="0"/>
                <a:ea typeface="Calibri" pitchFamily="34" charset="-122"/>
                <a:cs typeface="Calibri" pitchFamily="34" charset="-120"/>
              </a:rPr>
              <a:t>Where the patch shines</a:t>
            </a:r>
            <a:endParaRPr lang="en-US" sz="1300" dirty="0"/>
          </a:p>
        </p:txBody>
      </p:sp>
      <p:sp>
        <p:nvSpPr>
          <p:cNvPr id="18" name="Text 13"/>
          <p:cNvSpPr/>
          <p:nvPr/>
        </p:nvSpPr>
        <p:spPr>
          <a:xfrm>
            <a:off x="859536" y="4992624"/>
            <a:ext cx="9948672" cy="576072"/>
          </a:xfrm>
          <a:prstGeom prst="rect">
            <a:avLst/>
          </a:prstGeom>
          <a:noFill/>
          <a:ln/>
        </p:spPr>
        <p:txBody>
          <a:bodyPr wrap="square" lIns="0" tIns="0" rIns="0" bIns="0" rtlCol="0" anchor="t"/>
          <a:lstStyle/>
          <a:p>
            <a:pPr indent="0" marL="0">
              <a:lnSpc>
                <a:spcPct val="102000"/>
              </a:lnSpc>
              <a:buNone/>
            </a:pPr>
            <a:r>
              <a:rPr lang="en-US" sz="1150" dirty="0">
                <a:solidFill>
                  <a:srgbClr val="33414F"/>
                </a:solidFill>
                <a:latin typeface="Calibri" pitchFamily="34" charset="0"/>
                <a:ea typeface="Calibri" pitchFamily="34" charset="-122"/>
                <a:cs typeface="Calibri" pitchFamily="34" charset="-120"/>
              </a:rPr>
              <a:t>It's a good option when remembering a daily pill is the real problem, or for absorption worries with vomiting — not specifically for nausea.</a:t>
            </a:r>
            <a:endParaRPr lang="en-US" sz="1150" dirty="0"/>
          </a:p>
        </p:txBody>
      </p:sp>
      <p:sp>
        <p:nvSpPr>
          <p:cNvPr id="19" name="Text 14"/>
          <p:cNvSpPr/>
          <p:nvPr/>
        </p:nvSpPr>
        <p:spPr>
          <a:xfrm>
            <a:off x="566928" y="6437376"/>
            <a:ext cx="11057839" cy="292608"/>
          </a:xfrm>
          <a:prstGeom prst="rect">
            <a:avLst/>
          </a:prstGeom>
          <a:noFill/>
          <a:ln/>
        </p:spPr>
        <p:txBody>
          <a:bodyPr wrap="square" lIns="0" tIns="0" rIns="0" bIns="0" rtlCol="0" anchor="ctr"/>
          <a:lstStyle/>
          <a:p>
            <a:pPr algn="l" indent="0" marL="0">
              <a:buNone/>
            </a:pPr>
            <a:r>
              <a:rPr lang="en-US" sz="850" b="1" dirty="0">
                <a:solidFill>
                  <a:srgbClr val="6B7886"/>
                </a:solidFill>
                <a:latin typeface="Calibri" pitchFamily="34" charset="0"/>
                <a:ea typeface="Calibri" pitchFamily="34" charset="-122"/>
                <a:cs typeface="Calibri" pitchFamily="34" charset="-120"/>
              </a:rPr>
              <a:t>Source: </a:t>
            </a:r>
            <a:pPr algn="l" indent="0" marL="0">
              <a:buNone/>
            </a:pPr>
            <a:r>
              <a:rPr lang="en-US" sz="850" dirty="0">
                <a:solidFill>
                  <a:srgbClr val="6B7886"/>
                </a:solidFill>
                <a:latin typeface="Calibri" pitchFamily="34" charset="0"/>
                <a:ea typeface="Calibri" pitchFamily="34" charset="-122"/>
                <a:cs typeface="Calibri" pitchFamily="34" charset="-120"/>
              </a:rPr>
              <a:t>FSRH CHC (2019) — transdermal patch. The patch delivers ethinylestradiol + norelgestromin.</a:t>
            </a:r>
            <a:endParaRPr lang="en-US" sz="85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0E2A47"/>
        </a:solidFill>
      </p:bgPr>
    </p:bg>
    <p:spTree>
      <p:nvGrpSpPr>
        <p:cNvPr id="1" name=""/>
        <p:cNvGrpSpPr/>
        <p:nvPr/>
      </p:nvGrpSpPr>
      <p:grpSpPr>
        <a:xfrm>
          <a:off x="0" y="0"/>
          <a:ext cx="0" cy="0"/>
          <a:chOff x="0" y="0"/>
          <a:chExt cx="0" cy="0"/>
        </a:xfrm>
      </p:grpSpPr>
      <p:sp>
        <p:nvSpPr>
          <p:cNvPr id="2" name="Shape 0"/>
          <p:cNvSpPr/>
          <p:nvPr/>
        </p:nvSpPr>
        <p:spPr>
          <a:xfrm>
            <a:off x="566928" y="310896"/>
            <a:ext cx="2907792" cy="365760"/>
          </a:xfrm>
          <a:prstGeom prst="roundRect">
            <a:avLst>
              <a:gd name="adj" fmla="val 50000"/>
            </a:avLst>
          </a:prstGeom>
          <a:solidFill>
            <a:srgbClr val="E8770E"/>
          </a:solidFill>
          <a:ln/>
        </p:spPr>
      </p:sp>
      <p:sp>
        <p:nvSpPr>
          <p:cNvPr id="3" name="Text 1"/>
          <p:cNvSpPr/>
          <p:nvPr/>
        </p:nvSpPr>
        <p:spPr>
          <a:xfrm>
            <a:off x="566928" y="310896"/>
            <a:ext cx="2907792" cy="365760"/>
          </a:xfrm>
          <a:prstGeom prst="rect">
            <a:avLst/>
          </a:prstGeom>
          <a:noFill/>
          <a:ln/>
        </p:spPr>
        <p:txBody>
          <a:bodyPr wrap="square" lIns="0" tIns="0" rIns="0" bIns="0" rtlCol="0" anchor="ctr"/>
          <a:lstStyle/>
          <a:p>
            <a:pPr algn="ctr" indent="0" marL="0">
              <a:buNone/>
            </a:pPr>
            <a:r>
              <a:rPr lang="en-US" sz="1050" b="1" spc="100" kern="0" dirty="0">
                <a:solidFill>
                  <a:srgbClr val="FFFFFF"/>
                </a:solidFill>
                <a:latin typeface="Calibri" pitchFamily="34" charset="0"/>
                <a:ea typeface="Calibri" pitchFamily="34" charset="-122"/>
                <a:cs typeface="Calibri" pitchFamily="34" charset="-120"/>
              </a:rPr>
              <a:t>BRADFORD VTS TEACHING AIDS</a:t>
            </a:r>
            <a:endParaRPr lang="en-US" sz="1050" dirty="0"/>
          </a:p>
        </p:txBody>
      </p:sp>
      <p:sp>
        <p:nvSpPr>
          <p:cNvPr id="4" name="Text 2"/>
          <p:cNvSpPr/>
          <p:nvPr/>
        </p:nvSpPr>
        <p:spPr>
          <a:xfrm>
            <a:off x="10161727" y="310896"/>
            <a:ext cx="1463040" cy="365760"/>
          </a:xfrm>
          <a:prstGeom prst="rect">
            <a:avLst/>
          </a:prstGeom>
          <a:noFill/>
          <a:ln/>
        </p:spPr>
        <p:txBody>
          <a:bodyPr wrap="square" lIns="0" tIns="0" rIns="0" bIns="0" rtlCol="0" anchor="ctr"/>
          <a:lstStyle/>
          <a:p>
            <a:pPr algn="r" indent="0" marL="0">
              <a:buNone/>
            </a:pPr>
            <a:r>
              <a:rPr lang="en-US" sz="1100" i="1" dirty="0">
                <a:solidFill>
                  <a:srgbClr val="AEBED0"/>
                </a:solidFill>
                <a:latin typeface="Calibri" pitchFamily="34" charset="0"/>
                <a:ea typeface="Calibri" pitchFamily="34" charset="-122"/>
                <a:cs typeface="Calibri" pitchFamily="34" charset="-120"/>
              </a:rPr>
              <a:t>June 2026</a:t>
            </a:r>
            <a:endParaRPr lang="en-US" sz="1100" dirty="0"/>
          </a:p>
        </p:txBody>
      </p:sp>
      <p:sp>
        <p:nvSpPr>
          <p:cNvPr id="5" name="Shape 3"/>
          <p:cNvSpPr/>
          <p:nvPr/>
        </p:nvSpPr>
        <p:spPr>
          <a:xfrm>
            <a:off x="9144000" y="-1463040"/>
            <a:ext cx="4937760" cy="4937760"/>
          </a:xfrm>
          <a:prstGeom prst="ellipse">
            <a:avLst/>
          </a:prstGeom>
          <a:solidFill>
            <a:srgbClr val="163A5F"/>
          </a:solidFill>
          <a:ln/>
        </p:spPr>
      </p:sp>
      <p:sp>
        <p:nvSpPr>
          <p:cNvPr id="6" name="Shape 4"/>
          <p:cNvSpPr/>
          <p:nvPr/>
        </p:nvSpPr>
        <p:spPr>
          <a:xfrm>
            <a:off x="566928" y="2286000"/>
            <a:ext cx="914400" cy="914400"/>
          </a:xfrm>
          <a:prstGeom prst="ellipse">
            <a:avLst/>
          </a:prstGeom>
          <a:solidFill>
            <a:srgbClr val="E8770E"/>
          </a:solidFill>
          <a:ln/>
        </p:spPr>
      </p:sp>
      <p:pic>
        <p:nvPicPr>
          <p:cNvPr id="7" name="Image 0" descr="preencoded.png">    </p:cNvPr>
          <p:cNvPicPr>
            <a:picLocks noChangeAspect="1"/>
          </p:cNvPicPr>
          <p:nvPr/>
        </p:nvPicPr>
        <p:blipFill>
          <a:blip r:embed="rId1"/>
          <a:stretch>
            <a:fillRect/>
          </a:stretch>
        </p:blipFill>
        <p:spPr>
          <a:xfrm>
            <a:off x="813816" y="2532888"/>
            <a:ext cx="420624" cy="420624"/>
          </a:xfrm>
          <a:prstGeom prst="rect">
            <a:avLst/>
          </a:prstGeom>
        </p:spPr>
      </p:pic>
      <p:sp>
        <p:nvSpPr>
          <p:cNvPr id="8" name="Text 5"/>
          <p:cNvSpPr/>
          <p:nvPr/>
        </p:nvSpPr>
        <p:spPr>
          <a:xfrm>
            <a:off x="566928" y="3383280"/>
            <a:ext cx="7315200" cy="457200"/>
          </a:xfrm>
          <a:prstGeom prst="rect">
            <a:avLst/>
          </a:prstGeom>
          <a:noFill/>
          <a:ln/>
        </p:spPr>
        <p:txBody>
          <a:bodyPr wrap="square" lIns="0" tIns="0" rIns="0" bIns="0" rtlCol="0" anchor="ctr"/>
          <a:lstStyle/>
          <a:p>
            <a:pPr indent="0" marL="0">
              <a:buNone/>
            </a:pPr>
            <a:r>
              <a:rPr lang="en-US" sz="1600" b="1" spc="300" kern="0" dirty="0">
                <a:solidFill>
                  <a:srgbClr val="E8770E"/>
                </a:solidFill>
                <a:latin typeface="Calibri" pitchFamily="34" charset="0"/>
                <a:ea typeface="Calibri" pitchFamily="34" charset="-122"/>
                <a:cs typeface="Calibri" pitchFamily="34" charset="-120"/>
              </a:rPr>
              <a:t>MODULE E</a:t>
            </a:r>
            <a:endParaRPr lang="en-US" sz="1600" dirty="0"/>
          </a:p>
        </p:txBody>
      </p:sp>
      <p:sp>
        <p:nvSpPr>
          <p:cNvPr id="9" name="Text 6"/>
          <p:cNvSpPr/>
          <p:nvPr/>
        </p:nvSpPr>
        <p:spPr>
          <a:xfrm>
            <a:off x="566928" y="3794760"/>
            <a:ext cx="8412480" cy="914400"/>
          </a:xfrm>
          <a:prstGeom prst="rect">
            <a:avLst/>
          </a:prstGeom>
          <a:noFill/>
          <a:ln/>
        </p:spPr>
        <p:txBody>
          <a:bodyPr wrap="square" lIns="0" tIns="0" rIns="0" bIns="0" rtlCol="0" anchor="ctr"/>
          <a:lstStyle/>
          <a:p>
            <a:pPr indent="0" marL="0">
              <a:lnSpc>
                <a:spcPct val="98000"/>
              </a:lnSpc>
              <a:buNone/>
            </a:pPr>
            <a:r>
              <a:rPr lang="en-US" sz="3800" b="1" dirty="0">
                <a:solidFill>
                  <a:srgbClr val="FFFFFF"/>
                </a:solidFill>
                <a:latin typeface="Georgia" pitchFamily="34" charset="0"/>
                <a:ea typeface="Georgia" pitchFamily="34" charset="-122"/>
                <a:cs typeface="Georgia" pitchFamily="34" charset="-120"/>
              </a:rPr>
              <a:t>Beyond contraception</a:t>
            </a:r>
            <a:endParaRPr lang="en-US" sz="3800" dirty="0"/>
          </a:p>
        </p:txBody>
      </p:sp>
      <p:sp>
        <p:nvSpPr>
          <p:cNvPr id="10" name="Text 7"/>
          <p:cNvSpPr/>
          <p:nvPr/>
        </p:nvSpPr>
        <p:spPr>
          <a:xfrm>
            <a:off x="566928" y="4800600"/>
            <a:ext cx="8686800" cy="548640"/>
          </a:xfrm>
          <a:prstGeom prst="rect">
            <a:avLst/>
          </a:prstGeom>
          <a:noFill/>
          <a:ln/>
        </p:spPr>
        <p:txBody>
          <a:bodyPr wrap="square" lIns="0" tIns="0" rIns="0" bIns="0" rtlCol="0" anchor="ctr"/>
          <a:lstStyle/>
          <a:p>
            <a:pPr indent="0" marL="0">
              <a:buNone/>
            </a:pPr>
            <a:r>
              <a:rPr lang="en-US" sz="1600" dirty="0">
                <a:solidFill>
                  <a:srgbClr val="CFE0E0"/>
                </a:solidFill>
                <a:latin typeface="Calibri" pitchFamily="34" charset="0"/>
                <a:ea typeface="Calibri" pitchFamily="34" charset="-122"/>
                <a:cs typeface="Calibri" pitchFamily="34" charset="-120"/>
              </a:rPr>
              <a:t>The pill as a treatment, not just a contraceptive</a:t>
            </a:r>
            <a:endParaRPr lang="en-US" sz="1600" dirty="0"/>
          </a:p>
        </p:txBody>
      </p:sp>
      <p:sp>
        <p:nvSpPr>
          <p:cNvPr id="11" name="Text 8"/>
          <p:cNvSpPr/>
          <p:nvPr/>
        </p:nvSpPr>
        <p:spPr>
          <a:xfrm>
            <a:off x="566928" y="5532120"/>
            <a:ext cx="9144000" cy="457200"/>
          </a:xfrm>
          <a:prstGeom prst="rect">
            <a:avLst/>
          </a:prstGeom>
          <a:noFill/>
          <a:ln/>
        </p:spPr>
        <p:txBody>
          <a:bodyPr wrap="square" lIns="0" tIns="0" rIns="0" bIns="0" rtlCol="0" anchor="ctr"/>
          <a:lstStyle/>
          <a:p>
            <a:pPr indent="0" marL="0">
              <a:buNone/>
            </a:pPr>
            <a:r>
              <a:rPr lang="en-US" sz="1250" i="1" dirty="0">
                <a:solidFill>
                  <a:srgbClr val="8FA2B8"/>
                </a:solidFill>
                <a:latin typeface="Calibri" pitchFamily="34" charset="0"/>
                <a:ea typeface="Calibri" pitchFamily="34" charset="-122"/>
                <a:cs typeface="Calibri" pitchFamily="34" charset="-120"/>
              </a:rPr>
              <a:t>Cases 12–14</a:t>
            </a:r>
            <a:endParaRPr lang="en-US" sz="125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0E2A47"/>
        </a:solidFill>
      </p:bgPr>
    </p:bg>
    <p:spTree>
      <p:nvGrpSpPr>
        <p:cNvPr id="1" name=""/>
        <p:cNvGrpSpPr/>
        <p:nvPr/>
      </p:nvGrpSpPr>
      <p:grpSpPr>
        <a:xfrm>
          <a:off x="0" y="0"/>
          <a:ext cx="0" cy="0"/>
          <a:chOff x="0" y="0"/>
          <a:chExt cx="0" cy="0"/>
        </a:xfrm>
      </p:grpSpPr>
      <p:sp>
        <p:nvSpPr>
          <p:cNvPr id="2" name="Shape 0"/>
          <p:cNvSpPr/>
          <p:nvPr/>
        </p:nvSpPr>
        <p:spPr>
          <a:xfrm>
            <a:off x="566928" y="310896"/>
            <a:ext cx="2907792" cy="365760"/>
          </a:xfrm>
          <a:prstGeom prst="roundRect">
            <a:avLst>
              <a:gd name="adj" fmla="val 50000"/>
            </a:avLst>
          </a:prstGeom>
          <a:solidFill>
            <a:srgbClr val="E8770E"/>
          </a:solidFill>
          <a:ln/>
        </p:spPr>
      </p:sp>
      <p:sp>
        <p:nvSpPr>
          <p:cNvPr id="3" name="Text 1"/>
          <p:cNvSpPr/>
          <p:nvPr/>
        </p:nvSpPr>
        <p:spPr>
          <a:xfrm>
            <a:off x="566928" y="310896"/>
            <a:ext cx="2907792" cy="365760"/>
          </a:xfrm>
          <a:prstGeom prst="rect">
            <a:avLst/>
          </a:prstGeom>
          <a:noFill/>
          <a:ln/>
        </p:spPr>
        <p:txBody>
          <a:bodyPr wrap="square" lIns="0" tIns="0" rIns="0" bIns="0" rtlCol="0" anchor="ctr"/>
          <a:lstStyle/>
          <a:p>
            <a:pPr algn="ctr" indent="0" marL="0">
              <a:buNone/>
            </a:pPr>
            <a:r>
              <a:rPr lang="en-US" sz="1050" b="1" spc="100" kern="0" dirty="0">
                <a:solidFill>
                  <a:srgbClr val="FFFFFF"/>
                </a:solidFill>
                <a:latin typeface="Calibri" pitchFamily="34" charset="0"/>
                <a:ea typeface="Calibri" pitchFamily="34" charset="-122"/>
                <a:cs typeface="Calibri" pitchFamily="34" charset="-120"/>
              </a:rPr>
              <a:t>BRADFORD VTS TEACHING AIDS</a:t>
            </a:r>
            <a:endParaRPr lang="en-US" sz="1050" dirty="0"/>
          </a:p>
        </p:txBody>
      </p:sp>
      <p:sp>
        <p:nvSpPr>
          <p:cNvPr id="4" name="Text 2"/>
          <p:cNvSpPr/>
          <p:nvPr/>
        </p:nvSpPr>
        <p:spPr>
          <a:xfrm>
            <a:off x="10161727" y="310896"/>
            <a:ext cx="1463040" cy="365760"/>
          </a:xfrm>
          <a:prstGeom prst="rect">
            <a:avLst/>
          </a:prstGeom>
          <a:noFill/>
          <a:ln/>
        </p:spPr>
        <p:txBody>
          <a:bodyPr wrap="square" lIns="0" tIns="0" rIns="0" bIns="0" rtlCol="0" anchor="ctr"/>
          <a:lstStyle/>
          <a:p>
            <a:pPr algn="r" indent="0" marL="0">
              <a:buNone/>
            </a:pPr>
            <a:r>
              <a:rPr lang="en-US" sz="1100" i="1" dirty="0">
                <a:solidFill>
                  <a:srgbClr val="AEBED0"/>
                </a:solidFill>
                <a:latin typeface="Calibri" pitchFamily="34" charset="0"/>
                <a:ea typeface="Calibri" pitchFamily="34" charset="-122"/>
                <a:cs typeface="Calibri" pitchFamily="34" charset="-120"/>
              </a:rPr>
              <a:t>June 2026</a:t>
            </a:r>
            <a:endParaRPr lang="en-US" sz="1100" dirty="0"/>
          </a:p>
        </p:txBody>
      </p:sp>
      <p:sp>
        <p:nvSpPr>
          <p:cNvPr id="5" name="Shape 3"/>
          <p:cNvSpPr/>
          <p:nvPr/>
        </p:nvSpPr>
        <p:spPr>
          <a:xfrm>
            <a:off x="9692640" y="4023360"/>
            <a:ext cx="4572000" cy="4572000"/>
          </a:xfrm>
          <a:prstGeom prst="ellipse">
            <a:avLst/>
          </a:prstGeom>
          <a:solidFill>
            <a:srgbClr val="12877F">
              <a:alpha val="20000"/>
            </a:srgbClr>
          </a:solidFill>
          <a:ln/>
        </p:spPr>
      </p:sp>
      <p:sp>
        <p:nvSpPr>
          <p:cNvPr id="6" name="Text 4"/>
          <p:cNvSpPr/>
          <p:nvPr/>
        </p:nvSpPr>
        <p:spPr>
          <a:xfrm>
            <a:off x="566928" y="1097280"/>
            <a:ext cx="4572000" cy="411480"/>
          </a:xfrm>
          <a:prstGeom prst="rect">
            <a:avLst/>
          </a:prstGeom>
          <a:noFill/>
          <a:ln/>
        </p:spPr>
        <p:txBody>
          <a:bodyPr wrap="square" lIns="0" tIns="0" rIns="0" bIns="0" rtlCol="0" anchor="ctr"/>
          <a:lstStyle/>
          <a:p>
            <a:pPr indent="0" marL="0">
              <a:buNone/>
            </a:pPr>
            <a:r>
              <a:rPr lang="en-US" sz="1500" b="1" spc="200" kern="0" dirty="0">
                <a:solidFill>
                  <a:srgbClr val="E8770E"/>
                </a:solidFill>
                <a:latin typeface="Calibri" pitchFamily="34" charset="0"/>
                <a:ea typeface="Calibri" pitchFamily="34" charset="-122"/>
                <a:cs typeface="Calibri" pitchFamily="34" charset="-120"/>
              </a:rPr>
              <a:t>CASE 12 of 17</a:t>
            </a:r>
            <a:endParaRPr lang="en-US" sz="1500" dirty="0"/>
          </a:p>
        </p:txBody>
      </p:sp>
      <p:sp>
        <p:nvSpPr>
          <p:cNvPr id="7" name="Shape 5"/>
          <p:cNvSpPr/>
          <p:nvPr/>
        </p:nvSpPr>
        <p:spPr>
          <a:xfrm>
            <a:off x="2487168" y="1078992"/>
            <a:ext cx="4754880" cy="420624"/>
          </a:xfrm>
          <a:prstGeom prst="roundRect">
            <a:avLst>
              <a:gd name="adj" fmla="val 43478"/>
            </a:avLst>
          </a:prstGeom>
          <a:solidFill>
            <a:srgbClr val="FFFFFF">
              <a:alpha val="14000"/>
            </a:srgbClr>
          </a:solidFill>
          <a:ln/>
        </p:spPr>
      </p:sp>
      <p:sp>
        <p:nvSpPr>
          <p:cNvPr id="8" name="Text 6"/>
          <p:cNvSpPr/>
          <p:nvPr/>
        </p:nvSpPr>
        <p:spPr>
          <a:xfrm>
            <a:off x="2487168" y="1078992"/>
            <a:ext cx="4754880" cy="420624"/>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ACNE</a:t>
            </a:r>
            <a:endParaRPr lang="en-US" sz="1100" dirty="0"/>
          </a:p>
        </p:txBody>
      </p:sp>
      <p:sp>
        <p:nvSpPr>
          <p:cNvPr id="9" name="Shape 7"/>
          <p:cNvSpPr/>
          <p:nvPr/>
        </p:nvSpPr>
        <p:spPr>
          <a:xfrm>
            <a:off x="566928" y="1828800"/>
            <a:ext cx="10515600" cy="2331720"/>
          </a:xfrm>
          <a:prstGeom prst="roundRect">
            <a:avLst>
              <a:gd name="adj" fmla="val 5490"/>
            </a:avLst>
          </a:prstGeom>
          <a:solidFill>
            <a:srgbClr val="FFFFFF"/>
          </a:solidFill>
          <a:ln/>
          <a:effectLst>
            <a:outerShdw sx="100000" sy="100000" kx="0" ky="0" algn="bl" rotWithShape="0" blurRad="127000" dist="38100" dir="5400000">
              <a:srgbClr val="000000">
                <a:alpha val="22000"/>
              </a:srgbClr>
            </a:outerShdw>
          </a:effectLst>
        </p:spPr>
      </p:sp>
      <p:sp>
        <p:nvSpPr>
          <p:cNvPr id="10" name="Shape 8"/>
          <p:cNvSpPr/>
          <p:nvPr/>
        </p:nvSpPr>
        <p:spPr>
          <a:xfrm>
            <a:off x="886968" y="2121408"/>
            <a:ext cx="868680" cy="868680"/>
          </a:xfrm>
          <a:prstGeom prst="ellipse">
            <a:avLst/>
          </a:prstGeom>
          <a:solidFill>
            <a:srgbClr val="F4F7FA"/>
          </a:solidFill>
          <a:ln/>
        </p:spPr>
      </p:sp>
      <p:pic>
        <p:nvPicPr>
          <p:cNvPr id="11" name="Image 0" descr="preencoded.png">    </p:cNvPr>
          <p:cNvPicPr>
            <a:picLocks noChangeAspect="1"/>
          </p:cNvPicPr>
          <p:nvPr/>
        </p:nvPicPr>
        <p:blipFill>
          <a:blip r:embed="rId1"/>
          <a:stretch>
            <a:fillRect/>
          </a:stretch>
        </p:blipFill>
        <p:spPr>
          <a:xfrm>
            <a:off x="1121512" y="2355952"/>
            <a:ext cx="399593" cy="399593"/>
          </a:xfrm>
          <a:prstGeom prst="rect">
            <a:avLst/>
          </a:prstGeom>
        </p:spPr>
      </p:pic>
      <p:sp>
        <p:nvSpPr>
          <p:cNvPr id="12" name="Text 9"/>
          <p:cNvSpPr/>
          <p:nvPr/>
        </p:nvSpPr>
        <p:spPr>
          <a:xfrm>
            <a:off x="1984248" y="2103120"/>
            <a:ext cx="8778240" cy="502920"/>
          </a:xfrm>
          <a:prstGeom prst="rect">
            <a:avLst/>
          </a:prstGeom>
          <a:noFill/>
          <a:ln/>
        </p:spPr>
        <p:txBody>
          <a:bodyPr wrap="square" lIns="0" tIns="0" rIns="0" bIns="0" rtlCol="0" anchor="ctr"/>
          <a:lstStyle/>
          <a:p>
            <a:pPr indent="0" marL="0">
              <a:buNone/>
            </a:pPr>
            <a:r>
              <a:rPr lang="en-US" sz="1500" b="1" dirty="0">
                <a:solidFill>
                  <a:srgbClr val="12877F"/>
                </a:solidFill>
                <a:latin typeface="Calibri" pitchFamily="34" charset="0"/>
                <a:ea typeface="Calibri" pitchFamily="34" charset="-122"/>
                <a:cs typeface="Calibri" pitchFamily="34" charset="-120"/>
              </a:rPr>
              <a:t>17-year-old sitting A-levels wants reliable contraception. She has acne and fears the pill will worsen it.</a:t>
            </a:r>
            <a:endParaRPr lang="en-US" sz="1500" dirty="0"/>
          </a:p>
        </p:txBody>
      </p:sp>
      <p:sp>
        <p:nvSpPr>
          <p:cNvPr id="13" name="Shape 10"/>
          <p:cNvSpPr/>
          <p:nvPr/>
        </p:nvSpPr>
        <p:spPr>
          <a:xfrm>
            <a:off x="1984248" y="2670048"/>
            <a:ext cx="8595360" cy="0"/>
          </a:xfrm>
          <a:prstGeom prst="line">
            <a:avLst/>
          </a:prstGeom>
          <a:noFill/>
          <a:ln w="12700">
            <a:solidFill>
              <a:srgbClr val="DCE3EA"/>
            </a:solidFill>
            <a:prstDash val="solid"/>
          </a:ln>
        </p:spPr>
      </p:sp>
      <p:sp>
        <p:nvSpPr>
          <p:cNvPr id="14" name="Text 11"/>
          <p:cNvSpPr/>
          <p:nvPr/>
        </p:nvSpPr>
        <p:spPr>
          <a:xfrm>
            <a:off x="1984248" y="2743200"/>
            <a:ext cx="8778240" cy="1280160"/>
          </a:xfrm>
          <a:prstGeom prst="rect">
            <a:avLst/>
          </a:prstGeom>
          <a:noFill/>
          <a:ln/>
        </p:spPr>
        <p:txBody>
          <a:bodyPr wrap="square" lIns="0" tIns="0" rIns="0" bIns="0" rtlCol="0" anchor="t"/>
          <a:lstStyle/>
          <a:p>
            <a:pPr indent="0" marL="0">
              <a:lnSpc>
                <a:spcPct val="105000"/>
              </a:lnSpc>
              <a:buNone/>
            </a:pPr>
            <a:r>
              <a:rPr lang="en-US" sz="1800" dirty="0">
                <a:solidFill>
                  <a:srgbClr val="1F2A37"/>
                </a:solidFill>
                <a:latin typeface="Calibri" pitchFamily="34" charset="0"/>
                <a:ea typeface="Calibri" pitchFamily="34" charset="-122"/>
                <a:cs typeface="Calibri" pitchFamily="34" charset="-120"/>
              </a:rPr>
              <a:t>What do you advise?</a:t>
            </a:r>
            <a:endParaRPr lang="en-US" sz="1800" dirty="0"/>
          </a:p>
        </p:txBody>
      </p:sp>
      <p:sp>
        <p:nvSpPr>
          <p:cNvPr id="15" name="Shape 12"/>
          <p:cNvSpPr/>
          <p:nvPr/>
        </p:nvSpPr>
        <p:spPr>
          <a:xfrm>
            <a:off x="566928" y="4526280"/>
            <a:ext cx="10515600" cy="1417320"/>
          </a:xfrm>
          <a:prstGeom prst="roundRect">
            <a:avLst>
              <a:gd name="adj" fmla="val 9032"/>
            </a:avLst>
          </a:prstGeom>
          <a:solidFill>
            <a:srgbClr val="E8770E"/>
          </a:solidFill>
          <a:ln/>
        </p:spPr>
      </p:sp>
      <p:sp>
        <p:nvSpPr>
          <p:cNvPr id="16" name="Shape 13"/>
          <p:cNvSpPr/>
          <p:nvPr/>
        </p:nvSpPr>
        <p:spPr>
          <a:xfrm>
            <a:off x="932688" y="4846320"/>
            <a:ext cx="777240" cy="777240"/>
          </a:xfrm>
          <a:prstGeom prst="ellipse">
            <a:avLst/>
          </a:prstGeom>
          <a:solidFill>
            <a:srgbClr val="FFFFFF"/>
          </a:solidFill>
          <a:ln/>
        </p:spPr>
      </p:sp>
      <p:pic>
        <p:nvPicPr>
          <p:cNvPr id="17" name="Image 1" descr="preencoded.png">    </p:cNvPr>
          <p:cNvPicPr>
            <a:picLocks noChangeAspect="1"/>
          </p:cNvPicPr>
          <p:nvPr/>
        </p:nvPicPr>
        <p:blipFill>
          <a:blip r:embed="rId2"/>
          <a:stretch>
            <a:fillRect/>
          </a:stretch>
        </p:blipFill>
        <p:spPr>
          <a:xfrm>
            <a:off x="1142543" y="5056175"/>
            <a:ext cx="357530" cy="357530"/>
          </a:xfrm>
          <a:prstGeom prst="rect">
            <a:avLst/>
          </a:prstGeom>
        </p:spPr>
      </p:pic>
      <p:sp>
        <p:nvSpPr>
          <p:cNvPr id="18" name="Text 14"/>
          <p:cNvSpPr/>
          <p:nvPr/>
        </p:nvSpPr>
        <p:spPr>
          <a:xfrm>
            <a:off x="1984248" y="4709160"/>
            <a:ext cx="8686800" cy="457200"/>
          </a:xfrm>
          <a:prstGeom prst="rect">
            <a:avLst/>
          </a:prstGeom>
          <a:noFill/>
          <a:ln/>
        </p:spPr>
        <p:txBody>
          <a:bodyPr wrap="square" lIns="0" tIns="0" rIns="0" bIns="0" rtlCol="0" anchor="ctr"/>
          <a:lstStyle/>
          <a:p>
            <a:pPr indent="0" marL="0">
              <a:buNone/>
            </a:pPr>
            <a:r>
              <a:rPr lang="en-US" sz="2200" b="1" dirty="0">
                <a:solidFill>
                  <a:srgbClr val="FFFFFF"/>
                </a:solidFill>
                <a:latin typeface="Georgia" pitchFamily="34" charset="0"/>
                <a:ea typeface="Georgia" pitchFamily="34" charset="-122"/>
                <a:cs typeface="Georgia" pitchFamily="34" charset="-120"/>
              </a:rPr>
              <a:t>STOP &amp; THINK</a:t>
            </a:r>
            <a:endParaRPr lang="en-US" sz="2200" dirty="0"/>
          </a:p>
        </p:txBody>
      </p:sp>
      <p:sp>
        <p:nvSpPr>
          <p:cNvPr id="19" name="Text 15"/>
          <p:cNvSpPr/>
          <p:nvPr/>
        </p:nvSpPr>
        <p:spPr>
          <a:xfrm>
            <a:off x="1984248" y="5175504"/>
            <a:ext cx="8778240" cy="640080"/>
          </a:xfrm>
          <a:prstGeom prst="rect">
            <a:avLst/>
          </a:prstGeom>
          <a:noFill/>
          <a:ln/>
        </p:spPr>
        <p:txBody>
          <a:bodyPr wrap="square" lIns="0" tIns="0" rIns="0" bIns="0" rtlCol="0" anchor="ctr"/>
          <a:lstStyle/>
          <a:p>
            <a:pPr indent="0" marL="0">
              <a:lnSpc>
                <a:spcPct val="102000"/>
              </a:lnSpc>
              <a:buNone/>
            </a:pPr>
            <a:r>
              <a:rPr lang="en-US" sz="1350" dirty="0">
                <a:solidFill>
                  <a:srgbClr val="FFF1E0"/>
                </a:solidFill>
                <a:latin typeface="Calibri" pitchFamily="34" charset="0"/>
                <a:ea typeface="Calibri" pitchFamily="34" charset="-122"/>
                <a:cs typeface="Calibri" pitchFamily="34" charset="-120"/>
              </a:rPr>
              <a:t>What would you advise? Decide on your plan — then turn the slide to check it against current guidance.</a:t>
            </a:r>
            <a:endParaRPr lang="en-US" sz="135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66928" y="310896"/>
            <a:ext cx="2907792" cy="365760"/>
          </a:xfrm>
          <a:prstGeom prst="roundRect">
            <a:avLst>
              <a:gd name="adj" fmla="val 50000"/>
            </a:avLst>
          </a:prstGeom>
          <a:solidFill>
            <a:srgbClr val="E8770E"/>
          </a:solidFill>
          <a:ln/>
        </p:spPr>
      </p:sp>
      <p:sp>
        <p:nvSpPr>
          <p:cNvPr id="3" name="Text 1"/>
          <p:cNvSpPr/>
          <p:nvPr/>
        </p:nvSpPr>
        <p:spPr>
          <a:xfrm>
            <a:off x="566928" y="310896"/>
            <a:ext cx="2907792" cy="365760"/>
          </a:xfrm>
          <a:prstGeom prst="rect">
            <a:avLst/>
          </a:prstGeom>
          <a:noFill/>
          <a:ln/>
        </p:spPr>
        <p:txBody>
          <a:bodyPr wrap="square" lIns="0" tIns="0" rIns="0" bIns="0" rtlCol="0" anchor="ctr"/>
          <a:lstStyle/>
          <a:p>
            <a:pPr algn="ctr" indent="0" marL="0">
              <a:buNone/>
            </a:pPr>
            <a:r>
              <a:rPr lang="en-US" sz="1050" b="1" spc="100" kern="0" dirty="0">
                <a:solidFill>
                  <a:srgbClr val="FFFFFF"/>
                </a:solidFill>
                <a:latin typeface="Calibri" pitchFamily="34" charset="0"/>
                <a:ea typeface="Calibri" pitchFamily="34" charset="-122"/>
                <a:cs typeface="Calibri" pitchFamily="34" charset="-120"/>
              </a:rPr>
              <a:t>BRADFORD VTS TEACHING AIDS</a:t>
            </a:r>
            <a:endParaRPr lang="en-US" sz="1050" dirty="0"/>
          </a:p>
        </p:txBody>
      </p:sp>
      <p:sp>
        <p:nvSpPr>
          <p:cNvPr id="4" name="Text 2"/>
          <p:cNvSpPr/>
          <p:nvPr/>
        </p:nvSpPr>
        <p:spPr>
          <a:xfrm>
            <a:off x="10161727" y="310896"/>
            <a:ext cx="1463040" cy="365760"/>
          </a:xfrm>
          <a:prstGeom prst="rect">
            <a:avLst/>
          </a:prstGeom>
          <a:noFill/>
          <a:ln/>
        </p:spPr>
        <p:txBody>
          <a:bodyPr wrap="square" lIns="0" tIns="0" rIns="0" bIns="0" rtlCol="0" anchor="ctr"/>
          <a:lstStyle/>
          <a:p>
            <a:pPr algn="r" indent="0" marL="0">
              <a:buNone/>
            </a:pPr>
            <a:r>
              <a:rPr lang="en-US" sz="1100" i="1" dirty="0">
                <a:solidFill>
                  <a:srgbClr val="6B7886"/>
                </a:solidFill>
                <a:latin typeface="Calibri" pitchFamily="34" charset="0"/>
                <a:ea typeface="Calibri" pitchFamily="34" charset="-122"/>
                <a:cs typeface="Calibri" pitchFamily="34" charset="-120"/>
              </a:rPr>
              <a:t>June 2026</a:t>
            </a:r>
            <a:endParaRPr lang="en-US" sz="1100" dirty="0"/>
          </a:p>
        </p:txBody>
      </p:sp>
      <p:sp>
        <p:nvSpPr>
          <p:cNvPr id="5" name="Text 3"/>
          <p:cNvSpPr/>
          <p:nvPr/>
        </p:nvSpPr>
        <p:spPr>
          <a:xfrm>
            <a:off x="566928" y="868680"/>
            <a:ext cx="10058400" cy="548640"/>
          </a:xfrm>
          <a:prstGeom prst="rect">
            <a:avLst/>
          </a:prstGeom>
          <a:noFill/>
          <a:ln/>
        </p:spPr>
        <p:txBody>
          <a:bodyPr wrap="square" lIns="0" tIns="0" rIns="0" bIns="0" rtlCol="0" anchor="ctr"/>
          <a:lstStyle/>
          <a:p>
            <a:pPr indent="0" marL="0">
              <a:buNone/>
            </a:pPr>
            <a:r>
              <a:rPr lang="en-US" sz="2500" b="1" dirty="0">
                <a:solidFill>
                  <a:srgbClr val="0E2A47"/>
                </a:solidFill>
                <a:latin typeface="Georgia" pitchFamily="34" charset="0"/>
                <a:ea typeface="Georgia" pitchFamily="34" charset="-122"/>
                <a:cs typeface="Georgia" pitchFamily="34" charset="-120"/>
              </a:rPr>
              <a:t>Case 12 — The pill and acne</a:t>
            </a:r>
            <a:endParaRPr lang="en-US" sz="2500" dirty="0"/>
          </a:p>
        </p:txBody>
      </p:sp>
      <p:sp>
        <p:nvSpPr>
          <p:cNvPr id="6" name="Text 4"/>
          <p:cNvSpPr/>
          <p:nvPr/>
        </p:nvSpPr>
        <p:spPr>
          <a:xfrm>
            <a:off x="566928" y="1417320"/>
            <a:ext cx="10515600" cy="411480"/>
          </a:xfrm>
          <a:prstGeom prst="rect">
            <a:avLst/>
          </a:prstGeom>
          <a:noFill/>
          <a:ln/>
        </p:spPr>
        <p:txBody>
          <a:bodyPr wrap="square" lIns="0" tIns="0" rIns="0" bIns="0" rtlCol="0" anchor="ctr"/>
          <a:lstStyle/>
          <a:p>
            <a:pPr indent="0" marL="0">
              <a:buNone/>
            </a:pPr>
            <a:r>
              <a:rPr lang="en-US" sz="1300" dirty="0">
                <a:solidFill>
                  <a:srgbClr val="6B7886"/>
                </a:solidFill>
                <a:latin typeface="Calibri" pitchFamily="34" charset="0"/>
                <a:ea typeface="Calibri" pitchFamily="34" charset="-122"/>
                <a:cs typeface="Calibri" pitchFamily="34" charset="-120"/>
              </a:rPr>
              <a:t>Good news for her: the combined pill usually helps acne — if you pick sensibly.</a:t>
            </a:r>
            <a:endParaRPr lang="en-US" sz="1300" dirty="0"/>
          </a:p>
        </p:txBody>
      </p:sp>
      <p:sp>
        <p:nvSpPr>
          <p:cNvPr id="7" name="Shape 5"/>
          <p:cNvSpPr/>
          <p:nvPr/>
        </p:nvSpPr>
        <p:spPr>
          <a:xfrm>
            <a:off x="566928" y="1965960"/>
            <a:ext cx="5577840" cy="1828800"/>
          </a:xfrm>
          <a:prstGeom prst="roundRect">
            <a:avLst>
              <a:gd name="adj" fmla="val 5000"/>
            </a:avLst>
          </a:prstGeom>
          <a:solidFill>
            <a:srgbClr val="E8F4EC"/>
          </a:solidFill>
          <a:ln/>
          <a:effectLst>
            <a:outerShdw sx="100000" sy="100000" kx="0" ky="0" algn="bl" rotWithShape="0" blurRad="88900" dist="25400" dir="5400000">
              <a:srgbClr val="000000">
                <a:alpha val="10000"/>
              </a:srgbClr>
            </a:outerShdw>
          </a:effectLst>
        </p:spPr>
      </p:sp>
      <p:pic>
        <p:nvPicPr>
          <p:cNvPr id="8" name="Image 0" descr="preencoded.png">    </p:cNvPr>
          <p:cNvPicPr>
            <a:picLocks noChangeAspect="1"/>
          </p:cNvPicPr>
          <p:nvPr/>
        </p:nvPicPr>
        <p:blipFill>
          <a:blip r:embed="rId1"/>
          <a:stretch>
            <a:fillRect/>
          </a:stretch>
        </p:blipFill>
        <p:spPr>
          <a:xfrm>
            <a:off x="786384" y="2203704"/>
            <a:ext cx="310896" cy="310896"/>
          </a:xfrm>
          <a:prstGeom prst="rect">
            <a:avLst/>
          </a:prstGeom>
        </p:spPr>
      </p:pic>
      <p:sp>
        <p:nvSpPr>
          <p:cNvPr id="9" name="Text 6"/>
          <p:cNvSpPr/>
          <p:nvPr/>
        </p:nvSpPr>
        <p:spPr>
          <a:xfrm>
            <a:off x="1225296" y="2148840"/>
            <a:ext cx="4754880" cy="384048"/>
          </a:xfrm>
          <a:prstGeom prst="rect">
            <a:avLst/>
          </a:prstGeom>
          <a:noFill/>
          <a:ln/>
        </p:spPr>
        <p:txBody>
          <a:bodyPr wrap="square" lIns="0" tIns="0" rIns="0" bIns="0" rtlCol="0" anchor="ctr"/>
          <a:lstStyle/>
          <a:p>
            <a:pPr indent="0" marL="0">
              <a:buNone/>
            </a:pPr>
            <a:r>
              <a:rPr lang="en-US" sz="1300" b="1" dirty="0">
                <a:solidFill>
                  <a:srgbClr val="1E8449"/>
                </a:solidFill>
                <a:latin typeface="Calibri" pitchFamily="34" charset="0"/>
                <a:ea typeface="Calibri" pitchFamily="34" charset="-122"/>
                <a:cs typeface="Calibri" pitchFamily="34" charset="-120"/>
              </a:rPr>
              <a:t>NICE acne advice</a:t>
            </a:r>
            <a:endParaRPr lang="en-US" sz="1300" dirty="0"/>
          </a:p>
        </p:txBody>
      </p:sp>
      <p:sp>
        <p:nvSpPr>
          <p:cNvPr id="10" name="Text 7"/>
          <p:cNvSpPr/>
          <p:nvPr/>
        </p:nvSpPr>
        <p:spPr>
          <a:xfrm>
            <a:off x="859536" y="2569464"/>
            <a:ext cx="5010912" cy="1078992"/>
          </a:xfrm>
          <a:prstGeom prst="rect">
            <a:avLst/>
          </a:prstGeom>
          <a:noFill/>
          <a:ln/>
        </p:spPr>
        <p:txBody>
          <a:bodyPr wrap="square" lIns="0" tIns="0" rIns="0" bIns="0" rtlCol="0" anchor="t"/>
          <a:lstStyle/>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If she wants hormonal contraception, choose the combined pill over the progestogen-only pill (which can worsen acne).</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First-line acne treatment is still a topical combination (e.g. adapalene + benzoyl peroxide).</a:t>
            </a:r>
            <a:endParaRPr lang="en-US" sz="1150" dirty="0"/>
          </a:p>
        </p:txBody>
      </p:sp>
      <p:sp>
        <p:nvSpPr>
          <p:cNvPr id="11" name="Shape 8"/>
          <p:cNvSpPr/>
          <p:nvPr/>
        </p:nvSpPr>
        <p:spPr>
          <a:xfrm>
            <a:off x="6355080" y="1965960"/>
            <a:ext cx="5285232" cy="1828800"/>
          </a:xfrm>
          <a:prstGeom prst="roundRect">
            <a:avLst>
              <a:gd name="adj" fmla="val 5000"/>
            </a:avLst>
          </a:prstGeom>
          <a:solidFill>
            <a:srgbClr val="E7F2F1"/>
          </a:solidFill>
          <a:ln/>
          <a:effectLst>
            <a:outerShdw sx="100000" sy="100000" kx="0" ky="0" algn="bl" rotWithShape="0" blurRad="88900" dist="25400" dir="5400000">
              <a:srgbClr val="000000">
                <a:alpha val="10000"/>
              </a:srgbClr>
            </a:outerShdw>
          </a:effectLst>
        </p:spPr>
      </p:sp>
      <p:pic>
        <p:nvPicPr>
          <p:cNvPr id="12" name="Image 1" descr="preencoded.png">    </p:cNvPr>
          <p:cNvPicPr>
            <a:picLocks noChangeAspect="1"/>
          </p:cNvPicPr>
          <p:nvPr/>
        </p:nvPicPr>
        <p:blipFill>
          <a:blip r:embed="rId2"/>
          <a:stretch>
            <a:fillRect/>
          </a:stretch>
        </p:blipFill>
        <p:spPr>
          <a:xfrm>
            <a:off x="6574536" y="2203704"/>
            <a:ext cx="310896" cy="310896"/>
          </a:xfrm>
          <a:prstGeom prst="rect">
            <a:avLst/>
          </a:prstGeom>
        </p:spPr>
      </p:pic>
      <p:sp>
        <p:nvSpPr>
          <p:cNvPr id="13" name="Text 9"/>
          <p:cNvSpPr/>
          <p:nvPr/>
        </p:nvSpPr>
        <p:spPr>
          <a:xfrm>
            <a:off x="7013448" y="2148840"/>
            <a:ext cx="4462272" cy="384048"/>
          </a:xfrm>
          <a:prstGeom prst="rect">
            <a:avLst/>
          </a:prstGeom>
          <a:noFill/>
          <a:ln/>
        </p:spPr>
        <p:txBody>
          <a:bodyPr wrap="square" lIns="0" tIns="0" rIns="0" bIns="0" rtlCol="0" anchor="ctr"/>
          <a:lstStyle/>
          <a:p>
            <a:pPr indent="0" marL="0">
              <a:buNone/>
            </a:pPr>
            <a:r>
              <a:rPr lang="en-US" sz="1300" b="1" dirty="0">
                <a:solidFill>
                  <a:srgbClr val="12877F"/>
                </a:solidFill>
                <a:latin typeface="Calibri" pitchFamily="34" charset="0"/>
                <a:ea typeface="Calibri" pitchFamily="34" charset="-122"/>
                <a:cs typeface="Calibri" pitchFamily="34" charset="-120"/>
              </a:rPr>
              <a:t>Choosing the pill for acne</a:t>
            </a:r>
            <a:endParaRPr lang="en-US" sz="1300" dirty="0"/>
          </a:p>
        </p:txBody>
      </p:sp>
      <p:sp>
        <p:nvSpPr>
          <p:cNvPr id="14" name="Text 10"/>
          <p:cNvSpPr/>
          <p:nvPr/>
        </p:nvSpPr>
        <p:spPr>
          <a:xfrm>
            <a:off x="6647688" y="2569464"/>
            <a:ext cx="4718304" cy="1078992"/>
          </a:xfrm>
          <a:prstGeom prst="rect">
            <a:avLst/>
          </a:prstGeom>
          <a:noFill/>
          <a:ln/>
        </p:spPr>
        <p:txBody>
          <a:bodyPr wrap="square" lIns="0" tIns="0" rIns="0" bIns="0" rtlCol="0" anchor="t"/>
          <a:lstStyle/>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Pills with drospirenone, desogestrel or norgestimate are generally preferred for acne (off-label).</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Give any treatment 8–12 weeks before judging it.</a:t>
            </a:r>
            <a:endParaRPr lang="en-US" sz="1150" dirty="0"/>
          </a:p>
        </p:txBody>
      </p:sp>
      <p:sp>
        <p:nvSpPr>
          <p:cNvPr id="15" name="Shape 11"/>
          <p:cNvSpPr/>
          <p:nvPr/>
        </p:nvSpPr>
        <p:spPr>
          <a:xfrm>
            <a:off x="566928" y="3977640"/>
            <a:ext cx="10515600" cy="1691640"/>
          </a:xfrm>
          <a:prstGeom prst="roundRect">
            <a:avLst>
              <a:gd name="adj" fmla="val 5405"/>
            </a:avLst>
          </a:prstGeom>
          <a:solidFill>
            <a:srgbClr val="FBEAE8"/>
          </a:solidFill>
          <a:ln/>
          <a:effectLst>
            <a:outerShdw sx="100000" sy="100000" kx="0" ky="0" algn="bl" rotWithShape="0" blurRad="88900" dist="25400" dir="5400000">
              <a:srgbClr val="000000">
                <a:alpha val="10000"/>
              </a:srgbClr>
            </a:outerShdw>
          </a:effectLst>
        </p:spPr>
      </p:sp>
      <p:pic>
        <p:nvPicPr>
          <p:cNvPr id="16" name="Image 2" descr="preencoded.png">    </p:cNvPr>
          <p:cNvPicPr>
            <a:picLocks noChangeAspect="1"/>
          </p:cNvPicPr>
          <p:nvPr/>
        </p:nvPicPr>
        <p:blipFill>
          <a:blip r:embed="rId3"/>
          <a:stretch>
            <a:fillRect/>
          </a:stretch>
        </p:blipFill>
        <p:spPr>
          <a:xfrm>
            <a:off x="786384" y="4215384"/>
            <a:ext cx="310896" cy="310896"/>
          </a:xfrm>
          <a:prstGeom prst="rect">
            <a:avLst/>
          </a:prstGeom>
        </p:spPr>
      </p:pic>
      <p:sp>
        <p:nvSpPr>
          <p:cNvPr id="17" name="Text 12"/>
          <p:cNvSpPr/>
          <p:nvPr/>
        </p:nvSpPr>
        <p:spPr>
          <a:xfrm>
            <a:off x="1225296" y="4160520"/>
            <a:ext cx="9692640" cy="384048"/>
          </a:xfrm>
          <a:prstGeom prst="rect">
            <a:avLst/>
          </a:prstGeom>
          <a:noFill/>
          <a:ln/>
        </p:spPr>
        <p:txBody>
          <a:bodyPr wrap="square" lIns="0" tIns="0" rIns="0" bIns="0" rtlCol="0" anchor="ctr"/>
          <a:lstStyle/>
          <a:p>
            <a:pPr indent="0" marL="0">
              <a:buNone/>
            </a:pPr>
            <a:r>
              <a:rPr lang="en-US" sz="1300" b="1" dirty="0">
                <a:solidFill>
                  <a:srgbClr val="C0392B"/>
                </a:solidFill>
                <a:latin typeface="Calibri" pitchFamily="34" charset="0"/>
                <a:ea typeface="Calibri" pitchFamily="34" charset="-122"/>
                <a:cs typeface="Calibri" pitchFamily="34" charset="-120"/>
              </a:rPr>
              <a:t>Co-cyprindiol (Dianette) — handle with care</a:t>
            </a:r>
            <a:endParaRPr lang="en-US" sz="1300" dirty="0"/>
          </a:p>
        </p:txBody>
      </p:sp>
      <p:sp>
        <p:nvSpPr>
          <p:cNvPr id="18" name="Text 13"/>
          <p:cNvSpPr/>
          <p:nvPr/>
        </p:nvSpPr>
        <p:spPr>
          <a:xfrm>
            <a:off x="859536" y="4581144"/>
            <a:ext cx="9948672" cy="941832"/>
          </a:xfrm>
          <a:prstGeom prst="rect">
            <a:avLst/>
          </a:prstGeom>
          <a:noFill/>
          <a:ln/>
        </p:spPr>
        <p:txBody>
          <a:bodyPr wrap="square" lIns="0" tIns="0" rIns="0" bIns="0" rtlCol="0" anchor="t"/>
          <a:lstStyle/>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Licensed only for severe acne unresponsive to oral antibiotics (or moderately severe hirsutism) — not as a first-line pill, and not for contraception alone.</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Higher clot risk (about 1.5–2× a levonorgestrel pill). Review at 6 months and stop ~3 months after the acne clears. Never combine it with another hormonal contraceptive.</a:t>
            </a:r>
            <a:endParaRPr lang="en-US" sz="1150" dirty="0"/>
          </a:p>
        </p:txBody>
      </p:sp>
      <p:sp>
        <p:nvSpPr>
          <p:cNvPr id="19" name="Text 14"/>
          <p:cNvSpPr/>
          <p:nvPr/>
        </p:nvSpPr>
        <p:spPr>
          <a:xfrm>
            <a:off x="566928" y="6437376"/>
            <a:ext cx="11057839" cy="292608"/>
          </a:xfrm>
          <a:prstGeom prst="rect">
            <a:avLst/>
          </a:prstGeom>
          <a:noFill/>
          <a:ln/>
        </p:spPr>
        <p:txBody>
          <a:bodyPr wrap="square" lIns="0" tIns="0" rIns="0" bIns="0" rtlCol="0" anchor="ctr"/>
          <a:lstStyle/>
          <a:p>
            <a:pPr algn="l" indent="0" marL="0">
              <a:buNone/>
            </a:pPr>
            <a:r>
              <a:rPr lang="en-US" sz="850" b="1" dirty="0">
                <a:solidFill>
                  <a:srgbClr val="6B7886"/>
                </a:solidFill>
                <a:latin typeface="Calibri" pitchFamily="34" charset="0"/>
                <a:ea typeface="Calibri" pitchFamily="34" charset="-122"/>
                <a:cs typeface="Calibri" pitchFamily="34" charset="-120"/>
              </a:rPr>
              <a:t>Source: </a:t>
            </a:r>
            <a:pPr algn="l" indent="0" marL="0">
              <a:buNone/>
            </a:pPr>
            <a:r>
              <a:rPr lang="en-US" sz="850" dirty="0">
                <a:solidFill>
                  <a:srgbClr val="6B7886"/>
                </a:solidFill>
                <a:latin typeface="Calibri" pitchFamily="34" charset="0"/>
                <a:ea typeface="Calibri" pitchFamily="34" charset="-122"/>
                <a:cs typeface="Calibri" pitchFamily="34" charset="-120"/>
              </a:rPr>
              <a:t>NICE NG198 Acne vulgaris (2021, updated 2023); BNF / MHRA co-cyprindiol; UKMEC 2016.</a:t>
            </a:r>
            <a:endParaRPr lang="en-US" sz="85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0E2A47"/>
        </a:solidFill>
      </p:bgPr>
    </p:bg>
    <p:spTree>
      <p:nvGrpSpPr>
        <p:cNvPr id="1" name=""/>
        <p:cNvGrpSpPr/>
        <p:nvPr/>
      </p:nvGrpSpPr>
      <p:grpSpPr>
        <a:xfrm>
          <a:off x="0" y="0"/>
          <a:ext cx="0" cy="0"/>
          <a:chOff x="0" y="0"/>
          <a:chExt cx="0" cy="0"/>
        </a:xfrm>
      </p:grpSpPr>
      <p:sp>
        <p:nvSpPr>
          <p:cNvPr id="2" name="Shape 0"/>
          <p:cNvSpPr/>
          <p:nvPr/>
        </p:nvSpPr>
        <p:spPr>
          <a:xfrm>
            <a:off x="566928" y="310896"/>
            <a:ext cx="2907792" cy="365760"/>
          </a:xfrm>
          <a:prstGeom prst="roundRect">
            <a:avLst>
              <a:gd name="adj" fmla="val 50000"/>
            </a:avLst>
          </a:prstGeom>
          <a:solidFill>
            <a:srgbClr val="E8770E"/>
          </a:solidFill>
          <a:ln/>
        </p:spPr>
      </p:sp>
      <p:sp>
        <p:nvSpPr>
          <p:cNvPr id="3" name="Text 1"/>
          <p:cNvSpPr/>
          <p:nvPr/>
        </p:nvSpPr>
        <p:spPr>
          <a:xfrm>
            <a:off x="566928" y="310896"/>
            <a:ext cx="2907792" cy="365760"/>
          </a:xfrm>
          <a:prstGeom prst="rect">
            <a:avLst/>
          </a:prstGeom>
          <a:noFill/>
          <a:ln/>
        </p:spPr>
        <p:txBody>
          <a:bodyPr wrap="square" lIns="0" tIns="0" rIns="0" bIns="0" rtlCol="0" anchor="ctr"/>
          <a:lstStyle/>
          <a:p>
            <a:pPr algn="ctr" indent="0" marL="0">
              <a:buNone/>
            </a:pPr>
            <a:r>
              <a:rPr lang="en-US" sz="1050" b="1" spc="100" kern="0" dirty="0">
                <a:solidFill>
                  <a:srgbClr val="FFFFFF"/>
                </a:solidFill>
                <a:latin typeface="Calibri" pitchFamily="34" charset="0"/>
                <a:ea typeface="Calibri" pitchFamily="34" charset="-122"/>
                <a:cs typeface="Calibri" pitchFamily="34" charset="-120"/>
              </a:rPr>
              <a:t>BRADFORD VTS TEACHING AIDS</a:t>
            </a:r>
            <a:endParaRPr lang="en-US" sz="1050" dirty="0"/>
          </a:p>
        </p:txBody>
      </p:sp>
      <p:sp>
        <p:nvSpPr>
          <p:cNvPr id="4" name="Text 2"/>
          <p:cNvSpPr/>
          <p:nvPr/>
        </p:nvSpPr>
        <p:spPr>
          <a:xfrm>
            <a:off x="10161727" y="310896"/>
            <a:ext cx="1463040" cy="365760"/>
          </a:xfrm>
          <a:prstGeom prst="rect">
            <a:avLst/>
          </a:prstGeom>
          <a:noFill/>
          <a:ln/>
        </p:spPr>
        <p:txBody>
          <a:bodyPr wrap="square" lIns="0" tIns="0" rIns="0" bIns="0" rtlCol="0" anchor="ctr"/>
          <a:lstStyle/>
          <a:p>
            <a:pPr algn="r" indent="0" marL="0">
              <a:buNone/>
            </a:pPr>
            <a:r>
              <a:rPr lang="en-US" sz="1100" i="1" dirty="0">
                <a:solidFill>
                  <a:srgbClr val="AEBED0"/>
                </a:solidFill>
                <a:latin typeface="Calibri" pitchFamily="34" charset="0"/>
                <a:ea typeface="Calibri" pitchFamily="34" charset="-122"/>
                <a:cs typeface="Calibri" pitchFamily="34" charset="-120"/>
              </a:rPr>
              <a:t>June 2026</a:t>
            </a:r>
            <a:endParaRPr lang="en-US" sz="1100" dirty="0"/>
          </a:p>
        </p:txBody>
      </p:sp>
      <p:sp>
        <p:nvSpPr>
          <p:cNvPr id="5" name="Shape 3"/>
          <p:cNvSpPr/>
          <p:nvPr/>
        </p:nvSpPr>
        <p:spPr>
          <a:xfrm>
            <a:off x="9692640" y="4023360"/>
            <a:ext cx="4572000" cy="4572000"/>
          </a:xfrm>
          <a:prstGeom prst="ellipse">
            <a:avLst/>
          </a:prstGeom>
          <a:solidFill>
            <a:srgbClr val="12877F">
              <a:alpha val="20000"/>
            </a:srgbClr>
          </a:solidFill>
          <a:ln/>
        </p:spPr>
      </p:sp>
      <p:sp>
        <p:nvSpPr>
          <p:cNvPr id="6" name="Text 4"/>
          <p:cNvSpPr/>
          <p:nvPr/>
        </p:nvSpPr>
        <p:spPr>
          <a:xfrm>
            <a:off x="566928" y="1097280"/>
            <a:ext cx="4572000" cy="411480"/>
          </a:xfrm>
          <a:prstGeom prst="rect">
            <a:avLst/>
          </a:prstGeom>
          <a:noFill/>
          <a:ln/>
        </p:spPr>
        <p:txBody>
          <a:bodyPr wrap="square" lIns="0" tIns="0" rIns="0" bIns="0" rtlCol="0" anchor="ctr"/>
          <a:lstStyle/>
          <a:p>
            <a:pPr indent="0" marL="0">
              <a:buNone/>
            </a:pPr>
            <a:r>
              <a:rPr lang="en-US" sz="1500" b="1" spc="200" kern="0" dirty="0">
                <a:solidFill>
                  <a:srgbClr val="E8770E"/>
                </a:solidFill>
                <a:latin typeface="Calibri" pitchFamily="34" charset="0"/>
                <a:ea typeface="Calibri" pitchFamily="34" charset="-122"/>
                <a:cs typeface="Calibri" pitchFamily="34" charset="-120"/>
              </a:rPr>
              <a:t>CASE 13 of 17</a:t>
            </a:r>
            <a:endParaRPr lang="en-US" sz="1500" dirty="0"/>
          </a:p>
        </p:txBody>
      </p:sp>
      <p:sp>
        <p:nvSpPr>
          <p:cNvPr id="7" name="Shape 5"/>
          <p:cNvSpPr/>
          <p:nvPr/>
        </p:nvSpPr>
        <p:spPr>
          <a:xfrm>
            <a:off x="2487168" y="1078992"/>
            <a:ext cx="4754880" cy="420624"/>
          </a:xfrm>
          <a:prstGeom prst="roundRect">
            <a:avLst>
              <a:gd name="adj" fmla="val 43478"/>
            </a:avLst>
          </a:prstGeom>
          <a:solidFill>
            <a:srgbClr val="FFFFFF">
              <a:alpha val="14000"/>
            </a:srgbClr>
          </a:solidFill>
          <a:ln/>
        </p:spPr>
      </p:sp>
      <p:sp>
        <p:nvSpPr>
          <p:cNvPr id="8" name="Text 6"/>
          <p:cNvSpPr/>
          <p:nvPr/>
        </p:nvSpPr>
        <p:spPr>
          <a:xfrm>
            <a:off x="2487168" y="1078992"/>
            <a:ext cx="4754880" cy="420624"/>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PERIOD PAIN</a:t>
            </a:r>
            <a:endParaRPr lang="en-US" sz="1100" dirty="0"/>
          </a:p>
        </p:txBody>
      </p:sp>
      <p:sp>
        <p:nvSpPr>
          <p:cNvPr id="9" name="Shape 7"/>
          <p:cNvSpPr/>
          <p:nvPr/>
        </p:nvSpPr>
        <p:spPr>
          <a:xfrm>
            <a:off x="566928" y="1828800"/>
            <a:ext cx="10515600" cy="2331720"/>
          </a:xfrm>
          <a:prstGeom prst="roundRect">
            <a:avLst>
              <a:gd name="adj" fmla="val 5490"/>
            </a:avLst>
          </a:prstGeom>
          <a:solidFill>
            <a:srgbClr val="FFFFFF"/>
          </a:solidFill>
          <a:ln/>
          <a:effectLst>
            <a:outerShdw sx="100000" sy="100000" kx="0" ky="0" algn="bl" rotWithShape="0" blurRad="127000" dist="38100" dir="5400000">
              <a:srgbClr val="000000">
                <a:alpha val="22000"/>
              </a:srgbClr>
            </a:outerShdw>
          </a:effectLst>
        </p:spPr>
      </p:sp>
      <p:sp>
        <p:nvSpPr>
          <p:cNvPr id="10" name="Shape 8"/>
          <p:cNvSpPr/>
          <p:nvPr/>
        </p:nvSpPr>
        <p:spPr>
          <a:xfrm>
            <a:off x="886968" y="2121408"/>
            <a:ext cx="868680" cy="868680"/>
          </a:xfrm>
          <a:prstGeom prst="ellipse">
            <a:avLst/>
          </a:prstGeom>
          <a:solidFill>
            <a:srgbClr val="F4F7FA"/>
          </a:solidFill>
          <a:ln/>
        </p:spPr>
      </p:sp>
      <p:pic>
        <p:nvPicPr>
          <p:cNvPr id="11" name="Image 0" descr="preencoded.png">    </p:cNvPr>
          <p:cNvPicPr>
            <a:picLocks noChangeAspect="1"/>
          </p:cNvPicPr>
          <p:nvPr/>
        </p:nvPicPr>
        <p:blipFill>
          <a:blip r:embed="rId1"/>
          <a:stretch>
            <a:fillRect/>
          </a:stretch>
        </p:blipFill>
        <p:spPr>
          <a:xfrm>
            <a:off x="1121512" y="2355952"/>
            <a:ext cx="399593" cy="399593"/>
          </a:xfrm>
          <a:prstGeom prst="rect">
            <a:avLst/>
          </a:prstGeom>
        </p:spPr>
      </p:pic>
      <p:sp>
        <p:nvSpPr>
          <p:cNvPr id="12" name="Text 9"/>
          <p:cNvSpPr/>
          <p:nvPr/>
        </p:nvSpPr>
        <p:spPr>
          <a:xfrm>
            <a:off x="1984248" y="2103120"/>
            <a:ext cx="8778240" cy="502920"/>
          </a:xfrm>
          <a:prstGeom prst="rect">
            <a:avLst/>
          </a:prstGeom>
          <a:noFill/>
          <a:ln/>
        </p:spPr>
        <p:txBody>
          <a:bodyPr wrap="square" lIns="0" tIns="0" rIns="0" bIns="0" rtlCol="0" anchor="ctr"/>
          <a:lstStyle/>
          <a:p>
            <a:pPr indent="0" marL="0">
              <a:buNone/>
            </a:pPr>
            <a:r>
              <a:rPr lang="en-US" sz="1500" b="1" dirty="0">
                <a:solidFill>
                  <a:srgbClr val="12877F"/>
                </a:solidFill>
                <a:latin typeface="Calibri" pitchFamily="34" charset="0"/>
                <a:ea typeface="Calibri" pitchFamily="34" charset="-122"/>
                <a:cs typeface="Calibri" pitchFamily="34" charset="-120"/>
              </a:rPr>
              <a:t>15-year-old asks for the pill to control increasingly painful periods.</a:t>
            </a:r>
            <a:endParaRPr lang="en-US" sz="1500" dirty="0"/>
          </a:p>
        </p:txBody>
      </p:sp>
      <p:sp>
        <p:nvSpPr>
          <p:cNvPr id="13" name="Shape 10"/>
          <p:cNvSpPr/>
          <p:nvPr/>
        </p:nvSpPr>
        <p:spPr>
          <a:xfrm>
            <a:off x="1984248" y="2670048"/>
            <a:ext cx="8595360" cy="0"/>
          </a:xfrm>
          <a:prstGeom prst="line">
            <a:avLst/>
          </a:prstGeom>
          <a:noFill/>
          <a:ln w="12700">
            <a:solidFill>
              <a:srgbClr val="DCE3EA"/>
            </a:solidFill>
            <a:prstDash val="solid"/>
          </a:ln>
        </p:spPr>
      </p:sp>
      <p:sp>
        <p:nvSpPr>
          <p:cNvPr id="14" name="Text 11"/>
          <p:cNvSpPr/>
          <p:nvPr/>
        </p:nvSpPr>
        <p:spPr>
          <a:xfrm>
            <a:off x="1984248" y="2743200"/>
            <a:ext cx="8778240" cy="1280160"/>
          </a:xfrm>
          <a:prstGeom prst="rect">
            <a:avLst/>
          </a:prstGeom>
          <a:noFill/>
          <a:ln/>
        </p:spPr>
        <p:txBody>
          <a:bodyPr wrap="square" lIns="0" tIns="0" rIns="0" bIns="0" rtlCol="0" anchor="t"/>
          <a:lstStyle/>
          <a:p>
            <a:pPr indent="0" marL="0">
              <a:lnSpc>
                <a:spcPct val="105000"/>
              </a:lnSpc>
              <a:buNone/>
            </a:pPr>
            <a:r>
              <a:rPr lang="en-US" sz="1800" dirty="0">
                <a:solidFill>
                  <a:srgbClr val="1F2A37"/>
                </a:solidFill>
                <a:latin typeface="Calibri" pitchFamily="34" charset="0"/>
                <a:ea typeface="Calibri" pitchFamily="34" charset="-122"/>
                <a:cs typeface="Calibri" pitchFamily="34" charset="-120"/>
              </a:rPr>
              <a:t>How do you proceed?</a:t>
            </a:r>
            <a:endParaRPr lang="en-US" sz="1800" dirty="0"/>
          </a:p>
        </p:txBody>
      </p:sp>
      <p:sp>
        <p:nvSpPr>
          <p:cNvPr id="15" name="Shape 12"/>
          <p:cNvSpPr/>
          <p:nvPr/>
        </p:nvSpPr>
        <p:spPr>
          <a:xfrm>
            <a:off x="566928" y="4526280"/>
            <a:ext cx="10515600" cy="1417320"/>
          </a:xfrm>
          <a:prstGeom prst="roundRect">
            <a:avLst>
              <a:gd name="adj" fmla="val 9032"/>
            </a:avLst>
          </a:prstGeom>
          <a:solidFill>
            <a:srgbClr val="E8770E"/>
          </a:solidFill>
          <a:ln/>
        </p:spPr>
      </p:sp>
      <p:sp>
        <p:nvSpPr>
          <p:cNvPr id="16" name="Shape 13"/>
          <p:cNvSpPr/>
          <p:nvPr/>
        </p:nvSpPr>
        <p:spPr>
          <a:xfrm>
            <a:off x="932688" y="4846320"/>
            <a:ext cx="777240" cy="777240"/>
          </a:xfrm>
          <a:prstGeom prst="ellipse">
            <a:avLst/>
          </a:prstGeom>
          <a:solidFill>
            <a:srgbClr val="FFFFFF"/>
          </a:solidFill>
          <a:ln/>
        </p:spPr>
      </p:sp>
      <p:pic>
        <p:nvPicPr>
          <p:cNvPr id="17" name="Image 1" descr="preencoded.png">    </p:cNvPr>
          <p:cNvPicPr>
            <a:picLocks noChangeAspect="1"/>
          </p:cNvPicPr>
          <p:nvPr/>
        </p:nvPicPr>
        <p:blipFill>
          <a:blip r:embed="rId2"/>
          <a:stretch>
            <a:fillRect/>
          </a:stretch>
        </p:blipFill>
        <p:spPr>
          <a:xfrm>
            <a:off x="1142543" y="5056175"/>
            <a:ext cx="357530" cy="357530"/>
          </a:xfrm>
          <a:prstGeom prst="rect">
            <a:avLst/>
          </a:prstGeom>
        </p:spPr>
      </p:pic>
      <p:sp>
        <p:nvSpPr>
          <p:cNvPr id="18" name="Text 14"/>
          <p:cNvSpPr/>
          <p:nvPr/>
        </p:nvSpPr>
        <p:spPr>
          <a:xfrm>
            <a:off x="1984248" y="4709160"/>
            <a:ext cx="8686800" cy="457200"/>
          </a:xfrm>
          <a:prstGeom prst="rect">
            <a:avLst/>
          </a:prstGeom>
          <a:noFill/>
          <a:ln/>
        </p:spPr>
        <p:txBody>
          <a:bodyPr wrap="square" lIns="0" tIns="0" rIns="0" bIns="0" rtlCol="0" anchor="ctr"/>
          <a:lstStyle/>
          <a:p>
            <a:pPr indent="0" marL="0">
              <a:buNone/>
            </a:pPr>
            <a:r>
              <a:rPr lang="en-US" sz="2200" b="1" dirty="0">
                <a:solidFill>
                  <a:srgbClr val="FFFFFF"/>
                </a:solidFill>
                <a:latin typeface="Georgia" pitchFamily="34" charset="0"/>
                <a:ea typeface="Georgia" pitchFamily="34" charset="-122"/>
                <a:cs typeface="Georgia" pitchFamily="34" charset="-120"/>
              </a:rPr>
              <a:t>STOP &amp; THINK</a:t>
            </a:r>
            <a:endParaRPr lang="en-US" sz="2200" dirty="0"/>
          </a:p>
        </p:txBody>
      </p:sp>
      <p:sp>
        <p:nvSpPr>
          <p:cNvPr id="19" name="Text 15"/>
          <p:cNvSpPr/>
          <p:nvPr/>
        </p:nvSpPr>
        <p:spPr>
          <a:xfrm>
            <a:off x="1984248" y="5175504"/>
            <a:ext cx="8778240" cy="640080"/>
          </a:xfrm>
          <a:prstGeom prst="rect">
            <a:avLst/>
          </a:prstGeom>
          <a:noFill/>
          <a:ln/>
        </p:spPr>
        <p:txBody>
          <a:bodyPr wrap="square" lIns="0" tIns="0" rIns="0" bIns="0" rtlCol="0" anchor="ctr"/>
          <a:lstStyle/>
          <a:p>
            <a:pPr indent="0" marL="0">
              <a:lnSpc>
                <a:spcPct val="102000"/>
              </a:lnSpc>
              <a:buNone/>
            </a:pPr>
            <a:r>
              <a:rPr lang="en-US" sz="1350" dirty="0">
                <a:solidFill>
                  <a:srgbClr val="FFF1E0"/>
                </a:solidFill>
                <a:latin typeface="Calibri" pitchFamily="34" charset="0"/>
                <a:ea typeface="Calibri" pitchFamily="34" charset="-122"/>
                <a:cs typeface="Calibri" pitchFamily="34" charset="-120"/>
              </a:rPr>
              <a:t>What would you advise? Decide on your plan — then turn the slide to check it against current guidance.</a:t>
            </a:r>
            <a:endParaRPr lang="en-US" sz="135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66928" y="310896"/>
            <a:ext cx="2907792" cy="365760"/>
          </a:xfrm>
          <a:prstGeom prst="roundRect">
            <a:avLst>
              <a:gd name="adj" fmla="val 50000"/>
            </a:avLst>
          </a:prstGeom>
          <a:solidFill>
            <a:srgbClr val="E8770E"/>
          </a:solidFill>
          <a:ln/>
        </p:spPr>
      </p:sp>
      <p:sp>
        <p:nvSpPr>
          <p:cNvPr id="3" name="Text 1"/>
          <p:cNvSpPr/>
          <p:nvPr/>
        </p:nvSpPr>
        <p:spPr>
          <a:xfrm>
            <a:off x="566928" y="310896"/>
            <a:ext cx="2907792" cy="365760"/>
          </a:xfrm>
          <a:prstGeom prst="rect">
            <a:avLst/>
          </a:prstGeom>
          <a:noFill/>
          <a:ln/>
        </p:spPr>
        <p:txBody>
          <a:bodyPr wrap="square" lIns="0" tIns="0" rIns="0" bIns="0" rtlCol="0" anchor="ctr"/>
          <a:lstStyle/>
          <a:p>
            <a:pPr algn="ctr" indent="0" marL="0">
              <a:buNone/>
            </a:pPr>
            <a:r>
              <a:rPr lang="en-US" sz="1050" b="1" spc="100" kern="0" dirty="0">
                <a:solidFill>
                  <a:srgbClr val="FFFFFF"/>
                </a:solidFill>
                <a:latin typeface="Calibri" pitchFamily="34" charset="0"/>
                <a:ea typeface="Calibri" pitchFamily="34" charset="-122"/>
                <a:cs typeface="Calibri" pitchFamily="34" charset="-120"/>
              </a:rPr>
              <a:t>BRADFORD VTS TEACHING AIDS</a:t>
            </a:r>
            <a:endParaRPr lang="en-US" sz="1050" dirty="0"/>
          </a:p>
        </p:txBody>
      </p:sp>
      <p:sp>
        <p:nvSpPr>
          <p:cNvPr id="4" name="Text 2"/>
          <p:cNvSpPr/>
          <p:nvPr/>
        </p:nvSpPr>
        <p:spPr>
          <a:xfrm>
            <a:off x="10161727" y="310896"/>
            <a:ext cx="1463040" cy="365760"/>
          </a:xfrm>
          <a:prstGeom prst="rect">
            <a:avLst/>
          </a:prstGeom>
          <a:noFill/>
          <a:ln/>
        </p:spPr>
        <p:txBody>
          <a:bodyPr wrap="square" lIns="0" tIns="0" rIns="0" bIns="0" rtlCol="0" anchor="ctr"/>
          <a:lstStyle/>
          <a:p>
            <a:pPr algn="r" indent="0" marL="0">
              <a:buNone/>
            </a:pPr>
            <a:r>
              <a:rPr lang="en-US" sz="1100" i="1" dirty="0">
                <a:solidFill>
                  <a:srgbClr val="6B7886"/>
                </a:solidFill>
                <a:latin typeface="Calibri" pitchFamily="34" charset="0"/>
                <a:ea typeface="Calibri" pitchFamily="34" charset="-122"/>
                <a:cs typeface="Calibri" pitchFamily="34" charset="-120"/>
              </a:rPr>
              <a:t>June 2026</a:t>
            </a:r>
            <a:endParaRPr lang="en-US" sz="1100" dirty="0"/>
          </a:p>
        </p:txBody>
      </p:sp>
      <p:sp>
        <p:nvSpPr>
          <p:cNvPr id="5" name="Text 3"/>
          <p:cNvSpPr/>
          <p:nvPr/>
        </p:nvSpPr>
        <p:spPr>
          <a:xfrm>
            <a:off x="566928" y="868680"/>
            <a:ext cx="10058400" cy="548640"/>
          </a:xfrm>
          <a:prstGeom prst="rect">
            <a:avLst/>
          </a:prstGeom>
          <a:noFill/>
          <a:ln/>
        </p:spPr>
        <p:txBody>
          <a:bodyPr wrap="square" lIns="0" tIns="0" rIns="0" bIns="0" rtlCol="0" anchor="ctr"/>
          <a:lstStyle/>
          <a:p>
            <a:pPr indent="0" marL="0">
              <a:buNone/>
            </a:pPr>
            <a:r>
              <a:rPr lang="en-US" sz="2500" b="1" dirty="0">
                <a:solidFill>
                  <a:srgbClr val="0E2A47"/>
                </a:solidFill>
                <a:latin typeface="Georgia" pitchFamily="34" charset="0"/>
                <a:ea typeface="Georgia" pitchFamily="34" charset="-122"/>
                <a:cs typeface="Georgia" pitchFamily="34" charset="-120"/>
              </a:rPr>
              <a:t>Case 13 — Painful periods</a:t>
            </a:r>
            <a:endParaRPr lang="en-US" sz="2500" dirty="0"/>
          </a:p>
        </p:txBody>
      </p:sp>
      <p:sp>
        <p:nvSpPr>
          <p:cNvPr id="6" name="Text 4"/>
          <p:cNvSpPr/>
          <p:nvPr/>
        </p:nvSpPr>
        <p:spPr>
          <a:xfrm>
            <a:off x="566928" y="1417320"/>
            <a:ext cx="10515600" cy="411480"/>
          </a:xfrm>
          <a:prstGeom prst="rect">
            <a:avLst/>
          </a:prstGeom>
          <a:noFill/>
          <a:ln/>
        </p:spPr>
        <p:txBody>
          <a:bodyPr wrap="square" lIns="0" tIns="0" rIns="0" bIns="0" rtlCol="0" anchor="ctr"/>
          <a:lstStyle/>
          <a:p>
            <a:pPr indent="0" marL="0">
              <a:buNone/>
            </a:pPr>
            <a:r>
              <a:rPr lang="en-US" sz="1300" dirty="0">
                <a:solidFill>
                  <a:srgbClr val="6B7886"/>
                </a:solidFill>
                <a:latin typeface="Calibri" pitchFamily="34" charset="0"/>
                <a:ea typeface="Calibri" pitchFamily="34" charset="-122"/>
                <a:cs typeface="Calibri" pitchFamily="34" charset="-120"/>
              </a:rPr>
              <a:t>A genuine, recognised use of the pill — but at 15, two things run in parallel.</a:t>
            </a:r>
            <a:endParaRPr lang="en-US" sz="1300" dirty="0"/>
          </a:p>
        </p:txBody>
      </p:sp>
      <p:sp>
        <p:nvSpPr>
          <p:cNvPr id="7" name="Shape 5"/>
          <p:cNvSpPr/>
          <p:nvPr/>
        </p:nvSpPr>
        <p:spPr>
          <a:xfrm>
            <a:off x="566928" y="1965960"/>
            <a:ext cx="5577840" cy="2194560"/>
          </a:xfrm>
          <a:prstGeom prst="roundRect">
            <a:avLst>
              <a:gd name="adj" fmla="val 4167"/>
            </a:avLst>
          </a:prstGeom>
          <a:solidFill>
            <a:srgbClr val="E7F2F1"/>
          </a:solidFill>
          <a:ln/>
          <a:effectLst>
            <a:outerShdw sx="100000" sy="100000" kx="0" ky="0" algn="bl" rotWithShape="0" blurRad="88900" dist="25400" dir="5400000">
              <a:srgbClr val="000000">
                <a:alpha val="10000"/>
              </a:srgbClr>
            </a:outerShdw>
          </a:effectLst>
        </p:spPr>
      </p:sp>
      <p:pic>
        <p:nvPicPr>
          <p:cNvPr id="8" name="Image 0" descr="preencoded.png">    </p:cNvPr>
          <p:cNvPicPr>
            <a:picLocks noChangeAspect="1"/>
          </p:cNvPicPr>
          <p:nvPr/>
        </p:nvPicPr>
        <p:blipFill>
          <a:blip r:embed="rId1"/>
          <a:stretch>
            <a:fillRect/>
          </a:stretch>
        </p:blipFill>
        <p:spPr>
          <a:xfrm>
            <a:off x="786384" y="2203704"/>
            <a:ext cx="310896" cy="310896"/>
          </a:xfrm>
          <a:prstGeom prst="rect">
            <a:avLst/>
          </a:prstGeom>
        </p:spPr>
      </p:pic>
      <p:sp>
        <p:nvSpPr>
          <p:cNvPr id="9" name="Text 6"/>
          <p:cNvSpPr/>
          <p:nvPr/>
        </p:nvSpPr>
        <p:spPr>
          <a:xfrm>
            <a:off x="1225296" y="2148840"/>
            <a:ext cx="4754880" cy="384048"/>
          </a:xfrm>
          <a:prstGeom prst="rect">
            <a:avLst/>
          </a:prstGeom>
          <a:noFill/>
          <a:ln/>
        </p:spPr>
        <p:txBody>
          <a:bodyPr wrap="square" lIns="0" tIns="0" rIns="0" bIns="0" rtlCol="0" anchor="ctr"/>
          <a:lstStyle/>
          <a:p>
            <a:pPr indent="0" marL="0">
              <a:buNone/>
            </a:pPr>
            <a:r>
              <a:rPr lang="en-US" sz="1300" b="1" dirty="0">
                <a:solidFill>
                  <a:srgbClr val="12877F"/>
                </a:solidFill>
                <a:latin typeface="Calibri" pitchFamily="34" charset="0"/>
                <a:ea typeface="Calibri" pitchFamily="34" charset="-122"/>
                <a:cs typeface="Calibri" pitchFamily="34" charset="-120"/>
              </a:rPr>
              <a:t>Treating the period pain</a:t>
            </a:r>
            <a:endParaRPr lang="en-US" sz="1300" dirty="0"/>
          </a:p>
        </p:txBody>
      </p:sp>
      <p:sp>
        <p:nvSpPr>
          <p:cNvPr id="10" name="Text 7"/>
          <p:cNvSpPr/>
          <p:nvPr/>
        </p:nvSpPr>
        <p:spPr>
          <a:xfrm>
            <a:off x="859536" y="2569464"/>
            <a:ext cx="5010912" cy="1444752"/>
          </a:xfrm>
          <a:prstGeom prst="rect">
            <a:avLst/>
          </a:prstGeom>
          <a:noFill/>
          <a:ln/>
        </p:spPr>
        <p:txBody>
          <a:bodyPr wrap="square" lIns="0" tIns="0" rIns="0" bIns="0" rtlCol="0" anchor="t"/>
          <a:lstStyle/>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First-line: an NSAID (e.g. ibuprofen or mefenamic acid) taken with periods.</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The combined pill is an effective, recognised treatment for primary dysmenorrhoea.</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Tailored / continuous use (fewer breaks) gives fewer, lighter, less painful bleeds.</a:t>
            </a:r>
            <a:endParaRPr lang="en-US" sz="1150" dirty="0"/>
          </a:p>
        </p:txBody>
      </p:sp>
      <p:sp>
        <p:nvSpPr>
          <p:cNvPr id="11" name="Shape 8"/>
          <p:cNvSpPr/>
          <p:nvPr/>
        </p:nvSpPr>
        <p:spPr>
          <a:xfrm>
            <a:off x="6355080" y="1965960"/>
            <a:ext cx="5285232" cy="2194560"/>
          </a:xfrm>
          <a:prstGeom prst="roundRect">
            <a:avLst>
              <a:gd name="adj" fmla="val 4167"/>
            </a:avLst>
          </a:prstGeom>
          <a:solidFill>
            <a:srgbClr val="FBEAE8"/>
          </a:solidFill>
          <a:ln/>
          <a:effectLst>
            <a:outerShdw sx="100000" sy="100000" kx="0" ky="0" algn="bl" rotWithShape="0" blurRad="88900" dist="25400" dir="5400000">
              <a:srgbClr val="000000">
                <a:alpha val="10000"/>
              </a:srgbClr>
            </a:outerShdw>
          </a:effectLst>
        </p:spPr>
      </p:sp>
      <p:pic>
        <p:nvPicPr>
          <p:cNvPr id="12" name="Image 1" descr="preencoded.png">    </p:cNvPr>
          <p:cNvPicPr>
            <a:picLocks noChangeAspect="1"/>
          </p:cNvPicPr>
          <p:nvPr/>
        </p:nvPicPr>
        <p:blipFill>
          <a:blip r:embed="rId2"/>
          <a:stretch>
            <a:fillRect/>
          </a:stretch>
        </p:blipFill>
        <p:spPr>
          <a:xfrm>
            <a:off x="6574536" y="2203704"/>
            <a:ext cx="310896" cy="310896"/>
          </a:xfrm>
          <a:prstGeom prst="rect">
            <a:avLst/>
          </a:prstGeom>
        </p:spPr>
      </p:pic>
      <p:sp>
        <p:nvSpPr>
          <p:cNvPr id="13" name="Text 9"/>
          <p:cNvSpPr/>
          <p:nvPr/>
        </p:nvSpPr>
        <p:spPr>
          <a:xfrm>
            <a:off x="7013448" y="2148840"/>
            <a:ext cx="4462272" cy="384048"/>
          </a:xfrm>
          <a:prstGeom prst="rect">
            <a:avLst/>
          </a:prstGeom>
          <a:noFill/>
          <a:ln/>
        </p:spPr>
        <p:txBody>
          <a:bodyPr wrap="square" lIns="0" tIns="0" rIns="0" bIns="0" rtlCol="0" anchor="ctr"/>
          <a:lstStyle/>
          <a:p>
            <a:pPr indent="0" marL="0">
              <a:buNone/>
            </a:pPr>
            <a:r>
              <a:rPr lang="en-US" sz="1300" b="1" dirty="0">
                <a:solidFill>
                  <a:srgbClr val="C0392B"/>
                </a:solidFill>
                <a:latin typeface="Calibri" pitchFamily="34" charset="0"/>
                <a:ea typeface="Calibri" pitchFamily="34" charset="-122"/>
                <a:cs typeface="Calibri" pitchFamily="34" charset="-120"/>
              </a:rPr>
              <a:t>Safeguarding runs alongside</a:t>
            </a:r>
            <a:endParaRPr lang="en-US" sz="1300" dirty="0"/>
          </a:p>
        </p:txBody>
      </p:sp>
      <p:sp>
        <p:nvSpPr>
          <p:cNvPr id="14" name="Text 10"/>
          <p:cNvSpPr/>
          <p:nvPr/>
        </p:nvSpPr>
        <p:spPr>
          <a:xfrm>
            <a:off x="6647688" y="2569464"/>
            <a:ext cx="4718304" cy="1444752"/>
          </a:xfrm>
          <a:prstGeom prst="rect">
            <a:avLst/>
          </a:prstGeom>
          <a:noFill/>
          <a:ln/>
        </p:spPr>
        <p:txBody>
          <a:bodyPr wrap="square" lIns="0" tIns="0" rIns="0" bIns="0" rtlCol="0" anchor="t"/>
          <a:lstStyle/>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Assess Fraser competence and ask sensitively about any sexual activity.</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Screen for exploitation, coercion and the age of any partner.</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Encourage her to involve a parent; follow local safeguarding policy.</a:t>
            </a:r>
            <a:endParaRPr lang="en-US" sz="1150" dirty="0"/>
          </a:p>
        </p:txBody>
      </p:sp>
      <p:sp>
        <p:nvSpPr>
          <p:cNvPr id="15" name="Shape 11"/>
          <p:cNvSpPr/>
          <p:nvPr/>
        </p:nvSpPr>
        <p:spPr>
          <a:xfrm>
            <a:off x="566928" y="4297680"/>
            <a:ext cx="10515600" cy="1188720"/>
          </a:xfrm>
          <a:prstGeom prst="roundRect">
            <a:avLst>
              <a:gd name="adj" fmla="val 7692"/>
            </a:avLst>
          </a:prstGeom>
          <a:solidFill>
            <a:srgbClr val="EEF2F6"/>
          </a:solidFill>
          <a:ln/>
          <a:effectLst>
            <a:outerShdw sx="100000" sy="100000" kx="0" ky="0" algn="bl" rotWithShape="0" blurRad="88900" dist="25400" dir="5400000">
              <a:srgbClr val="000000">
                <a:alpha val="10000"/>
              </a:srgbClr>
            </a:outerShdw>
          </a:effectLst>
        </p:spPr>
      </p:sp>
      <p:pic>
        <p:nvPicPr>
          <p:cNvPr id="16" name="Image 2" descr="preencoded.png">    </p:cNvPr>
          <p:cNvPicPr>
            <a:picLocks noChangeAspect="1"/>
          </p:cNvPicPr>
          <p:nvPr/>
        </p:nvPicPr>
        <p:blipFill>
          <a:blip r:embed="rId3"/>
          <a:stretch>
            <a:fillRect/>
          </a:stretch>
        </p:blipFill>
        <p:spPr>
          <a:xfrm>
            <a:off x="786384" y="4535424"/>
            <a:ext cx="310896" cy="310896"/>
          </a:xfrm>
          <a:prstGeom prst="rect">
            <a:avLst/>
          </a:prstGeom>
        </p:spPr>
      </p:pic>
      <p:sp>
        <p:nvSpPr>
          <p:cNvPr id="17" name="Text 12"/>
          <p:cNvSpPr/>
          <p:nvPr/>
        </p:nvSpPr>
        <p:spPr>
          <a:xfrm>
            <a:off x="1225296" y="4480560"/>
            <a:ext cx="9692640" cy="384048"/>
          </a:xfrm>
          <a:prstGeom prst="rect">
            <a:avLst/>
          </a:prstGeom>
          <a:noFill/>
          <a:ln/>
        </p:spPr>
        <p:txBody>
          <a:bodyPr wrap="square" lIns="0" tIns="0" rIns="0" bIns="0" rtlCol="0" anchor="ctr"/>
          <a:lstStyle/>
          <a:p>
            <a:pPr indent="0" marL="0">
              <a:buNone/>
            </a:pPr>
            <a:r>
              <a:rPr lang="en-US" sz="1300" b="1" dirty="0">
                <a:solidFill>
                  <a:srgbClr val="0E2A47"/>
                </a:solidFill>
                <a:latin typeface="Calibri" pitchFamily="34" charset="0"/>
                <a:ea typeface="Calibri" pitchFamily="34" charset="-122"/>
                <a:cs typeface="Calibri" pitchFamily="34" charset="-120"/>
              </a:rPr>
              <a:t>Reassure</a:t>
            </a:r>
            <a:endParaRPr lang="en-US" sz="1300" dirty="0"/>
          </a:p>
        </p:txBody>
      </p:sp>
      <p:sp>
        <p:nvSpPr>
          <p:cNvPr id="18" name="Text 13"/>
          <p:cNvSpPr/>
          <p:nvPr/>
        </p:nvSpPr>
        <p:spPr>
          <a:xfrm>
            <a:off x="859536" y="4901184"/>
            <a:ext cx="9948672" cy="438912"/>
          </a:xfrm>
          <a:prstGeom prst="rect">
            <a:avLst/>
          </a:prstGeom>
          <a:noFill/>
          <a:ln/>
        </p:spPr>
        <p:txBody>
          <a:bodyPr wrap="square" lIns="0" tIns="0" rIns="0" bIns="0" rtlCol="0" anchor="t"/>
          <a:lstStyle/>
          <a:p>
            <a:pPr indent="0" marL="0">
              <a:lnSpc>
                <a:spcPct val="102000"/>
              </a:lnSpc>
              <a:buNone/>
            </a:pPr>
            <a:r>
              <a:rPr lang="en-US" sz="1150" dirty="0">
                <a:solidFill>
                  <a:srgbClr val="33414F"/>
                </a:solidFill>
                <a:latin typeface="Calibri" pitchFamily="34" charset="0"/>
                <a:ea typeface="Calibri" pitchFamily="34" charset="-122"/>
                <a:cs typeface="Calibri" pitchFamily="34" charset="-120"/>
              </a:rPr>
              <a:t>Wanting help with painful periods is a legitimate clinical need in its own right — manage it openly while keeping the safeguarding lens on.</a:t>
            </a:r>
            <a:endParaRPr lang="en-US" sz="1150" dirty="0"/>
          </a:p>
        </p:txBody>
      </p:sp>
      <p:sp>
        <p:nvSpPr>
          <p:cNvPr id="19" name="Text 14"/>
          <p:cNvSpPr/>
          <p:nvPr/>
        </p:nvSpPr>
        <p:spPr>
          <a:xfrm>
            <a:off x="566928" y="6437376"/>
            <a:ext cx="11057839" cy="292608"/>
          </a:xfrm>
          <a:prstGeom prst="rect">
            <a:avLst/>
          </a:prstGeom>
          <a:noFill/>
          <a:ln/>
        </p:spPr>
        <p:txBody>
          <a:bodyPr wrap="square" lIns="0" tIns="0" rIns="0" bIns="0" rtlCol="0" anchor="ctr"/>
          <a:lstStyle/>
          <a:p>
            <a:pPr algn="l" indent="0" marL="0">
              <a:buNone/>
            </a:pPr>
            <a:r>
              <a:rPr lang="en-US" sz="850" b="1" dirty="0">
                <a:solidFill>
                  <a:srgbClr val="6B7886"/>
                </a:solidFill>
                <a:latin typeface="Calibri" pitchFamily="34" charset="0"/>
                <a:ea typeface="Calibri" pitchFamily="34" charset="-122"/>
                <a:cs typeface="Calibri" pitchFamily="34" charset="-120"/>
              </a:rPr>
              <a:t>Source: </a:t>
            </a:r>
            <a:pPr algn="l" indent="0" marL="0">
              <a:buNone/>
            </a:pPr>
            <a:r>
              <a:rPr lang="en-US" sz="850" dirty="0">
                <a:solidFill>
                  <a:srgbClr val="6B7886"/>
                </a:solidFill>
                <a:latin typeface="Calibri" pitchFamily="34" charset="0"/>
                <a:ea typeface="Calibri" pitchFamily="34" charset="-122"/>
                <a:cs typeface="Calibri" pitchFamily="34" charset="-120"/>
              </a:rPr>
              <a:t>NICE CKS Dysmenorrhoea; FSRH CHC (2019); GMC 0–18 years / Fraser guidelines.</a:t>
            </a:r>
            <a:endParaRPr lang="en-US" sz="85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0E2A47"/>
        </a:solidFill>
      </p:bgPr>
    </p:bg>
    <p:spTree>
      <p:nvGrpSpPr>
        <p:cNvPr id="1" name=""/>
        <p:cNvGrpSpPr/>
        <p:nvPr/>
      </p:nvGrpSpPr>
      <p:grpSpPr>
        <a:xfrm>
          <a:off x="0" y="0"/>
          <a:ext cx="0" cy="0"/>
          <a:chOff x="0" y="0"/>
          <a:chExt cx="0" cy="0"/>
        </a:xfrm>
      </p:grpSpPr>
      <p:sp>
        <p:nvSpPr>
          <p:cNvPr id="2" name="Shape 0"/>
          <p:cNvSpPr/>
          <p:nvPr/>
        </p:nvSpPr>
        <p:spPr>
          <a:xfrm>
            <a:off x="566928" y="310896"/>
            <a:ext cx="2907792" cy="365760"/>
          </a:xfrm>
          <a:prstGeom prst="roundRect">
            <a:avLst>
              <a:gd name="adj" fmla="val 50000"/>
            </a:avLst>
          </a:prstGeom>
          <a:solidFill>
            <a:srgbClr val="E8770E"/>
          </a:solidFill>
          <a:ln/>
        </p:spPr>
      </p:sp>
      <p:sp>
        <p:nvSpPr>
          <p:cNvPr id="3" name="Text 1"/>
          <p:cNvSpPr/>
          <p:nvPr/>
        </p:nvSpPr>
        <p:spPr>
          <a:xfrm>
            <a:off x="566928" y="310896"/>
            <a:ext cx="2907792" cy="365760"/>
          </a:xfrm>
          <a:prstGeom prst="rect">
            <a:avLst/>
          </a:prstGeom>
          <a:noFill/>
          <a:ln/>
        </p:spPr>
        <p:txBody>
          <a:bodyPr wrap="square" lIns="0" tIns="0" rIns="0" bIns="0" rtlCol="0" anchor="ctr"/>
          <a:lstStyle/>
          <a:p>
            <a:pPr algn="ctr" indent="0" marL="0">
              <a:buNone/>
            </a:pPr>
            <a:r>
              <a:rPr lang="en-US" sz="1050" b="1" spc="100" kern="0" dirty="0">
                <a:solidFill>
                  <a:srgbClr val="FFFFFF"/>
                </a:solidFill>
                <a:latin typeface="Calibri" pitchFamily="34" charset="0"/>
                <a:ea typeface="Calibri" pitchFamily="34" charset="-122"/>
                <a:cs typeface="Calibri" pitchFamily="34" charset="-120"/>
              </a:rPr>
              <a:t>BRADFORD VTS TEACHING AIDS</a:t>
            </a:r>
            <a:endParaRPr lang="en-US" sz="1050" dirty="0"/>
          </a:p>
        </p:txBody>
      </p:sp>
      <p:sp>
        <p:nvSpPr>
          <p:cNvPr id="4" name="Text 2"/>
          <p:cNvSpPr/>
          <p:nvPr/>
        </p:nvSpPr>
        <p:spPr>
          <a:xfrm>
            <a:off x="10161727" y="310896"/>
            <a:ext cx="1463040" cy="365760"/>
          </a:xfrm>
          <a:prstGeom prst="rect">
            <a:avLst/>
          </a:prstGeom>
          <a:noFill/>
          <a:ln/>
        </p:spPr>
        <p:txBody>
          <a:bodyPr wrap="square" lIns="0" tIns="0" rIns="0" bIns="0" rtlCol="0" anchor="ctr"/>
          <a:lstStyle/>
          <a:p>
            <a:pPr algn="r" indent="0" marL="0">
              <a:buNone/>
            </a:pPr>
            <a:r>
              <a:rPr lang="en-US" sz="1100" i="1" dirty="0">
                <a:solidFill>
                  <a:srgbClr val="AEBED0"/>
                </a:solidFill>
                <a:latin typeface="Calibri" pitchFamily="34" charset="0"/>
                <a:ea typeface="Calibri" pitchFamily="34" charset="-122"/>
                <a:cs typeface="Calibri" pitchFamily="34" charset="-120"/>
              </a:rPr>
              <a:t>June 2026</a:t>
            </a:r>
            <a:endParaRPr lang="en-US" sz="1100" dirty="0"/>
          </a:p>
        </p:txBody>
      </p:sp>
      <p:sp>
        <p:nvSpPr>
          <p:cNvPr id="5" name="Shape 3"/>
          <p:cNvSpPr/>
          <p:nvPr/>
        </p:nvSpPr>
        <p:spPr>
          <a:xfrm>
            <a:off x="9692640" y="4023360"/>
            <a:ext cx="4572000" cy="4572000"/>
          </a:xfrm>
          <a:prstGeom prst="ellipse">
            <a:avLst/>
          </a:prstGeom>
          <a:solidFill>
            <a:srgbClr val="12877F">
              <a:alpha val="20000"/>
            </a:srgbClr>
          </a:solidFill>
          <a:ln/>
        </p:spPr>
      </p:sp>
      <p:sp>
        <p:nvSpPr>
          <p:cNvPr id="6" name="Text 4"/>
          <p:cNvSpPr/>
          <p:nvPr/>
        </p:nvSpPr>
        <p:spPr>
          <a:xfrm>
            <a:off x="566928" y="1097280"/>
            <a:ext cx="4572000" cy="411480"/>
          </a:xfrm>
          <a:prstGeom prst="rect">
            <a:avLst/>
          </a:prstGeom>
          <a:noFill/>
          <a:ln/>
        </p:spPr>
        <p:txBody>
          <a:bodyPr wrap="square" lIns="0" tIns="0" rIns="0" bIns="0" rtlCol="0" anchor="ctr"/>
          <a:lstStyle/>
          <a:p>
            <a:pPr indent="0" marL="0">
              <a:buNone/>
            </a:pPr>
            <a:r>
              <a:rPr lang="en-US" sz="1500" b="1" spc="200" kern="0" dirty="0">
                <a:solidFill>
                  <a:srgbClr val="E8770E"/>
                </a:solidFill>
                <a:latin typeface="Calibri" pitchFamily="34" charset="0"/>
                <a:ea typeface="Calibri" pitchFamily="34" charset="-122"/>
                <a:cs typeface="Calibri" pitchFamily="34" charset="-120"/>
              </a:rPr>
              <a:t>CASE 14 of 17</a:t>
            </a:r>
            <a:endParaRPr lang="en-US" sz="1500" dirty="0"/>
          </a:p>
        </p:txBody>
      </p:sp>
      <p:sp>
        <p:nvSpPr>
          <p:cNvPr id="7" name="Shape 5"/>
          <p:cNvSpPr/>
          <p:nvPr/>
        </p:nvSpPr>
        <p:spPr>
          <a:xfrm>
            <a:off x="2487168" y="1078992"/>
            <a:ext cx="4754880" cy="420624"/>
          </a:xfrm>
          <a:prstGeom prst="roundRect">
            <a:avLst>
              <a:gd name="adj" fmla="val 43478"/>
            </a:avLst>
          </a:prstGeom>
          <a:solidFill>
            <a:srgbClr val="FFFFFF">
              <a:alpha val="14000"/>
            </a:srgbClr>
          </a:solidFill>
          <a:ln/>
        </p:spPr>
      </p:sp>
      <p:sp>
        <p:nvSpPr>
          <p:cNvPr id="8" name="Text 6"/>
          <p:cNvSpPr/>
          <p:nvPr/>
        </p:nvSpPr>
        <p:spPr>
          <a:xfrm>
            <a:off x="2487168" y="1078992"/>
            <a:ext cx="4754880" cy="420624"/>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HEADACHE IN THE BREAK</a:t>
            </a:r>
            <a:endParaRPr lang="en-US" sz="1100" dirty="0"/>
          </a:p>
        </p:txBody>
      </p:sp>
      <p:sp>
        <p:nvSpPr>
          <p:cNvPr id="9" name="Shape 7"/>
          <p:cNvSpPr/>
          <p:nvPr/>
        </p:nvSpPr>
        <p:spPr>
          <a:xfrm>
            <a:off x="566928" y="1828800"/>
            <a:ext cx="10515600" cy="2331720"/>
          </a:xfrm>
          <a:prstGeom prst="roundRect">
            <a:avLst>
              <a:gd name="adj" fmla="val 5490"/>
            </a:avLst>
          </a:prstGeom>
          <a:solidFill>
            <a:srgbClr val="FFFFFF"/>
          </a:solidFill>
          <a:ln/>
          <a:effectLst>
            <a:outerShdw sx="100000" sy="100000" kx="0" ky="0" algn="bl" rotWithShape="0" blurRad="127000" dist="38100" dir="5400000">
              <a:srgbClr val="000000">
                <a:alpha val="22000"/>
              </a:srgbClr>
            </a:outerShdw>
          </a:effectLst>
        </p:spPr>
      </p:sp>
      <p:sp>
        <p:nvSpPr>
          <p:cNvPr id="10" name="Shape 8"/>
          <p:cNvSpPr/>
          <p:nvPr/>
        </p:nvSpPr>
        <p:spPr>
          <a:xfrm>
            <a:off x="886968" y="2121408"/>
            <a:ext cx="868680" cy="868680"/>
          </a:xfrm>
          <a:prstGeom prst="ellipse">
            <a:avLst/>
          </a:prstGeom>
          <a:solidFill>
            <a:srgbClr val="F4F7FA"/>
          </a:solidFill>
          <a:ln/>
        </p:spPr>
      </p:sp>
      <p:pic>
        <p:nvPicPr>
          <p:cNvPr id="11" name="Image 0" descr="preencoded.png">    </p:cNvPr>
          <p:cNvPicPr>
            <a:picLocks noChangeAspect="1"/>
          </p:cNvPicPr>
          <p:nvPr/>
        </p:nvPicPr>
        <p:blipFill>
          <a:blip r:embed="rId1"/>
          <a:stretch>
            <a:fillRect/>
          </a:stretch>
        </p:blipFill>
        <p:spPr>
          <a:xfrm>
            <a:off x="1121512" y="2355952"/>
            <a:ext cx="399593" cy="399593"/>
          </a:xfrm>
          <a:prstGeom prst="rect">
            <a:avLst/>
          </a:prstGeom>
        </p:spPr>
      </p:pic>
      <p:sp>
        <p:nvSpPr>
          <p:cNvPr id="12" name="Text 9"/>
          <p:cNvSpPr/>
          <p:nvPr/>
        </p:nvSpPr>
        <p:spPr>
          <a:xfrm>
            <a:off x="1984248" y="2103120"/>
            <a:ext cx="8778240" cy="502920"/>
          </a:xfrm>
          <a:prstGeom prst="rect">
            <a:avLst/>
          </a:prstGeom>
          <a:noFill/>
          <a:ln/>
        </p:spPr>
        <p:txBody>
          <a:bodyPr wrap="square" lIns="0" tIns="0" rIns="0" bIns="0" rtlCol="0" anchor="ctr"/>
          <a:lstStyle/>
          <a:p>
            <a:pPr indent="0" marL="0">
              <a:buNone/>
            </a:pPr>
            <a:r>
              <a:rPr lang="en-US" sz="1500" b="1" dirty="0">
                <a:solidFill>
                  <a:srgbClr val="12877F"/>
                </a:solidFill>
                <a:latin typeface="Calibri" pitchFamily="34" charset="0"/>
                <a:ea typeface="Calibri" pitchFamily="34" charset="-122"/>
                <a:cs typeface="Calibri" pitchFamily="34" charset="-120"/>
              </a:rPr>
              <a:t>Patient on a gestodene pill gets a headache that starts 2 days into every pill-free week and lasts until she restarts.</a:t>
            </a:r>
            <a:endParaRPr lang="en-US" sz="1500" dirty="0"/>
          </a:p>
        </p:txBody>
      </p:sp>
      <p:sp>
        <p:nvSpPr>
          <p:cNvPr id="13" name="Shape 10"/>
          <p:cNvSpPr/>
          <p:nvPr/>
        </p:nvSpPr>
        <p:spPr>
          <a:xfrm>
            <a:off x="1984248" y="2670048"/>
            <a:ext cx="8595360" cy="0"/>
          </a:xfrm>
          <a:prstGeom prst="line">
            <a:avLst/>
          </a:prstGeom>
          <a:noFill/>
          <a:ln w="12700">
            <a:solidFill>
              <a:srgbClr val="DCE3EA"/>
            </a:solidFill>
            <a:prstDash val="solid"/>
          </a:ln>
        </p:spPr>
      </p:sp>
      <p:sp>
        <p:nvSpPr>
          <p:cNvPr id="14" name="Text 11"/>
          <p:cNvSpPr/>
          <p:nvPr/>
        </p:nvSpPr>
        <p:spPr>
          <a:xfrm>
            <a:off x="1984248" y="2743200"/>
            <a:ext cx="8778240" cy="1280160"/>
          </a:xfrm>
          <a:prstGeom prst="rect">
            <a:avLst/>
          </a:prstGeom>
          <a:noFill/>
          <a:ln/>
        </p:spPr>
        <p:txBody>
          <a:bodyPr wrap="square" lIns="0" tIns="0" rIns="0" bIns="0" rtlCol="0" anchor="t"/>
          <a:lstStyle/>
          <a:p>
            <a:pPr indent="0" marL="0">
              <a:lnSpc>
                <a:spcPct val="105000"/>
              </a:lnSpc>
              <a:buNone/>
            </a:pPr>
            <a:r>
              <a:rPr lang="en-US" sz="1800" dirty="0">
                <a:solidFill>
                  <a:srgbClr val="1F2A37"/>
                </a:solidFill>
                <a:latin typeface="Calibri" pitchFamily="34" charset="0"/>
                <a:ea typeface="Calibri" pitchFamily="34" charset="-122"/>
                <a:cs typeface="Calibri" pitchFamily="34" charset="-120"/>
              </a:rPr>
              <a:t>What is going on, and what do you do?</a:t>
            </a:r>
            <a:endParaRPr lang="en-US" sz="1800" dirty="0"/>
          </a:p>
        </p:txBody>
      </p:sp>
      <p:sp>
        <p:nvSpPr>
          <p:cNvPr id="15" name="Shape 12"/>
          <p:cNvSpPr/>
          <p:nvPr/>
        </p:nvSpPr>
        <p:spPr>
          <a:xfrm>
            <a:off x="566928" y="4526280"/>
            <a:ext cx="10515600" cy="1417320"/>
          </a:xfrm>
          <a:prstGeom prst="roundRect">
            <a:avLst>
              <a:gd name="adj" fmla="val 9032"/>
            </a:avLst>
          </a:prstGeom>
          <a:solidFill>
            <a:srgbClr val="E8770E"/>
          </a:solidFill>
          <a:ln/>
        </p:spPr>
      </p:sp>
      <p:sp>
        <p:nvSpPr>
          <p:cNvPr id="16" name="Shape 13"/>
          <p:cNvSpPr/>
          <p:nvPr/>
        </p:nvSpPr>
        <p:spPr>
          <a:xfrm>
            <a:off x="932688" y="4846320"/>
            <a:ext cx="777240" cy="777240"/>
          </a:xfrm>
          <a:prstGeom prst="ellipse">
            <a:avLst/>
          </a:prstGeom>
          <a:solidFill>
            <a:srgbClr val="FFFFFF"/>
          </a:solidFill>
          <a:ln/>
        </p:spPr>
      </p:sp>
      <p:pic>
        <p:nvPicPr>
          <p:cNvPr id="17" name="Image 1" descr="preencoded.png">    </p:cNvPr>
          <p:cNvPicPr>
            <a:picLocks noChangeAspect="1"/>
          </p:cNvPicPr>
          <p:nvPr/>
        </p:nvPicPr>
        <p:blipFill>
          <a:blip r:embed="rId2"/>
          <a:stretch>
            <a:fillRect/>
          </a:stretch>
        </p:blipFill>
        <p:spPr>
          <a:xfrm>
            <a:off x="1142543" y="5056175"/>
            <a:ext cx="357530" cy="357530"/>
          </a:xfrm>
          <a:prstGeom prst="rect">
            <a:avLst/>
          </a:prstGeom>
        </p:spPr>
      </p:pic>
      <p:sp>
        <p:nvSpPr>
          <p:cNvPr id="18" name="Text 14"/>
          <p:cNvSpPr/>
          <p:nvPr/>
        </p:nvSpPr>
        <p:spPr>
          <a:xfrm>
            <a:off x="1984248" y="4709160"/>
            <a:ext cx="8686800" cy="457200"/>
          </a:xfrm>
          <a:prstGeom prst="rect">
            <a:avLst/>
          </a:prstGeom>
          <a:noFill/>
          <a:ln/>
        </p:spPr>
        <p:txBody>
          <a:bodyPr wrap="square" lIns="0" tIns="0" rIns="0" bIns="0" rtlCol="0" anchor="ctr"/>
          <a:lstStyle/>
          <a:p>
            <a:pPr indent="0" marL="0">
              <a:buNone/>
            </a:pPr>
            <a:r>
              <a:rPr lang="en-US" sz="2200" b="1" dirty="0">
                <a:solidFill>
                  <a:srgbClr val="FFFFFF"/>
                </a:solidFill>
                <a:latin typeface="Georgia" pitchFamily="34" charset="0"/>
                <a:ea typeface="Georgia" pitchFamily="34" charset="-122"/>
                <a:cs typeface="Georgia" pitchFamily="34" charset="-120"/>
              </a:rPr>
              <a:t>STOP &amp; THINK</a:t>
            </a:r>
            <a:endParaRPr lang="en-US" sz="2200" dirty="0"/>
          </a:p>
        </p:txBody>
      </p:sp>
      <p:sp>
        <p:nvSpPr>
          <p:cNvPr id="19" name="Text 15"/>
          <p:cNvSpPr/>
          <p:nvPr/>
        </p:nvSpPr>
        <p:spPr>
          <a:xfrm>
            <a:off x="1984248" y="5175504"/>
            <a:ext cx="8778240" cy="640080"/>
          </a:xfrm>
          <a:prstGeom prst="rect">
            <a:avLst/>
          </a:prstGeom>
          <a:noFill/>
          <a:ln/>
        </p:spPr>
        <p:txBody>
          <a:bodyPr wrap="square" lIns="0" tIns="0" rIns="0" bIns="0" rtlCol="0" anchor="ctr"/>
          <a:lstStyle/>
          <a:p>
            <a:pPr indent="0" marL="0">
              <a:lnSpc>
                <a:spcPct val="102000"/>
              </a:lnSpc>
              <a:buNone/>
            </a:pPr>
            <a:r>
              <a:rPr lang="en-US" sz="1350" dirty="0">
                <a:solidFill>
                  <a:srgbClr val="FFF1E0"/>
                </a:solidFill>
                <a:latin typeface="Calibri" pitchFamily="34" charset="0"/>
                <a:ea typeface="Calibri" pitchFamily="34" charset="-122"/>
                <a:cs typeface="Calibri" pitchFamily="34" charset="-120"/>
              </a:rPr>
              <a:t>What would you advise? Decide on your plan — then turn the slide to check it against current guidance.</a:t>
            </a:r>
            <a:endParaRPr lang="en-US" sz="135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66928" y="310896"/>
            <a:ext cx="2907792" cy="365760"/>
          </a:xfrm>
          <a:prstGeom prst="roundRect">
            <a:avLst>
              <a:gd name="adj" fmla="val 50000"/>
            </a:avLst>
          </a:prstGeom>
          <a:solidFill>
            <a:srgbClr val="E8770E"/>
          </a:solidFill>
          <a:ln/>
        </p:spPr>
      </p:sp>
      <p:sp>
        <p:nvSpPr>
          <p:cNvPr id="3" name="Text 1"/>
          <p:cNvSpPr/>
          <p:nvPr/>
        </p:nvSpPr>
        <p:spPr>
          <a:xfrm>
            <a:off x="566928" y="310896"/>
            <a:ext cx="2907792" cy="365760"/>
          </a:xfrm>
          <a:prstGeom prst="rect">
            <a:avLst/>
          </a:prstGeom>
          <a:noFill/>
          <a:ln/>
        </p:spPr>
        <p:txBody>
          <a:bodyPr wrap="square" lIns="0" tIns="0" rIns="0" bIns="0" rtlCol="0" anchor="ctr"/>
          <a:lstStyle/>
          <a:p>
            <a:pPr algn="ctr" indent="0" marL="0">
              <a:buNone/>
            </a:pPr>
            <a:r>
              <a:rPr lang="en-US" sz="1050" b="1" spc="100" kern="0" dirty="0">
                <a:solidFill>
                  <a:srgbClr val="FFFFFF"/>
                </a:solidFill>
                <a:latin typeface="Calibri" pitchFamily="34" charset="0"/>
                <a:ea typeface="Calibri" pitchFamily="34" charset="-122"/>
                <a:cs typeface="Calibri" pitchFamily="34" charset="-120"/>
              </a:rPr>
              <a:t>BRADFORD VTS TEACHING AIDS</a:t>
            </a:r>
            <a:endParaRPr lang="en-US" sz="1050" dirty="0"/>
          </a:p>
        </p:txBody>
      </p:sp>
      <p:sp>
        <p:nvSpPr>
          <p:cNvPr id="4" name="Text 2"/>
          <p:cNvSpPr/>
          <p:nvPr/>
        </p:nvSpPr>
        <p:spPr>
          <a:xfrm>
            <a:off x="10161727" y="310896"/>
            <a:ext cx="1463040" cy="365760"/>
          </a:xfrm>
          <a:prstGeom prst="rect">
            <a:avLst/>
          </a:prstGeom>
          <a:noFill/>
          <a:ln/>
        </p:spPr>
        <p:txBody>
          <a:bodyPr wrap="square" lIns="0" tIns="0" rIns="0" bIns="0" rtlCol="0" anchor="ctr"/>
          <a:lstStyle/>
          <a:p>
            <a:pPr algn="r" indent="0" marL="0">
              <a:buNone/>
            </a:pPr>
            <a:r>
              <a:rPr lang="en-US" sz="1100" i="1" dirty="0">
                <a:solidFill>
                  <a:srgbClr val="6B7886"/>
                </a:solidFill>
                <a:latin typeface="Calibri" pitchFamily="34" charset="0"/>
                <a:ea typeface="Calibri" pitchFamily="34" charset="-122"/>
                <a:cs typeface="Calibri" pitchFamily="34" charset="-120"/>
              </a:rPr>
              <a:t>June 2026</a:t>
            </a:r>
            <a:endParaRPr lang="en-US" sz="1100" dirty="0"/>
          </a:p>
        </p:txBody>
      </p:sp>
      <p:sp>
        <p:nvSpPr>
          <p:cNvPr id="5" name="Text 3"/>
          <p:cNvSpPr/>
          <p:nvPr/>
        </p:nvSpPr>
        <p:spPr>
          <a:xfrm>
            <a:off x="566928" y="868680"/>
            <a:ext cx="10515600" cy="548640"/>
          </a:xfrm>
          <a:prstGeom prst="rect">
            <a:avLst/>
          </a:prstGeom>
          <a:noFill/>
          <a:ln/>
        </p:spPr>
        <p:txBody>
          <a:bodyPr wrap="square" lIns="0" tIns="0" rIns="0" bIns="0" rtlCol="0" anchor="ctr"/>
          <a:lstStyle/>
          <a:p>
            <a:pPr indent="0" marL="0">
              <a:buNone/>
            </a:pPr>
            <a:r>
              <a:rPr lang="en-US" sz="2400" b="1" dirty="0">
                <a:solidFill>
                  <a:srgbClr val="0E2A47"/>
                </a:solidFill>
                <a:latin typeface="Georgia" pitchFamily="34" charset="0"/>
                <a:ea typeface="Georgia" pitchFamily="34" charset="-122"/>
                <a:cs typeface="Georgia" pitchFamily="34" charset="-120"/>
              </a:rPr>
              <a:t>Case 14 — Headaches in the pill-free week</a:t>
            </a:r>
            <a:endParaRPr lang="en-US" sz="2400" dirty="0"/>
          </a:p>
        </p:txBody>
      </p:sp>
      <p:sp>
        <p:nvSpPr>
          <p:cNvPr id="6" name="Text 4"/>
          <p:cNvSpPr/>
          <p:nvPr/>
        </p:nvSpPr>
        <p:spPr>
          <a:xfrm>
            <a:off x="566928" y="1417320"/>
            <a:ext cx="10515600" cy="411480"/>
          </a:xfrm>
          <a:prstGeom prst="rect">
            <a:avLst/>
          </a:prstGeom>
          <a:noFill/>
          <a:ln/>
        </p:spPr>
        <p:txBody>
          <a:bodyPr wrap="square" lIns="0" tIns="0" rIns="0" bIns="0" rtlCol="0" anchor="ctr"/>
          <a:lstStyle/>
          <a:p>
            <a:pPr indent="0" marL="0">
              <a:buNone/>
            </a:pPr>
            <a:r>
              <a:rPr lang="en-US" sz="1300" dirty="0">
                <a:solidFill>
                  <a:srgbClr val="6B7886"/>
                </a:solidFill>
                <a:latin typeface="Calibri" pitchFamily="34" charset="0"/>
                <a:ea typeface="Calibri" pitchFamily="34" charset="-122"/>
                <a:cs typeface="Calibri" pitchFamily="34" charset="-120"/>
              </a:rPr>
              <a:t>A predictable, break-related headache has an elegant fix — once you've cleared the red flag.</a:t>
            </a:r>
            <a:endParaRPr lang="en-US" sz="1300" dirty="0"/>
          </a:p>
        </p:txBody>
      </p:sp>
      <p:sp>
        <p:nvSpPr>
          <p:cNvPr id="7" name="Shape 5"/>
          <p:cNvSpPr/>
          <p:nvPr/>
        </p:nvSpPr>
        <p:spPr>
          <a:xfrm>
            <a:off x="566928" y="1965960"/>
            <a:ext cx="10515600" cy="1051560"/>
          </a:xfrm>
          <a:prstGeom prst="roundRect">
            <a:avLst>
              <a:gd name="adj" fmla="val 8696"/>
            </a:avLst>
          </a:prstGeom>
          <a:solidFill>
            <a:srgbClr val="FBEAE8"/>
          </a:solidFill>
          <a:ln/>
          <a:effectLst>
            <a:outerShdw sx="100000" sy="100000" kx="0" ky="0" algn="bl" rotWithShape="0" blurRad="88900" dist="25400" dir="5400000">
              <a:srgbClr val="000000">
                <a:alpha val="10000"/>
              </a:srgbClr>
            </a:outerShdw>
          </a:effectLst>
        </p:spPr>
      </p:sp>
      <p:pic>
        <p:nvPicPr>
          <p:cNvPr id="8" name="Image 0" descr="preencoded.png">    </p:cNvPr>
          <p:cNvPicPr>
            <a:picLocks noChangeAspect="1"/>
          </p:cNvPicPr>
          <p:nvPr/>
        </p:nvPicPr>
        <p:blipFill>
          <a:blip r:embed="rId1"/>
          <a:stretch>
            <a:fillRect/>
          </a:stretch>
        </p:blipFill>
        <p:spPr>
          <a:xfrm>
            <a:off x="786384" y="2203704"/>
            <a:ext cx="310896" cy="310896"/>
          </a:xfrm>
          <a:prstGeom prst="rect">
            <a:avLst/>
          </a:prstGeom>
        </p:spPr>
      </p:pic>
      <p:sp>
        <p:nvSpPr>
          <p:cNvPr id="9" name="Text 6"/>
          <p:cNvSpPr/>
          <p:nvPr/>
        </p:nvSpPr>
        <p:spPr>
          <a:xfrm>
            <a:off x="1225296" y="2148840"/>
            <a:ext cx="9692640" cy="384048"/>
          </a:xfrm>
          <a:prstGeom prst="rect">
            <a:avLst/>
          </a:prstGeom>
          <a:noFill/>
          <a:ln/>
        </p:spPr>
        <p:txBody>
          <a:bodyPr wrap="square" lIns="0" tIns="0" rIns="0" bIns="0" rtlCol="0" anchor="ctr"/>
          <a:lstStyle/>
          <a:p>
            <a:pPr indent="0" marL="0">
              <a:buNone/>
            </a:pPr>
            <a:r>
              <a:rPr lang="en-US" sz="1300" b="1" dirty="0">
                <a:solidFill>
                  <a:srgbClr val="C0392B"/>
                </a:solidFill>
                <a:latin typeface="Calibri" pitchFamily="34" charset="0"/>
                <a:ea typeface="Calibri" pitchFamily="34" charset="-122"/>
                <a:cs typeface="Calibri" pitchFamily="34" charset="-120"/>
              </a:rPr>
              <a:t>Step 1 — exclude aura first</a:t>
            </a:r>
            <a:endParaRPr lang="en-US" sz="1300" dirty="0"/>
          </a:p>
        </p:txBody>
      </p:sp>
      <p:sp>
        <p:nvSpPr>
          <p:cNvPr id="10" name="Text 7"/>
          <p:cNvSpPr/>
          <p:nvPr/>
        </p:nvSpPr>
        <p:spPr>
          <a:xfrm>
            <a:off x="859536" y="2569464"/>
            <a:ext cx="9948672" cy="301752"/>
          </a:xfrm>
          <a:prstGeom prst="rect">
            <a:avLst/>
          </a:prstGeom>
          <a:noFill/>
          <a:ln/>
        </p:spPr>
        <p:txBody>
          <a:bodyPr wrap="square" lIns="0" tIns="0" rIns="0" bIns="0" rtlCol="0" anchor="t"/>
          <a:lstStyle/>
          <a:p>
            <a:pPr indent="0" marL="0">
              <a:lnSpc>
                <a:spcPct val="102000"/>
              </a:lnSpc>
              <a:buNone/>
            </a:pPr>
            <a:r>
              <a:rPr lang="en-US" sz="1150" dirty="0">
                <a:solidFill>
                  <a:srgbClr val="33414F"/>
                </a:solidFill>
                <a:latin typeface="Calibri" pitchFamily="34" charset="0"/>
                <a:ea typeface="Calibri" pitchFamily="34" charset="-122"/>
                <a:cs typeface="Calibri" pitchFamily="34" charset="-120"/>
              </a:rPr>
              <a:t>Any focal warning symptoms (visual zig-zags, numbness, speech trouble)? If yes, this is migraine with aura — stop the pill (Case 5). Clear this before anything else.</a:t>
            </a:r>
            <a:endParaRPr lang="en-US" sz="1150" dirty="0"/>
          </a:p>
        </p:txBody>
      </p:sp>
      <p:sp>
        <p:nvSpPr>
          <p:cNvPr id="11" name="Shape 8"/>
          <p:cNvSpPr/>
          <p:nvPr/>
        </p:nvSpPr>
        <p:spPr>
          <a:xfrm>
            <a:off x="566928" y="3154680"/>
            <a:ext cx="5120640" cy="1371600"/>
          </a:xfrm>
          <a:prstGeom prst="roundRect">
            <a:avLst>
              <a:gd name="adj" fmla="val 6667"/>
            </a:avLst>
          </a:prstGeom>
          <a:solidFill>
            <a:srgbClr val="EEF2F6"/>
          </a:solidFill>
          <a:ln/>
          <a:effectLst>
            <a:outerShdw sx="100000" sy="100000" kx="0" ky="0" algn="bl" rotWithShape="0" blurRad="88900" dist="25400" dir="5400000">
              <a:srgbClr val="000000">
                <a:alpha val="10000"/>
              </a:srgbClr>
            </a:outerShdw>
          </a:effectLst>
        </p:spPr>
      </p:sp>
      <p:pic>
        <p:nvPicPr>
          <p:cNvPr id="12" name="Image 1" descr="preencoded.png">    </p:cNvPr>
          <p:cNvPicPr>
            <a:picLocks noChangeAspect="1"/>
          </p:cNvPicPr>
          <p:nvPr/>
        </p:nvPicPr>
        <p:blipFill>
          <a:blip r:embed="rId2"/>
          <a:stretch>
            <a:fillRect/>
          </a:stretch>
        </p:blipFill>
        <p:spPr>
          <a:xfrm>
            <a:off x="786384" y="3392424"/>
            <a:ext cx="310896" cy="310896"/>
          </a:xfrm>
          <a:prstGeom prst="rect">
            <a:avLst/>
          </a:prstGeom>
        </p:spPr>
      </p:pic>
      <p:sp>
        <p:nvSpPr>
          <p:cNvPr id="13" name="Text 9"/>
          <p:cNvSpPr/>
          <p:nvPr/>
        </p:nvSpPr>
        <p:spPr>
          <a:xfrm>
            <a:off x="1225296" y="3337560"/>
            <a:ext cx="4297680" cy="384048"/>
          </a:xfrm>
          <a:prstGeom prst="rect">
            <a:avLst/>
          </a:prstGeom>
          <a:noFill/>
          <a:ln/>
        </p:spPr>
        <p:txBody>
          <a:bodyPr wrap="square" lIns="0" tIns="0" rIns="0" bIns="0" rtlCol="0" anchor="ctr"/>
          <a:lstStyle/>
          <a:p>
            <a:pPr indent="0" marL="0">
              <a:buNone/>
            </a:pPr>
            <a:r>
              <a:rPr lang="en-US" sz="1300" b="1" dirty="0">
                <a:solidFill>
                  <a:srgbClr val="0E2A47"/>
                </a:solidFill>
                <a:latin typeface="Calibri" pitchFamily="34" charset="0"/>
                <a:ea typeface="Calibri" pitchFamily="34" charset="-122"/>
                <a:cs typeface="Calibri" pitchFamily="34" charset="-120"/>
              </a:rPr>
              <a:t>Step 2 — name the cause</a:t>
            </a:r>
            <a:endParaRPr lang="en-US" sz="1300" dirty="0"/>
          </a:p>
        </p:txBody>
      </p:sp>
      <p:sp>
        <p:nvSpPr>
          <p:cNvPr id="14" name="Text 10"/>
          <p:cNvSpPr/>
          <p:nvPr/>
        </p:nvSpPr>
        <p:spPr>
          <a:xfrm>
            <a:off x="859536" y="3758184"/>
            <a:ext cx="4553712" cy="621792"/>
          </a:xfrm>
          <a:prstGeom prst="rect">
            <a:avLst/>
          </a:prstGeom>
          <a:noFill/>
          <a:ln/>
        </p:spPr>
        <p:txBody>
          <a:bodyPr wrap="square" lIns="0" tIns="0" rIns="0" bIns="0" rtlCol="0" anchor="t"/>
          <a:lstStyle/>
          <a:p>
            <a:pPr indent="0" marL="0">
              <a:lnSpc>
                <a:spcPct val="102000"/>
              </a:lnSpc>
              <a:buNone/>
            </a:pPr>
            <a:r>
              <a:rPr lang="en-US" sz="1150" dirty="0">
                <a:solidFill>
                  <a:srgbClr val="33414F"/>
                </a:solidFill>
                <a:latin typeface="Calibri" pitchFamily="34" charset="0"/>
                <a:ea typeface="Calibri" pitchFamily="34" charset="-122"/>
                <a:cs typeface="Calibri" pitchFamily="34" charset="-120"/>
              </a:rPr>
              <a:t>Headaches that cluster in the break are usually oestrogen-withdrawal headaches — triggered by the drop in hormone during the 7-day gap.</a:t>
            </a:r>
            <a:endParaRPr lang="en-US" sz="1150" dirty="0"/>
          </a:p>
        </p:txBody>
      </p:sp>
      <p:sp>
        <p:nvSpPr>
          <p:cNvPr id="15" name="Shape 11"/>
          <p:cNvSpPr/>
          <p:nvPr/>
        </p:nvSpPr>
        <p:spPr>
          <a:xfrm>
            <a:off x="6263640" y="3154680"/>
            <a:ext cx="5349240" cy="1371600"/>
          </a:xfrm>
          <a:prstGeom prst="roundRect">
            <a:avLst>
              <a:gd name="adj" fmla="val 6667"/>
            </a:avLst>
          </a:prstGeom>
          <a:solidFill>
            <a:srgbClr val="E8F4EC"/>
          </a:solidFill>
          <a:ln/>
          <a:effectLst>
            <a:outerShdw sx="100000" sy="100000" kx="0" ky="0" algn="bl" rotWithShape="0" blurRad="88900" dist="25400" dir="5400000">
              <a:srgbClr val="000000">
                <a:alpha val="10000"/>
              </a:srgbClr>
            </a:outerShdw>
          </a:effectLst>
        </p:spPr>
      </p:sp>
      <p:pic>
        <p:nvPicPr>
          <p:cNvPr id="16" name="Image 2" descr="preencoded.png">    </p:cNvPr>
          <p:cNvPicPr>
            <a:picLocks noChangeAspect="1"/>
          </p:cNvPicPr>
          <p:nvPr/>
        </p:nvPicPr>
        <p:blipFill>
          <a:blip r:embed="rId3"/>
          <a:stretch>
            <a:fillRect/>
          </a:stretch>
        </p:blipFill>
        <p:spPr>
          <a:xfrm>
            <a:off x="6483096" y="3392424"/>
            <a:ext cx="310896" cy="310896"/>
          </a:xfrm>
          <a:prstGeom prst="rect">
            <a:avLst/>
          </a:prstGeom>
        </p:spPr>
      </p:pic>
      <p:sp>
        <p:nvSpPr>
          <p:cNvPr id="17" name="Text 12"/>
          <p:cNvSpPr/>
          <p:nvPr/>
        </p:nvSpPr>
        <p:spPr>
          <a:xfrm>
            <a:off x="6922008" y="3337560"/>
            <a:ext cx="4526280" cy="384048"/>
          </a:xfrm>
          <a:prstGeom prst="rect">
            <a:avLst/>
          </a:prstGeom>
          <a:noFill/>
          <a:ln/>
        </p:spPr>
        <p:txBody>
          <a:bodyPr wrap="square" lIns="0" tIns="0" rIns="0" bIns="0" rtlCol="0" anchor="ctr"/>
          <a:lstStyle/>
          <a:p>
            <a:pPr indent="0" marL="0">
              <a:buNone/>
            </a:pPr>
            <a:r>
              <a:rPr lang="en-US" sz="1300" b="1" dirty="0">
                <a:solidFill>
                  <a:srgbClr val="1E8449"/>
                </a:solidFill>
                <a:latin typeface="Calibri" pitchFamily="34" charset="0"/>
                <a:ea typeface="Calibri" pitchFamily="34" charset="-122"/>
                <a:cs typeface="Calibri" pitchFamily="34" charset="-120"/>
              </a:rPr>
              <a:t>Step 3 — remove the trigger</a:t>
            </a:r>
            <a:endParaRPr lang="en-US" sz="1300" dirty="0"/>
          </a:p>
        </p:txBody>
      </p:sp>
      <p:sp>
        <p:nvSpPr>
          <p:cNvPr id="18" name="Text 13"/>
          <p:cNvSpPr/>
          <p:nvPr/>
        </p:nvSpPr>
        <p:spPr>
          <a:xfrm>
            <a:off x="6556248" y="3758184"/>
            <a:ext cx="4782312" cy="621792"/>
          </a:xfrm>
          <a:prstGeom prst="rect">
            <a:avLst/>
          </a:prstGeom>
          <a:noFill/>
          <a:ln/>
        </p:spPr>
        <p:txBody>
          <a:bodyPr wrap="square" lIns="0" tIns="0" rIns="0" bIns="0" rtlCol="0" anchor="t"/>
          <a:lstStyle/>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Run the pill continuously, or</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Shorten the break to 4 days.</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No hormone drop → no withdrawal headache.</a:t>
            </a:r>
            <a:endParaRPr lang="en-US" sz="1150" dirty="0"/>
          </a:p>
        </p:txBody>
      </p:sp>
      <p:sp>
        <p:nvSpPr>
          <p:cNvPr id="19" name="Shape 14"/>
          <p:cNvSpPr/>
          <p:nvPr/>
        </p:nvSpPr>
        <p:spPr>
          <a:xfrm>
            <a:off x="566928" y="4663440"/>
            <a:ext cx="10515600" cy="960120"/>
          </a:xfrm>
          <a:prstGeom prst="roundRect">
            <a:avLst>
              <a:gd name="adj" fmla="val 9524"/>
            </a:avLst>
          </a:prstGeom>
          <a:solidFill>
            <a:srgbClr val="E7F2F1"/>
          </a:solidFill>
          <a:ln/>
          <a:effectLst>
            <a:outerShdw sx="100000" sy="100000" kx="0" ky="0" algn="bl" rotWithShape="0" blurRad="88900" dist="25400" dir="5400000">
              <a:srgbClr val="000000">
                <a:alpha val="10000"/>
              </a:srgbClr>
            </a:outerShdw>
          </a:effectLst>
        </p:spPr>
      </p:sp>
      <p:pic>
        <p:nvPicPr>
          <p:cNvPr id="20" name="Image 3" descr="preencoded.png">    </p:cNvPr>
          <p:cNvPicPr>
            <a:picLocks noChangeAspect="1"/>
          </p:cNvPicPr>
          <p:nvPr/>
        </p:nvPicPr>
        <p:blipFill>
          <a:blip r:embed="rId4"/>
          <a:stretch>
            <a:fillRect/>
          </a:stretch>
        </p:blipFill>
        <p:spPr>
          <a:xfrm>
            <a:off x="786384" y="4901184"/>
            <a:ext cx="310896" cy="310896"/>
          </a:xfrm>
          <a:prstGeom prst="rect">
            <a:avLst/>
          </a:prstGeom>
        </p:spPr>
      </p:pic>
      <p:sp>
        <p:nvSpPr>
          <p:cNvPr id="21" name="Text 15"/>
          <p:cNvSpPr/>
          <p:nvPr/>
        </p:nvSpPr>
        <p:spPr>
          <a:xfrm>
            <a:off x="1225296" y="4846320"/>
            <a:ext cx="9692640" cy="384048"/>
          </a:xfrm>
          <a:prstGeom prst="rect">
            <a:avLst/>
          </a:prstGeom>
          <a:noFill/>
          <a:ln/>
        </p:spPr>
        <p:txBody>
          <a:bodyPr wrap="square" lIns="0" tIns="0" rIns="0" bIns="0" rtlCol="0" anchor="ctr"/>
          <a:lstStyle/>
          <a:p>
            <a:pPr indent="0" marL="0">
              <a:buNone/>
            </a:pPr>
            <a:r>
              <a:rPr lang="en-US" sz="1300" b="1" dirty="0">
                <a:solidFill>
                  <a:srgbClr val="12877F"/>
                </a:solidFill>
                <a:latin typeface="Calibri" pitchFamily="34" charset="0"/>
                <a:ea typeface="Calibri" pitchFamily="34" charset="-122"/>
                <a:cs typeface="Calibri" pitchFamily="34" charset="-120"/>
              </a:rPr>
              <a:t>Bottom line</a:t>
            </a:r>
            <a:endParaRPr lang="en-US" sz="1300" dirty="0"/>
          </a:p>
        </p:txBody>
      </p:sp>
      <p:sp>
        <p:nvSpPr>
          <p:cNvPr id="22" name="Text 16"/>
          <p:cNvSpPr/>
          <p:nvPr/>
        </p:nvSpPr>
        <p:spPr>
          <a:xfrm>
            <a:off x="859536" y="5266944"/>
            <a:ext cx="9948672" cy="210312"/>
          </a:xfrm>
          <a:prstGeom prst="rect">
            <a:avLst/>
          </a:prstGeom>
          <a:noFill/>
          <a:ln/>
        </p:spPr>
        <p:txBody>
          <a:bodyPr wrap="square" lIns="0" tIns="0" rIns="0" bIns="0" rtlCol="0" anchor="t"/>
          <a:lstStyle/>
          <a:p>
            <a:pPr indent="0" marL="0">
              <a:lnSpc>
                <a:spcPct val="102000"/>
              </a:lnSpc>
              <a:buNone/>
            </a:pPr>
            <a:r>
              <a:rPr lang="en-US" sz="1150" dirty="0">
                <a:solidFill>
                  <a:srgbClr val="33414F"/>
                </a:solidFill>
                <a:latin typeface="Calibri" pitchFamily="34" charset="0"/>
                <a:ea typeface="Calibri" pitchFamily="34" charset="-122"/>
                <a:cs typeface="Calibri" pitchFamily="34" charset="-120"/>
              </a:rPr>
              <a:t>The modern fix isn't switching brands — it's getting rid of the hormone-free gap that causes the headache.</a:t>
            </a:r>
            <a:endParaRPr lang="en-US" sz="1150" dirty="0"/>
          </a:p>
        </p:txBody>
      </p:sp>
      <p:sp>
        <p:nvSpPr>
          <p:cNvPr id="23" name="Text 17"/>
          <p:cNvSpPr/>
          <p:nvPr/>
        </p:nvSpPr>
        <p:spPr>
          <a:xfrm>
            <a:off x="566928" y="6437376"/>
            <a:ext cx="11057839" cy="292608"/>
          </a:xfrm>
          <a:prstGeom prst="rect">
            <a:avLst/>
          </a:prstGeom>
          <a:noFill/>
          <a:ln/>
        </p:spPr>
        <p:txBody>
          <a:bodyPr wrap="square" lIns="0" tIns="0" rIns="0" bIns="0" rtlCol="0" anchor="ctr"/>
          <a:lstStyle/>
          <a:p>
            <a:pPr algn="l" indent="0" marL="0">
              <a:buNone/>
            </a:pPr>
            <a:r>
              <a:rPr lang="en-US" sz="850" b="1" dirty="0">
                <a:solidFill>
                  <a:srgbClr val="6B7886"/>
                </a:solidFill>
                <a:latin typeface="Calibri" pitchFamily="34" charset="0"/>
                <a:ea typeface="Calibri" pitchFamily="34" charset="-122"/>
                <a:cs typeface="Calibri" pitchFamily="34" charset="-120"/>
              </a:rPr>
              <a:t>Source: </a:t>
            </a:r>
            <a:pPr algn="l" indent="0" marL="0">
              <a:buNone/>
            </a:pPr>
            <a:r>
              <a:rPr lang="en-US" sz="850" dirty="0">
                <a:solidFill>
                  <a:srgbClr val="6B7886"/>
                </a:solidFill>
                <a:latin typeface="Calibri" pitchFamily="34" charset="0"/>
                <a:ea typeface="Calibri" pitchFamily="34" charset="-122"/>
                <a:cs typeface="Calibri" pitchFamily="34" charset="-120"/>
              </a:rPr>
              <a:t>FSRH CHC (2019) — tailored regimens and the hormone-free interval.</a:t>
            </a:r>
            <a:endParaRPr lang="en-US" sz="85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0E2A47"/>
        </a:solidFill>
      </p:bgPr>
    </p:bg>
    <p:spTree>
      <p:nvGrpSpPr>
        <p:cNvPr id="1" name=""/>
        <p:cNvGrpSpPr/>
        <p:nvPr/>
      </p:nvGrpSpPr>
      <p:grpSpPr>
        <a:xfrm>
          <a:off x="0" y="0"/>
          <a:ext cx="0" cy="0"/>
          <a:chOff x="0" y="0"/>
          <a:chExt cx="0" cy="0"/>
        </a:xfrm>
      </p:grpSpPr>
      <p:sp>
        <p:nvSpPr>
          <p:cNvPr id="2" name="Shape 0"/>
          <p:cNvSpPr/>
          <p:nvPr/>
        </p:nvSpPr>
        <p:spPr>
          <a:xfrm>
            <a:off x="566928" y="310896"/>
            <a:ext cx="2907792" cy="365760"/>
          </a:xfrm>
          <a:prstGeom prst="roundRect">
            <a:avLst>
              <a:gd name="adj" fmla="val 50000"/>
            </a:avLst>
          </a:prstGeom>
          <a:solidFill>
            <a:srgbClr val="E8770E"/>
          </a:solidFill>
          <a:ln/>
        </p:spPr>
      </p:sp>
      <p:sp>
        <p:nvSpPr>
          <p:cNvPr id="3" name="Text 1"/>
          <p:cNvSpPr/>
          <p:nvPr/>
        </p:nvSpPr>
        <p:spPr>
          <a:xfrm>
            <a:off x="566928" y="310896"/>
            <a:ext cx="2907792" cy="365760"/>
          </a:xfrm>
          <a:prstGeom prst="rect">
            <a:avLst/>
          </a:prstGeom>
          <a:noFill/>
          <a:ln/>
        </p:spPr>
        <p:txBody>
          <a:bodyPr wrap="square" lIns="0" tIns="0" rIns="0" bIns="0" rtlCol="0" anchor="ctr"/>
          <a:lstStyle/>
          <a:p>
            <a:pPr algn="ctr" indent="0" marL="0">
              <a:buNone/>
            </a:pPr>
            <a:r>
              <a:rPr lang="en-US" sz="1050" b="1" spc="100" kern="0" dirty="0">
                <a:solidFill>
                  <a:srgbClr val="FFFFFF"/>
                </a:solidFill>
                <a:latin typeface="Calibri" pitchFamily="34" charset="0"/>
                <a:ea typeface="Calibri" pitchFamily="34" charset="-122"/>
                <a:cs typeface="Calibri" pitchFamily="34" charset="-120"/>
              </a:rPr>
              <a:t>BRADFORD VTS TEACHING AIDS</a:t>
            </a:r>
            <a:endParaRPr lang="en-US" sz="1050" dirty="0"/>
          </a:p>
        </p:txBody>
      </p:sp>
      <p:sp>
        <p:nvSpPr>
          <p:cNvPr id="4" name="Text 2"/>
          <p:cNvSpPr/>
          <p:nvPr/>
        </p:nvSpPr>
        <p:spPr>
          <a:xfrm>
            <a:off x="10161727" y="310896"/>
            <a:ext cx="1463040" cy="365760"/>
          </a:xfrm>
          <a:prstGeom prst="rect">
            <a:avLst/>
          </a:prstGeom>
          <a:noFill/>
          <a:ln/>
        </p:spPr>
        <p:txBody>
          <a:bodyPr wrap="square" lIns="0" tIns="0" rIns="0" bIns="0" rtlCol="0" anchor="ctr"/>
          <a:lstStyle/>
          <a:p>
            <a:pPr algn="r" indent="0" marL="0">
              <a:buNone/>
            </a:pPr>
            <a:r>
              <a:rPr lang="en-US" sz="1100" i="1" dirty="0">
                <a:solidFill>
                  <a:srgbClr val="AEBED0"/>
                </a:solidFill>
                <a:latin typeface="Calibri" pitchFamily="34" charset="0"/>
                <a:ea typeface="Calibri" pitchFamily="34" charset="-122"/>
                <a:cs typeface="Calibri" pitchFamily="34" charset="-120"/>
              </a:rPr>
              <a:t>June 2026</a:t>
            </a:r>
            <a:endParaRPr lang="en-US" sz="1100" dirty="0"/>
          </a:p>
        </p:txBody>
      </p:sp>
      <p:sp>
        <p:nvSpPr>
          <p:cNvPr id="5" name="Shape 3"/>
          <p:cNvSpPr/>
          <p:nvPr/>
        </p:nvSpPr>
        <p:spPr>
          <a:xfrm>
            <a:off x="9144000" y="-1463040"/>
            <a:ext cx="4937760" cy="4937760"/>
          </a:xfrm>
          <a:prstGeom prst="ellipse">
            <a:avLst/>
          </a:prstGeom>
          <a:solidFill>
            <a:srgbClr val="163A5F"/>
          </a:solidFill>
          <a:ln/>
        </p:spPr>
      </p:sp>
      <p:sp>
        <p:nvSpPr>
          <p:cNvPr id="6" name="Shape 4"/>
          <p:cNvSpPr/>
          <p:nvPr/>
        </p:nvSpPr>
        <p:spPr>
          <a:xfrm>
            <a:off x="566928" y="2286000"/>
            <a:ext cx="914400" cy="914400"/>
          </a:xfrm>
          <a:prstGeom prst="ellipse">
            <a:avLst/>
          </a:prstGeom>
          <a:solidFill>
            <a:srgbClr val="E8770E"/>
          </a:solidFill>
          <a:ln/>
        </p:spPr>
      </p:sp>
      <p:pic>
        <p:nvPicPr>
          <p:cNvPr id="7" name="Image 0" descr="preencoded.png">    </p:cNvPr>
          <p:cNvPicPr>
            <a:picLocks noChangeAspect="1"/>
          </p:cNvPicPr>
          <p:nvPr/>
        </p:nvPicPr>
        <p:blipFill>
          <a:blip r:embed="rId1"/>
          <a:stretch>
            <a:fillRect/>
          </a:stretch>
        </p:blipFill>
        <p:spPr>
          <a:xfrm>
            <a:off x="813816" y="2532888"/>
            <a:ext cx="420624" cy="420624"/>
          </a:xfrm>
          <a:prstGeom prst="rect">
            <a:avLst/>
          </a:prstGeom>
        </p:spPr>
      </p:pic>
      <p:sp>
        <p:nvSpPr>
          <p:cNvPr id="8" name="Text 5"/>
          <p:cNvSpPr/>
          <p:nvPr/>
        </p:nvSpPr>
        <p:spPr>
          <a:xfrm>
            <a:off x="566928" y="3383280"/>
            <a:ext cx="7315200" cy="457200"/>
          </a:xfrm>
          <a:prstGeom prst="rect">
            <a:avLst/>
          </a:prstGeom>
          <a:noFill/>
          <a:ln/>
        </p:spPr>
        <p:txBody>
          <a:bodyPr wrap="square" lIns="0" tIns="0" rIns="0" bIns="0" rtlCol="0" anchor="ctr"/>
          <a:lstStyle/>
          <a:p>
            <a:pPr indent="0" marL="0">
              <a:buNone/>
            </a:pPr>
            <a:r>
              <a:rPr lang="en-US" sz="1600" b="1" spc="300" kern="0" dirty="0">
                <a:solidFill>
                  <a:srgbClr val="E8770E"/>
                </a:solidFill>
                <a:latin typeface="Calibri" pitchFamily="34" charset="0"/>
                <a:ea typeface="Calibri" pitchFamily="34" charset="-122"/>
                <a:cs typeface="Calibri" pitchFamily="34" charset="-120"/>
              </a:rPr>
              <a:t>MODULE F</a:t>
            </a:r>
            <a:endParaRPr lang="en-US" sz="1600" dirty="0"/>
          </a:p>
        </p:txBody>
      </p:sp>
      <p:sp>
        <p:nvSpPr>
          <p:cNvPr id="9" name="Text 6"/>
          <p:cNvSpPr/>
          <p:nvPr/>
        </p:nvSpPr>
        <p:spPr>
          <a:xfrm>
            <a:off x="566928" y="3794760"/>
            <a:ext cx="8412480" cy="914400"/>
          </a:xfrm>
          <a:prstGeom prst="rect">
            <a:avLst/>
          </a:prstGeom>
          <a:noFill/>
          <a:ln/>
        </p:spPr>
        <p:txBody>
          <a:bodyPr wrap="square" lIns="0" tIns="0" rIns="0" bIns="0" rtlCol="0" anchor="ctr"/>
          <a:lstStyle/>
          <a:p>
            <a:pPr indent="0" marL="0">
              <a:lnSpc>
                <a:spcPct val="98000"/>
              </a:lnSpc>
              <a:buNone/>
            </a:pPr>
            <a:r>
              <a:rPr lang="en-US" sz="3800" b="1" dirty="0">
                <a:solidFill>
                  <a:srgbClr val="FFFFFF"/>
                </a:solidFill>
                <a:latin typeface="Georgia" pitchFamily="34" charset="0"/>
                <a:ea typeface="Georgia" pitchFamily="34" charset="-122"/>
                <a:cs typeface="Georgia" pitchFamily="34" charset="-120"/>
              </a:rPr>
              <a:t>Getting more reliable</a:t>
            </a:r>
            <a:endParaRPr lang="en-US" sz="3800" dirty="0"/>
          </a:p>
        </p:txBody>
      </p:sp>
      <p:sp>
        <p:nvSpPr>
          <p:cNvPr id="10" name="Text 7"/>
          <p:cNvSpPr/>
          <p:nvPr/>
        </p:nvSpPr>
        <p:spPr>
          <a:xfrm>
            <a:off x="566928" y="4800600"/>
            <a:ext cx="8686800" cy="548640"/>
          </a:xfrm>
          <a:prstGeom prst="rect">
            <a:avLst/>
          </a:prstGeom>
          <a:noFill/>
          <a:ln/>
        </p:spPr>
        <p:txBody>
          <a:bodyPr wrap="square" lIns="0" tIns="0" rIns="0" bIns="0" rtlCol="0" anchor="ctr"/>
          <a:lstStyle/>
          <a:p>
            <a:pPr indent="0" marL="0">
              <a:buNone/>
            </a:pPr>
            <a:r>
              <a:rPr lang="en-US" sz="1600" dirty="0">
                <a:solidFill>
                  <a:srgbClr val="CFE0E0"/>
                </a:solidFill>
                <a:latin typeface="Calibri" pitchFamily="34" charset="0"/>
                <a:ea typeface="Calibri" pitchFamily="34" charset="-122"/>
                <a:cs typeface="Calibri" pitchFamily="34" charset="-120"/>
              </a:rPr>
              <a:t>When “as reliable as possible” is the whole point</a:t>
            </a:r>
            <a:endParaRPr lang="en-US" sz="1600" dirty="0"/>
          </a:p>
        </p:txBody>
      </p:sp>
      <p:sp>
        <p:nvSpPr>
          <p:cNvPr id="11" name="Text 8"/>
          <p:cNvSpPr/>
          <p:nvPr/>
        </p:nvSpPr>
        <p:spPr>
          <a:xfrm>
            <a:off x="566928" y="5532120"/>
            <a:ext cx="9144000" cy="457200"/>
          </a:xfrm>
          <a:prstGeom prst="rect">
            <a:avLst/>
          </a:prstGeom>
          <a:noFill/>
          <a:ln/>
        </p:spPr>
        <p:txBody>
          <a:bodyPr wrap="square" lIns="0" tIns="0" rIns="0" bIns="0" rtlCol="0" anchor="ctr"/>
          <a:lstStyle/>
          <a:p>
            <a:pPr indent="0" marL="0">
              <a:buNone/>
            </a:pPr>
            <a:r>
              <a:rPr lang="en-US" sz="1250" i="1" dirty="0">
                <a:solidFill>
                  <a:srgbClr val="8FA2B8"/>
                </a:solidFill>
                <a:latin typeface="Calibri" pitchFamily="34" charset="0"/>
                <a:ea typeface="Calibri" pitchFamily="34" charset="-122"/>
                <a:cs typeface="Calibri" pitchFamily="34" charset="-120"/>
              </a:rPr>
              <a:t>Case 15</a:t>
            </a:r>
            <a:endParaRPr lang="en-US" sz="125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0E2A47"/>
        </a:solidFill>
      </p:bgPr>
    </p:bg>
    <p:spTree>
      <p:nvGrpSpPr>
        <p:cNvPr id="1" name=""/>
        <p:cNvGrpSpPr/>
        <p:nvPr/>
      </p:nvGrpSpPr>
      <p:grpSpPr>
        <a:xfrm>
          <a:off x="0" y="0"/>
          <a:ext cx="0" cy="0"/>
          <a:chOff x="0" y="0"/>
          <a:chExt cx="0" cy="0"/>
        </a:xfrm>
      </p:grpSpPr>
      <p:sp>
        <p:nvSpPr>
          <p:cNvPr id="2" name="Shape 0"/>
          <p:cNvSpPr/>
          <p:nvPr/>
        </p:nvSpPr>
        <p:spPr>
          <a:xfrm>
            <a:off x="566928" y="310896"/>
            <a:ext cx="2907792" cy="365760"/>
          </a:xfrm>
          <a:prstGeom prst="roundRect">
            <a:avLst>
              <a:gd name="adj" fmla="val 50000"/>
            </a:avLst>
          </a:prstGeom>
          <a:solidFill>
            <a:srgbClr val="E8770E"/>
          </a:solidFill>
          <a:ln/>
        </p:spPr>
      </p:sp>
      <p:sp>
        <p:nvSpPr>
          <p:cNvPr id="3" name="Text 1"/>
          <p:cNvSpPr/>
          <p:nvPr/>
        </p:nvSpPr>
        <p:spPr>
          <a:xfrm>
            <a:off x="566928" y="310896"/>
            <a:ext cx="2907792" cy="365760"/>
          </a:xfrm>
          <a:prstGeom prst="rect">
            <a:avLst/>
          </a:prstGeom>
          <a:noFill/>
          <a:ln/>
        </p:spPr>
        <p:txBody>
          <a:bodyPr wrap="square" lIns="0" tIns="0" rIns="0" bIns="0" rtlCol="0" anchor="ctr"/>
          <a:lstStyle/>
          <a:p>
            <a:pPr algn="ctr" indent="0" marL="0">
              <a:buNone/>
            </a:pPr>
            <a:r>
              <a:rPr lang="en-US" sz="1050" b="1" spc="100" kern="0" dirty="0">
                <a:solidFill>
                  <a:srgbClr val="FFFFFF"/>
                </a:solidFill>
                <a:latin typeface="Calibri" pitchFamily="34" charset="0"/>
                <a:ea typeface="Calibri" pitchFamily="34" charset="-122"/>
                <a:cs typeface="Calibri" pitchFamily="34" charset="-120"/>
              </a:rPr>
              <a:t>BRADFORD VTS TEACHING AIDS</a:t>
            </a:r>
            <a:endParaRPr lang="en-US" sz="1050" dirty="0"/>
          </a:p>
        </p:txBody>
      </p:sp>
      <p:sp>
        <p:nvSpPr>
          <p:cNvPr id="4" name="Text 2"/>
          <p:cNvSpPr/>
          <p:nvPr/>
        </p:nvSpPr>
        <p:spPr>
          <a:xfrm>
            <a:off x="10161727" y="310896"/>
            <a:ext cx="1463040" cy="365760"/>
          </a:xfrm>
          <a:prstGeom prst="rect">
            <a:avLst/>
          </a:prstGeom>
          <a:noFill/>
          <a:ln/>
        </p:spPr>
        <p:txBody>
          <a:bodyPr wrap="square" lIns="0" tIns="0" rIns="0" bIns="0" rtlCol="0" anchor="ctr"/>
          <a:lstStyle/>
          <a:p>
            <a:pPr algn="r" indent="0" marL="0">
              <a:buNone/>
            </a:pPr>
            <a:r>
              <a:rPr lang="en-US" sz="1100" i="1" dirty="0">
                <a:solidFill>
                  <a:srgbClr val="AEBED0"/>
                </a:solidFill>
                <a:latin typeface="Calibri" pitchFamily="34" charset="0"/>
                <a:ea typeface="Calibri" pitchFamily="34" charset="-122"/>
                <a:cs typeface="Calibri" pitchFamily="34" charset="-120"/>
              </a:rPr>
              <a:t>June 2026</a:t>
            </a:r>
            <a:endParaRPr lang="en-US" sz="1100" dirty="0"/>
          </a:p>
        </p:txBody>
      </p:sp>
      <p:sp>
        <p:nvSpPr>
          <p:cNvPr id="5" name="Shape 3"/>
          <p:cNvSpPr/>
          <p:nvPr/>
        </p:nvSpPr>
        <p:spPr>
          <a:xfrm>
            <a:off x="9692640" y="4023360"/>
            <a:ext cx="4572000" cy="4572000"/>
          </a:xfrm>
          <a:prstGeom prst="ellipse">
            <a:avLst/>
          </a:prstGeom>
          <a:solidFill>
            <a:srgbClr val="12877F">
              <a:alpha val="20000"/>
            </a:srgbClr>
          </a:solidFill>
          <a:ln/>
        </p:spPr>
      </p:sp>
      <p:sp>
        <p:nvSpPr>
          <p:cNvPr id="6" name="Text 4"/>
          <p:cNvSpPr/>
          <p:nvPr/>
        </p:nvSpPr>
        <p:spPr>
          <a:xfrm>
            <a:off x="566928" y="1097280"/>
            <a:ext cx="4572000" cy="411480"/>
          </a:xfrm>
          <a:prstGeom prst="rect">
            <a:avLst/>
          </a:prstGeom>
          <a:noFill/>
          <a:ln/>
        </p:spPr>
        <p:txBody>
          <a:bodyPr wrap="square" lIns="0" tIns="0" rIns="0" bIns="0" rtlCol="0" anchor="ctr"/>
          <a:lstStyle/>
          <a:p>
            <a:pPr indent="0" marL="0">
              <a:buNone/>
            </a:pPr>
            <a:r>
              <a:rPr lang="en-US" sz="1500" b="1" spc="200" kern="0" dirty="0">
                <a:solidFill>
                  <a:srgbClr val="E8770E"/>
                </a:solidFill>
                <a:latin typeface="Calibri" pitchFamily="34" charset="0"/>
                <a:ea typeface="Calibri" pitchFamily="34" charset="-122"/>
                <a:cs typeface="Calibri" pitchFamily="34" charset="-120"/>
              </a:rPr>
              <a:t>CASE 15 of 17</a:t>
            </a:r>
            <a:endParaRPr lang="en-US" sz="1500" dirty="0"/>
          </a:p>
        </p:txBody>
      </p:sp>
      <p:sp>
        <p:nvSpPr>
          <p:cNvPr id="7" name="Shape 5"/>
          <p:cNvSpPr/>
          <p:nvPr/>
        </p:nvSpPr>
        <p:spPr>
          <a:xfrm>
            <a:off x="2487168" y="1078992"/>
            <a:ext cx="4754880" cy="420624"/>
          </a:xfrm>
          <a:prstGeom prst="roundRect">
            <a:avLst>
              <a:gd name="adj" fmla="val 43478"/>
            </a:avLst>
          </a:prstGeom>
          <a:solidFill>
            <a:srgbClr val="FFFFFF">
              <a:alpha val="14000"/>
            </a:srgbClr>
          </a:solidFill>
          <a:ln/>
        </p:spPr>
      </p:sp>
      <p:sp>
        <p:nvSpPr>
          <p:cNvPr id="8" name="Text 6"/>
          <p:cNvSpPr/>
          <p:nvPr/>
        </p:nvSpPr>
        <p:spPr>
          <a:xfrm>
            <a:off x="2487168" y="1078992"/>
            <a:ext cx="4754880" cy="420624"/>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AFTER A FAILURE</a:t>
            </a:r>
            <a:endParaRPr lang="en-US" sz="1100" dirty="0"/>
          </a:p>
        </p:txBody>
      </p:sp>
      <p:sp>
        <p:nvSpPr>
          <p:cNvPr id="9" name="Shape 7"/>
          <p:cNvSpPr/>
          <p:nvPr/>
        </p:nvSpPr>
        <p:spPr>
          <a:xfrm>
            <a:off x="566928" y="1828800"/>
            <a:ext cx="10515600" cy="2331720"/>
          </a:xfrm>
          <a:prstGeom prst="roundRect">
            <a:avLst>
              <a:gd name="adj" fmla="val 5490"/>
            </a:avLst>
          </a:prstGeom>
          <a:solidFill>
            <a:srgbClr val="FFFFFF"/>
          </a:solidFill>
          <a:ln/>
          <a:effectLst>
            <a:outerShdw sx="100000" sy="100000" kx="0" ky="0" algn="bl" rotWithShape="0" blurRad="127000" dist="38100" dir="5400000">
              <a:srgbClr val="000000">
                <a:alpha val="22000"/>
              </a:srgbClr>
            </a:outerShdw>
          </a:effectLst>
        </p:spPr>
      </p:sp>
      <p:sp>
        <p:nvSpPr>
          <p:cNvPr id="10" name="Shape 8"/>
          <p:cNvSpPr/>
          <p:nvPr/>
        </p:nvSpPr>
        <p:spPr>
          <a:xfrm>
            <a:off x="886968" y="2121408"/>
            <a:ext cx="868680" cy="868680"/>
          </a:xfrm>
          <a:prstGeom prst="ellipse">
            <a:avLst/>
          </a:prstGeom>
          <a:solidFill>
            <a:srgbClr val="F4F7FA"/>
          </a:solidFill>
          <a:ln/>
        </p:spPr>
      </p:sp>
      <p:pic>
        <p:nvPicPr>
          <p:cNvPr id="11" name="Image 0" descr="preencoded.png">    </p:cNvPr>
          <p:cNvPicPr>
            <a:picLocks noChangeAspect="1"/>
          </p:cNvPicPr>
          <p:nvPr/>
        </p:nvPicPr>
        <p:blipFill>
          <a:blip r:embed="rId1"/>
          <a:stretch>
            <a:fillRect/>
          </a:stretch>
        </p:blipFill>
        <p:spPr>
          <a:xfrm>
            <a:off x="1121512" y="2355952"/>
            <a:ext cx="399593" cy="399593"/>
          </a:xfrm>
          <a:prstGeom prst="rect">
            <a:avLst/>
          </a:prstGeom>
        </p:spPr>
      </p:pic>
      <p:sp>
        <p:nvSpPr>
          <p:cNvPr id="12" name="Text 9"/>
          <p:cNvSpPr/>
          <p:nvPr/>
        </p:nvSpPr>
        <p:spPr>
          <a:xfrm>
            <a:off x="1984248" y="2103120"/>
            <a:ext cx="8778240" cy="502920"/>
          </a:xfrm>
          <a:prstGeom prst="rect">
            <a:avLst/>
          </a:prstGeom>
          <a:noFill/>
          <a:ln/>
        </p:spPr>
        <p:txBody>
          <a:bodyPr wrap="square" lIns="0" tIns="0" rIns="0" bIns="0" rtlCol="0" anchor="ctr"/>
          <a:lstStyle/>
          <a:p>
            <a:pPr indent="0" marL="0">
              <a:buNone/>
            </a:pPr>
            <a:r>
              <a:rPr lang="en-US" sz="1500" b="1" dirty="0">
                <a:solidFill>
                  <a:srgbClr val="12877F"/>
                </a:solidFill>
                <a:latin typeface="Calibri" pitchFamily="34" charset="0"/>
                <a:ea typeface="Calibri" pitchFamily="34" charset="-122"/>
                <a:cs typeface="Calibri" pitchFamily="34" charset="-120"/>
              </a:rPr>
              <a:t>25-year-old had a termination after the pill failed. She wants to try the pill again but fears it failing.</a:t>
            </a:r>
            <a:endParaRPr lang="en-US" sz="1500" dirty="0"/>
          </a:p>
        </p:txBody>
      </p:sp>
      <p:sp>
        <p:nvSpPr>
          <p:cNvPr id="13" name="Shape 10"/>
          <p:cNvSpPr/>
          <p:nvPr/>
        </p:nvSpPr>
        <p:spPr>
          <a:xfrm>
            <a:off x="1984248" y="2670048"/>
            <a:ext cx="8595360" cy="0"/>
          </a:xfrm>
          <a:prstGeom prst="line">
            <a:avLst/>
          </a:prstGeom>
          <a:noFill/>
          <a:ln w="12700">
            <a:solidFill>
              <a:srgbClr val="DCE3EA"/>
            </a:solidFill>
            <a:prstDash val="solid"/>
          </a:ln>
        </p:spPr>
      </p:sp>
      <p:sp>
        <p:nvSpPr>
          <p:cNvPr id="14" name="Text 11"/>
          <p:cNvSpPr/>
          <p:nvPr/>
        </p:nvSpPr>
        <p:spPr>
          <a:xfrm>
            <a:off x="1984248" y="2743200"/>
            <a:ext cx="8778240" cy="1280160"/>
          </a:xfrm>
          <a:prstGeom prst="rect">
            <a:avLst/>
          </a:prstGeom>
          <a:noFill/>
          <a:ln/>
        </p:spPr>
        <p:txBody>
          <a:bodyPr wrap="square" lIns="0" tIns="0" rIns="0" bIns="0" rtlCol="0" anchor="t"/>
          <a:lstStyle/>
          <a:p>
            <a:pPr indent="0" marL="0">
              <a:lnSpc>
                <a:spcPct val="105000"/>
              </a:lnSpc>
              <a:buNone/>
            </a:pPr>
            <a:r>
              <a:rPr lang="en-US" sz="1800" dirty="0">
                <a:solidFill>
                  <a:srgbClr val="1F2A37"/>
                </a:solidFill>
                <a:latin typeface="Calibri" pitchFamily="34" charset="0"/>
                <a:ea typeface="Calibri" pitchFamily="34" charset="-122"/>
                <a:cs typeface="Calibri" pitchFamily="34" charset="-120"/>
              </a:rPr>
              <a:t>How can you help?</a:t>
            </a:r>
            <a:endParaRPr lang="en-US" sz="1800" dirty="0"/>
          </a:p>
        </p:txBody>
      </p:sp>
      <p:sp>
        <p:nvSpPr>
          <p:cNvPr id="15" name="Shape 12"/>
          <p:cNvSpPr/>
          <p:nvPr/>
        </p:nvSpPr>
        <p:spPr>
          <a:xfrm>
            <a:off x="566928" y="4526280"/>
            <a:ext cx="10515600" cy="1417320"/>
          </a:xfrm>
          <a:prstGeom prst="roundRect">
            <a:avLst>
              <a:gd name="adj" fmla="val 9032"/>
            </a:avLst>
          </a:prstGeom>
          <a:solidFill>
            <a:srgbClr val="E8770E"/>
          </a:solidFill>
          <a:ln/>
        </p:spPr>
      </p:sp>
      <p:sp>
        <p:nvSpPr>
          <p:cNvPr id="16" name="Shape 13"/>
          <p:cNvSpPr/>
          <p:nvPr/>
        </p:nvSpPr>
        <p:spPr>
          <a:xfrm>
            <a:off x="932688" y="4846320"/>
            <a:ext cx="777240" cy="777240"/>
          </a:xfrm>
          <a:prstGeom prst="ellipse">
            <a:avLst/>
          </a:prstGeom>
          <a:solidFill>
            <a:srgbClr val="FFFFFF"/>
          </a:solidFill>
          <a:ln/>
        </p:spPr>
      </p:sp>
      <p:pic>
        <p:nvPicPr>
          <p:cNvPr id="17" name="Image 1" descr="preencoded.png">    </p:cNvPr>
          <p:cNvPicPr>
            <a:picLocks noChangeAspect="1"/>
          </p:cNvPicPr>
          <p:nvPr/>
        </p:nvPicPr>
        <p:blipFill>
          <a:blip r:embed="rId2"/>
          <a:stretch>
            <a:fillRect/>
          </a:stretch>
        </p:blipFill>
        <p:spPr>
          <a:xfrm>
            <a:off x="1142543" y="5056175"/>
            <a:ext cx="357530" cy="357530"/>
          </a:xfrm>
          <a:prstGeom prst="rect">
            <a:avLst/>
          </a:prstGeom>
        </p:spPr>
      </p:pic>
      <p:sp>
        <p:nvSpPr>
          <p:cNvPr id="18" name="Text 14"/>
          <p:cNvSpPr/>
          <p:nvPr/>
        </p:nvSpPr>
        <p:spPr>
          <a:xfrm>
            <a:off x="1984248" y="4709160"/>
            <a:ext cx="8686800" cy="457200"/>
          </a:xfrm>
          <a:prstGeom prst="rect">
            <a:avLst/>
          </a:prstGeom>
          <a:noFill/>
          <a:ln/>
        </p:spPr>
        <p:txBody>
          <a:bodyPr wrap="square" lIns="0" tIns="0" rIns="0" bIns="0" rtlCol="0" anchor="ctr"/>
          <a:lstStyle/>
          <a:p>
            <a:pPr indent="0" marL="0">
              <a:buNone/>
            </a:pPr>
            <a:r>
              <a:rPr lang="en-US" sz="2200" b="1" dirty="0">
                <a:solidFill>
                  <a:srgbClr val="FFFFFF"/>
                </a:solidFill>
                <a:latin typeface="Georgia" pitchFamily="34" charset="0"/>
                <a:ea typeface="Georgia" pitchFamily="34" charset="-122"/>
                <a:cs typeface="Georgia" pitchFamily="34" charset="-120"/>
              </a:rPr>
              <a:t>STOP &amp; THINK</a:t>
            </a:r>
            <a:endParaRPr lang="en-US" sz="2200" dirty="0"/>
          </a:p>
        </p:txBody>
      </p:sp>
      <p:sp>
        <p:nvSpPr>
          <p:cNvPr id="19" name="Text 15"/>
          <p:cNvSpPr/>
          <p:nvPr/>
        </p:nvSpPr>
        <p:spPr>
          <a:xfrm>
            <a:off x="1984248" y="5175504"/>
            <a:ext cx="8778240" cy="640080"/>
          </a:xfrm>
          <a:prstGeom prst="rect">
            <a:avLst/>
          </a:prstGeom>
          <a:noFill/>
          <a:ln/>
        </p:spPr>
        <p:txBody>
          <a:bodyPr wrap="square" lIns="0" tIns="0" rIns="0" bIns="0" rtlCol="0" anchor="ctr"/>
          <a:lstStyle/>
          <a:p>
            <a:pPr indent="0" marL="0">
              <a:lnSpc>
                <a:spcPct val="102000"/>
              </a:lnSpc>
              <a:buNone/>
            </a:pPr>
            <a:r>
              <a:rPr lang="en-US" sz="1350" dirty="0">
                <a:solidFill>
                  <a:srgbClr val="FFF1E0"/>
                </a:solidFill>
                <a:latin typeface="Calibri" pitchFamily="34" charset="0"/>
                <a:ea typeface="Calibri" pitchFamily="34" charset="-122"/>
                <a:cs typeface="Calibri" pitchFamily="34" charset="-120"/>
              </a:rPr>
              <a:t>What would you advise? Decide on your plan — then turn the slide to check it against current guidance.</a:t>
            </a:r>
            <a:endParaRPr lang="en-US" sz="13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66928" y="310896"/>
            <a:ext cx="2907792" cy="365760"/>
          </a:xfrm>
          <a:prstGeom prst="roundRect">
            <a:avLst>
              <a:gd name="adj" fmla="val 50000"/>
            </a:avLst>
          </a:prstGeom>
          <a:solidFill>
            <a:srgbClr val="E8770E"/>
          </a:solidFill>
          <a:ln/>
        </p:spPr>
      </p:sp>
      <p:sp>
        <p:nvSpPr>
          <p:cNvPr id="3" name="Text 1"/>
          <p:cNvSpPr/>
          <p:nvPr/>
        </p:nvSpPr>
        <p:spPr>
          <a:xfrm>
            <a:off x="566928" y="310896"/>
            <a:ext cx="2907792" cy="365760"/>
          </a:xfrm>
          <a:prstGeom prst="rect">
            <a:avLst/>
          </a:prstGeom>
          <a:noFill/>
          <a:ln/>
        </p:spPr>
        <p:txBody>
          <a:bodyPr wrap="square" lIns="0" tIns="0" rIns="0" bIns="0" rtlCol="0" anchor="ctr"/>
          <a:lstStyle/>
          <a:p>
            <a:pPr algn="ctr" indent="0" marL="0">
              <a:buNone/>
            </a:pPr>
            <a:r>
              <a:rPr lang="en-US" sz="1050" b="1" spc="100" kern="0" dirty="0">
                <a:solidFill>
                  <a:srgbClr val="FFFFFF"/>
                </a:solidFill>
                <a:latin typeface="Calibri" pitchFamily="34" charset="0"/>
                <a:ea typeface="Calibri" pitchFamily="34" charset="-122"/>
                <a:cs typeface="Calibri" pitchFamily="34" charset="-120"/>
              </a:rPr>
              <a:t>BRADFORD VTS TEACHING AIDS</a:t>
            </a:r>
            <a:endParaRPr lang="en-US" sz="1050" dirty="0"/>
          </a:p>
        </p:txBody>
      </p:sp>
      <p:sp>
        <p:nvSpPr>
          <p:cNvPr id="4" name="Text 2"/>
          <p:cNvSpPr/>
          <p:nvPr/>
        </p:nvSpPr>
        <p:spPr>
          <a:xfrm>
            <a:off x="10161727" y="310896"/>
            <a:ext cx="1463040" cy="365760"/>
          </a:xfrm>
          <a:prstGeom prst="rect">
            <a:avLst/>
          </a:prstGeom>
          <a:noFill/>
          <a:ln/>
        </p:spPr>
        <p:txBody>
          <a:bodyPr wrap="square" lIns="0" tIns="0" rIns="0" bIns="0" rtlCol="0" anchor="ctr"/>
          <a:lstStyle/>
          <a:p>
            <a:pPr algn="r" indent="0" marL="0">
              <a:buNone/>
            </a:pPr>
            <a:r>
              <a:rPr lang="en-US" sz="1100" i="1" dirty="0">
                <a:solidFill>
                  <a:srgbClr val="6B7886"/>
                </a:solidFill>
                <a:latin typeface="Calibri" pitchFamily="34" charset="0"/>
                <a:ea typeface="Calibri" pitchFamily="34" charset="-122"/>
                <a:cs typeface="Calibri" pitchFamily="34" charset="-120"/>
              </a:rPr>
              <a:t>June 2026</a:t>
            </a:r>
            <a:endParaRPr lang="en-US" sz="1100" dirty="0"/>
          </a:p>
        </p:txBody>
      </p:sp>
      <p:sp>
        <p:nvSpPr>
          <p:cNvPr id="5" name="Text 3"/>
          <p:cNvSpPr/>
          <p:nvPr/>
        </p:nvSpPr>
        <p:spPr>
          <a:xfrm>
            <a:off x="566928" y="868680"/>
            <a:ext cx="10515600" cy="640080"/>
          </a:xfrm>
          <a:prstGeom prst="rect">
            <a:avLst/>
          </a:prstGeom>
          <a:noFill/>
          <a:ln/>
        </p:spPr>
        <p:txBody>
          <a:bodyPr wrap="square" lIns="0" tIns="0" rIns="0" bIns="0" rtlCol="0" anchor="ctr"/>
          <a:lstStyle/>
          <a:p>
            <a:pPr indent="0" marL="0">
              <a:buNone/>
            </a:pPr>
            <a:r>
              <a:rPr lang="en-US" sz="2700" b="1" dirty="0">
                <a:solidFill>
                  <a:srgbClr val="0E2A47"/>
                </a:solidFill>
                <a:latin typeface="Georgia" pitchFamily="34" charset="0"/>
                <a:ea typeface="Georgia" pitchFamily="34" charset="-122"/>
                <a:cs typeface="Georgia" pitchFamily="34" charset="-120"/>
              </a:rPr>
              <a:t>Foundation 2 — The UKMEC “traffic light”</a:t>
            </a:r>
            <a:endParaRPr lang="en-US" sz="2700" dirty="0"/>
          </a:p>
        </p:txBody>
      </p:sp>
      <p:sp>
        <p:nvSpPr>
          <p:cNvPr id="6" name="Text 4"/>
          <p:cNvSpPr/>
          <p:nvPr/>
        </p:nvSpPr>
        <p:spPr>
          <a:xfrm>
            <a:off x="566928" y="1463040"/>
            <a:ext cx="10515600" cy="411480"/>
          </a:xfrm>
          <a:prstGeom prst="rect">
            <a:avLst/>
          </a:prstGeom>
          <a:noFill/>
          <a:ln/>
        </p:spPr>
        <p:txBody>
          <a:bodyPr wrap="square" lIns="0" tIns="0" rIns="0" bIns="0" rtlCol="0" anchor="ctr"/>
          <a:lstStyle/>
          <a:p>
            <a:pPr indent="0" marL="0">
              <a:buNone/>
            </a:pPr>
            <a:r>
              <a:rPr lang="en-US" sz="1350" dirty="0">
                <a:solidFill>
                  <a:srgbClr val="6B7886"/>
                </a:solidFill>
                <a:latin typeface="Calibri" pitchFamily="34" charset="0"/>
                <a:ea typeface="Calibri" pitchFamily="34" charset="-122"/>
                <a:cs typeface="Calibri" pitchFamily="34" charset="-120"/>
              </a:rPr>
              <a:t>Every safety decision in this tutorial uses these four categories. They replace the old “WHO” numbers.</a:t>
            </a:r>
            <a:endParaRPr lang="en-US" sz="1350" dirty="0"/>
          </a:p>
        </p:txBody>
      </p:sp>
      <p:sp>
        <p:nvSpPr>
          <p:cNvPr id="7" name="Shape 5"/>
          <p:cNvSpPr/>
          <p:nvPr/>
        </p:nvSpPr>
        <p:spPr>
          <a:xfrm>
            <a:off x="566928" y="2103120"/>
            <a:ext cx="11064240" cy="841248"/>
          </a:xfrm>
          <a:prstGeom prst="roundRect">
            <a:avLst>
              <a:gd name="adj" fmla="val 10870"/>
            </a:avLst>
          </a:prstGeom>
          <a:solidFill>
            <a:srgbClr val="E7F4EC"/>
          </a:solidFill>
          <a:ln w="12700">
            <a:solidFill>
              <a:srgbClr val="1E8449"/>
            </a:solidFill>
            <a:prstDash val="solid"/>
          </a:ln>
        </p:spPr>
      </p:sp>
      <p:sp>
        <p:nvSpPr>
          <p:cNvPr id="8" name="Shape 6"/>
          <p:cNvSpPr/>
          <p:nvPr/>
        </p:nvSpPr>
        <p:spPr>
          <a:xfrm>
            <a:off x="768096" y="2240280"/>
            <a:ext cx="566928" cy="566928"/>
          </a:xfrm>
          <a:prstGeom prst="ellipse">
            <a:avLst/>
          </a:prstGeom>
          <a:solidFill>
            <a:srgbClr val="1E8449"/>
          </a:solidFill>
          <a:ln/>
        </p:spPr>
      </p:sp>
      <p:sp>
        <p:nvSpPr>
          <p:cNvPr id="9" name="Text 7"/>
          <p:cNvSpPr/>
          <p:nvPr/>
        </p:nvSpPr>
        <p:spPr>
          <a:xfrm>
            <a:off x="768096" y="2240280"/>
            <a:ext cx="566928" cy="566928"/>
          </a:xfrm>
          <a:prstGeom prst="rect">
            <a:avLst/>
          </a:prstGeom>
          <a:noFill/>
          <a:ln/>
        </p:spPr>
        <p:txBody>
          <a:bodyPr wrap="square" lIns="0" tIns="0" rIns="0" bIns="0" rtlCol="0" anchor="ctr"/>
          <a:lstStyle/>
          <a:p>
            <a:pPr algn="ctr" indent="0" marL="0">
              <a:buNone/>
            </a:pPr>
            <a:r>
              <a:rPr lang="en-US" sz="2600" b="1" dirty="0">
                <a:solidFill>
                  <a:srgbClr val="FFFFFF"/>
                </a:solidFill>
                <a:latin typeface="Georgia" pitchFamily="34" charset="0"/>
                <a:ea typeface="Georgia" pitchFamily="34" charset="-122"/>
                <a:cs typeface="Georgia" pitchFamily="34" charset="-120"/>
              </a:rPr>
              <a:t>1</a:t>
            </a:r>
            <a:endParaRPr lang="en-US" sz="2600" dirty="0"/>
          </a:p>
        </p:txBody>
      </p:sp>
      <p:sp>
        <p:nvSpPr>
          <p:cNvPr id="10" name="Text 8"/>
          <p:cNvSpPr/>
          <p:nvPr/>
        </p:nvSpPr>
        <p:spPr>
          <a:xfrm>
            <a:off x="1527048" y="2103120"/>
            <a:ext cx="1828800" cy="841248"/>
          </a:xfrm>
          <a:prstGeom prst="rect">
            <a:avLst/>
          </a:prstGeom>
          <a:noFill/>
          <a:ln/>
        </p:spPr>
        <p:txBody>
          <a:bodyPr wrap="square" lIns="0" tIns="0" rIns="0" bIns="0" rtlCol="0" anchor="ctr"/>
          <a:lstStyle/>
          <a:p>
            <a:pPr indent="0" marL="0">
              <a:buNone/>
            </a:pPr>
            <a:r>
              <a:rPr lang="en-US" sz="1600" b="1" dirty="0">
                <a:solidFill>
                  <a:srgbClr val="1E8449"/>
                </a:solidFill>
                <a:latin typeface="Calibri" pitchFamily="34" charset="0"/>
                <a:ea typeface="Calibri" pitchFamily="34" charset="-122"/>
                <a:cs typeface="Calibri" pitchFamily="34" charset="-120"/>
              </a:rPr>
              <a:t>UKMEC 1</a:t>
            </a:r>
            <a:endParaRPr lang="en-US" sz="1600" dirty="0"/>
          </a:p>
        </p:txBody>
      </p:sp>
      <p:sp>
        <p:nvSpPr>
          <p:cNvPr id="11" name="Text 9"/>
          <p:cNvSpPr/>
          <p:nvPr/>
        </p:nvSpPr>
        <p:spPr>
          <a:xfrm>
            <a:off x="3310128" y="2176272"/>
            <a:ext cx="4206240" cy="694944"/>
          </a:xfrm>
          <a:prstGeom prst="rect">
            <a:avLst/>
          </a:prstGeom>
          <a:noFill/>
          <a:ln/>
        </p:spPr>
        <p:txBody>
          <a:bodyPr wrap="square" lIns="0" tIns="0" rIns="0" bIns="0" rtlCol="0" anchor="ctr"/>
          <a:lstStyle/>
          <a:p>
            <a:pPr indent="0" marL="0">
              <a:buNone/>
            </a:pPr>
            <a:r>
              <a:rPr lang="en-US" sz="1350" b="1" dirty="0">
                <a:solidFill>
                  <a:srgbClr val="1F2A37"/>
                </a:solidFill>
                <a:latin typeface="Calibri" pitchFamily="34" charset="0"/>
                <a:ea typeface="Calibri" pitchFamily="34" charset="-122"/>
                <a:cs typeface="Calibri" pitchFamily="34" charset="-120"/>
              </a:rPr>
              <a:t>No restriction</a:t>
            </a:r>
            <a:endParaRPr lang="en-US" sz="1350" dirty="0"/>
          </a:p>
        </p:txBody>
      </p:sp>
      <p:sp>
        <p:nvSpPr>
          <p:cNvPr id="12" name="Text 10"/>
          <p:cNvSpPr/>
          <p:nvPr/>
        </p:nvSpPr>
        <p:spPr>
          <a:xfrm>
            <a:off x="7607808" y="2176272"/>
            <a:ext cx="3840480" cy="694944"/>
          </a:xfrm>
          <a:prstGeom prst="rect">
            <a:avLst/>
          </a:prstGeom>
          <a:noFill/>
          <a:ln/>
        </p:spPr>
        <p:txBody>
          <a:bodyPr wrap="square" lIns="0" tIns="0" rIns="0" bIns="0" rtlCol="0" anchor="ctr"/>
          <a:lstStyle/>
          <a:p>
            <a:pPr indent="0" marL="0">
              <a:lnSpc>
                <a:spcPct val="100000"/>
              </a:lnSpc>
              <a:buNone/>
            </a:pPr>
            <a:r>
              <a:rPr lang="en-US" sz="1200" dirty="0">
                <a:solidFill>
                  <a:srgbClr val="33414F"/>
                </a:solidFill>
                <a:latin typeface="Calibri" pitchFamily="34" charset="0"/>
                <a:ea typeface="Calibri" pitchFamily="34" charset="-122"/>
                <a:cs typeface="Calibri" pitchFamily="34" charset="-120"/>
              </a:rPr>
              <a:t>Use the method freely.</a:t>
            </a:r>
            <a:endParaRPr lang="en-US" sz="1200" dirty="0"/>
          </a:p>
        </p:txBody>
      </p:sp>
      <p:sp>
        <p:nvSpPr>
          <p:cNvPr id="13" name="Shape 11"/>
          <p:cNvSpPr/>
          <p:nvPr/>
        </p:nvSpPr>
        <p:spPr>
          <a:xfrm>
            <a:off x="566928" y="3054096"/>
            <a:ext cx="11064240" cy="841248"/>
          </a:xfrm>
          <a:prstGeom prst="roundRect">
            <a:avLst>
              <a:gd name="adj" fmla="val 10870"/>
            </a:avLst>
          </a:prstGeom>
          <a:solidFill>
            <a:srgbClr val="FBF4DD"/>
          </a:solidFill>
          <a:ln w="12700">
            <a:solidFill>
              <a:srgbClr val="B7950B"/>
            </a:solidFill>
            <a:prstDash val="solid"/>
          </a:ln>
        </p:spPr>
      </p:sp>
      <p:sp>
        <p:nvSpPr>
          <p:cNvPr id="14" name="Shape 12"/>
          <p:cNvSpPr/>
          <p:nvPr/>
        </p:nvSpPr>
        <p:spPr>
          <a:xfrm>
            <a:off x="768096" y="3191256"/>
            <a:ext cx="566928" cy="566928"/>
          </a:xfrm>
          <a:prstGeom prst="ellipse">
            <a:avLst/>
          </a:prstGeom>
          <a:solidFill>
            <a:srgbClr val="B7950B"/>
          </a:solidFill>
          <a:ln/>
        </p:spPr>
      </p:sp>
      <p:sp>
        <p:nvSpPr>
          <p:cNvPr id="15" name="Text 13"/>
          <p:cNvSpPr/>
          <p:nvPr/>
        </p:nvSpPr>
        <p:spPr>
          <a:xfrm>
            <a:off x="768096" y="3191256"/>
            <a:ext cx="566928" cy="566928"/>
          </a:xfrm>
          <a:prstGeom prst="rect">
            <a:avLst/>
          </a:prstGeom>
          <a:noFill/>
          <a:ln/>
        </p:spPr>
        <p:txBody>
          <a:bodyPr wrap="square" lIns="0" tIns="0" rIns="0" bIns="0" rtlCol="0" anchor="ctr"/>
          <a:lstStyle/>
          <a:p>
            <a:pPr algn="ctr" indent="0" marL="0">
              <a:buNone/>
            </a:pPr>
            <a:r>
              <a:rPr lang="en-US" sz="2600" b="1" dirty="0">
                <a:solidFill>
                  <a:srgbClr val="FFFFFF"/>
                </a:solidFill>
                <a:latin typeface="Georgia" pitchFamily="34" charset="0"/>
                <a:ea typeface="Georgia" pitchFamily="34" charset="-122"/>
                <a:cs typeface="Georgia" pitchFamily="34" charset="-120"/>
              </a:rPr>
              <a:t>2</a:t>
            </a:r>
            <a:endParaRPr lang="en-US" sz="2600" dirty="0"/>
          </a:p>
        </p:txBody>
      </p:sp>
      <p:sp>
        <p:nvSpPr>
          <p:cNvPr id="16" name="Text 14"/>
          <p:cNvSpPr/>
          <p:nvPr/>
        </p:nvSpPr>
        <p:spPr>
          <a:xfrm>
            <a:off x="1527048" y="3054096"/>
            <a:ext cx="1828800" cy="841248"/>
          </a:xfrm>
          <a:prstGeom prst="rect">
            <a:avLst/>
          </a:prstGeom>
          <a:noFill/>
          <a:ln/>
        </p:spPr>
        <p:txBody>
          <a:bodyPr wrap="square" lIns="0" tIns="0" rIns="0" bIns="0" rtlCol="0" anchor="ctr"/>
          <a:lstStyle/>
          <a:p>
            <a:pPr indent="0" marL="0">
              <a:buNone/>
            </a:pPr>
            <a:r>
              <a:rPr lang="en-US" sz="1600" b="1" dirty="0">
                <a:solidFill>
                  <a:srgbClr val="B7950B"/>
                </a:solidFill>
                <a:latin typeface="Calibri" pitchFamily="34" charset="0"/>
                <a:ea typeface="Calibri" pitchFamily="34" charset="-122"/>
                <a:cs typeface="Calibri" pitchFamily="34" charset="-120"/>
              </a:rPr>
              <a:t>UKMEC 2</a:t>
            </a:r>
            <a:endParaRPr lang="en-US" sz="1600" dirty="0"/>
          </a:p>
        </p:txBody>
      </p:sp>
      <p:sp>
        <p:nvSpPr>
          <p:cNvPr id="17" name="Text 15"/>
          <p:cNvSpPr/>
          <p:nvPr/>
        </p:nvSpPr>
        <p:spPr>
          <a:xfrm>
            <a:off x="3310128" y="3127248"/>
            <a:ext cx="4206240" cy="694944"/>
          </a:xfrm>
          <a:prstGeom prst="rect">
            <a:avLst/>
          </a:prstGeom>
          <a:noFill/>
          <a:ln/>
        </p:spPr>
        <p:txBody>
          <a:bodyPr wrap="square" lIns="0" tIns="0" rIns="0" bIns="0" rtlCol="0" anchor="ctr"/>
          <a:lstStyle/>
          <a:p>
            <a:pPr indent="0" marL="0">
              <a:buNone/>
            </a:pPr>
            <a:r>
              <a:rPr lang="en-US" sz="1350" b="1" dirty="0">
                <a:solidFill>
                  <a:srgbClr val="1F2A37"/>
                </a:solidFill>
                <a:latin typeface="Calibri" pitchFamily="34" charset="0"/>
                <a:ea typeface="Calibri" pitchFamily="34" charset="-122"/>
                <a:cs typeface="Calibri" pitchFamily="34" charset="-120"/>
              </a:rPr>
              <a:t>Benefits usually outweigh risks</a:t>
            </a:r>
            <a:endParaRPr lang="en-US" sz="1350" dirty="0"/>
          </a:p>
        </p:txBody>
      </p:sp>
      <p:sp>
        <p:nvSpPr>
          <p:cNvPr id="18" name="Text 16"/>
          <p:cNvSpPr/>
          <p:nvPr/>
        </p:nvSpPr>
        <p:spPr>
          <a:xfrm>
            <a:off x="7607808" y="3127248"/>
            <a:ext cx="3840480" cy="694944"/>
          </a:xfrm>
          <a:prstGeom prst="rect">
            <a:avLst/>
          </a:prstGeom>
          <a:noFill/>
          <a:ln/>
        </p:spPr>
        <p:txBody>
          <a:bodyPr wrap="square" lIns="0" tIns="0" rIns="0" bIns="0" rtlCol="0" anchor="ctr"/>
          <a:lstStyle/>
          <a:p>
            <a:pPr indent="0" marL="0">
              <a:lnSpc>
                <a:spcPct val="100000"/>
              </a:lnSpc>
              <a:buNone/>
            </a:pPr>
            <a:r>
              <a:rPr lang="en-US" sz="1200" dirty="0">
                <a:solidFill>
                  <a:srgbClr val="33414F"/>
                </a:solidFill>
                <a:latin typeface="Calibri" pitchFamily="34" charset="0"/>
                <a:ea typeface="Calibri" pitchFamily="34" charset="-122"/>
                <a:cs typeface="Calibri" pitchFamily="34" charset="-120"/>
              </a:rPr>
              <a:t>Generally fine — use it.</a:t>
            </a:r>
            <a:endParaRPr lang="en-US" sz="1200" dirty="0"/>
          </a:p>
        </p:txBody>
      </p:sp>
      <p:sp>
        <p:nvSpPr>
          <p:cNvPr id="19" name="Shape 17"/>
          <p:cNvSpPr/>
          <p:nvPr/>
        </p:nvSpPr>
        <p:spPr>
          <a:xfrm>
            <a:off x="566928" y="4005072"/>
            <a:ext cx="11064240" cy="841248"/>
          </a:xfrm>
          <a:prstGeom prst="roundRect">
            <a:avLst>
              <a:gd name="adj" fmla="val 10870"/>
            </a:avLst>
          </a:prstGeom>
          <a:solidFill>
            <a:srgbClr val="FBEFE1"/>
          </a:solidFill>
          <a:ln w="12700">
            <a:solidFill>
              <a:srgbClr val="CA6F1E"/>
            </a:solidFill>
            <a:prstDash val="solid"/>
          </a:ln>
        </p:spPr>
      </p:sp>
      <p:sp>
        <p:nvSpPr>
          <p:cNvPr id="20" name="Shape 18"/>
          <p:cNvSpPr/>
          <p:nvPr/>
        </p:nvSpPr>
        <p:spPr>
          <a:xfrm>
            <a:off x="768096" y="4142232"/>
            <a:ext cx="566928" cy="566928"/>
          </a:xfrm>
          <a:prstGeom prst="ellipse">
            <a:avLst/>
          </a:prstGeom>
          <a:solidFill>
            <a:srgbClr val="CA6F1E"/>
          </a:solidFill>
          <a:ln/>
        </p:spPr>
      </p:sp>
      <p:sp>
        <p:nvSpPr>
          <p:cNvPr id="21" name="Text 19"/>
          <p:cNvSpPr/>
          <p:nvPr/>
        </p:nvSpPr>
        <p:spPr>
          <a:xfrm>
            <a:off x="768096" y="4142232"/>
            <a:ext cx="566928" cy="566928"/>
          </a:xfrm>
          <a:prstGeom prst="rect">
            <a:avLst/>
          </a:prstGeom>
          <a:noFill/>
          <a:ln/>
        </p:spPr>
        <p:txBody>
          <a:bodyPr wrap="square" lIns="0" tIns="0" rIns="0" bIns="0" rtlCol="0" anchor="ctr"/>
          <a:lstStyle/>
          <a:p>
            <a:pPr algn="ctr" indent="0" marL="0">
              <a:buNone/>
            </a:pPr>
            <a:r>
              <a:rPr lang="en-US" sz="2600" b="1" dirty="0">
                <a:solidFill>
                  <a:srgbClr val="FFFFFF"/>
                </a:solidFill>
                <a:latin typeface="Georgia" pitchFamily="34" charset="0"/>
                <a:ea typeface="Georgia" pitchFamily="34" charset="-122"/>
                <a:cs typeface="Georgia" pitchFamily="34" charset="-120"/>
              </a:rPr>
              <a:t>3</a:t>
            </a:r>
            <a:endParaRPr lang="en-US" sz="2600" dirty="0"/>
          </a:p>
        </p:txBody>
      </p:sp>
      <p:sp>
        <p:nvSpPr>
          <p:cNvPr id="22" name="Text 20"/>
          <p:cNvSpPr/>
          <p:nvPr/>
        </p:nvSpPr>
        <p:spPr>
          <a:xfrm>
            <a:off x="1527048" y="4005072"/>
            <a:ext cx="1828800" cy="841248"/>
          </a:xfrm>
          <a:prstGeom prst="rect">
            <a:avLst/>
          </a:prstGeom>
          <a:noFill/>
          <a:ln/>
        </p:spPr>
        <p:txBody>
          <a:bodyPr wrap="square" lIns="0" tIns="0" rIns="0" bIns="0" rtlCol="0" anchor="ctr"/>
          <a:lstStyle/>
          <a:p>
            <a:pPr indent="0" marL="0">
              <a:buNone/>
            </a:pPr>
            <a:r>
              <a:rPr lang="en-US" sz="1600" b="1" dirty="0">
                <a:solidFill>
                  <a:srgbClr val="CA6F1E"/>
                </a:solidFill>
                <a:latin typeface="Calibri" pitchFamily="34" charset="0"/>
                <a:ea typeface="Calibri" pitchFamily="34" charset="-122"/>
                <a:cs typeface="Calibri" pitchFamily="34" charset="-120"/>
              </a:rPr>
              <a:t>UKMEC 3</a:t>
            </a:r>
            <a:endParaRPr lang="en-US" sz="1600" dirty="0"/>
          </a:p>
        </p:txBody>
      </p:sp>
      <p:sp>
        <p:nvSpPr>
          <p:cNvPr id="23" name="Text 21"/>
          <p:cNvSpPr/>
          <p:nvPr/>
        </p:nvSpPr>
        <p:spPr>
          <a:xfrm>
            <a:off x="3310128" y="4078224"/>
            <a:ext cx="4206240" cy="694944"/>
          </a:xfrm>
          <a:prstGeom prst="rect">
            <a:avLst/>
          </a:prstGeom>
          <a:noFill/>
          <a:ln/>
        </p:spPr>
        <p:txBody>
          <a:bodyPr wrap="square" lIns="0" tIns="0" rIns="0" bIns="0" rtlCol="0" anchor="ctr"/>
          <a:lstStyle/>
          <a:p>
            <a:pPr indent="0" marL="0">
              <a:buNone/>
            </a:pPr>
            <a:r>
              <a:rPr lang="en-US" sz="1350" b="1" dirty="0">
                <a:solidFill>
                  <a:srgbClr val="1F2A37"/>
                </a:solidFill>
                <a:latin typeface="Calibri" pitchFamily="34" charset="0"/>
                <a:ea typeface="Calibri" pitchFamily="34" charset="-122"/>
                <a:cs typeface="Calibri" pitchFamily="34" charset="-120"/>
              </a:rPr>
              <a:t>Risks usually outweigh benefits</a:t>
            </a:r>
            <a:endParaRPr lang="en-US" sz="1350" dirty="0"/>
          </a:p>
        </p:txBody>
      </p:sp>
      <p:sp>
        <p:nvSpPr>
          <p:cNvPr id="24" name="Text 22"/>
          <p:cNvSpPr/>
          <p:nvPr/>
        </p:nvSpPr>
        <p:spPr>
          <a:xfrm>
            <a:off x="7607808" y="4078224"/>
            <a:ext cx="3840480" cy="694944"/>
          </a:xfrm>
          <a:prstGeom prst="rect">
            <a:avLst/>
          </a:prstGeom>
          <a:noFill/>
          <a:ln/>
        </p:spPr>
        <p:txBody>
          <a:bodyPr wrap="square" lIns="0" tIns="0" rIns="0" bIns="0" rtlCol="0" anchor="ctr"/>
          <a:lstStyle/>
          <a:p>
            <a:pPr indent="0" marL="0">
              <a:lnSpc>
                <a:spcPct val="100000"/>
              </a:lnSpc>
              <a:buNone/>
            </a:pPr>
            <a:r>
              <a:rPr lang="en-US" sz="1200" dirty="0">
                <a:solidFill>
                  <a:srgbClr val="33414F"/>
                </a:solidFill>
                <a:latin typeface="Calibri" pitchFamily="34" charset="0"/>
                <a:ea typeface="Calibri" pitchFamily="34" charset="-122"/>
                <a:cs typeface="Calibri" pitchFamily="34" charset="-120"/>
              </a:rPr>
              <a:t>Caution — usually avoid; seek specialist advice / safer alternative.</a:t>
            </a:r>
            <a:endParaRPr lang="en-US" sz="1200" dirty="0"/>
          </a:p>
        </p:txBody>
      </p:sp>
      <p:sp>
        <p:nvSpPr>
          <p:cNvPr id="25" name="Shape 23"/>
          <p:cNvSpPr/>
          <p:nvPr/>
        </p:nvSpPr>
        <p:spPr>
          <a:xfrm>
            <a:off x="566928" y="4956048"/>
            <a:ext cx="11064240" cy="841248"/>
          </a:xfrm>
          <a:prstGeom prst="roundRect">
            <a:avLst>
              <a:gd name="adj" fmla="val 10870"/>
            </a:avLst>
          </a:prstGeom>
          <a:solidFill>
            <a:srgbClr val="FBEAE8"/>
          </a:solidFill>
          <a:ln w="12700">
            <a:solidFill>
              <a:srgbClr val="C0392B"/>
            </a:solidFill>
            <a:prstDash val="solid"/>
          </a:ln>
        </p:spPr>
      </p:sp>
      <p:sp>
        <p:nvSpPr>
          <p:cNvPr id="26" name="Shape 24"/>
          <p:cNvSpPr/>
          <p:nvPr/>
        </p:nvSpPr>
        <p:spPr>
          <a:xfrm>
            <a:off x="768096" y="5093208"/>
            <a:ext cx="566928" cy="566928"/>
          </a:xfrm>
          <a:prstGeom prst="ellipse">
            <a:avLst/>
          </a:prstGeom>
          <a:solidFill>
            <a:srgbClr val="C0392B"/>
          </a:solidFill>
          <a:ln/>
        </p:spPr>
      </p:sp>
      <p:sp>
        <p:nvSpPr>
          <p:cNvPr id="27" name="Text 25"/>
          <p:cNvSpPr/>
          <p:nvPr/>
        </p:nvSpPr>
        <p:spPr>
          <a:xfrm>
            <a:off x="768096" y="5093208"/>
            <a:ext cx="566928" cy="566928"/>
          </a:xfrm>
          <a:prstGeom prst="rect">
            <a:avLst/>
          </a:prstGeom>
          <a:noFill/>
          <a:ln/>
        </p:spPr>
        <p:txBody>
          <a:bodyPr wrap="square" lIns="0" tIns="0" rIns="0" bIns="0" rtlCol="0" anchor="ctr"/>
          <a:lstStyle/>
          <a:p>
            <a:pPr algn="ctr" indent="0" marL="0">
              <a:buNone/>
            </a:pPr>
            <a:r>
              <a:rPr lang="en-US" sz="2600" b="1" dirty="0">
                <a:solidFill>
                  <a:srgbClr val="FFFFFF"/>
                </a:solidFill>
                <a:latin typeface="Georgia" pitchFamily="34" charset="0"/>
                <a:ea typeface="Georgia" pitchFamily="34" charset="-122"/>
                <a:cs typeface="Georgia" pitchFamily="34" charset="-120"/>
              </a:rPr>
              <a:t>4</a:t>
            </a:r>
            <a:endParaRPr lang="en-US" sz="2600" dirty="0"/>
          </a:p>
        </p:txBody>
      </p:sp>
      <p:sp>
        <p:nvSpPr>
          <p:cNvPr id="28" name="Text 26"/>
          <p:cNvSpPr/>
          <p:nvPr/>
        </p:nvSpPr>
        <p:spPr>
          <a:xfrm>
            <a:off x="1527048" y="4956048"/>
            <a:ext cx="1828800" cy="841248"/>
          </a:xfrm>
          <a:prstGeom prst="rect">
            <a:avLst/>
          </a:prstGeom>
          <a:noFill/>
          <a:ln/>
        </p:spPr>
        <p:txBody>
          <a:bodyPr wrap="square" lIns="0" tIns="0" rIns="0" bIns="0" rtlCol="0" anchor="ctr"/>
          <a:lstStyle/>
          <a:p>
            <a:pPr indent="0" marL="0">
              <a:buNone/>
            </a:pPr>
            <a:r>
              <a:rPr lang="en-US" sz="1600" b="1" dirty="0">
                <a:solidFill>
                  <a:srgbClr val="C0392B"/>
                </a:solidFill>
                <a:latin typeface="Calibri" pitchFamily="34" charset="0"/>
                <a:ea typeface="Calibri" pitchFamily="34" charset="-122"/>
                <a:cs typeface="Calibri" pitchFamily="34" charset="-120"/>
              </a:rPr>
              <a:t>UKMEC 4</a:t>
            </a:r>
            <a:endParaRPr lang="en-US" sz="1600" dirty="0"/>
          </a:p>
        </p:txBody>
      </p:sp>
      <p:sp>
        <p:nvSpPr>
          <p:cNvPr id="29" name="Text 27"/>
          <p:cNvSpPr/>
          <p:nvPr/>
        </p:nvSpPr>
        <p:spPr>
          <a:xfrm>
            <a:off x="3310128" y="5029200"/>
            <a:ext cx="4206240" cy="694944"/>
          </a:xfrm>
          <a:prstGeom prst="rect">
            <a:avLst/>
          </a:prstGeom>
          <a:noFill/>
          <a:ln/>
        </p:spPr>
        <p:txBody>
          <a:bodyPr wrap="square" lIns="0" tIns="0" rIns="0" bIns="0" rtlCol="0" anchor="ctr"/>
          <a:lstStyle/>
          <a:p>
            <a:pPr indent="0" marL="0">
              <a:buNone/>
            </a:pPr>
            <a:r>
              <a:rPr lang="en-US" sz="1350" b="1" dirty="0">
                <a:solidFill>
                  <a:srgbClr val="1F2A37"/>
                </a:solidFill>
                <a:latin typeface="Calibri" pitchFamily="34" charset="0"/>
                <a:ea typeface="Calibri" pitchFamily="34" charset="-122"/>
                <a:cs typeface="Calibri" pitchFamily="34" charset="-120"/>
              </a:rPr>
              <a:t>Unacceptable risk</a:t>
            </a:r>
            <a:endParaRPr lang="en-US" sz="1350" dirty="0"/>
          </a:p>
        </p:txBody>
      </p:sp>
      <p:sp>
        <p:nvSpPr>
          <p:cNvPr id="30" name="Text 28"/>
          <p:cNvSpPr/>
          <p:nvPr/>
        </p:nvSpPr>
        <p:spPr>
          <a:xfrm>
            <a:off x="7607808" y="5029200"/>
            <a:ext cx="3840480" cy="694944"/>
          </a:xfrm>
          <a:prstGeom prst="rect">
            <a:avLst/>
          </a:prstGeom>
          <a:noFill/>
          <a:ln/>
        </p:spPr>
        <p:txBody>
          <a:bodyPr wrap="square" lIns="0" tIns="0" rIns="0" bIns="0" rtlCol="0" anchor="ctr"/>
          <a:lstStyle/>
          <a:p>
            <a:pPr indent="0" marL="0">
              <a:lnSpc>
                <a:spcPct val="100000"/>
              </a:lnSpc>
              <a:buNone/>
            </a:pPr>
            <a:r>
              <a:rPr lang="en-US" sz="1200" dirty="0">
                <a:solidFill>
                  <a:srgbClr val="33414F"/>
                </a:solidFill>
                <a:latin typeface="Calibri" pitchFamily="34" charset="0"/>
                <a:ea typeface="Calibri" pitchFamily="34" charset="-122"/>
                <a:cs typeface="Calibri" pitchFamily="34" charset="-120"/>
              </a:rPr>
              <a:t>Do NOT use the method.</a:t>
            </a:r>
            <a:endParaRPr lang="en-US" sz="1200" dirty="0"/>
          </a:p>
        </p:txBody>
      </p:sp>
      <p:sp>
        <p:nvSpPr>
          <p:cNvPr id="31" name="Text 29"/>
          <p:cNvSpPr/>
          <p:nvPr/>
        </p:nvSpPr>
        <p:spPr>
          <a:xfrm>
            <a:off x="566928" y="6199632"/>
            <a:ext cx="11064240" cy="365760"/>
          </a:xfrm>
          <a:prstGeom prst="rect">
            <a:avLst/>
          </a:prstGeom>
          <a:noFill/>
          <a:ln/>
        </p:spPr>
        <p:txBody>
          <a:bodyPr wrap="square" lIns="0" tIns="0" rIns="0" bIns="0" rtlCol="0" anchor="ctr"/>
          <a:lstStyle/>
          <a:p>
            <a:pPr indent="0" marL="0">
              <a:buNone/>
            </a:pPr>
            <a:r>
              <a:rPr lang="en-US" sz="1100" b="1" i="1" dirty="0">
                <a:solidFill>
                  <a:srgbClr val="0E2A47"/>
                </a:solidFill>
                <a:latin typeface="Calibri" pitchFamily="34" charset="0"/>
                <a:ea typeface="Calibri" pitchFamily="34" charset="-122"/>
                <a:cs typeface="Calibri" pitchFamily="34" charset="-120"/>
              </a:rPr>
              <a:t>Rule of thumb:  </a:t>
            </a:r>
            <a:pPr indent="0" marL="0">
              <a:buNone/>
            </a:pPr>
            <a:r>
              <a:rPr lang="en-US" sz="1100" i="1" dirty="0">
                <a:solidFill>
                  <a:srgbClr val="33414F"/>
                </a:solidFill>
                <a:latin typeface="Calibri" pitchFamily="34" charset="0"/>
                <a:ea typeface="Calibri" pitchFamily="34" charset="-122"/>
                <a:cs typeface="Calibri" pitchFamily="34" charset="-120"/>
              </a:rPr>
              <a:t>two UKMEC 2 conditions together push you up to UKMEC 3. Always assess clotting and arterial risks separately.</a:t>
            </a:r>
            <a:endParaRPr lang="en-US" sz="1100" dirty="0"/>
          </a:p>
        </p:txBody>
      </p:sp>
      <p:sp>
        <p:nvSpPr>
          <p:cNvPr id="32" name="Text 30"/>
          <p:cNvSpPr/>
          <p:nvPr/>
        </p:nvSpPr>
        <p:spPr>
          <a:xfrm>
            <a:off x="566928" y="6437376"/>
            <a:ext cx="11057839" cy="292608"/>
          </a:xfrm>
          <a:prstGeom prst="rect">
            <a:avLst/>
          </a:prstGeom>
          <a:noFill/>
          <a:ln/>
        </p:spPr>
        <p:txBody>
          <a:bodyPr wrap="square" lIns="0" tIns="0" rIns="0" bIns="0" rtlCol="0" anchor="ctr"/>
          <a:lstStyle/>
          <a:p>
            <a:pPr algn="l" indent="0" marL="0">
              <a:buNone/>
            </a:pPr>
            <a:r>
              <a:rPr lang="en-US" sz="850" b="1" dirty="0">
                <a:solidFill>
                  <a:srgbClr val="6B7886"/>
                </a:solidFill>
                <a:latin typeface="Calibri" pitchFamily="34" charset="0"/>
                <a:ea typeface="Calibri" pitchFamily="34" charset="-122"/>
                <a:cs typeface="Calibri" pitchFamily="34" charset="-120"/>
              </a:rPr>
              <a:t>Source: </a:t>
            </a:r>
            <a:pPr algn="l" indent="0" marL="0">
              <a:buNone/>
            </a:pPr>
            <a:r>
              <a:rPr lang="en-US" sz="850" dirty="0">
                <a:solidFill>
                  <a:srgbClr val="6B7886"/>
                </a:solidFill>
                <a:latin typeface="Calibri" pitchFamily="34" charset="0"/>
                <a:ea typeface="Calibri" pitchFamily="34" charset="-122"/>
                <a:cs typeface="Calibri" pitchFamily="34" charset="-120"/>
              </a:rPr>
              <a:t>FSRH UK Medical Eligibility Criteria (UKMEC 2016, amended September 2019).</a:t>
            </a:r>
            <a:endParaRPr lang="en-US" sz="85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66928" y="310896"/>
            <a:ext cx="2907792" cy="365760"/>
          </a:xfrm>
          <a:prstGeom prst="roundRect">
            <a:avLst>
              <a:gd name="adj" fmla="val 50000"/>
            </a:avLst>
          </a:prstGeom>
          <a:solidFill>
            <a:srgbClr val="E8770E"/>
          </a:solidFill>
          <a:ln/>
        </p:spPr>
      </p:sp>
      <p:sp>
        <p:nvSpPr>
          <p:cNvPr id="3" name="Text 1"/>
          <p:cNvSpPr/>
          <p:nvPr/>
        </p:nvSpPr>
        <p:spPr>
          <a:xfrm>
            <a:off x="566928" y="310896"/>
            <a:ext cx="2907792" cy="365760"/>
          </a:xfrm>
          <a:prstGeom prst="rect">
            <a:avLst/>
          </a:prstGeom>
          <a:noFill/>
          <a:ln/>
        </p:spPr>
        <p:txBody>
          <a:bodyPr wrap="square" lIns="0" tIns="0" rIns="0" bIns="0" rtlCol="0" anchor="ctr"/>
          <a:lstStyle/>
          <a:p>
            <a:pPr algn="ctr" indent="0" marL="0">
              <a:buNone/>
            </a:pPr>
            <a:r>
              <a:rPr lang="en-US" sz="1050" b="1" spc="100" kern="0" dirty="0">
                <a:solidFill>
                  <a:srgbClr val="FFFFFF"/>
                </a:solidFill>
                <a:latin typeface="Calibri" pitchFamily="34" charset="0"/>
                <a:ea typeface="Calibri" pitchFamily="34" charset="-122"/>
                <a:cs typeface="Calibri" pitchFamily="34" charset="-120"/>
              </a:rPr>
              <a:t>BRADFORD VTS TEACHING AIDS</a:t>
            </a:r>
            <a:endParaRPr lang="en-US" sz="1050" dirty="0"/>
          </a:p>
        </p:txBody>
      </p:sp>
      <p:sp>
        <p:nvSpPr>
          <p:cNvPr id="4" name="Text 2"/>
          <p:cNvSpPr/>
          <p:nvPr/>
        </p:nvSpPr>
        <p:spPr>
          <a:xfrm>
            <a:off x="10161727" y="310896"/>
            <a:ext cx="1463040" cy="365760"/>
          </a:xfrm>
          <a:prstGeom prst="rect">
            <a:avLst/>
          </a:prstGeom>
          <a:noFill/>
          <a:ln/>
        </p:spPr>
        <p:txBody>
          <a:bodyPr wrap="square" lIns="0" tIns="0" rIns="0" bIns="0" rtlCol="0" anchor="ctr"/>
          <a:lstStyle/>
          <a:p>
            <a:pPr algn="r" indent="0" marL="0">
              <a:buNone/>
            </a:pPr>
            <a:r>
              <a:rPr lang="en-US" sz="1100" i="1" dirty="0">
                <a:solidFill>
                  <a:srgbClr val="6B7886"/>
                </a:solidFill>
                <a:latin typeface="Calibri" pitchFamily="34" charset="0"/>
                <a:ea typeface="Calibri" pitchFamily="34" charset="-122"/>
                <a:cs typeface="Calibri" pitchFamily="34" charset="-120"/>
              </a:rPr>
              <a:t>June 2026</a:t>
            </a:r>
            <a:endParaRPr lang="en-US" sz="1100" dirty="0"/>
          </a:p>
        </p:txBody>
      </p:sp>
      <p:sp>
        <p:nvSpPr>
          <p:cNvPr id="5" name="Text 3"/>
          <p:cNvSpPr/>
          <p:nvPr/>
        </p:nvSpPr>
        <p:spPr>
          <a:xfrm>
            <a:off x="566928" y="868680"/>
            <a:ext cx="10789920" cy="548640"/>
          </a:xfrm>
          <a:prstGeom prst="rect">
            <a:avLst/>
          </a:prstGeom>
          <a:noFill/>
          <a:ln/>
        </p:spPr>
        <p:txBody>
          <a:bodyPr wrap="square" lIns="0" tIns="0" rIns="0" bIns="0" rtlCol="0" anchor="ctr"/>
          <a:lstStyle/>
          <a:p>
            <a:pPr indent="0" marL="0">
              <a:buNone/>
            </a:pPr>
            <a:r>
              <a:rPr lang="en-US" sz="2300" b="1" dirty="0">
                <a:solidFill>
                  <a:srgbClr val="0E2A47"/>
                </a:solidFill>
                <a:latin typeface="Georgia" pitchFamily="34" charset="0"/>
                <a:ea typeface="Georgia" pitchFamily="34" charset="-122"/>
                <a:cs typeface="Georgia" pitchFamily="34" charset="-120"/>
              </a:rPr>
              <a:t>Case 15 — Making the pill as reliable as possible</a:t>
            </a:r>
            <a:endParaRPr lang="en-US" sz="2300" dirty="0"/>
          </a:p>
        </p:txBody>
      </p:sp>
      <p:sp>
        <p:nvSpPr>
          <p:cNvPr id="6" name="Text 4"/>
          <p:cNvSpPr/>
          <p:nvPr/>
        </p:nvSpPr>
        <p:spPr>
          <a:xfrm>
            <a:off x="566928" y="1417320"/>
            <a:ext cx="10515600" cy="411480"/>
          </a:xfrm>
          <a:prstGeom prst="rect">
            <a:avLst/>
          </a:prstGeom>
          <a:noFill/>
          <a:ln/>
        </p:spPr>
        <p:txBody>
          <a:bodyPr wrap="square" lIns="0" tIns="0" rIns="0" bIns="0" rtlCol="0" anchor="ctr"/>
          <a:lstStyle/>
          <a:p>
            <a:pPr indent="0" marL="0">
              <a:buNone/>
            </a:pPr>
            <a:r>
              <a:rPr lang="en-US" sz="1300" dirty="0">
                <a:solidFill>
                  <a:srgbClr val="6B7886"/>
                </a:solidFill>
                <a:latin typeface="Calibri" pitchFamily="34" charset="0"/>
                <a:ea typeface="Calibri" pitchFamily="34" charset="-122"/>
                <a:cs typeface="Calibri" pitchFamily="34" charset="-120"/>
              </a:rPr>
              <a:t>What was once “experimental” is now standard advice — and there's an even safer option to offer.</a:t>
            </a:r>
            <a:endParaRPr lang="en-US" sz="1300" dirty="0"/>
          </a:p>
        </p:txBody>
      </p:sp>
      <p:sp>
        <p:nvSpPr>
          <p:cNvPr id="7" name="Shape 5"/>
          <p:cNvSpPr/>
          <p:nvPr/>
        </p:nvSpPr>
        <p:spPr>
          <a:xfrm>
            <a:off x="566928" y="1965960"/>
            <a:ext cx="5577840" cy="2286000"/>
          </a:xfrm>
          <a:prstGeom prst="roundRect">
            <a:avLst>
              <a:gd name="adj" fmla="val 4000"/>
            </a:avLst>
          </a:prstGeom>
          <a:solidFill>
            <a:srgbClr val="E8F4EC"/>
          </a:solidFill>
          <a:ln/>
          <a:effectLst>
            <a:outerShdw sx="100000" sy="100000" kx="0" ky="0" algn="bl" rotWithShape="0" blurRad="88900" dist="25400" dir="5400000">
              <a:srgbClr val="000000">
                <a:alpha val="10000"/>
              </a:srgbClr>
            </a:outerShdw>
          </a:effectLst>
        </p:spPr>
      </p:sp>
      <p:pic>
        <p:nvPicPr>
          <p:cNvPr id="8" name="Image 0" descr="preencoded.png">    </p:cNvPr>
          <p:cNvPicPr>
            <a:picLocks noChangeAspect="1"/>
          </p:cNvPicPr>
          <p:nvPr/>
        </p:nvPicPr>
        <p:blipFill>
          <a:blip r:embed="rId1"/>
          <a:stretch>
            <a:fillRect/>
          </a:stretch>
        </p:blipFill>
        <p:spPr>
          <a:xfrm>
            <a:off x="786384" y="2203704"/>
            <a:ext cx="310896" cy="310896"/>
          </a:xfrm>
          <a:prstGeom prst="rect">
            <a:avLst/>
          </a:prstGeom>
        </p:spPr>
      </p:pic>
      <p:sp>
        <p:nvSpPr>
          <p:cNvPr id="9" name="Text 6"/>
          <p:cNvSpPr/>
          <p:nvPr/>
        </p:nvSpPr>
        <p:spPr>
          <a:xfrm>
            <a:off x="1225296" y="2148840"/>
            <a:ext cx="4754880" cy="384048"/>
          </a:xfrm>
          <a:prstGeom prst="rect">
            <a:avLst/>
          </a:prstGeom>
          <a:noFill/>
          <a:ln/>
        </p:spPr>
        <p:txBody>
          <a:bodyPr wrap="square" lIns="0" tIns="0" rIns="0" bIns="0" rtlCol="0" anchor="ctr"/>
          <a:lstStyle/>
          <a:p>
            <a:pPr indent="0" marL="0">
              <a:buNone/>
            </a:pPr>
            <a:r>
              <a:rPr lang="en-US" sz="1300" b="1" dirty="0">
                <a:solidFill>
                  <a:srgbClr val="1E8449"/>
                </a:solidFill>
                <a:latin typeface="Calibri" pitchFamily="34" charset="0"/>
                <a:ea typeface="Calibri" pitchFamily="34" charset="-122"/>
                <a:cs typeface="Calibri" pitchFamily="34" charset="-120"/>
              </a:rPr>
              <a:t>Tailored / continuous use is now mainstream</a:t>
            </a:r>
            <a:endParaRPr lang="en-US" sz="1300" dirty="0"/>
          </a:p>
        </p:txBody>
      </p:sp>
      <p:sp>
        <p:nvSpPr>
          <p:cNvPr id="10" name="Text 7"/>
          <p:cNvSpPr/>
          <p:nvPr/>
        </p:nvSpPr>
        <p:spPr>
          <a:xfrm>
            <a:off x="859536" y="2569464"/>
            <a:ext cx="5010912" cy="1536192"/>
          </a:xfrm>
          <a:prstGeom prst="rect">
            <a:avLst/>
          </a:prstGeom>
          <a:noFill/>
          <a:ln/>
        </p:spPr>
        <p:txBody>
          <a:bodyPr wrap="square" lIns="0" tIns="0" rIns="0" bIns="0" rtlCol="0" anchor="t"/>
          <a:lstStyle/>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The hormone-free break is the weakest point — ovulation can “escape” if it runs long.</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FSRH now actively offers fewer or no breaks (continuous use, or a 4-day break).</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This is as safe as the standard 21/7 and may be more effective.</a:t>
            </a:r>
            <a:endParaRPr lang="en-US" sz="1150" dirty="0"/>
          </a:p>
        </p:txBody>
      </p:sp>
      <p:sp>
        <p:nvSpPr>
          <p:cNvPr id="11" name="Shape 8"/>
          <p:cNvSpPr/>
          <p:nvPr/>
        </p:nvSpPr>
        <p:spPr>
          <a:xfrm>
            <a:off x="6355080" y="1965960"/>
            <a:ext cx="5285232" cy="2286000"/>
          </a:xfrm>
          <a:prstGeom prst="roundRect">
            <a:avLst>
              <a:gd name="adj" fmla="val 4000"/>
            </a:avLst>
          </a:prstGeom>
          <a:solidFill>
            <a:srgbClr val="E7F2F1"/>
          </a:solidFill>
          <a:ln/>
          <a:effectLst>
            <a:outerShdw sx="100000" sy="100000" kx="0" ky="0" algn="bl" rotWithShape="0" blurRad="88900" dist="25400" dir="5400000">
              <a:srgbClr val="000000">
                <a:alpha val="10000"/>
              </a:srgbClr>
            </a:outerShdw>
          </a:effectLst>
        </p:spPr>
      </p:sp>
      <p:pic>
        <p:nvPicPr>
          <p:cNvPr id="12" name="Image 1" descr="preencoded.png">    </p:cNvPr>
          <p:cNvPicPr>
            <a:picLocks noChangeAspect="1"/>
          </p:cNvPicPr>
          <p:nvPr/>
        </p:nvPicPr>
        <p:blipFill>
          <a:blip r:embed="rId2"/>
          <a:stretch>
            <a:fillRect/>
          </a:stretch>
        </p:blipFill>
        <p:spPr>
          <a:xfrm>
            <a:off x="6574536" y="2203704"/>
            <a:ext cx="310896" cy="310896"/>
          </a:xfrm>
          <a:prstGeom prst="rect">
            <a:avLst/>
          </a:prstGeom>
        </p:spPr>
      </p:pic>
      <p:sp>
        <p:nvSpPr>
          <p:cNvPr id="13" name="Text 9"/>
          <p:cNvSpPr/>
          <p:nvPr/>
        </p:nvSpPr>
        <p:spPr>
          <a:xfrm>
            <a:off x="7013448" y="2148840"/>
            <a:ext cx="4462272" cy="384048"/>
          </a:xfrm>
          <a:prstGeom prst="rect">
            <a:avLst/>
          </a:prstGeom>
          <a:noFill/>
          <a:ln/>
        </p:spPr>
        <p:txBody>
          <a:bodyPr wrap="square" lIns="0" tIns="0" rIns="0" bIns="0" rtlCol="0" anchor="ctr"/>
          <a:lstStyle/>
          <a:p>
            <a:pPr indent="0" marL="0">
              <a:buNone/>
            </a:pPr>
            <a:r>
              <a:rPr lang="en-US" sz="1300" b="1" dirty="0">
                <a:solidFill>
                  <a:srgbClr val="12877F"/>
                </a:solidFill>
                <a:latin typeface="Calibri" pitchFamily="34" charset="0"/>
                <a:ea typeface="Calibri" pitchFamily="34" charset="-122"/>
                <a:cs typeface="Calibri" pitchFamily="34" charset="-120"/>
              </a:rPr>
              <a:t>But name the best option honestly</a:t>
            </a:r>
            <a:endParaRPr lang="en-US" sz="1300" dirty="0"/>
          </a:p>
        </p:txBody>
      </p:sp>
      <p:sp>
        <p:nvSpPr>
          <p:cNvPr id="14" name="Text 10"/>
          <p:cNvSpPr/>
          <p:nvPr/>
        </p:nvSpPr>
        <p:spPr>
          <a:xfrm>
            <a:off x="6647688" y="2569464"/>
            <a:ext cx="4718304" cy="1536192"/>
          </a:xfrm>
          <a:prstGeom prst="rect">
            <a:avLst/>
          </a:prstGeom>
          <a:noFill/>
          <a:ln/>
        </p:spPr>
        <p:txBody>
          <a:bodyPr wrap="square" lIns="0" tIns="0" rIns="0" bIns="0" rtlCol="0" anchor="t"/>
          <a:lstStyle/>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The most reliable methods don't depend on memory at all — the LARCs:</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Implant, hormonal coil (IUS), copper coil (IUD).</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Typical-use failure under 1% — “fit and forget”.</a:t>
            </a:r>
            <a:endParaRPr lang="en-US" sz="1150" dirty="0"/>
          </a:p>
        </p:txBody>
      </p:sp>
      <p:sp>
        <p:nvSpPr>
          <p:cNvPr id="15" name="Shape 11"/>
          <p:cNvSpPr/>
          <p:nvPr/>
        </p:nvSpPr>
        <p:spPr>
          <a:xfrm>
            <a:off x="566928" y="4389120"/>
            <a:ext cx="10515600" cy="1325880"/>
          </a:xfrm>
          <a:prstGeom prst="roundRect">
            <a:avLst>
              <a:gd name="adj" fmla="val 6897"/>
            </a:avLst>
          </a:prstGeom>
          <a:solidFill>
            <a:srgbClr val="EEF2F6"/>
          </a:solidFill>
          <a:ln/>
          <a:effectLst>
            <a:outerShdw sx="100000" sy="100000" kx="0" ky="0" algn="bl" rotWithShape="0" blurRad="88900" dist="25400" dir="5400000">
              <a:srgbClr val="000000">
                <a:alpha val="10000"/>
              </a:srgbClr>
            </a:outerShdw>
          </a:effectLst>
        </p:spPr>
      </p:sp>
      <p:pic>
        <p:nvPicPr>
          <p:cNvPr id="16" name="Image 2" descr="preencoded.png">    </p:cNvPr>
          <p:cNvPicPr>
            <a:picLocks noChangeAspect="1"/>
          </p:cNvPicPr>
          <p:nvPr/>
        </p:nvPicPr>
        <p:blipFill>
          <a:blip r:embed="rId3"/>
          <a:stretch>
            <a:fillRect/>
          </a:stretch>
        </p:blipFill>
        <p:spPr>
          <a:xfrm>
            <a:off x="786384" y="4626864"/>
            <a:ext cx="310896" cy="310896"/>
          </a:xfrm>
          <a:prstGeom prst="rect">
            <a:avLst/>
          </a:prstGeom>
        </p:spPr>
      </p:pic>
      <p:sp>
        <p:nvSpPr>
          <p:cNvPr id="17" name="Text 12"/>
          <p:cNvSpPr/>
          <p:nvPr/>
        </p:nvSpPr>
        <p:spPr>
          <a:xfrm>
            <a:off x="1225296" y="4572000"/>
            <a:ext cx="9692640" cy="384048"/>
          </a:xfrm>
          <a:prstGeom prst="rect">
            <a:avLst/>
          </a:prstGeom>
          <a:noFill/>
          <a:ln/>
        </p:spPr>
        <p:txBody>
          <a:bodyPr wrap="square" lIns="0" tIns="0" rIns="0" bIns="0" rtlCol="0" anchor="ctr"/>
          <a:lstStyle/>
          <a:p>
            <a:pPr indent="0" marL="0">
              <a:buNone/>
            </a:pPr>
            <a:r>
              <a:rPr lang="en-US" sz="1300" b="1" dirty="0">
                <a:solidFill>
                  <a:srgbClr val="0E2A47"/>
                </a:solidFill>
                <a:latin typeface="Calibri" pitchFamily="34" charset="0"/>
                <a:ea typeface="Calibri" pitchFamily="34" charset="-122"/>
                <a:cs typeface="Calibri" pitchFamily="34" charset="-120"/>
              </a:rPr>
              <a:t>Empower the choice</a:t>
            </a:r>
            <a:endParaRPr lang="en-US" sz="1300" dirty="0"/>
          </a:p>
        </p:txBody>
      </p:sp>
      <p:sp>
        <p:nvSpPr>
          <p:cNvPr id="18" name="Text 13"/>
          <p:cNvSpPr/>
          <p:nvPr/>
        </p:nvSpPr>
        <p:spPr>
          <a:xfrm>
            <a:off x="859536" y="4992624"/>
            <a:ext cx="9948672" cy="576072"/>
          </a:xfrm>
          <a:prstGeom prst="rect">
            <a:avLst/>
          </a:prstGeom>
          <a:noFill/>
          <a:ln/>
        </p:spPr>
        <p:txBody>
          <a:bodyPr wrap="square" lIns="0" tIns="0" rIns="0" bIns="0" rtlCol="0" anchor="t"/>
          <a:lstStyle/>
          <a:p>
            <a:pPr indent="0" marL="0">
              <a:lnSpc>
                <a:spcPct val="102000"/>
              </a:lnSpc>
              <a:buNone/>
            </a:pPr>
            <a:r>
              <a:rPr lang="en-US" sz="1150" dirty="0">
                <a:solidFill>
                  <a:srgbClr val="33414F"/>
                </a:solidFill>
                <a:latin typeface="Calibri" pitchFamily="34" charset="0"/>
                <a:ea typeface="Calibri" pitchFamily="34" charset="-122"/>
                <a:cs typeface="Calibri" pitchFamily="34" charset="-120"/>
              </a:rPr>
              <a:t>Acknowledge her fear, explain that real-life failure is usually about the break and missed pills, and offer both a tailored pill regimen and a LARC so she can choose what suits her life.</a:t>
            </a:r>
            <a:endParaRPr lang="en-US" sz="1150" dirty="0"/>
          </a:p>
        </p:txBody>
      </p:sp>
      <p:sp>
        <p:nvSpPr>
          <p:cNvPr id="19" name="Text 14"/>
          <p:cNvSpPr/>
          <p:nvPr/>
        </p:nvSpPr>
        <p:spPr>
          <a:xfrm>
            <a:off x="566928" y="6437376"/>
            <a:ext cx="11057839" cy="292608"/>
          </a:xfrm>
          <a:prstGeom prst="rect">
            <a:avLst/>
          </a:prstGeom>
          <a:noFill/>
          <a:ln/>
        </p:spPr>
        <p:txBody>
          <a:bodyPr wrap="square" lIns="0" tIns="0" rIns="0" bIns="0" rtlCol="0" anchor="ctr"/>
          <a:lstStyle/>
          <a:p>
            <a:pPr algn="l" indent="0" marL="0">
              <a:buNone/>
            </a:pPr>
            <a:r>
              <a:rPr lang="en-US" sz="850" b="1" dirty="0">
                <a:solidFill>
                  <a:srgbClr val="6B7886"/>
                </a:solidFill>
                <a:latin typeface="Calibri" pitchFamily="34" charset="0"/>
                <a:ea typeface="Calibri" pitchFamily="34" charset="-122"/>
                <a:cs typeface="Calibri" pitchFamily="34" charset="-120"/>
              </a:rPr>
              <a:t>Source: </a:t>
            </a:r>
            <a:pPr algn="l" indent="0" marL="0">
              <a:buNone/>
            </a:pPr>
            <a:r>
              <a:rPr lang="en-US" sz="850" dirty="0">
                <a:solidFill>
                  <a:srgbClr val="6B7886"/>
                </a:solidFill>
                <a:latin typeface="Calibri" pitchFamily="34" charset="0"/>
                <a:ea typeface="Calibri" pitchFamily="34" charset="-122"/>
                <a:cs typeface="Calibri" pitchFamily="34" charset="-120"/>
              </a:rPr>
              <a:t>FSRH CHC (2019) — tailored regimens; NICE / FSRH — LARC effectiveness.</a:t>
            </a:r>
            <a:endParaRPr lang="en-US" sz="85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0E2A47"/>
        </a:solidFill>
      </p:bgPr>
    </p:bg>
    <p:spTree>
      <p:nvGrpSpPr>
        <p:cNvPr id="1" name=""/>
        <p:cNvGrpSpPr/>
        <p:nvPr/>
      </p:nvGrpSpPr>
      <p:grpSpPr>
        <a:xfrm>
          <a:off x="0" y="0"/>
          <a:ext cx="0" cy="0"/>
          <a:chOff x="0" y="0"/>
          <a:chExt cx="0" cy="0"/>
        </a:xfrm>
      </p:grpSpPr>
      <p:sp>
        <p:nvSpPr>
          <p:cNvPr id="2" name="Shape 0"/>
          <p:cNvSpPr/>
          <p:nvPr/>
        </p:nvSpPr>
        <p:spPr>
          <a:xfrm>
            <a:off x="566928" y="310896"/>
            <a:ext cx="2907792" cy="365760"/>
          </a:xfrm>
          <a:prstGeom prst="roundRect">
            <a:avLst>
              <a:gd name="adj" fmla="val 50000"/>
            </a:avLst>
          </a:prstGeom>
          <a:solidFill>
            <a:srgbClr val="E8770E"/>
          </a:solidFill>
          <a:ln/>
        </p:spPr>
      </p:sp>
      <p:sp>
        <p:nvSpPr>
          <p:cNvPr id="3" name="Text 1"/>
          <p:cNvSpPr/>
          <p:nvPr/>
        </p:nvSpPr>
        <p:spPr>
          <a:xfrm>
            <a:off x="566928" y="310896"/>
            <a:ext cx="2907792" cy="365760"/>
          </a:xfrm>
          <a:prstGeom prst="rect">
            <a:avLst/>
          </a:prstGeom>
          <a:noFill/>
          <a:ln/>
        </p:spPr>
        <p:txBody>
          <a:bodyPr wrap="square" lIns="0" tIns="0" rIns="0" bIns="0" rtlCol="0" anchor="ctr"/>
          <a:lstStyle/>
          <a:p>
            <a:pPr algn="ctr" indent="0" marL="0">
              <a:buNone/>
            </a:pPr>
            <a:r>
              <a:rPr lang="en-US" sz="1050" b="1" spc="100" kern="0" dirty="0">
                <a:solidFill>
                  <a:srgbClr val="FFFFFF"/>
                </a:solidFill>
                <a:latin typeface="Calibri" pitchFamily="34" charset="0"/>
                <a:ea typeface="Calibri" pitchFamily="34" charset="-122"/>
                <a:cs typeface="Calibri" pitchFamily="34" charset="-120"/>
              </a:rPr>
              <a:t>BRADFORD VTS TEACHING AIDS</a:t>
            </a:r>
            <a:endParaRPr lang="en-US" sz="1050" dirty="0"/>
          </a:p>
        </p:txBody>
      </p:sp>
      <p:sp>
        <p:nvSpPr>
          <p:cNvPr id="4" name="Text 2"/>
          <p:cNvSpPr/>
          <p:nvPr/>
        </p:nvSpPr>
        <p:spPr>
          <a:xfrm>
            <a:off x="10161727" y="310896"/>
            <a:ext cx="1463040" cy="365760"/>
          </a:xfrm>
          <a:prstGeom prst="rect">
            <a:avLst/>
          </a:prstGeom>
          <a:noFill/>
          <a:ln/>
        </p:spPr>
        <p:txBody>
          <a:bodyPr wrap="square" lIns="0" tIns="0" rIns="0" bIns="0" rtlCol="0" anchor="ctr"/>
          <a:lstStyle/>
          <a:p>
            <a:pPr algn="r" indent="0" marL="0">
              <a:buNone/>
            </a:pPr>
            <a:r>
              <a:rPr lang="en-US" sz="1100" i="1" dirty="0">
                <a:solidFill>
                  <a:srgbClr val="AEBED0"/>
                </a:solidFill>
                <a:latin typeface="Calibri" pitchFamily="34" charset="0"/>
                <a:ea typeface="Calibri" pitchFamily="34" charset="-122"/>
                <a:cs typeface="Calibri" pitchFamily="34" charset="-120"/>
              </a:rPr>
              <a:t>June 2026</a:t>
            </a:r>
            <a:endParaRPr lang="en-US" sz="1100" dirty="0"/>
          </a:p>
        </p:txBody>
      </p:sp>
      <p:sp>
        <p:nvSpPr>
          <p:cNvPr id="5" name="Shape 3"/>
          <p:cNvSpPr/>
          <p:nvPr/>
        </p:nvSpPr>
        <p:spPr>
          <a:xfrm>
            <a:off x="9144000" y="-1463040"/>
            <a:ext cx="4937760" cy="4937760"/>
          </a:xfrm>
          <a:prstGeom prst="ellipse">
            <a:avLst/>
          </a:prstGeom>
          <a:solidFill>
            <a:srgbClr val="163A5F"/>
          </a:solidFill>
          <a:ln/>
        </p:spPr>
      </p:sp>
      <p:sp>
        <p:nvSpPr>
          <p:cNvPr id="6" name="Shape 4"/>
          <p:cNvSpPr/>
          <p:nvPr/>
        </p:nvSpPr>
        <p:spPr>
          <a:xfrm>
            <a:off x="566928" y="2286000"/>
            <a:ext cx="914400" cy="914400"/>
          </a:xfrm>
          <a:prstGeom prst="ellipse">
            <a:avLst/>
          </a:prstGeom>
          <a:solidFill>
            <a:srgbClr val="E8770E"/>
          </a:solidFill>
          <a:ln/>
        </p:spPr>
      </p:sp>
      <p:pic>
        <p:nvPicPr>
          <p:cNvPr id="7" name="Image 0" descr="preencoded.png">    </p:cNvPr>
          <p:cNvPicPr>
            <a:picLocks noChangeAspect="1"/>
          </p:cNvPicPr>
          <p:nvPr/>
        </p:nvPicPr>
        <p:blipFill>
          <a:blip r:embed="rId1"/>
          <a:stretch>
            <a:fillRect/>
          </a:stretch>
        </p:blipFill>
        <p:spPr>
          <a:xfrm>
            <a:off x="813816" y="2532888"/>
            <a:ext cx="420624" cy="420624"/>
          </a:xfrm>
          <a:prstGeom prst="rect">
            <a:avLst/>
          </a:prstGeom>
        </p:spPr>
      </p:pic>
      <p:sp>
        <p:nvSpPr>
          <p:cNvPr id="8" name="Text 5"/>
          <p:cNvSpPr/>
          <p:nvPr/>
        </p:nvSpPr>
        <p:spPr>
          <a:xfrm>
            <a:off x="566928" y="3383280"/>
            <a:ext cx="7315200" cy="457200"/>
          </a:xfrm>
          <a:prstGeom prst="rect">
            <a:avLst/>
          </a:prstGeom>
          <a:noFill/>
          <a:ln/>
        </p:spPr>
        <p:txBody>
          <a:bodyPr wrap="square" lIns="0" tIns="0" rIns="0" bIns="0" rtlCol="0" anchor="ctr"/>
          <a:lstStyle/>
          <a:p>
            <a:pPr indent="0" marL="0">
              <a:buNone/>
            </a:pPr>
            <a:r>
              <a:rPr lang="en-US" sz="1600" b="1" spc="300" kern="0" dirty="0">
                <a:solidFill>
                  <a:srgbClr val="E8770E"/>
                </a:solidFill>
                <a:latin typeface="Calibri" pitchFamily="34" charset="0"/>
                <a:ea typeface="Calibri" pitchFamily="34" charset="-122"/>
                <a:cs typeface="Calibri" pitchFamily="34" charset="-120"/>
              </a:rPr>
              <a:t>MODULE G</a:t>
            </a:r>
            <a:endParaRPr lang="en-US" sz="1600" dirty="0"/>
          </a:p>
        </p:txBody>
      </p:sp>
      <p:sp>
        <p:nvSpPr>
          <p:cNvPr id="9" name="Text 6"/>
          <p:cNvSpPr/>
          <p:nvPr/>
        </p:nvSpPr>
        <p:spPr>
          <a:xfrm>
            <a:off x="566928" y="3794760"/>
            <a:ext cx="8412480" cy="914400"/>
          </a:xfrm>
          <a:prstGeom prst="rect">
            <a:avLst/>
          </a:prstGeom>
          <a:noFill/>
          <a:ln/>
        </p:spPr>
        <p:txBody>
          <a:bodyPr wrap="square" lIns="0" tIns="0" rIns="0" bIns="0" rtlCol="0" anchor="ctr"/>
          <a:lstStyle/>
          <a:p>
            <a:pPr indent="0" marL="0">
              <a:lnSpc>
                <a:spcPct val="98000"/>
              </a:lnSpc>
              <a:buNone/>
            </a:pPr>
            <a:r>
              <a:rPr lang="en-US" sz="3800" b="1" dirty="0">
                <a:solidFill>
                  <a:srgbClr val="FFFFFF"/>
                </a:solidFill>
                <a:latin typeface="Georgia" pitchFamily="34" charset="0"/>
                <a:ea typeface="Georgia" pitchFamily="34" charset="-122"/>
                <a:cs typeface="Georgia" pitchFamily="34" charset="-120"/>
              </a:rPr>
              <a:t>When pills are missed</a:t>
            </a:r>
            <a:endParaRPr lang="en-US" sz="3800" dirty="0"/>
          </a:p>
        </p:txBody>
      </p:sp>
      <p:sp>
        <p:nvSpPr>
          <p:cNvPr id="10" name="Text 7"/>
          <p:cNvSpPr/>
          <p:nvPr/>
        </p:nvSpPr>
        <p:spPr>
          <a:xfrm>
            <a:off x="566928" y="4800600"/>
            <a:ext cx="8686800" cy="548640"/>
          </a:xfrm>
          <a:prstGeom prst="rect">
            <a:avLst/>
          </a:prstGeom>
          <a:noFill/>
          <a:ln/>
        </p:spPr>
        <p:txBody>
          <a:bodyPr wrap="square" lIns="0" tIns="0" rIns="0" bIns="0" rtlCol="0" anchor="ctr"/>
          <a:lstStyle/>
          <a:p>
            <a:pPr indent="0" marL="0">
              <a:buNone/>
            </a:pPr>
            <a:r>
              <a:rPr lang="en-US" sz="1600" dirty="0">
                <a:solidFill>
                  <a:srgbClr val="CFE0E0"/>
                </a:solidFill>
                <a:latin typeface="Calibri" pitchFamily="34" charset="0"/>
                <a:ea typeface="Calibri" pitchFamily="34" charset="-122"/>
                <a:cs typeface="Calibri" pitchFamily="34" charset="-120"/>
              </a:rPr>
              <a:t>Missed-pill rules and emergency contraception, made simple</a:t>
            </a:r>
            <a:endParaRPr lang="en-US" sz="1600" dirty="0"/>
          </a:p>
        </p:txBody>
      </p:sp>
      <p:sp>
        <p:nvSpPr>
          <p:cNvPr id="11" name="Text 8"/>
          <p:cNvSpPr/>
          <p:nvPr/>
        </p:nvSpPr>
        <p:spPr>
          <a:xfrm>
            <a:off x="566928" y="5532120"/>
            <a:ext cx="9144000" cy="457200"/>
          </a:xfrm>
          <a:prstGeom prst="rect">
            <a:avLst/>
          </a:prstGeom>
          <a:noFill/>
          <a:ln/>
        </p:spPr>
        <p:txBody>
          <a:bodyPr wrap="square" lIns="0" tIns="0" rIns="0" bIns="0" rtlCol="0" anchor="ctr"/>
          <a:lstStyle/>
          <a:p>
            <a:pPr indent="0" marL="0">
              <a:buNone/>
            </a:pPr>
            <a:r>
              <a:rPr lang="en-US" sz="1250" i="1" dirty="0">
                <a:solidFill>
                  <a:srgbClr val="8FA2B8"/>
                </a:solidFill>
                <a:latin typeface="Calibri" pitchFamily="34" charset="0"/>
                <a:ea typeface="Calibri" pitchFamily="34" charset="-122"/>
                <a:cs typeface="Calibri" pitchFamily="34" charset="-120"/>
              </a:rPr>
              <a:t>Case 16  +  the missed-pill flowchart</a:t>
            </a:r>
            <a:endParaRPr lang="en-US" sz="125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0E2A47"/>
        </a:solidFill>
      </p:bgPr>
    </p:bg>
    <p:spTree>
      <p:nvGrpSpPr>
        <p:cNvPr id="1" name=""/>
        <p:cNvGrpSpPr/>
        <p:nvPr/>
      </p:nvGrpSpPr>
      <p:grpSpPr>
        <a:xfrm>
          <a:off x="0" y="0"/>
          <a:ext cx="0" cy="0"/>
          <a:chOff x="0" y="0"/>
          <a:chExt cx="0" cy="0"/>
        </a:xfrm>
      </p:grpSpPr>
      <p:sp>
        <p:nvSpPr>
          <p:cNvPr id="2" name="Shape 0"/>
          <p:cNvSpPr/>
          <p:nvPr/>
        </p:nvSpPr>
        <p:spPr>
          <a:xfrm>
            <a:off x="566928" y="310896"/>
            <a:ext cx="2907792" cy="365760"/>
          </a:xfrm>
          <a:prstGeom prst="roundRect">
            <a:avLst>
              <a:gd name="adj" fmla="val 50000"/>
            </a:avLst>
          </a:prstGeom>
          <a:solidFill>
            <a:srgbClr val="E8770E"/>
          </a:solidFill>
          <a:ln/>
        </p:spPr>
      </p:sp>
      <p:sp>
        <p:nvSpPr>
          <p:cNvPr id="3" name="Text 1"/>
          <p:cNvSpPr/>
          <p:nvPr/>
        </p:nvSpPr>
        <p:spPr>
          <a:xfrm>
            <a:off x="566928" y="310896"/>
            <a:ext cx="2907792" cy="365760"/>
          </a:xfrm>
          <a:prstGeom prst="rect">
            <a:avLst/>
          </a:prstGeom>
          <a:noFill/>
          <a:ln/>
        </p:spPr>
        <p:txBody>
          <a:bodyPr wrap="square" lIns="0" tIns="0" rIns="0" bIns="0" rtlCol="0" anchor="ctr"/>
          <a:lstStyle/>
          <a:p>
            <a:pPr algn="ctr" indent="0" marL="0">
              <a:buNone/>
            </a:pPr>
            <a:r>
              <a:rPr lang="en-US" sz="1050" b="1" spc="100" kern="0" dirty="0">
                <a:solidFill>
                  <a:srgbClr val="FFFFFF"/>
                </a:solidFill>
                <a:latin typeface="Calibri" pitchFamily="34" charset="0"/>
                <a:ea typeface="Calibri" pitchFamily="34" charset="-122"/>
                <a:cs typeface="Calibri" pitchFamily="34" charset="-120"/>
              </a:rPr>
              <a:t>BRADFORD VTS TEACHING AIDS</a:t>
            </a:r>
            <a:endParaRPr lang="en-US" sz="1050" dirty="0"/>
          </a:p>
        </p:txBody>
      </p:sp>
      <p:sp>
        <p:nvSpPr>
          <p:cNvPr id="4" name="Text 2"/>
          <p:cNvSpPr/>
          <p:nvPr/>
        </p:nvSpPr>
        <p:spPr>
          <a:xfrm>
            <a:off x="10161727" y="310896"/>
            <a:ext cx="1463040" cy="365760"/>
          </a:xfrm>
          <a:prstGeom prst="rect">
            <a:avLst/>
          </a:prstGeom>
          <a:noFill/>
          <a:ln/>
        </p:spPr>
        <p:txBody>
          <a:bodyPr wrap="square" lIns="0" tIns="0" rIns="0" bIns="0" rtlCol="0" anchor="ctr"/>
          <a:lstStyle/>
          <a:p>
            <a:pPr algn="r" indent="0" marL="0">
              <a:buNone/>
            </a:pPr>
            <a:r>
              <a:rPr lang="en-US" sz="1100" i="1" dirty="0">
                <a:solidFill>
                  <a:srgbClr val="AEBED0"/>
                </a:solidFill>
                <a:latin typeface="Calibri" pitchFamily="34" charset="0"/>
                <a:ea typeface="Calibri" pitchFamily="34" charset="-122"/>
                <a:cs typeface="Calibri" pitchFamily="34" charset="-120"/>
              </a:rPr>
              <a:t>June 2026</a:t>
            </a:r>
            <a:endParaRPr lang="en-US" sz="1100" dirty="0"/>
          </a:p>
        </p:txBody>
      </p:sp>
      <p:sp>
        <p:nvSpPr>
          <p:cNvPr id="5" name="Shape 3"/>
          <p:cNvSpPr/>
          <p:nvPr/>
        </p:nvSpPr>
        <p:spPr>
          <a:xfrm>
            <a:off x="9692640" y="4023360"/>
            <a:ext cx="4572000" cy="4572000"/>
          </a:xfrm>
          <a:prstGeom prst="ellipse">
            <a:avLst/>
          </a:prstGeom>
          <a:solidFill>
            <a:srgbClr val="12877F">
              <a:alpha val="20000"/>
            </a:srgbClr>
          </a:solidFill>
          <a:ln/>
        </p:spPr>
      </p:sp>
      <p:sp>
        <p:nvSpPr>
          <p:cNvPr id="6" name="Text 4"/>
          <p:cNvSpPr/>
          <p:nvPr/>
        </p:nvSpPr>
        <p:spPr>
          <a:xfrm>
            <a:off x="566928" y="1097280"/>
            <a:ext cx="4572000" cy="411480"/>
          </a:xfrm>
          <a:prstGeom prst="rect">
            <a:avLst/>
          </a:prstGeom>
          <a:noFill/>
          <a:ln/>
        </p:spPr>
        <p:txBody>
          <a:bodyPr wrap="square" lIns="0" tIns="0" rIns="0" bIns="0" rtlCol="0" anchor="ctr"/>
          <a:lstStyle/>
          <a:p>
            <a:pPr indent="0" marL="0">
              <a:buNone/>
            </a:pPr>
            <a:r>
              <a:rPr lang="en-US" sz="1500" b="1" spc="200" kern="0" dirty="0">
                <a:solidFill>
                  <a:srgbClr val="E8770E"/>
                </a:solidFill>
                <a:latin typeface="Calibri" pitchFamily="34" charset="0"/>
                <a:ea typeface="Calibri" pitchFamily="34" charset="-122"/>
                <a:cs typeface="Calibri" pitchFamily="34" charset="-120"/>
              </a:rPr>
              <a:t>CASE 16 of 17</a:t>
            </a:r>
            <a:endParaRPr lang="en-US" sz="1500" dirty="0"/>
          </a:p>
        </p:txBody>
      </p:sp>
      <p:sp>
        <p:nvSpPr>
          <p:cNvPr id="7" name="Shape 5"/>
          <p:cNvSpPr/>
          <p:nvPr/>
        </p:nvSpPr>
        <p:spPr>
          <a:xfrm>
            <a:off x="2487168" y="1078992"/>
            <a:ext cx="4754880" cy="420624"/>
          </a:xfrm>
          <a:prstGeom prst="roundRect">
            <a:avLst>
              <a:gd name="adj" fmla="val 43478"/>
            </a:avLst>
          </a:prstGeom>
          <a:solidFill>
            <a:srgbClr val="FFFFFF">
              <a:alpha val="14000"/>
            </a:srgbClr>
          </a:solidFill>
          <a:ln/>
        </p:spPr>
      </p:sp>
      <p:sp>
        <p:nvSpPr>
          <p:cNvPr id="8" name="Text 6"/>
          <p:cNvSpPr/>
          <p:nvPr/>
        </p:nvSpPr>
        <p:spPr>
          <a:xfrm>
            <a:off x="2487168" y="1078992"/>
            <a:ext cx="4754880" cy="420624"/>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EMERGENCY CONTRACEPTION</a:t>
            </a:r>
            <a:endParaRPr lang="en-US" sz="1100" dirty="0"/>
          </a:p>
        </p:txBody>
      </p:sp>
      <p:sp>
        <p:nvSpPr>
          <p:cNvPr id="9" name="Shape 7"/>
          <p:cNvSpPr/>
          <p:nvPr/>
        </p:nvSpPr>
        <p:spPr>
          <a:xfrm>
            <a:off x="566928" y="1828800"/>
            <a:ext cx="10515600" cy="2331720"/>
          </a:xfrm>
          <a:prstGeom prst="roundRect">
            <a:avLst>
              <a:gd name="adj" fmla="val 5490"/>
            </a:avLst>
          </a:prstGeom>
          <a:solidFill>
            <a:srgbClr val="FFFFFF"/>
          </a:solidFill>
          <a:ln/>
          <a:effectLst>
            <a:outerShdw sx="100000" sy="100000" kx="0" ky="0" algn="bl" rotWithShape="0" blurRad="127000" dist="38100" dir="5400000">
              <a:srgbClr val="000000">
                <a:alpha val="22000"/>
              </a:srgbClr>
            </a:outerShdw>
          </a:effectLst>
        </p:spPr>
      </p:sp>
      <p:sp>
        <p:nvSpPr>
          <p:cNvPr id="10" name="Shape 8"/>
          <p:cNvSpPr/>
          <p:nvPr/>
        </p:nvSpPr>
        <p:spPr>
          <a:xfrm>
            <a:off x="886968" y="2121408"/>
            <a:ext cx="868680" cy="868680"/>
          </a:xfrm>
          <a:prstGeom prst="ellipse">
            <a:avLst/>
          </a:prstGeom>
          <a:solidFill>
            <a:srgbClr val="F4F7FA"/>
          </a:solidFill>
          <a:ln/>
        </p:spPr>
      </p:sp>
      <p:pic>
        <p:nvPicPr>
          <p:cNvPr id="11" name="Image 0" descr="preencoded.png">    </p:cNvPr>
          <p:cNvPicPr>
            <a:picLocks noChangeAspect="1"/>
          </p:cNvPicPr>
          <p:nvPr/>
        </p:nvPicPr>
        <p:blipFill>
          <a:blip r:embed="rId1"/>
          <a:stretch>
            <a:fillRect/>
          </a:stretch>
        </p:blipFill>
        <p:spPr>
          <a:xfrm>
            <a:off x="1121512" y="2355952"/>
            <a:ext cx="399593" cy="399593"/>
          </a:xfrm>
          <a:prstGeom prst="rect">
            <a:avLst/>
          </a:prstGeom>
        </p:spPr>
      </p:pic>
      <p:sp>
        <p:nvSpPr>
          <p:cNvPr id="12" name="Text 9"/>
          <p:cNvSpPr/>
          <p:nvPr/>
        </p:nvSpPr>
        <p:spPr>
          <a:xfrm>
            <a:off x="1984248" y="2103120"/>
            <a:ext cx="8778240" cy="502920"/>
          </a:xfrm>
          <a:prstGeom prst="rect">
            <a:avLst/>
          </a:prstGeom>
          <a:noFill/>
          <a:ln/>
        </p:spPr>
        <p:txBody>
          <a:bodyPr wrap="square" lIns="0" tIns="0" rIns="0" bIns="0" rtlCol="0" anchor="ctr"/>
          <a:lstStyle/>
          <a:p>
            <a:pPr indent="0" marL="0">
              <a:buNone/>
            </a:pPr>
            <a:r>
              <a:rPr lang="en-US" sz="1500" b="1" dirty="0">
                <a:solidFill>
                  <a:srgbClr val="12877F"/>
                </a:solidFill>
                <a:latin typeface="Calibri" pitchFamily="34" charset="0"/>
                <a:ea typeface="Calibri" pitchFamily="34" charset="-122"/>
                <a:cs typeface="Calibri" pitchFamily="34" charset="-120"/>
              </a:rPr>
              <a:t>25-year-old forgot her pills, had unprotected sex, and attends for emergency contraception.</a:t>
            </a:r>
            <a:endParaRPr lang="en-US" sz="1500" dirty="0"/>
          </a:p>
        </p:txBody>
      </p:sp>
      <p:sp>
        <p:nvSpPr>
          <p:cNvPr id="13" name="Shape 10"/>
          <p:cNvSpPr/>
          <p:nvPr/>
        </p:nvSpPr>
        <p:spPr>
          <a:xfrm>
            <a:off x="1984248" y="2670048"/>
            <a:ext cx="8595360" cy="0"/>
          </a:xfrm>
          <a:prstGeom prst="line">
            <a:avLst/>
          </a:prstGeom>
          <a:noFill/>
          <a:ln w="12700">
            <a:solidFill>
              <a:srgbClr val="DCE3EA"/>
            </a:solidFill>
            <a:prstDash val="solid"/>
          </a:ln>
        </p:spPr>
      </p:sp>
      <p:sp>
        <p:nvSpPr>
          <p:cNvPr id="14" name="Text 11"/>
          <p:cNvSpPr/>
          <p:nvPr/>
        </p:nvSpPr>
        <p:spPr>
          <a:xfrm>
            <a:off x="1984248" y="2743200"/>
            <a:ext cx="8778240" cy="1280160"/>
          </a:xfrm>
          <a:prstGeom prst="rect">
            <a:avLst/>
          </a:prstGeom>
          <a:noFill/>
          <a:ln/>
        </p:spPr>
        <p:txBody>
          <a:bodyPr wrap="square" lIns="0" tIns="0" rIns="0" bIns="0" rtlCol="0" anchor="t"/>
          <a:lstStyle/>
          <a:p>
            <a:pPr indent="0" marL="0">
              <a:lnSpc>
                <a:spcPct val="105000"/>
              </a:lnSpc>
              <a:buNone/>
            </a:pPr>
            <a:r>
              <a:rPr lang="en-US" sz="1800" dirty="0">
                <a:solidFill>
                  <a:srgbClr val="1F2A37"/>
                </a:solidFill>
                <a:latin typeface="Calibri" pitchFamily="34" charset="0"/>
                <a:ea typeface="Calibri" pitchFamily="34" charset="-122"/>
                <a:cs typeface="Calibri" pitchFamily="34" charset="-120"/>
              </a:rPr>
              <a:t>What do you discuss and offer?</a:t>
            </a:r>
            <a:endParaRPr lang="en-US" sz="1800" dirty="0"/>
          </a:p>
        </p:txBody>
      </p:sp>
      <p:sp>
        <p:nvSpPr>
          <p:cNvPr id="15" name="Shape 12"/>
          <p:cNvSpPr/>
          <p:nvPr/>
        </p:nvSpPr>
        <p:spPr>
          <a:xfrm>
            <a:off x="566928" y="4526280"/>
            <a:ext cx="10515600" cy="1417320"/>
          </a:xfrm>
          <a:prstGeom prst="roundRect">
            <a:avLst>
              <a:gd name="adj" fmla="val 9032"/>
            </a:avLst>
          </a:prstGeom>
          <a:solidFill>
            <a:srgbClr val="E8770E"/>
          </a:solidFill>
          <a:ln/>
        </p:spPr>
      </p:sp>
      <p:sp>
        <p:nvSpPr>
          <p:cNvPr id="16" name="Shape 13"/>
          <p:cNvSpPr/>
          <p:nvPr/>
        </p:nvSpPr>
        <p:spPr>
          <a:xfrm>
            <a:off x="932688" y="4846320"/>
            <a:ext cx="777240" cy="777240"/>
          </a:xfrm>
          <a:prstGeom prst="ellipse">
            <a:avLst/>
          </a:prstGeom>
          <a:solidFill>
            <a:srgbClr val="FFFFFF"/>
          </a:solidFill>
          <a:ln/>
        </p:spPr>
      </p:sp>
      <p:pic>
        <p:nvPicPr>
          <p:cNvPr id="17" name="Image 1" descr="preencoded.png">    </p:cNvPr>
          <p:cNvPicPr>
            <a:picLocks noChangeAspect="1"/>
          </p:cNvPicPr>
          <p:nvPr/>
        </p:nvPicPr>
        <p:blipFill>
          <a:blip r:embed="rId2"/>
          <a:stretch>
            <a:fillRect/>
          </a:stretch>
        </p:blipFill>
        <p:spPr>
          <a:xfrm>
            <a:off x="1142543" y="5056175"/>
            <a:ext cx="357530" cy="357530"/>
          </a:xfrm>
          <a:prstGeom prst="rect">
            <a:avLst/>
          </a:prstGeom>
        </p:spPr>
      </p:pic>
      <p:sp>
        <p:nvSpPr>
          <p:cNvPr id="18" name="Text 14"/>
          <p:cNvSpPr/>
          <p:nvPr/>
        </p:nvSpPr>
        <p:spPr>
          <a:xfrm>
            <a:off x="1984248" y="4709160"/>
            <a:ext cx="8686800" cy="457200"/>
          </a:xfrm>
          <a:prstGeom prst="rect">
            <a:avLst/>
          </a:prstGeom>
          <a:noFill/>
          <a:ln/>
        </p:spPr>
        <p:txBody>
          <a:bodyPr wrap="square" lIns="0" tIns="0" rIns="0" bIns="0" rtlCol="0" anchor="ctr"/>
          <a:lstStyle/>
          <a:p>
            <a:pPr indent="0" marL="0">
              <a:buNone/>
            </a:pPr>
            <a:r>
              <a:rPr lang="en-US" sz="2200" b="1" dirty="0">
                <a:solidFill>
                  <a:srgbClr val="FFFFFF"/>
                </a:solidFill>
                <a:latin typeface="Georgia" pitchFamily="34" charset="0"/>
                <a:ea typeface="Georgia" pitchFamily="34" charset="-122"/>
                <a:cs typeface="Georgia" pitchFamily="34" charset="-120"/>
              </a:rPr>
              <a:t>STOP &amp; THINK</a:t>
            </a:r>
            <a:endParaRPr lang="en-US" sz="2200" dirty="0"/>
          </a:p>
        </p:txBody>
      </p:sp>
      <p:sp>
        <p:nvSpPr>
          <p:cNvPr id="19" name="Text 15"/>
          <p:cNvSpPr/>
          <p:nvPr/>
        </p:nvSpPr>
        <p:spPr>
          <a:xfrm>
            <a:off x="1984248" y="5175504"/>
            <a:ext cx="8778240" cy="640080"/>
          </a:xfrm>
          <a:prstGeom prst="rect">
            <a:avLst/>
          </a:prstGeom>
          <a:noFill/>
          <a:ln/>
        </p:spPr>
        <p:txBody>
          <a:bodyPr wrap="square" lIns="0" tIns="0" rIns="0" bIns="0" rtlCol="0" anchor="ctr"/>
          <a:lstStyle/>
          <a:p>
            <a:pPr indent="0" marL="0">
              <a:lnSpc>
                <a:spcPct val="102000"/>
              </a:lnSpc>
              <a:buNone/>
            </a:pPr>
            <a:r>
              <a:rPr lang="en-US" sz="1350" dirty="0">
                <a:solidFill>
                  <a:srgbClr val="FFF1E0"/>
                </a:solidFill>
                <a:latin typeface="Calibri" pitchFamily="34" charset="0"/>
                <a:ea typeface="Calibri" pitchFamily="34" charset="-122"/>
                <a:cs typeface="Calibri" pitchFamily="34" charset="-120"/>
              </a:rPr>
              <a:t>What would you advise? Decide on your plan — then turn the slide to check it against current guidance.</a:t>
            </a:r>
            <a:endParaRPr lang="en-US" sz="135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66928" y="310896"/>
            <a:ext cx="2907792" cy="365760"/>
          </a:xfrm>
          <a:prstGeom prst="roundRect">
            <a:avLst>
              <a:gd name="adj" fmla="val 50000"/>
            </a:avLst>
          </a:prstGeom>
          <a:solidFill>
            <a:srgbClr val="E8770E"/>
          </a:solidFill>
          <a:ln/>
        </p:spPr>
      </p:sp>
      <p:sp>
        <p:nvSpPr>
          <p:cNvPr id="3" name="Text 1"/>
          <p:cNvSpPr/>
          <p:nvPr/>
        </p:nvSpPr>
        <p:spPr>
          <a:xfrm>
            <a:off x="566928" y="310896"/>
            <a:ext cx="2907792" cy="365760"/>
          </a:xfrm>
          <a:prstGeom prst="rect">
            <a:avLst/>
          </a:prstGeom>
          <a:noFill/>
          <a:ln/>
        </p:spPr>
        <p:txBody>
          <a:bodyPr wrap="square" lIns="0" tIns="0" rIns="0" bIns="0" rtlCol="0" anchor="ctr"/>
          <a:lstStyle/>
          <a:p>
            <a:pPr algn="ctr" indent="0" marL="0">
              <a:buNone/>
            </a:pPr>
            <a:r>
              <a:rPr lang="en-US" sz="1050" b="1" spc="100" kern="0" dirty="0">
                <a:solidFill>
                  <a:srgbClr val="FFFFFF"/>
                </a:solidFill>
                <a:latin typeface="Calibri" pitchFamily="34" charset="0"/>
                <a:ea typeface="Calibri" pitchFamily="34" charset="-122"/>
                <a:cs typeface="Calibri" pitchFamily="34" charset="-120"/>
              </a:rPr>
              <a:t>BRADFORD VTS TEACHING AIDS</a:t>
            </a:r>
            <a:endParaRPr lang="en-US" sz="1050" dirty="0"/>
          </a:p>
        </p:txBody>
      </p:sp>
      <p:sp>
        <p:nvSpPr>
          <p:cNvPr id="4" name="Text 2"/>
          <p:cNvSpPr/>
          <p:nvPr/>
        </p:nvSpPr>
        <p:spPr>
          <a:xfrm>
            <a:off x="10161727" y="310896"/>
            <a:ext cx="1463040" cy="365760"/>
          </a:xfrm>
          <a:prstGeom prst="rect">
            <a:avLst/>
          </a:prstGeom>
          <a:noFill/>
          <a:ln/>
        </p:spPr>
        <p:txBody>
          <a:bodyPr wrap="square" lIns="0" tIns="0" rIns="0" bIns="0" rtlCol="0" anchor="ctr"/>
          <a:lstStyle/>
          <a:p>
            <a:pPr algn="r" indent="0" marL="0">
              <a:buNone/>
            </a:pPr>
            <a:r>
              <a:rPr lang="en-US" sz="1100" i="1" dirty="0">
                <a:solidFill>
                  <a:srgbClr val="6B7886"/>
                </a:solidFill>
                <a:latin typeface="Calibri" pitchFamily="34" charset="0"/>
                <a:ea typeface="Calibri" pitchFamily="34" charset="-122"/>
                <a:cs typeface="Calibri" pitchFamily="34" charset="-120"/>
              </a:rPr>
              <a:t>June 2026</a:t>
            </a:r>
            <a:endParaRPr lang="en-US" sz="1100" dirty="0"/>
          </a:p>
        </p:txBody>
      </p:sp>
      <p:sp>
        <p:nvSpPr>
          <p:cNvPr id="5" name="Text 3"/>
          <p:cNvSpPr/>
          <p:nvPr/>
        </p:nvSpPr>
        <p:spPr>
          <a:xfrm>
            <a:off x="566928" y="868680"/>
            <a:ext cx="10058400" cy="548640"/>
          </a:xfrm>
          <a:prstGeom prst="rect">
            <a:avLst/>
          </a:prstGeom>
          <a:noFill/>
          <a:ln/>
        </p:spPr>
        <p:txBody>
          <a:bodyPr wrap="square" lIns="0" tIns="0" rIns="0" bIns="0" rtlCol="0" anchor="ctr"/>
          <a:lstStyle/>
          <a:p>
            <a:pPr indent="0" marL="0">
              <a:buNone/>
            </a:pPr>
            <a:r>
              <a:rPr lang="en-US" sz="2500" b="1" dirty="0">
                <a:solidFill>
                  <a:srgbClr val="0E2A47"/>
                </a:solidFill>
                <a:latin typeface="Georgia" pitchFamily="34" charset="0"/>
                <a:ea typeface="Georgia" pitchFamily="34" charset="-122"/>
                <a:cs typeface="Georgia" pitchFamily="34" charset="-120"/>
              </a:rPr>
              <a:t>Case 16 — Emergency contraception</a:t>
            </a:r>
            <a:endParaRPr lang="en-US" sz="2500" dirty="0"/>
          </a:p>
        </p:txBody>
      </p:sp>
      <p:sp>
        <p:nvSpPr>
          <p:cNvPr id="6" name="Text 4"/>
          <p:cNvSpPr/>
          <p:nvPr/>
        </p:nvSpPr>
        <p:spPr>
          <a:xfrm>
            <a:off x="566928" y="1417320"/>
            <a:ext cx="10515600" cy="411480"/>
          </a:xfrm>
          <a:prstGeom prst="rect">
            <a:avLst/>
          </a:prstGeom>
          <a:noFill/>
          <a:ln/>
        </p:spPr>
        <p:txBody>
          <a:bodyPr wrap="square" lIns="0" tIns="0" rIns="0" bIns="0" rtlCol="0" anchor="ctr"/>
          <a:lstStyle/>
          <a:p>
            <a:pPr indent="0" marL="0">
              <a:buNone/>
            </a:pPr>
            <a:r>
              <a:rPr lang="en-US" sz="1300" dirty="0">
                <a:solidFill>
                  <a:srgbClr val="6B7886"/>
                </a:solidFill>
                <a:latin typeface="Calibri" pitchFamily="34" charset="0"/>
                <a:ea typeface="Calibri" pitchFamily="34" charset="-122"/>
                <a:cs typeface="Calibri" pitchFamily="34" charset="-120"/>
              </a:rPr>
              <a:t>Three options. Lead with the most effective one — the copper coil — not the pill she expects.</a:t>
            </a:r>
            <a:endParaRPr lang="en-US" sz="1300" dirty="0"/>
          </a:p>
        </p:txBody>
      </p:sp>
      <p:sp>
        <p:nvSpPr>
          <p:cNvPr id="7" name="Shape 5"/>
          <p:cNvSpPr/>
          <p:nvPr/>
        </p:nvSpPr>
        <p:spPr>
          <a:xfrm>
            <a:off x="566928" y="2011680"/>
            <a:ext cx="3456432" cy="2606040"/>
          </a:xfrm>
          <a:prstGeom prst="roundRect">
            <a:avLst>
              <a:gd name="adj" fmla="val 4211"/>
            </a:avLst>
          </a:prstGeom>
          <a:solidFill>
            <a:srgbClr val="F4F7FA"/>
          </a:solidFill>
          <a:ln/>
          <a:effectLst>
            <a:outerShdw sx="100000" sy="100000" kx="0" ky="0" algn="bl" rotWithShape="0" blurRad="88900" dist="25400" dir="5400000">
              <a:srgbClr val="000000">
                <a:alpha val="12000"/>
              </a:srgbClr>
            </a:outerShdw>
          </a:effectLst>
        </p:spPr>
      </p:sp>
      <p:sp>
        <p:nvSpPr>
          <p:cNvPr id="8" name="Shape 6"/>
          <p:cNvSpPr/>
          <p:nvPr/>
        </p:nvSpPr>
        <p:spPr>
          <a:xfrm>
            <a:off x="804672" y="2212848"/>
            <a:ext cx="530352" cy="530352"/>
          </a:xfrm>
          <a:prstGeom prst="ellipse">
            <a:avLst/>
          </a:prstGeom>
          <a:solidFill>
            <a:srgbClr val="12877F"/>
          </a:solidFill>
          <a:ln/>
        </p:spPr>
      </p:sp>
      <p:pic>
        <p:nvPicPr>
          <p:cNvPr id="9" name="Image 0" descr="preencoded.png">    </p:cNvPr>
          <p:cNvPicPr>
            <a:picLocks noChangeAspect="1"/>
          </p:cNvPicPr>
          <p:nvPr/>
        </p:nvPicPr>
        <p:blipFill>
          <a:blip r:embed="rId1"/>
          <a:stretch>
            <a:fillRect/>
          </a:stretch>
        </p:blipFill>
        <p:spPr>
          <a:xfrm>
            <a:off x="947867" y="2356043"/>
            <a:ext cx="243962" cy="243962"/>
          </a:xfrm>
          <a:prstGeom prst="rect">
            <a:avLst/>
          </a:prstGeom>
        </p:spPr>
      </p:pic>
      <p:sp>
        <p:nvSpPr>
          <p:cNvPr id="10" name="Text 7"/>
          <p:cNvSpPr/>
          <p:nvPr/>
        </p:nvSpPr>
        <p:spPr>
          <a:xfrm>
            <a:off x="1435608" y="2212848"/>
            <a:ext cx="2450592" cy="530352"/>
          </a:xfrm>
          <a:prstGeom prst="rect">
            <a:avLst/>
          </a:prstGeom>
          <a:noFill/>
          <a:ln/>
        </p:spPr>
        <p:txBody>
          <a:bodyPr wrap="square" lIns="0" tIns="0" rIns="0" bIns="0" rtlCol="0" anchor="ctr"/>
          <a:lstStyle/>
          <a:p>
            <a:pPr indent="0" marL="0">
              <a:buNone/>
            </a:pPr>
            <a:r>
              <a:rPr lang="en-US" sz="1250" b="1" dirty="0">
                <a:solidFill>
                  <a:srgbClr val="12877F"/>
                </a:solidFill>
                <a:latin typeface="Calibri" pitchFamily="34" charset="0"/>
                <a:ea typeface="Calibri" pitchFamily="34" charset="-122"/>
                <a:cs typeface="Calibri" pitchFamily="34" charset="-120"/>
              </a:rPr>
              <a:t>Copper coil (Cu-IUD)</a:t>
            </a:r>
            <a:endParaRPr lang="en-US" sz="1250" dirty="0"/>
          </a:p>
        </p:txBody>
      </p:sp>
      <p:sp>
        <p:nvSpPr>
          <p:cNvPr id="11" name="Text 8"/>
          <p:cNvSpPr/>
          <p:nvPr/>
        </p:nvSpPr>
        <p:spPr>
          <a:xfrm>
            <a:off x="822960" y="2798064"/>
            <a:ext cx="2999232" cy="365760"/>
          </a:xfrm>
          <a:prstGeom prst="rect">
            <a:avLst/>
          </a:prstGeom>
          <a:noFill/>
          <a:ln/>
        </p:spPr>
        <p:txBody>
          <a:bodyPr wrap="square" lIns="0" tIns="0" rIns="0" bIns="0" rtlCol="0" anchor="ctr"/>
          <a:lstStyle/>
          <a:p>
            <a:pPr indent="0" marL="0">
              <a:buNone/>
            </a:pPr>
            <a:r>
              <a:rPr lang="en-US" sz="1050" b="1" i="1" dirty="0">
                <a:solidFill>
                  <a:srgbClr val="1F2A37"/>
                </a:solidFill>
                <a:latin typeface="Calibri" pitchFamily="34" charset="0"/>
                <a:ea typeface="Calibri" pitchFamily="34" charset="-122"/>
                <a:cs typeface="Calibri" pitchFamily="34" charset="-120"/>
              </a:rPr>
              <a:t>MOST effective — first line</a:t>
            </a:r>
            <a:endParaRPr lang="en-US" sz="1050" dirty="0"/>
          </a:p>
        </p:txBody>
      </p:sp>
      <p:sp>
        <p:nvSpPr>
          <p:cNvPr id="12" name="Text 9"/>
          <p:cNvSpPr/>
          <p:nvPr/>
        </p:nvSpPr>
        <p:spPr>
          <a:xfrm>
            <a:off x="822960" y="3163824"/>
            <a:ext cx="2962656" cy="1371600"/>
          </a:xfrm>
          <a:prstGeom prst="rect">
            <a:avLst/>
          </a:prstGeom>
          <a:noFill/>
          <a:ln/>
        </p:spPr>
        <p:txBody>
          <a:bodyPr wrap="square" lIns="0" tIns="0" rIns="0" bIns="0" rtlCol="0" anchor="ctr"/>
          <a:lstStyle/>
          <a:p>
            <a:pPr indent="0" marL="0">
              <a:lnSpc>
                <a:spcPct val="103000"/>
              </a:lnSpc>
              <a:buNone/>
            </a:pPr>
            <a:r>
              <a:rPr lang="en-US" sz="1050" dirty="0">
                <a:solidFill>
                  <a:srgbClr val="33414F"/>
                </a:solidFill>
                <a:latin typeface="Calibri" pitchFamily="34" charset="0"/>
                <a:ea typeface="Calibri" pitchFamily="34" charset="-122"/>
                <a:cs typeface="Calibri" pitchFamily="34" charset="-120"/>
              </a:rPr>
              <a:t>Up to 5 days after sex (or 5 days after the earliest ovulation). Also gives ongoing contraception.</a:t>
            </a:r>
            <a:endParaRPr lang="en-US" sz="1050" dirty="0"/>
          </a:p>
        </p:txBody>
      </p:sp>
      <p:sp>
        <p:nvSpPr>
          <p:cNvPr id="13" name="Shape 10"/>
          <p:cNvSpPr/>
          <p:nvPr/>
        </p:nvSpPr>
        <p:spPr>
          <a:xfrm>
            <a:off x="4279392" y="2011680"/>
            <a:ext cx="3456432" cy="2606040"/>
          </a:xfrm>
          <a:prstGeom prst="roundRect">
            <a:avLst>
              <a:gd name="adj" fmla="val 4211"/>
            </a:avLst>
          </a:prstGeom>
          <a:solidFill>
            <a:srgbClr val="F4F7FA"/>
          </a:solidFill>
          <a:ln/>
          <a:effectLst>
            <a:outerShdw sx="100000" sy="100000" kx="0" ky="0" algn="bl" rotWithShape="0" blurRad="88900" dist="25400" dir="5400000">
              <a:srgbClr val="000000">
                <a:alpha val="12000"/>
              </a:srgbClr>
            </a:outerShdw>
          </a:effectLst>
        </p:spPr>
      </p:sp>
      <p:sp>
        <p:nvSpPr>
          <p:cNvPr id="14" name="Shape 11"/>
          <p:cNvSpPr/>
          <p:nvPr/>
        </p:nvSpPr>
        <p:spPr>
          <a:xfrm>
            <a:off x="4517136" y="2212848"/>
            <a:ext cx="530352" cy="530352"/>
          </a:xfrm>
          <a:prstGeom prst="ellipse">
            <a:avLst/>
          </a:prstGeom>
          <a:solidFill>
            <a:srgbClr val="0E2A47"/>
          </a:solidFill>
          <a:ln/>
        </p:spPr>
      </p:sp>
      <p:pic>
        <p:nvPicPr>
          <p:cNvPr id="15" name="Image 1" descr="preencoded.png">    </p:cNvPr>
          <p:cNvPicPr>
            <a:picLocks noChangeAspect="1"/>
          </p:cNvPicPr>
          <p:nvPr/>
        </p:nvPicPr>
        <p:blipFill>
          <a:blip r:embed="rId2"/>
          <a:stretch>
            <a:fillRect/>
          </a:stretch>
        </p:blipFill>
        <p:spPr>
          <a:xfrm>
            <a:off x="4660331" y="2356043"/>
            <a:ext cx="243962" cy="243962"/>
          </a:xfrm>
          <a:prstGeom prst="rect">
            <a:avLst/>
          </a:prstGeom>
        </p:spPr>
      </p:pic>
      <p:sp>
        <p:nvSpPr>
          <p:cNvPr id="16" name="Text 12"/>
          <p:cNvSpPr/>
          <p:nvPr/>
        </p:nvSpPr>
        <p:spPr>
          <a:xfrm>
            <a:off x="5148072" y="2212848"/>
            <a:ext cx="2450592" cy="530352"/>
          </a:xfrm>
          <a:prstGeom prst="rect">
            <a:avLst/>
          </a:prstGeom>
          <a:noFill/>
          <a:ln/>
        </p:spPr>
        <p:txBody>
          <a:bodyPr wrap="square" lIns="0" tIns="0" rIns="0" bIns="0" rtlCol="0" anchor="ctr"/>
          <a:lstStyle/>
          <a:p>
            <a:pPr indent="0" marL="0">
              <a:buNone/>
            </a:pPr>
            <a:r>
              <a:rPr lang="en-US" sz="1250" b="1" dirty="0">
                <a:solidFill>
                  <a:srgbClr val="0E2A47"/>
                </a:solidFill>
                <a:latin typeface="Calibri" pitchFamily="34" charset="0"/>
                <a:ea typeface="Calibri" pitchFamily="34" charset="-122"/>
                <a:cs typeface="Calibri" pitchFamily="34" charset="-120"/>
              </a:rPr>
              <a:t>Ulipristal (UPA, 30 mg)</a:t>
            </a:r>
            <a:endParaRPr lang="en-US" sz="1250" dirty="0"/>
          </a:p>
        </p:txBody>
      </p:sp>
      <p:sp>
        <p:nvSpPr>
          <p:cNvPr id="17" name="Text 13"/>
          <p:cNvSpPr/>
          <p:nvPr/>
        </p:nvSpPr>
        <p:spPr>
          <a:xfrm>
            <a:off x="4535424" y="2798064"/>
            <a:ext cx="2999232" cy="365760"/>
          </a:xfrm>
          <a:prstGeom prst="rect">
            <a:avLst/>
          </a:prstGeom>
          <a:noFill/>
          <a:ln/>
        </p:spPr>
        <p:txBody>
          <a:bodyPr wrap="square" lIns="0" tIns="0" rIns="0" bIns="0" rtlCol="0" anchor="ctr"/>
          <a:lstStyle/>
          <a:p>
            <a:pPr indent="0" marL="0">
              <a:buNone/>
            </a:pPr>
            <a:r>
              <a:rPr lang="en-US" sz="1050" b="1" i="1" dirty="0">
                <a:solidFill>
                  <a:srgbClr val="1F2A37"/>
                </a:solidFill>
                <a:latin typeface="Calibri" pitchFamily="34" charset="0"/>
                <a:ea typeface="Calibri" pitchFamily="34" charset="-122"/>
                <a:cs typeface="Calibri" pitchFamily="34" charset="-120"/>
              </a:rPr>
              <a:t>Best oral option near ovulation</a:t>
            </a:r>
            <a:endParaRPr lang="en-US" sz="1050" dirty="0"/>
          </a:p>
        </p:txBody>
      </p:sp>
      <p:sp>
        <p:nvSpPr>
          <p:cNvPr id="18" name="Text 14"/>
          <p:cNvSpPr/>
          <p:nvPr/>
        </p:nvSpPr>
        <p:spPr>
          <a:xfrm>
            <a:off x="4535424" y="3163824"/>
            <a:ext cx="2962656" cy="1371600"/>
          </a:xfrm>
          <a:prstGeom prst="rect">
            <a:avLst/>
          </a:prstGeom>
          <a:noFill/>
          <a:ln/>
        </p:spPr>
        <p:txBody>
          <a:bodyPr wrap="square" lIns="0" tIns="0" rIns="0" bIns="0" rtlCol="0" anchor="ctr"/>
          <a:lstStyle/>
          <a:p>
            <a:pPr indent="0" marL="0">
              <a:lnSpc>
                <a:spcPct val="103000"/>
              </a:lnSpc>
              <a:buNone/>
            </a:pPr>
            <a:r>
              <a:rPr lang="en-US" sz="1050" dirty="0">
                <a:solidFill>
                  <a:srgbClr val="33414F"/>
                </a:solidFill>
                <a:latin typeface="Calibri" pitchFamily="34" charset="0"/>
                <a:ea typeface="Calibri" pitchFamily="34" charset="-122"/>
                <a:cs typeface="Calibri" pitchFamily="34" charset="-120"/>
              </a:rPr>
              <a:t>Up to 120 hours. Wait 5 days before (re)starting hormonal contraception.</a:t>
            </a:r>
            <a:endParaRPr lang="en-US" sz="1050" dirty="0"/>
          </a:p>
        </p:txBody>
      </p:sp>
      <p:sp>
        <p:nvSpPr>
          <p:cNvPr id="19" name="Shape 15"/>
          <p:cNvSpPr/>
          <p:nvPr/>
        </p:nvSpPr>
        <p:spPr>
          <a:xfrm>
            <a:off x="7991856" y="2011680"/>
            <a:ext cx="3456432" cy="2606040"/>
          </a:xfrm>
          <a:prstGeom prst="roundRect">
            <a:avLst>
              <a:gd name="adj" fmla="val 4211"/>
            </a:avLst>
          </a:prstGeom>
          <a:solidFill>
            <a:srgbClr val="F4F7FA"/>
          </a:solidFill>
          <a:ln/>
          <a:effectLst>
            <a:outerShdw sx="100000" sy="100000" kx="0" ky="0" algn="bl" rotWithShape="0" blurRad="88900" dist="25400" dir="5400000">
              <a:srgbClr val="000000">
                <a:alpha val="12000"/>
              </a:srgbClr>
            </a:outerShdw>
          </a:effectLst>
        </p:spPr>
      </p:sp>
      <p:sp>
        <p:nvSpPr>
          <p:cNvPr id="20" name="Shape 16"/>
          <p:cNvSpPr/>
          <p:nvPr/>
        </p:nvSpPr>
        <p:spPr>
          <a:xfrm>
            <a:off x="8229600" y="2212848"/>
            <a:ext cx="530352" cy="530352"/>
          </a:xfrm>
          <a:prstGeom prst="ellipse">
            <a:avLst/>
          </a:prstGeom>
          <a:solidFill>
            <a:srgbClr val="E8770E"/>
          </a:solidFill>
          <a:ln/>
        </p:spPr>
      </p:sp>
      <p:pic>
        <p:nvPicPr>
          <p:cNvPr id="21" name="Image 2" descr="preencoded.png">    </p:cNvPr>
          <p:cNvPicPr>
            <a:picLocks noChangeAspect="1"/>
          </p:cNvPicPr>
          <p:nvPr/>
        </p:nvPicPr>
        <p:blipFill>
          <a:blip r:embed="rId3"/>
          <a:stretch>
            <a:fillRect/>
          </a:stretch>
        </p:blipFill>
        <p:spPr>
          <a:xfrm>
            <a:off x="8372795" y="2356043"/>
            <a:ext cx="243962" cy="243962"/>
          </a:xfrm>
          <a:prstGeom prst="rect">
            <a:avLst/>
          </a:prstGeom>
        </p:spPr>
      </p:pic>
      <p:sp>
        <p:nvSpPr>
          <p:cNvPr id="22" name="Text 17"/>
          <p:cNvSpPr/>
          <p:nvPr/>
        </p:nvSpPr>
        <p:spPr>
          <a:xfrm>
            <a:off x="8860536" y="2212848"/>
            <a:ext cx="2450592" cy="530352"/>
          </a:xfrm>
          <a:prstGeom prst="rect">
            <a:avLst/>
          </a:prstGeom>
          <a:noFill/>
          <a:ln/>
        </p:spPr>
        <p:txBody>
          <a:bodyPr wrap="square" lIns="0" tIns="0" rIns="0" bIns="0" rtlCol="0" anchor="ctr"/>
          <a:lstStyle/>
          <a:p>
            <a:pPr indent="0" marL="0">
              <a:buNone/>
            </a:pPr>
            <a:r>
              <a:rPr lang="en-US" sz="1250" b="1" dirty="0">
                <a:solidFill>
                  <a:srgbClr val="E8770E"/>
                </a:solidFill>
                <a:latin typeface="Calibri" pitchFamily="34" charset="0"/>
                <a:ea typeface="Calibri" pitchFamily="34" charset="-122"/>
                <a:cs typeface="Calibri" pitchFamily="34" charset="-120"/>
              </a:rPr>
              <a:t>Levonorgestrel 1.5 mg</a:t>
            </a:r>
            <a:endParaRPr lang="en-US" sz="1250" dirty="0"/>
          </a:p>
        </p:txBody>
      </p:sp>
      <p:sp>
        <p:nvSpPr>
          <p:cNvPr id="23" name="Text 18"/>
          <p:cNvSpPr/>
          <p:nvPr/>
        </p:nvSpPr>
        <p:spPr>
          <a:xfrm>
            <a:off x="8247888" y="2798064"/>
            <a:ext cx="2999232" cy="365760"/>
          </a:xfrm>
          <a:prstGeom prst="rect">
            <a:avLst/>
          </a:prstGeom>
          <a:noFill/>
          <a:ln/>
        </p:spPr>
        <p:txBody>
          <a:bodyPr wrap="square" lIns="0" tIns="0" rIns="0" bIns="0" rtlCol="0" anchor="ctr"/>
          <a:lstStyle/>
          <a:p>
            <a:pPr indent="0" marL="0">
              <a:buNone/>
            </a:pPr>
            <a:r>
              <a:rPr lang="en-US" sz="1050" b="1" i="1" dirty="0">
                <a:solidFill>
                  <a:srgbClr val="1F2A37"/>
                </a:solidFill>
                <a:latin typeface="Calibri" pitchFamily="34" charset="0"/>
                <a:ea typeface="Calibri" pitchFamily="34" charset="-122"/>
                <a:cs typeface="Calibri" pitchFamily="34" charset="-120"/>
              </a:rPr>
              <a:t>Simple oral option</a:t>
            </a:r>
            <a:endParaRPr lang="en-US" sz="1050" dirty="0"/>
          </a:p>
        </p:txBody>
      </p:sp>
      <p:sp>
        <p:nvSpPr>
          <p:cNvPr id="24" name="Text 19"/>
          <p:cNvSpPr/>
          <p:nvPr/>
        </p:nvSpPr>
        <p:spPr>
          <a:xfrm>
            <a:off x="8247888" y="3163824"/>
            <a:ext cx="2962656" cy="1371600"/>
          </a:xfrm>
          <a:prstGeom prst="rect">
            <a:avLst/>
          </a:prstGeom>
          <a:noFill/>
          <a:ln/>
        </p:spPr>
        <p:txBody>
          <a:bodyPr wrap="square" lIns="0" tIns="0" rIns="0" bIns="0" rtlCol="0" anchor="ctr"/>
          <a:lstStyle/>
          <a:p>
            <a:pPr indent="0" marL="0">
              <a:lnSpc>
                <a:spcPct val="103000"/>
              </a:lnSpc>
              <a:buNone/>
            </a:pPr>
            <a:r>
              <a:rPr lang="en-US" sz="1050" dirty="0">
                <a:solidFill>
                  <a:srgbClr val="33414F"/>
                </a:solidFill>
                <a:latin typeface="Calibri" pitchFamily="34" charset="0"/>
                <a:ea typeface="Calibri" pitchFamily="34" charset="-122"/>
                <a:cs typeface="Calibri" pitchFamily="34" charset="-120"/>
              </a:rPr>
              <a:t>Up to 72 hours. Double dose (3 mg) if on enzyme inducers or BMI &gt; 26 / over 70 kg. Can restart the pill at once + 7 days cover.</a:t>
            </a:r>
            <a:endParaRPr lang="en-US" sz="1050" dirty="0"/>
          </a:p>
        </p:txBody>
      </p:sp>
      <p:sp>
        <p:nvSpPr>
          <p:cNvPr id="25" name="Shape 20"/>
          <p:cNvSpPr/>
          <p:nvPr/>
        </p:nvSpPr>
        <p:spPr>
          <a:xfrm>
            <a:off x="566928" y="4800600"/>
            <a:ext cx="10515600" cy="914400"/>
          </a:xfrm>
          <a:prstGeom prst="roundRect">
            <a:avLst>
              <a:gd name="adj" fmla="val 10000"/>
            </a:avLst>
          </a:prstGeom>
          <a:solidFill>
            <a:srgbClr val="FBEAE8"/>
          </a:solidFill>
          <a:ln/>
          <a:effectLst>
            <a:outerShdw sx="100000" sy="100000" kx="0" ky="0" algn="bl" rotWithShape="0" blurRad="88900" dist="25400" dir="5400000">
              <a:srgbClr val="000000">
                <a:alpha val="10000"/>
              </a:srgbClr>
            </a:outerShdw>
          </a:effectLst>
        </p:spPr>
      </p:sp>
      <p:pic>
        <p:nvPicPr>
          <p:cNvPr id="26" name="Image 3" descr="preencoded.png">    </p:cNvPr>
          <p:cNvPicPr>
            <a:picLocks noChangeAspect="1"/>
          </p:cNvPicPr>
          <p:nvPr/>
        </p:nvPicPr>
        <p:blipFill>
          <a:blip r:embed="rId4"/>
          <a:stretch>
            <a:fillRect/>
          </a:stretch>
        </p:blipFill>
        <p:spPr>
          <a:xfrm>
            <a:off x="786384" y="5038344"/>
            <a:ext cx="310896" cy="310896"/>
          </a:xfrm>
          <a:prstGeom prst="rect">
            <a:avLst/>
          </a:prstGeom>
        </p:spPr>
      </p:pic>
      <p:sp>
        <p:nvSpPr>
          <p:cNvPr id="27" name="Text 21"/>
          <p:cNvSpPr/>
          <p:nvPr/>
        </p:nvSpPr>
        <p:spPr>
          <a:xfrm>
            <a:off x="1225296" y="4983480"/>
            <a:ext cx="9692640" cy="384048"/>
          </a:xfrm>
          <a:prstGeom prst="rect">
            <a:avLst/>
          </a:prstGeom>
          <a:noFill/>
          <a:ln/>
        </p:spPr>
        <p:txBody>
          <a:bodyPr wrap="square" lIns="0" tIns="0" rIns="0" bIns="0" rtlCol="0" anchor="ctr"/>
          <a:lstStyle/>
          <a:p>
            <a:pPr indent="0" marL="0">
              <a:buNone/>
            </a:pPr>
            <a:r>
              <a:rPr lang="en-US" sz="1300" b="1" dirty="0">
                <a:solidFill>
                  <a:srgbClr val="C0392B"/>
                </a:solidFill>
                <a:latin typeface="Calibri" pitchFamily="34" charset="0"/>
                <a:ea typeface="Calibri" pitchFamily="34" charset="-122"/>
                <a:cs typeface="Calibri" pitchFamily="34" charset="-120"/>
              </a:rPr>
              <a:t>Always say this</a:t>
            </a:r>
            <a:endParaRPr lang="en-US" sz="1300" dirty="0"/>
          </a:p>
        </p:txBody>
      </p:sp>
      <p:sp>
        <p:nvSpPr>
          <p:cNvPr id="28" name="Text 22"/>
          <p:cNvSpPr/>
          <p:nvPr/>
        </p:nvSpPr>
        <p:spPr>
          <a:xfrm>
            <a:off x="859536" y="5404104"/>
            <a:ext cx="9948672" cy="164592"/>
          </a:xfrm>
          <a:prstGeom prst="rect">
            <a:avLst/>
          </a:prstGeom>
          <a:noFill/>
          <a:ln/>
        </p:spPr>
        <p:txBody>
          <a:bodyPr wrap="square" lIns="0" tIns="0" rIns="0" bIns="0" rtlCol="0" anchor="t"/>
          <a:lstStyle/>
          <a:p>
            <a:pPr indent="0" marL="0">
              <a:lnSpc>
                <a:spcPct val="102000"/>
              </a:lnSpc>
              <a:buNone/>
            </a:pPr>
            <a:r>
              <a:rPr lang="en-US" sz="1150" dirty="0">
                <a:solidFill>
                  <a:srgbClr val="33414F"/>
                </a:solidFill>
                <a:latin typeface="Calibri" pitchFamily="34" charset="0"/>
                <a:ea typeface="Calibri" pitchFamily="34" charset="-122"/>
                <a:cs typeface="Calibri" pitchFamily="34" charset="-120"/>
              </a:rPr>
              <a:t>Emergency contraception does NOT protect for the rest of the cycle. Restart reliable contraception, use condoms, and do a pregnancy test in 3 weeks if the next period is late or unusual.</a:t>
            </a:r>
            <a:endParaRPr lang="en-US" sz="1150" dirty="0"/>
          </a:p>
        </p:txBody>
      </p:sp>
      <p:sp>
        <p:nvSpPr>
          <p:cNvPr id="29" name="Text 23"/>
          <p:cNvSpPr/>
          <p:nvPr/>
        </p:nvSpPr>
        <p:spPr>
          <a:xfrm>
            <a:off x="566928" y="6437376"/>
            <a:ext cx="11057839" cy="292608"/>
          </a:xfrm>
          <a:prstGeom prst="rect">
            <a:avLst/>
          </a:prstGeom>
          <a:noFill/>
          <a:ln/>
        </p:spPr>
        <p:txBody>
          <a:bodyPr wrap="square" lIns="0" tIns="0" rIns="0" bIns="0" rtlCol="0" anchor="ctr"/>
          <a:lstStyle/>
          <a:p>
            <a:pPr algn="l" indent="0" marL="0">
              <a:buNone/>
            </a:pPr>
            <a:r>
              <a:rPr lang="en-US" sz="850" b="1" dirty="0">
                <a:solidFill>
                  <a:srgbClr val="6B7886"/>
                </a:solidFill>
                <a:latin typeface="Calibri" pitchFamily="34" charset="0"/>
                <a:ea typeface="Calibri" pitchFamily="34" charset="-122"/>
                <a:cs typeface="Calibri" pitchFamily="34" charset="-120"/>
              </a:rPr>
              <a:t>Source: </a:t>
            </a:r>
            <a:pPr algn="l" indent="0" marL="0">
              <a:buNone/>
            </a:pPr>
            <a:r>
              <a:rPr lang="en-US" sz="850" dirty="0">
                <a:solidFill>
                  <a:srgbClr val="6B7886"/>
                </a:solidFill>
                <a:latin typeface="Calibri" pitchFamily="34" charset="0"/>
                <a:ea typeface="Calibri" pitchFamily="34" charset="-122"/>
                <a:cs typeface="Calibri" pitchFamily="34" charset="-120"/>
              </a:rPr>
              <a:t>FSRH Emergency Contraception (2017, amended 2023/2026). Cu-IUD is the most effective method.</a:t>
            </a:r>
            <a:endParaRPr lang="en-US" sz="85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66928" y="310896"/>
            <a:ext cx="2907792" cy="365760"/>
          </a:xfrm>
          <a:prstGeom prst="roundRect">
            <a:avLst>
              <a:gd name="adj" fmla="val 50000"/>
            </a:avLst>
          </a:prstGeom>
          <a:solidFill>
            <a:srgbClr val="E8770E"/>
          </a:solidFill>
          <a:ln/>
        </p:spPr>
      </p:sp>
      <p:sp>
        <p:nvSpPr>
          <p:cNvPr id="3" name="Text 1"/>
          <p:cNvSpPr/>
          <p:nvPr/>
        </p:nvSpPr>
        <p:spPr>
          <a:xfrm>
            <a:off x="566928" y="310896"/>
            <a:ext cx="2907792" cy="365760"/>
          </a:xfrm>
          <a:prstGeom prst="rect">
            <a:avLst/>
          </a:prstGeom>
          <a:noFill/>
          <a:ln/>
        </p:spPr>
        <p:txBody>
          <a:bodyPr wrap="square" lIns="0" tIns="0" rIns="0" bIns="0" rtlCol="0" anchor="ctr"/>
          <a:lstStyle/>
          <a:p>
            <a:pPr algn="ctr" indent="0" marL="0">
              <a:buNone/>
            </a:pPr>
            <a:r>
              <a:rPr lang="en-US" sz="1050" b="1" spc="100" kern="0" dirty="0">
                <a:solidFill>
                  <a:srgbClr val="FFFFFF"/>
                </a:solidFill>
                <a:latin typeface="Calibri" pitchFamily="34" charset="0"/>
                <a:ea typeface="Calibri" pitchFamily="34" charset="-122"/>
                <a:cs typeface="Calibri" pitchFamily="34" charset="-120"/>
              </a:rPr>
              <a:t>BRADFORD VTS TEACHING AIDS</a:t>
            </a:r>
            <a:endParaRPr lang="en-US" sz="1050" dirty="0"/>
          </a:p>
        </p:txBody>
      </p:sp>
      <p:sp>
        <p:nvSpPr>
          <p:cNvPr id="4" name="Text 2"/>
          <p:cNvSpPr/>
          <p:nvPr/>
        </p:nvSpPr>
        <p:spPr>
          <a:xfrm>
            <a:off x="10161727" y="310896"/>
            <a:ext cx="1463040" cy="365760"/>
          </a:xfrm>
          <a:prstGeom prst="rect">
            <a:avLst/>
          </a:prstGeom>
          <a:noFill/>
          <a:ln/>
        </p:spPr>
        <p:txBody>
          <a:bodyPr wrap="square" lIns="0" tIns="0" rIns="0" bIns="0" rtlCol="0" anchor="ctr"/>
          <a:lstStyle/>
          <a:p>
            <a:pPr algn="r" indent="0" marL="0">
              <a:buNone/>
            </a:pPr>
            <a:r>
              <a:rPr lang="en-US" sz="1100" i="1" dirty="0">
                <a:solidFill>
                  <a:srgbClr val="6B7886"/>
                </a:solidFill>
                <a:latin typeface="Calibri" pitchFamily="34" charset="0"/>
                <a:ea typeface="Calibri" pitchFamily="34" charset="-122"/>
                <a:cs typeface="Calibri" pitchFamily="34" charset="-120"/>
              </a:rPr>
              <a:t>June 2026</a:t>
            </a:r>
            <a:endParaRPr lang="en-US" sz="1100" dirty="0"/>
          </a:p>
        </p:txBody>
      </p:sp>
      <p:sp>
        <p:nvSpPr>
          <p:cNvPr id="5" name="Text 3"/>
          <p:cNvSpPr/>
          <p:nvPr/>
        </p:nvSpPr>
        <p:spPr>
          <a:xfrm>
            <a:off x="566928" y="868680"/>
            <a:ext cx="10058400" cy="548640"/>
          </a:xfrm>
          <a:prstGeom prst="rect">
            <a:avLst/>
          </a:prstGeom>
          <a:noFill/>
          <a:ln/>
        </p:spPr>
        <p:txBody>
          <a:bodyPr wrap="square" lIns="0" tIns="0" rIns="0" bIns="0" rtlCol="0" anchor="ctr"/>
          <a:lstStyle/>
          <a:p>
            <a:pPr indent="0" marL="0">
              <a:buNone/>
            </a:pPr>
            <a:r>
              <a:rPr lang="en-US" sz="2500" b="1" dirty="0">
                <a:solidFill>
                  <a:srgbClr val="0E2A47"/>
                </a:solidFill>
                <a:latin typeface="Georgia" pitchFamily="34" charset="0"/>
                <a:ea typeface="Georgia" pitchFamily="34" charset="-122"/>
                <a:cs typeface="Georgia" pitchFamily="34" charset="-120"/>
              </a:rPr>
              <a:t>The missed-pill rule — made simple</a:t>
            </a:r>
            <a:endParaRPr lang="en-US" sz="2500" dirty="0"/>
          </a:p>
        </p:txBody>
      </p:sp>
      <p:sp>
        <p:nvSpPr>
          <p:cNvPr id="6" name="Text 4"/>
          <p:cNvSpPr/>
          <p:nvPr/>
        </p:nvSpPr>
        <p:spPr>
          <a:xfrm>
            <a:off x="566928" y="1417320"/>
            <a:ext cx="10789920" cy="411480"/>
          </a:xfrm>
          <a:prstGeom prst="rect">
            <a:avLst/>
          </a:prstGeom>
          <a:noFill/>
          <a:ln/>
        </p:spPr>
        <p:txBody>
          <a:bodyPr wrap="square" lIns="0" tIns="0" rIns="0" bIns="0" rtlCol="0" anchor="ctr"/>
          <a:lstStyle/>
          <a:p>
            <a:pPr indent="0" marL="0">
              <a:buNone/>
            </a:pPr>
            <a:r>
              <a:rPr lang="en-US" sz="1300" dirty="0">
                <a:solidFill>
                  <a:srgbClr val="6B7886"/>
                </a:solidFill>
                <a:latin typeface="Calibri" pitchFamily="34" charset="0"/>
                <a:ea typeface="Calibri" pitchFamily="34" charset="-122"/>
                <a:cs typeface="Calibri" pitchFamily="34" charset="-120"/>
              </a:rPr>
              <a:t>A pill is “missed” once it is more than 24 hours late. Everything below follows from one question.</a:t>
            </a:r>
            <a:endParaRPr lang="en-US" sz="1300" dirty="0"/>
          </a:p>
        </p:txBody>
      </p:sp>
      <p:sp>
        <p:nvSpPr>
          <p:cNvPr id="7" name="Shape 5"/>
          <p:cNvSpPr/>
          <p:nvPr/>
        </p:nvSpPr>
        <p:spPr>
          <a:xfrm>
            <a:off x="4023360" y="1965960"/>
            <a:ext cx="4114800" cy="640080"/>
          </a:xfrm>
          <a:prstGeom prst="roundRect">
            <a:avLst>
              <a:gd name="adj" fmla="val 14286"/>
            </a:avLst>
          </a:prstGeom>
          <a:solidFill>
            <a:srgbClr val="0E2A47"/>
          </a:solidFill>
          <a:ln/>
        </p:spPr>
      </p:sp>
      <p:sp>
        <p:nvSpPr>
          <p:cNvPr id="8" name="Text 6"/>
          <p:cNvSpPr/>
          <p:nvPr/>
        </p:nvSpPr>
        <p:spPr>
          <a:xfrm>
            <a:off x="4023360" y="1965960"/>
            <a:ext cx="4114800" cy="640080"/>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How many pills were missed?</a:t>
            </a:r>
            <a:endParaRPr lang="en-US" sz="1500" dirty="0"/>
          </a:p>
        </p:txBody>
      </p:sp>
      <p:sp>
        <p:nvSpPr>
          <p:cNvPr id="9" name="Shape 7"/>
          <p:cNvSpPr/>
          <p:nvPr/>
        </p:nvSpPr>
        <p:spPr>
          <a:xfrm>
            <a:off x="566928" y="2880360"/>
            <a:ext cx="5486400" cy="1417320"/>
          </a:xfrm>
          <a:prstGeom prst="roundRect">
            <a:avLst>
              <a:gd name="adj" fmla="val 7742"/>
            </a:avLst>
          </a:prstGeom>
          <a:solidFill>
            <a:srgbClr val="E8F4EC"/>
          </a:solidFill>
          <a:ln w="12700">
            <a:solidFill>
              <a:srgbClr val="1E8449"/>
            </a:solidFill>
            <a:prstDash val="solid"/>
          </a:ln>
        </p:spPr>
      </p:sp>
      <p:sp>
        <p:nvSpPr>
          <p:cNvPr id="10" name="Text 8"/>
          <p:cNvSpPr/>
          <p:nvPr/>
        </p:nvSpPr>
        <p:spPr>
          <a:xfrm>
            <a:off x="841248" y="3017520"/>
            <a:ext cx="4937760" cy="365760"/>
          </a:xfrm>
          <a:prstGeom prst="rect">
            <a:avLst/>
          </a:prstGeom>
          <a:noFill/>
          <a:ln/>
        </p:spPr>
        <p:txBody>
          <a:bodyPr wrap="square" lIns="0" tIns="0" rIns="0" bIns="0" rtlCol="0" anchor="ctr"/>
          <a:lstStyle/>
          <a:p>
            <a:pPr indent="0" marL="0">
              <a:buNone/>
            </a:pPr>
            <a:r>
              <a:rPr lang="en-US" sz="1500" b="1" dirty="0">
                <a:solidFill>
                  <a:srgbClr val="1E8449"/>
                </a:solidFill>
                <a:latin typeface="Calibri" pitchFamily="34" charset="0"/>
                <a:ea typeface="Calibri" pitchFamily="34" charset="-122"/>
                <a:cs typeface="Calibri" pitchFamily="34" charset="-120"/>
              </a:rPr>
              <a:t>Just ONE pill</a:t>
            </a:r>
            <a:endParaRPr lang="en-US" sz="1500" dirty="0"/>
          </a:p>
        </p:txBody>
      </p:sp>
      <p:sp>
        <p:nvSpPr>
          <p:cNvPr id="11" name="Text 9"/>
          <p:cNvSpPr/>
          <p:nvPr/>
        </p:nvSpPr>
        <p:spPr>
          <a:xfrm>
            <a:off x="841248" y="3401568"/>
            <a:ext cx="5029200" cy="868680"/>
          </a:xfrm>
          <a:prstGeom prst="rect">
            <a:avLst/>
          </a:prstGeom>
          <a:noFill/>
          <a:ln/>
        </p:spPr>
        <p:txBody>
          <a:bodyPr wrap="square" lIns="0" tIns="0" rIns="0" bIns="0" rtlCol="0" anchor="ctr"/>
          <a:lstStyle/>
          <a:p>
            <a:pPr marL="177800" indent="-177800">
              <a:lnSpc>
                <a:spcPct val="100000"/>
              </a:lnSpc>
              <a:spcAft>
                <a:spcPts val="400"/>
              </a:spcAft>
              <a:buSzPct val="100000"/>
              <a:buChar char="•"/>
            </a:pPr>
            <a:r>
              <a:rPr lang="en-US" sz="1150" dirty="0">
                <a:solidFill>
                  <a:srgbClr val="33414F"/>
                </a:solidFill>
                <a:latin typeface="Calibri" pitchFamily="34" charset="0"/>
                <a:ea typeface="Calibri" pitchFamily="34" charset="-122"/>
                <a:cs typeface="Calibri" pitchFamily="34" charset="-120"/>
              </a:rPr>
              <a:t>Take it as soon as you remember (even 2 in a day).</a:t>
            </a:r>
            <a:endParaRPr lang="en-US" sz="1150" dirty="0"/>
          </a:p>
          <a:p>
            <a:pPr marL="177800" indent="-177800">
              <a:lnSpc>
                <a:spcPct val="100000"/>
              </a:lnSpc>
              <a:spcAft>
                <a:spcPts val="400"/>
              </a:spcAft>
              <a:buSzPct val="100000"/>
              <a:buChar char="•"/>
            </a:pPr>
            <a:r>
              <a:rPr lang="en-US" sz="1150" dirty="0">
                <a:solidFill>
                  <a:srgbClr val="33414F"/>
                </a:solidFill>
                <a:latin typeface="Calibri" pitchFamily="34" charset="0"/>
                <a:ea typeface="Calibri" pitchFamily="34" charset="-122"/>
                <a:cs typeface="Calibri" pitchFamily="34" charset="-120"/>
              </a:rPr>
              <a:t>Carry on with the pack as normal.</a:t>
            </a:r>
            <a:endParaRPr lang="en-US" sz="1150" dirty="0"/>
          </a:p>
          <a:p>
            <a:pPr marL="177800" indent="-177800">
              <a:lnSpc>
                <a:spcPct val="100000"/>
              </a:lnSpc>
              <a:buSzPct val="100000"/>
              <a:buChar char="•"/>
            </a:pPr>
            <a:r>
              <a:rPr lang="en-US" sz="1150" b="1" dirty="0">
                <a:solidFill>
                  <a:srgbClr val="33414F"/>
                </a:solidFill>
                <a:latin typeface="Calibri" pitchFamily="34" charset="0"/>
                <a:ea typeface="Calibri" pitchFamily="34" charset="-122"/>
                <a:cs typeface="Calibri" pitchFamily="34" charset="-120"/>
              </a:rPr>
              <a:t>No extra precautions. No emergency contraception needed.</a:t>
            </a:r>
            <a:endParaRPr lang="en-US" sz="1150" dirty="0"/>
          </a:p>
        </p:txBody>
      </p:sp>
      <p:sp>
        <p:nvSpPr>
          <p:cNvPr id="12" name="Shape 10"/>
          <p:cNvSpPr/>
          <p:nvPr/>
        </p:nvSpPr>
        <p:spPr>
          <a:xfrm>
            <a:off x="6126480" y="2880360"/>
            <a:ext cx="5532120" cy="1417320"/>
          </a:xfrm>
          <a:prstGeom prst="roundRect">
            <a:avLst>
              <a:gd name="adj" fmla="val 7742"/>
            </a:avLst>
          </a:prstGeom>
          <a:solidFill>
            <a:srgbClr val="FBEAE8"/>
          </a:solidFill>
          <a:ln w="12700">
            <a:solidFill>
              <a:srgbClr val="C0392B"/>
            </a:solidFill>
            <a:prstDash val="solid"/>
          </a:ln>
        </p:spPr>
      </p:sp>
      <p:sp>
        <p:nvSpPr>
          <p:cNvPr id="13" name="Text 11"/>
          <p:cNvSpPr/>
          <p:nvPr/>
        </p:nvSpPr>
        <p:spPr>
          <a:xfrm>
            <a:off x="6400800" y="3017520"/>
            <a:ext cx="4937760" cy="365760"/>
          </a:xfrm>
          <a:prstGeom prst="rect">
            <a:avLst/>
          </a:prstGeom>
          <a:noFill/>
          <a:ln/>
        </p:spPr>
        <p:txBody>
          <a:bodyPr wrap="square" lIns="0" tIns="0" rIns="0" bIns="0" rtlCol="0" anchor="ctr"/>
          <a:lstStyle/>
          <a:p>
            <a:pPr indent="0" marL="0">
              <a:buNone/>
            </a:pPr>
            <a:r>
              <a:rPr lang="en-US" sz="1500" b="1" dirty="0">
                <a:solidFill>
                  <a:srgbClr val="C0392B"/>
                </a:solidFill>
                <a:latin typeface="Calibri" pitchFamily="34" charset="0"/>
                <a:ea typeface="Calibri" pitchFamily="34" charset="-122"/>
                <a:cs typeface="Calibri" pitchFamily="34" charset="-120"/>
              </a:rPr>
              <a:t>TWO or more pills</a:t>
            </a:r>
            <a:endParaRPr lang="en-US" sz="1500" dirty="0"/>
          </a:p>
        </p:txBody>
      </p:sp>
      <p:sp>
        <p:nvSpPr>
          <p:cNvPr id="14" name="Text 12"/>
          <p:cNvSpPr/>
          <p:nvPr/>
        </p:nvSpPr>
        <p:spPr>
          <a:xfrm>
            <a:off x="6400800" y="3401568"/>
            <a:ext cx="5074920" cy="868680"/>
          </a:xfrm>
          <a:prstGeom prst="rect">
            <a:avLst/>
          </a:prstGeom>
          <a:noFill/>
          <a:ln/>
        </p:spPr>
        <p:txBody>
          <a:bodyPr wrap="square" lIns="0" tIns="0" rIns="0" bIns="0" rtlCol="0" anchor="ctr"/>
          <a:lstStyle/>
          <a:p>
            <a:pPr marL="177800" indent="-177800">
              <a:lnSpc>
                <a:spcPct val="100000"/>
              </a:lnSpc>
              <a:spcAft>
                <a:spcPts val="400"/>
              </a:spcAft>
              <a:buSzPct val="100000"/>
              <a:buChar char="•"/>
            </a:pPr>
            <a:r>
              <a:rPr lang="en-US" sz="1150" dirty="0">
                <a:solidFill>
                  <a:srgbClr val="33414F"/>
                </a:solidFill>
                <a:latin typeface="Calibri" pitchFamily="34" charset="0"/>
                <a:ea typeface="Calibri" pitchFamily="34" charset="-122"/>
                <a:cs typeface="Calibri" pitchFamily="34" charset="-120"/>
              </a:rPr>
              <a:t>Take the most recent missed pill now; leave earlier ones.</a:t>
            </a:r>
            <a:endParaRPr lang="en-US" sz="1150" dirty="0"/>
          </a:p>
          <a:p>
            <a:pPr marL="177800" indent="-177800">
              <a:lnSpc>
                <a:spcPct val="100000"/>
              </a:lnSpc>
              <a:spcAft>
                <a:spcPts val="400"/>
              </a:spcAft>
              <a:buSzPct val="100000"/>
              <a:buChar char="•"/>
            </a:pPr>
            <a:r>
              <a:rPr lang="en-US" sz="1150" dirty="0">
                <a:solidFill>
                  <a:srgbClr val="33414F"/>
                </a:solidFill>
                <a:latin typeface="Calibri" pitchFamily="34" charset="0"/>
                <a:ea typeface="Calibri" pitchFamily="34" charset="-122"/>
                <a:cs typeface="Calibri" pitchFamily="34" charset="-120"/>
              </a:rPr>
              <a:t>Carry on with the pack.</a:t>
            </a:r>
            <a:endParaRPr lang="en-US" sz="1150" dirty="0"/>
          </a:p>
          <a:p>
            <a:pPr marL="177800" indent="-177800">
              <a:lnSpc>
                <a:spcPct val="100000"/>
              </a:lnSpc>
              <a:buSzPct val="100000"/>
              <a:buChar char="•"/>
            </a:pPr>
            <a:r>
              <a:rPr lang="en-US" sz="1150" b="1" dirty="0">
                <a:solidFill>
                  <a:srgbClr val="33414F"/>
                </a:solidFill>
                <a:latin typeface="Calibri" pitchFamily="34" charset="0"/>
                <a:ea typeface="Calibri" pitchFamily="34" charset="-122"/>
                <a:cs typeface="Calibri" pitchFamily="34" charset="-120"/>
              </a:rPr>
              <a:t>Use condoms / abstain until 7 active pills taken in a row.</a:t>
            </a:r>
            <a:endParaRPr lang="en-US" sz="1150" dirty="0"/>
          </a:p>
        </p:txBody>
      </p:sp>
      <p:sp>
        <p:nvSpPr>
          <p:cNvPr id="15" name="Text 13"/>
          <p:cNvSpPr/>
          <p:nvPr/>
        </p:nvSpPr>
        <p:spPr>
          <a:xfrm>
            <a:off x="6126480" y="4434840"/>
            <a:ext cx="5486400" cy="320040"/>
          </a:xfrm>
          <a:prstGeom prst="rect">
            <a:avLst/>
          </a:prstGeom>
          <a:noFill/>
          <a:ln/>
        </p:spPr>
        <p:txBody>
          <a:bodyPr wrap="square" lIns="0" tIns="0" rIns="0" bIns="0" rtlCol="0" anchor="ctr"/>
          <a:lstStyle/>
          <a:p>
            <a:pPr indent="0" marL="0">
              <a:buNone/>
            </a:pPr>
            <a:r>
              <a:rPr lang="en-US" sz="1100" i="1" dirty="0">
                <a:solidFill>
                  <a:srgbClr val="6B7886"/>
                </a:solidFill>
                <a:latin typeface="Calibri" pitchFamily="34" charset="0"/>
                <a:ea typeface="Calibri" pitchFamily="34" charset="-122"/>
                <a:cs typeface="Calibri" pitchFamily="34" charset="-120"/>
              </a:rPr>
              <a:t>…and where you are in the pack decides the rest:</a:t>
            </a:r>
            <a:endParaRPr lang="en-US" sz="1100" dirty="0"/>
          </a:p>
        </p:txBody>
      </p:sp>
      <p:sp>
        <p:nvSpPr>
          <p:cNvPr id="16" name="Shape 14"/>
          <p:cNvSpPr/>
          <p:nvPr/>
        </p:nvSpPr>
        <p:spPr>
          <a:xfrm>
            <a:off x="6126480" y="4800600"/>
            <a:ext cx="5532120" cy="548640"/>
          </a:xfrm>
          <a:prstGeom prst="roundRect">
            <a:avLst>
              <a:gd name="adj" fmla="val 13333"/>
            </a:avLst>
          </a:prstGeom>
          <a:solidFill>
            <a:srgbClr val="F4F7FA"/>
          </a:solidFill>
          <a:ln/>
        </p:spPr>
      </p:sp>
      <p:sp>
        <p:nvSpPr>
          <p:cNvPr id="17" name="Shape 15"/>
          <p:cNvSpPr/>
          <p:nvPr/>
        </p:nvSpPr>
        <p:spPr>
          <a:xfrm>
            <a:off x="6263640" y="4937760"/>
            <a:ext cx="274320" cy="274320"/>
          </a:xfrm>
          <a:prstGeom prst="ellipse">
            <a:avLst/>
          </a:prstGeom>
          <a:solidFill>
            <a:srgbClr val="C0392B"/>
          </a:solidFill>
          <a:ln/>
        </p:spPr>
      </p:sp>
      <p:sp>
        <p:nvSpPr>
          <p:cNvPr id="18" name="Text 16"/>
          <p:cNvSpPr/>
          <p:nvPr/>
        </p:nvSpPr>
        <p:spPr>
          <a:xfrm>
            <a:off x="6656832" y="4800600"/>
            <a:ext cx="4937760" cy="548640"/>
          </a:xfrm>
          <a:prstGeom prst="rect">
            <a:avLst/>
          </a:prstGeom>
          <a:noFill/>
          <a:ln/>
        </p:spPr>
        <p:txBody>
          <a:bodyPr wrap="square" lIns="0" tIns="0" rIns="0" bIns="0" rtlCol="0" anchor="ctr"/>
          <a:lstStyle/>
          <a:p>
            <a:pPr indent="0" marL="0">
              <a:lnSpc>
                <a:spcPct val="95000"/>
              </a:lnSpc>
              <a:buNone/>
            </a:pPr>
            <a:r>
              <a:rPr lang="en-US" sz="1000" b="1" dirty="0">
                <a:solidFill>
                  <a:srgbClr val="1F2A37"/>
                </a:solidFill>
                <a:latin typeface="Calibri" pitchFamily="34" charset="0"/>
                <a:ea typeface="Calibri" pitchFamily="34" charset="-122"/>
                <a:cs typeface="Calibri" pitchFamily="34" charset="-120"/>
              </a:rPr>
              <a:t>Week 1 (days 1–7)  </a:t>
            </a:r>
            <a:pPr indent="0" marL="0">
              <a:lnSpc>
                <a:spcPct val="95000"/>
              </a:lnSpc>
              <a:buNone/>
            </a:pPr>
            <a:r>
              <a:rPr lang="en-US" sz="1000" dirty="0">
                <a:solidFill>
                  <a:srgbClr val="33414F"/>
                </a:solidFill>
                <a:latin typeface="Calibri" pitchFamily="34" charset="0"/>
                <a:ea typeface="Calibri" pitchFamily="34" charset="-122"/>
                <a:cs typeface="Calibri" pitchFamily="34" charset="-120"/>
              </a:rPr>
              <a:t>Consider emergency contraception if unprotected sex in the break or week 1.</a:t>
            </a:r>
            <a:endParaRPr lang="en-US" sz="1000" dirty="0"/>
          </a:p>
        </p:txBody>
      </p:sp>
      <p:sp>
        <p:nvSpPr>
          <p:cNvPr id="19" name="Shape 17"/>
          <p:cNvSpPr/>
          <p:nvPr/>
        </p:nvSpPr>
        <p:spPr>
          <a:xfrm>
            <a:off x="6126480" y="5394960"/>
            <a:ext cx="5532120" cy="548640"/>
          </a:xfrm>
          <a:prstGeom prst="roundRect">
            <a:avLst>
              <a:gd name="adj" fmla="val 13333"/>
            </a:avLst>
          </a:prstGeom>
          <a:solidFill>
            <a:srgbClr val="F4F7FA"/>
          </a:solidFill>
          <a:ln/>
        </p:spPr>
      </p:sp>
      <p:sp>
        <p:nvSpPr>
          <p:cNvPr id="20" name="Shape 18"/>
          <p:cNvSpPr/>
          <p:nvPr/>
        </p:nvSpPr>
        <p:spPr>
          <a:xfrm>
            <a:off x="6263640" y="5532120"/>
            <a:ext cx="274320" cy="274320"/>
          </a:xfrm>
          <a:prstGeom prst="ellipse">
            <a:avLst/>
          </a:prstGeom>
          <a:solidFill>
            <a:srgbClr val="B7950B"/>
          </a:solidFill>
          <a:ln/>
        </p:spPr>
      </p:sp>
      <p:sp>
        <p:nvSpPr>
          <p:cNvPr id="21" name="Text 19"/>
          <p:cNvSpPr/>
          <p:nvPr/>
        </p:nvSpPr>
        <p:spPr>
          <a:xfrm>
            <a:off x="6656832" y="5394960"/>
            <a:ext cx="4937760" cy="548640"/>
          </a:xfrm>
          <a:prstGeom prst="rect">
            <a:avLst/>
          </a:prstGeom>
          <a:noFill/>
          <a:ln/>
        </p:spPr>
        <p:txBody>
          <a:bodyPr wrap="square" lIns="0" tIns="0" rIns="0" bIns="0" rtlCol="0" anchor="ctr"/>
          <a:lstStyle/>
          <a:p>
            <a:pPr indent="0" marL="0">
              <a:lnSpc>
                <a:spcPct val="95000"/>
              </a:lnSpc>
              <a:buNone/>
            </a:pPr>
            <a:r>
              <a:rPr lang="en-US" sz="1000" b="1" dirty="0">
                <a:solidFill>
                  <a:srgbClr val="1F2A37"/>
                </a:solidFill>
                <a:latin typeface="Calibri" pitchFamily="34" charset="0"/>
                <a:ea typeface="Calibri" pitchFamily="34" charset="-122"/>
                <a:cs typeface="Calibri" pitchFamily="34" charset="-120"/>
              </a:rPr>
              <a:t>Week 2 (days 8–14)  </a:t>
            </a:r>
            <a:pPr indent="0" marL="0">
              <a:lnSpc>
                <a:spcPct val="95000"/>
              </a:lnSpc>
              <a:buNone/>
            </a:pPr>
            <a:r>
              <a:rPr lang="en-US" sz="1000" dirty="0">
                <a:solidFill>
                  <a:srgbClr val="33414F"/>
                </a:solidFill>
                <a:latin typeface="Calibri" pitchFamily="34" charset="0"/>
                <a:ea typeface="Calibri" pitchFamily="34" charset="-122"/>
                <a:cs typeface="Calibri" pitchFamily="34" charset="-120"/>
              </a:rPr>
              <a:t>No emergency contraception needed if the previous 7 days were correct.</a:t>
            </a:r>
            <a:endParaRPr lang="en-US" sz="1000" dirty="0"/>
          </a:p>
        </p:txBody>
      </p:sp>
      <p:sp>
        <p:nvSpPr>
          <p:cNvPr id="22" name="Shape 20"/>
          <p:cNvSpPr/>
          <p:nvPr/>
        </p:nvSpPr>
        <p:spPr>
          <a:xfrm>
            <a:off x="6126480" y="5989320"/>
            <a:ext cx="5532120" cy="548640"/>
          </a:xfrm>
          <a:prstGeom prst="roundRect">
            <a:avLst>
              <a:gd name="adj" fmla="val 13333"/>
            </a:avLst>
          </a:prstGeom>
          <a:solidFill>
            <a:srgbClr val="F4F7FA"/>
          </a:solidFill>
          <a:ln/>
        </p:spPr>
      </p:sp>
      <p:sp>
        <p:nvSpPr>
          <p:cNvPr id="23" name="Shape 21"/>
          <p:cNvSpPr/>
          <p:nvPr/>
        </p:nvSpPr>
        <p:spPr>
          <a:xfrm>
            <a:off x="6263640" y="6126480"/>
            <a:ext cx="274320" cy="274320"/>
          </a:xfrm>
          <a:prstGeom prst="ellipse">
            <a:avLst/>
          </a:prstGeom>
          <a:solidFill>
            <a:srgbClr val="CA6F1E"/>
          </a:solidFill>
          <a:ln/>
        </p:spPr>
      </p:sp>
      <p:sp>
        <p:nvSpPr>
          <p:cNvPr id="24" name="Text 22"/>
          <p:cNvSpPr/>
          <p:nvPr/>
        </p:nvSpPr>
        <p:spPr>
          <a:xfrm>
            <a:off x="6656832" y="5989320"/>
            <a:ext cx="4937760" cy="548640"/>
          </a:xfrm>
          <a:prstGeom prst="rect">
            <a:avLst/>
          </a:prstGeom>
          <a:noFill/>
          <a:ln/>
        </p:spPr>
        <p:txBody>
          <a:bodyPr wrap="square" lIns="0" tIns="0" rIns="0" bIns="0" rtlCol="0" anchor="ctr"/>
          <a:lstStyle/>
          <a:p>
            <a:pPr indent="0" marL="0">
              <a:lnSpc>
                <a:spcPct val="95000"/>
              </a:lnSpc>
              <a:buNone/>
            </a:pPr>
            <a:r>
              <a:rPr lang="en-US" sz="1000" b="1" dirty="0">
                <a:solidFill>
                  <a:srgbClr val="1F2A37"/>
                </a:solidFill>
                <a:latin typeface="Calibri" pitchFamily="34" charset="0"/>
                <a:ea typeface="Calibri" pitchFamily="34" charset="-122"/>
                <a:cs typeface="Calibri" pitchFamily="34" charset="-120"/>
              </a:rPr>
              <a:t>Week 3 (days 15–21)  </a:t>
            </a:r>
            <a:pPr indent="0" marL="0">
              <a:lnSpc>
                <a:spcPct val="95000"/>
              </a:lnSpc>
              <a:buNone/>
            </a:pPr>
            <a:r>
              <a:rPr lang="en-US" sz="1000" dirty="0">
                <a:solidFill>
                  <a:srgbClr val="33414F"/>
                </a:solidFill>
                <a:latin typeface="Calibri" pitchFamily="34" charset="0"/>
                <a:ea typeface="Calibri" pitchFamily="34" charset="-122"/>
                <a:cs typeface="Calibri" pitchFamily="34" charset="-120"/>
              </a:rPr>
              <a:t>Finish the active pills, then skip the break — start the next pack straight away.</a:t>
            </a:r>
            <a:endParaRPr lang="en-US" sz="1000" dirty="0"/>
          </a:p>
        </p:txBody>
      </p:sp>
      <p:sp>
        <p:nvSpPr>
          <p:cNvPr id="25" name="Shape 23"/>
          <p:cNvSpPr/>
          <p:nvPr/>
        </p:nvSpPr>
        <p:spPr>
          <a:xfrm>
            <a:off x="566928" y="4526280"/>
            <a:ext cx="5486400" cy="1417320"/>
          </a:xfrm>
          <a:prstGeom prst="roundRect">
            <a:avLst>
              <a:gd name="adj" fmla="val 6452"/>
            </a:avLst>
          </a:prstGeom>
          <a:solidFill>
            <a:srgbClr val="EEF2F6"/>
          </a:solidFill>
          <a:ln/>
          <a:effectLst>
            <a:outerShdw sx="100000" sy="100000" kx="0" ky="0" algn="bl" rotWithShape="0" blurRad="88900" dist="25400" dir="5400000">
              <a:srgbClr val="000000">
                <a:alpha val="10000"/>
              </a:srgbClr>
            </a:outerShdw>
          </a:effectLst>
        </p:spPr>
      </p:sp>
      <p:pic>
        <p:nvPicPr>
          <p:cNvPr id="26" name="Image 0" descr="preencoded.png">    </p:cNvPr>
          <p:cNvPicPr>
            <a:picLocks noChangeAspect="1"/>
          </p:cNvPicPr>
          <p:nvPr/>
        </p:nvPicPr>
        <p:blipFill>
          <a:blip r:embed="rId1"/>
          <a:stretch>
            <a:fillRect/>
          </a:stretch>
        </p:blipFill>
        <p:spPr>
          <a:xfrm>
            <a:off x="786384" y="4764024"/>
            <a:ext cx="310896" cy="310896"/>
          </a:xfrm>
          <a:prstGeom prst="rect">
            <a:avLst/>
          </a:prstGeom>
        </p:spPr>
      </p:pic>
      <p:sp>
        <p:nvSpPr>
          <p:cNvPr id="27" name="Text 24"/>
          <p:cNvSpPr/>
          <p:nvPr/>
        </p:nvSpPr>
        <p:spPr>
          <a:xfrm>
            <a:off x="1225296" y="4709160"/>
            <a:ext cx="4663440" cy="384048"/>
          </a:xfrm>
          <a:prstGeom prst="rect">
            <a:avLst/>
          </a:prstGeom>
          <a:noFill/>
          <a:ln/>
        </p:spPr>
        <p:txBody>
          <a:bodyPr wrap="square" lIns="0" tIns="0" rIns="0" bIns="0" rtlCol="0" anchor="ctr"/>
          <a:lstStyle/>
          <a:p>
            <a:pPr indent="0" marL="0">
              <a:buNone/>
            </a:pPr>
            <a:r>
              <a:rPr lang="en-US" sz="1300" b="1" dirty="0">
                <a:solidFill>
                  <a:srgbClr val="0E2A47"/>
                </a:solidFill>
                <a:latin typeface="Calibri" pitchFamily="34" charset="0"/>
                <a:ea typeface="Calibri" pitchFamily="34" charset="-122"/>
                <a:cs typeface="Calibri" pitchFamily="34" charset="-120"/>
              </a:rPr>
              <a:t>The break is the danger zone</a:t>
            </a:r>
            <a:endParaRPr lang="en-US" sz="1300" dirty="0"/>
          </a:p>
        </p:txBody>
      </p:sp>
      <p:sp>
        <p:nvSpPr>
          <p:cNvPr id="28" name="Text 25"/>
          <p:cNvSpPr/>
          <p:nvPr/>
        </p:nvSpPr>
        <p:spPr>
          <a:xfrm>
            <a:off x="859536" y="5129784"/>
            <a:ext cx="4919472" cy="667512"/>
          </a:xfrm>
          <a:prstGeom prst="rect">
            <a:avLst/>
          </a:prstGeom>
          <a:noFill/>
          <a:ln/>
        </p:spPr>
        <p:txBody>
          <a:bodyPr wrap="square" lIns="0" tIns="0" rIns="0" bIns="0" rtlCol="0" anchor="t"/>
          <a:lstStyle/>
          <a:p>
            <a:pPr indent="0" marL="0">
              <a:lnSpc>
                <a:spcPct val="102000"/>
              </a:lnSpc>
              <a:buNone/>
            </a:pPr>
            <a:r>
              <a:rPr lang="en-US" sz="1150" dirty="0">
                <a:solidFill>
                  <a:srgbClr val="33414F"/>
                </a:solidFill>
                <a:latin typeface="Calibri" pitchFamily="34" charset="0"/>
                <a:ea typeface="Calibri" pitchFamily="34" charset="-122"/>
                <a:cs typeface="Calibri" pitchFamily="34" charset="-120"/>
              </a:rPr>
              <a:t>Extending the hormone-free interval to 9 days or more is like a 2-pill miss — consider emergency contraception if there was unprotected sex.</a:t>
            </a:r>
            <a:endParaRPr lang="en-US" sz="1150" dirty="0"/>
          </a:p>
        </p:txBody>
      </p:sp>
      <p:sp>
        <p:nvSpPr>
          <p:cNvPr id="29" name="Text 26"/>
          <p:cNvSpPr/>
          <p:nvPr/>
        </p:nvSpPr>
        <p:spPr>
          <a:xfrm>
            <a:off x="566928" y="6437376"/>
            <a:ext cx="11057839" cy="292608"/>
          </a:xfrm>
          <a:prstGeom prst="rect">
            <a:avLst/>
          </a:prstGeom>
          <a:noFill/>
          <a:ln/>
        </p:spPr>
        <p:txBody>
          <a:bodyPr wrap="square" lIns="0" tIns="0" rIns="0" bIns="0" rtlCol="0" anchor="ctr"/>
          <a:lstStyle/>
          <a:p>
            <a:pPr algn="l" indent="0" marL="0">
              <a:buNone/>
            </a:pPr>
            <a:r>
              <a:rPr lang="en-US" sz="850" b="1" dirty="0">
                <a:solidFill>
                  <a:srgbClr val="6B7886"/>
                </a:solidFill>
                <a:latin typeface="Calibri" pitchFamily="34" charset="0"/>
                <a:ea typeface="Calibri" pitchFamily="34" charset="-122"/>
                <a:cs typeface="Calibri" pitchFamily="34" charset="-120"/>
              </a:rPr>
              <a:t>Source: </a:t>
            </a:r>
            <a:pPr algn="l" indent="0" marL="0">
              <a:buNone/>
            </a:pPr>
            <a:r>
              <a:rPr lang="en-US" sz="850" dirty="0">
                <a:solidFill>
                  <a:srgbClr val="6B7886"/>
                </a:solidFill>
                <a:latin typeface="Calibri" pitchFamily="34" charset="0"/>
                <a:ea typeface="Calibri" pitchFamily="34" charset="-122"/>
                <a:cs typeface="Calibri" pitchFamily="34" charset="-120"/>
              </a:rPr>
              <a:t>FSRH Recommended Actions after Incorrect Use of CHC (2020, amended 2021).</a:t>
            </a:r>
            <a:endParaRPr lang="en-US" sz="85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0E2A47"/>
        </a:solidFill>
      </p:bgPr>
    </p:bg>
    <p:spTree>
      <p:nvGrpSpPr>
        <p:cNvPr id="1" name=""/>
        <p:cNvGrpSpPr/>
        <p:nvPr/>
      </p:nvGrpSpPr>
      <p:grpSpPr>
        <a:xfrm>
          <a:off x="0" y="0"/>
          <a:ext cx="0" cy="0"/>
          <a:chOff x="0" y="0"/>
          <a:chExt cx="0" cy="0"/>
        </a:xfrm>
      </p:grpSpPr>
      <p:sp>
        <p:nvSpPr>
          <p:cNvPr id="2" name="Shape 0"/>
          <p:cNvSpPr/>
          <p:nvPr/>
        </p:nvSpPr>
        <p:spPr>
          <a:xfrm>
            <a:off x="566928" y="310896"/>
            <a:ext cx="2907792" cy="365760"/>
          </a:xfrm>
          <a:prstGeom prst="roundRect">
            <a:avLst>
              <a:gd name="adj" fmla="val 50000"/>
            </a:avLst>
          </a:prstGeom>
          <a:solidFill>
            <a:srgbClr val="E8770E"/>
          </a:solidFill>
          <a:ln/>
        </p:spPr>
      </p:sp>
      <p:sp>
        <p:nvSpPr>
          <p:cNvPr id="3" name="Text 1"/>
          <p:cNvSpPr/>
          <p:nvPr/>
        </p:nvSpPr>
        <p:spPr>
          <a:xfrm>
            <a:off x="566928" y="310896"/>
            <a:ext cx="2907792" cy="365760"/>
          </a:xfrm>
          <a:prstGeom prst="rect">
            <a:avLst/>
          </a:prstGeom>
          <a:noFill/>
          <a:ln/>
        </p:spPr>
        <p:txBody>
          <a:bodyPr wrap="square" lIns="0" tIns="0" rIns="0" bIns="0" rtlCol="0" anchor="ctr"/>
          <a:lstStyle/>
          <a:p>
            <a:pPr algn="ctr" indent="0" marL="0">
              <a:buNone/>
            </a:pPr>
            <a:r>
              <a:rPr lang="en-US" sz="1050" b="1" spc="100" kern="0" dirty="0">
                <a:solidFill>
                  <a:srgbClr val="FFFFFF"/>
                </a:solidFill>
                <a:latin typeface="Calibri" pitchFamily="34" charset="0"/>
                <a:ea typeface="Calibri" pitchFamily="34" charset="-122"/>
                <a:cs typeface="Calibri" pitchFamily="34" charset="-120"/>
              </a:rPr>
              <a:t>BRADFORD VTS TEACHING AIDS</a:t>
            </a:r>
            <a:endParaRPr lang="en-US" sz="1050" dirty="0"/>
          </a:p>
        </p:txBody>
      </p:sp>
      <p:sp>
        <p:nvSpPr>
          <p:cNvPr id="4" name="Text 2"/>
          <p:cNvSpPr/>
          <p:nvPr/>
        </p:nvSpPr>
        <p:spPr>
          <a:xfrm>
            <a:off x="10161727" y="310896"/>
            <a:ext cx="1463040" cy="365760"/>
          </a:xfrm>
          <a:prstGeom prst="rect">
            <a:avLst/>
          </a:prstGeom>
          <a:noFill/>
          <a:ln/>
        </p:spPr>
        <p:txBody>
          <a:bodyPr wrap="square" lIns="0" tIns="0" rIns="0" bIns="0" rtlCol="0" anchor="ctr"/>
          <a:lstStyle/>
          <a:p>
            <a:pPr algn="r" indent="0" marL="0">
              <a:buNone/>
            </a:pPr>
            <a:r>
              <a:rPr lang="en-US" sz="1100" i="1" dirty="0">
                <a:solidFill>
                  <a:srgbClr val="AEBED0"/>
                </a:solidFill>
                <a:latin typeface="Calibri" pitchFamily="34" charset="0"/>
                <a:ea typeface="Calibri" pitchFamily="34" charset="-122"/>
                <a:cs typeface="Calibri" pitchFamily="34" charset="-120"/>
              </a:rPr>
              <a:t>June 2026</a:t>
            </a:r>
            <a:endParaRPr lang="en-US" sz="1100" dirty="0"/>
          </a:p>
        </p:txBody>
      </p:sp>
      <p:sp>
        <p:nvSpPr>
          <p:cNvPr id="5" name="Shape 3"/>
          <p:cNvSpPr/>
          <p:nvPr/>
        </p:nvSpPr>
        <p:spPr>
          <a:xfrm>
            <a:off x="9144000" y="-1463040"/>
            <a:ext cx="4937760" cy="4937760"/>
          </a:xfrm>
          <a:prstGeom prst="ellipse">
            <a:avLst/>
          </a:prstGeom>
          <a:solidFill>
            <a:srgbClr val="163A5F"/>
          </a:solidFill>
          <a:ln/>
        </p:spPr>
      </p:sp>
      <p:sp>
        <p:nvSpPr>
          <p:cNvPr id="6" name="Shape 4"/>
          <p:cNvSpPr/>
          <p:nvPr/>
        </p:nvSpPr>
        <p:spPr>
          <a:xfrm>
            <a:off x="566928" y="2286000"/>
            <a:ext cx="914400" cy="914400"/>
          </a:xfrm>
          <a:prstGeom prst="ellipse">
            <a:avLst/>
          </a:prstGeom>
          <a:solidFill>
            <a:srgbClr val="E8770E"/>
          </a:solidFill>
          <a:ln/>
        </p:spPr>
      </p:sp>
      <p:pic>
        <p:nvPicPr>
          <p:cNvPr id="7" name="Image 0" descr="preencoded.png">    </p:cNvPr>
          <p:cNvPicPr>
            <a:picLocks noChangeAspect="1"/>
          </p:cNvPicPr>
          <p:nvPr/>
        </p:nvPicPr>
        <p:blipFill>
          <a:blip r:embed="rId1"/>
          <a:stretch>
            <a:fillRect/>
          </a:stretch>
        </p:blipFill>
        <p:spPr>
          <a:xfrm>
            <a:off x="813816" y="2532888"/>
            <a:ext cx="420624" cy="420624"/>
          </a:xfrm>
          <a:prstGeom prst="rect">
            <a:avLst/>
          </a:prstGeom>
        </p:spPr>
      </p:pic>
      <p:sp>
        <p:nvSpPr>
          <p:cNvPr id="8" name="Text 5"/>
          <p:cNvSpPr/>
          <p:nvPr/>
        </p:nvSpPr>
        <p:spPr>
          <a:xfrm>
            <a:off x="566928" y="3383280"/>
            <a:ext cx="7315200" cy="457200"/>
          </a:xfrm>
          <a:prstGeom prst="rect">
            <a:avLst/>
          </a:prstGeom>
          <a:noFill/>
          <a:ln/>
        </p:spPr>
        <p:txBody>
          <a:bodyPr wrap="square" lIns="0" tIns="0" rIns="0" bIns="0" rtlCol="0" anchor="ctr"/>
          <a:lstStyle/>
          <a:p>
            <a:pPr indent="0" marL="0">
              <a:buNone/>
            </a:pPr>
            <a:r>
              <a:rPr lang="en-US" sz="1600" b="1" spc="300" kern="0" dirty="0">
                <a:solidFill>
                  <a:srgbClr val="E8770E"/>
                </a:solidFill>
                <a:latin typeface="Calibri" pitchFamily="34" charset="0"/>
                <a:ea typeface="Calibri" pitchFamily="34" charset="-122"/>
                <a:cs typeface="Calibri" pitchFamily="34" charset="-120"/>
              </a:rPr>
              <a:t>MODULE H</a:t>
            </a:r>
            <a:endParaRPr lang="en-US" sz="1600" dirty="0"/>
          </a:p>
        </p:txBody>
      </p:sp>
      <p:sp>
        <p:nvSpPr>
          <p:cNvPr id="9" name="Text 6"/>
          <p:cNvSpPr/>
          <p:nvPr/>
        </p:nvSpPr>
        <p:spPr>
          <a:xfrm>
            <a:off x="566928" y="3794760"/>
            <a:ext cx="8412480" cy="914400"/>
          </a:xfrm>
          <a:prstGeom prst="rect">
            <a:avLst/>
          </a:prstGeom>
          <a:noFill/>
          <a:ln/>
        </p:spPr>
        <p:txBody>
          <a:bodyPr wrap="square" lIns="0" tIns="0" rIns="0" bIns="0" rtlCol="0" anchor="ctr"/>
          <a:lstStyle/>
          <a:p>
            <a:pPr indent="0" marL="0">
              <a:lnSpc>
                <a:spcPct val="98000"/>
              </a:lnSpc>
              <a:buNone/>
            </a:pPr>
            <a:r>
              <a:rPr lang="en-US" sz="3800" b="1" dirty="0">
                <a:solidFill>
                  <a:srgbClr val="FFFFFF"/>
                </a:solidFill>
                <a:latin typeface="Georgia" pitchFamily="34" charset="0"/>
                <a:ea typeface="Georgia" pitchFamily="34" charset="-122"/>
                <a:cs typeface="Georgia" pitchFamily="34" charset="-120"/>
              </a:rPr>
              <a:t>Safeguarding first</a:t>
            </a:r>
            <a:endParaRPr lang="en-US" sz="3800" dirty="0"/>
          </a:p>
        </p:txBody>
      </p:sp>
      <p:sp>
        <p:nvSpPr>
          <p:cNvPr id="10" name="Text 7"/>
          <p:cNvSpPr/>
          <p:nvPr/>
        </p:nvSpPr>
        <p:spPr>
          <a:xfrm>
            <a:off x="566928" y="4800600"/>
            <a:ext cx="8686800" cy="548640"/>
          </a:xfrm>
          <a:prstGeom prst="rect">
            <a:avLst/>
          </a:prstGeom>
          <a:noFill/>
          <a:ln/>
        </p:spPr>
        <p:txBody>
          <a:bodyPr wrap="square" lIns="0" tIns="0" rIns="0" bIns="0" rtlCol="0" anchor="ctr"/>
          <a:lstStyle/>
          <a:p>
            <a:pPr indent="0" marL="0">
              <a:buNone/>
            </a:pPr>
            <a:r>
              <a:rPr lang="en-US" sz="1600" dirty="0">
                <a:solidFill>
                  <a:srgbClr val="CFE0E0"/>
                </a:solidFill>
                <a:latin typeface="Calibri" pitchFamily="34" charset="0"/>
                <a:ea typeface="Calibri" pitchFamily="34" charset="-122"/>
                <a:cs typeface="Calibri" pitchFamily="34" charset="-120"/>
              </a:rPr>
              <a:t>When the contraception is the smaller part of the consultation</a:t>
            </a:r>
            <a:endParaRPr lang="en-US" sz="1600" dirty="0"/>
          </a:p>
        </p:txBody>
      </p:sp>
      <p:sp>
        <p:nvSpPr>
          <p:cNvPr id="11" name="Text 8"/>
          <p:cNvSpPr/>
          <p:nvPr/>
        </p:nvSpPr>
        <p:spPr>
          <a:xfrm>
            <a:off x="566928" y="5532120"/>
            <a:ext cx="9144000" cy="457200"/>
          </a:xfrm>
          <a:prstGeom prst="rect">
            <a:avLst/>
          </a:prstGeom>
          <a:noFill/>
          <a:ln/>
        </p:spPr>
        <p:txBody>
          <a:bodyPr wrap="square" lIns="0" tIns="0" rIns="0" bIns="0" rtlCol="0" anchor="ctr"/>
          <a:lstStyle/>
          <a:p>
            <a:pPr indent="0" marL="0">
              <a:buNone/>
            </a:pPr>
            <a:r>
              <a:rPr lang="en-US" sz="1250" i="1" dirty="0">
                <a:solidFill>
                  <a:srgbClr val="8FA2B8"/>
                </a:solidFill>
                <a:latin typeface="Calibri" pitchFamily="34" charset="0"/>
                <a:ea typeface="Calibri" pitchFamily="34" charset="-122"/>
                <a:cs typeface="Calibri" pitchFamily="34" charset="-120"/>
              </a:rPr>
              <a:t>Case 17</a:t>
            </a:r>
            <a:endParaRPr lang="en-US" sz="125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0E2A47"/>
        </a:solidFill>
      </p:bgPr>
    </p:bg>
    <p:spTree>
      <p:nvGrpSpPr>
        <p:cNvPr id="1" name=""/>
        <p:cNvGrpSpPr/>
        <p:nvPr/>
      </p:nvGrpSpPr>
      <p:grpSpPr>
        <a:xfrm>
          <a:off x="0" y="0"/>
          <a:ext cx="0" cy="0"/>
          <a:chOff x="0" y="0"/>
          <a:chExt cx="0" cy="0"/>
        </a:xfrm>
      </p:grpSpPr>
      <p:sp>
        <p:nvSpPr>
          <p:cNvPr id="2" name="Shape 0"/>
          <p:cNvSpPr/>
          <p:nvPr/>
        </p:nvSpPr>
        <p:spPr>
          <a:xfrm>
            <a:off x="566928" y="310896"/>
            <a:ext cx="2907792" cy="365760"/>
          </a:xfrm>
          <a:prstGeom prst="roundRect">
            <a:avLst>
              <a:gd name="adj" fmla="val 50000"/>
            </a:avLst>
          </a:prstGeom>
          <a:solidFill>
            <a:srgbClr val="E8770E"/>
          </a:solidFill>
          <a:ln/>
        </p:spPr>
      </p:sp>
      <p:sp>
        <p:nvSpPr>
          <p:cNvPr id="3" name="Text 1"/>
          <p:cNvSpPr/>
          <p:nvPr/>
        </p:nvSpPr>
        <p:spPr>
          <a:xfrm>
            <a:off x="566928" y="310896"/>
            <a:ext cx="2907792" cy="365760"/>
          </a:xfrm>
          <a:prstGeom prst="rect">
            <a:avLst/>
          </a:prstGeom>
          <a:noFill/>
          <a:ln/>
        </p:spPr>
        <p:txBody>
          <a:bodyPr wrap="square" lIns="0" tIns="0" rIns="0" bIns="0" rtlCol="0" anchor="ctr"/>
          <a:lstStyle/>
          <a:p>
            <a:pPr algn="ctr" indent="0" marL="0">
              <a:buNone/>
            </a:pPr>
            <a:r>
              <a:rPr lang="en-US" sz="1050" b="1" spc="100" kern="0" dirty="0">
                <a:solidFill>
                  <a:srgbClr val="FFFFFF"/>
                </a:solidFill>
                <a:latin typeface="Calibri" pitchFamily="34" charset="0"/>
                <a:ea typeface="Calibri" pitchFamily="34" charset="-122"/>
                <a:cs typeface="Calibri" pitchFamily="34" charset="-120"/>
              </a:rPr>
              <a:t>BRADFORD VTS TEACHING AIDS</a:t>
            </a:r>
            <a:endParaRPr lang="en-US" sz="1050" dirty="0"/>
          </a:p>
        </p:txBody>
      </p:sp>
      <p:sp>
        <p:nvSpPr>
          <p:cNvPr id="4" name="Text 2"/>
          <p:cNvSpPr/>
          <p:nvPr/>
        </p:nvSpPr>
        <p:spPr>
          <a:xfrm>
            <a:off x="10161727" y="310896"/>
            <a:ext cx="1463040" cy="365760"/>
          </a:xfrm>
          <a:prstGeom prst="rect">
            <a:avLst/>
          </a:prstGeom>
          <a:noFill/>
          <a:ln/>
        </p:spPr>
        <p:txBody>
          <a:bodyPr wrap="square" lIns="0" tIns="0" rIns="0" bIns="0" rtlCol="0" anchor="ctr"/>
          <a:lstStyle/>
          <a:p>
            <a:pPr algn="r" indent="0" marL="0">
              <a:buNone/>
            </a:pPr>
            <a:r>
              <a:rPr lang="en-US" sz="1100" i="1" dirty="0">
                <a:solidFill>
                  <a:srgbClr val="AEBED0"/>
                </a:solidFill>
                <a:latin typeface="Calibri" pitchFamily="34" charset="0"/>
                <a:ea typeface="Calibri" pitchFamily="34" charset="-122"/>
                <a:cs typeface="Calibri" pitchFamily="34" charset="-120"/>
              </a:rPr>
              <a:t>June 2026</a:t>
            </a:r>
            <a:endParaRPr lang="en-US" sz="1100" dirty="0"/>
          </a:p>
        </p:txBody>
      </p:sp>
      <p:sp>
        <p:nvSpPr>
          <p:cNvPr id="5" name="Shape 3"/>
          <p:cNvSpPr/>
          <p:nvPr/>
        </p:nvSpPr>
        <p:spPr>
          <a:xfrm>
            <a:off x="9692640" y="4023360"/>
            <a:ext cx="4572000" cy="4572000"/>
          </a:xfrm>
          <a:prstGeom prst="ellipse">
            <a:avLst/>
          </a:prstGeom>
          <a:solidFill>
            <a:srgbClr val="12877F">
              <a:alpha val="20000"/>
            </a:srgbClr>
          </a:solidFill>
          <a:ln/>
        </p:spPr>
      </p:sp>
      <p:sp>
        <p:nvSpPr>
          <p:cNvPr id="6" name="Text 4"/>
          <p:cNvSpPr/>
          <p:nvPr/>
        </p:nvSpPr>
        <p:spPr>
          <a:xfrm>
            <a:off x="566928" y="1097280"/>
            <a:ext cx="4572000" cy="411480"/>
          </a:xfrm>
          <a:prstGeom prst="rect">
            <a:avLst/>
          </a:prstGeom>
          <a:noFill/>
          <a:ln/>
        </p:spPr>
        <p:txBody>
          <a:bodyPr wrap="square" lIns="0" tIns="0" rIns="0" bIns="0" rtlCol="0" anchor="ctr"/>
          <a:lstStyle/>
          <a:p>
            <a:pPr indent="0" marL="0">
              <a:buNone/>
            </a:pPr>
            <a:r>
              <a:rPr lang="en-US" sz="1500" b="1" spc="200" kern="0" dirty="0">
                <a:solidFill>
                  <a:srgbClr val="E8770E"/>
                </a:solidFill>
                <a:latin typeface="Calibri" pitchFamily="34" charset="0"/>
                <a:ea typeface="Calibri" pitchFamily="34" charset="-122"/>
                <a:cs typeface="Calibri" pitchFamily="34" charset="-120"/>
              </a:rPr>
              <a:t>CASE 17 of 17</a:t>
            </a:r>
            <a:endParaRPr lang="en-US" sz="1500" dirty="0"/>
          </a:p>
        </p:txBody>
      </p:sp>
      <p:sp>
        <p:nvSpPr>
          <p:cNvPr id="7" name="Shape 5"/>
          <p:cNvSpPr/>
          <p:nvPr/>
        </p:nvSpPr>
        <p:spPr>
          <a:xfrm>
            <a:off x="2487168" y="1078992"/>
            <a:ext cx="4754880" cy="420624"/>
          </a:xfrm>
          <a:prstGeom prst="roundRect">
            <a:avLst>
              <a:gd name="adj" fmla="val 43478"/>
            </a:avLst>
          </a:prstGeom>
          <a:solidFill>
            <a:srgbClr val="FFFFFF">
              <a:alpha val="14000"/>
            </a:srgbClr>
          </a:solidFill>
          <a:ln/>
        </p:spPr>
      </p:sp>
      <p:sp>
        <p:nvSpPr>
          <p:cNvPr id="8" name="Text 6"/>
          <p:cNvSpPr/>
          <p:nvPr/>
        </p:nvSpPr>
        <p:spPr>
          <a:xfrm>
            <a:off x="2487168" y="1078992"/>
            <a:ext cx="4754880" cy="420624"/>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SAFEGUARDING</a:t>
            </a:r>
            <a:endParaRPr lang="en-US" sz="1100" dirty="0"/>
          </a:p>
        </p:txBody>
      </p:sp>
      <p:sp>
        <p:nvSpPr>
          <p:cNvPr id="9" name="Shape 7"/>
          <p:cNvSpPr/>
          <p:nvPr/>
        </p:nvSpPr>
        <p:spPr>
          <a:xfrm>
            <a:off x="566928" y="1828800"/>
            <a:ext cx="10515600" cy="2331720"/>
          </a:xfrm>
          <a:prstGeom prst="roundRect">
            <a:avLst>
              <a:gd name="adj" fmla="val 5490"/>
            </a:avLst>
          </a:prstGeom>
          <a:solidFill>
            <a:srgbClr val="FFFFFF"/>
          </a:solidFill>
          <a:ln/>
          <a:effectLst>
            <a:outerShdw sx="100000" sy="100000" kx="0" ky="0" algn="bl" rotWithShape="0" blurRad="127000" dist="38100" dir="5400000">
              <a:srgbClr val="000000">
                <a:alpha val="22000"/>
              </a:srgbClr>
            </a:outerShdw>
          </a:effectLst>
        </p:spPr>
      </p:sp>
      <p:sp>
        <p:nvSpPr>
          <p:cNvPr id="10" name="Shape 8"/>
          <p:cNvSpPr/>
          <p:nvPr/>
        </p:nvSpPr>
        <p:spPr>
          <a:xfrm>
            <a:off x="886968" y="2121408"/>
            <a:ext cx="868680" cy="868680"/>
          </a:xfrm>
          <a:prstGeom prst="ellipse">
            <a:avLst/>
          </a:prstGeom>
          <a:solidFill>
            <a:srgbClr val="F4F7FA"/>
          </a:solidFill>
          <a:ln/>
        </p:spPr>
      </p:sp>
      <p:pic>
        <p:nvPicPr>
          <p:cNvPr id="11" name="Image 0" descr="preencoded.png">    </p:cNvPr>
          <p:cNvPicPr>
            <a:picLocks noChangeAspect="1"/>
          </p:cNvPicPr>
          <p:nvPr/>
        </p:nvPicPr>
        <p:blipFill>
          <a:blip r:embed="rId1"/>
          <a:stretch>
            <a:fillRect/>
          </a:stretch>
        </p:blipFill>
        <p:spPr>
          <a:xfrm>
            <a:off x="1121512" y="2355952"/>
            <a:ext cx="399593" cy="399593"/>
          </a:xfrm>
          <a:prstGeom prst="rect">
            <a:avLst/>
          </a:prstGeom>
        </p:spPr>
      </p:pic>
      <p:sp>
        <p:nvSpPr>
          <p:cNvPr id="12" name="Text 9"/>
          <p:cNvSpPr/>
          <p:nvPr/>
        </p:nvSpPr>
        <p:spPr>
          <a:xfrm>
            <a:off x="1984248" y="2103120"/>
            <a:ext cx="8778240" cy="502920"/>
          </a:xfrm>
          <a:prstGeom prst="rect">
            <a:avLst/>
          </a:prstGeom>
          <a:noFill/>
          <a:ln/>
        </p:spPr>
        <p:txBody>
          <a:bodyPr wrap="square" lIns="0" tIns="0" rIns="0" bIns="0" rtlCol="0" anchor="ctr"/>
          <a:lstStyle/>
          <a:p>
            <a:pPr indent="0" marL="0">
              <a:buNone/>
            </a:pPr>
            <a:r>
              <a:rPr lang="en-US" sz="1500" b="1" dirty="0">
                <a:solidFill>
                  <a:srgbClr val="12877F"/>
                </a:solidFill>
                <a:latin typeface="Calibri" pitchFamily="34" charset="0"/>
                <a:ea typeface="Calibri" pitchFamily="34" charset="-122"/>
                <a:cs typeface="Calibri" pitchFamily="34" charset="-120"/>
              </a:rPr>
              <a:t>14-year-old who has not yet started periods, but is sexually active, requests the pill.</a:t>
            </a:r>
            <a:endParaRPr lang="en-US" sz="1500" dirty="0"/>
          </a:p>
        </p:txBody>
      </p:sp>
      <p:sp>
        <p:nvSpPr>
          <p:cNvPr id="13" name="Shape 10"/>
          <p:cNvSpPr/>
          <p:nvPr/>
        </p:nvSpPr>
        <p:spPr>
          <a:xfrm>
            <a:off x="1984248" y="2670048"/>
            <a:ext cx="8595360" cy="0"/>
          </a:xfrm>
          <a:prstGeom prst="line">
            <a:avLst/>
          </a:prstGeom>
          <a:noFill/>
          <a:ln w="12700">
            <a:solidFill>
              <a:srgbClr val="DCE3EA"/>
            </a:solidFill>
            <a:prstDash val="solid"/>
          </a:ln>
        </p:spPr>
      </p:sp>
      <p:sp>
        <p:nvSpPr>
          <p:cNvPr id="14" name="Text 11"/>
          <p:cNvSpPr/>
          <p:nvPr/>
        </p:nvSpPr>
        <p:spPr>
          <a:xfrm>
            <a:off x="1984248" y="2743200"/>
            <a:ext cx="8778240" cy="1280160"/>
          </a:xfrm>
          <a:prstGeom prst="rect">
            <a:avLst/>
          </a:prstGeom>
          <a:noFill/>
          <a:ln/>
        </p:spPr>
        <p:txBody>
          <a:bodyPr wrap="square" lIns="0" tIns="0" rIns="0" bIns="0" rtlCol="0" anchor="t"/>
          <a:lstStyle/>
          <a:p>
            <a:pPr indent="0" marL="0">
              <a:lnSpc>
                <a:spcPct val="105000"/>
              </a:lnSpc>
              <a:buNone/>
            </a:pPr>
            <a:r>
              <a:rPr lang="en-US" sz="1800" dirty="0">
                <a:solidFill>
                  <a:srgbClr val="1F2A37"/>
                </a:solidFill>
                <a:latin typeface="Calibri" pitchFamily="34" charset="0"/>
                <a:ea typeface="Calibri" pitchFamily="34" charset="-122"/>
                <a:cs typeface="Calibri" pitchFamily="34" charset="-120"/>
              </a:rPr>
              <a:t>How do you proceed?</a:t>
            </a:r>
            <a:endParaRPr lang="en-US" sz="1800" dirty="0"/>
          </a:p>
        </p:txBody>
      </p:sp>
      <p:sp>
        <p:nvSpPr>
          <p:cNvPr id="15" name="Shape 12"/>
          <p:cNvSpPr/>
          <p:nvPr/>
        </p:nvSpPr>
        <p:spPr>
          <a:xfrm>
            <a:off x="566928" y="4526280"/>
            <a:ext cx="10515600" cy="1417320"/>
          </a:xfrm>
          <a:prstGeom prst="roundRect">
            <a:avLst>
              <a:gd name="adj" fmla="val 9032"/>
            </a:avLst>
          </a:prstGeom>
          <a:solidFill>
            <a:srgbClr val="E8770E"/>
          </a:solidFill>
          <a:ln/>
        </p:spPr>
      </p:sp>
      <p:sp>
        <p:nvSpPr>
          <p:cNvPr id="16" name="Shape 13"/>
          <p:cNvSpPr/>
          <p:nvPr/>
        </p:nvSpPr>
        <p:spPr>
          <a:xfrm>
            <a:off x="932688" y="4846320"/>
            <a:ext cx="777240" cy="777240"/>
          </a:xfrm>
          <a:prstGeom prst="ellipse">
            <a:avLst/>
          </a:prstGeom>
          <a:solidFill>
            <a:srgbClr val="FFFFFF"/>
          </a:solidFill>
          <a:ln/>
        </p:spPr>
      </p:sp>
      <p:pic>
        <p:nvPicPr>
          <p:cNvPr id="17" name="Image 1" descr="preencoded.png">    </p:cNvPr>
          <p:cNvPicPr>
            <a:picLocks noChangeAspect="1"/>
          </p:cNvPicPr>
          <p:nvPr/>
        </p:nvPicPr>
        <p:blipFill>
          <a:blip r:embed="rId2"/>
          <a:stretch>
            <a:fillRect/>
          </a:stretch>
        </p:blipFill>
        <p:spPr>
          <a:xfrm>
            <a:off x="1142543" y="5056175"/>
            <a:ext cx="357530" cy="357530"/>
          </a:xfrm>
          <a:prstGeom prst="rect">
            <a:avLst/>
          </a:prstGeom>
        </p:spPr>
      </p:pic>
      <p:sp>
        <p:nvSpPr>
          <p:cNvPr id="18" name="Text 14"/>
          <p:cNvSpPr/>
          <p:nvPr/>
        </p:nvSpPr>
        <p:spPr>
          <a:xfrm>
            <a:off x="1984248" y="4709160"/>
            <a:ext cx="8686800" cy="457200"/>
          </a:xfrm>
          <a:prstGeom prst="rect">
            <a:avLst/>
          </a:prstGeom>
          <a:noFill/>
          <a:ln/>
        </p:spPr>
        <p:txBody>
          <a:bodyPr wrap="square" lIns="0" tIns="0" rIns="0" bIns="0" rtlCol="0" anchor="ctr"/>
          <a:lstStyle/>
          <a:p>
            <a:pPr indent="0" marL="0">
              <a:buNone/>
            </a:pPr>
            <a:r>
              <a:rPr lang="en-US" sz="2200" b="1" dirty="0">
                <a:solidFill>
                  <a:srgbClr val="FFFFFF"/>
                </a:solidFill>
                <a:latin typeface="Georgia" pitchFamily="34" charset="0"/>
                <a:ea typeface="Georgia" pitchFamily="34" charset="-122"/>
                <a:cs typeface="Georgia" pitchFamily="34" charset="-120"/>
              </a:rPr>
              <a:t>STOP &amp; THINK</a:t>
            </a:r>
            <a:endParaRPr lang="en-US" sz="2200" dirty="0"/>
          </a:p>
        </p:txBody>
      </p:sp>
      <p:sp>
        <p:nvSpPr>
          <p:cNvPr id="19" name="Text 15"/>
          <p:cNvSpPr/>
          <p:nvPr/>
        </p:nvSpPr>
        <p:spPr>
          <a:xfrm>
            <a:off x="1984248" y="5175504"/>
            <a:ext cx="8778240" cy="640080"/>
          </a:xfrm>
          <a:prstGeom prst="rect">
            <a:avLst/>
          </a:prstGeom>
          <a:noFill/>
          <a:ln/>
        </p:spPr>
        <p:txBody>
          <a:bodyPr wrap="square" lIns="0" tIns="0" rIns="0" bIns="0" rtlCol="0" anchor="ctr"/>
          <a:lstStyle/>
          <a:p>
            <a:pPr indent="0" marL="0">
              <a:lnSpc>
                <a:spcPct val="102000"/>
              </a:lnSpc>
              <a:buNone/>
            </a:pPr>
            <a:r>
              <a:rPr lang="en-US" sz="1350" dirty="0">
                <a:solidFill>
                  <a:srgbClr val="FFF1E0"/>
                </a:solidFill>
                <a:latin typeface="Calibri" pitchFamily="34" charset="0"/>
                <a:ea typeface="Calibri" pitchFamily="34" charset="-122"/>
                <a:cs typeface="Calibri" pitchFamily="34" charset="-120"/>
              </a:rPr>
              <a:t>What would you advise? Decide on your plan — then turn the slide to check it against current guidance.</a:t>
            </a:r>
            <a:endParaRPr lang="en-US" sz="135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66928" y="310896"/>
            <a:ext cx="2907792" cy="365760"/>
          </a:xfrm>
          <a:prstGeom prst="roundRect">
            <a:avLst>
              <a:gd name="adj" fmla="val 50000"/>
            </a:avLst>
          </a:prstGeom>
          <a:solidFill>
            <a:srgbClr val="E8770E"/>
          </a:solidFill>
          <a:ln/>
        </p:spPr>
      </p:sp>
      <p:sp>
        <p:nvSpPr>
          <p:cNvPr id="3" name="Text 1"/>
          <p:cNvSpPr/>
          <p:nvPr/>
        </p:nvSpPr>
        <p:spPr>
          <a:xfrm>
            <a:off x="566928" y="310896"/>
            <a:ext cx="2907792" cy="365760"/>
          </a:xfrm>
          <a:prstGeom prst="rect">
            <a:avLst/>
          </a:prstGeom>
          <a:noFill/>
          <a:ln/>
        </p:spPr>
        <p:txBody>
          <a:bodyPr wrap="square" lIns="0" tIns="0" rIns="0" bIns="0" rtlCol="0" anchor="ctr"/>
          <a:lstStyle/>
          <a:p>
            <a:pPr algn="ctr" indent="0" marL="0">
              <a:buNone/>
            </a:pPr>
            <a:r>
              <a:rPr lang="en-US" sz="1050" b="1" spc="100" kern="0" dirty="0">
                <a:solidFill>
                  <a:srgbClr val="FFFFFF"/>
                </a:solidFill>
                <a:latin typeface="Calibri" pitchFamily="34" charset="0"/>
                <a:ea typeface="Calibri" pitchFamily="34" charset="-122"/>
                <a:cs typeface="Calibri" pitchFamily="34" charset="-120"/>
              </a:rPr>
              <a:t>BRADFORD VTS TEACHING AIDS</a:t>
            </a:r>
            <a:endParaRPr lang="en-US" sz="1050" dirty="0"/>
          </a:p>
        </p:txBody>
      </p:sp>
      <p:sp>
        <p:nvSpPr>
          <p:cNvPr id="4" name="Text 2"/>
          <p:cNvSpPr/>
          <p:nvPr/>
        </p:nvSpPr>
        <p:spPr>
          <a:xfrm>
            <a:off x="10161727" y="310896"/>
            <a:ext cx="1463040" cy="365760"/>
          </a:xfrm>
          <a:prstGeom prst="rect">
            <a:avLst/>
          </a:prstGeom>
          <a:noFill/>
          <a:ln/>
        </p:spPr>
        <p:txBody>
          <a:bodyPr wrap="square" lIns="0" tIns="0" rIns="0" bIns="0" rtlCol="0" anchor="ctr"/>
          <a:lstStyle/>
          <a:p>
            <a:pPr algn="r" indent="0" marL="0">
              <a:buNone/>
            </a:pPr>
            <a:r>
              <a:rPr lang="en-US" sz="1100" i="1" dirty="0">
                <a:solidFill>
                  <a:srgbClr val="6B7886"/>
                </a:solidFill>
                <a:latin typeface="Calibri" pitchFamily="34" charset="0"/>
                <a:ea typeface="Calibri" pitchFamily="34" charset="-122"/>
                <a:cs typeface="Calibri" pitchFamily="34" charset="-120"/>
              </a:rPr>
              <a:t>June 2026</a:t>
            </a:r>
            <a:endParaRPr lang="en-US" sz="1100" dirty="0"/>
          </a:p>
        </p:txBody>
      </p:sp>
      <p:sp>
        <p:nvSpPr>
          <p:cNvPr id="5" name="Text 3"/>
          <p:cNvSpPr/>
          <p:nvPr/>
        </p:nvSpPr>
        <p:spPr>
          <a:xfrm>
            <a:off x="566928" y="868680"/>
            <a:ext cx="10515600" cy="548640"/>
          </a:xfrm>
          <a:prstGeom prst="rect">
            <a:avLst/>
          </a:prstGeom>
          <a:noFill/>
          <a:ln/>
        </p:spPr>
        <p:txBody>
          <a:bodyPr wrap="square" lIns="0" tIns="0" rIns="0" bIns="0" rtlCol="0" anchor="ctr"/>
          <a:lstStyle/>
          <a:p>
            <a:pPr indent="0" marL="0">
              <a:buNone/>
            </a:pPr>
            <a:r>
              <a:rPr lang="en-US" sz="2400" b="1" dirty="0">
                <a:solidFill>
                  <a:srgbClr val="0E2A47"/>
                </a:solidFill>
                <a:latin typeface="Georgia" pitchFamily="34" charset="0"/>
                <a:ea typeface="Georgia" pitchFamily="34" charset="-122"/>
                <a:cs typeface="Georgia" pitchFamily="34" charset="-120"/>
              </a:rPr>
              <a:t>Case 17 — The sexually active 14-year-old</a:t>
            </a:r>
            <a:endParaRPr lang="en-US" sz="2400" dirty="0"/>
          </a:p>
        </p:txBody>
      </p:sp>
      <p:sp>
        <p:nvSpPr>
          <p:cNvPr id="6" name="Text 4"/>
          <p:cNvSpPr/>
          <p:nvPr/>
        </p:nvSpPr>
        <p:spPr>
          <a:xfrm>
            <a:off x="566928" y="1417320"/>
            <a:ext cx="10515600" cy="411480"/>
          </a:xfrm>
          <a:prstGeom prst="rect">
            <a:avLst/>
          </a:prstGeom>
          <a:noFill/>
          <a:ln/>
        </p:spPr>
        <p:txBody>
          <a:bodyPr wrap="square" lIns="0" tIns="0" rIns="0" bIns="0" rtlCol="0" anchor="ctr"/>
          <a:lstStyle/>
          <a:p>
            <a:pPr indent="0" marL="0">
              <a:buNone/>
            </a:pPr>
            <a:r>
              <a:rPr lang="en-US" sz="1300" dirty="0">
                <a:solidFill>
                  <a:srgbClr val="6B7886"/>
                </a:solidFill>
                <a:latin typeface="Calibri" pitchFamily="34" charset="0"/>
                <a:ea typeface="Calibri" pitchFamily="34" charset="-122"/>
                <a:cs typeface="Calibri" pitchFamily="34" charset="-120"/>
              </a:rPr>
              <a:t>Here the contraception question comes second. Safeguarding comes first.</a:t>
            </a:r>
            <a:endParaRPr lang="en-US" sz="1300" dirty="0"/>
          </a:p>
        </p:txBody>
      </p:sp>
      <p:sp>
        <p:nvSpPr>
          <p:cNvPr id="7" name="Shape 5"/>
          <p:cNvSpPr/>
          <p:nvPr/>
        </p:nvSpPr>
        <p:spPr>
          <a:xfrm>
            <a:off x="566928" y="1965960"/>
            <a:ext cx="5577840" cy="2286000"/>
          </a:xfrm>
          <a:prstGeom prst="roundRect">
            <a:avLst>
              <a:gd name="adj" fmla="val 4000"/>
            </a:avLst>
          </a:prstGeom>
          <a:solidFill>
            <a:srgbClr val="FBEAE8"/>
          </a:solidFill>
          <a:ln/>
          <a:effectLst>
            <a:outerShdw sx="100000" sy="100000" kx="0" ky="0" algn="bl" rotWithShape="0" blurRad="88900" dist="25400" dir="5400000">
              <a:srgbClr val="000000">
                <a:alpha val="10000"/>
              </a:srgbClr>
            </a:outerShdw>
          </a:effectLst>
        </p:spPr>
      </p:sp>
      <p:pic>
        <p:nvPicPr>
          <p:cNvPr id="8" name="Image 0" descr="preencoded.png">    </p:cNvPr>
          <p:cNvPicPr>
            <a:picLocks noChangeAspect="1"/>
          </p:cNvPicPr>
          <p:nvPr/>
        </p:nvPicPr>
        <p:blipFill>
          <a:blip r:embed="rId1"/>
          <a:stretch>
            <a:fillRect/>
          </a:stretch>
        </p:blipFill>
        <p:spPr>
          <a:xfrm>
            <a:off x="786384" y="2203704"/>
            <a:ext cx="310896" cy="310896"/>
          </a:xfrm>
          <a:prstGeom prst="rect">
            <a:avLst/>
          </a:prstGeom>
        </p:spPr>
      </p:pic>
      <p:sp>
        <p:nvSpPr>
          <p:cNvPr id="9" name="Text 6"/>
          <p:cNvSpPr/>
          <p:nvPr/>
        </p:nvSpPr>
        <p:spPr>
          <a:xfrm>
            <a:off x="1225296" y="2148840"/>
            <a:ext cx="4754880" cy="384048"/>
          </a:xfrm>
          <a:prstGeom prst="rect">
            <a:avLst/>
          </a:prstGeom>
          <a:noFill/>
          <a:ln/>
        </p:spPr>
        <p:txBody>
          <a:bodyPr wrap="square" lIns="0" tIns="0" rIns="0" bIns="0" rtlCol="0" anchor="ctr"/>
          <a:lstStyle/>
          <a:p>
            <a:pPr indent="0" marL="0">
              <a:buNone/>
            </a:pPr>
            <a:r>
              <a:rPr lang="en-US" sz="1300" b="1" dirty="0">
                <a:solidFill>
                  <a:srgbClr val="C0392B"/>
                </a:solidFill>
                <a:latin typeface="Calibri" pitchFamily="34" charset="0"/>
                <a:ea typeface="Calibri" pitchFamily="34" charset="-122"/>
                <a:cs typeface="Calibri" pitchFamily="34" charset="-120"/>
              </a:rPr>
              <a:t>Safeguarding is the priority</a:t>
            </a:r>
            <a:endParaRPr lang="en-US" sz="1300" dirty="0"/>
          </a:p>
        </p:txBody>
      </p:sp>
      <p:sp>
        <p:nvSpPr>
          <p:cNvPr id="10" name="Text 7"/>
          <p:cNvSpPr/>
          <p:nvPr/>
        </p:nvSpPr>
        <p:spPr>
          <a:xfrm>
            <a:off x="859536" y="2569464"/>
            <a:ext cx="5010912" cy="1536192"/>
          </a:xfrm>
          <a:prstGeom prst="rect">
            <a:avLst/>
          </a:prstGeom>
          <a:noFill/>
          <a:ln/>
        </p:spPr>
        <p:txBody>
          <a:bodyPr wrap="square" lIns="0" tIns="0" rIns="0" bIns="0" rtlCol="0" anchor="t"/>
          <a:lstStyle/>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A sexually active 14-year-old is a child protection concern until proven otherwise.</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Assess for exploitation and coercion; establish the age of the partner.</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Under 13: cannot legally consent — this is an automatic safeguarding referral.</a:t>
            </a:r>
            <a:endParaRPr lang="en-US" sz="1150" dirty="0"/>
          </a:p>
        </p:txBody>
      </p:sp>
      <p:sp>
        <p:nvSpPr>
          <p:cNvPr id="11" name="Shape 8"/>
          <p:cNvSpPr/>
          <p:nvPr/>
        </p:nvSpPr>
        <p:spPr>
          <a:xfrm>
            <a:off x="6355080" y="1965960"/>
            <a:ext cx="5285232" cy="2286000"/>
          </a:xfrm>
          <a:prstGeom prst="roundRect">
            <a:avLst>
              <a:gd name="adj" fmla="val 4000"/>
            </a:avLst>
          </a:prstGeom>
          <a:solidFill>
            <a:srgbClr val="EEF2F6"/>
          </a:solidFill>
          <a:ln/>
          <a:effectLst>
            <a:outerShdw sx="100000" sy="100000" kx="0" ky="0" algn="bl" rotWithShape="0" blurRad="88900" dist="25400" dir="5400000">
              <a:srgbClr val="000000">
                <a:alpha val="10000"/>
              </a:srgbClr>
            </a:outerShdw>
          </a:effectLst>
        </p:spPr>
      </p:sp>
      <p:pic>
        <p:nvPicPr>
          <p:cNvPr id="12" name="Image 1" descr="preencoded.png">    </p:cNvPr>
          <p:cNvPicPr>
            <a:picLocks noChangeAspect="1"/>
          </p:cNvPicPr>
          <p:nvPr/>
        </p:nvPicPr>
        <p:blipFill>
          <a:blip r:embed="rId2"/>
          <a:stretch>
            <a:fillRect/>
          </a:stretch>
        </p:blipFill>
        <p:spPr>
          <a:xfrm>
            <a:off x="6574536" y="2203704"/>
            <a:ext cx="310896" cy="310896"/>
          </a:xfrm>
          <a:prstGeom prst="rect">
            <a:avLst/>
          </a:prstGeom>
        </p:spPr>
      </p:pic>
      <p:sp>
        <p:nvSpPr>
          <p:cNvPr id="13" name="Text 9"/>
          <p:cNvSpPr/>
          <p:nvPr/>
        </p:nvSpPr>
        <p:spPr>
          <a:xfrm>
            <a:off x="7013448" y="2148840"/>
            <a:ext cx="4462272" cy="384048"/>
          </a:xfrm>
          <a:prstGeom prst="rect">
            <a:avLst/>
          </a:prstGeom>
          <a:noFill/>
          <a:ln/>
        </p:spPr>
        <p:txBody>
          <a:bodyPr wrap="square" lIns="0" tIns="0" rIns="0" bIns="0" rtlCol="0" anchor="ctr"/>
          <a:lstStyle/>
          <a:p>
            <a:pPr indent="0" marL="0">
              <a:buNone/>
            </a:pPr>
            <a:r>
              <a:rPr lang="en-US" sz="1300" b="1" dirty="0">
                <a:solidFill>
                  <a:srgbClr val="0E2A47"/>
                </a:solidFill>
                <a:latin typeface="Calibri" pitchFamily="34" charset="0"/>
                <a:ea typeface="Calibri" pitchFamily="34" charset="-122"/>
                <a:cs typeface="Calibri" pitchFamily="34" charset="-120"/>
              </a:rPr>
              <a:t>Then the clinical pieces</a:t>
            </a:r>
            <a:endParaRPr lang="en-US" sz="1300" dirty="0"/>
          </a:p>
        </p:txBody>
      </p:sp>
      <p:sp>
        <p:nvSpPr>
          <p:cNvPr id="14" name="Text 10"/>
          <p:cNvSpPr/>
          <p:nvPr/>
        </p:nvSpPr>
        <p:spPr>
          <a:xfrm>
            <a:off x="6647688" y="2569464"/>
            <a:ext cx="4718304" cy="1536192"/>
          </a:xfrm>
          <a:prstGeom prst="rect">
            <a:avLst/>
          </a:prstGeom>
          <a:noFill/>
          <a:ln/>
        </p:spPr>
        <p:txBody>
          <a:bodyPr wrap="square" lIns="0" tIns="0" rIns="0" bIns="0" rtlCol="0" anchor="t"/>
          <a:lstStyle/>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Assess Fraser competence; strongly encourage involving a parent / trusted adult.</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Consider STI screening, emergency contraception and mental-health needs.</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Follow your local safeguarding policy at every step.</a:t>
            </a:r>
            <a:endParaRPr lang="en-US" sz="1150" dirty="0"/>
          </a:p>
        </p:txBody>
      </p:sp>
      <p:sp>
        <p:nvSpPr>
          <p:cNvPr id="15" name="Shape 11"/>
          <p:cNvSpPr/>
          <p:nvPr/>
        </p:nvSpPr>
        <p:spPr>
          <a:xfrm>
            <a:off x="566928" y="4389120"/>
            <a:ext cx="10515600" cy="1325880"/>
          </a:xfrm>
          <a:prstGeom prst="roundRect">
            <a:avLst>
              <a:gd name="adj" fmla="val 6897"/>
            </a:avLst>
          </a:prstGeom>
          <a:solidFill>
            <a:srgbClr val="FCEFE0"/>
          </a:solidFill>
          <a:ln/>
          <a:effectLst>
            <a:outerShdw sx="100000" sy="100000" kx="0" ky="0" algn="bl" rotWithShape="0" blurRad="88900" dist="25400" dir="5400000">
              <a:srgbClr val="000000">
                <a:alpha val="10000"/>
              </a:srgbClr>
            </a:outerShdw>
          </a:effectLst>
        </p:spPr>
      </p:sp>
      <p:pic>
        <p:nvPicPr>
          <p:cNvPr id="16" name="Image 2" descr="preencoded.png">    </p:cNvPr>
          <p:cNvPicPr>
            <a:picLocks noChangeAspect="1"/>
          </p:cNvPicPr>
          <p:nvPr/>
        </p:nvPicPr>
        <p:blipFill>
          <a:blip r:embed="rId3"/>
          <a:stretch>
            <a:fillRect/>
          </a:stretch>
        </p:blipFill>
        <p:spPr>
          <a:xfrm>
            <a:off x="786384" y="4626864"/>
            <a:ext cx="310896" cy="310896"/>
          </a:xfrm>
          <a:prstGeom prst="rect">
            <a:avLst/>
          </a:prstGeom>
        </p:spPr>
      </p:pic>
      <p:sp>
        <p:nvSpPr>
          <p:cNvPr id="17" name="Text 12"/>
          <p:cNvSpPr/>
          <p:nvPr/>
        </p:nvSpPr>
        <p:spPr>
          <a:xfrm>
            <a:off x="1225296" y="4572000"/>
            <a:ext cx="9692640" cy="384048"/>
          </a:xfrm>
          <a:prstGeom prst="rect">
            <a:avLst/>
          </a:prstGeom>
          <a:noFill/>
          <a:ln/>
        </p:spPr>
        <p:txBody>
          <a:bodyPr wrap="square" lIns="0" tIns="0" rIns="0" bIns="0" rtlCol="0" anchor="ctr"/>
          <a:lstStyle/>
          <a:p>
            <a:pPr indent="0" marL="0">
              <a:buNone/>
            </a:pPr>
            <a:r>
              <a:rPr lang="en-US" sz="1300" b="1" dirty="0">
                <a:solidFill>
                  <a:srgbClr val="E8770E"/>
                </a:solidFill>
                <a:latin typeface="Calibri" pitchFamily="34" charset="0"/>
                <a:ea typeface="Calibri" pitchFamily="34" charset="-122"/>
                <a:cs typeface="Calibri" pitchFamily="34" charset="-120"/>
              </a:rPr>
              <a:t>About the pill itself</a:t>
            </a:r>
            <a:endParaRPr lang="en-US" sz="1300" dirty="0"/>
          </a:p>
        </p:txBody>
      </p:sp>
      <p:sp>
        <p:nvSpPr>
          <p:cNvPr id="18" name="Text 13"/>
          <p:cNvSpPr/>
          <p:nvPr/>
        </p:nvSpPr>
        <p:spPr>
          <a:xfrm>
            <a:off x="859536" y="4992624"/>
            <a:ext cx="9948672" cy="576072"/>
          </a:xfrm>
          <a:prstGeom prst="rect">
            <a:avLst/>
          </a:prstGeom>
          <a:noFill/>
          <a:ln/>
        </p:spPr>
        <p:txBody>
          <a:bodyPr wrap="square" lIns="0" tIns="0" rIns="0" bIns="0" rtlCol="0" anchor="t"/>
          <a:lstStyle/>
          <a:p>
            <a:pPr indent="0" marL="0">
              <a:lnSpc>
                <a:spcPct val="102000"/>
              </a:lnSpc>
              <a:buNone/>
            </a:pPr>
            <a:r>
              <a:rPr lang="en-US" sz="1150" dirty="0">
                <a:solidFill>
                  <a:srgbClr val="33414F"/>
                </a:solidFill>
                <a:latin typeface="Calibri" pitchFamily="34" charset="0"/>
                <a:ea typeface="Calibri" pitchFamily="34" charset="-122"/>
                <a:cs typeface="Calibri" pitchFamily="34" charset="-120"/>
              </a:rPr>
              <a:t>She has primary amenorrhoea (no periods yet), so the combined pill is not usually started before menarche — and the cause needs assessment. Offer condoms / STI protection now, and consider whether a LARC is more appropriate once safeguarding is addressed.</a:t>
            </a:r>
            <a:endParaRPr lang="en-US" sz="1150" dirty="0"/>
          </a:p>
        </p:txBody>
      </p:sp>
      <p:sp>
        <p:nvSpPr>
          <p:cNvPr id="19" name="Text 14"/>
          <p:cNvSpPr/>
          <p:nvPr/>
        </p:nvSpPr>
        <p:spPr>
          <a:xfrm>
            <a:off x="566928" y="6437376"/>
            <a:ext cx="11057839" cy="292608"/>
          </a:xfrm>
          <a:prstGeom prst="rect">
            <a:avLst/>
          </a:prstGeom>
          <a:noFill/>
          <a:ln/>
        </p:spPr>
        <p:txBody>
          <a:bodyPr wrap="square" lIns="0" tIns="0" rIns="0" bIns="0" rtlCol="0" anchor="ctr"/>
          <a:lstStyle/>
          <a:p>
            <a:pPr algn="l" indent="0" marL="0">
              <a:buNone/>
            </a:pPr>
            <a:r>
              <a:rPr lang="en-US" sz="850" b="1" dirty="0">
                <a:solidFill>
                  <a:srgbClr val="6B7886"/>
                </a:solidFill>
                <a:latin typeface="Calibri" pitchFamily="34" charset="0"/>
                <a:ea typeface="Calibri" pitchFamily="34" charset="-122"/>
                <a:cs typeface="Calibri" pitchFamily="34" charset="-120"/>
              </a:rPr>
              <a:t>Source: </a:t>
            </a:r>
            <a:pPr algn="l" indent="0" marL="0">
              <a:buNone/>
            </a:pPr>
            <a:r>
              <a:rPr lang="en-US" sz="850" dirty="0">
                <a:solidFill>
                  <a:srgbClr val="6B7886"/>
                </a:solidFill>
                <a:latin typeface="Calibri" pitchFamily="34" charset="0"/>
                <a:ea typeface="Calibri" pitchFamily="34" charset="-122"/>
                <a:cs typeface="Calibri" pitchFamily="34" charset="-120"/>
              </a:rPr>
              <a:t>GMC 0–18 years; Fraser guidelines; local safeguarding policy; FSRH CHC (2019).</a:t>
            </a:r>
            <a:endParaRPr lang="en-US" sz="85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0E2A47"/>
        </a:solidFill>
      </p:bgPr>
    </p:bg>
    <p:spTree>
      <p:nvGrpSpPr>
        <p:cNvPr id="1" name=""/>
        <p:cNvGrpSpPr/>
        <p:nvPr/>
      </p:nvGrpSpPr>
      <p:grpSpPr>
        <a:xfrm>
          <a:off x="0" y="0"/>
          <a:ext cx="0" cy="0"/>
          <a:chOff x="0" y="0"/>
          <a:chExt cx="0" cy="0"/>
        </a:xfrm>
      </p:grpSpPr>
      <p:sp>
        <p:nvSpPr>
          <p:cNvPr id="2" name="Shape 0"/>
          <p:cNvSpPr/>
          <p:nvPr/>
        </p:nvSpPr>
        <p:spPr>
          <a:xfrm>
            <a:off x="566928" y="310896"/>
            <a:ext cx="2907792" cy="365760"/>
          </a:xfrm>
          <a:prstGeom prst="roundRect">
            <a:avLst>
              <a:gd name="adj" fmla="val 50000"/>
            </a:avLst>
          </a:prstGeom>
          <a:solidFill>
            <a:srgbClr val="E8770E"/>
          </a:solidFill>
          <a:ln/>
        </p:spPr>
      </p:sp>
      <p:sp>
        <p:nvSpPr>
          <p:cNvPr id="3" name="Text 1"/>
          <p:cNvSpPr/>
          <p:nvPr/>
        </p:nvSpPr>
        <p:spPr>
          <a:xfrm>
            <a:off x="566928" y="310896"/>
            <a:ext cx="2907792" cy="365760"/>
          </a:xfrm>
          <a:prstGeom prst="rect">
            <a:avLst/>
          </a:prstGeom>
          <a:noFill/>
          <a:ln/>
        </p:spPr>
        <p:txBody>
          <a:bodyPr wrap="square" lIns="0" tIns="0" rIns="0" bIns="0" rtlCol="0" anchor="ctr"/>
          <a:lstStyle/>
          <a:p>
            <a:pPr algn="ctr" indent="0" marL="0">
              <a:buNone/>
            </a:pPr>
            <a:r>
              <a:rPr lang="en-US" sz="1050" b="1" spc="100" kern="0" dirty="0">
                <a:solidFill>
                  <a:srgbClr val="FFFFFF"/>
                </a:solidFill>
                <a:latin typeface="Calibri" pitchFamily="34" charset="0"/>
                <a:ea typeface="Calibri" pitchFamily="34" charset="-122"/>
                <a:cs typeface="Calibri" pitchFamily="34" charset="-120"/>
              </a:rPr>
              <a:t>BRADFORD VTS TEACHING AIDS</a:t>
            </a:r>
            <a:endParaRPr lang="en-US" sz="1050" dirty="0"/>
          </a:p>
        </p:txBody>
      </p:sp>
      <p:sp>
        <p:nvSpPr>
          <p:cNvPr id="4" name="Text 2"/>
          <p:cNvSpPr/>
          <p:nvPr/>
        </p:nvSpPr>
        <p:spPr>
          <a:xfrm>
            <a:off x="10161727" y="310896"/>
            <a:ext cx="1463040" cy="365760"/>
          </a:xfrm>
          <a:prstGeom prst="rect">
            <a:avLst/>
          </a:prstGeom>
          <a:noFill/>
          <a:ln/>
        </p:spPr>
        <p:txBody>
          <a:bodyPr wrap="square" lIns="0" tIns="0" rIns="0" bIns="0" rtlCol="0" anchor="ctr"/>
          <a:lstStyle/>
          <a:p>
            <a:pPr algn="r" indent="0" marL="0">
              <a:buNone/>
            </a:pPr>
            <a:r>
              <a:rPr lang="en-US" sz="1100" i="1" dirty="0">
                <a:solidFill>
                  <a:srgbClr val="AEBED0"/>
                </a:solidFill>
                <a:latin typeface="Calibri" pitchFamily="34" charset="0"/>
                <a:ea typeface="Calibri" pitchFamily="34" charset="-122"/>
                <a:cs typeface="Calibri" pitchFamily="34" charset="-120"/>
              </a:rPr>
              <a:t>June 2026</a:t>
            </a:r>
            <a:endParaRPr lang="en-US" sz="1100" dirty="0"/>
          </a:p>
        </p:txBody>
      </p:sp>
      <p:sp>
        <p:nvSpPr>
          <p:cNvPr id="5" name="Text 3"/>
          <p:cNvSpPr/>
          <p:nvPr/>
        </p:nvSpPr>
        <p:spPr>
          <a:xfrm>
            <a:off x="566928" y="914400"/>
            <a:ext cx="10058400" cy="640080"/>
          </a:xfrm>
          <a:prstGeom prst="rect">
            <a:avLst/>
          </a:prstGeom>
          <a:noFill/>
          <a:ln/>
        </p:spPr>
        <p:txBody>
          <a:bodyPr wrap="square" lIns="0" tIns="0" rIns="0" bIns="0" rtlCol="0" anchor="ctr"/>
          <a:lstStyle/>
          <a:p>
            <a:pPr indent="0" marL="0">
              <a:buNone/>
            </a:pPr>
            <a:r>
              <a:rPr lang="en-US" sz="3000" b="1" dirty="0">
                <a:solidFill>
                  <a:srgbClr val="FFFFFF"/>
                </a:solidFill>
                <a:latin typeface="Georgia" pitchFamily="34" charset="0"/>
                <a:ea typeface="Georgia" pitchFamily="34" charset="-122"/>
                <a:cs typeface="Georgia" pitchFamily="34" charset="-120"/>
              </a:rPr>
              <a:t>Ten things to carry away</a:t>
            </a:r>
            <a:endParaRPr lang="en-US" sz="3000" dirty="0"/>
          </a:p>
        </p:txBody>
      </p:sp>
      <p:sp>
        <p:nvSpPr>
          <p:cNvPr id="6" name="Shape 4"/>
          <p:cNvSpPr/>
          <p:nvPr/>
        </p:nvSpPr>
        <p:spPr>
          <a:xfrm>
            <a:off x="566928" y="1801368"/>
            <a:ext cx="384048" cy="384048"/>
          </a:xfrm>
          <a:prstGeom prst="ellipse">
            <a:avLst/>
          </a:prstGeom>
          <a:solidFill>
            <a:srgbClr val="C0392B"/>
          </a:solidFill>
          <a:ln/>
        </p:spPr>
      </p:sp>
      <p:sp>
        <p:nvSpPr>
          <p:cNvPr id="7" name="Text 5"/>
          <p:cNvSpPr/>
          <p:nvPr/>
        </p:nvSpPr>
        <p:spPr>
          <a:xfrm>
            <a:off x="566928" y="1801368"/>
            <a:ext cx="384048" cy="384048"/>
          </a:xfrm>
          <a:prstGeom prst="rect">
            <a:avLst/>
          </a:prstGeom>
          <a:noFill/>
          <a:ln/>
        </p:spPr>
        <p:txBody>
          <a:bodyPr wrap="square" lIns="0" tIns="0" rIns="0" bIns="0" rtlCol="0" anchor="ctr"/>
          <a:lstStyle/>
          <a:p>
            <a:pPr algn="ctr" indent="0" marL="0">
              <a:buNone/>
            </a:pPr>
            <a:r>
              <a:rPr lang="en-US" sz="1400" b="1" dirty="0">
                <a:solidFill>
                  <a:srgbClr val="FFFFFF"/>
                </a:solidFill>
                <a:latin typeface="Calibri" pitchFamily="34" charset="0"/>
                <a:ea typeface="Calibri" pitchFamily="34" charset="-122"/>
                <a:cs typeface="Calibri" pitchFamily="34" charset="-120"/>
              </a:rPr>
              <a:t>1</a:t>
            </a:r>
            <a:endParaRPr lang="en-US" sz="1400" dirty="0"/>
          </a:p>
        </p:txBody>
      </p:sp>
      <p:sp>
        <p:nvSpPr>
          <p:cNvPr id="8" name="Text 6"/>
          <p:cNvSpPr/>
          <p:nvPr/>
        </p:nvSpPr>
        <p:spPr>
          <a:xfrm>
            <a:off x="1133856" y="1746504"/>
            <a:ext cx="10424160" cy="475488"/>
          </a:xfrm>
          <a:prstGeom prst="rect">
            <a:avLst/>
          </a:prstGeom>
          <a:noFill/>
          <a:ln/>
        </p:spPr>
        <p:txBody>
          <a:bodyPr wrap="square" lIns="0" tIns="0" rIns="0" bIns="0" rtlCol="0" anchor="ctr"/>
          <a:lstStyle/>
          <a:p>
            <a:pPr indent="0" marL="0">
              <a:lnSpc>
                <a:spcPct val="98000"/>
              </a:lnSpc>
              <a:buNone/>
            </a:pPr>
            <a:r>
              <a:rPr lang="en-US" sz="1350" dirty="0">
                <a:solidFill>
                  <a:srgbClr val="EAF1F7"/>
                </a:solidFill>
                <a:latin typeface="Calibri" pitchFamily="34" charset="0"/>
                <a:ea typeface="Calibri" pitchFamily="34" charset="-122"/>
                <a:cs typeface="Calibri" pitchFamily="34" charset="-120"/>
              </a:rPr>
              <a:t>Migraine WITH aura = UKMEC 4: stop the combined pill — no exceptions.</a:t>
            </a:r>
            <a:endParaRPr lang="en-US" sz="1350" dirty="0"/>
          </a:p>
        </p:txBody>
      </p:sp>
      <p:sp>
        <p:nvSpPr>
          <p:cNvPr id="9" name="Shape 7"/>
          <p:cNvSpPr/>
          <p:nvPr/>
        </p:nvSpPr>
        <p:spPr>
          <a:xfrm>
            <a:off x="566928" y="2276856"/>
            <a:ext cx="384048" cy="384048"/>
          </a:xfrm>
          <a:prstGeom prst="ellipse">
            <a:avLst/>
          </a:prstGeom>
          <a:solidFill>
            <a:srgbClr val="12877F"/>
          </a:solidFill>
          <a:ln/>
        </p:spPr>
      </p:sp>
      <p:sp>
        <p:nvSpPr>
          <p:cNvPr id="10" name="Text 8"/>
          <p:cNvSpPr/>
          <p:nvPr/>
        </p:nvSpPr>
        <p:spPr>
          <a:xfrm>
            <a:off x="566928" y="2276856"/>
            <a:ext cx="384048" cy="384048"/>
          </a:xfrm>
          <a:prstGeom prst="rect">
            <a:avLst/>
          </a:prstGeom>
          <a:noFill/>
          <a:ln/>
        </p:spPr>
        <p:txBody>
          <a:bodyPr wrap="square" lIns="0" tIns="0" rIns="0" bIns="0" rtlCol="0" anchor="ctr"/>
          <a:lstStyle/>
          <a:p>
            <a:pPr algn="ctr" indent="0" marL="0">
              <a:buNone/>
            </a:pPr>
            <a:r>
              <a:rPr lang="en-US" sz="1400" b="1" dirty="0">
                <a:solidFill>
                  <a:srgbClr val="FFFFFF"/>
                </a:solidFill>
                <a:latin typeface="Calibri" pitchFamily="34" charset="0"/>
                <a:ea typeface="Calibri" pitchFamily="34" charset="-122"/>
                <a:cs typeface="Calibri" pitchFamily="34" charset="-120"/>
              </a:rPr>
              <a:t>2</a:t>
            </a:r>
            <a:endParaRPr lang="en-US" sz="1400" dirty="0"/>
          </a:p>
        </p:txBody>
      </p:sp>
      <p:sp>
        <p:nvSpPr>
          <p:cNvPr id="11" name="Text 9"/>
          <p:cNvSpPr/>
          <p:nvPr/>
        </p:nvSpPr>
        <p:spPr>
          <a:xfrm>
            <a:off x="1133856" y="2221992"/>
            <a:ext cx="10424160" cy="475488"/>
          </a:xfrm>
          <a:prstGeom prst="rect">
            <a:avLst/>
          </a:prstGeom>
          <a:noFill/>
          <a:ln/>
        </p:spPr>
        <p:txBody>
          <a:bodyPr wrap="square" lIns="0" tIns="0" rIns="0" bIns="0" rtlCol="0" anchor="ctr"/>
          <a:lstStyle/>
          <a:p>
            <a:pPr indent="0" marL="0">
              <a:lnSpc>
                <a:spcPct val="98000"/>
              </a:lnSpc>
              <a:buNone/>
            </a:pPr>
            <a:r>
              <a:rPr lang="en-US" sz="1350" dirty="0">
                <a:solidFill>
                  <a:srgbClr val="EAF1F7"/>
                </a:solidFill>
                <a:latin typeface="Calibri" pitchFamily="34" charset="0"/>
                <a:ea typeface="Calibri" pitchFamily="34" charset="-122"/>
                <a:cs typeface="Calibri" pitchFamily="34" charset="-120"/>
              </a:rPr>
              <a:t>“WHO 1–4” is now “UKMEC 1–4” — the same traffic-light idea.</a:t>
            </a:r>
            <a:endParaRPr lang="en-US" sz="1350" dirty="0"/>
          </a:p>
        </p:txBody>
      </p:sp>
      <p:sp>
        <p:nvSpPr>
          <p:cNvPr id="12" name="Shape 10"/>
          <p:cNvSpPr/>
          <p:nvPr/>
        </p:nvSpPr>
        <p:spPr>
          <a:xfrm>
            <a:off x="566928" y="2752344"/>
            <a:ext cx="384048" cy="384048"/>
          </a:xfrm>
          <a:prstGeom prst="ellipse">
            <a:avLst/>
          </a:prstGeom>
          <a:solidFill>
            <a:srgbClr val="E8770E"/>
          </a:solidFill>
          <a:ln/>
        </p:spPr>
      </p:sp>
      <p:sp>
        <p:nvSpPr>
          <p:cNvPr id="13" name="Text 11"/>
          <p:cNvSpPr/>
          <p:nvPr/>
        </p:nvSpPr>
        <p:spPr>
          <a:xfrm>
            <a:off x="566928" y="2752344"/>
            <a:ext cx="384048" cy="384048"/>
          </a:xfrm>
          <a:prstGeom prst="rect">
            <a:avLst/>
          </a:prstGeom>
          <a:noFill/>
          <a:ln/>
        </p:spPr>
        <p:txBody>
          <a:bodyPr wrap="square" lIns="0" tIns="0" rIns="0" bIns="0" rtlCol="0" anchor="ctr"/>
          <a:lstStyle/>
          <a:p>
            <a:pPr algn="ctr" indent="0" marL="0">
              <a:buNone/>
            </a:pPr>
            <a:r>
              <a:rPr lang="en-US" sz="1400" b="1" dirty="0">
                <a:solidFill>
                  <a:srgbClr val="FFFFFF"/>
                </a:solidFill>
                <a:latin typeface="Calibri" pitchFamily="34" charset="0"/>
                <a:ea typeface="Calibri" pitchFamily="34" charset="-122"/>
                <a:cs typeface="Calibri" pitchFamily="34" charset="-120"/>
              </a:rPr>
              <a:t>3</a:t>
            </a:r>
            <a:endParaRPr lang="en-US" sz="1400" dirty="0"/>
          </a:p>
        </p:txBody>
      </p:sp>
      <p:sp>
        <p:nvSpPr>
          <p:cNvPr id="14" name="Text 12"/>
          <p:cNvSpPr/>
          <p:nvPr/>
        </p:nvSpPr>
        <p:spPr>
          <a:xfrm>
            <a:off x="1133856" y="2697480"/>
            <a:ext cx="10424160" cy="475488"/>
          </a:xfrm>
          <a:prstGeom prst="rect">
            <a:avLst/>
          </a:prstGeom>
          <a:noFill/>
          <a:ln/>
        </p:spPr>
        <p:txBody>
          <a:bodyPr wrap="square" lIns="0" tIns="0" rIns="0" bIns="0" rtlCol="0" anchor="ctr"/>
          <a:lstStyle/>
          <a:p>
            <a:pPr indent="0" marL="0">
              <a:lnSpc>
                <a:spcPct val="98000"/>
              </a:lnSpc>
              <a:buNone/>
            </a:pPr>
            <a:r>
              <a:rPr lang="en-US" sz="1350" dirty="0">
                <a:solidFill>
                  <a:srgbClr val="EAF1F7"/>
                </a:solidFill>
                <a:latin typeface="Calibri" pitchFamily="34" charset="0"/>
                <a:ea typeface="Calibri" pitchFamily="34" charset="-122"/>
                <a:cs typeface="Calibri" pitchFamily="34" charset="-120"/>
              </a:rPr>
              <a:t>Start days 1–5 = protected at once; later = 7 days of condoms.</a:t>
            </a:r>
            <a:endParaRPr lang="en-US" sz="1350" dirty="0"/>
          </a:p>
        </p:txBody>
      </p:sp>
      <p:sp>
        <p:nvSpPr>
          <p:cNvPr id="15" name="Shape 13"/>
          <p:cNvSpPr/>
          <p:nvPr/>
        </p:nvSpPr>
        <p:spPr>
          <a:xfrm>
            <a:off x="566928" y="3227832"/>
            <a:ext cx="384048" cy="384048"/>
          </a:xfrm>
          <a:prstGeom prst="ellipse">
            <a:avLst/>
          </a:prstGeom>
          <a:solidFill>
            <a:srgbClr val="12877F"/>
          </a:solidFill>
          <a:ln/>
        </p:spPr>
      </p:sp>
      <p:sp>
        <p:nvSpPr>
          <p:cNvPr id="16" name="Text 14"/>
          <p:cNvSpPr/>
          <p:nvPr/>
        </p:nvSpPr>
        <p:spPr>
          <a:xfrm>
            <a:off x="566928" y="3227832"/>
            <a:ext cx="384048" cy="384048"/>
          </a:xfrm>
          <a:prstGeom prst="rect">
            <a:avLst/>
          </a:prstGeom>
          <a:noFill/>
          <a:ln/>
        </p:spPr>
        <p:txBody>
          <a:bodyPr wrap="square" lIns="0" tIns="0" rIns="0" bIns="0" rtlCol="0" anchor="ctr"/>
          <a:lstStyle/>
          <a:p>
            <a:pPr algn="ctr" indent="0" marL="0">
              <a:buNone/>
            </a:pPr>
            <a:r>
              <a:rPr lang="en-US" sz="1400" b="1" dirty="0">
                <a:solidFill>
                  <a:srgbClr val="FFFFFF"/>
                </a:solidFill>
                <a:latin typeface="Calibri" pitchFamily="34" charset="0"/>
                <a:ea typeface="Calibri" pitchFamily="34" charset="-122"/>
                <a:cs typeface="Calibri" pitchFamily="34" charset="-120"/>
              </a:rPr>
              <a:t>4</a:t>
            </a:r>
            <a:endParaRPr lang="en-US" sz="1400" dirty="0"/>
          </a:p>
        </p:txBody>
      </p:sp>
      <p:sp>
        <p:nvSpPr>
          <p:cNvPr id="17" name="Text 15"/>
          <p:cNvSpPr/>
          <p:nvPr/>
        </p:nvSpPr>
        <p:spPr>
          <a:xfrm>
            <a:off x="1133856" y="3172968"/>
            <a:ext cx="10424160" cy="475488"/>
          </a:xfrm>
          <a:prstGeom prst="rect">
            <a:avLst/>
          </a:prstGeom>
          <a:noFill/>
          <a:ln/>
        </p:spPr>
        <p:txBody>
          <a:bodyPr wrap="square" lIns="0" tIns="0" rIns="0" bIns="0" rtlCol="0" anchor="ctr"/>
          <a:lstStyle/>
          <a:p>
            <a:pPr indent="0" marL="0">
              <a:lnSpc>
                <a:spcPct val="98000"/>
              </a:lnSpc>
              <a:buNone/>
            </a:pPr>
            <a:r>
              <a:rPr lang="en-US" sz="1350" dirty="0">
                <a:solidFill>
                  <a:srgbClr val="EAF1F7"/>
                </a:solidFill>
                <a:latin typeface="Calibri" pitchFamily="34" charset="0"/>
                <a:ea typeface="Calibri" pitchFamily="34" charset="-122"/>
                <a:cs typeface="Calibri" pitchFamily="34" charset="-120"/>
              </a:rPr>
              <a:t>Tailored / continuous use is mainstream; the 7-day break is optional.</a:t>
            </a:r>
            <a:endParaRPr lang="en-US" sz="1350" dirty="0"/>
          </a:p>
        </p:txBody>
      </p:sp>
      <p:sp>
        <p:nvSpPr>
          <p:cNvPr id="18" name="Shape 16"/>
          <p:cNvSpPr/>
          <p:nvPr/>
        </p:nvSpPr>
        <p:spPr>
          <a:xfrm>
            <a:off x="566928" y="3703320"/>
            <a:ext cx="384048" cy="384048"/>
          </a:xfrm>
          <a:prstGeom prst="ellipse">
            <a:avLst/>
          </a:prstGeom>
          <a:solidFill>
            <a:srgbClr val="E8770E"/>
          </a:solidFill>
          <a:ln/>
        </p:spPr>
      </p:sp>
      <p:sp>
        <p:nvSpPr>
          <p:cNvPr id="19" name="Text 17"/>
          <p:cNvSpPr/>
          <p:nvPr/>
        </p:nvSpPr>
        <p:spPr>
          <a:xfrm>
            <a:off x="566928" y="3703320"/>
            <a:ext cx="384048" cy="384048"/>
          </a:xfrm>
          <a:prstGeom prst="rect">
            <a:avLst/>
          </a:prstGeom>
          <a:noFill/>
          <a:ln/>
        </p:spPr>
        <p:txBody>
          <a:bodyPr wrap="square" lIns="0" tIns="0" rIns="0" bIns="0" rtlCol="0" anchor="ctr"/>
          <a:lstStyle/>
          <a:p>
            <a:pPr algn="ctr" indent="0" marL="0">
              <a:buNone/>
            </a:pPr>
            <a:r>
              <a:rPr lang="en-US" sz="1400" b="1" dirty="0">
                <a:solidFill>
                  <a:srgbClr val="FFFFFF"/>
                </a:solidFill>
                <a:latin typeface="Calibri" pitchFamily="34" charset="0"/>
                <a:ea typeface="Calibri" pitchFamily="34" charset="-122"/>
                <a:cs typeface="Calibri" pitchFamily="34" charset="-120"/>
              </a:rPr>
              <a:t>5</a:t>
            </a:r>
            <a:endParaRPr lang="en-US" sz="1400" dirty="0"/>
          </a:p>
        </p:txBody>
      </p:sp>
      <p:sp>
        <p:nvSpPr>
          <p:cNvPr id="20" name="Text 18"/>
          <p:cNvSpPr/>
          <p:nvPr/>
        </p:nvSpPr>
        <p:spPr>
          <a:xfrm>
            <a:off x="1133856" y="3648456"/>
            <a:ext cx="10424160" cy="475488"/>
          </a:xfrm>
          <a:prstGeom prst="rect">
            <a:avLst/>
          </a:prstGeom>
          <a:noFill/>
          <a:ln/>
        </p:spPr>
        <p:txBody>
          <a:bodyPr wrap="square" lIns="0" tIns="0" rIns="0" bIns="0" rtlCol="0" anchor="ctr"/>
          <a:lstStyle/>
          <a:p>
            <a:pPr indent="0" marL="0">
              <a:lnSpc>
                <a:spcPct val="98000"/>
              </a:lnSpc>
              <a:buNone/>
            </a:pPr>
            <a:r>
              <a:rPr lang="en-US" sz="1350" dirty="0">
                <a:solidFill>
                  <a:srgbClr val="EAF1F7"/>
                </a:solidFill>
                <a:latin typeface="Calibri" pitchFamily="34" charset="0"/>
                <a:ea typeface="Calibri" pitchFamily="34" charset="-122"/>
                <a:cs typeface="Calibri" pitchFamily="34" charset="-120"/>
              </a:rPr>
              <a:t>Quote real-life failure honestly: ~9 in 100 a year (typical use).</a:t>
            </a:r>
            <a:endParaRPr lang="en-US" sz="1350" dirty="0"/>
          </a:p>
        </p:txBody>
      </p:sp>
      <p:sp>
        <p:nvSpPr>
          <p:cNvPr id="21" name="Shape 19"/>
          <p:cNvSpPr/>
          <p:nvPr/>
        </p:nvSpPr>
        <p:spPr>
          <a:xfrm>
            <a:off x="566928" y="4178808"/>
            <a:ext cx="384048" cy="384048"/>
          </a:xfrm>
          <a:prstGeom prst="ellipse">
            <a:avLst/>
          </a:prstGeom>
          <a:solidFill>
            <a:srgbClr val="12877F"/>
          </a:solidFill>
          <a:ln/>
        </p:spPr>
      </p:sp>
      <p:sp>
        <p:nvSpPr>
          <p:cNvPr id="22" name="Text 20"/>
          <p:cNvSpPr/>
          <p:nvPr/>
        </p:nvSpPr>
        <p:spPr>
          <a:xfrm>
            <a:off x="566928" y="4178808"/>
            <a:ext cx="384048" cy="384048"/>
          </a:xfrm>
          <a:prstGeom prst="rect">
            <a:avLst/>
          </a:prstGeom>
          <a:noFill/>
          <a:ln/>
        </p:spPr>
        <p:txBody>
          <a:bodyPr wrap="square" lIns="0" tIns="0" rIns="0" bIns="0" rtlCol="0" anchor="ctr"/>
          <a:lstStyle/>
          <a:p>
            <a:pPr algn="ctr" indent="0" marL="0">
              <a:buNone/>
            </a:pPr>
            <a:r>
              <a:rPr lang="en-US" sz="1400" b="1" dirty="0">
                <a:solidFill>
                  <a:srgbClr val="FFFFFF"/>
                </a:solidFill>
                <a:latin typeface="Calibri" pitchFamily="34" charset="0"/>
                <a:ea typeface="Calibri" pitchFamily="34" charset="-122"/>
                <a:cs typeface="Calibri" pitchFamily="34" charset="-120"/>
              </a:rPr>
              <a:t>6</a:t>
            </a:r>
            <a:endParaRPr lang="en-US" sz="1400" dirty="0"/>
          </a:p>
        </p:txBody>
      </p:sp>
      <p:sp>
        <p:nvSpPr>
          <p:cNvPr id="23" name="Text 21"/>
          <p:cNvSpPr/>
          <p:nvPr/>
        </p:nvSpPr>
        <p:spPr>
          <a:xfrm>
            <a:off x="1133856" y="4123944"/>
            <a:ext cx="10424160" cy="475488"/>
          </a:xfrm>
          <a:prstGeom prst="rect">
            <a:avLst/>
          </a:prstGeom>
          <a:noFill/>
          <a:ln/>
        </p:spPr>
        <p:txBody>
          <a:bodyPr wrap="square" lIns="0" tIns="0" rIns="0" bIns="0" rtlCol="0" anchor="ctr"/>
          <a:lstStyle/>
          <a:p>
            <a:pPr indent="0" marL="0">
              <a:lnSpc>
                <a:spcPct val="98000"/>
              </a:lnSpc>
              <a:buNone/>
            </a:pPr>
            <a:r>
              <a:rPr lang="en-US" sz="1350" dirty="0">
                <a:solidFill>
                  <a:srgbClr val="EAF1F7"/>
                </a:solidFill>
                <a:latin typeface="Calibri" pitchFamily="34" charset="0"/>
                <a:ea typeface="Calibri" pitchFamily="34" charset="-122"/>
                <a:cs typeface="Calibri" pitchFamily="34" charset="-120"/>
              </a:rPr>
              <a:t>Long-term enzyme inducers → switch to coil or injection, don't “double up”.</a:t>
            </a:r>
            <a:endParaRPr lang="en-US" sz="1350" dirty="0"/>
          </a:p>
        </p:txBody>
      </p:sp>
      <p:sp>
        <p:nvSpPr>
          <p:cNvPr id="24" name="Shape 22"/>
          <p:cNvSpPr/>
          <p:nvPr/>
        </p:nvSpPr>
        <p:spPr>
          <a:xfrm>
            <a:off x="566928" y="4654296"/>
            <a:ext cx="384048" cy="384048"/>
          </a:xfrm>
          <a:prstGeom prst="ellipse">
            <a:avLst/>
          </a:prstGeom>
          <a:solidFill>
            <a:srgbClr val="E8770E"/>
          </a:solidFill>
          <a:ln/>
        </p:spPr>
      </p:sp>
      <p:sp>
        <p:nvSpPr>
          <p:cNvPr id="25" name="Text 23"/>
          <p:cNvSpPr/>
          <p:nvPr/>
        </p:nvSpPr>
        <p:spPr>
          <a:xfrm>
            <a:off x="566928" y="4654296"/>
            <a:ext cx="384048" cy="384048"/>
          </a:xfrm>
          <a:prstGeom prst="rect">
            <a:avLst/>
          </a:prstGeom>
          <a:noFill/>
          <a:ln/>
        </p:spPr>
        <p:txBody>
          <a:bodyPr wrap="square" lIns="0" tIns="0" rIns="0" bIns="0" rtlCol="0" anchor="ctr"/>
          <a:lstStyle/>
          <a:p>
            <a:pPr algn="ctr" indent="0" marL="0">
              <a:buNone/>
            </a:pPr>
            <a:r>
              <a:rPr lang="en-US" sz="1400" b="1" dirty="0">
                <a:solidFill>
                  <a:srgbClr val="FFFFFF"/>
                </a:solidFill>
                <a:latin typeface="Calibri" pitchFamily="34" charset="0"/>
                <a:ea typeface="Calibri" pitchFamily="34" charset="-122"/>
                <a:cs typeface="Calibri" pitchFamily="34" charset="-120"/>
              </a:rPr>
              <a:t>7</a:t>
            </a:r>
            <a:endParaRPr lang="en-US" sz="1400" dirty="0"/>
          </a:p>
        </p:txBody>
      </p:sp>
      <p:sp>
        <p:nvSpPr>
          <p:cNvPr id="26" name="Text 24"/>
          <p:cNvSpPr/>
          <p:nvPr/>
        </p:nvSpPr>
        <p:spPr>
          <a:xfrm>
            <a:off x="1133856" y="4599432"/>
            <a:ext cx="10424160" cy="475488"/>
          </a:xfrm>
          <a:prstGeom prst="rect">
            <a:avLst/>
          </a:prstGeom>
          <a:noFill/>
          <a:ln/>
        </p:spPr>
        <p:txBody>
          <a:bodyPr wrap="square" lIns="0" tIns="0" rIns="0" bIns="0" rtlCol="0" anchor="ctr"/>
          <a:lstStyle/>
          <a:p>
            <a:pPr indent="0" marL="0">
              <a:lnSpc>
                <a:spcPct val="98000"/>
              </a:lnSpc>
              <a:buNone/>
            </a:pPr>
            <a:r>
              <a:rPr lang="en-US" sz="1350" dirty="0">
                <a:solidFill>
                  <a:srgbClr val="EAF1F7"/>
                </a:solidFill>
                <a:latin typeface="Calibri" pitchFamily="34" charset="0"/>
                <a:ea typeface="Calibri" pitchFamily="34" charset="-122"/>
                <a:cs typeface="Calibri" pitchFamily="34" charset="-120"/>
              </a:rPr>
              <a:t>Stop the pill 4 weeks before major surgery with prolonged immobility.</a:t>
            </a:r>
            <a:endParaRPr lang="en-US" sz="1350" dirty="0"/>
          </a:p>
        </p:txBody>
      </p:sp>
      <p:sp>
        <p:nvSpPr>
          <p:cNvPr id="27" name="Shape 25"/>
          <p:cNvSpPr/>
          <p:nvPr/>
        </p:nvSpPr>
        <p:spPr>
          <a:xfrm>
            <a:off x="566928" y="5129784"/>
            <a:ext cx="384048" cy="384048"/>
          </a:xfrm>
          <a:prstGeom prst="ellipse">
            <a:avLst/>
          </a:prstGeom>
          <a:solidFill>
            <a:srgbClr val="12877F"/>
          </a:solidFill>
          <a:ln/>
        </p:spPr>
      </p:sp>
      <p:sp>
        <p:nvSpPr>
          <p:cNvPr id="28" name="Text 26"/>
          <p:cNvSpPr/>
          <p:nvPr/>
        </p:nvSpPr>
        <p:spPr>
          <a:xfrm>
            <a:off x="566928" y="5129784"/>
            <a:ext cx="384048" cy="384048"/>
          </a:xfrm>
          <a:prstGeom prst="rect">
            <a:avLst/>
          </a:prstGeom>
          <a:noFill/>
          <a:ln/>
        </p:spPr>
        <p:txBody>
          <a:bodyPr wrap="square" lIns="0" tIns="0" rIns="0" bIns="0" rtlCol="0" anchor="ctr"/>
          <a:lstStyle/>
          <a:p>
            <a:pPr algn="ctr" indent="0" marL="0">
              <a:buNone/>
            </a:pPr>
            <a:r>
              <a:rPr lang="en-US" sz="1400" b="1" dirty="0">
                <a:solidFill>
                  <a:srgbClr val="FFFFFF"/>
                </a:solidFill>
                <a:latin typeface="Calibri" pitchFamily="34" charset="0"/>
                <a:ea typeface="Calibri" pitchFamily="34" charset="-122"/>
                <a:cs typeface="Calibri" pitchFamily="34" charset="-120"/>
              </a:rPr>
              <a:t>8</a:t>
            </a:r>
            <a:endParaRPr lang="en-US" sz="1400" dirty="0"/>
          </a:p>
        </p:txBody>
      </p:sp>
      <p:sp>
        <p:nvSpPr>
          <p:cNvPr id="29" name="Text 27"/>
          <p:cNvSpPr/>
          <p:nvPr/>
        </p:nvSpPr>
        <p:spPr>
          <a:xfrm>
            <a:off x="1133856" y="5074920"/>
            <a:ext cx="10424160" cy="475488"/>
          </a:xfrm>
          <a:prstGeom prst="rect">
            <a:avLst/>
          </a:prstGeom>
          <a:noFill/>
          <a:ln/>
        </p:spPr>
        <p:txBody>
          <a:bodyPr wrap="square" lIns="0" tIns="0" rIns="0" bIns="0" rtlCol="0" anchor="ctr"/>
          <a:lstStyle/>
          <a:p>
            <a:pPr indent="0" marL="0">
              <a:lnSpc>
                <a:spcPct val="98000"/>
              </a:lnSpc>
              <a:buNone/>
            </a:pPr>
            <a:r>
              <a:rPr lang="en-US" sz="1350" dirty="0">
                <a:solidFill>
                  <a:srgbClr val="EAF1F7"/>
                </a:solidFill>
                <a:latin typeface="Calibri" pitchFamily="34" charset="0"/>
                <a:ea typeface="Calibri" pitchFamily="34" charset="-122"/>
                <a:cs typeface="Calibri" pitchFamily="34" charset="-120"/>
              </a:rPr>
              <a:t>One missed pill = carry on. Two or more = 7 days' condoms + check the week.</a:t>
            </a:r>
            <a:endParaRPr lang="en-US" sz="1350" dirty="0"/>
          </a:p>
        </p:txBody>
      </p:sp>
      <p:sp>
        <p:nvSpPr>
          <p:cNvPr id="30" name="Shape 28"/>
          <p:cNvSpPr/>
          <p:nvPr/>
        </p:nvSpPr>
        <p:spPr>
          <a:xfrm>
            <a:off x="566928" y="5605272"/>
            <a:ext cx="384048" cy="384048"/>
          </a:xfrm>
          <a:prstGeom prst="ellipse">
            <a:avLst/>
          </a:prstGeom>
          <a:solidFill>
            <a:srgbClr val="E8770E"/>
          </a:solidFill>
          <a:ln/>
        </p:spPr>
      </p:sp>
      <p:sp>
        <p:nvSpPr>
          <p:cNvPr id="31" name="Text 29"/>
          <p:cNvSpPr/>
          <p:nvPr/>
        </p:nvSpPr>
        <p:spPr>
          <a:xfrm>
            <a:off x="566928" y="5605272"/>
            <a:ext cx="384048" cy="384048"/>
          </a:xfrm>
          <a:prstGeom prst="rect">
            <a:avLst/>
          </a:prstGeom>
          <a:noFill/>
          <a:ln/>
        </p:spPr>
        <p:txBody>
          <a:bodyPr wrap="square" lIns="0" tIns="0" rIns="0" bIns="0" rtlCol="0" anchor="ctr"/>
          <a:lstStyle/>
          <a:p>
            <a:pPr algn="ctr" indent="0" marL="0">
              <a:buNone/>
            </a:pPr>
            <a:r>
              <a:rPr lang="en-US" sz="1400" b="1" dirty="0">
                <a:solidFill>
                  <a:srgbClr val="FFFFFF"/>
                </a:solidFill>
                <a:latin typeface="Calibri" pitchFamily="34" charset="0"/>
                <a:ea typeface="Calibri" pitchFamily="34" charset="-122"/>
                <a:cs typeface="Calibri" pitchFamily="34" charset="-120"/>
              </a:rPr>
              <a:t>9</a:t>
            </a:r>
            <a:endParaRPr lang="en-US" sz="1400" dirty="0"/>
          </a:p>
        </p:txBody>
      </p:sp>
      <p:sp>
        <p:nvSpPr>
          <p:cNvPr id="32" name="Text 30"/>
          <p:cNvSpPr/>
          <p:nvPr/>
        </p:nvSpPr>
        <p:spPr>
          <a:xfrm>
            <a:off x="1133856" y="5550408"/>
            <a:ext cx="10424160" cy="475488"/>
          </a:xfrm>
          <a:prstGeom prst="rect">
            <a:avLst/>
          </a:prstGeom>
          <a:noFill/>
          <a:ln/>
        </p:spPr>
        <p:txBody>
          <a:bodyPr wrap="square" lIns="0" tIns="0" rIns="0" bIns="0" rtlCol="0" anchor="ctr"/>
          <a:lstStyle/>
          <a:p>
            <a:pPr indent="0" marL="0">
              <a:lnSpc>
                <a:spcPct val="98000"/>
              </a:lnSpc>
              <a:buNone/>
            </a:pPr>
            <a:r>
              <a:rPr lang="en-US" sz="1350" dirty="0">
                <a:solidFill>
                  <a:srgbClr val="EAF1F7"/>
                </a:solidFill>
                <a:latin typeface="Calibri" pitchFamily="34" charset="0"/>
                <a:ea typeface="Calibri" pitchFamily="34" charset="-122"/>
                <a:cs typeface="Calibri" pitchFamily="34" charset="-120"/>
              </a:rPr>
              <a:t>Emergency contraception: the copper coil is the most effective option.</a:t>
            </a:r>
            <a:endParaRPr lang="en-US" sz="1350" dirty="0"/>
          </a:p>
        </p:txBody>
      </p:sp>
      <p:sp>
        <p:nvSpPr>
          <p:cNvPr id="33" name="Shape 31"/>
          <p:cNvSpPr/>
          <p:nvPr/>
        </p:nvSpPr>
        <p:spPr>
          <a:xfrm>
            <a:off x="566928" y="6080760"/>
            <a:ext cx="384048" cy="384048"/>
          </a:xfrm>
          <a:prstGeom prst="ellipse">
            <a:avLst/>
          </a:prstGeom>
          <a:solidFill>
            <a:srgbClr val="12877F"/>
          </a:solidFill>
          <a:ln/>
        </p:spPr>
      </p:sp>
      <p:sp>
        <p:nvSpPr>
          <p:cNvPr id="34" name="Text 32"/>
          <p:cNvSpPr/>
          <p:nvPr/>
        </p:nvSpPr>
        <p:spPr>
          <a:xfrm>
            <a:off x="566928" y="6080760"/>
            <a:ext cx="384048" cy="384048"/>
          </a:xfrm>
          <a:prstGeom prst="rect">
            <a:avLst/>
          </a:prstGeom>
          <a:noFill/>
          <a:ln/>
        </p:spPr>
        <p:txBody>
          <a:bodyPr wrap="square" lIns="0" tIns="0" rIns="0" bIns="0" rtlCol="0" anchor="ctr"/>
          <a:lstStyle/>
          <a:p>
            <a:pPr algn="ctr" indent="0" marL="0">
              <a:buNone/>
            </a:pPr>
            <a:r>
              <a:rPr lang="en-US" sz="1400" b="1" dirty="0">
                <a:solidFill>
                  <a:srgbClr val="FFFFFF"/>
                </a:solidFill>
                <a:latin typeface="Calibri" pitchFamily="34" charset="0"/>
                <a:ea typeface="Calibri" pitchFamily="34" charset="-122"/>
                <a:cs typeface="Calibri" pitchFamily="34" charset="-120"/>
              </a:rPr>
              <a:t>10</a:t>
            </a:r>
            <a:endParaRPr lang="en-US" sz="1400" dirty="0"/>
          </a:p>
        </p:txBody>
      </p:sp>
      <p:sp>
        <p:nvSpPr>
          <p:cNvPr id="35" name="Text 33"/>
          <p:cNvSpPr/>
          <p:nvPr/>
        </p:nvSpPr>
        <p:spPr>
          <a:xfrm>
            <a:off x="1133856" y="6025896"/>
            <a:ext cx="10424160" cy="475488"/>
          </a:xfrm>
          <a:prstGeom prst="rect">
            <a:avLst/>
          </a:prstGeom>
          <a:noFill/>
          <a:ln/>
        </p:spPr>
        <p:txBody>
          <a:bodyPr wrap="square" lIns="0" tIns="0" rIns="0" bIns="0" rtlCol="0" anchor="ctr"/>
          <a:lstStyle/>
          <a:p>
            <a:pPr indent="0" marL="0">
              <a:lnSpc>
                <a:spcPct val="98000"/>
              </a:lnSpc>
              <a:buNone/>
            </a:pPr>
            <a:r>
              <a:rPr lang="en-US" sz="1350" dirty="0">
                <a:solidFill>
                  <a:srgbClr val="EAF1F7"/>
                </a:solidFill>
                <a:latin typeface="Calibri" pitchFamily="34" charset="0"/>
                <a:ea typeface="Calibri" pitchFamily="34" charset="-122"/>
                <a:cs typeface="Calibri" pitchFamily="34" charset="-120"/>
              </a:rPr>
              <a:t>Under-16s: lead with safeguarding and Fraser competence, not the prescription.</a:t>
            </a:r>
            <a:endParaRPr lang="en-US" sz="135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66928" y="310896"/>
            <a:ext cx="2907792" cy="365760"/>
          </a:xfrm>
          <a:prstGeom prst="roundRect">
            <a:avLst>
              <a:gd name="adj" fmla="val 50000"/>
            </a:avLst>
          </a:prstGeom>
          <a:solidFill>
            <a:srgbClr val="E8770E"/>
          </a:solidFill>
          <a:ln/>
        </p:spPr>
      </p:sp>
      <p:sp>
        <p:nvSpPr>
          <p:cNvPr id="3" name="Text 1"/>
          <p:cNvSpPr/>
          <p:nvPr/>
        </p:nvSpPr>
        <p:spPr>
          <a:xfrm>
            <a:off x="566928" y="310896"/>
            <a:ext cx="2907792" cy="365760"/>
          </a:xfrm>
          <a:prstGeom prst="rect">
            <a:avLst/>
          </a:prstGeom>
          <a:noFill/>
          <a:ln/>
        </p:spPr>
        <p:txBody>
          <a:bodyPr wrap="square" lIns="0" tIns="0" rIns="0" bIns="0" rtlCol="0" anchor="ctr"/>
          <a:lstStyle/>
          <a:p>
            <a:pPr algn="ctr" indent="0" marL="0">
              <a:buNone/>
            </a:pPr>
            <a:r>
              <a:rPr lang="en-US" sz="1050" b="1" spc="100" kern="0" dirty="0">
                <a:solidFill>
                  <a:srgbClr val="FFFFFF"/>
                </a:solidFill>
                <a:latin typeface="Calibri" pitchFamily="34" charset="0"/>
                <a:ea typeface="Calibri" pitchFamily="34" charset="-122"/>
                <a:cs typeface="Calibri" pitchFamily="34" charset="-120"/>
              </a:rPr>
              <a:t>BRADFORD VTS TEACHING AIDS</a:t>
            </a:r>
            <a:endParaRPr lang="en-US" sz="1050" dirty="0"/>
          </a:p>
        </p:txBody>
      </p:sp>
      <p:sp>
        <p:nvSpPr>
          <p:cNvPr id="4" name="Text 2"/>
          <p:cNvSpPr/>
          <p:nvPr/>
        </p:nvSpPr>
        <p:spPr>
          <a:xfrm>
            <a:off x="10161727" y="310896"/>
            <a:ext cx="1463040" cy="365760"/>
          </a:xfrm>
          <a:prstGeom prst="rect">
            <a:avLst/>
          </a:prstGeom>
          <a:noFill/>
          <a:ln/>
        </p:spPr>
        <p:txBody>
          <a:bodyPr wrap="square" lIns="0" tIns="0" rIns="0" bIns="0" rtlCol="0" anchor="ctr"/>
          <a:lstStyle/>
          <a:p>
            <a:pPr algn="r" indent="0" marL="0">
              <a:buNone/>
            </a:pPr>
            <a:r>
              <a:rPr lang="en-US" sz="1100" i="1" dirty="0">
                <a:solidFill>
                  <a:srgbClr val="6B7886"/>
                </a:solidFill>
                <a:latin typeface="Calibri" pitchFamily="34" charset="0"/>
                <a:ea typeface="Calibri" pitchFamily="34" charset="-122"/>
                <a:cs typeface="Calibri" pitchFamily="34" charset="-120"/>
              </a:rPr>
              <a:t>June 2026</a:t>
            </a:r>
            <a:endParaRPr lang="en-US" sz="1100" dirty="0"/>
          </a:p>
        </p:txBody>
      </p:sp>
      <p:sp>
        <p:nvSpPr>
          <p:cNvPr id="5" name="Text 3"/>
          <p:cNvSpPr/>
          <p:nvPr/>
        </p:nvSpPr>
        <p:spPr>
          <a:xfrm>
            <a:off x="566928" y="868680"/>
            <a:ext cx="10058400" cy="640080"/>
          </a:xfrm>
          <a:prstGeom prst="rect">
            <a:avLst/>
          </a:prstGeom>
          <a:noFill/>
          <a:ln/>
        </p:spPr>
        <p:txBody>
          <a:bodyPr wrap="square" lIns="0" tIns="0" rIns="0" bIns="0" rtlCol="0" anchor="ctr"/>
          <a:lstStyle/>
          <a:p>
            <a:pPr indent="0" marL="0">
              <a:buNone/>
            </a:pPr>
            <a:r>
              <a:rPr lang="en-US" sz="2800" b="1" dirty="0">
                <a:solidFill>
                  <a:srgbClr val="0E2A47"/>
                </a:solidFill>
                <a:latin typeface="Georgia" pitchFamily="34" charset="0"/>
                <a:ea typeface="Georgia" pitchFamily="34" charset="-122"/>
                <a:cs typeface="Georgia" pitchFamily="34" charset="-120"/>
              </a:rPr>
              <a:t>Disclaimer &amp; sources</a:t>
            </a:r>
            <a:endParaRPr lang="en-US" sz="2800" dirty="0"/>
          </a:p>
        </p:txBody>
      </p:sp>
      <p:sp>
        <p:nvSpPr>
          <p:cNvPr id="6" name="Shape 4"/>
          <p:cNvSpPr/>
          <p:nvPr/>
        </p:nvSpPr>
        <p:spPr>
          <a:xfrm>
            <a:off x="566928" y="1645920"/>
            <a:ext cx="11064240" cy="1508760"/>
          </a:xfrm>
          <a:prstGeom prst="roundRect">
            <a:avLst>
              <a:gd name="adj" fmla="val 7273"/>
            </a:avLst>
          </a:prstGeom>
          <a:solidFill>
            <a:srgbClr val="FCEFE0"/>
          </a:solidFill>
          <a:ln w="12700">
            <a:solidFill>
              <a:srgbClr val="E8770E"/>
            </a:solidFill>
            <a:prstDash val="solid"/>
          </a:ln>
        </p:spPr>
      </p:sp>
      <p:sp>
        <p:nvSpPr>
          <p:cNvPr id="7" name="Shape 5"/>
          <p:cNvSpPr/>
          <p:nvPr/>
        </p:nvSpPr>
        <p:spPr>
          <a:xfrm>
            <a:off x="859536" y="1874520"/>
            <a:ext cx="566928" cy="566928"/>
          </a:xfrm>
          <a:prstGeom prst="ellipse">
            <a:avLst/>
          </a:prstGeom>
          <a:solidFill>
            <a:srgbClr val="E8770E"/>
          </a:solidFill>
          <a:ln/>
        </p:spPr>
      </p:sp>
      <p:pic>
        <p:nvPicPr>
          <p:cNvPr id="8" name="Image 0" descr="preencoded.png">    </p:cNvPr>
          <p:cNvPicPr>
            <a:picLocks noChangeAspect="1"/>
          </p:cNvPicPr>
          <p:nvPr/>
        </p:nvPicPr>
        <p:blipFill>
          <a:blip r:embed="rId1"/>
          <a:stretch>
            <a:fillRect/>
          </a:stretch>
        </p:blipFill>
        <p:spPr>
          <a:xfrm>
            <a:off x="1012607" y="2027591"/>
            <a:ext cx="260787" cy="260787"/>
          </a:xfrm>
          <a:prstGeom prst="rect">
            <a:avLst/>
          </a:prstGeom>
        </p:spPr>
      </p:pic>
      <p:sp>
        <p:nvSpPr>
          <p:cNvPr id="9" name="Text 6"/>
          <p:cNvSpPr/>
          <p:nvPr/>
        </p:nvSpPr>
        <p:spPr>
          <a:xfrm>
            <a:off x="1618488" y="1783080"/>
            <a:ext cx="9601200" cy="365760"/>
          </a:xfrm>
          <a:prstGeom prst="rect">
            <a:avLst/>
          </a:prstGeom>
          <a:noFill/>
          <a:ln/>
        </p:spPr>
        <p:txBody>
          <a:bodyPr wrap="square" lIns="0" tIns="0" rIns="0" bIns="0" rtlCol="0" anchor="ctr"/>
          <a:lstStyle/>
          <a:p>
            <a:pPr indent="0" marL="0">
              <a:buNone/>
            </a:pPr>
            <a:r>
              <a:rPr lang="en-US" sz="1400" b="1" dirty="0">
                <a:solidFill>
                  <a:srgbClr val="E8770E"/>
                </a:solidFill>
                <a:latin typeface="Calibri" pitchFamily="34" charset="0"/>
                <a:ea typeface="Calibri" pitchFamily="34" charset="-122"/>
                <a:cs typeface="Calibri" pitchFamily="34" charset="-120"/>
              </a:rPr>
              <a:t>Bradford VTS teaching disclaimer</a:t>
            </a:r>
            <a:endParaRPr lang="en-US" sz="1400" dirty="0"/>
          </a:p>
        </p:txBody>
      </p:sp>
      <p:sp>
        <p:nvSpPr>
          <p:cNvPr id="10" name="Text 7"/>
          <p:cNvSpPr/>
          <p:nvPr/>
        </p:nvSpPr>
        <p:spPr>
          <a:xfrm>
            <a:off x="1618488" y="2148840"/>
            <a:ext cx="9784080" cy="914400"/>
          </a:xfrm>
          <a:prstGeom prst="rect">
            <a:avLst/>
          </a:prstGeom>
          <a:noFill/>
          <a:ln/>
        </p:spPr>
        <p:txBody>
          <a:bodyPr wrap="square" lIns="0" tIns="0" rIns="0" bIns="0" rtlCol="0" anchor="ctr"/>
          <a:lstStyle/>
          <a:p>
            <a:pPr indent="0" marL="0">
              <a:lnSpc>
                <a:spcPct val="104000"/>
              </a:lnSpc>
              <a:buNone/>
            </a:pPr>
            <a:r>
              <a:rPr lang="en-US" sz="1200" dirty="0">
                <a:solidFill>
                  <a:srgbClr val="33414F"/>
                </a:solidFill>
                <a:latin typeface="Calibri" pitchFamily="34" charset="0"/>
                <a:ea typeface="Calibri" pitchFamily="34" charset="-122"/>
                <a:cs typeface="Calibri" pitchFamily="34" charset="-120"/>
              </a:rPr>
              <a:t>This presentation is provided exclusively for education and training as a teaching aid. It does not constitute formal clinical guidance. Clinicians must independently verify all medical information, prescribing guidance, procedural protocols and legal requirements against current national guidance, local policies and the relevant regulatory bodies before applying any of it in practice.</a:t>
            </a:r>
            <a:endParaRPr lang="en-US" sz="1200" dirty="0"/>
          </a:p>
        </p:txBody>
      </p:sp>
      <p:sp>
        <p:nvSpPr>
          <p:cNvPr id="11" name="Text 8"/>
          <p:cNvSpPr/>
          <p:nvPr/>
        </p:nvSpPr>
        <p:spPr>
          <a:xfrm>
            <a:off x="566928" y="3383280"/>
            <a:ext cx="10058400" cy="365760"/>
          </a:xfrm>
          <a:prstGeom prst="rect">
            <a:avLst/>
          </a:prstGeom>
          <a:noFill/>
          <a:ln/>
        </p:spPr>
        <p:txBody>
          <a:bodyPr wrap="square" lIns="0" tIns="0" rIns="0" bIns="0" rtlCol="0" anchor="ctr"/>
          <a:lstStyle/>
          <a:p>
            <a:pPr indent="0" marL="0">
              <a:buNone/>
            </a:pPr>
            <a:r>
              <a:rPr lang="en-US" sz="1400" b="1" dirty="0">
                <a:solidFill>
                  <a:srgbClr val="0E2A47"/>
                </a:solidFill>
                <a:latin typeface="Calibri" pitchFamily="34" charset="0"/>
                <a:ea typeface="Calibri" pitchFamily="34" charset="-122"/>
                <a:cs typeface="Calibri" pitchFamily="34" charset="-120"/>
              </a:rPr>
              <a:t>Key sources (verify against the live versions)</a:t>
            </a:r>
            <a:endParaRPr lang="en-US" sz="1400" dirty="0"/>
          </a:p>
        </p:txBody>
      </p:sp>
      <p:sp>
        <p:nvSpPr>
          <p:cNvPr id="12" name="Text 9"/>
          <p:cNvSpPr/>
          <p:nvPr/>
        </p:nvSpPr>
        <p:spPr>
          <a:xfrm>
            <a:off x="566928" y="3794760"/>
            <a:ext cx="11064240" cy="2377440"/>
          </a:xfrm>
          <a:prstGeom prst="rect">
            <a:avLst/>
          </a:prstGeom>
          <a:noFill/>
          <a:ln/>
        </p:spPr>
        <p:txBody>
          <a:bodyPr wrap="square" lIns="0" tIns="0" rIns="0" bIns="0" rtlCol="0" anchor="ctr"/>
          <a:lstStyle/>
          <a:p>
            <a:pPr marL="177800" indent="-177800">
              <a:lnSpc>
                <a:spcPct val="100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FSRH — Combined Hormonal Contraception (Jan 2019, amended Oct 2023).</a:t>
            </a:r>
            <a:endParaRPr lang="en-US" sz="1150" dirty="0"/>
          </a:p>
          <a:p>
            <a:pPr marL="177800" indent="-177800">
              <a:lnSpc>
                <a:spcPct val="100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FSRH — UK Medical Eligibility Criteria for Contraceptive Use (UKMEC 2016, amended Sept 2019).</a:t>
            </a:r>
            <a:endParaRPr lang="en-US" sz="1150" dirty="0"/>
          </a:p>
          <a:p>
            <a:pPr marL="177800" indent="-177800">
              <a:lnSpc>
                <a:spcPct val="100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FSRH — Recommended Actions after Incorrect Use of CHC: missed pills, ring &amp; patch (2020, amended 2021).</a:t>
            </a:r>
            <a:endParaRPr lang="en-US" sz="1150" dirty="0"/>
          </a:p>
          <a:p>
            <a:pPr marL="177800" indent="-177800">
              <a:lnSpc>
                <a:spcPct val="100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FSRH — Drug Interactions with Hormonal Contraception (May 2022).</a:t>
            </a:r>
            <a:endParaRPr lang="en-US" sz="1150" dirty="0"/>
          </a:p>
          <a:p>
            <a:pPr marL="177800" indent="-177800">
              <a:lnSpc>
                <a:spcPct val="100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FSRH — Emergency Contraception (2017, amended 2023/2026).</a:t>
            </a:r>
            <a:endParaRPr lang="en-US" sz="1150" dirty="0"/>
          </a:p>
          <a:p>
            <a:pPr marL="177800" indent="-177800">
              <a:lnSpc>
                <a:spcPct val="100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FSRH — Contraception for Women Aged Over 40 (2017, amended 2023).</a:t>
            </a:r>
            <a:endParaRPr lang="en-US" sz="1150" dirty="0"/>
          </a:p>
          <a:p>
            <a:pPr marL="177800" indent="-177800">
              <a:lnSpc>
                <a:spcPct val="100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NICE CKS — Contraception (combined hormonal methods); Dysmenorrhoea. NICE NG198 — Acne vulgaris (2021, upd. 2023).</a:t>
            </a:r>
            <a:endParaRPr lang="en-US" sz="1150" dirty="0"/>
          </a:p>
          <a:p>
            <a:pPr marL="177800" indent="-177800">
              <a:lnSpc>
                <a:spcPct val="100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BNF / MHRA — co-cyprindiol and sodium valproate (Pregnancy Prevention Programme); GMC 0–18 years / Fraser guidelines.</a:t>
            </a:r>
            <a:endParaRPr lang="en-US" sz="1150" dirty="0"/>
          </a:p>
        </p:txBody>
      </p:sp>
      <p:sp>
        <p:nvSpPr>
          <p:cNvPr id="13" name="Text 10"/>
          <p:cNvSpPr/>
          <p:nvPr/>
        </p:nvSpPr>
        <p:spPr>
          <a:xfrm>
            <a:off x="566928" y="6263640"/>
            <a:ext cx="11064240" cy="365760"/>
          </a:xfrm>
          <a:prstGeom prst="rect">
            <a:avLst/>
          </a:prstGeom>
          <a:noFill/>
          <a:ln/>
        </p:spPr>
        <p:txBody>
          <a:bodyPr wrap="square" lIns="0" tIns="0" rIns="0" bIns="0" rtlCol="0" anchor="ctr"/>
          <a:lstStyle/>
          <a:p>
            <a:pPr indent="0" marL="0">
              <a:buNone/>
            </a:pPr>
            <a:r>
              <a:rPr lang="en-US" sz="1000" i="1" dirty="0">
                <a:solidFill>
                  <a:srgbClr val="6B7886"/>
                </a:solidFill>
                <a:latin typeface="Calibri" pitchFamily="34" charset="0"/>
                <a:ea typeface="Calibri" pitchFamily="34" charset="-122"/>
                <a:cs typeface="Calibri" pitchFamily="34" charset="-120"/>
              </a:rPr>
              <a:t>Drug doses, costs and licensing are illustrative — always confirm against the live BNF and local formulary.</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E2A47"/>
        </a:solidFill>
      </p:bgPr>
    </p:bg>
    <p:spTree>
      <p:nvGrpSpPr>
        <p:cNvPr id="1" name=""/>
        <p:cNvGrpSpPr/>
        <p:nvPr/>
      </p:nvGrpSpPr>
      <p:grpSpPr>
        <a:xfrm>
          <a:off x="0" y="0"/>
          <a:ext cx="0" cy="0"/>
          <a:chOff x="0" y="0"/>
          <a:chExt cx="0" cy="0"/>
        </a:xfrm>
      </p:grpSpPr>
      <p:sp>
        <p:nvSpPr>
          <p:cNvPr id="2" name="Shape 0"/>
          <p:cNvSpPr/>
          <p:nvPr/>
        </p:nvSpPr>
        <p:spPr>
          <a:xfrm>
            <a:off x="566928" y="310896"/>
            <a:ext cx="2907792" cy="365760"/>
          </a:xfrm>
          <a:prstGeom prst="roundRect">
            <a:avLst>
              <a:gd name="adj" fmla="val 50000"/>
            </a:avLst>
          </a:prstGeom>
          <a:solidFill>
            <a:srgbClr val="E8770E"/>
          </a:solidFill>
          <a:ln/>
        </p:spPr>
      </p:sp>
      <p:sp>
        <p:nvSpPr>
          <p:cNvPr id="3" name="Text 1"/>
          <p:cNvSpPr/>
          <p:nvPr/>
        </p:nvSpPr>
        <p:spPr>
          <a:xfrm>
            <a:off x="566928" y="310896"/>
            <a:ext cx="2907792" cy="365760"/>
          </a:xfrm>
          <a:prstGeom prst="rect">
            <a:avLst/>
          </a:prstGeom>
          <a:noFill/>
          <a:ln/>
        </p:spPr>
        <p:txBody>
          <a:bodyPr wrap="square" lIns="0" tIns="0" rIns="0" bIns="0" rtlCol="0" anchor="ctr"/>
          <a:lstStyle/>
          <a:p>
            <a:pPr algn="ctr" indent="0" marL="0">
              <a:buNone/>
            </a:pPr>
            <a:r>
              <a:rPr lang="en-US" sz="1050" b="1" spc="100" kern="0" dirty="0">
                <a:solidFill>
                  <a:srgbClr val="FFFFFF"/>
                </a:solidFill>
                <a:latin typeface="Calibri" pitchFamily="34" charset="0"/>
                <a:ea typeface="Calibri" pitchFamily="34" charset="-122"/>
                <a:cs typeface="Calibri" pitchFamily="34" charset="-120"/>
              </a:rPr>
              <a:t>BRADFORD VTS TEACHING AIDS</a:t>
            </a:r>
            <a:endParaRPr lang="en-US" sz="1050" dirty="0"/>
          </a:p>
        </p:txBody>
      </p:sp>
      <p:sp>
        <p:nvSpPr>
          <p:cNvPr id="4" name="Text 2"/>
          <p:cNvSpPr/>
          <p:nvPr/>
        </p:nvSpPr>
        <p:spPr>
          <a:xfrm>
            <a:off x="10161727" y="310896"/>
            <a:ext cx="1463040" cy="365760"/>
          </a:xfrm>
          <a:prstGeom prst="rect">
            <a:avLst/>
          </a:prstGeom>
          <a:noFill/>
          <a:ln/>
        </p:spPr>
        <p:txBody>
          <a:bodyPr wrap="square" lIns="0" tIns="0" rIns="0" bIns="0" rtlCol="0" anchor="ctr"/>
          <a:lstStyle/>
          <a:p>
            <a:pPr algn="r" indent="0" marL="0">
              <a:buNone/>
            </a:pPr>
            <a:r>
              <a:rPr lang="en-US" sz="1100" i="1" dirty="0">
                <a:solidFill>
                  <a:srgbClr val="AEBED0"/>
                </a:solidFill>
                <a:latin typeface="Calibri" pitchFamily="34" charset="0"/>
                <a:ea typeface="Calibri" pitchFamily="34" charset="-122"/>
                <a:cs typeface="Calibri" pitchFamily="34" charset="-120"/>
              </a:rPr>
              <a:t>June 2026</a:t>
            </a:r>
            <a:endParaRPr lang="en-US" sz="1100" dirty="0"/>
          </a:p>
        </p:txBody>
      </p:sp>
      <p:sp>
        <p:nvSpPr>
          <p:cNvPr id="5" name="Shape 3"/>
          <p:cNvSpPr/>
          <p:nvPr/>
        </p:nvSpPr>
        <p:spPr>
          <a:xfrm>
            <a:off x="9144000" y="-1463040"/>
            <a:ext cx="4937760" cy="4937760"/>
          </a:xfrm>
          <a:prstGeom prst="ellipse">
            <a:avLst/>
          </a:prstGeom>
          <a:solidFill>
            <a:srgbClr val="163A5F"/>
          </a:solidFill>
          <a:ln/>
        </p:spPr>
      </p:sp>
      <p:sp>
        <p:nvSpPr>
          <p:cNvPr id="6" name="Shape 4"/>
          <p:cNvSpPr/>
          <p:nvPr/>
        </p:nvSpPr>
        <p:spPr>
          <a:xfrm>
            <a:off x="566928" y="2286000"/>
            <a:ext cx="914400" cy="914400"/>
          </a:xfrm>
          <a:prstGeom prst="ellipse">
            <a:avLst/>
          </a:prstGeom>
          <a:solidFill>
            <a:srgbClr val="E8770E"/>
          </a:solidFill>
          <a:ln/>
        </p:spPr>
      </p:sp>
      <p:pic>
        <p:nvPicPr>
          <p:cNvPr id="7" name="Image 0" descr="preencoded.png">    </p:cNvPr>
          <p:cNvPicPr>
            <a:picLocks noChangeAspect="1"/>
          </p:cNvPicPr>
          <p:nvPr/>
        </p:nvPicPr>
        <p:blipFill>
          <a:blip r:embed="rId1"/>
          <a:stretch>
            <a:fillRect/>
          </a:stretch>
        </p:blipFill>
        <p:spPr>
          <a:xfrm>
            <a:off x="813816" y="2532888"/>
            <a:ext cx="420624" cy="420624"/>
          </a:xfrm>
          <a:prstGeom prst="rect">
            <a:avLst/>
          </a:prstGeom>
        </p:spPr>
      </p:pic>
      <p:sp>
        <p:nvSpPr>
          <p:cNvPr id="8" name="Text 5"/>
          <p:cNvSpPr/>
          <p:nvPr/>
        </p:nvSpPr>
        <p:spPr>
          <a:xfrm>
            <a:off x="566928" y="3383280"/>
            <a:ext cx="7315200" cy="457200"/>
          </a:xfrm>
          <a:prstGeom prst="rect">
            <a:avLst/>
          </a:prstGeom>
          <a:noFill/>
          <a:ln/>
        </p:spPr>
        <p:txBody>
          <a:bodyPr wrap="square" lIns="0" tIns="0" rIns="0" bIns="0" rtlCol="0" anchor="ctr"/>
          <a:lstStyle/>
          <a:p>
            <a:pPr indent="0" marL="0">
              <a:buNone/>
            </a:pPr>
            <a:r>
              <a:rPr lang="en-US" sz="1600" b="1" spc="300" kern="0" dirty="0">
                <a:solidFill>
                  <a:srgbClr val="E8770E"/>
                </a:solidFill>
                <a:latin typeface="Calibri" pitchFamily="34" charset="0"/>
                <a:ea typeface="Calibri" pitchFamily="34" charset="-122"/>
                <a:cs typeface="Calibri" pitchFamily="34" charset="-120"/>
              </a:rPr>
              <a:t>MODULE A</a:t>
            </a:r>
            <a:endParaRPr lang="en-US" sz="1600" dirty="0"/>
          </a:p>
        </p:txBody>
      </p:sp>
      <p:sp>
        <p:nvSpPr>
          <p:cNvPr id="9" name="Text 6"/>
          <p:cNvSpPr/>
          <p:nvPr/>
        </p:nvSpPr>
        <p:spPr>
          <a:xfrm>
            <a:off x="566928" y="3794760"/>
            <a:ext cx="8412480" cy="914400"/>
          </a:xfrm>
          <a:prstGeom prst="rect">
            <a:avLst/>
          </a:prstGeom>
          <a:noFill/>
          <a:ln/>
        </p:spPr>
        <p:txBody>
          <a:bodyPr wrap="square" lIns="0" tIns="0" rIns="0" bIns="0" rtlCol="0" anchor="ctr"/>
          <a:lstStyle/>
          <a:p>
            <a:pPr indent="0" marL="0">
              <a:lnSpc>
                <a:spcPct val="98000"/>
              </a:lnSpc>
              <a:buNone/>
            </a:pPr>
            <a:r>
              <a:rPr lang="en-US" sz="3800" b="1" dirty="0">
                <a:solidFill>
                  <a:srgbClr val="FFFFFF"/>
                </a:solidFill>
                <a:latin typeface="Georgia" pitchFamily="34" charset="0"/>
                <a:ea typeface="Georgia" pitchFamily="34" charset="-122"/>
                <a:cs typeface="Georgia" pitchFamily="34" charset="-120"/>
              </a:rPr>
              <a:t>Starting well</a:t>
            </a:r>
            <a:endParaRPr lang="en-US" sz="3800" dirty="0"/>
          </a:p>
        </p:txBody>
      </p:sp>
      <p:sp>
        <p:nvSpPr>
          <p:cNvPr id="10" name="Text 7"/>
          <p:cNvSpPr/>
          <p:nvPr/>
        </p:nvSpPr>
        <p:spPr>
          <a:xfrm>
            <a:off x="566928" y="4800600"/>
            <a:ext cx="8686800" cy="548640"/>
          </a:xfrm>
          <a:prstGeom prst="rect">
            <a:avLst/>
          </a:prstGeom>
          <a:noFill/>
          <a:ln/>
        </p:spPr>
        <p:txBody>
          <a:bodyPr wrap="square" lIns="0" tIns="0" rIns="0" bIns="0" rtlCol="0" anchor="ctr"/>
          <a:lstStyle/>
          <a:p>
            <a:pPr indent="0" marL="0">
              <a:buNone/>
            </a:pPr>
            <a:r>
              <a:rPr lang="en-US" sz="1600" dirty="0">
                <a:solidFill>
                  <a:srgbClr val="CFE0E0"/>
                </a:solidFill>
                <a:latin typeface="Calibri" pitchFamily="34" charset="0"/>
                <a:ea typeface="Calibri" pitchFamily="34" charset="-122"/>
                <a:cs typeface="Calibri" pitchFamily="34" charset="-120"/>
              </a:rPr>
              <a:t>Getting someone safely and confidently onto the pill</a:t>
            </a:r>
            <a:endParaRPr lang="en-US" sz="1600" dirty="0"/>
          </a:p>
        </p:txBody>
      </p:sp>
      <p:sp>
        <p:nvSpPr>
          <p:cNvPr id="11" name="Text 8"/>
          <p:cNvSpPr/>
          <p:nvPr/>
        </p:nvSpPr>
        <p:spPr>
          <a:xfrm>
            <a:off x="566928" y="5532120"/>
            <a:ext cx="9144000" cy="457200"/>
          </a:xfrm>
          <a:prstGeom prst="rect">
            <a:avLst/>
          </a:prstGeom>
          <a:noFill/>
          <a:ln/>
        </p:spPr>
        <p:txBody>
          <a:bodyPr wrap="square" lIns="0" tIns="0" rIns="0" bIns="0" rtlCol="0" anchor="ctr"/>
          <a:lstStyle/>
          <a:p>
            <a:pPr indent="0" marL="0">
              <a:buNone/>
            </a:pPr>
            <a:r>
              <a:rPr lang="en-US" sz="1250" i="1" dirty="0">
                <a:solidFill>
                  <a:srgbClr val="8FA2B8"/>
                </a:solidFill>
                <a:latin typeface="Calibri" pitchFamily="34" charset="0"/>
                <a:ea typeface="Calibri" pitchFamily="34" charset="-122"/>
                <a:cs typeface="Calibri" pitchFamily="34" charset="-120"/>
              </a:rPr>
              <a:t>Cases 1–3</a:t>
            </a:r>
            <a:endParaRPr lang="en-US" sz="12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E2A47"/>
        </a:solidFill>
      </p:bgPr>
    </p:bg>
    <p:spTree>
      <p:nvGrpSpPr>
        <p:cNvPr id="1" name=""/>
        <p:cNvGrpSpPr/>
        <p:nvPr/>
      </p:nvGrpSpPr>
      <p:grpSpPr>
        <a:xfrm>
          <a:off x="0" y="0"/>
          <a:ext cx="0" cy="0"/>
          <a:chOff x="0" y="0"/>
          <a:chExt cx="0" cy="0"/>
        </a:xfrm>
      </p:grpSpPr>
      <p:sp>
        <p:nvSpPr>
          <p:cNvPr id="2" name="Shape 0"/>
          <p:cNvSpPr/>
          <p:nvPr/>
        </p:nvSpPr>
        <p:spPr>
          <a:xfrm>
            <a:off x="566928" y="310896"/>
            <a:ext cx="2907792" cy="365760"/>
          </a:xfrm>
          <a:prstGeom prst="roundRect">
            <a:avLst>
              <a:gd name="adj" fmla="val 50000"/>
            </a:avLst>
          </a:prstGeom>
          <a:solidFill>
            <a:srgbClr val="E8770E"/>
          </a:solidFill>
          <a:ln/>
        </p:spPr>
      </p:sp>
      <p:sp>
        <p:nvSpPr>
          <p:cNvPr id="3" name="Text 1"/>
          <p:cNvSpPr/>
          <p:nvPr/>
        </p:nvSpPr>
        <p:spPr>
          <a:xfrm>
            <a:off x="566928" y="310896"/>
            <a:ext cx="2907792" cy="365760"/>
          </a:xfrm>
          <a:prstGeom prst="rect">
            <a:avLst/>
          </a:prstGeom>
          <a:noFill/>
          <a:ln/>
        </p:spPr>
        <p:txBody>
          <a:bodyPr wrap="square" lIns="0" tIns="0" rIns="0" bIns="0" rtlCol="0" anchor="ctr"/>
          <a:lstStyle/>
          <a:p>
            <a:pPr algn="ctr" indent="0" marL="0">
              <a:buNone/>
            </a:pPr>
            <a:r>
              <a:rPr lang="en-US" sz="1050" b="1" spc="100" kern="0" dirty="0">
                <a:solidFill>
                  <a:srgbClr val="FFFFFF"/>
                </a:solidFill>
                <a:latin typeface="Calibri" pitchFamily="34" charset="0"/>
                <a:ea typeface="Calibri" pitchFamily="34" charset="-122"/>
                <a:cs typeface="Calibri" pitchFamily="34" charset="-120"/>
              </a:rPr>
              <a:t>BRADFORD VTS TEACHING AIDS</a:t>
            </a:r>
            <a:endParaRPr lang="en-US" sz="1050" dirty="0"/>
          </a:p>
        </p:txBody>
      </p:sp>
      <p:sp>
        <p:nvSpPr>
          <p:cNvPr id="4" name="Text 2"/>
          <p:cNvSpPr/>
          <p:nvPr/>
        </p:nvSpPr>
        <p:spPr>
          <a:xfrm>
            <a:off x="10161727" y="310896"/>
            <a:ext cx="1463040" cy="365760"/>
          </a:xfrm>
          <a:prstGeom prst="rect">
            <a:avLst/>
          </a:prstGeom>
          <a:noFill/>
          <a:ln/>
        </p:spPr>
        <p:txBody>
          <a:bodyPr wrap="square" lIns="0" tIns="0" rIns="0" bIns="0" rtlCol="0" anchor="ctr"/>
          <a:lstStyle/>
          <a:p>
            <a:pPr algn="r" indent="0" marL="0">
              <a:buNone/>
            </a:pPr>
            <a:r>
              <a:rPr lang="en-US" sz="1100" i="1" dirty="0">
                <a:solidFill>
                  <a:srgbClr val="AEBED0"/>
                </a:solidFill>
                <a:latin typeface="Calibri" pitchFamily="34" charset="0"/>
                <a:ea typeface="Calibri" pitchFamily="34" charset="-122"/>
                <a:cs typeface="Calibri" pitchFamily="34" charset="-120"/>
              </a:rPr>
              <a:t>June 2026</a:t>
            </a:r>
            <a:endParaRPr lang="en-US" sz="1100" dirty="0"/>
          </a:p>
        </p:txBody>
      </p:sp>
      <p:sp>
        <p:nvSpPr>
          <p:cNvPr id="5" name="Shape 3"/>
          <p:cNvSpPr/>
          <p:nvPr/>
        </p:nvSpPr>
        <p:spPr>
          <a:xfrm>
            <a:off x="9692640" y="4023360"/>
            <a:ext cx="4572000" cy="4572000"/>
          </a:xfrm>
          <a:prstGeom prst="ellipse">
            <a:avLst/>
          </a:prstGeom>
          <a:solidFill>
            <a:srgbClr val="12877F">
              <a:alpha val="20000"/>
            </a:srgbClr>
          </a:solidFill>
          <a:ln/>
        </p:spPr>
      </p:sp>
      <p:sp>
        <p:nvSpPr>
          <p:cNvPr id="6" name="Text 4"/>
          <p:cNvSpPr/>
          <p:nvPr/>
        </p:nvSpPr>
        <p:spPr>
          <a:xfrm>
            <a:off x="566928" y="1097280"/>
            <a:ext cx="4572000" cy="411480"/>
          </a:xfrm>
          <a:prstGeom prst="rect">
            <a:avLst/>
          </a:prstGeom>
          <a:noFill/>
          <a:ln/>
        </p:spPr>
        <p:txBody>
          <a:bodyPr wrap="square" lIns="0" tIns="0" rIns="0" bIns="0" rtlCol="0" anchor="ctr"/>
          <a:lstStyle/>
          <a:p>
            <a:pPr indent="0" marL="0">
              <a:buNone/>
            </a:pPr>
            <a:r>
              <a:rPr lang="en-US" sz="1500" b="1" spc="200" kern="0" dirty="0">
                <a:solidFill>
                  <a:srgbClr val="E8770E"/>
                </a:solidFill>
                <a:latin typeface="Calibri" pitchFamily="34" charset="0"/>
                <a:ea typeface="Calibri" pitchFamily="34" charset="-122"/>
                <a:cs typeface="Calibri" pitchFamily="34" charset="-120"/>
              </a:rPr>
              <a:t>CASE 1 of 17</a:t>
            </a:r>
            <a:endParaRPr lang="en-US" sz="1500" dirty="0"/>
          </a:p>
        </p:txBody>
      </p:sp>
      <p:sp>
        <p:nvSpPr>
          <p:cNvPr id="7" name="Shape 5"/>
          <p:cNvSpPr/>
          <p:nvPr/>
        </p:nvSpPr>
        <p:spPr>
          <a:xfrm>
            <a:off x="2487168" y="1078992"/>
            <a:ext cx="4754880" cy="420624"/>
          </a:xfrm>
          <a:prstGeom prst="roundRect">
            <a:avLst>
              <a:gd name="adj" fmla="val 43478"/>
            </a:avLst>
          </a:prstGeom>
          <a:solidFill>
            <a:srgbClr val="FFFFFF">
              <a:alpha val="14000"/>
            </a:srgbClr>
          </a:solidFill>
          <a:ln/>
        </p:spPr>
      </p:sp>
      <p:sp>
        <p:nvSpPr>
          <p:cNvPr id="8" name="Text 6"/>
          <p:cNvSpPr/>
          <p:nvPr/>
        </p:nvSpPr>
        <p:spPr>
          <a:xfrm>
            <a:off x="2487168" y="1078992"/>
            <a:ext cx="4754880" cy="420624"/>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STARTING THE PILL</a:t>
            </a:r>
            <a:endParaRPr lang="en-US" sz="1100" dirty="0"/>
          </a:p>
        </p:txBody>
      </p:sp>
      <p:sp>
        <p:nvSpPr>
          <p:cNvPr id="9" name="Shape 7"/>
          <p:cNvSpPr/>
          <p:nvPr/>
        </p:nvSpPr>
        <p:spPr>
          <a:xfrm>
            <a:off x="566928" y="1828800"/>
            <a:ext cx="10515600" cy="2331720"/>
          </a:xfrm>
          <a:prstGeom prst="roundRect">
            <a:avLst>
              <a:gd name="adj" fmla="val 5490"/>
            </a:avLst>
          </a:prstGeom>
          <a:solidFill>
            <a:srgbClr val="FFFFFF"/>
          </a:solidFill>
          <a:ln/>
          <a:effectLst>
            <a:outerShdw sx="100000" sy="100000" kx="0" ky="0" algn="bl" rotWithShape="0" blurRad="127000" dist="38100" dir="5400000">
              <a:srgbClr val="000000">
                <a:alpha val="22000"/>
              </a:srgbClr>
            </a:outerShdw>
          </a:effectLst>
        </p:spPr>
      </p:sp>
      <p:sp>
        <p:nvSpPr>
          <p:cNvPr id="10" name="Shape 8"/>
          <p:cNvSpPr/>
          <p:nvPr/>
        </p:nvSpPr>
        <p:spPr>
          <a:xfrm>
            <a:off x="886968" y="2121408"/>
            <a:ext cx="868680" cy="868680"/>
          </a:xfrm>
          <a:prstGeom prst="ellipse">
            <a:avLst/>
          </a:prstGeom>
          <a:solidFill>
            <a:srgbClr val="F4F7FA"/>
          </a:solidFill>
          <a:ln/>
        </p:spPr>
      </p:sp>
      <p:pic>
        <p:nvPicPr>
          <p:cNvPr id="11" name="Image 0" descr="preencoded.png">    </p:cNvPr>
          <p:cNvPicPr>
            <a:picLocks noChangeAspect="1"/>
          </p:cNvPicPr>
          <p:nvPr/>
        </p:nvPicPr>
        <p:blipFill>
          <a:blip r:embed="rId1"/>
          <a:stretch>
            <a:fillRect/>
          </a:stretch>
        </p:blipFill>
        <p:spPr>
          <a:xfrm>
            <a:off x="1121512" y="2355952"/>
            <a:ext cx="399593" cy="399593"/>
          </a:xfrm>
          <a:prstGeom prst="rect">
            <a:avLst/>
          </a:prstGeom>
        </p:spPr>
      </p:pic>
      <p:sp>
        <p:nvSpPr>
          <p:cNvPr id="12" name="Text 9"/>
          <p:cNvSpPr/>
          <p:nvPr/>
        </p:nvSpPr>
        <p:spPr>
          <a:xfrm>
            <a:off x="1984248" y="2103120"/>
            <a:ext cx="8778240" cy="502920"/>
          </a:xfrm>
          <a:prstGeom prst="rect">
            <a:avLst/>
          </a:prstGeom>
          <a:noFill/>
          <a:ln/>
        </p:spPr>
        <p:txBody>
          <a:bodyPr wrap="square" lIns="0" tIns="0" rIns="0" bIns="0" rtlCol="0" anchor="ctr"/>
          <a:lstStyle/>
          <a:p>
            <a:pPr indent="0" marL="0">
              <a:buNone/>
            </a:pPr>
            <a:r>
              <a:rPr lang="en-US" sz="1500" b="1" dirty="0">
                <a:solidFill>
                  <a:srgbClr val="12877F"/>
                </a:solidFill>
                <a:latin typeface="Calibri" pitchFamily="34" charset="0"/>
                <a:ea typeface="Calibri" pitchFamily="34" charset="-122"/>
                <a:cs typeface="Calibri" pitchFamily="34" charset="-120"/>
              </a:rPr>
              <a:t>16-year-old, no contraindications, wants to start the combined pill.</a:t>
            </a:r>
            <a:endParaRPr lang="en-US" sz="1500" dirty="0"/>
          </a:p>
        </p:txBody>
      </p:sp>
      <p:sp>
        <p:nvSpPr>
          <p:cNvPr id="13" name="Shape 10"/>
          <p:cNvSpPr/>
          <p:nvPr/>
        </p:nvSpPr>
        <p:spPr>
          <a:xfrm>
            <a:off x="1984248" y="2670048"/>
            <a:ext cx="8595360" cy="0"/>
          </a:xfrm>
          <a:prstGeom prst="line">
            <a:avLst/>
          </a:prstGeom>
          <a:noFill/>
          <a:ln w="12700">
            <a:solidFill>
              <a:srgbClr val="DCE3EA"/>
            </a:solidFill>
            <a:prstDash val="solid"/>
          </a:ln>
        </p:spPr>
      </p:sp>
      <p:sp>
        <p:nvSpPr>
          <p:cNvPr id="14" name="Text 11"/>
          <p:cNvSpPr/>
          <p:nvPr/>
        </p:nvSpPr>
        <p:spPr>
          <a:xfrm>
            <a:off x="1984248" y="2743200"/>
            <a:ext cx="8778240" cy="1280160"/>
          </a:xfrm>
          <a:prstGeom prst="rect">
            <a:avLst/>
          </a:prstGeom>
          <a:noFill/>
          <a:ln/>
        </p:spPr>
        <p:txBody>
          <a:bodyPr wrap="square" lIns="0" tIns="0" rIns="0" bIns="0" rtlCol="0" anchor="t"/>
          <a:lstStyle/>
          <a:p>
            <a:pPr indent="0" marL="0">
              <a:lnSpc>
                <a:spcPct val="105000"/>
              </a:lnSpc>
              <a:buNone/>
            </a:pPr>
            <a:r>
              <a:rPr lang="en-US" sz="1800" dirty="0">
                <a:solidFill>
                  <a:srgbClr val="1F2A37"/>
                </a:solidFill>
                <a:latin typeface="Calibri" pitchFamily="34" charset="0"/>
                <a:ea typeface="Calibri" pitchFamily="34" charset="-122"/>
                <a:cs typeface="Calibri" pitchFamily="34" charset="-120"/>
              </a:rPr>
              <a:t>When should she start it, and how should she take it?</a:t>
            </a:r>
            <a:endParaRPr lang="en-US" sz="1800" dirty="0"/>
          </a:p>
        </p:txBody>
      </p:sp>
      <p:sp>
        <p:nvSpPr>
          <p:cNvPr id="15" name="Shape 12"/>
          <p:cNvSpPr/>
          <p:nvPr/>
        </p:nvSpPr>
        <p:spPr>
          <a:xfrm>
            <a:off x="566928" y="4526280"/>
            <a:ext cx="10515600" cy="1417320"/>
          </a:xfrm>
          <a:prstGeom prst="roundRect">
            <a:avLst>
              <a:gd name="adj" fmla="val 9032"/>
            </a:avLst>
          </a:prstGeom>
          <a:solidFill>
            <a:srgbClr val="E8770E"/>
          </a:solidFill>
          <a:ln/>
        </p:spPr>
      </p:sp>
      <p:sp>
        <p:nvSpPr>
          <p:cNvPr id="16" name="Shape 13"/>
          <p:cNvSpPr/>
          <p:nvPr/>
        </p:nvSpPr>
        <p:spPr>
          <a:xfrm>
            <a:off x="932688" y="4846320"/>
            <a:ext cx="777240" cy="777240"/>
          </a:xfrm>
          <a:prstGeom prst="ellipse">
            <a:avLst/>
          </a:prstGeom>
          <a:solidFill>
            <a:srgbClr val="FFFFFF"/>
          </a:solidFill>
          <a:ln/>
        </p:spPr>
      </p:sp>
      <p:pic>
        <p:nvPicPr>
          <p:cNvPr id="17" name="Image 1" descr="preencoded.png">    </p:cNvPr>
          <p:cNvPicPr>
            <a:picLocks noChangeAspect="1"/>
          </p:cNvPicPr>
          <p:nvPr/>
        </p:nvPicPr>
        <p:blipFill>
          <a:blip r:embed="rId2"/>
          <a:stretch>
            <a:fillRect/>
          </a:stretch>
        </p:blipFill>
        <p:spPr>
          <a:xfrm>
            <a:off x="1142543" y="5056175"/>
            <a:ext cx="357530" cy="357530"/>
          </a:xfrm>
          <a:prstGeom prst="rect">
            <a:avLst/>
          </a:prstGeom>
        </p:spPr>
      </p:pic>
      <p:sp>
        <p:nvSpPr>
          <p:cNvPr id="18" name="Text 14"/>
          <p:cNvSpPr/>
          <p:nvPr/>
        </p:nvSpPr>
        <p:spPr>
          <a:xfrm>
            <a:off x="1984248" y="4709160"/>
            <a:ext cx="8686800" cy="457200"/>
          </a:xfrm>
          <a:prstGeom prst="rect">
            <a:avLst/>
          </a:prstGeom>
          <a:noFill/>
          <a:ln/>
        </p:spPr>
        <p:txBody>
          <a:bodyPr wrap="square" lIns="0" tIns="0" rIns="0" bIns="0" rtlCol="0" anchor="ctr"/>
          <a:lstStyle/>
          <a:p>
            <a:pPr indent="0" marL="0">
              <a:buNone/>
            </a:pPr>
            <a:r>
              <a:rPr lang="en-US" sz="2200" b="1" dirty="0">
                <a:solidFill>
                  <a:srgbClr val="FFFFFF"/>
                </a:solidFill>
                <a:latin typeface="Georgia" pitchFamily="34" charset="0"/>
                <a:ea typeface="Georgia" pitchFamily="34" charset="-122"/>
                <a:cs typeface="Georgia" pitchFamily="34" charset="-120"/>
              </a:rPr>
              <a:t>STOP &amp; THINK</a:t>
            </a:r>
            <a:endParaRPr lang="en-US" sz="2200" dirty="0"/>
          </a:p>
        </p:txBody>
      </p:sp>
      <p:sp>
        <p:nvSpPr>
          <p:cNvPr id="19" name="Text 15"/>
          <p:cNvSpPr/>
          <p:nvPr/>
        </p:nvSpPr>
        <p:spPr>
          <a:xfrm>
            <a:off x="1984248" y="5175504"/>
            <a:ext cx="8778240" cy="640080"/>
          </a:xfrm>
          <a:prstGeom prst="rect">
            <a:avLst/>
          </a:prstGeom>
          <a:noFill/>
          <a:ln/>
        </p:spPr>
        <p:txBody>
          <a:bodyPr wrap="square" lIns="0" tIns="0" rIns="0" bIns="0" rtlCol="0" anchor="ctr"/>
          <a:lstStyle/>
          <a:p>
            <a:pPr indent="0" marL="0">
              <a:lnSpc>
                <a:spcPct val="102000"/>
              </a:lnSpc>
              <a:buNone/>
            </a:pPr>
            <a:r>
              <a:rPr lang="en-US" sz="1350" dirty="0">
                <a:solidFill>
                  <a:srgbClr val="FFF1E0"/>
                </a:solidFill>
                <a:latin typeface="Calibri" pitchFamily="34" charset="0"/>
                <a:ea typeface="Calibri" pitchFamily="34" charset="-122"/>
                <a:cs typeface="Calibri" pitchFamily="34" charset="-120"/>
              </a:rPr>
              <a:t>What would you advise? Decide on your plan — then turn the slide to check it against current guidance.</a:t>
            </a:r>
            <a:endParaRPr lang="en-US" sz="13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66928" y="310896"/>
            <a:ext cx="2907792" cy="365760"/>
          </a:xfrm>
          <a:prstGeom prst="roundRect">
            <a:avLst>
              <a:gd name="adj" fmla="val 50000"/>
            </a:avLst>
          </a:prstGeom>
          <a:solidFill>
            <a:srgbClr val="E8770E"/>
          </a:solidFill>
          <a:ln/>
        </p:spPr>
      </p:sp>
      <p:sp>
        <p:nvSpPr>
          <p:cNvPr id="3" name="Text 1"/>
          <p:cNvSpPr/>
          <p:nvPr/>
        </p:nvSpPr>
        <p:spPr>
          <a:xfrm>
            <a:off x="566928" y="310896"/>
            <a:ext cx="2907792" cy="365760"/>
          </a:xfrm>
          <a:prstGeom prst="rect">
            <a:avLst/>
          </a:prstGeom>
          <a:noFill/>
          <a:ln/>
        </p:spPr>
        <p:txBody>
          <a:bodyPr wrap="square" lIns="0" tIns="0" rIns="0" bIns="0" rtlCol="0" anchor="ctr"/>
          <a:lstStyle/>
          <a:p>
            <a:pPr algn="ctr" indent="0" marL="0">
              <a:buNone/>
            </a:pPr>
            <a:r>
              <a:rPr lang="en-US" sz="1050" b="1" spc="100" kern="0" dirty="0">
                <a:solidFill>
                  <a:srgbClr val="FFFFFF"/>
                </a:solidFill>
                <a:latin typeface="Calibri" pitchFamily="34" charset="0"/>
                <a:ea typeface="Calibri" pitchFamily="34" charset="-122"/>
                <a:cs typeface="Calibri" pitchFamily="34" charset="-120"/>
              </a:rPr>
              <a:t>BRADFORD VTS TEACHING AIDS</a:t>
            </a:r>
            <a:endParaRPr lang="en-US" sz="1050" dirty="0"/>
          </a:p>
        </p:txBody>
      </p:sp>
      <p:sp>
        <p:nvSpPr>
          <p:cNvPr id="4" name="Text 2"/>
          <p:cNvSpPr/>
          <p:nvPr/>
        </p:nvSpPr>
        <p:spPr>
          <a:xfrm>
            <a:off x="10161727" y="310896"/>
            <a:ext cx="1463040" cy="365760"/>
          </a:xfrm>
          <a:prstGeom prst="rect">
            <a:avLst/>
          </a:prstGeom>
          <a:noFill/>
          <a:ln/>
        </p:spPr>
        <p:txBody>
          <a:bodyPr wrap="square" lIns="0" tIns="0" rIns="0" bIns="0" rtlCol="0" anchor="ctr"/>
          <a:lstStyle/>
          <a:p>
            <a:pPr algn="r" indent="0" marL="0">
              <a:buNone/>
            </a:pPr>
            <a:r>
              <a:rPr lang="en-US" sz="1100" i="1" dirty="0">
                <a:solidFill>
                  <a:srgbClr val="6B7886"/>
                </a:solidFill>
                <a:latin typeface="Calibri" pitchFamily="34" charset="0"/>
                <a:ea typeface="Calibri" pitchFamily="34" charset="-122"/>
                <a:cs typeface="Calibri" pitchFamily="34" charset="-120"/>
              </a:rPr>
              <a:t>June 2026</a:t>
            </a:r>
            <a:endParaRPr lang="en-US" sz="1100" dirty="0"/>
          </a:p>
        </p:txBody>
      </p:sp>
      <p:sp>
        <p:nvSpPr>
          <p:cNvPr id="5" name="Text 3"/>
          <p:cNvSpPr/>
          <p:nvPr/>
        </p:nvSpPr>
        <p:spPr>
          <a:xfrm>
            <a:off x="566928" y="868680"/>
            <a:ext cx="8229600" cy="548640"/>
          </a:xfrm>
          <a:prstGeom prst="rect">
            <a:avLst/>
          </a:prstGeom>
          <a:noFill/>
          <a:ln/>
        </p:spPr>
        <p:txBody>
          <a:bodyPr wrap="square" lIns="0" tIns="0" rIns="0" bIns="0" rtlCol="0" anchor="ctr"/>
          <a:lstStyle/>
          <a:p>
            <a:pPr indent="0" marL="0">
              <a:buNone/>
            </a:pPr>
            <a:r>
              <a:rPr lang="en-US" sz="2500" b="1" dirty="0">
                <a:solidFill>
                  <a:srgbClr val="0E2A47"/>
                </a:solidFill>
                <a:latin typeface="Georgia" pitchFamily="34" charset="0"/>
                <a:ea typeface="Georgia" pitchFamily="34" charset="-122"/>
                <a:cs typeface="Georgia" pitchFamily="34" charset="-120"/>
              </a:rPr>
              <a:t>Case 1 — Starting the pill</a:t>
            </a:r>
            <a:endParaRPr lang="en-US" sz="2500" dirty="0"/>
          </a:p>
        </p:txBody>
      </p:sp>
      <p:sp>
        <p:nvSpPr>
          <p:cNvPr id="6" name="Text 4"/>
          <p:cNvSpPr/>
          <p:nvPr/>
        </p:nvSpPr>
        <p:spPr>
          <a:xfrm>
            <a:off x="566928" y="1417320"/>
            <a:ext cx="10515600" cy="411480"/>
          </a:xfrm>
          <a:prstGeom prst="rect">
            <a:avLst/>
          </a:prstGeom>
          <a:noFill/>
          <a:ln/>
        </p:spPr>
        <p:txBody>
          <a:bodyPr wrap="square" lIns="0" tIns="0" rIns="0" bIns="0" rtlCol="0" anchor="ctr"/>
          <a:lstStyle/>
          <a:p>
            <a:pPr indent="0" marL="0">
              <a:buNone/>
            </a:pPr>
            <a:r>
              <a:rPr lang="en-US" sz="1300" dirty="0">
                <a:solidFill>
                  <a:srgbClr val="6B7886"/>
                </a:solidFill>
                <a:latin typeface="Calibri" pitchFamily="34" charset="0"/>
                <a:ea typeface="Calibri" pitchFamily="34" charset="-122"/>
                <a:cs typeface="Calibri" pitchFamily="34" charset="-120"/>
              </a:rPr>
              <a:t>Confirm she is Fraser-competent and screen for safeguarding, then start by one of three routes.</a:t>
            </a:r>
            <a:endParaRPr lang="en-US" sz="1300" dirty="0"/>
          </a:p>
        </p:txBody>
      </p:sp>
      <p:sp>
        <p:nvSpPr>
          <p:cNvPr id="7" name="Shape 5"/>
          <p:cNvSpPr/>
          <p:nvPr/>
        </p:nvSpPr>
        <p:spPr>
          <a:xfrm>
            <a:off x="566928" y="1965960"/>
            <a:ext cx="5577840" cy="2148840"/>
          </a:xfrm>
          <a:prstGeom prst="roundRect">
            <a:avLst>
              <a:gd name="adj" fmla="val 4255"/>
            </a:avLst>
          </a:prstGeom>
          <a:solidFill>
            <a:srgbClr val="E7F2F1"/>
          </a:solidFill>
          <a:ln/>
          <a:effectLst>
            <a:outerShdw sx="100000" sy="100000" kx="0" ky="0" algn="bl" rotWithShape="0" blurRad="88900" dist="25400" dir="5400000">
              <a:srgbClr val="000000">
                <a:alpha val="10000"/>
              </a:srgbClr>
            </a:outerShdw>
          </a:effectLst>
        </p:spPr>
      </p:sp>
      <p:pic>
        <p:nvPicPr>
          <p:cNvPr id="8" name="Image 0" descr="preencoded.png">    </p:cNvPr>
          <p:cNvPicPr>
            <a:picLocks noChangeAspect="1"/>
          </p:cNvPicPr>
          <p:nvPr/>
        </p:nvPicPr>
        <p:blipFill>
          <a:blip r:embed="rId1"/>
          <a:stretch>
            <a:fillRect/>
          </a:stretch>
        </p:blipFill>
        <p:spPr>
          <a:xfrm>
            <a:off x="786384" y="2203704"/>
            <a:ext cx="310896" cy="310896"/>
          </a:xfrm>
          <a:prstGeom prst="rect">
            <a:avLst/>
          </a:prstGeom>
        </p:spPr>
      </p:pic>
      <p:sp>
        <p:nvSpPr>
          <p:cNvPr id="9" name="Text 6"/>
          <p:cNvSpPr/>
          <p:nvPr/>
        </p:nvSpPr>
        <p:spPr>
          <a:xfrm>
            <a:off x="1225296" y="2148840"/>
            <a:ext cx="4754880" cy="384048"/>
          </a:xfrm>
          <a:prstGeom prst="rect">
            <a:avLst/>
          </a:prstGeom>
          <a:noFill/>
          <a:ln/>
        </p:spPr>
        <p:txBody>
          <a:bodyPr wrap="square" lIns="0" tIns="0" rIns="0" bIns="0" rtlCol="0" anchor="ctr"/>
          <a:lstStyle/>
          <a:p>
            <a:pPr indent="0" marL="0">
              <a:buNone/>
            </a:pPr>
            <a:r>
              <a:rPr lang="en-US" sz="1300" b="1" dirty="0">
                <a:solidFill>
                  <a:srgbClr val="12877F"/>
                </a:solidFill>
                <a:latin typeface="Calibri" pitchFamily="34" charset="0"/>
                <a:ea typeface="Calibri" pitchFamily="34" charset="-122"/>
                <a:cs typeface="Calibri" pitchFamily="34" charset="-120"/>
              </a:rPr>
              <a:t>Three ways to start</a:t>
            </a:r>
            <a:endParaRPr lang="en-US" sz="1300" dirty="0"/>
          </a:p>
        </p:txBody>
      </p:sp>
      <p:sp>
        <p:nvSpPr>
          <p:cNvPr id="10" name="Text 7"/>
          <p:cNvSpPr/>
          <p:nvPr/>
        </p:nvSpPr>
        <p:spPr>
          <a:xfrm>
            <a:off x="859536" y="2569464"/>
            <a:ext cx="5010912" cy="1399032"/>
          </a:xfrm>
          <a:prstGeom prst="rect">
            <a:avLst/>
          </a:prstGeom>
          <a:noFill/>
          <a:ln/>
        </p:spPr>
        <p:txBody>
          <a:bodyPr wrap="square" lIns="0" tIns="0" rIns="0" bIns="0" rtlCol="0" anchor="t"/>
          <a:lstStyle/>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Day 1–5 of the period → protected straight away, no extra cover needed.</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Any later day (≥ day 6) → use condoms / abstain for the first 7 days.</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“Quick start” any day if you are reasonably sure she is not pregnant → 7 days extra cover; pregnancy test in 3 weeks.</a:t>
            </a:r>
            <a:endParaRPr lang="en-US" sz="1150" dirty="0"/>
          </a:p>
        </p:txBody>
      </p:sp>
      <p:sp>
        <p:nvSpPr>
          <p:cNvPr id="11" name="Shape 8"/>
          <p:cNvSpPr/>
          <p:nvPr/>
        </p:nvSpPr>
        <p:spPr>
          <a:xfrm>
            <a:off x="6355080" y="1965960"/>
            <a:ext cx="5285232" cy="2148840"/>
          </a:xfrm>
          <a:prstGeom prst="roundRect">
            <a:avLst>
              <a:gd name="adj" fmla="val 4255"/>
            </a:avLst>
          </a:prstGeom>
          <a:solidFill>
            <a:srgbClr val="E8F4EC"/>
          </a:solidFill>
          <a:ln/>
          <a:effectLst>
            <a:outerShdw sx="100000" sy="100000" kx="0" ky="0" algn="bl" rotWithShape="0" blurRad="88900" dist="25400" dir="5400000">
              <a:srgbClr val="000000">
                <a:alpha val="10000"/>
              </a:srgbClr>
            </a:outerShdw>
          </a:effectLst>
        </p:spPr>
      </p:sp>
      <p:pic>
        <p:nvPicPr>
          <p:cNvPr id="12" name="Image 1" descr="preencoded.png">    </p:cNvPr>
          <p:cNvPicPr>
            <a:picLocks noChangeAspect="1"/>
          </p:cNvPicPr>
          <p:nvPr/>
        </p:nvPicPr>
        <p:blipFill>
          <a:blip r:embed="rId2"/>
          <a:stretch>
            <a:fillRect/>
          </a:stretch>
        </p:blipFill>
        <p:spPr>
          <a:xfrm>
            <a:off x="6574536" y="2203704"/>
            <a:ext cx="310896" cy="310896"/>
          </a:xfrm>
          <a:prstGeom prst="rect">
            <a:avLst/>
          </a:prstGeom>
        </p:spPr>
      </p:pic>
      <p:sp>
        <p:nvSpPr>
          <p:cNvPr id="13" name="Text 9"/>
          <p:cNvSpPr/>
          <p:nvPr/>
        </p:nvSpPr>
        <p:spPr>
          <a:xfrm>
            <a:off x="7013448" y="2148840"/>
            <a:ext cx="4462272" cy="384048"/>
          </a:xfrm>
          <a:prstGeom prst="rect">
            <a:avLst/>
          </a:prstGeom>
          <a:noFill/>
          <a:ln/>
        </p:spPr>
        <p:txBody>
          <a:bodyPr wrap="square" lIns="0" tIns="0" rIns="0" bIns="0" rtlCol="0" anchor="ctr"/>
          <a:lstStyle/>
          <a:p>
            <a:pPr indent="0" marL="0">
              <a:buNone/>
            </a:pPr>
            <a:r>
              <a:rPr lang="en-US" sz="1300" b="1" dirty="0">
                <a:solidFill>
                  <a:srgbClr val="1E8449"/>
                </a:solidFill>
                <a:latin typeface="Calibri" pitchFamily="34" charset="0"/>
                <a:ea typeface="Calibri" pitchFamily="34" charset="-122"/>
                <a:cs typeface="Calibri" pitchFamily="34" charset="-120"/>
              </a:rPr>
              <a:t>How to take it</a:t>
            </a:r>
            <a:endParaRPr lang="en-US" sz="1300" dirty="0"/>
          </a:p>
        </p:txBody>
      </p:sp>
      <p:sp>
        <p:nvSpPr>
          <p:cNvPr id="14" name="Text 10"/>
          <p:cNvSpPr/>
          <p:nvPr/>
        </p:nvSpPr>
        <p:spPr>
          <a:xfrm>
            <a:off x="6647688" y="2569464"/>
            <a:ext cx="4718304" cy="1399032"/>
          </a:xfrm>
          <a:prstGeom prst="rect">
            <a:avLst/>
          </a:prstGeom>
          <a:noFill/>
          <a:ln/>
        </p:spPr>
        <p:txBody>
          <a:bodyPr wrap="square" lIns="0" tIns="0" rIns="0" bIns="0" rtlCol="0" anchor="t"/>
          <a:lstStyle/>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One pill, same time each day.</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21 active pills then a 7-day break — OR a tailored / continuous regimen (the break is optional).</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You may issue up to 12 months' supply at the first visit.</a:t>
            </a:r>
            <a:endParaRPr lang="en-US" sz="1150" dirty="0"/>
          </a:p>
        </p:txBody>
      </p:sp>
      <p:sp>
        <p:nvSpPr>
          <p:cNvPr id="15" name="Shape 11"/>
          <p:cNvSpPr/>
          <p:nvPr/>
        </p:nvSpPr>
        <p:spPr>
          <a:xfrm>
            <a:off x="566928" y="4297680"/>
            <a:ext cx="10515600" cy="1417320"/>
          </a:xfrm>
          <a:prstGeom prst="roundRect">
            <a:avLst>
              <a:gd name="adj" fmla="val 6452"/>
            </a:avLst>
          </a:prstGeom>
          <a:solidFill>
            <a:srgbClr val="EEF2F6"/>
          </a:solidFill>
          <a:ln/>
          <a:effectLst>
            <a:outerShdw sx="100000" sy="100000" kx="0" ky="0" algn="bl" rotWithShape="0" blurRad="88900" dist="25400" dir="5400000">
              <a:srgbClr val="000000">
                <a:alpha val="10000"/>
              </a:srgbClr>
            </a:outerShdw>
          </a:effectLst>
        </p:spPr>
      </p:sp>
      <p:pic>
        <p:nvPicPr>
          <p:cNvPr id="16" name="Image 2" descr="preencoded.png">    </p:cNvPr>
          <p:cNvPicPr>
            <a:picLocks noChangeAspect="1"/>
          </p:cNvPicPr>
          <p:nvPr/>
        </p:nvPicPr>
        <p:blipFill>
          <a:blip r:embed="rId3"/>
          <a:stretch>
            <a:fillRect/>
          </a:stretch>
        </p:blipFill>
        <p:spPr>
          <a:xfrm>
            <a:off x="786384" y="4535424"/>
            <a:ext cx="310896" cy="310896"/>
          </a:xfrm>
          <a:prstGeom prst="rect">
            <a:avLst/>
          </a:prstGeom>
        </p:spPr>
      </p:pic>
      <p:sp>
        <p:nvSpPr>
          <p:cNvPr id="17" name="Text 12"/>
          <p:cNvSpPr/>
          <p:nvPr/>
        </p:nvSpPr>
        <p:spPr>
          <a:xfrm>
            <a:off x="1225296" y="4480560"/>
            <a:ext cx="9692640" cy="384048"/>
          </a:xfrm>
          <a:prstGeom prst="rect">
            <a:avLst/>
          </a:prstGeom>
          <a:noFill/>
          <a:ln/>
        </p:spPr>
        <p:txBody>
          <a:bodyPr wrap="square" lIns="0" tIns="0" rIns="0" bIns="0" rtlCol="0" anchor="ctr"/>
          <a:lstStyle/>
          <a:p>
            <a:pPr indent="0" marL="0">
              <a:buNone/>
            </a:pPr>
            <a:r>
              <a:rPr lang="en-US" sz="1300" b="1" dirty="0">
                <a:solidFill>
                  <a:srgbClr val="0E2A47"/>
                </a:solidFill>
                <a:latin typeface="Calibri" pitchFamily="34" charset="0"/>
                <a:ea typeface="Calibri" pitchFamily="34" charset="-122"/>
                <a:cs typeface="Calibri" pitchFamily="34" charset="-120"/>
              </a:rPr>
              <a:t>Safety-net every new starter</a:t>
            </a:r>
            <a:endParaRPr lang="en-US" sz="1300" dirty="0"/>
          </a:p>
        </p:txBody>
      </p:sp>
      <p:sp>
        <p:nvSpPr>
          <p:cNvPr id="18" name="Text 13"/>
          <p:cNvSpPr/>
          <p:nvPr/>
        </p:nvSpPr>
        <p:spPr>
          <a:xfrm>
            <a:off x="859536" y="4901184"/>
            <a:ext cx="9948672" cy="667512"/>
          </a:xfrm>
          <a:prstGeom prst="rect">
            <a:avLst/>
          </a:prstGeom>
          <a:noFill/>
          <a:ln/>
        </p:spPr>
        <p:txBody>
          <a:bodyPr wrap="square" lIns="0" tIns="0" rIns="0" bIns="0" rtlCol="0" anchor="t"/>
          <a:lstStyle/>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Late / missed-pill rules and what to do if vomiting or diarrhoea.</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It gives no protection against STIs — offer condoms.</a:t>
            </a:r>
            <a:endParaRPr lang="en-US" sz="1150" dirty="0"/>
          </a:p>
          <a:p>
            <a:pPr marL="177800" indent="-177800">
              <a:lnSpc>
                <a:spcPct val="102000"/>
              </a:lnSpc>
              <a:spcAft>
                <a:spcPts val="500"/>
              </a:spcAft>
              <a:buSzPct val="100000"/>
              <a:buChar char="•"/>
            </a:pPr>
            <a:r>
              <a:rPr lang="en-US" sz="1150" dirty="0">
                <a:solidFill>
                  <a:srgbClr val="33414F"/>
                </a:solidFill>
                <a:latin typeface="Calibri" pitchFamily="34" charset="0"/>
                <a:ea typeface="Calibri" pitchFamily="34" charset="-122"/>
                <a:cs typeface="Calibri" pitchFamily="34" charset="-120"/>
              </a:rPr>
              <a:t>How to get urgent advice and emergency contraception.</a:t>
            </a:r>
            <a:endParaRPr lang="en-US" sz="1150" dirty="0"/>
          </a:p>
        </p:txBody>
      </p:sp>
      <p:sp>
        <p:nvSpPr>
          <p:cNvPr id="19" name="Text 14"/>
          <p:cNvSpPr/>
          <p:nvPr/>
        </p:nvSpPr>
        <p:spPr>
          <a:xfrm>
            <a:off x="566928" y="6437376"/>
            <a:ext cx="11057839" cy="292608"/>
          </a:xfrm>
          <a:prstGeom prst="rect">
            <a:avLst/>
          </a:prstGeom>
          <a:noFill/>
          <a:ln/>
        </p:spPr>
        <p:txBody>
          <a:bodyPr wrap="square" lIns="0" tIns="0" rIns="0" bIns="0" rtlCol="0" anchor="ctr"/>
          <a:lstStyle/>
          <a:p>
            <a:pPr algn="l" indent="0" marL="0">
              <a:buNone/>
            </a:pPr>
            <a:r>
              <a:rPr lang="en-US" sz="850" b="1" dirty="0">
                <a:solidFill>
                  <a:srgbClr val="6B7886"/>
                </a:solidFill>
                <a:latin typeface="Calibri" pitchFamily="34" charset="0"/>
                <a:ea typeface="Calibri" pitchFamily="34" charset="-122"/>
                <a:cs typeface="Calibri" pitchFamily="34" charset="-120"/>
              </a:rPr>
              <a:t>Source: </a:t>
            </a:r>
            <a:pPr algn="l" indent="0" marL="0">
              <a:buNone/>
            </a:pPr>
            <a:r>
              <a:rPr lang="en-US" sz="850" dirty="0">
                <a:solidFill>
                  <a:srgbClr val="6B7886"/>
                </a:solidFill>
                <a:latin typeface="Calibri" pitchFamily="34" charset="0"/>
                <a:ea typeface="Calibri" pitchFamily="34" charset="-122"/>
                <a:cs typeface="Calibri" pitchFamily="34" charset="-120"/>
              </a:rPr>
              <a:t>FSRH Combined Hormonal Contraception (2019, amended 2023); NICE CKS Contraception — combined hormonal methods (2024).</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E2A47"/>
        </a:solidFill>
      </p:bgPr>
    </p:bg>
    <p:spTree>
      <p:nvGrpSpPr>
        <p:cNvPr id="1" name=""/>
        <p:cNvGrpSpPr/>
        <p:nvPr/>
      </p:nvGrpSpPr>
      <p:grpSpPr>
        <a:xfrm>
          <a:off x="0" y="0"/>
          <a:ext cx="0" cy="0"/>
          <a:chOff x="0" y="0"/>
          <a:chExt cx="0" cy="0"/>
        </a:xfrm>
      </p:grpSpPr>
      <p:sp>
        <p:nvSpPr>
          <p:cNvPr id="2" name="Shape 0"/>
          <p:cNvSpPr/>
          <p:nvPr/>
        </p:nvSpPr>
        <p:spPr>
          <a:xfrm>
            <a:off x="566928" y="310896"/>
            <a:ext cx="2907792" cy="365760"/>
          </a:xfrm>
          <a:prstGeom prst="roundRect">
            <a:avLst>
              <a:gd name="adj" fmla="val 50000"/>
            </a:avLst>
          </a:prstGeom>
          <a:solidFill>
            <a:srgbClr val="E8770E"/>
          </a:solidFill>
          <a:ln/>
        </p:spPr>
      </p:sp>
      <p:sp>
        <p:nvSpPr>
          <p:cNvPr id="3" name="Text 1"/>
          <p:cNvSpPr/>
          <p:nvPr/>
        </p:nvSpPr>
        <p:spPr>
          <a:xfrm>
            <a:off x="566928" y="310896"/>
            <a:ext cx="2907792" cy="365760"/>
          </a:xfrm>
          <a:prstGeom prst="rect">
            <a:avLst/>
          </a:prstGeom>
          <a:noFill/>
          <a:ln/>
        </p:spPr>
        <p:txBody>
          <a:bodyPr wrap="square" lIns="0" tIns="0" rIns="0" bIns="0" rtlCol="0" anchor="ctr"/>
          <a:lstStyle/>
          <a:p>
            <a:pPr algn="ctr" indent="0" marL="0">
              <a:buNone/>
            </a:pPr>
            <a:r>
              <a:rPr lang="en-US" sz="1050" b="1" spc="100" kern="0" dirty="0">
                <a:solidFill>
                  <a:srgbClr val="FFFFFF"/>
                </a:solidFill>
                <a:latin typeface="Calibri" pitchFamily="34" charset="0"/>
                <a:ea typeface="Calibri" pitchFamily="34" charset="-122"/>
                <a:cs typeface="Calibri" pitchFamily="34" charset="-120"/>
              </a:rPr>
              <a:t>BRADFORD VTS TEACHING AIDS</a:t>
            </a:r>
            <a:endParaRPr lang="en-US" sz="1050" dirty="0"/>
          </a:p>
        </p:txBody>
      </p:sp>
      <p:sp>
        <p:nvSpPr>
          <p:cNvPr id="4" name="Text 2"/>
          <p:cNvSpPr/>
          <p:nvPr/>
        </p:nvSpPr>
        <p:spPr>
          <a:xfrm>
            <a:off x="10161727" y="310896"/>
            <a:ext cx="1463040" cy="365760"/>
          </a:xfrm>
          <a:prstGeom prst="rect">
            <a:avLst/>
          </a:prstGeom>
          <a:noFill/>
          <a:ln/>
        </p:spPr>
        <p:txBody>
          <a:bodyPr wrap="square" lIns="0" tIns="0" rIns="0" bIns="0" rtlCol="0" anchor="ctr"/>
          <a:lstStyle/>
          <a:p>
            <a:pPr algn="r" indent="0" marL="0">
              <a:buNone/>
            </a:pPr>
            <a:r>
              <a:rPr lang="en-US" sz="1100" i="1" dirty="0">
                <a:solidFill>
                  <a:srgbClr val="AEBED0"/>
                </a:solidFill>
                <a:latin typeface="Calibri" pitchFamily="34" charset="0"/>
                <a:ea typeface="Calibri" pitchFamily="34" charset="-122"/>
                <a:cs typeface="Calibri" pitchFamily="34" charset="-120"/>
              </a:rPr>
              <a:t>June 2026</a:t>
            </a:r>
            <a:endParaRPr lang="en-US" sz="1100" dirty="0"/>
          </a:p>
        </p:txBody>
      </p:sp>
      <p:sp>
        <p:nvSpPr>
          <p:cNvPr id="5" name="Shape 3"/>
          <p:cNvSpPr/>
          <p:nvPr/>
        </p:nvSpPr>
        <p:spPr>
          <a:xfrm>
            <a:off x="9692640" y="4023360"/>
            <a:ext cx="4572000" cy="4572000"/>
          </a:xfrm>
          <a:prstGeom prst="ellipse">
            <a:avLst/>
          </a:prstGeom>
          <a:solidFill>
            <a:srgbClr val="12877F">
              <a:alpha val="20000"/>
            </a:srgbClr>
          </a:solidFill>
          <a:ln/>
        </p:spPr>
      </p:sp>
      <p:sp>
        <p:nvSpPr>
          <p:cNvPr id="6" name="Text 4"/>
          <p:cNvSpPr/>
          <p:nvPr/>
        </p:nvSpPr>
        <p:spPr>
          <a:xfrm>
            <a:off x="566928" y="1097280"/>
            <a:ext cx="4572000" cy="411480"/>
          </a:xfrm>
          <a:prstGeom prst="rect">
            <a:avLst/>
          </a:prstGeom>
          <a:noFill/>
          <a:ln/>
        </p:spPr>
        <p:txBody>
          <a:bodyPr wrap="square" lIns="0" tIns="0" rIns="0" bIns="0" rtlCol="0" anchor="ctr"/>
          <a:lstStyle/>
          <a:p>
            <a:pPr indent="0" marL="0">
              <a:buNone/>
            </a:pPr>
            <a:r>
              <a:rPr lang="en-US" sz="1500" b="1" spc="200" kern="0" dirty="0">
                <a:solidFill>
                  <a:srgbClr val="E8770E"/>
                </a:solidFill>
                <a:latin typeface="Calibri" pitchFamily="34" charset="0"/>
                <a:ea typeface="Calibri" pitchFamily="34" charset="-122"/>
                <a:cs typeface="Calibri" pitchFamily="34" charset="-120"/>
              </a:rPr>
              <a:t>CASE 2 of 17</a:t>
            </a:r>
            <a:endParaRPr lang="en-US" sz="1500" dirty="0"/>
          </a:p>
        </p:txBody>
      </p:sp>
      <p:sp>
        <p:nvSpPr>
          <p:cNvPr id="7" name="Shape 5"/>
          <p:cNvSpPr/>
          <p:nvPr/>
        </p:nvSpPr>
        <p:spPr>
          <a:xfrm>
            <a:off x="2487168" y="1078992"/>
            <a:ext cx="4754880" cy="420624"/>
          </a:xfrm>
          <a:prstGeom prst="roundRect">
            <a:avLst>
              <a:gd name="adj" fmla="val 43478"/>
            </a:avLst>
          </a:prstGeom>
          <a:solidFill>
            <a:srgbClr val="FFFFFF">
              <a:alpha val="14000"/>
            </a:srgbClr>
          </a:solidFill>
          <a:ln/>
        </p:spPr>
      </p:sp>
      <p:sp>
        <p:nvSpPr>
          <p:cNvPr id="8" name="Text 6"/>
          <p:cNvSpPr/>
          <p:nvPr/>
        </p:nvSpPr>
        <p:spPr>
          <a:xfrm>
            <a:off x="2487168" y="1078992"/>
            <a:ext cx="4754880" cy="420624"/>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POSTPARTUM</a:t>
            </a:r>
            <a:endParaRPr lang="en-US" sz="1100" dirty="0"/>
          </a:p>
        </p:txBody>
      </p:sp>
      <p:sp>
        <p:nvSpPr>
          <p:cNvPr id="9" name="Shape 7"/>
          <p:cNvSpPr/>
          <p:nvPr/>
        </p:nvSpPr>
        <p:spPr>
          <a:xfrm>
            <a:off x="566928" y="1828800"/>
            <a:ext cx="10515600" cy="2331720"/>
          </a:xfrm>
          <a:prstGeom prst="roundRect">
            <a:avLst>
              <a:gd name="adj" fmla="val 5490"/>
            </a:avLst>
          </a:prstGeom>
          <a:solidFill>
            <a:srgbClr val="FFFFFF"/>
          </a:solidFill>
          <a:ln/>
          <a:effectLst>
            <a:outerShdw sx="100000" sy="100000" kx="0" ky="0" algn="bl" rotWithShape="0" blurRad="127000" dist="38100" dir="5400000">
              <a:srgbClr val="000000">
                <a:alpha val="22000"/>
              </a:srgbClr>
            </a:outerShdw>
          </a:effectLst>
        </p:spPr>
      </p:sp>
      <p:sp>
        <p:nvSpPr>
          <p:cNvPr id="10" name="Shape 8"/>
          <p:cNvSpPr/>
          <p:nvPr/>
        </p:nvSpPr>
        <p:spPr>
          <a:xfrm>
            <a:off x="886968" y="2121408"/>
            <a:ext cx="868680" cy="868680"/>
          </a:xfrm>
          <a:prstGeom prst="ellipse">
            <a:avLst/>
          </a:prstGeom>
          <a:solidFill>
            <a:srgbClr val="F4F7FA"/>
          </a:solidFill>
          <a:ln/>
        </p:spPr>
      </p:sp>
      <p:pic>
        <p:nvPicPr>
          <p:cNvPr id="11" name="Image 0" descr="preencoded.png">    </p:cNvPr>
          <p:cNvPicPr>
            <a:picLocks noChangeAspect="1"/>
          </p:cNvPicPr>
          <p:nvPr/>
        </p:nvPicPr>
        <p:blipFill>
          <a:blip r:embed="rId1"/>
          <a:stretch>
            <a:fillRect/>
          </a:stretch>
        </p:blipFill>
        <p:spPr>
          <a:xfrm>
            <a:off x="1121512" y="2355952"/>
            <a:ext cx="399593" cy="399593"/>
          </a:xfrm>
          <a:prstGeom prst="rect">
            <a:avLst/>
          </a:prstGeom>
        </p:spPr>
      </p:pic>
      <p:sp>
        <p:nvSpPr>
          <p:cNvPr id="12" name="Text 9"/>
          <p:cNvSpPr/>
          <p:nvPr/>
        </p:nvSpPr>
        <p:spPr>
          <a:xfrm>
            <a:off x="1984248" y="2103120"/>
            <a:ext cx="8778240" cy="502920"/>
          </a:xfrm>
          <a:prstGeom prst="rect">
            <a:avLst/>
          </a:prstGeom>
          <a:noFill/>
          <a:ln/>
        </p:spPr>
        <p:txBody>
          <a:bodyPr wrap="square" lIns="0" tIns="0" rIns="0" bIns="0" rtlCol="0" anchor="ctr"/>
          <a:lstStyle/>
          <a:p>
            <a:pPr indent="0" marL="0">
              <a:buNone/>
            </a:pPr>
            <a:r>
              <a:rPr lang="en-US" sz="1500" b="1" dirty="0">
                <a:solidFill>
                  <a:srgbClr val="12877F"/>
                </a:solidFill>
                <a:latin typeface="Calibri" pitchFamily="34" charset="0"/>
                <a:ea typeface="Calibri" pitchFamily="34" charset="-122"/>
                <a:cs typeface="Calibri" pitchFamily="34" charset="-120"/>
              </a:rPr>
              <a:t>21-year-old, recently given birth, wants the pill again. No contraindications.</a:t>
            </a:r>
            <a:endParaRPr lang="en-US" sz="1500" dirty="0"/>
          </a:p>
        </p:txBody>
      </p:sp>
      <p:sp>
        <p:nvSpPr>
          <p:cNvPr id="13" name="Shape 10"/>
          <p:cNvSpPr/>
          <p:nvPr/>
        </p:nvSpPr>
        <p:spPr>
          <a:xfrm>
            <a:off x="1984248" y="2670048"/>
            <a:ext cx="8595360" cy="0"/>
          </a:xfrm>
          <a:prstGeom prst="line">
            <a:avLst/>
          </a:prstGeom>
          <a:noFill/>
          <a:ln w="12700">
            <a:solidFill>
              <a:srgbClr val="DCE3EA"/>
            </a:solidFill>
            <a:prstDash val="solid"/>
          </a:ln>
        </p:spPr>
      </p:sp>
      <p:sp>
        <p:nvSpPr>
          <p:cNvPr id="14" name="Text 11"/>
          <p:cNvSpPr/>
          <p:nvPr/>
        </p:nvSpPr>
        <p:spPr>
          <a:xfrm>
            <a:off x="1984248" y="2743200"/>
            <a:ext cx="8778240" cy="1280160"/>
          </a:xfrm>
          <a:prstGeom prst="rect">
            <a:avLst/>
          </a:prstGeom>
          <a:noFill/>
          <a:ln/>
        </p:spPr>
        <p:txBody>
          <a:bodyPr wrap="square" lIns="0" tIns="0" rIns="0" bIns="0" rtlCol="0" anchor="t"/>
          <a:lstStyle/>
          <a:p>
            <a:pPr indent="0" marL="0">
              <a:lnSpc>
                <a:spcPct val="105000"/>
              </a:lnSpc>
              <a:buNone/>
            </a:pPr>
            <a:r>
              <a:rPr lang="en-US" sz="1800" dirty="0">
                <a:solidFill>
                  <a:srgbClr val="1F2A37"/>
                </a:solidFill>
                <a:latin typeface="Calibri" pitchFamily="34" charset="0"/>
                <a:ea typeface="Calibri" pitchFamily="34" charset="-122"/>
                <a:cs typeface="Calibri" pitchFamily="34" charset="-120"/>
              </a:rPr>
              <a:t>When can she start, and will she need condoms — for how long?</a:t>
            </a:r>
            <a:endParaRPr lang="en-US" sz="1800" dirty="0"/>
          </a:p>
        </p:txBody>
      </p:sp>
      <p:sp>
        <p:nvSpPr>
          <p:cNvPr id="15" name="Shape 12"/>
          <p:cNvSpPr/>
          <p:nvPr/>
        </p:nvSpPr>
        <p:spPr>
          <a:xfrm>
            <a:off x="566928" y="4526280"/>
            <a:ext cx="10515600" cy="1417320"/>
          </a:xfrm>
          <a:prstGeom prst="roundRect">
            <a:avLst>
              <a:gd name="adj" fmla="val 9032"/>
            </a:avLst>
          </a:prstGeom>
          <a:solidFill>
            <a:srgbClr val="E8770E"/>
          </a:solidFill>
          <a:ln/>
        </p:spPr>
      </p:sp>
      <p:sp>
        <p:nvSpPr>
          <p:cNvPr id="16" name="Shape 13"/>
          <p:cNvSpPr/>
          <p:nvPr/>
        </p:nvSpPr>
        <p:spPr>
          <a:xfrm>
            <a:off x="932688" y="4846320"/>
            <a:ext cx="777240" cy="777240"/>
          </a:xfrm>
          <a:prstGeom prst="ellipse">
            <a:avLst/>
          </a:prstGeom>
          <a:solidFill>
            <a:srgbClr val="FFFFFF"/>
          </a:solidFill>
          <a:ln/>
        </p:spPr>
      </p:sp>
      <p:pic>
        <p:nvPicPr>
          <p:cNvPr id="17" name="Image 1" descr="preencoded.png">    </p:cNvPr>
          <p:cNvPicPr>
            <a:picLocks noChangeAspect="1"/>
          </p:cNvPicPr>
          <p:nvPr/>
        </p:nvPicPr>
        <p:blipFill>
          <a:blip r:embed="rId2"/>
          <a:stretch>
            <a:fillRect/>
          </a:stretch>
        </p:blipFill>
        <p:spPr>
          <a:xfrm>
            <a:off x="1142543" y="5056175"/>
            <a:ext cx="357530" cy="357530"/>
          </a:xfrm>
          <a:prstGeom prst="rect">
            <a:avLst/>
          </a:prstGeom>
        </p:spPr>
      </p:pic>
      <p:sp>
        <p:nvSpPr>
          <p:cNvPr id="18" name="Text 14"/>
          <p:cNvSpPr/>
          <p:nvPr/>
        </p:nvSpPr>
        <p:spPr>
          <a:xfrm>
            <a:off x="1984248" y="4709160"/>
            <a:ext cx="8686800" cy="457200"/>
          </a:xfrm>
          <a:prstGeom prst="rect">
            <a:avLst/>
          </a:prstGeom>
          <a:noFill/>
          <a:ln/>
        </p:spPr>
        <p:txBody>
          <a:bodyPr wrap="square" lIns="0" tIns="0" rIns="0" bIns="0" rtlCol="0" anchor="ctr"/>
          <a:lstStyle/>
          <a:p>
            <a:pPr indent="0" marL="0">
              <a:buNone/>
            </a:pPr>
            <a:r>
              <a:rPr lang="en-US" sz="2200" b="1" dirty="0">
                <a:solidFill>
                  <a:srgbClr val="FFFFFF"/>
                </a:solidFill>
                <a:latin typeface="Georgia" pitchFamily="34" charset="0"/>
                <a:ea typeface="Georgia" pitchFamily="34" charset="-122"/>
                <a:cs typeface="Georgia" pitchFamily="34" charset="-120"/>
              </a:rPr>
              <a:t>STOP &amp; THINK</a:t>
            </a:r>
            <a:endParaRPr lang="en-US" sz="2200" dirty="0"/>
          </a:p>
        </p:txBody>
      </p:sp>
      <p:sp>
        <p:nvSpPr>
          <p:cNvPr id="19" name="Text 15"/>
          <p:cNvSpPr/>
          <p:nvPr/>
        </p:nvSpPr>
        <p:spPr>
          <a:xfrm>
            <a:off x="1984248" y="5175504"/>
            <a:ext cx="8778240" cy="640080"/>
          </a:xfrm>
          <a:prstGeom prst="rect">
            <a:avLst/>
          </a:prstGeom>
          <a:noFill/>
          <a:ln/>
        </p:spPr>
        <p:txBody>
          <a:bodyPr wrap="square" lIns="0" tIns="0" rIns="0" bIns="0" rtlCol="0" anchor="ctr"/>
          <a:lstStyle/>
          <a:p>
            <a:pPr indent="0" marL="0">
              <a:lnSpc>
                <a:spcPct val="102000"/>
              </a:lnSpc>
              <a:buNone/>
            </a:pPr>
            <a:r>
              <a:rPr lang="en-US" sz="1350" dirty="0">
                <a:solidFill>
                  <a:srgbClr val="FFF1E0"/>
                </a:solidFill>
                <a:latin typeface="Calibri" pitchFamily="34" charset="0"/>
                <a:ea typeface="Calibri" pitchFamily="34" charset="-122"/>
                <a:cs typeface="Calibri" pitchFamily="34" charset="-120"/>
              </a:rPr>
              <a:t>What would you advise? Decide on your plan — then turn the slide to check it against current guidance.</a:t>
            </a:r>
            <a:endParaRPr lang="en-US" sz="13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66928" y="310896"/>
            <a:ext cx="2907792" cy="365760"/>
          </a:xfrm>
          <a:prstGeom prst="roundRect">
            <a:avLst>
              <a:gd name="adj" fmla="val 50000"/>
            </a:avLst>
          </a:prstGeom>
          <a:solidFill>
            <a:srgbClr val="E8770E"/>
          </a:solidFill>
          <a:ln/>
        </p:spPr>
      </p:sp>
      <p:sp>
        <p:nvSpPr>
          <p:cNvPr id="3" name="Text 1"/>
          <p:cNvSpPr/>
          <p:nvPr/>
        </p:nvSpPr>
        <p:spPr>
          <a:xfrm>
            <a:off x="566928" y="310896"/>
            <a:ext cx="2907792" cy="365760"/>
          </a:xfrm>
          <a:prstGeom prst="rect">
            <a:avLst/>
          </a:prstGeom>
          <a:noFill/>
          <a:ln/>
        </p:spPr>
        <p:txBody>
          <a:bodyPr wrap="square" lIns="0" tIns="0" rIns="0" bIns="0" rtlCol="0" anchor="ctr"/>
          <a:lstStyle/>
          <a:p>
            <a:pPr algn="ctr" indent="0" marL="0">
              <a:buNone/>
            </a:pPr>
            <a:r>
              <a:rPr lang="en-US" sz="1050" b="1" spc="100" kern="0" dirty="0">
                <a:solidFill>
                  <a:srgbClr val="FFFFFF"/>
                </a:solidFill>
                <a:latin typeface="Calibri" pitchFamily="34" charset="0"/>
                <a:ea typeface="Calibri" pitchFamily="34" charset="-122"/>
                <a:cs typeface="Calibri" pitchFamily="34" charset="-120"/>
              </a:rPr>
              <a:t>BRADFORD VTS TEACHING AIDS</a:t>
            </a:r>
            <a:endParaRPr lang="en-US" sz="1050" dirty="0"/>
          </a:p>
        </p:txBody>
      </p:sp>
      <p:sp>
        <p:nvSpPr>
          <p:cNvPr id="4" name="Text 2"/>
          <p:cNvSpPr/>
          <p:nvPr/>
        </p:nvSpPr>
        <p:spPr>
          <a:xfrm>
            <a:off x="10161727" y="310896"/>
            <a:ext cx="1463040" cy="365760"/>
          </a:xfrm>
          <a:prstGeom prst="rect">
            <a:avLst/>
          </a:prstGeom>
          <a:noFill/>
          <a:ln/>
        </p:spPr>
        <p:txBody>
          <a:bodyPr wrap="square" lIns="0" tIns="0" rIns="0" bIns="0" rtlCol="0" anchor="ctr"/>
          <a:lstStyle/>
          <a:p>
            <a:pPr algn="r" indent="0" marL="0">
              <a:buNone/>
            </a:pPr>
            <a:r>
              <a:rPr lang="en-US" sz="1100" i="1" dirty="0">
                <a:solidFill>
                  <a:srgbClr val="6B7886"/>
                </a:solidFill>
                <a:latin typeface="Calibri" pitchFamily="34" charset="0"/>
                <a:ea typeface="Calibri" pitchFamily="34" charset="-122"/>
                <a:cs typeface="Calibri" pitchFamily="34" charset="-120"/>
              </a:rPr>
              <a:t>June 2026</a:t>
            </a:r>
            <a:endParaRPr lang="en-US" sz="1100" dirty="0"/>
          </a:p>
        </p:txBody>
      </p:sp>
      <p:sp>
        <p:nvSpPr>
          <p:cNvPr id="5" name="Text 3"/>
          <p:cNvSpPr/>
          <p:nvPr/>
        </p:nvSpPr>
        <p:spPr>
          <a:xfrm>
            <a:off x="566928" y="868680"/>
            <a:ext cx="8229600" cy="548640"/>
          </a:xfrm>
          <a:prstGeom prst="rect">
            <a:avLst/>
          </a:prstGeom>
          <a:noFill/>
          <a:ln/>
        </p:spPr>
        <p:txBody>
          <a:bodyPr wrap="square" lIns="0" tIns="0" rIns="0" bIns="0" rtlCol="0" anchor="ctr"/>
          <a:lstStyle/>
          <a:p>
            <a:pPr indent="0" marL="0">
              <a:buNone/>
            </a:pPr>
            <a:r>
              <a:rPr lang="en-US" sz="2500" b="1" dirty="0">
                <a:solidFill>
                  <a:srgbClr val="0E2A47"/>
                </a:solidFill>
                <a:latin typeface="Georgia" pitchFamily="34" charset="0"/>
                <a:ea typeface="Georgia" pitchFamily="34" charset="-122"/>
                <a:cs typeface="Georgia" pitchFamily="34" charset="-120"/>
              </a:rPr>
              <a:t>Case 2 — Starting after birth</a:t>
            </a:r>
            <a:endParaRPr lang="en-US" sz="2500" dirty="0"/>
          </a:p>
        </p:txBody>
      </p:sp>
      <p:sp>
        <p:nvSpPr>
          <p:cNvPr id="6" name="Text 4"/>
          <p:cNvSpPr/>
          <p:nvPr/>
        </p:nvSpPr>
        <p:spPr>
          <a:xfrm>
            <a:off x="566928" y="1417320"/>
            <a:ext cx="10515600" cy="411480"/>
          </a:xfrm>
          <a:prstGeom prst="rect">
            <a:avLst/>
          </a:prstGeom>
          <a:noFill/>
          <a:ln/>
        </p:spPr>
        <p:txBody>
          <a:bodyPr wrap="square" lIns="0" tIns="0" rIns="0" bIns="0" rtlCol="0" anchor="ctr"/>
          <a:lstStyle/>
          <a:p>
            <a:pPr indent="0" marL="0">
              <a:buNone/>
            </a:pPr>
            <a:r>
              <a:rPr lang="en-US" sz="1300" dirty="0">
                <a:solidFill>
                  <a:srgbClr val="6B7886"/>
                </a:solidFill>
                <a:latin typeface="Calibri" pitchFamily="34" charset="0"/>
                <a:ea typeface="Calibri" pitchFamily="34" charset="-122"/>
                <a:cs typeface="Calibri" pitchFamily="34" charset="-120"/>
              </a:rPr>
              <a:t>The clot risk is highest just after delivery, so timing depends on breastfeeding and VTE risk factors.</a:t>
            </a:r>
            <a:endParaRPr lang="en-US" sz="1300" dirty="0"/>
          </a:p>
        </p:txBody>
      </p:sp>
      <p:sp>
        <p:nvSpPr>
          <p:cNvPr id="7" name="Shape 5"/>
          <p:cNvSpPr/>
          <p:nvPr/>
        </p:nvSpPr>
        <p:spPr>
          <a:xfrm>
            <a:off x="566928" y="1965960"/>
            <a:ext cx="5577840" cy="2697480"/>
          </a:xfrm>
          <a:prstGeom prst="roundRect">
            <a:avLst>
              <a:gd name="adj" fmla="val 4068"/>
            </a:avLst>
          </a:prstGeom>
          <a:solidFill>
            <a:srgbClr val="F4F7FA"/>
          </a:solidFill>
          <a:ln/>
          <a:effectLst>
            <a:outerShdw sx="100000" sy="100000" kx="0" ky="0" algn="bl" rotWithShape="0" blurRad="88900" dist="25400" dir="5400000">
              <a:srgbClr val="000000">
                <a:alpha val="10000"/>
              </a:srgbClr>
            </a:outerShdw>
          </a:effectLst>
        </p:spPr>
      </p:sp>
      <p:sp>
        <p:nvSpPr>
          <p:cNvPr id="8" name="Text 6"/>
          <p:cNvSpPr/>
          <p:nvPr/>
        </p:nvSpPr>
        <p:spPr>
          <a:xfrm>
            <a:off x="841248" y="2103120"/>
            <a:ext cx="5029200" cy="365760"/>
          </a:xfrm>
          <a:prstGeom prst="rect">
            <a:avLst/>
          </a:prstGeom>
          <a:noFill/>
          <a:ln/>
        </p:spPr>
        <p:txBody>
          <a:bodyPr wrap="square" lIns="0" tIns="0" rIns="0" bIns="0" rtlCol="0" anchor="ctr"/>
          <a:lstStyle/>
          <a:p>
            <a:pPr indent="0" marL="0">
              <a:buNone/>
            </a:pPr>
            <a:r>
              <a:rPr lang="en-US" sz="1500" b="1" dirty="0">
                <a:solidFill>
                  <a:srgbClr val="0E2A47"/>
                </a:solidFill>
                <a:latin typeface="Calibri" pitchFamily="34" charset="0"/>
                <a:ea typeface="Calibri" pitchFamily="34" charset="-122"/>
                <a:cs typeface="Calibri" pitchFamily="34" charset="-120"/>
              </a:rPr>
              <a:t>Not breastfeeding</a:t>
            </a:r>
            <a:endParaRPr lang="en-US" sz="1500" dirty="0"/>
          </a:p>
        </p:txBody>
      </p:sp>
      <p:sp>
        <p:nvSpPr>
          <p:cNvPr id="9" name="Shape 7"/>
          <p:cNvSpPr/>
          <p:nvPr/>
        </p:nvSpPr>
        <p:spPr>
          <a:xfrm>
            <a:off x="841248" y="2542032"/>
            <a:ext cx="2286000" cy="420624"/>
          </a:xfrm>
          <a:prstGeom prst="roundRect">
            <a:avLst>
              <a:gd name="adj" fmla="val 17391"/>
            </a:avLst>
          </a:prstGeom>
          <a:solidFill>
            <a:srgbClr val="FBEFE1"/>
          </a:solidFill>
          <a:ln w="12700">
            <a:solidFill>
              <a:srgbClr val="CA6F1E"/>
            </a:solidFill>
            <a:prstDash val="solid"/>
          </a:ln>
        </p:spPr>
      </p:sp>
      <p:sp>
        <p:nvSpPr>
          <p:cNvPr id="10" name="Shape 8"/>
          <p:cNvSpPr/>
          <p:nvPr/>
        </p:nvSpPr>
        <p:spPr>
          <a:xfrm>
            <a:off x="932688" y="2633472"/>
            <a:ext cx="237744" cy="237744"/>
          </a:xfrm>
          <a:prstGeom prst="ellipse">
            <a:avLst/>
          </a:prstGeom>
          <a:solidFill>
            <a:srgbClr val="CA6F1E"/>
          </a:solidFill>
          <a:ln/>
        </p:spPr>
      </p:sp>
      <p:sp>
        <p:nvSpPr>
          <p:cNvPr id="11" name="Text 9"/>
          <p:cNvSpPr/>
          <p:nvPr/>
        </p:nvSpPr>
        <p:spPr>
          <a:xfrm>
            <a:off x="932688" y="2633472"/>
            <a:ext cx="237744" cy="237744"/>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3</a:t>
            </a:r>
            <a:endParaRPr lang="en-US" sz="1300" dirty="0"/>
          </a:p>
        </p:txBody>
      </p:sp>
      <p:sp>
        <p:nvSpPr>
          <p:cNvPr id="12" name="Text 10"/>
          <p:cNvSpPr/>
          <p:nvPr/>
        </p:nvSpPr>
        <p:spPr>
          <a:xfrm>
            <a:off x="1225296" y="2542032"/>
            <a:ext cx="1828800" cy="420624"/>
          </a:xfrm>
          <a:prstGeom prst="rect">
            <a:avLst/>
          </a:prstGeom>
          <a:noFill/>
          <a:ln/>
        </p:spPr>
        <p:txBody>
          <a:bodyPr wrap="square" lIns="0" tIns="0" rIns="0" bIns="0" rtlCol="0" anchor="ctr"/>
          <a:lstStyle/>
          <a:p>
            <a:pPr indent="0" marL="0">
              <a:buNone/>
            </a:pPr>
            <a:r>
              <a:rPr lang="en-US" sz="950" b="1" dirty="0">
                <a:solidFill>
                  <a:srgbClr val="CA6F1E"/>
                </a:solidFill>
                <a:latin typeface="Calibri" pitchFamily="34" charset="0"/>
                <a:ea typeface="Calibri" pitchFamily="34" charset="-122"/>
                <a:cs typeface="Calibri" pitchFamily="34" charset="-120"/>
              </a:rPr>
              <a:t>UKMEC 3  </a:t>
            </a:r>
            <a:pPr indent="0" marL="0">
              <a:buNone/>
            </a:pPr>
            <a:r>
              <a:rPr lang="en-US" sz="950" dirty="0">
                <a:solidFill>
                  <a:srgbClr val="33414F"/>
                </a:solidFill>
                <a:latin typeface="Calibri" pitchFamily="34" charset="0"/>
                <a:ea typeface="Calibri" pitchFamily="34" charset="-122"/>
                <a:cs typeface="Calibri" pitchFamily="34" charset="-120"/>
              </a:rPr>
              <a:t>Risks usually outweigh</a:t>
            </a:r>
            <a:endParaRPr lang="en-US" sz="950" dirty="0"/>
          </a:p>
        </p:txBody>
      </p:sp>
      <p:sp>
        <p:nvSpPr>
          <p:cNvPr id="13" name="Text 11"/>
          <p:cNvSpPr/>
          <p:nvPr/>
        </p:nvSpPr>
        <p:spPr>
          <a:xfrm>
            <a:off x="3218688" y="2542032"/>
            <a:ext cx="2743200" cy="420624"/>
          </a:xfrm>
          <a:prstGeom prst="rect">
            <a:avLst/>
          </a:prstGeom>
          <a:noFill/>
          <a:ln/>
        </p:spPr>
        <p:txBody>
          <a:bodyPr wrap="square" lIns="0" tIns="0" rIns="0" bIns="0" rtlCol="0" anchor="ctr"/>
          <a:lstStyle/>
          <a:p>
            <a:pPr indent="0" marL="0">
              <a:buNone/>
            </a:pPr>
            <a:r>
              <a:rPr lang="en-US" sz="1050" dirty="0">
                <a:solidFill>
                  <a:srgbClr val="33414F"/>
                </a:solidFill>
                <a:latin typeface="Calibri" pitchFamily="34" charset="0"/>
                <a:ea typeface="Calibri" pitchFamily="34" charset="-122"/>
                <a:cs typeface="Calibri" pitchFamily="34" charset="-120"/>
              </a:rPr>
              <a:t>before 3 weeks</a:t>
            </a:r>
            <a:endParaRPr lang="en-US" sz="1050" dirty="0"/>
          </a:p>
        </p:txBody>
      </p:sp>
      <p:sp>
        <p:nvSpPr>
          <p:cNvPr id="14" name="Shape 12"/>
          <p:cNvSpPr/>
          <p:nvPr/>
        </p:nvSpPr>
        <p:spPr>
          <a:xfrm>
            <a:off x="841248" y="3035808"/>
            <a:ext cx="2286000" cy="420624"/>
          </a:xfrm>
          <a:prstGeom prst="roundRect">
            <a:avLst>
              <a:gd name="adj" fmla="val 17391"/>
            </a:avLst>
          </a:prstGeom>
          <a:solidFill>
            <a:srgbClr val="FBF4DD"/>
          </a:solidFill>
          <a:ln w="12700">
            <a:solidFill>
              <a:srgbClr val="B7950B"/>
            </a:solidFill>
            <a:prstDash val="solid"/>
          </a:ln>
        </p:spPr>
      </p:sp>
      <p:sp>
        <p:nvSpPr>
          <p:cNvPr id="15" name="Shape 13"/>
          <p:cNvSpPr/>
          <p:nvPr/>
        </p:nvSpPr>
        <p:spPr>
          <a:xfrm>
            <a:off x="932688" y="3127248"/>
            <a:ext cx="237744" cy="237744"/>
          </a:xfrm>
          <a:prstGeom prst="ellipse">
            <a:avLst/>
          </a:prstGeom>
          <a:solidFill>
            <a:srgbClr val="B7950B"/>
          </a:solidFill>
          <a:ln/>
        </p:spPr>
      </p:sp>
      <p:sp>
        <p:nvSpPr>
          <p:cNvPr id="16" name="Text 14"/>
          <p:cNvSpPr/>
          <p:nvPr/>
        </p:nvSpPr>
        <p:spPr>
          <a:xfrm>
            <a:off x="932688" y="3127248"/>
            <a:ext cx="237744" cy="237744"/>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2</a:t>
            </a:r>
            <a:endParaRPr lang="en-US" sz="1300" dirty="0"/>
          </a:p>
        </p:txBody>
      </p:sp>
      <p:sp>
        <p:nvSpPr>
          <p:cNvPr id="17" name="Text 15"/>
          <p:cNvSpPr/>
          <p:nvPr/>
        </p:nvSpPr>
        <p:spPr>
          <a:xfrm>
            <a:off x="1225296" y="3035808"/>
            <a:ext cx="1828800" cy="420624"/>
          </a:xfrm>
          <a:prstGeom prst="rect">
            <a:avLst/>
          </a:prstGeom>
          <a:noFill/>
          <a:ln/>
        </p:spPr>
        <p:txBody>
          <a:bodyPr wrap="square" lIns="0" tIns="0" rIns="0" bIns="0" rtlCol="0" anchor="ctr"/>
          <a:lstStyle/>
          <a:p>
            <a:pPr indent="0" marL="0">
              <a:buNone/>
            </a:pPr>
            <a:r>
              <a:rPr lang="en-US" sz="950" b="1" dirty="0">
                <a:solidFill>
                  <a:srgbClr val="B7950B"/>
                </a:solidFill>
                <a:latin typeface="Calibri" pitchFamily="34" charset="0"/>
                <a:ea typeface="Calibri" pitchFamily="34" charset="-122"/>
                <a:cs typeface="Calibri" pitchFamily="34" charset="-120"/>
              </a:rPr>
              <a:t>UKMEC 2  </a:t>
            </a:r>
            <a:pPr indent="0" marL="0">
              <a:buNone/>
            </a:pPr>
            <a:r>
              <a:rPr lang="en-US" sz="950" dirty="0">
                <a:solidFill>
                  <a:srgbClr val="33414F"/>
                </a:solidFill>
                <a:latin typeface="Calibri" pitchFamily="34" charset="0"/>
                <a:ea typeface="Calibri" pitchFamily="34" charset="-122"/>
                <a:cs typeface="Calibri" pitchFamily="34" charset="-120"/>
              </a:rPr>
              <a:t>Benefits usually outweigh</a:t>
            </a:r>
            <a:endParaRPr lang="en-US" sz="950" dirty="0"/>
          </a:p>
        </p:txBody>
      </p:sp>
      <p:sp>
        <p:nvSpPr>
          <p:cNvPr id="18" name="Text 16"/>
          <p:cNvSpPr/>
          <p:nvPr/>
        </p:nvSpPr>
        <p:spPr>
          <a:xfrm>
            <a:off x="3218688" y="3035808"/>
            <a:ext cx="2743200" cy="420624"/>
          </a:xfrm>
          <a:prstGeom prst="rect">
            <a:avLst/>
          </a:prstGeom>
          <a:noFill/>
          <a:ln/>
        </p:spPr>
        <p:txBody>
          <a:bodyPr wrap="square" lIns="0" tIns="0" rIns="0" bIns="0" rtlCol="0" anchor="ctr"/>
          <a:lstStyle/>
          <a:p>
            <a:pPr indent="0" marL="0">
              <a:buNone/>
            </a:pPr>
            <a:r>
              <a:rPr lang="en-US" sz="1050" dirty="0">
                <a:solidFill>
                  <a:srgbClr val="33414F"/>
                </a:solidFill>
                <a:latin typeface="Calibri" pitchFamily="34" charset="0"/>
                <a:ea typeface="Calibri" pitchFamily="34" charset="-122"/>
                <a:cs typeface="Calibri" pitchFamily="34" charset="-120"/>
              </a:rPr>
              <a:t>3–6 weeks</a:t>
            </a:r>
            <a:endParaRPr lang="en-US" sz="1050" dirty="0"/>
          </a:p>
        </p:txBody>
      </p:sp>
      <p:sp>
        <p:nvSpPr>
          <p:cNvPr id="19" name="Shape 17"/>
          <p:cNvSpPr/>
          <p:nvPr/>
        </p:nvSpPr>
        <p:spPr>
          <a:xfrm>
            <a:off x="841248" y="3529584"/>
            <a:ext cx="2286000" cy="420624"/>
          </a:xfrm>
          <a:prstGeom prst="roundRect">
            <a:avLst>
              <a:gd name="adj" fmla="val 17391"/>
            </a:avLst>
          </a:prstGeom>
          <a:solidFill>
            <a:srgbClr val="E7F4EC"/>
          </a:solidFill>
          <a:ln w="12700">
            <a:solidFill>
              <a:srgbClr val="1E8449"/>
            </a:solidFill>
            <a:prstDash val="solid"/>
          </a:ln>
        </p:spPr>
      </p:sp>
      <p:sp>
        <p:nvSpPr>
          <p:cNvPr id="20" name="Shape 18"/>
          <p:cNvSpPr/>
          <p:nvPr/>
        </p:nvSpPr>
        <p:spPr>
          <a:xfrm>
            <a:off x="932688" y="3621024"/>
            <a:ext cx="237744" cy="237744"/>
          </a:xfrm>
          <a:prstGeom prst="ellipse">
            <a:avLst/>
          </a:prstGeom>
          <a:solidFill>
            <a:srgbClr val="1E8449"/>
          </a:solidFill>
          <a:ln/>
        </p:spPr>
      </p:sp>
      <p:sp>
        <p:nvSpPr>
          <p:cNvPr id="21" name="Text 19"/>
          <p:cNvSpPr/>
          <p:nvPr/>
        </p:nvSpPr>
        <p:spPr>
          <a:xfrm>
            <a:off x="932688" y="3621024"/>
            <a:ext cx="237744" cy="237744"/>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1</a:t>
            </a:r>
            <a:endParaRPr lang="en-US" sz="1300" dirty="0"/>
          </a:p>
        </p:txBody>
      </p:sp>
      <p:sp>
        <p:nvSpPr>
          <p:cNvPr id="22" name="Text 20"/>
          <p:cNvSpPr/>
          <p:nvPr/>
        </p:nvSpPr>
        <p:spPr>
          <a:xfrm>
            <a:off x="1225296" y="3529584"/>
            <a:ext cx="1828800" cy="420624"/>
          </a:xfrm>
          <a:prstGeom prst="rect">
            <a:avLst/>
          </a:prstGeom>
          <a:noFill/>
          <a:ln/>
        </p:spPr>
        <p:txBody>
          <a:bodyPr wrap="square" lIns="0" tIns="0" rIns="0" bIns="0" rtlCol="0" anchor="ctr"/>
          <a:lstStyle/>
          <a:p>
            <a:pPr indent="0" marL="0">
              <a:buNone/>
            </a:pPr>
            <a:r>
              <a:rPr lang="en-US" sz="950" b="1" dirty="0">
                <a:solidFill>
                  <a:srgbClr val="1E8449"/>
                </a:solidFill>
                <a:latin typeface="Calibri" pitchFamily="34" charset="0"/>
                <a:ea typeface="Calibri" pitchFamily="34" charset="-122"/>
                <a:cs typeface="Calibri" pitchFamily="34" charset="-120"/>
              </a:rPr>
              <a:t>UKMEC 1  </a:t>
            </a:r>
            <a:pPr indent="0" marL="0">
              <a:buNone/>
            </a:pPr>
            <a:r>
              <a:rPr lang="en-US" sz="950" dirty="0">
                <a:solidFill>
                  <a:srgbClr val="33414F"/>
                </a:solidFill>
                <a:latin typeface="Calibri" pitchFamily="34" charset="0"/>
                <a:ea typeface="Calibri" pitchFamily="34" charset="-122"/>
                <a:cs typeface="Calibri" pitchFamily="34" charset="-120"/>
              </a:rPr>
              <a:t>No restriction</a:t>
            </a:r>
            <a:endParaRPr lang="en-US" sz="950" dirty="0"/>
          </a:p>
        </p:txBody>
      </p:sp>
      <p:sp>
        <p:nvSpPr>
          <p:cNvPr id="23" name="Text 21"/>
          <p:cNvSpPr/>
          <p:nvPr/>
        </p:nvSpPr>
        <p:spPr>
          <a:xfrm>
            <a:off x="3218688" y="3529584"/>
            <a:ext cx="2743200" cy="420624"/>
          </a:xfrm>
          <a:prstGeom prst="rect">
            <a:avLst/>
          </a:prstGeom>
          <a:noFill/>
          <a:ln/>
        </p:spPr>
        <p:txBody>
          <a:bodyPr wrap="square" lIns="0" tIns="0" rIns="0" bIns="0" rtlCol="0" anchor="ctr"/>
          <a:lstStyle/>
          <a:p>
            <a:pPr indent="0" marL="0">
              <a:buNone/>
            </a:pPr>
            <a:r>
              <a:rPr lang="en-US" sz="1050" dirty="0">
                <a:solidFill>
                  <a:srgbClr val="33414F"/>
                </a:solidFill>
                <a:latin typeface="Calibri" pitchFamily="34" charset="0"/>
                <a:ea typeface="Calibri" pitchFamily="34" charset="-122"/>
                <a:cs typeface="Calibri" pitchFamily="34" charset="-120"/>
              </a:rPr>
              <a:t>from 6 weeks</a:t>
            </a:r>
            <a:endParaRPr lang="en-US" sz="1050" dirty="0"/>
          </a:p>
        </p:txBody>
      </p:sp>
      <p:sp>
        <p:nvSpPr>
          <p:cNvPr id="24" name="Text 22"/>
          <p:cNvSpPr/>
          <p:nvPr/>
        </p:nvSpPr>
        <p:spPr>
          <a:xfrm>
            <a:off x="841248" y="4069080"/>
            <a:ext cx="5029200" cy="548640"/>
          </a:xfrm>
          <a:prstGeom prst="rect">
            <a:avLst/>
          </a:prstGeom>
          <a:noFill/>
          <a:ln/>
        </p:spPr>
        <p:txBody>
          <a:bodyPr wrap="square" lIns="0" tIns="0" rIns="0" bIns="0" rtlCol="0" anchor="ctr"/>
          <a:lstStyle/>
          <a:p>
            <a:pPr indent="0" marL="0">
              <a:lnSpc>
                <a:spcPct val="100000"/>
              </a:lnSpc>
              <a:buNone/>
            </a:pPr>
            <a:r>
              <a:rPr lang="en-US" sz="1050" i="1" dirty="0">
                <a:solidFill>
                  <a:srgbClr val="6B7886"/>
                </a:solidFill>
                <a:latin typeface="Calibri" pitchFamily="34" charset="0"/>
                <a:ea typeface="Calibri" pitchFamily="34" charset="-122"/>
                <a:cs typeface="Calibri" pitchFamily="34" charset="-120"/>
              </a:rPr>
              <a:t>If no extra VTE risk factors, the pill can usually start around day 21.</a:t>
            </a:r>
            <a:endParaRPr lang="en-US" sz="1050" dirty="0"/>
          </a:p>
        </p:txBody>
      </p:sp>
      <p:sp>
        <p:nvSpPr>
          <p:cNvPr id="25" name="Shape 23"/>
          <p:cNvSpPr/>
          <p:nvPr/>
        </p:nvSpPr>
        <p:spPr>
          <a:xfrm>
            <a:off x="6355080" y="1965960"/>
            <a:ext cx="5285232" cy="2697480"/>
          </a:xfrm>
          <a:prstGeom prst="roundRect">
            <a:avLst>
              <a:gd name="adj" fmla="val 4068"/>
            </a:avLst>
          </a:prstGeom>
          <a:solidFill>
            <a:srgbClr val="F4F7FA"/>
          </a:solidFill>
          <a:ln/>
          <a:effectLst>
            <a:outerShdw sx="100000" sy="100000" kx="0" ky="0" algn="bl" rotWithShape="0" blurRad="88900" dist="25400" dir="5400000">
              <a:srgbClr val="000000">
                <a:alpha val="10000"/>
              </a:srgbClr>
            </a:outerShdw>
          </a:effectLst>
        </p:spPr>
      </p:sp>
      <p:sp>
        <p:nvSpPr>
          <p:cNvPr id="26" name="Text 24"/>
          <p:cNvSpPr/>
          <p:nvPr/>
        </p:nvSpPr>
        <p:spPr>
          <a:xfrm>
            <a:off x="6629400" y="2103120"/>
            <a:ext cx="4754880" cy="365760"/>
          </a:xfrm>
          <a:prstGeom prst="rect">
            <a:avLst/>
          </a:prstGeom>
          <a:noFill/>
          <a:ln/>
        </p:spPr>
        <p:txBody>
          <a:bodyPr wrap="square" lIns="0" tIns="0" rIns="0" bIns="0" rtlCol="0" anchor="ctr"/>
          <a:lstStyle/>
          <a:p>
            <a:pPr indent="0" marL="0">
              <a:buNone/>
            </a:pPr>
            <a:r>
              <a:rPr lang="en-US" sz="1500" b="1" dirty="0">
                <a:solidFill>
                  <a:srgbClr val="0E2A47"/>
                </a:solidFill>
                <a:latin typeface="Calibri" pitchFamily="34" charset="0"/>
                <a:ea typeface="Calibri" pitchFamily="34" charset="-122"/>
                <a:cs typeface="Calibri" pitchFamily="34" charset="-120"/>
              </a:rPr>
              <a:t>Breastfeeding</a:t>
            </a:r>
            <a:endParaRPr lang="en-US" sz="1500" dirty="0"/>
          </a:p>
        </p:txBody>
      </p:sp>
      <p:sp>
        <p:nvSpPr>
          <p:cNvPr id="27" name="Shape 25"/>
          <p:cNvSpPr/>
          <p:nvPr/>
        </p:nvSpPr>
        <p:spPr>
          <a:xfrm>
            <a:off x="6629400" y="2542032"/>
            <a:ext cx="2286000" cy="420624"/>
          </a:xfrm>
          <a:prstGeom prst="roundRect">
            <a:avLst>
              <a:gd name="adj" fmla="val 17391"/>
            </a:avLst>
          </a:prstGeom>
          <a:solidFill>
            <a:srgbClr val="FBEAE8"/>
          </a:solidFill>
          <a:ln w="12700">
            <a:solidFill>
              <a:srgbClr val="C0392B"/>
            </a:solidFill>
            <a:prstDash val="solid"/>
          </a:ln>
        </p:spPr>
      </p:sp>
      <p:sp>
        <p:nvSpPr>
          <p:cNvPr id="28" name="Shape 26"/>
          <p:cNvSpPr/>
          <p:nvPr/>
        </p:nvSpPr>
        <p:spPr>
          <a:xfrm>
            <a:off x="6720840" y="2633472"/>
            <a:ext cx="237744" cy="237744"/>
          </a:xfrm>
          <a:prstGeom prst="ellipse">
            <a:avLst/>
          </a:prstGeom>
          <a:solidFill>
            <a:srgbClr val="C0392B"/>
          </a:solidFill>
          <a:ln/>
        </p:spPr>
      </p:sp>
      <p:sp>
        <p:nvSpPr>
          <p:cNvPr id="29" name="Text 27"/>
          <p:cNvSpPr/>
          <p:nvPr/>
        </p:nvSpPr>
        <p:spPr>
          <a:xfrm>
            <a:off x="6720840" y="2633472"/>
            <a:ext cx="237744" cy="237744"/>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4</a:t>
            </a:r>
            <a:endParaRPr lang="en-US" sz="1300" dirty="0"/>
          </a:p>
        </p:txBody>
      </p:sp>
      <p:sp>
        <p:nvSpPr>
          <p:cNvPr id="30" name="Text 28"/>
          <p:cNvSpPr/>
          <p:nvPr/>
        </p:nvSpPr>
        <p:spPr>
          <a:xfrm>
            <a:off x="7013448" y="2542032"/>
            <a:ext cx="1828800" cy="420624"/>
          </a:xfrm>
          <a:prstGeom prst="rect">
            <a:avLst/>
          </a:prstGeom>
          <a:noFill/>
          <a:ln/>
        </p:spPr>
        <p:txBody>
          <a:bodyPr wrap="square" lIns="0" tIns="0" rIns="0" bIns="0" rtlCol="0" anchor="ctr"/>
          <a:lstStyle/>
          <a:p>
            <a:pPr indent="0" marL="0">
              <a:buNone/>
            </a:pPr>
            <a:r>
              <a:rPr lang="en-US" sz="950" b="1" dirty="0">
                <a:solidFill>
                  <a:srgbClr val="C0392B"/>
                </a:solidFill>
                <a:latin typeface="Calibri" pitchFamily="34" charset="0"/>
                <a:ea typeface="Calibri" pitchFamily="34" charset="-122"/>
                <a:cs typeface="Calibri" pitchFamily="34" charset="-120"/>
              </a:rPr>
              <a:t>UKMEC 4  </a:t>
            </a:r>
            <a:pPr indent="0" marL="0">
              <a:buNone/>
            </a:pPr>
            <a:r>
              <a:rPr lang="en-US" sz="950" dirty="0">
                <a:solidFill>
                  <a:srgbClr val="33414F"/>
                </a:solidFill>
                <a:latin typeface="Calibri" pitchFamily="34" charset="0"/>
                <a:ea typeface="Calibri" pitchFamily="34" charset="-122"/>
                <a:cs typeface="Calibri" pitchFamily="34" charset="-120"/>
              </a:rPr>
              <a:t>Do NOT use</a:t>
            </a:r>
            <a:endParaRPr lang="en-US" sz="950" dirty="0"/>
          </a:p>
        </p:txBody>
      </p:sp>
      <p:sp>
        <p:nvSpPr>
          <p:cNvPr id="31" name="Text 29"/>
          <p:cNvSpPr/>
          <p:nvPr/>
        </p:nvSpPr>
        <p:spPr>
          <a:xfrm>
            <a:off x="9006840" y="2542032"/>
            <a:ext cx="2377440" cy="420624"/>
          </a:xfrm>
          <a:prstGeom prst="rect">
            <a:avLst/>
          </a:prstGeom>
          <a:noFill/>
          <a:ln/>
        </p:spPr>
        <p:txBody>
          <a:bodyPr wrap="square" lIns="0" tIns="0" rIns="0" bIns="0" rtlCol="0" anchor="ctr"/>
          <a:lstStyle/>
          <a:p>
            <a:pPr indent="0" marL="0">
              <a:buNone/>
            </a:pPr>
            <a:r>
              <a:rPr lang="en-US" sz="1050" dirty="0">
                <a:solidFill>
                  <a:srgbClr val="33414F"/>
                </a:solidFill>
                <a:latin typeface="Calibri" pitchFamily="34" charset="0"/>
                <a:ea typeface="Calibri" pitchFamily="34" charset="-122"/>
                <a:cs typeface="Calibri" pitchFamily="34" charset="-120"/>
              </a:rPr>
              <a:t>before 6 weeks</a:t>
            </a:r>
            <a:endParaRPr lang="en-US" sz="1050" dirty="0"/>
          </a:p>
        </p:txBody>
      </p:sp>
      <p:sp>
        <p:nvSpPr>
          <p:cNvPr id="32" name="Shape 30"/>
          <p:cNvSpPr/>
          <p:nvPr/>
        </p:nvSpPr>
        <p:spPr>
          <a:xfrm>
            <a:off x="6629400" y="3035808"/>
            <a:ext cx="2286000" cy="420624"/>
          </a:xfrm>
          <a:prstGeom prst="roundRect">
            <a:avLst>
              <a:gd name="adj" fmla="val 17391"/>
            </a:avLst>
          </a:prstGeom>
          <a:solidFill>
            <a:srgbClr val="FBF4DD"/>
          </a:solidFill>
          <a:ln w="12700">
            <a:solidFill>
              <a:srgbClr val="B7950B"/>
            </a:solidFill>
            <a:prstDash val="solid"/>
          </a:ln>
        </p:spPr>
      </p:sp>
      <p:sp>
        <p:nvSpPr>
          <p:cNvPr id="33" name="Shape 31"/>
          <p:cNvSpPr/>
          <p:nvPr/>
        </p:nvSpPr>
        <p:spPr>
          <a:xfrm>
            <a:off x="6720840" y="3127248"/>
            <a:ext cx="237744" cy="237744"/>
          </a:xfrm>
          <a:prstGeom prst="ellipse">
            <a:avLst/>
          </a:prstGeom>
          <a:solidFill>
            <a:srgbClr val="B7950B"/>
          </a:solidFill>
          <a:ln/>
        </p:spPr>
      </p:sp>
      <p:sp>
        <p:nvSpPr>
          <p:cNvPr id="34" name="Text 32"/>
          <p:cNvSpPr/>
          <p:nvPr/>
        </p:nvSpPr>
        <p:spPr>
          <a:xfrm>
            <a:off x="6720840" y="3127248"/>
            <a:ext cx="237744" cy="237744"/>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2</a:t>
            </a:r>
            <a:endParaRPr lang="en-US" sz="1300" dirty="0"/>
          </a:p>
        </p:txBody>
      </p:sp>
      <p:sp>
        <p:nvSpPr>
          <p:cNvPr id="35" name="Text 33"/>
          <p:cNvSpPr/>
          <p:nvPr/>
        </p:nvSpPr>
        <p:spPr>
          <a:xfrm>
            <a:off x="7013448" y="3035808"/>
            <a:ext cx="1828800" cy="420624"/>
          </a:xfrm>
          <a:prstGeom prst="rect">
            <a:avLst/>
          </a:prstGeom>
          <a:noFill/>
          <a:ln/>
        </p:spPr>
        <p:txBody>
          <a:bodyPr wrap="square" lIns="0" tIns="0" rIns="0" bIns="0" rtlCol="0" anchor="ctr"/>
          <a:lstStyle/>
          <a:p>
            <a:pPr indent="0" marL="0">
              <a:buNone/>
            </a:pPr>
            <a:r>
              <a:rPr lang="en-US" sz="950" b="1" dirty="0">
                <a:solidFill>
                  <a:srgbClr val="B7950B"/>
                </a:solidFill>
                <a:latin typeface="Calibri" pitchFamily="34" charset="0"/>
                <a:ea typeface="Calibri" pitchFamily="34" charset="-122"/>
                <a:cs typeface="Calibri" pitchFamily="34" charset="-120"/>
              </a:rPr>
              <a:t>UKMEC 2  </a:t>
            </a:r>
            <a:pPr indent="0" marL="0">
              <a:buNone/>
            </a:pPr>
            <a:r>
              <a:rPr lang="en-US" sz="950" dirty="0">
                <a:solidFill>
                  <a:srgbClr val="33414F"/>
                </a:solidFill>
                <a:latin typeface="Calibri" pitchFamily="34" charset="0"/>
                <a:ea typeface="Calibri" pitchFamily="34" charset="-122"/>
                <a:cs typeface="Calibri" pitchFamily="34" charset="-120"/>
              </a:rPr>
              <a:t>Benefits usually outweigh</a:t>
            </a:r>
            <a:endParaRPr lang="en-US" sz="950" dirty="0"/>
          </a:p>
        </p:txBody>
      </p:sp>
      <p:sp>
        <p:nvSpPr>
          <p:cNvPr id="36" name="Text 34"/>
          <p:cNvSpPr/>
          <p:nvPr/>
        </p:nvSpPr>
        <p:spPr>
          <a:xfrm>
            <a:off x="9006840" y="3035808"/>
            <a:ext cx="2468880" cy="420624"/>
          </a:xfrm>
          <a:prstGeom prst="rect">
            <a:avLst/>
          </a:prstGeom>
          <a:noFill/>
          <a:ln/>
        </p:spPr>
        <p:txBody>
          <a:bodyPr wrap="square" lIns="0" tIns="0" rIns="0" bIns="0" rtlCol="0" anchor="ctr"/>
          <a:lstStyle/>
          <a:p>
            <a:pPr indent="0" marL="0">
              <a:buNone/>
            </a:pPr>
            <a:r>
              <a:rPr lang="en-US" sz="1050" dirty="0">
                <a:solidFill>
                  <a:srgbClr val="33414F"/>
                </a:solidFill>
                <a:latin typeface="Calibri" pitchFamily="34" charset="0"/>
                <a:ea typeface="Calibri" pitchFamily="34" charset="-122"/>
                <a:cs typeface="Calibri" pitchFamily="34" charset="-120"/>
              </a:rPr>
              <a:t>6 weeks–6 months</a:t>
            </a:r>
            <a:endParaRPr lang="en-US" sz="1050" dirty="0"/>
          </a:p>
        </p:txBody>
      </p:sp>
      <p:sp>
        <p:nvSpPr>
          <p:cNvPr id="37" name="Shape 35"/>
          <p:cNvSpPr/>
          <p:nvPr/>
        </p:nvSpPr>
        <p:spPr>
          <a:xfrm>
            <a:off x="6629400" y="3529584"/>
            <a:ext cx="2286000" cy="420624"/>
          </a:xfrm>
          <a:prstGeom prst="roundRect">
            <a:avLst>
              <a:gd name="adj" fmla="val 17391"/>
            </a:avLst>
          </a:prstGeom>
          <a:solidFill>
            <a:srgbClr val="E7F4EC"/>
          </a:solidFill>
          <a:ln w="12700">
            <a:solidFill>
              <a:srgbClr val="1E8449"/>
            </a:solidFill>
            <a:prstDash val="solid"/>
          </a:ln>
        </p:spPr>
      </p:sp>
      <p:sp>
        <p:nvSpPr>
          <p:cNvPr id="38" name="Shape 36"/>
          <p:cNvSpPr/>
          <p:nvPr/>
        </p:nvSpPr>
        <p:spPr>
          <a:xfrm>
            <a:off x="6720840" y="3621024"/>
            <a:ext cx="237744" cy="237744"/>
          </a:xfrm>
          <a:prstGeom prst="ellipse">
            <a:avLst/>
          </a:prstGeom>
          <a:solidFill>
            <a:srgbClr val="1E8449"/>
          </a:solidFill>
          <a:ln/>
        </p:spPr>
      </p:sp>
      <p:sp>
        <p:nvSpPr>
          <p:cNvPr id="39" name="Text 37"/>
          <p:cNvSpPr/>
          <p:nvPr/>
        </p:nvSpPr>
        <p:spPr>
          <a:xfrm>
            <a:off x="6720840" y="3621024"/>
            <a:ext cx="237744" cy="237744"/>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1</a:t>
            </a:r>
            <a:endParaRPr lang="en-US" sz="1300" dirty="0"/>
          </a:p>
        </p:txBody>
      </p:sp>
      <p:sp>
        <p:nvSpPr>
          <p:cNvPr id="40" name="Text 38"/>
          <p:cNvSpPr/>
          <p:nvPr/>
        </p:nvSpPr>
        <p:spPr>
          <a:xfrm>
            <a:off x="7013448" y="3529584"/>
            <a:ext cx="1828800" cy="420624"/>
          </a:xfrm>
          <a:prstGeom prst="rect">
            <a:avLst/>
          </a:prstGeom>
          <a:noFill/>
          <a:ln/>
        </p:spPr>
        <p:txBody>
          <a:bodyPr wrap="square" lIns="0" tIns="0" rIns="0" bIns="0" rtlCol="0" anchor="ctr"/>
          <a:lstStyle/>
          <a:p>
            <a:pPr indent="0" marL="0">
              <a:buNone/>
            </a:pPr>
            <a:r>
              <a:rPr lang="en-US" sz="950" b="1" dirty="0">
                <a:solidFill>
                  <a:srgbClr val="1E8449"/>
                </a:solidFill>
                <a:latin typeface="Calibri" pitchFamily="34" charset="0"/>
                <a:ea typeface="Calibri" pitchFamily="34" charset="-122"/>
                <a:cs typeface="Calibri" pitchFamily="34" charset="-120"/>
              </a:rPr>
              <a:t>UKMEC 1  </a:t>
            </a:r>
            <a:pPr indent="0" marL="0">
              <a:buNone/>
            </a:pPr>
            <a:r>
              <a:rPr lang="en-US" sz="950" dirty="0">
                <a:solidFill>
                  <a:srgbClr val="33414F"/>
                </a:solidFill>
                <a:latin typeface="Calibri" pitchFamily="34" charset="0"/>
                <a:ea typeface="Calibri" pitchFamily="34" charset="-122"/>
                <a:cs typeface="Calibri" pitchFamily="34" charset="-120"/>
              </a:rPr>
              <a:t>No restriction</a:t>
            </a:r>
            <a:endParaRPr lang="en-US" sz="950" dirty="0"/>
          </a:p>
        </p:txBody>
      </p:sp>
      <p:sp>
        <p:nvSpPr>
          <p:cNvPr id="41" name="Text 39"/>
          <p:cNvSpPr/>
          <p:nvPr/>
        </p:nvSpPr>
        <p:spPr>
          <a:xfrm>
            <a:off x="9006840" y="3529584"/>
            <a:ext cx="2377440" cy="420624"/>
          </a:xfrm>
          <a:prstGeom prst="rect">
            <a:avLst/>
          </a:prstGeom>
          <a:noFill/>
          <a:ln/>
        </p:spPr>
        <p:txBody>
          <a:bodyPr wrap="square" lIns="0" tIns="0" rIns="0" bIns="0" rtlCol="0" anchor="ctr"/>
          <a:lstStyle/>
          <a:p>
            <a:pPr indent="0" marL="0">
              <a:buNone/>
            </a:pPr>
            <a:r>
              <a:rPr lang="en-US" sz="1050" dirty="0">
                <a:solidFill>
                  <a:srgbClr val="33414F"/>
                </a:solidFill>
                <a:latin typeface="Calibri" pitchFamily="34" charset="0"/>
                <a:ea typeface="Calibri" pitchFamily="34" charset="-122"/>
                <a:cs typeface="Calibri" pitchFamily="34" charset="-120"/>
              </a:rPr>
              <a:t>from 6 months</a:t>
            </a:r>
            <a:endParaRPr lang="en-US" sz="1050" dirty="0"/>
          </a:p>
        </p:txBody>
      </p:sp>
      <p:sp>
        <p:nvSpPr>
          <p:cNvPr id="42" name="Text 40"/>
          <p:cNvSpPr/>
          <p:nvPr/>
        </p:nvSpPr>
        <p:spPr>
          <a:xfrm>
            <a:off x="6629400" y="4069080"/>
            <a:ext cx="4754880" cy="548640"/>
          </a:xfrm>
          <a:prstGeom prst="rect">
            <a:avLst/>
          </a:prstGeom>
          <a:noFill/>
          <a:ln/>
        </p:spPr>
        <p:txBody>
          <a:bodyPr wrap="square" lIns="0" tIns="0" rIns="0" bIns="0" rtlCol="0" anchor="ctr"/>
          <a:lstStyle/>
          <a:p>
            <a:pPr indent="0" marL="0">
              <a:lnSpc>
                <a:spcPct val="100000"/>
              </a:lnSpc>
              <a:buNone/>
            </a:pPr>
            <a:r>
              <a:rPr lang="en-US" sz="1050" i="1" dirty="0">
                <a:solidFill>
                  <a:srgbClr val="6B7886"/>
                </a:solidFill>
                <a:latin typeface="Calibri" pitchFamily="34" charset="0"/>
                <a:ea typeface="Calibri" pitchFamily="34" charset="-122"/>
                <a:cs typeface="Calibri" pitchFamily="34" charset="-120"/>
              </a:rPr>
              <a:t>Before 6 weeks the pill is contraindicated — offer a progestogen-only method (fine from day 21).</a:t>
            </a:r>
            <a:endParaRPr lang="en-US" sz="1050" dirty="0"/>
          </a:p>
        </p:txBody>
      </p:sp>
      <p:sp>
        <p:nvSpPr>
          <p:cNvPr id="43" name="Shape 41"/>
          <p:cNvSpPr/>
          <p:nvPr/>
        </p:nvSpPr>
        <p:spPr>
          <a:xfrm>
            <a:off x="566928" y="4800600"/>
            <a:ext cx="10515600" cy="914400"/>
          </a:xfrm>
          <a:prstGeom prst="roundRect">
            <a:avLst>
              <a:gd name="adj" fmla="val 10000"/>
            </a:avLst>
          </a:prstGeom>
          <a:solidFill>
            <a:srgbClr val="E8F4EC"/>
          </a:solidFill>
          <a:ln/>
          <a:effectLst>
            <a:outerShdw sx="100000" sy="100000" kx="0" ky="0" algn="bl" rotWithShape="0" blurRad="88900" dist="25400" dir="5400000">
              <a:srgbClr val="000000">
                <a:alpha val="10000"/>
              </a:srgbClr>
            </a:outerShdw>
          </a:effectLst>
        </p:spPr>
      </p:sp>
      <p:pic>
        <p:nvPicPr>
          <p:cNvPr id="44" name="Image 0" descr="preencoded.png">    </p:cNvPr>
          <p:cNvPicPr>
            <a:picLocks noChangeAspect="1"/>
          </p:cNvPicPr>
          <p:nvPr/>
        </p:nvPicPr>
        <p:blipFill>
          <a:blip r:embed="rId1"/>
          <a:stretch>
            <a:fillRect/>
          </a:stretch>
        </p:blipFill>
        <p:spPr>
          <a:xfrm>
            <a:off x="786384" y="5038344"/>
            <a:ext cx="310896" cy="310896"/>
          </a:xfrm>
          <a:prstGeom prst="rect">
            <a:avLst/>
          </a:prstGeom>
        </p:spPr>
      </p:pic>
      <p:sp>
        <p:nvSpPr>
          <p:cNvPr id="45" name="Text 42"/>
          <p:cNvSpPr/>
          <p:nvPr/>
        </p:nvSpPr>
        <p:spPr>
          <a:xfrm>
            <a:off x="1225296" y="4983480"/>
            <a:ext cx="9692640" cy="384048"/>
          </a:xfrm>
          <a:prstGeom prst="rect">
            <a:avLst/>
          </a:prstGeom>
          <a:noFill/>
          <a:ln/>
        </p:spPr>
        <p:txBody>
          <a:bodyPr wrap="square" lIns="0" tIns="0" rIns="0" bIns="0" rtlCol="0" anchor="ctr"/>
          <a:lstStyle/>
          <a:p>
            <a:pPr indent="0" marL="0">
              <a:buNone/>
            </a:pPr>
            <a:r>
              <a:rPr lang="en-US" sz="1300" b="1" dirty="0">
                <a:solidFill>
                  <a:srgbClr val="1E8449"/>
                </a:solidFill>
                <a:latin typeface="Calibri" pitchFamily="34" charset="0"/>
                <a:ea typeface="Calibri" pitchFamily="34" charset="-122"/>
                <a:cs typeface="Calibri" pitchFamily="34" charset="-120"/>
              </a:rPr>
              <a:t>Condom rule</a:t>
            </a:r>
            <a:endParaRPr lang="en-US" sz="1300" dirty="0"/>
          </a:p>
        </p:txBody>
      </p:sp>
      <p:sp>
        <p:nvSpPr>
          <p:cNvPr id="46" name="Text 43"/>
          <p:cNvSpPr/>
          <p:nvPr/>
        </p:nvSpPr>
        <p:spPr>
          <a:xfrm>
            <a:off x="859536" y="5404104"/>
            <a:ext cx="9948672" cy="164592"/>
          </a:xfrm>
          <a:prstGeom prst="rect">
            <a:avLst/>
          </a:prstGeom>
          <a:noFill/>
          <a:ln/>
        </p:spPr>
        <p:txBody>
          <a:bodyPr wrap="square" lIns="0" tIns="0" rIns="0" bIns="0" rtlCol="0" anchor="t"/>
          <a:lstStyle/>
          <a:p>
            <a:pPr indent="0" marL="0">
              <a:lnSpc>
                <a:spcPct val="102000"/>
              </a:lnSpc>
              <a:buNone/>
            </a:pPr>
            <a:r>
              <a:rPr lang="en-US" sz="1150" dirty="0">
                <a:solidFill>
                  <a:srgbClr val="33414F"/>
                </a:solidFill>
                <a:latin typeface="Calibri" pitchFamily="34" charset="0"/>
                <a:ea typeface="Calibri" pitchFamily="34" charset="-122"/>
                <a:cs typeface="Calibri" pitchFamily="34" charset="-120"/>
              </a:rPr>
              <a:t>Started on or before day 21 → no extra cover needed. Started after day 21 → use condoms for 7 days.</a:t>
            </a:r>
            <a:endParaRPr lang="en-US" sz="1150" dirty="0"/>
          </a:p>
        </p:txBody>
      </p:sp>
      <p:sp>
        <p:nvSpPr>
          <p:cNvPr id="47" name="Text 44"/>
          <p:cNvSpPr/>
          <p:nvPr/>
        </p:nvSpPr>
        <p:spPr>
          <a:xfrm>
            <a:off x="566928" y="6437376"/>
            <a:ext cx="11057839" cy="292608"/>
          </a:xfrm>
          <a:prstGeom prst="rect">
            <a:avLst/>
          </a:prstGeom>
          <a:noFill/>
          <a:ln/>
        </p:spPr>
        <p:txBody>
          <a:bodyPr wrap="square" lIns="0" tIns="0" rIns="0" bIns="0" rtlCol="0" anchor="ctr"/>
          <a:lstStyle/>
          <a:p>
            <a:pPr algn="l" indent="0" marL="0">
              <a:buNone/>
            </a:pPr>
            <a:r>
              <a:rPr lang="en-US" sz="850" b="1" dirty="0">
                <a:solidFill>
                  <a:srgbClr val="6B7886"/>
                </a:solidFill>
                <a:latin typeface="Calibri" pitchFamily="34" charset="0"/>
                <a:ea typeface="Calibri" pitchFamily="34" charset="-122"/>
                <a:cs typeface="Calibri" pitchFamily="34" charset="-120"/>
              </a:rPr>
              <a:t>Source: </a:t>
            </a:r>
            <a:pPr algn="l" indent="0" marL="0">
              <a:buNone/>
            </a:pPr>
            <a:r>
              <a:rPr lang="en-US" sz="850" dirty="0">
                <a:solidFill>
                  <a:srgbClr val="6B7886"/>
                </a:solidFill>
                <a:latin typeface="Calibri" pitchFamily="34" charset="0"/>
                <a:ea typeface="Calibri" pitchFamily="34" charset="-122"/>
                <a:cs typeface="Calibri" pitchFamily="34" charset="-120"/>
              </a:rPr>
              <a:t>UKMEC 2016 (amended 2019): postpartum / breastfeeding categories; FSRH CHC (2019).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49</Slides>
  <Notes>49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49</vt:i4>
      </vt:variant>
    </vt:vector>
  </HeadingPairs>
  <TitlesOfParts>
    <vt:vector size="5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Combined Pill in Practice</dc:title>
  <dc:subject>PptxGenJS Presentation</dc:subject>
  <dc:creator>Bradford VTS</dc:creator>
  <cp:lastModifiedBy>Bradford VTS</cp:lastModifiedBy>
  <cp:revision>1</cp:revision>
  <dcterms:created xsi:type="dcterms:W3CDTF">2026-06-11T17:45:10Z</dcterms:created>
  <dcterms:modified xsi:type="dcterms:W3CDTF">2026-06-11T17:45:10Z</dcterms:modified>
</cp:coreProperties>
</file>