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12192000"/>
  <p:embeddedFontLst>
    <p:embeddedFont>
      <p:font typeface="Inter" panose="020B0604020202020204" charset="0"/>
      <p:regular r:id="rId37"/>
      <p:bold r:id="rId38"/>
    </p:embeddedFont>
    <p:embeddedFont>
      <p:font typeface="Montserrat" panose="00000500000000000000" pitchFamily="2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729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9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3" Type="http://schemas.openxmlformats.org/officeDocument/2006/relationships/image" Target="../media/image1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167.png"/><Relationship Id="rId3" Type="http://schemas.openxmlformats.org/officeDocument/2006/relationships/image" Target="../media/image1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5.png"/><Relationship Id="rId20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154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19" Type="http://schemas.openxmlformats.org/officeDocument/2006/relationships/image" Target="../media/image168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3" Type="http://schemas.openxmlformats.org/officeDocument/2006/relationships/image" Target="../media/image1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2.png"/><Relationship Id="rId20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0" Type="http://schemas.openxmlformats.org/officeDocument/2006/relationships/image" Target="../media/image193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5.png"/><Relationship Id="rId18" Type="http://schemas.openxmlformats.org/officeDocument/2006/relationships/image" Target="../media/image210.png"/><Relationship Id="rId26" Type="http://schemas.openxmlformats.org/officeDocument/2006/relationships/image" Target="../media/image218.png"/><Relationship Id="rId3" Type="http://schemas.openxmlformats.org/officeDocument/2006/relationships/image" Target="../media/image195.png"/><Relationship Id="rId21" Type="http://schemas.openxmlformats.org/officeDocument/2006/relationships/image" Target="../media/image213.png"/><Relationship Id="rId34" Type="http://schemas.openxmlformats.org/officeDocument/2006/relationships/image" Target="../media/image226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17" Type="http://schemas.openxmlformats.org/officeDocument/2006/relationships/image" Target="../media/image209.png"/><Relationship Id="rId25" Type="http://schemas.openxmlformats.org/officeDocument/2006/relationships/image" Target="../media/image217.png"/><Relationship Id="rId33" Type="http://schemas.openxmlformats.org/officeDocument/2006/relationships/image" Target="../media/image22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8.png"/><Relationship Id="rId20" Type="http://schemas.openxmlformats.org/officeDocument/2006/relationships/image" Target="../media/image212.png"/><Relationship Id="rId29" Type="http://schemas.openxmlformats.org/officeDocument/2006/relationships/image" Target="../media/image2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24" Type="http://schemas.openxmlformats.org/officeDocument/2006/relationships/image" Target="../media/image216.png"/><Relationship Id="rId32" Type="http://schemas.openxmlformats.org/officeDocument/2006/relationships/image" Target="../media/image224.png"/><Relationship Id="rId5" Type="http://schemas.openxmlformats.org/officeDocument/2006/relationships/image" Target="../media/image197.png"/><Relationship Id="rId15" Type="http://schemas.openxmlformats.org/officeDocument/2006/relationships/image" Target="../media/image207.png"/><Relationship Id="rId23" Type="http://schemas.openxmlformats.org/officeDocument/2006/relationships/image" Target="../media/image215.png"/><Relationship Id="rId28" Type="http://schemas.openxmlformats.org/officeDocument/2006/relationships/image" Target="../media/image220.png"/><Relationship Id="rId36" Type="http://schemas.openxmlformats.org/officeDocument/2006/relationships/image" Target="../media/image228.png"/><Relationship Id="rId10" Type="http://schemas.openxmlformats.org/officeDocument/2006/relationships/image" Target="../media/image202.png"/><Relationship Id="rId19" Type="http://schemas.openxmlformats.org/officeDocument/2006/relationships/image" Target="../media/image211.png"/><Relationship Id="rId31" Type="http://schemas.openxmlformats.org/officeDocument/2006/relationships/image" Target="../media/image223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Relationship Id="rId22" Type="http://schemas.openxmlformats.org/officeDocument/2006/relationships/image" Target="../media/image214.png"/><Relationship Id="rId27" Type="http://schemas.openxmlformats.org/officeDocument/2006/relationships/image" Target="../media/image219.png"/><Relationship Id="rId30" Type="http://schemas.openxmlformats.org/officeDocument/2006/relationships/image" Target="../media/image222.png"/><Relationship Id="rId35" Type="http://schemas.openxmlformats.org/officeDocument/2006/relationships/image" Target="../media/image227.png"/><Relationship Id="rId8" Type="http://schemas.openxmlformats.org/officeDocument/2006/relationships/image" Target="../media/image20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png"/><Relationship Id="rId3" Type="http://schemas.openxmlformats.org/officeDocument/2006/relationships/image" Target="../media/image1.png"/><Relationship Id="rId7" Type="http://schemas.openxmlformats.org/officeDocument/2006/relationships/image" Target="../media/image232.png"/><Relationship Id="rId12" Type="http://schemas.openxmlformats.org/officeDocument/2006/relationships/image" Target="../media/image237.png"/><Relationship Id="rId17" Type="http://schemas.openxmlformats.org/officeDocument/2006/relationships/image" Target="../media/image24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1.png"/><Relationship Id="rId11" Type="http://schemas.openxmlformats.org/officeDocument/2006/relationships/image" Target="../media/image236.png"/><Relationship Id="rId5" Type="http://schemas.openxmlformats.org/officeDocument/2006/relationships/image" Target="../media/image230.png"/><Relationship Id="rId15" Type="http://schemas.openxmlformats.org/officeDocument/2006/relationships/image" Target="../media/image240.png"/><Relationship Id="rId10" Type="http://schemas.openxmlformats.org/officeDocument/2006/relationships/image" Target="../media/image235.png"/><Relationship Id="rId4" Type="http://schemas.openxmlformats.org/officeDocument/2006/relationships/image" Target="../media/image229.png"/><Relationship Id="rId9" Type="http://schemas.openxmlformats.org/officeDocument/2006/relationships/image" Target="../media/image234.png"/><Relationship Id="rId14" Type="http://schemas.openxmlformats.org/officeDocument/2006/relationships/image" Target="../media/image2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52.png"/><Relationship Id="rId18" Type="http://schemas.openxmlformats.org/officeDocument/2006/relationships/image" Target="../media/image257.png"/><Relationship Id="rId3" Type="http://schemas.openxmlformats.org/officeDocument/2006/relationships/image" Target="../media/image1.png"/><Relationship Id="rId21" Type="http://schemas.openxmlformats.org/officeDocument/2006/relationships/image" Target="../media/image260.png"/><Relationship Id="rId7" Type="http://schemas.openxmlformats.org/officeDocument/2006/relationships/image" Target="../media/image246.png"/><Relationship Id="rId12" Type="http://schemas.openxmlformats.org/officeDocument/2006/relationships/image" Target="../media/image251.png"/><Relationship Id="rId17" Type="http://schemas.openxmlformats.org/officeDocument/2006/relationships/image" Target="../media/image25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5.png"/><Relationship Id="rId20" Type="http://schemas.openxmlformats.org/officeDocument/2006/relationships/image" Target="../media/image2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5.png"/><Relationship Id="rId11" Type="http://schemas.openxmlformats.org/officeDocument/2006/relationships/image" Target="../media/image250.png"/><Relationship Id="rId5" Type="http://schemas.openxmlformats.org/officeDocument/2006/relationships/image" Target="../media/image244.png"/><Relationship Id="rId15" Type="http://schemas.openxmlformats.org/officeDocument/2006/relationships/image" Target="../media/image254.png"/><Relationship Id="rId10" Type="http://schemas.openxmlformats.org/officeDocument/2006/relationships/image" Target="../media/image249.png"/><Relationship Id="rId19" Type="http://schemas.openxmlformats.org/officeDocument/2006/relationships/image" Target="../media/image258.png"/><Relationship Id="rId4" Type="http://schemas.openxmlformats.org/officeDocument/2006/relationships/image" Target="../media/image243.png"/><Relationship Id="rId9" Type="http://schemas.openxmlformats.org/officeDocument/2006/relationships/image" Target="../media/image248.png"/><Relationship Id="rId14" Type="http://schemas.openxmlformats.org/officeDocument/2006/relationships/image" Target="../media/image2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3" Type="http://schemas.openxmlformats.org/officeDocument/2006/relationships/image" Target="../media/image270.png"/><Relationship Id="rId18" Type="http://schemas.openxmlformats.org/officeDocument/2006/relationships/image" Target="../media/image275.png"/><Relationship Id="rId26" Type="http://schemas.openxmlformats.org/officeDocument/2006/relationships/image" Target="../media/image283.png"/><Relationship Id="rId3" Type="http://schemas.openxmlformats.org/officeDocument/2006/relationships/image" Target="../media/image1.png"/><Relationship Id="rId21" Type="http://schemas.openxmlformats.org/officeDocument/2006/relationships/image" Target="../media/image278.png"/><Relationship Id="rId7" Type="http://schemas.openxmlformats.org/officeDocument/2006/relationships/image" Target="../media/image264.png"/><Relationship Id="rId12" Type="http://schemas.openxmlformats.org/officeDocument/2006/relationships/image" Target="../media/image269.png"/><Relationship Id="rId17" Type="http://schemas.openxmlformats.org/officeDocument/2006/relationships/image" Target="../media/image274.png"/><Relationship Id="rId25" Type="http://schemas.openxmlformats.org/officeDocument/2006/relationships/image" Target="../media/image28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3.png"/><Relationship Id="rId20" Type="http://schemas.openxmlformats.org/officeDocument/2006/relationships/image" Target="../media/image2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3.png"/><Relationship Id="rId11" Type="http://schemas.openxmlformats.org/officeDocument/2006/relationships/image" Target="../media/image268.png"/><Relationship Id="rId24" Type="http://schemas.openxmlformats.org/officeDocument/2006/relationships/image" Target="../media/image281.png"/><Relationship Id="rId5" Type="http://schemas.openxmlformats.org/officeDocument/2006/relationships/image" Target="../media/image262.png"/><Relationship Id="rId15" Type="http://schemas.openxmlformats.org/officeDocument/2006/relationships/image" Target="../media/image272.png"/><Relationship Id="rId23" Type="http://schemas.openxmlformats.org/officeDocument/2006/relationships/image" Target="../media/image280.png"/><Relationship Id="rId10" Type="http://schemas.openxmlformats.org/officeDocument/2006/relationships/image" Target="../media/image267.png"/><Relationship Id="rId19" Type="http://schemas.openxmlformats.org/officeDocument/2006/relationships/image" Target="../media/image276.png"/><Relationship Id="rId4" Type="http://schemas.openxmlformats.org/officeDocument/2006/relationships/image" Target="../media/image261.png"/><Relationship Id="rId9" Type="http://schemas.openxmlformats.org/officeDocument/2006/relationships/image" Target="../media/image266.png"/><Relationship Id="rId14" Type="http://schemas.openxmlformats.org/officeDocument/2006/relationships/image" Target="../media/image271.png"/><Relationship Id="rId22" Type="http://schemas.openxmlformats.org/officeDocument/2006/relationships/image" Target="../media/image279.png"/><Relationship Id="rId27" Type="http://schemas.openxmlformats.org/officeDocument/2006/relationships/image" Target="../media/image28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png"/><Relationship Id="rId3" Type="http://schemas.openxmlformats.org/officeDocument/2006/relationships/image" Target="../media/image1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17" Type="http://schemas.openxmlformats.org/officeDocument/2006/relationships/image" Target="../media/image29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5" Type="http://schemas.openxmlformats.org/officeDocument/2006/relationships/image" Target="../media/image286.png"/><Relationship Id="rId15" Type="http://schemas.openxmlformats.org/officeDocument/2006/relationships/image" Target="../media/image296.png"/><Relationship Id="rId10" Type="http://schemas.openxmlformats.org/officeDocument/2006/relationships/image" Target="../media/image291.png"/><Relationship Id="rId4" Type="http://schemas.openxmlformats.org/officeDocument/2006/relationships/image" Target="../media/image285.png"/><Relationship Id="rId9" Type="http://schemas.openxmlformats.org/officeDocument/2006/relationships/image" Target="../media/image290.png"/><Relationship Id="rId14" Type="http://schemas.openxmlformats.org/officeDocument/2006/relationships/image" Target="../media/image29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png"/><Relationship Id="rId13" Type="http://schemas.openxmlformats.org/officeDocument/2006/relationships/image" Target="../media/image308.png"/><Relationship Id="rId18" Type="http://schemas.openxmlformats.org/officeDocument/2006/relationships/image" Target="../media/image313.png"/><Relationship Id="rId3" Type="http://schemas.openxmlformats.org/officeDocument/2006/relationships/image" Target="../media/image1.png"/><Relationship Id="rId21" Type="http://schemas.openxmlformats.org/officeDocument/2006/relationships/image" Target="../media/image316.png"/><Relationship Id="rId7" Type="http://schemas.openxmlformats.org/officeDocument/2006/relationships/image" Target="../media/image302.png"/><Relationship Id="rId12" Type="http://schemas.openxmlformats.org/officeDocument/2006/relationships/image" Target="../media/image307.png"/><Relationship Id="rId17" Type="http://schemas.openxmlformats.org/officeDocument/2006/relationships/image" Target="../media/image312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11.png"/><Relationship Id="rId20" Type="http://schemas.openxmlformats.org/officeDocument/2006/relationships/image" Target="../media/image3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1.png"/><Relationship Id="rId11" Type="http://schemas.openxmlformats.org/officeDocument/2006/relationships/image" Target="../media/image306.png"/><Relationship Id="rId5" Type="http://schemas.openxmlformats.org/officeDocument/2006/relationships/image" Target="../media/image300.png"/><Relationship Id="rId15" Type="http://schemas.openxmlformats.org/officeDocument/2006/relationships/image" Target="../media/image310.png"/><Relationship Id="rId10" Type="http://schemas.openxmlformats.org/officeDocument/2006/relationships/image" Target="../media/image305.png"/><Relationship Id="rId19" Type="http://schemas.openxmlformats.org/officeDocument/2006/relationships/image" Target="../media/image314.png"/><Relationship Id="rId4" Type="http://schemas.openxmlformats.org/officeDocument/2006/relationships/image" Target="../media/image299.png"/><Relationship Id="rId9" Type="http://schemas.openxmlformats.org/officeDocument/2006/relationships/image" Target="../media/image304.png"/><Relationship Id="rId14" Type="http://schemas.openxmlformats.org/officeDocument/2006/relationships/image" Target="../media/image30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13" Type="http://schemas.openxmlformats.org/officeDocument/2006/relationships/image" Target="../media/image326.png"/><Relationship Id="rId18" Type="http://schemas.openxmlformats.org/officeDocument/2006/relationships/image" Target="../media/image331.png"/><Relationship Id="rId3" Type="http://schemas.openxmlformats.org/officeDocument/2006/relationships/image" Target="../media/image1.png"/><Relationship Id="rId21" Type="http://schemas.openxmlformats.org/officeDocument/2006/relationships/image" Target="../media/image334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17" Type="http://schemas.openxmlformats.org/officeDocument/2006/relationships/image" Target="../media/image33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29.png"/><Relationship Id="rId20" Type="http://schemas.openxmlformats.org/officeDocument/2006/relationships/image" Target="../media/image3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9.png"/><Relationship Id="rId11" Type="http://schemas.openxmlformats.org/officeDocument/2006/relationships/image" Target="../media/image324.png"/><Relationship Id="rId24" Type="http://schemas.openxmlformats.org/officeDocument/2006/relationships/image" Target="../media/image337.png"/><Relationship Id="rId5" Type="http://schemas.openxmlformats.org/officeDocument/2006/relationships/image" Target="../media/image318.png"/><Relationship Id="rId15" Type="http://schemas.openxmlformats.org/officeDocument/2006/relationships/image" Target="../media/image328.png"/><Relationship Id="rId23" Type="http://schemas.openxmlformats.org/officeDocument/2006/relationships/image" Target="../media/image336.png"/><Relationship Id="rId10" Type="http://schemas.openxmlformats.org/officeDocument/2006/relationships/image" Target="../media/image323.png"/><Relationship Id="rId19" Type="http://schemas.openxmlformats.org/officeDocument/2006/relationships/image" Target="../media/image332.png"/><Relationship Id="rId4" Type="http://schemas.openxmlformats.org/officeDocument/2006/relationships/image" Target="../media/image317.png"/><Relationship Id="rId9" Type="http://schemas.openxmlformats.org/officeDocument/2006/relationships/image" Target="../media/image322.png"/><Relationship Id="rId14" Type="http://schemas.openxmlformats.org/officeDocument/2006/relationships/image" Target="../media/image327.png"/><Relationship Id="rId22" Type="http://schemas.openxmlformats.org/officeDocument/2006/relationships/image" Target="../media/image3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3" Type="http://schemas.openxmlformats.org/officeDocument/2006/relationships/image" Target="../media/image1.png"/><Relationship Id="rId7" Type="http://schemas.openxmlformats.org/officeDocument/2006/relationships/image" Target="../media/image341.png"/><Relationship Id="rId12" Type="http://schemas.openxmlformats.org/officeDocument/2006/relationships/image" Target="../media/image3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0.png"/><Relationship Id="rId11" Type="http://schemas.openxmlformats.org/officeDocument/2006/relationships/image" Target="../media/image345.png"/><Relationship Id="rId5" Type="http://schemas.openxmlformats.org/officeDocument/2006/relationships/image" Target="../media/image339.png"/><Relationship Id="rId10" Type="http://schemas.openxmlformats.org/officeDocument/2006/relationships/image" Target="../media/image344.png"/><Relationship Id="rId4" Type="http://schemas.openxmlformats.org/officeDocument/2006/relationships/image" Target="../media/image338.png"/><Relationship Id="rId9" Type="http://schemas.openxmlformats.org/officeDocument/2006/relationships/image" Target="../media/image3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13" Type="http://schemas.openxmlformats.org/officeDocument/2006/relationships/image" Target="../media/image356.png"/><Relationship Id="rId3" Type="http://schemas.openxmlformats.org/officeDocument/2006/relationships/image" Target="../media/image1.png"/><Relationship Id="rId7" Type="http://schemas.openxmlformats.org/officeDocument/2006/relationships/image" Target="../media/image350.png"/><Relationship Id="rId12" Type="http://schemas.openxmlformats.org/officeDocument/2006/relationships/image" Target="../media/image3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9.png"/><Relationship Id="rId11" Type="http://schemas.openxmlformats.org/officeDocument/2006/relationships/image" Target="../media/image354.png"/><Relationship Id="rId5" Type="http://schemas.openxmlformats.org/officeDocument/2006/relationships/image" Target="../media/image348.png"/><Relationship Id="rId10" Type="http://schemas.openxmlformats.org/officeDocument/2006/relationships/image" Target="../media/image353.png"/><Relationship Id="rId4" Type="http://schemas.openxmlformats.org/officeDocument/2006/relationships/image" Target="../media/image347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2.png"/><Relationship Id="rId3" Type="http://schemas.openxmlformats.org/officeDocument/2006/relationships/image" Target="../media/image1.png"/><Relationship Id="rId7" Type="http://schemas.openxmlformats.org/officeDocument/2006/relationships/image" Target="../media/image3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0.png"/><Relationship Id="rId11" Type="http://schemas.openxmlformats.org/officeDocument/2006/relationships/image" Target="../media/image365.png"/><Relationship Id="rId5" Type="http://schemas.openxmlformats.org/officeDocument/2006/relationships/image" Target="../media/image359.png"/><Relationship Id="rId10" Type="http://schemas.openxmlformats.org/officeDocument/2006/relationships/image" Target="../media/image364.png"/><Relationship Id="rId4" Type="http://schemas.openxmlformats.org/officeDocument/2006/relationships/image" Target="../media/image358.png"/><Relationship Id="rId9" Type="http://schemas.openxmlformats.org/officeDocument/2006/relationships/image" Target="../media/image3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1.png"/><Relationship Id="rId13" Type="http://schemas.openxmlformats.org/officeDocument/2006/relationships/image" Target="../media/image376.png"/><Relationship Id="rId3" Type="http://schemas.openxmlformats.org/officeDocument/2006/relationships/image" Target="../media/image366.png"/><Relationship Id="rId7" Type="http://schemas.openxmlformats.org/officeDocument/2006/relationships/image" Target="../media/image370.png"/><Relationship Id="rId12" Type="http://schemas.openxmlformats.org/officeDocument/2006/relationships/image" Target="../media/image37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9.png"/><Relationship Id="rId11" Type="http://schemas.openxmlformats.org/officeDocument/2006/relationships/image" Target="../media/image374.png"/><Relationship Id="rId5" Type="http://schemas.openxmlformats.org/officeDocument/2006/relationships/image" Target="../media/image368.png"/><Relationship Id="rId15" Type="http://schemas.openxmlformats.org/officeDocument/2006/relationships/image" Target="../media/image378.png"/><Relationship Id="rId10" Type="http://schemas.openxmlformats.org/officeDocument/2006/relationships/image" Target="../media/image373.png"/><Relationship Id="rId4" Type="http://schemas.openxmlformats.org/officeDocument/2006/relationships/image" Target="../media/image367.png"/><Relationship Id="rId9" Type="http://schemas.openxmlformats.org/officeDocument/2006/relationships/image" Target="../media/image372.png"/><Relationship Id="rId14" Type="http://schemas.openxmlformats.org/officeDocument/2006/relationships/image" Target="../media/image37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png"/><Relationship Id="rId13" Type="http://schemas.openxmlformats.org/officeDocument/2006/relationships/image" Target="../media/image389.png"/><Relationship Id="rId18" Type="http://schemas.openxmlformats.org/officeDocument/2006/relationships/image" Target="../media/image394.png"/><Relationship Id="rId3" Type="http://schemas.openxmlformats.org/officeDocument/2006/relationships/image" Target="../media/image1.png"/><Relationship Id="rId21" Type="http://schemas.openxmlformats.org/officeDocument/2006/relationships/image" Target="../media/image397.png"/><Relationship Id="rId7" Type="http://schemas.openxmlformats.org/officeDocument/2006/relationships/image" Target="../media/image383.png"/><Relationship Id="rId12" Type="http://schemas.openxmlformats.org/officeDocument/2006/relationships/image" Target="../media/image388.png"/><Relationship Id="rId17" Type="http://schemas.openxmlformats.org/officeDocument/2006/relationships/image" Target="../media/image39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92.png"/><Relationship Id="rId20" Type="http://schemas.openxmlformats.org/officeDocument/2006/relationships/image" Target="../media/image3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2.png"/><Relationship Id="rId11" Type="http://schemas.openxmlformats.org/officeDocument/2006/relationships/image" Target="../media/image387.png"/><Relationship Id="rId5" Type="http://schemas.openxmlformats.org/officeDocument/2006/relationships/image" Target="../media/image381.png"/><Relationship Id="rId15" Type="http://schemas.openxmlformats.org/officeDocument/2006/relationships/image" Target="../media/image391.png"/><Relationship Id="rId10" Type="http://schemas.openxmlformats.org/officeDocument/2006/relationships/image" Target="../media/image386.png"/><Relationship Id="rId19" Type="http://schemas.openxmlformats.org/officeDocument/2006/relationships/image" Target="../media/image395.png"/><Relationship Id="rId4" Type="http://schemas.openxmlformats.org/officeDocument/2006/relationships/image" Target="../media/image380.png"/><Relationship Id="rId9" Type="http://schemas.openxmlformats.org/officeDocument/2006/relationships/image" Target="../media/image385.png"/><Relationship Id="rId14" Type="http://schemas.openxmlformats.org/officeDocument/2006/relationships/image" Target="../media/image39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png"/><Relationship Id="rId13" Type="http://schemas.openxmlformats.org/officeDocument/2006/relationships/image" Target="../media/image407.png"/><Relationship Id="rId18" Type="http://schemas.openxmlformats.org/officeDocument/2006/relationships/image" Target="../media/image412.png"/><Relationship Id="rId3" Type="http://schemas.openxmlformats.org/officeDocument/2006/relationships/image" Target="../media/image1.png"/><Relationship Id="rId21" Type="http://schemas.openxmlformats.org/officeDocument/2006/relationships/image" Target="../media/image415.png"/><Relationship Id="rId7" Type="http://schemas.openxmlformats.org/officeDocument/2006/relationships/image" Target="../media/image401.png"/><Relationship Id="rId12" Type="http://schemas.openxmlformats.org/officeDocument/2006/relationships/image" Target="../media/image406.png"/><Relationship Id="rId17" Type="http://schemas.openxmlformats.org/officeDocument/2006/relationships/image" Target="../media/image411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10.png"/><Relationship Id="rId20" Type="http://schemas.openxmlformats.org/officeDocument/2006/relationships/image" Target="../media/image4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0.png"/><Relationship Id="rId11" Type="http://schemas.openxmlformats.org/officeDocument/2006/relationships/image" Target="../media/image405.png"/><Relationship Id="rId5" Type="http://schemas.openxmlformats.org/officeDocument/2006/relationships/image" Target="../media/image399.png"/><Relationship Id="rId15" Type="http://schemas.openxmlformats.org/officeDocument/2006/relationships/image" Target="../media/image409.png"/><Relationship Id="rId10" Type="http://schemas.openxmlformats.org/officeDocument/2006/relationships/image" Target="../media/image404.png"/><Relationship Id="rId19" Type="http://schemas.openxmlformats.org/officeDocument/2006/relationships/image" Target="../media/image413.png"/><Relationship Id="rId4" Type="http://schemas.openxmlformats.org/officeDocument/2006/relationships/image" Target="../media/image398.png"/><Relationship Id="rId9" Type="http://schemas.openxmlformats.org/officeDocument/2006/relationships/image" Target="../media/image403.png"/><Relationship Id="rId14" Type="http://schemas.openxmlformats.org/officeDocument/2006/relationships/image" Target="../media/image40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425.png"/><Relationship Id="rId18" Type="http://schemas.openxmlformats.org/officeDocument/2006/relationships/image" Target="../media/image430.png"/><Relationship Id="rId3" Type="http://schemas.openxmlformats.org/officeDocument/2006/relationships/image" Target="../media/image1.png"/><Relationship Id="rId21" Type="http://schemas.openxmlformats.org/officeDocument/2006/relationships/image" Target="../media/image433.png"/><Relationship Id="rId7" Type="http://schemas.openxmlformats.org/officeDocument/2006/relationships/image" Target="../media/image419.png"/><Relationship Id="rId12" Type="http://schemas.openxmlformats.org/officeDocument/2006/relationships/image" Target="../media/image424.png"/><Relationship Id="rId17" Type="http://schemas.openxmlformats.org/officeDocument/2006/relationships/image" Target="../media/image429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28.png"/><Relationship Id="rId20" Type="http://schemas.openxmlformats.org/officeDocument/2006/relationships/image" Target="../media/image4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8.png"/><Relationship Id="rId11" Type="http://schemas.openxmlformats.org/officeDocument/2006/relationships/image" Target="../media/image423.png"/><Relationship Id="rId5" Type="http://schemas.openxmlformats.org/officeDocument/2006/relationships/image" Target="../media/image417.png"/><Relationship Id="rId15" Type="http://schemas.openxmlformats.org/officeDocument/2006/relationships/image" Target="../media/image427.png"/><Relationship Id="rId10" Type="http://schemas.openxmlformats.org/officeDocument/2006/relationships/image" Target="../media/image422.png"/><Relationship Id="rId19" Type="http://schemas.openxmlformats.org/officeDocument/2006/relationships/image" Target="../media/image431.png"/><Relationship Id="rId4" Type="http://schemas.openxmlformats.org/officeDocument/2006/relationships/image" Target="../media/image416.png"/><Relationship Id="rId9" Type="http://schemas.openxmlformats.org/officeDocument/2006/relationships/image" Target="../media/image421.png"/><Relationship Id="rId14" Type="http://schemas.openxmlformats.org/officeDocument/2006/relationships/image" Target="../media/image4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8.png"/><Relationship Id="rId13" Type="http://schemas.openxmlformats.org/officeDocument/2006/relationships/image" Target="../media/image443.png"/><Relationship Id="rId18" Type="http://schemas.openxmlformats.org/officeDocument/2006/relationships/image" Target="../media/image448.png"/><Relationship Id="rId3" Type="http://schemas.openxmlformats.org/officeDocument/2006/relationships/image" Target="../media/image1.png"/><Relationship Id="rId7" Type="http://schemas.openxmlformats.org/officeDocument/2006/relationships/image" Target="../media/image437.png"/><Relationship Id="rId12" Type="http://schemas.openxmlformats.org/officeDocument/2006/relationships/image" Target="../media/image442.png"/><Relationship Id="rId17" Type="http://schemas.openxmlformats.org/officeDocument/2006/relationships/image" Target="../media/image447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6.png"/><Relationship Id="rId11" Type="http://schemas.openxmlformats.org/officeDocument/2006/relationships/image" Target="../media/image441.png"/><Relationship Id="rId5" Type="http://schemas.openxmlformats.org/officeDocument/2006/relationships/image" Target="../media/image435.png"/><Relationship Id="rId15" Type="http://schemas.openxmlformats.org/officeDocument/2006/relationships/image" Target="../media/image445.png"/><Relationship Id="rId10" Type="http://schemas.openxmlformats.org/officeDocument/2006/relationships/image" Target="../media/image440.png"/><Relationship Id="rId19" Type="http://schemas.openxmlformats.org/officeDocument/2006/relationships/image" Target="../media/image449.png"/><Relationship Id="rId4" Type="http://schemas.openxmlformats.org/officeDocument/2006/relationships/image" Target="../media/image434.png"/><Relationship Id="rId9" Type="http://schemas.openxmlformats.org/officeDocument/2006/relationships/image" Target="../media/image439.png"/><Relationship Id="rId14" Type="http://schemas.openxmlformats.org/officeDocument/2006/relationships/image" Target="../media/image4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png"/><Relationship Id="rId13" Type="http://schemas.openxmlformats.org/officeDocument/2006/relationships/image" Target="../media/image459.png"/><Relationship Id="rId18" Type="http://schemas.openxmlformats.org/officeDocument/2006/relationships/image" Target="../media/image464.png"/><Relationship Id="rId3" Type="http://schemas.openxmlformats.org/officeDocument/2006/relationships/image" Target="../media/image1.png"/><Relationship Id="rId7" Type="http://schemas.openxmlformats.org/officeDocument/2006/relationships/image" Target="../media/image453.png"/><Relationship Id="rId12" Type="http://schemas.openxmlformats.org/officeDocument/2006/relationships/image" Target="../media/image458.png"/><Relationship Id="rId17" Type="http://schemas.openxmlformats.org/officeDocument/2006/relationships/image" Target="../media/image463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2.png"/><Relationship Id="rId11" Type="http://schemas.openxmlformats.org/officeDocument/2006/relationships/image" Target="../media/image457.png"/><Relationship Id="rId5" Type="http://schemas.openxmlformats.org/officeDocument/2006/relationships/image" Target="../media/image451.png"/><Relationship Id="rId15" Type="http://schemas.openxmlformats.org/officeDocument/2006/relationships/image" Target="../media/image461.png"/><Relationship Id="rId10" Type="http://schemas.openxmlformats.org/officeDocument/2006/relationships/image" Target="../media/image456.png"/><Relationship Id="rId19" Type="http://schemas.openxmlformats.org/officeDocument/2006/relationships/image" Target="../media/image465.png"/><Relationship Id="rId4" Type="http://schemas.openxmlformats.org/officeDocument/2006/relationships/image" Target="../media/image450.png"/><Relationship Id="rId9" Type="http://schemas.openxmlformats.org/officeDocument/2006/relationships/image" Target="../media/image455.png"/><Relationship Id="rId14" Type="http://schemas.openxmlformats.org/officeDocument/2006/relationships/image" Target="../media/image46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475.png"/><Relationship Id="rId3" Type="http://schemas.openxmlformats.org/officeDocument/2006/relationships/image" Target="../media/image1.png"/><Relationship Id="rId7" Type="http://schemas.openxmlformats.org/officeDocument/2006/relationships/image" Target="../media/image469.png"/><Relationship Id="rId12" Type="http://schemas.openxmlformats.org/officeDocument/2006/relationships/image" Target="../media/image47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8.png"/><Relationship Id="rId11" Type="http://schemas.openxmlformats.org/officeDocument/2006/relationships/image" Target="../media/image473.png"/><Relationship Id="rId5" Type="http://schemas.openxmlformats.org/officeDocument/2006/relationships/image" Target="../media/image467.png"/><Relationship Id="rId10" Type="http://schemas.openxmlformats.org/officeDocument/2006/relationships/image" Target="../media/image472.png"/><Relationship Id="rId4" Type="http://schemas.openxmlformats.org/officeDocument/2006/relationships/image" Target="../media/image466.png"/><Relationship Id="rId9" Type="http://schemas.openxmlformats.org/officeDocument/2006/relationships/image" Target="../media/image47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13" Type="http://schemas.openxmlformats.org/officeDocument/2006/relationships/image" Target="../media/image485.png"/><Relationship Id="rId3" Type="http://schemas.openxmlformats.org/officeDocument/2006/relationships/image" Target="../media/image1.png"/><Relationship Id="rId7" Type="http://schemas.openxmlformats.org/officeDocument/2006/relationships/image" Target="../media/image479.png"/><Relationship Id="rId12" Type="http://schemas.openxmlformats.org/officeDocument/2006/relationships/image" Target="../media/image484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8.png"/><Relationship Id="rId11" Type="http://schemas.openxmlformats.org/officeDocument/2006/relationships/image" Target="../media/image483.png"/><Relationship Id="rId5" Type="http://schemas.openxmlformats.org/officeDocument/2006/relationships/image" Target="../media/image477.png"/><Relationship Id="rId15" Type="http://schemas.openxmlformats.org/officeDocument/2006/relationships/image" Target="../media/image487.png"/><Relationship Id="rId10" Type="http://schemas.openxmlformats.org/officeDocument/2006/relationships/image" Target="../media/image482.png"/><Relationship Id="rId4" Type="http://schemas.openxmlformats.org/officeDocument/2006/relationships/image" Target="../media/image476.png"/><Relationship Id="rId9" Type="http://schemas.openxmlformats.org/officeDocument/2006/relationships/image" Target="../media/image481.png"/><Relationship Id="rId14" Type="http://schemas.openxmlformats.org/officeDocument/2006/relationships/image" Target="../media/image48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3.png"/><Relationship Id="rId13" Type="http://schemas.openxmlformats.org/officeDocument/2006/relationships/image" Target="../media/image498.png"/><Relationship Id="rId18" Type="http://schemas.openxmlformats.org/officeDocument/2006/relationships/image" Target="../media/image503.png"/><Relationship Id="rId3" Type="http://schemas.openxmlformats.org/officeDocument/2006/relationships/image" Target="../media/image1.png"/><Relationship Id="rId7" Type="http://schemas.openxmlformats.org/officeDocument/2006/relationships/image" Target="../media/image492.png"/><Relationship Id="rId12" Type="http://schemas.openxmlformats.org/officeDocument/2006/relationships/image" Target="../media/image497.png"/><Relationship Id="rId17" Type="http://schemas.openxmlformats.org/officeDocument/2006/relationships/image" Target="../media/image502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1.png"/><Relationship Id="rId11" Type="http://schemas.openxmlformats.org/officeDocument/2006/relationships/image" Target="../media/image496.png"/><Relationship Id="rId5" Type="http://schemas.openxmlformats.org/officeDocument/2006/relationships/image" Target="../media/image490.png"/><Relationship Id="rId15" Type="http://schemas.openxmlformats.org/officeDocument/2006/relationships/image" Target="../media/image500.png"/><Relationship Id="rId10" Type="http://schemas.openxmlformats.org/officeDocument/2006/relationships/image" Target="../media/image495.png"/><Relationship Id="rId19" Type="http://schemas.openxmlformats.org/officeDocument/2006/relationships/image" Target="../media/image504.png"/><Relationship Id="rId4" Type="http://schemas.openxmlformats.org/officeDocument/2006/relationships/image" Target="../media/image489.png"/><Relationship Id="rId9" Type="http://schemas.openxmlformats.org/officeDocument/2006/relationships/image" Target="../media/image494.png"/><Relationship Id="rId14" Type="http://schemas.openxmlformats.org/officeDocument/2006/relationships/image" Target="../media/image49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9.png"/><Relationship Id="rId13" Type="http://schemas.openxmlformats.org/officeDocument/2006/relationships/image" Target="../media/image514.png"/><Relationship Id="rId3" Type="http://schemas.openxmlformats.org/officeDocument/2006/relationships/image" Target="../media/image1.png"/><Relationship Id="rId7" Type="http://schemas.openxmlformats.org/officeDocument/2006/relationships/image" Target="../media/image508.png"/><Relationship Id="rId12" Type="http://schemas.openxmlformats.org/officeDocument/2006/relationships/image" Target="../media/image5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7.png"/><Relationship Id="rId11" Type="http://schemas.openxmlformats.org/officeDocument/2006/relationships/image" Target="../media/image512.png"/><Relationship Id="rId5" Type="http://schemas.openxmlformats.org/officeDocument/2006/relationships/image" Target="../media/image506.png"/><Relationship Id="rId10" Type="http://schemas.openxmlformats.org/officeDocument/2006/relationships/image" Target="../media/image511.png"/><Relationship Id="rId4" Type="http://schemas.openxmlformats.org/officeDocument/2006/relationships/image" Target="../media/image505.png"/><Relationship Id="rId9" Type="http://schemas.openxmlformats.org/officeDocument/2006/relationships/image" Target="../media/image510.png"/><Relationship Id="rId14" Type="http://schemas.openxmlformats.org/officeDocument/2006/relationships/image" Target="../media/image5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5" Type="http://schemas.openxmlformats.org/officeDocument/2006/relationships/image" Target="../media/image8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24" Type="http://schemas.openxmlformats.org/officeDocument/2006/relationships/image" Target="../media/image88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1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148"/>
            <a:ext cx="8071098" cy="676870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8071098" cy="89148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6855" y="89148"/>
            <a:ext cx="134094" cy="6768703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044476"/>
            <a:ext cx="6863953" cy="952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920532"/>
            <a:ext cx="6863953" cy="952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3764905"/>
            <a:ext cx="1548259" cy="10284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3694" y="5920532"/>
            <a:ext cx="3413671" cy="9525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5271" y="1200150"/>
            <a:ext cx="3096667" cy="4526161"/>
          </a:xfrm>
          <a:prstGeom prst="rect">
            <a:avLst/>
          </a:prstGeom>
        </p:spPr>
      </p:pic>
      <p:sp>
        <p:nvSpPr>
          <p:cNvPr id="11" name="SK-1-text-10"/>
          <p:cNvSpPr/>
          <p:nvPr/>
        </p:nvSpPr>
        <p:spPr>
          <a:xfrm>
            <a:off x="572988" y="671959"/>
            <a:ext cx="6965369" cy="308521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BRADFORD VTS TEACHING DECK</a:t>
            </a:r>
            <a:endParaRPr lang="en-US" sz="2250" dirty="0">
              <a:solidFill>
                <a:schemeClr val="bg1"/>
              </a:solidFill>
            </a:endParaRPr>
          </a:p>
        </p:txBody>
      </p:sp>
      <p:sp>
        <p:nvSpPr>
          <p:cNvPr id="12" name="SK-1-text-11"/>
          <p:cNvSpPr/>
          <p:nvPr/>
        </p:nvSpPr>
        <p:spPr>
          <a:xfrm>
            <a:off x="548580" y="1975098"/>
            <a:ext cx="7034659" cy="15978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120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 &amp; Wheeze</a:t>
            </a:r>
            <a:endParaRPr lang="en-US" sz="5100" dirty="0"/>
          </a:p>
          <a:p>
            <a:pPr marL="0" indent="0" algn="l">
              <a:lnSpc>
                <a:spcPts val="6120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Children</a:t>
            </a:r>
            <a:endParaRPr lang="en-US" sz="5100" dirty="0"/>
          </a:p>
        </p:txBody>
      </p:sp>
      <p:sp>
        <p:nvSpPr>
          <p:cNvPr id="13" name="SK-1-text-12"/>
          <p:cNvSpPr/>
          <p:nvPr/>
        </p:nvSpPr>
        <p:spPr>
          <a:xfrm>
            <a:off x="560784" y="4347865"/>
            <a:ext cx="1163121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Comprehensive Guide for GP Registrars</a:t>
            </a:r>
            <a:endParaRPr lang="en-US" sz="2550" dirty="0"/>
          </a:p>
        </p:txBody>
      </p:sp>
      <p:sp>
        <p:nvSpPr>
          <p:cNvPr id="14" name="SK-1-text-13"/>
          <p:cNvSpPr/>
          <p:nvPr/>
        </p:nvSpPr>
        <p:spPr>
          <a:xfrm>
            <a:off x="572988" y="4875907"/>
            <a:ext cx="1161901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4A3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and SCA Exam Preparation · May 2026 Clinical Standards</a:t>
            </a:r>
            <a:endParaRPr lang="en-US" sz="1800" dirty="0"/>
          </a:p>
        </p:txBody>
      </p:sp>
      <p:sp>
        <p:nvSpPr>
          <p:cNvPr id="15" name="SK-1-text-14"/>
          <p:cNvSpPr/>
          <p:nvPr/>
        </p:nvSpPr>
        <p:spPr>
          <a:xfrm>
            <a:off x="572988" y="6336655"/>
            <a:ext cx="98240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8C7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NG245 · SIGN 158 · BNFC 2025–2026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6571059" y="6336655"/>
            <a:ext cx="9146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</a:t>
            </a:r>
            <a:endParaRPr lang="en-US" sz="1350" dirty="0"/>
          </a:p>
        </p:txBody>
      </p:sp>
      <p:sp>
        <p:nvSpPr>
          <p:cNvPr id="17" name="SK-1-text-16"/>
          <p:cNvSpPr/>
          <p:nvPr/>
        </p:nvSpPr>
        <p:spPr>
          <a:xfrm>
            <a:off x="8265765" y="6343650"/>
            <a:ext cx="362128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94A3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Paediatric Respiratory Series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363438"/>
            <a:ext cx="1499592" cy="356592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371600"/>
            <a:ext cx="1097161" cy="123379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064246"/>
            <a:ext cx="3559969" cy="2880271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0463" y="3696444"/>
            <a:ext cx="1450777" cy="3016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459" y="2064246"/>
            <a:ext cx="3572173" cy="2880271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2157" y="3696444"/>
            <a:ext cx="1438573" cy="30167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153" y="2064246"/>
            <a:ext cx="3572173" cy="2880271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7388" y="3696444"/>
            <a:ext cx="1597075" cy="30167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5150346"/>
            <a:ext cx="11155561" cy="1097161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13438"/>
            <a:ext cx="12192000" cy="31817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6425803"/>
            <a:ext cx="6425059" cy="356592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396" y="6473874"/>
            <a:ext cx="243780" cy="226219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31796" y="2180779"/>
            <a:ext cx="1621482" cy="1426369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27898" y="2180779"/>
            <a:ext cx="1462980" cy="1440061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7553" y="2180779"/>
            <a:ext cx="1816596" cy="1433215"/>
          </a:xfrm>
          <a:prstGeom prst="rect">
            <a:avLst/>
          </a:prstGeom>
        </p:spPr>
      </p:pic>
      <p:sp>
        <p:nvSpPr>
          <p:cNvPr id="18" name="SK-10-text-17"/>
          <p:cNvSpPr/>
          <p:nvPr/>
        </p:nvSpPr>
        <p:spPr>
          <a:xfrm>
            <a:off x="571649" y="438894"/>
            <a:ext cx="174590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Inhaler Technique</a:t>
            </a:r>
            <a:endParaRPr lang="en-US" sz="1575" dirty="0"/>
          </a:p>
        </p:txBody>
      </p:sp>
      <p:sp>
        <p:nvSpPr>
          <p:cNvPr id="19" name="SK-10-text-18"/>
          <p:cNvSpPr/>
          <p:nvPr/>
        </p:nvSpPr>
        <p:spPr>
          <a:xfrm>
            <a:off x="487561" y="809179"/>
            <a:ext cx="1170443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D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Inhaler Delivery: Spacers and Masks</a:t>
            </a:r>
            <a:endParaRPr lang="en-US" sz="3600" dirty="0"/>
          </a:p>
        </p:txBody>
      </p:sp>
      <p:sp>
        <p:nvSpPr>
          <p:cNvPr id="20" name="SK-10-text-19"/>
          <p:cNvSpPr/>
          <p:nvPr/>
        </p:nvSpPr>
        <p:spPr>
          <a:xfrm>
            <a:off x="451098" y="1611511"/>
            <a:ext cx="1174090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Correct device selection is as important as the prescription itself.</a:t>
            </a:r>
            <a:endParaRPr lang="en-US" sz="1950" dirty="0"/>
          </a:p>
        </p:txBody>
      </p:sp>
      <p:sp>
        <p:nvSpPr>
          <p:cNvPr id="21" name="SK-10-text-20"/>
          <p:cNvSpPr/>
          <p:nvPr/>
        </p:nvSpPr>
        <p:spPr>
          <a:xfrm>
            <a:off x="1625054" y="3730675"/>
            <a:ext cx="13461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 3 Years</a:t>
            </a:r>
            <a:endParaRPr lang="en-US" sz="1425" dirty="0"/>
          </a:p>
        </p:txBody>
      </p:sp>
      <p:sp>
        <p:nvSpPr>
          <p:cNvPr id="22" name="SK-10-text-21"/>
          <p:cNvSpPr/>
          <p:nvPr/>
        </p:nvSpPr>
        <p:spPr>
          <a:xfrm>
            <a:off x="622846" y="4059882"/>
            <a:ext cx="33382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Large-Volume Spacer + Face Mask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1024086" y="4347865"/>
            <a:ext cx="25602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Mask seals over nose and mouth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750 mL spacer recommended</a:t>
            </a:r>
            <a:endParaRPr lang="en-US" sz="1275" dirty="0"/>
          </a:p>
        </p:txBody>
      </p:sp>
      <p:sp>
        <p:nvSpPr>
          <p:cNvPr id="24" name="SK-10-text-23"/>
          <p:cNvSpPr/>
          <p:nvPr/>
        </p:nvSpPr>
        <p:spPr>
          <a:xfrm>
            <a:off x="5404545" y="3730675"/>
            <a:ext cx="138276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3–5 Years</a:t>
            </a:r>
            <a:endParaRPr lang="en-US" sz="1425" dirty="0"/>
          </a:p>
        </p:txBody>
      </p:sp>
      <p:sp>
        <p:nvSpPr>
          <p:cNvPr id="25" name="SK-10-text-24"/>
          <p:cNvSpPr/>
          <p:nvPr/>
        </p:nvSpPr>
        <p:spPr>
          <a:xfrm>
            <a:off x="4329261" y="4059882"/>
            <a:ext cx="349671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Spacer + Mouthpiece (if cooperative)</a:t>
            </a:r>
            <a:endParaRPr lang="en-US" sz="1500" dirty="0"/>
          </a:p>
        </p:txBody>
      </p:sp>
      <p:sp>
        <p:nvSpPr>
          <p:cNvPr id="26" name="SK-10-text-25"/>
          <p:cNvSpPr/>
          <p:nvPr/>
        </p:nvSpPr>
        <p:spPr>
          <a:xfrm>
            <a:off x="4364682" y="4347865"/>
            <a:ext cx="3450282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Transition from mask when child can seal lips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Encourage slow, steady breaths</a:t>
            </a:r>
            <a:endParaRPr lang="en-US" sz="1275" dirty="0"/>
          </a:p>
        </p:txBody>
      </p:sp>
      <p:sp>
        <p:nvSpPr>
          <p:cNvPr id="27" name="SK-10-text-26"/>
          <p:cNvSpPr/>
          <p:nvPr/>
        </p:nvSpPr>
        <p:spPr>
          <a:xfrm>
            <a:off x="9147423" y="3730675"/>
            <a:ext cx="14802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5–16 Years</a:t>
            </a:r>
            <a:endParaRPr lang="en-US" sz="1425" dirty="0"/>
          </a:p>
        </p:txBody>
      </p:sp>
      <p:sp>
        <p:nvSpPr>
          <p:cNvPr id="28" name="SK-10-text-27"/>
          <p:cNvSpPr/>
          <p:nvPr/>
        </p:nvSpPr>
        <p:spPr>
          <a:xfrm>
            <a:off x="8828038" y="4066729"/>
            <a:ext cx="21190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Spacer + Mouthpiece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8534400" y="4347865"/>
            <a:ext cx="27065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MDI always via spacer — never dry</a:t>
            </a:r>
            <a:endParaRPr lang="en-US" sz="1275" dirty="0"/>
          </a:p>
          <a:p>
            <a:pPr marL="0" indent="0" algn="ctr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Observe technique at every review</a:t>
            </a:r>
            <a:endParaRPr lang="en-US" sz="1275" dirty="0"/>
          </a:p>
        </p:txBody>
      </p:sp>
      <p:sp>
        <p:nvSpPr>
          <p:cNvPr id="30" name="SK-10-text-29"/>
          <p:cNvSpPr/>
          <p:nvPr/>
        </p:nvSpPr>
        <p:spPr>
          <a:xfrm>
            <a:off x="780157" y="5232648"/>
            <a:ext cx="1141184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use MDI without a spacer in children — dramatically reduces lung deposition if used alone</a:t>
            </a:r>
            <a:endParaRPr lang="en-US" sz="1575" dirty="0"/>
          </a:p>
        </p:txBody>
      </p:sp>
      <p:sp>
        <p:nvSpPr>
          <p:cNvPr id="31" name="SK-10-text-30"/>
          <p:cNvSpPr/>
          <p:nvPr/>
        </p:nvSpPr>
        <p:spPr>
          <a:xfrm>
            <a:off x="780157" y="5582394"/>
            <a:ext cx="1141184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Clean spacer monthly — wash with water, air dry, never wipe inside (reduces static charge)</a:t>
            </a:r>
            <a:endParaRPr lang="en-US" sz="1575" dirty="0"/>
          </a:p>
        </p:txBody>
      </p:sp>
      <p:sp>
        <p:nvSpPr>
          <p:cNvPr id="32" name="SK-10-text-31"/>
          <p:cNvSpPr/>
          <p:nvPr/>
        </p:nvSpPr>
        <p:spPr>
          <a:xfrm>
            <a:off x="780157" y="5925294"/>
            <a:ext cx="1141184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DPI not suitable for under-5s — requires inspiratory effort children cannot reliably produce</a:t>
            </a:r>
            <a:endParaRPr lang="en-US" sz="1575" dirty="0"/>
          </a:p>
        </p:txBody>
      </p:sp>
      <p:sp>
        <p:nvSpPr>
          <p:cNvPr id="33" name="SK-10-text-32"/>
          <p:cNvSpPr/>
          <p:nvPr/>
        </p:nvSpPr>
        <p:spPr>
          <a:xfrm>
            <a:off x="865584" y="6494413"/>
            <a:ext cx="113264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Spacer + mask = essential for ALL under-5s using MDI inhalers</a:t>
            </a:r>
            <a:endParaRPr lang="en-US" sz="1500" dirty="0"/>
          </a:p>
        </p:txBody>
      </p:sp>
      <p:sp>
        <p:nvSpPr>
          <p:cNvPr id="34" name="SK-10-text-33"/>
          <p:cNvSpPr/>
          <p:nvPr/>
        </p:nvSpPr>
        <p:spPr>
          <a:xfrm>
            <a:off x="9250561" y="6501259"/>
            <a:ext cx="244137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BNFC 2025–2026 · NICE NG245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260598"/>
            <a:ext cx="2377380" cy="329059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2098477"/>
            <a:ext cx="1316682" cy="47923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400300"/>
            <a:ext cx="11021467" cy="1515517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4389090"/>
            <a:ext cx="11021467" cy="1851571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6436965"/>
            <a:ext cx="11509177" cy="1905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09263" y="5143500"/>
            <a:ext cx="1011882" cy="1206996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97380" y="4958209"/>
            <a:ext cx="755898" cy="74741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365" y="4814292"/>
            <a:ext cx="1011882" cy="1172617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4588" y="3881586"/>
            <a:ext cx="609600" cy="51435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97380" y="2763738"/>
            <a:ext cx="755898" cy="74741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8180" y="2729359"/>
            <a:ext cx="877788" cy="1028700"/>
          </a:xfrm>
          <a:prstGeom prst="rect">
            <a:avLst/>
          </a:prstGeom>
        </p:spPr>
      </p:pic>
      <p:sp>
        <p:nvSpPr>
          <p:cNvPr id="14" name="SK-11-text-13"/>
          <p:cNvSpPr/>
          <p:nvPr/>
        </p:nvSpPr>
        <p:spPr>
          <a:xfrm>
            <a:off x="731490" y="473125"/>
            <a:ext cx="52292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KEY CHANGE</a:t>
            </a:r>
            <a:endParaRPr lang="en-US" sz="1350" dirty="0"/>
          </a:p>
        </p:txBody>
      </p:sp>
      <p:sp>
        <p:nvSpPr>
          <p:cNvPr id="15" name="SK-11-text-14"/>
          <p:cNvSpPr/>
          <p:nvPr/>
        </p:nvSpPr>
        <p:spPr>
          <a:xfrm>
            <a:off x="560784" y="898327"/>
            <a:ext cx="6388596" cy="11178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399"/>
              </a:lnSpc>
              <a:buNone/>
            </a:pPr>
            <a:r>
              <a:rPr lang="en-US" sz="382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5 to 16 Years:</a:t>
            </a:r>
            <a:endParaRPr lang="en-US" sz="3825" dirty="0"/>
          </a:p>
          <a:p>
            <a:pPr marL="0" indent="0" algn="l">
              <a:lnSpc>
                <a:spcPts val="4399"/>
              </a:lnSpc>
              <a:buNone/>
            </a:pPr>
            <a:r>
              <a:rPr lang="en-US" sz="3825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AIR Therapy Shift</a:t>
            </a:r>
            <a:endParaRPr lang="en-US" sz="3825" dirty="0"/>
          </a:p>
        </p:txBody>
      </p:sp>
      <p:sp>
        <p:nvSpPr>
          <p:cNvPr id="16" name="SK-11-text-15"/>
          <p:cNvSpPr/>
          <p:nvPr/>
        </p:nvSpPr>
        <p:spPr>
          <a:xfrm>
            <a:off x="841177" y="2461915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PREVIOUSLY</a:t>
            </a:r>
            <a:endParaRPr lang="en-US" sz="1425" dirty="0"/>
          </a:p>
        </p:txBody>
      </p:sp>
      <p:sp>
        <p:nvSpPr>
          <p:cNvPr id="17" name="SK-11-text-16"/>
          <p:cNvSpPr/>
          <p:nvPr/>
        </p:nvSpPr>
        <p:spPr>
          <a:xfrm>
            <a:off x="2828479" y="2797969"/>
            <a:ext cx="716661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6161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SABA-only therapy</a:t>
            </a:r>
            <a:endParaRPr lang="en-US" sz="2700" dirty="0"/>
          </a:p>
        </p:txBody>
      </p:sp>
      <p:sp>
        <p:nvSpPr>
          <p:cNvPr id="18" name="SK-11-text-17"/>
          <p:cNvSpPr/>
          <p:nvPr/>
        </p:nvSpPr>
        <p:spPr>
          <a:xfrm>
            <a:off x="2828479" y="3223171"/>
            <a:ext cx="936352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Salbutamol as the sole reliever — no regular ICS</a:t>
            </a:r>
            <a:endParaRPr lang="en-US" sz="1950" dirty="0"/>
          </a:p>
        </p:txBody>
      </p:sp>
      <p:sp>
        <p:nvSpPr>
          <p:cNvPr id="19" name="SK-11-text-18"/>
          <p:cNvSpPr/>
          <p:nvPr/>
        </p:nvSpPr>
        <p:spPr>
          <a:xfrm>
            <a:off x="4169569" y="4032498"/>
            <a:ext cx="34928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*Paradigm shift</a:t>
            </a:r>
            <a:endParaRPr lang="en-US" sz="1425" dirty="0"/>
          </a:p>
        </p:txBody>
      </p:sp>
      <p:sp>
        <p:nvSpPr>
          <p:cNvPr id="20" name="SK-11-text-19"/>
          <p:cNvSpPr/>
          <p:nvPr/>
        </p:nvSpPr>
        <p:spPr>
          <a:xfrm>
            <a:off x="6461671" y="4032498"/>
            <a:ext cx="57303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Paradigm shift — May 2024 / NG245</a:t>
            </a:r>
            <a:endParaRPr lang="en-US" sz="1425" dirty="0"/>
          </a:p>
        </p:txBody>
      </p:sp>
      <p:sp>
        <p:nvSpPr>
          <p:cNvPr id="21" name="SK-11-text-20"/>
          <p:cNvSpPr/>
          <p:nvPr/>
        </p:nvSpPr>
        <p:spPr>
          <a:xfrm>
            <a:off x="743694" y="4485084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NOW RECOMMENDED</a:t>
            </a:r>
            <a:endParaRPr lang="en-US" sz="1425" dirty="0"/>
          </a:p>
        </p:txBody>
      </p:sp>
      <p:sp>
        <p:nvSpPr>
          <p:cNvPr id="22" name="SK-11-text-21"/>
          <p:cNvSpPr/>
          <p:nvPr/>
        </p:nvSpPr>
        <p:spPr>
          <a:xfrm>
            <a:off x="2450455" y="4759375"/>
            <a:ext cx="974154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AIR Therapy — ICS/Formoterol as-needed</a:t>
            </a:r>
            <a:endParaRPr lang="en-US" sz="2700" dirty="0"/>
          </a:p>
        </p:txBody>
      </p:sp>
      <p:sp>
        <p:nvSpPr>
          <p:cNvPr id="23" name="SK-11-text-22"/>
          <p:cNvSpPr/>
          <p:nvPr/>
        </p:nvSpPr>
        <p:spPr>
          <a:xfrm>
            <a:off x="2816275" y="5184577"/>
            <a:ext cx="6498282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Anti-inflammatory reliever: low-dose ICS/formoterol used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D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the reliever from first step</a:t>
            </a:r>
            <a:endParaRPr lang="en-US" sz="1950" dirty="0"/>
          </a:p>
        </p:txBody>
      </p:sp>
      <p:sp>
        <p:nvSpPr>
          <p:cNvPr id="24" name="SK-11-text-23"/>
          <p:cNvSpPr/>
          <p:nvPr/>
        </p:nvSpPr>
        <p:spPr>
          <a:xfrm>
            <a:off x="2828479" y="5801767"/>
            <a:ext cx="93635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Budesonide/formoterol 100/6 Turbohaler — licensed from age 6+</a:t>
            </a:r>
            <a:endParaRPr lang="en-US" sz="1800" dirty="0"/>
          </a:p>
        </p:txBody>
      </p:sp>
      <p:sp>
        <p:nvSpPr>
          <p:cNvPr id="25" name="SK-11-text-24"/>
          <p:cNvSpPr/>
          <p:nvPr/>
        </p:nvSpPr>
        <p:spPr>
          <a:xfrm>
            <a:off x="414486" y="6542484"/>
            <a:ext cx="117775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(Nov 2024, updated Nov 2025) · Same structural shift as adult guidance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11113889" y="6542484"/>
            <a:ext cx="6390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b="1" dirty="0">
                <a:solidFill>
                  <a:srgbClr val="4242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/ 34</a:t>
            </a:r>
            <a:endParaRPr lang="en-US" sz="14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39553"/>
            <a:ext cx="12192000" cy="4718298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287982"/>
            <a:ext cx="2316361" cy="370284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398984"/>
            <a:ext cx="1206996" cy="95994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123182"/>
            <a:ext cx="12192000" cy="1905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1561" y="4149030"/>
            <a:ext cx="2560290" cy="2708821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2345382"/>
            <a:ext cx="4815780" cy="397758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2345382"/>
            <a:ext cx="4815780" cy="452586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1569" y="3773984"/>
            <a:ext cx="3986659" cy="952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2196" y="5390257"/>
            <a:ext cx="4425553" cy="596503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196" y="5390257"/>
            <a:ext cx="109686" cy="596503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8988" y="2345382"/>
            <a:ext cx="4815780" cy="397758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8988" y="2345382"/>
            <a:ext cx="4815780" cy="452586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83475" y="3773984"/>
            <a:ext cx="3986659" cy="952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63953" y="5390257"/>
            <a:ext cx="4425553" cy="596503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63953" y="5390257"/>
            <a:ext cx="109686" cy="596503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66792" y="4059882"/>
            <a:ext cx="646063" cy="452586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0698" y="5513784"/>
            <a:ext cx="329059" cy="315367"/>
          </a:xfrm>
          <a:prstGeom prst="rect">
            <a:avLst/>
          </a:prstGeom>
        </p:spPr>
      </p:pic>
      <p:sp>
        <p:nvSpPr>
          <p:cNvPr id="20" name="SK-12-text-19"/>
          <p:cNvSpPr/>
          <p:nvPr/>
        </p:nvSpPr>
        <p:spPr>
          <a:xfrm>
            <a:off x="816769" y="370284"/>
            <a:ext cx="5810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Age 5–16</a:t>
            </a:r>
            <a:endParaRPr lang="en-US" sz="1500" dirty="0"/>
          </a:p>
        </p:txBody>
      </p:sp>
      <p:sp>
        <p:nvSpPr>
          <p:cNvPr id="21" name="SK-12-text-20"/>
          <p:cNvSpPr/>
          <p:nvPr/>
        </p:nvSpPr>
        <p:spPr>
          <a:xfrm>
            <a:off x="670471" y="781794"/>
            <a:ext cx="1152152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Step-wise Management: Steps 1 and 2</a:t>
            </a:r>
            <a:endParaRPr lang="en-US" sz="3900" dirty="0"/>
          </a:p>
        </p:txBody>
      </p:sp>
      <p:sp>
        <p:nvSpPr>
          <p:cNvPr id="22" name="SK-12-text-21"/>
          <p:cNvSpPr/>
          <p:nvPr/>
        </p:nvSpPr>
        <p:spPr>
          <a:xfrm>
            <a:off x="658267" y="1625203"/>
            <a:ext cx="1153373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Moving away from SABA-only — the new standard for children aged 5 and above</a:t>
            </a:r>
            <a:endParaRPr lang="en-US" sz="2250" dirty="0"/>
          </a:p>
        </p:txBody>
      </p:sp>
      <p:sp>
        <p:nvSpPr>
          <p:cNvPr id="23" name="SK-12-text-22"/>
          <p:cNvSpPr/>
          <p:nvPr/>
        </p:nvSpPr>
        <p:spPr>
          <a:xfrm>
            <a:off x="877788" y="2400300"/>
            <a:ext cx="234791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</a:t>
            </a:r>
            <a:endParaRPr lang="en-US" sz="2175" dirty="0"/>
          </a:p>
        </p:txBody>
      </p:sp>
      <p:sp>
        <p:nvSpPr>
          <p:cNvPr id="24" name="SK-12-text-23"/>
          <p:cNvSpPr/>
          <p:nvPr/>
        </p:nvSpPr>
        <p:spPr>
          <a:xfrm>
            <a:off x="3584377" y="2434530"/>
            <a:ext cx="431577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As-Needed Relief</a:t>
            </a:r>
            <a:endParaRPr lang="en-US" sz="1725" dirty="0"/>
          </a:p>
        </p:txBody>
      </p:sp>
      <p:sp>
        <p:nvSpPr>
          <p:cNvPr id="25" name="SK-12-text-24"/>
          <p:cNvSpPr/>
          <p:nvPr/>
        </p:nvSpPr>
        <p:spPr>
          <a:xfrm>
            <a:off x="877788" y="2976265"/>
            <a:ext cx="469773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 Therapy</a:t>
            </a:r>
            <a:endParaRPr lang="en-US" sz="2700" dirty="0"/>
          </a:p>
        </p:txBody>
      </p:sp>
      <p:sp>
        <p:nvSpPr>
          <p:cNvPr id="26" name="SK-12-text-25"/>
          <p:cNvSpPr/>
          <p:nvPr/>
        </p:nvSpPr>
        <p:spPr>
          <a:xfrm>
            <a:off x="877788" y="3394621"/>
            <a:ext cx="754856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Anti-Inflammatory Reliever</a:t>
            </a:r>
            <a:endParaRPr lang="en-US" sz="1875" dirty="0"/>
          </a:p>
        </p:txBody>
      </p:sp>
      <p:sp>
        <p:nvSpPr>
          <p:cNvPr id="27" name="SK-12-text-26"/>
          <p:cNvSpPr/>
          <p:nvPr/>
        </p:nvSpPr>
        <p:spPr>
          <a:xfrm>
            <a:off x="877788" y="3902125"/>
            <a:ext cx="42914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As-needed low-dose ICS/formoterol — used only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symptoms occur</a:t>
            </a:r>
            <a:endParaRPr lang="en-US" sz="1500" dirty="0"/>
          </a:p>
        </p:txBody>
      </p:sp>
      <p:sp>
        <p:nvSpPr>
          <p:cNvPr id="28" name="SK-12-text-27"/>
          <p:cNvSpPr/>
          <p:nvPr/>
        </p:nvSpPr>
        <p:spPr>
          <a:xfrm>
            <a:off x="877788" y="4430167"/>
            <a:ext cx="11296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Replaces SABA-only — no standalone blue inhaler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877788" y="4738836"/>
            <a:ext cx="30722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Ages 5–16 — licensed from age 6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(Symbicort Turbohaler 100/6 mcg)</a:t>
            </a:r>
            <a:endParaRPr lang="en-US" sz="1500" dirty="0"/>
          </a:p>
        </p:txBody>
      </p:sp>
      <p:sp>
        <p:nvSpPr>
          <p:cNvPr id="30" name="SK-12-text-29"/>
          <p:cNvSpPr/>
          <p:nvPr/>
        </p:nvSpPr>
        <p:spPr>
          <a:xfrm>
            <a:off x="1450777" y="5458867"/>
            <a:ext cx="34014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ICS/formoterol not suitable: interim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low-dose ICS + SABA while transitioning</a:t>
            </a:r>
            <a:endParaRPr lang="en-US" sz="1500" dirty="0"/>
          </a:p>
        </p:txBody>
      </p:sp>
      <p:sp>
        <p:nvSpPr>
          <p:cNvPr id="31" name="SK-12-text-30"/>
          <p:cNvSpPr/>
          <p:nvPr/>
        </p:nvSpPr>
        <p:spPr>
          <a:xfrm>
            <a:off x="4218384" y="6076057"/>
            <a:ext cx="3383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NG245, 2024</a:t>
            </a:r>
            <a:endParaRPr lang="en-US" sz="1050" dirty="0"/>
          </a:p>
        </p:txBody>
      </p:sp>
      <p:sp>
        <p:nvSpPr>
          <p:cNvPr id="32" name="SK-12-text-31"/>
          <p:cNvSpPr/>
          <p:nvPr/>
        </p:nvSpPr>
        <p:spPr>
          <a:xfrm>
            <a:off x="5644753" y="4581079"/>
            <a:ext cx="88999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Escalate if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uncontrolled</a:t>
            </a:r>
            <a:endParaRPr lang="en-US" sz="1200" dirty="0"/>
          </a:p>
        </p:txBody>
      </p:sp>
      <p:sp>
        <p:nvSpPr>
          <p:cNvPr id="33" name="SK-12-text-32"/>
          <p:cNvSpPr/>
          <p:nvPr/>
        </p:nvSpPr>
        <p:spPr>
          <a:xfrm>
            <a:off x="6851898" y="2400300"/>
            <a:ext cx="234791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</a:t>
            </a:r>
            <a:endParaRPr lang="en-US" sz="2175" dirty="0"/>
          </a:p>
        </p:txBody>
      </p:sp>
      <p:sp>
        <p:nvSpPr>
          <p:cNvPr id="34" name="SK-12-text-33"/>
          <p:cNvSpPr/>
          <p:nvPr/>
        </p:nvSpPr>
        <p:spPr>
          <a:xfrm>
            <a:off x="8436769" y="2434530"/>
            <a:ext cx="37552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Maintenance + Relief</a:t>
            </a:r>
            <a:endParaRPr lang="en-US" sz="1725" dirty="0"/>
          </a:p>
        </p:txBody>
      </p:sp>
      <p:sp>
        <p:nvSpPr>
          <p:cNvPr id="35" name="SK-12-text-34"/>
          <p:cNvSpPr/>
          <p:nvPr/>
        </p:nvSpPr>
        <p:spPr>
          <a:xfrm>
            <a:off x="6851898" y="2976265"/>
            <a:ext cx="534010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Low-Dose MART</a:t>
            </a:r>
            <a:endParaRPr lang="en-US" sz="2700" dirty="0"/>
          </a:p>
        </p:txBody>
      </p:sp>
      <p:sp>
        <p:nvSpPr>
          <p:cNvPr id="36" name="SK-12-text-35"/>
          <p:cNvSpPr/>
          <p:nvPr/>
        </p:nvSpPr>
        <p:spPr>
          <a:xfrm>
            <a:off x="6851898" y="3387775"/>
            <a:ext cx="53401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 and Reliever Therapy</a:t>
            </a:r>
            <a:endParaRPr lang="en-US" sz="1875" dirty="0"/>
          </a:p>
        </p:txBody>
      </p:sp>
      <p:sp>
        <p:nvSpPr>
          <p:cNvPr id="37" name="SK-12-text-36"/>
          <p:cNvSpPr/>
          <p:nvPr/>
        </p:nvSpPr>
        <p:spPr>
          <a:xfrm>
            <a:off x="6851898" y="3881586"/>
            <a:ext cx="358437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Daily low-dose ICS/formoterol — regular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maintenance dose each morning</a:t>
            </a:r>
            <a:endParaRPr lang="en-US" sz="1500" dirty="0"/>
          </a:p>
        </p:txBody>
      </p:sp>
      <p:sp>
        <p:nvSpPr>
          <p:cNvPr id="38" name="SK-12-text-37"/>
          <p:cNvSpPr/>
          <p:nvPr/>
        </p:nvSpPr>
        <p:spPr>
          <a:xfrm>
            <a:off x="6851898" y="4375398"/>
            <a:ext cx="384036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Same inhaler used as reliever — no second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 needed</a:t>
            </a:r>
            <a:endParaRPr lang="en-US" sz="1500" dirty="0"/>
          </a:p>
        </p:txBody>
      </p:sp>
      <p:sp>
        <p:nvSpPr>
          <p:cNvPr id="39" name="SK-12-text-38"/>
          <p:cNvSpPr/>
          <p:nvPr/>
        </p:nvSpPr>
        <p:spPr>
          <a:xfrm>
            <a:off x="6851898" y="4855369"/>
            <a:ext cx="38403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Budesonide/formoterol 100/6 Turbohaler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licensed for age 6 and above</a:t>
            </a:r>
            <a:endParaRPr lang="en-US" sz="1500" dirty="0"/>
          </a:p>
        </p:txBody>
      </p:sp>
      <p:sp>
        <p:nvSpPr>
          <p:cNvPr id="40" name="SK-12-text-39"/>
          <p:cNvSpPr/>
          <p:nvPr/>
        </p:nvSpPr>
        <p:spPr>
          <a:xfrm>
            <a:off x="7022455" y="5479405"/>
            <a:ext cx="386476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inhaler. Two roles. Simplifies adherence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families and children.</a:t>
            </a:r>
            <a:endParaRPr lang="en-US" sz="1500" dirty="0"/>
          </a:p>
        </p:txBody>
      </p:sp>
      <p:sp>
        <p:nvSpPr>
          <p:cNvPr id="41" name="SK-12-text-40"/>
          <p:cNvSpPr/>
          <p:nvPr/>
        </p:nvSpPr>
        <p:spPr>
          <a:xfrm>
            <a:off x="9082980" y="6076057"/>
            <a:ext cx="31090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NG245, 2024 · BNFC 2025–2026</a:t>
            </a:r>
            <a:endParaRPr lang="en-US" sz="1050" dirty="0"/>
          </a:p>
        </p:txBody>
      </p:sp>
      <p:sp>
        <p:nvSpPr>
          <p:cNvPr id="42" name="SK-12-text-41"/>
          <p:cNvSpPr/>
          <p:nvPr/>
        </p:nvSpPr>
        <p:spPr>
          <a:xfrm>
            <a:off x="597396" y="6604248"/>
            <a:ext cx="5928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5596086" y="6604248"/>
            <a:ext cx="31242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of 34</a:t>
            </a:r>
            <a:endParaRPr lang="en-US" sz="1200" dirty="0"/>
          </a:p>
        </p:txBody>
      </p:sp>
      <p:sp>
        <p:nvSpPr>
          <p:cNvPr id="44" name="SK-12-text-43"/>
          <p:cNvSpPr/>
          <p:nvPr/>
        </p:nvSpPr>
        <p:spPr>
          <a:xfrm>
            <a:off x="10862965" y="6604248"/>
            <a:ext cx="13290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361" y="356592"/>
            <a:ext cx="2218879" cy="356592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61" y="1455390"/>
            <a:ext cx="694879" cy="381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6761" y="3360390"/>
            <a:ext cx="2865090" cy="3497461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6484888"/>
            <a:ext cx="11362879" cy="190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361" y="2112169"/>
            <a:ext cx="4803577" cy="4162723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8479" y="1817340"/>
            <a:ext cx="731490" cy="41136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0384" y="2925663"/>
            <a:ext cx="4047679" cy="1905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7867" y="4786759"/>
            <a:ext cx="3889177" cy="665113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9767" y="4786759"/>
            <a:ext cx="76200" cy="665113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70384" y="5829300"/>
            <a:ext cx="4047679" cy="315367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3561" y="2112169"/>
            <a:ext cx="4803577" cy="4162723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19679" y="1817340"/>
            <a:ext cx="731490" cy="411361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00565" y="2925663"/>
            <a:ext cx="4169569" cy="1905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00565" y="4258419"/>
            <a:ext cx="4169569" cy="1428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00565" y="5150048"/>
            <a:ext cx="4169569" cy="14288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34573" y="5829300"/>
            <a:ext cx="2901553" cy="315367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54588" y="3874740"/>
            <a:ext cx="682675" cy="528042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938659" y="418207"/>
            <a:ext cx="56007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Step-wise Management</a:t>
            </a:r>
            <a:endParaRPr lang="en-US" sz="1800" dirty="0"/>
          </a:p>
        </p:txBody>
      </p:sp>
      <p:sp>
        <p:nvSpPr>
          <p:cNvPr id="21" name="SK-13-text-20"/>
          <p:cNvSpPr/>
          <p:nvPr/>
        </p:nvSpPr>
        <p:spPr>
          <a:xfrm>
            <a:off x="743694" y="822871"/>
            <a:ext cx="1144830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Steps 3 and 4: Escalation and Add-on Therapy</a:t>
            </a:r>
            <a:endParaRPr lang="en-US" sz="3750" dirty="0"/>
          </a:p>
        </p:txBody>
      </p:sp>
      <p:sp>
        <p:nvSpPr>
          <p:cNvPr id="22" name="SK-13-text-21"/>
          <p:cNvSpPr/>
          <p:nvPr/>
        </p:nvSpPr>
        <p:spPr>
          <a:xfrm>
            <a:off x="1597075" y="1364605"/>
            <a:ext cx="105949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For children aged 5–16 years</a:t>
            </a:r>
            <a:endParaRPr lang="en-US" sz="1950" dirty="0"/>
          </a:p>
        </p:txBody>
      </p:sp>
      <p:sp>
        <p:nvSpPr>
          <p:cNvPr id="23" name="SK-13-text-22"/>
          <p:cNvSpPr/>
          <p:nvPr/>
        </p:nvSpPr>
        <p:spPr>
          <a:xfrm>
            <a:off x="3096667" y="1940719"/>
            <a:ext cx="102393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3225" dirty="0"/>
          </a:p>
        </p:txBody>
      </p:sp>
      <p:sp>
        <p:nvSpPr>
          <p:cNvPr id="24" name="SK-13-text-23"/>
          <p:cNvSpPr/>
          <p:nvPr/>
        </p:nvSpPr>
        <p:spPr>
          <a:xfrm>
            <a:off x="1694557" y="2551063"/>
            <a:ext cx="631507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Moderate-Dose MART</a:t>
            </a:r>
            <a:endParaRPr lang="en-US" sz="2250" dirty="0"/>
          </a:p>
        </p:txBody>
      </p:sp>
      <p:sp>
        <p:nvSpPr>
          <p:cNvPr id="25" name="SK-13-text-24"/>
          <p:cNvSpPr/>
          <p:nvPr/>
        </p:nvSpPr>
        <p:spPr>
          <a:xfrm>
            <a:off x="1121569" y="3127177"/>
            <a:ext cx="416956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moderate-dose ICS/formoterol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both daily maintenance and reliever</a:t>
            </a:r>
            <a:endParaRPr lang="en-US" sz="1875" dirty="0"/>
          </a:p>
        </p:txBody>
      </p:sp>
      <p:sp>
        <p:nvSpPr>
          <p:cNvPr id="26" name="SK-13-text-25"/>
          <p:cNvSpPr/>
          <p:nvPr/>
        </p:nvSpPr>
        <p:spPr>
          <a:xfrm>
            <a:off x="1194792" y="3895279"/>
            <a:ext cx="401106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Inhaler: Budesonide/formoterol 100/6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Turbohaler — licensed from age 6+</a:t>
            </a:r>
            <a:endParaRPr lang="en-US" sz="1875" dirty="0"/>
          </a:p>
        </p:txBody>
      </p:sp>
      <p:sp>
        <p:nvSpPr>
          <p:cNvPr id="27" name="SK-13-text-26"/>
          <p:cNvSpPr/>
          <p:nvPr/>
        </p:nvSpPr>
        <p:spPr>
          <a:xfrm>
            <a:off x="1389757" y="4875907"/>
            <a:ext cx="36818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up from Step 2 if symptoms remain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uncontrolled on low-dose MART</a:t>
            </a:r>
            <a:endParaRPr lang="en-US" sz="1575" dirty="0"/>
          </a:p>
        </p:txBody>
      </p:sp>
      <p:sp>
        <p:nvSpPr>
          <p:cNvPr id="28" name="SK-13-text-27"/>
          <p:cNvSpPr/>
          <p:nvPr/>
        </p:nvSpPr>
        <p:spPr>
          <a:xfrm>
            <a:off x="1280071" y="5884069"/>
            <a:ext cx="1008030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Still same inhaler — MART principle maintained</a:t>
            </a:r>
            <a:endParaRPr lang="en-US" sz="1425" dirty="0"/>
          </a:p>
        </p:txBody>
      </p:sp>
      <p:sp>
        <p:nvSpPr>
          <p:cNvPr id="29" name="SK-13-text-28"/>
          <p:cNvSpPr/>
          <p:nvPr/>
        </p:nvSpPr>
        <p:spPr>
          <a:xfrm>
            <a:off x="5693569" y="4471392"/>
            <a:ext cx="792361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controlled?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8839200" y="1940719"/>
            <a:ext cx="102393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3225" dirty="0"/>
          </a:p>
        </p:txBody>
      </p:sp>
      <p:sp>
        <p:nvSpPr>
          <p:cNvPr id="31" name="SK-13-text-30"/>
          <p:cNvSpPr/>
          <p:nvPr/>
        </p:nvSpPr>
        <p:spPr>
          <a:xfrm>
            <a:off x="7741890" y="2551063"/>
            <a:ext cx="445011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Add-on Therapies</a:t>
            </a:r>
            <a:endParaRPr lang="en-US" sz="2250" dirty="0"/>
          </a:p>
        </p:txBody>
      </p:sp>
      <p:sp>
        <p:nvSpPr>
          <p:cNvPr id="32" name="SK-13-text-31"/>
          <p:cNvSpPr/>
          <p:nvPr/>
        </p:nvSpPr>
        <p:spPr>
          <a:xfrm>
            <a:off x="7912596" y="3038029"/>
            <a:ext cx="427940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LTRA (Montelukast):</a:t>
            </a:r>
            <a:endParaRPr lang="en-US" sz="1800" dirty="0"/>
          </a:p>
        </p:txBody>
      </p:sp>
      <p:sp>
        <p:nvSpPr>
          <p:cNvPr id="33" name="SK-13-text-32"/>
          <p:cNvSpPr/>
          <p:nvPr/>
        </p:nvSpPr>
        <p:spPr>
          <a:xfrm>
            <a:off x="8119765" y="3305473"/>
            <a:ext cx="407223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Trial for 8–12 weeks</a:t>
            </a:r>
            <a:endParaRPr lang="en-US" sz="1425" dirty="0"/>
          </a:p>
        </p:txBody>
      </p:sp>
      <p:sp>
        <p:nvSpPr>
          <p:cNvPr id="34" name="SK-13-text-33"/>
          <p:cNvSpPr/>
          <p:nvPr/>
        </p:nvSpPr>
        <p:spPr>
          <a:xfrm>
            <a:off x="7205365" y="3518148"/>
            <a:ext cx="49866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6–14 years: 5mg OD chewable tablet</a:t>
            </a:r>
            <a:endParaRPr lang="en-US" sz="1425" dirty="0"/>
          </a:p>
        </p:txBody>
      </p:sp>
      <p:sp>
        <p:nvSpPr>
          <p:cNvPr id="35" name="SK-13-text-34"/>
          <p:cNvSpPr/>
          <p:nvPr/>
        </p:nvSpPr>
        <p:spPr>
          <a:xfrm>
            <a:off x="7888188" y="3737521"/>
            <a:ext cx="430381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15+: 10mg OD tablet</a:t>
            </a:r>
            <a:endParaRPr lang="en-US" sz="1425" dirty="0"/>
          </a:p>
        </p:txBody>
      </p:sp>
      <p:sp>
        <p:nvSpPr>
          <p:cNvPr id="36" name="SK-13-text-35"/>
          <p:cNvSpPr/>
          <p:nvPr/>
        </p:nvSpPr>
        <p:spPr>
          <a:xfrm>
            <a:off x="7266384" y="3957042"/>
            <a:ext cx="49256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useful if allergic rhinitis co-exists</a:t>
            </a:r>
            <a:endParaRPr lang="en-US" sz="1425" dirty="0"/>
          </a:p>
        </p:txBody>
      </p:sp>
      <p:sp>
        <p:nvSpPr>
          <p:cNvPr id="37" name="SK-13-text-36"/>
          <p:cNvSpPr/>
          <p:nvPr/>
        </p:nvSpPr>
        <p:spPr>
          <a:xfrm>
            <a:off x="8168580" y="4347865"/>
            <a:ext cx="395478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LABA Addition:</a:t>
            </a:r>
            <a:endParaRPr lang="en-US" sz="1800" dirty="0"/>
          </a:p>
        </p:txBody>
      </p:sp>
      <p:sp>
        <p:nvSpPr>
          <p:cNvPr id="38" name="SK-13-text-37"/>
          <p:cNvSpPr/>
          <p:nvPr/>
        </p:nvSpPr>
        <p:spPr>
          <a:xfrm>
            <a:off x="8107561" y="4608463"/>
            <a:ext cx="40844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12+ years only</a:t>
            </a:r>
            <a:endParaRPr lang="en-US" sz="1575" dirty="0"/>
          </a:p>
        </p:txBody>
      </p:sp>
      <p:sp>
        <p:nvSpPr>
          <p:cNvPr id="39" name="SK-13-text-38"/>
          <p:cNvSpPr/>
          <p:nvPr/>
        </p:nvSpPr>
        <p:spPr>
          <a:xfrm>
            <a:off x="6742063" y="4834830"/>
            <a:ext cx="54499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routinely used below age 12 without specialist advice</a:t>
            </a:r>
            <a:endParaRPr lang="en-US" sz="1425" dirty="0"/>
          </a:p>
        </p:txBody>
      </p:sp>
      <p:sp>
        <p:nvSpPr>
          <p:cNvPr id="40" name="SK-13-text-39"/>
          <p:cNvSpPr/>
          <p:nvPr/>
        </p:nvSpPr>
        <p:spPr>
          <a:xfrm>
            <a:off x="7985671" y="5218807"/>
            <a:ext cx="42063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Referral:</a:t>
            </a:r>
            <a:endParaRPr lang="en-US" sz="1800" dirty="0"/>
          </a:p>
        </p:txBody>
      </p:sp>
      <p:sp>
        <p:nvSpPr>
          <p:cNvPr id="41" name="SK-13-text-40"/>
          <p:cNvSpPr/>
          <p:nvPr/>
        </p:nvSpPr>
        <p:spPr>
          <a:xfrm>
            <a:off x="6742063" y="5479405"/>
            <a:ext cx="54499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if still uncontrolled — refer to paediatric respiratory team</a:t>
            </a:r>
            <a:endParaRPr lang="en-US" sz="1425" dirty="0"/>
          </a:p>
        </p:txBody>
      </p:sp>
      <p:sp>
        <p:nvSpPr>
          <p:cNvPr id="42" name="SK-13-text-41"/>
          <p:cNvSpPr/>
          <p:nvPr/>
        </p:nvSpPr>
        <p:spPr>
          <a:xfrm>
            <a:off x="7595592" y="5884069"/>
            <a:ext cx="45964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Stop LTRA if no benefit at 8 weeks</a:t>
            </a:r>
            <a:endParaRPr lang="en-US" sz="1425" dirty="0"/>
          </a:p>
        </p:txBody>
      </p:sp>
      <p:sp>
        <p:nvSpPr>
          <p:cNvPr id="43" name="SK-13-text-42"/>
          <p:cNvSpPr/>
          <p:nvPr/>
        </p:nvSpPr>
        <p:spPr>
          <a:xfrm>
            <a:off x="475357" y="6590407"/>
            <a:ext cx="117166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 · NICE NG245 (2024)</a:t>
            </a:r>
            <a:endParaRPr lang="en-US" sz="1425" dirty="0"/>
          </a:p>
        </p:txBody>
      </p:sp>
      <p:sp>
        <p:nvSpPr>
          <p:cNvPr id="44" name="SK-13-text-43"/>
          <p:cNvSpPr/>
          <p:nvPr/>
        </p:nvSpPr>
        <p:spPr>
          <a:xfrm>
            <a:off x="10655796" y="6590407"/>
            <a:ext cx="15362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13 of 34</a:t>
            </a:r>
            <a:endParaRPr lang="en-US" sz="14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71" y="452586"/>
            <a:ext cx="3145482" cy="287982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536055"/>
            <a:ext cx="1292275" cy="82153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2338536"/>
            <a:ext cx="134094" cy="315367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3751213"/>
            <a:ext cx="134094" cy="31536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5184577"/>
            <a:ext cx="6863953" cy="1097161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88" y="6478042"/>
            <a:ext cx="10972815" cy="32456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8188" y="2201317"/>
            <a:ext cx="3864769" cy="331916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177" y="5287417"/>
            <a:ext cx="377875" cy="329059"/>
          </a:xfrm>
          <a:prstGeom prst="rect">
            <a:avLst/>
          </a:prstGeom>
        </p:spPr>
      </p:pic>
      <p:sp>
        <p:nvSpPr>
          <p:cNvPr id="11" name="SK-14-text-10"/>
          <p:cNvSpPr/>
          <p:nvPr/>
        </p:nvSpPr>
        <p:spPr>
          <a:xfrm>
            <a:off x="732532" y="479971"/>
            <a:ext cx="28993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Step-wise Management • Step 5</a:t>
            </a:r>
            <a:endParaRPr lang="en-US" sz="1500" dirty="0"/>
          </a:p>
        </p:txBody>
      </p:sp>
      <p:sp>
        <p:nvSpPr>
          <p:cNvPr id="12" name="SK-14-text-11"/>
          <p:cNvSpPr/>
          <p:nvPr/>
        </p:nvSpPr>
        <p:spPr>
          <a:xfrm>
            <a:off x="658267" y="891480"/>
            <a:ext cx="1153373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5: Specialist Care</a:t>
            </a:r>
            <a:endParaRPr lang="en-US" sz="4050" dirty="0"/>
          </a:p>
        </p:txBody>
      </p:sp>
      <p:sp>
        <p:nvSpPr>
          <p:cNvPr id="13" name="SK-14-text-12"/>
          <p:cNvSpPr/>
          <p:nvPr/>
        </p:nvSpPr>
        <p:spPr>
          <a:xfrm>
            <a:off x="633859" y="1741884"/>
            <a:ext cx="1155814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F63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Paediatric Respiratory Referral • Biologics • Refractory Asthma</a:t>
            </a:r>
            <a:endParaRPr lang="en-US" sz="2250" dirty="0"/>
          </a:p>
        </p:txBody>
      </p:sp>
      <p:sp>
        <p:nvSpPr>
          <p:cNvPr id="14" name="SK-14-text-13"/>
          <p:cNvSpPr/>
          <p:nvPr/>
        </p:nvSpPr>
        <p:spPr>
          <a:xfrm>
            <a:off x="877788" y="2324844"/>
            <a:ext cx="113142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to Refer to Paediatric Respiratory</a:t>
            </a:r>
            <a:endParaRPr lang="en-US" sz="2250" dirty="0"/>
          </a:p>
        </p:txBody>
      </p:sp>
      <p:sp>
        <p:nvSpPr>
          <p:cNvPr id="15" name="SK-14-text-14"/>
          <p:cNvSpPr/>
          <p:nvPr/>
        </p:nvSpPr>
        <p:spPr>
          <a:xfrm>
            <a:off x="877788" y="2688282"/>
            <a:ext cx="113142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Asthma uncontrolled despite Step 4 optimisation</a:t>
            </a:r>
            <a:endParaRPr lang="en-US" sz="1800" dirty="0"/>
          </a:p>
        </p:txBody>
      </p:sp>
      <p:sp>
        <p:nvSpPr>
          <p:cNvPr id="16" name="SK-14-text-15"/>
          <p:cNvSpPr/>
          <p:nvPr/>
        </p:nvSpPr>
        <p:spPr>
          <a:xfrm>
            <a:off x="877788" y="3003798"/>
            <a:ext cx="1131421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Diagnostic uncertainty — consider alternative diagnoses</a:t>
            </a:r>
            <a:endParaRPr lang="en-US" sz="1800" dirty="0"/>
          </a:p>
        </p:txBody>
      </p:sp>
      <p:sp>
        <p:nvSpPr>
          <p:cNvPr id="17" name="SK-14-text-16"/>
          <p:cNvSpPr/>
          <p:nvPr/>
        </p:nvSpPr>
        <p:spPr>
          <a:xfrm>
            <a:off x="877788" y="3339703"/>
            <a:ext cx="113142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Suspected severe or difficult asthma requiring specialist workup</a:t>
            </a:r>
            <a:endParaRPr lang="en-US" sz="1800" dirty="0"/>
          </a:p>
        </p:txBody>
      </p:sp>
      <p:sp>
        <p:nvSpPr>
          <p:cNvPr id="18" name="SK-14-text-17"/>
          <p:cNvSpPr/>
          <p:nvPr/>
        </p:nvSpPr>
        <p:spPr>
          <a:xfrm>
            <a:off x="877788" y="3778746"/>
            <a:ext cx="97440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Specialist-Led Interventions</a:t>
            </a:r>
            <a:endParaRPr lang="en-US" sz="2250" dirty="0"/>
          </a:p>
        </p:txBody>
      </p:sp>
      <p:sp>
        <p:nvSpPr>
          <p:cNvPr id="19" name="SK-14-text-18"/>
          <p:cNvSpPr/>
          <p:nvPr/>
        </p:nvSpPr>
        <p:spPr>
          <a:xfrm>
            <a:off x="877788" y="4142184"/>
            <a:ext cx="113142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Comprehensive phenotyping — identify treatable traits</a:t>
            </a:r>
            <a:endParaRPr lang="en-US" sz="1800" dirty="0"/>
          </a:p>
        </p:txBody>
      </p:sp>
      <p:sp>
        <p:nvSpPr>
          <p:cNvPr id="20" name="SK-14-text-19"/>
          <p:cNvSpPr/>
          <p:nvPr/>
        </p:nvSpPr>
        <p:spPr>
          <a:xfrm>
            <a:off x="877788" y="4464546"/>
            <a:ext cx="113142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Biologics initiated by paediatric teams (not GP)</a:t>
            </a:r>
            <a:endParaRPr lang="en-US" sz="1800" dirty="0"/>
          </a:p>
        </p:txBody>
      </p:sp>
      <p:sp>
        <p:nvSpPr>
          <p:cNvPr id="21" name="SK-14-text-20"/>
          <p:cNvSpPr/>
          <p:nvPr/>
        </p:nvSpPr>
        <p:spPr>
          <a:xfrm>
            <a:off x="877788" y="4786759"/>
            <a:ext cx="113142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High-dose ICS management with safety monitoring</a:t>
            </a:r>
            <a:endParaRPr lang="en-US" sz="1800" dirty="0"/>
          </a:p>
        </p:txBody>
      </p:sp>
      <p:sp>
        <p:nvSpPr>
          <p:cNvPr id="22" name="SK-14-text-21"/>
          <p:cNvSpPr/>
          <p:nvPr/>
        </p:nvSpPr>
        <p:spPr>
          <a:xfrm>
            <a:off x="1292275" y="5307955"/>
            <a:ext cx="73437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Biologics in Children</a:t>
            </a:r>
            <a:endParaRPr lang="en-US" sz="2250" dirty="0"/>
          </a:p>
        </p:txBody>
      </p:sp>
      <p:sp>
        <p:nvSpPr>
          <p:cNvPr id="23" name="SK-14-text-22"/>
          <p:cNvSpPr/>
          <p:nvPr/>
        </p:nvSpPr>
        <p:spPr>
          <a:xfrm>
            <a:off x="1292275" y="5657850"/>
            <a:ext cx="593749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Generally initiated and monitored by specialist paediatric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2021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teams — not routinely started in primary care.</a:t>
            </a:r>
            <a:endParaRPr lang="en-US" sz="1800" dirty="0"/>
          </a:p>
        </p:txBody>
      </p:sp>
      <p:sp>
        <p:nvSpPr>
          <p:cNvPr id="24" name="SK-14-text-23"/>
          <p:cNvSpPr/>
          <p:nvPr/>
        </p:nvSpPr>
        <p:spPr>
          <a:xfrm>
            <a:off x="572988" y="6583561"/>
            <a:ext cx="90697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F63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• Step 5 • Specialist Referral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9655671" y="6583561"/>
            <a:ext cx="193878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5F63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May 2026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7773" y="0"/>
            <a:ext cx="1914227" cy="226308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479971"/>
            <a:ext cx="1999357" cy="356592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659582"/>
            <a:ext cx="1292275" cy="95994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5465713"/>
            <a:ext cx="10875169" cy="822871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6503343"/>
            <a:ext cx="10875169" cy="9525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407146"/>
            <a:ext cx="10911840" cy="286511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2407146"/>
            <a:ext cx="10911840" cy="473743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9600" y="2407146"/>
            <a:ext cx="2198650" cy="473743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48250" y="2407146"/>
            <a:ext cx="2198650" cy="473743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6900" y="2407146"/>
            <a:ext cx="2198798" cy="473743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2880890"/>
            <a:ext cx="2133463" cy="65569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67322" y="2880890"/>
            <a:ext cx="2182278" cy="655691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49600" y="2880890"/>
            <a:ext cx="2198650" cy="655691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48250" y="2880890"/>
            <a:ext cx="2198650" cy="655691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46900" y="2880890"/>
            <a:ext cx="2198798" cy="655691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859" y="3536580"/>
            <a:ext cx="10911840" cy="655691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3859" y="3536580"/>
            <a:ext cx="2133463" cy="655691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67322" y="3536580"/>
            <a:ext cx="2182278" cy="655691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49600" y="3536580"/>
            <a:ext cx="2198650" cy="655691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48250" y="3536580"/>
            <a:ext cx="2198650" cy="655691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46900" y="3536580"/>
            <a:ext cx="2198798" cy="655691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3859" y="4192271"/>
            <a:ext cx="2133463" cy="424148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67322" y="4192271"/>
            <a:ext cx="2182278" cy="424148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949600" y="4192271"/>
            <a:ext cx="2198650" cy="424148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148250" y="4192271"/>
            <a:ext cx="2198650" cy="424148"/>
          </a:xfrm>
          <a:prstGeom prst="rect">
            <a:avLst/>
          </a:prstGeom>
        </p:spPr>
      </p:pic>
      <p:pic>
        <p:nvPicPr>
          <p:cNvPr id="28" name="SK-15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346900" y="4192271"/>
            <a:ext cx="2198798" cy="424148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33859" y="4616419"/>
            <a:ext cx="10911840" cy="655838"/>
          </a:xfrm>
          <a:prstGeom prst="rect">
            <a:avLst/>
          </a:prstGeom>
        </p:spPr>
      </p:pic>
      <p:pic>
        <p:nvPicPr>
          <p:cNvPr id="30" name="SK-15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3859" y="4616419"/>
            <a:ext cx="2133463" cy="655838"/>
          </a:xfrm>
          <a:prstGeom prst="rect">
            <a:avLst/>
          </a:prstGeom>
        </p:spPr>
      </p:pic>
      <p:pic>
        <p:nvPicPr>
          <p:cNvPr id="31" name="SK-15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767322" y="4616419"/>
            <a:ext cx="2182278" cy="655838"/>
          </a:xfrm>
          <a:prstGeom prst="rect">
            <a:avLst/>
          </a:prstGeom>
        </p:spPr>
      </p:pic>
      <p:pic>
        <p:nvPicPr>
          <p:cNvPr id="32" name="SK-15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949600" y="4616419"/>
            <a:ext cx="2198650" cy="655838"/>
          </a:xfrm>
          <a:prstGeom prst="rect">
            <a:avLst/>
          </a:prstGeom>
        </p:spPr>
      </p:pic>
      <p:pic>
        <p:nvPicPr>
          <p:cNvPr id="33" name="SK-15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148250" y="4616419"/>
            <a:ext cx="2198650" cy="655838"/>
          </a:xfrm>
          <a:prstGeom prst="rect">
            <a:avLst/>
          </a:prstGeom>
        </p:spPr>
      </p:pic>
      <p:pic>
        <p:nvPicPr>
          <p:cNvPr id="34" name="SK-15-img-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346900" y="4616419"/>
            <a:ext cx="2198798" cy="655838"/>
          </a:xfrm>
          <a:prstGeom prst="rect">
            <a:avLst/>
          </a:prstGeom>
        </p:spPr>
      </p:pic>
      <p:pic>
        <p:nvPicPr>
          <p:cNvPr id="35" name="SK-15-img-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80157" y="5596086"/>
            <a:ext cx="280392" cy="253603"/>
          </a:xfrm>
          <a:prstGeom prst="rect">
            <a:avLst/>
          </a:prstGeom>
        </p:spPr>
      </p:pic>
      <p:sp>
        <p:nvSpPr>
          <p:cNvPr id="36" name="SK-15-text-35"/>
          <p:cNvSpPr/>
          <p:nvPr/>
        </p:nvSpPr>
        <p:spPr>
          <a:xfrm>
            <a:off x="776735" y="2407146"/>
            <a:ext cx="4163341" cy="4737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</a:rPr>
              <a:t>Drug</a:t>
            </a:r>
            <a:endParaRPr lang="en-US" sz="1650" dirty="0"/>
          </a:p>
        </p:txBody>
      </p:sp>
      <p:sp>
        <p:nvSpPr>
          <p:cNvPr id="37" name="SK-15-text-36"/>
          <p:cNvSpPr/>
          <p:nvPr/>
        </p:nvSpPr>
        <p:spPr>
          <a:xfrm>
            <a:off x="4897213" y="2407146"/>
            <a:ext cx="2074825" cy="4737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</a:rPr>
              <a:t>Low Dose</a:t>
            </a:r>
            <a:endParaRPr lang="en-US" sz="1650" dirty="0"/>
          </a:p>
        </p:txBody>
      </p:sp>
      <p:sp>
        <p:nvSpPr>
          <p:cNvPr id="38" name="SK-15-text-37"/>
          <p:cNvSpPr/>
          <p:nvPr/>
        </p:nvSpPr>
        <p:spPr>
          <a:xfrm>
            <a:off x="7095863" y="2407146"/>
            <a:ext cx="2074825" cy="4737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</a:rPr>
              <a:t>Moderate Dose</a:t>
            </a:r>
            <a:endParaRPr lang="en-US" sz="1650" dirty="0"/>
          </a:p>
        </p:txBody>
      </p:sp>
      <p:sp>
        <p:nvSpPr>
          <p:cNvPr id="39" name="SK-15-text-38"/>
          <p:cNvSpPr/>
          <p:nvPr/>
        </p:nvSpPr>
        <p:spPr>
          <a:xfrm>
            <a:off x="9294513" y="2407146"/>
            <a:ext cx="2074973" cy="4737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</a:rPr>
              <a:t>High Dose</a:t>
            </a:r>
            <a:endParaRPr lang="en-US" sz="1650" dirty="0"/>
          </a:p>
        </p:txBody>
      </p:sp>
      <p:sp>
        <p:nvSpPr>
          <p:cNvPr id="40" name="SK-15-text-39"/>
          <p:cNvSpPr/>
          <p:nvPr/>
        </p:nvSpPr>
        <p:spPr>
          <a:xfrm>
            <a:off x="776735" y="2880890"/>
            <a:ext cx="1847713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Beclometasone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Standard Particle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2910198" y="2990739"/>
            <a:ext cx="3067050" cy="208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22222"/>
                </a:solidFill>
              </a:rPr>
              <a:t>Beclometasone</a:t>
            </a:r>
            <a:endParaRPr lang="en-US" sz="1500" dirty="0"/>
          </a:p>
        </p:txBody>
      </p:sp>
      <p:sp>
        <p:nvSpPr>
          <p:cNvPr id="42" name="SK-15-text-41"/>
          <p:cNvSpPr/>
          <p:nvPr/>
        </p:nvSpPr>
        <p:spPr>
          <a:xfrm>
            <a:off x="2910198" y="3227611"/>
            <a:ext cx="3583305" cy="189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6A7FA4"/>
                </a:solidFill>
              </a:rPr>
              <a:t>standard particle</a:t>
            </a:r>
            <a:endParaRPr lang="en-US" sz="1350" dirty="0"/>
          </a:p>
        </p:txBody>
      </p:sp>
      <p:sp>
        <p:nvSpPr>
          <p:cNvPr id="43" name="SK-15-text-42"/>
          <p:cNvSpPr/>
          <p:nvPr/>
        </p:nvSpPr>
        <p:spPr>
          <a:xfrm>
            <a:off x="4901975" y="2880890"/>
            <a:ext cx="2008150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100–200 mcg/day</a:t>
            </a:r>
            <a:endParaRPr lang="en-US" sz="1500" dirty="0"/>
          </a:p>
        </p:txBody>
      </p:sp>
      <p:sp>
        <p:nvSpPr>
          <p:cNvPr id="44" name="SK-15-text-43"/>
          <p:cNvSpPr/>
          <p:nvPr/>
        </p:nvSpPr>
        <p:spPr>
          <a:xfrm>
            <a:off x="7100625" y="2880890"/>
            <a:ext cx="2008150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300–400 mcg/day</a:t>
            </a:r>
            <a:endParaRPr lang="en-US" sz="1500" dirty="0"/>
          </a:p>
        </p:txBody>
      </p:sp>
      <p:sp>
        <p:nvSpPr>
          <p:cNvPr id="45" name="SK-15-text-44"/>
          <p:cNvSpPr/>
          <p:nvPr/>
        </p:nvSpPr>
        <p:spPr>
          <a:xfrm>
            <a:off x="9299275" y="2880890"/>
            <a:ext cx="2008298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500–800 mcg/day</a:t>
            </a:r>
            <a:endParaRPr lang="en-US" sz="1500" dirty="0"/>
          </a:p>
        </p:txBody>
      </p:sp>
      <p:sp>
        <p:nvSpPr>
          <p:cNvPr id="46" name="SK-15-text-45"/>
          <p:cNvSpPr/>
          <p:nvPr/>
        </p:nvSpPr>
        <p:spPr>
          <a:xfrm>
            <a:off x="776735" y="3536580"/>
            <a:ext cx="1847713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Beclometasone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Extrafine</a:t>
            </a:r>
            <a:endParaRPr lang="en-US" sz="1500" dirty="0"/>
          </a:p>
        </p:txBody>
      </p:sp>
      <p:sp>
        <p:nvSpPr>
          <p:cNvPr id="47" name="SK-15-text-46"/>
          <p:cNvSpPr/>
          <p:nvPr/>
        </p:nvSpPr>
        <p:spPr>
          <a:xfrm>
            <a:off x="2910198" y="3646429"/>
            <a:ext cx="3067050" cy="208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22222"/>
                </a:solidFill>
              </a:rPr>
              <a:t>Beclometasone</a:t>
            </a:r>
            <a:endParaRPr lang="en-US" sz="1500" dirty="0"/>
          </a:p>
        </p:txBody>
      </p:sp>
      <p:sp>
        <p:nvSpPr>
          <p:cNvPr id="48" name="SK-15-text-47"/>
          <p:cNvSpPr/>
          <p:nvPr/>
        </p:nvSpPr>
        <p:spPr>
          <a:xfrm>
            <a:off x="2910198" y="3883301"/>
            <a:ext cx="1937385" cy="1894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6A7FA4"/>
                </a:solidFill>
              </a:rPr>
              <a:t>extrafine</a:t>
            </a:r>
            <a:endParaRPr lang="en-US" sz="1350" dirty="0"/>
          </a:p>
        </p:txBody>
      </p:sp>
      <p:sp>
        <p:nvSpPr>
          <p:cNvPr id="49" name="SK-15-text-48"/>
          <p:cNvSpPr/>
          <p:nvPr/>
        </p:nvSpPr>
        <p:spPr>
          <a:xfrm>
            <a:off x="4901975" y="3536580"/>
            <a:ext cx="2008150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50–100 mcg/day</a:t>
            </a:r>
            <a:endParaRPr lang="en-US" sz="1500" dirty="0"/>
          </a:p>
        </p:txBody>
      </p:sp>
      <p:sp>
        <p:nvSpPr>
          <p:cNvPr id="50" name="SK-15-text-49"/>
          <p:cNvSpPr/>
          <p:nvPr/>
        </p:nvSpPr>
        <p:spPr>
          <a:xfrm>
            <a:off x="7100625" y="3536580"/>
            <a:ext cx="2008150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150–200 mcg/day</a:t>
            </a:r>
            <a:endParaRPr lang="en-US" sz="1500" dirty="0"/>
          </a:p>
        </p:txBody>
      </p:sp>
      <p:sp>
        <p:nvSpPr>
          <p:cNvPr id="51" name="SK-15-text-50"/>
          <p:cNvSpPr/>
          <p:nvPr/>
        </p:nvSpPr>
        <p:spPr>
          <a:xfrm>
            <a:off x="9299275" y="3536580"/>
            <a:ext cx="2008298" cy="6556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300–400 mcg/day</a:t>
            </a:r>
            <a:endParaRPr lang="en-US" sz="1500" dirty="0"/>
          </a:p>
        </p:txBody>
      </p:sp>
      <p:sp>
        <p:nvSpPr>
          <p:cNvPr id="52" name="SK-15-text-51"/>
          <p:cNvSpPr/>
          <p:nvPr/>
        </p:nvSpPr>
        <p:spPr>
          <a:xfrm>
            <a:off x="776735" y="4192271"/>
            <a:ext cx="2075070" cy="424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Budesonide</a:t>
            </a:r>
            <a:endParaRPr lang="en-US" sz="1500" dirty="0"/>
          </a:p>
        </p:txBody>
      </p:sp>
      <p:sp>
        <p:nvSpPr>
          <p:cNvPr id="53" name="SK-15-text-52"/>
          <p:cNvSpPr/>
          <p:nvPr/>
        </p:nvSpPr>
        <p:spPr>
          <a:xfrm>
            <a:off x="2910198" y="4300047"/>
            <a:ext cx="2381250" cy="2084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22222"/>
                </a:solidFill>
              </a:rPr>
              <a:t>Budesonide</a:t>
            </a:r>
            <a:endParaRPr lang="en-US" sz="1500" dirty="0"/>
          </a:p>
        </p:txBody>
      </p:sp>
      <p:sp>
        <p:nvSpPr>
          <p:cNvPr id="54" name="SK-15-text-53"/>
          <p:cNvSpPr/>
          <p:nvPr/>
        </p:nvSpPr>
        <p:spPr>
          <a:xfrm>
            <a:off x="4901975" y="4192271"/>
            <a:ext cx="2008150" cy="424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100–200 mcg/day</a:t>
            </a:r>
            <a:endParaRPr lang="en-US" sz="1500" dirty="0"/>
          </a:p>
        </p:txBody>
      </p:sp>
      <p:sp>
        <p:nvSpPr>
          <p:cNvPr id="55" name="SK-15-text-54"/>
          <p:cNvSpPr/>
          <p:nvPr/>
        </p:nvSpPr>
        <p:spPr>
          <a:xfrm>
            <a:off x="7100625" y="4192271"/>
            <a:ext cx="2008150" cy="424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300–400 mcg/day</a:t>
            </a:r>
            <a:endParaRPr lang="en-US" sz="1500" dirty="0"/>
          </a:p>
        </p:txBody>
      </p:sp>
      <p:sp>
        <p:nvSpPr>
          <p:cNvPr id="56" name="SK-15-text-55"/>
          <p:cNvSpPr/>
          <p:nvPr/>
        </p:nvSpPr>
        <p:spPr>
          <a:xfrm>
            <a:off x="9299275" y="4192271"/>
            <a:ext cx="2008298" cy="424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500–800 mcg/day</a:t>
            </a:r>
            <a:endParaRPr lang="en-US" sz="1500" dirty="0"/>
          </a:p>
        </p:txBody>
      </p:sp>
      <p:sp>
        <p:nvSpPr>
          <p:cNvPr id="57" name="SK-15-text-56"/>
          <p:cNvSpPr/>
          <p:nvPr/>
        </p:nvSpPr>
        <p:spPr>
          <a:xfrm>
            <a:off x="776735" y="4616419"/>
            <a:ext cx="1847713" cy="655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Fluticasone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Propionate</a:t>
            </a:r>
            <a:endParaRPr lang="en-US" sz="1500" dirty="0"/>
          </a:p>
        </p:txBody>
      </p:sp>
      <p:sp>
        <p:nvSpPr>
          <p:cNvPr id="58" name="SK-15-text-57"/>
          <p:cNvSpPr/>
          <p:nvPr/>
        </p:nvSpPr>
        <p:spPr>
          <a:xfrm>
            <a:off x="2910198" y="4726416"/>
            <a:ext cx="1058620" cy="4358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22222"/>
                </a:solidFill>
              </a:rPr>
              <a:t>Fluticasone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222222"/>
                </a:solidFill>
              </a:rPr>
              <a:t>propionate</a:t>
            </a:r>
            <a:endParaRPr lang="en-US" sz="1500" dirty="0"/>
          </a:p>
        </p:txBody>
      </p:sp>
      <p:sp>
        <p:nvSpPr>
          <p:cNvPr id="59" name="SK-15-text-58"/>
          <p:cNvSpPr/>
          <p:nvPr/>
        </p:nvSpPr>
        <p:spPr>
          <a:xfrm>
            <a:off x="4901975" y="4616419"/>
            <a:ext cx="2008150" cy="655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50–100 mcg/day</a:t>
            </a:r>
            <a:endParaRPr lang="en-US" sz="1500" dirty="0"/>
          </a:p>
        </p:txBody>
      </p:sp>
      <p:sp>
        <p:nvSpPr>
          <p:cNvPr id="60" name="SK-15-text-59"/>
          <p:cNvSpPr/>
          <p:nvPr/>
        </p:nvSpPr>
        <p:spPr>
          <a:xfrm>
            <a:off x="7100625" y="4616419"/>
            <a:ext cx="2008150" cy="655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150–200 mcg/day</a:t>
            </a:r>
            <a:endParaRPr lang="en-US" sz="1500" dirty="0"/>
          </a:p>
        </p:txBody>
      </p:sp>
      <p:sp>
        <p:nvSpPr>
          <p:cNvPr id="61" name="SK-15-text-60"/>
          <p:cNvSpPr/>
          <p:nvPr/>
        </p:nvSpPr>
        <p:spPr>
          <a:xfrm>
            <a:off x="9299275" y="4616419"/>
            <a:ext cx="2008298" cy="655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</a:rPr>
              <a:t>250–400 mcg/day</a:t>
            </a:r>
            <a:endParaRPr lang="en-US" sz="1500" dirty="0"/>
          </a:p>
        </p:txBody>
      </p:sp>
      <p:sp>
        <p:nvSpPr>
          <p:cNvPr id="62" name="SK-15-text-61"/>
          <p:cNvSpPr/>
          <p:nvPr/>
        </p:nvSpPr>
        <p:spPr>
          <a:xfrm>
            <a:off x="691307" y="507355"/>
            <a:ext cx="190916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BNFC 2025–2026</a:t>
            </a:r>
            <a:endParaRPr lang="en-US" sz="1650" dirty="0"/>
          </a:p>
        </p:txBody>
      </p:sp>
      <p:sp>
        <p:nvSpPr>
          <p:cNvPr id="63" name="SK-15-text-62"/>
          <p:cNvSpPr/>
          <p:nvPr/>
        </p:nvSpPr>
        <p:spPr>
          <a:xfrm>
            <a:off x="633859" y="960090"/>
            <a:ext cx="11558141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D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Paediatric ICS Dose Equivalence</a:t>
            </a:r>
            <a:endParaRPr lang="en-US" sz="4050" dirty="0"/>
          </a:p>
        </p:txBody>
      </p:sp>
      <p:sp>
        <p:nvSpPr>
          <p:cNvPr id="64" name="SK-15-text-63"/>
          <p:cNvSpPr/>
          <p:nvPr/>
        </p:nvSpPr>
        <p:spPr>
          <a:xfrm>
            <a:off x="609600" y="1947565"/>
            <a:ext cx="1158240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Children 5–11 years · Daily inhaled corticosteroid dose ranges by drug</a:t>
            </a:r>
            <a:endParaRPr lang="en-US" sz="1875" dirty="0"/>
          </a:p>
        </p:txBody>
      </p:sp>
      <p:sp>
        <p:nvSpPr>
          <p:cNvPr id="65" name="SK-15-text-64"/>
          <p:cNvSpPr/>
          <p:nvPr/>
        </p:nvSpPr>
        <p:spPr>
          <a:xfrm>
            <a:off x="1145977" y="5596086"/>
            <a:ext cx="1104602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74421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Mometasone discontinued in the UK — February 2026</a:t>
            </a:r>
            <a:endParaRPr lang="en-US" sz="1800" dirty="0"/>
          </a:p>
        </p:txBody>
      </p:sp>
      <p:sp>
        <p:nvSpPr>
          <p:cNvPr id="66" name="SK-15-text-65"/>
          <p:cNvSpPr/>
          <p:nvPr/>
        </p:nvSpPr>
        <p:spPr>
          <a:xfrm>
            <a:off x="1145977" y="5925294"/>
            <a:ext cx="1104602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74421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Switch children currently prescribed mometasone to budesonide or beclometasone equivalents</a:t>
            </a:r>
            <a:endParaRPr lang="en-US" sz="1725" dirty="0"/>
          </a:p>
        </p:txBody>
      </p:sp>
      <p:sp>
        <p:nvSpPr>
          <p:cNvPr id="67" name="SK-15-text-66"/>
          <p:cNvSpPr/>
          <p:nvPr/>
        </p:nvSpPr>
        <p:spPr>
          <a:xfrm>
            <a:off x="621655" y="6597253"/>
            <a:ext cx="93916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Paediatric Asthma · BNFC 2025–2026</a:t>
            </a:r>
            <a:endParaRPr lang="en-US" sz="1125" dirty="0"/>
          </a:p>
        </p:txBody>
      </p:sp>
      <p:sp>
        <p:nvSpPr>
          <p:cNvPr id="68" name="SK-15-text-67"/>
          <p:cNvSpPr/>
          <p:nvPr/>
        </p:nvSpPr>
        <p:spPr>
          <a:xfrm>
            <a:off x="10994082" y="6604248"/>
            <a:ext cx="55155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/ 34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45382"/>
            <a:ext cx="12192000" cy="4512469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363438"/>
            <a:ext cx="2584698" cy="33590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565077"/>
            <a:ext cx="1975098" cy="38100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340620"/>
            <a:ext cx="10826353" cy="952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770584"/>
            <a:ext cx="3438079" cy="3401467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708821"/>
            <a:ext cx="3438079" cy="20568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4682" y="2770584"/>
            <a:ext cx="3462486" cy="3401467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2708821"/>
            <a:ext cx="3462486" cy="20568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58894" y="2770584"/>
            <a:ext cx="3450282" cy="3401467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58894" y="2708821"/>
            <a:ext cx="3450282" cy="20568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31561" y="4594771"/>
            <a:ext cx="2560290" cy="226308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56055" y="3518148"/>
            <a:ext cx="1389757" cy="1097161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39867" y="3483769"/>
            <a:ext cx="524173" cy="123438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23765" y="3607296"/>
            <a:ext cx="719286" cy="946398"/>
          </a:xfrm>
          <a:prstGeom prst="rect">
            <a:avLst/>
          </a:prstGeom>
        </p:spPr>
      </p:pic>
      <p:sp>
        <p:nvSpPr>
          <p:cNvPr id="17" name="SK-16-text-16"/>
          <p:cNvSpPr/>
          <p:nvPr/>
        </p:nvSpPr>
        <p:spPr>
          <a:xfrm>
            <a:off x="793552" y="418207"/>
            <a:ext cx="241161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REFERENCE</a:t>
            </a:r>
            <a:endParaRPr lang="en-US" sz="1500" dirty="0"/>
          </a:p>
        </p:txBody>
      </p:sp>
      <p:sp>
        <p:nvSpPr>
          <p:cNvPr id="18" name="SK-16-text-17"/>
          <p:cNvSpPr/>
          <p:nvPr/>
        </p:nvSpPr>
        <p:spPr>
          <a:xfrm>
            <a:off x="682675" y="795486"/>
            <a:ext cx="11509325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75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LTRA Dosing by Age Group</a:t>
            </a:r>
            <a:endParaRPr lang="en-US" sz="4875" dirty="0"/>
          </a:p>
        </p:txBody>
      </p:sp>
      <p:sp>
        <p:nvSpPr>
          <p:cNvPr id="19" name="SK-16-text-18"/>
          <p:cNvSpPr/>
          <p:nvPr/>
        </p:nvSpPr>
        <p:spPr>
          <a:xfrm>
            <a:off x="658267" y="1796653"/>
            <a:ext cx="1153373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459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 — once daily dosing (BNFC 2025–2026)</a:t>
            </a:r>
            <a:endParaRPr lang="en-US" sz="2400" dirty="0"/>
          </a:p>
        </p:txBody>
      </p:sp>
      <p:sp>
        <p:nvSpPr>
          <p:cNvPr id="20" name="SK-16-text-19"/>
          <p:cNvSpPr/>
          <p:nvPr/>
        </p:nvSpPr>
        <p:spPr>
          <a:xfrm>
            <a:off x="775097" y="3017490"/>
            <a:ext cx="325323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9B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 – 5 years</a:t>
            </a:r>
            <a:endParaRPr lang="en-US" sz="2850" dirty="0"/>
          </a:p>
        </p:txBody>
      </p:sp>
      <p:sp>
        <p:nvSpPr>
          <p:cNvPr id="21" name="SK-16-text-20"/>
          <p:cNvSpPr/>
          <p:nvPr/>
        </p:nvSpPr>
        <p:spPr>
          <a:xfrm>
            <a:off x="1714500" y="4773067"/>
            <a:ext cx="13501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mg</a:t>
            </a:r>
            <a:endParaRPr lang="en-US" sz="3600" dirty="0"/>
          </a:p>
        </p:txBody>
      </p:sp>
      <p:sp>
        <p:nvSpPr>
          <p:cNvPr id="22" name="SK-16-text-21"/>
          <p:cNvSpPr/>
          <p:nvPr/>
        </p:nvSpPr>
        <p:spPr>
          <a:xfrm>
            <a:off x="1659731" y="5314950"/>
            <a:ext cx="148396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daily</a:t>
            </a:r>
            <a:endParaRPr lang="en-US" sz="2250" dirty="0"/>
          </a:p>
        </p:txBody>
      </p:sp>
      <p:sp>
        <p:nvSpPr>
          <p:cNvPr id="23" name="SK-16-text-22"/>
          <p:cNvSpPr/>
          <p:nvPr/>
        </p:nvSpPr>
        <p:spPr>
          <a:xfrm>
            <a:off x="1073944" y="5774382"/>
            <a:ext cx="264333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7A7A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Granules or chewable tablet</a:t>
            </a:r>
            <a:endParaRPr lang="en-US" sz="1500" dirty="0"/>
          </a:p>
        </p:txBody>
      </p:sp>
      <p:sp>
        <p:nvSpPr>
          <p:cNvPr id="24" name="SK-16-text-23"/>
          <p:cNvSpPr/>
          <p:nvPr/>
        </p:nvSpPr>
        <p:spPr>
          <a:xfrm>
            <a:off x="5030093" y="3017490"/>
            <a:ext cx="214386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– 14 years</a:t>
            </a:r>
            <a:endParaRPr lang="en-US" sz="2850" dirty="0"/>
          </a:p>
        </p:txBody>
      </p:sp>
      <p:sp>
        <p:nvSpPr>
          <p:cNvPr id="25" name="SK-16-text-24"/>
          <p:cNvSpPr/>
          <p:nvPr/>
        </p:nvSpPr>
        <p:spPr>
          <a:xfrm>
            <a:off x="5420767" y="4779913"/>
            <a:ext cx="133796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</a:t>
            </a:r>
            <a:endParaRPr lang="en-US" sz="3600" dirty="0"/>
          </a:p>
        </p:txBody>
      </p:sp>
      <p:sp>
        <p:nvSpPr>
          <p:cNvPr id="26" name="SK-16-text-25"/>
          <p:cNvSpPr/>
          <p:nvPr/>
        </p:nvSpPr>
        <p:spPr>
          <a:xfrm>
            <a:off x="5353943" y="5307955"/>
            <a:ext cx="148396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daily</a:t>
            </a:r>
            <a:endParaRPr lang="en-US" sz="2250" dirty="0"/>
          </a:p>
        </p:txBody>
      </p:sp>
      <p:sp>
        <p:nvSpPr>
          <p:cNvPr id="27" name="SK-16-text-26"/>
          <p:cNvSpPr/>
          <p:nvPr/>
        </p:nvSpPr>
        <p:spPr>
          <a:xfrm>
            <a:off x="5304532" y="5774382"/>
            <a:ext cx="158263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7A7A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Chewable tablet</a:t>
            </a:r>
            <a:endParaRPr lang="en-US" sz="1500" dirty="0"/>
          </a:p>
        </p:txBody>
      </p:sp>
      <p:sp>
        <p:nvSpPr>
          <p:cNvPr id="28" name="SK-16-text-27"/>
          <p:cNvSpPr/>
          <p:nvPr/>
        </p:nvSpPr>
        <p:spPr>
          <a:xfrm>
            <a:off x="8858399" y="3017490"/>
            <a:ext cx="186332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5D8A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15 years</a:t>
            </a:r>
            <a:endParaRPr lang="en-US" sz="2850" dirty="0"/>
          </a:p>
        </p:txBody>
      </p:sp>
      <p:sp>
        <p:nvSpPr>
          <p:cNvPr id="29" name="SK-16-text-28"/>
          <p:cNvSpPr/>
          <p:nvPr/>
        </p:nvSpPr>
        <p:spPr>
          <a:xfrm>
            <a:off x="8993088" y="4766221"/>
            <a:ext cx="159409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mg</a:t>
            </a:r>
            <a:endParaRPr lang="en-US" sz="3600" dirty="0"/>
          </a:p>
        </p:txBody>
      </p:sp>
      <p:sp>
        <p:nvSpPr>
          <p:cNvPr id="30" name="SK-16-text-29"/>
          <p:cNvSpPr/>
          <p:nvPr/>
        </p:nvSpPr>
        <p:spPr>
          <a:xfrm>
            <a:off x="9048155" y="5307955"/>
            <a:ext cx="149616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daily</a:t>
            </a:r>
            <a:endParaRPr lang="en-US" sz="2250" dirty="0"/>
          </a:p>
        </p:txBody>
      </p:sp>
      <p:sp>
        <p:nvSpPr>
          <p:cNvPr id="31" name="SK-16-text-30"/>
          <p:cNvSpPr/>
          <p:nvPr/>
        </p:nvSpPr>
        <p:spPr>
          <a:xfrm>
            <a:off x="9035355" y="5774382"/>
            <a:ext cx="149721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7A7A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tablet</a:t>
            </a:r>
            <a:endParaRPr lang="en-US" sz="1500" dirty="0"/>
          </a:p>
        </p:txBody>
      </p:sp>
      <p:sp>
        <p:nvSpPr>
          <p:cNvPr id="32" name="SK-16-text-31"/>
          <p:cNvSpPr/>
          <p:nvPr/>
        </p:nvSpPr>
        <p:spPr>
          <a:xfrm>
            <a:off x="438894" y="6583561"/>
            <a:ext cx="72085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9B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 Series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3846314" y="6563023"/>
            <a:ext cx="448701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Montelukast: counsel on neuropsychiatric side effects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10798969" y="6583561"/>
            <a:ext cx="103926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A7A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16 of 34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3773" y="0"/>
            <a:ext cx="3438079" cy="2880271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658267"/>
            <a:ext cx="2718792" cy="34290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692771"/>
            <a:ext cx="1938486" cy="5715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551063"/>
            <a:ext cx="3450282" cy="366891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503140"/>
            <a:ext cx="3450282" cy="20568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584" y="3302794"/>
            <a:ext cx="2962573" cy="1905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365" y="5712619"/>
            <a:ext cx="2718792" cy="397669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2551063"/>
            <a:ext cx="3462486" cy="3668911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2503140"/>
            <a:ext cx="3462486" cy="205680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08463" y="3302794"/>
            <a:ext cx="2974777" cy="1905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37907" y="5712619"/>
            <a:ext cx="3462485" cy="397669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9765" y="2551063"/>
            <a:ext cx="3462486" cy="3668911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19765" y="2503140"/>
            <a:ext cx="3462486" cy="20568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63694" y="3302794"/>
            <a:ext cx="2974777" cy="1905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66063" y="5712619"/>
            <a:ext cx="3072408" cy="397669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655" y="6537127"/>
            <a:ext cx="1938486" cy="3810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99898" y="6537127"/>
            <a:ext cx="1682353" cy="38100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60596" y="281136"/>
            <a:ext cx="853380" cy="1104007"/>
          </a:xfrm>
          <a:prstGeom prst="rect">
            <a:avLst/>
          </a:prstGeom>
        </p:spPr>
      </p:pic>
      <p:sp>
        <p:nvSpPr>
          <p:cNvPr id="22" name="SK-17-text-21"/>
          <p:cNvSpPr/>
          <p:nvPr/>
        </p:nvSpPr>
        <p:spPr>
          <a:xfrm>
            <a:off x="585192" y="246757"/>
            <a:ext cx="113109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158, May 2025 | Bradford VTS Teaching Deck</a:t>
            </a:r>
            <a:endParaRPr lang="en-US" sz="1425" dirty="0"/>
          </a:p>
        </p:txBody>
      </p:sp>
      <p:sp>
        <p:nvSpPr>
          <p:cNvPr id="23" name="SK-17-text-22"/>
          <p:cNvSpPr/>
          <p:nvPr/>
        </p:nvSpPr>
        <p:spPr>
          <a:xfrm>
            <a:off x="743694" y="713184"/>
            <a:ext cx="68941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• Acute Severity</a:t>
            </a:r>
            <a:endParaRPr lang="en-US" sz="1650" dirty="0"/>
          </a:p>
        </p:txBody>
      </p:sp>
      <p:sp>
        <p:nvSpPr>
          <p:cNvPr id="24" name="SK-17-text-23"/>
          <p:cNvSpPr/>
          <p:nvPr/>
        </p:nvSpPr>
        <p:spPr>
          <a:xfrm>
            <a:off x="572988" y="1110853"/>
            <a:ext cx="1161901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Asthma 5–12 Years: Classification</a:t>
            </a:r>
            <a:endParaRPr lang="en-US" sz="3300" dirty="0"/>
          </a:p>
        </p:txBody>
      </p:sp>
      <p:sp>
        <p:nvSpPr>
          <p:cNvPr id="25" name="SK-17-text-24"/>
          <p:cNvSpPr/>
          <p:nvPr/>
        </p:nvSpPr>
        <p:spPr>
          <a:xfrm>
            <a:off x="572988" y="1933873"/>
            <a:ext cx="1161901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55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Classify severity before you treat — every parameter counts</a:t>
            </a:r>
            <a:endParaRPr lang="en-US" sz="2400" dirty="0"/>
          </a:p>
        </p:txBody>
      </p:sp>
      <p:sp>
        <p:nvSpPr>
          <p:cNvPr id="26" name="SK-17-text-25"/>
          <p:cNvSpPr/>
          <p:nvPr/>
        </p:nvSpPr>
        <p:spPr>
          <a:xfrm>
            <a:off x="1386780" y="2825353"/>
            <a:ext cx="194458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</a:t>
            </a:r>
            <a:endParaRPr lang="en-US" sz="2400" dirty="0"/>
          </a:p>
        </p:txBody>
      </p:sp>
      <p:sp>
        <p:nvSpPr>
          <p:cNvPr id="27" name="SK-17-text-26"/>
          <p:cNvSpPr/>
          <p:nvPr/>
        </p:nvSpPr>
        <p:spPr>
          <a:xfrm>
            <a:off x="767953" y="3490615"/>
            <a:ext cx="248706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PEF 50–75% of best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650" dirty="0"/>
          </a:p>
        </p:txBody>
      </p:sp>
      <p:sp>
        <p:nvSpPr>
          <p:cNvPr id="28" name="SK-17-text-27"/>
          <p:cNvSpPr/>
          <p:nvPr/>
        </p:nvSpPr>
        <p:spPr>
          <a:xfrm>
            <a:off x="767953" y="4107805"/>
            <a:ext cx="889254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Able to talk in full sentences</a:t>
            </a:r>
            <a:endParaRPr lang="en-US" sz="1800" dirty="0"/>
          </a:p>
        </p:txBody>
      </p:sp>
      <p:sp>
        <p:nvSpPr>
          <p:cNvPr id="29" name="SK-17-text-28"/>
          <p:cNvSpPr/>
          <p:nvPr/>
        </p:nvSpPr>
        <p:spPr>
          <a:xfrm>
            <a:off x="767953" y="4471392"/>
            <a:ext cx="284068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Symptoms present but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distressed</a:t>
            </a:r>
            <a:endParaRPr lang="en-US" sz="1650" dirty="0"/>
          </a:p>
        </p:txBody>
      </p:sp>
      <p:sp>
        <p:nvSpPr>
          <p:cNvPr id="30" name="SK-17-text-29"/>
          <p:cNvSpPr/>
          <p:nvPr/>
        </p:nvSpPr>
        <p:spPr>
          <a:xfrm>
            <a:off x="767953" y="5074890"/>
            <a:ext cx="349758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SpO₂ ≥95%</a:t>
            </a:r>
            <a:endParaRPr lang="en-US" sz="1800" dirty="0"/>
          </a:p>
        </p:txBody>
      </p:sp>
      <p:sp>
        <p:nvSpPr>
          <p:cNvPr id="31" name="SK-17-text-30"/>
          <p:cNvSpPr/>
          <p:nvPr/>
        </p:nvSpPr>
        <p:spPr>
          <a:xfrm>
            <a:off x="1170384" y="5788075"/>
            <a:ext cx="642366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in community / GP</a:t>
            </a:r>
            <a:endParaRPr lang="en-US" sz="1800" dirty="0"/>
          </a:p>
        </p:txBody>
      </p:sp>
      <p:sp>
        <p:nvSpPr>
          <p:cNvPr id="32" name="SK-17-text-31"/>
          <p:cNvSpPr/>
          <p:nvPr/>
        </p:nvSpPr>
        <p:spPr>
          <a:xfrm>
            <a:off x="5397996" y="2825353"/>
            <a:ext cx="139585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</a:t>
            </a:r>
            <a:endParaRPr lang="en-US" sz="2400" dirty="0"/>
          </a:p>
        </p:txBody>
      </p:sp>
      <p:sp>
        <p:nvSpPr>
          <p:cNvPr id="33" name="SK-17-text-32"/>
          <p:cNvSpPr/>
          <p:nvPr/>
        </p:nvSpPr>
        <p:spPr>
          <a:xfrm>
            <a:off x="4510980" y="3490615"/>
            <a:ext cx="768102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PEF &lt;50% of best or predicted</a:t>
            </a:r>
            <a:endParaRPr lang="en-US" sz="1800" dirty="0"/>
          </a:p>
        </p:txBody>
      </p:sp>
      <p:sp>
        <p:nvSpPr>
          <p:cNvPr id="34" name="SK-17-text-33"/>
          <p:cNvSpPr/>
          <p:nvPr/>
        </p:nvSpPr>
        <p:spPr>
          <a:xfrm>
            <a:off x="4510980" y="3867894"/>
            <a:ext cx="596646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RR &gt;30 breaths/min</a:t>
            </a:r>
            <a:endParaRPr lang="en-US" sz="1800" dirty="0"/>
          </a:p>
        </p:txBody>
      </p:sp>
      <p:sp>
        <p:nvSpPr>
          <p:cNvPr id="35" name="SK-17-text-34"/>
          <p:cNvSpPr/>
          <p:nvPr/>
        </p:nvSpPr>
        <p:spPr>
          <a:xfrm>
            <a:off x="4510980" y="4238179"/>
            <a:ext cx="58750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HR &gt;125 beats/min</a:t>
            </a:r>
            <a:endParaRPr lang="en-US" sz="1800" dirty="0"/>
          </a:p>
        </p:txBody>
      </p:sp>
      <p:sp>
        <p:nvSpPr>
          <p:cNvPr id="36" name="SK-17-text-35"/>
          <p:cNvSpPr/>
          <p:nvPr/>
        </p:nvSpPr>
        <p:spPr>
          <a:xfrm>
            <a:off x="4510980" y="4608463"/>
            <a:ext cx="29015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Too breathless to complete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sentences</a:t>
            </a:r>
            <a:endParaRPr lang="en-US" sz="1650" dirty="0"/>
          </a:p>
        </p:txBody>
      </p:sp>
      <p:sp>
        <p:nvSpPr>
          <p:cNvPr id="37" name="SK-17-text-36"/>
          <p:cNvSpPr/>
          <p:nvPr/>
        </p:nvSpPr>
        <p:spPr>
          <a:xfrm>
            <a:off x="4510980" y="5225653"/>
            <a:ext cx="441198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SpO₂ 92–94%</a:t>
            </a:r>
            <a:endParaRPr lang="en-US" sz="1800" dirty="0"/>
          </a:p>
        </p:txBody>
      </p:sp>
      <p:sp>
        <p:nvSpPr>
          <p:cNvPr id="38" name="SK-17-text-37"/>
          <p:cNvSpPr/>
          <p:nvPr/>
        </p:nvSpPr>
        <p:spPr>
          <a:xfrm>
            <a:off x="4510980" y="5788075"/>
            <a:ext cx="768102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treatment — consider 999</a:t>
            </a:r>
            <a:endParaRPr lang="en-US" sz="1800" dirty="0"/>
          </a:p>
        </p:txBody>
      </p:sp>
      <p:sp>
        <p:nvSpPr>
          <p:cNvPr id="39" name="SK-17-text-38"/>
          <p:cNvSpPr/>
          <p:nvPr/>
        </p:nvSpPr>
        <p:spPr>
          <a:xfrm>
            <a:off x="8287494" y="2825353"/>
            <a:ext cx="309056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LIFE-THREATENING</a:t>
            </a:r>
            <a:endParaRPr lang="en-US" sz="2400" dirty="0"/>
          </a:p>
        </p:txBody>
      </p:sp>
      <p:sp>
        <p:nvSpPr>
          <p:cNvPr id="40" name="SK-17-text-39"/>
          <p:cNvSpPr/>
          <p:nvPr/>
        </p:nvSpPr>
        <p:spPr>
          <a:xfrm>
            <a:off x="8266063" y="3490615"/>
            <a:ext cx="392593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PEF &lt;33% of best or predicted</a:t>
            </a:r>
            <a:endParaRPr lang="en-US" sz="1800" dirty="0"/>
          </a:p>
        </p:txBody>
      </p:sp>
      <p:sp>
        <p:nvSpPr>
          <p:cNvPr id="41" name="SK-17-text-40"/>
          <p:cNvSpPr/>
          <p:nvPr/>
        </p:nvSpPr>
        <p:spPr>
          <a:xfrm>
            <a:off x="8266063" y="3819823"/>
            <a:ext cx="349758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SpO₂ &lt;92%</a:t>
            </a:r>
            <a:endParaRPr lang="en-US" sz="1800" dirty="0"/>
          </a:p>
        </p:txBody>
      </p:sp>
      <p:sp>
        <p:nvSpPr>
          <p:cNvPr id="42" name="SK-17-text-41"/>
          <p:cNvSpPr/>
          <p:nvPr/>
        </p:nvSpPr>
        <p:spPr>
          <a:xfrm>
            <a:off x="8266063" y="4135338"/>
            <a:ext cx="39259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Silent chest</a:t>
            </a:r>
            <a:endParaRPr lang="en-US" sz="1800" dirty="0"/>
          </a:p>
        </p:txBody>
      </p:sp>
      <p:sp>
        <p:nvSpPr>
          <p:cNvPr id="43" name="SK-17-text-42"/>
          <p:cNvSpPr/>
          <p:nvPr/>
        </p:nvSpPr>
        <p:spPr>
          <a:xfrm>
            <a:off x="8266063" y="4457700"/>
            <a:ext cx="28575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Cyanosis</a:t>
            </a:r>
            <a:endParaRPr lang="en-US" sz="1800" dirty="0"/>
          </a:p>
        </p:txBody>
      </p:sp>
      <p:sp>
        <p:nvSpPr>
          <p:cNvPr id="44" name="SK-17-text-43"/>
          <p:cNvSpPr/>
          <p:nvPr/>
        </p:nvSpPr>
        <p:spPr>
          <a:xfrm>
            <a:off x="8266063" y="4773067"/>
            <a:ext cx="39259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Poor respiratory effort</a:t>
            </a:r>
            <a:endParaRPr lang="en-US" sz="1800" dirty="0"/>
          </a:p>
        </p:txBody>
      </p:sp>
      <p:sp>
        <p:nvSpPr>
          <p:cNvPr id="45" name="SK-17-text-44"/>
          <p:cNvSpPr/>
          <p:nvPr/>
        </p:nvSpPr>
        <p:spPr>
          <a:xfrm>
            <a:off x="8266063" y="5088582"/>
            <a:ext cx="231636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Exhaustion or altered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consciousness</a:t>
            </a:r>
            <a:endParaRPr lang="en-US" sz="1650" dirty="0"/>
          </a:p>
        </p:txBody>
      </p:sp>
      <p:sp>
        <p:nvSpPr>
          <p:cNvPr id="46" name="SK-17-text-45"/>
          <p:cNvSpPr/>
          <p:nvPr/>
        </p:nvSpPr>
        <p:spPr>
          <a:xfrm>
            <a:off x="8363694" y="5788075"/>
            <a:ext cx="3828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91C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Call 999 — immediate transfer</a:t>
            </a:r>
            <a:endParaRPr lang="en-US" sz="1650" dirty="0"/>
          </a:p>
        </p:txBody>
      </p:sp>
      <p:sp>
        <p:nvSpPr>
          <p:cNvPr id="47" name="SK-17-text-46"/>
          <p:cNvSpPr/>
          <p:nvPr/>
        </p:nvSpPr>
        <p:spPr>
          <a:xfrm>
            <a:off x="2466231" y="6419032"/>
            <a:ext cx="752757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&lt;92% in any child with wheeze = immediate hospital transfer regardless of PEF</a:t>
            </a:r>
            <a:endParaRPr lang="en-US" sz="14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01675"/>
            <a:ext cx="1975098" cy="308521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2" y="1833116"/>
            <a:ext cx="10948397" cy="17168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803648"/>
            <a:ext cx="1280071" cy="68461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043559"/>
            <a:ext cx="8095357" cy="912019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043559"/>
            <a:ext cx="999679" cy="912019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2043559"/>
            <a:ext cx="146298" cy="912019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3086100"/>
            <a:ext cx="8095357" cy="912019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3086100"/>
            <a:ext cx="999679" cy="912019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3086100"/>
            <a:ext cx="146298" cy="912019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655" y="4128492"/>
            <a:ext cx="8095357" cy="912019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4128492"/>
            <a:ext cx="999679" cy="912019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55" y="4128492"/>
            <a:ext cx="146298" cy="912019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95765" y="4375398"/>
            <a:ext cx="207169" cy="205680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5170884"/>
            <a:ext cx="8095357" cy="912019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55" y="5170884"/>
            <a:ext cx="999679" cy="912019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655" y="5170884"/>
            <a:ext cx="146298" cy="912019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77859" y="4025503"/>
            <a:ext cx="2413992" cy="2832348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73294" y="5246340"/>
            <a:ext cx="2621161" cy="980629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652" y="6407348"/>
            <a:ext cx="10948397" cy="17168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58573" y="5390257"/>
            <a:ext cx="414486" cy="226219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900071" y="2119015"/>
            <a:ext cx="2706588" cy="2784277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89992" y="5479405"/>
            <a:ext cx="536377" cy="459432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2196" y="4382244"/>
            <a:ext cx="499765" cy="500509"/>
          </a:xfrm>
          <a:prstGeom prst="rect">
            <a:avLst/>
          </a:prstGeom>
        </p:spPr>
      </p:pic>
      <p:pic>
        <p:nvPicPr>
          <p:cNvPr id="26" name="SK-18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2196" y="3243709"/>
            <a:ext cx="487561" cy="651421"/>
          </a:xfrm>
          <a:prstGeom prst="rect">
            <a:avLst/>
          </a:prstGeom>
        </p:spPr>
      </p:pic>
      <p:pic>
        <p:nvPicPr>
          <p:cNvPr id="27" name="SK-18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5584" y="2173932"/>
            <a:ext cx="572988" cy="637729"/>
          </a:xfrm>
          <a:prstGeom prst="rect">
            <a:avLst/>
          </a:prstGeom>
        </p:spPr>
      </p:pic>
      <p:sp>
        <p:nvSpPr>
          <p:cNvPr id="28" name="SK-18-text-27"/>
          <p:cNvSpPr/>
          <p:nvPr/>
        </p:nvSpPr>
        <p:spPr>
          <a:xfrm>
            <a:off x="743694" y="356592"/>
            <a:ext cx="523017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 158 · May 2025</a:t>
            </a:r>
            <a:endParaRPr lang="en-US" sz="1425" dirty="0"/>
          </a:p>
        </p:txBody>
      </p:sp>
      <p:sp>
        <p:nvSpPr>
          <p:cNvPr id="29" name="SK-18-text-28"/>
          <p:cNvSpPr/>
          <p:nvPr/>
        </p:nvSpPr>
        <p:spPr>
          <a:xfrm>
            <a:off x="597396" y="713184"/>
            <a:ext cx="9351169" cy="10148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Severe Asthma: Immediate Treatment</a:t>
            </a:r>
            <a:endParaRPr lang="en-US" sz="3375" dirty="0"/>
          </a:p>
          <a:p>
            <a:pPr marL="0" indent="0" algn="l">
              <a:lnSpc>
                <a:spcPts val="4050"/>
              </a:lnSpc>
              <a:buNone/>
            </a:pPr>
            <a:r>
              <a:rPr lang="en-US" sz="337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Children aged 5–12 years</a:t>
            </a:r>
            <a:endParaRPr lang="en-US" sz="3375" dirty="0"/>
          </a:p>
        </p:txBody>
      </p:sp>
      <p:sp>
        <p:nvSpPr>
          <p:cNvPr id="30" name="SK-18-text-29"/>
          <p:cNvSpPr/>
          <p:nvPr/>
        </p:nvSpPr>
        <p:spPr>
          <a:xfrm>
            <a:off x="1743373" y="2221855"/>
            <a:ext cx="190690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Oxygen</a:t>
            </a:r>
            <a:endParaRPr lang="en-US" sz="1950" dirty="0"/>
          </a:p>
        </p:txBody>
      </p:sp>
      <p:sp>
        <p:nvSpPr>
          <p:cNvPr id="31" name="SK-18-text-30"/>
          <p:cNvSpPr/>
          <p:nvPr/>
        </p:nvSpPr>
        <p:spPr>
          <a:xfrm>
            <a:off x="1731169" y="2551063"/>
            <a:ext cx="935640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High-flow oxygen to maintain SpO₂ 94–98%</a:t>
            </a:r>
            <a:endParaRPr lang="en-US" sz="1425" dirty="0"/>
          </a:p>
        </p:txBody>
      </p:sp>
      <p:sp>
        <p:nvSpPr>
          <p:cNvPr id="32" name="SK-18-text-31"/>
          <p:cNvSpPr/>
          <p:nvPr/>
        </p:nvSpPr>
        <p:spPr>
          <a:xfrm>
            <a:off x="1743373" y="3175248"/>
            <a:ext cx="60674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Nebulised Salbutamol</a:t>
            </a:r>
            <a:endParaRPr lang="en-US" sz="1950" dirty="0"/>
          </a:p>
        </p:txBody>
      </p:sp>
      <p:sp>
        <p:nvSpPr>
          <p:cNvPr id="33" name="SK-18-text-32"/>
          <p:cNvSpPr/>
          <p:nvPr/>
        </p:nvSpPr>
        <p:spPr>
          <a:xfrm>
            <a:off x="1731169" y="3511153"/>
            <a:ext cx="935640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2.5 mg if small child · 5 mg if ≥5 years</a:t>
            </a:r>
            <a:endParaRPr lang="en-US" sz="1425" dirty="0"/>
          </a:p>
        </p:txBody>
      </p:sp>
      <p:sp>
        <p:nvSpPr>
          <p:cNvPr id="34" name="SK-18-text-33"/>
          <p:cNvSpPr/>
          <p:nvPr/>
        </p:nvSpPr>
        <p:spPr>
          <a:xfrm>
            <a:off x="1731169" y="3778746"/>
            <a:ext cx="104608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/ life-threatening: continuous nebulisation or back-to-back every 20 minutes</a:t>
            </a:r>
            <a:endParaRPr lang="en-US" sz="1275" dirty="0"/>
          </a:p>
        </p:txBody>
      </p:sp>
      <p:sp>
        <p:nvSpPr>
          <p:cNvPr id="35" name="SK-18-text-34"/>
          <p:cNvSpPr/>
          <p:nvPr/>
        </p:nvSpPr>
        <p:spPr>
          <a:xfrm>
            <a:off x="1731169" y="4361557"/>
            <a:ext cx="1046083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 Ipratropium 0.25 mg nebulised Add-on</a:t>
            </a:r>
            <a:endParaRPr lang="en-US" sz="1950" dirty="0"/>
          </a:p>
        </p:txBody>
      </p:sp>
      <p:sp>
        <p:nvSpPr>
          <p:cNvPr id="36" name="SK-18-text-35"/>
          <p:cNvSpPr/>
          <p:nvPr/>
        </p:nvSpPr>
        <p:spPr>
          <a:xfrm>
            <a:off x="1731169" y="4704457"/>
            <a:ext cx="964596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severe or life-threatening episodes only</a:t>
            </a:r>
            <a:endParaRPr lang="en-US" sz="1425" dirty="0"/>
          </a:p>
        </p:txBody>
      </p:sp>
      <p:sp>
        <p:nvSpPr>
          <p:cNvPr id="37" name="SK-18-text-36"/>
          <p:cNvSpPr/>
          <p:nvPr/>
        </p:nvSpPr>
        <p:spPr>
          <a:xfrm>
            <a:off x="1743373" y="5321796"/>
            <a:ext cx="81476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Prednisolone + IV Magnesium</a:t>
            </a:r>
            <a:endParaRPr lang="en-US" sz="1950" dirty="0"/>
          </a:p>
        </p:txBody>
      </p:sp>
      <p:sp>
        <p:nvSpPr>
          <p:cNvPr id="38" name="SK-18-text-37"/>
          <p:cNvSpPr/>
          <p:nvPr/>
        </p:nvSpPr>
        <p:spPr>
          <a:xfrm>
            <a:off x="1731169" y="5657850"/>
            <a:ext cx="104608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Prednisolone 1–2 mg/kg/day (max 40 mg) orally · 3–5 days</a:t>
            </a:r>
            <a:endParaRPr lang="en-US" sz="1275" dirty="0"/>
          </a:p>
        </p:txBody>
      </p:sp>
      <p:sp>
        <p:nvSpPr>
          <p:cNvPr id="39" name="SK-18-text-38"/>
          <p:cNvSpPr/>
          <p:nvPr/>
        </p:nvSpPr>
        <p:spPr>
          <a:xfrm>
            <a:off x="1731169" y="5911453"/>
            <a:ext cx="104608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IV Magnesium sulfate 40 mg/kg (max 2 g) over 20 min — life-threatening or poor response</a:t>
            </a:r>
            <a:endParaRPr lang="en-US" sz="1275" dirty="0"/>
          </a:p>
        </p:txBody>
      </p:sp>
      <p:sp>
        <p:nvSpPr>
          <p:cNvPr id="40" name="SK-18-text-39"/>
          <p:cNvSpPr/>
          <p:nvPr/>
        </p:nvSpPr>
        <p:spPr>
          <a:xfrm>
            <a:off x="9497467" y="5404098"/>
            <a:ext cx="1938486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 ⚠️ IV Magnesium only if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life-threatening or poor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response to initial treatment</a:t>
            </a:r>
            <a:endParaRPr lang="en-US" sz="1125" dirty="0"/>
          </a:p>
        </p:txBody>
      </p:sp>
      <p:sp>
        <p:nvSpPr>
          <p:cNvPr id="41" name="SK-18-text-40"/>
          <p:cNvSpPr/>
          <p:nvPr/>
        </p:nvSpPr>
        <p:spPr>
          <a:xfrm>
            <a:off x="585192" y="6508105"/>
            <a:ext cx="7117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Paediatric Respiratory Series</a:t>
            </a:r>
            <a:endParaRPr lang="en-US" sz="1050" dirty="0"/>
          </a:p>
        </p:txBody>
      </p:sp>
      <p:sp>
        <p:nvSpPr>
          <p:cNvPr id="42" name="SK-18-text-41"/>
          <p:cNvSpPr/>
          <p:nvPr/>
        </p:nvSpPr>
        <p:spPr>
          <a:xfrm>
            <a:off x="11079361" y="6515100"/>
            <a:ext cx="50289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/ 34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83977"/>
            <a:ext cx="1975098" cy="32905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500634"/>
            <a:ext cx="1975098" cy="571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134791"/>
            <a:ext cx="10936188" cy="952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45382"/>
            <a:ext cx="3499098" cy="3518148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75" y="2345382"/>
            <a:ext cx="3499098" cy="3518148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8894" y="2345382"/>
            <a:ext cx="3499098" cy="3518148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1396" y="3713708"/>
            <a:ext cx="499765" cy="47625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9867" y="3713708"/>
            <a:ext cx="499765" cy="47625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86" y="3713708"/>
            <a:ext cx="499765" cy="47625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281886"/>
            <a:ext cx="12192000" cy="575965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115" y="6412111"/>
            <a:ext cx="38100" cy="315367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92259" y="5582394"/>
            <a:ext cx="1182588" cy="740569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24392" y="2530525"/>
            <a:ext cx="804565" cy="692646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0180" y="2530525"/>
            <a:ext cx="707082" cy="678805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99357" y="2530525"/>
            <a:ext cx="707082" cy="665113"/>
          </a:xfrm>
          <a:prstGeom prst="rect">
            <a:avLst/>
          </a:prstGeom>
        </p:spPr>
      </p:pic>
      <p:sp>
        <p:nvSpPr>
          <p:cNvPr id="18" name="SK-19-text-17"/>
          <p:cNvSpPr/>
          <p:nvPr/>
        </p:nvSpPr>
        <p:spPr>
          <a:xfrm>
            <a:off x="743694" y="438894"/>
            <a:ext cx="588835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Care · SIGN 158</a:t>
            </a:r>
            <a:endParaRPr lang="en-US" sz="1650" dirty="0"/>
          </a:p>
        </p:txBody>
      </p:sp>
      <p:sp>
        <p:nvSpPr>
          <p:cNvPr id="19" name="SK-19-text-18"/>
          <p:cNvSpPr/>
          <p:nvPr/>
        </p:nvSpPr>
        <p:spPr>
          <a:xfrm>
            <a:off x="609600" y="822871"/>
            <a:ext cx="1158240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 Admission Criteria</a:t>
            </a:r>
            <a:endParaRPr lang="en-US" sz="4200" dirty="0"/>
          </a:p>
        </p:txBody>
      </p:sp>
      <p:sp>
        <p:nvSpPr>
          <p:cNvPr id="20" name="SK-19-text-19"/>
          <p:cNvSpPr/>
          <p:nvPr/>
        </p:nvSpPr>
        <p:spPr>
          <a:xfrm>
            <a:off x="585192" y="1673275"/>
            <a:ext cx="1160680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859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Asthma · Children 5–12 Years</a:t>
            </a:r>
            <a:endParaRPr lang="en-US" sz="2400" dirty="0"/>
          </a:p>
        </p:txBody>
      </p:sp>
      <p:sp>
        <p:nvSpPr>
          <p:cNvPr id="21" name="SK-19-text-20"/>
          <p:cNvSpPr/>
          <p:nvPr/>
        </p:nvSpPr>
        <p:spPr>
          <a:xfrm>
            <a:off x="725686" y="3339703"/>
            <a:ext cx="325442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Life-Threatening Features</a:t>
            </a:r>
            <a:endParaRPr lang="en-US" sz="2100" dirty="0"/>
          </a:p>
        </p:txBody>
      </p:sp>
      <p:sp>
        <p:nvSpPr>
          <p:cNvPr id="22" name="SK-19-text-21"/>
          <p:cNvSpPr/>
          <p:nvPr/>
        </p:nvSpPr>
        <p:spPr>
          <a:xfrm>
            <a:off x="877788" y="3936355"/>
            <a:ext cx="395478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Silent chest</a:t>
            </a:r>
            <a:endParaRPr lang="en-US" sz="1800" dirty="0"/>
          </a:p>
        </p:txBody>
      </p:sp>
      <p:sp>
        <p:nvSpPr>
          <p:cNvPr id="23" name="SK-19-text-22"/>
          <p:cNvSpPr/>
          <p:nvPr/>
        </p:nvSpPr>
        <p:spPr>
          <a:xfrm>
            <a:off x="877788" y="4293096"/>
            <a:ext cx="28575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Cyanosis</a:t>
            </a:r>
            <a:endParaRPr lang="en-US" sz="1800" dirty="0"/>
          </a:p>
        </p:txBody>
      </p:sp>
      <p:sp>
        <p:nvSpPr>
          <p:cNvPr id="24" name="SK-19-text-23"/>
          <p:cNvSpPr/>
          <p:nvPr/>
        </p:nvSpPr>
        <p:spPr>
          <a:xfrm>
            <a:off x="877788" y="4649688"/>
            <a:ext cx="64236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Altered consciousness</a:t>
            </a:r>
            <a:endParaRPr lang="en-US" sz="1800" dirty="0"/>
          </a:p>
        </p:txBody>
      </p:sp>
      <p:sp>
        <p:nvSpPr>
          <p:cNvPr id="25" name="SK-19-text-24"/>
          <p:cNvSpPr/>
          <p:nvPr/>
        </p:nvSpPr>
        <p:spPr>
          <a:xfrm>
            <a:off x="877788" y="4992588"/>
            <a:ext cx="6972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Poor respiratory effort</a:t>
            </a:r>
            <a:endParaRPr lang="en-US" sz="1800" dirty="0"/>
          </a:p>
        </p:txBody>
      </p:sp>
      <p:sp>
        <p:nvSpPr>
          <p:cNvPr id="26" name="SK-19-text-25"/>
          <p:cNvSpPr/>
          <p:nvPr/>
        </p:nvSpPr>
        <p:spPr>
          <a:xfrm>
            <a:off x="877788" y="5342334"/>
            <a:ext cx="74295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PEF &lt; 33% · SpO₂ &lt; 92%</a:t>
            </a:r>
            <a:endParaRPr lang="en-US" sz="1800" dirty="0"/>
          </a:p>
        </p:txBody>
      </p:sp>
      <p:sp>
        <p:nvSpPr>
          <p:cNvPr id="27" name="SK-19-text-26"/>
          <p:cNvSpPr/>
          <p:nvPr/>
        </p:nvSpPr>
        <p:spPr>
          <a:xfrm>
            <a:off x="4883200" y="3339703"/>
            <a:ext cx="240104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to Respond</a:t>
            </a:r>
            <a:endParaRPr lang="en-US" sz="2100" dirty="0"/>
          </a:p>
        </p:txBody>
      </p:sp>
      <p:sp>
        <p:nvSpPr>
          <p:cNvPr id="28" name="SK-19-text-27"/>
          <p:cNvSpPr/>
          <p:nvPr/>
        </p:nvSpPr>
        <p:spPr>
          <a:xfrm>
            <a:off x="4608463" y="3936355"/>
            <a:ext cx="29015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improvement after initial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 treatment</a:t>
            </a:r>
            <a:endParaRPr lang="en-US" sz="1650" dirty="0"/>
          </a:p>
        </p:txBody>
      </p:sp>
      <p:sp>
        <p:nvSpPr>
          <p:cNvPr id="29" name="SK-19-text-28"/>
          <p:cNvSpPr/>
          <p:nvPr/>
        </p:nvSpPr>
        <p:spPr>
          <a:xfrm>
            <a:off x="4608463" y="4546848"/>
            <a:ext cx="2694384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Persisting severe features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despite salbutamol +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ipratropium</a:t>
            </a:r>
            <a:endParaRPr lang="en-US" sz="1650" dirty="0"/>
          </a:p>
        </p:txBody>
      </p:sp>
      <p:sp>
        <p:nvSpPr>
          <p:cNvPr id="30" name="SK-19-text-29"/>
          <p:cNvSpPr/>
          <p:nvPr/>
        </p:nvSpPr>
        <p:spPr>
          <a:xfrm>
            <a:off x="4608463" y="5404098"/>
            <a:ext cx="75835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Clinician concern at any point</a:t>
            </a:r>
            <a:endParaRPr lang="en-US" sz="1800" dirty="0"/>
          </a:p>
        </p:txBody>
      </p:sp>
      <p:sp>
        <p:nvSpPr>
          <p:cNvPr id="31" name="SK-19-text-30"/>
          <p:cNvSpPr/>
          <p:nvPr/>
        </p:nvSpPr>
        <p:spPr>
          <a:xfrm>
            <a:off x="8504188" y="3346698"/>
            <a:ext cx="263262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Persistent Low SpO₂</a:t>
            </a:r>
            <a:endParaRPr lang="en-US" sz="2100" dirty="0"/>
          </a:p>
        </p:txBody>
      </p:sp>
      <p:sp>
        <p:nvSpPr>
          <p:cNvPr id="32" name="SK-19-text-31"/>
          <p:cNvSpPr/>
          <p:nvPr/>
        </p:nvSpPr>
        <p:spPr>
          <a:xfrm>
            <a:off x="8339286" y="3936355"/>
            <a:ext cx="385271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SpO₂ remains below 92%</a:t>
            </a:r>
            <a:endParaRPr lang="en-US" sz="1800" dirty="0"/>
          </a:p>
        </p:txBody>
      </p:sp>
      <p:sp>
        <p:nvSpPr>
          <p:cNvPr id="33" name="SK-19-text-32"/>
          <p:cNvSpPr/>
          <p:nvPr/>
        </p:nvSpPr>
        <p:spPr>
          <a:xfrm>
            <a:off x="8339286" y="4293096"/>
            <a:ext cx="232856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Despite supplemental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high-flow oxygen</a:t>
            </a:r>
            <a:endParaRPr lang="en-US" sz="1650" dirty="0"/>
          </a:p>
        </p:txBody>
      </p:sp>
      <p:sp>
        <p:nvSpPr>
          <p:cNvPr id="34" name="SK-19-text-33"/>
          <p:cNvSpPr/>
          <p:nvPr/>
        </p:nvSpPr>
        <p:spPr>
          <a:xfrm>
            <a:off x="8339286" y="4903440"/>
            <a:ext cx="286509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Very young child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31F2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clinician concern</a:t>
            </a:r>
            <a:endParaRPr lang="en-US" sz="1650" dirty="0"/>
          </a:p>
        </p:txBody>
      </p:sp>
      <p:sp>
        <p:nvSpPr>
          <p:cNvPr id="35" name="SK-19-text-34"/>
          <p:cNvSpPr/>
          <p:nvPr/>
        </p:nvSpPr>
        <p:spPr>
          <a:xfrm>
            <a:off x="828973" y="6432798"/>
            <a:ext cx="1136302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in doubt — call 999 and transfer immediately. Do not delay.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761" y="3840361"/>
            <a:ext cx="2865090" cy="301749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01675"/>
            <a:ext cx="3230761" cy="267444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490216"/>
            <a:ext cx="10997059" cy="95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41884"/>
            <a:ext cx="7010400" cy="1069777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41884"/>
            <a:ext cx="146298" cy="1069777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21496"/>
            <a:ext cx="7010400" cy="106977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21496"/>
            <a:ext cx="146298" cy="106977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100959"/>
            <a:ext cx="7010400" cy="1069777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100959"/>
            <a:ext cx="146298" cy="106977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280571"/>
            <a:ext cx="7010400" cy="1069777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280571"/>
            <a:ext cx="146298" cy="1069777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0784" y="1913334"/>
            <a:ext cx="3413671" cy="4443859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80784" y="1913334"/>
            <a:ext cx="121890" cy="4443859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24565" y="1741884"/>
            <a:ext cx="1743373" cy="3429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87780" y="3405634"/>
            <a:ext cx="1036290" cy="1905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6530876"/>
            <a:ext cx="10984855" cy="9525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58573" y="5232648"/>
            <a:ext cx="1889671" cy="939403"/>
          </a:xfrm>
          <a:prstGeom prst="rect">
            <a:avLst/>
          </a:prstGeom>
        </p:spPr>
      </p:pic>
      <p:sp>
        <p:nvSpPr>
          <p:cNvPr id="20" name="SK-2-text-19"/>
          <p:cNvSpPr/>
          <p:nvPr/>
        </p:nvSpPr>
        <p:spPr>
          <a:xfrm>
            <a:off x="815939" y="358910"/>
            <a:ext cx="675036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CURRENCY • MAY 2026</a:t>
            </a:r>
            <a:endParaRPr lang="en-US" sz="1425" dirty="0"/>
          </a:p>
        </p:txBody>
      </p:sp>
      <p:sp>
        <p:nvSpPr>
          <p:cNvPr id="21" name="SK-2-text-20"/>
          <p:cNvSpPr/>
          <p:nvPr/>
        </p:nvSpPr>
        <p:spPr>
          <a:xfrm>
            <a:off x="609600" y="822871"/>
            <a:ext cx="1158240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Currency and Key Changes</a:t>
            </a:r>
            <a:endParaRPr lang="en-US" sz="4200" dirty="0"/>
          </a:p>
        </p:txBody>
      </p:sp>
      <p:sp>
        <p:nvSpPr>
          <p:cNvPr id="22" name="SK-2-text-21"/>
          <p:cNvSpPr/>
          <p:nvPr/>
        </p:nvSpPr>
        <p:spPr>
          <a:xfrm>
            <a:off x="877788" y="1872109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88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</a:t>
            </a:r>
            <a:endParaRPr lang="en-US" sz="1500" dirty="0"/>
          </a:p>
        </p:txBody>
      </p:sp>
      <p:sp>
        <p:nvSpPr>
          <p:cNvPr id="23" name="SK-2-text-22"/>
          <p:cNvSpPr/>
          <p:nvPr/>
        </p:nvSpPr>
        <p:spPr>
          <a:xfrm>
            <a:off x="877788" y="2132707"/>
            <a:ext cx="1042320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BTS/NICE/SIGN Joint Guideline</a:t>
            </a:r>
            <a:endParaRPr lang="en-US" sz="2325" dirty="0"/>
          </a:p>
        </p:txBody>
      </p:sp>
      <p:sp>
        <p:nvSpPr>
          <p:cNvPr id="24" name="SK-2-text-23"/>
          <p:cNvSpPr/>
          <p:nvPr/>
        </p:nvSpPr>
        <p:spPr>
          <a:xfrm>
            <a:off x="877788" y="2489448"/>
            <a:ext cx="113142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November 2024, updated November 2025 • Children 5–16 years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877788" y="3051721"/>
            <a:ext cx="3524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88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ASTHMA</a:t>
            </a:r>
            <a:endParaRPr lang="en-US" sz="1500" dirty="0"/>
          </a:p>
        </p:txBody>
      </p:sp>
      <p:sp>
        <p:nvSpPr>
          <p:cNvPr id="26" name="SK-2-text-25"/>
          <p:cNvSpPr/>
          <p:nvPr/>
        </p:nvSpPr>
        <p:spPr>
          <a:xfrm>
            <a:off x="877788" y="3319165"/>
            <a:ext cx="936021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Knowledge Summary</a:t>
            </a:r>
            <a:endParaRPr lang="en-US" sz="2325" dirty="0"/>
          </a:p>
        </p:txBody>
      </p:sp>
      <p:sp>
        <p:nvSpPr>
          <p:cNvPr id="27" name="SK-2-text-26"/>
          <p:cNvSpPr/>
          <p:nvPr/>
        </p:nvSpPr>
        <p:spPr>
          <a:xfrm>
            <a:off x="877788" y="3668911"/>
            <a:ext cx="113142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 revised March 2026 • Includes under-5s</a:t>
            </a:r>
            <a:endParaRPr lang="en-US" sz="1650" dirty="0"/>
          </a:p>
        </p:txBody>
      </p:sp>
      <p:sp>
        <p:nvSpPr>
          <p:cNvPr id="28" name="SK-2-text-27"/>
          <p:cNvSpPr/>
          <p:nvPr/>
        </p:nvSpPr>
        <p:spPr>
          <a:xfrm>
            <a:off x="877788" y="4224486"/>
            <a:ext cx="2381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88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877788" y="4498777"/>
            <a:ext cx="829722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Asthma Management</a:t>
            </a:r>
            <a:endParaRPr lang="en-US" sz="2325" dirty="0"/>
          </a:p>
        </p:txBody>
      </p:sp>
      <p:sp>
        <p:nvSpPr>
          <p:cNvPr id="30" name="SK-2-text-29"/>
          <p:cNvSpPr/>
          <p:nvPr/>
        </p:nvSpPr>
        <p:spPr>
          <a:xfrm>
            <a:off x="877788" y="4841677"/>
            <a:ext cx="105822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Amended May 2025 • Paediatric and adult</a:t>
            </a:r>
            <a:endParaRPr lang="en-US" sz="1650" dirty="0"/>
          </a:p>
        </p:txBody>
      </p:sp>
      <p:sp>
        <p:nvSpPr>
          <p:cNvPr id="31" name="SK-2-text-30"/>
          <p:cNvSpPr/>
          <p:nvPr/>
        </p:nvSpPr>
        <p:spPr>
          <a:xfrm>
            <a:off x="877788" y="5404098"/>
            <a:ext cx="45148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88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BNFC 2025–2026</a:t>
            </a:r>
            <a:endParaRPr lang="en-US" sz="1500" dirty="0"/>
          </a:p>
        </p:txBody>
      </p:sp>
      <p:sp>
        <p:nvSpPr>
          <p:cNvPr id="32" name="SK-2-text-31"/>
          <p:cNvSpPr/>
          <p:nvPr/>
        </p:nvSpPr>
        <p:spPr>
          <a:xfrm>
            <a:off x="877788" y="5664696"/>
            <a:ext cx="113142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British National Formulary for Children</a:t>
            </a:r>
            <a:endParaRPr lang="en-US" sz="2325" dirty="0"/>
          </a:p>
        </p:txBody>
      </p:sp>
      <p:sp>
        <p:nvSpPr>
          <p:cNvPr id="33" name="SK-2-text-32"/>
          <p:cNvSpPr/>
          <p:nvPr/>
        </p:nvSpPr>
        <p:spPr>
          <a:xfrm>
            <a:off x="877788" y="6021288"/>
            <a:ext cx="109175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Paediatric drug doses referenced throughout</a:t>
            </a:r>
            <a:endParaRPr lang="en-US" sz="1650" dirty="0"/>
          </a:p>
        </p:txBody>
      </p:sp>
      <p:sp>
        <p:nvSpPr>
          <p:cNvPr id="34" name="SK-2-text-33"/>
          <p:cNvSpPr/>
          <p:nvPr/>
        </p:nvSpPr>
        <p:spPr>
          <a:xfrm>
            <a:off x="8462367" y="1810494"/>
            <a:ext cx="160704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CHANGE</a:t>
            </a:r>
            <a:endParaRPr lang="en-US" sz="1500" dirty="0"/>
          </a:p>
        </p:txBody>
      </p:sp>
      <p:sp>
        <p:nvSpPr>
          <p:cNvPr id="35" name="SK-2-text-34"/>
          <p:cNvSpPr/>
          <p:nvPr/>
        </p:nvSpPr>
        <p:spPr>
          <a:xfrm>
            <a:off x="8387953" y="2228850"/>
            <a:ext cx="3072259" cy="9532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SABA-only therapy is no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longer recommended for</a:t>
            </a:r>
            <a:endParaRPr lang="en-US" sz="2100" dirty="0"/>
          </a:p>
          <a:p>
            <a:pPr marL="0" indent="0" algn="ctr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aged 5 and over.</a:t>
            </a:r>
            <a:endParaRPr lang="en-US" sz="2100" dirty="0"/>
          </a:p>
        </p:txBody>
      </p:sp>
      <p:sp>
        <p:nvSpPr>
          <p:cNvPr id="36" name="SK-2-text-35"/>
          <p:cNvSpPr/>
          <p:nvPr/>
        </p:nvSpPr>
        <p:spPr>
          <a:xfrm>
            <a:off x="8485584" y="3682603"/>
            <a:ext cx="2877294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 Therapy (as-needed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ICS/formoterol) replaces blue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 alone</a:t>
            </a:r>
            <a:endParaRPr lang="en-US" sz="1650" dirty="0"/>
          </a:p>
        </p:txBody>
      </p:sp>
      <p:sp>
        <p:nvSpPr>
          <p:cNvPr id="37" name="SK-2-text-36"/>
          <p:cNvSpPr/>
          <p:nvPr/>
        </p:nvSpPr>
        <p:spPr>
          <a:xfrm>
            <a:off x="8448973" y="4581079"/>
            <a:ext cx="2950369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MART applies from age 5+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11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structural shift as adults</a:t>
            </a:r>
            <a:endParaRPr lang="en-US" sz="1650" dirty="0"/>
          </a:p>
        </p:txBody>
      </p:sp>
      <p:sp>
        <p:nvSpPr>
          <p:cNvPr id="38" name="SK-2-text-37"/>
          <p:cNvSpPr/>
          <p:nvPr/>
        </p:nvSpPr>
        <p:spPr>
          <a:xfrm>
            <a:off x="572988" y="6624786"/>
            <a:ext cx="8122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Respiratory Series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10689282" y="6624786"/>
            <a:ext cx="8929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 of 34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287982"/>
            <a:ext cx="2423772" cy="3429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782961"/>
            <a:ext cx="853380" cy="54769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077938"/>
            <a:ext cx="7534573" cy="788640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2077938"/>
            <a:ext cx="158353" cy="78864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955727"/>
            <a:ext cx="7534573" cy="78864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2955727"/>
            <a:ext cx="158353" cy="788640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3833515"/>
            <a:ext cx="7534573" cy="78864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3833515"/>
            <a:ext cx="158353" cy="78864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4711303"/>
            <a:ext cx="7534573" cy="78864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4711303"/>
            <a:ext cx="158353" cy="78864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5726311"/>
            <a:ext cx="7828529" cy="411361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05217" y="308521"/>
            <a:ext cx="14288" cy="586353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561" y="6384429"/>
            <a:ext cx="11216580" cy="14288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00071" y="1289298"/>
            <a:ext cx="2791867" cy="4231332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4875907"/>
            <a:ext cx="792361" cy="514350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2361" y="4046190"/>
            <a:ext cx="694879" cy="37713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694" y="3086100"/>
            <a:ext cx="792361" cy="51435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4565" y="2187625"/>
            <a:ext cx="682675" cy="528042"/>
          </a:xfrm>
          <a:prstGeom prst="rect">
            <a:avLst/>
          </a:prstGeom>
        </p:spPr>
      </p:pic>
      <p:sp>
        <p:nvSpPr>
          <p:cNvPr id="21" name="SK-20-text-20"/>
          <p:cNvSpPr/>
          <p:nvPr/>
        </p:nvSpPr>
        <p:spPr>
          <a:xfrm>
            <a:off x="646063" y="370284"/>
            <a:ext cx="4667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 RECOGNITION</a:t>
            </a:r>
            <a:endParaRPr lang="en-US" sz="1500" dirty="0"/>
          </a:p>
        </p:txBody>
      </p:sp>
      <p:sp>
        <p:nvSpPr>
          <p:cNvPr id="22" name="SK-20-text-21"/>
          <p:cNvSpPr/>
          <p:nvPr/>
        </p:nvSpPr>
        <p:spPr>
          <a:xfrm>
            <a:off x="487561" y="767953"/>
            <a:ext cx="1170443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Wheeze Under 5 Years</a:t>
            </a:r>
            <a:endParaRPr lang="en-US" sz="3150" dirty="0"/>
          </a:p>
        </p:txBody>
      </p:sp>
      <p:sp>
        <p:nvSpPr>
          <p:cNvPr id="23" name="SK-20-text-22"/>
          <p:cNvSpPr/>
          <p:nvPr/>
        </p:nvSpPr>
        <p:spPr>
          <a:xfrm>
            <a:off x="499765" y="1275457"/>
            <a:ext cx="1169223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Recognising Severity in Infants and Toddlers</a:t>
            </a:r>
            <a:endParaRPr lang="en-US" sz="2850" dirty="0"/>
          </a:p>
        </p:txBody>
      </p:sp>
      <p:sp>
        <p:nvSpPr>
          <p:cNvPr id="24" name="SK-20-text-23"/>
          <p:cNvSpPr/>
          <p:nvPr/>
        </p:nvSpPr>
        <p:spPr>
          <a:xfrm>
            <a:off x="1670298" y="2187625"/>
            <a:ext cx="504063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below 92%</a:t>
            </a:r>
            <a:endParaRPr lang="en-US" sz="2100" dirty="0"/>
          </a:p>
        </p:txBody>
      </p:sp>
      <p:sp>
        <p:nvSpPr>
          <p:cNvPr id="25" name="SK-20-text-24"/>
          <p:cNvSpPr/>
          <p:nvPr/>
        </p:nvSpPr>
        <p:spPr>
          <a:xfrm>
            <a:off x="1670298" y="2509986"/>
            <a:ext cx="10521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important single marker of severity — act immediately</a:t>
            </a:r>
            <a:endParaRPr lang="en-US" sz="1650" dirty="0"/>
          </a:p>
        </p:txBody>
      </p:sp>
      <p:sp>
        <p:nvSpPr>
          <p:cNvPr id="26" name="SK-20-text-25"/>
          <p:cNvSpPr/>
          <p:nvPr/>
        </p:nvSpPr>
        <p:spPr>
          <a:xfrm>
            <a:off x="1670298" y="3072259"/>
            <a:ext cx="1052170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Unable to Feed (infants) · Unable to Speak (toddlers)</a:t>
            </a:r>
            <a:endParaRPr lang="en-US" sz="2100" dirty="0"/>
          </a:p>
        </p:txBody>
      </p:sp>
      <p:sp>
        <p:nvSpPr>
          <p:cNvPr id="27" name="SK-20-text-26"/>
          <p:cNvSpPr/>
          <p:nvPr/>
        </p:nvSpPr>
        <p:spPr>
          <a:xfrm>
            <a:off x="1670298" y="3394621"/>
            <a:ext cx="10521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 distress overriding basic function</a:t>
            </a:r>
            <a:endParaRPr lang="en-US" sz="1650" dirty="0"/>
          </a:p>
        </p:txBody>
      </p:sp>
      <p:sp>
        <p:nvSpPr>
          <p:cNvPr id="28" name="SK-20-text-27"/>
          <p:cNvSpPr/>
          <p:nvPr/>
        </p:nvSpPr>
        <p:spPr>
          <a:xfrm>
            <a:off x="1670298" y="3970734"/>
            <a:ext cx="269367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Cyanosis</a:t>
            </a:r>
            <a:endParaRPr lang="en-US" sz="2100" dirty="0"/>
          </a:p>
        </p:txBody>
      </p:sp>
      <p:sp>
        <p:nvSpPr>
          <p:cNvPr id="29" name="SK-20-text-28"/>
          <p:cNvSpPr/>
          <p:nvPr/>
        </p:nvSpPr>
        <p:spPr>
          <a:xfrm>
            <a:off x="1670298" y="4286250"/>
            <a:ext cx="1052170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cyanosis — lips, tongue, or fingertips — critical sign</a:t>
            </a:r>
            <a:endParaRPr lang="en-US" sz="1650" dirty="0"/>
          </a:p>
        </p:txBody>
      </p:sp>
      <p:sp>
        <p:nvSpPr>
          <p:cNvPr id="30" name="SK-20-text-29"/>
          <p:cNvSpPr/>
          <p:nvPr/>
        </p:nvSpPr>
        <p:spPr>
          <a:xfrm>
            <a:off x="1670298" y="4869061"/>
            <a:ext cx="397383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Silent Chest</a:t>
            </a:r>
            <a:endParaRPr lang="en-US" sz="2100" dirty="0"/>
          </a:p>
        </p:txBody>
      </p:sp>
      <p:sp>
        <p:nvSpPr>
          <p:cNvPr id="31" name="SK-20-text-30"/>
          <p:cNvSpPr/>
          <p:nvPr/>
        </p:nvSpPr>
        <p:spPr>
          <a:xfrm>
            <a:off x="1670298" y="5184577"/>
            <a:ext cx="1052170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wheeze heard = airflow critically reduced — pre-arrest sign</a:t>
            </a:r>
            <a:endParaRPr lang="en-US" sz="1650" dirty="0"/>
          </a:p>
        </p:txBody>
      </p:sp>
      <p:sp>
        <p:nvSpPr>
          <p:cNvPr id="32" name="SK-20-text-31"/>
          <p:cNvSpPr/>
          <p:nvPr/>
        </p:nvSpPr>
        <p:spPr>
          <a:xfrm>
            <a:off x="646063" y="5829300"/>
            <a:ext cx="115459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E34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markers: RR &gt;40 (age 2–5) · HR &gt;140 (age 2–5) · Cyanosis · Exhaustion</a:t>
            </a:r>
            <a:endParaRPr lang="en-US" sz="1650" dirty="0"/>
          </a:p>
        </p:txBody>
      </p:sp>
      <p:sp>
        <p:nvSpPr>
          <p:cNvPr id="33" name="SK-20-text-32"/>
          <p:cNvSpPr/>
          <p:nvPr/>
        </p:nvSpPr>
        <p:spPr>
          <a:xfrm>
            <a:off x="8692753" y="5774382"/>
            <a:ext cx="306005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Infants and toddlers cannot report symptoms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observe behaviour and work of breathing</a:t>
            </a:r>
            <a:endParaRPr lang="en-US" sz="1200" dirty="0"/>
          </a:p>
        </p:txBody>
      </p:sp>
      <p:sp>
        <p:nvSpPr>
          <p:cNvPr id="34" name="SK-20-text-33"/>
          <p:cNvSpPr/>
          <p:nvPr/>
        </p:nvSpPr>
        <p:spPr>
          <a:xfrm>
            <a:off x="487561" y="6494413"/>
            <a:ext cx="81229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Respiratory Series</a:t>
            </a:r>
            <a:endParaRPr lang="en-US" sz="1200" dirty="0"/>
          </a:p>
        </p:txBody>
      </p:sp>
      <p:sp>
        <p:nvSpPr>
          <p:cNvPr id="35" name="SK-20-text-34"/>
          <p:cNvSpPr/>
          <p:nvPr/>
        </p:nvSpPr>
        <p:spPr>
          <a:xfrm>
            <a:off x="5557986" y="6501259"/>
            <a:ext cx="105147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20 of 34</a:t>
            </a:r>
            <a:endParaRPr lang="en-US" sz="1200" dirty="0"/>
          </a:p>
        </p:txBody>
      </p:sp>
      <p:sp>
        <p:nvSpPr>
          <p:cNvPr id="36" name="SK-20-text-35"/>
          <p:cNvSpPr/>
          <p:nvPr/>
        </p:nvSpPr>
        <p:spPr>
          <a:xfrm>
            <a:off x="10116294" y="6501259"/>
            <a:ext cx="15635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· May 2025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58353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363438"/>
            <a:ext cx="2182267" cy="37713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521321"/>
            <a:ext cx="1365498" cy="5715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173932"/>
            <a:ext cx="3511153" cy="3298627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2173932"/>
            <a:ext cx="3511153" cy="116532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290465"/>
            <a:ext cx="3511153" cy="404515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4165" y="5335488"/>
            <a:ext cx="2035969" cy="281136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2173932"/>
            <a:ext cx="3511153" cy="3298627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2173932"/>
            <a:ext cx="3511153" cy="116532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4682" y="2290465"/>
            <a:ext cx="3511153" cy="40451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57191" y="5349180"/>
            <a:ext cx="1972951" cy="308521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6690" y="2173932"/>
            <a:ext cx="3511153" cy="3298627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6690" y="2173932"/>
            <a:ext cx="3511153" cy="116532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6690" y="2290465"/>
            <a:ext cx="3511153" cy="40451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36682" y="5335488"/>
            <a:ext cx="1743373" cy="294829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675" y="5863530"/>
            <a:ext cx="10875169" cy="473125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31067" y="6226969"/>
            <a:ext cx="560784" cy="630882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584" y="5938986"/>
            <a:ext cx="377875" cy="335905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24392" y="2811661"/>
            <a:ext cx="816769" cy="843409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827663" y="2777430"/>
            <a:ext cx="609600" cy="884634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706761" y="2777430"/>
            <a:ext cx="1462980" cy="870942"/>
          </a:xfrm>
          <a:prstGeom prst="rect">
            <a:avLst/>
          </a:prstGeom>
        </p:spPr>
      </p:pic>
      <p:sp>
        <p:nvSpPr>
          <p:cNvPr id="24" name="SK-21-text-23"/>
          <p:cNvSpPr/>
          <p:nvPr/>
        </p:nvSpPr>
        <p:spPr>
          <a:xfrm>
            <a:off x="781348" y="459432"/>
            <a:ext cx="2228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B5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MANAGEMENT</a:t>
            </a:r>
            <a:endParaRPr lang="en-US" sz="1500" dirty="0"/>
          </a:p>
        </p:txBody>
      </p:sp>
      <p:sp>
        <p:nvSpPr>
          <p:cNvPr id="25" name="SK-21-text-24"/>
          <p:cNvSpPr/>
          <p:nvPr/>
        </p:nvSpPr>
        <p:spPr>
          <a:xfrm>
            <a:off x="658267" y="918865"/>
            <a:ext cx="1153373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Severe Wheeze: Management Under 5 Years</a:t>
            </a:r>
            <a:endParaRPr lang="en-US" sz="3600" dirty="0"/>
          </a:p>
        </p:txBody>
      </p:sp>
      <p:sp>
        <p:nvSpPr>
          <p:cNvPr id="26" name="SK-21-text-25"/>
          <p:cNvSpPr/>
          <p:nvPr/>
        </p:nvSpPr>
        <p:spPr>
          <a:xfrm>
            <a:off x="658267" y="1728192"/>
            <a:ext cx="115337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(May 2025) · Salbutamol via Spacer or Nebuliser · Prednisolone 3 Days</a:t>
            </a:r>
            <a:endParaRPr lang="en-US" sz="1950" dirty="0"/>
          </a:p>
        </p:txBody>
      </p:sp>
      <p:sp>
        <p:nvSpPr>
          <p:cNvPr id="27" name="SK-21-text-26"/>
          <p:cNvSpPr/>
          <p:nvPr/>
        </p:nvSpPr>
        <p:spPr>
          <a:xfrm>
            <a:off x="823020" y="2345382"/>
            <a:ext cx="32306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First-Line: Salbutamol via Spacer</a:t>
            </a:r>
            <a:endParaRPr lang="en-US" sz="1725" dirty="0"/>
          </a:p>
        </p:txBody>
      </p:sp>
      <p:sp>
        <p:nvSpPr>
          <p:cNvPr id="28" name="SK-21-text-27"/>
          <p:cNvSpPr/>
          <p:nvPr/>
        </p:nvSpPr>
        <p:spPr>
          <a:xfrm>
            <a:off x="859631" y="3744367"/>
            <a:ext cx="315753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Salbutamol via Spacer + Mask</a:t>
            </a:r>
            <a:endParaRPr lang="en-US" sz="1725" dirty="0"/>
          </a:p>
        </p:txBody>
      </p:sp>
      <p:sp>
        <p:nvSpPr>
          <p:cNvPr id="29" name="SK-21-text-28"/>
          <p:cNvSpPr/>
          <p:nvPr/>
        </p:nvSpPr>
        <p:spPr>
          <a:xfrm>
            <a:off x="1120378" y="4059882"/>
            <a:ext cx="264809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 mcg/puff — 6 to 10 puffs</a:t>
            </a:r>
            <a:endParaRPr lang="en-US" sz="1575" dirty="0"/>
          </a:p>
        </p:txBody>
      </p:sp>
      <p:sp>
        <p:nvSpPr>
          <p:cNvPr id="30" name="SK-21-text-29"/>
          <p:cNvSpPr/>
          <p:nvPr/>
        </p:nvSpPr>
        <p:spPr>
          <a:xfrm>
            <a:off x="766763" y="4361557"/>
            <a:ext cx="334297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Large-volume spacer with face mask</a:t>
            </a:r>
            <a:endParaRPr lang="en-US" sz="1575" dirty="0"/>
          </a:p>
        </p:txBody>
      </p:sp>
      <p:sp>
        <p:nvSpPr>
          <p:cNvPr id="31" name="SK-21-text-30"/>
          <p:cNvSpPr/>
          <p:nvPr/>
        </p:nvSpPr>
        <p:spPr>
          <a:xfrm>
            <a:off x="1036290" y="4649688"/>
            <a:ext cx="280407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every 20 minutes during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attack</a:t>
            </a:r>
            <a:endParaRPr lang="en-US" sz="1500" dirty="0"/>
          </a:p>
        </p:txBody>
      </p:sp>
      <p:sp>
        <p:nvSpPr>
          <p:cNvPr id="32" name="SK-21-text-31"/>
          <p:cNvSpPr/>
          <p:nvPr/>
        </p:nvSpPr>
        <p:spPr>
          <a:xfrm>
            <a:off x="1468934" y="5390257"/>
            <a:ext cx="193878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4D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Preferred first-line route</a:t>
            </a:r>
            <a:endParaRPr lang="en-US" sz="1350" dirty="0"/>
          </a:p>
        </p:txBody>
      </p:sp>
      <p:sp>
        <p:nvSpPr>
          <p:cNvPr id="33" name="SK-21-text-32"/>
          <p:cNvSpPr/>
          <p:nvPr/>
        </p:nvSpPr>
        <p:spPr>
          <a:xfrm>
            <a:off x="4456212" y="2345382"/>
            <a:ext cx="33280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Alternative: Nebulised Salbutamol</a:t>
            </a:r>
            <a:endParaRPr lang="en-US" sz="1725" dirty="0"/>
          </a:p>
        </p:txBody>
      </p:sp>
      <p:sp>
        <p:nvSpPr>
          <p:cNvPr id="34" name="SK-21-text-33"/>
          <p:cNvSpPr/>
          <p:nvPr/>
        </p:nvSpPr>
        <p:spPr>
          <a:xfrm>
            <a:off x="4956125" y="3744367"/>
            <a:ext cx="2340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Nebulised Salbutamol</a:t>
            </a:r>
            <a:endParaRPr lang="en-US" sz="1725" dirty="0"/>
          </a:p>
        </p:txBody>
      </p:sp>
      <p:sp>
        <p:nvSpPr>
          <p:cNvPr id="35" name="SK-21-text-34"/>
          <p:cNvSpPr/>
          <p:nvPr/>
        </p:nvSpPr>
        <p:spPr>
          <a:xfrm>
            <a:off x="5314355" y="4059882"/>
            <a:ext cx="162401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2.5 mg nebulised</a:t>
            </a:r>
            <a:endParaRPr lang="en-US" sz="1575" dirty="0"/>
          </a:p>
        </p:txBody>
      </p:sp>
      <p:sp>
        <p:nvSpPr>
          <p:cNvPr id="36" name="SK-21-text-35"/>
          <p:cNvSpPr/>
          <p:nvPr/>
        </p:nvSpPr>
        <p:spPr>
          <a:xfrm>
            <a:off x="4840188" y="4347865"/>
            <a:ext cx="25602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if spacer not tolerated or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response inadequate</a:t>
            </a:r>
            <a:endParaRPr lang="en-US" sz="1500" dirty="0"/>
          </a:p>
        </p:txBody>
      </p:sp>
      <p:sp>
        <p:nvSpPr>
          <p:cNvPr id="37" name="SK-21-text-36"/>
          <p:cNvSpPr/>
          <p:nvPr/>
        </p:nvSpPr>
        <p:spPr>
          <a:xfrm>
            <a:off x="4827984" y="4841677"/>
            <a:ext cx="26089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nebulisation if not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responding</a:t>
            </a:r>
            <a:endParaRPr lang="en-US" sz="1500" dirty="0"/>
          </a:p>
        </p:txBody>
      </p:sp>
      <p:sp>
        <p:nvSpPr>
          <p:cNvPr id="38" name="SK-21-text-37"/>
          <p:cNvSpPr/>
          <p:nvPr/>
        </p:nvSpPr>
        <p:spPr>
          <a:xfrm>
            <a:off x="5236220" y="5410944"/>
            <a:ext cx="179248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747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spacer not tolerated</a:t>
            </a:r>
            <a:endParaRPr lang="en-US" sz="1350" dirty="0"/>
          </a:p>
        </p:txBody>
      </p:sp>
      <p:sp>
        <p:nvSpPr>
          <p:cNvPr id="39" name="SK-21-text-38"/>
          <p:cNvSpPr/>
          <p:nvPr/>
        </p:nvSpPr>
        <p:spPr>
          <a:xfrm>
            <a:off x="8382000" y="2345382"/>
            <a:ext cx="286479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Steroid Course: Prednisolone</a:t>
            </a:r>
            <a:endParaRPr lang="en-US" sz="1725" dirty="0"/>
          </a:p>
        </p:txBody>
      </p:sp>
      <p:sp>
        <p:nvSpPr>
          <p:cNvPr id="40" name="SK-21-text-39"/>
          <p:cNvSpPr/>
          <p:nvPr/>
        </p:nvSpPr>
        <p:spPr>
          <a:xfrm>
            <a:off x="8845302" y="3744367"/>
            <a:ext cx="19383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Oral Prednisolone</a:t>
            </a:r>
            <a:endParaRPr lang="en-US" sz="1725" dirty="0"/>
          </a:p>
        </p:txBody>
      </p:sp>
      <p:sp>
        <p:nvSpPr>
          <p:cNvPr id="41" name="SK-21-text-40"/>
          <p:cNvSpPr/>
          <p:nvPr/>
        </p:nvSpPr>
        <p:spPr>
          <a:xfrm>
            <a:off x="9118253" y="4059882"/>
            <a:ext cx="140449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1–2 mg/kg/day</a:t>
            </a:r>
            <a:endParaRPr lang="en-US" sz="1575" dirty="0"/>
          </a:p>
        </p:txBody>
      </p:sp>
      <p:sp>
        <p:nvSpPr>
          <p:cNvPr id="42" name="SK-21-text-41"/>
          <p:cNvSpPr/>
          <p:nvPr/>
        </p:nvSpPr>
        <p:spPr>
          <a:xfrm>
            <a:off x="8667155" y="4361557"/>
            <a:ext cx="229448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20 mg per day</a:t>
            </a:r>
            <a:endParaRPr lang="en-US" sz="1575" dirty="0"/>
          </a:p>
        </p:txBody>
      </p:sp>
      <p:sp>
        <p:nvSpPr>
          <p:cNvPr id="43" name="SK-21-text-42"/>
          <p:cNvSpPr/>
          <p:nvPr/>
        </p:nvSpPr>
        <p:spPr>
          <a:xfrm>
            <a:off x="9045178" y="4649688"/>
            <a:ext cx="153858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Duration: 3 days</a:t>
            </a:r>
            <a:endParaRPr lang="en-US" sz="1575" dirty="0"/>
          </a:p>
        </p:txBody>
      </p:sp>
      <p:sp>
        <p:nvSpPr>
          <p:cNvPr id="44" name="SK-21-text-43"/>
          <p:cNvSpPr/>
          <p:nvPr/>
        </p:nvSpPr>
        <p:spPr>
          <a:xfrm>
            <a:off x="8966895" y="5390257"/>
            <a:ext cx="16828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8B5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episode only</a:t>
            </a:r>
            <a:endParaRPr lang="en-US" sz="1350" dirty="0"/>
          </a:p>
        </p:txBody>
      </p:sp>
      <p:sp>
        <p:nvSpPr>
          <p:cNvPr id="45" name="SK-21-text-44"/>
          <p:cNvSpPr/>
          <p:nvPr/>
        </p:nvSpPr>
        <p:spPr>
          <a:xfrm>
            <a:off x="1353294" y="5993755"/>
            <a:ext cx="1083870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Admit to hospital if: SpO₂ &lt;92% · Not responding to repeated salbutamol · Cyanosis · Silent chest · Unable to feed</a:t>
            </a:r>
            <a:endParaRPr lang="en-US" sz="1500" dirty="0"/>
          </a:p>
        </p:txBody>
      </p:sp>
      <p:sp>
        <p:nvSpPr>
          <p:cNvPr id="46" name="SK-21-text-45"/>
          <p:cNvSpPr/>
          <p:nvPr/>
        </p:nvSpPr>
        <p:spPr>
          <a:xfrm>
            <a:off x="658267" y="6604248"/>
            <a:ext cx="91382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Respiratory Series</a:t>
            </a:r>
            <a:endParaRPr lang="en-US" sz="1350" dirty="0"/>
          </a:p>
        </p:txBody>
      </p:sp>
      <p:sp>
        <p:nvSpPr>
          <p:cNvPr id="47" name="SK-21-text-46"/>
          <p:cNvSpPr/>
          <p:nvPr/>
        </p:nvSpPr>
        <p:spPr>
          <a:xfrm>
            <a:off x="5565428" y="6604248"/>
            <a:ext cx="104879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46E7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21 of 34</a:t>
            </a:r>
            <a:endParaRPr lang="en-US" sz="1350" dirty="0"/>
          </a:p>
        </p:txBody>
      </p:sp>
      <p:sp>
        <p:nvSpPr>
          <p:cNvPr id="48" name="SK-21-text-47"/>
          <p:cNvSpPr/>
          <p:nvPr/>
        </p:nvSpPr>
        <p:spPr>
          <a:xfrm>
            <a:off x="8631436" y="6604248"/>
            <a:ext cx="293861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96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· May 2025 · BNFC 2025–2026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96" y="432048"/>
            <a:ext cx="1840855" cy="329059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1659582"/>
            <a:ext cx="1328886" cy="109686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907655"/>
            <a:ext cx="3535561" cy="3339703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907655"/>
            <a:ext cx="3535561" cy="123379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8071" y="2907655"/>
            <a:ext cx="3535561" cy="3339703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071" y="2907655"/>
            <a:ext cx="3535561" cy="123379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377" y="2907655"/>
            <a:ext cx="3535561" cy="3339703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6377" y="2907655"/>
            <a:ext cx="3535561" cy="123379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98419"/>
            <a:ext cx="12192000" cy="459432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357" y="6501259"/>
            <a:ext cx="304800" cy="27429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0855" y="2557909"/>
            <a:ext cx="902196" cy="816025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3569" y="2571750"/>
            <a:ext cx="792361" cy="795486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75098" y="2537371"/>
            <a:ext cx="609600" cy="850255"/>
          </a:xfrm>
          <a:prstGeom prst="rect">
            <a:avLst/>
          </a:prstGeom>
        </p:spPr>
      </p:pic>
      <p:sp>
        <p:nvSpPr>
          <p:cNvPr id="16" name="SK-22-text-15"/>
          <p:cNvSpPr/>
          <p:nvPr/>
        </p:nvSpPr>
        <p:spPr>
          <a:xfrm>
            <a:off x="630287" y="466279"/>
            <a:ext cx="178712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REVIEW</a:t>
            </a:r>
            <a:endParaRPr lang="en-US" sz="1650" dirty="0"/>
          </a:p>
        </p:txBody>
      </p:sp>
      <p:sp>
        <p:nvSpPr>
          <p:cNvPr id="17" name="SK-22-text-16"/>
          <p:cNvSpPr/>
          <p:nvPr/>
        </p:nvSpPr>
        <p:spPr>
          <a:xfrm>
            <a:off x="572988" y="891480"/>
            <a:ext cx="11619012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School-Age Asthma Monitoring</a:t>
            </a:r>
            <a:endParaRPr lang="en-US" sz="4500" dirty="0"/>
          </a:p>
        </p:txBody>
      </p:sp>
      <p:sp>
        <p:nvSpPr>
          <p:cNvPr id="18" name="SK-22-text-17"/>
          <p:cNvSpPr/>
          <p:nvPr/>
        </p:nvSpPr>
        <p:spPr>
          <a:xfrm>
            <a:off x="548580" y="1947565"/>
            <a:ext cx="1164342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A4A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child with asthma needs a structured annual review — minimum once yearly, more if poorly controlled.</a:t>
            </a:r>
            <a:endParaRPr lang="en-US" sz="1800" dirty="0"/>
          </a:p>
        </p:txBody>
      </p:sp>
      <p:sp>
        <p:nvSpPr>
          <p:cNvPr id="19" name="SK-22-text-18"/>
          <p:cNvSpPr/>
          <p:nvPr/>
        </p:nvSpPr>
        <p:spPr>
          <a:xfrm>
            <a:off x="867221" y="3559225"/>
            <a:ext cx="282505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Frequency</a:t>
            </a:r>
            <a:endParaRPr lang="en-US" sz="2250" dirty="0"/>
          </a:p>
        </p:txBody>
      </p:sp>
      <p:sp>
        <p:nvSpPr>
          <p:cNvPr id="20" name="SK-22-text-19"/>
          <p:cNvSpPr/>
          <p:nvPr/>
        </p:nvSpPr>
        <p:spPr>
          <a:xfrm>
            <a:off x="767953" y="4025503"/>
            <a:ext cx="689419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Daytime symptoms per week</a:t>
            </a:r>
            <a:endParaRPr lang="en-US" sz="1650" dirty="0"/>
          </a:p>
        </p:txBody>
      </p:sp>
      <p:sp>
        <p:nvSpPr>
          <p:cNvPr id="21" name="SK-22-text-20"/>
          <p:cNvSpPr/>
          <p:nvPr/>
        </p:nvSpPr>
        <p:spPr>
          <a:xfrm>
            <a:off x="767953" y="4354711"/>
            <a:ext cx="68941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Nocturnal waking episodes</a:t>
            </a:r>
            <a:endParaRPr lang="en-US" sz="1650" dirty="0"/>
          </a:p>
        </p:txBody>
      </p:sp>
      <p:sp>
        <p:nvSpPr>
          <p:cNvPr id="22" name="SK-22-text-21"/>
          <p:cNvSpPr/>
          <p:nvPr/>
        </p:nvSpPr>
        <p:spPr>
          <a:xfrm>
            <a:off x="767953" y="4683919"/>
            <a:ext cx="287729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Activity limitation or exercise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</a:t>
            </a:r>
            <a:endParaRPr lang="en-US" sz="1650" dirty="0"/>
          </a:p>
        </p:txBody>
      </p:sp>
      <p:sp>
        <p:nvSpPr>
          <p:cNvPr id="23" name="SK-22-text-22"/>
          <p:cNvSpPr/>
          <p:nvPr/>
        </p:nvSpPr>
        <p:spPr>
          <a:xfrm>
            <a:off x="767953" y="5260032"/>
            <a:ext cx="714565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Reliever use in past month</a:t>
            </a:r>
            <a:endParaRPr lang="en-US" sz="1650" dirty="0"/>
          </a:p>
        </p:txBody>
      </p:sp>
      <p:sp>
        <p:nvSpPr>
          <p:cNvPr id="24" name="SK-22-text-23"/>
          <p:cNvSpPr/>
          <p:nvPr/>
        </p:nvSpPr>
        <p:spPr>
          <a:xfrm>
            <a:off x="4866233" y="3552379"/>
            <a:ext cx="244703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 Technique</a:t>
            </a:r>
            <a:endParaRPr lang="en-US" sz="2250" dirty="0"/>
          </a:p>
        </p:txBody>
      </p:sp>
      <p:sp>
        <p:nvSpPr>
          <p:cNvPr id="25" name="SK-22-text-24"/>
          <p:cNvSpPr/>
          <p:nvPr/>
        </p:nvSpPr>
        <p:spPr>
          <a:xfrm>
            <a:off x="4559796" y="4025503"/>
            <a:ext cx="263336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observe technique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directly</a:t>
            </a:r>
            <a:endParaRPr lang="en-US" sz="1650" dirty="0"/>
          </a:p>
        </p:txBody>
      </p:sp>
      <p:sp>
        <p:nvSpPr>
          <p:cNvPr id="26" name="SK-22-text-25"/>
          <p:cNvSpPr/>
          <p:nvPr/>
        </p:nvSpPr>
        <p:spPr>
          <a:xfrm>
            <a:off x="4559796" y="4587925"/>
            <a:ext cx="763220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spacer use and condition</a:t>
            </a:r>
            <a:endParaRPr lang="en-US" sz="1650" dirty="0"/>
          </a:p>
        </p:txBody>
      </p:sp>
      <p:sp>
        <p:nvSpPr>
          <p:cNvPr id="27" name="SK-22-text-26"/>
          <p:cNvSpPr/>
          <p:nvPr/>
        </p:nvSpPr>
        <p:spPr>
          <a:xfrm>
            <a:off x="4559796" y="4923979"/>
            <a:ext cx="299918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Remind about spacer cleaning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monthly wash, air dry</a:t>
            </a:r>
            <a:endParaRPr lang="en-US" sz="1650" dirty="0"/>
          </a:p>
        </p:txBody>
      </p:sp>
      <p:sp>
        <p:nvSpPr>
          <p:cNvPr id="28" name="SK-22-text-27"/>
          <p:cNvSpPr/>
          <p:nvPr/>
        </p:nvSpPr>
        <p:spPr>
          <a:xfrm>
            <a:off x="4559796" y="5486400"/>
            <a:ext cx="269438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Reassess device choice as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 grows</a:t>
            </a:r>
            <a:endParaRPr lang="en-US" sz="1650" dirty="0"/>
          </a:p>
        </p:txBody>
      </p:sp>
      <p:sp>
        <p:nvSpPr>
          <p:cNvPr id="29" name="SK-22-text-28"/>
          <p:cNvSpPr/>
          <p:nvPr/>
        </p:nvSpPr>
        <p:spPr>
          <a:xfrm>
            <a:off x="8340923" y="3552379"/>
            <a:ext cx="312985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 Plan and School</a:t>
            </a:r>
            <a:endParaRPr lang="en-US" sz="2250" dirty="0"/>
          </a:p>
        </p:txBody>
      </p:sp>
      <p:sp>
        <p:nvSpPr>
          <p:cNvPr id="30" name="SK-22-text-29"/>
          <p:cNvSpPr/>
          <p:nvPr/>
        </p:nvSpPr>
        <p:spPr>
          <a:xfrm>
            <a:off x="8412361" y="4025503"/>
            <a:ext cx="292596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Written asthma action plan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child</a:t>
            </a:r>
            <a:endParaRPr lang="en-US" sz="1650" dirty="0"/>
          </a:p>
        </p:txBody>
      </p:sp>
      <p:sp>
        <p:nvSpPr>
          <p:cNvPr id="31" name="SK-22-text-30"/>
          <p:cNvSpPr/>
          <p:nvPr/>
        </p:nvSpPr>
        <p:spPr>
          <a:xfrm>
            <a:off x="8412361" y="4567386"/>
            <a:ext cx="30357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Copy shared with school nurse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class teacher</a:t>
            </a:r>
            <a:endParaRPr lang="en-US" sz="1650" dirty="0"/>
          </a:p>
        </p:txBody>
      </p:sp>
      <p:sp>
        <p:nvSpPr>
          <p:cNvPr id="32" name="SK-22-text-31"/>
          <p:cNvSpPr/>
          <p:nvPr/>
        </p:nvSpPr>
        <p:spPr>
          <a:xfrm>
            <a:off x="8412361" y="5115967"/>
            <a:ext cx="30722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Anaphylaxis plan if food allergy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co-exists</a:t>
            </a:r>
            <a:endParaRPr lang="en-US" sz="1650" dirty="0"/>
          </a:p>
        </p:txBody>
      </p:sp>
      <p:sp>
        <p:nvSpPr>
          <p:cNvPr id="33" name="SK-22-text-32"/>
          <p:cNvSpPr/>
          <p:nvPr/>
        </p:nvSpPr>
        <p:spPr>
          <a:xfrm>
            <a:off x="8412361" y="5657850"/>
            <a:ext cx="269438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understanding with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parent and child</a:t>
            </a:r>
            <a:endParaRPr lang="en-US" sz="1650" dirty="0"/>
          </a:p>
        </p:txBody>
      </p:sp>
      <p:sp>
        <p:nvSpPr>
          <p:cNvPr id="34" name="SK-22-text-33"/>
          <p:cNvSpPr/>
          <p:nvPr/>
        </p:nvSpPr>
        <p:spPr>
          <a:xfrm>
            <a:off x="828973" y="6515100"/>
            <a:ext cx="113630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Also check: growth (height plotted regularly), adrenal suppression risk in high-dose ICS, and whether the child still needs their current treatment step.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90823"/>
            <a:ext cx="2035969" cy="308521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350913"/>
            <a:ext cx="1267867" cy="109686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3773984"/>
            <a:ext cx="7924800" cy="9525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6441728"/>
            <a:ext cx="10960596" cy="9525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0195" y="1659582"/>
            <a:ext cx="9525" cy="4471392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5445175"/>
            <a:ext cx="7924800" cy="68580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5445175"/>
            <a:ext cx="134094" cy="68580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0" y="3840361"/>
            <a:ext cx="3048000" cy="301749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14792" y="1625203"/>
            <a:ext cx="2938165" cy="4587925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3943350"/>
            <a:ext cx="390079" cy="397669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2365921"/>
            <a:ext cx="390079" cy="397669"/>
          </a:xfrm>
          <a:prstGeom prst="rect">
            <a:avLst/>
          </a:prstGeom>
        </p:spPr>
      </p:pic>
      <p:sp>
        <p:nvSpPr>
          <p:cNvPr id="14" name="SK-23-text-13"/>
          <p:cNvSpPr/>
          <p:nvPr/>
        </p:nvSpPr>
        <p:spPr>
          <a:xfrm>
            <a:off x="694879" y="418207"/>
            <a:ext cx="48177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 Safety · Monitoring</a:t>
            </a:r>
            <a:endParaRPr lang="en-US" sz="1350" dirty="0"/>
          </a:p>
        </p:txBody>
      </p:sp>
      <p:sp>
        <p:nvSpPr>
          <p:cNvPr id="15" name="SK-23-text-14"/>
          <p:cNvSpPr/>
          <p:nvPr/>
        </p:nvSpPr>
        <p:spPr>
          <a:xfrm>
            <a:off x="609600" y="767953"/>
            <a:ext cx="1158240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Growth Monitoring and Safety</a:t>
            </a:r>
            <a:endParaRPr lang="en-US" sz="4200" dirty="0"/>
          </a:p>
        </p:txBody>
      </p:sp>
      <p:sp>
        <p:nvSpPr>
          <p:cNvPr id="16" name="SK-23-text-15"/>
          <p:cNvSpPr/>
          <p:nvPr/>
        </p:nvSpPr>
        <p:spPr>
          <a:xfrm>
            <a:off x="572988" y="1625203"/>
            <a:ext cx="7497961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5459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on ICS need proactive long-term safety checks — not just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5459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 control reviews.</a:t>
            </a:r>
            <a:endParaRPr lang="en-US" sz="1800" dirty="0"/>
          </a:p>
        </p:txBody>
      </p:sp>
      <p:sp>
        <p:nvSpPr>
          <p:cNvPr id="17" name="SK-23-text-16"/>
          <p:cNvSpPr/>
          <p:nvPr/>
        </p:nvSpPr>
        <p:spPr>
          <a:xfrm>
            <a:off x="1097161" y="2434530"/>
            <a:ext cx="47777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Height Monitoring</a:t>
            </a:r>
            <a:endParaRPr lang="en-US" sz="1800" dirty="0"/>
          </a:p>
        </p:txBody>
      </p:sp>
      <p:sp>
        <p:nvSpPr>
          <p:cNvPr id="18" name="SK-23-text-17"/>
          <p:cNvSpPr/>
          <p:nvPr/>
        </p:nvSpPr>
        <p:spPr>
          <a:xfrm>
            <a:off x="1097161" y="2743200"/>
            <a:ext cx="71687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Measure height at every routine asthma review — at minimum every 6 months for children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moderate or high-dose ICS</a:t>
            </a:r>
            <a:endParaRPr lang="en-US" sz="1350" dirty="0"/>
          </a:p>
        </p:txBody>
      </p:sp>
      <p:sp>
        <p:nvSpPr>
          <p:cNvPr id="19" name="SK-23-text-18"/>
          <p:cNvSpPr/>
          <p:nvPr/>
        </p:nvSpPr>
        <p:spPr>
          <a:xfrm>
            <a:off x="1097161" y="3209479"/>
            <a:ext cx="110948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a calibrated stadiometer and plot on a UK-WHO growth chart each time</a:t>
            </a:r>
            <a:endParaRPr lang="en-US" sz="1350" dirty="0"/>
          </a:p>
        </p:txBody>
      </p:sp>
      <p:sp>
        <p:nvSpPr>
          <p:cNvPr id="20" name="SK-23-text-19"/>
          <p:cNvSpPr/>
          <p:nvPr/>
        </p:nvSpPr>
        <p:spPr>
          <a:xfrm>
            <a:off x="1097161" y="3476923"/>
            <a:ext cx="110948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 consistent downward centile crossing warrants review and possible dose reduction</a:t>
            </a:r>
            <a:endParaRPr lang="en-US" sz="1350" dirty="0"/>
          </a:p>
        </p:txBody>
      </p:sp>
      <p:sp>
        <p:nvSpPr>
          <p:cNvPr id="21" name="SK-23-text-20"/>
          <p:cNvSpPr/>
          <p:nvPr/>
        </p:nvSpPr>
        <p:spPr>
          <a:xfrm>
            <a:off x="1097161" y="4018657"/>
            <a:ext cx="66979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Adrenal Suppression Risk</a:t>
            </a:r>
            <a:endParaRPr lang="en-US" sz="1800" dirty="0"/>
          </a:p>
        </p:txBody>
      </p:sp>
      <p:sp>
        <p:nvSpPr>
          <p:cNvPr id="22" name="SK-23-text-21"/>
          <p:cNvSpPr/>
          <p:nvPr/>
        </p:nvSpPr>
        <p:spPr>
          <a:xfrm>
            <a:off x="1097161" y="4313634"/>
            <a:ext cx="736386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Risk increases with high-dose ICS — particularly above 400 mcg/day budesonide equivalent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children</a:t>
            </a:r>
            <a:endParaRPr lang="en-US" sz="1350" dirty="0"/>
          </a:p>
        </p:txBody>
      </p:sp>
      <p:sp>
        <p:nvSpPr>
          <p:cNvPr id="23" name="SK-23-text-22"/>
          <p:cNvSpPr/>
          <p:nvPr/>
        </p:nvSpPr>
        <p:spPr>
          <a:xfrm>
            <a:off x="1097161" y="4793605"/>
            <a:ext cx="1109483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Symptoms: fatigue, hypoglycaemia, poor weight gain, recurrent illness, early morning lethargy</a:t>
            </a:r>
            <a:endParaRPr lang="en-US" sz="1350" dirty="0"/>
          </a:p>
        </p:txBody>
      </p:sp>
      <p:sp>
        <p:nvSpPr>
          <p:cNvPr id="24" name="SK-23-text-23"/>
          <p:cNvSpPr/>
          <p:nvPr/>
        </p:nvSpPr>
        <p:spPr>
          <a:xfrm>
            <a:off x="1097161" y="5054203"/>
            <a:ext cx="110948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If symptomatic: check morning cortisol; refer to paediatric endocrinology if low or borderline</a:t>
            </a:r>
            <a:endParaRPr lang="en-US" sz="1350" dirty="0"/>
          </a:p>
        </p:txBody>
      </p:sp>
      <p:sp>
        <p:nvSpPr>
          <p:cNvPr id="25" name="SK-23-text-24"/>
          <p:cNvSpPr/>
          <p:nvPr/>
        </p:nvSpPr>
        <p:spPr>
          <a:xfrm>
            <a:off x="799729" y="5552289"/>
            <a:ext cx="727858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Reminder: Always use the lowest effective ICS dose. Step down when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control is stable for 3 months. Document dose reviews at every consultation.</a:t>
            </a:r>
            <a:endParaRPr lang="en-US" sz="1500" dirty="0"/>
          </a:p>
        </p:txBody>
      </p:sp>
      <p:sp>
        <p:nvSpPr>
          <p:cNvPr id="26" name="SK-23-text-25"/>
          <p:cNvSpPr/>
          <p:nvPr/>
        </p:nvSpPr>
        <p:spPr>
          <a:xfrm>
            <a:off x="597396" y="6631632"/>
            <a:ext cx="63169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459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 Series</a:t>
            </a:r>
            <a:endParaRPr lang="en-US" sz="1050" dirty="0"/>
          </a:p>
        </p:txBody>
      </p:sp>
      <p:sp>
        <p:nvSpPr>
          <p:cNvPr id="27" name="SK-23-text-26"/>
          <p:cNvSpPr/>
          <p:nvPr/>
        </p:nvSpPr>
        <p:spPr>
          <a:xfrm>
            <a:off x="5852071" y="6631632"/>
            <a:ext cx="16230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459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23 / 34</a:t>
            </a:r>
            <a:endParaRPr lang="en-US" sz="1050" dirty="0"/>
          </a:p>
        </p:txBody>
      </p:sp>
      <p:sp>
        <p:nvSpPr>
          <p:cNvPr id="28" name="SK-23-text-27"/>
          <p:cNvSpPr/>
          <p:nvPr/>
        </p:nvSpPr>
        <p:spPr>
          <a:xfrm>
            <a:off x="9643765" y="6631632"/>
            <a:ext cx="25482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459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BNFC 2025–2026 · NICE NG245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294829"/>
            <a:ext cx="2316361" cy="397669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388269"/>
            <a:ext cx="1158180" cy="7620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2173932"/>
            <a:ext cx="134094" cy="44574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2173932"/>
            <a:ext cx="134094" cy="44574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5191423"/>
            <a:ext cx="3937992" cy="98062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5191423"/>
            <a:ext cx="134094" cy="980629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6423273"/>
            <a:ext cx="11509177" cy="1905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11867" y="4773067"/>
            <a:ext cx="1462980" cy="1467594"/>
          </a:xfrm>
          <a:prstGeom prst="rect">
            <a:avLst/>
          </a:prstGeom>
        </p:spPr>
      </p:pic>
      <p:sp>
        <p:nvSpPr>
          <p:cNvPr id="11" name="SK-24-text-10"/>
          <p:cNvSpPr/>
          <p:nvPr/>
        </p:nvSpPr>
        <p:spPr>
          <a:xfrm>
            <a:off x="841177" y="370284"/>
            <a:ext cx="4438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 &amp; Safety</a:t>
            </a:r>
            <a:endParaRPr lang="en-US" sz="1500" dirty="0"/>
          </a:p>
        </p:txBody>
      </p:sp>
      <p:sp>
        <p:nvSpPr>
          <p:cNvPr id="12" name="SK-24-text-11"/>
          <p:cNvSpPr/>
          <p:nvPr/>
        </p:nvSpPr>
        <p:spPr>
          <a:xfrm>
            <a:off x="621655" y="809179"/>
            <a:ext cx="1157034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Written Asthma Action Plans</a:t>
            </a:r>
            <a:endParaRPr lang="en-US" sz="3150" dirty="0"/>
          </a:p>
        </p:txBody>
      </p:sp>
      <p:sp>
        <p:nvSpPr>
          <p:cNvPr id="13" name="SK-24-text-12"/>
          <p:cNvSpPr/>
          <p:nvPr/>
        </p:nvSpPr>
        <p:spPr>
          <a:xfrm>
            <a:off x="597396" y="1597819"/>
            <a:ext cx="1159460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child with asthma must have one — and it must leave the consulting room with them.</a:t>
            </a:r>
            <a:endParaRPr lang="en-US" sz="1800" dirty="0"/>
          </a:p>
        </p:txBody>
      </p:sp>
      <p:sp>
        <p:nvSpPr>
          <p:cNvPr id="14" name="SK-24-text-13"/>
          <p:cNvSpPr/>
          <p:nvPr/>
        </p:nvSpPr>
        <p:spPr>
          <a:xfrm>
            <a:off x="865584" y="2228850"/>
            <a:ext cx="717423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the Plan Includes</a:t>
            </a:r>
            <a:endParaRPr lang="en-US" sz="2100" dirty="0"/>
          </a:p>
        </p:txBody>
      </p:sp>
      <p:sp>
        <p:nvSpPr>
          <p:cNvPr id="15" name="SK-24-text-14"/>
          <p:cNvSpPr/>
          <p:nvPr/>
        </p:nvSpPr>
        <p:spPr>
          <a:xfrm>
            <a:off x="621655" y="2756892"/>
            <a:ext cx="5010894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Daily medication — inhaler name, device, dose,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timing written out clearly</a:t>
            </a:r>
            <a:endParaRPr lang="en-US" sz="1650" dirty="0"/>
          </a:p>
        </p:txBody>
      </p:sp>
      <p:sp>
        <p:nvSpPr>
          <p:cNvPr id="16" name="SK-24-text-15"/>
          <p:cNvSpPr/>
          <p:nvPr/>
        </p:nvSpPr>
        <p:spPr>
          <a:xfrm>
            <a:off x="609600" y="3545532"/>
            <a:ext cx="516939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Trigger awareness — personal triggers identified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this child (exercise, pets, viral illness)</a:t>
            </a:r>
            <a:endParaRPr lang="en-US" sz="1650" dirty="0"/>
          </a:p>
        </p:txBody>
      </p:sp>
      <p:sp>
        <p:nvSpPr>
          <p:cNvPr id="17" name="SK-24-text-16"/>
          <p:cNvSpPr/>
          <p:nvPr/>
        </p:nvSpPr>
        <p:spPr>
          <a:xfrm>
            <a:off x="609600" y="4327327"/>
            <a:ext cx="494987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Worsening signs — what to look for: increased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cough, night waking, reliever use increasing</a:t>
            </a:r>
            <a:endParaRPr lang="en-US" sz="1650" dirty="0"/>
          </a:p>
        </p:txBody>
      </p:sp>
      <p:sp>
        <p:nvSpPr>
          <p:cNvPr id="18" name="SK-24-text-17"/>
          <p:cNvSpPr/>
          <p:nvPr/>
        </p:nvSpPr>
        <p:spPr>
          <a:xfrm>
            <a:off x="609600" y="5129659"/>
            <a:ext cx="465727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Emergency steps — when and how to use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reliever, when to call 999, when to go to A&amp;E</a:t>
            </a:r>
            <a:endParaRPr lang="en-US" sz="1650" dirty="0"/>
          </a:p>
        </p:txBody>
      </p:sp>
      <p:sp>
        <p:nvSpPr>
          <p:cNvPr id="19" name="SK-24-text-18"/>
          <p:cNvSpPr/>
          <p:nvPr/>
        </p:nvSpPr>
        <p:spPr>
          <a:xfrm>
            <a:off x="6449467" y="2228850"/>
            <a:ext cx="493395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Gets a Copy</a:t>
            </a:r>
            <a:endParaRPr lang="en-US" sz="2100" dirty="0"/>
          </a:p>
        </p:txBody>
      </p:sp>
      <p:sp>
        <p:nvSpPr>
          <p:cNvPr id="20" name="SK-24-text-19"/>
          <p:cNvSpPr/>
          <p:nvPr/>
        </p:nvSpPr>
        <p:spPr>
          <a:xfrm>
            <a:off x="6205686" y="2756892"/>
            <a:ext cx="552286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Child and Family — primary copy; review at every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 appointment; update when treatment changes</a:t>
            </a:r>
            <a:endParaRPr lang="en-US" sz="1500" dirty="0"/>
          </a:p>
        </p:txBody>
      </p:sp>
      <p:sp>
        <p:nvSpPr>
          <p:cNvPr id="21" name="SK-24-text-20"/>
          <p:cNvSpPr/>
          <p:nvPr/>
        </p:nvSpPr>
        <p:spPr>
          <a:xfrm>
            <a:off x="6205686" y="3538686"/>
            <a:ext cx="5620494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School Nurse or Class Teacher — legal and practical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necessity; enables safe management during school hours</a:t>
            </a:r>
            <a:endParaRPr lang="en-US" sz="1500" dirty="0"/>
          </a:p>
        </p:txBody>
      </p:sp>
      <p:sp>
        <p:nvSpPr>
          <p:cNvPr id="22" name="SK-24-text-21"/>
          <p:cNvSpPr/>
          <p:nvPr/>
        </p:nvSpPr>
        <p:spPr>
          <a:xfrm>
            <a:off x="6205686" y="4320480"/>
            <a:ext cx="514498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 Record — scanned or filed; shared with out-of-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hours services and A&amp;E if needed</a:t>
            </a:r>
            <a:endParaRPr lang="en-US" sz="1500" dirty="0"/>
          </a:p>
        </p:txBody>
      </p:sp>
      <p:sp>
        <p:nvSpPr>
          <p:cNvPr id="23" name="SK-24-text-22"/>
          <p:cNvSpPr/>
          <p:nvPr/>
        </p:nvSpPr>
        <p:spPr>
          <a:xfrm>
            <a:off x="6473875" y="5260032"/>
            <a:ext cx="3547765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Review and reissue at every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 review — an outdated plan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as dangerous as no plan.</a:t>
            </a:r>
            <a:endParaRPr lang="en-US" sz="1650" dirty="0"/>
          </a:p>
        </p:txBody>
      </p:sp>
      <p:sp>
        <p:nvSpPr>
          <p:cNvPr id="24" name="SK-24-text-23"/>
          <p:cNvSpPr/>
          <p:nvPr/>
        </p:nvSpPr>
        <p:spPr>
          <a:xfrm>
            <a:off x="475357" y="6528792"/>
            <a:ext cx="5562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Paediatric Asthma</a:t>
            </a:r>
            <a:endParaRPr lang="en-US" sz="1125" dirty="0"/>
          </a:p>
        </p:txBody>
      </p:sp>
      <p:sp>
        <p:nvSpPr>
          <p:cNvPr id="25" name="SK-24-text-24"/>
          <p:cNvSpPr/>
          <p:nvPr/>
        </p:nvSpPr>
        <p:spPr>
          <a:xfrm>
            <a:off x="10692259" y="6528792"/>
            <a:ext cx="14997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24 of 34</a:t>
            </a:r>
            <a:endParaRPr lang="en-US" sz="11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0"/>
            <a:ext cx="3657600" cy="2194471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4753" y="356592"/>
            <a:ext cx="902196" cy="383977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3177" y="1769269"/>
            <a:ext cx="1365498" cy="10284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43559"/>
            <a:ext cx="10972800" cy="1289298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091630"/>
            <a:ext cx="134094" cy="1193155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470077"/>
            <a:ext cx="10972800" cy="1289298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3518148"/>
            <a:ext cx="134094" cy="1193155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896594"/>
            <a:ext cx="10972800" cy="1289298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944517"/>
            <a:ext cx="134094" cy="1193155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6404967"/>
            <a:ext cx="10972800" cy="14288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8659" y="5150346"/>
            <a:ext cx="889992" cy="754261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8659" y="3703290"/>
            <a:ext cx="877788" cy="78864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8659" y="2201317"/>
            <a:ext cx="889992" cy="918865"/>
          </a:xfrm>
          <a:prstGeom prst="rect">
            <a:avLst/>
          </a:prstGeom>
        </p:spPr>
      </p:pic>
      <p:sp>
        <p:nvSpPr>
          <p:cNvPr id="16" name="SK-25-text-15"/>
          <p:cNvSpPr/>
          <p:nvPr/>
        </p:nvSpPr>
        <p:spPr>
          <a:xfrm>
            <a:off x="5633740" y="438894"/>
            <a:ext cx="9242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1500" dirty="0"/>
          </a:p>
        </p:txBody>
      </p:sp>
      <p:sp>
        <p:nvSpPr>
          <p:cNvPr id="17" name="SK-25-text-16"/>
          <p:cNvSpPr/>
          <p:nvPr/>
        </p:nvSpPr>
        <p:spPr>
          <a:xfrm>
            <a:off x="2450753" y="795486"/>
            <a:ext cx="725373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450" b="1" dirty="0">
                <a:solidFill>
                  <a:srgbClr val="001A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for Paediatric Asthma</a:t>
            </a:r>
            <a:endParaRPr lang="en-US" sz="3450" dirty="0"/>
          </a:p>
        </p:txBody>
      </p:sp>
      <p:sp>
        <p:nvSpPr>
          <p:cNvPr id="18" name="SK-25-text-17"/>
          <p:cNvSpPr/>
          <p:nvPr/>
        </p:nvSpPr>
        <p:spPr>
          <a:xfrm>
            <a:off x="5329535" y="1357759"/>
            <a:ext cx="150837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dirty="0">
                <a:solidFill>
                  <a:srgbClr val="5D738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1 of 2</a:t>
            </a:r>
            <a:endParaRPr lang="en-US" sz="2250" dirty="0"/>
          </a:p>
        </p:txBody>
      </p:sp>
      <p:sp>
        <p:nvSpPr>
          <p:cNvPr id="19" name="SK-25-text-18"/>
          <p:cNvSpPr/>
          <p:nvPr/>
        </p:nvSpPr>
        <p:spPr>
          <a:xfrm>
            <a:off x="2060377" y="2221855"/>
            <a:ext cx="132111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83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 1</a:t>
            </a:r>
            <a:endParaRPr lang="en-US" sz="1425" dirty="0"/>
          </a:p>
        </p:txBody>
      </p:sp>
      <p:sp>
        <p:nvSpPr>
          <p:cNvPr id="20" name="SK-25-text-19"/>
          <p:cNvSpPr/>
          <p:nvPr/>
        </p:nvSpPr>
        <p:spPr>
          <a:xfrm>
            <a:off x="2072580" y="2489448"/>
            <a:ext cx="1011942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Don’t diagnose asthma under age 5</a:t>
            </a:r>
            <a:endParaRPr lang="en-US" sz="2250" dirty="0"/>
          </a:p>
        </p:txBody>
      </p:sp>
      <p:sp>
        <p:nvSpPr>
          <p:cNvPr id="21" name="SK-25-text-20"/>
          <p:cNvSpPr/>
          <p:nvPr/>
        </p:nvSpPr>
        <p:spPr>
          <a:xfrm>
            <a:off x="2060377" y="2893963"/>
            <a:ext cx="101316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“wheeze” or “pre-school wheeze” — asthma label requires objective testing from age 5 onwards.</a:t>
            </a:r>
            <a:endParaRPr lang="en-US" sz="1200" dirty="0"/>
          </a:p>
        </p:txBody>
      </p:sp>
      <p:sp>
        <p:nvSpPr>
          <p:cNvPr id="22" name="SK-25-text-21"/>
          <p:cNvSpPr/>
          <p:nvPr/>
        </p:nvSpPr>
        <p:spPr>
          <a:xfrm>
            <a:off x="2060377" y="3655219"/>
            <a:ext cx="13211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83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 2</a:t>
            </a:r>
            <a:endParaRPr lang="en-US" sz="1425" dirty="0"/>
          </a:p>
        </p:txBody>
      </p:sp>
      <p:sp>
        <p:nvSpPr>
          <p:cNvPr id="23" name="SK-25-text-22"/>
          <p:cNvSpPr/>
          <p:nvPr/>
        </p:nvSpPr>
        <p:spPr>
          <a:xfrm>
            <a:off x="2060377" y="3922663"/>
            <a:ext cx="1013162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SABA-only is no longer recommended from age 5</a:t>
            </a:r>
            <a:endParaRPr lang="en-US" sz="2250" dirty="0"/>
          </a:p>
        </p:txBody>
      </p:sp>
      <p:sp>
        <p:nvSpPr>
          <p:cNvPr id="24" name="SK-25-text-23"/>
          <p:cNvSpPr/>
          <p:nvPr/>
        </p:nvSpPr>
        <p:spPr>
          <a:xfrm>
            <a:off x="2060377" y="4327327"/>
            <a:ext cx="1013162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Transition to AIR therapy (as-needed ICS/formoterol) or MART — in line with NICE NG245 and adult guidance.</a:t>
            </a:r>
            <a:endParaRPr lang="en-US" sz="1200" dirty="0"/>
          </a:p>
        </p:txBody>
      </p:sp>
      <p:sp>
        <p:nvSpPr>
          <p:cNvPr id="25" name="SK-25-text-24"/>
          <p:cNvSpPr/>
          <p:nvPr/>
        </p:nvSpPr>
        <p:spPr>
          <a:xfrm>
            <a:off x="2060377" y="5081736"/>
            <a:ext cx="13211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837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 3</a:t>
            </a:r>
            <a:endParaRPr lang="en-US" sz="1425" dirty="0"/>
          </a:p>
        </p:txBody>
      </p:sp>
      <p:sp>
        <p:nvSpPr>
          <p:cNvPr id="26" name="SK-25-text-25"/>
          <p:cNvSpPr/>
          <p:nvPr/>
        </p:nvSpPr>
        <p:spPr>
          <a:xfrm>
            <a:off x="2060377" y="5356027"/>
            <a:ext cx="1013162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A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use a spacer with MDI in children</a:t>
            </a:r>
            <a:endParaRPr lang="en-US" sz="2250" dirty="0"/>
          </a:p>
        </p:txBody>
      </p:sp>
      <p:sp>
        <p:nvSpPr>
          <p:cNvPr id="27" name="SK-25-text-26"/>
          <p:cNvSpPr/>
          <p:nvPr/>
        </p:nvSpPr>
        <p:spPr>
          <a:xfrm>
            <a:off x="2048173" y="5760690"/>
            <a:ext cx="101438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Spacer use vastly improves lung deposition — essential for all children using a metered-dose inhaler, regardless of age.</a:t>
            </a:r>
            <a:endParaRPr lang="en-US" sz="1200" dirty="0"/>
          </a:p>
        </p:txBody>
      </p:sp>
      <p:sp>
        <p:nvSpPr>
          <p:cNvPr id="28" name="SK-25-text-27"/>
          <p:cNvSpPr/>
          <p:nvPr/>
        </p:nvSpPr>
        <p:spPr>
          <a:xfrm>
            <a:off x="572988" y="6521946"/>
            <a:ext cx="5928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Paediatric Asthma</a:t>
            </a:r>
            <a:endParaRPr lang="en-US" sz="1200" dirty="0"/>
          </a:p>
        </p:txBody>
      </p:sp>
      <p:sp>
        <p:nvSpPr>
          <p:cNvPr id="29" name="SK-25-text-28"/>
          <p:cNvSpPr/>
          <p:nvPr/>
        </p:nvSpPr>
        <p:spPr>
          <a:xfrm>
            <a:off x="5484763" y="6521946"/>
            <a:ext cx="120997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· Part 1</a:t>
            </a:r>
            <a:endParaRPr lang="en-US" sz="1200" dirty="0"/>
          </a:p>
        </p:txBody>
      </p:sp>
      <p:sp>
        <p:nvSpPr>
          <p:cNvPr id="30" name="SK-25-text-29"/>
          <p:cNvSpPr/>
          <p:nvPr/>
        </p:nvSpPr>
        <p:spPr>
          <a:xfrm>
            <a:off x="10786765" y="6521946"/>
            <a:ext cx="80769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49746"/>
            <a:ext cx="950863" cy="335905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7" y="1531293"/>
            <a:ext cx="10972805" cy="1718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94979"/>
            <a:ext cx="1462980" cy="95994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20180"/>
            <a:ext cx="3450282" cy="4293096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20180"/>
            <a:ext cx="3450282" cy="20568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561" y="3607296"/>
            <a:ext cx="646063" cy="329059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5914" y="4459784"/>
            <a:ext cx="597466" cy="16406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6055" y="5856684"/>
            <a:ext cx="1597075" cy="301675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4682" y="1920180"/>
            <a:ext cx="3450282" cy="4293096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4682" y="1920180"/>
            <a:ext cx="3450282" cy="205680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66792" y="3607296"/>
            <a:ext cx="646063" cy="329059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91145" y="4459784"/>
            <a:ext cx="597466" cy="16406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6565" y="5856684"/>
            <a:ext cx="1426369" cy="301675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1969" y="1920180"/>
            <a:ext cx="3450282" cy="4293096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1969" y="1920180"/>
            <a:ext cx="3450282" cy="205680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34079" y="3607296"/>
            <a:ext cx="646063" cy="329059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58432" y="4459784"/>
            <a:ext cx="597466" cy="16406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58573" y="5856684"/>
            <a:ext cx="1597075" cy="301675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597" y="6496496"/>
            <a:ext cx="10972805" cy="17186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29279" y="2263080"/>
            <a:ext cx="1243459" cy="1152079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20494" y="2263080"/>
            <a:ext cx="926455" cy="1152079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28886" y="2290465"/>
            <a:ext cx="1950690" cy="1104007"/>
          </a:xfrm>
          <a:prstGeom prst="rect">
            <a:avLst/>
          </a:prstGeom>
        </p:spPr>
      </p:pic>
      <p:sp>
        <p:nvSpPr>
          <p:cNvPr id="25" name="SK-26-text-24"/>
          <p:cNvSpPr/>
          <p:nvPr/>
        </p:nvSpPr>
        <p:spPr>
          <a:xfrm>
            <a:off x="696069" y="418207"/>
            <a:ext cx="85114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</a:t>
            </a:r>
            <a:endParaRPr lang="en-US" sz="1500" dirty="0"/>
          </a:p>
        </p:txBody>
      </p:sp>
      <p:sp>
        <p:nvSpPr>
          <p:cNvPr id="26" name="SK-26-text-25"/>
          <p:cNvSpPr/>
          <p:nvPr/>
        </p:nvSpPr>
        <p:spPr>
          <a:xfrm>
            <a:off x="572988" y="809179"/>
            <a:ext cx="1161901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Paediatric Asthma: Part 2</a:t>
            </a:r>
            <a:endParaRPr lang="en-US" sz="3750" dirty="0"/>
          </a:p>
        </p:txBody>
      </p:sp>
      <p:sp>
        <p:nvSpPr>
          <p:cNvPr id="27" name="SK-26-text-26"/>
          <p:cNvSpPr/>
          <p:nvPr/>
        </p:nvSpPr>
        <p:spPr>
          <a:xfrm>
            <a:off x="10947946" y="1440061"/>
            <a:ext cx="64650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26 / 34</a:t>
            </a:r>
            <a:endParaRPr lang="en-US" sz="1350" dirty="0"/>
          </a:p>
        </p:txBody>
      </p:sp>
      <p:sp>
        <p:nvSpPr>
          <p:cNvPr id="28" name="SK-26-text-27"/>
          <p:cNvSpPr/>
          <p:nvPr/>
        </p:nvSpPr>
        <p:spPr>
          <a:xfrm>
            <a:off x="2034778" y="3668911"/>
            <a:ext cx="57537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 5</a:t>
            </a:r>
            <a:endParaRPr lang="en-US" sz="1575" dirty="0"/>
          </a:p>
        </p:txBody>
      </p:sp>
      <p:sp>
        <p:nvSpPr>
          <p:cNvPr id="29" name="SK-26-text-28"/>
          <p:cNvSpPr/>
          <p:nvPr/>
        </p:nvSpPr>
        <p:spPr>
          <a:xfrm>
            <a:off x="803672" y="4046190"/>
            <a:ext cx="304978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Montelukast: Dual Benefit</a:t>
            </a:r>
            <a:endParaRPr lang="en-US" sz="1950" dirty="0"/>
          </a:p>
        </p:txBody>
      </p:sp>
      <p:sp>
        <p:nvSpPr>
          <p:cNvPr id="30" name="SK-26-text-29"/>
          <p:cNvSpPr/>
          <p:nvPr/>
        </p:nvSpPr>
        <p:spPr>
          <a:xfrm>
            <a:off x="804565" y="4587925"/>
            <a:ext cx="3023592" cy="1158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 child has both asthma and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allergic rhinitis — montelukast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 both conditions with a single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daily tablet. A valuable combination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therapy choice.</a:t>
            </a:r>
            <a:endParaRPr lang="en-US" sz="1500" dirty="0"/>
          </a:p>
        </p:txBody>
      </p:sp>
      <p:sp>
        <p:nvSpPr>
          <p:cNvPr id="31" name="SK-26-text-30"/>
          <p:cNvSpPr/>
          <p:nvPr/>
        </p:nvSpPr>
        <p:spPr>
          <a:xfrm>
            <a:off x="1571179" y="5877223"/>
            <a:ext cx="15025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LTRA · Allergic Rhinitis</a:t>
            </a:r>
            <a:endParaRPr lang="en-US" sz="1050" dirty="0"/>
          </a:p>
        </p:txBody>
      </p:sp>
      <p:sp>
        <p:nvSpPr>
          <p:cNvPr id="32" name="SK-26-text-31"/>
          <p:cNvSpPr/>
          <p:nvPr/>
        </p:nvSpPr>
        <p:spPr>
          <a:xfrm>
            <a:off x="5802064" y="3668911"/>
            <a:ext cx="56316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 6</a:t>
            </a:r>
            <a:endParaRPr lang="en-US" sz="1575" dirty="0"/>
          </a:p>
        </p:txBody>
      </p:sp>
      <p:sp>
        <p:nvSpPr>
          <p:cNvPr id="33" name="SK-26-text-32"/>
          <p:cNvSpPr/>
          <p:nvPr/>
        </p:nvSpPr>
        <p:spPr>
          <a:xfrm>
            <a:off x="4522143" y="4046190"/>
            <a:ext cx="313521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Growth 6-Monthly</a:t>
            </a:r>
            <a:endParaRPr lang="en-US" sz="1950" dirty="0"/>
          </a:p>
        </p:txBody>
      </p:sp>
      <p:sp>
        <p:nvSpPr>
          <p:cNvPr id="34" name="SK-26-text-33"/>
          <p:cNvSpPr/>
          <p:nvPr/>
        </p:nvSpPr>
        <p:spPr>
          <a:xfrm>
            <a:off x="4523184" y="4587925"/>
            <a:ext cx="3121075" cy="11520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children on ICS need height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measured every 6 months. High-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ICS carries a real risk of growth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suppression — document and act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early.</a:t>
            </a:r>
            <a:endParaRPr lang="en-US" sz="1500" dirty="0"/>
          </a:p>
        </p:txBody>
      </p:sp>
      <p:sp>
        <p:nvSpPr>
          <p:cNvPr id="35" name="SK-26-text-34"/>
          <p:cNvSpPr/>
          <p:nvPr/>
        </p:nvSpPr>
        <p:spPr>
          <a:xfrm>
            <a:off x="5436096" y="5877223"/>
            <a:ext cx="130745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 Safety · Growth</a:t>
            </a:r>
            <a:endParaRPr lang="en-US" sz="1050" dirty="0"/>
          </a:p>
        </p:txBody>
      </p:sp>
      <p:sp>
        <p:nvSpPr>
          <p:cNvPr id="36" name="SK-26-text-35"/>
          <p:cNvSpPr/>
          <p:nvPr/>
        </p:nvSpPr>
        <p:spPr>
          <a:xfrm>
            <a:off x="9581555" y="3668911"/>
            <a:ext cx="55111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Tip 7</a:t>
            </a:r>
            <a:endParaRPr lang="en-US" sz="1575" dirty="0"/>
          </a:p>
        </p:txBody>
      </p:sp>
      <p:sp>
        <p:nvSpPr>
          <p:cNvPr id="37" name="SK-26-text-36"/>
          <p:cNvSpPr/>
          <p:nvPr/>
        </p:nvSpPr>
        <p:spPr>
          <a:xfrm>
            <a:off x="8313986" y="4046190"/>
            <a:ext cx="308639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Flow Diaries Support</a:t>
            </a:r>
            <a:endParaRPr lang="en-US" sz="1950" dirty="0"/>
          </a:p>
        </p:txBody>
      </p:sp>
      <p:sp>
        <p:nvSpPr>
          <p:cNvPr id="38" name="SK-26-text-37"/>
          <p:cNvSpPr/>
          <p:nvPr/>
        </p:nvSpPr>
        <p:spPr>
          <a:xfrm>
            <a:off x="8327082" y="4594771"/>
            <a:ext cx="3048000" cy="11452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spirometry is normal but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is suspected, a 2–4 week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flow diary showing diurnal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variation greater than 20% provides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objective diagnostic support.</a:t>
            </a:r>
            <a:endParaRPr lang="en-US" sz="1500" dirty="0"/>
          </a:p>
        </p:txBody>
      </p:sp>
      <p:sp>
        <p:nvSpPr>
          <p:cNvPr id="39" name="SK-26-text-38"/>
          <p:cNvSpPr/>
          <p:nvPr/>
        </p:nvSpPr>
        <p:spPr>
          <a:xfrm>
            <a:off x="9093696" y="5877223"/>
            <a:ext cx="15025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· Monitoring</a:t>
            </a:r>
            <a:endParaRPr lang="en-US" sz="1050" dirty="0"/>
          </a:p>
        </p:txBody>
      </p:sp>
      <p:sp>
        <p:nvSpPr>
          <p:cNvPr id="40" name="SK-26-text-39"/>
          <p:cNvSpPr/>
          <p:nvPr/>
        </p:nvSpPr>
        <p:spPr>
          <a:xfrm>
            <a:off x="572988" y="6583561"/>
            <a:ext cx="7117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Respiratory Series</a:t>
            </a:r>
            <a:endParaRPr lang="en-US" sz="1050" dirty="0"/>
          </a:p>
        </p:txBody>
      </p:sp>
      <p:sp>
        <p:nvSpPr>
          <p:cNvPr id="41" name="SK-26-text-40"/>
          <p:cNvSpPr/>
          <p:nvPr/>
        </p:nvSpPr>
        <p:spPr>
          <a:xfrm>
            <a:off x="9543157" y="6583561"/>
            <a:ext cx="2051298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00A9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BNFC 2025–2026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70284"/>
            <a:ext cx="2050788" cy="315367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21011"/>
            <a:ext cx="1011882" cy="3810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077938"/>
            <a:ext cx="10960596" cy="1165771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077938"/>
            <a:ext cx="121890" cy="1165771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3703290"/>
            <a:ext cx="5339953" cy="822871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3703290"/>
            <a:ext cx="134094" cy="822871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898" y="3703290"/>
            <a:ext cx="499765" cy="822871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4587925"/>
            <a:ext cx="5339953" cy="822871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4587925"/>
            <a:ext cx="134094" cy="822871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898" y="4587925"/>
            <a:ext cx="499765" cy="822871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5472559"/>
            <a:ext cx="5339953" cy="822871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472559"/>
            <a:ext cx="134094" cy="822871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898" y="5472559"/>
            <a:ext cx="499765" cy="822871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3703290"/>
            <a:ext cx="5339953" cy="822871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3703290"/>
            <a:ext cx="134094" cy="822871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4188" y="3703290"/>
            <a:ext cx="499765" cy="822871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4587925"/>
            <a:ext cx="5339953" cy="822871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0094" y="4587925"/>
            <a:ext cx="134094" cy="822871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4188" y="4587925"/>
            <a:ext cx="499765" cy="822871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0094" y="5472559"/>
            <a:ext cx="5339953" cy="822871"/>
          </a:xfrm>
          <a:prstGeom prst="rect">
            <a:avLst/>
          </a:prstGeom>
        </p:spPr>
      </p:pic>
      <p:pic>
        <p:nvPicPr>
          <p:cNvPr id="23" name="SK-27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0094" y="5472559"/>
            <a:ext cx="134094" cy="822871"/>
          </a:xfrm>
          <a:prstGeom prst="rect">
            <a:avLst/>
          </a:prstGeom>
        </p:spPr>
      </p:pic>
      <p:pic>
        <p:nvPicPr>
          <p:cNvPr id="24" name="SK-27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4188" y="5472559"/>
            <a:ext cx="499765" cy="822871"/>
          </a:xfrm>
          <a:prstGeom prst="rect">
            <a:avLst/>
          </a:prstGeom>
        </p:spPr>
      </p:pic>
      <p:pic>
        <p:nvPicPr>
          <p:cNvPr id="25" name="SK-27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655" y="6443811"/>
            <a:ext cx="10948392" cy="19050"/>
          </a:xfrm>
          <a:prstGeom prst="rect">
            <a:avLst/>
          </a:prstGeom>
        </p:spPr>
      </p:pic>
      <p:pic>
        <p:nvPicPr>
          <p:cNvPr id="26" name="SK-27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65569" y="2201317"/>
            <a:ext cx="987475" cy="918865"/>
          </a:xfrm>
          <a:prstGeom prst="rect">
            <a:avLst/>
          </a:prstGeom>
        </p:spPr>
      </p:pic>
      <p:sp>
        <p:nvSpPr>
          <p:cNvPr id="27" name="SK-27-text-26"/>
          <p:cNvSpPr/>
          <p:nvPr/>
        </p:nvSpPr>
        <p:spPr>
          <a:xfrm>
            <a:off x="743694" y="438894"/>
            <a:ext cx="39814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• AKT</a:t>
            </a:r>
            <a:endParaRPr lang="en-US" sz="1500" dirty="0"/>
          </a:p>
        </p:txBody>
      </p:sp>
      <p:sp>
        <p:nvSpPr>
          <p:cNvPr id="28" name="SK-27-text-27"/>
          <p:cNvSpPr/>
          <p:nvPr/>
        </p:nvSpPr>
        <p:spPr>
          <a:xfrm>
            <a:off x="597396" y="795486"/>
            <a:ext cx="11594604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Diagnosis and Thresholds</a:t>
            </a:r>
            <a:endParaRPr lang="en-US" sz="4200" dirty="0"/>
          </a:p>
        </p:txBody>
      </p:sp>
      <p:sp>
        <p:nvSpPr>
          <p:cNvPr id="29" name="SK-27-text-28"/>
          <p:cNvSpPr/>
          <p:nvPr/>
        </p:nvSpPr>
        <p:spPr>
          <a:xfrm>
            <a:off x="609600" y="1625203"/>
            <a:ext cx="1158240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diagnostic facts for the AKT — know these cold</a:t>
            </a:r>
            <a:endParaRPr lang="en-US" sz="2250" dirty="0"/>
          </a:p>
        </p:txBody>
      </p:sp>
      <p:sp>
        <p:nvSpPr>
          <p:cNvPr id="30" name="SK-27-text-29"/>
          <p:cNvSpPr/>
          <p:nvPr/>
        </p:nvSpPr>
        <p:spPr>
          <a:xfrm>
            <a:off x="975271" y="2167086"/>
            <a:ext cx="5124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CRITICAL THRESHOLD</a:t>
            </a:r>
            <a:endParaRPr lang="en-US" sz="1500" dirty="0"/>
          </a:p>
        </p:txBody>
      </p:sp>
      <p:sp>
        <p:nvSpPr>
          <p:cNvPr id="31" name="SK-27-text-30"/>
          <p:cNvSpPr/>
          <p:nvPr/>
        </p:nvSpPr>
        <p:spPr>
          <a:xfrm>
            <a:off x="975271" y="2427684"/>
            <a:ext cx="1121672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FeNO ≥ 35 ppb in children</a:t>
            </a:r>
            <a:endParaRPr lang="en-US" sz="3150" dirty="0"/>
          </a:p>
        </p:txBody>
      </p:sp>
      <p:sp>
        <p:nvSpPr>
          <p:cNvPr id="32" name="SK-27-text-31"/>
          <p:cNvSpPr/>
          <p:nvPr/>
        </p:nvSpPr>
        <p:spPr>
          <a:xfrm>
            <a:off x="975271" y="2880271"/>
            <a:ext cx="11216729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than the adult threshold of ≥ 40 ppb — a common AKT trap</a:t>
            </a:r>
            <a:endParaRPr lang="en-US" sz="2100" dirty="0"/>
          </a:p>
        </p:txBody>
      </p:sp>
      <p:sp>
        <p:nvSpPr>
          <p:cNvPr id="33" name="SK-27-text-32"/>
          <p:cNvSpPr/>
          <p:nvPr/>
        </p:nvSpPr>
        <p:spPr>
          <a:xfrm>
            <a:off x="609600" y="3367236"/>
            <a:ext cx="45815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Rules</a:t>
            </a:r>
            <a:endParaRPr lang="en-US" sz="1950" dirty="0"/>
          </a:p>
        </p:txBody>
      </p:sp>
      <p:sp>
        <p:nvSpPr>
          <p:cNvPr id="34" name="SK-27-text-33"/>
          <p:cNvSpPr/>
          <p:nvPr/>
        </p:nvSpPr>
        <p:spPr>
          <a:xfrm>
            <a:off x="804565" y="3950196"/>
            <a:ext cx="150018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2625" dirty="0"/>
          </a:p>
        </p:txBody>
      </p:sp>
      <p:sp>
        <p:nvSpPr>
          <p:cNvPr id="35" name="SK-27-text-34"/>
          <p:cNvSpPr/>
          <p:nvPr/>
        </p:nvSpPr>
        <p:spPr>
          <a:xfrm>
            <a:off x="1341090" y="3751213"/>
            <a:ext cx="83458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asthma diagnosis under 5</a:t>
            </a:r>
            <a:endParaRPr lang="en-US" sz="1950" dirty="0"/>
          </a:p>
        </p:txBody>
      </p:sp>
      <p:sp>
        <p:nvSpPr>
          <p:cNvPr id="36" name="SK-27-text-35"/>
          <p:cNvSpPr/>
          <p:nvPr/>
        </p:nvSpPr>
        <p:spPr>
          <a:xfrm>
            <a:off x="1341090" y="4018657"/>
            <a:ext cx="434027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'wheeze' or 'pre-school wheeze' — episodic viral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wheeze vs multi-trigger wheeze</a:t>
            </a:r>
            <a:endParaRPr lang="en-US" sz="1425" dirty="0"/>
          </a:p>
        </p:txBody>
      </p:sp>
      <p:sp>
        <p:nvSpPr>
          <p:cNvPr id="37" name="SK-27-text-36"/>
          <p:cNvSpPr/>
          <p:nvPr/>
        </p:nvSpPr>
        <p:spPr>
          <a:xfrm>
            <a:off x="780157" y="4848523"/>
            <a:ext cx="150018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2625" dirty="0"/>
          </a:p>
        </p:txBody>
      </p:sp>
      <p:sp>
        <p:nvSpPr>
          <p:cNvPr id="38" name="SK-27-text-37"/>
          <p:cNvSpPr/>
          <p:nvPr/>
        </p:nvSpPr>
        <p:spPr>
          <a:xfrm>
            <a:off x="1341090" y="4642842"/>
            <a:ext cx="86429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Objective testing from age 5</a:t>
            </a:r>
            <a:endParaRPr lang="en-US" sz="1950" dirty="0"/>
          </a:p>
        </p:txBody>
      </p:sp>
      <p:sp>
        <p:nvSpPr>
          <p:cNvPr id="39" name="SK-27-text-38"/>
          <p:cNvSpPr/>
          <p:nvPr/>
        </p:nvSpPr>
        <p:spPr>
          <a:xfrm>
            <a:off x="1341090" y="4917132"/>
            <a:ext cx="449877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 + bronchodilator reversibility required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impression alone is not sufficient (NICE NG245)</a:t>
            </a:r>
            <a:endParaRPr lang="en-US" sz="1425" dirty="0"/>
          </a:p>
        </p:txBody>
      </p:sp>
      <p:sp>
        <p:nvSpPr>
          <p:cNvPr id="40" name="SK-27-text-39"/>
          <p:cNvSpPr/>
          <p:nvPr/>
        </p:nvSpPr>
        <p:spPr>
          <a:xfrm>
            <a:off x="780157" y="5740003"/>
            <a:ext cx="150018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2625" dirty="0"/>
          </a:p>
        </p:txBody>
      </p:sp>
      <p:sp>
        <p:nvSpPr>
          <p:cNvPr id="41" name="SK-27-text-40"/>
          <p:cNvSpPr/>
          <p:nvPr/>
        </p:nvSpPr>
        <p:spPr>
          <a:xfrm>
            <a:off x="1341090" y="5534323"/>
            <a:ext cx="814768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Serial peak flow monitoring</a:t>
            </a:r>
            <a:endParaRPr lang="en-US" sz="1950" dirty="0"/>
          </a:p>
        </p:txBody>
      </p:sp>
      <p:sp>
        <p:nvSpPr>
          <p:cNvPr id="42" name="SK-27-text-41"/>
          <p:cNvSpPr/>
          <p:nvPr/>
        </p:nvSpPr>
        <p:spPr>
          <a:xfrm>
            <a:off x="1341090" y="5815459"/>
            <a:ext cx="449877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2-4 weeks; diurnal variability &gt;20% supports diagnosis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when spirometry is normal</a:t>
            </a:r>
            <a:endParaRPr lang="en-US" sz="1425" dirty="0"/>
          </a:p>
        </p:txBody>
      </p:sp>
      <p:sp>
        <p:nvSpPr>
          <p:cNvPr id="43" name="SK-27-text-42"/>
          <p:cNvSpPr/>
          <p:nvPr/>
        </p:nvSpPr>
        <p:spPr>
          <a:xfrm>
            <a:off x="6230094" y="3367236"/>
            <a:ext cx="59619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Thresholds and Traps</a:t>
            </a:r>
            <a:endParaRPr lang="en-US" sz="1950" dirty="0"/>
          </a:p>
        </p:txBody>
      </p:sp>
      <p:sp>
        <p:nvSpPr>
          <p:cNvPr id="44" name="SK-27-text-43"/>
          <p:cNvSpPr/>
          <p:nvPr/>
        </p:nvSpPr>
        <p:spPr>
          <a:xfrm>
            <a:off x="6400800" y="3957042"/>
            <a:ext cx="150018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2625" dirty="0"/>
          </a:p>
        </p:txBody>
      </p:sp>
      <p:sp>
        <p:nvSpPr>
          <p:cNvPr id="45" name="SK-27-text-44"/>
          <p:cNvSpPr/>
          <p:nvPr/>
        </p:nvSpPr>
        <p:spPr>
          <a:xfrm>
            <a:off x="6973788" y="3751213"/>
            <a:ext cx="521821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FeNO: children vs adults</a:t>
            </a:r>
            <a:endParaRPr lang="en-US" sz="1950" dirty="0"/>
          </a:p>
        </p:txBody>
      </p:sp>
      <p:sp>
        <p:nvSpPr>
          <p:cNvPr id="46" name="SK-27-text-45"/>
          <p:cNvSpPr/>
          <p:nvPr/>
        </p:nvSpPr>
        <p:spPr>
          <a:xfrm>
            <a:off x="6973788" y="4004965"/>
            <a:ext cx="434027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≥35 ppb • Adults ≥40 ppb — do not confuse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in the AKT</a:t>
            </a:r>
            <a:endParaRPr lang="en-US" sz="1425" dirty="0"/>
          </a:p>
        </p:txBody>
      </p:sp>
      <p:sp>
        <p:nvSpPr>
          <p:cNvPr id="47" name="SK-27-text-46"/>
          <p:cNvSpPr/>
          <p:nvPr/>
        </p:nvSpPr>
        <p:spPr>
          <a:xfrm>
            <a:off x="6400800" y="4848523"/>
            <a:ext cx="150018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2625" dirty="0"/>
          </a:p>
        </p:txBody>
      </p:sp>
      <p:sp>
        <p:nvSpPr>
          <p:cNvPr id="48" name="SK-27-text-47"/>
          <p:cNvSpPr/>
          <p:nvPr/>
        </p:nvSpPr>
        <p:spPr>
          <a:xfrm>
            <a:off x="6973788" y="4642842"/>
            <a:ext cx="521821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Cough-variant asthma — caution</a:t>
            </a:r>
            <a:endParaRPr lang="en-US" sz="1950" dirty="0"/>
          </a:p>
        </p:txBody>
      </p:sp>
      <p:sp>
        <p:nvSpPr>
          <p:cNvPr id="49" name="SK-27-text-48"/>
          <p:cNvSpPr/>
          <p:nvPr/>
        </p:nvSpPr>
        <p:spPr>
          <a:xfrm>
            <a:off x="6973788" y="4917132"/>
            <a:ext cx="44621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Cough as the sole symptom — possible but commonly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over-diagnosed; always seek objective evidence</a:t>
            </a:r>
            <a:endParaRPr lang="en-US" sz="1425" dirty="0"/>
          </a:p>
        </p:txBody>
      </p:sp>
      <p:sp>
        <p:nvSpPr>
          <p:cNvPr id="50" name="SK-27-text-49"/>
          <p:cNvSpPr/>
          <p:nvPr/>
        </p:nvSpPr>
        <p:spPr>
          <a:xfrm>
            <a:off x="6400800" y="5740003"/>
            <a:ext cx="150018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2625" dirty="0"/>
          </a:p>
        </p:txBody>
      </p:sp>
      <p:sp>
        <p:nvSpPr>
          <p:cNvPr id="51" name="SK-27-text-50"/>
          <p:cNvSpPr/>
          <p:nvPr/>
        </p:nvSpPr>
        <p:spPr>
          <a:xfrm>
            <a:off x="6973788" y="5534323"/>
            <a:ext cx="521821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Multi-trigger wheeze = higher risk</a:t>
            </a:r>
            <a:endParaRPr lang="en-US" sz="1950" dirty="0"/>
          </a:p>
        </p:txBody>
      </p:sp>
      <p:sp>
        <p:nvSpPr>
          <p:cNvPr id="52" name="SK-27-text-51"/>
          <p:cNvSpPr/>
          <p:nvPr/>
        </p:nvSpPr>
        <p:spPr>
          <a:xfrm>
            <a:off x="6973788" y="5815459"/>
            <a:ext cx="415736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Wheeze with viral AND other triggers (exercise,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allergens) — higher likelihood of persistent asthma</a:t>
            </a:r>
            <a:endParaRPr lang="en-US" sz="1425" dirty="0"/>
          </a:p>
        </p:txBody>
      </p:sp>
      <p:sp>
        <p:nvSpPr>
          <p:cNvPr id="53" name="SK-27-text-52"/>
          <p:cNvSpPr/>
          <p:nvPr/>
        </p:nvSpPr>
        <p:spPr>
          <a:xfrm>
            <a:off x="609600" y="6563023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Paediatric Asthma Series</a:t>
            </a:r>
            <a:endParaRPr lang="en-US" sz="1200" dirty="0"/>
          </a:p>
        </p:txBody>
      </p:sp>
      <p:sp>
        <p:nvSpPr>
          <p:cNvPr id="54" name="SK-27-text-53"/>
          <p:cNvSpPr/>
          <p:nvPr/>
        </p:nvSpPr>
        <p:spPr>
          <a:xfrm>
            <a:off x="4840188" y="6563023"/>
            <a:ext cx="7147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• SIGN 158 • May 2026</a:t>
            </a:r>
            <a:endParaRPr lang="en-US" sz="1200" dirty="0"/>
          </a:p>
        </p:txBody>
      </p:sp>
      <p:sp>
        <p:nvSpPr>
          <p:cNvPr id="55" name="SK-27-text-54"/>
          <p:cNvSpPr/>
          <p:nvPr/>
        </p:nvSpPr>
        <p:spPr>
          <a:xfrm>
            <a:off x="11033671" y="6563023"/>
            <a:ext cx="1158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27 / 34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61" y="102840"/>
            <a:ext cx="365671" cy="411361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3271" y="102840"/>
            <a:ext cx="365671" cy="411361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59432"/>
            <a:ext cx="1877467" cy="349746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60748"/>
            <a:ext cx="6851898" cy="89148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588" y="2082105"/>
            <a:ext cx="10972815" cy="32456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78596"/>
            <a:ext cx="3425875" cy="1686967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578596"/>
            <a:ext cx="121890" cy="1686967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490" y="2578596"/>
            <a:ext cx="3303984" cy="335905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2578596"/>
            <a:ext cx="3438079" cy="1686967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4682" y="2578596"/>
            <a:ext cx="121890" cy="1686967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6573" y="2578596"/>
            <a:ext cx="3316188" cy="335905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31969" y="2578596"/>
            <a:ext cx="3450282" cy="1686967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1969" y="2578596"/>
            <a:ext cx="121890" cy="1686967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53859" y="2578596"/>
            <a:ext cx="3328392" cy="335905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18965" y="4114800"/>
            <a:ext cx="1304479" cy="260598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526161"/>
            <a:ext cx="10972800" cy="192018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4526161"/>
            <a:ext cx="146298" cy="1920180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4390" y="5012829"/>
            <a:ext cx="10363210" cy="28757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2761" y="6377880"/>
            <a:ext cx="365671" cy="377130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43271" y="6377880"/>
            <a:ext cx="365671" cy="377130"/>
          </a:xfrm>
          <a:prstGeom prst="rect">
            <a:avLst/>
          </a:prstGeom>
        </p:spPr>
      </p:pic>
      <p:sp>
        <p:nvSpPr>
          <p:cNvPr id="23" name="SK-28-text-22"/>
          <p:cNvSpPr/>
          <p:nvPr/>
        </p:nvSpPr>
        <p:spPr>
          <a:xfrm>
            <a:off x="572988" y="541734"/>
            <a:ext cx="190708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• AKT</a:t>
            </a:r>
            <a:endParaRPr lang="en-US" sz="1425" dirty="0"/>
          </a:p>
        </p:txBody>
      </p:sp>
      <p:sp>
        <p:nvSpPr>
          <p:cNvPr id="24" name="SK-28-text-23"/>
          <p:cNvSpPr/>
          <p:nvPr/>
        </p:nvSpPr>
        <p:spPr>
          <a:xfrm>
            <a:off x="572988" y="891480"/>
            <a:ext cx="11619012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Management and Doses</a:t>
            </a:r>
            <a:endParaRPr lang="en-US" sz="3900" dirty="0"/>
          </a:p>
        </p:txBody>
      </p:sp>
      <p:sp>
        <p:nvSpPr>
          <p:cNvPr id="25" name="SK-28-text-24"/>
          <p:cNvSpPr/>
          <p:nvPr/>
        </p:nvSpPr>
        <p:spPr>
          <a:xfrm>
            <a:off x="572988" y="1645890"/>
            <a:ext cx="1161901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doses and thresholds — memorise these cold</a:t>
            </a:r>
            <a:endParaRPr lang="en-US" sz="2400" dirty="0"/>
          </a:p>
        </p:txBody>
      </p:sp>
      <p:sp>
        <p:nvSpPr>
          <p:cNvPr id="26" name="SK-28-text-25"/>
          <p:cNvSpPr/>
          <p:nvPr/>
        </p:nvSpPr>
        <p:spPr>
          <a:xfrm>
            <a:off x="3804940" y="2208163"/>
            <a:ext cx="454521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LTRA DOSING — MONTELUKAST (BNFC 2025–2026)</a:t>
            </a:r>
            <a:endParaRPr lang="en-US" sz="1500" dirty="0"/>
          </a:p>
        </p:txBody>
      </p:sp>
      <p:sp>
        <p:nvSpPr>
          <p:cNvPr id="27" name="SK-28-text-26"/>
          <p:cNvSpPr/>
          <p:nvPr/>
        </p:nvSpPr>
        <p:spPr>
          <a:xfrm>
            <a:off x="1634728" y="2619673"/>
            <a:ext cx="144854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</a:t>
            </a:r>
            <a:endParaRPr lang="en-US" sz="1500" dirty="0"/>
          </a:p>
        </p:txBody>
      </p:sp>
      <p:sp>
        <p:nvSpPr>
          <p:cNvPr id="28" name="SK-28-text-27"/>
          <p:cNvSpPr/>
          <p:nvPr/>
        </p:nvSpPr>
        <p:spPr>
          <a:xfrm>
            <a:off x="1269653" y="3017490"/>
            <a:ext cx="221545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6 Years</a:t>
            </a:r>
            <a:endParaRPr lang="en-US" sz="2250" dirty="0"/>
          </a:p>
        </p:txBody>
      </p:sp>
      <p:sp>
        <p:nvSpPr>
          <p:cNvPr id="29" name="SK-28-text-28"/>
          <p:cNvSpPr/>
          <p:nvPr/>
        </p:nvSpPr>
        <p:spPr>
          <a:xfrm>
            <a:off x="1494383" y="3415159"/>
            <a:ext cx="176584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mg OD</a:t>
            </a:r>
            <a:endParaRPr lang="en-US" sz="2850" dirty="0"/>
          </a:p>
        </p:txBody>
      </p:sp>
      <p:sp>
        <p:nvSpPr>
          <p:cNvPr id="30" name="SK-28-text-29"/>
          <p:cNvSpPr/>
          <p:nvPr/>
        </p:nvSpPr>
        <p:spPr>
          <a:xfrm>
            <a:off x="1110555" y="3819823"/>
            <a:ext cx="255790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Granules or chewable tablet</a:t>
            </a:r>
            <a:endParaRPr lang="en-US" sz="1500" dirty="0"/>
          </a:p>
        </p:txBody>
      </p:sp>
      <p:sp>
        <p:nvSpPr>
          <p:cNvPr id="31" name="SK-28-text-30"/>
          <p:cNvSpPr/>
          <p:nvPr/>
        </p:nvSpPr>
        <p:spPr>
          <a:xfrm>
            <a:off x="1814959" y="4149030"/>
            <a:ext cx="113689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6 months</a:t>
            </a:r>
            <a:endParaRPr lang="en-US" sz="1200" dirty="0"/>
          </a:p>
        </p:txBody>
      </p:sp>
      <p:sp>
        <p:nvSpPr>
          <p:cNvPr id="32" name="SK-28-text-31"/>
          <p:cNvSpPr/>
          <p:nvPr/>
        </p:nvSpPr>
        <p:spPr>
          <a:xfrm>
            <a:off x="5365552" y="2619673"/>
            <a:ext cx="144854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5073551" y="3017490"/>
            <a:ext cx="203254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to 14 Years</a:t>
            </a:r>
            <a:endParaRPr lang="en-US" sz="2250" dirty="0"/>
          </a:p>
        </p:txBody>
      </p:sp>
      <p:sp>
        <p:nvSpPr>
          <p:cNvPr id="34" name="SK-28-text-33"/>
          <p:cNvSpPr/>
          <p:nvPr/>
        </p:nvSpPr>
        <p:spPr>
          <a:xfrm>
            <a:off x="5213003" y="3415159"/>
            <a:ext cx="175364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mg OD</a:t>
            </a:r>
            <a:endParaRPr lang="en-US" sz="2850" dirty="0"/>
          </a:p>
        </p:txBody>
      </p:sp>
      <p:sp>
        <p:nvSpPr>
          <p:cNvPr id="35" name="SK-28-text-34"/>
          <p:cNvSpPr/>
          <p:nvPr/>
        </p:nvSpPr>
        <p:spPr>
          <a:xfrm>
            <a:off x="5328940" y="3819823"/>
            <a:ext cx="153382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Chewable tablet</a:t>
            </a:r>
            <a:endParaRPr lang="en-US" sz="1500" dirty="0"/>
          </a:p>
        </p:txBody>
      </p:sp>
      <p:sp>
        <p:nvSpPr>
          <p:cNvPr id="36" name="SK-28-text-35"/>
          <p:cNvSpPr/>
          <p:nvPr/>
        </p:nvSpPr>
        <p:spPr>
          <a:xfrm>
            <a:off x="9108430" y="2619673"/>
            <a:ext cx="146074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</a:t>
            </a:r>
            <a:endParaRPr lang="en-US" sz="1500" dirty="0"/>
          </a:p>
        </p:txBody>
      </p:sp>
      <p:sp>
        <p:nvSpPr>
          <p:cNvPr id="37" name="SK-28-text-36"/>
          <p:cNvSpPr/>
          <p:nvPr/>
        </p:nvSpPr>
        <p:spPr>
          <a:xfrm>
            <a:off x="8475018" y="3017490"/>
            <a:ext cx="277624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 Years and Over</a:t>
            </a:r>
            <a:endParaRPr lang="en-US" sz="2250" dirty="0"/>
          </a:p>
        </p:txBody>
      </p:sp>
      <p:sp>
        <p:nvSpPr>
          <p:cNvPr id="38" name="SK-28-text-37"/>
          <p:cNvSpPr/>
          <p:nvPr/>
        </p:nvSpPr>
        <p:spPr>
          <a:xfrm>
            <a:off x="8907066" y="3415159"/>
            <a:ext cx="192434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mg OD</a:t>
            </a:r>
            <a:endParaRPr lang="en-US" sz="2850" dirty="0"/>
          </a:p>
        </p:txBody>
      </p:sp>
      <p:sp>
        <p:nvSpPr>
          <p:cNvPr id="39" name="SK-28-text-38"/>
          <p:cNvSpPr/>
          <p:nvPr/>
        </p:nvSpPr>
        <p:spPr>
          <a:xfrm>
            <a:off x="9145042" y="3819823"/>
            <a:ext cx="146074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tablet</a:t>
            </a:r>
            <a:endParaRPr lang="en-US" sz="1500" dirty="0"/>
          </a:p>
        </p:txBody>
      </p:sp>
      <p:sp>
        <p:nvSpPr>
          <p:cNvPr id="40" name="SK-28-text-39"/>
          <p:cNvSpPr/>
          <p:nvPr/>
        </p:nvSpPr>
        <p:spPr>
          <a:xfrm>
            <a:off x="877788" y="4622155"/>
            <a:ext cx="1131421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Life-Threatening Asthma — Key Thresholds (Children 5–12 Years)</a:t>
            </a:r>
            <a:endParaRPr lang="en-US" sz="2250" dirty="0"/>
          </a:p>
        </p:txBody>
      </p:sp>
      <p:sp>
        <p:nvSpPr>
          <p:cNvPr id="41" name="SK-28-text-40"/>
          <p:cNvSpPr/>
          <p:nvPr/>
        </p:nvSpPr>
        <p:spPr>
          <a:xfrm>
            <a:off x="2356545" y="5095429"/>
            <a:ext cx="4683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PEF</a:t>
            </a:r>
            <a:endParaRPr lang="en-US" sz="1425" dirty="0"/>
          </a:p>
        </p:txBody>
      </p:sp>
      <p:sp>
        <p:nvSpPr>
          <p:cNvPr id="42" name="SK-28-text-41"/>
          <p:cNvSpPr/>
          <p:nvPr/>
        </p:nvSpPr>
        <p:spPr>
          <a:xfrm>
            <a:off x="1935361" y="5362873"/>
            <a:ext cx="129837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33%</a:t>
            </a:r>
            <a:endParaRPr lang="en-US" sz="2400" dirty="0"/>
          </a:p>
        </p:txBody>
      </p:sp>
      <p:sp>
        <p:nvSpPr>
          <p:cNvPr id="43" name="SK-28-text-42"/>
          <p:cNvSpPr/>
          <p:nvPr/>
        </p:nvSpPr>
        <p:spPr>
          <a:xfrm>
            <a:off x="2000548" y="5753844"/>
            <a:ext cx="116800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predicted</a:t>
            </a:r>
            <a:endParaRPr lang="en-US" sz="1500" dirty="0"/>
          </a:p>
        </p:txBody>
      </p:sp>
      <p:sp>
        <p:nvSpPr>
          <p:cNvPr id="44" name="SK-28-text-43"/>
          <p:cNvSpPr/>
          <p:nvPr/>
        </p:nvSpPr>
        <p:spPr>
          <a:xfrm>
            <a:off x="5806827" y="5095429"/>
            <a:ext cx="5658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</a:t>
            </a:r>
            <a:endParaRPr lang="en-US" sz="1425" dirty="0"/>
          </a:p>
        </p:txBody>
      </p:sp>
      <p:sp>
        <p:nvSpPr>
          <p:cNvPr id="45" name="SK-28-text-44"/>
          <p:cNvSpPr/>
          <p:nvPr/>
        </p:nvSpPr>
        <p:spPr>
          <a:xfrm>
            <a:off x="5434459" y="5362873"/>
            <a:ext cx="131058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92%</a:t>
            </a:r>
            <a:endParaRPr lang="en-US" sz="2400" dirty="0"/>
          </a:p>
        </p:txBody>
      </p:sp>
      <p:sp>
        <p:nvSpPr>
          <p:cNvPr id="46" name="SK-28-text-45"/>
          <p:cNvSpPr/>
          <p:nvPr/>
        </p:nvSpPr>
        <p:spPr>
          <a:xfrm>
            <a:off x="5377755" y="5753844"/>
            <a:ext cx="142413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despite oxygen</a:t>
            </a:r>
            <a:endParaRPr lang="en-US" sz="1500" dirty="0"/>
          </a:p>
        </p:txBody>
      </p:sp>
      <p:sp>
        <p:nvSpPr>
          <p:cNvPr id="47" name="SK-28-text-46"/>
          <p:cNvSpPr/>
          <p:nvPr/>
        </p:nvSpPr>
        <p:spPr>
          <a:xfrm>
            <a:off x="7900392" y="5088582"/>
            <a:ext cx="37823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FEATURES</a:t>
            </a:r>
            <a:endParaRPr lang="en-US" sz="1425" dirty="0"/>
          </a:p>
        </p:txBody>
      </p:sp>
      <p:sp>
        <p:nvSpPr>
          <p:cNvPr id="48" name="SK-28-text-47"/>
          <p:cNvSpPr/>
          <p:nvPr/>
        </p:nvSpPr>
        <p:spPr>
          <a:xfrm>
            <a:off x="7900392" y="5307955"/>
            <a:ext cx="3295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Silent chest</a:t>
            </a:r>
            <a:endParaRPr lang="en-US" sz="1500" dirty="0"/>
          </a:p>
        </p:txBody>
      </p:sp>
      <p:sp>
        <p:nvSpPr>
          <p:cNvPr id="49" name="SK-28-text-48"/>
          <p:cNvSpPr/>
          <p:nvPr/>
        </p:nvSpPr>
        <p:spPr>
          <a:xfrm>
            <a:off x="7900392" y="5534323"/>
            <a:ext cx="42916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Cyanosis or altered consciousness</a:t>
            </a:r>
            <a:endParaRPr lang="en-US" sz="1500" dirty="0"/>
          </a:p>
        </p:txBody>
      </p:sp>
      <p:sp>
        <p:nvSpPr>
          <p:cNvPr id="50" name="SK-28-text-49"/>
          <p:cNvSpPr/>
          <p:nvPr/>
        </p:nvSpPr>
        <p:spPr>
          <a:xfrm>
            <a:off x="7900392" y="5760690"/>
            <a:ext cx="42916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Poor respiratory effort or exhaustion</a:t>
            </a:r>
            <a:endParaRPr lang="en-US" sz="1500" dirty="0"/>
          </a:p>
        </p:txBody>
      </p:sp>
      <p:sp>
        <p:nvSpPr>
          <p:cNvPr id="51" name="SK-28-text-50"/>
          <p:cNvSpPr/>
          <p:nvPr/>
        </p:nvSpPr>
        <p:spPr>
          <a:xfrm>
            <a:off x="3046958" y="6069211"/>
            <a:ext cx="606132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ONE of these features = Life-threatening. Call 999.</a:t>
            </a:r>
            <a:endParaRPr lang="en-US" sz="1950" dirty="0"/>
          </a:p>
        </p:txBody>
      </p:sp>
      <p:sp>
        <p:nvSpPr>
          <p:cNvPr id="52" name="SK-28-text-51"/>
          <p:cNvSpPr/>
          <p:nvPr/>
        </p:nvSpPr>
        <p:spPr>
          <a:xfrm>
            <a:off x="597396" y="6604248"/>
            <a:ext cx="11231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8B7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(May 2025) • NICE NG245 • BNFC 2025–2026</a:t>
            </a:r>
            <a:endParaRPr lang="en-US" sz="1200" dirty="0"/>
          </a:p>
        </p:txBody>
      </p:sp>
      <p:sp>
        <p:nvSpPr>
          <p:cNvPr id="53" name="SK-28-text-52"/>
          <p:cNvSpPr/>
          <p:nvPr/>
        </p:nvSpPr>
        <p:spPr>
          <a:xfrm>
            <a:off x="10043071" y="6617940"/>
            <a:ext cx="15391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/ 34 • Bradford VTS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315367"/>
            <a:ext cx="1524000" cy="308521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231106"/>
            <a:ext cx="1462980" cy="47625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180" y="0"/>
            <a:ext cx="1889671" cy="1837879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1831032"/>
            <a:ext cx="5437584" cy="240030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9075" y="1831032"/>
            <a:ext cx="5437584" cy="240030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973" y="2431852"/>
            <a:ext cx="4949875" cy="19050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3037731"/>
            <a:ext cx="4949875" cy="14288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855" y="2431852"/>
            <a:ext cx="4949875" cy="1905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2855" y="3037731"/>
            <a:ext cx="4949875" cy="14288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192" y="4341019"/>
            <a:ext cx="11021467" cy="1940719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490" y="4948684"/>
            <a:ext cx="10728871" cy="19050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82" y="5911453"/>
            <a:ext cx="10814298" cy="34290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1263" y="6512421"/>
            <a:ext cx="11496973" cy="19050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5918448"/>
            <a:ext cx="950863" cy="939403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0157" y="5966371"/>
            <a:ext cx="158353" cy="239911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471" y="4450705"/>
            <a:ext cx="438894" cy="445740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1984" y="1913334"/>
            <a:ext cx="451098" cy="452586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9286" y="1913334"/>
            <a:ext cx="463153" cy="452586"/>
          </a:xfrm>
          <a:prstGeom prst="rect">
            <a:avLst/>
          </a:prstGeom>
        </p:spPr>
      </p:pic>
      <p:sp>
        <p:nvSpPr>
          <p:cNvPr id="21" name="SK-29-text-20"/>
          <p:cNvSpPr/>
          <p:nvPr/>
        </p:nvSpPr>
        <p:spPr>
          <a:xfrm>
            <a:off x="694879" y="370284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9E64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 • SCA</a:t>
            </a:r>
            <a:endParaRPr lang="en-US" sz="1350" dirty="0"/>
          </a:p>
        </p:txBody>
      </p:sp>
      <p:sp>
        <p:nvSpPr>
          <p:cNvPr id="22" name="SK-29-text-21"/>
          <p:cNvSpPr/>
          <p:nvPr/>
        </p:nvSpPr>
        <p:spPr>
          <a:xfrm>
            <a:off x="560784" y="699492"/>
            <a:ext cx="11631216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Communication Scenarios</a:t>
            </a:r>
            <a:endParaRPr lang="en-US" sz="3150" dirty="0"/>
          </a:p>
        </p:txBody>
      </p:sp>
      <p:sp>
        <p:nvSpPr>
          <p:cNvPr id="23" name="SK-29-text-22"/>
          <p:cNvSpPr/>
          <p:nvPr/>
        </p:nvSpPr>
        <p:spPr>
          <a:xfrm>
            <a:off x="536377" y="1385292"/>
            <a:ext cx="1165562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the examiner wants to hear — and how to say it.</a:t>
            </a:r>
            <a:endParaRPr lang="en-US" sz="1950" dirty="0"/>
          </a:p>
        </p:txBody>
      </p:sp>
      <p:sp>
        <p:nvSpPr>
          <p:cNvPr id="24" name="SK-29-text-23"/>
          <p:cNvSpPr/>
          <p:nvPr/>
        </p:nvSpPr>
        <p:spPr>
          <a:xfrm>
            <a:off x="1243459" y="1913334"/>
            <a:ext cx="29308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9E64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Scenario 1</a:t>
            </a:r>
            <a:endParaRPr lang="en-US" sz="1275" dirty="0"/>
          </a:p>
        </p:txBody>
      </p:sp>
      <p:sp>
        <p:nvSpPr>
          <p:cNvPr id="25" name="SK-29-text-24"/>
          <p:cNvSpPr/>
          <p:nvPr/>
        </p:nvSpPr>
        <p:spPr>
          <a:xfrm>
            <a:off x="1243459" y="2112169"/>
            <a:ext cx="1081278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Parent worried about the ‘blue inhaler’</a:t>
            </a:r>
            <a:endParaRPr lang="en-US" sz="1800" dirty="0"/>
          </a:p>
        </p:txBody>
      </p:sp>
      <p:sp>
        <p:nvSpPr>
          <p:cNvPr id="26" name="SK-29-text-25"/>
          <p:cNvSpPr/>
          <p:nvPr/>
        </p:nvSpPr>
        <p:spPr>
          <a:xfrm>
            <a:off x="719286" y="2516832"/>
            <a:ext cx="260699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THEY SAY</a:t>
            </a:r>
            <a:endParaRPr lang="en-US" sz="1275" dirty="0"/>
          </a:p>
        </p:txBody>
      </p:sp>
      <p:sp>
        <p:nvSpPr>
          <p:cNvPr id="27" name="SK-29-text-26"/>
          <p:cNvSpPr/>
          <p:nvPr/>
        </p:nvSpPr>
        <p:spPr>
          <a:xfrm>
            <a:off x="926455" y="2729359"/>
            <a:ext cx="112655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He’s always needed his blue inhaler — why are you taking it away?</a:t>
            </a:r>
            <a:endParaRPr lang="en-US" sz="1200" dirty="0"/>
          </a:p>
        </p:txBody>
      </p:sp>
      <p:sp>
        <p:nvSpPr>
          <p:cNvPr id="28" name="SK-29-text-27"/>
          <p:cNvSpPr/>
          <p:nvPr/>
        </p:nvSpPr>
        <p:spPr>
          <a:xfrm>
            <a:off x="719286" y="3154561"/>
            <a:ext cx="31899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9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YOU EXPLAIN</a:t>
            </a:r>
            <a:endParaRPr lang="en-US" sz="1275" dirty="0"/>
          </a:p>
        </p:txBody>
      </p:sp>
      <p:sp>
        <p:nvSpPr>
          <p:cNvPr id="29" name="SK-29-text-28"/>
          <p:cNvSpPr/>
          <p:nvPr/>
        </p:nvSpPr>
        <p:spPr>
          <a:xfrm>
            <a:off x="719286" y="3367236"/>
            <a:ext cx="11472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Using only a blue inhaler means no daily protection for the airways</a:t>
            </a:r>
            <a:endParaRPr lang="en-US" sz="1200" dirty="0"/>
          </a:p>
        </p:txBody>
      </p:sp>
      <p:sp>
        <p:nvSpPr>
          <p:cNvPr id="30" name="SK-29-text-29"/>
          <p:cNvSpPr/>
          <p:nvPr/>
        </p:nvSpPr>
        <p:spPr>
          <a:xfrm>
            <a:off x="719286" y="3572917"/>
            <a:ext cx="11472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The new inhaler (ICS/formoterol) does both jobs — relieves AND protects</a:t>
            </a:r>
            <a:endParaRPr lang="en-US" sz="1200" dirty="0"/>
          </a:p>
        </p:txBody>
      </p:sp>
      <p:sp>
        <p:nvSpPr>
          <p:cNvPr id="31" name="SK-29-text-30"/>
          <p:cNvSpPr/>
          <p:nvPr/>
        </p:nvSpPr>
        <p:spPr>
          <a:xfrm>
            <a:off x="719286" y="3764905"/>
            <a:ext cx="11472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It is used the same way — only when needed — but is safer long-term</a:t>
            </a:r>
            <a:endParaRPr lang="en-US" sz="1200" dirty="0"/>
          </a:p>
        </p:txBody>
      </p:sp>
      <p:sp>
        <p:nvSpPr>
          <p:cNvPr id="32" name="SK-29-text-31"/>
          <p:cNvSpPr/>
          <p:nvPr/>
        </p:nvSpPr>
        <p:spPr>
          <a:xfrm>
            <a:off x="6863953" y="1920180"/>
            <a:ext cx="29308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9E64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Scenario 2</a:t>
            </a:r>
            <a:endParaRPr lang="en-US" sz="1275" dirty="0"/>
          </a:p>
        </p:txBody>
      </p:sp>
      <p:sp>
        <p:nvSpPr>
          <p:cNvPr id="33" name="SK-29-text-32"/>
          <p:cNvSpPr/>
          <p:nvPr/>
        </p:nvSpPr>
        <p:spPr>
          <a:xfrm>
            <a:off x="6876157" y="2112169"/>
            <a:ext cx="531584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Creating a School Asthma Action Plan</a:t>
            </a:r>
            <a:endParaRPr lang="en-US" sz="1800" dirty="0"/>
          </a:p>
        </p:txBody>
      </p:sp>
      <p:sp>
        <p:nvSpPr>
          <p:cNvPr id="34" name="SK-29-text-33"/>
          <p:cNvSpPr/>
          <p:nvPr/>
        </p:nvSpPr>
        <p:spPr>
          <a:xfrm>
            <a:off x="6364188" y="2516832"/>
            <a:ext cx="280130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TO ASSESS</a:t>
            </a:r>
            <a:endParaRPr lang="en-US" sz="1275" dirty="0"/>
          </a:p>
        </p:txBody>
      </p:sp>
      <p:sp>
        <p:nvSpPr>
          <p:cNvPr id="35" name="SK-29-text-34"/>
          <p:cNvSpPr/>
          <p:nvPr/>
        </p:nvSpPr>
        <p:spPr>
          <a:xfrm>
            <a:off x="6400800" y="2708821"/>
            <a:ext cx="5791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Does the family understand the child’s trigger pattern?</a:t>
            </a:r>
            <a:endParaRPr lang="en-US" sz="1200" dirty="0"/>
          </a:p>
        </p:txBody>
      </p:sp>
      <p:sp>
        <p:nvSpPr>
          <p:cNvPr id="36" name="SK-29-text-35"/>
          <p:cNvSpPr/>
          <p:nvPr/>
        </p:nvSpPr>
        <p:spPr>
          <a:xfrm>
            <a:off x="6400800" y="2907655"/>
            <a:ext cx="57912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Can the child (or parent) demonstrate inhaler technique?</a:t>
            </a:r>
            <a:endParaRPr lang="en-US" sz="1200" dirty="0"/>
          </a:p>
        </p:txBody>
      </p:sp>
      <p:sp>
        <p:nvSpPr>
          <p:cNvPr id="37" name="SK-29-text-36"/>
          <p:cNvSpPr/>
          <p:nvPr/>
        </p:nvSpPr>
        <p:spPr>
          <a:xfrm>
            <a:off x="6400800" y="3099792"/>
            <a:ext cx="5791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Does the school have a named person responsible for the plan?</a:t>
            </a:r>
            <a:endParaRPr lang="en-US" sz="1200" dirty="0"/>
          </a:p>
        </p:txBody>
      </p:sp>
      <p:sp>
        <p:nvSpPr>
          <p:cNvPr id="38" name="SK-29-text-37"/>
          <p:cNvSpPr/>
          <p:nvPr/>
        </p:nvSpPr>
        <p:spPr>
          <a:xfrm>
            <a:off x="6364188" y="3374082"/>
            <a:ext cx="435578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9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CONSULTATION TASKS</a:t>
            </a:r>
            <a:endParaRPr lang="en-US" sz="1275" dirty="0"/>
          </a:p>
        </p:txBody>
      </p:sp>
      <p:sp>
        <p:nvSpPr>
          <p:cNvPr id="39" name="SK-29-text-38"/>
          <p:cNvSpPr/>
          <p:nvPr/>
        </p:nvSpPr>
        <p:spPr>
          <a:xfrm>
            <a:off x="6400800" y="3566071"/>
            <a:ext cx="5791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Agree green / amber / red zones with the family in plain language</a:t>
            </a:r>
            <a:endParaRPr lang="en-US" sz="1200" dirty="0"/>
          </a:p>
        </p:txBody>
      </p:sp>
      <p:sp>
        <p:nvSpPr>
          <p:cNvPr id="40" name="SK-29-text-39"/>
          <p:cNvSpPr/>
          <p:nvPr/>
        </p:nvSpPr>
        <p:spPr>
          <a:xfrm>
            <a:off x="6400800" y="3764905"/>
            <a:ext cx="5791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Provide written plan — copy to school nurse and class teacher</a:t>
            </a:r>
            <a:endParaRPr lang="en-US" sz="1200" dirty="0"/>
          </a:p>
        </p:txBody>
      </p:sp>
      <p:sp>
        <p:nvSpPr>
          <p:cNvPr id="41" name="SK-29-text-40"/>
          <p:cNvSpPr/>
          <p:nvPr/>
        </p:nvSpPr>
        <p:spPr>
          <a:xfrm>
            <a:off x="6400800" y="3957042"/>
            <a:ext cx="5791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Record plan in clinical notes and set review date</a:t>
            </a:r>
            <a:endParaRPr lang="en-US" sz="1200" dirty="0"/>
          </a:p>
        </p:txBody>
      </p:sp>
      <p:sp>
        <p:nvSpPr>
          <p:cNvPr id="42" name="SK-29-text-41"/>
          <p:cNvSpPr/>
          <p:nvPr/>
        </p:nvSpPr>
        <p:spPr>
          <a:xfrm>
            <a:off x="1170384" y="4457700"/>
            <a:ext cx="293084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897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Scenario 3</a:t>
            </a:r>
            <a:endParaRPr lang="en-US" sz="1275" dirty="0"/>
          </a:p>
        </p:txBody>
      </p:sp>
      <p:sp>
        <p:nvSpPr>
          <p:cNvPr id="43" name="SK-29-text-42"/>
          <p:cNvSpPr/>
          <p:nvPr/>
        </p:nvSpPr>
        <p:spPr>
          <a:xfrm>
            <a:off x="1170384" y="4649688"/>
            <a:ext cx="1102161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 with cough — parent expects an asthma diagnosis</a:t>
            </a:r>
            <a:endParaRPr lang="en-US" sz="1800" dirty="0"/>
          </a:p>
        </p:txBody>
      </p:sp>
      <p:sp>
        <p:nvSpPr>
          <p:cNvPr id="44" name="SK-29-text-43"/>
          <p:cNvSpPr/>
          <p:nvPr/>
        </p:nvSpPr>
        <p:spPr>
          <a:xfrm>
            <a:off x="767953" y="5054203"/>
            <a:ext cx="4099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Don’t rush to diagnose</a:t>
            </a:r>
            <a:endParaRPr lang="en-US" sz="1200" dirty="0"/>
          </a:p>
        </p:txBody>
      </p:sp>
      <p:sp>
        <p:nvSpPr>
          <p:cNvPr id="45" name="SK-29-text-44"/>
          <p:cNvSpPr/>
          <p:nvPr/>
        </p:nvSpPr>
        <p:spPr>
          <a:xfrm>
            <a:off x="767953" y="5246340"/>
            <a:ext cx="1142404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Cough alone is not enough — ask about variability, triggers, night symptoms</a:t>
            </a:r>
            <a:endParaRPr lang="en-US" sz="1200" dirty="0"/>
          </a:p>
        </p:txBody>
      </p:sp>
      <p:sp>
        <p:nvSpPr>
          <p:cNvPr id="46" name="SK-29-text-45"/>
          <p:cNvSpPr/>
          <p:nvPr/>
        </p:nvSpPr>
        <p:spPr>
          <a:xfrm>
            <a:off x="767953" y="5445175"/>
            <a:ext cx="101955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Request a peak flow diary (2–4 weeks) before labelling</a:t>
            </a:r>
            <a:endParaRPr lang="en-US" sz="1200" dirty="0"/>
          </a:p>
        </p:txBody>
      </p:sp>
      <p:sp>
        <p:nvSpPr>
          <p:cNvPr id="47" name="SK-29-text-46"/>
          <p:cNvSpPr/>
          <p:nvPr/>
        </p:nvSpPr>
        <p:spPr>
          <a:xfrm>
            <a:off x="767953" y="5637163"/>
            <a:ext cx="10683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Explore parental concern — what does the family fear most?</a:t>
            </a:r>
            <a:endParaRPr lang="en-US" sz="1200" dirty="0"/>
          </a:p>
        </p:txBody>
      </p:sp>
      <p:sp>
        <p:nvSpPr>
          <p:cNvPr id="48" name="SK-29-text-47"/>
          <p:cNvSpPr/>
          <p:nvPr/>
        </p:nvSpPr>
        <p:spPr>
          <a:xfrm>
            <a:off x="6181279" y="5054203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Examiner wants to see</a:t>
            </a:r>
            <a:endParaRPr lang="en-US" sz="1200" dirty="0"/>
          </a:p>
        </p:txBody>
      </p:sp>
      <p:sp>
        <p:nvSpPr>
          <p:cNvPr id="49" name="SK-29-text-48"/>
          <p:cNvSpPr/>
          <p:nvPr/>
        </p:nvSpPr>
        <p:spPr>
          <a:xfrm>
            <a:off x="6181279" y="5246340"/>
            <a:ext cx="601072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Safety-netting: when to return, what to watch for</a:t>
            </a:r>
            <a:endParaRPr lang="en-US" sz="1200" dirty="0"/>
          </a:p>
        </p:txBody>
      </p:sp>
      <p:sp>
        <p:nvSpPr>
          <p:cNvPr id="50" name="SK-29-text-49"/>
          <p:cNvSpPr/>
          <p:nvPr/>
        </p:nvSpPr>
        <p:spPr>
          <a:xfrm>
            <a:off x="6193482" y="5445175"/>
            <a:ext cx="59985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Shared decision-making — involve the parent and child</a:t>
            </a:r>
            <a:endParaRPr lang="en-US" sz="1200" dirty="0"/>
          </a:p>
        </p:txBody>
      </p:sp>
      <p:sp>
        <p:nvSpPr>
          <p:cNvPr id="51" name="SK-29-text-50"/>
          <p:cNvSpPr/>
          <p:nvPr/>
        </p:nvSpPr>
        <p:spPr>
          <a:xfrm>
            <a:off x="6193482" y="5637163"/>
            <a:ext cx="59985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Avoiding premature closure — keep differential open (pertussis, habit cough, GORD)</a:t>
            </a:r>
            <a:endParaRPr lang="en-US" sz="1200" dirty="0"/>
          </a:p>
        </p:txBody>
      </p:sp>
      <p:sp>
        <p:nvSpPr>
          <p:cNvPr id="52" name="SK-29-text-51"/>
          <p:cNvSpPr/>
          <p:nvPr/>
        </p:nvSpPr>
        <p:spPr>
          <a:xfrm>
            <a:off x="987475" y="5986909"/>
            <a:ext cx="11204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E64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Examiner tip: Use ‘I want to make sure we get the right diagnosis’ — shows patient-centred thinking and clinical caution.</a:t>
            </a:r>
            <a:endParaRPr lang="en-US" sz="1200" dirty="0"/>
          </a:p>
        </p:txBody>
      </p:sp>
      <p:sp>
        <p:nvSpPr>
          <p:cNvPr id="53" name="SK-29-text-52"/>
          <p:cNvSpPr/>
          <p:nvPr/>
        </p:nvSpPr>
        <p:spPr>
          <a:xfrm>
            <a:off x="475357" y="6597253"/>
            <a:ext cx="5562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</a:t>
            </a:r>
            <a:endParaRPr lang="en-US" sz="1125" dirty="0"/>
          </a:p>
        </p:txBody>
      </p:sp>
      <p:sp>
        <p:nvSpPr>
          <p:cNvPr id="54" name="SK-29-text-53"/>
          <p:cNvSpPr/>
          <p:nvPr/>
        </p:nvSpPr>
        <p:spPr>
          <a:xfrm>
            <a:off x="11240988" y="6604248"/>
            <a:ext cx="951012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29 / 34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411361"/>
            <a:ext cx="3401467" cy="363438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981944"/>
            <a:ext cx="1560463" cy="89148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681436"/>
            <a:ext cx="5230267" cy="3278088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482" y="3933825"/>
            <a:ext cx="3377059" cy="190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4353" y="2681436"/>
            <a:ext cx="5218063" cy="3278088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0957" y="3933825"/>
            <a:ext cx="3377059" cy="190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75" y="6158359"/>
            <a:ext cx="9863286" cy="349746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7553" y="2818507"/>
            <a:ext cx="3194298" cy="4039344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6690" y="2832348"/>
            <a:ext cx="1658094" cy="57596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86980" y="2797969"/>
            <a:ext cx="633859" cy="637729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963385" y="452586"/>
            <a:ext cx="6248825" cy="308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· UNDER 5 YEARS</a:t>
            </a:r>
            <a:endParaRPr lang="en-US" sz="1500" dirty="0"/>
          </a:p>
        </p:txBody>
      </p:sp>
      <p:sp>
        <p:nvSpPr>
          <p:cNvPr id="14" name="SK-3-text-13"/>
          <p:cNvSpPr/>
          <p:nvPr/>
        </p:nvSpPr>
        <p:spPr>
          <a:xfrm>
            <a:off x="658267" y="822871"/>
            <a:ext cx="6425059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Under 5 Years: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Wheeze not Asthma</a:t>
            </a:r>
            <a:endParaRPr lang="en-US" sz="3600" dirty="0"/>
          </a:p>
        </p:txBody>
      </p:sp>
      <p:sp>
        <p:nvSpPr>
          <p:cNvPr id="15" name="SK-3-text-14"/>
          <p:cNvSpPr/>
          <p:nvPr/>
        </p:nvSpPr>
        <p:spPr>
          <a:xfrm>
            <a:off x="633859" y="2201317"/>
            <a:ext cx="1155814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under 5 cannot perform reliable spirometry — do not label, describe.</a:t>
            </a:r>
            <a:endParaRPr lang="en-US" sz="2100" dirty="0"/>
          </a:p>
        </p:txBody>
      </p:sp>
      <p:sp>
        <p:nvSpPr>
          <p:cNvPr id="16" name="SK-3-text-15"/>
          <p:cNvSpPr/>
          <p:nvPr/>
        </p:nvSpPr>
        <p:spPr>
          <a:xfrm>
            <a:off x="1818233" y="3531840"/>
            <a:ext cx="298355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Episodic Viral Wheeze</a:t>
            </a:r>
            <a:endParaRPr lang="en-US" sz="2250" dirty="0"/>
          </a:p>
        </p:txBody>
      </p:sp>
      <p:sp>
        <p:nvSpPr>
          <p:cNvPr id="17" name="SK-3-text-16"/>
          <p:cNvSpPr/>
          <p:nvPr/>
        </p:nvSpPr>
        <p:spPr>
          <a:xfrm>
            <a:off x="1450777" y="4087267"/>
            <a:ext cx="966025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Wheeze occurs only during viral URTI</a:t>
            </a:r>
            <a:endParaRPr lang="en-US" sz="1650" dirty="0"/>
          </a:p>
        </p:txBody>
      </p:sp>
      <p:sp>
        <p:nvSpPr>
          <p:cNvPr id="18" name="SK-3-text-17"/>
          <p:cNvSpPr/>
          <p:nvPr/>
        </p:nvSpPr>
        <p:spPr>
          <a:xfrm>
            <a:off x="1450777" y="4450705"/>
            <a:ext cx="76485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symptoms between episodes</a:t>
            </a:r>
            <a:endParaRPr lang="en-US" sz="1650" dirty="0"/>
          </a:p>
        </p:txBody>
      </p:sp>
      <p:sp>
        <p:nvSpPr>
          <p:cNvPr id="19" name="SK-3-text-18"/>
          <p:cNvSpPr/>
          <p:nvPr/>
        </p:nvSpPr>
        <p:spPr>
          <a:xfrm>
            <a:off x="1450777" y="4793605"/>
            <a:ext cx="76485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common type in toddlers</a:t>
            </a:r>
            <a:endParaRPr lang="en-US" sz="1650" dirty="0"/>
          </a:p>
        </p:txBody>
      </p:sp>
      <p:sp>
        <p:nvSpPr>
          <p:cNvPr id="20" name="SK-3-text-19"/>
          <p:cNvSpPr/>
          <p:nvPr/>
        </p:nvSpPr>
        <p:spPr>
          <a:xfrm>
            <a:off x="1450777" y="5136505"/>
            <a:ext cx="76485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Often resolves by school age</a:t>
            </a:r>
            <a:endParaRPr lang="en-US" sz="1650" dirty="0"/>
          </a:p>
        </p:txBody>
      </p:sp>
      <p:sp>
        <p:nvSpPr>
          <p:cNvPr id="21" name="SK-3-text-20"/>
          <p:cNvSpPr/>
          <p:nvPr/>
        </p:nvSpPr>
        <p:spPr>
          <a:xfrm>
            <a:off x="1800671" y="5575548"/>
            <a:ext cx="298206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008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risk of persistent asthma</a:t>
            </a:r>
            <a:endParaRPr lang="en-US" sz="1650" dirty="0"/>
          </a:p>
        </p:txBody>
      </p:sp>
      <p:sp>
        <p:nvSpPr>
          <p:cNvPr id="22" name="SK-3-text-21"/>
          <p:cNvSpPr/>
          <p:nvPr/>
        </p:nvSpPr>
        <p:spPr>
          <a:xfrm>
            <a:off x="7402116" y="3531840"/>
            <a:ext cx="293474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Multi-Trigger Wheeze</a:t>
            </a:r>
            <a:endParaRPr lang="en-US" sz="2250" dirty="0"/>
          </a:p>
        </p:txBody>
      </p:sp>
      <p:sp>
        <p:nvSpPr>
          <p:cNvPr id="23" name="SK-3-text-22"/>
          <p:cNvSpPr/>
          <p:nvPr/>
        </p:nvSpPr>
        <p:spPr>
          <a:xfrm>
            <a:off x="6534894" y="4087267"/>
            <a:ext cx="56571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Wheeze with viral infections AND other triggers</a:t>
            </a:r>
            <a:endParaRPr lang="en-US" sz="1650" dirty="0"/>
          </a:p>
        </p:txBody>
      </p:sp>
      <p:sp>
        <p:nvSpPr>
          <p:cNvPr id="24" name="SK-3-text-23"/>
          <p:cNvSpPr/>
          <p:nvPr/>
        </p:nvSpPr>
        <p:spPr>
          <a:xfrm>
            <a:off x="6534894" y="4450705"/>
            <a:ext cx="56571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Triggers include exercise, allergens, cold air, smoke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6534894" y="4800600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Symptoms may occur between episodes</a:t>
            </a:r>
            <a:endParaRPr lang="en-US" sz="1650" dirty="0"/>
          </a:p>
        </p:txBody>
      </p:sp>
      <p:sp>
        <p:nvSpPr>
          <p:cNvPr id="26" name="SK-3-text-25"/>
          <p:cNvSpPr/>
          <p:nvPr/>
        </p:nvSpPr>
        <p:spPr>
          <a:xfrm>
            <a:off x="6534894" y="5143500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Higher risk of persistent asthma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6896993" y="5575548"/>
            <a:ext cx="39329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closely — may evolve into asthma</a:t>
            </a:r>
            <a:endParaRPr lang="en-US" sz="1650" dirty="0"/>
          </a:p>
        </p:txBody>
      </p:sp>
      <p:sp>
        <p:nvSpPr>
          <p:cNvPr id="28" name="SK-3-text-27"/>
          <p:cNvSpPr/>
          <p:nvPr/>
        </p:nvSpPr>
        <p:spPr>
          <a:xfrm>
            <a:off x="1744563" y="6199584"/>
            <a:ext cx="867831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Do NOT use the word ‘asthma’ for any child under 5 years — use ‘wheeze’ and treat empirically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646063" y="6617940"/>
            <a:ext cx="103060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Asthma · March 2026 · Bradford VTS Teaching Deck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11481792" y="6617940"/>
            <a:ext cx="46627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/ 34</a:t>
            </a:r>
            <a:endParaRPr lang="en-US" sz="11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383977"/>
            <a:ext cx="1490960" cy="425053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878955"/>
            <a:ext cx="1987153" cy="130225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5569" y="1935956"/>
            <a:ext cx="8887867" cy="9525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2338536"/>
            <a:ext cx="5169396" cy="1803648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2338536"/>
            <a:ext cx="219373" cy="1803648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1592" y="2338536"/>
            <a:ext cx="5157192" cy="1803648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1592" y="2338536"/>
            <a:ext cx="219373" cy="1803648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267" y="4389090"/>
            <a:ext cx="5169396" cy="1810494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" y="4389090"/>
            <a:ext cx="219373" cy="1810494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71592" y="4389090"/>
            <a:ext cx="5157192" cy="1810494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1592" y="4389090"/>
            <a:ext cx="219373" cy="1810494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4800" y="6471196"/>
            <a:ext cx="11582400" cy="1905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2690" y="4485084"/>
            <a:ext cx="572988" cy="781794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5059" y="2482453"/>
            <a:ext cx="780157" cy="706338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6290" y="4539853"/>
            <a:ext cx="755898" cy="658267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6290" y="2509986"/>
            <a:ext cx="621655" cy="658267"/>
          </a:xfrm>
          <a:prstGeom prst="rect">
            <a:avLst/>
          </a:prstGeom>
        </p:spPr>
      </p:pic>
      <p:sp>
        <p:nvSpPr>
          <p:cNvPr id="20" name="SK-30-text-19"/>
          <p:cNvSpPr/>
          <p:nvPr/>
        </p:nvSpPr>
        <p:spPr>
          <a:xfrm>
            <a:off x="734020" y="491856"/>
            <a:ext cx="136043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</a:t>
            </a:r>
            <a:endParaRPr lang="en-US" sz="1650" dirty="0"/>
          </a:p>
        </p:txBody>
      </p:sp>
      <p:sp>
        <p:nvSpPr>
          <p:cNvPr id="21" name="SK-30-text-20"/>
          <p:cNvSpPr/>
          <p:nvPr/>
        </p:nvSpPr>
        <p:spPr>
          <a:xfrm>
            <a:off x="682675" y="960090"/>
            <a:ext cx="11509325" cy="7268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950" b="1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Clinical Concerns</a:t>
            </a:r>
            <a:endParaRPr lang="en-US" sz="4950" dirty="0"/>
          </a:p>
        </p:txBody>
      </p:sp>
      <p:sp>
        <p:nvSpPr>
          <p:cNvPr id="22" name="SK-30-text-21"/>
          <p:cNvSpPr/>
          <p:nvPr/>
        </p:nvSpPr>
        <p:spPr>
          <a:xfrm>
            <a:off x="1950690" y="2633365"/>
            <a:ext cx="49691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SpO₂ &lt; 92%</a:t>
            </a:r>
            <a:endParaRPr lang="en-US" sz="2775" dirty="0"/>
          </a:p>
        </p:txBody>
      </p:sp>
      <p:sp>
        <p:nvSpPr>
          <p:cNvPr id="23" name="SK-30-text-22"/>
          <p:cNvSpPr/>
          <p:nvPr/>
        </p:nvSpPr>
        <p:spPr>
          <a:xfrm>
            <a:off x="1024086" y="3415159"/>
            <a:ext cx="460846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hospital transfer — any child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wheeze or asthma</a:t>
            </a:r>
            <a:endParaRPr lang="en-US" sz="1950" dirty="0"/>
          </a:p>
        </p:txBody>
      </p:sp>
      <p:sp>
        <p:nvSpPr>
          <p:cNvPr id="24" name="SK-30-text-23"/>
          <p:cNvSpPr/>
          <p:nvPr/>
        </p:nvSpPr>
        <p:spPr>
          <a:xfrm>
            <a:off x="1950690" y="4683919"/>
            <a:ext cx="736568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Wheeze</a:t>
            </a:r>
            <a:endParaRPr lang="en-US" sz="2775" dirty="0"/>
          </a:p>
        </p:txBody>
      </p:sp>
      <p:sp>
        <p:nvSpPr>
          <p:cNvPr id="25" name="SK-30-text-24"/>
          <p:cNvSpPr/>
          <p:nvPr/>
        </p:nvSpPr>
        <p:spPr>
          <a:xfrm>
            <a:off x="1024086" y="5458867"/>
            <a:ext cx="4547592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 inhaled foreign body — urgent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referral, especially in toddlers</a:t>
            </a:r>
            <a:endParaRPr lang="en-US" sz="1950" dirty="0"/>
          </a:p>
        </p:txBody>
      </p:sp>
      <p:sp>
        <p:nvSpPr>
          <p:cNvPr id="26" name="SK-30-text-25"/>
          <p:cNvSpPr/>
          <p:nvPr/>
        </p:nvSpPr>
        <p:spPr>
          <a:xfrm>
            <a:off x="7363867" y="2640211"/>
            <a:ext cx="482813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Silent Chest</a:t>
            </a:r>
            <a:endParaRPr lang="en-US" sz="2775" dirty="0"/>
          </a:p>
        </p:txBody>
      </p:sp>
      <p:sp>
        <p:nvSpPr>
          <p:cNvPr id="27" name="SK-30-text-26"/>
          <p:cNvSpPr/>
          <p:nvPr/>
        </p:nvSpPr>
        <p:spPr>
          <a:xfrm>
            <a:off x="6425059" y="3415159"/>
            <a:ext cx="4072086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Life-threatening feature — call 999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immediately</a:t>
            </a:r>
            <a:endParaRPr lang="en-US" sz="1950" dirty="0"/>
          </a:p>
        </p:txBody>
      </p:sp>
      <p:sp>
        <p:nvSpPr>
          <p:cNvPr id="28" name="SK-30-text-27"/>
          <p:cNvSpPr/>
          <p:nvPr/>
        </p:nvSpPr>
        <p:spPr>
          <a:xfrm>
            <a:off x="7363867" y="4690765"/>
            <a:ext cx="482813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Infant Under 1 Year</a:t>
            </a:r>
            <a:endParaRPr lang="en-US" sz="2775" dirty="0"/>
          </a:p>
        </p:txBody>
      </p:sp>
      <p:sp>
        <p:nvSpPr>
          <p:cNvPr id="29" name="SK-30-text-28"/>
          <p:cNvSpPr/>
          <p:nvPr/>
        </p:nvSpPr>
        <p:spPr>
          <a:xfrm>
            <a:off x="6425059" y="5458867"/>
            <a:ext cx="4547592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Wheeze in infants — refer; bronchiolitis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1B3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likely in RSV season, not asthma</a:t>
            </a:r>
            <a:endParaRPr lang="en-US" sz="1950" dirty="0"/>
          </a:p>
        </p:txBody>
      </p:sp>
      <p:sp>
        <p:nvSpPr>
          <p:cNvPr id="30" name="SK-30-text-29"/>
          <p:cNvSpPr/>
          <p:nvPr/>
        </p:nvSpPr>
        <p:spPr>
          <a:xfrm>
            <a:off x="572988" y="6576715"/>
            <a:ext cx="108051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 158 · May 2025 — Acute Severe Asthma in Children.</a:t>
            </a:r>
            <a:endParaRPr lang="en-US" sz="1200" dirty="0"/>
          </a:p>
        </p:txBody>
      </p:sp>
      <p:sp>
        <p:nvSpPr>
          <p:cNvPr id="31" name="SK-30-text-30"/>
          <p:cNvSpPr/>
          <p:nvPr/>
        </p:nvSpPr>
        <p:spPr>
          <a:xfrm>
            <a:off x="9335988" y="6576715"/>
            <a:ext cx="22462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Slide 30 of 34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335905"/>
            <a:ext cx="1401961" cy="370284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94979"/>
            <a:ext cx="792361" cy="123379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338536"/>
            <a:ext cx="5315694" cy="3881586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38536"/>
            <a:ext cx="97482" cy="3881586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5870377"/>
            <a:ext cx="5218063" cy="349746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455" y="3888135"/>
            <a:ext cx="4693890" cy="14288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761" y="2338536"/>
            <a:ext cx="5315694" cy="3881586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8761" y="2338536"/>
            <a:ext cx="97482" cy="3881586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92" y="5870377"/>
            <a:ext cx="5218063" cy="349746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7969" y="3888135"/>
            <a:ext cx="4693890" cy="14288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7953" y="2784277"/>
            <a:ext cx="451098" cy="260598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6514802"/>
            <a:ext cx="10984855" cy="14288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48973" y="2448223"/>
            <a:ext cx="963067" cy="905173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16275" y="2448223"/>
            <a:ext cx="914400" cy="912019"/>
          </a:xfrm>
          <a:prstGeom prst="rect">
            <a:avLst/>
          </a:prstGeom>
        </p:spPr>
      </p:pic>
      <p:sp>
        <p:nvSpPr>
          <p:cNvPr id="17" name="SK-31-text-16"/>
          <p:cNvSpPr/>
          <p:nvPr/>
        </p:nvSpPr>
        <p:spPr>
          <a:xfrm>
            <a:off x="720328" y="397669"/>
            <a:ext cx="120461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1500" dirty="0"/>
          </a:p>
        </p:txBody>
      </p:sp>
      <p:sp>
        <p:nvSpPr>
          <p:cNvPr id="18" name="SK-31-text-17"/>
          <p:cNvSpPr/>
          <p:nvPr/>
        </p:nvSpPr>
        <p:spPr>
          <a:xfrm>
            <a:off x="585192" y="829717"/>
            <a:ext cx="1160680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6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Flags: Long-term Monitoring Risks</a:t>
            </a:r>
            <a:endParaRPr lang="en-US" sz="4050" dirty="0"/>
          </a:p>
        </p:txBody>
      </p:sp>
      <p:sp>
        <p:nvSpPr>
          <p:cNvPr id="19" name="SK-31-text-18"/>
          <p:cNvSpPr/>
          <p:nvPr/>
        </p:nvSpPr>
        <p:spPr>
          <a:xfrm>
            <a:off x="572988" y="1748730"/>
            <a:ext cx="11619012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long-term risks that must not be missed in children with asthma</a:t>
            </a:r>
            <a:endParaRPr lang="en-US" sz="2250" dirty="0"/>
          </a:p>
        </p:txBody>
      </p:sp>
      <p:sp>
        <p:nvSpPr>
          <p:cNvPr id="20" name="SK-31-text-19"/>
          <p:cNvSpPr/>
          <p:nvPr/>
        </p:nvSpPr>
        <p:spPr>
          <a:xfrm>
            <a:off x="1364754" y="3456384"/>
            <a:ext cx="3829496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b="1" dirty="0">
                <a:solidFill>
                  <a:srgbClr val="0016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to Thrive + Wheeze</a:t>
            </a:r>
            <a:endParaRPr lang="en-US" sz="2325" dirty="0"/>
          </a:p>
        </p:txBody>
      </p:sp>
      <p:sp>
        <p:nvSpPr>
          <p:cNvPr id="21" name="SK-31-text-20"/>
          <p:cNvSpPr/>
          <p:nvPr/>
        </p:nvSpPr>
        <p:spPr>
          <a:xfrm>
            <a:off x="877788" y="3998119"/>
            <a:ext cx="424279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Persistent wheeze + poor weight gain +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loose, fatty stools</a:t>
            </a:r>
            <a:endParaRPr lang="en-US" sz="1800" dirty="0"/>
          </a:p>
        </p:txBody>
      </p:sp>
      <p:sp>
        <p:nvSpPr>
          <p:cNvPr id="22" name="SK-31-text-21"/>
          <p:cNvSpPr/>
          <p:nvPr/>
        </p:nvSpPr>
        <p:spPr>
          <a:xfrm>
            <a:off x="877788" y="4594771"/>
            <a:ext cx="44134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Consider cystic fibrosis — urgent sweat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test referral</a:t>
            </a:r>
            <a:endParaRPr lang="en-US" sz="1800" dirty="0"/>
          </a:p>
        </p:txBody>
      </p:sp>
      <p:sp>
        <p:nvSpPr>
          <p:cNvPr id="23" name="SK-31-text-22"/>
          <p:cNvSpPr/>
          <p:nvPr/>
        </p:nvSpPr>
        <p:spPr>
          <a:xfrm>
            <a:off x="889992" y="5191423"/>
            <a:ext cx="113020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 not label as asthma until CF excluded</a:t>
            </a:r>
            <a:endParaRPr lang="en-US" sz="1800" dirty="0"/>
          </a:p>
        </p:txBody>
      </p:sp>
      <p:sp>
        <p:nvSpPr>
          <p:cNvPr id="24" name="SK-31-text-23"/>
          <p:cNvSpPr/>
          <p:nvPr/>
        </p:nvSpPr>
        <p:spPr>
          <a:xfrm>
            <a:off x="908000" y="5938986"/>
            <a:ext cx="468198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 — do not delay with empirical asthma treatment</a:t>
            </a:r>
            <a:endParaRPr lang="en-US" sz="1350" dirty="0"/>
          </a:p>
        </p:txBody>
      </p:sp>
      <p:sp>
        <p:nvSpPr>
          <p:cNvPr id="25" name="SK-31-text-24"/>
          <p:cNvSpPr/>
          <p:nvPr/>
        </p:nvSpPr>
        <p:spPr>
          <a:xfrm>
            <a:off x="6838950" y="3449538"/>
            <a:ext cx="429279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b="1" dirty="0">
                <a:solidFill>
                  <a:srgbClr val="0016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High-dose ICS — Adrenal Risk</a:t>
            </a:r>
            <a:endParaRPr lang="en-US" sz="2325" dirty="0"/>
          </a:p>
        </p:txBody>
      </p:sp>
      <p:sp>
        <p:nvSpPr>
          <p:cNvPr id="26" name="SK-31-text-25"/>
          <p:cNvSpPr/>
          <p:nvPr/>
        </p:nvSpPr>
        <p:spPr>
          <a:xfrm>
            <a:off x="6595765" y="3984427"/>
            <a:ext cx="4449961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High-dose ICS long-term (above 400 mcg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budesonide equivalent per day)</a:t>
            </a:r>
            <a:endParaRPr lang="en-US" sz="1800" dirty="0"/>
          </a:p>
        </p:txBody>
      </p:sp>
      <p:sp>
        <p:nvSpPr>
          <p:cNvPr id="27" name="SK-31-text-26"/>
          <p:cNvSpPr/>
          <p:nvPr/>
        </p:nvSpPr>
        <p:spPr>
          <a:xfrm>
            <a:off x="6583561" y="4594771"/>
            <a:ext cx="419397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Risk of adrenal suppression — check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 cortisol if symptomatic</a:t>
            </a:r>
            <a:endParaRPr lang="en-US" sz="1800" dirty="0"/>
          </a:p>
        </p:txBody>
      </p:sp>
      <p:sp>
        <p:nvSpPr>
          <p:cNvPr id="28" name="SK-31-text-27"/>
          <p:cNvSpPr/>
          <p:nvPr/>
        </p:nvSpPr>
        <p:spPr>
          <a:xfrm>
            <a:off x="6583561" y="5198269"/>
            <a:ext cx="474255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Symptoms: fatigue, hypoglycaemia, collapse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stress or illness</a:t>
            </a:r>
            <a:endParaRPr lang="en-US" sz="1800" dirty="0"/>
          </a:p>
        </p:txBody>
      </p:sp>
      <p:sp>
        <p:nvSpPr>
          <p:cNvPr id="29" name="SK-31-text-28"/>
          <p:cNvSpPr/>
          <p:nvPr/>
        </p:nvSpPr>
        <p:spPr>
          <a:xfrm>
            <a:off x="6516291" y="5938986"/>
            <a:ext cx="498678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morning cortisol — consider endocrine referral if concerned</a:t>
            </a:r>
            <a:endParaRPr lang="en-US" sz="1350" dirty="0"/>
          </a:p>
        </p:txBody>
      </p:sp>
      <p:sp>
        <p:nvSpPr>
          <p:cNvPr id="30" name="SK-31-text-29"/>
          <p:cNvSpPr/>
          <p:nvPr/>
        </p:nvSpPr>
        <p:spPr>
          <a:xfrm>
            <a:off x="475357" y="6597253"/>
            <a:ext cx="1171664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158 · NICE NG245 · BNFC 2025–2026 · Bradford VTS Teaching Deck — May 2026</a:t>
            </a:r>
            <a:endParaRPr lang="en-US" sz="1200" dirty="0"/>
          </a:p>
        </p:txBody>
      </p:sp>
      <p:sp>
        <p:nvSpPr>
          <p:cNvPr id="31" name="SK-31-text-30"/>
          <p:cNvSpPr/>
          <p:nvPr/>
        </p:nvSpPr>
        <p:spPr>
          <a:xfrm>
            <a:off x="11152584" y="6611094"/>
            <a:ext cx="52729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31 / 34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386" y="363438"/>
            <a:ext cx="2128157" cy="356592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416844"/>
            <a:ext cx="10936188" cy="1905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673275"/>
            <a:ext cx="5083969" cy="4615309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673275"/>
            <a:ext cx="207169" cy="3902125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5685234"/>
            <a:ext cx="5083969" cy="603498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3875" y="1673275"/>
            <a:ext cx="5083969" cy="4615309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3875" y="1673275"/>
            <a:ext cx="207169" cy="390212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3875" y="5685234"/>
            <a:ext cx="5083969" cy="603498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6512421"/>
            <a:ext cx="10936188" cy="19050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97553" y="4128492"/>
            <a:ext cx="3194298" cy="2729359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34400" y="1885950"/>
            <a:ext cx="1182588" cy="1117848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56957" y="3429000"/>
            <a:ext cx="853380" cy="1261765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91953" y="1865263"/>
            <a:ext cx="1499592" cy="925711"/>
          </a:xfrm>
          <a:prstGeom prst="rect">
            <a:avLst/>
          </a:prstGeom>
        </p:spPr>
      </p:pic>
      <p:sp>
        <p:nvSpPr>
          <p:cNvPr id="16" name="SK-32-text-15"/>
          <p:cNvSpPr/>
          <p:nvPr/>
        </p:nvSpPr>
        <p:spPr>
          <a:xfrm>
            <a:off x="713482" y="425053"/>
            <a:ext cx="179144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2100" dirty="0"/>
          </a:p>
        </p:txBody>
      </p:sp>
      <p:sp>
        <p:nvSpPr>
          <p:cNvPr id="17" name="SK-32-text-16"/>
          <p:cNvSpPr/>
          <p:nvPr/>
        </p:nvSpPr>
        <p:spPr>
          <a:xfrm>
            <a:off x="633859" y="836563"/>
            <a:ext cx="1155814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Pitfalls: Diagnosis and Treatment</a:t>
            </a:r>
            <a:endParaRPr lang="en-US" sz="3750" dirty="0"/>
          </a:p>
        </p:txBody>
      </p:sp>
      <p:sp>
        <p:nvSpPr>
          <p:cNvPr id="18" name="SK-32-text-17"/>
          <p:cNvSpPr/>
          <p:nvPr/>
        </p:nvSpPr>
        <p:spPr>
          <a:xfrm>
            <a:off x="987475" y="2461915"/>
            <a:ext cx="152400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4800" dirty="0"/>
          </a:p>
        </p:txBody>
      </p:sp>
      <p:sp>
        <p:nvSpPr>
          <p:cNvPr id="19" name="SK-32-text-18"/>
          <p:cNvSpPr/>
          <p:nvPr/>
        </p:nvSpPr>
        <p:spPr>
          <a:xfrm>
            <a:off x="987475" y="3175248"/>
            <a:ext cx="1026795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Diagnosing Asthma Under 5 Years</a:t>
            </a:r>
            <a:endParaRPr lang="en-US" sz="2100" dirty="0"/>
          </a:p>
        </p:txBody>
      </p:sp>
      <p:sp>
        <p:nvSpPr>
          <p:cNvPr id="20" name="SK-32-text-19"/>
          <p:cNvSpPr/>
          <p:nvPr/>
        </p:nvSpPr>
        <p:spPr>
          <a:xfrm>
            <a:off x="987475" y="3607296"/>
            <a:ext cx="369406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Children under 5 cannot perform reliable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</a:t>
            </a:r>
            <a:endParaRPr lang="en-US" sz="1500" dirty="0"/>
          </a:p>
        </p:txBody>
      </p:sp>
      <p:sp>
        <p:nvSpPr>
          <p:cNvPr id="21" name="SK-32-text-20"/>
          <p:cNvSpPr/>
          <p:nvPr/>
        </p:nvSpPr>
        <p:spPr>
          <a:xfrm>
            <a:off x="987475" y="4100959"/>
            <a:ext cx="391358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Asthma label should NOT be applied — use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“wheeze”</a:t>
            </a:r>
            <a:endParaRPr lang="en-US" sz="1500" dirty="0"/>
          </a:p>
        </p:txBody>
      </p:sp>
      <p:sp>
        <p:nvSpPr>
          <p:cNvPr id="22" name="SK-32-text-21"/>
          <p:cNvSpPr/>
          <p:nvPr/>
        </p:nvSpPr>
        <p:spPr>
          <a:xfrm>
            <a:off x="987475" y="4560540"/>
            <a:ext cx="44499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Distinguish: episodic viral wheeze vs multi-trigger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wheeze</a:t>
            </a:r>
            <a:endParaRPr lang="en-US" sz="1500" dirty="0"/>
          </a:p>
        </p:txBody>
      </p:sp>
      <p:sp>
        <p:nvSpPr>
          <p:cNvPr id="23" name="SK-32-text-22"/>
          <p:cNvSpPr/>
          <p:nvPr/>
        </p:nvSpPr>
        <p:spPr>
          <a:xfrm>
            <a:off x="975271" y="5088582"/>
            <a:ext cx="45720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 empirically; review regularly; avoid premature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500" dirty="0"/>
          </a:p>
        </p:txBody>
      </p:sp>
      <p:sp>
        <p:nvSpPr>
          <p:cNvPr id="24" name="SK-32-text-23"/>
          <p:cNvSpPr/>
          <p:nvPr/>
        </p:nvSpPr>
        <p:spPr>
          <a:xfrm>
            <a:off x="1243459" y="5774382"/>
            <a:ext cx="38769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“Label the symptom, not the disease — until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objective testing is possible.”</a:t>
            </a:r>
            <a:endParaRPr lang="en-US" sz="1500" dirty="0"/>
          </a:p>
        </p:txBody>
      </p:sp>
      <p:sp>
        <p:nvSpPr>
          <p:cNvPr id="25" name="SK-32-text-24"/>
          <p:cNvSpPr/>
          <p:nvPr/>
        </p:nvSpPr>
        <p:spPr>
          <a:xfrm>
            <a:off x="6827490" y="2475607"/>
            <a:ext cx="152400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D4A0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4800" dirty="0"/>
          </a:p>
        </p:txBody>
      </p:sp>
      <p:sp>
        <p:nvSpPr>
          <p:cNvPr id="26" name="SK-32-text-25"/>
          <p:cNvSpPr/>
          <p:nvPr/>
        </p:nvSpPr>
        <p:spPr>
          <a:xfrm>
            <a:off x="6815286" y="3175248"/>
            <a:ext cx="537671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 Without ICS in Children Aged 5+</a:t>
            </a:r>
            <a:endParaRPr lang="en-US" sz="2100" dirty="0"/>
          </a:p>
        </p:txBody>
      </p:sp>
      <p:sp>
        <p:nvSpPr>
          <p:cNvPr id="27" name="SK-32-text-26"/>
          <p:cNvSpPr/>
          <p:nvPr/>
        </p:nvSpPr>
        <p:spPr>
          <a:xfrm>
            <a:off x="6815286" y="3607296"/>
            <a:ext cx="447436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SABA-only prescribing is no longer recommended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age 5</a:t>
            </a:r>
            <a:endParaRPr lang="en-US" sz="1500" dirty="0"/>
          </a:p>
        </p:txBody>
      </p:sp>
      <p:sp>
        <p:nvSpPr>
          <p:cNvPr id="28" name="SK-32-text-27"/>
          <p:cNvSpPr/>
          <p:nvPr/>
        </p:nvSpPr>
        <p:spPr>
          <a:xfrm>
            <a:off x="6815286" y="4155877"/>
            <a:ext cx="53767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NG245 (2024): move to AIR therapy or MART</a:t>
            </a:r>
            <a:endParaRPr lang="en-US" sz="1500" dirty="0"/>
          </a:p>
        </p:txBody>
      </p:sp>
      <p:sp>
        <p:nvSpPr>
          <p:cNvPr id="29" name="SK-32-text-28"/>
          <p:cNvSpPr/>
          <p:nvPr/>
        </p:nvSpPr>
        <p:spPr>
          <a:xfrm>
            <a:off x="6815286" y="4485084"/>
            <a:ext cx="40476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SABA alone leaves airways unprotected from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inflammation</a:t>
            </a:r>
            <a:endParaRPr lang="en-US" sz="1500" dirty="0"/>
          </a:p>
        </p:txBody>
      </p:sp>
      <p:sp>
        <p:nvSpPr>
          <p:cNvPr id="30" name="SK-32-text-29"/>
          <p:cNvSpPr/>
          <p:nvPr/>
        </p:nvSpPr>
        <p:spPr>
          <a:xfrm>
            <a:off x="6815286" y="5033665"/>
            <a:ext cx="402327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Risk of over-reliance and under-treatment of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underlying disease</a:t>
            </a:r>
            <a:endParaRPr lang="en-US" sz="1500" dirty="0"/>
          </a:p>
        </p:txBody>
      </p:sp>
      <p:sp>
        <p:nvSpPr>
          <p:cNvPr id="31" name="SK-32-text-30"/>
          <p:cNvSpPr/>
          <p:nvPr/>
        </p:nvSpPr>
        <p:spPr>
          <a:xfrm>
            <a:off x="6778675" y="5774382"/>
            <a:ext cx="448657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“Every child aged 5+ with confirmed asthma needs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anti-inflammatory — not just a reliever.”</a:t>
            </a:r>
            <a:endParaRPr lang="en-US" sz="1500" dirty="0"/>
          </a:p>
        </p:txBody>
      </p:sp>
      <p:sp>
        <p:nvSpPr>
          <p:cNvPr id="32" name="SK-32-text-31"/>
          <p:cNvSpPr/>
          <p:nvPr/>
        </p:nvSpPr>
        <p:spPr>
          <a:xfrm>
            <a:off x="109686" y="6631632"/>
            <a:ext cx="59283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</a:t>
            </a:r>
            <a:endParaRPr lang="en-US" sz="1200" dirty="0"/>
          </a:p>
        </p:txBody>
      </p:sp>
      <p:sp>
        <p:nvSpPr>
          <p:cNvPr id="33" name="SK-32-text-32"/>
          <p:cNvSpPr/>
          <p:nvPr/>
        </p:nvSpPr>
        <p:spPr>
          <a:xfrm>
            <a:off x="5533579" y="6631632"/>
            <a:ext cx="111249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32 of 34</a:t>
            </a:r>
            <a:endParaRPr lang="en-US" sz="1200" dirty="0"/>
          </a:p>
        </p:txBody>
      </p:sp>
      <p:sp>
        <p:nvSpPr>
          <p:cNvPr id="34" name="SK-32-text-33"/>
          <p:cNvSpPr/>
          <p:nvPr/>
        </p:nvSpPr>
        <p:spPr>
          <a:xfrm>
            <a:off x="9494490" y="6631632"/>
            <a:ext cx="256326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SIGN 158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83977"/>
            <a:ext cx="2011561" cy="315367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481286"/>
            <a:ext cx="1316682" cy="137071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2150715"/>
            <a:ext cx="11021467" cy="19050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400" y="3566071"/>
            <a:ext cx="3657600" cy="3291780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441377"/>
            <a:ext cx="3462486" cy="380613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41377"/>
            <a:ext cx="3462486" cy="137071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6761" y="5897761"/>
            <a:ext cx="1267867" cy="233065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682" y="2441377"/>
            <a:ext cx="3462486" cy="3806130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2441377"/>
            <a:ext cx="3462486" cy="137071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61992" y="5918448"/>
            <a:ext cx="1373237" cy="212378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19765" y="2441377"/>
            <a:ext cx="3462486" cy="3806130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9765" y="2441377"/>
            <a:ext cx="3462486" cy="137071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13924" y="5906351"/>
            <a:ext cx="1674167" cy="219224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56055" y="2736205"/>
            <a:ext cx="1377553" cy="1104007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7977" y="2695129"/>
            <a:ext cx="743694" cy="1234380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24000" y="2763738"/>
            <a:ext cx="1621482" cy="1076623"/>
          </a:xfrm>
          <a:prstGeom prst="rect">
            <a:avLst/>
          </a:prstGeom>
        </p:spPr>
      </p:pic>
      <p:sp>
        <p:nvSpPr>
          <p:cNvPr id="19" name="SK-33-text-18"/>
          <p:cNvSpPr/>
          <p:nvPr/>
        </p:nvSpPr>
        <p:spPr>
          <a:xfrm>
            <a:off x="647254" y="418207"/>
            <a:ext cx="188743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1500" dirty="0"/>
          </a:p>
        </p:txBody>
      </p:sp>
      <p:sp>
        <p:nvSpPr>
          <p:cNvPr id="20" name="SK-33-text-19"/>
          <p:cNvSpPr/>
          <p:nvPr/>
        </p:nvSpPr>
        <p:spPr>
          <a:xfrm>
            <a:off x="609600" y="809179"/>
            <a:ext cx="11582400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and Monitoring</a:t>
            </a:r>
            <a:endParaRPr lang="en-US" sz="4350" dirty="0"/>
          </a:p>
        </p:txBody>
      </p:sp>
      <p:sp>
        <p:nvSpPr>
          <p:cNvPr id="21" name="SK-33-text-20"/>
          <p:cNvSpPr/>
          <p:nvPr/>
        </p:nvSpPr>
        <p:spPr>
          <a:xfrm>
            <a:off x="585192" y="1728192"/>
            <a:ext cx="1160680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Errors that affect treatment efficacy and child safety</a:t>
            </a:r>
            <a:endParaRPr lang="en-US" sz="2400" dirty="0"/>
          </a:p>
        </p:txBody>
      </p:sp>
      <p:sp>
        <p:nvSpPr>
          <p:cNvPr id="22" name="SK-33-text-21"/>
          <p:cNvSpPr/>
          <p:nvPr/>
        </p:nvSpPr>
        <p:spPr>
          <a:xfrm>
            <a:off x="779264" y="4155877"/>
            <a:ext cx="3098602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Neglecting Spacer Cleaning</a:t>
            </a:r>
            <a:endParaRPr lang="en-US" sz="1950" dirty="0"/>
          </a:p>
        </p:txBody>
      </p:sp>
      <p:sp>
        <p:nvSpPr>
          <p:cNvPr id="23" name="SK-33-text-22"/>
          <p:cNvSpPr/>
          <p:nvPr/>
        </p:nvSpPr>
        <p:spPr>
          <a:xfrm>
            <a:off x="780157" y="4512469"/>
            <a:ext cx="3133279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Spacers should be washed monthly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warm water and left to air dry.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wipe the inside — wiping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creates static, reducing drug delivery</a:t>
            </a:r>
            <a:endParaRPr lang="en-US" sz="1500" dirty="0"/>
          </a:p>
        </p:txBody>
      </p:sp>
      <p:sp>
        <p:nvSpPr>
          <p:cNvPr id="24" name="SK-33-text-23"/>
          <p:cNvSpPr/>
          <p:nvPr/>
        </p:nvSpPr>
        <p:spPr>
          <a:xfrm>
            <a:off x="1715095" y="5918448"/>
            <a:ext cx="12391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Technique Error</a:t>
            </a:r>
            <a:endParaRPr lang="en-US" sz="1275" dirty="0"/>
          </a:p>
        </p:txBody>
      </p:sp>
      <p:sp>
        <p:nvSpPr>
          <p:cNvPr id="25" name="SK-33-text-24"/>
          <p:cNvSpPr/>
          <p:nvPr/>
        </p:nvSpPr>
        <p:spPr>
          <a:xfrm>
            <a:off x="4534346" y="4155877"/>
            <a:ext cx="30986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Ignoring Growth Monitoring</a:t>
            </a:r>
            <a:endParaRPr lang="en-US" sz="1950" dirty="0"/>
          </a:p>
        </p:txBody>
      </p:sp>
      <p:sp>
        <p:nvSpPr>
          <p:cNvPr id="26" name="SK-33-text-25"/>
          <p:cNvSpPr/>
          <p:nvPr/>
        </p:nvSpPr>
        <p:spPr>
          <a:xfrm>
            <a:off x="4486573" y="4512469"/>
            <a:ext cx="3206353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on ICS must have height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measured regularly. High-dose ICS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(&gt;400 mcg budesonide equivalent)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warrants 6-monthly growth checks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consideration of morning cortisol.</a:t>
            </a:r>
            <a:endParaRPr lang="en-US" sz="1500" dirty="0"/>
          </a:p>
        </p:txBody>
      </p:sp>
      <p:sp>
        <p:nvSpPr>
          <p:cNvPr id="27" name="SK-33-text-26"/>
          <p:cNvSpPr/>
          <p:nvPr/>
        </p:nvSpPr>
        <p:spPr>
          <a:xfrm>
            <a:off x="5461992" y="5911602"/>
            <a:ext cx="13732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 Monitoring</a:t>
            </a:r>
            <a:endParaRPr lang="en-US" sz="1275" dirty="0"/>
          </a:p>
        </p:txBody>
      </p:sp>
      <p:sp>
        <p:nvSpPr>
          <p:cNvPr id="28" name="SK-33-text-27"/>
          <p:cNvSpPr/>
          <p:nvPr/>
        </p:nvSpPr>
        <p:spPr>
          <a:xfrm>
            <a:off x="8583067" y="4004965"/>
            <a:ext cx="2523679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Confusing Montelukast</a:t>
            </a:r>
            <a:endParaRPr lang="en-US" sz="1950" dirty="0"/>
          </a:p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Doses by Age</a:t>
            </a:r>
            <a:endParaRPr lang="en-US" sz="1950" dirty="0"/>
          </a:p>
        </p:txBody>
      </p:sp>
      <p:sp>
        <p:nvSpPr>
          <p:cNvPr id="29" name="SK-33-text-28"/>
          <p:cNvSpPr/>
          <p:nvPr/>
        </p:nvSpPr>
        <p:spPr>
          <a:xfrm>
            <a:off x="8290471" y="4677073"/>
            <a:ext cx="3108871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is strictly age-dependent: 4 mg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under 6 years · 5 mg for 6–14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years · 10 mg for 15 years and over.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the wrong tier is a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and avoidable error.</a:t>
            </a:r>
            <a:endParaRPr lang="en-US" sz="1500" dirty="0"/>
          </a:p>
        </p:txBody>
      </p:sp>
      <p:sp>
        <p:nvSpPr>
          <p:cNvPr id="30" name="SK-33-text-29"/>
          <p:cNvSpPr/>
          <p:nvPr/>
        </p:nvSpPr>
        <p:spPr>
          <a:xfrm>
            <a:off x="9030295" y="5918448"/>
            <a:ext cx="16170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6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Prescribing Accuracy</a:t>
            </a:r>
            <a:endParaRPr lang="en-US" sz="1275" dirty="0"/>
          </a:p>
        </p:txBody>
      </p:sp>
      <p:sp>
        <p:nvSpPr>
          <p:cNvPr id="31" name="SK-33-text-30"/>
          <p:cNvSpPr/>
          <p:nvPr/>
        </p:nvSpPr>
        <p:spPr>
          <a:xfrm>
            <a:off x="572988" y="6528792"/>
            <a:ext cx="86306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096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Respiratory Series</a:t>
            </a:r>
            <a:endParaRPr lang="en-US" sz="1275" dirty="0"/>
          </a:p>
        </p:txBody>
      </p:sp>
      <p:sp>
        <p:nvSpPr>
          <p:cNvPr id="32" name="SK-33-text-31"/>
          <p:cNvSpPr/>
          <p:nvPr/>
        </p:nvSpPr>
        <p:spPr>
          <a:xfrm>
            <a:off x="4653409" y="6528792"/>
            <a:ext cx="28728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A69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SIGN 158 · BNFC 2025–2026</a:t>
            </a:r>
            <a:endParaRPr lang="en-US" sz="1275" dirty="0"/>
          </a:p>
        </p:txBody>
      </p:sp>
      <p:sp>
        <p:nvSpPr>
          <p:cNvPr id="33" name="SK-33-text-32"/>
          <p:cNvSpPr/>
          <p:nvPr/>
        </p:nvSpPr>
        <p:spPr>
          <a:xfrm>
            <a:off x="11013728" y="6528792"/>
            <a:ext cx="58072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70707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33 / 34</a:t>
            </a:r>
            <a:endParaRPr lang="en-US" sz="127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1" y="301675"/>
            <a:ext cx="1584871" cy="349746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561" y="1375172"/>
            <a:ext cx="2438400" cy="47625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961257"/>
            <a:ext cx="3499098" cy="4265563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961257"/>
            <a:ext cx="3499098" cy="377130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0588" y="1961257"/>
            <a:ext cx="3718471" cy="4265563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0588" y="1961257"/>
            <a:ext cx="3718471" cy="377130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6377" y="1961257"/>
            <a:ext cx="3523357" cy="4265563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6377" y="1961257"/>
            <a:ext cx="3523357" cy="377130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263" y="6406753"/>
            <a:ext cx="11484769" cy="38100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1263" y="6521946"/>
            <a:ext cx="853380" cy="274290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28871" y="5452021"/>
            <a:ext cx="1194792" cy="870942"/>
          </a:xfrm>
          <a:prstGeom prst="rect">
            <a:avLst/>
          </a:prstGeom>
        </p:spPr>
      </p:pic>
      <p:sp>
        <p:nvSpPr>
          <p:cNvPr id="14" name="SK-34-text-13"/>
          <p:cNvSpPr/>
          <p:nvPr/>
        </p:nvSpPr>
        <p:spPr>
          <a:xfrm>
            <a:off x="609600" y="370284"/>
            <a:ext cx="298037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1575" dirty="0"/>
          </a:p>
        </p:txBody>
      </p:sp>
      <p:sp>
        <p:nvSpPr>
          <p:cNvPr id="15" name="SK-34-text-14"/>
          <p:cNvSpPr/>
          <p:nvPr/>
        </p:nvSpPr>
        <p:spPr>
          <a:xfrm>
            <a:off x="511969" y="761107"/>
            <a:ext cx="1168003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3975" dirty="0"/>
          </a:p>
        </p:txBody>
      </p:sp>
      <p:sp>
        <p:nvSpPr>
          <p:cNvPr id="16" name="SK-34-text-15"/>
          <p:cNvSpPr/>
          <p:nvPr/>
        </p:nvSpPr>
        <p:spPr>
          <a:xfrm>
            <a:off x="499765" y="1522363"/>
            <a:ext cx="116922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thresholds · Age-specific treatment · Emergency protocols</a:t>
            </a:r>
            <a:endParaRPr lang="en-US" sz="2100" dirty="0"/>
          </a:p>
        </p:txBody>
      </p:sp>
      <p:sp>
        <p:nvSpPr>
          <p:cNvPr id="17" name="SK-34-text-16"/>
          <p:cNvSpPr/>
          <p:nvPr/>
        </p:nvSpPr>
        <p:spPr>
          <a:xfrm>
            <a:off x="1060698" y="2029867"/>
            <a:ext cx="63646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 &amp; Age Rules</a:t>
            </a:r>
            <a:endParaRPr lang="en-US" sz="1950" dirty="0"/>
          </a:p>
        </p:txBody>
      </p:sp>
      <p:sp>
        <p:nvSpPr>
          <p:cNvPr id="18" name="SK-34-text-17"/>
          <p:cNvSpPr/>
          <p:nvPr/>
        </p:nvSpPr>
        <p:spPr>
          <a:xfrm>
            <a:off x="621655" y="2475607"/>
            <a:ext cx="303579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5: Use “wheeze” — NOT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diagnosis</a:t>
            </a:r>
            <a:endParaRPr lang="en-US" sz="1650" dirty="0"/>
          </a:p>
        </p:txBody>
      </p:sp>
      <p:sp>
        <p:nvSpPr>
          <p:cNvPr id="19" name="SK-34-text-18"/>
          <p:cNvSpPr/>
          <p:nvPr/>
        </p:nvSpPr>
        <p:spPr>
          <a:xfrm>
            <a:off x="621655" y="3092946"/>
            <a:ext cx="2572494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5+ years: Spirometry +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 reversibility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</a:t>
            </a:r>
            <a:endParaRPr lang="en-US" sz="1650" dirty="0"/>
          </a:p>
        </p:txBody>
      </p:sp>
      <p:sp>
        <p:nvSpPr>
          <p:cNvPr id="20" name="SK-34-text-19"/>
          <p:cNvSpPr/>
          <p:nvPr/>
        </p:nvSpPr>
        <p:spPr>
          <a:xfrm>
            <a:off x="609600" y="3908971"/>
            <a:ext cx="2877294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FeNO threshold (children):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≥35 ppb (adults: 40 ppb)</a:t>
            </a:r>
            <a:endParaRPr lang="en-US" sz="1650" dirty="0"/>
          </a:p>
        </p:txBody>
      </p:sp>
      <p:sp>
        <p:nvSpPr>
          <p:cNvPr id="21" name="SK-34-text-20"/>
          <p:cNvSpPr/>
          <p:nvPr/>
        </p:nvSpPr>
        <p:spPr>
          <a:xfrm>
            <a:off x="609600" y="4533007"/>
            <a:ext cx="3084463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Peak flow variability: &gt;20%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diurnal variation over 2–4 weeks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supports diagnosis</a:t>
            </a:r>
            <a:endParaRPr lang="en-US" sz="1650" dirty="0"/>
          </a:p>
        </p:txBody>
      </p:sp>
      <p:sp>
        <p:nvSpPr>
          <p:cNvPr id="22" name="SK-34-text-21"/>
          <p:cNvSpPr/>
          <p:nvPr/>
        </p:nvSpPr>
        <p:spPr>
          <a:xfrm>
            <a:off x="609600" y="5404098"/>
            <a:ext cx="2938165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Episodic viral wheeze vs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multi-trigger wheeze — key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pre-school distinction</a:t>
            </a:r>
            <a:endParaRPr lang="en-US" sz="1650" dirty="0"/>
          </a:p>
        </p:txBody>
      </p:sp>
      <p:sp>
        <p:nvSpPr>
          <p:cNvPr id="23" name="SK-34-text-22"/>
          <p:cNvSpPr/>
          <p:nvPr/>
        </p:nvSpPr>
        <p:spPr>
          <a:xfrm>
            <a:off x="5108377" y="2043559"/>
            <a:ext cx="48787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by Age</a:t>
            </a:r>
            <a:endParaRPr lang="en-US" sz="1950" dirty="0"/>
          </a:p>
        </p:txBody>
      </p:sp>
      <p:sp>
        <p:nvSpPr>
          <p:cNvPr id="24" name="SK-34-text-23"/>
          <p:cNvSpPr/>
          <p:nvPr/>
        </p:nvSpPr>
        <p:spPr>
          <a:xfrm>
            <a:off x="4376886" y="2482453"/>
            <a:ext cx="3108871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5: SABA via large-volume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spacer + mask; trial ICS 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 4mg OD</a:t>
            </a:r>
            <a:endParaRPr lang="en-US" sz="1650" dirty="0"/>
          </a:p>
        </p:txBody>
      </p:sp>
      <p:sp>
        <p:nvSpPr>
          <p:cNvPr id="25" name="SK-34-text-24"/>
          <p:cNvSpPr/>
          <p:nvPr/>
        </p:nvSpPr>
        <p:spPr>
          <a:xfrm>
            <a:off x="4364682" y="3319165"/>
            <a:ext cx="329178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5+: AIR therapy — as-needed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ICS/formoterol replaces SABA-only</a:t>
            </a:r>
            <a:endParaRPr lang="en-US" sz="1650" dirty="0"/>
          </a:p>
        </p:txBody>
      </p:sp>
      <p:sp>
        <p:nvSpPr>
          <p:cNvPr id="26" name="SK-34-text-25"/>
          <p:cNvSpPr/>
          <p:nvPr/>
        </p:nvSpPr>
        <p:spPr>
          <a:xfrm>
            <a:off x="4364682" y="3922663"/>
            <a:ext cx="348689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MART: Low-dose then moderate-dose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ICS/formoterol (Symbicort 100/6, age 6+)</a:t>
            </a:r>
            <a:endParaRPr lang="en-US" sz="1650" dirty="0"/>
          </a:p>
        </p:txBody>
      </p:sp>
      <p:sp>
        <p:nvSpPr>
          <p:cNvPr id="27" name="SK-34-text-26"/>
          <p:cNvSpPr/>
          <p:nvPr/>
        </p:nvSpPr>
        <p:spPr>
          <a:xfrm>
            <a:off x="4364682" y="4526161"/>
            <a:ext cx="2340769" cy="987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Montelukast doses: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6 years → 4 mg OD,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6–14 years → 5 mg OD,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≥15 years → 10 mg OD</a:t>
            </a:r>
            <a:endParaRPr lang="en-US" sz="1650" dirty="0"/>
          </a:p>
        </p:txBody>
      </p:sp>
      <p:sp>
        <p:nvSpPr>
          <p:cNvPr id="28" name="SK-34-text-27"/>
          <p:cNvSpPr/>
          <p:nvPr/>
        </p:nvSpPr>
        <p:spPr>
          <a:xfrm>
            <a:off x="4364682" y="5657850"/>
            <a:ext cx="349909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Mometasone: Discontinued UK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switch to budesonide or beclometasone</a:t>
            </a:r>
            <a:endParaRPr lang="en-US" sz="1650" dirty="0"/>
          </a:p>
        </p:txBody>
      </p:sp>
      <p:sp>
        <p:nvSpPr>
          <p:cNvPr id="29" name="SK-34-text-28"/>
          <p:cNvSpPr/>
          <p:nvPr/>
        </p:nvSpPr>
        <p:spPr>
          <a:xfrm>
            <a:off x="8363694" y="2043559"/>
            <a:ext cx="38283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Severity &amp; Emergency</a:t>
            </a:r>
            <a:endParaRPr lang="en-US" sz="1950" dirty="0"/>
          </a:p>
        </p:txBody>
      </p:sp>
      <p:sp>
        <p:nvSpPr>
          <p:cNvPr id="30" name="SK-34-text-29"/>
          <p:cNvSpPr/>
          <p:nvPr/>
        </p:nvSpPr>
        <p:spPr>
          <a:xfrm>
            <a:off x="8266063" y="2482453"/>
            <a:ext cx="327957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Moderate (5-12y): PEF 50–75%;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talking normally</a:t>
            </a:r>
            <a:endParaRPr lang="en-US" sz="1650" dirty="0"/>
          </a:p>
        </p:txBody>
      </p:sp>
      <p:sp>
        <p:nvSpPr>
          <p:cNvPr id="31" name="SK-34-text-30"/>
          <p:cNvSpPr/>
          <p:nvPr/>
        </p:nvSpPr>
        <p:spPr>
          <a:xfrm>
            <a:off x="8266063" y="3072259"/>
            <a:ext cx="313327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(5-12y): PEF &lt;50%;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RR &gt;30; HR &gt;125; SpO₂ 92–94%</a:t>
            </a:r>
            <a:endParaRPr lang="en-US" sz="1650" dirty="0"/>
          </a:p>
        </p:txBody>
      </p:sp>
      <p:sp>
        <p:nvSpPr>
          <p:cNvPr id="32" name="SK-34-text-31"/>
          <p:cNvSpPr/>
          <p:nvPr/>
        </p:nvSpPr>
        <p:spPr>
          <a:xfrm>
            <a:off x="8266063" y="3655219"/>
            <a:ext cx="324296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Life-threatening: PEF &lt;33%;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&lt;92%; silent chest; cyanosis</a:t>
            </a:r>
            <a:endParaRPr lang="en-US" sz="1650" dirty="0"/>
          </a:p>
        </p:txBody>
      </p:sp>
      <p:sp>
        <p:nvSpPr>
          <p:cNvPr id="33" name="SK-34-text-32"/>
          <p:cNvSpPr/>
          <p:nvPr/>
        </p:nvSpPr>
        <p:spPr>
          <a:xfrm>
            <a:off x="8266063" y="4245025"/>
            <a:ext cx="292596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Magnesium (children):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 mg/kg, max 2g over 20 min</a:t>
            </a:r>
            <a:endParaRPr lang="en-US" sz="1650" dirty="0"/>
          </a:p>
        </p:txBody>
      </p:sp>
      <p:sp>
        <p:nvSpPr>
          <p:cNvPr id="34" name="SK-34-text-33"/>
          <p:cNvSpPr/>
          <p:nvPr/>
        </p:nvSpPr>
        <p:spPr>
          <a:xfrm>
            <a:off x="8266063" y="4841677"/>
            <a:ext cx="302359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5 severe marker: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&lt;92% — most critical sign</a:t>
            </a:r>
            <a:endParaRPr lang="en-US" sz="1650" dirty="0"/>
          </a:p>
        </p:txBody>
      </p:sp>
      <p:sp>
        <p:nvSpPr>
          <p:cNvPr id="35" name="SK-34-text-34"/>
          <p:cNvSpPr/>
          <p:nvPr/>
        </p:nvSpPr>
        <p:spPr>
          <a:xfrm>
            <a:off x="8266063" y="5424636"/>
            <a:ext cx="2401788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Admit if: SpO₂ &lt;92%,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life-threatening features,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clinician concern</a:t>
            </a:r>
            <a:endParaRPr lang="en-US" sz="1650" dirty="0"/>
          </a:p>
        </p:txBody>
      </p:sp>
      <p:sp>
        <p:nvSpPr>
          <p:cNvPr id="36" name="SK-34-text-35"/>
          <p:cNvSpPr/>
          <p:nvPr/>
        </p:nvSpPr>
        <p:spPr>
          <a:xfrm>
            <a:off x="414486" y="6576715"/>
            <a:ext cx="15163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1050" dirty="0"/>
          </a:p>
        </p:txBody>
      </p:sp>
      <p:sp>
        <p:nvSpPr>
          <p:cNvPr id="37" name="SK-34-text-36"/>
          <p:cNvSpPr/>
          <p:nvPr/>
        </p:nvSpPr>
        <p:spPr>
          <a:xfrm>
            <a:off x="1255663" y="6494413"/>
            <a:ext cx="263336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SpO₂ &lt;92% · Silent chest · Unilateral wheeze ·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to thrive → act immediately</a:t>
            </a:r>
            <a:endParaRPr lang="en-US" sz="1050" dirty="0"/>
          </a:p>
        </p:txBody>
      </p:sp>
      <p:sp>
        <p:nvSpPr>
          <p:cNvPr id="38" name="SK-34-text-37"/>
          <p:cNvSpPr/>
          <p:nvPr/>
        </p:nvSpPr>
        <p:spPr>
          <a:xfrm>
            <a:off x="4340275" y="6576715"/>
            <a:ext cx="78517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                                                                                                                                                                  BRADFORD VTS · · May 2026</a:t>
            </a:r>
            <a:endParaRPr lang="en-US" sz="1050" dirty="0"/>
          </a:p>
        </p:txBody>
      </p:sp>
      <p:sp>
        <p:nvSpPr>
          <p:cNvPr id="39" name="SK-34-text-38"/>
          <p:cNvSpPr/>
          <p:nvPr/>
        </p:nvSpPr>
        <p:spPr>
          <a:xfrm>
            <a:off x="9168259" y="6576715"/>
            <a:ext cx="30237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383977"/>
            <a:ext cx="2548086" cy="32905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1558230"/>
            <a:ext cx="1145977" cy="381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2400300"/>
            <a:ext cx="2596753" cy="3723829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4855" y="2400300"/>
            <a:ext cx="2596753" cy="3723829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094" y="2400300"/>
            <a:ext cx="2596753" cy="3723829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5184" y="2400300"/>
            <a:ext cx="2596753" cy="372382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9279" y="4423321"/>
            <a:ext cx="426690" cy="10284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6573" y="4423321"/>
            <a:ext cx="426690" cy="10284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1663" y="4423321"/>
            <a:ext cx="426690" cy="10284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6753" y="4423321"/>
            <a:ext cx="426690" cy="10284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6334125"/>
            <a:ext cx="11192173" cy="190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6480721"/>
            <a:ext cx="1011882" cy="246757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51082" y="2633365"/>
            <a:ext cx="1097161" cy="1110853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37177" y="2605980"/>
            <a:ext cx="1219200" cy="117946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06180" y="2640211"/>
            <a:ext cx="914400" cy="1104007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6996" y="2653903"/>
            <a:ext cx="1194792" cy="1062930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527745" y="425053"/>
            <a:ext cx="2480072" cy="267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· AGE 5–16</a:t>
            </a:r>
            <a:endParaRPr lang="en-US" sz="1425" dirty="0"/>
          </a:p>
        </p:txBody>
      </p:sp>
      <p:sp>
        <p:nvSpPr>
          <p:cNvPr id="20" name="SK-4-text-19"/>
          <p:cNvSpPr/>
          <p:nvPr/>
        </p:nvSpPr>
        <p:spPr>
          <a:xfrm>
            <a:off x="487561" y="809179"/>
            <a:ext cx="11704439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Recognition 5 to 16 Years: Objective Testing</a:t>
            </a:r>
            <a:endParaRPr lang="en-US" sz="4350" dirty="0"/>
          </a:p>
        </p:txBody>
      </p:sp>
      <p:sp>
        <p:nvSpPr>
          <p:cNvPr id="21" name="SK-4-text-20"/>
          <p:cNvSpPr/>
          <p:nvPr/>
        </p:nvSpPr>
        <p:spPr>
          <a:xfrm>
            <a:off x="451098" y="1796653"/>
            <a:ext cx="1174090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diagnosis from age 5 requires objective evidence — clinical impression alone is not sufficient.</a:t>
            </a:r>
            <a:endParaRPr lang="en-US" sz="1950" dirty="0"/>
          </a:p>
        </p:txBody>
      </p:sp>
      <p:sp>
        <p:nvSpPr>
          <p:cNvPr id="22" name="SK-4-text-21"/>
          <p:cNvSpPr/>
          <p:nvPr/>
        </p:nvSpPr>
        <p:spPr>
          <a:xfrm>
            <a:off x="960090" y="3943350"/>
            <a:ext cx="1700659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</a:t>
            </a:r>
            <a:endParaRPr lang="en-US" sz="2400" dirty="0"/>
          </a:p>
        </p:txBody>
      </p:sp>
      <p:sp>
        <p:nvSpPr>
          <p:cNvPr id="23" name="SK-4-text-22"/>
          <p:cNvSpPr/>
          <p:nvPr/>
        </p:nvSpPr>
        <p:spPr>
          <a:xfrm>
            <a:off x="767953" y="4649688"/>
            <a:ext cx="2084784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FEV₁/FVC ratio</a:t>
            </a:r>
            <a:endParaRPr lang="en-US" sz="1875" dirty="0"/>
          </a:p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pattern</a:t>
            </a:r>
            <a:endParaRPr lang="en-US" sz="1875" dirty="0"/>
          </a:p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confirms airflow</a:t>
            </a:r>
            <a:endParaRPr lang="en-US" sz="1875" dirty="0"/>
          </a:p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limitation</a:t>
            </a:r>
            <a:endParaRPr lang="en-US" sz="1875" dirty="0"/>
          </a:p>
        </p:txBody>
      </p:sp>
      <p:sp>
        <p:nvSpPr>
          <p:cNvPr id="24" name="SK-4-text-23"/>
          <p:cNvSpPr/>
          <p:nvPr/>
        </p:nvSpPr>
        <p:spPr>
          <a:xfrm>
            <a:off x="3645396" y="3943350"/>
            <a:ext cx="2035969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</a:t>
            </a:r>
            <a:endParaRPr lang="en-US" sz="2400" dirty="0"/>
          </a:p>
          <a:p>
            <a:pPr marL="0" indent="0" algn="ctr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Reversibility</a:t>
            </a:r>
            <a:endParaRPr lang="en-US" sz="2400" dirty="0"/>
          </a:p>
        </p:txBody>
      </p:sp>
      <p:sp>
        <p:nvSpPr>
          <p:cNvPr id="25" name="SK-4-text-24"/>
          <p:cNvSpPr/>
          <p:nvPr/>
        </p:nvSpPr>
        <p:spPr>
          <a:xfrm>
            <a:off x="3499098" y="4704457"/>
            <a:ext cx="2328565" cy="1254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Post-salbutamol FEV₁</a:t>
            </a:r>
            <a:endParaRPr lang="en-US" sz="1875" dirty="0"/>
          </a:p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improvement</a:t>
            </a:r>
            <a:endParaRPr lang="en-US" sz="1875" dirty="0"/>
          </a:p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≥12% increase</a:t>
            </a:r>
            <a:endParaRPr lang="en-US" sz="1875" dirty="0"/>
          </a:p>
          <a:p>
            <a:pPr marL="0" indent="0" algn="ctr">
              <a:lnSpc>
                <a:spcPts val="2438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supports diagnosis</a:t>
            </a:r>
            <a:endParaRPr lang="en-US" sz="1875" dirty="0"/>
          </a:p>
        </p:txBody>
      </p:sp>
      <p:sp>
        <p:nvSpPr>
          <p:cNvPr id="26" name="SK-4-text-25"/>
          <p:cNvSpPr/>
          <p:nvPr/>
        </p:nvSpPr>
        <p:spPr>
          <a:xfrm>
            <a:off x="6519565" y="3943350"/>
            <a:ext cx="199325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FeNO Testing</a:t>
            </a:r>
            <a:endParaRPr lang="en-US" sz="2400" dirty="0"/>
          </a:p>
        </p:txBody>
      </p:sp>
      <p:sp>
        <p:nvSpPr>
          <p:cNvPr id="27" name="SK-4-text-26"/>
          <p:cNvSpPr/>
          <p:nvPr/>
        </p:nvSpPr>
        <p:spPr>
          <a:xfrm>
            <a:off x="6473875" y="4649688"/>
            <a:ext cx="203596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Fractional exhaled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nitric oxide</a:t>
            </a:r>
            <a:endParaRPr lang="en-US" sz="1875" dirty="0"/>
          </a:p>
        </p:txBody>
      </p:sp>
      <p:sp>
        <p:nvSpPr>
          <p:cNvPr id="28" name="SK-4-text-27"/>
          <p:cNvSpPr/>
          <p:nvPr/>
        </p:nvSpPr>
        <p:spPr>
          <a:xfrm>
            <a:off x="6437263" y="5321796"/>
            <a:ext cx="215785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Threshold: ≥35 ppb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children</a:t>
            </a:r>
            <a:endParaRPr lang="en-US" sz="1875" dirty="0"/>
          </a:p>
        </p:txBody>
      </p:sp>
      <p:sp>
        <p:nvSpPr>
          <p:cNvPr id="29" name="SK-4-text-28"/>
          <p:cNvSpPr/>
          <p:nvPr/>
        </p:nvSpPr>
        <p:spPr>
          <a:xfrm>
            <a:off x="9165282" y="3943350"/>
            <a:ext cx="239568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Serial Peak Flow</a:t>
            </a:r>
            <a:endParaRPr lang="en-US" sz="2400" dirty="0"/>
          </a:p>
        </p:txBody>
      </p:sp>
      <p:sp>
        <p:nvSpPr>
          <p:cNvPr id="30" name="SK-4-text-29"/>
          <p:cNvSpPr/>
          <p:nvPr/>
        </p:nvSpPr>
        <p:spPr>
          <a:xfrm>
            <a:off x="9424392" y="4649688"/>
            <a:ext cx="188967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over 2–4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</a:t>
            </a:r>
            <a:endParaRPr lang="en-US" sz="1875" dirty="0"/>
          </a:p>
        </p:txBody>
      </p:sp>
      <p:sp>
        <p:nvSpPr>
          <p:cNvPr id="31" name="SK-4-text-30"/>
          <p:cNvSpPr/>
          <p:nvPr/>
        </p:nvSpPr>
        <p:spPr>
          <a:xfrm>
            <a:off x="9363373" y="5321796"/>
            <a:ext cx="202376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Diurnal variability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&gt;20% is significant</a:t>
            </a:r>
            <a:endParaRPr lang="en-US" sz="1875" dirty="0"/>
          </a:p>
        </p:txBody>
      </p:sp>
      <p:sp>
        <p:nvSpPr>
          <p:cNvPr id="32" name="SK-4-text-31"/>
          <p:cNvSpPr/>
          <p:nvPr/>
        </p:nvSpPr>
        <p:spPr>
          <a:xfrm>
            <a:off x="510480" y="6501259"/>
            <a:ext cx="990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1597075" y="6494413"/>
            <a:ext cx="10594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FeNO threshold in children is ≥35 ppb — lower than the adult threshold of 40 ppb. A commonly tested distinction in AKT.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" y="15477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383977"/>
            <a:ext cx="1389757" cy="356592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522363"/>
            <a:ext cx="1389757" cy="82153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2125861"/>
            <a:ext cx="7900392" cy="569119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2180779"/>
            <a:ext cx="475357" cy="459432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" y="2729359"/>
            <a:ext cx="7900392" cy="56911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2784277"/>
            <a:ext cx="475357" cy="459432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75" y="3332857"/>
            <a:ext cx="7900392" cy="56911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490" y="3387775"/>
            <a:ext cx="475357" cy="45943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675" y="3936355"/>
            <a:ext cx="8948886" cy="56911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3991273"/>
            <a:ext cx="475357" cy="459432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675" y="4539853"/>
            <a:ext cx="8948886" cy="569119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4594771"/>
            <a:ext cx="475357" cy="459432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5143500"/>
            <a:ext cx="8948886" cy="56911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5198269"/>
            <a:ext cx="475357" cy="459432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6021288"/>
            <a:ext cx="11119098" cy="370284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8180" y="2119015"/>
            <a:ext cx="3413671" cy="3511153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6076057"/>
            <a:ext cx="292596" cy="246757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157" y="5299248"/>
            <a:ext cx="316855" cy="329059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0157" y="4673575"/>
            <a:ext cx="377875" cy="34290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9646" y="4042767"/>
            <a:ext cx="377875" cy="349746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0157" y="3497461"/>
            <a:ext cx="377875" cy="301675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80157" y="2887117"/>
            <a:ext cx="377875" cy="383977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80157" y="2256234"/>
            <a:ext cx="365671" cy="315367"/>
          </a:xfrm>
          <a:prstGeom prst="rect">
            <a:avLst/>
          </a:prstGeom>
        </p:spPr>
      </p:pic>
      <p:sp>
        <p:nvSpPr>
          <p:cNvPr id="28" name="SK-5-text-27"/>
          <p:cNvSpPr/>
          <p:nvPr/>
        </p:nvSpPr>
        <p:spPr>
          <a:xfrm>
            <a:off x="805755" y="459432"/>
            <a:ext cx="118020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Recognition</a:t>
            </a:r>
            <a:endParaRPr lang="en-US" sz="1500" dirty="0"/>
          </a:p>
        </p:txBody>
      </p:sp>
      <p:sp>
        <p:nvSpPr>
          <p:cNvPr id="29" name="SK-5-text-28"/>
          <p:cNvSpPr/>
          <p:nvPr/>
        </p:nvSpPr>
        <p:spPr>
          <a:xfrm>
            <a:off x="682675" y="891480"/>
            <a:ext cx="1150932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Features Suggesting Asthma</a:t>
            </a:r>
            <a:endParaRPr lang="en-US" sz="3450" dirty="0"/>
          </a:p>
        </p:txBody>
      </p:sp>
      <p:sp>
        <p:nvSpPr>
          <p:cNvPr id="30" name="SK-5-text-29"/>
          <p:cNvSpPr/>
          <p:nvPr/>
        </p:nvSpPr>
        <p:spPr>
          <a:xfrm>
            <a:off x="670471" y="1707505"/>
            <a:ext cx="1152152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Variable, episodic symptoms — the hallmark pattern</a:t>
            </a:r>
            <a:endParaRPr lang="en-US" sz="2025" dirty="0"/>
          </a:p>
        </p:txBody>
      </p:sp>
      <p:sp>
        <p:nvSpPr>
          <p:cNvPr id="31" name="SK-5-text-30"/>
          <p:cNvSpPr/>
          <p:nvPr/>
        </p:nvSpPr>
        <p:spPr>
          <a:xfrm>
            <a:off x="1292275" y="2290465"/>
            <a:ext cx="108997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Wheeze — Expiratory, polyphonic; variable and episodic in nature</a:t>
            </a:r>
            <a:endParaRPr lang="en-US" sz="1575" dirty="0"/>
          </a:p>
        </p:txBody>
      </p:sp>
      <p:sp>
        <p:nvSpPr>
          <p:cNvPr id="32" name="SK-5-text-31"/>
          <p:cNvSpPr/>
          <p:nvPr/>
        </p:nvSpPr>
        <p:spPr>
          <a:xfrm>
            <a:off x="1292275" y="2935188"/>
            <a:ext cx="108997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Cough — Persistent or recurrent; often worse at night or early morning</a:t>
            </a:r>
            <a:endParaRPr lang="en-US" sz="1575" dirty="0"/>
          </a:p>
        </p:txBody>
      </p:sp>
      <p:sp>
        <p:nvSpPr>
          <p:cNvPr id="33" name="SK-5-text-32"/>
          <p:cNvSpPr/>
          <p:nvPr/>
        </p:nvSpPr>
        <p:spPr>
          <a:xfrm>
            <a:off x="1292275" y="3579763"/>
            <a:ext cx="108997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Breathlessness — Episodic; may limit exercise or play</a:t>
            </a:r>
            <a:endParaRPr lang="en-US" sz="1575" dirty="0"/>
          </a:p>
        </p:txBody>
      </p:sp>
      <p:sp>
        <p:nvSpPr>
          <p:cNvPr id="34" name="SK-5-text-33"/>
          <p:cNvSpPr/>
          <p:nvPr/>
        </p:nvSpPr>
        <p:spPr>
          <a:xfrm>
            <a:off x="1292275" y="4217640"/>
            <a:ext cx="108997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Chest Tightness — Reported in older children; often underreported in young children</a:t>
            </a:r>
            <a:endParaRPr lang="en-US" sz="1575" dirty="0"/>
          </a:p>
        </p:txBody>
      </p:sp>
      <p:sp>
        <p:nvSpPr>
          <p:cNvPr id="35" name="SK-5-text-34"/>
          <p:cNvSpPr/>
          <p:nvPr/>
        </p:nvSpPr>
        <p:spPr>
          <a:xfrm>
            <a:off x="1292275" y="4862215"/>
            <a:ext cx="108997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Nocturnal Pattern — Symptoms classically worse at night and on waking</a:t>
            </a:r>
            <a:endParaRPr lang="en-US" sz="1575" dirty="0"/>
          </a:p>
        </p:txBody>
      </p:sp>
      <p:sp>
        <p:nvSpPr>
          <p:cNvPr id="36" name="SK-5-text-35"/>
          <p:cNvSpPr/>
          <p:nvPr/>
        </p:nvSpPr>
        <p:spPr>
          <a:xfrm>
            <a:off x="1292275" y="5500092"/>
            <a:ext cx="1089972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 Pattern — Exercise · Cold air · Viral URTI · Allergens · Smoke</a:t>
            </a:r>
            <a:endParaRPr lang="en-US" sz="1575" dirty="0"/>
          </a:p>
        </p:txBody>
      </p:sp>
      <p:sp>
        <p:nvSpPr>
          <p:cNvPr id="37" name="SK-5-text-36"/>
          <p:cNvSpPr/>
          <p:nvPr/>
        </p:nvSpPr>
        <p:spPr>
          <a:xfrm>
            <a:off x="1060698" y="6076057"/>
            <a:ext cx="11131302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B5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Atopy link: Personal or family history of eczema, allergic rhinitis, or food allergy strengthens the diagnosis</a:t>
            </a:r>
            <a:endParaRPr lang="en-US" sz="1500" dirty="0"/>
          </a:p>
        </p:txBody>
      </p:sp>
      <p:sp>
        <p:nvSpPr>
          <p:cNvPr id="38" name="SK-5-text-37"/>
          <p:cNvSpPr/>
          <p:nvPr/>
        </p:nvSpPr>
        <p:spPr>
          <a:xfrm>
            <a:off x="658267" y="6590407"/>
            <a:ext cx="84277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NG245 · NICE CKS Asthma (March 2026)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11252746" y="6604248"/>
            <a:ext cx="56108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001A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/ 34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4" y="377130"/>
            <a:ext cx="2132431" cy="335905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522363"/>
            <a:ext cx="1962894" cy="109686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407146"/>
            <a:ext cx="5364361" cy="1124694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407146"/>
            <a:ext cx="134094" cy="1124694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5686" y="2407146"/>
            <a:ext cx="5364361" cy="1124694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5686" y="2407146"/>
            <a:ext cx="134094" cy="1124694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3689598"/>
            <a:ext cx="5364361" cy="1124694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3689598"/>
            <a:ext cx="134094" cy="1124694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5686" y="3689598"/>
            <a:ext cx="5364361" cy="1124694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05686" y="3689598"/>
            <a:ext cx="134094" cy="1124694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655" y="4972050"/>
            <a:ext cx="5364361" cy="1124694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55" y="4972050"/>
            <a:ext cx="134094" cy="1124694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05686" y="4972050"/>
            <a:ext cx="5364361" cy="1124694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05686" y="4972050"/>
            <a:ext cx="134094" cy="1124694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655" y="6395740"/>
            <a:ext cx="10948392" cy="1905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04463" y="4670227"/>
            <a:ext cx="1231255" cy="1741884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7263" y="5266879"/>
            <a:ext cx="548580" cy="54858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3380" y="5287417"/>
            <a:ext cx="560784" cy="493663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37263" y="3984427"/>
            <a:ext cx="548580" cy="534888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5584" y="4046190"/>
            <a:ext cx="536377" cy="425053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37263" y="2743200"/>
            <a:ext cx="548580" cy="452586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65584" y="2736205"/>
            <a:ext cx="524173" cy="473125"/>
          </a:xfrm>
          <a:prstGeom prst="rect">
            <a:avLst/>
          </a:prstGeom>
        </p:spPr>
      </p:pic>
      <p:sp>
        <p:nvSpPr>
          <p:cNvPr id="25" name="SK-6-text-24"/>
          <p:cNvSpPr/>
          <p:nvPr/>
        </p:nvSpPr>
        <p:spPr>
          <a:xfrm>
            <a:off x="696069" y="438894"/>
            <a:ext cx="197271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Differential Diagnosis</a:t>
            </a:r>
            <a:endParaRPr lang="en-US" sz="1500" dirty="0"/>
          </a:p>
        </p:txBody>
      </p:sp>
      <p:sp>
        <p:nvSpPr>
          <p:cNvPr id="26" name="SK-6-text-25"/>
          <p:cNvSpPr/>
          <p:nvPr/>
        </p:nvSpPr>
        <p:spPr>
          <a:xfrm>
            <a:off x="609600" y="843409"/>
            <a:ext cx="1158240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D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Differentiating Asthma from Other Conditions</a:t>
            </a:r>
            <a:endParaRPr lang="en-US" sz="4050" dirty="0"/>
          </a:p>
        </p:txBody>
      </p:sp>
      <p:sp>
        <p:nvSpPr>
          <p:cNvPr id="27" name="SK-6-text-26"/>
          <p:cNvSpPr/>
          <p:nvPr/>
        </p:nvSpPr>
        <p:spPr>
          <a:xfrm>
            <a:off x="572988" y="1796653"/>
            <a:ext cx="116190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every childhood wheeze is asthma — keep the differential wide.</a:t>
            </a:r>
            <a:endParaRPr lang="en-US" sz="2250" dirty="0"/>
          </a:p>
        </p:txBody>
      </p:sp>
      <p:sp>
        <p:nvSpPr>
          <p:cNvPr id="28" name="SK-6-text-27"/>
          <p:cNvSpPr/>
          <p:nvPr/>
        </p:nvSpPr>
        <p:spPr>
          <a:xfrm>
            <a:off x="1548259" y="2571750"/>
            <a:ext cx="65341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Inhaled Foreign Body</a:t>
            </a:r>
            <a:endParaRPr lang="en-US" sz="2100" dirty="0"/>
          </a:p>
        </p:txBody>
      </p:sp>
      <p:sp>
        <p:nvSpPr>
          <p:cNvPr id="29" name="SK-6-text-28"/>
          <p:cNvSpPr/>
          <p:nvPr/>
        </p:nvSpPr>
        <p:spPr>
          <a:xfrm>
            <a:off x="1536055" y="2914650"/>
            <a:ext cx="403547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Sudden onset; unilateral wheeze in a toddler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</a:t>
            </a:r>
            <a:endParaRPr lang="en-US" sz="1500" dirty="0"/>
          </a:p>
        </p:txBody>
      </p:sp>
      <p:sp>
        <p:nvSpPr>
          <p:cNvPr id="30" name="SK-6-text-29"/>
          <p:cNvSpPr/>
          <p:nvPr/>
        </p:nvSpPr>
        <p:spPr>
          <a:xfrm>
            <a:off x="7120086" y="2571750"/>
            <a:ext cx="507191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Pertussis (Whooping Cough)</a:t>
            </a:r>
            <a:endParaRPr lang="en-US" sz="2100" dirty="0"/>
          </a:p>
        </p:txBody>
      </p:sp>
      <p:sp>
        <p:nvSpPr>
          <p:cNvPr id="31" name="SK-6-text-30"/>
          <p:cNvSpPr/>
          <p:nvPr/>
        </p:nvSpPr>
        <p:spPr>
          <a:xfrm>
            <a:off x="7120086" y="2914650"/>
            <a:ext cx="381595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Paroxysmal cough with inspiratory whoop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immunisation history</a:t>
            </a:r>
            <a:endParaRPr lang="en-US" sz="1500" dirty="0"/>
          </a:p>
        </p:txBody>
      </p:sp>
      <p:sp>
        <p:nvSpPr>
          <p:cNvPr id="32" name="SK-6-text-31"/>
          <p:cNvSpPr/>
          <p:nvPr/>
        </p:nvSpPr>
        <p:spPr>
          <a:xfrm>
            <a:off x="1548259" y="3936355"/>
            <a:ext cx="81343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Croup / Laryngotracheitis</a:t>
            </a:r>
            <a:endParaRPr lang="en-US" sz="2100" dirty="0"/>
          </a:p>
        </p:txBody>
      </p:sp>
      <p:sp>
        <p:nvSpPr>
          <p:cNvPr id="33" name="SK-6-text-32"/>
          <p:cNvSpPr/>
          <p:nvPr/>
        </p:nvSpPr>
        <p:spPr>
          <a:xfrm>
            <a:off x="1548259" y="4272409"/>
            <a:ext cx="106437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Stridor, barking cough — upper airway, not lower</a:t>
            </a:r>
            <a:endParaRPr lang="en-US" sz="1500" dirty="0"/>
          </a:p>
        </p:txBody>
      </p:sp>
      <p:sp>
        <p:nvSpPr>
          <p:cNvPr id="34" name="SK-6-text-33"/>
          <p:cNvSpPr/>
          <p:nvPr/>
        </p:nvSpPr>
        <p:spPr>
          <a:xfrm>
            <a:off x="7132290" y="3854053"/>
            <a:ext cx="493395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Cystic Fibrosis</a:t>
            </a:r>
            <a:endParaRPr lang="en-US" sz="2100" dirty="0"/>
          </a:p>
        </p:txBody>
      </p:sp>
      <p:sp>
        <p:nvSpPr>
          <p:cNvPr id="35" name="SK-6-text-34"/>
          <p:cNvSpPr/>
          <p:nvPr/>
        </p:nvSpPr>
        <p:spPr>
          <a:xfrm>
            <a:off x="7120086" y="4196953"/>
            <a:ext cx="39257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to thrive, steatorrhoea, recurrent chest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infections — sweat test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1560463" y="5211961"/>
            <a:ext cx="429387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Bronchiolitis</a:t>
            </a:r>
            <a:endParaRPr lang="en-US" sz="2100" dirty="0"/>
          </a:p>
        </p:txBody>
      </p:sp>
      <p:sp>
        <p:nvSpPr>
          <p:cNvPr id="37" name="SK-6-text-36"/>
          <p:cNvSpPr/>
          <p:nvPr/>
        </p:nvSpPr>
        <p:spPr>
          <a:xfrm>
            <a:off x="1548259" y="5554861"/>
            <a:ext cx="106437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RSV in infants under 2 years; wheeze plus crackles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7132290" y="5136505"/>
            <a:ext cx="505971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Congenital Abnormalities</a:t>
            </a:r>
            <a:endParaRPr lang="en-US" sz="2100" dirty="0"/>
          </a:p>
        </p:txBody>
      </p:sp>
      <p:sp>
        <p:nvSpPr>
          <p:cNvPr id="39" name="SK-6-text-38"/>
          <p:cNvSpPr/>
          <p:nvPr/>
        </p:nvSpPr>
        <p:spPr>
          <a:xfrm>
            <a:off x="7120086" y="5486400"/>
            <a:ext cx="38159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Vascular ring, tracheal stenosis, tracheomala-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cia — persistent or positional wheeze</a:t>
            </a:r>
            <a:endParaRPr lang="en-US" sz="1500" dirty="0"/>
          </a:p>
        </p:txBody>
      </p:sp>
      <p:sp>
        <p:nvSpPr>
          <p:cNvPr id="40" name="SK-6-text-39"/>
          <p:cNvSpPr/>
          <p:nvPr/>
        </p:nvSpPr>
        <p:spPr>
          <a:xfrm>
            <a:off x="597396" y="6508105"/>
            <a:ext cx="114147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Asthma and Wheeze in Children · Slide 6 of 34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9872365" y="6508105"/>
            <a:ext cx="170988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NG245 · SIGN 158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26219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610344"/>
            <a:ext cx="1962894" cy="27429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9" y="1517005"/>
            <a:ext cx="1206996" cy="381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235696"/>
            <a:ext cx="7778353" cy="610344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235696"/>
            <a:ext cx="109686" cy="610344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914650"/>
            <a:ext cx="7778353" cy="610344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2914650"/>
            <a:ext cx="109686" cy="610344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3593455"/>
            <a:ext cx="7778353" cy="61034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3593455"/>
            <a:ext cx="109686" cy="610344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4272409"/>
            <a:ext cx="7778353" cy="610344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4272409"/>
            <a:ext cx="109686" cy="61034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4951363"/>
            <a:ext cx="7778353" cy="610344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4951363"/>
            <a:ext cx="109686" cy="61034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5630317"/>
            <a:ext cx="7778353" cy="610344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5630317"/>
            <a:ext cx="109686" cy="610344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859" y="6539805"/>
            <a:ext cx="10923984" cy="1905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19184" y="5253186"/>
            <a:ext cx="1572667" cy="1604665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68259" y="2201317"/>
            <a:ext cx="2279898" cy="2064246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780157" y="651421"/>
            <a:ext cx="435578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Differential Diagnosis</a:t>
            </a:r>
            <a:endParaRPr lang="en-US" sz="1275" dirty="0"/>
          </a:p>
        </p:txBody>
      </p:sp>
      <p:sp>
        <p:nvSpPr>
          <p:cNvPr id="22" name="SK-7-text-21"/>
          <p:cNvSpPr/>
          <p:nvPr/>
        </p:nvSpPr>
        <p:spPr>
          <a:xfrm>
            <a:off x="633859" y="980629"/>
            <a:ext cx="11558141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Pointers Against an Asthma Diagnosis</a:t>
            </a:r>
            <a:endParaRPr lang="en-US" sz="3150" dirty="0"/>
          </a:p>
        </p:txBody>
      </p:sp>
      <p:sp>
        <p:nvSpPr>
          <p:cNvPr id="23" name="SK-7-text-22"/>
          <p:cNvSpPr/>
          <p:nvPr/>
        </p:nvSpPr>
        <p:spPr>
          <a:xfrm>
            <a:off x="621655" y="1782961"/>
            <a:ext cx="115703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alternative pathologies when these features are present</a:t>
            </a:r>
            <a:endParaRPr lang="en-US" sz="1950" dirty="0"/>
          </a:p>
        </p:txBody>
      </p:sp>
      <p:sp>
        <p:nvSpPr>
          <p:cNvPr id="24" name="SK-7-text-23"/>
          <p:cNvSpPr/>
          <p:nvPr/>
        </p:nvSpPr>
        <p:spPr>
          <a:xfrm>
            <a:off x="853380" y="2317998"/>
            <a:ext cx="50168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 under 1 year</a:t>
            </a:r>
            <a:endParaRPr lang="en-US" sz="1725" dirty="0"/>
          </a:p>
        </p:txBody>
      </p:sp>
      <p:sp>
        <p:nvSpPr>
          <p:cNvPr id="25" name="SK-7-text-24"/>
          <p:cNvSpPr/>
          <p:nvPr/>
        </p:nvSpPr>
        <p:spPr>
          <a:xfrm>
            <a:off x="853380" y="2578596"/>
            <a:ext cx="11338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Wheeze in infants under 1 year — refer; likely bronchiolitis in RSV season, not asthma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853380" y="3003798"/>
            <a:ext cx="720756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family or personal atopy</a:t>
            </a:r>
            <a:endParaRPr lang="en-US" sz="1725" dirty="0"/>
          </a:p>
        </p:txBody>
      </p:sp>
      <p:sp>
        <p:nvSpPr>
          <p:cNvPr id="27" name="SK-7-text-26"/>
          <p:cNvSpPr/>
          <p:nvPr/>
        </p:nvSpPr>
        <p:spPr>
          <a:xfrm>
            <a:off x="853380" y="3271242"/>
            <a:ext cx="11338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Absence of eczema, allergic rhinitis, or family atopic history weakens asthma probability</a:t>
            </a:r>
            <a:endParaRPr lang="en-US" sz="1500" dirty="0"/>
          </a:p>
        </p:txBody>
      </p:sp>
      <p:sp>
        <p:nvSpPr>
          <p:cNvPr id="28" name="SK-7-text-27"/>
          <p:cNvSpPr/>
          <p:nvPr/>
        </p:nvSpPr>
        <p:spPr>
          <a:xfrm>
            <a:off x="853380" y="3696444"/>
            <a:ext cx="85220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to thrive + loose stools</a:t>
            </a:r>
            <a:endParaRPr lang="en-US" sz="1725" dirty="0"/>
          </a:p>
        </p:txBody>
      </p:sp>
      <p:sp>
        <p:nvSpPr>
          <p:cNvPr id="29" name="SK-7-text-28"/>
          <p:cNvSpPr/>
          <p:nvPr/>
        </p:nvSpPr>
        <p:spPr>
          <a:xfrm>
            <a:off x="853380" y="3950196"/>
            <a:ext cx="113386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cystic fibrosis — urgent sweat test indicated</a:t>
            </a:r>
            <a:endParaRPr lang="en-US" sz="1500" dirty="0"/>
          </a:p>
        </p:txBody>
      </p:sp>
      <p:sp>
        <p:nvSpPr>
          <p:cNvPr id="30" name="SK-7-text-29"/>
          <p:cNvSpPr/>
          <p:nvPr/>
        </p:nvSpPr>
        <p:spPr>
          <a:xfrm>
            <a:off x="853380" y="4389090"/>
            <a:ext cx="457866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Unilateral wheeze</a:t>
            </a:r>
            <a:endParaRPr lang="en-US" sz="1725" dirty="0"/>
          </a:p>
        </p:txBody>
      </p:sp>
      <p:sp>
        <p:nvSpPr>
          <p:cNvPr id="31" name="SK-7-text-30"/>
          <p:cNvSpPr/>
          <p:nvPr/>
        </p:nvSpPr>
        <p:spPr>
          <a:xfrm>
            <a:off x="853380" y="4642842"/>
            <a:ext cx="113386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Especially sudden onset in a toddler — inhaled foreign body until proven otherwise</a:t>
            </a:r>
            <a:endParaRPr lang="en-US" sz="1500" dirty="0"/>
          </a:p>
        </p:txBody>
      </p:sp>
      <p:sp>
        <p:nvSpPr>
          <p:cNvPr id="32" name="SK-7-text-31"/>
          <p:cNvSpPr/>
          <p:nvPr/>
        </p:nvSpPr>
        <p:spPr>
          <a:xfrm>
            <a:off x="853380" y="5074890"/>
            <a:ext cx="799623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moist productive cough</a:t>
            </a:r>
            <a:endParaRPr lang="en-US" sz="1725" dirty="0"/>
          </a:p>
        </p:txBody>
      </p:sp>
      <p:sp>
        <p:nvSpPr>
          <p:cNvPr id="33" name="SK-7-text-32"/>
          <p:cNvSpPr/>
          <p:nvPr/>
        </p:nvSpPr>
        <p:spPr>
          <a:xfrm>
            <a:off x="853380" y="5335488"/>
            <a:ext cx="113386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Suggests bronchiectasis or suppurative lung disease — not typical asthma</a:t>
            </a:r>
            <a:endParaRPr lang="en-US" sz="1500" dirty="0"/>
          </a:p>
        </p:txBody>
      </p:sp>
      <p:sp>
        <p:nvSpPr>
          <p:cNvPr id="34" name="SK-7-text-33"/>
          <p:cNvSpPr/>
          <p:nvPr/>
        </p:nvSpPr>
        <p:spPr>
          <a:xfrm>
            <a:off x="853380" y="5767536"/>
            <a:ext cx="694467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Stridor rather than wheeze</a:t>
            </a:r>
            <a:endParaRPr lang="en-US" sz="1725" dirty="0"/>
          </a:p>
        </p:txBody>
      </p:sp>
      <p:sp>
        <p:nvSpPr>
          <p:cNvPr id="35" name="SK-7-text-34"/>
          <p:cNvSpPr/>
          <p:nvPr/>
        </p:nvSpPr>
        <p:spPr>
          <a:xfrm>
            <a:off x="853380" y="6021288"/>
            <a:ext cx="113386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Upper airway pathology — croup, tracheomalacia, vascular ring</a:t>
            </a:r>
            <a:endParaRPr lang="en-US" sz="1500" dirty="0"/>
          </a:p>
        </p:txBody>
      </p:sp>
      <p:sp>
        <p:nvSpPr>
          <p:cNvPr id="36" name="SK-7-text-35"/>
          <p:cNvSpPr/>
          <p:nvPr/>
        </p:nvSpPr>
        <p:spPr>
          <a:xfrm>
            <a:off x="9107388" y="4443859"/>
            <a:ext cx="24504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the picture doesn't fit —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 beyond asthma</a:t>
            </a:r>
            <a:endParaRPr lang="en-US" sz="1425" dirty="0"/>
          </a:p>
        </p:txBody>
      </p:sp>
      <p:sp>
        <p:nvSpPr>
          <p:cNvPr id="37" name="SK-7-text-36"/>
          <p:cNvSpPr/>
          <p:nvPr/>
        </p:nvSpPr>
        <p:spPr>
          <a:xfrm>
            <a:off x="621655" y="6645325"/>
            <a:ext cx="63169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Paediatric Asthma Series</a:t>
            </a:r>
            <a:endParaRPr lang="en-US" sz="1050" dirty="0"/>
          </a:p>
        </p:txBody>
      </p:sp>
      <p:sp>
        <p:nvSpPr>
          <p:cNvPr id="38" name="SK-7-text-37"/>
          <p:cNvSpPr/>
          <p:nvPr/>
        </p:nvSpPr>
        <p:spPr>
          <a:xfrm>
            <a:off x="10713690" y="6645325"/>
            <a:ext cx="84415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of 34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53" y="372963"/>
            <a:ext cx="4410968" cy="452586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757" y="2059484"/>
            <a:ext cx="10936188" cy="190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757" y="2513409"/>
            <a:ext cx="3536900" cy="3716238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757" y="2513409"/>
            <a:ext cx="3536900" cy="104924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9148" y="5871716"/>
            <a:ext cx="1265486" cy="274886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0601" y="2513409"/>
            <a:ext cx="3536900" cy="371623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0601" y="2513409"/>
            <a:ext cx="3536900" cy="104924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6521" y="5871716"/>
            <a:ext cx="2177843" cy="274886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486" y="2513409"/>
            <a:ext cx="3536900" cy="371623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4486" y="2513409"/>
            <a:ext cx="3536900" cy="104924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9968" y="5871716"/>
            <a:ext cx="2053232" cy="274886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757" y="6471196"/>
            <a:ext cx="10936188" cy="1905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72886" y="4567386"/>
            <a:ext cx="1475184" cy="182418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73059" y="2653903"/>
            <a:ext cx="646063" cy="65142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22863" y="2701975"/>
            <a:ext cx="1133773" cy="555427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89671" y="2674590"/>
            <a:ext cx="987475" cy="624036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1014152" y="459432"/>
            <a:ext cx="880496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5 Years · Acute Management</a:t>
            </a:r>
            <a:endParaRPr lang="en-US" sz="1800" dirty="0"/>
          </a:p>
        </p:txBody>
      </p:sp>
      <p:sp>
        <p:nvSpPr>
          <p:cNvPr id="20" name="SK-8-text-19"/>
          <p:cNvSpPr/>
          <p:nvPr/>
        </p:nvSpPr>
        <p:spPr>
          <a:xfrm>
            <a:off x="597396" y="932557"/>
            <a:ext cx="11594604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Episodic Wheeze</a:t>
            </a:r>
            <a:endParaRPr lang="en-US" sz="4500" dirty="0"/>
          </a:p>
        </p:txBody>
      </p:sp>
      <p:sp>
        <p:nvSpPr>
          <p:cNvPr id="21" name="SK-8-text-20"/>
          <p:cNvSpPr/>
          <p:nvPr/>
        </p:nvSpPr>
        <p:spPr>
          <a:xfrm>
            <a:off x="609600" y="1577280"/>
            <a:ext cx="115824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4F5B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in Children Under 5 Years</a:t>
            </a:r>
            <a:endParaRPr lang="en-US" sz="2850" dirty="0"/>
          </a:p>
        </p:txBody>
      </p:sp>
      <p:sp>
        <p:nvSpPr>
          <p:cNvPr id="22" name="SK-8-text-21"/>
          <p:cNvSpPr/>
          <p:nvPr/>
        </p:nvSpPr>
        <p:spPr>
          <a:xfrm>
            <a:off x="6120259" y="2173932"/>
            <a:ext cx="60717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formal NICE step algorithm for under-5s — trial and observe approach</a:t>
            </a:r>
            <a:endParaRPr lang="en-US" sz="1650" dirty="0"/>
          </a:p>
        </p:txBody>
      </p:sp>
      <p:sp>
        <p:nvSpPr>
          <p:cNvPr id="23" name="SK-8-text-22"/>
          <p:cNvSpPr/>
          <p:nvPr/>
        </p:nvSpPr>
        <p:spPr>
          <a:xfrm>
            <a:off x="792361" y="3415159"/>
            <a:ext cx="47777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 — Salbutamol</a:t>
            </a:r>
            <a:endParaRPr lang="en-US" sz="1800" dirty="0"/>
          </a:p>
        </p:txBody>
      </p:sp>
      <p:sp>
        <p:nvSpPr>
          <p:cNvPr id="24" name="SK-8-text-23"/>
          <p:cNvSpPr/>
          <p:nvPr/>
        </p:nvSpPr>
        <p:spPr>
          <a:xfrm>
            <a:off x="780157" y="3758059"/>
            <a:ext cx="68941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Salbutamol 100 mcg/puff</a:t>
            </a:r>
            <a:endParaRPr lang="en-US" sz="1650" dirty="0"/>
          </a:p>
        </p:txBody>
      </p:sp>
      <p:sp>
        <p:nvSpPr>
          <p:cNvPr id="25" name="SK-8-text-24"/>
          <p:cNvSpPr/>
          <p:nvPr/>
        </p:nvSpPr>
        <p:spPr>
          <a:xfrm>
            <a:off x="780157" y="4046190"/>
            <a:ext cx="966025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2–10 puffs via large-volume spacer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780157" y="4347865"/>
            <a:ext cx="290155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Face mask for under-3s;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mouthpiece if cooperative from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~3 years</a:t>
            </a:r>
            <a:endParaRPr lang="en-US" sz="1500" dirty="0"/>
          </a:p>
        </p:txBody>
      </p:sp>
      <p:sp>
        <p:nvSpPr>
          <p:cNvPr id="27" name="SK-8-text-26"/>
          <p:cNvSpPr/>
          <p:nvPr/>
        </p:nvSpPr>
        <p:spPr>
          <a:xfrm>
            <a:off x="780157" y="5095429"/>
            <a:ext cx="295036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Repeat every 20 minutes during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attack if needed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1828800" y="5884069"/>
            <a:ext cx="35833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relief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4498777" y="3415159"/>
            <a:ext cx="69723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Spacer + Mask — Essential</a:t>
            </a:r>
            <a:endParaRPr lang="en-US" sz="1800" dirty="0"/>
          </a:p>
        </p:txBody>
      </p:sp>
      <p:sp>
        <p:nvSpPr>
          <p:cNvPr id="30" name="SK-8-text-29"/>
          <p:cNvSpPr/>
          <p:nvPr/>
        </p:nvSpPr>
        <p:spPr>
          <a:xfrm>
            <a:off x="4498777" y="3758059"/>
            <a:ext cx="285288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Large-volume spacer (750 mL)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 for all under-5s</a:t>
            </a:r>
            <a:endParaRPr lang="en-US" sz="1500" dirty="0"/>
          </a:p>
        </p:txBody>
      </p:sp>
      <p:sp>
        <p:nvSpPr>
          <p:cNvPr id="31" name="SK-8-text-30"/>
          <p:cNvSpPr/>
          <p:nvPr/>
        </p:nvSpPr>
        <p:spPr>
          <a:xfrm>
            <a:off x="4498777" y="4279255"/>
            <a:ext cx="29503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MDI alone is not effective in this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group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4498777" y="4800600"/>
            <a:ext cx="288949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Mask must form a good seal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gaps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4498777" y="5321796"/>
            <a:ext cx="30844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Clean spacer monthly with water;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air dry only — never wipe inside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5144988" y="5884069"/>
            <a:ext cx="50234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required with MDI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8205192" y="3415159"/>
            <a:ext cx="39868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OCS — Prednisolone</a:t>
            </a:r>
            <a:endParaRPr lang="en-US" sz="1800" dirty="0"/>
          </a:p>
        </p:txBody>
      </p:sp>
      <p:sp>
        <p:nvSpPr>
          <p:cNvPr id="36" name="SK-8-text-35"/>
          <p:cNvSpPr/>
          <p:nvPr/>
        </p:nvSpPr>
        <p:spPr>
          <a:xfrm>
            <a:off x="8205192" y="3758059"/>
            <a:ext cx="39868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Reserve for severe episodes only</a:t>
            </a:r>
            <a:endParaRPr lang="en-US" sz="1650" dirty="0"/>
          </a:p>
        </p:txBody>
      </p:sp>
      <p:sp>
        <p:nvSpPr>
          <p:cNvPr id="37" name="SK-8-text-36"/>
          <p:cNvSpPr/>
          <p:nvPr/>
        </p:nvSpPr>
        <p:spPr>
          <a:xfrm>
            <a:off x="8205192" y="4053036"/>
            <a:ext cx="39868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Dose: 1–2 mg/kg/day</a:t>
            </a:r>
            <a:endParaRPr lang="en-US" sz="1650" dirty="0"/>
          </a:p>
        </p:txBody>
      </p:sp>
      <p:sp>
        <p:nvSpPr>
          <p:cNvPr id="38" name="SK-8-text-37"/>
          <p:cNvSpPr/>
          <p:nvPr/>
        </p:nvSpPr>
        <p:spPr>
          <a:xfrm>
            <a:off x="8205192" y="4375398"/>
            <a:ext cx="39868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Maximum: 20 mg/day</a:t>
            </a:r>
            <a:endParaRPr lang="en-US" sz="1650" dirty="0"/>
          </a:p>
        </p:txBody>
      </p:sp>
      <p:sp>
        <p:nvSpPr>
          <p:cNvPr id="39" name="SK-8-text-38"/>
          <p:cNvSpPr/>
          <p:nvPr/>
        </p:nvSpPr>
        <p:spPr>
          <a:xfrm>
            <a:off x="8205192" y="4697611"/>
            <a:ext cx="39868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Duration: 3–5 days</a:t>
            </a:r>
            <a:endParaRPr lang="en-US" sz="1650" dirty="0"/>
          </a:p>
        </p:txBody>
      </p:sp>
      <p:sp>
        <p:nvSpPr>
          <p:cNvPr id="40" name="SK-8-text-39"/>
          <p:cNvSpPr/>
          <p:nvPr/>
        </p:nvSpPr>
        <p:spPr>
          <a:xfrm>
            <a:off x="8205192" y="5019973"/>
            <a:ext cx="21213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Oral liquid preparation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young children</a:t>
            </a:r>
            <a:endParaRPr lang="en-US" sz="1500" dirty="0"/>
          </a:p>
        </p:txBody>
      </p:sp>
      <p:sp>
        <p:nvSpPr>
          <p:cNvPr id="41" name="SK-8-text-40"/>
          <p:cNvSpPr/>
          <p:nvPr/>
        </p:nvSpPr>
        <p:spPr>
          <a:xfrm>
            <a:off x="8509992" y="5884069"/>
            <a:ext cx="36820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episodes only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572988" y="6583561"/>
            <a:ext cx="9768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BNFC 2025–2026 · NICE CKS Asthma (March 2026)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9579769" y="6583561"/>
            <a:ext cx="200248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Slide 8 of 34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2153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466279"/>
            <a:ext cx="1353294" cy="3016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549896"/>
            <a:ext cx="1524000" cy="109686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400300"/>
            <a:ext cx="5449788" cy="370329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400300"/>
            <a:ext cx="146298" cy="370329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5431482"/>
            <a:ext cx="5303490" cy="671959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2400300"/>
            <a:ext cx="5449788" cy="370329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2400300"/>
            <a:ext cx="146298" cy="370329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4188" y="5431482"/>
            <a:ext cx="5303490" cy="671959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6343352"/>
            <a:ext cx="11143357" cy="1428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0" y="1371600"/>
            <a:ext cx="3048000" cy="54864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875" y="2674590"/>
            <a:ext cx="451098" cy="3429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0157" y="2605980"/>
            <a:ext cx="463153" cy="479971"/>
          </a:xfrm>
          <a:prstGeom prst="rect">
            <a:avLst/>
          </a:prstGeom>
        </p:spPr>
      </p:pic>
      <p:sp>
        <p:nvSpPr>
          <p:cNvPr id="16" name="SK-9-text-15"/>
          <p:cNvSpPr/>
          <p:nvPr/>
        </p:nvSpPr>
        <p:spPr>
          <a:xfrm>
            <a:off x="646063" y="479971"/>
            <a:ext cx="338042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9468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 5 Years</a:t>
            </a:r>
            <a:endParaRPr lang="en-US" sz="1575" dirty="0"/>
          </a:p>
        </p:txBody>
      </p:sp>
      <p:sp>
        <p:nvSpPr>
          <p:cNvPr id="17" name="SK-9-text-16"/>
          <p:cNvSpPr/>
          <p:nvPr/>
        </p:nvSpPr>
        <p:spPr>
          <a:xfrm>
            <a:off x="499765" y="912019"/>
            <a:ext cx="1169223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Under 5 Years: Preventive Options</a:t>
            </a:r>
            <a:endParaRPr lang="en-US" sz="3600" dirty="0"/>
          </a:p>
        </p:txBody>
      </p:sp>
      <p:sp>
        <p:nvSpPr>
          <p:cNvPr id="18" name="SK-9-text-17"/>
          <p:cNvSpPr/>
          <p:nvPr/>
        </p:nvSpPr>
        <p:spPr>
          <a:xfrm>
            <a:off x="463153" y="1865263"/>
            <a:ext cx="1172884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multi-trigger wheeze — trial one option for 8–12 weeks, then review for clinical benefit.</a:t>
            </a:r>
            <a:endParaRPr lang="en-US" sz="2025" dirty="0"/>
          </a:p>
        </p:txBody>
      </p:sp>
      <p:sp>
        <p:nvSpPr>
          <p:cNvPr id="19" name="SK-9-text-18"/>
          <p:cNvSpPr/>
          <p:nvPr/>
        </p:nvSpPr>
        <p:spPr>
          <a:xfrm>
            <a:off x="780157" y="3202632"/>
            <a:ext cx="1111948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Low-Dose Inhaled Corticosteroid (ICS)</a:t>
            </a:r>
            <a:endParaRPr lang="en-US" sz="1950" dirty="0"/>
          </a:p>
        </p:txBody>
      </p:sp>
      <p:sp>
        <p:nvSpPr>
          <p:cNvPr id="20" name="SK-9-text-19"/>
          <p:cNvSpPr/>
          <p:nvPr/>
        </p:nvSpPr>
        <p:spPr>
          <a:xfrm>
            <a:off x="780157" y="3566071"/>
            <a:ext cx="682085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F7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preventive option</a:t>
            </a:r>
            <a:endParaRPr lang="en-US" sz="1575" dirty="0"/>
          </a:p>
        </p:txBody>
      </p:sp>
      <p:sp>
        <p:nvSpPr>
          <p:cNvPr id="21" name="SK-9-text-20"/>
          <p:cNvSpPr/>
          <p:nvPr/>
        </p:nvSpPr>
        <p:spPr>
          <a:xfrm>
            <a:off x="780157" y="3977580"/>
            <a:ext cx="682085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Trial duration: 8–12 weeks</a:t>
            </a:r>
            <a:endParaRPr lang="en-US" sz="1575" dirty="0"/>
          </a:p>
        </p:txBody>
      </p:sp>
      <p:sp>
        <p:nvSpPr>
          <p:cNvPr id="22" name="SK-9-text-21"/>
          <p:cNvSpPr/>
          <p:nvPr/>
        </p:nvSpPr>
        <p:spPr>
          <a:xfrm>
            <a:off x="780157" y="4306788"/>
            <a:ext cx="106613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Example: Beclometasone 100 mcg twice daily</a:t>
            </a:r>
            <a:endParaRPr lang="en-US" sz="1575" dirty="0"/>
          </a:p>
        </p:txBody>
      </p:sp>
      <p:sp>
        <p:nvSpPr>
          <p:cNvPr id="23" name="SK-9-text-22"/>
          <p:cNvSpPr/>
          <p:nvPr/>
        </p:nvSpPr>
        <p:spPr>
          <a:xfrm>
            <a:off x="780157" y="4649688"/>
            <a:ext cx="1141184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Delivery: MDI via large-volume spacer + face mask</a:t>
            </a:r>
            <a:endParaRPr lang="en-US" sz="1575" dirty="0"/>
          </a:p>
        </p:txBody>
      </p:sp>
      <p:sp>
        <p:nvSpPr>
          <p:cNvPr id="24" name="SK-9-text-23"/>
          <p:cNvSpPr/>
          <p:nvPr/>
        </p:nvSpPr>
        <p:spPr>
          <a:xfrm>
            <a:off x="780157" y="4992588"/>
            <a:ext cx="1141184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Standard-particle inhaler only in this age group</a:t>
            </a:r>
            <a:endParaRPr lang="en-US" sz="1575" dirty="0"/>
          </a:p>
        </p:txBody>
      </p:sp>
      <p:sp>
        <p:nvSpPr>
          <p:cNvPr id="25" name="SK-9-text-24"/>
          <p:cNvSpPr/>
          <p:nvPr/>
        </p:nvSpPr>
        <p:spPr>
          <a:xfrm>
            <a:off x="780157" y="5506938"/>
            <a:ext cx="49376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9468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 if no benefit after 8 weeks — avoid unnecessary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9468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ICS exposure.</a:t>
            </a:r>
            <a:endParaRPr lang="en-US" sz="1500" dirty="0"/>
          </a:p>
        </p:txBody>
      </p:sp>
      <p:sp>
        <p:nvSpPr>
          <p:cNvPr id="26" name="SK-9-text-25"/>
          <p:cNvSpPr/>
          <p:nvPr/>
        </p:nvSpPr>
        <p:spPr>
          <a:xfrm>
            <a:off x="6473875" y="3202632"/>
            <a:ext cx="571812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D1B3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Leukotriene Receptor Antagonist (LTRA)</a:t>
            </a:r>
            <a:endParaRPr lang="en-US" sz="1950" dirty="0"/>
          </a:p>
        </p:txBody>
      </p:sp>
      <p:sp>
        <p:nvSpPr>
          <p:cNvPr id="27" name="SK-9-text-26"/>
          <p:cNvSpPr/>
          <p:nvPr/>
        </p:nvSpPr>
        <p:spPr>
          <a:xfrm>
            <a:off x="6473875" y="3566071"/>
            <a:ext cx="57181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F7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Montelukast — especially for multi-trigger wheeze</a:t>
            </a:r>
            <a:endParaRPr lang="en-US" sz="1575" dirty="0"/>
          </a:p>
        </p:txBody>
      </p:sp>
      <p:sp>
        <p:nvSpPr>
          <p:cNvPr id="28" name="SK-9-text-27"/>
          <p:cNvSpPr/>
          <p:nvPr/>
        </p:nvSpPr>
        <p:spPr>
          <a:xfrm>
            <a:off x="6486079" y="3977580"/>
            <a:ext cx="570592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Trial duration: 8–12 weeks</a:t>
            </a:r>
            <a:endParaRPr lang="en-US" sz="1575" dirty="0"/>
          </a:p>
        </p:txBody>
      </p:sp>
      <p:sp>
        <p:nvSpPr>
          <p:cNvPr id="29" name="SK-9-text-28"/>
          <p:cNvSpPr/>
          <p:nvPr/>
        </p:nvSpPr>
        <p:spPr>
          <a:xfrm>
            <a:off x="6486079" y="4306788"/>
            <a:ext cx="570592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Dose: 4 mg once daily (granules or chewable tablet)</a:t>
            </a:r>
            <a:endParaRPr lang="en-US" sz="1575" dirty="0"/>
          </a:p>
        </p:txBody>
      </p:sp>
      <p:sp>
        <p:nvSpPr>
          <p:cNvPr id="30" name="SK-9-text-29"/>
          <p:cNvSpPr/>
          <p:nvPr/>
        </p:nvSpPr>
        <p:spPr>
          <a:xfrm>
            <a:off x="6486079" y="4649688"/>
            <a:ext cx="570592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range: 6 months to 5 years</a:t>
            </a:r>
            <a:endParaRPr lang="en-US" sz="1575" dirty="0"/>
          </a:p>
        </p:txBody>
      </p:sp>
      <p:sp>
        <p:nvSpPr>
          <p:cNvPr id="31" name="SK-9-text-30"/>
          <p:cNvSpPr/>
          <p:nvPr/>
        </p:nvSpPr>
        <p:spPr>
          <a:xfrm>
            <a:off x="6486079" y="4992588"/>
            <a:ext cx="570592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inhaler technique required — oral administration</a:t>
            </a:r>
            <a:endParaRPr lang="en-US" sz="1575" dirty="0"/>
          </a:p>
        </p:txBody>
      </p:sp>
      <p:sp>
        <p:nvSpPr>
          <p:cNvPr id="32" name="SK-9-text-31"/>
          <p:cNvSpPr/>
          <p:nvPr/>
        </p:nvSpPr>
        <p:spPr>
          <a:xfrm>
            <a:off x="6473875" y="5506938"/>
            <a:ext cx="4559796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9468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Dual benefit if co-existing allergic rhinitis — LTRA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9468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addresses both.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487561" y="6501259"/>
            <a:ext cx="117044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No formal NICE step-wise algorithm for under-5s — trial and observe approach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7775377" y="6508105"/>
            <a:ext cx="391656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1F7A5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Asthma (March 2026) · BNFC 2025–2026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4768</Words>
  <Application>Microsoft Office PowerPoint</Application>
  <PresentationFormat>Widescreen</PresentationFormat>
  <Paragraphs>856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Montserrat</vt:lpstr>
      <vt:lpstr>Arial</vt:lpstr>
      <vt:lpstr>Inter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2026-06-15T16:27:53Z</dcterms:created>
  <dcterms:modified xsi:type="dcterms:W3CDTF">2026-06-15T20:37:17Z</dcterms:modified>
</cp:coreProperties>
</file>