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embeddedFontLs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42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" Type="http://schemas.openxmlformats.org/officeDocument/2006/relationships/image" Target="../media/image125.png"/><Relationship Id="rId21" Type="http://schemas.openxmlformats.org/officeDocument/2006/relationships/image" Target="../media/image143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8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19" Type="http://schemas.openxmlformats.org/officeDocument/2006/relationships/image" Target="../media/image141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Relationship Id="rId22" Type="http://schemas.openxmlformats.org/officeDocument/2006/relationships/image" Target="../media/image1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" Type="http://schemas.openxmlformats.org/officeDocument/2006/relationships/image" Target="../media/image1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5" Type="http://schemas.openxmlformats.org/officeDocument/2006/relationships/image" Target="../media/image18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3" Type="http://schemas.openxmlformats.org/officeDocument/2006/relationships/image" Target="../media/image186.png"/><Relationship Id="rId21" Type="http://schemas.openxmlformats.org/officeDocument/2006/relationships/image" Target="../media/image204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18" Type="http://schemas.openxmlformats.org/officeDocument/2006/relationships/image" Target="../media/image220.png"/><Relationship Id="rId26" Type="http://schemas.openxmlformats.org/officeDocument/2006/relationships/image" Target="../media/image228.png"/><Relationship Id="rId3" Type="http://schemas.openxmlformats.org/officeDocument/2006/relationships/image" Target="../media/image1.png"/><Relationship Id="rId21" Type="http://schemas.openxmlformats.org/officeDocument/2006/relationships/image" Target="../media/image223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17" Type="http://schemas.openxmlformats.org/officeDocument/2006/relationships/image" Target="../media/image219.png"/><Relationship Id="rId25" Type="http://schemas.openxmlformats.org/officeDocument/2006/relationships/image" Target="../media/image2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24" Type="http://schemas.openxmlformats.org/officeDocument/2006/relationships/image" Target="../media/image226.png"/><Relationship Id="rId5" Type="http://schemas.openxmlformats.org/officeDocument/2006/relationships/image" Target="../media/image207.png"/><Relationship Id="rId15" Type="http://schemas.openxmlformats.org/officeDocument/2006/relationships/image" Target="../media/image217.png"/><Relationship Id="rId23" Type="http://schemas.openxmlformats.org/officeDocument/2006/relationships/image" Target="../media/image225.png"/><Relationship Id="rId28" Type="http://schemas.openxmlformats.org/officeDocument/2006/relationships/image" Target="../media/image230.png"/><Relationship Id="rId10" Type="http://schemas.openxmlformats.org/officeDocument/2006/relationships/image" Target="../media/image212.png"/><Relationship Id="rId19" Type="http://schemas.openxmlformats.org/officeDocument/2006/relationships/image" Target="../media/image221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Relationship Id="rId22" Type="http://schemas.openxmlformats.org/officeDocument/2006/relationships/image" Target="../media/image224.png"/><Relationship Id="rId27" Type="http://schemas.openxmlformats.org/officeDocument/2006/relationships/image" Target="../media/image2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18" Type="http://schemas.openxmlformats.org/officeDocument/2006/relationships/image" Target="../media/image246.png"/><Relationship Id="rId3" Type="http://schemas.openxmlformats.org/officeDocument/2006/relationships/image" Target="../media/image231.png"/><Relationship Id="rId21" Type="http://schemas.openxmlformats.org/officeDocument/2006/relationships/image" Target="../media/image249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17" Type="http://schemas.openxmlformats.org/officeDocument/2006/relationships/image" Target="../media/image24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4.png"/><Relationship Id="rId20" Type="http://schemas.openxmlformats.org/officeDocument/2006/relationships/image" Target="../media/image2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5" Type="http://schemas.openxmlformats.org/officeDocument/2006/relationships/image" Target="../media/image233.png"/><Relationship Id="rId15" Type="http://schemas.openxmlformats.org/officeDocument/2006/relationships/image" Target="../media/image243.png"/><Relationship Id="rId10" Type="http://schemas.openxmlformats.org/officeDocument/2006/relationships/image" Target="../media/image238.png"/><Relationship Id="rId19" Type="http://schemas.openxmlformats.org/officeDocument/2006/relationships/image" Target="../media/image247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9.png"/><Relationship Id="rId18" Type="http://schemas.openxmlformats.org/officeDocument/2006/relationships/image" Target="../media/image264.png"/><Relationship Id="rId26" Type="http://schemas.openxmlformats.org/officeDocument/2006/relationships/image" Target="../media/image272.png"/><Relationship Id="rId3" Type="http://schemas.openxmlformats.org/officeDocument/2006/relationships/image" Target="../media/image1.png"/><Relationship Id="rId21" Type="http://schemas.openxmlformats.org/officeDocument/2006/relationships/image" Target="../media/image267.png"/><Relationship Id="rId7" Type="http://schemas.openxmlformats.org/officeDocument/2006/relationships/image" Target="../media/image253.png"/><Relationship Id="rId12" Type="http://schemas.openxmlformats.org/officeDocument/2006/relationships/image" Target="../media/image258.png"/><Relationship Id="rId17" Type="http://schemas.openxmlformats.org/officeDocument/2006/relationships/image" Target="../media/image263.png"/><Relationship Id="rId25" Type="http://schemas.openxmlformats.org/officeDocument/2006/relationships/image" Target="../media/image27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2.png"/><Relationship Id="rId20" Type="http://schemas.openxmlformats.org/officeDocument/2006/relationships/image" Target="../media/image2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11" Type="http://schemas.openxmlformats.org/officeDocument/2006/relationships/image" Target="../media/image257.png"/><Relationship Id="rId24" Type="http://schemas.openxmlformats.org/officeDocument/2006/relationships/image" Target="../media/image270.png"/><Relationship Id="rId5" Type="http://schemas.openxmlformats.org/officeDocument/2006/relationships/image" Target="../media/image251.png"/><Relationship Id="rId15" Type="http://schemas.openxmlformats.org/officeDocument/2006/relationships/image" Target="../media/image261.png"/><Relationship Id="rId23" Type="http://schemas.openxmlformats.org/officeDocument/2006/relationships/image" Target="../media/image269.png"/><Relationship Id="rId28" Type="http://schemas.openxmlformats.org/officeDocument/2006/relationships/image" Target="../media/image274.png"/><Relationship Id="rId10" Type="http://schemas.openxmlformats.org/officeDocument/2006/relationships/image" Target="../media/image256.png"/><Relationship Id="rId19" Type="http://schemas.openxmlformats.org/officeDocument/2006/relationships/image" Target="../media/image265.png"/><Relationship Id="rId4" Type="http://schemas.openxmlformats.org/officeDocument/2006/relationships/image" Target="../media/image250.png"/><Relationship Id="rId9" Type="http://schemas.openxmlformats.org/officeDocument/2006/relationships/image" Target="../media/image255.png"/><Relationship Id="rId14" Type="http://schemas.openxmlformats.org/officeDocument/2006/relationships/image" Target="../media/image260.png"/><Relationship Id="rId22" Type="http://schemas.openxmlformats.org/officeDocument/2006/relationships/image" Target="../media/image268.png"/><Relationship Id="rId27" Type="http://schemas.openxmlformats.org/officeDocument/2006/relationships/image" Target="../media/image2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26" Type="http://schemas.openxmlformats.org/officeDocument/2006/relationships/image" Target="../media/image298.png"/><Relationship Id="rId3" Type="http://schemas.openxmlformats.org/officeDocument/2006/relationships/image" Target="../media/image275.png"/><Relationship Id="rId21" Type="http://schemas.openxmlformats.org/officeDocument/2006/relationships/image" Target="../media/image293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5" Type="http://schemas.openxmlformats.org/officeDocument/2006/relationships/image" Target="../media/image29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88.png"/><Relationship Id="rId20" Type="http://schemas.openxmlformats.org/officeDocument/2006/relationships/image" Target="../media/image292.png"/><Relationship Id="rId29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24" Type="http://schemas.openxmlformats.org/officeDocument/2006/relationships/image" Target="../media/image296.png"/><Relationship Id="rId5" Type="http://schemas.openxmlformats.org/officeDocument/2006/relationships/image" Target="../media/image277.png"/><Relationship Id="rId15" Type="http://schemas.openxmlformats.org/officeDocument/2006/relationships/image" Target="../media/image287.png"/><Relationship Id="rId23" Type="http://schemas.openxmlformats.org/officeDocument/2006/relationships/image" Target="../media/image295.png"/><Relationship Id="rId28" Type="http://schemas.openxmlformats.org/officeDocument/2006/relationships/image" Target="../media/image300.png"/><Relationship Id="rId10" Type="http://schemas.openxmlformats.org/officeDocument/2006/relationships/image" Target="../media/image282.png"/><Relationship Id="rId19" Type="http://schemas.openxmlformats.org/officeDocument/2006/relationships/image" Target="../media/image291.png"/><Relationship Id="rId4" Type="http://schemas.openxmlformats.org/officeDocument/2006/relationships/image" Target="../media/image276.png"/><Relationship Id="rId9" Type="http://schemas.openxmlformats.org/officeDocument/2006/relationships/image" Target="../media/image281.png"/><Relationship Id="rId14" Type="http://schemas.openxmlformats.org/officeDocument/2006/relationships/image" Target="../media/image286.png"/><Relationship Id="rId22" Type="http://schemas.openxmlformats.org/officeDocument/2006/relationships/image" Target="../media/image294.png"/><Relationship Id="rId27" Type="http://schemas.openxmlformats.org/officeDocument/2006/relationships/image" Target="../media/image29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3" Type="http://schemas.openxmlformats.org/officeDocument/2006/relationships/image" Target="../media/image1.png"/><Relationship Id="rId7" Type="http://schemas.openxmlformats.org/officeDocument/2006/relationships/image" Target="../media/image305.png"/><Relationship Id="rId12" Type="http://schemas.openxmlformats.org/officeDocument/2006/relationships/image" Target="../media/image310.png"/><Relationship Id="rId17" Type="http://schemas.openxmlformats.org/officeDocument/2006/relationships/image" Target="../media/image31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14.png"/><Relationship Id="rId20" Type="http://schemas.openxmlformats.org/officeDocument/2006/relationships/image" Target="../media/image3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png"/><Relationship Id="rId11" Type="http://schemas.openxmlformats.org/officeDocument/2006/relationships/image" Target="../media/image309.png"/><Relationship Id="rId5" Type="http://schemas.openxmlformats.org/officeDocument/2006/relationships/image" Target="../media/image303.png"/><Relationship Id="rId15" Type="http://schemas.openxmlformats.org/officeDocument/2006/relationships/image" Target="../media/image313.png"/><Relationship Id="rId10" Type="http://schemas.openxmlformats.org/officeDocument/2006/relationships/image" Target="../media/image308.png"/><Relationship Id="rId19" Type="http://schemas.openxmlformats.org/officeDocument/2006/relationships/image" Target="../media/image317.png"/><Relationship Id="rId4" Type="http://schemas.openxmlformats.org/officeDocument/2006/relationships/image" Target="../media/image302.png"/><Relationship Id="rId9" Type="http://schemas.openxmlformats.org/officeDocument/2006/relationships/image" Target="../media/image307.png"/><Relationship Id="rId14" Type="http://schemas.openxmlformats.org/officeDocument/2006/relationships/image" Target="../media/image3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13" Type="http://schemas.openxmlformats.org/officeDocument/2006/relationships/image" Target="../media/image328.png"/><Relationship Id="rId18" Type="http://schemas.openxmlformats.org/officeDocument/2006/relationships/image" Target="../media/image333.png"/><Relationship Id="rId3" Type="http://schemas.openxmlformats.org/officeDocument/2006/relationships/image" Target="../media/image1.png"/><Relationship Id="rId21" Type="http://schemas.openxmlformats.org/officeDocument/2006/relationships/image" Target="../media/image336.png"/><Relationship Id="rId7" Type="http://schemas.openxmlformats.org/officeDocument/2006/relationships/image" Target="../media/image322.png"/><Relationship Id="rId12" Type="http://schemas.openxmlformats.org/officeDocument/2006/relationships/image" Target="../media/image327.png"/><Relationship Id="rId17" Type="http://schemas.openxmlformats.org/officeDocument/2006/relationships/image" Target="../media/image33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31.png"/><Relationship Id="rId20" Type="http://schemas.openxmlformats.org/officeDocument/2006/relationships/image" Target="../media/image3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1.png"/><Relationship Id="rId11" Type="http://schemas.openxmlformats.org/officeDocument/2006/relationships/image" Target="../media/image326.png"/><Relationship Id="rId5" Type="http://schemas.openxmlformats.org/officeDocument/2006/relationships/image" Target="../media/image320.png"/><Relationship Id="rId15" Type="http://schemas.openxmlformats.org/officeDocument/2006/relationships/image" Target="../media/image330.png"/><Relationship Id="rId23" Type="http://schemas.openxmlformats.org/officeDocument/2006/relationships/image" Target="../media/image338.png"/><Relationship Id="rId10" Type="http://schemas.openxmlformats.org/officeDocument/2006/relationships/image" Target="../media/image325.png"/><Relationship Id="rId19" Type="http://schemas.openxmlformats.org/officeDocument/2006/relationships/image" Target="../media/image334.png"/><Relationship Id="rId4" Type="http://schemas.openxmlformats.org/officeDocument/2006/relationships/image" Target="../media/image319.png"/><Relationship Id="rId9" Type="http://schemas.openxmlformats.org/officeDocument/2006/relationships/image" Target="../media/image324.png"/><Relationship Id="rId14" Type="http://schemas.openxmlformats.org/officeDocument/2006/relationships/image" Target="../media/image329.png"/><Relationship Id="rId22" Type="http://schemas.openxmlformats.org/officeDocument/2006/relationships/image" Target="../media/image3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png"/><Relationship Id="rId13" Type="http://schemas.openxmlformats.org/officeDocument/2006/relationships/image" Target="../media/image348.png"/><Relationship Id="rId18" Type="http://schemas.openxmlformats.org/officeDocument/2006/relationships/image" Target="../media/image353.png"/><Relationship Id="rId3" Type="http://schemas.openxmlformats.org/officeDocument/2006/relationships/image" Target="../media/image1.png"/><Relationship Id="rId21" Type="http://schemas.openxmlformats.org/officeDocument/2006/relationships/image" Target="../media/image356.png"/><Relationship Id="rId7" Type="http://schemas.openxmlformats.org/officeDocument/2006/relationships/image" Target="../media/image342.png"/><Relationship Id="rId12" Type="http://schemas.openxmlformats.org/officeDocument/2006/relationships/image" Target="../media/image347.png"/><Relationship Id="rId17" Type="http://schemas.openxmlformats.org/officeDocument/2006/relationships/image" Target="../media/image35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51.png"/><Relationship Id="rId20" Type="http://schemas.openxmlformats.org/officeDocument/2006/relationships/image" Target="../media/image3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1.png"/><Relationship Id="rId11" Type="http://schemas.openxmlformats.org/officeDocument/2006/relationships/image" Target="../media/image346.png"/><Relationship Id="rId5" Type="http://schemas.openxmlformats.org/officeDocument/2006/relationships/image" Target="../media/image340.png"/><Relationship Id="rId15" Type="http://schemas.openxmlformats.org/officeDocument/2006/relationships/image" Target="../media/image350.png"/><Relationship Id="rId10" Type="http://schemas.openxmlformats.org/officeDocument/2006/relationships/image" Target="../media/image345.png"/><Relationship Id="rId19" Type="http://schemas.openxmlformats.org/officeDocument/2006/relationships/image" Target="../media/image354.png"/><Relationship Id="rId4" Type="http://schemas.openxmlformats.org/officeDocument/2006/relationships/image" Target="../media/image339.png"/><Relationship Id="rId9" Type="http://schemas.openxmlformats.org/officeDocument/2006/relationships/image" Target="../media/image344.png"/><Relationship Id="rId14" Type="http://schemas.openxmlformats.org/officeDocument/2006/relationships/image" Target="../media/image3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png"/><Relationship Id="rId13" Type="http://schemas.openxmlformats.org/officeDocument/2006/relationships/image" Target="../media/image367.png"/><Relationship Id="rId18" Type="http://schemas.openxmlformats.org/officeDocument/2006/relationships/image" Target="../media/image372.png"/><Relationship Id="rId3" Type="http://schemas.openxmlformats.org/officeDocument/2006/relationships/image" Target="../media/image357.png"/><Relationship Id="rId21" Type="http://schemas.openxmlformats.org/officeDocument/2006/relationships/image" Target="../media/image375.png"/><Relationship Id="rId7" Type="http://schemas.openxmlformats.org/officeDocument/2006/relationships/image" Target="../media/image361.png"/><Relationship Id="rId12" Type="http://schemas.openxmlformats.org/officeDocument/2006/relationships/image" Target="../media/image366.png"/><Relationship Id="rId17" Type="http://schemas.openxmlformats.org/officeDocument/2006/relationships/image" Target="../media/image37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70.png"/><Relationship Id="rId20" Type="http://schemas.openxmlformats.org/officeDocument/2006/relationships/image" Target="../media/image3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0.png"/><Relationship Id="rId11" Type="http://schemas.openxmlformats.org/officeDocument/2006/relationships/image" Target="../media/image365.png"/><Relationship Id="rId5" Type="http://schemas.openxmlformats.org/officeDocument/2006/relationships/image" Target="../media/image359.png"/><Relationship Id="rId15" Type="http://schemas.openxmlformats.org/officeDocument/2006/relationships/image" Target="../media/image369.png"/><Relationship Id="rId10" Type="http://schemas.openxmlformats.org/officeDocument/2006/relationships/image" Target="../media/image364.png"/><Relationship Id="rId19" Type="http://schemas.openxmlformats.org/officeDocument/2006/relationships/image" Target="../media/image373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Relationship Id="rId14" Type="http://schemas.openxmlformats.org/officeDocument/2006/relationships/image" Target="../media/image3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386.png"/><Relationship Id="rId18" Type="http://schemas.openxmlformats.org/officeDocument/2006/relationships/image" Target="../media/image391.png"/><Relationship Id="rId3" Type="http://schemas.openxmlformats.org/officeDocument/2006/relationships/image" Target="../media/image376.png"/><Relationship Id="rId21" Type="http://schemas.openxmlformats.org/officeDocument/2006/relationships/image" Target="../media/image394.png"/><Relationship Id="rId7" Type="http://schemas.openxmlformats.org/officeDocument/2006/relationships/image" Target="../media/image380.png"/><Relationship Id="rId12" Type="http://schemas.openxmlformats.org/officeDocument/2006/relationships/image" Target="../media/image385.png"/><Relationship Id="rId17" Type="http://schemas.openxmlformats.org/officeDocument/2006/relationships/image" Target="../media/image39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89.png"/><Relationship Id="rId20" Type="http://schemas.openxmlformats.org/officeDocument/2006/relationships/image" Target="../media/image3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9.png"/><Relationship Id="rId11" Type="http://schemas.openxmlformats.org/officeDocument/2006/relationships/image" Target="../media/image384.png"/><Relationship Id="rId5" Type="http://schemas.openxmlformats.org/officeDocument/2006/relationships/image" Target="../media/image378.png"/><Relationship Id="rId15" Type="http://schemas.openxmlformats.org/officeDocument/2006/relationships/image" Target="../media/image388.png"/><Relationship Id="rId10" Type="http://schemas.openxmlformats.org/officeDocument/2006/relationships/image" Target="../media/image383.png"/><Relationship Id="rId19" Type="http://schemas.openxmlformats.org/officeDocument/2006/relationships/image" Target="../media/image392.png"/><Relationship Id="rId4" Type="http://schemas.openxmlformats.org/officeDocument/2006/relationships/image" Target="../media/image377.png"/><Relationship Id="rId9" Type="http://schemas.openxmlformats.org/officeDocument/2006/relationships/image" Target="../media/image382.png"/><Relationship Id="rId14" Type="http://schemas.openxmlformats.org/officeDocument/2006/relationships/image" Target="../media/image387.png"/><Relationship Id="rId22" Type="http://schemas.openxmlformats.org/officeDocument/2006/relationships/image" Target="../media/image39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3" Type="http://schemas.openxmlformats.org/officeDocument/2006/relationships/image" Target="../media/image396.png"/><Relationship Id="rId7" Type="http://schemas.openxmlformats.org/officeDocument/2006/relationships/image" Target="../media/image4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10" Type="http://schemas.openxmlformats.org/officeDocument/2006/relationships/image" Target="../media/image403.png"/><Relationship Id="rId4" Type="http://schemas.openxmlformats.org/officeDocument/2006/relationships/image" Target="../media/image397.png"/><Relationship Id="rId9" Type="http://schemas.openxmlformats.org/officeDocument/2006/relationships/image" Target="../media/image40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9.png"/><Relationship Id="rId13" Type="http://schemas.openxmlformats.org/officeDocument/2006/relationships/image" Target="../media/image414.png"/><Relationship Id="rId3" Type="http://schemas.openxmlformats.org/officeDocument/2006/relationships/image" Target="../media/image404.png"/><Relationship Id="rId7" Type="http://schemas.openxmlformats.org/officeDocument/2006/relationships/image" Target="../media/image408.png"/><Relationship Id="rId12" Type="http://schemas.openxmlformats.org/officeDocument/2006/relationships/image" Target="../media/image413.png"/><Relationship Id="rId17" Type="http://schemas.openxmlformats.org/officeDocument/2006/relationships/image" Target="../media/image418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7.png"/><Relationship Id="rId11" Type="http://schemas.openxmlformats.org/officeDocument/2006/relationships/image" Target="../media/image412.png"/><Relationship Id="rId5" Type="http://schemas.openxmlformats.org/officeDocument/2006/relationships/image" Target="../media/image406.png"/><Relationship Id="rId15" Type="http://schemas.openxmlformats.org/officeDocument/2006/relationships/image" Target="../media/image416.png"/><Relationship Id="rId10" Type="http://schemas.openxmlformats.org/officeDocument/2006/relationships/image" Target="../media/image411.png"/><Relationship Id="rId4" Type="http://schemas.openxmlformats.org/officeDocument/2006/relationships/image" Target="../media/image405.png"/><Relationship Id="rId9" Type="http://schemas.openxmlformats.org/officeDocument/2006/relationships/image" Target="../media/image410.png"/><Relationship Id="rId14" Type="http://schemas.openxmlformats.org/officeDocument/2006/relationships/image" Target="../media/image4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png"/><Relationship Id="rId13" Type="http://schemas.openxmlformats.org/officeDocument/2006/relationships/image" Target="../media/image428.png"/><Relationship Id="rId18" Type="http://schemas.openxmlformats.org/officeDocument/2006/relationships/image" Target="../media/image433.png"/><Relationship Id="rId3" Type="http://schemas.openxmlformats.org/officeDocument/2006/relationships/image" Target="../media/image1.png"/><Relationship Id="rId21" Type="http://schemas.openxmlformats.org/officeDocument/2006/relationships/image" Target="../media/image436.png"/><Relationship Id="rId7" Type="http://schemas.openxmlformats.org/officeDocument/2006/relationships/image" Target="../media/image422.png"/><Relationship Id="rId12" Type="http://schemas.openxmlformats.org/officeDocument/2006/relationships/image" Target="../media/image427.png"/><Relationship Id="rId17" Type="http://schemas.openxmlformats.org/officeDocument/2006/relationships/image" Target="../media/image43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31.png"/><Relationship Id="rId20" Type="http://schemas.openxmlformats.org/officeDocument/2006/relationships/image" Target="../media/image4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1.png"/><Relationship Id="rId11" Type="http://schemas.openxmlformats.org/officeDocument/2006/relationships/image" Target="../media/image426.png"/><Relationship Id="rId5" Type="http://schemas.openxmlformats.org/officeDocument/2006/relationships/image" Target="../media/image420.png"/><Relationship Id="rId15" Type="http://schemas.openxmlformats.org/officeDocument/2006/relationships/image" Target="../media/image430.png"/><Relationship Id="rId10" Type="http://schemas.openxmlformats.org/officeDocument/2006/relationships/image" Target="../media/image425.png"/><Relationship Id="rId19" Type="http://schemas.openxmlformats.org/officeDocument/2006/relationships/image" Target="../media/image434.png"/><Relationship Id="rId4" Type="http://schemas.openxmlformats.org/officeDocument/2006/relationships/image" Target="../media/image419.png"/><Relationship Id="rId9" Type="http://schemas.openxmlformats.org/officeDocument/2006/relationships/image" Target="../media/image424.png"/><Relationship Id="rId14" Type="http://schemas.openxmlformats.org/officeDocument/2006/relationships/image" Target="../media/image429.png"/><Relationship Id="rId22" Type="http://schemas.openxmlformats.org/officeDocument/2006/relationships/image" Target="../media/image4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2.png"/><Relationship Id="rId13" Type="http://schemas.openxmlformats.org/officeDocument/2006/relationships/image" Target="../media/image447.png"/><Relationship Id="rId18" Type="http://schemas.openxmlformats.org/officeDocument/2006/relationships/image" Target="../media/image452.png"/><Relationship Id="rId3" Type="http://schemas.openxmlformats.org/officeDocument/2006/relationships/image" Target="../media/image1.png"/><Relationship Id="rId21" Type="http://schemas.openxmlformats.org/officeDocument/2006/relationships/image" Target="../media/image455.png"/><Relationship Id="rId7" Type="http://schemas.openxmlformats.org/officeDocument/2006/relationships/image" Target="../media/image441.png"/><Relationship Id="rId12" Type="http://schemas.openxmlformats.org/officeDocument/2006/relationships/image" Target="../media/image446.png"/><Relationship Id="rId17" Type="http://schemas.openxmlformats.org/officeDocument/2006/relationships/image" Target="../media/image451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50.png"/><Relationship Id="rId20" Type="http://schemas.openxmlformats.org/officeDocument/2006/relationships/image" Target="../media/image4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0.png"/><Relationship Id="rId11" Type="http://schemas.openxmlformats.org/officeDocument/2006/relationships/image" Target="../media/image445.png"/><Relationship Id="rId5" Type="http://schemas.openxmlformats.org/officeDocument/2006/relationships/image" Target="../media/image439.png"/><Relationship Id="rId15" Type="http://schemas.openxmlformats.org/officeDocument/2006/relationships/image" Target="../media/image449.png"/><Relationship Id="rId10" Type="http://schemas.openxmlformats.org/officeDocument/2006/relationships/image" Target="../media/image444.png"/><Relationship Id="rId19" Type="http://schemas.openxmlformats.org/officeDocument/2006/relationships/image" Target="../media/image453.png"/><Relationship Id="rId4" Type="http://schemas.openxmlformats.org/officeDocument/2006/relationships/image" Target="../media/image438.png"/><Relationship Id="rId9" Type="http://schemas.openxmlformats.org/officeDocument/2006/relationships/image" Target="../media/image443.png"/><Relationship Id="rId14" Type="http://schemas.openxmlformats.org/officeDocument/2006/relationships/image" Target="../media/image4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1.png"/><Relationship Id="rId13" Type="http://schemas.openxmlformats.org/officeDocument/2006/relationships/image" Target="../media/image466.png"/><Relationship Id="rId3" Type="http://schemas.openxmlformats.org/officeDocument/2006/relationships/image" Target="../media/image456.png"/><Relationship Id="rId7" Type="http://schemas.openxmlformats.org/officeDocument/2006/relationships/image" Target="../media/image460.png"/><Relationship Id="rId12" Type="http://schemas.openxmlformats.org/officeDocument/2006/relationships/image" Target="../media/image465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9.png"/><Relationship Id="rId11" Type="http://schemas.openxmlformats.org/officeDocument/2006/relationships/image" Target="../media/image464.png"/><Relationship Id="rId5" Type="http://schemas.openxmlformats.org/officeDocument/2006/relationships/image" Target="../media/image458.png"/><Relationship Id="rId15" Type="http://schemas.openxmlformats.org/officeDocument/2006/relationships/image" Target="../media/image468.png"/><Relationship Id="rId10" Type="http://schemas.openxmlformats.org/officeDocument/2006/relationships/image" Target="../media/image463.png"/><Relationship Id="rId4" Type="http://schemas.openxmlformats.org/officeDocument/2006/relationships/image" Target="../media/image457.png"/><Relationship Id="rId9" Type="http://schemas.openxmlformats.org/officeDocument/2006/relationships/image" Target="../media/image462.png"/><Relationship Id="rId14" Type="http://schemas.openxmlformats.org/officeDocument/2006/relationships/image" Target="../media/image4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4.png"/><Relationship Id="rId13" Type="http://schemas.openxmlformats.org/officeDocument/2006/relationships/image" Target="../media/image479.png"/><Relationship Id="rId3" Type="http://schemas.openxmlformats.org/officeDocument/2006/relationships/image" Target="../media/image1.png"/><Relationship Id="rId7" Type="http://schemas.openxmlformats.org/officeDocument/2006/relationships/image" Target="../media/image473.png"/><Relationship Id="rId12" Type="http://schemas.openxmlformats.org/officeDocument/2006/relationships/image" Target="../media/image478.png"/><Relationship Id="rId17" Type="http://schemas.openxmlformats.org/officeDocument/2006/relationships/image" Target="../media/image483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2.png"/><Relationship Id="rId11" Type="http://schemas.openxmlformats.org/officeDocument/2006/relationships/image" Target="../media/image477.png"/><Relationship Id="rId5" Type="http://schemas.openxmlformats.org/officeDocument/2006/relationships/image" Target="../media/image471.png"/><Relationship Id="rId15" Type="http://schemas.openxmlformats.org/officeDocument/2006/relationships/image" Target="../media/image481.png"/><Relationship Id="rId10" Type="http://schemas.openxmlformats.org/officeDocument/2006/relationships/image" Target="../media/image476.png"/><Relationship Id="rId4" Type="http://schemas.openxmlformats.org/officeDocument/2006/relationships/image" Target="../media/image470.png"/><Relationship Id="rId9" Type="http://schemas.openxmlformats.org/officeDocument/2006/relationships/image" Target="../media/image475.png"/><Relationship Id="rId14" Type="http://schemas.openxmlformats.org/officeDocument/2006/relationships/image" Target="../media/image4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image" Target="../media/image495.png"/><Relationship Id="rId3" Type="http://schemas.openxmlformats.org/officeDocument/2006/relationships/image" Target="../media/image231.png"/><Relationship Id="rId7" Type="http://schemas.openxmlformats.org/officeDocument/2006/relationships/image" Target="../media/image489.png"/><Relationship Id="rId12" Type="http://schemas.openxmlformats.org/officeDocument/2006/relationships/image" Target="../media/image494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8.png"/><Relationship Id="rId11" Type="http://schemas.openxmlformats.org/officeDocument/2006/relationships/image" Target="../media/image493.png"/><Relationship Id="rId5" Type="http://schemas.openxmlformats.org/officeDocument/2006/relationships/image" Target="../media/image487.png"/><Relationship Id="rId15" Type="http://schemas.openxmlformats.org/officeDocument/2006/relationships/image" Target="../media/image497.png"/><Relationship Id="rId10" Type="http://schemas.openxmlformats.org/officeDocument/2006/relationships/image" Target="../media/image492.png"/><Relationship Id="rId4" Type="http://schemas.openxmlformats.org/officeDocument/2006/relationships/image" Target="../media/image486.png"/><Relationship Id="rId9" Type="http://schemas.openxmlformats.org/officeDocument/2006/relationships/image" Target="../media/image491.png"/><Relationship Id="rId14" Type="http://schemas.openxmlformats.org/officeDocument/2006/relationships/image" Target="../media/image49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1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328071" cy="6775698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1554063"/>
            <a:ext cx="3352800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775698"/>
            <a:ext cx="4328071" cy="82153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71" y="6820942"/>
            <a:ext cx="7863780" cy="190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6173" y="3332857"/>
            <a:ext cx="1511796" cy="82153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2173" y="239911"/>
            <a:ext cx="694879" cy="68580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92173" y="5431482"/>
            <a:ext cx="694879" cy="685800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2201317"/>
            <a:ext cx="3121075" cy="2887117"/>
          </a:xfrm>
          <a:prstGeom prst="rect">
            <a:avLst/>
          </a:prstGeom>
        </p:spPr>
      </p:pic>
      <p:sp>
        <p:nvSpPr>
          <p:cNvPr id="12" name="SK-1-text-11"/>
          <p:cNvSpPr/>
          <p:nvPr/>
        </p:nvSpPr>
        <p:spPr>
          <a:xfrm>
            <a:off x="190500" y="632074"/>
            <a:ext cx="4016829" cy="44574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dirty="0"/>
          </a:p>
        </p:txBody>
      </p:sp>
      <p:sp>
        <p:nvSpPr>
          <p:cNvPr id="13" name="SK-1-text-12"/>
          <p:cNvSpPr/>
          <p:nvPr/>
        </p:nvSpPr>
        <p:spPr>
          <a:xfrm>
            <a:off x="609600" y="1076623"/>
            <a:ext cx="63646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950" dirty="0"/>
          </a:p>
        </p:txBody>
      </p:sp>
      <p:sp>
        <p:nvSpPr>
          <p:cNvPr id="14" name="SK-1-text-13"/>
          <p:cNvSpPr/>
          <p:nvPr/>
        </p:nvSpPr>
        <p:spPr>
          <a:xfrm>
            <a:off x="388590" y="6206430"/>
            <a:ext cx="35752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Incorporating NICE NG245 · SIGN 158 · BNF 91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5059561" y="939403"/>
            <a:ext cx="71324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93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ADULT ASTHMA · MAY 2026</a:t>
            </a:r>
            <a:endParaRPr lang="en-US" sz="1650" dirty="0"/>
          </a:p>
        </p:txBody>
      </p:sp>
      <p:sp>
        <p:nvSpPr>
          <p:cNvPr id="16" name="SK-1-text-15"/>
          <p:cNvSpPr/>
          <p:nvPr/>
        </p:nvSpPr>
        <p:spPr>
          <a:xfrm>
            <a:off x="5059561" y="1426369"/>
            <a:ext cx="4572000" cy="18447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0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</a:t>
            </a:r>
            <a:endParaRPr lang="en-US" sz="6900" dirty="0"/>
          </a:p>
          <a:p>
            <a:pPr marL="0" indent="0" algn="l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0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Adults</a:t>
            </a:r>
            <a:endParaRPr lang="en-US" sz="6900" dirty="0"/>
          </a:p>
        </p:txBody>
      </p:sp>
      <p:sp>
        <p:nvSpPr>
          <p:cNvPr id="17" name="SK-1-text-16"/>
          <p:cNvSpPr/>
          <p:nvPr/>
        </p:nvSpPr>
        <p:spPr>
          <a:xfrm>
            <a:off x="5071765" y="3799284"/>
            <a:ext cx="712023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3150" dirty="0"/>
          </a:p>
        </p:txBody>
      </p:sp>
      <p:sp>
        <p:nvSpPr>
          <p:cNvPr id="18" name="SK-1-text-17"/>
          <p:cNvSpPr/>
          <p:nvPr/>
        </p:nvSpPr>
        <p:spPr>
          <a:xfrm>
            <a:off x="5071765" y="3773665"/>
            <a:ext cx="6169075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comprehensive guide to adult asthma management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GP registrars, incorporating the latest NICE NG245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SIGN 158 guidelines.</a:t>
            </a:r>
            <a:endParaRPr lang="en-US" sz="1800" dirty="0"/>
          </a:p>
        </p:txBody>
      </p:sp>
      <p:sp>
        <p:nvSpPr>
          <p:cNvPr id="19" name="SK-1-text-18"/>
          <p:cNvSpPr/>
          <p:nvPr/>
        </p:nvSpPr>
        <p:spPr>
          <a:xfrm>
            <a:off x="5059561" y="5781229"/>
            <a:ext cx="71324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GP Registrars preparing for RCGP AKT &amp; SCA</a:t>
            </a:r>
            <a:endParaRPr lang="en-US" sz="1500" dirty="0"/>
          </a:p>
        </p:txBody>
      </p:sp>
      <p:sp>
        <p:nvSpPr>
          <p:cNvPr id="20" name="SK-1-text-19"/>
          <p:cNvSpPr/>
          <p:nvPr/>
        </p:nvSpPr>
        <p:spPr>
          <a:xfrm>
            <a:off x="5059561" y="6062365"/>
            <a:ext cx="71324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Currency: May 2026 | NICE NG245 · SIGN 158 · BNF 91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169" y="0"/>
            <a:ext cx="1316831" cy="1296144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09836"/>
            <a:ext cx="1316682" cy="13707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93813"/>
            <a:ext cx="5498455" cy="939403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3826669"/>
            <a:ext cx="3303984" cy="28113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2086" y="3826669"/>
            <a:ext cx="3230761" cy="281136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786759"/>
            <a:ext cx="390079" cy="137844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0784" y="5808613"/>
            <a:ext cx="3145482" cy="34974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91734"/>
            <a:ext cx="12192000" cy="190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12596" y="2750046"/>
            <a:ext cx="3645396" cy="2811661"/>
          </a:xfrm>
          <a:prstGeom prst="rect">
            <a:avLst/>
          </a:prstGeom>
        </p:spPr>
      </p:pic>
      <p:sp>
        <p:nvSpPr>
          <p:cNvPr id="12" name="SK-10-text-11"/>
          <p:cNvSpPr/>
          <p:nvPr/>
        </p:nvSpPr>
        <p:spPr>
          <a:xfrm>
            <a:off x="572988" y="329059"/>
            <a:ext cx="52978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48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· STEP 1 OF 5</a:t>
            </a:r>
            <a:endParaRPr lang="en-US" sz="1350" dirty="0"/>
          </a:p>
        </p:txBody>
      </p:sp>
      <p:sp>
        <p:nvSpPr>
          <p:cNvPr id="13" name="SK-10-text-12"/>
          <p:cNvSpPr/>
          <p:nvPr/>
        </p:nvSpPr>
        <p:spPr>
          <a:xfrm>
            <a:off x="572988" y="658267"/>
            <a:ext cx="1161901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4D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1: Anti-inflammatory Reliever (AIR) Therapy</a:t>
            </a:r>
            <a:endParaRPr lang="en-US" sz="3000" dirty="0"/>
          </a:p>
        </p:txBody>
      </p:sp>
      <p:sp>
        <p:nvSpPr>
          <p:cNvPr id="14" name="SK-10-text-13"/>
          <p:cNvSpPr/>
          <p:nvPr/>
        </p:nvSpPr>
        <p:spPr>
          <a:xfrm>
            <a:off x="828973" y="1851571"/>
            <a:ext cx="898969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SABA-only at Step 1 is ABOLISHED</a:t>
            </a:r>
            <a:endParaRPr lang="en-US" sz="1650" dirty="0"/>
          </a:p>
        </p:txBody>
      </p:sp>
      <p:sp>
        <p:nvSpPr>
          <p:cNvPr id="15" name="SK-10-text-14"/>
          <p:cNvSpPr/>
          <p:nvPr/>
        </p:nvSpPr>
        <p:spPr>
          <a:xfrm>
            <a:off x="804565" y="2215009"/>
            <a:ext cx="113874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Salbutamol alone no longer recommended at any step</a:t>
            </a:r>
            <a:endParaRPr lang="en-US" sz="1500" dirty="0"/>
          </a:p>
        </p:txBody>
      </p:sp>
      <p:sp>
        <p:nvSpPr>
          <p:cNvPr id="16" name="SK-10-text-15"/>
          <p:cNvSpPr/>
          <p:nvPr/>
        </p:nvSpPr>
        <p:spPr>
          <a:xfrm>
            <a:off x="572988" y="2873425"/>
            <a:ext cx="4200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D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AIR THERAPY?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572988" y="3161407"/>
            <a:ext cx="59008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As-needed low-dose ICS/formoterol — used as both reliever and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inflammation controller in one inhaler.</a:t>
            </a:r>
            <a:endParaRPr lang="en-US" sz="1425" dirty="0"/>
          </a:p>
        </p:txBody>
      </p:sp>
      <p:sp>
        <p:nvSpPr>
          <p:cNvPr id="18" name="SK-10-text-17"/>
          <p:cNvSpPr/>
          <p:nvPr/>
        </p:nvSpPr>
        <p:spPr>
          <a:xfrm>
            <a:off x="694879" y="3861048"/>
            <a:ext cx="72237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4D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Budesonide/formoterol 200/6 mcg Turbohaler</a:t>
            </a:r>
            <a:endParaRPr lang="en-US" sz="1050" dirty="0"/>
          </a:p>
        </p:txBody>
      </p:sp>
      <p:sp>
        <p:nvSpPr>
          <p:cNvPr id="19" name="SK-10-text-18"/>
          <p:cNvSpPr/>
          <p:nvPr/>
        </p:nvSpPr>
        <p:spPr>
          <a:xfrm>
            <a:off x="4120753" y="3861048"/>
            <a:ext cx="72237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4D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Beclometasone/formoterol 100/6 mcg Fostair</a:t>
            </a:r>
            <a:endParaRPr lang="en-US" sz="1050" dirty="0"/>
          </a:p>
        </p:txBody>
      </p:sp>
      <p:sp>
        <p:nvSpPr>
          <p:cNvPr id="20" name="SK-10-text-19"/>
          <p:cNvSpPr/>
          <p:nvPr/>
        </p:nvSpPr>
        <p:spPr>
          <a:xfrm>
            <a:off x="572988" y="4293096"/>
            <a:ext cx="11619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Used as needed only — no separate daily maintenance ICS at this step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572988" y="4622155"/>
            <a:ext cx="116190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Each puff delivers both bronchodilation and anti-inflammatory dose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585192" y="4937671"/>
            <a:ext cx="9696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Suitable for mild or infrequent symptoms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572988" y="5431482"/>
            <a:ext cx="31718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D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THE CHANGE?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572988" y="5719465"/>
            <a:ext cx="685189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SABA alone treats symptoms but ignores underlying airway inflammation —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ICS/formoterol as-needed reduces exacerbation risk even in mild asthma.</a:t>
            </a:r>
            <a:endParaRPr lang="en-US" sz="1425" dirty="0"/>
          </a:p>
        </p:txBody>
      </p:sp>
      <p:sp>
        <p:nvSpPr>
          <p:cNvPr id="25" name="SK-10-text-24"/>
          <p:cNvSpPr/>
          <p:nvPr/>
        </p:nvSpPr>
        <p:spPr>
          <a:xfrm>
            <a:off x="8290471" y="5877223"/>
            <a:ext cx="39015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inhaler. One action. Two benefits.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10716667" y="6583561"/>
            <a:ext cx="14753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· 2024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1196"/>
            <a:ext cx="170557" cy="89148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1421011"/>
            <a:ext cx="7510165" cy="381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3984" y="0"/>
            <a:ext cx="1267867" cy="1241227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3429000"/>
            <a:ext cx="3633192" cy="1035546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3184" y="3429000"/>
            <a:ext cx="3645396" cy="1035546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4704457"/>
            <a:ext cx="7461498" cy="1659582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4704457"/>
            <a:ext cx="97482" cy="1659582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34079" y="1344067"/>
            <a:ext cx="1145977" cy="102170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7542" y="2708821"/>
            <a:ext cx="19050" cy="20568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66655" y="2845515"/>
            <a:ext cx="80823" cy="80822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34079" y="2962573"/>
            <a:ext cx="1145977" cy="93940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7542" y="4183261"/>
            <a:ext cx="19050" cy="20568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66655" y="4319955"/>
            <a:ext cx="80823" cy="80822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34079" y="4443859"/>
            <a:ext cx="1145977" cy="939403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92753" y="5836146"/>
            <a:ext cx="2852886" cy="569119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247507"/>
            <a:ext cx="658267" cy="816025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90384" y="5904607"/>
            <a:ext cx="243780" cy="212527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06094" y="3620988"/>
            <a:ext cx="560784" cy="589657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2196" y="3607296"/>
            <a:ext cx="597396" cy="603498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670471" y="438894"/>
            <a:ext cx="6953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49A6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• STEP-WISE THERAPY</a:t>
            </a:r>
            <a:endParaRPr lang="en-US" sz="1500" dirty="0"/>
          </a:p>
        </p:txBody>
      </p:sp>
      <p:sp>
        <p:nvSpPr>
          <p:cNvPr id="24" name="SK-11-text-23"/>
          <p:cNvSpPr/>
          <p:nvPr/>
        </p:nvSpPr>
        <p:spPr>
          <a:xfrm>
            <a:off x="670471" y="788640"/>
            <a:ext cx="1152152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Low-dose MART</a:t>
            </a:r>
            <a:endParaRPr lang="en-US" sz="3900" dirty="0"/>
          </a:p>
        </p:txBody>
      </p:sp>
      <p:sp>
        <p:nvSpPr>
          <p:cNvPr id="25" name="SK-11-text-24"/>
          <p:cNvSpPr/>
          <p:nvPr/>
        </p:nvSpPr>
        <p:spPr>
          <a:xfrm>
            <a:off x="658267" y="1556742"/>
            <a:ext cx="1153373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and Reliever Therapy — one inhaler, two roles</a:t>
            </a:r>
            <a:endParaRPr lang="en-US" sz="2100" dirty="0"/>
          </a:p>
        </p:txBody>
      </p:sp>
      <p:sp>
        <p:nvSpPr>
          <p:cNvPr id="26" name="SK-11-text-25"/>
          <p:cNvSpPr/>
          <p:nvPr/>
        </p:nvSpPr>
        <p:spPr>
          <a:xfrm>
            <a:off x="658267" y="2263080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MART?</a:t>
            </a:r>
            <a:endParaRPr lang="en-US" sz="1575" dirty="0"/>
          </a:p>
        </p:txBody>
      </p:sp>
      <p:sp>
        <p:nvSpPr>
          <p:cNvPr id="27" name="SK-11-text-26"/>
          <p:cNvSpPr/>
          <p:nvPr/>
        </p:nvSpPr>
        <p:spPr>
          <a:xfrm>
            <a:off x="646063" y="2578596"/>
            <a:ext cx="74735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same ICS/formoterol inhaler is used for both regular daily maintenance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as a reliever when symptoms occur. One inhaler. Two jobs.</a:t>
            </a:r>
            <a:endParaRPr lang="en-US" sz="1725" dirty="0"/>
          </a:p>
        </p:txBody>
      </p:sp>
      <p:sp>
        <p:nvSpPr>
          <p:cNvPr id="28" name="SK-11-text-27"/>
          <p:cNvSpPr/>
          <p:nvPr/>
        </p:nvSpPr>
        <p:spPr>
          <a:xfrm>
            <a:off x="1609279" y="3662065"/>
            <a:ext cx="36899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Dose</a:t>
            </a:r>
            <a:endParaRPr lang="en-US" sz="1950" dirty="0"/>
          </a:p>
        </p:txBody>
      </p:sp>
      <p:sp>
        <p:nvSpPr>
          <p:cNvPr id="29" name="SK-11-text-28"/>
          <p:cNvSpPr/>
          <p:nvPr/>
        </p:nvSpPr>
        <p:spPr>
          <a:xfrm>
            <a:off x="1609279" y="3977580"/>
            <a:ext cx="64636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or twice daily — every day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5352157" y="3662065"/>
            <a:ext cx="487870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As-Needed Relief</a:t>
            </a:r>
            <a:endParaRPr lang="en-US" sz="1950" dirty="0"/>
          </a:p>
        </p:txBody>
      </p:sp>
      <p:sp>
        <p:nvSpPr>
          <p:cNvPr id="31" name="SK-11-text-30"/>
          <p:cNvSpPr/>
          <p:nvPr/>
        </p:nvSpPr>
        <p:spPr>
          <a:xfrm>
            <a:off x="5364361" y="3977580"/>
            <a:ext cx="64636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 puffs when symptoms occur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1024086" y="4841677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C49A6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 REGIMEN</a:t>
            </a:r>
            <a:endParaRPr lang="en-US" sz="1425" dirty="0"/>
          </a:p>
        </p:txBody>
      </p:sp>
      <p:sp>
        <p:nvSpPr>
          <p:cNvPr id="33" name="SK-11-text-32"/>
          <p:cNvSpPr/>
          <p:nvPr/>
        </p:nvSpPr>
        <p:spPr>
          <a:xfrm>
            <a:off x="1024086" y="5136505"/>
            <a:ext cx="1116791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Budesonide/Formoterol 200/6 mcg Turbohaler</a:t>
            </a:r>
            <a:endParaRPr lang="en-US" sz="1950" dirty="0"/>
          </a:p>
        </p:txBody>
      </p:sp>
      <p:sp>
        <p:nvSpPr>
          <p:cNvPr id="34" name="SK-11-text-33"/>
          <p:cNvSpPr/>
          <p:nvPr/>
        </p:nvSpPr>
        <p:spPr>
          <a:xfrm>
            <a:off x="1036290" y="5452021"/>
            <a:ext cx="9075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puff twice daily (maintenance)</a:t>
            </a:r>
            <a:endParaRPr lang="en-US" sz="1800" dirty="0"/>
          </a:p>
        </p:txBody>
      </p:sp>
      <p:sp>
        <p:nvSpPr>
          <p:cNvPr id="35" name="SK-11-text-34"/>
          <p:cNvSpPr/>
          <p:nvPr/>
        </p:nvSpPr>
        <p:spPr>
          <a:xfrm>
            <a:off x="1036290" y="5733157"/>
            <a:ext cx="94411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extra puffs as needed (reliever)</a:t>
            </a:r>
            <a:endParaRPr lang="en-US" sz="1800" dirty="0"/>
          </a:p>
        </p:txBody>
      </p:sp>
      <p:sp>
        <p:nvSpPr>
          <p:cNvPr id="36" name="SK-11-text-35"/>
          <p:cNvSpPr/>
          <p:nvPr/>
        </p:nvSpPr>
        <p:spPr>
          <a:xfrm>
            <a:off x="1024086" y="6041827"/>
            <a:ext cx="6189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8 puffs per day total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9595023" y="1529209"/>
            <a:ext cx="1024086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650" dirty="0"/>
          </a:p>
        </p:txBody>
      </p:sp>
      <p:sp>
        <p:nvSpPr>
          <p:cNvPr id="38" name="SK-11-text-37"/>
          <p:cNvSpPr/>
          <p:nvPr/>
        </p:nvSpPr>
        <p:spPr>
          <a:xfrm>
            <a:off x="9076730" y="2455069"/>
            <a:ext cx="20364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— 1 puff BD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9607153" y="3257550"/>
            <a:ext cx="9752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Occur?</a:t>
            </a:r>
            <a:endParaRPr lang="en-US" sz="1575" dirty="0"/>
          </a:p>
        </p:txBody>
      </p:sp>
      <p:sp>
        <p:nvSpPr>
          <p:cNvPr id="40" name="SK-11-text-39"/>
          <p:cNvSpPr/>
          <p:nvPr/>
        </p:nvSpPr>
        <p:spPr>
          <a:xfrm>
            <a:off x="8991302" y="3957042"/>
            <a:ext cx="22071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extra puff(s) as reliever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9558486" y="4759375"/>
            <a:ext cx="10727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Inflammation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Treated</a:t>
            </a:r>
            <a:endParaRPr lang="en-US" sz="1350" dirty="0"/>
          </a:p>
        </p:txBody>
      </p:sp>
      <p:sp>
        <p:nvSpPr>
          <p:cNvPr id="42" name="SK-11-text-41"/>
          <p:cNvSpPr/>
          <p:nvPr/>
        </p:nvSpPr>
        <p:spPr>
          <a:xfrm>
            <a:off x="8686502" y="5452021"/>
            <a:ext cx="28289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component addresses the cause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9058573" y="5911453"/>
            <a:ext cx="31334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Same inhaler throughout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9070777" y="6137821"/>
            <a:ext cx="31212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add a separate SABA reliever</a:t>
            </a:r>
            <a:endParaRPr lang="en-US" sz="1050" dirty="0"/>
          </a:p>
        </p:txBody>
      </p:sp>
      <p:sp>
        <p:nvSpPr>
          <p:cNvPr id="45" name="SK-11-text-44"/>
          <p:cNvSpPr/>
          <p:nvPr/>
        </p:nvSpPr>
        <p:spPr>
          <a:xfrm>
            <a:off x="8839200" y="6597253"/>
            <a:ext cx="3352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Asthma in Adults • May 2026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11594455" y="6597253"/>
            <a:ext cx="5975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32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9184" y="0"/>
            <a:ext cx="1572816" cy="130983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41169"/>
            <a:ext cx="999679" cy="1659582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55" y="1337221"/>
            <a:ext cx="2035969" cy="95994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494" y="2653903"/>
            <a:ext cx="10228957" cy="170750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494" y="2653903"/>
            <a:ext cx="146298" cy="170750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5765" y="2996803"/>
            <a:ext cx="4449961" cy="123438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8494" y="4629150"/>
            <a:ext cx="4925467" cy="1680121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1953" y="4464546"/>
            <a:ext cx="2462659" cy="3429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4629150"/>
            <a:ext cx="5047357" cy="168012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9294" y="4464546"/>
            <a:ext cx="2633365" cy="3429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32798"/>
            <a:ext cx="12192000" cy="20538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877788" y="356592"/>
            <a:ext cx="5886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48A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· STEP 3 OF 5</a:t>
            </a:r>
            <a:endParaRPr lang="en-US" sz="1500" dirty="0"/>
          </a:p>
        </p:txBody>
      </p:sp>
      <p:sp>
        <p:nvSpPr>
          <p:cNvPr id="16" name="SK-12-text-15"/>
          <p:cNvSpPr/>
          <p:nvPr/>
        </p:nvSpPr>
        <p:spPr>
          <a:xfrm>
            <a:off x="877788" y="671959"/>
            <a:ext cx="113142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4B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Moderate-dose MART</a:t>
            </a:r>
            <a:endParaRPr lang="en-US" sz="3750" dirty="0"/>
          </a:p>
        </p:txBody>
      </p:sp>
      <p:sp>
        <p:nvSpPr>
          <p:cNvPr id="17" name="SK-12-text-16"/>
          <p:cNvSpPr/>
          <p:nvPr/>
        </p:nvSpPr>
        <p:spPr>
          <a:xfrm>
            <a:off x="853380" y="1611511"/>
            <a:ext cx="964376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patients whose symptoms remain uncontrolled on low-dose MART — escalate the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 dose, keep the same inhaler as reliever.</a:t>
            </a:r>
            <a:endParaRPr lang="en-US" sz="1800" dirty="0"/>
          </a:p>
        </p:txBody>
      </p:sp>
      <p:sp>
        <p:nvSpPr>
          <p:cNvPr id="18" name="SK-12-text-17"/>
          <p:cNvSpPr/>
          <p:nvPr/>
        </p:nvSpPr>
        <p:spPr>
          <a:xfrm>
            <a:off x="1145977" y="2317998"/>
            <a:ext cx="39547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ESCALATES</a:t>
            </a:r>
            <a:endParaRPr lang="en-US" sz="1800" dirty="0"/>
          </a:p>
        </p:txBody>
      </p:sp>
      <p:sp>
        <p:nvSpPr>
          <p:cNvPr id="19" name="SK-12-text-18"/>
          <p:cNvSpPr/>
          <p:nvPr/>
        </p:nvSpPr>
        <p:spPr>
          <a:xfrm>
            <a:off x="1316682" y="2743200"/>
            <a:ext cx="108753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4B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Moderate-dose ICS/Formoterol — MART</a:t>
            </a:r>
            <a:endParaRPr lang="en-US" sz="1950" dirty="0"/>
          </a:p>
        </p:txBody>
      </p:sp>
      <p:sp>
        <p:nvSpPr>
          <p:cNvPr id="20" name="SK-12-text-19"/>
          <p:cNvSpPr/>
          <p:nvPr/>
        </p:nvSpPr>
        <p:spPr>
          <a:xfrm>
            <a:off x="1292275" y="3058567"/>
            <a:ext cx="4401294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Maintenance dose increases to moderate-dose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 — taken once or twice daily as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preventer</a:t>
            </a:r>
            <a:endParaRPr lang="en-US" sz="1500" dirty="0"/>
          </a:p>
        </p:txBody>
      </p:sp>
      <p:sp>
        <p:nvSpPr>
          <p:cNvPr id="21" name="SK-12-text-20"/>
          <p:cNvSpPr/>
          <p:nvPr/>
        </p:nvSpPr>
        <p:spPr>
          <a:xfrm>
            <a:off x="1292275" y="3771900"/>
            <a:ext cx="45720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Same inhaler continues to be used as the reliever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symptoms occur</a:t>
            </a:r>
            <a:endParaRPr lang="en-US" sz="1500" dirty="0"/>
          </a:p>
        </p:txBody>
      </p:sp>
      <p:sp>
        <p:nvSpPr>
          <p:cNvPr id="22" name="SK-12-text-21"/>
          <p:cNvSpPr/>
          <p:nvPr/>
        </p:nvSpPr>
        <p:spPr>
          <a:xfrm>
            <a:off x="6729859" y="3099792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48A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</a:t>
            </a:r>
            <a:endParaRPr lang="en-US" sz="1500" dirty="0"/>
          </a:p>
        </p:txBody>
      </p:sp>
      <p:sp>
        <p:nvSpPr>
          <p:cNvPr id="23" name="SK-12-text-22"/>
          <p:cNvSpPr/>
          <p:nvPr/>
        </p:nvSpPr>
        <p:spPr>
          <a:xfrm>
            <a:off x="6729859" y="3305473"/>
            <a:ext cx="54621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Budesonide/formoterol 400/12 mcg Turbohaler</a:t>
            </a:r>
            <a:endParaRPr lang="en-US" sz="1500" dirty="0"/>
          </a:p>
        </p:txBody>
      </p:sp>
      <p:sp>
        <p:nvSpPr>
          <p:cNvPr id="24" name="SK-12-text-23"/>
          <p:cNvSpPr/>
          <p:nvPr/>
        </p:nvSpPr>
        <p:spPr>
          <a:xfrm>
            <a:off x="6729859" y="3531840"/>
            <a:ext cx="54621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1 puff twice daily as maintenance</a:t>
            </a:r>
            <a:endParaRPr lang="en-US" sz="1500" dirty="0"/>
          </a:p>
        </p:txBody>
      </p:sp>
      <p:sp>
        <p:nvSpPr>
          <p:cNvPr id="25" name="SK-12-text-24"/>
          <p:cNvSpPr/>
          <p:nvPr/>
        </p:nvSpPr>
        <p:spPr>
          <a:xfrm>
            <a:off x="6729859" y="3730675"/>
            <a:ext cx="54621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Additional puffs as needed for symptom relief</a:t>
            </a:r>
            <a:endParaRPr lang="en-US" sz="1500" dirty="0"/>
          </a:p>
        </p:txBody>
      </p:sp>
      <p:sp>
        <p:nvSpPr>
          <p:cNvPr id="26" name="SK-12-text-25"/>
          <p:cNvSpPr/>
          <p:nvPr/>
        </p:nvSpPr>
        <p:spPr>
          <a:xfrm>
            <a:off x="6729859" y="3943350"/>
            <a:ext cx="54621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Total daily limit: up to 8 puffs per day</a:t>
            </a:r>
            <a:endParaRPr lang="en-US" sz="1500" dirty="0"/>
          </a:p>
        </p:txBody>
      </p:sp>
      <p:sp>
        <p:nvSpPr>
          <p:cNvPr id="27" name="SK-12-text-26"/>
          <p:cNvSpPr/>
          <p:nvPr/>
        </p:nvSpPr>
        <p:spPr>
          <a:xfrm>
            <a:off x="2487067" y="4526161"/>
            <a:ext cx="4133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NEEDS STEP 3?</a:t>
            </a:r>
            <a:endParaRPr lang="en-US" sz="1500" dirty="0"/>
          </a:p>
        </p:txBody>
      </p:sp>
      <p:sp>
        <p:nvSpPr>
          <p:cNvPr id="28" name="SK-12-text-27"/>
          <p:cNvSpPr/>
          <p:nvPr/>
        </p:nvSpPr>
        <p:spPr>
          <a:xfrm>
            <a:off x="1243459" y="4917132"/>
            <a:ext cx="40232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 not controlled on low-dose MART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(Step 2) after adequate trial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1243459" y="5417790"/>
            <a:ext cx="109485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Frequent reliever use persisting despite Step 2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1243459" y="5692080"/>
            <a:ext cx="40476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Consider after checking: adherence, inhaler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technique, and triggers first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7632055" y="4526161"/>
            <a:ext cx="4438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STAYS THE SAME</a:t>
            </a:r>
            <a:endParaRPr lang="en-US" sz="1500" dirty="0"/>
          </a:p>
        </p:txBody>
      </p:sp>
      <p:sp>
        <p:nvSpPr>
          <p:cNvPr id="32" name="SK-12-text-31"/>
          <p:cNvSpPr/>
          <p:nvPr/>
        </p:nvSpPr>
        <p:spPr>
          <a:xfrm>
            <a:off x="6376392" y="4917132"/>
            <a:ext cx="44743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MART principle unchanged — one inhaler for both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and relief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6376392" y="5410944"/>
            <a:ext cx="46206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ICS/formoterol device stays consistent (don't switch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type mid-MART)</a:t>
            </a:r>
            <a:endParaRPr lang="en-US" sz="1500" dirty="0"/>
          </a:p>
        </p:txBody>
      </p:sp>
      <p:sp>
        <p:nvSpPr>
          <p:cNvPr id="34" name="SK-12-text-33"/>
          <p:cNvSpPr/>
          <p:nvPr/>
        </p:nvSpPr>
        <p:spPr>
          <a:xfrm>
            <a:off x="6376392" y="5918448"/>
            <a:ext cx="58156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Continue stepping down once controlled for 3 months</a:t>
            </a:r>
            <a:endParaRPr lang="en-US" sz="1500" dirty="0"/>
          </a:p>
        </p:txBody>
      </p:sp>
      <p:sp>
        <p:nvSpPr>
          <p:cNvPr id="35" name="SK-12-text-34"/>
          <p:cNvSpPr/>
          <p:nvPr/>
        </p:nvSpPr>
        <p:spPr>
          <a:xfrm>
            <a:off x="865584" y="6528792"/>
            <a:ext cx="50368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Asthma in Adults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9399984" y="6528792"/>
            <a:ext cx="27920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· Step-wise Management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3679" y="0"/>
            <a:ext cx="2048321" cy="167342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46907"/>
            <a:ext cx="1438573" cy="89148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184577"/>
            <a:ext cx="1243459" cy="16732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796" y="2386459"/>
            <a:ext cx="10143679" cy="3579763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6199584"/>
            <a:ext cx="11045875" cy="42505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2201317"/>
            <a:ext cx="11033671" cy="3785592"/>
          </a:xfrm>
          <a:prstGeom prst="rect">
            <a:avLst/>
          </a:prstGeom>
        </p:spPr>
      </p:pic>
      <p:sp>
        <p:nvSpPr>
          <p:cNvPr id="9" name="SK-13-text-8"/>
          <p:cNvSpPr/>
          <p:nvPr/>
        </p:nvSpPr>
        <p:spPr>
          <a:xfrm>
            <a:off x="609600" y="418207"/>
            <a:ext cx="55092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4A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· STEP 4</a:t>
            </a:r>
            <a:endParaRPr lang="en-US" sz="1800" dirty="0"/>
          </a:p>
        </p:txBody>
      </p:sp>
      <p:sp>
        <p:nvSpPr>
          <p:cNvPr id="10" name="SK-13-text-9"/>
          <p:cNvSpPr/>
          <p:nvPr/>
        </p:nvSpPr>
        <p:spPr>
          <a:xfrm>
            <a:off x="609600" y="761107"/>
            <a:ext cx="11582400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42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4: Add-on Therapies</a:t>
            </a:r>
            <a:endParaRPr lang="en-US" sz="4350" dirty="0"/>
          </a:p>
        </p:txBody>
      </p:sp>
      <p:sp>
        <p:nvSpPr>
          <p:cNvPr id="11" name="SK-13-text-10"/>
          <p:cNvSpPr/>
          <p:nvPr/>
        </p:nvSpPr>
        <p:spPr>
          <a:xfrm>
            <a:off x="597396" y="1755577"/>
            <a:ext cx="115946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patients with persistent symptoms despite moderate-dose MART — before considering specialist referral.</a:t>
            </a:r>
            <a:endParaRPr lang="en-US" sz="1800" dirty="0"/>
          </a:p>
        </p:txBody>
      </p:sp>
      <p:sp>
        <p:nvSpPr>
          <p:cNvPr id="12" name="SK-13-text-11"/>
          <p:cNvSpPr/>
          <p:nvPr/>
        </p:nvSpPr>
        <p:spPr>
          <a:xfrm>
            <a:off x="950863" y="6281886"/>
            <a:ext cx="1124113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Before stepping up to Step 4 — confirm adherence, inhaler technique, and trigger avoidance are optimised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820" cy="113154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17790"/>
            <a:ext cx="1645890" cy="1680121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043559"/>
            <a:ext cx="1414165" cy="12337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2482453"/>
            <a:ext cx="11045875" cy="44574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3134023"/>
            <a:ext cx="2048173" cy="296941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6275" y="3134023"/>
            <a:ext cx="2048173" cy="296941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1765" y="3134023"/>
            <a:ext cx="2048173" cy="296941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9859" y="3195786"/>
            <a:ext cx="170557" cy="12337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5200" y="3134023"/>
            <a:ext cx="2048173" cy="296941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58486" y="3134023"/>
            <a:ext cx="2048173" cy="2969419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75169" y="3223171"/>
            <a:ext cx="658267" cy="219373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6386810"/>
            <a:ext cx="11033671" cy="95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36275" y="5657850"/>
            <a:ext cx="292596" cy="294829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2886" y="3312319"/>
            <a:ext cx="219373" cy="27429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92988" y="5678388"/>
            <a:ext cx="292596" cy="27429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19765" y="3298627"/>
            <a:ext cx="414486" cy="500509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37498" y="5650855"/>
            <a:ext cx="316855" cy="308521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76392" y="3209479"/>
            <a:ext cx="182761" cy="418207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27663" y="3298627"/>
            <a:ext cx="524173" cy="500509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06267" y="5671542"/>
            <a:ext cx="280392" cy="281136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96580" y="3298627"/>
            <a:ext cx="511969" cy="500509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62980" y="5678388"/>
            <a:ext cx="280392" cy="27429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53294" y="3298627"/>
            <a:ext cx="499765" cy="493663"/>
          </a:xfrm>
          <a:prstGeom prst="rect">
            <a:avLst/>
          </a:prstGeom>
        </p:spPr>
      </p:pic>
      <p:sp>
        <p:nvSpPr>
          <p:cNvPr id="26" name="SK-14-text-25"/>
          <p:cNvSpPr/>
          <p:nvPr/>
        </p:nvSpPr>
        <p:spPr>
          <a:xfrm>
            <a:off x="609600" y="514350"/>
            <a:ext cx="4591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· STEP 5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621655" y="809179"/>
            <a:ext cx="4949875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003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Biologic Therapies</a:t>
            </a:r>
            <a:endParaRPr lang="en-US" sz="3675" dirty="0"/>
          </a:p>
          <a:p>
            <a:pPr marL="0" indent="0" algn="l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003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Overview</a:t>
            </a:r>
            <a:endParaRPr lang="en-US" sz="3675" dirty="0"/>
          </a:p>
        </p:txBody>
      </p:sp>
      <p:sp>
        <p:nvSpPr>
          <p:cNvPr id="28" name="SK-14-text-27"/>
          <p:cNvSpPr/>
          <p:nvPr/>
        </p:nvSpPr>
        <p:spPr>
          <a:xfrm>
            <a:off x="2133600" y="1975098"/>
            <a:ext cx="10058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*Specialist-initiated · Severe Refractory Asthma Only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1144488" y="2585442"/>
            <a:ext cx="987846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biologics are initiated by specialist teams. Consider referral when Step 4 is optimised and asthma remains uncontrolled.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837605" y="3895279"/>
            <a:ext cx="153114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5C2D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Omalizumab</a:t>
            </a:r>
            <a:endParaRPr lang="en-US" sz="1650" dirty="0"/>
          </a:p>
        </p:txBody>
      </p:sp>
      <p:sp>
        <p:nvSpPr>
          <p:cNvPr id="31" name="SK-14-text-30"/>
          <p:cNvSpPr/>
          <p:nvPr/>
        </p:nvSpPr>
        <p:spPr>
          <a:xfrm>
            <a:off x="1193155" y="4203948"/>
            <a:ext cx="81989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ANTI-IgE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742057" y="4587925"/>
            <a:ext cx="17220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allergic asthma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1046857" y="4875907"/>
            <a:ext cx="11124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IgE ≥30 IU/mL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950863" y="5164038"/>
            <a:ext cx="12922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Perennial allergen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sensitisation</a:t>
            </a:r>
            <a:endParaRPr lang="en-US" sz="1050" dirty="0"/>
          </a:p>
        </p:txBody>
      </p:sp>
      <p:sp>
        <p:nvSpPr>
          <p:cNvPr id="35" name="SK-14-text-34"/>
          <p:cNvSpPr/>
          <p:nvPr/>
        </p:nvSpPr>
        <p:spPr>
          <a:xfrm>
            <a:off x="3019871" y="3895279"/>
            <a:ext cx="165303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3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Mepolizumab</a:t>
            </a:r>
            <a:endParaRPr lang="en-US" sz="1650" dirty="0"/>
          </a:p>
        </p:txBody>
      </p:sp>
      <p:sp>
        <p:nvSpPr>
          <p:cNvPr id="36" name="SK-14-text-35"/>
          <p:cNvSpPr/>
          <p:nvPr/>
        </p:nvSpPr>
        <p:spPr>
          <a:xfrm>
            <a:off x="3412182" y="4203948"/>
            <a:ext cx="8807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76A3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ANTI-IL-5</a:t>
            </a:r>
            <a:endParaRPr lang="en-US" sz="1200" dirty="0"/>
          </a:p>
        </p:txBody>
      </p:sp>
      <p:sp>
        <p:nvSpPr>
          <p:cNvPr id="37" name="SK-14-text-36"/>
          <p:cNvSpPr/>
          <p:nvPr/>
        </p:nvSpPr>
        <p:spPr>
          <a:xfrm>
            <a:off x="2826990" y="4587925"/>
            <a:ext cx="205129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eosinophilic asthma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2887861" y="4875907"/>
            <a:ext cx="19170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Eosinophils ≥300 cells/µL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2985492" y="5164038"/>
            <a:ext cx="17098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≥3 exacerbations/year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6583561" y="3353544"/>
            <a:ext cx="62484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5B9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</a:t>
            </a:r>
            <a:endParaRPr lang="en-US" sz="900" dirty="0"/>
          </a:p>
        </p:txBody>
      </p:sp>
      <p:sp>
        <p:nvSpPr>
          <p:cNvPr id="41" name="SK-14-text-40"/>
          <p:cNvSpPr/>
          <p:nvPr/>
        </p:nvSpPr>
        <p:spPr>
          <a:xfrm>
            <a:off x="6510486" y="3497461"/>
            <a:ext cx="131064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5B9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Biomarker</a:t>
            </a:r>
            <a:endParaRPr lang="en-US" sz="900" dirty="0"/>
          </a:p>
        </p:txBody>
      </p:sp>
      <p:sp>
        <p:nvSpPr>
          <p:cNvPr id="42" name="SK-14-text-41"/>
          <p:cNvSpPr/>
          <p:nvPr/>
        </p:nvSpPr>
        <p:spPr>
          <a:xfrm>
            <a:off x="5421809" y="3895279"/>
            <a:ext cx="133603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2E1A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Dupilumab</a:t>
            </a:r>
            <a:endParaRPr lang="en-US" sz="1650" dirty="0"/>
          </a:p>
        </p:txBody>
      </p:sp>
      <p:sp>
        <p:nvSpPr>
          <p:cNvPr id="43" name="SK-14-text-42"/>
          <p:cNvSpPr/>
          <p:nvPr/>
        </p:nvSpPr>
        <p:spPr>
          <a:xfrm>
            <a:off x="5423892" y="4203948"/>
            <a:ext cx="133186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ANTI-IL-4/IL-13</a:t>
            </a:r>
            <a:endParaRPr lang="en-US" sz="1200" dirty="0"/>
          </a:p>
        </p:txBody>
      </p:sp>
      <p:sp>
        <p:nvSpPr>
          <p:cNvPr id="44" name="SK-14-text-43"/>
          <p:cNvSpPr/>
          <p:nvPr/>
        </p:nvSpPr>
        <p:spPr>
          <a:xfrm>
            <a:off x="5253186" y="4587925"/>
            <a:ext cx="166107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Eosinophils ≥150 AND</a:t>
            </a:r>
            <a:endParaRPr lang="en-US" sz="1125" dirty="0"/>
          </a:p>
        </p:txBody>
      </p:sp>
      <p:sp>
        <p:nvSpPr>
          <p:cNvPr id="45" name="SK-14-text-44"/>
          <p:cNvSpPr/>
          <p:nvPr/>
        </p:nvSpPr>
        <p:spPr>
          <a:xfrm>
            <a:off x="5679877" y="4800600"/>
            <a:ext cx="81989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FeNO ≥25</a:t>
            </a:r>
            <a:endParaRPr lang="en-US" sz="1125" dirty="0"/>
          </a:p>
        </p:txBody>
      </p:sp>
      <p:sp>
        <p:nvSpPr>
          <p:cNvPr id="46" name="SK-14-text-45"/>
          <p:cNvSpPr/>
          <p:nvPr/>
        </p:nvSpPr>
        <p:spPr>
          <a:xfrm>
            <a:off x="5228779" y="5068044"/>
            <a:ext cx="170988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≥4 exacerbations/year</a:t>
            </a:r>
            <a:endParaRPr lang="en-US" sz="1125" dirty="0"/>
          </a:p>
        </p:txBody>
      </p:sp>
      <p:sp>
        <p:nvSpPr>
          <p:cNvPr id="47" name="SK-14-text-46"/>
          <p:cNvSpPr/>
          <p:nvPr/>
        </p:nvSpPr>
        <p:spPr>
          <a:xfrm>
            <a:off x="5179963" y="5349180"/>
            <a:ext cx="180736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 biomarker required</a:t>
            </a:r>
            <a:endParaRPr lang="en-US" sz="1125" dirty="0"/>
          </a:p>
        </p:txBody>
      </p:sp>
      <p:sp>
        <p:nvSpPr>
          <p:cNvPr id="48" name="SK-14-text-47"/>
          <p:cNvSpPr/>
          <p:nvPr/>
        </p:nvSpPr>
        <p:spPr>
          <a:xfrm>
            <a:off x="7506593" y="3895279"/>
            <a:ext cx="165303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3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Benralizumab</a:t>
            </a:r>
            <a:endParaRPr lang="en-US" sz="1650" dirty="0"/>
          </a:p>
        </p:txBody>
      </p:sp>
      <p:sp>
        <p:nvSpPr>
          <p:cNvPr id="49" name="SK-14-text-48"/>
          <p:cNvSpPr/>
          <p:nvPr/>
        </p:nvSpPr>
        <p:spPr>
          <a:xfrm>
            <a:off x="7789069" y="4203948"/>
            <a:ext cx="108808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ANTI-IL-5Rα</a:t>
            </a:r>
            <a:endParaRPr lang="en-US" sz="1200" dirty="0"/>
          </a:p>
        </p:txBody>
      </p:sp>
      <p:sp>
        <p:nvSpPr>
          <p:cNvPr id="50" name="SK-14-text-49"/>
          <p:cNvSpPr/>
          <p:nvPr/>
        </p:nvSpPr>
        <p:spPr>
          <a:xfrm>
            <a:off x="7374582" y="4594771"/>
            <a:ext cx="192925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Eosinophils ≥300 cells/µL</a:t>
            </a:r>
            <a:endParaRPr lang="en-US" sz="1125" dirty="0"/>
          </a:p>
        </p:txBody>
      </p:sp>
      <p:sp>
        <p:nvSpPr>
          <p:cNvPr id="51" name="SK-14-text-50"/>
          <p:cNvSpPr/>
          <p:nvPr/>
        </p:nvSpPr>
        <p:spPr>
          <a:xfrm>
            <a:off x="7484269" y="4875907"/>
            <a:ext cx="169768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≥3 exacerbations/year</a:t>
            </a:r>
            <a:endParaRPr lang="en-US" sz="1125" dirty="0"/>
          </a:p>
        </p:txBody>
      </p:sp>
      <p:sp>
        <p:nvSpPr>
          <p:cNvPr id="52" name="SK-14-text-51"/>
          <p:cNvSpPr/>
          <p:nvPr/>
        </p:nvSpPr>
        <p:spPr>
          <a:xfrm>
            <a:off x="10326588" y="3607296"/>
            <a:ext cx="990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Broadest</a:t>
            </a:r>
            <a:endParaRPr lang="en-US" sz="750" dirty="0"/>
          </a:p>
        </p:txBody>
      </p:sp>
      <p:sp>
        <p:nvSpPr>
          <p:cNvPr id="53" name="SK-14-text-52"/>
          <p:cNvSpPr/>
          <p:nvPr/>
        </p:nvSpPr>
        <p:spPr>
          <a:xfrm>
            <a:off x="9762083" y="3895279"/>
            <a:ext cx="16287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Tezepelumab</a:t>
            </a:r>
            <a:endParaRPr lang="en-US" sz="1650" dirty="0"/>
          </a:p>
        </p:txBody>
      </p:sp>
      <p:sp>
        <p:nvSpPr>
          <p:cNvPr id="54" name="SK-14-text-53"/>
          <p:cNvSpPr/>
          <p:nvPr/>
        </p:nvSpPr>
        <p:spPr>
          <a:xfrm>
            <a:off x="10093375" y="4203948"/>
            <a:ext cx="9661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ANTI-TSLP</a:t>
            </a:r>
            <a:endParaRPr lang="en-US" sz="1200" dirty="0"/>
          </a:p>
        </p:txBody>
      </p:sp>
      <p:sp>
        <p:nvSpPr>
          <p:cNvPr id="55" name="SK-14-text-54"/>
          <p:cNvSpPr/>
          <p:nvPr/>
        </p:nvSpPr>
        <p:spPr>
          <a:xfrm>
            <a:off x="9715500" y="4594771"/>
            <a:ext cx="17220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≥3 exacerbations/year</a:t>
            </a:r>
            <a:endParaRPr lang="en-US" sz="1125" dirty="0"/>
          </a:p>
        </p:txBody>
      </p:sp>
      <p:sp>
        <p:nvSpPr>
          <p:cNvPr id="56" name="SK-14-text-55"/>
          <p:cNvSpPr/>
          <p:nvPr/>
        </p:nvSpPr>
        <p:spPr>
          <a:xfrm>
            <a:off x="9776371" y="4875907"/>
            <a:ext cx="1600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eosinophil count</a:t>
            </a:r>
            <a:endParaRPr lang="en-US" sz="1125" dirty="0"/>
          </a:p>
        </p:txBody>
      </p:sp>
      <p:sp>
        <p:nvSpPr>
          <p:cNvPr id="57" name="SK-14-text-56"/>
          <p:cNvSpPr/>
          <p:nvPr/>
        </p:nvSpPr>
        <p:spPr>
          <a:xfrm>
            <a:off x="9873853" y="5157192"/>
            <a:ext cx="141729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Broadest eligibility</a:t>
            </a:r>
            <a:endParaRPr lang="en-US" sz="1125" dirty="0"/>
          </a:p>
        </p:txBody>
      </p:sp>
      <p:sp>
        <p:nvSpPr>
          <p:cNvPr id="58" name="SK-14-text-57"/>
          <p:cNvSpPr/>
          <p:nvPr/>
        </p:nvSpPr>
        <p:spPr>
          <a:xfrm>
            <a:off x="548580" y="6515100"/>
            <a:ext cx="116434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*Thermoplasty: considered in highly selected severe refractory asthma patients — specialist centres only.</a:t>
            </a:r>
            <a:endParaRPr lang="en-US" sz="1050" dirty="0"/>
          </a:p>
        </p:txBody>
      </p:sp>
      <p:sp>
        <p:nvSpPr>
          <p:cNvPr id="59" name="SK-14-text-58"/>
          <p:cNvSpPr/>
          <p:nvPr/>
        </p:nvSpPr>
        <p:spPr>
          <a:xfrm>
            <a:off x="8311753" y="6515100"/>
            <a:ext cx="330696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*NICE NG245 · Step 5 · Specialist Referral Required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7759"/>
            <a:ext cx="1865263" cy="13707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1741884"/>
            <a:ext cx="3547765" cy="2139553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741884"/>
            <a:ext cx="3547765" cy="143917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2470845"/>
            <a:ext cx="2986980" cy="952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071" y="1741884"/>
            <a:ext cx="3547765" cy="2139553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071" y="1741884"/>
            <a:ext cx="3547765" cy="14391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8463" y="2470845"/>
            <a:ext cx="2986980" cy="952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1741884"/>
            <a:ext cx="3547765" cy="2139553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5357" y="1741884"/>
            <a:ext cx="3547765" cy="143917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5898" y="2470845"/>
            <a:ext cx="2986980" cy="952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75098" y="4011811"/>
            <a:ext cx="4011067" cy="1837879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5098" y="4011811"/>
            <a:ext cx="4011067" cy="143917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5490" y="4740920"/>
            <a:ext cx="3450282" cy="9525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74282" y="4217640"/>
            <a:ext cx="292596" cy="1714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890" y="4011811"/>
            <a:ext cx="4011067" cy="1837879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7890" y="4011811"/>
            <a:ext cx="4011067" cy="143917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98282" y="4740920"/>
            <a:ext cx="3450282" cy="952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6290" y="4203948"/>
            <a:ext cx="1280071" cy="239911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5980063"/>
            <a:ext cx="11058079" cy="466279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628954"/>
            <a:ext cx="12192000" cy="1905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82588" y="6062365"/>
            <a:ext cx="268188" cy="260598"/>
          </a:xfrm>
          <a:prstGeom prst="rect">
            <a:avLst/>
          </a:prstGeom>
        </p:spPr>
      </p:pic>
      <p:sp>
        <p:nvSpPr>
          <p:cNvPr id="24" name="SK-15-text-23"/>
          <p:cNvSpPr/>
          <p:nvPr/>
        </p:nvSpPr>
        <p:spPr>
          <a:xfrm>
            <a:off x="560784" y="466279"/>
            <a:ext cx="7061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5 · BIOLOGIC THERAPIES</a:t>
            </a:r>
            <a:endParaRPr lang="en-US" sz="1650" dirty="0"/>
          </a:p>
        </p:txBody>
      </p:sp>
      <p:sp>
        <p:nvSpPr>
          <p:cNvPr id="25" name="SK-15-text-24"/>
          <p:cNvSpPr/>
          <p:nvPr/>
        </p:nvSpPr>
        <p:spPr>
          <a:xfrm>
            <a:off x="572988" y="767953"/>
            <a:ext cx="116190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Biologics: Specific Criteria</a:t>
            </a:r>
            <a:endParaRPr lang="en-US" sz="3675" dirty="0"/>
          </a:p>
        </p:txBody>
      </p:sp>
      <p:sp>
        <p:nvSpPr>
          <p:cNvPr id="26" name="SK-15-text-25"/>
          <p:cNvSpPr/>
          <p:nvPr/>
        </p:nvSpPr>
        <p:spPr>
          <a:xfrm>
            <a:off x="1536055" y="1927027"/>
            <a:ext cx="321468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Omalizumab</a:t>
            </a:r>
            <a:endParaRPr lang="en-US" sz="2025" dirty="0"/>
          </a:p>
        </p:txBody>
      </p:sp>
      <p:sp>
        <p:nvSpPr>
          <p:cNvPr id="27" name="SK-15-text-26"/>
          <p:cNvSpPr/>
          <p:nvPr/>
        </p:nvSpPr>
        <p:spPr>
          <a:xfrm>
            <a:off x="1987153" y="2228850"/>
            <a:ext cx="16354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ANTI-IgE</a:t>
            </a:r>
            <a:endParaRPr lang="en-US" sz="1275" dirty="0"/>
          </a:p>
        </p:txBody>
      </p:sp>
      <p:sp>
        <p:nvSpPr>
          <p:cNvPr id="28" name="SK-15-text-27"/>
          <p:cNvSpPr/>
          <p:nvPr/>
        </p:nvSpPr>
        <p:spPr>
          <a:xfrm>
            <a:off x="767953" y="2599134"/>
            <a:ext cx="61398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allergic asthma</a:t>
            </a:r>
            <a:endParaRPr lang="en-US" sz="1650" dirty="0"/>
          </a:p>
        </p:txBody>
      </p:sp>
      <p:sp>
        <p:nvSpPr>
          <p:cNvPr id="29" name="SK-15-text-28"/>
          <p:cNvSpPr/>
          <p:nvPr/>
        </p:nvSpPr>
        <p:spPr>
          <a:xfrm>
            <a:off x="767953" y="2852886"/>
            <a:ext cx="42119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IgE ≥30 IU/mL</a:t>
            </a:r>
            <a:endParaRPr lang="en-US" sz="1650" dirty="0"/>
          </a:p>
        </p:txBody>
      </p:sp>
      <p:sp>
        <p:nvSpPr>
          <p:cNvPr id="30" name="SK-15-text-29"/>
          <p:cNvSpPr/>
          <p:nvPr/>
        </p:nvSpPr>
        <p:spPr>
          <a:xfrm>
            <a:off x="767953" y="3092946"/>
            <a:ext cx="86544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Sensitised to perennial allergen</a:t>
            </a:r>
            <a:endParaRPr lang="en-US" sz="1650" dirty="0"/>
          </a:p>
        </p:txBody>
      </p:sp>
      <p:sp>
        <p:nvSpPr>
          <p:cNvPr id="31" name="SK-15-text-30"/>
          <p:cNvSpPr/>
          <p:nvPr/>
        </p:nvSpPr>
        <p:spPr>
          <a:xfrm>
            <a:off x="767953" y="3339703"/>
            <a:ext cx="24261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≥4 exacerbations/year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OCS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5230267" y="1933873"/>
            <a:ext cx="352329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Mepolizumab</a:t>
            </a:r>
            <a:endParaRPr lang="en-US" sz="2025" dirty="0"/>
          </a:p>
        </p:txBody>
      </p:sp>
      <p:sp>
        <p:nvSpPr>
          <p:cNvPr id="33" name="SK-15-text-32"/>
          <p:cNvSpPr/>
          <p:nvPr/>
        </p:nvSpPr>
        <p:spPr>
          <a:xfrm>
            <a:off x="5705773" y="2235696"/>
            <a:ext cx="19592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ANTI-IL-5</a:t>
            </a:r>
            <a:endParaRPr lang="en-US" sz="1275" dirty="0"/>
          </a:p>
        </p:txBody>
      </p:sp>
      <p:sp>
        <p:nvSpPr>
          <p:cNvPr id="34" name="SK-15-text-33"/>
          <p:cNvSpPr/>
          <p:nvPr/>
        </p:nvSpPr>
        <p:spPr>
          <a:xfrm>
            <a:off x="4510980" y="2612827"/>
            <a:ext cx="71456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eosinophilic asthma</a:t>
            </a:r>
            <a:endParaRPr lang="en-US" sz="1650" dirty="0"/>
          </a:p>
        </p:txBody>
      </p:sp>
      <p:sp>
        <p:nvSpPr>
          <p:cNvPr id="35" name="SK-15-text-34"/>
          <p:cNvSpPr/>
          <p:nvPr/>
        </p:nvSpPr>
        <p:spPr>
          <a:xfrm>
            <a:off x="4510980" y="2852886"/>
            <a:ext cx="76810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Blood eosinophils ≥300 cells/μL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4510980" y="3106638"/>
            <a:ext cx="76810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≥3 exacerbations in past year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8973294" y="1933873"/>
            <a:ext cx="32187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Benralizumab</a:t>
            </a:r>
            <a:endParaRPr lang="en-US" sz="2025" dirty="0"/>
          </a:p>
        </p:txBody>
      </p:sp>
      <p:sp>
        <p:nvSpPr>
          <p:cNvPr id="38" name="SK-15-text-37"/>
          <p:cNvSpPr/>
          <p:nvPr/>
        </p:nvSpPr>
        <p:spPr>
          <a:xfrm>
            <a:off x="9375577" y="2228850"/>
            <a:ext cx="23479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ANTI-IL-5Rα</a:t>
            </a:r>
            <a:endParaRPr lang="en-US" sz="1275" dirty="0"/>
          </a:p>
        </p:txBody>
      </p:sp>
      <p:sp>
        <p:nvSpPr>
          <p:cNvPr id="39" name="SK-15-text-38"/>
          <p:cNvSpPr/>
          <p:nvPr/>
        </p:nvSpPr>
        <p:spPr>
          <a:xfrm>
            <a:off x="8290471" y="2605980"/>
            <a:ext cx="390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Blood eosinophils ≥300 cells/μL</a:t>
            </a:r>
            <a:endParaRPr lang="en-US" sz="1650" dirty="0"/>
          </a:p>
        </p:txBody>
      </p:sp>
      <p:sp>
        <p:nvSpPr>
          <p:cNvPr id="40" name="SK-15-text-39"/>
          <p:cNvSpPr/>
          <p:nvPr/>
        </p:nvSpPr>
        <p:spPr>
          <a:xfrm>
            <a:off x="8290471" y="2866579"/>
            <a:ext cx="39015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≥3 exacerbations/year</a:t>
            </a:r>
            <a:endParaRPr lang="en-US" sz="1650" dirty="0"/>
          </a:p>
        </p:txBody>
      </p:sp>
      <p:sp>
        <p:nvSpPr>
          <p:cNvPr id="41" name="SK-15-text-40"/>
          <p:cNvSpPr/>
          <p:nvPr/>
        </p:nvSpPr>
        <p:spPr>
          <a:xfrm>
            <a:off x="8290471" y="3106638"/>
            <a:ext cx="390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eosinophilic asthma</a:t>
            </a:r>
            <a:endParaRPr lang="en-US" sz="1650" dirty="0"/>
          </a:p>
        </p:txBody>
      </p:sp>
      <p:sp>
        <p:nvSpPr>
          <p:cNvPr id="42" name="SK-15-text-41"/>
          <p:cNvSpPr/>
          <p:nvPr/>
        </p:nvSpPr>
        <p:spPr>
          <a:xfrm>
            <a:off x="2669977" y="4183261"/>
            <a:ext cx="290607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Dupilumab</a:t>
            </a:r>
            <a:endParaRPr lang="en-US" sz="2025" dirty="0"/>
          </a:p>
        </p:txBody>
      </p:sp>
      <p:sp>
        <p:nvSpPr>
          <p:cNvPr id="43" name="SK-15-text-42"/>
          <p:cNvSpPr/>
          <p:nvPr/>
        </p:nvSpPr>
        <p:spPr>
          <a:xfrm>
            <a:off x="3182094" y="4485084"/>
            <a:ext cx="33842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ANTI-IL-4/IL-13</a:t>
            </a:r>
            <a:endParaRPr lang="en-US" sz="1275" dirty="0"/>
          </a:p>
        </p:txBody>
      </p:sp>
      <p:sp>
        <p:nvSpPr>
          <p:cNvPr id="44" name="SK-15-text-43"/>
          <p:cNvSpPr/>
          <p:nvPr/>
        </p:nvSpPr>
        <p:spPr>
          <a:xfrm>
            <a:off x="2182267" y="4814292"/>
            <a:ext cx="34746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Blood eosinophils ≥150 cells/μL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 ≥25 ppb (dual biomarker)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2182267" y="5294263"/>
            <a:ext cx="60559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≥4 exacerbations/year</a:t>
            </a:r>
            <a:endParaRPr lang="en-US" sz="1650" dirty="0"/>
          </a:p>
        </p:txBody>
      </p:sp>
      <p:sp>
        <p:nvSpPr>
          <p:cNvPr id="46" name="SK-15-text-45"/>
          <p:cNvSpPr/>
          <p:nvPr/>
        </p:nvSpPr>
        <p:spPr>
          <a:xfrm>
            <a:off x="6912769" y="4183261"/>
            <a:ext cx="352329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Tezepelumab</a:t>
            </a:r>
            <a:endParaRPr lang="en-US" sz="2025" dirty="0"/>
          </a:p>
        </p:txBody>
      </p:sp>
      <p:sp>
        <p:nvSpPr>
          <p:cNvPr id="47" name="SK-15-text-46"/>
          <p:cNvSpPr/>
          <p:nvPr/>
        </p:nvSpPr>
        <p:spPr>
          <a:xfrm>
            <a:off x="8704957" y="4238179"/>
            <a:ext cx="29908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Broadest biologic</a:t>
            </a:r>
            <a:endParaRPr lang="en-US" sz="1125" dirty="0"/>
          </a:p>
        </p:txBody>
      </p:sp>
      <p:sp>
        <p:nvSpPr>
          <p:cNvPr id="48" name="SK-15-text-47"/>
          <p:cNvSpPr/>
          <p:nvPr/>
        </p:nvSpPr>
        <p:spPr>
          <a:xfrm>
            <a:off x="7863780" y="4485084"/>
            <a:ext cx="182975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ANTI-TSLP</a:t>
            </a:r>
            <a:endParaRPr lang="en-US" sz="1275" dirty="0"/>
          </a:p>
        </p:txBody>
      </p:sp>
      <p:sp>
        <p:nvSpPr>
          <p:cNvPr id="49" name="SK-15-text-48"/>
          <p:cNvSpPr/>
          <p:nvPr/>
        </p:nvSpPr>
        <p:spPr>
          <a:xfrm>
            <a:off x="6400800" y="4793605"/>
            <a:ext cx="38766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asthma</a:t>
            </a:r>
            <a:endParaRPr lang="en-US" sz="1650" dirty="0"/>
          </a:p>
        </p:txBody>
      </p:sp>
      <p:sp>
        <p:nvSpPr>
          <p:cNvPr id="50" name="SK-15-text-49"/>
          <p:cNvSpPr/>
          <p:nvPr/>
        </p:nvSpPr>
        <p:spPr>
          <a:xfrm>
            <a:off x="6400800" y="5033665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≥3 exacerbations/year OR continuous OCS</a:t>
            </a:r>
            <a:endParaRPr lang="en-US" sz="1650" dirty="0"/>
          </a:p>
        </p:txBody>
      </p:sp>
      <p:sp>
        <p:nvSpPr>
          <p:cNvPr id="51" name="SK-15-text-50"/>
          <p:cNvSpPr/>
          <p:nvPr/>
        </p:nvSpPr>
        <p:spPr>
          <a:xfrm>
            <a:off x="6400800" y="5280571"/>
            <a:ext cx="5791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 eosinophil threshold required</a:t>
            </a:r>
            <a:endParaRPr lang="en-US" sz="1650" dirty="0"/>
          </a:p>
        </p:txBody>
      </p:sp>
      <p:sp>
        <p:nvSpPr>
          <p:cNvPr id="52" name="SK-15-text-51"/>
          <p:cNvSpPr/>
          <p:nvPr/>
        </p:nvSpPr>
        <p:spPr>
          <a:xfrm>
            <a:off x="6400800" y="5513784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Broadest eligibility of all biologics</a:t>
            </a:r>
            <a:endParaRPr lang="en-US" sz="1650" dirty="0"/>
          </a:p>
        </p:txBody>
      </p:sp>
      <p:sp>
        <p:nvSpPr>
          <p:cNvPr id="53" name="SK-15-text-52"/>
          <p:cNvSpPr/>
          <p:nvPr/>
        </p:nvSpPr>
        <p:spPr>
          <a:xfrm>
            <a:off x="1439763" y="6069211"/>
            <a:ext cx="959271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biologics are specialist-initiated. Refer to severe asthma service before considering any biologic therapy.</a:t>
            </a:r>
            <a:endParaRPr lang="en-US" sz="1500" dirty="0"/>
          </a:p>
        </p:txBody>
      </p:sp>
      <p:sp>
        <p:nvSpPr>
          <p:cNvPr id="54" name="SK-15-text-53"/>
          <p:cNvSpPr/>
          <p:nvPr/>
        </p:nvSpPr>
        <p:spPr>
          <a:xfrm>
            <a:off x="8916590" y="6659165"/>
            <a:ext cx="272176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SIGN 158 · Bradford VTS 2026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490" y="0"/>
            <a:ext cx="2316361" cy="2359075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47865"/>
            <a:ext cx="2828479" cy="2509986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9553" y="836563"/>
            <a:ext cx="914400" cy="390823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494383"/>
            <a:ext cx="6071592" cy="2857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7655" y="1344067"/>
            <a:ext cx="4827984" cy="27429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5678388"/>
            <a:ext cx="10862965" cy="864096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5678388"/>
            <a:ext cx="182761" cy="864096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811417"/>
            <a:ext cx="12192000" cy="3810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1728192"/>
            <a:ext cx="10936188" cy="3716982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1728192"/>
            <a:ext cx="10936188" cy="60960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1728192"/>
            <a:ext cx="4374356" cy="60960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08215" y="1728192"/>
            <a:ext cx="2187178" cy="60960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5393" y="1728192"/>
            <a:ext cx="2187178" cy="60960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2337792"/>
            <a:ext cx="4374356" cy="47878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08215" y="2337792"/>
            <a:ext cx="2187178" cy="47878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5393" y="2337792"/>
            <a:ext cx="2187178" cy="478780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82571" y="2337792"/>
            <a:ext cx="2187476" cy="478780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859" y="2816572"/>
            <a:ext cx="4374356" cy="712738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08215" y="2816572"/>
            <a:ext cx="2187178" cy="712738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95393" y="2816572"/>
            <a:ext cx="2187178" cy="712738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82571" y="2816572"/>
            <a:ext cx="2187476" cy="712738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3529310"/>
            <a:ext cx="4374356" cy="478780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008215" y="3529310"/>
            <a:ext cx="2187178" cy="478780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5393" y="3529310"/>
            <a:ext cx="2187178" cy="478780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82571" y="3529310"/>
            <a:ext cx="2187476" cy="478780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4008090"/>
            <a:ext cx="4374356" cy="478780"/>
          </a:xfrm>
          <a:prstGeom prst="rect">
            <a:avLst/>
          </a:prstGeom>
        </p:spPr>
      </p:pic>
      <p:pic>
        <p:nvPicPr>
          <p:cNvPr id="29" name="SK-16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08215" y="4008090"/>
            <a:ext cx="2187178" cy="478780"/>
          </a:xfrm>
          <a:prstGeom prst="rect">
            <a:avLst/>
          </a:prstGeom>
        </p:spPr>
      </p:pic>
      <p:pic>
        <p:nvPicPr>
          <p:cNvPr id="30" name="SK-16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5393" y="4008090"/>
            <a:ext cx="2187178" cy="478780"/>
          </a:xfrm>
          <a:prstGeom prst="rect">
            <a:avLst/>
          </a:prstGeom>
        </p:spPr>
      </p:pic>
      <p:pic>
        <p:nvPicPr>
          <p:cNvPr id="31" name="SK-16-img-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82571" y="4008090"/>
            <a:ext cx="2187476" cy="478780"/>
          </a:xfrm>
          <a:prstGeom prst="rect">
            <a:avLst/>
          </a:prstGeom>
        </p:spPr>
      </p:pic>
      <p:pic>
        <p:nvPicPr>
          <p:cNvPr id="32" name="SK-16-img-31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3859" y="4486870"/>
            <a:ext cx="4374356" cy="478780"/>
          </a:xfrm>
          <a:prstGeom prst="rect">
            <a:avLst/>
          </a:prstGeom>
        </p:spPr>
      </p:pic>
      <p:pic>
        <p:nvPicPr>
          <p:cNvPr id="33" name="SK-16-img-3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008215" y="4486870"/>
            <a:ext cx="2187178" cy="478780"/>
          </a:xfrm>
          <a:prstGeom prst="rect">
            <a:avLst/>
          </a:prstGeom>
        </p:spPr>
      </p:pic>
      <p:pic>
        <p:nvPicPr>
          <p:cNvPr id="34" name="SK-16-img-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5393" y="4486870"/>
            <a:ext cx="2187178" cy="478780"/>
          </a:xfrm>
          <a:prstGeom prst="rect">
            <a:avLst/>
          </a:prstGeom>
        </p:spPr>
      </p:pic>
      <p:pic>
        <p:nvPicPr>
          <p:cNvPr id="35" name="SK-16-img-3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82571" y="4486870"/>
            <a:ext cx="2187476" cy="478780"/>
          </a:xfrm>
          <a:prstGeom prst="rect">
            <a:avLst/>
          </a:prstGeom>
        </p:spPr>
      </p:pic>
      <p:pic>
        <p:nvPicPr>
          <p:cNvPr id="36" name="SK-16-img-3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3859" y="4965650"/>
            <a:ext cx="4374356" cy="479524"/>
          </a:xfrm>
          <a:prstGeom prst="rect">
            <a:avLst/>
          </a:prstGeom>
        </p:spPr>
      </p:pic>
      <p:pic>
        <p:nvPicPr>
          <p:cNvPr id="37" name="SK-16-img-3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08215" y="4965650"/>
            <a:ext cx="2187178" cy="479524"/>
          </a:xfrm>
          <a:prstGeom prst="rect">
            <a:avLst/>
          </a:prstGeom>
        </p:spPr>
      </p:pic>
      <p:pic>
        <p:nvPicPr>
          <p:cNvPr id="38" name="SK-16-img-3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95393" y="4965650"/>
            <a:ext cx="2187178" cy="479524"/>
          </a:xfrm>
          <a:prstGeom prst="rect">
            <a:avLst/>
          </a:prstGeom>
        </p:spPr>
      </p:pic>
      <p:pic>
        <p:nvPicPr>
          <p:cNvPr id="39" name="SK-16-img-3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382571" y="4965650"/>
            <a:ext cx="2187476" cy="479524"/>
          </a:xfrm>
          <a:prstGeom prst="rect">
            <a:avLst/>
          </a:prstGeom>
        </p:spPr>
      </p:pic>
      <p:sp>
        <p:nvSpPr>
          <p:cNvPr id="40" name="SK-16-text-39"/>
          <p:cNvSpPr/>
          <p:nvPr/>
        </p:nvSpPr>
        <p:spPr>
          <a:xfrm>
            <a:off x="776734" y="1728192"/>
            <a:ext cx="4088606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Drug</a:t>
            </a:r>
            <a:r>
              <a:rPr lang="en-US" sz="1200" b="1" dirty="0">
                <a:solidFill>
                  <a:srgbClr val="FFFFFF"/>
                </a:solidFill>
              </a:rPr>
              <a:t>(Brand)</a:t>
            </a:r>
            <a:endParaRPr lang="en-US" sz="1800" dirty="0"/>
          </a:p>
        </p:txBody>
      </p:sp>
      <p:sp>
        <p:nvSpPr>
          <p:cNvPr id="41" name="SK-16-text-40"/>
          <p:cNvSpPr/>
          <p:nvPr/>
        </p:nvSpPr>
        <p:spPr>
          <a:xfrm>
            <a:off x="5504855" y="1823442"/>
            <a:ext cx="119389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Low Dose</a:t>
            </a:r>
            <a:endParaRPr lang="en-US" sz="1800" dirty="0"/>
          </a:p>
        </p:txBody>
      </p:sp>
      <p:sp>
        <p:nvSpPr>
          <p:cNvPr id="42" name="SK-16-text-41"/>
          <p:cNvSpPr/>
          <p:nvPr/>
        </p:nvSpPr>
        <p:spPr>
          <a:xfrm>
            <a:off x="5112990" y="2071092"/>
            <a:ext cx="197762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</a:rPr>
              <a:t>mcg/day</a:t>
            </a:r>
            <a:endParaRPr lang="en-US" sz="1200" dirty="0"/>
          </a:p>
        </p:txBody>
      </p:sp>
      <p:sp>
        <p:nvSpPr>
          <p:cNvPr id="43" name="SK-16-text-42"/>
          <p:cNvSpPr/>
          <p:nvPr/>
        </p:nvSpPr>
        <p:spPr>
          <a:xfrm>
            <a:off x="7412385" y="1823442"/>
            <a:ext cx="175304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Moderate Dose</a:t>
            </a:r>
            <a:endParaRPr lang="en-US" sz="1800" dirty="0"/>
          </a:p>
        </p:txBody>
      </p:sp>
      <p:sp>
        <p:nvSpPr>
          <p:cNvPr id="44" name="SK-16-text-43"/>
          <p:cNvSpPr/>
          <p:nvPr/>
        </p:nvSpPr>
        <p:spPr>
          <a:xfrm>
            <a:off x="7300168" y="2071092"/>
            <a:ext cx="197762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</a:rPr>
              <a:t>mcg/day</a:t>
            </a:r>
            <a:endParaRPr lang="en-US" sz="1200" dirty="0"/>
          </a:p>
        </p:txBody>
      </p:sp>
      <p:sp>
        <p:nvSpPr>
          <p:cNvPr id="45" name="SK-16-text-44"/>
          <p:cNvSpPr/>
          <p:nvPr/>
        </p:nvSpPr>
        <p:spPr>
          <a:xfrm>
            <a:off x="9853910" y="1823442"/>
            <a:ext cx="124479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High Dose</a:t>
            </a:r>
            <a:endParaRPr lang="en-US" sz="1800" dirty="0"/>
          </a:p>
        </p:txBody>
      </p:sp>
      <p:sp>
        <p:nvSpPr>
          <p:cNvPr id="46" name="SK-16-text-45"/>
          <p:cNvSpPr/>
          <p:nvPr/>
        </p:nvSpPr>
        <p:spPr>
          <a:xfrm>
            <a:off x="9487346" y="2071092"/>
            <a:ext cx="1977926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</a:rPr>
              <a:t>mcg/day</a:t>
            </a:r>
            <a:endParaRPr lang="en-US" sz="1200" dirty="0"/>
          </a:p>
        </p:txBody>
      </p:sp>
      <p:sp>
        <p:nvSpPr>
          <p:cNvPr id="47" name="SK-16-text-46"/>
          <p:cNvSpPr/>
          <p:nvPr/>
        </p:nvSpPr>
        <p:spPr>
          <a:xfrm>
            <a:off x="776734" y="2462808"/>
            <a:ext cx="538067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Beclometasone standard</a:t>
            </a:r>
            <a:endParaRPr lang="en-US" sz="1575" dirty="0"/>
          </a:p>
        </p:txBody>
      </p:sp>
      <p:sp>
        <p:nvSpPr>
          <p:cNvPr id="48" name="SK-16-text-47"/>
          <p:cNvSpPr/>
          <p:nvPr/>
        </p:nvSpPr>
        <p:spPr>
          <a:xfrm>
            <a:off x="3211264" y="2481858"/>
            <a:ext cx="182784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(Clenil)</a:t>
            </a:r>
            <a:endParaRPr lang="en-US" sz="1425" dirty="0"/>
          </a:p>
        </p:txBody>
      </p:sp>
      <p:sp>
        <p:nvSpPr>
          <p:cNvPr id="49" name="SK-16-text-48"/>
          <p:cNvSpPr/>
          <p:nvPr/>
        </p:nvSpPr>
        <p:spPr>
          <a:xfrm>
            <a:off x="4953446" y="2337792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200–500</a:t>
            </a:r>
            <a:endParaRPr lang="en-US" sz="1725" dirty="0"/>
          </a:p>
        </p:txBody>
      </p:sp>
      <p:sp>
        <p:nvSpPr>
          <p:cNvPr id="50" name="SK-16-text-49"/>
          <p:cNvSpPr/>
          <p:nvPr/>
        </p:nvSpPr>
        <p:spPr>
          <a:xfrm>
            <a:off x="7140625" y="2337792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600–800</a:t>
            </a:r>
            <a:endParaRPr lang="en-US" sz="1725" dirty="0"/>
          </a:p>
        </p:txBody>
      </p:sp>
      <p:sp>
        <p:nvSpPr>
          <p:cNvPr id="51" name="SK-16-text-50"/>
          <p:cNvSpPr/>
          <p:nvPr/>
        </p:nvSpPr>
        <p:spPr>
          <a:xfrm>
            <a:off x="9327803" y="2337792"/>
            <a:ext cx="2011263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1000–2000</a:t>
            </a:r>
            <a:endParaRPr lang="en-US" sz="1725" dirty="0"/>
          </a:p>
        </p:txBody>
      </p:sp>
      <p:sp>
        <p:nvSpPr>
          <p:cNvPr id="52" name="SK-16-text-51"/>
          <p:cNvSpPr/>
          <p:nvPr/>
        </p:nvSpPr>
        <p:spPr>
          <a:xfrm>
            <a:off x="776734" y="2944267"/>
            <a:ext cx="562070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Beclometasone extrafine</a:t>
            </a:r>
            <a:endParaRPr lang="en-US" sz="1575" dirty="0"/>
          </a:p>
        </p:txBody>
      </p:sp>
      <p:sp>
        <p:nvSpPr>
          <p:cNvPr id="53" name="SK-16-text-52"/>
          <p:cNvSpPr/>
          <p:nvPr/>
        </p:nvSpPr>
        <p:spPr>
          <a:xfrm>
            <a:off x="776734" y="3191917"/>
            <a:ext cx="356520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(Qvar / Fostair)</a:t>
            </a:r>
            <a:endParaRPr lang="en-US" sz="1425" dirty="0"/>
          </a:p>
        </p:txBody>
      </p:sp>
      <p:sp>
        <p:nvSpPr>
          <p:cNvPr id="54" name="SK-16-text-53"/>
          <p:cNvSpPr/>
          <p:nvPr/>
        </p:nvSpPr>
        <p:spPr>
          <a:xfrm>
            <a:off x="4953446" y="2816572"/>
            <a:ext cx="2010966" cy="712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100–200</a:t>
            </a:r>
            <a:endParaRPr lang="en-US" sz="1725" dirty="0"/>
          </a:p>
        </p:txBody>
      </p:sp>
      <p:sp>
        <p:nvSpPr>
          <p:cNvPr id="55" name="SK-16-text-54"/>
          <p:cNvSpPr/>
          <p:nvPr/>
        </p:nvSpPr>
        <p:spPr>
          <a:xfrm>
            <a:off x="7140625" y="2816572"/>
            <a:ext cx="2010966" cy="712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300–400</a:t>
            </a:r>
            <a:endParaRPr lang="en-US" sz="1725" dirty="0"/>
          </a:p>
        </p:txBody>
      </p:sp>
      <p:sp>
        <p:nvSpPr>
          <p:cNvPr id="56" name="SK-16-text-55"/>
          <p:cNvSpPr/>
          <p:nvPr/>
        </p:nvSpPr>
        <p:spPr>
          <a:xfrm>
            <a:off x="9327803" y="2816572"/>
            <a:ext cx="2011263" cy="712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500–800</a:t>
            </a:r>
            <a:endParaRPr lang="en-US" sz="1725" dirty="0"/>
          </a:p>
        </p:txBody>
      </p:sp>
      <p:sp>
        <p:nvSpPr>
          <p:cNvPr id="57" name="SK-16-text-56"/>
          <p:cNvSpPr/>
          <p:nvPr/>
        </p:nvSpPr>
        <p:spPr>
          <a:xfrm>
            <a:off x="776734" y="3654326"/>
            <a:ext cx="250031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Budesonide</a:t>
            </a:r>
            <a:endParaRPr lang="en-US" sz="1575" dirty="0"/>
          </a:p>
        </p:txBody>
      </p:sp>
      <p:sp>
        <p:nvSpPr>
          <p:cNvPr id="58" name="SK-16-text-57"/>
          <p:cNvSpPr/>
          <p:nvPr/>
        </p:nvSpPr>
        <p:spPr>
          <a:xfrm>
            <a:off x="1977182" y="3673376"/>
            <a:ext cx="247935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(Pulmicort)</a:t>
            </a:r>
            <a:endParaRPr lang="en-US" sz="1425" dirty="0"/>
          </a:p>
        </p:txBody>
      </p:sp>
      <p:sp>
        <p:nvSpPr>
          <p:cNvPr id="59" name="SK-16-text-58"/>
          <p:cNvSpPr/>
          <p:nvPr/>
        </p:nvSpPr>
        <p:spPr>
          <a:xfrm>
            <a:off x="4953446" y="352931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200–400</a:t>
            </a:r>
            <a:endParaRPr lang="en-US" sz="1725" dirty="0"/>
          </a:p>
        </p:txBody>
      </p:sp>
      <p:sp>
        <p:nvSpPr>
          <p:cNvPr id="60" name="SK-16-text-59"/>
          <p:cNvSpPr/>
          <p:nvPr/>
        </p:nvSpPr>
        <p:spPr>
          <a:xfrm>
            <a:off x="7140625" y="352931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600–800</a:t>
            </a:r>
            <a:endParaRPr lang="en-US" sz="1725" dirty="0"/>
          </a:p>
        </p:txBody>
      </p:sp>
      <p:sp>
        <p:nvSpPr>
          <p:cNvPr id="61" name="SK-16-text-60"/>
          <p:cNvSpPr/>
          <p:nvPr/>
        </p:nvSpPr>
        <p:spPr>
          <a:xfrm>
            <a:off x="9327803" y="3529310"/>
            <a:ext cx="2011263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1000–1600</a:t>
            </a:r>
            <a:endParaRPr lang="en-US" sz="1725" dirty="0"/>
          </a:p>
        </p:txBody>
      </p:sp>
      <p:sp>
        <p:nvSpPr>
          <p:cNvPr id="62" name="SK-16-text-61"/>
          <p:cNvSpPr/>
          <p:nvPr/>
        </p:nvSpPr>
        <p:spPr>
          <a:xfrm>
            <a:off x="776734" y="4133106"/>
            <a:ext cx="538067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Fluticasone propionate</a:t>
            </a:r>
            <a:endParaRPr lang="en-US" sz="1575" dirty="0"/>
          </a:p>
        </p:txBody>
      </p:sp>
      <p:sp>
        <p:nvSpPr>
          <p:cNvPr id="63" name="SK-16-text-62"/>
          <p:cNvSpPr/>
          <p:nvPr/>
        </p:nvSpPr>
        <p:spPr>
          <a:xfrm>
            <a:off x="3032968" y="4152156"/>
            <a:ext cx="247935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(Flixotide)</a:t>
            </a:r>
            <a:endParaRPr lang="en-US" sz="1425" dirty="0"/>
          </a:p>
        </p:txBody>
      </p:sp>
      <p:sp>
        <p:nvSpPr>
          <p:cNvPr id="64" name="SK-16-text-63"/>
          <p:cNvSpPr/>
          <p:nvPr/>
        </p:nvSpPr>
        <p:spPr>
          <a:xfrm>
            <a:off x="4953446" y="400809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100–250</a:t>
            </a:r>
            <a:endParaRPr lang="en-US" sz="1725" dirty="0"/>
          </a:p>
        </p:txBody>
      </p:sp>
      <p:sp>
        <p:nvSpPr>
          <p:cNvPr id="65" name="SK-16-text-64"/>
          <p:cNvSpPr/>
          <p:nvPr/>
        </p:nvSpPr>
        <p:spPr>
          <a:xfrm>
            <a:off x="7140625" y="400809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300–500</a:t>
            </a:r>
            <a:endParaRPr lang="en-US" sz="1725" dirty="0"/>
          </a:p>
        </p:txBody>
      </p:sp>
      <p:sp>
        <p:nvSpPr>
          <p:cNvPr id="66" name="SK-16-text-65"/>
          <p:cNvSpPr/>
          <p:nvPr/>
        </p:nvSpPr>
        <p:spPr>
          <a:xfrm>
            <a:off x="9327803" y="4008090"/>
            <a:ext cx="2011263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600–1000</a:t>
            </a:r>
            <a:endParaRPr lang="en-US" sz="1725" dirty="0"/>
          </a:p>
        </p:txBody>
      </p:sp>
      <p:sp>
        <p:nvSpPr>
          <p:cNvPr id="67" name="SK-16-text-66"/>
          <p:cNvSpPr/>
          <p:nvPr/>
        </p:nvSpPr>
        <p:spPr>
          <a:xfrm>
            <a:off x="776734" y="4611886"/>
            <a:ext cx="274034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Ciclesonide</a:t>
            </a:r>
            <a:endParaRPr lang="en-US" sz="1575" dirty="0"/>
          </a:p>
        </p:txBody>
      </p:sp>
      <p:sp>
        <p:nvSpPr>
          <p:cNvPr id="68" name="SK-16-text-67"/>
          <p:cNvSpPr/>
          <p:nvPr/>
        </p:nvSpPr>
        <p:spPr>
          <a:xfrm>
            <a:off x="1955155" y="4630936"/>
            <a:ext cx="20450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(Alvesco)</a:t>
            </a:r>
            <a:endParaRPr lang="en-US" sz="1425" dirty="0"/>
          </a:p>
        </p:txBody>
      </p:sp>
      <p:sp>
        <p:nvSpPr>
          <p:cNvPr id="69" name="SK-16-text-68"/>
          <p:cNvSpPr/>
          <p:nvPr/>
        </p:nvSpPr>
        <p:spPr>
          <a:xfrm>
            <a:off x="4953446" y="448687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80–160</a:t>
            </a:r>
            <a:endParaRPr lang="en-US" sz="1725" dirty="0"/>
          </a:p>
        </p:txBody>
      </p:sp>
      <p:sp>
        <p:nvSpPr>
          <p:cNvPr id="70" name="SK-16-text-69"/>
          <p:cNvSpPr/>
          <p:nvPr/>
        </p:nvSpPr>
        <p:spPr>
          <a:xfrm>
            <a:off x="7140625" y="4486870"/>
            <a:ext cx="2010966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240–320</a:t>
            </a:r>
            <a:endParaRPr lang="en-US" sz="1725" dirty="0"/>
          </a:p>
        </p:txBody>
      </p:sp>
      <p:sp>
        <p:nvSpPr>
          <p:cNvPr id="71" name="SK-16-text-70"/>
          <p:cNvSpPr/>
          <p:nvPr/>
        </p:nvSpPr>
        <p:spPr>
          <a:xfrm>
            <a:off x="9327803" y="4486870"/>
            <a:ext cx="2011263" cy="478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400–640</a:t>
            </a:r>
            <a:endParaRPr lang="en-US" sz="1725" dirty="0"/>
          </a:p>
        </p:txBody>
      </p:sp>
      <p:sp>
        <p:nvSpPr>
          <p:cNvPr id="72" name="SK-16-text-71"/>
          <p:cNvSpPr/>
          <p:nvPr/>
        </p:nvSpPr>
        <p:spPr>
          <a:xfrm>
            <a:off x="776734" y="5091113"/>
            <a:ext cx="466058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75" b="1" dirty="0">
                <a:solidFill>
                  <a:srgbClr val="000000"/>
                </a:solidFill>
              </a:rPr>
              <a:t>Fluticasone furoate</a:t>
            </a:r>
            <a:endParaRPr lang="en-US" sz="1575" dirty="0"/>
          </a:p>
        </p:txBody>
      </p:sp>
      <p:sp>
        <p:nvSpPr>
          <p:cNvPr id="73" name="SK-16-text-72"/>
          <p:cNvSpPr/>
          <p:nvPr/>
        </p:nvSpPr>
        <p:spPr>
          <a:xfrm>
            <a:off x="2677418" y="5110163"/>
            <a:ext cx="182784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i="1" dirty="0">
                <a:solidFill>
                  <a:srgbClr val="777777"/>
                </a:solidFill>
              </a:rPr>
              <a:t>(Relvar)</a:t>
            </a:r>
            <a:endParaRPr lang="en-US" sz="1425" dirty="0"/>
          </a:p>
        </p:txBody>
      </p:sp>
      <p:sp>
        <p:nvSpPr>
          <p:cNvPr id="74" name="SK-16-text-73"/>
          <p:cNvSpPr/>
          <p:nvPr/>
        </p:nvSpPr>
        <p:spPr>
          <a:xfrm>
            <a:off x="4958209" y="4965650"/>
            <a:ext cx="2001441" cy="4795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75" i="1" dirty="0">
                <a:solidFill>
                  <a:srgbClr val="999999"/>
                </a:solidFill>
              </a:rPr>
              <a:t>N/A solo</a:t>
            </a:r>
            <a:endParaRPr lang="en-US" sz="1575" dirty="0"/>
          </a:p>
        </p:txBody>
      </p:sp>
      <p:sp>
        <p:nvSpPr>
          <p:cNvPr id="75" name="SK-16-text-74"/>
          <p:cNvSpPr/>
          <p:nvPr/>
        </p:nvSpPr>
        <p:spPr>
          <a:xfrm>
            <a:off x="7140625" y="4965650"/>
            <a:ext cx="2010966" cy="4795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100 OD</a:t>
            </a:r>
            <a:endParaRPr lang="en-US" sz="1725" dirty="0"/>
          </a:p>
        </p:txBody>
      </p:sp>
      <p:sp>
        <p:nvSpPr>
          <p:cNvPr id="76" name="SK-16-text-75"/>
          <p:cNvSpPr/>
          <p:nvPr/>
        </p:nvSpPr>
        <p:spPr>
          <a:xfrm>
            <a:off x="9327803" y="4965650"/>
            <a:ext cx="2011263" cy="4795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D55"/>
                </a:solidFill>
              </a:rPr>
              <a:t>200 OD</a:t>
            </a:r>
            <a:endParaRPr lang="en-US" sz="1725" dirty="0"/>
          </a:p>
        </p:txBody>
      </p:sp>
      <p:sp>
        <p:nvSpPr>
          <p:cNvPr id="77" name="SK-16-text-76"/>
          <p:cNvSpPr/>
          <p:nvPr/>
        </p:nvSpPr>
        <p:spPr>
          <a:xfrm>
            <a:off x="633859" y="438894"/>
            <a:ext cx="6405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C0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· ICS DOSES</a:t>
            </a:r>
            <a:endParaRPr lang="en-US" sz="1875" dirty="0"/>
          </a:p>
        </p:txBody>
      </p:sp>
      <p:sp>
        <p:nvSpPr>
          <p:cNvPr id="78" name="SK-16-text-77"/>
          <p:cNvSpPr/>
          <p:nvPr/>
        </p:nvSpPr>
        <p:spPr>
          <a:xfrm>
            <a:off x="658267" y="781794"/>
            <a:ext cx="1153373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3D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Dose Equivalence</a:t>
            </a:r>
            <a:endParaRPr lang="en-US" sz="3900" dirty="0"/>
          </a:p>
        </p:txBody>
      </p:sp>
      <p:sp>
        <p:nvSpPr>
          <p:cNvPr id="79" name="SK-16-text-78"/>
          <p:cNvSpPr/>
          <p:nvPr/>
        </p:nvSpPr>
        <p:spPr>
          <a:xfrm>
            <a:off x="5986165" y="891480"/>
            <a:ext cx="2214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91</a:t>
            </a:r>
            <a:endParaRPr lang="en-US" sz="1875" dirty="0"/>
          </a:p>
        </p:txBody>
      </p:sp>
      <p:sp>
        <p:nvSpPr>
          <p:cNvPr id="80" name="SK-16-text-79"/>
          <p:cNvSpPr/>
          <p:nvPr/>
        </p:nvSpPr>
        <p:spPr>
          <a:xfrm>
            <a:off x="6827490" y="1371600"/>
            <a:ext cx="53645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Mometasone (Asmanex) DISCONTINUED — Feb 2026</a:t>
            </a:r>
            <a:endParaRPr lang="en-US" sz="1500" dirty="0"/>
          </a:p>
        </p:txBody>
      </p:sp>
      <p:sp>
        <p:nvSpPr>
          <p:cNvPr id="81" name="SK-16-text-80"/>
          <p:cNvSpPr/>
          <p:nvPr/>
        </p:nvSpPr>
        <p:spPr>
          <a:xfrm>
            <a:off x="877788" y="5822305"/>
            <a:ext cx="1046068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Key Equivalence Note: Extrafine beclometasone (Qvar / Fostair) 100 mcg ≈ Standard beclometasone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(Clenil) 250 mcg — extrafine is approximately 2.5× more potent. Always check formulation before dosing.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5090" y="0"/>
            <a:ext cx="1706910" cy="164589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37221"/>
            <a:ext cx="1280071" cy="13707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65921"/>
            <a:ext cx="5120580" cy="353184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65921"/>
            <a:ext cx="146298" cy="353184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290" y="3355628"/>
            <a:ext cx="4389090" cy="9525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5088582"/>
            <a:ext cx="4584055" cy="61719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671" y="2365921"/>
            <a:ext cx="5120580" cy="353184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671" y="2365921"/>
            <a:ext cx="146298" cy="353184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8361" y="3355628"/>
            <a:ext cx="4389090" cy="9525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29859" y="5088582"/>
            <a:ext cx="4584055" cy="61719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98455" y="3593455"/>
            <a:ext cx="1194792" cy="1193155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1992" y="5387578"/>
            <a:ext cx="1267867" cy="1905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0873" y="5356692"/>
            <a:ext cx="80822" cy="80822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069211"/>
            <a:ext cx="10972800" cy="411361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19271" y="4594771"/>
            <a:ext cx="2072580" cy="2263080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4400" y="6137821"/>
            <a:ext cx="292596" cy="274290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41569" y="2016175"/>
            <a:ext cx="646063" cy="61719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50369" y="2064246"/>
            <a:ext cx="487561" cy="569119"/>
          </a:xfrm>
          <a:prstGeom prst="rect">
            <a:avLst/>
          </a:prstGeom>
        </p:spPr>
      </p:pic>
      <p:sp>
        <p:nvSpPr>
          <p:cNvPr id="21" name="SK-17-text-20"/>
          <p:cNvSpPr/>
          <p:nvPr/>
        </p:nvSpPr>
        <p:spPr>
          <a:xfrm>
            <a:off x="585192" y="383977"/>
            <a:ext cx="66817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C28E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PHARMACOLOGY · ICS DOSING</a:t>
            </a:r>
            <a:endParaRPr lang="en-US" sz="1725" dirty="0"/>
          </a:p>
        </p:txBody>
      </p:sp>
      <p:sp>
        <p:nvSpPr>
          <p:cNvPr id="22" name="SK-17-text-21"/>
          <p:cNvSpPr/>
          <p:nvPr/>
        </p:nvSpPr>
        <p:spPr>
          <a:xfrm>
            <a:off x="609600" y="713184"/>
            <a:ext cx="115824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Beclometasone: Standard vs Extrafine</a:t>
            </a:r>
            <a:endParaRPr lang="en-US" sz="3600" dirty="0"/>
          </a:p>
        </p:txBody>
      </p:sp>
      <p:sp>
        <p:nvSpPr>
          <p:cNvPr id="23" name="SK-17-text-22"/>
          <p:cNvSpPr/>
          <p:nvPr/>
        </p:nvSpPr>
        <p:spPr>
          <a:xfrm>
            <a:off x="572988" y="1611511"/>
            <a:ext cx="116190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drug, very different potency — knowing the difference prevents dangerous dosing errors.</a:t>
            </a:r>
            <a:endParaRPr lang="en-US" sz="1950" dirty="0"/>
          </a:p>
        </p:txBody>
      </p:sp>
      <p:sp>
        <p:nvSpPr>
          <p:cNvPr id="24" name="SK-17-text-23"/>
          <p:cNvSpPr/>
          <p:nvPr/>
        </p:nvSpPr>
        <p:spPr>
          <a:xfrm>
            <a:off x="1584871" y="2729359"/>
            <a:ext cx="71742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3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Beclometasone</a:t>
            </a:r>
            <a:endParaRPr lang="en-US" sz="2100" dirty="0"/>
          </a:p>
        </p:txBody>
      </p:sp>
      <p:sp>
        <p:nvSpPr>
          <p:cNvPr id="25" name="SK-17-text-24"/>
          <p:cNvSpPr/>
          <p:nvPr/>
        </p:nvSpPr>
        <p:spPr>
          <a:xfrm>
            <a:off x="1670298" y="3065413"/>
            <a:ext cx="730091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28E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CLENIL MODULITE · CFC-FREE MDI</a:t>
            </a:r>
            <a:endParaRPr lang="en-US" sz="1575" dirty="0"/>
          </a:p>
        </p:txBody>
      </p:sp>
      <p:sp>
        <p:nvSpPr>
          <p:cNvPr id="26" name="SK-17-text-25"/>
          <p:cNvSpPr/>
          <p:nvPr/>
        </p:nvSpPr>
        <p:spPr>
          <a:xfrm>
            <a:off x="987475" y="3504307"/>
            <a:ext cx="110013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Particle size: Large particles (~3–4 μm)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987475" y="3806130"/>
            <a:ext cx="112045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Deposition: Upper airways and large bronchi</a:t>
            </a:r>
            <a:endParaRPr lang="en-US" sz="1650" dirty="0"/>
          </a:p>
        </p:txBody>
      </p:sp>
      <p:sp>
        <p:nvSpPr>
          <p:cNvPr id="28" name="SK-17-text-27"/>
          <p:cNvSpPr/>
          <p:nvPr/>
        </p:nvSpPr>
        <p:spPr>
          <a:xfrm>
            <a:off x="999679" y="4087267"/>
            <a:ext cx="79000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dose: 200–500 mcg/day</a:t>
            </a:r>
            <a:endParaRPr lang="en-US" sz="1650" dirty="0"/>
          </a:p>
        </p:txBody>
      </p:sp>
      <p:sp>
        <p:nvSpPr>
          <p:cNvPr id="29" name="SK-17-text-28"/>
          <p:cNvSpPr/>
          <p:nvPr/>
        </p:nvSpPr>
        <p:spPr>
          <a:xfrm>
            <a:off x="999679" y="4375398"/>
            <a:ext cx="91573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 dose: 600–800 mcg/day</a:t>
            </a:r>
            <a:endParaRPr lang="en-US" sz="1650" dirty="0"/>
          </a:p>
        </p:txBody>
      </p:sp>
      <p:sp>
        <p:nvSpPr>
          <p:cNvPr id="30" name="SK-17-text-29"/>
          <p:cNvSpPr/>
          <p:nvPr/>
        </p:nvSpPr>
        <p:spPr>
          <a:xfrm>
            <a:off x="999679" y="4656534"/>
            <a:ext cx="89896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 dose: 1000–2000 mcg/day</a:t>
            </a:r>
            <a:endParaRPr lang="en-US" sz="1650" dirty="0"/>
          </a:p>
        </p:txBody>
      </p:sp>
      <p:sp>
        <p:nvSpPr>
          <p:cNvPr id="31" name="SK-17-text-30"/>
          <p:cNvSpPr/>
          <p:nvPr/>
        </p:nvSpPr>
        <p:spPr>
          <a:xfrm>
            <a:off x="1060698" y="5136505"/>
            <a:ext cx="1042130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standard for ICS dose comparisons</a:t>
            </a:r>
            <a:endParaRPr lang="en-US" sz="1575" dirty="0"/>
          </a:p>
        </p:txBody>
      </p:sp>
      <p:sp>
        <p:nvSpPr>
          <p:cNvPr id="32" name="SK-17-text-31"/>
          <p:cNvSpPr/>
          <p:nvPr/>
        </p:nvSpPr>
        <p:spPr>
          <a:xfrm>
            <a:off x="1645890" y="5404098"/>
            <a:ext cx="81095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Widely used; established safety profile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5681365" y="3922663"/>
            <a:ext cx="246888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÷ 2.5</a:t>
            </a:r>
            <a:endParaRPr lang="en-US" sz="2400" dirty="0"/>
          </a:p>
        </p:txBody>
      </p:sp>
      <p:sp>
        <p:nvSpPr>
          <p:cNvPr id="34" name="SK-17-text-33"/>
          <p:cNvSpPr/>
          <p:nvPr/>
        </p:nvSpPr>
        <p:spPr>
          <a:xfrm>
            <a:off x="5778996" y="4313634"/>
            <a:ext cx="62165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Extrafine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5778996" y="4930825"/>
            <a:ext cx="6216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Extrafine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mcg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7424886" y="2729359"/>
            <a:ext cx="47671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3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Extrafine Beclometasone</a:t>
            </a:r>
            <a:endParaRPr lang="en-US" sz="2100" dirty="0"/>
          </a:p>
        </p:txBody>
      </p:sp>
      <p:sp>
        <p:nvSpPr>
          <p:cNvPr id="37" name="SK-17-text-36"/>
          <p:cNvSpPr/>
          <p:nvPr/>
        </p:nvSpPr>
        <p:spPr>
          <a:xfrm>
            <a:off x="7851577" y="3065413"/>
            <a:ext cx="43404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28E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QVAR · FOSTAIR · HFA MDI</a:t>
            </a:r>
            <a:endParaRPr lang="en-US" sz="1575" dirty="0"/>
          </a:p>
        </p:txBody>
      </p:sp>
      <p:sp>
        <p:nvSpPr>
          <p:cNvPr id="38" name="SK-17-text-37"/>
          <p:cNvSpPr/>
          <p:nvPr/>
        </p:nvSpPr>
        <p:spPr>
          <a:xfrm>
            <a:off x="6839694" y="3504307"/>
            <a:ext cx="5352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Particle size: Very fine particles (~1–1.5 μm)</a:t>
            </a:r>
            <a:endParaRPr lang="en-US" sz="1650" dirty="0"/>
          </a:p>
        </p:txBody>
      </p:sp>
      <p:sp>
        <p:nvSpPr>
          <p:cNvPr id="39" name="SK-17-text-38"/>
          <p:cNvSpPr/>
          <p:nvPr/>
        </p:nvSpPr>
        <p:spPr>
          <a:xfrm>
            <a:off x="6839694" y="3806130"/>
            <a:ext cx="5352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Deposition: Small airways and peripheral lung</a:t>
            </a:r>
            <a:endParaRPr lang="en-US" sz="1650" dirty="0"/>
          </a:p>
        </p:txBody>
      </p:sp>
      <p:sp>
        <p:nvSpPr>
          <p:cNvPr id="40" name="SK-17-text-39"/>
          <p:cNvSpPr/>
          <p:nvPr/>
        </p:nvSpPr>
        <p:spPr>
          <a:xfrm>
            <a:off x="6839694" y="4087267"/>
            <a:ext cx="5352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dose: 100–200 mcg/day</a:t>
            </a:r>
            <a:endParaRPr lang="en-US" sz="1650" dirty="0"/>
          </a:p>
        </p:txBody>
      </p:sp>
      <p:sp>
        <p:nvSpPr>
          <p:cNvPr id="41" name="SK-17-text-40"/>
          <p:cNvSpPr/>
          <p:nvPr/>
        </p:nvSpPr>
        <p:spPr>
          <a:xfrm>
            <a:off x="6851898" y="4375398"/>
            <a:ext cx="53401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 dose: 300–400 mcg/day</a:t>
            </a:r>
            <a:endParaRPr lang="en-US" sz="1650" dirty="0"/>
          </a:p>
        </p:txBody>
      </p:sp>
      <p:sp>
        <p:nvSpPr>
          <p:cNvPr id="42" name="SK-17-text-41"/>
          <p:cNvSpPr/>
          <p:nvPr/>
        </p:nvSpPr>
        <p:spPr>
          <a:xfrm>
            <a:off x="6851898" y="4656534"/>
            <a:ext cx="53401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 dose: 500–800 mcg/day</a:t>
            </a:r>
            <a:endParaRPr lang="en-US" sz="1650" dirty="0"/>
          </a:p>
        </p:txBody>
      </p:sp>
      <p:sp>
        <p:nvSpPr>
          <p:cNvPr id="43" name="SK-17-text-42"/>
          <p:cNvSpPr/>
          <p:nvPr/>
        </p:nvSpPr>
        <p:spPr>
          <a:xfrm>
            <a:off x="6778675" y="5136505"/>
            <a:ext cx="54133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~2.5× more potent than standard beclometasone</a:t>
            </a:r>
            <a:endParaRPr lang="en-US" sz="1575" dirty="0"/>
          </a:p>
        </p:txBody>
      </p:sp>
      <p:sp>
        <p:nvSpPr>
          <p:cNvPr id="44" name="SK-17-text-43"/>
          <p:cNvSpPr/>
          <p:nvPr/>
        </p:nvSpPr>
        <p:spPr>
          <a:xfrm>
            <a:off x="7424886" y="5404098"/>
            <a:ext cx="47671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Half the dose achieves equivalent effect</a:t>
            </a:r>
            <a:endParaRPr lang="en-US" sz="1350" dirty="0"/>
          </a:p>
        </p:txBody>
      </p:sp>
      <p:sp>
        <p:nvSpPr>
          <p:cNvPr id="45" name="SK-17-text-44"/>
          <p:cNvSpPr/>
          <p:nvPr/>
        </p:nvSpPr>
        <p:spPr>
          <a:xfrm>
            <a:off x="1243459" y="6144667"/>
            <a:ext cx="109485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Dosing Alert: 100 mcg Fostair/Qvar ≈ 250 mcg Clenil. Never substitute at the same dose — always recalculate.</a:t>
            </a:r>
            <a:endParaRPr lang="en-US" sz="1500" dirty="0"/>
          </a:p>
        </p:txBody>
      </p:sp>
      <p:sp>
        <p:nvSpPr>
          <p:cNvPr id="46" name="SK-17-text-45"/>
          <p:cNvSpPr/>
          <p:nvPr/>
        </p:nvSpPr>
        <p:spPr>
          <a:xfrm>
            <a:off x="2828479" y="6590407"/>
            <a:ext cx="93635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Mometasone (Asmanex) discontinued in UK, February 2026 — switch patients to alternative ICS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690" y="0"/>
            <a:ext cx="2621161" cy="2516832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86400"/>
            <a:ext cx="1341090" cy="13716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1563588"/>
            <a:ext cx="755898" cy="116532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729359"/>
            <a:ext cx="3328392" cy="1693813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729359"/>
            <a:ext cx="121890" cy="1693813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7365" y="2729359"/>
            <a:ext cx="3328392" cy="1693813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7365" y="2729359"/>
            <a:ext cx="121890" cy="169381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4615309"/>
            <a:ext cx="3328392" cy="1632198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4615309"/>
            <a:ext cx="121890" cy="1632198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7365" y="4615309"/>
            <a:ext cx="3328392" cy="1632198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57365" y="4615309"/>
            <a:ext cx="121890" cy="1632198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3467" y="1714500"/>
            <a:ext cx="3584377" cy="4533007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73467" y="1680121"/>
            <a:ext cx="3584377" cy="20568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8580" y="2335857"/>
            <a:ext cx="3194298" cy="19050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8580" y="3362474"/>
            <a:ext cx="3194298" cy="9525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68580" y="4384328"/>
            <a:ext cx="3194298" cy="9525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73467" y="5417195"/>
            <a:ext cx="3584377" cy="28575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6377" y="4635996"/>
            <a:ext cx="572988" cy="569119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56377" y="3607296"/>
            <a:ext cx="572988" cy="569119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56377" y="2571750"/>
            <a:ext cx="572988" cy="569119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25553" y="4903440"/>
            <a:ext cx="426690" cy="473125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6455" y="4917132"/>
            <a:ext cx="390079" cy="445740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01294" y="2942034"/>
            <a:ext cx="475357" cy="466279"/>
          </a:xfrm>
          <a:prstGeom prst="rect">
            <a:avLst/>
          </a:prstGeom>
        </p:spPr>
      </p:pic>
      <p:pic>
        <p:nvPicPr>
          <p:cNvPr id="27" name="SK-18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89992" y="2935188"/>
            <a:ext cx="463153" cy="473125"/>
          </a:xfrm>
          <a:prstGeom prst="rect">
            <a:avLst/>
          </a:prstGeom>
        </p:spPr>
      </p:pic>
      <p:sp>
        <p:nvSpPr>
          <p:cNvPr id="28" name="SK-18-text-27"/>
          <p:cNvSpPr/>
          <p:nvPr/>
        </p:nvSpPr>
        <p:spPr>
          <a:xfrm>
            <a:off x="609600" y="555427"/>
            <a:ext cx="273843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B489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</a:t>
            </a:r>
            <a:endParaRPr lang="en-US" sz="1725" dirty="0"/>
          </a:p>
        </p:txBody>
      </p:sp>
      <p:sp>
        <p:nvSpPr>
          <p:cNvPr id="29" name="SK-18-text-28"/>
          <p:cNvSpPr/>
          <p:nvPr/>
        </p:nvSpPr>
        <p:spPr>
          <a:xfrm>
            <a:off x="621655" y="877788"/>
            <a:ext cx="1157034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4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 and Asthma Control</a:t>
            </a:r>
            <a:endParaRPr lang="en-US" sz="3600" dirty="0"/>
          </a:p>
        </p:txBody>
      </p:sp>
      <p:sp>
        <p:nvSpPr>
          <p:cNvPr id="30" name="SK-18-text-29"/>
          <p:cNvSpPr/>
          <p:nvPr/>
        </p:nvSpPr>
        <p:spPr>
          <a:xfrm>
            <a:off x="597396" y="2064246"/>
            <a:ext cx="115946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is well-controlled when ALL four markers are absent</a:t>
            </a:r>
            <a:endParaRPr lang="en-US" sz="1950" dirty="0"/>
          </a:p>
        </p:txBody>
      </p:sp>
      <p:sp>
        <p:nvSpPr>
          <p:cNvPr id="31" name="SK-18-text-30"/>
          <p:cNvSpPr/>
          <p:nvPr/>
        </p:nvSpPr>
        <p:spPr>
          <a:xfrm>
            <a:off x="1450777" y="3024336"/>
            <a:ext cx="32642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Reliever Use</a:t>
            </a:r>
            <a:endParaRPr lang="en-US" sz="1725" dirty="0"/>
          </a:p>
        </p:txBody>
      </p:sp>
      <p:sp>
        <p:nvSpPr>
          <p:cNvPr id="32" name="SK-18-text-31"/>
          <p:cNvSpPr/>
          <p:nvPr/>
        </p:nvSpPr>
        <p:spPr>
          <a:xfrm>
            <a:off x="1450777" y="3422005"/>
            <a:ext cx="2291953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reliever more than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times per week indicates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control</a:t>
            </a:r>
            <a:endParaRPr lang="en-US" sz="1500" dirty="0"/>
          </a:p>
        </p:txBody>
      </p:sp>
      <p:sp>
        <p:nvSpPr>
          <p:cNvPr id="33" name="SK-18-text-32"/>
          <p:cNvSpPr/>
          <p:nvPr/>
        </p:nvSpPr>
        <p:spPr>
          <a:xfrm>
            <a:off x="4949875" y="3024336"/>
            <a:ext cx="431577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Daytime Symptoms</a:t>
            </a:r>
            <a:endParaRPr lang="en-US" sz="1725" dirty="0"/>
          </a:p>
        </p:txBody>
      </p:sp>
      <p:sp>
        <p:nvSpPr>
          <p:cNvPr id="34" name="SK-18-text-33"/>
          <p:cNvSpPr/>
          <p:nvPr/>
        </p:nvSpPr>
        <p:spPr>
          <a:xfrm>
            <a:off x="4949875" y="3429000"/>
            <a:ext cx="209698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on more than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days per week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1450777" y="4999434"/>
            <a:ext cx="431577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Nocturnal Waking</a:t>
            </a:r>
            <a:endParaRPr lang="en-US" sz="1725" dirty="0"/>
          </a:p>
        </p:txBody>
      </p:sp>
      <p:sp>
        <p:nvSpPr>
          <p:cNvPr id="36" name="SK-18-text-35"/>
          <p:cNvSpPr/>
          <p:nvPr/>
        </p:nvSpPr>
        <p:spPr>
          <a:xfrm>
            <a:off x="1450777" y="5383411"/>
            <a:ext cx="190187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Waking at night due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symptoms</a:t>
            </a:r>
            <a:endParaRPr lang="en-US" sz="1500" dirty="0"/>
          </a:p>
        </p:txBody>
      </p:sp>
      <p:sp>
        <p:nvSpPr>
          <p:cNvPr id="37" name="SK-18-text-36"/>
          <p:cNvSpPr/>
          <p:nvPr/>
        </p:nvSpPr>
        <p:spPr>
          <a:xfrm>
            <a:off x="4949875" y="4999434"/>
            <a:ext cx="510444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Activity Limitation</a:t>
            </a:r>
            <a:endParaRPr lang="en-US" sz="1725" dirty="0"/>
          </a:p>
        </p:txBody>
      </p:sp>
      <p:sp>
        <p:nvSpPr>
          <p:cNvPr id="38" name="SK-18-text-37"/>
          <p:cNvSpPr/>
          <p:nvPr/>
        </p:nvSpPr>
        <p:spPr>
          <a:xfrm>
            <a:off x="4949875" y="5383411"/>
            <a:ext cx="209698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restriction of normal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activities</a:t>
            </a:r>
            <a:endParaRPr lang="en-US" sz="1500" dirty="0"/>
          </a:p>
        </p:txBody>
      </p:sp>
      <p:sp>
        <p:nvSpPr>
          <p:cNvPr id="39" name="SK-18-text-38"/>
          <p:cNvSpPr/>
          <p:nvPr/>
        </p:nvSpPr>
        <p:spPr>
          <a:xfrm>
            <a:off x="9034165" y="1933873"/>
            <a:ext cx="31578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 Level</a:t>
            </a:r>
            <a:endParaRPr lang="en-US" sz="1725" dirty="0"/>
          </a:p>
        </p:txBody>
      </p:sp>
      <p:sp>
        <p:nvSpPr>
          <p:cNvPr id="40" name="SK-18-text-39"/>
          <p:cNvSpPr/>
          <p:nvPr/>
        </p:nvSpPr>
        <p:spPr>
          <a:xfrm>
            <a:off x="8839200" y="2578596"/>
            <a:ext cx="33528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Well-Controlled</a:t>
            </a:r>
            <a:endParaRPr lang="en-US" sz="1650" dirty="0"/>
          </a:p>
        </p:txBody>
      </p:sp>
      <p:sp>
        <p:nvSpPr>
          <p:cNvPr id="41" name="SK-18-text-40"/>
          <p:cNvSpPr/>
          <p:nvPr/>
        </p:nvSpPr>
        <p:spPr>
          <a:xfrm>
            <a:off x="8839200" y="2907655"/>
            <a:ext cx="33528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4 markers absent</a:t>
            </a:r>
            <a:endParaRPr lang="en-US" sz="1500" dirty="0"/>
          </a:p>
        </p:txBody>
      </p:sp>
      <p:sp>
        <p:nvSpPr>
          <p:cNvPr id="42" name="SK-18-text-41"/>
          <p:cNvSpPr/>
          <p:nvPr/>
        </p:nvSpPr>
        <p:spPr>
          <a:xfrm>
            <a:off x="8839200" y="3614142"/>
            <a:ext cx="33528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Partially Controlled</a:t>
            </a:r>
            <a:endParaRPr lang="en-US" sz="1650" dirty="0"/>
          </a:p>
        </p:txBody>
      </p:sp>
      <p:sp>
        <p:nvSpPr>
          <p:cNvPr id="43" name="SK-18-text-42"/>
          <p:cNvSpPr/>
          <p:nvPr/>
        </p:nvSpPr>
        <p:spPr>
          <a:xfrm>
            <a:off x="8839200" y="3943350"/>
            <a:ext cx="33528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 markers present</a:t>
            </a:r>
            <a:endParaRPr lang="en-US" sz="1500" dirty="0"/>
          </a:p>
        </p:txBody>
      </p:sp>
      <p:sp>
        <p:nvSpPr>
          <p:cNvPr id="44" name="SK-18-text-43"/>
          <p:cNvSpPr/>
          <p:nvPr/>
        </p:nvSpPr>
        <p:spPr>
          <a:xfrm>
            <a:off x="8839200" y="4649688"/>
            <a:ext cx="31222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Uncontrolled</a:t>
            </a:r>
            <a:endParaRPr lang="en-US" sz="1650" dirty="0"/>
          </a:p>
        </p:txBody>
      </p:sp>
      <p:sp>
        <p:nvSpPr>
          <p:cNvPr id="45" name="SK-18-text-44"/>
          <p:cNvSpPr/>
          <p:nvPr/>
        </p:nvSpPr>
        <p:spPr>
          <a:xfrm>
            <a:off x="8839200" y="4972050"/>
            <a:ext cx="33528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3–4 markers present — step up</a:t>
            </a:r>
            <a:endParaRPr lang="en-US" sz="1500" dirty="0"/>
          </a:p>
        </p:txBody>
      </p:sp>
      <p:sp>
        <p:nvSpPr>
          <p:cNvPr id="46" name="SK-18-text-45"/>
          <p:cNvSpPr/>
          <p:nvPr/>
        </p:nvSpPr>
        <p:spPr>
          <a:xfrm>
            <a:off x="8180784" y="5616625"/>
            <a:ext cx="31576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4B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review: inhaler technique,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4B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adherence, action plan, smoking status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820" cy="161166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26669"/>
            <a:ext cx="3169890" cy="2578596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344067"/>
            <a:ext cx="926455" cy="137071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762423"/>
            <a:ext cx="5449788" cy="4485084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157" y="2363242"/>
            <a:ext cx="4572000" cy="1905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1762423"/>
            <a:ext cx="5449788" cy="4485084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486" y="2363242"/>
            <a:ext cx="2584698" cy="1905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6079" y="2571750"/>
            <a:ext cx="4876800" cy="555427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6079" y="2571750"/>
            <a:ext cx="548580" cy="555427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6079" y="3230017"/>
            <a:ext cx="4876800" cy="555427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6079" y="3230017"/>
            <a:ext cx="548580" cy="555427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3888432"/>
            <a:ext cx="4876800" cy="555427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3888432"/>
            <a:ext cx="548580" cy="555427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77294" y="6453336"/>
            <a:ext cx="1950690" cy="329059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25467" y="6453336"/>
            <a:ext cx="1183927" cy="329059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06877" y="6453336"/>
            <a:ext cx="3644205" cy="329059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48565" y="6453336"/>
            <a:ext cx="2096988" cy="329059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86079" y="4581079"/>
            <a:ext cx="4949951" cy="1271188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86079" y="4581079"/>
            <a:ext cx="2209090" cy="317689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95169" y="4581079"/>
            <a:ext cx="2740861" cy="317689"/>
          </a:xfrm>
          <a:prstGeom prst="rect">
            <a:avLst/>
          </a:prstGeom>
        </p:spPr>
      </p:pic>
      <p:pic>
        <p:nvPicPr>
          <p:cNvPr id="24" name="SK-19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86079" y="4898768"/>
            <a:ext cx="2209090" cy="317832"/>
          </a:xfrm>
          <a:prstGeom prst="rect">
            <a:avLst/>
          </a:prstGeom>
        </p:spPr>
      </p:pic>
      <p:pic>
        <p:nvPicPr>
          <p:cNvPr id="25" name="SK-19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95169" y="4898768"/>
            <a:ext cx="2740861" cy="317832"/>
          </a:xfrm>
          <a:prstGeom prst="rect">
            <a:avLst/>
          </a:prstGeom>
        </p:spPr>
      </p:pic>
      <p:pic>
        <p:nvPicPr>
          <p:cNvPr id="26" name="SK-19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86079" y="5216600"/>
            <a:ext cx="2209090" cy="317833"/>
          </a:xfrm>
          <a:prstGeom prst="rect">
            <a:avLst/>
          </a:prstGeom>
        </p:spPr>
      </p:pic>
      <p:pic>
        <p:nvPicPr>
          <p:cNvPr id="27" name="SK-19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95169" y="5216600"/>
            <a:ext cx="2740861" cy="317833"/>
          </a:xfrm>
          <a:prstGeom prst="rect">
            <a:avLst/>
          </a:prstGeom>
        </p:spPr>
      </p:pic>
      <p:pic>
        <p:nvPicPr>
          <p:cNvPr id="28" name="SK-19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86079" y="5534433"/>
            <a:ext cx="2209090" cy="317833"/>
          </a:xfrm>
          <a:prstGeom prst="rect">
            <a:avLst/>
          </a:prstGeom>
        </p:spPr>
      </p:pic>
      <p:pic>
        <p:nvPicPr>
          <p:cNvPr id="29" name="SK-19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95169" y="5534433"/>
            <a:ext cx="2740861" cy="317833"/>
          </a:xfrm>
          <a:prstGeom prst="rect">
            <a:avLst/>
          </a:prstGeom>
        </p:spPr>
      </p:pic>
      <p:pic>
        <p:nvPicPr>
          <p:cNvPr id="30" name="SK-19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5898" y="2571750"/>
            <a:ext cx="4974282" cy="1405830"/>
          </a:xfrm>
          <a:prstGeom prst="rect">
            <a:avLst/>
          </a:prstGeom>
        </p:spPr>
      </p:pic>
      <p:sp>
        <p:nvSpPr>
          <p:cNvPr id="31" name="SK-19-text-30"/>
          <p:cNvSpPr/>
          <p:nvPr/>
        </p:nvSpPr>
        <p:spPr>
          <a:xfrm>
            <a:off x="6436072" y="4581079"/>
            <a:ext cx="2309103" cy="3176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0000"/>
                </a:solidFill>
              </a:rPr>
              <a:t>Positive answers</a:t>
            </a:r>
            <a:endParaRPr lang="en-US" sz="1575" dirty="0"/>
          </a:p>
        </p:txBody>
      </p:sp>
      <p:sp>
        <p:nvSpPr>
          <p:cNvPr id="32" name="SK-19-text-31"/>
          <p:cNvSpPr/>
          <p:nvPr/>
        </p:nvSpPr>
        <p:spPr>
          <a:xfrm>
            <a:off x="8838046" y="4581079"/>
            <a:ext cx="3285261" cy="3176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Interpretation</a:t>
            </a:r>
            <a:endParaRPr lang="en-US" sz="1575" dirty="0"/>
          </a:p>
        </p:txBody>
      </p:sp>
      <p:sp>
        <p:nvSpPr>
          <p:cNvPr id="33" name="SK-19-text-32"/>
          <p:cNvSpPr/>
          <p:nvPr/>
        </p:nvSpPr>
        <p:spPr>
          <a:xfrm>
            <a:off x="6440835" y="4898768"/>
            <a:ext cx="2299578" cy="3178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0</a:t>
            </a:r>
            <a:endParaRPr lang="en-US" sz="1425" dirty="0"/>
          </a:p>
        </p:txBody>
      </p:sp>
      <p:sp>
        <p:nvSpPr>
          <p:cNvPr id="34" name="SK-19-text-33"/>
          <p:cNvSpPr/>
          <p:nvPr/>
        </p:nvSpPr>
        <p:spPr>
          <a:xfrm>
            <a:off x="8838046" y="4898768"/>
            <a:ext cx="3178229" cy="3178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</a:rPr>
              <a:t>Well controlled</a:t>
            </a:r>
            <a:endParaRPr lang="en-US" sz="1425" dirty="0"/>
          </a:p>
        </p:txBody>
      </p:sp>
      <p:sp>
        <p:nvSpPr>
          <p:cNvPr id="35" name="SK-19-text-34"/>
          <p:cNvSpPr/>
          <p:nvPr/>
        </p:nvSpPr>
        <p:spPr>
          <a:xfrm>
            <a:off x="6440835" y="5216600"/>
            <a:ext cx="2299578" cy="3178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1</a:t>
            </a:r>
            <a:endParaRPr lang="en-US" sz="1425" dirty="0"/>
          </a:p>
        </p:txBody>
      </p:sp>
      <p:sp>
        <p:nvSpPr>
          <p:cNvPr id="36" name="SK-19-text-35"/>
          <p:cNvSpPr/>
          <p:nvPr/>
        </p:nvSpPr>
        <p:spPr>
          <a:xfrm>
            <a:off x="8838046" y="5216600"/>
            <a:ext cx="3353954" cy="3178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</a:rPr>
              <a:t>Borderline — review</a:t>
            </a:r>
            <a:endParaRPr lang="en-US" sz="1425" dirty="0"/>
          </a:p>
        </p:txBody>
      </p:sp>
      <p:sp>
        <p:nvSpPr>
          <p:cNvPr id="37" name="SK-19-text-36"/>
          <p:cNvSpPr/>
          <p:nvPr/>
        </p:nvSpPr>
        <p:spPr>
          <a:xfrm>
            <a:off x="6440835" y="5534433"/>
            <a:ext cx="2299578" cy="3178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2–3</a:t>
            </a:r>
            <a:endParaRPr lang="en-US" sz="1425" dirty="0"/>
          </a:p>
        </p:txBody>
      </p:sp>
      <p:sp>
        <p:nvSpPr>
          <p:cNvPr id="38" name="SK-19-text-37"/>
          <p:cNvSpPr/>
          <p:nvPr/>
        </p:nvSpPr>
        <p:spPr>
          <a:xfrm>
            <a:off x="8838046" y="5534433"/>
            <a:ext cx="3353954" cy="3178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</a:rPr>
              <a:t>Poorly controlled — act</a:t>
            </a:r>
            <a:endParaRPr lang="en-US" sz="1425" dirty="0"/>
          </a:p>
        </p:txBody>
      </p:sp>
      <p:sp>
        <p:nvSpPr>
          <p:cNvPr id="39" name="SK-19-text-38"/>
          <p:cNvSpPr/>
          <p:nvPr/>
        </p:nvSpPr>
        <p:spPr>
          <a:xfrm>
            <a:off x="475357" y="411361"/>
            <a:ext cx="27384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494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</a:t>
            </a:r>
            <a:endParaRPr lang="en-US" sz="1725" dirty="0"/>
          </a:p>
        </p:txBody>
      </p:sp>
      <p:sp>
        <p:nvSpPr>
          <p:cNvPr id="40" name="SK-19-text-39"/>
          <p:cNvSpPr/>
          <p:nvPr/>
        </p:nvSpPr>
        <p:spPr>
          <a:xfrm>
            <a:off x="475357" y="740569"/>
            <a:ext cx="1171664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43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Assessment Tools: ACT and RCP 3 Questions</a:t>
            </a:r>
            <a:endParaRPr lang="en-US" sz="3300" dirty="0"/>
          </a:p>
        </p:txBody>
      </p:sp>
      <p:sp>
        <p:nvSpPr>
          <p:cNvPr id="41" name="SK-19-text-40"/>
          <p:cNvSpPr/>
          <p:nvPr/>
        </p:nvSpPr>
        <p:spPr>
          <a:xfrm>
            <a:off x="743694" y="1995636"/>
            <a:ext cx="813435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Control Test (ACT)</a:t>
            </a:r>
            <a:endParaRPr lang="en-US" sz="2100" dirty="0"/>
          </a:p>
        </p:txBody>
      </p:sp>
      <p:sp>
        <p:nvSpPr>
          <p:cNvPr id="42" name="SK-19-text-41"/>
          <p:cNvSpPr/>
          <p:nvPr/>
        </p:nvSpPr>
        <p:spPr>
          <a:xfrm>
            <a:off x="743694" y="4224486"/>
            <a:ext cx="111442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Score 25 – Fully controlled; no action needed</a:t>
            </a:r>
            <a:endParaRPr lang="en-US" sz="1500" dirty="0"/>
          </a:p>
        </p:txBody>
      </p:sp>
      <p:sp>
        <p:nvSpPr>
          <p:cNvPr id="43" name="SK-19-text-42"/>
          <p:cNvSpPr/>
          <p:nvPr/>
        </p:nvSpPr>
        <p:spPr>
          <a:xfrm>
            <a:off x="743694" y="4649688"/>
            <a:ext cx="425499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Score 20–24 – Partially controlled; review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triggers and technique</a:t>
            </a:r>
            <a:endParaRPr lang="en-US" sz="1500" dirty="0"/>
          </a:p>
        </p:txBody>
      </p:sp>
      <p:sp>
        <p:nvSpPr>
          <p:cNvPr id="44" name="SK-19-text-43"/>
          <p:cNvSpPr/>
          <p:nvPr/>
        </p:nvSpPr>
        <p:spPr>
          <a:xfrm>
            <a:off x="743694" y="5321796"/>
            <a:ext cx="109156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Score &lt; 20 – Uncontrolled; step up treatment</a:t>
            </a:r>
            <a:endParaRPr lang="en-US" sz="1500" dirty="0"/>
          </a:p>
        </p:txBody>
      </p:sp>
      <p:sp>
        <p:nvSpPr>
          <p:cNvPr id="45" name="SK-19-text-44"/>
          <p:cNvSpPr/>
          <p:nvPr/>
        </p:nvSpPr>
        <p:spPr>
          <a:xfrm>
            <a:off x="987475" y="5945832"/>
            <a:ext cx="112045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*5 patient-reported questions covering the past 4 weeks</a:t>
            </a:r>
            <a:endParaRPr lang="en-US" sz="1350" dirty="0"/>
          </a:p>
        </p:txBody>
      </p:sp>
      <p:sp>
        <p:nvSpPr>
          <p:cNvPr id="46" name="SK-19-text-45"/>
          <p:cNvSpPr/>
          <p:nvPr/>
        </p:nvSpPr>
        <p:spPr>
          <a:xfrm>
            <a:off x="6473875" y="1995636"/>
            <a:ext cx="57181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RCP ‘3 Questions’</a:t>
            </a:r>
            <a:endParaRPr lang="en-US" sz="2100" dirty="0"/>
          </a:p>
        </p:txBody>
      </p:sp>
      <p:sp>
        <p:nvSpPr>
          <p:cNvPr id="47" name="SK-19-text-46"/>
          <p:cNvSpPr/>
          <p:nvPr/>
        </p:nvSpPr>
        <p:spPr>
          <a:xfrm>
            <a:off x="6595765" y="2599134"/>
            <a:ext cx="470609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last week / month, have you had difficulty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sleeping because of your asthma symptoms?</a:t>
            </a:r>
            <a:endParaRPr lang="en-US" sz="1500" dirty="0"/>
          </a:p>
        </p:txBody>
      </p:sp>
      <p:sp>
        <p:nvSpPr>
          <p:cNvPr id="48" name="SK-19-text-47"/>
          <p:cNvSpPr/>
          <p:nvPr/>
        </p:nvSpPr>
        <p:spPr>
          <a:xfrm>
            <a:off x="6595765" y="3264396"/>
            <a:ext cx="432807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Have you had your usual asthma symptoms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during the day?</a:t>
            </a:r>
            <a:endParaRPr lang="en-US" sz="1500" dirty="0"/>
          </a:p>
        </p:txBody>
      </p:sp>
      <p:sp>
        <p:nvSpPr>
          <p:cNvPr id="49" name="SK-19-text-48"/>
          <p:cNvSpPr/>
          <p:nvPr/>
        </p:nvSpPr>
        <p:spPr>
          <a:xfrm>
            <a:off x="6595765" y="3922663"/>
            <a:ext cx="427925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Has your asthma interfered with your usual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activities?</a:t>
            </a:r>
            <a:endParaRPr lang="en-US" sz="1500" dirty="0"/>
          </a:p>
        </p:txBody>
      </p:sp>
      <p:sp>
        <p:nvSpPr>
          <p:cNvPr id="50" name="SK-19-text-49"/>
          <p:cNvSpPr/>
          <p:nvPr/>
        </p:nvSpPr>
        <p:spPr>
          <a:xfrm>
            <a:off x="6888361" y="5952679"/>
            <a:ext cx="53036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*Widely used in UK primary care; quick and validated</a:t>
            </a:r>
            <a:endParaRPr lang="en-US" sz="1350" dirty="0"/>
          </a:p>
        </p:txBody>
      </p:sp>
      <p:sp>
        <p:nvSpPr>
          <p:cNvPr id="51" name="SK-19-text-50"/>
          <p:cNvSpPr/>
          <p:nvPr/>
        </p:nvSpPr>
        <p:spPr>
          <a:xfrm>
            <a:off x="463153" y="6508105"/>
            <a:ext cx="52292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Review Essentials:</a:t>
            </a:r>
            <a:endParaRPr lang="en-US" sz="1350" dirty="0"/>
          </a:p>
        </p:txBody>
      </p:sp>
      <p:sp>
        <p:nvSpPr>
          <p:cNvPr id="52" name="SK-19-text-51"/>
          <p:cNvSpPr/>
          <p:nvPr/>
        </p:nvSpPr>
        <p:spPr>
          <a:xfrm>
            <a:off x="3011388" y="6521946"/>
            <a:ext cx="39947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Inhaler Technique</a:t>
            </a:r>
            <a:endParaRPr lang="en-US" sz="1350" dirty="0"/>
          </a:p>
        </p:txBody>
      </p:sp>
      <p:sp>
        <p:nvSpPr>
          <p:cNvPr id="53" name="SK-19-text-52"/>
          <p:cNvSpPr/>
          <p:nvPr/>
        </p:nvSpPr>
        <p:spPr>
          <a:xfrm>
            <a:off x="4901059" y="6521946"/>
            <a:ext cx="23488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Adherence</a:t>
            </a:r>
            <a:endParaRPr lang="en-US" sz="1350" dirty="0"/>
          </a:p>
        </p:txBody>
      </p:sp>
      <p:sp>
        <p:nvSpPr>
          <p:cNvPr id="54" name="SK-19-text-53"/>
          <p:cNvSpPr/>
          <p:nvPr/>
        </p:nvSpPr>
        <p:spPr>
          <a:xfrm>
            <a:off x="6278761" y="6515100"/>
            <a:ext cx="44062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Written Action Plan</a:t>
            </a:r>
            <a:endParaRPr lang="en-US" sz="1350" dirty="0"/>
          </a:p>
        </p:txBody>
      </p:sp>
      <p:sp>
        <p:nvSpPr>
          <p:cNvPr id="55" name="SK-19-text-54"/>
          <p:cNvSpPr/>
          <p:nvPr/>
        </p:nvSpPr>
        <p:spPr>
          <a:xfrm>
            <a:off x="8278267" y="6515100"/>
            <a:ext cx="33775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Smoking Status</a:t>
            </a:r>
            <a:endParaRPr lang="en-US" sz="1350" dirty="0"/>
          </a:p>
        </p:txBody>
      </p:sp>
      <p:sp>
        <p:nvSpPr>
          <p:cNvPr id="56" name="SK-19-text-55"/>
          <p:cNvSpPr/>
          <p:nvPr/>
        </p:nvSpPr>
        <p:spPr>
          <a:xfrm>
            <a:off x="9997380" y="6515100"/>
            <a:ext cx="21946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FeNO if available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169" y="0"/>
            <a:ext cx="1316831" cy="1248221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74890"/>
            <a:ext cx="1767780" cy="212586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36055"/>
            <a:ext cx="2072580" cy="143917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25861"/>
            <a:ext cx="3511153" cy="248944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769" y="2763738"/>
            <a:ext cx="2938165" cy="26744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2125861"/>
            <a:ext cx="3511153" cy="2489448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7592" y="2763738"/>
            <a:ext cx="2938165" cy="26744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1098" y="2125861"/>
            <a:ext cx="3511153" cy="248944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78267" y="2763738"/>
            <a:ext cx="2938165" cy="267444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827984"/>
            <a:ext cx="10972800" cy="153605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086" y="5102275"/>
            <a:ext cx="1084957" cy="1001167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41655" y="2304157"/>
            <a:ext cx="402282" cy="383977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0" y="2304157"/>
            <a:ext cx="426690" cy="383977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177" y="2297311"/>
            <a:ext cx="341263" cy="390823"/>
          </a:xfrm>
          <a:prstGeom prst="rect">
            <a:avLst/>
          </a:prstGeom>
        </p:spPr>
      </p:pic>
      <p:sp>
        <p:nvSpPr>
          <p:cNvPr id="17" name="SK-2-text-16"/>
          <p:cNvSpPr/>
          <p:nvPr/>
        </p:nvSpPr>
        <p:spPr>
          <a:xfrm>
            <a:off x="585192" y="473125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49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GUIDELINES UPDATE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597396" y="809179"/>
            <a:ext cx="11594604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Currency and Key Updates</a:t>
            </a:r>
            <a:endParaRPr lang="en-US" sz="3750" dirty="0"/>
          </a:p>
        </p:txBody>
      </p:sp>
      <p:sp>
        <p:nvSpPr>
          <p:cNvPr id="19" name="SK-2-text-18"/>
          <p:cNvSpPr/>
          <p:nvPr/>
        </p:nvSpPr>
        <p:spPr>
          <a:xfrm>
            <a:off x="10668000" y="1474440"/>
            <a:ext cx="15240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500" dirty="0"/>
          </a:p>
        </p:txBody>
      </p:sp>
      <p:sp>
        <p:nvSpPr>
          <p:cNvPr id="20" name="SK-2-text-19"/>
          <p:cNvSpPr/>
          <p:nvPr/>
        </p:nvSpPr>
        <p:spPr>
          <a:xfrm>
            <a:off x="1304479" y="2338536"/>
            <a:ext cx="42576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</a:t>
            </a:r>
            <a:endParaRPr lang="en-US" sz="2250" dirty="0"/>
          </a:p>
        </p:txBody>
      </p:sp>
      <p:sp>
        <p:nvSpPr>
          <p:cNvPr id="21" name="SK-2-text-20"/>
          <p:cNvSpPr/>
          <p:nvPr/>
        </p:nvSpPr>
        <p:spPr>
          <a:xfrm>
            <a:off x="877788" y="2804815"/>
            <a:ext cx="53797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JOINT BTS/NICE/SIGN GUIDELINE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2" name="SK-2-text-21"/>
          <p:cNvSpPr/>
          <p:nvPr/>
        </p:nvSpPr>
        <p:spPr>
          <a:xfrm>
            <a:off x="816769" y="3127177"/>
            <a:ext cx="30600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*Published November 2024 · Updated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November 2025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816769" y="3600450"/>
            <a:ext cx="25602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*Replaces NG80 (2021) and old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BTS/SIGN 153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816769" y="4066729"/>
            <a:ext cx="29015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*Primary reference for adult asthma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 and management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5023098" y="2345382"/>
            <a:ext cx="35718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 158</a:t>
            </a:r>
            <a:endParaRPr lang="en-US" sz="2250" dirty="0"/>
          </a:p>
        </p:txBody>
      </p:sp>
      <p:sp>
        <p:nvSpPr>
          <p:cNvPr id="26" name="SK-2-text-25"/>
          <p:cNvSpPr/>
          <p:nvPr/>
        </p:nvSpPr>
        <p:spPr>
          <a:xfrm>
            <a:off x="4596259" y="2804815"/>
            <a:ext cx="42824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ASTHMA MANAGEMENT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SK-2-text-26"/>
          <p:cNvSpPr/>
          <p:nvPr/>
        </p:nvSpPr>
        <p:spPr>
          <a:xfrm>
            <a:off x="4535388" y="3134023"/>
            <a:ext cx="42691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*Amended May 2025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4535388" y="3401467"/>
            <a:ext cx="2974777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*Governs acute severe asthma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in hospital and emergency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settings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8741569" y="2338536"/>
            <a:ext cx="345043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BNF 91 • NICE CKS</a:t>
            </a:r>
            <a:endParaRPr lang="en-US" sz="2250" dirty="0"/>
          </a:p>
        </p:txBody>
      </p:sp>
      <p:sp>
        <p:nvSpPr>
          <p:cNvPr id="30" name="SK-2-text-29"/>
          <p:cNvSpPr/>
          <p:nvPr/>
        </p:nvSpPr>
        <p:spPr>
          <a:xfrm>
            <a:off x="8302675" y="2804815"/>
            <a:ext cx="3889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DRUG DOSES &amp; PRIMARY CARE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SK-2-text-30"/>
          <p:cNvSpPr/>
          <p:nvPr/>
        </p:nvSpPr>
        <p:spPr>
          <a:xfrm>
            <a:off x="8241655" y="3127177"/>
            <a:ext cx="395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*BNF 91 — March 2026 (all drug doses)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8241655" y="3394621"/>
            <a:ext cx="29503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*NICE CKS Asthma — revised March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2026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8241655" y="3854053"/>
            <a:ext cx="3950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*⚠️ Mometasone (Asmanex)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8241655" y="4080421"/>
            <a:ext cx="3950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discontinued UK — Feb 2026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2462659" y="4999434"/>
            <a:ext cx="4131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49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MAJOR 2024 CHANGE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2462659" y="5266879"/>
            <a:ext cx="972934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SABA-only treatment is NO LONGER recommended</a:t>
            </a:r>
            <a:endParaRPr lang="en-US" sz="2250" dirty="0"/>
          </a:p>
        </p:txBody>
      </p:sp>
      <p:sp>
        <p:nvSpPr>
          <p:cNvPr id="37" name="SK-2-text-36"/>
          <p:cNvSpPr/>
          <p:nvPr/>
        </p:nvSpPr>
        <p:spPr>
          <a:xfrm>
            <a:off x="2462659" y="5664696"/>
            <a:ext cx="83879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*Salbutamol as-needed alone at Step 1 is abolished. All adults with asthma must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 use ICS/formoterol as their reliever — AIR therapy.</a:t>
            </a:r>
            <a:endParaRPr lang="en-US" sz="1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271" y="0"/>
            <a:ext cx="2072729" cy="150882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474440"/>
            <a:ext cx="2291953" cy="13022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75" y="4766221"/>
            <a:ext cx="2096988" cy="205740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1933873"/>
            <a:ext cx="2523679" cy="3861048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933873"/>
            <a:ext cx="2523679" cy="699492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1467" y="1933873"/>
            <a:ext cx="2523679" cy="3861048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1467" y="1933873"/>
            <a:ext cx="2523679" cy="699492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1933873"/>
            <a:ext cx="2523679" cy="3861048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1933873"/>
            <a:ext cx="2686823" cy="699492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6369" y="1933873"/>
            <a:ext cx="2523679" cy="3861048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7536" y="1933873"/>
            <a:ext cx="2523679" cy="699492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6094065"/>
            <a:ext cx="4328071" cy="1905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54180" y="6094065"/>
            <a:ext cx="4328071" cy="1905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13265" y="6063179"/>
            <a:ext cx="80823" cy="80822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596" y="6382048"/>
            <a:ext cx="11545788" cy="1905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41482" y="2112169"/>
            <a:ext cx="304800" cy="34290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64188" y="2112169"/>
            <a:ext cx="329059" cy="329059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47765" y="2112169"/>
            <a:ext cx="658563" cy="329059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9286" y="2105323"/>
            <a:ext cx="377875" cy="335905"/>
          </a:xfrm>
          <a:prstGeom prst="rect">
            <a:avLst/>
          </a:prstGeom>
        </p:spPr>
      </p:pic>
      <p:sp>
        <p:nvSpPr>
          <p:cNvPr id="23" name="SK-20-text-22"/>
          <p:cNvSpPr/>
          <p:nvPr/>
        </p:nvSpPr>
        <p:spPr>
          <a:xfrm>
            <a:off x="560784" y="438894"/>
            <a:ext cx="110204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CARE · SIGN 158 (MAY 2025)</a:t>
            </a:r>
            <a:endParaRPr lang="en-US" sz="1950" dirty="0"/>
          </a:p>
        </p:txBody>
      </p:sp>
      <p:sp>
        <p:nvSpPr>
          <p:cNvPr id="24" name="SK-20-text-23"/>
          <p:cNvSpPr/>
          <p:nvPr/>
        </p:nvSpPr>
        <p:spPr>
          <a:xfrm>
            <a:off x="560784" y="809179"/>
            <a:ext cx="1163121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40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Asthma: Severity Classification</a:t>
            </a:r>
            <a:endParaRPr lang="en-US" sz="3750" dirty="0"/>
          </a:p>
        </p:txBody>
      </p:sp>
      <p:sp>
        <p:nvSpPr>
          <p:cNvPr id="25" name="SK-20-text-24"/>
          <p:cNvSpPr/>
          <p:nvPr/>
        </p:nvSpPr>
        <p:spPr>
          <a:xfrm>
            <a:off x="1158180" y="2160240"/>
            <a:ext cx="23088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</a:t>
            </a:r>
            <a:endParaRPr lang="en-US" sz="1800" dirty="0"/>
          </a:p>
        </p:txBody>
      </p:sp>
      <p:sp>
        <p:nvSpPr>
          <p:cNvPr id="26" name="SK-20-text-25"/>
          <p:cNvSpPr/>
          <p:nvPr/>
        </p:nvSpPr>
        <p:spPr>
          <a:xfrm>
            <a:off x="743694" y="2832348"/>
            <a:ext cx="207258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PEF 50–75% best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650" dirty="0"/>
          </a:p>
        </p:txBody>
      </p:sp>
      <p:sp>
        <p:nvSpPr>
          <p:cNvPr id="27" name="SK-20-text-26"/>
          <p:cNvSpPr/>
          <p:nvPr/>
        </p:nvSpPr>
        <p:spPr>
          <a:xfrm>
            <a:off x="743694" y="3470077"/>
            <a:ext cx="53673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Worsening symptoms</a:t>
            </a:r>
            <a:endParaRPr lang="en-US" sz="1725" dirty="0"/>
          </a:p>
        </p:txBody>
      </p:sp>
      <p:sp>
        <p:nvSpPr>
          <p:cNvPr id="28" name="SK-20-text-27"/>
          <p:cNvSpPr/>
          <p:nvPr/>
        </p:nvSpPr>
        <p:spPr>
          <a:xfrm>
            <a:off x="743694" y="3861048"/>
            <a:ext cx="147518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Able to talk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sentences</a:t>
            </a:r>
            <a:endParaRPr lang="en-US" sz="1650" dirty="0"/>
          </a:p>
        </p:txBody>
      </p:sp>
      <p:sp>
        <p:nvSpPr>
          <p:cNvPr id="29" name="SK-20-text-28"/>
          <p:cNvSpPr/>
          <p:nvPr/>
        </p:nvSpPr>
        <p:spPr>
          <a:xfrm>
            <a:off x="743694" y="4491930"/>
            <a:ext cx="58931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alarming features</a:t>
            </a:r>
            <a:endParaRPr lang="en-US" sz="1725" dirty="0"/>
          </a:p>
        </p:txBody>
      </p:sp>
      <p:sp>
        <p:nvSpPr>
          <p:cNvPr id="30" name="SK-20-text-29"/>
          <p:cNvSpPr/>
          <p:nvPr/>
        </p:nvSpPr>
        <p:spPr>
          <a:xfrm>
            <a:off x="4279255" y="2160240"/>
            <a:ext cx="1760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</a:t>
            </a:r>
            <a:endParaRPr lang="en-US" sz="1800" dirty="0"/>
          </a:p>
        </p:txBody>
      </p:sp>
      <p:sp>
        <p:nvSpPr>
          <p:cNvPr id="31" name="SK-20-text-30"/>
          <p:cNvSpPr/>
          <p:nvPr/>
        </p:nvSpPr>
        <p:spPr>
          <a:xfrm>
            <a:off x="3572173" y="2832348"/>
            <a:ext cx="206037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PEF 33–50% best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650" dirty="0"/>
          </a:p>
        </p:txBody>
      </p:sp>
      <p:sp>
        <p:nvSpPr>
          <p:cNvPr id="32" name="SK-20-text-31"/>
          <p:cNvSpPr/>
          <p:nvPr/>
        </p:nvSpPr>
        <p:spPr>
          <a:xfrm>
            <a:off x="3572173" y="3470077"/>
            <a:ext cx="38776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RR ≥ 25/min</a:t>
            </a:r>
            <a:endParaRPr lang="en-US" sz="1725" dirty="0"/>
          </a:p>
        </p:txBody>
      </p:sp>
      <p:sp>
        <p:nvSpPr>
          <p:cNvPr id="33" name="SK-20-text-32"/>
          <p:cNvSpPr/>
          <p:nvPr/>
        </p:nvSpPr>
        <p:spPr>
          <a:xfrm>
            <a:off x="3572173" y="3861048"/>
            <a:ext cx="431577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HR ≥ 110 bpm</a:t>
            </a:r>
            <a:endParaRPr lang="en-US" sz="1725" dirty="0"/>
          </a:p>
        </p:txBody>
      </p:sp>
      <p:sp>
        <p:nvSpPr>
          <p:cNvPr id="34" name="SK-20-text-33"/>
          <p:cNvSpPr/>
          <p:nvPr/>
        </p:nvSpPr>
        <p:spPr>
          <a:xfrm>
            <a:off x="3572173" y="4245025"/>
            <a:ext cx="19871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Unable to complete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sentences</a:t>
            </a:r>
            <a:endParaRPr lang="en-US" sz="1650" dirty="0"/>
          </a:p>
        </p:txBody>
      </p:sp>
      <p:sp>
        <p:nvSpPr>
          <p:cNvPr id="35" name="SK-20-text-34"/>
          <p:cNvSpPr/>
          <p:nvPr/>
        </p:nvSpPr>
        <p:spPr>
          <a:xfrm>
            <a:off x="6742063" y="2160240"/>
            <a:ext cx="450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</a:t>
            </a:r>
            <a:endParaRPr lang="en-US" sz="1800" dirty="0"/>
          </a:p>
        </p:txBody>
      </p:sp>
      <p:sp>
        <p:nvSpPr>
          <p:cNvPr id="36" name="SK-20-text-35"/>
          <p:cNvSpPr/>
          <p:nvPr/>
        </p:nvSpPr>
        <p:spPr>
          <a:xfrm>
            <a:off x="6388596" y="2832348"/>
            <a:ext cx="18530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PEF &lt; 33% best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650" dirty="0"/>
          </a:p>
        </p:txBody>
      </p:sp>
      <p:sp>
        <p:nvSpPr>
          <p:cNvPr id="37" name="SK-20-text-36"/>
          <p:cNvSpPr/>
          <p:nvPr/>
        </p:nvSpPr>
        <p:spPr>
          <a:xfrm>
            <a:off x="6388596" y="3435846"/>
            <a:ext cx="36147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SpO₂ &lt; 92%</a:t>
            </a:r>
            <a:endParaRPr lang="en-US" sz="1725" dirty="0"/>
          </a:p>
        </p:txBody>
      </p:sp>
      <p:sp>
        <p:nvSpPr>
          <p:cNvPr id="38" name="SK-20-text-37"/>
          <p:cNvSpPr/>
          <p:nvPr/>
        </p:nvSpPr>
        <p:spPr>
          <a:xfrm>
            <a:off x="6388596" y="3785592"/>
            <a:ext cx="37899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Silent chest</a:t>
            </a:r>
            <a:endParaRPr lang="en-US" sz="1725" dirty="0"/>
          </a:p>
        </p:txBody>
      </p:sp>
      <p:sp>
        <p:nvSpPr>
          <p:cNvPr id="39" name="SK-20-text-38"/>
          <p:cNvSpPr/>
          <p:nvPr/>
        </p:nvSpPr>
        <p:spPr>
          <a:xfrm>
            <a:off x="6388596" y="4135338"/>
            <a:ext cx="273843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Cyanosis</a:t>
            </a:r>
            <a:endParaRPr lang="en-US" sz="1725" dirty="0"/>
          </a:p>
        </p:txBody>
      </p:sp>
      <p:sp>
        <p:nvSpPr>
          <p:cNvPr id="40" name="SK-20-text-39"/>
          <p:cNvSpPr/>
          <p:nvPr/>
        </p:nvSpPr>
        <p:spPr>
          <a:xfrm>
            <a:off x="6388596" y="4471392"/>
            <a:ext cx="204817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Exhaustion / altered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consciousness</a:t>
            </a:r>
            <a:endParaRPr lang="en-US" sz="1650" dirty="0"/>
          </a:p>
        </p:txBody>
      </p:sp>
      <p:sp>
        <p:nvSpPr>
          <p:cNvPr id="41" name="SK-20-text-40"/>
          <p:cNvSpPr/>
          <p:nvPr/>
        </p:nvSpPr>
        <p:spPr>
          <a:xfrm>
            <a:off x="6388596" y="5068044"/>
            <a:ext cx="13532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Arrhythmia /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hypotension</a:t>
            </a:r>
            <a:endParaRPr lang="en-US" sz="1650" dirty="0"/>
          </a:p>
        </p:txBody>
      </p:sp>
      <p:sp>
        <p:nvSpPr>
          <p:cNvPr id="42" name="SK-20-text-41"/>
          <p:cNvSpPr/>
          <p:nvPr/>
        </p:nvSpPr>
        <p:spPr>
          <a:xfrm>
            <a:off x="9643765" y="2160240"/>
            <a:ext cx="2548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NEAR-FATAL</a:t>
            </a:r>
            <a:endParaRPr lang="en-US" sz="1800" dirty="0"/>
          </a:p>
        </p:txBody>
      </p:sp>
      <p:sp>
        <p:nvSpPr>
          <p:cNvPr id="43" name="SK-20-text-42"/>
          <p:cNvSpPr/>
          <p:nvPr/>
        </p:nvSpPr>
        <p:spPr>
          <a:xfrm>
            <a:off x="9217075" y="2832348"/>
            <a:ext cx="29749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Raised PaCO₂</a:t>
            </a:r>
            <a:endParaRPr lang="en-US" sz="1725" dirty="0"/>
          </a:p>
        </p:txBody>
      </p:sp>
      <p:sp>
        <p:nvSpPr>
          <p:cNvPr id="44" name="SK-20-text-43"/>
          <p:cNvSpPr/>
          <p:nvPr/>
        </p:nvSpPr>
        <p:spPr>
          <a:xfrm>
            <a:off x="9217075" y="3223171"/>
            <a:ext cx="21822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Requiring mechanical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ventilation</a:t>
            </a:r>
            <a:endParaRPr lang="en-US" sz="1650" dirty="0"/>
          </a:p>
        </p:txBody>
      </p:sp>
      <p:sp>
        <p:nvSpPr>
          <p:cNvPr id="45" name="SK-20-text-44"/>
          <p:cNvSpPr/>
          <p:nvPr/>
        </p:nvSpPr>
        <p:spPr>
          <a:xfrm>
            <a:off x="9217075" y="3847207"/>
            <a:ext cx="2974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ICU-level care needed</a:t>
            </a:r>
            <a:endParaRPr lang="en-US" sz="1725" dirty="0"/>
          </a:p>
        </p:txBody>
      </p:sp>
      <p:sp>
        <p:nvSpPr>
          <p:cNvPr id="46" name="SK-20-text-45"/>
          <p:cNvSpPr/>
          <p:nvPr/>
        </p:nvSpPr>
        <p:spPr>
          <a:xfrm>
            <a:off x="5047357" y="5980063"/>
            <a:ext cx="58045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*Increasing severity →</a:t>
            </a:r>
            <a:endParaRPr lang="en-US" sz="1650" dirty="0"/>
          </a:p>
        </p:txBody>
      </p:sp>
      <p:sp>
        <p:nvSpPr>
          <p:cNvPr id="47" name="SK-20-text-46"/>
          <p:cNvSpPr/>
          <p:nvPr/>
        </p:nvSpPr>
        <p:spPr>
          <a:xfrm>
            <a:off x="316855" y="6494413"/>
            <a:ext cx="22707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40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48" name="SK-20-text-47"/>
          <p:cNvSpPr/>
          <p:nvPr/>
        </p:nvSpPr>
        <p:spPr>
          <a:xfrm>
            <a:off x="10509498" y="6494413"/>
            <a:ext cx="16825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· May 2025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522363"/>
            <a:ext cx="2011561" cy="89148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0"/>
            <a:ext cx="1828800" cy="1234529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11961"/>
            <a:ext cx="1036290" cy="198879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1090" y="1954411"/>
            <a:ext cx="10241161" cy="802332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1090" y="3668911"/>
            <a:ext cx="10241161" cy="802332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1090" y="5383411"/>
            <a:ext cx="10241161" cy="802332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7380" y="1920180"/>
            <a:ext cx="914400" cy="4251871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8479" y="2173932"/>
            <a:ext cx="438894" cy="349746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8479" y="3031182"/>
            <a:ext cx="438894" cy="349746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0996" y="3888432"/>
            <a:ext cx="438894" cy="349746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8086" y="4745682"/>
            <a:ext cx="438894" cy="349746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1788" y="5602932"/>
            <a:ext cx="438894" cy="349746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6792" y="3785592"/>
            <a:ext cx="792361" cy="239911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1992" y="5500092"/>
            <a:ext cx="1145977" cy="239911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60855" y="5301109"/>
            <a:ext cx="2121396" cy="912019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82894" y="5431482"/>
            <a:ext cx="48667" cy="651421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82353" y="5376565"/>
            <a:ext cx="426690" cy="713184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26369" y="4581079"/>
            <a:ext cx="963067" cy="596503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79984" y="3716982"/>
            <a:ext cx="621655" cy="630882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92188" y="2873425"/>
            <a:ext cx="682675" cy="617190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55577" y="1995636"/>
            <a:ext cx="731490" cy="651421"/>
          </a:xfrm>
          <a:prstGeom prst="rect">
            <a:avLst/>
          </a:prstGeom>
        </p:spPr>
      </p:pic>
      <p:sp>
        <p:nvSpPr>
          <p:cNvPr id="25" name="SK-21-text-24"/>
          <p:cNvSpPr/>
          <p:nvPr/>
        </p:nvSpPr>
        <p:spPr>
          <a:xfrm>
            <a:off x="572988" y="459432"/>
            <a:ext cx="97488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C293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CARE · SIGN 158 · MAY 2025</a:t>
            </a:r>
            <a:endParaRPr lang="en-US" sz="1725" dirty="0"/>
          </a:p>
        </p:txBody>
      </p:sp>
      <p:sp>
        <p:nvSpPr>
          <p:cNvPr id="26" name="SK-21-text-25"/>
          <p:cNvSpPr/>
          <p:nvPr/>
        </p:nvSpPr>
        <p:spPr>
          <a:xfrm>
            <a:off x="572988" y="843409"/>
            <a:ext cx="116190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40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Asthma: Immediate Management</a:t>
            </a:r>
            <a:endParaRPr lang="en-US" sz="3675" dirty="0"/>
          </a:p>
        </p:txBody>
      </p:sp>
      <p:sp>
        <p:nvSpPr>
          <p:cNvPr id="27" name="SK-21-text-26"/>
          <p:cNvSpPr/>
          <p:nvPr/>
        </p:nvSpPr>
        <p:spPr>
          <a:xfrm>
            <a:off x="3608784" y="2057400"/>
            <a:ext cx="19069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</a:t>
            </a:r>
            <a:endParaRPr lang="en-US" sz="1950" dirty="0"/>
          </a:p>
        </p:txBody>
      </p:sp>
      <p:sp>
        <p:nvSpPr>
          <p:cNvPr id="28" name="SK-21-text-27"/>
          <p:cNvSpPr/>
          <p:nvPr/>
        </p:nvSpPr>
        <p:spPr>
          <a:xfrm>
            <a:off x="3608784" y="2359075"/>
            <a:ext cx="85832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24–28% Venturi mask or high-flow oxygen — target SpO₂ 94–98%</a:t>
            </a:r>
            <a:endParaRPr lang="en-US" sz="1650" dirty="0"/>
          </a:p>
        </p:txBody>
      </p:sp>
      <p:sp>
        <p:nvSpPr>
          <p:cNvPr id="29" name="SK-21-text-28"/>
          <p:cNvSpPr/>
          <p:nvPr/>
        </p:nvSpPr>
        <p:spPr>
          <a:xfrm>
            <a:off x="3462486" y="2900809"/>
            <a:ext cx="60674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Nebulised Salbutamol</a:t>
            </a:r>
            <a:endParaRPr lang="en-US" sz="1950" dirty="0"/>
          </a:p>
        </p:txBody>
      </p:sp>
      <p:sp>
        <p:nvSpPr>
          <p:cNvPr id="30" name="SK-21-text-29"/>
          <p:cNvSpPr/>
          <p:nvPr/>
        </p:nvSpPr>
        <p:spPr>
          <a:xfrm>
            <a:off x="3462486" y="3202632"/>
            <a:ext cx="872951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 nebulised — repeat as needed. Continuous 5–10 mg/hr if life-threatening.</a:t>
            </a:r>
            <a:endParaRPr lang="en-US" sz="1650" dirty="0"/>
          </a:p>
        </p:txBody>
      </p:sp>
      <p:sp>
        <p:nvSpPr>
          <p:cNvPr id="31" name="SK-21-text-30"/>
          <p:cNvSpPr/>
          <p:nvPr/>
        </p:nvSpPr>
        <p:spPr>
          <a:xfrm>
            <a:off x="3364855" y="3758059"/>
            <a:ext cx="57702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Ipratropium Bromide</a:t>
            </a:r>
            <a:endParaRPr lang="en-US" sz="1950" dirty="0"/>
          </a:p>
        </p:txBody>
      </p:sp>
      <p:sp>
        <p:nvSpPr>
          <p:cNvPr id="32" name="SK-21-text-31"/>
          <p:cNvSpPr/>
          <p:nvPr/>
        </p:nvSpPr>
        <p:spPr>
          <a:xfrm>
            <a:off x="5839867" y="3806130"/>
            <a:ext cx="1173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ADD-ON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3352800" y="4053036"/>
            <a:ext cx="8839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0.5 mg nebulised — add for severe or life-threatening attack</a:t>
            </a:r>
            <a:endParaRPr lang="en-US" sz="1650" dirty="0"/>
          </a:p>
        </p:txBody>
      </p:sp>
      <p:sp>
        <p:nvSpPr>
          <p:cNvPr id="34" name="SK-21-text-33"/>
          <p:cNvSpPr/>
          <p:nvPr/>
        </p:nvSpPr>
        <p:spPr>
          <a:xfrm>
            <a:off x="3121075" y="4608463"/>
            <a:ext cx="45815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Corticosteroids</a:t>
            </a:r>
            <a:endParaRPr lang="en-US" sz="1950" dirty="0"/>
          </a:p>
        </p:txBody>
      </p:sp>
      <p:sp>
        <p:nvSpPr>
          <p:cNvPr id="35" name="SK-21-text-34"/>
          <p:cNvSpPr/>
          <p:nvPr/>
        </p:nvSpPr>
        <p:spPr>
          <a:xfrm>
            <a:off x="3121075" y="4896594"/>
            <a:ext cx="9070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40–50 mg oral — OR IV hydrocortisone 100 mg if unable to swallow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2950369" y="5458867"/>
            <a:ext cx="60674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Magnesium Sulfate</a:t>
            </a:r>
            <a:endParaRPr lang="en-US" sz="1950" dirty="0"/>
          </a:p>
        </p:txBody>
      </p:sp>
      <p:sp>
        <p:nvSpPr>
          <p:cNvPr id="37" name="SK-21-text-36"/>
          <p:cNvSpPr/>
          <p:nvPr/>
        </p:nvSpPr>
        <p:spPr>
          <a:xfrm>
            <a:off x="5547271" y="5513784"/>
            <a:ext cx="1905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2974777" y="5760690"/>
            <a:ext cx="921722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1.2–2 g IV over 20 minutes — single dose for refractory severe asthma</a:t>
            </a:r>
            <a:endParaRPr lang="en-US" sz="1650" dirty="0"/>
          </a:p>
        </p:txBody>
      </p:sp>
      <p:sp>
        <p:nvSpPr>
          <p:cNvPr id="39" name="SK-21-text-38"/>
          <p:cNvSpPr/>
          <p:nvPr/>
        </p:nvSpPr>
        <p:spPr>
          <a:xfrm>
            <a:off x="9680377" y="5410944"/>
            <a:ext cx="2511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Salbutamol</a:t>
            </a:r>
            <a:endParaRPr lang="en-US" sz="1350" dirty="0"/>
          </a:p>
        </p:txBody>
      </p:sp>
      <p:sp>
        <p:nvSpPr>
          <p:cNvPr id="40" name="SK-21-text-39"/>
          <p:cNvSpPr/>
          <p:nvPr/>
        </p:nvSpPr>
        <p:spPr>
          <a:xfrm>
            <a:off x="9680377" y="5637163"/>
            <a:ext cx="17799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if nebulised route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impractical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11375082" y="6473875"/>
            <a:ext cx="81691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21 / 32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0"/>
            <a:ext cx="1524000" cy="164589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7700"/>
            <a:ext cx="1682353" cy="226308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371600"/>
            <a:ext cx="999679" cy="109686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1769269"/>
            <a:ext cx="9525" cy="395704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890" y="2335857"/>
            <a:ext cx="804565" cy="1905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0792" y="2335857"/>
            <a:ext cx="804565" cy="1905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564755"/>
            <a:ext cx="5035153" cy="870942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3511153"/>
            <a:ext cx="5035153" cy="706338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4293096"/>
            <a:ext cx="5157192" cy="665113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5061198"/>
            <a:ext cx="5035153" cy="665113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5966371"/>
            <a:ext cx="10850761" cy="377130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814096"/>
            <a:ext cx="12192000" cy="19050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4894" y="5239494"/>
            <a:ext cx="451098" cy="445740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4894" y="4594771"/>
            <a:ext cx="451098" cy="438894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4894" y="3943350"/>
            <a:ext cx="451098" cy="438894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4894" y="3298627"/>
            <a:ext cx="451098" cy="438894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34894" y="2647057"/>
            <a:ext cx="451098" cy="445740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7098" y="1748730"/>
            <a:ext cx="511969" cy="637729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267" y="1769269"/>
            <a:ext cx="646063" cy="603498"/>
          </a:xfrm>
          <a:prstGeom prst="rect">
            <a:avLst/>
          </a:prstGeom>
        </p:spPr>
      </p:pic>
      <p:sp>
        <p:nvSpPr>
          <p:cNvPr id="25" name="SK-22-text-24"/>
          <p:cNvSpPr/>
          <p:nvPr/>
        </p:nvSpPr>
        <p:spPr>
          <a:xfrm>
            <a:off x="646063" y="438894"/>
            <a:ext cx="2381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93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CARE</a:t>
            </a:r>
            <a:endParaRPr lang="en-US" sz="1500" dirty="0"/>
          </a:p>
        </p:txBody>
      </p:sp>
      <p:sp>
        <p:nvSpPr>
          <p:cNvPr id="26" name="SK-22-text-25"/>
          <p:cNvSpPr/>
          <p:nvPr/>
        </p:nvSpPr>
        <p:spPr>
          <a:xfrm>
            <a:off x="658267" y="781794"/>
            <a:ext cx="1153373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3E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Hospital Admission and Discharge Planning</a:t>
            </a:r>
            <a:endParaRPr lang="en-US" sz="3000" dirty="0"/>
          </a:p>
        </p:txBody>
      </p:sp>
      <p:sp>
        <p:nvSpPr>
          <p:cNvPr id="27" name="SK-22-text-26"/>
          <p:cNvSpPr/>
          <p:nvPr/>
        </p:nvSpPr>
        <p:spPr>
          <a:xfrm>
            <a:off x="1414165" y="1878955"/>
            <a:ext cx="59721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E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Admit to Hospital</a:t>
            </a:r>
            <a:endParaRPr lang="en-US" sz="2250" dirty="0"/>
          </a:p>
        </p:txBody>
      </p:sp>
      <p:sp>
        <p:nvSpPr>
          <p:cNvPr id="28" name="SK-22-text-27"/>
          <p:cNvSpPr/>
          <p:nvPr/>
        </p:nvSpPr>
        <p:spPr>
          <a:xfrm>
            <a:off x="1145977" y="2647057"/>
            <a:ext cx="7639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Life-threatening features present</a:t>
            </a:r>
            <a:endParaRPr lang="en-US" sz="1500" dirty="0"/>
          </a:p>
        </p:txBody>
      </p:sp>
      <p:sp>
        <p:nvSpPr>
          <p:cNvPr id="29" name="SK-22-text-28"/>
          <p:cNvSpPr/>
          <p:nvPr/>
        </p:nvSpPr>
        <p:spPr>
          <a:xfrm>
            <a:off x="816769" y="2907655"/>
            <a:ext cx="458405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Silent chest, cyanosis, SpO₂ &lt;92%, exhaustion, altered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consciousness, arrhythmia, hypotension</a:t>
            </a:r>
            <a:endParaRPr lang="en-US" sz="1350" dirty="0"/>
          </a:p>
        </p:txBody>
      </p:sp>
      <p:sp>
        <p:nvSpPr>
          <p:cNvPr id="30" name="SK-22-text-29"/>
          <p:cNvSpPr/>
          <p:nvPr/>
        </p:nvSpPr>
        <p:spPr>
          <a:xfrm>
            <a:off x="804565" y="3634680"/>
            <a:ext cx="6953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Severe attack not responding</a:t>
            </a:r>
            <a:endParaRPr lang="en-US" sz="1500" dirty="0"/>
          </a:p>
        </p:txBody>
      </p:sp>
      <p:sp>
        <p:nvSpPr>
          <p:cNvPr id="31" name="SK-22-text-30"/>
          <p:cNvSpPr/>
          <p:nvPr/>
        </p:nvSpPr>
        <p:spPr>
          <a:xfrm>
            <a:off x="1133773" y="3902125"/>
            <a:ext cx="106222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improvement after 15–30 minutes of initial treatment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804565" y="4395936"/>
            <a:ext cx="70294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SpO₂ &lt;92% despite treatment</a:t>
            </a:r>
            <a:endParaRPr lang="en-US" sz="1500" dirty="0"/>
          </a:p>
        </p:txBody>
      </p:sp>
      <p:sp>
        <p:nvSpPr>
          <p:cNvPr id="33" name="SK-22-text-32"/>
          <p:cNvSpPr/>
          <p:nvPr/>
        </p:nvSpPr>
        <p:spPr>
          <a:xfrm>
            <a:off x="1133773" y="4670227"/>
            <a:ext cx="106832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Persistent hypoxia after oxygen and bronchodilator therapy</a:t>
            </a:r>
            <a:endParaRPr lang="en-US" sz="1200" dirty="0"/>
          </a:p>
        </p:txBody>
      </p:sp>
      <p:sp>
        <p:nvSpPr>
          <p:cNvPr id="34" name="SK-22-text-33"/>
          <p:cNvSpPr/>
          <p:nvPr/>
        </p:nvSpPr>
        <p:spPr>
          <a:xfrm>
            <a:off x="804565" y="5164038"/>
            <a:ext cx="6496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Previous near-fatal attack</a:t>
            </a:r>
            <a:endParaRPr lang="en-US" sz="1500" dirty="0"/>
          </a:p>
        </p:txBody>
      </p:sp>
      <p:sp>
        <p:nvSpPr>
          <p:cNvPr id="35" name="SK-22-text-34"/>
          <p:cNvSpPr/>
          <p:nvPr/>
        </p:nvSpPr>
        <p:spPr>
          <a:xfrm>
            <a:off x="1133773" y="5431482"/>
            <a:ext cx="90373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High-risk patient — lower threshold for admission</a:t>
            </a:r>
            <a:endParaRPr lang="en-US" sz="1200" dirty="0"/>
          </a:p>
        </p:txBody>
      </p:sp>
      <p:sp>
        <p:nvSpPr>
          <p:cNvPr id="36" name="SK-22-text-35"/>
          <p:cNvSpPr/>
          <p:nvPr/>
        </p:nvSpPr>
        <p:spPr>
          <a:xfrm>
            <a:off x="7193161" y="1878955"/>
            <a:ext cx="499883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C893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Discharge Planning</a:t>
            </a:r>
            <a:endParaRPr lang="en-US" sz="2250" dirty="0"/>
          </a:p>
        </p:txBody>
      </p:sp>
      <p:sp>
        <p:nvSpPr>
          <p:cNvPr id="37" name="SK-22-text-36"/>
          <p:cNvSpPr/>
          <p:nvPr/>
        </p:nvSpPr>
        <p:spPr>
          <a:xfrm>
            <a:off x="7132290" y="2640211"/>
            <a:ext cx="50597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up maintenance treatment</a:t>
            </a:r>
            <a:endParaRPr lang="en-US" sz="1500" dirty="0"/>
          </a:p>
        </p:txBody>
      </p:sp>
      <p:sp>
        <p:nvSpPr>
          <p:cNvPr id="38" name="SK-22-text-37"/>
          <p:cNvSpPr/>
          <p:nvPr/>
        </p:nvSpPr>
        <p:spPr>
          <a:xfrm>
            <a:off x="7156698" y="2907655"/>
            <a:ext cx="5035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and escalate inhaler therapy before discharge</a:t>
            </a:r>
            <a:endParaRPr lang="en-US" sz="1200" dirty="0"/>
          </a:p>
        </p:txBody>
      </p:sp>
      <p:sp>
        <p:nvSpPr>
          <p:cNvPr id="39" name="SK-22-text-38"/>
          <p:cNvSpPr/>
          <p:nvPr/>
        </p:nvSpPr>
        <p:spPr>
          <a:xfrm>
            <a:off x="7144494" y="3284934"/>
            <a:ext cx="50475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Prednisolone 40–50mg for 5 days</a:t>
            </a:r>
            <a:endParaRPr lang="en-US" sz="1500" dirty="0"/>
          </a:p>
        </p:txBody>
      </p:sp>
      <p:sp>
        <p:nvSpPr>
          <p:cNvPr id="40" name="SK-22-text-39"/>
          <p:cNvSpPr/>
          <p:nvPr/>
        </p:nvSpPr>
        <p:spPr>
          <a:xfrm>
            <a:off x="7156698" y="3559225"/>
            <a:ext cx="50353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Minimum 3 days; oral route preferred</a:t>
            </a:r>
            <a:endParaRPr lang="en-US" sz="1200" dirty="0"/>
          </a:p>
        </p:txBody>
      </p:sp>
      <p:sp>
        <p:nvSpPr>
          <p:cNvPr id="41" name="SK-22-text-40"/>
          <p:cNvSpPr/>
          <p:nvPr/>
        </p:nvSpPr>
        <p:spPr>
          <a:xfrm>
            <a:off x="7144494" y="3936355"/>
            <a:ext cx="50475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Written personalised action plan</a:t>
            </a:r>
            <a:endParaRPr lang="en-US" sz="1500" dirty="0"/>
          </a:p>
        </p:txBody>
      </p:sp>
      <p:sp>
        <p:nvSpPr>
          <p:cNvPr id="42" name="SK-22-text-41"/>
          <p:cNvSpPr/>
          <p:nvPr/>
        </p:nvSpPr>
        <p:spPr>
          <a:xfrm>
            <a:off x="7156698" y="4196953"/>
            <a:ext cx="5035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Traffic light framework — green, yellow, red zones</a:t>
            </a:r>
            <a:endParaRPr lang="en-US" sz="1200" dirty="0"/>
          </a:p>
        </p:txBody>
      </p:sp>
      <p:sp>
        <p:nvSpPr>
          <p:cNvPr id="43" name="SK-22-text-42"/>
          <p:cNvSpPr/>
          <p:nvPr/>
        </p:nvSpPr>
        <p:spPr>
          <a:xfrm>
            <a:off x="7144494" y="4581079"/>
            <a:ext cx="50475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review within 2 working days</a:t>
            </a:r>
            <a:endParaRPr lang="en-US" sz="1500" dirty="0"/>
          </a:p>
        </p:txBody>
      </p:sp>
      <p:sp>
        <p:nvSpPr>
          <p:cNvPr id="44" name="SK-22-text-43"/>
          <p:cNvSpPr/>
          <p:nvPr/>
        </p:nvSpPr>
        <p:spPr>
          <a:xfrm>
            <a:off x="7156698" y="4855369"/>
            <a:ext cx="50353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follow-up to reassess control and treatment</a:t>
            </a:r>
            <a:endParaRPr lang="en-US" sz="1200" dirty="0"/>
          </a:p>
        </p:txBody>
      </p:sp>
      <p:sp>
        <p:nvSpPr>
          <p:cNvPr id="45" name="SK-22-text-44"/>
          <p:cNvSpPr/>
          <p:nvPr/>
        </p:nvSpPr>
        <p:spPr>
          <a:xfrm>
            <a:off x="7144494" y="5225653"/>
            <a:ext cx="50475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Outpatient review within 4 weeks</a:t>
            </a:r>
            <a:endParaRPr lang="en-US" sz="1500" dirty="0"/>
          </a:p>
        </p:txBody>
      </p:sp>
      <p:sp>
        <p:nvSpPr>
          <p:cNvPr id="46" name="SK-22-text-45"/>
          <p:cNvSpPr/>
          <p:nvPr/>
        </p:nvSpPr>
        <p:spPr>
          <a:xfrm>
            <a:off x="7156698" y="5493246"/>
            <a:ext cx="5035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 or GP asthma clinic follow-up</a:t>
            </a:r>
            <a:endParaRPr lang="en-US" sz="1200" dirty="0"/>
          </a:p>
        </p:txBody>
      </p:sp>
      <p:sp>
        <p:nvSpPr>
          <p:cNvPr id="47" name="SK-22-text-46"/>
          <p:cNvSpPr/>
          <p:nvPr/>
        </p:nvSpPr>
        <p:spPr>
          <a:xfrm>
            <a:off x="1475184" y="6041827"/>
            <a:ext cx="107168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A written action plan must be provided at every discharge — this is a NICE NG245 mandatory recommendation.</a:t>
            </a:r>
            <a:endParaRPr lang="en-US" sz="1200" dirty="0"/>
          </a:p>
        </p:txBody>
      </p:sp>
      <p:sp>
        <p:nvSpPr>
          <p:cNvPr id="48" name="SK-22-text-47"/>
          <p:cNvSpPr/>
          <p:nvPr/>
        </p:nvSpPr>
        <p:spPr>
          <a:xfrm>
            <a:off x="658267" y="6494413"/>
            <a:ext cx="53911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Asthma in Adults</a:t>
            </a:r>
            <a:endParaRPr lang="en-US" sz="1125" dirty="0"/>
          </a:p>
        </p:txBody>
      </p:sp>
      <p:sp>
        <p:nvSpPr>
          <p:cNvPr id="49" name="SK-22-text-48"/>
          <p:cNvSpPr/>
          <p:nvPr/>
        </p:nvSpPr>
        <p:spPr>
          <a:xfrm>
            <a:off x="11045875" y="6494413"/>
            <a:ext cx="11461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 / 32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036290" cy="912019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6494" y="3593455"/>
            <a:ext cx="475357" cy="2928342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480691"/>
            <a:ext cx="10850761" cy="2857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1700659"/>
            <a:ext cx="10850761" cy="39766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269927"/>
            <a:ext cx="3474690" cy="4053036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2269927"/>
            <a:ext cx="3474690" cy="32905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5938986"/>
            <a:ext cx="1889522" cy="256433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269927"/>
            <a:ext cx="3462486" cy="4053036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4682" y="2269927"/>
            <a:ext cx="3462486" cy="329059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5938986"/>
            <a:ext cx="2068286" cy="25108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6690" y="2269927"/>
            <a:ext cx="3474690" cy="4053036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6690" y="2269927"/>
            <a:ext cx="3474690" cy="329059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97553" y="5938986"/>
            <a:ext cx="1572667" cy="28128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05192" y="4802684"/>
            <a:ext cx="3157686" cy="9525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73380" y="2667744"/>
            <a:ext cx="402282" cy="912019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32871" y="2729359"/>
            <a:ext cx="841177" cy="829717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8494" y="2688282"/>
            <a:ext cx="621655" cy="912019"/>
          </a:xfrm>
          <a:prstGeom prst="rect">
            <a:avLst/>
          </a:prstGeom>
        </p:spPr>
      </p:pic>
      <p:sp>
        <p:nvSpPr>
          <p:cNvPr id="21" name="SK-23-text-20"/>
          <p:cNvSpPr/>
          <p:nvPr/>
        </p:nvSpPr>
        <p:spPr>
          <a:xfrm>
            <a:off x="658267" y="514350"/>
            <a:ext cx="41805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INHALER TECHNIQUE</a:t>
            </a:r>
            <a:endParaRPr lang="en-US" sz="1575" dirty="0"/>
          </a:p>
        </p:txBody>
      </p:sp>
      <p:sp>
        <p:nvSpPr>
          <p:cNvPr id="22" name="SK-23-text-21"/>
          <p:cNvSpPr/>
          <p:nvPr/>
        </p:nvSpPr>
        <p:spPr>
          <a:xfrm>
            <a:off x="670471" y="809179"/>
            <a:ext cx="11521529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33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Inhaler Technique Principles</a:t>
            </a:r>
            <a:endParaRPr lang="en-US" sz="3900" dirty="0"/>
          </a:p>
        </p:txBody>
      </p:sp>
      <p:sp>
        <p:nvSpPr>
          <p:cNvPr id="23" name="SK-23-text-22"/>
          <p:cNvSpPr/>
          <p:nvPr/>
        </p:nvSpPr>
        <p:spPr>
          <a:xfrm>
            <a:off x="2312789" y="1762423"/>
            <a:ext cx="754186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 inhaler technique is the most common cause of treatment failure</a:t>
            </a:r>
            <a:endParaRPr lang="en-US" sz="1650" dirty="0"/>
          </a:p>
        </p:txBody>
      </p:sp>
      <p:sp>
        <p:nvSpPr>
          <p:cNvPr id="24" name="SK-23-text-23"/>
          <p:cNvSpPr/>
          <p:nvPr/>
        </p:nvSpPr>
        <p:spPr>
          <a:xfrm>
            <a:off x="792361" y="2324844"/>
            <a:ext cx="7703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 1 — MDI (Pressurised Metered-Dose Inhaler)</a:t>
            </a:r>
            <a:endParaRPr lang="en-US" sz="1050" dirty="0"/>
          </a:p>
        </p:txBody>
      </p:sp>
      <p:sp>
        <p:nvSpPr>
          <p:cNvPr id="25" name="SK-23-text-24"/>
          <p:cNvSpPr/>
          <p:nvPr/>
        </p:nvSpPr>
        <p:spPr>
          <a:xfrm>
            <a:off x="1926282" y="2797969"/>
            <a:ext cx="11325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33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MDI</a:t>
            </a:r>
            <a:endParaRPr lang="en-US" sz="2175" dirty="0"/>
          </a:p>
        </p:txBody>
      </p:sp>
      <p:sp>
        <p:nvSpPr>
          <p:cNvPr id="26" name="SK-23-text-25"/>
          <p:cNvSpPr/>
          <p:nvPr/>
        </p:nvSpPr>
        <p:spPr>
          <a:xfrm>
            <a:off x="1914079" y="3134023"/>
            <a:ext cx="169455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Pressurised Metered-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 Inhaler</a:t>
            </a:r>
            <a:endParaRPr lang="en-US" sz="1200" dirty="0"/>
          </a:p>
        </p:txBody>
      </p:sp>
      <p:sp>
        <p:nvSpPr>
          <p:cNvPr id="27" name="SK-23-text-26"/>
          <p:cNvSpPr/>
          <p:nvPr/>
        </p:nvSpPr>
        <p:spPr>
          <a:xfrm>
            <a:off x="877788" y="4018657"/>
            <a:ext cx="28162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Requires coordination of actuation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inhalation</a:t>
            </a:r>
            <a:endParaRPr lang="en-US" sz="1050" dirty="0"/>
          </a:p>
        </p:txBody>
      </p:sp>
      <p:sp>
        <p:nvSpPr>
          <p:cNvPr id="28" name="SK-23-text-27"/>
          <p:cNvSpPr/>
          <p:nvPr/>
        </p:nvSpPr>
        <p:spPr>
          <a:xfrm>
            <a:off x="877788" y="4423321"/>
            <a:ext cx="48768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Slow, steady, deep breath in</a:t>
            </a:r>
            <a:endParaRPr lang="en-US" sz="1050" dirty="0"/>
          </a:p>
        </p:txBody>
      </p:sp>
      <p:sp>
        <p:nvSpPr>
          <p:cNvPr id="29" name="SK-23-text-28"/>
          <p:cNvSpPr/>
          <p:nvPr/>
        </p:nvSpPr>
        <p:spPr>
          <a:xfrm>
            <a:off x="877788" y="4649688"/>
            <a:ext cx="5730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Hold breath for 10 seconds after</a:t>
            </a:r>
            <a:endParaRPr lang="en-US" sz="1050" dirty="0"/>
          </a:p>
        </p:txBody>
      </p:sp>
      <p:sp>
        <p:nvSpPr>
          <p:cNvPr id="30" name="SK-23-text-29"/>
          <p:cNvSpPr/>
          <p:nvPr/>
        </p:nvSpPr>
        <p:spPr>
          <a:xfrm>
            <a:off x="877788" y="4855369"/>
            <a:ext cx="28406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Always use with a spacer at Step 2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above</a:t>
            </a:r>
            <a:endParaRPr lang="en-US" sz="1050" dirty="0"/>
          </a:p>
        </p:txBody>
      </p:sp>
      <p:sp>
        <p:nvSpPr>
          <p:cNvPr id="31" name="SK-23-text-30"/>
          <p:cNvSpPr/>
          <p:nvPr/>
        </p:nvSpPr>
        <p:spPr>
          <a:xfrm>
            <a:off x="877788" y="5253186"/>
            <a:ext cx="55168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Reduces oropharyngeal deposition</a:t>
            </a:r>
            <a:endParaRPr lang="en-US" sz="1050" dirty="0"/>
          </a:p>
        </p:txBody>
      </p:sp>
      <p:sp>
        <p:nvSpPr>
          <p:cNvPr id="32" name="SK-23-text-31"/>
          <p:cNvSpPr/>
          <p:nvPr/>
        </p:nvSpPr>
        <p:spPr>
          <a:xfrm>
            <a:off x="877788" y="5479405"/>
            <a:ext cx="66370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Increases lung deposition significantly</a:t>
            </a:r>
            <a:endParaRPr lang="en-US" sz="1050" dirty="0"/>
          </a:p>
        </p:txBody>
      </p:sp>
      <p:sp>
        <p:nvSpPr>
          <p:cNvPr id="33" name="SK-23-text-32"/>
          <p:cNvSpPr/>
          <p:nvPr/>
        </p:nvSpPr>
        <p:spPr>
          <a:xfrm>
            <a:off x="1584871" y="5945832"/>
            <a:ext cx="38633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Coordination required</a:t>
            </a:r>
            <a:endParaRPr lang="en-US" sz="1050" dirty="0"/>
          </a:p>
        </p:txBody>
      </p:sp>
      <p:sp>
        <p:nvSpPr>
          <p:cNvPr id="34" name="SK-23-text-33"/>
          <p:cNvSpPr/>
          <p:nvPr/>
        </p:nvSpPr>
        <p:spPr>
          <a:xfrm>
            <a:off x="4925467" y="2324844"/>
            <a:ext cx="54635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 2 — DPI (Dry Powder Inhaler)</a:t>
            </a:r>
            <a:endParaRPr lang="en-US" sz="1050" dirty="0"/>
          </a:p>
        </p:txBody>
      </p:sp>
      <p:sp>
        <p:nvSpPr>
          <p:cNvPr id="35" name="SK-23-text-34"/>
          <p:cNvSpPr/>
          <p:nvPr/>
        </p:nvSpPr>
        <p:spPr>
          <a:xfrm>
            <a:off x="5656957" y="2880271"/>
            <a:ext cx="11325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33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DPI</a:t>
            </a:r>
            <a:endParaRPr lang="en-US" sz="2175" dirty="0"/>
          </a:p>
        </p:txBody>
      </p:sp>
      <p:sp>
        <p:nvSpPr>
          <p:cNvPr id="36" name="SK-23-text-35"/>
          <p:cNvSpPr/>
          <p:nvPr/>
        </p:nvSpPr>
        <p:spPr>
          <a:xfrm>
            <a:off x="5656957" y="3223171"/>
            <a:ext cx="33680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Dry Powder Inhaler</a:t>
            </a:r>
            <a:endParaRPr lang="en-US" sz="1200" dirty="0"/>
          </a:p>
        </p:txBody>
      </p:sp>
      <p:sp>
        <p:nvSpPr>
          <p:cNvPr id="37" name="SK-23-text-36"/>
          <p:cNvSpPr/>
          <p:nvPr/>
        </p:nvSpPr>
        <p:spPr>
          <a:xfrm>
            <a:off x="4572000" y="4039344"/>
            <a:ext cx="58369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Fast, forceful inhalation required</a:t>
            </a:r>
            <a:endParaRPr lang="en-US" sz="1050" dirty="0"/>
          </a:p>
        </p:txBody>
      </p:sp>
      <p:sp>
        <p:nvSpPr>
          <p:cNvPr id="38" name="SK-23-text-37"/>
          <p:cNvSpPr/>
          <p:nvPr/>
        </p:nvSpPr>
        <p:spPr>
          <a:xfrm>
            <a:off x="4572000" y="4279255"/>
            <a:ext cx="4876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No spacer needed or suitable</a:t>
            </a:r>
            <a:endParaRPr lang="en-US" sz="1050" dirty="0"/>
          </a:p>
        </p:txBody>
      </p:sp>
      <p:sp>
        <p:nvSpPr>
          <p:cNvPr id="39" name="SK-23-text-38"/>
          <p:cNvSpPr/>
          <p:nvPr/>
        </p:nvSpPr>
        <p:spPr>
          <a:xfrm>
            <a:off x="4572000" y="4498777"/>
            <a:ext cx="262116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Keep device horizontal or upright as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directed</a:t>
            </a:r>
            <a:endParaRPr lang="en-US" sz="1050" dirty="0"/>
          </a:p>
        </p:txBody>
      </p:sp>
      <p:sp>
        <p:nvSpPr>
          <p:cNvPr id="40" name="SK-23-text-39"/>
          <p:cNvSpPr/>
          <p:nvPr/>
        </p:nvSpPr>
        <p:spPr>
          <a:xfrm>
            <a:off x="4572000" y="4917132"/>
            <a:ext cx="6156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Do not exhale into device before use</a:t>
            </a:r>
            <a:endParaRPr lang="en-US" sz="1050" dirty="0"/>
          </a:p>
        </p:txBody>
      </p:sp>
      <p:sp>
        <p:nvSpPr>
          <p:cNvPr id="41" name="SK-23-text-40"/>
          <p:cNvSpPr/>
          <p:nvPr/>
        </p:nvSpPr>
        <p:spPr>
          <a:xfrm>
            <a:off x="4572000" y="5143500"/>
            <a:ext cx="6797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Breath-actuated — no coordination needed</a:t>
            </a:r>
            <a:endParaRPr lang="en-US" sz="1050" dirty="0"/>
          </a:p>
        </p:txBody>
      </p:sp>
      <p:sp>
        <p:nvSpPr>
          <p:cNvPr id="42" name="SK-23-text-41"/>
          <p:cNvSpPr/>
          <p:nvPr/>
        </p:nvSpPr>
        <p:spPr>
          <a:xfrm>
            <a:off x="4572000" y="5438329"/>
            <a:ext cx="67970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Examples: Turbohaler, Accuhaler, Ellipta</a:t>
            </a:r>
            <a:endParaRPr lang="en-US" sz="1050" dirty="0"/>
          </a:p>
        </p:txBody>
      </p:sp>
      <p:sp>
        <p:nvSpPr>
          <p:cNvPr id="43" name="SK-23-text-42"/>
          <p:cNvSpPr/>
          <p:nvPr/>
        </p:nvSpPr>
        <p:spPr>
          <a:xfrm>
            <a:off x="5218063" y="59526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No coordination needed</a:t>
            </a:r>
            <a:endParaRPr lang="en-US" sz="1050" dirty="0"/>
          </a:p>
        </p:txBody>
      </p:sp>
      <p:sp>
        <p:nvSpPr>
          <p:cNvPr id="44" name="SK-23-text-43"/>
          <p:cNvSpPr/>
          <p:nvPr/>
        </p:nvSpPr>
        <p:spPr>
          <a:xfrm>
            <a:off x="8217396" y="2324844"/>
            <a:ext cx="39746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 3 — SMI (Soft Mist Inhaler) + Spacer Note</a:t>
            </a:r>
            <a:endParaRPr lang="en-US" sz="1050" dirty="0"/>
          </a:p>
        </p:txBody>
      </p:sp>
      <p:sp>
        <p:nvSpPr>
          <p:cNvPr id="45" name="SK-23-text-44"/>
          <p:cNvSpPr/>
          <p:nvPr/>
        </p:nvSpPr>
        <p:spPr>
          <a:xfrm>
            <a:off x="9192667" y="2777430"/>
            <a:ext cx="11325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33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SMI</a:t>
            </a:r>
            <a:endParaRPr lang="en-US" sz="2175" dirty="0"/>
          </a:p>
        </p:txBody>
      </p:sp>
      <p:sp>
        <p:nvSpPr>
          <p:cNvPr id="46" name="SK-23-text-45"/>
          <p:cNvSpPr/>
          <p:nvPr/>
        </p:nvSpPr>
        <p:spPr>
          <a:xfrm>
            <a:off x="9192667" y="3120330"/>
            <a:ext cx="12800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 Mist Inhaler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(e.g. Respimat)</a:t>
            </a:r>
            <a:endParaRPr lang="en-US" sz="1200" dirty="0"/>
          </a:p>
        </p:txBody>
      </p:sp>
      <p:sp>
        <p:nvSpPr>
          <p:cNvPr id="47" name="SK-23-text-46"/>
          <p:cNvSpPr/>
          <p:nvPr/>
        </p:nvSpPr>
        <p:spPr>
          <a:xfrm>
            <a:off x="8266063" y="3634680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Slow, deep breath — similar to MDI</a:t>
            </a:r>
            <a:endParaRPr lang="en-US" sz="1050" dirty="0"/>
          </a:p>
        </p:txBody>
      </p:sp>
      <p:sp>
        <p:nvSpPr>
          <p:cNvPr id="48" name="SK-23-text-47"/>
          <p:cNvSpPr/>
          <p:nvPr/>
        </p:nvSpPr>
        <p:spPr>
          <a:xfrm>
            <a:off x="8278267" y="3867894"/>
            <a:ext cx="2956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No spacer needed</a:t>
            </a:r>
            <a:endParaRPr lang="en-US" sz="1050" dirty="0"/>
          </a:p>
        </p:txBody>
      </p:sp>
      <p:sp>
        <p:nvSpPr>
          <p:cNvPr id="49" name="SK-23-text-48"/>
          <p:cNvSpPr/>
          <p:nvPr/>
        </p:nvSpPr>
        <p:spPr>
          <a:xfrm>
            <a:off x="8278267" y="4073575"/>
            <a:ext cx="39137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Slower aerosol cloud — easier to inhale</a:t>
            </a:r>
            <a:endParaRPr lang="en-US" sz="1050" dirty="0"/>
          </a:p>
        </p:txBody>
      </p:sp>
      <p:sp>
        <p:nvSpPr>
          <p:cNvPr id="50" name="SK-23-text-49"/>
          <p:cNvSpPr/>
          <p:nvPr/>
        </p:nvSpPr>
        <p:spPr>
          <a:xfrm>
            <a:off x="8278267" y="4286250"/>
            <a:ext cx="3913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Longer actuation time than MDI</a:t>
            </a:r>
            <a:endParaRPr lang="en-US" sz="1050" dirty="0"/>
          </a:p>
        </p:txBody>
      </p:sp>
      <p:sp>
        <p:nvSpPr>
          <p:cNvPr id="51" name="SK-23-text-50"/>
          <p:cNvSpPr/>
          <p:nvPr/>
        </p:nvSpPr>
        <p:spPr>
          <a:xfrm>
            <a:off x="8278267" y="4498777"/>
            <a:ext cx="39137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Example: Tiotropium Respimat (Step 4)</a:t>
            </a:r>
            <a:endParaRPr lang="en-US" sz="1050" dirty="0"/>
          </a:p>
        </p:txBody>
      </p:sp>
      <p:sp>
        <p:nvSpPr>
          <p:cNvPr id="52" name="SK-23-text-51"/>
          <p:cNvSpPr/>
          <p:nvPr/>
        </p:nvSpPr>
        <p:spPr>
          <a:xfrm>
            <a:off x="8266063" y="4875907"/>
            <a:ext cx="2819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Spacer Reminder</a:t>
            </a:r>
            <a:endParaRPr lang="en-US" sz="1200" dirty="0"/>
          </a:p>
        </p:txBody>
      </p:sp>
      <p:sp>
        <p:nvSpPr>
          <p:cNvPr id="53" name="SK-23-text-52"/>
          <p:cNvSpPr/>
          <p:nvPr/>
        </p:nvSpPr>
        <p:spPr>
          <a:xfrm>
            <a:off x="8278267" y="5095429"/>
            <a:ext cx="263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Spacer Devices</a:t>
            </a:r>
            <a:endParaRPr lang="en-US" sz="1200" dirty="0"/>
          </a:p>
        </p:txBody>
      </p:sp>
      <p:sp>
        <p:nvSpPr>
          <p:cNvPr id="54" name="SK-23-text-53"/>
          <p:cNvSpPr/>
          <p:nvPr/>
        </p:nvSpPr>
        <p:spPr>
          <a:xfrm>
            <a:off x="8278267" y="5280571"/>
            <a:ext cx="39137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Use with all MDIs at Step 2+</a:t>
            </a:r>
            <a:endParaRPr lang="en-US" sz="1050" dirty="0"/>
          </a:p>
        </p:txBody>
      </p:sp>
      <p:sp>
        <p:nvSpPr>
          <p:cNvPr id="55" name="SK-23-text-54"/>
          <p:cNvSpPr/>
          <p:nvPr/>
        </p:nvSpPr>
        <p:spPr>
          <a:xfrm>
            <a:off x="8278267" y="5479405"/>
            <a:ext cx="39137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Reduces steroid deposition in mouth/throat</a:t>
            </a:r>
            <a:endParaRPr lang="en-US" sz="1050" dirty="0"/>
          </a:p>
        </p:txBody>
      </p:sp>
      <p:sp>
        <p:nvSpPr>
          <p:cNvPr id="56" name="SK-23-text-55"/>
          <p:cNvSpPr/>
          <p:nvPr/>
        </p:nvSpPr>
        <p:spPr>
          <a:xfrm>
            <a:off x="8278267" y="5678388"/>
            <a:ext cx="3913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Essential for patients with poor coordination</a:t>
            </a:r>
            <a:endParaRPr lang="en-US" sz="1050" dirty="0"/>
          </a:p>
        </p:txBody>
      </p:sp>
      <p:sp>
        <p:nvSpPr>
          <p:cNvPr id="57" name="SK-23-text-56"/>
          <p:cNvSpPr/>
          <p:nvPr/>
        </p:nvSpPr>
        <p:spPr>
          <a:xfrm>
            <a:off x="9070777" y="5980063"/>
            <a:ext cx="31212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No spacer required</a:t>
            </a:r>
            <a:endParaRPr lang="en-US" sz="1050" dirty="0"/>
          </a:p>
        </p:txBody>
      </p:sp>
      <p:sp>
        <p:nvSpPr>
          <p:cNvPr id="58" name="SK-23-text-57"/>
          <p:cNvSpPr/>
          <p:nvPr/>
        </p:nvSpPr>
        <p:spPr>
          <a:xfrm>
            <a:off x="2253853" y="6583561"/>
            <a:ext cx="767179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and observe inhaler technique at every clinical review — do not assume correct use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8" y="1447354"/>
            <a:ext cx="1170384" cy="9525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9271" y="0"/>
            <a:ext cx="2072729" cy="1508671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206430"/>
            <a:ext cx="731490" cy="651421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2571750"/>
            <a:ext cx="3255169" cy="363468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290" y="4379565"/>
            <a:ext cx="2596753" cy="190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6055" y="5705773"/>
            <a:ext cx="1597075" cy="287982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69569" y="4374803"/>
            <a:ext cx="121890" cy="28575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5468" y="4362149"/>
            <a:ext cx="53882" cy="53882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9961" y="2571750"/>
            <a:ext cx="3255169" cy="363468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9161" y="2777430"/>
            <a:ext cx="816769" cy="72003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9169" y="4379565"/>
            <a:ext cx="2596753" cy="1905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0" y="5705773"/>
            <a:ext cx="1194792" cy="287982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8188" y="4374803"/>
            <a:ext cx="121890" cy="2857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64088" y="4362149"/>
            <a:ext cx="53882" cy="53882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92988" y="2571750"/>
            <a:ext cx="3255169" cy="3634680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12188" y="2777430"/>
            <a:ext cx="816769" cy="72003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22196" y="4379565"/>
            <a:ext cx="2596753" cy="19050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61090" y="5705773"/>
            <a:ext cx="1718965" cy="287982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19357" y="2921496"/>
            <a:ext cx="426690" cy="397669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30180" y="2852886"/>
            <a:ext cx="646063" cy="493663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8486" y="2715667"/>
            <a:ext cx="804565" cy="802332"/>
          </a:xfrm>
          <a:prstGeom prst="rect">
            <a:avLst/>
          </a:prstGeom>
        </p:spPr>
      </p:pic>
      <p:sp>
        <p:nvSpPr>
          <p:cNvPr id="24" name="SK-24-text-23"/>
          <p:cNvSpPr/>
          <p:nvPr/>
        </p:nvSpPr>
        <p:spPr>
          <a:xfrm>
            <a:off x="743694" y="507355"/>
            <a:ext cx="3876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494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SELF-MANAGEMENT</a:t>
            </a:r>
            <a:endParaRPr lang="en-US" sz="1650" dirty="0"/>
          </a:p>
        </p:txBody>
      </p:sp>
      <p:sp>
        <p:nvSpPr>
          <p:cNvPr id="25" name="SK-24-text-24"/>
          <p:cNvSpPr/>
          <p:nvPr/>
        </p:nvSpPr>
        <p:spPr>
          <a:xfrm>
            <a:off x="743694" y="809179"/>
            <a:ext cx="1144830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3E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Personalised Self-Management Plans</a:t>
            </a:r>
            <a:endParaRPr lang="en-US" sz="3750" dirty="0"/>
          </a:p>
        </p:txBody>
      </p:sp>
      <p:sp>
        <p:nvSpPr>
          <p:cNvPr id="26" name="SK-24-text-25"/>
          <p:cNvSpPr/>
          <p:nvPr/>
        </p:nvSpPr>
        <p:spPr>
          <a:xfrm>
            <a:off x="9204871" y="1426369"/>
            <a:ext cx="29871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Recommendation</a:t>
            </a:r>
            <a:endParaRPr lang="en-US" sz="1200" dirty="0"/>
          </a:p>
        </p:txBody>
      </p:sp>
      <p:sp>
        <p:nvSpPr>
          <p:cNvPr id="27" name="SK-24-text-26"/>
          <p:cNvSpPr/>
          <p:nvPr/>
        </p:nvSpPr>
        <p:spPr>
          <a:xfrm>
            <a:off x="707082" y="1789807"/>
            <a:ext cx="10387459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patient with asthma should receive a written, personalised action plan at diagnosis and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every annual review.</a:t>
            </a:r>
            <a:endParaRPr lang="en-US" sz="1800" dirty="0"/>
          </a:p>
        </p:txBody>
      </p:sp>
      <p:sp>
        <p:nvSpPr>
          <p:cNvPr id="28" name="SK-24-text-27"/>
          <p:cNvSpPr/>
          <p:nvPr/>
        </p:nvSpPr>
        <p:spPr>
          <a:xfrm>
            <a:off x="1828800" y="3641527"/>
            <a:ext cx="17335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GREEN</a:t>
            </a:r>
            <a:endParaRPr lang="en-US" sz="2100" dirty="0"/>
          </a:p>
        </p:txBody>
      </p:sp>
      <p:sp>
        <p:nvSpPr>
          <p:cNvPr id="29" name="SK-24-text-28"/>
          <p:cNvSpPr/>
          <p:nvPr/>
        </p:nvSpPr>
        <p:spPr>
          <a:xfrm>
            <a:off x="1524000" y="3977580"/>
            <a:ext cx="38766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 Controlled</a:t>
            </a:r>
            <a:endParaRPr lang="en-US" sz="1650" dirty="0"/>
          </a:p>
        </p:txBody>
      </p:sp>
      <p:sp>
        <p:nvSpPr>
          <p:cNvPr id="30" name="SK-24-text-29"/>
          <p:cNvSpPr/>
          <p:nvPr/>
        </p:nvSpPr>
        <p:spPr>
          <a:xfrm>
            <a:off x="816769" y="4574232"/>
            <a:ext cx="3060055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Continue regular treatment as prescribed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reliever only when needed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Maintain usual activity levels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changes required</a:t>
            </a:r>
            <a:endParaRPr lang="en-US" sz="1200" dirty="0"/>
          </a:p>
        </p:txBody>
      </p:sp>
      <p:sp>
        <p:nvSpPr>
          <p:cNvPr id="31" name="SK-24-text-30"/>
          <p:cNvSpPr/>
          <p:nvPr/>
        </p:nvSpPr>
        <p:spPr>
          <a:xfrm>
            <a:off x="1670298" y="5767536"/>
            <a:ext cx="2476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3E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STAY THE COURSE</a:t>
            </a:r>
            <a:endParaRPr lang="en-US" sz="1050" dirty="0"/>
          </a:p>
        </p:txBody>
      </p:sp>
      <p:sp>
        <p:nvSpPr>
          <p:cNvPr id="32" name="SK-24-text-31"/>
          <p:cNvSpPr/>
          <p:nvPr/>
        </p:nvSpPr>
        <p:spPr>
          <a:xfrm>
            <a:off x="5437584" y="3620988"/>
            <a:ext cx="20535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YELLOW</a:t>
            </a:r>
            <a:endParaRPr lang="en-US" sz="2100" dirty="0"/>
          </a:p>
        </p:txBody>
      </p:sp>
      <p:sp>
        <p:nvSpPr>
          <p:cNvPr id="33" name="SK-24-text-32"/>
          <p:cNvSpPr/>
          <p:nvPr/>
        </p:nvSpPr>
        <p:spPr>
          <a:xfrm>
            <a:off x="4925467" y="3977580"/>
            <a:ext cx="488251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Caution — Worsening</a:t>
            </a:r>
            <a:endParaRPr lang="en-US" sz="1650" dirty="0"/>
          </a:p>
        </p:txBody>
      </p:sp>
      <p:sp>
        <p:nvSpPr>
          <p:cNvPr id="34" name="SK-24-text-33"/>
          <p:cNvSpPr/>
          <p:nvPr/>
        </p:nvSpPr>
        <p:spPr>
          <a:xfrm>
            <a:off x="4655790" y="4567386"/>
            <a:ext cx="285586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Increase reliever use (ICS/formoterol)</a:t>
            </a:r>
            <a:endParaRPr lang="en-US" sz="1200" dirty="0"/>
          </a:p>
        </p:txBody>
      </p:sp>
      <p:sp>
        <p:nvSpPr>
          <p:cNvPr id="35" name="SK-24-text-34"/>
          <p:cNvSpPr/>
          <p:nvPr/>
        </p:nvSpPr>
        <p:spPr>
          <a:xfrm>
            <a:off x="4741069" y="4827984"/>
            <a:ext cx="269736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starting oral prednisolone</a:t>
            </a:r>
            <a:endParaRPr lang="en-US" sz="1200" dirty="0"/>
          </a:p>
        </p:txBody>
      </p:sp>
      <p:sp>
        <p:nvSpPr>
          <p:cNvPr id="36" name="SK-24-text-35"/>
          <p:cNvSpPr/>
          <p:nvPr/>
        </p:nvSpPr>
        <p:spPr>
          <a:xfrm>
            <a:off x="5070277" y="5095429"/>
            <a:ext cx="205129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 symptoms closely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4594771" y="5349180"/>
            <a:ext cx="300216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Contact GP if no improvement in 48 hrs</a:t>
            </a:r>
            <a:endParaRPr lang="en-US" sz="1200" dirty="0"/>
          </a:p>
        </p:txBody>
      </p:sp>
      <p:sp>
        <p:nvSpPr>
          <p:cNvPr id="38" name="SK-24-text-37"/>
          <p:cNvSpPr/>
          <p:nvPr/>
        </p:nvSpPr>
        <p:spPr>
          <a:xfrm>
            <a:off x="5583882" y="5767536"/>
            <a:ext cx="1836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D494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 ACTION</a:t>
            </a:r>
            <a:endParaRPr lang="en-US" sz="1050" dirty="0"/>
          </a:p>
        </p:txBody>
      </p:sp>
      <p:sp>
        <p:nvSpPr>
          <p:cNvPr id="39" name="SK-24-text-38"/>
          <p:cNvSpPr/>
          <p:nvPr/>
        </p:nvSpPr>
        <p:spPr>
          <a:xfrm>
            <a:off x="9521875" y="3634680"/>
            <a:ext cx="10934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</a:t>
            </a:r>
            <a:endParaRPr lang="en-US" sz="2100" dirty="0"/>
          </a:p>
        </p:txBody>
      </p:sp>
      <p:sp>
        <p:nvSpPr>
          <p:cNvPr id="40" name="SK-24-text-39"/>
          <p:cNvSpPr/>
          <p:nvPr/>
        </p:nvSpPr>
        <p:spPr>
          <a:xfrm>
            <a:off x="8448973" y="3977580"/>
            <a:ext cx="37430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Danger — Seek Help Now</a:t>
            </a:r>
            <a:endParaRPr lang="en-US" sz="1650" dirty="0"/>
          </a:p>
        </p:txBody>
      </p:sp>
      <p:sp>
        <p:nvSpPr>
          <p:cNvPr id="41" name="SK-24-text-40"/>
          <p:cNvSpPr/>
          <p:nvPr/>
        </p:nvSpPr>
        <p:spPr>
          <a:xfrm>
            <a:off x="8471892" y="4567386"/>
            <a:ext cx="272176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oral prednisolone immediately</a:t>
            </a:r>
            <a:endParaRPr lang="en-US" sz="1200" dirty="0"/>
          </a:p>
        </p:txBody>
      </p:sp>
      <p:sp>
        <p:nvSpPr>
          <p:cNvPr id="42" name="SK-24-text-41"/>
          <p:cNvSpPr/>
          <p:nvPr/>
        </p:nvSpPr>
        <p:spPr>
          <a:xfrm>
            <a:off x="8947398" y="4827984"/>
            <a:ext cx="175855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reliever frequently</a:t>
            </a:r>
            <a:endParaRPr lang="en-US" sz="1200" dirty="0"/>
          </a:p>
        </p:txBody>
      </p:sp>
      <p:sp>
        <p:nvSpPr>
          <p:cNvPr id="43" name="SK-24-text-42"/>
          <p:cNvSpPr/>
          <p:nvPr/>
        </p:nvSpPr>
        <p:spPr>
          <a:xfrm>
            <a:off x="8996065" y="5088582"/>
            <a:ext cx="16732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 999 or go to A&amp;E</a:t>
            </a:r>
            <a:endParaRPr lang="en-US" sz="1200" dirty="0"/>
          </a:p>
        </p:txBody>
      </p:sp>
      <p:sp>
        <p:nvSpPr>
          <p:cNvPr id="44" name="SK-24-text-43"/>
          <p:cNvSpPr/>
          <p:nvPr/>
        </p:nvSpPr>
        <p:spPr>
          <a:xfrm>
            <a:off x="8947398" y="5349180"/>
            <a:ext cx="17707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wait — act now</a:t>
            </a:r>
            <a:endParaRPr lang="en-US" sz="1200" dirty="0"/>
          </a:p>
        </p:txBody>
      </p:sp>
      <p:sp>
        <p:nvSpPr>
          <p:cNvPr id="45" name="SK-24-text-44"/>
          <p:cNvSpPr/>
          <p:nvPr/>
        </p:nvSpPr>
        <p:spPr>
          <a:xfrm>
            <a:off x="9058573" y="5767536"/>
            <a:ext cx="2636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A52A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ACTION</a:t>
            </a:r>
            <a:endParaRPr lang="en-US" sz="1050" dirty="0"/>
          </a:p>
        </p:txBody>
      </p:sp>
      <p:sp>
        <p:nvSpPr>
          <p:cNvPr id="46" name="SK-24-text-45"/>
          <p:cNvSpPr/>
          <p:nvPr/>
        </p:nvSpPr>
        <p:spPr>
          <a:xfrm>
            <a:off x="1206996" y="6432798"/>
            <a:ext cx="109850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Plans should include: patient's personal best PEF · trigger identification · reliever and maintenance inhaler names · emergency contacts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3357" y="0"/>
            <a:ext cx="1048643" cy="1008162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94" y="1362373"/>
            <a:ext cx="792361" cy="11430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2091630"/>
            <a:ext cx="6620173" cy="699492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9992" y="1721346"/>
            <a:ext cx="3328392" cy="434786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6247507"/>
            <a:ext cx="11082486" cy="479971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937671"/>
            <a:ext cx="609600" cy="260598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8965" y="2256234"/>
            <a:ext cx="1658094" cy="1700659"/>
          </a:xfrm>
          <a:prstGeom prst="rect">
            <a:avLst/>
          </a:prstGeom>
        </p:spPr>
      </p:pic>
      <p:sp>
        <p:nvSpPr>
          <p:cNvPr id="10" name="SK-25-text-9"/>
          <p:cNvSpPr/>
          <p:nvPr/>
        </p:nvSpPr>
        <p:spPr>
          <a:xfrm>
            <a:off x="719286" y="493663"/>
            <a:ext cx="7181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58E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OCCUPATIONAL HEALTH · DIAGNOSIS</a:t>
            </a:r>
            <a:endParaRPr lang="en-US" sz="1500" dirty="0"/>
          </a:p>
        </p:txBody>
      </p:sp>
      <p:sp>
        <p:nvSpPr>
          <p:cNvPr id="11" name="SK-25-text-10"/>
          <p:cNvSpPr/>
          <p:nvPr/>
        </p:nvSpPr>
        <p:spPr>
          <a:xfrm>
            <a:off x="743694" y="781794"/>
            <a:ext cx="1020889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43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Occupational Asthma</a:t>
            </a:r>
            <a:endParaRPr lang="en-US" sz="3450" dirty="0"/>
          </a:p>
        </p:txBody>
      </p:sp>
      <p:sp>
        <p:nvSpPr>
          <p:cNvPr id="12" name="SK-25-text-11"/>
          <p:cNvSpPr/>
          <p:nvPr/>
        </p:nvSpPr>
        <p:spPr>
          <a:xfrm>
            <a:off x="719286" y="1673275"/>
            <a:ext cx="1147271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work. Think weekends. Think holidays.</a:t>
            </a:r>
            <a:endParaRPr lang="en-US" sz="1950" dirty="0"/>
          </a:p>
        </p:txBody>
      </p:sp>
      <p:sp>
        <p:nvSpPr>
          <p:cNvPr id="13" name="SK-25-text-12"/>
          <p:cNvSpPr/>
          <p:nvPr/>
        </p:nvSpPr>
        <p:spPr>
          <a:xfrm>
            <a:off x="938659" y="2208163"/>
            <a:ext cx="112533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“Do your symptoms improve on weekends or holidays?”</a:t>
            </a:r>
            <a:endParaRPr lang="en-US" sz="1650" dirty="0"/>
          </a:p>
        </p:txBody>
      </p:sp>
      <p:sp>
        <p:nvSpPr>
          <p:cNvPr id="14" name="SK-25-text-13"/>
          <p:cNvSpPr/>
          <p:nvPr/>
        </p:nvSpPr>
        <p:spPr>
          <a:xfrm>
            <a:off x="938659" y="2496294"/>
            <a:ext cx="112533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The single most important screening question in the consultation</a:t>
            </a:r>
            <a:endParaRPr lang="en-US" sz="1500" dirty="0"/>
          </a:p>
        </p:txBody>
      </p:sp>
      <p:sp>
        <p:nvSpPr>
          <p:cNvPr id="15" name="SK-25-text-14"/>
          <p:cNvSpPr/>
          <p:nvPr/>
        </p:nvSpPr>
        <p:spPr>
          <a:xfrm>
            <a:off x="719286" y="2942034"/>
            <a:ext cx="31718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3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TO SUSPECT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719286" y="3182094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Adult-onset asthma, or worsening asthma in a working adult</a:t>
            </a:r>
            <a:endParaRPr lang="en-US" sz="1500" dirty="0"/>
          </a:p>
        </p:txBody>
      </p:sp>
      <p:sp>
        <p:nvSpPr>
          <p:cNvPr id="17" name="SK-25-text-16"/>
          <p:cNvSpPr/>
          <p:nvPr/>
        </p:nvSpPr>
        <p:spPr>
          <a:xfrm>
            <a:off x="719286" y="3429000"/>
            <a:ext cx="1147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Symptoms consistently worse on workdays; better at weekends or on leave</a:t>
            </a:r>
            <a:endParaRPr lang="en-US" sz="1500" dirty="0"/>
          </a:p>
        </p:txBody>
      </p:sp>
      <p:sp>
        <p:nvSpPr>
          <p:cNvPr id="18" name="SK-25-text-17"/>
          <p:cNvSpPr/>
          <p:nvPr/>
        </p:nvSpPr>
        <p:spPr>
          <a:xfrm>
            <a:off x="719286" y="3655219"/>
            <a:ext cx="11296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Specific triggers identifiable at the workplace</a:t>
            </a:r>
            <a:endParaRPr lang="en-US" sz="1500" dirty="0"/>
          </a:p>
        </p:txBody>
      </p:sp>
      <p:sp>
        <p:nvSpPr>
          <p:cNvPr id="19" name="SK-25-text-18"/>
          <p:cNvSpPr/>
          <p:nvPr/>
        </p:nvSpPr>
        <p:spPr>
          <a:xfrm>
            <a:off x="719286" y="3977580"/>
            <a:ext cx="64636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3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OCCUPATIONAL SENSITISERS</a:t>
            </a:r>
            <a:endParaRPr lang="en-US" sz="1350" dirty="0"/>
          </a:p>
        </p:txBody>
      </p:sp>
      <p:sp>
        <p:nvSpPr>
          <p:cNvPr id="20" name="SK-25-text-19"/>
          <p:cNvSpPr/>
          <p:nvPr/>
        </p:nvSpPr>
        <p:spPr>
          <a:xfrm>
            <a:off x="731490" y="4210794"/>
            <a:ext cx="9391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🌾 Flour / grain dust — Bakers, millers</a:t>
            </a:r>
            <a:endParaRPr lang="en-US" sz="1500" dirty="0"/>
          </a:p>
        </p:txBody>
      </p:sp>
      <p:sp>
        <p:nvSpPr>
          <p:cNvPr id="21" name="SK-25-text-20"/>
          <p:cNvSpPr/>
          <p:nvPr/>
        </p:nvSpPr>
        <p:spPr>
          <a:xfrm>
            <a:off x="731490" y="4457700"/>
            <a:ext cx="36453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🎨 Isocyanates — Paint sprayers, foam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manufacturers</a:t>
            </a:r>
            <a:endParaRPr lang="en-US" sz="1350" dirty="0"/>
          </a:p>
        </p:txBody>
      </p:sp>
      <p:sp>
        <p:nvSpPr>
          <p:cNvPr id="22" name="SK-25-text-21"/>
          <p:cNvSpPr/>
          <p:nvPr/>
        </p:nvSpPr>
        <p:spPr>
          <a:xfrm>
            <a:off x="877788" y="4869061"/>
            <a:ext cx="113142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Also: latex (healthcare), colophony (electronics soldering), hairdressing chemicals</a:t>
            </a:r>
            <a:endParaRPr lang="en-US" sz="1350" dirty="0"/>
          </a:p>
        </p:txBody>
      </p:sp>
      <p:sp>
        <p:nvSpPr>
          <p:cNvPr id="23" name="SK-25-text-22"/>
          <p:cNvSpPr/>
          <p:nvPr/>
        </p:nvSpPr>
        <p:spPr>
          <a:xfrm>
            <a:off x="719286" y="5157192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3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APPROACH</a:t>
            </a:r>
            <a:endParaRPr lang="en-US" sz="1350" dirty="0"/>
          </a:p>
        </p:txBody>
      </p:sp>
      <p:sp>
        <p:nvSpPr>
          <p:cNvPr id="24" name="SK-25-text-23"/>
          <p:cNvSpPr/>
          <p:nvPr/>
        </p:nvSpPr>
        <p:spPr>
          <a:xfrm>
            <a:off x="719286" y="5390257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Take an occupational history — job type, specific exposures, symptom timing</a:t>
            </a:r>
            <a:endParaRPr lang="en-US" sz="1500" dirty="0"/>
          </a:p>
        </p:txBody>
      </p:sp>
      <p:sp>
        <p:nvSpPr>
          <p:cNvPr id="25" name="SK-25-text-24"/>
          <p:cNvSpPr/>
          <p:nvPr/>
        </p:nvSpPr>
        <p:spPr>
          <a:xfrm>
            <a:off x="719286" y="5637163"/>
            <a:ext cx="1147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Serial peak flow monitoring — at work AND away from work (≥2 weeks each)</a:t>
            </a:r>
            <a:endParaRPr lang="en-US" sz="1500" dirty="0"/>
          </a:p>
        </p:txBody>
      </p:sp>
      <p:sp>
        <p:nvSpPr>
          <p:cNvPr id="26" name="SK-25-text-25"/>
          <p:cNvSpPr/>
          <p:nvPr/>
        </p:nvSpPr>
        <p:spPr>
          <a:xfrm>
            <a:off x="719286" y="5863530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Refer to specialist — respiratory or occupational medicine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9229279" y="1885950"/>
            <a:ext cx="29627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58E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SCENARIO</a:t>
            </a:r>
            <a:endParaRPr lang="en-US" sz="1350" dirty="0"/>
          </a:p>
        </p:txBody>
      </p:sp>
      <p:sp>
        <p:nvSpPr>
          <p:cNvPr id="28" name="SK-25-text-27"/>
          <p:cNvSpPr/>
          <p:nvPr/>
        </p:nvSpPr>
        <p:spPr>
          <a:xfrm>
            <a:off x="8729365" y="4087267"/>
            <a:ext cx="2889498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“35-year-old baker. Wheeze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 for 8 months. Symptoms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worse Monday–Friday.</a:t>
            </a:r>
            <a:endParaRPr lang="en-US" sz="1350" dirty="0"/>
          </a:p>
        </p:txBody>
      </p:sp>
      <p:sp>
        <p:nvSpPr>
          <p:cNvPr id="29" name="SK-25-text-28"/>
          <p:cNvSpPr/>
          <p:nvPr/>
        </p:nvSpPr>
        <p:spPr>
          <a:xfrm>
            <a:off x="8936682" y="4766221"/>
            <a:ext cx="24626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Completely resolved during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two-week holiday.”</a:t>
            </a:r>
            <a:endParaRPr lang="en-US" sz="1350" dirty="0"/>
          </a:p>
        </p:txBody>
      </p:sp>
      <p:sp>
        <p:nvSpPr>
          <p:cNvPr id="30" name="SK-25-text-29"/>
          <p:cNvSpPr/>
          <p:nvPr/>
        </p:nvSpPr>
        <p:spPr>
          <a:xfrm>
            <a:off x="8729365" y="5239494"/>
            <a:ext cx="34626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58E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Suspect occupational</a:t>
            </a:r>
            <a:endParaRPr lang="en-US" sz="1350" dirty="0"/>
          </a:p>
        </p:txBody>
      </p:sp>
      <p:sp>
        <p:nvSpPr>
          <p:cNvPr id="31" name="SK-25-text-30"/>
          <p:cNvSpPr/>
          <p:nvPr/>
        </p:nvSpPr>
        <p:spPr>
          <a:xfrm>
            <a:off x="8948886" y="5472559"/>
            <a:ext cx="32431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— serial peak flows</a:t>
            </a:r>
            <a:endParaRPr lang="en-US" sz="1350" dirty="0"/>
          </a:p>
        </p:txBody>
      </p:sp>
      <p:sp>
        <p:nvSpPr>
          <p:cNvPr id="32" name="SK-25-text-31"/>
          <p:cNvSpPr/>
          <p:nvPr/>
        </p:nvSpPr>
        <p:spPr>
          <a:xfrm>
            <a:off x="8961090" y="5685234"/>
            <a:ext cx="32309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specialist referral</a:t>
            </a:r>
            <a:endParaRPr lang="en-US" sz="1350" dirty="0"/>
          </a:p>
        </p:txBody>
      </p:sp>
      <p:sp>
        <p:nvSpPr>
          <p:cNvPr id="33" name="SK-25-text-32"/>
          <p:cNvSpPr/>
          <p:nvPr/>
        </p:nvSpPr>
        <p:spPr>
          <a:xfrm>
            <a:off x="1767780" y="6322963"/>
            <a:ext cx="104242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Early removal from exposure is essential — delay worsens long-term prognosis significantly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63" y="1599307"/>
            <a:ext cx="10899577" cy="381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3357" y="0"/>
            <a:ext cx="1048643" cy="102870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2071092"/>
            <a:ext cx="9668173" cy="102170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071092"/>
            <a:ext cx="231577" cy="1021705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3209479"/>
            <a:ext cx="9668173" cy="102170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3209479"/>
            <a:ext cx="231577" cy="102170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4347865"/>
            <a:ext cx="10862965" cy="1021705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4347865"/>
            <a:ext cx="231577" cy="1021705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5486400"/>
            <a:ext cx="10862965" cy="1021705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5486400"/>
            <a:ext cx="231577" cy="1021705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581079"/>
            <a:ext cx="524321" cy="1913334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816179"/>
            <a:ext cx="12192000" cy="2857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33757" y="3209479"/>
            <a:ext cx="975271" cy="905173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5090" y="2064246"/>
            <a:ext cx="938659" cy="953244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" y="2427684"/>
            <a:ext cx="402282" cy="370284"/>
          </a:xfrm>
          <a:prstGeom prst="rect">
            <a:avLst/>
          </a:prstGeom>
        </p:spPr>
      </p:pic>
      <p:sp>
        <p:nvSpPr>
          <p:cNvPr id="18" name="SK-26-text-17"/>
          <p:cNvSpPr/>
          <p:nvPr/>
        </p:nvSpPr>
        <p:spPr>
          <a:xfrm>
            <a:off x="633859" y="459432"/>
            <a:ext cx="103622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PRACTICE · MUST-KNOW REMINDERS</a:t>
            </a:r>
            <a:endParaRPr lang="en-US" sz="1725" dirty="0"/>
          </a:p>
        </p:txBody>
      </p:sp>
      <p:sp>
        <p:nvSpPr>
          <p:cNvPr id="19" name="SK-26-text-18"/>
          <p:cNvSpPr/>
          <p:nvPr/>
        </p:nvSpPr>
        <p:spPr>
          <a:xfrm>
            <a:off x="646063" y="829717"/>
            <a:ext cx="6926580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004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</a:t>
            </a:r>
            <a:endParaRPr lang="en-US" sz="5400" dirty="0"/>
          </a:p>
        </p:txBody>
      </p:sp>
      <p:sp>
        <p:nvSpPr>
          <p:cNvPr id="20" name="SK-26-text-19"/>
          <p:cNvSpPr/>
          <p:nvPr/>
        </p:nvSpPr>
        <p:spPr>
          <a:xfrm>
            <a:off x="9424392" y="1042392"/>
            <a:ext cx="276760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4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 of 2</a:t>
            </a:r>
            <a:endParaRPr lang="en-US" sz="3000" dirty="0"/>
          </a:p>
        </p:txBody>
      </p:sp>
      <p:sp>
        <p:nvSpPr>
          <p:cNvPr id="21" name="SK-26-text-20"/>
          <p:cNvSpPr/>
          <p:nvPr/>
        </p:nvSpPr>
        <p:spPr>
          <a:xfrm>
            <a:off x="865584" y="2215009"/>
            <a:ext cx="3448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 2024 CHANGE</a:t>
            </a:r>
            <a:endParaRPr lang="en-US" sz="1125" dirty="0"/>
          </a:p>
        </p:txBody>
      </p:sp>
      <p:sp>
        <p:nvSpPr>
          <p:cNvPr id="22" name="SK-26-text-21"/>
          <p:cNvSpPr/>
          <p:nvPr/>
        </p:nvSpPr>
        <p:spPr>
          <a:xfrm>
            <a:off x="1365498" y="2455069"/>
            <a:ext cx="215550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 1</a:t>
            </a:r>
            <a:endParaRPr lang="en-US" sz="2325" dirty="0"/>
          </a:p>
        </p:txBody>
      </p:sp>
      <p:sp>
        <p:nvSpPr>
          <p:cNvPr id="23" name="SK-26-text-22"/>
          <p:cNvSpPr/>
          <p:nvPr/>
        </p:nvSpPr>
        <p:spPr>
          <a:xfrm>
            <a:off x="2401788" y="2180779"/>
            <a:ext cx="97902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SABA-only therapy is no longer recommended at any step</a:t>
            </a:r>
            <a:endParaRPr lang="en-US" sz="2100" dirty="0"/>
          </a:p>
        </p:txBody>
      </p:sp>
      <p:sp>
        <p:nvSpPr>
          <p:cNvPr id="24" name="SK-26-text-23"/>
          <p:cNvSpPr/>
          <p:nvPr/>
        </p:nvSpPr>
        <p:spPr>
          <a:xfrm>
            <a:off x="2401788" y="2516832"/>
            <a:ext cx="73152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 alone fails to treat underlying airway inflammation. All adults with asthma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use ICS/formoterol as their reliever — even for mild, infrequent symptoms.</a:t>
            </a:r>
            <a:endParaRPr lang="en-US" sz="1500" dirty="0"/>
          </a:p>
        </p:txBody>
      </p:sp>
      <p:sp>
        <p:nvSpPr>
          <p:cNvPr id="25" name="SK-26-text-24"/>
          <p:cNvSpPr/>
          <p:nvPr/>
        </p:nvSpPr>
        <p:spPr>
          <a:xfrm>
            <a:off x="1158180" y="3387775"/>
            <a:ext cx="16192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125" dirty="0"/>
          </a:p>
        </p:txBody>
      </p:sp>
      <p:sp>
        <p:nvSpPr>
          <p:cNvPr id="26" name="SK-26-text-25"/>
          <p:cNvSpPr/>
          <p:nvPr/>
        </p:nvSpPr>
        <p:spPr>
          <a:xfrm>
            <a:off x="877788" y="3620988"/>
            <a:ext cx="247554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725" dirty="0"/>
          </a:p>
        </p:txBody>
      </p:sp>
      <p:sp>
        <p:nvSpPr>
          <p:cNvPr id="27" name="SK-26-text-26"/>
          <p:cNvSpPr/>
          <p:nvPr/>
        </p:nvSpPr>
        <p:spPr>
          <a:xfrm>
            <a:off x="2401788" y="3312319"/>
            <a:ext cx="97902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Objective evidence is mandatory before diagnosing asthma</a:t>
            </a:r>
            <a:endParaRPr lang="en-US" sz="2100" dirty="0"/>
          </a:p>
        </p:txBody>
      </p:sp>
      <p:sp>
        <p:nvSpPr>
          <p:cNvPr id="28" name="SK-26-text-27"/>
          <p:cNvSpPr/>
          <p:nvPr/>
        </p:nvSpPr>
        <p:spPr>
          <a:xfrm>
            <a:off x="2401788" y="3648373"/>
            <a:ext cx="77296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requires spirometry with bronchodilator reversibility AND/OR FeNO AND/OR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serial peak flow. Clinical features alone are insufficient.</a:t>
            </a:r>
            <a:endParaRPr lang="en-US" sz="1500" dirty="0"/>
          </a:p>
        </p:txBody>
      </p:sp>
      <p:sp>
        <p:nvSpPr>
          <p:cNvPr id="29" name="SK-26-text-28"/>
          <p:cNvSpPr/>
          <p:nvPr/>
        </p:nvSpPr>
        <p:spPr>
          <a:xfrm>
            <a:off x="999679" y="4457700"/>
            <a:ext cx="2133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TESTS</a:t>
            </a:r>
            <a:endParaRPr lang="en-US" sz="1125" dirty="0"/>
          </a:p>
        </p:txBody>
      </p:sp>
      <p:sp>
        <p:nvSpPr>
          <p:cNvPr id="30" name="SK-26-text-29"/>
          <p:cNvSpPr/>
          <p:nvPr/>
        </p:nvSpPr>
        <p:spPr>
          <a:xfrm>
            <a:off x="1011882" y="4656534"/>
            <a:ext cx="108495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TESTS</a:t>
            </a:r>
            <a:endParaRPr lang="en-US" sz="1875" dirty="0"/>
          </a:p>
        </p:txBody>
      </p:sp>
      <p:sp>
        <p:nvSpPr>
          <p:cNvPr id="31" name="SK-26-text-30"/>
          <p:cNvSpPr/>
          <p:nvPr/>
        </p:nvSpPr>
        <p:spPr>
          <a:xfrm>
            <a:off x="2401788" y="4450705"/>
            <a:ext cx="97902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spirometry between attacks does NOT exclude asthma</a:t>
            </a:r>
            <a:endParaRPr lang="en-US" sz="2100" dirty="0"/>
          </a:p>
        </p:txBody>
      </p:sp>
      <p:sp>
        <p:nvSpPr>
          <p:cNvPr id="32" name="SK-26-text-31"/>
          <p:cNvSpPr/>
          <p:nvPr/>
        </p:nvSpPr>
        <p:spPr>
          <a:xfrm>
            <a:off x="2401788" y="4786759"/>
            <a:ext cx="87415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Tests performed when asymptomatic may be entirely normal. Diagnose in context — serial peak flow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or bronchial challenge may be needed.</a:t>
            </a:r>
            <a:endParaRPr lang="en-US" sz="1500" dirty="0"/>
          </a:p>
        </p:txBody>
      </p:sp>
      <p:sp>
        <p:nvSpPr>
          <p:cNvPr id="33" name="SK-26-text-32"/>
          <p:cNvSpPr/>
          <p:nvPr/>
        </p:nvSpPr>
        <p:spPr>
          <a:xfrm>
            <a:off x="1072753" y="5541169"/>
            <a:ext cx="19621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 THERAPY</a:t>
            </a:r>
            <a:endParaRPr lang="en-US" sz="1125" dirty="0"/>
          </a:p>
        </p:txBody>
      </p:sp>
      <p:sp>
        <p:nvSpPr>
          <p:cNvPr id="34" name="SK-26-text-33"/>
          <p:cNvSpPr/>
          <p:nvPr/>
        </p:nvSpPr>
        <p:spPr>
          <a:xfrm>
            <a:off x="963067" y="5753844"/>
            <a:ext cx="117038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875" dirty="0"/>
          </a:p>
        </p:txBody>
      </p:sp>
      <p:sp>
        <p:nvSpPr>
          <p:cNvPr id="35" name="SK-26-text-34"/>
          <p:cNvSpPr/>
          <p:nvPr/>
        </p:nvSpPr>
        <p:spPr>
          <a:xfrm>
            <a:off x="2401788" y="5609779"/>
            <a:ext cx="9790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= ICS/formoterol as-needed — treats inflammation AND symptoms together</a:t>
            </a:r>
            <a:endParaRPr lang="en-US" sz="2100" dirty="0"/>
          </a:p>
        </p:txBody>
      </p:sp>
      <p:sp>
        <p:nvSpPr>
          <p:cNvPr id="36" name="SK-26-text-35"/>
          <p:cNvSpPr/>
          <p:nvPr/>
        </p:nvSpPr>
        <p:spPr>
          <a:xfrm>
            <a:off x="2401788" y="5918448"/>
            <a:ext cx="898549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 (Anti-inflammatory Reliever) therapy provides low-dose ICS with every use. It reduces exacerbation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even in mild asthma — something SABA alone never achieved.</a:t>
            </a:r>
            <a:endParaRPr lang="en-US" sz="1500" dirty="0"/>
          </a:p>
        </p:txBody>
      </p:sp>
      <p:sp>
        <p:nvSpPr>
          <p:cNvPr id="37" name="SK-26-text-36"/>
          <p:cNvSpPr/>
          <p:nvPr/>
        </p:nvSpPr>
        <p:spPr>
          <a:xfrm>
            <a:off x="219373" y="6611094"/>
            <a:ext cx="17335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26 / 32</a:t>
            </a:r>
            <a:endParaRPr lang="en-US" sz="1125" dirty="0"/>
          </a:p>
        </p:txBody>
      </p:sp>
      <p:sp>
        <p:nvSpPr>
          <p:cNvPr id="38" name="SK-26-text-37"/>
          <p:cNvSpPr/>
          <p:nvPr/>
        </p:nvSpPr>
        <p:spPr>
          <a:xfrm>
            <a:off x="9302353" y="6604248"/>
            <a:ext cx="288964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Asthma in Adults · May 2026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173" y="34230"/>
            <a:ext cx="4047827" cy="6823621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365" y="383977"/>
            <a:ext cx="2852886" cy="153605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859" y="720030"/>
            <a:ext cx="2804071" cy="1200150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79" y="1558230"/>
            <a:ext cx="1475184" cy="3810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879" y="1913334"/>
            <a:ext cx="10802094" cy="137160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879" y="1913334"/>
            <a:ext cx="231577" cy="137160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455" y="1913334"/>
            <a:ext cx="536377" cy="13716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0" y="2976265"/>
            <a:ext cx="2157859" cy="260598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879" y="3463230"/>
            <a:ext cx="10802094" cy="1385292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879" y="3463230"/>
            <a:ext cx="231577" cy="1385292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6455" y="3463230"/>
            <a:ext cx="536377" cy="1385292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75577" y="3792438"/>
            <a:ext cx="1926282" cy="493663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879" y="5019973"/>
            <a:ext cx="10802094" cy="1371600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879" y="5019973"/>
            <a:ext cx="231577" cy="1371600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6455" y="5019973"/>
            <a:ext cx="536377" cy="1371600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75577" y="6014442"/>
            <a:ext cx="1926282" cy="260598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267" y="6546652"/>
            <a:ext cx="10850761" cy="19050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51082" y="5095429"/>
            <a:ext cx="963067" cy="905173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46196" y="2201317"/>
            <a:ext cx="329059" cy="260598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87780" y="1995636"/>
            <a:ext cx="463153" cy="555427"/>
          </a:xfrm>
          <a:prstGeom prst="rect">
            <a:avLst/>
          </a:prstGeom>
        </p:spPr>
      </p:pic>
      <p:sp>
        <p:nvSpPr>
          <p:cNvPr id="23" name="SK-27-text-22"/>
          <p:cNvSpPr/>
          <p:nvPr/>
        </p:nvSpPr>
        <p:spPr>
          <a:xfrm>
            <a:off x="658267" y="438894"/>
            <a:ext cx="747045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C893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PRACTICE · TOP TIPS</a:t>
            </a:r>
            <a:endParaRPr lang="en-US" sz="1725" dirty="0"/>
          </a:p>
        </p:txBody>
      </p:sp>
      <p:sp>
        <p:nvSpPr>
          <p:cNvPr id="24" name="SK-27-text-23"/>
          <p:cNvSpPr/>
          <p:nvPr/>
        </p:nvSpPr>
        <p:spPr>
          <a:xfrm>
            <a:off x="10948392" y="452586"/>
            <a:ext cx="12436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/ 32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670471" y="795486"/>
            <a:ext cx="1033462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4D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(Part 2)</a:t>
            </a:r>
            <a:endParaRPr lang="en-US" sz="3750" dirty="0"/>
          </a:p>
        </p:txBody>
      </p:sp>
      <p:sp>
        <p:nvSpPr>
          <p:cNvPr id="26" name="SK-27-text-25"/>
          <p:cNvSpPr/>
          <p:nvPr/>
        </p:nvSpPr>
        <p:spPr>
          <a:xfrm>
            <a:off x="963067" y="2077938"/>
            <a:ext cx="112289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950" b="1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Extrafine</a:t>
            </a: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Beclometasone is 2.5× More Potent</a:t>
            </a:r>
            <a:endParaRPr lang="en-US" sz="1950" dirty="0"/>
          </a:p>
        </p:txBody>
      </p:sp>
      <p:sp>
        <p:nvSpPr>
          <p:cNvPr id="27" name="SK-27-text-26"/>
          <p:cNvSpPr/>
          <p:nvPr/>
        </p:nvSpPr>
        <p:spPr>
          <a:xfrm>
            <a:off x="1572667" y="2441377"/>
            <a:ext cx="7339459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Qvar and Fostair (extrafine) deliver smaller particles with greater lung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deposition — 100 mcg extrafine ≈ 250 mcg standard beclometasone (Clenil).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substitute dose-for-dose.</a:t>
            </a:r>
            <a:endParaRPr lang="en-US" sz="1500" dirty="0"/>
          </a:p>
        </p:txBody>
      </p:sp>
      <p:sp>
        <p:nvSpPr>
          <p:cNvPr id="28" name="SK-27-text-27"/>
          <p:cNvSpPr/>
          <p:nvPr/>
        </p:nvSpPr>
        <p:spPr>
          <a:xfrm>
            <a:off x="9338965" y="2592288"/>
            <a:ext cx="5973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Clenil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250 mcg</a:t>
            </a:r>
            <a:endParaRPr lang="en-US" sz="1050" dirty="0"/>
          </a:p>
        </p:txBody>
      </p:sp>
      <p:sp>
        <p:nvSpPr>
          <p:cNvPr id="29" name="SK-27-text-28"/>
          <p:cNvSpPr/>
          <p:nvPr/>
        </p:nvSpPr>
        <p:spPr>
          <a:xfrm>
            <a:off x="10399663" y="1995636"/>
            <a:ext cx="914400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≈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Qvar/Fostair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 mcg</a:t>
            </a:r>
            <a:endParaRPr lang="en-US" sz="1050" dirty="0"/>
          </a:p>
        </p:txBody>
      </p:sp>
      <p:sp>
        <p:nvSpPr>
          <p:cNvPr id="30" name="SK-27-text-29"/>
          <p:cNvSpPr/>
          <p:nvPr/>
        </p:nvSpPr>
        <p:spPr>
          <a:xfrm>
            <a:off x="9154567" y="3017490"/>
            <a:ext cx="213657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effect — half the dose</a:t>
            </a:r>
            <a:endParaRPr lang="en-US" sz="1050" dirty="0"/>
          </a:p>
        </p:txBody>
      </p:sp>
      <p:sp>
        <p:nvSpPr>
          <p:cNvPr id="31" name="SK-27-text-30"/>
          <p:cNvSpPr/>
          <p:nvPr/>
        </p:nvSpPr>
        <p:spPr>
          <a:xfrm>
            <a:off x="963067" y="3614142"/>
            <a:ext cx="1122893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Mometasone (Asmanex) Discontinued in UK — February 2026</a:t>
            </a:r>
            <a:endParaRPr lang="en-US" sz="1950" dirty="0"/>
          </a:p>
        </p:txBody>
      </p:sp>
      <p:sp>
        <p:nvSpPr>
          <p:cNvPr id="32" name="SK-27-text-31"/>
          <p:cNvSpPr/>
          <p:nvPr/>
        </p:nvSpPr>
        <p:spPr>
          <a:xfrm>
            <a:off x="1572667" y="3984427"/>
            <a:ext cx="7473553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patient currently prescribed Asmanex must be switched to an alternative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ICS. Do not re-prescribe. Budesonide or fluticasone propionate are appropriate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substitutes — check dose equivalence before switching.</a:t>
            </a:r>
            <a:endParaRPr lang="en-US" sz="1500" dirty="0"/>
          </a:p>
        </p:txBody>
      </p:sp>
      <p:sp>
        <p:nvSpPr>
          <p:cNvPr id="33" name="SK-27-text-32"/>
          <p:cNvSpPr/>
          <p:nvPr/>
        </p:nvSpPr>
        <p:spPr>
          <a:xfrm>
            <a:off x="9454902" y="3915817"/>
            <a:ext cx="175542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D9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ASMANEX X</a:t>
            </a:r>
            <a:endParaRPr lang="en-US" sz="1725" dirty="0"/>
          </a:p>
        </p:txBody>
      </p:sp>
      <p:sp>
        <p:nvSpPr>
          <p:cNvPr id="34" name="SK-27-text-33"/>
          <p:cNvSpPr/>
          <p:nvPr/>
        </p:nvSpPr>
        <p:spPr>
          <a:xfrm>
            <a:off x="9386292" y="4354711"/>
            <a:ext cx="189279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Feb 2026 — UK withdrawal</a:t>
            </a:r>
            <a:endParaRPr lang="en-US" sz="1050" dirty="0"/>
          </a:p>
        </p:txBody>
      </p:sp>
      <p:sp>
        <p:nvSpPr>
          <p:cNvPr id="35" name="SK-27-text-34"/>
          <p:cNvSpPr/>
          <p:nvPr/>
        </p:nvSpPr>
        <p:spPr>
          <a:xfrm>
            <a:off x="963067" y="5150346"/>
            <a:ext cx="112289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Check Inhaler Technique at Every Single Review</a:t>
            </a:r>
            <a:endParaRPr lang="en-US" sz="1950" dirty="0"/>
          </a:p>
        </p:txBody>
      </p:sp>
      <p:sp>
        <p:nvSpPr>
          <p:cNvPr id="36" name="SK-27-text-35"/>
          <p:cNvSpPr/>
          <p:nvPr/>
        </p:nvSpPr>
        <p:spPr>
          <a:xfrm>
            <a:off x="1572667" y="5513784"/>
            <a:ext cx="7412682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treatment failures are technique failures — not pharmacological failures.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the patient to demonstrate their inhaler before stepping up therapy.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Technique deteriorates silently over time.</a:t>
            </a:r>
            <a:endParaRPr lang="en-US" sz="1500" dirty="0"/>
          </a:p>
        </p:txBody>
      </p:sp>
      <p:sp>
        <p:nvSpPr>
          <p:cNvPr id="37" name="SK-27-text-36"/>
          <p:cNvSpPr/>
          <p:nvPr/>
        </p:nvSpPr>
        <p:spPr>
          <a:xfrm>
            <a:off x="9386292" y="6069211"/>
            <a:ext cx="1905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Observe. Don't just ask.</a:t>
            </a:r>
            <a:endParaRPr lang="en-US" sz="1200" dirty="0"/>
          </a:p>
        </p:txBody>
      </p:sp>
      <p:sp>
        <p:nvSpPr>
          <p:cNvPr id="38" name="SK-27-text-37"/>
          <p:cNvSpPr/>
          <p:nvPr/>
        </p:nvSpPr>
        <p:spPr>
          <a:xfrm>
            <a:off x="633859" y="6617940"/>
            <a:ext cx="7223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Asthma in Adults · May 2026</a:t>
            </a:r>
            <a:endParaRPr lang="en-US" sz="1050" dirty="0"/>
          </a:p>
        </p:txBody>
      </p:sp>
      <p:sp>
        <p:nvSpPr>
          <p:cNvPr id="39" name="SK-27-text-38"/>
          <p:cNvSpPr/>
          <p:nvPr/>
        </p:nvSpPr>
        <p:spPr>
          <a:xfrm>
            <a:off x="10140553" y="6617940"/>
            <a:ext cx="139288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· BNF 91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0761" y="0"/>
            <a:ext cx="1341239" cy="144021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10286"/>
            <a:ext cx="2218879" cy="1947565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196280"/>
            <a:ext cx="1938486" cy="762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1817340"/>
            <a:ext cx="3523357" cy="4306788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1817340"/>
            <a:ext cx="3523357" cy="89148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788" y="2390775"/>
            <a:ext cx="3084463" cy="1905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4792" y="5657850"/>
            <a:ext cx="2767459" cy="308521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1817340"/>
            <a:ext cx="3523357" cy="4306788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4682" y="1817340"/>
            <a:ext cx="3523357" cy="89148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4055" y="2390775"/>
            <a:ext cx="3084463" cy="1905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6573" y="5657850"/>
            <a:ext cx="3459998" cy="322213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71098" y="1817340"/>
            <a:ext cx="3523357" cy="4306788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71098" y="1817340"/>
            <a:ext cx="3523357" cy="89148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90471" y="2393156"/>
            <a:ext cx="3084463" cy="14288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90471" y="2765524"/>
            <a:ext cx="3084463" cy="23813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90471" y="4274344"/>
            <a:ext cx="3084463" cy="23813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55663" y="6261348"/>
            <a:ext cx="9802267" cy="342900"/>
          </a:xfrm>
          <a:prstGeom prst="rect">
            <a:avLst/>
          </a:prstGeom>
        </p:spPr>
      </p:pic>
      <p:sp>
        <p:nvSpPr>
          <p:cNvPr id="21" name="SK-28-text-20"/>
          <p:cNvSpPr/>
          <p:nvPr/>
        </p:nvSpPr>
        <p:spPr>
          <a:xfrm>
            <a:off x="646063" y="335905"/>
            <a:ext cx="37823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 · AKT</a:t>
            </a:r>
            <a:endParaRPr lang="en-US" sz="1425" dirty="0"/>
          </a:p>
        </p:txBody>
      </p:sp>
      <p:sp>
        <p:nvSpPr>
          <p:cNvPr id="22" name="SK-28-text-21"/>
          <p:cNvSpPr/>
          <p:nvPr/>
        </p:nvSpPr>
        <p:spPr>
          <a:xfrm>
            <a:off x="658267" y="651421"/>
            <a:ext cx="705421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Key Facts</a:t>
            </a:r>
            <a:endParaRPr lang="en-US" sz="3450" dirty="0"/>
          </a:p>
        </p:txBody>
      </p:sp>
      <p:sp>
        <p:nvSpPr>
          <p:cNvPr id="23" name="SK-28-text-22"/>
          <p:cNvSpPr/>
          <p:nvPr/>
        </p:nvSpPr>
        <p:spPr>
          <a:xfrm>
            <a:off x="646063" y="1412677"/>
            <a:ext cx="115459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High-yield facts for the Applied Knowledge Test — know these cold.</a:t>
            </a:r>
            <a:endParaRPr lang="en-US" sz="1500" dirty="0"/>
          </a:p>
        </p:txBody>
      </p:sp>
      <p:sp>
        <p:nvSpPr>
          <p:cNvPr id="24" name="SK-28-text-23"/>
          <p:cNvSpPr/>
          <p:nvPr/>
        </p:nvSpPr>
        <p:spPr>
          <a:xfrm>
            <a:off x="1024086" y="2016175"/>
            <a:ext cx="614934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Guidelines &amp; Diagnosis</a:t>
            </a:r>
            <a:endParaRPr lang="en-US" sz="1800" dirty="0"/>
          </a:p>
        </p:txBody>
      </p:sp>
      <p:sp>
        <p:nvSpPr>
          <p:cNvPr id="25" name="SK-28-text-24"/>
          <p:cNvSpPr/>
          <p:nvPr/>
        </p:nvSpPr>
        <p:spPr>
          <a:xfrm>
            <a:off x="841177" y="2523679"/>
            <a:ext cx="31454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NG245 (Nov 2024) replaced NG80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this</a:t>
            </a:r>
            <a:endParaRPr lang="en-US" sz="1275" dirty="0"/>
          </a:p>
        </p:txBody>
      </p:sp>
      <p:sp>
        <p:nvSpPr>
          <p:cNvPr id="26" name="SK-28-text-25"/>
          <p:cNvSpPr/>
          <p:nvPr/>
        </p:nvSpPr>
        <p:spPr>
          <a:xfrm>
            <a:off x="841177" y="2996803"/>
            <a:ext cx="307225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BDR positive: FEV1 &gt;12% AND &gt;200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mL (both criteria required — not just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&gt;12%)</a:t>
            </a:r>
            <a:endParaRPr lang="en-US" sz="1275" dirty="0"/>
          </a:p>
        </p:txBody>
      </p:sp>
      <p:sp>
        <p:nvSpPr>
          <p:cNvPr id="27" name="SK-28-text-26"/>
          <p:cNvSpPr/>
          <p:nvPr/>
        </p:nvSpPr>
        <p:spPr>
          <a:xfrm>
            <a:off x="841177" y="3675757"/>
            <a:ext cx="31576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Normal spirometry does NOT exclude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</a:t>
            </a:r>
            <a:endParaRPr lang="en-US" sz="1275" dirty="0"/>
          </a:p>
        </p:txBody>
      </p:sp>
      <p:sp>
        <p:nvSpPr>
          <p:cNvPr id="28" name="SK-28-text-27"/>
          <p:cNvSpPr/>
          <p:nvPr/>
        </p:nvSpPr>
        <p:spPr>
          <a:xfrm>
            <a:off x="841177" y="4142184"/>
            <a:ext cx="30966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FeNO ≥40 ppb → type 2 eosinophilic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asthma; predicts ICS response</a:t>
            </a:r>
            <a:endParaRPr lang="en-US" sz="1275" dirty="0"/>
          </a:p>
        </p:txBody>
      </p:sp>
      <p:sp>
        <p:nvSpPr>
          <p:cNvPr id="29" name="SK-28-text-28"/>
          <p:cNvSpPr/>
          <p:nvPr/>
        </p:nvSpPr>
        <p:spPr>
          <a:xfrm>
            <a:off x="841177" y="4622155"/>
            <a:ext cx="31576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FeNO &lt;25 ppb → consider alternative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diagnoses</a:t>
            </a:r>
            <a:endParaRPr lang="en-US" sz="1275" dirty="0"/>
          </a:p>
        </p:txBody>
      </p:sp>
      <p:sp>
        <p:nvSpPr>
          <p:cNvPr id="30" name="SK-28-text-29"/>
          <p:cNvSpPr/>
          <p:nvPr/>
        </p:nvSpPr>
        <p:spPr>
          <a:xfrm>
            <a:off x="841177" y="5095429"/>
            <a:ext cx="25846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Serial peak flow: &gt;20% diurnal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variability over ≥2 weeks</a:t>
            </a:r>
            <a:endParaRPr lang="en-US" sz="1275" dirty="0"/>
          </a:p>
        </p:txBody>
      </p:sp>
      <p:sp>
        <p:nvSpPr>
          <p:cNvPr id="31" name="SK-28-text-30"/>
          <p:cNvSpPr/>
          <p:nvPr/>
        </p:nvSpPr>
        <p:spPr>
          <a:xfrm>
            <a:off x="1304479" y="5719465"/>
            <a:ext cx="55054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Both BDR criteria must be met</a:t>
            </a:r>
            <a:endParaRPr lang="en-US" sz="1125" dirty="0"/>
          </a:p>
        </p:txBody>
      </p:sp>
      <p:sp>
        <p:nvSpPr>
          <p:cNvPr id="32" name="SK-28-text-31"/>
          <p:cNvSpPr/>
          <p:nvPr/>
        </p:nvSpPr>
        <p:spPr>
          <a:xfrm>
            <a:off x="5339953" y="2029867"/>
            <a:ext cx="28575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4523184" y="2523679"/>
            <a:ext cx="323076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Step 1 = AIR therapy — ICS/formoterol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as-needed; SABA-only abolished</a:t>
            </a:r>
            <a:endParaRPr lang="en-US" sz="1275" dirty="0"/>
          </a:p>
        </p:txBody>
      </p:sp>
      <p:sp>
        <p:nvSpPr>
          <p:cNvPr id="34" name="SK-28-text-33"/>
          <p:cNvSpPr/>
          <p:nvPr/>
        </p:nvSpPr>
        <p:spPr>
          <a:xfrm>
            <a:off x="4523184" y="3024336"/>
            <a:ext cx="319429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Step 2 = Low-dose MART — regular +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reliever same inhaler</a:t>
            </a:r>
            <a:endParaRPr lang="en-US" sz="1275" dirty="0"/>
          </a:p>
        </p:txBody>
      </p:sp>
      <p:sp>
        <p:nvSpPr>
          <p:cNvPr id="35" name="SK-28-text-34"/>
          <p:cNvSpPr/>
          <p:nvPr/>
        </p:nvSpPr>
        <p:spPr>
          <a:xfrm>
            <a:off x="4535388" y="3518148"/>
            <a:ext cx="6189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Step 3 = Moderate-dose MART</a:t>
            </a:r>
            <a:endParaRPr lang="en-US" sz="1350" dirty="0"/>
          </a:p>
        </p:txBody>
      </p:sp>
      <p:sp>
        <p:nvSpPr>
          <p:cNvPr id="36" name="SK-28-text-35"/>
          <p:cNvSpPr/>
          <p:nvPr/>
        </p:nvSpPr>
        <p:spPr>
          <a:xfrm>
            <a:off x="4535388" y="3812977"/>
            <a:ext cx="302359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Step 4 = Add LTRA (montelukast)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LAMA (tiotropium)</a:t>
            </a:r>
            <a:endParaRPr lang="en-US" sz="1275" dirty="0"/>
          </a:p>
        </p:txBody>
      </p:sp>
      <p:sp>
        <p:nvSpPr>
          <p:cNvPr id="37" name="SK-28-text-36"/>
          <p:cNvSpPr/>
          <p:nvPr/>
        </p:nvSpPr>
        <p:spPr>
          <a:xfrm>
            <a:off x="4535388" y="4299942"/>
            <a:ext cx="70123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Step 5 = Biologics (specialist)</a:t>
            </a:r>
            <a:endParaRPr lang="en-US" sz="1350" dirty="0"/>
          </a:p>
        </p:txBody>
      </p:sp>
      <p:sp>
        <p:nvSpPr>
          <p:cNvPr id="38" name="SK-28-text-37"/>
          <p:cNvSpPr/>
          <p:nvPr/>
        </p:nvSpPr>
        <p:spPr>
          <a:xfrm>
            <a:off x="4535388" y="4594771"/>
            <a:ext cx="31576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Extrafine beclometasone = 2.5× more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potent than standard beclometasone</a:t>
            </a:r>
            <a:endParaRPr lang="en-US" sz="1275" dirty="0"/>
          </a:p>
        </p:txBody>
      </p:sp>
      <p:sp>
        <p:nvSpPr>
          <p:cNvPr id="39" name="SK-28-text-38"/>
          <p:cNvSpPr/>
          <p:nvPr/>
        </p:nvSpPr>
        <p:spPr>
          <a:xfrm>
            <a:off x="4535388" y="5081736"/>
            <a:ext cx="318209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Mometasone (Asmanex) discontinued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— Feb 2026</a:t>
            </a:r>
            <a:endParaRPr lang="en-US" sz="1275" dirty="0"/>
          </a:p>
        </p:txBody>
      </p:sp>
      <p:sp>
        <p:nvSpPr>
          <p:cNvPr id="40" name="SK-28-text-39"/>
          <p:cNvSpPr/>
          <p:nvPr/>
        </p:nvSpPr>
        <p:spPr>
          <a:xfrm>
            <a:off x="4547592" y="5719465"/>
            <a:ext cx="76444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 Extrafine dose + 2.5 = standard equivalent</a:t>
            </a:r>
            <a:endParaRPr lang="en-US" sz="1125" dirty="0"/>
          </a:p>
        </p:txBody>
      </p:sp>
      <p:sp>
        <p:nvSpPr>
          <p:cNvPr id="41" name="SK-28-text-40"/>
          <p:cNvSpPr/>
          <p:nvPr/>
        </p:nvSpPr>
        <p:spPr>
          <a:xfrm>
            <a:off x="8826996" y="2016175"/>
            <a:ext cx="336500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&amp; Biologics</a:t>
            </a:r>
            <a:endParaRPr lang="en-US" sz="1800" dirty="0"/>
          </a:p>
        </p:txBody>
      </p:sp>
      <p:sp>
        <p:nvSpPr>
          <p:cNvPr id="42" name="SK-28-text-41"/>
          <p:cNvSpPr/>
          <p:nvPr/>
        </p:nvSpPr>
        <p:spPr>
          <a:xfrm>
            <a:off x="8266063" y="2537371"/>
            <a:ext cx="24765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SEVERITY</a:t>
            </a:r>
            <a:endParaRPr lang="en-US" sz="1125" dirty="0"/>
          </a:p>
        </p:txBody>
      </p:sp>
      <p:sp>
        <p:nvSpPr>
          <p:cNvPr id="43" name="SK-28-text-42"/>
          <p:cNvSpPr/>
          <p:nvPr/>
        </p:nvSpPr>
        <p:spPr>
          <a:xfrm>
            <a:off x="8278267" y="2852886"/>
            <a:ext cx="23824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</a:t>
            </a:r>
            <a:endParaRPr lang="en-US" sz="1425" dirty="0"/>
          </a:p>
        </p:txBody>
      </p:sp>
      <p:sp>
        <p:nvSpPr>
          <p:cNvPr id="44" name="SK-28-text-43"/>
          <p:cNvSpPr/>
          <p:nvPr/>
        </p:nvSpPr>
        <p:spPr>
          <a:xfrm>
            <a:off x="8278267" y="3161407"/>
            <a:ext cx="33775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Life-threatening</a:t>
            </a:r>
            <a:endParaRPr lang="en-US" sz="1350" dirty="0"/>
          </a:p>
        </p:txBody>
      </p:sp>
      <p:sp>
        <p:nvSpPr>
          <p:cNvPr id="45" name="SK-28-text-44"/>
          <p:cNvSpPr/>
          <p:nvPr/>
        </p:nvSpPr>
        <p:spPr>
          <a:xfrm>
            <a:off x="8278267" y="3470077"/>
            <a:ext cx="305306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Magnesium</a:t>
            </a:r>
            <a:endParaRPr lang="en-US" sz="1425" dirty="0"/>
          </a:p>
        </p:txBody>
      </p:sp>
      <p:sp>
        <p:nvSpPr>
          <p:cNvPr id="46" name="SK-28-text-45"/>
          <p:cNvSpPr/>
          <p:nvPr/>
        </p:nvSpPr>
        <p:spPr>
          <a:xfrm>
            <a:off x="8278267" y="4066729"/>
            <a:ext cx="33337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BIOLOGIC THRESHOLDS</a:t>
            </a:r>
            <a:endParaRPr lang="en-US" sz="1125" dirty="0"/>
          </a:p>
        </p:txBody>
      </p:sp>
      <p:sp>
        <p:nvSpPr>
          <p:cNvPr id="47" name="SK-28-text-46"/>
          <p:cNvSpPr/>
          <p:nvPr/>
        </p:nvSpPr>
        <p:spPr>
          <a:xfrm>
            <a:off x="8278267" y="4354711"/>
            <a:ext cx="3913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Mepolizumab: Eos ≥300 cells/µL</a:t>
            </a:r>
            <a:endParaRPr lang="en-US" sz="1350" dirty="0"/>
          </a:p>
        </p:txBody>
      </p:sp>
      <p:sp>
        <p:nvSpPr>
          <p:cNvPr id="48" name="SK-28-text-47"/>
          <p:cNvSpPr/>
          <p:nvPr/>
        </p:nvSpPr>
        <p:spPr>
          <a:xfrm>
            <a:off x="8278267" y="4635996"/>
            <a:ext cx="29381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Dupilumab: Eos ≥150 AND FeNO ≥25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(dual biomarker)</a:t>
            </a:r>
            <a:endParaRPr lang="en-US" sz="1275" dirty="0"/>
          </a:p>
        </p:txBody>
      </p:sp>
      <p:sp>
        <p:nvSpPr>
          <p:cNvPr id="49" name="SK-28-text-48"/>
          <p:cNvSpPr/>
          <p:nvPr/>
        </p:nvSpPr>
        <p:spPr>
          <a:xfrm>
            <a:off x="8278267" y="5122813"/>
            <a:ext cx="31942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Tezepelumab: Any type — no eosinophil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threshold (broadest)</a:t>
            </a:r>
            <a:endParaRPr lang="en-US" sz="1275" dirty="0"/>
          </a:p>
        </p:txBody>
      </p:sp>
      <p:sp>
        <p:nvSpPr>
          <p:cNvPr id="50" name="SK-28-text-49"/>
          <p:cNvSpPr/>
          <p:nvPr/>
        </p:nvSpPr>
        <p:spPr>
          <a:xfrm>
            <a:off x="8278267" y="5602932"/>
            <a:ext cx="26577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Omalizumab: IgE ≥30 + perennial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allergen sensitisation</a:t>
            </a:r>
            <a:endParaRPr lang="en-US" sz="1275" dirty="0"/>
          </a:p>
        </p:txBody>
      </p:sp>
      <p:sp>
        <p:nvSpPr>
          <p:cNvPr id="51" name="SK-28-text-50"/>
          <p:cNvSpPr/>
          <p:nvPr/>
        </p:nvSpPr>
        <p:spPr>
          <a:xfrm>
            <a:off x="1353294" y="6336655"/>
            <a:ext cx="108387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D7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</a:t>
            </a:r>
            <a:r>
              <a:rPr lang="en-US" sz="1100" b="1" dirty="0">
                <a:solidFill>
                  <a:srgbClr val="FFD7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TRAP: BDR requires BOTH &gt;12% AND &gt;200 mL — the absolute value is commonly omitted and commonly examined</a:t>
            </a:r>
            <a:endParaRPr lang="en-US" sz="1425" dirty="0"/>
          </a:p>
        </p:txBody>
      </p:sp>
      <p:sp>
        <p:nvSpPr>
          <p:cNvPr id="52" name="SK-28-text-51"/>
          <p:cNvSpPr/>
          <p:nvPr/>
        </p:nvSpPr>
        <p:spPr>
          <a:xfrm>
            <a:off x="11618863" y="6611094"/>
            <a:ext cx="57313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28 / 32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63" y="1446907"/>
            <a:ext cx="1438573" cy="17145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6980" y="0"/>
            <a:ext cx="1585020" cy="157728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837879"/>
            <a:ext cx="5315694" cy="1933873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837879"/>
            <a:ext cx="182761" cy="1933873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094" y="1837879"/>
            <a:ext cx="5315694" cy="1933873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094" y="1837879"/>
            <a:ext cx="182761" cy="1933873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3936355"/>
            <a:ext cx="5315694" cy="1933873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936355"/>
            <a:ext cx="182761" cy="1933873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3936355"/>
            <a:ext cx="5315694" cy="1933873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3936355"/>
            <a:ext cx="182761" cy="1933873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6082903"/>
            <a:ext cx="10899577" cy="390823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84855" y="5376565"/>
            <a:ext cx="438894" cy="34290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09263" y="3216325"/>
            <a:ext cx="377875" cy="397669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74196" y="5314950"/>
            <a:ext cx="377875" cy="445740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37584" y="3195786"/>
            <a:ext cx="414486" cy="432048"/>
          </a:xfrm>
          <a:prstGeom prst="rect">
            <a:avLst/>
          </a:prstGeom>
        </p:spPr>
      </p:pic>
      <p:sp>
        <p:nvSpPr>
          <p:cNvPr id="18" name="SK-29-text-17"/>
          <p:cNvSpPr/>
          <p:nvPr/>
        </p:nvSpPr>
        <p:spPr>
          <a:xfrm>
            <a:off x="621655" y="479971"/>
            <a:ext cx="43795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081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 · SCA</a:t>
            </a:r>
            <a:endParaRPr lang="en-US" sz="1650" dirty="0"/>
          </a:p>
        </p:txBody>
      </p:sp>
      <p:sp>
        <p:nvSpPr>
          <p:cNvPr id="19" name="SK-29-text-18"/>
          <p:cNvSpPr/>
          <p:nvPr/>
        </p:nvSpPr>
        <p:spPr>
          <a:xfrm>
            <a:off x="633859" y="809179"/>
            <a:ext cx="1155814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 Scenarios</a:t>
            </a:r>
            <a:endParaRPr lang="en-US" sz="3600" dirty="0"/>
          </a:p>
        </p:txBody>
      </p:sp>
      <p:sp>
        <p:nvSpPr>
          <p:cNvPr id="20" name="SK-29-text-19"/>
          <p:cNvSpPr/>
          <p:nvPr/>
        </p:nvSpPr>
        <p:spPr>
          <a:xfrm>
            <a:off x="963067" y="2009329"/>
            <a:ext cx="2280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081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1</a:t>
            </a:r>
            <a:endParaRPr lang="en-US" sz="1350" dirty="0"/>
          </a:p>
        </p:txBody>
      </p:sp>
      <p:sp>
        <p:nvSpPr>
          <p:cNvPr id="21" name="SK-29-text-20"/>
          <p:cNvSpPr/>
          <p:nvPr/>
        </p:nvSpPr>
        <p:spPr>
          <a:xfrm>
            <a:off x="975271" y="2283619"/>
            <a:ext cx="840295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Salbutamol Alone Isn’t Enough</a:t>
            </a:r>
            <a:endParaRPr lang="en-US" sz="1650" dirty="0"/>
          </a:p>
        </p:txBody>
      </p:sp>
      <p:sp>
        <p:nvSpPr>
          <p:cNvPr id="22" name="SK-29-text-21"/>
          <p:cNvSpPr/>
          <p:nvPr/>
        </p:nvSpPr>
        <p:spPr>
          <a:xfrm>
            <a:off x="963067" y="2633365"/>
            <a:ext cx="4876800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 that salbutamol relieves symptoms but does not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 underlying airway inflammation. ICS/formoterol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addresses both — reducing exacerbation risk even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mild asthma.</a:t>
            </a:r>
            <a:endParaRPr lang="en-US" sz="1350" dirty="0"/>
          </a:p>
        </p:txBody>
      </p:sp>
      <p:sp>
        <p:nvSpPr>
          <p:cNvPr id="23" name="SK-29-text-22"/>
          <p:cNvSpPr/>
          <p:nvPr/>
        </p:nvSpPr>
        <p:spPr>
          <a:xfrm>
            <a:off x="975271" y="4114800"/>
            <a:ext cx="22802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499A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3</a:t>
            </a:r>
            <a:endParaRPr lang="en-US" sz="1350" dirty="0"/>
          </a:p>
        </p:txBody>
      </p:sp>
      <p:sp>
        <p:nvSpPr>
          <p:cNvPr id="24" name="SK-29-text-23"/>
          <p:cNvSpPr/>
          <p:nvPr/>
        </p:nvSpPr>
        <p:spPr>
          <a:xfrm>
            <a:off x="963067" y="4382244"/>
            <a:ext cx="377949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Poorly Controlled Asthma: Before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Stepping Up</a:t>
            </a:r>
            <a:endParaRPr lang="en-US" sz="1650" dirty="0"/>
          </a:p>
        </p:txBody>
      </p:sp>
      <p:sp>
        <p:nvSpPr>
          <p:cNvPr id="25" name="SK-29-text-24"/>
          <p:cNvSpPr/>
          <p:nvPr/>
        </p:nvSpPr>
        <p:spPr>
          <a:xfrm>
            <a:off x="963067" y="5006280"/>
            <a:ext cx="4840188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check adherence, inhaler technique, and trigger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avoidance first. Stepping up treatment without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addressing these is a common and avoidable error.</a:t>
            </a:r>
            <a:endParaRPr lang="en-US" sz="1350" dirty="0"/>
          </a:p>
        </p:txBody>
      </p:sp>
      <p:sp>
        <p:nvSpPr>
          <p:cNvPr id="26" name="SK-29-text-25"/>
          <p:cNvSpPr/>
          <p:nvPr/>
        </p:nvSpPr>
        <p:spPr>
          <a:xfrm>
            <a:off x="6547098" y="2009329"/>
            <a:ext cx="2280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16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2</a:t>
            </a:r>
            <a:endParaRPr lang="en-US" sz="1350" dirty="0"/>
          </a:p>
        </p:txBody>
      </p:sp>
      <p:sp>
        <p:nvSpPr>
          <p:cNvPr id="27" name="SK-29-text-26"/>
          <p:cNvSpPr/>
          <p:nvPr/>
        </p:nvSpPr>
        <p:spPr>
          <a:xfrm>
            <a:off x="6547098" y="2283619"/>
            <a:ext cx="564490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Addressing Steroid Fears</a:t>
            </a:r>
            <a:endParaRPr lang="en-US" sz="1650" dirty="0"/>
          </a:p>
        </p:txBody>
      </p:sp>
      <p:sp>
        <p:nvSpPr>
          <p:cNvPr id="28" name="SK-29-text-27"/>
          <p:cNvSpPr/>
          <p:nvPr/>
        </p:nvSpPr>
        <p:spPr>
          <a:xfrm>
            <a:off x="6522690" y="2633365"/>
            <a:ext cx="4766965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 concerns empathically. Explain inhaled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steroids have minimal systemic absorption, are not the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as anabolic steroids, and are essential for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preventing serious attacks.</a:t>
            </a:r>
            <a:endParaRPr lang="en-US" sz="1350" dirty="0"/>
          </a:p>
        </p:txBody>
      </p:sp>
      <p:sp>
        <p:nvSpPr>
          <p:cNvPr id="29" name="SK-29-text-28"/>
          <p:cNvSpPr/>
          <p:nvPr/>
        </p:nvSpPr>
        <p:spPr>
          <a:xfrm>
            <a:off x="6547098" y="4128492"/>
            <a:ext cx="22802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DA7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4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6547098" y="4402782"/>
            <a:ext cx="56449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Identifying Occupational Asthma</a:t>
            </a:r>
            <a:endParaRPr lang="en-US" sz="1650" dirty="0"/>
          </a:p>
        </p:txBody>
      </p:sp>
      <p:sp>
        <p:nvSpPr>
          <p:cNvPr id="31" name="SK-29-text-30"/>
          <p:cNvSpPr/>
          <p:nvPr/>
        </p:nvSpPr>
        <p:spPr>
          <a:xfrm>
            <a:off x="6522690" y="4759375"/>
            <a:ext cx="4535388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Ask: ‘Do your symptoms improve at weekends or on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holiday?’ A positive answer is a red flag. Consider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serial peak flows at work vs away, and refer to a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 promptly.</a:t>
            </a:r>
            <a:endParaRPr lang="en-US" sz="1350" dirty="0"/>
          </a:p>
        </p:txBody>
      </p:sp>
      <p:sp>
        <p:nvSpPr>
          <p:cNvPr id="32" name="SK-29-text-31"/>
          <p:cNvSpPr/>
          <p:nvPr/>
        </p:nvSpPr>
        <p:spPr>
          <a:xfrm>
            <a:off x="1493193" y="6158359"/>
            <a:ext cx="915650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TIP: In all scenarios — listen first, acknowledge concerns, then explain clearly using plain language.</a:t>
            </a:r>
            <a:endParaRPr lang="en-US" sz="1350" dirty="0"/>
          </a:p>
        </p:txBody>
      </p:sp>
      <p:sp>
        <p:nvSpPr>
          <p:cNvPr id="33" name="SK-29-text-32"/>
          <p:cNvSpPr/>
          <p:nvPr/>
        </p:nvSpPr>
        <p:spPr>
          <a:xfrm>
            <a:off x="10375255" y="6590407"/>
            <a:ext cx="18167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29 / 32</a:t>
            </a:r>
            <a:endParaRPr lang="en-US" sz="1350" dirty="0"/>
          </a:p>
        </p:txBody>
      </p:sp>
      <p:sp>
        <p:nvSpPr>
          <p:cNvPr id="34" name="SK-29-text-33"/>
          <p:cNvSpPr/>
          <p:nvPr/>
        </p:nvSpPr>
        <p:spPr>
          <a:xfrm>
            <a:off x="11070282" y="6590407"/>
            <a:ext cx="11217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9184" y="0"/>
            <a:ext cx="1572816" cy="159112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52529"/>
            <a:ext cx="390227" cy="1172617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515517"/>
            <a:ext cx="877788" cy="116532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1981944"/>
            <a:ext cx="146298" cy="31536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3936355"/>
            <a:ext cx="146298" cy="315367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796653"/>
            <a:ext cx="9525" cy="449877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2377" y="5136505"/>
            <a:ext cx="4913263" cy="1206996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21648"/>
            <a:ext cx="12192000" cy="1428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8675" y="5520630"/>
            <a:ext cx="414486" cy="418207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1584" y="2249388"/>
            <a:ext cx="4218384" cy="2722513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646063" y="507355"/>
            <a:ext cx="3876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08D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PATHOPHYSIOLOGY</a:t>
            </a:r>
            <a:endParaRPr lang="en-US" sz="1650" dirty="0"/>
          </a:p>
        </p:txBody>
      </p:sp>
      <p:sp>
        <p:nvSpPr>
          <p:cNvPr id="14" name="SK-3-text-13"/>
          <p:cNvSpPr/>
          <p:nvPr/>
        </p:nvSpPr>
        <p:spPr>
          <a:xfrm>
            <a:off x="658267" y="809179"/>
            <a:ext cx="1153373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Definition and Pathophysiology</a:t>
            </a:r>
            <a:endParaRPr lang="en-US" sz="3600" dirty="0"/>
          </a:p>
        </p:txBody>
      </p:sp>
      <p:sp>
        <p:nvSpPr>
          <p:cNvPr id="15" name="SK-3-text-14"/>
          <p:cNvSpPr/>
          <p:nvPr/>
        </p:nvSpPr>
        <p:spPr>
          <a:xfrm>
            <a:off x="889992" y="1995636"/>
            <a:ext cx="45815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Asthma?</a:t>
            </a:r>
            <a:endParaRPr lang="en-US" sz="1950" dirty="0"/>
          </a:p>
        </p:txBody>
      </p:sp>
      <p:sp>
        <p:nvSpPr>
          <p:cNvPr id="16" name="SK-3-text-15"/>
          <p:cNvSpPr/>
          <p:nvPr/>
        </p:nvSpPr>
        <p:spPr>
          <a:xfrm>
            <a:off x="877788" y="2427684"/>
            <a:ext cx="4681686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heterogeneous disease characterised by chronic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airway inflammation, variable airflow obstruction,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bronchial hyperresponsiveness — typically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reversible spontaneously or with treatment.</a:t>
            </a:r>
            <a:endParaRPr lang="en-US" sz="1500" dirty="0"/>
          </a:p>
        </p:txBody>
      </p:sp>
      <p:sp>
        <p:nvSpPr>
          <p:cNvPr id="17" name="SK-3-text-16"/>
          <p:cNvSpPr/>
          <p:nvPr/>
        </p:nvSpPr>
        <p:spPr>
          <a:xfrm>
            <a:off x="889992" y="3936355"/>
            <a:ext cx="458152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Triggers</a:t>
            </a:r>
            <a:endParaRPr lang="en-US" sz="1950" dirty="0"/>
          </a:p>
        </p:txBody>
      </p:sp>
      <p:sp>
        <p:nvSpPr>
          <p:cNvPr id="18" name="SK-3-text-17"/>
          <p:cNvSpPr/>
          <p:nvPr/>
        </p:nvSpPr>
        <p:spPr>
          <a:xfrm>
            <a:off x="889992" y="4402782"/>
            <a:ext cx="113020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Allergens — house dust mite, pollen, animal dander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889992" y="4759375"/>
            <a:ext cx="739711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Exercise — cold air, exertion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889992" y="5136505"/>
            <a:ext cx="588835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Drugs — NSAIDs, aspirin</a:t>
            </a:r>
            <a:endParaRPr lang="en-US" sz="1650" dirty="0"/>
          </a:p>
        </p:txBody>
      </p:sp>
      <p:sp>
        <p:nvSpPr>
          <p:cNvPr id="21" name="SK-3-text-20"/>
          <p:cNvSpPr/>
          <p:nvPr/>
        </p:nvSpPr>
        <p:spPr>
          <a:xfrm>
            <a:off x="889992" y="5493246"/>
            <a:ext cx="966025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Infections — viral respiratory illness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889992" y="5870377"/>
            <a:ext cx="113020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Occupational — flour, isocyanates, latex, wood dust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6486079" y="1782961"/>
            <a:ext cx="570592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Type 2 Inflammatory Pathway</a:t>
            </a:r>
            <a:endParaRPr lang="en-US" sz="1950" dirty="0"/>
          </a:p>
        </p:txBody>
      </p:sp>
      <p:sp>
        <p:nvSpPr>
          <p:cNvPr id="24" name="SK-3-text-23"/>
          <p:cNvSpPr/>
          <p:nvPr/>
        </p:nvSpPr>
        <p:spPr>
          <a:xfrm>
            <a:off x="7241977" y="5239494"/>
            <a:ext cx="35833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33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FeNO Significance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7254180" y="5520630"/>
            <a:ext cx="408429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FeNO ≥ 40 ppb indicates eosinophilic / Type 2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inflammation — supports asthma diagnosis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predicts ICS response.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0728871" y="6604248"/>
            <a:ext cx="14631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NG245 • 2024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2573" y="0"/>
            <a:ext cx="1609279" cy="1659582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98269"/>
            <a:ext cx="1609279" cy="1659582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60748"/>
            <a:ext cx="5998369" cy="116532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12169"/>
            <a:ext cx="97482" cy="1179463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2112169"/>
            <a:ext cx="5291286" cy="1179463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35846"/>
            <a:ext cx="97482" cy="1179463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3435846"/>
            <a:ext cx="5291286" cy="1179463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759375"/>
            <a:ext cx="97482" cy="1179463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4759375"/>
            <a:ext cx="5291286" cy="1179463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2112169"/>
            <a:ext cx="97482" cy="1179463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2112169"/>
            <a:ext cx="5242471" cy="1179463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3435846"/>
            <a:ext cx="97482" cy="1179463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3435846"/>
            <a:ext cx="5242471" cy="1179463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4759375"/>
            <a:ext cx="97482" cy="1179463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4759375"/>
            <a:ext cx="5242471" cy="1179463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062365"/>
            <a:ext cx="10972800" cy="493663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646063" y="452586"/>
            <a:ext cx="8324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08D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SAFETY · HIGH-RISK FEATURES</a:t>
            </a:r>
            <a:endParaRPr lang="en-US" sz="1500" dirty="0"/>
          </a:p>
        </p:txBody>
      </p:sp>
      <p:sp>
        <p:nvSpPr>
          <p:cNvPr id="20" name="SK-30-text-19"/>
          <p:cNvSpPr/>
          <p:nvPr/>
        </p:nvSpPr>
        <p:spPr>
          <a:xfrm>
            <a:off x="658267" y="781794"/>
            <a:ext cx="1153373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D43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 in Asthma</a:t>
            </a:r>
            <a:endParaRPr lang="en-US" sz="3900" dirty="0"/>
          </a:p>
        </p:txBody>
      </p:sp>
      <p:sp>
        <p:nvSpPr>
          <p:cNvPr id="21" name="SK-30-text-20"/>
          <p:cNvSpPr/>
          <p:nvPr/>
        </p:nvSpPr>
        <p:spPr>
          <a:xfrm>
            <a:off x="621655" y="1686967"/>
            <a:ext cx="110680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 action or specialist referral required</a:t>
            </a:r>
            <a:endParaRPr lang="en-US" sz="1500" dirty="0"/>
          </a:p>
        </p:txBody>
      </p:sp>
      <p:sp>
        <p:nvSpPr>
          <p:cNvPr id="22" name="SK-30-text-21"/>
          <p:cNvSpPr/>
          <p:nvPr/>
        </p:nvSpPr>
        <p:spPr>
          <a:xfrm>
            <a:off x="816769" y="2256234"/>
            <a:ext cx="505206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SpO₂ Below 92%</a:t>
            </a:r>
            <a:endParaRPr lang="en-US" sz="1800" dirty="0"/>
          </a:p>
        </p:txBody>
      </p:sp>
      <p:sp>
        <p:nvSpPr>
          <p:cNvPr id="23" name="SK-30-text-22"/>
          <p:cNvSpPr/>
          <p:nvPr/>
        </p:nvSpPr>
        <p:spPr>
          <a:xfrm>
            <a:off x="1182588" y="2633365"/>
            <a:ext cx="44987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Life-threatening feature in acute attack — immediate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999 / hospital transfer. Do not wait.</a:t>
            </a:r>
            <a:endParaRPr lang="en-US" sz="1350" dirty="0"/>
          </a:p>
        </p:txBody>
      </p:sp>
      <p:sp>
        <p:nvSpPr>
          <p:cNvPr id="24" name="SK-30-text-23"/>
          <p:cNvSpPr/>
          <p:nvPr/>
        </p:nvSpPr>
        <p:spPr>
          <a:xfrm>
            <a:off x="816769" y="3579763"/>
            <a:ext cx="69723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PEF Below 33% of Best</a:t>
            </a:r>
            <a:endParaRPr lang="en-US" sz="1800" dirty="0"/>
          </a:p>
        </p:txBody>
      </p:sp>
      <p:sp>
        <p:nvSpPr>
          <p:cNvPr id="25" name="SK-30-text-24"/>
          <p:cNvSpPr/>
          <p:nvPr/>
        </p:nvSpPr>
        <p:spPr>
          <a:xfrm>
            <a:off x="1182588" y="3943350"/>
            <a:ext cx="447436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Life-threatening severity threshold — requires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treatment and urgent hospital admission.</a:t>
            </a:r>
            <a:endParaRPr lang="en-US" sz="1350" dirty="0"/>
          </a:p>
        </p:txBody>
      </p:sp>
      <p:sp>
        <p:nvSpPr>
          <p:cNvPr id="26" name="SK-30-text-25"/>
          <p:cNvSpPr/>
          <p:nvPr/>
        </p:nvSpPr>
        <p:spPr>
          <a:xfrm>
            <a:off x="816769" y="4889748"/>
            <a:ext cx="113752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Raised Eosinophils (&gt;1.0 × 10⁹/L) + Asthma</a:t>
            </a:r>
            <a:endParaRPr lang="en-US" sz="1800" dirty="0"/>
          </a:p>
        </p:txBody>
      </p:sp>
      <p:sp>
        <p:nvSpPr>
          <p:cNvPr id="27" name="SK-30-text-26"/>
          <p:cNvSpPr/>
          <p:nvPr/>
        </p:nvSpPr>
        <p:spPr>
          <a:xfrm>
            <a:off x="1182588" y="5260032"/>
            <a:ext cx="44865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indicate EGPA (eosinophilic granulomatosis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polyangiitis) — refer for specialist workup.</a:t>
            </a:r>
            <a:endParaRPr lang="en-US" sz="1350" dirty="0"/>
          </a:p>
        </p:txBody>
      </p:sp>
      <p:sp>
        <p:nvSpPr>
          <p:cNvPr id="28" name="SK-30-text-27"/>
          <p:cNvSpPr/>
          <p:nvPr/>
        </p:nvSpPr>
        <p:spPr>
          <a:xfrm>
            <a:off x="6351984" y="2256234"/>
            <a:ext cx="413766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Silent Chest</a:t>
            </a:r>
            <a:endParaRPr lang="en-US" sz="1800" dirty="0"/>
          </a:p>
        </p:txBody>
      </p:sp>
      <p:sp>
        <p:nvSpPr>
          <p:cNvPr id="29" name="SK-30-text-28"/>
          <p:cNvSpPr/>
          <p:nvPr/>
        </p:nvSpPr>
        <p:spPr>
          <a:xfrm>
            <a:off x="6729859" y="2633365"/>
            <a:ext cx="45597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Absence of wheeze in severe attack signals near-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airflow obstruction — extremely dangerous.</a:t>
            </a:r>
            <a:endParaRPr lang="en-US" sz="1350" dirty="0"/>
          </a:p>
        </p:txBody>
      </p:sp>
      <p:sp>
        <p:nvSpPr>
          <p:cNvPr id="30" name="SK-30-text-29"/>
          <p:cNvSpPr/>
          <p:nvPr/>
        </p:nvSpPr>
        <p:spPr>
          <a:xfrm>
            <a:off x="6364188" y="3572917"/>
            <a:ext cx="58278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Previous Near-Fatal Attack</a:t>
            </a:r>
            <a:endParaRPr lang="en-US" sz="1800" dirty="0"/>
          </a:p>
        </p:txBody>
      </p:sp>
      <p:sp>
        <p:nvSpPr>
          <p:cNvPr id="31" name="SK-30-text-30"/>
          <p:cNvSpPr/>
          <p:nvPr/>
        </p:nvSpPr>
        <p:spPr>
          <a:xfrm>
            <a:off x="6729859" y="3943350"/>
            <a:ext cx="474255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 of ICU admission or intubation — high-risk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patient. Consider asthma passport and specialist referral.</a:t>
            </a:r>
            <a:endParaRPr lang="en-US" sz="1350" dirty="0"/>
          </a:p>
        </p:txBody>
      </p:sp>
      <p:sp>
        <p:nvSpPr>
          <p:cNvPr id="32" name="SK-30-text-31"/>
          <p:cNvSpPr/>
          <p:nvPr/>
        </p:nvSpPr>
        <p:spPr>
          <a:xfrm>
            <a:off x="6364188" y="4882753"/>
            <a:ext cx="46863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Samter's Triad</a:t>
            </a:r>
            <a:endParaRPr lang="en-US" sz="1800" dirty="0"/>
          </a:p>
        </p:txBody>
      </p:sp>
      <p:sp>
        <p:nvSpPr>
          <p:cNvPr id="33" name="SK-30-text-32"/>
          <p:cNvSpPr/>
          <p:nvPr/>
        </p:nvSpPr>
        <p:spPr>
          <a:xfrm>
            <a:off x="6729859" y="5260032"/>
            <a:ext cx="447436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+ RHINITIS + ASPIRIN/NSAID sensitivity — </a:t>
            </a:r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</a:t>
            </a:r>
            <a:r>
              <a:rPr lang="en-US" sz="1350" dirty="0"/>
              <a:t> </a:t>
            </a: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NSAIDs; leukotriene antagonist preferred.</a:t>
            </a:r>
            <a:endParaRPr lang="en-US" sz="1350" dirty="0"/>
          </a:p>
        </p:txBody>
      </p:sp>
      <p:sp>
        <p:nvSpPr>
          <p:cNvPr id="34" name="SK-30-text-33"/>
          <p:cNvSpPr/>
          <p:nvPr/>
        </p:nvSpPr>
        <p:spPr>
          <a:xfrm>
            <a:off x="816769" y="6158359"/>
            <a:ext cx="1137523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"Increasing reliever use despite step-up treatment → Review diagnosis · Consider Difficult Asthma Referral"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863" y="5986909"/>
            <a:ext cx="402282" cy="342900"/>
          </a:xfrm>
          <a:prstGeom prst="rect">
            <a:avLst/>
          </a:prstGeom>
        </p:spPr>
      </p:pic>
      <p:sp>
        <p:nvSpPr>
          <p:cNvPr id="4" name="SK-31-text-3"/>
          <p:cNvSpPr/>
          <p:nvPr/>
        </p:nvSpPr>
        <p:spPr>
          <a:xfrm>
            <a:off x="633859" y="459432"/>
            <a:ext cx="8324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291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PRACTICE · QUALITY &amp; SAFETY</a:t>
            </a:r>
            <a:endParaRPr lang="en-US" sz="1500" dirty="0"/>
          </a:p>
        </p:txBody>
      </p:sp>
      <p:sp>
        <p:nvSpPr>
          <p:cNvPr id="5" name="SK-31-text-4"/>
          <p:cNvSpPr/>
          <p:nvPr/>
        </p:nvSpPr>
        <p:spPr>
          <a:xfrm>
            <a:off x="646063" y="781794"/>
            <a:ext cx="1154593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 to Avoid</a:t>
            </a:r>
            <a:endParaRPr lang="en-US" sz="3450" dirty="0"/>
          </a:p>
        </p:txBody>
      </p:sp>
      <p:sp>
        <p:nvSpPr>
          <p:cNvPr id="6" name="SK-31-text-5"/>
          <p:cNvSpPr/>
          <p:nvPr/>
        </p:nvSpPr>
        <p:spPr>
          <a:xfrm>
            <a:off x="877788" y="2098477"/>
            <a:ext cx="180022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150" dirty="0"/>
          </a:p>
        </p:txBody>
      </p:sp>
      <p:sp>
        <p:nvSpPr>
          <p:cNvPr id="7" name="SK-31-text-6"/>
          <p:cNvSpPr/>
          <p:nvPr/>
        </p:nvSpPr>
        <p:spPr>
          <a:xfrm>
            <a:off x="1633686" y="1892796"/>
            <a:ext cx="614934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Prescribing SABA alone</a:t>
            </a:r>
            <a:endParaRPr lang="en-US" sz="1800" dirty="0"/>
          </a:p>
        </p:txBody>
      </p:sp>
      <p:sp>
        <p:nvSpPr>
          <p:cNvPr id="8" name="SK-31-text-7"/>
          <p:cNvSpPr/>
          <p:nvPr/>
        </p:nvSpPr>
        <p:spPr>
          <a:xfrm>
            <a:off x="1633686" y="2208163"/>
            <a:ext cx="40720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Salbutamol-only is no longer standard at any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— always add ICS</a:t>
            </a:r>
            <a:endParaRPr lang="en-US" sz="1500" dirty="0"/>
          </a:p>
        </p:txBody>
      </p:sp>
      <p:sp>
        <p:nvSpPr>
          <p:cNvPr id="9" name="SK-31-text-8"/>
          <p:cNvSpPr/>
          <p:nvPr/>
        </p:nvSpPr>
        <p:spPr>
          <a:xfrm>
            <a:off x="853380" y="3127177"/>
            <a:ext cx="180022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150" dirty="0"/>
          </a:p>
        </p:txBody>
      </p:sp>
      <p:sp>
        <p:nvSpPr>
          <p:cNvPr id="10" name="SK-31-text-9"/>
          <p:cNvSpPr/>
          <p:nvPr/>
        </p:nvSpPr>
        <p:spPr>
          <a:xfrm>
            <a:off x="1633686" y="2914650"/>
            <a:ext cx="944118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Diagnosing without objective tests</a:t>
            </a:r>
            <a:endParaRPr lang="en-US" sz="1800" dirty="0"/>
          </a:p>
        </p:txBody>
      </p:sp>
      <p:sp>
        <p:nvSpPr>
          <p:cNvPr id="11" name="SK-31-text-10"/>
          <p:cNvSpPr/>
          <p:nvPr/>
        </p:nvSpPr>
        <p:spPr>
          <a:xfrm>
            <a:off x="1633686" y="3230017"/>
            <a:ext cx="39257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NG245 requires spirometry, FeNO, or serial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peak flow — not symptoms alone</a:t>
            </a:r>
            <a:endParaRPr lang="en-US" sz="1500" dirty="0"/>
          </a:p>
        </p:txBody>
      </p:sp>
      <p:sp>
        <p:nvSpPr>
          <p:cNvPr id="12" name="SK-31-text-11"/>
          <p:cNvSpPr/>
          <p:nvPr/>
        </p:nvSpPr>
        <p:spPr>
          <a:xfrm>
            <a:off x="853380" y="4142184"/>
            <a:ext cx="18002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150" dirty="0"/>
          </a:p>
        </p:txBody>
      </p:sp>
      <p:sp>
        <p:nvSpPr>
          <p:cNvPr id="13" name="SK-31-text-12"/>
          <p:cNvSpPr/>
          <p:nvPr/>
        </p:nvSpPr>
        <p:spPr>
          <a:xfrm>
            <a:off x="1633686" y="3936355"/>
            <a:ext cx="614934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Stopping ICS when well</a:t>
            </a:r>
            <a:endParaRPr lang="en-US" sz="1800" dirty="0"/>
          </a:p>
        </p:txBody>
      </p:sp>
      <p:sp>
        <p:nvSpPr>
          <p:cNvPr id="14" name="SK-31-text-13"/>
          <p:cNvSpPr/>
          <p:nvPr/>
        </p:nvSpPr>
        <p:spPr>
          <a:xfrm>
            <a:off x="1633686" y="4251871"/>
            <a:ext cx="405988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ICS is maintenance therapy — stopping risks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relapse and exacerbations</a:t>
            </a:r>
            <a:endParaRPr lang="en-US" sz="1500" dirty="0"/>
          </a:p>
        </p:txBody>
      </p:sp>
      <p:sp>
        <p:nvSpPr>
          <p:cNvPr id="15" name="SK-31-text-14"/>
          <p:cNvSpPr/>
          <p:nvPr/>
        </p:nvSpPr>
        <p:spPr>
          <a:xfrm>
            <a:off x="853380" y="5164038"/>
            <a:ext cx="18002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150" dirty="0"/>
          </a:p>
        </p:txBody>
      </p:sp>
      <p:sp>
        <p:nvSpPr>
          <p:cNvPr id="16" name="SK-31-text-15"/>
          <p:cNvSpPr/>
          <p:nvPr/>
        </p:nvSpPr>
        <p:spPr>
          <a:xfrm>
            <a:off x="1633686" y="4958209"/>
            <a:ext cx="642366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Forgetting to step down</a:t>
            </a:r>
            <a:endParaRPr lang="en-US" sz="1800" dirty="0"/>
          </a:p>
        </p:txBody>
      </p:sp>
      <p:sp>
        <p:nvSpPr>
          <p:cNvPr id="17" name="SK-31-text-16"/>
          <p:cNvSpPr/>
          <p:nvPr/>
        </p:nvSpPr>
        <p:spPr>
          <a:xfrm>
            <a:off x="1633686" y="5266879"/>
            <a:ext cx="35599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Once controlled for 3 months, consider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stepping down treatment</a:t>
            </a:r>
            <a:endParaRPr lang="en-US" sz="1500" dirty="0"/>
          </a:p>
        </p:txBody>
      </p:sp>
      <p:sp>
        <p:nvSpPr>
          <p:cNvPr id="18" name="SK-31-text-17"/>
          <p:cNvSpPr/>
          <p:nvPr/>
        </p:nvSpPr>
        <p:spPr>
          <a:xfrm>
            <a:off x="6449467" y="2098477"/>
            <a:ext cx="180022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3150" dirty="0"/>
          </a:p>
        </p:txBody>
      </p:sp>
      <p:sp>
        <p:nvSpPr>
          <p:cNvPr id="19" name="SK-31-text-18"/>
          <p:cNvSpPr/>
          <p:nvPr/>
        </p:nvSpPr>
        <p:spPr>
          <a:xfrm>
            <a:off x="7229773" y="1892796"/>
            <a:ext cx="496222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Ignoring inhaler technique</a:t>
            </a:r>
            <a:endParaRPr lang="en-US" sz="1800" dirty="0"/>
          </a:p>
        </p:txBody>
      </p:sp>
      <p:sp>
        <p:nvSpPr>
          <p:cNvPr id="20" name="SK-31-text-19"/>
          <p:cNvSpPr/>
          <p:nvPr/>
        </p:nvSpPr>
        <p:spPr>
          <a:xfrm>
            <a:off x="7229773" y="2215009"/>
            <a:ext cx="37550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Fix technique before stepping up — most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failures are technique failures</a:t>
            </a:r>
            <a:endParaRPr lang="en-US" sz="1500" dirty="0"/>
          </a:p>
        </p:txBody>
      </p:sp>
      <p:sp>
        <p:nvSpPr>
          <p:cNvPr id="21" name="SK-31-text-20"/>
          <p:cNvSpPr/>
          <p:nvPr/>
        </p:nvSpPr>
        <p:spPr>
          <a:xfrm>
            <a:off x="6449467" y="3127177"/>
            <a:ext cx="180022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3150" dirty="0"/>
          </a:p>
        </p:txBody>
      </p:sp>
      <p:sp>
        <p:nvSpPr>
          <p:cNvPr id="22" name="SK-31-text-21"/>
          <p:cNvSpPr/>
          <p:nvPr/>
        </p:nvSpPr>
        <p:spPr>
          <a:xfrm>
            <a:off x="7229773" y="2914650"/>
            <a:ext cx="496222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Confusing beclometasone doses</a:t>
            </a:r>
            <a:endParaRPr lang="en-US" sz="1800" dirty="0"/>
          </a:p>
        </p:txBody>
      </p:sp>
      <p:sp>
        <p:nvSpPr>
          <p:cNvPr id="23" name="SK-31-text-22"/>
          <p:cNvSpPr/>
          <p:nvPr/>
        </p:nvSpPr>
        <p:spPr>
          <a:xfrm>
            <a:off x="7229773" y="3230017"/>
            <a:ext cx="39501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Extrafine (Qvar/Fostair) is 2.5× more potent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 standard Clenil</a:t>
            </a:r>
            <a:endParaRPr lang="en-US" sz="1500" dirty="0"/>
          </a:p>
        </p:txBody>
      </p:sp>
      <p:sp>
        <p:nvSpPr>
          <p:cNvPr id="24" name="SK-31-text-23"/>
          <p:cNvSpPr/>
          <p:nvPr/>
        </p:nvSpPr>
        <p:spPr>
          <a:xfrm>
            <a:off x="6449467" y="4142184"/>
            <a:ext cx="18002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3150" dirty="0"/>
          </a:p>
        </p:txBody>
      </p:sp>
      <p:sp>
        <p:nvSpPr>
          <p:cNvPr id="25" name="SK-31-text-24"/>
          <p:cNvSpPr/>
          <p:nvPr/>
        </p:nvSpPr>
        <p:spPr>
          <a:xfrm>
            <a:off x="7229773" y="3936355"/>
            <a:ext cx="496222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written action plan</a:t>
            </a:r>
            <a:endParaRPr lang="en-US" sz="1800" dirty="0"/>
          </a:p>
        </p:txBody>
      </p:sp>
      <p:sp>
        <p:nvSpPr>
          <p:cNvPr id="26" name="SK-31-text-25"/>
          <p:cNvSpPr/>
          <p:nvPr/>
        </p:nvSpPr>
        <p:spPr>
          <a:xfrm>
            <a:off x="7229773" y="4258717"/>
            <a:ext cx="387697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patient needs a personalised written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 — NICE NG245 requirement</a:t>
            </a:r>
            <a:endParaRPr lang="en-US" sz="1500" dirty="0"/>
          </a:p>
        </p:txBody>
      </p:sp>
      <p:sp>
        <p:nvSpPr>
          <p:cNvPr id="27" name="SK-31-text-26"/>
          <p:cNvSpPr/>
          <p:nvPr/>
        </p:nvSpPr>
        <p:spPr>
          <a:xfrm>
            <a:off x="6449467" y="5164038"/>
            <a:ext cx="18002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3150" dirty="0"/>
          </a:p>
        </p:txBody>
      </p:sp>
      <p:sp>
        <p:nvSpPr>
          <p:cNvPr id="28" name="SK-31-text-27"/>
          <p:cNvSpPr/>
          <p:nvPr/>
        </p:nvSpPr>
        <p:spPr>
          <a:xfrm>
            <a:off x="7229773" y="4944517"/>
            <a:ext cx="496222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theophylline first-line</a:t>
            </a:r>
            <a:endParaRPr lang="en-US" sz="1800" dirty="0"/>
          </a:p>
        </p:txBody>
      </p:sp>
      <p:sp>
        <p:nvSpPr>
          <p:cNvPr id="29" name="SK-31-text-28"/>
          <p:cNvSpPr/>
          <p:nvPr/>
        </p:nvSpPr>
        <p:spPr>
          <a:xfrm>
            <a:off x="7229773" y="5266879"/>
            <a:ext cx="351115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Rarely first-line now — significant drug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interactions and toxicity risk</a:t>
            </a:r>
            <a:endParaRPr lang="en-US" sz="1500" dirty="0"/>
          </a:p>
        </p:txBody>
      </p:sp>
      <p:sp>
        <p:nvSpPr>
          <p:cNvPr id="30" name="SK-31-text-29"/>
          <p:cNvSpPr/>
          <p:nvPr/>
        </p:nvSpPr>
        <p:spPr>
          <a:xfrm>
            <a:off x="1487388" y="6021288"/>
            <a:ext cx="107046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</a:t>
            </a: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stepping up: always check adherence, inhaler technique, and triggers first</a:t>
            </a:r>
            <a:endParaRPr lang="en-US" sz="1800" dirty="0"/>
          </a:p>
        </p:txBody>
      </p:sp>
      <p:sp>
        <p:nvSpPr>
          <p:cNvPr id="31" name="SK-31-text-30"/>
          <p:cNvSpPr/>
          <p:nvPr/>
        </p:nvSpPr>
        <p:spPr>
          <a:xfrm>
            <a:off x="609600" y="6521946"/>
            <a:ext cx="8244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Asthma in Adults · May 2026</a:t>
            </a:r>
            <a:endParaRPr lang="en-US" sz="1200" dirty="0"/>
          </a:p>
        </p:txBody>
      </p:sp>
      <p:sp>
        <p:nvSpPr>
          <p:cNvPr id="32" name="SK-31-text-31"/>
          <p:cNvSpPr/>
          <p:nvPr/>
        </p:nvSpPr>
        <p:spPr>
          <a:xfrm>
            <a:off x="11082486" y="6521946"/>
            <a:ext cx="11095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31 / 32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3757" y="0"/>
            <a:ext cx="1658243" cy="1405979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588" y="185142"/>
            <a:ext cx="682675" cy="68580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392138"/>
            <a:ext cx="1560463" cy="185142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796653"/>
            <a:ext cx="5474196" cy="2112169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1279" y="1796653"/>
            <a:ext cx="5474196" cy="2112169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4053036"/>
            <a:ext cx="5474196" cy="2112169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1279" y="4053036"/>
            <a:ext cx="5474196" cy="2112169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4594771"/>
            <a:ext cx="1621482" cy="1782961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790879"/>
            <a:ext cx="12192000" cy="3810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4149030"/>
            <a:ext cx="414486" cy="404515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267" y="4149030"/>
            <a:ext cx="414486" cy="404515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15373" y="1872109"/>
            <a:ext cx="402282" cy="411361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1872109"/>
            <a:ext cx="414486" cy="411361"/>
          </a:xfrm>
          <a:prstGeom prst="rect">
            <a:avLst/>
          </a:prstGeom>
        </p:spPr>
      </p:pic>
      <p:sp>
        <p:nvSpPr>
          <p:cNvPr id="16" name="SK-32-text-15"/>
          <p:cNvSpPr/>
          <p:nvPr/>
        </p:nvSpPr>
        <p:spPr>
          <a:xfrm>
            <a:off x="621655" y="452586"/>
            <a:ext cx="2838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49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REVIEW</a:t>
            </a:r>
            <a:endParaRPr lang="en-US" sz="1500" dirty="0"/>
          </a:p>
        </p:txBody>
      </p:sp>
      <p:sp>
        <p:nvSpPr>
          <p:cNvPr id="17" name="SK-32-text-16"/>
          <p:cNvSpPr/>
          <p:nvPr/>
        </p:nvSpPr>
        <p:spPr>
          <a:xfrm>
            <a:off x="5803255" y="397669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32 / 32</a:t>
            </a:r>
            <a:endParaRPr lang="en-US" sz="1350" dirty="0"/>
          </a:p>
        </p:txBody>
      </p:sp>
      <p:sp>
        <p:nvSpPr>
          <p:cNvPr id="18" name="SK-32-text-17"/>
          <p:cNvSpPr/>
          <p:nvPr/>
        </p:nvSpPr>
        <p:spPr>
          <a:xfrm>
            <a:off x="621655" y="781794"/>
            <a:ext cx="1026795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 Summary</a:t>
            </a:r>
            <a:endParaRPr lang="en-US" sz="3300" dirty="0"/>
          </a:p>
        </p:txBody>
      </p:sp>
      <p:sp>
        <p:nvSpPr>
          <p:cNvPr id="19" name="SK-32-text-18"/>
          <p:cNvSpPr/>
          <p:nvPr/>
        </p:nvSpPr>
        <p:spPr>
          <a:xfrm>
            <a:off x="1145977" y="1947565"/>
            <a:ext cx="56007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Step-wise Management</a:t>
            </a:r>
            <a:endParaRPr lang="en-US" sz="1800" dirty="0"/>
          </a:p>
        </p:txBody>
      </p:sp>
      <p:sp>
        <p:nvSpPr>
          <p:cNvPr id="20" name="SK-32-text-19"/>
          <p:cNvSpPr/>
          <p:nvPr/>
        </p:nvSpPr>
        <p:spPr>
          <a:xfrm>
            <a:off x="743694" y="2317998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Step 1: ICS/formoterol as-needed (AIR) — no SABA-only</a:t>
            </a:r>
            <a:endParaRPr lang="en-US" sz="1500" dirty="0"/>
          </a:p>
        </p:txBody>
      </p:sp>
      <p:sp>
        <p:nvSpPr>
          <p:cNvPr id="21" name="SK-32-text-20"/>
          <p:cNvSpPr/>
          <p:nvPr/>
        </p:nvSpPr>
        <p:spPr>
          <a:xfrm>
            <a:off x="743694" y="2619673"/>
            <a:ext cx="5505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Step 2: Low-dose MART</a:t>
            </a:r>
            <a:endParaRPr lang="en-US" sz="1500" dirty="0"/>
          </a:p>
        </p:txBody>
      </p:sp>
      <p:sp>
        <p:nvSpPr>
          <p:cNvPr id="22" name="SK-32-text-21"/>
          <p:cNvSpPr/>
          <p:nvPr/>
        </p:nvSpPr>
        <p:spPr>
          <a:xfrm>
            <a:off x="743694" y="2900809"/>
            <a:ext cx="66484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Step 3: Moderate-dose MART</a:t>
            </a:r>
            <a:endParaRPr lang="en-US" sz="1500" dirty="0"/>
          </a:p>
        </p:txBody>
      </p:sp>
      <p:sp>
        <p:nvSpPr>
          <p:cNvPr id="23" name="SK-32-text-22"/>
          <p:cNvSpPr/>
          <p:nvPr/>
        </p:nvSpPr>
        <p:spPr>
          <a:xfrm>
            <a:off x="743694" y="3195786"/>
            <a:ext cx="61912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Step 4: Add LTRA or LAMA</a:t>
            </a:r>
            <a:endParaRPr lang="en-US" sz="1500" dirty="0"/>
          </a:p>
        </p:txBody>
      </p:sp>
      <p:sp>
        <p:nvSpPr>
          <p:cNvPr id="24" name="SK-32-text-23"/>
          <p:cNvSpPr/>
          <p:nvPr/>
        </p:nvSpPr>
        <p:spPr>
          <a:xfrm>
            <a:off x="743694" y="3483769"/>
            <a:ext cx="75628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Step 5: Biologics (specialist)</a:t>
            </a:r>
            <a:endParaRPr lang="en-US" sz="1500" dirty="0"/>
          </a:p>
        </p:txBody>
      </p:sp>
      <p:sp>
        <p:nvSpPr>
          <p:cNvPr id="25" name="SK-32-text-24"/>
          <p:cNvSpPr/>
          <p:nvPr/>
        </p:nvSpPr>
        <p:spPr>
          <a:xfrm>
            <a:off x="6803082" y="1940719"/>
            <a:ext cx="477774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 Markers</a:t>
            </a:r>
            <a:endParaRPr lang="en-US" sz="1800" dirty="0"/>
          </a:p>
        </p:txBody>
      </p:sp>
      <p:sp>
        <p:nvSpPr>
          <p:cNvPr id="26" name="SK-32-text-25"/>
          <p:cNvSpPr/>
          <p:nvPr/>
        </p:nvSpPr>
        <p:spPr>
          <a:xfrm>
            <a:off x="6400800" y="2317998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Spirometry: FEV1 &gt;12% AND &gt;200 mL post-BD</a:t>
            </a:r>
            <a:endParaRPr lang="en-US" sz="1500" dirty="0"/>
          </a:p>
        </p:txBody>
      </p:sp>
      <p:sp>
        <p:nvSpPr>
          <p:cNvPr id="27" name="SK-32-text-26"/>
          <p:cNvSpPr/>
          <p:nvPr/>
        </p:nvSpPr>
        <p:spPr>
          <a:xfrm>
            <a:off x="6400800" y="2619673"/>
            <a:ext cx="57912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FeNO ≥40 ppb → type 2 eosinophilic asthma</a:t>
            </a:r>
            <a:endParaRPr lang="en-US" sz="1500" dirty="0"/>
          </a:p>
        </p:txBody>
      </p:sp>
      <p:sp>
        <p:nvSpPr>
          <p:cNvPr id="28" name="SK-32-text-27"/>
          <p:cNvSpPr/>
          <p:nvPr/>
        </p:nvSpPr>
        <p:spPr>
          <a:xfrm>
            <a:off x="6400800" y="2907655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FeNO &lt;25 ppb → consider alternatives</a:t>
            </a:r>
            <a:endParaRPr lang="en-US" sz="1500" dirty="0"/>
          </a:p>
        </p:txBody>
      </p:sp>
      <p:sp>
        <p:nvSpPr>
          <p:cNvPr id="29" name="SK-32-text-28"/>
          <p:cNvSpPr/>
          <p:nvPr/>
        </p:nvSpPr>
        <p:spPr>
          <a:xfrm>
            <a:off x="6400800" y="3195786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Peak flow variability &gt;20% over 2–4 weeks</a:t>
            </a:r>
            <a:endParaRPr lang="en-US" sz="1500" dirty="0"/>
          </a:p>
        </p:txBody>
      </p:sp>
      <p:sp>
        <p:nvSpPr>
          <p:cNvPr id="30" name="SK-32-text-29"/>
          <p:cNvSpPr/>
          <p:nvPr/>
        </p:nvSpPr>
        <p:spPr>
          <a:xfrm>
            <a:off x="6400800" y="3483769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Normal spirometry does NOT exclude asthma</a:t>
            </a:r>
            <a:endParaRPr lang="en-US" sz="1500" dirty="0"/>
          </a:p>
        </p:txBody>
      </p:sp>
      <p:sp>
        <p:nvSpPr>
          <p:cNvPr id="31" name="SK-32-text-30"/>
          <p:cNvSpPr/>
          <p:nvPr/>
        </p:nvSpPr>
        <p:spPr>
          <a:xfrm>
            <a:off x="1145977" y="4217640"/>
            <a:ext cx="53263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Severe Asthma</a:t>
            </a:r>
            <a:endParaRPr lang="en-US" sz="1800" dirty="0"/>
          </a:p>
        </p:txBody>
      </p:sp>
      <p:sp>
        <p:nvSpPr>
          <p:cNvPr id="32" name="SK-32-text-31"/>
          <p:cNvSpPr/>
          <p:nvPr/>
        </p:nvSpPr>
        <p:spPr>
          <a:xfrm>
            <a:off x="743694" y="4594771"/>
            <a:ext cx="112966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Severe: PEF 33–50%; RR ≥25; unable to speak</a:t>
            </a:r>
            <a:endParaRPr lang="en-US" sz="1500" dirty="0"/>
          </a:p>
        </p:txBody>
      </p:sp>
      <p:sp>
        <p:nvSpPr>
          <p:cNvPr id="33" name="SK-32-text-32"/>
          <p:cNvSpPr/>
          <p:nvPr/>
        </p:nvSpPr>
        <p:spPr>
          <a:xfrm>
            <a:off x="743694" y="4889748"/>
            <a:ext cx="96202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Life-threatening: PEF &lt;33%; SpO₂ &lt;92%</a:t>
            </a:r>
            <a:endParaRPr lang="en-US" sz="1500" dirty="0"/>
          </a:p>
        </p:txBody>
      </p:sp>
      <p:sp>
        <p:nvSpPr>
          <p:cNvPr id="34" name="SK-32-text-33"/>
          <p:cNvSpPr/>
          <p:nvPr/>
        </p:nvSpPr>
        <p:spPr>
          <a:xfrm>
            <a:off x="743694" y="5191423"/>
            <a:ext cx="9467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O₂ → nebulised salbutamol → ipratropium</a:t>
            </a:r>
            <a:endParaRPr lang="en-US" sz="1500" dirty="0"/>
          </a:p>
        </p:txBody>
      </p:sp>
      <p:sp>
        <p:nvSpPr>
          <p:cNvPr id="35" name="SK-32-text-34"/>
          <p:cNvSpPr/>
          <p:nvPr/>
        </p:nvSpPr>
        <p:spPr>
          <a:xfrm>
            <a:off x="743694" y="5479405"/>
            <a:ext cx="71056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Prednisolone 40–50 mg oral</a:t>
            </a:r>
            <a:endParaRPr lang="en-US" sz="1500" dirty="0"/>
          </a:p>
        </p:txBody>
      </p:sp>
      <p:sp>
        <p:nvSpPr>
          <p:cNvPr id="36" name="SK-32-text-35"/>
          <p:cNvSpPr/>
          <p:nvPr/>
        </p:nvSpPr>
        <p:spPr>
          <a:xfrm>
            <a:off x="743694" y="5767536"/>
            <a:ext cx="114483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IV magnesium sulfate 1.2–2 g for refractory attack</a:t>
            </a:r>
            <a:endParaRPr lang="en-US" sz="1500" dirty="0"/>
          </a:p>
        </p:txBody>
      </p:sp>
      <p:sp>
        <p:nvSpPr>
          <p:cNvPr id="37" name="SK-32-text-36"/>
          <p:cNvSpPr/>
          <p:nvPr/>
        </p:nvSpPr>
        <p:spPr>
          <a:xfrm>
            <a:off x="6803082" y="4217640"/>
            <a:ext cx="395478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Exam Facts</a:t>
            </a:r>
            <a:endParaRPr lang="en-US" sz="1800" dirty="0"/>
          </a:p>
        </p:txBody>
      </p:sp>
      <p:sp>
        <p:nvSpPr>
          <p:cNvPr id="38" name="SK-32-text-37"/>
          <p:cNvSpPr/>
          <p:nvPr/>
        </p:nvSpPr>
        <p:spPr>
          <a:xfrm>
            <a:off x="6400800" y="4594771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SABA-only abolished at all steps (NG245, 2024)</a:t>
            </a:r>
            <a:endParaRPr lang="en-US" sz="1500" dirty="0"/>
          </a:p>
        </p:txBody>
      </p:sp>
      <p:sp>
        <p:nvSpPr>
          <p:cNvPr id="39" name="SK-32-text-38"/>
          <p:cNvSpPr/>
          <p:nvPr/>
        </p:nvSpPr>
        <p:spPr>
          <a:xfrm>
            <a:off x="6400800" y="4896594"/>
            <a:ext cx="57912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Extrafine beclometasone = 2.5× standard beclometasone</a:t>
            </a:r>
            <a:endParaRPr lang="en-US" sz="1500" dirty="0"/>
          </a:p>
        </p:txBody>
      </p:sp>
      <p:sp>
        <p:nvSpPr>
          <p:cNvPr id="40" name="SK-32-text-39"/>
          <p:cNvSpPr/>
          <p:nvPr/>
        </p:nvSpPr>
        <p:spPr>
          <a:xfrm>
            <a:off x="6400800" y="5177730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Mometasone (Asmanex) discontinued UK Feb 2026</a:t>
            </a:r>
            <a:endParaRPr lang="en-US" sz="1500" dirty="0"/>
          </a:p>
        </p:txBody>
      </p:sp>
      <p:sp>
        <p:nvSpPr>
          <p:cNvPr id="41" name="SK-32-text-40"/>
          <p:cNvSpPr/>
          <p:nvPr/>
        </p:nvSpPr>
        <p:spPr>
          <a:xfrm>
            <a:off x="6400800" y="5479405"/>
            <a:ext cx="57912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Tezepelumab: any eosinophil count or FeNO level</a:t>
            </a:r>
            <a:endParaRPr lang="en-US" sz="1500" dirty="0"/>
          </a:p>
        </p:txBody>
      </p:sp>
      <p:sp>
        <p:nvSpPr>
          <p:cNvPr id="42" name="SK-32-text-41"/>
          <p:cNvSpPr/>
          <p:nvPr/>
        </p:nvSpPr>
        <p:spPr>
          <a:xfrm>
            <a:off x="6400800" y="5767536"/>
            <a:ext cx="57912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Dupilumab: eosinophils ≥150 AND FeNO ≥25</a:t>
            </a:r>
            <a:endParaRPr lang="en-US" sz="1500" dirty="0"/>
          </a:p>
        </p:txBody>
      </p:sp>
      <p:sp>
        <p:nvSpPr>
          <p:cNvPr id="43" name="SK-32-text-42"/>
          <p:cNvSpPr/>
          <p:nvPr/>
        </p:nvSpPr>
        <p:spPr>
          <a:xfrm>
            <a:off x="487561" y="6480721"/>
            <a:ext cx="6294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GP Training Programme</a:t>
            </a:r>
            <a:endParaRPr lang="en-US" sz="1200" dirty="0"/>
          </a:p>
        </p:txBody>
      </p:sp>
      <p:sp>
        <p:nvSpPr>
          <p:cNvPr id="44" name="SK-32-text-43"/>
          <p:cNvSpPr/>
          <p:nvPr/>
        </p:nvSpPr>
        <p:spPr>
          <a:xfrm>
            <a:off x="4535388" y="6473875"/>
            <a:ext cx="76566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· SIGN 158 · BNF 91 · May 2026</a:t>
            </a:r>
            <a:endParaRPr lang="en-US" sz="1200" dirty="0"/>
          </a:p>
        </p:txBody>
      </p:sp>
      <p:sp>
        <p:nvSpPr>
          <p:cNvPr id="45" name="SK-32-text-44"/>
          <p:cNvSpPr/>
          <p:nvPr/>
        </p:nvSpPr>
        <p:spPr>
          <a:xfrm>
            <a:off x="10704463" y="6480721"/>
            <a:ext cx="14875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32 of 32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52736"/>
            <a:ext cx="2755255" cy="137071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112169"/>
            <a:ext cx="2170063" cy="308521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4299942"/>
            <a:ext cx="2633365" cy="329059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6206430"/>
            <a:ext cx="6644580" cy="41820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4173" y="1762423"/>
            <a:ext cx="3450282" cy="457423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5169" y="0"/>
            <a:ext cx="1316682" cy="1275457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554861"/>
            <a:ext cx="1280071" cy="130299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46455" y="1995636"/>
            <a:ext cx="2986980" cy="314771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380" y="6268194"/>
            <a:ext cx="304800" cy="27429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8596" y="2633365"/>
            <a:ext cx="633859" cy="57596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2871" y="2633365"/>
            <a:ext cx="658267" cy="57596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1553" y="2660898"/>
            <a:ext cx="658267" cy="521196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8180" y="2633365"/>
            <a:ext cx="670471" cy="589657"/>
          </a:xfrm>
          <a:prstGeom prst="rect">
            <a:avLst/>
          </a:prstGeom>
        </p:spPr>
      </p:pic>
      <p:sp>
        <p:nvSpPr>
          <p:cNvPr id="16" name="SK-4-text-15"/>
          <p:cNvSpPr/>
          <p:nvPr/>
        </p:nvSpPr>
        <p:spPr>
          <a:xfrm>
            <a:off x="658267" y="514350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17" name="SK-4-text-16"/>
          <p:cNvSpPr/>
          <p:nvPr/>
        </p:nvSpPr>
        <p:spPr>
          <a:xfrm>
            <a:off x="682675" y="891480"/>
            <a:ext cx="1150932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4D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Diagnosis: Clinical Features</a:t>
            </a:r>
            <a:endParaRPr lang="en-US" sz="3750" dirty="0"/>
          </a:p>
        </p:txBody>
      </p:sp>
      <p:sp>
        <p:nvSpPr>
          <p:cNvPr id="18" name="SK-4-text-17"/>
          <p:cNvSpPr/>
          <p:nvPr/>
        </p:nvSpPr>
        <p:spPr>
          <a:xfrm>
            <a:off x="828973" y="2180779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TYPICAL SYMPTOMS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1097161" y="3332857"/>
            <a:ext cx="1466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Wheeze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2499271" y="3332857"/>
            <a:ext cx="329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Breathlessness</a:t>
            </a:r>
            <a:endParaRPr lang="en-US" sz="1500" dirty="0"/>
          </a:p>
        </p:txBody>
      </p:sp>
      <p:sp>
        <p:nvSpPr>
          <p:cNvPr id="21" name="SK-4-text-20"/>
          <p:cNvSpPr/>
          <p:nvPr/>
        </p:nvSpPr>
        <p:spPr>
          <a:xfrm>
            <a:off x="4632871" y="3332857"/>
            <a:ext cx="1238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</a:t>
            </a:r>
            <a:endParaRPr lang="en-US" sz="1500" dirty="0"/>
          </a:p>
        </p:txBody>
      </p:sp>
      <p:sp>
        <p:nvSpPr>
          <p:cNvPr id="22" name="SK-4-text-21"/>
          <p:cNvSpPr/>
          <p:nvPr/>
        </p:nvSpPr>
        <p:spPr>
          <a:xfrm>
            <a:off x="5913090" y="3332857"/>
            <a:ext cx="3524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Chest Tightness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767953" y="3737521"/>
            <a:ext cx="114240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Symptoms are variable, episodic — not constant. Worse at night and early morning.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816769" y="4347865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CLINICAL POINTERS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767953" y="4766221"/>
            <a:ext cx="9925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Symptoms worsen at night or early morning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767953" y="5081736"/>
            <a:ext cx="114240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Identifiable triggers — exercise, allergens, cold air, viral infections, NSAIDs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767953" y="5404098"/>
            <a:ext cx="114240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Personal history of atopy — eczema, allergic rhinitis, food allergy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767953" y="5733157"/>
            <a:ext cx="8096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Family history of atopy or asthma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1182588" y="6281886"/>
            <a:ext cx="110094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 examination between episodes does NOT exclude asthma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8973294" y="5356027"/>
            <a:ext cx="32187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D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Variable &amp; Episodic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8851255" y="5637163"/>
            <a:ext cx="210919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Symptoms may be absent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between episodes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3438"/>
            <a:ext cx="134094" cy="118630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494383"/>
            <a:ext cx="1670298" cy="28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200" y="0"/>
            <a:ext cx="1828800" cy="13716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194471"/>
            <a:ext cx="3486894" cy="327808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2194471"/>
            <a:ext cx="3486894" cy="10284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821138"/>
            <a:ext cx="3486894" cy="651421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2194471"/>
            <a:ext cx="3535561" cy="327808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2194471"/>
            <a:ext cx="3535561" cy="10284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071" y="4821138"/>
            <a:ext cx="3535561" cy="65142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4486" y="2194471"/>
            <a:ext cx="3486894" cy="327808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4486" y="2194471"/>
            <a:ext cx="3486894" cy="10284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4486" y="4821138"/>
            <a:ext cx="3486894" cy="651421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6769" y="5657850"/>
            <a:ext cx="10680055" cy="70633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471" y="5657850"/>
            <a:ext cx="146298" cy="706338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5863530"/>
            <a:ext cx="548580" cy="54858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46490"/>
            <a:ext cx="487710" cy="3429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41482" y="2496294"/>
            <a:ext cx="1121569" cy="1254919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37584" y="2496294"/>
            <a:ext cx="1328886" cy="1261765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33686" y="2516832"/>
            <a:ext cx="1536055" cy="1206996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670471" y="438894"/>
            <a:ext cx="258318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36E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23" name="SK-5-text-22"/>
          <p:cNvSpPr/>
          <p:nvPr/>
        </p:nvSpPr>
        <p:spPr>
          <a:xfrm>
            <a:off x="670471" y="781794"/>
            <a:ext cx="1152152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Objective Testing Requirements</a:t>
            </a:r>
            <a:endParaRPr lang="en-US" sz="3150" dirty="0"/>
          </a:p>
        </p:txBody>
      </p:sp>
      <p:sp>
        <p:nvSpPr>
          <p:cNvPr id="24" name="SK-5-text-23"/>
          <p:cNvSpPr/>
          <p:nvPr/>
        </p:nvSpPr>
        <p:spPr>
          <a:xfrm>
            <a:off x="658267" y="1707505"/>
            <a:ext cx="115337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(2024) requires objective confirmation — clinical features alone are insufficient for diagnosis.</a:t>
            </a:r>
            <a:endParaRPr lang="en-US" sz="1650" dirty="0"/>
          </a:p>
        </p:txBody>
      </p:sp>
      <p:sp>
        <p:nvSpPr>
          <p:cNvPr id="25" name="SK-5-text-24"/>
          <p:cNvSpPr/>
          <p:nvPr/>
        </p:nvSpPr>
        <p:spPr>
          <a:xfrm>
            <a:off x="1271736" y="3895279"/>
            <a:ext cx="225995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B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+ BDR</a:t>
            </a:r>
            <a:endParaRPr lang="en-US" sz="1800" dirty="0"/>
          </a:p>
        </p:txBody>
      </p:sp>
      <p:sp>
        <p:nvSpPr>
          <p:cNvPr id="26" name="SK-5-text-25"/>
          <p:cNvSpPr/>
          <p:nvPr/>
        </p:nvSpPr>
        <p:spPr>
          <a:xfrm>
            <a:off x="1024086" y="4245025"/>
            <a:ext cx="27674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 FEV1 before and after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salbutamol</a:t>
            </a:r>
            <a:endParaRPr lang="en-US" sz="1425" dirty="0"/>
          </a:p>
        </p:txBody>
      </p:sp>
      <p:sp>
        <p:nvSpPr>
          <p:cNvPr id="27" name="SK-5-text-26"/>
          <p:cNvSpPr/>
          <p:nvPr/>
        </p:nvSpPr>
        <p:spPr>
          <a:xfrm>
            <a:off x="1036290" y="4896594"/>
            <a:ext cx="273099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FEV1 &gt;12% AND &gt;200 mL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post-salbutamol</a:t>
            </a:r>
            <a:endParaRPr lang="en-US" sz="1425" dirty="0"/>
          </a:p>
        </p:txBody>
      </p:sp>
      <p:sp>
        <p:nvSpPr>
          <p:cNvPr id="28" name="SK-5-text-27"/>
          <p:cNvSpPr/>
          <p:nvPr/>
        </p:nvSpPr>
        <p:spPr>
          <a:xfrm>
            <a:off x="4843909" y="3895279"/>
            <a:ext cx="252829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B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FeNO Measurement</a:t>
            </a:r>
            <a:endParaRPr lang="en-US" sz="1800" dirty="0"/>
          </a:p>
        </p:txBody>
      </p:sp>
      <p:sp>
        <p:nvSpPr>
          <p:cNvPr id="29" name="SK-5-text-28"/>
          <p:cNvSpPr/>
          <p:nvPr/>
        </p:nvSpPr>
        <p:spPr>
          <a:xfrm>
            <a:off x="4486573" y="4245025"/>
            <a:ext cx="321855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Fractional exhaled nitric oxide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marker of eosinophilic inflammation</a:t>
            </a:r>
            <a:endParaRPr lang="en-US" sz="1425" dirty="0"/>
          </a:p>
        </p:txBody>
      </p:sp>
      <p:sp>
        <p:nvSpPr>
          <p:cNvPr id="30" name="SK-5-text-29"/>
          <p:cNvSpPr/>
          <p:nvPr/>
        </p:nvSpPr>
        <p:spPr>
          <a:xfrm>
            <a:off x="5218063" y="4896594"/>
            <a:ext cx="175557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≥40 ppb = High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(supports diagnosis)</a:t>
            </a:r>
            <a:endParaRPr lang="en-US" sz="1425" dirty="0"/>
          </a:p>
        </p:txBody>
      </p:sp>
      <p:sp>
        <p:nvSpPr>
          <p:cNvPr id="31" name="SK-5-text-30"/>
          <p:cNvSpPr/>
          <p:nvPr/>
        </p:nvSpPr>
        <p:spPr>
          <a:xfrm>
            <a:off x="8733234" y="3895279"/>
            <a:ext cx="212586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B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Serial Peak Flow</a:t>
            </a:r>
            <a:endParaRPr lang="en-US" sz="1800" dirty="0"/>
          </a:p>
        </p:txBody>
      </p:sp>
      <p:sp>
        <p:nvSpPr>
          <p:cNvPr id="32" name="SK-5-text-31"/>
          <p:cNvSpPr/>
          <p:nvPr/>
        </p:nvSpPr>
        <p:spPr>
          <a:xfrm>
            <a:off x="8247608" y="4251871"/>
            <a:ext cx="310931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monitoring over 2–4 weeks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8498830" y="5019973"/>
            <a:ext cx="26067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&gt;20% diurnal variability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1024086" y="5733157"/>
            <a:ext cx="96071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Normal spirometry does NOT exclude asthma — testing between attacks may be entirely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8B5E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normal. Use FeNO and serial peak flow to support diagnosis when spirometry is unhelpful.</a:t>
            </a:r>
            <a:endParaRPr lang="en-US" sz="1650" dirty="0"/>
          </a:p>
        </p:txBody>
      </p:sp>
      <p:sp>
        <p:nvSpPr>
          <p:cNvPr id="35" name="SK-5-text-34"/>
          <p:cNvSpPr/>
          <p:nvPr/>
        </p:nvSpPr>
        <p:spPr>
          <a:xfrm>
            <a:off x="5544294" y="6604248"/>
            <a:ext cx="650125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*NICE NG245 · Nov 2024 | Also consider: blood eosinophils ≥0.3 × 10⁹/L · bronchial challenge (PC20 &lt;8 mg/mL)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8871" y="0"/>
            <a:ext cx="1463129" cy="109731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426369"/>
            <a:ext cx="1328886" cy="6846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28850"/>
            <a:ext cx="6766471" cy="212586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143500"/>
            <a:ext cx="2621310" cy="147444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5760690"/>
            <a:ext cx="146298" cy="78864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1890" y="1577280"/>
            <a:ext cx="3901380" cy="4306788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671" y="1748730"/>
            <a:ext cx="3413671" cy="3429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671" y="2160240"/>
            <a:ext cx="3413671" cy="3429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7561" y="2537371"/>
            <a:ext cx="3291780" cy="325755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85584" y="4663380"/>
            <a:ext cx="2925961" cy="106293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7788" y="3586609"/>
            <a:ext cx="2913757" cy="1042392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97788" y="2475607"/>
            <a:ext cx="2913757" cy="1083469"/>
          </a:xfrm>
          <a:prstGeom prst="rect">
            <a:avLst/>
          </a:prstGeom>
        </p:spPr>
      </p:pic>
      <p:sp>
        <p:nvSpPr>
          <p:cNvPr id="16" name="SK-6-text-15"/>
          <p:cNvSpPr/>
          <p:nvPr/>
        </p:nvSpPr>
        <p:spPr>
          <a:xfrm>
            <a:off x="658267" y="514350"/>
            <a:ext cx="25831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98E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17" name="SK-6-text-16"/>
          <p:cNvSpPr/>
          <p:nvPr/>
        </p:nvSpPr>
        <p:spPr>
          <a:xfrm>
            <a:off x="658267" y="809179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and Bronchodilator Reversibility</a:t>
            </a:r>
            <a:endParaRPr lang="en-US" sz="3450" dirty="0"/>
          </a:p>
        </p:txBody>
      </p:sp>
      <p:sp>
        <p:nvSpPr>
          <p:cNvPr id="18" name="SK-6-text-17"/>
          <p:cNvSpPr/>
          <p:nvPr/>
        </p:nvSpPr>
        <p:spPr>
          <a:xfrm>
            <a:off x="658267" y="1782961"/>
            <a:ext cx="97345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 Positive BDR Result?</a:t>
            </a:r>
            <a:endParaRPr lang="en-US" sz="2100" dirty="0"/>
          </a:p>
        </p:txBody>
      </p:sp>
      <p:sp>
        <p:nvSpPr>
          <p:cNvPr id="19" name="SK-6-text-18"/>
          <p:cNvSpPr/>
          <p:nvPr/>
        </p:nvSpPr>
        <p:spPr>
          <a:xfrm>
            <a:off x="3377059" y="2352229"/>
            <a:ext cx="24974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D98E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&gt;12%</a:t>
            </a:r>
            <a:endParaRPr lang="en-US" sz="2850" dirty="0"/>
          </a:p>
        </p:txBody>
      </p:sp>
      <p:sp>
        <p:nvSpPr>
          <p:cNvPr id="20" name="SK-6-text-19"/>
          <p:cNvSpPr/>
          <p:nvPr/>
        </p:nvSpPr>
        <p:spPr>
          <a:xfrm>
            <a:off x="3608784" y="2852886"/>
            <a:ext cx="9372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</a:t>
            </a:r>
            <a:endParaRPr lang="en-US" sz="1800" dirty="0"/>
          </a:p>
        </p:txBody>
      </p:sp>
      <p:sp>
        <p:nvSpPr>
          <p:cNvPr id="21" name="SK-6-text-20"/>
          <p:cNvSpPr/>
          <p:nvPr/>
        </p:nvSpPr>
        <p:spPr>
          <a:xfrm>
            <a:off x="3011388" y="3223171"/>
            <a:ext cx="40900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D98E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&gt;200 mL</a:t>
            </a:r>
            <a:endParaRPr lang="en-US" sz="2850" dirty="0"/>
          </a:p>
        </p:txBody>
      </p:sp>
      <p:sp>
        <p:nvSpPr>
          <p:cNvPr id="22" name="SK-6-text-21"/>
          <p:cNvSpPr/>
          <p:nvPr/>
        </p:nvSpPr>
        <p:spPr>
          <a:xfrm>
            <a:off x="1792188" y="3703290"/>
            <a:ext cx="103998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increase in FEV₁ post-salbutamol 400mcg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1572667" y="4004965"/>
            <a:ext cx="106193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*Both criteria must be met — percentage alone is insufficient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707082" y="4464546"/>
            <a:ext cx="659576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Measure FEV₁ at baseline, then administer salbutamol 400mcg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via spacer, wait 15–20 minutes, repeat spirometry</a:t>
            </a:r>
            <a:endParaRPr lang="en-US" sz="1575" dirty="0"/>
          </a:p>
        </p:txBody>
      </p:sp>
      <p:sp>
        <p:nvSpPr>
          <p:cNvPr id="25" name="SK-6-text-24"/>
          <p:cNvSpPr/>
          <p:nvPr/>
        </p:nvSpPr>
        <p:spPr>
          <a:xfrm>
            <a:off x="707082" y="5088582"/>
            <a:ext cx="640080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 normal spirometry result does NOT exclude asthma — test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between exacerbations may be entirely normal</a:t>
            </a:r>
            <a:endParaRPr lang="en-US" sz="1575" dirty="0"/>
          </a:p>
        </p:txBody>
      </p:sp>
      <p:sp>
        <p:nvSpPr>
          <p:cNvPr id="26" name="SK-6-text-25"/>
          <p:cNvSpPr/>
          <p:nvPr/>
        </p:nvSpPr>
        <p:spPr>
          <a:xfrm>
            <a:off x="950863" y="5760690"/>
            <a:ext cx="35890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AKT Pearl</a:t>
            </a:r>
            <a:endParaRPr lang="en-US" sz="1800" dirty="0"/>
          </a:p>
        </p:txBody>
      </p:sp>
      <p:sp>
        <p:nvSpPr>
          <p:cNvPr id="27" name="SK-6-text-26"/>
          <p:cNvSpPr/>
          <p:nvPr/>
        </p:nvSpPr>
        <p:spPr>
          <a:xfrm>
            <a:off x="938659" y="6048673"/>
            <a:ext cx="591309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*BDR requires BOTH &gt;12% AND &gt;200 mL — not just percentage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improvement. This is a common exam trap.</a:t>
            </a:r>
            <a:endParaRPr lang="en-US" sz="1500" dirty="0"/>
          </a:p>
        </p:txBody>
      </p:sp>
      <p:sp>
        <p:nvSpPr>
          <p:cNvPr id="28" name="SK-6-text-27"/>
          <p:cNvSpPr/>
          <p:nvPr/>
        </p:nvSpPr>
        <p:spPr>
          <a:xfrm>
            <a:off x="8729365" y="1810494"/>
            <a:ext cx="34626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Performed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8387953" y="2208163"/>
            <a:ext cx="38040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Abnormal Ventilatory Function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8400157" y="5945832"/>
            <a:ext cx="26333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patterns: obstruction,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restriction, and mixed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9241482" y="6611094"/>
            <a:ext cx="295051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6 · Bradford VTS · Asthma in Adults 2026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3757" y="0"/>
            <a:ext cx="1658243" cy="157728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655713"/>
            <a:ext cx="1779984" cy="762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44517"/>
            <a:ext cx="463153" cy="1913334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6549330"/>
            <a:ext cx="2438400" cy="3429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5637163"/>
            <a:ext cx="10802094" cy="79548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5637163"/>
            <a:ext cx="121890" cy="79548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3806130"/>
            <a:ext cx="10838557" cy="163219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1940719"/>
            <a:ext cx="10838557" cy="1776115"/>
          </a:xfrm>
          <a:prstGeom prst="rect">
            <a:avLst/>
          </a:prstGeom>
        </p:spPr>
      </p:pic>
      <p:sp>
        <p:nvSpPr>
          <p:cNvPr id="11" name="SK-7-text-10"/>
          <p:cNvSpPr/>
          <p:nvPr/>
        </p:nvSpPr>
        <p:spPr>
          <a:xfrm>
            <a:off x="658267" y="514350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59D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12" name="SK-7-text-11"/>
          <p:cNvSpPr/>
          <p:nvPr/>
        </p:nvSpPr>
        <p:spPr>
          <a:xfrm>
            <a:off x="670471" y="891480"/>
            <a:ext cx="1152152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FeNO Thresholds and Interpretation</a:t>
            </a:r>
            <a:endParaRPr lang="en-US" sz="3600" dirty="0"/>
          </a:p>
        </p:txBody>
      </p:sp>
      <p:sp>
        <p:nvSpPr>
          <p:cNvPr id="13" name="SK-7-text-12"/>
          <p:cNvSpPr/>
          <p:nvPr/>
        </p:nvSpPr>
        <p:spPr>
          <a:xfrm>
            <a:off x="865584" y="5719465"/>
            <a:ext cx="976565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FeNO ≥ 40 ppb in an adult = HIGH probability of type 2 eosinophilic asthma — supports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4B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 and predicts strong response to ICS</a:t>
            </a:r>
            <a:endParaRPr lang="en-US" sz="1650" dirty="0"/>
          </a:p>
        </p:txBody>
      </p:sp>
      <p:sp>
        <p:nvSpPr>
          <p:cNvPr id="14" name="SK-7-text-13"/>
          <p:cNvSpPr/>
          <p:nvPr/>
        </p:nvSpPr>
        <p:spPr>
          <a:xfrm>
            <a:off x="10131475" y="6528792"/>
            <a:ext cx="2060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NG245, 2024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3438"/>
            <a:ext cx="316855" cy="1227534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443484"/>
            <a:ext cx="1987153" cy="1714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831032"/>
            <a:ext cx="6181279" cy="1975098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4018657"/>
            <a:ext cx="6181279" cy="119315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066" y="4018657"/>
            <a:ext cx="47625" cy="119315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5424636"/>
            <a:ext cx="6181279" cy="78864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4886" y="1611511"/>
            <a:ext cx="4096494" cy="44577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0471" y="2983111"/>
            <a:ext cx="3901380" cy="387474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6539805"/>
            <a:ext cx="11582400" cy="190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88275" y="1673275"/>
            <a:ext cx="4096494" cy="441647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5582394"/>
            <a:ext cx="402282" cy="404515"/>
          </a:xfrm>
          <a:prstGeom prst="rect">
            <a:avLst/>
          </a:prstGeom>
        </p:spPr>
      </p:pic>
      <p:sp>
        <p:nvSpPr>
          <p:cNvPr id="14" name="SK-8-text-13"/>
          <p:cNvSpPr/>
          <p:nvPr/>
        </p:nvSpPr>
        <p:spPr>
          <a:xfrm>
            <a:off x="621655" y="438894"/>
            <a:ext cx="8405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B496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 · OBJECTIVE TESTING</a:t>
            </a:r>
            <a:endParaRPr lang="en-US" sz="1875" dirty="0"/>
          </a:p>
        </p:txBody>
      </p:sp>
      <p:sp>
        <p:nvSpPr>
          <p:cNvPr id="15" name="SK-8-text-14"/>
          <p:cNvSpPr/>
          <p:nvPr/>
        </p:nvSpPr>
        <p:spPr>
          <a:xfrm>
            <a:off x="646063" y="781794"/>
            <a:ext cx="1154593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Peak Flow Variability</a:t>
            </a:r>
            <a:endParaRPr lang="en-US" sz="3750" dirty="0"/>
          </a:p>
        </p:txBody>
      </p:sp>
      <p:sp>
        <p:nvSpPr>
          <p:cNvPr id="16" name="SK-8-text-15"/>
          <p:cNvSpPr/>
          <p:nvPr/>
        </p:nvSpPr>
        <p:spPr>
          <a:xfrm>
            <a:off x="2657773" y="2098477"/>
            <a:ext cx="524637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20%</a:t>
            </a:r>
            <a:endParaRPr lang="en-US" sz="5100" dirty="0"/>
          </a:p>
        </p:txBody>
      </p:sp>
      <p:sp>
        <p:nvSpPr>
          <p:cNvPr id="17" name="SK-8-text-16"/>
          <p:cNvSpPr/>
          <p:nvPr/>
        </p:nvSpPr>
        <p:spPr>
          <a:xfrm>
            <a:off x="1365498" y="2942034"/>
            <a:ext cx="1082650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Diurnal Variation = Positive Result</a:t>
            </a:r>
            <a:endParaRPr lang="en-US" sz="2100" dirty="0"/>
          </a:p>
        </p:txBody>
      </p:sp>
      <p:sp>
        <p:nvSpPr>
          <p:cNvPr id="18" name="SK-8-text-17"/>
          <p:cNvSpPr/>
          <p:nvPr/>
        </p:nvSpPr>
        <p:spPr>
          <a:xfrm>
            <a:off x="1560463" y="3346698"/>
            <a:ext cx="101203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Measured over at least 2 weeks of serial monitoring</a:t>
            </a:r>
            <a:endParaRPr lang="en-US" sz="1275" dirty="0"/>
          </a:p>
        </p:txBody>
      </p:sp>
      <p:sp>
        <p:nvSpPr>
          <p:cNvPr id="19" name="SK-8-text-18"/>
          <p:cNvSpPr/>
          <p:nvPr/>
        </p:nvSpPr>
        <p:spPr>
          <a:xfrm>
            <a:off x="877788" y="4142184"/>
            <a:ext cx="41281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Calculate</a:t>
            </a:r>
            <a:endParaRPr lang="en-US" sz="1650" dirty="0"/>
          </a:p>
        </p:txBody>
      </p:sp>
      <p:sp>
        <p:nvSpPr>
          <p:cNvPr id="20" name="SK-8-text-19"/>
          <p:cNvSpPr/>
          <p:nvPr/>
        </p:nvSpPr>
        <p:spPr>
          <a:xfrm>
            <a:off x="877788" y="4485084"/>
            <a:ext cx="113142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(Highest PEF – Lowest PEF) ÷ Highest PEF × 100</a:t>
            </a:r>
            <a:endParaRPr lang="en-US" sz="1800" dirty="0"/>
          </a:p>
        </p:txBody>
      </p:sp>
      <p:sp>
        <p:nvSpPr>
          <p:cNvPr id="21" name="SK-8-text-20"/>
          <p:cNvSpPr/>
          <p:nvPr/>
        </p:nvSpPr>
        <p:spPr>
          <a:xfrm>
            <a:off x="877788" y="4862215"/>
            <a:ext cx="113142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B496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*Record morning and evening peak flow readings daily for 2–4 weeks*</a:t>
            </a:r>
            <a:endParaRPr lang="en-US" sz="1275" dirty="0"/>
          </a:p>
        </p:txBody>
      </p:sp>
      <p:sp>
        <p:nvSpPr>
          <p:cNvPr id="22" name="SK-8-text-21"/>
          <p:cNvSpPr/>
          <p:nvPr/>
        </p:nvSpPr>
        <p:spPr>
          <a:xfrm>
            <a:off x="1280071" y="5541169"/>
            <a:ext cx="104146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 spirometry does NOT exclude asthma</a:t>
            </a:r>
            <a:endParaRPr lang="en-US" sz="1650" dirty="0"/>
          </a:p>
        </p:txBody>
      </p:sp>
      <p:sp>
        <p:nvSpPr>
          <p:cNvPr id="23" name="SK-8-text-22"/>
          <p:cNvSpPr/>
          <p:nvPr/>
        </p:nvSpPr>
        <p:spPr>
          <a:xfrm>
            <a:off x="1292275" y="5842992"/>
            <a:ext cx="10899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*Peak flow monitoring captures variability that spirometry between attacks misses</a:t>
            </a:r>
            <a:endParaRPr lang="en-US" sz="1050" dirty="0"/>
          </a:p>
        </p:txBody>
      </p:sp>
      <p:sp>
        <p:nvSpPr>
          <p:cNvPr id="24" name="SK-8-text-23"/>
          <p:cNvSpPr/>
          <p:nvPr/>
        </p:nvSpPr>
        <p:spPr>
          <a:xfrm>
            <a:off x="7997875" y="1357759"/>
            <a:ext cx="4194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 PEF Reference Values</a:t>
            </a:r>
            <a:endParaRPr lang="en-US" sz="1500" dirty="0"/>
          </a:p>
        </p:txBody>
      </p:sp>
      <p:sp>
        <p:nvSpPr>
          <p:cNvPr id="25" name="SK-8-text-24"/>
          <p:cNvSpPr/>
          <p:nvPr/>
        </p:nvSpPr>
        <p:spPr>
          <a:xfrm>
            <a:off x="7363867" y="6226969"/>
            <a:ext cx="48281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3D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*Source: Standard PEF normative chart – used to determine % predicted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316855" y="6624786"/>
            <a:ext cx="35433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· 2024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11460361" y="6624786"/>
            <a:ext cx="7316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/ 32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375172"/>
            <a:ext cx="2401788" cy="4762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769269"/>
            <a:ext cx="10875169" cy="2036713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4347865"/>
            <a:ext cx="10875169" cy="1872109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753" y="5856684"/>
            <a:ext cx="1170384" cy="26059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8392" y="0"/>
            <a:ext cx="1243608" cy="111100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520630"/>
            <a:ext cx="1219200" cy="2023021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08105"/>
            <a:ext cx="12192000" cy="349746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6996" y="4896594"/>
            <a:ext cx="707082" cy="8777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5459" y="3689598"/>
            <a:ext cx="536377" cy="79548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11067" y="2249388"/>
            <a:ext cx="621655" cy="76110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5584" y="2215009"/>
            <a:ext cx="1950690" cy="987475"/>
          </a:xfrm>
          <a:prstGeom prst="rect">
            <a:avLst/>
          </a:prstGeom>
        </p:spPr>
      </p:pic>
      <p:sp>
        <p:nvSpPr>
          <p:cNvPr id="14" name="SK-9-text-13"/>
          <p:cNvSpPr/>
          <p:nvPr/>
        </p:nvSpPr>
        <p:spPr>
          <a:xfrm>
            <a:off x="633859" y="397669"/>
            <a:ext cx="96240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• NICE NG245 • 2024</a:t>
            </a:r>
            <a:endParaRPr lang="en-US" sz="1800" dirty="0"/>
          </a:p>
        </p:txBody>
      </p:sp>
      <p:sp>
        <p:nvSpPr>
          <p:cNvPr id="15" name="SK-9-text-14"/>
          <p:cNvSpPr/>
          <p:nvPr/>
        </p:nvSpPr>
        <p:spPr>
          <a:xfrm>
            <a:off x="658267" y="726877"/>
            <a:ext cx="1153373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3D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 The Major 2024 Change</a:t>
            </a:r>
            <a:endParaRPr lang="en-US" sz="4050" dirty="0"/>
          </a:p>
        </p:txBody>
      </p:sp>
      <p:sp>
        <p:nvSpPr>
          <p:cNvPr id="16" name="SK-9-text-15"/>
          <p:cNvSpPr/>
          <p:nvPr/>
        </p:nvSpPr>
        <p:spPr>
          <a:xfrm>
            <a:off x="865584" y="1885950"/>
            <a:ext cx="103555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A0E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BEFORE — Step 1 Under Old Guidance</a:t>
            </a:r>
            <a:endParaRPr lang="en-US" sz="1800" dirty="0"/>
          </a:p>
        </p:txBody>
      </p:sp>
      <p:sp>
        <p:nvSpPr>
          <p:cNvPr id="17" name="SK-9-text-16"/>
          <p:cNvSpPr/>
          <p:nvPr/>
        </p:nvSpPr>
        <p:spPr>
          <a:xfrm>
            <a:off x="3060055" y="3092946"/>
            <a:ext cx="64236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 (SABA) alone</a:t>
            </a:r>
            <a:endParaRPr lang="en-US" sz="1800" dirty="0"/>
          </a:p>
        </p:txBody>
      </p:sp>
      <p:sp>
        <p:nvSpPr>
          <p:cNvPr id="18" name="SK-9-text-17"/>
          <p:cNvSpPr/>
          <p:nvPr/>
        </p:nvSpPr>
        <p:spPr>
          <a:xfrm>
            <a:off x="2852886" y="3374082"/>
            <a:ext cx="8782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as needed for symptom relief only</a:t>
            </a:r>
            <a:endParaRPr lang="en-US" sz="1500" dirty="0"/>
          </a:p>
        </p:txBody>
      </p:sp>
      <p:sp>
        <p:nvSpPr>
          <p:cNvPr id="19" name="SK-9-text-18"/>
          <p:cNvSpPr/>
          <p:nvPr/>
        </p:nvSpPr>
        <p:spPr>
          <a:xfrm>
            <a:off x="6351984" y="2221855"/>
            <a:ext cx="45034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A0E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this failed:</a:t>
            </a:r>
            <a:endParaRPr lang="en-US" sz="1800" dirty="0"/>
          </a:p>
        </p:txBody>
      </p:sp>
      <p:sp>
        <p:nvSpPr>
          <p:cNvPr id="20" name="SK-9-text-19"/>
          <p:cNvSpPr/>
          <p:nvPr/>
        </p:nvSpPr>
        <p:spPr>
          <a:xfrm>
            <a:off x="6364188" y="2537371"/>
            <a:ext cx="58278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Treats symptoms — not the underlying inflammation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6376392" y="2839194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Leaves airway inflammation untreated between doses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6376392" y="3134023"/>
            <a:ext cx="41817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Associated with increased exacerbation risk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deaths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6425059" y="3943350"/>
            <a:ext cx="57669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NG245 CHANGE • NOV 2024</a:t>
            </a:r>
            <a:endParaRPr lang="en-US" sz="1725" dirty="0"/>
          </a:p>
        </p:txBody>
      </p:sp>
      <p:sp>
        <p:nvSpPr>
          <p:cNvPr id="24" name="SK-9-text-23"/>
          <p:cNvSpPr/>
          <p:nvPr/>
        </p:nvSpPr>
        <p:spPr>
          <a:xfrm>
            <a:off x="889992" y="4450705"/>
            <a:ext cx="953262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D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NOW — Step 1 Under NICE NG245</a:t>
            </a:r>
            <a:endParaRPr lang="en-US" sz="1800" dirty="0"/>
          </a:p>
        </p:txBody>
      </p:sp>
      <p:sp>
        <p:nvSpPr>
          <p:cNvPr id="25" name="SK-9-text-24"/>
          <p:cNvSpPr/>
          <p:nvPr/>
        </p:nvSpPr>
        <p:spPr>
          <a:xfrm>
            <a:off x="1290637" y="5888426"/>
            <a:ext cx="1905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+ LABA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2316361" y="5074890"/>
            <a:ext cx="66979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 as needed</a:t>
            </a:r>
            <a:endParaRPr lang="en-US" sz="1800" dirty="0"/>
          </a:p>
        </p:txBody>
      </p:sp>
      <p:sp>
        <p:nvSpPr>
          <p:cNvPr id="27" name="SK-9-text-26"/>
          <p:cNvSpPr/>
          <p:nvPr/>
        </p:nvSpPr>
        <p:spPr>
          <a:xfrm>
            <a:off x="2316361" y="5376565"/>
            <a:ext cx="37306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Budesonide/formoterol 200/6 mcg Turbohaler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Beclometasone/formoterol 100/6 mcg Fostair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6351984" y="4903440"/>
            <a:ext cx="42291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D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this works:</a:t>
            </a:r>
            <a:endParaRPr lang="en-US" sz="1800" dirty="0"/>
          </a:p>
        </p:txBody>
      </p:sp>
      <p:sp>
        <p:nvSpPr>
          <p:cNvPr id="29" name="SK-9-text-28"/>
          <p:cNvSpPr/>
          <p:nvPr/>
        </p:nvSpPr>
        <p:spPr>
          <a:xfrm>
            <a:off x="6364188" y="5225653"/>
            <a:ext cx="58278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Treats inflammation AND relieves symptoms in one inhaler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6364188" y="5527477"/>
            <a:ext cx="58278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exacerbation risk even in mild asthma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6364188" y="5822305"/>
            <a:ext cx="58278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Provides background ICS protection with every use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1170384" y="6597253"/>
            <a:ext cx="110216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SABA-only prescribing at Step 1 is no longer recommended for any adult with asthma — NICE NG245, November 2024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4614</Words>
  <Application>Microsoft Office PowerPoint</Application>
  <PresentationFormat>Widescreen</PresentationFormat>
  <Paragraphs>855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Montserrat</vt:lpstr>
      <vt:lpstr>Arial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2026-06-15T16:27:52Z</dcterms:created>
  <dcterms:modified xsi:type="dcterms:W3CDTF">2026-06-15T21:39:16Z</dcterms:modified>
</cp:coreProperties>
</file>