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12192000"/>
  <p:embeddedFontLst>
    <p:embeddedFont>
      <p:font typeface="Inter" panose="020B0604020202020204" charset="0"/>
      <p:regular r:id="rId39"/>
      <p:bold r:id="rId40"/>
    </p:embeddedFon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236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" Type="http://schemas.openxmlformats.org/officeDocument/2006/relationships/image" Target="../media/image141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32" Type="http://schemas.openxmlformats.org/officeDocument/2006/relationships/image" Target="../media/image170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31" Type="http://schemas.openxmlformats.org/officeDocument/2006/relationships/image" Target="../media/image169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26" Type="http://schemas.openxmlformats.org/officeDocument/2006/relationships/image" Target="../media/image193.png"/><Relationship Id="rId3" Type="http://schemas.openxmlformats.org/officeDocument/2006/relationships/image" Target="../media/image1.png"/><Relationship Id="rId21" Type="http://schemas.openxmlformats.org/officeDocument/2006/relationships/image" Target="../media/image188.png"/><Relationship Id="rId34" Type="http://schemas.openxmlformats.org/officeDocument/2006/relationships/image" Target="../media/image201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5" Type="http://schemas.openxmlformats.org/officeDocument/2006/relationships/image" Target="../media/image192.png"/><Relationship Id="rId33" Type="http://schemas.openxmlformats.org/officeDocument/2006/relationships/image" Target="../media/image20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29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24" Type="http://schemas.openxmlformats.org/officeDocument/2006/relationships/image" Target="../media/image191.png"/><Relationship Id="rId32" Type="http://schemas.openxmlformats.org/officeDocument/2006/relationships/image" Target="../media/image199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23" Type="http://schemas.openxmlformats.org/officeDocument/2006/relationships/image" Target="../media/image190.png"/><Relationship Id="rId28" Type="http://schemas.openxmlformats.org/officeDocument/2006/relationships/image" Target="../media/image195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31" Type="http://schemas.openxmlformats.org/officeDocument/2006/relationships/image" Target="../media/image198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Relationship Id="rId22" Type="http://schemas.openxmlformats.org/officeDocument/2006/relationships/image" Target="../media/image189.png"/><Relationship Id="rId27" Type="http://schemas.openxmlformats.org/officeDocument/2006/relationships/image" Target="../media/image194.png"/><Relationship Id="rId30" Type="http://schemas.openxmlformats.org/officeDocument/2006/relationships/image" Target="../media/image197.png"/><Relationship Id="rId35" Type="http://schemas.openxmlformats.org/officeDocument/2006/relationships/image" Target="../media/image202.png"/><Relationship Id="rId8" Type="http://schemas.openxmlformats.org/officeDocument/2006/relationships/image" Target="../media/image17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" Type="http://schemas.openxmlformats.org/officeDocument/2006/relationships/image" Target="../media/image1.png"/><Relationship Id="rId21" Type="http://schemas.openxmlformats.org/officeDocument/2006/relationships/image" Target="../media/image220.png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5.png"/><Relationship Id="rId20" Type="http://schemas.openxmlformats.org/officeDocument/2006/relationships/image" Target="../media/image2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png"/><Relationship Id="rId15" Type="http://schemas.openxmlformats.org/officeDocument/2006/relationships/image" Target="../media/image214.png"/><Relationship Id="rId23" Type="http://schemas.openxmlformats.org/officeDocument/2006/relationships/image" Target="../media/image222.png"/><Relationship Id="rId10" Type="http://schemas.openxmlformats.org/officeDocument/2006/relationships/image" Target="../media/image209.png"/><Relationship Id="rId19" Type="http://schemas.openxmlformats.org/officeDocument/2006/relationships/image" Target="../media/image218.png"/><Relationship Id="rId4" Type="http://schemas.openxmlformats.org/officeDocument/2006/relationships/image" Target="../media/image203.png"/><Relationship Id="rId9" Type="http://schemas.openxmlformats.org/officeDocument/2006/relationships/image" Target="../media/image208.png"/><Relationship Id="rId14" Type="http://schemas.openxmlformats.org/officeDocument/2006/relationships/image" Target="../media/image213.png"/><Relationship Id="rId22" Type="http://schemas.openxmlformats.org/officeDocument/2006/relationships/image" Target="../media/image2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32.png"/><Relationship Id="rId18" Type="http://schemas.openxmlformats.org/officeDocument/2006/relationships/image" Target="../media/image237.png"/><Relationship Id="rId3" Type="http://schemas.openxmlformats.org/officeDocument/2006/relationships/image" Target="../media/image1.png"/><Relationship Id="rId7" Type="http://schemas.openxmlformats.org/officeDocument/2006/relationships/image" Target="../media/image226.png"/><Relationship Id="rId12" Type="http://schemas.openxmlformats.org/officeDocument/2006/relationships/image" Target="../media/image231.png"/><Relationship Id="rId17" Type="http://schemas.openxmlformats.org/officeDocument/2006/relationships/image" Target="../media/image23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35.png"/><Relationship Id="rId20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5.png"/><Relationship Id="rId11" Type="http://schemas.openxmlformats.org/officeDocument/2006/relationships/image" Target="../media/image230.png"/><Relationship Id="rId5" Type="http://schemas.openxmlformats.org/officeDocument/2006/relationships/image" Target="../media/image224.png"/><Relationship Id="rId15" Type="http://schemas.openxmlformats.org/officeDocument/2006/relationships/image" Target="../media/image234.png"/><Relationship Id="rId10" Type="http://schemas.openxmlformats.org/officeDocument/2006/relationships/image" Target="../media/image229.png"/><Relationship Id="rId19" Type="http://schemas.openxmlformats.org/officeDocument/2006/relationships/image" Target="../media/image238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Relationship Id="rId14" Type="http://schemas.openxmlformats.org/officeDocument/2006/relationships/image" Target="../media/image2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40.png"/><Relationship Id="rId7" Type="http://schemas.openxmlformats.org/officeDocument/2006/relationships/image" Target="../media/image244.png"/><Relationship Id="rId12" Type="http://schemas.openxmlformats.org/officeDocument/2006/relationships/image" Target="../media/image2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3.png"/><Relationship Id="rId11" Type="http://schemas.openxmlformats.org/officeDocument/2006/relationships/image" Target="../media/image248.png"/><Relationship Id="rId5" Type="http://schemas.openxmlformats.org/officeDocument/2006/relationships/image" Target="../media/image242.png"/><Relationship Id="rId10" Type="http://schemas.openxmlformats.org/officeDocument/2006/relationships/image" Target="../media/image247.png"/><Relationship Id="rId4" Type="http://schemas.openxmlformats.org/officeDocument/2006/relationships/image" Target="../media/image241.png"/><Relationship Id="rId9" Type="http://schemas.openxmlformats.org/officeDocument/2006/relationships/image" Target="../media/image2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13" Type="http://schemas.openxmlformats.org/officeDocument/2006/relationships/image" Target="../media/image260.png"/><Relationship Id="rId3" Type="http://schemas.openxmlformats.org/officeDocument/2006/relationships/image" Target="../media/image250.png"/><Relationship Id="rId7" Type="http://schemas.openxmlformats.org/officeDocument/2006/relationships/image" Target="../media/image254.png"/><Relationship Id="rId12" Type="http://schemas.openxmlformats.org/officeDocument/2006/relationships/image" Target="../media/image259.png"/><Relationship Id="rId17" Type="http://schemas.openxmlformats.org/officeDocument/2006/relationships/image" Target="../media/image26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3.png"/><Relationship Id="rId11" Type="http://schemas.openxmlformats.org/officeDocument/2006/relationships/image" Target="../media/image258.png"/><Relationship Id="rId5" Type="http://schemas.openxmlformats.org/officeDocument/2006/relationships/image" Target="../media/image252.png"/><Relationship Id="rId15" Type="http://schemas.openxmlformats.org/officeDocument/2006/relationships/image" Target="../media/image262.png"/><Relationship Id="rId10" Type="http://schemas.openxmlformats.org/officeDocument/2006/relationships/image" Target="../media/image257.png"/><Relationship Id="rId4" Type="http://schemas.openxmlformats.org/officeDocument/2006/relationships/image" Target="../media/image251.png"/><Relationship Id="rId9" Type="http://schemas.openxmlformats.org/officeDocument/2006/relationships/image" Target="../media/image256.png"/><Relationship Id="rId14" Type="http://schemas.openxmlformats.org/officeDocument/2006/relationships/image" Target="../media/image2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275.png"/><Relationship Id="rId18" Type="http://schemas.openxmlformats.org/officeDocument/2006/relationships/image" Target="../media/image280.png"/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17" Type="http://schemas.openxmlformats.org/officeDocument/2006/relationships/image" Target="../media/image279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5" Type="http://schemas.openxmlformats.org/officeDocument/2006/relationships/image" Target="../media/image267.png"/><Relationship Id="rId15" Type="http://schemas.openxmlformats.org/officeDocument/2006/relationships/image" Target="../media/image277.png"/><Relationship Id="rId10" Type="http://schemas.openxmlformats.org/officeDocument/2006/relationships/image" Target="../media/image272.png"/><Relationship Id="rId19" Type="http://schemas.openxmlformats.org/officeDocument/2006/relationships/image" Target="../media/image281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Relationship Id="rId14" Type="http://schemas.openxmlformats.org/officeDocument/2006/relationships/image" Target="../media/image276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2.png"/><Relationship Id="rId18" Type="http://schemas.openxmlformats.org/officeDocument/2006/relationships/image" Target="../media/image297.png"/><Relationship Id="rId26" Type="http://schemas.openxmlformats.org/officeDocument/2006/relationships/image" Target="../media/image305.png"/><Relationship Id="rId39" Type="http://schemas.openxmlformats.org/officeDocument/2006/relationships/image" Target="../media/image318.png"/><Relationship Id="rId21" Type="http://schemas.openxmlformats.org/officeDocument/2006/relationships/image" Target="../media/image300.png"/><Relationship Id="rId34" Type="http://schemas.openxmlformats.org/officeDocument/2006/relationships/image" Target="../media/image313.png"/><Relationship Id="rId42" Type="http://schemas.openxmlformats.org/officeDocument/2006/relationships/image" Target="../media/image321.png"/><Relationship Id="rId47" Type="http://schemas.openxmlformats.org/officeDocument/2006/relationships/image" Target="../media/image326.png"/><Relationship Id="rId7" Type="http://schemas.openxmlformats.org/officeDocument/2006/relationships/image" Target="../media/image28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95.png"/><Relationship Id="rId29" Type="http://schemas.openxmlformats.org/officeDocument/2006/relationships/image" Target="../media/image3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5.png"/><Relationship Id="rId11" Type="http://schemas.openxmlformats.org/officeDocument/2006/relationships/image" Target="../media/image290.png"/><Relationship Id="rId24" Type="http://schemas.openxmlformats.org/officeDocument/2006/relationships/image" Target="../media/image303.png"/><Relationship Id="rId32" Type="http://schemas.openxmlformats.org/officeDocument/2006/relationships/image" Target="../media/image311.png"/><Relationship Id="rId37" Type="http://schemas.openxmlformats.org/officeDocument/2006/relationships/image" Target="../media/image316.png"/><Relationship Id="rId40" Type="http://schemas.openxmlformats.org/officeDocument/2006/relationships/image" Target="../media/image319.png"/><Relationship Id="rId45" Type="http://schemas.openxmlformats.org/officeDocument/2006/relationships/image" Target="../media/image324.png"/><Relationship Id="rId5" Type="http://schemas.openxmlformats.org/officeDocument/2006/relationships/image" Target="../media/image284.png"/><Relationship Id="rId15" Type="http://schemas.openxmlformats.org/officeDocument/2006/relationships/image" Target="../media/image294.png"/><Relationship Id="rId23" Type="http://schemas.openxmlformats.org/officeDocument/2006/relationships/image" Target="../media/image302.png"/><Relationship Id="rId28" Type="http://schemas.openxmlformats.org/officeDocument/2006/relationships/image" Target="../media/image307.png"/><Relationship Id="rId36" Type="http://schemas.openxmlformats.org/officeDocument/2006/relationships/image" Target="../media/image315.png"/><Relationship Id="rId10" Type="http://schemas.openxmlformats.org/officeDocument/2006/relationships/image" Target="../media/image289.png"/><Relationship Id="rId19" Type="http://schemas.openxmlformats.org/officeDocument/2006/relationships/image" Target="../media/image298.png"/><Relationship Id="rId31" Type="http://schemas.openxmlformats.org/officeDocument/2006/relationships/image" Target="../media/image310.png"/><Relationship Id="rId44" Type="http://schemas.openxmlformats.org/officeDocument/2006/relationships/image" Target="../media/image323.png"/><Relationship Id="rId4" Type="http://schemas.openxmlformats.org/officeDocument/2006/relationships/image" Target="../media/image283.png"/><Relationship Id="rId9" Type="http://schemas.openxmlformats.org/officeDocument/2006/relationships/image" Target="../media/image288.png"/><Relationship Id="rId14" Type="http://schemas.openxmlformats.org/officeDocument/2006/relationships/image" Target="../media/image293.png"/><Relationship Id="rId22" Type="http://schemas.openxmlformats.org/officeDocument/2006/relationships/image" Target="../media/image301.png"/><Relationship Id="rId27" Type="http://schemas.openxmlformats.org/officeDocument/2006/relationships/image" Target="../media/image306.png"/><Relationship Id="rId30" Type="http://schemas.openxmlformats.org/officeDocument/2006/relationships/image" Target="../media/image309.png"/><Relationship Id="rId35" Type="http://schemas.openxmlformats.org/officeDocument/2006/relationships/image" Target="../media/image314.png"/><Relationship Id="rId43" Type="http://schemas.openxmlformats.org/officeDocument/2006/relationships/image" Target="../media/image322.png"/><Relationship Id="rId8" Type="http://schemas.openxmlformats.org/officeDocument/2006/relationships/image" Target="../media/image287.png"/><Relationship Id="rId3" Type="http://schemas.openxmlformats.org/officeDocument/2006/relationships/image" Target="../media/image282.png"/><Relationship Id="rId12" Type="http://schemas.openxmlformats.org/officeDocument/2006/relationships/image" Target="../media/image291.png"/><Relationship Id="rId17" Type="http://schemas.openxmlformats.org/officeDocument/2006/relationships/image" Target="../media/image296.png"/><Relationship Id="rId25" Type="http://schemas.openxmlformats.org/officeDocument/2006/relationships/image" Target="../media/image304.png"/><Relationship Id="rId33" Type="http://schemas.openxmlformats.org/officeDocument/2006/relationships/image" Target="../media/image312.png"/><Relationship Id="rId38" Type="http://schemas.openxmlformats.org/officeDocument/2006/relationships/image" Target="../media/image317.png"/><Relationship Id="rId46" Type="http://schemas.openxmlformats.org/officeDocument/2006/relationships/image" Target="../media/image325.png"/><Relationship Id="rId20" Type="http://schemas.openxmlformats.org/officeDocument/2006/relationships/image" Target="../media/image299.png"/><Relationship Id="rId41" Type="http://schemas.openxmlformats.org/officeDocument/2006/relationships/image" Target="../media/image3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png"/><Relationship Id="rId13" Type="http://schemas.openxmlformats.org/officeDocument/2006/relationships/image" Target="../media/image337.png"/><Relationship Id="rId18" Type="http://schemas.openxmlformats.org/officeDocument/2006/relationships/image" Target="../media/image342.png"/><Relationship Id="rId3" Type="http://schemas.openxmlformats.org/officeDocument/2006/relationships/image" Target="../media/image327.png"/><Relationship Id="rId7" Type="http://schemas.openxmlformats.org/officeDocument/2006/relationships/image" Target="../media/image331.png"/><Relationship Id="rId12" Type="http://schemas.openxmlformats.org/officeDocument/2006/relationships/image" Target="../media/image336.png"/><Relationship Id="rId17" Type="http://schemas.openxmlformats.org/officeDocument/2006/relationships/image" Target="../media/image34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40.png"/><Relationship Id="rId20" Type="http://schemas.openxmlformats.org/officeDocument/2006/relationships/image" Target="../media/image3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0.png"/><Relationship Id="rId11" Type="http://schemas.openxmlformats.org/officeDocument/2006/relationships/image" Target="../media/image335.png"/><Relationship Id="rId5" Type="http://schemas.openxmlformats.org/officeDocument/2006/relationships/image" Target="../media/image329.png"/><Relationship Id="rId15" Type="http://schemas.openxmlformats.org/officeDocument/2006/relationships/image" Target="../media/image339.png"/><Relationship Id="rId10" Type="http://schemas.openxmlformats.org/officeDocument/2006/relationships/image" Target="../media/image334.png"/><Relationship Id="rId19" Type="http://schemas.openxmlformats.org/officeDocument/2006/relationships/image" Target="../media/image343.png"/><Relationship Id="rId4" Type="http://schemas.openxmlformats.org/officeDocument/2006/relationships/image" Target="../media/image328.png"/><Relationship Id="rId9" Type="http://schemas.openxmlformats.org/officeDocument/2006/relationships/image" Target="../media/image333.png"/><Relationship Id="rId14" Type="http://schemas.openxmlformats.org/officeDocument/2006/relationships/image" Target="../media/image3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png"/><Relationship Id="rId13" Type="http://schemas.openxmlformats.org/officeDocument/2006/relationships/image" Target="../media/image354.png"/><Relationship Id="rId3" Type="http://schemas.openxmlformats.org/officeDocument/2006/relationships/image" Target="../media/image1.png"/><Relationship Id="rId7" Type="http://schemas.openxmlformats.org/officeDocument/2006/relationships/image" Target="../media/image348.png"/><Relationship Id="rId12" Type="http://schemas.openxmlformats.org/officeDocument/2006/relationships/image" Target="../media/image3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7.png"/><Relationship Id="rId11" Type="http://schemas.openxmlformats.org/officeDocument/2006/relationships/image" Target="../media/image352.png"/><Relationship Id="rId5" Type="http://schemas.openxmlformats.org/officeDocument/2006/relationships/image" Target="../media/image346.png"/><Relationship Id="rId15" Type="http://schemas.openxmlformats.org/officeDocument/2006/relationships/image" Target="../media/image356.png"/><Relationship Id="rId10" Type="http://schemas.openxmlformats.org/officeDocument/2006/relationships/image" Target="../media/image351.png"/><Relationship Id="rId4" Type="http://schemas.openxmlformats.org/officeDocument/2006/relationships/image" Target="../media/image345.png"/><Relationship Id="rId9" Type="http://schemas.openxmlformats.org/officeDocument/2006/relationships/image" Target="../media/image350.png"/><Relationship Id="rId14" Type="http://schemas.openxmlformats.org/officeDocument/2006/relationships/image" Target="../media/image3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png"/><Relationship Id="rId13" Type="http://schemas.openxmlformats.org/officeDocument/2006/relationships/image" Target="../media/image367.png"/><Relationship Id="rId18" Type="http://schemas.openxmlformats.org/officeDocument/2006/relationships/image" Target="../media/image372.png"/><Relationship Id="rId3" Type="http://schemas.openxmlformats.org/officeDocument/2006/relationships/image" Target="../media/image357.png"/><Relationship Id="rId7" Type="http://schemas.openxmlformats.org/officeDocument/2006/relationships/image" Target="../media/image361.png"/><Relationship Id="rId12" Type="http://schemas.openxmlformats.org/officeDocument/2006/relationships/image" Target="../media/image366.png"/><Relationship Id="rId17" Type="http://schemas.openxmlformats.org/officeDocument/2006/relationships/image" Target="../media/image37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70.png"/><Relationship Id="rId20" Type="http://schemas.openxmlformats.org/officeDocument/2006/relationships/image" Target="../media/image3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0.png"/><Relationship Id="rId11" Type="http://schemas.openxmlformats.org/officeDocument/2006/relationships/image" Target="../media/image365.png"/><Relationship Id="rId5" Type="http://schemas.openxmlformats.org/officeDocument/2006/relationships/image" Target="../media/image359.png"/><Relationship Id="rId15" Type="http://schemas.openxmlformats.org/officeDocument/2006/relationships/image" Target="../media/image369.png"/><Relationship Id="rId10" Type="http://schemas.openxmlformats.org/officeDocument/2006/relationships/image" Target="../media/image364.png"/><Relationship Id="rId19" Type="http://schemas.openxmlformats.org/officeDocument/2006/relationships/image" Target="../media/image373.png"/><Relationship Id="rId4" Type="http://schemas.openxmlformats.org/officeDocument/2006/relationships/image" Target="../media/image358.png"/><Relationship Id="rId9" Type="http://schemas.openxmlformats.org/officeDocument/2006/relationships/image" Target="../media/image363.png"/><Relationship Id="rId14" Type="http://schemas.openxmlformats.org/officeDocument/2006/relationships/image" Target="../media/image3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13" Type="http://schemas.openxmlformats.org/officeDocument/2006/relationships/image" Target="../media/image385.png"/><Relationship Id="rId3" Type="http://schemas.openxmlformats.org/officeDocument/2006/relationships/image" Target="../media/image375.png"/><Relationship Id="rId7" Type="http://schemas.openxmlformats.org/officeDocument/2006/relationships/image" Target="../media/image379.png"/><Relationship Id="rId12" Type="http://schemas.openxmlformats.org/officeDocument/2006/relationships/image" Target="../media/image384.png"/><Relationship Id="rId17" Type="http://schemas.openxmlformats.org/officeDocument/2006/relationships/image" Target="../media/image389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8.png"/><Relationship Id="rId11" Type="http://schemas.openxmlformats.org/officeDocument/2006/relationships/image" Target="../media/image383.png"/><Relationship Id="rId5" Type="http://schemas.openxmlformats.org/officeDocument/2006/relationships/image" Target="../media/image377.png"/><Relationship Id="rId15" Type="http://schemas.openxmlformats.org/officeDocument/2006/relationships/image" Target="../media/image387.png"/><Relationship Id="rId10" Type="http://schemas.openxmlformats.org/officeDocument/2006/relationships/image" Target="../media/image382.png"/><Relationship Id="rId4" Type="http://schemas.openxmlformats.org/officeDocument/2006/relationships/image" Target="../media/image376.png"/><Relationship Id="rId9" Type="http://schemas.openxmlformats.org/officeDocument/2006/relationships/image" Target="../media/image381.png"/><Relationship Id="rId14" Type="http://schemas.openxmlformats.org/officeDocument/2006/relationships/image" Target="../media/image38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4.png"/><Relationship Id="rId13" Type="http://schemas.openxmlformats.org/officeDocument/2006/relationships/image" Target="../media/image399.png"/><Relationship Id="rId3" Type="http://schemas.openxmlformats.org/officeDocument/2006/relationships/image" Target="../media/image1.png"/><Relationship Id="rId7" Type="http://schemas.openxmlformats.org/officeDocument/2006/relationships/image" Target="../media/image393.png"/><Relationship Id="rId12" Type="http://schemas.openxmlformats.org/officeDocument/2006/relationships/image" Target="../media/image39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4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2.png"/><Relationship Id="rId11" Type="http://schemas.openxmlformats.org/officeDocument/2006/relationships/image" Target="../media/image397.png"/><Relationship Id="rId5" Type="http://schemas.openxmlformats.org/officeDocument/2006/relationships/image" Target="../media/image391.png"/><Relationship Id="rId15" Type="http://schemas.openxmlformats.org/officeDocument/2006/relationships/image" Target="../media/image401.png"/><Relationship Id="rId10" Type="http://schemas.openxmlformats.org/officeDocument/2006/relationships/image" Target="../media/image396.png"/><Relationship Id="rId4" Type="http://schemas.openxmlformats.org/officeDocument/2006/relationships/image" Target="../media/image390.png"/><Relationship Id="rId9" Type="http://schemas.openxmlformats.org/officeDocument/2006/relationships/image" Target="../media/image395.png"/><Relationship Id="rId14" Type="http://schemas.openxmlformats.org/officeDocument/2006/relationships/image" Target="../media/image40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13" Type="http://schemas.openxmlformats.org/officeDocument/2006/relationships/image" Target="../media/image412.png"/><Relationship Id="rId18" Type="http://schemas.openxmlformats.org/officeDocument/2006/relationships/image" Target="../media/image417.png"/><Relationship Id="rId3" Type="http://schemas.openxmlformats.org/officeDocument/2006/relationships/image" Target="../media/image1.png"/><Relationship Id="rId7" Type="http://schemas.openxmlformats.org/officeDocument/2006/relationships/image" Target="../media/image406.png"/><Relationship Id="rId12" Type="http://schemas.openxmlformats.org/officeDocument/2006/relationships/image" Target="../media/image411.png"/><Relationship Id="rId17" Type="http://schemas.openxmlformats.org/officeDocument/2006/relationships/image" Target="../media/image41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4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5.png"/><Relationship Id="rId11" Type="http://schemas.openxmlformats.org/officeDocument/2006/relationships/image" Target="../media/image410.png"/><Relationship Id="rId5" Type="http://schemas.openxmlformats.org/officeDocument/2006/relationships/image" Target="../media/image404.png"/><Relationship Id="rId15" Type="http://schemas.openxmlformats.org/officeDocument/2006/relationships/image" Target="../media/image414.png"/><Relationship Id="rId10" Type="http://schemas.openxmlformats.org/officeDocument/2006/relationships/image" Target="../media/image409.png"/><Relationship Id="rId4" Type="http://schemas.openxmlformats.org/officeDocument/2006/relationships/image" Target="../media/image403.png"/><Relationship Id="rId9" Type="http://schemas.openxmlformats.org/officeDocument/2006/relationships/image" Target="../media/image408.png"/><Relationship Id="rId14" Type="http://schemas.openxmlformats.org/officeDocument/2006/relationships/image" Target="../media/image41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png"/><Relationship Id="rId13" Type="http://schemas.openxmlformats.org/officeDocument/2006/relationships/image" Target="../media/image427.png"/><Relationship Id="rId18" Type="http://schemas.openxmlformats.org/officeDocument/2006/relationships/image" Target="../media/image432.png"/><Relationship Id="rId3" Type="http://schemas.openxmlformats.org/officeDocument/2006/relationships/image" Target="../media/image1.png"/><Relationship Id="rId7" Type="http://schemas.openxmlformats.org/officeDocument/2006/relationships/image" Target="../media/image421.png"/><Relationship Id="rId12" Type="http://schemas.openxmlformats.org/officeDocument/2006/relationships/image" Target="../media/image426.png"/><Relationship Id="rId17" Type="http://schemas.openxmlformats.org/officeDocument/2006/relationships/image" Target="../media/image431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4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0.png"/><Relationship Id="rId11" Type="http://schemas.openxmlformats.org/officeDocument/2006/relationships/image" Target="../media/image425.png"/><Relationship Id="rId5" Type="http://schemas.openxmlformats.org/officeDocument/2006/relationships/image" Target="../media/image419.png"/><Relationship Id="rId15" Type="http://schemas.openxmlformats.org/officeDocument/2006/relationships/image" Target="../media/image429.png"/><Relationship Id="rId10" Type="http://schemas.openxmlformats.org/officeDocument/2006/relationships/image" Target="../media/image424.png"/><Relationship Id="rId19" Type="http://schemas.openxmlformats.org/officeDocument/2006/relationships/image" Target="../media/image433.png"/><Relationship Id="rId4" Type="http://schemas.openxmlformats.org/officeDocument/2006/relationships/image" Target="../media/image418.png"/><Relationship Id="rId9" Type="http://schemas.openxmlformats.org/officeDocument/2006/relationships/image" Target="../media/image423.png"/><Relationship Id="rId14" Type="http://schemas.openxmlformats.org/officeDocument/2006/relationships/image" Target="../media/image4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png"/><Relationship Id="rId13" Type="http://schemas.openxmlformats.org/officeDocument/2006/relationships/image" Target="../media/image444.png"/><Relationship Id="rId18" Type="http://schemas.openxmlformats.org/officeDocument/2006/relationships/image" Target="../media/image449.png"/><Relationship Id="rId3" Type="http://schemas.openxmlformats.org/officeDocument/2006/relationships/image" Target="../media/image434.png"/><Relationship Id="rId7" Type="http://schemas.openxmlformats.org/officeDocument/2006/relationships/image" Target="../media/image438.png"/><Relationship Id="rId12" Type="http://schemas.openxmlformats.org/officeDocument/2006/relationships/image" Target="../media/image443.png"/><Relationship Id="rId17" Type="http://schemas.openxmlformats.org/officeDocument/2006/relationships/image" Target="../media/image448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7.png"/><Relationship Id="rId11" Type="http://schemas.openxmlformats.org/officeDocument/2006/relationships/image" Target="../media/image442.png"/><Relationship Id="rId5" Type="http://schemas.openxmlformats.org/officeDocument/2006/relationships/image" Target="../media/image436.png"/><Relationship Id="rId15" Type="http://schemas.openxmlformats.org/officeDocument/2006/relationships/image" Target="../media/image446.png"/><Relationship Id="rId10" Type="http://schemas.openxmlformats.org/officeDocument/2006/relationships/image" Target="../media/image441.png"/><Relationship Id="rId4" Type="http://schemas.openxmlformats.org/officeDocument/2006/relationships/image" Target="../media/image435.png"/><Relationship Id="rId9" Type="http://schemas.openxmlformats.org/officeDocument/2006/relationships/image" Target="../media/image440.png"/><Relationship Id="rId14" Type="http://schemas.openxmlformats.org/officeDocument/2006/relationships/image" Target="../media/image4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png"/><Relationship Id="rId13" Type="http://schemas.openxmlformats.org/officeDocument/2006/relationships/image" Target="../media/image459.png"/><Relationship Id="rId18" Type="http://schemas.openxmlformats.org/officeDocument/2006/relationships/image" Target="../media/image464.png"/><Relationship Id="rId3" Type="http://schemas.openxmlformats.org/officeDocument/2006/relationships/image" Target="../media/image1.png"/><Relationship Id="rId7" Type="http://schemas.openxmlformats.org/officeDocument/2006/relationships/image" Target="../media/image453.png"/><Relationship Id="rId12" Type="http://schemas.openxmlformats.org/officeDocument/2006/relationships/image" Target="../media/image458.png"/><Relationship Id="rId17" Type="http://schemas.openxmlformats.org/officeDocument/2006/relationships/image" Target="../media/image46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2.png"/><Relationship Id="rId11" Type="http://schemas.openxmlformats.org/officeDocument/2006/relationships/image" Target="../media/image457.png"/><Relationship Id="rId5" Type="http://schemas.openxmlformats.org/officeDocument/2006/relationships/image" Target="../media/image451.png"/><Relationship Id="rId15" Type="http://schemas.openxmlformats.org/officeDocument/2006/relationships/image" Target="../media/image461.png"/><Relationship Id="rId10" Type="http://schemas.openxmlformats.org/officeDocument/2006/relationships/image" Target="../media/image456.png"/><Relationship Id="rId19" Type="http://schemas.openxmlformats.org/officeDocument/2006/relationships/image" Target="../media/image465.png"/><Relationship Id="rId4" Type="http://schemas.openxmlformats.org/officeDocument/2006/relationships/image" Target="../media/image450.png"/><Relationship Id="rId9" Type="http://schemas.openxmlformats.org/officeDocument/2006/relationships/image" Target="../media/image455.png"/><Relationship Id="rId14" Type="http://schemas.openxmlformats.org/officeDocument/2006/relationships/image" Target="../media/image4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1.png"/><Relationship Id="rId3" Type="http://schemas.openxmlformats.org/officeDocument/2006/relationships/image" Target="../media/image466.png"/><Relationship Id="rId7" Type="http://schemas.openxmlformats.org/officeDocument/2006/relationships/image" Target="../media/image4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9.png"/><Relationship Id="rId11" Type="http://schemas.openxmlformats.org/officeDocument/2006/relationships/image" Target="../media/image474.png"/><Relationship Id="rId5" Type="http://schemas.openxmlformats.org/officeDocument/2006/relationships/image" Target="../media/image468.png"/><Relationship Id="rId10" Type="http://schemas.openxmlformats.org/officeDocument/2006/relationships/image" Target="../media/image473.png"/><Relationship Id="rId4" Type="http://schemas.openxmlformats.org/officeDocument/2006/relationships/image" Target="../media/image467.png"/><Relationship Id="rId9" Type="http://schemas.openxmlformats.org/officeDocument/2006/relationships/image" Target="../media/image47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9.png"/><Relationship Id="rId13" Type="http://schemas.openxmlformats.org/officeDocument/2006/relationships/image" Target="../media/image484.png"/><Relationship Id="rId18" Type="http://schemas.openxmlformats.org/officeDocument/2006/relationships/image" Target="../media/image489.png"/><Relationship Id="rId3" Type="http://schemas.openxmlformats.org/officeDocument/2006/relationships/image" Target="../media/image1.png"/><Relationship Id="rId7" Type="http://schemas.openxmlformats.org/officeDocument/2006/relationships/image" Target="../media/image478.png"/><Relationship Id="rId12" Type="http://schemas.openxmlformats.org/officeDocument/2006/relationships/image" Target="../media/image483.png"/><Relationship Id="rId17" Type="http://schemas.openxmlformats.org/officeDocument/2006/relationships/image" Target="../media/image488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7.png"/><Relationship Id="rId11" Type="http://schemas.openxmlformats.org/officeDocument/2006/relationships/image" Target="../media/image482.png"/><Relationship Id="rId5" Type="http://schemas.openxmlformats.org/officeDocument/2006/relationships/image" Target="../media/image476.png"/><Relationship Id="rId15" Type="http://schemas.openxmlformats.org/officeDocument/2006/relationships/image" Target="../media/image486.png"/><Relationship Id="rId10" Type="http://schemas.openxmlformats.org/officeDocument/2006/relationships/image" Target="../media/image481.png"/><Relationship Id="rId4" Type="http://schemas.openxmlformats.org/officeDocument/2006/relationships/image" Target="../media/image475.png"/><Relationship Id="rId9" Type="http://schemas.openxmlformats.org/officeDocument/2006/relationships/image" Target="../media/image480.png"/><Relationship Id="rId14" Type="http://schemas.openxmlformats.org/officeDocument/2006/relationships/image" Target="../media/image4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5.png"/><Relationship Id="rId13" Type="http://schemas.openxmlformats.org/officeDocument/2006/relationships/image" Target="../media/image500.png"/><Relationship Id="rId18" Type="http://schemas.openxmlformats.org/officeDocument/2006/relationships/image" Target="../media/image505.png"/><Relationship Id="rId3" Type="http://schemas.openxmlformats.org/officeDocument/2006/relationships/image" Target="../media/image490.png"/><Relationship Id="rId21" Type="http://schemas.openxmlformats.org/officeDocument/2006/relationships/image" Target="../media/image508.png"/><Relationship Id="rId7" Type="http://schemas.openxmlformats.org/officeDocument/2006/relationships/image" Target="../media/image494.png"/><Relationship Id="rId12" Type="http://schemas.openxmlformats.org/officeDocument/2006/relationships/image" Target="../media/image499.png"/><Relationship Id="rId17" Type="http://schemas.openxmlformats.org/officeDocument/2006/relationships/image" Target="../media/image50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503.png"/><Relationship Id="rId20" Type="http://schemas.openxmlformats.org/officeDocument/2006/relationships/image" Target="../media/image5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3.png"/><Relationship Id="rId11" Type="http://schemas.openxmlformats.org/officeDocument/2006/relationships/image" Target="../media/image498.png"/><Relationship Id="rId24" Type="http://schemas.openxmlformats.org/officeDocument/2006/relationships/image" Target="../media/image511.png"/><Relationship Id="rId5" Type="http://schemas.openxmlformats.org/officeDocument/2006/relationships/image" Target="../media/image492.png"/><Relationship Id="rId15" Type="http://schemas.openxmlformats.org/officeDocument/2006/relationships/image" Target="../media/image502.png"/><Relationship Id="rId23" Type="http://schemas.openxmlformats.org/officeDocument/2006/relationships/image" Target="../media/image510.png"/><Relationship Id="rId10" Type="http://schemas.openxmlformats.org/officeDocument/2006/relationships/image" Target="../media/image497.png"/><Relationship Id="rId19" Type="http://schemas.openxmlformats.org/officeDocument/2006/relationships/image" Target="../media/image506.png"/><Relationship Id="rId4" Type="http://schemas.openxmlformats.org/officeDocument/2006/relationships/image" Target="../media/image491.png"/><Relationship Id="rId9" Type="http://schemas.openxmlformats.org/officeDocument/2006/relationships/image" Target="../media/image496.png"/><Relationship Id="rId14" Type="http://schemas.openxmlformats.org/officeDocument/2006/relationships/image" Target="../media/image501.png"/><Relationship Id="rId22" Type="http://schemas.openxmlformats.org/officeDocument/2006/relationships/image" Target="../media/image50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6.png"/><Relationship Id="rId13" Type="http://schemas.openxmlformats.org/officeDocument/2006/relationships/image" Target="../media/image521.png"/><Relationship Id="rId18" Type="http://schemas.openxmlformats.org/officeDocument/2006/relationships/image" Target="../media/image526.png"/><Relationship Id="rId3" Type="http://schemas.openxmlformats.org/officeDocument/2006/relationships/image" Target="../media/image70.png"/><Relationship Id="rId7" Type="http://schemas.openxmlformats.org/officeDocument/2006/relationships/image" Target="../media/image515.png"/><Relationship Id="rId12" Type="http://schemas.openxmlformats.org/officeDocument/2006/relationships/image" Target="../media/image520.png"/><Relationship Id="rId17" Type="http://schemas.openxmlformats.org/officeDocument/2006/relationships/image" Target="../media/image525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5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4.png"/><Relationship Id="rId11" Type="http://schemas.openxmlformats.org/officeDocument/2006/relationships/image" Target="../media/image519.png"/><Relationship Id="rId5" Type="http://schemas.openxmlformats.org/officeDocument/2006/relationships/image" Target="../media/image513.png"/><Relationship Id="rId15" Type="http://schemas.openxmlformats.org/officeDocument/2006/relationships/image" Target="../media/image523.png"/><Relationship Id="rId10" Type="http://schemas.openxmlformats.org/officeDocument/2006/relationships/image" Target="../media/image518.png"/><Relationship Id="rId19" Type="http://schemas.openxmlformats.org/officeDocument/2006/relationships/image" Target="../media/image527.png"/><Relationship Id="rId4" Type="http://schemas.openxmlformats.org/officeDocument/2006/relationships/image" Target="../media/image512.png"/><Relationship Id="rId9" Type="http://schemas.openxmlformats.org/officeDocument/2006/relationships/image" Target="../media/image517.png"/><Relationship Id="rId14" Type="http://schemas.openxmlformats.org/officeDocument/2006/relationships/image" Target="../media/image52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2.png"/><Relationship Id="rId13" Type="http://schemas.openxmlformats.org/officeDocument/2006/relationships/image" Target="../media/image537.png"/><Relationship Id="rId18" Type="http://schemas.openxmlformats.org/officeDocument/2006/relationships/image" Target="../media/image542.png"/><Relationship Id="rId3" Type="http://schemas.openxmlformats.org/officeDocument/2006/relationships/image" Target="../media/image1.png"/><Relationship Id="rId7" Type="http://schemas.openxmlformats.org/officeDocument/2006/relationships/image" Target="../media/image531.png"/><Relationship Id="rId12" Type="http://schemas.openxmlformats.org/officeDocument/2006/relationships/image" Target="../media/image536.png"/><Relationship Id="rId17" Type="http://schemas.openxmlformats.org/officeDocument/2006/relationships/image" Target="../media/image541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0.png"/><Relationship Id="rId11" Type="http://schemas.openxmlformats.org/officeDocument/2006/relationships/image" Target="../media/image535.png"/><Relationship Id="rId5" Type="http://schemas.openxmlformats.org/officeDocument/2006/relationships/image" Target="../media/image529.png"/><Relationship Id="rId15" Type="http://schemas.openxmlformats.org/officeDocument/2006/relationships/image" Target="../media/image539.png"/><Relationship Id="rId10" Type="http://schemas.openxmlformats.org/officeDocument/2006/relationships/image" Target="../media/image534.png"/><Relationship Id="rId4" Type="http://schemas.openxmlformats.org/officeDocument/2006/relationships/image" Target="../media/image528.png"/><Relationship Id="rId9" Type="http://schemas.openxmlformats.org/officeDocument/2006/relationships/image" Target="../media/image533.png"/><Relationship Id="rId14" Type="http://schemas.openxmlformats.org/officeDocument/2006/relationships/image" Target="../media/image53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png"/><Relationship Id="rId13" Type="http://schemas.openxmlformats.org/officeDocument/2006/relationships/image" Target="../media/image553.png"/><Relationship Id="rId18" Type="http://schemas.openxmlformats.org/officeDocument/2006/relationships/image" Target="../media/image558.png"/><Relationship Id="rId26" Type="http://schemas.openxmlformats.org/officeDocument/2006/relationships/image" Target="../media/image566.png"/><Relationship Id="rId3" Type="http://schemas.openxmlformats.org/officeDocument/2006/relationships/image" Target="../media/image543.png"/><Relationship Id="rId21" Type="http://schemas.openxmlformats.org/officeDocument/2006/relationships/image" Target="../media/image561.png"/><Relationship Id="rId7" Type="http://schemas.openxmlformats.org/officeDocument/2006/relationships/image" Target="../media/image547.png"/><Relationship Id="rId12" Type="http://schemas.openxmlformats.org/officeDocument/2006/relationships/image" Target="../media/image552.png"/><Relationship Id="rId17" Type="http://schemas.openxmlformats.org/officeDocument/2006/relationships/image" Target="../media/image557.png"/><Relationship Id="rId25" Type="http://schemas.openxmlformats.org/officeDocument/2006/relationships/image" Target="../media/image565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556.png"/><Relationship Id="rId20" Type="http://schemas.openxmlformats.org/officeDocument/2006/relationships/image" Target="../media/image560.png"/><Relationship Id="rId29" Type="http://schemas.openxmlformats.org/officeDocument/2006/relationships/image" Target="../media/image5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6.png"/><Relationship Id="rId11" Type="http://schemas.openxmlformats.org/officeDocument/2006/relationships/image" Target="../media/image551.png"/><Relationship Id="rId24" Type="http://schemas.openxmlformats.org/officeDocument/2006/relationships/image" Target="../media/image564.png"/><Relationship Id="rId5" Type="http://schemas.openxmlformats.org/officeDocument/2006/relationships/image" Target="../media/image545.png"/><Relationship Id="rId15" Type="http://schemas.openxmlformats.org/officeDocument/2006/relationships/image" Target="../media/image555.png"/><Relationship Id="rId23" Type="http://schemas.openxmlformats.org/officeDocument/2006/relationships/image" Target="../media/image563.png"/><Relationship Id="rId28" Type="http://schemas.openxmlformats.org/officeDocument/2006/relationships/image" Target="../media/image568.png"/><Relationship Id="rId10" Type="http://schemas.openxmlformats.org/officeDocument/2006/relationships/image" Target="../media/image550.png"/><Relationship Id="rId19" Type="http://schemas.openxmlformats.org/officeDocument/2006/relationships/image" Target="../media/image559.png"/><Relationship Id="rId4" Type="http://schemas.openxmlformats.org/officeDocument/2006/relationships/image" Target="../media/image544.png"/><Relationship Id="rId9" Type="http://schemas.openxmlformats.org/officeDocument/2006/relationships/image" Target="../media/image549.png"/><Relationship Id="rId14" Type="http://schemas.openxmlformats.org/officeDocument/2006/relationships/image" Target="../media/image554.png"/><Relationship Id="rId22" Type="http://schemas.openxmlformats.org/officeDocument/2006/relationships/image" Target="../media/image562.png"/><Relationship Id="rId27" Type="http://schemas.openxmlformats.org/officeDocument/2006/relationships/image" Target="../media/image567.png"/><Relationship Id="rId30" Type="http://schemas.openxmlformats.org/officeDocument/2006/relationships/image" Target="../media/image57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6.png"/><Relationship Id="rId13" Type="http://schemas.openxmlformats.org/officeDocument/2006/relationships/image" Target="../media/image581.png"/><Relationship Id="rId18" Type="http://schemas.openxmlformats.org/officeDocument/2006/relationships/image" Target="../media/image586.png"/><Relationship Id="rId3" Type="http://schemas.openxmlformats.org/officeDocument/2006/relationships/image" Target="../media/image571.png"/><Relationship Id="rId21" Type="http://schemas.openxmlformats.org/officeDocument/2006/relationships/image" Target="../media/image589.png"/><Relationship Id="rId7" Type="http://schemas.openxmlformats.org/officeDocument/2006/relationships/image" Target="../media/image575.png"/><Relationship Id="rId12" Type="http://schemas.openxmlformats.org/officeDocument/2006/relationships/image" Target="../media/image580.png"/><Relationship Id="rId17" Type="http://schemas.openxmlformats.org/officeDocument/2006/relationships/image" Target="../media/image585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84.png"/><Relationship Id="rId20" Type="http://schemas.openxmlformats.org/officeDocument/2006/relationships/image" Target="../media/image5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4.png"/><Relationship Id="rId11" Type="http://schemas.openxmlformats.org/officeDocument/2006/relationships/image" Target="../media/image579.png"/><Relationship Id="rId5" Type="http://schemas.openxmlformats.org/officeDocument/2006/relationships/image" Target="../media/image573.png"/><Relationship Id="rId15" Type="http://schemas.openxmlformats.org/officeDocument/2006/relationships/image" Target="../media/image583.png"/><Relationship Id="rId10" Type="http://schemas.openxmlformats.org/officeDocument/2006/relationships/image" Target="../media/image578.png"/><Relationship Id="rId19" Type="http://schemas.openxmlformats.org/officeDocument/2006/relationships/image" Target="../media/image587.png"/><Relationship Id="rId4" Type="http://schemas.openxmlformats.org/officeDocument/2006/relationships/image" Target="../media/image572.png"/><Relationship Id="rId9" Type="http://schemas.openxmlformats.org/officeDocument/2006/relationships/image" Target="../media/image577.png"/><Relationship Id="rId14" Type="http://schemas.openxmlformats.org/officeDocument/2006/relationships/image" Target="../media/image582.png"/><Relationship Id="rId22" Type="http://schemas.openxmlformats.org/officeDocument/2006/relationships/image" Target="../media/image5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5.png"/><Relationship Id="rId13" Type="http://schemas.openxmlformats.org/officeDocument/2006/relationships/image" Target="../media/image600.png"/><Relationship Id="rId18" Type="http://schemas.openxmlformats.org/officeDocument/2006/relationships/image" Target="../media/image605.png"/><Relationship Id="rId3" Type="http://schemas.openxmlformats.org/officeDocument/2006/relationships/image" Target="../media/image20.png"/><Relationship Id="rId7" Type="http://schemas.openxmlformats.org/officeDocument/2006/relationships/image" Target="../media/image594.png"/><Relationship Id="rId12" Type="http://schemas.openxmlformats.org/officeDocument/2006/relationships/image" Target="../media/image599.png"/><Relationship Id="rId17" Type="http://schemas.openxmlformats.org/officeDocument/2006/relationships/image" Target="../media/image604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6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3.png"/><Relationship Id="rId11" Type="http://schemas.openxmlformats.org/officeDocument/2006/relationships/image" Target="../media/image598.png"/><Relationship Id="rId5" Type="http://schemas.openxmlformats.org/officeDocument/2006/relationships/image" Target="../media/image592.png"/><Relationship Id="rId15" Type="http://schemas.openxmlformats.org/officeDocument/2006/relationships/image" Target="../media/image602.png"/><Relationship Id="rId10" Type="http://schemas.openxmlformats.org/officeDocument/2006/relationships/image" Target="../media/image597.png"/><Relationship Id="rId4" Type="http://schemas.openxmlformats.org/officeDocument/2006/relationships/image" Target="../media/image591.png"/><Relationship Id="rId9" Type="http://schemas.openxmlformats.org/officeDocument/2006/relationships/image" Target="../media/image596.png"/><Relationship Id="rId14" Type="http://schemas.openxmlformats.org/officeDocument/2006/relationships/image" Target="../media/image60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1.png"/><Relationship Id="rId13" Type="http://schemas.openxmlformats.org/officeDocument/2006/relationships/image" Target="../media/image616.png"/><Relationship Id="rId18" Type="http://schemas.openxmlformats.org/officeDocument/2006/relationships/image" Target="../media/image621.png"/><Relationship Id="rId26" Type="http://schemas.openxmlformats.org/officeDocument/2006/relationships/image" Target="../media/image629.png"/><Relationship Id="rId3" Type="http://schemas.openxmlformats.org/officeDocument/2006/relationships/image" Target="../media/image606.png"/><Relationship Id="rId21" Type="http://schemas.openxmlformats.org/officeDocument/2006/relationships/image" Target="../media/image624.png"/><Relationship Id="rId7" Type="http://schemas.openxmlformats.org/officeDocument/2006/relationships/image" Target="../media/image610.png"/><Relationship Id="rId12" Type="http://schemas.openxmlformats.org/officeDocument/2006/relationships/image" Target="../media/image615.png"/><Relationship Id="rId17" Type="http://schemas.openxmlformats.org/officeDocument/2006/relationships/image" Target="../media/image620.png"/><Relationship Id="rId25" Type="http://schemas.openxmlformats.org/officeDocument/2006/relationships/image" Target="../media/image628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619.png"/><Relationship Id="rId20" Type="http://schemas.openxmlformats.org/officeDocument/2006/relationships/image" Target="../media/image6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9.png"/><Relationship Id="rId11" Type="http://schemas.openxmlformats.org/officeDocument/2006/relationships/image" Target="../media/image614.png"/><Relationship Id="rId24" Type="http://schemas.openxmlformats.org/officeDocument/2006/relationships/image" Target="../media/image627.png"/><Relationship Id="rId5" Type="http://schemas.openxmlformats.org/officeDocument/2006/relationships/image" Target="../media/image608.png"/><Relationship Id="rId15" Type="http://schemas.openxmlformats.org/officeDocument/2006/relationships/image" Target="../media/image618.png"/><Relationship Id="rId23" Type="http://schemas.openxmlformats.org/officeDocument/2006/relationships/image" Target="../media/image626.png"/><Relationship Id="rId10" Type="http://schemas.openxmlformats.org/officeDocument/2006/relationships/image" Target="../media/image613.png"/><Relationship Id="rId19" Type="http://schemas.openxmlformats.org/officeDocument/2006/relationships/image" Target="../media/image622.png"/><Relationship Id="rId4" Type="http://schemas.openxmlformats.org/officeDocument/2006/relationships/image" Target="../media/image607.png"/><Relationship Id="rId9" Type="http://schemas.openxmlformats.org/officeDocument/2006/relationships/image" Target="../media/image612.png"/><Relationship Id="rId14" Type="http://schemas.openxmlformats.org/officeDocument/2006/relationships/image" Target="../media/image617.png"/><Relationship Id="rId22" Type="http://schemas.openxmlformats.org/officeDocument/2006/relationships/image" Target="../media/image62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4.png"/><Relationship Id="rId13" Type="http://schemas.openxmlformats.org/officeDocument/2006/relationships/image" Target="../media/image639.png"/><Relationship Id="rId18" Type="http://schemas.openxmlformats.org/officeDocument/2006/relationships/image" Target="../media/image644.png"/><Relationship Id="rId3" Type="http://schemas.openxmlformats.org/officeDocument/2006/relationships/image" Target="../media/image119.png"/><Relationship Id="rId7" Type="http://schemas.openxmlformats.org/officeDocument/2006/relationships/image" Target="../media/image633.png"/><Relationship Id="rId12" Type="http://schemas.openxmlformats.org/officeDocument/2006/relationships/image" Target="../media/image638.png"/><Relationship Id="rId17" Type="http://schemas.openxmlformats.org/officeDocument/2006/relationships/image" Target="../media/image643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642.png"/><Relationship Id="rId20" Type="http://schemas.openxmlformats.org/officeDocument/2006/relationships/image" Target="../media/image6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2.png"/><Relationship Id="rId11" Type="http://schemas.openxmlformats.org/officeDocument/2006/relationships/image" Target="../media/image637.png"/><Relationship Id="rId5" Type="http://schemas.openxmlformats.org/officeDocument/2006/relationships/image" Target="../media/image631.png"/><Relationship Id="rId15" Type="http://schemas.openxmlformats.org/officeDocument/2006/relationships/image" Target="../media/image641.png"/><Relationship Id="rId10" Type="http://schemas.openxmlformats.org/officeDocument/2006/relationships/image" Target="../media/image636.png"/><Relationship Id="rId19" Type="http://schemas.openxmlformats.org/officeDocument/2006/relationships/image" Target="../media/image645.png"/><Relationship Id="rId4" Type="http://schemas.openxmlformats.org/officeDocument/2006/relationships/image" Target="../media/image630.png"/><Relationship Id="rId9" Type="http://schemas.openxmlformats.org/officeDocument/2006/relationships/image" Target="../media/image635.png"/><Relationship Id="rId14" Type="http://schemas.openxmlformats.org/officeDocument/2006/relationships/image" Target="../media/image6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70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26" Type="http://schemas.openxmlformats.org/officeDocument/2006/relationships/image" Target="../media/image115.png"/><Relationship Id="rId3" Type="http://schemas.openxmlformats.org/officeDocument/2006/relationships/image" Target="../media/image92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11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29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28" Type="http://schemas.openxmlformats.org/officeDocument/2006/relationships/image" Target="../media/image117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10" Type="http://schemas.openxmlformats.org/officeDocument/2006/relationships/image" Target="../media/image132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Relationship Id="rId14" Type="http://schemas.openxmlformats.org/officeDocument/2006/relationships/image" Target="../media/image1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5040"/>
            <a:ext cx="12192000" cy="58281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565" y="0"/>
            <a:ext cx="6815286" cy="627504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1592" y="1248073"/>
            <a:ext cx="853380" cy="2578596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3512790"/>
            <a:ext cx="1280071" cy="381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561" y="898327"/>
            <a:ext cx="5169396" cy="5143500"/>
          </a:xfrm>
          <a:prstGeom prst="rect">
            <a:avLst/>
          </a:prstGeom>
        </p:spPr>
      </p:pic>
      <p:sp>
        <p:nvSpPr>
          <p:cNvPr id="11" name="SK-1-text-10"/>
          <p:cNvSpPr/>
          <p:nvPr/>
        </p:nvSpPr>
        <p:spPr>
          <a:xfrm>
            <a:off x="633859" y="848692"/>
            <a:ext cx="5169396" cy="301526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BRADFORD VTS TEACHING DECK</a:t>
            </a:r>
            <a:endParaRPr lang="en-US" sz="1575" dirty="0">
              <a:solidFill>
                <a:schemeClr val="bg1"/>
              </a:solidFill>
            </a:endParaRPr>
          </a:p>
        </p:txBody>
      </p:sp>
      <p:sp>
        <p:nvSpPr>
          <p:cNvPr id="13" name="SK-1-text-12"/>
          <p:cNvSpPr/>
          <p:nvPr/>
        </p:nvSpPr>
        <p:spPr>
          <a:xfrm>
            <a:off x="682675" y="2201317"/>
            <a:ext cx="3634740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COPD</a:t>
            </a:r>
            <a:endParaRPr lang="en-US" sz="5400" dirty="0"/>
          </a:p>
        </p:txBody>
      </p:sp>
      <p:sp>
        <p:nvSpPr>
          <p:cNvPr id="14" name="SK-1-text-13"/>
          <p:cNvSpPr/>
          <p:nvPr/>
        </p:nvSpPr>
        <p:spPr>
          <a:xfrm>
            <a:off x="670471" y="3051721"/>
            <a:ext cx="1086993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D35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700" dirty="0"/>
          </a:p>
        </p:txBody>
      </p:sp>
      <p:sp>
        <p:nvSpPr>
          <p:cNvPr id="15" name="SK-1-text-14"/>
          <p:cNvSpPr/>
          <p:nvPr/>
        </p:nvSpPr>
        <p:spPr>
          <a:xfrm>
            <a:off x="633859" y="3936355"/>
            <a:ext cx="4974282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3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Comprehensive GP training guide for</a:t>
            </a:r>
            <a:endParaRPr lang="en-US" sz="2100" dirty="0"/>
          </a:p>
          <a:p>
            <a:pPr marL="0" indent="0" algn="l">
              <a:lnSpc>
                <a:spcPts val="273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Obstructive Pulmonary Disease</a:t>
            </a:r>
            <a:endParaRPr lang="en-US" sz="2100" dirty="0"/>
          </a:p>
        </p:txBody>
      </p:sp>
      <p:sp>
        <p:nvSpPr>
          <p:cNvPr id="16" name="SK-1-text-15"/>
          <p:cNvSpPr/>
          <p:nvPr/>
        </p:nvSpPr>
        <p:spPr>
          <a:xfrm>
            <a:off x="646063" y="4725144"/>
            <a:ext cx="115459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7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May 2026 · RCGP AKT and SCA Preparation</a:t>
            </a:r>
            <a:endParaRPr lang="en-US" sz="1650" dirty="0"/>
          </a:p>
        </p:txBody>
      </p:sp>
      <p:sp>
        <p:nvSpPr>
          <p:cNvPr id="17" name="SK-1-text-16"/>
          <p:cNvSpPr/>
          <p:nvPr/>
        </p:nvSpPr>
        <p:spPr>
          <a:xfrm>
            <a:off x="633859" y="5746998"/>
            <a:ext cx="76981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· GOLD 2026 · BNF 91</a:t>
            </a:r>
            <a:endParaRPr lang="en-US" sz="1350" dirty="0"/>
          </a:p>
        </p:txBody>
      </p:sp>
      <p:sp>
        <p:nvSpPr>
          <p:cNvPr id="18" name="SK-1-text-17"/>
          <p:cNvSpPr/>
          <p:nvPr/>
        </p:nvSpPr>
        <p:spPr>
          <a:xfrm>
            <a:off x="670471" y="6014442"/>
            <a:ext cx="35833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350" dirty="0"/>
          </a:p>
        </p:txBody>
      </p:sp>
      <p:sp>
        <p:nvSpPr>
          <p:cNvPr id="19" name="SK-1-text-18"/>
          <p:cNvSpPr/>
          <p:nvPr/>
        </p:nvSpPr>
        <p:spPr>
          <a:xfrm>
            <a:off x="3687812" y="6604248"/>
            <a:ext cx="479181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Vocational Training Scheme · General Practice ·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761" y="0"/>
            <a:ext cx="1341090" cy="17145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667" y="0"/>
            <a:ext cx="2999333" cy="383977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630" y="411361"/>
            <a:ext cx="9525" cy="58293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1112490"/>
            <a:ext cx="1206996" cy="381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8094" y="1803648"/>
            <a:ext cx="2352973" cy="4395936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0855" y="2692450"/>
            <a:ext cx="365671" cy="1905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0855" y="3794522"/>
            <a:ext cx="1975098" cy="952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0855" y="5118050"/>
            <a:ext cx="1975098" cy="952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" y="1841885"/>
            <a:ext cx="1009664" cy="782498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1144" y="1962986"/>
            <a:ext cx="552458" cy="540296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7931" y="1841885"/>
            <a:ext cx="2581310" cy="78249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49241" y="1841885"/>
            <a:ext cx="4675202" cy="782498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2717537"/>
            <a:ext cx="1009664" cy="782498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1144" y="2838638"/>
            <a:ext cx="552458" cy="540296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67931" y="2717537"/>
            <a:ext cx="2581310" cy="782498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49241" y="2717537"/>
            <a:ext cx="4675202" cy="782498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267" y="3593189"/>
            <a:ext cx="1009664" cy="782498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1144" y="3714290"/>
            <a:ext cx="552458" cy="540296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67931" y="3593189"/>
            <a:ext cx="2581310" cy="782498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49241" y="3593189"/>
            <a:ext cx="4675202" cy="782498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8267" y="4468842"/>
            <a:ext cx="1009664" cy="782498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1144" y="4589943"/>
            <a:ext cx="552458" cy="540296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67931" y="4468842"/>
            <a:ext cx="2581310" cy="782498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249241" y="4468842"/>
            <a:ext cx="4675202" cy="782498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8267" y="5344494"/>
            <a:ext cx="1009664" cy="782498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01144" y="5465595"/>
            <a:ext cx="552458" cy="540296"/>
          </a:xfrm>
          <a:prstGeom prst="rect">
            <a:avLst/>
          </a:prstGeom>
        </p:spPr>
      </p:pic>
      <p:pic>
        <p:nvPicPr>
          <p:cNvPr id="30" name="SK-10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67931" y="5344494"/>
            <a:ext cx="2581310" cy="782498"/>
          </a:xfrm>
          <a:prstGeom prst="rect">
            <a:avLst/>
          </a:prstGeom>
        </p:spPr>
      </p:pic>
      <p:pic>
        <p:nvPicPr>
          <p:cNvPr id="31" name="SK-10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249241" y="5344494"/>
            <a:ext cx="4675202" cy="782498"/>
          </a:xfrm>
          <a:prstGeom prst="rect">
            <a:avLst/>
          </a:prstGeom>
        </p:spPr>
      </p:pic>
      <p:pic>
        <p:nvPicPr>
          <p:cNvPr id="32" name="SK-10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448800" y="1975098"/>
            <a:ext cx="341263" cy="308521"/>
          </a:xfrm>
          <a:prstGeom prst="rect">
            <a:avLst/>
          </a:prstGeom>
        </p:spPr>
      </p:pic>
      <p:sp>
        <p:nvSpPr>
          <p:cNvPr id="33" name="SK-10-text-32"/>
          <p:cNvSpPr/>
          <p:nvPr/>
        </p:nvSpPr>
        <p:spPr>
          <a:xfrm>
            <a:off x="992539" y="1962986"/>
            <a:ext cx="762000" cy="5402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2400" dirty="0"/>
          </a:p>
        </p:txBody>
      </p:sp>
      <p:sp>
        <p:nvSpPr>
          <p:cNvPr id="34" name="SK-10-text-33"/>
          <p:cNvSpPr/>
          <p:nvPr/>
        </p:nvSpPr>
        <p:spPr>
          <a:xfrm>
            <a:off x="1858433" y="1841885"/>
            <a:ext cx="2923159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kern="0" spc="30" dirty="0">
                <a:solidFill>
                  <a:srgbClr val="3B8686"/>
                </a:solidFill>
              </a:rPr>
              <a:t>STRENUOUS EXERCISE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4534995" y="1841885"/>
            <a:ext cx="7210480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</a:rPr>
              <a:t>Only breathless with strenuous exercise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992539" y="2838638"/>
            <a:ext cx="762000" cy="5402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2400" dirty="0"/>
          </a:p>
        </p:txBody>
      </p:sp>
      <p:sp>
        <p:nvSpPr>
          <p:cNvPr id="37" name="SK-10-text-36"/>
          <p:cNvSpPr/>
          <p:nvPr/>
        </p:nvSpPr>
        <p:spPr>
          <a:xfrm>
            <a:off x="1858433" y="2717537"/>
            <a:ext cx="3081323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kern="0" spc="30" dirty="0">
                <a:solidFill>
                  <a:srgbClr val="3B8686"/>
                </a:solidFill>
              </a:rPr>
              <a:t>HURRYING / INCLINES</a:t>
            </a:r>
            <a:endParaRPr lang="en-US" sz="1125" dirty="0"/>
          </a:p>
        </p:txBody>
      </p:sp>
      <p:sp>
        <p:nvSpPr>
          <p:cNvPr id="38" name="SK-10-text-37"/>
          <p:cNvSpPr/>
          <p:nvPr/>
        </p:nvSpPr>
        <p:spPr>
          <a:xfrm>
            <a:off x="4534995" y="2717537"/>
            <a:ext cx="7657005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</a:rPr>
              <a:t>Breathless when hurrying on the level or up a slight hill</a:t>
            </a:r>
            <a:endParaRPr lang="en-US" sz="1350" dirty="0"/>
          </a:p>
        </p:txBody>
      </p:sp>
      <p:sp>
        <p:nvSpPr>
          <p:cNvPr id="39" name="SK-10-text-38"/>
          <p:cNvSpPr/>
          <p:nvPr/>
        </p:nvSpPr>
        <p:spPr>
          <a:xfrm>
            <a:off x="992539" y="3714290"/>
            <a:ext cx="762000" cy="5402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2400" dirty="0"/>
          </a:p>
        </p:txBody>
      </p:sp>
      <p:sp>
        <p:nvSpPr>
          <p:cNvPr id="40" name="SK-10-text-39"/>
          <p:cNvSpPr/>
          <p:nvPr/>
        </p:nvSpPr>
        <p:spPr>
          <a:xfrm>
            <a:off x="1858433" y="3593189"/>
            <a:ext cx="2606830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kern="0" spc="30" dirty="0">
                <a:solidFill>
                  <a:srgbClr val="3E8494"/>
                </a:solidFill>
              </a:rPr>
              <a:t>WALKING ON LEVEL</a:t>
            </a:r>
            <a:endParaRPr lang="en-US" sz="1125" dirty="0"/>
          </a:p>
        </p:txBody>
      </p:sp>
      <p:sp>
        <p:nvSpPr>
          <p:cNvPr id="41" name="SK-10-text-40"/>
          <p:cNvSpPr/>
          <p:nvPr/>
        </p:nvSpPr>
        <p:spPr>
          <a:xfrm>
            <a:off x="4534995" y="3593189"/>
            <a:ext cx="4151327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</a:rPr>
              <a:t>Walks slower than contemporaries, or stops after walking about 1 mile on the level</a:t>
            </a:r>
            <a:endParaRPr lang="en-US" sz="1350" dirty="0"/>
          </a:p>
        </p:txBody>
      </p:sp>
      <p:sp>
        <p:nvSpPr>
          <p:cNvPr id="42" name="SK-10-text-41"/>
          <p:cNvSpPr/>
          <p:nvPr/>
        </p:nvSpPr>
        <p:spPr>
          <a:xfrm>
            <a:off x="992539" y="4589943"/>
            <a:ext cx="762000" cy="5402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4</a:t>
            </a:r>
            <a:endParaRPr lang="en-US" sz="2400" dirty="0"/>
          </a:p>
        </p:txBody>
      </p:sp>
      <p:sp>
        <p:nvSpPr>
          <p:cNvPr id="43" name="SK-10-text-42"/>
          <p:cNvSpPr/>
          <p:nvPr/>
        </p:nvSpPr>
        <p:spPr>
          <a:xfrm>
            <a:off x="1858433" y="4468842"/>
            <a:ext cx="3555817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kern="0" spc="30" dirty="0">
                <a:solidFill>
                  <a:srgbClr val="2D5B84"/>
                </a:solidFill>
              </a:rPr>
              <a:t>100 METRES / MINUTES</a:t>
            </a:r>
            <a:endParaRPr lang="en-US" sz="1125" dirty="0"/>
          </a:p>
        </p:txBody>
      </p:sp>
      <p:sp>
        <p:nvSpPr>
          <p:cNvPr id="44" name="SK-10-text-43"/>
          <p:cNvSpPr/>
          <p:nvPr/>
        </p:nvSpPr>
        <p:spPr>
          <a:xfrm>
            <a:off x="4534995" y="4468842"/>
            <a:ext cx="4151327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</a:rPr>
              <a:t>Stops after walking about 100 metres or after a few minutes on the level</a:t>
            </a:r>
            <a:endParaRPr lang="en-US" sz="1350" dirty="0"/>
          </a:p>
        </p:txBody>
      </p:sp>
      <p:sp>
        <p:nvSpPr>
          <p:cNvPr id="45" name="SK-10-text-44"/>
          <p:cNvSpPr/>
          <p:nvPr/>
        </p:nvSpPr>
        <p:spPr>
          <a:xfrm>
            <a:off x="992539" y="5465595"/>
            <a:ext cx="762000" cy="5402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5</a:t>
            </a:r>
            <a:endParaRPr lang="en-US" sz="2400" dirty="0"/>
          </a:p>
        </p:txBody>
      </p:sp>
      <p:sp>
        <p:nvSpPr>
          <p:cNvPr id="46" name="SK-10-text-45"/>
          <p:cNvSpPr/>
          <p:nvPr/>
        </p:nvSpPr>
        <p:spPr>
          <a:xfrm>
            <a:off x="1858433" y="5344494"/>
            <a:ext cx="2923159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125" b="1" kern="0" spc="30" dirty="0">
                <a:solidFill>
                  <a:srgbClr val="1A2E50"/>
                </a:solidFill>
              </a:rPr>
              <a:t>AT REST / DRESSING</a:t>
            </a:r>
            <a:endParaRPr lang="en-US" sz="1125" dirty="0"/>
          </a:p>
        </p:txBody>
      </p:sp>
      <p:sp>
        <p:nvSpPr>
          <p:cNvPr id="47" name="SK-10-text-46"/>
          <p:cNvSpPr/>
          <p:nvPr/>
        </p:nvSpPr>
        <p:spPr>
          <a:xfrm>
            <a:off x="4534995" y="5344494"/>
            <a:ext cx="4151327" cy="78249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A1A1A"/>
                </a:solidFill>
              </a:rPr>
              <a:t>Too breathless to leave the house, or breathless when dressing</a:t>
            </a:r>
            <a:endParaRPr lang="en-US" sz="1350" dirty="0"/>
          </a:p>
        </p:txBody>
      </p:sp>
      <p:sp>
        <p:nvSpPr>
          <p:cNvPr id="48" name="SK-10-text-47"/>
          <p:cNvSpPr/>
          <p:nvPr/>
        </p:nvSpPr>
        <p:spPr>
          <a:xfrm>
            <a:off x="9265444" y="89148"/>
            <a:ext cx="27434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10 · SYMPTOM ASSESSMENT</a:t>
            </a:r>
            <a:endParaRPr lang="en-US" sz="1350" dirty="0"/>
          </a:p>
        </p:txBody>
      </p:sp>
      <p:sp>
        <p:nvSpPr>
          <p:cNvPr id="49" name="SK-10-text-48"/>
          <p:cNvSpPr/>
          <p:nvPr/>
        </p:nvSpPr>
        <p:spPr>
          <a:xfrm>
            <a:off x="682675" y="507355"/>
            <a:ext cx="105251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MRC Dyspnoea Scale</a:t>
            </a:r>
            <a:endParaRPr lang="en-US" sz="3750" dirty="0"/>
          </a:p>
        </p:txBody>
      </p:sp>
      <p:sp>
        <p:nvSpPr>
          <p:cNvPr id="50" name="SK-10-text-49"/>
          <p:cNvSpPr/>
          <p:nvPr/>
        </p:nvSpPr>
        <p:spPr>
          <a:xfrm>
            <a:off x="658267" y="1282303"/>
            <a:ext cx="1153373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Modified Medical Research Council (mMRC) — 5-point breathlessness grading</a:t>
            </a:r>
            <a:endParaRPr lang="en-US" sz="1950" dirty="0"/>
          </a:p>
        </p:txBody>
      </p:sp>
      <p:sp>
        <p:nvSpPr>
          <p:cNvPr id="51" name="SK-10-text-50"/>
          <p:cNvSpPr/>
          <p:nvPr/>
        </p:nvSpPr>
        <p:spPr>
          <a:xfrm>
            <a:off x="9802267" y="1995636"/>
            <a:ext cx="1267867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</a:t>
            </a:r>
            <a:endParaRPr lang="en-US" sz="19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Thresholds</a:t>
            </a:r>
            <a:endParaRPr lang="en-US" sz="1950" dirty="0"/>
          </a:p>
        </p:txBody>
      </p:sp>
      <p:sp>
        <p:nvSpPr>
          <p:cNvPr id="52" name="SK-10-text-51"/>
          <p:cNvSpPr/>
          <p:nvPr/>
        </p:nvSpPr>
        <p:spPr>
          <a:xfrm>
            <a:off x="9436596" y="2852886"/>
            <a:ext cx="2048173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mMRC ≥ 2 → High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burden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(GOLD Group B or E)</a:t>
            </a:r>
            <a:endParaRPr lang="en-US" sz="1725" dirty="0"/>
          </a:p>
        </p:txBody>
      </p:sp>
      <p:sp>
        <p:nvSpPr>
          <p:cNvPr id="53" name="SK-10-text-52"/>
          <p:cNvSpPr/>
          <p:nvPr/>
        </p:nvSpPr>
        <p:spPr>
          <a:xfrm>
            <a:off x="9436596" y="3922663"/>
            <a:ext cx="1889671" cy="10355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Grade ≥ 3 → Offer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Pulmonary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Rehabilitation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(NICE NG115)</a:t>
            </a:r>
            <a:endParaRPr lang="en-US" sz="1725" dirty="0"/>
          </a:p>
        </p:txBody>
      </p:sp>
      <p:sp>
        <p:nvSpPr>
          <p:cNvPr id="54" name="SK-10-text-53"/>
          <p:cNvSpPr/>
          <p:nvPr/>
        </p:nvSpPr>
        <p:spPr>
          <a:xfrm>
            <a:off x="9436596" y="5232648"/>
            <a:ext cx="16214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Grade 3-4 with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disability → PR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if MRC 2</a:t>
            </a:r>
            <a:endParaRPr lang="en-US" sz="1725" dirty="0"/>
          </a:p>
        </p:txBody>
      </p:sp>
      <p:sp>
        <p:nvSpPr>
          <p:cNvPr id="55" name="SK-10-text-54"/>
          <p:cNvSpPr/>
          <p:nvPr/>
        </p:nvSpPr>
        <p:spPr>
          <a:xfrm>
            <a:off x="4582567" y="6604248"/>
            <a:ext cx="300216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200" dirty="0"/>
          </a:p>
        </p:txBody>
      </p:sp>
      <p:sp>
        <p:nvSpPr>
          <p:cNvPr id="56" name="SK-10-text-55"/>
          <p:cNvSpPr/>
          <p:nvPr/>
        </p:nvSpPr>
        <p:spPr>
          <a:xfrm>
            <a:off x="11408569" y="6617940"/>
            <a:ext cx="5881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36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659" y="0"/>
            <a:ext cx="5157192" cy="6535638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9" y="116532"/>
            <a:ext cx="731490" cy="30167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416248"/>
            <a:ext cx="987475" cy="4762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2173932"/>
            <a:ext cx="1901875" cy="98747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1161" y="2173932"/>
            <a:ext cx="1914079" cy="98747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8298" y="2173932"/>
            <a:ext cx="1914079" cy="98747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77" y="3319165"/>
            <a:ext cx="2925961" cy="85025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94063" y="3319165"/>
            <a:ext cx="2925961" cy="85025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377" y="4327327"/>
            <a:ext cx="2925961" cy="8572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94063" y="4327327"/>
            <a:ext cx="2925961" cy="85725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6377" y="5335488"/>
            <a:ext cx="2925961" cy="85725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94063" y="5335488"/>
            <a:ext cx="2925961" cy="85725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6377" y="5609779"/>
            <a:ext cx="2925961" cy="651421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94063" y="5609779"/>
            <a:ext cx="2925961" cy="651421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72565" y="0"/>
            <a:ext cx="719286" cy="754261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78588" y="3236863"/>
            <a:ext cx="2121396" cy="1961257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78588" y="3236863"/>
            <a:ext cx="2121396" cy="843409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58486" y="3236863"/>
            <a:ext cx="2121396" cy="1961257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558486" y="3236863"/>
            <a:ext cx="2121396" cy="843409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78588" y="5548015"/>
            <a:ext cx="4401294" cy="706338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00479" y="5424636"/>
            <a:ext cx="1280071" cy="267444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302996" y="1035546"/>
            <a:ext cx="4486573" cy="2043559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08784" y="5321796"/>
            <a:ext cx="3108871" cy="946398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99765" y="5321796"/>
            <a:ext cx="3035796" cy="946398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608784" y="4293096"/>
            <a:ext cx="3108871" cy="939403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99765" y="4293096"/>
            <a:ext cx="3035796" cy="939403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608784" y="3271242"/>
            <a:ext cx="3108871" cy="932557"/>
          </a:xfrm>
          <a:prstGeom prst="rect">
            <a:avLst/>
          </a:prstGeom>
        </p:spPr>
      </p:pic>
      <p:pic>
        <p:nvPicPr>
          <p:cNvPr id="31" name="SK-11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99765" y="3271242"/>
            <a:ext cx="3035796" cy="932557"/>
          </a:xfrm>
          <a:prstGeom prst="rect">
            <a:avLst/>
          </a:prstGeom>
        </p:spPr>
      </p:pic>
      <p:pic>
        <p:nvPicPr>
          <p:cNvPr id="32" name="SK-11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742557" y="2153394"/>
            <a:ext cx="1975098" cy="1014859"/>
          </a:xfrm>
          <a:prstGeom prst="rect">
            <a:avLst/>
          </a:prstGeom>
        </p:spPr>
      </p:pic>
      <p:pic>
        <p:nvPicPr>
          <p:cNvPr id="33" name="SK-11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584698" y="2153394"/>
            <a:ext cx="2048173" cy="1014859"/>
          </a:xfrm>
          <a:prstGeom prst="rect">
            <a:avLst/>
          </a:prstGeom>
        </p:spPr>
      </p:pic>
      <p:pic>
        <p:nvPicPr>
          <p:cNvPr id="34" name="SK-11-img-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99765" y="2153394"/>
            <a:ext cx="1950690" cy="1014859"/>
          </a:xfrm>
          <a:prstGeom prst="rect">
            <a:avLst/>
          </a:prstGeom>
        </p:spPr>
      </p:pic>
      <p:sp>
        <p:nvSpPr>
          <p:cNvPr id="35" name="SK-11-text-34"/>
          <p:cNvSpPr/>
          <p:nvPr/>
        </p:nvSpPr>
        <p:spPr>
          <a:xfrm>
            <a:off x="243780" y="171450"/>
            <a:ext cx="20745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/ 36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487561" y="781794"/>
            <a:ext cx="1170443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Assessment Test (CAT)</a:t>
            </a:r>
            <a:endParaRPr lang="en-US" sz="3600" dirty="0"/>
          </a:p>
        </p:txBody>
      </p:sp>
      <p:sp>
        <p:nvSpPr>
          <p:cNvPr id="37" name="SK-11-text-36"/>
          <p:cNvSpPr/>
          <p:nvPr/>
        </p:nvSpPr>
        <p:spPr>
          <a:xfrm>
            <a:off x="475357" y="1639044"/>
            <a:ext cx="1171664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*8-item patient-reported outcome measure · scored 0–40*</a:t>
            </a:r>
            <a:endParaRPr lang="en-US" sz="1950" dirty="0"/>
          </a:p>
        </p:txBody>
      </p:sp>
      <p:sp>
        <p:nvSpPr>
          <p:cNvPr id="38" name="SK-11-text-37"/>
          <p:cNvSpPr/>
          <p:nvPr/>
        </p:nvSpPr>
        <p:spPr>
          <a:xfrm>
            <a:off x="7997875" y="761107"/>
            <a:ext cx="35833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 divider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7827169" y="3476923"/>
            <a:ext cx="2674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 &lt; 10</a:t>
            </a:r>
            <a:endParaRPr lang="en-US" sz="1800" dirty="0"/>
          </a:p>
        </p:txBody>
      </p:sp>
      <p:sp>
        <p:nvSpPr>
          <p:cNvPr id="40" name="SK-11-text-39"/>
          <p:cNvSpPr/>
          <p:nvPr/>
        </p:nvSpPr>
        <p:spPr>
          <a:xfrm>
            <a:off x="7522369" y="3778746"/>
            <a:ext cx="37890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E7D3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symptom burden</a:t>
            </a:r>
            <a:endParaRPr lang="en-US" sz="1350" dirty="0"/>
          </a:p>
        </p:txBody>
      </p:sp>
      <p:sp>
        <p:nvSpPr>
          <p:cNvPr id="41" name="SK-11-text-40"/>
          <p:cNvSpPr/>
          <p:nvPr/>
        </p:nvSpPr>
        <p:spPr>
          <a:xfrm>
            <a:off x="10094863" y="3483769"/>
            <a:ext cx="2097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 ≥ 10</a:t>
            </a:r>
            <a:endParaRPr lang="en-US" sz="1800" dirty="0"/>
          </a:p>
        </p:txBody>
      </p:sp>
      <p:sp>
        <p:nvSpPr>
          <p:cNvPr id="42" name="SK-11-text-41"/>
          <p:cNvSpPr/>
          <p:nvPr/>
        </p:nvSpPr>
        <p:spPr>
          <a:xfrm>
            <a:off x="9790063" y="3771900"/>
            <a:ext cx="2401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C6282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symptom burden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7388275" y="4217640"/>
            <a:ext cx="4803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Group A classification</a:t>
            </a:r>
            <a:endParaRPr lang="en-US" sz="1350" dirty="0"/>
          </a:p>
        </p:txBody>
      </p:sp>
      <p:sp>
        <p:nvSpPr>
          <p:cNvPr id="44" name="SK-11-text-43"/>
          <p:cNvSpPr/>
          <p:nvPr/>
        </p:nvSpPr>
        <p:spPr>
          <a:xfrm>
            <a:off x="7388275" y="4450705"/>
            <a:ext cx="173116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Less urgent treatment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escalation</a:t>
            </a:r>
            <a:endParaRPr lang="en-US" sz="1275" dirty="0"/>
          </a:p>
        </p:txBody>
      </p:sp>
      <p:sp>
        <p:nvSpPr>
          <p:cNvPr id="45" name="SK-11-text-44"/>
          <p:cNvSpPr/>
          <p:nvPr/>
        </p:nvSpPr>
        <p:spPr>
          <a:xfrm>
            <a:off x="9619357" y="4217640"/>
            <a:ext cx="25726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B or E classification</a:t>
            </a:r>
            <a:endParaRPr lang="en-US" sz="1350" dirty="0"/>
          </a:p>
        </p:txBody>
      </p:sp>
      <p:sp>
        <p:nvSpPr>
          <p:cNvPr id="46" name="SK-11-text-45"/>
          <p:cNvSpPr/>
          <p:nvPr/>
        </p:nvSpPr>
        <p:spPr>
          <a:xfrm>
            <a:off x="9619357" y="4457700"/>
            <a:ext cx="25726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Drives treatment decisions</a:t>
            </a:r>
            <a:endParaRPr lang="en-US" sz="1350" dirty="0"/>
          </a:p>
        </p:txBody>
      </p:sp>
      <p:sp>
        <p:nvSpPr>
          <p:cNvPr id="47" name="SK-11-text-46"/>
          <p:cNvSpPr/>
          <p:nvPr/>
        </p:nvSpPr>
        <p:spPr>
          <a:xfrm>
            <a:off x="9619357" y="4677073"/>
            <a:ext cx="165809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Triggers LABA/LAMA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escalation</a:t>
            </a:r>
            <a:endParaRPr lang="en-US" sz="1275" dirty="0"/>
          </a:p>
        </p:txBody>
      </p:sp>
      <p:sp>
        <p:nvSpPr>
          <p:cNvPr id="48" name="SK-11-text-47"/>
          <p:cNvSpPr/>
          <p:nvPr/>
        </p:nvSpPr>
        <p:spPr>
          <a:xfrm>
            <a:off x="7461498" y="5452021"/>
            <a:ext cx="2636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</a:t>
            </a:r>
            <a:endParaRPr lang="en-US" sz="1200" dirty="0"/>
          </a:p>
        </p:txBody>
      </p:sp>
      <p:sp>
        <p:nvSpPr>
          <p:cNvPr id="49" name="SK-11-text-48"/>
          <p:cNvSpPr/>
          <p:nvPr/>
        </p:nvSpPr>
        <p:spPr>
          <a:xfrm>
            <a:off x="7388275" y="5740003"/>
            <a:ext cx="41207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“CAT ≥ 10 = “high symptoms” in GOLD ABE classification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determines whether patient is Group B or E”</a:t>
            </a:r>
            <a:endParaRPr lang="en-US" sz="1350" dirty="0"/>
          </a:p>
        </p:txBody>
      </p:sp>
      <p:sp>
        <p:nvSpPr>
          <p:cNvPr id="50" name="SK-11-text-49"/>
          <p:cNvSpPr/>
          <p:nvPr/>
        </p:nvSpPr>
        <p:spPr>
          <a:xfrm>
            <a:off x="3755082" y="6624786"/>
            <a:ext cx="84369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 · NICE NG115 · GOLD 2026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8871" y="0"/>
            <a:ext cx="1462980" cy="1097161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975271"/>
            <a:ext cx="1072753" cy="381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659582"/>
            <a:ext cx="10497294" cy="2071092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659582"/>
            <a:ext cx="182761" cy="2071092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679" y="1851571"/>
            <a:ext cx="804565" cy="809179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1961" y="2708821"/>
            <a:ext cx="4376886" cy="85725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1671" y="2708821"/>
            <a:ext cx="4376886" cy="85725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3881586"/>
            <a:ext cx="10497294" cy="23590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3881586"/>
            <a:ext cx="182761" cy="235907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9679" y="4094113"/>
            <a:ext cx="804565" cy="74741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70384" y="4923979"/>
            <a:ext cx="4852392" cy="1035546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70384" y="4923979"/>
            <a:ext cx="146298" cy="1035546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40361" y="5006280"/>
            <a:ext cx="1962894" cy="411361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8761" y="4923979"/>
            <a:ext cx="4840188" cy="1035546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3482" y="4923979"/>
            <a:ext cx="146298" cy="1035546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36682" y="5006280"/>
            <a:ext cx="1962894" cy="411361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338471" y="6240661"/>
            <a:ext cx="853380" cy="61719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350675" y="5061198"/>
            <a:ext cx="792361" cy="1721346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09992" y="5335488"/>
            <a:ext cx="402282" cy="191988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291780" y="5335488"/>
            <a:ext cx="426690" cy="178296"/>
          </a:xfrm>
          <a:prstGeom prst="rect">
            <a:avLst/>
          </a:prstGeom>
        </p:spPr>
      </p:pic>
      <p:sp>
        <p:nvSpPr>
          <p:cNvPr id="23" name="SK-12-text-22"/>
          <p:cNvSpPr/>
          <p:nvPr/>
        </p:nvSpPr>
        <p:spPr>
          <a:xfrm>
            <a:off x="609600" y="383977"/>
            <a:ext cx="1158240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Pharmacological Management: Step 1 &amp; 2</a:t>
            </a:r>
            <a:endParaRPr lang="en-US" sz="3450" dirty="0"/>
          </a:p>
        </p:txBody>
      </p:sp>
      <p:sp>
        <p:nvSpPr>
          <p:cNvPr id="24" name="SK-12-text-23"/>
          <p:cNvSpPr/>
          <p:nvPr/>
        </p:nvSpPr>
        <p:spPr>
          <a:xfrm>
            <a:off x="609600" y="1193155"/>
            <a:ext cx="1099566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*NICE NG115 · All patients start here</a:t>
            </a:r>
            <a:endParaRPr lang="en-US" sz="1800" dirty="0"/>
          </a:p>
        </p:txBody>
      </p:sp>
      <p:sp>
        <p:nvSpPr>
          <p:cNvPr id="25" name="SK-12-text-24"/>
          <p:cNvSpPr/>
          <p:nvPr/>
        </p:nvSpPr>
        <p:spPr>
          <a:xfrm>
            <a:off x="1157882" y="2053903"/>
            <a:ext cx="53637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STEP</a:t>
            </a:r>
            <a:endParaRPr lang="en-US" sz="1725" dirty="0"/>
          </a:p>
          <a:p>
            <a:pPr marL="0" indent="0" algn="ctr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1725" dirty="0"/>
          </a:p>
        </p:txBody>
      </p:sp>
      <p:sp>
        <p:nvSpPr>
          <p:cNvPr id="26" name="SK-12-text-25"/>
          <p:cNvSpPr/>
          <p:nvPr/>
        </p:nvSpPr>
        <p:spPr>
          <a:xfrm>
            <a:off x="1901875" y="1844725"/>
            <a:ext cx="1029012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Short-Acting Bronchodilator (PRN Relief)</a:t>
            </a:r>
            <a:endParaRPr lang="en-US" sz="2250" dirty="0"/>
          </a:p>
        </p:txBody>
      </p:sp>
      <p:sp>
        <p:nvSpPr>
          <p:cNvPr id="27" name="SK-12-text-26"/>
          <p:cNvSpPr/>
          <p:nvPr/>
        </p:nvSpPr>
        <p:spPr>
          <a:xfrm>
            <a:off x="1914079" y="2228850"/>
            <a:ext cx="10277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ALL patients with COPD — as-needed symptom relief</a:t>
            </a:r>
            <a:endParaRPr lang="en-US" sz="1800" dirty="0"/>
          </a:p>
        </p:txBody>
      </p:sp>
      <p:sp>
        <p:nvSpPr>
          <p:cNvPr id="28" name="SK-12-text-27"/>
          <p:cNvSpPr/>
          <p:nvPr/>
        </p:nvSpPr>
        <p:spPr>
          <a:xfrm>
            <a:off x="3279577" y="2715667"/>
            <a:ext cx="12115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SABA</a:t>
            </a:r>
            <a:endParaRPr lang="en-US" sz="1800" dirty="0"/>
          </a:p>
        </p:txBody>
      </p:sp>
      <p:sp>
        <p:nvSpPr>
          <p:cNvPr id="29" name="SK-12-text-28"/>
          <p:cNvSpPr/>
          <p:nvPr/>
        </p:nvSpPr>
        <p:spPr>
          <a:xfrm>
            <a:off x="2304157" y="3017490"/>
            <a:ext cx="64236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Salbutamol 100mcg MDI</a:t>
            </a:r>
            <a:endParaRPr lang="en-US" sz="1800" dirty="0"/>
          </a:p>
        </p:txBody>
      </p:sp>
      <p:sp>
        <p:nvSpPr>
          <p:cNvPr id="30" name="SK-12-text-29"/>
          <p:cNvSpPr/>
          <p:nvPr/>
        </p:nvSpPr>
        <p:spPr>
          <a:xfrm>
            <a:off x="3121075" y="3312319"/>
            <a:ext cx="24860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7F7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puffs PRN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5913090" y="3017490"/>
            <a:ext cx="6629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</a:t>
            </a:r>
            <a:endParaRPr lang="en-US" sz="1800" dirty="0"/>
          </a:p>
        </p:txBody>
      </p:sp>
      <p:sp>
        <p:nvSpPr>
          <p:cNvPr id="32" name="SK-12-text-31"/>
          <p:cNvSpPr/>
          <p:nvPr/>
        </p:nvSpPr>
        <p:spPr>
          <a:xfrm>
            <a:off x="8217396" y="2715667"/>
            <a:ext cx="12115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SAMA</a:t>
            </a:r>
            <a:endParaRPr lang="en-US" sz="1800" dirty="0"/>
          </a:p>
        </p:txBody>
      </p:sp>
      <p:sp>
        <p:nvSpPr>
          <p:cNvPr id="33" name="SK-12-text-32"/>
          <p:cNvSpPr/>
          <p:nvPr/>
        </p:nvSpPr>
        <p:spPr>
          <a:xfrm>
            <a:off x="7351663" y="3017490"/>
            <a:ext cx="48403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Ipratropium 20mcg MDI</a:t>
            </a:r>
            <a:endParaRPr lang="en-US" sz="1800" dirty="0"/>
          </a:p>
        </p:txBody>
      </p:sp>
      <p:sp>
        <p:nvSpPr>
          <p:cNvPr id="34" name="SK-12-text-33"/>
          <p:cNvSpPr/>
          <p:nvPr/>
        </p:nvSpPr>
        <p:spPr>
          <a:xfrm>
            <a:off x="8119765" y="3312319"/>
            <a:ext cx="24860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F7F7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puffs QDS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1157882" y="4255369"/>
            <a:ext cx="12115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STEP</a:t>
            </a:r>
            <a:endParaRPr lang="en-US" sz="1800" dirty="0"/>
          </a:p>
        </p:txBody>
      </p:sp>
      <p:sp>
        <p:nvSpPr>
          <p:cNvPr id="36" name="SK-12-text-35"/>
          <p:cNvSpPr/>
          <p:nvPr/>
        </p:nvSpPr>
        <p:spPr>
          <a:xfrm>
            <a:off x="1328588" y="4536505"/>
            <a:ext cx="5715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1800" dirty="0"/>
          </a:p>
        </p:txBody>
      </p:sp>
      <p:sp>
        <p:nvSpPr>
          <p:cNvPr id="37" name="SK-12-text-36"/>
          <p:cNvSpPr/>
          <p:nvPr/>
        </p:nvSpPr>
        <p:spPr>
          <a:xfrm>
            <a:off x="1926282" y="4094113"/>
            <a:ext cx="1026571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 Long-Acting Bronchodilator</a:t>
            </a:r>
            <a:endParaRPr lang="en-US" sz="2250" dirty="0"/>
          </a:p>
        </p:txBody>
      </p:sp>
      <p:sp>
        <p:nvSpPr>
          <p:cNvPr id="38" name="SK-12-text-37"/>
          <p:cNvSpPr/>
          <p:nvPr/>
        </p:nvSpPr>
        <p:spPr>
          <a:xfrm>
            <a:off x="1914079" y="4471392"/>
            <a:ext cx="1027792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Based on clinical features — choose pathway</a:t>
            </a:r>
            <a:endParaRPr lang="en-US" sz="1800" dirty="0"/>
          </a:p>
        </p:txBody>
      </p:sp>
      <p:sp>
        <p:nvSpPr>
          <p:cNvPr id="39" name="SK-12-text-38"/>
          <p:cNvSpPr/>
          <p:nvPr/>
        </p:nvSpPr>
        <p:spPr>
          <a:xfrm>
            <a:off x="1365498" y="5040511"/>
            <a:ext cx="340614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Asthmatic</a:t>
            </a:r>
            <a:endParaRPr lang="en-US" sz="1800" dirty="0"/>
          </a:p>
        </p:txBody>
      </p:sp>
      <p:sp>
        <p:nvSpPr>
          <p:cNvPr id="40" name="SK-12-text-39"/>
          <p:cNvSpPr/>
          <p:nvPr/>
        </p:nvSpPr>
        <p:spPr>
          <a:xfrm>
            <a:off x="1365498" y="5342334"/>
            <a:ext cx="23088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7A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Features</a:t>
            </a:r>
            <a:endParaRPr lang="en-US" sz="1800" dirty="0"/>
          </a:p>
        </p:txBody>
      </p:sp>
      <p:sp>
        <p:nvSpPr>
          <p:cNvPr id="41" name="SK-12-text-40"/>
          <p:cNvSpPr/>
          <p:nvPr/>
        </p:nvSpPr>
        <p:spPr>
          <a:xfrm>
            <a:off x="1365498" y="5609779"/>
            <a:ext cx="55721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Eosinophils &lt;0.3 × 10⁹/L</a:t>
            </a:r>
            <a:endParaRPr lang="en-US" sz="1350" dirty="0"/>
          </a:p>
        </p:txBody>
      </p:sp>
      <p:sp>
        <p:nvSpPr>
          <p:cNvPr id="42" name="SK-12-text-41"/>
          <p:cNvSpPr/>
          <p:nvPr/>
        </p:nvSpPr>
        <p:spPr>
          <a:xfrm>
            <a:off x="4132957" y="5068044"/>
            <a:ext cx="27384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LAMA alone</a:t>
            </a:r>
            <a:endParaRPr lang="en-US" sz="1725" dirty="0"/>
          </a:p>
        </p:txBody>
      </p:sp>
      <p:sp>
        <p:nvSpPr>
          <p:cNvPr id="43" name="SK-12-text-42"/>
          <p:cNvSpPr/>
          <p:nvPr/>
        </p:nvSpPr>
        <p:spPr>
          <a:xfrm>
            <a:off x="3840361" y="5438329"/>
            <a:ext cx="191407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Tiotropium 18mcg OD or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Umeclidinium 55mcg OD</a:t>
            </a:r>
            <a:endParaRPr lang="en-US" sz="1350" dirty="0"/>
          </a:p>
        </p:txBody>
      </p:sp>
      <p:sp>
        <p:nvSpPr>
          <p:cNvPr id="44" name="SK-12-text-43"/>
          <p:cNvSpPr/>
          <p:nvPr/>
        </p:nvSpPr>
        <p:spPr>
          <a:xfrm>
            <a:off x="6376392" y="5040511"/>
            <a:ext cx="25831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39C2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Asthmatic</a:t>
            </a:r>
            <a:endParaRPr lang="en-US" sz="1800" dirty="0"/>
          </a:p>
        </p:txBody>
      </p:sp>
      <p:sp>
        <p:nvSpPr>
          <p:cNvPr id="45" name="SK-12-text-44"/>
          <p:cNvSpPr/>
          <p:nvPr/>
        </p:nvSpPr>
        <p:spPr>
          <a:xfrm>
            <a:off x="6376392" y="5342334"/>
            <a:ext cx="45034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39C2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Features Present</a:t>
            </a:r>
            <a:endParaRPr lang="en-US" sz="1800" dirty="0"/>
          </a:p>
        </p:txBody>
      </p:sp>
      <p:sp>
        <p:nvSpPr>
          <p:cNvPr id="46" name="SK-12-text-45"/>
          <p:cNvSpPr/>
          <p:nvPr/>
        </p:nvSpPr>
        <p:spPr>
          <a:xfrm>
            <a:off x="6376392" y="5609779"/>
            <a:ext cx="58156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 eosinophils ≥0.3 × 10⁹/L</a:t>
            </a:r>
            <a:endParaRPr lang="en-US" sz="1350" dirty="0"/>
          </a:p>
        </p:txBody>
      </p:sp>
      <p:sp>
        <p:nvSpPr>
          <p:cNvPr id="47" name="SK-12-text-46"/>
          <p:cNvSpPr/>
          <p:nvPr/>
        </p:nvSpPr>
        <p:spPr>
          <a:xfrm>
            <a:off x="9363373" y="5068044"/>
            <a:ext cx="273843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LABA + ICS</a:t>
            </a:r>
            <a:endParaRPr lang="en-US" sz="1725" dirty="0"/>
          </a:p>
        </p:txBody>
      </p:sp>
      <p:sp>
        <p:nvSpPr>
          <p:cNvPr id="48" name="SK-12-text-47"/>
          <p:cNvSpPr/>
          <p:nvPr/>
        </p:nvSpPr>
        <p:spPr>
          <a:xfrm>
            <a:off x="9046369" y="5438329"/>
            <a:ext cx="17799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Salmeterol/Fluticasone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combination</a:t>
            </a:r>
            <a:endParaRPr lang="en-US" sz="1350" dirty="0"/>
          </a:p>
        </p:txBody>
      </p:sp>
      <p:sp>
        <p:nvSpPr>
          <p:cNvPr id="49" name="SK-12-text-48"/>
          <p:cNvSpPr/>
          <p:nvPr/>
        </p:nvSpPr>
        <p:spPr>
          <a:xfrm>
            <a:off x="6059388" y="6000750"/>
            <a:ext cx="61326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“Asthmatic features” = history of asthma/atopy, significant BDR &gt;400mL, or eosinophilia</a:t>
            </a:r>
            <a:endParaRPr lang="en-US" sz="900" dirty="0"/>
          </a:p>
        </p:txBody>
      </p:sp>
      <p:sp>
        <p:nvSpPr>
          <p:cNvPr id="50" name="SK-12-text-49"/>
          <p:cNvSpPr/>
          <p:nvPr/>
        </p:nvSpPr>
        <p:spPr>
          <a:xfrm>
            <a:off x="2238375" y="6405265"/>
            <a:ext cx="92660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 See next slide: The Management Fork — Asthmatic Features in Detail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056084"/>
            <a:ext cx="1609279" cy="82153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180" y="0"/>
            <a:ext cx="1889671" cy="96009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800" y="1769269"/>
            <a:ext cx="5449788" cy="822871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2542" y="2592288"/>
            <a:ext cx="38100" cy="528042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5294" y="3003798"/>
            <a:ext cx="292596" cy="287982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1082" y="3108306"/>
            <a:ext cx="1285286" cy="156702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7044" y="3108032"/>
            <a:ext cx="1333506" cy="1567612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196" y="3044875"/>
            <a:ext cx="3925788" cy="3154561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4792" y="3913138"/>
            <a:ext cx="3340596" cy="1905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4792" y="4965055"/>
            <a:ext cx="3340596" cy="713184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8094" y="5788075"/>
            <a:ext cx="2413992" cy="315367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63867" y="3044875"/>
            <a:ext cx="3925788" cy="3154561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6463" y="3913138"/>
            <a:ext cx="3340596" cy="1905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56463" y="4965055"/>
            <a:ext cx="3340596" cy="713184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72400" y="5788075"/>
            <a:ext cx="3069771" cy="315367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87567"/>
            <a:ext cx="12192000" cy="370284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4937671"/>
            <a:ext cx="792361" cy="1549896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5584" y="6576715"/>
            <a:ext cx="255984" cy="212527"/>
          </a:xfrm>
          <a:prstGeom prst="rect">
            <a:avLst/>
          </a:prstGeom>
        </p:spPr>
      </p:pic>
      <p:sp>
        <p:nvSpPr>
          <p:cNvPr id="21" name="SK-13-text-20"/>
          <p:cNvSpPr/>
          <p:nvPr/>
        </p:nvSpPr>
        <p:spPr>
          <a:xfrm>
            <a:off x="572988" y="418207"/>
            <a:ext cx="1161901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Management Fork: Asthmatic Features</a:t>
            </a:r>
            <a:endParaRPr lang="en-US" sz="4200" dirty="0"/>
          </a:p>
        </p:txBody>
      </p:sp>
      <p:sp>
        <p:nvSpPr>
          <p:cNvPr id="22" name="SK-13-text-21"/>
          <p:cNvSpPr/>
          <p:nvPr/>
        </p:nvSpPr>
        <p:spPr>
          <a:xfrm>
            <a:off x="560784" y="1261765"/>
            <a:ext cx="1163121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2D878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decision pathway — choosing the right long-acting bronchodilator strategy</a:t>
            </a:r>
            <a:endParaRPr lang="en-US" sz="2250" dirty="0"/>
          </a:p>
        </p:txBody>
      </p:sp>
      <p:sp>
        <p:nvSpPr>
          <p:cNvPr id="23" name="SK-13-text-22"/>
          <p:cNvSpPr/>
          <p:nvPr/>
        </p:nvSpPr>
        <p:spPr>
          <a:xfrm>
            <a:off x="3620988" y="1865263"/>
            <a:ext cx="4962079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the patient have asthmatic features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blood eosinophils ≥ 0.3 × 10⁹/L?</a:t>
            </a:r>
            <a:endParaRPr lang="en-US" sz="2100" dirty="0"/>
          </a:p>
        </p:txBody>
      </p:sp>
      <p:sp>
        <p:nvSpPr>
          <p:cNvPr id="24" name="SK-13-text-23"/>
          <p:cNvSpPr/>
          <p:nvPr/>
        </p:nvSpPr>
        <p:spPr>
          <a:xfrm>
            <a:off x="2834432" y="2626519"/>
            <a:ext cx="64985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"Asthmatic features" = history of asthma/atopy · significant BDR (&gt;400 mL) · eosinophilia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2549723" y="3236863"/>
            <a:ext cx="63043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</a:t>
            </a:r>
            <a:endParaRPr lang="en-US" sz="2250" dirty="0"/>
          </a:p>
        </p:txBody>
      </p:sp>
      <p:sp>
        <p:nvSpPr>
          <p:cNvPr id="26" name="SK-13-text-25"/>
          <p:cNvSpPr/>
          <p:nvPr/>
        </p:nvSpPr>
        <p:spPr>
          <a:xfrm>
            <a:off x="1042095" y="3566071"/>
            <a:ext cx="364569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asthmatic features · Eosinophils &lt; 0.3 × 10⁹/L</a:t>
            </a:r>
            <a:endParaRPr lang="en-US" sz="1350" dirty="0"/>
          </a:p>
        </p:txBody>
      </p:sp>
      <p:sp>
        <p:nvSpPr>
          <p:cNvPr id="27" name="SK-13-text-26"/>
          <p:cNvSpPr/>
          <p:nvPr/>
        </p:nvSpPr>
        <p:spPr>
          <a:xfrm>
            <a:off x="1867049" y="4004965"/>
            <a:ext cx="200813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LAMA Alone</a:t>
            </a:r>
            <a:endParaRPr lang="en-US" sz="2250" dirty="0"/>
          </a:p>
        </p:txBody>
      </p:sp>
      <p:sp>
        <p:nvSpPr>
          <p:cNvPr id="28" name="SK-13-text-27"/>
          <p:cNvSpPr/>
          <p:nvPr/>
        </p:nvSpPr>
        <p:spPr>
          <a:xfrm>
            <a:off x="1280071" y="4361557"/>
            <a:ext cx="316989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Long-acting muscarinic antagonist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monotherapy</a:t>
            </a:r>
            <a:endParaRPr lang="en-US" sz="1650" dirty="0"/>
          </a:p>
        </p:txBody>
      </p:sp>
      <p:sp>
        <p:nvSpPr>
          <p:cNvPr id="29" name="SK-13-text-28"/>
          <p:cNvSpPr/>
          <p:nvPr/>
        </p:nvSpPr>
        <p:spPr>
          <a:xfrm>
            <a:off x="1267867" y="4978896"/>
            <a:ext cx="75609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Tiotropium 18 mcg OD (HandiHaler)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1267867" y="5198269"/>
            <a:ext cx="73552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Umeclidinium 55 mcg OD (Ellipta)</a:t>
            </a:r>
            <a:endParaRPr lang="en-US" sz="1350" dirty="0"/>
          </a:p>
        </p:txBody>
      </p:sp>
      <p:sp>
        <p:nvSpPr>
          <p:cNvPr id="31" name="SK-13-text-30"/>
          <p:cNvSpPr/>
          <p:nvPr/>
        </p:nvSpPr>
        <p:spPr>
          <a:xfrm>
            <a:off x="1267867" y="5404098"/>
            <a:ext cx="83839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Glycopyrronium 44 mcg OD (Breezhaler)</a:t>
            </a:r>
            <a:endParaRPr lang="en-US" sz="1350" dirty="0"/>
          </a:p>
        </p:txBody>
      </p:sp>
      <p:sp>
        <p:nvSpPr>
          <p:cNvPr id="32" name="SK-13-text-31"/>
          <p:cNvSpPr/>
          <p:nvPr/>
        </p:nvSpPr>
        <p:spPr>
          <a:xfrm>
            <a:off x="1712714" y="5822305"/>
            <a:ext cx="2292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A or B · No ICS needed</a:t>
            </a:r>
            <a:endParaRPr lang="en-US" sz="1350" dirty="0"/>
          </a:p>
        </p:txBody>
      </p:sp>
      <p:sp>
        <p:nvSpPr>
          <p:cNvPr id="33" name="SK-13-text-32"/>
          <p:cNvSpPr/>
          <p:nvPr/>
        </p:nvSpPr>
        <p:spPr>
          <a:xfrm>
            <a:off x="8926116" y="3161407"/>
            <a:ext cx="77673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</a:t>
            </a:r>
            <a:endParaRPr lang="en-US" sz="2250" dirty="0"/>
          </a:p>
        </p:txBody>
      </p:sp>
      <p:sp>
        <p:nvSpPr>
          <p:cNvPr id="34" name="SK-13-text-33"/>
          <p:cNvSpPr/>
          <p:nvPr/>
        </p:nvSpPr>
        <p:spPr>
          <a:xfrm>
            <a:off x="8290471" y="3504307"/>
            <a:ext cx="204817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Asthmatic features present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Eosinophils ≥ 0.3 × 10⁹/L</a:t>
            </a:r>
            <a:endParaRPr lang="en-US" sz="1350" dirty="0"/>
          </a:p>
        </p:txBody>
      </p:sp>
      <p:sp>
        <p:nvSpPr>
          <p:cNvPr id="35" name="SK-13-text-34"/>
          <p:cNvSpPr/>
          <p:nvPr/>
        </p:nvSpPr>
        <p:spPr>
          <a:xfrm>
            <a:off x="8401943" y="4073575"/>
            <a:ext cx="183743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LABA + ICS</a:t>
            </a:r>
            <a:endParaRPr lang="en-US" sz="2250" dirty="0"/>
          </a:p>
        </p:txBody>
      </p:sp>
      <p:sp>
        <p:nvSpPr>
          <p:cNvPr id="36" name="SK-13-text-35"/>
          <p:cNvSpPr/>
          <p:nvPr/>
        </p:nvSpPr>
        <p:spPr>
          <a:xfrm>
            <a:off x="7693075" y="4423321"/>
            <a:ext cx="32429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Long-acting beta-agonist combined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inhaled corticosteroid</a:t>
            </a:r>
            <a:endParaRPr lang="en-US" sz="1650" dirty="0"/>
          </a:p>
        </p:txBody>
      </p:sp>
      <p:sp>
        <p:nvSpPr>
          <p:cNvPr id="37" name="SK-13-text-36"/>
          <p:cNvSpPr/>
          <p:nvPr/>
        </p:nvSpPr>
        <p:spPr>
          <a:xfrm>
            <a:off x="7839373" y="5095429"/>
            <a:ext cx="43526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Salmeterol / Fluticasone (Seretide)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7839373" y="5307955"/>
            <a:ext cx="43526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Formoterol / Budesonide (Symbicort)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7857530" y="5815459"/>
            <a:ext cx="29142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Asthma-COPD overlap · ICS indicated</a:t>
            </a:r>
            <a:endParaRPr lang="en-US" sz="1350" dirty="0"/>
          </a:p>
        </p:txBody>
      </p:sp>
      <p:sp>
        <p:nvSpPr>
          <p:cNvPr id="40" name="SK-13-text-39"/>
          <p:cNvSpPr/>
          <p:nvPr/>
        </p:nvSpPr>
        <p:spPr>
          <a:xfrm>
            <a:off x="961068" y="6552754"/>
            <a:ext cx="110582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Prescribing ICS without eosinophil count in non-asthmatic COPD increases pneumonia risk — always check before initiating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294829"/>
            <a:ext cx="926455" cy="3429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490" y="1429494"/>
            <a:ext cx="1328886" cy="762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4690" y="0"/>
            <a:ext cx="1097161" cy="1097161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6093" y="2297311"/>
            <a:ext cx="9525" cy="397758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1561" y="2208163"/>
            <a:ext cx="2145655" cy="4039344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969" y="2523679"/>
            <a:ext cx="2096988" cy="3065413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5969" y="2221855"/>
            <a:ext cx="2096988" cy="30167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2187625"/>
            <a:ext cx="8692753" cy="4149030"/>
          </a:xfrm>
          <a:prstGeom prst="rect">
            <a:avLst/>
          </a:prstGeom>
        </p:spPr>
      </p:pic>
      <p:sp>
        <p:nvSpPr>
          <p:cNvPr id="12" name="SK-14-text-11"/>
          <p:cNvSpPr/>
          <p:nvPr/>
        </p:nvSpPr>
        <p:spPr>
          <a:xfrm>
            <a:off x="342454" y="308521"/>
            <a:ext cx="69264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 / 36</a:t>
            </a:r>
            <a:endParaRPr lang="en-US" sz="1500" dirty="0"/>
          </a:p>
        </p:txBody>
      </p:sp>
      <p:sp>
        <p:nvSpPr>
          <p:cNvPr id="13" name="SK-14-text-12"/>
          <p:cNvSpPr/>
          <p:nvPr/>
        </p:nvSpPr>
        <p:spPr>
          <a:xfrm>
            <a:off x="719286" y="740569"/>
            <a:ext cx="11472714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Dual and Triple Therapy Escalation</a:t>
            </a:r>
            <a:endParaRPr lang="en-US" sz="4500" dirty="0"/>
          </a:p>
        </p:txBody>
      </p:sp>
      <p:sp>
        <p:nvSpPr>
          <p:cNvPr id="14" name="SK-14-text-13"/>
          <p:cNvSpPr/>
          <p:nvPr/>
        </p:nvSpPr>
        <p:spPr>
          <a:xfrm>
            <a:off x="707082" y="1707505"/>
            <a:ext cx="1148491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7B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*When bronchodilator monotherapy is no longer enough</a:t>
            </a:r>
            <a:endParaRPr lang="en-US" sz="2250" dirty="0"/>
          </a:p>
        </p:txBody>
      </p:sp>
      <p:sp>
        <p:nvSpPr>
          <p:cNvPr id="15" name="SK-14-text-14"/>
          <p:cNvSpPr/>
          <p:nvPr/>
        </p:nvSpPr>
        <p:spPr>
          <a:xfrm>
            <a:off x="9698534" y="2269927"/>
            <a:ext cx="201200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ESCALATION TRIGGERS</a:t>
            </a:r>
            <a:endParaRPr lang="en-US" sz="1350" dirty="0"/>
          </a:p>
        </p:txBody>
      </p:sp>
      <p:sp>
        <p:nvSpPr>
          <p:cNvPr id="16" name="SK-14-text-15"/>
          <p:cNvSpPr/>
          <p:nvPr/>
        </p:nvSpPr>
        <p:spPr>
          <a:xfrm>
            <a:off x="9741396" y="2640211"/>
            <a:ext cx="191407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Still symptomatic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current therapy</a:t>
            </a:r>
            <a:endParaRPr lang="en-US" sz="1650" dirty="0"/>
          </a:p>
        </p:txBody>
      </p:sp>
      <p:sp>
        <p:nvSpPr>
          <p:cNvPr id="17" name="SK-14-text-16"/>
          <p:cNvSpPr/>
          <p:nvPr/>
        </p:nvSpPr>
        <p:spPr>
          <a:xfrm>
            <a:off x="9741396" y="3312319"/>
            <a:ext cx="19140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CAT ≥10 or mMRC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≥2 persisting</a:t>
            </a:r>
            <a:endParaRPr lang="en-US" sz="1650" dirty="0"/>
          </a:p>
        </p:txBody>
      </p:sp>
      <p:sp>
        <p:nvSpPr>
          <p:cNvPr id="18" name="SK-14-text-17"/>
          <p:cNvSpPr/>
          <p:nvPr/>
        </p:nvSpPr>
        <p:spPr>
          <a:xfrm>
            <a:off x="9741396" y="3984427"/>
            <a:ext cx="1743373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≥2 moderate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exacerbations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past year</a:t>
            </a:r>
            <a:endParaRPr lang="en-US" sz="1650" dirty="0"/>
          </a:p>
        </p:txBody>
      </p:sp>
      <p:sp>
        <p:nvSpPr>
          <p:cNvPr id="19" name="SK-14-text-18"/>
          <p:cNvSpPr/>
          <p:nvPr/>
        </p:nvSpPr>
        <p:spPr>
          <a:xfrm>
            <a:off x="9741396" y="4910286"/>
            <a:ext cx="16458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≥1 hospitalised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</a:t>
            </a:r>
            <a:endParaRPr lang="en-US" sz="1650" dirty="0"/>
          </a:p>
        </p:txBody>
      </p:sp>
      <p:sp>
        <p:nvSpPr>
          <p:cNvPr id="20" name="SK-14-text-19"/>
          <p:cNvSpPr/>
          <p:nvPr/>
        </p:nvSpPr>
        <p:spPr>
          <a:xfrm>
            <a:off x="9729192" y="5698927"/>
            <a:ext cx="19506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C88A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eosinophil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C88A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count before adding ICS</a:t>
            </a:r>
            <a:endParaRPr lang="en-US" sz="1425" dirty="0"/>
          </a:p>
        </p:txBody>
      </p:sp>
      <p:sp>
        <p:nvSpPr>
          <p:cNvPr id="21" name="SK-14-text-20"/>
          <p:cNvSpPr/>
          <p:nvPr/>
        </p:nvSpPr>
        <p:spPr>
          <a:xfrm>
            <a:off x="4058394" y="6617940"/>
            <a:ext cx="40506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(March 2026) · GOLD 2026 · Bradford VTS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561" y="0"/>
            <a:ext cx="1036290" cy="994321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960090"/>
            <a:ext cx="755898" cy="68461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700659"/>
            <a:ext cx="6924973" cy="2448223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4238179"/>
            <a:ext cx="6924973" cy="17145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4704457"/>
            <a:ext cx="3328392" cy="383977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8863" y="4704457"/>
            <a:ext cx="3267373" cy="383977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5088582"/>
            <a:ext cx="3328392" cy="383977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8863" y="5088582"/>
            <a:ext cx="3267373" cy="383977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78353" y="1700659"/>
            <a:ext cx="3901380" cy="4162723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6041827"/>
            <a:ext cx="6924973" cy="390823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77467" y="6235898"/>
            <a:ext cx="4462165" cy="952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56377" y="1961257"/>
            <a:ext cx="3096667" cy="3236863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97075" y="6103590"/>
            <a:ext cx="255984" cy="253603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499765" y="356592"/>
            <a:ext cx="1169223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Phosphodiesterase-4 Inhibitors: Roflumilast</a:t>
            </a:r>
            <a:endParaRPr lang="en-US" sz="3600" dirty="0"/>
          </a:p>
        </p:txBody>
      </p:sp>
      <p:sp>
        <p:nvSpPr>
          <p:cNvPr id="18" name="SK-15-text-17"/>
          <p:cNvSpPr/>
          <p:nvPr/>
        </p:nvSpPr>
        <p:spPr>
          <a:xfrm>
            <a:off x="475357" y="1165771"/>
            <a:ext cx="1171664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Add-on therapy for severe COPD with chronic bronchitis · BNF 91</a:t>
            </a:r>
            <a:endParaRPr lang="en-US" sz="2250" dirty="0"/>
          </a:p>
        </p:txBody>
      </p:sp>
      <p:sp>
        <p:nvSpPr>
          <p:cNvPr id="19" name="SK-15-text-18"/>
          <p:cNvSpPr/>
          <p:nvPr/>
        </p:nvSpPr>
        <p:spPr>
          <a:xfrm>
            <a:off x="694879" y="1878955"/>
            <a:ext cx="110871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INDICATIONS — ALL FOUR CRITERIA REQUIRED</a:t>
            </a:r>
            <a:endParaRPr lang="en-US" sz="1800" dirty="0"/>
          </a:p>
        </p:txBody>
      </p:sp>
      <p:sp>
        <p:nvSpPr>
          <p:cNvPr id="20" name="SK-15-text-19"/>
          <p:cNvSpPr/>
          <p:nvPr/>
        </p:nvSpPr>
        <p:spPr>
          <a:xfrm>
            <a:off x="694879" y="2201317"/>
            <a:ext cx="1149712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FEV₁ &lt;50% predicted (post-bronchodilator)</a:t>
            </a:r>
            <a:endParaRPr lang="en-US" sz="1800" dirty="0"/>
          </a:p>
        </p:txBody>
      </p:sp>
      <p:sp>
        <p:nvSpPr>
          <p:cNvPr id="21" name="SK-15-text-20"/>
          <p:cNvSpPr/>
          <p:nvPr/>
        </p:nvSpPr>
        <p:spPr>
          <a:xfrm>
            <a:off x="694879" y="2530525"/>
            <a:ext cx="558388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Chronic bronchitis (productive cough ≥3 months/year,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≥2 consecutive years)</a:t>
            </a:r>
            <a:endParaRPr lang="en-US" sz="1725" dirty="0"/>
          </a:p>
        </p:txBody>
      </p:sp>
      <p:sp>
        <p:nvSpPr>
          <p:cNvPr id="22" name="SK-15-text-21"/>
          <p:cNvSpPr/>
          <p:nvPr/>
        </p:nvSpPr>
        <p:spPr>
          <a:xfrm>
            <a:off x="694879" y="3120330"/>
            <a:ext cx="1149712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≥2 moderate exacerbations in the past year</a:t>
            </a:r>
            <a:endParaRPr lang="en-US" sz="1800" dirty="0"/>
          </a:p>
        </p:txBody>
      </p:sp>
      <p:sp>
        <p:nvSpPr>
          <p:cNvPr id="23" name="SK-15-text-22"/>
          <p:cNvSpPr/>
          <p:nvPr/>
        </p:nvSpPr>
        <p:spPr>
          <a:xfrm>
            <a:off x="694879" y="3435846"/>
            <a:ext cx="581545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Already on triple therapy (LAMA + LABA + ICS) — all four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criteria must be met</a:t>
            </a:r>
            <a:endParaRPr lang="en-US" sz="1725" dirty="0"/>
          </a:p>
        </p:txBody>
      </p:sp>
      <p:sp>
        <p:nvSpPr>
          <p:cNvPr id="24" name="SK-15-text-23"/>
          <p:cNvSpPr/>
          <p:nvPr/>
        </p:nvSpPr>
        <p:spPr>
          <a:xfrm>
            <a:off x="707082" y="4375398"/>
            <a:ext cx="70637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DOSING SCHEDULE (BNF 91)</a:t>
            </a:r>
            <a:endParaRPr lang="en-US" sz="1800" dirty="0"/>
          </a:p>
        </p:txBody>
      </p:sp>
      <p:sp>
        <p:nvSpPr>
          <p:cNvPr id="25" name="SK-15-text-24"/>
          <p:cNvSpPr/>
          <p:nvPr/>
        </p:nvSpPr>
        <p:spPr>
          <a:xfrm>
            <a:off x="719286" y="4773067"/>
            <a:ext cx="65151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 1–4 (initiation)</a:t>
            </a:r>
            <a:endParaRPr lang="en-US" sz="1800" dirty="0"/>
          </a:p>
        </p:txBody>
      </p:sp>
      <p:sp>
        <p:nvSpPr>
          <p:cNvPr id="26" name="SK-15-text-25"/>
          <p:cNvSpPr/>
          <p:nvPr/>
        </p:nvSpPr>
        <p:spPr>
          <a:xfrm>
            <a:off x="4681686" y="4786759"/>
            <a:ext cx="56007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250 mcg once daily</a:t>
            </a:r>
            <a:endParaRPr lang="en-US" sz="1800" dirty="0"/>
          </a:p>
        </p:txBody>
      </p:sp>
      <p:sp>
        <p:nvSpPr>
          <p:cNvPr id="27" name="SK-15-text-26"/>
          <p:cNvSpPr/>
          <p:nvPr/>
        </p:nvSpPr>
        <p:spPr>
          <a:xfrm>
            <a:off x="731490" y="5184577"/>
            <a:ext cx="79781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 5 onwards (maintenance)</a:t>
            </a:r>
            <a:endParaRPr lang="en-US" sz="1800" dirty="0"/>
          </a:p>
        </p:txBody>
      </p:sp>
      <p:sp>
        <p:nvSpPr>
          <p:cNvPr id="28" name="SK-15-text-27"/>
          <p:cNvSpPr/>
          <p:nvPr/>
        </p:nvSpPr>
        <p:spPr>
          <a:xfrm>
            <a:off x="4693890" y="5184577"/>
            <a:ext cx="56007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500 mcg once daily</a:t>
            </a:r>
            <a:endParaRPr lang="en-US" sz="1800" dirty="0"/>
          </a:p>
        </p:txBody>
      </p:sp>
      <p:sp>
        <p:nvSpPr>
          <p:cNvPr id="29" name="SK-15-text-28"/>
          <p:cNvSpPr/>
          <p:nvPr/>
        </p:nvSpPr>
        <p:spPr>
          <a:xfrm>
            <a:off x="694879" y="5596086"/>
            <a:ext cx="114971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*Start low to reduce GI side effects — nausea and weight loss are common early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1877467" y="6117282"/>
            <a:ext cx="103145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Roflumilast is an oral tablet — NOT an inhaler</a:t>
            </a:r>
            <a:endParaRPr lang="en-US" sz="1800" dirty="0"/>
          </a:p>
        </p:txBody>
      </p:sp>
      <p:sp>
        <p:nvSpPr>
          <p:cNvPr id="31" name="SK-15-text-30"/>
          <p:cNvSpPr/>
          <p:nvPr/>
        </p:nvSpPr>
        <p:spPr>
          <a:xfrm>
            <a:off x="8022282" y="5294263"/>
            <a:ext cx="41697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 cAMP breakdown → ↓ inflammation</a:t>
            </a:r>
            <a:endParaRPr lang="en-US" sz="1800" dirty="0"/>
          </a:p>
        </p:txBody>
      </p:sp>
      <p:sp>
        <p:nvSpPr>
          <p:cNvPr id="32" name="SK-15-text-31"/>
          <p:cNvSpPr/>
          <p:nvPr/>
        </p:nvSpPr>
        <p:spPr>
          <a:xfrm>
            <a:off x="8180784" y="5966371"/>
            <a:ext cx="40112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Mechanism: selective PDE4 inhibition</a:t>
            </a:r>
            <a:endParaRPr lang="en-US" sz="1500" dirty="0"/>
          </a:p>
        </p:txBody>
      </p:sp>
      <p:sp>
        <p:nvSpPr>
          <p:cNvPr id="33" name="SK-15-text-32"/>
          <p:cNvSpPr/>
          <p:nvPr/>
        </p:nvSpPr>
        <p:spPr>
          <a:xfrm>
            <a:off x="8900071" y="6213277"/>
            <a:ext cx="32919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anti-inflammatory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97482" y="6652171"/>
            <a:ext cx="8610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11228784" y="6652171"/>
            <a:ext cx="9632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15 / 36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5569" y="0"/>
            <a:ext cx="1926282" cy="1398984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501229"/>
            <a:ext cx="11131153" cy="2857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279" y="1618357"/>
            <a:ext cx="2413992" cy="37713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215009"/>
            <a:ext cx="3633192" cy="400496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297311"/>
            <a:ext cx="97482" cy="3840361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769" y="2969121"/>
            <a:ext cx="3145482" cy="14288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769" y="5273427"/>
            <a:ext cx="3145482" cy="14288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3498" y="2331690"/>
            <a:ext cx="3925788" cy="1124694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3498" y="2324249"/>
            <a:ext cx="3925788" cy="28575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6259" y="2215009"/>
            <a:ext cx="1548259" cy="253603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3498" y="3703290"/>
            <a:ext cx="3925788" cy="1124694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13498" y="3695849"/>
            <a:ext cx="3925788" cy="28575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6259" y="3593455"/>
            <a:ext cx="1548259" cy="253603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3498" y="5088582"/>
            <a:ext cx="3925788" cy="1124694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3498" y="5081141"/>
            <a:ext cx="3925788" cy="2857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96259" y="4978896"/>
            <a:ext cx="1548259" cy="253603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78180" y="2455069"/>
            <a:ext cx="2743200" cy="3202632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63373" y="1693813"/>
            <a:ext cx="207169" cy="233065"/>
          </a:xfrm>
          <a:prstGeom prst="rect">
            <a:avLst/>
          </a:prstGeom>
        </p:spPr>
      </p:pic>
      <p:sp>
        <p:nvSpPr>
          <p:cNvPr id="22" name="SK-16-text-21"/>
          <p:cNvSpPr/>
          <p:nvPr/>
        </p:nvSpPr>
        <p:spPr>
          <a:xfrm>
            <a:off x="487561" y="493663"/>
            <a:ext cx="90735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PHARMACOLOGICAL MANAGEMENT • STEP 5</a:t>
            </a:r>
            <a:endParaRPr lang="en-US" sz="1650" dirty="0"/>
          </a:p>
        </p:txBody>
      </p:sp>
      <p:sp>
        <p:nvSpPr>
          <p:cNvPr id="23" name="SK-16-text-22"/>
          <p:cNvSpPr/>
          <p:nvPr/>
        </p:nvSpPr>
        <p:spPr>
          <a:xfrm>
            <a:off x="499765" y="864096"/>
            <a:ext cx="1169223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Biologic Therapy: Dupilumab (TA1142)</a:t>
            </a:r>
            <a:endParaRPr lang="en-US" sz="4050" dirty="0"/>
          </a:p>
        </p:txBody>
      </p:sp>
      <p:sp>
        <p:nvSpPr>
          <p:cNvPr id="24" name="SK-16-text-23"/>
          <p:cNvSpPr/>
          <p:nvPr/>
        </p:nvSpPr>
        <p:spPr>
          <a:xfrm>
            <a:off x="487561" y="1645890"/>
            <a:ext cx="1170443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biologic approved for COPD • NICE TA1142 • March 2026</a:t>
            </a:r>
            <a:endParaRPr lang="en-US" sz="2250" dirty="0"/>
          </a:p>
        </p:txBody>
      </p:sp>
      <p:sp>
        <p:nvSpPr>
          <p:cNvPr id="25" name="SK-16-text-24"/>
          <p:cNvSpPr/>
          <p:nvPr/>
        </p:nvSpPr>
        <p:spPr>
          <a:xfrm>
            <a:off x="9595098" y="1707505"/>
            <a:ext cx="25969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😮 NEW — March 2026</a:t>
            </a:r>
            <a:endParaRPr lang="en-US" sz="1500" dirty="0"/>
          </a:p>
        </p:txBody>
      </p:sp>
      <p:sp>
        <p:nvSpPr>
          <p:cNvPr id="26" name="SK-16-text-25"/>
          <p:cNvSpPr/>
          <p:nvPr/>
        </p:nvSpPr>
        <p:spPr>
          <a:xfrm>
            <a:off x="767953" y="2448223"/>
            <a:ext cx="527304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Qualifies?</a:t>
            </a:r>
            <a:endParaRPr lang="en-US" sz="2400" dirty="0"/>
          </a:p>
        </p:txBody>
      </p:sp>
      <p:sp>
        <p:nvSpPr>
          <p:cNvPr id="27" name="SK-16-text-26"/>
          <p:cNvSpPr/>
          <p:nvPr/>
        </p:nvSpPr>
        <p:spPr>
          <a:xfrm>
            <a:off x="767953" y="3182094"/>
            <a:ext cx="38633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Adults only</a:t>
            </a:r>
            <a:endParaRPr lang="en-US" sz="1800" dirty="0"/>
          </a:p>
        </p:txBody>
      </p:sp>
      <p:sp>
        <p:nvSpPr>
          <p:cNvPr id="28" name="SK-16-text-27"/>
          <p:cNvSpPr/>
          <p:nvPr/>
        </p:nvSpPr>
        <p:spPr>
          <a:xfrm>
            <a:off x="767953" y="3620988"/>
            <a:ext cx="7429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Severe uncontrolled COPD</a:t>
            </a:r>
            <a:endParaRPr lang="en-US" sz="1800" dirty="0"/>
          </a:p>
        </p:txBody>
      </p:sp>
      <p:sp>
        <p:nvSpPr>
          <p:cNvPr id="29" name="SK-16-text-28"/>
          <p:cNvSpPr/>
          <p:nvPr/>
        </p:nvSpPr>
        <p:spPr>
          <a:xfrm>
            <a:off x="767953" y="4046190"/>
            <a:ext cx="100812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Blood eosinophils ≥ 0.3 × 10⁹/L</a:t>
            </a:r>
            <a:endParaRPr lang="en-US" sz="1800" dirty="0"/>
          </a:p>
        </p:txBody>
      </p:sp>
      <p:sp>
        <p:nvSpPr>
          <p:cNvPr id="30" name="SK-16-text-29"/>
          <p:cNvSpPr/>
          <p:nvPr/>
        </p:nvSpPr>
        <p:spPr>
          <a:xfrm>
            <a:off x="767953" y="4485084"/>
            <a:ext cx="314548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Already on optimised triple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 (LAMA + LABA + ICS)</a:t>
            </a:r>
            <a:endParaRPr lang="en-US" sz="1800" dirty="0"/>
          </a:p>
        </p:txBody>
      </p:sp>
      <p:sp>
        <p:nvSpPr>
          <p:cNvPr id="31" name="SK-16-text-30"/>
          <p:cNvSpPr/>
          <p:nvPr/>
        </p:nvSpPr>
        <p:spPr>
          <a:xfrm>
            <a:off x="767953" y="5479405"/>
            <a:ext cx="264556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*All four criteria must be met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simultaneously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4693890" y="2249388"/>
            <a:ext cx="19373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MECHANISM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4572000" y="2585442"/>
            <a:ext cx="3620988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Monoclonal antibody — blocks IL-4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IL-13 signalling pathways, reducing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type-2 eosinophilic airway inflammation</a:t>
            </a:r>
            <a:endParaRPr lang="en-US" sz="1650" dirty="0"/>
          </a:p>
        </p:txBody>
      </p:sp>
      <p:sp>
        <p:nvSpPr>
          <p:cNvPr id="34" name="SK-16-text-33"/>
          <p:cNvSpPr/>
          <p:nvPr/>
        </p:nvSpPr>
        <p:spPr>
          <a:xfrm>
            <a:off x="4693890" y="3641527"/>
            <a:ext cx="2143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INITIATION</a:t>
            </a:r>
            <a:endParaRPr lang="en-US" sz="1350" dirty="0"/>
          </a:p>
        </p:txBody>
      </p:sp>
      <p:sp>
        <p:nvSpPr>
          <p:cNvPr id="35" name="SK-16-text-34"/>
          <p:cNvSpPr/>
          <p:nvPr/>
        </p:nvSpPr>
        <p:spPr>
          <a:xfrm>
            <a:off x="4572000" y="3970734"/>
            <a:ext cx="3194298" cy="754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 only —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prescribed in primary care. Refer to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care respiratory team.</a:t>
            </a:r>
            <a:endParaRPr lang="en-US" sz="1650" dirty="0"/>
          </a:p>
        </p:txBody>
      </p:sp>
      <p:sp>
        <p:nvSpPr>
          <p:cNvPr id="36" name="SK-16-text-35"/>
          <p:cNvSpPr/>
          <p:nvPr/>
        </p:nvSpPr>
        <p:spPr>
          <a:xfrm>
            <a:off x="4681686" y="5019973"/>
            <a:ext cx="2143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ALERT</a:t>
            </a:r>
            <a:endParaRPr lang="en-US" sz="1350" dirty="0"/>
          </a:p>
        </p:txBody>
      </p:sp>
      <p:sp>
        <p:nvSpPr>
          <p:cNvPr id="37" name="SK-16-text-36"/>
          <p:cNvSpPr/>
          <p:nvPr/>
        </p:nvSpPr>
        <p:spPr>
          <a:xfrm>
            <a:off x="4572000" y="5356027"/>
            <a:ext cx="3596580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and only NICE-approved biologic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COPD. High-yield AKT topic — know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TA number: TA1142.</a:t>
            </a:r>
            <a:endParaRPr lang="en-US" sz="1650" dirty="0"/>
          </a:p>
        </p:txBody>
      </p:sp>
      <p:sp>
        <p:nvSpPr>
          <p:cNvPr id="38" name="SK-16-text-37"/>
          <p:cNvSpPr/>
          <p:nvPr/>
        </p:nvSpPr>
        <p:spPr>
          <a:xfrm>
            <a:off x="8753773" y="6000750"/>
            <a:ext cx="34382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Dupilumab — subcutaneous injection</a:t>
            </a:r>
            <a:endParaRPr lang="en-US" sz="1350" dirty="0"/>
          </a:p>
        </p:txBody>
      </p:sp>
      <p:sp>
        <p:nvSpPr>
          <p:cNvPr id="39" name="SK-16-text-38"/>
          <p:cNvSpPr/>
          <p:nvPr/>
        </p:nvSpPr>
        <p:spPr>
          <a:xfrm>
            <a:off x="2548086" y="6617940"/>
            <a:ext cx="96439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TA1142 (March 2026) · Integrated into NICE NG115 March 2026 · Bradford VTS COPD Teaching Deck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3065"/>
            <a:ext cx="1377553" cy="459432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322933"/>
            <a:ext cx="1231255" cy="2857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0"/>
            <a:ext cx="3048000" cy="2420838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5527477"/>
            <a:ext cx="5315694" cy="67880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988" y="2132707"/>
            <a:ext cx="8485632" cy="2718476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2132707"/>
            <a:ext cx="1936265" cy="338847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9253" y="2132707"/>
            <a:ext cx="3278702" cy="338847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7955" y="2132707"/>
            <a:ext cx="1308504" cy="338847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96459" y="2132707"/>
            <a:ext cx="1962161" cy="338847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2471554"/>
            <a:ext cx="1936265" cy="43126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289" y="2587070"/>
            <a:ext cx="47625" cy="200228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09253" y="2471554"/>
            <a:ext cx="3278702" cy="431260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87955" y="2471554"/>
            <a:ext cx="1308504" cy="43126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96459" y="2471554"/>
            <a:ext cx="1962161" cy="43126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2902814"/>
            <a:ext cx="8485632" cy="331146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2902814"/>
            <a:ext cx="1936265" cy="331146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7289" y="2968272"/>
            <a:ext cx="47625" cy="200228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09253" y="2902814"/>
            <a:ext cx="3278702" cy="331146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87955" y="2902814"/>
            <a:ext cx="1308504" cy="331146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96459" y="2902814"/>
            <a:ext cx="1962161" cy="331146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2988" y="3233959"/>
            <a:ext cx="1936265" cy="331146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87289" y="3299418"/>
            <a:ext cx="47625" cy="200227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09253" y="3233959"/>
            <a:ext cx="3278702" cy="331146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87955" y="3233959"/>
            <a:ext cx="1308504" cy="331146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096459" y="3233959"/>
            <a:ext cx="1962161" cy="331146"/>
          </a:xfrm>
          <a:prstGeom prst="rect">
            <a:avLst/>
          </a:prstGeom>
        </p:spPr>
      </p:pic>
      <p:pic>
        <p:nvPicPr>
          <p:cNvPr id="28" name="SK-1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2988" y="3565105"/>
            <a:ext cx="8485632" cy="215630"/>
          </a:xfrm>
          <a:prstGeom prst="rect">
            <a:avLst/>
          </a:prstGeom>
        </p:spPr>
      </p:pic>
      <p:pic>
        <p:nvPicPr>
          <p:cNvPr id="29" name="SK-17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72988" y="3565105"/>
            <a:ext cx="8485632" cy="215630"/>
          </a:xfrm>
          <a:prstGeom prst="rect">
            <a:avLst/>
          </a:prstGeom>
        </p:spPr>
      </p:pic>
      <p:pic>
        <p:nvPicPr>
          <p:cNvPr id="30" name="SK-17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2988" y="3780735"/>
            <a:ext cx="1936265" cy="331145"/>
          </a:xfrm>
          <a:prstGeom prst="rect">
            <a:avLst/>
          </a:prstGeom>
        </p:spPr>
      </p:pic>
      <p:pic>
        <p:nvPicPr>
          <p:cNvPr id="31" name="SK-17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87289" y="3846194"/>
            <a:ext cx="47625" cy="200228"/>
          </a:xfrm>
          <a:prstGeom prst="rect">
            <a:avLst/>
          </a:prstGeom>
        </p:spPr>
      </p:pic>
      <p:pic>
        <p:nvPicPr>
          <p:cNvPr id="32" name="SK-17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509253" y="3780735"/>
            <a:ext cx="3278702" cy="331145"/>
          </a:xfrm>
          <a:prstGeom prst="rect">
            <a:avLst/>
          </a:prstGeom>
        </p:spPr>
      </p:pic>
      <p:pic>
        <p:nvPicPr>
          <p:cNvPr id="33" name="SK-17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787955" y="3780735"/>
            <a:ext cx="1308504" cy="331145"/>
          </a:xfrm>
          <a:prstGeom prst="rect">
            <a:avLst/>
          </a:prstGeom>
        </p:spPr>
      </p:pic>
      <p:pic>
        <p:nvPicPr>
          <p:cNvPr id="34" name="SK-17-img-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096459" y="3780735"/>
            <a:ext cx="1962161" cy="331145"/>
          </a:xfrm>
          <a:prstGeom prst="rect">
            <a:avLst/>
          </a:prstGeom>
        </p:spPr>
      </p:pic>
      <p:pic>
        <p:nvPicPr>
          <p:cNvPr id="35" name="SK-17-img-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72988" y="4111880"/>
            <a:ext cx="8485632" cy="408156"/>
          </a:xfrm>
          <a:prstGeom prst="rect">
            <a:avLst/>
          </a:prstGeom>
        </p:spPr>
      </p:pic>
      <p:pic>
        <p:nvPicPr>
          <p:cNvPr id="36" name="SK-17-img-35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72988" y="4111880"/>
            <a:ext cx="1936265" cy="408156"/>
          </a:xfrm>
          <a:prstGeom prst="rect">
            <a:avLst/>
          </a:prstGeom>
        </p:spPr>
      </p:pic>
      <p:pic>
        <p:nvPicPr>
          <p:cNvPr id="37" name="SK-17-img-36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87289" y="4215845"/>
            <a:ext cx="47625" cy="200227"/>
          </a:xfrm>
          <a:prstGeom prst="rect">
            <a:avLst/>
          </a:prstGeom>
        </p:spPr>
      </p:pic>
      <p:pic>
        <p:nvPicPr>
          <p:cNvPr id="38" name="SK-17-img-37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2509253" y="4111880"/>
            <a:ext cx="3278702" cy="408156"/>
          </a:xfrm>
          <a:prstGeom prst="rect">
            <a:avLst/>
          </a:prstGeom>
        </p:spPr>
      </p:pic>
      <p:pic>
        <p:nvPicPr>
          <p:cNvPr id="39" name="SK-17-img-38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787955" y="4111880"/>
            <a:ext cx="1308504" cy="408156"/>
          </a:xfrm>
          <a:prstGeom prst="rect">
            <a:avLst/>
          </a:prstGeom>
        </p:spPr>
      </p:pic>
      <p:pic>
        <p:nvPicPr>
          <p:cNvPr id="40" name="SK-17-img-39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096459" y="4111880"/>
            <a:ext cx="1962161" cy="408156"/>
          </a:xfrm>
          <a:prstGeom prst="rect">
            <a:avLst/>
          </a:prstGeom>
        </p:spPr>
      </p:pic>
      <p:pic>
        <p:nvPicPr>
          <p:cNvPr id="41" name="SK-17-img-40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72988" y="4520037"/>
            <a:ext cx="1936265" cy="331146"/>
          </a:xfrm>
          <a:prstGeom prst="rect">
            <a:avLst/>
          </a:prstGeom>
        </p:spPr>
      </p:pic>
      <p:pic>
        <p:nvPicPr>
          <p:cNvPr id="42" name="SK-17-img-41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87289" y="4585496"/>
            <a:ext cx="47625" cy="200228"/>
          </a:xfrm>
          <a:prstGeom prst="rect">
            <a:avLst/>
          </a:prstGeom>
        </p:spPr>
      </p:pic>
      <p:pic>
        <p:nvPicPr>
          <p:cNvPr id="43" name="SK-17-img-42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509253" y="4520037"/>
            <a:ext cx="3278702" cy="331146"/>
          </a:xfrm>
          <a:prstGeom prst="rect">
            <a:avLst/>
          </a:prstGeom>
        </p:spPr>
      </p:pic>
      <p:pic>
        <p:nvPicPr>
          <p:cNvPr id="44" name="SK-17-img-43" descr="preencoded.png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5787955" y="4520037"/>
            <a:ext cx="1308504" cy="331146"/>
          </a:xfrm>
          <a:prstGeom prst="rect">
            <a:avLst/>
          </a:prstGeom>
        </p:spPr>
      </p:pic>
      <p:pic>
        <p:nvPicPr>
          <p:cNvPr id="45" name="SK-17-img-44" descr="preencoded.png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7096459" y="4520037"/>
            <a:ext cx="1962161" cy="331146"/>
          </a:xfrm>
          <a:prstGeom prst="rect">
            <a:avLst/>
          </a:prstGeom>
        </p:spPr>
      </p:pic>
      <p:pic>
        <p:nvPicPr>
          <p:cNvPr id="46" name="SK-17-img-45" descr="preencoded.png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33859" y="5596086"/>
            <a:ext cx="572988" cy="473125"/>
          </a:xfrm>
          <a:prstGeom prst="rect">
            <a:avLst/>
          </a:prstGeom>
        </p:spPr>
      </p:pic>
      <p:sp>
        <p:nvSpPr>
          <p:cNvPr id="47" name="SK-17-text-46"/>
          <p:cNvSpPr/>
          <p:nvPr/>
        </p:nvSpPr>
        <p:spPr>
          <a:xfrm>
            <a:off x="515838" y="2132707"/>
            <a:ext cx="1898165" cy="3388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Drug</a:t>
            </a:r>
            <a:endParaRPr lang="en-US" sz="1800" dirty="0"/>
          </a:p>
        </p:txBody>
      </p:sp>
      <p:sp>
        <p:nvSpPr>
          <p:cNvPr id="48" name="SK-17-text-47"/>
          <p:cNvSpPr/>
          <p:nvPr/>
        </p:nvSpPr>
        <p:spPr>
          <a:xfrm>
            <a:off x="2452103" y="2132707"/>
            <a:ext cx="3240602" cy="3388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Dose</a:t>
            </a:r>
            <a:endParaRPr lang="en-US" sz="1800" dirty="0"/>
          </a:p>
        </p:txBody>
      </p:sp>
      <p:sp>
        <p:nvSpPr>
          <p:cNvPr id="49" name="SK-17-text-48"/>
          <p:cNvSpPr/>
          <p:nvPr/>
        </p:nvSpPr>
        <p:spPr>
          <a:xfrm>
            <a:off x="5730805" y="2132707"/>
            <a:ext cx="1270404" cy="3388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Frequency</a:t>
            </a:r>
            <a:endParaRPr lang="en-US" sz="1800" dirty="0"/>
          </a:p>
        </p:txBody>
      </p:sp>
      <p:sp>
        <p:nvSpPr>
          <p:cNvPr id="50" name="SK-17-text-49"/>
          <p:cNvSpPr/>
          <p:nvPr/>
        </p:nvSpPr>
        <p:spPr>
          <a:xfrm>
            <a:off x="7039309" y="2132707"/>
            <a:ext cx="1924061" cy="3388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Inhaler Type</a:t>
            </a:r>
            <a:endParaRPr lang="en-US" sz="1800" dirty="0"/>
          </a:p>
        </p:txBody>
      </p:sp>
      <p:sp>
        <p:nvSpPr>
          <p:cNvPr id="51" name="SK-17-text-50"/>
          <p:cNvSpPr/>
          <p:nvPr/>
        </p:nvSpPr>
        <p:spPr>
          <a:xfrm>
            <a:off x="849215" y="2587070"/>
            <a:ext cx="2057400" cy="2002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</a:rPr>
              <a:t>Tiotomium</a:t>
            </a:r>
            <a:endParaRPr lang="en-US" sz="1500" dirty="0"/>
          </a:p>
        </p:txBody>
      </p:sp>
      <p:sp>
        <p:nvSpPr>
          <p:cNvPr id="52" name="SK-17-text-51"/>
          <p:cNvSpPr/>
          <p:nvPr/>
        </p:nvSpPr>
        <p:spPr>
          <a:xfrm>
            <a:off x="2623554" y="2471554"/>
            <a:ext cx="3050102" cy="4312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18 mcg (HandHaler) • 5 mcg (Respimat)</a:t>
            </a:r>
            <a:endParaRPr lang="en-US" sz="1500" dirty="0"/>
          </a:p>
        </p:txBody>
      </p:sp>
      <p:sp>
        <p:nvSpPr>
          <p:cNvPr id="53" name="SK-17-text-52"/>
          <p:cNvSpPr/>
          <p:nvPr/>
        </p:nvSpPr>
        <p:spPr>
          <a:xfrm>
            <a:off x="5902255" y="2471554"/>
            <a:ext cx="1981878" cy="4312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Once daily</a:t>
            </a:r>
            <a:endParaRPr lang="en-US" sz="1500" dirty="0"/>
          </a:p>
        </p:txBody>
      </p:sp>
      <p:sp>
        <p:nvSpPr>
          <p:cNvPr id="54" name="SK-17-textBg-53"/>
          <p:cNvSpPr/>
          <p:nvPr/>
        </p:nvSpPr>
        <p:spPr>
          <a:xfrm>
            <a:off x="7229810" y="2575518"/>
            <a:ext cx="552602" cy="223331"/>
          </a:xfrm>
          <a:prstGeom prst="roundRect">
            <a:avLst>
              <a:gd name="adj" fmla="val 50000"/>
            </a:avLst>
          </a:prstGeom>
          <a:solidFill>
            <a:srgbClr val="0E60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5" name="SK-17-text-54"/>
          <p:cNvSpPr/>
          <p:nvPr/>
        </p:nvSpPr>
        <p:spPr>
          <a:xfrm>
            <a:off x="7229810" y="2575518"/>
            <a:ext cx="552602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DPI</a:t>
            </a:r>
            <a:endParaRPr lang="en-US" sz="1350" dirty="0"/>
          </a:p>
        </p:txBody>
      </p:sp>
      <p:sp>
        <p:nvSpPr>
          <p:cNvPr id="56" name="SK-17-textBg-55"/>
          <p:cNvSpPr/>
          <p:nvPr/>
        </p:nvSpPr>
        <p:spPr>
          <a:xfrm>
            <a:off x="7873495" y="2575518"/>
            <a:ext cx="571652" cy="223331"/>
          </a:xfrm>
          <a:prstGeom prst="roundRect">
            <a:avLst>
              <a:gd name="adj" fmla="val 50000"/>
            </a:avLst>
          </a:prstGeom>
          <a:solidFill>
            <a:srgbClr val="A2CC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SK-17-text-56"/>
          <p:cNvSpPr/>
          <p:nvPr/>
        </p:nvSpPr>
        <p:spPr>
          <a:xfrm>
            <a:off x="7873495" y="2575518"/>
            <a:ext cx="571652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SMI</a:t>
            </a:r>
            <a:endParaRPr lang="en-US" sz="1350" dirty="0"/>
          </a:p>
        </p:txBody>
      </p:sp>
      <p:sp>
        <p:nvSpPr>
          <p:cNvPr id="58" name="SK-17-text-57"/>
          <p:cNvSpPr/>
          <p:nvPr/>
        </p:nvSpPr>
        <p:spPr>
          <a:xfrm>
            <a:off x="849215" y="2968272"/>
            <a:ext cx="2743200" cy="2002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</a:rPr>
              <a:t>Umeecidniurn</a:t>
            </a:r>
            <a:endParaRPr lang="en-US" sz="1500" dirty="0"/>
          </a:p>
        </p:txBody>
      </p:sp>
      <p:sp>
        <p:nvSpPr>
          <p:cNvPr id="59" name="SK-17-text-58"/>
          <p:cNvSpPr/>
          <p:nvPr/>
        </p:nvSpPr>
        <p:spPr>
          <a:xfrm>
            <a:off x="2623554" y="2902814"/>
            <a:ext cx="3145352" cy="3311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55 mcg</a:t>
            </a:r>
            <a:endParaRPr lang="en-US" sz="1500" dirty="0"/>
          </a:p>
        </p:txBody>
      </p:sp>
      <p:sp>
        <p:nvSpPr>
          <p:cNvPr id="60" name="SK-17-text-59"/>
          <p:cNvSpPr/>
          <p:nvPr/>
        </p:nvSpPr>
        <p:spPr>
          <a:xfrm>
            <a:off x="5902255" y="2902814"/>
            <a:ext cx="1981878" cy="3311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Once daily</a:t>
            </a:r>
            <a:endParaRPr lang="en-US" sz="1500" dirty="0"/>
          </a:p>
        </p:txBody>
      </p:sp>
      <p:sp>
        <p:nvSpPr>
          <p:cNvPr id="61" name="SK-17-textBg-60"/>
          <p:cNvSpPr/>
          <p:nvPr/>
        </p:nvSpPr>
        <p:spPr>
          <a:xfrm>
            <a:off x="7229810" y="2956721"/>
            <a:ext cx="1228881" cy="223331"/>
          </a:xfrm>
          <a:prstGeom prst="roundRect">
            <a:avLst>
              <a:gd name="adj" fmla="val 50000"/>
            </a:avLst>
          </a:prstGeom>
          <a:solidFill>
            <a:srgbClr val="0E60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2" name="SK-17-text-61"/>
          <p:cNvSpPr/>
          <p:nvPr/>
        </p:nvSpPr>
        <p:spPr>
          <a:xfrm>
            <a:off x="7229810" y="2956721"/>
            <a:ext cx="1228881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DPI (Ellopta</a:t>
            </a:r>
            <a:endParaRPr lang="en-US" sz="1350" dirty="0"/>
          </a:p>
        </p:txBody>
      </p:sp>
      <p:sp>
        <p:nvSpPr>
          <p:cNvPr id="63" name="SK-17-text-62"/>
          <p:cNvSpPr/>
          <p:nvPr/>
        </p:nvSpPr>
        <p:spPr>
          <a:xfrm>
            <a:off x="849215" y="3299418"/>
            <a:ext cx="3429000" cy="2002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</a:rPr>
              <a:t>Glycchavironium</a:t>
            </a:r>
            <a:endParaRPr lang="en-US" sz="1500" dirty="0"/>
          </a:p>
        </p:txBody>
      </p:sp>
      <p:sp>
        <p:nvSpPr>
          <p:cNvPr id="64" name="SK-17-text-63"/>
          <p:cNvSpPr/>
          <p:nvPr/>
        </p:nvSpPr>
        <p:spPr>
          <a:xfrm>
            <a:off x="2623554" y="3233959"/>
            <a:ext cx="3145352" cy="3311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44 mcg</a:t>
            </a:r>
            <a:endParaRPr lang="en-US" sz="1500" dirty="0"/>
          </a:p>
        </p:txBody>
      </p:sp>
      <p:sp>
        <p:nvSpPr>
          <p:cNvPr id="65" name="SK-17-text-64"/>
          <p:cNvSpPr/>
          <p:nvPr/>
        </p:nvSpPr>
        <p:spPr>
          <a:xfrm>
            <a:off x="5902255" y="3233959"/>
            <a:ext cx="1981878" cy="3311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Once daily</a:t>
            </a:r>
            <a:endParaRPr lang="en-US" sz="1500" dirty="0"/>
          </a:p>
        </p:txBody>
      </p:sp>
      <p:sp>
        <p:nvSpPr>
          <p:cNvPr id="66" name="SK-17-textBg-65"/>
          <p:cNvSpPr/>
          <p:nvPr/>
        </p:nvSpPr>
        <p:spPr>
          <a:xfrm>
            <a:off x="7229810" y="3287867"/>
            <a:ext cx="1591130" cy="223331"/>
          </a:xfrm>
          <a:prstGeom prst="roundRect">
            <a:avLst>
              <a:gd name="adj" fmla="val 50000"/>
            </a:avLst>
          </a:prstGeom>
          <a:solidFill>
            <a:srgbClr val="0E60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7" name="SK-17-text-66"/>
          <p:cNvSpPr/>
          <p:nvPr/>
        </p:nvSpPr>
        <p:spPr>
          <a:xfrm>
            <a:off x="7229810" y="3287867"/>
            <a:ext cx="1591130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DPI (Breezhaler)</a:t>
            </a:r>
            <a:endParaRPr lang="en-US" sz="1350" dirty="0"/>
          </a:p>
        </p:txBody>
      </p:sp>
      <p:sp>
        <p:nvSpPr>
          <p:cNvPr id="68" name="SK-17-text-67"/>
          <p:cNvSpPr/>
          <p:nvPr/>
        </p:nvSpPr>
        <p:spPr>
          <a:xfrm>
            <a:off x="687289" y="3565105"/>
            <a:ext cx="8352282" cy="215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LABA</a:t>
            </a:r>
            <a:endParaRPr lang="en-US" sz="1500" dirty="0"/>
          </a:p>
        </p:txBody>
      </p:sp>
      <p:sp>
        <p:nvSpPr>
          <p:cNvPr id="69" name="SK-17-text-68"/>
          <p:cNvSpPr/>
          <p:nvPr/>
        </p:nvSpPr>
        <p:spPr>
          <a:xfrm>
            <a:off x="849215" y="3846194"/>
            <a:ext cx="2514600" cy="2002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</a:rPr>
              <a:t>Indacetotol</a:t>
            </a:r>
            <a:endParaRPr lang="en-US" sz="1500" dirty="0"/>
          </a:p>
        </p:txBody>
      </p:sp>
      <p:sp>
        <p:nvSpPr>
          <p:cNvPr id="70" name="SK-17-text-69"/>
          <p:cNvSpPr/>
          <p:nvPr/>
        </p:nvSpPr>
        <p:spPr>
          <a:xfrm>
            <a:off x="2623554" y="3780735"/>
            <a:ext cx="3145352" cy="3311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150 mcg</a:t>
            </a:r>
            <a:endParaRPr lang="en-US" sz="1500" dirty="0"/>
          </a:p>
        </p:txBody>
      </p:sp>
      <p:sp>
        <p:nvSpPr>
          <p:cNvPr id="71" name="SK-17-text-70"/>
          <p:cNvSpPr/>
          <p:nvPr/>
        </p:nvSpPr>
        <p:spPr>
          <a:xfrm>
            <a:off x="5902255" y="3780735"/>
            <a:ext cx="1981878" cy="33114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Once daily</a:t>
            </a:r>
            <a:endParaRPr lang="en-US" sz="1500" dirty="0"/>
          </a:p>
        </p:txBody>
      </p:sp>
      <p:sp>
        <p:nvSpPr>
          <p:cNvPr id="72" name="SK-17-textBg-71"/>
          <p:cNvSpPr/>
          <p:nvPr/>
        </p:nvSpPr>
        <p:spPr>
          <a:xfrm>
            <a:off x="7229810" y="3834642"/>
            <a:ext cx="1591130" cy="223331"/>
          </a:xfrm>
          <a:prstGeom prst="roundRect">
            <a:avLst>
              <a:gd name="adj" fmla="val 50000"/>
            </a:avLst>
          </a:prstGeom>
          <a:solidFill>
            <a:srgbClr val="A2CC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3" name="SK-17-text-72"/>
          <p:cNvSpPr/>
          <p:nvPr/>
        </p:nvSpPr>
        <p:spPr>
          <a:xfrm>
            <a:off x="7229810" y="3834642"/>
            <a:ext cx="1591130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DPI (Breezhaler)</a:t>
            </a:r>
            <a:endParaRPr lang="en-US" sz="1350" dirty="0"/>
          </a:p>
        </p:txBody>
      </p:sp>
      <p:sp>
        <p:nvSpPr>
          <p:cNvPr id="74" name="SK-17-text-73"/>
          <p:cNvSpPr/>
          <p:nvPr/>
        </p:nvSpPr>
        <p:spPr>
          <a:xfrm>
            <a:off x="849215" y="4215845"/>
            <a:ext cx="2286000" cy="20022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</a:rPr>
              <a:t>Salmlperol</a:t>
            </a:r>
            <a:endParaRPr lang="en-US" sz="1500" dirty="0"/>
          </a:p>
        </p:txBody>
      </p:sp>
      <p:sp>
        <p:nvSpPr>
          <p:cNvPr id="75" name="SK-17-text-74"/>
          <p:cNvSpPr/>
          <p:nvPr/>
        </p:nvSpPr>
        <p:spPr>
          <a:xfrm>
            <a:off x="2623554" y="4111880"/>
            <a:ext cx="3050102" cy="4081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500 mcg</a:t>
            </a:r>
            <a:endParaRPr lang="en-US" sz="1500" dirty="0"/>
          </a:p>
          <a:p>
            <a:pPr marL="0" indent="0">
              <a:buNone/>
            </a:pPr>
            <a:r>
              <a:rPr lang="en-US" sz="1200" b="1" dirty="0">
                <a:solidFill>
                  <a:srgbClr val="C07A1C"/>
                </a:solidFill>
              </a:rPr>
              <a:t>PDE4 INHBITOR</a:t>
            </a:r>
            <a:endParaRPr lang="en-US" sz="1500" dirty="0"/>
          </a:p>
        </p:txBody>
      </p:sp>
      <p:sp>
        <p:nvSpPr>
          <p:cNvPr id="76" name="SK-17-text-75"/>
          <p:cNvSpPr/>
          <p:nvPr/>
        </p:nvSpPr>
        <p:spPr>
          <a:xfrm>
            <a:off x="5902255" y="4111880"/>
            <a:ext cx="2170541" cy="4081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Twice daily</a:t>
            </a:r>
            <a:endParaRPr lang="en-US" sz="1500" dirty="0"/>
          </a:p>
        </p:txBody>
      </p:sp>
      <p:sp>
        <p:nvSpPr>
          <p:cNvPr id="77" name="SK-17-textBg-76"/>
          <p:cNvSpPr/>
          <p:nvPr/>
        </p:nvSpPr>
        <p:spPr>
          <a:xfrm>
            <a:off x="7229810" y="4204293"/>
            <a:ext cx="552602" cy="223331"/>
          </a:xfrm>
          <a:prstGeom prst="roundRect">
            <a:avLst>
              <a:gd name="adj" fmla="val 50000"/>
            </a:avLst>
          </a:prstGeom>
          <a:solidFill>
            <a:srgbClr val="0E60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8" name="SK-17-text-77"/>
          <p:cNvSpPr/>
          <p:nvPr/>
        </p:nvSpPr>
        <p:spPr>
          <a:xfrm>
            <a:off x="7229810" y="4204293"/>
            <a:ext cx="552602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DPI</a:t>
            </a:r>
            <a:endParaRPr lang="en-US" sz="1350" dirty="0"/>
          </a:p>
        </p:txBody>
      </p:sp>
      <p:sp>
        <p:nvSpPr>
          <p:cNvPr id="79" name="SK-17-textBg-78"/>
          <p:cNvSpPr/>
          <p:nvPr/>
        </p:nvSpPr>
        <p:spPr>
          <a:xfrm>
            <a:off x="7873495" y="4204293"/>
            <a:ext cx="581028" cy="223331"/>
          </a:xfrm>
          <a:prstGeom prst="roundRect">
            <a:avLst>
              <a:gd name="adj" fmla="val 50000"/>
            </a:avLst>
          </a:prstGeom>
          <a:solidFill>
            <a:srgbClr val="0E60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0" name="SK-17-text-79"/>
          <p:cNvSpPr/>
          <p:nvPr/>
        </p:nvSpPr>
        <p:spPr>
          <a:xfrm>
            <a:off x="7873495" y="4204293"/>
            <a:ext cx="581028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MDI</a:t>
            </a:r>
            <a:endParaRPr lang="en-US" sz="1350" dirty="0"/>
          </a:p>
        </p:txBody>
      </p:sp>
      <p:sp>
        <p:nvSpPr>
          <p:cNvPr id="81" name="SK-17-text-80"/>
          <p:cNvSpPr/>
          <p:nvPr/>
        </p:nvSpPr>
        <p:spPr>
          <a:xfrm>
            <a:off x="849215" y="4585496"/>
            <a:ext cx="2514600" cy="20022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</a:rPr>
              <a:t>Roflumiliot</a:t>
            </a:r>
            <a:endParaRPr lang="en-US" sz="1500" dirty="0"/>
          </a:p>
        </p:txBody>
      </p:sp>
      <p:sp>
        <p:nvSpPr>
          <p:cNvPr id="82" name="SK-17-text-81"/>
          <p:cNvSpPr/>
          <p:nvPr/>
        </p:nvSpPr>
        <p:spPr>
          <a:xfrm>
            <a:off x="2623554" y="4520037"/>
            <a:ext cx="6829527" cy="3311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250 mcg × 4 weeks → 500 mcg</a:t>
            </a:r>
            <a:endParaRPr lang="en-US" sz="1500" dirty="0"/>
          </a:p>
        </p:txBody>
      </p:sp>
      <p:sp>
        <p:nvSpPr>
          <p:cNvPr id="83" name="SK-17-text-82"/>
          <p:cNvSpPr/>
          <p:nvPr/>
        </p:nvSpPr>
        <p:spPr>
          <a:xfrm>
            <a:off x="5902255" y="4520037"/>
            <a:ext cx="1981878" cy="3311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A1A1A"/>
                </a:solidFill>
              </a:rPr>
              <a:t>Once daily</a:t>
            </a:r>
            <a:endParaRPr lang="en-US" sz="1500" dirty="0"/>
          </a:p>
        </p:txBody>
      </p:sp>
      <p:sp>
        <p:nvSpPr>
          <p:cNvPr id="84" name="SK-17-textBg-83"/>
          <p:cNvSpPr/>
          <p:nvPr/>
        </p:nvSpPr>
        <p:spPr>
          <a:xfrm>
            <a:off x="7229810" y="4573944"/>
            <a:ext cx="1695459" cy="223331"/>
          </a:xfrm>
          <a:prstGeom prst="roundRect">
            <a:avLst>
              <a:gd name="adj" fmla="val 50000"/>
            </a:avLst>
          </a:prstGeom>
          <a:solidFill>
            <a:srgbClr val="DA921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5" name="SK-17-text-84"/>
          <p:cNvSpPr/>
          <p:nvPr/>
        </p:nvSpPr>
        <p:spPr>
          <a:xfrm>
            <a:off x="7229810" y="4573944"/>
            <a:ext cx="1695459" cy="22333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Oral tabet</a:t>
            </a:r>
            <a:endParaRPr lang="en-US" sz="1350" dirty="0"/>
          </a:p>
        </p:txBody>
      </p:sp>
      <p:sp>
        <p:nvSpPr>
          <p:cNvPr id="86" name="SK-17-text-85"/>
          <p:cNvSpPr/>
          <p:nvPr/>
        </p:nvSpPr>
        <p:spPr>
          <a:xfrm>
            <a:off x="143173" y="294829"/>
            <a:ext cx="111546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17 / 36</a:t>
            </a:r>
            <a:endParaRPr lang="en-US" sz="2400" dirty="0"/>
          </a:p>
        </p:txBody>
      </p:sp>
      <p:sp>
        <p:nvSpPr>
          <p:cNvPr id="87" name="SK-17-text-86"/>
          <p:cNvSpPr/>
          <p:nvPr/>
        </p:nvSpPr>
        <p:spPr>
          <a:xfrm>
            <a:off x="572988" y="795486"/>
            <a:ext cx="1161901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F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BNC Drug Doses and Inhaler Types</a:t>
            </a:r>
            <a:endParaRPr lang="en-US" sz="3450" dirty="0"/>
          </a:p>
        </p:txBody>
      </p:sp>
      <p:sp>
        <p:nvSpPr>
          <p:cNvPr id="88" name="SK-17-text-87"/>
          <p:cNvSpPr/>
          <p:nvPr/>
        </p:nvSpPr>
        <p:spPr>
          <a:xfrm>
            <a:off x="560784" y="1453753"/>
            <a:ext cx="84029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2F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91 • March 2026 reference</a:t>
            </a:r>
            <a:endParaRPr lang="en-US" sz="1650" dirty="0"/>
          </a:p>
        </p:txBody>
      </p:sp>
      <p:sp>
        <p:nvSpPr>
          <p:cNvPr id="89" name="SK-17-text-88"/>
          <p:cNvSpPr/>
          <p:nvPr/>
        </p:nvSpPr>
        <p:spPr>
          <a:xfrm>
            <a:off x="572988" y="1940719"/>
            <a:ext cx="9086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F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LAMA</a:t>
            </a:r>
            <a:endParaRPr lang="en-US" sz="1350" dirty="0"/>
          </a:p>
        </p:txBody>
      </p:sp>
      <p:sp>
        <p:nvSpPr>
          <p:cNvPr id="90" name="SK-17-text-89"/>
          <p:cNvSpPr/>
          <p:nvPr/>
        </p:nvSpPr>
        <p:spPr>
          <a:xfrm>
            <a:off x="1267867" y="5602932"/>
            <a:ext cx="43524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F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Roflumilest: Start at 250 mcg for 4 weeks to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2F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GI side effects, then step up to 500 mcg</a:t>
            </a:r>
            <a:endParaRPr lang="en-US" sz="1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671" cy="1680121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970508"/>
            <a:ext cx="1219200" cy="4762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769269"/>
            <a:ext cx="11143357" cy="1467594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8856" y="1954411"/>
            <a:ext cx="14288" cy="109716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3769221"/>
            <a:ext cx="670471" cy="19050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3837682"/>
            <a:ext cx="670471" cy="1905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3963888"/>
            <a:ext cx="97482" cy="651421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675" y="3963888"/>
            <a:ext cx="5656957" cy="651421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8580" y="4704457"/>
            <a:ext cx="97482" cy="987475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4704457"/>
            <a:ext cx="5656957" cy="987475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6455" y="5088582"/>
            <a:ext cx="1560463" cy="541734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57773" y="5088581"/>
            <a:ext cx="1682353" cy="541733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10980" y="5088582"/>
            <a:ext cx="1682353" cy="541732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8580" y="5781229"/>
            <a:ext cx="97482" cy="665113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2675" y="5781229"/>
            <a:ext cx="5656957" cy="665113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34894" y="3278088"/>
            <a:ext cx="5132784" cy="2969419"/>
          </a:xfrm>
          <a:prstGeom prst="rect">
            <a:avLst/>
          </a:prstGeom>
        </p:spPr>
      </p:pic>
      <p:sp>
        <p:nvSpPr>
          <p:cNvPr id="20" name="SK-18-text-19"/>
          <p:cNvSpPr/>
          <p:nvPr/>
        </p:nvSpPr>
        <p:spPr>
          <a:xfrm>
            <a:off x="536377" y="377130"/>
            <a:ext cx="1165562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Cessation: The Key Intervention</a:t>
            </a:r>
            <a:endParaRPr lang="en-US" sz="4050" dirty="0"/>
          </a:p>
        </p:txBody>
      </p:sp>
      <p:sp>
        <p:nvSpPr>
          <p:cNvPr id="21" name="SK-18-text-20"/>
          <p:cNvSpPr/>
          <p:nvPr/>
        </p:nvSpPr>
        <p:spPr>
          <a:xfrm>
            <a:off x="536377" y="1206996"/>
            <a:ext cx="1165562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7F7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single most effective treatment in COPD management</a:t>
            </a:r>
            <a:endParaRPr lang="en-US" sz="2550" dirty="0"/>
          </a:p>
        </p:txBody>
      </p:sp>
      <p:sp>
        <p:nvSpPr>
          <p:cNvPr id="22" name="SK-18-text-21"/>
          <p:cNvSpPr/>
          <p:nvPr/>
        </p:nvSpPr>
        <p:spPr>
          <a:xfrm>
            <a:off x="1584871" y="1940719"/>
            <a:ext cx="974312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50–80 mL/year</a:t>
            </a:r>
            <a:endParaRPr lang="en-US" sz="3975" dirty="0"/>
          </a:p>
        </p:txBody>
      </p:sp>
      <p:sp>
        <p:nvSpPr>
          <p:cNvPr id="23" name="SK-18-text-22"/>
          <p:cNvSpPr/>
          <p:nvPr/>
        </p:nvSpPr>
        <p:spPr>
          <a:xfrm>
            <a:off x="1682353" y="2509986"/>
            <a:ext cx="83191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decline — continuing smoker</a:t>
            </a:r>
            <a:endParaRPr lang="en-US" sz="1650" dirty="0"/>
          </a:p>
        </p:txBody>
      </p:sp>
      <p:sp>
        <p:nvSpPr>
          <p:cNvPr id="24" name="SK-18-text-23"/>
          <p:cNvSpPr/>
          <p:nvPr/>
        </p:nvSpPr>
        <p:spPr>
          <a:xfrm>
            <a:off x="7071271" y="1940719"/>
            <a:ext cx="512072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25–30 mL/year</a:t>
            </a:r>
            <a:endParaRPr lang="en-US" sz="3975" dirty="0"/>
          </a:p>
        </p:txBody>
      </p:sp>
      <p:sp>
        <p:nvSpPr>
          <p:cNvPr id="25" name="SK-18-text-24"/>
          <p:cNvSpPr/>
          <p:nvPr/>
        </p:nvSpPr>
        <p:spPr>
          <a:xfrm>
            <a:off x="7351663" y="2503140"/>
            <a:ext cx="48403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decline — after cessation</a:t>
            </a:r>
            <a:endParaRPr lang="en-US" sz="1650" dirty="0"/>
          </a:p>
        </p:txBody>
      </p:sp>
      <p:sp>
        <p:nvSpPr>
          <p:cNvPr id="26" name="SK-18-text-25"/>
          <p:cNvSpPr/>
          <p:nvPr/>
        </p:nvSpPr>
        <p:spPr>
          <a:xfrm>
            <a:off x="3377059" y="2873425"/>
            <a:ext cx="88149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cessation halves the rate of lung function decline</a:t>
            </a:r>
            <a:endParaRPr lang="en-US" sz="1650" dirty="0"/>
          </a:p>
        </p:txBody>
      </p:sp>
      <p:sp>
        <p:nvSpPr>
          <p:cNvPr id="27" name="SK-18-text-26"/>
          <p:cNvSpPr/>
          <p:nvPr/>
        </p:nvSpPr>
        <p:spPr>
          <a:xfrm>
            <a:off x="511969" y="3415159"/>
            <a:ext cx="987742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Help Patients Stop</a:t>
            </a:r>
            <a:endParaRPr lang="en-US" sz="2550" dirty="0"/>
          </a:p>
        </p:txBody>
      </p:sp>
      <p:sp>
        <p:nvSpPr>
          <p:cNvPr id="28" name="SK-18-text-27"/>
          <p:cNvSpPr/>
          <p:nvPr/>
        </p:nvSpPr>
        <p:spPr>
          <a:xfrm>
            <a:off x="694879" y="4032498"/>
            <a:ext cx="269938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Refer</a:t>
            </a:r>
            <a:endParaRPr lang="en-US" sz="1950" dirty="0"/>
          </a:p>
        </p:txBody>
      </p:sp>
      <p:sp>
        <p:nvSpPr>
          <p:cNvPr id="29" name="SK-18-text-28"/>
          <p:cNvSpPr/>
          <p:nvPr/>
        </p:nvSpPr>
        <p:spPr>
          <a:xfrm>
            <a:off x="938659" y="4320480"/>
            <a:ext cx="112533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NHS Stop Smoking Service — evidence-based structured support</a:t>
            </a:r>
            <a:endParaRPr lang="en-US" sz="1350" dirty="0"/>
          </a:p>
        </p:txBody>
      </p:sp>
      <p:sp>
        <p:nvSpPr>
          <p:cNvPr id="30" name="SK-18-text-29"/>
          <p:cNvSpPr/>
          <p:nvPr/>
        </p:nvSpPr>
        <p:spPr>
          <a:xfrm>
            <a:off x="682675" y="4759375"/>
            <a:ext cx="80486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Pharmacotherapy Options</a:t>
            </a:r>
            <a:endParaRPr lang="en-US" sz="1950" dirty="0"/>
          </a:p>
        </p:txBody>
      </p:sp>
      <p:sp>
        <p:nvSpPr>
          <p:cNvPr id="31" name="SK-18-text-30"/>
          <p:cNvSpPr/>
          <p:nvPr/>
        </p:nvSpPr>
        <p:spPr>
          <a:xfrm>
            <a:off x="1121569" y="5136505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Varenicline</a:t>
            </a:r>
            <a:endParaRPr lang="en-US" sz="1725" dirty="0"/>
          </a:p>
        </p:txBody>
      </p:sp>
      <p:sp>
        <p:nvSpPr>
          <p:cNvPr id="32" name="SK-18-text-31"/>
          <p:cNvSpPr/>
          <p:nvPr/>
        </p:nvSpPr>
        <p:spPr>
          <a:xfrm>
            <a:off x="1387600" y="5397103"/>
            <a:ext cx="21431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</a:t>
            </a:r>
            <a:endParaRPr lang="en-US" sz="1200" dirty="0"/>
          </a:p>
        </p:txBody>
      </p:sp>
      <p:sp>
        <p:nvSpPr>
          <p:cNvPr id="33" name="SK-18-text-32"/>
          <p:cNvSpPr/>
          <p:nvPr/>
        </p:nvSpPr>
        <p:spPr>
          <a:xfrm>
            <a:off x="3218557" y="5136505"/>
            <a:ext cx="8982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NRT</a:t>
            </a:r>
            <a:endParaRPr lang="en-US" sz="1725" dirty="0"/>
          </a:p>
        </p:txBody>
      </p:sp>
      <p:sp>
        <p:nvSpPr>
          <p:cNvPr id="34" name="SK-18-text-33"/>
          <p:cNvSpPr/>
          <p:nvPr/>
        </p:nvSpPr>
        <p:spPr>
          <a:xfrm>
            <a:off x="2774691" y="5383411"/>
            <a:ext cx="44062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Patches / gum / spray</a:t>
            </a:r>
            <a:endParaRPr lang="en-US" sz="1200" dirty="0"/>
          </a:p>
        </p:txBody>
      </p:sp>
      <p:sp>
        <p:nvSpPr>
          <p:cNvPr id="35" name="SK-18-text-34"/>
          <p:cNvSpPr/>
          <p:nvPr/>
        </p:nvSpPr>
        <p:spPr>
          <a:xfrm>
            <a:off x="4706094" y="5136505"/>
            <a:ext cx="247554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Bupropion</a:t>
            </a:r>
            <a:endParaRPr lang="en-US" sz="1725" dirty="0"/>
          </a:p>
        </p:txBody>
      </p:sp>
      <p:sp>
        <p:nvSpPr>
          <p:cNvPr id="36" name="SK-18-text-35"/>
          <p:cNvSpPr/>
          <p:nvPr/>
        </p:nvSpPr>
        <p:spPr>
          <a:xfrm>
            <a:off x="4832091" y="5384304"/>
            <a:ext cx="23488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Second-line</a:t>
            </a:r>
            <a:endParaRPr lang="en-US" sz="1200" dirty="0"/>
          </a:p>
        </p:txBody>
      </p:sp>
      <p:sp>
        <p:nvSpPr>
          <p:cNvPr id="37" name="SK-18-text-36"/>
          <p:cNvSpPr/>
          <p:nvPr/>
        </p:nvSpPr>
        <p:spPr>
          <a:xfrm>
            <a:off x="682675" y="5877223"/>
            <a:ext cx="35909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Approach</a:t>
            </a:r>
            <a:endParaRPr lang="en-US" sz="1950" dirty="0"/>
          </a:p>
        </p:txBody>
      </p:sp>
      <p:sp>
        <p:nvSpPr>
          <p:cNvPr id="38" name="SK-18-text-37"/>
          <p:cNvSpPr/>
          <p:nvPr/>
        </p:nvSpPr>
        <p:spPr>
          <a:xfrm>
            <a:off x="938659" y="6158359"/>
            <a:ext cx="111956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Non-judgmental, motivational, revisit at every contact</a:t>
            </a:r>
            <a:endParaRPr lang="en-US" sz="1350" dirty="0"/>
          </a:p>
        </p:txBody>
      </p:sp>
      <p:sp>
        <p:nvSpPr>
          <p:cNvPr id="39" name="SK-18-text-38"/>
          <p:cNvSpPr/>
          <p:nvPr/>
        </p:nvSpPr>
        <p:spPr>
          <a:xfrm>
            <a:off x="7107882" y="6268194"/>
            <a:ext cx="50841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accounts for &gt;90% of COPD cases in the UK</a:t>
            </a:r>
            <a:endParaRPr lang="en-US" sz="1350" dirty="0"/>
          </a:p>
        </p:txBody>
      </p:sp>
      <p:sp>
        <p:nvSpPr>
          <p:cNvPr id="40" name="SK-18-text-39"/>
          <p:cNvSpPr/>
          <p:nvPr/>
        </p:nvSpPr>
        <p:spPr>
          <a:xfrm>
            <a:off x="60871" y="6672709"/>
            <a:ext cx="7391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125" dirty="0"/>
          </a:p>
        </p:txBody>
      </p:sp>
      <p:sp>
        <p:nvSpPr>
          <p:cNvPr id="41" name="SK-18-text-40"/>
          <p:cNvSpPr/>
          <p:nvPr/>
        </p:nvSpPr>
        <p:spPr>
          <a:xfrm>
            <a:off x="11277600" y="6679555"/>
            <a:ext cx="9144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18 of 36</a:t>
            </a:r>
            <a:endParaRPr lang="en-US" sz="11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8094" y="0"/>
            <a:ext cx="2913757" cy="1865263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6690" y="452586"/>
            <a:ext cx="4145161" cy="640526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393031"/>
            <a:ext cx="999679" cy="6667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2016175"/>
            <a:ext cx="11009263" cy="1522363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2016175"/>
            <a:ext cx="134094" cy="1522363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3957042"/>
            <a:ext cx="2206675" cy="898327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1075" y="3957042"/>
            <a:ext cx="2206675" cy="898327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9475" y="3957042"/>
            <a:ext cx="2206675" cy="898327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97875" y="3957042"/>
            <a:ext cx="2206675" cy="898327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36275" y="3957042"/>
            <a:ext cx="1328886" cy="898327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29686" y="1289298"/>
            <a:ext cx="4169569" cy="500628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20494" y="4059882"/>
            <a:ext cx="414486" cy="294829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18557" y="4039344"/>
            <a:ext cx="353467" cy="335905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7953" y="4025503"/>
            <a:ext cx="390079" cy="383977"/>
          </a:xfrm>
          <a:prstGeom prst="rect">
            <a:avLst/>
          </a:prstGeom>
        </p:spPr>
      </p:pic>
      <p:sp>
        <p:nvSpPr>
          <p:cNvPr id="18" name="SK-19-text-17"/>
          <p:cNvSpPr/>
          <p:nvPr/>
        </p:nvSpPr>
        <p:spPr>
          <a:xfrm>
            <a:off x="646063" y="473125"/>
            <a:ext cx="62579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NON-PHARMACOLOGICAL MANAGEMENT</a:t>
            </a:r>
            <a:endParaRPr lang="en-US" sz="1350" dirty="0"/>
          </a:p>
        </p:txBody>
      </p:sp>
      <p:sp>
        <p:nvSpPr>
          <p:cNvPr id="19" name="SK-19-text-18"/>
          <p:cNvSpPr/>
          <p:nvPr/>
        </p:nvSpPr>
        <p:spPr>
          <a:xfrm>
            <a:off x="658267" y="781794"/>
            <a:ext cx="1153373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Pulmonary Rehabilitation</a:t>
            </a:r>
            <a:endParaRPr lang="en-US" sz="3300" dirty="0"/>
          </a:p>
        </p:txBody>
      </p:sp>
      <p:sp>
        <p:nvSpPr>
          <p:cNvPr id="20" name="SK-19-text-19"/>
          <p:cNvSpPr/>
          <p:nvPr/>
        </p:nvSpPr>
        <p:spPr>
          <a:xfrm>
            <a:off x="646063" y="1625203"/>
            <a:ext cx="115459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intervention with the strongest evidence base for improving quality of life</a:t>
            </a:r>
            <a:endParaRPr lang="en-US" sz="1350" dirty="0"/>
          </a:p>
        </p:txBody>
      </p:sp>
      <p:sp>
        <p:nvSpPr>
          <p:cNvPr id="21" name="SK-19-text-20"/>
          <p:cNvSpPr/>
          <p:nvPr/>
        </p:nvSpPr>
        <p:spPr>
          <a:xfrm>
            <a:off x="902196" y="2125861"/>
            <a:ext cx="58883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Should Be Referred?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914400" y="2441377"/>
            <a:ext cx="108527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MRC Grade 3 or 4 — offer pulmonary rehabilitation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914400" y="2722513"/>
            <a:ext cx="112776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MRC Grade 2 — offer if functionally limited or disabled by breathlessness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914400" y="3003798"/>
            <a:ext cx="6071592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Any patient with COPD who remains symptomatic or deconditioned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despite optimal medical therapy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646063" y="3614142"/>
            <a:ext cx="1154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*NICE NG115 recommendation — do not wait for maximum pharmacological treatment first</a:t>
            </a:r>
            <a:endParaRPr lang="en-US" sz="1200" dirty="0"/>
          </a:p>
        </p:txBody>
      </p:sp>
      <p:sp>
        <p:nvSpPr>
          <p:cNvPr id="26" name="SK-19-text-25"/>
          <p:cNvSpPr/>
          <p:nvPr/>
        </p:nvSpPr>
        <p:spPr>
          <a:xfrm>
            <a:off x="1231255" y="4039344"/>
            <a:ext cx="27717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weeks</a:t>
            </a:r>
            <a:endParaRPr lang="en-US" sz="2250" dirty="0"/>
          </a:p>
        </p:txBody>
      </p:sp>
      <p:sp>
        <p:nvSpPr>
          <p:cNvPr id="27" name="SK-19-text-26"/>
          <p:cNvSpPr/>
          <p:nvPr/>
        </p:nvSpPr>
        <p:spPr>
          <a:xfrm>
            <a:off x="1231255" y="4409629"/>
            <a:ext cx="15848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Minimum programme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duration</a:t>
            </a:r>
            <a:endParaRPr lang="en-US" sz="1200" dirty="0"/>
          </a:p>
        </p:txBody>
      </p:sp>
      <p:sp>
        <p:nvSpPr>
          <p:cNvPr id="28" name="SK-19-text-27"/>
          <p:cNvSpPr/>
          <p:nvPr/>
        </p:nvSpPr>
        <p:spPr>
          <a:xfrm>
            <a:off x="3669655" y="4032498"/>
            <a:ext cx="27717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2x/week</a:t>
            </a:r>
            <a:endParaRPr lang="en-US" sz="2250" dirty="0"/>
          </a:p>
        </p:txBody>
      </p:sp>
      <p:sp>
        <p:nvSpPr>
          <p:cNvPr id="29" name="SK-19-text-28"/>
          <p:cNvSpPr/>
          <p:nvPr/>
        </p:nvSpPr>
        <p:spPr>
          <a:xfrm>
            <a:off x="3669655" y="4409629"/>
            <a:ext cx="153605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Supervised sessions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week</a:t>
            </a:r>
            <a:endParaRPr lang="en-US" sz="1200" dirty="0"/>
          </a:p>
        </p:txBody>
      </p:sp>
      <p:sp>
        <p:nvSpPr>
          <p:cNvPr id="30" name="SK-19-text-29"/>
          <p:cNvSpPr/>
          <p:nvPr/>
        </p:nvSpPr>
        <p:spPr>
          <a:xfrm>
            <a:off x="6120259" y="4039344"/>
            <a:ext cx="117157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MDT</a:t>
            </a:r>
            <a:endParaRPr lang="en-US" sz="2250" dirty="0"/>
          </a:p>
        </p:txBody>
      </p:sp>
      <p:sp>
        <p:nvSpPr>
          <p:cNvPr id="31" name="SK-19-text-30"/>
          <p:cNvSpPr/>
          <p:nvPr/>
        </p:nvSpPr>
        <p:spPr>
          <a:xfrm>
            <a:off x="6108055" y="4402782"/>
            <a:ext cx="12312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Multidisciplinary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 approach</a:t>
            </a:r>
            <a:endParaRPr lang="en-US" sz="1200" dirty="0"/>
          </a:p>
        </p:txBody>
      </p:sp>
      <p:sp>
        <p:nvSpPr>
          <p:cNvPr id="32" name="SK-19-text-31"/>
          <p:cNvSpPr/>
          <p:nvPr/>
        </p:nvSpPr>
        <p:spPr>
          <a:xfrm>
            <a:off x="646063" y="5019973"/>
            <a:ext cx="53854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Does It Deliver?</a:t>
            </a:r>
            <a:endParaRPr lang="en-US" sz="1650" dirty="0"/>
          </a:p>
        </p:txBody>
      </p:sp>
      <p:sp>
        <p:nvSpPr>
          <p:cNvPr id="33" name="SK-19-text-32"/>
          <p:cNvSpPr/>
          <p:nvPr/>
        </p:nvSpPr>
        <p:spPr>
          <a:xfrm>
            <a:off x="646063" y="5321796"/>
            <a:ext cx="115459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↑ Exercise capacity — improved walking distance and endurance</a:t>
            </a:r>
            <a:endParaRPr lang="en-US" sz="1350" dirty="0"/>
          </a:p>
        </p:txBody>
      </p:sp>
      <p:sp>
        <p:nvSpPr>
          <p:cNvPr id="34" name="SK-19-text-33"/>
          <p:cNvSpPr/>
          <p:nvPr/>
        </p:nvSpPr>
        <p:spPr>
          <a:xfrm>
            <a:off x="646063" y="5609779"/>
            <a:ext cx="115459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↑ Quality of life — reduced breathlessness, better daily function</a:t>
            </a:r>
            <a:endParaRPr lang="en-US" sz="1350" dirty="0"/>
          </a:p>
        </p:txBody>
      </p:sp>
      <p:sp>
        <p:nvSpPr>
          <p:cNvPr id="35" name="SK-19-text-34"/>
          <p:cNvSpPr/>
          <p:nvPr/>
        </p:nvSpPr>
        <p:spPr>
          <a:xfrm>
            <a:off x="646063" y="5890915"/>
            <a:ext cx="11545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↓ Hospital admissions — fewer and shorter inpatient stays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646063" y="6165205"/>
            <a:ext cx="115459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↑ Confidence — self-efficacy and understanding of the condition</a:t>
            </a:r>
            <a:endParaRPr lang="en-US" sz="1350" dirty="0"/>
          </a:p>
        </p:txBody>
      </p:sp>
      <p:sp>
        <p:nvSpPr>
          <p:cNvPr id="37" name="SK-19-text-36"/>
          <p:cNvSpPr/>
          <p:nvPr/>
        </p:nvSpPr>
        <p:spPr>
          <a:xfrm>
            <a:off x="609600" y="6624786"/>
            <a:ext cx="7543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COPD Teaching Deck · May 2026</a:t>
            </a:r>
            <a:endParaRPr lang="en-US" sz="1050" dirty="0"/>
          </a:p>
        </p:txBody>
      </p:sp>
      <p:sp>
        <p:nvSpPr>
          <p:cNvPr id="38" name="SK-19-text-37"/>
          <p:cNvSpPr/>
          <p:nvPr/>
        </p:nvSpPr>
        <p:spPr>
          <a:xfrm>
            <a:off x="10640467" y="6638479"/>
            <a:ext cx="100265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19 of 36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1153" y="0"/>
            <a:ext cx="1060698" cy="10287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192113"/>
            <a:ext cx="1694557" cy="571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913334"/>
            <a:ext cx="3377059" cy="3867894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913334"/>
            <a:ext cx="170557" cy="386789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882" y="2091630"/>
            <a:ext cx="1365498" cy="281136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3498" y="1913334"/>
            <a:ext cx="3364855" cy="3867894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3498" y="1913334"/>
            <a:ext cx="170557" cy="3867894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1373" y="2091630"/>
            <a:ext cx="1365498" cy="281136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56377" y="1913334"/>
            <a:ext cx="3364855" cy="3867894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6377" y="1913334"/>
            <a:ext cx="170557" cy="3867894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34400" y="2091630"/>
            <a:ext cx="1365498" cy="281136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859" y="6000750"/>
            <a:ext cx="268188" cy="233065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658267" y="575965"/>
            <a:ext cx="1153373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Currency and Guidelines</a:t>
            </a:r>
            <a:endParaRPr lang="en-US" sz="4050" dirty="0"/>
          </a:p>
        </p:txBody>
      </p:sp>
      <p:sp>
        <p:nvSpPr>
          <p:cNvPr id="16" name="SK-2-text-15"/>
          <p:cNvSpPr/>
          <p:nvPr/>
        </p:nvSpPr>
        <p:spPr>
          <a:xfrm>
            <a:off x="658267" y="1364605"/>
            <a:ext cx="1153373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A4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*All content reflects guidelines current as of May 2026</a:t>
            </a:r>
            <a:endParaRPr lang="en-US" sz="1800" dirty="0"/>
          </a:p>
        </p:txBody>
      </p:sp>
      <p:sp>
        <p:nvSpPr>
          <p:cNvPr id="17" name="SK-2-text-16"/>
          <p:cNvSpPr/>
          <p:nvPr/>
        </p:nvSpPr>
        <p:spPr>
          <a:xfrm>
            <a:off x="1158180" y="2132707"/>
            <a:ext cx="2838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</a:t>
            </a:r>
            <a:endParaRPr lang="en-US" sz="1500" dirty="0"/>
          </a:p>
        </p:txBody>
      </p:sp>
      <p:sp>
        <p:nvSpPr>
          <p:cNvPr id="18" name="SK-2-text-17"/>
          <p:cNvSpPr/>
          <p:nvPr/>
        </p:nvSpPr>
        <p:spPr>
          <a:xfrm>
            <a:off x="1036290" y="2571750"/>
            <a:ext cx="60864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in Over 16s</a:t>
            </a:r>
            <a:endParaRPr lang="en-US" sz="2250" dirty="0"/>
          </a:p>
        </p:txBody>
      </p:sp>
      <p:sp>
        <p:nvSpPr>
          <p:cNvPr id="19" name="SK-2-text-18"/>
          <p:cNvSpPr/>
          <p:nvPr/>
        </p:nvSpPr>
        <p:spPr>
          <a:xfrm>
            <a:off x="1036290" y="2976265"/>
            <a:ext cx="754856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March 26, 2026</a:t>
            </a:r>
            <a:endParaRPr lang="en-US" sz="1875" dirty="0"/>
          </a:p>
        </p:txBody>
      </p:sp>
      <p:sp>
        <p:nvSpPr>
          <p:cNvPr id="20" name="SK-2-text-19"/>
          <p:cNvSpPr/>
          <p:nvPr/>
        </p:nvSpPr>
        <p:spPr>
          <a:xfrm>
            <a:off x="1036290" y="3490615"/>
            <a:ext cx="225549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Integrated TA1142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Dupilumab for COPD</a:t>
            </a:r>
            <a:endParaRPr lang="en-US" sz="1650" dirty="0"/>
          </a:p>
        </p:txBody>
      </p:sp>
      <p:sp>
        <p:nvSpPr>
          <p:cNvPr id="21" name="SK-2-text-20"/>
          <p:cNvSpPr/>
          <p:nvPr/>
        </p:nvSpPr>
        <p:spPr>
          <a:xfrm>
            <a:off x="1036290" y="4087267"/>
            <a:ext cx="262116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Primary reference for UK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management</a:t>
            </a:r>
            <a:endParaRPr lang="en-US" sz="1650" dirty="0"/>
          </a:p>
        </p:txBody>
      </p:sp>
      <p:sp>
        <p:nvSpPr>
          <p:cNvPr id="22" name="SK-2-text-21"/>
          <p:cNvSpPr/>
          <p:nvPr/>
        </p:nvSpPr>
        <p:spPr>
          <a:xfrm>
            <a:off x="1024086" y="5321796"/>
            <a:ext cx="48958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A4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niceguidelines.org.uk</a:t>
            </a:r>
            <a:endParaRPr lang="en-US" sz="1500" dirty="0"/>
          </a:p>
        </p:txBody>
      </p:sp>
      <p:sp>
        <p:nvSpPr>
          <p:cNvPr id="23" name="SK-2-text-22"/>
          <p:cNvSpPr/>
          <p:nvPr/>
        </p:nvSpPr>
        <p:spPr>
          <a:xfrm>
            <a:off x="4901059" y="2146548"/>
            <a:ext cx="2762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2026</a:t>
            </a:r>
            <a:endParaRPr lang="en-US" sz="1500" dirty="0"/>
          </a:p>
        </p:txBody>
      </p:sp>
      <p:sp>
        <p:nvSpPr>
          <p:cNvPr id="24" name="SK-2-text-23"/>
          <p:cNvSpPr/>
          <p:nvPr/>
        </p:nvSpPr>
        <p:spPr>
          <a:xfrm>
            <a:off x="4754761" y="2571750"/>
            <a:ext cx="2816275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Global Initiative for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</a:t>
            </a:r>
            <a:endParaRPr lang="en-US" sz="2400" dirty="0"/>
          </a:p>
        </p:txBody>
      </p:sp>
      <p:sp>
        <p:nvSpPr>
          <p:cNvPr id="25" name="SK-2-text-24"/>
          <p:cNvSpPr/>
          <p:nvPr/>
        </p:nvSpPr>
        <p:spPr>
          <a:xfrm>
            <a:off x="4766965" y="3332857"/>
            <a:ext cx="4310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January 2026</a:t>
            </a:r>
            <a:endParaRPr lang="en-US" sz="1875" dirty="0"/>
          </a:p>
        </p:txBody>
      </p:sp>
      <p:sp>
        <p:nvSpPr>
          <p:cNvPr id="26" name="SK-2-text-25"/>
          <p:cNvSpPr/>
          <p:nvPr/>
        </p:nvSpPr>
        <p:spPr>
          <a:xfrm>
            <a:off x="4754761" y="3703290"/>
            <a:ext cx="706088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ABE classification retained</a:t>
            </a:r>
            <a:endParaRPr lang="en-US" sz="1575" dirty="0"/>
          </a:p>
        </p:txBody>
      </p:sp>
      <p:sp>
        <p:nvSpPr>
          <p:cNvPr id="27" name="SK-2-text-26"/>
          <p:cNvSpPr/>
          <p:nvPr/>
        </p:nvSpPr>
        <p:spPr>
          <a:xfrm>
            <a:off x="4754761" y="4059882"/>
            <a:ext cx="287729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Cardiovascular risk chapter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added (from GOLD 2025)</a:t>
            </a:r>
            <a:endParaRPr lang="en-US" sz="1650" dirty="0"/>
          </a:p>
        </p:txBody>
      </p:sp>
      <p:sp>
        <p:nvSpPr>
          <p:cNvPr id="28" name="SK-2-text-27"/>
          <p:cNvSpPr/>
          <p:nvPr/>
        </p:nvSpPr>
        <p:spPr>
          <a:xfrm>
            <a:off x="4779169" y="4725144"/>
            <a:ext cx="74128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*Ensifentrine introduced in GOLD 2025</a:t>
            </a:r>
            <a:endParaRPr lang="en-US" sz="1200" dirty="0"/>
          </a:p>
        </p:txBody>
      </p:sp>
      <p:sp>
        <p:nvSpPr>
          <p:cNvPr id="29" name="SK-2-text-28"/>
          <p:cNvSpPr/>
          <p:nvPr/>
        </p:nvSpPr>
        <p:spPr>
          <a:xfrm>
            <a:off x="4754761" y="5335488"/>
            <a:ext cx="2838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goldcopd.org</a:t>
            </a:r>
            <a:endParaRPr lang="en-US" sz="1500" dirty="0"/>
          </a:p>
        </p:txBody>
      </p:sp>
      <p:sp>
        <p:nvSpPr>
          <p:cNvPr id="30" name="SK-2-text-29"/>
          <p:cNvSpPr/>
          <p:nvPr/>
        </p:nvSpPr>
        <p:spPr>
          <a:xfrm>
            <a:off x="8644086" y="2146548"/>
            <a:ext cx="177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 91</a:t>
            </a:r>
            <a:endParaRPr lang="en-US" sz="1500" dirty="0"/>
          </a:p>
        </p:txBody>
      </p:sp>
      <p:sp>
        <p:nvSpPr>
          <p:cNvPr id="31" name="SK-2-text-30"/>
          <p:cNvSpPr/>
          <p:nvPr/>
        </p:nvSpPr>
        <p:spPr>
          <a:xfrm>
            <a:off x="8509992" y="2571750"/>
            <a:ext cx="2267694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British National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Formulary</a:t>
            </a:r>
            <a:endParaRPr lang="en-US" sz="2400" dirty="0"/>
          </a:p>
        </p:txBody>
      </p:sp>
      <p:sp>
        <p:nvSpPr>
          <p:cNvPr id="32" name="SK-2-text-31"/>
          <p:cNvSpPr/>
          <p:nvPr/>
        </p:nvSpPr>
        <p:spPr>
          <a:xfrm>
            <a:off x="8509992" y="3332857"/>
            <a:ext cx="36820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March 2026</a:t>
            </a:r>
            <a:endParaRPr lang="en-US" sz="1875" dirty="0"/>
          </a:p>
        </p:txBody>
      </p:sp>
      <p:sp>
        <p:nvSpPr>
          <p:cNvPr id="33" name="SK-2-text-32"/>
          <p:cNvSpPr/>
          <p:nvPr/>
        </p:nvSpPr>
        <p:spPr>
          <a:xfrm>
            <a:off x="8509992" y="3703290"/>
            <a:ext cx="264556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Source for all drug doses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this deck</a:t>
            </a:r>
            <a:endParaRPr lang="en-US" sz="1650" dirty="0"/>
          </a:p>
        </p:txBody>
      </p:sp>
      <p:sp>
        <p:nvSpPr>
          <p:cNvPr id="34" name="SK-2-text-33"/>
          <p:cNvSpPr/>
          <p:nvPr/>
        </p:nvSpPr>
        <p:spPr>
          <a:xfrm>
            <a:off x="8509992" y="4306788"/>
            <a:ext cx="213360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Roflumilast dosing: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250mcg → 500mcg</a:t>
            </a:r>
            <a:endParaRPr lang="en-US" sz="1650" dirty="0"/>
          </a:p>
        </p:txBody>
      </p:sp>
      <p:sp>
        <p:nvSpPr>
          <p:cNvPr id="35" name="SK-2-text-34"/>
          <p:cNvSpPr/>
          <p:nvPr/>
        </p:nvSpPr>
        <p:spPr>
          <a:xfrm>
            <a:off x="8509992" y="5335488"/>
            <a:ext cx="3524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77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bnf.nice.org.uk</a:t>
            </a:r>
            <a:endParaRPr lang="en-US" sz="1500" dirty="0"/>
          </a:p>
        </p:txBody>
      </p:sp>
      <p:sp>
        <p:nvSpPr>
          <p:cNvPr id="36" name="SK-2-text-35"/>
          <p:cNvSpPr/>
          <p:nvPr/>
        </p:nvSpPr>
        <p:spPr>
          <a:xfrm>
            <a:off x="938659" y="6062365"/>
            <a:ext cx="1125334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‘This teaching deck integrates NICE NG115, GOLD 2026, and BNF 91 — use alongside current guidelines in clinical practice.’</a:t>
            </a:r>
            <a:endParaRPr lang="en-US" sz="1575" dirty="0"/>
          </a:p>
        </p:txBody>
      </p:sp>
      <p:sp>
        <p:nvSpPr>
          <p:cNvPr id="40" name="SK-2-text-39"/>
          <p:cNvSpPr/>
          <p:nvPr/>
        </p:nvSpPr>
        <p:spPr>
          <a:xfrm>
            <a:off x="8326934" y="6604248"/>
            <a:ext cx="3865066" cy="1849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233065"/>
            <a:ext cx="816769" cy="301675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186309"/>
            <a:ext cx="877788" cy="75307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4690" y="0"/>
            <a:ext cx="1097161" cy="96009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51571"/>
            <a:ext cx="12192000" cy="38397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427684"/>
            <a:ext cx="5474196" cy="1892796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561" y="3867745"/>
            <a:ext cx="1079152" cy="267444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2427684"/>
            <a:ext cx="5474196" cy="1892796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8980" y="3878164"/>
            <a:ext cx="1802160" cy="267444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173" y="4464546"/>
            <a:ext cx="5474196" cy="1892796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93106" y="6075302"/>
            <a:ext cx="1341090" cy="267444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82" y="4464546"/>
            <a:ext cx="5474196" cy="1892796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4573" y="6089898"/>
            <a:ext cx="983498" cy="267444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4188" y="4656534"/>
            <a:ext cx="1048494" cy="1049238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4656534"/>
            <a:ext cx="1048494" cy="1049238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2855" y="2619673"/>
            <a:ext cx="1011882" cy="1042392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6377" y="2599134"/>
            <a:ext cx="1231255" cy="1062930"/>
          </a:xfrm>
          <a:prstGeom prst="rect">
            <a:avLst/>
          </a:prstGeom>
        </p:spPr>
      </p:pic>
      <p:sp>
        <p:nvSpPr>
          <p:cNvPr id="20" name="SK-20-text-19"/>
          <p:cNvSpPr/>
          <p:nvPr/>
        </p:nvSpPr>
        <p:spPr>
          <a:xfrm>
            <a:off x="532805" y="267444"/>
            <a:ext cx="7630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/ 36</a:t>
            </a:r>
            <a:endParaRPr lang="en-US" sz="1650" dirty="0"/>
          </a:p>
        </p:txBody>
      </p:sp>
      <p:sp>
        <p:nvSpPr>
          <p:cNvPr id="21" name="SK-20-text-20"/>
          <p:cNvSpPr/>
          <p:nvPr/>
        </p:nvSpPr>
        <p:spPr>
          <a:xfrm>
            <a:off x="487561" y="651421"/>
            <a:ext cx="1170443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Vaccination and Preventative Care</a:t>
            </a:r>
            <a:endParaRPr lang="en-US" sz="3000" dirty="0"/>
          </a:p>
        </p:txBody>
      </p:sp>
      <p:sp>
        <p:nvSpPr>
          <p:cNvPr id="22" name="SK-20-text-21"/>
          <p:cNvSpPr/>
          <p:nvPr/>
        </p:nvSpPr>
        <p:spPr>
          <a:xfrm>
            <a:off x="475357" y="1357759"/>
            <a:ext cx="1171664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5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 exacerbation risk and respiratory complications in COPD patients</a:t>
            </a:r>
            <a:endParaRPr lang="en-US" sz="1950" dirty="0"/>
          </a:p>
        </p:txBody>
      </p:sp>
      <p:sp>
        <p:nvSpPr>
          <p:cNvPr id="23" name="SK-20-text-22"/>
          <p:cNvSpPr/>
          <p:nvPr/>
        </p:nvSpPr>
        <p:spPr>
          <a:xfrm>
            <a:off x="1292275" y="1927027"/>
            <a:ext cx="108997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COPD patients should be up to date with the following vaccinations — record status at every annual review</a:t>
            </a:r>
            <a:endParaRPr lang="en-US" sz="1500" dirty="0"/>
          </a:p>
        </p:txBody>
      </p:sp>
      <p:sp>
        <p:nvSpPr>
          <p:cNvPr id="24" name="SK-20-text-23"/>
          <p:cNvSpPr/>
          <p:nvPr/>
        </p:nvSpPr>
        <p:spPr>
          <a:xfrm>
            <a:off x="1938486" y="2605980"/>
            <a:ext cx="301371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Influenza</a:t>
            </a:r>
            <a:endParaRPr lang="en-US" sz="2100" dirty="0"/>
          </a:p>
        </p:txBody>
      </p:sp>
      <p:sp>
        <p:nvSpPr>
          <p:cNvPr id="25" name="SK-20-text-24"/>
          <p:cNvSpPr/>
          <p:nvPr/>
        </p:nvSpPr>
        <p:spPr>
          <a:xfrm>
            <a:off x="1950690" y="2955727"/>
            <a:ext cx="234029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47C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*Annual*</a:t>
            </a:r>
            <a:endParaRPr lang="en-US" sz="1575" dirty="0"/>
          </a:p>
        </p:txBody>
      </p:sp>
      <p:sp>
        <p:nvSpPr>
          <p:cNvPr id="26" name="SK-20-text-25"/>
          <p:cNvSpPr/>
          <p:nvPr/>
        </p:nvSpPr>
        <p:spPr>
          <a:xfrm>
            <a:off x="1950690" y="3278088"/>
            <a:ext cx="5124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Offered every autumn</a:t>
            </a:r>
            <a:endParaRPr lang="en-US" sz="1500" dirty="0"/>
          </a:p>
        </p:txBody>
      </p:sp>
      <p:sp>
        <p:nvSpPr>
          <p:cNvPr id="27" name="SK-20-text-26"/>
          <p:cNvSpPr/>
          <p:nvPr/>
        </p:nvSpPr>
        <p:spPr>
          <a:xfrm>
            <a:off x="1950690" y="3518148"/>
            <a:ext cx="9925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All COPD patients, regardless of severity</a:t>
            </a:r>
            <a:endParaRPr lang="en-US" sz="1500" dirty="0"/>
          </a:p>
        </p:txBody>
      </p:sp>
      <p:sp>
        <p:nvSpPr>
          <p:cNvPr id="28" name="SK-20-text-27"/>
          <p:cNvSpPr/>
          <p:nvPr/>
        </p:nvSpPr>
        <p:spPr>
          <a:xfrm>
            <a:off x="1993106" y="3922663"/>
            <a:ext cx="90249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year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7546777" y="2599134"/>
            <a:ext cx="312039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COVID-19</a:t>
            </a:r>
            <a:endParaRPr lang="en-US" sz="2100" dirty="0"/>
          </a:p>
        </p:txBody>
      </p:sp>
      <p:sp>
        <p:nvSpPr>
          <p:cNvPr id="30" name="SK-20-text-29"/>
          <p:cNvSpPr/>
          <p:nvPr/>
        </p:nvSpPr>
        <p:spPr>
          <a:xfrm>
            <a:off x="7558980" y="2955727"/>
            <a:ext cx="25803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*Booster*</a:t>
            </a:r>
            <a:endParaRPr lang="en-US" sz="1575" dirty="0"/>
          </a:p>
        </p:txBody>
      </p:sp>
      <p:sp>
        <p:nvSpPr>
          <p:cNvPr id="31" name="SK-20-text-30"/>
          <p:cNvSpPr/>
          <p:nvPr/>
        </p:nvSpPr>
        <p:spPr>
          <a:xfrm>
            <a:off x="7546777" y="3278088"/>
            <a:ext cx="46452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Follow current national schedule</a:t>
            </a:r>
            <a:endParaRPr lang="en-US" sz="1500" dirty="0"/>
          </a:p>
        </p:txBody>
      </p:sp>
      <p:sp>
        <p:nvSpPr>
          <p:cNvPr id="32" name="SK-20-text-31"/>
          <p:cNvSpPr/>
          <p:nvPr/>
        </p:nvSpPr>
        <p:spPr>
          <a:xfrm>
            <a:off x="7546777" y="3518148"/>
            <a:ext cx="46452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COPD patients are in priority group</a:t>
            </a:r>
            <a:endParaRPr lang="en-US" sz="1500" dirty="0"/>
          </a:p>
        </p:txBody>
      </p:sp>
      <p:sp>
        <p:nvSpPr>
          <p:cNvPr id="33" name="SK-20-text-32"/>
          <p:cNvSpPr/>
          <p:nvPr/>
        </p:nvSpPr>
        <p:spPr>
          <a:xfrm>
            <a:off x="7589193" y="3922663"/>
            <a:ext cx="16950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national guidance</a:t>
            </a:r>
            <a:endParaRPr lang="en-US" sz="1350" dirty="0"/>
          </a:p>
        </p:txBody>
      </p:sp>
      <p:sp>
        <p:nvSpPr>
          <p:cNvPr id="34" name="SK-20-text-33"/>
          <p:cNvSpPr/>
          <p:nvPr/>
        </p:nvSpPr>
        <p:spPr>
          <a:xfrm>
            <a:off x="1938486" y="4649688"/>
            <a:ext cx="39738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Pneumococcal</a:t>
            </a:r>
            <a:endParaRPr lang="en-US" sz="2100" dirty="0"/>
          </a:p>
        </p:txBody>
      </p:sp>
      <p:sp>
        <p:nvSpPr>
          <p:cNvPr id="35" name="SK-20-text-34"/>
          <p:cNvSpPr/>
          <p:nvPr/>
        </p:nvSpPr>
        <p:spPr>
          <a:xfrm>
            <a:off x="1950690" y="4992588"/>
            <a:ext cx="242030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5A8C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*PPV23*</a:t>
            </a:r>
            <a:endParaRPr lang="en-US" sz="1575" dirty="0"/>
          </a:p>
        </p:txBody>
      </p:sp>
      <p:sp>
        <p:nvSpPr>
          <p:cNvPr id="36" name="SK-20-text-35"/>
          <p:cNvSpPr/>
          <p:nvPr/>
        </p:nvSpPr>
        <p:spPr>
          <a:xfrm>
            <a:off x="1950690" y="5321796"/>
            <a:ext cx="7410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One-off dose for most patients</a:t>
            </a:r>
            <a:endParaRPr lang="en-US" sz="1500" dirty="0"/>
          </a:p>
        </p:txBody>
      </p:sp>
      <p:sp>
        <p:nvSpPr>
          <p:cNvPr id="37" name="SK-20-text-36"/>
          <p:cNvSpPr/>
          <p:nvPr/>
        </p:nvSpPr>
        <p:spPr>
          <a:xfrm>
            <a:off x="1950690" y="5568553"/>
            <a:ext cx="10153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Repeat based on individual risk assessment</a:t>
            </a:r>
            <a:endParaRPr lang="en-US" sz="1500" dirty="0"/>
          </a:p>
        </p:txBody>
      </p:sp>
      <p:sp>
        <p:nvSpPr>
          <p:cNvPr id="38" name="SK-20-text-37"/>
          <p:cNvSpPr/>
          <p:nvPr/>
        </p:nvSpPr>
        <p:spPr>
          <a:xfrm>
            <a:off x="1950690" y="5794921"/>
            <a:ext cx="9925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Protects against Streptococcus pneumoniae</a:t>
            </a:r>
            <a:endParaRPr lang="en-US" sz="1500" dirty="0"/>
          </a:p>
        </p:txBody>
      </p:sp>
      <p:sp>
        <p:nvSpPr>
          <p:cNvPr id="39" name="SK-20-text-38"/>
          <p:cNvSpPr/>
          <p:nvPr/>
        </p:nvSpPr>
        <p:spPr>
          <a:xfrm>
            <a:off x="1993106" y="6137821"/>
            <a:ext cx="135359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One-off + review</a:t>
            </a:r>
            <a:endParaRPr lang="en-US" sz="1350" dirty="0"/>
          </a:p>
        </p:txBody>
      </p:sp>
      <p:sp>
        <p:nvSpPr>
          <p:cNvPr id="40" name="SK-20-text-39"/>
          <p:cNvSpPr/>
          <p:nvPr/>
        </p:nvSpPr>
        <p:spPr>
          <a:xfrm>
            <a:off x="7546777" y="4642842"/>
            <a:ext cx="10934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RSV</a:t>
            </a:r>
            <a:endParaRPr lang="en-US" sz="2100" dirty="0"/>
          </a:p>
        </p:txBody>
      </p:sp>
      <p:sp>
        <p:nvSpPr>
          <p:cNvPr id="41" name="SK-20-text-40"/>
          <p:cNvSpPr/>
          <p:nvPr/>
        </p:nvSpPr>
        <p:spPr>
          <a:xfrm>
            <a:off x="7546777" y="4978896"/>
            <a:ext cx="46452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8C5A8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*Respiratory Syncytial Virus*</a:t>
            </a:r>
            <a:endParaRPr lang="en-US" sz="1575" dirty="0"/>
          </a:p>
        </p:txBody>
      </p:sp>
      <p:sp>
        <p:nvSpPr>
          <p:cNvPr id="42" name="SK-20-text-41"/>
          <p:cNvSpPr/>
          <p:nvPr/>
        </p:nvSpPr>
        <p:spPr>
          <a:xfrm>
            <a:off x="7534573" y="5321796"/>
            <a:ext cx="46574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Offer if eligible per national programme</a:t>
            </a:r>
            <a:endParaRPr lang="en-US" sz="1500" dirty="0"/>
          </a:p>
        </p:txBody>
      </p:sp>
      <p:sp>
        <p:nvSpPr>
          <p:cNvPr id="43" name="SK-20-text-42"/>
          <p:cNvSpPr/>
          <p:nvPr/>
        </p:nvSpPr>
        <p:spPr>
          <a:xfrm>
            <a:off x="7534573" y="5561707"/>
            <a:ext cx="37062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RSV is a significant exacerbation trigger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</a:t>
            </a:r>
            <a:endParaRPr lang="en-US" sz="1350" dirty="0"/>
          </a:p>
        </p:txBody>
      </p:sp>
      <p:sp>
        <p:nvSpPr>
          <p:cNvPr id="44" name="SK-20-text-43"/>
          <p:cNvSpPr/>
          <p:nvPr/>
        </p:nvSpPr>
        <p:spPr>
          <a:xfrm>
            <a:off x="7589193" y="6130975"/>
            <a:ext cx="7806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eligible</a:t>
            </a:r>
            <a:endParaRPr lang="en-US" sz="1350" dirty="0"/>
          </a:p>
        </p:txBody>
      </p:sp>
      <p:sp>
        <p:nvSpPr>
          <p:cNvPr id="45" name="SK-20-text-44"/>
          <p:cNvSpPr/>
          <p:nvPr/>
        </p:nvSpPr>
        <p:spPr>
          <a:xfrm>
            <a:off x="3546277" y="6645325"/>
            <a:ext cx="50748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 · NICE NG115 · GOLD 2026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871" y="0"/>
            <a:ext cx="451098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529209"/>
            <a:ext cx="1292275" cy="6161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2235696"/>
            <a:ext cx="4132957" cy="2523679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235696"/>
            <a:ext cx="4132957" cy="473125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5467" y="2235696"/>
            <a:ext cx="4132957" cy="2523679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5467" y="2235696"/>
            <a:ext cx="4132957" cy="473125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937671"/>
            <a:ext cx="10972800" cy="671959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937671"/>
            <a:ext cx="121890" cy="671959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726311"/>
            <a:ext cx="10972800" cy="671959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726311"/>
            <a:ext cx="121890" cy="67195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4400" y="5877223"/>
            <a:ext cx="353467" cy="370284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4400" y="5054203"/>
            <a:ext cx="353467" cy="418207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02353" y="651421"/>
            <a:ext cx="2267694" cy="4080421"/>
          </a:xfrm>
          <a:prstGeom prst="rect">
            <a:avLst/>
          </a:prstGeom>
        </p:spPr>
      </p:pic>
      <p:sp>
        <p:nvSpPr>
          <p:cNvPr id="17" name="SK-21-text-16"/>
          <p:cNvSpPr/>
          <p:nvPr/>
        </p:nvSpPr>
        <p:spPr>
          <a:xfrm>
            <a:off x="597396" y="356592"/>
            <a:ext cx="6388596" cy="10697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30"/>
              </a:lnSpc>
              <a:buNone/>
            </a:pPr>
            <a:r>
              <a:rPr lang="en-US" sz="35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Oxygen Therapy</a:t>
            </a:r>
            <a:endParaRPr lang="en-US" sz="3525" dirty="0"/>
          </a:p>
          <a:p>
            <a:pPr marL="0" indent="0" algn="l">
              <a:lnSpc>
                <a:spcPts val="4230"/>
              </a:lnSpc>
              <a:buNone/>
            </a:pPr>
            <a:r>
              <a:rPr lang="en-US" sz="35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(LTOT) Criteria</a:t>
            </a:r>
            <a:endParaRPr lang="en-US" sz="3525" dirty="0"/>
          </a:p>
        </p:txBody>
      </p:sp>
      <p:sp>
        <p:nvSpPr>
          <p:cNvPr id="18" name="SK-21-text-17"/>
          <p:cNvSpPr/>
          <p:nvPr/>
        </p:nvSpPr>
        <p:spPr>
          <a:xfrm>
            <a:off x="597396" y="1707505"/>
            <a:ext cx="1159460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PaO₂ thresholds · Assessment process · Usage requirements</a:t>
            </a:r>
            <a:endParaRPr lang="en-US" sz="1950" dirty="0"/>
          </a:p>
        </p:txBody>
      </p:sp>
      <p:sp>
        <p:nvSpPr>
          <p:cNvPr id="19" name="SK-21-text-18"/>
          <p:cNvSpPr/>
          <p:nvPr/>
        </p:nvSpPr>
        <p:spPr>
          <a:xfrm>
            <a:off x="1605707" y="2359075"/>
            <a:ext cx="210413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CRITERION</a:t>
            </a:r>
            <a:endParaRPr lang="en-US" sz="1650" dirty="0"/>
          </a:p>
        </p:txBody>
      </p:sp>
      <p:sp>
        <p:nvSpPr>
          <p:cNvPr id="20" name="SK-21-text-19"/>
          <p:cNvSpPr/>
          <p:nvPr/>
        </p:nvSpPr>
        <p:spPr>
          <a:xfrm>
            <a:off x="1150888" y="2914650"/>
            <a:ext cx="301362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PaO₂ &lt; 7.3 kPa</a:t>
            </a:r>
            <a:endParaRPr lang="en-US" sz="3300" dirty="0"/>
          </a:p>
        </p:txBody>
      </p:sp>
      <p:sp>
        <p:nvSpPr>
          <p:cNvPr id="21" name="SK-21-text-20"/>
          <p:cNvSpPr/>
          <p:nvPr/>
        </p:nvSpPr>
        <p:spPr>
          <a:xfrm>
            <a:off x="800993" y="3456384"/>
            <a:ext cx="372576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stable (not during exacerbation)</a:t>
            </a:r>
            <a:endParaRPr lang="en-US" sz="1650" dirty="0"/>
          </a:p>
        </p:txBody>
      </p:sp>
      <p:sp>
        <p:nvSpPr>
          <p:cNvPr id="22" name="SK-21-text-21"/>
          <p:cNvSpPr/>
          <p:nvPr/>
        </p:nvSpPr>
        <p:spPr>
          <a:xfrm>
            <a:off x="999679" y="3799284"/>
            <a:ext cx="3157686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Qualifies for LTOT regardless of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 conditions</a:t>
            </a:r>
            <a:endParaRPr lang="en-US" sz="1575" dirty="0"/>
          </a:p>
        </p:txBody>
      </p:sp>
      <p:sp>
        <p:nvSpPr>
          <p:cNvPr id="23" name="SK-21-text-22"/>
          <p:cNvSpPr/>
          <p:nvPr/>
        </p:nvSpPr>
        <p:spPr>
          <a:xfrm>
            <a:off x="5775275" y="2359075"/>
            <a:ext cx="239672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SECONDARY CRITERION</a:t>
            </a:r>
            <a:endParaRPr lang="en-US" sz="1650" dirty="0"/>
          </a:p>
        </p:txBody>
      </p:sp>
      <p:sp>
        <p:nvSpPr>
          <p:cNvPr id="24" name="SK-21-text-23"/>
          <p:cNvSpPr/>
          <p:nvPr/>
        </p:nvSpPr>
        <p:spPr>
          <a:xfrm>
            <a:off x="5113288" y="2914650"/>
            <a:ext cx="372070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PaO₂ 7.3 – 8.0 kPa</a:t>
            </a:r>
            <a:endParaRPr lang="en-US" sz="3300" dirty="0"/>
          </a:p>
        </p:txBody>
      </p:sp>
      <p:sp>
        <p:nvSpPr>
          <p:cNvPr id="25" name="SK-21-text-24"/>
          <p:cNvSpPr/>
          <p:nvPr/>
        </p:nvSpPr>
        <p:spPr>
          <a:xfrm>
            <a:off x="5303490" y="3463230"/>
            <a:ext cx="68885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one or more of the following:</a:t>
            </a:r>
            <a:endParaRPr lang="en-US" sz="1650" dirty="0"/>
          </a:p>
        </p:txBody>
      </p:sp>
      <p:sp>
        <p:nvSpPr>
          <p:cNvPr id="26" name="SK-21-text-25"/>
          <p:cNvSpPr/>
          <p:nvPr/>
        </p:nvSpPr>
        <p:spPr>
          <a:xfrm>
            <a:off x="5303490" y="3812977"/>
            <a:ext cx="38766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Cor pulmonale</a:t>
            </a:r>
            <a:endParaRPr lang="en-US" sz="1650" dirty="0"/>
          </a:p>
        </p:txBody>
      </p:sp>
      <p:sp>
        <p:nvSpPr>
          <p:cNvPr id="27" name="SK-21-text-26"/>
          <p:cNvSpPr/>
          <p:nvPr/>
        </p:nvSpPr>
        <p:spPr>
          <a:xfrm>
            <a:off x="5303490" y="4066729"/>
            <a:ext cx="63912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Secondary polycythaemia</a:t>
            </a:r>
            <a:endParaRPr lang="en-US" sz="1650" dirty="0"/>
          </a:p>
        </p:txBody>
      </p:sp>
      <p:sp>
        <p:nvSpPr>
          <p:cNvPr id="28" name="SK-21-text-27"/>
          <p:cNvSpPr/>
          <p:nvPr/>
        </p:nvSpPr>
        <p:spPr>
          <a:xfrm>
            <a:off x="5303490" y="4320480"/>
            <a:ext cx="61398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Pulmonary hypertension</a:t>
            </a:r>
            <a:endParaRPr lang="en-US" sz="1650" dirty="0"/>
          </a:p>
        </p:txBody>
      </p:sp>
      <p:sp>
        <p:nvSpPr>
          <p:cNvPr id="29" name="SK-21-text-28"/>
          <p:cNvSpPr/>
          <p:nvPr/>
        </p:nvSpPr>
        <p:spPr>
          <a:xfrm>
            <a:off x="1462980" y="5157192"/>
            <a:ext cx="48825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Required</a:t>
            </a:r>
            <a:endParaRPr lang="en-US" sz="1650" dirty="0"/>
          </a:p>
        </p:txBody>
      </p:sp>
      <p:sp>
        <p:nvSpPr>
          <p:cNvPr id="30" name="SK-21-text-29"/>
          <p:cNvSpPr/>
          <p:nvPr/>
        </p:nvSpPr>
        <p:spPr>
          <a:xfrm>
            <a:off x="3767286" y="5026819"/>
            <a:ext cx="74735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arterial blood gases (ABGs) taken 3 weeks apart, when patient is stable and 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optimal't. Never prescribe LTOT on a single result or during an acute exacerbation.</a:t>
            </a:r>
            <a:endParaRPr lang="en-US" sz="1650" dirty="0"/>
          </a:p>
        </p:txBody>
      </p:sp>
      <p:sp>
        <p:nvSpPr>
          <p:cNvPr id="31" name="SK-21-text-30"/>
          <p:cNvSpPr/>
          <p:nvPr/>
        </p:nvSpPr>
        <p:spPr>
          <a:xfrm>
            <a:off x="1462980" y="5952679"/>
            <a:ext cx="43795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 Daily Use</a:t>
            </a:r>
            <a:endParaRPr lang="en-US" sz="1650" dirty="0"/>
          </a:p>
        </p:txBody>
      </p:sp>
      <p:sp>
        <p:nvSpPr>
          <p:cNvPr id="32" name="SK-21-text-31"/>
          <p:cNvSpPr/>
          <p:nvPr/>
        </p:nvSpPr>
        <p:spPr>
          <a:xfrm>
            <a:off x="3767286" y="5829300"/>
            <a:ext cx="674206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used for at least 15 hours per day to demonstrate survival benefit.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hours = greater benefit.</a:t>
            </a:r>
            <a:endParaRPr lang="en-US" sz="1650" dirty="0"/>
          </a:p>
        </p:txBody>
      </p:sp>
      <p:sp>
        <p:nvSpPr>
          <p:cNvPr id="33" name="SK-21-text-32"/>
          <p:cNvSpPr/>
          <p:nvPr/>
        </p:nvSpPr>
        <p:spPr>
          <a:xfrm>
            <a:off x="4521696" y="6659017"/>
            <a:ext cx="313625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1309836"/>
            <a:ext cx="1182588" cy="68461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161" y="0"/>
            <a:ext cx="1950690" cy="1680121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563588"/>
            <a:ext cx="5425380" cy="466338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429768"/>
            <a:ext cx="5083969" cy="952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4365873"/>
            <a:ext cx="5083969" cy="1905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4581079"/>
            <a:ext cx="5010894" cy="939403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8571" y="5698927"/>
            <a:ext cx="4218215" cy="329059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6557" y="1563588"/>
            <a:ext cx="5425380" cy="466338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9467" y="2429768"/>
            <a:ext cx="5059561" cy="952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14965" y="4869061"/>
            <a:ext cx="2340769" cy="34290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05" y="6393061"/>
            <a:ext cx="11192385" cy="73262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8596" y="1707505"/>
            <a:ext cx="646063" cy="651421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082" y="1707505"/>
            <a:ext cx="609600" cy="644575"/>
          </a:xfrm>
          <a:prstGeom prst="rect">
            <a:avLst/>
          </a:prstGeom>
        </p:spPr>
      </p:pic>
      <p:sp>
        <p:nvSpPr>
          <p:cNvPr id="16" name="SK-22-text-15"/>
          <p:cNvSpPr/>
          <p:nvPr/>
        </p:nvSpPr>
        <p:spPr>
          <a:xfrm>
            <a:off x="11240988" y="219373"/>
            <a:ext cx="9510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22 / 36</a:t>
            </a:r>
            <a:endParaRPr lang="en-US" sz="1950" dirty="0"/>
          </a:p>
        </p:txBody>
      </p:sp>
      <p:sp>
        <p:nvSpPr>
          <p:cNvPr id="17" name="SK-22-text-16"/>
          <p:cNvSpPr/>
          <p:nvPr/>
        </p:nvSpPr>
        <p:spPr>
          <a:xfrm>
            <a:off x="451098" y="342900"/>
            <a:ext cx="1174090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Administration and SBOT</a:t>
            </a:r>
            <a:endParaRPr lang="en-US" sz="3150" dirty="0"/>
          </a:p>
        </p:txBody>
      </p:sp>
      <p:sp>
        <p:nvSpPr>
          <p:cNvPr id="18" name="SK-22-text-17"/>
          <p:cNvSpPr/>
          <p:nvPr/>
        </p:nvSpPr>
        <p:spPr>
          <a:xfrm>
            <a:off x="451098" y="843409"/>
            <a:ext cx="1174090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Ambulatory oxygen criteria and the evidence against short-burst therapy</a:t>
            </a:r>
            <a:endParaRPr lang="en-US" sz="2250" dirty="0"/>
          </a:p>
        </p:txBody>
      </p:sp>
      <p:sp>
        <p:nvSpPr>
          <p:cNvPr id="19" name="SK-22-text-18"/>
          <p:cNvSpPr/>
          <p:nvPr/>
        </p:nvSpPr>
        <p:spPr>
          <a:xfrm>
            <a:off x="1401961" y="1741884"/>
            <a:ext cx="577310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Ambulatory Oxygen</a:t>
            </a:r>
            <a:endParaRPr lang="en-US" sz="2175" dirty="0"/>
          </a:p>
        </p:txBody>
      </p:sp>
      <p:sp>
        <p:nvSpPr>
          <p:cNvPr id="20" name="SK-22-text-19"/>
          <p:cNvSpPr/>
          <p:nvPr/>
        </p:nvSpPr>
        <p:spPr>
          <a:xfrm>
            <a:off x="1414165" y="2084784"/>
            <a:ext cx="39547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qualifies?</a:t>
            </a:r>
            <a:endParaRPr lang="en-US" sz="1800" dirty="0"/>
          </a:p>
        </p:txBody>
      </p:sp>
      <p:sp>
        <p:nvSpPr>
          <p:cNvPr id="21" name="SK-22-text-20"/>
          <p:cNvSpPr/>
          <p:nvPr/>
        </p:nvSpPr>
        <p:spPr>
          <a:xfrm>
            <a:off x="707082" y="2633365"/>
            <a:ext cx="471829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Qualifies for LTOT and remains ambulatory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Assessed and prescribed alongside LTOT</a:t>
            </a:r>
            <a:endParaRPr lang="en-US" sz="1875" dirty="0"/>
          </a:p>
        </p:txBody>
      </p:sp>
      <p:sp>
        <p:nvSpPr>
          <p:cNvPr id="22" name="SK-22-text-21"/>
          <p:cNvSpPr/>
          <p:nvPr/>
        </p:nvSpPr>
        <p:spPr>
          <a:xfrm>
            <a:off x="707082" y="3312319"/>
            <a:ext cx="4766965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Exercise desaturation ≥4% on walking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→ Even if not meeting full LTOT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 at rest</a:t>
            </a:r>
            <a:endParaRPr lang="en-US" sz="1875" dirty="0"/>
          </a:p>
        </p:txBody>
      </p:sp>
      <p:sp>
        <p:nvSpPr>
          <p:cNvPr id="23" name="SK-22-text-22"/>
          <p:cNvSpPr/>
          <p:nvPr/>
        </p:nvSpPr>
        <p:spPr>
          <a:xfrm>
            <a:off x="1024086" y="4656534"/>
            <a:ext cx="4352479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Formal walking assessment required — typically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6-minute walk test with oximetry monitoring.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Prescribed by specialist respiratory team.</a:t>
            </a:r>
            <a:endParaRPr lang="en-US" sz="1575" dirty="0"/>
          </a:p>
        </p:txBody>
      </p:sp>
      <p:sp>
        <p:nvSpPr>
          <p:cNvPr id="24" name="SK-22-text-23"/>
          <p:cNvSpPr/>
          <p:nvPr/>
        </p:nvSpPr>
        <p:spPr>
          <a:xfrm>
            <a:off x="1166813" y="5746998"/>
            <a:ext cx="405497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formal assessment · Specialist-led</a:t>
            </a:r>
            <a:endParaRPr lang="en-US" sz="1650" dirty="0"/>
          </a:p>
        </p:txBody>
      </p:sp>
      <p:sp>
        <p:nvSpPr>
          <p:cNvPr id="25" name="SK-22-text-24"/>
          <p:cNvSpPr/>
          <p:nvPr/>
        </p:nvSpPr>
        <p:spPr>
          <a:xfrm>
            <a:off x="7132290" y="1741884"/>
            <a:ext cx="505971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Short-Burst Oxygen Therapy (SBOT)</a:t>
            </a:r>
            <a:endParaRPr lang="en-US" sz="2175" dirty="0"/>
          </a:p>
        </p:txBody>
      </p:sp>
      <p:sp>
        <p:nvSpPr>
          <p:cNvPr id="26" name="SK-22-text-25"/>
          <p:cNvSpPr/>
          <p:nvPr/>
        </p:nvSpPr>
        <p:spPr>
          <a:xfrm>
            <a:off x="7144494" y="2084784"/>
            <a:ext cx="50475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recommended for COPD breathlessness</a:t>
            </a:r>
            <a:endParaRPr lang="en-US" sz="1800" dirty="0"/>
          </a:p>
        </p:txBody>
      </p:sp>
      <p:sp>
        <p:nvSpPr>
          <p:cNvPr id="27" name="SK-22-text-26"/>
          <p:cNvSpPr/>
          <p:nvPr/>
        </p:nvSpPr>
        <p:spPr>
          <a:xfrm>
            <a:off x="6473875" y="2633365"/>
            <a:ext cx="474255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evidence of benefit for non-hypoxaemic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 in COPD</a:t>
            </a:r>
            <a:endParaRPr lang="en-US" sz="1875" dirty="0"/>
          </a:p>
        </p:txBody>
      </p:sp>
      <p:sp>
        <p:nvSpPr>
          <p:cNvPr id="28" name="SK-22-text-27"/>
          <p:cNvSpPr/>
          <p:nvPr/>
        </p:nvSpPr>
        <p:spPr>
          <a:xfrm>
            <a:off x="6486079" y="3250555"/>
            <a:ext cx="464507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Does not relieve dyspnoea in patients with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oxygen saturations</a:t>
            </a:r>
            <a:endParaRPr lang="en-US" sz="1875" dirty="0"/>
          </a:p>
        </p:txBody>
      </p:sp>
      <p:sp>
        <p:nvSpPr>
          <p:cNvPr id="29" name="SK-22-text-28"/>
          <p:cNvSpPr/>
          <p:nvPr/>
        </p:nvSpPr>
        <p:spPr>
          <a:xfrm>
            <a:off x="6486079" y="3840361"/>
            <a:ext cx="570592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Risk of dependency and false reassurance</a:t>
            </a:r>
            <a:endParaRPr lang="en-US" sz="1800" dirty="0"/>
          </a:p>
        </p:txBody>
      </p:sp>
      <p:sp>
        <p:nvSpPr>
          <p:cNvPr id="30" name="SK-22-text-29"/>
          <p:cNvSpPr/>
          <p:nvPr/>
        </p:nvSpPr>
        <p:spPr>
          <a:xfrm>
            <a:off x="6486079" y="4155877"/>
            <a:ext cx="455979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Only NICE-approved use for SBOT: cluster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headache — not COPD</a:t>
            </a:r>
            <a:endParaRPr lang="en-US" sz="1875" dirty="0"/>
          </a:p>
        </p:txBody>
      </p:sp>
      <p:sp>
        <p:nvSpPr>
          <p:cNvPr id="31" name="SK-22-text-30"/>
          <p:cNvSpPr/>
          <p:nvPr/>
        </p:nvSpPr>
        <p:spPr>
          <a:xfrm>
            <a:off x="7872413" y="4923979"/>
            <a:ext cx="220176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RECOMMENDED</a:t>
            </a:r>
            <a:endParaRPr lang="en-US" sz="1650" dirty="0"/>
          </a:p>
        </p:txBody>
      </p:sp>
      <p:sp>
        <p:nvSpPr>
          <p:cNvPr id="32" name="SK-22-text-31"/>
          <p:cNvSpPr/>
          <p:nvPr/>
        </p:nvSpPr>
        <p:spPr>
          <a:xfrm>
            <a:off x="6449467" y="5335488"/>
            <a:ext cx="5035153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 patient is requesting home oxygen for breathlessness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alone, explore the evidence together — and consider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 to pulmonary rehabilitation instead.</a:t>
            </a:r>
            <a:endParaRPr lang="en-US" sz="1575" dirty="0"/>
          </a:p>
        </p:txBody>
      </p:sp>
      <p:sp>
        <p:nvSpPr>
          <p:cNvPr id="33" name="SK-22-text-32"/>
          <p:cNvSpPr/>
          <p:nvPr/>
        </p:nvSpPr>
        <p:spPr>
          <a:xfrm>
            <a:off x="739973" y="6515100"/>
            <a:ext cx="1068734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Ambulatory O₂ = evidence-based, formally assessed · SBOT for breathlessness = no evidence, not recommended</a:t>
            </a:r>
            <a:endParaRPr lang="en-US" sz="16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1153" y="0"/>
            <a:ext cx="1060698" cy="877788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030188"/>
            <a:ext cx="731490" cy="3810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32198"/>
            <a:ext cx="5181600" cy="4697611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0682" y="3385096"/>
            <a:ext cx="719286" cy="1905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5541169"/>
            <a:ext cx="4791373" cy="658267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1632198"/>
            <a:ext cx="5181600" cy="4697611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1882" y="3385096"/>
            <a:ext cx="719286" cy="1905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5765" y="5541169"/>
            <a:ext cx="4791373" cy="658267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6475" y="2043559"/>
            <a:ext cx="19050" cy="3908971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20494" y="3449538"/>
            <a:ext cx="950863" cy="946398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2063" y="5596086"/>
            <a:ext cx="194965" cy="294829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83067" y="1776115"/>
            <a:ext cx="792361" cy="610344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00886" y="3593455"/>
            <a:ext cx="365671" cy="287982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9679" y="5596086"/>
            <a:ext cx="207169" cy="294829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16275" y="1776115"/>
            <a:ext cx="767953" cy="610344"/>
          </a:xfrm>
          <a:prstGeom prst="rect">
            <a:avLst/>
          </a:prstGeom>
        </p:spPr>
      </p:pic>
      <p:sp>
        <p:nvSpPr>
          <p:cNvPr id="19" name="SK-23-text-18"/>
          <p:cNvSpPr/>
          <p:nvPr/>
        </p:nvSpPr>
        <p:spPr>
          <a:xfrm>
            <a:off x="97482" y="68461"/>
            <a:ext cx="20745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53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23 / 36</a:t>
            </a:r>
            <a:endParaRPr lang="en-US" sz="1350" dirty="0"/>
          </a:p>
        </p:txBody>
      </p:sp>
      <p:sp>
        <p:nvSpPr>
          <p:cNvPr id="20" name="SK-23-text-19"/>
          <p:cNvSpPr/>
          <p:nvPr/>
        </p:nvSpPr>
        <p:spPr>
          <a:xfrm>
            <a:off x="572988" y="479971"/>
            <a:ext cx="1161901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Nutrition and Weight Management</a:t>
            </a:r>
            <a:endParaRPr lang="en-US" sz="3300" dirty="0"/>
          </a:p>
        </p:txBody>
      </p:sp>
      <p:sp>
        <p:nvSpPr>
          <p:cNvPr id="21" name="SK-23-text-20"/>
          <p:cNvSpPr/>
          <p:nvPr/>
        </p:nvSpPr>
        <p:spPr>
          <a:xfrm>
            <a:off x="572988" y="1179463"/>
            <a:ext cx="116190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7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*Managing BMI to optimise COPD outcomes</a:t>
            </a:r>
            <a:endParaRPr lang="en-US" sz="2100" dirty="0"/>
          </a:p>
        </p:txBody>
      </p:sp>
      <p:sp>
        <p:nvSpPr>
          <p:cNvPr id="22" name="SK-23-text-21"/>
          <p:cNvSpPr/>
          <p:nvPr/>
        </p:nvSpPr>
        <p:spPr>
          <a:xfrm>
            <a:off x="2340769" y="2509986"/>
            <a:ext cx="39004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&lt; 20</a:t>
            </a:r>
            <a:endParaRPr lang="en-US" sz="2625" dirty="0"/>
          </a:p>
        </p:txBody>
      </p:sp>
      <p:sp>
        <p:nvSpPr>
          <p:cNvPr id="23" name="SK-23-text-22"/>
          <p:cNvSpPr/>
          <p:nvPr/>
        </p:nvSpPr>
        <p:spPr>
          <a:xfrm>
            <a:off x="1145977" y="2976265"/>
            <a:ext cx="1069467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8C5E1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Underweight — Nutritional Support</a:t>
            </a:r>
            <a:endParaRPr lang="en-US" sz="2100" dirty="0"/>
          </a:p>
        </p:txBody>
      </p:sp>
      <p:sp>
        <p:nvSpPr>
          <p:cNvPr id="24" name="SK-23-text-23"/>
          <p:cNvSpPr/>
          <p:nvPr/>
        </p:nvSpPr>
        <p:spPr>
          <a:xfrm>
            <a:off x="877788" y="3572917"/>
            <a:ext cx="76485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Refer for dietary assessment</a:t>
            </a:r>
            <a:endParaRPr lang="en-US" sz="1650" dirty="0"/>
          </a:p>
        </p:txBody>
      </p:sp>
      <p:sp>
        <p:nvSpPr>
          <p:cNvPr id="25" name="SK-23-text-24"/>
          <p:cNvSpPr/>
          <p:nvPr/>
        </p:nvSpPr>
        <p:spPr>
          <a:xfrm>
            <a:off x="877788" y="3936355"/>
            <a:ext cx="41817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High-calorie nutritional supplements (e.g. oral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nutritional drinks)</a:t>
            </a:r>
            <a:endParaRPr lang="en-US" sz="1575" dirty="0"/>
          </a:p>
        </p:txBody>
      </p:sp>
      <p:sp>
        <p:nvSpPr>
          <p:cNvPr id="26" name="SK-23-text-25"/>
          <p:cNvSpPr/>
          <p:nvPr/>
        </p:nvSpPr>
        <p:spPr>
          <a:xfrm>
            <a:off x="877788" y="4546848"/>
            <a:ext cx="458405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Weight loss in COPD worsens prognosis — muscle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wasting reduces respiratory muscle strength</a:t>
            </a:r>
            <a:endParaRPr lang="en-US" sz="1575" dirty="0"/>
          </a:p>
        </p:txBody>
      </p:sp>
      <p:sp>
        <p:nvSpPr>
          <p:cNvPr id="27" name="SK-23-text-26"/>
          <p:cNvSpPr/>
          <p:nvPr/>
        </p:nvSpPr>
        <p:spPr>
          <a:xfrm>
            <a:off x="877788" y="5157192"/>
            <a:ext cx="81514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Monitor weight at every review</a:t>
            </a:r>
            <a:endParaRPr lang="en-US" sz="1650" dirty="0"/>
          </a:p>
        </p:txBody>
      </p:sp>
      <p:sp>
        <p:nvSpPr>
          <p:cNvPr id="28" name="SK-23-text-27"/>
          <p:cNvSpPr/>
          <p:nvPr/>
        </p:nvSpPr>
        <p:spPr>
          <a:xfrm>
            <a:off x="1267867" y="5623471"/>
            <a:ext cx="402327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BMI is an independent predictor of poor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outcomes in COPD</a:t>
            </a:r>
            <a:endParaRPr lang="en-US" sz="1575" dirty="0"/>
          </a:p>
        </p:txBody>
      </p:sp>
      <p:sp>
        <p:nvSpPr>
          <p:cNvPr id="29" name="SK-23-text-28"/>
          <p:cNvSpPr/>
          <p:nvPr/>
        </p:nvSpPr>
        <p:spPr>
          <a:xfrm>
            <a:off x="5839867" y="3943350"/>
            <a:ext cx="9763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7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</a:t>
            </a:r>
            <a:endParaRPr lang="en-US" sz="1875" dirty="0"/>
          </a:p>
        </p:txBody>
      </p:sp>
      <p:sp>
        <p:nvSpPr>
          <p:cNvPr id="30" name="SK-23-text-29"/>
          <p:cNvSpPr/>
          <p:nvPr/>
        </p:nvSpPr>
        <p:spPr>
          <a:xfrm>
            <a:off x="8119765" y="2509986"/>
            <a:ext cx="390048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≥ 30</a:t>
            </a:r>
            <a:endParaRPr lang="en-US" sz="2625" dirty="0"/>
          </a:p>
        </p:txBody>
      </p:sp>
      <p:sp>
        <p:nvSpPr>
          <p:cNvPr id="31" name="SK-23-text-30"/>
          <p:cNvSpPr/>
          <p:nvPr/>
        </p:nvSpPr>
        <p:spPr>
          <a:xfrm>
            <a:off x="6900565" y="2976265"/>
            <a:ext cx="52914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446B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Overweight — Weight Management</a:t>
            </a:r>
            <a:endParaRPr lang="en-US" sz="2100" dirty="0"/>
          </a:p>
        </p:txBody>
      </p:sp>
      <p:sp>
        <p:nvSpPr>
          <p:cNvPr id="32" name="SK-23-text-31"/>
          <p:cNvSpPr/>
          <p:nvPr/>
        </p:nvSpPr>
        <p:spPr>
          <a:xfrm>
            <a:off x="6632377" y="3572917"/>
            <a:ext cx="55596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Refer to structured weight management programme</a:t>
            </a:r>
            <a:endParaRPr lang="en-US" sz="1650" dirty="0"/>
          </a:p>
        </p:txBody>
      </p:sp>
      <p:sp>
        <p:nvSpPr>
          <p:cNvPr id="33" name="SK-23-text-32"/>
          <p:cNvSpPr/>
          <p:nvPr/>
        </p:nvSpPr>
        <p:spPr>
          <a:xfrm>
            <a:off x="6632377" y="3936355"/>
            <a:ext cx="43036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Obesity increases breathlessness and worsens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exercise tolerance</a:t>
            </a:r>
            <a:endParaRPr lang="en-US" sz="1575" dirty="0"/>
          </a:p>
        </p:txBody>
      </p:sp>
      <p:sp>
        <p:nvSpPr>
          <p:cNvPr id="34" name="SK-23-text-33"/>
          <p:cNvSpPr/>
          <p:nvPr/>
        </p:nvSpPr>
        <p:spPr>
          <a:xfrm>
            <a:off x="6632377" y="4546848"/>
            <a:ext cx="420618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Cardiovascular risk is elevated in obese COPD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</a:t>
            </a:r>
            <a:endParaRPr lang="en-US" sz="1575" dirty="0"/>
          </a:p>
        </p:txBody>
      </p:sp>
      <p:sp>
        <p:nvSpPr>
          <p:cNvPr id="35" name="SK-23-text-34"/>
          <p:cNvSpPr/>
          <p:nvPr/>
        </p:nvSpPr>
        <p:spPr>
          <a:xfrm>
            <a:off x="6632377" y="5150346"/>
            <a:ext cx="55596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Encourage physical activity within patient's capability</a:t>
            </a:r>
            <a:endParaRPr lang="en-US" sz="1650" dirty="0"/>
          </a:p>
        </p:txBody>
      </p:sp>
      <p:sp>
        <p:nvSpPr>
          <p:cNvPr id="36" name="SK-23-text-35"/>
          <p:cNvSpPr/>
          <p:nvPr/>
        </p:nvSpPr>
        <p:spPr>
          <a:xfrm>
            <a:off x="7010400" y="5623471"/>
            <a:ext cx="421838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compounds dyspnoea — even modest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12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weight loss improves symptoms</a:t>
            </a:r>
            <a:endParaRPr lang="en-US" sz="1575" dirty="0"/>
          </a:p>
        </p:txBody>
      </p:sp>
      <p:sp>
        <p:nvSpPr>
          <p:cNvPr id="37" name="SK-23-text-36"/>
          <p:cNvSpPr/>
          <p:nvPr/>
        </p:nvSpPr>
        <p:spPr>
          <a:xfrm>
            <a:off x="4181773" y="6631632"/>
            <a:ext cx="80102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Vocational Training Scheme · General Practice · 2026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6361" y="0"/>
            <a:ext cx="2255490" cy="181734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00750"/>
            <a:ext cx="950863" cy="85725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370409"/>
            <a:ext cx="707082" cy="5715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1920180"/>
            <a:ext cx="10826353" cy="1453753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1920180"/>
            <a:ext cx="121890" cy="1453753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3511153"/>
            <a:ext cx="5291286" cy="2146548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3511153"/>
            <a:ext cx="5291286" cy="123379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3511153"/>
            <a:ext cx="5291286" cy="2146548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3511153"/>
            <a:ext cx="5291286" cy="123379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5829300"/>
            <a:ext cx="10826353" cy="72003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5584" y="6185892"/>
            <a:ext cx="3108871" cy="315367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40275" y="6185892"/>
            <a:ext cx="3108871" cy="315367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14965" y="6185892"/>
            <a:ext cx="3604149" cy="315367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33671" y="4951363"/>
            <a:ext cx="865584" cy="726877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2855" y="3716982"/>
            <a:ext cx="511969" cy="514350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7788" y="3710136"/>
            <a:ext cx="511969" cy="528042"/>
          </a:xfrm>
          <a:prstGeom prst="rect">
            <a:avLst/>
          </a:prstGeom>
        </p:spPr>
      </p:pic>
      <p:sp>
        <p:nvSpPr>
          <p:cNvPr id="19" name="SK-24-text-18"/>
          <p:cNvSpPr/>
          <p:nvPr/>
        </p:nvSpPr>
        <p:spPr>
          <a:xfrm>
            <a:off x="658267" y="473125"/>
            <a:ext cx="77638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 MANAGEMENT · SLIDE 24</a:t>
            </a:r>
            <a:endParaRPr lang="en-US" sz="1425" dirty="0"/>
          </a:p>
        </p:txBody>
      </p:sp>
      <p:sp>
        <p:nvSpPr>
          <p:cNvPr id="20" name="SK-24-text-19"/>
          <p:cNvSpPr/>
          <p:nvPr/>
        </p:nvSpPr>
        <p:spPr>
          <a:xfrm>
            <a:off x="670471" y="767953"/>
            <a:ext cx="1152152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Defining and Identifying Exacerbations</a:t>
            </a:r>
            <a:endParaRPr lang="en-US" sz="3750" dirty="0"/>
          </a:p>
        </p:txBody>
      </p:sp>
      <p:sp>
        <p:nvSpPr>
          <p:cNvPr id="21" name="SK-24-text-20"/>
          <p:cNvSpPr/>
          <p:nvPr/>
        </p:nvSpPr>
        <p:spPr>
          <a:xfrm>
            <a:off x="658267" y="1556742"/>
            <a:ext cx="115337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Recognising acute worsening — and what's driving it</a:t>
            </a:r>
            <a:endParaRPr lang="en-US" sz="2100" dirty="0"/>
          </a:p>
        </p:txBody>
      </p:sp>
      <p:sp>
        <p:nvSpPr>
          <p:cNvPr id="22" name="SK-24-text-21"/>
          <p:cNvSpPr/>
          <p:nvPr/>
        </p:nvSpPr>
        <p:spPr>
          <a:xfrm>
            <a:off x="987475" y="2084784"/>
            <a:ext cx="50853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DEFINITION</a:t>
            </a:r>
            <a:endParaRPr lang="en-US" sz="1425" dirty="0"/>
          </a:p>
        </p:txBody>
      </p:sp>
      <p:sp>
        <p:nvSpPr>
          <p:cNvPr id="23" name="SK-24-text-22"/>
          <p:cNvSpPr/>
          <p:nvPr/>
        </p:nvSpPr>
        <p:spPr>
          <a:xfrm>
            <a:off x="987475" y="2352229"/>
            <a:ext cx="10070455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“Acute worsening of respiratory symptoms beyond normal day-to-day variation,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requiring a change in treatment”</a:t>
            </a:r>
            <a:endParaRPr lang="en-US" sz="2100" dirty="0"/>
          </a:p>
        </p:txBody>
      </p:sp>
      <p:sp>
        <p:nvSpPr>
          <p:cNvPr id="24" name="SK-24-text-23"/>
          <p:cNvSpPr/>
          <p:nvPr/>
        </p:nvSpPr>
        <p:spPr>
          <a:xfrm>
            <a:off x="987475" y="3031182"/>
            <a:ext cx="112045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a clinical diagnosis — no single test confirms it</a:t>
            </a:r>
            <a:endParaRPr lang="en-US" sz="1650" dirty="0"/>
          </a:p>
        </p:txBody>
      </p:sp>
      <p:sp>
        <p:nvSpPr>
          <p:cNvPr id="25" name="SK-24-text-24"/>
          <p:cNvSpPr/>
          <p:nvPr/>
        </p:nvSpPr>
        <p:spPr>
          <a:xfrm>
            <a:off x="1499592" y="3778746"/>
            <a:ext cx="560260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Viral Triggers</a:t>
            </a:r>
            <a:endParaRPr lang="en-US" sz="2550" dirty="0"/>
          </a:p>
        </p:txBody>
      </p:sp>
      <p:sp>
        <p:nvSpPr>
          <p:cNvPr id="26" name="SK-24-text-25"/>
          <p:cNvSpPr/>
          <p:nvPr/>
        </p:nvSpPr>
        <p:spPr>
          <a:xfrm>
            <a:off x="914400" y="4437013"/>
            <a:ext cx="3417570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~80%</a:t>
            </a:r>
            <a:endParaRPr lang="en-US" sz="3900" dirty="0"/>
          </a:p>
        </p:txBody>
      </p:sp>
      <p:sp>
        <p:nvSpPr>
          <p:cNvPr id="27" name="SK-24-text-26"/>
          <p:cNvSpPr/>
          <p:nvPr/>
        </p:nvSpPr>
        <p:spPr>
          <a:xfrm>
            <a:off x="914400" y="5054203"/>
            <a:ext cx="513397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all exacerbations</a:t>
            </a:r>
            <a:endParaRPr lang="en-US" sz="1650" dirty="0"/>
          </a:p>
        </p:txBody>
      </p:sp>
      <p:sp>
        <p:nvSpPr>
          <p:cNvPr id="28" name="SK-24-text-27"/>
          <p:cNvSpPr/>
          <p:nvPr/>
        </p:nvSpPr>
        <p:spPr>
          <a:xfrm>
            <a:off x="2852886" y="4375398"/>
            <a:ext cx="66427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Rhinovirus (common cold)</a:t>
            </a:r>
            <a:endParaRPr lang="en-US" sz="1650" dirty="0"/>
          </a:p>
        </p:txBody>
      </p:sp>
      <p:sp>
        <p:nvSpPr>
          <p:cNvPr id="29" name="SK-24-text-28"/>
          <p:cNvSpPr/>
          <p:nvPr/>
        </p:nvSpPr>
        <p:spPr>
          <a:xfrm>
            <a:off x="2865090" y="4670227"/>
            <a:ext cx="28708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Influenza</a:t>
            </a:r>
            <a:endParaRPr lang="en-US" sz="1650" dirty="0"/>
          </a:p>
        </p:txBody>
      </p:sp>
      <p:sp>
        <p:nvSpPr>
          <p:cNvPr id="30" name="SK-24-text-29"/>
          <p:cNvSpPr/>
          <p:nvPr/>
        </p:nvSpPr>
        <p:spPr>
          <a:xfrm>
            <a:off x="2901553" y="4958209"/>
            <a:ext cx="136207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RSV</a:t>
            </a:r>
            <a:endParaRPr lang="en-US" sz="1650" dirty="0"/>
          </a:p>
        </p:txBody>
      </p:sp>
      <p:sp>
        <p:nvSpPr>
          <p:cNvPr id="31" name="SK-24-text-30"/>
          <p:cNvSpPr/>
          <p:nvPr/>
        </p:nvSpPr>
        <p:spPr>
          <a:xfrm>
            <a:off x="2901553" y="5239494"/>
            <a:ext cx="387667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Parainfluenza</a:t>
            </a:r>
            <a:endParaRPr lang="en-US" sz="1650" dirty="0"/>
          </a:p>
        </p:txBody>
      </p:sp>
      <p:sp>
        <p:nvSpPr>
          <p:cNvPr id="32" name="SK-24-text-31"/>
          <p:cNvSpPr/>
          <p:nvPr/>
        </p:nvSpPr>
        <p:spPr>
          <a:xfrm>
            <a:off x="7046863" y="3778746"/>
            <a:ext cx="514513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Bacterial Triggers</a:t>
            </a:r>
            <a:endParaRPr lang="en-US" sz="2550" dirty="0"/>
          </a:p>
        </p:txBody>
      </p:sp>
      <p:sp>
        <p:nvSpPr>
          <p:cNvPr id="33" name="SK-24-text-32"/>
          <p:cNvSpPr/>
          <p:nvPr/>
        </p:nvSpPr>
        <p:spPr>
          <a:xfrm>
            <a:off x="7046863" y="4162723"/>
            <a:ext cx="5145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common but important</a:t>
            </a:r>
            <a:endParaRPr lang="en-US" sz="1425" dirty="0"/>
          </a:p>
        </p:txBody>
      </p:sp>
      <p:sp>
        <p:nvSpPr>
          <p:cNvPr id="34" name="SK-24-text-33"/>
          <p:cNvSpPr/>
          <p:nvPr/>
        </p:nvSpPr>
        <p:spPr>
          <a:xfrm>
            <a:off x="7046863" y="4485084"/>
            <a:ext cx="51451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Haemophilus influenzae</a:t>
            </a:r>
            <a:endParaRPr lang="en-US" sz="1650" dirty="0"/>
          </a:p>
        </p:txBody>
      </p:sp>
      <p:sp>
        <p:nvSpPr>
          <p:cNvPr id="35" name="SK-24-text-34"/>
          <p:cNvSpPr/>
          <p:nvPr/>
        </p:nvSpPr>
        <p:spPr>
          <a:xfrm>
            <a:off x="7046863" y="4773067"/>
            <a:ext cx="5145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Streptococcus pneumoniae</a:t>
            </a:r>
            <a:endParaRPr lang="en-US" sz="1650" dirty="0"/>
          </a:p>
        </p:txBody>
      </p:sp>
      <p:sp>
        <p:nvSpPr>
          <p:cNvPr id="36" name="SK-24-text-35"/>
          <p:cNvSpPr/>
          <p:nvPr/>
        </p:nvSpPr>
        <p:spPr>
          <a:xfrm>
            <a:off x="7046863" y="5054203"/>
            <a:ext cx="5145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Moraxella catarrhalis</a:t>
            </a:r>
            <a:endParaRPr lang="en-US" sz="1650" dirty="0"/>
          </a:p>
        </p:txBody>
      </p:sp>
      <p:sp>
        <p:nvSpPr>
          <p:cNvPr id="37" name="SK-24-text-36"/>
          <p:cNvSpPr/>
          <p:nvPr/>
        </p:nvSpPr>
        <p:spPr>
          <a:xfrm>
            <a:off x="7034659" y="5376565"/>
            <a:ext cx="51573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consider: air pollution, environmental irritants</a:t>
            </a:r>
            <a:endParaRPr lang="en-US" sz="1350" dirty="0"/>
          </a:p>
        </p:txBody>
      </p:sp>
      <p:sp>
        <p:nvSpPr>
          <p:cNvPr id="38" name="SK-24-text-37"/>
          <p:cNvSpPr/>
          <p:nvPr/>
        </p:nvSpPr>
        <p:spPr>
          <a:xfrm>
            <a:off x="828973" y="5897761"/>
            <a:ext cx="74104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RECOGNISE AN EXACERBATION</a:t>
            </a:r>
            <a:endParaRPr lang="en-US" sz="1500" dirty="0"/>
          </a:p>
        </p:txBody>
      </p:sp>
      <p:sp>
        <p:nvSpPr>
          <p:cNvPr id="39" name="SK-24-text-38"/>
          <p:cNvSpPr/>
          <p:nvPr/>
        </p:nvSpPr>
        <p:spPr>
          <a:xfrm>
            <a:off x="1060698" y="6226969"/>
            <a:ext cx="66427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Increased breathlessness</a:t>
            </a:r>
            <a:endParaRPr lang="en-US" sz="1650" dirty="0"/>
          </a:p>
        </p:txBody>
      </p:sp>
      <p:sp>
        <p:nvSpPr>
          <p:cNvPr id="40" name="SK-24-text-39"/>
          <p:cNvSpPr/>
          <p:nvPr/>
        </p:nvSpPr>
        <p:spPr>
          <a:xfrm>
            <a:off x="4462165" y="6226969"/>
            <a:ext cx="61398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More frequent coughing</a:t>
            </a:r>
            <a:endParaRPr lang="en-US" sz="1650" dirty="0"/>
          </a:p>
        </p:txBody>
      </p:sp>
      <p:sp>
        <p:nvSpPr>
          <p:cNvPr id="41" name="SK-24-text-40"/>
          <p:cNvSpPr/>
          <p:nvPr/>
        </p:nvSpPr>
        <p:spPr>
          <a:xfrm>
            <a:off x="7878620" y="6214233"/>
            <a:ext cx="45964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Change in sputum colour or volume</a:t>
            </a:r>
            <a:endParaRPr lang="en-US" sz="16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1153" y="0"/>
            <a:ext cx="1060698" cy="973782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008013"/>
            <a:ext cx="914400" cy="68461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72109"/>
            <a:ext cx="3462486" cy="3888432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58417"/>
            <a:ext cx="3462486" cy="102840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8573" y="5314950"/>
            <a:ext cx="1792188" cy="27429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4682" y="1872109"/>
            <a:ext cx="3462486" cy="3888432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1858417"/>
            <a:ext cx="3462486" cy="102840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0580" y="5314950"/>
            <a:ext cx="1926282" cy="274290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765" y="1872109"/>
            <a:ext cx="3462486" cy="3888432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9765" y="1858417"/>
            <a:ext cx="3462486" cy="102840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80698" y="5314950"/>
            <a:ext cx="2450455" cy="274290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986909"/>
            <a:ext cx="10972800" cy="610344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86475" y="6137821"/>
            <a:ext cx="19050" cy="308521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36596" y="2105323"/>
            <a:ext cx="816769" cy="767953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05773" y="2105323"/>
            <a:ext cx="767953" cy="767953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99357" y="2105323"/>
            <a:ext cx="682675" cy="774948"/>
          </a:xfrm>
          <a:prstGeom prst="rect">
            <a:avLst/>
          </a:prstGeom>
        </p:spPr>
      </p:pic>
      <p:sp>
        <p:nvSpPr>
          <p:cNvPr id="19" name="SK-25-text-18"/>
          <p:cNvSpPr/>
          <p:nvPr/>
        </p:nvSpPr>
        <p:spPr>
          <a:xfrm>
            <a:off x="585192" y="411361"/>
            <a:ext cx="1160680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of Mild-Moderate Exacerbations</a:t>
            </a:r>
            <a:endParaRPr lang="en-US" sz="3675" dirty="0"/>
          </a:p>
        </p:txBody>
      </p:sp>
      <p:sp>
        <p:nvSpPr>
          <p:cNvPr id="20" name="SK-25-text-19"/>
          <p:cNvSpPr/>
          <p:nvPr/>
        </p:nvSpPr>
        <p:spPr>
          <a:xfrm>
            <a:off x="572988" y="1261765"/>
            <a:ext cx="116190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6D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 treatment protocol – NICE NG115</a:t>
            </a:r>
            <a:endParaRPr lang="en-US" sz="2250" dirty="0"/>
          </a:p>
        </p:txBody>
      </p:sp>
      <p:sp>
        <p:nvSpPr>
          <p:cNvPr id="21" name="SK-25-text-20"/>
          <p:cNvSpPr/>
          <p:nvPr/>
        </p:nvSpPr>
        <p:spPr>
          <a:xfrm>
            <a:off x="1377553" y="3003798"/>
            <a:ext cx="414051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SABA</a:t>
            </a:r>
            <a:endParaRPr lang="en-US" sz="2025" dirty="0"/>
          </a:p>
        </p:txBody>
      </p:sp>
      <p:sp>
        <p:nvSpPr>
          <p:cNvPr id="22" name="SK-25-text-21"/>
          <p:cNvSpPr/>
          <p:nvPr/>
        </p:nvSpPr>
        <p:spPr>
          <a:xfrm>
            <a:off x="1524000" y="3326011"/>
            <a:ext cx="37080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D991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 – IMMEDIATE</a:t>
            </a:r>
            <a:endParaRPr lang="en-US" sz="1275" dirty="0"/>
          </a:p>
        </p:txBody>
      </p:sp>
      <p:sp>
        <p:nvSpPr>
          <p:cNvPr id="23" name="SK-25-text-22"/>
          <p:cNvSpPr/>
          <p:nvPr/>
        </p:nvSpPr>
        <p:spPr>
          <a:xfrm>
            <a:off x="816769" y="3627834"/>
            <a:ext cx="29381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Increase frequency of short-acting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</a:t>
            </a:r>
            <a:endParaRPr lang="en-US" sz="1425" dirty="0"/>
          </a:p>
        </p:txBody>
      </p:sp>
      <p:sp>
        <p:nvSpPr>
          <p:cNvPr id="24" name="SK-25-text-23"/>
          <p:cNvSpPr/>
          <p:nvPr/>
        </p:nvSpPr>
        <p:spPr>
          <a:xfrm>
            <a:off x="816769" y="4073575"/>
            <a:ext cx="28040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Salbutamol 100mcg MDI – up to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4 hours</a:t>
            </a:r>
            <a:endParaRPr lang="en-US" sz="1425" dirty="0"/>
          </a:p>
        </p:txBody>
      </p:sp>
      <p:sp>
        <p:nvSpPr>
          <p:cNvPr id="25" name="SK-25-text-24"/>
          <p:cNvSpPr/>
          <p:nvPr/>
        </p:nvSpPr>
        <p:spPr>
          <a:xfrm>
            <a:off x="816769" y="4519315"/>
            <a:ext cx="80962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with spacer for best delivery</a:t>
            </a:r>
            <a:endParaRPr lang="en-US" sz="1500" dirty="0"/>
          </a:p>
        </p:txBody>
      </p:sp>
      <p:sp>
        <p:nvSpPr>
          <p:cNvPr id="26" name="SK-25-text-25"/>
          <p:cNvSpPr/>
          <p:nvPr/>
        </p:nvSpPr>
        <p:spPr>
          <a:xfrm>
            <a:off x="816769" y="4752529"/>
            <a:ext cx="27918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Review if no improvement within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hours</a:t>
            </a:r>
            <a:endParaRPr lang="en-US" sz="1425" dirty="0"/>
          </a:p>
        </p:txBody>
      </p:sp>
      <p:sp>
        <p:nvSpPr>
          <p:cNvPr id="27" name="SK-25-text-26"/>
          <p:cNvSpPr/>
          <p:nvPr/>
        </p:nvSpPr>
        <p:spPr>
          <a:xfrm>
            <a:off x="1499592" y="5349180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991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 · PRN escalation</a:t>
            </a:r>
            <a:endParaRPr lang="en-US" sz="1350" dirty="0"/>
          </a:p>
        </p:txBody>
      </p:sp>
      <p:sp>
        <p:nvSpPr>
          <p:cNvPr id="28" name="SK-25-text-27"/>
          <p:cNvSpPr/>
          <p:nvPr/>
        </p:nvSpPr>
        <p:spPr>
          <a:xfrm>
            <a:off x="4620667" y="2996803"/>
            <a:ext cx="671226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Prednisolone 30mg OD</a:t>
            </a:r>
            <a:endParaRPr lang="en-US" sz="2025" dirty="0"/>
          </a:p>
        </p:txBody>
      </p:sp>
      <p:sp>
        <p:nvSpPr>
          <p:cNvPr id="29" name="SK-25-text-28"/>
          <p:cNvSpPr/>
          <p:nvPr/>
        </p:nvSpPr>
        <p:spPr>
          <a:xfrm>
            <a:off x="5144988" y="3332857"/>
            <a:ext cx="442055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E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 – 5-DAY COURSE</a:t>
            </a:r>
            <a:endParaRPr lang="en-US" sz="1275" dirty="0"/>
          </a:p>
        </p:txBody>
      </p:sp>
      <p:sp>
        <p:nvSpPr>
          <p:cNvPr id="30" name="SK-25-text-29"/>
          <p:cNvSpPr/>
          <p:nvPr/>
        </p:nvSpPr>
        <p:spPr>
          <a:xfrm>
            <a:off x="4547592" y="3627834"/>
            <a:ext cx="76444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Oral prednisolone 30mg once daily</a:t>
            </a:r>
            <a:endParaRPr lang="en-US" sz="1500" dirty="0"/>
          </a:p>
        </p:txBody>
      </p:sp>
      <p:sp>
        <p:nvSpPr>
          <p:cNvPr id="31" name="SK-25-text-30"/>
          <p:cNvSpPr/>
          <p:nvPr/>
        </p:nvSpPr>
        <p:spPr>
          <a:xfrm>
            <a:off x="4547592" y="3874740"/>
            <a:ext cx="279186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Duration: 5 days (as effective as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14-day course)</a:t>
            </a:r>
            <a:endParaRPr lang="en-US" sz="1425" dirty="0"/>
          </a:p>
        </p:txBody>
      </p:sp>
      <p:sp>
        <p:nvSpPr>
          <p:cNvPr id="32" name="SK-25-text-31"/>
          <p:cNvSpPr/>
          <p:nvPr/>
        </p:nvSpPr>
        <p:spPr>
          <a:xfrm>
            <a:off x="4547592" y="4327327"/>
            <a:ext cx="29625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Reduces inflammation and speeds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recovery</a:t>
            </a:r>
            <a:endParaRPr lang="en-US" sz="1425" dirty="0"/>
          </a:p>
        </p:txBody>
      </p:sp>
      <p:sp>
        <p:nvSpPr>
          <p:cNvPr id="33" name="SK-25-text-32"/>
          <p:cNvSpPr/>
          <p:nvPr/>
        </p:nvSpPr>
        <p:spPr>
          <a:xfrm>
            <a:off x="4547592" y="4779913"/>
            <a:ext cx="76444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 need to taper after short course</a:t>
            </a:r>
            <a:endParaRPr lang="en-US" sz="1500" dirty="0"/>
          </a:p>
        </p:txBody>
      </p:sp>
      <p:sp>
        <p:nvSpPr>
          <p:cNvPr id="34" name="SK-25-text-33"/>
          <p:cNvSpPr/>
          <p:nvPr/>
        </p:nvSpPr>
        <p:spPr>
          <a:xfrm>
            <a:off x="5181600" y="5349180"/>
            <a:ext cx="51606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8E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days · no taper needed</a:t>
            </a:r>
            <a:endParaRPr lang="en-US" sz="1350" dirty="0"/>
          </a:p>
        </p:txBody>
      </p:sp>
      <p:sp>
        <p:nvSpPr>
          <p:cNvPr id="35" name="SK-25-text-34"/>
          <p:cNvSpPr/>
          <p:nvPr/>
        </p:nvSpPr>
        <p:spPr>
          <a:xfrm>
            <a:off x="8461177" y="2996803"/>
            <a:ext cx="373082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 if Indicated</a:t>
            </a:r>
            <a:endParaRPr lang="en-US" sz="2025" dirty="0"/>
          </a:p>
        </p:txBody>
      </p:sp>
      <p:sp>
        <p:nvSpPr>
          <p:cNvPr id="36" name="SK-25-text-35"/>
          <p:cNvSpPr/>
          <p:nvPr/>
        </p:nvSpPr>
        <p:spPr>
          <a:xfrm>
            <a:off x="8485584" y="3319165"/>
            <a:ext cx="270658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 – IF PURULENT SPUTUM OR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CRP</a:t>
            </a:r>
            <a:endParaRPr lang="en-US" sz="1350" dirty="0"/>
          </a:p>
        </p:txBody>
      </p:sp>
      <p:sp>
        <p:nvSpPr>
          <p:cNvPr id="37" name="SK-25-text-36"/>
          <p:cNvSpPr/>
          <p:nvPr/>
        </p:nvSpPr>
        <p:spPr>
          <a:xfrm>
            <a:off x="9456986" y="3806130"/>
            <a:ext cx="82465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line:</a:t>
            </a:r>
            <a:endParaRPr lang="en-US" sz="1275" dirty="0"/>
          </a:p>
        </p:txBody>
      </p:sp>
      <p:sp>
        <p:nvSpPr>
          <p:cNvPr id="38" name="SK-25-text-37"/>
          <p:cNvSpPr/>
          <p:nvPr/>
        </p:nvSpPr>
        <p:spPr>
          <a:xfrm>
            <a:off x="8637836" y="4004965"/>
            <a:ext cx="24631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Amoxicillin 500mg TDS × 5 days</a:t>
            </a:r>
            <a:endParaRPr lang="en-US" sz="1350" dirty="0"/>
          </a:p>
        </p:txBody>
      </p:sp>
      <p:sp>
        <p:nvSpPr>
          <p:cNvPr id="39" name="SK-25-text-38"/>
          <p:cNvSpPr/>
          <p:nvPr/>
        </p:nvSpPr>
        <p:spPr>
          <a:xfrm>
            <a:off x="9164389" y="4293096"/>
            <a:ext cx="140984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Penicillin allergy:</a:t>
            </a:r>
            <a:endParaRPr lang="en-US" sz="1275" dirty="0"/>
          </a:p>
        </p:txBody>
      </p:sp>
      <p:sp>
        <p:nvSpPr>
          <p:cNvPr id="40" name="SK-25-text-39"/>
          <p:cNvSpPr/>
          <p:nvPr/>
        </p:nvSpPr>
        <p:spPr>
          <a:xfrm>
            <a:off x="8284220" y="4498777"/>
            <a:ext cx="319459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Doxycycline 200mg day 1, then 100mg OD</a:t>
            </a:r>
            <a:endParaRPr lang="en-US" sz="1350" dirty="0"/>
          </a:p>
        </p:txBody>
      </p:sp>
      <p:sp>
        <p:nvSpPr>
          <p:cNvPr id="41" name="SK-25-text-40"/>
          <p:cNvSpPr/>
          <p:nvPr/>
        </p:nvSpPr>
        <p:spPr>
          <a:xfrm>
            <a:off x="9347299" y="4786759"/>
            <a:ext cx="10440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line:</a:t>
            </a:r>
            <a:endParaRPr lang="en-US" sz="1275" dirty="0"/>
          </a:p>
        </p:txBody>
      </p:sp>
      <p:sp>
        <p:nvSpPr>
          <p:cNvPr id="42" name="SK-25-text-41"/>
          <p:cNvSpPr/>
          <p:nvPr/>
        </p:nvSpPr>
        <p:spPr>
          <a:xfrm>
            <a:off x="8686502" y="4985742"/>
            <a:ext cx="23898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Co-amoxiclav or clarithromycin</a:t>
            </a:r>
            <a:endParaRPr lang="en-US" sz="1350" dirty="0"/>
          </a:p>
        </p:txBody>
      </p:sp>
      <p:sp>
        <p:nvSpPr>
          <p:cNvPr id="43" name="SK-25-text-42"/>
          <p:cNvSpPr/>
          <p:nvPr/>
        </p:nvSpPr>
        <p:spPr>
          <a:xfrm>
            <a:off x="8778180" y="5349180"/>
            <a:ext cx="34138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Purulent sputum · raised CRP</a:t>
            </a:r>
            <a:endParaRPr lang="en-US" sz="1350" dirty="0"/>
          </a:p>
        </p:txBody>
      </p:sp>
      <p:sp>
        <p:nvSpPr>
          <p:cNvPr id="44" name="SK-25-text-43"/>
          <p:cNvSpPr/>
          <p:nvPr/>
        </p:nvSpPr>
        <p:spPr>
          <a:xfrm>
            <a:off x="767953" y="6089898"/>
            <a:ext cx="503515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Admit if: SpO₂ &lt;90% · severe breathlessness · cyanosis ·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altered consciousness · failure of home management</a:t>
            </a:r>
            <a:endParaRPr lang="en-US" sz="1500" dirty="0"/>
          </a:p>
        </p:txBody>
      </p:sp>
      <p:sp>
        <p:nvSpPr>
          <p:cNvPr id="45" name="SK-25-text-44"/>
          <p:cNvSpPr/>
          <p:nvPr/>
        </p:nvSpPr>
        <p:spPr>
          <a:xfrm>
            <a:off x="6437263" y="6082903"/>
            <a:ext cx="451098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📋 Causes: Viral URTI ~80% · Bacterial (H. influenzae,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S. pneumoniae, Moraxella) · Air pollution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0"/>
            <a:ext cx="3352800" cy="1659582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034951"/>
            <a:ext cx="6425059" cy="2857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735038"/>
            <a:ext cx="3559969" cy="194756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1735038"/>
            <a:ext cx="85279" cy="1947565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5867" y="1735038"/>
            <a:ext cx="3559969" cy="194756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5867" y="1735038"/>
            <a:ext cx="85279" cy="1947565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1969" y="1735038"/>
            <a:ext cx="3559969" cy="1947565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1969" y="1735038"/>
            <a:ext cx="85279" cy="1947565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950196"/>
            <a:ext cx="3559969" cy="1947565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3950196"/>
            <a:ext cx="85279" cy="1947565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867" y="3950196"/>
            <a:ext cx="3559969" cy="1947565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5867" y="3950196"/>
            <a:ext cx="85279" cy="1947565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1969" y="3950196"/>
            <a:ext cx="3559969" cy="1947565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1969" y="3950196"/>
            <a:ext cx="85279" cy="1947565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247507"/>
            <a:ext cx="12192000" cy="610344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237982"/>
            <a:ext cx="12192000" cy="1905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9992" y="6405265"/>
            <a:ext cx="316855" cy="301675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70690" y="4073575"/>
            <a:ext cx="816769" cy="726877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78996" y="4053036"/>
            <a:ext cx="731490" cy="774948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50690" y="4053036"/>
            <a:ext cx="731490" cy="761107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07153" y="1906488"/>
            <a:ext cx="755898" cy="630882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66792" y="1892796"/>
            <a:ext cx="743694" cy="651421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5969" y="1831032"/>
            <a:ext cx="548580" cy="781794"/>
          </a:xfrm>
          <a:prstGeom prst="rect">
            <a:avLst/>
          </a:prstGeom>
        </p:spPr>
      </p:pic>
      <p:sp>
        <p:nvSpPr>
          <p:cNvPr id="26" name="SK-26-text-25"/>
          <p:cNvSpPr/>
          <p:nvPr/>
        </p:nvSpPr>
        <p:spPr>
          <a:xfrm>
            <a:off x="11141571" y="178296"/>
            <a:ext cx="8553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9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26 / 36</a:t>
            </a:r>
            <a:endParaRPr lang="en-US" sz="1950" dirty="0"/>
          </a:p>
        </p:txBody>
      </p:sp>
      <p:sp>
        <p:nvSpPr>
          <p:cNvPr id="27" name="SK-26-text-26"/>
          <p:cNvSpPr/>
          <p:nvPr/>
        </p:nvSpPr>
        <p:spPr>
          <a:xfrm>
            <a:off x="499765" y="377130"/>
            <a:ext cx="1169223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Criteria for Hospital Admission</a:t>
            </a:r>
            <a:endParaRPr lang="en-US" sz="3750" dirty="0"/>
          </a:p>
        </p:txBody>
      </p:sp>
      <p:sp>
        <p:nvSpPr>
          <p:cNvPr id="28" name="SK-26-text-27"/>
          <p:cNvSpPr/>
          <p:nvPr/>
        </p:nvSpPr>
        <p:spPr>
          <a:xfrm>
            <a:off x="487561" y="1186309"/>
            <a:ext cx="11704439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*Recognising when a COPD exacerbation requires urgent inpatient care*</a:t>
            </a:r>
            <a:endParaRPr lang="en-US" sz="1950" dirty="0"/>
          </a:p>
        </p:txBody>
      </p:sp>
      <p:sp>
        <p:nvSpPr>
          <p:cNvPr id="29" name="SK-26-text-28"/>
          <p:cNvSpPr/>
          <p:nvPr/>
        </p:nvSpPr>
        <p:spPr>
          <a:xfrm>
            <a:off x="913358" y="2701975"/>
            <a:ext cx="280600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Breathlessness</a:t>
            </a:r>
            <a:endParaRPr lang="en-US" sz="1950" dirty="0"/>
          </a:p>
        </p:txBody>
      </p:sp>
      <p:sp>
        <p:nvSpPr>
          <p:cNvPr id="30" name="SK-26-text-29"/>
          <p:cNvSpPr/>
          <p:nvPr/>
        </p:nvSpPr>
        <p:spPr>
          <a:xfrm>
            <a:off x="853380" y="3058567"/>
            <a:ext cx="293816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of accessory muscles;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unable to complete sentences</a:t>
            </a:r>
            <a:endParaRPr lang="en-US" sz="1650" dirty="0"/>
          </a:p>
        </p:txBody>
      </p:sp>
      <p:sp>
        <p:nvSpPr>
          <p:cNvPr id="31" name="SK-26-text-30"/>
          <p:cNvSpPr/>
          <p:nvPr/>
        </p:nvSpPr>
        <p:spPr>
          <a:xfrm>
            <a:off x="5046464" y="2695129"/>
            <a:ext cx="219640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&lt;90% on Air</a:t>
            </a:r>
            <a:endParaRPr lang="en-US" sz="1950" dirty="0"/>
          </a:p>
        </p:txBody>
      </p:sp>
      <p:sp>
        <p:nvSpPr>
          <p:cNvPr id="32" name="SK-26-text-31"/>
          <p:cNvSpPr/>
          <p:nvPr/>
        </p:nvSpPr>
        <p:spPr>
          <a:xfrm>
            <a:off x="4657279" y="3058567"/>
            <a:ext cx="29869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hypoxaemia despite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initial treatment</a:t>
            </a:r>
            <a:endParaRPr lang="en-US" sz="1650" dirty="0"/>
          </a:p>
        </p:txBody>
      </p:sp>
      <p:sp>
        <p:nvSpPr>
          <p:cNvPr id="33" name="SK-26-text-32"/>
          <p:cNvSpPr/>
          <p:nvPr/>
        </p:nvSpPr>
        <p:spPr>
          <a:xfrm>
            <a:off x="8911382" y="2695129"/>
            <a:ext cx="213538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Cyanosis</a:t>
            </a:r>
            <a:endParaRPr lang="en-US" sz="1950" dirty="0"/>
          </a:p>
        </p:txBody>
      </p:sp>
      <p:sp>
        <p:nvSpPr>
          <p:cNvPr id="34" name="SK-26-text-33"/>
          <p:cNvSpPr/>
          <p:nvPr/>
        </p:nvSpPr>
        <p:spPr>
          <a:xfrm>
            <a:off x="8607475" y="3058567"/>
            <a:ext cx="27552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Blue discolouration of lips or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fingertips</a:t>
            </a:r>
            <a:endParaRPr lang="en-US" sz="1650" dirty="0"/>
          </a:p>
        </p:txBody>
      </p:sp>
      <p:sp>
        <p:nvSpPr>
          <p:cNvPr id="35" name="SK-26-text-34"/>
          <p:cNvSpPr/>
          <p:nvPr/>
        </p:nvSpPr>
        <p:spPr>
          <a:xfrm>
            <a:off x="901154" y="4910286"/>
            <a:ext cx="283041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Altered Consciousness</a:t>
            </a:r>
            <a:endParaRPr lang="en-US" sz="1950" dirty="0"/>
          </a:p>
        </p:txBody>
      </p:sp>
      <p:sp>
        <p:nvSpPr>
          <p:cNvPr id="36" name="SK-26-text-35"/>
          <p:cNvSpPr/>
          <p:nvPr/>
        </p:nvSpPr>
        <p:spPr>
          <a:xfrm>
            <a:off x="1060698" y="5266879"/>
            <a:ext cx="252367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Confusion, drowsiness, or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GCS</a:t>
            </a:r>
            <a:endParaRPr lang="en-US" sz="1650" dirty="0"/>
          </a:p>
        </p:txBody>
      </p:sp>
      <p:sp>
        <p:nvSpPr>
          <p:cNvPr id="37" name="SK-26-text-36"/>
          <p:cNvSpPr/>
          <p:nvPr/>
        </p:nvSpPr>
        <p:spPr>
          <a:xfrm>
            <a:off x="4729460" y="4910286"/>
            <a:ext cx="284261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Failed Home Treatment</a:t>
            </a:r>
            <a:endParaRPr lang="en-US" sz="1950" dirty="0"/>
          </a:p>
        </p:txBody>
      </p:sp>
      <p:sp>
        <p:nvSpPr>
          <p:cNvPr id="38" name="SK-26-text-37"/>
          <p:cNvSpPr/>
          <p:nvPr/>
        </p:nvSpPr>
        <p:spPr>
          <a:xfrm>
            <a:off x="4645075" y="5266879"/>
            <a:ext cx="299918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improvement after initiating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medication</a:t>
            </a:r>
            <a:endParaRPr lang="en-US" sz="1650" dirty="0"/>
          </a:p>
        </p:txBody>
      </p:sp>
      <p:sp>
        <p:nvSpPr>
          <p:cNvPr id="39" name="SK-26-text-38"/>
          <p:cNvSpPr/>
          <p:nvPr/>
        </p:nvSpPr>
        <p:spPr>
          <a:xfrm>
            <a:off x="8326041" y="4903440"/>
            <a:ext cx="329371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 Clinical Deterioration</a:t>
            </a:r>
            <a:endParaRPr lang="en-US" sz="1950" dirty="0"/>
          </a:p>
        </p:txBody>
      </p:sp>
      <p:sp>
        <p:nvSpPr>
          <p:cNvPr id="40" name="SK-26-text-39"/>
          <p:cNvSpPr/>
          <p:nvPr/>
        </p:nvSpPr>
        <p:spPr>
          <a:xfrm>
            <a:off x="8583067" y="5266879"/>
            <a:ext cx="277966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or severe worsening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beyond normal variation</a:t>
            </a:r>
            <a:endParaRPr lang="en-US" sz="1650" dirty="0"/>
          </a:p>
        </p:txBody>
      </p:sp>
      <p:sp>
        <p:nvSpPr>
          <p:cNvPr id="41" name="SK-26-text-40"/>
          <p:cNvSpPr/>
          <p:nvPr/>
        </p:nvSpPr>
        <p:spPr>
          <a:xfrm>
            <a:off x="1243459" y="6412111"/>
            <a:ext cx="1094854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20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tip: SpO₂ &lt;90% on air = hospital threshold — distinct from LTOT criteria (PaO₂ &lt;7.3 kPa)</a:t>
            </a:r>
            <a:endParaRPr lang="en-US" sz="1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5561" y="0"/>
            <a:ext cx="1036290" cy="1056084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460748"/>
            <a:ext cx="585192" cy="68461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2105323"/>
            <a:ext cx="121890" cy="10284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788" y="2036713"/>
            <a:ext cx="1584871" cy="260598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3476923"/>
            <a:ext cx="121890" cy="10284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3415159"/>
            <a:ext cx="1694557" cy="260598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5047357"/>
            <a:ext cx="121890" cy="10284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7788" y="4985742"/>
            <a:ext cx="707082" cy="260598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4267" y="2393305"/>
            <a:ext cx="4949875" cy="2818507"/>
          </a:xfrm>
          <a:prstGeom prst="rect">
            <a:avLst/>
          </a:prstGeom>
        </p:spPr>
      </p:pic>
      <p:sp>
        <p:nvSpPr>
          <p:cNvPr id="13" name="SK-27-text-12"/>
          <p:cNvSpPr/>
          <p:nvPr/>
        </p:nvSpPr>
        <p:spPr>
          <a:xfrm>
            <a:off x="633859" y="651421"/>
            <a:ext cx="11558141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Controlled Oxygen Therapy in Hospital</a:t>
            </a:r>
            <a:endParaRPr lang="en-US" sz="3750" dirty="0"/>
          </a:p>
        </p:txBody>
      </p:sp>
      <p:sp>
        <p:nvSpPr>
          <p:cNvPr id="14" name="SK-27-text-13"/>
          <p:cNvSpPr/>
          <p:nvPr/>
        </p:nvSpPr>
        <p:spPr>
          <a:xfrm>
            <a:off x="1353294" y="1344067"/>
            <a:ext cx="1083870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7F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COPD Exacerbation · Acute Setting · Safety-Critical</a:t>
            </a:r>
            <a:endParaRPr lang="en-US" sz="1950" dirty="0"/>
          </a:p>
        </p:txBody>
      </p:sp>
      <p:sp>
        <p:nvSpPr>
          <p:cNvPr id="15" name="SK-27-text-14"/>
          <p:cNvSpPr/>
          <p:nvPr/>
        </p:nvSpPr>
        <p:spPr>
          <a:xfrm>
            <a:off x="950863" y="2064246"/>
            <a:ext cx="2453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OXYGEN TARGET</a:t>
            </a:r>
            <a:endParaRPr lang="en-US" sz="1200" dirty="0"/>
          </a:p>
        </p:txBody>
      </p:sp>
      <p:sp>
        <p:nvSpPr>
          <p:cNvPr id="16" name="SK-27-text-15"/>
          <p:cNvSpPr/>
          <p:nvPr/>
        </p:nvSpPr>
        <p:spPr>
          <a:xfrm>
            <a:off x="865584" y="2345382"/>
            <a:ext cx="579501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SpO₂ 88–92%</a:t>
            </a:r>
            <a:endParaRPr lang="en-US" sz="2700" dirty="0"/>
          </a:p>
        </p:txBody>
      </p:sp>
      <p:sp>
        <p:nvSpPr>
          <p:cNvPr id="17" name="SK-27-text-16"/>
          <p:cNvSpPr/>
          <p:nvPr/>
        </p:nvSpPr>
        <p:spPr>
          <a:xfrm>
            <a:off x="865584" y="2770584"/>
            <a:ext cx="49620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Venturi mask — 24% (blue) or 28% (white) —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deliver precise, controlled flow rates</a:t>
            </a:r>
            <a:endParaRPr lang="en-US" sz="1500" dirty="0"/>
          </a:p>
        </p:txBody>
      </p:sp>
      <p:sp>
        <p:nvSpPr>
          <p:cNvPr id="18" name="SK-27-text-17"/>
          <p:cNvSpPr/>
          <p:nvPr/>
        </p:nvSpPr>
        <p:spPr>
          <a:xfrm>
            <a:off x="963067" y="3456384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CRITICAL REASON</a:t>
            </a:r>
            <a:endParaRPr lang="en-US" sz="1200" dirty="0"/>
          </a:p>
        </p:txBody>
      </p:sp>
      <p:sp>
        <p:nvSpPr>
          <p:cNvPr id="19" name="SK-27-text-18"/>
          <p:cNvSpPr/>
          <p:nvPr/>
        </p:nvSpPr>
        <p:spPr>
          <a:xfrm>
            <a:off x="853380" y="3737521"/>
            <a:ext cx="113386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of Hypercapnic Respiratory Failure</a:t>
            </a:r>
            <a:endParaRPr lang="en-US" sz="1950" dirty="0"/>
          </a:p>
        </p:txBody>
      </p:sp>
      <p:sp>
        <p:nvSpPr>
          <p:cNvPr id="20" name="SK-27-text-19"/>
          <p:cNvSpPr/>
          <p:nvPr/>
        </p:nvSpPr>
        <p:spPr>
          <a:xfrm>
            <a:off x="853380" y="4087267"/>
            <a:ext cx="5535067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COPD, hypoxic drive may be blunted. High-flow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uncontrolled oxygen suppresses respiratory drive → rising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CO₂ → respiratory acidosis → reduced consciousness</a:t>
            </a:r>
            <a:endParaRPr lang="en-US" sz="1500" dirty="0"/>
          </a:p>
        </p:txBody>
      </p:sp>
      <p:sp>
        <p:nvSpPr>
          <p:cNvPr id="21" name="SK-27-text-20"/>
          <p:cNvSpPr/>
          <p:nvPr/>
        </p:nvSpPr>
        <p:spPr>
          <a:xfrm>
            <a:off x="963067" y="5019973"/>
            <a:ext cx="990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</a:t>
            </a:r>
            <a:endParaRPr lang="en-US" sz="1200" dirty="0"/>
          </a:p>
        </p:txBody>
      </p:sp>
      <p:sp>
        <p:nvSpPr>
          <p:cNvPr id="22" name="SK-27-text-21"/>
          <p:cNvSpPr/>
          <p:nvPr/>
        </p:nvSpPr>
        <p:spPr>
          <a:xfrm>
            <a:off x="853380" y="5301109"/>
            <a:ext cx="923734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target 94–98% in COPD</a:t>
            </a:r>
            <a:endParaRPr lang="en-US" sz="1950" dirty="0"/>
          </a:p>
        </p:txBody>
      </p:sp>
      <p:sp>
        <p:nvSpPr>
          <p:cNvPr id="23" name="SK-27-text-22"/>
          <p:cNvSpPr/>
          <p:nvPr/>
        </p:nvSpPr>
        <p:spPr>
          <a:xfrm>
            <a:off x="841177" y="5644009"/>
            <a:ext cx="5291286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 standard target for asthma and most other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conditions — but it is dangerous in COPD exacerbation.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use uncontrolled high-flow oxygen.</a:t>
            </a:r>
            <a:endParaRPr lang="en-US" sz="1500" dirty="0"/>
          </a:p>
        </p:txBody>
      </p:sp>
      <p:sp>
        <p:nvSpPr>
          <p:cNvPr id="24" name="SK-27-text-23"/>
          <p:cNvSpPr/>
          <p:nvPr/>
        </p:nvSpPr>
        <p:spPr>
          <a:xfrm>
            <a:off x="7533680" y="5404098"/>
            <a:ext cx="335458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the same as asthma</a:t>
            </a:r>
            <a:endParaRPr lang="en-US" sz="1950" dirty="0"/>
          </a:p>
        </p:txBody>
      </p:sp>
      <p:sp>
        <p:nvSpPr>
          <p:cNvPr id="25" name="SK-27-text-24"/>
          <p:cNvSpPr/>
          <p:nvPr/>
        </p:nvSpPr>
        <p:spPr>
          <a:xfrm>
            <a:off x="6901755" y="5760690"/>
            <a:ext cx="463063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7F5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 target: 94–98% · COPD target: 88–92%</a:t>
            </a:r>
            <a:endParaRPr lang="en-US" sz="1500" dirty="0"/>
          </a:p>
        </p:txBody>
      </p:sp>
      <p:sp>
        <p:nvSpPr>
          <p:cNvPr id="26" name="SK-27-text-25"/>
          <p:cNvSpPr/>
          <p:nvPr/>
        </p:nvSpPr>
        <p:spPr>
          <a:xfrm>
            <a:off x="316855" y="6638479"/>
            <a:ext cx="7879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COPD Teaching Deck · 2026</a:t>
            </a:r>
            <a:endParaRPr lang="en-US" sz="1200" dirty="0"/>
          </a:p>
        </p:txBody>
      </p:sp>
      <p:sp>
        <p:nvSpPr>
          <p:cNvPr id="27" name="SK-27-text-26"/>
          <p:cNvSpPr/>
          <p:nvPr/>
        </p:nvSpPr>
        <p:spPr>
          <a:xfrm>
            <a:off x="11262271" y="6638479"/>
            <a:ext cx="58816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27 / 36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980" y="0"/>
            <a:ext cx="2840682" cy="466279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1241227"/>
            <a:ext cx="1145977" cy="61615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2077938"/>
            <a:ext cx="3523357" cy="3312319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2077938"/>
            <a:ext cx="3523357" cy="10284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071" y="2077938"/>
            <a:ext cx="3523357" cy="3312319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8071" y="2077938"/>
            <a:ext cx="3523357" cy="10284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6565" y="2818507"/>
            <a:ext cx="1584871" cy="932557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7561" y="2077938"/>
            <a:ext cx="3523357" cy="3312319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07561" y="2077938"/>
            <a:ext cx="3523357" cy="10284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5596086"/>
            <a:ext cx="109686" cy="740569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5596086"/>
            <a:ext cx="10948392" cy="740569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7953" y="6412111"/>
            <a:ext cx="426690" cy="411361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24392" y="2832348"/>
            <a:ext cx="877788" cy="870942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52157" y="2777430"/>
            <a:ext cx="377875" cy="96009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92188" y="2818507"/>
            <a:ext cx="1024086" cy="918865"/>
          </a:xfrm>
          <a:prstGeom prst="rect">
            <a:avLst/>
          </a:prstGeom>
        </p:spPr>
      </p:pic>
      <p:sp>
        <p:nvSpPr>
          <p:cNvPr id="18" name="SK-28-text-17"/>
          <p:cNvSpPr/>
          <p:nvPr/>
        </p:nvSpPr>
        <p:spPr>
          <a:xfrm>
            <a:off x="9177486" y="205680"/>
            <a:ext cx="24535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· SELF-MANAGEMENT</a:t>
            </a:r>
            <a:endParaRPr lang="en-US" sz="1200" dirty="0"/>
          </a:p>
        </p:txBody>
      </p:sp>
      <p:sp>
        <p:nvSpPr>
          <p:cNvPr id="19" name="SK-28-text-18"/>
          <p:cNvSpPr/>
          <p:nvPr/>
        </p:nvSpPr>
        <p:spPr>
          <a:xfrm>
            <a:off x="511969" y="528042"/>
            <a:ext cx="1168003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Self-Management and Rescue Packs</a:t>
            </a:r>
            <a:endParaRPr lang="en-US" sz="4050" dirty="0"/>
          </a:p>
        </p:txBody>
      </p:sp>
      <p:sp>
        <p:nvSpPr>
          <p:cNvPr id="20" name="SK-28-text-19"/>
          <p:cNvSpPr/>
          <p:nvPr/>
        </p:nvSpPr>
        <p:spPr>
          <a:xfrm>
            <a:off x="499765" y="1467594"/>
            <a:ext cx="1169223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69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Empowering patients with agreed protocols for starting steroids and antibiotics at home</a:t>
            </a:r>
            <a:endParaRPr lang="en-US" sz="2100" dirty="0"/>
          </a:p>
        </p:txBody>
      </p:sp>
      <p:sp>
        <p:nvSpPr>
          <p:cNvPr id="21" name="SK-28-text-20"/>
          <p:cNvSpPr/>
          <p:nvPr/>
        </p:nvSpPr>
        <p:spPr>
          <a:xfrm>
            <a:off x="913358" y="2331690"/>
            <a:ext cx="278159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Pack Contents</a:t>
            </a:r>
            <a:endParaRPr lang="en-US" sz="1950" dirty="0"/>
          </a:p>
        </p:txBody>
      </p:sp>
      <p:sp>
        <p:nvSpPr>
          <p:cNvPr id="22" name="SK-28-text-21"/>
          <p:cNvSpPr/>
          <p:nvPr/>
        </p:nvSpPr>
        <p:spPr>
          <a:xfrm>
            <a:off x="707082" y="3950196"/>
            <a:ext cx="82486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💊 Prednisolone 30mg OD × 5 days</a:t>
            </a:r>
            <a:endParaRPr lang="en-US" sz="1500" dirty="0"/>
          </a:p>
        </p:txBody>
      </p:sp>
      <p:sp>
        <p:nvSpPr>
          <p:cNvPr id="23" name="SK-28-text-22"/>
          <p:cNvSpPr/>
          <p:nvPr/>
        </p:nvSpPr>
        <p:spPr>
          <a:xfrm>
            <a:off x="707082" y="4293096"/>
            <a:ext cx="2962573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💊 Antibiotic — amoxicillin 500mg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TDS or doxycycline (if penicillin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allergy)</a:t>
            </a:r>
            <a:endParaRPr lang="en-US" sz="1500" dirty="0"/>
          </a:p>
        </p:txBody>
      </p:sp>
      <p:sp>
        <p:nvSpPr>
          <p:cNvPr id="24" name="SK-28-text-23"/>
          <p:cNvSpPr/>
          <p:nvPr/>
        </p:nvSpPr>
        <p:spPr>
          <a:xfrm>
            <a:off x="4668441" y="2331690"/>
            <a:ext cx="284261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Start the Pack</a:t>
            </a:r>
            <a:endParaRPr lang="en-US" sz="1950" dirty="0"/>
          </a:p>
        </p:txBody>
      </p:sp>
      <p:sp>
        <p:nvSpPr>
          <p:cNvPr id="25" name="SK-28-text-24"/>
          <p:cNvSpPr/>
          <p:nvPr/>
        </p:nvSpPr>
        <p:spPr>
          <a:xfrm>
            <a:off x="5778996" y="2873425"/>
            <a:ext cx="13201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stable</a:t>
            </a:r>
            <a:endParaRPr lang="en-US" sz="1350" dirty="0"/>
          </a:p>
        </p:txBody>
      </p:sp>
      <p:sp>
        <p:nvSpPr>
          <p:cNvPr id="26" name="SK-28-text-25"/>
          <p:cNvSpPr/>
          <p:nvPr/>
        </p:nvSpPr>
        <p:spPr>
          <a:xfrm>
            <a:off x="5778996" y="3202632"/>
            <a:ext cx="19373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worsening</a:t>
            </a:r>
            <a:endParaRPr lang="en-US" sz="1350" dirty="0"/>
          </a:p>
        </p:txBody>
      </p:sp>
      <p:sp>
        <p:nvSpPr>
          <p:cNvPr id="27" name="SK-28-text-26"/>
          <p:cNvSpPr/>
          <p:nvPr/>
        </p:nvSpPr>
        <p:spPr>
          <a:xfrm>
            <a:off x="5778996" y="3504307"/>
            <a:ext cx="296608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pack now</a:t>
            </a:r>
            <a:endParaRPr lang="en-US" sz="1350" dirty="0"/>
          </a:p>
        </p:txBody>
      </p:sp>
      <p:sp>
        <p:nvSpPr>
          <p:cNvPr id="28" name="SK-28-text-27"/>
          <p:cNvSpPr/>
          <p:nvPr/>
        </p:nvSpPr>
        <p:spPr>
          <a:xfrm>
            <a:off x="4474369" y="3922663"/>
            <a:ext cx="293816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Increased breathlessness beyond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</a:t>
            </a:r>
            <a:endParaRPr lang="en-US" sz="1500" dirty="0"/>
          </a:p>
        </p:txBody>
      </p:sp>
      <p:sp>
        <p:nvSpPr>
          <p:cNvPr id="29" name="SK-28-text-28"/>
          <p:cNvSpPr/>
          <p:nvPr/>
        </p:nvSpPr>
        <p:spPr>
          <a:xfrm>
            <a:off x="4474369" y="4375398"/>
            <a:ext cx="22554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Change in sputum colour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(yellow/green) or volume</a:t>
            </a:r>
            <a:endParaRPr lang="en-US" sz="1500" dirty="0"/>
          </a:p>
        </p:txBody>
      </p:sp>
      <p:sp>
        <p:nvSpPr>
          <p:cNvPr id="30" name="SK-28-text-29"/>
          <p:cNvSpPr/>
          <p:nvPr/>
        </p:nvSpPr>
        <p:spPr>
          <a:xfrm>
            <a:off x="4474369" y="4834830"/>
            <a:ext cx="30844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Symptoms clearly worse than usual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day-to-day</a:t>
            </a:r>
            <a:endParaRPr lang="en-US" sz="1500" dirty="0"/>
          </a:p>
        </p:txBody>
      </p:sp>
      <p:sp>
        <p:nvSpPr>
          <p:cNvPr id="31" name="SK-28-text-30"/>
          <p:cNvSpPr/>
          <p:nvPr/>
        </p:nvSpPr>
        <p:spPr>
          <a:xfrm>
            <a:off x="8557766" y="2331690"/>
            <a:ext cx="262309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Call for Help</a:t>
            </a:r>
            <a:endParaRPr lang="en-US" sz="1950" dirty="0"/>
          </a:p>
        </p:txBody>
      </p:sp>
      <p:sp>
        <p:nvSpPr>
          <p:cNvPr id="32" name="SK-28-text-31"/>
          <p:cNvSpPr/>
          <p:nvPr/>
        </p:nvSpPr>
        <p:spPr>
          <a:xfrm>
            <a:off x="8253859" y="3922663"/>
            <a:ext cx="296257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No improvement after 48 hours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pack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8253859" y="4382244"/>
            <a:ext cx="22310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SpO2 dropping or severe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breathlessness</a:t>
            </a:r>
            <a:endParaRPr lang="en-US" sz="1500" dirty="0"/>
          </a:p>
        </p:txBody>
      </p:sp>
      <p:sp>
        <p:nvSpPr>
          <p:cNvPr id="34" name="SK-28-text-33"/>
          <p:cNvSpPr/>
          <p:nvPr/>
        </p:nvSpPr>
        <p:spPr>
          <a:xfrm>
            <a:off x="8253859" y="4827984"/>
            <a:ext cx="29015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Confusion, cyanosis, or unable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 at home</a:t>
            </a:r>
            <a:endParaRPr lang="en-US" sz="1500" dirty="0"/>
          </a:p>
        </p:txBody>
      </p:sp>
      <p:sp>
        <p:nvSpPr>
          <p:cNvPr id="35" name="SK-28-text-34"/>
          <p:cNvSpPr/>
          <p:nvPr/>
        </p:nvSpPr>
        <p:spPr>
          <a:xfrm>
            <a:off x="1303586" y="5692080"/>
            <a:ext cx="958468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“Rescue packs work best when the patient knows exactly when and how to use them.”</a:t>
            </a:r>
            <a:endParaRPr lang="en-US" sz="1950" dirty="0"/>
          </a:p>
        </p:txBody>
      </p:sp>
      <p:sp>
        <p:nvSpPr>
          <p:cNvPr id="36" name="SK-28-text-35"/>
          <p:cNvSpPr/>
          <p:nvPr/>
        </p:nvSpPr>
        <p:spPr>
          <a:xfrm>
            <a:off x="3324671" y="5993755"/>
            <a:ext cx="5554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Agreed written protocol with GP essential — review annually</a:t>
            </a:r>
            <a:endParaRPr lang="en-US" sz="1650" dirty="0"/>
          </a:p>
        </p:txBody>
      </p:sp>
      <p:sp>
        <p:nvSpPr>
          <p:cNvPr id="37" name="SK-28-text-36"/>
          <p:cNvSpPr/>
          <p:nvPr/>
        </p:nvSpPr>
        <p:spPr>
          <a:xfrm>
            <a:off x="8473380" y="6480721"/>
            <a:ext cx="31685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</a:t>
            </a:r>
            <a:endParaRPr lang="en-US" sz="1125" dirty="0"/>
          </a:p>
          <a:p>
            <a:pPr marL="0" indent="0" algn="ctr">
              <a:lnSpc>
                <a:spcPts val="1125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</a:t>
            </a:r>
            <a:endParaRPr lang="en-US" sz="1125" dirty="0"/>
          </a:p>
        </p:txBody>
      </p:sp>
      <p:sp>
        <p:nvSpPr>
          <p:cNvPr id="38" name="SK-28-text-37"/>
          <p:cNvSpPr/>
          <p:nvPr/>
        </p:nvSpPr>
        <p:spPr>
          <a:xfrm>
            <a:off x="8948886" y="6453336"/>
            <a:ext cx="32431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pack discussion = key SCA scenario</a:t>
            </a:r>
            <a:endParaRPr lang="en-US" sz="1050" dirty="0"/>
          </a:p>
        </p:txBody>
      </p:sp>
      <p:sp>
        <p:nvSpPr>
          <p:cNvPr id="39" name="SK-28-text-38"/>
          <p:cNvSpPr/>
          <p:nvPr/>
        </p:nvSpPr>
        <p:spPr>
          <a:xfrm>
            <a:off x="9144000" y="6631632"/>
            <a:ext cx="3048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demonstrate shared decision-making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1543050"/>
            <a:ext cx="1804392" cy="75307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4855" y="0"/>
            <a:ext cx="1206996" cy="774948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602932"/>
            <a:ext cx="1341090" cy="1254919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5490" y="6542484"/>
            <a:ext cx="2316361" cy="315367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9655" y="6542484"/>
            <a:ext cx="4852392" cy="315367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2359075"/>
            <a:ext cx="2560290" cy="1878955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079" y="2359075"/>
            <a:ext cx="2548086" cy="1878955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2359075"/>
            <a:ext cx="2560290" cy="1878955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5498" y="2359075"/>
            <a:ext cx="2560290" cy="1878955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063" y="4491930"/>
            <a:ext cx="2560290" cy="1878955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8079" y="4491930"/>
            <a:ext cx="2548086" cy="1878955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890" y="4491930"/>
            <a:ext cx="2560290" cy="1878955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85498" y="4491930"/>
            <a:ext cx="2560290" cy="1878955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36361" y="4656534"/>
            <a:ext cx="658267" cy="665113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20086" y="4635996"/>
            <a:ext cx="707082" cy="713184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28071" y="4629150"/>
            <a:ext cx="743694" cy="720030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60463" y="4677073"/>
            <a:ext cx="707082" cy="630882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85177" y="2578596"/>
            <a:ext cx="548580" cy="644575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05365" y="2557909"/>
            <a:ext cx="548580" cy="692646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49961" y="2544217"/>
            <a:ext cx="487561" cy="713184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60463" y="2585442"/>
            <a:ext cx="719286" cy="637729"/>
          </a:xfrm>
          <a:prstGeom prst="rect">
            <a:avLst/>
          </a:prstGeom>
        </p:spPr>
      </p:pic>
      <p:sp>
        <p:nvSpPr>
          <p:cNvPr id="24" name="SK-29-text-23"/>
          <p:cNvSpPr/>
          <p:nvPr/>
        </p:nvSpPr>
        <p:spPr>
          <a:xfrm>
            <a:off x="280392" y="219373"/>
            <a:ext cx="253555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29 / 36</a:t>
            </a:r>
            <a:endParaRPr lang="en-US" sz="1650" dirty="0"/>
          </a:p>
        </p:txBody>
      </p:sp>
      <p:sp>
        <p:nvSpPr>
          <p:cNvPr id="25" name="SK-29-text-24"/>
          <p:cNvSpPr/>
          <p:nvPr/>
        </p:nvSpPr>
        <p:spPr>
          <a:xfrm>
            <a:off x="658267" y="767953"/>
            <a:ext cx="1153373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Annual Review Checklist</a:t>
            </a:r>
            <a:endParaRPr lang="en-US" sz="4500" dirty="0"/>
          </a:p>
        </p:txBody>
      </p:sp>
      <p:sp>
        <p:nvSpPr>
          <p:cNvPr id="26" name="SK-29-text-25"/>
          <p:cNvSpPr/>
          <p:nvPr/>
        </p:nvSpPr>
        <p:spPr>
          <a:xfrm>
            <a:off x="621655" y="1796653"/>
            <a:ext cx="1157034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*Essential components of a comprehensive yearly COPD review in primary care</a:t>
            </a:r>
            <a:endParaRPr lang="en-US" sz="2250" dirty="0"/>
          </a:p>
        </p:txBody>
      </p:sp>
      <p:sp>
        <p:nvSpPr>
          <p:cNvPr id="27" name="SK-29-text-26"/>
          <p:cNvSpPr/>
          <p:nvPr/>
        </p:nvSpPr>
        <p:spPr>
          <a:xfrm>
            <a:off x="1292275" y="3339703"/>
            <a:ext cx="297656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</a:t>
            </a:r>
            <a:endParaRPr lang="en-US" sz="1875" dirty="0"/>
          </a:p>
        </p:txBody>
      </p:sp>
      <p:sp>
        <p:nvSpPr>
          <p:cNvPr id="28" name="SK-29-text-27"/>
          <p:cNvSpPr/>
          <p:nvPr/>
        </p:nvSpPr>
        <p:spPr>
          <a:xfrm>
            <a:off x="853380" y="3655219"/>
            <a:ext cx="21336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if clinical change;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severity grade</a:t>
            </a:r>
            <a:endParaRPr lang="en-US" sz="1500" dirty="0"/>
          </a:p>
        </p:txBody>
      </p:sp>
      <p:sp>
        <p:nvSpPr>
          <p:cNvPr id="29" name="SK-29-text-28"/>
          <p:cNvSpPr/>
          <p:nvPr/>
        </p:nvSpPr>
        <p:spPr>
          <a:xfrm>
            <a:off x="3499098" y="3332857"/>
            <a:ext cx="526256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MRC Dyspnoea Grade</a:t>
            </a:r>
            <a:endParaRPr lang="en-US" sz="1875" dirty="0"/>
          </a:p>
        </p:txBody>
      </p:sp>
      <p:sp>
        <p:nvSpPr>
          <p:cNvPr id="30" name="SK-29-text-29"/>
          <p:cNvSpPr/>
          <p:nvPr/>
        </p:nvSpPr>
        <p:spPr>
          <a:xfrm>
            <a:off x="3803898" y="3662065"/>
            <a:ext cx="17921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Record grade 1–5;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deterioration</a:t>
            </a:r>
            <a:endParaRPr lang="en-US" sz="1500" dirty="0"/>
          </a:p>
        </p:txBody>
      </p:sp>
      <p:sp>
        <p:nvSpPr>
          <p:cNvPr id="31" name="SK-29-text-30"/>
          <p:cNvSpPr/>
          <p:nvPr/>
        </p:nvSpPr>
        <p:spPr>
          <a:xfrm>
            <a:off x="6900565" y="3339703"/>
            <a:ext cx="269081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 Score</a:t>
            </a:r>
            <a:endParaRPr lang="en-US" sz="1875" dirty="0"/>
          </a:p>
        </p:txBody>
      </p:sp>
      <p:sp>
        <p:nvSpPr>
          <p:cNvPr id="32" name="SK-29-text-31"/>
          <p:cNvSpPr/>
          <p:nvPr/>
        </p:nvSpPr>
        <p:spPr>
          <a:xfrm>
            <a:off x="6498282" y="3655219"/>
            <a:ext cx="1962894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0–40; CAT ≥10 =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symptom impact</a:t>
            </a:r>
            <a:endParaRPr lang="en-US" sz="1500" dirty="0"/>
          </a:p>
        </p:txBody>
      </p:sp>
      <p:sp>
        <p:nvSpPr>
          <p:cNvPr id="33" name="SK-29-text-32"/>
          <p:cNvSpPr/>
          <p:nvPr/>
        </p:nvSpPr>
        <p:spPr>
          <a:xfrm>
            <a:off x="9265890" y="3332857"/>
            <a:ext cx="29261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 Technique</a:t>
            </a:r>
            <a:endParaRPr lang="en-US" sz="1875" dirty="0"/>
          </a:p>
        </p:txBody>
      </p:sp>
      <p:sp>
        <p:nvSpPr>
          <p:cNvPr id="34" name="SK-29-text-33"/>
          <p:cNvSpPr/>
          <p:nvPr/>
        </p:nvSpPr>
        <p:spPr>
          <a:xfrm>
            <a:off x="9265890" y="3655219"/>
            <a:ext cx="198715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Observe and correct at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review</a:t>
            </a:r>
            <a:endParaRPr lang="en-US" sz="1500" dirty="0"/>
          </a:p>
        </p:txBody>
      </p:sp>
      <p:sp>
        <p:nvSpPr>
          <p:cNvPr id="35" name="SK-29-text-34"/>
          <p:cNvSpPr/>
          <p:nvPr/>
        </p:nvSpPr>
        <p:spPr>
          <a:xfrm>
            <a:off x="1194792" y="5458867"/>
            <a:ext cx="32623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Pack</a:t>
            </a:r>
            <a:endParaRPr lang="en-US" sz="1875" dirty="0"/>
          </a:p>
        </p:txBody>
      </p:sp>
      <p:sp>
        <p:nvSpPr>
          <p:cNvPr id="36" name="SK-29-text-35"/>
          <p:cNvSpPr/>
          <p:nvPr/>
        </p:nvSpPr>
        <p:spPr>
          <a:xfrm>
            <a:off x="816769" y="5774382"/>
            <a:ext cx="219447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prednisolone +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 supply and plan</a:t>
            </a:r>
            <a:endParaRPr lang="en-US" sz="1500" dirty="0"/>
          </a:p>
        </p:txBody>
      </p:sp>
      <p:sp>
        <p:nvSpPr>
          <p:cNvPr id="37" name="SK-29-text-36"/>
          <p:cNvSpPr/>
          <p:nvPr/>
        </p:nvSpPr>
        <p:spPr>
          <a:xfrm>
            <a:off x="3645396" y="5452021"/>
            <a:ext cx="52625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Vaccination Status</a:t>
            </a:r>
            <a:endParaRPr lang="en-US" sz="1875" dirty="0"/>
          </a:p>
        </p:txBody>
      </p:sp>
      <p:sp>
        <p:nvSpPr>
          <p:cNvPr id="38" name="SK-29-text-37"/>
          <p:cNvSpPr/>
          <p:nvPr/>
        </p:nvSpPr>
        <p:spPr>
          <a:xfrm>
            <a:off x="3535561" y="5760690"/>
            <a:ext cx="23163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Flu, COVID, pneumococcal,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RSV if eligible</a:t>
            </a:r>
            <a:endParaRPr lang="en-US" sz="1500" dirty="0"/>
          </a:p>
        </p:txBody>
      </p:sp>
      <p:sp>
        <p:nvSpPr>
          <p:cNvPr id="39" name="SK-29-text-38"/>
          <p:cNvSpPr/>
          <p:nvPr/>
        </p:nvSpPr>
        <p:spPr>
          <a:xfrm>
            <a:off x="6400800" y="5452021"/>
            <a:ext cx="497681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 Cessation</a:t>
            </a:r>
            <a:endParaRPr lang="en-US" sz="1875" dirty="0"/>
          </a:p>
        </p:txBody>
      </p:sp>
      <p:sp>
        <p:nvSpPr>
          <p:cNvPr id="40" name="SK-29-text-39"/>
          <p:cNvSpPr/>
          <p:nvPr/>
        </p:nvSpPr>
        <p:spPr>
          <a:xfrm>
            <a:off x="6510486" y="5774382"/>
            <a:ext cx="19262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status; refer to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Smoking Service</a:t>
            </a:r>
            <a:endParaRPr lang="en-US" sz="1500" dirty="0"/>
          </a:p>
        </p:txBody>
      </p:sp>
      <p:sp>
        <p:nvSpPr>
          <p:cNvPr id="41" name="SK-29-text-40"/>
          <p:cNvSpPr/>
          <p:nvPr/>
        </p:nvSpPr>
        <p:spPr>
          <a:xfrm>
            <a:off x="9399984" y="5445175"/>
            <a:ext cx="279201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Nutrition &amp; BMI</a:t>
            </a:r>
            <a:endParaRPr lang="en-US" sz="1875" dirty="0"/>
          </a:p>
        </p:txBody>
      </p:sp>
      <p:sp>
        <p:nvSpPr>
          <p:cNvPr id="42" name="SK-29-text-41"/>
          <p:cNvSpPr/>
          <p:nvPr/>
        </p:nvSpPr>
        <p:spPr>
          <a:xfrm>
            <a:off x="9058573" y="5767536"/>
            <a:ext cx="23773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BMI &lt;20 → support; BMI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&gt;30 → weight management</a:t>
            </a:r>
            <a:endParaRPr lang="en-US" sz="1500" dirty="0"/>
          </a:p>
        </p:txBody>
      </p:sp>
      <p:sp>
        <p:nvSpPr>
          <p:cNvPr id="43" name="SK-29-text-42"/>
          <p:cNvSpPr/>
          <p:nvPr/>
        </p:nvSpPr>
        <p:spPr>
          <a:xfrm>
            <a:off x="4363194" y="6624786"/>
            <a:ext cx="344105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</a:t>
            </a:r>
            <a:endParaRPr lang="en-US" sz="1200" dirty="0"/>
          </a:p>
        </p:txBody>
      </p:sp>
      <p:sp>
        <p:nvSpPr>
          <p:cNvPr id="44" name="SK-29-text-43"/>
          <p:cNvSpPr/>
          <p:nvPr/>
        </p:nvSpPr>
        <p:spPr>
          <a:xfrm>
            <a:off x="9982200" y="6624786"/>
            <a:ext cx="20999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7A7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· Annual Review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160" y="58340"/>
            <a:ext cx="987475" cy="397669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0" y="0"/>
            <a:ext cx="1828800" cy="1872109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09973"/>
            <a:ext cx="1219200" cy="762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40719"/>
            <a:ext cx="10972800" cy="192018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40719"/>
            <a:ext cx="146298" cy="192018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155877"/>
            <a:ext cx="2560290" cy="209163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3671" y="4155877"/>
            <a:ext cx="2560290" cy="209163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4155877"/>
            <a:ext cx="2560290" cy="209163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4155877"/>
            <a:ext cx="2560290" cy="209163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60769" y="4382244"/>
            <a:ext cx="658267" cy="658267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44494" y="4382244"/>
            <a:ext cx="694879" cy="658267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4682" y="4491930"/>
            <a:ext cx="646063" cy="425053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97075" y="4375398"/>
            <a:ext cx="597396" cy="678805"/>
          </a:xfrm>
          <a:prstGeom prst="rect">
            <a:avLst/>
          </a:prstGeom>
        </p:spPr>
      </p:pic>
      <p:sp>
        <p:nvSpPr>
          <p:cNvPr id="17" name="SK-3-text-16"/>
          <p:cNvSpPr/>
          <p:nvPr/>
        </p:nvSpPr>
        <p:spPr>
          <a:xfrm>
            <a:off x="317439" y="164720"/>
            <a:ext cx="8917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/ 36</a:t>
            </a:r>
            <a:endParaRPr lang="en-US" sz="1950" dirty="0"/>
          </a:p>
        </p:txBody>
      </p:sp>
      <p:sp>
        <p:nvSpPr>
          <p:cNvPr id="18" name="SK-3-text-17"/>
          <p:cNvSpPr/>
          <p:nvPr/>
        </p:nvSpPr>
        <p:spPr>
          <a:xfrm>
            <a:off x="597396" y="603498"/>
            <a:ext cx="1159460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Definition and Key Features</a:t>
            </a:r>
            <a:endParaRPr lang="en-US" sz="3825" dirty="0"/>
          </a:p>
        </p:txBody>
      </p:sp>
      <p:sp>
        <p:nvSpPr>
          <p:cNvPr id="19" name="SK-3-text-18"/>
          <p:cNvSpPr/>
          <p:nvPr/>
        </p:nvSpPr>
        <p:spPr>
          <a:xfrm>
            <a:off x="597396" y="1398984"/>
            <a:ext cx="90735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7E8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· Updated March 2026</a:t>
            </a:r>
            <a:endParaRPr lang="en-US" sz="1650" dirty="0"/>
          </a:p>
        </p:txBody>
      </p:sp>
      <p:sp>
        <p:nvSpPr>
          <p:cNvPr id="20" name="SK-3-text-19"/>
          <p:cNvSpPr/>
          <p:nvPr/>
        </p:nvSpPr>
        <p:spPr>
          <a:xfrm>
            <a:off x="987475" y="2187625"/>
            <a:ext cx="10143679" cy="1056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835"/>
              </a:lnSpc>
              <a:buNone/>
            </a:pPr>
            <a:r>
              <a:rPr lang="en-US" sz="202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“COPD is a common, preventable and treatable disease characterised by persistent</a:t>
            </a:r>
            <a:endParaRPr lang="en-US" sz="2025" dirty="0"/>
          </a:p>
          <a:p>
            <a:pPr marL="0" indent="0" algn="l">
              <a:lnSpc>
                <a:spcPts val="2835"/>
              </a:lnSpc>
              <a:buNone/>
            </a:pPr>
            <a:r>
              <a:rPr lang="en-US" sz="202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symptoms and airflow limitation due to airway and/or alveolar</a:t>
            </a:r>
            <a:endParaRPr lang="en-US" sz="2025" dirty="0"/>
          </a:p>
          <a:p>
            <a:pPr marL="0" indent="0" algn="l">
              <a:lnSpc>
                <a:spcPts val="2835"/>
              </a:lnSpc>
              <a:buNone/>
            </a:pPr>
            <a:r>
              <a:rPr lang="en-US" sz="2025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abnormalities, usually caused by significant exposure to noxious particles or gases.”</a:t>
            </a:r>
            <a:endParaRPr lang="en-US" sz="2025" dirty="0"/>
          </a:p>
        </p:txBody>
      </p:sp>
      <p:sp>
        <p:nvSpPr>
          <p:cNvPr id="21" name="SK-3-text-20"/>
          <p:cNvSpPr/>
          <p:nvPr/>
        </p:nvSpPr>
        <p:spPr>
          <a:xfrm>
            <a:off x="1024086" y="3387775"/>
            <a:ext cx="63912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7E8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NICE NG115 DEFINITION</a:t>
            </a:r>
            <a:endParaRPr lang="en-US" sz="1650" dirty="0"/>
          </a:p>
        </p:txBody>
      </p:sp>
      <p:sp>
        <p:nvSpPr>
          <p:cNvPr id="22" name="SK-3-text-21"/>
          <p:cNvSpPr/>
          <p:nvPr/>
        </p:nvSpPr>
        <p:spPr>
          <a:xfrm>
            <a:off x="886271" y="5232648"/>
            <a:ext cx="201885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Fully Reversible</a:t>
            </a:r>
            <a:endParaRPr lang="en-US" sz="1650" dirty="0"/>
          </a:p>
        </p:txBody>
      </p:sp>
      <p:sp>
        <p:nvSpPr>
          <p:cNvPr id="23" name="SK-3-text-22"/>
          <p:cNvSpPr/>
          <p:nvPr/>
        </p:nvSpPr>
        <p:spPr>
          <a:xfrm>
            <a:off x="719286" y="5616625"/>
            <a:ext cx="235297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Unlike asthma — obstruction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persists post-bronchodilator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3690491" y="5232648"/>
            <a:ext cx="201885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Progressive in Most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3681859" y="5609779"/>
            <a:ext cx="20115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 declines over time;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rate slowed by cessation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6201966" y="5232648"/>
            <a:ext cx="256743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&gt;90% Caused by Smoking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6290965" y="5609779"/>
            <a:ext cx="23895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UK; occupational dusts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gases also implicated</a:t>
            </a:r>
            <a:endParaRPr lang="en-US" sz="1500" dirty="0"/>
          </a:p>
        </p:txBody>
      </p:sp>
      <p:sp>
        <p:nvSpPr>
          <p:cNvPr id="28" name="SK-3-text-27"/>
          <p:cNvSpPr/>
          <p:nvPr/>
        </p:nvSpPr>
        <p:spPr>
          <a:xfrm>
            <a:off x="9225707" y="5232648"/>
            <a:ext cx="211633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~3.2 Million Affected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9283898" y="5609779"/>
            <a:ext cx="201200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~1.2M diagnosed in UK;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9283898" y="5842992"/>
            <a:ext cx="201200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~2M more undiagnosed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4655790" y="6645325"/>
            <a:ext cx="285586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871" y="0"/>
            <a:ext cx="4510980" cy="2194471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535013"/>
            <a:ext cx="1121569" cy="5715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6560344"/>
            <a:ext cx="11179969" cy="19050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947565"/>
            <a:ext cx="5461992" cy="2023021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947565"/>
            <a:ext cx="182761" cy="2023021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6965" y="3641527"/>
            <a:ext cx="1194792" cy="329059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1947565"/>
            <a:ext cx="5449788" cy="2023021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1947565"/>
            <a:ext cx="182761" cy="2023021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75255" y="3641527"/>
            <a:ext cx="1304479" cy="329059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4245025"/>
            <a:ext cx="5461992" cy="2023021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4245025"/>
            <a:ext cx="182761" cy="2023021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40188" y="5877223"/>
            <a:ext cx="1121569" cy="390823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0094" y="4245025"/>
            <a:ext cx="5449788" cy="2023021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4245025"/>
            <a:ext cx="182761" cy="2023021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04463" y="5877223"/>
            <a:ext cx="975271" cy="390823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11780" y="2146548"/>
            <a:ext cx="585192" cy="486817"/>
          </a:xfrm>
          <a:prstGeom prst="rect">
            <a:avLst/>
          </a:prstGeom>
        </p:spPr>
      </p:pic>
      <p:sp>
        <p:nvSpPr>
          <p:cNvPr id="19" name="SK-30-text-18"/>
          <p:cNvSpPr/>
          <p:nvPr/>
        </p:nvSpPr>
        <p:spPr>
          <a:xfrm>
            <a:off x="463153" y="397669"/>
            <a:ext cx="58883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TOP TIPS</a:t>
            </a:r>
            <a:endParaRPr lang="en-US" sz="1650" dirty="0"/>
          </a:p>
        </p:txBody>
      </p:sp>
      <p:sp>
        <p:nvSpPr>
          <p:cNvPr id="20" name="SK-30-text-19"/>
          <p:cNvSpPr/>
          <p:nvPr/>
        </p:nvSpPr>
        <p:spPr>
          <a:xfrm>
            <a:off x="11201400" y="397669"/>
            <a:ext cx="621655" cy="74741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Tips</a:t>
            </a:r>
            <a:endParaRPr lang="en-US" sz="3000" dirty="0"/>
          </a:p>
        </p:txBody>
      </p:sp>
      <p:sp>
        <p:nvSpPr>
          <p:cNvPr id="21" name="SK-30-text-20"/>
          <p:cNvSpPr/>
          <p:nvPr/>
        </p:nvSpPr>
        <p:spPr>
          <a:xfrm>
            <a:off x="463153" y="774948"/>
            <a:ext cx="11728847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4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Part 1 of 2 — Diagnosis, the Fork, and New Biologics</a:t>
            </a:r>
            <a:endParaRPr lang="en-US" sz="2850" dirty="0"/>
          </a:p>
        </p:txBody>
      </p:sp>
      <p:sp>
        <p:nvSpPr>
          <p:cNvPr id="22" name="SK-30-text-21"/>
          <p:cNvSpPr/>
          <p:nvPr/>
        </p:nvSpPr>
        <p:spPr>
          <a:xfrm>
            <a:off x="877788" y="2153394"/>
            <a:ext cx="1124997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Post-BD Spirometry — Always</a:t>
            </a:r>
            <a:endParaRPr lang="en-US" sz="2325" dirty="0"/>
          </a:p>
        </p:txBody>
      </p:sp>
      <p:sp>
        <p:nvSpPr>
          <p:cNvPr id="23" name="SK-30-text-22"/>
          <p:cNvSpPr/>
          <p:nvPr/>
        </p:nvSpPr>
        <p:spPr>
          <a:xfrm>
            <a:off x="865584" y="2729359"/>
            <a:ext cx="463287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post-bronchodilator FEV1/FVC &lt;0.70 to diagnose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COPD.</a:t>
            </a:r>
            <a:endParaRPr lang="en-US" sz="1500" dirty="0"/>
          </a:p>
        </p:txBody>
      </p:sp>
      <p:sp>
        <p:nvSpPr>
          <p:cNvPr id="24" name="SK-30-text-23"/>
          <p:cNvSpPr/>
          <p:nvPr/>
        </p:nvSpPr>
        <p:spPr>
          <a:xfrm>
            <a:off x="877788" y="3278088"/>
            <a:ext cx="113142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Pre-BD spirometry overestimates obstruction by ~25%.</a:t>
            </a:r>
            <a:endParaRPr lang="en-US" sz="1500" dirty="0"/>
          </a:p>
        </p:txBody>
      </p:sp>
      <p:sp>
        <p:nvSpPr>
          <p:cNvPr id="25" name="SK-30-text-24"/>
          <p:cNvSpPr/>
          <p:nvPr/>
        </p:nvSpPr>
        <p:spPr>
          <a:xfrm>
            <a:off x="4876800" y="3689598"/>
            <a:ext cx="2152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500" dirty="0"/>
          </a:p>
        </p:txBody>
      </p:sp>
      <p:sp>
        <p:nvSpPr>
          <p:cNvPr id="26" name="SK-30-text-25"/>
          <p:cNvSpPr/>
          <p:nvPr/>
        </p:nvSpPr>
        <p:spPr>
          <a:xfrm>
            <a:off x="6607969" y="2153394"/>
            <a:ext cx="558403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The Fork in the Road</a:t>
            </a:r>
            <a:endParaRPr lang="en-US" sz="2325" dirty="0"/>
          </a:p>
        </p:txBody>
      </p:sp>
      <p:sp>
        <p:nvSpPr>
          <p:cNvPr id="27" name="SK-30-text-26"/>
          <p:cNvSpPr/>
          <p:nvPr/>
        </p:nvSpPr>
        <p:spPr>
          <a:xfrm>
            <a:off x="6571357" y="2729359"/>
            <a:ext cx="435247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Asthmatic features OR eosinophils ≥0.3 × 10⁹/L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LABA + ICS</a:t>
            </a:r>
            <a:endParaRPr lang="en-US" sz="1500" dirty="0"/>
          </a:p>
        </p:txBody>
      </p:sp>
      <p:sp>
        <p:nvSpPr>
          <p:cNvPr id="28" name="SK-30-text-27"/>
          <p:cNvSpPr/>
          <p:nvPr/>
        </p:nvSpPr>
        <p:spPr>
          <a:xfrm>
            <a:off x="6571357" y="3271242"/>
            <a:ext cx="375508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asthmatic features → LAMA only (avoid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unnecessary ICS)</a:t>
            </a:r>
            <a:endParaRPr lang="en-US" sz="1500" dirty="0"/>
          </a:p>
        </p:txBody>
      </p:sp>
      <p:sp>
        <p:nvSpPr>
          <p:cNvPr id="29" name="SK-30-text-28"/>
          <p:cNvSpPr/>
          <p:nvPr/>
        </p:nvSpPr>
        <p:spPr>
          <a:xfrm>
            <a:off x="10497294" y="3703290"/>
            <a:ext cx="169470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</a:t>
            </a:r>
            <a:endParaRPr lang="en-US" sz="1500" dirty="0"/>
          </a:p>
        </p:txBody>
      </p:sp>
      <p:sp>
        <p:nvSpPr>
          <p:cNvPr id="30" name="SK-30-text-29"/>
          <p:cNvSpPr/>
          <p:nvPr/>
        </p:nvSpPr>
        <p:spPr>
          <a:xfrm>
            <a:off x="877788" y="4450705"/>
            <a:ext cx="1131421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Dupilumab — Now NICE Approved</a:t>
            </a:r>
            <a:endParaRPr lang="en-US" sz="2325" dirty="0"/>
          </a:p>
        </p:txBody>
      </p:sp>
      <p:sp>
        <p:nvSpPr>
          <p:cNvPr id="31" name="SK-30-text-30"/>
          <p:cNvSpPr/>
          <p:nvPr/>
        </p:nvSpPr>
        <p:spPr>
          <a:xfrm>
            <a:off x="853380" y="5019973"/>
            <a:ext cx="11338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biologic for COPD. TA1142, March 2026.</a:t>
            </a:r>
            <a:endParaRPr lang="en-US" sz="1500" dirty="0"/>
          </a:p>
        </p:txBody>
      </p:sp>
      <p:sp>
        <p:nvSpPr>
          <p:cNvPr id="32" name="SK-30-text-31"/>
          <p:cNvSpPr/>
          <p:nvPr/>
        </p:nvSpPr>
        <p:spPr>
          <a:xfrm>
            <a:off x="853380" y="5328642"/>
            <a:ext cx="49132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severe uncontrolled COPD + eosinophils ≥0.3 × 10⁹/L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triple therapy. Specialist-initiated.</a:t>
            </a:r>
            <a:endParaRPr lang="en-US" sz="1500" dirty="0"/>
          </a:p>
        </p:txBody>
      </p:sp>
      <p:sp>
        <p:nvSpPr>
          <p:cNvPr id="33" name="SK-30-text-32"/>
          <p:cNvSpPr/>
          <p:nvPr/>
        </p:nvSpPr>
        <p:spPr>
          <a:xfrm>
            <a:off x="4962079" y="5945832"/>
            <a:ext cx="2533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2026</a:t>
            </a:r>
            <a:endParaRPr lang="en-US" sz="1500" dirty="0"/>
          </a:p>
        </p:txBody>
      </p:sp>
      <p:sp>
        <p:nvSpPr>
          <p:cNvPr id="34" name="SK-30-text-33"/>
          <p:cNvSpPr/>
          <p:nvPr/>
        </p:nvSpPr>
        <p:spPr>
          <a:xfrm>
            <a:off x="6595765" y="4450705"/>
            <a:ext cx="559623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LTOT: Two ABGs Required</a:t>
            </a:r>
            <a:endParaRPr lang="en-US" sz="2325" dirty="0"/>
          </a:p>
        </p:txBody>
      </p:sp>
      <p:sp>
        <p:nvSpPr>
          <p:cNvPr id="35" name="SK-30-text-34"/>
          <p:cNvSpPr/>
          <p:nvPr/>
        </p:nvSpPr>
        <p:spPr>
          <a:xfrm>
            <a:off x="6571357" y="5019973"/>
            <a:ext cx="48645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arterial blood gases, 3 weeks apart, when patient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stable.</a:t>
            </a:r>
            <a:endParaRPr lang="en-US" sz="1500" dirty="0"/>
          </a:p>
        </p:txBody>
      </p:sp>
      <p:sp>
        <p:nvSpPr>
          <p:cNvPr id="36" name="SK-30-text-35"/>
          <p:cNvSpPr/>
          <p:nvPr/>
        </p:nvSpPr>
        <p:spPr>
          <a:xfrm>
            <a:off x="6571357" y="5568553"/>
            <a:ext cx="39988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prescribe on a single result or during an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03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exacerbation.</a:t>
            </a:r>
            <a:endParaRPr lang="en-US" sz="1500" dirty="0"/>
          </a:p>
        </p:txBody>
      </p:sp>
      <p:sp>
        <p:nvSpPr>
          <p:cNvPr id="37" name="SK-30-text-36"/>
          <p:cNvSpPr/>
          <p:nvPr/>
        </p:nvSpPr>
        <p:spPr>
          <a:xfrm>
            <a:off x="10826353" y="5945832"/>
            <a:ext cx="136564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</a:t>
            </a:r>
            <a:endParaRPr lang="en-US" sz="1500" dirty="0"/>
          </a:p>
        </p:txBody>
      </p:sp>
      <p:sp>
        <p:nvSpPr>
          <p:cNvPr id="38" name="SK-30-text-37"/>
          <p:cNvSpPr/>
          <p:nvPr/>
        </p:nvSpPr>
        <p:spPr>
          <a:xfrm>
            <a:off x="9082980" y="6508105"/>
            <a:ext cx="31090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Continued on next slide →</a:t>
            </a:r>
            <a:endParaRPr lang="en-US" sz="1350" dirty="0"/>
          </a:p>
        </p:txBody>
      </p:sp>
      <p:sp>
        <p:nvSpPr>
          <p:cNvPr id="39" name="SK-30-text-38"/>
          <p:cNvSpPr/>
          <p:nvPr/>
        </p:nvSpPr>
        <p:spPr>
          <a:xfrm>
            <a:off x="11350675" y="6515100"/>
            <a:ext cx="841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 / 36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81734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1192113"/>
            <a:ext cx="853380" cy="57150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1075" y="329059"/>
            <a:ext cx="938659" cy="1001167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3600" y="4320480"/>
            <a:ext cx="2438400" cy="2180779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2071092"/>
            <a:ext cx="5181600" cy="1803648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2331690"/>
            <a:ext cx="146298" cy="1543050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671" y="1975098"/>
            <a:ext cx="438894" cy="500509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875" y="2071092"/>
            <a:ext cx="5181600" cy="1803648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2331690"/>
            <a:ext cx="146298" cy="1543050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8055" y="1975098"/>
            <a:ext cx="438894" cy="500509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1490" y="4155877"/>
            <a:ext cx="5181600" cy="2084784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6377" y="4423321"/>
            <a:ext cx="146298" cy="1817340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5671" y="4066729"/>
            <a:ext cx="438894" cy="500509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3875" y="4155877"/>
            <a:ext cx="5181600" cy="2084784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78761" y="4423321"/>
            <a:ext cx="146298" cy="1817340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08055" y="4066729"/>
            <a:ext cx="438894" cy="500509"/>
          </a:xfrm>
          <a:prstGeom prst="rect">
            <a:avLst/>
          </a:prstGeom>
        </p:spPr>
      </p:pic>
      <p:sp>
        <p:nvSpPr>
          <p:cNvPr id="20" name="SK-31-text-19"/>
          <p:cNvSpPr/>
          <p:nvPr/>
        </p:nvSpPr>
        <p:spPr>
          <a:xfrm>
            <a:off x="511969" y="246757"/>
            <a:ext cx="7639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2B8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</a:t>
            </a:r>
            <a:endParaRPr lang="en-US" sz="1500" dirty="0"/>
          </a:p>
        </p:txBody>
      </p:sp>
      <p:sp>
        <p:nvSpPr>
          <p:cNvPr id="21" name="SK-31-text-20"/>
          <p:cNvSpPr/>
          <p:nvPr/>
        </p:nvSpPr>
        <p:spPr>
          <a:xfrm>
            <a:off x="524173" y="534888"/>
            <a:ext cx="1033462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(Part 2)</a:t>
            </a:r>
            <a:endParaRPr lang="en-US" sz="3750" dirty="0"/>
          </a:p>
        </p:txBody>
      </p:sp>
      <p:sp>
        <p:nvSpPr>
          <p:cNvPr id="22" name="SK-31-text-21"/>
          <p:cNvSpPr/>
          <p:nvPr/>
        </p:nvSpPr>
        <p:spPr>
          <a:xfrm>
            <a:off x="10875169" y="658267"/>
            <a:ext cx="131683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5–8</a:t>
            </a:r>
            <a:endParaRPr lang="en-US" sz="3000" dirty="0"/>
          </a:p>
        </p:txBody>
      </p:sp>
      <p:sp>
        <p:nvSpPr>
          <p:cNvPr id="23" name="SK-31-text-22"/>
          <p:cNvSpPr/>
          <p:nvPr/>
        </p:nvSpPr>
        <p:spPr>
          <a:xfrm>
            <a:off x="548580" y="1357759"/>
            <a:ext cx="116434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A5D8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*Essential advice on oxygen, steroids, and pulmonary rehabilitation*</a:t>
            </a:r>
            <a:endParaRPr lang="en-US" sz="1650" dirty="0"/>
          </a:p>
        </p:txBody>
      </p:sp>
      <p:sp>
        <p:nvSpPr>
          <p:cNvPr id="24" name="SK-31-text-23"/>
          <p:cNvSpPr/>
          <p:nvPr/>
        </p:nvSpPr>
        <p:spPr>
          <a:xfrm>
            <a:off x="394990" y="2064246"/>
            <a:ext cx="133111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chemeClr val="accent6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33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SK-31-text-24"/>
          <p:cNvSpPr/>
          <p:nvPr/>
        </p:nvSpPr>
        <p:spPr>
          <a:xfrm>
            <a:off x="902196" y="2489448"/>
            <a:ext cx="953452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Target in COPD: 88–92%</a:t>
            </a:r>
            <a:endParaRPr lang="en-US" sz="1950" dirty="0"/>
          </a:p>
        </p:txBody>
      </p:sp>
      <p:sp>
        <p:nvSpPr>
          <p:cNvPr id="26" name="SK-31-text-25"/>
          <p:cNvSpPr/>
          <p:nvPr/>
        </p:nvSpPr>
        <p:spPr>
          <a:xfrm>
            <a:off x="902196" y="2852886"/>
            <a:ext cx="4827984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the same as asthma. Avoid uncontrolled high-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flow oxygen — risk of hypercapnic respiratory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failure. Use Venturi mask 24–28% in hospital.</a:t>
            </a:r>
            <a:endParaRPr lang="en-US" sz="1650" dirty="0"/>
          </a:p>
        </p:txBody>
      </p:sp>
      <p:sp>
        <p:nvSpPr>
          <p:cNvPr id="27" name="SK-31-text-26"/>
          <p:cNvSpPr/>
          <p:nvPr/>
        </p:nvSpPr>
        <p:spPr>
          <a:xfrm>
            <a:off x="394990" y="4169569"/>
            <a:ext cx="130671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chemeClr val="accent6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</a:t>
            </a:r>
            <a:endParaRPr lang="en-US" sz="33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8" name="SK-31-text-27"/>
          <p:cNvSpPr/>
          <p:nvPr/>
        </p:nvSpPr>
        <p:spPr>
          <a:xfrm>
            <a:off x="902196" y="4608463"/>
            <a:ext cx="1128980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Pulmonary Rehab: Underused but Powerful</a:t>
            </a:r>
            <a:endParaRPr lang="en-US" sz="1950" dirty="0"/>
          </a:p>
        </p:txBody>
      </p:sp>
      <p:sp>
        <p:nvSpPr>
          <p:cNvPr id="29" name="SK-31-text-28"/>
          <p:cNvSpPr/>
          <p:nvPr/>
        </p:nvSpPr>
        <p:spPr>
          <a:xfrm>
            <a:off x="902196" y="4965055"/>
            <a:ext cx="4693890" cy="10355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Improves exercise tolerance and quality of life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than any single drug. Offer to MRC grade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3–4, or grade 2 if functionally disabled. Minimum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 6 weeks.</a:t>
            </a:r>
            <a:endParaRPr lang="en-US" sz="1650" dirty="0"/>
          </a:p>
        </p:txBody>
      </p:sp>
      <p:sp>
        <p:nvSpPr>
          <p:cNvPr id="30" name="SK-31-text-29"/>
          <p:cNvSpPr/>
          <p:nvPr/>
        </p:nvSpPr>
        <p:spPr>
          <a:xfrm>
            <a:off x="6113115" y="2064246"/>
            <a:ext cx="131891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chemeClr val="accent6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</a:t>
            </a:r>
            <a:endParaRPr lang="en-US" sz="33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SK-31-text-30"/>
          <p:cNvSpPr/>
          <p:nvPr/>
        </p:nvSpPr>
        <p:spPr>
          <a:xfrm>
            <a:off x="6607969" y="2503140"/>
            <a:ext cx="55840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Short Steroid Courses Work</a:t>
            </a:r>
            <a:endParaRPr lang="en-US" sz="1950" dirty="0"/>
          </a:p>
        </p:txBody>
      </p:sp>
      <p:sp>
        <p:nvSpPr>
          <p:cNvPr id="32" name="SK-31-text-31"/>
          <p:cNvSpPr/>
          <p:nvPr/>
        </p:nvSpPr>
        <p:spPr>
          <a:xfrm>
            <a:off x="6607969" y="2852886"/>
            <a:ext cx="4523184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days of prednisolone 30mg is as effective as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 days for exacerbations — and causes fewer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side effects. Don’t default to longer courses.</a:t>
            </a:r>
            <a:endParaRPr lang="en-US" sz="1650" dirty="0"/>
          </a:p>
        </p:txBody>
      </p:sp>
      <p:sp>
        <p:nvSpPr>
          <p:cNvPr id="33" name="SK-31-text-32"/>
          <p:cNvSpPr/>
          <p:nvPr/>
        </p:nvSpPr>
        <p:spPr>
          <a:xfrm>
            <a:off x="6113115" y="4176415"/>
            <a:ext cx="131891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chemeClr val="accent6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</a:t>
            </a:r>
            <a:endParaRPr lang="en-US" sz="33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SK-31-text-33"/>
          <p:cNvSpPr/>
          <p:nvPr/>
        </p:nvSpPr>
        <p:spPr>
          <a:xfrm>
            <a:off x="6607969" y="4608463"/>
            <a:ext cx="55840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Roflumilast: Start Low, Go Slow</a:t>
            </a:r>
            <a:endParaRPr lang="en-US" sz="1950" dirty="0"/>
          </a:p>
        </p:txBody>
      </p:sp>
      <p:sp>
        <p:nvSpPr>
          <p:cNvPr id="35" name="SK-31-text-34"/>
          <p:cNvSpPr/>
          <p:nvPr/>
        </p:nvSpPr>
        <p:spPr>
          <a:xfrm>
            <a:off x="6607969" y="4965055"/>
            <a:ext cx="4876800" cy="10492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Begin at 250mcg OD for 4 weeks to reduce GI side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effects, then step up to 500mcg OD. Only for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&lt;50% + chronic bronchitis + ≥2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B3D5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exacerbations despite triple therapy.</a:t>
            </a:r>
            <a:endParaRPr lang="en-US" sz="1650" dirty="0"/>
          </a:p>
        </p:txBody>
      </p:sp>
      <p:sp>
        <p:nvSpPr>
          <p:cNvPr id="36" name="SK-31-text-35"/>
          <p:cNvSpPr/>
          <p:nvPr/>
        </p:nvSpPr>
        <p:spPr>
          <a:xfrm>
            <a:off x="475357" y="6597253"/>
            <a:ext cx="71475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GP Training · COPD 2026</a:t>
            </a:r>
            <a:endParaRPr lang="en-US" sz="1200" dirty="0"/>
          </a:p>
        </p:txBody>
      </p:sp>
      <p:sp>
        <p:nvSpPr>
          <p:cNvPr id="37" name="SK-31-text-36"/>
          <p:cNvSpPr/>
          <p:nvPr/>
        </p:nvSpPr>
        <p:spPr>
          <a:xfrm>
            <a:off x="10652671" y="6604248"/>
            <a:ext cx="103926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31 of 36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287982"/>
            <a:ext cx="2560290" cy="34290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398984"/>
            <a:ext cx="1414165" cy="47923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180" y="0"/>
            <a:ext cx="1889671" cy="1097161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2057400"/>
            <a:ext cx="3706267" cy="1954411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2057400"/>
            <a:ext cx="243780" cy="1954411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2057400"/>
            <a:ext cx="3681859" cy="1954411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2057400"/>
            <a:ext cx="219373" cy="1954411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2057400"/>
            <a:ext cx="3681859" cy="1954411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5357" y="2057400"/>
            <a:ext cx="243780" cy="1954411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6769" y="3572917"/>
            <a:ext cx="3169890" cy="308521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4190107"/>
            <a:ext cx="3706267" cy="2167086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486" y="4190107"/>
            <a:ext cx="268188" cy="2167086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67200" y="4190107"/>
            <a:ext cx="3681859" cy="2167086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7200" y="4190107"/>
            <a:ext cx="219373" cy="2167086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08463" y="5733157"/>
            <a:ext cx="3169890" cy="514350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95357" y="4190107"/>
            <a:ext cx="3681859" cy="2167086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95357" y="4190107"/>
            <a:ext cx="243780" cy="2167086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36769" y="5938986"/>
            <a:ext cx="3336786" cy="315367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569869"/>
            <a:ext cx="12192000" cy="287982"/>
          </a:xfrm>
          <a:prstGeom prst="rect">
            <a:avLst/>
          </a:prstGeom>
        </p:spPr>
      </p:pic>
      <p:pic>
        <p:nvPicPr>
          <p:cNvPr id="22" name="SK-3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32871" y="2496294"/>
            <a:ext cx="3145536" cy="1093255"/>
          </a:xfrm>
          <a:prstGeom prst="rect">
            <a:avLst/>
          </a:prstGeom>
        </p:spPr>
      </p:pic>
      <p:pic>
        <p:nvPicPr>
          <p:cNvPr id="23" name="SK-3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32871" y="2496294"/>
            <a:ext cx="1048512" cy="273205"/>
          </a:xfrm>
          <a:prstGeom prst="rect">
            <a:avLst/>
          </a:prstGeom>
        </p:spPr>
      </p:pic>
      <p:pic>
        <p:nvPicPr>
          <p:cNvPr id="24" name="SK-3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81383" y="2496294"/>
            <a:ext cx="1048512" cy="273205"/>
          </a:xfrm>
          <a:prstGeom prst="rect">
            <a:avLst/>
          </a:prstGeom>
        </p:spPr>
      </p:pic>
      <p:pic>
        <p:nvPicPr>
          <p:cNvPr id="25" name="SK-32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29895" y="2496294"/>
            <a:ext cx="1048512" cy="273205"/>
          </a:xfrm>
          <a:prstGeom prst="rect">
            <a:avLst/>
          </a:prstGeom>
        </p:spPr>
      </p:pic>
      <p:pic>
        <p:nvPicPr>
          <p:cNvPr id="26" name="SK-32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32871" y="2769499"/>
            <a:ext cx="1048512" cy="273205"/>
          </a:xfrm>
          <a:prstGeom prst="rect">
            <a:avLst/>
          </a:prstGeom>
        </p:spPr>
      </p:pic>
      <p:pic>
        <p:nvPicPr>
          <p:cNvPr id="27" name="SK-32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81383" y="2769499"/>
            <a:ext cx="1048512" cy="273205"/>
          </a:xfrm>
          <a:prstGeom prst="rect">
            <a:avLst/>
          </a:prstGeom>
        </p:spPr>
      </p:pic>
      <p:pic>
        <p:nvPicPr>
          <p:cNvPr id="28" name="SK-32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29895" y="2769499"/>
            <a:ext cx="1048512" cy="273205"/>
          </a:xfrm>
          <a:prstGeom prst="rect">
            <a:avLst/>
          </a:prstGeom>
        </p:spPr>
      </p:pic>
      <p:pic>
        <p:nvPicPr>
          <p:cNvPr id="29" name="SK-32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32871" y="3042704"/>
            <a:ext cx="1048512" cy="273205"/>
          </a:xfrm>
          <a:prstGeom prst="rect">
            <a:avLst/>
          </a:prstGeom>
        </p:spPr>
      </p:pic>
      <p:pic>
        <p:nvPicPr>
          <p:cNvPr id="30" name="SK-32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81383" y="3042704"/>
            <a:ext cx="1048512" cy="273205"/>
          </a:xfrm>
          <a:prstGeom prst="rect">
            <a:avLst/>
          </a:prstGeom>
        </p:spPr>
      </p:pic>
      <p:pic>
        <p:nvPicPr>
          <p:cNvPr id="31" name="SK-32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29895" y="3042704"/>
            <a:ext cx="1048512" cy="273205"/>
          </a:xfrm>
          <a:prstGeom prst="rect">
            <a:avLst/>
          </a:prstGeom>
        </p:spPr>
      </p:pic>
      <p:pic>
        <p:nvPicPr>
          <p:cNvPr id="32" name="SK-32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632871" y="3315908"/>
            <a:ext cx="1048512" cy="273641"/>
          </a:xfrm>
          <a:prstGeom prst="rect">
            <a:avLst/>
          </a:prstGeom>
        </p:spPr>
      </p:pic>
      <p:pic>
        <p:nvPicPr>
          <p:cNvPr id="33" name="SK-32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681383" y="3315908"/>
            <a:ext cx="1048512" cy="273641"/>
          </a:xfrm>
          <a:prstGeom prst="rect">
            <a:avLst/>
          </a:prstGeom>
        </p:spPr>
      </p:pic>
      <p:pic>
        <p:nvPicPr>
          <p:cNvPr id="34" name="SK-32-img-33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29895" y="3315908"/>
            <a:ext cx="1048512" cy="273641"/>
          </a:xfrm>
          <a:prstGeom prst="rect">
            <a:avLst/>
          </a:prstGeom>
        </p:spPr>
      </p:pic>
      <p:pic>
        <p:nvPicPr>
          <p:cNvPr id="35" name="SK-32-img-34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216580" y="754261"/>
            <a:ext cx="463153" cy="582811"/>
          </a:xfrm>
          <a:prstGeom prst="rect">
            <a:avLst/>
          </a:prstGeom>
        </p:spPr>
      </p:pic>
      <p:sp>
        <p:nvSpPr>
          <p:cNvPr id="36" name="SK-32-text-35"/>
          <p:cNvSpPr/>
          <p:nvPr/>
        </p:nvSpPr>
        <p:spPr>
          <a:xfrm>
            <a:off x="4585246" y="2496294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GOLD 1</a:t>
            </a:r>
            <a:endParaRPr lang="en-US" sz="1500" dirty="0"/>
          </a:p>
        </p:txBody>
      </p:sp>
      <p:sp>
        <p:nvSpPr>
          <p:cNvPr id="37" name="SK-32-text-36"/>
          <p:cNvSpPr/>
          <p:nvPr/>
        </p:nvSpPr>
        <p:spPr>
          <a:xfrm>
            <a:off x="5633758" y="2496294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≥ 80%</a:t>
            </a:r>
            <a:endParaRPr lang="en-US" sz="1500" dirty="0"/>
          </a:p>
        </p:txBody>
      </p:sp>
      <p:sp>
        <p:nvSpPr>
          <p:cNvPr id="38" name="SK-32-text-37"/>
          <p:cNvSpPr/>
          <p:nvPr/>
        </p:nvSpPr>
        <p:spPr>
          <a:xfrm>
            <a:off x="6682270" y="2496294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Mild</a:t>
            </a:r>
            <a:endParaRPr lang="en-US" sz="1500" dirty="0"/>
          </a:p>
        </p:txBody>
      </p:sp>
      <p:sp>
        <p:nvSpPr>
          <p:cNvPr id="39" name="SK-32-text-38"/>
          <p:cNvSpPr/>
          <p:nvPr/>
        </p:nvSpPr>
        <p:spPr>
          <a:xfrm>
            <a:off x="4585246" y="2769499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GOLD 2</a:t>
            </a:r>
            <a:endParaRPr lang="en-US" sz="1500" dirty="0"/>
          </a:p>
        </p:txBody>
      </p:sp>
      <p:sp>
        <p:nvSpPr>
          <p:cNvPr id="40" name="SK-32-text-39"/>
          <p:cNvSpPr/>
          <p:nvPr/>
        </p:nvSpPr>
        <p:spPr>
          <a:xfrm>
            <a:off x="5633758" y="2769499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50-79%</a:t>
            </a:r>
            <a:endParaRPr lang="en-US" sz="1500" dirty="0"/>
          </a:p>
        </p:txBody>
      </p:sp>
      <p:sp>
        <p:nvSpPr>
          <p:cNvPr id="41" name="SK-32-text-40"/>
          <p:cNvSpPr/>
          <p:nvPr/>
        </p:nvSpPr>
        <p:spPr>
          <a:xfrm>
            <a:off x="6682270" y="2769499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Moderate</a:t>
            </a:r>
            <a:endParaRPr lang="en-US" sz="1500" dirty="0"/>
          </a:p>
        </p:txBody>
      </p:sp>
      <p:sp>
        <p:nvSpPr>
          <p:cNvPr id="42" name="SK-32-text-41"/>
          <p:cNvSpPr/>
          <p:nvPr/>
        </p:nvSpPr>
        <p:spPr>
          <a:xfrm>
            <a:off x="4585246" y="3042704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GOLD 3</a:t>
            </a:r>
            <a:endParaRPr lang="en-US" sz="1500" dirty="0"/>
          </a:p>
        </p:txBody>
      </p:sp>
      <p:sp>
        <p:nvSpPr>
          <p:cNvPr id="43" name="SK-32-text-42"/>
          <p:cNvSpPr/>
          <p:nvPr/>
        </p:nvSpPr>
        <p:spPr>
          <a:xfrm>
            <a:off x="5633758" y="3042704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30-49%</a:t>
            </a:r>
            <a:endParaRPr lang="en-US" sz="1500" dirty="0"/>
          </a:p>
        </p:txBody>
      </p:sp>
      <p:sp>
        <p:nvSpPr>
          <p:cNvPr id="44" name="SK-32-text-43"/>
          <p:cNvSpPr/>
          <p:nvPr/>
        </p:nvSpPr>
        <p:spPr>
          <a:xfrm>
            <a:off x="6682270" y="3042704"/>
            <a:ext cx="1143762" cy="2732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Severe</a:t>
            </a:r>
            <a:endParaRPr lang="en-US" sz="1500" dirty="0"/>
          </a:p>
        </p:txBody>
      </p:sp>
      <p:sp>
        <p:nvSpPr>
          <p:cNvPr id="45" name="SK-32-text-44"/>
          <p:cNvSpPr/>
          <p:nvPr/>
        </p:nvSpPr>
        <p:spPr>
          <a:xfrm>
            <a:off x="4585246" y="3315908"/>
            <a:ext cx="1143762" cy="273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GOLD 4</a:t>
            </a:r>
            <a:endParaRPr lang="en-US" sz="1500" dirty="0"/>
          </a:p>
        </p:txBody>
      </p:sp>
      <p:sp>
        <p:nvSpPr>
          <p:cNvPr id="46" name="SK-32-text-45"/>
          <p:cNvSpPr/>
          <p:nvPr/>
        </p:nvSpPr>
        <p:spPr>
          <a:xfrm>
            <a:off x="5633758" y="3315908"/>
            <a:ext cx="1143762" cy="273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&lt; 30%</a:t>
            </a:r>
            <a:endParaRPr lang="en-US" sz="1500" dirty="0"/>
          </a:p>
        </p:txBody>
      </p:sp>
      <p:sp>
        <p:nvSpPr>
          <p:cNvPr id="47" name="SK-32-text-46"/>
          <p:cNvSpPr/>
          <p:nvPr/>
        </p:nvSpPr>
        <p:spPr>
          <a:xfrm>
            <a:off x="6682270" y="3315908"/>
            <a:ext cx="1143762" cy="2736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Very Severe</a:t>
            </a:r>
            <a:endParaRPr lang="en-US" sz="1500" dirty="0"/>
          </a:p>
        </p:txBody>
      </p:sp>
      <p:sp>
        <p:nvSpPr>
          <p:cNvPr id="48" name="SK-32-text-47"/>
          <p:cNvSpPr/>
          <p:nvPr/>
        </p:nvSpPr>
        <p:spPr>
          <a:xfrm>
            <a:off x="597396" y="370284"/>
            <a:ext cx="570928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PAGE 32 · EXAM PREPARATION</a:t>
            </a:r>
            <a:endParaRPr lang="en-US" sz="1350" dirty="0"/>
          </a:p>
        </p:txBody>
      </p:sp>
      <p:sp>
        <p:nvSpPr>
          <p:cNvPr id="49" name="SK-32-text-48"/>
          <p:cNvSpPr/>
          <p:nvPr/>
        </p:nvSpPr>
        <p:spPr>
          <a:xfrm>
            <a:off x="499765" y="781794"/>
            <a:ext cx="112737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Pearls: AKT Focus</a:t>
            </a:r>
            <a:endParaRPr lang="en-US" sz="3300" dirty="0"/>
          </a:p>
        </p:txBody>
      </p:sp>
      <p:sp>
        <p:nvSpPr>
          <p:cNvPr id="50" name="SK-32-text-49"/>
          <p:cNvSpPr/>
          <p:nvPr/>
        </p:nvSpPr>
        <p:spPr>
          <a:xfrm>
            <a:off x="475357" y="1570434"/>
            <a:ext cx="1171664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facts — know these cold for the written exam</a:t>
            </a:r>
            <a:endParaRPr lang="en-US" sz="2025" dirty="0"/>
          </a:p>
        </p:txBody>
      </p:sp>
      <p:sp>
        <p:nvSpPr>
          <p:cNvPr id="51" name="SK-32-text-50"/>
          <p:cNvSpPr/>
          <p:nvPr/>
        </p:nvSpPr>
        <p:spPr>
          <a:xfrm>
            <a:off x="804565" y="2187625"/>
            <a:ext cx="236791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650" dirty="0"/>
          </a:p>
        </p:txBody>
      </p:sp>
      <p:sp>
        <p:nvSpPr>
          <p:cNvPr id="52" name="SK-32-text-51"/>
          <p:cNvSpPr/>
          <p:nvPr/>
        </p:nvSpPr>
        <p:spPr>
          <a:xfrm>
            <a:off x="804565" y="2509986"/>
            <a:ext cx="81619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FEV₁/FVC &lt; 0.70</a:t>
            </a:r>
            <a:endParaRPr lang="en-US" sz="3075" dirty="0"/>
          </a:p>
        </p:txBody>
      </p:sp>
      <p:sp>
        <p:nvSpPr>
          <p:cNvPr id="53" name="SK-32-text-52"/>
          <p:cNvSpPr/>
          <p:nvPr/>
        </p:nvSpPr>
        <p:spPr>
          <a:xfrm>
            <a:off x="804565" y="3003798"/>
            <a:ext cx="298698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Post-bronchodilator — always. Pre-BD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overestimates obstruction by ~25%</a:t>
            </a:r>
            <a:endParaRPr lang="en-US" sz="1350" dirty="0"/>
          </a:p>
        </p:txBody>
      </p:sp>
      <p:sp>
        <p:nvSpPr>
          <p:cNvPr id="54" name="SK-32-text-53"/>
          <p:cNvSpPr/>
          <p:nvPr/>
        </p:nvSpPr>
        <p:spPr>
          <a:xfrm>
            <a:off x="4608463" y="2187625"/>
            <a:ext cx="31222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GRADING</a:t>
            </a:r>
            <a:endParaRPr lang="en-US" sz="1650" dirty="0"/>
          </a:p>
        </p:txBody>
      </p:sp>
      <p:sp>
        <p:nvSpPr>
          <p:cNvPr id="55" name="SK-32-text-54"/>
          <p:cNvSpPr/>
          <p:nvPr/>
        </p:nvSpPr>
        <p:spPr>
          <a:xfrm>
            <a:off x="5254675" y="3682603"/>
            <a:ext cx="571595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require FEV₁/FVC &lt; 0.70</a:t>
            </a:r>
            <a:endParaRPr lang="en-US" sz="1275" dirty="0"/>
          </a:p>
        </p:txBody>
      </p:sp>
      <p:sp>
        <p:nvSpPr>
          <p:cNvPr id="56" name="SK-32-text-55"/>
          <p:cNvSpPr/>
          <p:nvPr/>
        </p:nvSpPr>
        <p:spPr>
          <a:xfrm>
            <a:off x="8461177" y="2187625"/>
            <a:ext cx="26193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B2E8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ABE GROUPS</a:t>
            </a:r>
            <a:endParaRPr lang="en-US" sz="1650" dirty="0"/>
          </a:p>
        </p:txBody>
      </p:sp>
      <p:sp>
        <p:nvSpPr>
          <p:cNvPr id="57" name="SK-32-text-56"/>
          <p:cNvSpPr/>
          <p:nvPr/>
        </p:nvSpPr>
        <p:spPr>
          <a:xfrm>
            <a:off x="8448973" y="2496294"/>
            <a:ext cx="3206353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— Low symptoms + low exacerbation risk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 — High symptoms + low exacerbation risk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 — ≥2 moderate OR ≥1 hospitalised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</a:t>
            </a:r>
            <a:endParaRPr lang="en-US" sz="1350" dirty="0"/>
          </a:p>
        </p:txBody>
      </p:sp>
      <p:sp>
        <p:nvSpPr>
          <p:cNvPr id="58" name="SK-32-text-57"/>
          <p:cNvSpPr/>
          <p:nvPr/>
        </p:nvSpPr>
        <p:spPr>
          <a:xfrm>
            <a:off x="8497788" y="3614142"/>
            <a:ext cx="369421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 ≥10 / mMRC ≥2 = high symptoms</a:t>
            </a:r>
            <a:endParaRPr lang="en-US" sz="1350" dirty="0"/>
          </a:p>
        </p:txBody>
      </p:sp>
      <p:sp>
        <p:nvSpPr>
          <p:cNvPr id="59" name="SK-32-text-58"/>
          <p:cNvSpPr/>
          <p:nvPr/>
        </p:nvSpPr>
        <p:spPr>
          <a:xfrm>
            <a:off x="804565" y="4341019"/>
            <a:ext cx="36252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67D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TRIPLE THERAPY</a:t>
            </a:r>
            <a:endParaRPr lang="en-US" sz="1650" dirty="0"/>
          </a:p>
        </p:txBody>
      </p:sp>
      <p:sp>
        <p:nvSpPr>
          <p:cNvPr id="60" name="SK-32-text-59"/>
          <p:cNvSpPr/>
          <p:nvPr/>
        </p:nvSpPr>
        <p:spPr>
          <a:xfrm>
            <a:off x="804565" y="4608463"/>
            <a:ext cx="557403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LAMA + LABA + ICS</a:t>
            </a:r>
            <a:endParaRPr lang="en-US" sz="2100" dirty="0"/>
          </a:p>
        </p:txBody>
      </p:sp>
      <p:sp>
        <p:nvSpPr>
          <p:cNvPr id="61" name="SK-32-text-60"/>
          <p:cNvSpPr/>
          <p:nvPr/>
        </p:nvSpPr>
        <p:spPr>
          <a:xfrm>
            <a:off x="804565" y="4951363"/>
            <a:ext cx="28894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Asthmatic features OR eosinophils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0.3 × 10⁹/L + exacerbations</a:t>
            </a:r>
            <a:endParaRPr lang="en-US" sz="1350" dirty="0"/>
          </a:p>
        </p:txBody>
      </p:sp>
      <p:sp>
        <p:nvSpPr>
          <p:cNvPr id="62" name="SK-32-text-61"/>
          <p:cNvSpPr/>
          <p:nvPr/>
        </p:nvSpPr>
        <p:spPr>
          <a:xfrm>
            <a:off x="804565" y="5424636"/>
            <a:ext cx="2913757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≥1 severe exacerbation OR ≥2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on dual therapy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Roflumilast: add if FEV₁ &lt;50% + chronic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bronchitis + ≥2 exacerbations despite triple</a:t>
            </a:r>
            <a:endParaRPr lang="en-US" sz="1350" dirty="0"/>
          </a:p>
        </p:txBody>
      </p:sp>
      <p:sp>
        <p:nvSpPr>
          <p:cNvPr id="63" name="SK-32-text-62"/>
          <p:cNvSpPr/>
          <p:nvPr/>
        </p:nvSpPr>
        <p:spPr>
          <a:xfrm>
            <a:off x="4608463" y="4347865"/>
            <a:ext cx="33737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A5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LTOT CRITERIA</a:t>
            </a:r>
            <a:endParaRPr lang="en-US" sz="1650" dirty="0"/>
          </a:p>
        </p:txBody>
      </p:sp>
      <p:sp>
        <p:nvSpPr>
          <p:cNvPr id="64" name="SK-32-text-63"/>
          <p:cNvSpPr/>
          <p:nvPr/>
        </p:nvSpPr>
        <p:spPr>
          <a:xfrm>
            <a:off x="4608463" y="4656534"/>
            <a:ext cx="61207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PaO₂ &lt; 7.3 kPa when stable</a:t>
            </a:r>
            <a:endParaRPr lang="en-US" sz="1350" dirty="0"/>
          </a:p>
        </p:txBody>
      </p:sp>
      <p:sp>
        <p:nvSpPr>
          <p:cNvPr id="65" name="SK-32-text-64"/>
          <p:cNvSpPr/>
          <p:nvPr/>
        </p:nvSpPr>
        <p:spPr>
          <a:xfrm>
            <a:off x="4608463" y="4937671"/>
            <a:ext cx="226769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Two ABGs, 3 weeks apart,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optimal Rx</a:t>
            </a:r>
            <a:endParaRPr lang="en-US" sz="1350" dirty="0"/>
          </a:p>
        </p:txBody>
      </p:sp>
      <p:sp>
        <p:nvSpPr>
          <p:cNvPr id="66" name="SK-32-text-65"/>
          <p:cNvSpPr/>
          <p:nvPr/>
        </p:nvSpPr>
        <p:spPr>
          <a:xfrm>
            <a:off x="4608463" y="5417790"/>
            <a:ext cx="44748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Use ≥ 15 hours/day</a:t>
            </a:r>
            <a:endParaRPr lang="en-US" sz="1350" dirty="0"/>
          </a:p>
        </p:txBody>
      </p:sp>
      <p:sp>
        <p:nvSpPr>
          <p:cNvPr id="67" name="SK-32-text-66"/>
          <p:cNvSpPr/>
          <p:nvPr/>
        </p:nvSpPr>
        <p:spPr>
          <a:xfrm>
            <a:off x="4669482" y="5767536"/>
            <a:ext cx="259675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PaO₂ 7.3–8.0 kPa → LTOT if cor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pulmonale / polycythaemia / PHT</a:t>
            </a:r>
            <a:endParaRPr lang="en-US" sz="1350" dirty="0"/>
          </a:p>
        </p:txBody>
      </p:sp>
      <p:sp>
        <p:nvSpPr>
          <p:cNvPr id="68" name="SK-32-text-67"/>
          <p:cNvSpPr/>
          <p:nvPr/>
        </p:nvSpPr>
        <p:spPr>
          <a:xfrm>
            <a:off x="8461177" y="4347865"/>
            <a:ext cx="37308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 Rx</a:t>
            </a:r>
            <a:endParaRPr lang="en-US" sz="1650" dirty="0"/>
          </a:p>
        </p:txBody>
      </p:sp>
      <p:sp>
        <p:nvSpPr>
          <p:cNvPr id="69" name="SK-32-text-68"/>
          <p:cNvSpPr/>
          <p:nvPr/>
        </p:nvSpPr>
        <p:spPr>
          <a:xfrm>
            <a:off x="8461177" y="4656534"/>
            <a:ext cx="37308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Prednisolone 30mg OD × 5 days (not 14)</a:t>
            </a:r>
            <a:endParaRPr lang="en-US" sz="1275" dirty="0"/>
          </a:p>
        </p:txBody>
      </p:sp>
      <p:sp>
        <p:nvSpPr>
          <p:cNvPr id="70" name="SK-32-text-69"/>
          <p:cNvSpPr/>
          <p:nvPr/>
        </p:nvSpPr>
        <p:spPr>
          <a:xfrm>
            <a:off x="8461177" y="4930825"/>
            <a:ext cx="25114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Antibiotic if purulent sputum or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raised CRP</a:t>
            </a:r>
            <a:endParaRPr lang="en-US" sz="1350" dirty="0"/>
          </a:p>
        </p:txBody>
      </p:sp>
      <p:sp>
        <p:nvSpPr>
          <p:cNvPr id="71" name="SK-32-text-70"/>
          <p:cNvSpPr/>
          <p:nvPr/>
        </p:nvSpPr>
        <p:spPr>
          <a:xfrm>
            <a:off x="8461177" y="5390257"/>
            <a:ext cx="37308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O₂ target: 88–92% (NOT 94–98%)</a:t>
            </a:r>
            <a:endParaRPr lang="en-US" sz="1275" dirty="0"/>
          </a:p>
        </p:txBody>
      </p:sp>
      <p:sp>
        <p:nvSpPr>
          <p:cNvPr id="72" name="SK-32-text-71"/>
          <p:cNvSpPr/>
          <p:nvPr/>
        </p:nvSpPr>
        <p:spPr>
          <a:xfrm>
            <a:off x="8461177" y="5664696"/>
            <a:ext cx="37308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Controlled O₂ via Venturi 24–28%</a:t>
            </a:r>
            <a:endParaRPr lang="en-US" sz="1275" dirty="0"/>
          </a:p>
        </p:txBody>
      </p:sp>
      <p:sp>
        <p:nvSpPr>
          <p:cNvPr id="73" name="SK-32-text-72"/>
          <p:cNvSpPr/>
          <p:nvPr/>
        </p:nvSpPr>
        <p:spPr>
          <a:xfrm>
            <a:off x="8473380" y="6007596"/>
            <a:ext cx="37186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5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High-flow O₂ → hypercapnic respiratory failure</a:t>
            </a:r>
            <a:endParaRPr lang="en-US" sz="1200" dirty="0"/>
          </a:p>
        </p:txBody>
      </p:sp>
      <p:sp>
        <p:nvSpPr>
          <p:cNvPr id="74" name="SK-32-text-73"/>
          <p:cNvSpPr/>
          <p:nvPr/>
        </p:nvSpPr>
        <p:spPr>
          <a:xfrm>
            <a:off x="341263" y="6638479"/>
            <a:ext cx="837152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275" dirty="0"/>
          </a:p>
        </p:txBody>
      </p:sp>
      <p:sp>
        <p:nvSpPr>
          <p:cNvPr id="75" name="SK-32-text-74"/>
          <p:cNvSpPr/>
          <p:nvPr/>
        </p:nvSpPr>
        <p:spPr>
          <a:xfrm>
            <a:off x="11326267" y="6638479"/>
            <a:ext cx="8657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32 / 36</a:t>
            </a:r>
            <a:endParaRPr lang="en-US" sz="127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0"/>
            <a:ext cx="1828800" cy="1460748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311325"/>
            <a:ext cx="1353294" cy="38100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16175"/>
            <a:ext cx="12192000" cy="342900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544217"/>
            <a:ext cx="3535561" cy="3902125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544217"/>
            <a:ext cx="3535561" cy="10284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5966371"/>
            <a:ext cx="3316188" cy="390823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3663" y="2544217"/>
            <a:ext cx="3535561" cy="3902125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3663" y="2544217"/>
            <a:ext cx="3535561" cy="102840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3498" y="5966371"/>
            <a:ext cx="3316188" cy="390823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07561" y="2544217"/>
            <a:ext cx="3535561" cy="3902125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07561" y="2544217"/>
            <a:ext cx="3535561" cy="102840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17396" y="5966371"/>
            <a:ext cx="3316188" cy="390823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63459" y="2777430"/>
            <a:ext cx="268188" cy="356592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90471" y="2736205"/>
            <a:ext cx="402282" cy="411361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23098" y="2797969"/>
            <a:ext cx="280392" cy="294829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62165" y="2743200"/>
            <a:ext cx="511969" cy="349746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80071" y="2818507"/>
            <a:ext cx="316855" cy="274290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267" y="2736205"/>
            <a:ext cx="463153" cy="418207"/>
          </a:xfrm>
          <a:prstGeom prst="rect">
            <a:avLst/>
          </a:prstGeom>
        </p:spPr>
      </p:pic>
      <p:sp>
        <p:nvSpPr>
          <p:cNvPr id="22" name="SK-33-text-21"/>
          <p:cNvSpPr/>
          <p:nvPr/>
        </p:nvSpPr>
        <p:spPr>
          <a:xfrm>
            <a:off x="487561" y="356592"/>
            <a:ext cx="3981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 · SCA</a:t>
            </a:r>
            <a:endParaRPr lang="en-US" sz="1500" dirty="0"/>
          </a:p>
        </p:txBody>
      </p:sp>
      <p:sp>
        <p:nvSpPr>
          <p:cNvPr id="23" name="SK-33-text-22"/>
          <p:cNvSpPr/>
          <p:nvPr/>
        </p:nvSpPr>
        <p:spPr>
          <a:xfrm>
            <a:off x="499765" y="671959"/>
            <a:ext cx="1169223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Pearls: SCA Scenarios</a:t>
            </a:r>
            <a:endParaRPr lang="en-US" sz="3450" dirty="0"/>
          </a:p>
        </p:txBody>
      </p:sp>
      <p:sp>
        <p:nvSpPr>
          <p:cNvPr id="24" name="SK-33-text-23"/>
          <p:cNvSpPr/>
          <p:nvPr/>
        </p:nvSpPr>
        <p:spPr>
          <a:xfrm>
            <a:off x="487561" y="1481286"/>
            <a:ext cx="1170443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6D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consultation frameworks — what the examiner is looking for</a:t>
            </a:r>
            <a:endParaRPr lang="en-US" sz="1950" dirty="0"/>
          </a:p>
        </p:txBody>
      </p:sp>
      <p:sp>
        <p:nvSpPr>
          <p:cNvPr id="25" name="SK-33-text-24"/>
          <p:cNvSpPr/>
          <p:nvPr/>
        </p:nvSpPr>
        <p:spPr>
          <a:xfrm>
            <a:off x="2474863" y="2057400"/>
            <a:ext cx="97171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1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💬 SCA tests communication, clinical reasoning, and safety-netting — not just knowledge</a:t>
            </a:r>
            <a:endParaRPr lang="en-US" sz="1200" dirty="0"/>
          </a:p>
        </p:txBody>
      </p:sp>
      <p:sp>
        <p:nvSpPr>
          <p:cNvPr id="26" name="SK-33-text-25"/>
          <p:cNvSpPr/>
          <p:nvPr/>
        </p:nvSpPr>
        <p:spPr>
          <a:xfrm>
            <a:off x="1633686" y="2839194"/>
            <a:ext cx="36252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Oxygen at Home</a:t>
            </a:r>
            <a:endParaRPr lang="en-US" sz="1650" dirty="0"/>
          </a:p>
        </p:txBody>
      </p:sp>
      <p:sp>
        <p:nvSpPr>
          <p:cNvPr id="27" name="SK-33-text-26"/>
          <p:cNvSpPr/>
          <p:nvPr/>
        </p:nvSpPr>
        <p:spPr>
          <a:xfrm>
            <a:off x="670471" y="3182094"/>
            <a:ext cx="59283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B5E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asking about home oxygen</a:t>
            </a:r>
            <a:endParaRPr lang="en-US" sz="1200" dirty="0"/>
          </a:p>
        </p:txBody>
      </p:sp>
      <p:sp>
        <p:nvSpPr>
          <p:cNvPr id="28" name="SK-33-text-27"/>
          <p:cNvSpPr/>
          <p:nvPr/>
        </p:nvSpPr>
        <p:spPr>
          <a:xfrm>
            <a:off x="670471" y="3470077"/>
            <a:ext cx="323076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Acknowledge the patient's breathlessness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concern</a:t>
            </a:r>
            <a:endParaRPr lang="en-US" sz="1200" dirty="0"/>
          </a:p>
        </p:txBody>
      </p:sp>
      <p:sp>
        <p:nvSpPr>
          <p:cNvPr id="29" name="SK-33-text-28"/>
          <p:cNvSpPr/>
          <p:nvPr/>
        </p:nvSpPr>
        <p:spPr>
          <a:xfrm>
            <a:off x="670471" y="3881586"/>
            <a:ext cx="323076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Explain: oxygen only helps if blood oxygen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genuinely low</a:t>
            </a:r>
            <a:endParaRPr lang="en-US" sz="1200" dirty="0"/>
          </a:p>
        </p:txBody>
      </p:sp>
      <p:sp>
        <p:nvSpPr>
          <p:cNvPr id="30" name="SK-33-text-29"/>
          <p:cNvSpPr/>
          <p:nvPr/>
        </p:nvSpPr>
        <p:spPr>
          <a:xfrm>
            <a:off x="670471" y="4293096"/>
            <a:ext cx="310887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LTOT requires formal assessment — two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ABGs, three weeks apart, when stable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670471" y="4697611"/>
            <a:ext cx="292596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"We need to check your oxygen levels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properly before prescribing"</a:t>
            </a:r>
            <a:endParaRPr lang="en-US" sz="1200" dirty="0"/>
          </a:p>
        </p:txBody>
      </p:sp>
      <p:sp>
        <p:nvSpPr>
          <p:cNvPr id="32" name="SK-33-text-31"/>
          <p:cNvSpPr/>
          <p:nvPr/>
        </p:nvSpPr>
        <p:spPr>
          <a:xfrm>
            <a:off x="670471" y="5102275"/>
            <a:ext cx="293816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 benefit shown for non-hypoxaemic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COPD</a:t>
            </a:r>
            <a:endParaRPr lang="en-US" sz="1200" dirty="0"/>
          </a:p>
        </p:txBody>
      </p:sp>
      <p:sp>
        <p:nvSpPr>
          <p:cNvPr id="33" name="SK-33-text-32"/>
          <p:cNvSpPr/>
          <p:nvPr/>
        </p:nvSpPr>
        <p:spPr>
          <a:xfrm>
            <a:off x="670471" y="5500092"/>
            <a:ext cx="324296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Safety-net: when to return, what to expect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assessment</a:t>
            </a:r>
            <a:endParaRPr lang="en-US" sz="1200" dirty="0"/>
          </a:p>
        </p:txBody>
      </p:sp>
      <p:sp>
        <p:nvSpPr>
          <p:cNvPr id="34" name="SK-33-text-33"/>
          <p:cNvSpPr/>
          <p:nvPr/>
        </p:nvSpPr>
        <p:spPr>
          <a:xfrm>
            <a:off x="670471" y="5986909"/>
            <a:ext cx="318209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phrase: "Oxygen is a treatment, not 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comfort measure — it needs to be right for you"</a:t>
            </a:r>
            <a:endParaRPr lang="en-US" sz="1050" dirty="0"/>
          </a:p>
        </p:txBody>
      </p:sp>
      <p:sp>
        <p:nvSpPr>
          <p:cNvPr id="35" name="SK-33-text-34"/>
          <p:cNvSpPr/>
          <p:nvPr/>
        </p:nvSpPr>
        <p:spPr>
          <a:xfrm>
            <a:off x="5352157" y="2839194"/>
            <a:ext cx="43795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Smoking Cessation</a:t>
            </a:r>
            <a:endParaRPr lang="en-US" sz="1650" dirty="0"/>
          </a:p>
        </p:txBody>
      </p:sp>
      <p:sp>
        <p:nvSpPr>
          <p:cNvPr id="36" name="SK-33-text-35"/>
          <p:cNvSpPr/>
          <p:nvPr/>
        </p:nvSpPr>
        <p:spPr>
          <a:xfrm>
            <a:off x="4462165" y="3175248"/>
            <a:ext cx="772983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D6A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still smoking with established COPD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4462165" y="3470077"/>
            <a:ext cx="327957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Non-judgmental, curious opener — explore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readiness to change</a:t>
            </a:r>
            <a:endParaRPr lang="en-US" sz="1200" dirty="0"/>
          </a:p>
        </p:txBody>
      </p:sp>
      <p:sp>
        <p:nvSpPr>
          <p:cNvPr id="38" name="SK-33-text-37"/>
          <p:cNvSpPr/>
          <p:nvPr/>
        </p:nvSpPr>
        <p:spPr>
          <a:xfrm>
            <a:off x="4462165" y="3881586"/>
            <a:ext cx="297477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Validate: "It's incredibly hard to stop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you're not alone"</a:t>
            </a:r>
            <a:endParaRPr lang="en-US" sz="1200" dirty="0"/>
          </a:p>
        </p:txBody>
      </p:sp>
      <p:sp>
        <p:nvSpPr>
          <p:cNvPr id="39" name="SK-33-text-38"/>
          <p:cNvSpPr/>
          <p:nvPr/>
        </p:nvSpPr>
        <p:spPr>
          <a:xfrm>
            <a:off x="4462165" y="4286250"/>
            <a:ext cx="31942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Explain impact clearly: slows FEV1 decline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~80mL/yr to ~30mL/yr</a:t>
            </a:r>
            <a:endParaRPr lang="en-US" sz="1200" dirty="0"/>
          </a:p>
        </p:txBody>
      </p:sp>
      <p:sp>
        <p:nvSpPr>
          <p:cNvPr id="40" name="SK-33-text-39"/>
          <p:cNvSpPr/>
          <p:nvPr/>
        </p:nvSpPr>
        <p:spPr>
          <a:xfrm>
            <a:off x="4462165" y="4690765"/>
            <a:ext cx="319429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Offer options: NRT, varenicline (Champix),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bupropion, NHS Stop Smoking Service</a:t>
            </a:r>
            <a:endParaRPr lang="en-US" sz="1200" dirty="0"/>
          </a:p>
        </p:txBody>
      </p:sp>
      <p:sp>
        <p:nvSpPr>
          <p:cNvPr id="41" name="SK-33-text-40"/>
          <p:cNvSpPr/>
          <p:nvPr/>
        </p:nvSpPr>
        <p:spPr>
          <a:xfrm>
            <a:off x="4462165" y="5102275"/>
            <a:ext cx="299918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Motivational interviewing tone — avoid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lecturing</a:t>
            </a:r>
            <a:endParaRPr lang="en-US" sz="1200" dirty="0"/>
          </a:p>
        </p:txBody>
      </p:sp>
      <p:sp>
        <p:nvSpPr>
          <p:cNvPr id="42" name="SK-33-text-41"/>
          <p:cNvSpPr/>
          <p:nvPr/>
        </p:nvSpPr>
        <p:spPr>
          <a:xfrm>
            <a:off x="4462165" y="5493246"/>
            <a:ext cx="325516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Safety-net: follow-up appointment, written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</a:t>
            </a:r>
            <a:endParaRPr lang="en-US" sz="1200" dirty="0"/>
          </a:p>
        </p:txBody>
      </p:sp>
      <p:sp>
        <p:nvSpPr>
          <p:cNvPr id="43" name="SK-33-text-42"/>
          <p:cNvSpPr/>
          <p:nvPr/>
        </p:nvSpPr>
        <p:spPr>
          <a:xfrm>
            <a:off x="4462165" y="5986909"/>
            <a:ext cx="323076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phrase: "This single change will do more for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lungs than any inhaler I can prescribe"</a:t>
            </a:r>
            <a:endParaRPr lang="en-US" sz="1050" dirty="0"/>
          </a:p>
        </p:txBody>
      </p:sp>
      <p:sp>
        <p:nvSpPr>
          <p:cNvPr id="44" name="SK-33-text-43"/>
          <p:cNvSpPr/>
          <p:nvPr/>
        </p:nvSpPr>
        <p:spPr>
          <a:xfrm>
            <a:off x="9192667" y="2839194"/>
            <a:ext cx="29993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Exacerbation</a:t>
            </a:r>
            <a:endParaRPr lang="en-US" sz="1650" dirty="0"/>
          </a:p>
        </p:txBody>
      </p:sp>
      <p:sp>
        <p:nvSpPr>
          <p:cNvPr id="45" name="SK-33-text-44"/>
          <p:cNvSpPr/>
          <p:nvPr/>
        </p:nvSpPr>
        <p:spPr>
          <a:xfrm>
            <a:off x="8266063" y="3175248"/>
            <a:ext cx="39259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C47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calling with worsening symptoms</a:t>
            </a:r>
            <a:endParaRPr lang="en-US" sz="1200" dirty="0"/>
          </a:p>
        </p:txBody>
      </p:sp>
      <p:sp>
        <p:nvSpPr>
          <p:cNvPr id="46" name="SK-33-text-45"/>
          <p:cNvSpPr/>
          <p:nvPr/>
        </p:nvSpPr>
        <p:spPr>
          <a:xfrm>
            <a:off x="8266063" y="3470077"/>
            <a:ext cx="31820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Assess severity: SpO2, accessory muscle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use, confusion</a:t>
            </a:r>
            <a:endParaRPr lang="en-US" sz="1200" dirty="0"/>
          </a:p>
        </p:txBody>
      </p:sp>
      <p:sp>
        <p:nvSpPr>
          <p:cNvPr id="47" name="SK-33-text-46"/>
          <p:cNvSpPr/>
          <p:nvPr/>
        </p:nvSpPr>
        <p:spPr>
          <a:xfrm>
            <a:off x="8266063" y="3881586"/>
            <a:ext cx="314548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If managing at home: prednisolone 30mg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OD for 5 days</a:t>
            </a:r>
            <a:endParaRPr lang="en-US" sz="1200" dirty="0"/>
          </a:p>
        </p:txBody>
      </p:sp>
      <p:sp>
        <p:nvSpPr>
          <p:cNvPr id="48" name="SK-33-text-47"/>
          <p:cNvSpPr/>
          <p:nvPr/>
        </p:nvSpPr>
        <p:spPr>
          <a:xfrm>
            <a:off x="8266063" y="4286250"/>
            <a:ext cx="307225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Antibiotic if purulent sputum: amoxicillin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500mg TDS × 5 days</a:t>
            </a:r>
            <a:endParaRPr lang="en-US" sz="1200" dirty="0"/>
          </a:p>
        </p:txBody>
      </p:sp>
      <p:sp>
        <p:nvSpPr>
          <p:cNvPr id="49" name="SK-33-text-48"/>
          <p:cNvSpPr/>
          <p:nvPr/>
        </p:nvSpPr>
        <p:spPr>
          <a:xfrm>
            <a:off x="8266063" y="4690765"/>
            <a:ext cx="321855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Review rescue pack — has the patient got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one? Does it need replenishing?</a:t>
            </a:r>
            <a:endParaRPr lang="en-US" sz="1200" dirty="0"/>
          </a:p>
        </p:txBody>
      </p:sp>
      <p:sp>
        <p:nvSpPr>
          <p:cNvPr id="50" name="SK-33-text-49"/>
          <p:cNvSpPr/>
          <p:nvPr/>
        </p:nvSpPr>
        <p:spPr>
          <a:xfrm>
            <a:off x="8266063" y="5102275"/>
            <a:ext cx="285288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Clear safety-netting: SpO2 &lt;90%, no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improvement in 48h → hospital</a:t>
            </a:r>
            <a:endParaRPr lang="en-US" sz="1200" dirty="0"/>
          </a:p>
        </p:txBody>
      </p:sp>
      <p:sp>
        <p:nvSpPr>
          <p:cNvPr id="51" name="SK-33-text-50"/>
          <p:cNvSpPr/>
          <p:nvPr/>
        </p:nvSpPr>
        <p:spPr>
          <a:xfrm>
            <a:off x="8266063" y="5493246"/>
            <a:ext cx="302359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Arrange follow-up within 2 weeks post-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exacerbation</a:t>
            </a:r>
            <a:endParaRPr lang="en-US" sz="1200" dirty="0"/>
          </a:p>
        </p:txBody>
      </p:sp>
      <p:sp>
        <p:nvSpPr>
          <p:cNvPr id="52" name="SK-33-text-51"/>
          <p:cNvSpPr/>
          <p:nvPr/>
        </p:nvSpPr>
        <p:spPr>
          <a:xfrm>
            <a:off x="8266063" y="5986909"/>
            <a:ext cx="325516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phrase: "Five days of steroids is as effective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 fourteen — and much kinder to the patient"</a:t>
            </a:r>
            <a:endParaRPr lang="en-US" sz="1050" dirty="0"/>
          </a:p>
        </p:txBody>
      </p:sp>
      <p:sp>
        <p:nvSpPr>
          <p:cNvPr id="53" name="SK-33-text-52"/>
          <p:cNvSpPr/>
          <p:nvPr/>
        </p:nvSpPr>
        <p:spPr>
          <a:xfrm>
            <a:off x="292596" y="6645325"/>
            <a:ext cx="7879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COPD Teaching Deck · 2026</a:t>
            </a:r>
            <a:endParaRPr lang="en-US" sz="1200" dirty="0"/>
          </a:p>
        </p:txBody>
      </p:sp>
      <p:sp>
        <p:nvSpPr>
          <p:cNvPr id="54" name="SK-33-text-53"/>
          <p:cNvSpPr/>
          <p:nvPr/>
        </p:nvSpPr>
        <p:spPr>
          <a:xfrm>
            <a:off x="11106894" y="6645325"/>
            <a:ext cx="108510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33 of 36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4690" y="0"/>
            <a:ext cx="1097161" cy="106293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384102"/>
            <a:ext cx="865584" cy="5715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064246"/>
            <a:ext cx="5413177" cy="1289298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3552379"/>
            <a:ext cx="5413177" cy="1289298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5040511"/>
            <a:ext cx="5413177" cy="1289298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3482" y="2064246"/>
            <a:ext cx="5413177" cy="1289298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3552379"/>
            <a:ext cx="5413177" cy="1289298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5040511"/>
            <a:ext cx="5413177" cy="1289298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7577" y="5184577"/>
            <a:ext cx="390079" cy="356592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286" y="5184577"/>
            <a:ext cx="377875" cy="370284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7577" y="3710136"/>
            <a:ext cx="390079" cy="356592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286" y="3710136"/>
            <a:ext cx="377875" cy="349746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7577" y="2221855"/>
            <a:ext cx="390079" cy="356592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286" y="2221855"/>
            <a:ext cx="377875" cy="356592"/>
          </a:xfrm>
          <a:prstGeom prst="rect">
            <a:avLst/>
          </a:prstGeom>
        </p:spPr>
      </p:pic>
      <p:sp>
        <p:nvSpPr>
          <p:cNvPr id="18" name="SK-34-text-17"/>
          <p:cNvSpPr/>
          <p:nvPr/>
        </p:nvSpPr>
        <p:spPr>
          <a:xfrm>
            <a:off x="621655" y="342900"/>
            <a:ext cx="9075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9E4D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SAFETY-NETTING · URGENT REVIEW</a:t>
            </a:r>
            <a:endParaRPr lang="en-US" sz="1800" dirty="0"/>
          </a:p>
        </p:txBody>
      </p:sp>
      <p:sp>
        <p:nvSpPr>
          <p:cNvPr id="19" name="SK-34-text-18"/>
          <p:cNvSpPr/>
          <p:nvPr/>
        </p:nvSpPr>
        <p:spPr>
          <a:xfrm>
            <a:off x="633859" y="747415"/>
            <a:ext cx="1074991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in COPD</a:t>
            </a:r>
            <a:endParaRPr lang="en-US" sz="4050" dirty="0"/>
          </a:p>
        </p:txBody>
      </p:sp>
      <p:sp>
        <p:nvSpPr>
          <p:cNvPr id="20" name="SK-34-text-19"/>
          <p:cNvSpPr/>
          <p:nvPr/>
        </p:nvSpPr>
        <p:spPr>
          <a:xfrm>
            <a:off x="621655" y="1604665"/>
            <a:ext cx="1157034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6B5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*Critical signs requiring urgent investigation or referral*</a:t>
            </a:r>
            <a:endParaRPr lang="en-US" sz="2250" dirty="0"/>
          </a:p>
        </p:txBody>
      </p:sp>
      <p:sp>
        <p:nvSpPr>
          <p:cNvPr id="21" name="SK-34-text-20"/>
          <p:cNvSpPr/>
          <p:nvPr/>
        </p:nvSpPr>
        <p:spPr>
          <a:xfrm>
            <a:off x="1182588" y="2256234"/>
            <a:ext cx="41757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Haemoptysis</a:t>
            </a:r>
            <a:endParaRPr lang="en-US" sz="2400" dirty="0"/>
          </a:p>
        </p:txBody>
      </p:sp>
      <p:sp>
        <p:nvSpPr>
          <p:cNvPr id="22" name="SK-34-text-21"/>
          <p:cNvSpPr/>
          <p:nvPr/>
        </p:nvSpPr>
        <p:spPr>
          <a:xfrm>
            <a:off x="719286" y="2660898"/>
            <a:ext cx="94087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blood in sputum in a COPD patient</a:t>
            </a:r>
            <a:endParaRPr lang="en-US" sz="1650" dirty="0"/>
          </a:p>
        </p:txBody>
      </p:sp>
      <p:sp>
        <p:nvSpPr>
          <p:cNvPr id="23" name="SK-34-text-22"/>
          <p:cNvSpPr/>
          <p:nvPr/>
        </p:nvSpPr>
        <p:spPr>
          <a:xfrm>
            <a:off x="719286" y="2955727"/>
            <a:ext cx="114727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CXR + consider CT — exclude malignancy</a:t>
            </a:r>
            <a:endParaRPr lang="en-US" sz="1650" dirty="0"/>
          </a:p>
        </p:txBody>
      </p:sp>
      <p:sp>
        <p:nvSpPr>
          <p:cNvPr id="24" name="SK-34-text-23"/>
          <p:cNvSpPr/>
          <p:nvPr/>
        </p:nvSpPr>
        <p:spPr>
          <a:xfrm>
            <a:off x="6803082" y="2256234"/>
            <a:ext cx="538891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 FEV1 Decline</a:t>
            </a:r>
            <a:endParaRPr lang="en-US" sz="2400" dirty="0"/>
          </a:p>
        </p:txBody>
      </p:sp>
      <p:sp>
        <p:nvSpPr>
          <p:cNvPr id="25" name="SK-34-text-24"/>
          <p:cNvSpPr/>
          <p:nvPr/>
        </p:nvSpPr>
        <p:spPr>
          <a:xfrm>
            <a:off x="6327577" y="2660898"/>
            <a:ext cx="56368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Decline &gt;100 mL/year</a:t>
            </a:r>
            <a:endParaRPr lang="en-US" sz="1650" dirty="0"/>
          </a:p>
        </p:txBody>
      </p:sp>
      <p:sp>
        <p:nvSpPr>
          <p:cNvPr id="26" name="SK-34-text-25"/>
          <p:cNvSpPr/>
          <p:nvPr/>
        </p:nvSpPr>
        <p:spPr>
          <a:xfrm>
            <a:off x="6339780" y="2955727"/>
            <a:ext cx="5852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Review diagnosis · CT chest · Alpha-1-antitrypsin screen</a:t>
            </a:r>
            <a:endParaRPr lang="en-US" sz="1650" dirty="0"/>
          </a:p>
        </p:txBody>
      </p:sp>
      <p:sp>
        <p:nvSpPr>
          <p:cNvPr id="27" name="SK-34-text-26"/>
          <p:cNvSpPr/>
          <p:nvPr/>
        </p:nvSpPr>
        <p:spPr>
          <a:xfrm>
            <a:off x="1182588" y="3730675"/>
            <a:ext cx="905256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&lt;40 + COPD Features</a:t>
            </a:r>
            <a:endParaRPr lang="en-US" sz="2400" dirty="0"/>
          </a:p>
        </p:txBody>
      </p:sp>
      <p:sp>
        <p:nvSpPr>
          <p:cNvPr id="28" name="SK-34-text-27"/>
          <p:cNvSpPr/>
          <p:nvPr/>
        </p:nvSpPr>
        <p:spPr>
          <a:xfrm>
            <a:off x="719286" y="4142184"/>
            <a:ext cx="73971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Minimal or no smoking history</a:t>
            </a:r>
            <a:endParaRPr lang="en-US" sz="1650" dirty="0"/>
          </a:p>
        </p:txBody>
      </p:sp>
      <p:sp>
        <p:nvSpPr>
          <p:cNvPr id="29" name="SK-34-text-28"/>
          <p:cNvSpPr/>
          <p:nvPr/>
        </p:nvSpPr>
        <p:spPr>
          <a:xfrm>
            <a:off x="719286" y="4430167"/>
            <a:ext cx="110851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Screen for Alpha-1-antitrypsin deficiency</a:t>
            </a:r>
            <a:endParaRPr lang="en-US" sz="1650" dirty="0"/>
          </a:p>
        </p:txBody>
      </p:sp>
      <p:sp>
        <p:nvSpPr>
          <p:cNvPr id="30" name="SK-34-text-29"/>
          <p:cNvSpPr/>
          <p:nvPr/>
        </p:nvSpPr>
        <p:spPr>
          <a:xfrm>
            <a:off x="6803082" y="3737521"/>
            <a:ext cx="5388918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&lt;88% at Rest (Stable)</a:t>
            </a:r>
            <a:endParaRPr lang="en-US" sz="2400" dirty="0"/>
          </a:p>
        </p:txBody>
      </p:sp>
      <p:sp>
        <p:nvSpPr>
          <p:cNvPr id="31" name="SK-34-text-30"/>
          <p:cNvSpPr/>
          <p:nvPr/>
        </p:nvSpPr>
        <p:spPr>
          <a:xfrm>
            <a:off x="6327577" y="4142184"/>
            <a:ext cx="58644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stable and not in exacerbation</a:t>
            </a:r>
            <a:endParaRPr lang="en-US" sz="1650" dirty="0"/>
          </a:p>
        </p:txBody>
      </p:sp>
      <p:sp>
        <p:nvSpPr>
          <p:cNvPr id="32" name="SK-34-text-31"/>
          <p:cNvSpPr/>
          <p:nvPr/>
        </p:nvSpPr>
        <p:spPr>
          <a:xfrm>
            <a:off x="6339780" y="4430167"/>
            <a:ext cx="58522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Urgent LTOT assessment (two ABGs, 3 weeks apart)</a:t>
            </a:r>
            <a:endParaRPr lang="en-US" sz="1650" dirty="0"/>
          </a:p>
        </p:txBody>
      </p:sp>
      <p:sp>
        <p:nvSpPr>
          <p:cNvPr id="33" name="SK-34-text-32"/>
          <p:cNvSpPr/>
          <p:nvPr/>
        </p:nvSpPr>
        <p:spPr>
          <a:xfrm>
            <a:off x="1182588" y="5211961"/>
            <a:ext cx="978408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&lt;90% in Exacerbation</a:t>
            </a:r>
            <a:endParaRPr lang="en-US" sz="2400" dirty="0"/>
          </a:p>
        </p:txBody>
      </p:sp>
      <p:sp>
        <p:nvSpPr>
          <p:cNvPr id="34" name="SK-34-text-33"/>
          <p:cNvSpPr/>
          <p:nvPr/>
        </p:nvSpPr>
        <p:spPr>
          <a:xfrm>
            <a:off x="719286" y="5623471"/>
            <a:ext cx="101631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deterioration with low saturations</a:t>
            </a:r>
            <a:endParaRPr lang="en-US" sz="1650" dirty="0"/>
          </a:p>
        </p:txBody>
      </p:sp>
      <p:sp>
        <p:nvSpPr>
          <p:cNvPr id="35" name="SK-34-text-34"/>
          <p:cNvSpPr/>
          <p:nvPr/>
        </p:nvSpPr>
        <p:spPr>
          <a:xfrm>
            <a:off x="719286" y="5918448"/>
            <a:ext cx="73971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Consider hospital admission</a:t>
            </a:r>
            <a:endParaRPr lang="en-US" sz="1650" dirty="0"/>
          </a:p>
        </p:txBody>
      </p:sp>
      <p:sp>
        <p:nvSpPr>
          <p:cNvPr id="36" name="SK-34-text-35"/>
          <p:cNvSpPr/>
          <p:nvPr/>
        </p:nvSpPr>
        <p:spPr>
          <a:xfrm>
            <a:off x="6803082" y="5232648"/>
            <a:ext cx="490728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 Pulmonale</a:t>
            </a:r>
            <a:endParaRPr lang="en-US" sz="2400" dirty="0"/>
          </a:p>
        </p:txBody>
      </p:sp>
      <p:sp>
        <p:nvSpPr>
          <p:cNvPr id="37" name="SK-34-text-36"/>
          <p:cNvSpPr/>
          <p:nvPr/>
        </p:nvSpPr>
        <p:spPr>
          <a:xfrm>
            <a:off x="6327577" y="5623471"/>
            <a:ext cx="58644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Peripheral oedema + COPD features</a:t>
            </a:r>
            <a:endParaRPr lang="en-US" sz="1650" dirty="0"/>
          </a:p>
        </p:txBody>
      </p:sp>
      <p:sp>
        <p:nvSpPr>
          <p:cNvPr id="38" name="SK-34-text-37"/>
          <p:cNvSpPr/>
          <p:nvPr/>
        </p:nvSpPr>
        <p:spPr>
          <a:xfrm>
            <a:off x="6339780" y="5911453"/>
            <a:ext cx="58522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LTOT assessment · Diuretics · Specialist referral</a:t>
            </a:r>
            <a:endParaRPr lang="en-US" sz="1650" dirty="0"/>
          </a:p>
        </p:txBody>
      </p:sp>
      <p:sp>
        <p:nvSpPr>
          <p:cNvPr id="39" name="SK-34-text-38"/>
          <p:cNvSpPr/>
          <p:nvPr/>
        </p:nvSpPr>
        <p:spPr>
          <a:xfrm>
            <a:off x="109686" y="6638479"/>
            <a:ext cx="837152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275" dirty="0"/>
          </a:p>
        </p:txBody>
      </p:sp>
      <p:sp>
        <p:nvSpPr>
          <p:cNvPr id="40" name="SK-34-text-39"/>
          <p:cNvSpPr/>
          <p:nvPr/>
        </p:nvSpPr>
        <p:spPr>
          <a:xfrm>
            <a:off x="11070282" y="6638479"/>
            <a:ext cx="11217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34 of 36</a:t>
            </a:r>
            <a:endParaRPr lang="en-US" sz="127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0"/>
            <a:ext cx="1828800" cy="1782961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1121420"/>
            <a:ext cx="1097161" cy="47625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817340"/>
            <a:ext cx="5461992" cy="1035546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817340"/>
            <a:ext cx="48667" cy="1035546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817340"/>
            <a:ext cx="5461992" cy="1035546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3482" y="1817340"/>
            <a:ext cx="48667" cy="1035546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2962573"/>
            <a:ext cx="5461992" cy="1035546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2962573"/>
            <a:ext cx="48667" cy="1035546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2962573"/>
            <a:ext cx="5461992" cy="1035546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2962573"/>
            <a:ext cx="48667" cy="1035546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377" y="4100959"/>
            <a:ext cx="5461992" cy="1042392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377" y="4100959"/>
            <a:ext cx="48667" cy="1042392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82" y="4100959"/>
            <a:ext cx="5461992" cy="1042392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3482" y="4100959"/>
            <a:ext cx="48667" cy="1042392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5246340"/>
            <a:ext cx="5461992" cy="1035546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5246340"/>
            <a:ext cx="48667" cy="1035546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5246340"/>
            <a:ext cx="5461992" cy="1035546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5246340"/>
            <a:ext cx="48667" cy="1035546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02180" y="6583561"/>
            <a:ext cx="243780" cy="212527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64188" y="5465713"/>
            <a:ext cx="585192" cy="589657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286" y="5506938"/>
            <a:ext cx="524173" cy="521196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8596" y="4361557"/>
            <a:ext cx="536377" cy="514350"/>
          </a:xfrm>
          <a:prstGeom prst="rect">
            <a:avLst/>
          </a:prstGeom>
        </p:spPr>
      </p:pic>
      <p:pic>
        <p:nvPicPr>
          <p:cNvPr id="26" name="SK-35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9286" y="4334173"/>
            <a:ext cx="524173" cy="562273"/>
          </a:xfrm>
          <a:prstGeom prst="rect">
            <a:avLst/>
          </a:prstGeom>
        </p:spPr>
      </p:pic>
      <p:pic>
        <p:nvPicPr>
          <p:cNvPr id="27" name="SK-35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3188940"/>
            <a:ext cx="524173" cy="569119"/>
          </a:xfrm>
          <a:prstGeom prst="rect">
            <a:avLst/>
          </a:prstGeom>
        </p:spPr>
      </p:pic>
      <p:pic>
        <p:nvPicPr>
          <p:cNvPr id="28" name="SK-35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43694" y="3209479"/>
            <a:ext cx="499765" cy="534888"/>
          </a:xfrm>
          <a:prstGeom prst="rect">
            <a:avLst/>
          </a:prstGeom>
        </p:spPr>
      </p:pic>
      <p:pic>
        <p:nvPicPr>
          <p:cNvPr id="29" name="SK-35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0800" y="2071092"/>
            <a:ext cx="524173" cy="521196"/>
          </a:xfrm>
          <a:prstGeom prst="rect">
            <a:avLst/>
          </a:prstGeom>
        </p:spPr>
      </p:pic>
      <p:pic>
        <p:nvPicPr>
          <p:cNvPr id="30" name="SK-35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9286" y="2064246"/>
            <a:ext cx="524173" cy="528042"/>
          </a:xfrm>
          <a:prstGeom prst="rect">
            <a:avLst/>
          </a:prstGeom>
        </p:spPr>
      </p:pic>
      <p:pic>
        <p:nvPicPr>
          <p:cNvPr id="31" name="SK-35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888682" y="500509"/>
            <a:ext cx="487561" cy="418207"/>
          </a:xfrm>
          <a:prstGeom prst="rect">
            <a:avLst/>
          </a:prstGeom>
        </p:spPr>
      </p:pic>
      <p:sp>
        <p:nvSpPr>
          <p:cNvPr id="32" name="SK-35-text-31"/>
          <p:cNvSpPr/>
          <p:nvPr/>
        </p:nvSpPr>
        <p:spPr>
          <a:xfrm>
            <a:off x="97482" y="89148"/>
            <a:ext cx="29965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35 / 36</a:t>
            </a:r>
            <a:endParaRPr lang="en-US" sz="1950" dirty="0"/>
          </a:p>
        </p:txBody>
      </p:sp>
      <p:sp>
        <p:nvSpPr>
          <p:cNvPr id="33" name="SK-35-text-32"/>
          <p:cNvSpPr/>
          <p:nvPr/>
        </p:nvSpPr>
        <p:spPr>
          <a:xfrm>
            <a:off x="499765" y="479971"/>
            <a:ext cx="1169223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to Avoid</a:t>
            </a:r>
            <a:endParaRPr lang="en-US" sz="3150" dirty="0"/>
          </a:p>
        </p:txBody>
      </p:sp>
      <p:sp>
        <p:nvSpPr>
          <p:cNvPr id="34" name="SK-35-text-33"/>
          <p:cNvSpPr/>
          <p:nvPr/>
        </p:nvSpPr>
        <p:spPr>
          <a:xfrm>
            <a:off x="499765" y="1302990"/>
            <a:ext cx="116922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 clinical errors in spirometry, oxygen targeting, and prescribing</a:t>
            </a:r>
            <a:endParaRPr lang="en-US" sz="2100" dirty="0"/>
          </a:p>
        </p:txBody>
      </p:sp>
      <p:sp>
        <p:nvSpPr>
          <p:cNvPr id="35" name="SK-35-text-34"/>
          <p:cNvSpPr/>
          <p:nvPr/>
        </p:nvSpPr>
        <p:spPr>
          <a:xfrm>
            <a:off x="1389757" y="1865263"/>
            <a:ext cx="2074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1</a:t>
            </a:r>
            <a:endParaRPr lang="en-US" sz="1350" dirty="0"/>
          </a:p>
        </p:txBody>
      </p:sp>
      <p:sp>
        <p:nvSpPr>
          <p:cNvPr id="36" name="SK-35-text-35"/>
          <p:cNvSpPr/>
          <p:nvPr/>
        </p:nvSpPr>
        <p:spPr>
          <a:xfrm>
            <a:off x="1389757" y="2105323"/>
            <a:ext cx="33770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Pre-bronchodilator spirometry used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diagnosis</a:t>
            </a:r>
            <a:endParaRPr lang="en-US" sz="1650" dirty="0"/>
          </a:p>
        </p:txBody>
      </p:sp>
      <p:sp>
        <p:nvSpPr>
          <p:cNvPr id="37" name="SK-35-text-36"/>
          <p:cNvSpPr/>
          <p:nvPr/>
        </p:nvSpPr>
        <p:spPr>
          <a:xfrm>
            <a:off x="1389757" y="2605980"/>
            <a:ext cx="108022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Pre-BD overestimates obstruction by ~25% — always use post-BD FEV1/FVC</a:t>
            </a:r>
            <a:endParaRPr lang="en-US" sz="1200" dirty="0"/>
          </a:p>
        </p:txBody>
      </p:sp>
      <p:sp>
        <p:nvSpPr>
          <p:cNvPr id="38" name="SK-35-text-37"/>
          <p:cNvSpPr/>
          <p:nvPr/>
        </p:nvSpPr>
        <p:spPr>
          <a:xfrm>
            <a:off x="7046863" y="1947565"/>
            <a:ext cx="2074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5</a:t>
            </a:r>
            <a:endParaRPr lang="en-US" sz="1350" dirty="0"/>
          </a:p>
        </p:txBody>
      </p:sp>
      <p:sp>
        <p:nvSpPr>
          <p:cNvPr id="39" name="SK-35-text-38"/>
          <p:cNvSpPr/>
          <p:nvPr/>
        </p:nvSpPr>
        <p:spPr>
          <a:xfrm>
            <a:off x="7046863" y="2201317"/>
            <a:ext cx="51451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Missing alpha-1-antitrypsin deficiency</a:t>
            </a:r>
            <a:endParaRPr lang="en-US" sz="1650" dirty="0"/>
          </a:p>
        </p:txBody>
      </p:sp>
      <p:sp>
        <p:nvSpPr>
          <p:cNvPr id="40" name="SK-35-text-39"/>
          <p:cNvSpPr/>
          <p:nvPr/>
        </p:nvSpPr>
        <p:spPr>
          <a:xfrm>
            <a:off x="7046863" y="2509986"/>
            <a:ext cx="51451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if age &lt;40, minimal smoking history, or family history of COPD</a:t>
            </a:r>
            <a:endParaRPr lang="en-US" sz="1200" dirty="0"/>
          </a:p>
        </p:txBody>
      </p:sp>
      <p:sp>
        <p:nvSpPr>
          <p:cNvPr id="41" name="SK-35-text-40"/>
          <p:cNvSpPr/>
          <p:nvPr/>
        </p:nvSpPr>
        <p:spPr>
          <a:xfrm>
            <a:off x="1389757" y="3010644"/>
            <a:ext cx="207454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2</a:t>
            </a:r>
            <a:endParaRPr lang="en-US" sz="1350" dirty="0"/>
          </a:p>
        </p:txBody>
      </p:sp>
      <p:sp>
        <p:nvSpPr>
          <p:cNvPr id="42" name="SK-35-text-41"/>
          <p:cNvSpPr/>
          <p:nvPr/>
        </p:nvSpPr>
        <p:spPr>
          <a:xfrm>
            <a:off x="1389757" y="3243709"/>
            <a:ext cx="421838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 prescribed without asthmatic features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eosinophil check</a:t>
            </a:r>
            <a:endParaRPr lang="en-US" sz="1650" dirty="0"/>
          </a:p>
        </p:txBody>
      </p:sp>
      <p:sp>
        <p:nvSpPr>
          <p:cNvPr id="43" name="SK-35-text-42"/>
          <p:cNvSpPr/>
          <p:nvPr/>
        </p:nvSpPr>
        <p:spPr>
          <a:xfrm>
            <a:off x="1389757" y="3751213"/>
            <a:ext cx="108022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Unnecessary ICS increases pneumonia risk — check eosinophils first</a:t>
            </a:r>
            <a:endParaRPr lang="en-US" sz="1200" dirty="0"/>
          </a:p>
        </p:txBody>
      </p:sp>
      <p:sp>
        <p:nvSpPr>
          <p:cNvPr id="44" name="SK-35-text-43"/>
          <p:cNvSpPr/>
          <p:nvPr/>
        </p:nvSpPr>
        <p:spPr>
          <a:xfrm>
            <a:off x="7046863" y="3079105"/>
            <a:ext cx="2074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6</a:t>
            </a:r>
            <a:endParaRPr lang="en-US" sz="1350" dirty="0"/>
          </a:p>
        </p:txBody>
      </p:sp>
      <p:sp>
        <p:nvSpPr>
          <p:cNvPr id="45" name="SK-35-text-44"/>
          <p:cNvSpPr/>
          <p:nvPr/>
        </p:nvSpPr>
        <p:spPr>
          <a:xfrm>
            <a:off x="7046863" y="3326011"/>
            <a:ext cx="51451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referring for pulmonary rehabilitation</a:t>
            </a:r>
            <a:endParaRPr lang="en-US" sz="1650" dirty="0"/>
          </a:p>
        </p:txBody>
      </p:sp>
      <p:sp>
        <p:nvSpPr>
          <p:cNvPr id="46" name="SK-35-text-45"/>
          <p:cNvSpPr/>
          <p:nvPr/>
        </p:nvSpPr>
        <p:spPr>
          <a:xfrm>
            <a:off x="7046863" y="3627834"/>
            <a:ext cx="51451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Massive evidence base — improves QOL more than any single drug</a:t>
            </a:r>
            <a:endParaRPr lang="en-US" sz="1200" dirty="0"/>
          </a:p>
        </p:txBody>
      </p:sp>
      <p:sp>
        <p:nvSpPr>
          <p:cNvPr id="47" name="SK-35-text-46"/>
          <p:cNvSpPr/>
          <p:nvPr/>
        </p:nvSpPr>
        <p:spPr>
          <a:xfrm>
            <a:off x="1389757" y="4251871"/>
            <a:ext cx="2074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3</a:t>
            </a:r>
            <a:endParaRPr lang="en-US" sz="1350" dirty="0"/>
          </a:p>
        </p:txBody>
      </p:sp>
      <p:sp>
        <p:nvSpPr>
          <p:cNvPr id="48" name="SK-35-text-47"/>
          <p:cNvSpPr/>
          <p:nvPr/>
        </p:nvSpPr>
        <p:spPr>
          <a:xfrm>
            <a:off x="1389757" y="4491930"/>
            <a:ext cx="1080224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Targeting SpO₂ 94–98% in COPD exacerbation</a:t>
            </a:r>
            <a:endParaRPr lang="en-US" sz="1650" dirty="0"/>
          </a:p>
        </p:txBody>
      </p:sp>
      <p:sp>
        <p:nvSpPr>
          <p:cNvPr id="49" name="SK-35-text-48"/>
          <p:cNvSpPr/>
          <p:nvPr/>
        </p:nvSpPr>
        <p:spPr>
          <a:xfrm>
            <a:off x="1389757" y="4800600"/>
            <a:ext cx="108022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Too high — risks hypercapnic respiratory failure; target 88–92%</a:t>
            </a:r>
            <a:endParaRPr lang="en-US" sz="1200" dirty="0"/>
          </a:p>
        </p:txBody>
      </p:sp>
      <p:sp>
        <p:nvSpPr>
          <p:cNvPr id="50" name="SK-35-text-49"/>
          <p:cNvSpPr/>
          <p:nvPr/>
        </p:nvSpPr>
        <p:spPr>
          <a:xfrm>
            <a:off x="7046863" y="4142184"/>
            <a:ext cx="2074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7</a:t>
            </a:r>
            <a:endParaRPr lang="en-US" sz="1350" dirty="0"/>
          </a:p>
        </p:txBody>
      </p:sp>
      <p:sp>
        <p:nvSpPr>
          <p:cNvPr id="51" name="SK-35-text-50"/>
          <p:cNvSpPr/>
          <p:nvPr/>
        </p:nvSpPr>
        <p:spPr>
          <a:xfrm>
            <a:off x="7046863" y="4368403"/>
            <a:ext cx="324296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distinguishing asthmatic from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non-asthmatic COPD</a:t>
            </a:r>
            <a:endParaRPr lang="en-US" sz="1650" dirty="0"/>
          </a:p>
        </p:txBody>
      </p:sp>
      <p:sp>
        <p:nvSpPr>
          <p:cNvPr id="52" name="SK-35-text-51"/>
          <p:cNvSpPr/>
          <p:nvPr/>
        </p:nvSpPr>
        <p:spPr>
          <a:xfrm>
            <a:off x="7046863" y="4882753"/>
            <a:ext cx="514513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Asthmatic features → LABA+ICS; no features → LAMA first</a:t>
            </a:r>
            <a:endParaRPr lang="en-US" sz="1200" dirty="0"/>
          </a:p>
        </p:txBody>
      </p:sp>
      <p:sp>
        <p:nvSpPr>
          <p:cNvPr id="53" name="SK-35-text-52"/>
          <p:cNvSpPr/>
          <p:nvPr/>
        </p:nvSpPr>
        <p:spPr>
          <a:xfrm>
            <a:off x="1389757" y="5383411"/>
            <a:ext cx="20745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4</a:t>
            </a:r>
            <a:endParaRPr lang="en-US" sz="1350" dirty="0"/>
          </a:p>
        </p:txBody>
      </p:sp>
      <p:sp>
        <p:nvSpPr>
          <p:cNvPr id="54" name="SK-35-text-53"/>
          <p:cNvSpPr/>
          <p:nvPr/>
        </p:nvSpPr>
        <p:spPr>
          <a:xfrm>
            <a:off x="1389757" y="5623471"/>
            <a:ext cx="1024699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14-day prednisolone courses</a:t>
            </a:r>
            <a:endParaRPr lang="en-US" sz="1650" dirty="0"/>
          </a:p>
        </p:txBody>
      </p:sp>
      <p:sp>
        <p:nvSpPr>
          <p:cNvPr id="55" name="SK-35-text-54"/>
          <p:cNvSpPr/>
          <p:nvPr/>
        </p:nvSpPr>
        <p:spPr>
          <a:xfrm>
            <a:off x="1389757" y="5932140"/>
            <a:ext cx="108022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5-day courses are equally effective with fewer side effects</a:t>
            </a:r>
            <a:endParaRPr lang="en-US" sz="1200" dirty="0"/>
          </a:p>
        </p:txBody>
      </p:sp>
      <p:sp>
        <p:nvSpPr>
          <p:cNvPr id="56" name="SK-35-text-55"/>
          <p:cNvSpPr/>
          <p:nvPr/>
        </p:nvSpPr>
        <p:spPr>
          <a:xfrm>
            <a:off x="7046863" y="5287417"/>
            <a:ext cx="20745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7B5E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PITFALL 8</a:t>
            </a:r>
            <a:endParaRPr lang="en-US" sz="1350" dirty="0"/>
          </a:p>
        </p:txBody>
      </p:sp>
      <p:sp>
        <p:nvSpPr>
          <p:cNvPr id="57" name="SK-35-text-56"/>
          <p:cNvSpPr/>
          <p:nvPr/>
        </p:nvSpPr>
        <p:spPr>
          <a:xfrm>
            <a:off x="7046863" y="5513784"/>
            <a:ext cx="376728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SBOT for breathlessness in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non-hypoxaemic COPD</a:t>
            </a:r>
            <a:endParaRPr lang="en-US" sz="1650" dirty="0"/>
          </a:p>
        </p:txBody>
      </p:sp>
      <p:sp>
        <p:nvSpPr>
          <p:cNvPr id="58" name="SK-35-text-57"/>
          <p:cNvSpPr/>
          <p:nvPr/>
        </p:nvSpPr>
        <p:spPr>
          <a:xfrm>
            <a:off x="7046863" y="6034980"/>
            <a:ext cx="5145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evidence of benefit — SBOT is not indicated here</a:t>
            </a:r>
            <a:endParaRPr lang="en-US" sz="1200" dirty="0"/>
          </a:p>
        </p:txBody>
      </p:sp>
      <p:sp>
        <p:nvSpPr>
          <p:cNvPr id="59" name="SK-35-text-58"/>
          <p:cNvSpPr/>
          <p:nvPr/>
        </p:nvSpPr>
        <p:spPr>
          <a:xfrm>
            <a:off x="451098" y="6583561"/>
            <a:ext cx="78790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200" dirty="0"/>
          </a:p>
        </p:txBody>
      </p:sp>
      <p:sp>
        <p:nvSpPr>
          <p:cNvPr id="60" name="SK-35-text-59"/>
          <p:cNvSpPr/>
          <p:nvPr/>
        </p:nvSpPr>
        <p:spPr>
          <a:xfrm>
            <a:off x="10558165" y="6583561"/>
            <a:ext cx="16338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C1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Pitfalls · Slide 35</a:t>
            </a:r>
            <a:endParaRPr lang="en-US" sz="10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761" y="0"/>
            <a:ext cx="1341090" cy="1234380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224855"/>
            <a:ext cx="11265396" cy="19050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53" y="1851571"/>
            <a:ext cx="3620988" cy="2091630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53" y="1851571"/>
            <a:ext cx="146298" cy="2091630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9255" y="1851571"/>
            <a:ext cx="3620988" cy="2091630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1851571"/>
            <a:ext cx="146298" cy="2091630"/>
          </a:xfrm>
          <a:prstGeom prst="rect">
            <a:avLst/>
          </a:prstGeom>
        </p:spPr>
      </p:pic>
      <p:pic>
        <p:nvPicPr>
          <p:cNvPr id="9" name="SK-3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0" y="3355628"/>
            <a:ext cx="3108871" cy="9525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5357" y="1851571"/>
            <a:ext cx="3620988" cy="2091630"/>
          </a:xfrm>
          <a:prstGeom prst="rect">
            <a:avLst/>
          </a:prstGeom>
        </p:spPr>
      </p:pic>
      <p:pic>
        <p:nvPicPr>
          <p:cNvPr id="11" name="SK-3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5357" y="1851571"/>
            <a:ext cx="146298" cy="2091630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153" y="4149030"/>
            <a:ext cx="3620988" cy="2091630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153" y="4149030"/>
            <a:ext cx="146298" cy="2091630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79255" y="4149030"/>
            <a:ext cx="3620988" cy="2091630"/>
          </a:xfrm>
          <a:prstGeom prst="rect">
            <a:avLst/>
          </a:prstGeom>
        </p:spPr>
      </p:pic>
      <p:pic>
        <p:nvPicPr>
          <p:cNvPr id="15" name="SK-3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79255" y="4149030"/>
            <a:ext cx="146298" cy="2091630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95357" y="4149030"/>
            <a:ext cx="3620988" cy="2091630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95357" y="4149030"/>
            <a:ext cx="146298" cy="2091630"/>
          </a:xfrm>
          <a:prstGeom prst="rect">
            <a:avLst/>
          </a:prstGeom>
        </p:spPr>
      </p:pic>
      <p:pic>
        <p:nvPicPr>
          <p:cNvPr id="18" name="SK-3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9" name="SK-3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57093" y="6611094"/>
            <a:ext cx="1065312" cy="224027"/>
          </a:xfrm>
          <a:prstGeom prst="rect">
            <a:avLst/>
          </a:prstGeom>
        </p:spPr>
      </p:pic>
      <p:sp>
        <p:nvSpPr>
          <p:cNvPr id="20" name="SK-36-text-19"/>
          <p:cNvSpPr/>
          <p:nvPr/>
        </p:nvSpPr>
        <p:spPr>
          <a:xfrm>
            <a:off x="463153" y="342900"/>
            <a:ext cx="5886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36 · FINAL SUMMARY</a:t>
            </a:r>
            <a:endParaRPr lang="en-US" sz="1500" dirty="0"/>
          </a:p>
        </p:txBody>
      </p:sp>
      <p:sp>
        <p:nvSpPr>
          <p:cNvPr id="21" name="SK-36-text-20"/>
          <p:cNvSpPr/>
          <p:nvPr/>
        </p:nvSpPr>
        <p:spPr>
          <a:xfrm>
            <a:off x="475357" y="630882"/>
            <a:ext cx="1171664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3900" dirty="0"/>
          </a:p>
        </p:txBody>
      </p:sp>
      <p:sp>
        <p:nvSpPr>
          <p:cNvPr id="22" name="SK-36-text-21"/>
          <p:cNvSpPr/>
          <p:nvPr/>
        </p:nvSpPr>
        <p:spPr>
          <a:xfrm>
            <a:off x="463153" y="1330375"/>
            <a:ext cx="1172884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cut-offs · Treatment steps · Emergency targets</a:t>
            </a:r>
            <a:endParaRPr lang="en-US" sz="1950" dirty="0"/>
          </a:p>
        </p:txBody>
      </p:sp>
      <p:sp>
        <p:nvSpPr>
          <p:cNvPr id="23" name="SK-36-text-22"/>
          <p:cNvSpPr/>
          <p:nvPr/>
        </p:nvSpPr>
        <p:spPr>
          <a:xfrm>
            <a:off x="743694" y="1975098"/>
            <a:ext cx="226028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575" dirty="0"/>
          </a:p>
        </p:txBody>
      </p:sp>
      <p:sp>
        <p:nvSpPr>
          <p:cNvPr id="24" name="SK-36-text-23"/>
          <p:cNvSpPr/>
          <p:nvPr/>
        </p:nvSpPr>
        <p:spPr>
          <a:xfrm>
            <a:off x="719286" y="2276773"/>
            <a:ext cx="76962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Post-BD FEV1/FVC &lt;0.70 = COPD confirmed</a:t>
            </a:r>
            <a:endParaRPr lang="en-US" sz="1200" dirty="0"/>
          </a:p>
        </p:txBody>
      </p:sp>
      <p:sp>
        <p:nvSpPr>
          <p:cNvPr id="25" name="SK-36-text-24"/>
          <p:cNvSpPr/>
          <p:nvPr/>
        </p:nvSpPr>
        <p:spPr>
          <a:xfrm>
            <a:off x="743694" y="2537371"/>
            <a:ext cx="75742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use post-bronchodilator spirometry</a:t>
            </a:r>
            <a:endParaRPr lang="en-US" sz="1200" dirty="0"/>
          </a:p>
        </p:txBody>
      </p:sp>
      <p:sp>
        <p:nvSpPr>
          <p:cNvPr id="26" name="SK-36-text-25"/>
          <p:cNvSpPr/>
          <p:nvPr/>
        </p:nvSpPr>
        <p:spPr>
          <a:xfrm>
            <a:off x="743694" y="2797969"/>
            <a:ext cx="57454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CXR + FBC at initial assessment</a:t>
            </a:r>
            <a:endParaRPr lang="en-US" sz="1200" dirty="0"/>
          </a:p>
        </p:txBody>
      </p:sp>
      <p:sp>
        <p:nvSpPr>
          <p:cNvPr id="27" name="SK-36-text-26"/>
          <p:cNvSpPr/>
          <p:nvPr/>
        </p:nvSpPr>
        <p:spPr>
          <a:xfrm>
            <a:off x="743694" y="3058567"/>
            <a:ext cx="27674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Alpha-1-antitrypsin if age &lt;40 or minimal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</a:t>
            </a:r>
            <a:endParaRPr lang="en-US" sz="1200" dirty="0"/>
          </a:p>
        </p:txBody>
      </p:sp>
      <p:sp>
        <p:nvSpPr>
          <p:cNvPr id="28" name="SK-36-text-27"/>
          <p:cNvSpPr/>
          <p:nvPr/>
        </p:nvSpPr>
        <p:spPr>
          <a:xfrm>
            <a:off x="4559796" y="1975098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D47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SEVERITY</a:t>
            </a:r>
            <a:endParaRPr lang="en-US" sz="1575" dirty="0"/>
          </a:p>
        </p:txBody>
      </p:sp>
      <p:sp>
        <p:nvSpPr>
          <p:cNvPr id="29" name="SK-36-text-28"/>
          <p:cNvSpPr/>
          <p:nvPr/>
        </p:nvSpPr>
        <p:spPr>
          <a:xfrm>
            <a:off x="4559796" y="2283619"/>
            <a:ext cx="4953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1: FEV1 ≥80% — Mild</a:t>
            </a:r>
            <a:endParaRPr lang="en-US" sz="1200" dirty="0"/>
          </a:p>
        </p:txBody>
      </p:sp>
      <p:sp>
        <p:nvSpPr>
          <p:cNvPr id="30" name="SK-36-text-29"/>
          <p:cNvSpPr/>
          <p:nvPr/>
        </p:nvSpPr>
        <p:spPr>
          <a:xfrm>
            <a:off x="4572000" y="2537371"/>
            <a:ext cx="6294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2: FEV1 50-79% — Moderate</a:t>
            </a:r>
            <a:endParaRPr lang="en-US" sz="1200" dirty="0"/>
          </a:p>
        </p:txBody>
      </p:sp>
      <p:sp>
        <p:nvSpPr>
          <p:cNvPr id="31" name="SK-36-text-30"/>
          <p:cNvSpPr/>
          <p:nvPr/>
        </p:nvSpPr>
        <p:spPr>
          <a:xfrm>
            <a:off x="4572000" y="2797969"/>
            <a:ext cx="59283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3: FEV1 30-49% — Severe</a:t>
            </a:r>
            <a:endParaRPr lang="en-US" sz="1200" dirty="0"/>
          </a:p>
        </p:txBody>
      </p:sp>
      <p:sp>
        <p:nvSpPr>
          <p:cNvPr id="32" name="SK-36-text-31"/>
          <p:cNvSpPr/>
          <p:nvPr/>
        </p:nvSpPr>
        <p:spPr>
          <a:xfrm>
            <a:off x="4572000" y="3058567"/>
            <a:ext cx="62331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4: FEV1 &lt;30% — Very Severe</a:t>
            </a:r>
            <a:endParaRPr lang="en-US" sz="1200" dirty="0"/>
          </a:p>
        </p:txBody>
      </p:sp>
      <p:sp>
        <p:nvSpPr>
          <p:cNvPr id="33" name="SK-36-text-32"/>
          <p:cNvSpPr/>
          <p:nvPr/>
        </p:nvSpPr>
        <p:spPr>
          <a:xfrm>
            <a:off x="4559796" y="3449538"/>
            <a:ext cx="76322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ABE: A low/low · B high/low · E high exacerbations</a:t>
            </a:r>
            <a:endParaRPr lang="en-US" sz="1050" dirty="0"/>
          </a:p>
        </p:txBody>
      </p:sp>
      <p:sp>
        <p:nvSpPr>
          <p:cNvPr id="34" name="SK-36-text-33"/>
          <p:cNvSpPr/>
          <p:nvPr/>
        </p:nvSpPr>
        <p:spPr>
          <a:xfrm>
            <a:off x="8412361" y="1975098"/>
            <a:ext cx="37004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BF360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STEPS</a:t>
            </a:r>
            <a:endParaRPr lang="en-US" sz="1575" dirty="0"/>
          </a:p>
        </p:txBody>
      </p:sp>
      <p:sp>
        <p:nvSpPr>
          <p:cNvPr id="35" name="SK-36-text-34"/>
          <p:cNvSpPr/>
          <p:nvPr/>
        </p:nvSpPr>
        <p:spPr>
          <a:xfrm>
            <a:off x="8400157" y="2276773"/>
            <a:ext cx="37918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SABA or SAMA (all patients)</a:t>
            </a:r>
            <a:endParaRPr lang="en-US" sz="1200" dirty="0"/>
          </a:p>
        </p:txBody>
      </p:sp>
      <p:sp>
        <p:nvSpPr>
          <p:cNvPr id="36" name="SK-36-text-35"/>
          <p:cNvSpPr/>
          <p:nvPr/>
        </p:nvSpPr>
        <p:spPr>
          <a:xfrm>
            <a:off x="8400157" y="2530525"/>
            <a:ext cx="274320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LAMA (no asthmatic features)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LABA+ICS (asthmatic/eosinophilia ≥0.3)</a:t>
            </a:r>
            <a:endParaRPr lang="en-US" sz="1200" dirty="0"/>
          </a:p>
        </p:txBody>
      </p:sp>
      <p:sp>
        <p:nvSpPr>
          <p:cNvPr id="37" name="SK-36-text-36"/>
          <p:cNvSpPr/>
          <p:nvPr/>
        </p:nvSpPr>
        <p:spPr>
          <a:xfrm>
            <a:off x="8400157" y="2962573"/>
            <a:ext cx="37918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LAMA + LABA dual bronchodilation</a:t>
            </a:r>
            <a:endParaRPr lang="en-US" sz="1200" dirty="0"/>
          </a:p>
        </p:txBody>
      </p:sp>
      <p:sp>
        <p:nvSpPr>
          <p:cNvPr id="38" name="SK-36-text-37"/>
          <p:cNvSpPr/>
          <p:nvPr/>
        </p:nvSpPr>
        <p:spPr>
          <a:xfrm>
            <a:off x="8400157" y="3202632"/>
            <a:ext cx="37918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4: Triple therapy — LAMA + LABA + ICS</a:t>
            </a:r>
            <a:endParaRPr lang="en-US" sz="1200" dirty="0"/>
          </a:p>
        </p:txBody>
      </p:sp>
      <p:sp>
        <p:nvSpPr>
          <p:cNvPr id="39" name="SK-36-text-38"/>
          <p:cNvSpPr/>
          <p:nvPr/>
        </p:nvSpPr>
        <p:spPr>
          <a:xfrm>
            <a:off x="8400157" y="3449538"/>
            <a:ext cx="31332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Roflumilast: FEV1 &lt;50% + chronic bronchitis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≥2 exacerbations despite triple</a:t>
            </a:r>
            <a:endParaRPr lang="en-US" sz="1200" dirty="0"/>
          </a:p>
        </p:txBody>
      </p:sp>
      <p:sp>
        <p:nvSpPr>
          <p:cNvPr id="40" name="SK-36-text-39"/>
          <p:cNvSpPr/>
          <p:nvPr/>
        </p:nvSpPr>
        <p:spPr>
          <a:xfrm>
            <a:off x="743694" y="4279255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LTOT CRITERIA</a:t>
            </a:r>
            <a:endParaRPr lang="en-US" sz="1575" dirty="0"/>
          </a:p>
        </p:txBody>
      </p:sp>
      <p:sp>
        <p:nvSpPr>
          <p:cNvPr id="41" name="SK-36-text-40"/>
          <p:cNvSpPr/>
          <p:nvPr/>
        </p:nvSpPr>
        <p:spPr>
          <a:xfrm>
            <a:off x="719286" y="4574232"/>
            <a:ext cx="7620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PaO2 &lt;7.3 kPa when stable → LTOT indicated</a:t>
            </a:r>
            <a:endParaRPr lang="en-US" sz="1125" dirty="0"/>
          </a:p>
        </p:txBody>
      </p:sp>
      <p:sp>
        <p:nvSpPr>
          <p:cNvPr id="42" name="SK-36-text-41"/>
          <p:cNvSpPr/>
          <p:nvPr/>
        </p:nvSpPr>
        <p:spPr>
          <a:xfrm>
            <a:off x="743694" y="4793605"/>
            <a:ext cx="69913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PaO2 7.3–8.0 kPa + cor pulmonale /</a:t>
            </a:r>
            <a:endParaRPr lang="en-US" sz="1125" dirty="0"/>
          </a:p>
        </p:txBody>
      </p:sp>
      <p:sp>
        <p:nvSpPr>
          <p:cNvPr id="43" name="SK-36-text-42"/>
          <p:cNvSpPr/>
          <p:nvPr/>
        </p:nvSpPr>
        <p:spPr>
          <a:xfrm>
            <a:off x="743694" y="4978896"/>
            <a:ext cx="23050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polycythaemia</a:t>
            </a:r>
            <a:endParaRPr lang="en-US" sz="1125" dirty="0"/>
          </a:p>
        </p:txBody>
      </p:sp>
      <p:sp>
        <p:nvSpPr>
          <p:cNvPr id="44" name="SK-36-text-43"/>
          <p:cNvSpPr/>
          <p:nvPr/>
        </p:nvSpPr>
        <p:spPr>
          <a:xfrm>
            <a:off x="743694" y="5198269"/>
            <a:ext cx="8248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ABGs 3 weeks apart — never on single result</a:t>
            </a:r>
            <a:endParaRPr lang="en-US" sz="1125" dirty="0"/>
          </a:p>
        </p:txBody>
      </p:sp>
      <p:sp>
        <p:nvSpPr>
          <p:cNvPr id="45" name="SK-36-text-44"/>
          <p:cNvSpPr/>
          <p:nvPr/>
        </p:nvSpPr>
        <p:spPr>
          <a:xfrm>
            <a:off x="743694" y="5445175"/>
            <a:ext cx="55626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assess during exacerbation</a:t>
            </a:r>
            <a:endParaRPr lang="en-US" sz="1125" dirty="0"/>
          </a:p>
        </p:txBody>
      </p:sp>
      <p:sp>
        <p:nvSpPr>
          <p:cNvPr id="46" name="SK-36-text-45"/>
          <p:cNvSpPr/>
          <p:nvPr/>
        </p:nvSpPr>
        <p:spPr>
          <a:xfrm>
            <a:off x="743694" y="5692080"/>
            <a:ext cx="40767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use ≥15 hours/day</a:t>
            </a:r>
            <a:endParaRPr lang="en-US" sz="1125" dirty="0"/>
          </a:p>
        </p:txBody>
      </p:sp>
      <p:sp>
        <p:nvSpPr>
          <p:cNvPr id="47" name="SK-36-text-46"/>
          <p:cNvSpPr/>
          <p:nvPr/>
        </p:nvSpPr>
        <p:spPr>
          <a:xfrm>
            <a:off x="743694" y="5938986"/>
            <a:ext cx="6248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O2 target: 88–92% (not 94–98%)</a:t>
            </a:r>
            <a:endParaRPr lang="en-US" sz="1125" dirty="0"/>
          </a:p>
        </p:txBody>
      </p:sp>
      <p:sp>
        <p:nvSpPr>
          <p:cNvPr id="48" name="SK-36-text-47"/>
          <p:cNvSpPr/>
          <p:nvPr/>
        </p:nvSpPr>
        <p:spPr>
          <a:xfrm>
            <a:off x="4559796" y="4279255"/>
            <a:ext cx="298037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BF360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EXACERBATION</a:t>
            </a:r>
            <a:endParaRPr lang="en-US" sz="1575" dirty="0"/>
          </a:p>
        </p:txBody>
      </p:sp>
      <p:sp>
        <p:nvSpPr>
          <p:cNvPr id="49" name="SK-36-text-48"/>
          <p:cNvSpPr/>
          <p:nvPr/>
        </p:nvSpPr>
        <p:spPr>
          <a:xfrm>
            <a:off x="4559796" y="4581079"/>
            <a:ext cx="71628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Prednisolone 30mg OD × 5 days (not 14)</a:t>
            </a:r>
            <a:endParaRPr lang="en-US" sz="1125" dirty="0"/>
          </a:p>
        </p:txBody>
      </p:sp>
      <p:sp>
        <p:nvSpPr>
          <p:cNvPr id="50" name="SK-36-text-49"/>
          <p:cNvSpPr/>
          <p:nvPr/>
        </p:nvSpPr>
        <p:spPr>
          <a:xfrm>
            <a:off x="4559796" y="4827984"/>
            <a:ext cx="76322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Antibiotic if purulent sputum: amoxicillin 500mg</a:t>
            </a:r>
            <a:endParaRPr lang="en-US" sz="1125" dirty="0"/>
          </a:p>
        </p:txBody>
      </p:sp>
      <p:sp>
        <p:nvSpPr>
          <p:cNvPr id="51" name="SK-36-text-50"/>
          <p:cNvSpPr/>
          <p:nvPr/>
        </p:nvSpPr>
        <p:spPr>
          <a:xfrm>
            <a:off x="4572000" y="5026819"/>
            <a:ext cx="22479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TDS × 5 days</a:t>
            </a:r>
            <a:endParaRPr lang="en-US" sz="1125" dirty="0"/>
          </a:p>
        </p:txBody>
      </p:sp>
      <p:sp>
        <p:nvSpPr>
          <p:cNvPr id="52" name="SK-36-text-51"/>
          <p:cNvSpPr/>
          <p:nvPr/>
        </p:nvSpPr>
        <p:spPr>
          <a:xfrm>
            <a:off x="4559796" y="5253186"/>
            <a:ext cx="76322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Penicillin allergy: doxycycline 200mg → 100mg OD</a:t>
            </a:r>
            <a:endParaRPr lang="en-US" sz="1125" dirty="0"/>
          </a:p>
        </p:txBody>
      </p:sp>
      <p:sp>
        <p:nvSpPr>
          <p:cNvPr id="53" name="SK-36-text-52"/>
          <p:cNvSpPr/>
          <p:nvPr/>
        </p:nvSpPr>
        <p:spPr>
          <a:xfrm>
            <a:off x="4572000" y="5493246"/>
            <a:ext cx="7620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 O2 target: 88–92% via Venturi 24–28%</a:t>
            </a:r>
            <a:endParaRPr lang="en-US" sz="1125" dirty="0"/>
          </a:p>
        </p:txBody>
      </p:sp>
      <p:sp>
        <p:nvSpPr>
          <p:cNvPr id="54" name="SK-36-text-53"/>
          <p:cNvSpPr/>
          <p:nvPr/>
        </p:nvSpPr>
        <p:spPr>
          <a:xfrm>
            <a:off x="4559796" y="5746998"/>
            <a:ext cx="763220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uncontrolled high-flow O2 — risk of hypercapnia</a:t>
            </a:r>
            <a:endParaRPr lang="en-US" sz="1125" dirty="0"/>
          </a:p>
        </p:txBody>
      </p:sp>
      <p:sp>
        <p:nvSpPr>
          <p:cNvPr id="55" name="SK-36-text-54"/>
          <p:cNvSpPr/>
          <p:nvPr/>
        </p:nvSpPr>
        <p:spPr>
          <a:xfrm>
            <a:off x="4559796" y="5993755"/>
            <a:ext cx="763220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Rescue pack: prednisolone + antibiotic + patient plan</a:t>
            </a:r>
            <a:endParaRPr lang="en-US" sz="1125" dirty="0"/>
          </a:p>
        </p:txBody>
      </p:sp>
      <p:sp>
        <p:nvSpPr>
          <p:cNvPr id="56" name="SK-36-text-55"/>
          <p:cNvSpPr/>
          <p:nvPr/>
        </p:nvSpPr>
        <p:spPr>
          <a:xfrm>
            <a:off x="8412361" y="4279255"/>
            <a:ext cx="37004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69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 &amp; KEY DRUGS</a:t>
            </a:r>
            <a:endParaRPr lang="en-US" sz="1575" dirty="0"/>
          </a:p>
        </p:txBody>
      </p:sp>
      <p:sp>
        <p:nvSpPr>
          <p:cNvPr id="57" name="SK-36-text-56"/>
          <p:cNvSpPr/>
          <p:nvPr/>
        </p:nvSpPr>
        <p:spPr>
          <a:xfrm>
            <a:off x="8400157" y="4581079"/>
            <a:ext cx="313327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Dupilumab (TA1142, March 2026) — first biologic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COPD</a:t>
            </a:r>
            <a:endParaRPr lang="en-US" sz="1050" dirty="0"/>
          </a:p>
        </p:txBody>
      </p:sp>
      <p:sp>
        <p:nvSpPr>
          <p:cNvPr id="58" name="SK-36-text-57"/>
          <p:cNvSpPr/>
          <p:nvPr/>
        </p:nvSpPr>
        <p:spPr>
          <a:xfrm>
            <a:off x="8400157" y="4972050"/>
            <a:ext cx="31820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Criteria: severe uncontrolled + eosinophils ≥0.3 on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triple therapy</a:t>
            </a:r>
            <a:endParaRPr lang="en-US" sz="1050" dirty="0"/>
          </a:p>
        </p:txBody>
      </p:sp>
      <p:sp>
        <p:nvSpPr>
          <p:cNvPr id="59" name="SK-36-text-58"/>
          <p:cNvSpPr/>
          <p:nvPr/>
        </p:nvSpPr>
        <p:spPr>
          <a:xfrm>
            <a:off x="8400157" y="5390257"/>
            <a:ext cx="37918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Specialist-initiated only</a:t>
            </a:r>
            <a:endParaRPr lang="en-US" sz="1125" dirty="0"/>
          </a:p>
        </p:txBody>
      </p:sp>
      <p:sp>
        <p:nvSpPr>
          <p:cNvPr id="60" name="SK-36-text-59"/>
          <p:cNvSpPr/>
          <p:nvPr/>
        </p:nvSpPr>
        <p:spPr>
          <a:xfrm>
            <a:off x="8400157" y="5630317"/>
            <a:ext cx="37918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Roflumilast: start 250mcg × 4 weeks, then 500mcg OD</a:t>
            </a:r>
            <a:endParaRPr lang="en-US" sz="1125" dirty="0"/>
          </a:p>
        </p:txBody>
      </p:sp>
      <p:sp>
        <p:nvSpPr>
          <p:cNvPr id="61" name="SK-36-text-60"/>
          <p:cNvSpPr/>
          <p:nvPr/>
        </p:nvSpPr>
        <p:spPr>
          <a:xfrm>
            <a:off x="8400157" y="5877223"/>
            <a:ext cx="3035796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Tiotropium: 18mcg OD (HandiHaler) or 5mcg OD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(Respimat)</a:t>
            </a:r>
            <a:endParaRPr lang="en-US" sz="1050" dirty="0"/>
          </a:p>
        </p:txBody>
      </p:sp>
      <p:sp>
        <p:nvSpPr>
          <p:cNvPr id="62" name="SK-36-text-61"/>
          <p:cNvSpPr/>
          <p:nvPr/>
        </p:nvSpPr>
        <p:spPr>
          <a:xfrm>
            <a:off x="426690" y="6645325"/>
            <a:ext cx="7543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May 2026</a:t>
            </a:r>
            <a:endParaRPr lang="en-US" sz="1050" dirty="0"/>
          </a:p>
        </p:txBody>
      </p:sp>
      <p:sp>
        <p:nvSpPr>
          <p:cNvPr id="63" name="SK-36-text-62"/>
          <p:cNvSpPr/>
          <p:nvPr/>
        </p:nvSpPr>
        <p:spPr>
          <a:xfrm>
            <a:off x="5681365" y="6645325"/>
            <a:ext cx="18364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 OF DECK</a:t>
            </a:r>
            <a:endParaRPr lang="en-US" sz="1050" dirty="0"/>
          </a:p>
        </p:txBody>
      </p:sp>
      <p:sp>
        <p:nvSpPr>
          <p:cNvPr id="64" name="SK-36-text-63"/>
          <p:cNvSpPr/>
          <p:nvPr/>
        </p:nvSpPr>
        <p:spPr>
          <a:xfrm>
            <a:off x="9762679" y="6645325"/>
            <a:ext cx="197807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· GOLD 2026 · BNF 91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852071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090" y="287982"/>
            <a:ext cx="3108871" cy="5884069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70471" cy="946398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1207294"/>
            <a:ext cx="694879" cy="952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380" y="1988790"/>
            <a:ext cx="3316188" cy="39433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1953" y="4282976"/>
            <a:ext cx="438894" cy="4762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475" y="5417790"/>
            <a:ext cx="3048000" cy="281136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7757" y="1988790"/>
            <a:ext cx="3316188" cy="394335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6479" y="4282976"/>
            <a:ext cx="438894" cy="476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83969" y="5335488"/>
            <a:ext cx="2023765" cy="45943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22282" y="1988790"/>
            <a:ext cx="3316188" cy="39433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0855" y="4282976"/>
            <a:ext cx="438894" cy="4762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61177" y="5417790"/>
            <a:ext cx="2438400" cy="281136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788" y="6158359"/>
            <a:ext cx="10436275" cy="39082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85498" y="2221855"/>
            <a:ext cx="1414165" cy="1460748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64361" y="2180779"/>
            <a:ext cx="1475184" cy="1515517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5577" y="2153394"/>
            <a:ext cx="1462980" cy="1549896"/>
          </a:xfrm>
          <a:prstGeom prst="rect">
            <a:avLst/>
          </a:prstGeom>
        </p:spPr>
      </p:pic>
      <p:sp>
        <p:nvSpPr>
          <p:cNvPr id="20" name="SK-4-text-19"/>
          <p:cNvSpPr/>
          <p:nvPr/>
        </p:nvSpPr>
        <p:spPr>
          <a:xfrm>
            <a:off x="707082" y="521196"/>
            <a:ext cx="1148491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Pathological Changes in COPD</a:t>
            </a:r>
            <a:endParaRPr lang="en-US" sz="3900" dirty="0"/>
          </a:p>
        </p:txBody>
      </p:sp>
      <p:sp>
        <p:nvSpPr>
          <p:cNvPr id="21" name="SK-4-text-20"/>
          <p:cNvSpPr/>
          <p:nvPr/>
        </p:nvSpPr>
        <p:spPr>
          <a:xfrm>
            <a:off x="670471" y="1433215"/>
            <a:ext cx="1152152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7F7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*Three distinct processes — each contributing to airflow limitation</a:t>
            </a:r>
            <a:endParaRPr lang="en-US" sz="2100" dirty="0"/>
          </a:p>
        </p:txBody>
      </p:sp>
      <p:sp>
        <p:nvSpPr>
          <p:cNvPr id="22" name="SK-4-text-21"/>
          <p:cNvSpPr/>
          <p:nvPr/>
        </p:nvSpPr>
        <p:spPr>
          <a:xfrm>
            <a:off x="1644848" y="3888432"/>
            <a:ext cx="174530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Emphysema</a:t>
            </a:r>
            <a:endParaRPr lang="en-US" sz="1950" dirty="0"/>
          </a:p>
        </p:txBody>
      </p:sp>
      <p:sp>
        <p:nvSpPr>
          <p:cNvPr id="23" name="SK-4-text-22"/>
          <p:cNvSpPr/>
          <p:nvPr/>
        </p:nvSpPr>
        <p:spPr>
          <a:xfrm>
            <a:off x="1097161" y="4450705"/>
            <a:ext cx="71818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Destruction of alveolar walls</a:t>
            </a:r>
            <a:endParaRPr lang="en-US" sz="1500" dirty="0"/>
          </a:p>
        </p:txBody>
      </p:sp>
      <p:sp>
        <p:nvSpPr>
          <p:cNvPr id="24" name="SK-4-text-23"/>
          <p:cNvSpPr/>
          <p:nvPr/>
        </p:nvSpPr>
        <p:spPr>
          <a:xfrm>
            <a:off x="1097161" y="4718298"/>
            <a:ext cx="5581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Loss of elastic recoil</a:t>
            </a:r>
            <a:endParaRPr lang="en-US" sz="1500" dirty="0"/>
          </a:p>
        </p:txBody>
      </p:sp>
      <p:sp>
        <p:nvSpPr>
          <p:cNvPr id="25" name="SK-4-text-24"/>
          <p:cNvSpPr/>
          <p:nvPr/>
        </p:nvSpPr>
        <p:spPr>
          <a:xfrm>
            <a:off x="1097161" y="4972050"/>
            <a:ext cx="71818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Air trapping → hyperinflation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1046857" y="5445175"/>
            <a:ext cx="290467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*Barrel chest, reduced breath sounds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4802684" y="3874740"/>
            <a:ext cx="25622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Chronic Bronchitis</a:t>
            </a:r>
            <a:endParaRPr lang="en-US" sz="1950" dirty="0"/>
          </a:p>
        </p:txBody>
      </p:sp>
      <p:sp>
        <p:nvSpPr>
          <p:cNvPr id="28" name="SK-4-text-27"/>
          <p:cNvSpPr/>
          <p:nvPr/>
        </p:nvSpPr>
        <p:spPr>
          <a:xfrm>
            <a:off x="4779169" y="4457700"/>
            <a:ext cx="5810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Excess mucus production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4779169" y="4725144"/>
            <a:ext cx="5505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Cough ≥ 3 months/year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4779169" y="4985742"/>
            <a:ext cx="64198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For ≥ 2 consecutive years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5205859" y="5362873"/>
            <a:ext cx="17677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*Clinical definition — a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 of exclusion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8106668" y="3888432"/>
            <a:ext cx="311080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 Airways Disease</a:t>
            </a:r>
            <a:endParaRPr lang="en-US" sz="1950" dirty="0"/>
          </a:p>
        </p:txBody>
      </p:sp>
      <p:sp>
        <p:nvSpPr>
          <p:cNvPr id="33" name="SK-4-text-32"/>
          <p:cNvSpPr/>
          <p:nvPr/>
        </p:nvSpPr>
        <p:spPr>
          <a:xfrm>
            <a:off x="8168580" y="4457700"/>
            <a:ext cx="40234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Fibrosis of small airway walls</a:t>
            </a:r>
            <a:endParaRPr lang="en-US" sz="1500" dirty="0"/>
          </a:p>
        </p:txBody>
      </p:sp>
      <p:sp>
        <p:nvSpPr>
          <p:cNvPr id="34" name="SK-4-text-33"/>
          <p:cNvSpPr/>
          <p:nvPr/>
        </p:nvSpPr>
        <p:spPr>
          <a:xfrm>
            <a:off x="8168580" y="4725144"/>
            <a:ext cx="4023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Narrowing of bronchiolar lumen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8168580" y="4985742"/>
            <a:ext cx="40234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 Increased airflow resistance</a:t>
            </a:r>
            <a:endParaRPr lang="en-US" sz="1500" dirty="0"/>
          </a:p>
        </p:txBody>
      </p:sp>
      <p:sp>
        <p:nvSpPr>
          <p:cNvPr id="36" name="SK-4-text-35"/>
          <p:cNvSpPr/>
          <p:nvPr/>
        </p:nvSpPr>
        <p:spPr>
          <a:xfrm>
            <a:off x="8520559" y="5445175"/>
            <a:ext cx="227067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*Main driver of FEV1 decline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944612" y="6213277"/>
            <a:ext cx="1033909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**All three processes combine to produce irreversible, progressive airflow obstruction — the hallmark of COPD**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81136"/>
            <a:ext cx="1048494" cy="281136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124099"/>
            <a:ext cx="10972800" cy="285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099245"/>
            <a:ext cx="10972800" cy="95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3357" y="0"/>
            <a:ext cx="1048494" cy="84340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96653"/>
            <a:ext cx="10972800" cy="91201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2980" y="2167086"/>
            <a:ext cx="2328565" cy="41820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4455" y="2167086"/>
            <a:ext cx="3433346" cy="418207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34573" y="2167086"/>
            <a:ext cx="3389263" cy="418207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2893963"/>
            <a:ext cx="5315694" cy="107662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2893963"/>
            <a:ext cx="121890" cy="1076623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114800"/>
            <a:ext cx="5315694" cy="1076623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114800"/>
            <a:ext cx="121890" cy="1076623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335488"/>
            <a:ext cx="5315694" cy="107662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335488"/>
            <a:ext cx="121890" cy="1076623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6557" y="2893963"/>
            <a:ext cx="5315694" cy="1076623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2893963"/>
            <a:ext cx="121890" cy="1076623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6557" y="4114800"/>
            <a:ext cx="5315694" cy="1076623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4114800"/>
            <a:ext cx="121890" cy="1076623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6557" y="5335488"/>
            <a:ext cx="2767459" cy="1076623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6557" y="5335488"/>
            <a:ext cx="121890" cy="1076623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78094" y="5335488"/>
            <a:ext cx="2913757" cy="1522363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99984" y="5445175"/>
            <a:ext cx="1499592" cy="27429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73059" y="5500092"/>
            <a:ext cx="182761" cy="17145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29686" y="2256234"/>
            <a:ext cx="268188" cy="267444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72086" y="2256234"/>
            <a:ext cx="329059" cy="267444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45890" y="2256234"/>
            <a:ext cx="268188" cy="267444"/>
          </a:xfrm>
          <a:prstGeom prst="rect">
            <a:avLst/>
          </a:prstGeom>
        </p:spPr>
      </p:pic>
      <p:sp>
        <p:nvSpPr>
          <p:cNvPr id="29" name="SK-5-text-28"/>
          <p:cNvSpPr/>
          <p:nvPr/>
        </p:nvSpPr>
        <p:spPr>
          <a:xfrm>
            <a:off x="694879" y="315367"/>
            <a:ext cx="2152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597396" y="644575"/>
            <a:ext cx="1159460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Diagnosis: Features and History</a:t>
            </a:r>
            <a:endParaRPr lang="en-US" sz="3525" dirty="0"/>
          </a:p>
        </p:txBody>
      </p:sp>
      <p:sp>
        <p:nvSpPr>
          <p:cNvPr id="31" name="SK-5-text-30"/>
          <p:cNvSpPr/>
          <p:nvPr/>
        </p:nvSpPr>
        <p:spPr>
          <a:xfrm>
            <a:off x="597396" y="1302990"/>
            <a:ext cx="1159460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should you suspect has COPD?</a:t>
            </a:r>
            <a:endParaRPr lang="en-US" sz="2400" dirty="0"/>
          </a:p>
        </p:txBody>
      </p:sp>
      <p:sp>
        <p:nvSpPr>
          <p:cNvPr id="32" name="SK-5-text-31"/>
          <p:cNvSpPr/>
          <p:nvPr/>
        </p:nvSpPr>
        <p:spPr>
          <a:xfrm>
            <a:off x="4962079" y="1899642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PATIENT PROFILE</a:t>
            </a:r>
            <a:endParaRPr lang="en-US" sz="1500" dirty="0"/>
          </a:p>
        </p:txBody>
      </p:sp>
      <p:sp>
        <p:nvSpPr>
          <p:cNvPr id="33" name="SK-5-text-32"/>
          <p:cNvSpPr/>
          <p:nvPr/>
        </p:nvSpPr>
        <p:spPr>
          <a:xfrm>
            <a:off x="1950690" y="2276773"/>
            <a:ext cx="47986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&gt;35–40 years</a:t>
            </a:r>
            <a:endParaRPr lang="en-US" sz="1650" dirty="0"/>
          </a:p>
        </p:txBody>
      </p:sp>
      <p:sp>
        <p:nvSpPr>
          <p:cNvPr id="34" name="SK-5-text-33"/>
          <p:cNvSpPr/>
          <p:nvPr/>
        </p:nvSpPr>
        <p:spPr>
          <a:xfrm>
            <a:off x="4449961" y="2276773"/>
            <a:ext cx="77323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&gt;20 pack-year smoking history</a:t>
            </a:r>
            <a:endParaRPr lang="en-US" sz="1650" dirty="0"/>
          </a:p>
        </p:txBody>
      </p:sp>
      <p:sp>
        <p:nvSpPr>
          <p:cNvPr id="35" name="SK-5-text-34"/>
          <p:cNvSpPr/>
          <p:nvPr/>
        </p:nvSpPr>
        <p:spPr>
          <a:xfrm>
            <a:off x="8046690" y="2283619"/>
            <a:ext cx="414531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Gradual, progressive onset</a:t>
            </a:r>
            <a:endParaRPr lang="en-US" sz="1650" dirty="0"/>
          </a:p>
        </p:txBody>
      </p:sp>
      <p:sp>
        <p:nvSpPr>
          <p:cNvPr id="36" name="SK-5-text-35"/>
          <p:cNvSpPr/>
          <p:nvPr/>
        </p:nvSpPr>
        <p:spPr>
          <a:xfrm>
            <a:off x="853380" y="3120330"/>
            <a:ext cx="84543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Progressive Breathlessness</a:t>
            </a:r>
            <a:endParaRPr lang="en-US" sz="2100" dirty="0"/>
          </a:p>
        </p:txBody>
      </p:sp>
      <p:sp>
        <p:nvSpPr>
          <p:cNvPr id="37" name="SK-5-text-36"/>
          <p:cNvSpPr/>
          <p:nvPr/>
        </p:nvSpPr>
        <p:spPr>
          <a:xfrm>
            <a:off x="853380" y="3463230"/>
            <a:ext cx="113386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Exertional initially, then at rest as disease advances</a:t>
            </a:r>
            <a:endParaRPr lang="en-US" sz="1650" dirty="0"/>
          </a:p>
        </p:txBody>
      </p:sp>
      <p:sp>
        <p:nvSpPr>
          <p:cNvPr id="38" name="SK-5-text-37"/>
          <p:cNvSpPr/>
          <p:nvPr/>
        </p:nvSpPr>
        <p:spPr>
          <a:xfrm>
            <a:off x="853380" y="4251871"/>
            <a:ext cx="429387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Cough</a:t>
            </a:r>
            <a:endParaRPr lang="en-US" sz="2100" dirty="0"/>
          </a:p>
        </p:txBody>
      </p:sp>
      <p:sp>
        <p:nvSpPr>
          <p:cNvPr id="39" name="SK-5-text-38"/>
          <p:cNvSpPr/>
          <p:nvPr/>
        </p:nvSpPr>
        <p:spPr>
          <a:xfrm>
            <a:off x="853380" y="4594771"/>
            <a:ext cx="427925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Productive or dry; often dismissed by patient as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'smoker's cough'</a:t>
            </a:r>
            <a:endParaRPr lang="en-US" sz="1650" dirty="0"/>
          </a:p>
        </p:txBody>
      </p:sp>
      <p:sp>
        <p:nvSpPr>
          <p:cNvPr id="40" name="SK-5-text-39"/>
          <p:cNvSpPr/>
          <p:nvPr/>
        </p:nvSpPr>
        <p:spPr>
          <a:xfrm>
            <a:off x="853380" y="5623471"/>
            <a:ext cx="205359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Wheeze</a:t>
            </a:r>
            <a:endParaRPr lang="en-US" sz="2100" dirty="0"/>
          </a:p>
        </p:txBody>
      </p:sp>
      <p:sp>
        <p:nvSpPr>
          <p:cNvPr id="41" name="SK-5-text-40"/>
          <p:cNvSpPr/>
          <p:nvPr/>
        </p:nvSpPr>
        <p:spPr>
          <a:xfrm>
            <a:off x="853380" y="5952679"/>
            <a:ext cx="113386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present; does not exclude COPD diagnosis</a:t>
            </a:r>
            <a:endParaRPr lang="en-US" sz="1650" dirty="0"/>
          </a:p>
        </p:txBody>
      </p:sp>
      <p:sp>
        <p:nvSpPr>
          <p:cNvPr id="42" name="SK-5-text-41"/>
          <p:cNvSpPr/>
          <p:nvPr/>
        </p:nvSpPr>
        <p:spPr>
          <a:xfrm>
            <a:off x="6510486" y="3038029"/>
            <a:ext cx="568151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 Chest Infections</a:t>
            </a:r>
            <a:endParaRPr lang="en-US" sz="2100" dirty="0"/>
          </a:p>
        </p:txBody>
      </p:sp>
      <p:sp>
        <p:nvSpPr>
          <p:cNvPr id="43" name="SK-5-text-42"/>
          <p:cNvSpPr/>
          <p:nvPr/>
        </p:nvSpPr>
        <p:spPr>
          <a:xfrm>
            <a:off x="6498282" y="3374082"/>
            <a:ext cx="44012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Recurrent lower respiratory tract infections; often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under-reported</a:t>
            </a:r>
            <a:endParaRPr lang="en-US" sz="1650" dirty="0"/>
          </a:p>
        </p:txBody>
      </p:sp>
      <p:sp>
        <p:nvSpPr>
          <p:cNvPr id="44" name="SK-5-text-43"/>
          <p:cNvSpPr/>
          <p:nvPr/>
        </p:nvSpPr>
        <p:spPr>
          <a:xfrm>
            <a:off x="6510486" y="4327327"/>
            <a:ext cx="568151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Occupational Exposure</a:t>
            </a:r>
            <a:endParaRPr lang="en-US" sz="2100" dirty="0"/>
          </a:p>
        </p:txBody>
      </p:sp>
      <p:sp>
        <p:nvSpPr>
          <p:cNvPr id="45" name="SK-5-text-44"/>
          <p:cNvSpPr/>
          <p:nvPr/>
        </p:nvSpPr>
        <p:spPr>
          <a:xfrm>
            <a:off x="6510486" y="4670227"/>
            <a:ext cx="5681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Dusts, gases, fumes — always ask even in non-smokers</a:t>
            </a:r>
            <a:endParaRPr lang="en-US" sz="1650" dirty="0"/>
          </a:p>
        </p:txBody>
      </p:sp>
      <p:sp>
        <p:nvSpPr>
          <p:cNvPr id="46" name="SK-5-text-45"/>
          <p:cNvSpPr/>
          <p:nvPr/>
        </p:nvSpPr>
        <p:spPr>
          <a:xfrm>
            <a:off x="6510486" y="5452021"/>
            <a:ext cx="49339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Insidious Onset</a:t>
            </a:r>
            <a:endParaRPr lang="en-US" sz="2100" dirty="0"/>
          </a:p>
        </p:txBody>
      </p:sp>
      <p:sp>
        <p:nvSpPr>
          <p:cNvPr id="47" name="SK-5-text-46"/>
          <p:cNvSpPr/>
          <p:nvPr/>
        </p:nvSpPr>
        <p:spPr>
          <a:xfrm>
            <a:off x="6498282" y="5788075"/>
            <a:ext cx="2413992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often attributed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ageing; years may pass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diagnosis</a:t>
            </a:r>
            <a:endParaRPr lang="en-US" sz="1650" dirty="0"/>
          </a:p>
        </p:txBody>
      </p:sp>
      <p:sp>
        <p:nvSpPr>
          <p:cNvPr id="48" name="SK-5-text-47"/>
          <p:cNvSpPr/>
          <p:nvPr/>
        </p:nvSpPr>
        <p:spPr>
          <a:xfrm>
            <a:off x="9692580" y="5500092"/>
            <a:ext cx="23164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ALERT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9424392" y="5774382"/>
            <a:ext cx="2157859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 million people in the UK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remain undiagnosed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is significantly under-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detected in primary care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0761" y="0"/>
            <a:ext cx="1341090" cy="1097161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256407"/>
            <a:ext cx="1914079" cy="381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2091630"/>
            <a:ext cx="6705600" cy="84340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236863"/>
            <a:ext cx="6705600" cy="84340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4361557"/>
            <a:ext cx="6705600" cy="84340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5383411"/>
            <a:ext cx="6705600" cy="932557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9953" y="5527477"/>
            <a:ext cx="1889671" cy="260598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88312" y="2091630"/>
            <a:ext cx="9525" cy="4224486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85671" y="2091630"/>
            <a:ext cx="3718471" cy="1282303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85671" y="2091630"/>
            <a:ext cx="121890" cy="128230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85671" y="3511153"/>
            <a:ext cx="3718471" cy="133037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85671" y="3511153"/>
            <a:ext cx="121890" cy="133037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85671" y="4985742"/>
            <a:ext cx="3718471" cy="133037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85671" y="4985742"/>
            <a:ext cx="121890" cy="133037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14879" y="5376565"/>
            <a:ext cx="365671" cy="521196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4879" y="3922663"/>
            <a:ext cx="365671" cy="521196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29600" y="2489448"/>
            <a:ext cx="548580" cy="528042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40361" y="4094113"/>
            <a:ext cx="353467" cy="226219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40361" y="2962573"/>
            <a:ext cx="353467" cy="219373"/>
          </a:xfrm>
          <a:prstGeom prst="rect">
            <a:avLst/>
          </a:prstGeom>
        </p:spPr>
      </p:pic>
      <p:sp>
        <p:nvSpPr>
          <p:cNvPr id="24" name="SK-6-text-23"/>
          <p:cNvSpPr/>
          <p:nvPr/>
        </p:nvSpPr>
        <p:spPr>
          <a:xfrm>
            <a:off x="658267" y="603498"/>
            <a:ext cx="1153373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2B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Spirometry and Investigations</a:t>
            </a:r>
            <a:endParaRPr lang="en-US" sz="3600" dirty="0"/>
          </a:p>
        </p:txBody>
      </p:sp>
      <p:sp>
        <p:nvSpPr>
          <p:cNvPr id="25" name="SK-6-text-24"/>
          <p:cNvSpPr/>
          <p:nvPr/>
        </p:nvSpPr>
        <p:spPr>
          <a:xfrm>
            <a:off x="707082" y="1611511"/>
            <a:ext cx="1148491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F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*NICE NG115 · Required for all suspected COPD*</a:t>
            </a:r>
            <a:endParaRPr lang="en-US" sz="1950" dirty="0"/>
          </a:p>
        </p:txBody>
      </p:sp>
      <p:sp>
        <p:nvSpPr>
          <p:cNvPr id="26" name="SK-6-text-25"/>
          <p:cNvSpPr/>
          <p:nvPr/>
        </p:nvSpPr>
        <p:spPr>
          <a:xfrm>
            <a:off x="2206675" y="2221855"/>
            <a:ext cx="842486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Administer Bronchodilator</a:t>
            </a:r>
            <a:endParaRPr lang="en-US" sz="2175" dirty="0"/>
          </a:p>
        </p:txBody>
      </p:sp>
      <p:sp>
        <p:nvSpPr>
          <p:cNvPr id="27" name="SK-6-text-26"/>
          <p:cNvSpPr/>
          <p:nvPr/>
        </p:nvSpPr>
        <p:spPr>
          <a:xfrm>
            <a:off x="2401788" y="2564755"/>
            <a:ext cx="79000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Salbutamol 400 mcg via spacer</a:t>
            </a:r>
            <a:endParaRPr lang="en-US" sz="1650" dirty="0"/>
          </a:p>
        </p:txBody>
      </p:sp>
      <p:sp>
        <p:nvSpPr>
          <p:cNvPr id="28" name="SK-6-text-27"/>
          <p:cNvSpPr/>
          <p:nvPr/>
        </p:nvSpPr>
        <p:spPr>
          <a:xfrm>
            <a:off x="2633365" y="3346698"/>
            <a:ext cx="698849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Wait 15–20 Minutes</a:t>
            </a:r>
            <a:endParaRPr lang="en-US" sz="2175" dirty="0"/>
          </a:p>
        </p:txBody>
      </p:sp>
      <p:sp>
        <p:nvSpPr>
          <p:cNvPr id="29" name="SK-6-text-28"/>
          <p:cNvSpPr/>
          <p:nvPr/>
        </p:nvSpPr>
        <p:spPr>
          <a:xfrm>
            <a:off x="2450455" y="3703290"/>
            <a:ext cx="81514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Allow full bronchodilator effect</a:t>
            </a:r>
            <a:endParaRPr lang="en-US" sz="1650" dirty="0"/>
          </a:p>
        </p:txBody>
      </p:sp>
      <p:sp>
        <p:nvSpPr>
          <p:cNvPr id="30" name="SK-6-text-29"/>
          <p:cNvSpPr/>
          <p:nvPr/>
        </p:nvSpPr>
        <p:spPr>
          <a:xfrm>
            <a:off x="2633365" y="4491930"/>
            <a:ext cx="610457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Perform Spirometry</a:t>
            </a:r>
            <a:endParaRPr lang="en-US" sz="2175" dirty="0"/>
          </a:p>
        </p:txBody>
      </p:sp>
      <p:sp>
        <p:nvSpPr>
          <p:cNvPr id="31" name="SK-6-text-30"/>
          <p:cNvSpPr/>
          <p:nvPr/>
        </p:nvSpPr>
        <p:spPr>
          <a:xfrm>
            <a:off x="1840855" y="4841677"/>
            <a:ext cx="103308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Measure FEV1 and FVC post-bronchodilator</a:t>
            </a:r>
            <a:endParaRPr lang="en-US" sz="1650" dirty="0"/>
          </a:p>
        </p:txBody>
      </p:sp>
      <p:sp>
        <p:nvSpPr>
          <p:cNvPr id="32" name="SK-6-text-31"/>
          <p:cNvSpPr/>
          <p:nvPr/>
        </p:nvSpPr>
        <p:spPr>
          <a:xfrm>
            <a:off x="877788" y="5513784"/>
            <a:ext cx="1073277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Post-BD FEV1/FVC &lt; 0.70</a:t>
            </a:r>
            <a:endParaRPr lang="en-US" sz="2700" dirty="0"/>
          </a:p>
        </p:txBody>
      </p:sp>
      <p:sp>
        <p:nvSpPr>
          <p:cNvPr id="33" name="SK-6-text-32"/>
          <p:cNvSpPr/>
          <p:nvPr/>
        </p:nvSpPr>
        <p:spPr>
          <a:xfrm>
            <a:off x="877788" y="5938986"/>
            <a:ext cx="113142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Confirms airflow obstruction → COPD diagnosis</a:t>
            </a:r>
            <a:endParaRPr lang="en-US" sz="1650" dirty="0"/>
          </a:p>
        </p:txBody>
      </p:sp>
      <p:sp>
        <p:nvSpPr>
          <p:cNvPr id="34" name="SK-6-text-33"/>
          <p:cNvSpPr/>
          <p:nvPr/>
        </p:nvSpPr>
        <p:spPr>
          <a:xfrm>
            <a:off x="5388769" y="5561707"/>
            <a:ext cx="408813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b="1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be POST-bronchodilator</a:t>
            </a:r>
            <a:endParaRPr lang="en-US" sz="975" dirty="0">
              <a:solidFill>
                <a:schemeClr val="bg1"/>
              </a:solidFill>
            </a:endParaRPr>
          </a:p>
        </p:txBody>
      </p:sp>
      <p:sp>
        <p:nvSpPr>
          <p:cNvPr id="35" name="SK-6-text-34"/>
          <p:cNvSpPr/>
          <p:nvPr/>
        </p:nvSpPr>
        <p:spPr>
          <a:xfrm>
            <a:off x="5803255" y="5781229"/>
            <a:ext cx="23164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because pre-BD</a:t>
            </a:r>
            <a:endParaRPr lang="en-US" sz="1000" dirty="0"/>
          </a:p>
        </p:txBody>
      </p:sp>
      <p:sp>
        <p:nvSpPr>
          <p:cNvPr id="36" name="SK-6-text-35"/>
          <p:cNvSpPr/>
          <p:nvPr/>
        </p:nvSpPr>
        <p:spPr>
          <a:xfrm>
            <a:off x="5672972" y="5931269"/>
            <a:ext cx="36499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overestimates by ~25%</a:t>
            </a:r>
            <a:endParaRPr lang="en-US" sz="1000" dirty="0"/>
          </a:p>
        </p:txBody>
      </p:sp>
      <p:sp>
        <p:nvSpPr>
          <p:cNvPr id="37" name="SK-6-text-36"/>
          <p:cNvSpPr/>
          <p:nvPr/>
        </p:nvSpPr>
        <p:spPr>
          <a:xfrm>
            <a:off x="8010079" y="1645890"/>
            <a:ext cx="418192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F8A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INVESTIGATIONS</a:t>
            </a:r>
            <a:endParaRPr lang="en-US" sz="1875" dirty="0"/>
          </a:p>
        </p:txBody>
      </p:sp>
      <p:sp>
        <p:nvSpPr>
          <p:cNvPr id="38" name="SK-6-text-37"/>
          <p:cNvSpPr/>
          <p:nvPr/>
        </p:nvSpPr>
        <p:spPr>
          <a:xfrm>
            <a:off x="8875663" y="2283619"/>
            <a:ext cx="33163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X-Ray (CXR)</a:t>
            </a:r>
            <a:endParaRPr lang="en-US" sz="1875" dirty="0"/>
          </a:p>
        </p:txBody>
      </p:sp>
      <p:sp>
        <p:nvSpPr>
          <p:cNvPr id="39" name="SK-6-text-38"/>
          <p:cNvSpPr/>
          <p:nvPr/>
        </p:nvSpPr>
        <p:spPr>
          <a:xfrm>
            <a:off x="8875663" y="2605980"/>
            <a:ext cx="2462659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initial assessment · Exclude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other pathology · May show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hyperinflation or bullae</a:t>
            </a:r>
            <a:endParaRPr lang="en-US" sz="1350" dirty="0"/>
          </a:p>
        </p:txBody>
      </p:sp>
      <p:sp>
        <p:nvSpPr>
          <p:cNvPr id="40" name="SK-6-text-39"/>
          <p:cNvSpPr/>
          <p:nvPr/>
        </p:nvSpPr>
        <p:spPr>
          <a:xfrm>
            <a:off x="8875663" y="3716982"/>
            <a:ext cx="33163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Blood Count (FBC)</a:t>
            </a:r>
            <a:endParaRPr lang="en-US" sz="1875" dirty="0"/>
          </a:p>
        </p:txBody>
      </p:sp>
      <p:sp>
        <p:nvSpPr>
          <p:cNvPr id="41" name="SK-6-text-40"/>
          <p:cNvSpPr/>
          <p:nvPr/>
        </p:nvSpPr>
        <p:spPr>
          <a:xfrm>
            <a:off x="8875663" y="4039344"/>
            <a:ext cx="2462659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Polycythaemia (chronic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hypoxia) · Anaemia exclusion ·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Eosinophil count</a:t>
            </a:r>
            <a:endParaRPr lang="en-US" sz="1350" dirty="0"/>
          </a:p>
        </p:txBody>
      </p:sp>
      <p:sp>
        <p:nvSpPr>
          <p:cNvPr id="42" name="SK-6-text-41"/>
          <p:cNvSpPr/>
          <p:nvPr/>
        </p:nvSpPr>
        <p:spPr>
          <a:xfrm>
            <a:off x="8875663" y="5129659"/>
            <a:ext cx="207258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Alpha-1-</a:t>
            </a:r>
            <a:endParaRPr lang="en-US" sz="1875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Antitrypsin</a:t>
            </a:r>
            <a:endParaRPr lang="en-US" sz="1875" dirty="0"/>
          </a:p>
        </p:txBody>
      </p:sp>
      <p:sp>
        <p:nvSpPr>
          <p:cNvPr id="43" name="SK-6-text-42"/>
          <p:cNvSpPr/>
          <p:nvPr/>
        </p:nvSpPr>
        <p:spPr>
          <a:xfrm>
            <a:off x="8875663" y="5733157"/>
            <a:ext cx="25846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&lt;40 · Minimal smoking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· Family history of COPD</a:t>
            </a:r>
            <a:endParaRPr lang="en-US" sz="1350" dirty="0"/>
          </a:p>
        </p:txBody>
      </p:sp>
      <p:sp>
        <p:nvSpPr>
          <p:cNvPr id="44" name="SK-6-text-43"/>
          <p:cNvSpPr/>
          <p:nvPr/>
        </p:nvSpPr>
        <p:spPr>
          <a:xfrm>
            <a:off x="3718471" y="6665863"/>
            <a:ext cx="847352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COPD Teaching Deck · NICE NG115 Updated March 2026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980033"/>
            <a:ext cx="572988" cy="2857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155650"/>
            <a:ext cx="914400" cy="476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441" y="0"/>
            <a:ext cx="374750" cy="113297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577280"/>
            <a:ext cx="10850761" cy="37719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5877223"/>
            <a:ext cx="121890" cy="62403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5877223"/>
            <a:ext cx="10704463" cy="624036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6436965"/>
            <a:ext cx="10655796" cy="1905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1714500"/>
            <a:ext cx="10875169" cy="404619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1714500"/>
            <a:ext cx="3262461" cy="70485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8524" y="1714500"/>
            <a:ext cx="3806279" cy="7048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14804" y="1714500"/>
            <a:ext cx="3806428" cy="70485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2419350"/>
            <a:ext cx="3262461" cy="427732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8524" y="2419350"/>
            <a:ext cx="3806279" cy="427732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14804" y="2419350"/>
            <a:ext cx="3806428" cy="427732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063" y="2847082"/>
            <a:ext cx="3262461" cy="427732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08524" y="2847082"/>
            <a:ext cx="3806279" cy="427732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714804" y="2847082"/>
            <a:ext cx="3806428" cy="427732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3274814"/>
            <a:ext cx="3262461" cy="427732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8524" y="3274814"/>
            <a:ext cx="3806279" cy="427732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14804" y="3274814"/>
            <a:ext cx="3806428" cy="427732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063" y="3702546"/>
            <a:ext cx="3262461" cy="427732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08524" y="3702546"/>
            <a:ext cx="3806279" cy="427732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14804" y="3702546"/>
            <a:ext cx="3806428" cy="427732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063" y="4130278"/>
            <a:ext cx="3262461" cy="48890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908524" y="4130278"/>
            <a:ext cx="3806279" cy="488900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714804" y="4130278"/>
            <a:ext cx="3806428" cy="488900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063" y="4619179"/>
            <a:ext cx="3262461" cy="488900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908524" y="4619179"/>
            <a:ext cx="3806279" cy="488900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714804" y="4619179"/>
            <a:ext cx="3806428" cy="488900"/>
          </a:xfrm>
          <a:prstGeom prst="rect">
            <a:avLst/>
          </a:prstGeom>
        </p:spPr>
      </p:pic>
      <p:pic>
        <p:nvPicPr>
          <p:cNvPr id="32" name="SK-7-img-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063" y="5108079"/>
            <a:ext cx="3262461" cy="652611"/>
          </a:xfrm>
          <a:prstGeom prst="rect">
            <a:avLst/>
          </a:prstGeom>
        </p:spPr>
      </p:pic>
      <p:pic>
        <p:nvPicPr>
          <p:cNvPr id="33" name="SK-7-img-3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908524" y="5108079"/>
            <a:ext cx="3806279" cy="652611"/>
          </a:xfrm>
          <a:prstGeom prst="rect">
            <a:avLst/>
          </a:prstGeom>
        </p:spPr>
      </p:pic>
      <p:pic>
        <p:nvPicPr>
          <p:cNvPr id="34" name="SK-7-img-33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714804" y="5108079"/>
            <a:ext cx="3806428" cy="652611"/>
          </a:xfrm>
          <a:prstGeom prst="rect">
            <a:avLst/>
          </a:prstGeom>
        </p:spPr>
      </p:pic>
      <p:sp>
        <p:nvSpPr>
          <p:cNvPr id="35" name="SK-7-text-34"/>
          <p:cNvSpPr/>
          <p:nvPr/>
        </p:nvSpPr>
        <p:spPr>
          <a:xfrm>
            <a:off x="836563" y="1714500"/>
            <a:ext cx="2986236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</a:rPr>
              <a:t>Feature</a:t>
            </a:r>
            <a:endParaRPr lang="en-US" sz="1650" dirty="0"/>
          </a:p>
        </p:txBody>
      </p:sp>
      <p:sp>
        <p:nvSpPr>
          <p:cNvPr id="36" name="SK-7-text-35"/>
          <p:cNvSpPr/>
          <p:nvPr/>
        </p:nvSpPr>
        <p:spPr>
          <a:xfrm>
            <a:off x="3856137" y="1714500"/>
            <a:ext cx="3530054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</a:rPr>
              <a:t>COPD</a:t>
            </a:r>
            <a:endParaRPr lang="en-US" sz="1650" dirty="0"/>
          </a:p>
        </p:txBody>
      </p:sp>
      <p:sp>
        <p:nvSpPr>
          <p:cNvPr id="37" name="SK-7-text-36"/>
          <p:cNvSpPr/>
          <p:nvPr/>
        </p:nvSpPr>
        <p:spPr>
          <a:xfrm>
            <a:off x="7662416" y="1714500"/>
            <a:ext cx="3530203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</a:rPr>
              <a:t>Asthma</a:t>
            </a:r>
            <a:endParaRPr lang="en-US" sz="1650" dirty="0"/>
          </a:p>
        </p:txBody>
      </p:sp>
      <p:sp>
        <p:nvSpPr>
          <p:cNvPr id="38" name="SK-7-text-37"/>
          <p:cNvSpPr/>
          <p:nvPr/>
        </p:nvSpPr>
        <p:spPr>
          <a:xfrm>
            <a:off x="836563" y="2419350"/>
            <a:ext cx="2971949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Onset</a:t>
            </a:r>
            <a:endParaRPr lang="en-US" sz="1425" dirty="0"/>
          </a:p>
        </p:txBody>
      </p:sp>
      <p:sp>
        <p:nvSpPr>
          <p:cNvPr id="39" name="SK-7-text-38"/>
          <p:cNvSpPr/>
          <p:nvPr/>
        </p:nvSpPr>
        <p:spPr>
          <a:xfrm>
            <a:off x="3863280" y="2419350"/>
            <a:ext cx="3515767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Usually over 35–40 years</a:t>
            </a:r>
            <a:endParaRPr lang="en-US" sz="1425" dirty="0"/>
          </a:p>
        </p:txBody>
      </p:sp>
      <p:sp>
        <p:nvSpPr>
          <p:cNvPr id="40" name="SK-7-text-39"/>
          <p:cNvSpPr/>
          <p:nvPr/>
        </p:nvSpPr>
        <p:spPr>
          <a:xfrm>
            <a:off x="7669560" y="2419350"/>
            <a:ext cx="3515916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Often childhood or young adult</a:t>
            </a:r>
            <a:endParaRPr lang="en-US" sz="1425" dirty="0"/>
          </a:p>
        </p:txBody>
      </p:sp>
      <p:sp>
        <p:nvSpPr>
          <p:cNvPr id="41" name="SK-7-text-40"/>
          <p:cNvSpPr/>
          <p:nvPr/>
        </p:nvSpPr>
        <p:spPr>
          <a:xfrm>
            <a:off x="836563" y="2847082"/>
            <a:ext cx="2971949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Smoking history</a:t>
            </a:r>
            <a:endParaRPr lang="en-US" sz="1425" dirty="0"/>
          </a:p>
        </p:txBody>
      </p:sp>
      <p:sp>
        <p:nvSpPr>
          <p:cNvPr id="42" name="SK-7-text-41"/>
          <p:cNvSpPr/>
          <p:nvPr/>
        </p:nvSpPr>
        <p:spPr>
          <a:xfrm>
            <a:off x="3863280" y="2847082"/>
            <a:ext cx="3515767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Nearly always present</a:t>
            </a:r>
            <a:endParaRPr lang="en-US" sz="1425" dirty="0"/>
          </a:p>
        </p:txBody>
      </p:sp>
      <p:sp>
        <p:nvSpPr>
          <p:cNvPr id="43" name="SK-7-text-42"/>
          <p:cNvSpPr/>
          <p:nvPr/>
        </p:nvSpPr>
        <p:spPr>
          <a:xfrm>
            <a:off x="7669560" y="2847082"/>
            <a:ext cx="3515916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Variable</a:t>
            </a:r>
            <a:endParaRPr lang="en-US" sz="1425" dirty="0"/>
          </a:p>
        </p:txBody>
      </p:sp>
      <p:sp>
        <p:nvSpPr>
          <p:cNvPr id="44" name="SK-7-text-43"/>
          <p:cNvSpPr/>
          <p:nvPr/>
        </p:nvSpPr>
        <p:spPr>
          <a:xfrm>
            <a:off x="836563" y="3274814"/>
            <a:ext cx="4693885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Chronic productive cough</a:t>
            </a:r>
            <a:endParaRPr lang="en-US" sz="1425" dirty="0"/>
          </a:p>
        </p:txBody>
      </p:sp>
      <p:sp>
        <p:nvSpPr>
          <p:cNvPr id="45" name="SK-7-text-44"/>
          <p:cNvSpPr/>
          <p:nvPr/>
        </p:nvSpPr>
        <p:spPr>
          <a:xfrm>
            <a:off x="3863280" y="3274814"/>
            <a:ext cx="3515767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Common</a:t>
            </a:r>
            <a:endParaRPr lang="en-US" sz="1425" dirty="0"/>
          </a:p>
        </p:txBody>
      </p:sp>
      <p:sp>
        <p:nvSpPr>
          <p:cNvPr id="46" name="SK-7-text-45"/>
          <p:cNvSpPr/>
          <p:nvPr/>
        </p:nvSpPr>
        <p:spPr>
          <a:xfrm>
            <a:off x="7669560" y="3274814"/>
            <a:ext cx="3515916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Uncommon</a:t>
            </a:r>
            <a:endParaRPr lang="en-US" sz="1425" dirty="0"/>
          </a:p>
        </p:txBody>
      </p:sp>
      <p:sp>
        <p:nvSpPr>
          <p:cNvPr id="47" name="SK-7-text-46"/>
          <p:cNvSpPr/>
          <p:nvPr/>
        </p:nvSpPr>
        <p:spPr>
          <a:xfrm>
            <a:off x="836563" y="3702546"/>
            <a:ext cx="2971949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Breathlessness</a:t>
            </a:r>
            <a:endParaRPr lang="en-US" sz="1425" dirty="0"/>
          </a:p>
        </p:txBody>
      </p:sp>
      <p:sp>
        <p:nvSpPr>
          <p:cNvPr id="48" name="SK-7-text-47"/>
          <p:cNvSpPr/>
          <p:nvPr/>
        </p:nvSpPr>
        <p:spPr>
          <a:xfrm>
            <a:off x="3863280" y="3702546"/>
            <a:ext cx="3515767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Progressive, daily</a:t>
            </a:r>
            <a:endParaRPr lang="en-US" sz="1425" dirty="0"/>
          </a:p>
        </p:txBody>
      </p:sp>
      <p:sp>
        <p:nvSpPr>
          <p:cNvPr id="49" name="SK-7-text-48"/>
          <p:cNvSpPr/>
          <p:nvPr/>
        </p:nvSpPr>
        <p:spPr>
          <a:xfrm>
            <a:off x="7669560" y="3702546"/>
            <a:ext cx="3515916" cy="42773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Variable, episodic</a:t>
            </a:r>
            <a:endParaRPr lang="en-US" sz="1425" dirty="0"/>
          </a:p>
        </p:txBody>
      </p:sp>
      <p:sp>
        <p:nvSpPr>
          <p:cNvPr id="50" name="SK-7-text-49"/>
          <p:cNvSpPr/>
          <p:nvPr/>
        </p:nvSpPr>
        <p:spPr>
          <a:xfrm>
            <a:off x="836563" y="4130278"/>
            <a:ext cx="3159419" cy="488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Nocturnal waking</a:t>
            </a:r>
            <a:endParaRPr lang="en-US" sz="1425" dirty="0"/>
          </a:p>
        </p:txBody>
      </p:sp>
      <p:sp>
        <p:nvSpPr>
          <p:cNvPr id="51" name="SK-7-text-50"/>
          <p:cNvSpPr/>
          <p:nvPr/>
        </p:nvSpPr>
        <p:spPr>
          <a:xfrm>
            <a:off x="3863280" y="4130278"/>
            <a:ext cx="3515767" cy="488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Uncommon</a:t>
            </a:r>
            <a:endParaRPr lang="en-US" sz="1425" dirty="0"/>
          </a:p>
        </p:txBody>
      </p:sp>
      <p:sp>
        <p:nvSpPr>
          <p:cNvPr id="52" name="SK-7-text-51"/>
          <p:cNvSpPr/>
          <p:nvPr/>
        </p:nvSpPr>
        <p:spPr>
          <a:xfrm>
            <a:off x="7669560" y="4130278"/>
            <a:ext cx="3515916" cy="488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Common ✓</a:t>
            </a:r>
            <a:endParaRPr lang="en-US" sz="1425" dirty="0"/>
          </a:p>
        </p:txBody>
      </p:sp>
      <p:sp>
        <p:nvSpPr>
          <p:cNvPr id="53" name="SK-7-text-52"/>
          <p:cNvSpPr/>
          <p:nvPr/>
        </p:nvSpPr>
        <p:spPr>
          <a:xfrm>
            <a:off x="836563" y="4619179"/>
            <a:ext cx="3926652" cy="488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Day-to-day variation</a:t>
            </a:r>
            <a:endParaRPr lang="en-US" sz="1425" dirty="0"/>
          </a:p>
        </p:txBody>
      </p:sp>
      <p:sp>
        <p:nvSpPr>
          <p:cNvPr id="54" name="SK-7-text-53"/>
          <p:cNvSpPr/>
          <p:nvPr/>
        </p:nvSpPr>
        <p:spPr>
          <a:xfrm>
            <a:off x="3863280" y="4619179"/>
            <a:ext cx="3515767" cy="488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Uncommon</a:t>
            </a:r>
            <a:endParaRPr lang="en-US" sz="1425" dirty="0"/>
          </a:p>
        </p:txBody>
      </p:sp>
      <p:sp>
        <p:nvSpPr>
          <p:cNvPr id="55" name="SK-7-text-54"/>
          <p:cNvSpPr/>
          <p:nvPr/>
        </p:nvSpPr>
        <p:spPr>
          <a:xfrm>
            <a:off x="7669560" y="4619179"/>
            <a:ext cx="3515916" cy="488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Common ✓</a:t>
            </a:r>
            <a:endParaRPr lang="en-US" sz="1425" dirty="0"/>
          </a:p>
        </p:txBody>
      </p:sp>
      <p:sp>
        <p:nvSpPr>
          <p:cNvPr id="56" name="SK-7-text-55"/>
          <p:cNvSpPr/>
          <p:nvPr/>
        </p:nvSpPr>
        <p:spPr>
          <a:xfrm>
            <a:off x="836563" y="5108079"/>
            <a:ext cx="5461118" cy="652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</a:rPr>
              <a:t>Bronchodilator reversibility</a:t>
            </a:r>
            <a:endParaRPr lang="en-US" sz="1425" dirty="0"/>
          </a:p>
        </p:txBody>
      </p:sp>
      <p:sp>
        <p:nvSpPr>
          <p:cNvPr id="57" name="SK-7-text-56"/>
          <p:cNvSpPr/>
          <p:nvPr/>
        </p:nvSpPr>
        <p:spPr>
          <a:xfrm>
            <a:off x="3863280" y="5108079"/>
            <a:ext cx="3515767" cy="652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Minimal — less than 12%</a:t>
            </a:r>
            <a:endParaRPr lang="en-US" sz="1425" dirty="0"/>
          </a:p>
        </p:txBody>
      </p:sp>
      <p:sp>
        <p:nvSpPr>
          <p:cNvPr id="58" name="SK-7-text-57"/>
          <p:cNvSpPr/>
          <p:nvPr/>
        </p:nvSpPr>
        <p:spPr>
          <a:xfrm>
            <a:off x="7714804" y="5108079"/>
            <a:ext cx="3425428" cy="652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Often significant — more than 12% AND more than 200 mL</a:t>
            </a:r>
            <a:endParaRPr lang="en-US" sz="1425" dirty="0"/>
          </a:p>
        </p:txBody>
      </p:sp>
      <p:sp>
        <p:nvSpPr>
          <p:cNvPr id="59" name="SK-7-text-58"/>
          <p:cNvSpPr/>
          <p:nvPr/>
        </p:nvSpPr>
        <p:spPr>
          <a:xfrm>
            <a:off x="280392" y="171450"/>
            <a:ext cx="2305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 / 36</a:t>
            </a:r>
            <a:endParaRPr lang="en-US" sz="1500" dirty="0"/>
          </a:p>
        </p:txBody>
      </p:sp>
      <p:sp>
        <p:nvSpPr>
          <p:cNvPr id="60" name="SK-7-text-59"/>
          <p:cNvSpPr/>
          <p:nvPr/>
        </p:nvSpPr>
        <p:spPr>
          <a:xfrm>
            <a:off x="658267" y="575965"/>
            <a:ext cx="1153373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Differentiating COPD from Asthma</a:t>
            </a:r>
            <a:endParaRPr lang="en-US" sz="3750" dirty="0"/>
          </a:p>
        </p:txBody>
      </p:sp>
      <p:sp>
        <p:nvSpPr>
          <p:cNvPr id="61" name="SK-7-text-60"/>
          <p:cNvSpPr/>
          <p:nvPr/>
        </p:nvSpPr>
        <p:spPr>
          <a:xfrm>
            <a:off x="621655" y="1296144"/>
            <a:ext cx="1157034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clinical features for diagnosis and exam</a:t>
            </a:r>
            <a:endParaRPr lang="en-US" sz="2400" dirty="0"/>
          </a:p>
        </p:txBody>
      </p:sp>
      <p:sp>
        <p:nvSpPr>
          <p:cNvPr id="62" name="SK-7-text-61"/>
          <p:cNvSpPr/>
          <p:nvPr/>
        </p:nvSpPr>
        <p:spPr>
          <a:xfrm>
            <a:off x="979714" y="5925294"/>
            <a:ext cx="961491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tip: BDR in COPD is minimal — post-BD FEV₁/FVC remains below 0.70. In asthma, reversibility is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significant: FEV₁ increases more than 12% AND more than 200 mL.</a:t>
            </a:r>
            <a:endParaRPr lang="en-US" sz="1575" dirty="0"/>
          </a:p>
        </p:txBody>
      </p:sp>
      <p:sp>
        <p:nvSpPr>
          <p:cNvPr id="63" name="SK-7-text-62"/>
          <p:cNvSpPr/>
          <p:nvPr/>
        </p:nvSpPr>
        <p:spPr>
          <a:xfrm>
            <a:off x="9546282" y="6645325"/>
            <a:ext cx="264571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A9A9A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COPD Teaching Deck · 2026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82" y="1316682"/>
            <a:ext cx="975271" cy="8215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2571" y="0"/>
            <a:ext cx="1068525" cy="15114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84069"/>
            <a:ext cx="12192000" cy="973782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865019"/>
            <a:ext cx="12192000" cy="381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324844"/>
            <a:ext cx="10838557" cy="3161407"/>
          </a:xfrm>
          <a:prstGeom prst="rect">
            <a:avLst/>
          </a:prstGeom>
        </p:spPr>
      </p:pic>
      <p:sp>
        <p:nvSpPr>
          <p:cNvPr id="8" name="SK-8-text-7"/>
          <p:cNvSpPr/>
          <p:nvPr/>
        </p:nvSpPr>
        <p:spPr>
          <a:xfrm>
            <a:off x="268188" y="219373"/>
            <a:ext cx="2305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 / 36</a:t>
            </a:r>
            <a:endParaRPr lang="en-US" sz="1500" dirty="0"/>
          </a:p>
        </p:txBody>
      </p:sp>
      <p:sp>
        <p:nvSpPr>
          <p:cNvPr id="9" name="SK-8-text-8"/>
          <p:cNvSpPr/>
          <p:nvPr/>
        </p:nvSpPr>
        <p:spPr>
          <a:xfrm>
            <a:off x="682675" y="699492"/>
            <a:ext cx="1150932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Spirometric Severity Grading (GOLD 1–4)</a:t>
            </a:r>
            <a:endParaRPr lang="en-US" sz="3450" dirty="0"/>
          </a:p>
        </p:txBody>
      </p:sp>
      <p:sp>
        <p:nvSpPr>
          <p:cNvPr id="10" name="SK-8-text-9"/>
          <p:cNvSpPr/>
          <p:nvPr/>
        </p:nvSpPr>
        <p:spPr>
          <a:xfrm>
            <a:off x="682675" y="1508671"/>
            <a:ext cx="1150932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Post-bronchodilator FEV1 % predicted — with FEV1/FVC &lt;0.70 confirmed</a:t>
            </a:r>
            <a:endParaRPr lang="en-US" sz="2100" dirty="0"/>
          </a:p>
        </p:txBody>
      </p:sp>
      <p:sp>
        <p:nvSpPr>
          <p:cNvPr id="11" name="SK-8-text-10"/>
          <p:cNvSpPr/>
          <p:nvPr/>
        </p:nvSpPr>
        <p:spPr>
          <a:xfrm>
            <a:off x="1548259" y="6076057"/>
            <a:ext cx="1064374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★ Exam Recall: The three cut-offs are 80 / 50 / 30 — remember these for GOLD 1, 2, 3, 4</a:t>
            </a:r>
            <a:endParaRPr lang="en-US" sz="1650" dirty="0"/>
          </a:p>
        </p:txBody>
      </p:sp>
      <p:sp>
        <p:nvSpPr>
          <p:cNvPr id="12" name="SK-8-text-11"/>
          <p:cNvSpPr/>
          <p:nvPr/>
        </p:nvSpPr>
        <p:spPr>
          <a:xfrm>
            <a:off x="2133600" y="6446490"/>
            <a:ext cx="100584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stages require post-bronchodilator FEV1/FVC &lt;0.70 to confirm obstruction first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8871" y="0"/>
            <a:ext cx="1462980" cy="10287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113979"/>
            <a:ext cx="841177" cy="762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968103"/>
            <a:ext cx="3535561" cy="3497461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4985742"/>
            <a:ext cx="2706588" cy="3429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867" y="1968103"/>
            <a:ext cx="3535561" cy="3497461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7592" y="4972050"/>
            <a:ext cx="3072259" cy="3429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9765" y="1968103"/>
            <a:ext cx="3535561" cy="3497461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1490" y="4855369"/>
            <a:ext cx="3121075" cy="54858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5568553"/>
            <a:ext cx="11155561" cy="58281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0005" y="5623471"/>
            <a:ext cx="57150" cy="479971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6453336"/>
            <a:ext cx="2060377" cy="27429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2180" y="6453336"/>
            <a:ext cx="2072580" cy="27429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48886" y="4930825"/>
            <a:ext cx="231577" cy="191988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57279" y="5047357"/>
            <a:ext cx="243780" cy="20568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6290" y="5047357"/>
            <a:ext cx="243780" cy="198834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475357" y="514350"/>
            <a:ext cx="1171664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ABE Classification (2026)</a:t>
            </a:r>
            <a:endParaRPr lang="en-US" sz="3450" dirty="0"/>
          </a:p>
        </p:txBody>
      </p:sp>
      <p:sp>
        <p:nvSpPr>
          <p:cNvPr id="19" name="SK-9-text-18"/>
          <p:cNvSpPr/>
          <p:nvPr/>
        </p:nvSpPr>
        <p:spPr>
          <a:xfrm>
            <a:off x="451098" y="1440061"/>
            <a:ext cx="1174090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burden × Exacerbation risk — categorise every COPD patient</a:t>
            </a:r>
            <a:endParaRPr lang="en-US" sz="2100" dirty="0"/>
          </a:p>
        </p:txBody>
      </p:sp>
      <p:sp>
        <p:nvSpPr>
          <p:cNvPr id="20" name="SK-9-text-19"/>
          <p:cNvSpPr/>
          <p:nvPr/>
        </p:nvSpPr>
        <p:spPr>
          <a:xfrm>
            <a:off x="1926282" y="2208163"/>
            <a:ext cx="1101090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</a:t>
            </a:r>
            <a:endParaRPr lang="en-US" sz="5100" dirty="0"/>
          </a:p>
        </p:txBody>
      </p:sp>
      <p:sp>
        <p:nvSpPr>
          <p:cNvPr id="21" name="SK-9-text-20"/>
          <p:cNvSpPr/>
          <p:nvPr/>
        </p:nvSpPr>
        <p:spPr>
          <a:xfrm>
            <a:off x="1718965" y="3065413"/>
            <a:ext cx="25431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A</a:t>
            </a:r>
            <a:endParaRPr lang="en-US" sz="2250" dirty="0"/>
          </a:p>
        </p:txBody>
      </p:sp>
      <p:sp>
        <p:nvSpPr>
          <p:cNvPr id="22" name="SK-9-text-21"/>
          <p:cNvSpPr/>
          <p:nvPr/>
        </p:nvSpPr>
        <p:spPr>
          <a:xfrm>
            <a:off x="1048494" y="3408313"/>
            <a:ext cx="58883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symptoms · Low risk</a:t>
            </a:r>
            <a:endParaRPr lang="en-US" sz="1650" dirty="0"/>
          </a:p>
        </p:txBody>
      </p:sp>
      <p:sp>
        <p:nvSpPr>
          <p:cNvPr id="23" name="SK-9-text-22"/>
          <p:cNvSpPr/>
          <p:nvPr/>
        </p:nvSpPr>
        <p:spPr>
          <a:xfrm>
            <a:off x="719286" y="3758059"/>
            <a:ext cx="8477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CAT score &lt; 10 OR mMRC grade 0–1</a:t>
            </a:r>
            <a:endParaRPr lang="en-US" sz="1500" dirty="0"/>
          </a:p>
        </p:txBody>
      </p:sp>
      <p:sp>
        <p:nvSpPr>
          <p:cNvPr id="24" name="SK-9-text-23"/>
          <p:cNvSpPr/>
          <p:nvPr/>
        </p:nvSpPr>
        <p:spPr>
          <a:xfrm>
            <a:off x="719286" y="4018657"/>
            <a:ext cx="308446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0 or 1 moderate exacerbation in past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</a:t>
            </a:r>
            <a:endParaRPr lang="en-US" sz="1425" dirty="0"/>
          </a:p>
        </p:txBody>
      </p:sp>
      <p:sp>
        <p:nvSpPr>
          <p:cNvPr id="25" name="SK-9-text-24"/>
          <p:cNvSpPr/>
          <p:nvPr/>
        </p:nvSpPr>
        <p:spPr>
          <a:xfrm>
            <a:off x="719286" y="4491930"/>
            <a:ext cx="4895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hospitalisations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1292275" y="5047357"/>
            <a:ext cx="5810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SABA or SAMA (PRN)</a:t>
            </a:r>
            <a:endParaRPr lang="en-US" sz="1500" dirty="0"/>
          </a:p>
        </p:txBody>
      </p:sp>
      <p:sp>
        <p:nvSpPr>
          <p:cNvPr id="27" name="SK-9-text-26"/>
          <p:cNvSpPr/>
          <p:nvPr/>
        </p:nvSpPr>
        <p:spPr>
          <a:xfrm>
            <a:off x="5803255" y="2208163"/>
            <a:ext cx="1101090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</a:t>
            </a:r>
            <a:endParaRPr lang="en-US" sz="5100" dirty="0"/>
          </a:p>
        </p:txBody>
      </p:sp>
      <p:sp>
        <p:nvSpPr>
          <p:cNvPr id="28" name="SK-9-text-27"/>
          <p:cNvSpPr/>
          <p:nvPr/>
        </p:nvSpPr>
        <p:spPr>
          <a:xfrm>
            <a:off x="5535067" y="3051721"/>
            <a:ext cx="25431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B</a:t>
            </a:r>
            <a:endParaRPr lang="en-US" sz="2250" dirty="0"/>
          </a:p>
        </p:txBody>
      </p:sp>
      <p:sp>
        <p:nvSpPr>
          <p:cNvPr id="29" name="SK-9-text-28"/>
          <p:cNvSpPr/>
          <p:nvPr/>
        </p:nvSpPr>
        <p:spPr>
          <a:xfrm>
            <a:off x="4827984" y="3394621"/>
            <a:ext cx="61398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symptoms · Low risk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4498777" y="3758059"/>
            <a:ext cx="76932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CAT score ≥ 10 OR mMRC grade ≥ 2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4498777" y="4018657"/>
            <a:ext cx="309666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0 or 1 moderate exacerbation in past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</a:t>
            </a:r>
            <a:endParaRPr lang="en-US" sz="1425" dirty="0"/>
          </a:p>
        </p:txBody>
      </p:sp>
      <p:sp>
        <p:nvSpPr>
          <p:cNvPr id="32" name="SK-9-text-31"/>
          <p:cNvSpPr/>
          <p:nvPr/>
        </p:nvSpPr>
        <p:spPr>
          <a:xfrm>
            <a:off x="4498777" y="4491930"/>
            <a:ext cx="48958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hospitalisations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4901059" y="5047357"/>
            <a:ext cx="7181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LAMA (preferred) or LABA</a:t>
            </a:r>
            <a:endParaRPr lang="en-US" sz="1500" dirty="0"/>
          </a:p>
        </p:txBody>
      </p:sp>
      <p:sp>
        <p:nvSpPr>
          <p:cNvPr id="34" name="SK-9-text-33"/>
          <p:cNvSpPr/>
          <p:nvPr/>
        </p:nvSpPr>
        <p:spPr>
          <a:xfrm>
            <a:off x="9643765" y="2215009"/>
            <a:ext cx="1101090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</a:t>
            </a:r>
            <a:endParaRPr lang="en-US" sz="5100" dirty="0"/>
          </a:p>
        </p:txBody>
      </p:sp>
      <p:sp>
        <p:nvSpPr>
          <p:cNvPr id="35" name="SK-9-text-34"/>
          <p:cNvSpPr/>
          <p:nvPr/>
        </p:nvSpPr>
        <p:spPr>
          <a:xfrm>
            <a:off x="9351169" y="3065413"/>
            <a:ext cx="25431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 E</a:t>
            </a:r>
            <a:endParaRPr lang="en-US" sz="2250" dirty="0"/>
          </a:p>
        </p:txBody>
      </p:sp>
      <p:sp>
        <p:nvSpPr>
          <p:cNvPr id="36" name="SK-9-text-35"/>
          <p:cNvSpPr/>
          <p:nvPr/>
        </p:nvSpPr>
        <p:spPr>
          <a:xfrm>
            <a:off x="8802588" y="3394621"/>
            <a:ext cx="33894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exacerbation risk</a:t>
            </a:r>
            <a:endParaRPr lang="en-US" sz="1650" dirty="0"/>
          </a:p>
        </p:txBody>
      </p:sp>
      <p:sp>
        <p:nvSpPr>
          <p:cNvPr id="37" name="SK-9-text-36"/>
          <p:cNvSpPr/>
          <p:nvPr/>
        </p:nvSpPr>
        <p:spPr>
          <a:xfrm>
            <a:off x="8302675" y="3758059"/>
            <a:ext cx="299918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≥ 2 moderate exacerbations in past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year, OR</a:t>
            </a:r>
            <a:endParaRPr lang="en-US" sz="1425" dirty="0"/>
          </a:p>
        </p:txBody>
      </p:sp>
      <p:sp>
        <p:nvSpPr>
          <p:cNvPr id="38" name="SK-9-text-37"/>
          <p:cNvSpPr/>
          <p:nvPr/>
        </p:nvSpPr>
        <p:spPr>
          <a:xfrm>
            <a:off x="8302675" y="4231332"/>
            <a:ext cx="38893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≥ 1 exacerbation requiring hospitalisation</a:t>
            </a:r>
            <a:endParaRPr lang="en-US" sz="1500" dirty="0"/>
          </a:p>
        </p:txBody>
      </p:sp>
      <p:sp>
        <p:nvSpPr>
          <p:cNvPr id="39" name="SK-9-text-38"/>
          <p:cNvSpPr/>
          <p:nvPr/>
        </p:nvSpPr>
        <p:spPr>
          <a:xfrm>
            <a:off x="8302675" y="4491930"/>
            <a:ext cx="3889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Regardless of symptom score</a:t>
            </a:r>
            <a:endParaRPr lang="en-US" sz="1500" dirty="0"/>
          </a:p>
        </p:txBody>
      </p:sp>
      <p:sp>
        <p:nvSpPr>
          <p:cNvPr id="40" name="SK-9-text-39"/>
          <p:cNvSpPr/>
          <p:nvPr/>
        </p:nvSpPr>
        <p:spPr>
          <a:xfrm>
            <a:off x="9192667" y="4930825"/>
            <a:ext cx="299933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Start: LAMA + LABA</a:t>
            </a:r>
            <a:endParaRPr lang="en-US" sz="1500" dirty="0"/>
          </a:p>
        </p:txBody>
      </p:sp>
      <p:sp>
        <p:nvSpPr>
          <p:cNvPr id="41" name="SK-9-text-40"/>
          <p:cNvSpPr/>
          <p:nvPr/>
        </p:nvSpPr>
        <p:spPr>
          <a:xfrm>
            <a:off x="8570863" y="5143500"/>
            <a:ext cx="36211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(consider ICS if eosinophils ≥0.3)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682675" y="5623471"/>
            <a:ext cx="1028997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“E” not “C”? GOLD retired Groups C and D. in 2023. Group E captures all patients with frequent exacerbations regardless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burden — simplifying the framework.</a:t>
            </a:r>
            <a:endParaRPr lang="en-US" sz="1500" dirty="0"/>
          </a:p>
        </p:txBody>
      </p:sp>
      <p:sp>
        <p:nvSpPr>
          <p:cNvPr id="43" name="SK-9-text-42"/>
          <p:cNvSpPr/>
          <p:nvPr/>
        </p:nvSpPr>
        <p:spPr>
          <a:xfrm>
            <a:off x="463153" y="6233815"/>
            <a:ext cx="39166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ASSESSMENT TOOLS</a:t>
            </a:r>
            <a:endParaRPr lang="en-US" sz="1050" dirty="0"/>
          </a:p>
        </p:txBody>
      </p:sp>
      <p:sp>
        <p:nvSpPr>
          <p:cNvPr id="44" name="SK-9-text-43"/>
          <p:cNvSpPr/>
          <p:nvPr/>
        </p:nvSpPr>
        <p:spPr>
          <a:xfrm>
            <a:off x="572988" y="6487567"/>
            <a:ext cx="4892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 score — threshold ≥10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2772073" y="6504756"/>
            <a:ext cx="4770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mMRC scale — threshold ≥2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11277600" y="6494413"/>
            <a:ext cx="9144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/ 36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5277</Words>
  <Application>Microsoft Office PowerPoint</Application>
  <PresentationFormat>Widescreen</PresentationFormat>
  <Paragraphs>1019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Montserrat</vt:lpstr>
      <vt:lpstr>Arial</vt:lpstr>
      <vt:lpstr>Inter</vt:lpstr>
      <vt:lpstr>Roboto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2026-06-15T16:28:23Z</dcterms:created>
  <dcterms:modified xsi:type="dcterms:W3CDTF">2026-06-15T17:52:35Z</dcterms:modified>
</cp:coreProperties>
</file>