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2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88" d="100"/>
          <a:sy n="88" d="100"/>
        </p:scale>
        <p:origin x="228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083301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7.png"/><Relationship Id="rId13" Type="http://schemas.openxmlformats.org/officeDocument/2006/relationships/image" Target="../media/image172.png"/><Relationship Id="rId18" Type="http://schemas.openxmlformats.org/officeDocument/2006/relationships/image" Target="../media/image177.png"/><Relationship Id="rId3" Type="http://schemas.openxmlformats.org/officeDocument/2006/relationships/image" Target="../media/image1.png"/><Relationship Id="rId21" Type="http://schemas.openxmlformats.org/officeDocument/2006/relationships/image" Target="../media/image180.png"/><Relationship Id="rId7" Type="http://schemas.openxmlformats.org/officeDocument/2006/relationships/image" Target="../media/image166.png"/><Relationship Id="rId12" Type="http://schemas.openxmlformats.org/officeDocument/2006/relationships/image" Target="../media/image171.png"/><Relationship Id="rId17" Type="http://schemas.openxmlformats.org/officeDocument/2006/relationships/image" Target="../media/image176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175.png"/><Relationship Id="rId20" Type="http://schemas.openxmlformats.org/officeDocument/2006/relationships/image" Target="../media/image17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5.png"/><Relationship Id="rId11" Type="http://schemas.openxmlformats.org/officeDocument/2006/relationships/image" Target="../media/image170.png"/><Relationship Id="rId5" Type="http://schemas.openxmlformats.org/officeDocument/2006/relationships/image" Target="../media/image164.png"/><Relationship Id="rId15" Type="http://schemas.openxmlformats.org/officeDocument/2006/relationships/image" Target="../media/image174.png"/><Relationship Id="rId23" Type="http://schemas.openxmlformats.org/officeDocument/2006/relationships/image" Target="../media/image182.png"/><Relationship Id="rId10" Type="http://schemas.openxmlformats.org/officeDocument/2006/relationships/image" Target="../media/image169.png"/><Relationship Id="rId19" Type="http://schemas.openxmlformats.org/officeDocument/2006/relationships/image" Target="../media/image178.png"/><Relationship Id="rId4" Type="http://schemas.openxmlformats.org/officeDocument/2006/relationships/image" Target="../media/image163.png"/><Relationship Id="rId9" Type="http://schemas.openxmlformats.org/officeDocument/2006/relationships/image" Target="../media/image168.png"/><Relationship Id="rId14" Type="http://schemas.openxmlformats.org/officeDocument/2006/relationships/image" Target="../media/image173.png"/><Relationship Id="rId22" Type="http://schemas.openxmlformats.org/officeDocument/2006/relationships/image" Target="../media/image18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7.png"/><Relationship Id="rId13" Type="http://schemas.openxmlformats.org/officeDocument/2006/relationships/image" Target="../media/image192.png"/><Relationship Id="rId18" Type="http://schemas.openxmlformats.org/officeDocument/2006/relationships/image" Target="../media/image197.png"/><Relationship Id="rId3" Type="http://schemas.openxmlformats.org/officeDocument/2006/relationships/image" Target="../media/image1.png"/><Relationship Id="rId21" Type="http://schemas.openxmlformats.org/officeDocument/2006/relationships/image" Target="../media/image200.png"/><Relationship Id="rId7" Type="http://schemas.openxmlformats.org/officeDocument/2006/relationships/image" Target="../media/image186.png"/><Relationship Id="rId12" Type="http://schemas.openxmlformats.org/officeDocument/2006/relationships/image" Target="../media/image191.png"/><Relationship Id="rId17" Type="http://schemas.openxmlformats.org/officeDocument/2006/relationships/image" Target="../media/image196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195.png"/><Relationship Id="rId20" Type="http://schemas.openxmlformats.org/officeDocument/2006/relationships/image" Target="../media/image19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5.png"/><Relationship Id="rId11" Type="http://schemas.openxmlformats.org/officeDocument/2006/relationships/image" Target="../media/image190.png"/><Relationship Id="rId5" Type="http://schemas.openxmlformats.org/officeDocument/2006/relationships/image" Target="../media/image184.png"/><Relationship Id="rId15" Type="http://schemas.openxmlformats.org/officeDocument/2006/relationships/image" Target="../media/image194.png"/><Relationship Id="rId23" Type="http://schemas.openxmlformats.org/officeDocument/2006/relationships/image" Target="../media/image202.png"/><Relationship Id="rId10" Type="http://schemas.openxmlformats.org/officeDocument/2006/relationships/image" Target="../media/image189.png"/><Relationship Id="rId19" Type="http://schemas.openxmlformats.org/officeDocument/2006/relationships/image" Target="../media/image198.png"/><Relationship Id="rId4" Type="http://schemas.openxmlformats.org/officeDocument/2006/relationships/image" Target="../media/image183.png"/><Relationship Id="rId9" Type="http://schemas.openxmlformats.org/officeDocument/2006/relationships/image" Target="../media/image188.png"/><Relationship Id="rId14" Type="http://schemas.openxmlformats.org/officeDocument/2006/relationships/image" Target="../media/image193.png"/><Relationship Id="rId22" Type="http://schemas.openxmlformats.org/officeDocument/2006/relationships/image" Target="../media/image20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7.png"/><Relationship Id="rId13" Type="http://schemas.openxmlformats.org/officeDocument/2006/relationships/image" Target="../media/image212.png"/><Relationship Id="rId18" Type="http://schemas.openxmlformats.org/officeDocument/2006/relationships/image" Target="../media/image217.png"/><Relationship Id="rId3" Type="http://schemas.openxmlformats.org/officeDocument/2006/relationships/image" Target="../media/image1.png"/><Relationship Id="rId21" Type="http://schemas.openxmlformats.org/officeDocument/2006/relationships/image" Target="../media/image220.png"/><Relationship Id="rId7" Type="http://schemas.openxmlformats.org/officeDocument/2006/relationships/image" Target="../media/image206.png"/><Relationship Id="rId12" Type="http://schemas.openxmlformats.org/officeDocument/2006/relationships/image" Target="../media/image211.png"/><Relationship Id="rId17" Type="http://schemas.openxmlformats.org/officeDocument/2006/relationships/image" Target="../media/image216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215.png"/><Relationship Id="rId20" Type="http://schemas.openxmlformats.org/officeDocument/2006/relationships/image" Target="../media/image2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5.png"/><Relationship Id="rId11" Type="http://schemas.openxmlformats.org/officeDocument/2006/relationships/image" Target="../media/image210.png"/><Relationship Id="rId24" Type="http://schemas.openxmlformats.org/officeDocument/2006/relationships/image" Target="../media/image223.png"/><Relationship Id="rId5" Type="http://schemas.openxmlformats.org/officeDocument/2006/relationships/image" Target="../media/image204.png"/><Relationship Id="rId15" Type="http://schemas.openxmlformats.org/officeDocument/2006/relationships/image" Target="../media/image214.png"/><Relationship Id="rId23" Type="http://schemas.openxmlformats.org/officeDocument/2006/relationships/image" Target="../media/image222.png"/><Relationship Id="rId10" Type="http://schemas.openxmlformats.org/officeDocument/2006/relationships/image" Target="../media/image209.png"/><Relationship Id="rId19" Type="http://schemas.openxmlformats.org/officeDocument/2006/relationships/image" Target="../media/image218.png"/><Relationship Id="rId4" Type="http://schemas.openxmlformats.org/officeDocument/2006/relationships/image" Target="../media/image203.png"/><Relationship Id="rId9" Type="http://schemas.openxmlformats.org/officeDocument/2006/relationships/image" Target="../media/image208.png"/><Relationship Id="rId14" Type="http://schemas.openxmlformats.org/officeDocument/2006/relationships/image" Target="../media/image213.png"/><Relationship Id="rId22" Type="http://schemas.openxmlformats.org/officeDocument/2006/relationships/image" Target="../media/image22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8.png"/><Relationship Id="rId13" Type="http://schemas.openxmlformats.org/officeDocument/2006/relationships/image" Target="../media/image233.png"/><Relationship Id="rId3" Type="http://schemas.openxmlformats.org/officeDocument/2006/relationships/image" Target="../media/image78.png"/><Relationship Id="rId7" Type="http://schemas.openxmlformats.org/officeDocument/2006/relationships/image" Target="../media/image227.png"/><Relationship Id="rId12" Type="http://schemas.openxmlformats.org/officeDocument/2006/relationships/image" Target="../media/image232.pn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23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6.png"/><Relationship Id="rId11" Type="http://schemas.openxmlformats.org/officeDocument/2006/relationships/image" Target="../media/image231.png"/><Relationship Id="rId5" Type="http://schemas.openxmlformats.org/officeDocument/2006/relationships/image" Target="../media/image225.png"/><Relationship Id="rId15" Type="http://schemas.openxmlformats.org/officeDocument/2006/relationships/image" Target="../media/image235.png"/><Relationship Id="rId10" Type="http://schemas.openxmlformats.org/officeDocument/2006/relationships/image" Target="../media/image230.png"/><Relationship Id="rId4" Type="http://schemas.openxmlformats.org/officeDocument/2006/relationships/image" Target="../media/image224.png"/><Relationship Id="rId9" Type="http://schemas.openxmlformats.org/officeDocument/2006/relationships/image" Target="../media/image229.png"/><Relationship Id="rId14" Type="http://schemas.openxmlformats.org/officeDocument/2006/relationships/image" Target="../media/image23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1.png"/><Relationship Id="rId3" Type="http://schemas.openxmlformats.org/officeDocument/2006/relationships/image" Target="../media/image1.png"/><Relationship Id="rId7" Type="http://schemas.openxmlformats.org/officeDocument/2006/relationships/image" Target="../media/image24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9.png"/><Relationship Id="rId11" Type="http://schemas.openxmlformats.org/officeDocument/2006/relationships/image" Target="../media/image244.png"/><Relationship Id="rId5" Type="http://schemas.openxmlformats.org/officeDocument/2006/relationships/image" Target="../media/image238.png"/><Relationship Id="rId10" Type="http://schemas.openxmlformats.org/officeDocument/2006/relationships/image" Target="../media/image243.png"/><Relationship Id="rId4" Type="http://schemas.openxmlformats.org/officeDocument/2006/relationships/image" Target="../media/image237.png"/><Relationship Id="rId9" Type="http://schemas.openxmlformats.org/officeDocument/2006/relationships/image" Target="../media/image24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9.png"/><Relationship Id="rId13" Type="http://schemas.openxmlformats.org/officeDocument/2006/relationships/image" Target="../media/image254.png"/><Relationship Id="rId18" Type="http://schemas.openxmlformats.org/officeDocument/2006/relationships/image" Target="../media/image259.png"/><Relationship Id="rId26" Type="http://schemas.openxmlformats.org/officeDocument/2006/relationships/image" Target="../media/image267.png"/><Relationship Id="rId3" Type="http://schemas.openxmlformats.org/officeDocument/2006/relationships/image" Target="../media/image1.png"/><Relationship Id="rId21" Type="http://schemas.openxmlformats.org/officeDocument/2006/relationships/image" Target="../media/image262.png"/><Relationship Id="rId7" Type="http://schemas.openxmlformats.org/officeDocument/2006/relationships/image" Target="../media/image248.png"/><Relationship Id="rId12" Type="http://schemas.openxmlformats.org/officeDocument/2006/relationships/image" Target="../media/image253.png"/><Relationship Id="rId17" Type="http://schemas.openxmlformats.org/officeDocument/2006/relationships/image" Target="../media/image258.png"/><Relationship Id="rId25" Type="http://schemas.openxmlformats.org/officeDocument/2006/relationships/image" Target="../media/image266.png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257.png"/><Relationship Id="rId20" Type="http://schemas.openxmlformats.org/officeDocument/2006/relationships/image" Target="../media/image261.png"/><Relationship Id="rId29" Type="http://schemas.openxmlformats.org/officeDocument/2006/relationships/image" Target="../media/image27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7.png"/><Relationship Id="rId11" Type="http://schemas.openxmlformats.org/officeDocument/2006/relationships/image" Target="../media/image252.png"/><Relationship Id="rId24" Type="http://schemas.openxmlformats.org/officeDocument/2006/relationships/image" Target="../media/image265.png"/><Relationship Id="rId5" Type="http://schemas.openxmlformats.org/officeDocument/2006/relationships/image" Target="../media/image246.png"/><Relationship Id="rId15" Type="http://schemas.openxmlformats.org/officeDocument/2006/relationships/image" Target="../media/image256.png"/><Relationship Id="rId23" Type="http://schemas.openxmlformats.org/officeDocument/2006/relationships/image" Target="../media/image264.png"/><Relationship Id="rId28" Type="http://schemas.openxmlformats.org/officeDocument/2006/relationships/image" Target="../media/image269.png"/><Relationship Id="rId10" Type="http://schemas.openxmlformats.org/officeDocument/2006/relationships/image" Target="../media/image251.png"/><Relationship Id="rId19" Type="http://schemas.openxmlformats.org/officeDocument/2006/relationships/image" Target="../media/image260.png"/><Relationship Id="rId31" Type="http://schemas.openxmlformats.org/officeDocument/2006/relationships/image" Target="../media/image272.png"/><Relationship Id="rId4" Type="http://schemas.openxmlformats.org/officeDocument/2006/relationships/image" Target="../media/image245.png"/><Relationship Id="rId9" Type="http://schemas.openxmlformats.org/officeDocument/2006/relationships/image" Target="../media/image250.png"/><Relationship Id="rId14" Type="http://schemas.openxmlformats.org/officeDocument/2006/relationships/image" Target="../media/image255.png"/><Relationship Id="rId22" Type="http://schemas.openxmlformats.org/officeDocument/2006/relationships/image" Target="../media/image263.png"/><Relationship Id="rId27" Type="http://schemas.openxmlformats.org/officeDocument/2006/relationships/image" Target="../media/image268.png"/><Relationship Id="rId30" Type="http://schemas.openxmlformats.org/officeDocument/2006/relationships/image" Target="../media/image27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7.png"/><Relationship Id="rId13" Type="http://schemas.openxmlformats.org/officeDocument/2006/relationships/image" Target="../media/image282.png"/><Relationship Id="rId18" Type="http://schemas.openxmlformats.org/officeDocument/2006/relationships/image" Target="../media/image287.png"/><Relationship Id="rId3" Type="http://schemas.openxmlformats.org/officeDocument/2006/relationships/image" Target="../media/image1.png"/><Relationship Id="rId21" Type="http://schemas.openxmlformats.org/officeDocument/2006/relationships/image" Target="../media/image290.png"/><Relationship Id="rId7" Type="http://schemas.openxmlformats.org/officeDocument/2006/relationships/image" Target="../media/image276.png"/><Relationship Id="rId12" Type="http://schemas.openxmlformats.org/officeDocument/2006/relationships/image" Target="../media/image281.png"/><Relationship Id="rId17" Type="http://schemas.openxmlformats.org/officeDocument/2006/relationships/image" Target="../media/image286.png"/><Relationship Id="rId2" Type="http://schemas.openxmlformats.org/officeDocument/2006/relationships/notesSlide" Target="../notesSlides/notesSlide16.xml"/><Relationship Id="rId16" Type="http://schemas.openxmlformats.org/officeDocument/2006/relationships/image" Target="../media/image285.png"/><Relationship Id="rId20" Type="http://schemas.openxmlformats.org/officeDocument/2006/relationships/image" Target="../media/image28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5.png"/><Relationship Id="rId11" Type="http://schemas.openxmlformats.org/officeDocument/2006/relationships/image" Target="../media/image280.png"/><Relationship Id="rId24" Type="http://schemas.openxmlformats.org/officeDocument/2006/relationships/image" Target="../media/image293.png"/><Relationship Id="rId5" Type="http://schemas.openxmlformats.org/officeDocument/2006/relationships/image" Target="../media/image274.png"/><Relationship Id="rId15" Type="http://schemas.openxmlformats.org/officeDocument/2006/relationships/image" Target="../media/image284.png"/><Relationship Id="rId23" Type="http://schemas.openxmlformats.org/officeDocument/2006/relationships/image" Target="../media/image292.png"/><Relationship Id="rId10" Type="http://schemas.openxmlformats.org/officeDocument/2006/relationships/image" Target="../media/image279.png"/><Relationship Id="rId19" Type="http://schemas.openxmlformats.org/officeDocument/2006/relationships/image" Target="../media/image288.png"/><Relationship Id="rId4" Type="http://schemas.openxmlformats.org/officeDocument/2006/relationships/image" Target="../media/image273.png"/><Relationship Id="rId9" Type="http://schemas.openxmlformats.org/officeDocument/2006/relationships/image" Target="../media/image278.png"/><Relationship Id="rId14" Type="http://schemas.openxmlformats.org/officeDocument/2006/relationships/image" Target="../media/image283.png"/><Relationship Id="rId22" Type="http://schemas.openxmlformats.org/officeDocument/2006/relationships/image" Target="../media/image29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8.png"/><Relationship Id="rId13" Type="http://schemas.openxmlformats.org/officeDocument/2006/relationships/image" Target="../media/image303.png"/><Relationship Id="rId18" Type="http://schemas.openxmlformats.org/officeDocument/2006/relationships/image" Target="../media/image308.png"/><Relationship Id="rId3" Type="http://schemas.openxmlformats.org/officeDocument/2006/relationships/image" Target="../media/image1.png"/><Relationship Id="rId21" Type="http://schemas.openxmlformats.org/officeDocument/2006/relationships/image" Target="../media/image311.png"/><Relationship Id="rId7" Type="http://schemas.openxmlformats.org/officeDocument/2006/relationships/image" Target="../media/image297.png"/><Relationship Id="rId12" Type="http://schemas.openxmlformats.org/officeDocument/2006/relationships/image" Target="../media/image302.png"/><Relationship Id="rId17" Type="http://schemas.openxmlformats.org/officeDocument/2006/relationships/image" Target="../media/image307.png"/><Relationship Id="rId2" Type="http://schemas.openxmlformats.org/officeDocument/2006/relationships/notesSlide" Target="../notesSlides/notesSlide17.xml"/><Relationship Id="rId16" Type="http://schemas.openxmlformats.org/officeDocument/2006/relationships/image" Target="../media/image306.png"/><Relationship Id="rId20" Type="http://schemas.openxmlformats.org/officeDocument/2006/relationships/image" Target="../media/image3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6.png"/><Relationship Id="rId11" Type="http://schemas.openxmlformats.org/officeDocument/2006/relationships/image" Target="../media/image301.png"/><Relationship Id="rId24" Type="http://schemas.openxmlformats.org/officeDocument/2006/relationships/image" Target="../media/image314.png"/><Relationship Id="rId5" Type="http://schemas.openxmlformats.org/officeDocument/2006/relationships/image" Target="../media/image295.png"/><Relationship Id="rId15" Type="http://schemas.openxmlformats.org/officeDocument/2006/relationships/image" Target="../media/image305.png"/><Relationship Id="rId23" Type="http://schemas.openxmlformats.org/officeDocument/2006/relationships/image" Target="../media/image313.png"/><Relationship Id="rId10" Type="http://schemas.openxmlformats.org/officeDocument/2006/relationships/image" Target="../media/image300.png"/><Relationship Id="rId19" Type="http://schemas.openxmlformats.org/officeDocument/2006/relationships/image" Target="../media/image309.png"/><Relationship Id="rId4" Type="http://schemas.openxmlformats.org/officeDocument/2006/relationships/image" Target="../media/image294.png"/><Relationship Id="rId9" Type="http://schemas.openxmlformats.org/officeDocument/2006/relationships/image" Target="../media/image299.png"/><Relationship Id="rId14" Type="http://schemas.openxmlformats.org/officeDocument/2006/relationships/image" Target="../media/image304.png"/><Relationship Id="rId22" Type="http://schemas.openxmlformats.org/officeDocument/2006/relationships/image" Target="../media/image31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9.png"/><Relationship Id="rId13" Type="http://schemas.openxmlformats.org/officeDocument/2006/relationships/image" Target="../media/image324.png"/><Relationship Id="rId18" Type="http://schemas.openxmlformats.org/officeDocument/2006/relationships/image" Target="../media/image329.png"/><Relationship Id="rId3" Type="http://schemas.openxmlformats.org/officeDocument/2006/relationships/image" Target="../media/image1.png"/><Relationship Id="rId21" Type="http://schemas.openxmlformats.org/officeDocument/2006/relationships/image" Target="../media/image332.png"/><Relationship Id="rId7" Type="http://schemas.openxmlformats.org/officeDocument/2006/relationships/image" Target="../media/image318.png"/><Relationship Id="rId12" Type="http://schemas.openxmlformats.org/officeDocument/2006/relationships/image" Target="../media/image323.png"/><Relationship Id="rId17" Type="http://schemas.openxmlformats.org/officeDocument/2006/relationships/image" Target="../media/image328.png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327.png"/><Relationship Id="rId20" Type="http://schemas.openxmlformats.org/officeDocument/2006/relationships/image" Target="../media/image33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7.png"/><Relationship Id="rId11" Type="http://schemas.openxmlformats.org/officeDocument/2006/relationships/image" Target="../media/image322.png"/><Relationship Id="rId5" Type="http://schemas.openxmlformats.org/officeDocument/2006/relationships/image" Target="../media/image316.png"/><Relationship Id="rId15" Type="http://schemas.openxmlformats.org/officeDocument/2006/relationships/image" Target="../media/image326.png"/><Relationship Id="rId10" Type="http://schemas.openxmlformats.org/officeDocument/2006/relationships/image" Target="../media/image321.png"/><Relationship Id="rId19" Type="http://schemas.openxmlformats.org/officeDocument/2006/relationships/image" Target="../media/image330.png"/><Relationship Id="rId4" Type="http://schemas.openxmlformats.org/officeDocument/2006/relationships/image" Target="../media/image315.png"/><Relationship Id="rId9" Type="http://schemas.openxmlformats.org/officeDocument/2006/relationships/image" Target="../media/image320.png"/><Relationship Id="rId14" Type="http://schemas.openxmlformats.org/officeDocument/2006/relationships/image" Target="../media/image325.png"/><Relationship Id="rId22" Type="http://schemas.openxmlformats.org/officeDocument/2006/relationships/image" Target="../media/image33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8.png"/><Relationship Id="rId13" Type="http://schemas.openxmlformats.org/officeDocument/2006/relationships/image" Target="../media/image343.png"/><Relationship Id="rId3" Type="http://schemas.openxmlformats.org/officeDocument/2006/relationships/image" Target="../media/image1.png"/><Relationship Id="rId7" Type="http://schemas.openxmlformats.org/officeDocument/2006/relationships/image" Target="../media/image337.png"/><Relationship Id="rId12" Type="http://schemas.openxmlformats.org/officeDocument/2006/relationships/image" Target="../media/image342.png"/><Relationship Id="rId2" Type="http://schemas.openxmlformats.org/officeDocument/2006/relationships/notesSlide" Target="../notesSlides/notesSlide19.xml"/><Relationship Id="rId16" Type="http://schemas.openxmlformats.org/officeDocument/2006/relationships/image" Target="../media/image34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6.png"/><Relationship Id="rId11" Type="http://schemas.openxmlformats.org/officeDocument/2006/relationships/image" Target="../media/image341.png"/><Relationship Id="rId5" Type="http://schemas.openxmlformats.org/officeDocument/2006/relationships/image" Target="../media/image335.png"/><Relationship Id="rId15" Type="http://schemas.openxmlformats.org/officeDocument/2006/relationships/image" Target="../media/image345.png"/><Relationship Id="rId10" Type="http://schemas.openxmlformats.org/officeDocument/2006/relationships/image" Target="../media/image340.png"/><Relationship Id="rId4" Type="http://schemas.openxmlformats.org/officeDocument/2006/relationships/image" Target="../media/image334.png"/><Relationship Id="rId9" Type="http://schemas.openxmlformats.org/officeDocument/2006/relationships/image" Target="../media/image339.png"/><Relationship Id="rId14" Type="http://schemas.openxmlformats.org/officeDocument/2006/relationships/image" Target="../media/image34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18" Type="http://schemas.openxmlformats.org/officeDocument/2006/relationships/image" Target="../media/image30.png"/><Relationship Id="rId3" Type="http://schemas.openxmlformats.org/officeDocument/2006/relationships/image" Target="../media/image1.png"/><Relationship Id="rId21" Type="http://schemas.openxmlformats.org/officeDocument/2006/relationships/image" Target="../media/image33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17" Type="http://schemas.openxmlformats.org/officeDocument/2006/relationships/image" Target="../media/image29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8.png"/><Relationship Id="rId20" Type="http://schemas.openxmlformats.org/officeDocument/2006/relationships/image" Target="../media/image3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5" Type="http://schemas.openxmlformats.org/officeDocument/2006/relationships/image" Target="../media/image27.png"/><Relationship Id="rId23" Type="http://schemas.openxmlformats.org/officeDocument/2006/relationships/image" Target="../media/image35.png"/><Relationship Id="rId10" Type="http://schemas.openxmlformats.org/officeDocument/2006/relationships/image" Target="../media/image22.png"/><Relationship Id="rId19" Type="http://schemas.openxmlformats.org/officeDocument/2006/relationships/image" Target="../media/image31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Relationship Id="rId14" Type="http://schemas.openxmlformats.org/officeDocument/2006/relationships/image" Target="../media/image26.png"/><Relationship Id="rId22" Type="http://schemas.openxmlformats.org/officeDocument/2006/relationships/image" Target="../media/image34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1.png"/><Relationship Id="rId13" Type="http://schemas.openxmlformats.org/officeDocument/2006/relationships/image" Target="../media/image356.png"/><Relationship Id="rId3" Type="http://schemas.openxmlformats.org/officeDocument/2006/relationships/image" Target="../media/image1.png"/><Relationship Id="rId7" Type="http://schemas.openxmlformats.org/officeDocument/2006/relationships/image" Target="../media/image350.png"/><Relationship Id="rId12" Type="http://schemas.openxmlformats.org/officeDocument/2006/relationships/image" Target="../media/image355.png"/><Relationship Id="rId2" Type="http://schemas.openxmlformats.org/officeDocument/2006/relationships/notesSlide" Target="../notesSlides/notesSlide20.xml"/><Relationship Id="rId16" Type="http://schemas.openxmlformats.org/officeDocument/2006/relationships/image" Target="../media/image35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9.png"/><Relationship Id="rId11" Type="http://schemas.openxmlformats.org/officeDocument/2006/relationships/image" Target="../media/image354.png"/><Relationship Id="rId5" Type="http://schemas.openxmlformats.org/officeDocument/2006/relationships/image" Target="../media/image348.png"/><Relationship Id="rId15" Type="http://schemas.openxmlformats.org/officeDocument/2006/relationships/image" Target="../media/image358.png"/><Relationship Id="rId10" Type="http://schemas.openxmlformats.org/officeDocument/2006/relationships/image" Target="../media/image353.png"/><Relationship Id="rId4" Type="http://schemas.openxmlformats.org/officeDocument/2006/relationships/image" Target="../media/image347.png"/><Relationship Id="rId9" Type="http://schemas.openxmlformats.org/officeDocument/2006/relationships/image" Target="../media/image352.png"/><Relationship Id="rId14" Type="http://schemas.openxmlformats.org/officeDocument/2006/relationships/image" Target="../media/image357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5.png"/><Relationship Id="rId13" Type="http://schemas.openxmlformats.org/officeDocument/2006/relationships/image" Target="../media/image370.png"/><Relationship Id="rId18" Type="http://schemas.openxmlformats.org/officeDocument/2006/relationships/image" Target="../media/image375.png"/><Relationship Id="rId3" Type="http://schemas.openxmlformats.org/officeDocument/2006/relationships/image" Target="../media/image360.png"/><Relationship Id="rId21" Type="http://schemas.openxmlformats.org/officeDocument/2006/relationships/image" Target="../media/image378.png"/><Relationship Id="rId7" Type="http://schemas.openxmlformats.org/officeDocument/2006/relationships/image" Target="../media/image364.png"/><Relationship Id="rId12" Type="http://schemas.openxmlformats.org/officeDocument/2006/relationships/image" Target="../media/image369.png"/><Relationship Id="rId17" Type="http://schemas.openxmlformats.org/officeDocument/2006/relationships/image" Target="../media/image374.png"/><Relationship Id="rId2" Type="http://schemas.openxmlformats.org/officeDocument/2006/relationships/notesSlide" Target="../notesSlides/notesSlide21.xml"/><Relationship Id="rId16" Type="http://schemas.openxmlformats.org/officeDocument/2006/relationships/image" Target="../media/image373.png"/><Relationship Id="rId20" Type="http://schemas.openxmlformats.org/officeDocument/2006/relationships/image" Target="../media/image37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3.png"/><Relationship Id="rId11" Type="http://schemas.openxmlformats.org/officeDocument/2006/relationships/image" Target="../media/image368.png"/><Relationship Id="rId5" Type="http://schemas.openxmlformats.org/officeDocument/2006/relationships/image" Target="../media/image362.png"/><Relationship Id="rId15" Type="http://schemas.openxmlformats.org/officeDocument/2006/relationships/image" Target="../media/image372.png"/><Relationship Id="rId10" Type="http://schemas.openxmlformats.org/officeDocument/2006/relationships/image" Target="../media/image367.png"/><Relationship Id="rId19" Type="http://schemas.openxmlformats.org/officeDocument/2006/relationships/image" Target="../media/image376.png"/><Relationship Id="rId4" Type="http://schemas.openxmlformats.org/officeDocument/2006/relationships/image" Target="../media/image361.png"/><Relationship Id="rId9" Type="http://schemas.openxmlformats.org/officeDocument/2006/relationships/image" Target="../media/image366.png"/><Relationship Id="rId14" Type="http://schemas.openxmlformats.org/officeDocument/2006/relationships/image" Target="../media/image371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3.png"/><Relationship Id="rId13" Type="http://schemas.openxmlformats.org/officeDocument/2006/relationships/image" Target="../media/image388.png"/><Relationship Id="rId18" Type="http://schemas.openxmlformats.org/officeDocument/2006/relationships/image" Target="../media/image393.png"/><Relationship Id="rId3" Type="http://schemas.openxmlformats.org/officeDocument/2006/relationships/image" Target="../media/image360.png"/><Relationship Id="rId21" Type="http://schemas.openxmlformats.org/officeDocument/2006/relationships/image" Target="../media/image396.png"/><Relationship Id="rId7" Type="http://schemas.openxmlformats.org/officeDocument/2006/relationships/image" Target="../media/image382.png"/><Relationship Id="rId12" Type="http://schemas.openxmlformats.org/officeDocument/2006/relationships/image" Target="../media/image387.png"/><Relationship Id="rId17" Type="http://schemas.openxmlformats.org/officeDocument/2006/relationships/image" Target="../media/image392.png"/><Relationship Id="rId2" Type="http://schemas.openxmlformats.org/officeDocument/2006/relationships/notesSlide" Target="../notesSlides/notesSlide22.xml"/><Relationship Id="rId16" Type="http://schemas.openxmlformats.org/officeDocument/2006/relationships/image" Target="../media/image391.png"/><Relationship Id="rId20" Type="http://schemas.openxmlformats.org/officeDocument/2006/relationships/image" Target="../media/image39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1.png"/><Relationship Id="rId11" Type="http://schemas.openxmlformats.org/officeDocument/2006/relationships/image" Target="../media/image386.png"/><Relationship Id="rId5" Type="http://schemas.openxmlformats.org/officeDocument/2006/relationships/image" Target="../media/image380.png"/><Relationship Id="rId15" Type="http://schemas.openxmlformats.org/officeDocument/2006/relationships/image" Target="../media/image390.png"/><Relationship Id="rId10" Type="http://schemas.openxmlformats.org/officeDocument/2006/relationships/image" Target="../media/image385.png"/><Relationship Id="rId19" Type="http://schemas.openxmlformats.org/officeDocument/2006/relationships/image" Target="../media/image394.png"/><Relationship Id="rId4" Type="http://schemas.openxmlformats.org/officeDocument/2006/relationships/image" Target="../media/image379.png"/><Relationship Id="rId9" Type="http://schemas.openxmlformats.org/officeDocument/2006/relationships/image" Target="../media/image384.png"/><Relationship Id="rId14" Type="http://schemas.openxmlformats.org/officeDocument/2006/relationships/image" Target="../media/image389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2.png"/><Relationship Id="rId13" Type="http://schemas.openxmlformats.org/officeDocument/2006/relationships/image" Target="../media/image407.png"/><Relationship Id="rId18" Type="http://schemas.openxmlformats.org/officeDocument/2006/relationships/image" Target="../media/image412.png"/><Relationship Id="rId3" Type="http://schemas.openxmlformats.org/officeDocument/2006/relationships/image" Target="../media/image397.png"/><Relationship Id="rId21" Type="http://schemas.openxmlformats.org/officeDocument/2006/relationships/image" Target="../media/image415.png"/><Relationship Id="rId7" Type="http://schemas.openxmlformats.org/officeDocument/2006/relationships/image" Target="../media/image401.png"/><Relationship Id="rId12" Type="http://schemas.openxmlformats.org/officeDocument/2006/relationships/image" Target="../media/image406.png"/><Relationship Id="rId17" Type="http://schemas.openxmlformats.org/officeDocument/2006/relationships/image" Target="../media/image411.png"/><Relationship Id="rId25" Type="http://schemas.openxmlformats.org/officeDocument/2006/relationships/image" Target="../media/image419.png"/><Relationship Id="rId2" Type="http://schemas.openxmlformats.org/officeDocument/2006/relationships/notesSlide" Target="../notesSlides/notesSlide23.xml"/><Relationship Id="rId16" Type="http://schemas.openxmlformats.org/officeDocument/2006/relationships/image" Target="../media/image410.png"/><Relationship Id="rId20" Type="http://schemas.openxmlformats.org/officeDocument/2006/relationships/image" Target="../media/image4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0.png"/><Relationship Id="rId11" Type="http://schemas.openxmlformats.org/officeDocument/2006/relationships/image" Target="../media/image405.png"/><Relationship Id="rId24" Type="http://schemas.openxmlformats.org/officeDocument/2006/relationships/image" Target="../media/image418.png"/><Relationship Id="rId5" Type="http://schemas.openxmlformats.org/officeDocument/2006/relationships/image" Target="../media/image399.png"/><Relationship Id="rId15" Type="http://schemas.openxmlformats.org/officeDocument/2006/relationships/image" Target="../media/image409.png"/><Relationship Id="rId23" Type="http://schemas.openxmlformats.org/officeDocument/2006/relationships/image" Target="../media/image417.png"/><Relationship Id="rId10" Type="http://schemas.openxmlformats.org/officeDocument/2006/relationships/image" Target="../media/image404.png"/><Relationship Id="rId19" Type="http://schemas.openxmlformats.org/officeDocument/2006/relationships/image" Target="../media/image413.png"/><Relationship Id="rId4" Type="http://schemas.openxmlformats.org/officeDocument/2006/relationships/image" Target="../media/image398.png"/><Relationship Id="rId9" Type="http://schemas.openxmlformats.org/officeDocument/2006/relationships/image" Target="../media/image403.png"/><Relationship Id="rId14" Type="http://schemas.openxmlformats.org/officeDocument/2006/relationships/image" Target="../media/image408.png"/><Relationship Id="rId22" Type="http://schemas.openxmlformats.org/officeDocument/2006/relationships/image" Target="../media/image416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4.png"/><Relationship Id="rId13" Type="http://schemas.openxmlformats.org/officeDocument/2006/relationships/image" Target="../media/image429.png"/><Relationship Id="rId18" Type="http://schemas.openxmlformats.org/officeDocument/2006/relationships/image" Target="../media/image434.png"/><Relationship Id="rId26" Type="http://schemas.openxmlformats.org/officeDocument/2006/relationships/image" Target="../media/image442.png"/><Relationship Id="rId3" Type="http://schemas.openxmlformats.org/officeDocument/2006/relationships/image" Target="../media/image360.png"/><Relationship Id="rId21" Type="http://schemas.openxmlformats.org/officeDocument/2006/relationships/image" Target="../media/image437.png"/><Relationship Id="rId7" Type="http://schemas.openxmlformats.org/officeDocument/2006/relationships/image" Target="../media/image423.png"/><Relationship Id="rId12" Type="http://schemas.openxmlformats.org/officeDocument/2006/relationships/image" Target="../media/image428.png"/><Relationship Id="rId17" Type="http://schemas.openxmlformats.org/officeDocument/2006/relationships/image" Target="../media/image433.png"/><Relationship Id="rId25" Type="http://schemas.openxmlformats.org/officeDocument/2006/relationships/image" Target="../media/image441.png"/><Relationship Id="rId2" Type="http://schemas.openxmlformats.org/officeDocument/2006/relationships/notesSlide" Target="../notesSlides/notesSlide24.xml"/><Relationship Id="rId16" Type="http://schemas.openxmlformats.org/officeDocument/2006/relationships/image" Target="../media/image432.png"/><Relationship Id="rId20" Type="http://schemas.openxmlformats.org/officeDocument/2006/relationships/image" Target="../media/image43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2.png"/><Relationship Id="rId11" Type="http://schemas.openxmlformats.org/officeDocument/2006/relationships/image" Target="../media/image427.png"/><Relationship Id="rId24" Type="http://schemas.openxmlformats.org/officeDocument/2006/relationships/image" Target="../media/image440.png"/><Relationship Id="rId5" Type="http://schemas.openxmlformats.org/officeDocument/2006/relationships/image" Target="../media/image421.png"/><Relationship Id="rId15" Type="http://schemas.openxmlformats.org/officeDocument/2006/relationships/image" Target="../media/image431.png"/><Relationship Id="rId23" Type="http://schemas.openxmlformats.org/officeDocument/2006/relationships/image" Target="../media/image439.png"/><Relationship Id="rId28" Type="http://schemas.openxmlformats.org/officeDocument/2006/relationships/image" Target="../media/image444.png"/><Relationship Id="rId10" Type="http://schemas.openxmlformats.org/officeDocument/2006/relationships/image" Target="../media/image426.png"/><Relationship Id="rId19" Type="http://schemas.openxmlformats.org/officeDocument/2006/relationships/image" Target="../media/image435.png"/><Relationship Id="rId4" Type="http://schemas.openxmlformats.org/officeDocument/2006/relationships/image" Target="../media/image420.png"/><Relationship Id="rId9" Type="http://schemas.openxmlformats.org/officeDocument/2006/relationships/image" Target="../media/image425.png"/><Relationship Id="rId14" Type="http://schemas.openxmlformats.org/officeDocument/2006/relationships/image" Target="../media/image430.png"/><Relationship Id="rId22" Type="http://schemas.openxmlformats.org/officeDocument/2006/relationships/image" Target="../media/image438.png"/><Relationship Id="rId27" Type="http://schemas.openxmlformats.org/officeDocument/2006/relationships/image" Target="../media/image44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46.png"/><Relationship Id="rId18" Type="http://schemas.openxmlformats.org/officeDocument/2006/relationships/image" Target="../media/image51.png"/><Relationship Id="rId3" Type="http://schemas.openxmlformats.org/officeDocument/2006/relationships/image" Target="../media/image36.png"/><Relationship Id="rId21" Type="http://schemas.openxmlformats.org/officeDocument/2006/relationships/image" Target="../media/image54.png"/><Relationship Id="rId7" Type="http://schemas.openxmlformats.org/officeDocument/2006/relationships/image" Target="../media/image40.png"/><Relationship Id="rId12" Type="http://schemas.openxmlformats.org/officeDocument/2006/relationships/image" Target="../media/image45.png"/><Relationship Id="rId17" Type="http://schemas.openxmlformats.org/officeDocument/2006/relationships/image" Target="../media/image50.png"/><Relationship Id="rId25" Type="http://schemas.openxmlformats.org/officeDocument/2006/relationships/image" Target="../media/image58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49.png"/><Relationship Id="rId20" Type="http://schemas.openxmlformats.org/officeDocument/2006/relationships/image" Target="../media/image5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png"/><Relationship Id="rId11" Type="http://schemas.openxmlformats.org/officeDocument/2006/relationships/image" Target="../media/image44.png"/><Relationship Id="rId24" Type="http://schemas.openxmlformats.org/officeDocument/2006/relationships/image" Target="../media/image57.png"/><Relationship Id="rId5" Type="http://schemas.openxmlformats.org/officeDocument/2006/relationships/image" Target="../media/image38.png"/><Relationship Id="rId15" Type="http://schemas.openxmlformats.org/officeDocument/2006/relationships/image" Target="../media/image48.png"/><Relationship Id="rId23" Type="http://schemas.openxmlformats.org/officeDocument/2006/relationships/image" Target="../media/image56.png"/><Relationship Id="rId10" Type="http://schemas.openxmlformats.org/officeDocument/2006/relationships/image" Target="../media/image43.png"/><Relationship Id="rId19" Type="http://schemas.openxmlformats.org/officeDocument/2006/relationships/image" Target="../media/image52.png"/><Relationship Id="rId4" Type="http://schemas.openxmlformats.org/officeDocument/2006/relationships/image" Target="../media/image37.png"/><Relationship Id="rId9" Type="http://schemas.openxmlformats.org/officeDocument/2006/relationships/image" Target="../media/image42.png"/><Relationship Id="rId14" Type="http://schemas.openxmlformats.org/officeDocument/2006/relationships/image" Target="../media/image47.png"/><Relationship Id="rId22" Type="http://schemas.openxmlformats.org/officeDocument/2006/relationships/image" Target="../media/image5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13" Type="http://schemas.openxmlformats.org/officeDocument/2006/relationships/image" Target="../media/image68.png"/><Relationship Id="rId18" Type="http://schemas.openxmlformats.org/officeDocument/2006/relationships/image" Target="../media/image73.png"/><Relationship Id="rId3" Type="http://schemas.openxmlformats.org/officeDocument/2006/relationships/image" Target="../media/image1.png"/><Relationship Id="rId21" Type="http://schemas.openxmlformats.org/officeDocument/2006/relationships/image" Target="../media/image76.png"/><Relationship Id="rId7" Type="http://schemas.openxmlformats.org/officeDocument/2006/relationships/image" Target="../media/image62.png"/><Relationship Id="rId12" Type="http://schemas.openxmlformats.org/officeDocument/2006/relationships/image" Target="../media/image67.png"/><Relationship Id="rId17" Type="http://schemas.openxmlformats.org/officeDocument/2006/relationships/image" Target="../media/image72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71.png"/><Relationship Id="rId20" Type="http://schemas.openxmlformats.org/officeDocument/2006/relationships/image" Target="../media/image7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1.png"/><Relationship Id="rId11" Type="http://schemas.openxmlformats.org/officeDocument/2006/relationships/image" Target="../media/image66.png"/><Relationship Id="rId5" Type="http://schemas.openxmlformats.org/officeDocument/2006/relationships/image" Target="../media/image60.png"/><Relationship Id="rId15" Type="http://schemas.openxmlformats.org/officeDocument/2006/relationships/image" Target="../media/image70.png"/><Relationship Id="rId10" Type="http://schemas.openxmlformats.org/officeDocument/2006/relationships/image" Target="../media/image65.png"/><Relationship Id="rId19" Type="http://schemas.openxmlformats.org/officeDocument/2006/relationships/image" Target="../media/image74.png"/><Relationship Id="rId4" Type="http://schemas.openxmlformats.org/officeDocument/2006/relationships/image" Target="../media/image59.png"/><Relationship Id="rId9" Type="http://schemas.openxmlformats.org/officeDocument/2006/relationships/image" Target="../media/image64.png"/><Relationship Id="rId14" Type="http://schemas.openxmlformats.org/officeDocument/2006/relationships/image" Target="../media/image69.png"/><Relationship Id="rId22" Type="http://schemas.openxmlformats.org/officeDocument/2006/relationships/image" Target="../media/image7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13" Type="http://schemas.openxmlformats.org/officeDocument/2006/relationships/image" Target="../media/image88.png"/><Relationship Id="rId18" Type="http://schemas.openxmlformats.org/officeDocument/2006/relationships/image" Target="../media/image93.png"/><Relationship Id="rId3" Type="http://schemas.openxmlformats.org/officeDocument/2006/relationships/image" Target="../media/image78.png"/><Relationship Id="rId7" Type="http://schemas.openxmlformats.org/officeDocument/2006/relationships/image" Target="../media/image82.png"/><Relationship Id="rId12" Type="http://schemas.openxmlformats.org/officeDocument/2006/relationships/image" Target="../media/image87.png"/><Relationship Id="rId17" Type="http://schemas.openxmlformats.org/officeDocument/2006/relationships/image" Target="../media/image92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9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1.png"/><Relationship Id="rId11" Type="http://schemas.openxmlformats.org/officeDocument/2006/relationships/image" Target="../media/image86.png"/><Relationship Id="rId5" Type="http://schemas.openxmlformats.org/officeDocument/2006/relationships/image" Target="../media/image80.png"/><Relationship Id="rId15" Type="http://schemas.openxmlformats.org/officeDocument/2006/relationships/image" Target="../media/image90.png"/><Relationship Id="rId10" Type="http://schemas.openxmlformats.org/officeDocument/2006/relationships/image" Target="../media/image85.png"/><Relationship Id="rId19" Type="http://schemas.openxmlformats.org/officeDocument/2006/relationships/image" Target="../media/image94.png"/><Relationship Id="rId4" Type="http://schemas.openxmlformats.org/officeDocument/2006/relationships/image" Target="../media/image79.png"/><Relationship Id="rId9" Type="http://schemas.openxmlformats.org/officeDocument/2006/relationships/image" Target="../media/image84.png"/><Relationship Id="rId14" Type="http://schemas.openxmlformats.org/officeDocument/2006/relationships/image" Target="../media/image8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png"/><Relationship Id="rId13" Type="http://schemas.openxmlformats.org/officeDocument/2006/relationships/image" Target="../media/image104.png"/><Relationship Id="rId3" Type="http://schemas.openxmlformats.org/officeDocument/2006/relationships/image" Target="../media/image1.png"/><Relationship Id="rId7" Type="http://schemas.openxmlformats.org/officeDocument/2006/relationships/image" Target="../media/image98.png"/><Relationship Id="rId12" Type="http://schemas.openxmlformats.org/officeDocument/2006/relationships/image" Target="../media/image10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7.png"/><Relationship Id="rId11" Type="http://schemas.openxmlformats.org/officeDocument/2006/relationships/image" Target="../media/image102.png"/><Relationship Id="rId5" Type="http://schemas.openxmlformats.org/officeDocument/2006/relationships/image" Target="../media/image96.png"/><Relationship Id="rId10" Type="http://schemas.openxmlformats.org/officeDocument/2006/relationships/image" Target="../media/image101.png"/><Relationship Id="rId4" Type="http://schemas.openxmlformats.org/officeDocument/2006/relationships/image" Target="../media/image95.png"/><Relationship Id="rId9" Type="http://schemas.openxmlformats.org/officeDocument/2006/relationships/image" Target="../media/image10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9.png"/><Relationship Id="rId13" Type="http://schemas.openxmlformats.org/officeDocument/2006/relationships/image" Target="../media/image114.png"/><Relationship Id="rId18" Type="http://schemas.openxmlformats.org/officeDocument/2006/relationships/image" Target="../media/image119.png"/><Relationship Id="rId3" Type="http://schemas.openxmlformats.org/officeDocument/2006/relationships/image" Target="../media/image1.png"/><Relationship Id="rId21" Type="http://schemas.openxmlformats.org/officeDocument/2006/relationships/image" Target="../media/image122.png"/><Relationship Id="rId7" Type="http://schemas.openxmlformats.org/officeDocument/2006/relationships/image" Target="../media/image108.png"/><Relationship Id="rId12" Type="http://schemas.openxmlformats.org/officeDocument/2006/relationships/image" Target="../media/image113.png"/><Relationship Id="rId17" Type="http://schemas.openxmlformats.org/officeDocument/2006/relationships/image" Target="../media/image118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117.png"/><Relationship Id="rId20" Type="http://schemas.openxmlformats.org/officeDocument/2006/relationships/image" Target="../media/image12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7.png"/><Relationship Id="rId11" Type="http://schemas.openxmlformats.org/officeDocument/2006/relationships/image" Target="../media/image112.png"/><Relationship Id="rId5" Type="http://schemas.openxmlformats.org/officeDocument/2006/relationships/image" Target="../media/image106.png"/><Relationship Id="rId15" Type="http://schemas.openxmlformats.org/officeDocument/2006/relationships/image" Target="../media/image116.png"/><Relationship Id="rId10" Type="http://schemas.openxmlformats.org/officeDocument/2006/relationships/image" Target="../media/image111.png"/><Relationship Id="rId19" Type="http://schemas.openxmlformats.org/officeDocument/2006/relationships/image" Target="../media/image120.png"/><Relationship Id="rId4" Type="http://schemas.openxmlformats.org/officeDocument/2006/relationships/image" Target="../media/image105.png"/><Relationship Id="rId9" Type="http://schemas.openxmlformats.org/officeDocument/2006/relationships/image" Target="../media/image110.png"/><Relationship Id="rId14" Type="http://schemas.openxmlformats.org/officeDocument/2006/relationships/image" Target="../media/image11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7.png"/><Relationship Id="rId13" Type="http://schemas.openxmlformats.org/officeDocument/2006/relationships/image" Target="../media/image132.png"/><Relationship Id="rId18" Type="http://schemas.openxmlformats.org/officeDocument/2006/relationships/image" Target="../media/image137.png"/><Relationship Id="rId26" Type="http://schemas.openxmlformats.org/officeDocument/2006/relationships/image" Target="../media/image145.png"/><Relationship Id="rId3" Type="http://schemas.openxmlformats.org/officeDocument/2006/relationships/image" Target="../media/image1.png"/><Relationship Id="rId21" Type="http://schemas.openxmlformats.org/officeDocument/2006/relationships/image" Target="../media/image140.png"/><Relationship Id="rId7" Type="http://schemas.openxmlformats.org/officeDocument/2006/relationships/image" Target="../media/image126.png"/><Relationship Id="rId12" Type="http://schemas.openxmlformats.org/officeDocument/2006/relationships/image" Target="../media/image131.png"/><Relationship Id="rId17" Type="http://schemas.openxmlformats.org/officeDocument/2006/relationships/image" Target="../media/image136.png"/><Relationship Id="rId25" Type="http://schemas.openxmlformats.org/officeDocument/2006/relationships/image" Target="../media/image144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135.png"/><Relationship Id="rId20" Type="http://schemas.openxmlformats.org/officeDocument/2006/relationships/image" Target="../media/image139.png"/><Relationship Id="rId29" Type="http://schemas.openxmlformats.org/officeDocument/2006/relationships/image" Target="../media/image14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5.png"/><Relationship Id="rId11" Type="http://schemas.openxmlformats.org/officeDocument/2006/relationships/image" Target="../media/image130.png"/><Relationship Id="rId24" Type="http://schemas.openxmlformats.org/officeDocument/2006/relationships/image" Target="../media/image143.png"/><Relationship Id="rId5" Type="http://schemas.openxmlformats.org/officeDocument/2006/relationships/image" Target="../media/image124.png"/><Relationship Id="rId15" Type="http://schemas.openxmlformats.org/officeDocument/2006/relationships/image" Target="../media/image134.png"/><Relationship Id="rId23" Type="http://schemas.openxmlformats.org/officeDocument/2006/relationships/image" Target="../media/image142.png"/><Relationship Id="rId28" Type="http://schemas.openxmlformats.org/officeDocument/2006/relationships/image" Target="../media/image147.png"/><Relationship Id="rId10" Type="http://schemas.openxmlformats.org/officeDocument/2006/relationships/image" Target="../media/image129.png"/><Relationship Id="rId19" Type="http://schemas.openxmlformats.org/officeDocument/2006/relationships/image" Target="../media/image138.png"/><Relationship Id="rId4" Type="http://schemas.openxmlformats.org/officeDocument/2006/relationships/image" Target="../media/image123.png"/><Relationship Id="rId9" Type="http://schemas.openxmlformats.org/officeDocument/2006/relationships/image" Target="../media/image128.png"/><Relationship Id="rId14" Type="http://schemas.openxmlformats.org/officeDocument/2006/relationships/image" Target="../media/image133.png"/><Relationship Id="rId22" Type="http://schemas.openxmlformats.org/officeDocument/2006/relationships/image" Target="../media/image141.png"/><Relationship Id="rId27" Type="http://schemas.openxmlformats.org/officeDocument/2006/relationships/image" Target="../media/image14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3.png"/><Relationship Id="rId13" Type="http://schemas.openxmlformats.org/officeDocument/2006/relationships/image" Target="../media/image158.png"/><Relationship Id="rId3" Type="http://schemas.openxmlformats.org/officeDocument/2006/relationships/image" Target="../media/image1.png"/><Relationship Id="rId7" Type="http://schemas.openxmlformats.org/officeDocument/2006/relationships/image" Target="../media/image152.png"/><Relationship Id="rId12" Type="http://schemas.openxmlformats.org/officeDocument/2006/relationships/image" Target="../media/image157.png"/><Relationship Id="rId17" Type="http://schemas.openxmlformats.org/officeDocument/2006/relationships/image" Target="../media/image162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16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1.png"/><Relationship Id="rId11" Type="http://schemas.openxmlformats.org/officeDocument/2006/relationships/image" Target="../media/image156.png"/><Relationship Id="rId5" Type="http://schemas.openxmlformats.org/officeDocument/2006/relationships/image" Target="../media/image150.png"/><Relationship Id="rId15" Type="http://schemas.openxmlformats.org/officeDocument/2006/relationships/image" Target="../media/image160.png"/><Relationship Id="rId10" Type="http://schemas.openxmlformats.org/officeDocument/2006/relationships/image" Target="../media/image155.png"/><Relationship Id="rId4" Type="http://schemas.openxmlformats.org/officeDocument/2006/relationships/image" Target="../media/image149.png"/><Relationship Id="rId9" Type="http://schemas.openxmlformats.org/officeDocument/2006/relationships/image" Target="../media/image154.png"/><Relationship Id="rId14" Type="http://schemas.openxmlformats.org/officeDocument/2006/relationships/image" Target="../media/image15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4572000" cy="6858000"/>
          </a:xfrm>
          <a:prstGeom prst="rect">
            <a:avLst/>
          </a:prstGeom>
        </p:spPr>
      </p:pic>
      <p:pic>
        <p:nvPicPr>
          <p:cNvPr id="4" name="SK-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0" y="0"/>
            <a:ext cx="219373" cy="6858000"/>
          </a:xfrm>
          <a:prstGeom prst="rect">
            <a:avLst/>
          </a:prstGeom>
        </p:spPr>
      </p:pic>
      <p:pic>
        <p:nvPicPr>
          <p:cNvPr id="5" name="SK-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41090" y="651421"/>
            <a:ext cx="1889671" cy="1302990"/>
          </a:xfrm>
          <a:prstGeom prst="rect">
            <a:avLst/>
          </a:prstGeom>
        </p:spPr>
      </p:pic>
      <p:pic>
        <p:nvPicPr>
          <p:cNvPr id="6" name="SK-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11561" y="2228850"/>
            <a:ext cx="609600" cy="34230"/>
          </a:xfrm>
          <a:prstGeom prst="rect">
            <a:avLst/>
          </a:prstGeom>
        </p:spPr>
      </p:pic>
      <p:pic>
        <p:nvPicPr>
          <p:cNvPr id="7" name="SK-1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25380" y="2455069"/>
            <a:ext cx="2474863" cy="47923"/>
          </a:xfrm>
          <a:prstGeom prst="rect">
            <a:avLst/>
          </a:prstGeom>
        </p:spPr>
      </p:pic>
      <p:pic>
        <p:nvPicPr>
          <p:cNvPr id="8" name="SK-1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37584" y="4389239"/>
            <a:ext cx="1999357" cy="411361"/>
          </a:xfrm>
          <a:prstGeom prst="rect">
            <a:avLst/>
          </a:prstGeom>
        </p:spPr>
      </p:pic>
      <p:pic>
        <p:nvPicPr>
          <p:cNvPr id="9" name="SK-1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583388" y="4473592"/>
            <a:ext cx="3023592" cy="411361"/>
          </a:xfrm>
          <a:prstGeom prst="rect">
            <a:avLst/>
          </a:prstGeom>
        </p:spPr>
      </p:pic>
      <p:pic>
        <p:nvPicPr>
          <p:cNvPr id="10" name="SK-1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425380" y="4969435"/>
            <a:ext cx="1999357" cy="411361"/>
          </a:xfrm>
          <a:prstGeom prst="rect">
            <a:avLst/>
          </a:prstGeom>
        </p:spPr>
      </p:pic>
      <p:pic>
        <p:nvPicPr>
          <p:cNvPr id="11" name="SK-1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960769" y="5061198"/>
            <a:ext cx="1914079" cy="1515517"/>
          </a:xfrm>
          <a:prstGeom prst="rect">
            <a:avLst/>
          </a:prstGeom>
        </p:spPr>
      </p:pic>
      <p:pic>
        <p:nvPicPr>
          <p:cNvPr id="12" name="SK-1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510659" y="5074890"/>
            <a:ext cx="304800" cy="233065"/>
          </a:xfrm>
          <a:prstGeom prst="rect">
            <a:avLst/>
          </a:prstGeom>
        </p:spPr>
      </p:pic>
      <p:pic>
        <p:nvPicPr>
          <p:cNvPr id="13" name="SK-1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583388" y="4526161"/>
            <a:ext cx="243780" cy="287982"/>
          </a:xfrm>
          <a:prstGeom prst="rect">
            <a:avLst/>
          </a:prstGeom>
        </p:spPr>
      </p:pic>
      <p:pic>
        <p:nvPicPr>
          <p:cNvPr id="14" name="SK-1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548715" y="4454277"/>
            <a:ext cx="304800" cy="301675"/>
          </a:xfrm>
          <a:prstGeom prst="rect">
            <a:avLst/>
          </a:prstGeom>
        </p:spPr>
      </p:pic>
      <p:pic>
        <p:nvPicPr>
          <p:cNvPr id="15" name="SK-1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133773" y="4327327"/>
            <a:ext cx="2291953" cy="2084784"/>
          </a:xfrm>
          <a:prstGeom prst="rect">
            <a:avLst/>
          </a:prstGeom>
        </p:spPr>
      </p:pic>
      <p:pic>
        <p:nvPicPr>
          <p:cNvPr id="16" name="SK-1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524000" y="630882"/>
            <a:ext cx="1524000" cy="1536055"/>
          </a:xfrm>
          <a:prstGeom prst="rect">
            <a:avLst/>
          </a:prstGeom>
        </p:spPr>
      </p:pic>
      <p:sp>
        <p:nvSpPr>
          <p:cNvPr id="18" name="SK-1-text-17"/>
          <p:cNvSpPr/>
          <p:nvPr/>
        </p:nvSpPr>
        <p:spPr>
          <a:xfrm>
            <a:off x="1295103" y="2564755"/>
            <a:ext cx="2130623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875" b="1" dirty="0">
                <a:solidFill>
                  <a:srgbClr val="E5A0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BRADFORD VTS TEACHING DECK</a:t>
            </a:r>
            <a:endParaRPr lang="en-US" sz="1875" dirty="0"/>
          </a:p>
        </p:txBody>
      </p:sp>
      <p:sp>
        <p:nvSpPr>
          <p:cNvPr id="19" name="SK-1-text-18"/>
          <p:cNvSpPr/>
          <p:nvPr/>
        </p:nvSpPr>
        <p:spPr>
          <a:xfrm>
            <a:off x="5425380" y="870942"/>
            <a:ext cx="5425380" cy="15086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5775"/>
              </a:lnSpc>
              <a:buNone/>
            </a:pPr>
            <a:r>
              <a:rPr lang="en-US" sz="5250" b="1" dirty="0">
                <a:solidFill>
                  <a:srgbClr val="0D2B5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Chest Infections</a:t>
            </a:r>
            <a:endParaRPr lang="en-US" sz="5250" dirty="0"/>
          </a:p>
          <a:p>
            <a:pPr marL="0" indent="0" algn="l">
              <a:lnSpc>
                <a:spcPts val="5775"/>
              </a:lnSpc>
              <a:buNone/>
            </a:pPr>
            <a:r>
              <a:rPr lang="en-US" sz="5250" b="1" dirty="0">
                <a:solidFill>
                  <a:srgbClr val="0D2B5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Primary Care</a:t>
            </a:r>
            <a:endParaRPr lang="en-US" sz="5250" dirty="0"/>
          </a:p>
        </p:txBody>
      </p:sp>
      <p:sp>
        <p:nvSpPr>
          <p:cNvPr id="20" name="SK-1-text-19"/>
          <p:cNvSpPr/>
          <p:nvPr/>
        </p:nvSpPr>
        <p:spPr>
          <a:xfrm>
            <a:off x="5388769" y="2852886"/>
            <a:ext cx="5815459" cy="13509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633"/>
              </a:lnSpc>
              <a:buNone/>
            </a:pPr>
            <a:r>
              <a:rPr lang="en-US" sz="2025" dirty="0">
                <a:solidFill>
                  <a:srgbClr val="0D2B5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comprehensive guide for GP registrars</a:t>
            </a:r>
            <a:endParaRPr lang="en-US" sz="2025" dirty="0"/>
          </a:p>
          <a:p>
            <a:pPr marL="0" indent="0" algn="l">
              <a:lnSpc>
                <a:spcPts val="2633"/>
              </a:lnSpc>
              <a:buNone/>
            </a:pPr>
            <a:r>
              <a:rPr lang="en-US" sz="2025" dirty="0">
                <a:solidFill>
                  <a:srgbClr val="0D2B5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 managing chest infections — updated</a:t>
            </a:r>
            <a:endParaRPr lang="en-US" sz="2025" dirty="0"/>
          </a:p>
          <a:p>
            <a:pPr marL="0" indent="0" algn="l">
              <a:lnSpc>
                <a:spcPts val="2633"/>
              </a:lnSpc>
              <a:buNone/>
            </a:pPr>
            <a:r>
              <a:rPr lang="en-US" sz="2025" dirty="0">
                <a:solidFill>
                  <a:srgbClr val="0D2B5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NICE guidelines and preparation for RCGP</a:t>
            </a:r>
            <a:endParaRPr lang="en-US" sz="2025" dirty="0"/>
          </a:p>
          <a:p>
            <a:pPr marL="0" indent="0" algn="l">
              <a:lnSpc>
                <a:spcPts val="2633"/>
              </a:lnSpc>
              <a:buNone/>
            </a:pPr>
            <a:r>
              <a:rPr lang="en-US" sz="2025" dirty="0">
                <a:solidFill>
                  <a:srgbClr val="0D2B5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AKT and SCA exams.</a:t>
            </a:r>
            <a:endParaRPr lang="en-US" sz="2025" dirty="0"/>
          </a:p>
        </p:txBody>
      </p:sp>
      <p:sp>
        <p:nvSpPr>
          <p:cNvPr id="21" name="SK-1-text-20"/>
          <p:cNvSpPr/>
          <p:nvPr/>
        </p:nvSpPr>
        <p:spPr>
          <a:xfrm>
            <a:off x="5864275" y="4483277"/>
            <a:ext cx="3782378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0D2B5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Clinical Practice</a:t>
            </a:r>
            <a:endParaRPr lang="en-US" sz="1425" dirty="0"/>
          </a:p>
        </p:txBody>
      </p:sp>
      <p:sp>
        <p:nvSpPr>
          <p:cNvPr id="22" name="SK-1-text-21"/>
          <p:cNvSpPr/>
          <p:nvPr/>
        </p:nvSpPr>
        <p:spPr>
          <a:xfrm>
            <a:off x="7924800" y="4560540"/>
            <a:ext cx="426720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0D2B5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NICE NG250 · NG120 · NG117</a:t>
            </a:r>
            <a:endParaRPr lang="en-US" sz="1425" dirty="0"/>
          </a:p>
        </p:txBody>
      </p:sp>
      <p:sp>
        <p:nvSpPr>
          <p:cNvPr id="23" name="SK-1-text-22"/>
          <p:cNvSpPr/>
          <p:nvPr/>
        </p:nvSpPr>
        <p:spPr>
          <a:xfrm>
            <a:off x="5864275" y="5081736"/>
            <a:ext cx="3130868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0D2B5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AKT &amp; SCA Prep</a:t>
            </a:r>
            <a:endParaRPr lang="en-US" sz="1425" dirty="0"/>
          </a:p>
        </p:txBody>
      </p:sp>
      <p:sp>
        <p:nvSpPr>
          <p:cNvPr id="24" name="SK-1-text-23"/>
          <p:cNvSpPr/>
          <p:nvPr/>
        </p:nvSpPr>
        <p:spPr>
          <a:xfrm>
            <a:off x="5388769" y="6000750"/>
            <a:ext cx="6803231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0D2B5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Bradford VTS — GP Registrar Teaching Series.</a:t>
            </a:r>
            <a:endParaRPr lang="en-US" sz="1425" dirty="0"/>
          </a:p>
        </p:txBody>
      </p:sp>
      <p:sp>
        <p:nvSpPr>
          <p:cNvPr id="25" name="SK-1-text-24"/>
          <p:cNvSpPr/>
          <p:nvPr/>
        </p:nvSpPr>
        <p:spPr>
          <a:xfrm>
            <a:off x="5425380" y="6281886"/>
            <a:ext cx="253365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9999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May 2026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0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0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36596" y="0"/>
            <a:ext cx="2755255" cy="1645890"/>
          </a:xfrm>
          <a:prstGeom prst="rect">
            <a:avLst/>
          </a:prstGeom>
        </p:spPr>
      </p:pic>
      <p:pic>
        <p:nvPicPr>
          <p:cNvPr id="4" name="SK-10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0471" y="1539776"/>
            <a:ext cx="2279898" cy="47625"/>
          </a:xfrm>
          <a:prstGeom prst="rect">
            <a:avLst/>
          </a:prstGeom>
        </p:spPr>
      </p:pic>
      <p:pic>
        <p:nvPicPr>
          <p:cNvPr id="5" name="SK-10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5192" y="2475607"/>
            <a:ext cx="3499098" cy="3463230"/>
          </a:xfrm>
          <a:prstGeom prst="rect">
            <a:avLst/>
          </a:prstGeom>
        </p:spPr>
      </p:pic>
      <p:pic>
        <p:nvPicPr>
          <p:cNvPr id="6" name="SK-10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5192" y="2475607"/>
            <a:ext cx="3499098" cy="95994"/>
          </a:xfrm>
          <a:prstGeom prst="rect">
            <a:avLst/>
          </a:prstGeom>
        </p:spPr>
      </p:pic>
      <p:pic>
        <p:nvPicPr>
          <p:cNvPr id="7" name="SK-10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5192" y="2571750"/>
            <a:ext cx="3499098" cy="418207"/>
          </a:xfrm>
          <a:prstGeom prst="rect">
            <a:avLst/>
          </a:prstGeom>
        </p:spPr>
      </p:pic>
      <p:pic>
        <p:nvPicPr>
          <p:cNvPr id="8" name="SK-10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65584" y="4413796"/>
            <a:ext cx="2938165" cy="19050"/>
          </a:xfrm>
          <a:prstGeom prst="rect">
            <a:avLst/>
          </a:prstGeom>
        </p:spPr>
      </p:pic>
      <p:pic>
        <p:nvPicPr>
          <p:cNvPr id="9" name="SK-10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352479" y="2475607"/>
            <a:ext cx="3499098" cy="3463230"/>
          </a:xfrm>
          <a:prstGeom prst="rect">
            <a:avLst/>
          </a:prstGeom>
        </p:spPr>
      </p:pic>
      <p:pic>
        <p:nvPicPr>
          <p:cNvPr id="10" name="SK-10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352479" y="2475607"/>
            <a:ext cx="3499098" cy="95994"/>
          </a:xfrm>
          <a:prstGeom prst="rect">
            <a:avLst/>
          </a:prstGeom>
        </p:spPr>
      </p:pic>
      <p:pic>
        <p:nvPicPr>
          <p:cNvPr id="11" name="SK-10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352479" y="2571750"/>
            <a:ext cx="3499098" cy="418207"/>
          </a:xfrm>
          <a:prstGeom prst="rect">
            <a:avLst/>
          </a:prstGeom>
        </p:spPr>
      </p:pic>
      <p:pic>
        <p:nvPicPr>
          <p:cNvPr id="12" name="SK-10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645075" y="4413796"/>
            <a:ext cx="2913757" cy="19050"/>
          </a:xfrm>
          <a:prstGeom prst="rect">
            <a:avLst/>
          </a:prstGeom>
        </p:spPr>
      </p:pic>
      <p:pic>
        <p:nvPicPr>
          <p:cNvPr id="13" name="SK-10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107561" y="2475607"/>
            <a:ext cx="3511153" cy="3463230"/>
          </a:xfrm>
          <a:prstGeom prst="rect">
            <a:avLst/>
          </a:prstGeom>
        </p:spPr>
      </p:pic>
      <p:pic>
        <p:nvPicPr>
          <p:cNvPr id="14" name="SK-10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107561" y="2475607"/>
            <a:ext cx="3511153" cy="95994"/>
          </a:xfrm>
          <a:prstGeom prst="rect">
            <a:avLst/>
          </a:prstGeom>
        </p:spPr>
      </p:pic>
      <p:pic>
        <p:nvPicPr>
          <p:cNvPr id="15" name="SK-10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107561" y="2571750"/>
            <a:ext cx="3511153" cy="418207"/>
          </a:xfrm>
          <a:prstGeom prst="rect">
            <a:avLst/>
          </a:prstGeom>
        </p:spPr>
      </p:pic>
      <p:pic>
        <p:nvPicPr>
          <p:cNvPr id="16" name="SK-10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400157" y="4413796"/>
            <a:ext cx="2925961" cy="19050"/>
          </a:xfrm>
          <a:prstGeom prst="rect">
            <a:avLst/>
          </a:prstGeom>
        </p:spPr>
      </p:pic>
      <p:pic>
        <p:nvPicPr>
          <p:cNvPr id="17" name="SK-10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85192" y="6185892"/>
            <a:ext cx="11033671" cy="418207"/>
          </a:xfrm>
          <a:prstGeom prst="rect">
            <a:avLst/>
          </a:prstGeom>
        </p:spPr>
      </p:pic>
      <p:pic>
        <p:nvPicPr>
          <p:cNvPr id="18" name="SK-10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85192" y="6797725"/>
            <a:ext cx="11033671" cy="38100"/>
          </a:xfrm>
          <a:prstGeom prst="rect">
            <a:avLst/>
          </a:prstGeom>
        </p:spPr>
      </p:pic>
      <p:pic>
        <p:nvPicPr>
          <p:cNvPr id="19" name="SK-10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07082" y="6247507"/>
            <a:ext cx="353467" cy="329059"/>
          </a:xfrm>
          <a:prstGeom prst="rect">
            <a:avLst/>
          </a:prstGeom>
        </p:spPr>
      </p:pic>
      <p:pic>
        <p:nvPicPr>
          <p:cNvPr id="20" name="SK-10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643765" y="5232648"/>
            <a:ext cx="414486" cy="507355"/>
          </a:xfrm>
          <a:prstGeom prst="rect">
            <a:avLst/>
          </a:prstGeom>
        </p:spPr>
      </p:pic>
      <p:pic>
        <p:nvPicPr>
          <p:cNvPr id="21" name="SK-10-img-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5876479" y="5253186"/>
            <a:ext cx="426690" cy="466279"/>
          </a:xfrm>
          <a:prstGeom prst="rect">
            <a:avLst/>
          </a:prstGeom>
        </p:spPr>
      </p:pic>
      <p:pic>
        <p:nvPicPr>
          <p:cNvPr id="22" name="SK-10-img-21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2109192" y="5266879"/>
            <a:ext cx="451098" cy="438894"/>
          </a:xfrm>
          <a:prstGeom prst="rect">
            <a:avLst/>
          </a:prstGeom>
        </p:spPr>
      </p:pic>
      <p:sp>
        <p:nvSpPr>
          <p:cNvPr id="23" name="SK-10-text-22"/>
          <p:cNvSpPr/>
          <p:nvPr/>
        </p:nvSpPr>
        <p:spPr>
          <a:xfrm>
            <a:off x="633859" y="507355"/>
            <a:ext cx="11558141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4454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Community-Acquired Pneumonia · NICE NG250</a:t>
            </a:r>
            <a:endParaRPr lang="en-US" sz="1800" dirty="0"/>
          </a:p>
        </p:txBody>
      </p:sp>
      <p:sp>
        <p:nvSpPr>
          <p:cNvPr id="24" name="SK-10-text-23"/>
          <p:cNvSpPr/>
          <p:nvPr/>
        </p:nvSpPr>
        <p:spPr>
          <a:xfrm>
            <a:off x="633859" y="918865"/>
            <a:ext cx="11558141" cy="5828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050" b="1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Antibiotic Treatment for Low-Severity CAP</a:t>
            </a:r>
            <a:endParaRPr lang="en-US" sz="4050" dirty="0"/>
          </a:p>
        </p:txBody>
      </p:sp>
      <p:sp>
        <p:nvSpPr>
          <p:cNvPr id="25" name="SK-10-text-24"/>
          <p:cNvSpPr/>
          <p:nvPr/>
        </p:nvSpPr>
        <p:spPr>
          <a:xfrm>
            <a:off x="621655" y="1803648"/>
            <a:ext cx="11570345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00" dirty="0">
                <a:solidFill>
                  <a:srgbClr val="4454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CRB-65 = 0 · Treating at home · 5-day course for adults (NG250, Sept 2025)</a:t>
            </a:r>
            <a:endParaRPr lang="en-US" sz="2400" dirty="0"/>
          </a:p>
        </p:txBody>
      </p:sp>
      <p:sp>
        <p:nvSpPr>
          <p:cNvPr id="26" name="SK-10-text-25"/>
          <p:cNvSpPr/>
          <p:nvPr/>
        </p:nvSpPr>
        <p:spPr>
          <a:xfrm>
            <a:off x="1674019" y="2647057"/>
            <a:ext cx="133350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C55A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FIRST LINE</a:t>
            </a:r>
            <a:endParaRPr lang="en-US" sz="1800" dirty="0"/>
          </a:p>
        </p:txBody>
      </p:sp>
      <p:sp>
        <p:nvSpPr>
          <p:cNvPr id="27" name="SK-10-text-26"/>
          <p:cNvSpPr/>
          <p:nvPr/>
        </p:nvSpPr>
        <p:spPr>
          <a:xfrm>
            <a:off x="1323677" y="3140869"/>
            <a:ext cx="2021830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850" b="1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Amoxicillin</a:t>
            </a:r>
            <a:endParaRPr lang="en-US" sz="2850" dirty="0"/>
          </a:p>
        </p:txBody>
      </p:sp>
      <p:sp>
        <p:nvSpPr>
          <p:cNvPr id="28" name="SK-10-text-27"/>
          <p:cNvSpPr/>
          <p:nvPr/>
        </p:nvSpPr>
        <p:spPr>
          <a:xfrm>
            <a:off x="1121569" y="3634680"/>
            <a:ext cx="2413992" cy="6171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340"/>
              </a:lnSpc>
              <a:buNone/>
            </a:pPr>
            <a:r>
              <a:rPr lang="en-US" sz="19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500 mg · Three times</a:t>
            </a:r>
            <a:endParaRPr lang="en-US" sz="1950" dirty="0"/>
          </a:p>
          <a:p>
            <a:pPr marL="0" indent="0" algn="ctr">
              <a:lnSpc>
                <a:spcPts val="2340"/>
              </a:lnSpc>
              <a:buNone/>
            </a:pPr>
            <a:r>
              <a:rPr lang="en-US" sz="19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daily · 5 days</a:t>
            </a:r>
            <a:endParaRPr lang="en-US" sz="1950" dirty="0"/>
          </a:p>
        </p:txBody>
      </p:sp>
      <p:sp>
        <p:nvSpPr>
          <p:cNvPr id="29" name="SK-10-text-28"/>
          <p:cNvSpPr/>
          <p:nvPr/>
        </p:nvSpPr>
        <p:spPr>
          <a:xfrm>
            <a:off x="1060698" y="4567386"/>
            <a:ext cx="2548086" cy="5417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Suitable for most patients</a:t>
            </a:r>
            <a:endParaRPr lang="en-US" sz="1650" dirty="0"/>
          </a:p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low-severity CAP</a:t>
            </a:r>
            <a:endParaRPr lang="en-US" sz="1650" dirty="0"/>
          </a:p>
        </p:txBody>
      </p:sp>
      <p:sp>
        <p:nvSpPr>
          <p:cNvPr id="30" name="SK-10-text-29"/>
          <p:cNvSpPr/>
          <p:nvPr/>
        </p:nvSpPr>
        <p:spPr>
          <a:xfrm>
            <a:off x="4880521" y="2640211"/>
            <a:ext cx="2418457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PENICILLIN ALLERGY</a:t>
            </a:r>
            <a:endParaRPr lang="en-US" sz="1800" dirty="0"/>
          </a:p>
        </p:txBody>
      </p:sp>
      <p:sp>
        <p:nvSpPr>
          <p:cNvPr id="31" name="SK-10-text-30"/>
          <p:cNvSpPr/>
          <p:nvPr/>
        </p:nvSpPr>
        <p:spPr>
          <a:xfrm>
            <a:off x="5005685" y="3140869"/>
            <a:ext cx="2180332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850" b="1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Doxycycline</a:t>
            </a:r>
            <a:endParaRPr lang="en-US" sz="2850" dirty="0"/>
          </a:p>
        </p:txBody>
      </p:sp>
      <p:sp>
        <p:nvSpPr>
          <p:cNvPr id="32" name="SK-10-text-31"/>
          <p:cNvSpPr/>
          <p:nvPr/>
        </p:nvSpPr>
        <p:spPr>
          <a:xfrm>
            <a:off x="4486573" y="3634680"/>
            <a:ext cx="3194298" cy="6171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340"/>
              </a:lnSpc>
              <a:buNone/>
            </a:pPr>
            <a:r>
              <a:rPr lang="en-US" sz="19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200 mg Day 1 · then 100 mg</a:t>
            </a:r>
            <a:endParaRPr lang="en-US" sz="1950" dirty="0"/>
          </a:p>
          <a:p>
            <a:pPr marL="0" indent="0" algn="ctr">
              <a:lnSpc>
                <a:spcPts val="2340"/>
              </a:lnSpc>
              <a:buNone/>
            </a:pPr>
            <a:r>
              <a:rPr lang="en-US" sz="19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once daily · Days 2–5</a:t>
            </a:r>
            <a:endParaRPr lang="en-US" sz="1950" dirty="0"/>
          </a:p>
        </p:txBody>
      </p:sp>
      <p:sp>
        <p:nvSpPr>
          <p:cNvPr id="33" name="SK-10-text-32"/>
          <p:cNvSpPr/>
          <p:nvPr/>
        </p:nvSpPr>
        <p:spPr>
          <a:xfrm>
            <a:off x="4998690" y="4567386"/>
            <a:ext cx="2194471" cy="5211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Total 5-day course ·</a:t>
            </a:r>
            <a:endParaRPr lang="en-US" sz="1650" dirty="0"/>
          </a:p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Take with food or milk</a:t>
            </a:r>
            <a:endParaRPr lang="en-US" sz="1650" dirty="0"/>
          </a:p>
        </p:txBody>
      </p:sp>
      <p:sp>
        <p:nvSpPr>
          <p:cNvPr id="34" name="SK-10-text-33"/>
          <p:cNvSpPr/>
          <p:nvPr/>
        </p:nvSpPr>
        <p:spPr>
          <a:xfrm>
            <a:off x="8830717" y="2647057"/>
            <a:ext cx="2028379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ATYPICAL COVER</a:t>
            </a:r>
            <a:endParaRPr lang="en-US" sz="1800" dirty="0"/>
          </a:p>
        </p:txBody>
      </p:sp>
      <p:sp>
        <p:nvSpPr>
          <p:cNvPr id="35" name="SK-10-text-34"/>
          <p:cNvSpPr/>
          <p:nvPr/>
        </p:nvSpPr>
        <p:spPr>
          <a:xfrm>
            <a:off x="8553599" y="3140869"/>
            <a:ext cx="2582763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850" b="1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Clarithromycin</a:t>
            </a:r>
            <a:endParaRPr lang="en-US" sz="2850" dirty="0"/>
          </a:p>
        </p:txBody>
      </p:sp>
      <p:sp>
        <p:nvSpPr>
          <p:cNvPr id="36" name="SK-10-text-35"/>
          <p:cNvSpPr/>
          <p:nvPr/>
        </p:nvSpPr>
        <p:spPr>
          <a:xfrm>
            <a:off x="8680698" y="3634680"/>
            <a:ext cx="2328565" cy="6171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340"/>
              </a:lnSpc>
              <a:buNone/>
            </a:pPr>
            <a:r>
              <a:rPr lang="en-US" sz="19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500 mg · Twice daily</a:t>
            </a:r>
            <a:endParaRPr lang="en-US" sz="1950" dirty="0"/>
          </a:p>
          <a:p>
            <a:pPr marL="0" indent="0" algn="ctr">
              <a:lnSpc>
                <a:spcPts val="2340"/>
              </a:lnSpc>
              <a:buNone/>
            </a:pPr>
            <a:r>
              <a:rPr lang="en-US" sz="19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 5 days</a:t>
            </a:r>
            <a:endParaRPr lang="en-US" sz="1950" dirty="0"/>
          </a:p>
        </p:txBody>
      </p:sp>
      <p:sp>
        <p:nvSpPr>
          <p:cNvPr id="37" name="SK-10-text-36"/>
          <p:cNvSpPr/>
          <p:nvPr/>
        </p:nvSpPr>
        <p:spPr>
          <a:xfrm>
            <a:off x="8436769" y="4567386"/>
            <a:ext cx="2816275" cy="5417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Use if Mycoplasma or</a:t>
            </a:r>
            <a:endParaRPr lang="en-US" sz="1650" dirty="0"/>
          </a:p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atypical organism suspected</a:t>
            </a:r>
            <a:endParaRPr lang="en-US" sz="1650" dirty="0"/>
          </a:p>
        </p:txBody>
      </p:sp>
      <p:sp>
        <p:nvSpPr>
          <p:cNvPr id="38" name="SK-10-text-37"/>
          <p:cNvSpPr/>
          <p:nvPr/>
        </p:nvSpPr>
        <p:spPr>
          <a:xfrm>
            <a:off x="1109365" y="6275040"/>
            <a:ext cx="11082635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NG250 Key Change: 5-day course for adults — previously often 7 days. Shorter courses are equally effective.</a:t>
            </a:r>
            <a:endParaRPr lang="en-US" sz="16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" y="445740"/>
            <a:ext cx="2011561" cy="308521"/>
          </a:xfrm>
          <a:prstGeom prst="rect">
            <a:avLst/>
          </a:prstGeom>
        </p:spPr>
      </p:pic>
      <p:pic>
        <p:nvPicPr>
          <p:cNvPr id="4" name="SK-1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" y="1517005"/>
            <a:ext cx="1975098" cy="38100"/>
          </a:xfrm>
          <a:prstGeom prst="rect">
            <a:avLst/>
          </a:prstGeom>
        </p:spPr>
      </p:pic>
      <p:pic>
        <p:nvPicPr>
          <p:cNvPr id="5" name="SK-1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99315" y="1385292"/>
            <a:ext cx="3322312" cy="397521"/>
          </a:xfrm>
          <a:prstGeom prst="rect">
            <a:avLst/>
          </a:prstGeom>
        </p:spPr>
      </p:pic>
      <p:pic>
        <p:nvPicPr>
          <p:cNvPr id="6" name="SK-1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44000" y="0"/>
            <a:ext cx="3048000" cy="1885950"/>
          </a:xfrm>
          <a:prstGeom prst="rect">
            <a:avLst/>
          </a:prstGeom>
        </p:spPr>
      </p:pic>
      <p:pic>
        <p:nvPicPr>
          <p:cNvPr id="7" name="SK-11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1837879"/>
            <a:ext cx="3499098" cy="3113484"/>
          </a:xfrm>
          <a:prstGeom prst="rect">
            <a:avLst/>
          </a:prstGeom>
        </p:spPr>
      </p:pic>
      <p:pic>
        <p:nvPicPr>
          <p:cNvPr id="8" name="SK-11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1837879"/>
            <a:ext cx="97482" cy="3065413"/>
          </a:xfrm>
          <a:prstGeom prst="rect">
            <a:avLst/>
          </a:prstGeom>
        </p:spPr>
      </p:pic>
      <p:pic>
        <p:nvPicPr>
          <p:cNvPr id="9" name="SK-11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53380" y="3243709"/>
            <a:ext cx="3048000" cy="1227534"/>
          </a:xfrm>
          <a:prstGeom prst="rect">
            <a:avLst/>
          </a:prstGeom>
        </p:spPr>
      </p:pic>
      <p:pic>
        <p:nvPicPr>
          <p:cNvPr id="10" name="SK-11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328071" y="1837879"/>
            <a:ext cx="3499098" cy="3113484"/>
          </a:xfrm>
          <a:prstGeom prst="rect">
            <a:avLst/>
          </a:prstGeom>
        </p:spPr>
      </p:pic>
      <p:pic>
        <p:nvPicPr>
          <p:cNvPr id="11" name="SK-11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328071" y="1837879"/>
            <a:ext cx="97482" cy="3065413"/>
          </a:xfrm>
          <a:prstGeom prst="rect">
            <a:avLst/>
          </a:prstGeom>
        </p:spPr>
      </p:pic>
      <p:pic>
        <p:nvPicPr>
          <p:cNvPr id="12" name="SK-11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572000" y="3243709"/>
            <a:ext cx="3048000" cy="1227534"/>
          </a:xfrm>
          <a:prstGeom prst="rect">
            <a:avLst/>
          </a:prstGeom>
        </p:spPr>
      </p:pic>
      <p:pic>
        <p:nvPicPr>
          <p:cNvPr id="13" name="SK-11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046690" y="1837879"/>
            <a:ext cx="3535561" cy="3113484"/>
          </a:xfrm>
          <a:prstGeom prst="rect">
            <a:avLst/>
          </a:prstGeom>
        </p:spPr>
      </p:pic>
      <p:pic>
        <p:nvPicPr>
          <p:cNvPr id="14" name="SK-11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046690" y="1837879"/>
            <a:ext cx="97482" cy="3065413"/>
          </a:xfrm>
          <a:prstGeom prst="rect">
            <a:avLst/>
          </a:prstGeom>
        </p:spPr>
      </p:pic>
      <p:pic>
        <p:nvPicPr>
          <p:cNvPr id="15" name="SK-11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290471" y="3243709"/>
            <a:ext cx="3048000" cy="1227534"/>
          </a:xfrm>
          <a:prstGeom prst="rect">
            <a:avLst/>
          </a:prstGeom>
        </p:spPr>
      </p:pic>
      <p:pic>
        <p:nvPicPr>
          <p:cNvPr id="16" name="SK-11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09600" y="5177730"/>
            <a:ext cx="10972800" cy="1186309"/>
          </a:xfrm>
          <a:prstGeom prst="rect">
            <a:avLst/>
          </a:prstGeom>
        </p:spPr>
      </p:pic>
      <p:pic>
        <p:nvPicPr>
          <p:cNvPr id="17" name="SK-11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952059" y="5383411"/>
            <a:ext cx="19050" cy="788640"/>
          </a:xfrm>
          <a:prstGeom prst="rect">
            <a:avLst/>
          </a:prstGeom>
        </p:spPr>
      </p:pic>
      <p:pic>
        <p:nvPicPr>
          <p:cNvPr id="18" name="SK-11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558165" y="6199584"/>
            <a:ext cx="999679" cy="287982"/>
          </a:xfrm>
          <a:prstGeom prst="rect">
            <a:avLst/>
          </a:prstGeom>
        </p:spPr>
      </p:pic>
      <p:pic>
        <p:nvPicPr>
          <p:cNvPr id="19" name="SK-11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950369" y="6711255"/>
            <a:ext cx="8607475" cy="19050"/>
          </a:xfrm>
          <a:prstGeom prst="rect">
            <a:avLst/>
          </a:prstGeom>
        </p:spPr>
      </p:pic>
      <p:pic>
        <p:nvPicPr>
          <p:cNvPr id="20" name="SK-11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668173" y="2016175"/>
            <a:ext cx="402282" cy="301675"/>
          </a:xfrm>
          <a:prstGeom prst="rect">
            <a:avLst/>
          </a:prstGeom>
        </p:spPr>
      </p:pic>
      <p:pic>
        <p:nvPicPr>
          <p:cNvPr id="21" name="SK-11-img-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5937498" y="1981944"/>
            <a:ext cx="390079" cy="370284"/>
          </a:xfrm>
          <a:prstGeom prst="rect">
            <a:avLst/>
          </a:prstGeom>
        </p:spPr>
      </p:pic>
      <p:pic>
        <p:nvPicPr>
          <p:cNvPr id="22" name="SK-11-img-21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2218879" y="1981944"/>
            <a:ext cx="365671" cy="370284"/>
          </a:xfrm>
          <a:prstGeom prst="rect">
            <a:avLst/>
          </a:prstGeom>
        </p:spPr>
      </p:pic>
      <p:sp>
        <p:nvSpPr>
          <p:cNvPr id="23" name="SK-11-text-22"/>
          <p:cNvSpPr/>
          <p:nvPr/>
        </p:nvSpPr>
        <p:spPr>
          <a:xfrm>
            <a:off x="630287" y="473125"/>
            <a:ext cx="2067669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Antibiotic Treatment</a:t>
            </a:r>
            <a:endParaRPr lang="en-US" sz="1650" dirty="0"/>
          </a:p>
        </p:txBody>
      </p:sp>
      <p:sp>
        <p:nvSpPr>
          <p:cNvPr id="24" name="SK-11-text-23"/>
          <p:cNvSpPr/>
          <p:nvPr/>
        </p:nvSpPr>
        <p:spPr>
          <a:xfrm>
            <a:off x="572988" y="877788"/>
            <a:ext cx="11619012" cy="5485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975" b="1" dirty="0">
                <a:solidFill>
                  <a:srgbClr val="0D1B3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Antibiotic Dosing &amp; Dual Therapy</a:t>
            </a:r>
            <a:endParaRPr lang="en-US" sz="3975" dirty="0"/>
          </a:p>
        </p:txBody>
      </p:sp>
      <p:sp>
        <p:nvSpPr>
          <p:cNvPr id="25" name="SK-11-text-24"/>
          <p:cNvSpPr/>
          <p:nvPr/>
        </p:nvSpPr>
        <p:spPr>
          <a:xfrm>
            <a:off x="5775275" y="1481286"/>
            <a:ext cx="2567434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BNF 91 · NICE NG250 (Sept 2025)</a:t>
            </a:r>
            <a:endParaRPr lang="en-US" sz="1650" dirty="0"/>
          </a:p>
        </p:txBody>
      </p:sp>
      <p:sp>
        <p:nvSpPr>
          <p:cNvPr id="26" name="SK-11-text-25"/>
          <p:cNvSpPr/>
          <p:nvPr/>
        </p:nvSpPr>
        <p:spPr>
          <a:xfrm>
            <a:off x="1528316" y="2455069"/>
            <a:ext cx="1746796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550" b="1" dirty="0">
                <a:solidFill>
                  <a:srgbClr val="0D1B3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Amoxicillin</a:t>
            </a:r>
            <a:endParaRPr lang="en-US" sz="2550" dirty="0"/>
          </a:p>
        </p:txBody>
      </p:sp>
      <p:sp>
        <p:nvSpPr>
          <p:cNvPr id="27" name="SK-11-text-26"/>
          <p:cNvSpPr/>
          <p:nvPr/>
        </p:nvSpPr>
        <p:spPr>
          <a:xfrm>
            <a:off x="971699" y="2852886"/>
            <a:ext cx="2872234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First-line · Low-severity CAP</a:t>
            </a:r>
            <a:endParaRPr lang="en-US" sz="1650" dirty="0"/>
          </a:p>
        </p:txBody>
      </p:sp>
      <p:sp>
        <p:nvSpPr>
          <p:cNvPr id="28" name="SK-11-text-27"/>
          <p:cNvSpPr/>
          <p:nvPr/>
        </p:nvSpPr>
        <p:spPr>
          <a:xfrm>
            <a:off x="1154609" y="3415159"/>
            <a:ext cx="2494359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500 mg three times daily</a:t>
            </a:r>
            <a:endParaRPr lang="en-US" sz="1650" dirty="0"/>
          </a:p>
        </p:txBody>
      </p:sp>
      <p:sp>
        <p:nvSpPr>
          <p:cNvPr id="29" name="SK-11-text-28"/>
          <p:cNvSpPr/>
          <p:nvPr/>
        </p:nvSpPr>
        <p:spPr>
          <a:xfrm>
            <a:off x="1556891" y="3737521"/>
            <a:ext cx="1714054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Duration: 5 days</a:t>
            </a:r>
            <a:endParaRPr lang="en-US" sz="1650" dirty="0"/>
          </a:p>
        </p:txBody>
      </p:sp>
      <p:sp>
        <p:nvSpPr>
          <p:cNvPr id="30" name="SK-11-text-29"/>
          <p:cNvSpPr/>
          <p:nvPr/>
        </p:nvSpPr>
        <p:spPr>
          <a:xfrm>
            <a:off x="996107" y="4046190"/>
            <a:ext cx="2823567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Severe: 1 g three times daily</a:t>
            </a:r>
            <a:endParaRPr lang="en-US" sz="1650" dirty="0"/>
          </a:p>
        </p:txBody>
      </p:sp>
      <p:sp>
        <p:nvSpPr>
          <p:cNvPr id="31" name="SK-11-text-30"/>
          <p:cNvSpPr/>
          <p:nvPr/>
        </p:nvSpPr>
        <p:spPr>
          <a:xfrm>
            <a:off x="1776413" y="4587925"/>
            <a:ext cx="126295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Oral · Adults</a:t>
            </a:r>
            <a:endParaRPr lang="en-US" sz="1650" dirty="0"/>
          </a:p>
        </p:txBody>
      </p:sp>
      <p:sp>
        <p:nvSpPr>
          <p:cNvPr id="32" name="SK-11-text-31"/>
          <p:cNvSpPr/>
          <p:nvPr/>
        </p:nvSpPr>
        <p:spPr>
          <a:xfrm>
            <a:off x="5173712" y="2455069"/>
            <a:ext cx="1917502" cy="3497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550" b="1" dirty="0">
                <a:solidFill>
                  <a:srgbClr val="0D1B3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Doxycycline</a:t>
            </a:r>
            <a:endParaRPr lang="en-US" sz="2550" dirty="0"/>
          </a:p>
        </p:txBody>
      </p:sp>
      <p:sp>
        <p:nvSpPr>
          <p:cNvPr id="33" name="SK-11-text-32"/>
          <p:cNvSpPr/>
          <p:nvPr/>
        </p:nvSpPr>
        <p:spPr>
          <a:xfrm>
            <a:off x="4751189" y="2859732"/>
            <a:ext cx="2762548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Penicillin allergy alternative</a:t>
            </a:r>
            <a:endParaRPr lang="en-US" sz="1650" dirty="0"/>
          </a:p>
        </p:txBody>
      </p:sp>
      <p:sp>
        <p:nvSpPr>
          <p:cNvPr id="34" name="SK-11-text-33"/>
          <p:cNvSpPr/>
          <p:nvPr/>
        </p:nvSpPr>
        <p:spPr>
          <a:xfrm>
            <a:off x="4653707" y="3415159"/>
            <a:ext cx="2921050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Day 1: 200 mg (loading dose)</a:t>
            </a:r>
            <a:endParaRPr lang="en-US" sz="1650" dirty="0"/>
          </a:p>
        </p:txBody>
      </p:sp>
      <p:sp>
        <p:nvSpPr>
          <p:cNvPr id="35" name="SK-11-text-34"/>
          <p:cNvSpPr/>
          <p:nvPr/>
        </p:nvSpPr>
        <p:spPr>
          <a:xfrm>
            <a:off x="4702373" y="3730675"/>
            <a:ext cx="2860030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Days 2–5: 100 mg once daily</a:t>
            </a:r>
            <a:endParaRPr lang="en-US" sz="1650" dirty="0"/>
          </a:p>
        </p:txBody>
      </p:sp>
      <p:sp>
        <p:nvSpPr>
          <p:cNvPr id="36" name="SK-11-text-35"/>
          <p:cNvSpPr/>
          <p:nvPr/>
        </p:nvSpPr>
        <p:spPr>
          <a:xfrm>
            <a:off x="5031581" y="4039344"/>
            <a:ext cx="2201763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Duration: 5 days total</a:t>
            </a:r>
            <a:endParaRPr lang="en-US" sz="1650" dirty="0"/>
          </a:p>
        </p:txBody>
      </p:sp>
      <p:sp>
        <p:nvSpPr>
          <p:cNvPr id="37" name="SK-11-text-36"/>
          <p:cNvSpPr/>
          <p:nvPr/>
        </p:nvSpPr>
        <p:spPr>
          <a:xfrm>
            <a:off x="5507087" y="4587925"/>
            <a:ext cx="1250752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Oral · Adults</a:t>
            </a:r>
            <a:endParaRPr lang="en-US" sz="1650" dirty="0"/>
          </a:p>
        </p:txBody>
      </p:sp>
      <p:sp>
        <p:nvSpPr>
          <p:cNvPr id="38" name="SK-11-text-37"/>
          <p:cNvSpPr/>
          <p:nvPr/>
        </p:nvSpPr>
        <p:spPr>
          <a:xfrm>
            <a:off x="8721626" y="2455069"/>
            <a:ext cx="2283321" cy="3497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550" b="1" dirty="0">
                <a:solidFill>
                  <a:srgbClr val="0D1B3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Clarithromycin</a:t>
            </a:r>
            <a:endParaRPr lang="en-US" sz="2550" dirty="0"/>
          </a:p>
        </p:txBody>
      </p:sp>
      <p:sp>
        <p:nvSpPr>
          <p:cNvPr id="39" name="SK-11-text-38"/>
          <p:cNvSpPr/>
          <p:nvPr/>
        </p:nvSpPr>
        <p:spPr>
          <a:xfrm>
            <a:off x="8420993" y="2859732"/>
            <a:ext cx="2872234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Atypical cover · Mycoplasma</a:t>
            </a:r>
            <a:endParaRPr lang="en-US" sz="1650" dirty="0"/>
          </a:p>
        </p:txBody>
      </p:sp>
      <p:sp>
        <p:nvSpPr>
          <p:cNvPr id="40" name="SK-11-text-39"/>
          <p:cNvSpPr/>
          <p:nvPr/>
        </p:nvSpPr>
        <p:spPr>
          <a:xfrm>
            <a:off x="8896499" y="3415159"/>
            <a:ext cx="1933575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500 mg twice daily</a:t>
            </a:r>
            <a:endParaRPr lang="en-US" sz="1650" dirty="0"/>
          </a:p>
        </p:txBody>
      </p:sp>
      <p:sp>
        <p:nvSpPr>
          <p:cNvPr id="41" name="SK-11-text-40"/>
          <p:cNvSpPr/>
          <p:nvPr/>
        </p:nvSpPr>
        <p:spPr>
          <a:xfrm>
            <a:off x="9006185" y="3730675"/>
            <a:ext cx="1726257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Duration: 5 days</a:t>
            </a:r>
            <a:endParaRPr lang="en-US" sz="1650" dirty="0"/>
          </a:p>
        </p:txBody>
      </p:sp>
      <p:sp>
        <p:nvSpPr>
          <p:cNvPr id="42" name="SK-11-text-41"/>
          <p:cNvSpPr/>
          <p:nvPr/>
        </p:nvSpPr>
        <p:spPr>
          <a:xfrm>
            <a:off x="8420993" y="4046190"/>
            <a:ext cx="2921050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Used alone or in dual therapy</a:t>
            </a:r>
            <a:endParaRPr lang="en-US" sz="1650" dirty="0"/>
          </a:p>
        </p:txBody>
      </p:sp>
      <p:sp>
        <p:nvSpPr>
          <p:cNvPr id="43" name="SK-11-text-42"/>
          <p:cNvSpPr/>
          <p:nvPr/>
        </p:nvSpPr>
        <p:spPr>
          <a:xfrm>
            <a:off x="9249966" y="4594771"/>
            <a:ext cx="1238548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Oral · Adults</a:t>
            </a:r>
            <a:endParaRPr lang="en-US" sz="1650" dirty="0"/>
          </a:p>
        </p:txBody>
      </p:sp>
      <p:sp>
        <p:nvSpPr>
          <p:cNvPr id="44" name="SK-11-text-43"/>
          <p:cNvSpPr/>
          <p:nvPr/>
        </p:nvSpPr>
        <p:spPr>
          <a:xfrm>
            <a:off x="841177" y="5486400"/>
            <a:ext cx="11350823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Dual Therapy — Moderate to High Severity CAP</a:t>
            </a:r>
            <a:endParaRPr lang="en-US" sz="2100" dirty="0"/>
          </a:p>
        </p:txBody>
      </p:sp>
      <p:sp>
        <p:nvSpPr>
          <p:cNvPr id="45" name="SK-11-text-44"/>
          <p:cNvSpPr/>
          <p:nvPr/>
        </p:nvSpPr>
        <p:spPr>
          <a:xfrm>
            <a:off x="865584" y="5856684"/>
            <a:ext cx="11326416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F39C1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Hospital setting · covers both typical and atypical organisms</a:t>
            </a:r>
            <a:endParaRPr lang="en-US" sz="1650" dirty="0"/>
          </a:p>
        </p:txBody>
      </p:sp>
      <p:sp>
        <p:nvSpPr>
          <p:cNvPr id="46" name="SK-11-text-45"/>
          <p:cNvSpPr/>
          <p:nvPr/>
        </p:nvSpPr>
        <p:spPr>
          <a:xfrm>
            <a:off x="7431286" y="5383411"/>
            <a:ext cx="3608040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Amoxicillin + Clarithromycin</a:t>
            </a:r>
            <a:endParaRPr lang="en-US" sz="2100" dirty="0"/>
          </a:p>
        </p:txBody>
      </p:sp>
      <p:sp>
        <p:nvSpPr>
          <p:cNvPr id="47" name="SK-11-text-46"/>
          <p:cNvSpPr/>
          <p:nvPr/>
        </p:nvSpPr>
        <p:spPr>
          <a:xfrm>
            <a:off x="7168753" y="5740003"/>
            <a:ext cx="4145161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755"/>
              </a:lnSpc>
              <a:buNone/>
            </a:pPr>
            <a:r>
              <a:rPr lang="en-US" sz="1350" dirty="0">
                <a:solidFill>
                  <a:srgbClr val="AAB7C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Switch to IV if patient unable to swallow orally</a:t>
            </a:r>
            <a:endParaRPr lang="en-US" sz="1350" dirty="0"/>
          </a:p>
          <a:p>
            <a:pPr marL="0" indent="0" algn="ctr">
              <a:lnSpc>
                <a:spcPts val="1755"/>
              </a:lnSpc>
              <a:buNone/>
            </a:pPr>
            <a:r>
              <a:rPr lang="en-US" sz="1350" dirty="0">
                <a:solidFill>
                  <a:srgbClr val="AAB7C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Reassess at 48 hours · de-escalate where possible</a:t>
            </a:r>
            <a:endParaRPr lang="en-US" sz="1350" dirty="0"/>
          </a:p>
        </p:txBody>
      </p:sp>
      <p:sp>
        <p:nvSpPr>
          <p:cNvPr id="48" name="SK-11-text-47"/>
          <p:cNvSpPr/>
          <p:nvPr/>
        </p:nvSpPr>
        <p:spPr>
          <a:xfrm>
            <a:off x="10568880" y="6281886"/>
            <a:ext cx="953988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NICE NG250</a:t>
            </a:r>
            <a:endParaRPr lang="en-US" sz="1200" dirty="0"/>
          </a:p>
        </p:txBody>
      </p:sp>
      <p:sp>
        <p:nvSpPr>
          <p:cNvPr id="49" name="SK-11-text-48"/>
          <p:cNvSpPr/>
          <p:nvPr/>
        </p:nvSpPr>
        <p:spPr>
          <a:xfrm>
            <a:off x="280392" y="6617940"/>
            <a:ext cx="794004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77777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Bradford VTS · GP Registrar Teaching Series</a:t>
            </a:r>
            <a:endParaRPr lang="en-US" sz="1200" dirty="0"/>
          </a:p>
        </p:txBody>
      </p:sp>
      <p:sp>
        <p:nvSpPr>
          <p:cNvPr id="50" name="SK-11-text-49"/>
          <p:cNvSpPr/>
          <p:nvPr/>
        </p:nvSpPr>
        <p:spPr>
          <a:xfrm>
            <a:off x="11408569" y="6624786"/>
            <a:ext cx="527298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77777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 / 24</a:t>
            </a:r>
            <a:endParaRPr lang="en-US" sz="1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2675" y="349746"/>
            <a:ext cx="2267694" cy="411361"/>
          </a:xfrm>
          <a:prstGeom prst="rect">
            <a:avLst/>
          </a:prstGeom>
        </p:spPr>
      </p:pic>
      <p:pic>
        <p:nvPicPr>
          <p:cNvPr id="4" name="SK-1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78094" y="0"/>
            <a:ext cx="2913757" cy="1693813"/>
          </a:xfrm>
          <a:prstGeom prst="rect">
            <a:avLst/>
          </a:prstGeom>
        </p:spPr>
      </p:pic>
      <p:pic>
        <p:nvPicPr>
          <p:cNvPr id="5" name="SK-1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11867" y="349746"/>
            <a:ext cx="1389757" cy="486817"/>
          </a:xfrm>
          <a:prstGeom prst="rect">
            <a:avLst/>
          </a:prstGeom>
        </p:spPr>
      </p:pic>
      <p:pic>
        <p:nvPicPr>
          <p:cNvPr id="6" name="SK-1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2675" y="1526530"/>
            <a:ext cx="682675" cy="19050"/>
          </a:xfrm>
          <a:prstGeom prst="rect">
            <a:avLst/>
          </a:prstGeom>
        </p:spPr>
      </p:pic>
      <p:pic>
        <p:nvPicPr>
          <p:cNvPr id="7" name="SK-1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21482" y="1526530"/>
            <a:ext cx="1816596" cy="19050"/>
          </a:xfrm>
          <a:prstGeom prst="rect">
            <a:avLst/>
          </a:prstGeom>
        </p:spPr>
      </p:pic>
      <p:pic>
        <p:nvPicPr>
          <p:cNvPr id="8" name="SK-12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64769" y="1526530"/>
            <a:ext cx="4413498" cy="19050"/>
          </a:xfrm>
          <a:prstGeom prst="rect">
            <a:avLst/>
          </a:prstGeom>
        </p:spPr>
      </p:pic>
      <p:pic>
        <p:nvPicPr>
          <p:cNvPr id="9" name="SK-12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63067" y="2338536"/>
            <a:ext cx="4791373" cy="3113484"/>
          </a:xfrm>
          <a:prstGeom prst="rect">
            <a:avLst/>
          </a:prstGeom>
        </p:spPr>
      </p:pic>
      <p:pic>
        <p:nvPicPr>
          <p:cNvPr id="10" name="SK-12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63067" y="2338536"/>
            <a:ext cx="158353" cy="3113484"/>
          </a:xfrm>
          <a:prstGeom prst="rect">
            <a:avLst/>
          </a:prstGeom>
        </p:spPr>
      </p:pic>
      <p:pic>
        <p:nvPicPr>
          <p:cNvPr id="11" name="SK-12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035969" y="2455069"/>
            <a:ext cx="2645569" cy="349746"/>
          </a:xfrm>
          <a:prstGeom prst="rect">
            <a:avLst/>
          </a:prstGeom>
        </p:spPr>
      </p:pic>
      <p:pic>
        <p:nvPicPr>
          <p:cNvPr id="12" name="SK-12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059561" y="2777430"/>
            <a:ext cx="1414165" cy="2023021"/>
          </a:xfrm>
          <a:prstGeom prst="rect">
            <a:avLst/>
          </a:prstGeom>
        </p:spPr>
      </p:pic>
      <p:pic>
        <p:nvPicPr>
          <p:cNvPr id="13" name="SK-12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388596" y="2338536"/>
            <a:ext cx="4791373" cy="3113484"/>
          </a:xfrm>
          <a:prstGeom prst="rect">
            <a:avLst/>
          </a:prstGeom>
        </p:spPr>
      </p:pic>
      <p:pic>
        <p:nvPicPr>
          <p:cNvPr id="14" name="SK-12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388596" y="2338536"/>
            <a:ext cx="158353" cy="3113484"/>
          </a:xfrm>
          <a:prstGeom prst="rect">
            <a:avLst/>
          </a:prstGeom>
        </p:spPr>
      </p:pic>
      <p:pic>
        <p:nvPicPr>
          <p:cNvPr id="15" name="SK-12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461498" y="2455069"/>
            <a:ext cx="2645569" cy="349746"/>
          </a:xfrm>
          <a:prstGeom prst="rect">
            <a:avLst/>
          </a:prstGeom>
        </p:spPr>
      </p:pic>
      <p:pic>
        <p:nvPicPr>
          <p:cNvPr id="16" name="SK-12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04565" y="5671542"/>
            <a:ext cx="10582573" cy="500509"/>
          </a:xfrm>
          <a:prstGeom prst="rect">
            <a:avLst/>
          </a:prstGeom>
        </p:spPr>
      </p:pic>
      <p:pic>
        <p:nvPicPr>
          <p:cNvPr id="17" name="SK-12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0" y="6748165"/>
            <a:ext cx="12192000" cy="109686"/>
          </a:xfrm>
          <a:prstGeom prst="rect">
            <a:avLst/>
          </a:prstGeom>
        </p:spPr>
      </p:pic>
      <p:pic>
        <p:nvPicPr>
          <p:cNvPr id="18" name="SK-12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802094" y="5746998"/>
            <a:ext cx="353467" cy="342900"/>
          </a:xfrm>
          <a:prstGeom prst="rect">
            <a:avLst/>
          </a:prstGeom>
        </p:spPr>
      </p:pic>
      <p:pic>
        <p:nvPicPr>
          <p:cNvPr id="19" name="SK-12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999679" y="5726311"/>
            <a:ext cx="353467" cy="370284"/>
          </a:xfrm>
          <a:prstGeom prst="rect">
            <a:avLst/>
          </a:prstGeom>
        </p:spPr>
      </p:pic>
      <p:pic>
        <p:nvPicPr>
          <p:cNvPr id="20" name="SK-12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1387286" y="2619673"/>
            <a:ext cx="560784" cy="2523679"/>
          </a:xfrm>
          <a:prstGeom prst="rect">
            <a:avLst/>
          </a:prstGeom>
        </p:spPr>
      </p:pic>
      <p:pic>
        <p:nvPicPr>
          <p:cNvPr id="21" name="SK-12-img-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766471" y="4649688"/>
            <a:ext cx="304800" cy="308521"/>
          </a:xfrm>
          <a:prstGeom prst="rect">
            <a:avLst/>
          </a:prstGeom>
        </p:spPr>
      </p:pic>
      <p:pic>
        <p:nvPicPr>
          <p:cNvPr id="22" name="SK-12-img-21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766471" y="3874740"/>
            <a:ext cx="304800" cy="322213"/>
          </a:xfrm>
          <a:prstGeom prst="rect">
            <a:avLst/>
          </a:prstGeom>
        </p:spPr>
      </p:pic>
      <p:pic>
        <p:nvPicPr>
          <p:cNvPr id="23" name="SK-12-img-22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2913757" y="2873425"/>
            <a:ext cx="902196" cy="898327"/>
          </a:xfrm>
          <a:prstGeom prst="rect">
            <a:avLst/>
          </a:prstGeom>
        </p:spPr>
      </p:pic>
      <p:sp>
        <p:nvSpPr>
          <p:cNvPr id="24" name="SK-12-text-23"/>
          <p:cNvSpPr/>
          <p:nvPr/>
        </p:nvSpPr>
        <p:spPr>
          <a:xfrm>
            <a:off x="766763" y="452586"/>
            <a:ext cx="214818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75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GUIDELINE UPDATE</a:t>
            </a:r>
            <a:endParaRPr lang="en-US" sz="1575" dirty="0"/>
          </a:p>
        </p:txBody>
      </p:sp>
      <p:sp>
        <p:nvSpPr>
          <p:cNvPr id="25" name="SK-12-text-24"/>
          <p:cNvSpPr/>
          <p:nvPr/>
        </p:nvSpPr>
        <p:spPr>
          <a:xfrm>
            <a:off x="10464701" y="452586"/>
            <a:ext cx="906066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175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NEW</a:t>
            </a:r>
            <a:endParaRPr lang="en-US" sz="2175" dirty="0"/>
          </a:p>
        </p:txBody>
      </p:sp>
      <p:sp>
        <p:nvSpPr>
          <p:cNvPr id="26" name="SK-12-text-25"/>
          <p:cNvSpPr/>
          <p:nvPr/>
        </p:nvSpPr>
        <p:spPr>
          <a:xfrm>
            <a:off x="11300966" y="418207"/>
            <a:ext cx="428625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950" dirty="0">
                <a:solidFill>
                  <a:srgbClr val="FFFFFF"/>
                </a:solidFill>
              </a:rPr>
              <a:t>🗓️</a:t>
            </a:r>
            <a:endParaRPr lang="en-US" sz="1950" dirty="0"/>
          </a:p>
        </p:txBody>
      </p:sp>
      <p:sp>
        <p:nvSpPr>
          <p:cNvPr id="27" name="SK-12-text-26"/>
          <p:cNvSpPr/>
          <p:nvPr/>
        </p:nvSpPr>
        <p:spPr>
          <a:xfrm>
            <a:off x="658267" y="864096"/>
            <a:ext cx="11533733" cy="6377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650" b="1" dirty="0">
                <a:solidFill>
                  <a:srgbClr val="0020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 Changes in NICE NG250</a:t>
            </a:r>
            <a:endParaRPr lang="en-US" sz="4650" dirty="0"/>
          </a:p>
        </p:txBody>
      </p:sp>
      <p:sp>
        <p:nvSpPr>
          <p:cNvPr id="28" name="SK-12-text-27"/>
          <p:cNvSpPr/>
          <p:nvPr/>
        </p:nvSpPr>
        <p:spPr>
          <a:xfrm>
            <a:off x="621655" y="1632198"/>
            <a:ext cx="11570345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000" dirty="0">
                <a:solidFill>
                  <a:srgbClr val="6B7C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September 2025 — Replaces NG138 (July 2019)</a:t>
            </a:r>
            <a:endParaRPr lang="en-US" sz="3000" dirty="0"/>
          </a:p>
        </p:txBody>
      </p:sp>
      <p:sp>
        <p:nvSpPr>
          <p:cNvPr id="29" name="SK-12-text-28"/>
          <p:cNvSpPr/>
          <p:nvPr/>
        </p:nvSpPr>
        <p:spPr>
          <a:xfrm>
            <a:off x="2052042" y="2475607"/>
            <a:ext cx="2613571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7F7F7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BEFORE • NG138 • 2019</a:t>
            </a:r>
            <a:endParaRPr lang="en-US" sz="1800" dirty="0"/>
          </a:p>
        </p:txBody>
      </p:sp>
      <p:sp>
        <p:nvSpPr>
          <p:cNvPr id="30" name="SK-12-text-29"/>
          <p:cNvSpPr/>
          <p:nvPr/>
        </p:nvSpPr>
        <p:spPr>
          <a:xfrm>
            <a:off x="1499592" y="3888432"/>
            <a:ext cx="3767286" cy="6788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700"/>
              </a:lnSpc>
              <a:buNone/>
            </a:pPr>
            <a:r>
              <a:rPr lang="en-US" sz="225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Adults with CAP: 7-day</a:t>
            </a:r>
            <a:endParaRPr lang="en-US" sz="2250" dirty="0"/>
          </a:p>
          <a:p>
            <a:pPr marL="0" indent="0" algn="ctr">
              <a:lnSpc>
                <a:spcPts val="2700"/>
              </a:lnSpc>
              <a:buNone/>
            </a:pPr>
            <a:r>
              <a:rPr lang="en-US" sz="225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antibiotic course (standard)</a:t>
            </a:r>
            <a:endParaRPr lang="en-US" sz="2250" dirty="0"/>
          </a:p>
        </p:txBody>
      </p:sp>
      <p:sp>
        <p:nvSpPr>
          <p:cNvPr id="31" name="SK-12-text-30"/>
          <p:cNvSpPr/>
          <p:nvPr/>
        </p:nvSpPr>
        <p:spPr>
          <a:xfrm>
            <a:off x="1384102" y="4800600"/>
            <a:ext cx="4010323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100" dirty="0">
                <a:solidFill>
                  <a:srgbClr val="7F7F7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Children: variable course lengths</a:t>
            </a:r>
            <a:endParaRPr lang="en-US" sz="2100" dirty="0"/>
          </a:p>
        </p:txBody>
      </p:sp>
      <p:sp>
        <p:nvSpPr>
          <p:cNvPr id="32" name="SK-12-text-31"/>
          <p:cNvSpPr/>
          <p:nvPr/>
        </p:nvSpPr>
        <p:spPr>
          <a:xfrm>
            <a:off x="7331125" y="2475607"/>
            <a:ext cx="2967186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D9770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NOW • NG250 • SEPT 2025</a:t>
            </a:r>
            <a:endParaRPr lang="en-US" sz="1800" dirty="0"/>
          </a:p>
        </p:txBody>
      </p:sp>
      <p:sp>
        <p:nvSpPr>
          <p:cNvPr id="33" name="SK-12-text-32"/>
          <p:cNvSpPr/>
          <p:nvPr/>
        </p:nvSpPr>
        <p:spPr>
          <a:xfrm>
            <a:off x="8320088" y="2942034"/>
            <a:ext cx="1001613" cy="7611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6750" b="1" dirty="0">
                <a:solidFill>
                  <a:srgbClr val="0020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6750" dirty="0"/>
          </a:p>
        </p:txBody>
      </p:sp>
      <p:sp>
        <p:nvSpPr>
          <p:cNvPr id="34" name="SK-12-text-33"/>
          <p:cNvSpPr/>
          <p:nvPr/>
        </p:nvSpPr>
        <p:spPr>
          <a:xfrm>
            <a:off x="7156698" y="3888432"/>
            <a:ext cx="3182094" cy="6377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0020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Adults with CAP: 5-day</a:t>
            </a:r>
            <a:endParaRPr lang="en-US" sz="2100" dirty="0"/>
          </a:p>
          <a:p>
            <a:pPr marL="0" indent="0" algn="l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0020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antibiotic course</a:t>
            </a:r>
            <a:endParaRPr lang="en-US" sz="2100" dirty="0"/>
          </a:p>
        </p:txBody>
      </p:sp>
      <p:sp>
        <p:nvSpPr>
          <p:cNvPr id="35" name="SK-12-text-34"/>
          <p:cNvSpPr/>
          <p:nvPr/>
        </p:nvSpPr>
        <p:spPr>
          <a:xfrm>
            <a:off x="7168753" y="4649688"/>
            <a:ext cx="3669655" cy="6240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520"/>
              </a:lnSpc>
              <a:buNone/>
            </a:pPr>
            <a:r>
              <a:rPr lang="en-US" sz="2100" dirty="0">
                <a:solidFill>
                  <a:srgbClr val="0020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Children (3 months–11 years),</a:t>
            </a:r>
            <a:endParaRPr lang="en-US" sz="2100" dirty="0"/>
          </a:p>
          <a:p>
            <a:pPr marL="0" indent="0" algn="l">
              <a:lnSpc>
                <a:spcPts val="2520"/>
              </a:lnSpc>
              <a:buNone/>
            </a:pPr>
            <a:r>
              <a:rPr lang="en-US" sz="2100" dirty="0">
                <a:solidFill>
                  <a:srgbClr val="0020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non-severe CAP: 3-day course</a:t>
            </a:r>
            <a:endParaRPr lang="en-US" sz="2100" dirty="0"/>
          </a:p>
        </p:txBody>
      </p:sp>
      <p:sp>
        <p:nvSpPr>
          <p:cNvPr id="36" name="SK-12-text-35"/>
          <p:cNvSpPr/>
          <p:nvPr/>
        </p:nvSpPr>
        <p:spPr>
          <a:xfrm>
            <a:off x="1345109" y="5760690"/>
            <a:ext cx="9464873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175" b="1" dirty="0">
                <a:solidFill>
                  <a:srgbClr val="0020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Shorter courses are equally effective — and reduce antibiotic resistance</a:t>
            </a:r>
            <a:endParaRPr lang="en-US" sz="2175" dirty="0"/>
          </a:p>
        </p:txBody>
      </p:sp>
      <p:sp>
        <p:nvSpPr>
          <p:cNvPr id="37" name="SK-12-text-36"/>
          <p:cNvSpPr/>
          <p:nvPr/>
        </p:nvSpPr>
        <p:spPr>
          <a:xfrm>
            <a:off x="1898303" y="6247507"/>
            <a:ext cx="8370838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dirty="0">
                <a:solidFill>
                  <a:srgbClr val="0020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⚠️ AKT Examable: NG250 published September 2025 — know the new course lengths</a:t>
            </a:r>
            <a:endParaRPr lang="en-US" sz="16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82980" y="0"/>
            <a:ext cx="3108871" cy="2551063"/>
          </a:xfrm>
          <a:prstGeom prst="rect">
            <a:avLst/>
          </a:prstGeom>
        </p:spPr>
      </p:pic>
      <p:pic>
        <p:nvPicPr>
          <p:cNvPr id="4" name="SK-1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1655" y="226219"/>
            <a:ext cx="3657600" cy="260598"/>
          </a:xfrm>
          <a:prstGeom prst="rect">
            <a:avLst/>
          </a:prstGeom>
        </p:spPr>
      </p:pic>
      <p:pic>
        <p:nvPicPr>
          <p:cNvPr id="5" name="SK-1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1655" y="815429"/>
            <a:ext cx="1401961" cy="28575"/>
          </a:xfrm>
          <a:prstGeom prst="rect">
            <a:avLst/>
          </a:prstGeom>
        </p:spPr>
      </p:pic>
      <p:pic>
        <p:nvPicPr>
          <p:cNvPr id="6" name="SK-1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1655" y="2372767"/>
            <a:ext cx="3608784" cy="3072259"/>
          </a:xfrm>
          <a:prstGeom prst="rect">
            <a:avLst/>
          </a:prstGeom>
        </p:spPr>
      </p:pic>
      <p:pic>
        <p:nvPicPr>
          <p:cNvPr id="7" name="SK-1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99679" y="3487936"/>
            <a:ext cx="2852886" cy="19050"/>
          </a:xfrm>
          <a:prstGeom prst="rect">
            <a:avLst/>
          </a:prstGeom>
        </p:spPr>
      </p:pic>
      <p:pic>
        <p:nvPicPr>
          <p:cNvPr id="8" name="SK-13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79255" y="2372767"/>
            <a:ext cx="3608784" cy="3072259"/>
          </a:xfrm>
          <a:prstGeom prst="rect">
            <a:avLst/>
          </a:prstGeom>
        </p:spPr>
      </p:pic>
      <p:pic>
        <p:nvPicPr>
          <p:cNvPr id="9" name="SK-13-img-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57279" y="3487936"/>
            <a:ext cx="2852886" cy="19050"/>
          </a:xfrm>
          <a:prstGeom prst="rect">
            <a:avLst/>
          </a:prstGeom>
        </p:spPr>
      </p:pic>
      <p:pic>
        <p:nvPicPr>
          <p:cNvPr id="10" name="SK-13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936855" y="2372767"/>
            <a:ext cx="3608784" cy="3072259"/>
          </a:xfrm>
          <a:prstGeom prst="rect">
            <a:avLst/>
          </a:prstGeom>
        </p:spPr>
      </p:pic>
      <p:pic>
        <p:nvPicPr>
          <p:cNvPr id="11" name="SK-13-img-10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14879" y="3487936"/>
            <a:ext cx="2852886" cy="19050"/>
          </a:xfrm>
          <a:prstGeom prst="rect">
            <a:avLst/>
          </a:prstGeom>
        </p:spPr>
      </p:pic>
      <p:pic>
        <p:nvPicPr>
          <p:cNvPr id="14" name="SK-13-img-13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1655" y="6220123"/>
            <a:ext cx="4267200" cy="315367"/>
          </a:xfrm>
          <a:prstGeom prst="rect">
            <a:avLst/>
          </a:prstGeom>
        </p:spPr>
      </p:pic>
      <p:pic>
        <p:nvPicPr>
          <p:cNvPr id="15" name="SK-13-img-14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023097" y="6220123"/>
            <a:ext cx="2803731" cy="315367"/>
          </a:xfrm>
          <a:prstGeom prst="rect">
            <a:avLst/>
          </a:prstGeom>
        </p:spPr>
      </p:pic>
      <p:pic>
        <p:nvPicPr>
          <p:cNvPr id="16" name="SK-13-img-15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6761857"/>
            <a:ext cx="12192000" cy="95994"/>
          </a:xfrm>
          <a:prstGeom prst="rect">
            <a:avLst/>
          </a:prstGeom>
        </p:spPr>
      </p:pic>
      <p:pic>
        <p:nvPicPr>
          <p:cNvPr id="17" name="SK-13-img-16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399984" y="3696444"/>
            <a:ext cx="694879" cy="733723"/>
          </a:xfrm>
          <a:prstGeom prst="rect">
            <a:avLst/>
          </a:prstGeom>
        </p:spPr>
      </p:pic>
      <p:pic>
        <p:nvPicPr>
          <p:cNvPr id="18" name="SK-13-img-17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730180" y="3710136"/>
            <a:ext cx="707082" cy="720030"/>
          </a:xfrm>
          <a:prstGeom prst="rect">
            <a:avLst/>
          </a:prstGeom>
        </p:spPr>
      </p:pic>
      <p:pic>
        <p:nvPicPr>
          <p:cNvPr id="19" name="SK-13-img-18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060377" y="3689598"/>
            <a:ext cx="743694" cy="754261"/>
          </a:xfrm>
          <a:prstGeom prst="rect">
            <a:avLst/>
          </a:prstGeom>
        </p:spPr>
      </p:pic>
      <p:sp>
        <p:nvSpPr>
          <p:cNvPr id="20" name="SK-13-text-19"/>
          <p:cNvSpPr/>
          <p:nvPr/>
        </p:nvSpPr>
        <p:spPr>
          <a:xfrm>
            <a:off x="707082" y="236562"/>
            <a:ext cx="8342947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Antibiotic Stewardship · NICE Guidance</a:t>
            </a:r>
            <a:endParaRPr lang="en-US" sz="1425" dirty="0"/>
          </a:p>
        </p:txBody>
      </p:sp>
      <p:sp>
        <p:nvSpPr>
          <p:cNvPr id="21" name="SK-13-text-20"/>
          <p:cNvSpPr/>
          <p:nvPr/>
        </p:nvSpPr>
        <p:spPr>
          <a:xfrm>
            <a:off x="609600" y="870942"/>
            <a:ext cx="11582400" cy="5965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2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Point-of-Care CRP Testing</a:t>
            </a:r>
            <a:endParaRPr lang="en-US" sz="4200" dirty="0"/>
          </a:p>
        </p:txBody>
      </p:sp>
      <p:sp>
        <p:nvSpPr>
          <p:cNvPr id="22" name="SK-13-text-21"/>
          <p:cNvSpPr/>
          <p:nvPr/>
        </p:nvSpPr>
        <p:spPr>
          <a:xfrm>
            <a:off x="8459182" y="6617940"/>
            <a:ext cx="3492818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425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Slide 13 / 24</a:t>
            </a:r>
            <a:endParaRPr lang="en-US" sz="1425" dirty="0"/>
          </a:p>
        </p:txBody>
      </p:sp>
      <p:sp>
        <p:nvSpPr>
          <p:cNvPr id="23" name="SK-13-text-22"/>
          <p:cNvSpPr/>
          <p:nvPr/>
        </p:nvSpPr>
        <p:spPr>
          <a:xfrm>
            <a:off x="597396" y="1844725"/>
            <a:ext cx="11594604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025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Use CRP alongside clinical assessment — never in isolation.</a:t>
            </a:r>
            <a:endParaRPr lang="en-US" sz="2025" dirty="0"/>
          </a:p>
        </p:txBody>
      </p:sp>
      <p:sp>
        <p:nvSpPr>
          <p:cNvPr id="24" name="SK-13-text-23"/>
          <p:cNvSpPr/>
          <p:nvPr/>
        </p:nvSpPr>
        <p:spPr>
          <a:xfrm>
            <a:off x="1772692" y="2619673"/>
            <a:ext cx="1318915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3300" b="1" dirty="0">
                <a:solidFill>
                  <a:srgbClr val="064E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&lt; 20</a:t>
            </a:r>
            <a:endParaRPr lang="en-US" sz="3300" dirty="0"/>
          </a:p>
        </p:txBody>
      </p:sp>
      <p:sp>
        <p:nvSpPr>
          <p:cNvPr id="25" name="SK-13-text-24"/>
          <p:cNvSpPr/>
          <p:nvPr/>
        </p:nvSpPr>
        <p:spPr>
          <a:xfrm>
            <a:off x="2105471" y="3147715"/>
            <a:ext cx="641152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dirty="0">
                <a:solidFill>
                  <a:srgbClr val="064E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mg/L</a:t>
            </a:r>
            <a:endParaRPr lang="en-US" sz="1650" dirty="0"/>
          </a:p>
        </p:txBody>
      </p:sp>
      <p:sp>
        <p:nvSpPr>
          <p:cNvPr id="26" name="SK-13-text-25"/>
          <p:cNvSpPr/>
          <p:nvPr/>
        </p:nvSpPr>
        <p:spPr>
          <a:xfrm>
            <a:off x="1289298" y="4587925"/>
            <a:ext cx="2273796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064E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Antibiotics</a:t>
            </a:r>
            <a:endParaRPr lang="en-US" sz="2400" dirty="0"/>
          </a:p>
        </p:txBody>
      </p:sp>
      <p:sp>
        <p:nvSpPr>
          <p:cNvPr id="27" name="SK-13-text-26"/>
          <p:cNvSpPr/>
          <p:nvPr/>
        </p:nvSpPr>
        <p:spPr>
          <a:xfrm>
            <a:off x="1154609" y="5019973"/>
            <a:ext cx="2555230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dirty="0">
                <a:solidFill>
                  <a:srgbClr val="064E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Unlikely bacterial infection</a:t>
            </a:r>
            <a:endParaRPr lang="en-US" sz="1650" dirty="0"/>
          </a:p>
        </p:txBody>
      </p:sp>
      <p:sp>
        <p:nvSpPr>
          <p:cNvPr id="28" name="SK-13-text-27"/>
          <p:cNvSpPr/>
          <p:nvPr/>
        </p:nvSpPr>
        <p:spPr>
          <a:xfrm>
            <a:off x="5052417" y="2619673"/>
            <a:ext cx="2074813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3300" b="1" dirty="0">
                <a:solidFill>
                  <a:srgbClr val="7835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20–100</a:t>
            </a:r>
            <a:endParaRPr lang="en-US" sz="3300" dirty="0"/>
          </a:p>
        </p:txBody>
      </p:sp>
      <p:sp>
        <p:nvSpPr>
          <p:cNvPr id="29" name="SK-13-text-28"/>
          <p:cNvSpPr/>
          <p:nvPr/>
        </p:nvSpPr>
        <p:spPr>
          <a:xfrm>
            <a:off x="5775275" y="3147715"/>
            <a:ext cx="628948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dirty="0">
                <a:solidFill>
                  <a:srgbClr val="7835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mg/L</a:t>
            </a:r>
            <a:endParaRPr lang="en-US" sz="1650" dirty="0"/>
          </a:p>
        </p:txBody>
      </p:sp>
      <p:sp>
        <p:nvSpPr>
          <p:cNvPr id="30" name="SK-13-text-29"/>
          <p:cNvSpPr/>
          <p:nvPr/>
        </p:nvSpPr>
        <p:spPr>
          <a:xfrm>
            <a:off x="4459188" y="4587925"/>
            <a:ext cx="3249067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7835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Delayed Prescription</a:t>
            </a:r>
            <a:endParaRPr lang="en-US" sz="2400" dirty="0"/>
          </a:p>
        </p:txBody>
      </p:sp>
      <p:sp>
        <p:nvSpPr>
          <p:cNvPr id="31" name="SK-13-text-30"/>
          <p:cNvSpPr/>
          <p:nvPr/>
        </p:nvSpPr>
        <p:spPr>
          <a:xfrm>
            <a:off x="4470797" y="5013127"/>
            <a:ext cx="3238054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dirty="0">
                <a:solidFill>
                  <a:srgbClr val="7835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Consider back-up antibiotic script</a:t>
            </a:r>
            <a:endParaRPr lang="en-US" sz="1650" dirty="0"/>
          </a:p>
        </p:txBody>
      </p:sp>
      <p:sp>
        <p:nvSpPr>
          <p:cNvPr id="32" name="SK-13-text-31"/>
          <p:cNvSpPr/>
          <p:nvPr/>
        </p:nvSpPr>
        <p:spPr>
          <a:xfrm>
            <a:off x="8953798" y="2619673"/>
            <a:ext cx="1599307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3300" b="1" dirty="0">
                <a:solidFill>
                  <a:srgbClr val="7F1D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&gt; 100</a:t>
            </a:r>
            <a:endParaRPr lang="en-US" sz="3300" dirty="0"/>
          </a:p>
        </p:txBody>
      </p:sp>
      <p:sp>
        <p:nvSpPr>
          <p:cNvPr id="33" name="SK-13-text-32"/>
          <p:cNvSpPr/>
          <p:nvPr/>
        </p:nvSpPr>
        <p:spPr>
          <a:xfrm>
            <a:off x="9445079" y="3154561"/>
            <a:ext cx="628948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dirty="0">
                <a:solidFill>
                  <a:srgbClr val="7F1D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mg/L</a:t>
            </a:r>
            <a:endParaRPr lang="en-US" sz="1650" dirty="0"/>
          </a:p>
        </p:txBody>
      </p:sp>
      <p:sp>
        <p:nvSpPr>
          <p:cNvPr id="34" name="SK-13-text-33"/>
          <p:cNvSpPr/>
          <p:nvPr/>
        </p:nvSpPr>
        <p:spPr>
          <a:xfrm>
            <a:off x="8019157" y="4587925"/>
            <a:ext cx="3492996" cy="3497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7F1D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Prescribe Immediately</a:t>
            </a:r>
            <a:endParaRPr lang="en-US" sz="2400" dirty="0"/>
          </a:p>
        </p:txBody>
      </p:sp>
      <p:sp>
        <p:nvSpPr>
          <p:cNvPr id="35" name="SK-13-text-34"/>
          <p:cNvSpPr/>
          <p:nvPr/>
        </p:nvSpPr>
        <p:spPr>
          <a:xfrm>
            <a:off x="8018711" y="5013127"/>
            <a:ext cx="3481834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dirty="0">
                <a:solidFill>
                  <a:srgbClr val="7F1D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Likely bacterial; start antibiotics now</a:t>
            </a:r>
            <a:endParaRPr lang="en-US" sz="1650" dirty="0"/>
          </a:p>
        </p:txBody>
      </p:sp>
      <p:sp>
        <p:nvSpPr>
          <p:cNvPr id="36" name="SK-13-text-35"/>
          <p:cNvSpPr/>
          <p:nvPr/>
        </p:nvSpPr>
        <p:spPr>
          <a:xfrm>
            <a:off x="597396" y="5650855"/>
            <a:ext cx="8053387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3341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⬅ Lower CRP — Less likely bacterial.</a:t>
            </a:r>
            <a:endParaRPr lang="en-US" sz="1425" dirty="0"/>
          </a:p>
        </p:txBody>
      </p:sp>
      <p:sp>
        <p:nvSpPr>
          <p:cNvPr id="37" name="SK-13-text-36"/>
          <p:cNvSpPr/>
          <p:nvPr/>
        </p:nvSpPr>
        <p:spPr>
          <a:xfrm>
            <a:off x="8321873" y="5650855"/>
            <a:ext cx="2955578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425" dirty="0">
                <a:solidFill>
                  <a:srgbClr val="3341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Higher CRP — More likely bacterial. ➡</a:t>
            </a:r>
            <a:endParaRPr lang="en-US" sz="1425" dirty="0"/>
          </a:p>
        </p:txBody>
      </p:sp>
      <p:sp>
        <p:nvSpPr>
          <p:cNvPr id="38" name="SK-13-text-37"/>
          <p:cNvSpPr/>
          <p:nvPr/>
        </p:nvSpPr>
        <p:spPr>
          <a:xfrm>
            <a:off x="719286" y="6281886"/>
            <a:ext cx="1037272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Always combine with clinical history &amp; examination</a:t>
            </a:r>
            <a:endParaRPr lang="en-US" sz="1350" dirty="0"/>
          </a:p>
        </p:txBody>
      </p:sp>
      <p:sp>
        <p:nvSpPr>
          <p:cNvPr id="39" name="SK-13-text-38"/>
          <p:cNvSpPr/>
          <p:nvPr/>
        </p:nvSpPr>
        <p:spPr>
          <a:xfrm>
            <a:off x="5096173" y="6281886"/>
            <a:ext cx="666940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7835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 a standalone diagnostic tool</a:t>
            </a:r>
            <a:endParaRPr lang="en-US" sz="13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655" y="301675"/>
            <a:ext cx="2316361" cy="370284"/>
          </a:xfrm>
          <a:prstGeom prst="rect">
            <a:avLst/>
          </a:prstGeom>
        </p:spPr>
      </p:pic>
      <p:pic>
        <p:nvPicPr>
          <p:cNvPr id="4" name="SK-1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1655" y="1385292"/>
            <a:ext cx="8522196" cy="61615"/>
          </a:xfrm>
          <a:prstGeom prst="rect">
            <a:avLst/>
          </a:prstGeom>
        </p:spPr>
      </p:pic>
      <p:pic>
        <p:nvPicPr>
          <p:cNvPr id="5" name="SK-1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09671" y="0"/>
            <a:ext cx="2682180" cy="1892796"/>
          </a:xfrm>
          <a:prstGeom prst="rect">
            <a:avLst/>
          </a:prstGeom>
        </p:spPr>
      </p:pic>
      <p:pic>
        <p:nvPicPr>
          <p:cNvPr id="6" name="SK-1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1655" y="2125861"/>
            <a:ext cx="4157365" cy="3524994"/>
          </a:xfrm>
          <a:prstGeom prst="rect">
            <a:avLst/>
          </a:prstGeom>
        </p:spPr>
      </p:pic>
      <p:pic>
        <p:nvPicPr>
          <p:cNvPr id="7" name="SK-1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23098" y="2125861"/>
            <a:ext cx="3779490" cy="3524994"/>
          </a:xfrm>
          <a:prstGeom prst="rect">
            <a:avLst/>
          </a:prstGeom>
        </p:spPr>
      </p:pic>
      <p:pic>
        <p:nvPicPr>
          <p:cNvPr id="8" name="SK-14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1655" y="5836146"/>
            <a:ext cx="8229600" cy="445740"/>
          </a:xfrm>
          <a:prstGeom prst="rect">
            <a:avLst/>
          </a:prstGeom>
        </p:spPr>
      </p:pic>
      <p:pic>
        <p:nvPicPr>
          <p:cNvPr id="9" name="SK-14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04800" y="6501259"/>
            <a:ext cx="11582400" cy="47923"/>
          </a:xfrm>
          <a:prstGeom prst="rect">
            <a:avLst/>
          </a:prstGeom>
        </p:spPr>
      </p:pic>
      <p:pic>
        <p:nvPicPr>
          <p:cNvPr id="10" name="SK-14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253686" y="2016175"/>
            <a:ext cx="2499271" cy="4025503"/>
          </a:xfrm>
          <a:prstGeom prst="rect">
            <a:avLst/>
          </a:prstGeom>
        </p:spPr>
      </p:pic>
      <p:sp>
        <p:nvSpPr>
          <p:cNvPr id="11" name="SK-14-text-10"/>
          <p:cNvSpPr/>
          <p:nvPr/>
        </p:nvSpPr>
        <p:spPr>
          <a:xfrm>
            <a:off x="707082" y="383977"/>
            <a:ext cx="598360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 6 · Viral Infections</a:t>
            </a:r>
            <a:endParaRPr lang="en-US" sz="1350" dirty="0"/>
          </a:p>
        </p:txBody>
      </p:sp>
      <p:sp>
        <p:nvSpPr>
          <p:cNvPr id="12" name="SK-14-text-11"/>
          <p:cNvSpPr/>
          <p:nvPr/>
        </p:nvSpPr>
        <p:spPr>
          <a:xfrm>
            <a:off x="609600" y="781794"/>
            <a:ext cx="11582400" cy="5211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002D6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Influenza and Viral Respiratory Infections</a:t>
            </a:r>
            <a:endParaRPr lang="en-US" sz="3600" dirty="0"/>
          </a:p>
        </p:txBody>
      </p:sp>
      <p:sp>
        <p:nvSpPr>
          <p:cNvPr id="13" name="SK-14-text-12"/>
          <p:cNvSpPr/>
          <p:nvPr/>
        </p:nvSpPr>
        <p:spPr>
          <a:xfrm>
            <a:off x="585192" y="1604665"/>
            <a:ext cx="11606808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dirty="0">
                <a:solidFill>
                  <a:srgbClr val="002D6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Sudden-onset, systemic, self-limiting — recognise the pattern.</a:t>
            </a:r>
            <a:endParaRPr lang="en-US" sz="2100" dirty="0"/>
          </a:p>
        </p:txBody>
      </p:sp>
      <p:sp>
        <p:nvSpPr>
          <p:cNvPr id="14" name="SK-14-text-13"/>
          <p:cNvSpPr/>
          <p:nvPr/>
        </p:nvSpPr>
        <p:spPr>
          <a:xfrm>
            <a:off x="792361" y="2311003"/>
            <a:ext cx="6697980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2D6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CLASSIC FLU PRESENTATION</a:t>
            </a:r>
            <a:endParaRPr lang="en-US" sz="1800" dirty="0"/>
          </a:p>
        </p:txBody>
      </p:sp>
      <p:sp>
        <p:nvSpPr>
          <p:cNvPr id="15" name="SK-14-text-14"/>
          <p:cNvSpPr/>
          <p:nvPr/>
        </p:nvSpPr>
        <p:spPr>
          <a:xfrm>
            <a:off x="780157" y="2674590"/>
            <a:ext cx="3657600" cy="514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● Sudden high fever — abrupt onset,</a:t>
            </a:r>
            <a:endParaRPr lang="en-US" sz="1800" dirty="0"/>
          </a:p>
          <a:p>
            <a:pPr marL="0" indent="0"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often &gt;38.5°C</a:t>
            </a:r>
            <a:endParaRPr lang="en-US" sz="1800" dirty="0"/>
          </a:p>
        </p:txBody>
      </p:sp>
      <p:sp>
        <p:nvSpPr>
          <p:cNvPr id="16" name="SK-14-text-15"/>
          <p:cNvSpPr/>
          <p:nvPr/>
        </p:nvSpPr>
        <p:spPr>
          <a:xfrm>
            <a:off x="780157" y="3278088"/>
            <a:ext cx="3499098" cy="5485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● Severe myalgia — muscle aches,</a:t>
            </a:r>
            <a:endParaRPr lang="en-US" sz="1800" dirty="0"/>
          </a:p>
          <a:p>
            <a:pPr marL="0" indent="0"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feeling "knocked down"</a:t>
            </a:r>
            <a:endParaRPr lang="en-US" sz="1800" dirty="0"/>
          </a:p>
        </p:txBody>
      </p:sp>
      <p:sp>
        <p:nvSpPr>
          <p:cNvPr id="17" name="SK-14-text-16"/>
          <p:cNvSpPr/>
          <p:nvPr/>
        </p:nvSpPr>
        <p:spPr>
          <a:xfrm>
            <a:off x="780157" y="3874740"/>
            <a:ext cx="2694384" cy="5485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● Headache and fatigue —</a:t>
            </a:r>
            <a:endParaRPr lang="en-US" sz="1800" dirty="0"/>
          </a:p>
          <a:p>
            <a:pPr marL="0" indent="0"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prominent, early</a:t>
            </a:r>
            <a:endParaRPr lang="en-US" sz="1800" dirty="0"/>
          </a:p>
        </p:txBody>
      </p:sp>
      <p:sp>
        <p:nvSpPr>
          <p:cNvPr id="18" name="SK-14-text-17"/>
          <p:cNvSpPr/>
          <p:nvPr/>
        </p:nvSpPr>
        <p:spPr>
          <a:xfrm>
            <a:off x="780157" y="4471392"/>
            <a:ext cx="3730675" cy="5485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● Dry cough — respiratory symptoms</a:t>
            </a:r>
            <a:endParaRPr lang="en-US" sz="1800" dirty="0"/>
          </a:p>
          <a:p>
            <a:pPr marL="0" indent="0"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follow systemic illness</a:t>
            </a:r>
            <a:endParaRPr lang="en-US" sz="1800" dirty="0"/>
          </a:p>
        </p:txBody>
      </p:sp>
      <p:sp>
        <p:nvSpPr>
          <p:cNvPr id="19" name="SK-14-text-18"/>
          <p:cNvSpPr/>
          <p:nvPr/>
        </p:nvSpPr>
        <p:spPr>
          <a:xfrm>
            <a:off x="1097161" y="5074890"/>
            <a:ext cx="3060055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500" dirty="0">
                <a:solidFill>
                  <a:srgbClr val="002D6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Systemic symptoms dominate first —</a:t>
            </a:r>
            <a:endParaRPr lang="en-US" sz="1500" dirty="0"/>
          </a:p>
          <a:p>
            <a:pPr marL="0" indent="0" algn="ctr">
              <a:lnSpc>
                <a:spcPts val="1650"/>
              </a:lnSpc>
              <a:buNone/>
            </a:pPr>
            <a:r>
              <a:rPr lang="en-US" sz="1500" dirty="0">
                <a:solidFill>
                  <a:srgbClr val="002D6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unlike a cold or bronchitis</a:t>
            </a:r>
            <a:endParaRPr lang="en-US" sz="1500" dirty="0"/>
          </a:p>
        </p:txBody>
      </p:sp>
      <p:sp>
        <p:nvSpPr>
          <p:cNvPr id="20" name="SK-14-text-19"/>
          <p:cNvSpPr/>
          <p:nvPr/>
        </p:nvSpPr>
        <p:spPr>
          <a:xfrm>
            <a:off x="5169396" y="2311003"/>
            <a:ext cx="3954780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2D6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NATURAL COURSE</a:t>
            </a:r>
            <a:endParaRPr lang="en-US" sz="1800" dirty="0"/>
          </a:p>
        </p:txBody>
      </p:sp>
      <p:sp>
        <p:nvSpPr>
          <p:cNvPr id="21" name="SK-14-text-20"/>
          <p:cNvSpPr/>
          <p:nvPr/>
        </p:nvSpPr>
        <p:spPr>
          <a:xfrm>
            <a:off x="5169396" y="2674590"/>
            <a:ext cx="2645569" cy="5485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● Healthy adults: typically</a:t>
            </a:r>
            <a:endParaRPr lang="en-US" sz="1800" dirty="0"/>
          </a:p>
          <a:p>
            <a:pPr marL="0" indent="0"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resolves in 5–7 days</a:t>
            </a:r>
            <a:endParaRPr lang="en-US" sz="1800" dirty="0"/>
          </a:p>
        </p:txBody>
      </p:sp>
      <p:sp>
        <p:nvSpPr>
          <p:cNvPr id="22" name="SK-14-text-21"/>
          <p:cNvSpPr/>
          <p:nvPr/>
        </p:nvSpPr>
        <p:spPr>
          <a:xfrm>
            <a:off x="5169396" y="3298627"/>
            <a:ext cx="3182094" cy="5211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● Cough and fatigue may linger</a:t>
            </a:r>
            <a:endParaRPr lang="en-US" sz="1800" dirty="0"/>
          </a:p>
          <a:p>
            <a:pPr marL="0" indent="0"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1–2 weeks</a:t>
            </a:r>
            <a:endParaRPr lang="en-US" sz="1800" dirty="0"/>
          </a:p>
        </p:txBody>
      </p:sp>
      <p:sp>
        <p:nvSpPr>
          <p:cNvPr id="23" name="SK-14-text-22"/>
          <p:cNvSpPr/>
          <p:nvPr/>
        </p:nvSpPr>
        <p:spPr>
          <a:xfrm>
            <a:off x="5169396" y="3915817"/>
            <a:ext cx="2999184" cy="7749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● Self-limiting — no antivirals</a:t>
            </a:r>
            <a:endParaRPr lang="en-US" sz="1800" dirty="0"/>
          </a:p>
          <a:p>
            <a:pPr marL="0" indent="0"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needed in healthy, low-risk</a:t>
            </a:r>
            <a:endParaRPr lang="en-US" sz="1800" dirty="0"/>
          </a:p>
          <a:p>
            <a:pPr marL="0" indent="0"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adults</a:t>
            </a:r>
            <a:endParaRPr lang="en-US" sz="1800" dirty="0"/>
          </a:p>
        </p:txBody>
      </p:sp>
      <p:sp>
        <p:nvSpPr>
          <p:cNvPr id="24" name="SK-14-text-23"/>
          <p:cNvSpPr/>
          <p:nvPr/>
        </p:nvSpPr>
        <p:spPr>
          <a:xfrm>
            <a:off x="5352157" y="5061198"/>
            <a:ext cx="2986980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500" dirty="0">
                <a:solidFill>
                  <a:srgbClr val="002D6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Reassurance and symptom relief are</a:t>
            </a:r>
            <a:endParaRPr lang="en-US" sz="1500" dirty="0"/>
          </a:p>
          <a:p>
            <a:pPr marL="0" indent="0" algn="ctr">
              <a:lnSpc>
                <a:spcPts val="1650"/>
              </a:lnSpc>
              <a:buNone/>
            </a:pPr>
            <a:r>
              <a:rPr lang="en-US" sz="1500" dirty="0">
                <a:solidFill>
                  <a:srgbClr val="002D6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mainstay of management</a:t>
            </a:r>
            <a:endParaRPr lang="en-US" sz="1500" dirty="0"/>
          </a:p>
        </p:txBody>
      </p:sp>
      <p:sp>
        <p:nvSpPr>
          <p:cNvPr id="25" name="SK-14-text-24"/>
          <p:cNvSpPr/>
          <p:nvPr/>
        </p:nvSpPr>
        <p:spPr>
          <a:xfrm>
            <a:off x="1235125" y="5918448"/>
            <a:ext cx="6941790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02D6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Flu ≠ a bad cold — the sudden systemic onset is the diagnostic clue.</a:t>
            </a:r>
            <a:endParaRPr lang="en-US" sz="1800" dirty="0"/>
          </a:p>
        </p:txBody>
      </p:sp>
      <p:sp>
        <p:nvSpPr>
          <p:cNvPr id="26" name="SK-14-text-25"/>
          <p:cNvSpPr/>
          <p:nvPr/>
        </p:nvSpPr>
        <p:spPr>
          <a:xfrm>
            <a:off x="280392" y="6617940"/>
            <a:ext cx="867156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Bradford VTS · Chest Infections in Primary Care</a:t>
            </a:r>
            <a:endParaRPr lang="en-US" sz="1200" dirty="0"/>
          </a:p>
        </p:txBody>
      </p:sp>
      <p:sp>
        <p:nvSpPr>
          <p:cNvPr id="27" name="SK-14-text-26"/>
          <p:cNvSpPr/>
          <p:nvPr/>
        </p:nvSpPr>
        <p:spPr>
          <a:xfrm>
            <a:off x="10957471" y="6617940"/>
            <a:ext cx="917377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Slide 14 / 24</a:t>
            </a:r>
            <a:endParaRPr lang="en-US" sz="1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53773" y="0"/>
            <a:ext cx="3438079" cy="1700659"/>
          </a:xfrm>
          <a:prstGeom prst="rect">
            <a:avLst/>
          </a:prstGeom>
        </p:spPr>
      </p:pic>
      <p:pic>
        <p:nvPicPr>
          <p:cNvPr id="4" name="SK-1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9764" y="390823"/>
            <a:ext cx="3391879" cy="342900"/>
          </a:xfrm>
          <a:prstGeom prst="rect">
            <a:avLst/>
          </a:prstGeom>
        </p:spPr>
      </p:pic>
      <p:pic>
        <p:nvPicPr>
          <p:cNvPr id="5" name="SK-1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9765" y="1373088"/>
            <a:ext cx="719286" cy="38100"/>
          </a:xfrm>
          <a:prstGeom prst="rect">
            <a:avLst/>
          </a:prstGeom>
        </p:spPr>
      </p:pic>
      <p:pic>
        <p:nvPicPr>
          <p:cNvPr id="6" name="SK-1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9765" y="1652736"/>
            <a:ext cx="5486400" cy="4032498"/>
          </a:xfrm>
          <a:prstGeom prst="rect">
            <a:avLst/>
          </a:prstGeom>
        </p:spPr>
      </p:pic>
      <p:pic>
        <p:nvPicPr>
          <p:cNvPr id="7" name="SK-1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6063" y="2205484"/>
            <a:ext cx="5193655" cy="19050"/>
          </a:xfrm>
          <a:prstGeom prst="rect">
            <a:avLst/>
          </a:prstGeom>
        </p:spPr>
      </p:pic>
      <p:pic>
        <p:nvPicPr>
          <p:cNvPr id="8" name="SK-15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6063" y="2386459"/>
            <a:ext cx="5193655" cy="534888"/>
          </a:xfrm>
          <a:prstGeom prst="rect">
            <a:avLst/>
          </a:prstGeom>
        </p:spPr>
      </p:pic>
      <p:pic>
        <p:nvPicPr>
          <p:cNvPr id="9" name="SK-15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6063" y="3568154"/>
            <a:ext cx="5193655" cy="9525"/>
          </a:xfrm>
          <a:prstGeom prst="rect">
            <a:avLst/>
          </a:prstGeom>
        </p:spPr>
      </p:pic>
      <p:pic>
        <p:nvPicPr>
          <p:cNvPr id="10" name="SK-15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0471" y="3855456"/>
            <a:ext cx="5193655" cy="9525"/>
          </a:xfrm>
          <a:prstGeom prst="rect">
            <a:avLst/>
          </a:prstGeom>
        </p:spPr>
      </p:pic>
      <p:pic>
        <p:nvPicPr>
          <p:cNvPr id="11" name="SK-15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86008" y="4739505"/>
            <a:ext cx="5193655" cy="9525"/>
          </a:xfrm>
          <a:prstGeom prst="rect">
            <a:avLst/>
          </a:prstGeom>
        </p:spPr>
      </p:pic>
      <p:pic>
        <p:nvPicPr>
          <p:cNvPr id="12" name="SK-15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05686" y="1652736"/>
            <a:ext cx="5486400" cy="4032498"/>
          </a:xfrm>
          <a:prstGeom prst="rect">
            <a:avLst/>
          </a:prstGeom>
        </p:spPr>
      </p:pic>
      <p:pic>
        <p:nvPicPr>
          <p:cNvPr id="13" name="SK-15-img-12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51984" y="2205484"/>
            <a:ext cx="5193655" cy="19050"/>
          </a:xfrm>
          <a:prstGeom prst="rect">
            <a:avLst/>
          </a:prstGeom>
        </p:spPr>
      </p:pic>
      <p:pic>
        <p:nvPicPr>
          <p:cNvPr id="14" name="SK-15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351984" y="2386459"/>
            <a:ext cx="2804071" cy="534888"/>
          </a:xfrm>
          <a:prstGeom prst="rect">
            <a:avLst/>
          </a:prstGeom>
        </p:spPr>
      </p:pic>
      <p:pic>
        <p:nvPicPr>
          <p:cNvPr id="15" name="SK-15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278094" y="2386459"/>
            <a:ext cx="2267694" cy="534888"/>
          </a:xfrm>
          <a:prstGeom prst="rect">
            <a:avLst/>
          </a:prstGeom>
        </p:spPr>
      </p:pic>
      <p:pic>
        <p:nvPicPr>
          <p:cNvPr id="16" name="SK-15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351984" y="3058567"/>
            <a:ext cx="2804071" cy="534888"/>
          </a:xfrm>
          <a:prstGeom prst="rect">
            <a:avLst/>
          </a:prstGeom>
        </p:spPr>
      </p:pic>
      <p:pic>
        <p:nvPicPr>
          <p:cNvPr id="17" name="SK-15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278094" y="3058567"/>
            <a:ext cx="2267694" cy="534888"/>
          </a:xfrm>
          <a:prstGeom prst="rect">
            <a:avLst/>
          </a:prstGeom>
        </p:spPr>
      </p:pic>
      <p:pic>
        <p:nvPicPr>
          <p:cNvPr id="18" name="SK-15-img-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351984" y="3730675"/>
            <a:ext cx="2804071" cy="534888"/>
          </a:xfrm>
          <a:prstGeom prst="rect">
            <a:avLst/>
          </a:prstGeom>
        </p:spPr>
      </p:pic>
      <p:pic>
        <p:nvPicPr>
          <p:cNvPr id="19" name="SK-15-img-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278094" y="3730675"/>
            <a:ext cx="2267694" cy="534888"/>
          </a:xfrm>
          <a:prstGeom prst="rect">
            <a:avLst/>
          </a:prstGeom>
        </p:spPr>
      </p:pic>
      <p:pic>
        <p:nvPicPr>
          <p:cNvPr id="20" name="SK-15-img-19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351984" y="4402782"/>
            <a:ext cx="2804071" cy="534888"/>
          </a:xfrm>
          <a:prstGeom prst="rect">
            <a:avLst/>
          </a:prstGeom>
        </p:spPr>
      </p:pic>
      <p:pic>
        <p:nvPicPr>
          <p:cNvPr id="21" name="SK-15-img-20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278094" y="4402782"/>
            <a:ext cx="2267694" cy="534888"/>
          </a:xfrm>
          <a:prstGeom prst="rect">
            <a:avLst/>
          </a:prstGeom>
        </p:spPr>
      </p:pic>
      <p:pic>
        <p:nvPicPr>
          <p:cNvPr id="22" name="SK-15-img-21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351984" y="5074890"/>
            <a:ext cx="3218557" cy="534888"/>
          </a:xfrm>
          <a:prstGeom prst="rect">
            <a:avLst/>
          </a:prstGeom>
        </p:spPr>
      </p:pic>
      <p:pic>
        <p:nvPicPr>
          <p:cNvPr id="23" name="SK-15-img-22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99765" y="5842992"/>
            <a:ext cx="11192173" cy="411361"/>
          </a:xfrm>
          <a:prstGeom prst="rect">
            <a:avLst/>
          </a:prstGeom>
        </p:spPr>
      </p:pic>
      <p:pic>
        <p:nvPicPr>
          <p:cNvPr id="24" name="SK-15-img-23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0" y="6446490"/>
            <a:ext cx="12192000" cy="54769"/>
          </a:xfrm>
          <a:prstGeom prst="rect">
            <a:avLst/>
          </a:prstGeom>
        </p:spPr>
      </p:pic>
      <p:pic>
        <p:nvPicPr>
          <p:cNvPr id="25" name="SK-15-img-24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735392" y="5918448"/>
            <a:ext cx="304800" cy="294829"/>
          </a:xfrm>
          <a:prstGeom prst="rect">
            <a:avLst/>
          </a:prstGeom>
        </p:spPr>
      </p:pic>
      <p:pic>
        <p:nvPicPr>
          <p:cNvPr id="27" name="SK-15-img-26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435804" y="5171033"/>
            <a:ext cx="219373" cy="335905"/>
          </a:xfrm>
          <a:prstGeom prst="rect">
            <a:avLst/>
          </a:prstGeom>
        </p:spPr>
      </p:pic>
      <p:pic>
        <p:nvPicPr>
          <p:cNvPr id="28" name="SK-15-img-27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9483388" y="4509045"/>
            <a:ext cx="194965" cy="329059"/>
          </a:xfrm>
          <a:prstGeom prst="rect">
            <a:avLst/>
          </a:prstGeom>
        </p:spPr>
      </p:pic>
      <p:pic>
        <p:nvPicPr>
          <p:cNvPr id="29" name="SK-15-img-28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411545" y="4512618"/>
            <a:ext cx="280392" cy="287982"/>
          </a:xfrm>
          <a:prstGeom prst="rect">
            <a:avLst/>
          </a:prstGeom>
        </p:spPr>
      </p:pic>
      <p:pic>
        <p:nvPicPr>
          <p:cNvPr id="30" name="SK-15-img-29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9396799" y="3882011"/>
            <a:ext cx="316855" cy="253603"/>
          </a:xfrm>
          <a:prstGeom prst="rect">
            <a:avLst/>
          </a:prstGeom>
        </p:spPr>
      </p:pic>
      <p:pic>
        <p:nvPicPr>
          <p:cNvPr id="31" name="SK-15-img-30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6425207" y="3881214"/>
            <a:ext cx="329059" cy="267444"/>
          </a:xfrm>
          <a:prstGeom prst="rect">
            <a:avLst/>
          </a:prstGeom>
        </p:spPr>
      </p:pic>
      <p:pic>
        <p:nvPicPr>
          <p:cNvPr id="32" name="SK-15-img-31" descr="preencoded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9436596" y="3332857"/>
            <a:ext cx="243780" cy="253603"/>
          </a:xfrm>
          <a:prstGeom prst="rect">
            <a:avLst/>
          </a:prstGeom>
        </p:spPr>
      </p:pic>
      <p:pic>
        <p:nvPicPr>
          <p:cNvPr id="33" name="SK-15-img-32" descr="preencoded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6449615" y="3195414"/>
            <a:ext cx="268188" cy="294829"/>
          </a:xfrm>
          <a:prstGeom prst="rect">
            <a:avLst/>
          </a:prstGeom>
        </p:spPr>
      </p:pic>
      <p:pic>
        <p:nvPicPr>
          <p:cNvPr id="34" name="SK-15-img-33" descr="preencoded.png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9387780" y="2647057"/>
            <a:ext cx="329059" cy="281136"/>
          </a:xfrm>
          <a:prstGeom prst="rect">
            <a:avLst/>
          </a:prstGeom>
        </p:spPr>
      </p:pic>
      <p:pic>
        <p:nvPicPr>
          <p:cNvPr id="35" name="SK-15-img-34" descr="preencoded.png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6449615" y="2509614"/>
            <a:ext cx="280392" cy="308521"/>
          </a:xfrm>
          <a:prstGeom prst="rect">
            <a:avLst/>
          </a:prstGeom>
        </p:spPr>
      </p:pic>
      <p:sp>
        <p:nvSpPr>
          <p:cNvPr id="36" name="SK-15-text-35"/>
          <p:cNvSpPr/>
          <p:nvPr/>
        </p:nvSpPr>
        <p:spPr>
          <a:xfrm>
            <a:off x="694879" y="473125"/>
            <a:ext cx="797814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INFLUENZA • SLIDE 15 OF 24</a:t>
            </a:r>
            <a:endParaRPr lang="en-US" sz="1800" dirty="0"/>
          </a:p>
        </p:txBody>
      </p:sp>
      <p:sp>
        <p:nvSpPr>
          <p:cNvPr id="37" name="SK-15-text-36"/>
          <p:cNvSpPr/>
          <p:nvPr/>
        </p:nvSpPr>
        <p:spPr>
          <a:xfrm>
            <a:off x="560784" y="864096"/>
            <a:ext cx="11631216" cy="5485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975" b="1" dirty="0">
                <a:solidFill>
                  <a:srgbClr val="001B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Influenza Management &amp; At-Risk Groups</a:t>
            </a:r>
            <a:endParaRPr lang="en-US" sz="3975" dirty="0"/>
          </a:p>
        </p:txBody>
      </p:sp>
      <p:sp>
        <p:nvSpPr>
          <p:cNvPr id="38" name="SK-15-text-37"/>
          <p:cNvSpPr/>
          <p:nvPr/>
        </p:nvSpPr>
        <p:spPr>
          <a:xfrm>
            <a:off x="670471" y="1878955"/>
            <a:ext cx="7323773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75" b="1" dirty="0">
                <a:solidFill>
                  <a:srgbClr val="001B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Antiviral Treatment</a:t>
            </a:r>
            <a:endParaRPr lang="en-US" sz="2475" dirty="0"/>
          </a:p>
        </p:txBody>
      </p:sp>
      <p:sp>
        <p:nvSpPr>
          <p:cNvPr id="39" name="SK-15-text-38"/>
          <p:cNvSpPr/>
          <p:nvPr/>
        </p:nvSpPr>
        <p:spPr>
          <a:xfrm>
            <a:off x="780157" y="2496252"/>
            <a:ext cx="11387435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Within 48 hours of symptom onset</a:t>
            </a:r>
            <a:endParaRPr lang="en-US" sz="2550" dirty="0"/>
          </a:p>
        </p:txBody>
      </p:sp>
      <p:sp>
        <p:nvSpPr>
          <p:cNvPr id="40" name="SK-15-text-39"/>
          <p:cNvSpPr/>
          <p:nvPr/>
        </p:nvSpPr>
        <p:spPr>
          <a:xfrm>
            <a:off x="719286" y="3291780"/>
            <a:ext cx="4937671" cy="5280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1B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Antivirals are only effective if started early — delay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1B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reduces benefit significantly.</a:t>
            </a:r>
            <a:endParaRPr lang="en-US" sz="1650" dirty="0"/>
          </a:p>
        </p:txBody>
      </p:sp>
      <p:sp>
        <p:nvSpPr>
          <p:cNvPr id="41" name="SK-15-text-40"/>
          <p:cNvSpPr/>
          <p:nvPr/>
        </p:nvSpPr>
        <p:spPr>
          <a:xfrm>
            <a:off x="743694" y="3874740"/>
            <a:ext cx="6423660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1B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 Oseltamivir (Tamiflu)</a:t>
            </a:r>
            <a:endParaRPr lang="en-US" sz="1800" dirty="0"/>
          </a:p>
        </p:txBody>
      </p:sp>
      <p:sp>
        <p:nvSpPr>
          <p:cNvPr id="42" name="SK-15-text-41"/>
          <p:cNvSpPr/>
          <p:nvPr/>
        </p:nvSpPr>
        <p:spPr>
          <a:xfrm>
            <a:off x="1060698" y="4149030"/>
            <a:ext cx="8402955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1B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Oral capsule • 75mg BD • 5 days</a:t>
            </a:r>
            <a:endParaRPr lang="en-US" sz="1650" dirty="0"/>
          </a:p>
        </p:txBody>
      </p:sp>
      <p:sp>
        <p:nvSpPr>
          <p:cNvPr id="43" name="SK-15-text-42"/>
          <p:cNvSpPr/>
          <p:nvPr/>
        </p:nvSpPr>
        <p:spPr>
          <a:xfrm>
            <a:off x="1060698" y="4402782"/>
            <a:ext cx="865441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1B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(dose adjust for renal impairment)</a:t>
            </a:r>
            <a:endParaRPr lang="en-US" sz="1650" dirty="0"/>
          </a:p>
        </p:txBody>
      </p:sp>
      <p:sp>
        <p:nvSpPr>
          <p:cNvPr id="44" name="SK-15-text-43"/>
          <p:cNvSpPr/>
          <p:nvPr/>
        </p:nvSpPr>
        <p:spPr>
          <a:xfrm>
            <a:off x="743694" y="4814292"/>
            <a:ext cx="5875020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1B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 Zanamivir (Relenza)</a:t>
            </a:r>
            <a:endParaRPr lang="en-US" sz="1800" dirty="0"/>
          </a:p>
        </p:txBody>
      </p:sp>
      <p:sp>
        <p:nvSpPr>
          <p:cNvPr id="45" name="SK-15-text-44"/>
          <p:cNvSpPr/>
          <p:nvPr/>
        </p:nvSpPr>
        <p:spPr>
          <a:xfrm>
            <a:off x="1060698" y="5074890"/>
            <a:ext cx="7145655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1B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Inhaled • 10mg BD • 5 days</a:t>
            </a:r>
            <a:endParaRPr lang="en-US" sz="1650" dirty="0"/>
          </a:p>
        </p:txBody>
      </p:sp>
      <p:sp>
        <p:nvSpPr>
          <p:cNvPr id="46" name="SK-15-text-45"/>
          <p:cNvSpPr/>
          <p:nvPr/>
        </p:nvSpPr>
        <p:spPr>
          <a:xfrm>
            <a:off x="1060698" y="5321796"/>
            <a:ext cx="11131302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1B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(use if oseltamivir not tolerated or resistance suspected)</a:t>
            </a:r>
            <a:endParaRPr lang="en-US" sz="1650" dirty="0"/>
          </a:p>
        </p:txBody>
      </p:sp>
      <p:sp>
        <p:nvSpPr>
          <p:cNvPr id="47" name="SK-15-text-46"/>
          <p:cNvSpPr/>
          <p:nvPr/>
        </p:nvSpPr>
        <p:spPr>
          <a:xfrm>
            <a:off x="790976" y="2901117"/>
            <a:ext cx="11521529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1B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 recommended routinely for healthy adults — targeted use only.</a:t>
            </a:r>
            <a:endParaRPr lang="en-US" sz="1350" dirty="0"/>
          </a:p>
        </p:txBody>
      </p:sp>
      <p:sp>
        <p:nvSpPr>
          <p:cNvPr id="48" name="SK-15-text-47"/>
          <p:cNvSpPr/>
          <p:nvPr/>
        </p:nvSpPr>
        <p:spPr>
          <a:xfrm>
            <a:off x="6376392" y="1872109"/>
            <a:ext cx="5815608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75" b="1" dirty="0">
                <a:solidFill>
                  <a:srgbClr val="001B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At-Risk Groups for Complications</a:t>
            </a:r>
            <a:endParaRPr lang="en-US" sz="2475" dirty="0"/>
          </a:p>
        </p:txBody>
      </p:sp>
      <p:sp>
        <p:nvSpPr>
          <p:cNvPr id="49" name="SK-15-text-48"/>
          <p:cNvSpPr/>
          <p:nvPr/>
        </p:nvSpPr>
        <p:spPr>
          <a:xfrm>
            <a:off x="6803082" y="2537147"/>
            <a:ext cx="4140518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dirty="0">
                <a:solidFill>
                  <a:srgbClr val="001B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Age ≥ 65 years</a:t>
            </a:r>
            <a:endParaRPr lang="en-US" sz="1725" dirty="0"/>
          </a:p>
        </p:txBody>
      </p:sp>
      <p:sp>
        <p:nvSpPr>
          <p:cNvPr id="50" name="SK-15-text-49"/>
          <p:cNvSpPr/>
          <p:nvPr/>
        </p:nvSpPr>
        <p:spPr>
          <a:xfrm>
            <a:off x="9741396" y="2660898"/>
            <a:ext cx="2450604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dirty="0">
                <a:solidFill>
                  <a:srgbClr val="001B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COPD / Asthma</a:t>
            </a:r>
            <a:endParaRPr lang="en-US" sz="1725" dirty="0"/>
          </a:p>
        </p:txBody>
      </p:sp>
      <p:sp>
        <p:nvSpPr>
          <p:cNvPr id="51" name="SK-15-text-50"/>
          <p:cNvSpPr/>
          <p:nvPr/>
        </p:nvSpPr>
        <p:spPr>
          <a:xfrm>
            <a:off x="6790878" y="3222947"/>
            <a:ext cx="5315843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dirty="0">
                <a:solidFill>
                  <a:srgbClr val="001B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Chronic Heart Disease</a:t>
            </a:r>
            <a:endParaRPr lang="en-US" sz="1725" dirty="0"/>
          </a:p>
        </p:txBody>
      </p:sp>
      <p:sp>
        <p:nvSpPr>
          <p:cNvPr id="52" name="SK-15-text-51"/>
          <p:cNvSpPr/>
          <p:nvPr/>
        </p:nvSpPr>
        <p:spPr>
          <a:xfrm>
            <a:off x="9729192" y="3346698"/>
            <a:ext cx="2462808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dirty="0">
                <a:solidFill>
                  <a:srgbClr val="001B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Diabetes Mellitus</a:t>
            </a:r>
            <a:endParaRPr lang="en-US" sz="1725" dirty="0"/>
          </a:p>
        </p:txBody>
      </p:sp>
      <p:sp>
        <p:nvSpPr>
          <p:cNvPr id="53" name="SK-15-text-52"/>
          <p:cNvSpPr/>
          <p:nvPr/>
        </p:nvSpPr>
        <p:spPr>
          <a:xfrm>
            <a:off x="6803082" y="3894906"/>
            <a:ext cx="5303639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dirty="0">
                <a:solidFill>
                  <a:srgbClr val="001B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Chronic Kidney Disease</a:t>
            </a:r>
            <a:endParaRPr lang="en-US" sz="1725" dirty="0"/>
          </a:p>
        </p:txBody>
      </p:sp>
      <p:sp>
        <p:nvSpPr>
          <p:cNvPr id="54" name="SK-15-text-53"/>
          <p:cNvSpPr/>
          <p:nvPr/>
        </p:nvSpPr>
        <p:spPr>
          <a:xfrm>
            <a:off x="9774674" y="3888857"/>
            <a:ext cx="224343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dirty="0">
                <a:solidFill>
                  <a:srgbClr val="001B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Liver Disease</a:t>
            </a:r>
            <a:endParaRPr lang="en-US" sz="1725" dirty="0"/>
          </a:p>
        </p:txBody>
      </p:sp>
      <p:sp>
        <p:nvSpPr>
          <p:cNvPr id="55" name="SK-15-text-54"/>
          <p:cNvSpPr/>
          <p:nvPr/>
        </p:nvSpPr>
        <p:spPr>
          <a:xfrm>
            <a:off x="6765012" y="4540002"/>
            <a:ext cx="4578668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dirty="0">
                <a:solidFill>
                  <a:srgbClr val="001B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Immunocompromised</a:t>
            </a:r>
            <a:endParaRPr lang="en-US" sz="1725" dirty="0"/>
          </a:p>
        </p:txBody>
      </p:sp>
      <p:sp>
        <p:nvSpPr>
          <p:cNvPr id="56" name="SK-15-text-55"/>
          <p:cNvSpPr/>
          <p:nvPr/>
        </p:nvSpPr>
        <p:spPr>
          <a:xfrm>
            <a:off x="9788188" y="4570809"/>
            <a:ext cx="2389733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dirty="0">
                <a:solidFill>
                  <a:srgbClr val="001B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Pregnancy</a:t>
            </a:r>
            <a:endParaRPr lang="en-US" sz="1725" dirty="0"/>
          </a:p>
        </p:txBody>
      </p:sp>
      <p:sp>
        <p:nvSpPr>
          <p:cNvPr id="57" name="SK-15-text-56"/>
          <p:cNvSpPr/>
          <p:nvPr/>
        </p:nvSpPr>
        <p:spPr>
          <a:xfrm>
            <a:off x="6765012" y="5218956"/>
            <a:ext cx="5303639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dirty="0">
                <a:solidFill>
                  <a:srgbClr val="001B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Morbid Obesity (BMI ≥ 40)</a:t>
            </a:r>
            <a:endParaRPr lang="en-US" sz="1725" dirty="0"/>
          </a:p>
        </p:txBody>
      </p:sp>
      <p:sp>
        <p:nvSpPr>
          <p:cNvPr id="58" name="SK-15-text-57"/>
          <p:cNvSpPr/>
          <p:nvPr/>
        </p:nvSpPr>
        <p:spPr>
          <a:xfrm>
            <a:off x="1162823" y="5925294"/>
            <a:ext cx="11058227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Healthy adults: self-limiting illness — 5 to 7 days. Reassure and support, no antivirals needed.</a:t>
            </a:r>
            <a:endParaRPr lang="en-US" sz="19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4173" y="322213"/>
            <a:ext cx="2548086" cy="397669"/>
          </a:xfrm>
          <a:prstGeom prst="rect">
            <a:avLst/>
          </a:prstGeom>
        </p:spPr>
      </p:pic>
      <p:pic>
        <p:nvPicPr>
          <p:cNvPr id="4" name="SK-16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4173" y="1467594"/>
            <a:ext cx="914400" cy="68461"/>
          </a:xfrm>
          <a:prstGeom prst="rect">
            <a:avLst/>
          </a:prstGeom>
        </p:spPr>
      </p:pic>
      <p:pic>
        <p:nvPicPr>
          <p:cNvPr id="5" name="SK-16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2304157"/>
            <a:ext cx="12192000" cy="1110853"/>
          </a:xfrm>
          <a:prstGeom prst="rect">
            <a:avLst/>
          </a:prstGeom>
        </p:spPr>
      </p:pic>
      <p:pic>
        <p:nvPicPr>
          <p:cNvPr id="6" name="SK-16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4173" y="3819823"/>
            <a:ext cx="1450777" cy="2400300"/>
          </a:xfrm>
          <a:prstGeom prst="rect">
            <a:avLst/>
          </a:prstGeom>
        </p:spPr>
      </p:pic>
      <p:pic>
        <p:nvPicPr>
          <p:cNvPr id="7" name="SK-16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84784" y="3819823"/>
            <a:ext cx="1450777" cy="2400300"/>
          </a:xfrm>
          <a:prstGeom prst="rect">
            <a:avLst/>
          </a:prstGeom>
        </p:spPr>
      </p:pic>
      <p:pic>
        <p:nvPicPr>
          <p:cNvPr id="8" name="SK-16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04071" y="4149030"/>
            <a:ext cx="548580" cy="479971"/>
          </a:xfrm>
          <a:prstGeom prst="rect">
            <a:avLst/>
          </a:prstGeom>
        </p:spPr>
      </p:pic>
      <p:pic>
        <p:nvPicPr>
          <p:cNvPr id="9" name="SK-16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633192" y="3819823"/>
            <a:ext cx="1450777" cy="2400300"/>
          </a:xfrm>
          <a:prstGeom prst="rect">
            <a:avLst/>
          </a:prstGeom>
        </p:spPr>
      </p:pic>
      <p:pic>
        <p:nvPicPr>
          <p:cNvPr id="10" name="SK-16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352479" y="4149030"/>
            <a:ext cx="548580" cy="479971"/>
          </a:xfrm>
          <a:prstGeom prst="rect">
            <a:avLst/>
          </a:prstGeom>
        </p:spPr>
      </p:pic>
      <p:pic>
        <p:nvPicPr>
          <p:cNvPr id="11" name="SK-16-img-10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81600" y="3819823"/>
            <a:ext cx="1450777" cy="2400300"/>
          </a:xfrm>
          <a:prstGeom prst="rect">
            <a:avLst/>
          </a:prstGeom>
        </p:spPr>
      </p:pic>
      <p:pic>
        <p:nvPicPr>
          <p:cNvPr id="12" name="SK-16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900886" y="4149030"/>
            <a:ext cx="548580" cy="479971"/>
          </a:xfrm>
          <a:prstGeom prst="rect">
            <a:avLst/>
          </a:prstGeom>
        </p:spPr>
      </p:pic>
      <p:pic>
        <p:nvPicPr>
          <p:cNvPr id="13" name="SK-16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29859" y="3819823"/>
            <a:ext cx="1450777" cy="2400300"/>
          </a:xfrm>
          <a:prstGeom prst="rect">
            <a:avLst/>
          </a:prstGeom>
        </p:spPr>
      </p:pic>
      <p:pic>
        <p:nvPicPr>
          <p:cNvPr id="14" name="SK-16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449294" y="4149030"/>
            <a:ext cx="548580" cy="479971"/>
          </a:xfrm>
          <a:prstGeom prst="rect">
            <a:avLst/>
          </a:prstGeom>
        </p:spPr>
      </p:pic>
      <p:pic>
        <p:nvPicPr>
          <p:cNvPr id="15" name="SK-16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387953" y="3792438"/>
            <a:ext cx="1450777" cy="2441377"/>
          </a:xfrm>
          <a:prstGeom prst="rect">
            <a:avLst/>
          </a:prstGeom>
        </p:spPr>
      </p:pic>
      <p:pic>
        <p:nvPicPr>
          <p:cNvPr id="16" name="SK-16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6807250"/>
            <a:ext cx="12192000" cy="19050"/>
          </a:xfrm>
          <a:prstGeom prst="rect">
            <a:avLst/>
          </a:prstGeom>
        </p:spPr>
      </p:pic>
      <p:pic>
        <p:nvPicPr>
          <p:cNvPr id="17" name="SK-16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997380" y="3758059"/>
            <a:ext cx="1755577" cy="2345382"/>
          </a:xfrm>
          <a:prstGeom prst="rect">
            <a:avLst/>
          </a:prstGeom>
        </p:spPr>
      </p:pic>
      <p:pic>
        <p:nvPicPr>
          <p:cNvPr id="18" name="SK-16-img-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607475" y="3970734"/>
            <a:ext cx="987475" cy="918865"/>
          </a:xfrm>
          <a:prstGeom prst="rect">
            <a:avLst/>
          </a:prstGeom>
        </p:spPr>
      </p:pic>
      <p:pic>
        <p:nvPicPr>
          <p:cNvPr id="19" name="SK-16-img-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083475" y="3970734"/>
            <a:ext cx="877788" cy="918865"/>
          </a:xfrm>
          <a:prstGeom prst="rect">
            <a:avLst/>
          </a:prstGeom>
        </p:spPr>
      </p:pic>
      <p:pic>
        <p:nvPicPr>
          <p:cNvPr id="20" name="SK-16-img-1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498455" y="3970734"/>
            <a:ext cx="853380" cy="918865"/>
          </a:xfrm>
          <a:prstGeom prst="rect">
            <a:avLst/>
          </a:prstGeom>
        </p:spPr>
      </p:pic>
      <p:pic>
        <p:nvPicPr>
          <p:cNvPr id="21" name="SK-16-img-20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3937992" y="3970734"/>
            <a:ext cx="877788" cy="918865"/>
          </a:xfrm>
          <a:prstGeom prst="rect">
            <a:avLst/>
          </a:prstGeom>
        </p:spPr>
      </p:pic>
      <p:pic>
        <p:nvPicPr>
          <p:cNvPr id="22" name="SK-16-img-21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2352973" y="3970734"/>
            <a:ext cx="877788" cy="918865"/>
          </a:xfrm>
          <a:prstGeom prst="rect">
            <a:avLst/>
          </a:prstGeom>
        </p:spPr>
      </p:pic>
      <p:pic>
        <p:nvPicPr>
          <p:cNvPr id="23" name="SK-16-img-22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719286" y="3970734"/>
            <a:ext cx="999679" cy="918865"/>
          </a:xfrm>
          <a:prstGeom prst="rect">
            <a:avLst/>
          </a:prstGeom>
        </p:spPr>
      </p:pic>
      <p:pic>
        <p:nvPicPr>
          <p:cNvPr id="24" name="SK-16-img-23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70471" y="2482453"/>
            <a:ext cx="743694" cy="774948"/>
          </a:xfrm>
          <a:prstGeom prst="rect">
            <a:avLst/>
          </a:prstGeom>
        </p:spPr>
      </p:pic>
      <p:pic>
        <p:nvPicPr>
          <p:cNvPr id="25" name="SK-16-img-24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8473380" y="0"/>
            <a:ext cx="3706267" cy="2324844"/>
          </a:xfrm>
          <a:prstGeom prst="rect">
            <a:avLst/>
          </a:prstGeom>
        </p:spPr>
      </p:pic>
      <p:sp>
        <p:nvSpPr>
          <p:cNvPr id="26" name="SK-16-text-25"/>
          <p:cNvSpPr/>
          <p:nvPr/>
        </p:nvSpPr>
        <p:spPr>
          <a:xfrm>
            <a:off x="646063" y="425053"/>
            <a:ext cx="5881688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1D293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Bronchiectasis · Section 7</a:t>
            </a:r>
            <a:endParaRPr lang="en-US" sz="1425" dirty="0"/>
          </a:p>
        </p:txBody>
      </p:sp>
      <p:sp>
        <p:nvSpPr>
          <p:cNvPr id="27" name="SK-16-text-26"/>
          <p:cNvSpPr/>
          <p:nvPr/>
        </p:nvSpPr>
        <p:spPr>
          <a:xfrm>
            <a:off x="499765" y="829717"/>
            <a:ext cx="7909560" cy="4936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1018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Bronchiectasis</a:t>
            </a:r>
            <a:endParaRPr lang="en-US" sz="3600" dirty="0"/>
          </a:p>
        </p:txBody>
      </p:sp>
      <p:sp>
        <p:nvSpPr>
          <p:cNvPr id="28" name="SK-16-text-27"/>
          <p:cNvSpPr/>
          <p:nvPr/>
        </p:nvSpPr>
        <p:spPr>
          <a:xfrm>
            <a:off x="487561" y="1645890"/>
            <a:ext cx="9488805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550" dirty="0">
                <a:solidFill>
                  <a:srgbClr val="47546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Definition and Aetiology</a:t>
            </a:r>
            <a:endParaRPr lang="en-US" sz="2550" dirty="0"/>
          </a:p>
        </p:txBody>
      </p:sp>
      <p:sp>
        <p:nvSpPr>
          <p:cNvPr id="29" name="SK-16-text-28"/>
          <p:cNvSpPr/>
          <p:nvPr/>
        </p:nvSpPr>
        <p:spPr>
          <a:xfrm>
            <a:off x="1609279" y="2509986"/>
            <a:ext cx="9290298" cy="7337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828"/>
              </a:lnSpc>
              <a:buNone/>
            </a:pPr>
            <a:r>
              <a:rPr lang="en-US" sz="2175" b="1" dirty="0">
                <a:solidFill>
                  <a:srgbClr val="1018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Permanent, abnormal dilatation of the bronchi — leading to impaired</a:t>
            </a:r>
            <a:endParaRPr lang="en-US" sz="2175" dirty="0"/>
          </a:p>
          <a:p>
            <a:pPr marL="0" indent="0" algn="l">
              <a:lnSpc>
                <a:spcPts val="2828"/>
              </a:lnSpc>
              <a:buNone/>
            </a:pPr>
            <a:r>
              <a:rPr lang="en-US" sz="2175" b="1" dirty="0">
                <a:solidFill>
                  <a:srgbClr val="1018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mucus clearance and a cycle of recurrent infection and inflammation.</a:t>
            </a:r>
            <a:endParaRPr lang="en-US" sz="2175" dirty="0"/>
          </a:p>
        </p:txBody>
      </p:sp>
      <p:sp>
        <p:nvSpPr>
          <p:cNvPr id="30" name="SK-16-text-29"/>
          <p:cNvSpPr/>
          <p:nvPr/>
        </p:nvSpPr>
        <p:spPr>
          <a:xfrm>
            <a:off x="694879" y="5040511"/>
            <a:ext cx="1072753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98"/>
              </a:lnSpc>
              <a:buNone/>
            </a:pPr>
            <a:r>
              <a:rPr lang="en-US" sz="1725" b="1" dirty="0">
                <a:solidFill>
                  <a:srgbClr val="1018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Post-</a:t>
            </a:r>
            <a:endParaRPr lang="en-US" sz="1725" dirty="0"/>
          </a:p>
          <a:p>
            <a:pPr marL="0" indent="0" algn="ctr">
              <a:lnSpc>
                <a:spcPts val="1898"/>
              </a:lnSpc>
              <a:buNone/>
            </a:pPr>
            <a:r>
              <a:rPr lang="en-US" sz="1725" b="1" dirty="0">
                <a:solidFill>
                  <a:srgbClr val="1018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Infectious</a:t>
            </a:r>
            <a:endParaRPr lang="en-US" sz="1725" dirty="0"/>
          </a:p>
        </p:txBody>
      </p:sp>
      <p:sp>
        <p:nvSpPr>
          <p:cNvPr id="31" name="SK-16-text-30"/>
          <p:cNvSpPr/>
          <p:nvPr/>
        </p:nvSpPr>
        <p:spPr>
          <a:xfrm>
            <a:off x="572988" y="5596086"/>
            <a:ext cx="1316682" cy="5348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260"/>
              </a:lnSpc>
              <a:buNone/>
            </a:pPr>
            <a:r>
              <a:rPr lang="en-US" sz="1050" dirty="0">
                <a:solidFill>
                  <a:srgbClr val="47546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Childhood whooping</a:t>
            </a:r>
            <a:endParaRPr lang="en-US" sz="1050" dirty="0"/>
          </a:p>
          <a:p>
            <a:pPr marL="0" indent="0" algn="ctr">
              <a:lnSpc>
                <a:spcPts val="1260"/>
              </a:lnSpc>
              <a:buNone/>
            </a:pPr>
            <a:r>
              <a:rPr lang="en-US" sz="1050" dirty="0">
                <a:solidFill>
                  <a:srgbClr val="47546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cough, measles, TB,</a:t>
            </a:r>
            <a:endParaRPr lang="en-US" sz="1050" dirty="0"/>
          </a:p>
          <a:p>
            <a:pPr marL="0" indent="0" algn="ctr">
              <a:lnSpc>
                <a:spcPts val="1260"/>
              </a:lnSpc>
              <a:buNone/>
            </a:pPr>
            <a:r>
              <a:rPr lang="en-US" sz="1050" dirty="0">
                <a:solidFill>
                  <a:srgbClr val="47546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pneumonia</a:t>
            </a:r>
            <a:endParaRPr lang="en-US" sz="1050" dirty="0"/>
          </a:p>
        </p:txBody>
      </p:sp>
      <p:sp>
        <p:nvSpPr>
          <p:cNvPr id="32" name="SK-16-text-31"/>
          <p:cNvSpPr/>
          <p:nvPr/>
        </p:nvSpPr>
        <p:spPr>
          <a:xfrm>
            <a:off x="2389584" y="5040511"/>
            <a:ext cx="841177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98"/>
              </a:lnSpc>
              <a:buNone/>
            </a:pPr>
            <a:r>
              <a:rPr lang="en-US" sz="1725" b="1" dirty="0">
                <a:solidFill>
                  <a:srgbClr val="1018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Cystic</a:t>
            </a:r>
            <a:endParaRPr lang="en-US" sz="1725" dirty="0"/>
          </a:p>
          <a:p>
            <a:pPr marL="0" indent="0" algn="ctr">
              <a:lnSpc>
                <a:spcPts val="1898"/>
              </a:lnSpc>
              <a:buNone/>
            </a:pPr>
            <a:r>
              <a:rPr lang="en-US" sz="1725" b="1" dirty="0">
                <a:solidFill>
                  <a:srgbClr val="1018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Fibrosis</a:t>
            </a:r>
            <a:endParaRPr lang="en-US" sz="1725" dirty="0"/>
          </a:p>
        </p:txBody>
      </p:sp>
      <p:sp>
        <p:nvSpPr>
          <p:cNvPr id="33" name="SK-16-text-32"/>
          <p:cNvSpPr/>
          <p:nvPr/>
        </p:nvSpPr>
        <p:spPr>
          <a:xfrm>
            <a:off x="2243286" y="5596086"/>
            <a:ext cx="1109365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260"/>
              </a:lnSpc>
              <a:buNone/>
            </a:pPr>
            <a:r>
              <a:rPr lang="en-US" sz="1050" dirty="0">
                <a:solidFill>
                  <a:srgbClr val="47546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Most common</a:t>
            </a:r>
            <a:endParaRPr lang="en-US" sz="1050" dirty="0"/>
          </a:p>
          <a:p>
            <a:pPr marL="0" indent="0" algn="ctr">
              <a:lnSpc>
                <a:spcPts val="1260"/>
              </a:lnSpc>
              <a:buNone/>
            </a:pPr>
            <a:r>
              <a:rPr lang="en-US" sz="1050" dirty="0">
                <a:solidFill>
                  <a:srgbClr val="47546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cause in children</a:t>
            </a:r>
            <a:endParaRPr lang="en-US" sz="1050" dirty="0"/>
          </a:p>
        </p:txBody>
      </p:sp>
      <p:sp>
        <p:nvSpPr>
          <p:cNvPr id="34" name="SK-16-text-33"/>
          <p:cNvSpPr/>
          <p:nvPr/>
        </p:nvSpPr>
        <p:spPr>
          <a:xfrm>
            <a:off x="3803898" y="5040511"/>
            <a:ext cx="1145977" cy="5005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98"/>
              </a:lnSpc>
              <a:buNone/>
            </a:pPr>
            <a:r>
              <a:rPr lang="en-US" sz="1725" b="1" dirty="0">
                <a:solidFill>
                  <a:srgbClr val="1018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Ciliary</a:t>
            </a:r>
            <a:endParaRPr lang="en-US" sz="1725" dirty="0"/>
          </a:p>
          <a:p>
            <a:pPr marL="0" indent="0" algn="ctr">
              <a:lnSpc>
                <a:spcPts val="1898"/>
              </a:lnSpc>
              <a:buNone/>
            </a:pPr>
            <a:r>
              <a:rPr lang="en-US" sz="1725" b="1" dirty="0">
                <a:solidFill>
                  <a:srgbClr val="1018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Dyskinesia</a:t>
            </a:r>
            <a:endParaRPr lang="en-US" sz="1725" dirty="0"/>
          </a:p>
        </p:txBody>
      </p:sp>
      <p:sp>
        <p:nvSpPr>
          <p:cNvPr id="35" name="SK-16-text-34"/>
          <p:cNvSpPr/>
          <p:nvPr/>
        </p:nvSpPr>
        <p:spPr>
          <a:xfrm>
            <a:off x="3986659" y="5596086"/>
            <a:ext cx="780157" cy="5211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260"/>
              </a:lnSpc>
              <a:buNone/>
            </a:pPr>
            <a:r>
              <a:rPr lang="en-US" sz="1050" dirty="0">
                <a:solidFill>
                  <a:srgbClr val="47546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Impaired</a:t>
            </a:r>
            <a:endParaRPr lang="en-US" sz="1050" dirty="0"/>
          </a:p>
          <a:p>
            <a:pPr marL="0" indent="0" algn="ctr">
              <a:lnSpc>
                <a:spcPts val="1260"/>
              </a:lnSpc>
              <a:buNone/>
            </a:pPr>
            <a:r>
              <a:rPr lang="en-US" sz="1050" dirty="0">
                <a:solidFill>
                  <a:srgbClr val="47546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mucociliary</a:t>
            </a:r>
            <a:endParaRPr lang="en-US" sz="1050" dirty="0"/>
          </a:p>
          <a:p>
            <a:pPr marL="0" indent="0" algn="ctr">
              <a:lnSpc>
                <a:spcPts val="1260"/>
              </a:lnSpc>
              <a:buNone/>
            </a:pPr>
            <a:r>
              <a:rPr lang="en-US" sz="1050" dirty="0">
                <a:solidFill>
                  <a:srgbClr val="47546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clearance</a:t>
            </a:r>
            <a:endParaRPr lang="en-US" sz="1050" dirty="0"/>
          </a:p>
        </p:txBody>
      </p:sp>
      <p:sp>
        <p:nvSpPr>
          <p:cNvPr id="36" name="SK-16-text-35"/>
          <p:cNvSpPr/>
          <p:nvPr/>
        </p:nvSpPr>
        <p:spPr>
          <a:xfrm>
            <a:off x="5352157" y="5040511"/>
            <a:ext cx="1231255" cy="5005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98"/>
              </a:lnSpc>
              <a:buNone/>
            </a:pPr>
            <a:r>
              <a:rPr lang="en-US" sz="1725" b="1" dirty="0">
                <a:solidFill>
                  <a:srgbClr val="1018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Immuno-</a:t>
            </a:r>
            <a:endParaRPr lang="en-US" sz="1725" dirty="0"/>
          </a:p>
          <a:p>
            <a:pPr marL="0" indent="0" algn="ctr">
              <a:lnSpc>
                <a:spcPts val="1898"/>
              </a:lnSpc>
              <a:buNone/>
            </a:pPr>
            <a:r>
              <a:rPr lang="en-US" sz="1725" b="1" dirty="0">
                <a:solidFill>
                  <a:srgbClr val="1018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deficiency</a:t>
            </a:r>
            <a:endParaRPr lang="en-US" sz="1725" dirty="0"/>
          </a:p>
        </p:txBody>
      </p:sp>
      <p:sp>
        <p:nvSpPr>
          <p:cNvPr id="37" name="SK-16-text-36"/>
          <p:cNvSpPr/>
          <p:nvPr/>
        </p:nvSpPr>
        <p:spPr>
          <a:xfrm>
            <a:off x="5400973" y="5596086"/>
            <a:ext cx="1109365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260"/>
              </a:lnSpc>
              <a:buNone/>
            </a:pPr>
            <a:r>
              <a:rPr lang="en-US" sz="1050" dirty="0">
                <a:solidFill>
                  <a:srgbClr val="47546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Hypogammaglo-</a:t>
            </a:r>
            <a:endParaRPr lang="en-US" sz="1050" dirty="0"/>
          </a:p>
          <a:p>
            <a:pPr marL="0" indent="0" algn="ctr">
              <a:lnSpc>
                <a:spcPts val="1260"/>
              </a:lnSpc>
              <a:buNone/>
            </a:pPr>
            <a:r>
              <a:rPr lang="en-US" sz="1050" dirty="0">
                <a:solidFill>
                  <a:srgbClr val="47546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bulinaemia</a:t>
            </a:r>
            <a:endParaRPr lang="en-US" sz="1050" dirty="0"/>
          </a:p>
        </p:txBody>
      </p:sp>
      <p:sp>
        <p:nvSpPr>
          <p:cNvPr id="38" name="SK-16-text-37"/>
          <p:cNvSpPr/>
          <p:nvPr/>
        </p:nvSpPr>
        <p:spPr>
          <a:xfrm>
            <a:off x="7162800" y="5150346"/>
            <a:ext cx="731193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725" b="1" dirty="0">
                <a:solidFill>
                  <a:srgbClr val="1018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ABPA</a:t>
            </a:r>
            <a:endParaRPr lang="en-US" sz="1725" dirty="0"/>
          </a:p>
        </p:txBody>
      </p:sp>
      <p:sp>
        <p:nvSpPr>
          <p:cNvPr id="39" name="SK-16-text-38"/>
          <p:cNvSpPr/>
          <p:nvPr/>
        </p:nvSpPr>
        <p:spPr>
          <a:xfrm>
            <a:off x="6900565" y="5596086"/>
            <a:ext cx="1255663" cy="5417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260"/>
              </a:lnSpc>
              <a:buNone/>
            </a:pPr>
            <a:r>
              <a:rPr lang="en-US" sz="1050" dirty="0">
                <a:solidFill>
                  <a:srgbClr val="47546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Allergic</a:t>
            </a:r>
            <a:endParaRPr lang="en-US" sz="1050" dirty="0"/>
          </a:p>
          <a:p>
            <a:pPr marL="0" indent="0" algn="ctr">
              <a:lnSpc>
                <a:spcPts val="1260"/>
              </a:lnSpc>
              <a:buNone/>
            </a:pPr>
            <a:r>
              <a:rPr lang="en-US" sz="1050" dirty="0">
                <a:solidFill>
                  <a:srgbClr val="47546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bronchopulmonary</a:t>
            </a:r>
            <a:endParaRPr lang="en-US" sz="1050" dirty="0"/>
          </a:p>
          <a:p>
            <a:pPr marL="0" indent="0" algn="ctr">
              <a:lnSpc>
                <a:spcPts val="1260"/>
              </a:lnSpc>
              <a:buNone/>
            </a:pPr>
            <a:r>
              <a:rPr lang="en-US" sz="1050" dirty="0">
                <a:solidFill>
                  <a:srgbClr val="47546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aspergillosis</a:t>
            </a:r>
            <a:endParaRPr lang="en-US" sz="1050" dirty="0"/>
          </a:p>
        </p:txBody>
      </p:sp>
      <p:sp>
        <p:nvSpPr>
          <p:cNvPr id="40" name="SK-16-text-39"/>
          <p:cNvSpPr/>
          <p:nvPr/>
        </p:nvSpPr>
        <p:spPr>
          <a:xfrm>
            <a:off x="8528298" y="5143500"/>
            <a:ext cx="1170236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725" b="1" dirty="0">
                <a:solidFill>
                  <a:srgbClr val="1018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Idiopathic</a:t>
            </a:r>
            <a:endParaRPr lang="en-US" sz="1725" dirty="0"/>
          </a:p>
        </p:txBody>
      </p:sp>
      <p:sp>
        <p:nvSpPr>
          <p:cNvPr id="41" name="SK-16-text-40"/>
          <p:cNvSpPr/>
          <p:nvPr/>
        </p:nvSpPr>
        <p:spPr>
          <a:xfrm>
            <a:off x="8534400" y="5596086"/>
            <a:ext cx="1133773" cy="5211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260"/>
              </a:lnSpc>
              <a:buNone/>
            </a:pPr>
            <a:r>
              <a:rPr lang="en-US" sz="1050" dirty="0">
                <a:solidFill>
                  <a:srgbClr val="47546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~50% of cases —</a:t>
            </a:r>
            <a:endParaRPr lang="en-US" sz="1050" dirty="0"/>
          </a:p>
          <a:p>
            <a:pPr marL="0" indent="0" algn="ctr">
              <a:lnSpc>
                <a:spcPts val="1260"/>
              </a:lnSpc>
              <a:buNone/>
            </a:pPr>
            <a:r>
              <a:rPr lang="en-US" sz="1050" dirty="0">
                <a:solidFill>
                  <a:srgbClr val="47546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cause</a:t>
            </a:r>
            <a:endParaRPr lang="en-US" sz="1050" dirty="0"/>
          </a:p>
          <a:p>
            <a:pPr marL="0" indent="0" algn="ctr">
              <a:lnSpc>
                <a:spcPts val="1260"/>
              </a:lnSpc>
              <a:buNone/>
            </a:pPr>
            <a:r>
              <a:rPr lang="en-US" sz="1050" dirty="0">
                <a:solidFill>
                  <a:srgbClr val="47546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identified</a:t>
            </a:r>
            <a:endParaRPr lang="en-US" sz="1050" dirty="0"/>
          </a:p>
        </p:txBody>
      </p:sp>
      <p:sp>
        <p:nvSpPr>
          <p:cNvPr id="42" name="SK-16-text-41"/>
          <p:cNvSpPr/>
          <p:nvPr/>
        </p:nvSpPr>
        <p:spPr>
          <a:xfrm>
            <a:off x="475357" y="6494413"/>
            <a:ext cx="797052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6670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NICE NG117 · 2019 (Confirmed current 2026)</a:t>
            </a:r>
            <a:endParaRPr lang="en-US" sz="1050" dirty="0"/>
          </a:p>
        </p:txBody>
      </p:sp>
      <p:sp>
        <p:nvSpPr>
          <p:cNvPr id="43" name="SK-16-text-42"/>
          <p:cNvSpPr/>
          <p:nvPr/>
        </p:nvSpPr>
        <p:spPr>
          <a:xfrm>
            <a:off x="11128177" y="6508105"/>
            <a:ext cx="539353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6670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16 / 24.</a:t>
            </a:r>
            <a:endParaRPr lang="en-US" sz="10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7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17075" y="0"/>
            <a:ext cx="2974777" cy="1865263"/>
          </a:xfrm>
          <a:prstGeom prst="rect">
            <a:avLst/>
          </a:prstGeom>
        </p:spPr>
      </p:pic>
      <p:pic>
        <p:nvPicPr>
          <p:cNvPr id="4" name="SK-17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3859" y="562273"/>
            <a:ext cx="2535882" cy="349746"/>
          </a:xfrm>
          <a:prstGeom prst="rect">
            <a:avLst/>
          </a:prstGeom>
        </p:spPr>
      </p:pic>
      <p:pic>
        <p:nvPicPr>
          <p:cNvPr id="5" name="SK-17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3859" y="1565077"/>
            <a:ext cx="1804392" cy="38100"/>
          </a:xfrm>
          <a:prstGeom prst="rect">
            <a:avLst/>
          </a:prstGeom>
        </p:spPr>
      </p:pic>
      <p:pic>
        <p:nvPicPr>
          <p:cNvPr id="6" name="SK-17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3859" y="2407146"/>
            <a:ext cx="5071765" cy="925711"/>
          </a:xfrm>
          <a:prstGeom prst="rect">
            <a:avLst/>
          </a:prstGeom>
        </p:spPr>
      </p:pic>
      <p:pic>
        <p:nvPicPr>
          <p:cNvPr id="7" name="SK-17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4400" y="2695129"/>
            <a:ext cx="365671" cy="342900"/>
          </a:xfrm>
          <a:prstGeom prst="rect">
            <a:avLst/>
          </a:prstGeom>
        </p:spPr>
      </p:pic>
      <p:pic>
        <p:nvPicPr>
          <p:cNvPr id="8" name="SK-17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3859" y="3435846"/>
            <a:ext cx="5071765" cy="925711"/>
          </a:xfrm>
          <a:prstGeom prst="rect">
            <a:avLst/>
          </a:prstGeom>
        </p:spPr>
      </p:pic>
      <p:pic>
        <p:nvPicPr>
          <p:cNvPr id="9" name="SK-17-img-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4400" y="3723829"/>
            <a:ext cx="365671" cy="342900"/>
          </a:xfrm>
          <a:prstGeom prst="rect">
            <a:avLst/>
          </a:prstGeom>
        </p:spPr>
      </p:pic>
      <p:pic>
        <p:nvPicPr>
          <p:cNvPr id="10" name="SK-17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3859" y="4464546"/>
            <a:ext cx="4486573" cy="925711"/>
          </a:xfrm>
          <a:prstGeom prst="rect">
            <a:avLst/>
          </a:prstGeom>
        </p:spPr>
      </p:pic>
      <p:pic>
        <p:nvPicPr>
          <p:cNvPr id="11" name="SK-17-img-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3859" y="5493246"/>
            <a:ext cx="4486573" cy="925711"/>
          </a:xfrm>
          <a:prstGeom prst="rect">
            <a:avLst/>
          </a:prstGeom>
        </p:spPr>
      </p:pic>
      <p:pic>
        <p:nvPicPr>
          <p:cNvPr id="12" name="SK-17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444532" y="1920180"/>
            <a:ext cx="9525" cy="3908971"/>
          </a:xfrm>
          <a:prstGeom prst="rect">
            <a:avLst/>
          </a:prstGeom>
        </p:spPr>
      </p:pic>
      <p:pic>
        <p:nvPicPr>
          <p:cNvPr id="13" name="SK-17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936855" y="2361158"/>
            <a:ext cx="3962400" cy="9525"/>
          </a:xfrm>
          <a:prstGeom prst="rect">
            <a:avLst/>
          </a:prstGeom>
        </p:spPr>
      </p:pic>
      <p:pic>
        <p:nvPicPr>
          <p:cNvPr id="14" name="SK-17-img-13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936855" y="3389858"/>
            <a:ext cx="3962400" cy="9525"/>
          </a:xfrm>
          <a:prstGeom prst="rect">
            <a:avLst/>
          </a:prstGeom>
        </p:spPr>
      </p:pic>
      <p:pic>
        <p:nvPicPr>
          <p:cNvPr id="15" name="SK-17-img-14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936855" y="4418558"/>
            <a:ext cx="3962400" cy="9525"/>
          </a:xfrm>
          <a:prstGeom prst="rect">
            <a:avLst/>
          </a:prstGeom>
        </p:spPr>
      </p:pic>
      <p:pic>
        <p:nvPicPr>
          <p:cNvPr id="16" name="SK-17-img-15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936855" y="5447258"/>
            <a:ext cx="3962400" cy="9525"/>
          </a:xfrm>
          <a:prstGeom prst="rect">
            <a:avLst/>
          </a:prstGeom>
        </p:spPr>
      </p:pic>
      <p:pic>
        <p:nvPicPr>
          <p:cNvPr id="17" name="SK-17-img-16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620000" y="2516832"/>
            <a:ext cx="329059" cy="274290"/>
          </a:xfrm>
          <a:prstGeom prst="rect">
            <a:avLst/>
          </a:prstGeom>
        </p:spPr>
      </p:pic>
      <p:pic>
        <p:nvPicPr>
          <p:cNvPr id="18" name="SK-17-img-17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558165" y="2523679"/>
            <a:ext cx="1365498" cy="253603"/>
          </a:xfrm>
          <a:prstGeom prst="rect">
            <a:avLst/>
          </a:prstGeom>
        </p:spPr>
      </p:pic>
      <p:pic>
        <p:nvPicPr>
          <p:cNvPr id="19" name="SK-17-img-18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6686550"/>
            <a:ext cx="12192000" cy="171450"/>
          </a:xfrm>
          <a:prstGeom prst="rect">
            <a:avLst/>
          </a:prstGeom>
        </p:spPr>
      </p:pic>
      <p:pic>
        <p:nvPicPr>
          <p:cNvPr id="20" name="SK-17-img-19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656463" y="5582394"/>
            <a:ext cx="243780" cy="253603"/>
          </a:xfrm>
          <a:prstGeom prst="rect">
            <a:avLst/>
          </a:prstGeom>
        </p:spPr>
      </p:pic>
      <p:pic>
        <p:nvPicPr>
          <p:cNvPr id="21" name="SK-17-img-20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656463" y="4567386"/>
            <a:ext cx="243780" cy="253603"/>
          </a:xfrm>
          <a:prstGeom prst="rect">
            <a:avLst/>
          </a:prstGeom>
        </p:spPr>
      </p:pic>
      <p:pic>
        <p:nvPicPr>
          <p:cNvPr id="22" name="SK-17-img-21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656463" y="3552379"/>
            <a:ext cx="243780" cy="246757"/>
          </a:xfrm>
          <a:prstGeom prst="rect">
            <a:avLst/>
          </a:prstGeom>
        </p:spPr>
      </p:pic>
      <p:pic>
        <p:nvPicPr>
          <p:cNvPr id="23" name="SK-17-img-22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668667" y="2509986"/>
            <a:ext cx="231577" cy="308521"/>
          </a:xfrm>
          <a:prstGeom prst="rect">
            <a:avLst/>
          </a:prstGeom>
        </p:spPr>
      </p:pic>
      <p:pic>
        <p:nvPicPr>
          <p:cNvPr id="24" name="SK-17-img-23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547271" y="4190107"/>
            <a:ext cx="1560463" cy="1584127"/>
          </a:xfrm>
          <a:prstGeom prst="rect">
            <a:avLst/>
          </a:prstGeom>
        </p:spPr>
      </p:pic>
      <p:pic>
        <p:nvPicPr>
          <p:cNvPr id="25" name="SK-17-img-24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743694" y="5685234"/>
            <a:ext cx="536377" cy="528042"/>
          </a:xfrm>
          <a:prstGeom prst="rect">
            <a:avLst/>
          </a:prstGeom>
        </p:spPr>
      </p:pic>
      <p:pic>
        <p:nvPicPr>
          <p:cNvPr id="26" name="SK-17-img-25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731490" y="4635996"/>
            <a:ext cx="548580" cy="541734"/>
          </a:xfrm>
          <a:prstGeom prst="rect">
            <a:avLst/>
          </a:prstGeom>
        </p:spPr>
      </p:pic>
      <p:pic>
        <p:nvPicPr>
          <p:cNvPr id="27" name="SK-17-img-26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743694" y="3634680"/>
            <a:ext cx="499765" cy="534888"/>
          </a:xfrm>
          <a:prstGeom prst="rect">
            <a:avLst/>
          </a:prstGeom>
        </p:spPr>
      </p:pic>
      <p:pic>
        <p:nvPicPr>
          <p:cNvPr id="28" name="SK-17-img-27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743694" y="2599134"/>
            <a:ext cx="499765" cy="534888"/>
          </a:xfrm>
          <a:prstGeom prst="rect">
            <a:avLst/>
          </a:prstGeom>
        </p:spPr>
      </p:pic>
      <p:sp>
        <p:nvSpPr>
          <p:cNvPr id="29" name="SK-17-text-28"/>
          <p:cNvSpPr/>
          <p:nvPr/>
        </p:nvSpPr>
        <p:spPr>
          <a:xfrm>
            <a:off x="658267" y="102840"/>
            <a:ext cx="351472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SLIDE 17 OF 24</a:t>
            </a:r>
            <a:endParaRPr lang="en-US" sz="1350" dirty="0"/>
          </a:p>
        </p:txBody>
      </p:sp>
      <p:sp>
        <p:nvSpPr>
          <p:cNvPr id="30" name="SK-17-text-29"/>
          <p:cNvSpPr/>
          <p:nvPr/>
        </p:nvSpPr>
        <p:spPr>
          <a:xfrm>
            <a:off x="828973" y="624036"/>
            <a:ext cx="680085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Bronchiectasis · Part 2 of 3</a:t>
            </a:r>
            <a:endParaRPr lang="en-US" sz="1500" dirty="0"/>
          </a:p>
        </p:txBody>
      </p:sp>
      <p:sp>
        <p:nvSpPr>
          <p:cNvPr id="31" name="SK-17-text-30"/>
          <p:cNvSpPr/>
          <p:nvPr/>
        </p:nvSpPr>
        <p:spPr>
          <a:xfrm>
            <a:off x="658267" y="994321"/>
            <a:ext cx="11533733" cy="5280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750" b="1" dirty="0">
                <a:solidFill>
                  <a:srgbClr val="001F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Bronchiectasis: Symptoms &amp; Investigations</a:t>
            </a:r>
            <a:endParaRPr lang="en-US" sz="3750" dirty="0"/>
          </a:p>
        </p:txBody>
      </p:sp>
      <p:sp>
        <p:nvSpPr>
          <p:cNvPr id="32" name="SK-17-text-31"/>
          <p:cNvSpPr/>
          <p:nvPr/>
        </p:nvSpPr>
        <p:spPr>
          <a:xfrm>
            <a:off x="658267" y="1947565"/>
            <a:ext cx="6436043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75" b="1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● Clinical Features</a:t>
            </a:r>
            <a:endParaRPr lang="en-US" sz="2175" dirty="0"/>
          </a:p>
        </p:txBody>
      </p:sp>
      <p:sp>
        <p:nvSpPr>
          <p:cNvPr id="33" name="SK-17-text-32"/>
          <p:cNvSpPr/>
          <p:nvPr/>
        </p:nvSpPr>
        <p:spPr>
          <a:xfrm>
            <a:off x="1389757" y="2509986"/>
            <a:ext cx="6697980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Chronic Productive Cough</a:t>
            </a:r>
            <a:endParaRPr lang="en-US" sz="1800" dirty="0"/>
          </a:p>
        </p:txBody>
      </p:sp>
      <p:sp>
        <p:nvSpPr>
          <p:cNvPr id="34" name="SK-17-text-33"/>
          <p:cNvSpPr/>
          <p:nvPr/>
        </p:nvSpPr>
        <p:spPr>
          <a:xfrm>
            <a:off x="1389757" y="2804815"/>
            <a:ext cx="3060055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Daily cough with large volumes of sputum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Most prominent and persistent symptom</a:t>
            </a:r>
            <a:endParaRPr lang="en-US" sz="1350" dirty="0"/>
          </a:p>
        </p:txBody>
      </p:sp>
      <p:sp>
        <p:nvSpPr>
          <p:cNvPr id="35" name="SK-17-text-34"/>
          <p:cNvSpPr/>
          <p:nvPr/>
        </p:nvSpPr>
        <p:spPr>
          <a:xfrm>
            <a:off x="1389757" y="3538686"/>
            <a:ext cx="7246620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Recurrent Chest Infections</a:t>
            </a:r>
            <a:endParaRPr lang="en-US" sz="1800" dirty="0"/>
          </a:p>
        </p:txBody>
      </p:sp>
      <p:sp>
        <p:nvSpPr>
          <p:cNvPr id="36" name="SK-17-text-35"/>
          <p:cNvSpPr/>
          <p:nvPr/>
        </p:nvSpPr>
        <p:spPr>
          <a:xfrm>
            <a:off x="1389757" y="3826669"/>
            <a:ext cx="4181773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Frequent infective exacerbations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Often same organisms (e.g. Haemophilus, Pseudomonas)</a:t>
            </a:r>
            <a:endParaRPr lang="en-US" sz="1350" dirty="0"/>
          </a:p>
        </p:txBody>
      </p:sp>
      <p:sp>
        <p:nvSpPr>
          <p:cNvPr id="37" name="SK-17-text-36"/>
          <p:cNvSpPr/>
          <p:nvPr/>
        </p:nvSpPr>
        <p:spPr>
          <a:xfrm>
            <a:off x="1389757" y="4567386"/>
            <a:ext cx="3131820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Haemoptysis</a:t>
            </a:r>
            <a:endParaRPr lang="en-US" sz="1800" dirty="0"/>
          </a:p>
        </p:txBody>
      </p:sp>
      <p:sp>
        <p:nvSpPr>
          <p:cNvPr id="38" name="SK-17-text-37"/>
          <p:cNvSpPr/>
          <p:nvPr/>
        </p:nvSpPr>
        <p:spPr>
          <a:xfrm>
            <a:off x="1389757" y="4855369"/>
            <a:ext cx="3559969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Blood-streaked sputum is common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Frank haemoptysis warrants urgent investigation</a:t>
            </a:r>
            <a:endParaRPr lang="en-US" sz="1350" dirty="0"/>
          </a:p>
        </p:txBody>
      </p:sp>
      <p:sp>
        <p:nvSpPr>
          <p:cNvPr id="39" name="SK-17-text-38"/>
          <p:cNvSpPr/>
          <p:nvPr/>
        </p:nvSpPr>
        <p:spPr>
          <a:xfrm>
            <a:off x="1389757" y="5596086"/>
            <a:ext cx="395478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Breathlessness</a:t>
            </a:r>
            <a:endParaRPr lang="en-US" sz="1800" dirty="0"/>
          </a:p>
        </p:txBody>
      </p:sp>
      <p:sp>
        <p:nvSpPr>
          <p:cNvPr id="40" name="SK-17-text-39"/>
          <p:cNvSpPr/>
          <p:nvPr/>
        </p:nvSpPr>
        <p:spPr>
          <a:xfrm>
            <a:off x="1389757" y="5877223"/>
            <a:ext cx="3413671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Progressive in advanced disease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Associated with obstructive spirometry pattern</a:t>
            </a:r>
            <a:endParaRPr lang="en-US" sz="1350" dirty="0"/>
          </a:p>
        </p:txBody>
      </p:sp>
      <p:sp>
        <p:nvSpPr>
          <p:cNvPr id="41" name="SK-17-text-40"/>
          <p:cNvSpPr/>
          <p:nvPr/>
        </p:nvSpPr>
        <p:spPr>
          <a:xfrm>
            <a:off x="5291286" y="5842992"/>
            <a:ext cx="1962894" cy="5759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320"/>
              </a:lnSpc>
              <a:buNone/>
            </a:pPr>
            <a:r>
              <a:rPr lang="en-US" sz="1200" dirty="0">
                <a:solidFill>
                  <a:srgbClr val="70809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HRCT: "signet ring sign" —</a:t>
            </a:r>
            <a:endParaRPr lang="en-US" sz="1200" dirty="0"/>
          </a:p>
          <a:p>
            <a:pPr marL="0" indent="0" algn="ctr">
              <a:lnSpc>
                <a:spcPts val="1320"/>
              </a:lnSpc>
              <a:buNone/>
            </a:pPr>
            <a:r>
              <a:rPr lang="en-US" sz="1200" dirty="0">
                <a:solidFill>
                  <a:srgbClr val="70809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bronchial diameter wider than</a:t>
            </a:r>
            <a:endParaRPr lang="en-US" sz="1200" dirty="0"/>
          </a:p>
          <a:p>
            <a:pPr marL="0" indent="0" algn="ctr">
              <a:lnSpc>
                <a:spcPts val="1320"/>
              </a:lnSpc>
              <a:buNone/>
            </a:pPr>
            <a:r>
              <a:rPr lang="en-US" sz="1200" dirty="0">
                <a:solidFill>
                  <a:srgbClr val="70809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adjacent pulmonary artery</a:t>
            </a:r>
            <a:endParaRPr lang="en-US" sz="1200" dirty="0"/>
          </a:p>
        </p:txBody>
      </p:sp>
      <p:sp>
        <p:nvSpPr>
          <p:cNvPr id="42" name="SK-17-text-41"/>
          <p:cNvSpPr/>
          <p:nvPr/>
        </p:nvSpPr>
        <p:spPr>
          <a:xfrm>
            <a:off x="7705279" y="1947565"/>
            <a:ext cx="4486721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75" b="1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● Investigations</a:t>
            </a:r>
            <a:endParaRPr lang="en-US" sz="2175" dirty="0"/>
          </a:p>
        </p:txBody>
      </p:sp>
      <p:sp>
        <p:nvSpPr>
          <p:cNvPr id="43" name="SK-17-text-42"/>
          <p:cNvSpPr/>
          <p:nvPr/>
        </p:nvSpPr>
        <p:spPr>
          <a:xfrm>
            <a:off x="8022282" y="2523679"/>
            <a:ext cx="2857500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HRCT Chest</a:t>
            </a:r>
            <a:endParaRPr lang="en-US" sz="1800" dirty="0"/>
          </a:p>
        </p:txBody>
      </p:sp>
      <p:sp>
        <p:nvSpPr>
          <p:cNvPr id="44" name="SK-17-text-43"/>
          <p:cNvSpPr/>
          <p:nvPr/>
        </p:nvSpPr>
        <p:spPr>
          <a:xfrm>
            <a:off x="10631388" y="2551063"/>
            <a:ext cx="1560612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GOLD STANDARD</a:t>
            </a:r>
            <a:endParaRPr lang="en-US" sz="1200" dirty="0"/>
          </a:p>
        </p:txBody>
      </p:sp>
      <p:sp>
        <p:nvSpPr>
          <p:cNvPr id="45" name="SK-17-text-44"/>
          <p:cNvSpPr/>
          <p:nvPr/>
        </p:nvSpPr>
        <p:spPr>
          <a:xfrm>
            <a:off x="8010079" y="2818507"/>
            <a:ext cx="3486894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Definitive diagnosis — shows dilated, thickened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bronchi. Preferred over plain CXR.</a:t>
            </a:r>
            <a:endParaRPr lang="en-US" sz="1350" dirty="0"/>
          </a:p>
        </p:txBody>
      </p:sp>
      <p:sp>
        <p:nvSpPr>
          <p:cNvPr id="46" name="SK-17-text-45"/>
          <p:cNvSpPr/>
          <p:nvPr/>
        </p:nvSpPr>
        <p:spPr>
          <a:xfrm>
            <a:off x="8022282" y="3545532"/>
            <a:ext cx="3954780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Sputum Culture</a:t>
            </a:r>
            <a:endParaRPr lang="en-US" sz="1800" dirty="0"/>
          </a:p>
        </p:txBody>
      </p:sp>
      <p:sp>
        <p:nvSpPr>
          <p:cNvPr id="47" name="SK-17-text-46"/>
          <p:cNvSpPr/>
          <p:nvPr/>
        </p:nvSpPr>
        <p:spPr>
          <a:xfrm>
            <a:off x="8010079" y="3840361"/>
            <a:ext cx="3913584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Identifies causative organisms. Pseudomonas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colonisation = worse prognosis — refer to respiratory.</a:t>
            </a:r>
            <a:endParaRPr lang="en-US" sz="1350" dirty="0"/>
          </a:p>
        </p:txBody>
      </p:sp>
      <p:sp>
        <p:nvSpPr>
          <p:cNvPr id="48" name="SK-17-text-47"/>
          <p:cNvSpPr/>
          <p:nvPr/>
        </p:nvSpPr>
        <p:spPr>
          <a:xfrm>
            <a:off x="8022282" y="4560540"/>
            <a:ext cx="2857500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Spirometry</a:t>
            </a:r>
            <a:endParaRPr lang="en-US" sz="1800" dirty="0"/>
          </a:p>
        </p:txBody>
      </p:sp>
      <p:sp>
        <p:nvSpPr>
          <p:cNvPr id="49" name="SK-17-text-48"/>
          <p:cNvSpPr/>
          <p:nvPr/>
        </p:nvSpPr>
        <p:spPr>
          <a:xfrm>
            <a:off x="8010079" y="4855369"/>
            <a:ext cx="3316188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Usually shows obstructive pattern. Quantifies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functional impairment.</a:t>
            </a:r>
            <a:endParaRPr lang="en-US" sz="1350" dirty="0"/>
          </a:p>
        </p:txBody>
      </p:sp>
      <p:sp>
        <p:nvSpPr>
          <p:cNvPr id="50" name="SK-17-text-49"/>
          <p:cNvSpPr/>
          <p:nvPr/>
        </p:nvSpPr>
        <p:spPr>
          <a:xfrm>
            <a:off x="8022282" y="5575548"/>
            <a:ext cx="4169718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Immunoglobulins + CF Screen</a:t>
            </a:r>
            <a:endParaRPr lang="en-US" sz="1800" dirty="0"/>
          </a:p>
        </p:txBody>
      </p:sp>
      <p:sp>
        <p:nvSpPr>
          <p:cNvPr id="51" name="SK-17-text-50"/>
          <p:cNvSpPr/>
          <p:nvPr/>
        </p:nvSpPr>
        <p:spPr>
          <a:xfrm>
            <a:off x="8010079" y="5870377"/>
            <a:ext cx="3108871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Rule out hypogammaglobulinaemia, cystic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fibrosis, ciliary dyskinesia.</a:t>
            </a:r>
            <a:endParaRPr lang="en-US" sz="13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8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" y="562273"/>
            <a:ext cx="2764971" cy="301675"/>
          </a:xfrm>
          <a:prstGeom prst="rect">
            <a:avLst/>
          </a:prstGeom>
        </p:spPr>
      </p:pic>
      <p:pic>
        <p:nvPicPr>
          <p:cNvPr id="4" name="SK-18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34079" y="0"/>
            <a:ext cx="2657773" cy="2194471"/>
          </a:xfrm>
          <a:prstGeom prst="rect">
            <a:avLst/>
          </a:prstGeom>
        </p:spPr>
      </p:pic>
      <p:pic>
        <p:nvPicPr>
          <p:cNvPr id="5" name="SK-18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535609"/>
            <a:ext cx="1438573" cy="28575"/>
          </a:xfrm>
          <a:prstGeom prst="rect">
            <a:avLst/>
          </a:prstGeom>
        </p:spPr>
      </p:pic>
      <p:pic>
        <p:nvPicPr>
          <p:cNvPr id="6" name="SK-18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1906488"/>
            <a:ext cx="3511153" cy="4368403"/>
          </a:xfrm>
          <a:prstGeom prst="rect">
            <a:avLst/>
          </a:prstGeom>
        </p:spPr>
      </p:pic>
      <p:pic>
        <p:nvPicPr>
          <p:cNvPr id="7" name="SK-18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1906488"/>
            <a:ext cx="3511153" cy="137071"/>
          </a:xfrm>
          <a:prstGeom prst="rect">
            <a:avLst/>
          </a:prstGeom>
        </p:spPr>
      </p:pic>
      <p:pic>
        <p:nvPicPr>
          <p:cNvPr id="8" name="SK-18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28973" y="2918817"/>
            <a:ext cx="1121569" cy="19050"/>
          </a:xfrm>
          <a:prstGeom prst="rect">
            <a:avLst/>
          </a:prstGeom>
        </p:spPr>
      </p:pic>
      <p:pic>
        <p:nvPicPr>
          <p:cNvPr id="9" name="SK-18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328071" y="1906488"/>
            <a:ext cx="3511153" cy="4368403"/>
          </a:xfrm>
          <a:prstGeom prst="rect">
            <a:avLst/>
          </a:prstGeom>
        </p:spPr>
      </p:pic>
      <p:pic>
        <p:nvPicPr>
          <p:cNvPr id="10" name="SK-18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328071" y="1906488"/>
            <a:ext cx="3511153" cy="137071"/>
          </a:xfrm>
          <a:prstGeom prst="rect">
            <a:avLst/>
          </a:prstGeom>
        </p:spPr>
      </p:pic>
      <p:pic>
        <p:nvPicPr>
          <p:cNvPr id="11" name="SK-18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547592" y="2918817"/>
            <a:ext cx="1121569" cy="19050"/>
          </a:xfrm>
          <a:prstGeom prst="rect">
            <a:avLst/>
          </a:prstGeom>
        </p:spPr>
      </p:pic>
      <p:pic>
        <p:nvPicPr>
          <p:cNvPr id="12" name="SK-18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510980" y="5026819"/>
            <a:ext cx="3145482" cy="1076623"/>
          </a:xfrm>
          <a:prstGeom prst="rect">
            <a:avLst/>
          </a:prstGeom>
        </p:spPr>
      </p:pic>
      <p:pic>
        <p:nvPicPr>
          <p:cNvPr id="13" name="SK-18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046690" y="1906488"/>
            <a:ext cx="3511153" cy="4368403"/>
          </a:xfrm>
          <a:prstGeom prst="rect">
            <a:avLst/>
          </a:prstGeom>
        </p:spPr>
      </p:pic>
      <p:pic>
        <p:nvPicPr>
          <p:cNvPr id="14" name="SK-18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046690" y="1906488"/>
            <a:ext cx="3511153" cy="137071"/>
          </a:xfrm>
          <a:prstGeom prst="rect">
            <a:avLst/>
          </a:prstGeom>
        </p:spPr>
      </p:pic>
      <p:pic>
        <p:nvPicPr>
          <p:cNvPr id="15" name="SK-18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266063" y="2918817"/>
            <a:ext cx="1121569" cy="19050"/>
          </a:xfrm>
          <a:prstGeom prst="rect">
            <a:avLst/>
          </a:prstGeom>
        </p:spPr>
      </p:pic>
      <p:pic>
        <p:nvPicPr>
          <p:cNvPr id="16" name="SK-18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0" y="6775698"/>
            <a:ext cx="12192000" cy="82153"/>
          </a:xfrm>
          <a:prstGeom prst="rect">
            <a:avLst/>
          </a:prstGeom>
        </p:spPr>
      </p:pic>
      <p:pic>
        <p:nvPicPr>
          <p:cNvPr id="17" name="SK-18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0668000" y="5239494"/>
            <a:ext cx="1328886" cy="1172617"/>
          </a:xfrm>
          <a:prstGeom prst="rect">
            <a:avLst/>
          </a:prstGeom>
        </p:spPr>
      </p:pic>
      <p:pic>
        <p:nvPicPr>
          <p:cNvPr id="18" name="SK-18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278267" y="2201317"/>
            <a:ext cx="499765" cy="569119"/>
          </a:xfrm>
          <a:prstGeom prst="rect">
            <a:avLst/>
          </a:prstGeom>
        </p:spPr>
      </p:pic>
      <p:pic>
        <p:nvPicPr>
          <p:cNvPr id="19" name="SK-18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620667" y="5095429"/>
            <a:ext cx="255984" cy="239911"/>
          </a:xfrm>
          <a:prstGeom prst="rect">
            <a:avLst/>
          </a:prstGeom>
        </p:spPr>
      </p:pic>
      <p:pic>
        <p:nvPicPr>
          <p:cNvPr id="20" name="SK-18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4510980" y="2194471"/>
            <a:ext cx="585192" cy="582811"/>
          </a:xfrm>
          <a:prstGeom prst="rect">
            <a:avLst/>
          </a:prstGeom>
        </p:spPr>
      </p:pic>
      <p:pic>
        <p:nvPicPr>
          <p:cNvPr id="21" name="SK-18-img-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804565" y="2194471"/>
            <a:ext cx="633859" cy="582811"/>
          </a:xfrm>
          <a:prstGeom prst="rect">
            <a:avLst/>
          </a:prstGeom>
        </p:spPr>
      </p:pic>
      <p:sp>
        <p:nvSpPr>
          <p:cNvPr id="22" name="SK-18-text-21"/>
          <p:cNvSpPr/>
          <p:nvPr/>
        </p:nvSpPr>
        <p:spPr>
          <a:xfrm>
            <a:off x="585192" y="191988"/>
            <a:ext cx="11606808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SLIDE 18 OF 24 — Management Strategies for Bronchiectasis</a:t>
            </a:r>
            <a:endParaRPr lang="en-US" sz="1350" dirty="0"/>
          </a:p>
        </p:txBody>
      </p:sp>
      <p:sp>
        <p:nvSpPr>
          <p:cNvPr id="23" name="SK-18-text-22"/>
          <p:cNvSpPr/>
          <p:nvPr/>
        </p:nvSpPr>
        <p:spPr>
          <a:xfrm>
            <a:off x="646063" y="603498"/>
            <a:ext cx="605218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4A6E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BRONCHIECTASIS · NICE NG117</a:t>
            </a:r>
            <a:endParaRPr lang="en-US" sz="1350" dirty="0"/>
          </a:p>
        </p:txBody>
      </p:sp>
      <p:sp>
        <p:nvSpPr>
          <p:cNvPr id="24" name="SK-18-text-23"/>
          <p:cNvSpPr/>
          <p:nvPr/>
        </p:nvSpPr>
        <p:spPr>
          <a:xfrm>
            <a:off x="597396" y="932557"/>
            <a:ext cx="11594604" cy="5348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750" b="1" dirty="0">
                <a:solidFill>
                  <a:srgbClr val="001B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Management Strategies for Bronchiectasis</a:t>
            </a:r>
            <a:endParaRPr lang="en-US" sz="3750" dirty="0"/>
          </a:p>
        </p:txBody>
      </p:sp>
      <p:sp>
        <p:nvSpPr>
          <p:cNvPr id="25" name="SK-18-text-24"/>
          <p:cNvSpPr/>
          <p:nvPr/>
        </p:nvSpPr>
        <p:spPr>
          <a:xfrm>
            <a:off x="1524000" y="2208163"/>
            <a:ext cx="2011561" cy="5691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145"/>
              </a:lnSpc>
              <a:buNone/>
            </a:pPr>
            <a:r>
              <a:rPr lang="en-US" sz="19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Physiotherapy &amp;</a:t>
            </a:r>
            <a:endParaRPr lang="en-US" sz="1950" dirty="0"/>
          </a:p>
          <a:p>
            <a:pPr marL="0" indent="0" algn="l">
              <a:lnSpc>
                <a:spcPts val="2145"/>
              </a:lnSpc>
              <a:buNone/>
            </a:pPr>
            <a:r>
              <a:rPr lang="en-US" sz="19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Airway Clearance</a:t>
            </a:r>
            <a:endParaRPr lang="en-US" sz="1950" dirty="0"/>
          </a:p>
        </p:txBody>
      </p:sp>
      <p:sp>
        <p:nvSpPr>
          <p:cNvPr id="26" name="SK-18-text-25"/>
          <p:cNvSpPr/>
          <p:nvPr/>
        </p:nvSpPr>
        <p:spPr>
          <a:xfrm>
            <a:off x="780157" y="3106638"/>
            <a:ext cx="2474863" cy="6377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Daily airway clearance is the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cornerstone of management</a:t>
            </a:r>
            <a:endParaRPr lang="en-US" sz="1350" dirty="0"/>
          </a:p>
        </p:txBody>
      </p:sp>
      <p:sp>
        <p:nvSpPr>
          <p:cNvPr id="27" name="SK-18-text-26"/>
          <p:cNvSpPr/>
          <p:nvPr/>
        </p:nvSpPr>
        <p:spPr>
          <a:xfrm>
            <a:off x="780157" y="3819823"/>
            <a:ext cx="2804071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Flutter valve / Acapella device —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oscillating PEP therapy</a:t>
            </a:r>
            <a:endParaRPr lang="en-US" sz="1350" dirty="0"/>
          </a:p>
        </p:txBody>
      </p:sp>
      <p:sp>
        <p:nvSpPr>
          <p:cNvPr id="28" name="SK-18-text-27"/>
          <p:cNvSpPr/>
          <p:nvPr/>
        </p:nvSpPr>
        <p:spPr>
          <a:xfrm>
            <a:off x="780157" y="4327327"/>
            <a:ext cx="3072259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Active Cycle of Breathing Technique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(ACBT)</a:t>
            </a:r>
            <a:endParaRPr lang="en-US" sz="1350" dirty="0"/>
          </a:p>
        </p:txBody>
      </p:sp>
      <p:sp>
        <p:nvSpPr>
          <p:cNvPr id="29" name="SK-18-text-28"/>
          <p:cNvSpPr/>
          <p:nvPr/>
        </p:nvSpPr>
        <p:spPr>
          <a:xfrm>
            <a:off x="780157" y="4834830"/>
            <a:ext cx="769810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Postural drainage where appropriate</a:t>
            </a:r>
            <a:endParaRPr lang="en-US" sz="1350" dirty="0"/>
          </a:p>
        </p:txBody>
      </p:sp>
      <p:sp>
        <p:nvSpPr>
          <p:cNvPr id="30" name="SK-18-text-29"/>
          <p:cNvSpPr/>
          <p:nvPr/>
        </p:nvSpPr>
        <p:spPr>
          <a:xfrm>
            <a:off x="780157" y="5136505"/>
            <a:ext cx="1950690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Referral to respiratory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physiotherapist</a:t>
            </a:r>
            <a:endParaRPr lang="en-US" sz="1350" dirty="0"/>
          </a:p>
        </p:txBody>
      </p:sp>
      <p:sp>
        <p:nvSpPr>
          <p:cNvPr id="31" name="SK-18-text-30"/>
          <p:cNvSpPr/>
          <p:nvPr/>
        </p:nvSpPr>
        <p:spPr>
          <a:xfrm>
            <a:off x="780157" y="5767536"/>
            <a:ext cx="2474863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Consistent daily technique reduces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exacerbation frequency</a:t>
            </a:r>
            <a:endParaRPr lang="en-US" sz="1200" dirty="0"/>
          </a:p>
        </p:txBody>
      </p:sp>
      <p:sp>
        <p:nvSpPr>
          <p:cNvPr id="32" name="SK-18-text-31"/>
          <p:cNvSpPr/>
          <p:nvPr/>
        </p:nvSpPr>
        <p:spPr>
          <a:xfrm>
            <a:off x="5169396" y="2208163"/>
            <a:ext cx="2340769" cy="5348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145"/>
              </a:lnSpc>
              <a:buNone/>
            </a:pPr>
            <a:r>
              <a:rPr lang="en-US" sz="19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Antibiotic Treatment</a:t>
            </a:r>
            <a:endParaRPr lang="en-US" sz="1950" dirty="0"/>
          </a:p>
          <a:p>
            <a:pPr marL="0" indent="0" algn="l">
              <a:lnSpc>
                <a:spcPts val="2145"/>
              </a:lnSpc>
              <a:buNone/>
            </a:pPr>
            <a:r>
              <a:rPr lang="en-US" sz="19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 Exacerbations</a:t>
            </a:r>
            <a:endParaRPr lang="en-US" sz="1950" dirty="0"/>
          </a:p>
        </p:txBody>
      </p:sp>
      <p:sp>
        <p:nvSpPr>
          <p:cNvPr id="33" name="SK-18-text-32"/>
          <p:cNvSpPr/>
          <p:nvPr/>
        </p:nvSpPr>
        <p:spPr>
          <a:xfrm>
            <a:off x="4510980" y="3106638"/>
            <a:ext cx="7681020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Amoxicillin 500mg TDS × 7–14 days</a:t>
            </a:r>
            <a:endParaRPr lang="en-US" sz="1350" dirty="0"/>
          </a:p>
        </p:txBody>
      </p:sp>
      <p:sp>
        <p:nvSpPr>
          <p:cNvPr id="34" name="SK-18-text-33"/>
          <p:cNvSpPr/>
          <p:nvPr/>
        </p:nvSpPr>
        <p:spPr>
          <a:xfrm>
            <a:off x="4510980" y="3415159"/>
            <a:ext cx="3096667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Doxycycline 200mg day 1, then 100mg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OD × 7–14 days (penicillin allergy)</a:t>
            </a:r>
            <a:endParaRPr lang="en-US" sz="1350" dirty="0"/>
          </a:p>
        </p:txBody>
      </p:sp>
      <p:sp>
        <p:nvSpPr>
          <p:cNvPr id="35" name="SK-18-text-34"/>
          <p:cNvSpPr/>
          <p:nvPr/>
        </p:nvSpPr>
        <p:spPr>
          <a:xfrm>
            <a:off x="4510980" y="3922663"/>
            <a:ext cx="2889498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Guided by previous sputum cultures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 available</a:t>
            </a:r>
            <a:endParaRPr lang="en-US" sz="1350" dirty="0"/>
          </a:p>
        </p:txBody>
      </p:sp>
      <p:sp>
        <p:nvSpPr>
          <p:cNvPr id="36" name="SK-18-text-35"/>
          <p:cNvSpPr/>
          <p:nvPr/>
        </p:nvSpPr>
        <p:spPr>
          <a:xfrm>
            <a:off x="4510980" y="4430167"/>
            <a:ext cx="2852886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Longer courses than CAP — 7 to 14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days standard</a:t>
            </a:r>
            <a:endParaRPr lang="en-US" sz="1350" dirty="0"/>
          </a:p>
        </p:txBody>
      </p:sp>
      <p:sp>
        <p:nvSpPr>
          <p:cNvPr id="37" name="SK-18-text-36"/>
          <p:cNvSpPr/>
          <p:nvPr/>
        </p:nvSpPr>
        <p:spPr>
          <a:xfrm>
            <a:off x="4901059" y="5115967"/>
            <a:ext cx="5124450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Pseudomonas aeruginosa</a:t>
            </a:r>
            <a:endParaRPr lang="en-US" sz="1500" dirty="0"/>
          </a:p>
        </p:txBody>
      </p:sp>
      <p:sp>
        <p:nvSpPr>
          <p:cNvPr id="38" name="SK-18-text-37"/>
          <p:cNvSpPr/>
          <p:nvPr/>
        </p:nvSpPr>
        <p:spPr>
          <a:xfrm>
            <a:off x="4596259" y="5376565"/>
            <a:ext cx="2877294" cy="6514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Ciprofloxacin orally or IV antibiotics.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Indicates worse prognosis. Refer to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respiratory specialist.</a:t>
            </a:r>
            <a:endParaRPr lang="en-US" sz="1350" dirty="0"/>
          </a:p>
        </p:txBody>
      </p:sp>
      <p:sp>
        <p:nvSpPr>
          <p:cNvPr id="39" name="SK-18-text-38"/>
          <p:cNvSpPr/>
          <p:nvPr/>
        </p:nvSpPr>
        <p:spPr>
          <a:xfrm>
            <a:off x="8912275" y="2208163"/>
            <a:ext cx="1718965" cy="5691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145"/>
              </a:lnSpc>
              <a:buNone/>
            </a:pPr>
            <a:r>
              <a:rPr lang="en-US" sz="19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Prophylaxis &amp;</a:t>
            </a:r>
            <a:endParaRPr lang="en-US" sz="1950" dirty="0"/>
          </a:p>
          <a:p>
            <a:pPr marL="0" indent="0" algn="l">
              <a:lnSpc>
                <a:spcPts val="2145"/>
              </a:lnSpc>
              <a:buNone/>
            </a:pPr>
            <a:r>
              <a:rPr lang="en-US" sz="19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Specialist Care</a:t>
            </a:r>
            <a:endParaRPr lang="en-US" sz="1950" dirty="0"/>
          </a:p>
        </p:txBody>
      </p:sp>
      <p:sp>
        <p:nvSpPr>
          <p:cNvPr id="40" name="SK-18-text-39"/>
          <p:cNvSpPr/>
          <p:nvPr/>
        </p:nvSpPr>
        <p:spPr>
          <a:xfrm>
            <a:off x="8229600" y="3038029"/>
            <a:ext cx="3169890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Azithromycin 250mg OD — 3 days per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week</a:t>
            </a:r>
            <a:endParaRPr lang="en-US" sz="1350" dirty="0"/>
          </a:p>
        </p:txBody>
      </p:sp>
      <p:sp>
        <p:nvSpPr>
          <p:cNvPr id="41" name="SK-18-text-40"/>
          <p:cNvSpPr/>
          <p:nvPr/>
        </p:nvSpPr>
        <p:spPr>
          <a:xfrm>
            <a:off x="8229600" y="3415159"/>
            <a:ext cx="2974777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Selected patients only — specialist-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initiated</a:t>
            </a:r>
            <a:endParaRPr lang="en-US" sz="1350" dirty="0"/>
          </a:p>
        </p:txBody>
      </p:sp>
      <p:sp>
        <p:nvSpPr>
          <p:cNvPr id="42" name="SK-18-text-41"/>
          <p:cNvSpPr/>
          <p:nvPr/>
        </p:nvSpPr>
        <p:spPr>
          <a:xfrm>
            <a:off x="8229600" y="3806130"/>
            <a:ext cx="2925961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Reduces exacerbation frequency in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eligible patients</a:t>
            </a:r>
            <a:endParaRPr lang="en-US" sz="1350" dirty="0"/>
          </a:p>
        </p:txBody>
      </p:sp>
      <p:sp>
        <p:nvSpPr>
          <p:cNvPr id="43" name="SK-18-text-42"/>
          <p:cNvSpPr/>
          <p:nvPr/>
        </p:nvSpPr>
        <p:spPr>
          <a:xfrm>
            <a:off x="8229600" y="4224486"/>
            <a:ext cx="2865090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Monitor for hearing, cardiac (QTc),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resistance</a:t>
            </a:r>
            <a:endParaRPr lang="en-US" sz="1350" dirty="0"/>
          </a:p>
        </p:txBody>
      </p:sp>
      <p:sp>
        <p:nvSpPr>
          <p:cNvPr id="44" name="SK-18-text-43"/>
          <p:cNvSpPr/>
          <p:nvPr/>
        </p:nvSpPr>
        <p:spPr>
          <a:xfrm>
            <a:off x="8229600" y="4656534"/>
            <a:ext cx="2291953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Annual sputum culture and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spirometry review</a:t>
            </a:r>
            <a:endParaRPr lang="en-US" sz="1350" dirty="0"/>
          </a:p>
        </p:txBody>
      </p:sp>
      <p:sp>
        <p:nvSpPr>
          <p:cNvPr id="45" name="SK-18-text-44"/>
          <p:cNvSpPr/>
          <p:nvPr/>
        </p:nvSpPr>
        <p:spPr>
          <a:xfrm>
            <a:off x="8229600" y="5074890"/>
            <a:ext cx="2974777" cy="6103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Refer if: Pseudomonas colonisation,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frequent exacerbations (≥3/year),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haemoptysis</a:t>
            </a:r>
            <a:endParaRPr lang="en-US" sz="1350" dirty="0"/>
          </a:p>
        </p:txBody>
      </p:sp>
      <p:sp>
        <p:nvSpPr>
          <p:cNvPr id="46" name="SK-18-text-45"/>
          <p:cNvSpPr/>
          <p:nvPr/>
        </p:nvSpPr>
        <p:spPr>
          <a:xfrm>
            <a:off x="8229600" y="5767536"/>
            <a:ext cx="1609279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Macrolide prophylaxis: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always specialist-led</a:t>
            </a:r>
            <a:endParaRPr lang="en-US" sz="1200" dirty="0"/>
          </a:p>
        </p:txBody>
      </p:sp>
      <p:sp>
        <p:nvSpPr>
          <p:cNvPr id="47" name="SK-18-text-46"/>
          <p:cNvSpPr/>
          <p:nvPr/>
        </p:nvSpPr>
        <p:spPr>
          <a:xfrm>
            <a:off x="9729192" y="6508105"/>
            <a:ext cx="2462808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Slide 18 · Bradford VTS · NICE NG117</a:t>
            </a:r>
            <a:endParaRPr lang="en-US" sz="105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9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9765" y="274290"/>
            <a:ext cx="2847592" cy="308521"/>
          </a:xfrm>
          <a:prstGeom prst="rect">
            <a:avLst/>
          </a:prstGeom>
        </p:spPr>
      </p:pic>
      <p:pic>
        <p:nvPicPr>
          <p:cNvPr id="4" name="SK-19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9765" y="1265932"/>
            <a:ext cx="1645890" cy="19050"/>
          </a:xfrm>
          <a:prstGeom prst="rect">
            <a:avLst/>
          </a:prstGeom>
        </p:spPr>
      </p:pic>
      <p:pic>
        <p:nvPicPr>
          <p:cNvPr id="5" name="SK-19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9765" y="2016175"/>
            <a:ext cx="5254675" cy="445740"/>
          </a:xfrm>
          <a:prstGeom prst="rect">
            <a:avLst/>
          </a:prstGeom>
        </p:spPr>
      </p:pic>
      <p:pic>
        <p:nvPicPr>
          <p:cNvPr id="6" name="SK-19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22690" y="2016175"/>
            <a:ext cx="5181600" cy="445740"/>
          </a:xfrm>
          <a:prstGeom prst="rect">
            <a:avLst/>
          </a:prstGeom>
        </p:spPr>
      </p:pic>
      <p:pic>
        <p:nvPicPr>
          <p:cNvPr id="7" name="SK-19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9055" y="2612827"/>
            <a:ext cx="19050" cy="3922663"/>
          </a:xfrm>
          <a:prstGeom prst="rect">
            <a:avLst/>
          </a:prstGeom>
        </p:spPr>
      </p:pic>
      <p:pic>
        <p:nvPicPr>
          <p:cNvPr id="8" name="SK-19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13165" y="2612827"/>
            <a:ext cx="19050" cy="2228850"/>
          </a:xfrm>
          <a:prstGeom prst="rect">
            <a:avLst/>
          </a:prstGeom>
        </p:spPr>
      </p:pic>
      <p:pic>
        <p:nvPicPr>
          <p:cNvPr id="9" name="SK-19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52071" y="1988790"/>
            <a:ext cx="487561" cy="4183261"/>
          </a:xfrm>
          <a:prstGeom prst="rect">
            <a:avLst/>
          </a:prstGeom>
        </p:spPr>
      </p:pic>
      <p:pic>
        <p:nvPicPr>
          <p:cNvPr id="10" name="SK-19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522690" y="5500092"/>
            <a:ext cx="5230267" cy="898178"/>
          </a:xfrm>
          <a:prstGeom prst="rect">
            <a:avLst/>
          </a:prstGeom>
        </p:spPr>
      </p:pic>
      <p:pic>
        <p:nvPicPr>
          <p:cNvPr id="11" name="SK-19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99765" y="6667946"/>
            <a:ext cx="8583067" cy="9525"/>
          </a:xfrm>
          <a:prstGeom prst="rect">
            <a:avLst/>
          </a:prstGeom>
        </p:spPr>
      </p:pic>
      <p:pic>
        <p:nvPicPr>
          <p:cNvPr id="12" name="SK-19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717655" y="5740003"/>
            <a:ext cx="438894" cy="438894"/>
          </a:xfrm>
          <a:prstGeom prst="rect">
            <a:avLst/>
          </a:prstGeom>
        </p:spPr>
      </p:pic>
      <p:pic>
        <p:nvPicPr>
          <p:cNvPr id="13" name="SK-19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644580" y="2091630"/>
            <a:ext cx="414486" cy="322213"/>
          </a:xfrm>
          <a:prstGeom prst="rect">
            <a:avLst/>
          </a:prstGeom>
        </p:spPr>
      </p:pic>
      <p:pic>
        <p:nvPicPr>
          <p:cNvPr id="14" name="SK-19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58267" y="2064246"/>
            <a:ext cx="329059" cy="349746"/>
          </a:xfrm>
          <a:prstGeom prst="rect">
            <a:avLst/>
          </a:prstGeom>
        </p:spPr>
      </p:pic>
      <p:pic>
        <p:nvPicPr>
          <p:cNvPr id="15" name="SK-19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216753" y="0"/>
            <a:ext cx="1975098" cy="1824186"/>
          </a:xfrm>
          <a:prstGeom prst="rect">
            <a:avLst/>
          </a:prstGeom>
        </p:spPr>
      </p:pic>
      <p:sp>
        <p:nvSpPr>
          <p:cNvPr id="16" name="SK-19-text-15"/>
          <p:cNvSpPr/>
          <p:nvPr/>
        </p:nvSpPr>
        <p:spPr>
          <a:xfrm>
            <a:off x="572988" y="342900"/>
            <a:ext cx="6953250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334E7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Clinical Safety · Primary Care</a:t>
            </a:r>
            <a:endParaRPr lang="en-US" sz="1500" dirty="0"/>
          </a:p>
        </p:txBody>
      </p:sp>
      <p:sp>
        <p:nvSpPr>
          <p:cNvPr id="17" name="SK-19-text-16"/>
          <p:cNvSpPr/>
          <p:nvPr/>
        </p:nvSpPr>
        <p:spPr>
          <a:xfrm>
            <a:off x="475357" y="713184"/>
            <a:ext cx="11716643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675" b="1" dirty="0">
                <a:solidFill>
                  <a:srgbClr val="00205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Safety-Netting and Urgent Reassessment</a:t>
            </a:r>
            <a:endParaRPr lang="en-US" sz="3675" dirty="0"/>
          </a:p>
        </p:txBody>
      </p:sp>
      <p:sp>
        <p:nvSpPr>
          <p:cNvPr id="18" name="SK-19-text-17"/>
          <p:cNvSpPr/>
          <p:nvPr/>
        </p:nvSpPr>
        <p:spPr>
          <a:xfrm>
            <a:off x="475357" y="1453753"/>
            <a:ext cx="11716643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dirty="0">
                <a:solidFill>
                  <a:srgbClr val="334E7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Know when to act — and what to tell your patient</a:t>
            </a:r>
            <a:endParaRPr lang="en-US" sz="2250" dirty="0"/>
          </a:p>
        </p:txBody>
      </p:sp>
      <p:sp>
        <p:nvSpPr>
          <p:cNvPr id="19" name="SK-19-text-18"/>
          <p:cNvSpPr/>
          <p:nvPr/>
        </p:nvSpPr>
        <p:spPr>
          <a:xfrm>
            <a:off x="1121569" y="2098477"/>
            <a:ext cx="5253990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Urgent Red Flags</a:t>
            </a:r>
            <a:endParaRPr lang="en-US" sz="2100" dirty="0"/>
          </a:p>
        </p:txBody>
      </p:sp>
      <p:sp>
        <p:nvSpPr>
          <p:cNvPr id="20" name="SK-19-text-19"/>
          <p:cNvSpPr/>
          <p:nvPr/>
        </p:nvSpPr>
        <p:spPr>
          <a:xfrm>
            <a:off x="646063" y="2688282"/>
            <a:ext cx="4766965" cy="5622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070"/>
              </a:lnSpc>
              <a:buNone/>
            </a:pPr>
            <a:r>
              <a:rPr lang="en-US" sz="1725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SpO₂ below 92% — Possible respiratory failure;</a:t>
            </a:r>
            <a:endParaRPr lang="en-US" sz="1725" dirty="0"/>
          </a:p>
          <a:p>
            <a:pPr marL="0" indent="0" algn="l">
              <a:lnSpc>
                <a:spcPts val="2070"/>
              </a:lnSpc>
              <a:buNone/>
            </a:pPr>
            <a:r>
              <a:rPr lang="en-US" sz="1725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consider urgent admission</a:t>
            </a:r>
            <a:endParaRPr lang="en-US" sz="1725" dirty="0"/>
          </a:p>
        </p:txBody>
      </p:sp>
      <p:sp>
        <p:nvSpPr>
          <p:cNvPr id="21" name="SK-19-text-20"/>
          <p:cNvSpPr/>
          <p:nvPr/>
        </p:nvSpPr>
        <p:spPr>
          <a:xfrm>
            <a:off x="646063" y="3449538"/>
            <a:ext cx="4827984" cy="5554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070"/>
              </a:lnSpc>
              <a:buNone/>
            </a:pPr>
            <a:r>
              <a:rPr lang="en-US" sz="1725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CRB-65 score ≥ 2 — High mortality risk; discuss</a:t>
            </a:r>
            <a:endParaRPr lang="en-US" sz="1725" dirty="0"/>
          </a:p>
          <a:p>
            <a:pPr marL="0" indent="0" algn="l">
              <a:lnSpc>
                <a:spcPts val="2070"/>
              </a:lnSpc>
              <a:buNone/>
            </a:pPr>
            <a:r>
              <a:rPr lang="en-US" sz="1725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hospital referral</a:t>
            </a:r>
            <a:endParaRPr lang="en-US" sz="1725" dirty="0"/>
          </a:p>
        </p:txBody>
      </p:sp>
      <p:sp>
        <p:nvSpPr>
          <p:cNvPr id="22" name="SK-19-text-21"/>
          <p:cNvSpPr/>
          <p:nvPr/>
        </p:nvSpPr>
        <p:spPr>
          <a:xfrm>
            <a:off x="646063" y="4217640"/>
            <a:ext cx="4962079" cy="5485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070"/>
              </a:lnSpc>
              <a:buNone/>
            </a:pPr>
            <a:r>
              <a:rPr lang="en-US" sz="1725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Haemoptysis — Urgent CXR; if &gt;3 weeks +</a:t>
            </a:r>
            <a:endParaRPr lang="en-US" sz="1725" dirty="0"/>
          </a:p>
          <a:p>
            <a:pPr marL="0" indent="0" algn="l">
              <a:lnSpc>
                <a:spcPts val="2070"/>
              </a:lnSpc>
              <a:buNone/>
            </a:pPr>
            <a:r>
              <a:rPr lang="en-US" sz="1725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smoking history → 2-week wait lung cancer referral</a:t>
            </a:r>
            <a:endParaRPr lang="en-US" sz="1725" dirty="0"/>
          </a:p>
        </p:txBody>
      </p:sp>
      <p:sp>
        <p:nvSpPr>
          <p:cNvPr id="23" name="SK-19-text-22"/>
          <p:cNvSpPr/>
          <p:nvPr/>
        </p:nvSpPr>
        <p:spPr>
          <a:xfrm>
            <a:off x="646063" y="4978896"/>
            <a:ext cx="4669482" cy="5485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070"/>
              </a:lnSpc>
              <a:buNone/>
            </a:pPr>
            <a:r>
              <a:rPr lang="en-US" sz="1725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Sepsis features — HR &gt;100, hypotension,</a:t>
            </a:r>
            <a:endParaRPr lang="en-US" sz="1725" dirty="0"/>
          </a:p>
          <a:p>
            <a:pPr marL="0" indent="0" algn="l">
              <a:lnSpc>
                <a:spcPts val="2070"/>
              </a:lnSpc>
              <a:buNone/>
            </a:pPr>
            <a:r>
              <a:rPr lang="en-US" sz="1725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confusion, fever &gt;39°C → emergency admission</a:t>
            </a:r>
            <a:endParaRPr lang="en-US" sz="1725" dirty="0"/>
          </a:p>
        </p:txBody>
      </p:sp>
      <p:sp>
        <p:nvSpPr>
          <p:cNvPr id="24" name="SK-19-text-23"/>
          <p:cNvSpPr/>
          <p:nvPr/>
        </p:nvSpPr>
        <p:spPr>
          <a:xfrm>
            <a:off x="646063" y="5740003"/>
            <a:ext cx="4962079" cy="7817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070"/>
              </a:lnSpc>
              <a:buNone/>
            </a:pPr>
            <a:r>
              <a:rPr lang="en-US" sz="1725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improvement after 48 hours on antibiotics</a:t>
            </a:r>
            <a:endParaRPr lang="en-US" sz="1725" dirty="0"/>
          </a:p>
          <a:p>
            <a:pPr marL="0" indent="0" algn="l">
              <a:lnSpc>
                <a:spcPts val="2070"/>
              </a:lnSpc>
              <a:buNone/>
            </a:pPr>
            <a:r>
              <a:rPr lang="en-US" sz="1725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 Reassess diagnosis; consider admission or</a:t>
            </a:r>
            <a:endParaRPr lang="en-US" sz="1725" dirty="0"/>
          </a:p>
          <a:p>
            <a:pPr marL="0" indent="0" algn="l">
              <a:lnSpc>
                <a:spcPts val="2070"/>
              </a:lnSpc>
              <a:buNone/>
            </a:pPr>
            <a:r>
              <a:rPr lang="en-US" sz="1725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alternative cause</a:t>
            </a:r>
            <a:endParaRPr lang="en-US" sz="1725" dirty="0"/>
          </a:p>
        </p:txBody>
      </p:sp>
      <p:sp>
        <p:nvSpPr>
          <p:cNvPr id="25" name="SK-19-text-24"/>
          <p:cNvSpPr/>
          <p:nvPr/>
        </p:nvSpPr>
        <p:spPr>
          <a:xfrm>
            <a:off x="7156698" y="2105323"/>
            <a:ext cx="5035302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Advise Patients to Return If...</a:t>
            </a:r>
            <a:endParaRPr lang="en-US" sz="2100" dirty="0"/>
          </a:p>
        </p:txBody>
      </p:sp>
      <p:sp>
        <p:nvSpPr>
          <p:cNvPr id="26" name="SK-19-text-25"/>
          <p:cNvSpPr/>
          <p:nvPr/>
        </p:nvSpPr>
        <p:spPr>
          <a:xfrm>
            <a:off x="6656784" y="2688282"/>
            <a:ext cx="4791373" cy="5348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Symptoms worsen or do not improve within</a:t>
            </a:r>
            <a:endParaRPr lang="en-US" sz="1800" dirty="0"/>
          </a:p>
          <a:p>
            <a:pPr marL="0" indent="0" algn="l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48–72 hours</a:t>
            </a:r>
            <a:endParaRPr lang="en-US" sz="1800" dirty="0"/>
          </a:p>
        </p:txBody>
      </p:sp>
      <p:sp>
        <p:nvSpPr>
          <p:cNvPr id="27" name="SK-19-text-26"/>
          <p:cNvSpPr/>
          <p:nvPr/>
        </p:nvSpPr>
        <p:spPr>
          <a:xfrm>
            <a:off x="6668988" y="3463230"/>
            <a:ext cx="5523012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Breathlessness significantly worsens</a:t>
            </a:r>
            <a:endParaRPr lang="en-US" sz="1950" dirty="0"/>
          </a:p>
        </p:txBody>
      </p:sp>
      <p:sp>
        <p:nvSpPr>
          <p:cNvPr id="28" name="SK-19-text-27"/>
          <p:cNvSpPr/>
          <p:nvPr/>
        </p:nvSpPr>
        <p:spPr>
          <a:xfrm>
            <a:off x="6668988" y="3957042"/>
            <a:ext cx="5523012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Blood appears in sputum (haemoptysis)</a:t>
            </a:r>
            <a:endParaRPr lang="en-US" sz="1950" dirty="0"/>
          </a:p>
        </p:txBody>
      </p:sp>
      <p:sp>
        <p:nvSpPr>
          <p:cNvPr id="29" name="SK-19-text-28"/>
          <p:cNvSpPr/>
          <p:nvPr/>
        </p:nvSpPr>
        <p:spPr>
          <a:xfrm>
            <a:off x="6656784" y="4464546"/>
            <a:ext cx="4901059" cy="8297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Cough persists beyond 3 weeks without</a:t>
            </a:r>
            <a:endParaRPr lang="en-US" sz="1800" dirty="0"/>
          </a:p>
          <a:p>
            <a:pPr marL="0" indent="0" algn="l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improvement — Consider investigation; possible</a:t>
            </a:r>
            <a:endParaRPr lang="en-US" sz="1800" dirty="0"/>
          </a:p>
          <a:p>
            <a:pPr marL="0" indent="0" algn="l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2-week wait referral if malignancy risk</a:t>
            </a:r>
            <a:endParaRPr lang="en-US" sz="1800" dirty="0"/>
          </a:p>
        </p:txBody>
      </p:sp>
      <p:sp>
        <p:nvSpPr>
          <p:cNvPr id="30" name="SK-19-text-29"/>
          <p:cNvSpPr/>
          <p:nvPr/>
        </p:nvSpPr>
        <p:spPr>
          <a:xfrm>
            <a:off x="7254180" y="5596086"/>
            <a:ext cx="4303663" cy="7611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205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“Document your safety-netting advice in every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205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consultation — it is a medicolegal requirement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205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a core SCA competency.”</a:t>
            </a:r>
            <a:endParaRPr lang="en-US" sz="1650" dirty="0"/>
          </a:p>
        </p:txBody>
      </p:sp>
      <p:sp>
        <p:nvSpPr>
          <p:cNvPr id="31" name="SK-19-text-30"/>
          <p:cNvSpPr/>
          <p:nvPr/>
        </p:nvSpPr>
        <p:spPr>
          <a:xfrm>
            <a:off x="9095184" y="6624786"/>
            <a:ext cx="3096816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B48B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Bradford VTS · Chest Infections · Slide 19 of 24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53600" y="0"/>
            <a:ext cx="2438400" cy="1645890"/>
          </a:xfrm>
          <a:prstGeom prst="rect">
            <a:avLst/>
          </a:prstGeom>
        </p:spPr>
      </p:pic>
      <p:pic>
        <p:nvPicPr>
          <p:cNvPr id="4" name="SK-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7082" y="438894"/>
            <a:ext cx="3328392" cy="329059"/>
          </a:xfrm>
          <a:prstGeom prst="rect">
            <a:avLst/>
          </a:prstGeom>
        </p:spPr>
      </p:pic>
      <p:pic>
        <p:nvPicPr>
          <p:cNvPr id="5" name="SK-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7082" y="1432620"/>
            <a:ext cx="1987153" cy="28575"/>
          </a:xfrm>
          <a:prstGeom prst="rect">
            <a:avLst/>
          </a:prstGeom>
        </p:spPr>
      </p:pic>
      <p:pic>
        <p:nvPicPr>
          <p:cNvPr id="6" name="SK-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277773" y="1501825"/>
            <a:ext cx="1194792" cy="356592"/>
          </a:xfrm>
          <a:prstGeom prst="rect">
            <a:avLst/>
          </a:prstGeom>
        </p:spPr>
      </p:pic>
      <p:pic>
        <p:nvPicPr>
          <p:cNvPr id="7" name="SK-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7082" y="1954411"/>
            <a:ext cx="10765482" cy="973782"/>
          </a:xfrm>
          <a:prstGeom prst="rect">
            <a:avLst/>
          </a:prstGeom>
        </p:spPr>
      </p:pic>
      <p:pic>
        <p:nvPicPr>
          <p:cNvPr id="8" name="SK-2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7082" y="1954411"/>
            <a:ext cx="170557" cy="973782"/>
          </a:xfrm>
          <a:prstGeom prst="rect">
            <a:avLst/>
          </a:prstGeom>
        </p:spPr>
      </p:pic>
      <p:pic>
        <p:nvPicPr>
          <p:cNvPr id="9" name="SK-2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055120" y="1954411"/>
            <a:ext cx="9525" cy="973782"/>
          </a:xfrm>
          <a:prstGeom prst="rect">
            <a:avLst/>
          </a:prstGeom>
        </p:spPr>
      </p:pic>
      <p:pic>
        <p:nvPicPr>
          <p:cNvPr id="10" name="SK-2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36290" y="2516832"/>
            <a:ext cx="2450455" cy="281136"/>
          </a:xfrm>
          <a:prstGeom prst="rect">
            <a:avLst/>
          </a:prstGeom>
        </p:spPr>
      </p:pic>
      <p:pic>
        <p:nvPicPr>
          <p:cNvPr id="11" name="SK-2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07082" y="3051721"/>
            <a:ext cx="10765482" cy="973782"/>
          </a:xfrm>
          <a:prstGeom prst="rect">
            <a:avLst/>
          </a:prstGeom>
        </p:spPr>
      </p:pic>
      <p:pic>
        <p:nvPicPr>
          <p:cNvPr id="12" name="SK-2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07082" y="3051721"/>
            <a:ext cx="170557" cy="973782"/>
          </a:xfrm>
          <a:prstGeom prst="rect">
            <a:avLst/>
          </a:prstGeom>
        </p:spPr>
      </p:pic>
      <p:pic>
        <p:nvPicPr>
          <p:cNvPr id="13" name="SK-2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055120" y="3051721"/>
            <a:ext cx="9525" cy="973782"/>
          </a:xfrm>
          <a:prstGeom prst="rect">
            <a:avLst/>
          </a:prstGeom>
        </p:spPr>
      </p:pic>
      <p:pic>
        <p:nvPicPr>
          <p:cNvPr id="14" name="SK-2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36290" y="3614142"/>
            <a:ext cx="2194471" cy="281136"/>
          </a:xfrm>
          <a:prstGeom prst="rect">
            <a:avLst/>
          </a:prstGeom>
        </p:spPr>
      </p:pic>
      <p:pic>
        <p:nvPicPr>
          <p:cNvPr id="15" name="SK-2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07082" y="4149030"/>
            <a:ext cx="10765482" cy="973782"/>
          </a:xfrm>
          <a:prstGeom prst="rect">
            <a:avLst/>
          </a:prstGeom>
        </p:spPr>
      </p:pic>
      <p:pic>
        <p:nvPicPr>
          <p:cNvPr id="16" name="SK-2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07082" y="4149030"/>
            <a:ext cx="170557" cy="973782"/>
          </a:xfrm>
          <a:prstGeom prst="rect">
            <a:avLst/>
          </a:prstGeom>
        </p:spPr>
      </p:pic>
      <p:pic>
        <p:nvPicPr>
          <p:cNvPr id="17" name="SK-2-img-16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055120" y="4149030"/>
            <a:ext cx="9525" cy="973782"/>
          </a:xfrm>
          <a:prstGeom prst="rect">
            <a:avLst/>
          </a:prstGeom>
        </p:spPr>
      </p:pic>
      <p:pic>
        <p:nvPicPr>
          <p:cNvPr id="18" name="SK-2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036290" y="4711303"/>
            <a:ext cx="2645569" cy="281136"/>
          </a:xfrm>
          <a:prstGeom prst="rect">
            <a:avLst/>
          </a:prstGeom>
        </p:spPr>
      </p:pic>
      <p:pic>
        <p:nvPicPr>
          <p:cNvPr id="19" name="SK-2-img-1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7082" y="5246340"/>
            <a:ext cx="10765482" cy="973782"/>
          </a:xfrm>
          <a:prstGeom prst="rect">
            <a:avLst/>
          </a:prstGeom>
        </p:spPr>
      </p:pic>
      <p:pic>
        <p:nvPicPr>
          <p:cNvPr id="20" name="SK-2-img-1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07082" y="5246340"/>
            <a:ext cx="170557" cy="973782"/>
          </a:xfrm>
          <a:prstGeom prst="rect">
            <a:avLst/>
          </a:prstGeom>
        </p:spPr>
      </p:pic>
      <p:pic>
        <p:nvPicPr>
          <p:cNvPr id="21" name="SK-2-img-20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055120" y="5246340"/>
            <a:ext cx="9525" cy="973782"/>
          </a:xfrm>
          <a:prstGeom prst="rect">
            <a:avLst/>
          </a:prstGeom>
        </p:spPr>
      </p:pic>
      <p:pic>
        <p:nvPicPr>
          <p:cNvPr id="22" name="SK-2-img-21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36290" y="5808613"/>
            <a:ext cx="1206996" cy="281136"/>
          </a:xfrm>
          <a:prstGeom prst="rect">
            <a:avLst/>
          </a:prstGeom>
        </p:spPr>
      </p:pic>
      <p:pic>
        <p:nvPicPr>
          <p:cNvPr id="23" name="SK-2-img-22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707082" y="6343650"/>
            <a:ext cx="10765482" cy="287982"/>
          </a:xfrm>
          <a:prstGeom prst="rect">
            <a:avLst/>
          </a:prstGeom>
        </p:spPr>
      </p:pic>
      <p:pic>
        <p:nvPicPr>
          <p:cNvPr id="24" name="SK-2-img-23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707082" y="6770340"/>
            <a:ext cx="10765482" cy="38100"/>
          </a:xfrm>
          <a:prstGeom prst="rect">
            <a:avLst/>
          </a:prstGeom>
        </p:spPr>
      </p:pic>
      <p:sp>
        <p:nvSpPr>
          <p:cNvPr id="25" name="SK-2-text-24"/>
          <p:cNvSpPr/>
          <p:nvPr/>
        </p:nvSpPr>
        <p:spPr>
          <a:xfrm>
            <a:off x="792361" y="493663"/>
            <a:ext cx="7700963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Session 1 · Clinical Foundation</a:t>
            </a:r>
            <a:endParaRPr lang="en-US" sz="1575" dirty="0"/>
          </a:p>
        </p:txBody>
      </p:sp>
      <p:sp>
        <p:nvSpPr>
          <p:cNvPr id="26" name="SK-2-text-25"/>
          <p:cNvSpPr/>
          <p:nvPr/>
        </p:nvSpPr>
        <p:spPr>
          <a:xfrm>
            <a:off x="682675" y="891480"/>
            <a:ext cx="11509325" cy="5348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750" b="1" dirty="0">
                <a:solidFill>
                  <a:srgbClr val="001B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Clinical Currency &amp; Guidelines Update</a:t>
            </a:r>
            <a:endParaRPr lang="en-US" sz="3750" dirty="0"/>
          </a:p>
        </p:txBody>
      </p:sp>
      <p:sp>
        <p:nvSpPr>
          <p:cNvPr id="27" name="SK-2-text-26"/>
          <p:cNvSpPr/>
          <p:nvPr/>
        </p:nvSpPr>
        <p:spPr>
          <a:xfrm>
            <a:off x="10327630" y="1563588"/>
            <a:ext cx="1094929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C484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May 2026</a:t>
            </a:r>
            <a:endParaRPr lang="en-US" sz="1500" dirty="0"/>
          </a:p>
        </p:txBody>
      </p:sp>
      <p:sp>
        <p:nvSpPr>
          <p:cNvPr id="28" name="SK-2-text-27"/>
          <p:cNvSpPr/>
          <p:nvPr/>
        </p:nvSpPr>
        <p:spPr>
          <a:xfrm>
            <a:off x="1024086" y="2071092"/>
            <a:ext cx="5676900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01B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NICE NG250</a:t>
            </a:r>
            <a:endParaRPr lang="en-US" sz="3000" dirty="0"/>
          </a:p>
        </p:txBody>
      </p:sp>
      <p:sp>
        <p:nvSpPr>
          <p:cNvPr id="29" name="SK-2-text-28"/>
          <p:cNvSpPr/>
          <p:nvPr/>
        </p:nvSpPr>
        <p:spPr>
          <a:xfrm>
            <a:off x="1121569" y="2578596"/>
            <a:ext cx="516064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⚡ NEW — Replaces NG138</a:t>
            </a:r>
            <a:endParaRPr lang="en-US" sz="1350" dirty="0"/>
          </a:p>
        </p:txBody>
      </p:sp>
      <p:sp>
        <p:nvSpPr>
          <p:cNvPr id="30" name="SK-2-text-29"/>
          <p:cNvSpPr/>
          <p:nvPr/>
        </p:nvSpPr>
        <p:spPr>
          <a:xfrm>
            <a:off x="4291459" y="2119015"/>
            <a:ext cx="7900541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01B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Pneumonia: Diagnosis and Management</a:t>
            </a:r>
            <a:endParaRPr lang="en-US" sz="2400" dirty="0"/>
          </a:p>
        </p:txBody>
      </p:sp>
      <p:sp>
        <p:nvSpPr>
          <p:cNvPr id="31" name="SK-2-text-30"/>
          <p:cNvSpPr/>
          <p:nvPr/>
        </p:nvSpPr>
        <p:spPr>
          <a:xfrm>
            <a:off x="4303663" y="2509986"/>
            <a:ext cx="7888337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dirty="0">
                <a:solidFill>
                  <a:srgbClr val="001B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Published September 2025 · Replaces NG138 (July 2019)</a:t>
            </a:r>
            <a:endParaRPr lang="en-US" sz="1725" dirty="0"/>
          </a:p>
        </p:txBody>
      </p:sp>
      <p:sp>
        <p:nvSpPr>
          <p:cNvPr id="32" name="SK-2-text-31"/>
          <p:cNvSpPr/>
          <p:nvPr/>
        </p:nvSpPr>
        <p:spPr>
          <a:xfrm>
            <a:off x="1036290" y="3175248"/>
            <a:ext cx="5676900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01B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NICE NG120</a:t>
            </a:r>
            <a:endParaRPr lang="en-US" sz="3000" dirty="0"/>
          </a:p>
        </p:txBody>
      </p:sp>
      <p:sp>
        <p:nvSpPr>
          <p:cNvPr id="33" name="SK-2-text-32"/>
          <p:cNvSpPr/>
          <p:nvPr/>
        </p:nvSpPr>
        <p:spPr>
          <a:xfrm>
            <a:off x="1109365" y="3689598"/>
            <a:ext cx="481774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Current · No new update</a:t>
            </a:r>
            <a:endParaRPr lang="en-US" sz="1350" dirty="0"/>
          </a:p>
        </p:txBody>
      </p:sp>
      <p:sp>
        <p:nvSpPr>
          <p:cNvPr id="34" name="SK-2-text-33"/>
          <p:cNvSpPr/>
          <p:nvPr/>
        </p:nvSpPr>
        <p:spPr>
          <a:xfrm>
            <a:off x="4291459" y="3223171"/>
            <a:ext cx="7900541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01B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Acute Cough / Acute Bronchitis</a:t>
            </a:r>
            <a:endParaRPr lang="en-US" sz="2400" dirty="0"/>
          </a:p>
        </p:txBody>
      </p:sp>
      <p:sp>
        <p:nvSpPr>
          <p:cNvPr id="35" name="SK-2-text-34"/>
          <p:cNvSpPr/>
          <p:nvPr/>
        </p:nvSpPr>
        <p:spPr>
          <a:xfrm>
            <a:off x="4303663" y="3627834"/>
            <a:ext cx="7888337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dirty="0">
                <a:solidFill>
                  <a:srgbClr val="001B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Antibiotics not routinely recommended · Remains current</a:t>
            </a:r>
            <a:endParaRPr lang="en-US" sz="1725" dirty="0"/>
          </a:p>
        </p:txBody>
      </p:sp>
      <p:sp>
        <p:nvSpPr>
          <p:cNvPr id="36" name="SK-2-text-35"/>
          <p:cNvSpPr/>
          <p:nvPr/>
        </p:nvSpPr>
        <p:spPr>
          <a:xfrm>
            <a:off x="1036290" y="4286250"/>
            <a:ext cx="5676900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01B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NICE NG117</a:t>
            </a:r>
            <a:endParaRPr lang="en-US" sz="3000" dirty="0"/>
          </a:p>
        </p:txBody>
      </p:sp>
      <p:sp>
        <p:nvSpPr>
          <p:cNvPr id="37" name="SK-2-text-36"/>
          <p:cNvSpPr/>
          <p:nvPr/>
        </p:nvSpPr>
        <p:spPr>
          <a:xfrm>
            <a:off x="1109365" y="4793605"/>
            <a:ext cx="618934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Surveillance confirmed 2026</a:t>
            </a:r>
            <a:endParaRPr lang="en-US" sz="1350" dirty="0"/>
          </a:p>
        </p:txBody>
      </p:sp>
      <p:sp>
        <p:nvSpPr>
          <p:cNvPr id="38" name="SK-2-text-37"/>
          <p:cNvSpPr/>
          <p:nvPr/>
        </p:nvSpPr>
        <p:spPr>
          <a:xfrm>
            <a:off x="4303663" y="4334173"/>
            <a:ext cx="5273040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01B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Bronchiectasis</a:t>
            </a:r>
            <a:endParaRPr lang="en-US" sz="2400" dirty="0"/>
          </a:p>
        </p:txBody>
      </p:sp>
      <p:sp>
        <p:nvSpPr>
          <p:cNvPr id="39" name="SK-2-text-38"/>
          <p:cNvSpPr/>
          <p:nvPr/>
        </p:nvSpPr>
        <p:spPr>
          <a:xfrm>
            <a:off x="4315867" y="4725144"/>
            <a:ext cx="7876133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dirty="0">
                <a:solidFill>
                  <a:srgbClr val="001B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Published 2019 · Confirmed current through 2026 surveillance</a:t>
            </a:r>
            <a:endParaRPr lang="en-US" sz="1725" dirty="0"/>
          </a:p>
        </p:txBody>
      </p:sp>
      <p:sp>
        <p:nvSpPr>
          <p:cNvPr id="40" name="SK-2-text-39"/>
          <p:cNvSpPr/>
          <p:nvPr/>
        </p:nvSpPr>
        <p:spPr>
          <a:xfrm>
            <a:off x="1036290" y="5397103"/>
            <a:ext cx="3543300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01B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BNF 91</a:t>
            </a:r>
            <a:endParaRPr lang="en-US" sz="3000" dirty="0"/>
          </a:p>
        </p:txBody>
      </p:sp>
      <p:sp>
        <p:nvSpPr>
          <p:cNvPr id="41" name="SK-2-text-40"/>
          <p:cNvSpPr/>
          <p:nvPr/>
        </p:nvSpPr>
        <p:spPr>
          <a:xfrm>
            <a:off x="1121569" y="5897761"/>
            <a:ext cx="269176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March 2026</a:t>
            </a:r>
            <a:endParaRPr lang="en-US" sz="1350" dirty="0"/>
          </a:p>
        </p:txBody>
      </p:sp>
      <p:sp>
        <p:nvSpPr>
          <p:cNvPr id="42" name="SK-2-text-41"/>
          <p:cNvSpPr/>
          <p:nvPr/>
        </p:nvSpPr>
        <p:spPr>
          <a:xfrm>
            <a:off x="4291459" y="5438329"/>
            <a:ext cx="7900541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01B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Antibiotic Dosing Reference</a:t>
            </a:r>
            <a:endParaRPr lang="en-US" sz="2400" dirty="0"/>
          </a:p>
        </p:txBody>
      </p:sp>
      <p:sp>
        <p:nvSpPr>
          <p:cNvPr id="43" name="SK-2-text-42"/>
          <p:cNvSpPr/>
          <p:nvPr/>
        </p:nvSpPr>
        <p:spPr>
          <a:xfrm>
            <a:off x="4303663" y="5836146"/>
            <a:ext cx="7888337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dirty="0">
                <a:solidFill>
                  <a:srgbClr val="001B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antibiotic doses in this deck referenced to BNF 91</a:t>
            </a:r>
            <a:endParaRPr lang="en-US" sz="1725" dirty="0"/>
          </a:p>
        </p:txBody>
      </p:sp>
      <p:sp>
        <p:nvSpPr>
          <p:cNvPr id="44" name="SK-2-text-43"/>
          <p:cNvSpPr/>
          <p:nvPr/>
        </p:nvSpPr>
        <p:spPr>
          <a:xfrm>
            <a:off x="1432470" y="6364762"/>
            <a:ext cx="10399812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1B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⚠️ Know your guidelines — NG250 (Sept 2025) replaces NG138 and is directly examinable in the RCGP AKT.</a:t>
            </a:r>
            <a:endParaRPr lang="en-US" sz="15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0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0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048494" cy="6858000"/>
          </a:xfrm>
          <a:prstGeom prst="rect">
            <a:avLst/>
          </a:prstGeom>
        </p:spPr>
      </p:pic>
      <p:pic>
        <p:nvPicPr>
          <p:cNvPr id="4" name="SK-20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36204" y="425053"/>
            <a:ext cx="2645569" cy="267444"/>
          </a:xfrm>
          <a:prstGeom prst="rect">
            <a:avLst/>
          </a:prstGeom>
        </p:spPr>
      </p:pic>
      <p:pic>
        <p:nvPicPr>
          <p:cNvPr id="5" name="SK-20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75184" y="1535013"/>
            <a:ext cx="1182588" cy="57150"/>
          </a:xfrm>
          <a:prstGeom prst="rect">
            <a:avLst/>
          </a:prstGeom>
        </p:spPr>
      </p:pic>
      <p:pic>
        <p:nvPicPr>
          <p:cNvPr id="6" name="SK-20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75184" y="1947565"/>
            <a:ext cx="2438400" cy="2201317"/>
          </a:xfrm>
          <a:prstGeom prst="rect">
            <a:avLst/>
          </a:prstGeom>
        </p:spPr>
      </p:pic>
      <p:pic>
        <p:nvPicPr>
          <p:cNvPr id="7" name="SK-20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96494" y="1947565"/>
            <a:ext cx="2438400" cy="2201317"/>
          </a:xfrm>
          <a:prstGeom prst="rect">
            <a:avLst/>
          </a:prstGeom>
        </p:spPr>
      </p:pic>
      <p:pic>
        <p:nvPicPr>
          <p:cNvPr id="8" name="SK-20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17655" y="1947565"/>
            <a:ext cx="2438400" cy="2201317"/>
          </a:xfrm>
          <a:prstGeom prst="rect">
            <a:avLst/>
          </a:prstGeom>
        </p:spPr>
      </p:pic>
      <p:pic>
        <p:nvPicPr>
          <p:cNvPr id="9" name="SK-20-img-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38965" y="1947565"/>
            <a:ext cx="2438400" cy="2201317"/>
          </a:xfrm>
          <a:prstGeom prst="rect">
            <a:avLst/>
          </a:prstGeom>
        </p:spPr>
      </p:pic>
      <p:pic>
        <p:nvPicPr>
          <p:cNvPr id="10" name="SK-20-img-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75184" y="4306788"/>
            <a:ext cx="2438400" cy="2201317"/>
          </a:xfrm>
          <a:prstGeom prst="rect">
            <a:avLst/>
          </a:prstGeom>
        </p:spPr>
      </p:pic>
      <p:pic>
        <p:nvPicPr>
          <p:cNvPr id="11" name="SK-20-img-10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096494" y="4306788"/>
            <a:ext cx="2438400" cy="2201317"/>
          </a:xfrm>
          <a:prstGeom prst="rect">
            <a:avLst/>
          </a:prstGeom>
        </p:spPr>
      </p:pic>
      <p:pic>
        <p:nvPicPr>
          <p:cNvPr id="12" name="SK-20-img-11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717655" y="4306788"/>
            <a:ext cx="2438400" cy="2201317"/>
          </a:xfrm>
          <a:prstGeom prst="rect">
            <a:avLst/>
          </a:prstGeom>
        </p:spPr>
      </p:pic>
      <p:pic>
        <p:nvPicPr>
          <p:cNvPr id="13" name="SK-20-img-12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338965" y="4306788"/>
            <a:ext cx="2438400" cy="2201317"/>
          </a:xfrm>
          <a:prstGeom prst="rect">
            <a:avLst/>
          </a:prstGeom>
        </p:spPr>
      </p:pic>
      <p:pic>
        <p:nvPicPr>
          <p:cNvPr id="14" name="SK-20-img-13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22777" y="1748730"/>
            <a:ext cx="390079" cy="377130"/>
          </a:xfrm>
          <a:prstGeom prst="rect">
            <a:avLst/>
          </a:prstGeom>
        </p:spPr>
      </p:pic>
      <p:pic>
        <p:nvPicPr>
          <p:cNvPr id="15" name="SK-20-img-14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48494" y="6707088"/>
            <a:ext cx="11143357" cy="150763"/>
          </a:xfrm>
          <a:prstGeom prst="rect">
            <a:avLst/>
          </a:prstGeom>
        </p:spPr>
      </p:pic>
      <p:pic>
        <p:nvPicPr>
          <p:cNvPr id="16" name="SK-20-img-15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058079" y="1728192"/>
            <a:ext cx="402282" cy="383977"/>
          </a:xfrm>
          <a:prstGeom prst="rect">
            <a:avLst/>
          </a:prstGeom>
        </p:spPr>
      </p:pic>
      <p:pic>
        <p:nvPicPr>
          <p:cNvPr id="17" name="SK-20-img-16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522196" y="1728192"/>
            <a:ext cx="377875" cy="377130"/>
          </a:xfrm>
          <a:prstGeom prst="rect">
            <a:avLst/>
          </a:prstGeom>
        </p:spPr>
      </p:pic>
      <p:pic>
        <p:nvPicPr>
          <p:cNvPr id="18" name="SK-20-img-17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414713" y="1759074"/>
            <a:ext cx="377875" cy="377130"/>
          </a:xfrm>
          <a:prstGeom prst="rect">
            <a:avLst/>
          </a:prstGeom>
        </p:spPr>
      </p:pic>
      <p:pic>
        <p:nvPicPr>
          <p:cNvPr id="19" name="SK-20-img-18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92596" y="6130975"/>
            <a:ext cx="463153" cy="445740"/>
          </a:xfrm>
          <a:prstGeom prst="rect">
            <a:avLst/>
          </a:prstGeom>
        </p:spPr>
      </p:pic>
      <p:sp>
        <p:nvSpPr>
          <p:cNvPr id="20" name="SK-20-text-19"/>
          <p:cNvSpPr/>
          <p:nvPr/>
        </p:nvSpPr>
        <p:spPr>
          <a:xfrm>
            <a:off x="170557" y="116532"/>
            <a:ext cx="743694" cy="8434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85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Bradford</a:t>
            </a:r>
            <a:endParaRPr lang="en-US" sz="1350" dirty="0"/>
          </a:p>
          <a:p>
            <a:pPr marL="0" indent="0" algn="ctr">
              <a:lnSpc>
                <a:spcPts val="1485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VTS</a:t>
            </a:r>
            <a:endParaRPr lang="en-US" sz="1350" dirty="0"/>
          </a:p>
        </p:txBody>
      </p:sp>
      <p:sp>
        <p:nvSpPr>
          <p:cNvPr id="21" name="SK-20-text-20"/>
          <p:cNvSpPr/>
          <p:nvPr/>
        </p:nvSpPr>
        <p:spPr>
          <a:xfrm>
            <a:off x="356146" y="2215009"/>
            <a:ext cx="524173" cy="2640211"/>
          </a:xfrm>
          <a:prstGeom prst="rect">
            <a:avLst/>
          </a:prstGeom>
          <a:noFill/>
          <a:ln/>
        </p:spPr>
        <p:txBody>
          <a:bodyPr vert="vert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E59E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TOP TIPS</a:t>
            </a:r>
            <a:endParaRPr lang="en-US" sz="2100" dirty="0"/>
          </a:p>
        </p:txBody>
      </p:sp>
      <p:sp>
        <p:nvSpPr>
          <p:cNvPr id="22" name="SK-20-text-21"/>
          <p:cNvSpPr/>
          <p:nvPr/>
        </p:nvSpPr>
        <p:spPr>
          <a:xfrm>
            <a:off x="1597075" y="479971"/>
            <a:ext cx="5910262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Bradford VTS · Clinical Pearls</a:t>
            </a:r>
            <a:endParaRPr lang="en-US" sz="1275" dirty="0"/>
          </a:p>
        </p:txBody>
      </p:sp>
      <p:sp>
        <p:nvSpPr>
          <p:cNvPr id="23" name="SK-20-text-22"/>
          <p:cNvSpPr/>
          <p:nvPr/>
        </p:nvSpPr>
        <p:spPr>
          <a:xfrm>
            <a:off x="1475184" y="891480"/>
            <a:ext cx="5002530" cy="5759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900" b="1" dirty="0">
                <a:solidFill>
                  <a:srgbClr val="00214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Top Tips</a:t>
            </a:r>
            <a:endParaRPr lang="en-US" sz="3900" dirty="0"/>
          </a:p>
        </p:txBody>
      </p:sp>
      <p:sp>
        <p:nvSpPr>
          <p:cNvPr id="24" name="SK-20-text-23"/>
          <p:cNvSpPr/>
          <p:nvPr/>
        </p:nvSpPr>
        <p:spPr>
          <a:xfrm>
            <a:off x="1658094" y="2091630"/>
            <a:ext cx="1971675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450" b="1" dirty="0">
                <a:solidFill>
                  <a:srgbClr val="E59E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3450" dirty="0"/>
          </a:p>
        </p:txBody>
      </p:sp>
      <p:sp>
        <p:nvSpPr>
          <p:cNvPr id="25" name="SK-20-text-24"/>
          <p:cNvSpPr/>
          <p:nvPr/>
        </p:nvSpPr>
        <p:spPr>
          <a:xfrm>
            <a:off x="1633686" y="2592288"/>
            <a:ext cx="2023765" cy="5348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NG138 is gone —</a:t>
            </a:r>
            <a:endParaRPr lang="en-US" sz="1800" dirty="0"/>
          </a:p>
          <a:p>
            <a:pPr marL="0" indent="0" algn="l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know NG250</a:t>
            </a:r>
            <a:endParaRPr lang="en-US" sz="1800" dirty="0"/>
          </a:p>
        </p:txBody>
      </p:sp>
      <p:sp>
        <p:nvSpPr>
          <p:cNvPr id="26" name="SK-20-text-25"/>
          <p:cNvSpPr/>
          <p:nvPr/>
        </p:nvSpPr>
        <p:spPr>
          <a:xfrm>
            <a:off x="1633686" y="3216325"/>
            <a:ext cx="2035969" cy="7886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NICE NG250 (Sept 2025)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replaced NG138. The new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5-day adult CAP course is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examinable.</a:t>
            </a:r>
            <a:endParaRPr lang="en-US" sz="1200" dirty="0"/>
          </a:p>
        </p:txBody>
      </p:sp>
      <p:sp>
        <p:nvSpPr>
          <p:cNvPr id="27" name="SK-20-text-26"/>
          <p:cNvSpPr/>
          <p:nvPr/>
        </p:nvSpPr>
        <p:spPr>
          <a:xfrm>
            <a:off x="4193977" y="2091630"/>
            <a:ext cx="1971675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450" b="1" dirty="0">
                <a:solidFill>
                  <a:srgbClr val="E59E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3450" dirty="0"/>
          </a:p>
        </p:txBody>
      </p:sp>
      <p:sp>
        <p:nvSpPr>
          <p:cNvPr id="28" name="SK-20-text-27"/>
          <p:cNvSpPr/>
          <p:nvPr/>
        </p:nvSpPr>
        <p:spPr>
          <a:xfrm>
            <a:off x="4181773" y="2592288"/>
            <a:ext cx="1731169" cy="5348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Bronchitis?</a:t>
            </a:r>
            <a:endParaRPr lang="en-US" sz="1800" dirty="0"/>
          </a:p>
          <a:p>
            <a:pPr marL="0" indent="0" algn="l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antibiotics.</a:t>
            </a:r>
            <a:endParaRPr lang="en-US" sz="1800" dirty="0"/>
          </a:p>
        </p:txBody>
      </p:sp>
      <p:sp>
        <p:nvSpPr>
          <p:cNvPr id="29" name="SK-20-text-28"/>
          <p:cNvSpPr/>
          <p:nvPr/>
        </p:nvSpPr>
        <p:spPr>
          <a:xfrm>
            <a:off x="4181773" y="3223171"/>
            <a:ext cx="2048173" cy="8091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Viral LRTI is self-limiting.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Cough lasts 3–4 weeks —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reassure patients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confidently.</a:t>
            </a:r>
            <a:endParaRPr lang="en-US" sz="1200" dirty="0"/>
          </a:p>
        </p:txBody>
      </p:sp>
      <p:sp>
        <p:nvSpPr>
          <p:cNvPr id="30" name="SK-20-text-29"/>
          <p:cNvSpPr/>
          <p:nvPr/>
        </p:nvSpPr>
        <p:spPr>
          <a:xfrm>
            <a:off x="6790879" y="2091630"/>
            <a:ext cx="1971675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450" b="1" dirty="0">
                <a:solidFill>
                  <a:srgbClr val="E59E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3450" dirty="0"/>
          </a:p>
        </p:txBody>
      </p:sp>
      <p:sp>
        <p:nvSpPr>
          <p:cNvPr id="31" name="SK-20-text-30"/>
          <p:cNvSpPr/>
          <p:nvPr/>
        </p:nvSpPr>
        <p:spPr>
          <a:xfrm>
            <a:off x="6766471" y="2592288"/>
            <a:ext cx="1597075" cy="5691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CRB-65 is for</a:t>
            </a:r>
            <a:endParaRPr lang="en-US" sz="1800" dirty="0"/>
          </a:p>
          <a:p>
            <a:pPr marL="0" indent="0" algn="l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primary care</a:t>
            </a:r>
            <a:endParaRPr lang="en-US" sz="1800" dirty="0"/>
          </a:p>
        </p:txBody>
      </p:sp>
      <p:sp>
        <p:nvSpPr>
          <p:cNvPr id="32" name="SK-20-text-31"/>
          <p:cNvSpPr/>
          <p:nvPr/>
        </p:nvSpPr>
        <p:spPr>
          <a:xfrm>
            <a:off x="6766471" y="3223171"/>
            <a:ext cx="1914079" cy="8091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CURB-65 adds urea —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that’s for hospital. In the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community, use CRB-65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only.</a:t>
            </a:r>
            <a:endParaRPr lang="en-US" sz="1200" dirty="0"/>
          </a:p>
        </p:txBody>
      </p:sp>
      <p:sp>
        <p:nvSpPr>
          <p:cNvPr id="33" name="SK-20-text-32"/>
          <p:cNvSpPr/>
          <p:nvPr/>
        </p:nvSpPr>
        <p:spPr>
          <a:xfrm>
            <a:off x="1658094" y="4478238"/>
            <a:ext cx="1971675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450" b="1" dirty="0">
                <a:solidFill>
                  <a:srgbClr val="E59E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</a:t>
            </a:r>
            <a:endParaRPr lang="en-US" sz="3450" dirty="0"/>
          </a:p>
        </p:txBody>
      </p:sp>
      <p:sp>
        <p:nvSpPr>
          <p:cNvPr id="34" name="SK-20-text-33"/>
          <p:cNvSpPr/>
          <p:nvPr/>
        </p:nvSpPr>
        <p:spPr>
          <a:xfrm>
            <a:off x="1633686" y="4958209"/>
            <a:ext cx="1877467" cy="5691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CAP is a clinical</a:t>
            </a:r>
            <a:endParaRPr lang="en-US" sz="1800" dirty="0"/>
          </a:p>
          <a:p>
            <a:pPr marL="0" indent="0" algn="l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diagnosis</a:t>
            </a:r>
            <a:endParaRPr lang="en-US" sz="1800" dirty="0"/>
          </a:p>
        </p:txBody>
      </p:sp>
      <p:sp>
        <p:nvSpPr>
          <p:cNvPr id="35" name="SK-20-text-34"/>
          <p:cNvSpPr/>
          <p:nvPr/>
        </p:nvSpPr>
        <p:spPr>
          <a:xfrm>
            <a:off x="1633686" y="5596086"/>
            <a:ext cx="2170063" cy="6103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CXR is NOT required in the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community. Diagnose on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symptoms and examination.</a:t>
            </a:r>
            <a:endParaRPr lang="en-US" sz="1200" dirty="0"/>
          </a:p>
        </p:txBody>
      </p:sp>
      <p:sp>
        <p:nvSpPr>
          <p:cNvPr id="36" name="SK-20-text-35"/>
          <p:cNvSpPr/>
          <p:nvPr/>
        </p:nvSpPr>
        <p:spPr>
          <a:xfrm>
            <a:off x="4206180" y="4478238"/>
            <a:ext cx="1971675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450" b="1" dirty="0">
                <a:solidFill>
                  <a:srgbClr val="E59E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06</a:t>
            </a:r>
            <a:endParaRPr lang="en-US" sz="3450" dirty="0"/>
          </a:p>
        </p:txBody>
      </p:sp>
      <p:sp>
        <p:nvSpPr>
          <p:cNvPr id="37" name="SK-20-text-36"/>
          <p:cNvSpPr/>
          <p:nvPr/>
        </p:nvSpPr>
        <p:spPr>
          <a:xfrm>
            <a:off x="4181773" y="4965055"/>
            <a:ext cx="1999357" cy="5280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 days is enough</a:t>
            </a:r>
            <a:endParaRPr lang="en-US" sz="1800" dirty="0"/>
          </a:p>
          <a:p>
            <a:pPr marL="0" indent="0" algn="l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CAP</a:t>
            </a:r>
            <a:endParaRPr lang="en-US" sz="1800" dirty="0"/>
          </a:p>
        </p:txBody>
      </p:sp>
      <p:sp>
        <p:nvSpPr>
          <p:cNvPr id="38" name="SK-20-text-37"/>
          <p:cNvSpPr/>
          <p:nvPr/>
        </p:nvSpPr>
        <p:spPr>
          <a:xfrm>
            <a:off x="4181773" y="5596086"/>
            <a:ext cx="2170063" cy="6103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Shorter courses are equally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effective. Amoxicillin 500mg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TDS × 5 days in adults.</a:t>
            </a:r>
            <a:endParaRPr lang="en-US" sz="1200" dirty="0"/>
          </a:p>
        </p:txBody>
      </p:sp>
      <p:sp>
        <p:nvSpPr>
          <p:cNvPr id="39" name="SK-20-text-38"/>
          <p:cNvSpPr/>
          <p:nvPr/>
        </p:nvSpPr>
        <p:spPr>
          <a:xfrm>
            <a:off x="6790879" y="4478238"/>
            <a:ext cx="1971675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450" b="1" dirty="0">
                <a:solidFill>
                  <a:srgbClr val="E59E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07</a:t>
            </a:r>
            <a:endParaRPr lang="en-US" sz="3450" dirty="0"/>
          </a:p>
        </p:txBody>
      </p:sp>
      <p:sp>
        <p:nvSpPr>
          <p:cNvPr id="40" name="SK-20-text-39"/>
          <p:cNvSpPr/>
          <p:nvPr/>
        </p:nvSpPr>
        <p:spPr>
          <a:xfrm>
            <a:off x="6766471" y="4965055"/>
            <a:ext cx="1914079" cy="5348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Haemoptysis</a:t>
            </a:r>
            <a:endParaRPr lang="en-US" sz="1800" dirty="0"/>
          </a:p>
          <a:p>
            <a:pPr marL="0" indent="0" algn="l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demands action</a:t>
            </a:r>
            <a:endParaRPr lang="en-US" sz="1800" dirty="0"/>
          </a:p>
        </p:txBody>
      </p:sp>
      <p:sp>
        <p:nvSpPr>
          <p:cNvPr id="41" name="SK-20-text-40"/>
          <p:cNvSpPr/>
          <p:nvPr/>
        </p:nvSpPr>
        <p:spPr>
          <a:xfrm>
            <a:off x="6766471" y="5596086"/>
            <a:ext cx="2194471" cy="6103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Cough &gt;3 weeks + smoker +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haemoptysis → 2-week wait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chest referral (NICE NG12).</a:t>
            </a:r>
            <a:endParaRPr lang="en-US" sz="1200" dirty="0"/>
          </a:p>
        </p:txBody>
      </p:sp>
      <p:sp>
        <p:nvSpPr>
          <p:cNvPr id="42" name="SK-20-text-41"/>
          <p:cNvSpPr/>
          <p:nvPr/>
        </p:nvSpPr>
        <p:spPr>
          <a:xfrm>
            <a:off x="9363373" y="2091630"/>
            <a:ext cx="1971675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450" b="1" dirty="0">
                <a:solidFill>
                  <a:srgbClr val="E59E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3450" dirty="0"/>
          </a:p>
        </p:txBody>
      </p:sp>
      <p:sp>
        <p:nvSpPr>
          <p:cNvPr id="43" name="SK-20-text-42"/>
          <p:cNvSpPr/>
          <p:nvPr/>
        </p:nvSpPr>
        <p:spPr>
          <a:xfrm>
            <a:off x="9351169" y="2592288"/>
            <a:ext cx="1962894" cy="5348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CRP guides your</a:t>
            </a:r>
            <a:endParaRPr lang="en-US" sz="1800" dirty="0"/>
          </a:p>
          <a:p>
            <a:pPr marL="0" indent="0" algn="l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decision</a:t>
            </a:r>
            <a:endParaRPr lang="en-US" sz="1800" dirty="0"/>
          </a:p>
        </p:txBody>
      </p:sp>
      <p:sp>
        <p:nvSpPr>
          <p:cNvPr id="44" name="SK-20-text-43"/>
          <p:cNvSpPr/>
          <p:nvPr/>
        </p:nvSpPr>
        <p:spPr>
          <a:xfrm>
            <a:off x="9338965" y="3223171"/>
            <a:ext cx="2084784" cy="6171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&lt;20 = no antibiotics ·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20–100 = delayed · &gt;100 =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prescribe immediately</a:t>
            </a:r>
            <a:endParaRPr lang="en-US" sz="1200" dirty="0"/>
          </a:p>
        </p:txBody>
      </p:sp>
      <p:sp>
        <p:nvSpPr>
          <p:cNvPr id="45" name="SK-20-text-44"/>
          <p:cNvSpPr/>
          <p:nvPr/>
        </p:nvSpPr>
        <p:spPr>
          <a:xfrm>
            <a:off x="9363373" y="4478238"/>
            <a:ext cx="1971675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450" b="1" dirty="0">
                <a:solidFill>
                  <a:srgbClr val="E59E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08</a:t>
            </a:r>
            <a:endParaRPr lang="en-US" sz="3450" dirty="0"/>
          </a:p>
        </p:txBody>
      </p:sp>
      <p:sp>
        <p:nvSpPr>
          <p:cNvPr id="46" name="SK-20-text-45"/>
          <p:cNvSpPr/>
          <p:nvPr/>
        </p:nvSpPr>
        <p:spPr>
          <a:xfrm>
            <a:off x="9338965" y="4965055"/>
            <a:ext cx="1914079" cy="5280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Pseudomonas =</a:t>
            </a:r>
            <a:endParaRPr lang="en-US" sz="1800" dirty="0"/>
          </a:p>
          <a:p>
            <a:pPr marL="0" indent="0" algn="l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refer on</a:t>
            </a:r>
            <a:endParaRPr lang="en-US" sz="1800" dirty="0"/>
          </a:p>
        </p:txBody>
      </p:sp>
      <p:sp>
        <p:nvSpPr>
          <p:cNvPr id="47" name="SK-20-text-46"/>
          <p:cNvSpPr/>
          <p:nvPr/>
        </p:nvSpPr>
        <p:spPr>
          <a:xfrm>
            <a:off x="9338965" y="5596086"/>
            <a:ext cx="2084784" cy="8091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Bronchiectasis with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Pseudomonas colonisation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carries worse prognosis.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Refer to respiratory.</a:t>
            </a:r>
            <a:endParaRPr lang="en-US" sz="1200" dirty="0"/>
          </a:p>
        </p:txBody>
      </p:sp>
      <p:sp>
        <p:nvSpPr>
          <p:cNvPr id="48" name="SK-20-text-47"/>
          <p:cNvSpPr/>
          <p:nvPr/>
        </p:nvSpPr>
        <p:spPr>
          <a:xfrm>
            <a:off x="11887200" y="3785592"/>
            <a:ext cx="182761" cy="2701975"/>
          </a:xfrm>
          <a:prstGeom prst="rect">
            <a:avLst/>
          </a:prstGeom>
          <a:noFill/>
          <a:ln/>
        </p:spPr>
        <p:txBody>
          <a:bodyPr vert="vert" wrap="non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Slide 20 of 24 · Bradford VTS Teaching Series.</a:t>
            </a:r>
            <a:endParaRPr lang="en-US" sz="9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5192" y="370284"/>
            <a:ext cx="2035969" cy="287982"/>
          </a:xfrm>
          <a:prstGeom prst="rect">
            <a:avLst/>
          </a:prstGeom>
        </p:spPr>
      </p:pic>
      <p:pic>
        <p:nvPicPr>
          <p:cNvPr id="4" name="SK-2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5192" y="788640"/>
            <a:ext cx="3194298" cy="960090"/>
          </a:xfrm>
          <a:prstGeom prst="rect">
            <a:avLst/>
          </a:prstGeom>
        </p:spPr>
      </p:pic>
      <p:pic>
        <p:nvPicPr>
          <p:cNvPr id="5" name="SK-2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5192" y="1956048"/>
            <a:ext cx="3194298" cy="38100"/>
          </a:xfrm>
          <a:prstGeom prst="rect">
            <a:avLst/>
          </a:prstGeom>
        </p:spPr>
      </p:pic>
      <p:pic>
        <p:nvPicPr>
          <p:cNvPr id="6" name="SK-2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5192" y="2208163"/>
            <a:ext cx="5364361" cy="1796653"/>
          </a:xfrm>
          <a:prstGeom prst="rect">
            <a:avLst/>
          </a:prstGeom>
        </p:spPr>
      </p:pic>
      <p:pic>
        <p:nvPicPr>
          <p:cNvPr id="7" name="SK-21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5192" y="2208163"/>
            <a:ext cx="170557" cy="1796653"/>
          </a:xfrm>
          <a:prstGeom prst="rect">
            <a:avLst/>
          </a:prstGeom>
        </p:spPr>
      </p:pic>
      <p:pic>
        <p:nvPicPr>
          <p:cNvPr id="8" name="SK-21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75271" y="2345382"/>
            <a:ext cx="1706761" cy="226219"/>
          </a:xfrm>
          <a:prstGeom prst="rect">
            <a:avLst/>
          </a:prstGeom>
        </p:spPr>
      </p:pic>
      <p:pic>
        <p:nvPicPr>
          <p:cNvPr id="9" name="SK-21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42298" y="2125861"/>
            <a:ext cx="5364361" cy="1878955"/>
          </a:xfrm>
          <a:prstGeom prst="rect">
            <a:avLst/>
          </a:prstGeom>
        </p:spPr>
      </p:pic>
      <p:pic>
        <p:nvPicPr>
          <p:cNvPr id="10" name="SK-21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42298" y="2125861"/>
            <a:ext cx="170557" cy="1878955"/>
          </a:xfrm>
          <a:prstGeom prst="rect">
            <a:avLst/>
          </a:prstGeom>
        </p:spPr>
      </p:pic>
      <p:pic>
        <p:nvPicPr>
          <p:cNvPr id="11" name="SK-21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534745" y="2225277"/>
            <a:ext cx="1706761" cy="226219"/>
          </a:xfrm>
          <a:prstGeom prst="rect">
            <a:avLst/>
          </a:prstGeom>
        </p:spPr>
      </p:pic>
      <p:pic>
        <p:nvPicPr>
          <p:cNvPr id="12" name="SK-21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85192" y="4149030"/>
            <a:ext cx="5364361" cy="1796653"/>
          </a:xfrm>
          <a:prstGeom prst="rect">
            <a:avLst/>
          </a:prstGeom>
        </p:spPr>
      </p:pic>
      <p:pic>
        <p:nvPicPr>
          <p:cNvPr id="13" name="SK-21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85192" y="4149030"/>
            <a:ext cx="170557" cy="1796653"/>
          </a:xfrm>
          <a:prstGeom prst="rect">
            <a:avLst/>
          </a:prstGeom>
        </p:spPr>
      </p:pic>
      <p:pic>
        <p:nvPicPr>
          <p:cNvPr id="14" name="SK-21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75271" y="4261104"/>
            <a:ext cx="2438400" cy="251365"/>
          </a:xfrm>
          <a:prstGeom prst="rect">
            <a:avLst/>
          </a:prstGeom>
        </p:spPr>
      </p:pic>
      <p:pic>
        <p:nvPicPr>
          <p:cNvPr id="15" name="SK-21-img-14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42298" y="4149030"/>
            <a:ext cx="5364361" cy="1796653"/>
          </a:xfrm>
          <a:prstGeom prst="rect">
            <a:avLst/>
          </a:prstGeom>
        </p:spPr>
      </p:pic>
      <p:pic>
        <p:nvPicPr>
          <p:cNvPr id="16" name="SK-21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242298" y="4149030"/>
            <a:ext cx="170557" cy="1796653"/>
          </a:xfrm>
          <a:prstGeom prst="rect">
            <a:avLst/>
          </a:prstGeom>
        </p:spPr>
      </p:pic>
      <p:pic>
        <p:nvPicPr>
          <p:cNvPr id="17" name="SK-21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632377" y="4286250"/>
            <a:ext cx="2145655" cy="226219"/>
          </a:xfrm>
          <a:prstGeom prst="rect">
            <a:avLst/>
          </a:prstGeom>
        </p:spPr>
      </p:pic>
      <p:pic>
        <p:nvPicPr>
          <p:cNvPr id="18" name="SK-21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85192" y="6048673"/>
            <a:ext cx="11021467" cy="363438"/>
          </a:xfrm>
          <a:prstGeom prst="rect">
            <a:avLst/>
          </a:prstGeom>
        </p:spPr>
      </p:pic>
      <p:pic>
        <p:nvPicPr>
          <p:cNvPr id="19" name="SK-21-img-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0" y="6500961"/>
            <a:ext cx="12192000" cy="14288"/>
          </a:xfrm>
          <a:prstGeom prst="rect">
            <a:avLst/>
          </a:prstGeom>
        </p:spPr>
      </p:pic>
      <p:pic>
        <p:nvPicPr>
          <p:cNvPr id="20" name="SK-21-img-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290471" y="0"/>
            <a:ext cx="3901380" cy="3977580"/>
          </a:xfrm>
          <a:prstGeom prst="rect">
            <a:avLst/>
          </a:prstGeom>
        </p:spPr>
      </p:pic>
      <p:pic>
        <p:nvPicPr>
          <p:cNvPr id="21" name="SK-21-img-20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680055" y="603498"/>
            <a:ext cx="902196" cy="891480"/>
          </a:xfrm>
          <a:prstGeom prst="rect">
            <a:avLst/>
          </a:prstGeom>
        </p:spPr>
      </p:pic>
      <p:sp>
        <p:nvSpPr>
          <p:cNvPr id="22" name="SK-21-text-21"/>
          <p:cNvSpPr/>
          <p:nvPr/>
        </p:nvSpPr>
        <p:spPr>
          <a:xfrm>
            <a:off x="649635" y="418207"/>
            <a:ext cx="1907084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425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EXAM PREPARATION</a:t>
            </a:r>
            <a:endParaRPr lang="en-US" sz="1425" dirty="0"/>
          </a:p>
        </p:txBody>
      </p:sp>
      <p:sp>
        <p:nvSpPr>
          <p:cNvPr id="23" name="SK-21-text-22"/>
          <p:cNvSpPr/>
          <p:nvPr/>
        </p:nvSpPr>
        <p:spPr>
          <a:xfrm>
            <a:off x="572988" y="795486"/>
            <a:ext cx="3230761" cy="10834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4208"/>
              </a:lnSpc>
              <a:buNone/>
            </a:pPr>
            <a:r>
              <a:rPr lang="en-US" sz="3825" b="1" dirty="0">
                <a:solidFill>
                  <a:srgbClr val="1A2B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Exam Pearls</a:t>
            </a:r>
            <a:endParaRPr lang="en-US" sz="3825" dirty="0"/>
          </a:p>
          <a:p>
            <a:pPr marL="0" indent="0" algn="l">
              <a:lnSpc>
                <a:spcPts val="4208"/>
              </a:lnSpc>
              <a:buNone/>
            </a:pPr>
            <a:r>
              <a:rPr lang="en-US" sz="3825" b="1" dirty="0">
                <a:solidFill>
                  <a:srgbClr val="1A2B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AKT Focus</a:t>
            </a:r>
            <a:endParaRPr lang="en-US" sz="3825" dirty="0"/>
          </a:p>
        </p:txBody>
      </p:sp>
      <p:sp>
        <p:nvSpPr>
          <p:cNvPr id="24" name="SK-21-text-23"/>
          <p:cNvSpPr/>
          <p:nvPr/>
        </p:nvSpPr>
        <p:spPr>
          <a:xfrm>
            <a:off x="987475" y="2338536"/>
            <a:ext cx="337756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D98E3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GUIDELINE UPDATE</a:t>
            </a:r>
            <a:endParaRPr lang="en-US" sz="1350" dirty="0"/>
          </a:p>
        </p:txBody>
      </p:sp>
      <p:sp>
        <p:nvSpPr>
          <p:cNvPr id="25" name="SK-21-text-24"/>
          <p:cNvSpPr/>
          <p:nvPr/>
        </p:nvSpPr>
        <p:spPr>
          <a:xfrm>
            <a:off x="926455" y="2729359"/>
            <a:ext cx="11265545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NG250 (Sept 2025) replaces NG138</a:t>
            </a:r>
            <a:endParaRPr lang="en-US" sz="2400" dirty="0"/>
          </a:p>
        </p:txBody>
      </p:sp>
      <p:sp>
        <p:nvSpPr>
          <p:cNvPr id="26" name="SK-21-text-25"/>
          <p:cNvSpPr/>
          <p:nvPr/>
        </p:nvSpPr>
        <p:spPr>
          <a:xfrm>
            <a:off x="938659" y="3147715"/>
            <a:ext cx="4084290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is examinable — know the new guidance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replaced the 2019 version.</a:t>
            </a:r>
            <a:endParaRPr lang="en-US" sz="1650" dirty="0"/>
          </a:p>
        </p:txBody>
      </p:sp>
      <p:sp>
        <p:nvSpPr>
          <p:cNvPr id="27" name="SK-21-text-26"/>
          <p:cNvSpPr/>
          <p:nvPr/>
        </p:nvSpPr>
        <p:spPr>
          <a:xfrm>
            <a:off x="987475" y="4279255"/>
            <a:ext cx="440626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1A2B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MANAGEMENT THRESHOLDS</a:t>
            </a:r>
            <a:endParaRPr lang="en-US" sz="1350" dirty="0"/>
          </a:p>
        </p:txBody>
      </p:sp>
      <p:sp>
        <p:nvSpPr>
          <p:cNvPr id="28" name="SK-21-text-27"/>
          <p:cNvSpPr/>
          <p:nvPr/>
        </p:nvSpPr>
        <p:spPr>
          <a:xfrm>
            <a:off x="926455" y="4587925"/>
            <a:ext cx="4608463" cy="6788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2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Score 0 → Home · 1–2 → Consider</a:t>
            </a:r>
            <a:endParaRPr lang="en-US" sz="2250" dirty="0"/>
          </a:p>
          <a:p>
            <a:pPr marL="0" indent="0" algn="l">
              <a:lnSpc>
                <a:spcPts val="2700"/>
              </a:lnSpc>
              <a:buNone/>
            </a:pPr>
            <a:r>
              <a:rPr lang="en-US" sz="22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hospital · 3–4 → Urgent admission</a:t>
            </a:r>
            <a:endParaRPr lang="en-US" sz="2250" dirty="0"/>
          </a:p>
        </p:txBody>
      </p:sp>
      <p:sp>
        <p:nvSpPr>
          <p:cNvPr id="29" name="SK-21-text-28"/>
          <p:cNvSpPr/>
          <p:nvPr/>
        </p:nvSpPr>
        <p:spPr>
          <a:xfrm>
            <a:off x="938659" y="5321796"/>
            <a:ext cx="4584055" cy="4936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CRB-65 is for community use only — no blood urea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required.</a:t>
            </a:r>
            <a:endParaRPr lang="en-US" sz="1650" dirty="0"/>
          </a:p>
        </p:txBody>
      </p:sp>
      <p:sp>
        <p:nvSpPr>
          <p:cNvPr id="30" name="SK-21-text-29"/>
          <p:cNvSpPr/>
          <p:nvPr/>
        </p:nvSpPr>
        <p:spPr>
          <a:xfrm>
            <a:off x="6644580" y="2249388"/>
            <a:ext cx="324040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1A2B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CRB-65 SCORING</a:t>
            </a:r>
            <a:endParaRPr lang="en-US" sz="1350" dirty="0"/>
          </a:p>
        </p:txBody>
      </p:sp>
      <p:sp>
        <p:nvSpPr>
          <p:cNvPr id="31" name="SK-21-text-30"/>
          <p:cNvSpPr/>
          <p:nvPr/>
        </p:nvSpPr>
        <p:spPr>
          <a:xfrm>
            <a:off x="6571357" y="2571750"/>
            <a:ext cx="5620643" cy="3497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 · R · B · 65 — each scores 1 point</a:t>
            </a:r>
            <a:endParaRPr lang="en-US" sz="2400" dirty="0"/>
          </a:p>
        </p:txBody>
      </p:sp>
      <p:sp>
        <p:nvSpPr>
          <p:cNvPr id="32" name="SK-21-text-31"/>
          <p:cNvSpPr/>
          <p:nvPr/>
        </p:nvSpPr>
        <p:spPr>
          <a:xfrm>
            <a:off x="6571357" y="2976265"/>
            <a:ext cx="488251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 C = New confusion</a:t>
            </a:r>
            <a:endParaRPr lang="en-US" sz="1650" dirty="0"/>
          </a:p>
        </p:txBody>
      </p:sp>
      <p:sp>
        <p:nvSpPr>
          <p:cNvPr id="33" name="SK-21-text-32"/>
          <p:cNvSpPr/>
          <p:nvPr/>
        </p:nvSpPr>
        <p:spPr>
          <a:xfrm>
            <a:off x="6571357" y="3209479"/>
            <a:ext cx="5620643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 R = Respiratory rate ≥30/min</a:t>
            </a:r>
            <a:endParaRPr lang="en-US" sz="1650" dirty="0"/>
          </a:p>
        </p:txBody>
      </p:sp>
      <p:sp>
        <p:nvSpPr>
          <p:cNvPr id="34" name="SK-21-text-33"/>
          <p:cNvSpPr/>
          <p:nvPr/>
        </p:nvSpPr>
        <p:spPr>
          <a:xfrm>
            <a:off x="6571357" y="3442692"/>
            <a:ext cx="5620643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 B = BP systolic &lt;90 or diastolic ≤60 mmHg</a:t>
            </a:r>
            <a:endParaRPr lang="en-US" sz="1650" dirty="0"/>
          </a:p>
        </p:txBody>
      </p:sp>
      <p:sp>
        <p:nvSpPr>
          <p:cNvPr id="35" name="SK-21-text-34"/>
          <p:cNvSpPr/>
          <p:nvPr/>
        </p:nvSpPr>
        <p:spPr>
          <a:xfrm>
            <a:off x="6571357" y="3682603"/>
            <a:ext cx="5620643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 65 = Age ≥65 years</a:t>
            </a:r>
            <a:endParaRPr lang="en-US" sz="1650" dirty="0"/>
          </a:p>
        </p:txBody>
      </p:sp>
      <p:sp>
        <p:nvSpPr>
          <p:cNvPr id="36" name="SK-21-text-35"/>
          <p:cNvSpPr/>
          <p:nvPr/>
        </p:nvSpPr>
        <p:spPr>
          <a:xfrm>
            <a:off x="6644580" y="4279255"/>
            <a:ext cx="461200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D98E3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FIRST-LINE ANTIBIOTICS</a:t>
            </a:r>
            <a:endParaRPr lang="en-US" sz="1350" dirty="0"/>
          </a:p>
        </p:txBody>
      </p:sp>
      <p:sp>
        <p:nvSpPr>
          <p:cNvPr id="37" name="SK-21-text-36"/>
          <p:cNvSpPr/>
          <p:nvPr/>
        </p:nvSpPr>
        <p:spPr>
          <a:xfrm>
            <a:off x="6571357" y="4608463"/>
            <a:ext cx="5620643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Amoxicillin 500mg TDS — 5 days</a:t>
            </a:r>
            <a:endParaRPr lang="en-US" sz="2400" dirty="0"/>
          </a:p>
        </p:txBody>
      </p:sp>
      <p:sp>
        <p:nvSpPr>
          <p:cNvPr id="38" name="SK-21-text-37"/>
          <p:cNvSpPr/>
          <p:nvPr/>
        </p:nvSpPr>
        <p:spPr>
          <a:xfrm>
            <a:off x="6571357" y="5006280"/>
            <a:ext cx="4669482" cy="7679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Penicillin allergy → Doxycycline 200mg day 1, then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100mg OD × 4 days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Atypical cover → Clarithromycin 500mg BD × 5 days</a:t>
            </a:r>
            <a:endParaRPr lang="en-US" sz="1650" dirty="0"/>
          </a:p>
        </p:txBody>
      </p:sp>
      <p:sp>
        <p:nvSpPr>
          <p:cNvPr id="39" name="SK-21-text-38"/>
          <p:cNvSpPr/>
          <p:nvPr/>
        </p:nvSpPr>
        <p:spPr>
          <a:xfrm>
            <a:off x="1837283" y="6103590"/>
            <a:ext cx="8492728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⚡ AKT TIP: CXR is NOT required to diagnose CAP in the community — it is a clinical diagnosis.</a:t>
            </a:r>
            <a:endParaRPr lang="en-US" sz="1650" dirty="0"/>
          </a:p>
        </p:txBody>
      </p:sp>
      <p:sp>
        <p:nvSpPr>
          <p:cNvPr id="40" name="SK-21-text-39"/>
          <p:cNvSpPr/>
          <p:nvPr/>
        </p:nvSpPr>
        <p:spPr>
          <a:xfrm>
            <a:off x="414486" y="6583561"/>
            <a:ext cx="893254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6B8EA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Bradford VTS — GP Registrar Teaching Series</a:t>
            </a:r>
            <a:endParaRPr lang="en-US" sz="1350" dirty="0"/>
          </a:p>
        </p:txBody>
      </p:sp>
      <p:sp>
        <p:nvSpPr>
          <p:cNvPr id="41" name="SK-21-text-40"/>
          <p:cNvSpPr/>
          <p:nvPr/>
        </p:nvSpPr>
        <p:spPr>
          <a:xfrm>
            <a:off x="11143059" y="6583561"/>
            <a:ext cx="622102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3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21 / 24</a:t>
            </a:r>
            <a:endParaRPr lang="en-US" sz="135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655" y="377130"/>
            <a:ext cx="2328565" cy="356592"/>
          </a:xfrm>
          <a:prstGeom prst="rect">
            <a:avLst/>
          </a:prstGeom>
        </p:spPr>
      </p:pic>
      <p:pic>
        <p:nvPicPr>
          <p:cNvPr id="4" name="SK-2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1655" y="1462236"/>
            <a:ext cx="1389757" cy="38100"/>
          </a:xfrm>
          <a:prstGeom prst="rect">
            <a:avLst/>
          </a:prstGeom>
        </p:spPr>
      </p:pic>
      <p:pic>
        <p:nvPicPr>
          <p:cNvPr id="5" name="SK-2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78094" y="0"/>
            <a:ext cx="2913757" cy="2091630"/>
          </a:xfrm>
          <a:prstGeom prst="rect">
            <a:avLst/>
          </a:prstGeom>
        </p:spPr>
      </p:pic>
      <p:pic>
        <p:nvPicPr>
          <p:cNvPr id="6" name="SK-2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1655" y="2311003"/>
            <a:ext cx="5388769" cy="3806130"/>
          </a:xfrm>
          <a:prstGeom prst="rect">
            <a:avLst/>
          </a:prstGeom>
        </p:spPr>
      </p:pic>
      <p:pic>
        <p:nvPicPr>
          <p:cNvPr id="7" name="SK-2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1655" y="2311003"/>
            <a:ext cx="97482" cy="3806130"/>
          </a:xfrm>
          <a:prstGeom prst="rect">
            <a:avLst/>
          </a:prstGeom>
        </p:spPr>
      </p:pic>
      <p:pic>
        <p:nvPicPr>
          <p:cNvPr id="8" name="SK-22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75271" y="2125861"/>
            <a:ext cx="792361" cy="342900"/>
          </a:xfrm>
          <a:prstGeom prst="rect">
            <a:avLst/>
          </a:prstGeom>
        </p:spPr>
      </p:pic>
      <p:pic>
        <p:nvPicPr>
          <p:cNvPr id="9" name="SK-22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75271" y="3035350"/>
            <a:ext cx="792361" cy="19050"/>
          </a:xfrm>
          <a:prstGeom prst="rect">
            <a:avLst/>
          </a:prstGeom>
        </p:spPr>
      </p:pic>
      <p:pic>
        <p:nvPicPr>
          <p:cNvPr id="10" name="SK-22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75271" y="5671542"/>
            <a:ext cx="3901380" cy="267444"/>
          </a:xfrm>
          <a:prstGeom prst="rect">
            <a:avLst/>
          </a:prstGeom>
        </p:spPr>
      </p:pic>
      <p:pic>
        <p:nvPicPr>
          <p:cNvPr id="11" name="SK-22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36290" y="5698927"/>
            <a:ext cx="3718471" cy="212527"/>
          </a:xfrm>
          <a:prstGeom prst="rect">
            <a:avLst/>
          </a:prstGeom>
        </p:spPr>
      </p:pic>
      <p:pic>
        <p:nvPicPr>
          <p:cNvPr id="12" name="SK-22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90965" y="2311003"/>
            <a:ext cx="5279082" cy="3806130"/>
          </a:xfrm>
          <a:prstGeom prst="rect">
            <a:avLst/>
          </a:prstGeom>
        </p:spPr>
      </p:pic>
      <p:pic>
        <p:nvPicPr>
          <p:cNvPr id="13" name="SK-22-img-12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90965" y="2311003"/>
            <a:ext cx="97482" cy="3806130"/>
          </a:xfrm>
          <a:prstGeom prst="rect">
            <a:avLst/>
          </a:prstGeom>
        </p:spPr>
      </p:pic>
      <p:pic>
        <p:nvPicPr>
          <p:cNvPr id="14" name="SK-22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644580" y="2125861"/>
            <a:ext cx="792361" cy="342900"/>
          </a:xfrm>
          <a:prstGeom prst="rect">
            <a:avLst/>
          </a:prstGeom>
        </p:spPr>
      </p:pic>
      <p:pic>
        <p:nvPicPr>
          <p:cNvPr id="15" name="SK-22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644580" y="3035350"/>
            <a:ext cx="792361" cy="19050"/>
          </a:xfrm>
          <a:prstGeom prst="rect">
            <a:avLst/>
          </a:prstGeom>
        </p:spPr>
      </p:pic>
      <p:pic>
        <p:nvPicPr>
          <p:cNvPr id="16" name="SK-22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644580" y="5671542"/>
            <a:ext cx="3291780" cy="267444"/>
          </a:xfrm>
          <a:prstGeom prst="rect">
            <a:avLst/>
          </a:prstGeom>
        </p:spPr>
      </p:pic>
      <p:pic>
        <p:nvPicPr>
          <p:cNvPr id="17" name="SK-22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09600" y="6275040"/>
            <a:ext cx="10972800" cy="308521"/>
          </a:xfrm>
          <a:prstGeom prst="rect">
            <a:avLst/>
          </a:prstGeom>
        </p:spPr>
      </p:pic>
      <p:pic>
        <p:nvPicPr>
          <p:cNvPr id="18" name="SK-22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0" y="6775698"/>
            <a:ext cx="12192000" cy="82153"/>
          </a:xfrm>
          <a:prstGeom prst="rect">
            <a:avLst/>
          </a:prstGeom>
        </p:spPr>
      </p:pic>
      <p:pic>
        <p:nvPicPr>
          <p:cNvPr id="19" name="SK-22-img-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985671" y="6343650"/>
            <a:ext cx="182761" cy="185142"/>
          </a:xfrm>
          <a:prstGeom prst="rect">
            <a:avLst/>
          </a:prstGeom>
        </p:spPr>
      </p:pic>
      <p:pic>
        <p:nvPicPr>
          <p:cNvPr id="20" name="SK-22-img-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766965" y="6343650"/>
            <a:ext cx="170557" cy="185142"/>
          </a:xfrm>
          <a:prstGeom prst="rect">
            <a:avLst/>
          </a:prstGeom>
        </p:spPr>
      </p:pic>
      <p:pic>
        <p:nvPicPr>
          <p:cNvPr id="21" name="SK-22-img-20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38659" y="6357342"/>
            <a:ext cx="182761" cy="185142"/>
          </a:xfrm>
          <a:prstGeom prst="rect">
            <a:avLst/>
          </a:prstGeom>
        </p:spPr>
      </p:pic>
      <p:sp>
        <p:nvSpPr>
          <p:cNvPr id="22" name="SK-22-text-21"/>
          <p:cNvSpPr/>
          <p:nvPr/>
        </p:nvSpPr>
        <p:spPr>
          <a:xfrm>
            <a:off x="659457" y="459432"/>
            <a:ext cx="222885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Exam Pearls · SCA Focus</a:t>
            </a:r>
            <a:endParaRPr lang="en-US" sz="1500" dirty="0"/>
          </a:p>
        </p:txBody>
      </p:sp>
      <p:sp>
        <p:nvSpPr>
          <p:cNvPr id="23" name="SK-22-text-22"/>
          <p:cNvSpPr/>
          <p:nvPr/>
        </p:nvSpPr>
        <p:spPr>
          <a:xfrm>
            <a:off x="597396" y="864096"/>
            <a:ext cx="6747510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300" b="1" dirty="0">
                <a:solidFill>
                  <a:srgbClr val="001B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SCA Scenarios</a:t>
            </a:r>
            <a:endParaRPr lang="en-US" sz="3300" dirty="0"/>
          </a:p>
        </p:txBody>
      </p:sp>
      <p:sp>
        <p:nvSpPr>
          <p:cNvPr id="24" name="SK-22-text-23"/>
          <p:cNvSpPr/>
          <p:nvPr/>
        </p:nvSpPr>
        <p:spPr>
          <a:xfrm>
            <a:off x="585192" y="1639044"/>
            <a:ext cx="11606808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Communication strategies for the RCGP SCA — what the examiner wants to hear</a:t>
            </a:r>
            <a:endParaRPr lang="en-US" sz="1950" dirty="0"/>
          </a:p>
        </p:txBody>
      </p:sp>
      <p:sp>
        <p:nvSpPr>
          <p:cNvPr id="25" name="SK-22-text-24"/>
          <p:cNvSpPr/>
          <p:nvPr/>
        </p:nvSpPr>
        <p:spPr>
          <a:xfrm>
            <a:off x="986284" y="2208163"/>
            <a:ext cx="758279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75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SCA 01</a:t>
            </a:r>
            <a:endParaRPr lang="en-US" sz="1575" dirty="0"/>
          </a:p>
        </p:txBody>
      </p:sp>
      <p:sp>
        <p:nvSpPr>
          <p:cNvPr id="26" name="SK-22-text-25"/>
          <p:cNvSpPr/>
          <p:nvPr/>
        </p:nvSpPr>
        <p:spPr>
          <a:xfrm>
            <a:off x="950863" y="2626519"/>
            <a:ext cx="11241137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1B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Patient Demanding Antibiotics for a Cough</a:t>
            </a:r>
            <a:endParaRPr lang="en-US" sz="1950" dirty="0"/>
          </a:p>
        </p:txBody>
      </p:sp>
      <p:sp>
        <p:nvSpPr>
          <p:cNvPr id="27" name="SK-22-text-26"/>
          <p:cNvSpPr/>
          <p:nvPr/>
        </p:nvSpPr>
        <p:spPr>
          <a:xfrm>
            <a:off x="938659" y="3236863"/>
            <a:ext cx="4669482" cy="11657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81"/>
              </a:lnSpc>
              <a:buNone/>
            </a:pPr>
            <a:r>
              <a:rPr lang="en-US" sz="1425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looks like a viral chest infection. Antibiotics won't</a:t>
            </a:r>
            <a:endParaRPr lang="en-US" sz="1425" dirty="0"/>
          </a:p>
          <a:p>
            <a:pPr marL="0" indent="0" algn="l">
              <a:lnSpc>
                <a:spcPts val="1781"/>
              </a:lnSpc>
              <a:buNone/>
            </a:pPr>
            <a:r>
              <a:rPr lang="en-US" sz="1425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help against viruses, and they can cause side effects</a:t>
            </a:r>
            <a:endParaRPr lang="en-US" sz="1425" dirty="0"/>
          </a:p>
          <a:p>
            <a:pPr marL="0" indent="0" algn="l">
              <a:lnSpc>
                <a:spcPts val="1781"/>
              </a:lnSpc>
              <a:buNone/>
            </a:pPr>
            <a:r>
              <a:rPr lang="en-US" sz="1425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like diarrhoea and thrush. I'd expect the cough to clear</a:t>
            </a:r>
            <a:endParaRPr lang="en-US" sz="1425" dirty="0"/>
          </a:p>
          <a:p>
            <a:pPr marL="0" indent="0" algn="l">
              <a:lnSpc>
                <a:spcPts val="1781"/>
              </a:lnSpc>
              <a:buNone/>
            </a:pPr>
            <a:r>
              <a:rPr lang="en-US" sz="1425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up in about 3 to 4 weeks — that's completely normal for</a:t>
            </a:r>
            <a:endParaRPr lang="en-US" sz="1425" dirty="0"/>
          </a:p>
          <a:p>
            <a:pPr marL="0" indent="0" algn="l">
              <a:lnSpc>
                <a:spcPts val="1781"/>
              </a:lnSpc>
              <a:buNone/>
            </a:pPr>
            <a:r>
              <a:rPr lang="en-US" sz="1425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type of infection.</a:t>
            </a:r>
            <a:endParaRPr lang="en-US" sz="1425" dirty="0"/>
          </a:p>
        </p:txBody>
      </p:sp>
      <p:sp>
        <p:nvSpPr>
          <p:cNvPr id="28" name="SK-22-text-27"/>
          <p:cNvSpPr/>
          <p:nvPr/>
        </p:nvSpPr>
        <p:spPr>
          <a:xfrm>
            <a:off x="975271" y="4553694"/>
            <a:ext cx="976884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Acknowledge the patient's concern before explaining</a:t>
            </a:r>
            <a:endParaRPr lang="en-US" sz="1200" dirty="0"/>
          </a:p>
        </p:txBody>
      </p:sp>
      <p:sp>
        <p:nvSpPr>
          <p:cNvPr id="29" name="SK-22-text-28"/>
          <p:cNvSpPr/>
          <p:nvPr/>
        </p:nvSpPr>
        <p:spPr>
          <a:xfrm>
            <a:off x="975271" y="4793605"/>
            <a:ext cx="4645075" cy="6240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Offer a clear safety net: "Please come back if you're not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improving after 48-72 hours, or if you develop a fever or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feel much worse"</a:t>
            </a:r>
            <a:endParaRPr lang="en-US" sz="1425" dirty="0"/>
          </a:p>
        </p:txBody>
      </p:sp>
      <p:sp>
        <p:nvSpPr>
          <p:cNvPr id="30" name="SK-22-text-29"/>
          <p:cNvSpPr/>
          <p:nvPr/>
        </p:nvSpPr>
        <p:spPr>
          <a:xfrm>
            <a:off x="1048494" y="5705773"/>
            <a:ext cx="976884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NG120 — No routine antibiotics for acute bronchitis</a:t>
            </a:r>
            <a:endParaRPr lang="en-US" sz="12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1" name="SK-22-text-30"/>
          <p:cNvSpPr/>
          <p:nvPr/>
        </p:nvSpPr>
        <p:spPr>
          <a:xfrm>
            <a:off x="6643390" y="2208163"/>
            <a:ext cx="794891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75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SCA 02</a:t>
            </a:r>
            <a:endParaRPr lang="en-US" sz="1575" dirty="0"/>
          </a:p>
        </p:txBody>
      </p:sp>
      <p:sp>
        <p:nvSpPr>
          <p:cNvPr id="32" name="SK-22-text-31"/>
          <p:cNvSpPr/>
          <p:nvPr/>
        </p:nvSpPr>
        <p:spPr>
          <a:xfrm>
            <a:off x="6595765" y="2633365"/>
            <a:ext cx="5596235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1B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Moderate-Risk Pneumonia — CRB-65 = 1</a:t>
            </a:r>
            <a:endParaRPr lang="en-US" sz="1950" dirty="0"/>
          </a:p>
        </p:txBody>
      </p:sp>
      <p:sp>
        <p:nvSpPr>
          <p:cNvPr id="33" name="SK-22-text-32"/>
          <p:cNvSpPr/>
          <p:nvPr/>
        </p:nvSpPr>
        <p:spPr>
          <a:xfrm>
            <a:off x="6583561" y="3195786"/>
            <a:ext cx="4754761" cy="13509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81"/>
              </a:lnSpc>
              <a:buNone/>
            </a:pPr>
            <a:r>
              <a:rPr lang="en-US" sz="1425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score suggests a moderate risk with this chest</a:t>
            </a:r>
            <a:endParaRPr lang="en-US" sz="1425" dirty="0"/>
          </a:p>
          <a:p>
            <a:pPr marL="0" indent="0" algn="l">
              <a:lnSpc>
                <a:spcPts val="1781"/>
              </a:lnSpc>
              <a:buNone/>
            </a:pPr>
            <a:r>
              <a:rPr lang="en-US" sz="1425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infection. I want to be honest with you — there's a small</a:t>
            </a:r>
            <a:endParaRPr lang="en-US" sz="1425" dirty="0"/>
          </a:p>
          <a:p>
            <a:pPr marL="0" indent="0" algn="l">
              <a:lnSpc>
                <a:spcPts val="1781"/>
              </a:lnSpc>
              <a:buNone/>
            </a:pPr>
            <a:r>
              <a:rPr lang="en-US" sz="1425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but real chance this could become more serious. We</a:t>
            </a:r>
            <a:endParaRPr lang="en-US" sz="1425" dirty="0"/>
          </a:p>
          <a:p>
            <a:pPr marL="0" indent="0" algn="l">
              <a:lnSpc>
                <a:spcPts val="1781"/>
              </a:lnSpc>
              <a:buNone/>
            </a:pPr>
            <a:r>
              <a:rPr lang="en-US" sz="1425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need to decide together whether it's safer to treat you at</a:t>
            </a:r>
            <a:endParaRPr lang="en-US" sz="1425" dirty="0"/>
          </a:p>
          <a:p>
            <a:pPr marL="0" indent="0" algn="l">
              <a:lnSpc>
                <a:spcPts val="1781"/>
              </a:lnSpc>
              <a:buNone/>
            </a:pPr>
            <a:r>
              <a:rPr lang="en-US" sz="1425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home with close monitoring, or whether a hospital</a:t>
            </a:r>
            <a:endParaRPr lang="en-US" sz="1425" dirty="0"/>
          </a:p>
          <a:p>
            <a:pPr marL="0" indent="0" algn="l">
              <a:lnSpc>
                <a:spcPts val="1781"/>
              </a:lnSpc>
              <a:buNone/>
            </a:pPr>
            <a:r>
              <a:rPr lang="en-US" sz="1425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assessment would give us more reassurance.</a:t>
            </a:r>
            <a:endParaRPr lang="en-US" sz="1425" dirty="0"/>
          </a:p>
        </p:txBody>
      </p:sp>
      <p:sp>
        <p:nvSpPr>
          <p:cNvPr id="34" name="SK-22-text-33"/>
          <p:cNvSpPr/>
          <p:nvPr/>
        </p:nvSpPr>
        <p:spPr>
          <a:xfrm>
            <a:off x="6632377" y="4649688"/>
            <a:ext cx="4364682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Shared decision-making — involve the patient in the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admission vs home care discussion</a:t>
            </a:r>
            <a:endParaRPr lang="en-US" sz="1425" dirty="0"/>
          </a:p>
        </p:txBody>
      </p:sp>
      <p:sp>
        <p:nvSpPr>
          <p:cNvPr id="35" name="SK-22-text-34"/>
          <p:cNvSpPr/>
          <p:nvPr/>
        </p:nvSpPr>
        <p:spPr>
          <a:xfrm>
            <a:off x="6632377" y="5102275"/>
            <a:ext cx="4389090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Document safety-netting clearly: follow-up within 24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hours if managed at home</a:t>
            </a:r>
            <a:endParaRPr lang="en-US" sz="1425" dirty="0"/>
          </a:p>
        </p:txBody>
      </p:sp>
      <p:sp>
        <p:nvSpPr>
          <p:cNvPr id="36" name="SK-22-text-35"/>
          <p:cNvSpPr/>
          <p:nvPr/>
        </p:nvSpPr>
        <p:spPr>
          <a:xfrm>
            <a:off x="6705600" y="5705773"/>
            <a:ext cx="548640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A67C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CRB-65 = 1–2 → Consider hospital referral</a:t>
            </a:r>
            <a:endParaRPr lang="en-US" sz="1200" dirty="0"/>
          </a:p>
        </p:txBody>
      </p:sp>
      <p:sp>
        <p:nvSpPr>
          <p:cNvPr id="37" name="SK-22-text-36"/>
          <p:cNvSpPr/>
          <p:nvPr/>
        </p:nvSpPr>
        <p:spPr>
          <a:xfrm>
            <a:off x="1170384" y="6357342"/>
            <a:ext cx="885444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1B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Acknowledge — Validate the patient's worry first</a:t>
            </a:r>
            <a:endParaRPr lang="en-US" sz="1200" dirty="0"/>
          </a:p>
        </p:txBody>
      </p:sp>
      <p:sp>
        <p:nvSpPr>
          <p:cNvPr id="38" name="SK-22-text-37"/>
          <p:cNvSpPr/>
          <p:nvPr/>
        </p:nvSpPr>
        <p:spPr>
          <a:xfrm>
            <a:off x="4974282" y="6350496"/>
            <a:ext cx="720852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1B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Explain — Use plain language, no jargon</a:t>
            </a:r>
            <a:endParaRPr lang="en-US" sz="1200" dirty="0"/>
          </a:p>
        </p:txBody>
      </p:sp>
      <p:sp>
        <p:nvSpPr>
          <p:cNvPr id="39" name="SK-22-text-38"/>
          <p:cNvSpPr/>
          <p:nvPr/>
        </p:nvSpPr>
        <p:spPr>
          <a:xfrm>
            <a:off x="8180784" y="6350496"/>
            <a:ext cx="4011216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1B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Safety-net — Always give clear return criteria</a:t>
            </a:r>
            <a:endParaRPr lang="en-US" sz="1200" dirty="0"/>
          </a:p>
        </p:txBody>
      </p:sp>
      <p:sp>
        <p:nvSpPr>
          <p:cNvPr id="40" name="SK-22-text-39"/>
          <p:cNvSpPr/>
          <p:nvPr/>
        </p:nvSpPr>
        <p:spPr>
          <a:xfrm>
            <a:off x="11445180" y="6494413"/>
            <a:ext cx="588169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9999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22 / 24</a:t>
            </a:r>
            <a:endParaRPr lang="en-US" sz="12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9764" y="377130"/>
            <a:ext cx="3778321" cy="281136"/>
          </a:xfrm>
          <a:prstGeom prst="rect">
            <a:avLst/>
          </a:prstGeom>
        </p:spPr>
      </p:pic>
      <p:pic>
        <p:nvPicPr>
          <p:cNvPr id="4" name="SK-2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9765" y="1450628"/>
            <a:ext cx="1633686" cy="47625"/>
          </a:xfrm>
          <a:prstGeom prst="rect">
            <a:avLst/>
          </a:prstGeom>
        </p:spPr>
      </p:pic>
      <p:pic>
        <p:nvPicPr>
          <p:cNvPr id="5" name="SK-2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77859" y="0"/>
            <a:ext cx="2413992" cy="1961257"/>
          </a:xfrm>
          <a:prstGeom prst="rect">
            <a:avLst/>
          </a:prstGeom>
        </p:spPr>
      </p:pic>
      <p:pic>
        <p:nvPicPr>
          <p:cNvPr id="6" name="SK-2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4173" y="2105323"/>
            <a:ext cx="5461992" cy="918865"/>
          </a:xfrm>
          <a:prstGeom prst="rect">
            <a:avLst/>
          </a:prstGeom>
        </p:spPr>
      </p:pic>
      <p:pic>
        <p:nvPicPr>
          <p:cNvPr id="7" name="SK-2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4173" y="2105323"/>
            <a:ext cx="109686" cy="918865"/>
          </a:xfrm>
          <a:prstGeom prst="rect">
            <a:avLst/>
          </a:prstGeom>
        </p:spPr>
      </p:pic>
      <p:pic>
        <p:nvPicPr>
          <p:cNvPr id="8" name="SK-23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4173" y="3127177"/>
            <a:ext cx="5461992" cy="918865"/>
          </a:xfrm>
          <a:prstGeom prst="rect">
            <a:avLst/>
          </a:prstGeom>
        </p:spPr>
      </p:pic>
      <p:pic>
        <p:nvPicPr>
          <p:cNvPr id="9" name="SK-23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24173" y="3127177"/>
            <a:ext cx="109686" cy="918865"/>
          </a:xfrm>
          <a:prstGeom prst="rect">
            <a:avLst/>
          </a:prstGeom>
        </p:spPr>
      </p:pic>
      <p:pic>
        <p:nvPicPr>
          <p:cNvPr id="10" name="SK-23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24173" y="4149030"/>
            <a:ext cx="5461992" cy="918865"/>
          </a:xfrm>
          <a:prstGeom prst="rect">
            <a:avLst/>
          </a:prstGeom>
        </p:spPr>
      </p:pic>
      <p:pic>
        <p:nvPicPr>
          <p:cNvPr id="11" name="SK-23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24173" y="4149030"/>
            <a:ext cx="109686" cy="918865"/>
          </a:xfrm>
          <a:prstGeom prst="rect">
            <a:avLst/>
          </a:prstGeom>
        </p:spPr>
      </p:pic>
      <p:pic>
        <p:nvPicPr>
          <p:cNvPr id="12" name="SK-23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24173" y="5170884"/>
            <a:ext cx="5461992" cy="918865"/>
          </a:xfrm>
          <a:prstGeom prst="rect">
            <a:avLst/>
          </a:prstGeom>
        </p:spPr>
      </p:pic>
      <p:pic>
        <p:nvPicPr>
          <p:cNvPr id="13" name="SK-23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24173" y="5170884"/>
            <a:ext cx="109686" cy="918865"/>
          </a:xfrm>
          <a:prstGeom prst="rect">
            <a:avLst/>
          </a:prstGeom>
        </p:spPr>
      </p:pic>
      <p:pic>
        <p:nvPicPr>
          <p:cNvPr id="14" name="SK-23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205686" y="2105323"/>
            <a:ext cx="5461992" cy="918865"/>
          </a:xfrm>
          <a:prstGeom prst="rect">
            <a:avLst/>
          </a:prstGeom>
        </p:spPr>
      </p:pic>
      <p:pic>
        <p:nvPicPr>
          <p:cNvPr id="15" name="SK-23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205686" y="2105323"/>
            <a:ext cx="109686" cy="918865"/>
          </a:xfrm>
          <a:prstGeom prst="rect">
            <a:avLst/>
          </a:prstGeom>
        </p:spPr>
      </p:pic>
      <p:pic>
        <p:nvPicPr>
          <p:cNvPr id="16" name="SK-23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205686" y="3127177"/>
            <a:ext cx="5461992" cy="918865"/>
          </a:xfrm>
          <a:prstGeom prst="rect">
            <a:avLst/>
          </a:prstGeom>
        </p:spPr>
      </p:pic>
      <p:pic>
        <p:nvPicPr>
          <p:cNvPr id="17" name="SK-23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205686" y="3127177"/>
            <a:ext cx="109686" cy="918865"/>
          </a:xfrm>
          <a:prstGeom prst="rect">
            <a:avLst/>
          </a:prstGeom>
        </p:spPr>
      </p:pic>
      <p:pic>
        <p:nvPicPr>
          <p:cNvPr id="18" name="SK-23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205686" y="4149030"/>
            <a:ext cx="5461992" cy="918865"/>
          </a:xfrm>
          <a:prstGeom prst="rect">
            <a:avLst/>
          </a:prstGeom>
        </p:spPr>
      </p:pic>
      <p:pic>
        <p:nvPicPr>
          <p:cNvPr id="19" name="SK-23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205686" y="4149030"/>
            <a:ext cx="109686" cy="918865"/>
          </a:xfrm>
          <a:prstGeom prst="rect">
            <a:avLst/>
          </a:prstGeom>
        </p:spPr>
      </p:pic>
      <p:pic>
        <p:nvPicPr>
          <p:cNvPr id="20" name="SK-23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205686" y="5170884"/>
            <a:ext cx="5461992" cy="918865"/>
          </a:xfrm>
          <a:prstGeom prst="rect">
            <a:avLst/>
          </a:prstGeom>
        </p:spPr>
      </p:pic>
      <p:pic>
        <p:nvPicPr>
          <p:cNvPr id="21" name="SK-23-img-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205686" y="5170884"/>
            <a:ext cx="109686" cy="918865"/>
          </a:xfrm>
          <a:prstGeom prst="rect">
            <a:avLst/>
          </a:prstGeom>
        </p:spPr>
      </p:pic>
      <p:pic>
        <p:nvPicPr>
          <p:cNvPr id="22" name="SK-23-img-21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0" y="6247507"/>
            <a:ext cx="12192000" cy="479971"/>
          </a:xfrm>
          <a:prstGeom prst="rect">
            <a:avLst/>
          </a:prstGeom>
        </p:spPr>
      </p:pic>
      <p:pic>
        <p:nvPicPr>
          <p:cNvPr id="23" name="SK-23-img-22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0" y="6761857"/>
            <a:ext cx="12192000" cy="95994"/>
          </a:xfrm>
          <a:prstGeom prst="rect">
            <a:avLst/>
          </a:prstGeom>
        </p:spPr>
      </p:pic>
      <p:pic>
        <p:nvPicPr>
          <p:cNvPr id="24" name="SK-23-img-23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8180784" y="781794"/>
            <a:ext cx="524173" cy="486817"/>
          </a:xfrm>
          <a:prstGeom prst="rect">
            <a:avLst/>
          </a:prstGeom>
        </p:spPr>
      </p:pic>
      <p:sp>
        <p:nvSpPr>
          <p:cNvPr id="25" name="SK-23-text-24"/>
          <p:cNvSpPr/>
          <p:nvPr/>
        </p:nvSpPr>
        <p:spPr>
          <a:xfrm>
            <a:off x="548580" y="397669"/>
            <a:ext cx="741045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54729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BRADFORD VTS • CLINICAL PRACTICE</a:t>
            </a:r>
            <a:endParaRPr lang="en-US" sz="1500" dirty="0"/>
          </a:p>
        </p:txBody>
      </p:sp>
      <p:sp>
        <p:nvSpPr>
          <p:cNvPr id="26" name="SK-23-text-25"/>
          <p:cNvSpPr/>
          <p:nvPr/>
        </p:nvSpPr>
        <p:spPr>
          <a:xfrm>
            <a:off x="499765" y="781794"/>
            <a:ext cx="11692235" cy="5691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050" b="1" dirty="0">
                <a:solidFill>
                  <a:srgbClr val="001B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Common Pitfalls in Primary Care</a:t>
            </a:r>
            <a:endParaRPr lang="en-US" sz="4050" dirty="0"/>
          </a:p>
        </p:txBody>
      </p:sp>
      <p:sp>
        <p:nvSpPr>
          <p:cNvPr id="27" name="SK-23-text-26"/>
          <p:cNvSpPr/>
          <p:nvPr/>
        </p:nvSpPr>
        <p:spPr>
          <a:xfrm>
            <a:off x="475357" y="1639044"/>
            <a:ext cx="11716643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dirty="0">
                <a:solidFill>
                  <a:srgbClr val="334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Mistakes that cost marks — and matter to patients.</a:t>
            </a:r>
            <a:endParaRPr lang="en-US" sz="2250" dirty="0"/>
          </a:p>
        </p:txBody>
      </p:sp>
      <p:sp>
        <p:nvSpPr>
          <p:cNvPr id="28" name="SK-23-text-27"/>
          <p:cNvSpPr/>
          <p:nvPr/>
        </p:nvSpPr>
        <p:spPr>
          <a:xfrm>
            <a:off x="707082" y="2215009"/>
            <a:ext cx="10374630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Antibiotics for Viral Bronchitis</a:t>
            </a:r>
            <a:endParaRPr lang="en-US" sz="2100" dirty="0"/>
          </a:p>
        </p:txBody>
      </p:sp>
      <p:sp>
        <p:nvSpPr>
          <p:cNvPr id="29" name="SK-23-text-28"/>
          <p:cNvSpPr/>
          <p:nvPr/>
        </p:nvSpPr>
        <p:spPr>
          <a:xfrm>
            <a:off x="707082" y="2509986"/>
            <a:ext cx="5205859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Routine antibiotics are not recommended for acute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bronchitis — NICE NG120 is clear. Reassure, don’t prescribe.</a:t>
            </a:r>
            <a:endParaRPr lang="en-US" sz="1575" dirty="0"/>
          </a:p>
        </p:txBody>
      </p:sp>
      <p:sp>
        <p:nvSpPr>
          <p:cNvPr id="30" name="SK-23-text-29"/>
          <p:cNvSpPr/>
          <p:nvPr/>
        </p:nvSpPr>
        <p:spPr>
          <a:xfrm>
            <a:off x="707082" y="3216325"/>
            <a:ext cx="9627870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CRB-65 vs CURB-65 Confusion</a:t>
            </a:r>
            <a:endParaRPr lang="en-US" sz="2100" dirty="0"/>
          </a:p>
        </p:txBody>
      </p:sp>
      <p:sp>
        <p:nvSpPr>
          <p:cNvPr id="31" name="SK-23-text-30"/>
          <p:cNvSpPr/>
          <p:nvPr/>
        </p:nvSpPr>
        <p:spPr>
          <a:xfrm>
            <a:off x="707082" y="3518148"/>
            <a:ext cx="4328071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CRB-65 is for community use — no urea needed.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CURB-65 adds urea and is used in hospital only.</a:t>
            </a:r>
            <a:endParaRPr lang="en-US" sz="1575" dirty="0"/>
          </a:p>
        </p:txBody>
      </p:sp>
      <p:sp>
        <p:nvSpPr>
          <p:cNvPr id="32" name="SK-23-text-31"/>
          <p:cNvSpPr/>
          <p:nvPr/>
        </p:nvSpPr>
        <p:spPr>
          <a:xfrm>
            <a:off x="707082" y="4224486"/>
            <a:ext cx="8347710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7-Day Course for Mild CAP</a:t>
            </a:r>
            <a:endParaRPr lang="en-US" sz="2100" dirty="0"/>
          </a:p>
        </p:txBody>
      </p:sp>
      <p:sp>
        <p:nvSpPr>
          <p:cNvPr id="33" name="SK-23-text-32"/>
          <p:cNvSpPr/>
          <p:nvPr/>
        </p:nvSpPr>
        <p:spPr>
          <a:xfrm>
            <a:off x="707082" y="4526161"/>
            <a:ext cx="4242792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NG250 (Sept 2025) mandates 5 days for adults.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Longer courses are no longer evidence-based.</a:t>
            </a:r>
            <a:endParaRPr lang="en-US" sz="1575" dirty="0"/>
          </a:p>
        </p:txBody>
      </p:sp>
      <p:sp>
        <p:nvSpPr>
          <p:cNvPr id="34" name="SK-23-text-33"/>
          <p:cNvSpPr/>
          <p:nvPr/>
        </p:nvSpPr>
        <p:spPr>
          <a:xfrm>
            <a:off x="707082" y="5232648"/>
            <a:ext cx="6534150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Ignoring Haemoptysis</a:t>
            </a:r>
            <a:endParaRPr lang="en-US" sz="2100" dirty="0"/>
          </a:p>
        </p:txBody>
      </p:sp>
      <p:sp>
        <p:nvSpPr>
          <p:cNvPr id="35" name="SK-23-text-34"/>
          <p:cNvSpPr/>
          <p:nvPr/>
        </p:nvSpPr>
        <p:spPr>
          <a:xfrm>
            <a:off x="707082" y="5527477"/>
            <a:ext cx="5047357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Always investigate. Cough &gt;3 weeks + smoking history +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haemoptysis → 2-week wait lung cancer referral.</a:t>
            </a:r>
            <a:endParaRPr lang="en-US" sz="1575" dirty="0"/>
          </a:p>
        </p:txBody>
      </p:sp>
      <p:sp>
        <p:nvSpPr>
          <p:cNvPr id="36" name="SK-23-text-35"/>
          <p:cNvSpPr/>
          <p:nvPr/>
        </p:nvSpPr>
        <p:spPr>
          <a:xfrm>
            <a:off x="6351984" y="2215009"/>
            <a:ext cx="5840016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Skipping CRP Where Available</a:t>
            </a:r>
            <a:endParaRPr lang="en-US" sz="2100" dirty="0"/>
          </a:p>
        </p:txBody>
      </p:sp>
      <p:sp>
        <p:nvSpPr>
          <p:cNvPr id="37" name="SK-23-text-36"/>
          <p:cNvSpPr/>
          <p:nvPr/>
        </p:nvSpPr>
        <p:spPr>
          <a:xfrm>
            <a:off x="6351984" y="2509986"/>
            <a:ext cx="5656957" cy="5005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Point-of-care CRP guides antibiotic decisions. Not using it where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available is a missed opportunity to reduce over-prescribing.</a:t>
            </a:r>
            <a:endParaRPr lang="en-US" sz="1575" dirty="0"/>
          </a:p>
        </p:txBody>
      </p:sp>
      <p:sp>
        <p:nvSpPr>
          <p:cNvPr id="38" name="SK-23-text-37"/>
          <p:cNvSpPr/>
          <p:nvPr/>
        </p:nvSpPr>
        <p:spPr>
          <a:xfrm>
            <a:off x="6364188" y="3216325"/>
            <a:ext cx="5827812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Missing Bronchiectasis</a:t>
            </a:r>
            <a:endParaRPr lang="en-US" sz="2100" dirty="0"/>
          </a:p>
        </p:txBody>
      </p:sp>
      <p:sp>
        <p:nvSpPr>
          <p:cNvPr id="39" name="SK-23-text-38"/>
          <p:cNvSpPr/>
          <p:nvPr/>
        </p:nvSpPr>
        <p:spPr>
          <a:xfrm>
            <a:off x="6351984" y="3518148"/>
            <a:ext cx="5364361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Ask about daily sputum volume in recurrent chest infections.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HRCT is the gold standard — don’t delay referral.</a:t>
            </a:r>
            <a:endParaRPr lang="en-US" sz="1575" dirty="0"/>
          </a:p>
        </p:txBody>
      </p:sp>
      <p:sp>
        <p:nvSpPr>
          <p:cNvPr id="40" name="SK-23-text-39"/>
          <p:cNvSpPr/>
          <p:nvPr/>
        </p:nvSpPr>
        <p:spPr>
          <a:xfrm>
            <a:off x="6364188" y="4224486"/>
            <a:ext cx="5827812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Safety-Netting Advice</a:t>
            </a:r>
            <a:endParaRPr lang="en-US" sz="2100" dirty="0"/>
          </a:p>
        </p:txBody>
      </p:sp>
      <p:sp>
        <p:nvSpPr>
          <p:cNvPr id="41" name="SK-23-text-40"/>
          <p:cNvSpPr/>
          <p:nvPr/>
        </p:nvSpPr>
        <p:spPr>
          <a:xfrm>
            <a:off x="6351984" y="4526161"/>
            <a:ext cx="4852392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Always give clear return criteria. “Come back if no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improvement in 48–72 hours” is essential, not optional.</a:t>
            </a:r>
            <a:endParaRPr lang="en-US" sz="1575" dirty="0"/>
          </a:p>
        </p:txBody>
      </p:sp>
      <p:sp>
        <p:nvSpPr>
          <p:cNvPr id="42" name="SK-23-text-41"/>
          <p:cNvSpPr/>
          <p:nvPr/>
        </p:nvSpPr>
        <p:spPr>
          <a:xfrm>
            <a:off x="6364188" y="5225653"/>
            <a:ext cx="5827812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Diagnosing CAP Without Alternatives</a:t>
            </a:r>
            <a:endParaRPr lang="en-US" sz="2100" dirty="0"/>
          </a:p>
        </p:txBody>
      </p:sp>
      <p:sp>
        <p:nvSpPr>
          <p:cNvPr id="43" name="SK-23-text-42"/>
          <p:cNvSpPr/>
          <p:nvPr/>
        </p:nvSpPr>
        <p:spPr>
          <a:xfrm>
            <a:off x="6351984" y="5527477"/>
            <a:ext cx="4998690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Consider PE, cardiac failure, and lung malignancy before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labelling every consolidation as pneumonia.</a:t>
            </a:r>
            <a:endParaRPr lang="en-US" sz="1575" dirty="0"/>
          </a:p>
        </p:txBody>
      </p:sp>
      <p:sp>
        <p:nvSpPr>
          <p:cNvPr id="44" name="SK-23-text-43"/>
          <p:cNvSpPr/>
          <p:nvPr/>
        </p:nvSpPr>
        <p:spPr>
          <a:xfrm>
            <a:off x="3493294" y="6302425"/>
            <a:ext cx="5168503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If in doubt — safety-net, investigate, refer.</a:t>
            </a:r>
            <a:endParaRPr lang="en-US" sz="21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65890" y="0"/>
            <a:ext cx="2925961" cy="1782961"/>
          </a:xfrm>
          <a:prstGeom prst="rect">
            <a:avLst/>
          </a:prstGeom>
        </p:spPr>
      </p:pic>
      <p:pic>
        <p:nvPicPr>
          <p:cNvPr id="4" name="SK-2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7561" y="1220093"/>
            <a:ext cx="1706761" cy="28575"/>
          </a:xfrm>
          <a:prstGeom prst="rect">
            <a:avLst/>
          </a:prstGeom>
        </p:spPr>
      </p:pic>
      <p:pic>
        <p:nvPicPr>
          <p:cNvPr id="5" name="SK-2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851571"/>
            <a:ext cx="2413992" cy="287982"/>
          </a:xfrm>
          <a:prstGeom prst="rect">
            <a:avLst/>
          </a:prstGeom>
        </p:spPr>
      </p:pic>
      <p:pic>
        <p:nvPicPr>
          <p:cNvPr id="6" name="SK-2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64361" y="1878955"/>
            <a:ext cx="609600" cy="260598"/>
          </a:xfrm>
          <a:prstGeom prst="rect">
            <a:avLst/>
          </a:prstGeom>
        </p:spPr>
      </p:pic>
      <p:pic>
        <p:nvPicPr>
          <p:cNvPr id="7" name="SK-2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6690" y="2112169"/>
            <a:ext cx="5547271" cy="1453753"/>
          </a:xfrm>
          <a:prstGeom prst="rect">
            <a:avLst/>
          </a:prstGeom>
        </p:spPr>
      </p:pic>
      <p:pic>
        <p:nvPicPr>
          <p:cNvPr id="8" name="SK-24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2573834"/>
            <a:ext cx="5181600" cy="9525"/>
          </a:xfrm>
          <a:prstGeom prst="rect">
            <a:avLst/>
          </a:prstGeom>
        </p:spPr>
      </p:pic>
      <p:pic>
        <p:nvPicPr>
          <p:cNvPr id="9" name="SK-24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3095030"/>
            <a:ext cx="5181600" cy="9525"/>
          </a:xfrm>
          <a:prstGeom prst="rect">
            <a:avLst/>
          </a:prstGeom>
        </p:spPr>
      </p:pic>
      <p:pic>
        <p:nvPicPr>
          <p:cNvPr id="10" name="SK-24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39780" y="1851571"/>
            <a:ext cx="2438400" cy="287982"/>
          </a:xfrm>
          <a:prstGeom prst="rect">
            <a:avLst/>
          </a:prstGeom>
        </p:spPr>
      </p:pic>
      <p:pic>
        <p:nvPicPr>
          <p:cNvPr id="11" name="SK-24-img-10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17890" y="2112169"/>
            <a:ext cx="5547271" cy="1453753"/>
          </a:xfrm>
          <a:prstGeom prst="rect">
            <a:avLst/>
          </a:prstGeom>
        </p:spPr>
      </p:pic>
      <p:pic>
        <p:nvPicPr>
          <p:cNvPr id="12" name="SK-24-img-11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00800" y="2573834"/>
            <a:ext cx="5181600" cy="9525"/>
          </a:xfrm>
          <a:prstGeom prst="rect">
            <a:avLst/>
          </a:prstGeom>
        </p:spPr>
      </p:pic>
      <p:pic>
        <p:nvPicPr>
          <p:cNvPr id="13" name="SK-24-img-12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00800" y="2875508"/>
            <a:ext cx="5181600" cy="9525"/>
          </a:xfrm>
          <a:prstGeom prst="rect">
            <a:avLst/>
          </a:prstGeom>
        </p:spPr>
      </p:pic>
      <p:pic>
        <p:nvPicPr>
          <p:cNvPr id="14" name="SK-24-img-13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9600" y="3675757"/>
            <a:ext cx="3352800" cy="287982"/>
          </a:xfrm>
          <a:prstGeom prst="rect">
            <a:avLst/>
          </a:prstGeom>
        </p:spPr>
      </p:pic>
      <p:pic>
        <p:nvPicPr>
          <p:cNvPr id="15" name="SK-24-img-14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6690" y="3936355"/>
            <a:ext cx="5547271" cy="1453753"/>
          </a:xfrm>
          <a:prstGeom prst="rect">
            <a:avLst/>
          </a:prstGeom>
        </p:spPr>
      </p:pic>
      <p:pic>
        <p:nvPicPr>
          <p:cNvPr id="16" name="SK-24-img-15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09600" y="4398020"/>
            <a:ext cx="5181600" cy="9525"/>
          </a:xfrm>
          <a:prstGeom prst="rect">
            <a:avLst/>
          </a:prstGeom>
        </p:spPr>
      </p:pic>
      <p:pic>
        <p:nvPicPr>
          <p:cNvPr id="17" name="SK-24-img-16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09600" y="4699695"/>
            <a:ext cx="5181600" cy="9525"/>
          </a:xfrm>
          <a:prstGeom prst="rect">
            <a:avLst/>
          </a:prstGeom>
        </p:spPr>
      </p:pic>
      <p:pic>
        <p:nvPicPr>
          <p:cNvPr id="18" name="SK-24-img-17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339780" y="3675757"/>
            <a:ext cx="2438400" cy="287982"/>
          </a:xfrm>
          <a:prstGeom prst="rect">
            <a:avLst/>
          </a:prstGeom>
        </p:spPr>
      </p:pic>
      <p:pic>
        <p:nvPicPr>
          <p:cNvPr id="19" name="SK-24-img-18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17890" y="3936355"/>
            <a:ext cx="5547271" cy="1453753"/>
          </a:xfrm>
          <a:prstGeom prst="rect">
            <a:avLst/>
          </a:prstGeom>
        </p:spPr>
      </p:pic>
      <p:pic>
        <p:nvPicPr>
          <p:cNvPr id="20" name="SK-24-img-19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09600" y="5408967"/>
            <a:ext cx="1365498" cy="287982"/>
          </a:xfrm>
          <a:prstGeom prst="rect">
            <a:avLst/>
          </a:prstGeom>
        </p:spPr>
      </p:pic>
      <p:pic>
        <p:nvPicPr>
          <p:cNvPr id="21" name="SK-24-img-20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26690" y="5678388"/>
            <a:ext cx="11338471" cy="658267"/>
          </a:xfrm>
          <a:prstGeom prst="rect">
            <a:avLst/>
          </a:prstGeom>
        </p:spPr>
      </p:pic>
      <p:pic>
        <p:nvPicPr>
          <p:cNvPr id="22" name="SK-24-img-21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26690" y="6512421"/>
            <a:ext cx="11338471" cy="19050"/>
          </a:xfrm>
          <a:prstGeom prst="rect">
            <a:avLst/>
          </a:prstGeom>
        </p:spPr>
      </p:pic>
      <p:pic>
        <p:nvPicPr>
          <p:cNvPr id="24" name="SK-24-img-23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948886" y="2955727"/>
            <a:ext cx="194965" cy="185142"/>
          </a:xfrm>
          <a:prstGeom prst="rect">
            <a:avLst/>
          </a:prstGeom>
        </p:spPr>
      </p:pic>
      <p:pic>
        <p:nvPicPr>
          <p:cNvPr id="25" name="SK-24-img-24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485584" y="2942034"/>
            <a:ext cx="219373" cy="198834"/>
          </a:xfrm>
          <a:prstGeom prst="rect">
            <a:avLst/>
          </a:prstGeom>
        </p:spPr>
      </p:pic>
      <p:pic>
        <p:nvPicPr>
          <p:cNvPr id="26" name="SK-24-img-25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071098" y="2948880"/>
            <a:ext cx="316855" cy="191988"/>
          </a:xfrm>
          <a:prstGeom prst="rect">
            <a:avLst/>
          </a:prstGeom>
        </p:spPr>
      </p:pic>
      <p:pic>
        <p:nvPicPr>
          <p:cNvPr id="28" name="SK-24-img-27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8948886" y="2626519"/>
            <a:ext cx="194965" cy="198834"/>
          </a:xfrm>
          <a:prstGeom prst="rect">
            <a:avLst/>
          </a:prstGeom>
        </p:spPr>
      </p:pic>
      <p:pic>
        <p:nvPicPr>
          <p:cNvPr id="29" name="SK-24-img-28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8485584" y="2626519"/>
            <a:ext cx="219373" cy="198834"/>
          </a:xfrm>
          <a:prstGeom prst="rect">
            <a:avLst/>
          </a:prstGeom>
        </p:spPr>
      </p:pic>
      <p:pic>
        <p:nvPicPr>
          <p:cNvPr id="30" name="SK-24-img-29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8071098" y="2626519"/>
            <a:ext cx="316855" cy="198834"/>
          </a:xfrm>
          <a:prstGeom prst="rect">
            <a:avLst/>
          </a:prstGeom>
        </p:spPr>
      </p:pic>
      <p:pic>
        <p:nvPicPr>
          <p:cNvPr id="32" name="SK-24-img-31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8948886" y="2317998"/>
            <a:ext cx="182761" cy="191988"/>
          </a:xfrm>
          <a:prstGeom prst="rect">
            <a:avLst/>
          </a:prstGeom>
        </p:spPr>
      </p:pic>
      <p:pic>
        <p:nvPicPr>
          <p:cNvPr id="33" name="SK-24-img-32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8485584" y="2311003"/>
            <a:ext cx="219373" cy="198834"/>
          </a:xfrm>
          <a:prstGeom prst="rect">
            <a:avLst/>
          </a:prstGeom>
        </p:spPr>
      </p:pic>
      <p:pic>
        <p:nvPicPr>
          <p:cNvPr id="34" name="SK-24-img-33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8058894" y="2311003"/>
            <a:ext cx="316855" cy="198834"/>
          </a:xfrm>
          <a:prstGeom prst="rect">
            <a:avLst/>
          </a:prstGeom>
        </p:spPr>
      </p:pic>
      <p:pic>
        <p:nvPicPr>
          <p:cNvPr id="35" name="SK-24-img-34" descr="preencoded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0228957" y="0"/>
            <a:ext cx="1645890" cy="1714500"/>
          </a:xfrm>
          <a:prstGeom prst="rect">
            <a:avLst/>
          </a:prstGeom>
        </p:spPr>
      </p:pic>
      <p:sp>
        <p:nvSpPr>
          <p:cNvPr id="36" name="SK-24-text-35"/>
          <p:cNvSpPr/>
          <p:nvPr/>
        </p:nvSpPr>
        <p:spPr>
          <a:xfrm>
            <a:off x="463153" y="322213"/>
            <a:ext cx="855345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BVTS · Chest Infections · Final Slide</a:t>
            </a:r>
            <a:endParaRPr lang="en-US" sz="1500" dirty="0"/>
          </a:p>
        </p:txBody>
      </p:sp>
      <p:sp>
        <p:nvSpPr>
          <p:cNvPr id="37" name="SK-24-text-36"/>
          <p:cNvSpPr/>
          <p:nvPr/>
        </p:nvSpPr>
        <p:spPr>
          <a:xfrm>
            <a:off x="475357" y="651421"/>
            <a:ext cx="10968037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525" b="1" dirty="0">
                <a:solidFill>
                  <a:srgbClr val="0020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Quick Recall Summary</a:t>
            </a:r>
            <a:endParaRPr lang="en-US" sz="3525" dirty="0"/>
          </a:p>
        </p:txBody>
      </p:sp>
      <p:sp>
        <p:nvSpPr>
          <p:cNvPr id="38" name="SK-24-text-37"/>
          <p:cNvSpPr/>
          <p:nvPr/>
        </p:nvSpPr>
        <p:spPr>
          <a:xfrm>
            <a:off x="463153" y="1398984"/>
            <a:ext cx="9441180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Everything you need — at a glance.</a:t>
            </a:r>
            <a:endParaRPr lang="en-US" sz="1800" dirty="0"/>
          </a:p>
        </p:txBody>
      </p:sp>
      <p:sp>
        <p:nvSpPr>
          <p:cNvPr id="39" name="SK-24-text-38"/>
          <p:cNvSpPr/>
          <p:nvPr/>
        </p:nvSpPr>
        <p:spPr>
          <a:xfrm>
            <a:off x="743694" y="1913334"/>
            <a:ext cx="581025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NG250 · CAP Antibiotics</a:t>
            </a:r>
            <a:endParaRPr lang="en-US" sz="1500" dirty="0"/>
          </a:p>
        </p:txBody>
      </p:sp>
      <p:sp>
        <p:nvSpPr>
          <p:cNvPr id="40" name="SK-24-text-39"/>
          <p:cNvSpPr/>
          <p:nvPr/>
        </p:nvSpPr>
        <p:spPr>
          <a:xfrm>
            <a:off x="5425380" y="1927027"/>
            <a:ext cx="663892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NEW</a:t>
            </a:r>
            <a:endParaRPr lang="en-US" sz="1275" dirty="0"/>
          </a:p>
        </p:txBody>
      </p:sp>
      <p:sp>
        <p:nvSpPr>
          <p:cNvPr id="41" name="SK-24-text-40"/>
          <p:cNvSpPr/>
          <p:nvPr/>
        </p:nvSpPr>
        <p:spPr>
          <a:xfrm>
            <a:off x="658267" y="2304157"/>
            <a:ext cx="260985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First-line:</a:t>
            </a:r>
            <a:endParaRPr lang="en-US" sz="1500" dirty="0"/>
          </a:p>
        </p:txBody>
      </p:sp>
      <p:sp>
        <p:nvSpPr>
          <p:cNvPr id="42" name="SK-24-text-41"/>
          <p:cNvSpPr/>
          <p:nvPr/>
        </p:nvSpPr>
        <p:spPr>
          <a:xfrm>
            <a:off x="2401788" y="2304157"/>
            <a:ext cx="7562850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Amoxicillin 500mg TDS — 5 days</a:t>
            </a:r>
            <a:endParaRPr lang="en-US" sz="1500" dirty="0"/>
          </a:p>
        </p:txBody>
      </p:sp>
      <p:sp>
        <p:nvSpPr>
          <p:cNvPr id="43" name="SK-24-text-42"/>
          <p:cNvSpPr/>
          <p:nvPr/>
        </p:nvSpPr>
        <p:spPr>
          <a:xfrm>
            <a:off x="670471" y="2729359"/>
            <a:ext cx="443865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Penicillin allergy:</a:t>
            </a:r>
            <a:endParaRPr lang="en-US" sz="1500" dirty="0"/>
          </a:p>
        </p:txBody>
      </p:sp>
      <p:sp>
        <p:nvSpPr>
          <p:cNvPr id="44" name="SK-24-text-43"/>
          <p:cNvSpPr/>
          <p:nvPr/>
        </p:nvSpPr>
        <p:spPr>
          <a:xfrm>
            <a:off x="2401788" y="2626519"/>
            <a:ext cx="3096667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Doxycycline 200mg day 1, then 100mg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OD — 5 days total</a:t>
            </a:r>
            <a:endParaRPr lang="en-US" sz="1350" dirty="0"/>
          </a:p>
        </p:txBody>
      </p:sp>
      <p:sp>
        <p:nvSpPr>
          <p:cNvPr id="45" name="SK-24-text-44"/>
          <p:cNvSpPr/>
          <p:nvPr/>
        </p:nvSpPr>
        <p:spPr>
          <a:xfrm>
            <a:off x="670471" y="3182094"/>
            <a:ext cx="352425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Atypical cover:</a:t>
            </a:r>
            <a:endParaRPr lang="en-US" sz="1500" dirty="0"/>
          </a:p>
        </p:txBody>
      </p:sp>
      <p:sp>
        <p:nvSpPr>
          <p:cNvPr id="46" name="SK-24-text-45"/>
          <p:cNvSpPr/>
          <p:nvPr/>
        </p:nvSpPr>
        <p:spPr>
          <a:xfrm>
            <a:off x="2401788" y="3182094"/>
            <a:ext cx="8020050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Clarithromycin 500mg BD — 5 days</a:t>
            </a:r>
            <a:endParaRPr lang="en-US" sz="1500" dirty="0"/>
          </a:p>
        </p:txBody>
      </p:sp>
      <p:sp>
        <p:nvSpPr>
          <p:cNvPr id="47" name="SK-24-text-46"/>
          <p:cNvSpPr/>
          <p:nvPr/>
        </p:nvSpPr>
        <p:spPr>
          <a:xfrm>
            <a:off x="775734" y="3696370"/>
            <a:ext cx="786765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CRP · Point-of-Care Interpretation</a:t>
            </a:r>
            <a:endParaRPr lang="en-US" sz="1500" dirty="0"/>
          </a:p>
        </p:txBody>
      </p:sp>
      <p:sp>
        <p:nvSpPr>
          <p:cNvPr id="48" name="SK-24-text-47"/>
          <p:cNvSpPr/>
          <p:nvPr/>
        </p:nvSpPr>
        <p:spPr>
          <a:xfrm>
            <a:off x="1548259" y="4142184"/>
            <a:ext cx="245745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&lt; 20 mg/L</a:t>
            </a:r>
            <a:endParaRPr lang="en-US" sz="1500" dirty="0"/>
          </a:p>
        </p:txBody>
      </p:sp>
      <p:sp>
        <p:nvSpPr>
          <p:cNvPr id="49" name="SK-24-text-48"/>
          <p:cNvSpPr/>
          <p:nvPr/>
        </p:nvSpPr>
        <p:spPr>
          <a:xfrm>
            <a:off x="3072259" y="4142184"/>
            <a:ext cx="375285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6390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No antibiotics</a:t>
            </a:r>
            <a:endParaRPr lang="en-US" sz="1500" dirty="0"/>
          </a:p>
        </p:txBody>
      </p:sp>
      <p:sp>
        <p:nvSpPr>
          <p:cNvPr id="50" name="SK-24-text-49"/>
          <p:cNvSpPr/>
          <p:nvPr/>
        </p:nvSpPr>
        <p:spPr>
          <a:xfrm>
            <a:off x="1389757" y="4457700"/>
            <a:ext cx="337185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20–100 mg/L</a:t>
            </a:r>
            <a:endParaRPr lang="en-US" sz="1500" dirty="0"/>
          </a:p>
        </p:txBody>
      </p:sp>
      <p:sp>
        <p:nvSpPr>
          <p:cNvPr id="51" name="SK-24-text-50"/>
          <p:cNvSpPr/>
          <p:nvPr/>
        </p:nvSpPr>
        <p:spPr>
          <a:xfrm>
            <a:off x="3072259" y="4471392"/>
            <a:ext cx="512445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D49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Delayed prescription</a:t>
            </a:r>
            <a:endParaRPr lang="en-US" sz="1500" dirty="0"/>
          </a:p>
        </p:txBody>
      </p:sp>
      <p:sp>
        <p:nvSpPr>
          <p:cNvPr id="52" name="SK-24-text-51"/>
          <p:cNvSpPr/>
          <p:nvPr/>
        </p:nvSpPr>
        <p:spPr>
          <a:xfrm>
            <a:off x="1475184" y="4793605"/>
            <a:ext cx="283845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&gt; 100 mg/L</a:t>
            </a:r>
            <a:endParaRPr lang="en-US" sz="1500" dirty="0"/>
          </a:p>
        </p:txBody>
      </p:sp>
      <p:sp>
        <p:nvSpPr>
          <p:cNvPr id="53" name="SK-24-text-52"/>
          <p:cNvSpPr/>
          <p:nvPr/>
        </p:nvSpPr>
        <p:spPr>
          <a:xfrm>
            <a:off x="3072259" y="4793605"/>
            <a:ext cx="535305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C243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Prescribe immediately</a:t>
            </a:r>
            <a:endParaRPr lang="en-US" sz="1500" dirty="0"/>
          </a:p>
        </p:txBody>
      </p:sp>
      <p:sp>
        <p:nvSpPr>
          <p:cNvPr id="54" name="SK-24-text-53"/>
          <p:cNvSpPr/>
          <p:nvPr/>
        </p:nvSpPr>
        <p:spPr>
          <a:xfrm>
            <a:off x="1658094" y="5115967"/>
            <a:ext cx="848868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Always use alongside full clinical assessment.</a:t>
            </a:r>
            <a:endParaRPr lang="en-US" sz="1200" dirty="0"/>
          </a:p>
        </p:txBody>
      </p:sp>
      <p:sp>
        <p:nvSpPr>
          <p:cNvPr id="55" name="SK-24-text-54"/>
          <p:cNvSpPr/>
          <p:nvPr/>
        </p:nvSpPr>
        <p:spPr>
          <a:xfrm>
            <a:off x="775734" y="5438476"/>
            <a:ext cx="283845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Don’t Forget</a:t>
            </a:r>
            <a:endParaRPr lang="en-US" sz="1500" dirty="0"/>
          </a:p>
        </p:txBody>
      </p:sp>
      <p:sp>
        <p:nvSpPr>
          <p:cNvPr id="56" name="SK-24-text-55"/>
          <p:cNvSpPr/>
          <p:nvPr/>
        </p:nvSpPr>
        <p:spPr>
          <a:xfrm>
            <a:off x="597396" y="5938986"/>
            <a:ext cx="11594604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Bronchitis → NO routine antibiotics | CAP → Clinical diagnosis, no CXR needed | Always investigate | NG138 → Replaced by NG250 (Sept 2025)</a:t>
            </a:r>
            <a:endParaRPr lang="en-US" sz="1350" dirty="0"/>
          </a:p>
        </p:txBody>
      </p:sp>
      <p:sp>
        <p:nvSpPr>
          <p:cNvPr id="57" name="SK-24-text-56"/>
          <p:cNvSpPr/>
          <p:nvPr/>
        </p:nvSpPr>
        <p:spPr>
          <a:xfrm>
            <a:off x="6473875" y="1906488"/>
            <a:ext cx="565785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CRB-65 · Score &amp; Action</a:t>
            </a:r>
            <a:endParaRPr lang="en-US" sz="1500" dirty="0"/>
          </a:p>
        </p:txBody>
      </p:sp>
      <p:sp>
        <p:nvSpPr>
          <p:cNvPr id="58" name="SK-24-text-57"/>
          <p:cNvSpPr/>
          <p:nvPr/>
        </p:nvSpPr>
        <p:spPr>
          <a:xfrm>
            <a:off x="7363867" y="2304157"/>
            <a:ext cx="47625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</a:t>
            </a:r>
            <a:endParaRPr lang="en-US" sz="1500" dirty="0"/>
          </a:p>
        </p:txBody>
      </p:sp>
      <p:sp>
        <p:nvSpPr>
          <p:cNvPr id="59" name="SK-24-text-58"/>
          <p:cNvSpPr/>
          <p:nvPr/>
        </p:nvSpPr>
        <p:spPr>
          <a:xfrm>
            <a:off x="9619357" y="2317998"/>
            <a:ext cx="2572643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Treat at home</a:t>
            </a:r>
            <a:endParaRPr lang="en-US" sz="1500" dirty="0"/>
          </a:p>
        </p:txBody>
      </p:sp>
      <p:sp>
        <p:nvSpPr>
          <p:cNvPr id="60" name="SK-24-text-59"/>
          <p:cNvSpPr/>
          <p:nvPr/>
        </p:nvSpPr>
        <p:spPr>
          <a:xfrm>
            <a:off x="7290792" y="2626519"/>
            <a:ext cx="108585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1–2</a:t>
            </a:r>
            <a:endParaRPr lang="en-US" sz="1500" dirty="0"/>
          </a:p>
        </p:txBody>
      </p:sp>
      <p:sp>
        <p:nvSpPr>
          <p:cNvPr id="61" name="SK-24-text-60"/>
          <p:cNvSpPr/>
          <p:nvPr/>
        </p:nvSpPr>
        <p:spPr>
          <a:xfrm>
            <a:off x="9619357" y="2626519"/>
            <a:ext cx="2572643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Consider hospital</a:t>
            </a:r>
            <a:endParaRPr lang="en-US" sz="1500" dirty="0"/>
          </a:p>
        </p:txBody>
      </p:sp>
      <p:sp>
        <p:nvSpPr>
          <p:cNvPr id="62" name="SK-24-text-61"/>
          <p:cNvSpPr/>
          <p:nvPr/>
        </p:nvSpPr>
        <p:spPr>
          <a:xfrm>
            <a:off x="7290792" y="2955727"/>
            <a:ext cx="108585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3–4</a:t>
            </a:r>
            <a:endParaRPr lang="en-US" sz="1500" dirty="0"/>
          </a:p>
        </p:txBody>
      </p:sp>
      <p:sp>
        <p:nvSpPr>
          <p:cNvPr id="63" name="SK-24-text-62"/>
          <p:cNvSpPr/>
          <p:nvPr/>
        </p:nvSpPr>
        <p:spPr>
          <a:xfrm>
            <a:off x="9619357" y="2955727"/>
            <a:ext cx="2572643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Urgent admission</a:t>
            </a:r>
            <a:endParaRPr lang="en-US" sz="1500" dirty="0"/>
          </a:p>
        </p:txBody>
      </p:sp>
      <p:sp>
        <p:nvSpPr>
          <p:cNvPr id="64" name="SK-24-text-63"/>
          <p:cNvSpPr/>
          <p:nvPr/>
        </p:nvSpPr>
        <p:spPr>
          <a:xfrm>
            <a:off x="7095679" y="3278088"/>
            <a:ext cx="5096321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CRB-65 = community use only (no urea measurement)</a:t>
            </a:r>
            <a:endParaRPr lang="en-US" sz="1200" dirty="0"/>
          </a:p>
        </p:txBody>
      </p:sp>
      <p:sp>
        <p:nvSpPr>
          <p:cNvPr id="65" name="SK-24-text-64"/>
          <p:cNvSpPr/>
          <p:nvPr/>
        </p:nvSpPr>
        <p:spPr>
          <a:xfrm>
            <a:off x="6461671" y="3720704"/>
            <a:ext cx="5730329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Bronchiectasis · Key Facts</a:t>
            </a:r>
            <a:endParaRPr lang="en-US" sz="1500" dirty="0"/>
          </a:p>
        </p:txBody>
      </p:sp>
      <p:sp>
        <p:nvSpPr>
          <p:cNvPr id="66" name="SK-24-text-65"/>
          <p:cNvSpPr/>
          <p:nvPr/>
        </p:nvSpPr>
        <p:spPr>
          <a:xfrm>
            <a:off x="6327577" y="4155877"/>
            <a:ext cx="5864423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♦ HRCT chest — gold standard for diagnosis</a:t>
            </a:r>
            <a:endParaRPr lang="en-US" sz="1350" dirty="0"/>
          </a:p>
        </p:txBody>
      </p:sp>
      <p:sp>
        <p:nvSpPr>
          <p:cNvPr id="67" name="SK-24-text-66"/>
          <p:cNvSpPr/>
          <p:nvPr/>
        </p:nvSpPr>
        <p:spPr>
          <a:xfrm>
            <a:off x="6327577" y="4457700"/>
            <a:ext cx="5864423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♦ Pseudomonas colonisation = worse prognosis</a:t>
            </a:r>
            <a:endParaRPr lang="en-US" sz="1350" dirty="0"/>
          </a:p>
        </p:txBody>
      </p:sp>
      <p:sp>
        <p:nvSpPr>
          <p:cNvPr id="68" name="SK-24-text-67"/>
          <p:cNvSpPr/>
          <p:nvPr/>
        </p:nvSpPr>
        <p:spPr>
          <a:xfrm>
            <a:off x="6327577" y="4752529"/>
            <a:ext cx="5864423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♦ Physiotherapy + airway clearance = cornerstone of management</a:t>
            </a:r>
            <a:endParaRPr lang="en-US" sz="1350" dirty="0"/>
          </a:p>
        </p:txBody>
      </p:sp>
      <p:sp>
        <p:nvSpPr>
          <p:cNvPr id="69" name="SK-24-text-68"/>
          <p:cNvSpPr/>
          <p:nvPr/>
        </p:nvSpPr>
        <p:spPr>
          <a:xfrm>
            <a:off x="6327577" y="5047357"/>
            <a:ext cx="5864423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♦ Macrolide prophylaxis (azithromycin) — specialist-initiated only</a:t>
            </a:r>
            <a:endParaRPr lang="en-US" sz="1350" dirty="0"/>
          </a:p>
        </p:txBody>
      </p:sp>
      <p:sp>
        <p:nvSpPr>
          <p:cNvPr id="70" name="SK-24-text-69"/>
          <p:cNvSpPr/>
          <p:nvPr/>
        </p:nvSpPr>
        <p:spPr>
          <a:xfrm>
            <a:off x="414486" y="6563023"/>
            <a:ext cx="11777514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Bradford VTS · GP Registrar Teaching Series · May 2026 · Based on NICE NG250, NG120, NG117 · BNF 91</a:t>
            </a:r>
            <a:endParaRPr lang="en-US" sz="1200" dirty="0"/>
          </a:p>
        </p:txBody>
      </p:sp>
      <p:sp>
        <p:nvSpPr>
          <p:cNvPr id="71" name="SK-24-text-70"/>
          <p:cNvSpPr/>
          <p:nvPr/>
        </p:nvSpPr>
        <p:spPr>
          <a:xfrm>
            <a:off x="11362879" y="6576715"/>
            <a:ext cx="829121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24 / 24</a:t>
            </a:r>
            <a:endParaRPr lang="en-US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00071" y="0"/>
            <a:ext cx="3291780" cy="1885950"/>
          </a:xfrm>
          <a:prstGeom prst="rect">
            <a:avLst/>
          </a:prstGeom>
        </p:spPr>
      </p:pic>
      <p:pic>
        <p:nvPicPr>
          <p:cNvPr id="4" name="SK-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" y="459432"/>
            <a:ext cx="2511475" cy="356592"/>
          </a:xfrm>
          <a:prstGeom prst="rect">
            <a:avLst/>
          </a:prstGeom>
        </p:spPr>
      </p:pic>
      <p:pic>
        <p:nvPicPr>
          <p:cNvPr id="5" name="SK-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652736"/>
            <a:ext cx="1779984" cy="75307"/>
          </a:xfrm>
          <a:prstGeom prst="rect">
            <a:avLst/>
          </a:prstGeom>
        </p:spPr>
      </p:pic>
      <p:pic>
        <p:nvPicPr>
          <p:cNvPr id="6" name="SK-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2242542"/>
            <a:ext cx="3450282" cy="1789807"/>
          </a:xfrm>
          <a:prstGeom prst="rect">
            <a:avLst/>
          </a:prstGeom>
        </p:spPr>
      </p:pic>
      <p:pic>
        <p:nvPicPr>
          <p:cNvPr id="7" name="SK-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2338536"/>
            <a:ext cx="97482" cy="1597819"/>
          </a:xfrm>
          <a:prstGeom prst="rect">
            <a:avLst/>
          </a:prstGeom>
        </p:spPr>
      </p:pic>
      <p:pic>
        <p:nvPicPr>
          <p:cNvPr id="8" name="SK-3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64682" y="2242542"/>
            <a:ext cx="3450282" cy="1789807"/>
          </a:xfrm>
          <a:prstGeom prst="rect">
            <a:avLst/>
          </a:prstGeom>
        </p:spPr>
      </p:pic>
      <p:pic>
        <p:nvPicPr>
          <p:cNvPr id="9" name="SK-3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364682" y="2338536"/>
            <a:ext cx="97482" cy="1597819"/>
          </a:xfrm>
          <a:prstGeom prst="rect">
            <a:avLst/>
          </a:prstGeom>
        </p:spPr>
      </p:pic>
      <p:pic>
        <p:nvPicPr>
          <p:cNvPr id="10" name="SK-3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119765" y="2242542"/>
            <a:ext cx="3462486" cy="1789807"/>
          </a:xfrm>
          <a:prstGeom prst="rect">
            <a:avLst/>
          </a:prstGeom>
        </p:spPr>
      </p:pic>
      <p:pic>
        <p:nvPicPr>
          <p:cNvPr id="11" name="SK-3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119765" y="2338536"/>
            <a:ext cx="97482" cy="1597819"/>
          </a:xfrm>
          <a:prstGeom prst="rect">
            <a:avLst/>
          </a:prstGeom>
        </p:spPr>
      </p:pic>
      <p:pic>
        <p:nvPicPr>
          <p:cNvPr id="12" name="SK-3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09600" y="4286250"/>
            <a:ext cx="3450282" cy="1796653"/>
          </a:xfrm>
          <a:prstGeom prst="rect">
            <a:avLst/>
          </a:prstGeom>
        </p:spPr>
      </p:pic>
      <p:pic>
        <p:nvPicPr>
          <p:cNvPr id="13" name="SK-3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09600" y="4382244"/>
            <a:ext cx="97482" cy="1597819"/>
          </a:xfrm>
          <a:prstGeom prst="rect">
            <a:avLst/>
          </a:prstGeom>
        </p:spPr>
      </p:pic>
      <p:pic>
        <p:nvPicPr>
          <p:cNvPr id="14" name="SK-3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364682" y="4286250"/>
            <a:ext cx="3450282" cy="1796653"/>
          </a:xfrm>
          <a:prstGeom prst="rect">
            <a:avLst/>
          </a:prstGeom>
        </p:spPr>
      </p:pic>
      <p:pic>
        <p:nvPicPr>
          <p:cNvPr id="15" name="SK-3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364682" y="4382244"/>
            <a:ext cx="97482" cy="1597819"/>
          </a:xfrm>
          <a:prstGeom prst="rect">
            <a:avLst/>
          </a:prstGeom>
        </p:spPr>
      </p:pic>
      <p:pic>
        <p:nvPicPr>
          <p:cNvPr id="16" name="SK-3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119765" y="4286250"/>
            <a:ext cx="3462486" cy="1796653"/>
          </a:xfrm>
          <a:prstGeom prst="rect">
            <a:avLst/>
          </a:prstGeom>
        </p:spPr>
      </p:pic>
      <p:pic>
        <p:nvPicPr>
          <p:cNvPr id="17" name="SK-3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119765" y="4382244"/>
            <a:ext cx="97482" cy="1597819"/>
          </a:xfrm>
          <a:prstGeom prst="rect">
            <a:avLst/>
          </a:prstGeom>
        </p:spPr>
      </p:pic>
      <p:pic>
        <p:nvPicPr>
          <p:cNvPr id="18" name="SK-3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0" y="6782544"/>
            <a:ext cx="12192000" cy="75307"/>
          </a:xfrm>
          <a:prstGeom prst="rect">
            <a:avLst/>
          </a:prstGeom>
        </p:spPr>
      </p:pic>
      <p:pic>
        <p:nvPicPr>
          <p:cNvPr id="19" name="SK-3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387953" y="4533007"/>
            <a:ext cx="621655" cy="617190"/>
          </a:xfrm>
          <a:prstGeom prst="rect">
            <a:avLst/>
          </a:prstGeom>
        </p:spPr>
      </p:pic>
      <p:pic>
        <p:nvPicPr>
          <p:cNvPr id="20" name="SK-3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400157" y="2516832"/>
            <a:ext cx="609600" cy="582811"/>
          </a:xfrm>
          <a:prstGeom prst="rect">
            <a:avLst/>
          </a:prstGeom>
        </p:spPr>
      </p:pic>
      <p:pic>
        <p:nvPicPr>
          <p:cNvPr id="21" name="SK-3-img-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4620667" y="4533007"/>
            <a:ext cx="585192" cy="617190"/>
          </a:xfrm>
          <a:prstGeom prst="rect">
            <a:avLst/>
          </a:prstGeom>
        </p:spPr>
      </p:pic>
      <p:pic>
        <p:nvPicPr>
          <p:cNvPr id="22" name="SK-3-img-21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4620667" y="2530525"/>
            <a:ext cx="585192" cy="541734"/>
          </a:xfrm>
          <a:prstGeom prst="rect">
            <a:avLst/>
          </a:prstGeom>
        </p:spPr>
      </p:pic>
      <p:pic>
        <p:nvPicPr>
          <p:cNvPr id="23" name="SK-3-img-22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865584" y="4587925"/>
            <a:ext cx="585192" cy="507355"/>
          </a:xfrm>
          <a:prstGeom prst="rect">
            <a:avLst/>
          </a:prstGeom>
        </p:spPr>
      </p:pic>
      <p:pic>
        <p:nvPicPr>
          <p:cNvPr id="24" name="SK-3-img-23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865584" y="2509986"/>
            <a:ext cx="609600" cy="589657"/>
          </a:xfrm>
          <a:prstGeom prst="rect">
            <a:avLst/>
          </a:prstGeom>
        </p:spPr>
      </p:pic>
      <p:sp>
        <p:nvSpPr>
          <p:cNvPr id="25" name="SK-3-text-24"/>
          <p:cNvSpPr/>
          <p:nvPr/>
        </p:nvSpPr>
        <p:spPr>
          <a:xfrm>
            <a:off x="696069" y="541734"/>
            <a:ext cx="2338536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 1 · Classification</a:t>
            </a:r>
            <a:endParaRPr lang="en-US" sz="1500" dirty="0"/>
          </a:p>
        </p:txBody>
      </p:sp>
      <p:sp>
        <p:nvSpPr>
          <p:cNvPr id="26" name="SK-3-text-25"/>
          <p:cNvSpPr/>
          <p:nvPr/>
        </p:nvSpPr>
        <p:spPr>
          <a:xfrm>
            <a:off x="597396" y="1014859"/>
            <a:ext cx="11594604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675" b="1" dirty="0">
                <a:solidFill>
                  <a:srgbClr val="001B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Classification of Common Chest Infections</a:t>
            </a:r>
            <a:endParaRPr lang="en-US" sz="3675" dirty="0"/>
          </a:p>
        </p:txBody>
      </p:sp>
      <p:sp>
        <p:nvSpPr>
          <p:cNvPr id="27" name="SK-3-text-26"/>
          <p:cNvSpPr/>
          <p:nvPr/>
        </p:nvSpPr>
        <p:spPr>
          <a:xfrm>
            <a:off x="1584871" y="2660898"/>
            <a:ext cx="4878705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Acute Bronchitis</a:t>
            </a:r>
            <a:endParaRPr lang="en-US" sz="1950" dirty="0"/>
          </a:p>
        </p:txBody>
      </p:sp>
      <p:sp>
        <p:nvSpPr>
          <p:cNvPr id="28" name="SK-3-text-27"/>
          <p:cNvSpPr/>
          <p:nvPr/>
        </p:nvSpPr>
        <p:spPr>
          <a:xfrm>
            <a:off x="1243459" y="3278088"/>
            <a:ext cx="2243286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Viral · Self-limiting · No</a:t>
            </a:r>
            <a:endParaRPr lang="en-US" sz="1650" dirty="0"/>
          </a:p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routine antibiotics</a:t>
            </a:r>
            <a:endParaRPr lang="en-US" sz="1650" dirty="0"/>
          </a:p>
        </p:txBody>
      </p:sp>
      <p:sp>
        <p:nvSpPr>
          <p:cNvPr id="29" name="SK-3-text-28"/>
          <p:cNvSpPr/>
          <p:nvPr/>
        </p:nvSpPr>
        <p:spPr>
          <a:xfrm>
            <a:off x="1572667" y="4553694"/>
            <a:ext cx="2231082" cy="5828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145"/>
              </a:lnSpc>
              <a:buNone/>
            </a:pPr>
            <a:r>
              <a:rPr lang="en-US" sz="1950" b="1" dirty="0">
                <a:solidFill>
                  <a:srgbClr val="001B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Hospital-Acquired</a:t>
            </a:r>
            <a:endParaRPr lang="en-US" sz="1950" dirty="0"/>
          </a:p>
          <a:p>
            <a:pPr marL="0" indent="0" algn="l">
              <a:lnSpc>
                <a:spcPts val="2145"/>
              </a:lnSpc>
              <a:buNone/>
            </a:pPr>
            <a:r>
              <a:rPr lang="en-US" sz="1950" b="1" dirty="0">
                <a:solidFill>
                  <a:srgbClr val="001B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Pneumonia</a:t>
            </a:r>
            <a:endParaRPr lang="en-US" sz="1950" dirty="0"/>
          </a:p>
        </p:txBody>
      </p:sp>
      <p:sp>
        <p:nvSpPr>
          <p:cNvPr id="30" name="SK-3-text-29"/>
          <p:cNvSpPr/>
          <p:nvPr/>
        </p:nvSpPr>
        <p:spPr>
          <a:xfrm>
            <a:off x="902196" y="5321796"/>
            <a:ext cx="2925961" cy="5211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Onset &gt;48 hrs post-admission</a:t>
            </a:r>
            <a:endParaRPr lang="en-US" sz="1650" dirty="0"/>
          </a:p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 Different organisms</a:t>
            </a:r>
            <a:endParaRPr lang="en-US" sz="1650" dirty="0"/>
          </a:p>
        </p:txBody>
      </p:sp>
      <p:sp>
        <p:nvSpPr>
          <p:cNvPr id="31" name="SK-3-text-30"/>
          <p:cNvSpPr/>
          <p:nvPr/>
        </p:nvSpPr>
        <p:spPr>
          <a:xfrm>
            <a:off x="5303490" y="2516832"/>
            <a:ext cx="2499271" cy="6240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145"/>
              </a:lnSpc>
              <a:buNone/>
            </a:pPr>
            <a:r>
              <a:rPr lang="en-US" sz="1950" b="1" dirty="0">
                <a:solidFill>
                  <a:srgbClr val="001B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Community-</a:t>
            </a:r>
            <a:endParaRPr lang="en-US" sz="1950" dirty="0"/>
          </a:p>
          <a:p>
            <a:pPr marL="0" indent="0" algn="l">
              <a:lnSpc>
                <a:spcPts val="2145"/>
              </a:lnSpc>
              <a:buNone/>
            </a:pPr>
            <a:r>
              <a:rPr lang="en-US" sz="1950" b="1" dirty="0">
                <a:solidFill>
                  <a:srgbClr val="001B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Acquired Pneumonia</a:t>
            </a:r>
            <a:endParaRPr lang="en-US" sz="1950" dirty="0"/>
          </a:p>
        </p:txBody>
      </p:sp>
      <p:sp>
        <p:nvSpPr>
          <p:cNvPr id="32" name="SK-3-text-31"/>
          <p:cNvSpPr/>
          <p:nvPr/>
        </p:nvSpPr>
        <p:spPr>
          <a:xfrm>
            <a:off x="5023098" y="3278088"/>
            <a:ext cx="2170063" cy="5485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Consolidation · Fever ·</a:t>
            </a:r>
            <a:endParaRPr lang="en-US" sz="1650" dirty="0"/>
          </a:p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CRB-65 guided</a:t>
            </a:r>
            <a:endParaRPr lang="en-US" sz="1650" dirty="0"/>
          </a:p>
        </p:txBody>
      </p:sp>
      <p:sp>
        <p:nvSpPr>
          <p:cNvPr id="33" name="SK-3-text-32"/>
          <p:cNvSpPr/>
          <p:nvPr/>
        </p:nvSpPr>
        <p:spPr>
          <a:xfrm>
            <a:off x="5303490" y="4546848"/>
            <a:ext cx="1816596" cy="5896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145"/>
              </a:lnSpc>
              <a:buNone/>
            </a:pPr>
            <a:r>
              <a:rPr lang="en-US" sz="1950" b="1" dirty="0">
                <a:solidFill>
                  <a:srgbClr val="001B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Bronchiectasis</a:t>
            </a:r>
            <a:endParaRPr lang="en-US" sz="1950" dirty="0"/>
          </a:p>
          <a:p>
            <a:pPr marL="0" indent="0" algn="l">
              <a:lnSpc>
                <a:spcPts val="2145"/>
              </a:lnSpc>
              <a:buNone/>
            </a:pPr>
            <a:r>
              <a:rPr lang="en-US" sz="1950" b="1" dirty="0">
                <a:solidFill>
                  <a:srgbClr val="001B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Exacerbation</a:t>
            </a:r>
            <a:endParaRPr lang="en-US" sz="1950" dirty="0"/>
          </a:p>
        </p:txBody>
      </p:sp>
      <p:sp>
        <p:nvSpPr>
          <p:cNvPr id="34" name="SK-3-text-33"/>
          <p:cNvSpPr/>
          <p:nvPr/>
        </p:nvSpPr>
        <p:spPr>
          <a:xfrm>
            <a:off x="4925467" y="5321796"/>
            <a:ext cx="2352973" cy="5211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Structural lung disease ·</a:t>
            </a:r>
            <a:endParaRPr lang="en-US" sz="1650" dirty="0"/>
          </a:p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Recurrent infections</a:t>
            </a:r>
            <a:endParaRPr lang="en-US" sz="1650" dirty="0"/>
          </a:p>
        </p:txBody>
      </p:sp>
      <p:sp>
        <p:nvSpPr>
          <p:cNvPr id="35" name="SK-3-text-34"/>
          <p:cNvSpPr/>
          <p:nvPr/>
        </p:nvSpPr>
        <p:spPr>
          <a:xfrm>
            <a:off x="9144000" y="2516832"/>
            <a:ext cx="1389757" cy="5828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145"/>
              </a:lnSpc>
              <a:buNone/>
            </a:pPr>
            <a:r>
              <a:rPr lang="en-US" sz="1950" b="1" dirty="0">
                <a:solidFill>
                  <a:srgbClr val="001B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Aspiration</a:t>
            </a:r>
            <a:endParaRPr lang="en-US" sz="1950" dirty="0"/>
          </a:p>
          <a:p>
            <a:pPr marL="0" indent="0" algn="l">
              <a:lnSpc>
                <a:spcPts val="2145"/>
              </a:lnSpc>
              <a:buNone/>
            </a:pPr>
            <a:r>
              <a:rPr lang="en-US" sz="1950" b="1" dirty="0">
                <a:solidFill>
                  <a:srgbClr val="001B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Pneumonia</a:t>
            </a:r>
            <a:endParaRPr lang="en-US" sz="1950" dirty="0"/>
          </a:p>
        </p:txBody>
      </p:sp>
      <p:sp>
        <p:nvSpPr>
          <p:cNvPr id="36" name="SK-3-text-35"/>
          <p:cNvSpPr/>
          <p:nvPr/>
        </p:nvSpPr>
        <p:spPr>
          <a:xfrm>
            <a:off x="8704957" y="3278088"/>
            <a:ext cx="2352973" cy="514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Swallowing difficulty ·</a:t>
            </a:r>
            <a:endParaRPr lang="en-US" sz="1650" dirty="0"/>
          </a:p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Reduced consciousness</a:t>
            </a:r>
            <a:endParaRPr lang="en-US" sz="1650" dirty="0"/>
          </a:p>
        </p:txBody>
      </p:sp>
      <p:sp>
        <p:nvSpPr>
          <p:cNvPr id="37" name="SK-3-text-36"/>
          <p:cNvSpPr/>
          <p:nvPr/>
        </p:nvSpPr>
        <p:spPr>
          <a:xfrm>
            <a:off x="9144000" y="4711303"/>
            <a:ext cx="2798445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Influenza</a:t>
            </a:r>
            <a:endParaRPr lang="en-US" sz="1950" dirty="0"/>
          </a:p>
        </p:txBody>
      </p:sp>
      <p:sp>
        <p:nvSpPr>
          <p:cNvPr id="38" name="SK-3-text-37"/>
          <p:cNvSpPr/>
          <p:nvPr/>
        </p:nvSpPr>
        <p:spPr>
          <a:xfrm>
            <a:off x="8583067" y="5321796"/>
            <a:ext cx="2548086" cy="514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Sudden onset · Systemic</a:t>
            </a:r>
            <a:endParaRPr lang="en-US" sz="1650" dirty="0"/>
          </a:p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illness · Antivirals if at-risk</a:t>
            </a:r>
            <a:endParaRPr lang="en-US" sz="1650" dirty="0"/>
          </a:p>
        </p:txBody>
      </p:sp>
      <p:sp>
        <p:nvSpPr>
          <p:cNvPr id="39" name="SK-3-text-38"/>
          <p:cNvSpPr/>
          <p:nvPr/>
        </p:nvSpPr>
        <p:spPr>
          <a:xfrm>
            <a:off x="2066330" y="6377880"/>
            <a:ext cx="8034784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6B7C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Primary care focus: Acute Bronchitis · CAP · Bronchiectasis · Influenza — covered in full in this deck</a:t>
            </a:r>
            <a:endParaRPr lang="en-US" sz="13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" y="459432"/>
            <a:ext cx="3169890" cy="294829"/>
          </a:xfrm>
          <a:prstGeom prst="rect">
            <a:avLst/>
          </a:prstGeom>
        </p:spPr>
      </p:pic>
      <p:pic>
        <p:nvPicPr>
          <p:cNvPr id="4" name="SK-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" y="1439466"/>
            <a:ext cx="1828800" cy="28575"/>
          </a:xfrm>
          <a:prstGeom prst="rect">
            <a:avLst/>
          </a:prstGeom>
        </p:spPr>
      </p:pic>
      <p:pic>
        <p:nvPicPr>
          <p:cNvPr id="5" name="SK-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97380" y="0"/>
            <a:ext cx="2194471" cy="1782961"/>
          </a:xfrm>
          <a:prstGeom prst="rect">
            <a:avLst/>
          </a:prstGeom>
        </p:spPr>
      </p:pic>
      <p:pic>
        <p:nvPicPr>
          <p:cNvPr id="6" name="SK-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1837879"/>
            <a:ext cx="12192000" cy="479971"/>
          </a:xfrm>
          <a:prstGeom prst="rect">
            <a:avLst/>
          </a:prstGeom>
        </p:spPr>
      </p:pic>
      <p:pic>
        <p:nvPicPr>
          <p:cNvPr id="7" name="SK-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2329011"/>
            <a:ext cx="12192000" cy="19050"/>
          </a:xfrm>
          <a:prstGeom prst="rect">
            <a:avLst/>
          </a:prstGeom>
        </p:spPr>
      </p:pic>
      <p:pic>
        <p:nvPicPr>
          <p:cNvPr id="8" name="SK-4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2653903"/>
            <a:ext cx="6766471" cy="809179"/>
          </a:xfrm>
          <a:prstGeom prst="rect">
            <a:avLst/>
          </a:prstGeom>
        </p:spPr>
      </p:pic>
      <p:pic>
        <p:nvPicPr>
          <p:cNvPr id="9" name="SK-4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" y="2653903"/>
            <a:ext cx="792361" cy="809179"/>
          </a:xfrm>
          <a:prstGeom prst="rect">
            <a:avLst/>
          </a:prstGeom>
        </p:spPr>
      </p:pic>
      <p:pic>
        <p:nvPicPr>
          <p:cNvPr id="10" name="SK-4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9600" y="3579763"/>
            <a:ext cx="6766471" cy="809179"/>
          </a:xfrm>
          <a:prstGeom prst="rect">
            <a:avLst/>
          </a:prstGeom>
        </p:spPr>
      </p:pic>
      <p:pic>
        <p:nvPicPr>
          <p:cNvPr id="11" name="SK-4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9600" y="3579763"/>
            <a:ext cx="792361" cy="809179"/>
          </a:xfrm>
          <a:prstGeom prst="rect">
            <a:avLst/>
          </a:prstGeom>
        </p:spPr>
      </p:pic>
      <p:pic>
        <p:nvPicPr>
          <p:cNvPr id="12" name="SK-4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09600" y="4505623"/>
            <a:ext cx="6766471" cy="809179"/>
          </a:xfrm>
          <a:prstGeom prst="rect">
            <a:avLst/>
          </a:prstGeom>
        </p:spPr>
      </p:pic>
      <p:pic>
        <p:nvPicPr>
          <p:cNvPr id="13" name="SK-4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09600" y="4505623"/>
            <a:ext cx="792361" cy="809179"/>
          </a:xfrm>
          <a:prstGeom prst="rect">
            <a:avLst/>
          </a:prstGeom>
        </p:spPr>
      </p:pic>
      <p:pic>
        <p:nvPicPr>
          <p:cNvPr id="14" name="SK-4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09600" y="5431482"/>
            <a:ext cx="6766471" cy="809179"/>
          </a:xfrm>
          <a:prstGeom prst="rect">
            <a:avLst/>
          </a:prstGeom>
        </p:spPr>
      </p:pic>
      <p:pic>
        <p:nvPicPr>
          <p:cNvPr id="15" name="SK-4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09600" y="5431482"/>
            <a:ext cx="792361" cy="809179"/>
          </a:xfrm>
          <a:prstGeom prst="rect">
            <a:avLst/>
          </a:prstGeom>
        </p:spPr>
      </p:pic>
      <p:pic>
        <p:nvPicPr>
          <p:cNvPr id="16" name="SK-4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168580" y="2653903"/>
            <a:ext cx="3474690" cy="3586609"/>
          </a:xfrm>
          <a:prstGeom prst="rect">
            <a:avLst/>
          </a:prstGeom>
        </p:spPr>
      </p:pic>
      <p:pic>
        <p:nvPicPr>
          <p:cNvPr id="17" name="SK-4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09600" y="6436965"/>
            <a:ext cx="10972800" cy="19050"/>
          </a:xfrm>
          <a:prstGeom prst="rect">
            <a:avLst/>
          </a:prstGeom>
        </p:spPr>
      </p:pic>
      <p:pic>
        <p:nvPicPr>
          <p:cNvPr id="18" name="SK-4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205192" y="2777430"/>
            <a:ext cx="2950369" cy="2750046"/>
          </a:xfrm>
          <a:prstGeom prst="rect">
            <a:avLst/>
          </a:prstGeom>
        </p:spPr>
      </p:pic>
      <p:pic>
        <p:nvPicPr>
          <p:cNvPr id="19" name="SK-4-img-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92361" y="5513784"/>
            <a:ext cx="572988" cy="569119"/>
          </a:xfrm>
          <a:prstGeom prst="rect">
            <a:avLst/>
          </a:prstGeom>
        </p:spPr>
      </p:pic>
      <p:pic>
        <p:nvPicPr>
          <p:cNvPr id="20" name="SK-4-img-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16769" y="4601617"/>
            <a:ext cx="499765" cy="541734"/>
          </a:xfrm>
          <a:prstGeom prst="rect">
            <a:avLst/>
          </a:prstGeom>
        </p:spPr>
      </p:pic>
      <p:pic>
        <p:nvPicPr>
          <p:cNvPr id="21" name="SK-4-img-20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792361" y="3710136"/>
            <a:ext cx="572988" cy="514350"/>
          </a:xfrm>
          <a:prstGeom prst="rect">
            <a:avLst/>
          </a:prstGeom>
        </p:spPr>
      </p:pic>
      <p:pic>
        <p:nvPicPr>
          <p:cNvPr id="22" name="SK-4-img-21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780157" y="2777430"/>
            <a:ext cx="585192" cy="528042"/>
          </a:xfrm>
          <a:prstGeom prst="rect">
            <a:avLst/>
          </a:prstGeom>
        </p:spPr>
      </p:pic>
      <p:sp>
        <p:nvSpPr>
          <p:cNvPr id="23" name="SK-4-text-22"/>
          <p:cNvSpPr/>
          <p:nvPr/>
        </p:nvSpPr>
        <p:spPr>
          <a:xfrm>
            <a:off x="646063" y="479971"/>
            <a:ext cx="6980873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001B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ACUTE BRONCHITIS • SECTION 2</a:t>
            </a:r>
            <a:endParaRPr lang="en-US" sz="1575" dirty="0"/>
          </a:p>
        </p:txBody>
      </p:sp>
      <p:sp>
        <p:nvSpPr>
          <p:cNvPr id="24" name="SK-4-text-23"/>
          <p:cNvSpPr/>
          <p:nvPr/>
        </p:nvSpPr>
        <p:spPr>
          <a:xfrm>
            <a:off x="572988" y="836563"/>
            <a:ext cx="11619012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525" b="1" dirty="0">
                <a:solidFill>
                  <a:srgbClr val="001B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Acute Bronchitis: Diagnosis and Viral Aetiology</a:t>
            </a:r>
            <a:endParaRPr lang="en-US" sz="3525" dirty="0"/>
          </a:p>
        </p:txBody>
      </p:sp>
      <p:sp>
        <p:nvSpPr>
          <p:cNvPr id="25" name="SK-4-text-24"/>
          <p:cNvSpPr/>
          <p:nvPr/>
        </p:nvSpPr>
        <p:spPr>
          <a:xfrm>
            <a:off x="1493788" y="1920180"/>
            <a:ext cx="9179719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001B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Usually viral • Self-limiting • Cough lasts 3–4 weeks • No routine antibiotics</a:t>
            </a:r>
            <a:endParaRPr lang="en-US" sz="2100" dirty="0"/>
          </a:p>
        </p:txBody>
      </p:sp>
      <p:sp>
        <p:nvSpPr>
          <p:cNvPr id="26" name="SK-4-text-25"/>
          <p:cNvSpPr/>
          <p:nvPr/>
        </p:nvSpPr>
        <p:spPr>
          <a:xfrm>
            <a:off x="1511796" y="2804815"/>
            <a:ext cx="378904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1B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PRESENTING SYMPTOM</a:t>
            </a:r>
            <a:endParaRPr lang="en-US" sz="1350" dirty="0"/>
          </a:p>
        </p:txBody>
      </p:sp>
      <p:sp>
        <p:nvSpPr>
          <p:cNvPr id="27" name="SK-4-text-26"/>
          <p:cNvSpPr/>
          <p:nvPr/>
        </p:nvSpPr>
        <p:spPr>
          <a:xfrm>
            <a:off x="1511796" y="3051721"/>
            <a:ext cx="10680204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dirty="0">
                <a:solidFill>
                  <a:srgbClr val="001B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Productive or dry cough — typically lasting 3 to 4 weeks</a:t>
            </a:r>
            <a:endParaRPr lang="en-US" sz="1725" dirty="0"/>
          </a:p>
        </p:txBody>
      </p:sp>
      <p:sp>
        <p:nvSpPr>
          <p:cNvPr id="28" name="SK-4-text-27"/>
          <p:cNvSpPr/>
          <p:nvPr/>
        </p:nvSpPr>
        <p:spPr>
          <a:xfrm>
            <a:off x="1511796" y="3723829"/>
            <a:ext cx="399478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1B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ASSOCIATED FEATURES</a:t>
            </a:r>
            <a:endParaRPr lang="en-US" sz="1350" dirty="0"/>
          </a:p>
        </p:txBody>
      </p:sp>
      <p:sp>
        <p:nvSpPr>
          <p:cNvPr id="29" name="SK-4-text-28"/>
          <p:cNvSpPr/>
          <p:nvPr/>
        </p:nvSpPr>
        <p:spPr>
          <a:xfrm>
            <a:off x="1511796" y="3977580"/>
            <a:ext cx="10625138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dirty="0">
                <a:solidFill>
                  <a:srgbClr val="001B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Wheeze and breathlessness may be present</a:t>
            </a:r>
            <a:endParaRPr lang="en-US" sz="1725" dirty="0"/>
          </a:p>
        </p:txBody>
      </p:sp>
      <p:sp>
        <p:nvSpPr>
          <p:cNvPr id="30" name="SK-4-text-29"/>
          <p:cNvSpPr/>
          <p:nvPr/>
        </p:nvSpPr>
        <p:spPr>
          <a:xfrm>
            <a:off x="1511796" y="4649688"/>
            <a:ext cx="296608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1B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 EXAMINATION</a:t>
            </a:r>
            <a:endParaRPr lang="en-US" sz="1350" dirty="0"/>
          </a:p>
        </p:txBody>
      </p:sp>
      <p:sp>
        <p:nvSpPr>
          <p:cNvPr id="31" name="SK-4-text-30"/>
          <p:cNvSpPr/>
          <p:nvPr/>
        </p:nvSpPr>
        <p:spPr>
          <a:xfrm>
            <a:off x="1511796" y="4896594"/>
            <a:ext cx="10362248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dirty="0">
                <a:solidFill>
                  <a:srgbClr val="001B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crackles — no signs of consolidation</a:t>
            </a:r>
            <a:endParaRPr lang="en-US" sz="1725" dirty="0"/>
          </a:p>
        </p:txBody>
      </p:sp>
      <p:sp>
        <p:nvSpPr>
          <p:cNvPr id="32" name="SK-4-text-31"/>
          <p:cNvSpPr/>
          <p:nvPr/>
        </p:nvSpPr>
        <p:spPr>
          <a:xfrm>
            <a:off x="1511796" y="5568553"/>
            <a:ext cx="193738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1B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AETIOLOGY</a:t>
            </a:r>
            <a:endParaRPr lang="en-US" sz="1350" dirty="0"/>
          </a:p>
        </p:txBody>
      </p:sp>
      <p:sp>
        <p:nvSpPr>
          <p:cNvPr id="33" name="SK-4-text-32"/>
          <p:cNvSpPr/>
          <p:nvPr/>
        </p:nvSpPr>
        <p:spPr>
          <a:xfrm>
            <a:off x="1511796" y="5815459"/>
            <a:ext cx="10680204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dirty="0">
                <a:solidFill>
                  <a:srgbClr val="001B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Usually viral — antibiotics are not indicated routinely</a:t>
            </a:r>
            <a:endParaRPr lang="en-US" sz="1725" dirty="0"/>
          </a:p>
        </p:txBody>
      </p:sp>
      <p:sp>
        <p:nvSpPr>
          <p:cNvPr id="34" name="SK-4-text-33"/>
          <p:cNvSpPr/>
          <p:nvPr/>
        </p:nvSpPr>
        <p:spPr>
          <a:xfrm>
            <a:off x="8192988" y="5760690"/>
            <a:ext cx="3011388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500" dirty="0">
                <a:solidFill>
                  <a:srgbClr val="7070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Viral inflammation of the bronchi —</a:t>
            </a:r>
            <a:endParaRPr lang="en-US" sz="1500" dirty="0"/>
          </a:p>
          <a:p>
            <a:pPr marL="0" indent="0" algn="ctr">
              <a:lnSpc>
                <a:spcPts val="1800"/>
              </a:lnSpc>
              <a:buNone/>
            </a:pPr>
            <a:r>
              <a:rPr lang="en-US" sz="1500" dirty="0">
                <a:solidFill>
                  <a:srgbClr val="7070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self-limiting in healthy adults</a:t>
            </a:r>
            <a:endParaRPr lang="en-US" sz="1500" dirty="0"/>
          </a:p>
        </p:txBody>
      </p:sp>
      <p:sp>
        <p:nvSpPr>
          <p:cNvPr id="35" name="SK-4-text-34"/>
          <p:cNvSpPr/>
          <p:nvPr/>
        </p:nvSpPr>
        <p:spPr>
          <a:xfrm>
            <a:off x="597396" y="6576715"/>
            <a:ext cx="641604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1B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NICE NG120 • Bradford VTS 2026</a:t>
            </a:r>
            <a:endParaRPr lang="en-US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24479" y="0"/>
            <a:ext cx="3267373" cy="2180779"/>
          </a:xfrm>
          <a:prstGeom prst="rect">
            <a:avLst/>
          </a:prstGeom>
        </p:spPr>
      </p:pic>
      <p:pic>
        <p:nvPicPr>
          <p:cNvPr id="4" name="SK-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2675" y="500509"/>
            <a:ext cx="3876973" cy="411361"/>
          </a:xfrm>
          <a:prstGeom prst="rect">
            <a:avLst/>
          </a:prstGeom>
        </p:spPr>
      </p:pic>
      <p:pic>
        <p:nvPicPr>
          <p:cNvPr id="5" name="SK-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0471" y="1685925"/>
            <a:ext cx="1158180" cy="57150"/>
          </a:xfrm>
          <a:prstGeom prst="rect">
            <a:avLst/>
          </a:prstGeom>
        </p:spPr>
      </p:pic>
      <p:pic>
        <p:nvPicPr>
          <p:cNvPr id="6" name="SK-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0471" y="2057400"/>
            <a:ext cx="3486894" cy="3620988"/>
          </a:xfrm>
          <a:prstGeom prst="rect">
            <a:avLst/>
          </a:prstGeom>
        </p:spPr>
      </p:pic>
      <p:pic>
        <p:nvPicPr>
          <p:cNvPr id="7" name="SK-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72580" y="3691086"/>
            <a:ext cx="670471" cy="38100"/>
          </a:xfrm>
          <a:prstGeom prst="rect">
            <a:avLst/>
          </a:prstGeom>
        </p:spPr>
      </p:pic>
      <p:pic>
        <p:nvPicPr>
          <p:cNvPr id="8" name="SK-5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02196" y="5164038"/>
            <a:ext cx="3011388" cy="308521"/>
          </a:xfrm>
          <a:prstGeom prst="rect">
            <a:avLst/>
          </a:prstGeom>
        </p:spPr>
      </p:pic>
      <p:pic>
        <p:nvPicPr>
          <p:cNvPr id="9" name="SK-5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352479" y="2057400"/>
            <a:ext cx="3486894" cy="3620988"/>
          </a:xfrm>
          <a:prstGeom prst="rect">
            <a:avLst/>
          </a:prstGeom>
        </p:spPr>
      </p:pic>
      <p:pic>
        <p:nvPicPr>
          <p:cNvPr id="10" name="SK-5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54588" y="3691086"/>
            <a:ext cx="670471" cy="38100"/>
          </a:xfrm>
          <a:prstGeom prst="rect">
            <a:avLst/>
          </a:prstGeom>
        </p:spPr>
      </p:pic>
      <p:pic>
        <p:nvPicPr>
          <p:cNvPr id="11" name="SK-5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034486" y="2057400"/>
            <a:ext cx="3486894" cy="3620988"/>
          </a:xfrm>
          <a:prstGeom prst="rect">
            <a:avLst/>
          </a:prstGeom>
        </p:spPr>
      </p:pic>
      <p:pic>
        <p:nvPicPr>
          <p:cNvPr id="12" name="SK-5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436596" y="3691086"/>
            <a:ext cx="670471" cy="38100"/>
          </a:xfrm>
          <a:prstGeom prst="rect">
            <a:avLst/>
          </a:prstGeom>
        </p:spPr>
      </p:pic>
      <p:pic>
        <p:nvPicPr>
          <p:cNvPr id="13" name="SK-5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70471" y="5904607"/>
            <a:ext cx="10850761" cy="555427"/>
          </a:xfrm>
          <a:prstGeom prst="rect">
            <a:avLst/>
          </a:prstGeom>
        </p:spPr>
      </p:pic>
      <p:pic>
        <p:nvPicPr>
          <p:cNvPr id="14" name="SK-5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6761857"/>
            <a:ext cx="12192000" cy="95994"/>
          </a:xfrm>
          <a:prstGeom prst="rect">
            <a:avLst/>
          </a:prstGeom>
        </p:spPr>
      </p:pic>
      <p:pic>
        <p:nvPicPr>
          <p:cNvPr id="15" name="SK-5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426369" y="5966371"/>
            <a:ext cx="390079" cy="383977"/>
          </a:xfrm>
          <a:prstGeom prst="rect">
            <a:avLst/>
          </a:prstGeom>
        </p:spPr>
      </p:pic>
      <p:pic>
        <p:nvPicPr>
          <p:cNvPr id="16" name="SK-5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363373" y="2269927"/>
            <a:ext cx="804565" cy="843409"/>
          </a:xfrm>
          <a:prstGeom prst="rect">
            <a:avLst/>
          </a:prstGeom>
        </p:spPr>
      </p:pic>
      <p:pic>
        <p:nvPicPr>
          <p:cNvPr id="17" name="SK-5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754588" y="2269927"/>
            <a:ext cx="682675" cy="843409"/>
          </a:xfrm>
          <a:prstGeom prst="rect">
            <a:avLst/>
          </a:prstGeom>
        </p:spPr>
      </p:pic>
      <p:pic>
        <p:nvPicPr>
          <p:cNvPr id="18" name="SK-5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999357" y="2283619"/>
            <a:ext cx="816769" cy="829717"/>
          </a:xfrm>
          <a:prstGeom prst="rect">
            <a:avLst/>
          </a:prstGeom>
        </p:spPr>
      </p:pic>
      <p:sp>
        <p:nvSpPr>
          <p:cNvPr id="19" name="SK-5-text-18"/>
          <p:cNvSpPr/>
          <p:nvPr/>
        </p:nvSpPr>
        <p:spPr>
          <a:xfrm>
            <a:off x="781348" y="589657"/>
            <a:ext cx="352112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ACUTE BRONCHITIS · NICE NG120</a:t>
            </a:r>
            <a:endParaRPr lang="en-US" sz="1500" dirty="0"/>
          </a:p>
        </p:txBody>
      </p:sp>
      <p:sp>
        <p:nvSpPr>
          <p:cNvPr id="20" name="SK-5-text-19"/>
          <p:cNvSpPr/>
          <p:nvPr/>
        </p:nvSpPr>
        <p:spPr>
          <a:xfrm>
            <a:off x="658267" y="1056084"/>
            <a:ext cx="11533733" cy="5828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750" b="1" dirty="0">
                <a:solidFill>
                  <a:srgbClr val="002B4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Management of Acute Bronchitis</a:t>
            </a:r>
            <a:endParaRPr lang="en-US" sz="3750" dirty="0"/>
          </a:p>
        </p:txBody>
      </p:sp>
      <p:sp>
        <p:nvSpPr>
          <p:cNvPr id="21" name="SK-5-text-20"/>
          <p:cNvSpPr/>
          <p:nvPr/>
        </p:nvSpPr>
        <p:spPr>
          <a:xfrm>
            <a:off x="1105793" y="3278088"/>
            <a:ext cx="2604046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Routine Antibiotics</a:t>
            </a:r>
            <a:endParaRPr lang="en-US" sz="1650" dirty="0"/>
          </a:p>
        </p:txBody>
      </p:sp>
      <p:sp>
        <p:nvSpPr>
          <p:cNvPr id="22" name="SK-5-text-21"/>
          <p:cNvSpPr/>
          <p:nvPr/>
        </p:nvSpPr>
        <p:spPr>
          <a:xfrm>
            <a:off x="865584" y="3861048"/>
            <a:ext cx="3084463" cy="11726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NICE NG120 recommends against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routine antibiotic prescribing for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acute bronchitis. Antibiotics do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 shorten illness duration and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increase resistance risk.</a:t>
            </a:r>
            <a:endParaRPr lang="en-US" sz="1500" dirty="0"/>
          </a:p>
        </p:txBody>
      </p:sp>
      <p:sp>
        <p:nvSpPr>
          <p:cNvPr id="23" name="SK-5-text-22"/>
          <p:cNvSpPr/>
          <p:nvPr/>
        </p:nvSpPr>
        <p:spPr>
          <a:xfrm>
            <a:off x="915442" y="5198269"/>
            <a:ext cx="2935932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Strong NICE Recommendation</a:t>
            </a:r>
            <a:endParaRPr lang="en-US" sz="1500" dirty="0"/>
          </a:p>
        </p:txBody>
      </p:sp>
      <p:sp>
        <p:nvSpPr>
          <p:cNvPr id="24" name="SK-5-text-23"/>
          <p:cNvSpPr/>
          <p:nvPr/>
        </p:nvSpPr>
        <p:spPr>
          <a:xfrm>
            <a:off x="5153471" y="3278088"/>
            <a:ext cx="1872555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Symptom Relief</a:t>
            </a:r>
            <a:endParaRPr lang="en-US" sz="1650" dirty="0"/>
          </a:p>
        </p:txBody>
      </p:sp>
      <p:sp>
        <p:nvSpPr>
          <p:cNvPr id="25" name="SK-5-text-24"/>
          <p:cNvSpPr/>
          <p:nvPr/>
        </p:nvSpPr>
        <p:spPr>
          <a:xfrm>
            <a:off x="4681686" y="3861048"/>
            <a:ext cx="2779663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Honey — adults and children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over 1 year</a:t>
            </a:r>
            <a:endParaRPr lang="en-US" sz="1500" dirty="0"/>
          </a:p>
        </p:txBody>
      </p:sp>
      <p:sp>
        <p:nvSpPr>
          <p:cNvPr id="26" name="SK-5-text-25"/>
          <p:cNvSpPr/>
          <p:nvPr/>
        </p:nvSpPr>
        <p:spPr>
          <a:xfrm>
            <a:off x="4681686" y="4389090"/>
            <a:ext cx="2779663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Paracetamol or ibuprofen for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fever and discomfort</a:t>
            </a:r>
            <a:endParaRPr lang="en-US" sz="1500" dirty="0"/>
          </a:p>
        </p:txBody>
      </p:sp>
      <p:sp>
        <p:nvSpPr>
          <p:cNvPr id="27" name="SK-5-text-26"/>
          <p:cNvSpPr/>
          <p:nvPr/>
        </p:nvSpPr>
        <p:spPr>
          <a:xfrm>
            <a:off x="4681686" y="4917132"/>
            <a:ext cx="2499271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Reassure: cough typically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resolves in 3–4 weeks</a:t>
            </a:r>
            <a:endParaRPr lang="en-US" sz="1500" dirty="0"/>
          </a:p>
        </p:txBody>
      </p:sp>
      <p:sp>
        <p:nvSpPr>
          <p:cNvPr id="28" name="SK-5-text-27"/>
          <p:cNvSpPr/>
          <p:nvPr/>
        </p:nvSpPr>
        <p:spPr>
          <a:xfrm>
            <a:off x="8091785" y="3278088"/>
            <a:ext cx="3347740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Delayed Prescribing Strategy</a:t>
            </a:r>
            <a:endParaRPr lang="en-US" sz="1650" dirty="0"/>
          </a:p>
        </p:txBody>
      </p:sp>
      <p:sp>
        <p:nvSpPr>
          <p:cNvPr id="29" name="SK-5-text-28"/>
          <p:cNvSpPr/>
          <p:nvPr/>
        </p:nvSpPr>
        <p:spPr>
          <a:xfrm>
            <a:off x="8229600" y="3861048"/>
            <a:ext cx="3072259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May be appropriate for patients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higher risk or patient anxiety.</a:t>
            </a:r>
            <a:endParaRPr lang="en-US" sz="1500" dirty="0"/>
          </a:p>
        </p:txBody>
      </p:sp>
      <p:sp>
        <p:nvSpPr>
          <p:cNvPr id="30" name="SK-5-text-29"/>
          <p:cNvSpPr/>
          <p:nvPr/>
        </p:nvSpPr>
        <p:spPr>
          <a:xfrm>
            <a:off x="8229600" y="4594771"/>
            <a:ext cx="3011388" cy="7131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Issue a prescription to use only if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symptoms worsen or do not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improve after 2–3 days.</a:t>
            </a:r>
            <a:endParaRPr lang="en-US" sz="1500" dirty="0"/>
          </a:p>
        </p:txBody>
      </p:sp>
      <p:sp>
        <p:nvSpPr>
          <p:cNvPr id="31" name="SK-5-text-30"/>
          <p:cNvSpPr/>
          <p:nvPr/>
        </p:nvSpPr>
        <p:spPr>
          <a:xfrm>
            <a:off x="1853059" y="6034980"/>
            <a:ext cx="10338941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Expected illness duration: cough lasts 3–4 weeks — set patient expectations early.</a:t>
            </a:r>
            <a:endParaRPr lang="en-US" sz="1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655" y="445740"/>
            <a:ext cx="3169890" cy="383977"/>
          </a:xfrm>
          <a:prstGeom prst="rect">
            <a:avLst/>
          </a:prstGeom>
        </p:spPr>
      </p:pic>
      <p:pic>
        <p:nvPicPr>
          <p:cNvPr id="4" name="SK-6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1655" y="1569839"/>
            <a:ext cx="3169890" cy="28575"/>
          </a:xfrm>
          <a:prstGeom prst="rect">
            <a:avLst/>
          </a:prstGeom>
        </p:spPr>
      </p:pic>
      <p:pic>
        <p:nvPicPr>
          <p:cNvPr id="5" name="SK-6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1655" y="1975098"/>
            <a:ext cx="5327898" cy="4416475"/>
          </a:xfrm>
          <a:prstGeom prst="rect">
            <a:avLst/>
          </a:prstGeom>
        </p:spPr>
      </p:pic>
      <p:pic>
        <p:nvPicPr>
          <p:cNvPr id="6" name="SK-6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1655" y="1975098"/>
            <a:ext cx="4437757" cy="637729"/>
          </a:xfrm>
          <a:prstGeom prst="rect">
            <a:avLst/>
          </a:prstGeom>
        </p:spPr>
      </p:pic>
      <p:pic>
        <p:nvPicPr>
          <p:cNvPr id="7" name="SK-6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253365" y="0"/>
            <a:ext cx="1938486" cy="2125861"/>
          </a:xfrm>
          <a:prstGeom prst="rect">
            <a:avLst/>
          </a:prstGeom>
        </p:spPr>
      </p:pic>
      <p:pic>
        <p:nvPicPr>
          <p:cNvPr id="8" name="SK-6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66557" y="2407146"/>
            <a:ext cx="5315694" cy="802332"/>
          </a:xfrm>
          <a:prstGeom prst="rect">
            <a:avLst/>
          </a:prstGeom>
        </p:spPr>
      </p:pic>
      <p:pic>
        <p:nvPicPr>
          <p:cNvPr id="9" name="SK-6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66557" y="3607296"/>
            <a:ext cx="5315694" cy="802332"/>
          </a:xfrm>
          <a:prstGeom prst="rect">
            <a:avLst/>
          </a:prstGeom>
        </p:spPr>
      </p:pic>
      <p:pic>
        <p:nvPicPr>
          <p:cNvPr id="10" name="SK-6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66557" y="4807446"/>
            <a:ext cx="5315694" cy="802332"/>
          </a:xfrm>
          <a:prstGeom prst="rect">
            <a:avLst/>
          </a:prstGeom>
        </p:spPr>
      </p:pic>
      <p:pic>
        <p:nvPicPr>
          <p:cNvPr id="11" name="SK-6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66557" y="6096744"/>
            <a:ext cx="5315694" cy="287982"/>
          </a:xfrm>
          <a:prstGeom prst="rect">
            <a:avLst/>
          </a:prstGeom>
        </p:spPr>
      </p:pic>
      <p:pic>
        <p:nvPicPr>
          <p:cNvPr id="12" name="SK-6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6797725"/>
            <a:ext cx="12192000" cy="38100"/>
          </a:xfrm>
          <a:prstGeom prst="rect">
            <a:avLst/>
          </a:prstGeom>
        </p:spPr>
      </p:pic>
      <p:sp>
        <p:nvSpPr>
          <p:cNvPr id="13" name="SK-6-text-12"/>
          <p:cNvSpPr/>
          <p:nvPr/>
        </p:nvSpPr>
        <p:spPr>
          <a:xfrm>
            <a:off x="743694" y="493663"/>
            <a:ext cx="790003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Acute Bronchitis · NICE NG120</a:t>
            </a:r>
            <a:endParaRPr lang="en-US" sz="1650" dirty="0"/>
          </a:p>
        </p:txBody>
      </p:sp>
      <p:sp>
        <p:nvSpPr>
          <p:cNvPr id="14" name="SK-6-text-13"/>
          <p:cNvSpPr/>
          <p:nvPr/>
        </p:nvSpPr>
        <p:spPr>
          <a:xfrm>
            <a:off x="597396" y="946398"/>
            <a:ext cx="11594604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450" b="1" dirty="0">
                <a:solidFill>
                  <a:srgbClr val="001D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to Consider Antibiotics for Bronchitis</a:t>
            </a:r>
            <a:endParaRPr lang="en-US" sz="3450" dirty="0"/>
          </a:p>
        </p:txBody>
      </p:sp>
      <p:sp>
        <p:nvSpPr>
          <p:cNvPr id="15" name="SK-6-text-14"/>
          <p:cNvSpPr/>
          <p:nvPr/>
        </p:nvSpPr>
        <p:spPr>
          <a:xfrm>
            <a:off x="816769" y="2132707"/>
            <a:ext cx="11375231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1D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Consider antibiotics if patient has:</a:t>
            </a:r>
            <a:endParaRPr lang="en-US" sz="2100" dirty="0"/>
          </a:p>
        </p:txBody>
      </p:sp>
      <p:sp>
        <p:nvSpPr>
          <p:cNvPr id="16" name="SK-6-text-15"/>
          <p:cNvSpPr/>
          <p:nvPr/>
        </p:nvSpPr>
        <p:spPr>
          <a:xfrm>
            <a:off x="816769" y="2804815"/>
            <a:ext cx="11375231" cy="3497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001D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COPD or significant respiratory disease</a:t>
            </a:r>
            <a:endParaRPr lang="en-US" sz="1950" dirty="0"/>
          </a:p>
        </p:txBody>
      </p:sp>
      <p:sp>
        <p:nvSpPr>
          <p:cNvPr id="17" name="SK-6-text-16"/>
          <p:cNvSpPr/>
          <p:nvPr/>
        </p:nvSpPr>
        <p:spPr>
          <a:xfrm>
            <a:off x="816769" y="3257550"/>
            <a:ext cx="11119485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001D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Elderly patients (especially frail)</a:t>
            </a:r>
            <a:endParaRPr lang="en-US" sz="1950" dirty="0"/>
          </a:p>
        </p:txBody>
      </p:sp>
      <p:sp>
        <p:nvSpPr>
          <p:cNvPr id="18" name="SK-6-text-17"/>
          <p:cNvSpPr/>
          <p:nvPr/>
        </p:nvSpPr>
        <p:spPr>
          <a:xfrm>
            <a:off x="816769" y="3751213"/>
            <a:ext cx="5770245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001D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Immunocompromised</a:t>
            </a:r>
            <a:endParaRPr lang="en-US" sz="1950" dirty="0"/>
          </a:p>
        </p:txBody>
      </p:sp>
      <p:sp>
        <p:nvSpPr>
          <p:cNvPr id="19" name="SK-6-text-18"/>
          <p:cNvSpPr/>
          <p:nvPr/>
        </p:nvSpPr>
        <p:spPr>
          <a:xfrm>
            <a:off x="816769" y="4210794"/>
            <a:ext cx="5770245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001D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Diabetes mellitus</a:t>
            </a:r>
            <a:endParaRPr lang="en-US" sz="1950" dirty="0"/>
          </a:p>
        </p:txBody>
      </p:sp>
      <p:sp>
        <p:nvSpPr>
          <p:cNvPr id="20" name="SK-6-text-19"/>
          <p:cNvSpPr/>
          <p:nvPr/>
        </p:nvSpPr>
        <p:spPr>
          <a:xfrm>
            <a:off x="816769" y="4677073"/>
            <a:ext cx="11375231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001D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Heart failure or significant cardiac disease</a:t>
            </a:r>
            <a:endParaRPr lang="en-US" sz="1950" dirty="0"/>
          </a:p>
        </p:txBody>
      </p:sp>
      <p:sp>
        <p:nvSpPr>
          <p:cNvPr id="21" name="SK-6-text-20"/>
          <p:cNvSpPr/>
          <p:nvPr/>
        </p:nvSpPr>
        <p:spPr>
          <a:xfrm>
            <a:off x="816769" y="5143500"/>
            <a:ext cx="10525125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001D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Multiple or serious comorbidities</a:t>
            </a:r>
            <a:endParaRPr lang="en-US" sz="1950" dirty="0"/>
          </a:p>
        </p:txBody>
      </p:sp>
      <p:sp>
        <p:nvSpPr>
          <p:cNvPr id="22" name="SK-6-text-21"/>
          <p:cNvSpPr/>
          <p:nvPr/>
        </p:nvSpPr>
        <p:spPr>
          <a:xfrm>
            <a:off x="877788" y="5938986"/>
            <a:ext cx="10833735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556B8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*Also consider if systemically very unwell</a:t>
            </a:r>
            <a:endParaRPr lang="en-US" sz="1650" dirty="0"/>
          </a:p>
        </p:txBody>
      </p:sp>
      <p:sp>
        <p:nvSpPr>
          <p:cNvPr id="23" name="SK-6-text-22"/>
          <p:cNvSpPr/>
          <p:nvPr/>
        </p:nvSpPr>
        <p:spPr>
          <a:xfrm>
            <a:off x="7315200" y="1975098"/>
            <a:ext cx="4876800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1D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CRP-Guided Prescribing •</a:t>
            </a:r>
            <a:endParaRPr lang="en-US" sz="2100" dirty="0"/>
          </a:p>
        </p:txBody>
      </p:sp>
      <p:sp>
        <p:nvSpPr>
          <p:cNvPr id="24" name="SK-6-text-23"/>
          <p:cNvSpPr/>
          <p:nvPr/>
        </p:nvSpPr>
        <p:spPr>
          <a:xfrm>
            <a:off x="6425059" y="2530525"/>
            <a:ext cx="4914900" cy="514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&lt; 20 mg/L</a:t>
            </a:r>
            <a:endParaRPr lang="en-US" sz="3000" dirty="0"/>
          </a:p>
        </p:txBody>
      </p:sp>
      <p:sp>
        <p:nvSpPr>
          <p:cNvPr id="25" name="SK-6-text-24"/>
          <p:cNvSpPr/>
          <p:nvPr/>
        </p:nvSpPr>
        <p:spPr>
          <a:xfrm>
            <a:off x="8948886" y="2509986"/>
            <a:ext cx="1889671" cy="5896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340"/>
              </a:lnSpc>
              <a:buNone/>
            </a:pPr>
            <a:r>
              <a:rPr lang="en-US" sz="19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Antibiotics likely</a:t>
            </a:r>
            <a:endParaRPr lang="en-US" sz="1950" dirty="0"/>
          </a:p>
          <a:p>
            <a:pPr marL="0" indent="0" algn="l">
              <a:lnSpc>
                <a:spcPts val="2340"/>
              </a:lnSpc>
              <a:buNone/>
            </a:pPr>
            <a:r>
              <a:rPr lang="en-US" sz="19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 needed</a:t>
            </a:r>
            <a:endParaRPr lang="en-US" sz="1950" dirty="0"/>
          </a:p>
        </p:txBody>
      </p:sp>
      <p:sp>
        <p:nvSpPr>
          <p:cNvPr id="26" name="SK-6-text-25"/>
          <p:cNvSpPr/>
          <p:nvPr/>
        </p:nvSpPr>
        <p:spPr>
          <a:xfrm>
            <a:off x="7985671" y="3257550"/>
            <a:ext cx="4206329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1D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Bacterial cause unlikely</a:t>
            </a:r>
            <a:endParaRPr lang="en-US" sz="1350" dirty="0"/>
          </a:p>
        </p:txBody>
      </p:sp>
      <p:sp>
        <p:nvSpPr>
          <p:cNvPr id="27" name="SK-6-text-26"/>
          <p:cNvSpPr/>
          <p:nvPr/>
        </p:nvSpPr>
        <p:spPr>
          <a:xfrm>
            <a:off x="6425059" y="3812977"/>
            <a:ext cx="5766941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20–100 mg/L</a:t>
            </a:r>
            <a:endParaRPr lang="en-US" sz="3000" dirty="0"/>
          </a:p>
        </p:txBody>
      </p:sp>
      <p:sp>
        <p:nvSpPr>
          <p:cNvPr id="28" name="SK-6-text-27"/>
          <p:cNvSpPr/>
          <p:nvPr/>
        </p:nvSpPr>
        <p:spPr>
          <a:xfrm>
            <a:off x="8948886" y="3723829"/>
            <a:ext cx="1987153" cy="6240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340"/>
              </a:lnSpc>
              <a:buNone/>
            </a:pPr>
            <a:r>
              <a:rPr lang="en-US" sz="19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Consider delayed</a:t>
            </a:r>
            <a:endParaRPr lang="en-US" sz="1950" dirty="0"/>
          </a:p>
          <a:p>
            <a:pPr marL="0" indent="0" algn="l">
              <a:lnSpc>
                <a:spcPts val="2340"/>
              </a:lnSpc>
              <a:buNone/>
            </a:pPr>
            <a:r>
              <a:rPr lang="en-US" sz="19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prescription</a:t>
            </a:r>
            <a:endParaRPr lang="en-US" sz="1950" dirty="0"/>
          </a:p>
        </p:txBody>
      </p:sp>
      <p:sp>
        <p:nvSpPr>
          <p:cNvPr id="29" name="SK-6-text-28"/>
          <p:cNvSpPr/>
          <p:nvPr/>
        </p:nvSpPr>
        <p:spPr>
          <a:xfrm>
            <a:off x="7363867" y="4471392"/>
            <a:ext cx="4828133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1D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Uncertain — clinical judgement required</a:t>
            </a:r>
            <a:endParaRPr lang="en-US" sz="1350" dirty="0"/>
          </a:p>
        </p:txBody>
      </p:sp>
      <p:sp>
        <p:nvSpPr>
          <p:cNvPr id="30" name="SK-6-text-29"/>
          <p:cNvSpPr/>
          <p:nvPr/>
        </p:nvSpPr>
        <p:spPr>
          <a:xfrm>
            <a:off x="6437263" y="5047357"/>
            <a:ext cx="5676900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&gt; 100 mg/L</a:t>
            </a:r>
            <a:endParaRPr lang="en-US" sz="3000" dirty="0"/>
          </a:p>
        </p:txBody>
      </p:sp>
      <p:sp>
        <p:nvSpPr>
          <p:cNvPr id="31" name="SK-6-text-30"/>
          <p:cNvSpPr/>
          <p:nvPr/>
        </p:nvSpPr>
        <p:spPr>
          <a:xfrm>
            <a:off x="8948886" y="4937671"/>
            <a:ext cx="2340769" cy="6240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340"/>
              </a:lnSpc>
              <a:buNone/>
            </a:pPr>
            <a:r>
              <a:rPr lang="en-US" sz="19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Prescribe antibiotics</a:t>
            </a:r>
            <a:endParaRPr lang="en-US" sz="1950" dirty="0"/>
          </a:p>
          <a:p>
            <a:pPr marL="0" indent="0" algn="l">
              <a:lnSpc>
                <a:spcPts val="2340"/>
              </a:lnSpc>
              <a:buNone/>
            </a:pPr>
            <a:r>
              <a:rPr lang="en-US" sz="19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immediately</a:t>
            </a:r>
            <a:endParaRPr lang="en-US" sz="1950" dirty="0"/>
          </a:p>
        </p:txBody>
      </p:sp>
      <p:sp>
        <p:nvSpPr>
          <p:cNvPr id="32" name="SK-6-text-31"/>
          <p:cNvSpPr/>
          <p:nvPr/>
        </p:nvSpPr>
        <p:spPr>
          <a:xfrm>
            <a:off x="7961263" y="5692080"/>
            <a:ext cx="4230737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1D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Likely bacterial infection</a:t>
            </a:r>
            <a:endParaRPr lang="en-US" sz="1350" dirty="0"/>
          </a:p>
        </p:txBody>
      </p:sp>
      <p:sp>
        <p:nvSpPr>
          <p:cNvPr id="33" name="SK-6-text-32"/>
          <p:cNvSpPr/>
          <p:nvPr/>
        </p:nvSpPr>
        <p:spPr>
          <a:xfrm>
            <a:off x="6364188" y="6144667"/>
            <a:ext cx="5827812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Always use CRP alongside clinical assessment — never in isolation</a:t>
            </a:r>
            <a:endParaRPr lang="en-US" sz="13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7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80377" y="0"/>
            <a:ext cx="2511475" cy="1810494"/>
          </a:xfrm>
          <a:prstGeom prst="rect">
            <a:avLst/>
          </a:prstGeom>
        </p:spPr>
      </p:pic>
      <p:pic>
        <p:nvPicPr>
          <p:cNvPr id="4" name="SK-7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5192" y="445740"/>
            <a:ext cx="2633365" cy="274290"/>
          </a:xfrm>
          <a:prstGeom prst="rect">
            <a:avLst/>
          </a:prstGeom>
        </p:spPr>
      </p:pic>
      <p:pic>
        <p:nvPicPr>
          <p:cNvPr id="5" name="SK-7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5192" y="1961257"/>
            <a:ext cx="2462659" cy="68461"/>
          </a:xfrm>
          <a:prstGeom prst="rect">
            <a:avLst/>
          </a:prstGeom>
        </p:spPr>
      </p:pic>
      <p:pic>
        <p:nvPicPr>
          <p:cNvPr id="6" name="SK-7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5192" y="2338536"/>
            <a:ext cx="4791373" cy="274290"/>
          </a:xfrm>
          <a:prstGeom prst="rect">
            <a:avLst/>
          </a:prstGeom>
        </p:spPr>
      </p:pic>
      <p:pic>
        <p:nvPicPr>
          <p:cNvPr id="7" name="SK-7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5192" y="2729359"/>
            <a:ext cx="1718965" cy="1467594"/>
          </a:xfrm>
          <a:prstGeom prst="rect">
            <a:avLst/>
          </a:prstGeom>
        </p:spPr>
      </p:pic>
      <p:pic>
        <p:nvPicPr>
          <p:cNvPr id="8" name="SK-7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474863" y="2729359"/>
            <a:ext cx="1718965" cy="1467594"/>
          </a:xfrm>
          <a:prstGeom prst="rect">
            <a:avLst/>
          </a:prstGeom>
        </p:spPr>
      </p:pic>
      <p:pic>
        <p:nvPicPr>
          <p:cNvPr id="9" name="SK-7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364682" y="2729359"/>
            <a:ext cx="1718965" cy="1467594"/>
          </a:xfrm>
          <a:prstGeom prst="rect">
            <a:avLst/>
          </a:prstGeom>
        </p:spPr>
      </p:pic>
      <p:pic>
        <p:nvPicPr>
          <p:cNvPr id="10" name="SK-7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54353" y="2729359"/>
            <a:ext cx="1718965" cy="1467594"/>
          </a:xfrm>
          <a:prstGeom prst="rect">
            <a:avLst/>
          </a:prstGeom>
        </p:spPr>
      </p:pic>
      <p:pic>
        <p:nvPicPr>
          <p:cNvPr id="11" name="SK-7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85192" y="4443859"/>
            <a:ext cx="2194471" cy="274290"/>
          </a:xfrm>
          <a:prstGeom prst="rect">
            <a:avLst/>
          </a:prstGeom>
        </p:spPr>
      </p:pic>
      <p:pic>
        <p:nvPicPr>
          <p:cNvPr id="12" name="SK-7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85192" y="5246340"/>
            <a:ext cx="7327255" cy="754261"/>
          </a:xfrm>
          <a:prstGeom prst="rect">
            <a:avLst/>
          </a:prstGeom>
        </p:spPr>
      </p:pic>
      <p:pic>
        <p:nvPicPr>
          <p:cNvPr id="13" name="SK-7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85192" y="5246340"/>
            <a:ext cx="97482" cy="754261"/>
          </a:xfrm>
          <a:prstGeom prst="rect">
            <a:avLst/>
          </a:prstGeom>
        </p:spPr>
      </p:pic>
      <p:pic>
        <p:nvPicPr>
          <p:cNvPr id="14" name="SK-7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339286" y="4149030"/>
            <a:ext cx="1633686" cy="1350913"/>
          </a:xfrm>
          <a:prstGeom prst="rect">
            <a:avLst/>
          </a:prstGeom>
        </p:spPr>
      </p:pic>
      <p:pic>
        <p:nvPicPr>
          <p:cNvPr id="15" name="SK-7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6784032"/>
            <a:ext cx="12192000" cy="38100"/>
          </a:xfrm>
          <a:prstGeom prst="rect">
            <a:avLst/>
          </a:prstGeom>
        </p:spPr>
      </p:pic>
      <p:pic>
        <p:nvPicPr>
          <p:cNvPr id="16" name="SK-7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509992" y="2455069"/>
            <a:ext cx="3121075" cy="3031182"/>
          </a:xfrm>
          <a:prstGeom prst="rect">
            <a:avLst/>
          </a:prstGeom>
        </p:spPr>
      </p:pic>
      <p:pic>
        <p:nvPicPr>
          <p:cNvPr id="17" name="SK-7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827490" y="2942034"/>
            <a:ext cx="438894" cy="349746"/>
          </a:xfrm>
          <a:prstGeom prst="rect">
            <a:avLst/>
          </a:prstGeom>
        </p:spPr>
      </p:pic>
      <p:pic>
        <p:nvPicPr>
          <p:cNvPr id="18" name="SK-7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937671" y="2818507"/>
            <a:ext cx="438894" cy="390823"/>
          </a:xfrm>
          <a:prstGeom prst="rect">
            <a:avLst/>
          </a:prstGeom>
        </p:spPr>
      </p:pic>
      <p:pic>
        <p:nvPicPr>
          <p:cNvPr id="19" name="SK-7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3072259" y="2914650"/>
            <a:ext cx="426690" cy="397669"/>
          </a:xfrm>
          <a:prstGeom prst="rect">
            <a:avLst/>
          </a:prstGeom>
        </p:spPr>
      </p:pic>
      <p:pic>
        <p:nvPicPr>
          <p:cNvPr id="20" name="SK-7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206996" y="2914650"/>
            <a:ext cx="414486" cy="404515"/>
          </a:xfrm>
          <a:prstGeom prst="rect">
            <a:avLst/>
          </a:prstGeom>
        </p:spPr>
      </p:pic>
      <p:sp>
        <p:nvSpPr>
          <p:cNvPr id="21" name="SK-7-text-20"/>
          <p:cNvSpPr/>
          <p:nvPr/>
        </p:nvSpPr>
        <p:spPr>
          <a:xfrm>
            <a:off x="682675" y="473125"/>
            <a:ext cx="660082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NICE NG250 · September 2025</a:t>
            </a:r>
            <a:endParaRPr lang="en-US" sz="1350" dirty="0"/>
          </a:p>
        </p:txBody>
      </p:sp>
      <p:sp>
        <p:nvSpPr>
          <p:cNvPr id="22" name="SK-7-text-21"/>
          <p:cNvSpPr/>
          <p:nvPr/>
        </p:nvSpPr>
        <p:spPr>
          <a:xfrm>
            <a:off x="572988" y="809179"/>
            <a:ext cx="7729686" cy="10971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4290"/>
              </a:lnSpc>
              <a:buNone/>
            </a:pPr>
            <a:r>
              <a:rPr lang="en-US" sz="3900" b="1" dirty="0">
                <a:solidFill>
                  <a:srgbClr val="0020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Community-Acquired Pneumonia</a:t>
            </a:r>
            <a:endParaRPr lang="en-US" sz="3900" dirty="0"/>
          </a:p>
          <a:p>
            <a:pPr marL="0" indent="0" algn="l">
              <a:lnSpc>
                <a:spcPts val="4290"/>
              </a:lnSpc>
              <a:buNone/>
            </a:pPr>
            <a:r>
              <a:rPr lang="en-US" sz="3900" b="1" dirty="0">
                <a:solidFill>
                  <a:srgbClr val="0020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Diagnosis</a:t>
            </a:r>
            <a:endParaRPr lang="en-US" sz="3900" dirty="0"/>
          </a:p>
        </p:txBody>
      </p:sp>
      <p:sp>
        <p:nvSpPr>
          <p:cNvPr id="23" name="SK-7-text-22"/>
          <p:cNvSpPr/>
          <p:nvPr/>
        </p:nvSpPr>
        <p:spPr>
          <a:xfrm>
            <a:off x="670471" y="2345382"/>
            <a:ext cx="968692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20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DIAGNOSE WHEN ≥2 OF THESE SYMPTOMS ARE PRESENT</a:t>
            </a:r>
            <a:endParaRPr lang="en-US" sz="1350" dirty="0"/>
          </a:p>
        </p:txBody>
      </p:sp>
      <p:sp>
        <p:nvSpPr>
          <p:cNvPr id="24" name="SK-7-text-23"/>
          <p:cNvSpPr/>
          <p:nvPr/>
        </p:nvSpPr>
        <p:spPr>
          <a:xfrm>
            <a:off x="1071563" y="3463230"/>
            <a:ext cx="68520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75" b="1" dirty="0">
                <a:solidFill>
                  <a:srgbClr val="0020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Fever</a:t>
            </a:r>
            <a:endParaRPr lang="en-US" sz="1575" dirty="0"/>
          </a:p>
        </p:txBody>
      </p:sp>
      <p:sp>
        <p:nvSpPr>
          <p:cNvPr id="25" name="SK-7-text-24"/>
          <p:cNvSpPr/>
          <p:nvPr/>
        </p:nvSpPr>
        <p:spPr>
          <a:xfrm>
            <a:off x="1117699" y="3737521"/>
            <a:ext cx="592931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75" dirty="0">
                <a:solidFill>
                  <a:srgbClr val="0020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&gt;38°C</a:t>
            </a:r>
            <a:endParaRPr lang="en-US" sz="1275" dirty="0"/>
          </a:p>
        </p:txBody>
      </p:sp>
      <p:sp>
        <p:nvSpPr>
          <p:cNvPr id="26" name="SK-7-text-25"/>
          <p:cNvSpPr/>
          <p:nvPr/>
        </p:nvSpPr>
        <p:spPr>
          <a:xfrm>
            <a:off x="2644378" y="3456384"/>
            <a:ext cx="1270397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75" b="1" dirty="0">
                <a:solidFill>
                  <a:srgbClr val="0020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New Cough</a:t>
            </a:r>
            <a:endParaRPr lang="en-US" sz="1575" dirty="0"/>
          </a:p>
        </p:txBody>
      </p:sp>
      <p:sp>
        <p:nvSpPr>
          <p:cNvPr id="27" name="SK-7-text-26"/>
          <p:cNvSpPr/>
          <p:nvPr/>
        </p:nvSpPr>
        <p:spPr>
          <a:xfrm>
            <a:off x="2812405" y="3751213"/>
            <a:ext cx="958751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75" dirty="0">
                <a:solidFill>
                  <a:srgbClr val="0020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acute onset</a:t>
            </a:r>
            <a:endParaRPr lang="en-US" sz="1275" dirty="0"/>
          </a:p>
        </p:txBody>
      </p:sp>
      <p:sp>
        <p:nvSpPr>
          <p:cNvPr id="28" name="SK-7-text-27"/>
          <p:cNvSpPr/>
          <p:nvPr/>
        </p:nvSpPr>
        <p:spPr>
          <a:xfrm>
            <a:off x="4582864" y="3250555"/>
            <a:ext cx="1063079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75" b="1" dirty="0">
                <a:solidFill>
                  <a:srgbClr val="0020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Pleuritic</a:t>
            </a:r>
            <a:endParaRPr lang="en-US" sz="1575" dirty="0"/>
          </a:p>
        </p:txBody>
      </p:sp>
      <p:sp>
        <p:nvSpPr>
          <p:cNvPr id="29" name="SK-7-text-28"/>
          <p:cNvSpPr/>
          <p:nvPr/>
        </p:nvSpPr>
        <p:spPr>
          <a:xfrm>
            <a:off x="4570661" y="3476923"/>
            <a:ext cx="118497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75" b="1" dirty="0">
                <a:solidFill>
                  <a:srgbClr val="0020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Chest Pain</a:t>
            </a:r>
            <a:endParaRPr lang="en-US" sz="1575" dirty="0"/>
          </a:p>
        </p:txBody>
      </p:sp>
      <p:sp>
        <p:nvSpPr>
          <p:cNvPr id="30" name="SK-7-text-29"/>
          <p:cNvSpPr/>
          <p:nvPr/>
        </p:nvSpPr>
        <p:spPr>
          <a:xfrm>
            <a:off x="4572000" y="3744367"/>
            <a:ext cx="1182588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530"/>
              </a:lnSpc>
              <a:buNone/>
            </a:pPr>
            <a:r>
              <a:rPr lang="en-US" sz="1275" dirty="0">
                <a:solidFill>
                  <a:srgbClr val="0020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sharp, worse on</a:t>
            </a:r>
            <a:endParaRPr lang="en-US" sz="1275" dirty="0"/>
          </a:p>
          <a:p>
            <a:pPr marL="0" indent="0" algn="ctr">
              <a:lnSpc>
                <a:spcPts val="1530"/>
              </a:lnSpc>
              <a:buNone/>
            </a:pPr>
            <a:r>
              <a:rPr lang="en-US" sz="1275" dirty="0">
                <a:solidFill>
                  <a:srgbClr val="0020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breathing</a:t>
            </a:r>
            <a:endParaRPr lang="en-US" sz="1275" dirty="0"/>
          </a:p>
        </p:txBody>
      </p:sp>
      <p:sp>
        <p:nvSpPr>
          <p:cNvPr id="31" name="SK-7-text-30"/>
          <p:cNvSpPr/>
          <p:nvPr/>
        </p:nvSpPr>
        <p:spPr>
          <a:xfrm>
            <a:off x="6228755" y="3456384"/>
            <a:ext cx="1648271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75" b="1" dirty="0">
                <a:solidFill>
                  <a:srgbClr val="0020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Breathlessness</a:t>
            </a:r>
            <a:endParaRPr lang="en-US" sz="1575" dirty="0"/>
          </a:p>
        </p:txBody>
      </p:sp>
      <p:sp>
        <p:nvSpPr>
          <p:cNvPr id="32" name="SK-7-text-31"/>
          <p:cNvSpPr/>
          <p:nvPr/>
        </p:nvSpPr>
        <p:spPr>
          <a:xfrm>
            <a:off x="6348115" y="3744367"/>
            <a:ext cx="139764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75" dirty="0">
                <a:solidFill>
                  <a:srgbClr val="0020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new or worsening</a:t>
            </a:r>
            <a:endParaRPr lang="en-US" sz="1275" dirty="0"/>
          </a:p>
        </p:txBody>
      </p:sp>
      <p:sp>
        <p:nvSpPr>
          <p:cNvPr id="33" name="SK-7-text-32"/>
          <p:cNvSpPr/>
          <p:nvPr/>
        </p:nvSpPr>
        <p:spPr>
          <a:xfrm>
            <a:off x="670471" y="4471392"/>
            <a:ext cx="420052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20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EXAMINATION FINDINGS</a:t>
            </a:r>
            <a:endParaRPr lang="en-US" sz="1350" dirty="0"/>
          </a:p>
        </p:txBody>
      </p:sp>
      <p:sp>
        <p:nvSpPr>
          <p:cNvPr id="34" name="SK-7-text-33"/>
          <p:cNvSpPr/>
          <p:nvPr/>
        </p:nvSpPr>
        <p:spPr>
          <a:xfrm>
            <a:off x="548580" y="4827984"/>
            <a:ext cx="11643420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20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New focal chest signs — crackles or consolidation on auscultation</a:t>
            </a:r>
            <a:endParaRPr lang="en-US" sz="1650" dirty="0"/>
          </a:p>
        </p:txBody>
      </p:sp>
      <p:sp>
        <p:nvSpPr>
          <p:cNvPr id="35" name="SK-7-text-34"/>
          <p:cNvSpPr/>
          <p:nvPr/>
        </p:nvSpPr>
        <p:spPr>
          <a:xfrm>
            <a:off x="852744" y="5381030"/>
            <a:ext cx="6973788" cy="5211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070"/>
              </a:lnSpc>
              <a:buNone/>
            </a:pPr>
            <a:r>
              <a:rPr lang="en-US" sz="1725" b="1" dirty="0">
                <a:solidFill>
                  <a:srgbClr val="0020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CXR is NOT routinely required to diagnose CAP in the community —</a:t>
            </a:r>
            <a:endParaRPr lang="en-US" sz="1725" dirty="0"/>
          </a:p>
          <a:p>
            <a:pPr marL="0" indent="0" algn="l">
              <a:lnSpc>
                <a:spcPts val="2070"/>
              </a:lnSpc>
              <a:buNone/>
            </a:pPr>
            <a:r>
              <a:rPr lang="en-US" sz="1725" b="1" dirty="0">
                <a:solidFill>
                  <a:srgbClr val="0020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is a CLINICAL diagnosis</a:t>
            </a:r>
            <a:endParaRPr lang="en-US" sz="1725" dirty="0"/>
          </a:p>
        </p:txBody>
      </p:sp>
      <p:sp>
        <p:nvSpPr>
          <p:cNvPr id="36" name="SK-7-text-35"/>
          <p:cNvSpPr/>
          <p:nvPr/>
        </p:nvSpPr>
        <p:spPr>
          <a:xfrm>
            <a:off x="536377" y="6082903"/>
            <a:ext cx="11655623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20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*CXR is useful when: diagnosis is uncertain · poor response to treatment · considering hospital admission*</a:t>
            </a:r>
            <a:endParaRPr lang="en-US" sz="1200" dirty="0"/>
          </a:p>
        </p:txBody>
      </p:sp>
      <p:sp>
        <p:nvSpPr>
          <p:cNvPr id="37" name="SK-7-text-36"/>
          <p:cNvSpPr/>
          <p:nvPr/>
        </p:nvSpPr>
        <p:spPr>
          <a:xfrm>
            <a:off x="9058573" y="5863530"/>
            <a:ext cx="1901875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70809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*Focal consolidation — key</a:t>
            </a:r>
            <a:endParaRPr lang="en-US" sz="1200" dirty="0"/>
          </a:p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70809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examination finding in CAP</a:t>
            </a:r>
            <a:endParaRPr lang="en-US" sz="1200" dirty="0"/>
          </a:p>
        </p:txBody>
      </p:sp>
      <p:sp>
        <p:nvSpPr>
          <p:cNvPr id="38" name="SK-7-text-37"/>
          <p:cNvSpPr/>
          <p:nvPr/>
        </p:nvSpPr>
        <p:spPr>
          <a:xfrm>
            <a:off x="292596" y="6487567"/>
            <a:ext cx="867156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70809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Bradford VTS · Chest Infections in Primary Care</a:t>
            </a:r>
            <a:endParaRPr lang="en-US" sz="1200" dirty="0"/>
          </a:p>
        </p:txBody>
      </p:sp>
      <p:sp>
        <p:nvSpPr>
          <p:cNvPr id="39" name="SK-7-text-38"/>
          <p:cNvSpPr/>
          <p:nvPr/>
        </p:nvSpPr>
        <p:spPr>
          <a:xfrm>
            <a:off x="11347698" y="6487567"/>
            <a:ext cx="575965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70809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07 / 24</a:t>
            </a:r>
            <a:endParaRPr lang="en-US" sz="1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8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2675" y="452586"/>
            <a:ext cx="3206353" cy="329059"/>
          </a:xfrm>
          <a:prstGeom prst="rect">
            <a:avLst/>
          </a:prstGeom>
        </p:spPr>
      </p:pic>
      <p:pic>
        <p:nvPicPr>
          <p:cNvPr id="4" name="SK-8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2675" y="1563588"/>
            <a:ext cx="1914079" cy="54769"/>
          </a:xfrm>
          <a:prstGeom prst="rect">
            <a:avLst/>
          </a:prstGeom>
        </p:spPr>
      </p:pic>
      <p:pic>
        <p:nvPicPr>
          <p:cNvPr id="5" name="SK-8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53600" y="0"/>
            <a:ext cx="2438400" cy="1645890"/>
          </a:xfrm>
          <a:prstGeom prst="rect">
            <a:avLst/>
          </a:prstGeom>
        </p:spPr>
      </p:pic>
      <p:pic>
        <p:nvPicPr>
          <p:cNvPr id="6" name="SK-8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8973" y="2112169"/>
            <a:ext cx="2365177" cy="3278088"/>
          </a:xfrm>
          <a:prstGeom prst="rect">
            <a:avLst/>
          </a:prstGeom>
        </p:spPr>
      </p:pic>
      <p:pic>
        <p:nvPicPr>
          <p:cNvPr id="7" name="SK-8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2675" y="2029867"/>
            <a:ext cx="2365177" cy="3291780"/>
          </a:xfrm>
          <a:prstGeom prst="rect">
            <a:avLst/>
          </a:prstGeom>
        </p:spPr>
      </p:pic>
      <p:pic>
        <p:nvPicPr>
          <p:cNvPr id="8" name="SK-8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2675" y="2029867"/>
            <a:ext cx="2365177" cy="287982"/>
          </a:xfrm>
          <a:prstGeom prst="rect">
            <a:avLst/>
          </a:prstGeom>
        </p:spPr>
      </p:pic>
      <p:pic>
        <p:nvPicPr>
          <p:cNvPr id="9" name="SK-8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01961" y="4869061"/>
            <a:ext cx="975271" cy="287982"/>
          </a:xfrm>
          <a:prstGeom prst="rect">
            <a:avLst/>
          </a:prstGeom>
        </p:spPr>
      </p:pic>
      <p:pic>
        <p:nvPicPr>
          <p:cNvPr id="10" name="SK-8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596580" y="2112169"/>
            <a:ext cx="2365177" cy="3278088"/>
          </a:xfrm>
          <a:prstGeom prst="rect">
            <a:avLst/>
          </a:prstGeom>
        </p:spPr>
      </p:pic>
      <p:pic>
        <p:nvPicPr>
          <p:cNvPr id="11" name="SK-8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450282" y="2029867"/>
            <a:ext cx="2365177" cy="3291780"/>
          </a:xfrm>
          <a:prstGeom prst="rect">
            <a:avLst/>
          </a:prstGeom>
        </p:spPr>
      </p:pic>
      <p:pic>
        <p:nvPicPr>
          <p:cNvPr id="12" name="SK-8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450282" y="2029867"/>
            <a:ext cx="2365177" cy="287982"/>
          </a:xfrm>
          <a:prstGeom prst="rect">
            <a:avLst/>
          </a:prstGeom>
        </p:spPr>
      </p:pic>
      <p:pic>
        <p:nvPicPr>
          <p:cNvPr id="13" name="SK-8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169569" y="4869061"/>
            <a:ext cx="975271" cy="287982"/>
          </a:xfrm>
          <a:prstGeom prst="rect">
            <a:avLst/>
          </a:prstGeom>
        </p:spPr>
      </p:pic>
      <p:pic>
        <p:nvPicPr>
          <p:cNvPr id="14" name="SK-8-img-13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64188" y="2112169"/>
            <a:ext cx="2365177" cy="3278088"/>
          </a:xfrm>
          <a:prstGeom prst="rect">
            <a:avLst/>
          </a:prstGeom>
        </p:spPr>
      </p:pic>
      <p:pic>
        <p:nvPicPr>
          <p:cNvPr id="15" name="SK-8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217890" y="2029867"/>
            <a:ext cx="2365177" cy="3291780"/>
          </a:xfrm>
          <a:prstGeom prst="rect">
            <a:avLst/>
          </a:prstGeom>
        </p:spPr>
      </p:pic>
      <p:pic>
        <p:nvPicPr>
          <p:cNvPr id="16" name="SK-8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217890" y="2029867"/>
            <a:ext cx="2365177" cy="287982"/>
          </a:xfrm>
          <a:prstGeom prst="rect">
            <a:avLst/>
          </a:prstGeom>
        </p:spPr>
      </p:pic>
      <p:pic>
        <p:nvPicPr>
          <p:cNvPr id="17" name="SK-8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937177" y="4869061"/>
            <a:ext cx="975271" cy="287982"/>
          </a:xfrm>
          <a:prstGeom prst="rect">
            <a:avLst/>
          </a:prstGeom>
        </p:spPr>
      </p:pic>
      <p:pic>
        <p:nvPicPr>
          <p:cNvPr id="18" name="SK-8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131796" y="2112169"/>
            <a:ext cx="2365177" cy="3278088"/>
          </a:xfrm>
          <a:prstGeom prst="rect">
            <a:avLst/>
          </a:prstGeom>
        </p:spPr>
      </p:pic>
      <p:pic>
        <p:nvPicPr>
          <p:cNvPr id="19" name="SK-8-img-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985498" y="2029867"/>
            <a:ext cx="2365177" cy="3291780"/>
          </a:xfrm>
          <a:prstGeom prst="rect">
            <a:avLst/>
          </a:prstGeom>
        </p:spPr>
      </p:pic>
      <p:pic>
        <p:nvPicPr>
          <p:cNvPr id="20" name="SK-8-img-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985498" y="2029867"/>
            <a:ext cx="2365177" cy="287982"/>
          </a:xfrm>
          <a:prstGeom prst="rect">
            <a:avLst/>
          </a:prstGeom>
        </p:spPr>
      </p:pic>
      <p:pic>
        <p:nvPicPr>
          <p:cNvPr id="21" name="SK-8-img-20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704784" y="4869061"/>
            <a:ext cx="975271" cy="287982"/>
          </a:xfrm>
          <a:prstGeom prst="rect">
            <a:avLst/>
          </a:prstGeom>
        </p:spPr>
      </p:pic>
      <p:pic>
        <p:nvPicPr>
          <p:cNvPr id="22" name="SK-8-img-21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82675" y="5685234"/>
            <a:ext cx="3584377" cy="603498"/>
          </a:xfrm>
          <a:prstGeom prst="rect">
            <a:avLst/>
          </a:prstGeom>
        </p:spPr>
      </p:pic>
      <p:pic>
        <p:nvPicPr>
          <p:cNvPr id="23" name="SK-8-img-22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4267200" y="5685234"/>
            <a:ext cx="3681859" cy="603498"/>
          </a:xfrm>
          <a:prstGeom prst="rect">
            <a:avLst/>
          </a:prstGeom>
        </p:spPr>
      </p:pic>
      <p:pic>
        <p:nvPicPr>
          <p:cNvPr id="24" name="SK-8-img-23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7949059" y="5685234"/>
            <a:ext cx="3559969" cy="603498"/>
          </a:xfrm>
          <a:prstGeom prst="rect">
            <a:avLst/>
          </a:prstGeom>
        </p:spPr>
      </p:pic>
      <p:pic>
        <p:nvPicPr>
          <p:cNvPr id="25" name="SK-8-img-24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0" y="6816775"/>
            <a:ext cx="12192000" cy="41077"/>
          </a:xfrm>
          <a:prstGeom prst="rect">
            <a:avLst/>
          </a:prstGeom>
        </p:spPr>
      </p:pic>
      <p:pic>
        <p:nvPicPr>
          <p:cNvPr id="26" name="SK-8-img-25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1643271" y="4718298"/>
            <a:ext cx="377875" cy="404515"/>
          </a:xfrm>
          <a:prstGeom prst="rect">
            <a:avLst/>
          </a:prstGeom>
        </p:spPr>
      </p:pic>
      <p:pic>
        <p:nvPicPr>
          <p:cNvPr id="27" name="SK-8-img-26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11594455" y="3963888"/>
            <a:ext cx="463153" cy="404515"/>
          </a:xfrm>
          <a:prstGeom prst="rect">
            <a:avLst/>
          </a:prstGeom>
        </p:spPr>
      </p:pic>
      <p:pic>
        <p:nvPicPr>
          <p:cNvPr id="28" name="SK-8-img-27" descr="preencoded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1545788" y="3202632"/>
            <a:ext cx="621655" cy="411361"/>
          </a:xfrm>
          <a:prstGeom prst="rect">
            <a:avLst/>
          </a:prstGeom>
        </p:spPr>
      </p:pic>
      <p:pic>
        <p:nvPicPr>
          <p:cNvPr id="29" name="SK-8-img-28" descr="preencoded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11557992" y="2420838"/>
            <a:ext cx="597396" cy="459432"/>
          </a:xfrm>
          <a:prstGeom prst="rect">
            <a:avLst/>
          </a:prstGeom>
        </p:spPr>
      </p:pic>
      <p:sp>
        <p:nvSpPr>
          <p:cNvPr id="30" name="SK-8-text-29"/>
          <p:cNvSpPr/>
          <p:nvPr/>
        </p:nvSpPr>
        <p:spPr>
          <a:xfrm>
            <a:off x="776585" y="507355"/>
            <a:ext cx="3262461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Community-Acquired Pneumonia</a:t>
            </a:r>
            <a:endParaRPr lang="en-US" sz="1650" dirty="0"/>
          </a:p>
        </p:txBody>
      </p:sp>
      <p:sp>
        <p:nvSpPr>
          <p:cNvPr id="31" name="SK-8-text-30"/>
          <p:cNvSpPr/>
          <p:nvPr/>
        </p:nvSpPr>
        <p:spPr>
          <a:xfrm>
            <a:off x="633859" y="932557"/>
            <a:ext cx="11558141" cy="5896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200" b="1" dirty="0">
                <a:solidFill>
                  <a:srgbClr val="0020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Assessment Using the CRB-65 Score</a:t>
            </a:r>
            <a:endParaRPr lang="en-US" sz="4200" dirty="0"/>
          </a:p>
        </p:txBody>
      </p:sp>
      <p:sp>
        <p:nvSpPr>
          <p:cNvPr id="32" name="SK-8-text-31"/>
          <p:cNvSpPr/>
          <p:nvPr/>
        </p:nvSpPr>
        <p:spPr>
          <a:xfrm>
            <a:off x="1355378" y="2660898"/>
            <a:ext cx="1080641" cy="8434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6075" b="1" dirty="0">
                <a:solidFill>
                  <a:srgbClr val="D493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</a:t>
            </a:r>
            <a:endParaRPr lang="en-US" sz="6075" dirty="0"/>
          </a:p>
        </p:txBody>
      </p:sp>
      <p:sp>
        <p:nvSpPr>
          <p:cNvPr id="33" name="SK-8-text-32"/>
          <p:cNvSpPr/>
          <p:nvPr/>
        </p:nvSpPr>
        <p:spPr>
          <a:xfrm>
            <a:off x="1150144" y="3723829"/>
            <a:ext cx="1466999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175" b="1" dirty="0">
                <a:solidFill>
                  <a:srgbClr val="0020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Confusion</a:t>
            </a:r>
            <a:endParaRPr lang="en-US" sz="2175" dirty="0"/>
          </a:p>
        </p:txBody>
      </p:sp>
      <p:sp>
        <p:nvSpPr>
          <p:cNvPr id="34" name="SK-8-text-33"/>
          <p:cNvSpPr/>
          <p:nvPr/>
        </p:nvSpPr>
        <p:spPr>
          <a:xfrm>
            <a:off x="877788" y="4087267"/>
            <a:ext cx="1999357" cy="7131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90"/>
              </a:lnSpc>
              <a:buNone/>
            </a:pPr>
            <a:r>
              <a:rPr lang="en-US" sz="1575" dirty="0">
                <a:solidFill>
                  <a:srgbClr val="0020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New onset</a:t>
            </a:r>
            <a:endParaRPr lang="en-US" sz="1575" dirty="0"/>
          </a:p>
          <a:p>
            <a:pPr marL="0" indent="0" algn="ctr">
              <a:lnSpc>
                <a:spcPts val="1890"/>
              </a:lnSpc>
              <a:buNone/>
            </a:pPr>
            <a:r>
              <a:rPr lang="en-US" sz="1575" dirty="0">
                <a:solidFill>
                  <a:srgbClr val="0020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disorientation in</a:t>
            </a:r>
            <a:endParaRPr lang="en-US" sz="1575" dirty="0"/>
          </a:p>
          <a:p>
            <a:pPr marL="0" indent="0" algn="ctr">
              <a:lnSpc>
                <a:spcPts val="1890"/>
              </a:lnSpc>
              <a:buNone/>
            </a:pPr>
            <a:r>
              <a:rPr lang="en-US" sz="1575" dirty="0">
                <a:solidFill>
                  <a:srgbClr val="0020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person, place, or time</a:t>
            </a:r>
            <a:endParaRPr lang="en-US" sz="1575" dirty="0"/>
          </a:p>
        </p:txBody>
      </p:sp>
      <p:sp>
        <p:nvSpPr>
          <p:cNvPr id="35" name="SK-8-text-34"/>
          <p:cNvSpPr/>
          <p:nvPr/>
        </p:nvSpPr>
        <p:spPr>
          <a:xfrm>
            <a:off x="1459409" y="4930825"/>
            <a:ext cx="848469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+1 point</a:t>
            </a:r>
            <a:endParaRPr lang="en-US" sz="1650" dirty="0"/>
          </a:p>
        </p:txBody>
      </p:sp>
      <p:sp>
        <p:nvSpPr>
          <p:cNvPr id="36" name="SK-8-text-35"/>
          <p:cNvSpPr/>
          <p:nvPr/>
        </p:nvSpPr>
        <p:spPr>
          <a:xfrm>
            <a:off x="4147393" y="2660898"/>
            <a:ext cx="1056233" cy="8434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6075" b="1" dirty="0">
                <a:solidFill>
                  <a:srgbClr val="D493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</a:t>
            </a:r>
            <a:endParaRPr lang="en-US" sz="6075" dirty="0"/>
          </a:p>
        </p:txBody>
      </p:sp>
      <p:sp>
        <p:nvSpPr>
          <p:cNvPr id="37" name="SK-8-text-36"/>
          <p:cNvSpPr/>
          <p:nvPr/>
        </p:nvSpPr>
        <p:spPr>
          <a:xfrm>
            <a:off x="3515320" y="3723829"/>
            <a:ext cx="2271713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175" b="1" dirty="0">
                <a:solidFill>
                  <a:srgbClr val="0020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Respiratory Rate</a:t>
            </a:r>
            <a:endParaRPr lang="en-US" sz="2175" dirty="0"/>
          </a:p>
        </p:txBody>
      </p:sp>
      <p:sp>
        <p:nvSpPr>
          <p:cNvPr id="38" name="SK-8-text-37"/>
          <p:cNvSpPr/>
          <p:nvPr/>
        </p:nvSpPr>
        <p:spPr>
          <a:xfrm>
            <a:off x="4059882" y="4149030"/>
            <a:ext cx="1158180" cy="4936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90"/>
              </a:lnSpc>
              <a:buNone/>
            </a:pPr>
            <a:r>
              <a:rPr lang="en-US" sz="1575" dirty="0">
                <a:solidFill>
                  <a:srgbClr val="0020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≥ 30 breaths</a:t>
            </a:r>
            <a:endParaRPr lang="en-US" sz="1575" dirty="0"/>
          </a:p>
          <a:p>
            <a:pPr marL="0" indent="0" algn="ctr">
              <a:lnSpc>
                <a:spcPts val="1890"/>
              </a:lnSpc>
              <a:buNone/>
            </a:pPr>
            <a:r>
              <a:rPr lang="en-US" sz="1575" dirty="0">
                <a:solidFill>
                  <a:srgbClr val="0020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 minute</a:t>
            </a:r>
            <a:endParaRPr lang="en-US" sz="1575" dirty="0"/>
          </a:p>
        </p:txBody>
      </p:sp>
      <p:sp>
        <p:nvSpPr>
          <p:cNvPr id="39" name="SK-8-text-38"/>
          <p:cNvSpPr/>
          <p:nvPr/>
        </p:nvSpPr>
        <p:spPr>
          <a:xfrm>
            <a:off x="4214813" y="4930825"/>
            <a:ext cx="860673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+1 point</a:t>
            </a:r>
            <a:endParaRPr lang="en-US" sz="1650" dirty="0"/>
          </a:p>
        </p:txBody>
      </p:sp>
      <p:sp>
        <p:nvSpPr>
          <p:cNvPr id="40" name="SK-8-text-39"/>
          <p:cNvSpPr/>
          <p:nvPr/>
        </p:nvSpPr>
        <p:spPr>
          <a:xfrm>
            <a:off x="6902797" y="2660898"/>
            <a:ext cx="1031825" cy="8365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6075" b="1" dirty="0">
                <a:solidFill>
                  <a:srgbClr val="D493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</a:t>
            </a:r>
            <a:endParaRPr lang="en-US" sz="6075" dirty="0"/>
          </a:p>
        </p:txBody>
      </p:sp>
      <p:sp>
        <p:nvSpPr>
          <p:cNvPr id="41" name="SK-8-text-40"/>
          <p:cNvSpPr/>
          <p:nvPr/>
        </p:nvSpPr>
        <p:spPr>
          <a:xfrm>
            <a:off x="6368207" y="3723829"/>
            <a:ext cx="2088803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175" b="1" dirty="0">
                <a:solidFill>
                  <a:srgbClr val="0020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Blood Pressure</a:t>
            </a:r>
            <a:endParaRPr lang="en-US" sz="2175" dirty="0"/>
          </a:p>
        </p:txBody>
      </p:sp>
      <p:sp>
        <p:nvSpPr>
          <p:cNvPr id="42" name="SK-8-text-41"/>
          <p:cNvSpPr/>
          <p:nvPr/>
        </p:nvSpPr>
        <p:spPr>
          <a:xfrm>
            <a:off x="6376392" y="4149030"/>
            <a:ext cx="2072580" cy="4936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90"/>
              </a:lnSpc>
              <a:buNone/>
            </a:pPr>
            <a:r>
              <a:rPr lang="en-US" sz="1575" dirty="0">
                <a:solidFill>
                  <a:srgbClr val="0020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Systolic &lt; 90 mmHg or</a:t>
            </a:r>
            <a:endParaRPr lang="en-US" sz="1575" dirty="0"/>
          </a:p>
          <a:p>
            <a:pPr marL="0" indent="0" algn="ctr">
              <a:lnSpc>
                <a:spcPts val="1890"/>
              </a:lnSpc>
              <a:buNone/>
            </a:pPr>
            <a:r>
              <a:rPr lang="en-US" sz="1575" dirty="0">
                <a:solidFill>
                  <a:srgbClr val="0020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Diastolic ≤ 60 mmHg</a:t>
            </a:r>
            <a:endParaRPr lang="en-US" sz="1575" dirty="0"/>
          </a:p>
        </p:txBody>
      </p:sp>
      <p:sp>
        <p:nvSpPr>
          <p:cNvPr id="43" name="SK-8-text-42"/>
          <p:cNvSpPr/>
          <p:nvPr/>
        </p:nvSpPr>
        <p:spPr>
          <a:xfrm>
            <a:off x="6982271" y="4930825"/>
            <a:ext cx="860673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+1 point</a:t>
            </a:r>
            <a:endParaRPr lang="en-US" sz="1650" dirty="0"/>
          </a:p>
        </p:txBody>
      </p:sp>
      <p:sp>
        <p:nvSpPr>
          <p:cNvPr id="44" name="SK-8-text-43"/>
          <p:cNvSpPr/>
          <p:nvPr/>
        </p:nvSpPr>
        <p:spPr>
          <a:xfrm>
            <a:off x="9402217" y="2660898"/>
            <a:ext cx="1580555" cy="8434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6075" b="1" dirty="0">
                <a:solidFill>
                  <a:srgbClr val="D493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65</a:t>
            </a:r>
            <a:endParaRPr lang="en-US" sz="6075" dirty="0"/>
          </a:p>
        </p:txBody>
      </p:sp>
      <p:sp>
        <p:nvSpPr>
          <p:cNvPr id="45" name="SK-8-text-44"/>
          <p:cNvSpPr/>
          <p:nvPr/>
        </p:nvSpPr>
        <p:spPr>
          <a:xfrm>
            <a:off x="9855101" y="3730675"/>
            <a:ext cx="662285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175" b="1" dirty="0">
                <a:solidFill>
                  <a:srgbClr val="0020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Age</a:t>
            </a:r>
            <a:endParaRPr lang="en-US" sz="2175" dirty="0"/>
          </a:p>
        </p:txBody>
      </p:sp>
      <p:sp>
        <p:nvSpPr>
          <p:cNvPr id="46" name="SK-8-text-45"/>
          <p:cNvSpPr/>
          <p:nvPr/>
        </p:nvSpPr>
        <p:spPr>
          <a:xfrm>
            <a:off x="9582894" y="4155877"/>
            <a:ext cx="1206996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90"/>
              </a:lnSpc>
              <a:buNone/>
            </a:pPr>
            <a:r>
              <a:rPr lang="en-US" sz="1575" dirty="0">
                <a:solidFill>
                  <a:srgbClr val="0020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Age 65 years</a:t>
            </a:r>
            <a:endParaRPr lang="en-US" sz="1575" dirty="0"/>
          </a:p>
          <a:p>
            <a:pPr marL="0" indent="0" algn="ctr">
              <a:lnSpc>
                <a:spcPts val="1890"/>
              </a:lnSpc>
              <a:buNone/>
            </a:pPr>
            <a:r>
              <a:rPr lang="en-US" sz="1575" dirty="0">
                <a:solidFill>
                  <a:srgbClr val="0020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 older</a:t>
            </a:r>
            <a:endParaRPr lang="en-US" sz="1575" dirty="0"/>
          </a:p>
        </p:txBody>
      </p:sp>
      <p:sp>
        <p:nvSpPr>
          <p:cNvPr id="47" name="SK-8-text-46"/>
          <p:cNvSpPr/>
          <p:nvPr/>
        </p:nvSpPr>
        <p:spPr>
          <a:xfrm>
            <a:off x="9762083" y="4930825"/>
            <a:ext cx="848469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+1 point</a:t>
            </a:r>
            <a:endParaRPr lang="en-US" sz="1650" dirty="0"/>
          </a:p>
        </p:txBody>
      </p:sp>
      <p:sp>
        <p:nvSpPr>
          <p:cNvPr id="48" name="SK-8-text-47"/>
          <p:cNvSpPr/>
          <p:nvPr/>
        </p:nvSpPr>
        <p:spPr>
          <a:xfrm>
            <a:off x="898475" y="5760690"/>
            <a:ext cx="3116163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Score 0 – Low Risk – &lt; 1% mortality</a:t>
            </a:r>
            <a:endParaRPr lang="en-US" sz="1650" dirty="0"/>
          </a:p>
        </p:txBody>
      </p:sp>
      <p:sp>
        <p:nvSpPr>
          <p:cNvPr id="49" name="SK-8-text-48"/>
          <p:cNvSpPr/>
          <p:nvPr/>
        </p:nvSpPr>
        <p:spPr>
          <a:xfrm>
            <a:off x="1661517" y="6014442"/>
            <a:ext cx="1455986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425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– Treat at Home</a:t>
            </a:r>
            <a:endParaRPr lang="en-US" sz="1425" dirty="0"/>
          </a:p>
        </p:txBody>
      </p:sp>
      <p:sp>
        <p:nvSpPr>
          <p:cNvPr id="50" name="SK-8-text-49"/>
          <p:cNvSpPr/>
          <p:nvPr/>
        </p:nvSpPr>
        <p:spPr>
          <a:xfrm>
            <a:off x="4531668" y="5760690"/>
            <a:ext cx="3103959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Score 1-2 – Moderate Risk – 1-10%</a:t>
            </a:r>
            <a:endParaRPr lang="en-US" sz="1650" dirty="0"/>
          </a:p>
        </p:txBody>
      </p:sp>
      <p:sp>
        <p:nvSpPr>
          <p:cNvPr id="51" name="SK-8-text-50"/>
          <p:cNvSpPr/>
          <p:nvPr/>
        </p:nvSpPr>
        <p:spPr>
          <a:xfrm>
            <a:off x="4855815" y="6000750"/>
            <a:ext cx="250448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425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mortality – Consider Hospital</a:t>
            </a:r>
            <a:endParaRPr lang="en-US" sz="1425" dirty="0"/>
          </a:p>
        </p:txBody>
      </p:sp>
      <p:sp>
        <p:nvSpPr>
          <p:cNvPr id="52" name="SK-8-text-51"/>
          <p:cNvSpPr/>
          <p:nvPr/>
        </p:nvSpPr>
        <p:spPr>
          <a:xfrm>
            <a:off x="8347770" y="5760690"/>
            <a:ext cx="2713732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Score 3-4 – High Risk – &gt; 10%</a:t>
            </a:r>
            <a:endParaRPr lang="en-US" sz="1650" dirty="0"/>
          </a:p>
        </p:txBody>
      </p:sp>
      <p:sp>
        <p:nvSpPr>
          <p:cNvPr id="53" name="SK-8-text-52"/>
          <p:cNvSpPr/>
          <p:nvPr/>
        </p:nvSpPr>
        <p:spPr>
          <a:xfrm>
            <a:off x="8452545" y="6014442"/>
            <a:ext cx="2516684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425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mortality – Urgent Admission</a:t>
            </a:r>
            <a:endParaRPr lang="en-US" sz="1425" dirty="0"/>
          </a:p>
        </p:txBody>
      </p:sp>
      <p:sp>
        <p:nvSpPr>
          <p:cNvPr id="54" name="SK-8-text-53"/>
          <p:cNvSpPr/>
          <p:nvPr/>
        </p:nvSpPr>
        <p:spPr>
          <a:xfrm>
            <a:off x="1722537" y="6467029"/>
            <a:ext cx="8746778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425" dirty="0">
                <a:solidFill>
                  <a:srgbClr val="0020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CRB-65 is designed for community use — no blood tests required. CURB-65 (hospital version) adds urea ≥ 7 mmol/L.</a:t>
            </a:r>
            <a:endParaRPr lang="en-US" sz="1425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9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" y="377130"/>
            <a:ext cx="3864769" cy="322213"/>
          </a:xfrm>
          <a:prstGeom prst="rect">
            <a:avLst/>
          </a:prstGeom>
        </p:spPr>
      </p:pic>
      <p:pic>
        <p:nvPicPr>
          <p:cNvPr id="4" name="SK-9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" y="1220688"/>
            <a:ext cx="7997875" cy="205680"/>
          </a:xfrm>
          <a:prstGeom prst="rect">
            <a:avLst/>
          </a:prstGeom>
        </p:spPr>
      </p:pic>
      <p:pic>
        <p:nvPicPr>
          <p:cNvPr id="5" name="SK-9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2276773"/>
            <a:ext cx="3389263" cy="3758059"/>
          </a:xfrm>
          <a:prstGeom prst="rect">
            <a:avLst/>
          </a:prstGeom>
        </p:spPr>
      </p:pic>
      <p:pic>
        <p:nvPicPr>
          <p:cNvPr id="6" name="SK-9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4400" y="4086969"/>
            <a:ext cx="2779663" cy="14288"/>
          </a:xfrm>
          <a:prstGeom prst="rect">
            <a:avLst/>
          </a:prstGeom>
        </p:spPr>
      </p:pic>
      <p:pic>
        <p:nvPicPr>
          <p:cNvPr id="7" name="SK-9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64682" y="2276773"/>
            <a:ext cx="3401467" cy="3758059"/>
          </a:xfrm>
          <a:prstGeom prst="rect">
            <a:avLst/>
          </a:prstGeom>
        </p:spPr>
      </p:pic>
      <p:pic>
        <p:nvPicPr>
          <p:cNvPr id="8" name="SK-9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669482" y="4086969"/>
            <a:ext cx="2791867" cy="14288"/>
          </a:xfrm>
          <a:prstGeom prst="rect">
            <a:avLst/>
          </a:prstGeom>
        </p:spPr>
      </p:pic>
      <p:pic>
        <p:nvPicPr>
          <p:cNvPr id="9" name="SK-9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131969" y="2276773"/>
            <a:ext cx="3389263" cy="3758059"/>
          </a:xfrm>
          <a:prstGeom prst="rect">
            <a:avLst/>
          </a:prstGeom>
        </p:spPr>
      </p:pic>
      <p:pic>
        <p:nvPicPr>
          <p:cNvPr id="10" name="SK-9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436769" y="4086969"/>
            <a:ext cx="2779663" cy="14288"/>
          </a:xfrm>
          <a:prstGeom prst="rect">
            <a:avLst/>
          </a:prstGeom>
        </p:spPr>
      </p:pic>
      <p:pic>
        <p:nvPicPr>
          <p:cNvPr id="11" name="SK-9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9600" y="6247507"/>
            <a:ext cx="10911780" cy="349746"/>
          </a:xfrm>
          <a:prstGeom prst="rect">
            <a:avLst/>
          </a:prstGeom>
        </p:spPr>
      </p:pic>
      <p:pic>
        <p:nvPicPr>
          <p:cNvPr id="12" name="SK-9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6788795"/>
            <a:ext cx="12192000" cy="28575"/>
          </a:xfrm>
          <a:prstGeom prst="rect">
            <a:avLst/>
          </a:prstGeom>
        </p:spPr>
      </p:pic>
      <p:pic>
        <p:nvPicPr>
          <p:cNvPr id="13" name="SK-9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582894" y="5486400"/>
            <a:ext cx="536377" cy="390823"/>
          </a:xfrm>
          <a:prstGeom prst="rect">
            <a:avLst/>
          </a:prstGeom>
        </p:spPr>
      </p:pic>
      <p:pic>
        <p:nvPicPr>
          <p:cNvPr id="14" name="SK-9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839867" y="5479405"/>
            <a:ext cx="487561" cy="404515"/>
          </a:xfrm>
          <a:prstGeom prst="rect">
            <a:avLst/>
          </a:prstGeom>
        </p:spPr>
      </p:pic>
      <p:pic>
        <p:nvPicPr>
          <p:cNvPr id="15" name="SK-9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084784" y="5479405"/>
            <a:ext cx="451098" cy="411361"/>
          </a:xfrm>
          <a:prstGeom prst="rect">
            <a:avLst/>
          </a:prstGeom>
        </p:spPr>
      </p:pic>
      <p:pic>
        <p:nvPicPr>
          <p:cNvPr id="16" name="SK-9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204698" y="0"/>
            <a:ext cx="1987153" cy="1817340"/>
          </a:xfrm>
          <a:prstGeom prst="rect">
            <a:avLst/>
          </a:prstGeom>
        </p:spPr>
      </p:pic>
      <p:sp>
        <p:nvSpPr>
          <p:cNvPr id="17" name="SK-9-text-16"/>
          <p:cNvSpPr/>
          <p:nvPr/>
        </p:nvSpPr>
        <p:spPr>
          <a:xfrm>
            <a:off x="670471" y="418207"/>
            <a:ext cx="885825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Community-Acquired Pneumonia · CRB-65</a:t>
            </a:r>
            <a:endParaRPr lang="en-US" sz="1500" dirty="0"/>
          </a:p>
        </p:txBody>
      </p:sp>
      <p:sp>
        <p:nvSpPr>
          <p:cNvPr id="18" name="SK-9-text-17"/>
          <p:cNvSpPr/>
          <p:nvPr/>
        </p:nvSpPr>
        <p:spPr>
          <a:xfrm>
            <a:off x="597396" y="781794"/>
            <a:ext cx="11594604" cy="5896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200" b="1" dirty="0">
                <a:solidFill>
                  <a:srgbClr val="002B4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CRB-65 Management Thresholds</a:t>
            </a:r>
            <a:endParaRPr lang="en-US" sz="4200" dirty="0"/>
          </a:p>
        </p:txBody>
      </p:sp>
      <p:sp>
        <p:nvSpPr>
          <p:cNvPr id="19" name="SK-9-text-18"/>
          <p:cNvSpPr/>
          <p:nvPr/>
        </p:nvSpPr>
        <p:spPr>
          <a:xfrm>
            <a:off x="572988" y="1741884"/>
            <a:ext cx="11619012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dirty="0">
                <a:solidFill>
                  <a:srgbClr val="4A60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Three risk tiers — each with a clear action. Mortality risk guides your decision.</a:t>
            </a:r>
            <a:endParaRPr lang="en-US" sz="2250" dirty="0"/>
          </a:p>
        </p:txBody>
      </p:sp>
      <p:sp>
        <p:nvSpPr>
          <p:cNvPr id="20" name="SK-9-text-19"/>
          <p:cNvSpPr/>
          <p:nvPr/>
        </p:nvSpPr>
        <p:spPr>
          <a:xfrm>
            <a:off x="1913632" y="2551063"/>
            <a:ext cx="805607" cy="6308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5775" b="1" dirty="0">
                <a:solidFill>
                  <a:srgbClr val="3D70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</a:t>
            </a:r>
            <a:endParaRPr lang="en-US" sz="5775" dirty="0"/>
          </a:p>
        </p:txBody>
      </p:sp>
      <p:sp>
        <p:nvSpPr>
          <p:cNvPr id="21" name="SK-9-text-20"/>
          <p:cNvSpPr/>
          <p:nvPr/>
        </p:nvSpPr>
        <p:spPr>
          <a:xfrm>
            <a:off x="1598861" y="3312319"/>
            <a:ext cx="1422946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250" b="1" dirty="0">
                <a:solidFill>
                  <a:srgbClr val="3D70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Low Risk</a:t>
            </a:r>
            <a:endParaRPr lang="en-US" sz="2250" dirty="0"/>
          </a:p>
        </p:txBody>
      </p:sp>
      <p:sp>
        <p:nvSpPr>
          <p:cNvPr id="22" name="SK-9-text-21"/>
          <p:cNvSpPr/>
          <p:nvPr/>
        </p:nvSpPr>
        <p:spPr>
          <a:xfrm>
            <a:off x="1605707" y="3689598"/>
            <a:ext cx="1409254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dirty="0">
                <a:solidFill>
                  <a:srgbClr val="3D70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Mortality &lt; 1%</a:t>
            </a:r>
            <a:endParaRPr lang="en-US" sz="1650" dirty="0"/>
          </a:p>
        </p:txBody>
      </p:sp>
      <p:sp>
        <p:nvSpPr>
          <p:cNvPr id="23" name="SK-9-text-22"/>
          <p:cNvSpPr/>
          <p:nvPr/>
        </p:nvSpPr>
        <p:spPr>
          <a:xfrm>
            <a:off x="1262211" y="4224486"/>
            <a:ext cx="2096244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Manage at home</a:t>
            </a:r>
            <a:endParaRPr lang="en-US" sz="2100" dirty="0"/>
          </a:p>
        </p:txBody>
      </p:sp>
      <p:sp>
        <p:nvSpPr>
          <p:cNvPr id="24" name="SK-9-text-23"/>
          <p:cNvSpPr/>
          <p:nvPr/>
        </p:nvSpPr>
        <p:spPr>
          <a:xfrm>
            <a:off x="938659" y="4601617"/>
            <a:ext cx="2730996" cy="7679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Prescribe antibiotics if CAP</a:t>
            </a:r>
            <a:endParaRPr lang="en-US" sz="1650" dirty="0"/>
          </a:p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diagnosis confirmed. Arrange</a:t>
            </a:r>
            <a:endParaRPr lang="en-US" sz="1650" dirty="0"/>
          </a:p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follow-up. Safety-net clearly.</a:t>
            </a:r>
            <a:endParaRPr lang="en-US" sz="1650" dirty="0"/>
          </a:p>
        </p:txBody>
      </p:sp>
      <p:sp>
        <p:nvSpPr>
          <p:cNvPr id="25" name="SK-9-text-24"/>
          <p:cNvSpPr/>
          <p:nvPr/>
        </p:nvSpPr>
        <p:spPr>
          <a:xfrm>
            <a:off x="5254228" y="2537371"/>
            <a:ext cx="1695599" cy="6445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5775" b="1" dirty="0">
                <a:solidFill>
                  <a:srgbClr val="A67C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1-2</a:t>
            </a:r>
            <a:endParaRPr lang="en-US" sz="5775" dirty="0"/>
          </a:p>
        </p:txBody>
      </p:sp>
      <p:sp>
        <p:nvSpPr>
          <p:cNvPr id="26" name="SK-9-text-25"/>
          <p:cNvSpPr/>
          <p:nvPr/>
        </p:nvSpPr>
        <p:spPr>
          <a:xfrm>
            <a:off x="5000327" y="3312319"/>
            <a:ext cx="2178844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250" b="1" dirty="0">
                <a:solidFill>
                  <a:srgbClr val="A67C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Moderate Risk</a:t>
            </a:r>
            <a:endParaRPr lang="en-US" sz="2250" dirty="0"/>
          </a:p>
        </p:txBody>
      </p:sp>
      <p:sp>
        <p:nvSpPr>
          <p:cNvPr id="27" name="SK-9-text-26"/>
          <p:cNvSpPr/>
          <p:nvPr/>
        </p:nvSpPr>
        <p:spPr>
          <a:xfrm>
            <a:off x="5275511" y="3689598"/>
            <a:ext cx="1628775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dirty="0">
                <a:solidFill>
                  <a:srgbClr val="A67C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Mortality 1–10%</a:t>
            </a:r>
            <a:endParaRPr lang="en-US" sz="1650" dirty="0"/>
          </a:p>
        </p:txBody>
      </p:sp>
      <p:sp>
        <p:nvSpPr>
          <p:cNvPr id="28" name="SK-9-text-27"/>
          <p:cNvSpPr/>
          <p:nvPr/>
        </p:nvSpPr>
        <p:spPr>
          <a:xfrm>
            <a:off x="4553992" y="4217640"/>
            <a:ext cx="3071515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Consider hospital referral</a:t>
            </a:r>
            <a:endParaRPr lang="en-US" sz="2100" dirty="0"/>
          </a:p>
        </p:txBody>
      </p:sp>
      <p:sp>
        <p:nvSpPr>
          <p:cNvPr id="29" name="SK-9-text-28"/>
          <p:cNvSpPr/>
          <p:nvPr/>
        </p:nvSpPr>
        <p:spPr>
          <a:xfrm>
            <a:off x="4730353" y="4601617"/>
            <a:ext cx="2657773" cy="7611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Assess individually. Discuss</a:t>
            </a:r>
            <a:endParaRPr lang="en-US" sz="1650" dirty="0"/>
          </a:p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patient. Close follow-up</a:t>
            </a:r>
            <a:endParaRPr lang="en-US" sz="1650" dirty="0"/>
          </a:p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if managing at home.</a:t>
            </a:r>
            <a:endParaRPr lang="en-US" sz="1650" dirty="0"/>
          </a:p>
        </p:txBody>
      </p:sp>
      <p:sp>
        <p:nvSpPr>
          <p:cNvPr id="30" name="SK-9-text-29"/>
          <p:cNvSpPr/>
          <p:nvPr/>
        </p:nvSpPr>
        <p:spPr>
          <a:xfrm>
            <a:off x="8984903" y="2537371"/>
            <a:ext cx="1744266" cy="6445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5775" b="1" dirty="0">
                <a:solidFill>
                  <a:srgbClr val="B83D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3-4</a:t>
            </a:r>
            <a:endParaRPr lang="en-US" sz="5775" dirty="0"/>
          </a:p>
        </p:txBody>
      </p:sp>
      <p:sp>
        <p:nvSpPr>
          <p:cNvPr id="31" name="SK-9-text-30"/>
          <p:cNvSpPr/>
          <p:nvPr/>
        </p:nvSpPr>
        <p:spPr>
          <a:xfrm>
            <a:off x="9096821" y="3312319"/>
            <a:ext cx="1508373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250" b="1" dirty="0">
                <a:solidFill>
                  <a:srgbClr val="B83D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High Risk</a:t>
            </a:r>
            <a:endParaRPr lang="en-US" sz="2250" dirty="0"/>
          </a:p>
        </p:txBody>
      </p:sp>
      <p:sp>
        <p:nvSpPr>
          <p:cNvPr id="32" name="SK-9-text-31"/>
          <p:cNvSpPr/>
          <p:nvPr/>
        </p:nvSpPr>
        <p:spPr>
          <a:xfrm>
            <a:off x="9091613" y="3689598"/>
            <a:ext cx="1518940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dirty="0">
                <a:solidFill>
                  <a:srgbClr val="B83D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Mortality &gt; 10%</a:t>
            </a:r>
            <a:endParaRPr lang="en-US" sz="1650" dirty="0"/>
          </a:p>
        </p:txBody>
      </p:sp>
      <p:sp>
        <p:nvSpPr>
          <p:cNvPr id="33" name="SK-9-text-32"/>
          <p:cNvSpPr/>
          <p:nvPr/>
        </p:nvSpPr>
        <p:spPr>
          <a:xfrm>
            <a:off x="8272611" y="4217640"/>
            <a:ext cx="3156942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Urgent hospital admission</a:t>
            </a:r>
            <a:endParaRPr lang="en-US" sz="2100" dirty="0"/>
          </a:p>
        </p:txBody>
      </p:sp>
      <p:sp>
        <p:nvSpPr>
          <p:cNvPr id="34" name="SK-9-text-33"/>
          <p:cNvSpPr/>
          <p:nvPr/>
        </p:nvSpPr>
        <p:spPr>
          <a:xfrm>
            <a:off x="8473380" y="4608463"/>
            <a:ext cx="2755255" cy="7542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 not delay. Arrange</a:t>
            </a:r>
            <a:endParaRPr lang="en-US" sz="1650" dirty="0"/>
          </a:p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emergency transfer. Consider</a:t>
            </a:r>
            <a:endParaRPr lang="en-US" sz="1650" dirty="0"/>
          </a:p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sepsis protocol.</a:t>
            </a:r>
            <a:endParaRPr lang="en-US" sz="1650" dirty="0"/>
          </a:p>
        </p:txBody>
      </p:sp>
      <p:sp>
        <p:nvSpPr>
          <p:cNvPr id="35" name="SK-9-text-34"/>
          <p:cNvSpPr/>
          <p:nvPr/>
        </p:nvSpPr>
        <p:spPr>
          <a:xfrm>
            <a:off x="1231255" y="6302425"/>
            <a:ext cx="10960745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2B4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⚠ CRB-65 is for community use only — no blood urea required. CURB-65 is the hospital equivalent (adds urea ≥ 7 mmol/L).</a:t>
            </a:r>
            <a:endParaRPr lang="en-US" sz="13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3218</Words>
  <Application>Microsoft Office PowerPoint</Application>
  <PresentationFormat>Widescreen</PresentationFormat>
  <Paragraphs>680</Paragraphs>
  <Slides>24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6" baseType="lpstr"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Ramesh Mehay</cp:lastModifiedBy>
  <cp:revision>5</cp:revision>
  <dcterms:created xsi:type="dcterms:W3CDTF">2026-06-15T16:27:53Z</dcterms:created>
  <dcterms:modified xsi:type="dcterms:W3CDTF">2026-06-15T22:39:44Z</dcterms:modified>
</cp:coreProperties>
</file>