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12192000"/>
  <p:embeddedFontLst>
    <p:embeddedFont>
      <p:font typeface="Inter" panose="020B0604020202020204" charset="0"/>
      <p:regular r:id="rId28"/>
      <p:bold r:id="rId29"/>
    </p:embeddedFont>
    <p:embeddedFont>
      <p:font typeface="Montserrat" panose="00000500000000000000" pitchFamily="2" charset="0"/>
      <p:regular r:id="rId30"/>
      <p:bold r:id="rId31"/>
      <p:italic r:id="rId32"/>
      <p:boldItalic r:id="rId33"/>
    </p:embeddedFont>
    <p:embeddedFont>
      <p:font typeface="Roboto" panose="02000000000000000000" pitchFamily="2" charset="0"/>
      <p:regular r:id="rId34"/>
      <p:bold r:id="rId35"/>
      <p:italic r:id="rId36"/>
      <p:boldItalic r:id="rId3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7756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png"/><Relationship Id="rId18" Type="http://schemas.openxmlformats.org/officeDocument/2006/relationships/image" Target="../media/image144.png"/><Relationship Id="rId3" Type="http://schemas.openxmlformats.org/officeDocument/2006/relationships/image" Target="../media/image42.png"/><Relationship Id="rId21" Type="http://schemas.openxmlformats.org/officeDocument/2006/relationships/image" Target="../media/image147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17" Type="http://schemas.openxmlformats.org/officeDocument/2006/relationships/image" Target="../media/image14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2.png"/><Relationship Id="rId20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5" Type="http://schemas.openxmlformats.org/officeDocument/2006/relationships/image" Target="../media/image131.png"/><Relationship Id="rId15" Type="http://schemas.openxmlformats.org/officeDocument/2006/relationships/image" Target="../media/image141.png"/><Relationship Id="rId10" Type="http://schemas.openxmlformats.org/officeDocument/2006/relationships/image" Target="../media/image136.png"/><Relationship Id="rId19" Type="http://schemas.openxmlformats.org/officeDocument/2006/relationships/image" Target="../media/image145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Relationship Id="rId14" Type="http://schemas.openxmlformats.org/officeDocument/2006/relationships/image" Target="../media/image140.png"/><Relationship Id="rId22" Type="http://schemas.openxmlformats.org/officeDocument/2006/relationships/image" Target="../media/image1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png"/><Relationship Id="rId3" Type="http://schemas.openxmlformats.org/officeDocument/2006/relationships/image" Target="../media/image149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5" Type="http://schemas.openxmlformats.org/officeDocument/2006/relationships/image" Target="../media/image151.png"/><Relationship Id="rId15" Type="http://schemas.openxmlformats.org/officeDocument/2006/relationships/image" Target="../media/image161.png"/><Relationship Id="rId10" Type="http://schemas.openxmlformats.org/officeDocument/2006/relationships/image" Target="../media/image156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Relationship Id="rId14" Type="http://schemas.openxmlformats.org/officeDocument/2006/relationships/image" Target="../media/image16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10.png"/><Relationship Id="rId7" Type="http://schemas.openxmlformats.org/officeDocument/2006/relationships/image" Target="../media/image167.png"/><Relationship Id="rId12" Type="http://schemas.openxmlformats.org/officeDocument/2006/relationships/image" Target="../media/image17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6.png"/><Relationship Id="rId11" Type="http://schemas.openxmlformats.org/officeDocument/2006/relationships/image" Target="../media/image171.png"/><Relationship Id="rId5" Type="http://schemas.openxmlformats.org/officeDocument/2006/relationships/image" Target="../media/image165.png"/><Relationship Id="rId10" Type="http://schemas.openxmlformats.org/officeDocument/2006/relationships/image" Target="../media/image170.png"/><Relationship Id="rId4" Type="http://schemas.openxmlformats.org/officeDocument/2006/relationships/image" Target="../media/image164.png"/><Relationship Id="rId9" Type="http://schemas.openxmlformats.org/officeDocument/2006/relationships/image" Target="../media/image16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13" Type="http://schemas.openxmlformats.org/officeDocument/2006/relationships/image" Target="../media/image183.png"/><Relationship Id="rId3" Type="http://schemas.openxmlformats.org/officeDocument/2006/relationships/image" Target="../media/image173.png"/><Relationship Id="rId7" Type="http://schemas.openxmlformats.org/officeDocument/2006/relationships/image" Target="../media/image177.png"/><Relationship Id="rId12" Type="http://schemas.openxmlformats.org/officeDocument/2006/relationships/image" Target="../media/image182.png"/><Relationship Id="rId17" Type="http://schemas.openxmlformats.org/officeDocument/2006/relationships/image" Target="../media/image187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6.png"/><Relationship Id="rId11" Type="http://schemas.openxmlformats.org/officeDocument/2006/relationships/image" Target="../media/image181.png"/><Relationship Id="rId5" Type="http://schemas.openxmlformats.org/officeDocument/2006/relationships/image" Target="../media/image175.png"/><Relationship Id="rId15" Type="http://schemas.openxmlformats.org/officeDocument/2006/relationships/image" Target="../media/image185.png"/><Relationship Id="rId10" Type="http://schemas.openxmlformats.org/officeDocument/2006/relationships/image" Target="../media/image180.png"/><Relationship Id="rId4" Type="http://schemas.openxmlformats.org/officeDocument/2006/relationships/image" Target="../media/image174.png"/><Relationship Id="rId9" Type="http://schemas.openxmlformats.org/officeDocument/2006/relationships/image" Target="../media/image179.png"/><Relationship Id="rId14" Type="http://schemas.openxmlformats.org/officeDocument/2006/relationships/image" Target="../media/image18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3" Type="http://schemas.openxmlformats.org/officeDocument/2006/relationships/image" Target="../media/image188.png"/><Relationship Id="rId7" Type="http://schemas.openxmlformats.org/officeDocument/2006/relationships/image" Target="../media/image19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5" Type="http://schemas.openxmlformats.org/officeDocument/2006/relationships/image" Target="../media/image190.png"/><Relationship Id="rId10" Type="http://schemas.openxmlformats.org/officeDocument/2006/relationships/image" Target="../media/image195.png"/><Relationship Id="rId4" Type="http://schemas.openxmlformats.org/officeDocument/2006/relationships/image" Target="../media/image189.png"/><Relationship Id="rId9" Type="http://schemas.openxmlformats.org/officeDocument/2006/relationships/image" Target="../media/image19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13" Type="http://schemas.openxmlformats.org/officeDocument/2006/relationships/image" Target="../media/image207.png"/><Relationship Id="rId18" Type="http://schemas.openxmlformats.org/officeDocument/2006/relationships/image" Target="../media/image212.png"/><Relationship Id="rId3" Type="http://schemas.openxmlformats.org/officeDocument/2006/relationships/image" Target="../media/image197.png"/><Relationship Id="rId7" Type="http://schemas.openxmlformats.org/officeDocument/2006/relationships/image" Target="../media/image201.png"/><Relationship Id="rId12" Type="http://schemas.openxmlformats.org/officeDocument/2006/relationships/image" Target="../media/image206.png"/><Relationship Id="rId17" Type="http://schemas.openxmlformats.org/officeDocument/2006/relationships/image" Target="../media/image211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0.png"/><Relationship Id="rId11" Type="http://schemas.openxmlformats.org/officeDocument/2006/relationships/image" Target="../media/image205.png"/><Relationship Id="rId5" Type="http://schemas.openxmlformats.org/officeDocument/2006/relationships/image" Target="../media/image199.png"/><Relationship Id="rId15" Type="http://schemas.openxmlformats.org/officeDocument/2006/relationships/image" Target="../media/image209.png"/><Relationship Id="rId10" Type="http://schemas.openxmlformats.org/officeDocument/2006/relationships/image" Target="../media/image204.png"/><Relationship Id="rId4" Type="http://schemas.openxmlformats.org/officeDocument/2006/relationships/image" Target="../media/image198.png"/><Relationship Id="rId9" Type="http://schemas.openxmlformats.org/officeDocument/2006/relationships/image" Target="../media/image203.png"/><Relationship Id="rId14" Type="http://schemas.openxmlformats.org/officeDocument/2006/relationships/image" Target="../media/image20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13" Type="http://schemas.openxmlformats.org/officeDocument/2006/relationships/image" Target="../media/image223.png"/><Relationship Id="rId18" Type="http://schemas.openxmlformats.org/officeDocument/2006/relationships/image" Target="../media/image228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12" Type="http://schemas.openxmlformats.org/officeDocument/2006/relationships/image" Target="../media/image222.png"/><Relationship Id="rId17" Type="http://schemas.openxmlformats.org/officeDocument/2006/relationships/image" Target="../media/image22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5" Type="http://schemas.openxmlformats.org/officeDocument/2006/relationships/image" Target="../media/image215.png"/><Relationship Id="rId15" Type="http://schemas.openxmlformats.org/officeDocument/2006/relationships/image" Target="../media/image225.png"/><Relationship Id="rId10" Type="http://schemas.openxmlformats.org/officeDocument/2006/relationships/image" Target="../media/image220.png"/><Relationship Id="rId19" Type="http://schemas.openxmlformats.org/officeDocument/2006/relationships/image" Target="../media/image229.png"/><Relationship Id="rId4" Type="http://schemas.openxmlformats.org/officeDocument/2006/relationships/image" Target="../media/image214.png"/><Relationship Id="rId9" Type="http://schemas.openxmlformats.org/officeDocument/2006/relationships/image" Target="../media/image219.png"/><Relationship Id="rId14" Type="http://schemas.openxmlformats.org/officeDocument/2006/relationships/image" Target="../media/image2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png"/><Relationship Id="rId13" Type="http://schemas.openxmlformats.org/officeDocument/2006/relationships/image" Target="../media/image240.png"/><Relationship Id="rId18" Type="http://schemas.openxmlformats.org/officeDocument/2006/relationships/image" Target="../media/image245.png"/><Relationship Id="rId3" Type="http://schemas.openxmlformats.org/officeDocument/2006/relationships/image" Target="../media/image230.png"/><Relationship Id="rId21" Type="http://schemas.openxmlformats.org/officeDocument/2006/relationships/image" Target="../media/image248.png"/><Relationship Id="rId7" Type="http://schemas.openxmlformats.org/officeDocument/2006/relationships/image" Target="../media/image234.png"/><Relationship Id="rId12" Type="http://schemas.openxmlformats.org/officeDocument/2006/relationships/image" Target="../media/image239.png"/><Relationship Id="rId17" Type="http://schemas.openxmlformats.org/officeDocument/2006/relationships/image" Target="../media/image244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43.png"/><Relationship Id="rId20" Type="http://schemas.openxmlformats.org/officeDocument/2006/relationships/image" Target="../media/image2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3.png"/><Relationship Id="rId11" Type="http://schemas.openxmlformats.org/officeDocument/2006/relationships/image" Target="../media/image238.png"/><Relationship Id="rId5" Type="http://schemas.openxmlformats.org/officeDocument/2006/relationships/image" Target="../media/image232.png"/><Relationship Id="rId15" Type="http://schemas.openxmlformats.org/officeDocument/2006/relationships/image" Target="../media/image242.png"/><Relationship Id="rId10" Type="http://schemas.openxmlformats.org/officeDocument/2006/relationships/image" Target="../media/image237.png"/><Relationship Id="rId19" Type="http://schemas.openxmlformats.org/officeDocument/2006/relationships/image" Target="../media/image246.png"/><Relationship Id="rId4" Type="http://schemas.openxmlformats.org/officeDocument/2006/relationships/image" Target="../media/image231.png"/><Relationship Id="rId9" Type="http://schemas.openxmlformats.org/officeDocument/2006/relationships/image" Target="../media/image236.png"/><Relationship Id="rId14" Type="http://schemas.openxmlformats.org/officeDocument/2006/relationships/image" Target="../media/image24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png"/><Relationship Id="rId13" Type="http://schemas.openxmlformats.org/officeDocument/2006/relationships/image" Target="../media/image258.png"/><Relationship Id="rId3" Type="http://schemas.openxmlformats.org/officeDocument/2006/relationships/image" Target="../media/image42.png"/><Relationship Id="rId7" Type="http://schemas.openxmlformats.org/officeDocument/2006/relationships/image" Target="../media/image252.png"/><Relationship Id="rId12" Type="http://schemas.openxmlformats.org/officeDocument/2006/relationships/image" Target="../media/image257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1.png"/><Relationship Id="rId11" Type="http://schemas.openxmlformats.org/officeDocument/2006/relationships/image" Target="../media/image256.png"/><Relationship Id="rId5" Type="http://schemas.openxmlformats.org/officeDocument/2006/relationships/image" Target="../media/image250.png"/><Relationship Id="rId15" Type="http://schemas.openxmlformats.org/officeDocument/2006/relationships/image" Target="../media/image260.png"/><Relationship Id="rId10" Type="http://schemas.openxmlformats.org/officeDocument/2006/relationships/image" Target="../media/image255.png"/><Relationship Id="rId4" Type="http://schemas.openxmlformats.org/officeDocument/2006/relationships/image" Target="../media/image249.png"/><Relationship Id="rId9" Type="http://schemas.openxmlformats.org/officeDocument/2006/relationships/image" Target="../media/image254.png"/><Relationship Id="rId14" Type="http://schemas.openxmlformats.org/officeDocument/2006/relationships/image" Target="../media/image25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png"/><Relationship Id="rId13" Type="http://schemas.openxmlformats.org/officeDocument/2006/relationships/image" Target="../media/image272.png"/><Relationship Id="rId3" Type="http://schemas.openxmlformats.org/officeDocument/2006/relationships/image" Target="../media/image262.png"/><Relationship Id="rId7" Type="http://schemas.openxmlformats.org/officeDocument/2006/relationships/image" Target="../media/image266.png"/><Relationship Id="rId12" Type="http://schemas.openxmlformats.org/officeDocument/2006/relationships/image" Target="../media/image271.png"/><Relationship Id="rId17" Type="http://schemas.openxmlformats.org/officeDocument/2006/relationships/image" Target="../media/image276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5.png"/><Relationship Id="rId11" Type="http://schemas.openxmlformats.org/officeDocument/2006/relationships/image" Target="../media/image270.png"/><Relationship Id="rId5" Type="http://schemas.openxmlformats.org/officeDocument/2006/relationships/image" Target="../media/image264.png"/><Relationship Id="rId15" Type="http://schemas.openxmlformats.org/officeDocument/2006/relationships/image" Target="../media/image274.png"/><Relationship Id="rId10" Type="http://schemas.openxmlformats.org/officeDocument/2006/relationships/image" Target="../media/image269.png"/><Relationship Id="rId4" Type="http://schemas.openxmlformats.org/officeDocument/2006/relationships/image" Target="../media/image263.png"/><Relationship Id="rId9" Type="http://schemas.openxmlformats.org/officeDocument/2006/relationships/image" Target="../media/image268.png"/><Relationship Id="rId14" Type="http://schemas.openxmlformats.org/officeDocument/2006/relationships/image" Target="../media/image27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png"/><Relationship Id="rId13" Type="http://schemas.openxmlformats.org/officeDocument/2006/relationships/image" Target="../media/image286.png"/><Relationship Id="rId3" Type="http://schemas.openxmlformats.org/officeDocument/2006/relationships/image" Target="../media/image197.png"/><Relationship Id="rId7" Type="http://schemas.openxmlformats.org/officeDocument/2006/relationships/image" Target="../media/image280.png"/><Relationship Id="rId12" Type="http://schemas.openxmlformats.org/officeDocument/2006/relationships/image" Target="../media/image285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9.png"/><Relationship Id="rId11" Type="http://schemas.openxmlformats.org/officeDocument/2006/relationships/image" Target="../media/image284.png"/><Relationship Id="rId5" Type="http://schemas.openxmlformats.org/officeDocument/2006/relationships/image" Target="../media/image278.png"/><Relationship Id="rId15" Type="http://schemas.openxmlformats.org/officeDocument/2006/relationships/image" Target="../media/image288.png"/><Relationship Id="rId10" Type="http://schemas.openxmlformats.org/officeDocument/2006/relationships/image" Target="../media/image283.png"/><Relationship Id="rId4" Type="http://schemas.openxmlformats.org/officeDocument/2006/relationships/image" Target="../media/image277.png"/><Relationship Id="rId9" Type="http://schemas.openxmlformats.org/officeDocument/2006/relationships/image" Target="../media/image282.png"/><Relationship Id="rId14" Type="http://schemas.openxmlformats.org/officeDocument/2006/relationships/image" Target="../media/image28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5.png"/><Relationship Id="rId13" Type="http://schemas.openxmlformats.org/officeDocument/2006/relationships/image" Target="../media/image300.png"/><Relationship Id="rId18" Type="http://schemas.openxmlformats.org/officeDocument/2006/relationships/image" Target="../media/image305.png"/><Relationship Id="rId3" Type="http://schemas.openxmlformats.org/officeDocument/2006/relationships/image" Target="../media/image290.png"/><Relationship Id="rId21" Type="http://schemas.openxmlformats.org/officeDocument/2006/relationships/image" Target="../media/image308.png"/><Relationship Id="rId7" Type="http://schemas.openxmlformats.org/officeDocument/2006/relationships/image" Target="../media/image294.png"/><Relationship Id="rId12" Type="http://schemas.openxmlformats.org/officeDocument/2006/relationships/image" Target="../media/image299.png"/><Relationship Id="rId17" Type="http://schemas.openxmlformats.org/officeDocument/2006/relationships/image" Target="../media/image304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03.png"/><Relationship Id="rId20" Type="http://schemas.openxmlformats.org/officeDocument/2006/relationships/image" Target="../media/image3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3.png"/><Relationship Id="rId11" Type="http://schemas.openxmlformats.org/officeDocument/2006/relationships/image" Target="../media/image298.png"/><Relationship Id="rId5" Type="http://schemas.openxmlformats.org/officeDocument/2006/relationships/image" Target="../media/image292.png"/><Relationship Id="rId15" Type="http://schemas.openxmlformats.org/officeDocument/2006/relationships/image" Target="../media/image302.png"/><Relationship Id="rId10" Type="http://schemas.openxmlformats.org/officeDocument/2006/relationships/image" Target="../media/image297.png"/><Relationship Id="rId19" Type="http://schemas.openxmlformats.org/officeDocument/2006/relationships/image" Target="../media/image306.png"/><Relationship Id="rId4" Type="http://schemas.openxmlformats.org/officeDocument/2006/relationships/image" Target="../media/image291.png"/><Relationship Id="rId9" Type="http://schemas.openxmlformats.org/officeDocument/2006/relationships/image" Target="../media/image296.png"/><Relationship Id="rId14" Type="http://schemas.openxmlformats.org/officeDocument/2006/relationships/image" Target="../media/image301.png"/><Relationship Id="rId22" Type="http://schemas.openxmlformats.org/officeDocument/2006/relationships/image" Target="../media/image30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4.png"/><Relationship Id="rId13" Type="http://schemas.openxmlformats.org/officeDocument/2006/relationships/image" Target="../media/image319.png"/><Relationship Id="rId3" Type="http://schemas.openxmlformats.org/officeDocument/2006/relationships/image" Target="../media/image42.png"/><Relationship Id="rId7" Type="http://schemas.openxmlformats.org/officeDocument/2006/relationships/image" Target="../media/image313.png"/><Relationship Id="rId12" Type="http://schemas.openxmlformats.org/officeDocument/2006/relationships/image" Target="../media/image31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2.png"/><Relationship Id="rId11" Type="http://schemas.openxmlformats.org/officeDocument/2006/relationships/image" Target="../media/image317.png"/><Relationship Id="rId5" Type="http://schemas.openxmlformats.org/officeDocument/2006/relationships/image" Target="../media/image311.png"/><Relationship Id="rId15" Type="http://schemas.openxmlformats.org/officeDocument/2006/relationships/image" Target="../media/image321.png"/><Relationship Id="rId10" Type="http://schemas.openxmlformats.org/officeDocument/2006/relationships/image" Target="../media/image316.png"/><Relationship Id="rId4" Type="http://schemas.openxmlformats.org/officeDocument/2006/relationships/image" Target="../media/image310.png"/><Relationship Id="rId9" Type="http://schemas.openxmlformats.org/officeDocument/2006/relationships/image" Target="../media/image315.png"/><Relationship Id="rId14" Type="http://schemas.openxmlformats.org/officeDocument/2006/relationships/image" Target="../media/image3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8.png"/><Relationship Id="rId13" Type="http://schemas.openxmlformats.org/officeDocument/2006/relationships/image" Target="../media/image333.png"/><Relationship Id="rId3" Type="http://schemas.openxmlformats.org/officeDocument/2006/relationships/image" Target="../media/image323.png"/><Relationship Id="rId7" Type="http://schemas.openxmlformats.org/officeDocument/2006/relationships/image" Target="../media/image327.png"/><Relationship Id="rId12" Type="http://schemas.openxmlformats.org/officeDocument/2006/relationships/image" Target="../media/image332.png"/><Relationship Id="rId17" Type="http://schemas.openxmlformats.org/officeDocument/2006/relationships/image" Target="../media/image337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6.png"/><Relationship Id="rId11" Type="http://schemas.openxmlformats.org/officeDocument/2006/relationships/image" Target="../media/image331.png"/><Relationship Id="rId5" Type="http://schemas.openxmlformats.org/officeDocument/2006/relationships/image" Target="../media/image325.png"/><Relationship Id="rId15" Type="http://schemas.openxmlformats.org/officeDocument/2006/relationships/image" Target="../media/image335.png"/><Relationship Id="rId10" Type="http://schemas.openxmlformats.org/officeDocument/2006/relationships/image" Target="../media/image330.png"/><Relationship Id="rId4" Type="http://schemas.openxmlformats.org/officeDocument/2006/relationships/image" Target="../media/image324.png"/><Relationship Id="rId9" Type="http://schemas.openxmlformats.org/officeDocument/2006/relationships/image" Target="../media/image329.png"/><Relationship Id="rId14" Type="http://schemas.openxmlformats.org/officeDocument/2006/relationships/image" Target="../media/image33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2.png"/><Relationship Id="rId13" Type="http://schemas.openxmlformats.org/officeDocument/2006/relationships/image" Target="../media/image347.png"/><Relationship Id="rId3" Type="http://schemas.openxmlformats.org/officeDocument/2006/relationships/image" Target="../media/image42.png"/><Relationship Id="rId7" Type="http://schemas.openxmlformats.org/officeDocument/2006/relationships/image" Target="../media/image341.png"/><Relationship Id="rId12" Type="http://schemas.openxmlformats.org/officeDocument/2006/relationships/image" Target="../media/image346.png"/><Relationship Id="rId17" Type="http://schemas.openxmlformats.org/officeDocument/2006/relationships/image" Target="../media/image351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0.png"/><Relationship Id="rId11" Type="http://schemas.openxmlformats.org/officeDocument/2006/relationships/image" Target="../media/image345.png"/><Relationship Id="rId5" Type="http://schemas.openxmlformats.org/officeDocument/2006/relationships/image" Target="../media/image339.png"/><Relationship Id="rId15" Type="http://schemas.openxmlformats.org/officeDocument/2006/relationships/image" Target="../media/image349.png"/><Relationship Id="rId10" Type="http://schemas.openxmlformats.org/officeDocument/2006/relationships/image" Target="../media/image344.png"/><Relationship Id="rId4" Type="http://schemas.openxmlformats.org/officeDocument/2006/relationships/image" Target="../media/image338.png"/><Relationship Id="rId9" Type="http://schemas.openxmlformats.org/officeDocument/2006/relationships/image" Target="../media/image343.png"/><Relationship Id="rId14" Type="http://schemas.openxmlformats.org/officeDocument/2006/relationships/image" Target="../media/image3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6.png"/><Relationship Id="rId13" Type="http://schemas.openxmlformats.org/officeDocument/2006/relationships/image" Target="../media/image361.png"/><Relationship Id="rId18" Type="http://schemas.openxmlformats.org/officeDocument/2006/relationships/image" Target="../media/image366.png"/><Relationship Id="rId3" Type="http://schemas.openxmlformats.org/officeDocument/2006/relationships/image" Target="../media/image42.png"/><Relationship Id="rId21" Type="http://schemas.openxmlformats.org/officeDocument/2006/relationships/image" Target="../media/image369.png"/><Relationship Id="rId7" Type="http://schemas.openxmlformats.org/officeDocument/2006/relationships/image" Target="../media/image355.png"/><Relationship Id="rId12" Type="http://schemas.openxmlformats.org/officeDocument/2006/relationships/image" Target="../media/image360.png"/><Relationship Id="rId17" Type="http://schemas.openxmlformats.org/officeDocument/2006/relationships/image" Target="../media/image365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64.png"/><Relationship Id="rId20" Type="http://schemas.openxmlformats.org/officeDocument/2006/relationships/image" Target="../media/image3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4.png"/><Relationship Id="rId11" Type="http://schemas.openxmlformats.org/officeDocument/2006/relationships/image" Target="../media/image359.png"/><Relationship Id="rId5" Type="http://schemas.openxmlformats.org/officeDocument/2006/relationships/image" Target="../media/image353.png"/><Relationship Id="rId15" Type="http://schemas.openxmlformats.org/officeDocument/2006/relationships/image" Target="../media/image363.png"/><Relationship Id="rId23" Type="http://schemas.openxmlformats.org/officeDocument/2006/relationships/image" Target="../media/image371.png"/><Relationship Id="rId10" Type="http://schemas.openxmlformats.org/officeDocument/2006/relationships/image" Target="../media/image358.png"/><Relationship Id="rId19" Type="http://schemas.openxmlformats.org/officeDocument/2006/relationships/image" Target="../media/image367.png"/><Relationship Id="rId4" Type="http://schemas.openxmlformats.org/officeDocument/2006/relationships/image" Target="../media/image352.png"/><Relationship Id="rId9" Type="http://schemas.openxmlformats.org/officeDocument/2006/relationships/image" Target="../media/image357.png"/><Relationship Id="rId14" Type="http://schemas.openxmlformats.org/officeDocument/2006/relationships/image" Target="../media/image362.png"/><Relationship Id="rId22" Type="http://schemas.openxmlformats.org/officeDocument/2006/relationships/image" Target="../media/image37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42.png"/><Relationship Id="rId21" Type="http://schemas.openxmlformats.org/officeDocument/2006/relationships/image" Target="../media/image60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image" Target="../media/image42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42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42.pn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3" Type="http://schemas.openxmlformats.org/officeDocument/2006/relationships/image" Target="../media/image42.png"/><Relationship Id="rId21" Type="http://schemas.openxmlformats.org/officeDocument/2006/relationships/image" Target="../media/image125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5" Type="http://schemas.openxmlformats.org/officeDocument/2006/relationships/image" Target="../media/image12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0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24" Type="http://schemas.openxmlformats.org/officeDocument/2006/relationships/image" Target="../media/image128.png"/><Relationship Id="rId5" Type="http://schemas.openxmlformats.org/officeDocument/2006/relationships/image" Target="../media/image109.png"/><Relationship Id="rId15" Type="http://schemas.openxmlformats.org/officeDocument/2006/relationships/image" Target="../media/image119.png"/><Relationship Id="rId23" Type="http://schemas.openxmlformats.org/officeDocument/2006/relationships/image" Target="../media/image127.png"/><Relationship Id="rId10" Type="http://schemas.openxmlformats.org/officeDocument/2006/relationships/image" Target="../media/image114.png"/><Relationship Id="rId19" Type="http://schemas.openxmlformats.org/officeDocument/2006/relationships/image" Target="../media/image123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Relationship Id="rId22" Type="http://schemas.openxmlformats.org/officeDocument/2006/relationships/image" Target="../media/image1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54261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7228" y="239911"/>
            <a:ext cx="19050" cy="411361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25711"/>
            <a:ext cx="6461671" cy="490344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780" y="1028700"/>
            <a:ext cx="5242471" cy="1851571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3103959"/>
            <a:ext cx="2584698" cy="1905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267" y="3908971"/>
            <a:ext cx="2291953" cy="562273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267" y="4581079"/>
            <a:ext cx="3730675" cy="582811"/>
          </a:xfrm>
          <a:prstGeom prst="rect">
            <a:avLst/>
          </a:prstGeom>
        </p:spPr>
      </p:pic>
      <p:pic>
        <p:nvPicPr>
          <p:cNvPr id="10" name="SK-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54267" y="1446907"/>
            <a:ext cx="4474369" cy="4443859"/>
          </a:xfrm>
          <a:prstGeom prst="rect">
            <a:avLst/>
          </a:prstGeom>
        </p:spPr>
      </p:pic>
      <p:sp>
        <p:nvSpPr>
          <p:cNvPr id="11" name="SK-1-text-10"/>
          <p:cNvSpPr/>
          <p:nvPr/>
        </p:nvSpPr>
        <p:spPr>
          <a:xfrm>
            <a:off x="304800" y="226219"/>
            <a:ext cx="439959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2325" dirty="0"/>
          </a:p>
        </p:txBody>
      </p:sp>
      <p:sp>
        <p:nvSpPr>
          <p:cNvPr id="12" name="SK-1-text-11"/>
          <p:cNvSpPr/>
          <p:nvPr/>
        </p:nvSpPr>
        <p:spPr>
          <a:xfrm>
            <a:off x="2767459" y="294829"/>
            <a:ext cx="76485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Registrator Teaching Series</a:t>
            </a:r>
            <a:endParaRPr lang="en-US" sz="1650" dirty="0"/>
          </a:p>
        </p:txBody>
      </p:sp>
      <p:sp>
        <p:nvSpPr>
          <p:cNvPr id="13" name="SK-1-text-12"/>
          <p:cNvSpPr/>
          <p:nvPr/>
        </p:nvSpPr>
        <p:spPr>
          <a:xfrm>
            <a:off x="646063" y="1426369"/>
            <a:ext cx="5425380" cy="9463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690"/>
              </a:lnSpc>
              <a:buNone/>
            </a:pPr>
            <a:r>
              <a:rPr lang="en-US" sz="30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Obstructive Sleep Apnoea</a:t>
            </a:r>
            <a:endParaRPr lang="en-US" sz="3075" dirty="0"/>
          </a:p>
          <a:p>
            <a:pPr marL="0" indent="0" algn="l">
              <a:lnSpc>
                <a:spcPts val="3690"/>
              </a:lnSpc>
              <a:buNone/>
            </a:pPr>
            <a:r>
              <a:rPr lang="en-US" sz="30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(OSA)</a:t>
            </a:r>
            <a:endParaRPr lang="en-US" sz="3075" dirty="0"/>
          </a:p>
        </p:txBody>
      </p:sp>
      <p:sp>
        <p:nvSpPr>
          <p:cNvPr id="14" name="SK-1-text-13"/>
          <p:cNvSpPr/>
          <p:nvPr/>
        </p:nvSpPr>
        <p:spPr>
          <a:xfrm>
            <a:off x="646063" y="2564755"/>
            <a:ext cx="4924336" cy="315367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Bradford VTS Teaching Deck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15" name="SK-1-text-14"/>
          <p:cNvSpPr/>
          <p:nvPr/>
        </p:nvSpPr>
        <p:spPr>
          <a:xfrm>
            <a:off x="646063" y="3374082"/>
            <a:ext cx="1154593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4B7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2250" dirty="0"/>
          </a:p>
        </p:txBody>
      </p:sp>
      <p:sp>
        <p:nvSpPr>
          <p:cNvPr id="16" name="SK-1-text-15"/>
          <p:cNvSpPr/>
          <p:nvPr/>
        </p:nvSpPr>
        <p:spPr>
          <a:xfrm>
            <a:off x="902196" y="4046190"/>
            <a:ext cx="466820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NG2020</a:t>
            </a:r>
            <a:endParaRPr lang="en-US" sz="2175" dirty="0"/>
          </a:p>
        </p:txBody>
      </p:sp>
      <p:sp>
        <p:nvSpPr>
          <p:cNvPr id="17" name="SK-1-text-16"/>
          <p:cNvSpPr/>
          <p:nvPr/>
        </p:nvSpPr>
        <p:spPr>
          <a:xfrm>
            <a:off x="963067" y="4731990"/>
            <a:ext cx="765143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2025 Guidetines</a:t>
            </a:r>
            <a:endParaRPr lang="en-US" sz="2175" dirty="0"/>
          </a:p>
        </p:txBody>
      </p:sp>
      <p:sp>
        <p:nvSpPr>
          <p:cNvPr id="18" name="SK-1-text-17"/>
          <p:cNvSpPr/>
          <p:nvPr/>
        </p:nvSpPr>
        <p:spPr>
          <a:xfrm>
            <a:off x="621655" y="5404098"/>
            <a:ext cx="115703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GP Registrars preparing for AKT and SCA Examinations.</a:t>
            </a:r>
            <a:endParaRPr lang="en-US" sz="1650" dirty="0"/>
          </a:p>
        </p:txBody>
      </p:sp>
      <p:sp>
        <p:nvSpPr>
          <p:cNvPr id="19" name="SK-1-text-18"/>
          <p:cNvSpPr/>
          <p:nvPr/>
        </p:nvSpPr>
        <p:spPr>
          <a:xfrm>
            <a:off x="621655" y="6281886"/>
            <a:ext cx="866108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 Edition • RSGP AKT • SCA</a:t>
            </a:r>
            <a:endParaRPr lang="en-US" sz="15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3048000" cy="24003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57700"/>
            <a:ext cx="2438400" cy="240030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432048"/>
            <a:ext cx="2469398" cy="308521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1565077"/>
            <a:ext cx="7205365" cy="381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2571750"/>
            <a:ext cx="5425380" cy="3079105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2297311"/>
            <a:ext cx="3499098" cy="528042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565" y="5170587"/>
            <a:ext cx="719286" cy="14288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7890" y="2571750"/>
            <a:ext cx="5425380" cy="3079105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2297311"/>
            <a:ext cx="3499098" cy="528042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98282" y="5170587"/>
            <a:ext cx="719286" cy="14288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173" y="5829300"/>
            <a:ext cx="11143357" cy="740569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911780" y="5966371"/>
            <a:ext cx="609600" cy="479971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7082" y="5938986"/>
            <a:ext cx="572988" cy="534888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7263" y="4341019"/>
            <a:ext cx="426690" cy="418207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37263" y="3401467"/>
            <a:ext cx="426690" cy="418207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5898" y="4539853"/>
            <a:ext cx="451098" cy="466279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5898" y="3895279"/>
            <a:ext cx="451098" cy="432048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5898" y="3332857"/>
            <a:ext cx="451098" cy="452586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204871" y="452586"/>
            <a:ext cx="2487067" cy="1590973"/>
          </a:xfrm>
          <a:prstGeom prst="rect">
            <a:avLst/>
          </a:prstGeom>
        </p:spPr>
      </p:pic>
      <p:sp>
        <p:nvSpPr>
          <p:cNvPr id="22" name="SK-10-text-21"/>
          <p:cNvSpPr/>
          <p:nvPr/>
        </p:nvSpPr>
        <p:spPr>
          <a:xfrm>
            <a:off x="572988" y="452586"/>
            <a:ext cx="682085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7 of 25 — Referral</a:t>
            </a:r>
            <a:endParaRPr lang="en-US" sz="1575" dirty="0"/>
          </a:p>
        </p:txBody>
      </p:sp>
      <p:sp>
        <p:nvSpPr>
          <p:cNvPr id="23" name="SK-10-text-22"/>
          <p:cNvSpPr/>
          <p:nvPr/>
        </p:nvSpPr>
        <p:spPr>
          <a:xfrm>
            <a:off x="511969" y="809179"/>
            <a:ext cx="11680031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Referral Pathways</a:t>
            </a:r>
            <a:endParaRPr lang="en-US" sz="4800" dirty="0"/>
          </a:p>
        </p:txBody>
      </p:sp>
      <p:sp>
        <p:nvSpPr>
          <p:cNvPr id="24" name="SK-10-text-23"/>
          <p:cNvSpPr/>
          <p:nvPr/>
        </p:nvSpPr>
        <p:spPr>
          <a:xfrm>
            <a:off x="487561" y="1741884"/>
            <a:ext cx="11704439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NG202 — protecting patients and the public</a:t>
            </a:r>
            <a:endParaRPr lang="en-US" sz="2250" dirty="0"/>
          </a:p>
        </p:txBody>
      </p:sp>
      <p:sp>
        <p:nvSpPr>
          <p:cNvPr id="25" name="SK-10-text-24"/>
          <p:cNvSpPr/>
          <p:nvPr/>
        </p:nvSpPr>
        <p:spPr>
          <a:xfrm>
            <a:off x="804565" y="2413992"/>
            <a:ext cx="844296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4-Week Urgent Referral</a:t>
            </a:r>
            <a:endParaRPr lang="en-US" sz="2400" dirty="0"/>
          </a:p>
        </p:txBody>
      </p:sp>
      <p:sp>
        <p:nvSpPr>
          <p:cNvPr id="26" name="SK-10-text-25"/>
          <p:cNvSpPr/>
          <p:nvPr/>
        </p:nvSpPr>
        <p:spPr>
          <a:xfrm>
            <a:off x="743694" y="2962573"/>
            <a:ext cx="1144830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urgently if ESS ≥11 AND any of the following:</a:t>
            </a:r>
            <a:endParaRPr lang="en-US" sz="1800" dirty="0"/>
          </a:p>
        </p:txBody>
      </p:sp>
      <p:sp>
        <p:nvSpPr>
          <p:cNvPr id="27" name="SK-10-text-26"/>
          <p:cNvSpPr/>
          <p:nvPr/>
        </p:nvSpPr>
        <p:spPr>
          <a:xfrm>
            <a:off x="1292275" y="3415159"/>
            <a:ext cx="108997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Vocational driver — HGV, PSV, or taxi driver</a:t>
            </a:r>
            <a:endParaRPr lang="en-US" sz="1800" dirty="0"/>
          </a:p>
        </p:txBody>
      </p:sp>
      <p:sp>
        <p:nvSpPr>
          <p:cNvPr id="28" name="SK-10-text-27"/>
          <p:cNvSpPr/>
          <p:nvPr/>
        </p:nvSpPr>
        <p:spPr>
          <a:xfrm>
            <a:off x="1292275" y="3867894"/>
            <a:ext cx="779526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Safety-critical occupation —</a:t>
            </a:r>
            <a:endParaRPr lang="en-US" sz="1800" dirty="0"/>
          </a:p>
        </p:txBody>
      </p:sp>
      <p:sp>
        <p:nvSpPr>
          <p:cNvPr id="29" name="SK-10-text-28"/>
          <p:cNvSpPr/>
          <p:nvPr/>
        </p:nvSpPr>
        <p:spPr>
          <a:xfrm>
            <a:off x="1292275" y="4135338"/>
            <a:ext cx="840295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Pilots, heavy machinery operators</a:t>
            </a:r>
            <a:endParaRPr lang="en-US" sz="1650" dirty="0"/>
          </a:p>
        </p:txBody>
      </p:sp>
      <p:sp>
        <p:nvSpPr>
          <p:cNvPr id="30" name="SK-10-text-29"/>
          <p:cNvSpPr/>
          <p:nvPr/>
        </p:nvSpPr>
        <p:spPr>
          <a:xfrm>
            <a:off x="1292275" y="4533007"/>
            <a:ext cx="108997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Significantly impaired quality of life —</a:t>
            </a:r>
            <a:endParaRPr lang="en-US" sz="1800" dirty="0"/>
          </a:p>
        </p:txBody>
      </p:sp>
      <p:sp>
        <p:nvSpPr>
          <p:cNvPr id="31" name="SK-10-text-30"/>
          <p:cNvSpPr/>
          <p:nvPr/>
        </p:nvSpPr>
        <p:spPr>
          <a:xfrm>
            <a:off x="1292275" y="4800600"/>
            <a:ext cx="815149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Clinically meaningful QOL impact</a:t>
            </a:r>
            <a:endParaRPr lang="en-US" sz="1650" dirty="0"/>
          </a:p>
        </p:txBody>
      </p:sp>
      <p:sp>
        <p:nvSpPr>
          <p:cNvPr id="32" name="SK-10-text-31"/>
          <p:cNvSpPr/>
          <p:nvPr/>
        </p:nvSpPr>
        <p:spPr>
          <a:xfrm>
            <a:off x="743694" y="5280571"/>
            <a:ext cx="114483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ESS + STOP-BANG scores before referral.</a:t>
            </a:r>
            <a:endParaRPr lang="en-US" sz="1650" dirty="0"/>
          </a:p>
        </p:txBody>
      </p:sp>
      <p:sp>
        <p:nvSpPr>
          <p:cNvPr id="33" name="SK-10-text-32"/>
          <p:cNvSpPr/>
          <p:nvPr/>
        </p:nvSpPr>
        <p:spPr>
          <a:xfrm>
            <a:off x="6486079" y="2413992"/>
            <a:ext cx="570592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Same-Day Assessment</a:t>
            </a:r>
            <a:endParaRPr lang="en-US" sz="2400" dirty="0"/>
          </a:p>
        </p:txBody>
      </p:sp>
      <p:sp>
        <p:nvSpPr>
          <p:cNvPr id="34" name="SK-10-text-33"/>
          <p:cNvSpPr/>
          <p:nvPr/>
        </p:nvSpPr>
        <p:spPr>
          <a:xfrm>
            <a:off x="6425059" y="2976265"/>
            <a:ext cx="576694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Arrange same-day assessment if:</a:t>
            </a:r>
            <a:endParaRPr lang="en-US" sz="1800" dirty="0"/>
          </a:p>
        </p:txBody>
      </p:sp>
      <p:sp>
        <p:nvSpPr>
          <p:cNvPr id="35" name="SK-10-text-34"/>
          <p:cNvSpPr/>
          <p:nvPr/>
        </p:nvSpPr>
        <p:spPr>
          <a:xfrm>
            <a:off x="6937177" y="3380929"/>
            <a:ext cx="525482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EDS + driving risk —</a:t>
            </a:r>
            <a:endParaRPr lang="en-US" sz="1800" dirty="0"/>
          </a:p>
        </p:txBody>
      </p:sp>
      <p:sp>
        <p:nvSpPr>
          <p:cNvPr id="36" name="SK-10-text-35"/>
          <p:cNvSpPr/>
          <p:nvPr/>
        </p:nvSpPr>
        <p:spPr>
          <a:xfrm>
            <a:off x="6937177" y="3641527"/>
            <a:ext cx="415736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 high + active driving risk — immediate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concern</a:t>
            </a:r>
            <a:endParaRPr lang="en-US" sz="1725" dirty="0"/>
          </a:p>
        </p:txBody>
      </p:sp>
      <p:sp>
        <p:nvSpPr>
          <p:cNvPr id="37" name="SK-10-text-36"/>
          <p:cNvSpPr/>
          <p:nvPr/>
        </p:nvSpPr>
        <p:spPr>
          <a:xfrm>
            <a:off x="6937177" y="4306788"/>
            <a:ext cx="525482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Suspected respiratory failure —</a:t>
            </a:r>
            <a:endParaRPr lang="en-US" sz="1800" dirty="0"/>
          </a:p>
        </p:txBody>
      </p:sp>
      <p:sp>
        <p:nvSpPr>
          <p:cNvPr id="38" name="SK-10-text-37"/>
          <p:cNvSpPr/>
          <p:nvPr/>
        </p:nvSpPr>
        <p:spPr>
          <a:xfrm>
            <a:off x="6937177" y="4567386"/>
            <a:ext cx="4376886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Features of CO₂ retention — possible obesity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hypoventilation</a:t>
            </a:r>
            <a:endParaRPr lang="en-US" sz="1725" dirty="0"/>
          </a:p>
        </p:txBody>
      </p:sp>
      <p:sp>
        <p:nvSpPr>
          <p:cNvPr id="39" name="SK-10-text-38"/>
          <p:cNvSpPr/>
          <p:nvPr/>
        </p:nvSpPr>
        <p:spPr>
          <a:xfrm>
            <a:off x="6425059" y="5280571"/>
            <a:ext cx="576694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delay — these patients must not drive.</a:t>
            </a:r>
            <a:endParaRPr lang="en-US" sz="1650" dirty="0"/>
          </a:p>
        </p:txBody>
      </p:sp>
      <p:sp>
        <p:nvSpPr>
          <p:cNvPr id="40" name="SK-10-text-39"/>
          <p:cNvSpPr/>
          <p:nvPr/>
        </p:nvSpPr>
        <p:spPr>
          <a:xfrm>
            <a:off x="1377553" y="5918448"/>
            <a:ext cx="8546455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Duty of Care — If a patient refuses to stop driving despite advice, consider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notification after appropriate discussion.</a:t>
            </a:r>
            <a:endParaRPr lang="en-US" sz="2100" dirty="0"/>
          </a:p>
        </p:txBody>
      </p:sp>
      <p:sp>
        <p:nvSpPr>
          <p:cNvPr id="41" name="SK-10-text-40"/>
          <p:cNvSpPr/>
          <p:nvPr/>
        </p:nvSpPr>
        <p:spPr>
          <a:xfrm>
            <a:off x="10936188" y="6007596"/>
            <a:ext cx="52417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2025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671" y="6377880"/>
            <a:ext cx="255984" cy="233065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6364188"/>
            <a:ext cx="268188" cy="246757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4784" y="4738836"/>
            <a:ext cx="2011561" cy="953244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6055" y="3984427"/>
            <a:ext cx="280392" cy="27429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1192" y="4018657"/>
            <a:ext cx="316855" cy="233065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56055" y="3586609"/>
            <a:ext cx="292596" cy="294829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8988" y="3593455"/>
            <a:ext cx="316855" cy="281136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43592" y="2215009"/>
            <a:ext cx="853380" cy="754261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52565" y="4375398"/>
            <a:ext cx="1865263" cy="1782961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96667" y="3977580"/>
            <a:ext cx="304800" cy="294829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4879" y="3991273"/>
            <a:ext cx="280392" cy="267444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72259" y="3607296"/>
            <a:ext cx="329059" cy="253603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0471" y="3579763"/>
            <a:ext cx="316855" cy="287982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79169" y="2215009"/>
            <a:ext cx="743694" cy="781794"/>
          </a:xfrm>
          <a:prstGeom prst="rect">
            <a:avLst/>
          </a:prstGeom>
        </p:spPr>
      </p:pic>
      <p:sp>
        <p:nvSpPr>
          <p:cNvPr id="17" name="SK-11-text-16"/>
          <p:cNvSpPr/>
          <p:nvPr/>
        </p:nvSpPr>
        <p:spPr>
          <a:xfrm>
            <a:off x="451098" y="239911"/>
            <a:ext cx="99117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3B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Diagnostic Sleep Studies</a:t>
            </a:r>
            <a:endParaRPr lang="en-US" sz="1650" dirty="0"/>
          </a:p>
        </p:txBody>
      </p:sp>
      <p:sp>
        <p:nvSpPr>
          <p:cNvPr id="18" name="SK-11-text-17"/>
          <p:cNvSpPr/>
          <p:nvPr/>
        </p:nvSpPr>
        <p:spPr>
          <a:xfrm>
            <a:off x="451098" y="740569"/>
            <a:ext cx="11740902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12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Sleep Studies</a:t>
            </a:r>
            <a:endParaRPr lang="en-US" sz="4125" dirty="0"/>
          </a:p>
        </p:txBody>
      </p:sp>
      <p:sp>
        <p:nvSpPr>
          <p:cNvPr id="19" name="SK-11-text-18"/>
          <p:cNvSpPr/>
          <p:nvPr/>
        </p:nvSpPr>
        <p:spPr>
          <a:xfrm>
            <a:off x="438894" y="1611511"/>
            <a:ext cx="11753106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4A60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Arranged by specialist services — understanding what happens after referral.</a:t>
            </a:r>
            <a:endParaRPr lang="en-US" sz="2100" dirty="0"/>
          </a:p>
        </p:txBody>
      </p:sp>
      <p:sp>
        <p:nvSpPr>
          <p:cNvPr id="20" name="SK-11-text-19"/>
          <p:cNvSpPr/>
          <p:nvPr/>
        </p:nvSpPr>
        <p:spPr>
          <a:xfrm>
            <a:off x="670471" y="2208163"/>
            <a:ext cx="314134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3B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Level 3</a:t>
            </a:r>
            <a:endParaRPr lang="en-US" sz="2550" dirty="0"/>
          </a:p>
        </p:txBody>
      </p:sp>
      <p:sp>
        <p:nvSpPr>
          <p:cNvPr id="21" name="SK-11-text-20"/>
          <p:cNvSpPr/>
          <p:nvPr/>
        </p:nvSpPr>
        <p:spPr>
          <a:xfrm>
            <a:off x="670471" y="2619673"/>
            <a:ext cx="734377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Home-Based Polygraphy</a:t>
            </a:r>
            <a:endParaRPr lang="en-US" sz="2250" dirty="0"/>
          </a:p>
        </p:txBody>
      </p:sp>
      <p:sp>
        <p:nvSpPr>
          <p:cNvPr id="22" name="SK-11-text-21"/>
          <p:cNvSpPr/>
          <p:nvPr/>
        </p:nvSpPr>
        <p:spPr>
          <a:xfrm>
            <a:off x="670471" y="3223171"/>
            <a:ext cx="431577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measures</a:t>
            </a:r>
            <a:endParaRPr lang="en-US" sz="1725" dirty="0"/>
          </a:p>
        </p:txBody>
      </p:sp>
      <p:sp>
        <p:nvSpPr>
          <p:cNvPr id="23" name="SK-11-text-22"/>
          <p:cNvSpPr/>
          <p:nvPr/>
        </p:nvSpPr>
        <p:spPr>
          <a:xfrm>
            <a:off x="1060698" y="3614142"/>
            <a:ext cx="161067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Airflow</a:t>
            </a:r>
            <a:endParaRPr lang="en-US" sz="1425" dirty="0"/>
          </a:p>
        </p:txBody>
      </p:sp>
      <p:sp>
        <p:nvSpPr>
          <p:cNvPr id="24" name="SK-11-text-23"/>
          <p:cNvSpPr/>
          <p:nvPr/>
        </p:nvSpPr>
        <p:spPr>
          <a:xfrm>
            <a:off x="3462486" y="3614142"/>
            <a:ext cx="399954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Respiratory effort</a:t>
            </a:r>
            <a:endParaRPr lang="en-US" sz="1425" dirty="0"/>
          </a:p>
        </p:txBody>
      </p:sp>
      <p:sp>
        <p:nvSpPr>
          <p:cNvPr id="25" name="SK-11-text-24"/>
          <p:cNvSpPr/>
          <p:nvPr/>
        </p:nvSpPr>
        <p:spPr>
          <a:xfrm>
            <a:off x="1060698" y="4018657"/>
            <a:ext cx="226218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Heart rate</a:t>
            </a:r>
            <a:endParaRPr lang="en-US" sz="1425" dirty="0"/>
          </a:p>
        </p:txBody>
      </p:sp>
      <p:sp>
        <p:nvSpPr>
          <p:cNvPr id="26" name="SK-11-text-25"/>
          <p:cNvSpPr/>
          <p:nvPr/>
        </p:nvSpPr>
        <p:spPr>
          <a:xfrm>
            <a:off x="3462486" y="4032498"/>
            <a:ext cx="530256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SpO₂ (oxygen saturation)</a:t>
            </a:r>
            <a:endParaRPr lang="en-US" sz="1425" dirty="0"/>
          </a:p>
        </p:txBody>
      </p:sp>
      <p:sp>
        <p:nvSpPr>
          <p:cNvPr id="27" name="SK-11-text-26"/>
          <p:cNvSpPr/>
          <p:nvPr/>
        </p:nvSpPr>
        <p:spPr>
          <a:xfrm>
            <a:off x="670471" y="4745682"/>
            <a:ext cx="7639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B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commonly used in UK practice</a:t>
            </a:r>
            <a:endParaRPr lang="en-US" sz="1500" dirty="0"/>
          </a:p>
        </p:txBody>
      </p:sp>
      <p:sp>
        <p:nvSpPr>
          <p:cNvPr id="28" name="SK-11-text-27"/>
          <p:cNvSpPr/>
          <p:nvPr/>
        </p:nvSpPr>
        <p:spPr>
          <a:xfrm>
            <a:off x="670471" y="5033665"/>
            <a:ext cx="245045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Patient-friendly: worn at home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Cost-effective and accessible</a:t>
            </a:r>
            <a:endParaRPr lang="en-US" sz="1500" dirty="0"/>
          </a:p>
        </p:txBody>
      </p:sp>
      <p:sp>
        <p:nvSpPr>
          <p:cNvPr id="29" name="SK-11-text-28"/>
          <p:cNvSpPr/>
          <p:nvPr/>
        </p:nvSpPr>
        <p:spPr>
          <a:xfrm>
            <a:off x="780157" y="5733157"/>
            <a:ext cx="3752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Pathway</a:t>
            </a:r>
            <a:endParaRPr lang="en-US" sz="1500" dirty="0"/>
          </a:p>
        </p:txBody>
      </p:sp>
      <p:sp>
        <p:nvSpPr>
          <p:cNvPr id="30" name="SK-11-text-29"/>
          <p:cNvSpPr/>
          <p:nvPr/>
        </p:nvSpPr>
        <p:spPr>
          <a:xfrm>
            <a:off x="5864275" y="3881586"/>
            <a:ext cx="552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VS</a:t>
            </a:r>
            <a:endParaRPr lang="en-US" sz="1500" dirty="0"/>
          </a:p>
        </p:txBody>
      </p:sp>
      <p:sp>
        <p:nvSpPr>
          <p:cNvPr id="31" name="SK-11-text-30"/>
          <p:cNvSpPr/>
          <p:nvPr/>
        </p:nvSpPr>
        <p:spPr>
          <a:xfrm>
            <a:off x="6668988" y="2208163"/>
            <a:ext cx="314134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Level 1</a:t>
            </a:r>
            <a:endParaRPr lang="en-US" sz="2550" dirty="0"/>
          </a:p>
        </p:txBody>
      </p:sp>
      <p:sp>
        <p:nvSpPr>
          <p:cNvPr id="32" name="SK-11-text-31"/>
          <p:cNvSpPr/>
          <p:nvPr/>
        </p:nvSpPr>
        <p:spPr>
          <a:xfrm>
            <a:off x="6668988" y="2619673"/>
            <a:ext cx="552301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Polysomnography (PSG)</a:t>
            </a:r>
            <a:endParaRPr lang="en-US" sz="2250" dirty="0"/>
          </a:p>
        </p:txBody>
      </p:sp>
      <p:sp>
        <p:nvSpPr>
          <p:cNvPr id="33" name="SK-11-text-32"/>
          <p:cNvSpPr/>
          <p:nvPr/>
        </p:nvSpPr>
        <p:spPr>
          <a:xfrm>
            <a:off x="6668988" y="3223171"/>
            <a:ext cx="431577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measures</a:t>
            </a:r>
            <a:endParaRPr lang="en-US" sz="1725" dirty="0"/>
          </a:p>
        </p:txBody>
      </p:sp>
      <p:sp>
        <p:nvSpPr>
          <p:cNvPr id="34" name="SK-11-text-33"/>
          <p:cNvSpPr/>
          <p:nvPr/>
        </p:nvSpPr>
        <p:spPr>
          <a:xfrm>
            <a:off x="7059067" y="3620988"/>
            <a:ext cx="513293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EEG (brainwave activity)</a:t>
            </a:r>
            <a:endParaRPr lang="en-US" sz="1425" dirty="0"/>
          </a:p>
        </p:txBody>
      </p:sp>
      <p:sp>
        <p:nvSpPr>
          <p:cNvPr id="35" name="SK-11-text-34"/>
          <p:cNvSpPr/>
          <p:nvPr/>
        </p:nvSpPr>
        <p:spPr>
          <a:xfrm>
            <a:off x="9144000" y="3236863"/>
            <a:ext cx="30480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B7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Level 3 parameters ✓</a:t>
            </a:r>
            <a:endParaRPr lang="en-US" sz="1500" dirty="0"/>
          </a:p>
        </p:txBody>
      </p:sp>
      <p:sp>
        <p:nvSpPr>
          <p:cNvPr id="36" name="SK-11-text-35"/>
          <p:cNvSpPr/>
          <p:nvPr/>
        </p:nvSpPr>
        <p:spPr>
          <a:xfrm>
            <a:off x="9521875" y="3620988"/>
            <a:ext cx="26701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EMG (muscle activity)</a:t>
            </a:r>
            <a:endParaRPr lang="en-US" sz="1425" dirty="0"/>
          </a:p>
        </p:txBody>
      </p:sp>
      <p:sp>
        <p:nvSpPr>
          <p:cNvPr id="37" name="SK-11-text-36"/>
          <p:cNvSpPr/>
          <p:nvPr/>
        </p:nvSpPr>
        <p:spPr>
          <a:xfrm>
            <a:off x="7059067" y="4018657"/>
            <a:ext cx="42167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EOG (eye movements)</a:t>
            </a:r>
            <a:endParaRPr lang="en-US" sz="1425" dirty="0"/>
          </a:p>
        </p:txBody>
      </p:sp>
      <p:sp>
        <p:nvSpPr>
          <p:cNvPr id="38" name="SK-11-text-37"/>
          <p:cNvSpPr/>
          <p:nvPr/>
        </p:nvSpPr>
        <p:spPr>
          <a:xfrm>
            <a:off x="9521875" y="4004965"/>
            <a:ext cx="26701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Full sleep staging</a:t>
            </a:r>
            <a:endParaRPr lang="en-US" sz="1425" dirty="0"/>
          </a:p>
        </p:txBody>
      </p:sp>
      <p:sp>
        <p:nvSpPr>
          <p:cNvPr id="39" name="SK-11-text-38"/>
          <p:cNvSpPr/>
          <p:nvPr/>
        </p:nvSpPr>
        <p:spPr>
          <a:xfrm>
            <a:off x="6668988" y="4745682"/>
            <a:ext cx="5523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standard — most detailed</a:t>
            </a:r>
            <a:endParaRPr lang="en-US" sz="1500" dirty="0"/>
          </a:p>
        </p:txBody>
      </p:sp>
      <p:sp>
        <p:nvSpPr>
          <p:cNvPr id="40" name="SK-11-text-39"/>
          <p:cNvSpPr/>
          <p:nvPr/>
        </p:nvSpPr>
        <p:spPr>
          <a:xfrm>
            <a:off x="6668988" y="5033665"/>
            <a:ext cx="55230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Laboratory/hospital setting</a:t>
            </a:r>
            <a:endParaRPr lang="en-US" sz="1425" dirty="0"/>
          </a:p>
        </p:txBody>
      </p:sp>
      <p:sp>
        <p:nvSpPr>
          <p:cNvPr id="41" name="SK-11-text-40"/>
          <p:cNvSpPr/>
          <p:nvPr/>
        </p:nvSpPr>
        <p:spPr>
          <a:xfrm>
            <a:off x="6668988" y="5314950"/>
            <a:ext cx="55230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Reserved for complex or uncertain cases</a:t>
            </a:r>
            <a:endParaRPr lang="en-US" sz="1425" dirty="0"/>
          </a:p>
        </p:txBody>
      </p:sp>
      <p:sp>
        <p:nvSpPr>
          <p:cNvPr id="42" name="SK-11-text-41"/>
          <p:cNvSpPr/>
          <p:nvPr/>
        </p:nvSpPr>
        <p:spPr>
          <a:xfrm>
            <a:off x="6790879" y="5726311"/>
            <a:ext cx="30670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Standard</a:t>
            </a:r>
            <a:endParaRPr lang="en-US" sz="1500" dirty="0"/>
          </a:p>
        </p:txBody>
      </p:sp>
      <p:sp>
        <p:nvSpPr>
          <p:cNvPr id="43" name="SK-11-text-42"/>
          <p:cNvSpPr/>
          <p:nvPr/>
        </p:nvSpPr>
        <p:spPr>
          <a:xfrm>
            <a:off x="926455" y="6391573"/>
            <a:ext cx="112655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Oximetry alone is NOT recommended as a sole diagnostic tool — NICE NG202</a:t>
            </a:r>
            <a:endParaRPr lang="en-US" sz="1200" dirty="0"/>
          </a:p>
        </p:txBody>
      </p:sp>
      <p:sp>
        <p:nvSpPr>
          <p:cNvPr id="44" name="SK-11-text-43"/>
          <p:cNvSpPr/>
          <p:nvPr/>
        </p:nvSpPr>
        <p:spPr>
          <a:xfrm>
            <a:off x="6766471" y="6316117"/>
            <a:ext cx="3864769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service arranges sleep studies post-referral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role is to refer, not to diagnose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71" y="1398984"/>
            <a:ext cx="1987153" cy="68461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714500"/>
            <a:ext cx="10838557" cy="946398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2900809"/>
            <a:ext cx="3401467" cy="75307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9090" y="2900809"/>
            <a:ext cx="3401467" cy="75307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5357" y="2900809"/>
            <a:ext cx="3401467" cy="75307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061198"/>
            <a:ext cx="1682353" cy="1796653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6117282"/>
            <a:ext cx="10838557" cy="383977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1177" y="6172200"/>
            <a:ext cx="280392" cy="27429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17396" y="3106638"/>
            <a:ext cx="499765" cy="78864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62165" y="3134023"/>
            <a:ext cx="719286" cy="726877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0157" y="3161407"/>
            <a:ext cx="646063" cy="678805"/>
          </a:xfrm>
          <a:prstGeom prst="rect">
            <a:avLst/>
          </a:prstGeom>
        </p:spPr>
      </p:pic>
      <p:sp>
        <p:nvSpPr>
          <p:cNvPr id="14" name="SK-12-text-13"/>
          <p:cNvSpPr/>
          <p:nvPr/>
        </p:nvSpPr>
        <p:spPr>
          <a:xfrm>
            <a:off x="646063" y="452586"/>
            <a:ext cx="530066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E78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— Treatment</a:t>
            </a:r>
            <a:endParaRPr lang="en-US" sz="1575" dirty="0"/>
          </a:p>
        </p:txBody>
      </p:sp>
      <p:sp>
        <p:nvSpPr>
          <p:cNvPr id="15" name="SK-12-text-14"/>
          <p:cNvSpPr/>
          <p:nvPr/>
        </p:nvSpPr>
        <p:spPr>
          <a:xfrm>
            <a:off x="658267" y="781794"/>
            <a:ext cx="1153373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 Measures and Weight Loss</a:t>
            </a:r>
            <a:endParaRPr lang="en-US" sz="3750" dirty="0"/>
          </a:p>
        </p:txBody>
      </p:sp>
      <p:sp>
        <p:nvSpPr>
          <p:cNvPr id="16" name="SK-12-text-15"/>
          <p:cNvSpPr/>
          <p:nvPr/>
        </p:nvSpPr>
        <p:spPr>
          <a:xfrm>
            <a:off x="1877467" y="1844725"/>
            <a:ext cx="1031453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Obesity is the single most important modifiable risk factor for OSA</a:t>
            </a:r>
            <a:endParaRPr lang="en-US" sz="2250" dirty="0"/>
          </a:p>
        </p:txBody>
      </p:sp>
      <p:sp>
        <p:nvSpPr>
          <p:cNvPr id="17" name="SK-12-text-16"/>
          <p:cNvSpPr/>
          <p:nvPr/>
        </p:nvSpPr>
        <p:spPr>
          <a:xfrm>
            <a:off x="2669977" y="2235696"/>
            <a:ext cx="952202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B0C4D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loss alone may be curative in mild-to-moderate disease</a:t>
            </a:r>
            <a:endParaRPr lang="en-US" sz="1950" dirty="0"/>
          </a:p>
        </p:txBody>
      </p:sp>
      <p:sp>
        <p:nvSpPr>
          <p:cNvPr id="18" name="SK-12-text-17"/>
          <p:cNvSpPr/>
          <p:nvPr/>
        </p:nvSpPr>
        <p:spPr>
          <a:xfrm>
            <a:off x="1511796" y="3353544"/>
            <a:ext cx="557403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Management</a:t>
            </a:r>
            <a:endParaRPr lang="en-US" sz="2100" dirty="0"/>
          </a:p>
        </p:txBody>
      </p:sp>
      <p:sp>
        <p:nvSpPr>
          <p:cNvPr id="19" name="SK-12-text-18"/>
          <p:cNvSpPr/>
          <p:nvPr/>
        </p:nvSpPr>
        <p:spPr>
          <a:xfrm>
            <a:off x="743694" y="3998119"/>
            <a:ext cx="2584698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BMI &gt;25 increases OSA risk;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BMI &gt;35 = high risk</a:t>
            </a:r>
            <a:endParaRPr lang="en-US" sz="1500" dirty="0"/>
          </a:p>
        </p:txBody>
      </p:sp>
      <p:sp>
        <p:nvSpPr>
          <p:cNvPr id="20" name="SK-12-text-19"/>
          <p:cNvSpPr/>
          <p:nvPr/>
        </p:nvSpPr>
        <p:spPr>
          <a:xfrm>
            <a:off x="743694" y="4512469"/>
            <a:ext cx="324296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Target weight loss for all overweight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</a:t>
            </a:r>
            <a:endParaRPr lang="en-US" sz="1500" dirty="0"/>
          </a:p>
        </p:txBody>
      </p:sp>
      <p:sp>
        <p:nvSpPr>
          <p:cNvPr id="21" name="SK-12-text-20"/>
          <p:cNvSpPr/>
          <p:nvPr/>
        </p:nvSpPr>
        <p:spPr>
          <a:xfrm>
            <a:off x="743694" y="5026819"/>
            <a:ext cx="8553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Refer to weight management services</a:t>
            </a:r>
            <a:endParaRPr lang="en-US" sz="1500" dirty="0"/>
          </a:p>
        </p:txBody>
      </p:sp>
      <p:sp>
        <p:nvSpPr>
          <p:cNvPr id="22" name="SK-12-text-21"/>
          <p:cNvSpPr/>
          <p:nvPr/>
        </p:nvSpPr>
        <p:spPr>
          <a:xfrm>
            <a:off x="743694" y="5321796"/>
            <a:ext cx="293816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Bariatric surgery: consider if BMI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&gt;35 + moderate-severe OSA</a:t>
            </a:r>
            <a:endParaRPr lang="en-US" sz="1500" dirty="0"/>
          </a:p>
        </p:txBody>
      </p:sp>
      <p:sp>
        <p:nvSpPr>
          <p:cNvPr id="23" name="SK-12-text-22"/>
          <p:cNvSpPr/>
          <p:nvPr/>
        </p:nvSpPr>
        <p:spPr>
          <a:xfrm>
            <a:off x="5303490" y="3202632"/>
            <a:ext cx="1499592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 and</a:t>
            </a:r>
            <a:endParaRPr lang="en-US" sz="210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Sedatives</a:t>
            </a:r>
            <a:endParaRPr lang="en-US" sz="2100" dirty="0"/>
          </a:p>
        </p:txBody>
      </p:sp>
      <p:sp>
        <p:nvSpPr>
          <p:cNvPr id="24" name="SK-12-text-23"/>
          <p:cNvSpPr/>
          <p:nvPr/>
        </p:nvSpPr>
        <p:spPr>
          <a:xfrm>
            <a:off x="4449961" y="3998119"/>
            <a:ext cx="274320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Avoid alcohol especially in the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evening</a:t>
            </a:r>
            <a:endParaRPr lang="en-US" sz="1500" dirty="0"/>
          </a:p>
        </p:txBody>
      </p:sp>
      <p:sp>
        <p:nvSpPr>
          <p:cNvPr id="25" name="SK-12-text-24"/>
          <p:cNvSpPr/>
          <p:nvPr/>
        </p:nvSpPr>
        <p:spPr>
          <a:xfrm>
            <a:off x="4449961" y="4519315"/>
            <a:ext cx="2828479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Sedatives worsen upper airway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muscle tone</a:t>
            </a:r>
            <a:endParaRPr lang="en-US" sz="1500" dirty="0"/>
          </a:p>
        </p:txBody>
      </p:sp>
      <p:sp>
        <p:nvSpPr>
          <p:cNvPr id="26" name="SK-12-text-25"/>
          <p:cNvSpPr/>
          <p:nvPr/>
        </p:nvSpPr>
        <p:spPr>
          <a:xfrm>
            <a:off x="4449961" y="5019973"/>
            <a:ext cx="334059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Avoid zopiclone and benzodiazepines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OSA — they deepen obstruction</a:t>
            </a:r>
            <a:endParaRPr lang="en-US" sz="1500" dirty="0"/>
          </a:p>
        </p:txBody>
      </p:sp>
      <p:sp>
        <p:nvSpPr>
          <p:cNvPr id="27" name="SK-12-text-26"/>
          <p:cNvSpPr/>
          <p:nvPr/>
        </p:nvSpPr>
        <p:spPr>
          <a:xfrm>
            <a:off x="4449961" y="5527477"/>
            <a:ext cx="7639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all sedating medications</a:t>
            </a:r>
            <a:endParaRPr lang="en-US" sz="1500" dirty="0"/>
          </a:p>
        </p:txBody>
      </p:sp>
      <p:sp>
        <p:nvSpPr>
          <p:cNvPr id="28" name="SK-12-text-27"/>
          <p:cNvSpPr/>
          <p:nvPr/>
        </p:nvSpPr>
        <p:spPr>
          <a:xfrm>
            <a:off x="8900071" y="3202632"/>
            <a:ext cx="1840855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Other Lifestyle</a:t>
            </a:r>
            <a:endParaRPr lang="en-US" sz="210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Measures</a:t>
            </a:r>
            <a:endParaRPr lang="en-US" sz="2100" dirty="0"/>
          </a:p>
        </p:txBody>
      </p:sp>
      <p:sp>
        <p:nvSpPr>
          <p:cNvPr id="29" name="SK-12-text-28"/>
          <p:cNvSpPr/>
          <p:nvPr/>
        </p:nvSpPr>
        <p:spPr>
          <a:xfrm>
            <a:off x="8156377" y="3998119"/>
            <a:ext cx="2852886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Treat nasal obstruction (rhinitis,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deviated septum)</a:t>
            </a:r>
            <a:endParaRPr lang="en-US" sz="1500" dirty="0"/>
          </a:p>
        </p:txBody>
      </p:sp>
      <p:sp>
        <p:nvSpPr>
          <p:cNvPr id="30" name="SK-12-text-29"/>
          <p:cNvSpPr/>
          <p:nvPr/>
        </p:nvSpPr>
        <p:spPr>
          <a:xfrm>
            <a:off x="8156377" y="4512469"/>
            <a:ext cx="325516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Sleep position: lying on the side may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 symptoms in positional OSA</a:t>
            </a:r>
            <a:endParaRPr lang="en-US" sz="1500" dirty="0"/>
          </a:p>
        </p:txBody>
      </p:sp>
      <p:sp>
        <p:nvSpPr>
          <p:cNvPr id="31" name="SK-12-text-30"/>
          <p:cNvSpPr/>
          <p:nvPr/>
        </p:nvSpPr>
        <p:spPr>
          <a:xfrm>
            <a:off x="8156377" y="5026819"/>
            <a:ext cx="325516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Consistent sleep schedule and sleep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hygiene</a:t>
            </a:r>
            <a:endParaRPr lang="en-US" sz="1500" dirty="0"/>
          </a:p>
        </p:txBody>
      </p:sp>
      <p:sp>
        <p:nvSpPr>
          <p:cNvPr id="32" name="SK-12-text-31"/>
          <p:cNvSpPr/>
          <p:nvPr/>
        </p:nvSpPr>
        <p:spPr>
          <a:xfrm>
            <a:off x="8156377" y="5534323"/>
            <a:ext cx="309666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Smoking cessation (reduces upper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airway inflammation)</a:t>
            </a:r>
            <a:endParaRPr lang="en-US" sz="1500" dirty="0"/>
          </a:p>
        </p:txBody>
      </p:sp>
      <p:sp>
        <p:nvSpPr>
          <p:cNvPr id="33" name="SK-12-text-32"/>
          <p:cNvSpPr/>
          <p:nvPr/>
        </p:nvSpPr>
        <p:spPr>
          <a:xfrm>
            <a:off x="1219200" y="6192738"/>
            <a:ext cx="109728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 measures apply to ALL patients — regardless of whether CPAP or MADs are also prescribed.</a:t>
            </a:r>
            <a:endParaRPr lang="en-US" sz="1650" dirty="0"/>
          </a:p>
        </p:txBody>
      </p:sp>
      <p:sp>
        <p:nvSpPr>
          <p:cNvPr id="34" name="SK-12-text-33"/>
          <p:cNvSpPr/>
          <p:nvPr/>
        </p:nvSpPr>
        <p:spPr>
          <a:xfrm>
            <a:off x="10619184" y="6226969"/>
            <a:ext cx="157281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E78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NG202</a:t>
            </a:r>
            <a:endParaRPr lang="en-US" sz="1050" dirty="0"/>
          </a:p>
        </p:txBody>
      </p:sp>
      <p:sp>
        <p:nvSpPr>
          <p:cNvPr id="35" name="SK-12-text-34"/>
          <p:cNvSpPr/>
          <p:nvPr/>
        </p:nvSpPr>
        <p:spPr>
          <a:xfrm>
            <a:off x="194965" y="6631632"/>
            <a:ext cx="73837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OSA Teaching Deck · May 2026</a:t>
            </a:r>
            <a:endParaRPr lang="en-US" sz="1050" dirty="0"/>
          </a:p>
        </p:txBody>
      </p:sp>
      <p:sp>
        <p:nvSpPr>
          <p:cNvPr id="36" name="SK-12-text-35"/>
          <p:cNvSpPr/>
          <p:nvPr/>
        </p:nvSpPr>
        <p:spPr>
          <a:xfrm>
            <a:off x="11545788" y="6638479"/>
            <a:ext cx="64621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 / 25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3600" y="0"/>
            <a:ext cx="2438400" cy="1782961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43500"/>
            <a:ext cx="1950690" cy="171450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1297037"/>
            <a:ext cx="1158180" cy="6667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1590973"/>
            <a:ext cx="10997059" cy="452586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2983111"/>
            <a:ext cx="3462486" cy="1597819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0" y="3307556"/>
            <a:ext cx="7107882" cy="9525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0" y="3746450"/>
            <a:ext cx="7107882" cy="952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0" y="4185345"/>
            <a:ext cx="7107882" cy="952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192" y="5061198"/>
            <a:ext cx="3596580" cy="137160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192" y="5061198"/>
            <a:ext cx="3596580" cy="20568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15867" y="5061198"/>
            <a:ext cx="3584377" cy="137160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15867" y="5061198"/>
            <a:ext cx="3584377" cy="20568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34486" y="5061198"/>
            <a:ext cx="3584377" cy="137160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34486" y="5061198"/>
            <a:ext cx="3584377" cy="20568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143358" y="5325219"/>
            <a:ext cx="463450" cy="473995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6455" y="2893963"/>
            <a:ext cx="2889498" cy="1632198"/>
          </a:xfrm>
          <a:prstGeom prst="rect">
            <a:avLst/>
          </a:prstGeom>
        </p:spPr>
      </p:pic>
      <p:sp>
        <p:nvSpPr>
          <p:cNvPr id="19" name="SK-13-text-18"/>
          <p:cNvSpPr/>
          <p:nvPr/>
        </p:nvSpPr>
        <p:spPr>
          <a:xfrm>
            <a:off x="646063" y="370284"/>
            <a:ext cx="61398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A76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— NICE NG202</a:t>
            </a:r>
            <a:endParaRPr lang="en-US" sz="1650" dirty="0"/>
          </a:p>
        </p:txBody>
      </p:sp>
      <p:sp>
        <p:nvSpPr>
          <p:cNvPr id="20" name="SK-13-text-19"/>
          <p:cNvSpPr/>
          <p:nvPr/>
        </p:nvSpPr>
        <p:spPr>
          <a:xfrm>
            <a:off x="658267" y="671959"/>
            <a:ext cx="1153373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CPAP: First-line Treatment</a:t>
            </a:r>
            <a:endParaRPr lang="en-US" sz="3450" dirty="0"/>
          </a:p>
        </p:txBody>
      </p:sp>
      <p:sp>
        <p:nvSpPr>
          <p:cNvPr id="21" name="SK-13-text-20"/>
          <p:cNvSpPr/>
          <p:nvPr/>
        </p:nvSpPr>
        <p:spPr>
          <a:xfrm>
            <a:off x="1975098" y="1673275"/>
            <a:ext cx="1021690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treatment for moderate and severe OSAHS (AHI ≥ 15/hour)</a:t>
            </a:r>
            <a:endParaRPr lang="en-US" sz="2100" dirty="0"/>
          </a:p>
        </p:txBody>
      </p:sp>
      <p:sp>
        <p:nvSpPr>
          <p:cNvPr id="22" name="SK-13-text-21"/>
          <p:cNvSpPr/>
          <p:nvPr/>
        </p:nvSpPr>
        <p:spPr>
          <a:xfrm>
            <a:off x="646063" y="2098477"/>
            <a:ext cx="115459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*Also offered for mild OSAHS (AHI 5–14) when symptoms significantly impact quality of life.*</a:t>
            </a:r>
            <a:endParaRPr lang="en-US" sz="1500" dirty="0"/>
          </a:p>
        </p:txBody>
      </p:sp>
      <p:sp>
        <p:nvSpPr>
          <p:cNvPr id="23" name="SK-13-text-22"/>
          <p:cNvSpPr/>
          <p:nvPr/>
        </p:nvSpPr>
        <p:spPr>
          <a:xfrm>
            <a:off x="658267" y="2516832"/>
            <a:ext cx="42843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CPAP Works</a:t>
            </a:r>
            <a:endParaRPr lang="en-US" sz="1950" dirty="0"/>
          </a:p>
        </p:txBody>
      </p:sp>
      <p:sp>
        <p:nvSpPr>
          <p:cNvPr id="24" name="SK-13-text-23"/>
          <p:cNvSpPr/>
          <p:nvPr/>
        </p:nvSpPr>
        <p:spPr>
          <a:xfrm>
            <a:off x="4242792" y="2516832"/>
            <a:ext cx="517588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Benefits</a:t>
            </a:r>
            <a:endParaRPr lang="en-US" sz="1950" dirty="0"/>
          </a:p>
        </p:txBody>
      </p:sp>
      <p:sp>
        <p:nvSpPr>
          <p:cNvPr id="25" name="SK-13-text-24"/>
          <p:cNvSpPr/>
          <p:nvPr/>
        </p:nvSpPr>
        <p:spPr>
          <a:xfrm>
            <a:off x="4242792" y="2942034"/>
            <a:ext cx="794920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Eliminates apnoeas and hypopnoeas — restores normal sleep architecture</a:t>
            </a:r>
            <a:endParaRPr lang="en-US" sz="1650" dirty="0"/>
          </a:p>
        </p:txBody>
      </p:sp>
      <p:sp>
        <p:nvSpPr>
          <p:cNvPr id="26" name="SK-13-text-25"/>
          <p:cNvSpPr/>
          <p:nvPr/>
        </p:nvSpPr>
        <p:spPr>
          <a:xfrm>
            <a:off x="4242792" y="3387775"/>
            <a:ext cx="794920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Reduces excessive daytime sleepiness — significant improvement in ESS scores</a:t>
            </a:r>
            <a:endParaRPr lang="en-US" sz="1650" dirty="0"/>
          </a:p>
        </p:txBody>
      </p:sp>
      <p:sp>
        <p:nvSpPr>
          <p:cNvPr id="27" name="SK-13-text-26"/>
          <p:cNvSpPr/>
          <p:nvPr/>
        </p:nvSpPr>
        <p:spPr>
          <a:xfrm>
            <a:off x="4242792" y="3840361"/>
            <a:ext cx="794920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Lowers cardiovascular risk — evidence for reduced hypertension, AF risk, and stroke</a:t>
            </a:r>
            <a:endParaRPr lang="en-US" sz="1650" dirty="0"/>
          </a:p>
        </p:txBody>
      </p:sp>
      <p:sp>
        <p:nvSpPr>
          <p:cNvPr id="28" name="SK-13-text-27"/>
          <p:cNvSpPr/>
          <p:nvPr/>
        </p:nvSpPr>
        <p:spPr>
          <a:xfrm>
            <a:off x="4242792" y="4293096"/>
            <a:ext cx="794920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Improves mood, cognition, and quality of life — measurable functional gains</a:t>
            </a:r>
            <a:endParaRPr lang="en-US" sz="1650" dirty="0"/>
          </a:p>
        </p:txBody>
      </p:sp>
      <p:sp>
        <p:nvSpPr>
          <p:cNvPr id="29" name="SK-13-text-28"/>
          <p:cNvSpPr/>
          <p:nvPr/>
        </p:nvSpPr>
        <p:spPr>
          <a:xfrm>
            <a:off x="658267" y="4697611"/>
            <a:ext cx="725614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Practical Considerations</a:t>
            </a:r>
            <a:endParaRPr lang="en-US" sz="1950" dirty="0"/>
          </a:p>
        </p:txBody>
      </p:sp>
      <p:sp>
        <p:nvSpPr>
          <p:cNvPr id="30" name="SK-13-text-29"/>
          <p:cNvSpPr/>
          <p:nvPr/>
        </p:nvSpPr>
        <p:spPr>
          <a:xfrm>
            <a:off x="731490" y="5232648"/>
            <a:ext cx="48825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Adherence Threshold</a:t>
            </a:r>
            <a:endParaRPr lang="en-US" sz="1650" dirty="0"/>
          </a:p>
        </p:txBody>
      </p:sp>
      <p:sp>
        <p:nvSpPr>
          <p:cNvPr id="31" name="SK-13-text-30"/>
          <p:cNvSpPr/>
          <p:nvPr/>
        </p:nvSpPr>
        <p:spPr>
          <a:xfrm>
            <a:off x="731490" y="5541169"/>
            <a:ext cx="3255169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4 hours per night considered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therapeutically effective. CPAP devices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record usage data for clinical review.</a:t>
            </a:r>
            <a:endParaRPr lang="en-US" sz="1500" dirty="0"/>
          </a:p>
        </p:txBody>
      </p:sp>
      <p:sp>
        <p:nvSpPr>
          <p:cNvPr id="32" name="SK-13-text-31"/>
          <p:cNvSpPr/>
          <p:nvPr/>
        </p:nvSpPr>
        <p:spPr>
          <a:xfrm>
            <a:off x="4547592" y="5232648"/>
            <a:ext cx="261937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Mask Types</a:t>
            </a:r>
            <a:endParaRPr lang="en-US" sz="1650" dirty="0"/>
          </a:p>
        </p:txBody>
      </p:sp>
      <p:sp>
        <p:nvSpPr>
          <p:cNvPr id="33" name="SK-13-text-32"/>
          <p:cNvSpPr/>
          <p:nvPr/>
        </p:nvSpPr>
        <p:spPr>
          <a:xfrm>
            <a:off x="4535388" y="5541169"/>
            <a:ext cx="2938165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Nasal or oronasal masks available.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Fit is critical — poor mask fit is the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leading cause of non-adherence.</a:t>
            </a:r>
            <a:endParaRPr lang="en-US" sz="1500" dirty="0"/>
          </a:p>
        </p:txBody>
      </p:sp>
      <p:sp>
        <p:nvSpPr>
          <p:cNvPr id="34" name="SK-13-text-33"/>
          <p:cNvSpPr/>
          <p:nvPr/>
        </p:nvSpPr>
        <p:spPr>
          <a:xfrm>
            <a:off x="8327082" y="5232648"/>
            <a:ext cx="386491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Philips Recall Awareness</a:t>
            </a:r>
            <a:endParaRPr lang="en-US" sz="1650" dirty="0"/>
          </a:p>
        </p:txBody>
      </p:sp>
      <p:sp>
        <p:nvSpPr>
          <p:cNvPr id="35" name="SK-13-text-34"/>
          <p:cNvSpPr/>
          <p:nvPr/>
        </p:nvSpPr>
        <p:spPr>
          <a:xfrm>
            <a:off x="8314879" y="5541169"/>
            <a:ext cx="2962573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Philips CPAP recall (June 2021)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 on older devices should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have been reviewed and re-issued.</a:t>
            </a:r>
            <a:endParaRPr lang="en-US" sz="1500" dirty="0"/>
          </a:p>
        </p:txBody>
      </p:sp>
      <p:sp>
        <p:nvSpPr>
          <p:cNvPr id="36" name="SK-13-text-35"/>
          <p:cNvSpPr/>
          <p:nvPr/>
        </p:nvSpPr>
        <p:spPr>
          <a:xfrm>
            <a:off x="572988" y="6597253"/>
            <a:ext cx="62331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NG202 · CKS OSA Nov 2025</a:t>
            </a:r>
            <a:endParaRPr lang="en-US" sz="1200" dirty="0"/>
          </a:p>
        </p:txBody>
      </p:sp>
      <p:sp>
        <p:nvSpPr>
          <p:cNvPr id="37" name="SK-13-text-36"/>
          <p:cNvSpPr/>
          <p:nvPr/>
        </p:nvSpPr>
        <p:spPr>
          <a:xfrm>
            <a:off x="9652992" y="6590407"/>
            <a:ext cx="196587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13 of 25 · Bradford VTS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380" y="4457700"/>
            <a:ext cx="2194620" cy="1954411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264890"/>
            <a:ext cx="10826353" cy="762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1199" y="2174081"/>
            <a:ext cx="3737091" cy="3545681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5013127"/>
            <a:ext cx="268188" cy="253603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3641527"/>
            <a:ext cx="268188" cy="260598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471" y="2283619"/>
            <a:ext cx="280392" cy="267444"/>
          </a:xfrm>
          <a:prstGeom prst="rect">
            <a:avLst/>
          </a:prstGeom>
        </p:spPr>
      </p:pic>
      <p:sp>
        <p:nvSpPr>
          <p:cNvPr id="12" name="SK-14-text-11"/>
          <p:cNvSpPr/>
          <p:nvPr/>
        </p:nvSpPr>
        <p:spPr>
          <a:xfrm>
            <a:off x="658267" y="342900"/>
            <a:ext cx="477774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Options</a:t>
            </a:r>
            <a:endParaRPr lang="en-US" sz="1800" dirty="0"/>
          </a:p>
        </p:txBody>
      </p:sp>
      <p:sp>
        <p:nvSpPr>
          <p:cNvPr id="13" name="SK-14-text-12"/>
          <p:cNvSpPr/>
          <p:nvPr/>
        </p:nvSpPr>
        <p:spPr>
          <a:xfrm>
            <a:off x="670471" y="644575"/>
            <a:ext cx="1152152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Mandibular Advancement Devices (MADs)</a:t>
            </a:r>
            <a:endParaRPr lang="en-US" sz="3900" dirty="0"/>
          </a:p>
        </p:txBody>
      </p:sp>
      <p:sp>
        <p:nvSpPr>
          <p:cNvPr id="14" name="SK-14-text-13"/>
          <p:cNvSpPr/>
          <p:nvPr/>
        </p:nvSpPr>
        <p:spPr>
          <a:xfrm>
            <a:off x="633859" y="1453753"/>
            <a:ext cx="11558141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Custom-fitted devices for mild to moderate OSA when CPAP is not suitable.</a:t>
            </a:r>
            <a:endParaRPr lang="en-US" sz="2100" dirty="0"/>
          </a:p>
        </p:txBody>
      </p:sp>
      <p:sp>
        <p:nvSpPr>
          <p:cNvPr id="15" name="SK-14-text-14"/>
          <p:cNvSpPr/>
          <p:nvPr/>
        </p:nvSpPr>
        <p:spPr>
          <a:xfrm>
            <a:off x="646063" y="1961257"/>
            <a:ext cx="487870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Use MADs</a:t>
            </a:r>
            <a:endParaRPr lang="en-US" sz="1950" dirty="0"/>
          </a:p>
        </p:txBody>
      </p:sp>
      <p:sp>
        <p:nvSpPr>
          <p:cNvPr id="16" name="SK-14-text-15"/>
          <p:cNvSpPr/>
          <p:nvPr/>
        </p:nvSpPr>
        <p:spPr>
          <a:xfrm>
            <a:off x="999679" y="2311003"/>
            <a:ext cx="3295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Indicated for:</a:t>
            </a:r>
            <a:endParaRPr lang="en-US" sz="1500" dirty="0"/>
          </a:p>
        </p:txBody>
      </p:sp>
      <p:sp>
        <p:nvSpPr>
          <p:cNvPr id="17" name="SK-14-text-16"/>
          <p:cNvSpPr/>
          <p:nvPr/>
        </p:nvSpPr>
        <p:spPr>
          <a:xfrm>
            <a:off x="719286" y="2578596"/>
            <a:ext cx="85534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Mild to moderate OSAHS (AHI 5–29)</a:t>
            </a:r>
            <a:endParaRPr lang="en-US" sz="1500" dirty="0"/>
          </a:p>
        </p:txBody>
      </p:sp>
      <p:sp>
        <p:nvSpPr>
          <p:cNvPr id="18" name="SK-14-text-17"/>
          <p:cNvSpPr/>
          <p:nvPr/>
        </p:nvSpPr>
        <p:spPr>
          <a:xfrm>
            <a:off x="719286" y="2852886"/>
            <a:ext cx="1147271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When CPAP is not tolerated or not preferred by the patient</a:t>
            </a:r>
            <a:endParaRPr lang="en-US" sz="1500" dirty="0"/>
          </a:p>
        </p:txBody>
      </p:sp>
      <p:sp>
        <p:nvSpPr>
          <p:cNvPr id="19" name="SK-14-text-18"/>
          <p:cNvSpPr/>
          <p:nvPr/>
        </p:nvSpPr>
        <p:spPr>
          <a:xfrm>
            <a:off x="646063" y="3312319"/>
            <a:ext cx="577024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Device Requirements</a:t>
            </a:r>
            <a:endParaRPr lang="en-US" sz="1950" dirty="0"/>
          </a:p>
        </p:txBody>
      </p:sp>
      <p:sp>
        <p:nvSpPr>
          <p:cNvPr id="20" name="SK-14-text-19"/>
          <p:cNvSpPr/>
          <p:nvPr/>
        </p:nvSpPr>
        <p:spPr>
          <a:xfrm>
            <a:off x="999679" y="3668911"/>
            <a:ext cx="1924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be:</a:t>
            </a:r>
            <a:endParaRPr lang="en-US" sz="1500" dirty="0"/>
          </a:p>
        </p:txBody>
      </p:sp>
      <p:sp>
        <p:nvSpPr>
          <p:cNvPr id="21" name="SK-14-text-20"/>
          <p:cNvSpPr/>
          <p:nvPr/>
        </p:nvSpPr>
        <p:spPr>
          <a:xfrm>
            <a:off x="719286" y="3929509"/>
            <a:ext cx="1147271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Custom-fitted or semi-customised by a dental specialist</a:t>
            </a:r>
            <a:endParaRPr lang="en-US" sz="1500" dirty="0"/>
          </a:p>
        </p:txBody>
      </p:sp>
      <p:sp>
        <p:nvSpPr>
          <p:cNvPr id="22" name="SK-14-text-21"/>
          <p:cNvSpPr/>
          <p:nvPr/>
        </p:nvSpPr>
        <p:spPr>
          <a:xfrm>
            <a:off x="719286" y="4196953"/>
            <a:ext cx="1147271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NOT over-the-counter devices — OTC devices are not adequate</a:t>
            </a:r>
            <a:endParaRPr lang="en-US" sz="1500" dirty="0"/>
          </a:p>
        </p:txBody>
      </p:sp>
      <p:sp>
        <p:nvSpPr>
          <p:cNvPr id="23" name="SK-14-text-22"/>
          <p:cNvSpPr/>
          <p:nvPr/>
        </p:nvSpPr>
        <p:spPr>
          <a:xfrm>
            <a:off x="646063" y="4683919"/>
            <a:ext cx="72561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Evidence and Limitations</a:t>
            </a:r>
            <a:endParaRPr lang="en-US" sz="1950" dirty="0"/>
          </a:p>
        </p:txBody>
      </p:sp>
      <p:sp>
        <p:nvSpPr>
          <p:cNvPr id="24" name="SK-14-text-23"/>
          <p:cNvSpPr/>
          <p:nvPr/>
        </p:nvSpPr>
        <p:spPr>
          <a:xfrm>
            <a:off x="999679" y="5033665"/>
            <a:ext cx="4210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evidence:</a:t>
            </a:r>
            <a:endParaRPr lang="en-US" sz="1500" dirty="0"/>
          </a:p>
        </p:txBody>
      </p:sp>
      <p:sp>
        <p:nvSpPr>
          <p:cNvPr id="25" name="SK-14-text-24"/>
          <p:cNvSpPr/>
          <p:nvPr/>
        </p:nvSpPr>
        <p:spPr>
          <a:xfrm>
            <a:off x="719286" y="5301109"/>
            <a:ext cx="1147271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Good evidence for symptom relief and quality-of-life improvement</a:t>
            </a:r>
            <a:endParaRPr lang="en-US" sz="1500" dirty="0"/>
          </a:p>
        </p:txBody>
      </p:sp>
      <p:sp>
        <p:nvSpPr>
          <p:cNvPr id="26" name="SK-14-text-25"/>
          <p:cNvSpPr/>
          <p:nvPr/>
        </p:nvSpPr>
        <p:spPr>
          <a:xfrm>
            <a:off x="719286" y="5582394"/>
            <a:ext cx="1147271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Less effective than CPAP for severe OSAHS (AHI ≥30)</a:t>
            </a:r>
            <a:endParaRPr lang="en-US" sz="1500" dirty="0"/>
          </a:p>
        </p:txBody>
      </p:sp>
      <p:sp>
        <p:nvSpPr>
          <p:cNvPr id="27" name="SK-14-text-26"/>
          <p:cNvSpPr/>
          <p:nvPr/>
        </p:nvSpPr>
        <p:spPr>
          <a:xfrm>
            <a:off x="719286" y="5849838"/>
            <a:ext cx="1147271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Useful adjunct when patient preference guides treatment choice</a:t>
            </a:r>
            <a:endParaRPr lang="en-US" sz="1500" dirty="0"/>
          </a:p>
        </p:txBody>
      </p:sp>
      <p:sp>
        <p:nvSpPr>
          <p:cNvPr id="28" name="SK-14-text-27"/>
          <p:cNvSpPr/>
          <p:nvPr/>
        </p:nvSpPr>
        <p:spPr>
          <a:xfrm>
            <a:off x="7620000" y="5801767"/>
            <a:ext cx="377949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Custom mandibular advancement device (top); patient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partner at rest (bottom).</a:t>
            </a:r>
            <a:endParaRPr lang="en-US" sz="1200" dirty="0"/>
          </a:p>
        </p:txBody>
      </p:sp>
      <p:sp>
        <p:nvSpPr>
          <p:cNvPr id="29" name="SK-14-text-28"/>
          <p:cNvSpPr/>
          <p:nvPr/>
        </p:nvSpPr>
        <p:spPr>
          <a:xfrm>
            <a:off x="1327845" y="6508105"/>
            <a:ext cx="951160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MADs are a valid NICE-recommended alternative — but customisation is non-negotiable.</a:t>
            </a:r>
            <a:endParaRPr lang="en-US" sz="1950" dirty="0"/>
          </a:p>
        </p:txBody>
      </p:sp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31058" y="4258493"/>
            <a:ext cx="1182588" cy="21937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9977" y="0"/>
            <a:ext cx="1902023" cy="164589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578" y="438894"/>
            <a:ext cx="57150" cy="27429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961257"/>
            <a:ext cx="5327898" cy="404619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1961257"/>
            <a:ext cx="5327898" cy="500509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769" y="3936355"/>
            <a:ext cx="1548259" cy="34290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298" y="1961257"/>
            <a:ext cx="5327898" cy="404619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1961257"/>
            <a:ext cx="5327898" cy="500509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7263" y="4999434"/>
            <a:ext cx="1548259" cy="34290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6220123"/>
            <a:ext cx="10948392" cy="383977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809" y="6220123"/>
            <a:ext cx="38100" cy="383977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58659" y="5170884"/>
            <a:ext cx="719286" cy="671959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5059" y="2050405"/>
            <a:ext cx="316855" cy="329059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43126" y="5108971"/>
            <a:ext cx="1316682" cy="651421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788" y="4004965"/>
            <a:ext cx="219373" cy="20568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0157" y="2084784"/>
            <a:ext cx="402282" cy="267444"/>
          </a:xfrm>
          <a:prstGeom prst="rect">
            <a:avLst/>
          </a:prstGeom>
        </p:spPr>
      </p:pic>
      <p:sp>
        <p:nvSpPr>
          <p:cNvPr id="19" name="SK-15-text-18"/>
          <p:cNvSpPr/>
          <p:nvPr/>
        </p:nvSpPr>
        <p:spPr>
          <a:xfrm>
            <a:off x="572988" y="418207"/>
            <a:ext cx="517588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Options</a:t>
            </a:r>
            <a:endParaRPr lang="en-US" sz="1950" dirty="0"/>
          </a:p>
        </p:txBody>
      </p:sp>
      <p:sp>
        <p:nvSpPr>
          <p:cNvPr id="20" name="SK-15-text-19"/>
          <p:cNvSpPr/>
          <p:nvPr/>
        </p:nvSpPr>
        <p:spPr>
          <a:xfrm>
            <a:off x="597396" y="740569"/>
            <a:ext cx="11594604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1A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Positional Therapy and Surgery</a:t>
            </a:r>
            <a:endParaRPr lang="en-US" sz="3975" dirty="0"/>
          </a:p>
        </p:txBody>
      </p:sp>
      <p:sp>
        <p:nvSpPr>
          <p:cNvPr id="21" name="SK-15-text-20"/>
          <p:cNvSpPr/>
          <p:nvPr/>
        </p:nvSpPr>
        <p:spPr>
          <a:xfrm>
            <a:off x="572988" y="1522363"/>
            <a:ext cx="1161901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Adjunctive and escalation strategies — know when to use them.</a:t>
            </a:r>
            <a:endParaRPr lang="en-US" sz="1950" dirty="0"/>
          </a:p>
        </p:txBody>
      </p:sp>
      <p:sp>
        <p:nvSpPr>
          <p:cNvPr id="22" name="SK-15-text-21"/>
          <p:cNvSpPr/>
          <p:nvPr/>
        </p:nvSpPr>
        <p:spPr>
          <a:xfrm>
            <a:off x="1243459" y="2084784"/>
            <a:ext cx="589407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Positional Therapy</a:t>
            </a:r>
            <a:endParaRPr lang="en-US" sz="2100" dirty="0"/>
          </a:p>
        </p:txBody>
      </p:sp>
      <p:sp>
        <p:nvSpPr>
          <p:cNvPr id="23" name="SK-15-text-22"/>
          <p:cNvSpPr/>
          <p:nvPr/>
        </p:nvSpPr>
        <p:spPr>
          <a:xfrm>
            <a:off x="780157" y="2605980"/>
            <a:ext cx="457200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does: Prevents sleeping in the supine position,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which worsens upper airway collapse.</a:t>
            </a:r>
            <a:endParaRPr lang="en-US" sz="1500" dirty="0"/>
          </a:p>
        </p:txBody>
      </p:sp>
      <p:sp>
        <p:nvSpPr>
          <p:cNvPr id="24" name="SK-15-text-23"/>
          <p:cNvSpPr/>
          <p:nvPr/>
        </p:nvSpPr>
        <p:spPr>
          <a:xfrm>
            <a:off x="780157" y="3175248"/>
            <a:ext cx="4888855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Evidence: Limited evidence base. May benefit patients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whose OSA is predominantly positional recommoanty whose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OSA is predominantly positional (worse when lying on back).</a:t>
            </a:r>
            <a:endParaRPr lang="en-US" sz="1500" dirty="0"/>
          </a:p>
        </p:txBody>
      </p:sp>
      <p:sp>
        <p:nvSpPr>
          <p:cNvPr id="25" name="SK-15-text-24"/>
          <p:cNvSpPr/>
          <p:nvPr/>
        </p:nvSpPr>
        <p:spPr>
          <a:xfrm>
            <a:off x="1109365" y="4011811"/>
            <a:ext cx="313086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first-line</a:t>
            </a:r>
            <a:endParaRPr lang="en-US" sz="1425" dirty="0"/>
          </a:p>
        </p:txBody>
      </p:sp>
      <p:sp>
        <p:nvSpPr>
          <p:cNvPr id="26" name="SK-15-text-25"/>
          <p:cNvSpPr/>
          <p:nvPr/>
        </p:nvSpPr>
        <p:spPr>
          <a:xfrm>
            <a:off x="2450455" y="4011811"/>
            <a:ext cx="290155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recommended as a standalone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treatment (NICE NG202).</a:t>
            </a:r>
            <a:endParaRPr lang="en-US" sz="1500" dirty="0"/>
          </a:p>
        </p:txBody>
      </p:sp>
      <p:sp>
        <p:nvSpPr>
          <p:cNvPr id="27" name="SK-15-text-26"/>
          <p:cNvSpPr/>
          <p:nvPr/>
        </p:nvSpPr>
        <p:spPr>
          <a:xfrm>
            <a:off x="780157" y="4622155"/>
            <a:ext cx="462066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Role: Adjunctive only — may be combined with CPAP 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MADs in selected patients.</a:t>
            </a:r>
            <a:endParaRPr lang="en-US" sz="1500" dirty="0"/>
          </a:p>
        </p:txBody>
      </p:sp>
      <p:sp>
        <p:nvSpPr>
          <p:cNvPr id="28" name="SK-15-text-27"/>
          <p:cNvSpPr/>
          <p:nvPr/>
        </p:nvSpPr>
        <p:spPr>
          <a:xfrm>
            <a:off x="6827490" y="2084784"/>
            <a:ext cx="536451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Loss Surgery</a:t>
            </a:r>
            <a:endParaRPr lang="en-US" sz="2100" dirty="0"/>
          </a:p>
        </p:txBody>
      </p:sp>
      <p:sp>
        <p:nvSpPr>
          <p:cNvPr id="29" name="SK-15-text-28"/>
          <p:cNvSpPr/>
          <p:nvPr/>
        </p:nvSpPr>
        <p:spPr>
          <a:xfrm>
            <a:off x="6425059" y="2612827"/>
            <a:ext cx="182784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Criteria</a:t>
            </a:r>
            <a:endParaRPr lang="en-US" sz="1425" dirty="0"/>
          </a:p>
        </p:txBody>
      </p:sp>
      <p:sp>
        <p:nvSpPr>
          <p:cNvPr id="30" name="SK-15-text-29"/>
          <p:cNvSpPr/>
          <p:nvPr/>
        </p:nvSpPr>
        <p:spPr>
          <a:xfrm>
            <a:off x="6473875" y="2852886"/>
            <a:ext cx="23345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BMI &gt;35</a:t>
            </a:r>
            <a:endParaRPr lang="en-US" sz="1425" dirty="0"/>
          </a:p>
        </p:txBody>
      </p:sp>
      <p:sp>
        <p:nvSpPr>
          <p:cNvPr id="31" name="SK-15-text-30"/>
          <p:cNvSpPr/>
          <p:nvPr/>
        </p:nvSpPr>
        <p:spPr>
          <a:xfrm>
            <a:off x="6486079" y="3086100"/>
            <a:ext cx="570592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Moderate-to-severe OSA (AHI ≥15)</a:t>
            </a:r>
            <a:endParaRPr lang="en-US" sz="1425" dirty="0"/>
          </a:p>
        </p:txBody>
      </p:sp>
      <p:sp>
        <p:nvSpPr>
          <p:cNvPr id="32" name="SK-15-text-31"/>
          <p:cNvSpPr/>
          <p:nvPr/>
        </p:nvSpPr>
        <p:spPr>
          <a:xfrm>
            <a:off x="6400800" y="3415159"/>
            <a:ext cx="4986486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it works: Significant weight reduction reduces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pharyngeal fat deposition, improving airway patency. May be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curative in selected patients.</a:t>
            </a:r>
            <a:endParaRPr lang="en-US" sz="1500" dirty="0"/>
          </a:p>
        </p:txBody>
      </p:sp>
      <p:sp>
        <p:nvSpPr>
          <p:cNvPr id="33" name="SK-15-text-32"/>
          <p:cNvSpPr/>
          <p:nvPr/>
        </p:nvSpPr>
        <p:spPr>
          <a:xfrm>
            <a:off x="6400800" y="4217640"/>
            <a:ext cx="4827984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position: Consider bariatric surgery where BMI and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OSA severity criteria are met and other interventions have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achieved adequate weight loss.</a:t>
            </a:r>
            <a:endParaRPr lang="en-US" sz="1500" dirty="0"/>
          </a:p>
        </p:txBody>
      </p:sp>
      <p:sp>
        <p:nvSpPr>
          <p:cNvPr id="34" name="SK-15-text-33"/>
          <p:cNvSpPr/>
          <p:nvPr/>
        </p:nvSpPr>
        <p:spPr>
          <a:xfrm>
            <a:off x="6510486" y="5074890"/>
            <a:ext cx="334803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be curative</a:t>
            </a:r>
            <a:endParaRPr lang="en-US" sz="1425" dirty="0"/>
          </a:p>
        </p:txBody>
      </p:sp>
      <p:sp>
        <p:nvSpPr>
          <p:cNvPr id="35" name="SK-15-text-34"/>
          <p:cNvSpPr/>
          <p:nvPr/>
        </p:nvSpPr>
        <p:spPr>
          <a:xfrm>
            <a:off x="743694" y="6302425"/>
            <a:ext cx="114483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principle: Neither positional therapy nor surgery replaces CPAP as first-line treatment — they are adjuncts or escalation pathways.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344067"/>
            <a:ext cx="2023765" cy="109686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44067"/>
            <a:ext cx="182761" cy="3902125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2139553"/>
            <a:ext cx="11070282" cy="1001167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3195786"/>
            <a:ext cx="11070282" cy="1001167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4251871"/>
            <a:ext cx="11070282" cy="1001167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966371"/>
            <a:ext cx="10972800" cy="582811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380" y="6457504"/>
            <a:ext cx="10485090" cy="19050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192" y="4382244"/>
            <a:ext cx="11009263" cy="1097161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192" y="4382244"/>
            <a:ext cx="1019175" cy="1097161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2842" y="4668887"/>
            <a:ext cx="523875" cy="523875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5192" y="3209479"/>
            <a:ext cx="11009263" cy="1097161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5192" y="3209479"/>
            <a:ext cx="1085850" cy="1097161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8555" y="3448496"/>
            <a:ext cx="619125" cy="571500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56018" y="3562796"/>
            <a:ext cx="2471738" cy="390525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5192" y="2029867"/>
            <a:ext cx="11009263" cy="1104007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5192" y="2029867"/>
            <a:ext cx="1114425" cy="1104007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9030" y="2248495"/>
            <a:ext cx="666750" cy="666750"/>
          </a:xfrm>
          <a:prstGeom prst="rect">
            <a:avLst/>
          </a:prstGeom>
        </p:spPr>
      </p:pic>
      <p:sp>
        <p:nvSpPr>
          <p:cNvPr id="21" name="SK-16-text-20"/>
          <p:cNvSpPr/>
          <p:nvPr/>
        </p:nvSpPr>
        <p:spPr>
          <a:xfrm>
            <a:off x="1813917" y="4543276"/>
            <a:ext cx="8161288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5192D"/>
                </a:solidFill>
              </a:rPr>
              <a:t>Treated and Controlled OSA</a:t>
            </a:r>
            <a:endParaRPr lang="en-US" sz="1800" dirty="0"/>
          </a:p>
        </p:txBody>
      </p:sp>
      <p:sp>
        <p:nvSpPr>
          <p:cNvPr id="22" name="SK-16-text-21"/>
          <p:cNvSpPr/>
          <p:nvPr/>
        </p:nvSpPr>
        <p:spPr>
          <a:xfrm>
            <a:off x="1813917" y="4838551"/>
            <a:ext cx="80469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F2937"/>
                </a:solidFill>
              </a:rPr>
              <a:t>May resume driving once a healthcare professional confirms satisfactory treatment response.</a:t>
            </a:r>
            <a:endParaRPr lang="en-US" sz="1350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F2937"/>
                </a:solidFill>
              </a:rPr>
              <a:t>CPAP adherence and symptom resolution must be documented.</a:t>
            </a:r>
            <a:endParaRPr lang="en-US" sz="1350" dirty="0"/>
          </a:p>
        </p:txBody>
      </p:sp>
      <p:sp>
        <p:nvSpPr>
          <p:cNvPr id="23" name="SK-16-textBg-22"/>
          <p:cNvSpPr/>
          <p:nvPr/>
        </p:nvSpPr>
        <p:spPr>
          <a:xfrm>
            <a:off x="10241905" y="4759375"/>
            <a:ext cx="1162050" cy="342900"/>
          </a:xfrm>
          <a:prstGeom prst="roundRect">
            <a:avLst>
              <a:gd name="adj" fmla="val 50000"/>
            </a:avLst>
          </a:prstGeom>
          <a:solidFill>
            <a:srgbClr val="D8E9D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SK-16-text-23"/>
          <p:cNvSpPr/>
          <p:nvPr/>
        </p:nvSpPr>
        <p:spPr>
          <a:xfrm>
            <a:off x="10078194" y="4769199"/>
            <a:ext cx="116205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b="1" dirty="0">
                <a:solidFill>
                  <a:srgbClr val="1E5E2F"/>
                </a:solidFill>
              </a:rPr>
              <a:t>MAY DRIVE</a:t>
            </a:r>
            <a:endParaRPr lang="en-US" sz="1275" dirty="0"/>
          </a:p>
        </p:txBody>
      </p:sp>
      <p:sp>
        <p:nvSpPr>
          <p:cNvPr id="25" name="SK-16-text-24"/>
          <p:cNvSpPr/>
          <p:nvPr/>
        </p:nvSpPr>
        <p:spPr>
          <a:xfrm>
            <a:off x="1880592" y="3366195"/>
            <a:ext cx="7075438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B3A"/>
                </a:solidFill>
              </a:rPr>
              <a:t>Mild OSA — Symptomatic</a:t>
            </a:r>
            <a:endParaRPr lang="en-US" sz="1875" dirty="0"/>
          </a:p>
        </p:txBody>
      </p:sp>
      <p:sp>
        <p:nvSpPr>
          <p:cNvPr id="26" name="SK-16-text-25"/>
          <p:cNvSpPr/>
          <p:nvPr/>
        </p:nvSpPr>
        <p:spPr>
          <a:xfrm>
            <a:off x="1880592" y="3661470"/>
            <a:ext cx="10311408" cy="2442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</a:rPr>
              <a:t>Must stop driving if symptoms are present and affecting driving.</a:t>
            </a:r>
            <a:endParaRPr lang="en-US" sz="1425" dirty="0"/>
          </a:p>
        </p:txBody>
      </p:sp>
      <p:sp>
        <p:nvSpPr>
          <p:cNvPr id="27" name="SK-16-text-26"/>
          <p:cNvSpPr/>
          <p:nvPr/>
        </p:nvSpPr>
        <p:spPr>
          <a:xfrm>
            <a:off x="1880592" y="3905696"/>
            <a:ext cx="10311408" cy="2442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4"/>
              </a:lnSpc>
              <a:buNone/>
            </a:pPr>
            <a:r>
              <a:rPr lang="en-US" sz="1425" dirty="0">
                <a:solidFill>
                  <a:srgbClr val="333333"/>
                </a:solidFill>
              </a:rPr>
              <a:t>Notify DVLA only if symptoms are not controlled within 3 months.</a:t>
            </a:r>
            <a:endParaRPr lang="en-US" sz="1425" dirty="0"/>
          </a:p>
        </p:txBody>
      </p:sp>
      <p:sp>
        <p:nvSpPr>
          <p:cNvPr id="28" name="SK-16-text-27"/>
          <p:cNvSpPr/>
          <p:nvPr/>
        </p:nvSpPr>
        <p:spPr>
          <a:xfrm>
            <a:off x="8770293" y="3562796"/>
            <a:ext cx="2081212" cy="3905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b="1" kern="0" spc="12" dirty="0">
                <a:solidFill>
                  <a:srgbClr val="A35D00"/>
                </a:solidFill>
              </a:rPr>
              <a:t>STOP IF SYMPTOMATIC</a:t>
            </a:r>
            <a:endParaRPr lang="en-US" sz="1350" dirty="0"/>
          </a:p>
        </p:txBody>
      </p:sp>
      <p:sp>
        <p:nvSpPr>
          <p:cNvPr id="29" name="SK-16-text-28"/>
          <p:cNvSpPr/>
          <p:nvPr/>
        </p:nvSpPr>
        <p:spPr>
          <a:xfrm>
            <a:off x="1890117" y="2203847"/>
            <a:ext cx="873823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650" b="1" kern="0" spc="-12" dirty="0">
                <a:solidFill>
                  <a:srgbClr val="002244"/>
                </a:solidFill>
              </a:rPr>
              <a:t>Moderate or Severe OSA — AHI ≥ 15</a:t>
            </a:r>
            <a:endParaRPr lang="en-US" sz="1650" dirty="0"/>
          </a:p>
        </p:txBody>
      </p:sp>
      <p:sp>
        <p:nvSpPr>
          <p:cNvPr id="30" name="SK-16-text-29"/>
          <p:cNvSpPr/>
          <p:nvPr/>
        </p:nvSpPr>
        <p:spPr>
          <a:xfrm>
            <a:off x="1890117" y="2480072"/>
            <a:ext cx="7732663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Must stop driving immediately.</a:t>
            </a:r>
            <a:endParaRPr lang="en-US" sz="1350" dirty="0"/>
          </a:p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Must notify DVLA.</a:t>
            </a:r>
            <a:endParaRPr lang="en-US" sz="1350" dirty="0"/>
          </a:p>
        </p:txBody>
      </p:sp>
      <p:sp>
        <p:nvSpPr>
          <p:cNvPr id="31" name="SK-16-textBg-30"/>
          <p:cNvSpPr/>
          <p:nvPr/>
        </p:nvSpPr>
        <p:spPr>
          <a:xfrm>
            <a:off x="10037117" y="2407986"/>
            <a:ext cx="1438275" cy="371475"/>
          </a:xfrm>
          <a:prstGeom prst="roundRect">
            <a:avLst>
              <a:gd name="adj" fmla="val 50000"/>
            </a:avLst>
          </a:prstGeom>
          <a:solidFill>
            <a:srgbClr val="FCE4E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SK-16-text-31"/>
          <p:cNvSpPr/>
          <p:nvPr/>
        </p:nvSpPr>
        <p:spPr>
          <a:xfrm>
            <a:off x="9918056" y="2396133"/>
            <a:ext cx="1277902" cy="3714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8B0000"/>
                </a:solidFill>
              </a:rPr>
              <a:t>STOP DRIVING</a:t>
            </a:r>
            <a:endParaRPr lang="en-US" sz="1200" dirty="0"/>
          </a:p>
        </p:txBody>
      </p:sp>
      <p:sp>
        <p:nvSpPr>
          <p:cNvPr id="33" name="SK-16-text-32"/>
          <p:cNvSpPr/>
          <p:nvPr/>
        </p:nvSpPr>
        <p:spPr>
          <a:xfrm>
            <a:off x="572988" y="438894"/>
            <a:ext cx="554069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Guidance · 2025</a:t>
            </a:r>
            <a:endParaRPr lang="en-US" sz="1575" dirty="0"/>
          </a:p>
        </p:txBody>
      </p:sp>
      <p:sp>
        <p:nvSpPr>
          <p:cNvPr id="34" name="SK-16-text-33"/>
          <p:cNvSpPr/>
          <p:nvPr/>
        </p:nvSpPr>
        <p:spPr>
          <a:xfrm>
            <a:off x="585192" y="761107"/>
            <a:ext cx="11606808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Driving Rules: Group 1</a:t>
            </a:r>
            <a:endParaRPr lang="en-US" sz="3900" dirty="0"/>
          </a:p>
        </p:txBody>
      </p:sp>
      <p:sp>
        <p:nvSpPr>
          <p:cNvPr id="35" name="SK-16-text-34"/>
          <p:cNvSpPr/>
          <p:nvPr/>
        </p:nvSpPr>
        <p:spPr>
          <a:xfrm>
            <a:off x="572988" y="1577280"/>
            <a:ext cx="11619012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car and motorcycle licence holders (Category A &amp; B)</a:t>
            </a:r>
            <a:endParaRPr lang="en-US" sz="2100" dirty="0"/>
          </a:p>
        </p:txBody>
      </p:sp>
      <p:sp>
        <p:nvSpPr>
          <p:cNvPr id="36" name="SK-16-text-35"/>
          <p:cNvSpPr/>
          <p:nvPr/>
        </p:nvSpPr>
        <p:spPr>
          <a:xfrm>
            <a:off x="3633192" y="5596086"/>
            <a:ext cx="85588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1 licence: DVLA review every 3 years once relicensed.</a:t>
            </a:r>
            <a:endParaRPr lang="en-US" sz="1575" dirty="0"/>
          </a:p>
        </p:txBody>
      </p:sp>
      <p:sp>
        <p:nvSpPr>
          <p:cNvPr id="37" name="SK-16-text-36"/>
          <p:cNvSpPr/>
          <p:nvPr/>
        </p:nvSpPr>
        <p:spPr>
          <a:xfrm>
            <a:off x="816769" y="6007596"/>
            <a:ext cx="1020469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Duty of Care — If a patient refuses to stop driving despite clinical advice, consider DVLA notification </a:t>
            </a:r>
            <a:r>
              <a:rPr lang="en-US" sz="1200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afterappropriate</a:t>
            </a: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discussion. Document all conversations.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7773" y="0"/>
            <a:ext cx="1914079" cy="164589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903440"/>
            <a:ext cx="1645890" cy="1954411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153567"/>
            <a:ext cx="10972800" cy="38100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30375"/>
            <a:ext cx="10972800" cy="493663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660898"/>
            <a:ext cx="3547765" cy="3099792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578596"/>
            <a:ext cx="3547765" cy="198834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361" y="5287417"/>
            <a:ext cx="1462980" cy="274290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15867" y="2660898"/>
            <a:ext cx="3547765" cy="3099792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15867" y="2578596"/>
            <a:ext cx="3547765" cy="198834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10980" y="5287417"/>
            <a:ext cx="1145977" cy="274290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22282" y="2660898"/>
            <a:ext cx="3559969" cy="3202632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22282" y="2578596"/>
            <a:ext cx="3559969" cy="198834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29600" y="5500092"/>
            <a:ext cx="1145977" cy="260598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5952679"/>
            <a:ext cx="10972800" cy="425053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5952679"/>
            <a:ext cx="97482" cy="425053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41655" y="2818507"/>
            <a:ext cx="536377" cy="534888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23184" y="2818507"/>
            <a:ext cx="524173" cy="541734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4565" y="2825353"/>
            <a:ext cx="524173" cy="528042"/>
          </a:xfrm>
          <a:prstGeom prst="rect">
            <a:avLst/>
          </a:prstGeom>
        </p:spPr>
      </p:pic>
      <p:sp>
        <p:nvSpPr>
          <p:cNvPr id="21" name="SK-17-text-20"/>
          <p:cNvSpPr/>
          <p:nvPr/>
        </p:nvSpPr>
        <p:spPr>
          <a:xfrm>
            <a:off x="597396" y="233065"/>
            <a:ext cx="88220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D52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Regulations · Group 2 Drivers</a:t>
            </a:r>
            <a:endParaRPr lang="en-US" sz="1650" dirty="0"/>
          </a:p>
        </p:txBody>
      </p:sp>
      <p:sp>
        <p:nvSpPr>
          <p:cNvPr id="22" name="SK-17-text-21"/>
          <p:cNvSpPr/>
          <p:nvPr/>
        </p:nvSpPr>
        <p:spPr>
          <a:xfrm>
            <a:off x="621655" y="548580"/>
            <a:ext cx="11570345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Driving Rules: Group 2</a:t>
            </a:r>
            <a:endParaRPr lang="en-US" sz="4200" dirty="0"/>
          </a:p>
        </p:txBody>
      </p:sp>
      <p:sp>
        <p:nvSpPr>
          <p:cNvPr id="23" name="SK-17-text-22"/>
          <p:cNvSpPr/>
          <p:nvPr/>
        </p:nvSpPr>
        <p:spPr>
          <a:xfrm>
            <a:off x="743694" y="1453753"/>
            <a:ext cx="1144830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Stricter Standards Apply — HGV · PSV · Vocational Licence Holders</a:t>
            </a:r>
            <a:endParaRPr lang="en-US" sz="2100" dirty="0"/>
          </a:p>
        </p:txBody>
      </p:sp>
      <p:sp>
        <p:nvSpPr>
          <p:cNvPr id="24" name="SK-17-text-23"/>
          <p:cNvSpPr/>
          <p:nvPr/>
        </p:nvSpPr>
        <p:spPr>
          <a:xfrm>
            <a:off x="572988" y="1933873"/>
            <a:ext cx="1100926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2 drivers face more rigorous DVLA requirements — annual review, mandatory notification, and confirmed treatment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adherence before relicensing.</a:t>
            </a:r>
            <a:endParaRPr lang="en-US" sz="1650" dirty="0"/>
          </a:p>
        </p:txBody>
      </p:sp>
      <p:sp>
        <p:nvSpPr>
          <p:cNvPr id="25" name="SK-17-text-24"/>
          <p:cNvSpPr/>
          <p:nvPr/>
        </p:nvSpPr>
        <p:spPr>
          <a:xfrm>
            <a:off x="1414165" y="2935188"/>
            <a:ext cx="637032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5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Stop Driving</a:t>
            </a:r>
            <a:endParaRPr lang="en-US" sz="2400" dirty="0"/>
          </a:p>
        </p:txBody>
      </p:sp>
      <p:sp>
        <p:nvSpPr>
          <p:cNvPr id="26" name="SK-17-text-25"/>
          <p:cNvSpPr/>
          <p:nvPr/>
        </p:nvSpPr>
        <p:spPr>
          <a:xfrm>
            <a:off x="780157" y="3504307"/>
            <a:ext cx="77152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 or severe OSA (AHI ≥15)</a:t>
            </a:r>
            <a:endParaRPr lang="en-US" sz="1500" dirty="0"/>
          </a:p>
        </p:txBody>
      </p:sp>
      <p:sp>
        <p:nvSpPr>
          <p:cNvPr id="27" name="SK-17-text-26"/>
          <p:cNvSpPr/>
          <p:nvPr/>
        </p:nvSpPr>
        <p:spPr>
          <a:xfrm>
            <a:off x="780157" y="3867894"/>
            <a:ext cx="8096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Until treatment confirmed effective</a:t>
            </a:r>
            <a:endParaRPr lang="en-US" sz="1500" dirty="0"/>
          </a:p>
        </p:txBody>
      </p:sp>
      <p:sp>
        <p:nvSpPr>
          <p:cNvPr id="28" name="SK-17-text-27"/>
          <p:cNvSpPr/>
          <p:nvPr/>
        </p:nvSpPr>
        <p:spPr>
          <a:xfrm>
            <a:off x="780157" y="4231332"/>
            <a:ext cx="279186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cessation required on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</a:t>
            </a:r>
            <a:endParaRPr lang="en-US" sz="1425" dirty="0"/>
          </a:p>
        </p:txBody>
      </p:sp>
      <p:sp>
        <p:nvSpPr>
          <p:cNvPr id="29" name="SK-17-text-28"/>
          <p:cNvSpPr/>
          <p:nvPr/>
        </p:nvSpPr>
        <p:spPr>
          <a:xfrm>
            <a:off x="877788" y="5321796"/>
            <a:ext cx="33775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 Action</a:t>
            </a:r>
            <a:endParaRPr lang="en-US" sz="1350" dirty="0"/>
          </a:p>
        </p:txBody>
      </p:sp>
      <p:sp>
        <p:nvSpPr>
          <p:cNvPr id="30" name="SK-17-text-29"/>
          <p:cNvSpPr/>
          <p:nvPr/>
        </p:nvSpPr>
        <p:spPr>
          <a:xfrm>
            <a:off x="5157192" y="2935188"/>
            <a:ext cx="417576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5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Notify DVLA</a:t>
            </a:r>
            <a:endParaRPr lang="en-US" sz="2400" dirty="0"/>
          </a:p>
        </p:txBody>
      </p:sp>
      <p:sp>
        <p:nvSpPr>
          <p:cNvPr id="31" name="SK-17-text-30"/>
          <p:cNvSpPr/>
          <p:nvPr/>
        </p:nvSpPr>
        <p:spPr>
          <a:xfrm>
            <a:off x="4498777" y="3511153"/>
            <a:ext cx="2231082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Mandatory notification for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moderate/severe OSA</a:t>
            </a:r>
            <a:endParaRPr lang="en-US" sz="1425" dirty="0"/>
          </a:p>
        </p:txBody>
      </p:sp>
      <p:sp>
        <p:nvSpPr>
          <p:cNvPr id="32" name="SK-17-text-31"/>
          <p:cNvSpPr/>
          <p:nvPr/>
        </p:nvSpPr>
        <p:spPr>
          <a:xfrm>
            <a:off x="4510980" y="4100959"/>
            <a:ext cx="76390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must inform DVLA directly</a:t>
            </a:r>
            <a:endParaRPr lang="en-US" sz="1500" dirty="0"/>
          </a:p>
        </p:txBody>
      </p:sp>
      <p:sp>
        <p:nvSpPr>
          <p:cNvPr id="33" name="SK-17-text-32"/>
          <p:cNvSpPr/>
          <p:nvPr/>
        </p:nvSpPr>
        <p:spPr>
          <a:xfrm>
            <a:off x="4498777" y="4464546"/>
            <a:ext cx="301138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supports with medical evidence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requested</a:t>
            </a:r>
            <a:endParaRPr lang="en-US" sz="1425" dirty="0"/>
          </a:p>
        </p:txBody>
      </p:sp>
      <p:sp>
        <p:nvSpPr>
          <p:cNvPr id="34" name="SK-17-text-33"/>
          <p:cNvSpPr/>
          <p:nvPr/>
        </p:nvSpPr>
        <p:spPr>
          <a:xfrm>
            <a:off x="4596259" y="5321796"/>
            <a:ext cx="19373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Mandatory</a:t>
            </a:r>
            <a:endParaRPr lang="en-US" sz="1350" dirty="0"/>
          </a:p>
        </p:txBody>
      </p:sp>
      <p:sp>
        <p:nvSpPr>
          <p:cNvPr id="35" name="SK-17-text-34"/>
          <p:cNvSpPr/>
          <p:nvPr/>
        </p:nvSpPr>
        <p:spPr>
          <a:xfrm>
            <a:off x="8863459" y="2935188"/>
            <a:ext cx="3328541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5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Annual Review</a:t>
            </a:r>
            <a:endParaRPr lang="en-US" sz="2400" dirty="0"/>
          </a:p>
        </p:txBody>
      </p:sp>
      <p:sp>
        <p:nvSpPr>
          <p:cNvPr id="36" name="SK-17-text-35"/>
          <p:cNvSpPr/>
          <p:nvPr/>
        </p:nvSpPr>
        <p:spPr>
          <a:xfrm>
            <a:off x="8229600" y="3511153"/>
            <a:ext cx="39624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Annual DVLA medical review required</a:t>
            </a:r>
            <a:endParaRPr lang="en-US" sz="1500" dirty="0"/>
          </a:p>
        </p:txBody>
      </p:sp>
      <p:sp>
        <p:nvSpPr>
          <p:cNvPr id="37" name="SK-17-text-36"/>
          <p:cNvSpPr/>
          <p:nvPr/>
        </p:nvSpPr>
        <p:spPr>
          <a:xfrm>
            <a:off x="8229600" y="3854053"/>
            <a:ext cx="262116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Relicensing requires confirmed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adherence</a:t>
            </a:r>
            <a:endParaRPr lang="en-US" sz="1425" dirty="0"/>
          </a:p>
        </p:txBody>
      </p:sp>
      <p:sp>
        <p:nvSpPr>
          <p:cNvPr id="38" name="SK-17-text-37"/>
          <p:cNvSpPr/>
          <p:nvPr/>
        </p:nvSpPr>
        <p:spPr>
          <a:xfrm>
            <a:off x="8229600" y="4402782"/>
            <a:ext cx="313327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CPAP compliance data (≥4 hrs/night)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reviewed</a:t>
            </a:r>
            <a:endParaRPr lang="en-US" sz="1425" dirty="0"/>
          </a:p>
        </p:txBody>
      </p:sp>
      <p:sp>
        <p:nvSpPr>
          <p:cNvPr id="39" name="SK-17-text-38"/>
          <p:cNvSpPr/>
          <p:nvPr/>
        </p:nvSpPr>
        <p:spPr>
          <a:xfrm>
            <a:off x="8229600" y="4951363"/>
            <a:ext cx="313327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Healthcare professional confirmation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needed</a:t>
            </a:r>
            <a:endParaRPr lang="en-US" sz="1425" dirty="0"/>
          </a:p>
        </p:txBody>
      </p:sp>
      <p:sp>
        <p:nvSpPr>
          <p:cNvPr id="40" name="SK-17-text-39"/>
          <p:cNvSpPr/>
          <p:nvPr/>
        </p:nvSpPr>
        <p:spPr>
          <a:xfrm>
            <a:off x="8302675" y="5527477"/>
            <a:ext cx="21431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Year</a:t>
            </a:r>
            <a:endParaRPr lang="en-US" sz="1350" dirty="0"/>
          </a:p>
        </p:txBody>
      </p:sp>
      <p:sp>
        <p:nvSpPr>
          <p:cNvPr id="41" name="SK-17-text-40"/>
          <p:cNvSpPr/>
          <p:nvPr/>
        </p:nvSpPr>
        <p:spPr>
          <a:xfrm>
            <a:off x="780157" y="6028134"/>
            <a:ext cx="1141184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5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2 vs Group 1: Group 2 licences require annual review; Group 1 requires review every 3 years once relicensed.</a:t>
            </a:r>
            <a:endParaRPr lang="en-US" sz="1650" dirty="0"/>
          </a:p>
        </p:txBody>
      </p:sp>
      <p:sp>
        <p:nvSpPr>
          <p:cNvPr id="42" name="SK-17-text-41"/>
          <p:cNvSpPr/>
          <p:nvPr/>
        </p:nvSpPr>
        <p:spPr>
          <a:xfrm>
            <a:off x="572988" y="6501259"/>
            <a:ext cx="84277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OSA Teaching Deck · May 2026</a:t>
            </a:r>
            <a:endParaRPr lang="en-US" sz="1200" dirty="0"/>
          </a:p>
        </p:txBody>
      </p:sp>
      <p:sp>
        <p:nvSpPr>
          <p:cNvPr id="43" name="SK-17-text-42"/>
          <p:cNvSpPr/>
          <p:nvPr/>
        </p:nvSpPr>
        <p:spPr>
          <a:xfrm>
            <a:off x="8924479" y="6494413"/>
            <a:ext cx="32675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NG202 · DVLA 2025 · Slide 17 of 25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2173" y="0"/>
            <a:ext cx="999679" cy="685800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19300"/>
            <a:ext cx="10668000" cy="76200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372767"/>
            <a:ext cx="10046196" cy="1104007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372767"/>
            <a:ext cx="182761" cy="1104007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3332" y="2551063"/>
            <a:ext cx="9525" cy="754261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3675757"/>
            <a:ext cx="10046196" cy="1104007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655" y="3675757"/>
            <a:ext cx="182761" cy="1104007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53332" y="3854053"/>
            <a:ext cx="9525" cy="754261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4972050"/>
            <a:ext cx="10046196" cy="1104007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655" y="4972050"/>
            <a:ext cx="182761" cy="1104007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53332" y="5150346"/>
            <a:ext cx="9525" cy="754261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655" y="6338888"/>
            <a:ext cx="10046196" cy="9525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338471" y="864096"/>
            <a:ext cx="621655" cy="671959"/>
          </a:xfrm>
          <a:prstGeom prst="rect">
            <a:avLst/>
          </a:prstGeom>
        </p:spPr>
      </p:pic>
      <p:sp>
        <p:nvSpPr>
          <p:cNvPr id="17" name="SK-18-text-16"/>
          <p:cNvSpPr/>
          <p:nvPr/>
        </p:nvSpPr>
        <p:spPr>
          <a:xfrm>
            <a:off x="609600" y="178296"/>
            <a:ext cx="109175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GP Registrar Teaching Series</a:t>
            </a:r>
            <a:endParaRPr lang="en-US" sz="1650" dirty="0"/>
          </a:p>
        </p:txBody>
      </p:sp>
      <p:sp>
        <p:nvSpPr>
          <p:cNvPr id="18" name="SK-18-text-17"/>
          <p:cNvSpPr/>
          <p:nvPr/>
        </p:nvSpPr>
        <p:spPr>
          <a:xfrm>
            <a:off x="7046863" y="178296"/>
            <a:ext cx="51451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GP Registrar Teaching Series</a:t>
            </a:r>
            <a:endParaRPr lang="en-US" sz="1650" dirty="0"/>
          </a:p>
        </p:txBody>
      </p:sp>
      <p:sp>
        <p:nvSpPr>
          <p:cNvPr id="19" name="SK-18-text-18"/>
          <p:cNvSpPr/>
          <p:nvPr/>
        </p:nvSpPr>
        <p:spPr>
          <a:xfrm>
            <a:off x="11314063" y="178296"/>
            <a:ext cx="8779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18 / 25</a:t>
            </a:r>
            <a:endParaRPr lang="en-US" sz="1650" dirty="0"/>
          </a:p>
        </p:txBody>
      </p:sp>
      <p:sp>
        <p:nvSpPr>
          <p:cNvPr id="20" name="SK-18-text-19"/>
          <p:cNvSpPr/>
          <p:nvPr/>
        </p:nvSpPr>
        <p:spPr>
          <a:xfrm>
            <a:off x="609600" y="582811"/>
            <a:ext cx="35718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D6891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Top Tips</a:t>
            </a:r>
            <a:endParaRPr lang="en-US" sz="2250" dirty="0"/>
          </a:p>
        </p:txBody>
      </p:sp>
      <p:sp>
        <p:nvSpPr>
          <p:cNvPr id="21" name="SK-18-text-20"/>
          <p:cNvSpPr/>
          <p:nvPr/>
        </p:nvSpPr>
        <p:spPr>
          <a:xfrm>
            <a:off x="609600" y="912019"/>
            <a:ext cx="10507980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F6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for GPs</a:t>
            </a:r>
            <a:endParaRPr lang="en-US" sz="4200" dirty="0"/>
          </a:p>
        </p:txBody>
      </p:sp>
      <p:sp>
        <p:nvSpPr>
          <p:cNvPr id="22" name="SK-18-text-21"/>
          <p:cNvSpPr/>
          <p:nvPr/>
        </p:nvSpPr>
        <p:spPr>
          <a:xfrm>
            <a:off x="621655" y="1508671"/>
            <a:ext cx="466344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D8A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1 of 2</a:t>
            </a:r>
            <a:endParaRPr lang="en-US" sz="2400" dirty="0"/>
          </a:p>
        </p:txBody>
      </p:sp>
      <p:sp>
        <p:nvSpPr>
          <p:cNvPr id="23" name="SK-18-text-22"/>
          <p:cNvSpPr/>
          <p:nvPr/>
        </p:nvSpPr>
        <p:spPr>
          <a:xfrm>
            <a:off x="828973" y="2653903"/>
            <a:ext cx="248602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D6891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</a:t>
            </a:r>
            <a:endParaRPr lang="en-US" sz="4350" dirty="0"/>
          </a:p>
        </p:txBody>
      </p:sp>
      <p:sp>
        <p:nvSpPr>
          <p:cNvPr id="24" name="SK-18-text-23"/>
          <p:cNvSpPr/>
          <p:nvPr/>
        </p:nvSpPr>
        <p:spPr>
          <a:xfrm>
            <a:off x="1779984" y="2482453"/>
            <a:ext cx="10412016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Don't use ESS alone as a gatekeeper</a:t>
            </a:r>
            <a:endParaRPr lang="en-US" sz="2700" dirty="0"/>
          </a:p>
        </p:txBody>
      </p:sp>
      <p:sp>
        <p:nvSpPr>
          <p:cNvPr id="25" name="SK-18-text-24"/>
          <p:cNvSpPr/>
          <p:nvPr/>
        </p:nvSpPr>
        <p:spPr>
          <a:xfrm>
            <a:off x="1767780" y="2893963"/>
            <a:ext cx="844897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Many OSA patients are NOT excessively sleepy — always combine ESS with STOP-BANG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(NICE NG202).</a:t>
            </a:r>
            <a:endParaRPr lang="en-US" sz="1650" dirty="0"/>
          </a:p>
        </p:txBody>
      </p:sp>
      <p:sp>
        <p:nvSpPr>
          <p:cNvPr id="26" name="SK-18-text-25"/>
          <p:cNvSpPr/>
          <p:nvPr/>
        </p:nvSpPr>
        <p:spPr>
          <a:xfrm>
            <a:off x="841177" y="3950196"/>
            <a:ext cx="248602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</a:t>
            </a:r>
            <a:endParaRPr lang="en-US" sz="4350" dirty="0"/>
          </a:p>
        </p:txBody>
      </p:sp>
      <p:sp>
        <p:nvSpPr>
          <p:cNvPr id="27" name="SK-18-text-26"/>
          <p:cNvSpPr/>
          <p:nvPr/>
        </p:nvSpPr>
        <p:spPr>
          <a:xfrm>
            <a:off x="1779984" y="3758059"/>
            <a:ext cx="1041201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OSA is far more than a snoring problem</a:t>
            </a:r>
            <a:endParaRPr lang="en-US" sz="2700" dirty="0"/>
          </a:p>
        </p:txBody>
      </p:sp>
      <p:sp>
        <p:nvSpPr>
          <p:cNvPr id="28" name="SK-18-text-27"/>
          <p:cNvSpPr/>
          <p:nvPr/>
        </p:nvSpPr>
        <p:spPr>
          <a:xfrm>
            <a:off x="1755577" y="4176415"/>
            <a:ext cx="813196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Untreated OSA significantly raises risk of hypertension, atrial fibrillation, type 2 diabetes,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stroke.</a:t>
            </a:r>
            <a:endParaRPr lang="en-US" sz="1650" dirty="0"/>
          </a:p>
        </p:txBody>
      </p:sp>
      <p:sp>
        <p:nvSpPr>
          <p:cNvPr id="29" name="SK-18-text-28"/>
          <p:cNvSpPr/>
          <p:nvPr/>
        </p:nvSpPr>
        <p:spPr>
          <a:xfrm>
            <a:off x="841177" y="5232648"/>
            <a:ext cx="248602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5F9EA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</a:t>
            </a:r>
            <a:endParaRPr lang="en-US" sz="4350" dirty="0"/>
          </a:p>
        </p:txBody>
      </p:sp>
      <p:sp>
        <p:nvSpPr>
          <p:cNvPr id="30" name="SK-18-text-29"/>
          <p:cNvSpPr/>
          <p:nvPr/>
        </p:nvSpPr>
        <p:spPr>
          <a:xfrm>
            <a:off x="1779984" y="5040511"/>
            <a:ext cx="10412016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STOP-BANG: score ≥3 means high risk</a:t>
            </a:r>
            <a:endParaRPr lang="en-US" sz="2700" dirty="0"/>
          </a:p>
        </p:txBody>
      </p:sp>
      <p:sp>
        <p:nvSpPr>
          <p:cNvPr id="31" name="SK-18-text-30"/>
          <p:cNvSpPr/>
          <p:nvPr/>
        </p:nvSpPr>
        <p:spPr>
          <a:xfrm>
            <a:off x="1755577" y="5458867"/>
            <a:ext cx="805889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Eight yes/no questions — quick to complete in consultation. Flags risk independently of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daytime sleepiness.</a:t>
            </a:r>
            <a:endParaRPr lang="en-US" sz="1650" dirty="0"/>
          </a:p>
        </p:txBody>
      </p:sp>
      <p:sp>
        <p:nvSpPr>
          <p:cNvPr id="32" name="SK-18-text-31"/>
          <p:cNvSpPr/>
          <p:nvPr/>
        </p:nvSpPr>
        <p:spPr>
          <a:xfrm>
            <a:off x="316855" y="6446490"/>
            <a:ext cx="64750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Top Tips · Part 1 of 2</a:t>
            </a:r>
            <a:endParaRPr lang="en-US" sz="1650" dirty="0"/>
          </a:p>
        </p:txBody>
      </p:sp>
      <p:sp>
        <p:nvSpPr>
          <p:cNvPr id="33" name="SK-18-text-32"/>
          <p:cNvSpPr/>
          <p:nvPr/>
        </p:nvSpPr>
        <p:spPr>
          <a:xfrm>
            <a:off x="8149084" y="6446490"/>
            <a:ext cx="253097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650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Continued on next slide →</a:t>
            </a:r>
            <a:endParaRPr lang="en-US" sz="16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5569" y="0"/>
            <a:ext cx="1926282" cy="1782961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869061"/>
            <a:ext cx="1645890" cy="1618357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2043559"/>
            <a:ext cx="2109192" cy="82153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338536"/>
            <a:ext cx="5364361" cy="1851571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890" y="2338536"/>
            <a:ext cx="5364361" cy="1851571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395936"/>
            <a:ext cx="5364361" cy="1851571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890" y="4395936"/>
            <a:ext cx="5364361" cy="1851571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87567"/>
            <a:ext cx="12192000" cy="370284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80055" y="4958209"/>
            <a:ext cx="670471" cy="665113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51984" y="4567386"/>
            <a:ext cx="585192" cy="562273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94777" y="2948880"/>
            <a:ext cx="792361" cy="575965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4188" y="2509986"/>
            <a:ext cx="572988" cy="569119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81600" y="4992588"/>
            <a:ext cx="463153" cy="864096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0157" y="4567386"/>
            <a:ext cx="560784" cy="555427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37671" y="2763738"/>
            <a:ext cx="841177" cy="994321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0157" y="2509986"/>
            <a:ext cx="560784" cy="562273"/>
          </a:xfrm>
          <a:prstGeom prst="rect">
            <a:avLst/>
          </a:prstGeom>
        </p:spPr>
      </p:pic>
      <p:sp>
        <p:nvSpPr>
          <p:cNvPr id="19" name="SK-19-text-18"/>
          <p:cNvSpPr/>
          <p:nvPr/>
        </p:nvSpPr>
        <p:spPr>
          <a:xfrm>
            <a:off x="633859" y="473125"/>
            <a:ext cx="1081278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4B8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Obstructive Sleep Apnoea</a:t>
            </a:r>
            <a:endParaRPr lang="en-US" sz="1800" dirty="0"/>
          </a:p>
        </p:txBody>
      </p:sp>
      <p:sp>
        <p:nvSpPr>
          <p:cNvPr id="20" name="SK-19-text-19"/>
          <p:cNvSpPr/>
          <p:nvPr/>
        </p:nvSpPr>
        <p:spPr>
          <a:xfrm>
            <a:off x="658267" y="809179"/>
            <a:ext cx="11533733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for GPs</a:t>
            </a:r>
            <a:endParaRPr lang="en-US" sz="4650" dirty="0"/>
          </a:p>
        </p:txBody>
      </p:sp>
      <p:sp>
        <p:nvSpPr>
          <p:cNvPr id="21" name="SK-19-text-20"/>
          <p:cNvSpPr/>
          <p:nvPr/>
        </p:nvSpPr>
        <p:spPr>
          <a:xfrm>
            <a:off x="658267" y="1481286"/>
            <a:ext cx="1153373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2 — Treatment, Investigation &amp; Devices</a:t>
            </a:r>
            <a:endParaRPr lang="en-US" sz="3000" dirty="0"/>
          </a:p>
        </p:txBody>
      </p:sp>
      <p:sp>
        <p:nvSpPr>
          <p:cNvPr id="22" name="SK-19-text-21"/>
          <p:cNvSpPr/>
          <p:nvPr/>
        </p:nvSpPr>
        <p:spPr>
          <a:xfrm>
            <a:off x="1438573" y="2509986"/>
            <a:ext cx="2999184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CPAP is first-line for</a:t>
            </a:r>
            <a:endParaRPr lang="en-US" sz="2175" dirty="0"/>
          </a:p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moderate/severe OSA</a:t>
            </a:r>
            <a:endParaRPr lang="en-US" sz="2175" dirty="0"/>
          </a:p>
        </p:txBody>
      </p:sp>
      <p:sp>
        <p:nvSpPr>
          <p:cNvPr id="23" name="SK-19-text-22"/>
          <p:cNvSpPr/>
          <p:nvPr/>
        </p:nvSpPr>
        <p:spPr>
          <a:xfrm>
            <a:off x="816769" y="3332857"/>
            <a:ext cx="3742879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AHI ≥15 — offer CPAP promptly; delays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 cardiovascular and driving risk.</a:t>
            </a:r>
            <a:endParaRPr lang="en-US" sz="1650" dirty="0"/>
          </a:p>
        </p:txBody>
      </p:sp>
      <p:sp>
        <p:nvSpPr>
          <p:cNvPr id="24" name="SK-19-text-23"/>
          <p:cNvSpPr/>
          <p:nvPr/>
        </p:nvSpPr>
        <p:spPr>
          <a:xfrm>
            <a:off x="1438573" y="4546848"/>
            <a:ext cx="4291459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exclude hypothyroidism</a:t>
            </a:r>
            <a:endParaRPr lang="en-US" sz="2175" dirty="0"/>
          </a:p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referring</a:t>
            </a:r>
            <a:endParaRPr lang="en-US" sz="2175" dirty="0"/>
          </a:p>
        </p:txBody>
      </p:sp>
      <p:sp>
        <p:nvSpPr>
          <p:cNvPr id="25" name="SK-19-text-24"/>
          <p:cNvSpPr/>
          <p:nvPr/>
        </p:nvSpPr>
        <p:spPr>
          <a:xfrm>
            <a:off x="816769" y="5335488"/>
            <a:ext cx="4157365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TFTs in every suspected OSA patient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onward referral — hypothyroidism is a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reversible cause.</a:t>
            </a:r>
            <a:endParaRPr lang="en-US" sz="1650" dirty="0"/>
          </a:p>
        </p:txBody>
      </p:sp>
      <p:sp>
        <p:nvSpPr>
          <p:cNvPr id="26" name="SK-19-text-25"/>
          <p:cNvSpPr/>
          <p:nvPr/>
        </p:nvSpPr>
        <p:spPr>
          <a:xfrm>
            <a:off x="7022455" y="2516832"/>
            <a:ext cx="3108871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MADs must be</a:t>
            </a:r>
            <a:endParaRPr lang="en-US" sz="2175" dirty="0"/>
          </a:p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customised — not OTC</a:t>
            </a:r>
            <a:endParaRPr lang="en-US" sz="2175" dirty="0"/>
          </a:p>
        </p:txBody>
      </p:sp>
      <p:sp>
        <p:nvSpPr>
          <p:cNvPr id="27" name="SK-19-text-26"/>
          <p:cNvSpPr/>
          <p:nvPr/>
        </p:nvSpPr>
        <p:spPr>
          <a:xfrm>
            <a:off x="6400800" y="3264396"/>
            <a:ext cx="4084290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Over-the-counter devices are not adequate.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to a dental specialist for custom-fitted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semi-customised MADs.</a:t>
            </a:r>
            <a:endParaRPr lang="en-US" sz="1650" dirty="0"/>
          </a:p>
        </p:txBody>
      </p:sp>
      <p:sp>
        <p:nvSpPr>
          <p:cNvPr id="28" name="SK-19-text-27"/>
          <p:cNvSpPr/>
          <p:nvPr/>
        </p:nvSpPr>
        <p:spPr>
          <a:xfrm>
            <a:off x="7022455" y="4546848"/>
            <a:ext cx="3815953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loss may be curative</a:t>
            </a:r>
            <a:endParaRPr lang="en-US" sz="2175" dirty="0"/>
          </a:p>
          <a:p>
            <a:pPr marL="0" indent="0" algn="l">
              <a:lnSpc>
                <a:spcPts val="2610"/>
              </a:lnSpc>
              <a:buNone/>
            </a:pPr>
            <a:r>
              <a:rPr lang="en-US" sz="21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mild OSA</a:t>
            </a:r>
            <a:endParaRPr lang="en-US" sz="2175" dirty="0"/>
          </a:p>
        </p:txBody>
      </p:sp>
      <p:sp>
        <p:nvSpPr>
          <p:cNvPr id="29" name="SK-19-text-28"/>
          <p:cNvSpPr/>
          <p:nvPr/>
        </p:nvSpPr>
        <p:spPr>
          <a:xfrm>
            <a:off x="6400800" y="5335488"/>
            <a:ext cx="57912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most important modifiable risk factor.</a:t>
            </a:r>
            <a:endParaRPr lang="en-US" sz="1650" dirty="0"/>
          </a:p>
        </p:txBody>
      </p:sp>
      <p:sp>
        <p:nvSpPr>
          <p:cNvPr id="30" name="SK-19-text-29"/>
          <p:cNvSpPr/>
          <p:nvPr/>
        </p:nvSpPr>
        <p:spPr>
          <a:xfrm>
            <a:off x="6400800" y="5596086"/>
            <a:ext cx="457200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to weight management services; significant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loss can eliminate mild-moderate disease.</a:t>
            </a:r>
            <a:endParaRPr lang="en-US" sz="1650" dirty="0"/>
          </a:p>
        </p:txBody>
      </p:sp>
      <p:sp>
        <p:nvSpPr>
          <p:cNvPr id="31" name="SK-19-text-30"/>
          <p:cNvSpPr/>
          <p:nvPr/>
        </p:nvSpPr>
        <p:spPr>
          <a:xfrm>
            <a:off x="572988" y="6576715"/>
            <a:ext cx="1153668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Based on NICE NG202 · NICE CKS OSA (revised November 2025)</a:t>
            </a:r>
            <a:endParaRPr lang="en-US" sz="1200" dirty="0"/>
          </a:p>
        </p:txBody>
      </p:sp>
      <p:sp>
        <p:nvSpPr>
          <p:cNvPr id="32" name="SK-19-text-31"/>
          <p:cNvSpPr/>
          <p:nvPr/>
        </p:nvSpPr>
        <p:spPr>
          <a:xfrm>
            <a:off x="9738271" y="6576715"/>
            <a:ext cx="184398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5300" y="397669"/>
            <a:ext cx="9525" cy="363438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3132832"/>
            <a:ext cx="1231255" cy="5715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6573" y="1069777"/>
            <a:ext cx="390079" cy="253052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4055" y="1069777"/>
            <a:ext cx="3303984" cy="253052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4173" y="1069777"/>
            <a:ext cx="390079" cy="2530525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1655" y="1069777"/>
            <a:ext cx="3303984" cy="2530525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4875907"/>
            <a:ext cx="3657600" cy="651421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79255" y="4875907"/>
            <a:ext cx="3633192" cy="651421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12596" y="4875907"/>
            <a:ext cx="3657600" cy="651421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65890" y="4183261"/>
            <a:ext cx="2925961" cy="267459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61177" y="1344067"/>
            <a:ext cx="816769" cy="596503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03577" y="1268611"/>
            <a:ext cx="816769" cy="740569"/>
          </a:xfrm>
          <a:prstGeom prst="rect">
            <a:avLst/>
          </a:prstGeom>
        </p:spPr>
      </p:pic>
      <p:sp>
        <p:nvSpPr>
          <p:cNvPr id="15" name="SK-2-text-14"/>
          <p:cNvSpPr/>
          <p:nvPr/>
        </p:nvSpPr>
        <p:spPr>
          <a:xfrm>
            <a:off x="585192" y="452586"/>
            <a:ext cx="397383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2100" dirty="0"/>
          </a:p>
        </p:txBody>
      </p:sp>
      <p:sp>
        <p:nvSpPr>
          <p:cNvPr id="16" name="SK-2-text-15"/>
          <p:cNvSpPr/>
          <p:nvPr/>
        </p:nvSpPr>
        <p:spPr>
          <a:xfrm>
            <a:off x="2340769" y="452586"/>
            <a:ext cx="497681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OSA Teaching Deck</a:t>
            </a:r>
            <a:endParaRPr lang="en-US" sz="1875" dirty="0"/>
          </a:p>
        </p:txBody>
      </p:sp>
      <p:sp>
        <p:nvSpPr>
          <p:cNvPr id="17" name="SK-2-text-16"/>
          <p:cNvSpPr/>
          <p:nvPr/>
        </p:nvSpPr>
        <p:spPr>
          <a:xfrm>
            <a:off x="572988" y="1364605"/>
            <a:ext cx="688181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 — Foundations</a:t>
            </a:r>
            <a:endParaRPr lang="en-US" sz="1875" dirty="0"/>
          </a:p>
        </p:txBody>
      </p:sp>
      <p:sp>
        <p:nvSpPr>
          <p:cNvPr id="18" name="SK-2-text-17"/>
          <p:cNvSpPr/>
          <p:nvPr/>
        </p:nvSpPr>
        <p:spPr>
          <a:xfrm>
            <a:off x="572988" y="1755577"/>
            <a:ext cx="3572173" cy="12206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785"/>
              </a:lnSpc>
              <a:buNone/>
            </a:pPr>
            <a:r>
              <a:rPr lang="en-US" sz="4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Definition and</a:t>
            </a:r>
            <a:endParaRPr lang="en-US" sz="4350" dirty="0"/>
          </a:p>
          <a:p>
            <a:pPr marL="0" indent="0" algn="l">
              <a:lnSpc>
                <a:spcPts val="4785"/>
              </a:lnSpc>
              <a:buNone/>
            </a:pPr>
            <a:r>
              <a:rPr lang="en-US" sz="4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AHI Severity</a:t>
            </a:r>
            <a:endParaRPr lang="en-US" sz="4350" dirty="0"/>
          </a:p>
        </p:txBody>
      </p:sp>
      <p:sp>
        <p:nvSpPr>
          <p:cNvPr id="19" name="SK-2-text-18"/>
          <p:cNvSpPr/>
          <p:nvPr/>
        </p:nvSpPr>
        <p:spPr>
          <a:xfrm>
            <a:off x="4827984" y="2160240"/>
            <a:ext cx="249364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Apnoea</a:t>
            </a:r>
            <a:endParaRPr lang="en-US" sz="2550" dirty="0"/>
          </a:p>
        </p:txBody>
      </p:sp>
      <p:sp>
        <p:nvSpPr>
          <p:cNvPr id="20" name="SK-2-text-19"/>
          <p:cNvSpPr/>
          <p:nvPr/>
        </p:nvSpPr>
        <p:spPr>
          <a:xfrm>
            <a:off x="4803577" y="2592288"/>
            <a:ext cx="2804071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Complete cessation of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airflow lasting 10 seconds or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more during sleep.</a:t>
            </a:r>
            <a:endParaRPr lang="en-US" sz="1650" dirty="0"/>
          </a:p>
        </p:txBody>
      </p:sp>
      <p:sp>
        <p:nvSpPr>
          <p:cNvPr id="21" name="SK-2-text-20"/>
          <p:cNvSpPr/>
          <p:nvPr/>
        </p:nvSpPr>
        <p:spPr>
          <a:xfrm>
            <a:off x="8485584" y="2160240"/>
            <a:ext cx="365950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Hypopnoea</a:t>
            </a:r>
            <a:endParaRPr lang="en-US" sz="2550" dirty="0"/>
          </a:p>
        </p:txBody>
      </p:sp>
      <p:sp>
        <p:nvSpPr>
          <p:cNvPr id="22" name="SK-2-text-21"/>
          <p:cNvSpPr/>
          <p:nvPr/>
        </p:nvSpPr>
        <p:spPr>
          <a:xfrm>
            <a:off x="8473380" y="2592288"/>
            <a:ext cx="2584698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≥30% reduction in airflow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≥10 seconds, with ≥3%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oxygen desaturation.</a:t>
            </a:r>
            <a:endParaRPr lang="en-US" sz="1650" dirty="0"/>
          </a:p>
        </p:txBody>
      </p:sp>
      <p:sp>
        <p:nvSpPr>
          <p:cNvPr id="23" name="SK-2-text-22"/>
          <p:cNvSpPr/>
          <p:nvPr/>
        </p:nvSpPr>
        <p:spPr>
          <a:xfrm>
            <a:off x="5327898" y="3730675"/>
            <a:ext cx="68641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AHI = Apnoea-Hypopnoea Index — events per hour of sleep</a:t>
            </a:r>
            <a:endParaRPr lang="en-US" sz="1650" dirty="0"/>
          </a:p>
        </p:txBody>
      </p:sp>
      <p:sp>
        <p:nvSpPr>
          <p:cNvPr id="24" name="SK-2-text-23"/>
          <p:cNvSpPr/>
          <p:nvPr/>
        </p:nvSpPr>
        <p:spPr>
          <a:xfrm>
            <a:off x="2060377" y="4450705"/>
            <a:ext cx="141351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MILD</a:t>
            </a:r>
            <a:endParaRPr lang="en-US" sz="2100" dirty="0"/>
          </a:p>
        </p:txBody>
      </p:sp>
      <p:sp>
        <p:nvSpPr>
          <p:cNvPr id="25" name="SK-2-text-24"/>
          <p:cNvSpPr/>
          <p:nvPr/>
        </p:nvSpPr>
        <p:spPr>
          <a:xfrm>
            <a:off x="1377553" y="5054203"/>
            <a:ext cx="557403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AHI 5–14 / hour</a:t>
            </a:r>
            <a:endParaRPr lang="en-US" sz="2100" dirty="0"/>
          </a:p>
        </p:txBody>
      </p:sp>
      <p:sp>
        <p:nvSpPr>
          <p:cNvPr id="26" name="SK-2-text-25"/>
          <p:cNvSpPr/>
          <p:nvPr/>
        </p:nvSpPr>
        <p:spPr>
          <a:xfrm>
            <a:off x="1170384" y="5650855"/>
            <a:ext cx="2535882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may be subtle;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 measures first.</a:t>
            </a:r>
            <a:endParaRPr lang="en-US" sz="1650" dirty="0"/>
          </a:p>
        </p:txBody>
      </p:sp>
      <p:sp>
        <p:nvSpPr>
          <p:cNvPr id="27" name="SK-2-text-26"/>
          <p:cNvSpPr/>
          <p:nvPr/>
        </p:nvSpPr>
        <p:spPr>
          <a:xfrm>
            <a:off x="5218063" y="4443859"/>
            <a:ext cx="269367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</a:t>
            </a:r>
            <a:endParaRPr lang="en-US" sz="2100" dirty="0"/>
          </a:p>
        </p:txBody>
      </p:sp>
      <p:sp>
        <p:nvSpPr>
          <p:cNvPr id="28" name="SK-2-text-27"/>
          <p:cNvSpPr/>
          <p:nvPr/>
        </p:nvSpPr>
        <p:spPr>
          <a:xfrm>
            <a:off x="4949875" y="5054203"/>
            <a:ext cx="610743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AHI 15–29 / hour</a:t>
            </a:r>
            <a:endParaRPr lang="en-US" sz="2100" dirty="0"/>
          </a:p>
        </p:txBody>
      </p:sp>
      <p:sp>
        <p:nvSpPr>
          <p:cNvPr id="29" name="SK-2-text-28"/>
          <p:cNvSpPr/>
          <p:nvPr/>
        </p:nvSpPr>
        <p:spPr>
          <a:xfrm>
            <a:off x="4949875" y="5644009"/>
            <a:ext cx="2279898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CPAP indicated;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 QOL impact.</a:t>
            </a:r>
            <a:endParaRPr lang="en-US" sz="1650" dirty="0"/>
          </a:p>
        </p:txBody>
      </p:sp>
      <p:sp>
        <p:nvSpPr>
          <p:cNvPr id="30" name="SK-2-text-29"/>
          <p:cNvSpPr/>
          <p:nvPr/>
        </p:nvSpPr>
        <p:spPr>
          <a:xfrm>
            <a:off x="9131796" y="4450705"/>
            <a:ext cx="205359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</a:t>
            </a:r>
            <a:endParaRPr lang="en-US" sz="2100" dirty="0"/>
          </a:p>
        </p:txBody>
      </p:sp>
      <p:sp>
        <p:nvSpPr>
          <p:cNvPr id="31" name="SK-2-text-30"/>
          <p:cNvSpPr/>
          <p:nvPr/>
        </p:nvSpPr>
        <p:spPr>
          <a:xfrm>
            <a:off x="8729365" y="5054203"/>
            <a:ext cx="346263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AHI ≥30 / hour</a:t>
            </a:r>
            <a:endParaRPr lang="en-US" sz="2100" dirty="0"/>
          </a:p>
        </p:txBody>
      </p:sp>
      <p:sp>
        <p:nvSpPr>
          <p:cNvPr id="32" name="SK-2-text-31"/>
          <p:cNvSpPr/>
          <p:nvPr/>
        </p:nvSpPr>
        <p:spPr>
          <a:xfrm>
            <a:off x="8302675" y="5644009"/>
            <a:ext cx="2852886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CPAP first-line; DVLA and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driving assessment essential.</a:t>
            </a:r>
            <a:endParaRPr lang="en-US" sz="1650" dirty="0"/>
          </a:p>
        </p:txBody>
      </p:sp>
      <p:sp>
        <p:nvSpPr>
          <p:cNvPr id="33" name="SK-2-text-32"/>
          <p:cNvSpPr/>
          <p:nvPr/>
        </p:nvSpPr>
        <p:spPr>
          <a:xfrm>
            <a:off x="572988" y="6480721"/>
            <a:ext cx="11619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AHI &lt;5/hour = normal in adults | Simple snoring: no apnoeas, no daytime sleepiness — not routinely treated on NHS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40569"/>
            <a:ext cx="158353" cy="5500092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67" y="1738610"/>
            <a:ext cx="1219200" cy="47625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5490" y="0"/>
            <a:ext cx="2316510" cy="1783110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2407146"/>
            <a:ext cx="3572173" cy="1721346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2407146"/>
            <a:ext cx="146298" cy="1721346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3184" y="2407146"/>
            <a:ext cx="3572173" cy="1721346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3184" y="2407146"/>
            <a:ext cx="146298" cy="1721346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75898" y="2407146"/>
            <a:ext cx="3474690" cy="1721346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5898" y="2407146"/>
            <a:ext cx="146298" cy="1721346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471" y="4306788"/>
            <a:ext cx="3572173" cy="1933873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471" y="4306788"/>
            <a:ext cx="146298" cy="1933873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23184" y="4306788"/>
            <a:ext cx="3572173" cy="1933873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23184" y="4306788"/>
            <a:ext cx="146298" cy="1933873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41655" y="4289747"/>
            <a:ext cx="3474690" cy="1933873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75898" y="4306788"/>
            <a:ext cx="146298" cy="1933873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97059" y="1735038"/>
            <a:ext cx="694879" cy="802332"/>
          </a:xfrm>
          <a:prstGeom prst="rect">
            <a:avLst/>
          </a:prstGeom>
        </p:spPr>
      </p:pic>
      <p:sp>
        <p:nvSpPr>
          <p:cNvPr id="20" name="SK-20-text-19"/>
          <p:cNvSpPr/>
          <p:nvPr/>
        </p:nvSpPr>
        <p:spPr>
          <a:xfrm>
            <a:off x="646063" y="185142"/>
            <a:ext cx="1154593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GP Registrar Teaching Series</a:t>
            </a:r>
            <a:endParaRPr lang="en-US" sz="1800" dirty="0"/>
          </a:p>
        </p:txBody>
      </p:sp>
      <p:sp>
        <p:nvSpPr>
          <p:cNvPr id="21" name="SK-20-text-20"/>
          <p:cNvSpPr/>
          <p:nvPr/>
        </p:nvSpPr>
        <p:spPr>
          <a:xfrm>
            <a:off x="10631388" y="191988"/>
            <a:ext cx="15606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3054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</a:t>
            </a:r>
            <a:endParaRPr lang="en-US" sz="1575" dirty="0"/>
          </a:p>
        </p:txBody>
      </p:sp>
      <p:sp>
        <p:nvSpPr>
          <p:cNvPr id="22" name="SK-20-text-21"/>
          <p:cNvSpPr/>
          <p:nvPr/>
        </p:nvSpPr>
        <p:spPr>
          <a:xfrm>
            <a:off x="658267" y="747415"/>
            <a:ext cx="411956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3054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✎ AKT Revision</a:t>
            </a:r>
            <a:endParaRPr lang="en-US" sz="1875" dirty="0"/>
          </a:p>
        </p:txBody>
      </p:sp>
      <p:sp>
        <p:nvSpPr>
          <p:cNvPr id="23" name="SK-20-text-22"/>
          <p:cNvSpPr/>
          <p:nvPr/>
        </p:nvSpPr>
        <p:spPr>
          <a:xfrm>
            <a:off x="658267" y="1097161"/>
            <a:ext cx="1153373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00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Pearls: AKT Focus</a:t>
            </a:r>
            <a:endParaRPr lang="en-US" sz="3450" dirty="0"/>
          </a:p>
        </p:txBody>
      </p:sp>
      <p:sp>
        <p:nvSpPr>
          <p:cNvPr id="24" name="SK-20-text-23"/>
          <p:cNvSpPr/>
          <p:nvPr/>
        </p:nvSpPr>
        <p:spPr>
          <a:xfrm>
            <a:off x="621655" y="1933873"/>
            <a:ext cx="1157034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numbers, thresholds, and NICE-recommended tools — tested frequently in the AKT.</a:t>
            </a:r>
            <a:endParaRPr lang="en-US" sz="1875" dirty="0"/>
          </a:p>
        </p:txBody>
      </p:sp>
      <p:sp>
        <p:nvSpPr>
          <p:cNvPr id="25" name="SK-20-text-24"/>
          <p:cNvSpPr/>
          <p:nvPr/>
        </p:nvSpPr>
        <p:spPr>
          <a:xfrm>
            <a:off x="1043701" y="2578511"/>
            <a:ext cx="695896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AHI Severity Thresholds</a:t>
            </a:r>
            <a:endParaRPr lang="en-US" sz="1950" dirty="0"/>
          </a:p>
        </p:txBody>
      </p:sp>
      <p:sp>
        <p:nvSpPr>
          <p:cNvPr id="26" name="SK-20-text-25"/>
          <p:cNvSpPr/>
          <p:nvPr/>
        </p:nvSpPr>
        <p:spPr>
          <a:xfrm>
            <a:off x="1055905" y="2976180"/>
            <a:ext cx="61398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Mild: 5–14 events/hour</a:t>
            </a:r>
            <a:endParaRPr lang="en-US" sz="1650" dirty="0"/>
          </a:p>
        </p:txBody>
      </p:sp>
      <p:sp>
        <p:nvSpPr>
          <p:cNvPr id="27" name="SK-20-text-26"/>
          <p:cNvSpPr/>
          <p:nvPr/>
        </p:nvSpPr>
        <p:spPr>
          <a:xfrm>
            <a:off x="1055905" y="3305388"/>
            <a:ext cx="756475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Moderate: 15–29 events/hour</a:t>
            </a:r>
            <a:endParaRPr lang="en-US" sz="1650" dirty="0"/>
          </a:p>
        </p:txBody>
      </p:sp>
      <p:sp>
        <p:nvSpPr>
          <p:cNvPr id="28" name="SK-20-text-27"/>
          <p:cNvSpPr/>
          <p:nvPr/>
        </p:nvSpPr>
        <p:spPr>
          <a:xfrm>
            <a:off x="1055905" y="3648288"/>
            <a:ext cx="62236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Severe: ≥30 events/hour</a:t>
            </a:r>
            <a:endParaRPr lang="en-US" sz="1650" dirty="0"/>
          </a:p>
        </p:txBody>
      </p:sp>
      <p:sp>
        <p:nvSpPr>
          <p:cNvPr id="29" name="SK-20-text-28"/>
          <p:cNvSpPr/>
          <p:nvPr/>
        </p:nvSpPr>
        <p:spPr>
          <a:xfrm>
            <a:off x="4810987" y="2578511"/>
            <a:ext cx="398716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 Threshold</a:t>
            </a:r>
            <a:endParaRPr lang="en-US" sz="1950" dirty="0"/>
          </a:p>
        </p:txBody>
      </p:sp>
      <p:sp>
        <p:nvSpPr>
          <p:cNvPr id="30" name="SK-20-text-29"/>
          <p:cNvSpPr/>
          <p:nvPr/>
        </p:nvSpPr>
        <p:spPr>
          <a:xfrm>
            <a:off x="4810987" y="2900724"/>
            <a:ext cx="586073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054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Epworth Sleepiness Scale</a:t>
            </a:r>
            <a:endParaRPr lang="en-US" sz="1575" dirty="0"/>
          </a:p>
        </p:txBody>
      </p:sp>
      <p:sp>
        <p:nvSpPr>
          <p:cNvPr id="31" name="SK-20-text-30"/>
          <p:cNvSpPr/>
          <p:nvPr/>
        </p:nvSpPr>
        <p:spPr>
          <a:xfrm>
            <a:off x="4823191" y="3188855"/>
            <a:ext cx="751031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 ≥11 = Excessive Daytime Sleepiness</a:t>
            </a:r>
            <a:endParaRPr lang="en-US" sz="1500" dirty="0"/>
          </a:p>
        </p:txBody>
      </p:sp>
      <p:sp>
        <p:nvSpPr>
          <p:cNvPr id="32" name="SK-20-text-31"/>
          <p:cNvSpPr/>
          <p:nvPr/>
        </p:nvSpPr>
        <p:spPr>
          <a:xfrm>
            <a:off x="4823191" y="3483684"/>
            <a:ext cx="75103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Scale range: 0–24 (8 situations, 0–3 each)</a:t>
            </a:r>
            <a:endParaRPr lang="en-US" sz="1425" dirty="0"/>
          </a:p>
        </p:txBody>
      </p:sp>
      <p:sp>
        <p:nvSpPr>
          <p:cNvPr id="33" name="SK-20-text-32"/>
          <p:cNvSpPr/>
          <p:nvPr/>
        </p:nvSpPr>
        <p:spPr>
          <a:xfrm>
            <a:off x="4823191" y="3764820"/>
            <a:ext cx="75103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054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use ESS alone to rule out OSA</a:t>
            </a:r>
            <a:endParaRPr lang="en-US" sz="1425" dirty="0"/>
          </a:p>
        </p:txBody>
      </p:sp>
      <p:sp>
        <p:nvSpPr>
          <p:cNvPr id="34" name="SK-20-text-33"/>
          <p:cNvSpPr/>
          <p:nvPr/>
        </p:nvSpPr>
        <p:spPr>
          <a:xfrm>
            <a:off x="8687960" y="2578511"/>
            <a:ext cx="36455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STOP-BANG Threshold</a:t>
            </a:r>
            <a:endParaRPr lang="en-US" sz="1950" dirty="0"/>
          </a:p>
        </p:txBody>
      </p:sp>
      <p:sp>
        <p:nvSpPr>
          <p:cNvPr id="35" name="SK-20-text-34"/>
          <p:cNvSpPr/>
          <p:nvPr/>
        </p:nvSpPr>
        <p:spPr>
          <a:xfrm>
            <a:off x="8700164" y="2900724"/>
            <a:ext cx="226028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054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STOP-BANG</a:t>
            </a:r>
            <a:endParaRPr lang="en-US" sz="1575" dirty="0"/>
          </a:p>
        </p:txBody>
      </p:sp>
      <p:sp>
        <p:nvSpPr>
          <p:cNvPr id="36" name="SK-20-text-35"/>
          <p:cNvSpPr/>
          <p:nvPr/>
        </p:nvSpPr>
        <p:spPr>
          <a:xfrm>
            <a:off x="8700164" y="3188855"/>
            <a:ext cx="363334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≥3 = High risk for OSA</a:t>
            </a:r>
            <a:endParaRPr lang="en-US" sz="1650" dirty="0"/>
          </a:p>
        </p:txBody>
      </p:sp>
      <p:sp>
        <p:nvSpPr>
          <p:cNvPr id="37" name="SK-20-text-36"/>
          <p:cNvSpPr/>
          <p:nvPr/>
        </p:nvSpPr>
        <p:spPr>
          <a:xfrm>
            <a:off x="8700164" y="3517914"/>
            <a:ext cx="2889498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recommends BOTH ESS and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STOP-BANG</a:t>
            </a:r>
            <a:endParaRPr lang="en-US" sz="1500" dirty="0"/>
          </a:p>
        </p:txBody>
      </p:sp>
      <p:sp>
        <p:nvSpPr>
          <p:cNvPr id="38" name="SK-20-text-37"/>
          <p:cNvSpPr/>
          <p:nvPr/>
        </p:nvSpPr>
        <p:spPr>
          <a:xfrm>
            <a:off x="1055905" y="4478153"/>
            <a:ext cx="45815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CPAP Indication</a:t>
            </a:r>
            <a:endParaRPr lang="en-US" sz="1950" dirty="0"/>
          </a:p>
        </p:txBody>
      </p:sp>
      <p:sp>
        <p:nvSpPr>
          <p:cNvPr id="39" name="SK-20-text-38"/>
          <p:cNvSpPr/>
          <p:nvPr/>
        </p:nvSpPr>
        <p:spPr>
          <a:xfrm>
            <a:off x="1055905" y="4800366"/>
            <a:ext cx="418052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054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CPAP — First-line</a:t>
            </a:r>
            <a:endParaRPr lang="en-US" sz="1575" dirty="0"/>
          </a:p>
        </p:txBody>
      </p:sp>
      <p:sp>
        <p:nvSpPr>
          <p:cNvPr id="40" name="SK-20-text-39"/>
          <p:cNvSpPr/>
          <p:nvPr/>
        </p:nvSpPr>
        <p:spPr>
          <a:xfrm>
            <a:off x="1055905" y="5095343"/>
            <a:ext cx="672655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AHI ≥15 (moderate/severe)</a:t>
            </a:r>
            <a:endParaRPr lang="en-US" sz="1650" dirty="0"/>
          </a:p>
        </p:txBody>
      </p:sp>
      <p:sp>
        <p:nvSpPr>
          <p:cNvPr id="41" name="SK-20-text-40"/>
          <p:cNvSpPr/>
          <p:nvPr/>
        </p:nvSpPr>
        <p:spPr>
          <a:xfrm>
            <a:off x="1055905" y="5445090"/>
            <a:ext cx="2584698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Conditional offer for mild OSA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(AHI 5–14) if QOL significantly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impaired</a:t>
            </a:r>
            <a:endParaRPr lang="en-US" sz="1500" dirty="0"/>
          </a:p>
        </p:txBody>
      </p:sp>
      <p:sp>
        <p:nvSpPr>
          <p:cNvPr id="42" name="SK-20-text-41"/>
          <p:cNvSpPr/>
          <p:nvPr/>
        </p:nvSpPr>
        <p:spPr>
          <a:xfrm>
            <a:off x="4810987" y="4478153"/>
            <a:ext cx="45815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MADs Indication</a:t>
            </a:r>
            <a:endParaRPr lang="en-US" sz="1950" dirty="0"/>
          </a:p>
        </p:txBody>
      </p:sp>
      <p:sp>
        <p:nvSpPr>
          <p:cNvPr id="43" name="SK-20-text-42"/>
          <p:cNvSpPr/>
          <p:nvPr/>
        </p:nvSpPr>
        <p:spPr>
          <a:xfrm>
            <a:off x="4810987" y="4800366"/>
            <a:ext cx="730091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054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Mandibular Advancement Devices</a:t>
            </a:r>
            <a:endParaRPr lang="en-US" sz="1575" dirty="0"/>
          </a:p>
        </p:txBody>
      </p:sp>
      <p:sp>
        <p:nvSpPr>
          <p:cNvPr id="44" name="SK-20-text-43"/>
          <p:cNvSpPr/>
          <p:nvPr/>
        </p:nvSpPr>
        <p:spPr>
          <a:xfrm>
            <a:off x="4810987" y="5095343"/>
            <a:ext cx="3108871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Mild/moderate OSA if CPAP not</a:t>
            </a:r>
            <a:endParaRPr lang="en-US" sz="1725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tolerated</a:t>
            </a:r>
            <a:endParaRPr lang="en-US" sz="1725" dirty="0"/>
          </a:p>
        </p:txBody>
      </p:sp>
      <p:sp>
        <p:nvSpPr>
          <p:cNvPr id="45" name="SK-20-text-44"/>
          <p:cNvSpPr/>
          <p:nvPr/>
        </p:nvSpPr>
        <p:spPr>
          <a:xfrm>
            <a:off x="4810987" y="5678303"/>
            <a:ext cx="313327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be customised — OTC devices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NOT adequate</a:t>
            </a:r>
            <a:endParaRPr lang="en-US" sz="1500" dirty="0"/>
          </a:p>
        </p:txBody>
      </p:sp>
      <p:sp>
        <p:nvSpPr>
          <p:cNvPr id="46" name="SK-20-text-45"/>
          <p:cNvSpPr/>
          <p:nvPr/>
        </p:nvSpPr>
        <p:spPr>
          <a:xfrm>
            <a:off x="8700164" y="4478153"/>
            <a:ext cx="279844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Rule</a:t>
            </a:r>
            <a:endParaRPr lang="en-US" sz="1950" dirty="0"/>
          </a:p>
        </p:txBody>
      </p:sp>
      <p:sp>
        <p:nvSpPr>
          <p:cNvPr id="47" name="SK-20-text-46"/>
          <p:cNvSpPr/>
          <p:nvPr/>
        </p:nvSpPr>
        <p:spPr>
          <a:xfrm>
            <a:off x="8700164" y="4800366"/>
            <a:ext cx="36333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3054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Driving Rule</a:t>
            </a:r>
            <a:endParaRPr lang="en-US" sz="1575" dirty="0"/>
          </a:p>
        </p:txBody>
      </p:sp>
      <p:sp>
        <p:nvSpPr>
          <p:cNvPr id="48" name="SK-20-text-47"/>
          <p:cNvSpPr/>
          <p:nvPr/>
        </p:nvSpPr>
        <p:spPr>
          <a:xfrm>
            <a:off x="8700164" y="5095343"/>
            <a:ext cx="271879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Moderate/severe OSA →</a:t>
            </a:r>
            <a:endParaRPr lang="en-US" sz="1725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stop driving</a:t>
            </a:r>
            <a:endParaRPr lang="en-US" sz="1725" dirty="0"/>
          </a:p>
        </p:txBody>
      </p:sp>
      <p:sp>
        <p:nvSpPr>
          <p:cNvPr id="49" name="SK-20-text-48"/>
          <p:cNvSpPr/>
          <p:nvPr/>
        </p:nvSpPr>
        <p:spPr>
          <a:xfrm>
            <a:off x="8700164" y="5678303"/>
            <a:ext cx="284068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Notify DVLA; relicensing requires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confirmed treatment response</a:t>
            </a:r>
            <a:endParaRPr lang="en-US" sz="1500" dirty="0"/>
          </a:p>
        </p:txBody>
      </p:sp>
      <p:sp>
        <p:nvSpPr>
          <p:cNvPr id="50" name="SK-20-text-49"/>
          <p:cNvSpPr/>
          <p:nvPr/>
        </p:nvSpPr>
        <p:spPr>
          <a:xfrm>
            <a:off x="2388394" y="6617940"/>
            <a:ext cx="754930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Positional therapy is NOT first-line standalone treatment — frequently tested distinction.</a:t>
            </a:r>
            <a:endParaRPr lang="en-US" sz="157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682353" cy="1069777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7380" y="4923979"/>
            <a:ext cx="2194471" cy="1933873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306" y="1613151"/>
            <a:ext cx="1500336" cy="65579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386459"/>
            <a:ext cx="3438079" cy="3943350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2386459"/>
            <a:ext cx="3438079" cy="123379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196" y="4144268"/>
            <a:ext cx="2877294" cy="9525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769" y="5918448"/>
            <a:ext cx="2865090" cy="260598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4682" y="2386459"/>
            <a:ext cx="3438079" cy="3943350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4682" y="2386459"/>
            <a:ext cx="3438079" cy="123379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84055" y="4144268"/>
            <a:ext cx="2999184" cy="9525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84055" y="5918448"/>
            <a:ext cx="2487067" cy="260598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07561" y="2386459"/>
            <a:ext cx="3438079" cy="3943350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07561" y="2386459"/>
            <a:ext cx="3438079" cy="123379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87953" y="4144268"/>
            <a:ext cx="2877294" cy="9525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39286" y="5918448"/>
            <a:ext cx="2779663" cy="260598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9600" y="6501259"/>
            <a:ext cx="170557" cy="219373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27082" y="2674590"/>
            <a:ext cx="572988" cy="562273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59796" y="2674590"/>
            <a:ext cx="572988" cy="569119"/>
          </a:xfrm>
          <a:prstGeom prst="rect">
            <a:avLst/>
          </a:prstGeom>
        </p:spPr>
      </p:pic>
      <p:pic>
        <p:nvPicPr>
          <p:cNvPr id="21" name="SK-2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0157" y="2667744"/>
            <a:ext cx="585192" cy="575965"/>
          </a:xfrm>
          <a:prstGeom prst="rect">
            <a:avLst/>
          </a:prstGeom>
        </p:spPr>
      </p:pic>
      <p:sp>
        <p:nvSpPr>
          <p:cNvPr id="22" name="SK-21-text-21"/>
          <p:cNvSpPr/>
          <p:nvPr/>
        </p:nvSpPr>
        <p:spPr>
          <a:xfrm>
            <a:off x="597396" y="198834"/>
            <a:ext cx="22707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1200" dirty="0"/>
          </a:p>
        </p:txBody>
      </p:sp>
      <p:sp>
        <p:nvSpPr>
          <p:cNvPr id="23" name="SK-21-text-22"/>
          <p:cNvSpPr/>
          <p:nvPr/>
        </p:nvSpPr>
        <p:spPr>
          <a:xfrm>
            <a:off x="1901875" y="205680"/>
            <a:ext cx="58464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7F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Registrar Teaching Series</a:t>
            </a:r>
            <a:endParaRPr lang="en-US" sz="1350" dirty="0"/>
          </a:p>
        </p:txBody>
      </p:sp>
      <p:sp>
        <p:nvSpPr>
          <p:cNvPr id="24" name="SK-21-text-23"/>
          <p:cNvSpPr/>
          <p:nvPr/>
        </p:nvSpPr>
        <p:spPr>
          <a:xfrm>
            <a:off x="11058079" y="205680"/>
            <a:ext cx="11339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7F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21 / 25</a:t>
            </a:r>
            <a:endParaRPr lang="en-US" sz="1350" dirty="0"/>
          </a:p>
        </p:txBody>
      </p:sp>
      <p:sp>
        <p:nvSpPr>
          <p:cNvPr id="25" name="SK-21-text-24"/>
          <p:cNvSpPr/>
          <p:nvPr/>
        </p:nvSpPr>
        <p:spPr>
          <a:xfrm>
            <a:off x="572988" y="733723"/>
            <a:ext cx="3524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PREPARATION</a:t>
            </a:r>
            <a:endParaRPr lang="en-US" sz="1500" dirty="0"/>
          </a:p>
        </p:txBody>
      </p:sp>
      <p:sp>
        <p:nvSpPr>
          <p:cNvPr id="26" name="SK-21-text-25"/>
          <p:cNvSpPr/>
          <p:nvPr/>
        </p:nvSpPr>
        <p:spPr>
          <a:xfrm>
            <a:off x="585192" y="1021705"/>
            <a:ext cx="1160680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Pearls: SCA Scenarios</a:t>
            </a:r>
            <a:endParaRPr lang="en-US" sz="3225" dirty="0"/>
          </a:p>
        </p:txBody>
      </p:sp>
      <p:sp>
        <p:nvSpPr>
          <p:cNvPr id="27" name="SK-21-text-26"/>
          <p:cNvSpPr/>
          <p:nvPr/>
        </p:nvSpPr>
        <p:spPr>
          <a:xfrm>
            <a:off x="572988" y="1796653"/>
            <a:ext cx="1161901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 high-yield consultation scenarios — practise your structure, safety-netting, and shared decision-making.</a:t>
            </a:r>
            <a:endParaRPr lang="en-US" sz="1500" dirty="0"/>
          </a:p>
        </p:txBody>
      </p:sp>
      <p:sp>
        <p:nvSpPr>
          <p:cNvPr id="28" name="SK-21-text-27"/>
          <p:cNvSpPr/>
          <p:nvPr/>
        </p:nvSpPr>
        <p:spPr>
          <a:xfrm>
            <a:off x="1487388" y="2722513"/>
            <a:ext cx="215360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1F4E7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SCENARIO 1</a:t>
            </a:r>
            <a:endParaRPr lang="en-US" sz="1275" dirty="0"/>
          </a:p>
        </p:txBody>
      </p:sp>
      <p:sp>
        <p:nvSpPr>
          <p:cNvPr id="29" name="SK-21-text-28"/>
          <p:cNvSpPr/>
          <p:nvPr/>
        </p:nvSpPr>
        <p:spPr>
          <a:xfrm>
            <a:off x="1487388" y="2969419"/>
            <a:ext cx="513397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Witnessed Apnoea</a:t>
            </a:r>
            <a:endParaRPr lang="en-US" sz="1650" dirty="0"/>
          </a:p>
        </p:txBody>
      </p:sp>
      <p:sp>
        <p:nvSpPr>
          <p:cNvPr id="30" name="SK-21-text-29"/>
          <p:cNvSpPr/>
          <p:nvPr/>
        </p:nvSpPr>
        <p:spPr>
          <a:xfrm>
            <a:off x="767953" y="3367236"/>
            <a:ext cx="3048000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snores loudly; partner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witnesses breathing pauses. ESS = 14.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driving concerns raised yet.</a:t>
            </a:r>
            <a:endParaRPr lang="en-US" sz="1350" dirty="0"/>
          </a:p>
        </p:txBody>
      </p:sp>
      <p:sp>
        <p:nvSpPr>
          <p:cNvPr id="31" name="SK-21-text-30"/>
          <p:cNvSpPr/>
          <p:nvPr/>
        </p:nvSpPr>
        <p:spPr>
          <a:xfrm>
            <a:off x="780157" y="4293096"/>
            <a:ext cx="298698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Explain the OSA diagnostic journey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sleep study process</a:t>
            </a:r>
            <a:endParaRPr lang="en-US" sz="1275" dirty="0"/>
          </a:p>
        </p:txBody>
      </p:sp>
      <p:sp>
        <p:nvSpPr>
          <p:cNvPr id="32" name="SK-21-text-31"/>
          <p:cNvSpPr/>
          <p:nvPr/>
        </p:nvSpPr>
        <p:spPr>
          <a:xfrm>
            <a:off x="780157" y="4814292"/>
            <a:ext cx="241399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Advise on DVLA obligations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proactively</a:t>
            </a:r>
            <a:endParaRPr lang="en-US" sz="1275" dirty="0"/>
          </a:p>
        </p:txBody>
      </p:sp>
      <p:sp>
        <p:nvSpPr>
          <p:cNvPr id="33" name="SK-21-text-32"/>
          <p:cNvSpPr/>
          <p:nvPr/>
        </p:nvSpPr>
        <p:spPr>
          <a:xfrm>
            <a:off x="780157" y="5314950"/>
            <a:ext cx="68751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Discuss CPAP and what to expect</a:t>
            </a:r>
            <a:endParaRPr lang="en-US" sz="1350" dirty="0"/>
          </a:p>
        </p:txBody>
      </p:sp>
      <p:sp>
        <p:nvSpPr>
          <p:cNvPr id="34" name="SK-21-text-33"/>
          <p:cNvSpPr/>
          <p:nvPr/>
        </p:nvSpPr>
        <p:spPr>
          <a:xfrm>
            <a:off x="877788" y="5938986"/>
            <a:ext cx="70256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AHI context · Sleep study · CPAP intro</a:t>
            </a:r>
            <a:endParaRPr lang="en-US" sz="1200" dirty="0"/>
          </a:p>
        </p:txBody>
      </p:sp>
      <p:sp>
        <p:nvSpPr>
          <p:cNvPr id="35" name="SK-21-text-34"/>
          <p:cNvSpPr/>
          <p:nvPr/>
        </p:nvSpPr>
        <p:spPr>
          <a:xfrm>
            <a:off x="5266879" y="2722513"/>
            <a:ext cx="215360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5B6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SCENARIO 2</a:t>
            </a:r>
            <a:endParaRPr lang="en-US" sz="1275" dirty="0"/>
          </a:p>
        </p:txBody>
      </p:sp>
      <p:sp>
        <p:nvSpPr>
          <p:cNvPr id="36" name="SK-21-text-35"/>
          <p:cNvSpPr/>
          <p:nvPr/>
        </p:nvSpPr>
        <p:spPr>
          <a:xfrm>
            <a:off x="5266879" y="2969419"/>
            <a:ext cx="36252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HGV Driver</a:t>
            </a:r>
            <a:endParaRPr lang="en-US" sz="1650" dirty="0"/>
          </a:p>
        </p:txBody>
      </p:sp>
      <p:sp>
        <p:nvSpPr>
          <p:cNvPr id="37" name="SK-21-text-36"/>
          <p:cNvSpPr/>
          <p:nvPr/>
        </p:nvSpPr>
        <p:spPr>
          <a:xfrm>
            <a:off x="4535388" y="3360390"/>
            <a:ext cx="2889498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Vocational driver, ESS = 15. Referred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urgently. Has not stopped driving.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Aware of fatigue but dismisses it.</a:t>
            </a:r>
            <a:endParaRPr lang="en-US" sz="1350" dirty="0"/>
          </a:p>
        </p:txBody>
      </p:sp>
      <p:sp>
        <p:nvSpPr>
          <p:cNvPr id="38" name="SK-21-text-37"/>
          <p:cNvSpPr/>
          <p:nvPr/>
        </p:nvSpPr>
        <p:spPr>
          <a:xfrm>
            <a:off x="4559796" y="4293096"/>
            <a:ext cx="251147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Explain the legal duty to stop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driving immediately</a:t>
            </a:r>
            <a:endParaRPr lang="en-US" sz="1275" dirty="0"/>
          </a:p>
        </p:txBody>
      </p:sp>
      <p:sp>
        <p:nvSpPr>
          <p:cNvPr id="39" name="SK-21-text-38"/>
          <p:cNvSpPr/>
          <p:nvPr/>
        </p:nvSpPr>
        <p:spPr>
          <a:xfrm>
            <a:off x="4559796" y="4814292"/>
            <a:ext cx="274320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Communicate DVLA notification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obligation sensitively but clearly</a:t>
            </a:r>
            <a:endParaRPr lang="en-US" sz="1275" dirty="0"/>
          </a:p>
        </p:txBody>
      </p:sp>
      <p:sp>
        <p:nvSpPr>
          <p:cNvPr id="40" name="SK-21-text-39"/>
          <p:cNvSpPr/>
          <p:nvPr/>
        </p:nvSpPr>
        <p:spPr>
          <a:xfrm>
            <a:off x="4559796" y="5321796"/>
            <a:ext cx="2706588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Arrange urgent 4-week referral;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document the conversation</a:t>
            </a:r>
            <a:endParaRPr lang="en-US" sz="1275" dirty="0"/>
          </a:p>
        </p:txBody>
      </p:sp>
      <p:sp>
        <p:nvSpPr>
          <p:cNvPr id="41" name="SK-21-text-40"/>
          <p:cNvSpPr/>
          <p:nvPr/>
        </p:nvSpPr>
        <p:spPr>
          <a:xfrm>
            <a:off x="4657279" y="5938986"/>
            <a:ext cx="574548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DVLA duty · Urgent ref · Safety</a:t>
            </a:r>
            <a:endParaRPr lang="en-US" sz="1200" dirty="0"/>
          </a:p>
        </p:txBody>
      </p:sp>
      <p:sp>
        <p:nvSpPr>
          <p:cNvPr id="42" name="SK-21-text-41"/>
          <p:cNvSpPr/>
          <p:nvPr/>
        </p:nvSpPr>
        <p:spPr>
          <a:xfrm>
            <a:off x="9021961" y="2729359"/>
            <a:ext cx="215360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5D6D7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SCENARIO 3</a:t>
            </a:r>
            <a:endParaRPr lang="en-US" sz="1275" dirty="0"/>
          </a:p>
        </p:txBody>
      </p:sp>
      <p:sp>
        <p:nvSpPr>
          <p:cNvPr id="43" name="SK-21-text-42"/>
          <p:cNvSpPr/>
          <p:nvPr/>
        </p:nvSpPr>
        <p:spPr>
          <a:xfrm>
            <a:off x="9021961" y="2969419"/>
            <a:ext cx="312229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CPAP Refusal</a:t>
            </a:r>
            <a:endParaRPr lang="en-US" sz="1650" dirty="0"/>
          </a:p>
        </p:txBody>
      </p:sp>
      <p:sp>
        <p:nvSpPr>
          <p:cNvPr id="44" name="SK-21-text-43"/>
          <p:cNvSpPr/>
          <p:nvPr/>
        </p:nvSpPr>
        <p:spPr>
          <a:xfrm>
            <a:off x="8290471" y="3360390"/>
            <a:ext cx="2791867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Moderate OSA confirmed. Patient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refuses CPAP — finds mask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claustrophobic. Wants alternatives.</a:t>
            </a:r>
            <a:endParaRPr lang="en-US" sz="1350" dirty="0"/>
          </a:p>
        </p:txBody>
      </p:sp>
      <p:sp>
        <p:nvSpPr>
          <p:cNvPr id="45" name="SK-21-text-44"/>
          <p:cNvSpPr/>
          <p:nvPr/>
        </p:nvSpPr>
        <p:spPr>
          <a:xfrm>
            <a:off x="8302675" y="4293096"/>
            <a:ext cx="2840682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Explore concerns empathetically;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validate the experience</a:t>
            </a:r>
            <a:endParaRPr lang="en-US" sz="1275" dirty="0"/>
          </a:p>
        </p:txBody>
      </p:sp>
      <p:sp>
        <p:nvSpPr>
          <p:cNvPr id="46" name="SK-21-text-45"/>
          <p:cNvSpPr/>
          <p:nvPr/>
        </p:nvSpPr>
        <p:spPr>
          <a:xfrm>
            <a:off x="8302675" y="4807446"/>
            <a:ext cx="287729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Offer MADs as evidence-based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alternative (customised, not OTC)</a:t>
            </a:r>
            <a:endParaRPr lang="en-US" sz="1275" dirty="0"/>
          </a:p>
        </p:txBody>
      </p:sp>
      <p:sp>
        <p:nvSpPr>
          <p:cNvPr id="47" name="SK-21-text-46"/>
          <p:cNvSpPr/>
          <p:nvPr/>
        </p:nvSpPr>
        <p:spPr>
          <a:xfrm>
            <a:off x="8302675" y="5314950"/>
            <a:ext cx="3011388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Reinforce cardiovascular risk of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untreated OSA; discuss weight loss</a:t>
            </a:r>
            <a:endParaRPr lang="en-US" sz="1275" dirty="0"/>
          </a:p>
        </p:txBody>
      </p:sp>
      <p:sp>
        <p:nvSpPr>
          <p:cNvPr id="48" name="SK-21-text-47"/>
          <p:cNvSpPr/>
          <p:nvPr/>
        </p:nvSpPr>
        <p:spPr>
          <a:xfrm>
            <a:off x="8400157" y="5938986"/>
            <a:ext cx="37918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Shared decision · MADs · CVD risk</a:t>
            </a:r>
            <a:endParaRPr lang="en-US" sz="1200" dirty="0"/>
          </a:p>
        </p:txBody>
      </p:sp>
      <p:sp>
        <p:nvSpPr>
          <p:cNvPr id="49" name="SK-21-text-48"/>
          <p:cNvSpPr/>
          <p:nvPr/>
        </p:nvSpPr>
        <p:spPr>
          <a:xfrm>
            <a:off x="792361" y="6508105"/>
            <a:ext cx="1139963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💡 SCA Tip: In all three scenarios — safety-net driving, document clearly, and demonstrate patient-centred communication.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2180" y="0"/>
            <a:ext cx="1889820" cy="113154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2180" y="5726311"/>
            <a:ext cx="1889820" cy="2263080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427286"/>
            <a:ext cx="10850761" cy="9525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6407348"/>
            <a:ext cx="10850761" cy="9525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1735038"/>
            <a:ext cx="1341090" cy="82153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2475607"/>
            <a:ext cx="97482" cy="651421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3223171"/>
            <a:ext cx="97482" cy="651421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3970734"/>
            <a:ext cx="97482" cy="651421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4718298"/>
            <a:ext cx="97482" cy="651421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5465713"/>
            <a:ext cx="97482" cy="651421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87694" y="733723"/>
            <a:ext cx="1621482" cy="5424636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94863" y="2921496"/>
            <a:ext cx="1182588" cy="1076623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4400" y="5596086"/>
            <a:ext cx="536377" cy="493663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4400" y="4841677"/>
            <a:ext cx="536377" cy="486817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4400" y="4080421"/>
            <a:ext cx="536377" cy="486817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4400" y="3319165"/>
            <a:ext cx="536377" cy="486817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2196" y="2530525"/>
            <a:ext cx="560784" cy="514350"/>
          </a:xfrm>
          <a:prstGeom prst="rect">
            <a:avLst/>
          </a:prstGeom>
        </p:spPr>
      </p:pic>
      <p:sp>
        <p:nvSpPr>
          <p:cNvPr id="20" name="SK-22-text-19"/>
          <p:cNvSpPr/>
          <p:nvPr/>
        </p:nvSpPr>
        <p:spPr>
          <a:xfrm>
            <a:off x="646063" y="109686"/>
            <a:ext cx="90106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Obstructive Sleep Apnoea</a:t>
            </a:r>
            <a:endParaRPr lang="en-US" sz="1500" dirty="0"/>
          </a:p>
        </p:txBody>
      </p:sp>
      <p:sp>
        <p:nvSpPr>
          <p:cNvPr id="21" name="SK-22-text-20"/>
          <p:cNvSpPr/>
          <p:nvPr/>
        </p:nvSpPr>
        <p:spPr>
          <a:xfrm>
            <a:off x="10436275" y="130225"/>
            <a:ext cx="17557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22 of 25</a:t>
            </a:r>
            <a:endParaRPr lang="en-US" sz="1500" dirty="0"/>
          </a:p>
        </p:txBody>
      </p:sp>
      <p:sp>
        <p:nvSpPr>
          <p:cNvPr id="22" name="SK-22-text-21"/>
          <p:cNvSpPr/>
          <p:nvPr/>
        </p:nvSpPr>
        <p:spPr>
          <a:xfrm>
            <a:off x="646063" y="740569"/>
            <a:ext cx="38766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4E6E8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SAFETY</a:t>
            </a:r>
            <a:endParaRPr lang="en-US" sz="1650" dirty="0"/>
          </a:p>
        </p:txBody>
      </p:sp>
      <p:sp>
        <p:nvSpPr>
          <p:cNvPr id="23" name="SK-22-text-22"/>
          <p:cNvSpPr/>
          <p:nvPr/>
        </p:nvSpPr>
        <p:spPr>
          <a:xfrm>
            <a:off x="658267" y="1056084"/>
            <a:ext cx="11533733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Red Flags</a:t>
            </a:r>
            <a:endParaRPr lang="en-US" sz="4200" dirty="0"/>
          </a:p>
        </p:txBody>
      </p:sp>
      <p:sp>
        <p:nvSpPr>
          <p:cNvPr id="24" name="SK-22-text-23"/>
          <p:cNvSpPr/>
          <p:nvPr/>
        </p:nvSpPr>
        <p:spPr>
          <a:xfrm>
            <a:off x="646063" y="1947565"/>
            <a:ext cx="11545937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4E6E8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Critical signs requiring urgent action — know these cold.</a:t>
            </a:r>
            <a:endParaRPr lang="en-US" sz="2100" dirty="0"/>
          </a:p>
        </p:txBody>
      </p:sp>
      <p:sp>
        <p:nvSpPr>
          <p:cNvPr id="25" name="SK-22-text-24"/>
          <p:cNvSpPr/>
          <p:nvPr/>
        </p:nvSpPr>
        <p:spPr>
          <a:xfrm>
            <a:off x="1597075" y="2530525"/>
            <a:ext cx="1059492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Vocational Driver with Excessive Daytime Sleepiness</a:t>
            </a:r>
            <a:endParaRPr lang="en-US" sz="2100" dirty="0"/>
          </a:p>
        </p:txBody>
      </p:sp>
      <p:sp>
        <p:nvSpPr>
          <p:cNvPr id="26" name="SK-22-text-25"/>
          <p:cNvSpPr/>
          <p:nvPr/>
        </p:nvSpPr>
        <p:spPr>
          <a:xfrm>
            <a:off x="1597075" y="2852886"/>
            <a:ext cx="105949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 ≥11 in HGV/PSV/taxi driver — urgent referral within 4 weeks; must stop driving immediately.</a:t>
            </a:r>
            <a:endParaRPr lang="en-US" sz="1500" dirty="0"/>
          </a:p>
        </p:txBody>
      </p:sp>
      <p:sp>
        <p:nvSpPr>
          <p:cNvPr id="27" name="SK-22-text-26"/>
          <p:cNvSpPr/>
          <p:nvPr/>
        </p:nvSpPr>
        <p:spPr>
          <a:xfrm>
            <a:off x="1597075" y="3298627"/>
            <a:ext cx="1059492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Suspected Respiratory Failure / CO₂ Retention</a:t>
            </a:r>
            <a:endParaRPr lang="en-US" sz="2100" dirty="0"/>
          </a:p>
        </p:txBody>
      </p:sp>
      <p:sp>
        <p:nvSpPr>
          <p:cNvPr id="28" name="SK-22-text-27"/>
          <p:cNvSpPr/>
          <p:nvPr/>
        </p:nvSpPr>
        <p:spPr>
          <a:xfrm>
            <a:off x="1597075" y="3620988"/>
            <a:ext cx="105949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Morning headaches + severe EDS (ESS &gt;16) — consider hypercapnia; same-day assessment.</a:t>
            </a:r>
            <a:endParaRPr lang="en-US" sz="1500" dirty="0"/>
          </a:p>
        </p:txBody>
      </p:sp>
      <p:sp>
        <p:nvSpPr>
          <p:cNvPr id="29" name="SK-22-text-28"/>
          <p:cNvSpPr/>
          <p:nvPr/>
        </p:nvSpPr>
        <p:spPr>
          <a:xfrm>
            <a:off x="1597075" y="4059882"/>
            <a:ext cx="1059492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Nocturnal Desaturation Below 88%</a:t>
            </a:r>
            <a:endParaRPr lang="en-US" sz="2100" dirty="0"/>
          </a:p>
        </p:txBody>
      </p:sp>
      <p:sp>
        <p:nvSpPr>
          <p:cNvPr id="30" name="SK-22-text-29"/>
          <p:cNvSpPr/>
          <p:nvPr/>
        </p:nvSpPr>
        <p:spPr>
          <a:xfrm>
            <a:off x="1597075" y="4375398"/>
            <a:ext cx="105949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sleep study — may indicate obesity hypoventilation syndrome (OHS); consider NIV referral.</a:t>
            </a:r>
            <a:endParaRPr lang="en-US" sz="1500" dirty="0"/>
          </a:p>
        </p:txBody>
      </p:sp>
      <p:sp>
        <p:nvSpPr>
          <p:cNvPr id="31" name="SK-22-text-30"/>
          <p:cNvSpPr/>
          <p:nvPr/>
        </p:nvSpPr>
        <p:spPr>
          <a:xfrm>
            <a:off x="1597075" y="4827984"/>
            <a:ext cx="1005459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 Pulmonale Features with OSA</a:t>
            </a:r>
            <a:endParaRPr lang="en-US" sz="2100" dirty="0"/>
          </a:p>
        </p:txBody>
      </p:sp>
      <p:sp>
        <p:nvSpPr>
          <p:cNvPr id="32" name="SK-22-text-31"/>
          <p:cNvSpPr/>
          <p:nvPr/>
        </p:nvSpPr>
        <p:spPr>
          <a:xfrm>
            <a:off x="1597075" y="5136505"/>
            <a:ext cx="105949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Peripheral oedema, raised JVP, right heart strain — urgent respiratory referral.</a:t>
            </a:r>
            <a:endParaRPr lang="en-US" sz="1500" dirty="0"/>
          </a:p>
        </p:txBody>
      </p:sp>
      <p:sp>
        <p:nvSpPr>
          <p:cNvPr id="33" name="SK-22-text-32"/>
          <p:cNvSpPr/>
          <p:nvPr/>
        </p:nvSpPr>
        <p:spPr>
          <a:xfrm>
            <a:off x="1597075" y="5582394"/>
            <a:ext cx="1037463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Refusing to Stop Driving</a:t>
            </a:r>
            <a:endParaRPr lang="en-US" sz="2100" dirty="0"/>
          </a:p>
        </p:txBody>
      </p:sp>
      <p:sp>
        <p:nvSpPr>
          <p:cNvPr id="34" name="SK-22-text-33"/>
          <p:cNvSpPr/>
          <p:nvPr/>
        </p:nvSpPr>
        <p:spPr>
          <a:xfrm>
            <a:off x="1597075" y="5904607"/>
            <a:ext cx="105949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clinical advice given — consider DVLA notification; document discussions carefully.</a:t>
            </a:r>
            <a:endParaRPr lang="en-US" sz="1500" dirty="0"/>
          </a:p>
        </p:txBody>
      </p:sp>
      <p:sp>
        <p:nvSpPr>
          <p:cNvPr id="35" name="SK-22-text-34"/>
          <p:cNvSpPr/>
          <p:nvPr/>
        </p:nvSpPr>
        <p:spPr>
          <a:xfrm>
            <a:off x="646063" y="6515100"/>
            <a:ext cx="588168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NG202 · DVLA 2025</a:t>
            </a:r>
            <a:endParaRPr lang="en-US" sz="1425" dirty="0"/>
          </a:p>
        </p:txBody>
      </p:sp>
      <p:sp>
        <p:nvSpPr>
          <p:cNvPr id="36" name="SK-22-text-35"/>
          <p:cNvSpPr/>
          <p:nvPr/>
        </p:nvSpPr>
        <p:spPr>
          <a:xfrm>
            <a:off x="6583561" y="6515100"/>
            <a:ext cx="56084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A33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Document all driving risk discussions in the medical record</a:t>
            </a:r>
            <a:endParaRPr lang="en-US" sz="14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9271" y="0"/>
            <a:ext cx="2072729" cy="1783110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33873"/>
            <a:ext cx="6985992" cy="157609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2777430"/>
            <a:ext cx="3779490" cy="2023021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2777430"/>
            <a:ext cx="3645396" cy="1988790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6573" y="2777430"/>
            <a:ext cx="3535561" cy="2023021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0667" y="2777430"/>
            <a:ext cx="3401467" cy="1988790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17396" y="2777430"/>
            <a:ext cx="3535561" cy="2023021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1490" y="2777430"/>
            <a:ext cx="3401467" cy="1988790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969" y="4972050"/>
            <a:ext cx="11240988" cy="1234380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063" y="4972050"/>
            <a:ext cx="11106894" cy="1200150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1969" y="6407348"/>
            <a:ext cx="11240988" cy="9525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9286" y="5102275"/>
            <a:ext cx="438894" cy="390823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85584" y="2955727"/>
            <a:ext cx="426690" cy="404515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30353" y="2955727"/>
            <a:ext cx="438894" cy="390823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9286" y="2955727"/>
            <a:ext cx="438894" cy="390823"/>
          </a:xfrm>
          <a:prstGeom prst="rect">
            <a:avLst/>
          </a:prstGeom>
        </p:spPr>
      </p:pic>
      <p:sp>
        <p:nvSpPr>
          <p:cNvPr id="19" name="SK-23-text-18"/>
          <p:cNvSpPr/>
          <p:nvPr/>
        </p:nvSpPr>
        <p:spPr>
          <a:xfrm>
            <a:off x="451098" y="226219"/>
            <a:ext cx="1053750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Common Pitfalls · Part 1</a:t>
            </a:r>
            <a:endParaRPr lang="en-US" sz="1725" dirty="0"/>
          </a:p>
        </p:txBody>
      </p:sp>
      <p:sp>
        <p:nvSpPr>
          <p:cNvPr id="20" name="SK-23-text-19"/>
          <p:cNvSpPr/>
          <p:nvPr/>
        </p:nvSpPr>
        <p:spPr>
          <a:xfrm>
            <a:off x="11082486" y="239911"/>
            <a:ext cx="11095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686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23 / 25</a:t>
            </a:r>
            <a:endParaRPr lang="en-US" sz="1500" dirty="0"/>
          </a:p>
        </p:txBody>
      </p:sp>
      <p:sp>
        <p:nvSpPr>
          <p:cNvPr id="21" name="SK-23-text-20"/>
          <p:cNvSpPr/>
          <p:nvPr/>
        </p:nvSpPr>
        <p:spPr>
          <a:xfrm>
            <a:off x="451098" y="891480"/>
            <a:ext cx="43795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7686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PITFALLS</a:t>
            </a:r>
            <a:endParaRPr lang="en-US" sz="1650" dirty="0"/>
          </a:p>
        </p:txBody>
      </p:sp>
      <p:sp>
        <p:nvSpPr>
          <p:cNvPr id="22" name="SK-23-text-21"/>
          <p:cNvSpPr/>
          <p:nvPr/>
        </p:nvSpPr>
        <p:spPr>
          <a:xfrm>
            <a:off x="463153" y="1220688"/>
            <a:ext cx="11728847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75" b="1" dirty="0">
                <a:solidFill>
                  <a:srgbClr val="002F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Pitfalls (Part 1)</a:t>
            </a:r>
            <a:endParaRPr lang="en-US" sz="4275" dirty="0"/>
          </a:p>
        </p:txBody>
      </p:sp>
      <p:sp>
        <p:nvSpPr>
          <p:cNvPr id="23" name="SK-23-text-22"/>
          <p:cNvSpPr/>
          <p:nvPr/>
        </p:nvSpPr>
        <p:spPr>
          <a:xfrm>
            <a:off x="438894" y="2215009"/>
            <a:ext cx="11753106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7686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Avoiding diagnostic errors and missed diagnoses in primary care.</a:t>
            </a:r>
            <a:endParaRPr lang="en-US" sz="1800" dirty="0"/>
          </a:p>
        </p:txBody>
      </p:sp>
      <p:sp>
        <p:nvSpPr>
          <p:cNvPr id="24" name="SK-23-text-23"/>
          <p:cNvSpPr/>
          <p:nvPr/>
        </p:nvSpPr>
        <p:spPr>
          <a:xfrm>
            <a:off x="3633192" y="2996803"/>
            <a:ext cx="158591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D38C2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2775" dirty="0"/>
          </a:p>
        </p:txBody>
      </p:sp>
      <p:sp>
        <p:nvSpPr>
          <p:cNvPr id="25" name="SK-23-text-24"/>
          <p:cNvSpPr/>
          <p:nvPr/>
        </p:nvSpPr>
        <p:spPr>
          <a:xfrm>
            <a:off x="719286" y="3511153"/>
            <a:ext cx="72466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Over-reliance on ESS alone</a:t>
            </a:r>
            <a:endParaRPr lang="en-US" sz="1800" dirty="0"/>
          </a:p>
        </p:txBody>
      </p:sp>
      <p:sp>
        <p:nvSpPr>
          <p:cNvPr id="26" name="SK-23-text-25"/>
          <p:cNvSpPr/>
          <p:nvPr/>
        </p:nvSpPr>
        <p:spPr>
          <a:xfrm>
            <a:off x="816769" y="3799284"/>
            <a:ext cx="3364855" cy="7886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ESS can be normal even in moderate or</a:t>
            </a:r>
            <a:endParaRPr lang="en-US" sz="1200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OSA. NICE NG202 is clear —</a:t>
            </a:r>
            <a:endParaRPr lang="en-US" sz="1200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use ESS alone to rule out</a:t>
            </a:r>
            <a:endParaRPr lang="en-US" sz="1200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OSA. Always pair with STOP-BANG.</a:t>
            </a:r>
            <a:endParaRPr lang="en-US" sz="1200" dirty="0"/>
          </a:p>
        </p:txBody>
      </p:sp>
      <p:sp>
        <p:nvSpPr>
          <p:cNvPr id="27" name="SK-23-text-26"/>
          <p:cNvSpPr/>
          <p:nvPr/>
        </p:nvSpPr>
        <p:spPr>
          <a:xfrm>
            <a:off x="7339459" y="3003798"/>
            <a:ext cx="158591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D38C2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2775" dirty="0"/>
          </a:p>
        </p:txBody>
      </p:sp>
      <p:sp>
        <p:nvSpPr>
          <p:cNvPr id="28" name="SK-23-text-27"/>
          <p:cNvSpPr/>
          <p:nvPr/>
        </p:nvSpPr>
        <p:spPr>
          <a:xfrm>
            <a:off x="4730353" y="3483769"/>
            <a:ext cx="746164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Atypical presentations in women</a:t>
            </a:r>
            <a:endParaRPr lang="en-US" sz="1800" dirty="0"/>
          </a:p>
        </p:txBody>
      </p:sp>
      <p:sp>
        <p:nvSpPr>
          <p:cNvPr id="29" name="SK-23-text-28"/>
          <p:cNvSpPr/>
          <p:nvPr/>
        </p:nvSpPr>
        <p:spPr>
          <a:xfrm>
            <a:off x="4706094" y="3806130"/>
            <a:ext cx="3218557" cy="836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Women with OSA often present with fatigue,</a:t>
            </a:r>
            <a:endParaRPr lang="en-US" sz="1200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 mood, and poor concentration — not</a:t>
            </a:r>
            <a:endParaRPr lang="en-US" sz="1200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classic snoring. OSA is frequently missed or</a:t>
            </a:r>
            <a:endParaRPr lang="en-US" sz="1200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misdiagnosed as depression or hypothyroidism.</a:t>
            </a:r>
            <a:endParaRPr lang="en-US" sz="1200" dirty="0"/>
          </a:p>
        </p:txBody>
      </p:sp>
      <p:sp>
        <p:nvSpPr>
          <p:cNvPr id="30" name="SK-23-text-29"/>
          <p:cNvSpPr/>
          <p:nvPr/>
        </p:nvSpPr>
        <p:spPr>
          <a:xfrm>
            <a:off x="9144000" y="3017490"/>
            <a:ext cx="1779984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Sedatives prescribed</a:t>
            </a:r>
            <a:endParaRPr lang="en-US" sz="1350" dirty="0"/>
          </a:p>
          <a:p>
            <a:pPr marL="0" indent="0" algn="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undiagnosed OSA</a:t>
            </a:r>
            <a:endParaRPr lang="en-US" sz="1350" dirty="0"/>
          </a:p>
        </p:txBody>
      </p:sp>
      <p:sp>
        <p:nvSpPr>
          <p:cNvPr id="31" name="SK-23-text-30"/>
          <p:cNvSpPr/>
          <p:nvPr/>
        </p:nvSpPr>
        <p:spPr>
          <a:xfrm>
            <a:off x="10984855" y="3003798"/>
            <a:ext cx="120714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D38C2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2775" dirty="0"/>
          </a:p>
        </p:txBody>
      </p:sp>
      <p:sp>
        <p:nvSpPr>
          <p:cNvPr id="32" name="SK-23-text-31"/>
          <p:cNvSpPr/>
          <p:nvPr/>
        </p:nvSpPr>
        <p:spPr>
          <a:xfrm>
            <a:off x="8485584" y="3490615"/>
            <a:ext cx="370641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Sedatives prescribed in</a:t>
            </a:r>
            <a:endParaRPr lang="en-US" sz="1800" dirty="0"/>
          </a:p>
        </p:txBody>
      </p:sp>
      <p:sp>
        <p:nvSpPr>
          <p:cNvPr id="33" name="SK-23-text-32"/>
          <p:cNvSpPr/>
          <p:nvPr/>
        </p:nvSpPr>
        <p:spPr>
          <a:xfrm>
            <a:off x="8485584" y="3799284"/>
            <a:ext cx="3133279" cy="836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Zopiclone and benzodiazepines</a:t>
            </a:r>
            <a:endParaRPr lang="en-US" sz="1200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worsen upper airway obstruction during</a:t>
            </a:r>
            <a:endParaRPr lang="en-US" sz="1200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sleep. Avoid in any patient with</a:t>
            </a:r>
            <a:endParaRPr lang="en-US" sz="1200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suspected or confirmed OSA.</a:t>
            </a:r>
            <a:endParaRPr lang="en-US" sz="1200" dirty="0"/>
          </a:p>
        </p:txBody>
      </p:sp>
      <p:sp>
        <p:nvSpPr>
          <p:cNvPr id="34" name="SK-23-text-33"/>
          <p:cNvSpPr/>
          <p:nvPr/>
        </p:nvSpPr>
        <p:spPr>
          <a:xfrm>
            <a:off x="1255663" y="5177730"/>
            <a:ext cx="109363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Excluding Hypothyroidism Before Referral</a:t>
            </a:r>
            <a:endParaRPr lang="en-US" sz="1800" dirty="0"/>
          </a:p>
        </p:txBody>
      </p:sp>
      <p:sp>
        <p:nvSpPr>
          <p:cNvPr id="35" name="SK-23-text-34"/>
          <p:cNvSpPr/>
          <p:nvPr/>
        </p:nvSpPr>
        <p:spPr>
          <a:xfrm>
            <a:off x="11033671" y="5143500"/>
            <a:ext cx="1158329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D38C2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2775" dirty="0"/>
          </a:p>
        </p:txBody>
      </p:sp>
      <p:sp>
        <p:nvSpPr>
          <p:cNvPr id="36" name="SK-23-text-35"/>
          <p:cNvSpPr/>
          <p:nvPr/>
        </p:nvSpPr>
        <p:spPr>
          <a:xfrm>
            <a:off x="1299036" y="5561930"/>
            <a:ext cx="10631388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Hypothyroidism is a reversible cause of OSA-like symptoms and worsens existing OSA. NICE NG202 recommends checking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121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TFTs before referring. Missing this delays the correct diagnosis and may lead to unnecessary sleep studies.</a:t>
            </a:r>
            <a:endParaRPr lang="en-US" sz="1275" dirty="0"/>
          </a:p>
        </p:txBody>
      </p:sp>
      <p:sp>
        <p:nvSpPr>
          <p:cNvPr id="37" name="SK-23-text-36"/>
          <p:cNvSpPr/>
          <p:nvPr/>
        </p:nvSpPr>
        <p:spPr>
          <a:xfrm>
            <a:off x="451098" y="6515100"/>
            <a:ext cx="60521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6869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NG202 · RCGP AKT &amp; SCA</a:t>
            </a:r>
            <a:endParaRPr lang="en-US" sz="1350" dirty="0"/>
          </a:p>
        </p:txBody>
      </p:sp>
      <p:sp>
        <p:nvSpPr>
          <p:cNvPr id="38" name="SK-23-text-37"/>
          <p:cNvSpPr/>
          <p:nvPr/>
        </p:nvSpPr>
        <p:spPr>
          <a:xfrm>
            <a:off x="9155757" y="6515100"/>
            <a:ext cx="257279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See Part 2 for further pitfalls →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61" y="605582"/>
            <a:ext cx="11216580" cy="9525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885950"/>
            <a:ext cx="11216580" cy="61615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46490"/>
            <a:ext cx="12192000" cy="411361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2647057"/>
            <a:ext cx="5376565" cy="1590973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2647057"/>
            <a:ext cx="158353" cy="1590973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6557" y="2647057"/>
            <a:ext cx="5376565" cy="1590973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6557" y="2647057"/>
            <a:ext cx="158353" cy="1590973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580" y="4471392"/>
            <a:ext cx="5376565" cy="1529209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8580" y="4471392"/>
            <a:ext cx="158353" cy="1529209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66557" y="4471392"/>
            <a:ext cx="5376565" cy="1529209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66557" y="4471392"/>
            <a:ext cx="158353" cy="1529209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31561" y="4389090"/>
            <a:ext cx="2560290" cy="2468761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88769" y="4581079"/>
            <a:ext cx="390079" cy="335905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88769" y="2750046"/>
            <a:ext cx="390079" cy="342900"/>
          </a:xfrm>
          <a:prstGeom prst="rect">
            <a:avLst/>
          </a:prstGeom>
        </p:spPr>
      </p:pic>
      <p:sp>
        <p:nvSpPr>
          <p:cNvPr id="19" name="SK-24-text-18"/>
          <p:cNvSpPr/>
          <p:nvPr/>
        </p:nvSpPr>
        <p:spPr>
          <a:xfrm>
            <a:off x="463153" y="157609"/>
            <a:ext cx="11728847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GP Registrar Teaching Series</a:t>
            </a:r>
            <a:endParaRPr lang="en-US" sz="2400" dirty="0"/>
          </a:p>
        </p:txBody>
      </p:sp>
      <p:sp>
        <p:nvSpPr>
          <p:cNvPr id="20" name="SK-24-text-19"/>
          <p:cNvSpPr/>
          <p:nvPr/>
        </p:nvSpPr>
        <p:spPr>
          <a:xfrm>
            <a:off x="9631561" y="198834"/>
            <a:ext cx="25604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 • Part 2</a:t>
            </a:r>
            <a:endParaRPr lang="en-US" sz="1500" dirty="0"/>
          </a:p>
        </p:txBody>
      </p:sp>
      <p:sp>
        <p:nvSpPr>
          <p:cNvPr id="21" name="SK-24-text-20"/>
          <p:cNvSpPr/>
          <p:nvPr/>
        </p:nvSpPr>
        <p:spPr>
          <a:xfrm>
            <a:off x="451098" y="774948"/>
            <a:ext cx="597217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Errors</a:t>
            </a:r>
            <a:endParaRPr lang="en-US" sz="2250" dirty="0"/>
          </a:p>
        </p:txBody>
      </p:sp>
      <p:sp>
        <p:nvSpPr>
          <p:cNvPr id="22" name="SK-24-text-21"/>
          <p:cNvSpPr/>
          <p:nvPr/>
        </p:nvSpPr>
        <p:spPr>
          <a:xfrm>
            <a:off x="463153" y="1152079"/>
            <a:ext cx="11728847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30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 (Part 2)</a:t>
            </a:r>
            <a:endParaRPr lang="en-US" sz="4350" dirty="0"/>
          </a:p>
        </p:txBody>
      </p:sp>
      <p:sp>
        <p:nvSpPr>
          <p:cNvPr id="23" name="SK-24-text-22"/>
          <p:cNvSpPr/>
          <p:nvPr/>
        </p:nvSpPr>
        <p:spPr>
          <a:xfrm>
            <a:off x="451098" y="2084784"/>
            <a:ext cx="1174090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Avoidable errors in OSA management — know these for SCA and safe practice.</a:t>
            </a:r>
            <a:endParaRPr lang="en-US" sz="2250" dirty="0"/>
          </a:p>
        </p:txBody>
      </p:sp>
      <p:sp>
        <p:nvSpPr>
          <p:cNvPr id="24" name="SK-24-text-23"/>
          <p:cNvSpPr/>
          <p:nvPr/>
        </p:nvSpPr>
        <p:spPr>
          <a:xfrm>
            <a:off x="886956" y="2791121"/>
            <a:ext cx="1039368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Sedatives in OSA</a:t>
            </a:r>
            <a:endParaRPr lang="en-US" sz="2400" dirty="0"/>
          </a:p>
        </p:txBody>
      </p:sp>
      <p:sp>
        <p:nvSpPr>
          <p:cNvPr id="25" name="SK-24-text-24"/>
          <p:cNvSpPr/>
          <p:nvPr/>
        </p:nvSpPr>
        <p:spPr>
          <a:xfrm>
            <a:off x="886956" y="3202631"/>
            <a:ext cx="4779169" cy="864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Zopiclone and benzodiazepines worsen upper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airway obstruction — avoid in any patient with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known or suspected OSA.</a:t>
            </a:r>
            <a:endParaRPr lang="en-US" sz="1800" dirty="0"/>
          </a:p>
        </p:txBody>
      </p:sp>
      <p:sp>
        <p:nvSpPr>
          <p:cNvPr id="26" name="SK-24-text-25"/>
          <p:cNvSpPr/>
          <p:nvPr/>
        </p:nvSpPr>
        <p:spPr>
          <a:xfrm>
            <a:off x="886956" y="4608462"/>
            <a:ext cx="746760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Missing OSA in Women</a:t>
            </a:r>
            <a:endParaRPr lang="en-US" sz="2400" dirty="0"/>
          </a:p>
        </p:txBody>
      </p:sp>
      <p:sp>
        <p:nvSpPr>
          <p:cNvPr id="27" name="SK-24-text-26"/>
          <p:cNvSpPr/>
          <p:nvPr/>
        </p:nvSpPr>
        <p:spPr>
          <a:xfrm>
            <a:off x="886956" y="5033664"/>
            <a:ext cx="4913263" cy="864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Women present atypically — less snoring, more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fatigue and mood symptoms. OSA is frequently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frequently under-diagnosed in female patients.</a:t>
            </a:r>
            <a:endParaRPr lang="en-US" sz="1800" dirty="0"/>
          </a:p>
        </p:txBody>
      </p:sp>
      <p:sp>
        <p:nvSpPr>
          <p:cNvPr id="28" name="SK-24-text-27"/>
          <p:cNvSpPr/>
          <p:nvPr/>
        </p:nvSpPr>
        <p:spPr>
          <a:xfrm>
            <a:off x="6544032" y="2777430"/>
            <a:ext cx="582781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Failing to Advise on Driving</a:t>
            </a:r>
            <a:endParaRPr lang="en-US" sz="2400" dirty="0"/>
          </a:p>
        </p:txBody>
      </p:sp>
      <p:sp>
        <p:nvSpPr>
          <p:cNvPr id="29" name="SK-24-text-28"/>
          <p:cNvSpPr/>
          <p:nvPr/>
        </p:nvSpPr>
        <p:spPr>
          <a:xfrm>
            <a:off x="6544032" y="3219748"/>
            <a:ext cx="4962079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 with moderate/severe OSA must be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told to stop driving. Not explaining DVLA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obligations leaves both patient and GP exposed.</a:t>
            </a:r>
            <a:endParaRPr lang="en-US" sz="1800" dirty="0"/>
          </a:p>
        </p:txBody>
      </p:sp>
      <p:sp>
        <p:nvSpPr>
          <p:cNvPr id="30" name="SK-24-text-29"/>
          <p:cNvSpPr/>
          <p:nvPr/>
        </p:nvSpPr>
        <p:spPr>
          <a:xfrm>
            <a:off x="6534894" y="4622155"/>
            <a:ext cx="582781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Underestimating OSA in Obesity</a:t>
            </a:r>
            <a:endParaRPr lang="en-US" sz="2400" dirty="0"/>
          </a:p>
        </p:txBody>
      </p:sp>
      <p:sp>
        <p:nvSpPr>
          <p:cNvPr id="31" name="SK-24-text-30"/>
          <p:cNvSpPr/>
          <p:nvPr/>
        </p:nvSpPr>
        <p:spPr>
          <a:xfrm>
            <a:off x="6522839" y="4992588"/>
            <a:ext cx="5035153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obese patient with daytime sleepiness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warrants OSA assessment. High BMI + tiredness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should always prompt ESS and STOP-BANG.</a:t>
            </a:r>
            <a:endParaRPr lang="en-US" sz="1800" dirty="0"/>
          </a:p>
        </p:txBody>
      </p:sp>
      <p:sp>
        <p:nvSpPr>
          <p:cNvPr id="32" name="SK-24-text-31"/>
          <p:cNvSpPr/>
          <p:nvPr/>
        </p:nvSpPr>
        <p:spPr>
          <a:xfrm>
            <a:off x="463153" y="6556177"/>
            <a:ext cx="1172884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Prescribing sedatives in OSA is a patient safety issue — always check before prescribing.</a:t>
            </a:r>
            <a:endParaRPr lang="en-US" sz="1650" dirty="0"/>
          </a:p>
        </p:txBody>
      </p:sp>
      <p:sp>
        <p:nvSpPr>
          <p:cNvPr id="33" name="SK-24-text-32"/>
          <p:cNvSpPr/>
          <p:nvPr/>
        </p:nvSpPr>
        <p:spPr>
          <a:xfrm>
            <a:off x="10875169" y="6563023"/>
            <a:ext cx="131683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24 of 25</a:t>
            </a:r>
            <a:endParaRPr lang="en-US" sz="15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377" y="396478"/>
            <a:ext cx="292596" cy="57150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77" y="1316087"/>
            <a:ext cx="11119098" cy="28575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1947565"/>
            <a:ext cx="11119098" cy="1035546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1947565"/>
            <a:ext cx="121890" cy="1035546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06180" y="2105323"/>
            <a:ext cx="1962894" cy="486817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8988" y="2105323"/>
            <a:ext cx="2170063" cy="486817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90298" y="2105323"/>
            <a:ext cx="1938486" cy="486817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6377" y="3140869"/>
            <a:ext cx="11119098" cy="1536055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6377" y="3140869"/>
            <a:ext cx="121890" cy="1536055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22406" y="3360390"/>
            <a:ext cx="9525" cy="1131540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6377" y="4841677"/>
            <a:ext cx="11119098" cy="1494979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6377" y="4841677"/>
            <a:ext cx="121890" cy="1494979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50369" y="5019973"/>
            <a:ext cx="1706761" cy="383977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88682" y="5019973"/>
            <a:ext cx="1694557" cy="383977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53686" y="5033813"/>
            <a:ext cx="1731169" cy="370137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753600" y="4526161"/>
            <a:ext cx="2438400" cy="2331690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36377" y="6519267"/>
            <a:ext cx="10436275" cy="19050"/>
          </a:xfrm>
          <a:prstGeom prst="rect">
            <a:avLst/>
          </a:prstGeom>
        </p:spPr>
      </p:pic>
      <p:pic>
        <p:nvPicPr>
          <p:cNvPr id="20" name="SK-2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48392" y="6391573"/>
            <a:ext cx="1048494" cy="294829"/>
          </a:xfrm>
          <a:prstGeom prst="rect">
            <a:avLst/>
          </a:prstGeom>
        </p:spPr>
      </p:pic>
      <p:pic>
        <p:nvPicPr>
          <p:cNvPr id="21" name="SK-2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912275" y="3319165"/>
            <a:ext cx="487561" cy="356592"/>
          </a:xfrm>
          <a:prstGeom prst="rect">
            <a:avLst/>
          </a:prstGeom>
        </p:spPr>
      </p:pic>
      <p:pic>
        <p:nvPicPr>
          <p:cNvPr id="22" name="SK-2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974282" y="3257550"/>
            <a:ext cx="438894" cy="486817"/>
          </a:xfrm>
          <a:prstGeom prst="rect">
            <a:avLst/>
          </a:prstGeom>
        </p:spPr>
      </p:pic>
      <p:sp>
        <p:nvSpPr>
          <p:cNvPr id="23" name="SK-25-text-22"/>
          <p:cNvSpPr/>
          <p:nvPr/>
        </p:nvSpPr>
        <p:spPr>
          <a:xfrm>
            <a:off x="938659" y="342900"/>
            <a:ext cx="24793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70809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FINAL RECAP</a:t>
            </a:r>
            <a:endParaRPr lang="en-US" sz="1425" dirty="0"/>
          </a:p>
        </p:txBody>
      </p:sp>
      <p:sp>
        <p:nvSpPr>
          <p:cNvPr id="24" name="SK-25-text-23"/>
          <p:cNvSpPr/>
          <p:nvPr/>
        </p:nvSpPr>
        <p:spPr>
          <a:xfrm>
            <a:off x="499765" y="671959"/>
            <a:ext cx="11692235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 Summary</a:t>
            </a:r>
            <a:endParaRPr lang="en-US" sz="3900" dirty="0"/>
          </a:p>
        </p:txBody>
      </p:sp>
      <p:sp>
        <p:nvSpPr>
          <p:cNvPr id="25" name="SK-25-text-24"/>
          <p:cNvSpPr/>
          <p:nvPr/>
        </p:nvSpPr>
        <p:spPr>
          <a:xfrm>
            <a:off x="475357" y="1488132"/>
            <a:ext cx="1171664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AHI thresholds · CPAP indications · DVLA rules — know these cold.</a:t>
            </a:r>
            <a:endParaRPr lang="en-US" sz="1800" dirty="0"/>
          </a:p>
        </p:txBody>
      </p:sp>
      <p:sp>
        <p:nvSpPr>
          <p:cNvPr id="26" name="SK-25-text-25"/>
          <p:cNvSpPr/>
          <p:nvPr/>
        </p:nvSpPr>
        <p:spPr>
          <a:xfrm>
            <a:off x="743694" y="2112169"/>
            <a:ext cx="2838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AHI SEVERITY</a:t>
            </a:r>
            <a:endParaRPr lang="en-US" sz="1500" dirty="0"/>
          </a:p>
        </p:txBody>
      </p:sp>
      <p:sp>
        <p:nvSpPr>
          <p:cNvPr id="27" name="SK-25-text-26"/>
          <p:cNvSpPr/>
          <p:nvPr/>
        </p:nvSpPr>
        <p:spPr>
          <a:xfrm>
            <a:off x="743694" y="2400300"/>
            <a:ext cx="749427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AHI Severity Thresholds</a:t>
            </a:r>
            <a:endParaRPr lang="en-US" sz="2100" dirty="0"/>
          </a:p>
        </p:txBody>
      </p:sp>
      <p:sp>
        <p:nvSpPr>
          <p:cNvPr id="28" name="SK-25-text-27"/>
          <p:cNvSpPr/>
          <p:nvPr/>
        </p:nvSpPr>
        <p:spPr>
          <a:xfrm>
            <a:off x="4364682" y="2180779"/>
            <a:ext cx="46005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5–14 / hour</a:t>
            </a:r>
            <a:endParaRPr lang="en-US" sz="2250" dirty="0"/>
          </a:p>
        </p:txBody>
      </p:sp>
      <p:sp>
        <p:nvSpPr>
          <p:cNvPr id="29" name="SK-25-text-28"/>
          <p:cNvSpPr/>
          <p:nvPr/>
        </p:nvSpPr>
        <p:spPr>
          <a:xfrm>
            <a:off x="4803577" y="2626519"/>
            <a:ext cx="182784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Mild OSA</a:t>
            </a:r>
            <a:endParaRPr lang="en-US" sz="1425" dirty="0"/>
          </a:p>
        </p:txBody>
      </p:sp>
      <p:sp>
        <p:nvSpPr>
          <p:cNvPr id="30" name="SK-25-text-29"/>
          <p:cNvSpPr/>
          <p:nvPr/>
        </p:nvSpPr>
        <p:spPr>
          <a:xfrm>
            <a:off x="6827490" y="2180779"/>
            <a:ext cx="51720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15–29 / hour</a:t>
            </a:r>
            <a:endParaRPr lang="en-US" sz="2250" dirty="0"/>
          </a:p>
        </p:txBody>
      </p:sp>
      <p:sp>
        <p:nvSpPr>
          <p:cNvPr id="31" name="SK-25-text-30"/>
          <p:cNvSpPr/>
          <p:nvPr/>
        </p:nvSpPr>
        <p:spPr>
          <a:xfrm>
            <a:off x="7120086" y="2626519"/>
            <a:ext cx="269652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 OSA</a:t>
            </a:r>
            <a:endParaRPr lang="en-US" sz="1425" dirty="0"/>
          </a:p>
        </p:txBody>
      </p:sp>
      <p:sp>
        <p:nvSpPr>
          <p:cNvPr id="32" name="SK-25-text-31"/>
          <p:cNvSpPr/>
          <p:nvPr/>
        </p:nvSpPr>
        <p:spPr>
          <a:xfrm>
            <a:off x="9448800" y="2180779"/>
            <a:ext cx="274320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30 / hour</a:t>
            </a:r>
            <a:endParaRPr lang="en-US" sz="2250" dirty="0"/>
          </a:p>
        </p:txBody>
      </p:sp>
      <p:sp>
        <p:nvSpPr>
          <p:cNvPr id="33" name="SK-25-text-32"/>
          <p:cNvSpPr/>
          <p:nvPr/>
        </p:nvSpPr>
        <p:spPr>
          <a:xfrm>
            <a:off x="9753600" y="2626519"/>
            <a:ext cx="226218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OSA</a:t>
            </a:r>
            <a:endParaRPr lang="en-US" sz="1425" dirty="0"/>
          </a:p>
        </p:txBody>
      </p:sp>
      <p:sp>
        <p:nvSpPr>
          <p:cNvPr id="34" name="SK-25-text-33"/>
          <p:cNvSpPr/>
          <p:nvPr/>
        </p:nvSpPr>
        <p:spPr>
          <a:xfrm>
            <a:off x="743694" y="3298627"/>
            <a:ext cx="2152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</a:t>
            </a:r>
            <a:endParaRPr lang="en-US" sz="1500" dirty="0"/>
          </a:p>
        </p:txBody>
      </p:sp>
      <p:sp>
        <p:nvSpPr>
          <p:cNvPr id="35" name="SK-25-text-34"/>
          <p:cNvSpPr/>
          <p:nvPr/>
        </p:nvSpPr>
        <p:spPr>
          <a:xfrm>
            <a:off x="743694" y="3758059"/>
            <a:ext cx="685419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Indications</a:t>
            </a:r>
            <a:endParaRPr lang="en-US" sz="2100" dirty="0"/>
          </a:p>
        </p:txBody>
      </p:sp>
      <p:sp>
        <p:nvSpPr>
          <p:cNvPr id="36" name="SK-25-text-35"/>
          <p:cNvSpPr/>
          <p:nvPr/>
        </p:nvSpPr>
        <p:spPr>
          <a:xfrm>
            <a:off x="5498455" y="3353544"/>
            <a:ext cx="141351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CPAP</a:t>
            </a:r>
            <a:endParaRPr lang="en-US" sz="2100" dirty="0"/>
          </a:p>
        </p:txBody>
      </p:sp>
      <p:sp>
        <p:nvSpPr>
          <p:cNvPr id="37" name="SK-25-text-36"/>
          <p:cNvSpPr/>
          <p:nvPr/>
        </p:nvSpPr>
        <p:spPr>
          <a:xfrm>
            <a:off x="4608463" y="3764905"/>
            <a:ext cx="62236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for AHI ≥ 15</a:t>
            </a:r>
            <a:endParaRPr lang="en-US" sz="1650" dirty="0"/>
          </a:p>
        </p:txBody>
      </p:sp>
      <p:sp>
        <p:nvSpPr>
          <p:cNvPr id="38" name="SK-25-text-37"/>
          <p:cNvSpPr/>
          <p:nvPr/>
        </p:nvSpPr>
        <p:spPr>
          <a:xfrm>
            <a:off x="4730353" y="4059882"/>
            <a:ext cx="46120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 or Severe OSA</a:t>
            </a:r>
            <a:endParaRPr lang="en-US" sz="1350" dirty="0"/>
          </a:p>
        </p:txBody>
      </p:sp>
      <p:sp>
        <p:nvSpPr>
          <p:cNvPr id="39" name="SK-25-text-38"/>
          <p:cNvSpPr/>
          <p:nvPr/>
        </p:nvSpPr>
        <p:spPr>
          <a:xfrm>
            <a:off x="3694063" y="4313634"/>
            <a:ext cx="849793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Also consider in Mild OSA if QOL significantly impaired</a:t>
            </a:r>
            <a:endParaRPr lang="en-US" sz="1350" dirty="0"/>
          </a:p>
        </p:txBody>
      </p:sp>
      <p:sp>
        <p:nvSpPr>
          <p:cNvPr id="40" name="SK-25-text-39"/>
          <p:cNvSpPr/>
          <p:nvPr/>
        </p:nvSpPr>
        <p:spPr>
          <a:xfrm>
            <a:off x="9448800" y="3346698"/>
            <a:ext cx="141351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MADs</a:t>
            </a:r>
            <a:endParaRPr lang="en-US" sz="2100" dirty="0"/>
          </a:p>
        </p:txBody>
      </p:sp>
      <p:sp>
        <p:nvSpPr>
          <p:cNvPr id="41" name="SK-25-text-40"/>
          <p:cNvSpPr/>
          <p:nvPr/>
        </p:nvSpPr>
        <p:spPr>
          <a:xfrm>
            <a:off x="8619679" y="3771900"/>
            <a:ext cx="35723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Mild to Moderate OSA</a:t>
            </a:r>
            <a:endParaRPr lang="en-US" sz="1650" dirty="0"/>
          </a:p>
        </p:txBody>
      </p:sp>
      <p:sp>
        <p:nvSpPr>
          <p:cNvPr id="42" name="SK-25-text-41"/>
          <p:cNvSpPr/>
          <p:nvPr/>
        </p:nvSpPr>
        <p:spPr>
          <a:xfrm>
            <a:off x="8485584" y="4059882"/>
            <a:ext cx="37064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CPAP not tolerated or declined</a:t>
            </a:r>
            <a:endParaRPr lang="en-US" sz="1350" dirty="0"/>
          </a:p>
        </p:txBody>
      </p:sp>
      <p:sp>
        <p:nvSpPr>
          <p:cNvPr id="43" name="SK-25-text-42"/>
          <p:cNvSpPr/>
          <p:nvPr/>
        </p:nvSpPr>
        <p:spPr>
          <a:xfrm>
            <a:off x="8131969" y="4320480"/>
            <a:ext cx="40600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be custom-fitted — not OTC devices</a:t>
            </a:r>
            <a:endParaRPr lang="en-US" sz="1350" dirty="0"/>
          </a:p>
        </p:txBody>
      </p:sp>
      <p:sp>
        <p:nvSpPr>
          <p:cNvPr id="44" name="SK-25-text-43"/>
          <p:cNvSpPr/>
          <p:nvPr/>
        </p:nvSpPr>
        <p:spPr>
          <a:xfrm>
            <a:off x="743694" y="5019973"/>
            <a:ext cx="4210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0392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DRIVING RULES</a:t>
            </a:r>
            <a:endParaRPr lang="en-US" sz="1500" dirty="0"/>
          </a:p>
        </p:txBody>
      </p:sp>
      <p:sp>
        <p:nvSpPr>
          <p:cNvPr id="45" name="SK-25-text-44"/>
          <p:cNvSpPr/>
          <p:nvPr/>
        </p:nvSpPr>
        <p:spPr>
          <a:xfrm>
            <a:off x="743694" y="5445175"/>
            <a:ext cx="333375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DVLA Rules</a:t>
            </a:r>
            <a:endParaRPr lang="en-US" sz="2100" dirty="0"/>
          </a:p>
        </p:txBody>
      </p:sp>
      <p:sp>
        <p:nvSpPr>
          <p:cNvPr id="46" name="SK-25-text-45"/>
          <p:cNvSpPr/>
          <p:nvPr/>
        </p:nvSpPr>
        <p:spPr>
          <a:xfrm>
            <a:off x="3182094" y="5088582"/>
            <a:ext cx="2838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DRIVING</a:t>
            </a:r>
            <a:endParaRPr lang="en-US" sz="1500" dirty="0"/>
          </a:p>
        </p:txBody>
      </p:sp>
      <p:sp>
        <p:nvSpPr>
          <p:cNvPr id="47" name="SK-25-text-46"/>
          <p:cNvSpPr/>
          <p:nvPr/>
        </p:nvSpPr>
        <p:spPr>
          <a:xfrm>
            <a:off x="2877294" y="5465713"/>
            <a:ext cx="4438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Moderate/Severe OSA</a:t>
            </a:r>
            <a:endParaRPr lang="en-US" sz="1500" dirty="0"/>
          </a:p>
        </p:txBody>
      </p:sp>
      <p:sp>
        <p:nvSpPr>
          <p:cNvPr id="48" name="SK-25-text-47"/>
          <p:cNvSpPr/>
          <p:nvPr/>
        </p:nvSpPr>
        <p:spPr>
          <a:xfrm>
            <a:off x="3450282" y="5685234"/>
            <a:ext cx="24174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(AHI ≥ 15)</a:t>
            </a:r>
            <a:endParaRPr lang="en-US" sz="1350" dirty="0"/>
          </a:p>
        </p:txBody>
      </p:sp>
      <p:sp>
        <p:nvSpPr>
          <p:cNvPr id="49" name="SK-25-text-48"/>
          <p:cNvSpPr/>
          <p:nvPr/>
        </p:nvSpPr>
        <p:spPr>
          <a:xfrm>
            <a:off x="2974777" y="5952679"/>
            <a:ext cx="48177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Notify DVLA immediately</a:t>
            </a:r>
            <a:endParaRPr lang="en-US" sz="1350" dirty="0"/>
          </a:p>
        </p:txBody>
      </p:sp>
      <p:sp>
        <p:nvSpPr>
          <p:cNvPr id="50" name="SK-25-text-49"/>
          <p:cNvSpPr/>
          <p:nvPr/>
        </p:nvSpPr>
        <p:spPr>
          <a:xfrm>
            <a:off x="6059388" y="5088582"/>
            <a:ext cx="2838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DRIVING</a:t>
            </a:r>
            <a:endParaRPr lang="en-US" sz="1500" dirty="0"/>
          </a:p>
        </p:txBody>
      </p:sp>
      <p:sp>
        <p:nvSpPr>
          <p:cNvPr id="51" name="SK-25-text-50"/>
          <p:cNvSpPr/>
          <p:nvPr/>
        </p:nvSpPr>
        <p:spPr>
          <a:xfrm>
            <a:off x="5559475" y="5479405"/>
            <a:ext cx="58102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Mild OSA — if symptomatic</a:t>
            </a:r>
            <a:endParaRPr lang="en-US" sz="1500" dirty="0"/>
          </a:p>
        </p:txBody>
      </p:sp>
      <p:sp>
        <p:nvSpPr>
          <p:cNvPr id="52" name="SK-25-text-51"/>
          <p:cNvSpPr/>
          <p:nvPr/>
        </p:nvSpPr>
        <p:spPr>
          <a:xfrm>
            <a:off x="5742384" y="5746998"/>
            <a:ext cx="56407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Notify DVLA if symptomalliy</a:t>
            </a:r>
            <a:endParaRPr lang="en-US" sz="1350" dirty="0"/>
          </a:p>
        </p:txBody>
      </p:sp>
      <p:sp>
        <p:nvSpPr>
          <p:cNvPr id="53" name="SK-25-text-52"/>
          <p:cNvSpPr/>
          <p:nvPr/>
        </p:nvSpPr>
        <p:spPr>
          <a:xfrm>
            <a:off x="5230267" y="5945832"/>
            <a:ext cx="696173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Notify DVLA if uncontrolled after 3 months</a:t>
            </a:r>
            <a:endParaRPr lang="en-US" sz="1350" dirty="0"/>
          </a:p>
        </p:txBody>
      </p:sp>
      <p:sp>
        <p:nvSpPr>
          <p:cNvPr id="54" name="SK-25-text-53"/>
          <p:cNvSpPr/>
          <p:nvPr/>
        </p:nvSpPr>
        <p:spPr>
          <a:xfrm>
            <a:off x="9375577" y="5088582"/>
            <a:ext cx="2152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DRIVE</a:t>
            </a:r>
            <a:endParaRPr lang="en-US" sz="1500" dirty="0"/>
          </a:p>
        </p:txBody>
      </p:sp>
      <p:sp>
        <p:nvSpPr>
          <p:cNvPr id="55" name="SK-25-text-54"/>
          <p:cNvSpPr/>
          <p:nvPr/>
        </p:nvSpPr>
        <p:spPr>
          <a:xfrm>
            <a:off x="9034165" y="5458867"/>
            <a:ext cx="315783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Once HCP confirms</a:t>
            </a:r>
            <a:endParaRPr lang="en-US" sz="1500" dirty="0"/>
          </a:p>
        </p:txBody>
      </p:sp>
      <p:sp>
        <p:nvSpPr>
          <p:cNvPr id="56" name="SK-25-text-55"/>
          <p:cNvSpPr/>
          <p:nvPr/>
        </p:nvSpPr>
        <p:spPr>
          <a:xfrm>
            <a:off x="9034165" y="5698927"/>
            <a:ext cx="315783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response</a:t>
            </a:r>
            <a:endParaRPr lang="en-US" sz="1500" dirty="0"/>
          </a:p>
        </p:txBody>
      </p:sp>
      <p:sp>
        <p:nvSpPr>
          <p:cNvPr id="57" name="SK-25-text-56"/>
          <p:cNvSpPr/>
          <p:nvPr/>
        </p:nvSpPr>
        <p:spPr>
          <a:xfrm>
            <a:off x="8448973" y="5938986"/>
            <a:ext cx="37430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2 (HGV/PSV): annual DVLA review</a:t>
            </a:r>
            <a:endParaRPr lang="en-US" sz="1350" dirty="0"/>
          </a:p>
        </p:txBody>
      </p:sp>
      <p:sp>
        <p:nvSpPr>
          <p:cNvPr id="58" name="SK-25-text-57"/>
          <p:cNvSpPr/>
          <p:nvPr/>
        </p:nvSpPr>
        <p:spPr>
          <a:xfrm>
            <a:off x="487561" y="6604248"/>
            <a:ext cx="94811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OSA Teaching Deck · May 2026</a:t>
            </a:r>
            <a:endParaRPr lang="en-US" sz="1350" dirty="0"/>
          </a:p>
        </p:txBody>
      </p:sp>
      <p:sp>
        <p:nvSpPr>
          <p:cNvPr id="59" name="SK-25-text-58"/>
          <p:cNvSpPr/>
          <p:nvPr/>
        </p:nvSpPr>
        <p:spPr>
          <a:xfrm>
            <a:off x="10936188" y="6446490"/>
            <a:ext cx="12558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25 / 25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784" y="440978"/>
            <a:ext cx="11070282" cy="9525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84" y="1522363"/>
            <a:ext cx="1316682" cy="89148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2203400"/>
            <a:ext cx="5352157" cy="952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8761" y="2203400"/>
            <a:ext cx="5352157" cy="9525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5977" y="2475607"/>
            <a:ext cx="97482" cy="3319165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6062365"/>
            <a:ext cx="11070282" cy="370284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36361" y="4923979"/>
            <a:ext cx="2255490" cy="1933873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988" y="6076057"/>
            <a:ext cx="390079" cy="281136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9780" y="5239494"/>
            <a:ext cx="658267" cy="64457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39780" y="4526161"/>
            <a:ext cx="658267" cy="644575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9780" y="3806130"/>
            <a:ext cx="658267" cy="644575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9780" y="3086100"/>
            <a:ext cx="658267" cy="644575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9780" y="2365921"/>
            <a:ext cx="658267" cy="651421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9780" y="1803648"/>
            <a:ext cx="304800" cy="301675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2988" y="5239494"/>
            <a:ext cx="633859" cy="644575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2988" y="4526161"/>
            <a:ext cx="633859" cy="644575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2988" y="3806130"/>
            <a:ext cx="633859" cy="644575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2988" y="3086100"/>
            <a:ext cx="633859" cy="644575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2988" y="2365921"/>
            <a:ext cx="633859" cy="651421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2988" y="1803648"/>
            <a:ext cx="304800" cy="294829"/>
          </a:xfrm>
          <a:prstGeom prst="rect">
            <a:avLst/>
          </a:prstGeom>
        </p:spPr>
      </p:pic>
      <p:sp>
        <p:nvSpPr>
          <p:cNvPr id="23" name="SK-3-text-22"/>
          <p:cNvSpPr/>
          <p:nvPr/>
        </p:nvSpPr>
        <p:spPr>
          <a:xfrm>
            <a:off x="572988" y="82153"/>
            <a:ext cx="1126331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308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Obstructive Sleep Apnoea</a:t>
            </a:r>
            <a:endParaRPr lang="en-US" sz="1875" dirty="0"/>
          </a:p>
        </p:txBody>
      </p:sp>
      <p:sp>
        <p:nvSpPr>
          <p:cNvPr id="24" name="SK-3-text-23"/>
          <p:cNvSpPr/>
          <p:nvPr/>
        </p:nvSpPr>
        <p:spPr>
          <a:xfrm>
            <a:off x="11045875" y="116532"/>
            <a:ext cx="11461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6869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 / 25</a:t>
            </a:r>
            <a:endParaRPr lang="en-US" sz="1350" dirty="0"/>
          </a:p>
        </p:txBody>
      </p:sp>
      <p:sp>
        <p:nvSpPr>
          <p:cNvPr id="25" name="SK-3-text-24"/>
          <p:cNvSpPr/>
          <p:nvPr/>
        </p:nvSpPr>
        <p:spPr>
          <a:xfrm>
            <a:off x="560784" y="637729"/>
            <a:ext cx="58750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Clinical Background</a:t>
            </a:r>
            <a:endParaRPr lang="en-US" sz="1800" dirty="0"/>
          </a:p>
        </p:txBody>
      </p:sp>
      <p:sp>
        <p:nvSpPr>
          <p:cNvPr id="26" name="SK-3-text-25"/>
          <p:cNvSpPr/>
          <p:nvPr/>
        </p:nvSpPr>
        <p:spPr>
          <a:xfrm>
            <a:off x="572988" y="918865"/>
            <a:ext cx="1161901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00103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Risk Factors for OSA</a:t>
            </a:r>
            <a:endParaRPr lang="en-US" sz="3675" dirty="0"/>
          </a:p>
        </p:txBody>
      </p:sp>
      <p:sp>
        <p:nvSpPr>
          <p:cNvPr id="27" name="SK-3-text-26"/>
          <p:cNvSpPr/>
          <p:nvPr/>
        </p:nvSpPr>
        <p:spPr>
          <a:xfrm>
            <a:off x="938659" y="1803648"/>
            <a:ext cx="35718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Modifiable</a:t>
            </a:r>
            <a:endParaRPr lang="en-US" sz="2250" dirty="0"/>
          </a:p>
        </p:txBody>
      </p:sp>
      <p:sp>
        <p:nvSpPr>
          <p:cNvPr id="28" name="SK-3-text-27"/>
          <p:cNvSpPr/>
          <p:nvPr/>
        </p:nvSpPr>
        <p:spPr>
          <a:xfrm>
            <a:off x="1365498" y="2304157"/>
            <a:ext cx="26908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Obesity —</a:t>
            </a:r>
            <a:endParaRPr lang="en-US" sz="1875" dirty="0"/>
          </a:p>
        </p:txBody>
      </p:sp>
      <p:sp>
        <p:nvSpPr>
          <p:cNvPr id="29" name="SK-3-text-28"/>
          <p:cNvSpPr/>
          <p:nvPr/>
        </p:nvSpPr>
        <p:spPr>
          <a:xfrm>
            <a:off x="1365498" y="2578596"/>
            <a:ext cx="4242792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BMI &gt;25 increases risk; BMI &gt;35 high risk — most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modifiable factor</a:t>
            </a:r>
            <a:endParaRPr lang="en-US" sz="1425" dirty="0"/>
          </a:p>
        </p:txBody>
      </p:sp>
      <p:sp>
        <p:nvSpPr>
          <p:cNvPr id="30" name="SK-3-text-29"/>
          <p:cNvSpPr/>
          <p:nvPr/>
        </p:nvSpPr>
        <p:spPr>
          <a:xfrm>
            <a:off x="1365498" y="3175248"/>
            <a:ext cx="611981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Alcohol &amp; Sedatives —</a:t>
            </a:r>
            <a:endParaRPr lang="en-US" sz="1875" dirty="0"/>
          </a:p>
        </p:txBody>
      </p:sp>
      <p:sp>
        <p:nvSpPr>
          <p:cNvPr id="31" name="SK-3-text-30"/>
          <p:cNvSpPr/>
          <p:nvPr/>
        </p:nvSpPr>
        <p:spPr>
          <a:xfrm>
            <a:off x="1365498" y="3442692"/>
            <a:ext cx="101536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Worsen upper airway muscle tone during sleep</a:t>
            </a:r>
            <a:endParaRPr lang="en-US" sz="1500" dirty="0"/>
          </a:p>
        </p:txBody>
      </p:sp>
      <p:sp>
        <p:nvSpPr>
          <p:cNvPr id="32" name="SK-3-text-31"/>
          <p:cNvSpPr/>
          <p:nvPr/>
        </p:nvSpPr>
        <p:spPr>
          <a:xfrm>
            <a:off x="1365498" y="3895279"/>
            <a:ext cx="554831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Nasal Obstruction —</a:t>
            </a:r>
            <a:endParaRPr lang="en-US" sz="1875" dirty="0"/>
          </a:p>
        </p:txBody>
      </p:sp>
      <p:sp>
        <p:nvSpPr>
          <p:cNvPr id="33" name="SK-3-text-32"/>
          <p:cNvSpPr/>
          <p:nvPr/>
        </p:nvSpPr>
        <p:spPr>
          <a:xfrm>
            <a:off x="1365498" y="4162723"/>
            <a:ext cx="7639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Deviated septum, chronic rhinitis</a:t>
            </a:r>
            <a:endParaRPr lang="en-US" sz="1500" dirty="0"/>
          </a:p>
        </p:txBody>
      </p:sp>
      <p:sp>
        <p:nvSpPr>
          <p:cNvPr id="34" name="SK-3-text-33"/>
          <p:cNvSpPr/>
          <p:nvPr/>
        </p:nvSpPr>
        <p:spPr>
          <a:xfrm>
            <a:off x="1365498" y="4615309"/>
            <a:ext cx="46910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Hypothyroidism —</a:t>
            </a:r>
            <a:endParaRPr lang="en-US" sz="1875" dirty="0"/>
          </a:p>
        </p:txBody>
      </p:sp>
      <p:sp>
        <p:nvSpPr>
          <p:cNvPr id="35" name="SK-3-text-34"/>
          <p:cNvSpPr/>
          <p:nvPr/>
        </p:nvSpPr>
        <p:spPr>
          <a:xfrm>
            <a:off x="1365498" y="4889748"/>
            <a:ext cx="9925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exclude before referral — check TFTs</a:t>
            </a:r>
            <a:endParaRPr lang="en-US" sz="1500" dirty="0"/>
          </a:p>
        </p:txBody>
      </p:sp>
      <p:sp>
        <p:nvSpPr>
          <p:cNvPr id="36" name="SK-3-text-35"/>
          <p:cNvSpPr/>
          <p:nvPr/>
        </p:nvSpPr>
        <p:spPr>
          <a:xfrm>
            <a:off x="1365498" y="5335488"/>
            <a:ext cx="32623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Menopause —</a:t>
            </a:r>
            <a:endParaRPr lang="en-US" sz="1875" dirty="0"/>
          </a:p>
        </p:txBody>
      </p:sp>
      <p:sp>
        <p:nvSpPr>
          <p:cNvPr id="37" name="SK-3-text-36"/>
          <p:cNvSpPr/>
          <p:nvPr/>
        </p:nvSpPr>
        <p:spPr>
          <a:xfrm>
            <a:off x="1365498" y="5602932"/>
            <a:ext cx="76390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Oestrogen loss increases OSA risk</a:t>
            </a:r>
            <a:endParaRPr lang="en-US" sz="1500" dirty="0"/>
          </a:p>
        </p:txBody>
      </p:sp>
      <p:sp>
        <p:nvSpPr>
          <p:cNvPr id="38" name="SK-3-text-37"/>
          <p:cNvSpPr/>
          <p:nvPr/>
        </p:nvSpPr>
        <p:spPr>
          <a:xfrm>
            <a:off x="6705600" y="1803648"/>
            <a:ext cx="49434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03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Non-Modifiable</a:t>
            </a:r>
            <a:endParaRPr lang="en-US" sz="2250" dirty="0"/>
          </a:p>
        </p:txBody>
      </p:sp>
      <p:sp>
        <p:nvSpPr>
          <p:cNvPr id="39" name="SK-3-text-38"/>
          <p:cNvSpPr/>
          <p:nvPr/>
        </p:nvSpPr>
        <p:spPr>
          <a:xfrm>
            <a:off x="7144494" y="2448223"/>
            <a:ext cx="297656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Male Sex —</a:t>
            </a:r>
            <a:endParaRPr lang="en-US" sz="1875" dirty="0"/>
          </a:p>
        </p:txBody>
      </p:sp>
      <p:sp>
        <p:nvSpPr>
          <p:cNvPr id="40" name="SK-3-text-39"/>
          <p:cNvSpPr/>
          <p:nvPr/>
        </p:nvSpPr>
        <p:spPr>
          <a:xfrm>
            <a:off x="7144494" y="2722513"/>
            <a:ext cx="504750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2–3× more common in males</a:t>
            </a:r>
            <a:endParaRPr lang="en-US" sz="1500" dirty="0"/>
          </a:p>
        </p:txBody>
      </p:sp>
      <p:sp>
        <p:nvSpPr>
          <p:cNvPr id="41" name="SK-3-text-40"/>
          <p:cNvSpPr/>
          <p:nvPr/>
        </p:nvSpPr>
        <p:spPr>
          <a:xfrm>
            <a:off x="7144494" y="3175248"/>
            <a:ext cx="402431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40–60 —</a:t>
            </a:r>
            <a:endParaRPr lang="en-US" sz="1875" dirty="0"/>
          </a:p>
        </p:txBody>
      </p:sp>
      <p:sp>
        <p:nvSpPr>
          <p:cNvPr id="42" name="SK-3-text-41"/>
          <p:cNvSpPr/>
          <p:nvPr/>
        </p:nvSpPr>
        <p:spPr>
          <a:xfrm>
            <a:off x="7144494" y="3449538"/>
            <a:ext cx="50475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Peak prevalence in middle age; present at all ages</a:t>
            </a:r>
            <a:endParaRPr lang="en-US" sz="1500" dirty="0"/>
          </a:p>
        </p:txBody>
      </p:sp>
      <p:sp>
        <p:nvSpPr>
          <p:cNvPr id="43" name="SK-3-text-42"/>
          <p:cNvSpPr/>
          <p:nvPr/>
        </p:nvSpPr>
        <p:spPr>
          <a:xfrm>
            <a:off x="7144494" y="3888432"/>
            <a:ext cx="504750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Neck Circumference —</a:t>
            </a:r>
            <a:endParaRPr lang="en-US" sz="1875" dirty="0"/>
          </a:p>
        </p:txBody>
      </p:sp>
      <p:sp>
        <p:nvSpPr>
          <p:cNvPr id="44" name="SK-3-text-43"/>
          <p:cNvSpPr/>
          <p:nvPr/>
        </p:nvSpPr>
        <p:spPr>
          <a:xfrm>
            <a:off x="7144494" y="4169569"/>
            <a:ext cx="50475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&gt;43 cm (men), &gt;40 cm (women)</a:t>
            </a:r>
            <a:endParaRPr lang="en-US" sz="1500" dirty="0"/>
          </a:p>
        </p:txBody>
      </p:sp>
      <p:sp>
        <p:nvSpPr>
          <p:cNvPr id="45" name="SK-3-text-44"/>
          <p:cNvSpPr/>
          <p:nvPr/>
        </p:nvSpPr>
        <p:spPr>
          <a:xfrm>
            <a:off x="7144494" y="4615309"/>
            <a:ext cx="504750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Craniofacial Anatomy —</a:t>
            </a:r>
            <a:endParaRPr lang="en-US" sz="1875" dirty="0"/>
          </a:p>
        </p:txBody>
      </p:sp>
      <p:sp>
        <p:nvSpPr>
          <p:cNvPr id="46" name="SK-3-text-45"/>
          <p:cNvSpPr/>
          <p:nvPr/>
        </p:nvSpPr>
        <p:spPr>
          <a:xfrm>
            <a:off x="7144494" y="4896594"/>
            <a:ext cx="50475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Retrognathia, micrognathia — narrow upper airway</a:t>
            </a:r>
            <a:endParaRPr lang="en-US" sz="1500" dirty="0"/>
          </a:p>
        </p:txBody>
      </p:sp>
      <p:sp>
        <p:nvSpPr>
          <p:cNvPr id="47" name="SK-3-text-46"/>
          <p:cNvSpPr/>
          <p:nvPr/>
        </p:nvSpPr>
        <p:spPr>
          <a:xfrm>
            <a:off x="7144494" y="5321796"/>
            <a:ext cx="469106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Family History —</a:t>
            </a:r>
            <a:endParaRPr lang="en-US" sz="1875" dirty="0"/>
          </a:p>
        </p:txBody>
      </p:sp>
      <p:sp>
        <p:nvSpPr>
          <p:cNvPr id="48" name="SK-3-text-47"/>
          <p:cNvSpPr/>
          <p:nvPr/>
        </p:nvSpPr>
        <p:spPr>
          <a:xfrm>
            <a:off x="7144494" y="5602932"/>
            <a:ext cx="50475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Positive family history increases risk</a:t>
            </a:r>
            <a:endParaRPr lang="en-US" sz="1500" dirty="0"/>
          </a:p>
        </p:txBody>
      </p:sp>
      <p:sp>
        <p:nvSpPr>
          <p:cNvPr id="49" name="SK-3-text-48"/>
          <p:cNvSpPr/>
          <p:nvPr/>
        </p:nvSpPr>
        <p:spPr>
          <a:xfrm>
            <a:off x="987475" y="6117282"/>
            <a:ext cx="112045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“Obesity is the single most important modifiable risk factor — weight loss may be curative in mild-to-moderate OSA”</a:t>
            </a:r>
            <a:endParaRPr lang="en-US" sz="1500" dirty="0"/>
          </a:p>
        </p:txBody>
      </p:sp>
      <p:sp>
        <p:nvSpPr>
          <p:cNvPr id="50" name="SK-3-text-49"/>
          <p:cNvSpPr/>
          <p:nvPr/>
        </p:nvSpPr>
        <p:spPr>
          <a:xfrm>
            <a:off x="548580" y="6617940"/>
            <a:ext cx="84277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6869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OSA Teaching Deck • May 2026</a:t>
            </a:r>
            <a:endParaRPr lang="en-US" sz="1200" dirty="0"/>
          </a:p>
        </p:txBody>
      </p:sp>
      <p:sp>
        <p:nvSpPr>
          <p:cNvPr id="51" name="SK-3-text-50"/>
          <p:cNvSpPr/>
          <p:nvPr/>
        </p:nvSpPr>
        <p:spPr>
          <a:xfrm>
            <a:off x="10741075" y="6617940"/>
            <a:ext cx="14509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NG202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380" y="0"/>
            <a:ext cx="2194471" cy="2208163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704457"/>
            <a:ext cx="2255490" cy="1590973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2112169"/>
            <a:ext cx="1170384" cy="6161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3388" y="891480"/>
            <a:ext cx="3950196" cy="2345382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67" y="3518148"/>
            <a:ext cx="2523679" cy="2393305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267" y="3518148"/>
            <a:ext cx="2523679" cy="150763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6290" y="5452021"/>
            <a:ext cx="1767780" cy="27429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25875" y="3518148"/>
            <a:ext cx="2535882" cy="239330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25875" y="3518148"/>
            <a:ext cx="2535882" cy="150763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94063" y="5452021"/>
            <a:ext cx="1993701" cy="27429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3482" y="3518148"/>
            <a:ext cx="2535882" cy="239330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3482" y="3518148"/>
            <a:ext cx="2535882" cy="150763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82443" y="5452021"/>
            <a:ext cx="1989360" cy="27429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61090" y="3518148"/>
            <a:ext cx="2535882" cy="2393305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61090" y="3518148"/>
            <a:ext cx="2535882" cy="150763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38964" y="5452021"/>
            <a:ext cx="1862435" cy="274290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0471" y="6130975"/>
            <a:ext cx="10838557" cy="493663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997380" y="3799284"/>
            <a:ext cx="511969" cy="507355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290792" y="3812977"/>
            <a:ext cx="390079" cy="500509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89090" y="3799284"/>
            <a:ext cx="633859" cy="514350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58094" y="3826669"/>
            <a:ext cx="536377" cy="452586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973467" y="1110853"/>
            <a:ext cx="3133279" cy="1947565"/>
          </a:xfrm>
          <a:prstGeom prst="rect">
            <a:avLst/>
          </a:prstGeom>
        </p:spPr>
      </p:pic>
      <p:sp>
        <p:nvSpPr>
          <p:cNvPr id="25" name="SK-4-text-24"/>
          <p:cNvSpPr/>
          <p:nvPr/>
        </p:nvSpPr>
        <p:spPr>
          <a:xfrm>
            <a:off x="646063" y="322213"/>
            <a:ext cx="312229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650" dirty="0"/>
          </a:p>
        </p:txBody>
      </p:sp>
      <p:sp>
        <p:nvSpPr>
          <p:cNvPr id="26" name="SK-4-text-25"/>
          <p:cNvSpPr/>
          <p:nvPr/>
        </p:nvSpPr>
        <p:spPr>
          <a:xfrm>
            <a:off x="2194471" y="329059"/>
            <a:ext cx="61398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Obstructive Sleep Apnoea</a:t>
            </a:r>
            <a:endParaRPr lang="en-US" sz="1650" dirty="0"/>
          </a:p>
        </p:txBody>
      </p:sp>
      <p:sp>
        <p:nvSpPr>
          <p:cNvPr id="27" name="SK-4-text-26"/>
          <p:cNvSpPr/>
          <p:nvPr/>
        </p:nvSpPr>
        <p:spPr>
          <a:xfrm>
            <a:off x="10972800" y="322213"/>
            <a:ext cx="12192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A0A0A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/ 25</a:t>
            </a:r>
            <a:endParaRPr lang="en-US" sz="1650" dirty="0"/>
          </a:p>
        </p:txBody>
      </p:sp>
      <p:sp>
        <p:nvSpPr>
          <p:cNvPr id="28" name="SK-4-text-27"/>
          <p:cNvSpPr/>
          <p:nvPr/>
        </p:nvSpPr>
        <p:spPr>
          <a:xfrm>
            <a:off x="646063" y="1056084"/>
            <a:ext cx="21164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70809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</a:t>
            </a:r>
            <a:endParaRPr lang="en-US" sz="1650" dirty="0"/>
          </a:p>
        </p:txBody>
      </p:sp>
      <p:sp>
        <p:nvSpPr>
          <p:cNvPr id="29" name="SK-4-text-28"/>
          <p:cNvSpPr/>
          <p:nvPr/>
        </p:nvSpPr>
        <p:spPr>
          <a:xfrm>
            <a:off x="658267" y="1412677"/>
            <a:ext cx="1115663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20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Nocturnal Symptoms</a:t>
            </a:r>
            <a:endParaRPr lang="en-US" sz="3975" dirty="0"/>
          </a:p>
        </p:txBody>
      </p:sp>
      <p:sp>
        <p:nvSpPr>
          <p:cNvPr id="30" name="SK-4-text-29"/>
          <p:cNvSpPr/>
          <p:nvPr/>
        </p:nvSpPr>
        <p:spPr>
          <a:xfrm>
            <a:off x="621655" y="2434530"/>
            <a:ext cx="5266879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2020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Often first reported by a bed partner — not the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2020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themselves.</a:t>
            </a:r>
            <a:endParaRPr lang="en-US" sz="1950" dirty="0"/>
          </a:p>
        </p:txBody>
      </p:sp>
      <p:sp>
        <p:nvSpPr>
          <p:cNvPr id="31" name="SK-4-text-30"/>
          <p:cNvSpPr/>
          <p:nvPr/>
        </p:nvSpPr>
        <p:spPr>
          <a:xfrm>
            <a:off x="1243459" y="4471392"/>
            <a:ext cx="34061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Loud Snoring</a:t>
            </a:r>
            <a:endParaRPr lang="en-US" sz="1800" dirty="0"/>
          </a:p>
        </p:txBody>
      </p:sp>
      <p:sp>
        <p:nvSpPr>
          <p:cNvPr id="32" name="SK-4-text-31"/>
          <p:cNvSpPr/>
          <p:nvPr/>
        </p:nvSpPr>
        <p:spPr>
          <a:xfrm>
            <a:off x="987475" y="4793605"/>
            <a:ext cx="187746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020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Often disruptive —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020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reported by partner.</a:t>
            </a:r>
            <a:endParaRPr lang="en-US" sz="1650" dirty="0"/>
          </a:p>
        </p:txBody>
      </p:sp>
      <p:sp>
        <p:nvSpPr>
          <p:cNvPr id="33" name="SK-4-text-32"/>
          <p:cNvSpPr/>
          <p:nvPr/>
        </p:nvSpPr>
        <p:spPr>
          <a:xfrm>
            <a:off x="1109365" y="5493246"/>
            <a:ext cx="42005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Simple snoring ≠ OSA</a:t>
            </a:r>
            <a:endParaRPr lang="en-US" sz="1350" dirty="0"/>
          </a:p>
        </p:txBody>
      </p:sp>
      <p:sp>
        <p:nvSpPr>
          <p:cNvPr id="34" name="SK-4-text-33"/>
          <p:cNvSpPr/>
          <p:nvPr/>
        </p:nvSpPr>
        <p:spPr>
          <a:xfrm>
            <a:off x="3694063" y="4471392"/>
            <a:ext cx="47777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Witnessed Apnoeas</a:t>
            </a:r>
            <a:endParaRPr lang="en-US" sz="1800" dirty="0"/>
          </a:p>
        </p:txBody>
      </p:sp>
      <p:sp>
        <p:nvSpPr>
          <p:cNvPr id="35" name="SK-4-text-34"/>
          <p:cNvSpPr/>
          <p:nvPr/>
        </p:nvSpPr>
        <p:spPr>
          <a:xfrm>
            <a:off x="3950196" y="4800600"/>
            <a:ext cx="1511796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020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Partner notices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020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breathing stops.</a:t>
            </a:r>
            <a:endParaRPr lang="en-US" sz="1650" dirty="0"/>
          </a:p>
        </p:txBody>
      </p:sp>
      <p:sp>
        <p:nvSpPr>
          <p:cNvPr id="36" name="SK-4-text-35"/>
          <p:cNvSpPr/>
          <p:nvPr/>
        </p:nvSpPr>
        <p:spPr>
          <a:xfrm>
            <a:off x="3803898" y="5493246"/>
            <a:ext cx="50234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diagnostic indicator</a:t>
            </a:r>
            <a:endParaRPr lang="en-US" sz="1350" dirty="0"/>
          </a:p>
        </p:txBody>
      </p:sp>
      <p:sp>
        <p:nvSpPr>
          <p:cNvPr id="37" name="SK-4-text-36"/>
          <p:cNvSpPr/>
          <p:nvPr/>
        </p:nvSpPr>
        <p:spPr>
          <a:xfrm>
            <a:off x="6559153" y="4471392"/>
            <a:ext cx="47777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Gasping / Choking</a:t>
            </a:r>
            <a:endParaRPr lang="en-US" sz="1800" dirty="0"/>
          </a:p>
        </p:txBody>
      </p:sp>
      <p:sp>
        <p:nvSpPr>
          <p:cNvPr id="38" name="SK-4-text-37"/>
          <p:cNvSpPr/>
          <p:nvPr/>
        </p:nvSpPr>
        <p:spPr>
          <a:xfrm>
            <a:off x="6620173" y="4800600"/>
            <a:ext cx="170676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020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Sudden arousal to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020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resume breathing.</a:t>
            </a:r>
            <a:endParaRPr lang="en-US" sz="1650" dirty="0"/>
          </a:p>
        </p:txBody>
      </p:sp>
      <p:sp>
        <p:nvSpPr>
          <p:cNvPr id="39" name="SK-4-text-38"/>
          <p:cNvSpPr/>
          <p:nvPr/>
        </p:nvSpPr>
        <p:spPr>
          <a:xfrm>
            <a:off x="6571357" y="5493246"/>
            <a:ext cx="50234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wake patient briefly</a:t>
            </a:r>
            <a:endParaRPr lang="en-US" sz="1350" dirty="0"/>
          </a:p>
        </p:txBody>
      </p:sp>
      <p:sp>
        <p:nvSpPr>
          <p:cNvPr id="40" name="SK-4-text-39"/>
          <p:cNvSpPr/>
          <p:nvPr/>
        </p:nvSpPr>
        <p:spPr>
          <a:xfrm>
            <a:off x="9070777" y="4471392"/>
            <a:ext cx="312122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Restless Sleep / Waking</a:t>
            </a:r>
            <a:endParaRPr lang="en-US" sz="1800" dirty="0"/>
          </a:p>
        </p:txBody>
      </p:sp>
      <p:sp>
        <p:nvSpPr>
          <p:cNvPr id="41" name="SK-4-text-40"/>
          <p:cNvSpPr/>
          <p:nvPr/>
        </p:nvSpPr>
        <p:spPr>
          <a:xfrm>
            <a:off x="9119592" y="4793605"/>
            <a:ext cx="2267694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020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Frequent micro-arousals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2020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through the night.</a:t>
            </a:r>
            <a:endParaRPr lang="en-US" sz="1650" dirty="0"/>
          </a:p>
        </p:txBody>
      </p:sp>
      <p:sp>
        <p:nvSpPr>
          <p:cNvPr id="42" name="SK-4-text-41"/>
          <p:cNvSpPr/>
          <p:nvPr/>
        </p:nvSpPr>
        <p:spPr>
          <a:xfrm>
            <a:off x="9436596" y="5493246"/>
            <a:ext cx="27554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often unaware</a:t>
            </a:r>
            <a:endParaRPr lang="en-US" sz="1350" dirty="0"/>
          </a:p>
        </p:txBody>
      </p:sp>
      <p:sp>
        <p:nvSpPr>
          <p:cNvPr id="43" name="SK-4-text-42"/>
          <p:cNvSpPr/>
          <p:nvPr/>
        </p:nvSpPr>
        <p:spPr>
          <a:xfrm>
            <a:off x="1133773" y="6254353"/>
            <a:ext cx="1105822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Clinical note: Many patients are unaware of their nocturnal symptoms — always ask the bed partner.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75" y="1529209"/>
            <a:ext cx="1401961" cy="89148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906488"/>
            <a:ext cx="3511153" cy="187895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2479" y="1906488"/>
            <a:ext cx="3499098" cy="187895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2282" y="1906488"/>
            <a:ext cx="3499098" cy="1878955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3950196"/>
            <a:ext cx="3511153" cy="1769269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2479" y="3950196"/>
            <a:ext cx="3499098" cy="1769269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22282" y="3950196"/>
            <a:ext cx="3499098" cy="1769269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1090" y="5938986"/>
            <a:ext cx="9509671" cy="68580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99592" y="6117282"/>
            <a:ext cx="390079" cy="349746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36596" y="4142184"/>
            <a:ext cx="658267" cy="575965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66792" y="4114800"/>
            <a:ext cx="633859" cy="624036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72580" y="4114800"/>
            <a:ext cx="658267" cy="624036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99984" y="2105323"/>
            <a:ext cx="719286" cy="678805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30180" y="2084784"/>
            <a:ext cx="707082" cy="713184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60377" y="2105323"/>
            <a:ext cx="707082" cy="692646"/>
          </a:xfrm>
          <a:prstGeom prst="rect">
            <a:avLst/>
          </a:prstGeom>
        </p:spPr>
      </p:pic>
      <p:sp>
        <p:nvSpPr>
          <p:cNvPr id="19" name="SK-5-text-18"/>
          <p:cNvSpPr/>
          <p:nvPr/>
        </p:nvSpPr>
        <p:spPr>
          <a:xfrm>
            <a:off x="658267" y="528042"/>
            <a:ext cx="563022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7B899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Presentation</a:t>
            </a:r>
            <a:endParaRPr lang="en-US" sz="1725" dirty="0"/>
          </a:p>
        </p:txBody>
      </p:sp>
      <p:sp>
        <p:nvSpPr>
          <p:cNvPr id="20" name="SK-5-text-19"/>
          <p:cNvSpPr/>
          <p:nvPr/>
        </p:nvSpPr>
        <p:spPr>
          <a:xfrm>
            <a:off x="658267" y="884634"/>
            <a:ext cx="1153373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64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Daytime Symptoms and Impact</a:t>
            </a:r>
            <a:endParaRPr lang="en-US" sz="3900" dirty="0"/>
          </a:p>
        </p:txBody>
      </p:sp>
      <p:sp>
        <p:nvSpPr>
          <p:cNvPr id="21" name="SK-5-text-20"/>
          <p:cNvSpPr/>
          <p:nvPr/>
        </p:nvSpPr>
        <p:spPr>
          <a:xfrm>
            <a:off x="816769" y="2900809"/>
            <a:ext cx="779526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Excessive Daytime Sleepiness</a:t>
            </a:r>
            <a:endParaRPr lang="en-US" sz="1800" dirty="0"/>
          </a:p>
        </p:txBody>
      </p:sp>
      <p:sp>
        <p:nvSpPr>
          <p:cNvPr id="22" name="SK-5-text-21"/>
          <p:cNvSpPr/>
          <p:nvPr/>
        </p:nvSpPr>
        <p:spPr>
          <a:xfrm>
            <a:off x="1133773" y="3195786"/>
            <a:ext cx="254808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Hallmark symptom — falling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asleep inappropriately</a:t>
            </a:r>
            <a:endParaRPr lang="en-US" sz="1575" dirty="0"/>
          </a:p>
        </p:txBody>
      </p:sp>
      <p:sp>
        <p:nvSpPr>
          <p:cNvPr id="23" name="SK-5-text-22"/>
          <p:cNvSpPr/>
          <p:nvPr/>
        </p:nvSpPr>
        <p:spPr>
          <a:xfrm>
            <a:off x="5023098" y="2900809"/>
            <a:ext cx="477774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Morning Headaches</a:t>
            </a:r>
            <a:endParaRPr lang="en-US" sz="1800" dirty="0"/>
          </a:p>
        </p:txBody>
      </p:sp>
      <p:sp>
        <p:nvSpPr>
          <p:cNvPr id="24" name="SK-5-text-23"/>
          <p:cNvSpPr/>
          <p:nvPr/>
        </p:nvSpPr>
        <p:spPr>
          <a:xfrm>
            <a:off x="4876800" y="3195786"/>
            <a:ext cx="241399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waking — may indicate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overnight hypercapnia</a:t>
            </a:r>
            <a:endParaRPr lang="en-US" sz="1575" dirty="0"/>
          </a:p>
        </p:txBody>
      </p:sp>
      <p:sp>
        <p:nvSpPr>
          <p:cNvPr id="25" name="SK-5-text-24"/>
          <p:cNvSpPr/>
          <p:nvPr/>
        </p:nvSpPr>
        <p:spPr>
          <a:xfrm>
            <a:off x="8741569" y="2900809"/>
            <a:ext cx="345043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Unrefreshing Sleep</a:t>
            </a:r>
            <a:endParaRPr lang="en-US" sz="1800" dirty="0"/>
          </a:p>
        </p:txBody>
      </p:sp>
      <p:sp>
        <p:nvSpPr>
          <p:cNvPr id="26" name="SK-5-text-25"/>
          <p:cNvSpPr/>
          <p:nvPr/>
        </p:nvSpPr>
        <p:spPr>
          <a:xfrm>
            <a:off x="8558659" y="3195786"/>
            <a:ext cx="2401788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Waking exhausted despite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adequate hours in bed</a:t>
            </a:r>
            <a:endParaRPr lang="en-US" sz="1575" dirty="0"/>
          </a:p>
        </p:txBody>
      </p:sp>
      <p:sp>
        <p:nvSpPr>
          <p:cNvPr id="27" name="SK-5-text-26"/>
          <p:cNvSpPr/>
          <p:nvPr/>
        </p:nvSpPr>
        <p:spPr>
          <a:xfrm>
            <a:off x="816769" y="4841677"/>
            <a:ext cx="75209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Poor Concentration &amp; Memory</a:t>
            </a:r>
            <a:endParaRPr lang="en-US" sz="1800" dirty="0"/>
          </a:p>
        </p:txBody>
      </p:sp>
      <p:sp>
        <p:nvSpPr>
          <p:cNvPr id="28" name="SK-5-text-27"/>
          <p:cNvSpPr/>
          <p:nvPr/>
        </p:nvSpPr>
        <p:spPr>
          <a:xfrm>
            <a:off x="1011882" y="5136505"/>
            <a:ext cx="280407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Cognitive impairment affecting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 and daily tasks</a:t>
            </a:r>
            <a:endParaRPr lang="en-US" sz="1575" dirty="0"/>
          </a:p>
        </p:txBody>
      </p:sp>
      <p:sp>
        <p:nvSpPr>
          <p:cNvPr id="29" name="SK-5-text-28"/>
          <p:cNvSpPr/>
          <p:nvPr/>
        </p:nvSpPr>
        <p:spPr>
          <a:xfrm>
            <a:off x="5279082" y="4841677"/>
            <a:ext cx="34061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Mood Changes</a:t>
            </a:r>
            <a:endParaRPr lang="en-US" sz="1800" dirty="0"/>
          </a:p>
        </p:txBody>
      </p:sp>
      <p:sp>
        <p:nvSpPr>
          <p:cNvPr id="30" name="SK-5-text-29"/>
          <p:cNvSpPr/>
          <p:nvPr/>
        </p:nvSpPr>
        <p:spPr>
          <a:xfrm>
            <a:off x="4766965" y="5136505"/>
            <a:ext cx="263336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Irritability, low mood — often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mistaken for depression</a:t>
            </a:r>
            <a:endParaRPr lang="en-US" sz="1575" dirty="0"/>
          </a:p>
        </p:txBody>
      </p:sp>
      <p:sp>
        <p:nvSpPr>
          <p:cNvPr id="31" name="SK-5-text-30"/>
          <p:cNvSpPr/>
          <p:nvPr/>
        </p:nvSpPr>
        <p:spPr>
          <a:xfrm>
            <a:off x="8948886" y="4841677"/>
            <a:ext cx="324311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 Libido</a:t>
            </a:r>
            <a:endParaRPr lang="en-US" sz="1800" dirty="0"/>
          </a:p>
        </p:txBody>
      </p:sp>
      <p:sp>
        <p:nvSpPr>
          <p:cNvPr id="32" name="SK-5-text-31"/>
          <p:cNvSpPr/>
          <p:nvPr/>
        </p:nvSpPr>
        <p:spPr>
          <a:xfrm>
            <a:off x="8522196" y="5143500"/>
            <a:ext cx="248706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Commonly under-reported;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sensitively</a:t>
            </a:r>
            <a:endParaRPr lang="en-US" sz="1575" dirty="0"/>
          </a:p>
        </p:txBody>
      </p:sp>
      <p:sp>
        <p:nvSpPr>
          <p:cNvPr id="33" name="SK-5-text-32"/>
          <p:cNvSpPr/>
          <p:nvPr/>
        </p:nvSpPr>
        <p:spPr>
          <a:xfrm>
            <a:off x="2084636" y="6076280"/>
            <a:ext cx="782716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Excessive Daytime Sleepiness (EDS) is the hallmark symptom — but NOT all OSA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 are sleepy. Do not use ESS alone to rule out OSA.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1441698"/>
            <a:ext cx="1865263" cy="381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3373" y="850255"/>
            <a:ext cx="2255490" cy="370284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3403550"/>
            <a:ext cx="4852392" cy="952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2855" y="3403550"/>
            <a:ext cx="4852392" cy="952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4679156"/>
            <a:ext cx="4852392" cy="952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2855" y="4679156"/>
            <a:ext cx="4852392" cy="9525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988" y="5493246"/>
            <a:ext cx="2730996" cy="397669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3984" y="5493246"/>
            <a:ext cx="2413992" cy="397669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7977" y="5493246"/>
            <a:ext cx="2413992" cy="397669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94621" y="5287417"/>
            <a:ext cx="38100" cy="870942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9789" y="5271635"/>
            <a:ext cx="107763" cy="107763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46455" y="5493246"/>
            <a:ext cx="3072259" cy="665113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85584" y="5493246"/>
            <a:ext cx="121890" cy="665113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0784" y="6455420"/>
            <a:ext cx="11058079" cy="9525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75490" y="4149030"/>
            <a:ext cx="2316361" cy="2708821"/>
          </a:xfrm>
          <a:prstGeom prst="rect">
            <a:avLst/>
          </a:prstGeom>
        </p:spPr>
      </p:pic>
      <p:sp>
        <p:nvSpPr>
          <p:cNvPr id="19" name="SK-6-text-18"/>
          <p:cNvSpPr/>
          <p:nvPr/>
        </p:nvSpPr>
        <p:spPr>
          <a:xfrm>
            <a:off x="560784" y="473125"/>
            <a:ext cx="66979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A70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Assessment Tool</a:t>
            </a:r>
            <a:endParaRPr lang="en-US" sz="1800" dirty="0"/>
          </a:p>
        </p:txBody>
      </p:sp>
      <p:sp>
        <p:nvSpPr>
          <p:cNvPr id="20" name="SK-6-text-19"/>
          <p:cNvSpPr/>
          <p:nvPr/>
        </p:nvSpPr>
        <p:spPr>
          <a:xfrm>
            <a:off x="560784" y="795486"/>
            <a:ext cx="11631216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Epworth Sleepiness Scale (ESS)</a:t>
            </a:r>
            <a:endParaRPr lang="en-US" sz="3600" dirty="0"/>
          </a:p>
        </p:txBody>
      </p:sp>
      <p:sp>
        <p:nvSpPr>
          <p:cNvPr id="21" name="SK-6-text-20"/>
          <p:cNvSpPr/>
          <p:nvPr/>
        </p:nvSpPr>
        <p:spPr>
          <a:xfrm>
            <a:off x="9509671" y="912019"/>
            <a:ext cx="26823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range: 0 – 24</a:t>
            </a:r>
            <a:endParaRPr lang="en-US" sz="1725" dirty="0"/>
          </a:p>
        </p:txBody>
      </p:sp>
      <p:sp>
        <p:nvSpPr>
          <p:cNvPr id="22" name="SK-6-text-21"/>
          <p:cNvSpPr/>
          <p:nvPr/>
        </p:nvSpPr>
        <p:spPr>
          <a:xfrm>
            <a:off x="548580" y="1735038"/>
            <a:ext cx="1164342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Rate likelihood of dozing in each situation: 0 = would never doze · 3 = high chance of dozing</a:t>
            </a:r>
            <a:endParaRPr lang="en-US" sz="1950" dirty="0"/>
          </a:p>
        </p:txBody>
      </p:sp>
      <p:sp>
        <p:nvSpPr>
          <p:cNvPr id="23" name="SK-6-text-22"/>
          <p:cNvSpPr/>
          <p:nvPr/>
        </p:nvSpPr>
        <p:spPr>
          <a:xfrm>
            <a:off x="548580" y="2208163"/>
            <a:ext cx="11431905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Sitting and reading 0 – 3</a:t>
            </a:r>
            <a:endParaRPr lang="en-US" sz="2000" dirty="0"/>
          </a:p>
        </p:txBody>
      </p:sp>
      <p:sp>
        <p:nvSpPr>
          <p:cNvPr id="24" name="SK-6-text-23"/>
          <p:cNvSpPr/>
          <p:nvPr/>
        </p:nvSpPr>
        <p:spPr>
          <a:xfrm>
            <a:off x="548580" y="3172506"/>
            <a:ext cx="1143190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Watching television 0 – 3</a:t>
            </a:r>
          </a:p>
          <a:p>
            <a:pPr marL="0" indent="0" algn="l">
              <a:buNone/>
            </a:pPr>
            <a:endParaRPr lang="en-US" sz="2000" dirty="0">
              <a:solidFill>
                <a:srgbClr val="002B5B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buNone/>
            </a:pPr>
            <a:r>
              <a:rPr lang="en-US" sz="2000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Sitting inactive in a public space 0 - 3</a:t>
            </a:r>
            <a:endParaRPr lang="en-US" sz="2000" dirty="0"/>
          </a:p>
        </p:txBody>
      </p:sp>
      <p:sp>
        <p:nvSpPr>
          <p:cNvPr id="25" name="SK-6-text-24"/>
          <p:cNvSpPr/>
          <p:nvPr/>
        </p:nvSpPr>
        <p:spPr>
          <a:xfrm>
            <a:off x="548580" y="4169569"/>
            <a:ext cx="11643420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Passenger in a car for one hour 0 – 3</a:t>
            </a:r>
            <a:endParaRPr lang="en-US" sz="2000" dirty="0"/>
          </a:p>
        </p:txBody>
      </p:sp>
      <p:sp>
        <p:nvSpPr>
          <p:cNvPr id="26" name="SK-6-text-25"/>
          <p:cNvSpPr/>
          <p:nvPr/>
        </p:nvSpPr>
        <p:spPr>
          <a:xfrm>
            <a:off x="6193482" y="2208163"/>
            <a:ext cx="5998518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Lying down in the afternoon 0 – 3</a:t>
            </a:r>
            <a:endParaRPr lang="en-US" sz="2000" dirty="0"/>
          </a:p>
        </p:txBody>
      </p:sp>
      <p:sp>
        <p:nvSpPr>
          <p:cNvPr id="27" name="SK-6-text-26"/>
          <p:cNvSpPr/>
          <p:nvPr/>
        </p:nvSpPr>
        <p:spPr>
          <a:xfrm>
            <a:off x="6193482" y="2873425"/>
            <a:ext cx="5998518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Sitting and talking to someone 0 – 3</a:t>
            </a:r>
            <a:endParaRPr lang="en-US" sz="2000" dirty="0"/>
          </a:p>
        </p:txBody>
      </p:sp>
      <p:sp>
        <p:nvSpPr>
          <p:cNvPr id="28" name="SK-6-text-27"/>
          <p:cNvSpPr/>
          <p:nvPr/>
        </p:nvSpPr>
        <p:spPr>
          <a:xfrm>
            <a:off x="6193482" y="3504307"/>
            <a:ext cx="5998518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 Sitting quietly after lunch (no alcohol) 0 – 3</a:t>
            </a:r>
            <a:endParaRPr lang="en-US" sz="2000" dirty="0"/>
          </a:p>
        </p:txBody>
      </p:sp>
      <p:sp>
        <p:nvSpPr>
          <p:cNvPr id="29" name="SK-6-text-28"/>
          <p:cNvSpPr/>
          <p:nvPr/>
        </p:nvSpPr>
        <p:spPr>
          <a:xfrm>
            <a:off x="6193482" y="4169569"/>
            <a:ext cx="5998518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 Stopped briefly in traffic while driving 0 – 3</a:t>
            </a:r>
            <a:endParaRPr lang="en-US" sz="2000" dirty="0"/>
          </a:p>
        </p:txBody>
      </p:sp>
      <p:sp>
        <p:nvSpPr>
          <p:cNvPr id="30" name="SK-6-text-29"/>
          <p:cNvSpPr/>
          <p:nvPr/>
        </p:nvSpPr>
        <p:spPr>
          <a:xfrm>
            <a:off x="3169890" y="4999434"/>
            <a:ext cx="4500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56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≥11 = Abnormal</a:t>
            </a:r>
            <a:endParaRPr lang="en-US" sz="1875" dirty="0"/>
          </a:p>
        </p:txBody>
      </p:sp>
      <p:sp>
        <p:nvSpPr>
          <p:cNvPr id="31" name="SK-6-text-30"/>
          <p:cNvSpPr/>
          <p:nvPr/>
        </p:nvSpPr>
        <p:spPr>
          <a:xfrm>
            <a:off x="1633686" y="5548015"/>
            <a:ext cx="250126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 – 10</a:t>
            </a:r>
            <a:endParaRPr lang="en-US" sz="1950" dirty="0"/>
          </a:p>
        </p:txBody>
      </p:sp>
      <p:sp>
        <p:nvSpPr>
          <p:cNvPr id="32" name="SK-6-text-31"/>
          <p:cNvSpPr/>
          <p:nvPr/>
        </p:nvSpPr>
        <p:spPr>
          <a:xfrm>
            <a:off x="1365498" y="5945832"/>
            <a:ext cx="28384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Range</a:t>
            </a:r>
            <a:endParaRPr lang="en-US" sz="1500" dirty="0"/>
          </a:p>
        </p:txBody>
      </p:sp>
      <p:sp>
        <p:nvSpPr>
          <p:cNvPr id="33" name="SK-6-text-32"/>
          <p:cNvSpPr/>
          <p:nvPr/>
        </p:nvSpPr>
        <p:spPr>
          <a:xfrm>
            <a:off x="4181773" y="5548015"/>
            <a:ext cx="299656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11 – 15</a:t>
            </a:r>
            <a:endParaRPr lang="en-US" sz="1950" dirty="0"/>
          </a:p>
        </p:txBody>
      </p:sp>
      <p:sp>
        <p:nvSpPr>
          <p:cNvPr id="34" name="SK-6-text-33"/>
          <p:cNvSpPr/>
          <p:nvPr/>
        </p:nvSpPr>
        <p:spPr>
          <a:xfrm>
            <a:off x="3657600" y="5945832"/>
            <a:ext cx="4438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Mild – Moderate EDS</a:t>
            </a:r>
            <a:endParaRPr lang="en-US" sz="1500" dirty="0"/>
          </a:p>
        </p:txBody>
      </p:sp>
      <p:sp>
        <p:nvSpPr>
          <p:cNvPr id="35" name="SK-6-text-34"/>
          <p:cNvSpPr/>
          <p:nvPr/>
        </p:nvSpPr>
        <p:spPr>
          <a:xfrm>
            <a:off x="6510486" y="5548015"/>
            <a:ext cx="299656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16 – 24</a:t>
            </a:r>
            <a:endParaRPr lang="en-US" sz="1950" dirty="0"/>
          </a:p>
        </p:txBody>
      </p:sp>
      <p:sp>
        <p:nvSpPr>
          <p:cNvPr id="36" name="SK-6-text-35"/>
          <p:cNvSpPr/>
          <p:nvPr/>
        </p:nvSpPr>
        <p:spPr>
          <a:xfrm>
            <a:off x="6412855" y="5945832"/>
            <a:ext cx="2381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EDS</a:t>
            </a:r>
            <a:endParaRPr lang="en-US" sz="1500" dirty="0"/>
          </a:p>
        </p:txBody>
      </p:sp>
      <p:sp>
        <p:nvSpPr>
          <p:cNvPr id="37" name="SK-6-text-36"/>
          <p:cNvSpPr/>
          <p:nvPr/>
        </p:nvSpPr>
        <p:spPr>
          <a:xfrm>
            <a:off x="8644086" y="5596086"/>
            <a:ext cx="284068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NG202: Do NOT use ESS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alone — combine with STOP-BANG</a:t>
            </a:r>
            <a:endParaRPr lang="en-US" sz="1500" dirty="0"/>
          </a:p>
        </p:txBody>
      </p:sp>
      <p:sp>
        <p:nvSpPr>
          <p:cNvPr id="38" name="SK-6-text-37"/>
          <p:cNvSpPr/>
          <p:nvPr/>
        </p:nvSpPr>
        <p:spPr>
          <a:xfrm>
            <a:off x="524173" y="6576715"/>
            <a:ext cx="66694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OSA Teaching Deck</a:t>
            </a:r>
            <a:endParaRPr lang="en-US" sz="1350" dirty="0"/>
          </a:p>
        </p:txBody>
      </p:sp>
      <p:sp>
        <p:nvSpPr>
          <p:cNvPr id="39" name="SK-6-text-38"/>
          <p:cNvSpPr/>
          <p:nvPr/>
        </p:nvSpPr>
        <p:spPr>
          <a:xfrm>
            <a:off x="11216580" y="6583561"/>
            <a:ext cx="9754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/ 25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12111"/>
            <a:ext cx="12192000" cy="44574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291953"/>
            <a:ext cx="1219200" cy="3810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9365" y="3538686"/>
            <a:ext cx="3291780" cy="1981944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0" y="905173"/>
            <a:ext cx="85279" cy="5280571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71679" y="905173"/>
            <a:ext cx="5986313" cy="5280571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0" y="905173"/>
            <a:ext cx="3937992" cy="596503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0" y="2235696"/>
            <a:ext cx="3937992" cy="665113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6400" y="3659386"/>
            <a:ext cx="6071592" cy="1905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0" y="3710136"/>
            <a:ext cx="3937992" cy="603498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0" y="4978896"/>
            <a:ext cx="3937992" cy="603498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97380" y="4354711"/>
            <a:ext cx="2194471" cy="2503140"/>
          </a:xfrm>
          <a:prstGeom prst="rect">
            <a:avLst/>
          </a:prstGeom>
        </p:spPr>
      </p:pic>
      <p:sp>
        <p:nvSpPr>
          <p:cNvPr id="14" name="SK-7-text-13"/>
          <p:cNvSpPr/>
          <p:nvPr/>
        </p:nvSpPr>
        <p:spPr>
          <a:xfrm>
            <a:off x="186545" y="143970"/>
            <a:ext cx="49434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07D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Screening Tool</a:t>
            </a:r>
            <a:endParaRPr lang="en-US" sz="2250" dirty="0"/>
          </a:p>
        </p:txBody>
      </p:sp>
      <p:sp>
        <p:nvSpPr>
          <p:cNvPr id="15" name="SK-7-text-14"/>
          <p:cNvSpPr/>
          <p:nvPr/>
        </p:nvSpPr>
        <p:spPr>
          <a:xfrm>
            <a:off x="568478" y="484413"/>
            <a:ext cx="6765057" cy="475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208"/>
              </a:lnSpc>
              <a:buNone/>
            </a:pPr>
            <a:r>
              <a:rPr lang="en-US" sz="38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STOP-BANG</a:t>
            </a:r>
            <a:r>
              <a:rPr lang="en-US" sz="3825" dirty="0"/>
              <a:t> </a:t>
            </a:r>
            <a:r>
              <a:rPr lang="en-US" sz="38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Questionnaire</a:t>
            </a:r>
            <a:endParaRPr lang="en-US" sz="3825" dirty="0"/>
          </a:p>
        </p:txBody>
      </p:sp>
      <p:sp>
        <p:nvSpPr>
          <p:cNvPr id="16" name="SK-7-text-15"/>
          <p:cNvSpPr/>
          <p:nvPr/>
        </p:nvSpPr>
        <p:spPr>
          <a:xfrm>
            <a:off x="619040" y="2045493"/>
            <a:ext cx="4510980" cy="7031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NG202 recommends using STOP-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BANG alongside the ESS — not ESS alone.</a:t>
            </a:r>
          </a:p>
          <a:p>
            <a:pPr marL="0" indent="0" algn="l">
              <a:lnSpc>
                <a:spcPts val="2242"/>
              </a:lnSpc>
              <a:buNone/>
            </a:pPr>
            <a:endParaRPr lang="en-US" sz="1725" dirty="0">
              <a:solidFill>
                <a:srgbClr val="666666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algn="just"/>
            <a:r>
              <a:rPr lang="en-GB" sz="1600" dirty="0"/>
              <a:t>The </a:t>
            </a:r>
            <a:r>
              <a:rPr lang="en-GB" sz="1600" b="1" dirty="0"/>
              <a:t>Epworth Sleepiness Scale (ESS) misses </a:t>
            </a:r>
            <a:r>
              <a:rPr lang="en-GB" sz="1600" dirty="0"/>
              <a:t>the </a:t>
            </a:r>
            <a:r>
              <a:rPr lang="en-GB" sz="1600" b="1" dirty="0"/>
              <a:t>actual</a:t>
            </a:r>
          </a:p>
          <a:p>
            <a:pPr algn="just"/>
            <a:r>
              <a:rPr lang="en-GB" sz="1600" b="1" dirty="0"/>
              <a:t> obstructive sleep apnoea risk factors</a:t>
            </a:r>
            <a:r>
              <a:rPr lang="en-GB" sz="1600" dirty="0"/>
              <a:t>.  It only measures </a:t>
            </a:r>
          </a:p>
          <a:p>
            <a:pPr algn="just"/>
            <a:r>
              <a:rPr lang="en-GB" sz="1600" b="1" dirty="0"/>
              <a:t>daytime sleepiness</a:t>
            </a:r>
            <a:r>
              <a:rPr lang="en-GB" sz="1600" dirty="0"/>
              <a:t>, not whether someone is likely to have </a:t>
            </a:r>
          </a:p>
          <a:p>
            <a:pPr algn="just"/>
            <a:r>
              <a:rPr lang="en-GB" sz="1600" dirty="0"/>
              <a:t>apnoea during sleep. So use with a tool like </a:t>
            </a:r>
            <a:r>
              <a:rPr lang="en-GB" sz="1600" b="1" dirty="0"/>
              <a:t>STOP-BANG</a:t>
            </a:r>
            <a:r>
              <a:rPr lang="en-GB" sz="1600" dirty="0"/>
              <a:t>, </a:t>
            </a:r>
          </a:p>
          <a:p>
            <a:pPr algn="just"/>
            <a:r>
              <a:rPr lang="en-GB" sz="1600" dirty="0"/>
              <a:t>which checks things ESS does not.</a:t>
            </a:r>
          </a:p>
          <a:p>
            <a:pPr marL="0" indent="0" algn="l">
              <a:lnSpc>
                <a:spcPts val="2242"/>
              </a:lnSpc>
              <a:buNone/>
            </a:pPr>
            <a:endParaRPr lang="en-US" sz="1725" dirty="0"/>
          </a:p>
        </p:txBody>
      </p:sp>
      <p:sp>
        <p:nvSpPr>
          <p:cNvPr id="17" name="SK-7-text-16"/>
          <p:cNvSpPr/>
          <p:nvPr/>
        </p:nvSpPr>
        <p:spPr>
          <a:xfrm>
            <a:off x="2112318" y="3826669"/>
            <a:ext cx="1273820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4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3</a:t>
            </a:r>
            <a:endParaRPr lang="en-US" sz="4125" dirty="0"/>
          </a:p>
        </p:txBody>
      </p:sp>
      <p:sp>
        <p:nvSpPr>
          <p:cNvPr id="18" name="SK-7-text-17"/>
          <p:cNvSpPr/>
          <p:nvPr/>
        </p:nvSpPr>
        <p:spPr>
          <a:xfrm>
            <a:off x="1260128" y="4539853"/>
            <a:ext cx="297820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 High Risk for OSA</a:t>
            </a:r>
            <a:endParaRPr lang="en-US" sz="2550" dirty="0"/>
          </a:p>
        </p:txBody>
      </p:sp>
      <p:sp>
        <p:nvSpPr>
          <p:cNvPr id="19" name="SK-7-text-18"/>
          <p:cNvSpPr/>
          <p:nvPr/>
        </p:nvSpPr>
        <p:spPr>
          <a:xfrm>
            <a:off x="1498550" y="4992588"/>
            <a:ext cx="251340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0–2 = lower risk</a:t>
            </a:r>
            <a:endParaRPr lang="en-US" sz="1950" dirty="0"/>
          </a:p>
        </p:txBody>
      </p:sp>
      <p:sp>
        <p:nvSpPr>
          <p:cNvPr id="20" name="SK-7-text-19"/>
          <p:cNvSpPr/>
          <p:nvPr/>
        </p:nvSpPr>
        <p:spPr>
          <a:xfrm>
            <a:off x="572988" y="5746998"/>
            <a:ext cx="1151572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Each YES = 1 point. Maximum score: 8.</a:t>
            </a:r>
            <a:endParaRPr lang="en-US" sz="1950" dirty="0"/>
          </a:p>
        </p:txBody>
      </p:sp>
      <p:sp>
        <p:nvSpPr>
          <p:cNvPr id="21" name="SK-7-text-20"/>
          <p:cNvSpPr/>
          <p:nvPr/>
        </p:nvSpPr>
        <p:spPr>
          <a:xfrm>
            <a:off x="5705773" y="1014859"/>
            <a:ext cx="6486227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 Snore Do you snore loudly?</a:t>
            </a:r>
            <a:endParaRPr lang="en-US" sz="1600" dirty="0"/>
          </a:p>
        </p:txBody>
      </p:sp>
      <p:sp>
        <p:nvSpPr>
          <p:cNvPr id="22" name="SK-7-text-21"/>
          <p:cNvSpPr/>
          <p:nvPr/>
        </p:nvSpPr>
        <p:spPr>
          <a:xfrm>
            <a:off x="5717977" y="1707505"/>
            <a:ext cx="560829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 Tired Do you often feel tired, fatigued, or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sleepy during the day?</a:t>
            </a:r>
            <a:endParaRPr lang="en-US" sz="1575" dirty="0"/>
          </a:p>
        </p:txBody>
      </p:sp>
      <p:sp>
        <p:nvSpPr>
          <p:cNvPr id="23" name="SK-7-text-22"/>
          <p:cNvSpPr/>
          <p:nvPr/>
        </p:nvSpPr>
        <p:spPr>
          <a:xfrm>
            <a:off x="5717977" y="2420838"/>
            <a:ext cx="519365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 Observed Has anyone observed you stop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breathing during sleep?</a:t>
            </a:r>
            <a:endParaRPr lang="en-US" sz="1575" dirty="0"/>
          </a:p>
        </p:txBody>
      </p:sp>
      <p:sp>
        <p:nvSpPr>
          <p:cNvPr id="24" name="SK-7-text-23"/>
          <p:cNvSpPr/>
          <p:nvPr/>
        </p:nvSpPr>
        <p:spPr>
          <a:xfrm>
            <a:off x="5717977" y="3127177"/>
            <a:ext cx="5315694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Pressure Do you have or are you being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treated for high blood pressure?</a:t>
            </a:r>
            <a:endParaRPr lang="en-US" sz="1575" dirty="0"/>
          </a:p>
        </p:txBody>
      </p:sp>
      <p:sp>
        <p:nvSpPr>
          <p:cNvPr id="25" name="SK-7-text-24"/>
          <p:cNvSpPr/>
          <p:nvPr/>
        </p:nvSpPr>
        <p:spPr>
          <a:xfrm>
            <a:off x="5717977" y="3812977"/>
            <a:ext cx="612648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 BMI &gt; 35?</a:t>
            </a:r>
            <a:endParaRPr lang="en-US" sz="2400" dirty="0"/>
          </a:p>
        </p:txBody>
      </p:sp>
      <p:sp>
        <p:nvSpPr>
          <p:cNvPr id="26" name="SK-7-text-25"/>
          <p:cNvSpPr/>
          <p:nvPr/>
        </p:nvSpPr>
        <p:spPr>
          <a:xfrm>
            <a:off x="5705773" y="4443859"/>
            <a:ext cx="612648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Age &gt; 50?</a:t>
            </a:r>
            <a:endParaRPr lang="en-US" sz="2400" dirty="0"/>
          </a:p>
        </p:txBody>
      </p:sp>
      <p:sp>
        <p:nvSpPr>
          <p:cNvPr id="27" name="SK-7-text-26"/>
          <p:cNvSpPr/>
          <p:nvPr/>
        </p:nvSpPr>
        <p:spPr>
          <a:xfrm>
            <a:off x="5705773" y="5081736"/>
            <a:ext cx="648622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 Neck circumference &gt; 40 cm?</a:t>
            </a:r>
            <a:endParaRPr lang="en-US" sz="2400" dirty="0"/>
          </a:p>
        </p:txBody>
      </p:sp>
      <p:sp>
        <p:nvSpPr>
          <p:cNvPr id="28" name="SK-7-text-27"/>
          <p:cNvSpPr/>
          <p:nvPr/>
        </p:nvSpPr>
        <p:spPr>
          <a:xfrm>
            <a:off x="5717977" y="5726311"/>
            <a:ext cx="527304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 Gender Male?</a:t>
            </a:r>
            <a:endParaRPr lang="en-US" sz="2400" dirty="0"/>
          </a:p>
        </p:txBody>
      </p:sp>
      <p:sp>
        <p:nvSpPr>
          <p:cNvPr id="29" name="SK-7-text-28"/>
          <p:cNvSpPr/>
          <p:nvPr/>
        </p:nvSpPr>
        <p:spPr>
          <a:xfrm>
            <a:off x="572988" y="6542484"/>
            <a:ext cx="629888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— OSA Teaching Deck</a:t>
            </a:r>
            <a:endParaRPr lang="en-US" sz="1275" dirty="0"/>
          </a:p>
        </p:txBody>
      </p:sp>
      <p:sp>
        <p:nvSpPr>
          <p:cNvPr id="30" name="SK-7-text-29"/>
          <p:cNvSpPr/>
          <p:nvPr/>
        </p:nvSpPr>
        <p:spPr>
          <a:xfrm>
            <a:off x="9770120" y="6542484"/>
            <a:ext cx="18121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NG202 · May 2026</a:t>
            </a:r>
            <a:endParaRPr lang="en-US" sz="12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440061"/>
            <a:ext cx="3657600" cy="82153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09090" y="0"/>
            <a:ext cx="182761" cy="685800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6103590"/>
            <a:ext cx="10972800" cy="479971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5600" y="2009329"/>
            <a:ext cx="4876800" cy="569119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5600" y="2695129"/>
            <a:ext cx="4876800" cy="569119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5600" y="3360390"/>
            <a:ext cx="4876800" cy="569119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5600" y="4039344"/>
            <a:ext cx="4876800" cy="569119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5600" y="4704457"/>
            <a:ext cx="4876800" cy="569119"/>
          </a:xfrm>
          <a:prstGeom prst="rect">
            <a:avLst/>
          </a:prstGeom>
        </p:spPr>
      </p:pic>
      <p:sp>
        <p:nvSpPr>
          <p:cNvPr id="12" name="SK-8-text-11"/>
          <p:cNvSpPr/>
          <p:nvPr/>
        </p:nvSpPr>
        <p:spPr>
          <a:xfrm>
            <a:off x="572988" y="411361"/>
            <a:ext cx="752094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A76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NG202 — Primary Care</a:t>
            </a:r>
            <a:endParaRPr lang="en-US" sz="1800" dirty="0"/>
          </a:p>
        </p:txBody>
      </p:sp>
      <p:sp>
        <p:nvSpPr>
          <p:cNvPr id="13" name="SK-8-text-12"/>
          <p:cNvSpPr/>
          <p:nvPr/>
        </p:nvSpPr>
        <p:spPr>
          <a:xfrm>
            <a:off x="572988" y="761107"/>
            <a:ext cx="11619012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 in Primary Care</a:t>
            </a:r>
            <a:endParaRPr lang="en-US" sz="3900" dirty="0"/>
          </a:p>
        </p:txBody>
      </p:sp>
      <p:sp>
        <p:nvSpPr>
          <p:cNvPr id="14" name="SK-8-text-13"/>
          <p:cNvSpPr/>
          <p:nvPr/>
        </p:nvSpPr>
        <p:spPr>
          <a:xfrm>
            <a:off x="585192" y="2016175"/>
            <a:ext cx="11606808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➊ Exclude Hypothyroidism — Check TFTs before referring; hypothyroidism mimics and worsens OSA</a:t>
            </a:r>
            <a:endParaRPr lang="en-US" sz="1950" dirty="0"/>
          </a:p>
        </p:txBody>
      </p:sp>
      <p:sp>
        <p:nvSpPr>
          <p:cNvPr id="15" name="SK-8-text-14"/>
          <p:cNvSpPr/>
          <p:nvPr/>
        </p:nvSpPr>
        <p:spPr>
          <a:xfrm>
            <a:off x="585192" y="2674590"/>
            <a:ext cx="11606808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➋ Assess BMI — BMI &gt;25 increases risk; BMI &gt;35 = high risk; document and address</a:t>
            </a:r>
            <a:endParaRPr lang="en-US" sz="1950" dirty="0"/>
          </a:p>
        </p:txBody>
      </p:sp>
      <p:sp>
        <p:nvSpPr>
          <p:cNvPr id="16" name="SK-8-text-15"/>
          <p:cNvSpPr/>
          <p:nvPr/>
        </p:nvSpPr>
        <p:spPr>
          <a:xfrm>
            <a:off x="585192" y="3353544"/>
            <a:ext cx="11606808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➌ Cardiovascular Risk — Assess and document BP, lipid profile, diabetes status</a:t>
            </a:r>
            <a:endParaRPr lang="en-US" sz="1950" dirty="0"/>
          </a:p>
        </p:txBody>
      </p:sp>
      <p:sp>
        <p:nvSpPr>
          <p:cNvPr id="17" name="SK-8-text-16"/>
          <p:cNvSpPr/>
          <p:nvPr/>
        </p:nvSpPr>
        <p:spPr>
          <a:xfrm>
            <a:off x="585192" y="4018657"/>
            <a:ext cx="11606808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➍ Alcohol and Sedative Use — Evening alcohol and benzodiazepines worsen upper airway tone</a:t>
            </a:r>
            <a:endParaRPr lang="en-US" sz="1950" dirty="0"/>
          </a:p>
        </p:txBody>
      </p:sp>
      <p:sp>
        <p:nvSpPr>
          <p:cNvPr id="18" name="SK-8-text-17"/>
          <p:cNvSpPr/>
          <p:nvPr/>
        </p:nvSpPr>
        <p:spPr>
          <a:xfrm>
            <a:off x="585192" y="4704457"/>
            <a:ext cx="11606808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➎ Document ESS Score — Record Epworth Sleepiness Scale result (threshold ≥11)</a:t>
            </a:r>
            <a:endParaRPr lang="en-US" sz="1950" dirty="0"/>
          </a:p>
        </p:txBody>
      </p:sp>
      <p:sp>
        <p:nvSpPr>
          <p:cNvPr id="19" name="SK-8-text-18"/>
          <p:cNvSpPr/>
          <p:nvPr/>
        </p:nvSpPr>
        <p:spPr>
          <a:xfrm>
            <a:off x="585192" y="5369719"/>
            <a:ext cx="11606808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➏ Document STOP-BANG Score — Record STOP-BANG result (high risk ≥3); use BOTH tools together</a:t>
            </a:r>
            <a:endParaRPr lang="en-US" sz="1950" dirty="0"/>
          </a:p>
        </p:txBody>
      </p:sp>
      <p:sp>
        <p:nvSpPr>
          <p:cNvPr id="20" name="SK-8-text-19"/>
          <p:cNvSpPr/>
          <p:nvPr/>
        </p:nvSpPr>
        <p:spPr>
          <a:xfrm>
            <a:off x="865584" y="6172200"/>
            <a:ext cx="11326416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NICE NG202: Do NOT rely on ESS alone — many patients with OSAHS are NOT excessively sleepy.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440978"/>
            <a:ext cx="11167765" cy="9525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872109"/>
            <a:ext cx="1097161" cy="95994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2578596"/>
            <a:ext cx="5437584" cy="67880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2578596"/>
            <a:ext cx="121890" cy="678805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3401467"/>
            <a:ext cx="5437584" cy="678805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3401467"/>
            <a:ext cx="121890" cy="678805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4224486"/>
            <a:ext cx="5437584" cy="678805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4224486"/>
            <a:ext cx="121890" cy="678805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2298" y="2578596"/>
            <a:ext cx="5437584" cy="678805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2298" y="2578596"/>
            <a:ext cx="121890" cy="678805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2298" y="3401467"/>
            <a:ext cx="5437584" cy="678805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2298" y="3401467"/>
            <a:ext cx="121890" cy="678805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42298" y="4224486"/>
            <a:ext cx="5437584" cy="678805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2298" y="4224486"/>
            <a:ext cx="121890" cy="678805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1969" y="5129659"/>
            <a:ext cx="11167765" cy="1248073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1969" y="5129659"/>
            <a:ext cx="121890" cy="1248073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53600" y="4320480"/>
            <a:ext cx="2438400" cy="2537371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0157" y="5479405"/>
            <a:ext cx="609600" cy="555427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71357" y="4347865"/>
            <a:ext cx="304800" cy="418207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92361" y="4341019"/>
            <a:ext cx="414486" cy="425053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3875" y="3497461"/>
            <a:ext cx="487561" cy="459432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67953" y="3586609"/>
            <a:ext cx="438894" cy="294829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98282" y="2674590"/>
            <a:ext cx="426690" cy="459432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67953" y="2715667"/>
            <a:ext cx="438894" cy="377130"/>
          </a:xfrm>
          <a:prstGeom prst="rect">
            <a:avLst/>
          </a:prstGeom>
        </p:spPr>
      </p:pic>
      <p:sp>
        <p:nvSpPr>
          <p:cNvPr id="27" name="SK-9-text-26"/>
          <p:cNvSpPr/>
          <p:nvPr/>
        </p:nvSpPr>
        <p:spPr>
          <a:xfrm>
            <a:off x="463153" y="95994"/>
            <a:ext cx="42576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2250" dirty="0"/>
          </a:p>
        </p:txBody>
      </p:sp>
      <p:sp>
        <p:nvSpPr>
          <p:cNvPr id="28" name="SK-9-text-27"/>
          <p:cNvSpPr/>
          <p:nvPr/>
        </p:nvSpPr>
        <p:spPr>
          <a:xfrm>
            <a:off x="451098" y="651421"/>
            <a:ext cx="96602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Care Assessment · NICE NG202</a:t>
            </a:r>
            <a:endParaRPr lang="en-US" sz="1650" dirty="0"/>
          </a:p>
        </p:txBody>
      </p:sp>
      <p:sp>
        <p:nvSpPr>
          <p:cNvPr id="29" name="SK-9-text-28"/>
          <p:cNvSpPr/>
          <p:nvPr/>
        </p:nvSpPr>
        <p:spPr>
          <a:xfrm>
            <a:off x="463153" y="912019"/>
            <a:ext cx="836104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 Criteria</a:t>
            </a:r>
            <a:endParaRPr lang="en-US" sz="3150" dirty="0"/>
          </a:p>
        </p:txBody>
      </p:sp>
      <p:sp>
        <p:nvSpPr>
          <p:cNvPr id="30" name="SK-9-text-29"/>
          <p:cNvSpPr/>
          <p:nvPr/>
        </p:nvSpPr>
        <p:spPr>
          <a:xfrm>
            <a:off x="463153" y="1412677"/>
            <a:ext cx="1149096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Refer to Sleep Services</a:t>
            </a:r>
            <a:endParaRPr lang="en-US" sz="2400" dirty="0"/>
          </a:p>
        </p:txBody>
      </p:sp>
      <p:sp>
        <p:nvSpPr>
          <p:cNvPr id="31" name="SK-9-text-30"/>
          <p:cNvSpPr/>
          <p:nvPr/>
        </p:nvSpPr>
        <p:spPr>
          <a:xfrm>
            <a:off x="451098" y="2132707"/>
            <a:ext cx="1174090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if 2 or more of these are present:</a:t>
            </a:r>
            <a:endParaRPr lang="en-US" sz="2250" dirty="0"/>
          </a:p>
        </p:txBody>
      </p:sp>
      <p:sp>
        <p:nvSpPr>
          <p:cNvPr id="32" name="SK-9-text-31"/>
          <p:cNvSpPr/>
          <p:nvPr/>
        </p:nvSpPr>
        <p:spPr>
          <a:xfrm>
            <a:off x="1377553" y="2756892"/>
            <a:ext cx="254317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snoring</a:t>
            </a:r>
            <a:endParaRPr lang="en-US" sz="2250" dirty="0"/>
          </a:p>
        </p:txBody>
      </p:sp>
      <p:sp>
        <p:nvSpPr>
          <p:cNvPr id="33" name="SK-9-text-32"/>
          <p:cNvSpPr/>
          <p:nvPr/>
        </p:nvSpPr>
        <p:spPr>
          <a:xfrm>
            <a:off x="7095679" y="2743200"/>
            <a:ext cx="509632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waking headaches</a:t>
            </a:r>
            <a:endParaRPr lang="en-US" sz="2250" dirty="0"/>
          </a:p>
        </p:txBody>
      </p:sp>
      <p:sp>
        <p:nvSpPr>
          <p:cNvPr id="34" name="SK-9-text-33"/>
          <p:cNvSpPr/>
          <p:nvPr/>
        </p:nvSpPr>
        <p:spPr>
          <a:xfrm>
            <a:off x="1377553" y="3586609"/>
            <a:ext cx="59721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witnessed apnoeas</a:t>
            </a:r>
            <a:endParaRPr lang="en-US" sz="2250" dirty="0"/>
          </a:p>
        </p:txBody>
      </p:sp>
      <p:sp>
        <p:nvSpPr>
          <p:cNvPr id="35" name="SK-9-text-34"/>
          <p:cNvSpPr/>
          <p:nvPr/>
        </p:nvSpPr>
        <p:spPr>
          <a:xfrm>
            <a:off x="7107882" y="3579763"/>
            <a:ext cx="5084118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excessive daytime sleepiness</a:t>
            </a:r>
            <a:endParaRPr lang="en-US" sz="2250" dirty="0"/>
          </a:p>
        </p:txBody>
      </p:sp>
      <p:sp>
        <p:nvSpPr>
          <p:cNvPr id="36" name="SK-9-text-35"/>
          <p:cNvSpPr/>
          <p:nvPr/>
        </p:nvSpPr>
        <p:spPr>
          <a:xfrm>
            <a:off x="1377553" y="4389090"/>
            <a:ext cx="631507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unrefreshing sleep</a:t>
            </a:r>
            <a:endParaRPr lang="en-US" sz="2250" dirty="0"/>
          </a:p>
        </p:txBody>
      </p:sp>
      <p:sp>
        <p:nvSpPr>
          <p:cNvPr id="37" name="SK-9-text-36"/>
          <p:cNvSpPr/>
          <p:nvPr/>
        </p:nvSpPr>
        <p:spPr>
          <a:xfrm>
            <a:off x="7107882" y="4402782"/>
            <a:ext cx="288607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nocturia</a:t>
            </a:r>
            <a:endParaRPr lang="en-US" sz="2250" dirty="0"/>
          </a:p>
        </p:txBody>
      </p:sp>
      <p:sp>
        <p:nvSpPr>
          <p:cNvPr id="38" name="SK-9-text-37"/>
          <p:cNvSpPr/>
          <p:nvPr/>
        </p:nvSpPr>
        <p:spPr>
          <a:xfrm>
            <a:off x="1572667" y="5287417"/>
            <a:ext cx="1061933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use ESS alone as a gatekeeper</a:t>
            </a:r>
            <a:endParaRPr lang="en-US" sz="2550" dirty="0"/>
          </a:p>
        </p:txBody>
      </p:sp>
      <p:sp>
        <p:nvSpPr>
          <p:cNvPr id="39" name="SK-9-text-38"/>
          <p:cNvSpPr/>
          <p:nvPr/>
        </p:nvSpPr>
        <p:spPr>
          <a:xfrm>
            <a:off x="1572667" y="5692080"/>
            <a:ext cx="9729192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Many patients with OSAHS are NOT excessively sleepy — a normal ESS score does not rule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 significant OSA. Always consider STOP-BANG and symptom clusters together.</a:t>
            </a:r>
            <a:endParaRPr lang="en-US" sz="1725" dirty="0"/>
          </a:p>
        </p:txBody>
      </p:sp>
      <p:sp>
        <p:nvSpPr>
          <p:cNvPr id="40" name="SK-9-text-39"/>
          <p:cNvSpPr/>
          <p:nvPr/>
        </p:nvSpPr>
        <p:spPr>
          <a:xfrm>
            <a:off x="451098" y="6556177"/>
            <a:ext cx="53663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NG202 · May 2026</a:t>
            </a:r>
            <a:endParaRPr lang="en-US" sz="1350" dirty="0"/>
          </a:p>
        </p:txBody>
      </p:sp>
      <p:sp>
        <p:nvSpPr>
          <p:cNvPr id="41" name="SK-9-text-40"/>
          <p:cNvSpPr/>
          <p:nvPr/>
        </p:nvSpPr>
        <p:spPr>
          <a:xfrm>
            <a:off x="11265396" y="6556177"/>
            <a:ext cx="92660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9 / 25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3586</Words>
  <Application>Microsoft Office PowerPoint</Application>
  <PresentationFormat>Widescreen</PresentationFormat>
  <Paragraphs>652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Montserrat</vt:lpstr>
      <vt:lpstr>Arial</vt:lpstr>
      <vt:lpstr>Inter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2026-06-15T16:27:53Z</dcterms:created>
  <dcterms:modified xsi:type="dcterms:W3CDTF">2026-06-15T21:17:34Z</dcterms:modified>
</cp:coreProperties>
</file>