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12192000"/>
  <p:embeddedFontLst>
    <p:embeddedFont>
      <p:font typeface="Inter" panose="020B0604020202020204" charset="0"/>
      <p:regular r:id="rId24"/>
      <p:bold r:id="rId25"/>
    </p:embeddedFont>
    <p:embeddedFont>
      <p:font typeface="Montserrat" panose="00000500000000000000" pitchFamily="2" charset="0"/>
      <p:regular r:id="rId26"/>
      <p:bold r:id="rId27"/>
    </p:embeddedFont>
    <p:embeddedFont>
      <p:font typeface="Open Sans" panose="020B0606030504020204" pitchFamily="34" charset="0"/>
      <p:regular r:id="rId28"/>
    </p:embeddedFont>
    <p:embeddedFont>
      <p:font typeface="Roboto" panose="02000000000000000000" pitchFamily="2" charset="0"/>
      <p:regular r:id="rId29"/>
      <p:bold r:id="rId3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302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5" Type="http://schemas.openxmlformats.org/officeDocument/2006/relationships/image" Target="../media/image12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18" Type="http://schemas.openxmlformats.org/officeDocument/2006/relationships/image" Target="../media/image144.png"/><Relationship Id="rId3" Type="http://schemas.openxmlformats.org/officeDocument/2006/relationships/image" Target="../media/image129.png"/><Relationship Id="rId21" Type="http://schemas.openxmlformats.org/officeDocument/2006/relationships/image" Target="../media/image147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17" Type="http://schemas.openxmlformats.org/officeDocument/2006/relationships/image" Target="../media/image14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2.png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23" Type="http://schemas.openxmlformats.org/officeDocument/2006/relationships/image" Target="../media/image149.png"/><Relationship Id="rId10" Type="http://schemas.openxmlformats.org/officeDocument/2006/relationships/image" Target="../media/image136.png"/><Relationship Id="rId19" Type="http://schemas.openxmlformats.org/officeDocument/2006/relationships/image" Target="../media/image145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Relationship Id="rId22" Type="http://schemas.openxmlformats.org/officeDocument/2006/relationships/image" Target="../media/image1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3" Type="http://schemas.openxmlformats.org/officeDocument/2006/relationships/image" Target="../media/image17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openxmlformats.org/officeDocument/2006/relationships/image" Target="../media/image151.png"/><Relationship Id="rId10" Type="http://schemas.openxmlformats.org/officeDocument/2006/relationships/image" Target="../media/image15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171.png"/><Relationship Id="rId18" Type="http://schemas.openxmlformats.org/officeDocument/2006/relationships/image" Target="../media/image176.png"/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12" Type="http://schemas.openxmlformats.org/officeDocument/2006/relationships/image" Target="../media/image170.png"/><Relationship Id="rId17" Type="http://schemas.openxmlformats.org/officeDocument/2006/relationships/image" Target="../media/image17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74.png"/><Relationship Id="rId20" Type="http://schemas.openxmlformats.org/officeDocument/2006/relationships/image" Target="../media/image1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4.png"/><Relationship Id="rId11" Type="http://schemas.openxmlformats.org/officeDocument/2006/relationships/image" Target="../media/image169.png"/><Relationship Id="rId5" Type="http://schemas.openxmlformats.org/officeDocument/2006/relationships/image" Target="../media/image163.png"/><Relationship Id="rId15" Type="http://schemas.openxmlformats.org/officeDocument/2006/relationships/image" Target="../media/image173.png"/><Relationship Id="rId10" Type="http://schemas.openxmlformats.org/officeDocument/2006/relationships/image" Target="../media/image168.png"/><Relationship Id="rId19" Type="http://schemas.openxmlformats.org/officeDocument/2006/relationships/image" Target="../media/image177.png"/><Relationship Id="rId4" Type="http://schemas.openxmlformats.org/officeDocument/2006/relationships/image" Target="../media/image162.png"/><Relationship Id="rId9" Type="http://schemas.openxmlformats.org/officeDocument/2006/relationships/image" Target="../media/image167.png"/><Relationship Id="rId14" Type="http://schemas.openxmlformats.org/officeDocument/2006/relationships/image" Target="../media/image1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18" Type="http://schemas.openxmlformats.org/officeDocument/2006/relationships/image" Target="../media/image194.png"/><Relationship Id="rId26" Type="http://schemas.openxmlformats.org/officeDocument/2006/relationships/image" Target="../media/image202.png"/><Relationship Id="rId3" Type="http://schemas.openxmlformats.org/officeDocument/2006/relationships/image" Target="../media/image179.png"/><Relationship Id="rId21" Type="http://schemas.openxmlformats.org/officeDocument/2006/relationships/image" Target="../media/image197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17" Type="http://schemas.openxmlformats.org/officeDocument/2006/relationships/image" Target="../media/image193.png"/><Relationship Id="rId25" Type="http://schemas.openxmlformats.org/officeDocument/2006/relationships/image" Target="../media/image20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92.png"/><Relationship Id="rId20" Type="http://schemas.openxmlformats.org/officeDocument/2006/relationships/image" Target="../media/image1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24" Type="http://schemas.openxmlformats.org/officeDocument/2006/relationships/image" Target="../media/image200.png"/><Relationship Id="rId5" Type="http://schemas.openxmlformats.org/officeDocument/2006/relationships/image" Target="../media/image181.png"/><Relationship Id="rId15" Type="http://schemas.openxmlformats.org/officeDocument/2006/relationships/image" Target="../media/image191.png"/><Relationship Id="rId23" Type="http://schemas.openxmlformats.org/officeDocument/2006/relationships/image" Target="../media/image199.png"/><Relationship Id="rId10" Type="http://schemas.openxmlformats.org/officeDocument/2006/relationships/image" Target="../media/image186.png"/><Relationship Id="rId19" Type="http://schemas.openxmlformats.org/officeDocument/2006/relationships/image" Target="../media/image195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Relationship Id="rId22" Type="http://schemas.openxmlformats.org/officeDocument/2006/relationships/image" Target="../media/image19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13" Type="http://schemas.openxmlformats.org/officeDocument/2006/relationships/image" Target="../media/image213.png"/><Relationship Id="rId3" Type="http://schemas.openxmlformats.org/officeDocument/2006/relationships/image" Target="../media/image203.png"/><Relationship Id="rId7" Type="http://schemas.openxmlformats.org/officeDocument/2006/relationships/image" Target="../media/image207.png"/><Relationship Id="rId12" Type="http://schemas.openxmlformats.org/officeDocument/2006/relationships/image" Target="../media/image2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6.png"/><Relationship Id="rId11" Type="http://schemas.openxmlformats.org/officeDocument/2006/relationships/image" Target="../media/image211.png"/><Relationship Id="rId5" Type="http://schemas.openxmlformats.org/officeDocument/2006/relationships/image" Target="../media/image205.png"/><Relationship Id="rId15" Type="http://schemas.openxmlformats.org/officeDocument/2006/relationships/image" Target="../media/image215.png"/><Relationship Id="rId10" Type="http://schemas.openxmlformats.org/officeDocument/2006/relationships/image" Target="../media/image210.png"/><Relationship Id="rId4" Type="http://schemas.openxmlformats.org/officeDocument/2006/relationships/image" Target="../media/image204.png"/><Relationship Id="rId9" Type="http://schemas.openxmlformats.org/officeDocument/2006/relationships/image" Target="../media/image209.png"/><Relationship Id="rId14" Type="http://schemas.openxmlformats.org/officeDocument/2006/relationships/image" Target="../media/image2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226.png"/><Relationship Id="rId3" Type="http://schemas.openxmlformats.org/officeDocument/2006/relationships/image" Target="../media/image216.png"/><Relationship Id="rId7" Type="http://schemas.openxmlformats.org/officeDocument/2006/relationships/image" Target="../media/image220.png"/><Relationship Id="rId12" Type="http://schemas.openxmlformats.org/officeDocument/2006/relationships/image" Target="../media/image2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9.png"/><Relationship Id="rId11" Type="http://schemas.openxmlformats.org/officeDocument/2006/relationships/image" Target="../media/image224.png"/><Relationship Id="rId5" Type="http://schemas.openxmlformats.org/officeDocument/2006/relationships/image" Target="../media/image218.png"/><Relationship Id="rId10" Type="http://schemas.openxmlformats.org/officeDocument/2006/relationships/image" Target="../media/image223.png"/><Relationship Id="rId4" Type="http://schemas.openxmlformats.org/officeDocument/2006/relationships/image" Target="../media/image217.png"/><Relationship Id="rId9" Type="http://schemas.openxmlformats.org/officeDocument/2006/relationships/image" Target="../media/image2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13" Type="http://schemas.openxmlformats.org/officeDocument/2006/relationships/image" Target="../media/image236.png"/><Relationship Id="rId18" Type="http://schemas.openxmlformats.org/officeDocument/2006/relationships/image" Target="../media/image241.png"/><Relationship Id="rId3" Type="http://schemas.openxmlformats.org/officeDocument/2006/relationships/image" Target="../media/image17.png"/><Relationship Id="rId7" Type="http://schemas.openxmlformats.org/officeDocument/2006/relationships/image" Target="../media/image230.png"/><Relationship Id="rId12" Type="http://schemas.openxmlformats.org/officeDocument/2006/relationships/image" Target="../media/image235.png"/><Relationship Id="rId17" Type="http://schemas.openxmlformats.org/officeDocument/2006/relationships/image" Target="../media/image24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9.png"/><Relationship Id="rId11" Type="http://schemas.openxmlformats.org/officeDocument/2006/relationships/image" Target="../media/image234.png"/><Relationship Id="rId5" Type="http://schemas.openxmlformats.org/officeDocument/2006/relationships/image" Target="../media/image228.png"/><Relationship Id="rId15" Type="http://schemas.openxmlformats.org/officeDocument/2006/relationships/image" Target="../media/image238.png"/><Relationship Id="rId10" Type="http://schemas.openxmlformats.org/officeDocument/2006/relationships/image" Target="../media/image233.png"/><Relationship Id="rId4" Type="http://schemas.openxmlformats.org/officeDocument/2006/relationships/image" Target="../media/image227.png"/><Relationship Id="rId9" Type="http://schemas.openxmlformats.org/officeDocument/2006/relationships/image" Target="../media/image232.png"/><Relationship Id="rId14" Type="http://schemas.openxmlformats.org/officeDocument/2006/relationships/image" Target="../media/image2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13" Type="http://schemas.openxmlformats.org/officeDocument/2006/relationships/image" Target="../media/image251.png"/><Relationship Id="rId3" Type="http://schemas.openxmlformats.org/officeDocument/2006/relationships/image" Target="../media/image17.png"/><Relationship Id="rId7" Type="http://schemas.openxmlformats.org/officeDocument/2006/relationships/image" Target="../media/image245.png"/><Relationship Id="rId12" Type="http://schemas.openxmlformats.org/officeDocument/2006/relationships/image" Target="../media/image25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4.png"/><Relationship Id="rId11" Type="http://schemas.openxmlformats.org/officeDocument/2006/relationships/image" Target="../media/image249.png"/><Relationship Id="rId5" Type="http://schemas.openxmlformats.org/officeDocument/2006/relationships/image" Target="../media/image243.png"/><Relationship Id="rId15" Type="http://schemas.openxmlformats.org/officeDocument/2006/relationships/image" Target="../media/image253.png"/><Relationship Id="rId10" Type="http://schemas.openxmlformats.org/officeDocument/2006/relationships/image" Target="../media/image248.png"/><Relationship Id="rId4" Type="http://schemas.openxmlformats.org/officeDocument/2006/relationships/image" Target="../media/image242.png"/><Relationship Id="rId9" Type="http://schemas.openxmlformats.org/officeDocument/2006/relationships/image" Target="../media/image247.png"/><Relationship Id="rId14" Type="http://schemas.openxmlformats.org/officeDocument/2006/relationships/image" Target="../media/image25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13" Type="http://schemas.openxmlformats.org/officeDocument/2006/relationships/image" Target="../media/image265.png"/><Relationship Id="rId18" Type="http://schemas.openxmlformats.org/officeDocument/2006/relationships/image" Target="../media/image270.png"/><Relationship Id="rId3" Type="http://schemas.openxmlformats.org/officeDocument/2006/relationships/image" Target="../media/image255.png"/><Relationship Id="rId7" Type="http://schemas.openxmlformats.org/officeDocument/2006/relationships/image" Target="../media/image259.png"/><Relationship Id="rId12" Type="http://schemas.openxmlformats.org/officeDocument/2006/relationships/image" Target="../media/image264.png"/><Relationship Id="rId17" Type="http://schemas.openxmlformats.org/officeDocument/2006/relationships/image" Target="../media/image26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8.png"/><Relationship Id="rId11" Type="http://schemas.openxmlformats.org/officeDocument/2006/relationships/image" Target="../media/image263.png"/><Relationship Id="rId5" Type="http://schemas.openxmlformats.org/officeDocument/2006/relationships/image" Target="../media/image257.png"/><Relationship Id="rId15" Type="http://schemas.openxmlformats.org/officeDocument/2006/relationships/image" Target="../media/image267.png"/><Relationship Id="rId10" Type="http://schemas.openxmlformats.org/officeDocument/2006/relationships/image" Target="../media/image262.png"/><Relationship Id="rId19" Type="http://schemas.openxmlformats.org/officeDocument/2006/relationships/image" Target="../media/image271.png"/><Relationship Id="rId4" Type="http://schemas.openxmlformats.org/officeDocument/2006/relationships/image" Target="../media/image256.png"/><Relationship Id="rId9" Type="http://schemas.openxmlformats.org/officeDocument/2006/relationships/image" Target="../media/image261.png"/><Relationship Id="rId14" Type="http://schemas.openxmlformats.org/officeDocument/2006/relationships/image" Target="../media/image26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png"/><Relationship Id="rId3" Type="http://schemas.openxmlformats.org/officeDocument/2006/relationships/image" Target="../media/image17.png"/><Relationship Id="rId7" Type="http://schemas.openxmlformats.org/officeDocument/2006/relationships/image" Target="../media/image275.png"/><Relationship Id="rId12" Type="http://schemas.openxmlformats.org/officeDocument/2006/relationships/image" Target="../media/image28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4.png"/><Relationship Id="rId11" Type="http://schemas.openxmlformats.org/officeDocument/2006/relationships/image" Target="../media/image279.png"/><Relationship Id="rId5" Type="http://schemas.openxmlformats.org/officeDocument/2006/relationships/image" Target="../media/image273.png"/><Relationship Id="rId10" Type="http://schemas.openxmlformats.org/officeDocument/2006/relationships/image" Target="../media/image278.png"/><Relationship Id="rId4" Type="http://schemas.openxmlformats.org/officeDocument/2006/relationships/image" Target="../media/image272.png"/><Relationship Id="rId9" Type="http://schemas.openxmlformats.org/officeDocument/2006/relationships/image" Target="../media/image27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png"/><Relationship Id="rId13" Type="http://schemas.openxmlformats.org/officeDocument/2006/relationships/image" Target="../media/image291.png"/><Relationship Id="rId18" Type="http://schemas.openxmlformats.org/officeDocument/2006/relationships/image" Target="../media/image296.png"/><Relationship Id="rId3" Type="http://schemas.openxmlformats.org/officeDocument/2006/relationships/image" Target="../media/image281.png"/><Relationship Id="rId21" Type="http://schemas.openxmlformats.org/officeDocument/2006/relationships/image" Target="../media/image299.png"/><Relationship Id="rId7" Type="http://schemas.openxmlformats.org/officeDocument/2006/relationships/image" Target="../media/image285.png"/><Relationship Id="rId12" Type="http://schemas.openxmlformats.org/officeDocument/2006/relationships/image" Target="../media/image290.png"/><Relationship Id="rId17" Type="http://schemas.openxmlformats.org/officeDocument/2006/relationships/image" Target="../media/image295.png"/><Relationship Id="rId25" Type="http://schemas.openxmlformats.org/officeDocument/2006/relationships/image" Target="../media/image30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94.png"/><Relationship Id="rId20" Type="http://schemas.openxmlformats.org/officeDocument/2006/relationships/image" Target="../media/image2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4.png"/><Relationship Id="rId11" Type="http://schemas.openxmlformats.org/officeDocument/2006/relationships/image" Target="../media/image289.png"/><Relationship Id="rId24" Type="http://schemas.openxmlformats.org/officeDocument/2006/relationships/image" Target="../media/image302.png"/><Relationship Id="rId5" Type="http://schemas.openxmlformats.org/officeDocument/2006/relationships/image" Target="../media/image283.png"/><Relationship Id="rId15" Type="http://schemas.openxmlformats.org/officeDocument/2006/relationships/image" Target="../media/image293.png"/><Relationship Id="rId23" Type="http://schemas.openxmlformats.org/officeDocument/2006/relationships/image" Target="../media/image301.png"/><Relationship Id="rId10" Type="http://schemas.openxmlformats.org/officeDocument/2006/relationships/image" Target="../media/image288.png"/><Relationship Id="rId19" Type="http://schemas.openxmlformats.org/officeDocument/2006/relationships/image" Target="../media/image297.png"/><Relationship Id="rId4" Type="http://schemas.openxmlformats.org/officeDocument/2006/relationships/image" Target="../media/image282.png"/><Relationship Id="rId9" Type="http://schemas.openxmlformats.org/officeDocument/2006/relationships/image" Target="../media/image287.png"/><Relationship Id="rId14" Type="http://schemas.openxmlformats.org/officeDocument/2006/relationships/image" Target="../media/image292.png"/><Relationship Id="rId22" Type="http://schemas.openxmlformats.org/officeDocument/2006/relationships/image" Target="../media/image30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19" Type="http://schemas.openxmlformats.org/officeDocument/2006/relationships/image" Target="../media/image99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75040"/>
            <a:ext cx="12192000" cy="582811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918865"/>
            <a:ext cx="658267" cy="82153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659582"/>
            <a:ext cx="7229773" cy="2276773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8290" y="0"/>
            <a:ext cx="6583561" cy="3566071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5671" y="3326011"/>
            <a:ext cx="3779490" cy="250314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73467" y="1344067"/>
            <a:ext cx="3328392" cy="3998119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597396" y="493663"/>
            <a:ext cx="5199247" cy="329059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chemeClr val="bg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250" dirty="0">
              <a:solidFill>
                <a:schemeClr val="bg1"/>
              </a:solidFill>
            </a:endParaRPr>
          </a:p>
        </p:txBody>
      </p:sp>
      <p:sp>
        <p:nvSpPr>
          <p:cNvPr id="10" name="SK-1-text-9"/>
          <p:cNvSpPr/>
          <p:nvPr/>
        </p:nvSpPr>
        <p:spPr>
          <a:xfrm>
            <a:off x="609600" y="1762423"/>
            <a:ext cx="6973788" cy="24276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105"/>
              </a:lnSpc>
              <a:buNone/>
            </a:pPr>
            <a:r>
              <a:rPr lang="en-US" sz="555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Pulmonary</a:t>
            </a:r>
            <a:endParaRPr lang="en-US" sz="5550" dirty="0"/>
          </a:p>
          <a:p>
            <a:pPr marL="0" indent="0" algn="l">
              <a:lnSpc>
                <a:spcPts val="6105"/>
              </a:lnSpc>
              <a:buNone/>
            </a:pPr>
            <a:r>
              <a:rPr lang="en-US" sz="555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Embolism &amp; VTE</a:t>
            </a:r>
            <a:endParaRPr lang="en-US" sz="5550" dirty="0"/>
          </a:p>
        </p:txBody>
      </p:sp>
      <p:sp>
        <p:nvSpPr>
          <p:cNvPr id="11" name="SK-1-text-10"/>
          <p:cNvSpPr/>
          <p:nvPr/>
        </p:nvSpPr>
        <p:spPr>
          <a:xfrm>
            <a:off x="572988" y="4423321"/>
            <a:ext cx="6400800" cy="10148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02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Comprehensive guide for GP registrars preparing</a:t>
            </a:r>
            <a:endParaRPr lang="en-US" sz="2025" dirty="0"/>
          </a:p>
          <a:p>
            <a:pPr marL="0" indent="0" algn="l">
              <a:lnSpc>
                <a:spcPts val="2734"/>
              </a:lnSpc>
              <a:buNone/>
            </a:pPr>
            <a:r>
              <a:rPr lang="en-US" sz="202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AKT and SCA exams, covering the latest NICE</a:t>
            </a:r>
            <a:endParaRPr lang="en-US" sz="2025" dirty="0"/>
          </a:p>
          <a:p>
            <a:pPr marL="0" indent="0" algn="l">
              <a:lnSpc>
                <a:spcPts val="2734"/>
              </a:lnSpc>
              <a:buNone/>
            </a:pPr>
            <a:r>
              <a:rPr lang="en-US" sz="202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NG158 and BNF 91 updates as of May 2026.</a:t>
            </a:r>
            <a:endParaRPr lang="en-US" sz="2025" dirty="0"/>
          </a:p>
        </p:txBody>
      </p:sp>
      <p:sp>
        <p:nvSpPr>
          <p:cNvPr id="12" name="SK-1-text-11"/>
          <p:cNvSpPr/>
          <p:nvPr/>
        </p:nvSpPr>
        <p:spPr>
          <a:xfrm>
            <a:off x="585192" y="5938986"/>
            <a:ext cx="116068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888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· May 2026 · NICE NG158 Confirmed Current</a:t>
            </a:r>
            <a:endParaRPr lang="en-US" sz="1500" dirty="0"/>
          </a:p>
        </p:txBody>
      </p:sp>
      <p:sp>
        <p:nvSpPr>
          <p:cNvPr id="13" name="SK-1-text-12"/>
          <p:cNvSpPr/>
          <p:nvPr/>
        </p:nvSpPr>
        <p:spPr>
          <a:xfrm>
            <a:off x="597396" y="6624786"/>
            <a:ext cx="22707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200" dirty="0"/>
          </a:p>
        </p:txBody>
      </p:sp>
      <p:sp>
        <p:nvSpPr>
          <p:cNvPr id="14" name="SK-1-text-13"/>
          <p:cNvSpPr/>
          <p:nvPr/>
        </p:nvSpPr>
        <p:spPr>
          <a:xfrm>
            <a:off x="8458200" y="6624786"/>
            <a:ext cx="314845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GP Registrar Training · AKT &amp; SCA Preparation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3048000" cy="1782961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63" y="1474440"/>
            <a:ext cx="877788" cy="137071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2125861"/>
            <a:ext cx="3511153" cy="387474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8071" y="2125861"/>
            <a:ext cx="3511153" cy="387474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7561" y="2125861"/>
            <a:ext cx="3511153" cy="387474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0384" y="5794921"/>
            <a:ext cx="2291953" cy="308521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3177" y="5794921"/>
            <a:ext cx="1341090" cy="308521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00157" y="5794921"/>
            <a:ext cx="2925961" cy="308521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240661"/>
            <a:ext cx="12192000" cy="308521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82894" y="2935188"/>
            <a:ext cx="426690" cy="575965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25294" y="2866579"/>
            <a:ext cx="316855" cy="658267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35969" y="2921496"/>
            <a:ext cx="585192" cy="562273"/>
          </a:xfrm>
          <a:prstGeom prst="rect">
            <a:avLst/>
          </a:prstGeom>
        </p:spPr>
      </p:pic>
      <p:sp>
        <p:nvSpPr>
          <p:cNvPr id="16" name="SK-10-text-15"/>
          <p:cNvSpPr/>
          <p:nvPr/>
        </p:nvSpPr>
        <p:spPr>
          <a:xfrm>
            <a:off x="633859" y="356592"/>
            <a:ext cx="6729859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878"/>
              </a:lnSpc>
              <a:buNone/>
            </a:pPr>
            <a:r>
              <a:rPr lang="en-US" sz="3525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 Anticoagulation</a:t>
            </a:r>
            <a:endParaRPr lang="en-US" sz="3525" dirty="0"/>
          </a:p>
          <a:p>
            <a:pPr marL="0" indent="0" algn="l">
              <a:lnSpc>
                <a:spcPts val="3878"/>
              </a:lnSpc>
              <a:buNone/>
            </a:pPr>
            <a:r>
              <a:rPr lang="en-US" sz="3525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Warfarin</a:t>
            </a:r>
            <a:endParaRPr lang="en-US" sz="3525" dirty="0"/>
          </a:p>
        </p:txBody>
      </p:sp>
      <p:sp>
        <p:nvSpPr>
          <p:cNvPr id="17" name="SK-10-text-16"/>
          <p:cNvSpPr/>
          <p:nvPr/>
        </p:nvSpPr>
        <p:spPr>
          <a:xfrm>
            <a:off x="633859" y="1714500"/>
            <a:ext cx="1155814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*When DOACs are not the right choice — three situations you must know*</a:t>
            </a:r>
            <a:endParaRPr lang="en-US" sz="2100" dirty="0"/>
          </a:p>
        </p:txBody>
      </p:sp>
      <p:sp>
        <p:nvSpPr>
          <p:cNvPr id="18" name="SK-10-text-17"/>
          <p:cNvSpPr/>
          <p:nvPr/>
        </p:nvSpPr>
        <p:spPr>
          <a:xfrm>
            <a:off x="1328886" y="2317998"/>
            <a:ext cx="198715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Antiphospholipid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Syndrome</a:t>
            </a:r>
            <a:endParaRPr lang="en-US" sz="1875" dirty="0"/>
          </a:p>
        </p:txBody>
      </p:sp>
      <p:sp>
        <p:nvSpPr>
          <p:cNvPr id="19" name="SK-10-text-18"/>
          <p:cNvSpPr/>
          <p:nvPr/>
        </p:nvSpPr>
        <p:spPr>
          <a:xfrm>
            <a:off x="743694" y="3607296"/>
            <a:ext cx="3524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Use: WARFARIN</a:t>
            </a:r>
            <a:endParaRPr lang="en-US" sz="1500" dirty="0"/>
          </a:p>
        </p:txBody>
      </p:sp>
      <p:sp>
        <p:nvSpPr>
          <p:cNvPr id="20" name="SK-10-text-19"/>
          <p:cNvSpPr/>
          <p:nvPr/>
        </p:nvSpPr>
        <p:spPr>
          <a:xfrm>
            <a:off x="743694" y="3908971"/>
            <a:ext cx="42862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Target INR: 2–3</a:t>
            </a:r>
            <a:endParaRPr lang="en-US" sz="1500" dirty="0"/>
          </a:p>
        </p:txBody>
      </p:sp>
      <p:sp>
        <p:nvSpPr>
          <p:cNvPr id="21" name="SK-10-text-20"/>
          <p:cNvSpPr/>
          <p:nvPr/>
        </p:nvSpPr>
        <p:spPr>
          <a:xfrm>
            <a:off x="743694" y="4203948"/>
            <a:ext cx="277966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⚠ DOACs are associated with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recurrence risk in APS</a:t>
            </a:r>
            <a:endParaRPr lang="en-US" sz="1500" dirty="0"/>
          </a:p>
        </p:txBody>
      </p:sp>
      <p:sp>
        <p:nvSpPr>
          <p:cNvPr id="22" name="SK-10-text-21"/>
          <p:cNvSpPr/>
          <p:nvPr/>
        </p:nvSpPr>
        <p:spPr>
          <a:xfrm>
            <a:off x="743694" y="4731990"/>
            <a:ext cx="2877294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Do NOT use apixaban 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rivaroxaban in confirmed triple-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positive APS</a:t>
            </a:r>
            <a:endParaRPr lang="en-US" sz="1500" dirty="0"/>
          </a:p>
        </p:txBody>
      </p:sp>
      <p:sp>
        <p:nvSpPr>
          <p:cNvPr id="23" name="SK-10-text-22"/>
          <p:cNvSpPr/>
          <p:nvPr/>
        </p:nvSpPr>
        <p:spPr>
          <a:xfrm>
            <a:off x="1217861" y="5836146"/>
            <a:ext cx="22092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WARFARIN — not DOAC</a:t>
            </a:r>
            <a:endParaRPr lang="en-US" sz="1575" dirty="0"/>
          </a:p>
        </p:txBody>
      </p:sp>
      <p:sp>
        <p:nvSpPr>
          <p:cNvPr id="24" name="SK-10-text-23"/>
          <p:cNvSpPr/>
          <p:nvPr/>
        </p:nvSpPr>
        <p:spPr>
          <a:xfrm>
            <a:off x="4607570" y="2413992"/>
            <a:ext cx="295230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&amp; Puerperium</a:t>
            </a:r>
            <a:endParaRPr lang="en-US" sz="1950" dirty="0"/>
          </a:p>
        </p:txBody>
      </p:sp>
      <p:sp>
        <p:nvSpPr>
          <p:cNvPr id="25" name="SK-10-text-24"/>
          <p:cNvSpPr/>
          <p:nvPr/>
        </p:nvSpPr>
        <p:spPr>
          <a:xfrm>
            <a:off x="4510980" y="3579763"/>
            <a:ext cx="268218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Use: LMWH (e.g. dalteparin,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tinzaparin)</a:t>
            </a:r>
            <a:endParaRPr lang="en-US" sz="1500" dirty="0"/>
          </a:p>
        </p:txBody>
      </p:sp>
      <p:sp>
        <p:nvSpPr>
          <p:cNvPr id="26" name="SK-10-text-25"/>
          <p:cNvSpPr/>
          <p:nvPr/>
        </p:nvSpPr>
        <p:spPr>
          <a:xfrm>
            <a:off x="4510980" y="4087267"/>
            <a:ext cx="292596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Continue throughout pregnancy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for ≥6 weeks postpartum</a:t>
            </a:r>
            <a:endParaRPr lang="en-US" sz="1500" dirty="0"/>
          </a:p>
        </p:txBody>
      </p:sp>
      <p:sp>
        <p:nvSpPr>
          <p:cNvPr id="27" name="SK-10-text-26"/>
          <p:cNvSpPr/>
          <p:nvPr/>
        </p:nvSpPr>
        <p:spPr>
          <a:xfrm>
            <a:off x="4510980" y="4587925"/>
            <a:ext cx="306005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⚠ DOACs: contraindicated (cross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placenta)</a:t>
            </a:r>
            <a:endParaRPr lang="en-US" sz="1500" dirty="0"/>
          </a:p>
        </p:txBody>
      </p:sp>
      <p:sp>
        <p:nvSpPr>
          <p:cNvPr id="28" name="SK-10-text-27"/>
          <p:cNvSpPr/>
          <p:nvPr/>
        </p:nvSpPr>
        <p:spPr>
          <a:xfrm>
            <a:off x="4510980" y="5088582"/>
            <a:ext cx="3060055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⚠ Warfarin: contraindicated in 1st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trimester (teratogenic) and near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delivery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5472857" y="5836146"/>
            <a:ext cx="12337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LMWH ONLY</a:t>
            </a:r>
            <a:endParaRPr lang="en-US" sz="1575" dirty="0"/>
          </a:p>
        </p:txBody>
      </p:sp>
      <p:sp>
        <p:nvSpPr>
          <p:cNvPr id="30" name="SK-10-text-29"/>
          <p:cNvSpPr/>
          <p:nvPr/>
        </p:nvSpPr>
        <p:spPr>
          <a:xfrm>
            <a:off x="8778180" y="2324844"/>
            <a:ext cx="2157859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Renal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Impairment / Other</a:t>
            </a:r>
            <a:endParaRPr lang="en-US" sz="1875" dirty="0"/>
          </a:p>
        </p:txBody>
      </p:sp>
      <p:sp>
        <p:nvSpPr>
          <p:cNvPr id="31" name="SK-10-text-30"/>
          <p:cNvSpPr/>
          <p:nvPr/>
        </p:nvSpPr>
        <p:spPr>
          <a:xfrm>
            <a:off x="8266063" y="3634680"/>
            <a:ext cx="329178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eGFR &lt;15: use LMWH (DOACs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renally cleared — accumulation risk)</a:t>
            </a:r>
            <a:endParaRPr lang="en-US" sz="1500" dirty="0"/>
          </a:p>
        </p:txBody>
      </p:sp>
      <p:sp>
        <p:nvSpPr>
          <p:cNvPr id="32" name="SK-10-text-31"/>
          <p:cNvSpPr/>
          <p:nvPr/>
        </p:nvSpPr>
        <p:spPr>
          <a:xfrm>
            <a:off x="8266063" y="4169569"/>
            <a:ext cx="324296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Edoxaban / Dabigatran: require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5–10 days LMWH first, then switch</a:t>
            </a:r>
            <a:endParaRPr lang="en-US" sz="1500" dirty="0"/>
          </a:p>
        </p:txBody>
      </p:sp>
      <p:sp>
        <p:nvSpPr>
          <p:cNvPr id="33" name="SK-10-text-32"/>
          <p:cNvSpPr/>
          <p:nvPr/>
        </p:nvSpPr>
        <p:spPr>
          <a:xfrm>
            <a:off x="8266063" y="4697611"/>
            <a:ext cx="265777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Significant drug interactions: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LMWH or warfarin</a:t>
            </a:r>
            <a:endParaRPr lang="en-US" sz="1500" dirty="0"/>
          </a:p>
        </p:txBody>
      </p:sp>
      <p:sp>
        <p:nvSpPr>
          <p:cNvPr id="34" name="SK-10-text-33"/>
          <p:cNvSpPr/>
          <p:nvPr/>
        </p:nvSpPr>
        <p:spPr>
          <a:xfrm>
            <a:off x="8266063" y="5218807"/>
            <a:ext cx="298698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Warfarin: used when DOACs not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tolerated or contraindicated</a:t>
            </a:r>
            <a:endParaRPr lang="en-US" sz="1500" dirty="0"/>
          </a:p>
        </p:txBody>
      </p:sp>
      <p:sp>
        <p:nvSpPr>
          <p:cNvPr id="35" name="SK-10-text-34"/>
          <p:cNvSpPr/>
          <p:nvPr/>
        </p:nvSpPr>
        <p:spPr>
          <a:xfrm>
            <a:off x="8459986" y="5836146"/>
            <a:ext cx="280660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eGFR before prescribing</a:t>
            </a:r>
            <a:endParaRPr lang="en-US" sz="1575" dirty="0"/>
          </a:p>
        </p:txBody>
      </p:sp>
      <p:sp>
        <p:nvSpPr>
          <p:cNvPr id="36" name="SK-10-text-35"/>
          <p:cNvSpPr/>
          <p:nvPr/>
        </p:nvSpPr>
        <p:spPr>
          <a:xfrm>
            <a:off x="1217861" y="6293601"/>
            <a:ext cx="114849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*Edoxaban and dabigatran both require an initial 5–10 day LMWH lead-in — unlike apixaban and rivaroxaban which can be started immediately.</a:t>
            </a:r>
            <a:endParaRPr lang="en-US" sz="1200" dirty="0"/>
          </a:p>
        </p:txBody>
      </p:sp>
      <p:sp>
        <p:nvSpPr>
          <p:cNvPr id="37" name="SK-10-text-36"/>
          <p:cNvSpPr/>
          <p:nvPr/>
        </p:nvSpPr>
        <p:spPr>
          <a:xfrm>
            <a:off x="280392" y="6645325"/>
            <a:ext cx="72085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PE and VTE Teaching Deck</a:t>
            </a:r>
            <a:endParaRPr lang="en-US" sz="1200" dirty="0"/>
          </a:p>
        </p:txBody>
      </p:sp>
      <p:sp>
        <p:nvSpPr>
          <p:cNvPr id="38" name="SK-10-text-37"/>
          <p:cNvSpPr/>
          <p:nvPr/>
        </p:nvSpPr>
        <p:spPr>
          <a:xfrm>
            <a:off x="9360396" y="6645325"/>
            <a:ext cx="268515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10 of 21 · NICE NG158 · BNF 91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5490" y="0"/>
            <a:ext cx="2316361" cy="2125861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200150"/>
            <a:ext cx="1036290" cy="137071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023021"/>
            <a:ext cx="5339953" cy="187895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023021"/>
            <a:ext cx="146298" cy="1878955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953" y="2023021"/>
            <a:ext cx="999679" cy="187895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0094" y="2023021"/>
            <a:ext cx="5339953" cy="187895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0094" y="2023021"/>
            <a:ext cx="146298" cy="187895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76392" y="2023021"/>
            <a:ext cx="999679" cy="187895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4094113"/>
            <a:ext cx="5339953" cy="1769269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655" y="4094113"/>
            <a:ext cx="146298" cy="1769269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7953" y="4094113"/>
            <a:ext cx="999679" cy="1769269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0094" y="4094113"/>
            <a:ext cx="5339953" cy="1769269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0094" y="4094113"/>
            <a:ext cx="146298" cy="1769269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76392" y="4094113"/>
            <a:ext cx="999679" cy="1769269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655" y="6069211"/>
            <a:ext cx="10948392" cy="363438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83561" y="4677073"/>
            <a:ext cx="609600" cy="589657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2753" y="4663380"/>
            <a:ext cx="487561" cy="624036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71357" y="2640211"/>
            <a:ext cx="633859" cy="624036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75271" y="2605980"/>
            <a:ext cx="694879" cy="699492"/>
          </a:xfrm>
          <a:prstGeom prst="rect">
            <a:avLst/>
          </a:prstGeom>
        </p:spPr>
      </p:pic>
      <p:sp>
        <p:nvSpPr>
          <p:cNvPr id="23" name="SK-11-text-22"/>
          <p:cNvSpPr/>
          <p:nvPr/>
        </p:nvSpPr>
        <p:spPr>
          <a:xfrm>
            <a:off x="609600" y="514350"/>
            <a:ext cx="11582400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 of Anticoagulation</a:t>
            </a:r>
            <a:endParaRPr lang="en-US" sz="4125" dirty="0"/>
          </a:p>
        </p:txBody>
      </p:sp>
      <p:sp>
        <p:nvSpPr>
          <p:cNvPr id="24" name="SK-11-text-23"/>
          <p:cNvSpPr/>
          <p:nvPr/>
        </p:nvSpPr>
        <p:spPr>
          <a:xfrm>
            <a:off x="585192" y="1494979"/>
            <a:ext cx="1160680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*How long is long enough? Tailored to VTE type and clinical risk.</a:t>
            </a:r>
            <a:endParaRPr lang="en-US" sz="2100" dirty="0"/>
          </a:p>
        </p:txBody>
      </p:sp>
      <p:sp>
        <p:nvSpPr>
          <p:cNvPr id="25" name="SK-11-text-24"/>
          <p:cNvSpPr/>
          <p:nvPr/>
        </p:nvSpPr>
        <p:spPr>
          <a:xfrm>
            <a:off x="1889671" y="2160240"/>
            <a:ext cx="397383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Provoked VTE</a:t>
            </a:r>
            <a:endParaRPr lang="en-US" sz="2100" dirty="0"/>
          </a:p>
        </p:txBody>
      </p:sp>
      <p:sp>
        <p:nvSpPr>
          <p:cNvPr id="26" name="SK-11-text-25"/>
          <p:cNvSpPr/>
          <p:nvPr/>
        </p:nvSpPr>
        <p:spPr>
          <a:xfrm>
            <a:off x="1877467" y="2461915"/>
            <a:ext cx="325516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Identifiable reversible trigger — surgery,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fracture, long flight</a:t>
            </a:r>
            <a:endParaRPr lang="en-US" sz="1425" dirty="0"/>
          </a:p>
        </p:txBody>
      </p:sp>
      <p:sp>
        <p:nvSpPr>
          <p:cNvPr id="27" name="SK-11-text-26"/>
          <p:cNvSpPr/>
          <p:nvPr/>
        </p:nvSpPr>
        <p:spPr>
          <a:xfrm>
            <a:off x="1889671" y="2955727"/>
            <a:ext cx="352996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Months</a:t>
            </a:r>
            <a:endParaRPr lang="en-US" sz="2550" dirty="0"/>
          </a:p>
        </p:txBody>
      </p:sp>
      <p:sp>
        <p:nvSpPr>
          <p:cNvPr id="28" name="SK-11-text-27"/>
          <p:cNvSpPr/>
          <p:nvPr/>
        </p:nvSpPr>
        <p:spPr>
          <a:xfrm>
            <a:off x="1877467" y="3339703"/>
            <a:ext cx="336485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Minimum. Review at 3 months and stop if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 resolved.</a:t>
            </a:r>
            <a:endParaRPr lang="en-US" sz="1425" dirty="0"/>
          </a:p>
        </p:txBody>
      </p:sp>
      <p:sp>
        <p:nvSpPr>
          <p:cNvPr id="29" name="SK-11-text-28"/>
          <p:cNvSpPr/>
          <p:nvPr/>
        </p:nvSpPr>
        <p:spPr>
          <a:xfrm>
            <a:off x="7473553" y="2160240"/>
            <a:ext cx="461391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Unprovoked VTE</a:t>
            </a:r>
            <a:endParaRPr lang="en-US" sz="2100" dirty="0"/>
          </a:p>
        </p:txBody>
      </p:sp>
      <p:sp>
        <p:nvSpPr>
          <p:cNvPr id="30" name="SK-11-text-29"/>
          <p:cNvSpPr/>
          <p:nvPr/>
        </p:nvSpPr>
        <p:spPr>
          <a:xfrm>
            <a:off x="7473553" y="2482453"/>
            <a:ext cx="47184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clear identifiable cause found</a:t>
            </a:r>
            <a:endParaRPr lang="en-US" sz="1500" dirty="0"/>
          </a:p>
        </p:txBody>
      </p:sp>
      <p:sp>
        <p:nvSpPr>
          <p:cNvPr id="31" name="SK-11-text-30"/>
          <p:cNvSpPr/>
          <p:nvPr/>
        </p:nvSpPr>
        <p:spPr>
          <a:xfrm>
            <a:off x="7473553" y="2880271"/>
            <a:ext cx="430720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3 Months</a:t>
            </a:r>
            <a:endParaRPr lang="en-US" sz="2550" dirty="0"/>
          </a:p>
        </p:txBody>
      </p:sp>
      <p:sp>
        <p:nvSpPr>
          <p:cNvPr id="32" name="SK-11-text-31"/>
          <p:cNvSpPr/>
          <p:nvPr/>
        </p:nvSpPr>
        <p:spPr>
          <a:xfrm>
            <a:off x="7473553" y="3305473"/>
            <a:ext cx="370626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extending to 6 months or long-term.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 bleeding vs. recurrence risk annually.</a:t>
            </a:r>
            <a:endParaRPr lang="en-US" sz="1425" dirty="0"/>
          </a:p>
        </p:txBody>
      </p:sp>
      <p:sp>
        <p:nvSpPr>
          <p:cNvPr id="33" name="SK-11-text-32"/>
          <p:cNvSpPr/>
          <p:nvPr/>
        </p:nvSpPr>
        <p:spPr>
          <a:xfrm>
            <a:off x="1877467" y="4238179"/>
            <a:ext cx="685419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Cancer-Associated VTE</a:t>
            </a:r>
            <a:endParaRPr lang="en-US" sz="2100" dirty="0"/>
          </a:p>
        </p:txBody>
      </p:sp>
      <p:sp>
        <p:nvSpPr>
          <p:cNvPr id="34" name="SK-11-text-33"/>
          <p:cNvSpPr/>
          <p:nvPr/>
        </p:nvSpPr>
        <p:spPr>
          <a:xfrm>
            <a:off x="1877467" y="4546848"/>
            <a:ext cx="103145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 malignancy driving hypercoagulable state</a:t>
            </a:r>
            <a:endParaRPr lang="en-US" sz="1500" dirty="0"/>
          </a:p>
        </p:txBody>
      </p:sp>
      <p:sp>
        <p:nvSpPr>
          <p:cNvPr id="35" name="SK-11-text-34"/>
          <p:cNvSpPr/>
          <p:nvPr/>
        </p:nvSpPr>
        <p:spPr>
          <a:xfrm>
            <a:off x="1877467" y="4875907"/>
            <a:ext cx="430720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C878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6 Months</a:t>
            </a:r>
            <a:endParaRPr lang="en-US" sz="2550" dirty="0"/>
          </a:p>
        </p:txBody>
      </p:sp>
      <p:sp>
        <p:nvSpPr>
          <p:cNvPr id="36" name="SK-11-text-35"/>
          <p:cNvSpPr/>
          <p:nvPr/>
        </p:nvSpPr>
        <p:spPr>
          <a:xfrm>
            <a:off x="1877467" y="5294263"/>
            <a:ext cx="369406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While cancer is active. DOACs preferred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(apixaban, rivaroxaban, edoxaban) or LMWH.</a:t>
            </a:r>
            <a:endParaRPr lang="en-US" sz="1425" dirty="0"/>
          </a:p>
        </p:txBody>
      </p:sp>
      <p:sp>
        <p:nvSpPr>
          <p:cNvPr id="37" name="SK-11-text-36"/>
          <p:cNvSpPr/>
          <p:nvPr/>
        </p:nvSpPr>
        <p:spPr>
          <a:xfrm>
            <a:off x="7473553" y="4238179"/>
            <a:ext cx="471844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Recurrent Unprovoked VTE</a:t>
            </a:r>
            <a:endParaRPr lang="en-US" sz="2100" dirty="0"/>
          </a:p>
        </p:txBody>
      </p:sp>
      <p:sp>
        <p:nvSpPr>
          <p:cNvPr id="38" name="SK-11-text-37"/>
          <p:cNvSpPr/>
          <p:nvPr/>
        </p:nvSpPr>
        <p:spPr>
          <a:xfrm>
            <a:off x="7473553" y="4546848"/>
            <a:ext cx="471844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 or further unprovoked event</a:t>
            </a:r>
            <a:endParaRPr lang="en-US" sz="1500" dirty="0"/>
          </a:p>
        </p:txBody>
      </p:sp>
      <p:sp>
        <p:nvSpPr>
          <p:cNvPr id="39" name="SK-11-text-38"/>
          <p:cNvSpPr/>
          <p:nvPr/>
        </p:nvSpPr>
        <p:spPr>
          <a:xfrm>
            <a:off x="7473553" y="4875907"/>
            <a:ext cx="365950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5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Long-Term</a:t>
            </a:r>
            <a:endParaRPr lang="en-US" sz="2550" dirty="0"/>
          </a:p>
        </p:txBody>
      </p:sp>
      <p:sp>
        <p:nvSpPr>
          <p:cNvPr id="40" name="SK-11-text-39"/>
          <p:cNvSpPr/>
          <p:nvPr/>
        </p:nvSpPr>
        <p:spPr>
          <a:xfrm>
            <a:off x="7461498" y="5294263"/>
            <a:ext cx="368185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Indefinite anticoagulation. Annual risk-benefit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review. Discuss patient preference.</a:t>
            </a:r>
            <a:endParaRPr lang="en-US" sz="1425" dirty="0"/>
          </a:p>
        </p:txBody>
      </p:sp>
      <p:sp>
        <p:nvSpPr>
          <p:cNvPr id="41" name="SK-11-text-40"/>
          <p:cNvSpPr/>
          <p:nvPr/>
        </p:nvSpPr>
        <p:spPr>
          <a:xfrm>
            <a:off x="1739801" y="6130975"/>
            <a:ext cx="865123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principle: Provoked = defined endpoint. Unprovoked = ongoing shared decision-making.</a:t>
            </a:r>
            <a:endParaRPr lang="en-US" sz="1650" dirty="0"/>
          </a:p>
        </p:txBody>
      </p:sp>
      <p:sp>
        <p:nvSpPr>
          <p:cNvPr id="42" name="SK-11-text-41"/>
          <p:cNvSpPr/>
          <p:nvPr/>
        </p:nvSpPr>
        <p:spPr>
          <a:xfrm>
            <a:off x="158353" y="6624786"/>
            <a:ext cx="727043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PE &amp; VTE Teaching Deck</a:t>
            </a:r>
            <a:endParaRPr lang="en-US" sz="1275" dirty="0"/>
          </a:p>
        </p:txBody>
      </p:sp>
      <p:sp>
        <p:nvSpPr>
          <p:cNvPr id="43" name="SK-11-text-42"/>
          <p:cNvSpPr/>
          <p:nvPr/>
        </p:nvSpPr>
        <p:spPr>
          <a:xfrm>
            <a:off x="9526191" y="6624786"/>
            <a:ext cx="249495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11 · NICE NG158 · May 2026</a:t>
            </a:r>
            <a:endParaRPr lang="en-US" sz="12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73875"/>
            <a:ext cx="12192000" cy="383977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490" y="0"/>
            <a:ext cx="6888361" cy="30861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48073"/>
            <a:ext cx="6729859" cy="137071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5757" y="699492"/>
            <a:ext cx="1365498" cy="349746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80779"/>
            <a:ext cx="5498455" cy="397758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2180779"/>
            <a:ext cx="5157192" cy="397758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58400" y="445740"/>
            <a:ext cx="1499592" cy="3065413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59463" y="3017490"/>
            <a:ext cx="19050" cy="2468761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973" y="3506391"/>
            <a:ext cx="5059561" cy="9525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973" y="4123730"/>
            <a:ext cx="5059561" cy="9525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8973" y="4740920"/>
            <a:ext cx="5059561" cy="9525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8973" y="5358110"/>
            <a:ext cx="5059561" cy="9525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82659" y="377130"/>
            <a:ext cx="1670298" cy="3120330"/>
          </a:xfrm>
          <a:prstGeom prst="rect">
            <a:avLst/>
          </a:prstGeom>
        </p:spPr>
      </p:pic>
      <p:sp>
        <p:nvSpPr>
          <p:cNvPr id="16" name="SK-12-text-15"/>
          <p:cNvSpPr/>
          <p:nvPr/>
        </p:nvSpPr>
        <p:spPr>
          <a:xfrm>
            <a:off x="609600" y="630882"/>
            <a:ext cx="1158240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Massive Pulmonary Embolism</a:t>
            </a:r>
            <a:endParaRPr lang="en-US" sz="3900" dirty="0"/>
          </a:p>
        </p:txBody>
      </p:sp>
      <p:sp>
        <p:nvSpPr>
          <p:cNvPr id="17" name="SK-12-text-16"/>
          <p:cNvSpPr/>
          <p:nvPr/>
        </p:nvSpPr>
        <p:spPr>
          <a:xfrm>
            <a:off x="7511355" y="781794"/>
            <a:ext cx="127783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</a:t>
            </a:r>
            <a:endParaRPr lang="en-US" sz="1500" dirty="0"/>
          </a:p>
        </p:txBody>
      </p:sp>
      <p:sp>
        <p:nvSpPr>
          <p:cNvPr id="18" name="SK-12-text-17"/>
          <p:cNvSpPr/>
          <p:nvPr/>
        </p:nvSpPr>
        <p:spPr>
          <a:xfrm>
            <a:off x="597396" y="1543050"/>
            <a:ext cx="1159460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Haemodynamic instability · Emergency management</a:t>
            </a:r>
            <a:endParaRPr lang="en-US" sz="2100" dirty="0"/>
          </a:p>
        </p:txBody>
      </p:sp>
      <p:sp>
        <p:nvSpPr>
          <p:cNvPr id="19" name="SK-12-text-18"/>
          <p:cNvSpPr/>
          <p:nvPr/>
        </p:nvSpPr>
        <p:spPr>
          <a:xfrm>
            <a:off x="804565" y="2372767"/>
            <a:ext cx="298037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IT</a:t>
            </a:r>
            <a:endParaRPr lang="en-US" sz="1575" dirty="0"/>
          </a:p>
        </p:txBody>
      </p:sp>
      <p:sp>
        <p:nvSpPr>
          <p:cNvPr id="20" name="SK-12-text-19"/>
          <p:cNvSpPr/>
          <p:nvPr/>
        </p:nvSpPr>
        <p:spPr>
          <a:xfrm>
            <a:off x="816769" y="2852886"/>
            <a:ext cx="494987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Systolic BP &lt;90 mmHg — or a drop of &gt;40 mmHg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baseline</a:t>
            </a:r>
            <a:endParaRPr lang="en-US" sz="1650" dirty="0"/>
          </a:p>
        </p:txBody>
      </p:sp>
      <p:sp>
        <p:nvSpPr>
          <p:cNvPr id="21" name="SK-12-text-20"/>
          <p:cNvSpPr/>
          <p:nvPr/>
        </p:nvSpPr>
        <p:spPr>
          <a:xfrm>
            <a:off x="804565" y="3634680"/>
            <a:ext cx="113874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Cardiac arrest or peri-arrest — loss of output, PEA</a:t>
            </a:r>
            <a:endParaRPr lang="en-US" sz="1650" dirty="0"/>
          </a:p>
        </p:txBody>
      </p:sp>
      <p:sp>
        <p:nvSpPr>
          <p:cNvPr id="22" name="SK-12-text-21"/>
          <p:cNvSpPr/>
          <p:nvPr/>
        </p:nvSpPr>
        <p:spPr>
          <a:xfrm>
            <a:off x="816769" y="4176415"/>
            <a:ext cx="1137523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Severe hypoxia — SpO₂ unresponsive to oxygen</a:t>
            </a:r>
            <a:endParaRPr lang="en-US" sz="1650" dirty="0"/>
          </a:p>
        </p:txBody>
      </p:sp>
      <p:sp>
        <p:nvSpPr>
          <p:cNvPr id="23" name="SK-12-text-22"/>
          <p:cNvSpPr/>
          <p:nvPr/>
        </p:nvSpPr>
        <p:spPr>
          <a:xfrm>
            <a:off x="816769" y="4704457"/>
            <a:ext cx="455979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Altered consciousness — syncope, agitation,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collapse</a:t>
            </a:r>
            <a:endParaRPr lang="en-US" sz="1650" dirty="0"/>
          </a:p>
        </p:txBody>
      </p:sp>
      <p:sp>
        <p:nvSpPr>
          <p:cNvPr id="24" name="SK-12-text-23"/>
          <p:cNvSpPr/>
          <p:nvPr/>
        </p:nvSpPr>
        <p:spPr>
          <a:xfrm>
            <a:off x="816769" y="5452021"/>
            <a:ext cx="441349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Signs of right heart strain — raised JVP, RV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heave, shock</a:t>
            </a:r>
            <a:endParaRPr lang="en-US" sz="1650" dirty="0"/>
          </a:p>
        </p:txBody>
      </p:sp>
      <p:sp>
        <p:nvSpPr>
          <p:cNvPr id="25" name="SK-12-text-24"/>
          <p:cNvSpPr/>
          <p:nvPr/>
        </p:nvSpPr>
        <p:spPr>
          <a:xfrm>
            <a:off x="6583561" y="2372767"/>
            <a:ext cx="202025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IT</a:t>
            </a:r>
            <a:endParaRPr lang="en-US" sz="1575" dirty="0"/>
          </a:p>
        </p:txBody>
      </p:sp>
      <p:sp>
        <p:nvSpPr>
          <p:cNvPr id="26" name="SK-12-text-25"/>
          <p:cNvSpPr/>
          <p:nvPr/>
        </p:nvSpPr>
        <p:spPr>
          <a:xfrm>
            <a:off x="6595765" y="2852886"/>
            <a:ext cx="55962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① Call 999 immediately</a:t>
            </a:r>
            <a:endParaRPr lang="en-US" sz="1800" dirty="0"/>
          </a:p>
        </p:txBody>
      </p:sp>
      <p:sp>
        <p:nvSpPr>
          <p:cNvPr id="27" name="SK-12-text-26"/>
          <p:cNvSpPr/>
          <p:nvPr/>
        </p:nvSpPr>
        <p:spPr>
          <a:xfrm>
            <a:off x="6961584" y="3161407"/>
            <a:ext cx="52304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delay transfer from primary care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6595765" y="3586609"/>
            <a:ext cx="55962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② Systemic thrombolysis</a:t>
            </a:r>
            <a:endParaRPr lang="en-US" sz="1800" dirty="0"/>
          </a:p>
        </p:txBody>
      </p:sp>
      <p:sp>
        <p:nvSpPr>
          <p:cNvPr id="29" name="SK-12-text-28"/>
          <p:cNvSpPr/>
          <p:nvPr/>
        </p:nvSpPr>
        <p:spPr>
          <a:xfrm>
            <a:off x="6961584" y="3874740"/>
            <a:ext cx="256029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Alteplase — 10 mg IV bolus, then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90 mg over 2 hours</a:t>
            </a:r>
            <a:endParaRPr lang="en-US" sz="1350" dirty="0"/>
          </a:p>
        </p:txBody>
      </p:sp>
      <p:sp>
        <p:nvSpPr>
          <p:cNvPr id="30" name="SK-12-text-29"/>
          <p:cNvSpPr/>
          <p:nvPr/>
        </p:nvSpPr>
        <p:spPr>
          <a:xfrm>
            <a:off x="6595765" y="4498777"/>
            <a:ext cx="55962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③ Anticoagulation in parallel</a:t>
            </a:r>
            <a:endParaRPr lang="en-US" sz="1800" dirty="0"/>
          </a:p>
        </p:txBody>
      </p:sp>
      <p:sp>
        <p:nvSpPr>
          <p:cNvPr id="31" name="SK-12-text-30"/>
          <p:cNvSpPr/>
          <p:nvPr/>
        </p:nvSpPr>
        <p:spPr>
          <a:xfrm>
            <a:off x="6961584" y="4807446"/>
            <a:ext cx="52304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Heparin alongside thrombolysis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6595765" y="5218807"/>
            <a:ext cx="55962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④ ITU / Resuscitation team</a:t>
            </a:r>
            <a:endParaRPr lang="en-US" sz="1800" dirty="0"/>
          </a:p>
        </p:txBody>
      </p:sp>
      <p:sp>
        <p:nvSpPr>
          <p:cNvPr id="33" name="SK-12-text-32"/>
          <p:cNvSpPr/>
          <p:nvPr/>
        </p:nvSpPr>
        <p:spPr>
          <a:xfrm>
            <a:off x="6961584" y="5513784"/>
            <a:ext cx="292596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Surgical embolectomy if thrombolysis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fails or is contraindicated</a:t>
            </a:r>
            <a:endParaRPr lang="en-US" sz="1350" dirty="0"/>
          </a:p>
        </p:txBody>
      </p:sp>
      <p:sp>
        <p:nvSpPr>
          <p:cNvPr id="34" name="SK-12-text-33"/>
          <p:cNvSpPr/>
          <p:nvPr/>
        </p:nvSpPr>
        <p:spPr>
          <a:xfrm>
            <a:off x="597396" y="6583561"/>
            <a:ext cx="81095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PE and VTE Teaching Deck</a:t>
            </a:r>
            <a:endParaRPr lang="en-US" sz="1350" dirty="0"/>
          </a:p>
        </p:txBody>
      </p:sp>
      <p:sp>
        <p:nvSpPr>
          <p:cNvPr id="35" name="SK-12-text-34"/>
          <p:cNvSpPr/>
          <p:nvPr/>
        </p:nvSpPr>
        <p:spPr>
          <a:xfrm>
            <a:off x="5553224" y="6583561"/>
            <a:ext cx="106099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12 of 21</a:t>
            </a:r>
            <a:endParaRPr lang="en-US" sz="1350" dirty="0"/>
          </a:p>
        </p:txBody>
      </p:sp>
      <p:sp>
        <p:nvSpPr>
          <p:cNvPr id="36" name="SK-12-text-35"/>
          <p:cNvSpPr/>
          <p:nvPr/>
        </p:nvSpPr>
        <p:spPr>
          <a:xfrm>
            <a:off x="9728746" y="6583561"/>
            <a:ext cx="18535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NG158 · May 2026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063823"/>
            <a:ext cx="975271" cy="66675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0071" y="0"/>
            <a:ext cx="3291780" cy="267459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509986"/>
            <a:ext cx="3242965" cy="1069777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3271" y="2690366"/>
            <a:ext cx="426690" cy="952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7979" y="2641247"/>
            <a:ext cx="107763" cy="107763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3271" y="3040112"/>
            <a:ext cx="426690" cy="952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7979" y="2990993"/>
            <a:ext cx="107763" cy="107763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3271" y="3725912"/>
            <a:ext cx="426690" cy="952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7979" y="3676793"/>
            <a:ext cx="107763" cy="107763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0980" y="2132707"/>
            <a:ext cx="3596580" cy="843558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0980" y="3387625"/>
            <a:ext cx="3596580" cy="877937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44173" y="2290465"/>
            <a:ext cx="694879" cy="1632198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56421" y="2704100"/>
            <a:ext cx="2109192" cy="575965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491930"/>
            <a:ext cx="3413671" cy="188595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28071" y="4491930"/>
            <a:ext cx="3413671" cy="1885950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6690" y="4491930"/>
            <a:ext cx="3413671" cy="1885950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37671" y="6549330"/>
            <a:ext cx="2316361" cy="308521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1569" y="4642842"/>
            <a:ext cx="292596" cy="274290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74196" y="4629150"/>
            <a:ext cx="304800" cy="294829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77553" y="4629150"/>
            <a:ext cx="304800" cy="294829"/>
          </a:xfrm>
          <a:prstGeom prst="rect">
            <a:avLst/>
          </a:prstGeom>
        </p:spPr>
      </p:pic>
      <p:sp>
        <p:nvSpPr>
          <p:cNvPr id="26" name="SK-13-text-25"/>
          <p:cNvSpPr/>
          <p:nvPr/>
        </p:nvSpPr>
        <p:spPr>
          <a:xfrm>
            <a:off x="572988" y="493663"/>
            <a:ext cx="11619012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DVT Diagnosis and Management</a:t>
            </a:r>
            <a:endParaRPr lang="en-US" sz="3900" dirty="0"/>
          </a:p>
        </p:txBody>
      </p:sp>
      <p:sp>
        <p:nvSpPr>
          <p:cNvPr id="27" name="SK-13-text-26"/>
          <p:cNvSpPr/>
          <p:nvPr/>
        </p:nvSpPr>
        <p:spPr>
          <a:xfrm>
            <a:off x="560784" y="1316682"/>
            <a:ext cx="1163121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2-level Wells score · Ultrasound · Anticoagulation principles</a:t>
            </a:r>
            <a:endParaRPr lang="en-US" sz="1950" dirty="0"/>
          </a:p>
        </p:txBody>
      </p:sp>
      <p:sp>
        <p:nvSpPr>
          <p:cNvPr id="28" name="SK-13-text-27"/>
          <p:cNvSpPr/>
          <p:nvPr/>
        </p:nvSpPr>
        <p:spPr>
          <a:xfrm>
            <a:off x="877788" y="2688282"/>
            <a:ext cx="66817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Calculate DVT Wells Score</a:t>
            </a:r>
            <a:endParaRPr lang="en-US" sz="1725" dirty="0"/>
          </a:p>
        </p:txBody>
      </p:sp>
      <p:sp>
        <p:nvSpPr>
          <p:cNvPr id="29" name="SK-13-text-28"/>
          <p:cNvSpPr/>
          <p:nvPr/>
        </p:nvSpPr>
        <p:spPr>
          <a:xfrm>
            <a:off x="1328886" y="2996803"/>
            <a:ext cx="47491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≥ 2 → DVT Likely</a:t>
            </a:r>
            <a:endParaRPr lang="en-US" sz="1350" dirty="0"/>
          </a:p>
        </p:txBody>
      </p:sp>
      <p:sp>
        <p:nvSpPr>
          <p:cNvPr id="30" name="SK-13-text-29"/>
          <p:cNvSpPr/>
          <p:nvPr/>
        </p:nvSpPr>
        <p:spPr>
          <a:xfrm>
            <a:off x="1280071" y="3223171"/>
            <a:ext cx="51606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&lt; 2 → DVT Unlikely</a:t>
            </a:r>
            <a:endParaRPr lang="en-US" sz="1350" dirty="0"/>
          </a:p>
        </p:txBody>
      </p:sp>
      <p:sp>
        <p:nvSpPr>
          <p:cNvPr id="31" name="SK-13-text-30"/>
          <p:cNvSpPr/>
          <p:nvPr/>
        </p:nvSpPr>
        <p:spPr>
          <a:xfrm>
            <a:off x="5242471" y="1803648"/>
            <a:ext cx="5276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DVT Likely — Score ≥ 2</a:t>
            </a:r>
            <a:endParaRPr lang="en-US" sz="1500" dirty="0"/>
          </a:p>
        </p:txBody>
      </p:sp>
      <p:sp>
        <p:nvSpPr>
          <p:cNvPr id="32" name="SK-13-text-31"/>
          <p:cNvSpPr/>
          <p:nvPr/>
        </p:nvSpPr>
        <p:spPr>
          <a:xfrm>
            <a:off x="5035153" y="2187625"/>
            <a:ext cx="615600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Proximal Leg Ultrasound</a:t>
            </a:r>
            <a:endParaRPr lang="en-US" sz="1725" dirty="0"/>
          </a:p>
        </p:txBody>
      </p:sp>
      <p:sp>
        <p:nvSpPr>
          <p:cNvPr id="33" name="SK-13-text-32"/>
          <p:cNvSpPr/>
          <p:nvPr/>
        </p:nvSpPr>
        <p:spPr>
          <a:xfrm>
            <a:off x="4657279" y="2482453"/>
            <a:ext cx="753472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negative and clinical suspicion remains high</a:t>
            </a:r>
            <a:endParaRPr lang="en-US" sz="1275" dirty="0"/>
          </a:p>
        </p:txBody>
      </p:sp>
      <p:sp>
        <p:nvSpPr>
          <p:cNvPr id="34" name="SK-13-text-33"/>
          <p:cNvSpPr/>
          <p:nvPr/>
        </p:nvSpPr>
        <p:spPr>
          <a:xfrm>
            <a:off x="5120580" y="2688282"/>
            <a:ext cx="636365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repeat ultrasound in 6–8 days</a:t>
            </a:r>
            <a:endParaRPr lang="en-US" sz="1275" dirty="0"/>
          </a:p>
        </p:txBody>
      </p:sp>
      <p:sp>
        <p:nvSpPr>
          <p:cNvPr id="35" name="SK-13-text-34"/>
          <p:cNvSpPr/>
          <p:nvPr/>
        </p:nvSpPr>
        <p:spPr>
          <a:xfrm>
            <a:off x="5157192" y="3106638"/>
            <a:ext cx="5734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DVT Unlikely — Score &lt; 2</a:t>
            </a:r>
            <a:endParaRPr lang="en-US" sz="1500" dirty="0"/>
          </a:p>
        </p:txBody>
      </p:sp>
      <p:sp>
        <p:nvSpPr>
          <p:cNvPr id="36" name="SK-13-text-35"/>
          <p:cNvSpPr/>
          <p:nvPr/>
        </p:nvSpPr>
        <p:spPr>
          <a:xfrm>
            <a:off x="5596086" y="3490615"/>
            <a:ext cx="32642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D-dimer Test</a:t>
            </a:r>
            <a:endParaRPr lang="en-US" sz="1725" dirty="0"/>
          </a:p>
        </p:txBody>
      </p:sp>
      <p:sp>
        <p:nvSpPr>
          <p:cNvPr id="37" name="SK-13-text-36"/>
          <p:cNvSpPr/>
          <p:nvPr/>
        </p:nvSpPr>
        <p:spPr>
          <a:xfrm>
            <a:off x="4584055" y="3785592"/>
            <a:ext cx="76079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positive → proceed to proximal leg ultrasound</a:t>
            </a:r>
            <a:endParaRPr lang="en-US" sz="1275" dirty="0"/>
          </a:p>
        </p:txBody>
      </p:sp>
      <p:sp>
        <p:nvSpPr>
          <p:cNvPr id="38" name="SK-13-text-37"/>
          <p:cNvSpPr/>
          <p:nvPr/>
        </p:nvSpPr>
        <p:spPr>
          <a:xfrm>
            <a:off x="5291286" y="3977580"/>
            <a:ext cx="513302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negative → DVT excluded</a:t>
            </a:r>
            <a:endParaRPr lang="en-US" sz="1275" dirty="0"/>
          </a:p>
        </p:txBody>
      </p:sp>
      <p:sp>
        <p:nvSpPr>
          <p:cNvPr id="39" name="SK-13-text-38"/>
          <p:cNvSpPr/>
          <p:nvPr/>
        </p:nvSpPr>
        <p:spPr>
          <a:xfrm>
            <a:off x="9107388" y="2935188"/>
            <a:ext cx="30846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Confirmed DVT</a:t>
            </a:r>
            <a:endParaRPr lang="en-US" sz="1725" dirty="0"/>
          </a:p>
        </p:txBody>
      </p:sp>
      <p:sp>
        <p:nvSpPr>
          <p:cNvPr id="40" name="SK-13-text-39"/>
          <p:cNvSpPr/>
          <p:nvPr/>
        </p:nvSpPr>
        <p:spPr>
          <a:xfrm>
            <a:off x="1718965" y="4670227"/>
            <a:ext cx="405288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Anticoagulation</a:t>
            </a:r>
            <a:endParaRPr lang="en-US" sz="1725" dirty="0"/>
          </a:p>
        </p:txBody>
      </p:sp>
      <p:sp>
        <p:nvSpPr>
          <p:cNvPr id="41" name="SK-13-text-40"/>
          <p:cNvSpPr/>
          <p:nvPr/>
        </p:nvSpPr>
        <p:spPr>
          <a:xfrm>
            <a:off x="1597075" y="5095429"/>
            <a:ext cx="3752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DOACs First-Line</a:t>
            </a:r>
            <a:endParaRPr lang="en-US" sz="1500" dirty="0"/>
          </a:p>
        </p:txBody>
      </p:sp>
      <p:sp>
        <p:nvSpPr>
          <p:cNvPr id="42" name="SK-13-text-41"/>
          <p:cNvSpPr/>
          <p:nvPr/>
        </p:nvSpPr>
        <p:spPr>
          <a:xfrm>
            <a:off x="926455" y="5369719"/>
            <a:ext cx="739997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Apixaban: 10mg BD × 7 days → 5mg BD</a:t>
            </a:r>
            <a:endParaRPr lang="en-US" sz="1275" dirty="0"/>
          </a:p>
        </p:txBody>
      </p:sp>
      <p:sp>
        <p:nvSpPr>
          <p:cNvPr id="43" name="SK-13-text-42"/>
          <p:cNvSpPr/>
          <p:nvPr/>
        </p:nvSpPr>
        <p:spPr>
          <a:xfrm>
            <a:off x="719286" y="5616625"/>
            <a:ext cx="86306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Rivaroxaban: 15mg BD × 21 days → 20mg OD</a:t>
            </a:r>
            <a:endParaRPr lang="en-US" sz="1275" dirty="0"/>
          </a:p>
        </p:txBody>
      </p:sp>
      <p:sp>
        <p:nvSpPr>
          <p:cNvPr id="44" name="SK-13-text-43"/>
          <p:cNvSpPr/>
          <p:nvPr/>
        </p:nvSpPr>
        <p:spPr>
          <a:xfrm>
            <a:off x="1414165" y="5863530"/>
            <a:ext cx="455009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LMWH bridge required</a:t>
            </a:r>
            <a:endParaRPr lang="en-US" sz="1275" dirty="0"/>
          </a:p>
        </p:txBody>
      </p:sp>
      <p:sp>
        <p:nvSpPr>
          <p:cNvPr id="45" name="SK-13-text-44"/>
          <p:cNvSpPr/>
          <p:nvPr/>
        </p:nvSpPr>
        <p:spPr>
          <a:xfrm>
            <a:off x="5791200" y="4677073"/>
            <a:ext cx="221265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</a:t>
            </a:r>
            <a:endParaRPr lang="en-US" sz="1725" dirty="0"/>
          </a:p>
        </p:txBody>
      </p:sp>
      <p:sp>
        <p:nvSpPr>
          <p:cNvPr id="46" name="SK-13-text-45"/>
          <p:cNvSpPr/>
          <p:nvPr/>
        </p:nvSpPr>
        <p:spPr>
          <a:xfrm>
            <a:off x="5230267" y="5102275"/>
            <a:ext cx="42100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Duration</a:t>
            </a:r>
            <a:endParaRPr lang="en-US" sz="1500" dirty="0"/>
          </a:p>
        </p:txBody>
      </p:sp>
      <p:sp>
        <p:nvSpPr>
          <p:cNvPr id="47" name="SK-13-text-46"/>
          <p:cNvSpPr/>
          <p:nvPr/>
        </p:nvSpPr>
        <p:spPr>
          <a:xfrm>
            <a:off x="4827984" y="5376565"/>
            <a:ext cx="60398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Provoked DVT: 3 months minimum</a:t>
            </a:r>
            <a:endParaRPr lang="en-US" sz="1275" dirty="0"/>
          </a:p>
        </p:txBody>
      </p:sp>
      <p:sp>
        <p:nvSpPr>
          <p:cNvPr id="48" name="SK-13-text-47"/>
          <p:cNvSpPr/>
          <p:nvPr/>
        </p:nvSpPr>
        <p:spPr>
          <a:xfrm>
            <a:off x="5010894" y="5623471"/>
            <a:ext cx="526256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Unprovoked DVT: ≥ 3 months</a:t>
            </a:r>
            <a:endParaRPr lang="en-US" sz="1275" dirty="0"/>
          </a:p>
        </p:txBody>
      </p:sp>
      <p:sp>
        <p:nvSpPr>
          <p:cNvPr id="49" name="SK-13-text-48"/>
          <p:cNvSpPr/>
          <p:nvPr/>
        </p:nvSpPr>
        <p:spPr>
          <a:xfrm>
            <a:off x="4645075" y="5863530"/>
            <a:ext cx="288949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extending — discuss risks and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benefits with patient</a:t>
            </a:r>
            <a:endParaRPr lang="en-US" sz="1200" dirty="0"/>
          </a:p>
        </p:txBody>
      </p:sp>
      <p:sp>
        <p:nvSpPr>
          <p:cNvPr id="50" name="SK-13-text-49"/>
          <p:cNvSpPr/>
          <p:nvPr/>
        </p:nvSpPr>
        <p:spPr>
          <a:xfrm>
            <a:off x="9058573" y="4670227"/>
            <a:ext cx="31334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 Situations</a:t>
            </a:r>
            <a:endParaRPr lang="en-US" sz="1725" dirty="0"/>
          </a:p>
        </p:txBody>
      </p:sp>
      <p:sp>
        <p:nvSpPr>
          <p:cNvPr id="51" name="SK-13-text-50"/>
          <p:cNvSpPr/>
          <p:nvPr/>
        </p:nvSpPr>
        <p:spPr>
          <a:xfrm>
            <a:off x="9314557" y="5102275"/>
            <a:ext cx="2381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Exceptions</a:t>
            </a:r>
            <a:endParaRPr lang="en-US" sz="1500" dirty="0"/>
          </a:p>
        </p:txBody>
      </p:sp>
      <p:sp>
        <p:nvSpPr>
          <p:cNvPr id="52" name="SK-13-text-51"/>
          <p:cNvSpPr/>
          <p:nvPr/>
        </p:nvSpPr>
        <p:spPr>
          <a:xfrm>
            <a:off x="8363694" y="5349180"/>
            <a:ext cx="2925961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Antiphospholipid syndrome → Warfarin,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DOAC</a:t>
            </a:r>
            <a:endParaRPr lang="en-US" sz="1200" dirty="0"/>
          </a:p>
        </p:txBody>
      </p:sp>
      <p:sp>
        <p:nvSpPr>
          <p:cNvPr id="53" name="SK-13-text-52"/>
          <p:cNvSpPr/>
          <p:nvPr/>
        </p:nvSpPr>
        <p:spPr>
          <a:xfrm>
            <a:off x="8887867" y="5740003"/>
            <a:ext cx="33041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→ LMWH only</a:t>
            </a:r>
            <a:endParaRPr lang="en-US" sz="1275" dirty="0"/>
          </a:p>
        </p:txBody>
      </p:sp>
      <p:sp>
        <p:nvSpPr>
          <p:cNvPr id="54" name="SK-13-text-53"/>
          <p:cNvSpPr/>
          <p:nvPr/>
        </p:nvSpPr>
        <p:spPr>
          <a:xfrm>
            <a:off x="8241655" y="5945832"/>
            <a:ext cx="316989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Cancer-associated DVT → DOAC or LMWH,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6 months</a:t>
            </a:r>
            <a:endParaRPr lang="en-US" sz="1200" dirty="0"/>
          </a:p>
        </p:txBody>
      </p:sp>
      <p:sp>
        <p:nvSpPr>
          <p:cNvPr id="55" name="SK-13-text-54"/>
          <p:cNvSpPr/>
          <p:nvPr/>
        </p:nvSpPr>
        <p:spPr>
          <a:xfrm>
            <a:off x="329059" y="6631632"/>
            <a:ext cx="707612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GP Registrar Training</a:t>
            </a:r>
            <a:endParaRPr lang="en-US" sz="1275" dirty="0"/>
          </a:p>
        </p:txBody>
      </p:sp>
      <p:sp>
        <p:nvSpPr>
          <p:cNvPr id="56" name="SK-13-text-55"/>
          <p:cNvSpPr/>
          <p:nvPr/>
        </p:nvSpPr>
        <p:spPr>
          <a:xfrm>
            <a:off x="5864275" y="6631632"/>
            <a:ext cx="195929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 / 21</a:t>
            </a:r>
            <a:endParaRPr lang="en-US" sz="1275" dirty="0"/>
          </a:p>
        </p:txBody>
      </p:sp>
      <p:sp>
        <p:nvSpPr>
          <p:cNvPr id="57" name="SK-13-text-56"/>
          <p:cNvSpPr/>
          <p:nvPr/>
        </p:nvSpPr>
        <p:spPr>
          <a:xfrm>
            <a:off x="10216753" y="6631632"/>
            <a:ext cx="19752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NG158 · May 2026</a:t>
            </a:r>
            <a:endParaRPr lang="en-US" sz="12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180" y="0"/>
            <a:ext cx="1889671" cy="164589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966936"/>
            <a:ext cx="780157" cy="89148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1723430"/>
            <a:ext cx="4584055" cy="9525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490" y="1723430"/>
            <a:ext cx="1767780" cy="9525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4180" y="1723430"/>
            <a:ext cx="4303663" cy="9525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96" y="1885950"/>
            <a:ext cx="2060377" cy="1158925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396" y="1947565"/>
            <a:ext cx="134094" cy="1035546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6275" y="1885950"/>
            <a:ext cx="2072580" cy="1158925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6275" y="1947565"/>
            <a:ext cx="134094" cy="1035546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47357" y="1885950"/>
            <a:ext cx="2060377" cy="1158925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47357" y="1947565"/>
            <a:ext cx="134094" cy="1035546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66384" y="1885950"/>
            <a:ext cx="2060377" cy="1158925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66384" y="1947565"/>
            <a:ext cx="134094" cy="1035546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85263" y="1885950"/>
            <a:ext cx="2072580" cy="1158925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85263" y="1947565"/>
            <a:ext cx="134094" cy="1035546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7396" y="3326011"/>
            <a:ext cx="5364361" cy="1872109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396" y="3326011"/>
            <a:ext cx="5364361" cy="418207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3482" y="3326011"/>
            <a:ext cx="5364361" cy="1872109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3482" y="3326011"/>
            <a:ext cx="5364361" cy="418207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7396" y="5342334"/>
            <a:ext cx="10960596" cy="1008013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563023"/>
            <a:ext cx="12192000" cy="294829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53380" y="5479405"/>
            <a:ext cx="792361" cy="767953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741396" y="2187625"/>
            <a:ext cx="304800" cy="425053"/>
          </a:xfrm>
          <a:prstGeom prst="rect">
            <a:avLst/>
          </a:prstGeom>
        </p:spPr>
      </p:pic>
      <p:pic>
        <p:nvPicPr>
          <p:cNvPr id="26" name="SK-14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485757" y="2194471"/>
            <a:ext cx="377875" cy="383977"/>
          </a:xfrm>
          <a:prstGeom prst="rect">
            <a:avLst/>
          </a:prstGeom>
        </p:spPr>
      </p:pic>
      <p:pic>
        <p:nvPicPr>
          <p:cNvPr id="27" name="SK-14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42471" y="2208163"/>
            <a:ext cx="390079" cy="383977"/>
          </a:xfrm>
          <a:prstGeom prst="rect">
            <a:avLst/>
          </a:prstGeom>
        </p:spPr>
      </p:pic>
      <p:pic>
        <p:nvPicPr>
          <p:cNvPr id="28" name="SK-14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060055" y="2256234"/>
            <a:ext cx="402282" cy="397669"/>
          </a:xfrm>
          <a:prstGeom prst="rect">
            <a:avLst/>
          </a:prstGeom>
        </p:spPr>
      </p:pic>
      <p:pic>
        <p:nvPicPr>
          <p:cNvPr id="29" name="SK-14-img-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4565" y="2173932"/>
            <a:ext cx="365671" cy="411361"/>
          </a:xfrm>
          <a:prstGeom prst="rect">
            <a:avLst/>
          </a:prstGeom>
        </p:spPr>
      </p:pic>
      <p:sp>
        <p:nvSpPr>
          <p:cNvPr id="30" name="SK-14-text-29"/>
          <p:cNvSpPr/>
          <p:nvPr/>
        </p:nvSpPr>
        <p:spPr>
          <a:xfrm>
            <a:off x="572988" y="390823"/>
            <a:ext cx="1161901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Thrombophilia Testing</a:t>
            </a:r>
            <a:endParaRPr lang="en-US" sz="3975" dirty="0"/>
          </a:p>
        </p:txBody>
      </p:sp>
      <p:sp>
        <p:nvSpPr>
          <p:cNvPr id="31" name="SK-14-text-30"/>
          <p:cNvSpPr/>
          <p:nvPr/>
        </p:nvSpPr>
        <p:spPr>
          <a:xfrm>
            <a:off x="572988" y="1145232"/>
            <a:ext cx="1161901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screen, what to test, and the golden rule of timing</a:t>
            </a:r>
            <a:endParaRPr lang="en-US" sz="2250" dirty="0"/>
          </a:p>
        </p:txBody>
      </p:sp>
      <p:sp>
        <p:nvSpPr>
          <p:cNvPr id="32" name="SK-14-text-31"/>
          <p:cNvSpPr/>
          <p:nvPr/>
        </p:nvSpPr>
        <p:spPr>
          <a:xfrm>
            <a:off x="5388769" y="1625203"/>
            <a:ext cx="2838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85C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TEST</a:t>
            </a:r>
            <a:endParaRPr lang="en-US" sz="1500" dirty="0"/>
          </a:p>
        </p:txBody>
      </p:sp>
      <p:sp>
        <p:nvSpPr>
          <p:cNvPr id="33" name="SK-14-text-32"/>
          <p:cNvSpPr/>
          <p:nvPr/>
        </p:nvSpPr>
        <p:spPr>
          <a:xfrm>
            <a:off x="1182588" y="2119015"/>
            <a:ext cx="2686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&lt; 50 +</a:t>
            </a:r>
            <a:endParaRPr lang="en-US" sz="1500" dirty="0"/>
          </a:p>
        </p:txBody>
      </p:sp>
      <p:sp>
        <p:nvSpPr>
          <p:cNvPr id="34" name="SK-14-text-33"/>
          <p:cNvSpPr/>
          <p:nvPr/>
        </p:nvSpPr>
        <p:spPr>
          <a:xfrm>
            <a:off x="1243459" y="2345382"/>
            <a:ext cx="2381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Unprovoked</a:t>
            </a:r>
            <a:endParaRPr lang="en-US" sz="1500" dirty="0"/>
          </a:p>
        </p:txBody>
      </p:sp>
      <p:sp>
        <p:nvSpPr>
          <p:cNvPr id="35" name="SK-14-text-34"/>
          <p:cNvSpPr/>
          <p:nvPr/>
        </p:nvSpPr>
        <p:spPr>
          <a:xfrm>
            <a:off x="1243459" y="2564755"/>
            <a:ext cx="7810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VTE</a:t>
            </a:r>
            <a:endParaRPr lang="en-US" sz="1500" dirty="0"/>
          </a:p>
        </p:txBody>
      </p:sp>
      <p:sp>
        <p:nvSpPr>
          <p:cNvPr id="36" name="SK-14-text-35"/>
          <p:cNvSpPr/>
          <p:nvPr/>
        </p:nvSpPr>
        <p:spPr>
          <a:xfrm>
            <a:off x="780157" y="2770584"/>
            <a:ext cx="45262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Unprovoked VTE under 50</a:t>
            </a:r>
            <a:endParaRPr lang="en-US" sz="1200" dirty="0"/>
          </a:p>
        </p:txBody>
      </p:sp>
      <p:sp>
        <p:nvSpPr>
          <p:cNvPr id="37" name="SK-14-text-36"/>
          <p:cNvSpPr/>
          <p:nvPr/>
        </p:nvSpPr>
        <p:spPr>
          <a:xfrm>
            <a:off x="3535561" y="2290465"/>
            <a:ext cx="90219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Recurrent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VTE</a:t>
            </a:r>
            <a:endParaRPr lang="en-US" sz="1350" dirty="0"/>
          </a:p>
        </p:txBody>
      </p:sp>
      <p:sp>
        <p:nvSpPr>
          <p:cNvPr id="38" name="SK-14-text-37"/>
          <p:cNvSpPr/>
          <p:nvPr/>
        </p:nvSpPr>
        <p:spPr>
          <a:xfrm>
            <a:off x="5705773" y="2043559"/>
            <a:ext cx="28384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Mesenteric /</a:t>
            </a:r>
            <a:endParaRPr lang="en-US" sz="1500" dirty="0"/>
          </a:p>
        </p:txBody>
      </p:sp>
      <p:sp>
        <p:nvSpPr>
          <p:cNvPr id="39" name="SK-14-text-38"/>
          <p:cNvSpPr/>
          <p:nvPr/>
        </p:nvSpPr>
        <p:spPr>
          <a:xfrm>
            <a:off x="5717977" y="2228850"/>
            <a:ext cx="2381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Cerebral /</a:t>
            </a:r>
            <a:endParaRPr lang="en-US" sz="1500" dirty="0"/>
          </a:p>
        </p:txBody>
      </p:sp>
      <p:sp>
        <p:nvSpPr>
          <p:cNvPr id="40" name="SK-14-text-39"/>
          <p:cNvSpPr/>
          <p:nvPr/>
        </p:nvSpPr>
        <p:spPr>
          <a:xfrm>
            <a:off x="5717977" y="2455069"/>
            <a:ext cx="30670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Hepatic Veins</a:t>
            </a:r>
            <a:endParaRPr lang="en-US" sz="1500" dirty="0"/>
          </a:p>
        </p:txBody>
      </p:sp>
      <p:sp>
        <p:nvSpPr>
          <p:cNvPr id="41" name="SK-14-text-40"/>
          <p:cNvSpPr/>
          <p:nvPr/>
        </p:nvSpPr>
        <p:spPr>
          <a:xfrm>
            <a:off x="5717977" y="2756892"/>
            <a:ext cx="24536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Unusual sites</a:t>
            </a:r>
            <a:endParaRPr lang="en-US" sz="1200" dirty="0"/>
          </a:p>
        </p:txBody>
      </p:sp>
      <p:sp>
        <p:nvSpPr>
          <p:cNvPr id="42" name="SK-14-text-41"/>
          <p:cNvSpPr/>
          <p:nvPr/>
        </p:nvSpPr>
        <p:spPr>
          <a:xfrm>
            <a:off x="7936855" y="2160240"/>
            <a:ext cx="128007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Family History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VTE</a:t>
            </a:r>
            <a:endParaRPr lang="en-US" sz="1350" dirty="0"/>
          </a:p>
        </p:txBody>
      </p:sp>
      <p:sp>
        <p:nvSpPr>
          <p:cNvPr id="43" name="SK-14-text-42"/>
          <p:cNvSpPr/>
          <p:nvPr/>
        </p:nvSpPr>
        <p:spPr>
          <a:xfrm>
            <a:off x="7607796" y="2756892"/>
            <a:ext cx="39166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Strong family history</a:t>
            </a:r>
            <a:endParaRPr lang="en-US" sz="1200" dirty="0"/>
          </a:p>
        </p:txBody>
      </p:sp>
      <p:sp>
        <p:nvSpPr>
          <p:cNvPr id="44" name="SK-14-text-43"/>
          <p:cNvSpPr/>
          <p:nvPr/>
        </p:nvSpPr>
        <p:spPr>
          <a:xfrm>
            <a:off x="10143679" y="2043559"/>
            <a:ext cx="20483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Unexplained</a:t>
            </a:r>
            <a:endParaRPr lang="en-US" sz="1500" dirty="0"/>
          </a:p>
        </p:txBody>
      </p:sp>
      <p:sp>
        <p:nvSpPr>
          <p:cNvPr id="45" name="SK-14-text-44"/>
          <p:cNvSpPr/>
          <p:nvPr/>
        </p:nvSpPr>
        <p:spPr>
          <a:xfrm>
            <a:off x="10168086" y="2269927"/>
            <a:ext cx="202391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Miscarriage +</a:t>
            </a:r>
            <a:endParaRPr lang="en-US" sz="1500" dirty="0"/>
          </a:p>
        </p:txBody>
      </p:sp>
      <p:sp>
        <p:nvSpPr>
          <p:cNvPr id="46" name="SK-14-text-45"/>
          <p:cNvSpPr/>
          <p:nvPr/>
        </p:nvSpPr>
        <p:spPr>
          <a:xfrm>
            <a:off x="10168086" y="2489448"/>
            <a:ext cx="7810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VTE</a:t>
            </a:r>
            <a:endParaRPr lang="en-US" sz="1500" dirty="0"/>
          </a:p>
        </p:txBody>
      </p:sp>
      <p:sp>
        <p:nvSpPr>
          <p:cNvPr id="47" name="SK-14-text-46"/>
          <p:cNvSpPr/>
          <p:nvPr/>
        </p:nvSpPr>
        <p:spPr>
          <a:xfrm>
            <a:off x="10155882" y="2770584"/>
            <a:ext cx="203611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APS suspicion</a:t>
            </a:r>
            <a:endParaRPr lang="en-US" sz="1200" dirty="0"/>
          </a:p>
        </p:txBody>
      </p:sp>
      <p:sp>
        <p:nvSpPr>
          <p:cNvPr id="48" name="SK-14-text-47"/>
          <p:cNvSpPr/>
          <p:nvPr/>
        </p:nvSpPr>
        <p:spPr>
          <a:xfrm>
            <a:off x="1877467" y="3394621"/>
            <a:ext cx="725614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Inherited Thrombophilias</a:t>
            </a:r>
            <a:endParaRPr lang="en-US" sz="1950" dirty="0"/>
          </a:p>
        </p:txBody>
      </p:sp>
      <p:sp>
        <p:nvSpPr>
          <p:cNvPr id="49" name="SK-14-text-48"/>
          <p:cNvSpPr/>
          <p:nvPr/>
        </p:nvSpPr>
        <p:spPr>
          <a:xfrm>
            <a:off x="767953" y="3812977"/>
            <a:ext cx="1142404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Factor V Leiden </a:t>
            </a: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(most common inherited thrombophilia)</a:t>
            </a:r>
            <a:endParaRPr lang="en-US" sz="1800" dirty="0"/>
          </a:p>
        </p:txBody>
      </p:sp>
      <p:sp>
        <p:nvSpPr>
          <p:cNvPr id="50" name="SK-14-text-49"/>
          <p:cNvSpPr/>
          <p:nvPr/>
        </p:nvSpPr>
        <p:spPr>
          <a:xfrm>
            <a:off x="767953" y="4080421"/>
            <a:ext cx="75209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Prothrombin gene mutation</a:t>
            </a:r>
            <a:endParaRPr lang="en-US" sz="1800" dirty="0"/>
          </a:p>
        </p:txBody>
      </p:sp>
      <p:sp>
        <p:nvSpPr>
          <p:cNvPr id="51" name="SK-14-text-50"/>
          <p:cNvSpPr/>
          <p:nvPr/>
        </p:nvSpPr>
        <p:spPr>
          <a:xfrm>
            <a:off x="767953" y="4341019"/>
            <a:ext cx="61493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Protein C deficiency</a:t>
            </a:r>
            <a:endParaRPr lang="en-US" sz="1800" dirty="0"/>
          </a:p>
        </p:txBody>
      </p:sp>
      <p:sp>
        <p:nvSpPr>
          <p:cNvPr id="52" name="SK-14-text-51"/>
          <p:cNvSpPr/>
          <p:nvPr/>
        </p:nvSpPr>
        <p:spPr>
          <a:xfrm>
            <a:off x="767953" y="4594771"/>
            <a:ext cx="614934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Protein S deficiency</a:t>
            </a:r>
            <a:endParaRPr lang="en-US" sz="1800" dirty="0"/>
          </a:p>
        </p:txBody>
      </p:sp>
      <p:sp>
        <p:nvSpPr>
          <p:cNvPr id="53" name="SK-14-text-52"/>
          <p:cNvSpPr/>
          <p:nvPr/>
        </p:nvSpPr>
        <p:spPr>
          <a:xfrm>
            <a:off x="767953" y="4855369"/>
            <a:ext cx="69723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Antithrombin deficiency</a:t>
            </a:r>
            <a:endParaRPr lang="en-US" sz="1800" dirty="0"/>
          </a:p>
        </p:txBody>
      </p:sp>
      <p:sp>
        <p:nvSpPr>
          <p:cNvPr id="54" name="SK-14-text-53"/>
          <p:cNvSpPr/>
          <p:nvPr/>
        </p:nvSpPr>
        <p:spPr>
          <a:xfrm>
            <a:off x="7546777" y="3394621"/>
            <a:ext cx="464522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Acquired / Autoimmune</a:t>
            </a:r>
            <a:endParaRPr lang="en-US" sz="1950" dirty="0"/>
          </a:p>
        </p:txBody>
      </p:sp>
      <p:sp>
        <p:nvSpPr>
          <p:cNvPr id="55" name="SK-14-text-54"/>
          <p:cNvSpPr/>
          <p:nvPr/>
        </p:nvSpPr>
        <p:spPr>
          <a:xfrm>
            <a:off x="6364188" y="3812977"/>
            <a:ext cx="5827812" cy="253603"/>
          </a:xfrm>
          <a:prstGeom prst="rect">
            <a:avLst/>
          </a:prstGeom>
          <a:solidFill>
            <a:schemeClr val="bg1"/>
          </a:solidFill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Anticardiolipin antibodies</a:t>
            </a:r>
            <a:endParaRPr lang="en-US" sz="1800" dirty="0"/>
          </a:p>
        </p:txBody>
      </p:sp>
      <p:sp>
        <p:nvSpPr>
          <p:cNvPr id="56" name="SK-14-text-55"/>
          <p:cNvSpPr/>
          <p:nvPr/>
        </p:nvSpPr>
        <p:spPr>
          <a:xfrm>
            <a:off x="6364188" y="4080421"/>
            <a:ext cx="58278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Lupus anticoagulant</a:t>
            </a:r>
            <a:endParaRPr lang="en-US" sz="1800" dirty="0"/>
          </a:p>
        </p:txBody>
      </p:sp>
      <p:sp>
        <p:nvSpPr>
          <p:cNvPr id="57" name="SK-14-text-56"/>
          <p:cNvSpPr/>
          <p:nvPr/>
        </p:nvSpPr>
        <p:spPr>
          <a:xfrm>
            <a:off x="6364188" y="4347865"/>
            <a:ext cx="58278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Anti-β₂-glycoprotein I antibodies</a:t>
            </a:r>
            <a:endParaRPr lang="en-US" sz="1800" dirty="0"/>
          </a:p>
        </p:txBody>
      </p:sp>
      <p:sp>
        <p:nvSpPr>
          <p:cNvPr id="58" name="SK-14-text-57"/>
          <p:cNvSpPr/>
          <p:nvPr/>
        </p:nvSpPr>
        <p:spPr>
          <a:xfrm>
            <a:off x="6351984" y="4793605"/>
            <a:ext cx="58400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Antiphospholipid antibody panel — confirm on repeat testing ≥12 weeks apart</a:t>
            </a:r>
            <a:endParaRPr lang="en-US" sz="1200" dirty="0"/>
          </a:p>
        </p:txBody>
      </p:sp>
      <p:sp>
        <p:nvSpPr>
          <p:cNvPr id="59" name="SK-14-text-58"/>
          <p:cNvSpPr/>
          <p:nvPr/>
        </p:nvSpPr>
        <p:spPr>
          <a:xfrm>
            <a:off x="1816596" y="5404098"/>
            <a:ext cx="1037540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test during acute VTE or while on anticoagulation</a:t>
            </a:r>
            <a:endParaRPr lang="en-US" sz="2700" dirty="0"/>
          </a:p>
        </p:txBody>
      </p:sp>
      <p:sp>
        <p:nvSpPr>
          <p:cNvPr id="60" name="SK-14-text-59"/>
          <p:cNvSpPr/>
          <p:nvPr/>
        </p:nvSpPr>
        <p:spPr>
          <a:xfrm>
            <a:off x="1828800" y="5794921"/>
            <a:ext cx="103632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Results will be unreliable — anticoagulants interfere with thrombophilia assays.</a:t>
            </a:r>
            <a:endParaRPr lang="en-US" sz="1800" dirty="0"/>
          </a:p>
        </p:txBody>
      </p:sp>
      <p:sp>
        <p:nvSpPr>
          <p:cNvPr id="61" name="SK-14-text-60"/>
          <p:cNvSpPr/>
          <p:nvPr/>
        </p:nvSpPr>
        <p:spPr>
          <a:xfrm>
            <a:off x="1828800" y="6069211"/>
            <a:ext cx="103632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Wait at least 3 months after stopping anticoagulation before testing.</a:t>
            </a:r>
            <a:endParaRPr lang="en-US" sz="1800" dirty="0"/>
          </a:p>
        </p:txBody>
      </p:sp>
      <p:sp>
        <p:nvSpPr>
          <p:cNvPr id="62" name="SK-14-text-61"/>
          <p:cNvSpPr/>
          <p:nvPr/>
        </p:nvSpPr>
        <p:spPr>
          <a:xfrm>
            <a:off x="280392" y="6638479"/>
            <a:ext cx="7208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PE and VTE Teaching Deck</a:t>
            </a:r>
            <a:endParaRPr lang="en-US" sz="1200" dirty="0"/>
          </a:p>
        </p:txBody>
      </p:sp>
      <p:sp>
        <p:nvSpPr>
          <p:cNvPr id="63" name="SK-14-text-62"/>
          <p:cNvSpPr/>
          <p:nvPr/>
        </p:nvSpPr>
        <p:spPr>
          <a:xfrm>
            <a:off x="10033992" y="6638479"/>
            <a:ext cx="215800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14 of 21 · NICE NG158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2188" y="0"/>
            <a:ext cx="2779663" cy="1954411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1193155"/>
            <a:ext cx="5888682" cy="123379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2317998"/>
            <a:ext cx="5266879" cy="4025503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2317998"/>
            <a:ext cx="5266879" cy="822871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5870377"/>
            <a:ext cx="4986486" cy="349746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1238" y="2317998"/>
            <a:ext cx="9525" cy="4025503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5059" y="2317998"/>
            <a:ext cx="5266879" cy="4025503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5059" y="2317998"/>
            <a:ext cx="5266879" cy="822871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15200" y="5870377"/>
            <a:ext cx="3462486" cy="349746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07475" y="1851571"/>
            <a:ext cx="877788" cy="864096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82180" y="1851571"/>
            <a:ext cx="902196" cy="857250"/>
          </a:xfrm>
          <a:prstGeom prst="rect">
            <a:avLst/>
          </a:prstGeom>
        </p:spPr>
      </p:pic>
      <p:sp>
        <p:nvSpPr>
          <p:cNvPr id="15" name="SK-15-text-14"/>
          <p:cNvSpPr/>
          <p:nvPr/>
        </p:nvSpPr>
        <p:spPr>
          <a:xfrm>
            <a:off x="572988" y="528042"/>
            <a:ext cx="11619012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 Considerations</a:t>
            </a:r>
            <a:endParaRPr lang="en-US" sz="4500" dirty="0"/>
          </a:p>
        </p:txBody>
      </p:sp>
      <p:sp>
        <p:nvSpPr>
          <p:cNvPr id="16" name="SK-15-text-15"/>
          <p:cNvSpPr/>
          <p:nvPr/>
        </p:nvSpPr>
        <p:spPr>
          <a:xfrm>
            <a:off x="572988" y="1433215"/>
            <a:ext cx="1161901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· Antiphospholipid Syndrome</a:t>
            </a:r>
            <a:endParaRPr lang="en-US" sz="2250" dirty="0"/>
          </a:p>
        </p:txBody>
      </p:sp>
      <p:sp>
        <p:nvSpPr>
          <p:cNvPr id="17" name="SK-15-text-16"/>
          <p:cNvSpPr/>
          <p:nvPr/>
        </p:nvSpPr>
        <p:spPr>
          <a:xfrm>
            <a:off x="2005905" y="2777430"/>
            <a:ext cx="225474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+ VTE</a:t>
            </a:r>
            <a:endParaRPr lang="en-US" sz="2100" dirty="0"/>
          </a:p>
        </p:txBody>
      </p:sp>
      <p:sp>
        <p:nvSpPr>
          <p:cNvPr id="18" name="SK-15-text-17"/>
          <p:cNvSpPr/>
          <p:nvPr/>
        </p:nvSpPr>
        <p:spPr>
          <a:xfrm>
            <a:off x="743694" y="3312319"/>
            <a:ext cx="481578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LMWH is the only safe anticoagulant in pregnancy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DOACs cross the placenta — contraindicated in all trimesters</a:t>
            </a:r>
            <a:endParaRPr lang="en-US" sz="1350" dirty="0"/>
          </a:p>
        </p:txBody>
      </p:sp>
      <p:sp>
        <p:nvSpPr>
          <p:cNvPr id="19" name="SK-15-text-18"/>
          <p:cNvSpPr/>
          <p:nvPr/>
        </p:nvSpPr>
        <p:spPr>
          <a:xfrm>
            <a:off x="743694" y="4039344"/>
            <a:ext cx="4498777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Warfarin is also contraindicated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Teratogenic in first trimester; risk of fetal haemorrhage in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third trimester</a:t>
            </a:r>
            <a:endParaRPr lang="en-US" sz="1350" dirty="0"/>
          </a:p>
        </p:txBody>
      </p:sp>
      <p:sp>
        <p:nvSpPr>
          <p:cNvPr id="20" name="SK-15-text-19"/>
          <p:cNvSpPr/>
          <p:nvPr/>
        </p:nvSpPr>
        <p:spPr>
          <a:xfrm>
            <a:off x="743694" y="4930825"/>
            <a:ext cx="4754761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Continue LMWH throughout pregnancy and for at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least 6 weeks postpartum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Minimum total duration: 3 months</a:t>
            </a:r>
            <a:endParaRPr lang="en-US" sz="1350" dirty="0"/>
          </a:p>
        </p:txBody>
      </p:sp>
      <p:sp>
        <p:nvSpPr>
          <p:cNvPr id="21" name="SK-15-text-20"/>
          <p:cNvSpPr/>
          <p:nvPr/>
        </p:nvSpPr>
        <p:spPr>
          <a:xfrm>
            <a:off x="708273" y="5925294"/>
            <a:ext cx="486221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DOACs + Warfarin = CONTRAINDICATED in pregnancy</a:t>
            </a:r>
            <a:endParaRPr lang="en-US" sz="1500" dirty="0"/>
          </a:p>
        </p:txBody>
      </p:sp>
      <p:sp>
        <p:nvSpPr>
          <p:cNvPr id="22" name="SK-15-text-21"/>
          <p:cNvSpPr/>
          <p:nvPr/>
        </p:nvSpPr>
        <p:spPr>
          <a:xfrm>
            <a:off x="6882705" y="2770584"/>
            <a:ext cx="429071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Antiphospholipid Syndrome (APS)</a:t>
            </a:r>
            <a:endParaRPr lang="en-US" sz="2100" dirty="0"/>
          </a:p>
        </p:txBody>
      </p:sp>
      <p:sp>
        <p:nvSpPr>
          <p:cNvPr id="23" name="SK-15-text-22"/>
          <p:cNvSpPr/>
          <p:nvPr/>
        </p:nvSpPr>
        <p:spPr>
          <a:xfrm>
            <a:off x="6620173" y="3291780"/>
            <a:ext cx="4437757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Warfarin is the preferred anticoagulant in APS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 INR 2–3 for VTE; INR 3–4 for arterial thrombosis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(specialist-led)</a:t>
            </a:r>
            <a:endParaRPr lang="en-US" sz="1350" dirty="0"/>
          </a:p>
        </p:txBody>
      </p:sp>
      <p:sp>
        <p:nvSpPr>
          <p:cNvPr id="24" name="SK-15-text-23"/>
          <p:cNvSpPr/>
          <p:nvPr/>
        </p:nvSpPr>
        <p:spPr>
          <a:xfrm>
            <a:off x="6620173" y="4080421"/>
            <a:ext cx="4827984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DOACs are associated with higher recurrence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rates in APS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Particularly in triple-positive APS — avoid DOACs in this group</a:t>
            </a:r>
            <a:endParaRPr lang="en-US" sz="1350" dirty="0"/>
          </a:p>
        </p:txBody>
      </p:sp>
      <p:sp>
        <p:nvSpPr>
          <p:cNvPr id="25" name="SK-15-text-24"/>
          <p:cNvSpPr/>
          <p:nvPr/>
        </p:nvSpPr>
        <p:spPr>
          <a:xfrm>
            <a:off x="6620173" y="4951363"/>
            <a:ext cx="4510980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Diagnosis: anticardiolipin, lupus anticoagulant,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anti-β2-glycoprotein antibodies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positive tests ≥12 weeks apart required for diagnosis</a:t>
            </a:r>
            <a:endParaRPr lang="en-US" sz="1350" dirty="0"/>
          </a:p>
        </p:txBody>
      </p:sp>
      <p:sp>
        <p:nvSpPr>
          <p:cNvPr id="26" name="SK-15-text-25"/>
          <p:cNvSpPr/>
          <p:nvPr/>
        </p:nvSpPr>
        <p:spPr>
          <a:xfrm>
            <a:off x="7340650" y="5925294"/>
            <a:ext cx="332601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APS + VTE = WARFARIN, not DOAC</a:t>
            </a:r>
            <a:endParaRPr lang="en-US" sz="1500" dirty="0"/>
          </a:p>
        </p:txBody>
      </p:sp>
      <p:sp>
        <p:nvSpPr>
          <p:cNvPr id="27" name="SK-15-text-26"/>
          <p:cNvSpPr/>
          <p:nvPr/>
        </p:nvSpPr>
        <p:spPr>
          <a:xfrm>
            <a:off x="292596" y="6638479"/>
            <a:ext cx="72085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PE and VTE Teaching Deck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8677573" y="6631632"/>
            <a:ext cx="319727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15 of 21 · NICE NG158 · BNF 91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784" y="0"/>
            <a:ext cx="5535067" cy="2880271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63" y="829717"/>
            <a:ext cx="658267" cy="68461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338536"/>
            <a:ext cx="2584698" cy="1700659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1467" y="2338536"/>
            <a:ext cx="2584698" cy="1700659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482" y="2338536"/>
            <a:ext cx="2596753" cy="1700659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5498" y="2338536"/>
            <a:ext cx="2608957" cy="1700659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251871"/>
            <a:ext cx="2584698" cy="1865263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1467" y="4251871"/>
            <a:ext cx="2584698" cy="1865263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3482" y="4251871"/>
            <a:ext cx="2596753" cy="1865263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85498" y="4251871"/>
            <a:ext cx="2608957" cy="1865263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sp>
        <p:nvSpPr>
          <p:cNvPr id="14" name="SK-16-text-13"/>
          <p:cNvSpPr/>
          <p:nvPr/>
        </p:nvSpPr>
        <p:spPr>
          <a:xfrm>
            <a:off x="646063" y="493663"/>
            <a:ext cx="312229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650" dirty="0"/>
          </a:p>
        </p:txBody>
      </p:sp>
      <p:sp>
        <p:nvSpPr>
          <p:cNvPr id="15" name="SK-16-text-14"/>
          <p:cNvSpPr/>
          <p:nvPr/>
        </p:nvSpPr>
        <p:spPr>
          <a:xfrm>
            <a:off x="658267" y="1042392"/>
            <a:ext cx="11533733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for GP Training</a:t>
            </a:r>
            <a:endParaRPr lang="en-US" sz="4350" dirty="0"/>
          </a:p>
        </p:txBody>
      </p:sp>
      <p:sp>
        <p:nvSpPr>
          <p:cNvPr id="16" name="SK-16-text-15"/>
          <p:cNvSpPr/>
          <p:nvPr/>
        </p:nvSpPr>
        <p:spPr>
          <a:xfrm>
            <a:off x="658267" y="1673275"/>
            <a:ext cx="1153373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clinical pearls you must know cold</a:t>
            </a:r>
            <a:endParaRPr lang="en-US" sz="2250" dirty="0"/>
          </a:p>
        </p:txBody>
      </p:sp>
      <p:sp>
        <p:nvSpPr>
          <p:cNvPr id="17" name="SK-16-text-16"/>
          <p:cNvSpPr/>
          <p:nvPr/>
        </p:nvSpPr>
        <p:spPr>
          <a:xfrm>
            <a:off x="780157" y="2551063"/>
            <a:ext cx="1671638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2925" dirty="0"/>
          </a:p>
        </p:txBody>
      </p:sp>
      <p:sp>
        <p:nvSpPr>
          <p:cNvPr id="18" name="SK-16-text-17"/>
          <p:cNvSpPr/>
          <p:nvPr/>
        </p:nvSpPr>
        <p:spPr>
          <a:xfrm>
            <a:off x="780157" y="3038029"/>
            <a:ext cx="58045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Wells ≤4 = PE Unlikely</a:t>
            </a:r>
            <a:endParaRPr lang="en-US" sz="1650" dirty="0"/>
          </a:p>
        </p:txBody>
      </p:sp>
      <p:sp>
        <p:nvSpPr>
          <p:cNvPr id="19" name="SK-16-text-18"/>
          <p:cNvSpPr/>
          <p:nvPr/>
        </p:nvSpPr>
        <p:spPr>
          <a:xfrm>
            <a:off x="780157" y="3332857"/>
            <a:ext cx="3524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D-dimer first</a:t>
            </a:r>
            <a:endParaRPr lang="en-US" sz="1500" dirty="0"/>
          </a:p>
        </p:txBody>
      </p:sp>
      <p:sp>
        <p:nvSpPr>
          <p:cNvPr id="20" name="SK-16-text-19"/>
          <p:cNvSpPr/>
          <p:nvPr/>
        </p:nvSpPr>
        <p:spPr>
          <a:xfrm>
            <a:off x="3596580" y="2557909"/>
            <a:ext cx="167163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2925" dirty="0"/>
          </a:p>
        </p:txBody>
      </p:sp>
      <p:sp>
        <p:nvSpPr>
          <p:cNvPr id="21" name="SK-16-text-20"/>
          <p:cNvSpPr/>
          <p:nvPr/>
        </p:nvSpPr>
        <p:spPr>
          <a:xfrm>
            <a:off x="3584377" y="3038029"/>
            <a:ext cx="53016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Wells &gt;4 = PE Likely</a:t>
            </a:r>
            <a:endParaRPr lang="en-US" sz="1650" dirty="0"/>
          </a:p>
        </p:txBody>
      </p:sp>
      <p:sp>
        <p:nvSpPr>
          <p:cNvPr id="22" name="SK-16-text-21"/>
          <p:cNvSpPr/>
          <p:nvPr/>
        </p:nvSpPr>
        <p:spPr>
          <a:xfrm>
            <a:off x="3584377" y="3332857"/>
            <a:ext cx="3752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Immediate CTPA</a:t>
            </a:r>
            <a:endParaRPr lang="en-US" sz="1500" dirty="0"/>
          </a:p>
        </p:txBody>
      </p:sp>
      <p:sp>
        <p:nvSpPr>
          <p:cNvPr id="23" name="SK-16-text-22"/>
          <p:cNvSpPr/>
          <p:nvPr/>
        </p:nvSpPr>
        <p:spPr>
          <a:xfrm>
            <a:off x="6376392" y="2557909"/>
            <a:ext cx="167163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2925" dirty="0"/>
          </a:p>
        </p:txBody>
      </p:sp>
      <p:sp>
        <p:nvSpPr>
          <p:cNvPr id="24" name="SK-16-text-23"/>
          <p:cNvSpPr/>
          <p:nvPr/>
        </p:nvSpPr>
        <p:spPr>
          <a:xfrm>
            <a:off x="6376392" y="3038029"/>
            <a:ext cx="51339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DOACs are FIRST LINE</a:t>
            </a:r>
            <a:endParaRPr lang="en-US" sz="1650" dirty="0"/>
          </a:p>
        </p:txBody>
      </p:sp>
      <p:sp>
        <p:nvSpPr>
          <p:cNvPr id="25" name="SK-16-text-24"/>
          <p:cNvSpPr/>
          <p:nvPr/>
        </p:nvSpPr>
        <p:spPr>
          <a:xfrm>
            <a:off x="6376392" y="3332857"/>
            <a:ext cx="230415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LMWH bridge needed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apixaban or rivaroxaban</a:t>
            </a:r>
            <a:endParaRPr lang="en-US" sz="1500" dirty="0"/>
          </a:p>
        </p:txBody>
      </p:sp>
      <p:sp>
        <p:nvSpPr>
          <p:cNvPr id="26" name="SK-16-text-25"/>
          <p:cNvSpPr/>
          <p:nvPr/>
        </p:nvSpPr>
        <p:spPr>
          <a:xfrm>
            <a:off x="9192667" y="2557909"/>
            <a:ext cx="167163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</a:t>
            </a:r>
            <a:endParaRPr lang="en-US" sz="2925" dirty="0"/>
          </a:p>
        </p:txBody>
      </p:sp>
      <p:sp>
        <p:nvSpPr>
          <p:cNvPr id="27" name="SK-16-text-26"/>
          <p:cNvSpPr/>
          <p:nvPr/>
        </p:nvSpPr>
        <p:spPr>
          <a:xfrm>
            <a:off x="9168259" y="3038029"/>
            <a:ext cx="2255490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Apixaban: 10mg BD × 7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then 5mg BD maintenance</a:t>
            </a:r>
            <a:endParaRPr lang="en-US" sz="1500" dirty="0"/>
          </a:p>
        </p:txBody>
      </p:sp>
      <p:sp>
        <p:nvSpPr>
          <p:cNvPr id="28" name="SK-16-text-27"/>
          <p:cNvSpPr/>
          <p:nvPr/>
        </p:nvSpPr>
        <p:spPr>
          <a:xfrm>
            <a:off x="804565" y="4471392"/>
            <a:ext cx="167163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</a:t>
            </a:r>
            <a:endParaRPr lang="en-US" sz="2925" dirty="0"/>
          </a:p>
        </p:txBody>
      </p:sp>
      <p:sp>
        <p:nvSpPr>
          <p:cNvPr id="29" name="SK-16-text-28"/>
          <p:cNvSpPr/>
          <p:nvPr/>
        </p:nvSpPr>
        <p:spPr>
          <a:xfrm>
            <a:off x="792361" y="4958209"/>
            <a:ext cx="312229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Rivaroxaban:</a:t>
            </a:r>
            <a:endParaRPr lang="en-US" sz="1650" dirty="0"/>
          </a:p>
        </p:txBody>
      </p:sp>
      <p:sp>
        <p:nvSpPr>
          <p:cNvPr id="30" name="SK-16-text-29"/>
          <p:cNvSpPr/>
          <p:nvPr/>
        </p:nvSpPr>
        <p:spPr>
          <a:xfrm>
            <a:off x="792361" y="5205115"/>
            <a:ext cx="4591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15mg BD × 21 days</a:t>
            </a:r>
            <a:endParaRPr lang="en-US" sz="1500" dirty="0"/>
          </a:p>
        </p:txBody>
      </p:sp>
      <p:sp>
        <p:nvSpPr>
          <p:cNvPr id="31" name="SK-16-text-30"/>
          <p:cNvSpPr/>
          <p:nvPr/>
        </p:nvSpPr>
        <p:spPr>
          <a:xfrm>
            <a:off x="792361" y="5479405"/>
            <a:ext cx="4743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then 20mg OD — MUST</a:t>
            </a:r>
            <a:endParaRPr lang="en-US" sz="1500" dirty="0"/>
          </a:p>
        </p:txBody>
      </p:sp>
      <p:sp>
        <p:nvSpPr>
          <p:cNvPr id="32" name="SK-16-text-31"/>
          <p:cNvSpPr/>
          <p:nvPr/>
        </p:nvSpPr>
        <p:spPr>
          <a:xfrm>
            <a:off x="792361" y="5726311"/>
            <a:ext cx="3295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with food</a:t>
            </a:r>
            <a:endParaRPr lang="en-US" sz="1500" dirty="0"/>
          </a:p>
        </p:txBody>
      </p:sp>
      <p:sp>
        <p:nvSpPr>
          <p:cNvPr id="33" name="SK-16-text-32"/>
          <p:cNvSpPr/>
          <p:nvPr/>
        </p:nvSpPr>
        <p:spPr>
          <a:xfrm>
            <a:off x="3596580" y="4471392"/>
            <a:ext cx="167163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</a:t>
            </a:r>
            <a:endParaRPr lang="en-US" sz="2925" dirty="0"/>
          </a:p>
        </p:txBody>
      </p:sp>
      <p:sp>
        <p:nvSpPr>
          <p:cNvPr id="34" name="SK-16-text-33"/>
          <p:cNvSpPr/>
          <p:nvPr/>
        </p:nvSpPr>
        <p:spPr>
          <a:xfrm>
            <a:off x="3584377" y="4958209"/>
            <a:ext cx="214565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Age-adjusted D-dimer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&gt;50 years</a:t>
            </a:r>
            <a:endParaRPr lang="en-US" sz="1575" dirty="0"/>
          </a:p>
        </p:txBody>
      </p:sp>
      <p:sp>
        <p:nvSpPr>
          <p:cNvPr id="35" name="SK-16-text-34"/>
          <p:cNvSpPr/>
          <p:nvPr/>
        </p:nvSpPr>
        <p:spPr>
          <a:xfrm>
            <a:off x="3584377" y="5493246"/>
            <a:ext cx="6115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Threshold = age × 10 µg/L</a:t>
            </a:r>
            <a:endParaRPr lang="en-US" sz="1500" dirty="0"/>
          </a:p>
        </p:txBody>
      </p:sp>
      <p:sp>
        <p:nvSpPr>
          <p:cNvPr id="36" name="SK-16-text-35"/>
          <p:cNvSpPr/>
          <p:nvPr/>
        </p:nvSpPr>
        <p:spPr>
          <a:xfrm>
            <a:off x="3596580" y="5733157"/>
            <a:ext cx="3981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(not fixed 500)</a:t>
            </a:r>
            <a:endParaRPr lang="en-US" sz="1500" dirty="0"/>
          </a:p>
        </p:txBody>
      </p:sp>
      <p:sp>
        <p:nvSpPr>
          <p:cNvPr id="37" name="SK-16-text-36"/>
          <p:cNvSpPr/>
          <p:nvPr/>
        </p:nvSpPr>
        <p:spPr>
          <a:xfrm>
            <a:off x="6388596" y="4471392"/>
            <a:ext cx="167163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07</a:t>
            </a:r>
            <a:endParaRPr lang="en-US" sz="2925" dirty="0"/>
          </a:p>
        </p:txBody>
      </p:sp>
      <p:sp>
        <p:nvSpPr>
          <p:cNvPr id="38" name="SK-16-text-37"/>
          <p:cNvSpPr/>
          <p:nvPr/>
        </p:nvSpPr>
        <p:spPr>
          <a:xfrm>
            <a:off x="6376392" y="4951363"/>
            <a:ext cx="165809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Antiphospholipid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syndrome:</a:t>
            </a:r>
            <a:endParaRPr lang="en-US" sz="1575" dirty="0"/>
          </a:p>
        </p:txBody>
      </p:sp>
      <p:sp>
        <p:nvSpPr>
          <p:cNvPr id="39" name="SK-16-text-38"/>
          <p:cNvSpPr/>
          <p:nvPr/>
        </p:nvSpPr>
        <p:spPr>
          <a:xfrm>
            <a:off x="6376392" y="5493246"/>
            <a:ext cx="4667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WARFARIN — not DOACs</a:t>
            </a:r>
            <a:endParaRPr lang="en-US" sz="1500" dirty="0"/>
          </a:p>
        </p:txBody>
      </p:sp>
      <p:sp>
        <p:nvSpPr>
          <p:cNvPr id="40" name="SK-16-text-39"/>
          <p:cNvSpPr/>
          <p:nvPr/>
        </p:nvSpPr>
        <p:spPr>
          <a:xfrm>
            <a:off x="9192667" y="4471392"/>
            <a:ext cx="167163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08</a:t>
            </a:r>
            <a:endParaRPr lang="en-US" sz="2925" dirty="0"/>
          </a:p>
        </p:txBody>
      </p:sp>
      <p:sp>
        <p:nvSpPr>
          <p:cNvPr id="41" name="SK-16-text-40"/>
          <p:cNvSpPr/>
          <p:nvPr/>
        </p:nvSpPr>
        <p:spPr>
          <a:xfrm>
            <a:off x="9168259" y="4958209"/>
            <a:ext cx="30237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+ VTE:</a:t>
            </a:r>
            <a:endParaRPr lang="en-US" sz="1650" dirty="0"/>
          </a:p>
        </p:txBody>
      </p:sp>
      <p:sp>
        <p:nvSpPr>
          <p:cNvPr id="42" name="SK-16-text-41"/>
          <p:cNvSpPr/>
          <p:nvPr/>
        </p:nvSpPr>
        <p:spPr>
          <a:xfrm>
            <a:off x="9168259" y="5246340"/>
            <a:ext cx="224328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LMWH only — DOACs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warfarin contraindicated</a:t>
            </a:r>
            <a:endParaRPr lang="en-US" sz="1500" dirty="0"/>
          </a:p>
        </p:txBody>
      </p:sp>
      <p:sp>
        <p:nvSpPr>
          <p:cNvPr id="43" name="SK-16-text-42"/>
          <p:cNvSpPr/>
          <p:nvPr/>
        </p:nvSpPr>
        <p:spPr>
          <a:xfrm>
            <a:off x="304800" y="6624786"/>
            <a:ext cx="7208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PE and VTE Teaching Deck</a:t>
            </a:r>
            <a:endParaRPr lang="en-US" sz="1200" dirty="0"/>
          </a:p>
        </p:txBody>
      </p:sp>
      <p:sp>
        <p:nvSpPr>
          <p:cNvPr id="44" name="SK-16-text-43"/>
          <p:cNvSpPr/>
          <p:nvPr/>
        </p:nvSpPr>
        <p:spPr>
          <a:xfrm>
            <a:off x="11058079" y="6624786"/>
            <a:ext cx="113392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16 of 21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2961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99584"/>
            <a:ext cx="12192000" cy="658267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4479" y="0"/>
            <a:ext cx="3267373" cy="157728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1248073"/>
            <a:ext cx="1145977" cy="68461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091630"/>
            <a:ext cx="5291286" cy="1145232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2091630"/>
            <a:ext cx="194965" cy="1145232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8761" y="2091630"/>
            <a:ext cx="5291286" cy="1145232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8761" y="2091630"/>
            <a:ext cx="194965" cy="1145232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3415159"/>
            <a:ext cx="5291286" cy="1145232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3415159"/>
            <a:ext cx="194965" cy="1145232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76565" y="3483769"/>
            <a:ext cx="463153" cy="411361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8761" y="3415159"/>
            <a:ext cx="5291286" cy="1145232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8761" y="3415159"/>
            <a:ext cx="194965" cy="1145232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3671" y="3483769"/>
            <a:ext cx="463153" cy="411361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655" y="4745682"/>
            <a:ext cx="5291286" cy="1145232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655" y="4745682"/>
            <a:ext cx="194965" cy="1145232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78761" y="4745682"/>
            <a:ext cx="5291286" cy="1145232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78761" y="4745682"/>
            <a:ext cx="194965" cy="1145232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54353" y="1323529"/>
            <a:ext cx="377875" cy="377130"/>
          </a:xfrm>
          <a:prstGeom prst="rect">
            <a:avLst/>
          </a:prstGeom>
        </p:spPr>
      </p:pic>
      <p:sp>
        <p:nvSpPr>
          <p:cNvPr id="22" name="SK-17-text-21"/>
          <p:cNvSpPr/>
          <p:nvPr/>
        </p:nvSpPr>
        <p:spPr>
          <a:xfrm>
            <a:off x="572988" y="452586"/>
            <a:ext cx="35652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32F2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PREPARATION</a:t>
            </a:r>
            <a:endParaRPr lang="en-US" sz="1425" dirty="0"/>
          </a:p>
        </p:txBody>
      </p:sp>
      <p:sp>
        <p:nvSpPr>
          <p:cNvPr id="23" name="SK-17-text-22"/>
          <p:cNvSpPr/>
          <p:nvPr/>
        </p:nvSpPr>
        <p:spPr>
          <a:xfrm>
            <a:off x="597396" y="781794"/>
            <a:ext cx="871156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Pearls: AKT Focus</a:t>
            </a:r>
            <a:endParaRPr lang="en-US" sz="2550" dirty="0"/>
          </a:p>
        </p:txBody>
      </p:sp>
      <p:sp>
        <p:nvSpPr>
          <p:cNvPr id="24" name="SK-17-text-23"/>
          <p:cNvSpPr/>
          <p:nvPr/>
        </p:nvSpPr>
        <p:spPr>
          <a:xfrm>
            <a:off x="572988" y="1481286"/>
            <a:ext cx="116190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facts for the Applied Knowledge Test — know these well</a:t>
            </a:r>
            <a:endParaRPr lang="en-US" sz="1500" dirty="0"/>
          </a:p>
        </p:txBody>
      </p:sp>
      <p:sp>
        <p:nvSpPr>
          <p:cNvPr id="25" name="SK-17-text-24"/>
          <p:cNvSpPr/>
          <p:nvPr/>
        </p:nvSpPr>
        <p:spPr>
          <a:xfrm>
            <a:off x="1024086" y="2283619"/>
            <a:ext cx="56007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Wells Score Cut-offs</a:t>
            </a:r>
            <a:endParaRPr lang="en-US" sz="1800" dirty="0"/>
          </a:p>
        </p:txBody>
      </p:sp>
      <p:sp>
        <p:nvSpPr>
          <p:cNvPr id="26" name="SK-17-text-25"/>
          <p:cNvSpPr/>
          <p:nvPr/>
        </p:nvSpPr>
        <p:spPr>
          <a:xfrm>
            <a:off x="1024086" y="2599134"/>
            <a:ext cx="718470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≤4 = PE Unlikely → D-dimer first</a:t>
            </a:r>
            <a:endParaRPr lang="en-US" sz="1425" dirty="0"/>
          </a:p>
        </p:txBody>
      </p:sp>
      <p:sp>
        <p:nvSpPr>
          <p:cNvPr id="27" name="SK-17-text-26"/>
          <p:cNvSpPr/>
          <p:nvPr/>
        </p:nvSpPr>
        <p:spPr>
          <a:xfrm>
            <a:off x="1024086" y="2818507"/>
            <a:ext cx="696753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&gt;4 = PE Likely → Immediate CTPA</a:t>
            </a:r>
            <a:endParaRPr lang="en-US" sz="1425" dirty="0"/>
          </a:p>
        </p:txBody>
      </p:sp>
      <p:sp>
        <p:nvSpPr>
          <p:cNvPr id="28" name="SK-17-text-27"/>
          <p:cNvSpPr/>
          <p:nvPr/>
        </p:nvSpPr>
        <p:spPr>
          <a:xfrm>
            <a:off x="1036290" y="3579763"/>
            <a:ext cx="58750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Apixaban (First-line)</a:t>
            </a:r>
            <a:endParaRPr lang="en-US" sz="1800" dirty="0"/>
          </a:p>
        </p:txBody>
      </p:sp>
      <p:sp>
        <p:nvSpPr>
          <p:cNvPr id="29" name="SK-17-text-28"/>
          <p:cNvSpPr/>
          <p:nvPr/>
        </p:nvSpPr>
        <p:spPr>
          <a:xfrm>
            <a:off x="1036290" y="3902125"/>
            <a:ext cx="617124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mg twice daily → 7 days</a:t>
            </a:r>
            <a:endParaRPr lang="en-US" sz="1425" dirty="0"/>
          </a:p>
        </p:txBody>
      </p:sp>
      <p:sp>
        <p:nvSpPr>
          <p:cNvPr id="30" name="SK-17-text-29"/>
          <p:cNvSpPr/>
          <p:nvPr/>
        </p:nvSpPr>
        <p:spPr>
          <a:xfrm>
            <a:off x="1036290" y="4121646"/>
            <a:ext cx="523017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then 5 mg twice daily</a:t>
            </a:r>
            <a:endParaRPr lang="en-US" sz="1425" dirty="0"/>
          </a:p>
        </p:txBody>
      </p:sp>
      <p:sp>
        <p:nvSpPr>
          <p:cNvPr id="31" name="SK-17-text-30"/>
          <p:cNvSpPr/>
          <p:nvPr/>
        </p:nvSpPr>
        <p:spPr>
          <a:xfrm>
            <a:off x="1036290" y="4910286"/>
            <a:ext cx="395478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 Rules</a:t>
            </a:r>
            <a:endParaRPr lang="en-US" sz="1800" dirty="0"/>
          </a:p>
        </p:txBody>
      </p:sp>
      <p:sp>
        <p:nvSpPr>
          <p:cNvPr id="32" name="SK-17-text-31"/>
          <p:cNvSpPr/>
          <p:nvPr/>
        </p:nvSpPr>
        <p:spPr>
          <a:xfrm>
            <a:off x="1024086" y="5225653"/>
            <a:ext cx="69675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Provoked VTE → 3 months minimum</a:t>
            </a:r>
            <a:endParaRPr lang="en-US" sz="1425" dirty="0"/>
          </a:p>
        </p:txBody>
      </p:sp>
      <p:sp>
        <p:nvSpPr>
          <p:cNvPr id="33" name="SK-17-text-32"/>
          <p:cNvSpPr/>
          <p:nvPr/>
        </p:nvSpPr>
        <p:spPr>
          <a:xfrm>
            <a:off x="1024086" y="5452021"/>
            <a:ext cx="957357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Unprovoked VTE → ≥3 months, consider longer</a:t>
            </a:r>
            <a:endParaRPr lang="en-US" sz="1425" dirty="0"/>
          </a:p>
        </p:txBody>
      </p:sp>
      <p:sp>
        <p:nvSpPr>
          <p:cNvPr id="34" name="SK-17-text-33"/>
          <p:cNvSpPr/>
          <p:nvPr/>
        </p:nvSpPr>
        <p:spPr>
          <a:xfrm>
            <a:off x="6656784" y="2290465"/>
            <a:ext cx="258318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PERC Rule</a:t>
            </a:r>
            <a:endParaRPr lang="en-US" sz="1800" dirty="0"/>
          </a:p>
        </p:txBody>
      </p:sp>
      <p:sp>
        <p:nvSpPr>
          <p:cNvPr id="35" name="SK-17-text-34"/>
          <p:cNvSpPr/>
          <p:nvPr/>
        </p:nvSpPr>
        <p:spPr>
          <a:xfrm>
            <a:off x="6656784" y="2605980"/>
            <a:ext cx="55352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8 criteria negative + low clinical suspicion</a:t>
            </a:r>
            <a:endParaRPr lang="en-US" sz="1425" dirty="0"/>
          </a:p>
        </p:txBody>
      </p:sp>
      <p:sp>
        <p:nvSpPr>
          <p:cNvPr id="36" name="SK-17-text-35"/>
          <p:cNvSpPr/>
          <p:nvPr/>
        </p:nvSpPr>
        <p:spPr>
          <a:xfrm>
            <a:off x="6693396" y="2818507"/>
            <a:ext cx="54986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PE excluded without D-dimer</a:t>
            </a:r>
            <a:endParaRPr lang="en-US" sz="1425" dirty="0"/>
          </a:p>
        </p:txBody>
      </p:sp>
      <p:sp>
        <p:nvSpPr>
          <p:cNvPr id="37" name="SK-17-text-36"/>
          <p:cNvSpPr/>
          <p:nvPr/>
        </p:nvSpPr>
        <p:spPr>
          <a:xfrm>
            <a:off x="6656784" y="3579763"/>
            <a:ext cx="553521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Rivaroxaban (First-line)</a:t>
            </a:r>
            <a:endParaRPr lang="en-US" sz="1800" dirty="0"/>
          </a:p>
        </p:txBody>
      </p:sp>
      <p:sp>
        <p:nvSpPr>
          <p:cNvPr id="38" name="SK-17-text-37"/>
          <p:cNvSpPr/>
          <p:nvPr/>
        </p:nvSpPr>
        <p:spPr>
          <a:xfrm>
            <a:off x="6656784" y="3902125"/>
            <a:ext cx="55352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 mg twice daily → 21 days (with food)</a:t>
            </a:r>
            <a:endParaRPr lang="en-US" sz="1425" dirty="0"/>
          </a:p>
        </p:txBody>
      </p:sp>
      <p:sp>
        <p:nvSpPr>
          <p:cNvPr id="39" name="SK-17-text-38"/>
          <p:cNvSpPr/>
          <p:nvPr/>
        </p:nvSpPr>
        <p:spPr>
          <a:xfrm>
            <a:off x="6656784" y="4121646"/>
            <a:ext cx="55352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then 20 mg once daily (with food)</a:t>
            </a:r>
            <a:endParaRPr lang="en-US" sz="1425" dirty="0"/>
          </a:p>
        </p:txBody>
      </p:sp>
      <p:sp>
        <p:nvSpPr>
          <p:cNvPr id="40" name="SK-17-text-39"/>
          <p:cNvSpPr/>
          <p:nvPr/>
        </p:nvSpPr>
        <p:spPr>
          <a:xfrm>
            <a:off x="6656784" y="4910286"/>
            <a:ext cx="53263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Exceptions</a:t>
            </a:r>
            <a:endParaRPr lang="en-US" sz="1800" dirty="0"/>
          </a:p>
        </p:txBody>
      </p:sp>
      <p:sp>
        <p:nvSpPr>
          <p:cNvPr id="41" name="SK-17-text-40"/>
          <p:cNvSpPr/>
          <p:nvPr/>
        </p:nvSpPr>
        <p:spPr>
          <a:xfrm>
            <a:off x="6644580" y="5225653"/>
            <a:ext cx="55474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Antiphospholipid syndrome → Warfarin, NOT DOACs</a:t>
            </a:r>
            <a:endParaRPr lang="en-US" sz="1425" dirty="0"/>
          </a:p>
        </p:txBody>
      </p:sp>
      <p:sp>
        <p:nvSpPr>
          <p:cNvPr id="42" name="SK-17-text-41"/>
          <p:cNvSpPr/>
          <p:nvPr/>
        </p:nvSpPr>
        <p:spPr>
          <a:xfrm>
            <a:off x="6644580" y="5452021"/>
            <a:ext cx="55474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→ LMWH only, no DOAC or warfarin</a:t>
            </a:r>
            <a:endParaRPr lang="en-US" sz="1425" dirty="0"/>
          </a:p>
        </p:txBody>
      </p:sp>
      <p:sp>
        <p:nvSpPr>
          <p:cNvPr id="43" name="SK-17-text-42"/>
          <p:cNvSpPr/>
          <p:nvPr/>
        </p:nvSpPr>
        <p:spPr>
          <a:xfrm>
            <a:off x="560784" y="6453336"/>
            <a:ext cx="54254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PE and VTE Teaching Pack</a:t>
            </a:r>
            <a:endParaRPr lang="en-US" sz="900" dirty="0"/>
          </a:p>
        </p:txBody>
      </p:sp>
      <p:sp>
        <p:nvSpPr>
          <p:cNvPr id="44" name="SK-17-text-43"/>
          <p:cNvSpPr/>
          <p:nvPr/>
        </p:nvSpPr>
        <p:spPr>
          <a:xfrm>
            <a:off x="5181600" y="6460182"/>
            <a:ext cx="50139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NG158 • BNF 91 • May 2026</a:t>
            </a:r>
            <a:endParaRPr lang="en-US" sz="900" dirty="0"/>
          </a:p>
        </p:txBody>
      </p:sp>
      <p:sp>
        <p:nvSpPr>
          <p:cNvPr id="45" name="SK-17-text-44"/>
          <p:cNvSpPr/>
          <p:nvPr/>
        </p:nvSpPr>
        <p:spPr>
          <a:xfrm>
            <a:off x="10948392" y="6453336"/>
            <a:ext cx="1243608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17 of 21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73" y="585936"/>
            <a:ext cx="792361" cy="7620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82961"/>
            <a:ext cx="12192000" cy="452586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35696"/>
            <a:ext cx="12192000" cy="4306788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2509986"/>
            <a:ext cx="3511153" cy="3826669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2509986"/>
            <a:ext cx="3511153" cy="582811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3663" y="2509986"/>
            <a:ext cx="3511153" cy="3826669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3663" y="2509986"/>
            <a:ext cx="3511153" cy="582811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6377" y="2509986"/>
            <a:ext cx="3511153" cy="3826669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56377" y="2509986"/>
            <a:ext cx="3511153" cy="582811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99577" y="2311003"/>
            <a:ext cx="572988" cy="870942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78675" y="2331690"/>
            <a:ext cx="914400" cy="726877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50369" y="2317998"/>
            <a:ext cx="914400" cy="740569"/>
          </a:xfrm>
          <a:prstGeom prst="rect">
            <a:avLst/>
          </a:prstGeom>
        </p:spPr>
      </p:pic>
      <p:sp>
        <p:nvSpPr>
          <p:cNvPr id="16" name="SK-18-text-15"/>
          <p:cNvSpPr/>
          <p:nvPr/>
        </p:nvSpPr>
        <p:spPr>
          <a:xfrm>
            <a:off x="499765" y="267444"/>
            <a:ext cx="28708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24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</a:t>
            </a:r>
            <a:endParaRPr lang="en-US" sz="1650" dirty="0"/>
          </a:p>
        </p:txBody>
      </p:sp>
      <p:sp>
        <p:nvSpPr>
          <p:cNvPr id="17" name="SK-18-text-16"/>
          <p:cNvSpPr/>
          <p:nvPr/>
        </p:nvSpPr>
        <p:spPr>
          <a:xfrm>
            <a:off x="511969" y="781794"/>
            <a:ext cx="674751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Scenarios</a:t>
            </a:r>
            <a:endParaRPr lang="en-US" sz="3300" dirty="0"/>
          </a:p>
        </p:txBody>
      </p:sp>
      <p:sp>
        <p:nvSpPr>
          <p:cNvPr id="18" name="SK-18-text-17"/>
          <p:cNvSpPr/>
          <p:nvPr/>
        </p:nvSpPr>
        <p:spPr>
          <a:xfrm>
            <a:off x="487561" y="1309836"/>
            <a:ext cx="1170443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consultation vignettes — think through your approach before reading the key points</a:t>
            </a:r>
            <a:endParaRPr lang="en-US" sz="2250" dirty="0"/>
          </a:p>
        </p:txBody>
      </p:sp>
      <p:sp>
        <p:nvSpPr>
          <p:cNvPr id="19" name="SK-18-text-18"/>
          <p:cNvSpPr/>
          <p:nvPr/>
        </p:nvSpPr>
        <p:spPr>
          <a:xfrm>
            <a:off x="475357" y="1865263"/>
            <a:ext cx="1171664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tests you tests your clinical reasoning, communication, and safety-netting — not just your knowledge.</a:t>
            </a:r>
            <a:endParaRPr lang="en-US" sz="1650" dirty="0"/>
          </a:p>
        </p:txBody>
      </p:sp>
      <p:sp>
        <p:nvSpPr>
          <p:cNvPr id="20" name="SK-18-text-19"/>
          <p:cNvSpPr/>
          <p:nvPr/>
        </p:nvSpPr>
        <p:spPr>
          <a:xfrm>
            <a:off x="682675" y="2653903"/>
            <a:ext cx="30956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Scenario A</a:t>
            </a:r>
            <a:endParaRPr lang="en-US" sz="1950" dirty="0"/>
          </a:p>
        </p:txBody>
      </p:sp>
      <p:sp>
        <p:nvSpPr>
          <p:cNvPr id="21" name="SK-18-text-20"/>
          <p:cNvSpPr/>
          <p:nvPr/>
        </p:nvSpPr>
        <p:spPr>
          <a:xfrm>
            <a:off x="670471" y="3216325"/>
            <a:ext cx="318209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Young woman on COC, presents with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breathlessness and pleuritic chest pain</a:t>
            </a:r>
            <a:endParaRPr lang="en-US" sz="1350" dirty="0"/>
          </a:p>
        </p:txBody>
      </p:sp>
      <p:sp>
        <p:nvSpPr>
          <p:cNvPr id="22" name="SK-18-text-21"/>
          <p:cNvSpPr/>
          <p:nvPr/>
        </p:nvSpPr>
        <p:spPr>
          <a:xfrm>
            <a:off x="682675" y="3696444"/>
            <a:ext cx="253588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calculate 2-level Wells score at the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consultation</a:t>
            </a:r>
            <a:endParaRPr lang="en-US" sz="1200" dirty="0"/>
          </a:p>
        </p:txBody>
      </p:sp>
      <p:sp>
        <p:nvSpPr>
          <p:cNvPr id="23" name="SK-18-text-22"/>
          <p:cNvSpPr/>
          <p:nvPr/>
        </p:nvSpPr>
        <p:spPr>
          <a:xfrm>
            <a:off x="682675" y="4087267"/>
            <a:ext cx="3182094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Breathlessness + pleuritic pain + COC use =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 must be excluded</a:t>
            </a:r>
            <a:endParaRPr lang="en-US" sz="1200" dirty="0"/>
          </a:p>
        </p:txBody>
      </p:sp>
      <p:sp>
        <p:nvSpPr>
          <p:cNvPr id="24" name="SK-18-text-23"/>
          <p:cNvSpPr/>
          <p:nvPr/>
        </p:nvSpPr>
        <p:spPr>
          <a:xfrm>
            <a:off x="682675" y="4491930"/>
            <a:ext cx="281627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Arrange same-day urgent investigation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(D-dimer or CTPA depending on Wells)</a:t>
            </a:r>
            <a:endParaRPr lang="en-US" sz="1200" dirty="0"/>
          </a:p>
        </p:txBody>
      </p:sp>
      <p:sp>
        <p:nvSpPr>
          <p:cNvPr id="25" name="SK-18-text-24"/>
          <p:cNvSpPr/>
          <p:nvPr/>
        </p:nvSpPr>
        <p:spPr>
          <a:xfrm>
            <a:off x="682675" y="4889748"/>
            <a:ext cx="3035796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Advise to stop COC immediately — do not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wait for diagnosis confirmation</a:t>
            </a:r>
            <a:endParaRPr lang="en-US" sz="1200" dirty="0"/>
          </a:p>
        </p:txBody>
      </p:sp>
      <p:sp>
        <p:nvSpPr>
          <p:cNvPr id="26" name="SK-18-text-25"/>
          <p:cNvSpPr/>
          <p:nvPr/>
        </p:nvSpPr>
        <p:spPr>
          <a:xfrm>
            <a:off x="682675" y="5273725"/>
            <a:ext cx="84886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Safety-net clearly: if worsening, call 999</a:t>
            </a:r>
            <a:endParaRPr lang="en-US" sz="1200" dirty="0"/>
          </a:p>
        </p:txBody>
      </p:sp>
      <p:sp>
        <p:nvSpPr>
          <p:cNvPr id="27" name="SK-18-text-26"/>
          <p:cNvSpPr/>
          <p:nvPr/>
        </p:nvSpPr>
        <p:spPr>
          <a:xfrm>
            <a:off x="682675" y="5500092"/>
            <a:ext cx="304800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Document shared decision-making around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alternatives</a:t>
            </a:r>
            <a:endParaRPr lang="en-US" sz="1200" dirty="0"/>
          </a:p>
        </p:txBody>
      </p:sp>
      <p:sp>
        <p:nvSpPr>
          <p:cNvPr id="28" name="SK-18-text-27"/>
          <p:cNvSpPr/>
          <p:nvPr/>
        </p:nvSpPr>
        <p:spPr>
          <a:xfrm>
            <a:off x="1036290" y="6096744"/>
            <a:ext cx="71170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24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COC · Investigate urgently · Safety-net</a:t>
            </a:r>
            <a:endParaRPr lang="en-US" sz="1050" dirty="0"/>
          </a:p>
        </p:txBody>
      </p:sp>
      <p:sp>
        <p:nvSpPr>
          <p:cNvPr id="29" name="SK-18-text-28"/>
          <p:cNvSpPr/>
          <p:nvPr/>
        </p:nvSpPr>
        <p:spPr>
          <a:xfrm>
            <a:off x="4449961" y="2660898"/>
            <a:ext cx="30956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Scenario B</a:t>
            </a:r>
            <a:endParaRPr lang="en-US" sz="1950" dirty="0"/>
          </a:p>
        </p:txBody>
      </p:sp>
      <p:sp>
        <p:nvSpPr>
          <p:cNvPr id="30" name="SK-18-text-29"/>
          <p:cNvSpPr/>
          <p:nvPr/>
        </p:nvSpPr>
        <p:spPr>
          <a:xfrm>
            <a:off x="4437757" y="3216325"/>
            <a:ext cx="34380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asks: ‘Do I really need to take these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blood-thinning tablets for 3 months?’</a:t>
            </a:r>
            <a:endParaRPr lang="en-US" sz="1350" dirty="0"/>
          </a:p>
        </p:txBody>
      </p:sp>
      <p:sp>
        <p:nvSpPr>
          <p:cNvPr id="31" name="SK-18-text-30"/>
          <p:cNvSpPr/>
          <p:nvPr/>
        </p:nvSpPr>
        <p:spPr>
          <a:xfrm>
            <a:off x="4449961" y="3682603"/>
            <a:ext cx="287729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Explain provoked vs unprovoked VTE in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plain language</a:t>
            </a:r>
            <a:endParaRPr lang="en-US" sz="1200" dirty="0"/>
          </a:p>
        </p:txBody>
      </p:sp>
      <p:sp>
        <p:nvSpPr>
          <p:cNvPr id="32" name="SK-18-text-31"/>
          <p:cNvSpPr/>
          <p:nvPr/>
        </p:nvSpPr>
        <p:spPr>
          <a:xfrm>
            <a:off x="4608463" y="4073575"/>
            <a:ext cx="306005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Provoked (e.g., after surgery or long flight):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months is appropriate minimum</a:t>
            </a:r>
            <a:endParaRPr lang="en-US" sz="1200" dirty="0"/>
          </a:p>
        </p:txBody>
      </p:sp>
      <p:sp>
        <p:nvSpPr>
          <p:cNvPr id="33" name="SK-18-text-32"/>
          <p:cNvSpPr/>
          <p:nvPr/>
        </p:nvSpPr>
        <p:spPr>
          <a:xfrm>
            <a:off x="4608463" y="4457700"/>
            <a:ext cx="296257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Unprovoked: at least 3 months — discuss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extending; involves shared decision</a:t>
            </a:r>
            <a:endParaRPr lang="en-US" sz="1200" dirty="0"/>
          </a:p>
        </p:txBody>
      </p:sp>
      <p:sp>
        <p:nvSpPr>
          <p:cNvPr id="34" name="SK-18-text-33"/>
          <p:cNvSpPr/>
          <p:nvPr/>
        </p:nvSpPr>
        <p:spPr>
          <a:xfrm>
            <a:off x="4449961" y="4834830"/>
            <a:ext cx="3182094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Explain bleeding risk honestly alongside clot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recurrence risk</a:t>
            </a:r>
            <a:endParaRPr lang="en-US" sz="1200" dirty="0"/>
          </a:p>
        </p:txBody>
      </p:sp>
      <p:sp>
        <p:nvSpPr>
          <p:cNvPr id="35" name="SK-18-text-34"/>
          <p:cNvSpPr/>
          <p:nvPr/>
        </p:nvSpPr>
        <p:spPr>
          <a:xfrm>
            <a:off x="4449961" y="5218807"/>
            <a:ext cx="318209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Discuss what to watch for: unusual bleeding,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bruising, dark stools</a:t>
            </a:r>
            <a:endParaRPr lang="en-US" sz="1200" dirty="0"/>
          </a:p>
        </p:txBody>
      </p:sp>
      <p:sp>
        <p:nvSpPr>
          <p:cNvPr id="36" name="SK-18-text-35"/>
          <p:cNvSpPr/>
          <p:nvPr/>
        </p:nvSpPr>
        <p:spPr>
          <a:xfrm>
            <a:off x="4449961" y="5602932"/>
            <a:ext cx="329178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Agree a review date — do not just say ‘stop at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months’ without reassessment</a:t>
            </a:r>
            <a:endParaRPr lang="en-US" sz="1200" dirty="0"/>
          </a:p>
        </p:txBody>
      </p:sp>
      <p:sp>
        <p:nvSpPr>
          <p:cNvPr id="37" name="SK-18-text-36"/>
          <p:cNvSpPr/>
          <p:nvPr/>
        </p:nvSpPr>
        <p:spPr>
          <a:xfrm>
            <a:off x="4462165" y="6103590"/>
            <a:ext cx="77298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24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Provoked vs unprovoked · Shared decision · Review date</a:t>
            </a:r>
            <a:endParaRPr lang="en-US" sz="1050" dirty="0"/>
          </a:p>
        </p:txBody>
      </p:sp>
      <p:sp>
        <p:nvSpPr>
          <p:cNvPr id="38" name="SK-18-text-37"/>
          <p:cNvSpPr/>
          <p:nvPr/>
        </p:nvSpPr>
        <p:spPr>
          <a:xfrm>
            <a:off x="8290471" y="2660898"/>
            <a:ext cx="30956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Scenario C</a:t>
            </a:r>
            <a:endParaRPr lang="en-US" sz="1950" dirty="0"/>
          </a:p>
        </p:txBody>
      </p:sp>
      <p:sp>
        <p:nvSpPr>
          <p:cNvPr id="39" name="SK-18-text-38"/>
          <p:cNvSpPr/>
          <p:nvPr/>
        </p:nvSpPr>
        <p:spPr>
          <a:xfrm>
            <a:off x="8278267" y="3216325"/>
            <a:ext cx="299918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Elderly patient with haemoptysis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unilateral leg swelling</a:t>
            </a:r>
            <a:endParaRPr lang="en-US" sz="1350" dirty="0"/>
          </a:p>
        </p:txBody>
      </p:sp>
      <p:sp>
        <p:nvSpPr>
          <p:cNvPr id="40" name="SK-18-text-39"/>
          <p:cNvSpPr/>
          <p:nvPr/>
        </p:nvSpPr>
        <p:spPr>
          <a:xfrm>
            <a:off x="8290471" y="3689598"/>
            <a:ext cx="301138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Haemoptysis + leg swelling = high clinical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suspicion for PE with DVT</a:t>
            </a:r>
            <a:endParaRPr lang="en-US" sz="1200" dirty="0"/>
          </a:p>
        </p:txBody>
      </p:sp>
      <p:sp>
        <p:nvSpPr>
          <p:cNvPr id="41" name="SK-18-text-40"/>
          <p:cNvSpPr/>
          <p:nvPr/>
        </p:nvSpPr>
        <p:spPr>
          <a:xfrm>
            <a:off x="8290471" y="4080421"/>
            <a:ext cx="284068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Calculate Wells score — likely PE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Likely (&gt;4) → arrange immediate CTPA</a:t>
            </a:r>
            <a:endParaRPr lang="en-US" sz="1200" dirty="0"/>
          </a:p>
        </p:txBody>
      </p:sp>
      <p:sp>
        <p:nvSpPr>
          <p:cNvPr id="42" name="SK-18-text-41"/>
          <p:cNvSpPr/>
          <p:nvPr/>
        </p:nvSpPr>
        <p:spPr>
          <a:xfrm>
            <a:off x="8290471" y="4471392"/>
            <a:ext cx="318209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Consider interim therapeutic anticoagulation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CTPA will be delayed</a:t>
            </a:r>
            <a:endParaRPr lang="en-US" sz="1200" dirty="0"/>
          </a:p>
        </p:txBody>
      </p:sp>
      <p:sp>
        <p:nvSpPr>
          <p:cNvPr id="43" name="SK-18-text-42"/>
          <p:cNvSpPr/>
          <p:nvPr/>
        </p:nvSpPr>
        <p:spPr>
          <a:xfrm>
            <a:off x="8290471" y="4848523"/>
            <a:ext cx="298698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Age-adjusted D-dimer applies if Wells ≤4: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threshold = age × 10 µg/L</a:t>
            </a:r>
            <a:endParaRPr lang="en-US" sz="1200" dirty="0"/>
          </a:p>
        </p:txBody>
      </p:sp>
      <p:sp>
        <p:nvSpPr>
          <p:cNvPr id="44" name="SK-18-text-43"/>
          <p:cNvSpPr/>
          <p:nvPr/>
        </p:nvSpPr>
        <p:spPr>
          <a:xfrm>
            <a:off x="8290471" y="5232648"/>
            <a:ext cx="316989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Consider underlying malignancy as a trigger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unprovoked VTE in elderly</a:t>
            </a:r>
            <a:endParaRPr lang="en-US" sz="1200" dirty="0"/>
          </a:p>
        </p:txBody>
      </p:sp>
      <p:sp>
        <p:nvSpPr>
          <p:cNvPr id="45" name="SK-18-text-44"/>
          <p:cNvSpPr/>
          <p:nvPr/>
        </p:nvSpPr>
        <p:spPr>
          <a:xfrm>
            <a:off x="8290471" y="5616625"/>
            <a:ext cx="28162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Arrange urgent hospital referral; do not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 in community without imaging</a:t>
            </a:r>
            <a:endParaRPr lang="en-US" sz="1200" dirty="0"/>
          </a:p>
        </p:txBody>
      </p:sp>
      <p:sp>
        <p:nvSpPr>
          <p:cNvPr id="46" name="SK-18-text-45"/>
          <p:cNvSpPr/>
          <p:nvPr/>
        </p:nvSpPr>
        <p:spPr>
          <a:xfrm>
            <a:off x="8168580" y="6096744"/>
            <a:ext cx="40234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24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Wells &gt;4 → CTPA · Age-adjusted D-dimer · Exclude malignancy</a:t>
            </a:r>
            <a:endParaRPr lang="en-US" sz="1050" dirty="0"/>
          </a:p>
        </p:txBody>
      </p:sp>
      <p:sp>
        <p:nvSpPr>
          <p:cNvPr id="47" name="SK-18-text-46"/>
          <p:cNvSpPr/>
          <p:nvPr/>
        </p:nvSpPr>
        <p:spPr>
          <a:xfrm>
            <a:off x="292596" y="6645325"/>
            <a:ext cx="63169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PE and VTE Teaching Deck</a:t>
            </a:r>
            <a:endParaRPr lang="en-US" sz="1050" dirty="0"/>
          </a:p>
        </p:txBody>
      </p:sp>
      <p:sp>
        <p:nvSpPr>
          <p:cNvPr id="48" name="SK-18-text-47"/>
          <p:cNvSpPr/>
          <p:nvPr/>
        </p:nvSpPr>
        <p:spPr>
          <a:xfrm>
            <a:off x="9509671" y="6631632"/>
            <a:ext cx="26823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18 of 21 · NICE NG158 · May 2026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" cy="1234529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0"/>
            <a:ext cx="3048000" cy="1234529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824186"/>
            <a:ext cx="3438079" cy="95994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65263"/>
            <a:ext cx="3438079" cy="1844725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1459" y="1824186"/>
            <a:ext cx="3438079" cy="95994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1459" y="1865263"/>
            <a:ext cx="3438079" cy="1844725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5671" y="1824186"/>
            <a:ext cx="3438079" cy="95994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5671" y="1865263"/>
            <a:ext cx="3438079" cy="1844725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943350"/>
            <a:ext cx="3438079" cy="95994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3984427"/>
            <a:ext cx="3438079" cy="1844725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91459" y="3943350"/>
            <a:ext cx="3438079" cy="95994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91459" y="3984427"/>
            <a:ext cx="3438079" cy="1844725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85671" y="3943350"/>
            <a:ext cx="3438079" cy="95994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85671" y="3984427"/>
            <a:ext cx="3438079" cy="1844725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6082903"/>
            <a:ext cx="10972800" cy="418207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32784" y="534888"/>
            <a:ext cx="511969" cy="452586"/>
          </a:xfrm>
          <a:prstGeom prst="rect">
            <a:avLst/>
          </a:prstGeom>
        </p:spPr>
      </p:pic>
      <p:sp>
        <p:nvSpPr>
          <p:cNvPr id="19" name="SK-19-text-18"/>
          <p:cNvSpPr/>
          <p:nvPr/>
        </p:nvSpPr>
        <p:spPr>
          <a:xfrm>
            <a:off x="658267" y="493663"/>
            <a:ext cx="10507980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Flags in VTE</a:t>
            </a:r>
            <a:endParaRPr lang="en-US" sz="4200" dirty="0"/>
          </a:p>
        </p:txBody>
      </p:sp>
      <p:sp>
        <p:nvSpPr>
          <p:cNvPr id="20" name="SK-19-text-19"/>
          <p:cNvSpPr/>
          <p:nvPr/>
        </p:nvSpPr>
        <p:spPr>
          <a:xfrm>
            <a:off x="658267" y="1282303"/>
            <a:ext cx="1153373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warning signs requiring immediate action</a:t>
            </a:r>
            <a:endParaRPr lang="en-US" sz="2025" dirty="0"/>
          </a:p>
        </p:txBody>
      </p:sp>
      <p:sp>
        <p:nvSpPr>
          <p:cNvPr id="21" name="SK-19-text-20"/>
          <p:cNvSpPr/>
          <p:nvPr/>
        </p:nvSpPr>
        <p:spPr>
          <a:xfrm>
            <a:off x="804565" y="2009329"/>
            <a:ext cx="14573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9731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2550" dirty="0"/>
          </a:p>
        </p:txBody>
      </p:sp>
      <p:sp>
        <p:nvSpPr>
          <p:cNvPr id="22" name="SK-19-text-21"/>
          <p:cNvSpPr/>
          <p:nvPr/>
        </p:nvSpPr>
        <p:spPr>
          <a:xfrm>
            <a:off x="804565" y="2413992"/>
            <a:ext cx="641889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Haemodynamic Instability</a:t>
            </a:r>
            <a:endParaRPr lang="en-US" sz="1725" dirty="0"/>
          </a:p>
        </p:txBody>
      </p:sp>
      <p:sp>
        <p:nvSpPr>
          <p:cNvPr id="23" name="SK-19-text-22"/>
          <p:cNvSpPr/>
          <p:nvPr/>
        </p:nvSpPr>
        <p:spPr>
          <a:xfrm>
            <a:off x="804565" y="2722513"/>
            <a:ext cx="2986980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Systolic BP &lt;90 mmHg or drop &gt;40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mmHg with suspected PE →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Massive PE. Call 999 immediately.</a:t>
            </a:r>
            <a:endParaRPr lang="en-US" sz="1350" dirty="0"/>
          </a:p>
        </p:txBody>
      </p:sp>
      <p:sp>
        <p:nvSpPr>
          <p:cNvPr id="24" name="SK-19-text-23"/>
          <p:cNvSpPr/>
          <p:nvPr/>
        </p:nvSpPr>
        <p:spPr>
          <a:xfrm>
            <a:off x="4510980" y="2009329"/>
            <a:ext cx="14573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9731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2550" dirty="0"/>
          </a:p>
        </p:txBody>
      </p:sp>
      <p:sp>
        <p:nvSpPr>
          <p:cNvPr id="25" name="SK-19-text-24"/>
          <p:cNvSpPr/>
          <p:nvPr/>
        </p:nvSpPr>
        <p:spPr>
          <a:xfrm>
            <a:off x="4498777" y="2413992"/>
            <a:ext cx="378999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Hypoxia</a:t>
            </a:r>
            <a:endParaRPr lang="en-US" sz="1725" dirty="0"/>
          </a:p>
        </p:txBody>
      </p:sp>
      <p:sp>
        <p:nvSpPr>
          <p:cNvPr id="26" name="SK-19-text-25"/>
          <p:cNvSpPr/>
          <p:nvPr/>
        </p:nvSpPr>
        <p:spPr>
          <a:xfrm>
            <a:off x="4498777" y="2722513"/>
            <a:ext cx="3145482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SpO₂ &lt;90% with suspected PE →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hospital transfer. Do not delay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investigations.</a:t>
            </a:r>
            <a:endParaRPr lang="en-US" sz="1350" dirty="0"/>
          </a:p>
        </p:txBody>
      </p:sp>
      <p:sp>
        <p:nvSpPr>
          <p:cNvPr id="27" name="SK-19-text-26"/>
          <p:cNvSpPr/>
          <p:nvPr/>
        </p:nvSpPr>
        <p:spPr>
          <a:xfrm>
            <a:off x="8302675" y="2009329"/>
            <a:ext cx="14573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9731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2550" dirty="0"/>
          </a:p>
        </p:txBody>
      </p:sp>
      <p:sp>
        <p:nvSpPr>
          <p:cNvPr id="28" name="SK-19-text-27"/>
          <p:cNvSpPr/>
          <p:nvPr/>
        </p:nvSpPr>
        <p:spPr>
          <a:xfrm>
            <a:off x="8302675" y="2413992"/>
            <a:ext cx="38893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Massive or Bilateral Leg Swelling</a:t>
            </a:r>
            <a:endParaRPr lang="en-US" sz="1725" dirty="0"/>
          </a:p>
        </p:txBody>
      </p:sp>
      <p:sp>
        <p:nvSpPr>
          <p:cNvPr id="29" name="SK-19-text-28"/>
          <p:cNvSpPr/>
          <p:nvPr/>
        </p:nvSpPr>
        <p:spPr>
          <a:xfrm>
            <a:off x="8290471" y="2722513"/>
            <a:ext cx="2767459" cy="864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Bilateral swelling → consider IVC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thrombosis or underlying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malignancy. Unilateral massive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swelling → phlegmasia.</a:t>
            </a:r>
            <a:endParaRPr lang="en-US" sz="1350" dirty="0"/>
          </a:p>
        </p:txBody>
      </p:sp>
      <p:sp>
        <p:nvSpPr>
          <p:cNvPr id="30" name="SK-19-text-29"/>
          <p:cNvSpPr/>
          <p:nvPr/>
        </p:nvSpPr>
        <p:spPr>
          <a:xfrm>
            <a:off x="804565" y="4135338"/>
            <a:ext cx="14573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9731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2550" dirty="0"/>
          </a:p>
        </p:txBody>
      </p:sp>
      <p:sp>
        <p:nvSpPr>
          <p:cNvPr id="31" name="SK-19-text-30"/>
          <p:cNvSpPr/>
          <p:nvPr/>
        </p:nvSpPr>
        <p:spPr>
          <a:xfrm>
            <a:off x="804565" y="4512469"/>
            <a:ext cx="641889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 with Known Malignancy</a:t>
            </a:r>
            <a:endParaRPr lang="en-US" sz="1725" dirty="0"/>
          </a:p>
        </p:txBody>
      </p:sp>
      <p:sp>
        <p:nvSpPr>
          <p:cNvPr id="32" name="SK-19-text-31"/>
          <p:cNvSpPr/>
          <p:nvPr/>
        </p:nvSpPr>
        <p:spPr>
          <a:xfrm>
            <a:off x="804565" y="4841677"/>
            <a:ext cx="3048000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Cancer-associated VTE — extended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anticoagulation minimum 6 months.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DOACs or LMWH.</a:t>
            </a:r>
            <a:endParaRPr lang="en-US" sz="1350" dirty="0"/>
          </a:p>
        </p:txBody>
      </p:sp>
      <p:sp>
        <p:nvSpPr>
          <p:cNvPr id="33" name="SK-19-text-32"/>
          <p:cNvSpPr/>
          <p:nvPr/>
        </p:nvSpPr>
        <p:spPr>
          <a:xfrm>
            <a:off x="4510980" y="4135338"/>
            <a:ext cx="14573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9731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2550" dirty="0"/>
          </a:p>
        </p:txBody>
      </p:sp>
      <p:sp>
        <p:nvSpPr>
          <p:cNvPr id="34" name="SK-19-text-33"/>
          <p:cNvSpPr/>
          <p:nvPr/>
        </p:nvSpPr>
        <p:spPr>
          <a:xfrm>
            <a:off x="4498777" y="4512469"/>
            <a:ext cx="2730996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Unprovoked VTE in Young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</a:t>
            </a:r>
            <a:endParaRPr lang="en-US" sz="1725" dirty="0"/>
          </a:p>
        </p:txBody>
      </p:sp>
      <p:sp>
        <p:nvSpPr>
          <p:cNvPr id="35" name="SK-19-text-34"/>
          <p:cNvSpPr/>
          <p:nvPr/>
        </p:nvSpPr>
        <p:spPr>
          <a:xfrm>
            <a:off x="4498777" y="5054203"/>
            <a:ext cx="2962573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&lt;50 with no clear trigger →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thrombophilia screen after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completing anticoagulation course.</a:t>
            </a:r>
            <a:endParaRPr lang="en-US" sz="1350" dirty="0"/>
          </a:p>
        </p:txBody>
      </p:sp>
      <p:sp>
        <p:nvSpPr>
          <p:cNvPr id="36" name="SK-19-text-35"/>
          <p:cNvSpPr/>
          <p:nvPr/>
        </p:nvSpPr>
        <p:spPr>
          <a:xfrm>
            <a:off x="8302675" y="4135338"/>
            <a:ext cx="14573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9731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2550" dirty="0"/>
          </a:p>
        </p:txBody>
      </p:sp>
      <p:sp>
        <p:nvSpPr>
          <p:cNvPr id="37" name="SK-19-text-36"/>
          <p:cNvSpPr/>
          <p:nvPr/>
        </p:nvSpPr>
        <p:spPr>
          <a:xfrm>
            <a:off x="8302675" y="4512469"/>
            <a:ext cx="238958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Recurrent VTE Despite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Anticoagulation</a:t>
            </a:r>
            <a:endParaRPr lang="en-US" sz="1725" dirty="0"/>
          </a:p>
        </p:txBody>
      </p:sp>
      <p:sp>
        <p:nvSpPr>
          <p:cNvPr id="38" name="SK-19-text-37"/>
          <p:cNvSpPr/>
          <p:nvPr/>
        </p:nvSpPr>
        <p:spPr>
          <a:xfrm>
            <a:off x="8290471" y="5054203"/>
            <a:ext cx="2694384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antiphospholipid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syndrome or occult malignancy.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specialist review.</a:t>
            </a:r>
            <a:endParaRPr lang="en-US" sz="1350" dirty="0"/>
          </a:p>
        </p:txBody>
      </p:sp>
      <p:sp>
        <p:nvSpPr>
          <p:cNvPr id="39" name="SK-19-text-38"/>
          <p:cNvSpPr/>
          <p:nvPr/>
        </p:nvSpPr>
        <p:spPr>
          <a:xfrm>
            <a:off x="1125438" y="6151513"/>
            <a:ext cx="992877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in doubt — act fast. Most red flags require same-day hospital assessment or 999.</a:t>
            </a:r>
            <a:endParaRPr lang="en-US" sz="1800" dirty="0"/>
          </a:p>
        </p:txBody>
      </p:sp>
      <p:sp>
        <p:nvSpPr>
          <p:cNvPr id="40" name="SK-19-text-39"/>
          <p:cNvSpPr/>
          <p:nvPr/>
        </p:nvSpPr>
        <p:spPr>
          <a:xfrm>
            <a:off x="97482" y="6645325"/>
            <a:ext cx="7208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· PE and VTE Teaching Deck</a:t>
            </a:r>
            <a:endParaRPr lang="en-US" sz="1200" dirty="0"/>
          </a:p>
        </p:txBody>
      </p:sp>
      <p:sp>
        <p:nvSpPr>
          <p:cNvPr id="41" name="SK-19-text-40"/>
          <p:cNvSpPr/>
          <p:nvPr/>
        </p:nvSpPr>
        <p:spPr>
          <a:xfrm>
            <a:off x="11018490" y="6645325"/>
            <a:ext cx="103926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Slide 19 of 21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75" y="1494979"/>
            <a:ext cx="999679" cy="95994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2331690"/>
            <a:ext cx="3474690" cy="2173932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0275" y="2331690"/>
            <a:ext cx="3474690" cy="2173932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7875" y="2331690"/>
            <a:ext cx="3474690" cy="2173932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4795838"/>
            <a:ext cx="10789890" cy="9525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5890" y="0"/>
            <a:ext cx="2925961" cy="192018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0784" y="2516832"/>
            <a:ext cx="694879" cy="624036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47592" y="2475607"/>
            <a:ext cx="548580" cy="706338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5271" y="2496294"/>
            <a:ext cx="451098" cy="651421"/>
          </a:xfrm>
          <a:prstGeom prst="rect">
            <a:avLst/>
          </a:prstGeom>
        </p:spPr>
      </p:pic>
      <p:sp>
        <p:nvSpPr>
          <p:cNvPr id="13" name="SK-2-text-12"/>
          <p:cNvSpPr/>
          <p:nvPr/>
        </p:nvSpPr>
        <p:spPr>
          <a:xfrm>
            <a:off x="682675" y="740569"/>
            <a:ext cx="1150932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‘Definitions and Epidemiology’</a:t>
            </a:r>
            <a:endParaRPr lang="en-US" sz="3750" dirty="0"/>
          </a:p>
        </p:txBody>
      </p:sp>
      <p:sp>
        <p:nvSpPr>
          <p:cNvPr id="14" name="SK-2-text-13"/>
          <p:cNvSpPr/>
          <p:nvPr/>
        </p:nvSpPr>
        <p:spPr>
          <a:xfrm>
            <a:off x="707082" y="1789807"/>
            <a:ext cx="1148491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D4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“Understanding VTE: DVT, PE, and why it matters in primary care.”</a:t>
            </a:r>
            <a:endParaRPr lang="en-US" sz="1800" dirty="0"/>
          </a:p>
        </p:txBody>
      </p:sp>
      <p:sp>
        <p:nvSpPr>
          <p:cNvPr id="15" name="SK-2-text-14"/>
          <p:cNvSpPr/>
          <p:nvPr/>
        </p:nvSpPr>
        <p:spPr>
          <a:xfrm>
            <a:off x="1830735" y="2660898"/>
            <a:ext cx="1166366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625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‘VTE’</a:t>
            </a:r>
            <a:endParaRPr lang="en-US" sz="2625" dirty="0"/>
          </a:p>
        </p:txBody>
      </p:sp>
      <p:sp>
        <p:nvSpPr>
          <p:cNvPr id="16" name="SK-2-text-15"/>
          <p:cNvSpPr/>
          <p:nvPr/>
        </p:nvSpPr>
        <p:spPr>
          <a:xfrm>
            <a:off x="983903" y="3236863"/>
            <a:ext cx="287223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Venous Thromboembolism</a:t>
            </a:r>
            <a:endParaRPr lang="en-US" sz="1650" dirty="0"/>
          </a:p>
        </p:txBody>
      </p:sp>
      <p:sp>
        <p:nvSpPr>
          <p:cNvPr id="17" name="SK-2-text-16"/>
          <p:cNvSpPr/>
          <p:nvPr/>
        </p:nvSpPr>
        <p:spPr>
          <a:xfrm>
            <a:off x="853380" y="3620988"/>
            <a:ext cx="3157686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Umbrella term encompassing both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DVT and PE — the two major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manifestations of venous clot disease.</a:t>
            </a:r>
            <a:endParaRPr lang="en-US" sz="1350" dirty="0"/>
          </a:p>
        </p:txBody>
      </p:sp>
      <p:sp>
        <p:nvSpPr>
          <p:cNvPr id="18" name="SK-2-text-17"/>
          <p:cNvSpPr/>
          <p:nvPr/>
        </p:nvSpPr>
        <p:spPr>
          <a:xfrm>
            <a:off x="5463927" y="2660898"/>
            <a:ext cx="120297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625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‘DVT’</a:t>
            </a:r>
            <a:endParaRPr lang="en-US" sz="2625" dirty="0"/>
          </a:p>
        </p:txBody>
      </p:sp>
      <p:sp>
        <p:nvSpPr>
          <p:cNvPr id="19" name="SK-2-text-18"/>
          <p:cNvSpPr/>
          <p:nvPr/>
        </p:nvSpPr>
        <p:spPr>
          <a:xfrm>
            <a:off x="4897487" y="3243709"/>
            <a:ext cx="239672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Deep Vein Thrombosis</a:t>
            </a:r>
            <a:endParaRPr lang="en-US" sz="1650" dirty="0"/>
          </a:p>
        </p:txBody>
      </p:sp>
      <p:sp>
        <p:nvSpPr>
          <p:cNvPr id="20" name="SK-2-text-19"/>
          <p:cNvSpPr/>
          <p:nvPr/>
        </p:nvSpPr>
        <p:spPr>
          <a:xfrm>
            <a:off x="4523184" y="3620988"/>
            <a:ext cx="3121075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Thrombus forming in a deep vein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 commonly the leg or pelvis. The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origin of most pulmonary emboli.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9280029" y="2660898"/>
            <a:ext cx="89817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625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‘PE’</a:t>
            </a:r>
            <a:endParaRPr lang="en-US" sz="2625" dirty="0"/>
          </a:p>
        </p:txBody>
      </p:sp>
      <p:sp>
        <p:nvSpPr>
          <p:cNvPr id="22" name="SK-2-text-21"/>
          <p:cNvSpPr/>
          <p:nvPr/>
        </p:nvSpPr>
        <p:spPr>
          <a:xfrm>
            <a:off x="8616107" y="3243709"/>
            <a:ext cx="226263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Pulmonary Embolism</a:t>
            </a:r>
            <a:endParaRPr lang="en-US" sz="1650" dirty="0"/>
          </a:p>
        </p:txBody>
      </p:sp>
      <p:sp>
        <p:nvSpPr>
          <p:cNvPr id="23" name="SK-2-text-22"/>
          <p:cNvSpPr/>
          <p:nvPr/>
        </p:nvSpPr>
        <p:spPr>
          <a:xfrm>
            <a:off x="8156377" y="3620988"/>
            <a:ext cx="3169890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Thrombus lodging in the pulmonary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artery, usually arising from a DVT. Can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 life-threatening within minutes.</a:t>
            </a:r>
            <a:endParaRPr lang="en-US" sz="1350" dirty="0"/>
          </a:p>
        </p:txBody>
      </p:sp>
      <p:sp>
        <p:nvSpPr>
          <p:cNvPr id="24" name="SK-2-text-23"/>
          <p:cNvSpPr/>
          <p:nvPr/>
        </p:nvSpPr>
        <p:spPr>
          <a:xfrm>
            <a:off x="1860947" y="5074890"/>
            <a:ext cx="113020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975" b="1" dirty="0">
                <a:solidFill>
                  <a:srgbClr val="FF4D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1–2</a:t>
            </a:r>
            <a:endParaRPr lang="en-US" sz="3975" dirty="0"/>
          </a:p>
        </p:txBody>
      </p:sp>
      <p:sp>
        <p:nvSpPr>
          <p:cNvPr id="25" name="SK-2-text-24"/>
          <p:cNvSpPr/>
          <p:nvPr/>
        </p:nvSpPr>
        <p:spPr>
          <a:xfrm>
            <a:off x="1730276" y="5616625"/>
            <a:ext cx="1403896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 1,000</a:t>
            </a:r>
            <a:endParaRPr lang="en-US" sz="1950" dirty="0"/>
          </a:p>
        </p:txBody>
      </p:sp>
      <p:sp>
        <p:nvSpPr>
          <p:cNvPr id="26" name="SK-2-text-25"/>
          <p:cNvSpPr/>
          <p:nvPr/>
        </p:nvSpPr>
        <p:spPr>
          <a:xfrm>
            <a:off x="1200596" y="5973217"/>
            <a:ext cx="24631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people per year develop VTE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5421064" y="5061198"/>
            <a:ext cx="132516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975" b="1" dirty="0">
                <a:solidFill>
                  <a:srgbClr val="FF4D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10%</a:t>
            </a:r>
            <a:endParaRPr lang="en-US" sz="3975" dirty="0"/>
          </a:p>
        </p:txBody>
      </p:sp>
      <p:sp>
        <p:nvSpPr>
          <p:cNvPr id="28" name="SK-2-text-27"/>
          <p:cNvSpPr/>
          <p:nvPr/>
        </p:nvSpPr>
        <p:spPr>
          <a:xfrm>
            <a:off x="4802684" y="5609779"/>
            <a:ext cx="25622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fatal within 1 hour</a:t>
            </a:r>
            <a:endParaRPr lang="en-US" sz="1950" dirty="0"/>
          </a:p>
        </p:txBody>
      </p:sp>
      <p:sp>
        <p:nvSpPr>
          <p:cNvPr id="29" name="SK-2-text-28"/>
          <p:cNvSpPr/>
          <p:nvPr/>
        </p:nvSpPr>
        <p:spPr>
          <a:xfrm>
            <a:off x="4382691" y="5966371"/>
            <a:ext cx="341411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 untreated pulmonary embolism cases</a:t>
            </a:r>
            <a:endParaRPr lang="en-US" sz="1350" dirty="0"/>
          </a:p>
        </p:txBody>
      </p:sp>
      <p:sp>
        <p:nvSpPr>
          <p:cNvPr id="30" name="SK-2-text-29"/>
          <p:cNvSpPr/>
          <p:nvPr/>
        </p:nvSpPr>
        <p:spPr>
          <a:xfrm>
            <a:off x="9054257" y="5061198"/>
            <a:ext cx="137398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975" b="1" dirty="0">
                <a:solidFill>
                  <a:srgbClr val="FF4D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30%</a:t>
            </a:r>
            <a:endParaRPr lang="en-US" sz="3975" dirty="0"/>
          </a:p>
        </p:txBody>
      </p:sp>
      <p:sp>
        <p:nvSpPr>
          <p:cNvPr id="31" name="SK-2-text-30"/>
          <p:cNvSpPr/>
          <p:nvPr/>
        </p:nvSpPr>
        <p:spPr>
          <a:xfrm>
            <a:off x="8423672" y="5623471"/>
            <a:ext cx="26353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10-year recurrence</a:t>
            </a:r>
            <a:endParaRPr lang="en-US" sz="1950" dirty="0"/>
          </a:p>
        </p:txBody>
      </p:sp>
      <p:sp>
        <p:nvSpPr>
          <p:cNvPr id="32" name="SK-2-text-31"/>
          <p:cNvSpPr/>
          <p:nvPr/>
        </p:nvSpPr>
        <p:spPr>
          <a:xfrm>
            <a:off x="8589020" y="5966371"/>
            <a:ext cx="230460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risk if VTE was unprovoked</a:t>
            </a:r>
            <a:endParaRPr lang="en-US" sz="1350" dirty="0"/>
          </a:p>
        </p:txBody>
      </p:sp>
      <p:sp>
        <p:nvSpPr>
          <p:cNvPr id="33" name="SK-2-text-32"/>
          <p:cNvSpPr/>
          <p:nvPr/>
        </p:nvSpPr>
        <p:spPr>
          <a:xfrm>
            <a:off x="341263" y="6617940"/>
            <a:ext cx="7208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· PE and VTE Teaching Deck</a:t>
            </a:r>
            <a:endParaRPr lang="en-US" sz="1200" dirty="0"/>
          </a:p>
        </p:txBody>
      </p:sp>
      <p:sp>
        <p:nvSpPr>
          <p:cNvPr id="34" name="SK-2-text-33"/>
          <p:cNvSpPr/>
          <p:nvPr/>
        </p:nvSpPr>
        <p:spPr>
          <a:xfrm>
            <a:off x="10908655" y="6604248"/>
            <a:ext cx="9295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2 of 21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51510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179463"/>
            <a:ext cx="1219200" cy="123379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988790"/>
            <a:ext cx="2633365" cy="198879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800" y="1988790"/>
            <a:ext cx="2633365" cy="1988790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482" y="1988790"/>
            <a:ext cx="2633365" cy="1988790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34165" y="1988790"/>
            <a:ext cx="2633365" cy="1988790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4183261"/>
            <a:ext cx="2633365" cy="1988790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2800" y="4183261"/>
            <a:ext cx="2633365" cy="1988790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4183261"/>
            <a:ext cx="2633365" cy="1988790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4165" y="4183261"/>
            <a:ext cx="2633365" cy="1988790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sp>
        <p:nvSpPr>
          <p:cNvPr id="14" name="SK-20-text-13"/>
          <p:cNvSpPr/>
          <p:nvPr/>
        </p:nvSpPr>
        <p:spPr>
          <a:xfrm>
            <a:off x="597396" y="493663"/>
            <a:ext cx="916305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</a:t>
            </a:r>
            <a:endParaRPr lang="en-US" sz="3900" dirty="0"/>
          </a:p>
        </p:txBody>
      </p:sp>
      <p:sp>
        <p:nvSpPr>
          <p:cNvPr id="15" name="SK-20-text-14"/>
          <p:cNvSpPr/>
          <p:nvPr/>
        </p:nvSpPr>
        <p:spPr>
          <a:xfrm>
            <a:off x="572988" y="1433215"/>
            <a:ext cx="1161901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*Frequent clinical errors to avoid in VTE assessment and management</a:t>
            </a:r>
            <a:endParaRPr lang="en-US" sz="2100" dirty="0"/>
          </a:p>
        </p:txBody>
      </p:sp>
      <p:sp>
        <p:nvSpPr>
          <p:cNvPr id="16" name="SK-20-text-15"/>
          <p:cNvSpPr/>
          <p:nvPr/>
        </p:nvSpPr>
        <p:spPr>
          <a:xfrm>
            <a:off x="719286" y="2146548"/>
            <a:ext cx="138017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4D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01</a:t>
            </a:r>
            <a:endParaRPr lang="en-US" sz="1575" dirty="0"/>
          </a:p>
        </p:txBody>
      </p:sp>
      <p:sp>
        <p:nvSpPr>
          <p:cNvPr id="17" name="SK-20-text-16"/>
          <p:cNvSpPr/>
          <p:nvPr/>
        </p:nvSpPr>
        <p:spPr>
          <a:xfrm>
            <a:off x="828973" y="2516832"/>
            <a:ext cx="198715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D-dimer in high-</a:t>
            </a:r>
            <a:endParaRPr lang="en-US" sz="2025" dirty="0"/>
          </a:p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patients</a:t>
            </a:r>
            <a:endParaRPr lang="en-US" sz="2025" dirty="0"/>
          </a:p>
        </p:txBody>
      </p:sp>
      <p:sp>
        <p:nvSpPr>
          <p:cNvPr id="18" name="SK-20-text-17"/>
          <p:cNvSpPr/>
          <p:nvPr/>
        </p:nvSpPr>
        <p:spPr>
          <a:xfrm>
            <a:off x="804565" y="3154561"/>
            <a:ext cx="206037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Wells &gt;4 → go straight to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CTPA, not D-dimer</a:t>
            </a:r>
            <a:endParaRPr lang="en-US" sz="1425" dirty="0"/>
          </a:p>
        </p:txBody>
      </p:sp>
      <p:sp>
        <p:nvSpPr>
          <p:cNvPr id="19" name="SK-20-text-18"/>
          <p:cNvSpPr/>
          <p:nvPr/>
        </p:nvSpPr>
        <p:spPr>
          <a:xfrm>
            <a:off x="3572173" y="2146548"/>
            <a:ext cx="138017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4D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02</a:t>
            </a:r>
            <a:endParaRPr lang="en-US" sz="1575" dirty="0"/>
          </a:p>
        </p:txBody>
      </p:sp>
      <p:sp>
        <p:nvSpPr>
          <p:cNvPr id="20" name="SK-20-text-19"/>
          <p:cNvSpPr/>
          <p:nvPr/>
        </p:nvSpPr>
        <p:spPr>
          <a:xfrm>
            <a:off x="3669655" y="2516832"/>
            <a:ext cx="202376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age-adjusted</a:t>
            </a:r>
            <a:endParaRPr lang="en-US" sz="2025" dirty="0"/>
          </a:p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D-dimer</a:t>
            </a:r>
            <a:endParaRPr lang="en-US" sz="2025" dirty="0"/>
          </a:p>
        </p:txBody>
      </p:sp>
      <p:sp>
        <p:nvSpPr>
          <p:cNvPr id="21" name="SK-20-text-20"/>
          <p:cNvSpPr/>
          <p:nvPr/>
        </p:nvSpPr>
        <p:spPr>
          <a:xfrm>
            <a:off x="3718471" y="3154561"/>
            <a:ext cx="1926282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patients &gt;50 yrs: use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× 10 μg/L, not fixed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500 μg/L</a:t>
            </a:r>
            <a:endParaRPr lang="en-US" sz="1425" dirty="0"/>
          </a:p>
        </p:txBody>
      </p:sp>
      <p:sp>
        <p:nvSpPr>
          <p:cNvPr id="22" name="SK-20-text-21"/>
          <p:cNvSpPr/>
          <p:nvPr/>
        </p:nvSpPr>
        <p:spPr>
          <a:xfrm>
            <a:off x="6412855" y="2146548"/>
            <a:ext cx="138017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4D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03</a:t>
            </a:r>
            <a:endParaRPr lang="en-US" sz="1575" dirty="0"/>
          </a:p>
        </p:txBody>
      </p:sp>
      <p:sp>
        <p:nvSpPr>
          <p:cNvPr id="23" name="SK-20-text-22"/>
          <p:cNvSpPr/>
          <p:nvPr/>
        </p:nvSpPr>
        <p:spPr>
          <a:xfrm>
            <a:off x="6900565" y="2297311"/>
            <a:ext cx="1621482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DOACs in</a:t>
            </a:r>
            <a:endParaRPr lang="en-US" sz="2025" dirty="0"/>
          </a:p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antiphospholipid</a:t>
            </a:r>
            <a:endParaRPr lang="en-US" sz="2025" dirty="0"/>
          </a:p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syndrome</a:t>
            </a:r>
            <a:endParaRPr lang="en-US" sz="2025" dirty="0"/>
          </a:p>
        </p:txBody>
      </p:sp>
      <p:sp>
        <p:nvSpPr>
          <p:cNvPr id="24" name="SK-20-text-23"/>
          <p:cNvSpPr/>
          <p:nvPr/>
        </p:nvSpPr>
        <p:spPr>
          <a:xfrm>
            <a:off x="6522690" y="3202632"/>
            <a:ext cx="1999357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APS requires warfarin —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DOACs carry higher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recurrence risk</a:t>
            </a:r>
            <a:endParaRPr lang="en-US" sz="1425" dirty="0"/>
          </a:p>
        </p:txBody>
      </p:sp>
      <p:sp>
        <p:nvSpPr>
          <p:cNvPr id="25" name="SK-20-text-24"/>
          <p:cNvSpPr/>
          <p:nvPr/>
        </p:nvSpPr>
        <p:spPr>
          <a:xfrm>
            <a:off x="9265890" y="2146548"/>
            <a:ext cx="138017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4D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04</a:t>
            </a:r>
            <a:endParaRPr lang="en-US" sz="1575" dirty="0"/>
          </a:p>
        </p:txBody>
      </p:sp>
      <p:sp>
        <p:nvSpPr>
          <p:cNvPr id="26" name="SK-20-text-25"/>
          <p:cNvSpPr/>
          <p:nvPr/>
        </p:nvSpPr>
        <p:spPr>
          <a:xfrm>
            <a:off x="9704784" y="2516832"/>
            <a:ext cx="1304479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DOACs in</a:t>
            </a:r>
            <a:endParaRPr lang="en-US" sz="2025" dirty="0"/>
          </a:p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</a:t>
            </a:r>
            <a:endParaRPr lang="en-US" sz="2025" dirty="0"/>
          </a:p>
        </p:txBody>
      </p:sp>
      <p:sp>
        <p:nvSpPr>
          <p:cNvPr id="27" name="SK-20-text-26"/>
          <p:cNvSpPr/>
          <p:nvPr/>
        </p:nvSpPr>
        <p:spPr>
          <a:xfrm>
            <a:off x="9290298" y="3154561"/>
            <a:ext cx="2145655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LMWH only — DOACs and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warfarin are both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contraindicated</a:t>
            </a:r>
            <a:endParaRPr lang="en-US" sz="1425" dirty="0"/>
          </a:p>
        </p:txBody>
      </p:sp>
      <p:sp>
        <p:nvSpPr>
          <p:cNvPr id="28" name="SK-20-text-27"/>
          <p:cNvSpPr/>
          <p:nvPr/>
        </p:nvSpPr>
        <p:spPr>
          <a:xfrm>
            <a:off x="694879" y="4341019"/>
            <a:ext cx="138017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4D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05</a:t>
            </a:r>
            <a:endParaRPr lang="en-US" sz="1575" dirty="0"/>
          </a:p>
        </p:txBody>
      </p:sp>
      <p:sp>
        <p:nvSpPr>
          <p:cNvPr id="29" name="SK-20-text-28"/>
          <p:cNvSpPr/>
          <p:nvPr/>
        </p:nvSpPr>
        <p:spPr>
          <a:xfrm>
            <a:off x="670471" y="4649688"/>
            <a:ext cx="2340769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Stopping at exactly</a:t>
            </a:r>
            <a:endParaRPr lang="en-US" sz="2025" dirty="0"/>
          </a:p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months</a:t>
            </a:r>
            <a:endParaRPr lang="en-US" sz="2025" dirty="0"/>
          </a:p>
        </p:txBody>
      </p:sp>
      <p:sp>
        <p:nvSpPr>
          <p:cNvPr id="30" name="SK-20-text-29"/>
          <p:cNvSpPr/>
          <p:nvPr/>
        </p:nvSpPr>
        <p:spPr>
          <a:xfrm>
            <a:off x="670471" y="5273725"/>
            <a:ext cx="2377380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ask: was this VTE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provoked or unprovoked?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Unprovoked may need longer</a:t>
            </a:r>
            <a:endParaRPr lang="en-US" sz="1425" dirty="0"/>
          </a:p>
        </p:txBody>
      </p:sp>
      <p:sp>
        <p:nvSpPr>
          <p:cNvPr id="31" name="SK-20-text-30"/>
          <p:cNvSpPr/>
          <p:nvPr/>
        </p:nvSpPr>
        <p:spPr>
          <a:xfrm>
            <a:off x="3523357" y="4341019"/>
            <a:ext cx="138017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4D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06</a:t>
            </a:r>
            <a:endParaRPr lang="en-US" sz="1575" dirty="0"/>
          </a:p>
        </p:txBody>
      </p:sp>
      <p:sp>
        <p:nvSpPr>
          <p:cNvPr id="32" name="SK-20-text-31"/>
          <p:cNvSpPr/>
          <p:nvPr/>
        </p:nvSpPr>
        <p:spPr>
          <a:xfrm>
            <a:off x="3681859" y="4649688"/>
            <a:ext cx="1999357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Thrombophilia</a:t>
            </a:r>
            <a:endParaRPr lang="en-US" sz="2025" dirty="0"/>
          </a:p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testing too early</a:t>
            </a:r>
            <a:endParaRPr lang="en-US" sz="2025" dirty="0"/>
          </a:p>
        </p:txBody>
      </p:sp>
      <p:sp>
        <p:nvSpPr>
          <p:cNvPr id="33" name="SK-20-text-32"/>
          <p:cNvSpPr/>
          <p:nvPr/>
        </p:nvSpPr>
        <p:spPr>
          <a:xfrm>
            <a:off x="3572173" y="5273725"/>
            <a:ext cx="2231082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 at least 3 months after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anticoagulation is stopped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not during acute VTE</a:t>
            </a:r>
            <a:endParaRPr lang="en-US" sz="1425" dirty="0"/>
          </a:p>
        </p:txBody>
      </p:sp>
      <p:sp>
        <p:nvSpPr>
          <p:cNvPr id="34" name="SK-20-text-33"/>
          <p:cNvSpPr/>
          <p:nvPr/>
        </p:nvSpPr>
        <p:spPr>
          <a:xfrm>
            <a:off x="6351984" y="4341019"/>
            <a:ext cx="138017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4D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07</a:t>
            </a:r>
            <a:endParaRPr lang="en-US" sz="1575" dirty="0"/>
          </a:p>
        </p:txBody>
      </p:sp>
      <p:sp>
        <p:nvSpPr>
          <p:cNvPr id="35" name="SK-20-text-34"/>
          <p:cNvSpPr/>
          <p:nvPr/>
        </p:nvSpPr>
        <p:spPr>
          <a:xfrm>
            <a:off x="6742063" y="4649688"/>
            <a:ext cx="1548259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Rivaroxaban</a:t>
            </a:r>
            <a:endParaRPr lang="en-US" sz="2025" dirty="0"/>
          </a:p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without food</a:t>
            </a:r>
            <a:endParaRPr lang="en-US" sz="2025" dirty="0"/>
          </a:p>
        </p:txBody>
      </p:sp>
      <p:sp>
        <p:nvSpPr>
          <p:cNvPr id="36" name="SK-20-text-35"/>
          <p:cNvSpPr/>
          <p:nvPr/>
        </p:nvSpPr>
        <p:spPr>
          <a:xfrm>
            <a:off x="6425059" y="5273725"/>
            <a:ext cx="2194471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be taken with food —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absorption is significantly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if fasting</a:t>
            </a:r>
            <a:endParaRPr lang="en-US" sz="1425" dirty="0"/>
          </a:p>
        </p:txBody>
      </p:sp>
      <p:sp>
        <p:nvSpPr>
          <p:cNvPr id="37" name="SK-20-text-36"/>
          <p:cNvSpPr/>
          <p:nvPr/>
        </p:nvSpPr>
        <p:spPr>
          <a:xfrm>
            <a:off x="9192667" y="4341019"/>
            <a:ext cx="138017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4D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08</a:t>
            </a:r>
            <a:endParaRPr lang="en-US" sz="1575" dirty="0"/>
          </a:p>
        </p:txBody>
      </p:sp>
      <p:sp>
        <p:nvSpPr>
          <p:cNvPr id="38" name="SK-20-text-37"/>
          <p:cNvSpPr/>
          <p:nvPr/>
        </p:nvSpPr>
        <p:spPr>
          <a:xfrm>
            <a:off x="9204871" y="4649688"/>
            <a:ext cx="2304157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Missing underlying</a:t>
            </a:r>
            <a:endParaRPr lang="en-US" sz="2025" dirty="0"/>
          </a:p>
          <a:p>
            <a:pPr marL="0" indent="0" algn="ctr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malignancy</a:t>
            </a:r>
            <a:endParaRPr lang="en-US" sz="2025" dirty="0"/>
          </a:p>
        </p:txBody>
      </p:sp>
      <p:sp>
        <p:nvSpPr>
          <p:cNvPr id="39" name="SK-20-text-38"/>
          <p:cNvSpPr/>
          <p:nvPr/>
        </p:nvSpPr>
        <p:spPr>
          <a:xfrm>
            <a:off x="9278094" y="5273725"/>
            <a:ext cx="2182267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Unprovoked VTE → always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occult cancer as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driving cause</a:t>
            </a:r>
            <a:endParaRPr lang="en-US" sz="1425" dirty="0"/>
          </a:p>
        </p:txBody>
      </p:sp>
      <p:sp>
        <p:nvSpPr>
          <p:cNvPr id="40" name="SK-20-text-39"/>
          <p:cNvSpPr/>
          <p:nvPr/>
        </p:nvSpPr>
        <p:spPr>
          <a:xfrm>
            <a:off x="280392" y="6638479"/>
            <a:ext cx="75742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Pulmonary Embolism and VTE</a:t>
            </a:r>
            <a:endParaRPr lang="en-US" sz="1200" dirty="0"/>
          </a:p>
        </p:txBody>
      </p:sp>
      <p:sp>
        <p:nvSpPr>
          <p:cNvPr id="41" name="SK-20-text-40"/>
          <p:cNvSpPr/>
          <p:nvPr/>
        </p:nvSpPr>
        <p:spPr>
          <a:xfrm>
            <a:off x="11094690" y="6638479"/>
            <a:ext cx="109731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20 of 21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588" y="0"/>
            <a:ext cx="4913263" cy="3113484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302990"/>
            <a:ext cx="853380" cy="95994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98" y="2365921"/>
            <a:ext cx="3596580" cy="1577280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098" y="2365921"/>
            <a:ext cx="3596580" cy="109686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2365921"/>
            <a:ext cx="3596580" cy="1577280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7200" y="2365921"/>
            <a:ext cx="3596580" cy="109686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83153" y="2365921"/>
            <a:ext cx="3596580" cy="1577280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83153" y="2365921"/>
            <a:ext cx="3596580" cy="109686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098" y="4149030"/>
            <a:ext cx="3596580" cy="1954411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1098" y="4149030"/>
            <a:ext cx="3596580" cy="109686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67200" y="4149030"/>
            <a:ext cx="3596580" cy="1954411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67200" y="4149030"/>
            <a:ext cx="3596580" cy="109686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83153" y="4149030"/>
            <a:ext cx="3596580" cy="1954411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83153" y="4149030"/>
            <a:ext cx="3596580" cy="109686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67029"/>
            <a:ext cx="12192000" cy="390823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08698" y="6467029"/>
            <a:ext cx="3974455" cy="68461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02675" y="4368403"/>
            <a:ext cx="280392" cy="322213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78267" y="2612827"/>
            <a:ext cx="329059" cy="315367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62165" y="4382244"/>
            <a:ext cx="341263" cy="301675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0471" y="4375398"/>
            <a:ext cx="304800" cy="322213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74369" y="2612827"/>
            <a:ext cx="329059" cy="308521"/>
          </a:xfrm>
          <a:prstGeom prst="rect">
            <a:avLst/>
          </a:prstGeom>
        </p:spPr>
      </p:pic>
      <p:pic>
        <p:nvPicPr>
          <p:cNvPr id="24" name="SK-21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0471" y="2592288"/>
            <a:ext cx="280392" cy="342900"/>
          </a:xfrm>
          <a:prstGeom prst="rect">
            <a:avLst/>
          </a:prstGeom>
        </p:spPr>
      </p:pic>
      <p:sp>
        <p:nvSpPr>
          <p:cNvPr id="25" name="SK-21-text-24"/>
          <p:cNvSpPr/>
          <p:nvPr/>
        </p:nvSpPr>
        <p:spPr>
          <a:xfrm>
            <a:off x="597396" y="589657"/>
            <a:ext cx="11594604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001B4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Quick Recall Summary</a:t>
            </a:r>
            <a:endParaRPr lang="en-US" sz="4125" dirty="0"/>
          </a:p>
        </p:txBody>
      </p:sp>
      <p:sp>
        <p:nvSpPr>
          <p:cNvPr id="26" name="SK-21-text-25"/>
          <p:cNvSpPr/>
          <p:nvPr/>
        </p:nvSpPr>
        <p:spPr>
          <a:xfrm>
            <a:off x="585192" y="1625203"/>
            <a:ext cx="994124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Everything you need to know — at a glance</a:t>
            </a:r>
            <a:endParaRPr lang="en-US" sz="1575" dirty="0"/>
          </a:p>
        </p:txBody>
      </p:sp>
      <p:sp>
        <p:nvSpPr>
          <p:cNvPr id="27" name="SK-21-text-26"/>
          <p:cNvSpPr/>
          <p:nvPr/>
        </p:nvSpPr>
        <p:spPr>
          <a:xfrm>
            <a:off x="1048494" y="2640211"/>
            <a:ext cx="45034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Wells Score (PE)</a:t>
            </a:r>
            <a:endParaRPr lang="en-US" sz="1800" dirty="0"/>
          </a:p>
        </p:txBody>
      </p:sp>
      <p:sp>
        <p:nvSpPr>
          <p:cNvPr id="28" name="SK-21-text-27"/>
          <p:cNvSpPr/>
          <p:nvPr/>
        </p:nvSpPr>
        <p:spPr>
          <a:xfrm>
            <a:off x="621655" y="2996803"/>
            <a:ext cx="837152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≤ 4 points → PE Unlikely → D-dimer first</a:t>
            </a:r>
            <a:endParaRPr lang="en-US" sz="1275" dirty="0"/>
          </a:p>
        </p:txBody>
      </p:sp>
      <p:sp>
        <p:nvSpPr>
          <p:cNvPr id="29" name="SK-21-text-28"/>
          <p:cNvSpPr/>
          <p:nvPr/>
        </p:nvSpPr>
        <p:spPr>
          <a:xfrm>
            <a:off x="621655" y="3223171"/>
            <a:ext cx="81772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&gt; 4 points → PE Likely → Immediate CTPA</a:t>
            </a:r>
            <a:endParaRPr lang="en-US" sz="1275" dirty="0"/>
          </a:p>
        </p:txBody>
      </p:sp>
      <p:sp>
        <p:nvSpPr>
          <p:cNvPr id="30" name="SK-21-text-29"/>
          <p:cNvSpPr/>
          <p:nvPr/>
        </p:nvSpPr>
        <p:spPr>
          <a:xfrm>
            <a:off x="621655" y="3442692"/>
            <a:ext cx="252367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If CTPA delayed → start interim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anticoagulation</a:t>
            </a:r>
            <a:endParaRPr lang="en-US" sz="1275" dirty="0"/>
          </a:p>
        </p:txBody>
      </p:sp>
      <p:sp>
        <p:nvSpPr>
          <p:cNvPr id="31" name="SK-21-text-30"/>
          <p:cNvSpPr/>
          <p:nvPr/>
        </p:nvSpPr>
        <p:spPr>
          <a:xfrm>
            <a:off x="4876800" y="2633365"/>
            <a:ext cx="505206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Apixaban (Eliquis)</a:t>
            </a:r>
            <a:endParaRPr lang="en-US" sz="1800" dirty="0"/>
          </a:p>
        </p:txBody>
      </p:sp>
      <p:sp>
        <p:nvSpPr>
          <p:cNvPr id="32" name="SK-21-text-31"/>
          <p:cNvSpPr/>
          <p:nvPr/>
        </p:nvSpPr>
        <p:spPr>
          <a:xfrm>
            <a:off x="4437757" y="3010644"/>
            <a:ext cx="727043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Acute: 10 mg twice daily × 7 days</a:t>
            </a:r>
            <a:endParaRPr lang="en-US" sz="1275" dirty="0"/>
          </a:p>
        </p:txBody>
      </p:sp>
      <p:sp>
        <p:nvSpPr>
          <p:cNvPr id="33" name="SK-21-text-32"/>
          <p:cNvSpPr/>
          <p:nvPr/>
        </p:nvSpPr>
        <p:spPr>
          <a:xfrm>
            <a:off x="4437757" y="3236863"/>
            <a:ext cx="62341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Maintenance: 5 mg twice daily</a:t>
            </a:r>
            <a:endParaRPr lang="en-US" sz="1275" dirty="0"/>
          </a:p>
        </p:txBody>
      </p:sp>
      <p:sp>
        <p:nvSpPr>
          <p:cNvPr id="34" name="SK-21-text-33"/>
          <p:cNvSpPr/>
          <p:nvPr/>
        </p:nvSpPr>
        <p:spPr>
          <a:xfrm>
            <a:off x="4437757" y="3456384"/>
            <a:ext cx="455009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No LMWH bridge needed</a:t>
            </a:r>
            <a:endParaRPr lang="en-US" sz="1275" dirty="0"/>
          </a:p>
        </p:txBody>
      </p:sp>
      <p:sp>
        <p:nvSpPr>
          <p:cNvPr id="35" name="SK-21-text-34"/>
          <p:cNvSpPr/>
          <p:nvPr/>
        </p:nvSpPr>
        <p:spPr>
          <a:xfrm>
            <a:off x="1048494" y="4402782"/>
            <a:ext cx="484155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Treatment Duration</a:t>
            </a:r>
            <a:endParaRPr lang="en-US" sz="1725" dirty="0"/>
          </a:p>
        </p:txBody>
      </p:sp>
      <p:sp>
        <p:nvSpPr>
          <p:cNvPr id="36" name="SK-21-text-35"/>
          <p:cNvSpPr/>
          <p:nvPr/>
        </p:nvSpPr>
        <p:spPr>
          <a:xfrm>
            <a:off x="621655" y="4766221"/>
            <a:ext cx="62331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Provoked VTE → 3 months minimum</a:t>
            </a:r>
            <a:endParaRPr lang="en-US" sz="1200" dirty="0"/>
          </a:p>
        </p:txBody>
      </p:sp>
      <p:sp>
        <p:nvSpPr>
          <p:cNvPr id="37" name="SK-21-text-36"/>
          <p:cNvSpPr/>
          <p:nvPr/>
        </p:nvSpPr>
        <p:spPr>
          <a:xfrm>
            <a:off x="621655" y="4992588"/>
            <a:ext cx="325516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Unprovoked VTE → ≥ 3 months, consider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longer</a:t>
            </a:r>
            <a:endParaRPr lang="en-US" sz="1275" dirty="0"/>
          </a:p>
        </p:txBody>
      </p:sp>
      <p:sp>
        <p:nvSpPr>
          <p:cNvPr id="38" name="SK-21-text-37"/>
          <p:cNvSpPr/>
          <p:nvPr/>
        </p:nvSpPr>
        <p:spPr>
          <a:xfrm>
            <a:off x="621655" y="5404098"/>
            <a:ext cx="60502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Cancer-associated → ≥ 6 months</a:t>
            </a:r>
            <a:endParaRPr lang="en-US" sz="1200" dirty="0"/>
          </a:p>
        </p:txBody>
      </p:sp>
      <p:sp>
        <p:nvSpPr>
          <p:cNvPr id="39" name="SK-21-text-38"/>
          <p:cNvSpPr/>
          <p:nvPr/>
        </p:nvSpPr>
        <p:spPr>
          <a:xfrm>
            <a:off x="621655" y="5623471"/>
            <a:ext cx="66875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Recurrent unprovoked → long-term</a:t>
            </a:r>
            <a:endParaRPr lang="en-US" sz="1275" dirty="0"/>
          </a:p>
        </p:txBody>
      </p:sp>
      <p:sp>
        <p:nvSpPr>
          <p:cNvPr id="40" name="SK-21-text-39"/>
          <p:cNvSpPr/>
          <p:nvPr/>
        </p:nvSpPr>
        <p:spPr>
          <a:xfrm>
            <a:off x="4876800" y="4395936"/>
            <a:ext cx="589311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DOACs: When NOT to Use</a:t>
            </a:r>
            <a:endParaRPr lang="en-US" sz="1725" dirty="0"/>
          </a:p>
        </p:txBody>
      </p:sp>
      <p:sp>
        <p:nvSpPr>
          <p:cNvPr id="41" name="SK-21-text-40"/>
          <p:cNvSpPr/>
          <p:nvPr/>
        </p:nvSpPr>
        <p:spPr>
          <a:xfrm>
            <a:off x="4437757" y="4766221"/>
            <a:ext cx="77542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Antiphospholipid syndrome → Warfarin only</a:t>
            </a:r>
            <a:endParaRPr lang="en-US" sz="1275" dirty="0"/>
          </a:p>
        </p:txBody>
      </p:sp>
      <p:sp>
        <p:nvSpPr>
          <p:cNvPr id="42" name="SK-21-text-41"/>
          <p:cNvSpPr/>
          <p:nvPr/>
        </p:nvSpPr>
        <p:spPr>
          <a:xfrm>
            <a:off x="4437757" y="4992588"/>
            <a:ext cx="455009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Pregnancy → LMWH only</a:t>
            </a:r>
            <a:endParaRPr lang="en-US" sz="1275" dirty="0"/>
          </a:p>
        </p:txBody>
      </p:sp>
      <p:sp>
        <p:nvSpPr>
          <p:cNvPr id="43" name="SK-21-text-42"/>
          <p:cNvSpPr/>
          <p:nvPr/>
        </p:nvSpPr>
        <p:spPr>
          <a:xfrm>
            <a:off x="4437757" y="5211961"/>
            <a:ext cx="313327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Severe renal impairment (eGFR &lt; 15) →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LMWH</a:t>
            </a:r>
            <a:endParaRPr lang="en-US" sz="1275" dirty="0"/>
          </a:p>
        </p:txBody>
      </p:sp>
      <p:sp>
        <p:nvSpPr>
          <p:cNvPr id="44" name="SK-21-text-43"/>
          <p:cNvSpPr/>
          <p:nvPr/>
        </p:nvSpPr>
        <p:spPr>
          <a:xfrm>
            <a:off x="4437757" y="5616625"/>
            <a:ext cx="329178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Edoxaban / Dabigatran → needs 5–10 day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LMWH lead-in</a:t>
            </a:r>
            <a:endParaRPr lang="en-US" sz="1275" dirty="0"/>
          </a:p>
        </p:txBody>
      </p:sp>
      <p:sp>
        <p:nvSpPr>
          <p:cNvPr id="45" name="SK-21-text-44"/>
          <p:cNvSpPr/>
          <p:nvPr/>
        </p:nvSpPr>
        <p:spPr>
          <a:xfrm>
            <a:off x="8692753" y="2640211"/>
            <a:ext cx="34992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Rivaroxaban (Xarelto)</a:t>
            </a:r>
            <a:endParaRPr lang="en-US" sz="1800" dirty="0"/>
          </a:p>
        </p:txBody>
      </p:sp>
      <p:sp>
        <p:nvSpPr>
          <p:cNvPr id="46" name="SK-21-text-45"/>
          <p:cNvSpPr/>
          <p:nvPr/>
        </p:nvSpPr>
        <p:spPr>
          <a:xfrm>
            <a:off x="8266063" y="2996803"/>
            <a:ext cx="316989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Acute: 15 mg twice daily × 21 days (with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food)</a:t>
            </a:r>
            <a:endParaRPr lang="en-US" sz="1200" dirty="0"/>
          </a:p>
        </p:txBody>
      </p:sp>
      <p:sp>
        <p:nvSpPr>
          <p:cNvPr id="47" name="SK-21-text-46"/>
          <p:cNvSpPr/>
          <p:nvPr/>
        </p:nvSpPr>
        <p:spPr>
          <a:xfrm>
            <a:off x="8266063" y="3305473"/>
            <a:ext cx="295036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Maintenance: 20 mg once daily (with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food)</a:t>
            </a:r>
            <a:endParaRPr lang="en-US" sz="1200" dirty="0"/>
          </a:p>
        </p:txBody>
      </p:sp>
      <p:sp>
        <p:nvSpPr>
          <p:cNvPr id="48" name="SK-21-text-47"/>
          <p:cNvSpPr/>
          <p:nvPr/>
        </p:nvSpPr>
        <p:spPr>
          <a:xfrm>
            <a:off x="8266063" y="3648373"/>
            <a:ext cx="39259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No LMWH bridge needed</a:t>
            </a:r>
            <a:endParaRPr lang="en-US" sz="1275" dirty="0"/>
          </a:p>
        </p:txBody>
      </p:sp>
      <p:sp>
        <p:nvSpPr>
          <p:cNvPr id="49" name="SK-21-text-48"/>
          <p:cNvSpPr/>
          <p:nvPr/>
        </p:nvSpPr>
        <p:spPr>
          <a:xfrm>
            <a:off x="8692753" y="4402782"/>
            <a:ext cx="349924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D-dimer &amp; PERC</a:t>
            </a:r>
            <a:endParaRPr lang="en-US" sz="1800" dirty="0"/>
          </a:p>
        </p:txBody>
      </p:sp>
      <p:sp>
        <p:nvSpPr>
          <p:cNvPr id="50" name="SK-21-text-49"/>
          <p:cNvSpPr/>
          <p:nvPr/>
        </p:nvSpPr>
        <p:spPr>
          <a:xfrm>
            <a:off x="8253859" y="4766221"/>
            <a:ext cx="335280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PERC: all 8 criteria negative → no D-dimer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needed</a:t>
            </a:r>
            <a:endParaRPr lang="en-US" sz="1275" dirty="0"/>
          </a:p>
        </p:txBody>
      </p:sp>
      <p:sp>
        <p:nvSpPr>
          <p:cNvPr id="51" name="SK-21-text-50"/>
          <p:cNvSpPr/>
          <p:nvPr/>
        </p:nvSpPr>
        <p:spPr>
          <a:xfrm>
            <a:off x="8253859" y="5184577"/>
            <a:ext cx="276745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Age-adjusted D-dimer (age &gt; 50):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threshold = age × 10 μg/L</a:t>
            </a:r>
            <a:endParaRPr lang="en-US" sz="1275" dirty="0"/>
          </a:p>
        </p:txBody>
      </p:sp>
      <p:sp>
        <p:nvSpPr>
          <p:cNvPr id="52" name="SK-21-text-51"/>
          <p:cNvSpPr/>
          <p:nvPr/>
        </p:nvSpPr>
        <p:spPr>
          <a:xfrm>
            <a:off x="8253859" y="5602932"/>
            <a:ext cx="314548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Thrombophilia testing: wait ≥ 3 months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after anticoagulation stopped</a:t>
            </a:r>
            <a:endParaRPr lang="en-US" sz="1275" dirty="0"/>
          </a:p>
        </p:txBody>
      </p:sp>
      <p:sp>
        <p:nvSpPr>
          <p:cNvPr id="53" name="SK-21-text-52"/>
          <p:cNvSpPr/>
          <p:nvPr/>
        </p:nvSpPr>
        <p:spPr>
          <a:xfrm>
            <a:off x="353467" y="6604248"/>
            <a:ext cx="47701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· May 2026</a:t>
            </a:r>
            <a:endParaRPr lang="en-US" sz="1200" dirty="0"/>
          </a:p>
        </p:txBody>
      </p:sp>
      <p:sp>
        <p:nvSpPr>
          <p:cNvPr id="54" name="SK-21-text-53"/>
          <p:cNvSpPr/>
          <p:nvPr/>
        </p:nvSpPr>
        <p:spPr>
          <a:xfrm>
            <a:off x="4730353" y="6604248"/>
            <a:ext cx="74523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NG158 Confirmed Current · BNF 91</a:t>
            </a:r>
            <a:endParaRPr lang="en-US" sz="1200" dirty="0"/>
          </a:p>
        </p:txBody>
      </p:sp>
      <p:sp>
        <p:nvSpPr>
          <p:cNvPr id="55" name="SK-21-text-54"/>
          <p:cNvSpPr/>
          <p:nvPr/>
        </p:nvSpPr>
        <p:spPr>
          <a:xfrm>
            <a:off x="10984855" y="6604248"/>
            <a:ext cx="12071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 of Deck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" y="335905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954411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1083469"/>
            <a:ext cx="633859" cy="16445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3200" y="0"/>
            <a:ext cx="1828800" cy="157728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1238" y="2249388"/>
            <a:ext cx="9525" cy="3888432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7738" y="2317998"/>
            <a:ext cx="19050" cy="781794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7738" y="3394621"/>
            <a:ext cx="19050" cy="106293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7738" y="4766221"/>
            <a:ext cx="19050" cy="637729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7738" y="5520630"/>
            <a:ext cx="19050" cy="582811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10067" y="2317998"/>
            <a:ext cx="19050" cy="1097161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10067" y="3744367"/>
            <a:ext cx="19050" cy="1090315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10067" y="4923979"/>
            <a:ext cx="19050" cy="850255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5192" y="2215009"/>
            <a:ext cx="5096173" cy="3943350"/>
          </a:xfrm>
          <a:prstGeom prst="rect">
            <a:avLst/>
          </a:prstGeom>
        </p:spPr>
      </p:pic>
      <p:sp>
        <p:nvSpPr>
          <p:cNvPr id="16" name="SK-3-text-15"/>
          <p:cNvSpPr/>
          <p:nvPr/>
        </p:nvSpPr>
        <p:spPr>
          <a:xfrm>
            <a:off x="609600" y="534888"/>
            <a:ext cx="1158240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Factors and Virchow's Triad</a:t>
            </a:r>
            <a:endParaRPr lang="en-US" sz="4050" dirty="0"/>
          </a:p>
        </p:txBody>
      </p:sp>
      <p:sp>
        <p:nvSpPr>
          <p:cNvPr id="17" name="SK-3-text-16"/>
          <p:cNvSpPr/>
          <p:nvPr/>
        </p:nvSpPr>
        <p:spPr>
          <a:xfrm>
            <a:off x="621655" y="1302990"/>
            <a:ext cx="1104328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6D72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why clots form</a:t>
            </a:r>
            <a:endParaRPr lang="en-US" sz="2550" dirty="0"/>
          </a:p>
        </p:txBody>
      </p:sp>
      <p:sp>
        <p:nvSpPr>
          <p:cNvPr id="18" name="SK-3-text-17"/>
          <p:cNvSpPr/>
          <p:nvPr/>
        </p:nvSpPr>
        <p:spPr>
          <a:xfrm>
            <a:off x="6510486" y="2263080"/>
            <a:ext cx="5124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Surgical / Procedural:</a:t>
            </a:r>
            <a:endParaRPr lang="en-US" sz="1500" dirty="0"/>
          </a:p>
        </p:txBody>
      </p:sp>
      <p:sp>
        <p:nvSpPr>
          <p:cNvPr id="19" name="SK-3-text-18"/>
          <p:cNvSpPr/>
          <p:nvPr/>
        </p:nvSpPr>
        <p:spPr>
          <a:xfrm>
            <a:off x="6522690" y="2509986"/>
            <a:ext cx="235297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Recent surgery (especially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orthopaedic, pelvic)</a:t>
            </a:r>
            <a:endParaRPr lang="en-US" sz="1425" dirty="0"/>
          </a:p>
        </p:txBody>
      </p:sp>
      <p:sp>
        <p:nvSpPr>
          <p:cNvPr id="20" name="SK-3-text-19"/>
          <p:cNvSpPr/>
          <p:nvPr/>
        </p:nvSpPr>
        <p:spPr>
          <a:xfrm>
            <a:off x="6534894" y="2942034"/>
            <a:ext cx="46672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Trauma or fracture</a:t>
            </a:r>
            <a:endParaRPr lang="en-US" sz="1500" dirty="0"/>
          </a:p>
        </p:txBody>
      </p:sp>
      <p:sp>
        <p:nvSpPr>
          <p:cNvPr id="21" name="SK-3-text-20"/>
          <p:cNvSpPr/>
          <p:nvPr/>
        </p:nvSpPr>
        <p:spPr>
          <a:xfrm>
            <a:off x="6522690" y="3367236"/>
            <a:ext cx="5581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/ Situational: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6534894" y="3620988"/>
            <a:ext cx="241399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Prolonged immobility (long-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haul flight, hospitalisation)</a:t>
            </a:r>
            <a:endParaRPr lang="en-US" sz="1425" dirty="0"/>
          </a:p>
        </p:txBody>
      </p:sp>
      <p:sp>
        <p:nvSpPr>
          <p:cNvPr id="23" name="SK-3-text-22"/>
          <p:cNvSpPr/>
          <p:nvPr/>
        </p:nvSpPr>
        <p:spPr>
          <a:xfrm>
            <a:off x="6534894" y="4046190"/>
            <a:ext cx="4743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Obesity (BMI &gt;30)</a:t>
            </a:r>
            <a:endParaRPr lang="en-US" sz="1500" dirty="0"/>
          </a:p>
        </p:txBody>
      </p:sp>
      <p:sp>
        <p:nvSpPr>
          <p:cNvPr id="24" name="SK-3-text-23"/>
          <p:cNvSpPr/>
          <p:nvPr/>
        </p:nvSpPr>
        <p:spPr>
          <a:xfrm>
            <a:off x="6534894" y="4293096"/>
            <a:ext cx="3371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 over 60</a:t>
            </a:r>
            <a:endParaRPr lang="en-US" sz="1500" dirty="0"/>
          </a:p>
        </p:txBody>
      </p:sp>
      <p:sp>
        <p:nvSpPr>
          <p:cNvPr id="30" name="SK-3-text-29"/>
          <p:cNvSpPr/>
          <p:nvPr/>
        </p:nvSpPr>
        <p:spPr>
          <a:xfrm>
            <a:off x="6547098" y="5331841"/>
            <a:ext cx="3158439" cy="205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Thrombophilia </a:t>
            </a: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(Factor V Leiden, </a:t>
            </a:r>
          </a:p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APS, protein C/S  deficiency)</a:t>
            </a:r>
            <a:endParaRPr lang="en-US" sz="1050" dirty="0"/>
          </a:p>
        </p:txBody>
      </p:sp>
      <p:sp>
        <p:nvSpPr>
          <p:cNvPr id="31" name="SK-3-text-30"/>
          <p:cNvSpPr/>
          <p:nvPr/>
        </p:nvSpPr>
        <p:spPr>
          <a:xfrm>
            <a:off x="9192667" y="2269927"/>
            <a:ext cx="29993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Medical Conditions:</a:t>
            </a:r>
            <a:endParaRPr lang="en-US" sz="1500" dirty="0"/>
          </a:p>
        </p:txBody>
      </p:sp>
      <p:sp>
        <p:nvSpPr>
          <p:cNvPr id="32" name="SK-3-text-31"/>
          <p:cNvSpPr/>
          <p:nvPr/>
        </p:nvSpPr>
        <p:spPr>
          <a:xfrm>
            <a:off x="9204871" y="2530525"/>
            <a:ext cx="29871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Active malignancy</a:t>
            </a:r>
            <a:endParaRPr lang="en-US" sz="1500" dirty="0"/>
          </a:p>
        </p:txBody>
      </p:sp>
      <p:sp>
        <p:nvSpPr>
          <p:cNvPr id="33" name="SK-3-text-32"/>
          <p:cNvSpPr/>
          <p:nvPr/>
        </p:nvSpPr>
        <p:spPr>
          <a:xfrm>
            <a:off x="9204871" y="2770584"/>
            <a:ext cx="29871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Heart failure</a:t>
            </a:r>
            <a:endParaRPr lang="en-US" sz="1500" dirty="0"/>
          </a:p>
        </p:txBody>
      </p:sp>
      <p:sp>
        <p:nvSpPr>
          <p:cNvPr id="34" name="SK-3-text-33"/>
          <p:cNvSpPr/>
          <p:nvPr/>
        </p:nvSpPr>
        <p:spPr>
          <a:xfrm>
            <a:off x="9204871" y="3003798"/>
            <a:ext cx="29871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Nephrotic syndrome</a:t>
            </a:r>
            <a:endParaRPr lang="en-US" sz="1500" dirty="0"/>
          </a:p>
        </p:txBody>
      </p:sp>
      <p:sp>
        <p:nvSpPr>
          <p:cNvPr id="35" name="SK-3-text-34"/>
          <p:cNvSpPr/>
          <p:nvPr/>
        </p:nvSpPr>
        <p:spPr>
          <a:xfrm>
            <a:off x="9204871" y="3250555"/>
            <a:ext cx="29871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Inflammatory conditions</a:t>
            </a:r>
            <a:endParaRPr lang="en-US" sz="1500" dirty="0"/>
          </a:p>
        </p:txBody>
      </p:sp>
      <p:sp>
        <p:nvSpPr>
          <p:cNvPr id="36" name="SK-3-text-35"/>
          <p:cNvSpPr/>
          <p:nvPr/>
        </p:nvSpPr>
        <p:spPr>
          <a:xfrm>
            <a:off x="9192667" y="3764905"/>
            <a:ext cx="29993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Hormonal / Reproductive:</a:t>
            </a:r>
            <a:endParaRPr lang="en-US" sz="1500" dirty="0"/>
          </a:p>
        </p:txBody>
      </p:sp>
      <p:sp>
        <p:nvSpPr>
          <p:cNvPr id="37" name="SK-3-text-36"/>
          <p:cNvSpPr/>
          <p:nvPr/>
        </p:nvSpPr>
        <p:spPr>
          <a:xfrm>
            <a:off x="9204871" y="4004965"/>
            <a:ext cx="206037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COC pill or HRT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(oestrogen-containing)</a:t>
            </a:r>
            <a:endParaRPr lang="en-US" sz="1425" dirty="0"/>
          </a:p>
        </p:txBody>
      </p:sp>
      <p:sp>
        <p:nvSpPr>
          <p:cNvPr id="38" name="SK-3-text-37"/>
          <p:cNvSpPr/>
          <p:nvPr/>
        </p:nvSpPr>
        <p:spPr>
          <a:xfrm>
            <a:off x="9204871" y="4437013"/>
            <a:ext cx="29871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Pregnancy and puerperium</a:t>
            </a:r>
            <a:endParaRPr lang="en-US" sz="1500" dirty="0"/>
          </a:p>
        </p:txBody>
      </p:sp>
      <p:sp>
        <p:nvSpPr>
          <p:cNvPr id="39" name="SK-3-text-38"/>
          <p:cNvSpPr/>
          <p:nvPr/>
        </p:nvSpPr>
        <p:spPr>
          <a:xfrm>
            <a:off x="6534894" y="4814292"/>
            <a:ext cx="29993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Personal / Genetic History:</a:t>
            </a:r>
            <a:endParaRPr lang="en-US" sz="1500" dirty="0"/>
          </a:p>
        </p:txBody>
      </p:sp>
      <p:sp>
        <p:nvSpPr>
          <p:cNvPr id="40" name="SK-3-text-39"/>
          <p:cNvSpPr/>
          <p:nvPr/>
        </p:nvSpPr>
        <p:spPr>
          <a:xfrm>
            <a:off x="6547098" y="5054351"/>
            <a:ext cx="29871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Previous VTE</a:t>
            </a:r>
            <a:endParaRPr lang="en-US" sz="1500" dirty="0"/>
          </a:p>
        </p:txBody>
      </p:sp>
      <p:sp>
        <p:nvSpPr>
          <p:cNvPr id="43" name="SK-3-text-42"/>
          <p:cNvSpPr/>
          <p:nvPr/>
        </p:nvSpPr>
        <p:spPr>
          <a:xfrm>
            <a:off x="292596" y="6604248"/>
            <a:ext cx="72085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PE and VTE Teaching Deck</a:t>
            </a:r>
            <a:endParaRPr lang="en-US" sz="1200" dirty="0"/>
          </a:p>
        </p:txBody>
      </p:sp>
      <p:sp>
        <p:nvSpPr>
          <p:cNvPr id="44" name="SK-3-text-43"/>
          <p:cNvSpPr/>
          <p:nvPr/>
        </p:nvSpPr>
        <p:spPr>
          <a:xfrm>
            <a:off x="10969675" y="6617940"/>
            <a:ext cx="91737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 of 21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19373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61107"/>
            <a:ext cx="463153" cy="150763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24071" y="0"/>
            <a:ext cx="1767929" cy="1056084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9867" y="5513784"/>
            <a:ext cx="4176772" cy="864096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70690" y="2880271"/>
            <a:ext cx="2621161" cy="267459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82894" y="1954411"/>
            <a:ext cx="2291953" cy="3017490"/>
          </a:xfrm>
          <a:prstGeom prst="rect">
            <a:avLst/>
          </a:prstGeom>
        </p:spPr>
      </p:pic>
      <p:sp>
        <p:nvSpPr>
          <p:cNvPr id="10" name="SK-4-text-9"/>
          <p:cNvSpPr/>
          <p:nvPr/>
        </p:nvSpPr>
        <p:spPr>
          <a:xfrm>
            <a:off x="646063" y="534888"/>
            <a:ext cx="11545937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Presentation of PE</a:t>
            </a:r>
            <a:endParaRPr lang="en-US" sz="3900" dirty="0"/>
          </a:p>
        </p:txBody>
      </p:sp>
      <p:sp>
        <p:nvSpPr>
          <p:cNvPr id="11" name="SK-4-text-10"/>
          <p:cNvSpPr/>
          <p:nvPr/>
        </p:nvSpPr>
        <p:spPr>
          <a:xfrm>
            <a:off x="646063" y="1206996"/>
            <a:ext cx="1154593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what to look for — symptoms and signs</a:t>
            </a:r>
            <a:endParaRPr lang="en-US" sz="2550" dirty="0"/>
          </a:p>
        </p:txBody>
      </p:sp>
      <p:sp>
        <p:nvSpPr>
          <p:cNvPr id="12" name="SK-4-text-11"/>
          <p:cNvSpPr/>
          <p:nvPr/>
        </p:nvSpPr>
        <p:spPr>
          <a:xfrm>
            <a:off x="646063" y="2002482"/>
            <a:ext cx="416718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Symptoms</a:t>
            </a:r>
            <a:endParaRPr lang="en-US" sz="2625" dirty="0"/>
          </a:p>
        </p:txBody>
      </p:sp>
      <p:sp>
        <p:nvSpPr>
          <p:cNvPr id="13" name="SK-4-text-12"/>
          <p:cNvSpPr/>
          <p:nvPr/>
        </p:nvSpPr>
        <p:spPr>
          <a:xfrm>
            <a:off x="914400" y="2509986"/>
            <a:ext cx="4035475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Breathlessness — most common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presenting symptom</a:t>
            </a:r>
            <a:endParaRPr lang="en-US" sz="2100" dirty="0"/>
          </a:p>
        </p:txBody>
      </p:sp>
      <p:sp>
        <p:nvSpPr>
          <p:cNvPr id="14" name="SK-4-text-13"/>
          <p:cNvSpPr/>
          <p:nvPr/>
        </p:nvSpPr>
        <p:spPr>
          <a:xfrm>
            <a:off x="914400" y="3257550"/>
            <a:ext cx="4291459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Pleuritic chest pain — sharp, worse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inspiration; lateral or anterior</a:t>
            </a:r>
            <a:endParaRPr lang="en-US" sz="2100" dirty="0"/>
          </a:p>
        </p:txBody>
      </p:sp>
      <p:sp>
        <p:nvSpPr>
          <p:cNvPr id="15" name="SK-4-text-14"/>
          <p:cNvSpPr/>
          <p:nvPr/>
        </p:nvSpPr>
        <p:spPr>
          <a:xfrm>
            <a:off x="914400" y="4046190"/>
            <a:ext cx="4376886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Haemoptysis — suggests pulmonary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infarction; less common</a:t>
            </a:r>
            <a:endParaRPr lang="en-US" sz="2100" dirty="0"/>
          </a:p>
        </p:txBody>
      </p:sp>
      <p:sp>
        <p:nvSpPr>
          <p:cNvPr id="16" name="SK-4-text-15"/>
          <p:cNvSpPr/>
          <p:nvPr/>
        </p:nvSpPr>
        <p:spPr>
          <a:xfrm>
            <a:off x="914400" y="4800600"/>
            <a:ext cx="3620988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Palpitations / Pre-syncope /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Syncope</a:t>
            </a:r>
            <a:endParaRPr lang="en-US" sz="2100" dirty="0"/>
          </a:p>
        </p:txBody>
      </p:sp>
      <p:sp>
        <p:nvSpPr>
          <p:cNvPr id="17" name="SK-4-text-16"/>
          <p:cNvSpPr/>
          <p:nvPr/>
        </p:nvSpPr>
        <p:spPr>
          <a:xfrm>
            <a:off x="914400" y="5582394"/>
            <a:ext cx="245840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Cough</a:t>
            </a:r>
            <a:endParaRPr lang="en-US" sz="2175" dirty="0"/>
          </a:p>
        </p:txBody>
      </p:sp>
      <p:sp>
        <p:nvSpPr>
          <p:cNvPr id="18" name="SK-4-text-17"/>
          <p:cNvSpPr/>
          <p:nvPr/>
        </p:nvSpPr>
        <p:spPr>
          <a:xfrm>
            <a:off x="5620494" y="2002482"/>
            <a:ext cx="296703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Signs</a:t>
            </a:r>
            <a:endParaRPr lang="en-US" sz="2625" dirty="0"/>
          </a:p>
        </p:txBody>
      </p:sp>
      <p:sp>
        <p:nvSpPr>
          <p:cNvPr id="19" name="SK-4-text-18"/>
          <p:cNvSpPr/>
          <p:nvPr/>
        </p:nvSpPr>
        <p:spPr>
          <a:xfrm>
            <a:off x="5900886" y="2496294"/>
            <a:ext cx="629111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Tachycardia — most common sign</a:t>
            </a:r>
            <a:endParaRPr lang="en-US" sz="2175" dirty="0"/>
          </a:p>
        </p:txBody>
      </p:sp>
      <p:sp>
        <p:nvSpPr>
          <p:cNvPr id="20" name="SK-4-text-19"/>
          <p:cNvSpPr/>
          <p:nvPr/>
        </p:nvSpPr>
        <p:spPr>
          <a:xfrm>
            <a:off x="5900886" y="2969419"/>
            <a:ext cx="411575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Tachypnoea</a:t>
            </a:r>
            <a:endParaRPr lang="en-US" sz="2175" dirty="0"/>
          </a:p>
        </p:txBody>
      </p:sp>
      <p:sp>
        <p:nvSpPr>
          <p:cNvPr id="21" name="SK-4-text-20"/>
          <p:cNvSpPr/>
          <p:nvPr/>
        </p:nvSpPr>
        <p:spPr>
          <a:xfrm>
            <a:off x="5900886" y="3429000"/>
            <a:ext cx="6291114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Hypoxia — SpO₂ &lt;95%</a:t>
            </a:r>
            <a:endParaRPr lang="en-US" sz="2175" dirty="0"/>
          </a:p>
        </p:txBody>
      </p:sp>
      <p:sp>
        <p:nvSpPr>
          <p:cNvPr id="22" name="SK-4-text-21"/>
          <p:cNvSpPr/>
          <p:nvPr/>
        </p:nvSpPr>
        <p:spPr>
          <a:xfrm>
            <a:off x="5900886" y="3902125"/>
            <a:ext cx="577310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Low-grade fever</a:t>
            </a:r>
            <a:endParaRPr lang="en-US" sz="2175" dirty="0"/>
          </a:p>
        </p:txBody>
      </p:sp>
      <p:sp>
        <p:nvSpPr>
          <p:cNvPr id="23" name="SK-4-text-22"/>
          <p:cNvSpPr/>
          <p:nvPr/>
        </p:nvSpPr>
        <p:spPr>
          <a:xfrm>
            <a:off x="5900886" y="4361557"/>
            <a:ext cx="629111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Hypotension — massive PE</a:t>
            </a:r>
            <a:endParaRPr lang="en-US" sz="2175" dirty="0"/>
          </a:p>
        </p:txBody>
      </p:sp>
      <p:sp>
        <p:nvSpPr>
          <p:cNvPr id="24" name="SK-4-text-23"/>
          <p:cNvSpPr/>
          <p:nvPr/>
        </p:nvSpPr>
        <p:spPr>
          <a:xfrm>
            <a:off x="5900886" y="4827984"/>
            <a:ext cx="3316188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Raised JVP + RV heave —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massive PE</a:t>
            </a:r>
            <a:endParaRPr lang="en-US" sz="2100" dirty="0"/>
          </a:p>
        </p:txBody>
      </p:sp>
      <p:sp>
        <p:nvSpPr>
          <p:cNvPr id="25" name="SK-4-text-24"/>
          <p:cNvSpPr/>
          <p:nvPr/>
        </p:nvSpPr>
        <p:spPr>
          <a:xfrm>
            <a:off x="5900886" y="5596086"/>
            <a:ext cx="3657600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Signs of DVT — unilateral calf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swelling, warmth, redness</a:t>
            </a:r>
            <a:endParaRPr lang="en-US" sz="2100" dirty="0"/>
          </a:p>
        </p:txBody>
      </p:sp>
      <p:sp>
        <p:nvSpPr>
          <p:cNvPr id="26" name="SK-4-text-25"/>
          <p:cNvSpPr/>
          <p:nvPr/>
        </p:nvSpPr>
        <p:spPr>
          <a:xfrm>
            <a:off x="292596" y="6590407"/>
            <a:ext cx="76981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PE &amp; VTE Teaching Deck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11008965" y="6590407"/>
            <a:ext cx="103658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4 of 21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9898" y="0"/>
            <a:ext cx="2291953" cy="229046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1056084"/>
            <a:ext cx="5120580" cy="1179463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359075"/>
            <a:ext cx="938659" cy="116532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2647057"/>
            <a:ext cx="4706094" cy="658267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9075" y="788640"/>
            <a:ext cx="5510659" cy="2578596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3758059"/>
            <a:ext cx="2657773" cy="2551063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58180" y="4965055"/>
            <a:ext cx="1365498" cy="246757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2800" y="3758059"/>
            <a:ext cx="2657773" cy="2551063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98863" y="4965055"/>
            <a:ext cx="1365498" cy="246757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3758059"/>
            <a:ext cx="2657773" cy="2551063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39694" y="4965055"/>
            <a:ext cx="1365498" cy="246757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34165" y="3758059"/>
            <a:ext cx="2657773" cy="2551063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80377" y="4965055"/>
            <a:ext cx="1365498" cy="246757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46196" y="3902125"/>
            <a:ext cx="621655" cy="624036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05365" y="3902125"/>
            <a:ext cx="621655" cy="624036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3482" y="781794"/>
            <a:ext cx="5449788" cy="2653903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64682" y="3895279"/>
            <a:ext cx="633859" cy="630882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48259" y="3895279"/>
            <a:ext cx="609600" cy="630882"/>
          </a:xfrm>
          <a:prstGeom prst="rect">
            <a:avLst/>
          </a:prstGeom>
        </p:spPr>
      </p:pic>
      <p:sp>
        <p:nvSpPr>
          <p:cNvPr id="22" name="SK-5-text-21"/>
          <p:cNvSpPr/>
          <p:nvPr/>
        </p:nvSpPr>
        <p:spPr>
          <a:xfrm>
            <a:off x="597396" y="1042392"/>
            <a:ext cx="5096173" cy="1158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ECG Changes in</a:t>
            </a:r>
            <a:endParaRPr lang="en-US" sz="3900" dirty="0"/>
          </a:p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Pulmonary Embolism</a:t>
            </a:r>
            <a:endParaRPr lang="en-US" sz="3900" dirty="0"/>
          </a:p>
        </p:txBody>
      </p:sp>
      <p:sp>
        <p:nvSpPr>
          <p:cNvPr id="23" name="SK-5-text-22"/>
          <p:cNvSpPr/>
          <p:nvPr/>
        </p:nvSpPr>
        <p:spPr>
          <a:xfrm>
            <a:off x="585192" y="2743200"/>
            <a:ext cx="4742557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findings reflect right heart strain —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none are diagnostic alone</a:t>
            </a:r>
            <a:endParaRPr lang="en-US" sz="1950" dirty="0"/>
          </a:p>
        </p:txBody>
      </p:sp>
      <p:sp>
        <p:nvSpPr>
          <p:cNvPr id="24" name="SK-5-text-23"/>
          <p:cNvSpPr/>
          <p:nvPr/>
        </p:nvSpPr>
        <p:spPr>
          <a:xfrm>
            <a:off x="915442" y="4642842"/>
            <a:ext cx="18508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Sinus Tachycardia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1205359" y="5013127"/>
            <a:ext cx="127099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COMMON</a:t>
            </a:r>
            <a:endParaRPr lang="en-US" sz="1125" dirty="0"/>
          </a:p>
        </p:txBody>
      </p:sp>
      <p:sp>
        <p:nvSpPr>
          <p:cNvPr id="26" name="SK-5-text-25"/>
          <p:cNvSpPr/>
          <p:nvPr/>
        </p:nvSpPr>
        <p:spPr>
          <a:xfrm>
            <a:off x="719286" y="5321796"/>
            <a:ext cx="2243286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HR &gt;100 bpm. Present in the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majority of PE cases.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Non-specific but important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context.</a:t>
            </a:r>
            <a:endParaRPr lang="en-US" sz="1275" dirty="0"/>
          </a:p>
        </p:txBody>
      </p:sp>
      <p:sp>
        <p:nvSpPr>
          <p:cNvPr id="27" name="SK-5-text-26"/>
          <p:cNvSpPr/>
          <p:nvPr/>
        </p:nvSpPr>
        <p:spPr>
          <a:xfrm>
            <a:off x="3865959" y="4642842"/>
            <a:ext cx="1619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S1Q3T3 Pattern</a:t>
            </a:r>
            <a:endParaRPr lang="en-US" sz="1500" dirty="0"/>
          </a:p>
        </p:txBody>
      </p:sp>
      <p:sp>
        <p:nvSpPr>
          <p:cNvPr id="28" name="SK-5-text-27"/>
          <p:cNvSpPr/>
          <p:nvPr/>
        </p:nvSpPr>
        <p:spPr>
          <a:xfrm>
            <a:off x="3863280" y="5013127"/>
            <a:ext cx="163666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CLASSIC — BUT RARE</a:t>
            </a:r>
            <a:endParaRPr lang="en-US" sz="1125" dirty="0"/>
          </a:p>
        </p:txBody>
      </p:sp>
      <p:sp>
        <p:nvSpPr>
          <p:cNvPr id="29" name="SK-5-text-28"/>
          <p:cNvSpPr/>
          <p:nvPr/>
        </p:nvSpPr>
        <p:spPr>
          <a:xfrm>
            <a:off x="3462486" y="5321796"/>
            <a:ext cx="2426196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Deep S in Lead I, Q wave and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inverted T in Lead III. Suggests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right heart strain. Seen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minority of cases.</a:t>
            </a:r>
            <a:endParaRPr lang="en-US" sz="1275" dirty="0"/>
          </a:p>
        </p:txBody>
      </p:sp>
      <p:sp>
        <p:nvSpPr>
          <p:cNvPr id="30" name="SK-5-text-29"/>
          <p:cNvSpPr/>
          <p:nvPr/>
        </p:nvSpPr>
        <p:spPr>
          <a:xfrm>
            <a:off x="6218932" y="4642842"/>
            <a:ext cx="258231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Right Bundle Branch Block</a:t>
            </a:r>
            <a:endParaRPr lang="en-US" sz="1500" dirty="0"/>
          </a:p>
        </p:txBody>
      </p:sp>
      <p:sp>
        <p:nvSpPr>
          <p:cNvPr id="31" name="SK-5-text-30"/>
          <p:cNvSpPr/>
          <p:nvPr/>
        </p:nvSpPr>
        <p:spPr>
          <a:xfrm>
            <a:off x="6691759" y="5013127"/>
            <a:ext cx="163666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RIGHT HEART STRAIN</a:t>
            </a:r>
            <a:endParaRPr lang="en-US" sz="1125" dirty="0"/>
          </a:p>
        </p:txBody>
      </p:sp>
      <p:sp>
        <p:nvSpPr>
          <p:cNvPr id="32" name="SK-5-text-31"/>
          <p:cNvSpPr/>
          <p:nvPr/>
        </p:nvSpPr>
        <p:spPr>
          <a:xfrm>
            <a:off x="6339780" y="5321796"/>
            <a:ext cx="2340769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RBBB pattern. Broad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QRS with RSR' in V1. Indicates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pressure overload on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right ventricle.</a:t>
            </a:r>
            <a:endParaRPr lang="en-US" sz="1275" dirty="0"/>
          </a:p>
        </p:txBody>
      </p:sp>
      <p:sp>
        <p:nvSpPr>
          <p:cNvPr id="33" name="SK-5-text-32"/>
          <p:cNvSpPr/>
          <p:nvPr/>
        </p:nvSpPr>
        <p:spPr>
          <a:xfrm>
            <a:off x="9596140" y="4642842"/>
            <a:ext cx="149721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New-Onset AF</a:t>
            </a:r>
            <a:endParaRPr lang="en-US" sz="1500" dirty="0"/>
          </a:p>
        </p:txBody>
      </p:sp>
      <p:sp>
        <p:nvSpPr>
          <p:cNvPr id="34" name="SK-5-text-33"/>
          <p:cNvSpPr/>
          <p:nvPr/>
        </p:nvSpPr>
        <p:spPr>
          <a:xfrm>
            <a:off x="9751963" y="5013127"/>
            <a:ext cx="118556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LESS COMMON</a:t>
            </a:r>
            <a:endParaRPr lang="en-US" sz="1125" dirty="0"/>
          </a:p>
        </p:txBody>
      </p:sp>
      <p:sp>
        <p:nvSpPr>
          <p:cNvPr id="35" name="SK-5-text-34"/>
          <p:cNvSpPr/>
          <p:nvPr/>
        </p:nvSpPr>
        <p:spPr>
          <a:xfrm>
            <a:off x="9302353" y="5321796"/>
            <a:ext cx="2084784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Irregularly irregular rhythm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without P waves. Can be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triggered by right atrial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stretch from PE.</a:t>
            </a:r>
            <a:endParaRPr lang="en-US" sz="1275" dirty="0"/>
          </a:p>
        </p:txBody>
      </p:sp>
      <p:sp>
        <p:nvSpPr>
          <p:cNvPr id="36" name="SK-5-text-35"/>
          <p:cNvSpPr/>
          <p:nvPr/>
        </p:nvSpPr>
        <p:spPr>
          <a:xfrm>
            <a:off x="280392" y="6617940"/>
            <a:ext cx="6842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· PE &amp; VTE Teaching Deck</a:t>
            </a:r>
            <a:endParaRPr lang="en-US" sz="1200" dirty="0"/>
          </a:p>
        </p:txBody>
      </p:sp>
      <p:sp>
        <p:nvSpPr>
          <p:cNvPr id="37" name="SK-5-text-36"/>
          <p:cNvSpPr/>
          <p:nvPr/>
        </p:nvSpPr>
        <p:spPr>
          <a:xfrm>
            <a:off x="10957471" y="6617940"/>
            <a:ext cx="95398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Slide 5 of 21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271" y="0"/>
            <a:ext cx="2072580" cy="233169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522363"/>
            <a:ext cx="1024086" cy="95994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0455" y="3271242"/>
            <a:ext cx="1426369" cy="966936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879" y="5211961"/>
            <a:ext cx="5169396" cy="1083469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6475" y="5383411"/>
            <a:ext cx="19050" cy="822871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9780" y="5211961"/>
            <a:ext cx="5157192" cy="1083469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87567"/>
            <a:ext cx="12192000" cy="370284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675" y="2228850"/>
            <a:ext cx="9082980" cy="2770584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675" y="2228850"/>
            <a:ext cx="7700963" cy="346323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3637" y="2228850"/>
            <a:ext cx="1382018" cy="346323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675" y="2575173"/>
            <a:ext cx="9082980" cy="346323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2921496"/>
            <a:ext cx="9082980" cy="346323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675" y="3267819"/>
            <a:ext cx="9082980" cy="346323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675" y="3614142"/>
            <a:ext cx="9082980" cy="346323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675" y="3960465"/>
            <a:ext cx="9082980" cy="346323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675" y="4306788"/>
            <a:ext cx="9082980" cy="346323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2675" y="4653111"/>
            <a:ext cx="9082980" cy="346323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10486" y="5479405"/>
            <a:ext cx="633859" cy="562273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4565" y="5479405"/>
            <a:ext cx="511969" cy="569119"/>
          </a:xfrm>
          <a:prstGeom prst="rect">
            <a:avLst/>
          </a:prstGeom>
        </p:spPr>
      </p:pic>
      <p:sp>
        <p:nvSpPr>
          <p:cNvPr id="22" name="SK-6-text-21"/>
          <p:cNvSpPr/>
          <p:nvPr/>
        </p:nvSpPr>
        <p:spPr>
          <a:xfrm>
            <a:off x="796975" y="2228850"/>
            <a:ext cx="7586663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14A"/>
                </a:solidFill>
              </a:rPr>
              <a:t>Clinical Feature</a:t>
            </a:r>
            <a:endParaRPr lang="en-US" sz="1800" dirty="0"/>
          </a:p>
        </p:txBody>
      </p:sp>
      <p:sp>
        <p:nvSpPr>
          <p:cNvPr id="23" name="SK-6-text-22"/>
          <p:cNvSpPr/>
          <p:nvPr/>
        </p:nvSpPr>
        <p:spPr>
          <a:xfrm>
            <a:off x="8269337" y="2228850"/>
            <a:ext cx="1143893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0214A"/>
                </a:solidFill>
              </a:rPr>
              <a:t>Score</a:t>
            </a:r>
            <a:endParaRPr lang="en-US" sz="1800" dirty="0"/>
          </a:p>
        </p:txBody>
      </p:sp>
      <p:sp>
        <p:nvSpPr>
          <p:cNvPr id="24" name="SK-6-text-23"/>
          <p:cNvSpPr/>
          <p:nvPr/>
        </p:nvSpPr>
        <p:spPr>
          <a:xfrm>
            <a:off x="796975" y="2575173"/>
            <a:ext cx="8400622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00214A"/>
                </a:solidFill>
              </a:rPr>
              <a:t>Clinical signs and symptoms of DVT</a:t>
            </a:r>
            <a:endParaRPr lang="en-US" sz="1650" dirty="0"/>
          </a:p>
        </p:txBody>
      </p:sp>
      <p:sp>
        <p:nvSpPr>
          <p:cNvPr id="25" name="SK-6-text-24"/>
          <p:cNvSpPr/>
          <p:nvPr/>
        </p:nvSpPr>
        <p:spPr>
          <a:xfrm>
            <a:off x="8269337" y="2575173"/>
            <a:ext cx="1143893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0214A"/>
                </a:solidFill>
              </a:rPr>
              <a:t>3</a:t>
            </a:r>
            <a:endParaRPr lang="en-US" sz="1800" dirty="0"/>
          </a:p>
        </p:txBody>
      </p:sp>
      <p:sp>
        <p:nvSpPr>
          <p:cNvPr id="26" name="SK-6-text-25"/>
          <p:cNvSpPr/>
          <p:nvPr/>
        </p:nvSpPr>
        <p:spPr>
          <a:xfrm>
            <a:off x="796975" y="2921496"/>
            <a:ext cx="10108591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00214A"/>
                </a:solidFill>
              </a:rPr>
              <a:t>Alternative diagnosis less likely than PE</a:t>
            </a:r>
            <a:endParaRPr lang="en-US" sz="1650" dirty="0"/>
          </a:p>
        </p:txBody>
      </p:sp>
      <p:sp>
        <p:nvSpPr>
          <p:cNvPr id="27" name="SK-6-text-26"/>
          <p:cNvSpPr/>
          <p:nvPr/>
        </p:nvSpPr>
        <p:spPr>
          <a:xfrm>
            <a:off x="8269337" y="2921496"/>
            <a:ext cx="1143893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0214A"/>
                </a:solidFill>
              </a:rPr>
              <a:t>3</a:t>
            </a:r>
            <a:endParaRPr lang="en-US" sz="1800" dirty="0"/>
          </a:p>
        </p:txBody>
      </p:sp>
      <p:sp>
        <p:nvSpPr>
          <p:cNvPr id="28" name="SK-6-text-27"/>
          <p:cNvSpPr/>
          <p:nvPr/>
        </p:nvSpPr>
        <p:spPr>
          <a:xfrm>
            <a:off x="796975" y="3267819"/>
            <a:ext cx="8156627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00214A"/>
                </a:solidFill>
              </a:rPr>
              <a:t>Heart rate greater than 100 bpm</a:t>
            </a:r>
            <a:endParaRPr lang="en-US" sz="1650" dirty="0"/>
          </a:p>
        </p:txBody>
      </p:sp>
      <p:sp>
        <p:nvSpPr>
          <p:cNvPr id="29" name="SK-6-text-28"/>
          <p:cNvSpPr/>
          <p:nvPr/>
        </p:nvSpPr>
        <p:spPr>
          <a:xfrm>
            <a:off x="8269337" y="3267819"/>
            <a:ext cx="1143893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0214A"/>
                </a:solidFill>
              </a:rPr>
              <a:t>1.5</a:t>
            </a:r>
            <a:endParaRPr lang="en-US" sz="1800" dirty="0"/>
          </a:p>
        </p:txBody>
      </p:sp>
      <p:sp>
        <p:nvSpPr>
          <p:cNvPr id="30" name="SK-6-text-29"/>
          <p:cNvSpPr/>
          <p:nvPr/>
        </p:nvSpPr>
        <p:spPr>
          <a:xfrm>
            <a:off x="796975" y="3614142"/>
            <a:ext cx="11395025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00214A"/>
                </a:solidFill>
              </a:rPr>
              <a:t>Immobilisation ≥3 days OR surgery in past 4 weeks</a:t>
            </a:r>
            <a:endParaRPr lang="en-US" sz="1650" dirty="0"/>
          </a:p>
        </p:txBody>
      </p:sp>
      <p:sp>
        <p:nvSpPr>
          <p:cNvPr id="31" name="SK-6-text-30"/>
          <p:cNvSpPr/>
          <p:nvPr/>
        </p:nvSpPr>
        <p:spPr>
          <a:xfrm>
            <a:off x="8269337" y="3614142"/>
            <a:ext cx="1143893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0214A"/>
                </a:solidFill>
              </a:rPr>
              <a:t>1.5</a:t>
            </a:r>
            <a:endParaRPr lang="en-US" sz="1800" dirty="0"/>
          </a:p>
        </p:txBody>
      </p:sp>
      <p:sp>
        <p:nvSpPr>
          <p:cNvPr id="32" name="SK-6-text-31"/>
          <p:cNvSpPr/>
          <p:nvPr/>
        </p:nvSpPr>
        <p:spPr>
          <a:xfrm>
            <a:off x="796975" y="3960465"/>
            <a:ext cx="7577138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00214A"/>
                </a:solidFill>
              </a:rPr>
              <a:t>Previous DVT or PE</a:t>
            </a:r>
            <a:endParaRPr lang="en-US" sz="1650" dirty="0"/>
          </a:p>
        </p:txBody>
      </p:sp>
      <p:sp>
        <p:nvSpPr>
          <p:cNvPr id="33" name="SK-6-text-32"/>
          <p:cNvSpPr/>
          <p:nvPr/>
        </p:nvSpPr>
        <p:spPr>
          <a:xfrm>
            <a:off x="8269337" y="3960465"/>
            <a:ext cx="1143893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0214A"/>
                </a:solidFill>
              </a:rPr>
              <a:t>1.5</a:t>
            </a:r>
            <a:endParaRPr lang="en-US" sz="1800" dirty="0"/>
          </a:p>
        </p:txBody>
      </p:sp>
      <p:sp>
        <p:nvSpPr>
          <p:cNvPr id="34" name="SK-6-text-33"/>
          <p:cNvSpPr/>
          <p:nvPr/>
        </p:nvSpPr>
        <p:spPr>
          <a:xfrm>
            <a:off x="796975" y="4306788"/>
            <a:ext cx="7577138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00214A"/>
                </a:solidFill>
              </a:rPr>
              <a:t>Haemoptysis</a:t>
            </a:r>
            <a:endParaRPr lang="en-US" sz="1650" dirty="0"/>
          </a:p>
        </p:txBody>
      </p:sp>
      <p:sp>
        <p:nvSpPr>
          <p:cNvPr id="35" name="SK-6-text-34"/>
          <p:cNvSpPr/>
          <p:nvPr/>
        </p:nvSpPr>
        <p:spPr>
          <a:xfrm>
            <a:off x="8269337" y="4306788"/>
            <a:ext cx="1143893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0214A"/>
                </a:solidFill>
              </a:rPr>
              <a:t>1</a:t>
            </a:r>
            <a:endParaRPr lang="en-US" sz="1800" dirty="0"/>
          </a:p>
        </p:txBody>
      </p:sp>
      <p:sp>
        <p:nvSpPr>
          <p:cNvPr id="36" name="SK-6-text-35"/>
          <p:cNvSpPr/>
          <p:nvPr/>
        </p:nvSpPr>
        <p:spPr>
          <a:xfrm>
            <a:off x="796975" y="4653111"/>
            <a:ext cx="11395025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00214A"/>
                </a:solidFill>
              </a:rPr>
              <a:t>Malignancy (active, treated in last 6 months, or palliative)</a:t>
            </a:r>
            <a:endParaRPr lang="en-US" sz="1650" dirty="0"/>
          </a:p>
        </p:txBody>
      </p:sp>
      <p:sp>
        <p:nvSpPr>
          <p:cNvPr id="37" name="SK-6-text-36"/>
          <p:cNvSpPr/>
          <p:nvPr/>
        </p:nvSpPr>
        <p:spPr>
          <a:xfrm>
            <a:off x="8269337" y="4653111"/>
            <a:ext cx="1143893" cy="3463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0214A"/>
                </a:solidFill>
              </a:rPr>
              <a:t>1</a:t>
            </a:r>
            <a:endParaRPr lang="en-US" sz="1800" dirty="0"/>
          </a:p>
        </p:txBody>
      </p:sp>
      <p:sp>
        <p:nvSpPr>
          <p:cNvPr id="38" name="SK-6-text-37"/>
          <p:cNvSpPr/>
          <p:nvPr/>
        </p:nvSpPr>
        <p:spPr>
          <a:xfrm>
            <a:off x="658267" y="493663"/>
            <a:ext cx="46910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TOOLS</a:t>
            </a:r>
            <a:endParaRPr lang="en-US" sz="1875" dirty="0"/>
          </a:p>
        </p:txBody>
      </p:sp>
      <p:sp>
        <p:nvSpPr>
          <p:cNvPr id="39" name="SK-6-text-38"/>
          <p:cNvSpPr/>
          <p:nvPr/>
        </p:nvSpPr>
        <p:spPr>
          <a:xfrm>
            <a:off x="658267" y="809179"/>
            <a:ext cx="1153373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2-Level Wells Score for PE</a:t>
            </a:r>
            <a:endParaRPr lang="en-US" sz="3900" dirty="0"/>
          </a:p>
        </p:txBody>
      </p:sp>
      <p:sp>
        <p:nvSpPr>
          <p:cNvPr id="40" name="SK-6-text-39"/>
          <p:cNvSpPr/>
          <p:nvPr/>
        </p:nvSpPr>
        <p:spPr>
          <a:xfrm>
            <a:off x="658267" y="1735038"/>
            <a:ext cx="1153373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NG158 — Confirmed Current May 2026</a:t>
            </a:r>
            <a:endParaRPr lang="en-US" sz="2100" dirty="0"/>
          </a:p>
        </p:txBody>
      </p:sp>
      <p:sp>
        <p:nvSpPr>
          <p:cNvPr id="41" name="SK-6-text-40"/>
          <p:cNvSpPr/>
          <p:nvPr/>
        </p:nvSpPr>
        <p:spPr>
          <a:xfrm>
            <a:off x="10326588" y="3401467"/>
            <a:ext cx="938659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TOTAL</a:t>
            </a:r>
            <a:endParaRPr lang="en-US" sz="2325" dirty="0"/>
          </a:p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/ 13</a:t>
            </a:r>
            <a:endParaRPr lang="en-US" sz="2325" dirty="0"/>
          </a:p>
        </p:txBody>
      </p:sp>
      <p:sp>
        <p:nvSpPr>
          <p:cNvPr id="42" name="SK-6-text-41"/>
          <p:cNvSpPr/>
          <p:nvPr/>
        </p:nvSpPr>
        <p:spPr>
          <a:xfrm>
            <a:off x="2365177" y="5314950"/>
            <a:ext cx="44910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≤ 4 POINTS</a:t>
            </a:r>
            <a:endParaRPr lang="en-US" sz="1725" dirty="0"/>
          </a:p>
        </p:txBody>
      </p:sp>
      <p:sp>
        <p:nvSpPr>
          <p:cNvPr id="43" name="SK-6-text-42"/>
          <p:cNvSpPr/>
          <p:nvPr/>
        </p:nvSpPr>
        <p:spPr>
          <a:xfrm>
            <a:off x="2474863" y="5596086"/>
            <a:ext cx="417576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 Unlikely</a:t>
            </a:r>
            <a:endParaRPr lang="en-US" sz="2400" dirty="0"/>
          </a:p>
        </p:txBody>
      </p:sp>
      <p:sp>
        <p:nvSpPr>
          <p:cNvPr id="44" name="SK-6-text-43"/>
          <p:cNvSpPr/>
          <p:nvPr/>
        </p:nvSpPr>
        <p:spPr>
          <a:xfrm>
            <a:off x="1475184" y="5952679"/>
            <a:ext cx="944118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Perform quantitative D-dimer first</a:t>
            </a:r>
            <a:endParaRPr lang="en-US" sz="1800" dirty="0"/>
          </a:p>
        </p:txBody>
      </p:sp>
      <p:sp>
        <p:nvSpPr>
          <p:cNvPr id="45" name="SK-6-text-44"/>
          <p:cNvSpPr/>
          <p:nvPr/>
        </p:nvSpPr>
        <p:spPr>
          <a:xfrm>
            <a:off x="7985671" y="5314950"/>
            <a:ext cx="42063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&gt; 4 POINTS</a:t>
            </a:r>
            <a:endParaRPr lang="en-US" sz="1725" dirty="0"/>
          </a:p>
        </p:txBody>
      </p:sp>
      <p:sp>
        <p:nvSpPr>
          <p:cNvPr id="46" name="SK-6-text-45"/>
          <p:cNvSpPr/>
          <p:nvPr/>
        </p:nvSpPr>
        <p:spPr>
          <a:xfrm>
            <a:off x="8241655" y="5596086"/>
            <a:ext cx="344424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 Likely</a:t>
            </a:r>
            <a:endParaRPr lang="en-US" sz="2400" dirty="0"/>
          </a:p>
        </p:txBody>
      </p:sp>
      <p:sp>
        <p:nvSpPr>
          <p:cNvPr id="47" name="SK-6-text-46"/>
          <p:cNvSpPr/>
          <p:nvPr/>
        </p:nvSpPr>
        <p:spPr>
          <a:xfrm>
            <a:off x="7412682" y="5952679"/>
            <a:ext cx="47793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Proceed to immediate CTPA</a:t>
            </a:r>
            <a:endParaRPr lang="en-US" sz="1800" dirty="0"/>
          </a:p>
        </p:txBody>
      </p:sp>
      <p:sp>
        <p:nvSpPr>
          <p:cNvPr id="48" name="SK-6-text-47"/>
          <p:cNvSpPr/>
          <p:nvPr/>
        </p:nvSpPr>
        <p:spPr>
          <a:xfrm>
            <a:off x="316855" y="6624786"/>
            <a:ext cx="241268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275" dirty="0"/>
          </a:p>
        </p:txBody>
      </p:sp>
      <p:sp>
        <p:nvSpPr>
          <p:cNvPr id="49" name="SK-6-text-48"/>
          <p:cNvSpPr/>
          <p:nvPr/>
        </p:nvSpPr>
        <p:spPr>
          <a:xfrm>
            <a:off x="9509671" y="6624786"/>
            <a:ext cx="26823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NG158 • Wells Score for PE</a:t>
            </a:r>
            <a:endParaRPr lang="en-US" sz="12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8580" y="0"/>
            <a:ext cx="4023271" cy="1851571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1124694"/>
            <a:ext cx="707082" cy="143917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872109"/>
            <a:ext cx="12192000" cy="456054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994" y="6546131"/>
            <a:ext cx="1051471" cy="27559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8255" y="6512804"/>
            <a:ext cx="926455" cy="29430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15500" y="6527416"/>
            <a:ext cx="926455" cy="279693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68879" y="6525369"/>
            <a:ext cx="1560463" cy="279694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192" y="1604665"/>
            <a:ext cx="10314384" cy="4464546"/>
          </a:xfrm>
          <a:prstGeom prst="rect">
            <a:avLst/>
          </a:prstGeom>
        </p:spPr>
      </p:pic>
      <p:sp>
        <p:nvSpPr>
          <p:cNvPr id="12" name="SK-7-text-11"/>
          <p:cNvSpPr/>
          <p:nvPr/>
        </p:nvSpPr>
        <p:spPr>
          <a:xfrm>
            <a:off x="548580" y="466279"/>
            <a:ext cx="11643420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Algorithm</a:t>
            </a:r>
            <a:endParaRPr lang="en-US" sz="4350" dirty="0"/>
          </a:p>
        </p:txBody>
      </p:sp>
      <p:sp>
        <p:nvSpPr>
          <p:cNvPr id="13" name="SK-7-text-12"/>
          <p:cNvSpPr/>
          <p:nvPr/>
        </p:nvSpPr>
        <p:spPr>
          <a:xfrm>
            <a:off x="524173" y="1344067"/>
            <a:ext cx="110851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NG158 · Confirmed Current May 2026</a:t>
            </a:r>
            <a:endParaRPr lang="en-US" sz="1650" dirty="0"/>
          </a:p>
        </p:txBody>
      </p:sp>
      <p:sp>
        <p:nvSpPr>
          <p:cNvPr id="14" name="SK-7-text-13"/>
          <p:cNvSpPr/>
          <p:nvPr/>
        </p:nvSpPr>
        <p:spPr>
          <a:xfrm>
            <a:off x="255984" y="6583561"/>
            <a:ext cx="119360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CTPA = CT Pulmonary Angiography · V/Q = Ventilation/Perfusion Scan · D-dimer threshold: 500 µg/L (or age × 10 µg/L if &gt;50 years)</a:t>
            </a:r>
            <a:endParaRPr lang="en-US" sz="1000" dirty="0"/>
          </a:p>
        </p:txBody>
      </p:sp>
      <p:sp>
        <p:nvSpPr>
          <p:cNvPr id="15" name="SK-7-text-14"/>
          <p:cNvSpPr/>
          <p:nvPr/>
        </p:nvSpPr>
        <p:spPr>
          <a:xfrm>
            <a:off x="7715994" y="6583561"/>
            <a:ext cx="101485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Decision / Action</a:t>
            </a:r>
            <a:endParaRPr lang="en-US" sz="1050" dirty="0"/>
          </a:p>
        </p:txBody>
      </p:sp>
      <p:sp>
        <p:nvSpPr>
          <p:cNvPr id="16" name="SK-7-text-15"/>
          <p:cNvSpPr/>
          <p:nvPr/>
        </p:nvSpPr>
        <p:spPr>
          <a:xfrm>
            <a:off x="8825359" y="6583561"/>
            <a:ext cx="81989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Investigation</a:t>
            </a:r>
            <a:endParaRPr lang="en-US" sz="1050" dirty="0"/>
          </a:p>
        </p:txBody>
      </p:sp>
      <p:sp>
        <p:nvSpPr>
          <p:cNvPr id="17" name="SK-7-text-16"/>
          <p:cNvSpPr/>
          <p:nvPr/>
        </p:nvSpPr>
        <p:spPr>
          <a:xfrm>
            <a:off x="9715500" y="6583561"/>
            <a:ext cx="79548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 Excluded</a:t>
            </a:r>
            <a:endParaRPr lang="en-US" sz="1050" dirty="0"/>
          </a:p>
        </p:txBody>
      </p:sp>
      <p:sp>
        <p:nvSpPr>
          <p:cNvPr id="18" name="SK-7-text-17"/>
          <p:cNvSpPr/>
          <p:nvPr/>
        </p:nvSpPr>
        <p:spPr>
          <a:xfrm>
            <a:off x="10568880" y="6583561"/>
            <a:ext cx="150256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Further Imaging Required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072580" cy="157728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9271" y="0"/>
            <a:ext cx="2072729" cy="17145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864096"/>
            <a:ext cx="1365498" cy="123379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153" y="1721346"/>
            <a:ext cx="5535067" cy="4635996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1721346"/>
            <a:ext cx="5535067" cy="4635996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5773" y="1659582"/>
            <a:ext cx="780157" cy="706338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6753" y="2269927"/>
            <a:ext cx="1267867" cy="68461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92" y="5822305"/>
            <a:ext cx="5291286" cy="418207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27082" y="2269927"/>
            <a:ext cx="1267867" cy="68461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2855" y="3209479"/>
            <a:ext cx="5096173" cy="1035546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2855" y="4395936"/>
            <a:ext cx="2426196" cy="1440061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82980" y="4395936"/>
            <a:ext cx="2426196" cy="1440061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03080" y="4765869"/>
            <a:ext cx="1239143" cy="211598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22439" y="4752124"/>
            <a:ext cx="1303846" cy="222647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63023"/>
            <a:ext cx="12192000" cy="294829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30180" y="1467594"/>
            <a:ext cx="755898" cy="898327"/>
          </a:xfrm>
          <a:prstGeom prst="rect">
            <a:avLst/>
          </a:prstGeom>
        </p:spPr>
      </p:pic>
      <p:sp>
        <p:nvSpPr>
          <p:cNvPr id="19" name="SK-8-text-18"/>
          <p:cNvSpPr/>
          <p:nvPr/>
        </p:nvSpPr>
        <p:spPr>
          <a:xfrm>
            <a:off x="2194620" y="370284"/>
            <a:ext cx="776585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4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PERC Rule and Age-Adjusted D-dimer</a:t>
            </a:r>
            <a:endParaRPr lang="en-US" sz="3450" dirty="0"/>
          </a:p>
        </p:txBody>
      </p:sp>
      <p:sp>
        <p:nvSpPr>
          <p:cNvPr id="20" name="SK-8-text-19"/>
          <p:cNvSpPr/>
          <p:nvPr/>
        </p:nvSpPr>
        <p:spPr>
          <a:xfrm>
            <a:off x="2062163" y="1014859"/>
            <a:ext cx="801885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*Two tools for safely excluding PE without over-investigating</a:t>
            </a:r>
            <a:endParaRPr lang="en-US" sz="2250" dirty="0"/>
          </a:p>
        </p:txBody>
      </p:sp>
      <p:sp>
        <p:nvSpPr>
          <p:cNvPr id="21" name="SK-8-text-20"/>
          <p:cNvSpPr/>
          <p:nvPr/>
        </p:nvSpPr>
        <p:spPr>
          <a:xfrm>
            <a:off x="2466826" y="1927027"/>
            <a:ext cx="149140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PERC Rule</a:t>
            </a:r>
            <a:endParaRPr lang="en-US" sz="2175" dirty="0"/>
          </a:p>
        </p:txBody>
      </p:sp>
      <p:sp>
        <p:nvSpPr>
          <p:cNvPr id="22" name="SK-8-text-21"/>
          <p:cNvSpPr/>
          <p:nvPr/>
        </p:nvSpPr>
        <p:spPr>
          <a:xfrm>
            <a:off x="706041" y="2455069"/>
            <a:ext cx="501268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8 must be negative — low clinical suspicion only</a:t>
            </a:r>
            <a:endParaRPr lang="en-US" sz="1950" dirty="0"/>
          </a:p>
        </p:txBody>
      </p:sp>
      <p:sp>
        <p:nvSpPr>
          <p:cNvPr id="23" name="SK-8-text-22"/>
          <p:cNvSpPr/>
          <p:nvPr/>
        </p:nvSpPr>
        <p:spPr>
          <a:xfrm>
            <a:off x="841177" y="2914650"/>
            <a:ext cx="468058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○ Age under 50</a:t>
            </a:r>
            <a:endParaRPr lang="en-US" sz="1950" dirty="0"/>
          </a:p>
        </p:txBody>
      </p:sp>
      <p:sp>
        <p:nvSpPr>
          <p:cNvPr id="24" name="SK-8-text-23"/>
          <p:cNvSpPr/>
          <p:nvPr/>
        </p:nvSpPr>
        <p:spPr>
          <a:xfrm>
            <a:off x="841177" y="3257550"/>
            <a:ext cx="844486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○ Heart rate under 100 bpm</a:t>
            </a:r>
            <a:endParaRPr lang="en-US" sz="1950" dirty="0"/>
          </a:p>
        </p:txBody>
      </p:sp>
      <p:sp>
        <p:nvSpPr>
          <p:cNvPr id="25" name="SK-8-text-24"/>
          <p:cNvSpPr/>
          <p:nvPr/>
        </p:nvSpPr>
        <p:spPr>
          <a:xfrm>
            <a:off x="853380" y="3607296"/>
            <a:ext cx="616648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○ SpO₂ 95% or above</a:t>
            </a:r>
            <a:endParaRPr lang="en-US" sz="1950" dirty="0"/>
          </a:p>
        </p:txBody>
      </p:sp>
      <p:sp>
        <p:nvSpPr>
          <p:cNvPr id="26" name="SK-8-text-25"/>
          <p:cNvSpPr/>
          <p:nvPr/>
        </p:nvSpPr>
        <p:spPr>
          <a:xfrm>
            <a:off x="853380" y="3943350"/>
            <a:ext cx="844486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○ No unilateral leg swelling</a:t>
            </a:r>
            <a:endParaRPr lang="en-US" sz="1950" dirty="0"/>
          </a:p>
        </p:txBody>
      </p:sp>
      <p:sp>
        <p:nvSpPr>
          <p:cNvPr id="27" name="SK-8-text-26"/>
          <p:cNvSpPr/>
          <p:nvPr/>
        </p:nvSpPr>
        <p:spPr>
          <a:xfrm>
            <a:off x="853380" y="4293096"/>
            <a:ext cx="487870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○ No haemoptysis</a:t>
            </a:r>
            <a:endParaRPr lang="en-US" sz="1950" dirty="0"/>
          </a:p>
        </p:txBody>
      </p:sp>
      <p:sp>
        <p:nvSpPr>
          <p:cNvPr id="28" name="SK-8-text-27"/>
          <p:cNvSpPr/>
          <p:nvPr/>
        </p:nvSpPr>
        <p:spPr>
          <a:xfrm>
            <a:off x="853380" y="4649688"/>
            <a:ext cx="42843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○ No prior VTE</a:t>
            </a:r>
            <a:endParaRPr lang="en-US" sz="1950" dirty="0"/>
          </a:p>
        </p:txBody>
      </p:sp>
      <p:sp>
        <p:nvSpPr>
          <p:cNvPr id="29" name="SK-8-text-28"/>
          <p:cNvSpPr/>
          <p:nvPr/>
        </p:nvSpPr>
        <p:spPr>
          <a:xfrm>
            <a:off x="853380" y="4992588"/>
            <a:ext cx="1133862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○ No recent surgery or trauma (within 4 weeks)</a:t>
            </a:r>
            <a:endParaRPr lang="en-US" sz="1950" dirty="0"/>
          </a:p>
        </p:txBody>
      </p:sp>
      <p:sp>
        <p:nvSpPr>
          <p:cNvPr id="30" name="SK-8-text-29"/>
          <p:cNvSpPr/>
          <p:nvPr/>
        </p:nvSpPr>
        <p:spPr>
          <a:xfrm>
            <a:off x="853380" y="5335488"/>
            <a:ext cx="54730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○ No oestrogen use</a:t>
            </a:r>
            <a:endParaRPr lang="en-US" sz="1950" dirty="0"/>
          </a:p>
        </p:txBody>
      </p:sp>
      <p:sp>
        <p:nvSpPr>
          <p:cNvPr id="31" name="SK-8-text-30"/>
          <p:cNvSpPr/>
          <p:nvPr/>
        </p:nvSpPr>
        <p:spPr>
          <a:xfrm>
            <a:off x="618083" y="5884069"/>
            <a:ext cx="518874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ALL 8 negative → PE excluded. No D-dimer needed.</a:t>
            </a:r>
            <a:endParaRPr lang="en-US" sz="1650" dirty="0"/>
          </a:p>
        </p:txBody>
      </p:sp>
      <p:sp>
        <p:nvSpPr>
          <p:cNvPr id="32" name="SK-8-text-31"/>
          <p:cNvSpPr/>
          <p:nvPr/>
        </p:nvSpPr>
        <p:spPr>
          <a:xfrm>
            <a:off x="7514332" y="1913334"/>
            <a:ext cx="297879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Age-Adjusted D-dimer</a:t>
            </a:r>
            <a:endParaRPr lang="en-US" sz="2175" dirty="0"/>
          </a:p>
        </p:txBody>
      </p:sp>
      <p:sp>
        <p:nvSpPr>
          <p:cNvPr id="33" name="SK-8-text-32"/>
          <p:cNvSpPr/>
          <p:nvPr/>
        </p:nvSpPr>
        <p:spPr>
          <a:xfrm>
            <a:off x="6876157" y="2461915"/>
            <a:ext cx="4254996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patients aged over 50 years — raises the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threshold, reduces false positives</a:t>
            </a:r>
            <a:endParaRPr lang="en-US" sz="1650" dirty="0"/>
          </a:p>
        </p:txBody>
      </p:sp>
      <p:sp>
        <p:nvSpPr>
          <p:cNvPr id="34" name="SK-8-text-33"/>
          <p:cNvSpPr/>
          <p:nvPr/>
        </p:nvSpPr>
        <p:spPr>
          <a:xfrm>
            <a:off x="6656784" y="3339703"/>
            <a:ext cx="4681686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threshold: Fixed 500 μg/L</a:t>
            </a:r>
            <a:endParaRPr lang="en-US" sz="2100" dirty="0"/>
          </a:p>
          <a:p>
            <a:pPr marL="0" indent="0" algn="ctr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Age-adjusted threshold: Age × 10 μg/L</a:t>
            </a:r>
            <a:endParaRPr lang="en-US" sz="2100" dirty="0"/>
          </a:p>
        </p:txBody>
      </p:sp>
      <p:sp>
        <p:nvSpPr>
          <p:cNvPr id="35" name="SK-8-text-34"/>
          <p:cNvSpPr/>
          <p:nvPr/>
        </p:nvSpPr>
        <p:spPr>
          <a:xfrm>
            <a:off x="7157740" y="4464546"/>
            <a:ext cx="105831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 1:</a:t>
            </a:r>
            <a:endParaRPr lang="en-US" sz="1500" dirty="0"/>
          </a:p>
        </p:txBody>
      </p:sp>
      <p:sp>
        <p:nvSpPr>
          <p:cNvPr id="36" name="SK-8-text-35"/>
          <p:cNvSpPr/>
          <p:nvPr/>
        </p:nvSpPr>
        <p:spPr>
          <a:xfrm>
            <a:off x="7087939" y="4786760"/>
            <a:ext cx="12391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aged 65</a:t>
            </a:r>
            <a:endParaRPr lang="en-US" sz="1275" dirty="0"/>
          </a:p>
        </p:txBody>
      </p:sp>
      <p:sp>
        <p:nvSpPr>
          <p:cNvPr id="37" name="SK-8-text-36"/>
          <p:cNvSpPr/>
          <p:nvPr/>
        </p:nvSpPr>
        <p:spPr>
          <a:xfrm>
            <a:off x="6499473" y="5061198"/>
            <a:ext cx="238720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65 × 10 = 650 μg/L threshold</a:t>
            </a:r>
            <a:endParaRPr lang="en-US" sz="1500" dirty="0"/>
          </a:p>
        </p:txBody>
      </p:sp>
      <p:sp>
        <p:nvSpPr>
          <p:cNvPr id="38" name="SK-8-text-37"/>
          <p:cNvSpPr/>
          <p:nvPr/>
        </p:nvSpPr>
        <p:spPr>
          <a:xfrm>
            <a:off x="6803082" y="5356027"/>
            <a:ext cx="179218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500 cut-off would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over-investigate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9840069" y="4471392"/>
            <a:ext cx="104611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 2:</a:t>
            </a:r>
            <a:endParaRPr lang="en-US" sz="1500" dirty="0"/>
          </a:p>
        </p:txBody>
      </p:sp>
      <p:sp>
        <p:nvSpPr>
          <p:cNvPr id="40" name="SK-8-text-39"/>
          <p:cNvSpPr/>
          <p:nvPr/>
        </p:nvSpPr>
        <p:spPr>
          <a:xfrm>
            <a:off x="9766995" y="4762798"/>
            <a:ext cx="12147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aged 78</a:t>
            </a:r>
            <a:endParaRPr lang="en-US" sz="1275" dirty="0"/>
          </a:p>
        </p:txBody>
      </p:sp>
      <p:sp>
        <p:nvSpPr>
          <p:cNvPr id="41" name="SK-8-text-40"/>
          <p:cNvSpPr/>
          <p:nvPr/>
        </p:nvSpPr>
        <p:spPr>
          <a:xfrm>
            <a:off x="9169450" y="5061198"/>
            <a:ext cx="238720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78 × 10 = 780 μg/L threshold</a:t>
            </a:r>
            <a:endParaRPr lang="en-US" sz="1500" dirty="0"/>
          </a:p>
        </p:txBody>
      </p:sp>
      <p:sp>
        <p:nvSpPr>
          <p:cNvPr id="42" name="SK-8-text-41"/>
          <p:cNvSpPr/>
          <p:nvPr/>
        </p:nvSpPr>
        <p:spPr>
          <a:xfrm>
            <a:off x="9521875" y="5362873"/>
            <a:ext cx="167029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threshold — fewer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unnecessary CTPAs</a:t>
            </a:r>
            <a:endParaRPr lang="en-US" sz="1200" dirty="0"/>
          </a:p>
        </p:txBody>
      </p:sp>
      <p:sp>
        <p:nvSpPr>
          <p:cNvPr id="43" name="SK-8-text-42"/>
          <p:cNvSpPr/>
          <p:nvPr/>
        </p:nvSpPr>
        <p:spPr>
          <a:xfrm>
            <a:off x="6382196" y="6000750"/>
            <a:ext cx="52673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*Only apply when Wells score ≤4 (PE Unlikely) and D-dimer is being used</a:t>
            </a:r>
            <a:endParaRPr lang="en-US" sz="1350" dirty="0"/>
          </a:p>
        </p:txBody>
      </p:sp>
      <p:sp>
        <p:nvSpPr>
          <p:cNvPr id="44" name="SK-8-text-43"/>
          <p:cNvSpPr/>
          <p:nvPr/>
        </p:nvSpPr>
        <p:spPr>
          <a:xfrm>
            <a:off x="207169" y="6659017"/>
            <a:ext cx="63169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PE and VTE Teaching Deck</a:t>
            </a:r>
            <a:endParaRPr lang="en-US" sz="1050" dirty="0"/>
          </a:p>
        </p:txBody>
      </p:sp>
      <p:sp>
        <p:nvSpPr>
          <p:cNvPr id="45" name="SK-8-text-44"/>
          <p:cNvSpPr/>
          <p:nvPr/>
        </p:nvSpPr>
        <p:spPr>
          <a:xfrm>
            <a:off x="8250882" y="6645325"/>
            <a:ext cx="375805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NG158 — Confirmed Current May 2026 · Slide 8 of 21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380" y="0"/>
            <a:ext cx="2194471" cy="1508671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1062930"/>
            <a:ext cx="1243459" cy="89148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584" y="1817340"/>
            <a:ext cx="4998690" cy="3861048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584" y="1817340"/>
            <a:ext cx="4998690" cy="912019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7161" y="3931593"/>
            <a:ext cx="4535388" cy="9525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7161" y="5138738"/>
            <a:ext cx="4535388" cy="952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1984" y="1817340"/>
            <a:ext cx="4998690" cy="3861048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1984" y="1817340"/>
            <a:ext cx="4998690" cy="912019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561" y="3931593"/>
            <a:ext cx="4535388" cy="9525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3561" y="5138738"/>
            <a:ext cx="4535388" cy="952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918448"/>
            <a:ext cx="10972800" cy="479971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98282" y="6069211"/>
            <a:ext cx="48667" cy="17145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29859" y="6028134"/>
            <a:ext cx="292596" cy="253603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8973" y="6028134"/>
            <a:ext cx="207169" cy="253603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5600" y="4293096"/>
            <a:ext cx="463153" cy="486817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81192" y="3079105"/>
            <a:ext cx="511969" cy="493663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06996" y="4293096"/>
            <a:ext cx="475357" cy="486817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94792" y="3072259"/>
            <a:ext cx="524173" cy="507355"/>
          </a:xfrm>
          <a:prstGeom prst="rect">
            <a:avLst/>
          </a:prstGeom>
        </p:spPr>
      </p:pic>
      <p:sp>
        <p:nvSpPr>
          <p:cNvPr id="21" name="SK-9-text-20"/>
          <p:cNvSpPr/>
          <p:nvPr/>
        </p:nvSpPr>
        <p:spPr>
          <a:xfrm>
            <a:off x="682675" y="493663"/>
            <a:ext cx="1150932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Treatment: DOACs</a:t>
            </a:r>
            <a:endParaRPr lang="en-US" sz="3225" dirty="0"/>
          </a:p>
        </p:txBody>
      </p:sp>
      <p:sp>
        <p:nvSpPr>
          <p:cNvPr id="22" name="SK-9-text-21"/>
          <p:cNvSpPr/>
          <p:nvPr/>
        </p:nvSpPr>
        <p:spPr>
          <a:xfrm>
            <a:off x="670471" y="1309836"/>
            <a:ext cx="11521529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Apixaban and rivaroxaban — no LMWH bridge required</a:t>
            </a:r>
            <a:endParaRPr lang="en-US" sz="2250" dirty="0"/>
          </a:p>
        </p:txBody>
      </p:sp>
      <p:sp>
        <p:nvSpPr>
          <p:cNvPr id="23" name="SK-9-text-22"/>
          <p:cNvSpPr/>
          <p:nvPr/>
        </p:nvSpPr>
        <p:spPr>
          <a:xfrm>
            <a:off x="2535882" y="1947565"/>
            <a:ext cx="346329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Apixaban</a:t>
            </a:r>
            <a:endParaRPr lang="en-US" sz="2700" dirty="0"/>
          </a:p>
        </p:txBody>
      </p:sp>
      <p:sp>
        <p:nvSpPr>
          <p:cNvPr id="24" name="SK-9-text-23"/>
          <p:cNvSpPr/>
          <p:nvPr/>
        </p:nvSpPr>
        <p:spPr>
          <a:xfrm>
            <a:off x="1804392" y="2359075"/>
            <a:ext cx="8691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FF6B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Eliquis — Preferred First-Line</a:t>
            </a:r>
            <a:endParaRPr lang="en-US" sz="1875" dirty="0"/>
          </a:p>
        </p:txBody>
      </p:sp>
      <p:sp>
        <p:nvSpPr>
          <p:cNvPr id="25" name="SK-9-text-24"/>
          <p:cNvSpPr/>
          <p:nvPr/>
        </p:nvSpPr>
        <p:spPr>
          <a:xfrm>
            <a:off x="2608957" y="2873425"/>
            <a:ext cx="30013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PHASE</a:t>
            </a:r>
            <a:endParaRPr lang="en-US" sz="1725" dirty="0"/>
          </a:p>
        </p:txBody>
      </p:sp>
      <p:sp>
        <p:nvSpPr>
          <p:cNvPr id="26" name="SK-9-text-25"/>
          <p:cNvSpPr/>
          <p:nvPr/>
        </p:nvSpPr>
        <p:spPr>
          <a:xfrm>
            <a:off x="2170063" y="3175248"/>
            <a:ext cx="707231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mg twice daily</a:t>
            </a:r>
            <a:endParaRPr lang="en-US" sz="2475" dirty="0"/>
          </a:p>
        </p:txBody>
      </p:sp>
      <p:sp>
        <p:nvSpPr>
          <p:cNvPr id="27" name="SK-9-text-26"/>
          <p:cNvSpPr/>
          <p:nvPr/>
        </p:nvSpPr>
        <p:spPr>
          <a:xfrm>
            <a:off x="2986980" y="3538686"/>
            <a:ext cx="2595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× 7 days</a:t>
            </a:r>
            <a:endParaRPr lang="en-US" sz="1875" dirty="0"/>
          </a:p>
        </p:txBody>
      </p:sp>
      <p:sp>
        <p:nvSpPr>
          <p:cNvPr id="28" name="SK-9-text-27"/>
          <p:cNvSpPr/>
          <p:nvPr/>
        </p:nvSpPr>
        <p:spPr>
          <a:xfrm>
            <a:off x="2584698" y="4087267"/>
            <a:ext cx="30013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MAINTENANCE</a:t>
            </a:r>
            <a:endParaRPr lang="en-US" sz="1725" dirty="0"/>
          </a:p>
        </p:txBody>
      </p:sp>
      <p:sp>
        <p:nvSpPr>
          <p:cNvPr id="29" name="SK-9-text-28"/>
          <p:cNvSpPr/>
          <p:nvPr/>
        </p:nvSpPr>
        <p:spPr>
          <a:xfrm>
            <a:off x="2316361" y="4382244"/>
            <a:ext cx="644366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mg twice daily</a:t>
            </a:r>
            <a:endParaRPr lang="en-US" sz="2475" dirty="0"/>
          </a:p>
        </p:txBody>
      </p:sp>
      <p:sp>
        <p:nvSpPr>
          <p:cNvPr id="30" name="SK-9-text-29"/>
          <p:cNvSpPr/>
          <p:nvPr/>
        </p:nvSpPr>
        <p:spPr>
          <a:xfrm>
            <a:off x="1889671" y="4745682"/>
            <a:ext cx="831056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Ongoing — review at 3 months</a:t>
            </a:r>
            <a:endParaRPr lang="en-US" sz="1875" dirty="0"/>
          </a:p>
        </p:txBody>
      </p:sp>
      <p:sp>
        <p:nvSpPr>
          <p:cNvPr id="31" name="SK-9-text-30"/>
          <p:cNvSpPr/>
          <p:nvPr/>
        </p:nvSpPr>
        <p:spPr>
          <a:xfrm>
            <a:off x="1133773" y="5294263"/>
            <a:ext cx="110582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immediately at diagnosis. No food restriction.</a:t>
            </a:r>
            <a:endParaRPr lang="en-US" sz="1725" dirty="0"/>
          </a:p>
        </p:txBody>
      </p:sp>
      <p:sp>
        <p:nvSpPr>
          <p:cNvPr id="32" name="SK-9-text-31"/>
          <p:cNvSpPr/>
          <p:nvPr/>
        </p:nvSpPr>
        <p:spPr>
          <a:xfrm>
            <a:off x="7802761" y="1947565"/>
            <a:ext cx="4389239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Rivaroxaban</a:t>
            </a:r>
            <a:endParaRPr lang="en-US" sz="2700" dirty="0"/>
          </a:p>
        </p:txBody>
      </p:sp>
      <p:sp>
        <p:nvSpPr>
          <p:cNvPr id="33" name="SK-9-text-32"/>
          <p:cNvSpPr/>
          <p:nvPr/>
        </p:nvSpPr>
        <p:spPr>
          <a:xfrm>
            <a:off x="7193161" y="2359075"/>
            <a:ext cx="49988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FF6B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Xarelto — First-Line Alternative</a:t>
            </a:r>
            <a:endParaRPr lang="en-US" sz="1875" dirty="0"/>
          </a:p>
        </p:txBody>
      </p:sp>
      <p:sp>
        <p:nvSpPr>
          <p:cNvPr id="34" name="SK-9-text-33"/>
          <p:cNvSpPr/>
          <p:nvPr/>
        </p:nvSpPr>
        <p:spPr>
          <a:xfrm>
            <a:off x="8144173" y="2873425"/>
            <a:ext cx="30013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PHASE</a:t>
            </a:r>
            <a:endParaRPr lang="en-US" sz="1725" dirty="0"/>
          </a:p>
        </p:txBody>
      </p:sp>
      <p:sp>
        <p:nvSpPr>
          <p:cNvPr id="35" name="SK-9-text-34"/>
          <p:cNvSpPr/>
          <p:nvPr/>
        </p:nvSpPr>
        <p:spPr>
          <a:xfrm>
            <a:off x="7717482" y="3175248"/>
            <a:ext cx="4474518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 mg twice daily</a:t>
            </a:r>
            <a:endParaRPr lang="en-US" sz="2475" dirty="0"/>
          </a:p>
        </p:txBody>
      </p:sp>
      <p:sp>
        <p:nvSpPr>
          <p:cNvPr id="36" name="SK-9-text-35"/>
          <p:cNvSpPr/>
          <p:nvPr/>
        </p:nvSpPr>
        <p:spPr>
          <a:xfrm>
            <a:off x="8473380" y="3538686"/>
            <a:ext cx="30718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× 21 days</a:t>
            </a:r>
            <a:endParaRPr lang="en-US" sz="1875" dirty="0"/>
          </a:p>
        </p:txBody>
      </p:sp>
      <p:sp>
        <p:nvSpPr>
          <p:cNvPr id="37" name="SK-9-text-36"/>
          <p:cNvSpPr/>
          <p:nvPr/>
        </p:nvSpPr>
        <p:spPr>
          <a:xfrm>
            <a:off x="8119765" y="4087267"/>
            <a:ext cx="30013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MAINTENANCE</a:t>
            </a:r>
            <a:endParaRPr lang="en-US" sz="1725" dirty="0"/>
          </a:p>
        </p:txBody>
      </p:sp>
      <p:sp>
        <p:nvSpPr>
          <p:cNvPr id="38" name="SK-9-text-37"/>
          <p:cNvSpPr/>
          <p:nvPr/>
        </p:nvSpPr>
        <p:spPr>
          <a:xfrm>
            <a:off x="7754094" y="4382244"/>
            <a:ext cx="4437906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 mg once daily</a:t>
            </a:r>
            <a:endParaRPr lang="en-US" sz="2475" dirty="0"/>
          </a:p>
        </p:txBody>
      </p:sp>
      <p:sp>
        <p:nvSpPr>
          <p:cNvPr id="39" name="SK-9-text-38"/>
          <p:cNvSpPr/>
          <p:nvPr/>
        </p:nvSpPr>
        <p:spPr>
          <a:xfrm>
            <a:off x="7400479" y="4745682"/>
            <a:ext cx="479152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Ongoing — review at 3 months</a:t>
            </a:r>
            <a:endParaRPr lang="en-US" sz="1875" dirty="0"/>
          </a:p>
        </p:txBody>
      </p:sp>
      <p:sp>
        <p:nvSpPr>
          <p:cNvPr id="40" name="SK-9-text-39"/>
          <p:cNvSpPr/>
          <p:nvPr/>
        </p:nvSpPr>
        <p:spPr>
          <a:xfrm>
            <a:off x="6620173" y="5294263"/>
            <a:ext cx="55718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be taken WITH food for adequate absorption.</a:t>
            </a:r>
            <a:endParaRPr lang="en-US" sz="1725" dirty="0"/>
          </a:p>
        </p:txBody>
      </p:sp>
      <p:sp>
        <p:nvSpPr>
          <p:cNvPr id="41" name="SK-9-text-40"/>
          <p:cNvSpPr/>
          <p:nvPr/>
        </p:nvSpPr>
        <p:spPr>
          <a:xfrm>
            <a:off x="1084957" y="6034980"/>
            <a:ext cx="1110704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No LMWH bridge needed for apixaban or rivaroxaban</a:t>
            </a:r>
            <a:endParaRPr lang="en-US" sz="1875" dirty="0"/>
          </a:p>
        </p:txBody>
      </p:sp>
      <p:sp>
        <p:nvSpPr>
          <p:cNvPr id="42" name="SK-9-text-41"/>
          <p:cNvSpPr/>
          <p:nvPr/>
        </p:nvSpPr>
        <p:spPr>
          <a:xfrm>
            <a:off x="7046863" y="6034980"/>
            <a:ext cx="51451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NICE NG158 confirmed current — May 2026</a:t>
            </a:r>
            <a:endParaRPr lang="en-US" sz="1875" dirty="0"/>
          </a:p>
        </p:txBody>
      </p:sp>
      <p:sp>
        <p:nvSpPr>
          <p:cNvPr id="43" name="SK-9-text-42"/>
          <p:cNvSpPr/>
          <p:nvPr/>
        </p:nvSpPr>
        <p:spPr>
          <a:xfrm>
            <a:off x="243780" y="6576715"/>
            <a:ext cx="101346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Slide 9 of 21 • PE &amp; VTE Teaching Deck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3186</Words>
  <Application>Microsoft Office PowerPoint</Application>
  <PresentationFormat>Widescreen</PresentationFormat>
  <Paragraphs>658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Montserrat</vt:lpstr>
      <vt:lpstr>Arial</vt:lpstr>
      <vt:lpstr>Inter</vt:lpstr>
      <vt:lpstr>Roboto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2026-06-15T16:27:51Z</dcterms:created>
  <dcterms:modified xsi:type="dcterms:W3CDTF">2026-06-15T17:39:42Z</dcterms:modified>
</cp:coreProperties>
</file>