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12192000"/>
  <p:embeddedFontLst>
    <p:embeddedFont>
      <p:font typeface="Montserrat" panose="00000500000000000000" pitchFamily="2" charset="0"/>
      <p:regular r:id="rId40"/>
      <p:bold r:id="rId41"/>
      <p:italic r:id="rId42"/>
      <p:boldItalic r:id="rId43"/>
    </p:embeddedFont>
    <p:embeddedFont>
      <p:font typeface="Open Sans" panose="020B0606030504020204" pitchFamily="34" charset="0"/>
      <p:regular r:id="rId44"/>
      <p:bold r:id="rId45"/>
      <p:italic r:id="rId46"/>
      <p:boldItalic r:id="rId47"/>
    </p:embeddedFont>
    <p:embeddedFont>
      <p:font typeface="Roboto" panose="02000000000000000000" pitchFamily="2" charset="0"/>
      <p:regular r:id="rId48"/>
      <p:bold r:id="rId49"/>
      <p:italic r:id="rId50"/>
      <p:boldItalic r:id="rId5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2220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18" Type="http://schemas.openxmlformats.org/officeDocument/2006/relationships/image" Target="../media/image153.png"/><Relationship Id="rId3" Type="http://schemas.openxmlformats.org/officeDocument/2006/relationships/image" Target="../media/image1.png"/><Relationship Id="rId21" Type="http://schemas.openxmlformats.org/officeDocument/2006/relationships/image" Target="../media/image156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17" Type="http://schemas.openxmlformats.org/officeDocument/2006/relationships/image" Target="../media/image15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1.png"/><Relationship Id="rId20" Type="http://schemas.openxmlformats.org/officeDocument/2006/relationships/image" Target="../media/image1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19" Type="http://schemas.openxmlformats.org/officeDocument/2006/relationships/image" Target="../media/image154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Relationship Id="rId22" Type="http://schemas.openxmlformats.org/officeDocument/2006/relationships/image" Target="../media/image1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13" Type="http://schemas.openxmlformats.org/officeDocument/2006/relationships/image" Target="../media/image168.png"/><Relationship Id="rId18" Type="http://schemas.openxmlformats.org/officeDocument/2006/relationships/image" Target="../media/image173.png"/><Relationship Id="rId3" Type="http://schemas.openxmlformats.org/officeDocument/2006/relationships/image" Target="../media/image158.png"/><Relationship Id="rId21" Type="http://schemas.openxmlformats.org/officeDocument/2006/relationships/image" Target="../media/image176.png"/><Relationship Id="rId7" Type="http://schemas.openxmlformats.org/officeDocument/2006/relationships/image" Target="../media/image162.png"/><Relationship Id="rId12" Type="http://schemas.openxmlformats.org/officeDocument/2006/relationships/image" Target="../media/image167.png"/><Relationship Id="rId17" Type="http://schemas.openxmlformats.org/officeDocument/2006/relationships/image" Target="../media/image17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1.png"/><Relationship Id="rId20" Type="http://schemas.openxmlformats.org/officeDocument/2006/relationships/image" Target="../media/image1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png"/><Relationship Id="rId11" Type="http://schemas.openxmlformats.org/officeDocument/2006/relationships/image" Target="../media/image166.png"/><Relationship Id="rId5" Type="http://schemas.openxmlformats.org/officeDocument/2006/relationships/image" Target="../media/image160.png"/><Relationship Id="rId15" Type="http://schemas.openxmlformats.org/officeDocument/2006/relationships/image" Target="../media/image170.png"/><Relationship Id="rId10" Type="http://schemas.openxmlformats.org/officeDocument/2006/relationships/image" Target="../media/image165.png"/><Relationship Id="rId19" Type="http://schemas.openxmlformats.org/officeDocument/2006/relationships/image" Target="../media/image174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Relationship Id="rId14" Type="http://schemas.openxmlformats.org/officeDocument/2006/relationships/image" Target="../media/image169.png"/><Relationship Id="rId22" Type="http://schemas.openxmlformats.org/officeDocument/2006/relationships/image" Target="../media/image17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13" Type="http://schemas.openxmlformats.org/officeDocument/2006/relationships/image" Target="../media/image188.png"/><Relationship Id="rId18" Type="http://schemas.openxmlformats.org/officeDocument/2006/relationships/image" Target="../media/image193.png"/><Relationship Id="rId3" Type="http://schemas.openxmlformats.org/officeDocument/2006/relationships/image" Target="../media/image178.png"/><Relationship Id="rId7" Type="http://schemas.openxmlformats.org/officeDocument/2006/relationships/image" Target="../media/image182.png"/><Relationship Id="rId12" Type="http://schemas.openxmlformats.org/officeDocument/2006/relationships/image" Target="../media/image187.png"/><Relationship Id="rId17" Type="http://schemas.openxmlformats.org/officeDocument/2006/relationships/image" Target="../media/image19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91.png"/><Relationship Id="rId20" Type="http://schemas.openxmlformats.org/officeDocument/2006/relationships/image" Target="../media/image1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1.png"/><Relationship Id="rId11" Type="http://schemas.openxmlformats.org/officeDocument/2006/relationships/image" Target="../media/image186.png"/><Relationship Id="rId5" Type="http://schemas.openxmlformats.org/officeDocument/2006/relationships/image" Target="../media/image180.png"/><Relationship Id="rId15" Type="http://schemas.openxmlformats.org/officeDocument/2006/relationships/image" Target="../media/image190.png"/><Relationship Id="rId10" Type="http://schemas.openxmlformats.org/officeDocument/2006/relationships/image" Target="../media/image185.png"/><Relationship Id="rId19" Type="http://schemas.openxmlformats.org/officeDocument/2006/relationships/image" Target="../media/image194.png"/><Relationship Id="rId4" Type="http://schemas.openxmlformats.org/officeDocument/2006/relationships/image" Target="../media/image179.png"/><Relationship Id="rId9" Type="http://schemas.openxmlformats.org/officeDocument/2006/relationships/image" Target="../media/image184.png"/><Relationship Id="rId14" Type="http://schemas.openxmlformats.org/officeDocument/2006/relationships/image" Target="../media/image18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png"/><Relationship Id="rId18" Type="http://schemas.openxmlformats.org/officeDocument/2006/relationships/image" Target="../media/image211.png"/><Relationship Id="rId3" Type="http://schemas.openxmlformats.org/officeDocument/2006/relationships/image" Target="../media/image196.png"/><Relationship Id="rId7" Type="http://schemas.openxmlformats.org/officeDocument/2006/relationships/image" Target="../media/image200.png"/><Relationship Id="rId12" Type="http://schemas.openxmlformats.org/officeDocument/2006/relationships/image" Target="../media/image205.png"/><Relationship Id="rId17" Type="http://schemas.openxmlformats.org/officeDocument/2006/relationships/image" Target="../media/image21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9.png"/><Relationship Id="rId20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9.png"/><Relationship Id="rId11" Type="http://schemas.openxmlformats.org/officeDocument/2006/relationships/image" Target="../media/image204.png"/><Relationship Id="rId5" Type="http://schemas.openxmlformats.org/officeDocument/2006/relationships/image" Target="../media/image198.png"/><Relationship Id="rId15" Type="http://schemas.openxmlformats.org/officeDocument/2006/relationships/image" Target="../media/image208.png"/><Relationship Id="rId10" Type="http://schemas.openxmlformats.org/officeDocument/2006/relationships/image" Target="../media/image203.png"/><Relationship Id="rId19" Type="http://schemas.openxmlformats.org/officeDocument/2006/relationships/image" Target="../media/image212.png"/><Relationship Id="rId4" Type="http://schemas.openxmlformats.org/officeDocument/2006/relationships/image" Target="../media/image197.png"/><Relationship Id="rId9" Type="http://schemas.openxmlformats.org/officeDocument/2006/relationships/image" Target="../media/image202.png"/><Relationship Id="rId14" Type="http://schemas.openxmlformats.org/officeDocument/2006/relationships/image" Target="../media/image20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13" Type="http://schemas.openxmlformats.org/officeDocument/2006/relationships/image" Target="../media/image224.png"/><Relationship Id="rId3" Type="http://schemas.openxmlformats.org/officeDocument/2006/relationships/image" Target="../media/image214.png"/><Relationship Id="rId7" Type="http://schemas.openxmlformats.org/officeDocument/2006/relationships/image" Target="../media/image218.png"/><Relationship Id="rId12" Type="http://schemas.openxmlformats.org/officeDocument/2006/relationships/image" Target="../media/image22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7.png"/><Relationship Id="rId11" Type="http://schemas.openxmlformats.org/officeDocument/2006/relationships/image" Target="../media/image222.png"/><Relationship Id="rId5" Type="http://schemas.openxmlformats.org/officeDocument/2006/relationships/image" Target="../media/image216.png"/><Relationship Id="rId15" Type="http://schemas.openxmlformats.org/officeDocument/2006/relationships/image" Target="../media/image226.png"/><Relationship Id="rId10" Type="http://schemas.openxmlformats.org/officeDocument/2006/relationships/image" Target="../media/image221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Relationship Id="rId14" Type="http://schemas.openxmlformats.org/officeDocument/2006/relationships/image" Target="../media/image2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7.png"/><Relationship Id="rId18" Type="http://schemas.openxmlformats.org/officeDocument/2006/relationships/image" Target="../media/image242.png"/><Relationship Id="rId3" Type="http://schemas.openxmlformats.org/officeDocument/2006/relationships/image" Target="../media/image158.png"/><Relationship Id="rId21" Type="http://schemas.openxmlformats.org/officeDocument/2006/relationships/image" Target="../media/image245.png"/><Relationship Id="rId7" Type="http://schemas.openxmlformats.org/officeDocument/2006/relationships/image" Target="../media/image231.png"/><Relationship Id="rId12" Type="http://schemas.openxmlformats.org/officeDocument/2006/relationships/image" Target="../media/image236.png"/><Relationship Id="rId17" Type="http://schemas.openxmlformats.org/officeDocument/2006/relationships/image" Target="../media/image241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40.png"/><Relationship Id="rId20" Type="http://schemas.openxmlformats.org/officeDocument/2006/relationships/image" Target="../media/image2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0.png"/><Relationship Id="rId11" Type="http://schemas.openxmlformats.org/officeDocument/2006/relationships/image" Target="../media/image235.png"/><Relationship Id="rId5" Type="http://schemas.openxmlformats.org/officeDocument/2006/relationships/image" Target="../media/image229.png"/><Relationship Id="rId15" Type="http://schemas.openxmlformats.org/officeDocument/2006/relationships/image" Target="../media/image239.png"/><Relationship Id="rId10" Type="http://schemas.openxmlformats.org/officeDocument/2006/relationships/image" Target="../media/image234.png"/><Relationship Id="rId19" Type="http://schemas.openxmlformats.org/officeDocument/2006/relationships/image" Target="../media/image243.png"/><Relationship Id="rId4" Type="http://schemas.openxmlformats.org/officeDocument/2006/relationships/image" Target="../media/image228.png"/><Relationship Id="rId9" Type="http://schemas.openxmlformats.org/officeDocument/2006/relationships/image" Target="../media/image233.png"/><Relationship Id="rId14" Type="http://schemas.openxmlformats.org/officeDocument/2006/relationships/image" Target="../media/image238.png"/><Relationship Id="rId22" Type="http://schemas.openxmlformats.org/officeDocument/2006/relationships/image" Target="../media/image2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png"/><Relationship Id="rId18" Type="http://schemas.openxmlformats.org/officeDocument/2006/relationships/image" Target="../media/image261.png"/><Relationship Id="rId26" Type="http://schemas.openxmlformats.org/officeDocument/2006/relationships/image" Target="../media/image269.png"/><Relationship Id="rId3" Type="http://schemas.openxmlformats.org/officeDocument/2006/relationships/image" Target="../media/image214.png"/><Relationship Id="rId21" Type="http://schemas.openxmlformats.org/officeDocument/2006/relationships/image" Target="../media/image264.png"/><Relationship Id="rId7" Type="http://schemas.openxmlformats.org/officeDocument/2006/relationships/image" Target="../media/image250.png"/><Relationship Id="rId12" Type="http://schemas.openxmlformats.org/officeDocument/2006/relationships/image" Target="../media/image255.png"/><Relationship Id="rId17" Type="http://schemas.openxmlformats.org/officeDocument/2006/relationships/image" Target="../media/image260.png"/><Relationship Id="rId25" Type="http://schemas.openxmlformats.org/officeDocument/2006/relationships/image" Target="../media/image268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59.png"/><Relationship Id="rId20" Type="http://schemas.openxmlformats.org/officeDocument/2006/relationships/image" Target="../media/image263.png"/><Relationship Id="rId29" Type="http://schemas.openxmlformats.org/officeDocument/2006/relationships/image" Target="../media/image2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24" Type="http://schemas.openxmlformats.org/officeDocument/2006/relationships/image" Target="../media/image267.png"/><Relationship Id="rId5" Type="http://schemas.openxmlformats.org/officeDocument/2006/relationships/image" Target="../media/image248.png"/><Relationship Id="rId15" Type="http://schemas.openxmlformats.org/officeDocument/2006/relationships/image" Target="../media/image258.png"/><Relationship Id="rId23" Type="http://schemas.openxmlformats.org/officeDocument/2006/relationships/image" Target="../media/image266.png"/><Relationship Id="rId28" Type="http://schemas.openxmlformats.org/officeDocument/2006/relationships/image" Target="../media/image271.png"/><Relationship Id="rId10" Type="http://schemas.openxmlformats.org/officeDocument/2006/relationships/image" Target="../media/image253.png"/><Relationship Id="rId19" Type="http://schemas.openxmlformats.org/officeDocument/2006/relationships/image" Target="../media/image262.png"/><Relationship Id="rId4" Type="http://schemas.openxmlformats.org/officeDocument/2006/relationships/image" Target="../media/image247.png"/><Relationship Id="rId9" Type="http://schemas.openxmlformats.org/officeDocument/2006/relationships/image" Target="../media/image252.png"/><Relationship Id="rId14" Type="http://schemas.openxmlformats.org/officeDocument/2006/relationships/image" Target="../media/image257.png"/><Relationship Id="rId22" Type="http://schemas.openxmlformats.org/officeDocument/2006/relationships/image" Target="../media/image265.png"/><Relationship Id="rId27" Type="http://schemas.openxmlformats.org/officeDocument/2006/relationships/image" Target="../media/image270.png"/><Relationship Id="rId30" Type="http://schemas.openxmlformats.org/officeDocument/2006/relationships/image" Target="../media/image27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png"/><Relationship Id="rId13" Type="http://schemas.openxmlformats.org/officeDocument/2006/relationships/image" Target="../media/image284.png"/><Relationship Id="rId18" Type="http://schemas.openxmlformats.org/officeDocument/2006/relationships/image" Target="../media/image289.png"/><Relationship Id="rId26" Type="http://schemas.openxmlformats.org/officeDocument/2006/relationships/image" Target="../media/image297.png"/><Relationship Id="rId3" Type="http://schemas.openxmlformats.org/officeDocument/2006/relationships/image" Target="../media/image274.png"/><Relationship Id="rId21" Type="http://schemas.openxmlformats.org/officeDocument/2006/relationships/image" Target="../media/image292.png"/><Relationship Id="rId7" Type="http://schemas.openxmlformats.org/officeDocument/2006/relationships/image" Target="../media/image278.png"/><Relationship Id="rId12" Type="http://schemas.openxmlformats.org/officeDocument/2006/relationships/image" Target="../media/image283.png"/><Relationship Id="rId17" Type="http://schemas.openxmlformats.org/officeDocument/2006/relationships/image" Target="../media/image288.png"/><Relationship Id="rId25" Type="http://schemas.openxmlformats.org/officeDocument/2006/relationships/image" Target="../media/image29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87.png"/><Relationship Id="rId20" Type="http://schemas.openxmlformats.org/officeDocument/2006/relationships/image" Target="../media/image2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7.png"/><Relationship Id="rId11" Type="http://schemas.openxmlformats.org/officeDocument/2006/relationships/image" Target="../media/image282.png"/><Relationship Id="rId24" Type="http://schemas.openxmlformats.org/officeDocument/2006/relationships/image" Target="../media/image295.png"/><Relationship Id="rId5" Type="http://schemas.openxmlformats.org/officeDocument/2006/relationships/image" Target="../media/image276.png"/><Relationship Id="rId15" Type="http://schemas.openxmlformats.org/officeDocument/2006/relationships/image" Target="../media/image286.png"/><Relationship Id="rId23" Type="http://schemas.openxmlformats.org/officeDocument/2006/relationships/image" Target="../media/image294.png"/><Relationship Id="rId28" Type="http://schemas.openxmlformats.org/officeDocument/2006/relationships/image" Target="../media/image299.png"/><Relationship Id="rId10" Type="http://schemas.openxmlformats.org/officeDocument/2006/relationships/image" Target="../media/image281.png"/><Relationship Id="rId19" Type="http://schemas.openxmlformats.org/officeDocument/2006/relationships/image" Target="../media/image290.png"/><Relationship Id="rId4" Type="http://schemas.openxmlformats.org/officeDocument/2006/relationships/image" Target="../media/image275.png"/><Relationship Id="rId9" Type="http://schemas.openxmlformats.org/officeDocument/2006/relationships/image" Target="../media/image280.png"/><Relationship Id="rId14" Type="http://schemas.openxmlformats.org/officeDocument/2006/relationships/image" Target="../media/image285.png"/><Relationship Id="rId22" Type="http://schemas.openxmlformats.org/officeDocument/2006/relationships/image" Target="../media/image293.png"/><Relationship Id="rId27" Type="http://schemas.openxmlformats.org/officeDocument/2006/relationships/image" Target="../media/image29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4.png"/><Relationship Id="rId13" Type="http://schemas.openxmlformats.org/officeDocument/2006/relationships/image" Target="../media/image309.png"/><Relationship Id="rId18" Type="http://schemas.openxmlformats.org/officeDocument/2006/relationships/image" Target="../media/image314.png"/><Relationship Id="rId3" Type="http://schemas.openxmlformats.org/officeDocument/2006/relationships/image" Target="../media/image1.png"/><Relationship Id="rId21" Type="http://schemas.openxmlformats.org/officeDocument/2006/relationships/image" Target="../media/image317.png"/><Relationship Id="rId7" Type="http://schemas.openxmlformats.org/officeDocument/2006/relationships/image" Target="../media/image303.png"/><Relationship Id="rId12" Type="http://schemas.openxmlformats.org/officeDocument/2006/relationships/image" Target="../media/image308.png"/><Relationship Id="rId17" Type="http://schemas.openxmlformats.org/officeDocument/2006/relationships/image" Target="../media/image313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312.png"/><Relationship Id="rId20" Type="http://schemas.openxmlformats.org/officeDocument/2006/relationships/image" Target="../media/image3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2.png"/><Relationship Id="rId11" Type="http://schemas.openxmlformats.org/officeDocument/2006/relationships/image" Target="../media/image307.png"/><Relationship Id="rId5" Type="http://schemas.openxmlformats.org/officeDocument/2006/relationships/image" Target="../media/image301.png"/><Relationship Id="rId15" Type="http://schemas.openxmlformats.org/officeDocument/2006/relationships/image" Target="../media/image311.png"/><Relationship Id="rId10" Type="http://schemas.openxmlformats.org/officeDocument/2006/relationships/image" Target="../media/image306.png"/><Relationship Id="rId19" Type="http://schemas.openxmlformats.org/officeDocument/2006/relationships/image" Target="../media/image315.png"/><Relationship Id="rId4" Type="http://schemas.openxmlformats.org/officeDocument/2006/relationships/image" Target="../media/image300.png"/><Relationship Id="rId9" Type="http://schemas.openxmlformats.org/officeDocument/2006/relationships/image" Target="../media/image305.png"/><Relationship Id="rId14" Type="http://schemas.openxmlformats.org/officeDocument/2006/relationships/image" Target="../media/image3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2.png"/><Relationship Id="rId13" Type="http://schemas.openxmlformats.org/officeDocument/2006/relationships/image" Target="../media/image327.png"/><Relationship Id="rId18" Type="http://schemas.openxmlformats.org/officeDocument/2006/relationships/image" Target="../media/image332.png"/><Relationship Id="rId3" Type="http://schemas.openxmlformats.org/officeDocument/2006/relationships/image" Target="../media/image1.png"/><Relationship Id="rId21" Type="http://schemas.openxmlformats.org/officeDocument/2006/relationships/image" Target="../media/image335.png"/><Relationship Id="rId7" Type="http://schemas.openxmlformats.org/officeDocument/2006/relationships/image" Target="../media/image321.png"/><Relationship Id="rId12" Type="http://schemas.openxmlformats.org/officeDocument/2006/relationships/image" Target="../media/image326.png"/><Relationship Id="rId17" Type="http://schemas.openxmlformats.org/officeDocument/2006/relationships/image" Target="../media/image331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30.png"/><Relationship Id="rId20" Type="http://schemas.openxmlformats.org/officeDocument/2006/relationships/image" Target="../media/image3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0.png"/><Relationship Id="rId11" Type="http://schemas.openxmlformats.org/officeDocument/2006/relationships/image" Target="../media/image325.png"/><Relationship Id="rId24" Type="http://schemas.openxmlformats.org/officeDocument/2006/relationships/image" Target="../media/image338.png"/><Relationship Id="rId5" Type="http://schemas.openxmlformats.org/officeDocument/2006/relationships/image" Target="../media/image319.png"/><Relationship Id="rId15" Type="http://schemas.openxmlformats.org/officeDocument/2006/relationships/image" Target="../media/image329.png"/><Relationship Id="rId23" Type="http://schemas.openxmlformats.org/officeDocument/2006/relationships/image" Target="../media/image337.png"/><Relationship Id="rId10" Type="http://schemas.openxmlformats.org/officeDocument/2006/relationships/image" Target="../media/image324.png"/><Relationship Id="rId19" Type="http://schemas.openxmlformats.org/officeDocument/2006/relationships/image" Target="../media/image333.png"/><Relationship Id="rId4" Type="http://schemas.openxmlformats.org/officeDocument/2006/relationships/image" Target="../media/image318.png"/><Relationship Id="rId9" Type="http://schemas.openxmlformats.org/officeDocument/2006/relationships/image" Target="../media/image323.png"/><Relationship Id="rId14" Type="http://schemas.openxmlformats.org/officeDocument/2006/relationships/image" Target="../media/image328.png"/><Relationship Id="rId22" Type="http://schemas.openxmlformats.org/officeDocument/2006/relationships/image" Target="../media/image3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png"/><Relationship Id="rId13" Type="http://schemas.openxmlformats.org/officeDocument/2006/relationships/image" Target="../media/image349.png"/><Relationship Id="rId3" Type="http://schemas.openxmlformats.org/officeDocument/2006/relationships/image" Target="../media/image339.png"/><Relationship Id="rId7" Type="http://schemas.openxmlformats.org/officeDocument/2006/relationships/image" Target="../media/image343.png"/><Relationship Id="rId12" Type="http://schemas.openxmlformats.org/officeDocument/2006/relationships/image" Target="../media/image348.png"/><Relationship Id="rId17" Type="http://schemas.openxmlformats.org/officeDocument/2006/relationships/image" Target="../media/image353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2.png"/><Relationship Id="rId11" Type="http://schemas.openxmlformats.org/officeDocument/2006/relationships/image" Target="../media/image347.png"/><Relationship Id="rId5" Type="http://schemas.openxmlformats.org/officeDocument/2006/relationships/image" Target="../media/image341.png"/><Relationship Id="rId15" Type="http://schemas.openxmlformats.org/officeDocument/2006/relationships/image" Target="../media/image351.png"/><Relationship Id="rId10" Type="http://schemas.openxmlformats.org/officeDocument/2006/relationships/image" Target="../media/image346.png"/><Relationship Id="rId4" Type="http://schemas.openxmlformats.org/officeDocument/2006/relationships/image" Target="../media/image340.png"/><Relationship Id="rId9" Type="http://schemas.openxmlformats.org/officeDocument/2006/relationships/image" Target="../media/image345.png"/><Relationship Id="rId14" Type="http://schemas.openxmlformats.org/officeDocument/2006/relationships/image" Target="../media/image35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9.png"/><Relationship Id="rId13" Type="http://schemas.openxmlformats.org/officeDocument/2006/relationships/image" Target="../media/image364.png"/><Relationship Id="rId18" Type="http://schemas.openxmlformats.org/officeDocument/2006/relationships/image" Target="../media/image369.png"/><Relationship Id="rId3" Type="http://schemas.openxmlformats.org/officeDocument/2006/relationships/image" Target="../media/image354.png"/><Relationship Id="rId21" Type="http://schemas.openxmlformats.org/officeDocument/2006/relationships/image" Target="../media/image372.png"/><Relationship Id="rId7" Type="http://schemas.openxmlformats.org/officeDocument/2006/relationships/image" Target="../media/image358.png"/><Relationship Id="rId12" Type="http://schemas.openxmlformats.org/officeDocument/2006/relationships/image" Target="../media/image363.png"/><Relationship Id="rId17" Type="http://schemas.openxmlformats.org/officeDocument/2006/relationships/image" Target="../media/image36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67.png"/><Relationship Id="rId20" Type="http://schemas.openxmlformats.org/officeDocument/2006/relationships/image" Target="../media/image3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7.png"/><Relationship Id="rId11" Type="http://schemas.openxmlformats.org/officeDocument/2006/relationships/image" Target="../media/image362.png"/><Relationship Id="rId5" Type="http://schemas.openxmlformats.org/officeDocument/2006/relationships/image" Target="../media/image356.png"/><Relationship Id="rId15" Type="http://schemas.openxmlformats.org/officeDocument/2006/relationships/image" Target="../media/image366.png"/><Relationship Id="rId10" Type="http://schemas.openxmlformats.org/officeDocument/2006/relationships/image" Target="../media/image361.png"/><Relationship Id="rId19" Type="http://schemas.openxmlformats.org/officeDocument/2006/relationships/image" Target="../media/image370.png"/><Relationship Id="rId4" Type="http://schemas.openxmlformats.org/officeDocument/2006/relationships/image" Target="../media/image355.png"/><Relationship Id="rId9" Type="http://schemas.openxmlformats.org/officeDocument/2006/relationships/image" Target="../media/image360.png"/><Relationship Id="rId14" Type="http://schemas.openxmlformats.org/officeDocument/2006/relationships/image" Target="../media/image36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8.png"/><Relationship Id="rId13" Type="http://schemas.openxmlformats.org/officeDocument/2006/relationships/image" Target="../media/image383.png"/><Relationship Id="rId3" Type="http://schemas.openxmlformats.org/officeDocument/2006/relationships/image" Target="../media/image373.png"/><Relationship Id="rId7" Type="http://schemas.openxmlformats.org/officeDocument/2006/relationships/image" Target="../media/image377.png"/><Relationship Id="rId12" Type="http://schemas.openxmlformats.org/officeDocument/2006/relationships/image" Target="../media/image382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6.png"/><Relationship Id="rId11" Type="http://schemas.openxmlformats.org/officeDocument/2006/relationships/image" Target="../media/image381.png"/><Relationship Id="rId5" Type="http://schemas.openxmlformats.org/officeDocument/2006/relationships/image" Target="../media/image375.png"/><Relationship Id="rId15" Type="http://schemas.openxmlformats.org/officeDocument/2006/relationships/image" Target="../media/image385.png"/><Relationship Id="rId10" Type="http://schemas.openxmlformats.org/officeDocument/2006/relationships/image" Target="../media/image380.png"/><Relationship Id="rId4" Type="http://schemas.openxmlformats.org/officeDocument/2006/relationships/image" Target="../media/image374.png"/><Relationship Id="rId9" Type="http://schemas.openxmlformats.org/officeDocument/2006/relationships/image" Target="../media/image379.png"/><Relationship Id="rId14" Type="http://schemas.openxmlformats.org/officeDocument/2006/relationships/image" Target="../media/image38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png"/><Relationship Id="rId3" Type="http://schemas.openxmlformats.org/officeDocument/2006/relationships/image" Target="../media/image387.png"/><Relationship Id="rId7" Type="http://schemas.openxmlformats.org/officeDocument/2006/relationships/image" Target="../media/image39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0.png"/><Relationship Id="rId5" Type="http://schemas.openxmlformats.org/officeDocument/2006/relationships/image" Target="../media/image389.png"/><Relationship Id="rId4" Type="http://schemas.openxmlformats.org/officeDocument/2006/relationships/image" Target="../media/image388.png"/><Relationship Id="rId9" Type="http://schemas.openxmlformats.org/officeDocument/2006/relationships/image" Target="../media/image39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9.png"/><Relationship Id="rId13" Type="http://schemas.openxmlformats.org/officeDocument/2006/relationships/image" Target="../media/image404.png"/><Relationship Id="rId18" Type="http://schemas.openxmlformats.org/officeDocument/2006/relationships/image" Target="../media/image409.png"/><Relationship Id="rId3" Type="http://schemas.openxmlformats.org/officeDocument/2006/relationships/image" Target="../media/image394.png"/><Relationship Id="rId21" Type="http://schemas.openxmlformats.org/officeDocument/2006/relationships/image" Target="../media/image412.png"/><Relationship Id="rId7" Type="http://schemas.openxmlformats.org/officeDocument/2006/relationships/image" Target="../media/image398.png"/><Relationship Id="rId12" Type="http://schemas.openxmlformats.org/officeDocument/2006/relationships/image" Target="../media/image403.png"/><Relationship Id="rId17" Type="http://schemas.openxmlformats.org/officeDocument/2006/relationships/image" Target="../media/image408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407.png"/><Relationship Id="rId20" Type="http://schemas.openxmlformats.org/officeDocument/2006/relationships/image" Target="../media/image4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7.png"/><Relationship Id="rId11" Type="http://schemas.openxmlformats.org/officeDocument/2006/relationships/image" Target="../media/image402.png"/><Relationship Id="rId24" Type="http://schemas.openxmlformats.org/officeDocument/2006/relationships/image" Target="../media/image415.png"/><Relationship Id="rId5" Type="http://schemas.openxmlformats.org/officeDocument/2006/relationships/image" Target="../media/image396.png"/><Relationship Id="rId15" Type="http://schemas.openxmlformats.org/officeDocument/2006/relationships/image" Target="../media/image406.png"/><Relationship Id="rId23" Type="http://schemas.openxmlformats.org/officeDocument/2006/relationships/image" Target="../media/image414.png"/><Relationship Id="rId10" Type="http://schemas.openxmlformats.org/officeDocument/2006/relationships/image" Target="../media/image401.png"/><Relationship Id="rId19" Type="http://schemas.openxmlformats.org/officeDocument/2006/relationships/image" Target="../media/image410.png"/><Relationship Id="rId4" Type="http://schemas.openxmlformats.org/officeDocument/2006/relationships/image" Target="../media/image395.png"/><Relationship Id="rId9" Type="http://schemas.openxmlformats.org/officeDocument/2006/relationships/image" Target="../media/image400.png"/><Relationship Id="rId14" Type="http://schemas.openxmlformats.org/officeDocument/2006/relationships/image" Target="../media/image405.png"/><Relationship Id="rId22" Type="http://schemas.openxmlformats.org/officeDocument/2006/relationships/image" Target="../media/image41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13" Type="http://schemas.openxmlformats.org/officeDocument/2006/relationships/image" Target="../media/image425.png"/><Relationship Id="rId18" Type="http://schemas.openxmlformats.org/officeDocument/2006/relationships/image" Target="../media/image430.png"/><Relationship Id="rId3" Type="http://schemas.openxmlformats.org/officeDocument/2006/relationships/image" Target="../media/image1.png"/><Relationship Id="rId7" Type="http://schemas.openxmlformats.org/officeDocument/2006/relationships/image" Target="../media/image419.png"/><Relationship Id="rId12" Type="http://schemas.openxmlformats.org/officeDocument/2006/relationships/image" Target="../media/image424.png"/><Relationship Id="rId17" Type="http://schemas.openxmlformats.org/officeDocument/2006/relationships/image" Target="../media/image429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4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8.png"/><Relationship Id="rId11" Type="http://schemas.openxmlformats.org/officeDocument/2006/relationships/image" Target="../media/image423.png"/><Relationship Id="rId5" Type="http://schemas.openxmlformats.org/officeDocument/2006/relationships/image" Target="../media/image417.png"/><Relationship Id="rId15" Type="http://schemas.openxmlformats.org/officeDocument/2006/relationships/image" Target="../media/image427.png"/><Relationship Id="rId10" Type="http://schemas.openxmlformats.org/officeDocument/2006/relationships/image" Target="../media/image422.png"/><Relationship Id="rId19" Type="http://schemas.openxmlformats.org/officeDocument/2006/relationships/image" Target="../media/image431.png"/><Relationship Id="rId4" Type="http://schemas.openxmlformats.org/officeDocument/2006/relationships/image" Target="../media/image416.png"/><Relationship Id="rId9" Type="http://schemas.openxmlformats.org/officeDocument/2006/relationships/image" Target="../media/image421.png"/><Relationship Id="rId14" Type="http://schemas.openxmlformats.org/officeDocument/2006/relationships/image" Target="../media/image42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6.png"/><Relationship Id="rId13" Type="http://schemas.openxmlformats.org/officeDocument/2006/relationships/image" Target="../media/image441.png"/><Relationship Id="rId18" Type="http://schemas.openxmlformats.org/officeDocument/2006/relationships/image" Target="../media/image446.png"/><Relationship Id="rId3" Type="http://schemas.openxmlformats.org/officeDocument/2006/relationships/image" Target="../media/image1.png"/><Relationship Id="rId7" Type="http://schemas.openxmlformats.org/officeDocument/2006/relationships/image" Target="../media/image435.png"/><Relationship Id="rId12" Type="http://schemas.openxmlformats.org/officeDocument/2006/relationships/image" Target="../media/image440.png"/><Relationship Id="rId17" Type="http://schemas.openxmlformats.org/officeDocument/2006/relationships/image" Target="../media/image445.png"/><Relationship Id="rId2" Type="http://schemas.openxmlformats.org/officeDocument/2006/relationships/notesSlide" Target="../notesSlides/notesSlide27.xml"/><Relationship Id="rId16" Type="http://schemas.openxmlformats.org/officeDocument/2006/relationships/image" Target="../media/image4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4.png"/><Relationship Id="rId11" Type="http://schemas.openxmlformats.org/officeDocument/2006/relationships/image" Target="../media/image439.png"/><Relationship Id="rId5" Type="http://schemas.openxmlformats.org/officeDocument/2006/relationships/image" Target="../media/image433.png"/><Relationship Id="rId15" Type="http://schemas.openxmlformats.org/officeDocument/2006/relationships/image" Target="../media/image443.png"/><Relationship Id="rId10" Type="http://schemas.openxmlformats.org/officeDocument/2006/relationships/image" Target="../media/image438.png"/><Relationship Id="rId19" Type="http://schemas.openxmlformats.org/officeDocument/2006/relationships/image" Target="../media/image447.png"/><Relationship Id="rId4" Type="http://schemas.openxmlformats.org/officeDocument/2006/relationships/image" Target="../media/image432.png"/><Relationship Id="rId9" Type="http://schemas.openxmlformats.org/officeDocument/2006/relationships/image" Target="../media/image437.png"/><Relationship Id="rId14" Type="http://schemas.openxmlformats.org/officeDocument/2006/relationships/image" Target="../media/image4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2.png"/><Relationship Id="rId13" Type="http://schemas.openxmlformats.org/officeDocument/2006/relationships/image" Target="../media/image457.png"/><Relationship Id="rId18" Type="http://schemas.openxmlformats.org/officeDocument/2006/relationships/image" Target="../media/image462.png"/><Relationship Id="rId3" Type="http://schemas.openxmlformats.org/officeDocument/2006/relationships/image" Target="../media/image1.png"/><Relationship Id="rId21" Type="http://schemas.openxmlformats.org/officeDocument/2006/relationships/image" Target="../media/image465.png"/><Relationship Id="rId7" Type="http://schemas.openxmlformats.org/officeDocument/2006/relationships/image" Target="../media/image451.png"/><Relationship Id="rId12" Type="http://schemas.openxmlformats.org/officeDocument/2006/relationships/image" Target="../media/image456.png"/><Relationship Id="rId17" Type="http://schemas.openxmlformats.org/officeDocument/2006/relationships/image" Target="../media/image461.png"/><Relationship Id="rId25" Type="http://schemas.openxmlformats.org/officeDocument/2006/relationships/image" Target="../media/image469.png"/><Relationship Id="rId2" Type="http://schemas.openxmlformats.org/officeDocument/2006/relationships/notesSlide" Target="../notesSlides/notesSlide28.xml"/><Relationship Id="rId16" Type="http://schemas.openxmlformats.org/officeDocument/2006/relationships/image" Target="../media/image460.png"/><Relationship Id="rId20" Type="http://schemas.openxmlformats.org/officeDocument/2006/relationships/image" Target="../media/image4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0.png"/><Relationship Id="rId11" Type="http://schemas.openxmlformats.org/officeDocument/2006/relationships/image" Target="../media/image455.png"/><Relationship Id="rId24" Type="http://schemas.openxmlformats.org/officeDocument/2006/relationships/image" Target="../media/image468.png"/><Relationship Id="rId5" Type="http://schemas.openxmlformats.org/officeDocument/2006/relationships/image" Target="../media/image449.png"/><Relationship Id="rId15" Type="http://schemas.openxmlformats.org/officeDocument/2006/relationships/image" Target="../media/image459.png"/><Relationship Id="rId23" Type="http://schemas.openxmlformats.org/officeDocument/2006/relationships/image" Target="../media/image467.png"/><Relationship Id="rId10" Type="http://schemas.openxmlformats.org/officeDocument/2006/relationships/image" Target="../media/image454.png"/><Relationship Id="rId19" Type="http://schemas.openxmlformats.org/officeDocument/2006/relationships/image" Target="../media/image463.png"/><Relationship Id="rId4" Type="http://schemas.openxmlformats.org/officeDocument/2006/relationships/image" Target="../media/image448.png"/><Relationship Id="rId9" Type="http://schemas.openxmlformats.org/officeDocument/2006/relationships/image" Target="../media/image453.png"/><Relationship Id="rId14" Type="http://schemas.openxmlformats.org/officeDocument/2006/relationships/image" Target="../media/image458.png"/><Relationship Id="rId22" Type="http://schemas.openxmlformats.org/officeDocument/2006/relationships/image" Target="../media/image466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9.png"/><Relationship Id="rId18" Type="http://schemas.openxmlformats.org/officeDocument/2006/relationships/image" Target="../media/image484.png"/><Relationship Id="rId26" Type="http://schemas.openxmlformats.org/officeDocument/2006/relationships/image" Target="../media/image492.png"/><Relationship Id="rId3" Type="http://schemas.openxmlformats.org/officeDocument/2006/relationships/image" Target="../media/image1.png"/><Relationship Id="rId21" Type="http://schemas.openxmlformats.org/officeDocument/2006/relationships/image" Target="../media/image487.png"/><Relationship Id="rId34" Type="http://schemas.openxmlformats.org/officeDocument/2006/relationships/image" Target="../media/image500.png"/><Relationship Id="rId7" Type="http://schemas.openxmlformats.org/officeDocument/2006/relationships/image" Target="../media/image473.png"/><Relationship Id="rId12" Type="http://schemas.openxmlformats.org/officeDocument/2006/relationships/image" Target="../media/image478.png"/><Relationship Id="rId17" Type="http://schemas.openxmlformats.org/officeDocument/2006/relationships/image" Target="../media/image483.png"/><Relationship Id="rId25" Type="http://schemas.openxmlformats.org/officeDocument/2006/relationships/image" Target="../media/image491.png"/><Relationship Id="rId33" Type="http://schemas.openxmlformats.org/officeDocument/2006/relationships/image" Target="../media/image499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482.png"/><Relationship Id="rId20" Type="http://schemas.openxmlformats.org/officeDocument/2006/relationships/image" Target="../media/image486.png"/><Relationship Id="rId29" Type="http://schemas.openxmlformats.org/officeDocument/2006/relationships/image" Target="../media/image49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2.png"/><Relationship Id="rId11" Type="http://schemas.openxmlformats.org/officeDocument/2006/relationships/image" Target="../media/image477.png"/><Relationship Id="rId24" Type="http://schemas.openxmlformats.org/officeDocument/2006/relationships/image" Target="../media/image490.png"/><Relationship Id="rId32" Type="http://schemas.openxmlformats.org/officeDocument/2006/relationships/image" Target="../media/image498.png"/><Relationship Id="rId5" Type="http://schemas.openxmlformats.org/officeDocument/2006/relationships/image" Target="../media/image471.png"/><Relationship Id="rId15" Type="http://schemas.openxmlformats.org/officeDocument/2006/relationships/image" Target="../media/image481.png"/><Relationship Id="rId23" Type="http://schemas.openxmlformats.org/officeDocument/2006/relationships/image" Target="../media/image489.png"/><Relationship Id="rId28" Type="http://schemas.openxmlformats.org/officeDocument/2006/relationships/image" Target="../media/image494.png"/><Relationship Id="rId10" Type="http://schemas.openxmlformats.org/officeDocument/2006/relationships/image" Target="../media/image476.png"/><Relationship Id="rId19" Type="http://schemas.openxmlformats.org/officeDocument/2006/relationships/image" Target="../media/image485.png"/><Relationship Id="rId31" Type="http://schemas.openxmlformats.org/officeDocument/2006/relationships/image" Target="../media/image497.png"/><Relationship Id="rId4" Type="http://schemas.openxmlformats.org/officeDocument/2006/relationships/image" Target="../media/image470.png"/><Relationship Id="rId9" Type="http://schemas.openxmlformats.org/officeDocument/2006/relationships/image" Target="../media/image475.png"/><Relationship Id="rId14" Type="http://schemas.openxmlformats.org/officeDocument/2006/relationships/image" Target="../media/image480.png"/><Relationship Id="rId22" Type="http://schemas.openxmlformats.org/officeDocument/2006/relationships/image" Target="../media/image488.png"/><Relationship Id="rId27" Type="http://schemas.openxmlformats.org/officeDocument/2006/relationships/image" Target="../media/image493.png"/><Relationship Id="rId30" Type="http://schemas.openxmlformats.org/officeDocument/2006/relationships/image" Target="../media/image496.png"/><Relationship Id="rId8" Type="http://schemas.openxmlformats.org/officeDocument/2006/relationships/image" Target="../media/image47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6.png"/><Relationship Id="rId13" Type="http://schemas.openxmlformats.org/officeDocument/2006/relationships/image" Target="../media/image511.png"/><Relationship Id="rId18" Type="http://schemas.openxmlformats.org/officeDocument/2006/relationships/image" Target="../media/image516.png"/><Relationship Id="rId3" Type="http://schemas.openxmlformats.org/officeDocument/2006/relationships/image" Target="../media/image501.png"/><Relationship Id="rId21" Type="http://schemas.openxmlformats.org/officeDocument/2006/relationships/image" Target="../media/image519.png"/><Relationship Id="rId7" Type="http://schemas.openxmlformats.org/officeDocument/2006/relationships/image" Target="../media/image505.png"/><Relationship Id="rId12" Type="http://schemas.openxmlformats.org/officeDocument/2006/relationships/image" Target="../media/image510.png"/><Relationship Id="rId17" Type="http://schemas.openxmlformats.org/officeDocument/2006/relationships/image" Target="../media/image515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514.png"/><Relationship Id="rId20" Type="http://schemas.openxmlformats.org/officeDocument/2006/relationships/image" Target="../media/image5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4.png"/><Relationship Id="rId11" Type="http://schemas.openxmlformats.org/officeDocument/2006/relationships/image" Target="../media/image509.png"/><Relationship Id="rId5" Type="http://schemas.openxmlformats.org/officeDocument/2006/relationships/image" Target="../media/image503.png"/><Relationship Id="rId15" Type="http://schemas.openxmlformats.org/officeDocument/2006/relationships/image" Target="../media/image513.png"/><Relationship Id="rId10" Type="http://schemas.openxmlformats.org/officeDocument/2006/relationships/image" Target="../media/image508.png"/><Relationship Id="rId19" Type="http://schemas.openxmlformats.org/officeDocument/2006/relationships/image" Target="../media/image517.png"/><Relationship Id="rId4" Type="http://schemas.openxmlformats.org/officeDocument/2006/relationships/image" Target="../media/image502.png"/><Relationship Id="rId9" Type="http://schemas.openxmlformats.org/officeDocument/2006/relationships/image" Target="../media/image507.png"/><Relationship Id="rId14" Type="http://schemas.openxmlformats.org/officeDocument/2006/relationships/image" Target="../media/image512.png"/><Relationship Id="rId22" Type="http://schemas.openxmlformats.org/officeDocument/2006/relationships/image" Target="../media/image52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5.png"/><Relationship Id="rId13" Type="http://schemas.openxmlformats.org/officeDocument/2006/relationships/image" Target="../media/image530.png"/><Relationship Id="rId18" Type="http://schemas.openxmlformats.org/officeDocument/2006/relationships/image" Target="../media/image535.png"/><Relationship Id="rId3" Type="http://schemas.openxmlformats.org/officeDocument/2006/relationships/image" Target="../media/image1.png"/><Relationship Id="rId7" Type="http://schemas.openxmlformats.org/officeDocument/2006/relationships/image" Target="../media/image524.png"/><Relationship Id="rId12" Type="http://schemas.openxmlformats.org/officeDocument/2006/relationships/image" Target="../media/image529.png"/><Relationship Id="rId17" Type="http://schemas.openxmlformats.org/officeDocument/2006/relationships/image" Target="../media/image534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5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3.png"/><Relationship Id="rId11" Type="http://schemas.openxmlformats.org/officeDocument/2006/relationships/image" Target="../media/image528.png"/><Relationship Id="rId5" Type="http://schemas.openxmlformats.org/officeDocument/2006/relationships/image" Target="../media/image522.png"/><Relationship Id="rId15" Type="http://schemas.openxmlformats.org/officeDocument/2006/relationships/image" Target="../media/image532.png"/><Relationship Id="rId10" Type="http://schemas.openxmlformats.org/officeDocument/2006/relationships/image" Target="../media/image527.png"/><Relationship Id="rId4" Type="http://schemas.openxmlformats.org/officeDocument/2006/relationships/image" Target="../media/image521.png"/><Relationship Id="rId9" Type="http://schemas.openxmlformats.org/officeDocument/2006/relationships/image" Target="../media/image526.png"/><Relationship Id="rId14" Type="http://schemas.openxmlformats.org/officeDocument/2006/relationships/image" Target="../media/image53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1.png"/><Relationship Id="rId13" Type="http://schemas.openxmlformats.org/officeDocument/2006/relationships/image" Target="../media/image546.png"/><Relationship Id="rId18" Type="http://schemas.openxmlformats.org/officeDocument/2006/relationships/image" Target="../media/image551.png"/><Relationship Id="rId3" Type="http://schemas.openxmlformats.org/officeDocument/2006/relationships/image" Target="../media/image536.png"/><Relationship Id="rId7" Type="http://schemas.openxmlformats.org/officeDocument/2006/relationships/image" Target="../media/image540.png"/><Relationship Id="rId12" Type="http://schemas.openxmlformats.org/officeDocument/2006/relationships/image" Target="../media/image545.png"/><Relationship Id="rId17" Type="http://schemas.openxmlformats.org/officeDocument/2006/relationships/image" Target="../media/image550.png"/><Relationship Id="rId2" Type="http://schemas.openxmlformats.org/officeDocument/2006/relationships/notesSlide" Target="../notesSlides/notesSlide32.xml"/><Relationship Id="rId16" Type="http://schemas.openxmlformats.org/officeDocument/2006/relationships/image" Target="../media/image5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9.png"/><Relationship Id="rId11" Type="http://schemas.openxmlformats.org/officeDocument/2006/relationships/image" Target="../media/image544.png"/><Relationship Id="rId5" Type="http://schemas.openxmlformats.org/officeDocument/2006/relationships/image" Target="../media/image538.png"/><Relationship Id="rId15" Type="http://schemas.openxmlformats.org/officeDocument/2006/relationships/image" Target="../media/image548.png"/><Relationship Id="rId10" Type="http://schemas.openxmlformats.org/officeDocument/2006/relationships/image" Target="../media/image543.png"/><Relationship Id="rId19" Type="http://schemas.openxmlformats.org/officeDocument/2006/relationships/image" Target="../media/image552.png"/><Relationship Id="rId4" Type="http://schemas.openxmlformats.org/officeDocument/2006/relationships/image" Target="../media/image537.png"/><Relationship Id="rId9" Type="http://schemas.openxmlformats.org/officeDocument/2006/relationships/image" Target="../media/image542.png"/><Relationship Id="rId14" Type="http://schemas.openxmlformats.org/officeDocument/2006/relationships/image" Target="../media/image54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7.png"/><Relationship Id="rId13" Type="http://schemas.openxmlformats.org/officeDocument/2006/relationships/image" Target="../media/image562.png"/><Relationship Id="rId18" Type="http://schemas.openxmlformats.org/officeDocument/2006/relationships/image" Target="../media/image567.png"/><Relationship Id="rId3" Type="http://schemas.openxmlformats.org/officeDocument/2006/relationships/image" Target="../media/image1.png"/><Relationship Id="rId21" Type="http://schemas.openxmlformats.org/officeDocument/2006/relationships/image" Target="../media/image570.png"/><Relationship Id="rId7" Type="http://schemas.openxmlformats.org/officeDocument/2006/relationships/image" Target="../media/image556.png"/><Relationship Id="rId12" Type="http://schemas.openxmlformats.org/officeDocument/2006/relationships/image" Target="../media/image561.png"/><Relationship Id="rId17" Type="http://schemas.openxmlformats.org/officeDocument/2006/relationships/image" Target="../media/image566.png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565.png"/><Relationship Id="rId20" Type="http://schemas.openxmlformats.org/officeDocument/2006/relationships/image" Target="../media/image5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5.png"/><Relationship Id="rId11" Type="http://schemas.openxmlformats.org/officeDocument/2006/relationships/image" Target="../media/image560.png"/><Relationship Id="rId5" Type="http://schemas.openxmlformats.org/officeDocument/2006/relationships/image" Target="../media/image554.png"/><Relationship Id="rId15" Type="http://schemas.openxmlformats.org/officeDocument/2006/relationships/image" Target="../media/image564.png"/><Relationship Id="rId10" Type="http://schemas.openxmlformats.org/officeDocument/2006/relationships/image" Target="../media/image559.png"/><Relationship Id="rId19" Type="http://schemas.openxmlformats.org/officeDocument/2006/relationships/image" Target="../media/image568.png"/><Relationship Id="rId4" Type="http://schemas.openxmlformats.org/officeDocument/2006/relationships/image" Target="../media/image553.png"/><Relationship Id="rId9" Type="http://schemas.openxmlformats.org/officeDocument/2006/relationships/image" Target="../media/image558.png"/><Relationship Id="rId14" Type="http://schemas.openxmlformats.org/officeDocument/2006/relationships/image" Target="../media/image56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6.png"/><Relationship Id="rId13" Type="http://schemas.openxmlformats.org/officeDocument/2006/relationships/image" Target="../media/image581.png"/><Relationship Id="rId3" Type="http://schemas.openxmlformats.org/officeDocument/2006/relationships/image" Target="../media/image571.png"/><Relationship Id="rId7" Type="http://schemas.openxmlformats.org/officeDocument/2006/relationships/image" Target="../media/image575.png"/><Relationship Id="rId12" Type="http://schemas.openxmlformats.org/officeDocument/2006/relationships/image" Target="../media/image58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4.png"/><Relationship Id="rId11" Type="http://schemas.openxmlformats.org/officeDocument/2006/relationships/image" Target="../media/image579.png"/><Relationship Id="rId5" Type="http://schemas.openxmlformats.org/officeDocument/2006/relationships/image" Target="../media/image573.png"/><Relationship Id="rId15" Type="http://schemas.openxmlformats.org/officeDocument/2006/relationships/image" Target="../media/image583.png"/><Relationship Id="rId10" Type="http://schemas.openxmlformats.org/officeDocument/2006/relationships/image" Target="../media/image578.png"/><Relationship Id="rId4" Type="http://schemas.openxmlformats.org/officeDocument/2006/relationships/image" Target="../media/image572.png"/><Relationship Id="rId9" Type="http://schemas.openxmlformats.org/officeDocument/2006/relationships/image" Target="../media/image577.png"/><Relationship Id="rId14" Type="http://schemas.openxmlformats.org/officeDocument/2006/relationships/image" Target="../media/image58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8.png"/><Relationship Id="rId13" Type="http://schemas.openxmlformats.org/officeDocument/2006/relationships/image" Target="../media/image593.png"/><Relationship Id="rId18" Type="http://schemas.openxmlformats.org/officeDocument/2006/relationships/image" Target="../media/image598.png"/><Relationship Id="rId3" Type="http://schemas.openxmlformats.org/officeDocument/2006/relationships/image" Target="../media/image1.png"/><Relationship Id="rId21" Type="http://schemas.openxmlformats.org/officeDocument/2006/relationships/image" Target="../media/image601.png"/><Relationship Id="rId7" Type="http://schemas.openxmlformats.org/officeDocument/2006/relationships/image" Target="../media/image587.png"/><Relationship Id="rId12" Type="http://schemas.openxmlformats.org/officeDocument/2006/relationships/image" Target="../media/image592.png"/><Relationship Id="rId17" Type="http://schemas.openxmlformats.org/officeDocument/2006/relationships/image" Target="../media/image597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596.png"/><Relationship Id="rId20" Type="http://schemas.openxmlformats.org/officeDocument/2006/relationships/image" Target="../media/image6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6.png"/><Relationship Id="rId11" Type="http://schemas.openxmlformats.org/officeDocument/2006/relationships/image" Target="../media/image591.png"/><Relationship Id="rId5" Type="http://schemas.openxmlformats.org/officeDocument/2006/relationships/image" Target="../media/image585.png"/><Relationship Id="rId15" Type="http://schemas.openxmlformats.org/officeDocument/2006/relationships/image" Target="../media/image595.png"/><Relationship Id="rId10" Type="http://schemas.openxmlformats.org/officeDocument/2006/relationships/image" Target="../media/image590.png"/><Relationship Id="rId19" Type="http://schemas.openxmlformats.org/officeDocument/2006/relationships/image" Target="../media/image599.png"/><Relationship Id="rId4" Type="http://schemas.openxmlformats.org/officeDocument/2006/relationships/image" Target="../media/image584.png"/><Relationship Id="rId9" Type="http://schemas.openxmlformats.org/officeDocument/2006/relationships/image" Target="../media/image589.png"/><Relationship Id="rId14" Type="http://schemas.openxmlformats.org/officeDocument/2006/relationships/image" Target="../media/image59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6.png"/><Relationship Id="rId13" Type="http://schemas.openxmlformats.org/officeDocument/2006/relationships/image" Target="../media/image611.png"/><Relationship Id="rId3" Type="http://schemas.openxmlformats.org/officeDocument/2006/relationships/image" Target="../media/image1.png"/><Relationship Id="rId7" Type="http://schemas.openxmlformats.org/officeDocument/2006/relationships/image" Target="../media/image605.png"/><Relationship Id="rId12" Type="http://schemas.openxmlformats.org/officeDocument/2006/relationships/image" Target="../media/image6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4.png"/><Relationship Id="rId11" Type="http://schemas.openxmlformats.org/officeDocument/2006/relationships/image" Target="../media/image609.png"/><Relationship Id="rId5" Type="http://schemas.openxmlformats.org/officeDocument/2006/relationships/image" Target="../media/image603.png"/><Relationship Id="rId15" Type="http://schemas.openxmlformats.org/officeDocument/2006/relationships/image" Target="../media/image613.png"/><Relationship Id="rId10" Type="http://schemas.openxmlformats.org/officeDocument/2006/relationships/image" Target="../media/image608.png"/><Relationship Id="rId4" Type="http://schemas.openxmlformats.org/officeDocument/2006/relationships/image" Target="../media/image602.png"/><Relationship Id="rId9" Type="http://schemas.openxmlformats.org/officeDocument/2006/relationships/image" Target="../media/image607.png"/><Relationship Id="rId14" Type="http://schemas.openxmlformats.org/officeDocument/2006/relationships/image" Target="../media/image61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8.png"/><Relationship Id="rId13" Type="http://schemas.openxmlformats.org/officeDocument/2006/relationships/image" Target="../media/image623.png"/><Relationship Id="rId18" Type="http://schemas.openxmlformats.org/officeDocument/2006/relationships/image" Target="../media/image628.png"/><Relationship Id="rId3" Type="http://schemas.openxmlformats.org/officeDocument/2006/relationships/image" Target="../media/image178.png"/><Relationship Id="rId21" Type="http://schemas.openxmlformats.org/officeDocument/2006/relationships/image" Target="../media/image631.png"/><Relationship Id="rId7" Type="http://schemas.openxmlformats.org/officeDocument/2006/relationships/image" Target="../media/image617.png"/><Relationship Id="rId12" Type="http://schemas.openxmlformats.org/officeDocument/2006/relationships/image" Target="../media/image622.png"/><Relationship Id="rId17" Type="http://schemas.openxmlformats.org/officeDocument/2006/relationships/image" Target="../media/image627.pn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626.png"/><Relationship Id="rId20" Type="http://schemas.openxmlformats.org/officeDocument/2006/relationships/image" Target="../media/image6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6.png"/><Relationship Id="rId11" Type="http://schemas.openxmlformats.org/officeDocument/2006/relationships/image" Target="../media/image621.png"/><Relationship Id="rId5" Type="http://schemas.openxmlformats.org/officeDocument/2006/relationships/image" Target="../media/image615.png"/><Relationship Id="rId15" Type="http://schemas.openxmlformats.org/officeDocument/2006/relationships/image" Target="../media/image625.png"/><Relationship Id="rId23" Type="http://schemas.openxmlformats.org/officeDocument/2006/relationships/image" Target="../media/image633.png"/><Relationship Id="rId10" Type="http://schemas.openxmlformats.org/officeDocument/2006/relationships/image" Target="../media/image620.png"/><Relationship Id="rId19" Type="http://schemas.openxmlformats.org/officeDocument/2006/relationships/image" Target="../media/image629.png"/><Relationship Id="rId4" Type="http://schemas.openxmlformats.org/officeDocument/2006/relationships/image" Target="../media/image614.png"/><Relationship Id="rId9" Type="http://schemas.openxmlformats.org/officeDocument/2006/relationships/image" Target="../media/image619.png"/><Relationship Id="rId14" Type="http://schemas.openxmlformats.org/officeDocument/2006/relationships/image" Target="../media/image624.png"/><Relationship Id="rId22" Type="http://schemas.openxmlformats.org/officeDocument/2006/relationships/image" Target="../media/image6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1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1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0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23" Type="http://schemas.openxmlformats.org/officeDocument/2006/relationships/image" Target="../media/image87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1.png"/><Relationship Id="rId20" Type="http://schemas.openxmlformats.org/officeDocument/2006/relationships/image" Target="../media/image10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19" Type="http://schemas.openxmlformats.org/officeDocument/2006/relationships/image" Target="../media/image104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1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1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5531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534079" cy="2825353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3830241"/>
            <a:ext cx="841177" cy="4762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8761" y="1028700"/>
            <a:ext cx="5486400" cy="445770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6769" y="3360390"/>
            <a:ext cx="3755082" cy="3497461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707088"/>
            <a:ext cx="12192000" cy="150763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533082" y="325711"/>
            <a:ext cx="7546777" cy="1501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Spirometry: Performing</a:t>
            </a:r>
            <a:endParaRPr lang="en-US" sz="4800" dirty="0"/>
          </a:p>
          <a:p>
            <a:pPr marL="0" indent="0" algn="l">
              <a:lnSpc>
                <a:spcPts val="528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 Interpreting</a:t>
            </a:r>
            <a:endParaRPr lang="en-US" sz="4800" dirty="0"/>
          </a:p>
        </p:txBody>
      </p:sp>
      <p:sp>
        <p:nvSpPr>
          <p:cNvPr id="10" name="SK-1-text-9"/>
          <p:cNvSpPr/>
          <p:nvPr/>
        </p:nvSpPr>
        <p:spPr>
          <a:xfrm>
            <a:off x="658267" y="3394621"/>
            <a:ext cx="5366976" cy="44574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chemeClr val="bg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Bradford VTS Teaching Deck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SK-1-text-10"/>
          <p:cNvSpPr/>
          <p:nvPr/>
        </p:nvSpPr>
        <p:spPr>
          <a:xfrm>
            <a:off x="621655" y="4251871"/>
            <a:ext cx="5608290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*A comprehensive guide for GP registrars on spirometry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standards, interpretation, and exam preparation for</a:t>
            </a:r>
            <a:endParaRPr lang="en-US" sz="1650" dirty="0"/>
          </a:p>
          <a:p>
            <a:pPr marL="0" indent="0" algn="l">
              <a:lnSpc>
                <a:spcPts val="2145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 and SCA, updated to May 2026 clinical standards.*</a:t>
            </a:r>
            <a:endParaRPr lang="en-US" sz="1650" dirty="0"/>
          </a:p>
        </p:txBody>
      </p:sp>
      <p:sp>
        <p:nvSpPr>
          <p:cNvPr id="12" name="SK-1-text-11"/>
          <p:cNvSpPr/>
          <p:nvPr/>
        </p:nvSpPr>
        <p:spPr>
          <a:xfrm>
            <a:off x="633859" y="5273725"/>
            <a:ext cx="1155814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 2026 Edition · ARTP v6.5 · NICE NG115 / NG245 · GLI 2022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180" y="0"/>
            <a:ext cx="1889671" cy="1837879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46340"/>
            <a:ext cx="1731169" cy="1611511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050727"/>
            <a:ext cx="816769" cy="381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784" y="1824186"/>
            <a:ext cx="5364361" cy="2756892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6557" y="1824186"/>
            <a:ext cx="5364361" cy="2955727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1569" y="4944517"/>
            <a:ext cx="10497294" cy="1378446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16682" y="4745682"/>
            <a:ext cx="4315867" cy="363438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14165" y="4786759"/>
            <a:ext cx="194965" cy="267444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5686" y="1666429"/>
            <a:ext cx="828973" cy="829717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96494" y="1913334"/>
            <a:ext cx="1706761" cy="507355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173" y="1673275"/>
            <a:ext cx="828973" cy="836563"/>
          </a:xfrm>
          <a:prstGeom prst="rect">
            <a:avLst/>
          </a:prstGeom>
        </p:spPr>
      </p:pic>
      <p:sp>
        <p:nvSpPr>
          <p:cNvPr id="14" name="SK-10-text-13"/>
          <p:cNvSpPr/>
          <p:nvPr/>
        </p:nvSpPr>
        <p:spPr>
          <a:xfrm>
            <a:off x="621655" y="452586"/>
            <a:ext cx="11570345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55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Calibration and Quality Control</a:t>
            </a:r>
            <a:endParaRPr lang="en-US" sz="4050" dirty="0"/>
          </a:p>
        </p:txBody>
      </p:sp>
      <p:sp>
        <p:nvSpPr>
          <p:cNvPr id="15" name="SK-10-text-14"/>
          <p:cNvSpPr/>
          <p:nvPr/>
        </p:nvSpPr>
        <p:spPr>
          <a:xfrm>
            <a:off x="621655" y="1275457"/>
            <a:ext cx="115703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*Ensuring your spirometer gives accurate, reliable results before every session*</a:t>
            </a:r>
            <a:endParaRPr lang="en-US" sz="1800" dirty="0"/>
          </a:p>
        </p:txBody>
      </p:sp>
      <p:sp>
        <p:nvSpPr>
          <p:cNvPr id="16" name="SK-10-text-15"/>
          <p:cNvSpPr/>
          <p:nvPr/>
        </p:nvSpPr>
        <p:spPr>
          <a:xfrm>
            <a:off x="1450777" y="1975098"/>
            <a:ext cx="411575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Verification</a:t>
            </a:r>
            <a:endParaRPr lang="en-US" sz="2175" dirty="0"/>
          </a:p>
        </p:txBody>
      </p:sp>
      <p:sp>
        <p:nvSpPr>
          <p:cNvPr id="17" name="SK-10-text-16"/>
          <p:cNvSpPr/>
          <p:nvPr/>
        </p:nvSpPr>
        <p:spPr>
          <a:xfrm>
            <a:off x="4840188" y="2427684"/>
            <a:ext cx="228028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3L Syringe</a:t>
            </a:r>
            <a:endParaRPr lang="en-US" sz="1350" dirty="0"/>
          </a:p>
        </p:txBody>
      </p:sp>
      <p:sp>
        <p:nvSpPr>
          <p:cNvPr id="18" name="SK-10-text-17"/>
          <p:cNvSpPr/>
          <p:nvPr/>
        </p:nvSpPr>
        <p:spPr>
          <a:xfrm>
            <a:off x="743694" y="2653903"/>
            <a:ext cx="1116901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Checks the spirometer is reading correctly</a:t>
            </a:r>
            <a:endParaRPr lang="en-US" sz="1650" dirty="0"/>
          </a:p>
        </p:txBody>
      </p:sp>
      <p:sp>
        <p:nvSpPr>
          <p:cNvPr id="19" name="SK-10-text-18"/>
          <p:cNvSpPr/>
          <p:nvPr/>
        </p:nvSpPr>
        <p:spPr>
          <a:xfrm>
            <a:off x="743694" y="2955727"/>
            <a:ext cx="4608463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Uses a 3-litre calibration syringe as the known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standard</a:t>
            </a:r>
            <a:endParaRPr lang="en-US" sz="1575" dirty="0"/>
          </a:p>
        </p:txBody>
      </p:sp>
      <p:sp>
        <p:nvSpPr>
          <p:cNvPr id="20" name="SK-10-text-19"/>
          <p:cNvSpPr/>
          <p:nvPr/>
        </p:nvSpPr>
        <p:spPr>
          <a:xfrm>
            <a:off x="743694" y="3483769"/>
            <a:ext cx="481578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Acceptable tolerance: reading must be within ±3%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3.00L</a:t>
            </a:r>
            <a:endParaRPr lang="en-US" sz="1575" dirty="0"/>
          </a:p>
        </p:txBody>
      </p:sp>
      <p:sp>
        <p:nvSpPr>
          <p:cNvPr id="21" name="SK-10-text-20"/>
          <p:cNvSpPr/>
          <p:nvPr/>
        </p:nvSpPr>
        <p:spPr>
          <a:xfrm>
            <a:off x="743694" y="4018657"/>
            <a:ext cx="1144830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Perform daily before the first patient session</a:t>
            </a:r>
            <a:endParaRPr lang="en-US" sz="1650" dirty="0"/>
          </a:p>
        </p:txBody>
      </p:sp>
      <p:sp>
        <p:nvSpPr>
          <p:cNvPr id="22" name="SK-10-text-21"/>
          <p:cNvSpPr/>
          <p:nvPr/>
        </p:nvSpPr>
        <p:spPr>
          <a:xfrm>
            <a:off x="7156698" y="1975098"/>
            <a:ext cx="378428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Calibration</a:t>
            </a:r>
            <a:endParaRPr lang="en-US" sz="2175" dirty="0"/>
          </a:p>
        </p:txBody>
      </p:sp>
      <p:sp>
        <p:nvSpPr>
          <p:cNvPr id="23" name="SK-10-text-22"/>
          <p:cNvSpPr/>
          <p:nvPr/>
        </p:nvSpPr>
        <p:spPr>
          <a:xfrm>
            <a:off x="6449467" y="2496294"/>
            <a:ext cx="485239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Adjusts the spirometer's signal to produce a known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output</a:t>
            </a:r>
            <a:endParaRPr lang="en-US" sz="1575" dirty="0"/>
          </a:p>
        </p:txBody>
      </p:sp>
      <p:sp>
        <p:nvSpPr>
          <p:cNvPr id="24" name="SK-10-text-23"/>
          <p:cNvSpPr/>
          <p:nvPr/>
        </p:nvSpPr>
        <p:spPr>
          <a:xfrm>
            <a:off x="6449467" y="3017490"/>
            <a:ext cx="4986486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Most pneumotachograph equipment requires daily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calibration</a:t>
            </a:r>
            <a:endParaRPr lang="en-US" sz="1575" dirty="0"/>
          </a:p>
        </p:txBody>
      </p:sp>
      <p:sp>
        <p:nvSpPr>
          <p:cNvPr id="25" name="SK-10-text-24"/>
          <p:cNvSpPr/>
          <p:nvPr/>
        </p:nvSpPr>
        <p:spPr>
          <a:xfrm>
            <a:off x="6449467" y="3531840"/>
            <a:ext cx="485239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Follow manufacturer's guidelines for frequency and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method</a:t>
            </a:r>
            <a:endParaRPr lang="en-US" sz="1575" dirty="0"/>
          </a:p>
        </p:txBody>
      </p:sp>
      <p:sp>
        <p:nvSpPr>
          <p:cNvPr id="26" name="SK-10-text-25"/>
          <p:cNvSpPr/>
          <p:nvPr/>
        </p:nvSpPr>
        <p:spPr>
          <a:xfrm>
            <a:off x="6449467" y="4046190"/>
            <a:ext cx="574253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Record calibration results in the equipment log</a:t>
            </a:r>
            <a:endParaRPr lang="en-US" sz="1650" dirty="0"/>
          </a:p>
        </p:txBody>
      </p:sp>
      <p:sp>
        <p:nvSpPr>
          <p:cNvPr id="27" name="SK-10-text-26"/>
          <p:cNvSpPr/>
          <p:nvPr/>
        </p:nvSpPr>
        <p:spPr>
          <a:xfrm>
            <a:off x="6839694" y="4416475"/>
            <a:ext cx="535230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Verification checks accuracy. Calibration corrects it.</a:t>
            </a:r>
            <a:endParaRPr lang="en-US" sz="1500" dirty="0"/>
          </a:p>
        </p:txBody>
      </p:sp>
      <p:sp>
        <p:nvSpPr>
          <p:cNvPr id="28" name="SK-10-text-27"/>
          <p:cNvSpPr/>
          <p:nvPr/>
        </p:nvSpPr>
        <p:spPr>
          <a:xfrm>
            <a:off x="1633686" y="4793605"/>
            <a:ext cx="1055831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Biological Quality Control (Biological QC)</a:t>
            </a:r>
            <a:endParaRPr lang="en-US" sz="1650" dirty="0"/>
          </a:p>
        </p:txBody>
      </p:sp>
      <p:sp>
        <p:nvSpPr>
          <p:cNvPr id="29" name="SK-10-text-28"/>
          <p:cNvSpPr/>
          <p:nvPr/>
        </p:nvSpPr>
        <p:spPr>
          <a:xfrm>
            <a:off x="1401961" y="5198269"/>
            <a:ext cx="463287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 known, healthy individual (e.g., a staff member)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performs spirometry regularly</a:t>
            </a:r>
            <a:endParaRPr lang="en-US" sz="1575" dirty="0"/>
          </a:p>
        </p:txBody>
      </p:sp>
      <p:sp>
        <p:nvSpPr>
          <p:cNvPr id="30" name="SK-10-text-29"/>
          <p:cNvSpPr/>
          <p:nvPr/>
        </p:nvSpPr>
        <p:spPr>
          <a:xfrm>
            <a:off x="1401961" y="5746998"/>
            <a:ext cx="470609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Their results should not vary by more than ±10%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their own established baseline</a:t>
            </a:r>
            <a:endParaRPr lang="en-US" sz="1575" dirty="0"/>
          </a:p>
        </p:txBody>
      </p:sp>
      <p:sp>
        <p:nvSpPr>
          <p:cNvPr id="31" name="SK-10-text-30"/>
          <p:cNvSpPr/>
          <p:nvPr/>
        </p:nvSpPr>
        <p:spPr>
          <a:xfrm>
            <a:off x="6437263" y="5191423"/>
            <a:ext cx="575473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Detects equipment drift or malfunction over time</a:t>
            </a:r>
            <a:endParaRPr lang="en-US" sz="1650" dirty="0"/>
          </a:p>
        </p:txBody>
      </p:sp>
      <p:sp>
        <p:nvSpPr>
          <p:cNvPr id="32" name="SK-10-text-31"/>
          <p:cNvSpPr/>
          <p:nvPr/>
        </p:nvSpPr>
        <p:spPr>
          <a:xfrm>
            <a:off x="6437263" y="5500092"/>
            <a:ext cx="502309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Results logged and compared at each session — flag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significant deviation</a:t>
            </a:r>
            <a:endParaRPr lang="en-US" sz="1575" dirty="0"/>
          </a:p>
        </p:txBody>
      </p:sp>
      <p:sp>
        <p:nvSpPr>
          <p:cNvPr id="34" name="SK-10-text-33"/>
          <p:cNvSpPr/>
          <p:nvPr/>
        </p:nvSpPr>
        <p:spPr>
          <a:xfrm>
            <a:off x="1950690" y="6412111"/>
            <a:ext cx="6437263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Infection control: Use disposable cardboard mouthpieces as minimum. In high TB-prevalence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areas, use bacterial filters. Clean flow heads per manufacturer guidance after every session.</a:t>
            </a:r>
            <a:endParaRPr lang="en-US" sz="1200" dirty="0"/>
          </a:p>
        </p:txBody>
      </p:sp>
      <p:sp>
        <p:nvSpPr>
          <p:cNvPr id="35" name="SK-10-text-34"/>
          <p:cNvSpPr/>
          <p:nvPr/>
        </p:nvSpPr>
        <p:spPr>
          <a:xfrm>
            <a:off x="9021961" y="6638479"/>
            <a:ext cx="317003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 · May 2026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468761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584871" cy="6858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1522363"/>
            <a:ext cx="902196" cy="3423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3098" y="2208163"/>
            <a:ext cx="2145655" cy="315367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2695129"/>
            <a:ext cx="2011561" cy="2599134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1553" y="2695129"/>
            <a:ext cx="2011561" cy="2599134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9396" y="2695129"/>
            <a:ext cx="2011561" cy="2599134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7090" y="2695129"/>
            <a:ext cx="2011561" cy="2599134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04784" y="2695129"/>
            <a:ext cx="2011561" cy="2599134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62894" y="5520630"/>
            <a:ext cx="8266063" cy="884634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62894" y="5541169"/>
            <a:ext cx="134094" cy="843409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9330"/>
            <a:ext cx="3048000" cy="308521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63200" y="5006280"/>
            <a:ext cx="1828800" cy="205740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28871" y="5829300"/>
            <a:ext cx="1463129" cy="205740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168086" y="2942034"/>
            <a:ext cx="682675" cy="452586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34486" y="2866579"/>
            <a:ext cx="536377" cy="589657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803255" y="2873425"/>
            <a:ext cx="682675" cy="582811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559969" y="2900809"/>
            <a:ext cx="621655" cy="528042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377553" y="2852886"/>
            <a:ext cx="560784" cy="610344"/>
          </a:xfrm>
          <a:prstGeom prst="rect">
            <a:avLst/>
          </a:prstGeom>
        </p:spPr>
      </p:pic>
      <p:sp>
        <p:nvSpPr>
          <p:cNvPr id="23" name="SK-11-text-22"/>
          <p:cNvSpPr/>
          <p:nvPr/>
        </p:nvSpPr>
        <p:spPr>
          <a:xfrm>
            <a:off x="658267" y="411361"/>
            <a:ext cx="477774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4796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STANDARDS</a:t>
            </a:r>
            <a:endParaRPr lang="en-US" sz="1800" dirty="0"/>
          </a:p>
        </p:txBody>
      </p:sp>
      <p:sp>
        <p:nvSpPr>
          <p:cNvPr id="24" name="SK-11-text-23"/>
          <p:cNvSpPr/>
          <p:nvPr/>
        </p:nvSpPr>
        <p:spPr>
          <a:xfrm>
            <a:off x="658267" y="754261"/>
            <a:ext cx="11533733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0055A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ARTP v6.5: Acceptability Criteria</a:t>
            </a:r>
            <a:endParaRPr lang="en-US" sz="4125" dirty="0"/>
          </a:p>
        </p:txBody>
      </p:sp>
      <p:sp>
        <p:nvSpPr>
          <p:cNvPr id="25" name="SK-11-text-24"/>
          <p:cNvSpPr/>
          <p:nvPr/>
        </p:nvSpPr>
        <p:spPr>
          <a:xfrm>
            <a:off x="658267" y="1776115"/>
            <a:ext cx="1153373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Each blow must meet ALL of the following criteria to be considered acceptable</a:t>
            </a:r>
            <a:endParaRPr lang="en-US" sz="1950" dirty="0"/>
          </a:p>
        </p:txBody>
      </p:sp>
      <p:sp>
        <p:nvSpPr>
          <p:cNvPr id="26" name="SK-11-text-25"/>
          <p:cNvSpPr/>
          <p:nvPr/>
        </p:nvSpPr>
        <p:spPr>
          <a:xfrm>
            <a:off x="5132784" y="2249388"/>
            <a:ext cx="5810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ARTP v6.5 · Sept 2025</a:t>
            </a:r>
            <a:endParaRPr lang="en-US" sz="1500" dirty="0"/>
          </a:p>
        </p:txBody>
      </p:sp>
      <p:sp>
        <p:nvSpPr>
          <p:cNvPr id="27" name="SK-11-text-26"/>
          <p:cNvSpPr/>
          <p:nvPr/>
        </p:nvSpPr>
        <p:spPr>
          <a:xfrm>
            <a:off x="1048494" y="3579763"/>
            <a:ext cx="28575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D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Good Start</a:t>
            </a:r>
            <a:endParaRPr lang="en-US" sz="1800" dirty="0"/>
          </a:p>
        </p:txBody>
      </p:sp>
      <p:sp>
        <p:nvSpPr>
          <p:cNvPr id="28" name="SK-11-text-27"/>
          <p:cNvSpPr/>
          <p:nvPr/>
        </p:nvSpPr>
        <p:spPr>
          <a:xfrm>
            <a:off x="719286" y="4190107"/>
            <a:ext cx="1865263" cy="8228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Back-extrapolated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 less than 5% of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FVC or less than 150 mL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whichever is greater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3121075" y="3579763"/>
            <a:ext cx="36804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2D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Hesitation</a:t>
            </a:r>
            <a:endParaRPr lang="en-US" sz="1800" dirty="0"/>
          </a:p>
        </p:txBody>
      </p:sp>
      <p:sp>
        <p:nvSpPr>
          <p:cNvPr id="30" name="SK-11-text-29"/>
          <p:cNvSpPr/>
          <p:nvPr/>
        </p:nvSpPr>
        <p:spPr>
          <a:xfrm>
            <a:off x="3016113" y="4184080"/>
            <a:ext cx="1718965" cy="8023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Exhalation must begin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 and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without pause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restart</a:t>
            </a:r>
            <a:endParaRPr lang="en-US" sz="1350" dirty="0"/>
          </a:p>
        </p:txBody>
      </p:sp>
      <p:sp>
        <p:nvSpPr>
          <p:cNvPr id="31" name="SK-11-text-30"/>
          <p:cNvSpPr/>
          <p:nvPr/>
        </p:nvSpPr>
        <p:spPr>
          <a:xfrm>
            <a:off x="5388769" y="3579763"/>
            <a:ext cx="141416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2D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Cough in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2D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Second</a:t>
            </a:r>
            <a:endParaRPr lang="en-US" sz="1875" dirty="0"/>
          </a:p>
        </p:txBody>
      </p:sp>
      <p:sp>
        <p:nvSpPr>
          <p:cNvPr id="32" name="SK-11-text-31"/>
          <p:cNvSpPr/>
          <p:nvPr/>
        </p:nvSpPr>
        <p:spPr>
          <a:xfrm>
            <a:off x="5297387" y="4183187"/>
            <a:ext cx="1755577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Any cough during the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 second invalidates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FEV₁ measurement</a:t>
            </a:r>
            <a:endParaRPr lang="en-US" sz="1350" dirty="0"/>
          </a:p>
        </p:txBody>
      </p:sp>
      <p:sp>
        <p:nvSpPr>
          <p:cNvPr id="33" name="SK-11-text-32"/>
          <p:cNvSpPr/>
          <p:nvPr/>
        </p:nvSpPr>
        <p:spPr>
          <a:xfrm>
            <a:off x="7607796" y="3579763"/>
            <a:ext cx="138975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2D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 6 Seconds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2D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</a:t>
            </a:r>
            <a:endParaRPr lang="en-US" sz="1875" dirty="0"/>
          </a:p>
        </p:txBody>
      </p:sp>
      <p:sp>
        <p:nvSpPr>
          <p:cNvPr id="34" name="SK-11-text-33"/>
          <p:cNvSpPr/>
          <p:nvPr/>
        </p:nvSpPr>
        <p:spPr>
          <a:xfrm>
            <a:off x="7531566" y="4196953"/>
            <a:ext cx="1804392" cy="10011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Blow must last at least 6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seconds in adults (or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reach a clear volume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plateau); 3 seconds in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children</a:t>
            </a:r>
            <a:endParaRPr lang="en-US" sz="1350" dirty="0"/>
          </a:p>
        </p:txBody>
      </p:sp>
      <p:sp>
        <p:nvSpPr>
          <p:cNvPr id="35" name="SK-11-text-34"/>
          <p:cNvSpPr/>
          <p:nvPr/>
        </p:nvSpPr>
        <p:spPr>
          <a:xfrm>
            <a:off x="9680377" y="3579763"/>
            <a:ext cx="168235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2D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Leaks or</a:t>
            </a:r>
            <a:endParaRPr lang="en-US" sz="1875" dirty="0"/>
          </a:p>
          <a:p>
            <a:pPr marL="0" indent="0" algn="ctr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002D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Glottis Closure</a:t>
            </a:r>
            <a:endParaRPr lang="en-US" sz="1875" dirty="0"/>
          </a:p>
        </p:txBody>
      </p:sp>
      <p:sp>
        <p:nvSpPr>
          <p:cNvPr id="36" name="SK-11-text-35"/>
          <p:cNvSpPr/>
          <p:nvPr/>
        </p:nvSpPr>
        <p:spPr>
          <a:xfrm>
            <a:off x="9820722" y="4196953"/>
            <a:ext cx="1767780" cy="816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Mouthpiece must be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sealed; no sudden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glottis closure or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obstruction during blow</a:t>
            </a:r>
            <a:endParaRPr lang="en-US" sz="1350" dirty="0"/>
          </a:p>
        </p:txBody>
      </p:sp>
      <p:sp>
        <p:nvSpPr>
          <p:cNvPr id="37" name="SK-11-text-36"/>
          <p:cNvSpPr/>
          <p:nvPr/>
        </p:nvSpPr>
        <p:spPr>
          <a:xfrm>
            <a:off x="2767459" y="5671542"/>
            <a:ext cx="942454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D5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Poorly performed spirometry is worse than no spirometry</a:t>
            </a:r>
            <a:endParaRPr lang="en-US" sz="1950" dirty="0"/>
          </a:p>
        </p:txBody>
      </p:sp>
      <p:sp>
        <p:nvSpPr>
          <p:cNvPr id="38" name="SK-11-text-37"/>
          <p:cNvSpPr/>
          <p:nvPr/>
        </p:nvSpPr>
        <p:spPr>
          <a:xfrm>
            <a:off x="2255490" y="6028134"/>
            <a:ext cx="993651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Reject any blow that fails acceptability criteria — do not include in the final reported values</a:t>
            </a:r>
            <a:endParaRPr lang="en-US" sz="1500" dirty="0"/>
          </a:p>
        </p:txBody>
      </p:sp>
      <p:sp>
        <p:nvSpPr>
          <p:cNvPr id="39" name="SK-11-text-38"/>
          <p:cNvSpPr/>
          <p:nvPr/>
        </p:nvSpPr>
        <p:spPr>
          <a:xfrm>
            <a:off x="353467" y="6645325"/>
            <a:ext cx="7208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</a:t>
            </a:r>
            <a:endParaRPr lang="en-US" sz="1200" dirty="0"/>
          </a:p>
        </p:txBody>
      </p:sp>
      <p:sp>
        <p:nvSpPr>
          <p:cNvPr id="40" name="SK-11-text-39"/>
          <p:cNvSpPr/>
          <p:nvPr/>
        </p:nvSpPr>
        <p:spPr>
          <a:xfrm>
            <a:off x="11192173" y="6652171"/>
            <a:ext cx="99982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11 of 37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1220688"/>
            <a:ext cx="1158180" cy="89148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961257"/>
            <a:ext cx="5339953" cy="314771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2298" y="1961257"/>
            <a:ext cx="5339953" cy="314771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07969" y="4354711"/>
            <a:ext cx="4608463" cy="61719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5977" y="5287417"/>
            <a:ext cx="1914079" cy="864096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57192" y="5273725"/>
            <a:ext cx="1914079" cy="864096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56055" y="5273725"/>
            <a:ext cx="1914079" cy="864096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08871" y="5703094"/>
            <a:ext cx="1999357" cy="1905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39241" y="5672208"/>
            <a:ext cx="80823" cy="80822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20086" y="5703094"/>
            <a:ext cx="1987153" cy="1905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38253" y="5672208"/>
            <a:ext cx="80823" cy="80822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96988" y="6295281"/>
            <a:ext cx="8022282" cy="14288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9845" y="6151513"/>
            <a:ext cx="14288" cy="150763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00911" y="6137821"/>
            <a:ext cx="14288" cy="164455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12127" y="6151513"/>
            <a:ext cx="14288" cy="150763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75490" y="0"/>
            <a:ext cx="2316361" cy="1782961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5006280"/>
            <a:ext cx="1341090" cy="1851571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78094" y="5726311"/>
            <a:ext cx="365671" cy="329059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03490" y="5733157"/>
            <a:ext cx="365671" cy="322213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92275" y="5733157"/>
            <a:ext cx="353467" cy="315367"/>
          </a:xfrm>
          <a:prstGeom prst="rect">
            <a:avLst/>
          </a:prstGeom>
        </p:spPr>
      </p:pic>
      <p:sp>
        <p:nvSpPr>
          <p:cNvPr id="24" name="SK-12-text-23"/>
          <p:cNvSpPr/>
          <p:nvPr/>
        </p:nvSpPr>
        <p:spPr>
          <a:xfrm>
            <a:off x="658267" y="603498"/>
            <a:ext cx="11533733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55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ARTP v6.5 Quality Standards: Reproducibility</a:t>
            </a:r>
            <a:endParaRPr lang="en-US" sz="3750" dirty="0"/>
          </a:p>
        </p:txBody>
      </p:sp>
      <p:sp>
        <p:nvSpPr>
          <p:cNvPr id="25" name="SK-12-text-24"/>
          <p:cNvSpPr/>
          <p:nvPr/>
        </p:nvSpPr>
        <p:spPr>
          <a:xfrm>
            <a:off x="658267" y="1453753"/>
            <a:ext cx="1153373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*Ensuring consistency between acceptable blows — Sept 2025 standards</a:t>
            </a:r>
            <a:endParaRPr lang="en-US" sz="1950" dirty="0"/>
          </a:p>
        </p:txBody>
      </p:sp>
      <p:sp>
        <p:nvSpPr>
          <p:cNvPr id="26" name="SK-12-text-25"/>
          <p:cNvSpPr/>
          <p:nvPr/>
        </p:nvSpPr>
        <p:spPr>
          <a:xfrm>
            <a:off x="1292275" y="2180779"/>
            <a:ext cx="1042320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Core Reproducibility Rule</a:t>
            </a:r>
            <a:endParaRPr lang="en-US" sz="2325" dirty="0"/>
          </a:p>
        </p:txBody>
      </p:sp>
      <p:sp>
        <p:nvSpPr>
          <p:cNvPr id="27" name="SK-12-text-26"/>
          <p:cNvSpPr/>
          <p:nvPr/>
        </p:nvSpPr>
        <p:spPr>
          <a:xfrm>
            <a:off x="841177" y="2729359"/>
            <a:ext cx="4876800" cy="9943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610"/>
              </a:lnSpc>
              <a:buNone/>
            </a:pPr>
            <a:r>
              <a:rPr lang="en-US" sz="21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best two acceptable FEV1 readings</a:t>
            </a:r>
            <a:endParaRPr lang="en-US" sz="2175" dirty="0"/>
          </a:p>
          <a:p>
            <a:pPr marL="0" indent="0" algn="ctr">
              <a:lnSpc>
                <a:spcPts val="2610"/>
              </a:lnSpc>
              <a:buNone/>
            </a:pPr>
            <a:r>
              <a:rPr lang="en-US" sz="21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must be within 150 mL or 5% of each</a:t>
            </a:r>
            <a:endParaRPr lang="en-US" sz="2175" dirty="0"/>
          </a:p>
          <a:p>
            <a:pPr marL="0" indent="0" algn="ctr">
              <a:lnSpc>
                <a:spcPts val="2610"/>
              </a:lnSpc>
              <a:buNone/>
            </a:pPr>
            <a:r>
              <a:rPr lang="en-US" sz="21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other. Same rule applies to FVC.</a:t>
            </a:r>
            <a:endParaRPr lang="en-US" sz="2175" dirty="0"/>
          </a:p>
        </p:txBody>
      </p:sp>
      <p:sp>
        <p:nvSpPr>
          <p:cNvPr id="28" name="SK-12-text-27"/>
          <p:cNvSpPr/>
          <p:nvPr/>
        </p:nvSpPr>
        <p:spPr>
          <a:xfrm>
            <a:off x="1426369" y="3915817"/>
            <a:ext cx="3706267" cy="8983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Minimum 3 acceptable blows required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 to 8 attempts permitted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Apply rule separately to FEV1 and FVC</a:t>
            </a:r>
            <a:endParaRPr lang="en-US" sz="1650" dirty="0"/>
          </a:p>
        </p:txBody>
      </p:sp>
      <p:sp>
        <p:nvSpPr>
          <p:cNvPr id="29" name="SK-12-text-28"/>
          <p:cNvSpPr/>
          <p:nvPr/>
        </p:nvSpPr>
        <p:spPr>
          <a:xfrm>
            <a:off x="7388275" y="2180779"/>
            <a:ext cx="4803725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Taking the Best Values</a:t>
            </a:r>
            <a:endParaRPr lang="en-US" sz="2325" dirty="0"/>
          </a:p>
        </p:txBody>
      </p:sp>
      <p:sp>
        <p:nvSpPr>
          <p:cNvPr id="30" name="SK-12-text-29"/>
          <p:cNvSpPr/>
          <p:nvPr/>
        </p:nvSpPr>
        <p:spPr>
          <a:xfrm>
            <a:off x="6400800" y="2571750"/>
            <a:ext cx="579120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Take the highest FEV1 from all acceptable blows</a:t>
            </a:r>
            <a:endParaRPr lang="en-US" sz="1650" dirty="0"/>
          </a:p>
        </p:txBody>
      </p:sp>
      <p:sp>
        <p:nvSpPr>
          <p:cNvPr id="31" name="SK-12-text-30"/>
          <p:cNvSpPr/>
          <p:nvPr/>
        </p:nvSpPr>
        <p:spPr>
          <a:xfrm>
            <a:off x="6412855" y="2893963"/>
            <a:ext cx="57791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Take the highest FVC from all acceptable blows</a:t>
            </a:r>
            <a:endParaRPr lang="en-US" sz="1650" dirty="0"/>
          </a:p>
        </p:txBody>
      </p:sp>
      <p:sp>
        <p:nvSpPr>
          <p:cNvPr id="32" name="SK-12-text-31"/>
          <p:cNvSpPr/>
          <p:nvPr/>
        </p:nvSpPr>
        <p:spPr>
          <a:xfrm>
            <a:off x="6412855" y="3195786"/>
            <a:ext cx="4852392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These may come from different blows — this is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correct and expected</a:t>
            </a:r>
            <a:endParaRPr lang="en-US" sz="1725" dirty="0"/>
          </a:p>
        </p:txBody>
      </p:sp>
      <p:sp>
        <p:nvSpPr>
          <p:cNvPr id="33" name="SK-12-text-32"/>
          <p:cNvSpPr/>
          <p:nvPr/>
        </p:nvSpPr>
        <p:spPr>
          <a:xfrm>
            <a:off x="6412855" y="3751213"/>
            <a:ext cx="487680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If relaxed VC (RVC) &gt; FVC, use RVC for the ratio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calculation</a:t>
            </a:r>
            <a:endParaRPr lang="en-US" sz="1725" dirty="0"/>
          </a:p>
        </p:txBody>
      </p:sp>
      <p:sp>
        <p:nvSpPr>
          <p:cNvPr id="34" name="SK-12-text-33"/>
          <p:cNvSpPr/>
          <p:nvPr/>
        </p:nvSpPr>
        <p:spPr>
          <a:xfrm>
            <a:off x="6742063" y="4409629"/>
            <a:ext cx="30384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85640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Important</a:t>
            </a:r>
            <a:endParaRPr lang="en-US" sz="1650" dirty="0"/>
          </a:p>
        </p:txBody>
      </p:sp>
      <p:sp>
        <p:nvSpPr>
          <p:cNvPr id="35" name="SK-12-text-34"/>
          <p:cNvSpPr/>
          <p:nvPr/>
        </p:nvSpPr>
        <p:spPr>
          <a:xfrm>
            <a:off x="6754267" y="4663380"/>
            <a:ext cx="543773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Never average the values — always take the highest.</a:t>
            </a:r>
            <a:endParaRPr lang="en-US" sz="1500" dirty="0"/>
          </a:p>
        </p:txBody>
      </p:sp>
      <p:sp>
        <p:nvSpPr>
          <p:cNvPr id="36" name="SK-12-text-35"/>
          <p:cNvSpPr/>
          <p:nvPr/>
        </p:nvSpPr>
        <p:spPr>
          <a:xfrm>
            <a:off x="1316682" y="5410944"/>
            <a:ext cx="432054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1: Blow 1</a:t>
            </a:r>
            <a:endParaRPr lang="en-US" sz="1800" dirty="0"/>
          </a:p>
        </p:txBody>
      </p:sp>
      <p:sp>
        <p:nvSpPr>
          <p:cNvPr id="37" name="SK-12-text-36"/>
          <p:cNvSpPr/>
          <p:nvPr/>
        </p:nvSpPr>
        <p:spPr>
          <a:xfrm>
            <a:off x="1670298" y="5774382"/>
            <a:ext cx="37928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FEV1: 2.45 L</a:t>
            </a:r>
            <a:endParaRPr lang="en-US" sz="1650" dirty="0"/>
          </a:p>
        </p:txBody>
      </p:sp>
      <p:sp>
        <p:nvSpPr>
          <p:cNvPr id="38" name="SK-12-text-37"/>
          <p:cNvSpPr/>
          <p:nvPr/>
        </p:nvSpPr>
        <p:spPr>
          <a:xfrm>
            <a:off x="3279577" y="5431482"/>
            <a:ext cx="52177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Difference: 70 mL ✓</a:t>
            </a:r>
            <a:endParaRPr lang="en-US" sz="1650" dirty="0"/>
          </a:p>
        </p:txBody>
      </p:sp>
      <p:sp>
        <p:nvSpPr>
          <p:cNvPr id="39" name="SK-12-text-38"/>
          <p:cNvSpPr/>
          <p:nvPr/>
        </p:nvSpPr>
        <p:spPr>
          <a:xfrm>
            <a:off x="3377059" y="5753844"/>
            <a:ext cx="149959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1987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150 mL —</a:t>
            </a:r>
            <a:endParaRPr lang="en-US" sz="1575" dirty="0"/>
          </a:p>
          <a:p>
            <a:pPr marL="0" indent="0" algn="ctr">
              <a:lnSpc>
                <a:spcPts val="1733"/>
              </a:lnSpc>
              <a:buNone/>
            </a:pPr>
            <a:r>
              <a:rPr lang="en-US" sz="1575" b="1" dirty="0">
                <a:solidFill>
                  <a:srgbClr val="1987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Reproducible</a:t>
            </a:r>
            <a:endParaRPr lang="en-US" sz="1575" dirty="0"/>
          </a:p>
        </p:txBody>
      </p:sp>
      <p:sp>
        <p:nvSpPr>
          <p:cNvPr id="40" name="SK-12-text-39"/>
          <p:cNvSpPr/>
          <p:nvPr/>
        </p:nvSpPr>
        <p:spPr>
          <a:xfrm>
            <a:off x="5352157" y="5424636"/>
            <a:ext cx="432054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2: Blow 2</a:t>
            </a:r>
            <a:endParaRPr lang="en-US" sz="1800" dirty="0"/>
          </a:p>
        </p:txBody>
      </p:sp>
      <p:sp>
        <p:nvSpPr>
          <p:cNvPr id="41" name="SK-12-text-40"/>
          <p:cNvSpPr/>
          <p:nvPr/>
        </p:nvSpPr>
        <p:spPr>
          <a:xfrm>
            <a:off x="5705773" y="5774382"/>
            <a:ext cx="37928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FEV1: 2.38 L</a:t>
            </a:r>
            <a:endParaRPr lang="en-US" sz="1650" dirty="0"/>
          </a:p>
        </p:txBody>
      </p:sp>
      <p:sp>
        <p:nvSpPr>
          <p:cNvPr id="42" name="SK-12-text-41"/>
          <p:cNvSpPr/>
          <p:nvPr/>
        </p:nvSpPr>
        <p:spPr>
          <a:xfrm>
            <a:off x="7376071" y="5465713"/>
            <a:ext cx="436149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*Best two selected:</a:t>
            </a:r>
            <a:endParaRPr lang="en-US" sz="1425" dirty="0"/>
          </a:p>
        </p:txBody>
      </p:sp>
      <p:sp>
        <p:nvSpPr>
          <p:cNvPr id="43" name="SK-12-text-42"/>
          <p:cNvSpPr/>
          <p:nvPr/>
        </p:nvSpPr>
        <p:spPr>
          <a:xfrm>
            <a:off x="7620000" y="5767536"/>
            <a:ext cx="276891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Blows 1 &amp; 3</a:t>
            </a:r>
            <a:endParaRPr lang="en-US" sz="1425" dirty="0"/>
          </a:p>
        </p:txBody>
      </p:sp>
      <p:sp>
        <p:nvSpPr>
          <p:cNvPr id="44" name="SK-12-text-43"/>
          <p:cNvSpPr/>
          <p:nvPr/>
        </p:nvSpPr>
        <p:spPr>
          <a:xfrm>
            <a:off x="9326761" y="5424636"/>
            <a:ext cx="286523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3: Blow 3</a:t>
            </a:r>
            <a:endParaRPr lang="en-US" sz="1800" dirty="0"/>
          </a:p>
        </p:txBody>
      </p:sp>
      <p:sp>
        <p:nvSpPr>
          <p:cNvPr id="45" name="SK-12-text-44"/>
          <p:cNvSpPr/>
          <p:nvPr/>
        </p:nvSpPr>
        <p:spPr>
          <a:xfrm>
            <a:off x="9692580" y="5774382"/>
            <a:ext cx="24994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FEV1: 2.41 L</a:t>
            </a:r>
            <a:endParaRPr lang="en-US" sz="1650" dirty="0"/>
          </a:p>
        </p:txBody>
      </p:sp>
      <p:sp>
        <p:nvSpPr>
          <p:cNvPr id="46" name="SK-12-text-45"/>
          <p:cNvSpPr/>
          <p:nvPr/>
        </p:nvSpPr>
        <p:spPr>
          <a:xfrm>
            <a:off x="572988" y="6473875"/>
            <a:ext cx="1161901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ARTP Spirometry Standards v6.5 - Sept 2025 - Bradford VTS 2026</a:t>
            </a:r>
            <a:endParaRPr lang="en-US" sz="1200" dirty="0"/>
          </a:p>
        </p:txBody>
      </p:sp>
      <p:sp>
        <p:nvSpPr>
          <p:cNvPr id="47" name="SK-12-text-46"/>
          <p:cNvSpPr/>
          <p:nvPr/>
        </p:nvSpPr>
        <p:spPr>
          <a:xfrm>
            <a:off x="11411694" y="6494413"/>
            <a:ext cx="685800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4369" y="0"/>
            <a:ext cx="7717482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82" y="1318171"/>
            <a:ext cx="816769" cy="381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5561" y="0"/>
            <a:ext cx="1036439" cy="99447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2228850"/>
            <a:ext cx="9314557" cy="421764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82659" y="2605980"/>
            <a:ext cx="1682353" cy="1680121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82659" y="4663380"/>
            <a:ext cx="1682353" cy="1680121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539805"/>
            <a:ext cx="12192000" cy="1905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563" y="2360265"/>
            <a:ext cx="2745432" cy="40957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75571" y="2360265"/>
            <a:ext cx="3660577" cy="40957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64722" y="2360265"/>
            <a:ext cx="2745581" cy="409575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1563" y="2798415"/>
            <a:ext cx="2745432" cy="704701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75571" y="2798415"/>
            <a:ext cx="3660577" cy="704701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64722" y="2798415"/>
            <a:ext cx="2745581" cy="704701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1563" y="3531691"/>
            <a:ext cx="2745432" cy="704701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75571" y="3531691"/>
            <a:ext cx="3660577" cy="704701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64722" y="3531691"/>
            <a:ext cx="2745581" cy="704701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1563" y="4264968"/>
            <a:ext cx="2745432" cy="704701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75571" y="4264968"/>
            <a:ext cx="3660577" cy="704701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64722" y="4264968"/>
            <a:ext cx="2745581" cy="704701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1563" y="4998244"/>
            <a:ext cx="2745432" cy="449461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75571" y="4998244"/>
            <a:ext cx="3660577" cy="449461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64722" y="4998244"/>
            <a:ext cx="2745581" cy="449461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1563" y="5476280"/>
            <a:ext cx="2745432" cy="449461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75571" y="5476280"/>
            <a:ext cx="3660577" cy="449461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64722" y="5476280"/>
            <a:ext cx="2745581" cy="449461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1563" y="5954316"/>
            <a:ext cx="2745432" cy="449759"/>
          </a:xfrm>
          <a:prstGeom prst="rect">
            <a:avLst/>
          </a:prstGeom>
        </p:spPr>
      </p:pic>
      <p:pic>
        <p:nvPicPr>
          <p:cNvPr id="29" name="SK-13-img-2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75571" y="5954316"/>
            <a:ext cx="3660577" cy="449759"/>
          </a:xfrm>
          <a:prstGeom prst="rect">
            <a:avLst/>
          </a:prstGeom>
        </p:spPr>
      </p:pic>
      <p:pic>
        <p:nvPicPr>
          <p:cNvPr id="30" name="SK-13-img-2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064722" y="5954316"/>
            <a:ext cx="2745581" cy="449759"/>
          </a:xfrm>
          <a:prstGeom prst="rect">
            <a:avLst/>
          </a:prstGeom>
        </p:spPr>
      </p:pic>
      <p:pic>
        <p:nvPicPr>
          <p:cNvPr id="31" name="SK-13-img-3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94863" y="4629150"/>
            <a:ext cx="1658094" cy="1680121"/>
          </a:xfrm>
          <a:prstGeom prst="rect">
            <a:avLst/>
          </a:prstGeom>
        </p:spPr>
      </p:pic>
      <p:pic>
        <p:nvPicPr>
          <p:cNvPr id="32" name="SK-13-img-3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094863" y="2551063"/>
            <a:ext cx="1658094" cy="1693813"/>
          </a:xfrm>
          <a:prstGeom prst="rect">
            <a:avLst/>
          </a:prstGeom>
        </p:spPr>
      </p:pic>
      <p:sp>
        <p:nvSpPr>
          <p:cNvPr id="33" name="SK-13-text-32"/>
          <p:cNvSpPr/>
          <p:nvPr/>
        </p:nvSpPr>
        <p:spPr>
          <a:xfrm>
            <a:off x="553938" y="2360265"/>
            <a:ext cx="2650182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</a:rPr>
              <a:t>Problem name</a:t>
            </a:r>
            <a:endParaRPr lang="en-US" sz="1500" dirty="0"/>
          </a:p>
        </p:txBody>
      </p:sp>
      <p:sp>
        <p:nvSpPr>
          <p:cNvPr id="34" name="SK-13-text-33"/>
          <p:cNvSpPr/>
          <p:nvPr/>
        </p:nvSpPr>
        <p:spPr>
          <a:xfrm>
            <a:off x="3327946" y="2360265"/>
            <a:ext cx="3565327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</a:rPr>
              <a:t>What you see</a:t>
            </a:r>
            <a:endParaRPr lang="en-US" sz="1500" dirty="0"/>
          </a:p>
        </p:txBody>
      </p:sp>
      <p:sp>
        <p:nvSpPr>
          <p:cNvPr id="35" name="SK-13-text-34"/>
          <p:cNvSpPr/>
          <p:nvPr/>
        </p:nvSpPr>
        <p:spPr>
          <a:xfrm>
            <a:off x="7017097" y="2360265"/>
            <a:ext cx="2650331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</a:rPr>
              <a:t>Effect on results</a:t>
            </a:r>
            <a:endParaRPr lang="en-US" sz="1500" dirty="0"/>
          </a:p>
        </p:txBody>
      </p:sp>
      <p:sp>
        <p:nvSpPr>
          <p:cNvPr id="36" name="SK-13-text-35"/>
          <p:cNvSpPr/>
          <p:nvPr/>
        </p:nvSpPr>
        <p:spPr>
          <a:xfrm>
            <a:off x="558701" y="2798415"/>
            <a:ext cx="2545407" cy="7047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59A4"/>
                </a:solidFill>
              </a:rPr>
              <a:t>Cough During Test</a:t>
            </a:r>
            <a:endParaRPr lang="en-US" sz="1350" dirty="0"/>
          </a:p>
        </p:txBody>
      </p:sp>
      <p:sp>
        <p:nvSpPr>
          <p:cNvPr id="37" name="SK-13-text-36"/>
          <p:cNvSpPr/>
          <p:nvPr/>
        </p:nvSpPr>
        <p:spPr>
          <a:xfrm>
            <a:off x="3375571" y="2798415"/>
            <a:ext cx="3374827" cy="7047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Irregular peaks and troughs throughout curve</a:t>
            </a:r>
            <a:endParaRPr lang="en-US" sz="1350" dirty="0"/>
          </a:p>
        </p:txBody>
      </p:sp>
      <p:sp>
        <p:nvSpPr>
          <p:cNvPr id="38" name="SK-13-text-37"/>
          <p:cNvSpPr/>
          <p:nvPr/>
        </p:nvSpPr>
        <p:spPr>
          <a:xfrm>
            <a:off x="7938790" y="3050679"/>
            <a:ext cx="99729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Affects FVC</a:t>
            </a:r>
            <a:endParaRPr lang="en-US" sz="1350" dirty="0"/>
          </a:p>
        </p:txBody>
      </p:sp>
      <p:sp>
        <p:nvSpPr>
          <p:cNvPr id="39" name="SK-13-text-38"/>
          <p:cNvSpPr/>
          <p:nvPr/>
        </p:nvSpPr>
        <p:spPr>
          <a:xfrm>
            <a:off x="9357866" y="2974479"/>
            <a:ext cx="37147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C69D6C"/>
                </a:solidFill>
              </a:rPr>
              <a:t>⚠</a:t>
            </a:r>
            <a:endParaRPr lang="en-US" sz="1950" dirty="0"/>
          </a:p>
        </p:txBody>
      </p:sp>
      <p:sp>
        <p:nvSpPr>
          <p:cNvPr id="40" name="SK-13-text-39"/>
          <p:cNvSpPr/>
          <p:nvPr/>
        </p:nvSpPr>
        <p:spPr>
          <a:xfrm>
            <a:off x="558701" y="3531691"/>
            <a:ext cx="2545407" cy="7047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59A4"/>
                </a:solidFill>
              </a:rPr>
              <a:t>Poor Effort</a:t>
            </a:r>
            <a:endParaRPr lang="en-US" sz="1350" dirty="0"/>
          </a:p>
        </p:txBody>
      </p:sp>
      <p:sp>
        <p:nvSpPr>
          <p:cNvPr id="41" name="SK-13-text-40"/>
          <p:cNvSpPr/>
          <p:nvPr/>
        </p:nvSpPr>
        <p:spPr>
          <a:xfrm>
            <a:off x="3375571" y="3531691"/>
            <a:ext cx="3374827" cy="7047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Rounded, blunt peak — not sharp or explosive</a:t>
            </a:r>
            <a:endParaRPr lang="en-US" sz="1350" dirty="0"/>
          </a:p>
        </p:txBody>
      </p:sp>
      <p:sp>
        <p:nvSpPr>
          <p:cNvPr id="42" name="SK-13-text-41"/>
          <p:cNvSpPr/>
          <p:nvPr/>
        </p:nvSpPr>
        <p:spPr>
          <a:xfrm>
            <a:off x="7818090" y="3783955"/>
            <a:ext cx="12388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Reduces FEV1</a:t>
            </a:r>
            <a:endParaRPr lang="en-US" sz="1350" dirty="0"/>
          </a:p>
        </p:txBody>
      </p:sp>
      <p:sp>
        <p:nvSpPr>
          <p:cNvPr id="43" name="SK-13-text-42"/>
          <p:cNvSpPr/>
          <p:nvPr/>
        </p:nvSpPr>
        <p:spPr>
          <a:xfrm>
            <a:off x="9357866" y="3707755"/>
            <a:ext cx="37147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C69D6C"/>
                </a:solidFill>
              </a:rPr>
              <a:t>⚠</a:t>
            </a:r>
            <a:endParaRPr lang="en-US" sz="1950" dirty="0"/>
          </a:p>
        </p:txBody>
      </p:sp>
      <p:sp>
        <p:nvSpPr>
          <p:cNvPr id="44" name="SK-13-text-43"/>
          <p:cNvSpPr/>
          <p:nvPr/>
        </p:nvSpPr>
        <p:spPr>
          <a:xfrm>
            <a:off x="558701" y="4264968"/>
            <a:ext cx="2545407" cy="7047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59A4"/>
                </a:solidFill>
              </a:rPr>
              <a:t>Slow Start</a:t>
            </a:r>
            <a:endParaRPr lang="en-US" sz="1350" dirty="0"/>
          </a:p>
        </p:txBody>
      </p:sp>
      <p:sp>
        <p:nvSpPr>
          <p:cNvPr id="45" name="SK-13-text-44"/>
          <p:cNvSpPr/>
          <p:nvPr/>
        </p:nvSpPr>
        <p:spPr>
          <a:xfrm>
            <a:off x="3375571" y="4264968"/>
            <a:ext cx="3374827" cy="7047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Peak appears mid-curve, not at the beginning</a:t>
            </a:r>
            <a:endParaRPr lang="en-US" sz="1350" dirty="0"/>
          </a:p>
        </p:txBody>
      </p:sp>
      <p:sp>
        <p:nvSpPr>
          <p:cNvPr id="46" name="SK-13-text-45"/>
          <p:cNvSpPr/>
          <p:nvPr/>
        </p:nvSpPr>
        <p:spPr>
          <a:xfrm>
            <a:off x="7818090" y="4517231"/>
            <a:ext cx="12388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Reduces FEV1</a:t>
            </a:r>
            <a:endParaRPr lang="en-US" sz="1350" dirty="0"/>
          </a:p>
        </p:txBody>
      </p:sp>
      <p:sp>
        <p:nvSpPr>
          <p:cNvPr id="47" name="SK-13-text-46"/>
          <p:cNvSpPr/>
          <p:nvPr/>
        </p:nvSpPr>
        <p:spPr>
          <a:xfrm>
            <a:off x="9357866" y="4441031"/>
            <a:ext cx="37147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C69D6C"/>
                </a:solidFill>
              </a:rPr>
              <a:t>⚠</a:t>
            </a:r>
            <a:endParaRPr lang="en-US" sz="1950" dirty="0"/>
          </a:p>
        </p:txBody>
      </p:sp>
      <p:sp>
        <p:nvSpPr>
          <p:cNvPr id="48" name="SK-13-text-47"/>
          <p:cNvSpPr/>
          <p:nvPr/>
        </p:nvSpPr>
        <p:spPr>
          <a:xfrm>
            <a:off x="558701" y="4998244"/>
            <a:ext cx="2545407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59A4"/>
                </a:solidFill>
              </a:rPr>
              <a:t>Inspiration at Start</a:t>
            </a:r>
            <a:endParaRPr lang="en-US" sz="1350" dirty="0"/>
          </a:p>
        </p:txBody>
      </p:sp>
      <p:sp>
        <p:nvSpPr>
          <p:cNvPr id="49" name="SK-13-text-48"/>
          <p:cNvSpPr/>
          <p:nvPr/>
        </p:nvSpPr>
        <p:spPr>
          <a:xfrm>
            <a:off x="3332708" y="4998244"/>
            <a:ext cx="3460552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Negative curve deflection at the start</a:t>
            </a:r>
            <a:endParaRPr lang="en-US" sz="1350" dirty="0"/>
          </a:p>
        </p:txBody>
      </p:sp>
      <p:sp>
        <p:nvSpPr>
          <p:cNvPr id="50" name="SK-13-text-49"/>
          <p:cNvSpPr/>
          <p:nvPr/>
        </p:nvSpPr>
        <p:spPr>
          <a:xfrm>
            <a:off x="7671792" y="5122962"/>
            <a:ext cx="153129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Affects all readings</a:t>
            </a:r>
            <a:endParaRPr lang="en-US" sz="1350" dirty="0"/>
          </a:p>
        </p:txBody>
      </p:sp>
      <p:sp>
        <p:nvSpPr>
          <p:cNvPr id="51" name="SK-13-text-50"/>
          <p:cNvSpPr/>
          <p:nvPr/>
        </p:nvSpPr>
        <p:spPr>
          <a:xfrm>
            <a:off x="9357866" y="5046762"/>
            <a:ext cx="37147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C69D6C"/>
                </a:solidFill>
              </a:rPr>
              <a:t>⚠</a:t>
            </a:r>
            <a:endParaRPr lang="en-US" sz="1950" dirty="0"/>
          </a:p>
        </p:txBody>
      </p:sp>
      <p:sp>
        <p:nvSpPr>
          <p:cNvPr id="52" name="SK-13-text-51"/>
          <p:cNvSpPr/>
          <p:nvPr/>
        </p:nvSpPr>
        <p:spPr>
          <a:xfrm>
            <a:off x="558701" y="5476280"/>
            <a:ext cx="2545407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59A4"/>
                </a:solidFill>
              </a:rPr>
              <a:t>Premature Termination</a:t>
            </a:r>
            <a:endParaRPr lang="en-US" sz="1350" dirty="0"/>
          </a:p>
        </p:txBody>
      </p:sp>
      <p:sp>
        <p:nvSpPr>
          <p:cNvPr id="53" name="SK-13-text-52"/>
          <p:cNvSpPr/>
          <p:nvPr/>
        </p:nvSpPr>
        <p:spPr>
          <a:xfrm>
            <a:off x="3332708" y="5476280"/>
            <a:ext cx="3460552" cy="449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Curve ends abruptly; no plateau reached</a:t>
            </a:r>
            <a:endParaRPr lang="en-US" sz="1350" dirty="0"/>
          </a:p>
        </p:txBody>
      </p:sp>
      <p:sp>
        <p:nvSpPr>
          <p:cNvPr id="54" name="SK-13-text-53"/>
          <p:cNvSpPr/>
          <p:nvPr/>
        </p:nvSpPr>
        <p:spPr>
          <a:xfrm>
            <a:off x="7599015" y="5600998"/>
            <a:ext cx="167699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Underestimates FVC</a:t>
            </a:r>
            <a:endParaRPr lang="en-US" sz="1350" dirty="0"/>
          </a:p>
        </p:txBody>
      </p:sp>
      <p:sp>
        <p:nvSpPr>
          <p:cNvPr id="55" name="SK-13-text-54"/>
          <p:cNvSpPr/>
          <p:nvPr/>
        </p:nvSpPr>
        <p:spPr>
          <a:xfrm>
            <a:off x="9357866" y="5524798"/>
            <a:ext cx="37147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C69D6C"/>
                </a:solidFill>
              </a:rPr>
              <a:t>⚠</a:t>
            </a:r>
            <a:endParaRPr lang="en-US" sz="1950" dirty="0"/>
          </a:p>
        </p:txBody>
      </p:sp>
      <p:sp>
        <p:nvSpPr>
          <p:cNvPr id="56" name="SK-13-text-55"/>
          <p:cNvSpPr/>
          <p:nvPr/>
        </p:nvSpPr>
        <p:spPr>
          <a:xfrm>
            <a:off x="558701" y="5954316"/>
            <a:ext cx="2545407" cy="4497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59A4"/>
                </a:solidFill>
              </a:rPr>
              <a:t>Air Leak</a:t>
            </a:r>
            <a:endParaRPr lang="en-US" sz="1350" dirty="0"/>
          </a:p>
        </p:txBody>
      </p:sp>
      <p:sp>
        <p:nvSpPr>
          <p:cNvPr id="57" name="SK-13-text-56"/>
          <p:cNvSpPr/>
          <p:nvPr/>
        </p:nvSpPr>
        <p:spPr>
          <a:xfrm>
            <a:off x="3332708" y="5954316"/>
            <a:ext cx="3460552" cy="44975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Lower overall volumes throughout the curve</a:t>
            </a:r>
            <a:endParaRPr lang="en-US" sz="1350" dirty="0"/>
          </a:p>
        </p:txBody>
      </p:sp>
      <p:sp>
        <p:nvSpPr>
          <p:cNvPr id="58" name="SK-13-text-57"/>
          <p:cNvSpPr/>
          <p:nvPr/>
        </p:nvSpPr>
        <p:spPr>
          <a:xfrm>
            <a:off x="7412980" y="6079182"/>
            <a:ext cx="204891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</a:rPr>
              <a:t>Underestimates all values</a:t>
            </a:r>
            <a:endParaRPr lang="en-US" sz="1350" dirty="0"/>
          </a:p>
        </p:txBody>
      </p:sp>
      <p:sp>
        <p:nvSpPr>
          <p:cNvPr id="59" name="SK-13-text-58"/>
          <p:cNvSpPr/>
          <p:nvPr/>
        </p:nvSpPr>
        <p:spPr>
          <a:xfrm>
            <a:off x="9357866" y="6002982"/>
            <a:ext cx="37147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950" dirty="0">
                <a:solidFill>
                  <a:srgbClr val="C69D6C"/>
                </a:solidFill>
              </a:rPr>
              <a:t>⚠</a:t>
            </a:r>
            <a:endParaRPr lang="en-US" sz="1950" dirty="0"/>
          </a:p>
        </p:txBody>
      </p:sp>
      <p:sp>
        <p:nvSpPr>
          <p:cNvPr id="60" name="SK-13-text-59"/>
          <p:cNvSpPr/>
          <p:nvPr/>
        </p:nvSpPr>
        <p:spPr>
          <a:xfrm>
            <a:off x="658267" y="603498"/>
            <a:ext cx="1153373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5E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Visual Patterns and Technique Problems</a:t>
            </a:r>
            <a:endParaRPr lang="en-US" sz="3600" dirty="0"/>
          </a:p>
        </p:txBody>
      </p:sp>
      <p:sp>
        <p:nvSpPr>
          <p:cNvPr id="61" name="SK-13-text-60"/>
          <p:cNvSpPr/>
          <p:nvPr/>
        </p:nvSpPr>
        <p:spPr>
          <a:xfrm>
            <a:off x="658267" y="1543050"/>
            <a:ext cx="7644259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Recognising poor technique on the flow-volume loop —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it misleads your diagnosis</a:t>
            </a:r>
            <a:endParaRPr lang="en-US" sz="1950" dirty="0"/>
          </a:p>
        </p:txBody>
      </p:sp>
      <p:sp>
        <p:nvSpPr>
          <p:cNvPr id="62" name="SK-13-text-61"/>
          <p:cNvSpPr/>
          <p:nvPr/>
        </p:nvSpPr>
        <p:spPr>
          <a:xfrm>
            <a:off x="10056763" y="2359075"/>
            <a:ext cx="172209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5E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Normal vs. Abnormal Loop</a:t>
            </a:r>
            <a:endParaRPr lang="en-US" sz="900" dirty="0"/>
          </a:p>
        </p:txBody>
      </p:sp>
      <p:sp>
        <p:nvSpPr>
          <p:cNvPr id="63" name="SK-13-text-62"/>
          <p:cNvSpPr/>
          <p:nvPr/>
        </p:nvSpPr>
        <p:spPr>
          <a:xfrm>
            <a:off x="10081171" y="4423321"/>
            <a:ext cx="1673275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5E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Baseline Reference Curve</a:t>
            </a:r>
            <a:endParaRPr lang="en-US" sz="900" dirty="0"/>
          </a:p>
        </p:txBody>
      </p:sp>
      <p:sp>
        <p:nvSpPr>
          <p:cNvPr id="64" name="SK-13-text-63"/>
          <p:cNvSpPr/>
          <p:nvPr/>
        </p:nvSpPr>
        <p:spPr>
          <a:xfrm>
            <a:off x="121890" y="6638479"/>
            <a:ext cx="7208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Spirometry Teaching Deck</a:t>
            </a:r>
            <a:endParaRPr lang="en-US" sz="1200" dirty="0"/>
          </a:p>
        </p:txBody>
      </p:sp>
      <p:sp>
        <p:nvSpPr>
          <p:cNvPr id="65" name="SK-13-text-64"/>
          <p:cNvSpPr/>
          <p:nvPr/>
        </p:nvSpPr>
        <p:spPr>
          <a:xfrm>
            <a:off x="11042898" y="6638479"/>
            <a:ext cx="100265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13 of 37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173" y="1008013"/>
            <a:ext cx="1280071" cy="191988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3641527"/>
            <a:ext cx="1462980" cy="418207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5490" y="3641527"/>
            <a:ext cx="1462980" cy="418207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6973" y="3641527"/>
            <a:ext cx="1462980" cy="418207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73" y="5884069"/>
            <a:ext cx="11155561" cy="486817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5561" y="0"/>
            <a:ext cx="1036439" cy="106293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2338536"/>
            <a:ext cx="2377380" cy="2750046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32463" y="2338536"/>
            <a:ext cx="146298" cy="2750046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47098" y="2461915"/>
            <a:ext cx="1597075" cy="253603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76071" y="4923979"/>
            <a:ext cx="365671" cy="20568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02353" y="2338536"/>
            <a:ext cx="2377380" cy="2750046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92667" y="2338536"/>
            <a:ext cx="146298" cy="2750046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73059" y="2455069"/>
            <a:ext cx="1926282" cy="253603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265396" y="4766221"/>
            <a:ext cx="560784" cy="555427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021788" y="2873425"/>
            <a:ext cx="804565" cy="61719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717161" y="3566071"/>
            <a:ext cx="353467" cy="287982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59067" y="2873425"/>
            <a:ext cx="621655" cy="617190"/>
          </a:xfrm>
          <a:prstGeom prst="rect">
            <a:avLst/>
          </a:prstGeom>
        </p:spPr>
      </p:pic>
      <p:sp>
        <p:nvSpPr>
          <p:cNvPr id="20" name="SK-14-text-19"/>
          <p:cNvSpPr/>
          <p:nvPr/>
        </p:nvSpPr>
        <p:spPr>
          <a:xfrm>
            <a:off x="621655" y="473125"/>
            <a:ext cx="1157034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55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GLI Global 2022 Race-Neutral Equations</a:t>
            </a:r>
            <a:endParaRPr lang="en-US" sz="3300" dirty="0"/>
          </a:p>
        </p:txBody>
      </p:sp>
      <p:sp>
        <p:nvSpPr>
          <p:cNvPr id="21" name="SK-14-text-20"/>
          <p:cNvSpPr/>
          <p:nvPr/>
        </p:nvSpPr>
        <p:spPr>
          <a:xfrm>
            <a:off x="609600" y="1330375"/>
            <a:ext cx="115824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*The new UK standard for spirometry reference values — adopted June 2025*</a:t>
            </a:r>
            <a:endParaRPr lang="en-US" sz="1800" dirty="0"/>
          </a:p>
        </p:txBody>
      </p:sp>
      <p:sp>
        <p:nvSpPr>
          <p:cNvPr id="22" name="SK-14-text-21"/>
          <p:cNvSpPr/>
          <p:nvPr/>
        </p:nvSpPr>
        <p:spPr>
          <a:xfrm>
            <a:off x="609600" y="1933873"/>
            <a:ext cx="298037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8B8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CHANGED</a:t>
            </a:r>
            <a:endParaRPr lang="en-US" sz="1575" dirty="0"/>
          </a:p>
        </p:txBody>
      </p:sp>
      <p:sp>
        <p:nvSpPr>
          <p:cNvPr id="23" name="SK-14-text-22"/>
          <p:cNvSpPr/>
          <p:nvPr/>
        </p:nvSpPr>
        <p:spPr>
          <a:xfrm>
            <a:off x="609600" y="2215009"/>
            <a:ext cx="4840188" cy="8297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ARTP issued a position statement in June 2025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formally adopting GLI Global 2022 race-neutral</a:t>
            </a:r>
            <a:endParaRPr lang="en-US" sz="1650" dirty="0"/>
          </a:p>
          <a:p>
            <a:pPr marL="0" indent="0" algn="l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reference equations for UK spirometry practice.</a:t>
            </a:r>
            <a:endParaRPr lang="en-US" sz="1650" dirty="0"/>
          </a:p>
        </p:txBody>
      </p:sp>
      <p:sp>
        <p:nvSpPr>
          <p:cNvPr id="24" name="SK-14-text-23"/>
          <p:cNvSpPr/>
          <p:nvPr/>
        </p:nvSpPr>
        <p:spPr>
          <a:xfrm>
            <a:off x="609600" y="3319165"/>
            <a:ext cx="346043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8B8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VARIABLES USED</a:t>
            </a:r>
            <a:endParaRPr lang="en-US" sz="1575" dirty="0"/>
          </a:p>
        </p:txBody>
      </p:sp>
      <p:sp>
        <p:nvSpPr>
          <p:cNvPr id="25" name="SK-14-text-24"/>
          <p:cNvSpPr/>
          <p:nvPr/>
        </p:nvSpPr>
        <p:spPr>
          <a:xfrm>
            <a:off x="1133773" y="3758059"/>
            <a:ext cx="82010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55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</a:t>
            </a:r>
            <a:endParaRPr lang="en-US" sz="1575" dirty="0"/>
          </a:p>
        </p:txBody>
      </p:sp>
      <p:sp>
        <p:nvSpPr>
          <p:cNvPr id="26" name="SK-14-text-25"/>
          <p:cNvSpPr/>
          <p:nvPr/>
        </p:nvSpPr>
        <p:spPr>
          <a:xfrm>
            <a:off x="2584698" y="3744367"/>
            <a:ext cx="154019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55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Height</a:t>
            </a:r>
            <a:endParaRPr lang="en-US" sz="1575" dirty="0"/>
          </a:p>
        </p:txBody>
      </p:sp>
      <p:sp>
        <p:nvSpPr>
          <p:cNvPr id="27" name="SK-14-text-26"/>
          <p:cNvSpPr/>
          <p:nvPr/>
        </p:nvSpPr>
        <p:spPr>
          <a:xfrm>
            <a:off x="4328071" y="3751213"/>
            <a:ext cx="82010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5596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Sex</a:t>
            </a:r>
            <a:endParaRPr lang="en-US" sz="1575" dirty="0"/>
          </a:p>
        </p:txBody>
      </p:sp>
      <p:sp>
        <p:nvSpPr>
          <p:cNvPr id="28" name="SK-14-text-27"/>
          <p:cNvSpPr/>
          <p:nvPr/>
        </p:nvSpPr>
        <p:spPr>
          <a:xfrm>
            <a:off x="621655" y="4190107"/>
            <a:ext cx="1153858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*No racial or ethnic adjustment. No correction factors.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609600" y="4731990"/>
            <a:ext cx="466058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8B8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IMPORTANCE</a:t>
            </a:r>
            <a:endParaRPr lang="en-US" sz="1575" dirty="0"/>
          </a:p>
        </p:txBody>
      </p:sp>
      <p:sp>
        <p:nvSpPr>
          <p:cNvPr id="30" name="SK-14-text-29"/>
          <p:cNvSpPr/>
          <p:nvPr/>
        </p:nvSpPr>
        <p:spPr>
          <a:xfrm>
            <a:off x="609600" y="5019973"/>
            <a:ext cx="115824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Eliminates systematic bias against non-white patients.</a:t>
            </a:r>
            <a:endParaRPr lang="en-US" sz="1650" dirty="0"/>
          </a:p>
        </p:txBody>
      </p:sp>
      <p:sp>
        <p:nvSpPr>
          <p:cNvPr id="31" name="SK-14-text-30"/>
          <p:cNvSpPr/>
          <p:nvPr/>
        </p:nvSpPr>
        <p:spPr>
          <a:xfrm>
            <a:off x="609600" y="5294263"/>
            <a:ext cx="115824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Ensures equitable diagnosis across all ethnic backgrounds.</a:t>
            </a:r>
            <a:endParaRPr lang="en-US" sz="1650" dirty="0"/>
          </a:p>
        </p:txBody>
      </p:sp>
      <p:sp>
        <p:nvSpPr>
          <p:cNvPr id="32" name="SK-14-text-31"/>
          <p:cNvSpPr/>
          <p:nvPr/>
        </p:nvSpPr>
        <p:spPr>
          <a:xfrm>
            <a:off x="6681192" y="2496294"/>
            <a:ext cx="28384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C050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OLD APPROACH</a:t>
            </a:r>
            <a:endParaRPr lang="en-US" sz="1500" dirty="0"/>
          </a:p>
        </p:txBody>
      </p:sp>
      <p:sp>
        <p:nvSpPr>
          <p:cNvPr id="33" name="SK-14-text-32"/>
          <p:cNvSpPr/>
          <p:nvPr/>
        </p:nvSpPr>
        <p:spPr>
          <a:xfrm>
            <a:off x="6351984" y="3655219"/>
            <a:ext cx="46672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ECCS / BTS Equations</a:t>
            </a:r>
            <a:endParaRPr lang="en-US" sz="1500" dirty="0"/>
          </a:p>
        </p:txBody>
      </p:sp>
      <p:sp>
        <p:nvSpPr>
          <p:cNvPr id="34" name="SK-14-text-33"/>
          <p:cNvSpPr/>
          <p:nvPr/>
        </p:nvSpPr>
        <p:spPr>
          <a:xfrm>
            <a:off x="6290965" y="3922663"/>
            <a:ext cx="56407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+ Ethnic correction factors</a:t>
            </a:r>
            <a:endParaRPr lang="en-US" sz="1350" dirty="0"/>
          </a:p>
        </p:txBody>
      </p:sp>
      <p:sp>
        <p:nvSpPr>
          <p:cNvPr id="35" name="SK-14-text-34"/>
          <p:cNvSpPr/>
          <p:nvPr/>
        </p:nvSpPr>
        <p:spPr>
          <a:xfrm>
            <a:off x="6461671" y="4245025"/>
            <a:ext cx="42262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Afro-Caribbean: -13%</a:t>
            </a:r>
            <a:endParaRPr lang="en-US" sz="1275" dirty="0"/>
          </a:p>
        </p:txBody>
      </p:sp>
      <p:sp>
        <p:nvSpPr>
          <p:cNvPr id="36" name="SK-14-text-35"/>
          <p:cNvSpPr/>
          <p:nvPr/>
        </p:nvSpPr>
        <p:spPr>
          <a:xfrm>
            <a:off x="6924973" y="4491930"/>
            <a:ext cx="215360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55555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Asian: -7%</a:t>
            </a:r>
            <a:endParaRPr lang="en-US" sz="1275" dirty="0"/>
          </a:p>
        </p:txBody>
      </p:sp>
      <p:sp>
        <p:nvSpPr>
          <p:cNvPr id="37" name="SK-14-text-36"/>
          <p:cNvSpPr/>
          <p:nvPr/>
        </p:nvSpPr>
        <p:spPr>
          <a:xfrm>
            <a:off x="7485757" y="4265563"/>
            <a:ext cx="2501265" cy="1028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C0504D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OBSOLETE</a:t>
            </a:r>
            <a:endParaRPr lang="en-US" sz="1950" dirty="0"/>
          </a:p>
        </p:txBody>
      </p:sp>
      <p:sp>
        <p:nvSpPr>
          <p:cNvPr id="38" name="SK-14-text-37"/>
          <p:cNvSpPr/>
          <p:nvPr/>
        </p:nvSpPr>
        <p:spPr>
          <a:xfrm>
            <a:off x="9521875" y="2489448"/>
            <a:ext cx="26701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8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CURRENT STANDARD</a:t>
            </a:r>
            <a:endParaRPr lang="en-US" sz="1500" dirty="0"/>
          </a:p>
        </p:txBody>
      </p:sp>
      <p:sp>
        <p:nvSpPr>
          <p:cNvPr id="39" name="SK-14-text-38"/>
          <p:cNvSpPr/>
          <p:nvPr/>
        </p:nvSpPr>
        <p:spPr>
          <a:xfrm>
            <a:off x="9668173" y="3655219"/>
            <a:ext cx="252382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GLI Global 2022</a:t>
            </a:r>
            <a:endParaRPr lang="en-US" sz="1500" dirty="0"/>
          </a:p>
        </p:txBody>
      </p:sp>
      <p:sp>
        <p:nvSpPr>
          <p:cNvPr id="40" name="SK-14-text-39"/>
          <p:cNvSpPr/>
          <p:nvPr/>
        </p:nvSpPr>
        <p:spPr>
          <a:xfrm>
            <a:off x="9473059" y="3915817"/>
            <a:ext cx="27189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Race-neutral equations</a:t>
            </a:r>
            <a:endParaRPr lang="en-US" sz="1350" dirty="0"/>
          </a:p>
        </p:txBody>
      </p:sp>
      <p:sp>
        <p:nvSpPr>
          <p:cNvPr id="41" name="SK-14-text-40"/>
          <p:cNvSpPr/>
          <p:nvPr/>
        </p:nvSpPr>
        <p:spPr>
          <a:xfrm>
            <a:off x="9387780" y="4251871"/>
            <a:ext cx="204817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Age · Height · Sex only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Z-scores &amp; LLN reporting</a:t>
            </a:r>
            <a:endParaRPr lang="en-US" sz="1350" dirty="0"/>
          </a:p>
        </p:txBody>
      </p:sp>
      <p:sp>
        <p:nvSpPr>
          <p:cNvPr id="42" name="SK-14-text-41"/>
          <p:cNvSpPr/>
          <p:nvPr/>
        </p:nvSpPr>
        <p:spPr>
          <a:xfrm>
            <a:off x="1097161" y="5980063"/>
            <a:ext cx="11094839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**Race-specific correction factors are no longer recommended in UK practice — ARTP, June 2025**</a:t>
            </a:r>
            <a:endParaRPr lang="en-US" sz="1650" dirty="0"/>
          </a:p>
        </p:txBody>
      </p:sp>
      <p:sp>
        <p:nvSpPr>
          <p:cNvPr id="43" name="SK-14-text-42"/>
          <p:cNvSpPr/>
          <p:nvPr/>
        </p:nvSpPr>
        <p:spPr>
          <a:xfrm>
            <a:off x="487561" y="6563023"/>
            <a:ext cx="765905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8888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Spirometry Teaching Deck</a:t>
            </a:r>
            <a:endParaRPr lang="en-US" sz="1275" dirty="0"/>
          </a:p>
        </p:txBody>
      </p:sp>
      <p:sp>
        <p:nvSpPr>
          <p:cNvPr id="44" name="SK-14-text-43"/>
          <p:cNvSpPr/>
          <p:nvPr/>
        </p:nvSpPr>
        <p:spPr>
          <a:xfrm>
            <a:off x="10777686" y="6563023"/>
            <a:ext cx="141431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88888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Slide 14 of 37</a:t>
            </a:r>
            <a:endParaRPr lang="en-US" sz="12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7600" y="0"/>
            <a:ext cx="914400" cy="99447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1233190"/>
            <a:ext cx="1145977" cy="5715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71" y="1872109"/>
            <a:ext cx="7022455" cy="2557909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872109"/>
            <a:ext cx="7022455" cy="2557909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7169" y="4095750"/>
            <a:ext cx="524173" cy="381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59360" y="4060918"/>
            <a:ext cx="107763" cy="107763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09992" y="1865263"/>
            <a:ext cx="3182094" cy="154305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44086" y="1954411"/>
            <a:ext cx="2913757" cy="678805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44086" y="2633365"/>
            <a:ext cx="2913757" cy="6858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09992" y="3716982"/>
            <a:ext cx="3182094" cy="2146548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09992" y="3716982"/>
            <a:ext cx="158353" cy="2146548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4657" y="6569869"/>
            <a:ext cx="3777194" cy="287982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16596" y="2893963"/>
            <a:ext cx="1292275" cy="479971"/>
          </a:xfrm>
          <a:prstGeom prst="rect">
            <a:avLst/>
          </a:prstGeom>
        </p:spPr>
      </p:pic>
      <p:sp>
        <p:nvSpPr>
          <p:cNvPr id="16" name="SK-15-text-15"/>
          <p:cNvSpPr/>
          <p:nvPr/>
        </p:nvSpPr>
        <p:spPr>
          <a:xfrm>
            <a:off x="633859" y="617190"/>
            <a:ext cx="11558141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Obsolete Ethnic Correction Factors</a:t>
            </a:r>
            <a:endParaRPr lang="en-US" sz="3375" dirty="0"/>
          </a:p>
        </p:txBody>
      </p:sp>
      <p:sp>
        <p:nvSpPr>
          <p:cNvPr id="17" name="SK-15-text-16"/>
          <p:cNvSpPr/>
          <p:nvPr/>
        </p:nvSpPr>
        <p:spPr>
          <a:xfrm>
            <a:off x="621655" y="1467594"/>
            <a:ext cx="115703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*These corrections are no longer recommended in UK practice*</a:t>
            </a:r>
            <a:endParaRPr lang="en-US" sz="1800" dirty="0"/>
          </a:p>
        </p:txBody>
      </p:sp>
      <p:sp>
        <p:nvSpPr>
          <p:cNvPr id="18" name="SK-15-text-17"/>
          <p:cNvSpPr/>
          <p:nvPr/>
        </p:nvSpPr>
        <p:spPr>
          <a:xfrm>
            <a:off x="780157" y="2002482"/>
            <a:ext cx="469106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Old Approach</a:t>
            </a:r>
            <a:endParaRPr lang="en-US" sz="1875" dirty="0"/>
          </a:p>
        </p:txBody>
      </p:sp>
      <p:sp>
        <p:nvSpPr>
          <p:cNvPr id="19" name="SK-15-text-18"/>
          <p:cNvSpPr/>
          <p:nvPr/>
        </p:nvSpPr>
        <p:spPr>
          <a:xfrm>
            <a:off x="877788" y="2516832"/>
            <a:ext cx="6724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B8860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OLD APPROACH — NOW SUPERSEDED</a:t>
            </a:r>
            <a:endParaRPr lang="en-US" sz="1500" dirty="0"/>
          </a:p>
        </p:txBody>
      </p:sp>
      <p:sp>
        <p:nvSpPr>
          <p:cNvPr id="20" name="SK-15-text-19"/>
          <p:cNvSpPr/>
          <p:nvPr/>
        </p:nvSpPr>
        <p:spPr>
          <a:xfrm>
            <a:off x="3218557" y="3051721"/>
            <a:ext cx="432911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A0522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OUTDATED</a:t>
            </a:r>
            <a:endParaRPr lang="en-US" sz="3375" dirty="0"/>
          </a:p>
        </p:txBody>
      </p:sp>
      <p:sp>
        <p:nvSpPr>
          <p:cNvPr id="21" name="SK-15-text-20"/>
          <p:cNvSpPr/>
          <p:nvPr/>
        </p:nvSpPr>
        <p:spPr>
          <a:xfrm>
            <a:off x="938659" y="3476923"/>
            <a:ext cx="7867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Applied to Afro-Caribbean patients</a:t>
            </a:r>
            <a:endParaRPr lang="en-US" sz="1500" dirty="0"/>
          </a:p>
        </p:txBody>
      </p:sp>
      <p:sp>
        <p:nvSpPr>
          <p:cNvPr id="22" name="SK-15-text-21"/>
          <p:cNvSpPr/>
          <p:nvPr/>
        </p:nvSpPr>
        <p:spPr>
          <a:xfrm>
            <a:off x="4803577" y="3476923"/>
            <a:ext cx="58102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Applied to Asian patients</a:t>
            </a:r>
            <a:endParaRPr lang="en-US" sz="1500" dirty="0"/>
          </a:p>
        </p:txBody>
      </p:sp>
      <p:sp>
        <p:nvSpPr>
          <p:cNvPr id="23" name="SK-15-text-22"/>
          <p:cNvSpPr/>
          <p:nvPr/>
        </p:nvSpPr>
        <p:spPr>
          <a:xfrm>
            <a:off x="877788" y="3847207"/>
            <a:ext cx="627876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*Predicted values were manually reduced by these fixed percentages based on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assumed racial lung volume differences.</a:t>
            </a:r>
            <a:endParaRPr lang="en-US" sz="1425" dirty="0"/>
          </a:p>
        </p:txBody>
      </p:sp>
      <p:sp>
        <p:nvSpPr>
          <p:cNvPr id="24" name="SK-15-text-23"/>
          <p:cNvSpPr/>
          <p:nvPr/>
        </p:nvSpPr>
        <p:spPr>
          <a:xfrm>
            <a:off x="767953" y="4697611"/>
            <a:ext cx="3262313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Problem</a:t>
            </a:r>
            <a:endParaRPr lang="en-US" sz="1875" dirty="0"/>
          </a:p>
        </p:txBody>
      </p:sp>
      <p:sp>
        <p:nvSpPr>
          <p:cNvPr id="25" name="SK-15-text-24"/>
          <p:cNvSpPr/>
          <p:nvPr/>
        </p:nvSpPr>
        <p:spPr>
          <a:xfrm>
            <a:off x="743694" y="5040511"/>
            <a:ext cx="67420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▪ Scientifically unjustified — based on population data that did not account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socioeconomic, environmental, or measurement confounders</a:t>
            </a:r>
            <a:endParaRPr lang="en-US" sz="1500" dirty="0"/>
          </a:p>
        </p:txBody>
      </p:sp>
      <p:sp>
        <p:nvSpPr>
          <p:cNvPr id="26" name="SK-15-text-25"/>
          <p:cNvSpPr/>
          <p:nvPr/>
        </p:nvSpPr>
        <p:spPr>
          <a:xfrm>
            <a:off x="743694" y="5554861"/>
            <a:ext cx="6498282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▪ Systematically biased — reduced predicted values for non-white patients,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potentially masking true lung disease</a:t>
            </a:r>
            <a:endParaRPr lang="en-US" sz="1500" dirty="0"/>
          </a:p>
        </p:txBody>
      </p:sp>
      <p:sp>
        <p:nvSpPr>
          <p:cNvPr id="27" name="SK-15-text-26"/>
          <p:cNvSpPr/>
          <p:nvPr/>
        </p:nvSpPr>
        <p:spPr>
          <a:xfrm>
            <a:off x="743694" y="6062365"/>
            <a:ext cx="659576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▪ Clinically harmful — could lead to under-diagnosis of respiratory conditions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ethnic minority patients</a:t>
            </a:r>
            <a:endParaRPr lang="en-US" sz="1500" dirty="0"/>
          </a:p>
        </p:txBody>
      </p:sp>
      <p:sp>
        <p:nvSpPr>
          <p:cNvPr id="28" name="SK-15-text-27"/>
          <p:cNvSpPr/>
          <p:nvPr/>
        </p:nvSpPr>
        <p:spPr>
          <a:xfrm>
            <a:off x="8573542" y="2071092"/>
            <a:ext cx="300617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375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SUPERSEDED</a:t>
            </a:r>
            <a:endParaRPr lang="en-US" sz="3375" dirty="0"/>
          </a:p>
        </p:txBody>
      </p:sp>
      <p:sp>
        <p:nvSpPr>
          <p:cNvPr id="29" name="SK-15-text-28"/>
          <p:cNvSpPr/>
          <p:nvPr/>
        </p:nvSpPr>
        <p:spPr>
          <a:xfrm>
            <a:off x="8635603" y="2701975"/>
            <a:ext cx="28939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ARTP Position Statement</a:t>
            </a:r>
            <a:endParaRPr lang="en-US" sz="1800" dirty="0"/>
          </a:p>
        </p:txBody>
      </p:sp>
      <p:sp>
        <p:nvSpPr>
          <p:cNvPr id="30" name="SK-15-text-29"/>
          <p:cNvSpPr/>
          <p:nvPr/>
        </p:nvSpPr>
        <p:spPr>
          <a:xfrm>
            <a:off x="9440317" y="2996803"/>
            <a:ext cx="129688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2025</a:t>
            </a:r>
            <a:endParaRPr lang="en-US" sz="1800" dirty="0"/>
          </a:p>
        </p:txBody>
      </p:sp>
      <p:sp>
        <p:nvSpPr>
          <p:cNvPr id="31" name="SK-15-text-30"/>
          <p:cNvSpPr/>
          <p:nvPr/>
        </p:nvSpPr>
        <p:spPr>
          <a:xfrm>
            <a:off x="8717161" y="3861048"/>
            <a:ext cx="2609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REPLACED BY</a:t>
            </a:r>
            <a:endParaRPr lang="en-US" sz="1500" dirty="0"/>
          </a:p>
        </p:txBody>
      </p:sp>
      <p:sp>
        <p:nvSpPr>
          <p:cNvPr id="32" name="SK-15-text-31"/>
          <p:cNvSpPr/>
          <p:nvPr/>
        </p:nvSpPr>
        <p:spPr>
          <a:xfrm>
            <a:off x="8717161" y="4155877"/>
            <a:ext cx="347483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GLI Global 2022</a:t>
            </a:r>
            <a:endParaRPr lang="en-US" sz="1875" dirty="0"/>
          </a:p>
        </p:txBody>
      </p:sp>
      <p:sp>
        <p:nvSpPr>
          <p:cNvPr id="33" name="SK-15-text-32"/>
          <p:cNvSpPr/>
          <p:nvPr/>
        </p:nvSpPr>
        <p:spPr>
          <a:xfrm>
            <a:off x="8717161" y="4450705"/>
            <a:ext cx="347483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Race-Neutral Reference</a:t>
            </a:r>
            <a:endParaRPr lang="en-US" sz="1875" dirty="0"/>
          </a:p>
        </p:txBody>
      </p:sp>
      <p:sp>
        <p:nvSpPr>
          <p:cNvPr id="34" name="SK-15-text-33"/>
          <p:cNvSpPr/>
          <p:nvPr/>
        </p:nvSpPr>
        <p:spPr>
          <a:xfrm>
            <a:off x="8717161" y="4738836"/>
            <a:ext cx="269081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Equations</a:t>
            </a:r>
            <a:endParaRPr lang="en-US" sz="1875" dirty="0"/>
          </a:p>
        </p:txBody>
      </p:sp>
      <p:sp>
        <p:nvSpPr>
          <p:cNvPr id="35" name="SK-15-text-34"/>
          <p:cNvSpPr/>
          <p:nvPr/>
        </p:nvSpPr>
        <p:spPr>
          <a:xfrm>
            <a:off x="8704957" y="5095429"/>
            <a:ext cx="34870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Uses age, height, and sex only.</a:t>
            </a:r>
            <a:endParaRPr lang="en-US" sz="1500" dirty="0"/>
          </a:p>
        </p:txBody>
      </p:sp>
      <p:sp>
        <p:nvSpPr>
          <p:cNvPr id="36" name="SK-15-text-35"/>
          <p:cNvSpPr/>
          <p:nvPr/>
        </p:nvSpPr>
        <p:spPr>
          <a:xfrm>
            <a:off x="8704957" y="5314950"/>
            <a:ext cx="27065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racial adjustment. Eliminates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systematic bias.</a:t>
            </a:r>
            <a:endParaRPr lang="en-US" sz="1425" dirty="0"/>
          </a:p>
        </p:txBody>
      </p:sp>
      <p:sp>
        <p:nvSpPr>
          <p:cNvPr id="37" name="SK-15-text-36"/>
          <p:cNvSpPr/>
          <p:nvPr/>
        </p:nvSpPr>
        <p:spPr>
          <a:xfrm>
            <a:off x="8567886" y="6137821"/>
            <a:ext cx="303877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0809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*ARTP Position Statement on Ethnicity and</a:t>
            </a:r>
            <a:endParaRPr lang="en-US" sz="1200" dirty="0"/>
          </a:p>
        </p:txBody>
      </p:sp>
      <p:sp>
        <p:nvSpPr>
          <p:cNvPr id="38" name="SK-15-text-37"/>
          <p:cNvSpPr/>
          <p:nvPr/>
        </p:nvSpPr>
        <p:spPr>
          <a:xfrm>
            <a:off x="8567886" y="6322963"/>
            <a:ext cx="303877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0809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 Reference Equations, June 2025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8933557" y="6665863"/>
            <a:ext cx="318507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780" y="0"/>
            <a:ext cx="5486400" cy="1440061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200" y="0"/>
            <a:ext cx="1828800" cy="1645890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663380"/>
            <a:ext cx="1462980" cy="1851571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954732"/>
            <a:ext cx="560784" cy="38100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1467594"/>
            <a:ext cx="10923984" cy="425053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2009329"/>
            <a:ext cx="5157192" cy="3703290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6392" y="2009329"/>
            <a:ext cx="5181600" cy="370329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6475" y="2009329"/>
            <a:ext cx="19050" cy="370329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76479" y="3668911"/>
            <a:ext cx="438894" cy="383977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50369" y="2586930"/>
            <a:ext cx="560784" cy="38100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692753" y="2586930"/>
            <a:ext cx="560784" cy="3810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31082" y="5568553"/>
            <a:ext cx="1999357" cy="287982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00" y="5568553"/>
            <a:ext cx="2560290" cy="287982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3859" y="5966371"/>
            <a:ext cx="10923984" cy="575965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8973" y="6034980"/>
            <a:ext cx="1658094" cy="260598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39780" y="6034980"/>
            <a:ext cx="861120" cy="212527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792367"/>
            <a:ext cx="12192000" cy="76200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02996" y="2125861"/>
            <a:ext cx="658267" cy="479971"/>
          </a:xfrm>
          <a:prstGeom prst="rect">
            <a:avLst/>
          </a:prstGeom>
        </p:spPr>
      </p:pic>
      <p:pic>
        <p:nvPicPr>
          <p:cNvPr id="21" name="SK-1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023765" y="2173932"/>
            <a:ext cx="511969" cy="377130"/>
          </a:xfrm>
          <a:prstGeom prst="rect">
            <a:avLst/>
          </a:prstGeom>
        </p:spPr>
      </p:pic>
      <p:sp>
        <p:nvSpPr>
          <p:cNvPr id="22" name="SK-16-text-21"/>
          <p:cNvSpPr/>
          <p:nvPr/>
        </p:nvSpPr>
        <p:spPr>
          <a:xfrm>
            <a:off x="609600" y="411361"/>
            <a:ext cx="1158240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55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Reporting Results: Z-scores and LLN</a:t>
            </a:r>
            <a:endParaRPr lang="en-US" sz="3450" dirty="0"/>
          </a:p>
        </p:txBody>
      </p:sp>
      <p:sp>
        <p:nvSpPr>
          <p:cNvPr id="23" name="SK-16-text-22"/>
          <p:cNvSpPr/>
          <p:nvPr/>
        </p:nvSpPr>
        <p:spPr>
          <a:xfrm>
            <a:off x="609600" y="1076623"/>
            <a:ext cx="1158240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we define ‘normal’ — and why it matters clinically</a:t>
            </a:r>
            <a:endParaRPr lang="en-US" sz="1950" dirty="0"/>
          </a:p>
        </p:txBody>
      </p:sp>
      <p:sp>
        <p:nvSpPr>
          <p:cNvPr id="24" name="SK-16-text-23"/>
          <p:cNvSpPr/>
          <p:nvPr/>
        </p:nvSpPr>
        <p:spPr>
          <a:xfrm>
            <a:off x="1609279" y="1549896"/>
            <a:ext cx="1058272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ways to report spirometry results: % predicted · Z-score · Lower Limit of Normal (LLN)</a:t>
            </a:r>
            <a:endParaRPr lang="en-US" sz="1650" dirty="0"/>
          </a:p>
        </p:txBody>
      </p:sp>
      <p:sp>
        <p:nvSpPr>
          <p:cNvPr id="25" name="SK-16-text-24"/>
          <p:cNvSpPr/>
          <p:nvPr/>
        </p:nvSpPr>
        <p:spPr>
          <a:xfrm>
            <a:off x="2596753" y="2208163"/>
            <a:ext cx="339280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% Predicted</a:t>
            </a:r>
            <a:endParaRPr lang="en-US" sz="1950" dirty="0"/>
          </a:p>
        </p:txBody>
      </p:sp>
      <p:sp>
        <p:nvSpPr>
          <p:cNvPr id="26" name="SK-16-text-25"/>
          <p:cNvSpPr/>
          <p:nvPr/>
        </p:nvSpPr>
        <p:spPr>
          <a:xfrm>
            <a:off x="828973" y="2743200"/>
            <a:ext cx="11363027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Most commonly used in community and GP settings</a:t>
            </a:r>
            <a:endParaRPr lang="en-US" sz="1650" dirty="0"/>
          </a:p>
        </p:txBody>
      </p:sp>
      <p:sp>
        <p:nvSpPr>
          <p:cNvPr id="27" name="SK-16-text-26"/>
          <p:cNvSpPr/>
          <p:nvPr/>
        </p:nvSpPr>
        <p:spPr>
          <a:xfrm>
            <a:off x="828973" y="3058567"/>
            <a:ext cx="451098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Compares patient result to the average predicted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value for their age, height, and sex</a:t>
            </a:r>
            <a:endParaRPr lang="en-US" sz="1575" dirty="0"/>
          </a:p>
        </p:txBody>
      </p:sp>
      <p:sp>
        <p:nvSpPr>
          <p:cNvPr id="28" name="SK-16-text-27"/>
          <p:cNvSpPr/>
          <p:nvPr/>
        </p:nvSpPr>
        <p:spPr>
          <a:xfrm>
            <a:off x="828973" y="3586609"/>
            <a:ext cx="113630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Traditional cut-off: &lt;80% predicted = abnormal</a:t>
            </a:r>
            <a:endParaRPr lang="en-US" sz="1650" dirty="0"/>
          </a:p>
        </p:txBody>
      </p:sp>
      <p:sp>
        <p:nvSpPr>
          <p:cNvPr id="29" name="SK-16-text-28"/>
          <p:cNvSpPr/>
          <p:nvPr/>
        </p:nvSpPr>
        <p:spPr>
          <a:xfrm>
            <a:off x="828973" y="3902125"/>
            <a:ext cx="840295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Easy to communicate to patients</a:t>
            </a:r>
            <a:endParaRPr lang="en-US" sz="1650" dirty="0"/>
          </a:p>
        </p:txBody>
      </p:sp>
      <p:sp>
        <p:nvSpPr>
          <p:cNvPr id="30" name="SK-16-text-29"/>
          <p:cNvSpPr/>
          <p:nvPr/>
        </p:nvSpPr>
        <p:spPr>
          <a:xfrm>
            <a:off x="828973" y="4196953"/>
            <a:ext cx="4608463" cy="9325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Limitation: Fixed 80% threshold does not account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natural variation across age groups — tends to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over-diagnose in elderly patients and under-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diagnose in younger patients</a:t>
            </a:r>
            <a:endParaRPr lang="en-US" sz="1575" dirty="0"/>
          </a:p>
        </p:txBody>
      </p:sp>
      <p:sp>
        <p:nvSpPr>
          <p:cNvPr id="31" name="SK-16-text-30"/>
          <p:cNvSpPr/>
          <p:nvPr/>
        </p:nvSpPr>
        <p:spPr>
          <a:xfrm>
            <a:off x="2365177" y="5602932"/>
            <a:ext cx="461200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Simpler · Less precise</a:t>
            </a:r>
            <a:endParaRPr lang="en-US" sz="1350" dirty="0"/>
          </a:p>
        </p:txBody>
      </p:sp>
      <p:sp>
        <p:nvSpPr>
          <p:cNvPr id="32" name="SK-16-text-31"/>
          <p:cNvSpPr/>
          <p:nvPr/>
        </p:nvSpPr>
        <p:spPr>
          <a:xfrm>
            <a:off x="877788" y="6048673"/>
            <a:ext cx="337756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8A74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FIXED RATIO RULE</a:t>
            </a:r>
            <a:endParaRPr lang="en-US" sz="1350" dirty="0"/>
          </a:p>
        </p:txBody>
      </p:sp>
      <p:sp>
        <p:nvSpPr>
          <p:cNvPr id="33" name="SK-16-text-32"/>
          <p:cNvSpPr/>
          <p:nvPr/>
        </p:nvSpPr>
        <p:spPr>
          <a:xfrm>
            <a:off x="2450455" y="6034980"/>
            <a:ext cx="337705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FEV1/FVC &lt;0.70 used for COPD diagnosis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(GOLD 2026, NICE NG115)</a:t>
            </a:r>
            <a:endParaRPr lang="en-US" sz="1425" dirty="0"/>
          </a:p>
        </p:txBody>
      </p:sp>
      <p:sp>
        <p:nvSpPr>
          <p:cNvPr id="34" name="SK-16-text-33"/>
          <p:cNvSpPr/>
          <p:nvPr/>
        </p:nvSpPr>
        <p:spPr>
          <a:xfrm>
            <a:off x="5925294" y="3806130"/>
            <a:ext cx="46958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vs</a:t>
            </a:r>
            <a:endParaRPr lang="en-US" sz="1275" dirty="0"/>
          </a:p>
        </p:txBody>
      </p:sp>
      <p:sp>
        <p:nvSpPr>
          <p:cNvPr id="35" name="SK-16-text-34"/>
          <p:cNvSpPr/>
          <p:nvPr/>
        </p:nvSpPr>
        <p:spPr>
          <a:xfrm>
            <a:off x="7973467" y="2215009"/>
            <a:ext cx="421853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Z-score and LLN</a:t>
            </a:r>
            <a:endParaRPr lang="en-US" sz="1950" dirty="0"/>
          </a:p>
        </p:txBody>
      </p:sp>
      <p:sp>
        <p:nvSpPr>
          <p:cNvPr id="36" name="SK-16-text-35"/>
          <p:cNvSpPr/>
          <p:nvPr/>
        </p:nvSpPr>
        <p:spPr>
          <a:xfrm>
            <a:off x="6522690" y="2743200"/>
            <a:ext cx="46084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Z-score = number of standard deviations from the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predicted mean for that individual</a:t>
            </a:r>
            <a:endParaRPr lang="en-US" sz="1575" dirty="0"/>
          </a:p>
        </p:txBody>
      </p:sp>
      <p:sp>
        <p:nvSpPr>
          <p:cNvPr id="37" name="SK-16-text-36"/>
          <p:cNvSpPr/>
          <p:nvPr/>
        </p:nvSpPr>
        <p:spPr>
          <a:xfrm>
            <a:off x="6522690" y="3236863"/>
            <a:ext cx="477916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LLN (Lower Limit of Normal) = Z-score below –1.64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(5th percentile of healthy reference population)</a:t>
            </a:r>
            <a:endParaRPr lang="en-US" sz="1575" dirty="0"/>
          </a:p>
        </p:txBody>
      </p:sp>
      <p:sp>
        <p:nvSpPr>
          <p:cNvPr id="38" name="SK-16-text-37"/>
          <p:cNvSpPr/>
          <p:nvPr/>
        </p:nvSpPr>
        <p:spPr>
          <a:xfrm>
            <a:off x="6522690" y="3737521"/>
            <a:ext cx="476696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Statistically more rigorous — accounts for variability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across age, height, and sex</a:t>
            </a:r>
            <a:endParaRPr lang="en-US" sz="1575" dirty="0"/>
          </a:p>
        </p:txBody>
      </p:sp>
      <p:sp>
        <p:nvSpPr>
          <p:cNvPr id="39" name="SK-16-text-38"/>
          <p:cNvSpPr/>
          <p:nvPr/>
        </p:nvSpPr>
        <p:spPr>
          <a:xfrm>
            <a:off x="6534894" y="4231332"/>
            <a:ext cx="56571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Reduces over-diagnosis of COPD in patients over 70</a:t>
            </a:r>
            <a:endParaRPr lang="en-US" sz="1650" dirty="0"/>
          </a:p>
        </p:txBody>
      </p:sp>
      <p:sp>
        <p:nvSpPr>
          <p:cNvPr id="40" name="SK-16-text-39"/>
          <p:cNvSpPr/>
          <p:nvPr/>
        </p:nvSpPr>
        <p:spPr>
          <a:xfrm>
            <a:off x="6534894" y="4498777"/>
            <a:ext cx="56571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Reduces under-diagnosis in younger patients</a:t>
            </a:r>
            <a:endParaRPr lang="en-US" sz="1650" dirty="0"/>
          </a:p>
        </p:txBody>
      </p:sp>
      <p:sp>
        <p:nvSpPr>
          <p:cNvPr id="41" name="SK-16-text-40"/>
          <p:cNvSpPr/>
          <p:nvPr/>
        </p:nvSpPr>
        <p:spPr>
          <a:xfrm>
            <a:off x="6534894" y="4759375"/>
            <a:ext cx="565710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Used with GLI Global 2022 race-neutral equations</a:t>
            </a:r>
            <a:endParaRPr lang="en-US" sz="1650" dirty="0"/>
          </a:p>
        </p:txBody>
      </p:sp>
      <p:sp>
        <p:nvSpPr>
          <p:cNvPr id="42" name="SK-16-text-41"/>
          <p:cNvSpPr/>
          <p:nvPr/>
        </p:nvSpPr>
        <p:spPr>
          <a:xfrm>
            <a:off x="6534894" y="5019973"/>
            <a:ext cx="455979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Preferred by GLI 2026 joint statement for defining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physiological abnormality</a:t>
            </a:r>
            <a:endParaRPr lang="en-US" sz="1575" dirty="0"/>
          </a:p>
        </p:txBody>
      </p:sp>
      <p:sp>
        <p:nvSpPr>
          <p:cNvPr id="43" name="SK-16-text-42"/>
          <p:cNvSpPr/>
          <p:nvPr/>
        </p:nvSpPr>
        <p:spPr>
          <a:xfrm>
            <a:off x="7754094" y="5609779"/>
            <a:ext cx="4437906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More precise · Recommended</a:t>
            </a:r>
            <a:endParaRPr lang="en-US" sz="1350" dirty="0"/>
          </a:p>
        </p:txBody>
      </p:sp>
      <p:sp>
        <p:nvSpPr>
          <p:cNvPr id="44" name="SK-16-text-43"/>
          <p:cNvSpPr/>
          <p:nvPr/>
        </p:nvSpPr>
        <p:spPr>
          <a:xfrm>
            <a:off x="6364188" y="6055519"/>
            <a:ext cx="17316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55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LLN RULE</a:t>
            </a:r>
            <a:endParaRPr lang="en-US" sz="1350" dirty="0"/>
          </a:p>
        </p:txBody>
      </p:sp>
      <p:sp>
        <p:nvSpPr>
          <p:cNvPr id="45" name="SK-16-text-44"/>
          <p:cNvSpPr/>
          <p:nvPr/>
        </p:nvSpPr>
        <p:spPr>
          <a:xfrm>
            <a:off x="7254180" y="6041827"/>
            <a:ext cx="408429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Z-score &lt;-1.64 preferred for defining physiological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abnormality and reducing over-diagnosis</a:t>
            </a:r>
            <a:endParaRPr lang="en-US" sz="1425" dirty="0"/>
          </a:p>
        </p:txBody>
      </p:sp>
      <p:sp>
        <p:nvSpPr>
          <p:cNvPr id="46" name="SK-16-text-45"/>
          <p:cNvSpPr/>
          <p:nvPr/>
        </p:nvSpPr>
        <p:spPr>
          <a:xfrm>
            <a:off x="158353" y="6604248"/>
            <a:ext cx="18440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16 / 37</a:t>
            </a:r>
            <a:endParaRPr lang="en-US" sz="1200" dirty="0"/>
          </a:p>
        </p:txBody>
      </p:sp>
      <p:sp>
        <p:nvSpPr>
          <p:cNvPr id="47" name="SK-16-text-46"/>
          <p:cNvSpPr/>
          <p:nvPr/>
        </p:nvSpPr>
        <p:spPr>
          <a:xfrm>
            <a:off x="10033992" y="6604248"/>
            <a:ext cx="215800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2026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675" y="994321"/>
            <a:ext cx="1938486" cy="75307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6580" y="0"/>
            <a:ext cx="975420" cy="109731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829300"/>
            <a:ext cx="1219200" cy="1234380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617940"/>
            <a:ext cx="12192000" cy="239911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72109"/>
            <a:ext cx="11021467" cy="1131540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408313"/>
            <a:ext cx="11021467" cy="113154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944517"/>
            <a:ext cx="11021467" cy="1131540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082" y="1975098"/>
            <a:ext cx="828973" cy="692646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7082" y="3511153"/>
            <a:ext cx="828973" cy="692646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7082" y="5047357"/>
            <a:ext cx="828973" cy="692646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8596" y="2235696"/>
            <a:ext cx="2596753" cy="418207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31796" y="2235696"/>
            <a:ext cx="2328565" cy="418207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8596" y="3572917"/>
            <a:ext cx="2596753" cy="418207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31796" y="3572917"/>
            <a:ext cx="2328565" cy="418207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88596" y="5109121"/>
            <a:ext cx="3486894" cy="418207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0" y="5863530"/>
            <a:ext cx="3230761" cy="617190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02519" y="3051721"/>
            <a:ext cx="38100" cy="308521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54217" y="3245264"/>
            <a:ext cx="134704" cy="134704"/>
          </a:xfrm>
          <a:prstGeom prst="rect">
            <a:avLst/>
          </a:prstGeom>
        </p:spPr>
      </p:pic>
      <p:pic>
        <p:nvPicPr>
          <p:cNvPr id="21" name="SK-1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02519" y="4581079"/>
            <a:ext cx="38100" cy="322213"/>
          </a:xfrm>
          <a:prstGeom prst="rect">
            <a:avLst/>
          </a:prstGeom>
        </p:spPr>
      </p:pic>
      <p:pic>
        <p:nvPicPr>
          <p:cNvPr id="22" name="SK-1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54217" y="4788314"/>
            <a:ext cx="134704" cy="134704"/>
          </a:xfrm>
          <a:prstGeom prst="rect">
            <a:avLst/>
          </a:prstGeom>
        </p:spPr>
      </p:pic>
      <p:pic>
        <p:nvPicPr>
          <p:cNvPr id="23" name="SK-17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99421" y="3051721"/>
            <a:ext cx="38100" cy="308521"/>
          </a:xfrm>
          <a:prstGeom prst="rect">
            <a:avLst/>
          </a:prstGeom>
        </p:spPr>
      </p:pic>
      <p:pic>
        <p:nvPicPr>
          <p:cNvPr id="24" name="SK-17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651119" y="3245264"/>
            <a:ext cx="134704" cy="134704"/>
          </a:xfrm>
          <a:prstGeom prst="rect">
            <a:avLst/>
          </a:prstGeom>
        </p:spPr>
      </p:pic>
      <p:pic>
        <p:nvPicPr>
          <p:cNvPr id="25" name="SK-17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699421" y="4581079"/>
            <a:ext cx="38100" cy="322213"/>
          </a:xfrm>
          <a:prstGeom prst="rect">
            <a:avLst/>
          </a:prstGeom>
        </p:spPr>
      </p:pic>
      <p:pic>
        <p:nvPicPr>
          <p:cNvPr id="26" name="SK-17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651119" y="4788314"/>
            <a:ext cx="134704" cy="134704"/>
          </a:xfrm>
          <a:prstGeom prst="rect">
            <a:avLst/>
          </a:prstGeom>
        </p:spPr>
      </p:pic>
      <p:pic>
        <p:nvPicPr>
          <p:cNvPr id="27" name="SK-17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729192" y="4430167"/>
            <a:ext cx="2023765" cy="2064246"/>
          </a:xfrm>
          <a:prstGeom prst="rect">
            <a:avLst/>
          </a:prstGeom>
        </p:spPr>
      </p:pic>
      <p:pic>
        <p:nvPicPr>
          <p:cNvPr id="28" name="SK-17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8850" y="4464249"/>
            <a:ext cx="1914079" cy="2057400"/>
          </a:xfrm>
          <a:prstGeom prst="rect">
            <a:avLst/>
          </a:prstGeom>
        </p:spPr>
      </p:pic>
      <p:pic>
        <p:nvPicPr>
          <p:cNvPr id="29" name="SK-17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28973" y="4478238"/>
            <a:ext cx="560784" cy="486817"/>
          </a:xfrm>
          <a:prstGeom prst="rect">
            <a:avLst/>
          </a:prstGeom>
        </p:spPr>
      </p:pic>
      <p:sp>
        <p:nvSpPr>
          <p:cNvPr id="30" name="SK-17-text-29"/>
          <p:cNvSpPr/>
          <p:nvPr/>
        </p:nvSpPr>
        <p:spPr>
          <a:xfrm>
            <a:off x="670471" y="356592"/>
            <a:ext cx="11521529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55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Step-by-Step Interpretation Algorithm</a:t>
            </a:r>
            <a:endParaRPr lang="en-US" sz="4200" dirty="0"/>
          </a:p>
        </p:txBody>
      </p:sp>
      <p:sp>
        <p:nvSpPr>
          <p:cNvPr id="31" name="SK-17-text-30"/>
          <p:cNvSpPr/>
          <p:nvPr/>
        </p:nvSpPr>
        <p:spPr>
          <a:xfrm>
            <a:off x="658267" y="1309836"/>
            <a:ext cx="1153373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logical steps to classify any spirometry result</a:t>
            </a:r>
            <a:endParaRPr lang="en-US" sz="2400" dirty="0"/>
          </a:p>
        </p:txBody>
      </p:sp>
      <p:sp>
        <p:nvSpPr>
          <p:cNvPr id="32" name="SK-17-text-31"/>
          <p:cNvSpPr/>
          <p:nvPr/>
        </p:nvSpPr>
        <p:spPr>
          <a:xfrm>
            <a:off x="2382255" y="2104728"/>
            <a:ext cx="962977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FEV1/FVC ratio &lt; 0.70?</a:t>
            </a:r>
            <a:endParaRPr lang="en-US" sz="2250" dirty="0"/>
          </a:p>
        </p:txBody>
      </p:sp>
      <p:sp>
        <p:nvSpPr>
          <p:cNvPr id="33" name="SK-17-text-32"/>
          <p:cNvSpPr/>
          <p:nvPr/>
        </p:nvSpPr>
        <p:spPr>
          <a:xfrm>
            <a:off x="1718965" y="2482453"/>
            <a:ext cx="104730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(Post-bronchodilator – GOLD 2026, NICE NG115)</a:t>
            </a:r>
            <a:endParaRPr lang="en-US" sz="1650" dirty="0"/>
          </a:p>
        </p:txBody>
      </p:sp>
      <p:sp>
        <p:nvSpPr>
          <p:cNvPr id="34" name="SK-17-text-33"/>
          <p:cNvSpPr/>
          <p:nvPr/>
        </p:nvSpPr>
        <p:spPr>
          <a:xfrm>
            <a:off x="6510486" y="2317998"/>
            <a:ext cx="56815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YES → Obstructive pattern</a:t>
            </a:r>
            <a:endParaRPr lang="en-US" sz="1650" dirty="0"/>
          </a:p>
        </p:txBody>
      </p:sp>
      <p:sp>
        <p:nvSpPr>
          <p:cNvPr id="35" name="SK-17-text-34"/>
          <p:cNvSpPr/>
          <p:nvPr/>
        </p:nvSpPr>
        <p:spPr>
          <a:xfrm>
            <a:off x="9204871" y="2317998"/>
            <a:ext cx="298712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→ Proceed to Step 2</a:t>
            </a:r>
            <a:endParaRPr lang="en-US" sz="1650" dirty="0"/>
          </a:p>
        </p:txBody>
      </p:sp>
      <p:sp>
        <p:nvSpPr>
          <p:cNvPr id="36" name="SK-17-text-35"/>
          <p:cNvSpPr/>
          <p:nvPr/>
        </p:nvSpPr>
        <p:spPr>
          <a:xfrm>
            <a:off x="1651918" y="3641527"/>
            <a:ext cx="1130200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ratio is normal – FVC below LLN?</a:t>
            </a:r>
            <a:endParaRPr lang="en-US" sz="2250" dirty="0"/>
          </a:p>
        </p:txBody>
      </p:sp>
      <p:sp>
        <p:nvSpPr>
          <p:cNvPr id="37" name="SK-17-text-36"/>
          <p:cNvSpPr/>
          <p:nvPr/>
        </p:nvSpPr>
        <p:spPr>
          <a:xfrm>
            <a:off x="1718965" y="3998119"/>
            <a:ext cx="104730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(LLN = Z-score below -1.64; or &lt;80% predicted)</a:t>
            </a:r>
            <a:endParaRPr lang="en-US" sz="1650" dirty="0"/>
          </a:p>
        </p:txBody>
      </p:sp>
      <p:sp>
        <p:nvSpPr>
          <p:cNvPr id="38" name="SK-17-text-37"/>
          <p:cNvSpPr/>
          <p:nvPr/>
        </p:nvSpPr>
        <p:spPr>
          <a:xfrm>
            <a:off x="6510486" y="3689598"/>
            <a:ext cx="56815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YES → Restrictive pattern</a:t>
            </a:r>
            <a:endParaRPr lang="en-US" sz="1650" dirty="0"/>
          </a:p>
        </p:txBody>
      </p:sp>
      <p:sp>
        <p:nvSpPr>
          <p:cNvPr id="39" name="SK-17-text-38"/>
          <p:cNvSpPr/>
          <p:nvPr/>
        </p:nvSpPr>
        <p:spPr>
          <a:xfrm>
            <a:off x="9217075" y="3689598"/>
            <a:ext cx="29749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→ Normal spirometry</a:t>
            </a:r>
            <a:endParaRPr lang="en-US" sz="1650" dirty="0"/>
          </a:p>
        </p:txBody>
      </p:sp>
      <p:sp>
        <p:nvSpPr>
          <p:cNvPr id="40" name="SK-17-text-39"/>
          <p:cNvSpPr/>
          <p:nvPr/>
        </p:nvSpPr>
        <p:spPr>
          <a:xfrm>
            <a:off x="828973" y="4245025"/>
            <a:ext cx="1009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2B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</a:t>
            </a:r>
            <a:endParaRPr lang="en-US" sz="1500" dirty="0"/>
          </a:p>
        </p:txBody>
      </p:sp>
      <p:sp>
        <p:nvSpPr>
          <p:cNvPr id="41" name="SK-17-text-40"/>
          <p:cNvSpPr/>
          <p:nvPr/>
        </p:nvSpPr>
        <p:spPr>
          <a:xfrm>
            <a:off x="938659" y="5198269"/>
            <a:ext cx="10953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3450" dirty="0"/>
          </a:p>
        </p:txBody>
      </p:sp>
      <p:sp>
        <p:nvSpPr>
          <p:cNvPr id="42" name="SK-17-text-41"/>
          <p:cNvSpPr/>
          <p:nvPr/>
        </p:nvSpPr>
        <p:spPr>
          <a:xfrm>
            <a:off x="828973" y="5808613"/>
            <a:ext cx="10096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72B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</a:t>
            </a:r>
            <a:endParaRPr lang="en-US" sz="1500" dirty="0"/>
          </a:p>
        </p:txBody>
      </p:sp>
      <p:sp>
        <p:nvSpPr>
          <p:cNvPr id="44" name="SK-17-text-43"/>
          <p:cNvSpPr/>
          <p:nvPr/>
        </p:nvSpPr>
        <p:spPr>
          <a:xfrm>
            <a:off x="1718965" y="3998119"/>
            <a:ext cx="104730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(LLN = Z-score below -1.64; or &lt;80% predicted)</a:t>
            </a:r>
            <a:endParaRPr lang="en-US" sz="1650" dirty="0"/>
          </a:p>
        </p:txBody>
      </p:sp>
      <p:sp>
        <p:nvSpPr>
          <p:cNvPr id="45" name="SK-17-text-44"/>
          <p:cNvSpPr/>
          <p:nvPr/>
        </p:nvSpPr>
        <p:spPr>
          <a:xfrm>
            <a:off x="6486079" y="4059882"/>
            <a:ext cx="57059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 with TLC (full lung function)</a:t>
            </a:r>
            <a:endParaRPr lang="en-US" sz="1200" dirty="0"/>
          </a:p>
        </p:txBody>
      </p:sp>
      <p:sp>
        <p:nvSpPr>
          <p:cNvPr id="46" name="SK-17-text-45"/>
          <p:cNvSpPr/>
          <p:nvPr/>
        </p:nvSpPr>
        <p:spPr>
          <a:xfrm>
            <a:off x="9741396" y="4210794"/>
            <a:ext cx="24506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Reference: Full diagnostic algorithm</a:t>
            </a:r>
            <a:endParaRPr lang="en-US" sz="1050" dirty="0"/>
          </a:p>
        </p:txBody>
      </p:sp>
      <p:sp>
        <p:nvSpPr>
          <p:cNvPr id="47" name="SK-17-text-46"/>
          <p:cNvSpPr/>
          <p:nvPr/>
        </p:nvSpPr>
        <p:spPr>
          <a:xfrm>
            <a:off x="1633537" y="5275808"/>
            <a:ext cx="10485239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obstructive – FVC also below LLN?</a:t>
            </a:r>
            <a:endParaRPr lang="en-US" sz="2250" dirty="0"/>
          </a:p>
        </p:txBody>
      </p:sp>
      <p:sp>
        <p:nvSpPr>
          <p:cNvPr id="48" name="SK-17-text-47"/>
          <p:cNvSpPr/>
          <p:nvPr/>
        </p:nvSpPr>
        <p:spPr>
          <a:xfrm>
            <a:off x="1718965" y="5596086"/>
            <a:ext cx="104730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(Look for combined obstruction + restriction)</a:t>
            </a:r>
            <a:endParaRPr lang="en-US" sz="1650" dirty="0"/>
          </a:p>
        </p:txBody>
      </p:sp>
      <p:sp>
        <p:nvSpPr>
          <p:cNvPr id="49" name="SK-17-text-48"/>
          <p:cNvSpPr/>
          <p:nvPr/>
        </p:nvSpPr>
        <p:spPr>
          <a:xfrm>
            <a:off x="6510486" y="5184577"/>
            <a:ext cx="56815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YES → Mixed / Combined pattern</a:t>
            </a:r>
            <a:endParaRPr lang="en-US" sz="1650" dirty="0"/>
          </a:p>
        </p:txBody>
      </p:sp>
      <p:sp>
        <p:nvSpPr>
          <p:cNvPr id="50" name="SK-17-text-49"/>
          <p:cNvSpPr/>
          <p:nvPr/>
        </p:nvSpPr>
        <p:spPr>
          <a:xfrm>
            <a:off x="6534894" y="5664696"/>
            <a:ext cx="538543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→ Pure obstruction</a:t>
            </a:r>
            <a:endParaRPr lang="en-US" sz="1650" dirty="0"/>
          </a:p>
        </p:txBody>
      </p:sp>
      <p:sp>
        <p:nvSpPr>
          <p:cNvPr id="51" name="SK-17-text-50"/>
          <p:cNvSpPr/>
          <p:nvPr/>
        </p:nvSpPr>
        <p:spPr>
          <a:xfrm>
            <a:off x="6534894" y="5904607"/>
            <a:ext cx="2962573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KEY NOTE: Fixed ratio &lt;0.70 preferred for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diagnosis. LLN preferred for reducing</a:t>
            </a:r>
            <a:endParaRPr lang="en-US" sz="1200" dirty="0"/>
          </a:p>
          <a:p>
            <a:pPr marL="0" indent="0" algn="l">
              <a:lnSpc>
                <a:spcPts val="1320"/>
              </a:lnSpc>
              <a:buNone/>
            </a:pPr>
            <a:r>
              <a:rPr lang="en-US" sz="120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over-diagnosis in patients over 70.</a:t>
            </a:r>
            <a:endParaRPr lang="en-US" sz="1200" dirty="0"/>
          </a:p>
        </p:txBody>
      </p:sp>
      <p:sp>
        <p:nvSpPr>
          <p:cNvPr id="52" name="SK-17-text-51"/>
          <p:cNvSpPr/>
          <p:nvPr/>
        </p:nvSpPr>
        <p:spPr>
          <a:xfrm>
            <a:off x="158353" y="6645325"/>
            <a:ext cx="7208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- Spirometry Teaching Deck</a:t>
            </a:r>
            <a:endParaRPr lang="en-US" sz="1200" dirty="0"/>
          </a:p>
        </p:txBody>
      </p:sp>
      <p:sp>
        <p:nvSpPr>
          <p:cNvPr id="53" name="SK-17-text-52"/>
          <p:cNvSpPr/>
          <p:nvPr/>
        </p:nvSpPr>
        <p:spPr>
          <a:xfrm>
            <a:off x="11119098" y="6645325"/>
            <a:ext cx="1072902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17 of 37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9090" y="0"/>
            <a:ext cx="6583561" cy="493663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261765"/>
            <a:ext cx="853380" cy="123379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392" y="0"/>
            <a:ext cx="1243608" cy="946398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185892"/>
            <a:ext cx="731490" cy="1014859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1700659"/>
            <a:ext cx="7558980" cy="3524994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5263" y="2455069"/>
            <a:ext cx="2438400" cy="3250555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988" y="1741884"/>
            <a:ext cx="2005459" cy="685800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78447" y="1741884"/>
            <a:ext cx="2005459" cy="685800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3906" y="1741884"/>
            <a:ext cx="2005459" cy="685800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89365" y="1741884"/>
            <a:ext cx="2005905" cy="68580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2988" y="2427684"/>
            <a:ext cx="8022282" cy="852041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2988" y="2427684"/>
            <a:ext cx="2005459" cy="852041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78447" y="2427684"/>
            <a:ext cx="2005459" cy="852041"/>
          </a:xfrm>
          <a:prstGeom prst="rect">
            <a:avLst/>
          </a:prstGeom>
        </p:spPr>
      </p:pic>
      <p:pic>
        <p:nvPicPr>
          <p:cNvPr id="16" name="SK-1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83906" y="2427684"/>
            <a:ext cx="2005459" cy="852041"/>
          </a:xfrm>
          <a:prstGeom prst="rect">
            <a:avLst/>
          </a:prstGeom>
        </p:spPr>
      </p:pic>
      <p:pic>
        <p:nvPicPr>
          <p:cNvPr id="17" name="SK-1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9365" y="2427684"/>
            <a:ext cx="2005905" cy="852041"/>
          </a:xfrm>
          <a:prstGeom prst="rect">
            <a:avLst/>
          </a:prstGeom>
        </p:spPr>
      </p:pic>
      <p:pic>
        <p:nvPicPr>
          <p:cNvPr id="18" name="SK-1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3279725"/>
            <a:ext cx="8022282" cy="852041"/>
          </a:xfrm>
          <a:prstGeom prst="rect">
            <a:avLst/>
          </a:prstGeom>
        </p:spPr>
      </p:pic>
      <p:pic>
        <p:nvPicPr>
          <p:cNvPr id="19" name="SK-1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988" y="3279725"/>
            <a:ext cx="2005459" cy="852041"/>
          </a:xfrm>
          <a:prstGeom prst="rect">
            <a:avLst/>
          </a:prstGeom>
        </p:spPr>
      </p:pic>
      <p:pic>
        <p:nvPicPr>
          <p:cNvPr id="20" name="SK-18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578447" y="3279725"/>
            <a:ext cx="2005459" cy="852041"/>
          </a:xfrm>
          <a:prstGeom prst="rect">
            <a:avLst/>
          </a:prstGeom>
        </p:spPr>
      </p:pic>
      <p:pic>
        <p:nvPicPr>
          <p:cNvPr id="21" name="SK-18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583906" y="3279725"/>
            <a:ext cx="2005459" cy="852041"/>
          </a:xfrm>
          <a:prstGeom prst="rect">
            <a:avLst/>
          </a:prstGeom>
        </p:spPr>
      </p:pic>
      <p:pic>
        <p:nvPicPr>
          <p:cNvPr id="22" name="SK-18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89365" y="3279725"/>
            <a:ext cx="2005905" cy="852041"/>
          </a:xfrm>
          <a:prstGeom prst="rect">
            <a:avLst/>
          </a:prstGeom>
        </p:spPr>
      </p:pic>
      <p:pic>
        <p:nvPicPr>
          <p:cNvPr id="23" name="SK-18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2988" y="4131766"/>
            <a:ext cx="8022282" cy="852041"/>
          </a:xfrm>
          <a:prstGeom prst="rect">
            <a:avLst/>
          </a:prstGeom>
        </p:spPr>
      </p:pic>
      <p:pic>
        <p:nvPicPr>
          <p:cNvPr id="24" name="SK-18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2988" y="4131766"/>
            <a:ext cx="2005459" cy="852041"/>
          </a:xfrm>
          <a:prstGeom prst="rect">
            <a:avLst/>
          </a:prstGeom>
        </p:spPr>
      </p:pic>
      <p:pic>
        <p:nvPicPr>
          <p:cNvPr id="25" name="SK-18-img-2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78447" y="4131766"/>
            <a:ext cx="2005459" cy="852041"/>
          </a:xfrm>
          <a:prstGeom prst="rect">
            <a:avLst/>
          </a:prstGeom>
        </p:spPr>
      </p:pic>
      <p:pic>
        <p:nvPicPr>
          <p:cNvPr id="26" name="SK-18-img-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83906" y="4131766"/>
            <a:ext cx="2005459" cy="852041"/>
          </a:xfrm>
          <a:prstGeom prst="rect">
            <a:avLst/>
          </a:prstGeom>
        </p:spPr>
      </p:pic>
      <p:pic>
        <p:nvPicPr>
          <p:cNvPr id="27" name="SK-18-img-2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9365" y="4131766"/>
            <a:ext cx="2005905" cy="852041"/>
          </a:xfrm>
          <a:prstGeom prst="rect">
            <a:avLst/>
          </a:prstGeom>
        </p:spPr>
      </p:pic>
      <p:pic>
        <p:nvPicPr>
          <p:cNvPr id="28" name="SK-18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2988" y="4983807"/>
            <a:ext cx="8022282" cy="852190"/>
          </a:xfrm>
          <a:prstGeom prst="rect">
            <a:avLst/>
          </a:prstGeom>
        </p:spPr>
      </p:pic>
      <p:pic>
        <p:nvPicPr>
          <p:cNvPr id="29" name="SK-18-img-28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2988" y="4983807"/>
            <a:ext cx="2005459" cy="852190"/>
          </a:xfrm>
          <a:prstGeom prst="rect">
            <a:avLst/>
          </a:prstGeom>
        </p:spPr>
      </p:pic>
      <p:pic>
        <p:nvPicPr>
          <p:cNvPr id="30" name="SK-18-img-29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578447" y="4983807"/>
            <a:ext cx="2005459" cy="852190"/>
          </a:xfrm>
          <a:prstGeom prst="rect">
            <a:avLst/>
          </a:prstGeom>
        </p:spPr>
      </p:pic>
      <p:pic>
        <p:nvPicPr>
          <p:cNvPr id="31" name="SK-18-img-30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583906" y="4983807"/>
            <a:ext cx="2005459" cy="852190"/>
          </a:xfrm>
          <a:prstGeom prst="rect">
            <a:avLst/>
          </a:prstGeom>
        </p:spPr>
      </p:pic>
      <p:pic>
        <p:nvPicPr>
          <p:cNvPr id="32" name="SK-18-img-31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589365" y="4983807"/>
            <a:ext cx="2005905" cy="852190"/>
          </a:xfrm>
          <a:prstGeom prst="rect">
            <a:avLst/>
          </a:prstGeom>
        </p:spPr>
      </p:pic>
      <p:pic>
        <p:nvPicPr>
          <p:cNvPr id="33" name="SK-18-img-32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448800" y="2482453"/>
            <a:ext cx="2450455" cy="3305473"/>
          </a:xfrm>
          <a:prstGeom prst="rect">
            <a:avLst/>
          </a:prstGeom>
        </p:spPr>
      </p:pic>
      <p:sp>
        <p:nvSpPr>
          <p:cNvPr id="34" name="SK-18-text-33"/>
          <p:cNvSpPr/>
          <p:nvPr/>
        </p:nvSpPr>
        <p:spPr>
          <a:xfrm>
            <a:off x="511076" y="1741884"/>
            <a:ext cx="2034034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</a:rPr>
              <a:t>Pattern</a:t>
            </a:r>
            <a:endParaRPr lang="en-US" sz="1950" dirty="0"/>
          </a:p>
        </p:txBody>
      </p:sp>
      <p:sp>
        <p:nvSpPr>
          <p:cNvPr id="35" name="SK-18-text-34"/>
          <p:cNvSpPr/>
          <p:nvPr/>
        </p:nvSpPr>
        <p:spPr>
          <a:xfrm>
            <a:off x="2516535" y="1741884"/>
            <a:ext cx="2034034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</a:rPr>
              <a:t>FVC</a:t>
            </a:r>
            <a:endParaRPr lang="en-US" sz="1950" dirty="0"/>
          </a:p>
        </p:txBody>
      </p:sp>
      <p:sp>
        <p:nvSpPr>
          <p:cNvPr id="36" name="SK-18-text-35"/>
          <p:cNvSpPr/>
          <p:nvPr/>
        </p:nvSpPr>
        <p:spPr>
          <a:xfrm>
            <a:off x="4521994" y="1741884"/>
            <a:ext cx="2034034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</a:rPr>
              <a:t>FEV1</a:t>
            </a:r>
            <a:endParaRPr lang="en-US" sz="1950" dirty="0"/>
          </a:p>
        </p:txBody>
      </p:sp>
      <p:sp>
        <p:nvSpPr>
          <p:cNvPr id="37" name="SK-18-text-36"/>
          <p:cNvSpPr/>
          <p:nvPr/>
        </p:nvSpPr>
        <p:spPr>
          <a:xfrm>
            <a:off x="6589365" y="1741884"/>
            <a:ext cx="191065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</a:rPr>
              <a:t>FEV1/FVC</a:t>
            </a:r>
            <a:endParaRPr lang="en-US" sz="1950" dirty="0"/>
          </a:p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</a:rPr>
              <a:t>Ratio</a:t>
            </a:r>
            <a:endParaRPr lang="en-US" sz="1950" dirty="0"/>
          </a:p>
        </p:txBody>
      </p:sp>
      <p:sp>
        <p:nvSpPr>
          <p:cNvPr id="38" name="SK-18-text-37"/>
          <p:cNvSpPr/>
          <p:nvPr/>
        </p:nvSpPr>
        <p:spPr>
          <a:xfrm>
            <a:off x="515838" y="2427684"/>
            <a:ext cx="1976884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</a:rPr>
              <a:t>Normal</a:t>
            </a:r>
            <a:endParaRPr lang="en-US" sz="1800" dirty="0"/>
          </a:p>
        </p:txBody>
      </p:sp>
      <p:sp>
        <p:nvSpPr>
          <p:cNvPr id="39" name="SK-18-text-38"/>
          <p:cNvSpPr/>
          <p:nvPr/>
        </p:nvSpPr>
        <p:spPr>
          <a:xfrm>
            <a:off x="2578447" y="2427684"/>
            <a:ext cx="1910209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&gt;80%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predicted</a:t>
            </a:r>
            <a:endParaRPr lang="en-US" sz="1800" dirty="0"/>
          </a:p>
        </p:txBody>
      </p:sp>
      <p:sp>
        <p:nvSpPr>
          <p:cNvPr id="40" name="SK-18-text-39"/>
          <p:cNvSpPr/>
          <p:nvPr/>
        </p:nvSpPr>
        <p:spPr>
          <a:xfrm>
            <a:off x="4583906" y="2427684"/>
            <a:ext cx="1910209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&gt;80%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predicted</a:t>
            </a:r>
            <a:endParaRPr lang="en-US" sz="1800" dirty="0"/>
          </a:p>
        </p:txBody>
      </p:sp>
      <p:sp>
        <p:nvSpPr>
          <p:cNvPr id="41" name="SK-18-text-40"/>
          <p:cNvSpPr/>
          <p:nvPr/>
        </p:nvSpPr>
        <p:spPr>
          <a:xfrm>
            <a:off x="6589365" y="2427684"/>
            <a:ext cx="1910655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&gt;0.70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(or above LLN)</a:t>
            </a:r>
            <a:endParaRPr lang="en-US" sz="1800" dirty="0"/>
          </a:p>
        </p:txBody>
      </p:sp>
      <p:sp>
        <p:nvSpPr>
          <p:cNvPr id="42" name="SK-18-text-41"/>
          <p:cNvSpPr/>
          <p:nvPr/>
        </p:nvSpPr>
        <p:spPr>
          <a:xfrm>
            <a:off x="515838" y="3279725"/>
            <a:ext cx="1976884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</a:rPr>
              <a:t>Obstructive</a:t>
            </a:r>
            <a:endParaRPr lang="en-US" sz="1800" dirty="0"/>
          </a:p>
        </p:txBody>
      </p:sp>
      <p:sp>
        <p:nvSpPr>
          <p:cNvPr id="43" name="SK-18-text-42"/>
          <p:cNvSpPr/>
          <p:nvPr/>
        </p:nvSpPr>
        <p:spPr>
          <a:xfrm>
            <a:off x="2578447" y="3279725"/>
            <a:ext cx="1910209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Normal or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reduced</a:t>
            </a:r>
            <a:endParaRPr lang="en-US" sz="1800" dirty="0"/>
          </a:p>
        </p:txBody>
      </p:sp>
      <p:sp>
        <p:nvSpPr>
          <p:cNvPr id="44" name="SK-18-text-43"/>
          <p:cNvSpPr/>
          <p:nvPr/>
        </p:nvSpPr>
        <p:spPr>
          <a:xfrm>
            <a:off x="4526756" y="3279725"/>
            <a:ext cx="2024509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↓ Reduced</a:t>
            </a:r>
            <a:endParaRPr lang="en-US" sz="1800" dirty="0"/>
          </a:p>
        </p:txBody>
      </p:sp>
      <p:sp>
        <p:nvSpPr>
          <p:cNvPr id="45" name="SK-18-text-44"/>
          <p:cNvSpPr/>
          <p:nvPr/>
        </p:nvSpPr>
        <p:spPr>
          <a:xfrm>
            <a:off x="6532215" y="3279725"/>
            <a:ext cx="2024955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</a:rPr>
              <a:t>&lt;0.70</a:t>
            </a:r>
            <a:endParaRPr lang="en-US" sz="1800" dirty="0"/>
          </a:p>
        </p:txBody>
      </p:sp>
      <p:sp>
        <p:nvSpPr>
          <p:cNvPr id="46" name="SK-18-text-45"/>
          <p:cNvSpPr/>
          <p:nvPr/>
        </p:nvSpPr>
        <p:spPr>
          <a:xfrm>
            <a:off x="515838" y="4131766"/>
            <a:ext cx="1976884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</a:rPr>
              <a:t>Restrictive</a:t>
            </a:r>
            <a:endParaRPr lang="en-US" sz="1800" dirty="0"/>
          </a:p>
        </p:txBody>
      </p:sp>
      <p:sp>
        <p:nvSpPr>
          <p:cNvPr id="47" name="SK-18-text-46"/>
          <p:cNvSpPr/>
          <p:nvPr/>
        </p:nvSpPr>
        <p:spPr>
          <a:xfrm>
            <a:off x="2578447" y="4131766"/>
            <a:ext cx="1910209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↓ Reduced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(below LLN)</a:t>
            </a:r>
            <a:endParaRPr lang="en-US" sz="1800" dirty="0"/>
          </a:p>
        </p:txBody>
      </p:sp>
      <p:sp>
        <p:nvSpPr>
          <p:cNvPr id="48" name="SK-18-text-47"/>
          <p:cNvSpPr/>
          <p:nvPr/>
        </p:nvSpPr>
        <p:spPr>
          <a:xfrm>
            <a:off x="4526756" y="4131766"/>
            <a:ext cx="2024509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↓ Reduced</a:t>
            </a:r>
            <a:endParaRPr lang="en-US" sz="1800" dirty="0"/>
          </a:p>
        </p:txBody>
      </p:sp>
      <p:sp>
        <p:nvSpPr>
          <p:cNvPr id="49" name="SK-18-text-48"/>
          <p:cNvSpPr/>
          <p:nvPr/>
        </p:nvSpPr>
        <p:spPr>
          <a:xfrm>
            <a:off x="6589365" y="4131766"/>
            <a:ext cx="1910655" cy="8520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Normal or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elevated</a:t>
            </a:r>
            <a:endParaRPr lang="en-US" sz="1800" dirty="0"/>
          </a:p>
        </p:txBody>
      </p:sp>
      <p:sp>
        <p:nvSpPr>
          <p:cNvPr id="50" name="SK-18-text-49"/>
          <p:cNvSpPr/>
          <p:nvPr/>
        </p:nvSpPr>
        <p:spPr>
          <a:xfrm>
            <a:off x="572988" y="4983807"/>
            <a:ext cx="1862584" cy="8521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</a:rPr>
              <a:t>Mixed /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</a:rPr>
              <a:t>Combined</a:t>
            </a:r>
            <a:endParaRPr lang="en-US" sz="1800" dirty="0"/>
          </a:p>
        </p:txBody>
      </p:sp>
      <p:sp>
        <p:nvSpPr>
          <p:cNvPr id="51" name="SK-18-text-50"/>
          <p:cNvSpPr/>
          <p:nvPr/>
        </p:nvSpPr>
        <p:spPr>
          <a:xfrm>
            <a:off x="2578447" y="4983807"/>
            <a:ext cx="1910209" cy="8521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↓ Reduced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(below LLN)</a:t>
            </a:r>
            <a:endParaRPr lang="en-US" sz="1800" dirty="0"/>
          </a:p>
        </p:txBody>
      </p:sp>
      <p:sp>
        <p:nvSpPr>
          <p:cNvPr id="52" name="SK-18-text-51"/>
          <p:cNvSpPr/>
          <p:nvPr/>
        </p:nvSpPr>
        <p:spPr>
          <a:xfrm>
            <a:off x="4526756" y="4983807"/>
            <a:ext cx="2024509" cy="8521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000000"/>
                </a:solidFill>
              </a:rPr>
              <a:t>↓ Reduced</a:t>
            </a:r>
            <a:endParaRPr lang="en-US" sz="1800" dirty="0"/>
          </a:p>
        </p:txBody>
      </p:sp>
      <p:sp>
        <p:nvSpPr>
          <p:cNvPr id="53" name="SK-18-text-52"/>
          <p:cNvSpPr/>
          <p:nvPr/>
        </p:nvSpPr>
        <p:spPr>
          <a:xfrm>
            <a:off x="6532215" y="4983807"/>
            <a:ext cx="2024955" cy="8521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</a:rPr>
              <a:t>&lt;0.70</a:t>
            </a:r>
            <a:endParaRPr lang="en-US" sz="1800" dirty="0"/>
          </a:p>
        </p:txBody>
      </p:sp>
      <p:sp>
        <p:nvSpPr>
          <p:cNvPr id="54" name="SK-18-text-53"/>
          <p:cNvSpPr/>
          <p:nvPr/>
        </p:nvSpPr>
        <p:spPr>
          <a:xfrm>
            <a:off x="646063" y="630882"/>
            <a:ext cx="11545937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Summary of Spirometry Patterns</a:t>
            </a:r>
            <a:endParaRPr lang="en-US" sz="3600" dirty="0"/>
          </a:p>
        </p:txBody>
      </p:sp>
      <p:sp>
        <p:nvSpPr>
          <p:cNvPr id="55" name="SK-18-text-54"/>
          <p:cNvSpPr/>
          <p:nvPr/>
        </p:nvSpPr>
        <p:spPr>
          <a:xfrm>
            <a:off x="621655" y="5945832"/>
            <a:ext cx="781496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*Post-bronchodilator values required for COPD diagnosis (NICE NG115). Confirm restriction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full lung function (TLC) if clinically indicated.</a:t>
            </a:r>
            <a:endParaRPr lang="en-US" sz="1350" dirty="0"/>
          </a:p>
        </p:txBody>
      </p:sp>
      <p:sp>
        <p:nvSpPr>
          <p:cNvPr id="56" name="SK-18-text-55"/>
          <p:cNvSpPr/>
          <p:nvPr/>
        </p:nvSpPr>
        <p:spPr>
          <a:xfrm>
            <a:off x="9131796" y="5966371"/>
            <a:ext cx="251147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*Flow-volume and volume-time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curve patterns</a:t>
            </a:r>
            <a:endParaRPr lang="en-US" sz="13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23379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734473"/>
            <a:ext cx="12192000" cy="123379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219498"/>
            <a:ext cx="828973" cy="57150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2690" y="102840"/>
            <a:ext cx="5669161" cy="6377880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1803648"/>
            <a:ext cx="4913263" cy="4443859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490" y="3737521"/>
            <a:ext cx="4474369" cy="637729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490" y="4617393"/>
            <a:ext cx="4474369" cy="9525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54588" y="1803648"/>
            <a:ext cx="5888682" cy="809179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05773" y="1803648"/>
            <a:ext cx="207169" cy="809179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54588" y="2708821"/>
            <a:ext cx="5888682" cy="809179"/>
          </a:xfrm>
          <a:prstGeom prst="rect">
            <a:avLst/>
          </a:prstGeom>
        </p:spPr>
      </p:pic>
      <p:pic>
        <p:nvPicPr>
          <p:cNvPr id="13" name="SK-1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05773" y="2708821"/>
            <a:ext cx="207169" cy="809179"/>
          </a:xfrm>
          <a:prstGeom prst="rect">
            <a:avLst/>
          </a:prstGeom>
        </p:spPr>
      </p:pic>
      <p:pic>
        <p:nvPicPr>
          <p:cNvPr id="14" name="SK-1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54588" y="3614142"/>
            <a:ext cx="5888682" cy="809179"/>
          </a:xfrm>
          <a:prstGeom prst="rect">
            <a:avLst/>
          </a:prstGeom>
        </p:spPr>
      </p:pic>
      <p:pic>
        <p:nvPicPr>
          <p:cNvPr id="15" name="SK-1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05773" y="3614142"/>
            <a:ext cx="207169" cy="809179"/>
          </a:xfrm>
          <a:prstGeom prst="rect">
            <a:avLst/>
          </a:prstGeom>
        </p:spPr>
      </p:pic>
      <p:pic>
        <p:nvPicPr>
          <p:cNvPr id="16" name="SK-19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54588" y="4519315"/>
            <a:ext cx="5888682" cy="809179"/>
          </a:xfrm>
          <a:prstGeom prst="rect">
            <a:avLst/>
          </a:prstGeom>
        </p:spPr>
      </p:pic>
      <p:pic>
        <p:nvPicPr>
          <p:cNvPr id="17" name="SK-19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05773" y="4519315"/>
            <a:ext cx="207169" cy="809179"/>
          </a:xfrm>
          <a:prstGeom prst="rect">
            <a:avLst/>
          </a:prstGeom>
        </p:spPr>
      </p:pic>
      <p:pic>
        <p:nvPicPr>
          <p:cNvPr id="18" name="SK-19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54588" y="5424636"/>
            <a:ext cx="5888682" cy="829717"/>
          </a:xfrm>
          <a:prstGeom prst="rect">
            <a:avLst/>
          </a:prstGeom>
        </p:spPr>
      </p:pic>
      <p:pic>
        <p:nvPicPr>
          <p:cNvPr id="19" name="SK-1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05773" y="5424636"/>
            <a:ext cx="207169" cy="829717"/>
          </a:xfrm>
          <a:prstGeom prst="rect">
            <a:avLst/>
          </a:prstGeom>
        </p:spPr>
      </p:pic>
      <p:pic>
        <p:nvPicPr>
          <p:cNvPr id="20" name="SK-19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143357" y="4889748"/>
            <a:ext cx="1048494" cy="1968103"/>
          </a:xfrm>
          <a:prstGeom prst="rect">
            <a:avLst/>
          </a:prstGeom>
        </p:spPr>
      </p:pic>
      <p:pic>
        <p:nvPicPr>
          <p:cNvPr id="21" name="SK-19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01467" y="4786759"/>
            <a:ext cx="1670298" cy="1350913"/>
          </a:xfrm>
          <a:prstGeom prst="rect">
            <a:avLst/>
          </a:prstGeom>
        </p:spPr>
      </p:pic>
      <p:pic>
        <p:nvPicPr>
          <p:cNvPr id="22" name="SK-19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582573" y="466279"/>
            <a:ext cx="1024086" cy="946398"/>
          </a:xfrm>
          <a:prstGeom prst="rect">
            <a:avLst/>
          </a:prstGeom>
        </p:spPr>
      </p:pic>
      <p:sp>
        <p:nvSpPr>
          <p:cNvPr id="23" name="SK-19-text-22"/>
          <p:cNvSpPr/>
          <p:nvPr/>
        </p:nvSpPr>
        <p:spPr>
          <a:xfrm>
            <a:off x="572988" y="617190"/>
            <a:ext cx="1161901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Obstructive Pattern and Common Causes</a:t>
            </a:r>
            <a:endParaRPr lang="en-US" sz="3450" dirty="0"/>
          </a:p>
        </p:txBody>
      </p:sp>
      <p:sp>
        <p:nvSpPr>
          <p:cNvPr id="24" name="SK-19-text-23"/>
          <p:cNvSpPr/>
          <p:nvPr/>
        </p:nvSpPr>
        <p:spPr>
          <a:xfrm>
            <a:off x="560784" y="1433215"/>
            <a:ext cx="1163121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*FEV1/FVC &lt; 0.70 post-bronchodilator — the defining feature*</a:t>
            </a:r>
            <a:endParaRPr lang="en-US" sz="1650" dirty="0"/>
          </a:p>
        </p:txBody>
      </p:sp>
      <p:sp>
        <p:nvSpPr>
          <p:cNvPr id="25" name="SK-19-text-24"/>
          <p:cNvSpPr/>
          <p:nvPr/>
        </p:nvSpPr>
        <p:spPr>
          <a:xfrm>
            <a:off x="707082" y="2146548"/>
            <a:ext cx="514064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E8B5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THE NUMBERS SHOW</a:t>
            </a:r>
            <a:endParaRPr lang="en-US" sz="1575" dirty="0"/>
          </a:p>
        </p:txBody>
      </p:sp>
      <p:sp>
        <p:nvSpPr>
          <p:cNvPr id="26" name="SK-19-text-25"/>
          <p:cNvSpPr/>
          <p:nvPr/>
        </p:nvSpPr>
        <p:spPr>
          <a:xfrm>
            <a:off x="707082" y="2564755"/>
            <a:ext cx="114849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FEV1/FVC ratio — Reduced: below 0.70 (post-BD)</a:t>
            </a:r>
            <a:endParaRPr lang="en-US" sz="1500" dirty="0"/>
          </a:p>
        </p:txBody>
      </p:sp>
      <p:sp>
        <p:nvSpPr>
          <p:cNvPr id="27" name="SK-19-text-26"/>
          <p:cNvSpPr/>
          <p:nvPr/>
        </p:nvSpPr>
        <p:spPr>
          <a:xfrm>
            <a:off x="707082" y="2914650"/>
            <a:ext cx="114849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FEV1 — Reduced (reflects large airway narrowing)</a:t>
            </a:r>
            <a:endParaRPr lang="en-US" sz="1500" dirty="0"/>
          </a:p>
        </p:txBody>
      </p:sp>
      <p:sp>
        <p:nvSpPr>
          <p:cNvPr id="28" name="SK-19-text-27"/>
          <p:cNvSpPr/>
          <p:nvPr/>
        </p:nvSpPr>
        <p:spPr>
          <a:xfrm>
            <a:off x="707082" y="3257550"/>
            <a:ext cx="114849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■ FVC — Normal or reduced (air trapping may reduce it)</a:t>
            </a:r>
            <a:endParaRPr lang="en-US" sz="1500" dirty="0"/>
          </a:p>
        </p:txBody>
      </p:sp>
      <p:sp>
        <p:nvSpPr>
          <p:cNvPr id="29" name="SK-19-text-28"/>
          <p:cNvSpPr/>
          <p:nvPr/>
        </p:nvSpPr>
        <p:spPr>
          <a:xfrm>
            <a:off x="804565" y="3833515"/>
            <a:ext cx="414516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8B45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 Remember: If FVC is also below LLN, consider a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8B451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mixed obstructive + restrictive pattern — don't miss it.</a:t>
            </a:r>
            <a:endParaRPr lang="en-US" sz="1350" dirty="0"/>
          </a:p>
        </p:txBody>
      </p:sp>
      <p:sp>
        <p:nvSpPr>
          <p:cNvPr id="30" name="SK-19-text-29"/>
          <p:cNvSpPr/>
          <p:nvPr/>
        </p:nvSpPr>
        <p:spPr>
          <a:xfrm>
            <a:off x="707082" y="4903440"/>
            <a:ext cx="682085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Flow-volume loop appearance:</a:t>
            </a:r>
            <a:endParaRPr lang="en-US" sz="1575" dirty="0"/>
          </a:p>
        </p:txBody>
      </p:sp>
      <p:sp>
        <p:nvSpPr>
          <p:cNvPr id="31" name="SK-19-text-30"/>
          <p:cNvSpPr/>
          <p:nvPr/>
        </p:nvSpPr>
        <p:spPr>
          <a:xfrm>
            <a:off x="707082" y="5129659"/>
            <a:ext cx="2511475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Scooped, concave expiratory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curve — characteristic of airflow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obstruction</a:t>
            </a:r>
            <a:endParaRPr lang="en-US" sz="1350" dirty="0"/>
          </a:p>
        </p:txBody>
      </p:sp>
      <p:sp>
        <p:nvSpPr>
          <p:cNvPr id="32" name="SK-19-text-31"/>
          <p:cNvSpPr/>
          <p:nvPr/>
        </p:nvSpPr>
        <p:spPr>
          <a:xfrm>
            <a:off x="6108367" y="1861766"/>
            <a:ext cx="1009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</a:t>
            </a:r>
            <a:endParaRPr lang="en-US" sz="1500" dirty="0"/>
          </a:p>
        </p:txBody>
      </p:sp>
      <p:sp>
        <p:nvSpPr>
          <p:cNvPr id="33" name="SK-19-text-32"/>
          <p:cNvSpPr/>
          <p:nvPr/>
        </p:nvSpPr>
        <p:spPr>
          <a:xfrm>
            <a:off x="6084108" y="2094980"/>
            <a:ext cx="397445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Most common cause in adults with smoking history.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Fixed airflow obstruction, post-BD FEV1/FVC &lt;0.70.</a:t>
            </a:r>
            <a:endParaRPr lang="en-US" sz="1350" dirty="0"/>
          </a:p>
        </p:txBody>
      </p:sp>
      <p:sp>
        <p:nvSpPr>
          <p:cNvPr id="34" name="SK-19-text-33"/>
          <p:cNvSpPr/>
          <p:nvPr/>
        </p:nvSpPr>
        <p:spPr>
          <a:xfrm>
            <a:off x="6108367" y="2787626"/>
            <a:ext cx="1466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</a:t>
            </a:r>
            <a:endParaRPr lang="en-US" sz="1500" dirty="0"/>
          </a:p>
        </p:txBody>
      </p:sp>
      <p:sp>
        <p:nvSpPr>
          <p:cNvPr id="35" name="SK-19-text-34"/>
          <p:cNvSpPr/>
          <p:nvPr/>
        </p:nvSpPr>
        <p:spPr>
          <a:xfrm>
            <a:off x="6096312" y="3024484"/>
            <a:ext cx="493767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Variable, reversible airflow obstruction. FEV1/FVC may normalise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between attacks. BDR &gt;12% AND &gt;200mL.</a:t>
            </a:r>
            <a:endParaRPr lang="en-US" sz="1350" dirty="0"/>
          </a:p>
        </p:txBody>
      </p:sp>
      <p:sp>
        <p:nvSpPr>
          <p:cNvPr id="36" name="SK-19-text-35"/>
          <p:cNvSpPr/>
          <p:nvPr/>
        </p:nvSpPr>
        <p:spPr>
          <a:xfrm>
            <a:off x="6084108" y="3710284"/>
            <a:ext cx="3295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Bronchiectasis</a:t>
            </a:r>
            <a:endParaRPr lang="en-US" sz="1500" dirty="0"/>
          </a:p>
        </p:txBody>
      </p:sp>
      <p:sp>
        <p:nvSpPr>
          <p:cNvPr id="37" name="SK-19-text-36"/>
          <p:cNvSpPr/>
          <p:nvPr/>
        </p:nvSpPr>
        <p:spPr>
          <a:xfrm>
            <a:off x="6059700" y="3943349"/>
            <a:ext cx="5498455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Chronic airway inflammation and dilation. Persistent obstructive pattern;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productive cough.</a:t>
            </a:r>
            <a:endParaRPr lang="en-US" sz="1350" dirty="0"/>
          </a:p>
        </p:txBody>
      </p:sp>
      <p:sp>
        <p:nvSpPr>
          <p:cNvPr id="38" name="SK-19-text-37"/>
          <p:cNvSpPr/>
          <p:nvPr/>
        </p:nvSpPr>
        <p:spPr>
          <a:xfrm>
            <a:off x="6084108" y="4622303"/>
            <a:ext cx="4895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Tumour / Foreign Body</a:t>
            </a:r>
            <a:endParaRPr lang="en-US" sz="1500" dirty="0"/>
          </a:p>
        </p:txBody>
      </p:sp>
      <p:sp>
        <p:nvSpPr>
          <p:cNvPr id="39" name="SK-19-text-38"/>
          <p:cNvSpPr/>
          <p:nvPr/>
        </p:nvSpPr>
        <p:spPr>
          <a:xfrm>
            <a:off x="6059700" y="4855517"/>
            <a:ext cx="542538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Large airway obstruction. Fixed obstruction pattern; consider if atypical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presentation.</a:t>
            </a:r>
            <a:endParaRPr lang="en-US" sz="1350" dirty="0"/>
          </a:p>
        </p:txBody>
      </p:sp>
      <p:sp>
        <p:nvSpPr>
          <p:cNvPr id="40" name="SK-19-text-39"/>
          <p:cNvSpPr/>
          <p:nvPr/>
        </p:nvSpPr>
        <p:spPr>
          <a:xfrm>
            <a:off x="6059700" y="5541317"/>
            <a:ext cx="5581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Large Airway Obstruction</a:t>
            </a:r>
            <a:endParaRPr lang="en-US" sz="1500" dirty="0"/>
          </a:p>
        </p:txBody>
      </p:sp>
      <p:sp>
        <p:nvSpPr>
          <p:cNvPr id="41" name="SK-19-text-40"/>
          <p:cNvSpPr/>
          <p:nvPr/>
        </p:nvSpPr>
        <p:spPr>
          <a:xfrm>
            <a:off x="6059700" y="5767684"/>
            <a:ext cx="5632698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Tracheal stenosis, vocal cord dysfunction. Flattening of inspiratory loop 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flow-volume curve.</a:t>
            </a:r>
            <a:endParaRPr lang="en-US" sz="1350" dirty="0"/>
          </a:p>
        </p:txBody>
      </p:sp>
      <p:sp>
        <p:nvSpPr>
          <p:cNvPr id="42" name="SK-19-text-41"/>
          <p:cNvSpPr/>
          <p:nvPr/>
        </p:nvSpPr>
        <p:spPr>
          <a:xfrm>
            <a:off x="487561" y="6590407"/>
            <a:ext cx="63169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</a:t>
            </a:r>
            <a:endParaRPr lang="en-US" sz="1050" dirty="0"/>
          </a:p>
        </p:txBody>
      </p:sp>
      <p:sp>
        <p:nvSpPr>
          <p:cNvPr id="43" name="SK-19-text-42"/>
          <p:cNvSpPr/>
          <p:nvPr/>
        </p:nvSpPr>
        <p:spPr>
          <a:xfrm>
            <a:off x="11545788" y="6590407"/>
            <a:ext cx="646212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19 / 37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0"/>
            <a:ext cx="8534400" cy="356592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1153" y="0"/>
            <a:ext cx="1060847" cy="912168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575548"/>
            <a:ext cx="731490" cy="187895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247507"/>
            <a:ext cx="1524000" cy="953244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84" y="1244203"/>
            <a:ext cx="1219200" cy="762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0" y="1282303"/>
            <a:ext cx="5498455" cy="154305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8180" y="1885950"/>
            <a:ext cx="4084290" cy="3326011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58180" y="1885950"/>
            <a:ext cx="3937992" cy="3668911"/>
          </a:xfrm>
          <a:prstGeom prst="rect">
            <a:avLst/>
          </a:prstGeom>
        </p:spPr>
      </p:pic>
      <p:sp>
        <p:nvSpPr>
          <p:cNvPr id="11" name="SK-2-text-10"/>
          <p:cNvSpPr/>
          <p:nvPr/>
        </p:nvSpPr>
        <p:spPr>
          <a:xfrm>
            <a:off x="511969" y="473125"/>
            <a:ext cx="11680031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35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What is Spirometry?</a:t>
            </a:r>
            <a:endParaRPr lang="en-US" sz="4350" dirty="0"/>
          </a:p>
        </p:txBody>
      </p:sp>
      <p:sp>
        <p:nvSpPr>
          <p:cNvPr id="12" name="SK-2-text-11"/>
          <p:cNvSpPr/>
          <p:nvPr/>
        </p:nvSpPr>
        <p:spPr>
          <a:xfrm>
            <a:off x="524173" y="1508671"/>
            <a:ext cx="28708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6869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FOUNDATIONS</a:t>
            </a:r>
            <a:endParaRPr lang="en-US" sz="1650" dirty="0"/>
          </a:p>
        </p:txBody>
      </p:sp>
      <p:sp>
        <p:nvSpPr>
          <p:cNvPr id="13" name="SK-2-text-12"/>
          <p:cNvSpPr/>
          <p:nvPr/>
        </p:nvSpPr>
        <p:spPr>
          <a:xfrm>
            <a:off x="6278761" y="1433215"/>
            <a:ext cx="4998690" cy="1261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8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Spirometry measures the volume of air a</a:t>
            </a:r>
            <a:endParaRPr lang="en-US" sz="1950" dirty="0"/>
          </a:p>
          <a:p>
            <a:pPr marL="0" indent="0" algn="l">
              <a:lnSpc>
                <a:spcPts val="2438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patient can forcibly expel from the lungs</a:t>
            </a:r>
            <a:endParaRPr lang="en-US" sz="1950" dirty="0"/>
          </a:p>
          <a:p>
            <a:pPr marL="0" indent="0" algn="l">
              <a:lnSpc>
                <a:spcPts val="2438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after a maximal inspiration — assessing</a:t>
            </a:r>
            <a:endParaRPr lang="en-US" sz="1950" dirty="0"/>
          </a:p>
          <a:p>
            <a:pPr marL="0" indent="0" algn="l">
              <a:lnSpc>
                <a:spcPts val="2438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how well the lungs move air.</a:t>
            </a:r>
            <a:endParaRPr lang="en-US" sz="1950" dirty="0"/>
          </a:p>
        </p:txBody>
      </p:sp>
      <p:sp>
        <p:nvSpPr>
          <p:cNvPr id="14" name="SK-2-text-13"/>
          <p:cNvSpPr/>
          <p:nvPr/>
        </p:nvSpPr>
        <p:spPr>
          <a:xfrm>
            <a:off x="6193482" y="3079105"/>
            <a:ext cx="599851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5EB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Why we do it in primary care</a:t>
            </a:r>
            <a:endParaRPr lang="en-US" sz="2100" dirty="0"/>
          </a:p>
        </p:txBody>
      </p:sp>
      <p:sp>
        <p:nvSpPr>
          <p:cNvPr id="15" name="SK-2-text-14"/>
          <p:cNvSpPr/>
          <p:nvPr/>
        </p:nvSpPr>
        <p:spPr>
          <a:xfrm>
            <a:off x="6230094" y="3586609"/>
            <a:ext cx="464507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Confirm diagnosis of COPD, asthma, or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interstitial lung disease</a:t>
            </a:r>
            <a:endParaRPr lang="en-US" sz="1875" dirty="0"/>
          </a:p>
        </p:txBody>
      </p:sp>
      <p:sp>
        <p:nvSpPr>
          <p:cNvPr id="16" name="SK-2-text-15"/>
          <p:cNvSpPr/>
          <p:nvPr/>
        </p:nvSpPr>
        <p:spPr>
          <a:xfrm>
            <a:off x="6144667" y="4320480"/>
            <a:ext cx="604733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Grade COPD severity and monitor progression</a:t>
            </a:r>
            <a:endParaRPr lang="en-US" sz="1950" dirty="0"/>
          </a:p>
        </p:txBody>
      </p:sp>
      <p:sp>
        <p:nvSpPr>
          <p:cNvPr id="17" name="SK-2-text-16"/>
          <p:cNvSpPr/>
          <p:nvPr/>
        </p:nvSpPr>
        <p:spPr>
          <a:xfrm>
            <a:off x="6230094" y="4814292"/>
            <a:ext cx="596190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Assess bronchodilator response</a:t>
            </a:r>
            <a:endParaRPr lang="en-US" sz="1950" dirty="0"/>
          </a:p>
        </p:txBody>
      </p:sp>
      <p:sp>
        <p:nvSpPr>
          <p:cNvPr id="18" name="SK-2-text-17"/>
          <p:cNvSpPr/>
          <p:nvPr/>
        </p:nvSpPr>
        <p:spPr>
          <a:xfrm>
            <a:off x="6230094" y="5287417"/>
            <a:ext cx="596190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Pre-operative lung function assessment</a:t>
            </a:r>
            <a:endParaRPr lang="en-US" sz="1950" dirty="0"/>
          </a:p>
        </p:txBody>
      </p:sp>
      <p:sp>
        <p:nvSpPr>
          <p:cNvPr id="19" name="SK-2-text-18"/>
          <p:cNvSpPr/>
          <p:nvPr/>
        </p:nvSpPr>
        <p:spPr>
          <a:xfrm>
            <a:off x="6230094" y="5746998"/>
            <a:ext cx="596190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● QOF targets and health promotion checks</a:t>
            </a:r>
            <a:endParaRPr lang="en-US" sz="1950" dirty="0"/>
          </a:p>
        </p:txBody>
      </p:sp>
      <p:sp>
        <p:nvSpPr>
          <p:cNvPr id="21" name="SK-2-text-20"/>
          <p:cNvSpPr/>
          <p:nvPr/>
        </p:nvSpPr>
        <p:spPr>
          <a:xfrm>
            <a:off x="5979914" y="6480721"/>
            <a:ext cx="21981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768692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67" y="1160413"/>
            <a:ext cx="1109365" cy="38100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07505"/>
            <a:ext cx="12192000" cy="761256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217" y="1865263"/>
            <a:ext cx="38100" cy="260598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6188" y="1803648"/>
            <a:ext cx="2755255" cy="308521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094" y="1803648"/>
            <a:ext cx="2499271" cy="308521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63459" y="1803648"/>
            <a:ext cx="2560290" cy="308521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03169" y="3209479"/>
            <a:ext cx="2511475" cy="1549896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3169" y="3209479"/>
            <a:ext cx="2511475" cy="445740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21961" y="3209479"/>
            <a:ext cx="2511475" cy="1549896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21961" y="3209479"/>
            <a:ext cx="2511475" cy="445740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3169" y="4889748"/>
            <a:ext cx="2511475" cy="1549896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03169" y="4889748"/>
            <a:ext cx="2511475" cy="445740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21961" y="4889748"/>
            <a:ext cx="2511475" cy="1549896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21961" y="4889748"/>
            <a:ext cx="2511475" cy="445740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267" y="5630317"/>
            <a:ext cx="5449937" cy="802332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5863530"/>
            <a:ext cx="487561" cy="1337221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90407"/>
            <a:ext cx="12192000" cy="267444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84855" y="5287417"/>
            <a:ext cx="1145977" cy="1309836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3694" y="5698927"/>
            <a:ext cx="255984" cy="226219"/>
          </a:xfrm>
          <a:prstGeom prst="rect">
            <a:avLst/>
          </a:prstGeom>
        </p:spPr>
      </p:pic>
      <p:pic>
        <p:nvPicPr>
          <p:cNvPr id="23" name="SK-20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3859" y="5026819"/>
            <a:ext cx="426690" cy="438894"/>
          </a:xfrm>
          <a:prstGeom prst="rect">
            <a:avLst/>
          </a:prstGeom>
        </p:spPr>
      </p:pic>
      <p:pic>
        <p:nvPicPr>
          <p:cNvPr id="24" name="SK-20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3859" y="4457700"/>
            <a:ext cx="426690" cy="432048"/>
          </a:xfrm>
          <a:prstGeom prst="rect">
            <a:avLst/>
          </a:prstGeom>
        </p:spPr>
      </p:pic>
      <p:pic>
        <p:nvPicPr>
          <p:cNvPr id="25" name="SK-20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3859" y="3963888"/>
            <a:ext cx="426690" cy="432048"/>
          </a:xfrm>
          <a:prstGeom prst="rect">
            <a:avLst/>
          </a:prstGeom>
        </p:spPr>
      </p:pic>
      <p:pic>
        <p:nvPicPr>
          <p:cNvPr id="26" name="SK-20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3859" y="3463230"/>
            <a:ext cx="426690" cy="432048"/>
          </a:xfrm>
          <a:prstGeom prst="rect">
            <a:avLst/>
          </a:prstGeom>
        </p:spPr>
      </p:pic>
      <p:sp>
        <p:nvSpPr>
          <p:cNvPr id="27" name="SK-20-text-26"/>
          <p:cNvSpPr/>
          <p:nvPr/>
        </p:nvSpPr>
        <p:spPr>
          <a:xfrm>
            <a:off x="658267" y="534888"/>
            <a:ext cx="11533733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Restrictive Pattern and Common Causes</a:t>
            </a:r>
            <a:endParaRPr lang="en-US" sz="3600" dirty="0"/>
          </a:p>
        </p:txBody>
      </p:sp>
      <p:sp>
        <p:nvSpPr>
          <p:cNvPr id="28" name="SK-20-text-27"/>
          <p:cNvSpPr/>
          <p:nvPr/>
        </p:nvSpPr>
        <p:spPr>
          <a:xfrm>
            <a:off x="633859" y="1337221"/>
            <a:ext cx="1044130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*Spirometry Interpretation · Pattern Recognition*</a:t>
            </a:r>
            <a:endParaRPr lang="en-US" sz="1350" dirty="0"/>
          </a:p>
        </p:txBody>
      </p:sp>
      <p:sp>
        <p:nvSpPr>
          <p:cNvPr id="29" name="SK-20-text-28"/>
          <p:cNvSpPr/>
          <p:nvPr/>
        </p:nvSpPr>
        <p:spPr>
          <a:xfrm>
            <a:off x="767953" y="1885950"/>
            <a:ext cx="220667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RESTRICTIVE PATTERN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SIGNATURE</a:t>
            </a:r>
            <a:endParaRPr lang="en-US" sz="1500" dirty="0"/>
          </a:p>
        </p:txBody>
      </p:sp>
      <p:sp>
        <p:nvSpPr>
          <p:cNvPr id="30" name="SK-20-text-29"/>
          <p:cNvSpPr/>
          <p:nvPr/>
        </p:nvSpPr>
        <p:spPr>
          <a:xfrm>
            <a:off x="3963442" y="1885950"/>
            <a:ext cx="144854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FEV₁/FVC Ratio</a:t>
            </a:r>
            <a:endParaRPr lang="en-US" sz="1500" dirty="0"/>
          </a:p>
        </p:txBody>
      </p:sp>
      <p:sp>
        <p:nvSpPr>
          <p:cNvPr id="31" name="SK-20-text-30"/>
          <p:cNvSpPr/>
          <p:nvPr/>
        </p:nvSpPr>
        <p:spPr>
          <a:xfrm>
            <a:off x="3434507" y="2132707"/>
            <a:ext cx="251876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or Elevated (≥0.70)</a:t>
            </a:r>
            <a:endParaRPr lang="en-US" sz="1650" dirty="0"/>
          </a:p>
        </p:txBody>
      </p:sp>
      <p:sp>
        <p:nvSpPr>
          <p:cNvPr id="32" name="SK-20-text-31"/>
          <p:cNvSpPr/>
          <p:nvPr/>
        </p:nvSpPr>
        <p:spPr>
          <a:xfrm>
            <a:off x="7218759" y="1885950"/>
            <a:ext cx="49753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FVC</a:t>
            </a:r>
            <a:endParaRPr lang="en-US" sz="1500" dirty="0"/>
          </a:p>
        </p:txBody>
      </p:sp>
      <p:sp>
        <p:nvSpPr>
          <p:cNvPr id="33" name="SK-20-text-32"/>
          <p:cNvSpPr/>
          <p:nvPr/>
        </p:nvSpPr>
        <p:spPr>
          <a:xfrm>
            <a:off x="6433691" y="2132707"/>
            <a:ext cx="204326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(below LLN)</a:t>
            </a:r>
            <a:endParaRPr lang="en-US" sz="1650" dirty="0"/>
          </a:p>
        </p:txBody>
      </p:sp>
      <p:sp>
        <p:nvSpPr>
          <p:cNvPr id="34" name="SK-20-text-33"/>
          <p:cNvSpPr/>
          <p:nvPr/>
        </p:nvSpPr>
        <p:spPr>
          <a:xfrm>
            <a:off x="9864328" y="1885950"/>
            <a:ext cx="53414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FEV₁</a:t>
            </a:r>
            <a:endParaRPr lang="en-US" sz="1500" dirty="0"/>
          </a:p>
        </p:txBody>
      </p:sp>
      <p:sp>
        <p:nvSpPr>
          <p:cNvPr id="35" name="SK-20-text-34"/>
          <p:cNvSpPr/>
          <p:nvPr/>
        </p:nvSpPr>
        <p:spPr>
          <a:xfrm>
            <a:off x="8945166" y="2132707"/>
            <a:ext cx="237246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 (proportionally)</a:t>
            </a:r>
            <a:endParaRPr lang="en-US" sz="1650" dirty="0"/>
          </a:p>
        </p:txBody>
      </p:sp>
      <p:sp>
        <p:nvSpPr>
          <p:cNvPr id="36" name="SK-20-text-35"/>
          <p:cNvSpPr/>
          <p:nvPr/>
        </p:nvSpPr>
        <p:spPr>
          <a:xfrm>
            <a:off x="609600" y="2750046"/>
            <a:ext cx="877443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Spirometric Characteristics</a:t>
            </a:r>
            <a:endParaRPr lang="en-US" sz="2100" dirty="0"/>
          </a:p>
        </p:txBody>
      </p:sp>
      <p:sp>
        <p:nvSpPr>
          <p:cNvPr id="37" name="SK-20-text-36"/>
          <p:cNvSpPr/>
          <p:nvPr/>
        </p:nvSpPr>
        <p:spPr>
          <a:xfrm>
            <a:off x="609600" y="3140869"/>
            <a:ext cx="53673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Spirometric Features</a:t>
            </a:r>
            <a:endParaRPr lang="en-US" sz="1725" dirty="0"/>
          </a:p>
        </p:txBody>
      </p:sp>
      <p:sp>
        <p:nvSpPr>
          <p:cNvPr id="38" name="SK-20-text-37"/>
          <p:cNvSpPr/>
          <p:nvPr/>
        </p:nvSpPr>
        <p:spPr>
          <a:xfrm>
            <a:off x="1133773" y="3470077"/>
            <a:ext cx="431586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FVC reduced — Total exhalable volume is below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lower limit of normal</a:t>
            </a:r>
            <a:endParaRPr lang="en-US" sz="1500" dirty="0"/>
          </a:p>
        </p:txBody>
      </p:sp>
      <p:sp>
        <p:nvSpPr>
          <p:cNvPr id="39" name="SK-20-text-38"/>
          <p:cNvSpPr/>
          <p:nvPr/>
        </p:nvSpPr>
        <p:spPr>
          <a:xfrm>
            <a:off x="1133773" y="4073575"/>
            <a:ext cx="110582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reduced — Proportionally reduced alongside FVC</a:t>
            </a:r>
            <a:endParaRPr lang="en-US" sz="1500" dirty="0"/>
          </a:p>
        </p:txBody>
      </p:sp>
      <p:sp>
        <p:nvSpPr>
          <p:cNvPr id="40" name="SK-20-text-39"/>
          <p:cNvSpPr/>
          <p:nvPr/>
        </p:nvSpPr>
        <p:spPr>
          <a:xfrm>
            <a:off x="1133773" y="4471392"/>
            <a:ext cx="4169569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Ratio preserved or elevated — Key distinguishing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feature from obstruction; ratio ≥0.70</a:t>
            </a:r>
            <a:endParaRPr lang="en-US" sz="1500" dirty="0"/>
          </a:p>
        </p:txBody>
      </p:sp>
      <p:sp>
        <p:nvSpPr>
          <p:cNvPr id="41" name="SK-20-text-40"/>
          <p:cNvSpPr/>
          <p:nvPr/>
        </p:nvSpPr>
        <p:spPr>
          <a:xfrm>
            <a:off x="1133773" y="5040511"/>
            <a:ext cx="473035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Small lung volumes — Both parameters fall together;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“shrinking lung” picture</a:t>
            </a:r>
            <a:endParaRPr lang="en-US" sz="1500" dirty="0"/>
          </a:p>
        </p:txBody>
      </p:sp>
      <p:sp>
        <p:nvSpPr>
          <p:cNvPr id="42" name="SK-20-text-41"/>
          <p:cNvSpPr/>
          <p:nvPr/>
        </p:nvSpPr>
        <p:spPr>
          <a:xfrm>
            <a:off x="1024086" y="5705773"/>
            <a:ext cx="4827984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Important: Spirometry alone cannot confirm restriction —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lung function testing (TLC measurement) is required for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definitive diagnosis. Refer if restrictive pattern found.</a:t>
            </a:r>
            <a:endParaRPr lang="en-US" sz="1500" dirty="0"/>
          </a:p>
        </p:txBody>
      </p:sp>
      <p:sp>
        <p:nvSpPr>
          <p:cNvPr id="43" name="SK-20-text-42"/>
          <p:cNvSpPr/>
          <p:nvPr/>
        </p:nvSpPr>
        <p:spPr>
          <a:xfrm>
            <a:off x="6278761" y="2756892"/>
            <a:ext cx="429387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408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Causes</a:t>
            </a:r>
            <a:endParaRPr lang="en-US" sz="2100" dirty="0"/>
          </a:p>
        </p:txBody>
      </p:sp>
      <p:sp>
        <p:nvSpPr>
          <p:cNvPr id="44" name="SK-20-text-43"/>
          <p:cNvSpPr/>
          <p:nvPr/>
        </p:nvSpPr>
        <p:spPr>
          <a:xfrm>
            <a:off x="6412855" y="3332857"/>
            <a:ext cx="38766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Lung Parenchyma</a:t>
            </a:r>
            <a:endParaRPr lang="en-US" sz="1650" dirty="0"/>
          </a:p>
        </p:txBody>
      </p:sp>
      <p:sp>
        <p:nvSpPr>
          <p:cNvPr id="45" name="SK-20-text-44"/>
          <p:cNvSpPr/>
          <p:nvPr/>
        </p:nvSpPr>
        <p:spPr>
          <a:xfrm>
            <a:off x="6400800" y="3737521"/>
            <a:ext cx="217006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Interstitial lung disease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(IPF, sarcoidosis)</a:t>
            </a:r>
            <a:endParaRPr lang="en-US" sz="1500" dirty="0"/>
          </a:p>
        </p:txBody>
      </p:sp>
      <p:sp>
        <p:nvSpPr>
          <p:cNvPr id="46" name="SK-20-text-45"/>
          <p:cNvSpPr/>
          <p:nvPr/>
        </p:nvSpPr>
        <p:spPr>
          <a:xfrm>
            <a:off x="6400800" y="4251871"/>
            <a:ext cx="2304157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Drug-induced pulmonary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fibrosis</a:t>
            </a:r>
            <a:endParaRPr lang="en-US" sz="1500" dirty="0"/>
          </a:p>
        </p:txBody>
      </p:sp>
      <p:sp>
        <p:nvSpPr>
          <p:cNvPr id="47" name="SK-20-text-46"/>
          <p:cNvSpPr/>
          <p:nvPr/>
        </p:nvSpPr>
        <p:spPr>
          <a:xfrm>
            <a:off x="9119592" y="3319165"/>
            <a:ext cx="307240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Chest Wall &amp; Skeletal</a:t>
            </a:r>
            <a:endParaRPr lang="en-US" sz="1650" dirty="0"/>
          </a:p>
        </p:txBody>
      </p:sp>
      <p:sp>
        <p:nvSpPr>
          <p:cNvPr id="48" name="SK-20-text-47"/>
          <p:cNvSpPr/>
          <p:nvPr/>
        </p:nvSpPr>
        <p:spPr>
          <a:xfrm>
            <a:off x="9107388" y="3737521"/>
            <a:ext cx="30846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Kyphoscoliosis</a:t>
            </a:r>
            <a:endParaRPr lang="en-US" sz="1500" dirty="0"/>
          </a:p>
        </p:txBody>
      </p:sp>
      <p:sp>
        <p:nvSpPr>
          <p:cNvPr id="49" name="SK-20-text-48"/>
          <p:cNvSpPr/>
          <p:nvPr/>
        </p:nvSpPr>
        <p:spPr>
          <a:xfrm>
            <a:off x="9107388" y="4032498"/>
            <a:ext cx="308461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Obesity (severe)</a:t>
            </a:r>
            <a:endParaRPr lang="en-US" sz="1500" dirty="0"/>
          </a:p>
        </p:txBody>
      </p:sp>
      <p:sp>
        <p:nvSpPr>
          <p:cNvPr id="50" name="SK-20-text-49"/>
          <p:cNvSpPr/>
          <p:nvPr/>
        </p:nvSpPr>
        <p:spPr>
          <a:xfrm>
            <a:off x="6412855" y="5040511"/>
            <a:ext cx="33737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Neuromuscular</a:t>
            </a:r>
            <a:endParaRPr lang="en-US" sz="1650" dirty="0"/>
          </a:p>
        </p:txBody>
      </p:sp>
      <p:sp>
        <p:nvSpPr>
          <p:cNvPr id="51" name="SK-20-text-50"/>
          <p:cNvSpPr/>
          <p:nvPr/>
        </p:nvSpPr>
        <p:spPr>
          <a:xfrm>
            <a:off x="6400800" y="5452021"/>
            <a:ext cx="46672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Muscular dystrophy</a:t>
            </a:r>
            <a:endParaRPr lang="en-US" sz="1500" dirty="0"/>
          </a:p>
        </p:txBody>
      </p:sp>
      <p:sp>
        <p:nvSpPr>
          <p:cNvPr id="52" name="SK-20-text-51"/>
          <p:cNvSpPr/>
          <p:nvPr/>
        </p:nvSpPr>
        <p:spPr>
          <a:xfrm>
            <a:off x="6400800" y="5746998"/>
            <a:ext cx="221887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Neuromuscular disease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(e.g., MND, myasthenia)</a:t>
            </a:r>
            <a:endParaRPr lang="en-US" sz="1500" dirty="0"/>
          </a:p>
        </p:txBody>
      </p:sp>
      <p:sp>
        <p:nvSpPr>
          <p:cNvPr id="53" name="SK-20-text-52"/>
          <p:cNvSpPr/>
          <p:nvPr/>
        </p:nvSpPr>
        <p:spPr>
          <a:xfrm>
            <a:off x="9119592" y="5033665"/>
            <a:ext cx="307240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Pleural &amp; Surgical</a:t>
            </a:r>
            <a:endParaRPr lang="en-US" sz="1650" dirty="0"/>
          </a:p>
        </p:txBody>
      </p:sp>
      <p:sp>
        <p:nvSpPr>
          <p:cNvPr id="54" name="SK-20-text-53"/>
          <p:cNvSpPr/>
          <p:nvPr/>
        </p:nvSpPr>
        <p:spPr>
          <a:xfrm>
            <a:off x="9107388" y="5452021"/>
            <a:ext cx="1706761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Pleural effusion,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mesothelioma,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pleural thickening</a:t>
            </a:r>
            <a:endParaRPr lang="en-US" sz="1500" dirty="0"/>
          </a:p>
        </p:txBody>
      </p:sp>
      <p:sp>
        <p:nvSpPr>
          <p:cNvPr id="55" name="SK-20-text-54"/>
          <p:cNvSpPr/>
          <p:nvPr/>
        </p:nvSpPr>
        <p:spPr>
          <a:xfrm>
            <a:off x="9107388" y="6158359"/>
            <a:ext cx="3084612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Pneumonectomy</a:t>
            </a:r>
            <a:endParaRPr lang="en-US" sz="1500" dirty="0"/>
          </a:p>
        </p:txBody>
      </p:sp>
      <p:sp>
        <p:nvSpPr>
          <p:cNvPr id="56" name="SK-20-text-55"/>
          <p:cNvSpPr/>
          <p:nvPr/>
        </p:nvSpPr>
        <p:spPr>
          <a:xfrm>
            <a:off x="4789884" y="6638479"/>
            <a:ext cx="2624286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</a:t>
            </a:r>
            <a:endParaRPr lang="en-US" sz="1125" dirty="0"/>
          </a:p>
        </p:txBody>
      </p:sp>
      <p:sp>
        <p:nvSpPr>
          <p:cNvPr id="57" name="SK-20-text-56"/>
          <p:cNvSpPr/>
          <p:nvPr/>
        </p:nvSpPr>
        <p:spPr>
          <a:xfrm>
            <a:off x="11445180" y="6645325"/>
            <a:ext cx="55155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 / 37</a:t>
            </a:r>
            <a:endParaRPr lang="en-US" sz="11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1271" y="0"/>
            <a:ext cx="5120580" cy="685800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471" y="1405830"/>
            <a:ext cx="1219200" cy="116532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565" y="2112169"/>
            <a:ext cx="5376565" cy="1117848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2112169"/>
            <a:ext cx="134094" cy="1117848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65" y="3326011"/>
            <a:ext cx="5376565" cy="1529209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3326011"/>
            <a:ext cx="134094" cy="1529209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565" y="4958209"/>
            <a:ext cx="5376565" cy="1042392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471" y="4958209"/>
            <a:ext cx="134094" cy="1042392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0965" y="2112169"/>
            <a:ext cx="5230267" cy="3538686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90965" y="5698927"/>
            <a:ext cx="5230267" cy="637729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36965"/>
            <a:ext cx="11582400" cy="19050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850761" y="0"/>
            <a:ext cx="1341090" cy="1097161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5829300"/>
            <a:ext cx="670471" cy="603498"/>
          </a:xfrm>
          <a:prstGeom prst="rect">
            <a:avLst/>
          </a:prstGeom>
        </p:spPr>
      </p:pic>
      <p:pic>
        <p:nvPicPr>
          <p:cNvPr id="17" name="SK-2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12855" y="2571750"/>
            <a:ext cx="5047357" cy="2969419"/>
          </a:xfrm>
          <a:prstGeom prst="rect">
            <a:avLst/>
          </a:prstGeom>
        </p:spPr>
      </p:pic>
      <p:sp>
        <p:nvSpPr>
          <p:cNvPr id="18" name="SK-21-text-17"/>
          <p:cNvSpPr/>
          <p:nvPr/>
        </p:nvSpPr>
        <p:spPr>
          <a:xfrm>
            <a:off x="658267" y="418207"/>
            <a:ext cx="36252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76B5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INTERPRETATION</a:t>
            </a:r>
            <a:endParaRPr lang="en-US" sz="1650" dirty="0"/>
          </a:p>
        </p:txBody>
      </p:sp>
      <p:sp>
        <p:nvSpPr>
          <p:cNvPr id="19" name="SK-21-text-18"/>
          <p:cNvSpPr/>
          <p:nvPr/>
        </p:nvSpPr>
        <p:spPr>
          <a:xfrm>
            <a:off x="658267" y="761107"/>
            <a:ext cx="11533733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5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Mixed / Combined Pattern</a:t>
            </a:r>
            <a:endParaRPr lang="en-US" sz="3600" dirty="0"/>
          </a:p>
        </p:txBody>
      </p:sp>
      <p:sp>
        <p:nvSpPr>
          <p:cNvPr id="20" name="SK-21-text-19"/>
          <p:cNvSpPr/>
          <p:nvPr/>
        </p:nvSpPr>
        <p:spPr>
          <a:xfrm>
            <a:off x="633859" y="1645890"/>
            <a:ext cx="1155814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Obstruction + Restriction together — when the picture is more complex</a:t>
            </a:r>
            <a:endParaRPr lang="en-US" sz="1800" dirty="0"/>
          </a:p>
        </p:txBody>
      </p:sp>
      <p:sp>
        <p:nvSpPr>
          <p:cNvPr id="21" name="SK-21-text-20"/>
          <p:cNvSpPr/>
          <p:nvPr/>
        </p:nvSpPr>
        <p:spPr>
          <a:xfrm>
            <a:off x="902196" y="2228850"/>
            <a:ext cx="42100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to Identify It</a:t>
            </a:r>
            <a:endParaRPr lang="en-US" sz="1500" dirty="0"/>
          </a:p>
        </p:txBody>
      </p:sp>
      <p:sp>
        <p:nvSpPr>
          <p:cNvPr id="22" name="SK-21-text-21"/>
          <p:cNvSpPr/>
          <p:nvPr/>
        </p:nvSpPr>
        <p:spPr>
          <a:xfrm>
            <a:off x="914400" y="2509986"/>
            <a:ext cx="106222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FEV1/FVC ratio &lt; 0.70 (obstructive component present)</a:t>
            </a:r>
            <a:endParaRPr lang="en-US" sz="1200" dirty="0"/>
          </a:p>
        </p:txBody>
      </p:sp>
      <p:sp>
        <p:nvSpPr>
          <p:cNvPr id="23" name="SK-21-text-22"/>
          <p:cNvSpPr/>
          <p:nvPr/>
        </p:nvSpPr>
        <p:spPr>
          <a:xfrm>
            <a:off x="914400" y="2715667"/>
            <a:ext cx="112776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FVC also below LLN (&lt; 80% predicted) (restrictive component present)</a:t>
            </a:r>
            <a:endParaRPr lang="en-US" sz="1200" dirty="0"/>
          </a:p>
        </p:txBody>
      </p:sp>
      <p:sp>
        <p:nvSpPr>
          <p:cNvPr id="24" name="SK-21-text-23"/>
          <p:cNvSpPr/>
          <p:nvPr/>
        </p:nvSpPr>
        <p:spPr>
          <a:xfrm>
            <a:off x="914400" y="2935188"/>
            <a:ext cx="77571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Both criteria must be met simultaneously</a:t>
            </a:r>
            <a:endParaRPr lang="en-US" sz="1200" dirty="0"/>
          </a:p>
        </p:txBody>
      </p:sp>
      <p:sp>
        <p:nvSpPr>
          <p:cNvPr id="25" name="SK-21-text-24"/>
          <p:cNvSpPr/>
          <p:nvPr/>
        </p:nvSpPr>
        <p:spPr>
          <a:xfrm>
            <a:off x="902196" y="3429000"/>
            <a:ext cx="58102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5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Clinical Scenarios</a:t>
            </a:r>
            <a:endParaRPr lang="en-US" sz="1500" dirty="0"/>
          </a:p>
        </p:txBody>
      </p:sp>
      <p:sp>
        <p:nvSpPr>
          <p:cNvPr id="26" name="SK-21-text-25"/>
          <p:cNvSpPr/>
          <p:nvPr/>
        </p:nvSpPr>
        <p:spPr>
          <a:xfrm>
            <a:off x="914400" y="3710136"/>
            <a:ext cx="79400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Severe COPD with significant air trapping</a:t>
            </a:r>
            <a:endParaRPr lang="en-US" sz="1200" dirty="0"/>
          </a:p>
        </p:txBody>
      </p:sp>
      <p:sp>
        <p:nvSpPr>
          <p:cNvPr id="27" name="SK-21-text-26"/>
          <p:cNvSpPr/>
          <p:nvPr/>
        </p:nvSpPr>
        <p:spPr>
          <a:xfrm>
            <a:off x="914400" y="3929509"/>
            <a:ext cx="70256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COPD co-existing with kyphoscoliosis</a:t>
            </a:r>
            <a:endParaRPr lang="en-US" sz="1200" dirty="0"/>
          </a:p>
        </p:txBody>
      </p:sp>
      <p:sp>
        <p:nvSpPr>
          <p:cNvPr id="28" name="SK-21-text-27"/>
          <p:cNvSpPr/>
          <p:nvPr/>
        </p:nvSpPr>
        <p:spPr>
          <a:xfrm>
            <a:off x="914400" y="4135338"/>
            <a:ext cx="77571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COPD co-existing with pulmonary fibrosis</a:t>
            </a:r>
            <a:endParaRPr lang="en-US" sz="1200" dirty="0"/>
          </a:p>
        </p:txBody>
      </p:sp>
      <p:sp>
        <p:nvSpPr>
          <p:cNvPr id="29" name="SK-21-text-28"/>
          <p:cNvSpPr/>
          <p:nvPr/>
        </p:nvSpPr>
        <p:spPr>
          <a:xfrm>
            <a:off x="914400" y="4341019"/>
            <a:ext cx="90373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Tumour alongside underlying obstructive disease</a:t>
            </a:r>
            <a:endParaRPr lang="en-US" sz="1200" dirty="0"/>
          </a:p>
        </p:txBody>
      </p:sp>
      <p:sp>
        <p:nvSpPr>
          <p:cNvPr id="30" name="SK-21-text-29"/>
          <p:cNvSpPr/>
          <p:nvPr/>
        </p:nvSpPr>
        <p:spPr>
          <a:xfrm>
            <a:off x="914400" y="4553694"/>
            <a:ext cx="55626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Obesity with underlying COPD</a:t>
            </a:r>
            <a:endParaRPr lang="en-US" sz="1200" dirty="0"/>
          </a:p>
        </p:txBody>
      </p:sp>
      <p:sp>
        <p:nvSpPr>
          <p:cNvPr id="31" name="SK-21-text-30"/>
          <p:cNvSpPr/>
          <p:nvPr/>
        </p:nvSpPr>
        <p:spPr>
          <a:xfrm>
            <a:off x="914400" y="5047357"/>
            <a:ext cx="3295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96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Important Note</a:t>
            </a:r>
            <a:endParaRPr lang="en-US" sz="1500" dirty="0"/>
          </a:p>
        </p:txBody>
      </p:sp>
      <p:sp>
        <p:nvSpPr>
          <p:cNvPr id="32" name="SK-21-text-31"/>
          <p:cNvSpPr/>
          <p:nvPr/>
        </p:nvSpPr>
        <p:spPr>
          <a:xfrm>
            <a:off x="877788" y="5301109"/>
            <a:ext cx="4706094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truly restrictive component should be confirmed with full lung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function testing (TLC measurement). Spirometry alone cannot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definitively exclude air trapping as the cause of reduced FVC.</a:t>
            </a:r>
            <a:endParaRPr lang="en-US" sz="1200" dirty="0"/>
          </a:p>
        </p:txBody>
      </p:sp>
      <p:sp>
        <p:nvSpPr>
          <p:cNvPr id="33" name="SK-21-text-32"/>
          <p:cNvSpPr/>
          <p:nvPr/>
        </p:nvSpPr>
        <p:spPr>
          <a:xfrm>
            <a:off x="6729859" y="2228850"/>
            <a:ext cx="546214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Spirometry Profiles: Normal vs Obstructive vs Mixed</a:t>
            </a:r>
            <a:endParaRPr lang="en-US" sz="1200" dirty="0"/>
          </a:p>
        </p:txBody>
      </p:sp>
      <p:sp>
        <p:nvSpPr>
          <p:cNvPr id="34" name="SK-21-text-33"/>
          <p:cNvSpPr/>
          <p:nvPr/>
        </p:nvSpPr>
        <p:spPr>
          <a:xfrm>
            <a:off x="6400800" y="5788075"/>
            <a:ext cx="5059561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Mixed pattern = FEV1/FVC &lt; 0.70 AND FVC below LLN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consider full lung function testing to confirm.</a:t>
            </a:r>
            <a:endParaRPr lang="en-US" sz="1350" dirty="0"/>
          </a:p>
        </p:txBody>
      </p:sp>
      <p:sp>
        <p:nvSpPr>
          <p:cNvPr id="35" name="SK-21-text-34"/>
          <p:cNvSpPr/>
          <p:nvPr/>
        </p:nvSpPr>
        <p:spPr>
          <a:xfrm>
            <a:off x="658267" y="6556177"/>
            <a:ext cx="97078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Spirometry Teaching Deck · May 2026</a:t>
            </a:r>
            <a:endParaRPr lang="en-US" sz="1200" dirty="0"/>
          </a:p>
        </p:txBody>
      </p:sp>
      <p:sp>
        <p:nvSpPr>
          <p:cNvPr id="38" name="SK-21-text-37"/>
          <p:cNvSpPr/>
          <p:nvPr/>
        </p:nvSpPr>
        <p:spPr>
          <a:xfrm>
            <a:off x="10997059" y="6556177"/>
            <a:ext cx="11949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 / 37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99577" y="0"/>
            <a:ext cx="1292423" cy="1261765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157" y="1613148"/>
            <a:ext cx="694879" cy="38100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9200" y="1858417"/>
            <a:ext cx="6681192" cy="432048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00" y="1858417"/>
            <a:ext cx="121890" cy="432048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670227"/>
            <a:ext cx="560933" cy="1172617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788" y="3387775"/>
            <a:ext cx="10655796" cy="3147715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6275" y="5801767"/>
            <a:ext cx="8692753" cy="432048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16275" y="5801767"/>
            <a:ext cx="121890" cy="432048"/>
          </a:xfrm>
          <a:prstGeom prst="rect">
            <a:avLst/>
          </a:prstGeom>
        </p:spPr>
      </p:pic>
      <p:pic>
        <p:nvPicPr>
          <p:cNvPr id="11" name="SK-2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16275" y="6713339"/>
            <a:ext cx="8692753" cy="28575"/>
          </a:xfrm>
          <a:prstGeom prst="rect">
            <a:avLst/>
          </a:prstGeom>
        </p:spPr>
      </p:pic>
      <p:pic>
        <p:nvPicPr>
          <p:cNvPr id="12" name="SK-2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1177" y="2440632"/>
            <a:ext cx="10704463" cy="705594"/>
          </a:xfrm>
          <a:prstGeom prst="rect">
            <a:avLst/>
          </a:prstGeom>
        </p:spPr>
      </p:pic>
      <p:pic>
        <p:nvPicPr>
          <p:cNvPr id="13" name="SK-2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1677" y="2536180"/>
            <a:ext cx="1619250" cy="514350"/>
          </a:xfrm>
          <a:prstGeom prst="rect">
            <a:avLst/>
          </a:prstGeom>
        </p:spPr>
      </p:pic>
      <p:pic>
        <p:nvPicPr>
          <p:cNvPr id="14" name="SK-2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83539" y="2545556"/>
            <a:ext cx="1371600" cy="495746"/>
          </a:xfrm>
          <a:prstGeom prst="rect">
            <a:avLst/>
          </a:prstGeom>
        </p:spPr>
      </p:pic>
      <p:pic>
        <p:nvPicPr>
          <p:cNvPr id="15" name="SK-2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177" y="3241477"/>
            <a:ext cx="10704463" cy="705594"/>
          </a:xfrm>
          <a:prstGeom prst="rect">
            <a:avLst/>
          </a:prstGeom>
        </p:spPr>
      </p:pic>
      <p:pic>
        <p:nvPicPr>
          <p:cNvPr id="16" name="SK-2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1677" y="3337024"/>
            <a:ext cx="1619250" cy="514350"/>
          </a:xfrm>
          <a:prstGeom prst="rect">
            <a:avLst/>
          </a:prstGeom>
        </p:spPr>
      </p:pic>
      <p:pic>
        <p:nvPicPr>
          <p:cNvPr id="17" name="SK-22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83539" y="3346400"/>
            <a:ext cx="1371600" cy="495746"/>
          </a:xfrm>
          <a:prstGeom prst="rect">
            <a:avLst/>
          </a:prstGeom>
        </p:spPr>
      </p:pic>
      <p:pic>
        <p:nvPicPr>
          <p:cNvPr id="18" name="SK-2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1177" y="4042321"/>
            <a:ext cx="10704463" cy="705594"/>
          </a:xfrm>
          <a:prstGeom prst="rect">
            <a:avLst/>
          </a:prstGeom>
        </p:spPr>
      </p:pic>
      <p:pic>
        <p:nvPicPr>
          <p:cNvPr id="19" name="SK-22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1677" y="4137868"/>
            <a:ext cx="1619250" cy="514350"/>
          </a:xfrm>
          <a:prstGeom prst="rect">
            <a:avLst/>
          </a:prstGeom>
        </p:spPr>
      </p:pic>
      <p:pic>
        <p:nvPicPr>
          <p:cNvPr id="20" name="SK-22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83539" y="4147245"/>
            <a:ext cx="1371600" cy="495746"/>
          </a:xfrm>
          <a:prstGeom prst="rect">
            <a:avLst/>
          </a:prstGeom>
        </p:spPr>
      </p:pic>
      <p:pic>
        <p:nvPicPr>
          <p:cNvPr id="21" name="SK-22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1177" y="4843165"/>
            <a:ext cx="10704463" cy="705594"/>
          </a:xfrm>
          <a:prstGeom prst="rect">
            <a:avLst/>
          </a:prstGeom>
        </p:spPr>
      </p:pic>
      <p:pic>
        <p:nvPicPr>
          <p:cNvPr id="22" name="SK-2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1677" y="4938713"/>
            <a:ext cx="1619250" cy="514350"/>
          </a:xfrm>
          <a:prstGeom prst="rect">
            <a:avLst/>
          </a:prstGeom>
        </p:spPr>
      </p:pic>
      <p:pic>
        <p:nvPicPr>
          <p:cNvPr id="23" name="SK-22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983539" y="4948089"/>
            <a:ext cx="1371600" cy="495746"/>
          </a:xfrm>
          <a:prstGeom prst="rect">
            <a:avLst/>
          </a:prstGeom>
        </p:spPr>
      </p:pic>
      <p:sp>
        <p:nvSpPr>
          <p:cNvPr id="25" name="SK-22-text-24"/>
          <p:cNvSpPr/>
          <p:nvPr/>
        </p:nvSpPr>
        <p:spPr>
          <a:xfrm>
            <a:off x="960239" y="2536180"/>
            <a:ext cx="17621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5096"/>
                </a:solidFill>
              </a:rPr>
              <a:t>GOLD 1</a:t>
            </a:r>
            <a:endParaRPr lang="en-US" sz="2250" dirty="0"/>
          </a:p>
        </p:txBody>
      </p:sp>
      <p:sp>
        <p:nvSpPr>
          <p:cNvPr id="26" name="SK-22-text-25"/>
          <p:cNvSpPr/>
          <p:nvPr/>
        </p:nvSpPr>
        <p:spPr>
          <a:xfrm>
            <a:off x="2798564" y="2440632"/>
            <a:ext cx="4086225" cy="705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4350" b="1" dirty="0">
                <a:solidFill>
                  <a:srgbClr val="005096"/>
                </a:solidFill>
              </a:rPr>
              <a:t>≥ 80%</a:t>
            </a:r>
            <a:endParaRPr lang="en-US" sz="4350" dirty="0"/>
          </a:p>
        </p:txBody>
      </p:sp>
      <p:sp>
        <p:nvSpPr>
          <p:cNvPr id="27" name="SK-22-text-26"/>
          <p:cNvSpPr/>
          <p:nvPr/>
        </p:nvSpPr>
        <p:spPr>
          <a:xfrm>
            <a:off x="6565702" y="2440632"/>
            <a:ext cx="2884438" cy="705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2850" dirty="0">
                <a:solidFill>
                  <a:srgbClr val="005096"/>
                </a:solidFill>
              </a:rPr>
              <a:t>Mild</a:t>
            </a:r>
            <a:endParaRPr lang="en-US" sz="2850" dirty="0"/>
          </a:p>
        </p:txBody>
      </p:sp>
      <p:sp>
        <p:nvSpPr>
          <p:cNvPr id="28" name="SK-22-text-27"/>
          <p:cNvSpPr/>
          <p:nvPr/>
        </p:nvSpPr>
        <p:spPr>
          <a:xfrm>
            <a:off x="9983539" y="2545556"/>
            <a:ext cx="1143000" cy="4957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FEV</a:t>
            </a:r>
            <a:r>
              <a:rPr lang="en-US" sz="788" dirty="0">
                <a:solidFill>
                  <a:srgbClr val="FFFFFF"/>
                </a:solidFill>
              </a:rPr>
              <a:t>1</a:t>
            </a:r>
            <a:r>
              <a:rPr lang="en-US" sz="1125" dirty="0">
                <a:solidFill>
                  <a:srgbClr val="FFFFFF"/>
                </a:solidFill>
              </a:rPr>
              <a:t> ≥ 80%</a:t>
            </a:r>
            <a:endParaRPr lang="en-US" sz="1125" dirty="0"/>
          </a:p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predicted</a:t>
            </a:r>
            <a:endParaRPr lang="en-US" sz="1125" dirty="0"/>
          </a:p>
        </p:txBody>
      </p:sp>
      <p:sp>
        <p:nvSpPr>
          <p:cNvPr id="29" name="SK-22-text-28"/>
          <p:cNvSpPr/>
          <p:nvPr/>
        </p:nvSpPr>
        <p:spPr>
          <a:xfrm>
            <a:off x="960239" y="3337024"/>
            <a:ext cx="17621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5096"/>
                </a:solidFill>
              </a:rPr>
              <a:t>GOLD 2</a:t>
            </a:r>
            <a:endParaRPr lang="en-US" sz="2250" dirty="0"/>
          </a:p>
        </p:txBody>
      </p:sp>
      <p:sp>
        <p:nvSpPr>
          <p:cNvPr id="30" name="SK-22-text-29"/>
          <p:cNvSpPr/>
          <p:nvPr/>
        </p:nvSpPr>
        <p:spPr>
          <a:xfrm>
            <a:off x="2798564" y="3241477"/>
            <a:ext cx="4086225" cy="705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4350" b="1" dirty="0">
                <a:solidFill>
                  <a:srgbClr val="FFFFFF"/>
                </a:solidFill>
              </a:rPr>
              <a:t>50 – 79%</a:t>
            </a:r>
            <a:endParaRPr lang="en-US" sz="4350" dirty="0"/>
          </a:p>
        </p:txBody>
      </p:sp>
      <p:sp>
        <p:nvSpPr>
          <p:cNvPr id="31" name="SK-22-text-30"/>
          <p:cNvSpPr/>
          <p:nvPr/>
        </p:nvSpPr>
        <p:spPr>
          <a:xfrm>
            <a:off x="6565702" y="3241477"/>
            <a:ext cx="2884438" cy="705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2850" dirty="0">
                <a:solidFill>
                  <a:srgbClr val="FFFFFF"/>
                </a:solidFill>
              </a:rPr>
              <a:t>Moderate</a:t>
            </a:r>
            <a:endParaRPr lang="en-US" sz="2850" dirty="0"/>
          </a:p>
        </p:txBody>
      </p:sp>
      <p:sp>
        <p:nvSpPr>
          <p:cNvPr id="32" name="SK-22-text-31"/>
          <p:cNvSpPr/>
          <p:nvPr/>
        </p:nvSpPr>
        <p:spPr>
          <a:xfrm>
            <a:off x="9983539" y="3346400"/>
            <a:ext cx="1143000" cy="4957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FEV</a:t>
            </a:r>
            <a:r>
              <a:rPr lang="en-US" sz="788" dirty="0">
                <a:solidFill>
                  <a:srgbClr val="FFFFFF"/>
                </a:solidFill>
              </a:rPr>
              <a:t>1</a:t>
            </a:r>
            <a:r>
              <a:rPr lang="en-US" sz="1125" dirty="0">
                <a:solidFill>
                  <a:srgbClr val="FFFFFF"/>
                </a:solidFill>
              </a:rPr>
              <a:t> 50–79%</a:t>
            </a:r>
            <a:endParaRPr lang="en-US" sz="1125" dirty="0"/>
          </a:p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predicted</a:t>
            </a:r>
            <a:endParaRPr lang="en-US" sz="1125" dirty="0"/>
          </a:p>
        </p:txBody>
      </p:sp>
      <p:sp>
        <p:nvSpPr>
          <p:cNvPr id="33" name="SK-22-text-32"/>
          <p:cNvSpPr/>
          <p:nvPr/>
        </p:nvSpPr>
        <p:spPr>
          <a:xfrm>
            <a:off x="960239" y="4137868"/>
            <a:ext cx="17621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5096"/>
                </a:solidFill>
              </a:rPr>
              <a:t>GOLD 3</a:t>
            </a:r>
            <a:endParaRPr lang="en-US" sz="2250" dirty="0"/>
          </a:p>
        </p:txBody>
      </p:sp>
      <p:sp>
        <p:nvSpPr>
          <p:cNvPr id="34" name="SK-22-text-33"/>
          <p:cNvSpPr/>
          <p:nvPr/>
        </p:nvSpPr>
        <p:spPr>
          <a:xfrm>
            <a:off x="2798564" y="4042321"/>
            <a:ext cx="4086225" cy="705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4350" b="1" dirty="0">
                <a:solidFill>
                  <a:srgbClr val="FFFFFF"/>
                </a:solidFill>
              </a:rPr>
              <a:t>30 – 49%</a:t>
            </a:r>
            <a:endParaRPr lang="en-US" sz="4350" dirty="0"/>
          </a:p>
        </p:txBody>
      </p:sp>
      <p:sp>
        <p:nvSpPr>
          <p:cNvPr id="35" name="SK-22-text-34"/>
          <p:cNvSpPr/>
          <p:nvPr/>
        </p:nvSpPr>
        <p:spPr>
          <a:xfrm>
            <a:off x="6565702" y="4042321"/>
            <a:ext cx="2884438" cy="705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2850" dirty="0">
                <a:solidFill>
                  <a:srgbClr val="FFFFFF"/>
                </a:solidFill>
              </a:rPr>
              <a:t>Severe</a:t>
            </a:r>
            <a:endParaRPr lang="en-US" sz="2850" dirty="0"/>
          </a:p>
        </p:txBody>
      </p:sp>
      <p:sp>
        <p:nvSpPr>
          <p:cNvPr id="36" name="SK-22-text-35"/>
          <p:cNvSpPr/>
          <p:nvPr/>
        </p:nvSpPr>
        <p:spPr>
          <a:xfrm>
            <a:off x="9983539" y="4147245"/>
            <a:ext cx="1143000" cy="4957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FEV</a:t>
            </a:r>
            <a:r>
              <a:rPr lang="en-US" sz="788" dirty="0">
                <a:solidFill>
                  <a:srgbClr val="FFFFFF"/>
                </a:solidFill>
              </a:rPr>
              <a:t>1</a:t>
            </a:r>
            <a:r>
              <a:rPr lang="en-US" sz="1125" dirty="0">
                <a:solidFill>
                  <a:srgbClr val="FFFFFF"/>
                </a:solidFill>
              </a:rPr>
              <a:t> 30–49%</a:t>
            </a:r>
            <a:endParaRPr lang="en-US" sz="1125" dirty="0"/>
          </a:p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predicted</a:t>
            </a:r>
            <a:endParaRPr lang="en-US" sz="1125" dirty="0"/>
          </a:p>
        </p:txBody>
      </p:sp>
      <p:sp>
        <p:nvSpPr>
          <p:cNvPr id="37" name="SK-22-text-36"/>
          <p:cNvSpPr/>
          <p:nvPr/>
        </p:nvSpPr>
        <p:spPr>
          <a:xfrm>
            <a:off x="960239" y="4938713"/>
            <a:ext cx="17621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005096"/>
                </a:solidFill>
              </a:rPr>
              <a:t>GOLD 4</a:t>
            </a:r>
            <a:endParaRPr lang="en-US" sz="2250" dirty="0"/>
          </a:p>
        </p:txBody>
      </p:sp>
      <p:sp>
        <p:nvSpPr>
          <p:cNvPr id="38" name="SK-22-text-37"/>
          <p:cNvSpPr/>
          <p:nvPr/>
        </p:nvSpPr>
        <p:spPr>
          <a:xfrm>
            <a:off x="2798564" y="4843165"/>
            <a:ext cx="4086225" cy="705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4350" b="1" dirty="0">
                <a:solidFill>
                  <a:srgbClr val="FFFFFF"/>
                </a:solidFill>
              </a:rPr>
              <a:t>&lt; 30%</a:t>
            </a:r>
            <a:endParaRPr lang="en-US" sz="4350" dirty="0"/>
          </a:p>
        </p:txBody>
      </p:sp>
      <p:sp>
        <p:nvSpPr>
          <p:cNvPr id="39" name="SK-22-text-38"/>
          <p:cNvSpPr/>
          <p:nvPr/>
        </p:nvSpPr>
        <p:spPr>
          <a:xfrm>
            <a:off x="6565702" y="4843165"/>
            <a:ext cx="2884438" cy="7055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buNone/>
            </a:pPr>
            <a:r>
              <a:rPr lang="en-US" sz="2850" dirty="0">
                <a:solidFill>
                  <a:srgbClr val="FFFFFF"/>
                </a:solidFill>
              </a:rPr>
              <a:t>Very Severe</a:t>
            </a:r>
            <a:endParaRPr lang="en-US" sz="2850" dirty="0"/>
          </a:p>
        </p:txBody>
      </p:sp>
      <p:sp>
        <p:nvSpPr>
          <p:cNvPr id="40" name="SK-22-text-39"/>
          <p:cNvSpPr/>
          <p:nvPr/>
        </p:nvSpPr>
        <p:spPr>
          <a:xfrm>
            <a:off x="9983539" y="4948089"/>
            <a:ext cx="1143000" cy="4957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FEV</a:t>
            </a:r>
            <a:r>
              <a:rPr lang="en-US" sz="788" dirty="0">
                <a:solidFill>
                  <a:srgbClr val="FFFFFF"/>
                </a:solidFill>
              </a:rPr>
              <a:t>1</a:t>
            </a:r>
            <a:r>
              <a:rPr lang="en-US" sz="1125" dirty="0">
                <a:solidFill>
                  <a:srgbClr val="FFFFFF"/>
                </a:solidFill>
              </a:rPr>
              <a:t> &lt; 30%</a:t>
            </a:r>
            <a:endParaRPr lang="en-US" sz="1125" dirty="0"/>
          </a:p>
          <a:p>
            <a:pPr marL="0" indent="0" algn="ctr">
              <a:lnSpc>
                <a:spcPts val="1238"/>
              </a:lnSpc>
              <a:buNone/>
            </a:pPr>
            <a:r>
              <a:rPr lang="en-US" sz="1125" dirty="0">
                <a:solidFill>
                  <a:srgbClr val="FFFFFF"/>
                </a:solidFill>
              </a:rPr>
              <a:t>predicted</a:t>
            </a:r>
            <a:endParaRPr lang="en-US" sz="1125" dirty="0"/>
          </a:p>
        </p:txBody>
      </p:sp>
      <p:sp>
        <p:nvSpPr>
          <p:cNvPr id="41" name="SK-22-text-40"/>
          <p:cNvSpPr/>
          <p:nvPr/>
        </p:nvSpPr>
        <p:spPr>
          <a:xfrm>
            <a:off x="743694" y="534888"/>
            <a:ext cx="11448306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55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Severity Grading</a:t>
            </a:r>
            <a:endParaRPr lang="en-US" sz="4200" dirty="0"/>
          </a:p>
        </p:txBody>
      </p:sp>
      <p:sp>
        <p:nvSpPr>
          <p:cNvPr id="42" name="SK-22-text-41"/>
          <p:cNvSpPr/>
          <p:nvPr/>
        </p:nvSpPr>
        <p:spPr>
          <a:xfrm>
            <a:off x="743694" y="1152079"/>
            <a:ext cx="11448306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NG115 · GOLD 2026 · Post-bronchodilator FEV₁ % predicted</a:t>
            </a:r>
            <a:endParaRPr lang="en-US" sz="2400" dirty="0"/>
          </a:p>
        </p:txBody>
      </p:sp>
      <p:sp>
        <p:nvSpPr>
          <p:cNvPr id="43" name="SK-22-text-42"/>
          <p:cNvSpPr/>
          <p:nvPr/>
        </p:nvSpPr>
        <p:spPr>
          <a:xfrm>
            <a:off x="1365498" y="1947565"/>
            <a:ext cx="1082650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stages require: post-bronchodilator FEV₁/FVC &lt; 0.70 confirmed</a:t>
            </a:r>
            <a:endParaRPr lang="en-US" sz="1650" dirty="0"/>
          </a:p>
        </p:txBody>
      </p:sp>
      <p:sp>
        <p:nvSpPr>
          <p:cNvPr id="44" name="SK-22-text-43"/>
          <p:cNvSpPr/>
          <p:nvPr/>
        </p:nvSpPr>
        <p:spPr>
          <a:xfrm>
            <a:off x="2950369" y="5870377"/>
            <a:ext cx="9241631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GOLD 1 (Mild): Symptoms must be present to diagnose COPD — do not diagnose on ratio alone.</a:t>
            </a:r>
            <a:endParaRPr lang="en-US" sz="1500" dirty="0"/>
          </a:p>
        </p:txBody>
      </p:sp>
      <p:sp>
        <p:nvSpPr>
          <p:cNvPr id="48" name="SK-22-text-47"/>
          <p:cNvSpPr/>
          <p:nvPr/>
        </p:nvSpPr>
        <p:spPr>
          <a:xfrm>
            <a:off x="11286679" y="6460182"/>
            <a:ext cx="58816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22 / 37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19373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028700"/>
            <a:ext cx="707082" cy="95994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94690" y="0"/>
            <a:ext cx="1097161" cy="1337221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612827"/>
            <a:ext cx="3474690" cy="3476923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65" y="2612827"/>
            <a:ext cx="3474690" cy="747415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6290" y="5561707"/>
            <a:ext cx="2401788" cy="322213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2479" y="2612827"/>
            <a:ext cx="3474690" cy="3476923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52479" y="2612827"/>
            <a:ext cx="3474690" cy="747415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2392" y="5561707"/>
            <a:ext cx="2474863" cy="322213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05192" y="2612827"/>
            <a:ext cx="3474690" cy="3476923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05192" y="2612827"/>
            <a:ext cx="3474690" cy="747415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50729" y="5561707"/>
            <a:ext cx="2726722" cy="322213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716667" y="6295579"/>
            <a:ext cx="390079" cy="383977"/>
          </a:xfrm>
          <a:prstGeom prst="rect">
            <a:avLst/>
          </a:prstGeom>
        </p:spPr>
      </p:pic>
      <p:sp>
        <p:nvSpPr>
          <p:cNvPr id="16" name="SK-23-text-15"/>
          <p:cNvSpPr/>
          <p:nvPr/>
        </p:nvSpPr>
        <p:spPr>
          <a:xfrm>
            <a:off x="487561" y="411361"/>
            <a:ext cx="1170443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ABE Classification (2026)</a:t>
            </a:r>
            <a:endParaRPr lang="en-US" sz="3750" dirty="0"/>
          </a:p>
        </p:txBody>
      </p:sp>
      <p:sp>
        <p:nvSpPr>
          <p:cNvPr id="17" name="SK-23-text-16"/>
          <p:cNvSpPr/>
          <p:nvPr/>
        </p:nvSpPr>
        <p:spPr>
          <a:xfrm>
            <a:off x="475357" y="1261765"/>
            <a:ext cx="1171664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Categorising COPD patients by symptoms and exacerbation risk</a:t>
            </a:r>
            <a:endParaRPr lang="en-US" sz="2550" dirty="0"/>
          </a:p>
        </p:txBody>
      </p:sp>
      <p:sp>
        <p:nvSpPr>
          <p:cNvPr id="18" name="SK-23-text-17"/>
          <p:cNvSpPr/>
          <p:nvPr/>
        </p:nvSpPr>
        <p:spPr>
          <a:xfrm>
            <a:off x="451098" y="1803648"/>
            <a:ext cx="10887373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patients must first have confirmed airflow obstruction (post-BD FEV1/FVC &lt;0.70). Groups are assigned</a:t>
            </a:r>
            <a:endParaRPr lang="en-US" sz="180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using symptom burden and exacerbation history.</a:t>
            </a:r>
            <a:endParaRPr lang="en-US" sz="1800" dirty="0"/>
          </a:p>
        </p:txBody>
      </p:sp>
      <p:sp>
        <p:nvSpPr>
          <p:cNvPr id="19" name="SK-23-text-18"/>
          <p:cNvSpPr/>
          <p:nvPr/>
        </p:nvSpPr>
        <p:spPr>
          <a:xfrm>
            <a:off x="1999357" y="2756892"/>
            <a:ext cx="72866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</a:t>
            </a:r>
            <a:endParaRPr lang="en-US" sz="3375" dirty="0"/>
          </a:p>
        </p:txBody>
      </p:sp>
      <p:sp>
        <p:nvSpPr>
          <p:cNvPr id="20" name="SK-23-text-19"/>
          <p:cNvSpPr/>
          <p:nvPr/>
        </p:nvSpPr>
        <p:spPr>
          <a:xfrm>
            <a:off x="743694" y="3559225"/>
            <a:ext cx="695896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408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Symptoms · Low Risk</a:t>
            </a:r>
            <a:endParaRPr lang="en-US" sz="1950" dirty="0"/>
          </a:p>
        </p:txBody>
      </p:sp>
      <p:sp>
        <p:nvSpPr>
          <p:cNvPr id="21" name="SK-23-text-20"/>
          <p:cNvSpPr/>
          <p:nvPr/>
        </p:nvSpPr>
        <p:spPr>
          <a:xfrm>
            <a:off x="767953" y="3998119"/>
            <a:ext cx="46662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CAT score &lt; 10</a:t>
            </a:r>
            <a:endParaRPr lang="en-US" sz="1725" dirty="0"/>
          </a:p>
        </p:txBody>
      </p:sp>
      <p:sp>
        <p:nvSpPr>
          <p:cNvPr id="22" name="SK-23-text-21"/>
          <p:cNvSpPr/>
          <p:nvPr/>
        </p:nvSpPr>
        <p:spPr>
          <a:xfrm>
            <a:off x="767953" y="4293096"/>
            <a:ext cx="466629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mMRC grade 0–1</a:t>
            </a:r>
            <a:endParaRPr lang="en-US" sz="1725" dirty="0"/>
          </a:p>
        </p:txBody>
      </p:sp>
      <p:sp>
        <p:nvSpPr>
          <p:cNvPr id="23" name="SK-23-text-22"/>
          <p:cNvSpPr/>
          <p:nvPr/>
        </p:nvSpPr>
        <p:spPr>
          <a:xfrm>
            <a:off x="767953" y="4594771"/>
            <a:ext cx="286509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0–1 moderate exacerbations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year</a:t>
            </a:r>
            <a:endParaRPr lang="en-US" sz="1650" dirty="0"/>
          </a:p>
        </p:txBody>
      </p:sp>
      <p:sp>
        <p:nvSpPr>
          <p:cNvPr id="24" name="SK-23-text-23"/>
          <p:cNvSpPr/>
          <p:nvPr/>
        </p:nvSpPr>
        <p:spPr>
          <a:xfrm>
            <a:off x="767953" y="5136505"/>
            <a:ext cx="563022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hospitalisations</a:t>
            </a:r>
            <a:endParaRPr lang="en-US" sz="1725" dirty="0"/>
          </a:p>
        </p:txBody>
      </p:sp>
      <p:sp>
        <p:nvSpPr>
          <p:cNvPr id="25" name="SK-23-text-24"/>
          <p:cNvSpPr/>
          <p:nvPr/>
        </p:nvSpPr>
        <p:spPr>
          <a:xfrm>
            <a:off x="1145977" y="5596086"/>
            <a:ext cx="5581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Optimise bronchodilation</a:t>
            </a:r>
            <a:endParaRPr lang="en-US" sz="1500" dirty="0"/>
          </a:p>
        </p:txBody>
      </p:sp>
      <p:sp>
        <p:nvSpPr>
          <p:cNvPr id="26" name="SK-23-text-25"/>
          <p:cNvSpPr/>
          <p:nvPr/>
        </p:nvSpPr>
        <p:spPr>
          <a:xfrm>
            <a:off x="5888682" y="2756892"/>
            <a:ext cx="72866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</a:t>
            </a:r>
            <a:endParaRPr lang="en-US" sz="3375" dirty="0"/>
          </a:p>
        </p:txBody>
      </p:sp>
      <p:sp>
        <p:nvSpPr>
          <p:cNvPr id="27" name="SK-23-text-26"/>
          <p:cNvSpPr/>
          <p:nvPr/>
        </p:nvSpPr>
        <p:spPr>
          <a:xfrm>
            <a:off x="4572000" y="3559225"/>
            <a:ext cx="72561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B5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Symptoms · Low Risk</a:t>
            </a:r>
            <a:endParaRPr lang="en-US" sz="1950" dirty="0"/>
          </a:p>
        </p:txBody>
      </p:sp>
      <p:sp>
        <p:nvSpPr>
          <p:cNvPr id="28" name="SK-23-text-27"/>
          <p:cNvSpPr/>
          <p:nvPr/>
        </p:nvSpPr>
        <p:spPr>
          <a:xfrm>
            <a:off x="4620667" y="3998119"/>
            <a:ext cx="46662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CAT score ≥ 10</a:t>
            </a:r>
            <a:endParaRPr lang="en-US" sz="1725" dirty="0"/>
          </a:p>
        </p:txBody>
      </p:sp>
      <p:sp>
        <p:nvSpPr>
          <p:cNvPr id="29" name="SK-23-text-28"/>
          <p:cNvSpPr/>
          <p:nvPr/>
        </p:nvSpPr>
        <p:spPr>
          <a:xfrm>
            <a:off x="4620667" y="4293096"/>
            <a:ext cx="449103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mMRC grade ≥ 2</a:t>
            </a:r>
            <a:endParaRPr lang="en-US" sz="1725" dirty="0"/>
          </a:p>
        </p:txBody>
      </p:sp>
      <p:sp>
        <p:nvSpPr>
          <p:cNvPr id="30" name="SK-23-text-29"/>
          <p:cNvSpPr/>
          <p:nvPr/>
        </p:nvSpPr>
        <p:spPr>
          <a:xfrm>
            <a:off x="4620667" y="4594771"/>
            <a:ext cx="286509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0–1 moderate exacerbations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year</a:t>
            </a:r>
            <a:endParaRPr lang="en-US" sz="1650" dirty="0"/>
          </a:p>
        </p:txBody>
      </p:sp>
      <p:sp>
        <p:nvSpPr>
          <p:cNvPr id="31" name="SK-23-text-30"/>
          <p:cNvSpPr/>
          <p:nvPr/>
        </p:nvSpPr>
        <p:spPr>
          <a:xfrm>
            <a:off x="4620667" y="5136505"/>
            <a:ext cx="563022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hospitalisations</a:t>
            </a:r>
            <a:endParaRPr lang="en-US" sz="1725" dirty="0"/>
          </a:p>
        </p:txBody>
      </p:sp>
      <p:sp>
        <p:nvSpPr>
          <p:cNvPr id="32" name="SK-23-text-31"/>
          <p:cNvSpPr/>
          <p:nvPr/>
        </p:nvSpPr>
        <p:spPr>
          <a:xfrm>
            <a:off x="4925467" y="5596086"/>
            <a:ext cx="55816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Maximise symptom control</a:t>
            </a:r>
            <a:endParaRPr lang="en-US" sz="1500" dirty="0"/>
          </a:p>
        </p:txBody>
      </p:sp>
      <p:sp>
        <p:nvSpPr>
          <p:cNvPr id="33" name="SK-23-text-32"/>
          <p:cNvSpPr/>
          <p:nvPr/>
        </p:nvSpPr>
        <p:spPr>
          <a:xfrm>
            <a:off x="9765655" y="2756892"/>
            <a:ext cx="728663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</a:t>
            </a:r>
            <a:endParaRPr lang="en-US" sz="3375" dirty="0"/>
          </a:p>
        </p:txBody>
      </p:sp>
      <p:sp>
        <p:nvSpPr>
          <p:cNvPr id="34" name="SK-23-text-33"/>
          <p:cNvSpPr/>
          <p:nvPr/>
        </p:nvSpPr>
        <p:spPr>
          <a:xfrm>
            <a:off x="8607475" y="3559225"/>
            <a:ext cx="358452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854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High Exacerbation Risk</a:t>
            </a:r>
            <a:endParaRPr lang="en-US" sz="1950" dirty="0"/>
          </a:p>
        </p:txBody>
      </p:sp>
      <p:sp>
        <p:nvSpPr>
          <p:cNvPr id="35" name="SK-23-text-34"/>
          <p:cNvSpPr/>
          <p:nvPr/>
        </p:nvSpPr>
        <p:spPr>
          <a:xfrm>
            <a:off x="8497788" y="3998119"/>
            <a:ext cx="2779663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≥ 2 moderate exacerbations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 year, OR</a:t>
            </a:r>
            <a:endParaRPr lang="en-US" sz="1650" dirty="0"/>
          </a:p>
        </p:txBody>
      </p:sp>
      <p:sp>
        <p:nvSpPr>
          <p:cNvPr id="36" name="SK-23-text-35"/>
          <p:cNvSpPr/>
          <p:nvPr/>
        </p:nvSpPr>
        <p:spPr>
          <a:xfrm>
            <a:off x="8497788" y="4546848"/>
            <a:ext cx="2852886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≥ 1 exacerbation requiring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hospitalisation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(Regardless of symptom burden)</a:t>
            </a:r>
            <a:endParaRPr lang="en-US" sz="1650" dirty="0"/>
          </a:p>
        </p:txBody>
      </p:sp>
      <p:sp>
        <p:nvSpPr>
          <p:cNvPr id="37" name="SK-23-text-36"/>
          <p:cNvSpPr/>
          <p:nvPr/>
        </p:nvSpPr>
        <p:spPr>
          <a:xfrm>
            <a:off x="8668494" y="5596086"/>
            <a:ext cx="35235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Escalate: LABA + LAMA ± ICS</a:t>
            </a:r>
            <a:endParaRPr lang="en-US" sz="1500" dirty="0"/>
          </a:p>
        </p:txBody>
      </p:sp>
      <p:sp>
        <p:nvSpPr>
          <p:cNvPr id="38" name="SK-23-text-37"/>
          <p:cNvSpPr/>
          <p:nvPr/>
        </p:nvSpPr>
        <p:spPr>
          <a:xfrm>
            <a:off x="1938486" y="6364188"/>
            <a:ext cx="1025351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*"E" stands for Exacerbator — the former Group C was removed in GOLD 2023 and the ABE model retained in 2026.</a:t>
            </a:r>
            <a:endParaRPr lang="en-US" sz="1350" dirty="0"/>
          </a:p>
        </p:txBody>
      </p:sp>
      <p:sp>
        <p:nvSpPr>
          <p:cNvPr id="39" name="SK-23-text-38"/>
          <p:cNvSpPr/>
          <p:nvPr/>
        </p:nvSpPr>
        <p:spPr>
          <a:xfrm>
            <a:off x="11155561" y="6357342"/>
            <a:ext cx="1036439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</a:t>
            </a:r>
            <a:endParaRPr lang="en-US" sz="1200" dirty="0"/>
          </a:p>
        </p:txBody>
      </p:sp>
      <p:sp>
        <p:nvSpPr>
          <p:cNvPr id="40" name="SK-23-text-39"/>
          <p:cNvSpPr/>
          <p:nvPr/>
        </p:nvSpPr>
        <p:spPr>
          <a:xfrm>
            <a:off x="11155561" y="6528792"/>
            <a:ext cx="1036439" cy="1302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75" dirty="0">
                <a:solidFill>
                  <a:srgbClr val="0056B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Services</a:t>
            </a:r>
            <a:endParaRPr lang="en-US" sz="97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1606659" cy="1398984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80071" cy="1220688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699" y="5733157"/>
            <a:ext cx="11925152" cy="720030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6475" y="5863530"/>
            <a:ext cx="19050" cy="44574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9663" y="4814292"/>
            <a:ext cx="2184946" cy="2043559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988" y="1501825"/>
            <a:ext cx="11033671" cy="4053036"/>
          </a:xfrm>
          <a:prstGeom prst="rect">
            <a:avLst/>
          </a:prstGeom>
        </p:spPr>
      </p:pic>
      <p:sp>
        <p:nvSpPr>
          <p:cNvPr id="9" name="SK-24-text-8"/>
          <p:cNvSpPr/>
          <p:nvPr/>
        </p:nvSpPr>
        <p:spPr>
          <a:xfrm>
            <a:off x="646063" y="452586"/>
            <a:ext cx="11545937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56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Distinguishing Asthma from COPD</a:t>
            </a:r>
            <a:endParaRPr lang="en-US" sz="3750" dirty="0"/>
          </a:p>
        </p:txBody>
      </p:sp>
      <p:sp>
        <p:nvSpPr>
          <p:cNvPr id="10" name="SK-24-text-9"/>
          <p:cNvSpPr/>
          <p:nvPr/>
        </p:nvSpPr>
        <p:spPr>
          <a:xfrm>
            <a:off x="646063" y="1014859"/>
            <a:ext cx="1154593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and spirometric features — side by side</a:t>
            </a:r>
            <a:endParaRPr lang="en-US" sz="2100" dirty="0"/>
          </a:p>
        </p:txBody>
      </p:sp>
      <p:sp>
        <p:nvSpPr>
          <p:cNvPr id="11" name="SK-24-text-10"/>
          <p:cNvSpPr/>
          <p:nvPr/>
        </p:nvSpPr>
        <p:spPr>
          <a:xfrm>
            <a:off x="2183457" y="5836146"/>
            <a:ext cx="230192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796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 KEY CRITERION</a:t>
            </a:r>
            <a:endParaRPr lang="en-US" sz="1500" dirty="0"/>
          </a:p>
        </p:txBody>
      </p:sp>
      <p:sp>
        <p:nvSpPr>
          <p:cNvPr id="12" name="SK-24-text-11"/>
          <p:cNvSpPr/>
          <p:nvPr/>
        </p:nvSpPr>
        <p:spPr>
          <a:xfrm>
            <a:off x="659457" y="6089898"/>
            <a:ext cx="536212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Reversibility: &gt;12% AND &gt;200mL → suggests asthma (NICE NG245)</a:t>
            </a:r>
            <a:endParaRPr lang="en-US" sz="1500" dirty="0"/>
          </a:p>
        </p:txBody>
      </p:sp>
      <p:sp>
        <p:nvSpPr>
          <p:cNvPr id="13" name="SK-24-text-12"/>
          <p:cNvSpPr/>
          <p:nvPr/>
        </p:nvSpPr>
        <p:spPr>
          <a:xfrm>
            <a:off x="7840563" y="5836146"/>
            <a:ext cx="20093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BF81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KEY CRITERION</a:t>
            </a:r>
            <a:endParaRPr lang="en-US" sz="1500" dirty="0"/>
          </a:p>
        </p:txBody>
      </p:sp>
      <p:sp>
        <p:nvSpPr>
          <p:cNvPr id="14" name="SK-24-text-13"/>
          <p:cNvSpPr/>
          <p:nvPr/>
        </p:nvSpPr>
        <p:spPr>
          <a:xfrm>
            <a:off x="6475065" y="6089898"/>
            <a:ext cx="474032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BF81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Post-BD FEV1/FVC &lt;0.70 → confirms COPD (NICE NG115)</a:t>
            </a:r>
            <a:endParaRPr lang="en-US" sz="1500" dirty="0"/>
          </a:p>
        </p:txBody>
      </p:sp>
      <p:sp>
        <p:nvSpPr>
          <p:cNvPr id="15" name="SK-24-text-14"/>
          <p:cNvSpPr/>
          <p:nvPr/>
        </p:nvSpPr>
        <p:spPr>
          <a:xfrm>
            <a:off x="597396" y="6617940"/>
            <a:ext cx="8503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 · May 2026</a:t>
            </a:r>
            <a:endParaRPr lang="en-US" sz="1050" dirty="0"/>
          </a:p>
        </p:txBody>
      </p:sp>
      <p:sp>
        <p:nvSpPr>
          <p:cNvPr id="16" name="SK-24-text-15"/>
          <p:cNvSpPr/>
          <p:nvPr/>
        </p:nvSpPr>
        <p:spPr>
          <a:xfrm>
            <a:off x="11518255" y="6617940"/>
            <a:ext cx="50289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/ 37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2471" y="0"/>
            <a:ext cx="6949380" cy="4937671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2180" y="0"/>
            <a:ext cx="1889820" cy="1783110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80421"/>
            <a:ext cx="634008" cy="3257550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898" y="1083469"/>
            <a:ext cx="1414165" cy="164455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17340"/>
            <a:ext cx="2316361" cy="3154561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2259" y="3299371"/>
            <a:ext cx="438894" cy="190500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3181" y="3313798"/>
            <a:ext cx="161645" cy="161645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08784" y="1817340"/>
            <a:ext cx="2316361" cy="3154561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71592" y="3299371"/>
            <a:ext cx="438894" cy="190500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2514" y="3313798"/>
            <a:ext cx="161645" cy="161645"/>
          </a:xfrm>
          <a:prstGeom prst="rect">
            <a:avLst/>
          </a:prstGeom>
        </p:spPr>
      </p:pic>
      <p:pic>
        <p:nvPicPr>
          <p:cNvPr id="13" name="SK-2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07969" y="1817340"/>
            <a:ext cx="2316361" cy="3154561"/>
          </a:xfrm>
          <a:prstGeom prst="rect">
            <a:avLst/>
          </a:prstGeom>
        </p:spPr>
      </p:pic>
      <p:pic>
        <p:nvPicPr>
          <p:cNvPr id="14" name="SK-2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70777" y="3299371"/>
            <a:ext cx="438894" cy="190500"/>
          </a:xfrm>
          <a:prstGeom prst="rect">
            <a:avLst/>
          </a:prstGeom>
        </p:spPr>
      </p:pic>
      <p:pic>
        <p:nvPicPr>
          <p:cNvPr id="15" name="SK-2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71698" y="3313798"/>
            <a:ext cx="161645" cy="161645"/>
          </a:xfrm>
          <a:prstGeom prst="rect">
            <a:avLst/>
          </a:prstGeom>
        </p:spPr>
      </p:pic>
      <p:pic>
        <p:nvPicPr>
          <p:cNvPr id="16" name="SK-2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607153" y="1817340"/>
            <a:ext cx="2316361" cy="3154561"/>
          </a:xfrm>
          <a:prstGeom prst="rect">
            <a:avLst/>
          </a:prstGeom>
        </p:spPr>
      </p:pic>
      <p:pic>
        <p:nvPicPr>
          <p:cNvPr id="17" name="SK-2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" y="5143500"/>
            <a:ext cx="5315694" cy="1371600"/>
          </a:xfrm>
          <a:prstGeom prst="rect">
            <a:avLst/>
          </a:prstGeom>
        </p:spPr>
      </p:pic>
      <p:pic>
        <p:nvPicPr>
          <p:cNvPr id="18" name="SK-2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07969" y="5143500"/>
            <a:ext cx="5315694" cy="1371600"/>
          </a:xfrm>
          <a:prstGeom prst="rect">
            <a:avLst/>
          </a:prstGeom>
        </p:spPr>
      </p:pic>
      <p:pic>
        <p:nvPicPr>
          <p:cNvPr id="19" name="SK-2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86728" y="5321796"/>
            <a:ext cx="243780" cy="219373"/>
          </a:xfrm>
          <a:prstGeom prst="rect">
            <a:avLst/>
          </a:prstGeom>
        </p:spPr>
      </p:pic>
      <p:pic>
        <p:nvPicPr>
          <p:cNvPr id="20" name="SK-2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77788" y="5239494"/>
            <a:ext cx="268188" cy="226219"/>
          </a:xfrm>
          <a:prstGeom prst="rect">
            <a:avLst/>
          </a:prstGeom>
        </p:spPr>
      </p:pic>
      <p:pic>
        <p:nvPicPr>
          <p:cNvPr id="21" name="SK-2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19271" y="2633365"/>
            <a:ext cx="633859" cy="589657"/>
          </a:xfrm>
          <a:prstGeom prst="rect">
            <a:avLst/>
          </a:prstGeom>
        </p:spPr>
      </p:pic>
      <p:pic>
        <p:nvPicPr>
          <p:cNvPr id="22" name="SK-25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290792" y="2592288"/>
            <a:ext cx="597396" cy="658267"/>
          </a:xfrm>
          <a:prstGeom prst="rect">
            <a:avLst/>
          </a:prstGeom>
        </p:spPr>
      </p:pic>
      <p:pic>
        <p:nvPicPr>
          <p:cNvPr id="23" name="SK-25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76886" y="2578596"/>
            <a:ext cx="731490" cy="541734"/>
          </a:xfrm>
          <a:prstGeom prst="rect">
            <a:avLst/>
          </a:prstGeom>
        </p:spPr>
      </p:pic>
      <p:pic>
        <p:nvPicPr>
          <p:cNvPr id="24" name="SK-25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499592" y="2578596"/>
            <a:ext cx="755898" cy="644575"/>
          </a:xfrm>
          <a:prstGeom prst="rect">
            <a:avLst/>
          </a:prstGeom>
        </p:spPr>
      </p:pic>
      <p:sp>
        <p:nvSpPr>
          <p:cNvPr id="25" name="SK-25-text-24"/>
          <p:cNvSpPr/>
          <p:nvPr/>
        </p:nvSpPr>
        <p:spPr>
          <a:xfrm>
            <a:off x="10948392" y="82153"/>
            <a:ext cx="124360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25 of 37</a:t>
            </a:r>
            <a:endParaRPr lang="en-US" sz="1425" dirty="0"/>
          </a:p>
        </p:txBody>
      </p:sp>
      <p:sp>
        <p:nvSpPr>
          <p:cNvPr id="26" name="SK-25-text-25"/>
          <p:cNvSpPr/>
          <p:nvPr/>
        </p:nvSpPr>
        <p:spPr>
          <a:xfrm>
            <a:off x="767953" y="479971"/>
            <a:ext cx="1142404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Bronchodilator Reversibility (BDR) Testing</a:t>
            </a:r>
            <a:endParaRPr lang="en-US" sz="3600" dirty="0"/>
          </a:p>
        </p:txBody>
      </p:sp>
      <p:sp>
        <p:nvSpPr>
          <p:cNvPr id="27" name="SK-25-text-26"/>
          <p:cNvSpPr/>
          <p:nvPr/>
        </p:nvSpPr>
        <p:spPr>
          <a:xfrm>
            <a:off x="767953" y="1364605"/>
            <a:ext cx="10966132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*Step-by-step clinical procedure</a:t>
            </a:r>
            <a:endParaRPr lang="en-US" sz="2175" dirty="0"/>
          </a:p>
        </p:txBody>
      </p:sp>
      <p:sp>
        <p:nvSpPr>
          <p:cNvPr id="28" name="SK-25-text-27"/>
          <p:cNvSpPr/>
          <p:nvPr/>
        </p:nvSpPr>
        <p:spPr>
          <a:xfrm>
            <a:off x="1718965" y="2016175"/>
            <a:ext cx="13096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4125" dirty="0"/>
          </a:p>
        </p:txBody>
      </p:sp>
      <p:sp>
        <p:nvSpPr>
          <p:cNvPr id="29" name="SK-25-text-28"/>
          <p:cNvSpPr/>
          <p:nvPr/>
        </p:nvSpPr>
        <p:spPr>
          <a:xfrm>
            <a:off x="1194792" y="3305473"/>
            <a:ext cx="1377553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</a:t>
            </a:r>
            <a:endParaRPr lang="en-US" sz="19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</a:t>
            </a:r>
            <a:endParaRPr lang="en-US" sz="1950" dirty="0"/>
          </a:p>
        </p:txBody>
      </p:sp>
      <p:sp>
        <p:nvSpPr>
          <p:cNvPr id="30" name="SK-25-text-29"/>
          <p:cNvSpPr/>
          <p:nvPr/>
        </p:nvSpPr>
        <p:spPr>
          <a:xfrm>
            <a:off x="1084957" y="3963888"/>
            <a:ext cx="1597075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Perform standard</a:t>
            </a:r>
            <a:endParaRPr lang="en-US" sz="1575" dirty="0"/>
          </a:p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and FVC</a:t>
            </a:r>
            <a:endParaRPr lang="en-US" sz="1575" dirty="0"/>
          </a:p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measurement</a:t>
            </a:r>
            <a:endParaRPr lang="en-US" sz="1575" dirty="0"/>
          </a:p>
        </p:txBody>
      </p:sp>
      <p:sp>
        <p:nvSpPr>
          <p:cNvPr id="31" name="SK-25-text-30"/>
          <p:cNvSpPr/>
          <p:nvPr/>
        </p:nvSpPr>
        <p:spPr>
          <a:xfrm>
            <a:off x="4559796" y="2016175"/>
            <a:ext cx="13096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4125" dirty="0"/>
          </a:p>
        </p:txBody>
      </p:sp>
      <p:sp>
        <p:nvSpPr>
          <p:cNvPr id="32" name="SK-25-text-31"/>
          <p:cNvSpPr/>
          <p:nvPr/>
        </p:nvSpPr>
        <p:spPr>
          <a:xfrm>
            <a:off x="4035475" y="3188940"/>
            <a:ext cx="1389757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Administer</a:t>
            </a:r>
            <a:endParaRPr lang="en-US" sz="19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Salbutamol</a:t>
            </a:r>
            <a:endParaRPr lang="en-US" sz="1950" dirty="0"/>
          </a:p>
        </p:txBody>
      </p:sp>
      <p:sp>
        <p:nvSpPr>
          <p:cNvPr id="33" name="SK-25-text-32"/>
          <p:cNvSpPr/>
          <p:nvPr/>
        </p:nvSpPr>
        <p:spPr>
          <a:xfrm>
            <a:off x="3840361" y="3771900"/>
            <a:ext cx="1804392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400 mcg via large-</a:t>
            </a:r>
            <a:endParaRPr lang="en-US" sz="1575" dirty="0"/>
          </a:p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 spacer</a:t>
            </a:r>
            <a:endParaRPr lang="en-US" sz="1575" dirty="0"/>
          </a:p>
        </p:txBody>
      </p:sp>
      <p:sp>
        <p:nvSpPr>
          <p:cNvPr id="34" name="SK-25-text-33"/>
          <p:cNvSpPr/>
          <p:nvPr/>
        </p:nvSpPr>
        <p:spPr>
          <a:xfrm>
            <a:off x="3795117" y="4210794"/>
            <a:ext cx="188267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(4 puffs × 100 mcg)</a:t>
            </a:r>
            <a:endParaRPr lang="en-US" sz="1425" dirty="0"/>
          </a:p>
        </p:txBody>
      </p:sp>
      <p:sp>
        <p:nvSpPr>
          <p:cNvPr id="35" name="SK-25-text-34"/>
          <p:cNvSpPr/>
          <p:nvPr/>
        </p:nvSpPr>
        <p:spPr>
          <a:xfrm>
            <a:off x="3815953" y="4471392"/>
            <a:ext cx="186526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7F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OR: Salbutamol 2.5 mg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007F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nebulised</a:t>
            </a:r>
            <a:endParaRPr lang="en-US" sz="1350" dirty="0"/>
          </a:p>
        </p:txBody>
      </p:sp>
      <p:sp>
        <p:nvSpPr>
          <p:cNvPr id="36" name="SK-25-text-35"/>
          <p:cNvSpPr/>
          <p:nvPr/>
        </p:nvSpPr>
        <p:spPr>
          <a:xfrm>
            <a:off x="7400479" y="2016175"/>
            <a:ext cx="1309688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4125" dirty="0"/>
          </a:p>
        </p:txBody>
      </p:sp>
      <p:sp>
        <p:nvSpPr>
          <p:cNvPr id="37" name="SK-25-text-36"/>
          <p:cNvSpPr/>
          <p:nvPr/>
        </p:nvSpPr>
        <p:spPr>
          <a:xfrm>
            <a:off x="7236023" y="3387775"/>
            <a:ext cx="68252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Wait</a:t>
            </a:r>
            <a:endParaRPr lang="en-US" sz="1725" dirty="0"/>
          </a:p>
        </p:txBody>
      </p:sp>
      <p:sp>
        <p:nvSpPr>
          <p:cNvPr id="38" name="SK-25-text-37"/>
          <p:cNvSpPr/>
          <p:nvPr/>
        </p:nvSpPr>
        <p:spPr>
          <a:xfrm>
            <a:off x="6879729" y="3799284"/>
            <a:ext cx="143157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15–30 minutes</a:t>
            </a:r>
            <a:endParaRPr lang="en-US" sz="1425" dirty="0"/>
          </a:p>
        </p:txBody>
      </p:sp>
      <p:sp>
        <p:nvSpPr>
          <p:cNvPr id="39" name="SK-25-text-38"/>
          <p:cNvSpPr/>
          <p:nvPr/>
        </p:nvSpPr>
        <p:spPr>
          <a:xfrm>
            <a:off x="6754267" y="4203948"/>
            <a:ext cx="167029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Allow bronchodilator</a:t>
            </a:r>
            <a:endParaRPr lang="en-US" sz="1350" dirty="0"/>
          </a:p>
          <a:p>
            <a:pPr marL="0" indent="0" algn="ctr">
              <a:lnSpc>
                <a:spcPts val="1485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take full effect</a:t>
            </a:r>
            <a:endParaRPr lang="en-US" sz="1350" dirty="0"/>
          </a:p>
        </p:txBody>
      </p:sp>
      <p:sp>
        <p:nvSpPr>
          <p:cNvPr id="40" name="SK-25-text-39"/>
          <p:cNvSpPr/>
          <p:nvPr/>
        </p:nvSpPr>
        <p:spPr>
          <a:xfrm>
            <a:off x="10265569" y="2016175"/>
            <a:ext cx="1309688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</a:t>
            </a:r>
            <a:endParaRPr lang="en-US" sz="4125" dirty="0"/>
          </a:p>
        </p:txBody>
      </p:sp>
      <p:sp>
        <p:nvSpPr>
          <p:cNvPr id="41" name="SK-25-text-40"/>
          <p:cNvSpPr/>
          <p:nvPr/>
        </p:nvSpPr>
        <p:spPr>
          <a:xfrm>
            <a:off x="9753600" y="3305473"/>
            <a:ext cx="1377553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</a:t>
            </a:r>
            <a:endParaRPr lang="en-US" sz="19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</a:t>
            </a:r>
            <a:endParaRPr lang="en-US" sz="1950" dirty="0"/>
          </a:p>
        </p:txBody>
      </p:sp>
      <p:sp>
        <p:nvSpPr>
          <p:cNvPr id="42" name="SK-25-text-41"/>
          <p:cNvSpPr/>
          <p:nvPr/>
        </p:nvSpPr>
        <p:spPr>
          <a:xfrm>
            <a:off x="9765655" y="3957042"/>
            <a:ext cx="1341090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 post-</a:t>
            </a:r>
            <a:endParaRPr lang="en-US" sz="1575" dirty="0"/>
          </a:p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bronchodilator</a:t>
            </a:r>
            <a:endParaRPr lang="en-US" sz="1575" dirty="0"/>
          </a:p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and FVC</a:t>
            </a:r>
            <a:endParaRPr lang="en-US" sz="1575" dirty="0"/>
          </a:p>
        </p:txBody>
      </p:sp>
      <p:sp>
        <p:nvSpPr>
          <p:cNvPr id="43" name="SK-25-text-42"/>
          <p:cNvSpPr/>
          <p:nvPr/>
        </p:nvSpPr>
        <p:spPr>
          <a:xfrm>
            <a:off x="1170384" y="5246340"/>
            <a:ext cx="370046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85591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the Test</a:t>
            </a:r>
            <a:endParaRPr lang="en-US" sz="1575" dirty="0"/>
          </a:p>
        </p:txBody>
      </p:sp>
      <p:sp>
        <p:nvSpPr>
          <p:cNvPr id="44" name="SK-25-text-43"/>
          <p:cNvSpPr/>
          <p:nvPr/>
        </p:nvSpPr>
        <p:spPr>
          <a:xfrm>
            <a:off x="1158180" y="5493246"/>
            <a:ext cx="718470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Withhold SABA ≥ 4 hours before</a:t>
            </a:r>
            <a:endParaRPr lang="en-US" sz="1425" dirty="0"/>
          </a:p>
        </p:txBody>
      </p:sp>
      <p:sp>
        <p:nvSpPr>
          <p:cNvPr id="45" name="SK-25-text-44"/>
          <p:cNvSpPr/>
          <p:nvPr/>
        </p:nvSpPr>
        <p:spPr>
          <a:xfrm>
            <a:off x="1158180" y="5733157"/>
            <a:ext cx="754665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Withhold LABA ≥ 24 hours before</a:t>
            </a:r>
            <a:endParaRPr lang="en-US" sz="1425" dirty="0"/>
          </a:p>
        </p:txBody>
      </p:sp>
      <p:sp>
        <p:nvSpPr>
          <p:cNvPr id="46" name="SK-25-text-45"/>
          <p:cNvSpPr/>
          <p:nvPr/>
        </p:nvSpPr>
        <p:spPr>
          <a:xfrm>
            <a:off x="1158180" y="5959525"/>
            <a:ext cx="754665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Withhold LAMA ≥ 24 hours before</a:t>
            </a:r>
            <a:endParaRPr lang="en-US" sz="1425" dirty="0"/>
          </a:p>
        </p:txBody>
      </p:sp>
      <p:sp>
        <p:nvSpPr>
          <p:cNvPr id="47" name="SK-25-text-46"/>
          <p:cNvSpPr/>
          <p:nvPr/>
        </p:nvSpPr>
        <p:spPr>
          <a:xfrm>
            <a:off x="1158180" y="6192738"/>
            <a:ext cx="631602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No smoking ≥ 1 hour before</a:t>
            </a:r>
            <a:endParaRPr lang="en-US" sz="1425" dirty="0"/>
          </a:p>
        </p:txBody>
      </p:sp>
      <p:sp>
        <p:nvSpPr>
          <p:cNvPr id="48" name="SK-25-text-47"/>
          <p:cNvSpPr/>
          <p:nvPr/>
        </p:nvSpPr>
        <p:spPr>
          <a:xfrm>
            <a:off x="6930508" y="5306711"/>
            <a:ext cx="346043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7F7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It Matters</a:t>
            </a:r>
            <a:endParaRPr lang="en-US" sz="1575" dirty="0"/>
          </a:p>
        </p:txBody>
      </p:sp>
      <p:sp>
        <p:nvSpPr>
          <p:cNvPr id="49" name="SK-25-text-48"/>
          <p:cNvSpPr/>
          <p:nvPr/>
        </p:nvSpPr>
        <p:spPr>
          <a:xfrm>
            <a:off x="6930508" y="5634867"/>
            <a:ext cx="4803577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Post-bronchodilator values are required to confirm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(NICE NG115). Using pre-BD values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overestimates COPD prevalence by approximately 25%.</a:t>
            </a:r>
            <a:endParaRPr lang="en-US" sz="1500" dirty="0"/>
          </a:p>
        </p:txBody>
      </p:sp>
      <p:sp>
        <p:nvSpPr>
          <p:cNvPr id="50" name="SK-25-text-49"/>
          <p:cNvSpPr/>
          <p:nvPr/>
        </p:nvSpPr>
        <p:spPr>
          <a:xfrm>
            <a:off x="60871" y="6638479"/>
            <a:ext cx="97078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 · May 2026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40030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2057400"/>
            <a:ext cx="10826353" cy="706338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1313408"/>
            <a:ext cx="1219200" cy="47625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5953" y="0"/>
            <a:ext cx="756047" cy="425202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069211"/>
            <a:ext cx="755898" cy="850255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862" y="3003798"/>
            <a:ext cx="47625" cy="1008013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862" y="4217640"/>
            <a:ext cx="47625" cy="912019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862" y="5335488"/>
            <a:ext cx="47625" cy="912019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68753" y="3003798"/>
            <a:ext cx="4340275" cy="3332857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27255" y="3476923"/>
            <a:ext cx="1987153" cy="2756892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99984" y="3476923"/>
            <a:ext cx="1975098" cy="2756892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34573" y="3895279"/>
            <a:ext cx="1609279" cy="1673275"/>
          </a:xfrm>
          <a:prstGeom prst="rect">
            <a:avLst/>
          </a:prstGeom>
        </p:spPr>
      </p:pic>
      <p:pic>
        <p:nvPicPr>
          <p:cNvPr id="15" name="SK-2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85757" y="5932140"/>
            <a:ext cx="1682353" cy="239911"/>
          </a:xfrm>
          <a:prstGeom prst="rect">
            <a:avLst/>
          </a:prstGeom>
        </p:spPr>
      </p:pic>
      <p:pic>
        <p:nvPicPr>
          <p:cNvPr id="16" name="SK-2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546282" y="5932140"/>
            <a:ext cx="1694557" cy="239911"/>
          </a:xfrm>
          <a:prstGeom prst="rect">
            <a:avLst/>
          </a:prstGeom>
        </p:spPr>
      </p:pic>
      <p:pic>
        <p:nvPicPr>
          <p:cNvPr id="18" name="SK-2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570690" y="3538686"/>
            <a:ext cx="1767780" cy="2304157"/>
          </a:xfrm>
          <a:prstGeom prst="rect">
            <a:avLst/>
          </a:prstGeom>
        </p:spPr>
      </p:pic>
      <p:pic>
        <p:nvPicPr>
          <p:cNvPr id="19" name="SK-2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12682" y="3538686"/>
            <a:ext cx="1670298" cy="2304157"/>
          </a:xfrm>
          <a:prstGeom prst="rect">
            <a:avLst/>
          </a:prstGeom>
        </p:spPr>
      </p:pic>
      <p:sp>
        <p:nvSpPr>
          <p:cNvPr id="20" name="SK-26-text-19"/>
          <p:cNvSpPr/>
          <p:nvPr/>
        </p:nvSpPr>
        <p:spPr>
          <a:xfrm>
            <a:off x="682675" y="630882"/>
            <a:ext cx="11509325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Interpreting Reversibility (NICE NG245)</a:t>
            </a:r>
            <a:endParaRPr lang="en-US" sz="4200" dirty="0"/>
          </a:p>
        </p:txBody>
      </p:sp>
      <p:sp>
        <p:nvSpPr>
          <p:cNvPr id="21" name="SK-26-text-20"/>
          <p:cNvSpPr/>
          <p:nvPr/>
        </p:nvSpPr>
        <p:spPr>
          <a:xfrm>
            <a:off x="658267" y="1536055"/>
            <a:ext cx="1153373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Bronchodilator Reversibility — Diagnostic Threshold for Asthma</a:t>
            </a:r>
            <a:endParaRPr lang="en-US" sz="1950" dirty="0"/>
          </a:p>
        </p:txBody>
      </p:sp>
      <p:sp>
        <p:nvSpPr>
          <p:cNvPr id="22" name="SK-26-text-21"/>
          <p:cNvSpPr/>
          <p:nvPr/>
        </p:nvSpPr>
        <p:spPr>
          <a:xfrm>
            <a:off x="952649" y="2242542"/>
            <a:ext cx="10274350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increase of &gt; 12% AND &gt; 200 mL from baseline = Significant Reversibility</a:t>
            </a:r>
            <a:endParaRPr lang="en-US" sz="2250" dirty="0"/>
          </a:p>
        </p:txBody>
      </p:sp>
      <p:sp>
        <p:nvSpPr>
          <p:cNvPr id="23" name="SK-26-text-22"/>
          <p:cNvSpPr/>
          <p:nvPr/>
        </p:nvSpPr>
        <p:spPr>
          <a:xfrm>
            <a:off x="853380" y="2989957"/>
            <a:ext cx="40995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A4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CRITERIA REQUIRED</a:t>
            </a:r>
            <a:endParaRPr lang="en-US" sz="1200" dirty="0"/>
          </a:p>
        </p:txBody>
      </p:sp>
      <p:sp>
        <p:nvSpPr>
          <p:cNvPr id="24" name="SK-26-text-23"/>
          <p:cNvSpPr/>
          <p:nvPr/>
        </p:nvSpPr>
        <p:spPr>
          <a:xfrm>
            <a:off x="853380" y="3223171"/>
            <a:ext cx="113386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Two-Part Rule ✔ FEV1 increase &gt; 12% from baseline</a:t>
            </a:r>
            <a:endParaRPr lang="en-US" sz="1500" dirty="0"/>
          </a:p>
        </p:txBody>
      </p:sp>
      <p:sp>
        <p:nvSpPr>
          <p:cNvPr id="25" name="SK-26-text-24"/>
          <p:cNvSpPr/>
          <p:nvPr/>
        </p:nvSpPr>
        <p:spPr>
          <a:xfrm>
            <a:off x="853380" y="3504307"/>
            <a:ext cx="106870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FEV1 increase &gt; 200 mL in absolute volume</a:t>
            </a:r>
            <a:endParaRPr lang="en-US" sz="1500" dirty="0"/>
          </a:p>
        </p:txBody>
      </p:sp>
      <p:sp>
        <p:nvSpPr>
          <p:cNvPr id="26" name="SK-26-text-25"/>
          <p:cNvSpPr/>
          <p:nvPr/>
        </p:nvSpPr>
        <p:spPr>
          <a:xfrm>
            <a:off x="853380" y="3792438"/>
            <a:ext cx="113386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Meeting only one criterion is not sufficient for diagnosis</a:t>
            </a:r>
            <a:endParaRPr lang="en-US" sz="1350" dirty="0"/>
          </a:p>
        </p:txBody>
      </p:sp>
      <p:sp>
        <p:nvSpPr>
          <p:cNvPr id="27" name="SK-26-text-26"/>
          <p:cNvSpPr/>
          <p:nvPr/>
        </p:nvSpPr>
        <p:spPr>
          <a:xfrm>
            <a:off x="853380" y="4210794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SIGNIFICANCE</a:t>
            </a:r>
            <a:endParaRPr lang="en-US" sz="1200" dirty="0"/>
          </a:p>
        </p:txBody>
      </p:sp>
      <p:sp>
        <p:nvSpPr>
          <p:cNvPr id="28" name="SK-26-text-27"/>
          <p:cNvSpPr/>
          <p:nvPr/>
        </p:nvSpPr>
        <p:spPr>
          <a:xfrm>
            <a:off x="841177" y="4464546"/>
            <a:ext cx="113508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Suggests Significant reversibility points toward asthma rather than</a:t>
            </a:r>
            <a:endParaRPr lang="en-US" sz="1450" dirty="0"/>
          </a:p>
        </p:txBody>
      </p:sp>
      <p:sp>
        <p:nvSpPr>
          <p:cNvPr id="29" name="SK-26-text-28"/>
          <p:cNvSpPr/>
          <p:nvPr/>
        </p:nvSpPr>
        <p:spPr>
          <a:xfrm>
            <a:off x="853380" y="4718298"/>
            <a:ext cx="563269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However, reversibility tests can be inconsistent — serial peak flow monitoring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(14 days, &gt;20% diurnal variation) is often more reliable for confirming asthma.</a:t>
            </a:r>
            <a:endParaRPr lang="en-US" sz="1350" dirty="0"/>
          </a:p>
        </p:txBody>
      </p:sp>
      <p:sp>
        <p:nvSpPr>
          <p:cNvPr id="30" name="SK-26-text-29"/>
          <p:cNvSpPr/>
          <p:nvPr/>
        </p:nvSpPr>
        <p:spPr>
          <a:xfrm>
            <a:off x="853380" y="5342334"/>
            <a:ext cx="2636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89C3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IMPORTANT NOTE</a:t>
            </a:r>
            <a:endParaRPr lang="en-US" sz="1200" dirty="0"/>
          </a:p>
        </p:txBody>
      </p:sp>
      <p:sp>
        <p:nvSpPr>
          <p:cNvPr id="31" name="SK-26-text-30"/>
          <p:cNvSpPr/>
          <p:nvPr/>
        </p:nvSpPr>
        <p:spPr>
          <a:xfrm>
            <a:off x="841177" y="5596086"/>
            <a:ext cx="6156871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It Does NOT Mean Partial reversibility (10–15%) is common in COPD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 NOT diagnostically significant. The old threshold of &gt;400 mL to distinguish COPD from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 is no longer recommended by NICE. “&gt;400 mL threshold” → OBSOLETE</a:t>
            </a:r>
            <a:endParaRPr lang="en-US" sz="1200" dirty="0"/>
          </a:p>
        </p:txBody>
      </p:sp>
      <p:sp>
        <p:nvSpPr>
          <p:cNvPr id="32" name="SK-26-text-31"/>
          <p:cNvSpPr/>
          <p:nvPr/>
        </p:nvSpPr>
        <p:spPr>
          <a:xfrm>
            <a:off x="7827169" y="3147715"/>
            <a:ext cx="43648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Before and After Bronchodilator</a:t>
            </a:r>
            <a:endParaRPr lang="en-US" sz="1650" dirty="0"/>
          </a:p>
        </p:txBody>
      </p:sp>
      <p:sp>
        <p:nvSpPr>
          <p:cNvPr id="33" name="SK-26-text-32"/>
          <p:cNvSpPr/>
          <p:nvPr/>
        </p:nvSpPr>
        <p:spPr>
          <a:xfrm>
            <a:off x="7497961" y="5952679"/>
            <a:ext cx="33775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 Post-BD</a:t>
            </a:r>
            <a:endParaRPr lang="en-US" sz="1350" dirty="0"/>
          </a:p>
        </p:txBody>
      </p:sp>
      <p:sp>
        <p:nvSpPr>
          <p:cNvPr id="34" name="SK-26-text-33"/>
          <p:cNvSpPr/>
          <p:nvPr/>
        </p:nvSpPr>
        <p:spPr>
          <a:xfrm>
            <a:off x="9655969" y="5952679"/>
            <a:ext cx="253603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 Post-BD</a:t>
            </a:r>
            <a:endParaRPr lang="en-US" sz="1350" dirty="0"/>
          </a:p>
        </p:txBody>
      </p:sp>
      <p:sp>
        <p:nvSpPr>
          <p:cNvPr id="35" name="SK-26-text-34"/>
          <p:cNvSpPr/>
          <p:nvPr/>
        </p:nvSpPr>
        <p:spPr>
          <a:xfrm>
            <a:off x="341263" y="6617940"/>
            <a:ext cx="810958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</a:t>
            </a:r>
            <a:endParaRPr lang="en-US" sz="1350" dirty="0"/>
          </a:p>
        </p:txBody>
      </p:sp>
      <p:sp>
        <p:nvSpPr>
          <p:cNvPr id="36" name="SK-26-text-35"/>
          <p:cNvSpPr/>
          <p:nvPr/>
        </p:nvSpPr>
        <p:spPr>
          <a:xfrm>
            <a:off x="11314063" y="6624786"/>
            <a:ext cx="8779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26 / 37</a:t>
            </a:r>
            <a:endParaRPr lang="en-US" sz="13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690" y="0"/>
            <a:ext cx="5669161" cy="6103590"/>
          </a:xfrm>
          <a:prstGeom prst="rect">
            <a:avLst/>
          </a:prstGeom>
        </p:spPr>
      </p:pic>
      <p:pic>
        <p:nvPicPr>
          <p:cNvPr id="4" name="SK-2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030" y="947974"/>
            <a:ext cx="857096" cy="120251"/>
          </a:xfrm>
          <a:prstGeom prst="rect">
            <a:avLst/>
          </a:prstGeom>
        </p:spPr>
      </p:pic>
      <p:pic>
        <p:nvPicPr>
          <p:cNvPr id="5" name="SK-2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1618357"/>
            <a:ext cx="5327898" cy="4361557"/>
          </a:xfrm>
          <a:prstGeom prst="rect">
            <a:avLst/>
          </a:prstGeom>
        </p:spPr>
      </p:pic>
      <p:pic>
        <p:nvPicPr>
          <p:cNvPr id="6" name="SK-2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283" y="2221486"/>
            <a:ext cx="527114" cy="83232"/>
          </a:xfrm>
          <a:prstGeom prst="rect">
            <a:avLst/>
          </a:prstGeom>
        </p:spPr>
      </p:pic>
      <p:pic>
        <p:nvPicPr>
          <p:cNvPr id="7" name="SK-2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9569" y="2496294"/>
            <a:ext cx="646063" cy="335905"/>
          </a:xfrm>
          <a:prstGeom prst="rect">
            <a:avLst/>
          </a:prstGeom>
        </p:spPr>
      </p:pic>
      <p:pic>
        <p:nvPicPr>
          <p:cNvPr id="8" name="SK-2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9569" y="3195786"/>
            <a:ext cx="646063" cy="335905"/>
          </a:xfrm>
          <a:prstGeom prst="rect">
            <a:avLst/>
          </a:prstGeom>
        </p:spPr>
      </p:pic>
      <p:pic>
        <p:nvPicPr>
          <p:cNvPr id="9" name="SK-2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762" y="3012728"/>
            <a:ext cx="4937679" cy="16419"/>
          </a:xfrm>
          <a:prstGeom prst="rect">
            <a:avLst/>
          </a:prstGeom>
        </p:spPr>
      </p:pic>
      <p:pic>
        <p:nvPicPr>
          <p:cNvPr id="10" name="SK-2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6762" y="3712220"/>
            <a:ext cx="4937679" cy="16419"/>
          </a:xfrm>
          <a:prstGeom prst="rect">
            <a:avLst/>
          </a:prstGeom>
        </p:spPr>
      </p:pic>
      <p:pic>
        <p:nvPicPr>
          <p:cNvPr id="11" name="SK-2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6676" y="4427488"/>
            <a:ext cx="4937770" cy="67310"/>
          </a:xfrm>
          <a:prstGeom prst="rect">
            <a:avLst/>
          </a:prstGeom>
        </p:spPr>
      </p:pic>
      <p:pic>
        <p:nvPicPr>
          <p:cNvPr id="12" name="SK-2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138" y="3707459"/>
            <a:ext cx="5316011" cy="108121"/>
          </a:xfrm>
          <a:prstGeom prst="rect">
            <a:avLst/>
          </a:prstGeom>
        </p:spPr>
      </p:pic>
      <p:pic>
        <p:nvPicPr>
          <p:cNvPr id="13" name="SK-2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78761" y="4087343"/>
            <a:ext cx="4376886" cy="596354"/>
          </a:xfrm>
          <a:prstGeom prst="rect">
            <a:avLst/>
          </a:prstGeom>
        </p:spPr>
      </p:pic>
      <p:pic>
        <p:nvPicPr>
          <p:cNvPr id="14" name="SK-2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42127" y="4983065"/>
            <a:ext cx="5315921" cy="114615"/>
          </a:xfrm>
          <a:prstGeom prst="rect">
            <a:avLst/>
          </a:prstGeom>
        </p:spPr>
      </p:pic>
      <p:pic>
        <p:nvPicPr>
          <p:cNvPr id="15" name="SK-2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89671" y="6103589"/>
            <a:ext cx="8290471" cy="696889"/>
          </a:xfrm>
          <a:prstGeom prst="rect">
            <a:avLst/>
          </a:prstGeom>
        </p:spPr>
      </p:pic>
      <p:pic>
        <p:nvPicPr>
          <p:cNvPr id="16" name="SK-2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89671" y="6103590"/>
            <a:ext cx="121890" cy="521196"/>
          </a:xfrm>
          <a:prstGeom prst="rect">
            <a:avLst/>
          </a:prstGeom>
        </p:spPr>
      </p:pic>
      <p:pic>
        <p:nvPicPr>
          <p:cNvPr id="18" name="SK-2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143357" y="0"/>
            <a:ext cx="1048494" cy="994321"/>
          </a:xfrm>
          <a:prstGeom prst="rect">
            <a:avLst/>
          </a:prstGeom>
        </p:spPr>
      </p:pic>
      <p:pic>
        <p:nvPicPr>
          <p:cNvPr id="20" name="SK-27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91867" y="4793605"/>
            <a:ext cx="816769" cy="857250"/>
          </a:xfrm>
          <a:prstGeom prst="rect">
            <a:avLst/>
          </a:prstGeom>
        </p:spPr>
      </p:pic>
      <p:sp>
        <p:nvSpPr>
          <p:cNvPr id="21" name="SK-27-text-20"/>
          <p:cNvSpPr/>
          <p:nvPr/>
        </p:nvSpPr>
        <p:spPr>
          <a:xfrm>
            <a:off x="597396" y="370284"/>
            <a:ext cx="11477625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Study 1: Clive</a:t>
            </a:r>
            <a:endParaRPr lang="en-US" sz="3750" dirty="0"/>
          </a:p>
        </p:txBody>
      </p:sp>
      <p:sp>
        <p:nvSpPr>
          <p:cNvPr id="22" name="SK-27-text-21"/>
          <p:cNvSpPr/>
          <p:nvPr/>
        </p:nvSpPr>
        <p:spPr>
          <a:xfrm>
            <a:off x="585192" y="1131540"/>
            <a:ext cx="1160680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*47-year-old male · 30 pack-year smoking history · Breathlessness and productive cough</a:t>
            </a:r>
            <a:endParaRPr lang="en-US" sz="1800" dirty="0"/>
          </a:p>
        </p:txBody>
      </p:sp>
      <p:sp>
        <p:nvSpPr>
          <p:cNvPr id="23" name="SK-27-text-22"/>
          <p:cNvSpPr/>
          <p:nvPr/>
        </p:nvSpPr>
        <p:spPr>
          <a:xfrm>
            <a:off x="828973" y="1831032"/>
            <a:ext cx="694658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 Results</a:t>
            </a:r>
            <a:endParaRPr lang="en-US" sz="2475" dirty="0"/>
          </a:p>
        </p:txBody>
      </p:sp>
      <p:sp>
        <p:nvSpPr>
          <p:cNvPr id="24" name="SK-27-text-23"/>
          <p:cNvSpPr/>
          <p:nvPr/>
        </p:nvSpPr>
        <p:spPr>
          <a:xfrm>
            <a:off x="841177" y="2496294"/>
            <a:ext cx="191833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FEV₁</a:t>
            </a:r>
            <a:endParaRPr lang="en-US" sz="2850" dirty="0"/>
          </a:p>
        </p:txBody>
      </p:sp>
      <p:sp>
        <p:nvSpPr>
          <p:cNvPr id="25" name="SK-27-text-24"/>
          <p:cNvSpPr/>
          <p:nvPr/>
        </p:nvSpPr>
        <p:spPr>
          <a:xfrm>
            <a:off x="2791867" y="2475607"/>
            <a:ext cx="35594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0.85 L</a:t>
            </a:r>
            <a:endParaRPr lang="en-US" sz="2775" dirty="0"/>
          </a:p>
        </p:txBody>
      </p:sp>
      <p:sp>
        <p:nvSpPr>
          <p:cNvPr id="26" name="SK-27-text-25"/>
          <p:cNvSpPr/>
          <p:nvPr/>
        </p:nvSpPr>
        <p:spPr>
          <a:xfrm>
            <a:off x="4230588" y="2551063"/>
            <a:ext cx="146589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41%</a:t>
            </a:r>
            <a:endParaRPr lang="en-US" sz="2025" dirty="0"/>
          </a:p>
        </p:txBody>
      </p:sp>
      <p:sp>
        <p:nvSpPr>
          <p:cNvPr id="27" name="SK-27-text-26"/>
          <p:cNvSpPr/>
          <p:nvPr/>
        </p:nvSpPr>
        <p:spPr>
          <a:xfrm>
            <a:off x="4864596" y="2489448"/>
            <a:ext cx="87778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percentage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predicted</a:t>
            </a:r>
            <a:endParaRPr lang="en-US" sz="1275" dirty="0"/>
          </a:p>
        </p:txBody>
      </p:sp>
      <p:sp>
        <p:nvSpPr>
          <p:cNvPr id="28" name="SK-27-text-27"/>
          <p:cNvSpPr/>
          <p:nvPr/>
        </p:nvSpPr>
        <p:spPr>
          <a:xfrm>
            <a:off x="853380" y="3202632"/>
            <a:ext cx="1483995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FVC</a:t>
            </a:r>
            <a:endParaRPr lang="en-US" sz="2850" dirty="0"/>
          </a:p>
        </p:txBody>
      </p:sp>
      <p:sp>
        <p:nvSpPr>
          <p:cNvPr id="29" name="SK-27-text-28"/>
          <p:cNvSpPr/>
          <p:nvPr/>
        </p:nvSpPr>
        <p:spPr>
          <a:xfrm>
            <a:off x="2804071" y="3175248"/>
            <a:ext cx="3559492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1.97 L</a:t>
            </a:r>
            <a:endParaRPr lang="en-US" sz="2775" dirty="0"/>
          </a:p>
        </p:txBody>
      </p:sp>
      <p:sp>
        <p:nvSpPr>
          <p:cNvPr id="30" name="SK-27-text-29"/>
          <p:cNvSpPr/>
          <p:nvPr/>
        </p:nvSpPr>
        <p:spPr>
          <a:xfrm>
            <a:off x="4230588" y="3236863"/>
            <a:ext cx="146589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79%</a:t>
            </a:r>
            <a:endParaRPr lang="en-US" sz="2025" dirty="0"/>
          </a:p>
        </p:txBody>
      </p:sp>
      <p:sp>
        <p:nvSpPr>
          <p:cNvPr id="31" name="SK-27-text-30"/>
          <p:cNvSpPr/>
          <p:nvPr/>
        </p:nvSpPr>
        <p:spPr>
          <a:xfrm>
            <a:off x="4864596" y="3188940"/>
            <a:ext cx="8777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percentage</a:t>
            </a:r>
            <a:endParaRPr lang="en-US" sz="1275" dirty="0"/>
          </a:p>
          <a:p>
            <a:pPr marL="0" indent="0" algn="l">
              <a:lnSpc>
                <a:spcPts val="1402"/>
              </a:lnSpc>
              <a:buNone/>
            </a:pPr>
            <a:r>
              <a:rPr lang="en-US" sz="1275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predicted</a:t>
            </a:r>
            <a:endParaRPr lang="en-US" sz="1275" dirty="0"/>
          </a:p>
        </p:txBody>
      </p:sp>
      <p:sp>
        <p:nvSpPr>
          <p:cNvPr id="32" name="SK-27-text-31"/>
          <p:cNvSpPr/>
          <p:nvPr/>
        </p:nvSpPr>
        <p:spPr>
          <a:xfrm>
            <a:off x="853380" y="3895279"/>
            <a:ext cx="3655695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FEV₁/FVC</a:t>
            </a:r>
            <a:endParaRPr lang="en-US" sz="2850" dirty="0"/>
          </a:p>
        </p:txBody>
      </p:sp>
      <p:sp>
        <p:nvSpPr>
          <p:cNvPr id="33" name="SK-27-text-32"/>
          <p:cNvSpPr/>
          <p:nvPr/>
        </p:nvSpPr>
        <p:spPr>
          <a:xfrm>
            <a:off x="2779663" y="3874740"/>
            <a:ext cx="200882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43%</a:t>
            </a:r>
            <a:endParaRPr lang="en-US" sz="2775" dirty="0"/>
          </a:p>
        </p:txBody>
      </p:sp>
      <p:sp>
        <p:nvSpPr>
          <p:cNvPr id="34" name="SK-27-text-33"/>
          <p:cNvSpPr/>
          <p:nvPr/>
        </p:nvSpPr>
        <p:spPr>
          <a:xfrm>
            <a:off x="853380" y="4512469"/>
            <a:ext cx="113386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*Post-bronchodilator values — use for COPD diagnosis (NICE NG115)</a:t>
            </a:r>
            <a:endParaRPr lang="en-US" sz="1350" dirty="0"/>
          </a:p>
        </p:txBody>
      </p:sp>
      <p:sp>
        <p:nvSpPr>
          <p:cNvPr id="35" name="SK-27-text-34"/>
          <p:cNvSpPr/>
          <p:nvPr/>
        </p:nvSpPr>
        <p:spPr>
          <a:xfrm>
            <a:off x="2608957" y="5712619"/>
            <a:ext cx="31851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Obstructive curve</a:t>
            </a:r>
            <a:endParaRPr lang="en-US" sz="1200" dirty="0"/>
          </a:p>
        </p:txBody>
      </p:sp>
      <p:sp>
        <p:nvSpPr>
          <p:cNvPr id="36" name="SK-27-text-35"/>
          <p:cNvSpPr/>
          <p:nvPr/>
        </p:nvSpPr>
        <p:spPr>
          <a:xfrm>
            <a:off x="6278761" y="1680121"/>
            <a:ext cx="3295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A1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INTERPRETATION</a:t>
            </a:r>
            <a:endParaRPr lang="en-US" sz="1500" dirty="0"/>
          </a:p>
        </p:txBody>
      </p:sp>
      <p:sp>
        <p:nvSpPr>
          <p:cNvPr id="37" name="SK-27-text-36"/>
          <p:cNvSpPr/>
          <p:nvPr/>
        </p:nvSpPr>
        <p:spPr>
          <a:xfrm>
            <a:off x="6278761" y="2002482"/>
            <a:ext cx="5913239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Obstructive Pattern</a:t>
            </a:r>
            <a:endParaRPr lang="en-US" sz="2475" dirty="0"/>
          </a:p>
        </p:txBody>
      </p:sp>
      <p:sp>
        <p:nvSpPr>
          <p:cNvPr id="38" name="SK-27-text-37"/>
          <p:cNvSpPr/>
          <p:nvPr/>
        </p:nvSpPr>
        <p:spPr>
          <a:xfrm>
            <a:off x="6278761" y="2475607"/>
            <a:ext cx="111061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Why?</a:t>
            </a:r>
            <a:endParaRPr lang="en-US" sz="1650" dirty="0"/>
          </a:p>
        </p:txBody>
      </p:sp>
      <p:sp>
        <p:nvSpPr>
          <p:cNvPr id="39" name="SK-27-text-38"/>
          <p:cNvSpPr/>
          <p:nvPr/>
        </p:nvSpPr>
        <p:spPr>
          <a:xfrm>
            <a:off x="6266557" y="2743200"/>
            <a:ext cx="592544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FEV₁/FVC ratio 43% — well below 0.70 threshold</a:t>
            </a:r>
            <a:endParaRPr lang="en-US" sz="1650" dirty="0"/>
          </a:p>
        </p:txBody>
      </p:sp>
      <p:sp>
        <p:nvSpPr>
          <p:cNvPr id="40" name="SK-27-text-39"/>
          <p:cNvSpPr/>
          <p:nvPr/>
        </p:nvSpPr>
        <p:spPr>
          <a:xfrm>
            <a:off x="6278761" y="3038029"/>
            <a:ext cx="59132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FVC near normal (79%) — air trapping not dominant here</a:t>
            </a:r>
            <a:endParaRPr lang="en-US" sz="1650" dirty="0"/>
          </a:p>
        </p:txBody>
      </p:sp>
      <p:sp>
        <p:nvSpPr>
          <p:cNvPr id="41" name="SK-27-text-40"/>
          <p:cNvSpPr/>
          <p:nvPr/>
        </p:nvSpPr>
        <p:spPr>
          <a:xfrm>
            <a:off x="6278761" y="3305473"/>
            <a:ext cx="5913239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FEV₁ markedly reduced at 41% predicted</a:t>
            </a:r>
            <a:endParaRPr lang="en-US" sz="1650" dirty="0"/>
          </a:p>
        </p:txBody>
      </p:sp>
      <p:sp>
        <p:nvSpPr>
          <p:cNvPr id="42" name="SK-27-text-41"/>
          <p:cNvSpPr/>
          <p:nvPr/>
        </p:nvSpPr>
        <p:spPr>
          <a:xfrm>
            <a:off x="6278761" y="3874740"/>
            <a:ext cx="591323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A1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SEVERITY (GOLD / NICE NG115)</a:t>
            </a:r>
            <a:endParaRPr lang="en-US" sz="1500" dirty="0"/>
          </a:p>
        </p:txBody>
      </p:sp>
      <p:sp>
        <p:nvSpPr>
          <p:cNvPr id="43" name="SK-27-text-42"/>
          <p:cNvSpPr/>
          <p:nvPr/>
        </p:nvSpPr>
        <p:spPr>
          <a:xfrm>
            <a:off x="6351984" y="4265563"/>
            <a:ext cx="5840016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Stage 3 — Severe</a:t>
            </a:r>
            <a:endParaRPr lang="en-US" sz="2775" dirty="0"/>
          </a:p>
        </p:txBody>
      </p:sp>
      <p:sp>
        <p:nvSpPr>
          <p:cNvPr id="44" name="SK-27-text-43"/>
          <p:cNvSpPr/>
          <p:nvPr/>
        </p:nvSpPr>
        <p:spPr>
          <a:xfrm>
            <a:off x="6266557" y="4766221"/>
            <a:ext cx="59254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*FEV₁ 30–49% predicted with FEV₁/FVC &lt;0.70 post-bronchodilator</a:t>
            </a:r>
            <a:endParaRPr lang="en-US" sz="1350" dirty="0"/>
          </a:p>
        </p:txBody>
      </p:sp>
      <p:sp>
        <p:nvSpPr>
          <p:cNvPr id="45" name="SK-27-text-44"/>
          <p:cNvSpPr/>
          <p:nvPr/>
        </p:nvSpPr>
        <p:spPr>
          <a:xfrm>
            <a:off x="6254353" y="5321796"/>
            <a:ext cx="5376565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present — productive cough, breathlessness —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consistent with COPD diagnosis at this severity.</a:t>
            </a:r>
            <a:endParaRPr lang="en-US" sz="1650" dirty="0"/>
          </a:p>
        </p:txBody>
      </p:sp>
      <p:sp>
        <p:nvSpPr>
          <p:cNvPr id="47" name="SK-27-text-46"/>
          <p:cNvSpPr/>
          <p:nvPr/>
        </p:nvSpPr>
        <p:spPr>
          <a:xfrm>
            <a:off x="2048173" y="6179046"/>
            <a:ext cx="182975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A1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</a:t>
            </a:r>
            <a:endParaRPr lang="en-US" sz="1275" dirty="0"/>
          </a:p>
        </p:txBody>
      </p:sp>
      <p:sp>
        <p:nvSpPr>
          <p:cNvPr id="48" name="SK-27-text-47"/>
          <p:cNvSpPr/>
          <p:nvPr/>
        </p:nvSpPr>
        <p:spPr>
          <a:xfrm>
            <a:off x="2035969" y="6377880"/>
            <a:ext cx="1015603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use post-bronchodilator FEV₁/FVC to confirm COPD.</a:t>
            </a:r>
            <a:endParaRPr lang="en-US" sz="1200" dirty="0"/>
          </a:p>
        </p:txBody>
      </p:sp>
      <p:sp>
        <p:nvSpPr>
          <p:cNvPr id="49" name="SK-27-text-48"/>
          <p:cNvSpPr/>
          <p:nvPr/>
        </p:nvSpPr>
        <p:spPr>
          <a:xfrm>
            <a:off x="2048173" y="6563023"/>
            <a:ext cx="1014382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Pre-BD spirometry overestimates COPD prevalence by ~25%.</a:t>
            </a:r>
            <a:endParaRPr lang="en-US" sz="1200" dirty="0"/>
          </a:p>
        </p:txBody>
      </p:sp>
      <p:sp>
        <p:nvSpPr>
          <p:cNvPr id="50" name="SK-27-text-49"/>
          <p:cNvSpPr/>
          <p:nvPr/>
        </p:nvSpPr>
        <p:spPr>
          <a:xfrm>
            <a:off x="10338792" y="6597253"/>
            <a:ext cx="185320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51" name="SK-27-text-50"/>
          <p:cNvSpPr/>
          <p:nvPr/>
        </p:nvSpPr>
        <p:spPr>
          <a:xfrm>
            <a:off x="11533584" y="6583561"/>
            <a:ext cx="65841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9999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27 / 37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9882" y="0"/>
            <a:ext cx="8132118" cy="534888"/>
          </a:xfrm>
          <a:prstGeom prst="rect">
            <a:avLst/>
          </a:prstGeom>
        </p:spPr>
      </p:pic>
      <p:pic>
        <p:nvPicPr>
          <p:cNvPr id="4" name="SK-2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8471" y="0"/>
            <a:ext cx="853529" cy="754410"/>
          </a:xfrm>
          <a:prstGeom prst="rect">
            <a:avLst/>
          </a:prstGeom>
        </p:spPr>
      </p:pic>
      <p:pic>
        <p:nvPicPr>
          <p:cNvPr id="5" name="SK-2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82400" y="0"/>
            <a:ext cx="609600" cy="617190"/>
          </a:xfrm>
          <a:prstGeom prst="rect">
            <a:avLst/>
          </a:prstGeom>
        </p:spPr>
      </p:pic>
      <p:pic>
        <p:nvPicPr>
          <p:cNvPr id="6" name="SK-2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966371"/>
            <a:ext cx="853529" cy="1028700"/>
          </a:xfrm>
          <a:prstGeom prst="rect">
            <a:avLst/>
          </a:prstGeom>
        </p:spPr>
      </p:pic>
      <p:pic>
        <p:nvPicPr>
          <p:cNvPr id="7" name="SK-2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103590"/>
            <a:ext cx="609600" cy="754261"/>
          </a:xfrm>
          <a:prstGeom prst="rect">
            <a:avLst/>
          </a:prstGeom>
        </p:spPr>
      </p:pic>
      <p:pic>
        <p:nvPicPr>
          <p:cNvPr id="8" name="SK-2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788200"/>
            <a:ext cx="12192000" cy="57150"/>
          </a:xfrm>
          <a:prstGeom prst="rect">
            <a:avLst/>
          </a:prstGeom>
        </p:spPr>
      </p:pic>
      <p:pic>
        <p:nvPicPr>
          <p:cNvPr id="9" name="SK-2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2125861"/>
            <a:ext cx="3450282" cy="2674590"/>
          </a:xfrm>
          <a:prstGeom prst="rect">
            <a:avLst/>
          </a:prstGeom>
        </p:spPr>
      </p:pic>
      <p:pic>
        <p:nvPicPr>
          <p:cNvPr id="10" name="SK-2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471" y="2125861"/>
            <a:ext cx="134094" cy="2674590"/>
          </a:xfrm>
          <a:prstGeom prst="rect">
            <a:avLst/>
          </a:prstGeom>
        </p:spPr>
      </p:pic>
      <p:pic>
        <p:nvPicPr>
          <p:cNvPr id="11" name="SK-2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06798" y="2297311"/>
            <a:ext cx="9525" cy="2331690"/>
          </a:xfrm>
          <a:prstGeom prst="rect">
            <a:avLst/>
          </a:prstGeom>
        </p:spPr>
      </p:pic>
      <p:pic>
        <p:nvPicPr>
          <p:cNvPr id="12" name="SK-2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79255" y="2125861"/>
            <a:ext cx="1779984" cy="2674590"/>
          </a:xfrm>
          <a:prstGeom prst="rect">
            <a:avLst/>
          </a:prstGeom>
        </p:spPr>
      </p:pic>
      <p:pic>
        <p:nvPicPr>
          <p:cNvPr id="13" name="SK-2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91459" y="2132707"/>
            <a:ext cx="1755577" cy="102840"/>
          </a:xfrm>
          <a:prstGeom prst="rect">
            <a:avLst/>
          </a:prstGeom>
        </p:spPr>
      </p:pic>
      <p:pic>
        <p:nvPicPr>
          <p:cNvPr id="14" name="SK-2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62165" y="3385096"/>
            <a:ext cx="1414165" cy="19050"/>
          </a:xfrm>
          <a:prstGeom prst="rect">
            <a:avLst/>
          </a:prstGeom>
        </p:spPr>
      </p:pic>
      <p:pic>
        <p:nvPicPr>
          <p:cNvPr id="15" name="SK-2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93482" y="2125861"/>
            <a:ext cx="1779984" cy="2674590"/>
          </a:xfrm>
          <a:prstGeom prst="rect">
            <a:avLst/>
          </a:prstGeom>
        </p:spPr>
      </p:pic>
      <p:pic>
        <p:nvPicPr>
          <p:cNvPr id="16" name="SK-2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05686" y="2132707"/>
            <a:ext cx="1755577" cy="102840"/>
          </a:xfrm>
          <a:prstGeom prst="rect">
            <a:avLst/>
          </a:prstGeom>
        </p:spPr>
      </p:pic>
      <p:pic>
        <p:nvPicPr>
          <p:cNvPr id="17" name="SK-2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76392" y="3385096"/>
            <a:ext cx="1414165" cy="19050"/>
          </a:xfrm>
          <a:prstGeom prst="rect">
            <a:avLst/>
          </a:prstGeom>
        </p:spPr>
      </p:pic>
      <p:pic>
        <p:nvPicPr>
          <p:cNvPr id="18" name="SK-28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07561" y="2125861"/>
            <a:ext cx="1779984" cy="2674590"/>
          </a:xfrm>
          <a:prstGeom prst="rect">
            <a:avLst/>
          </a:prstGeom>
        </p:spPr>
      </p:pic>
      <p:pic>
        <p:nvPicPr>
          <p:cNvPr id="19" name="SK-28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19765" y="2132707"/>
            <a:ext cx="1755577" cy="102840"/>
          </a:xfrm>
          <a:prstGeom prst="rect">
            <a:avLst/>
          </a:prstGeom>
        </p:spPr>
      </p:pic>
      <p:pic>
        <p:nvPicPr>
          <p:cNvPr id="20" name="SK-28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0471" y="3385096"/>
            <a:ext cx="1414165" cy="19050"/>
          </a:xfrm>
          <a:prstGeom prst="rect">
            <a:avLst/>
          </a:prstGeom>
        </p:spPr>
      </p:pic>
      <p:pic>
        <p:nvPicPr>
          <p:cNvPr id="21" name="SK-28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0471" y="5122813"/>
            <a:ext cx="10850761" cy="1220688"/>
          </a:xfrm>
          <a:prstGeom prst="rect">
            <a:avLst/>
          </a:prstGeom>
        </p:spPr>
      </p:pic>
      <p:pic>
        <p:nvPicPr>
          <p:cNvPr id="22" name="SK-28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957638" y="5314950"/>
            <a:ext cx="9525" cy="822871"/>
          </a:xfrm>
          <a:prstGeom prst="rect">
            <a:avLst/>
          </a:prstGeom>
        </p:spPr>
      </p:pic>
      <p:pic>
        <p:nvPicPr>
          <p:cNvPr id="23" name="SK-28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822234" y="5314950"/>
            <a:ext cx="9525" cy="822871"/>
          </a:xfrm>
          <a:prstGeom prst="rect">
            <a:avLst/>
          </a:prstGeom>
        </p:spPr>
      </p:pic>
      <p:pic>
        <p:nvPicPr>
          <p:cNvPr id="24" name="SK-28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2675" y="1270248"/>
            <a:ext cx="682675" cy="38100"/>
          </a:xfrm>
          <a:prstGeom prst="rect">
            <a:avLst/>
          </a:prstGeom>
        </p:spPr>
      </p:pic>
      <p:pic>
        <p:nvPicPr>
          <p:cNvPr id="25" name="SK-28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048000" y="5452021"/>
            <a:ext cx="658267" cy="534888"/>
          </a:xfrm>
          <a:prstGeom prst="rect">
            <a:avLst/>
          </a:prstGeom>
        </p:spPr>
      </p:pic>
      <p:pic>
        <p:nvPicPr>
          <p:cNvPr id="26" name="SK-28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058400" y="2187625"/>
            <a:ext cx="1645890" cy="2091630"/>
          </a:xfrm>
          <a:prstGeom prst="rect">
            <a:avLst/>
          </a:prstGeom>
        </p:spPr>
      </p:pic>
      <p:sp>
        <p:nvSpPr>
          <p:cNvPr id="27" name="SK-28-text-26"/>
          <p:cNvSpPr/>
          <p:nvPr/>
        </p:nvSpPr>
        <p:spPr>
          <a:xfrm>
            <a:off x="658267" y="671959"/>
            <a:ext cx="1147762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56A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Study 2: Carol</a:t>
            </a:r>
            <a:endParaRPr lang="en-US" sz="3750" dirty="0"/>
          </a:p>
        </p:txBody>
      </p:sp>
      <p:sp>
        <p:nvSpPr>
          <p:cNvPr id="28" name="SK-28-text-27"/>
          <p:cNvSpPr/>
          <p:nvPr/>
        </p:nvSpPr>
        <p:spPr>
          <a:xfrm>
            <a:off x="633859" y="1488132"/>
            <a:ext cx="11558141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*69-year-old female · Frequent admissions · Home oxygen*</a:t>
            </a:r>
            <a:endParaRPr lang="en-US" sz="1800" dirty="0"/>
          </a:p>
        </p:txBody>
      </p:sp>
      <p:sp>
        <p:nvSpPr>
          <p:cNvPr id="29" name="SK-28-text-28"/>
          <p:cNvSpPr/>
          <p:nvPr/>
        </p:nvSpPr>
        <p:spPr>
          <a:xfrm>
            <a:off x="902196" y="2352229"/>
            <a:ext cx="8591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</a:t>
            </a:r>
            <a:endParaRPr lang="en-US" sz="1650" dirty="0"/>
          </a:p>
        </p:txBody>
      </p:sp>
      <p:sp>
        <p:nvSpPr>
          <p:cNvPr id="30" name="SK-28-text-29"/>
          <p:cNvSpPr/>
          <p:nvPr/>
        </p:nvSpPr>
        <p:spPr>
          <a:xfrm>
            <a:off x="914400" y="2763738"/>
            <a:ext cx="8591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SEX</a:t>
            </a:r>
            <a:endParaRPr lang="en-US" sz="1650" dirty="0"/>
          </a:p>
        </p:txBody>
      </p:sp>
      <p:sp>
        <p:nvSpPr>
          <p:cNvPr id="31" name="SK-28-text-30"/>
          <p:cNvSpPr/>
          <p:nvPr/>
        </p:nvSpPr>
        <p:spPr>
          <a:xfrm>
            <a:off x="914400" y="3175248"/>
            <a:ext cx="87778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HISTORY</a:t>
            </a:r>
            <a:endParaRPr lang="en-US" sz="1500" dirty="0"/>
          </a:p>
        </p:txBody>
      </p:sp>
      <p:sp>
        <p:nvSpPr>
          <p:cNvPr id="32" name="SK-28-text-31"/>
          <p:cNvSpPr/>
          <p:nvPr/>
        </p:nvSpPr>
        <p:spPr>
          <a:xfrm>
            <a:off x="914400" y="3826669"/>
            <a:ext cx="87778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CONTEXT</a:t>
            </a:r>
            <a:endParaRPr lang="en-US" sz="1500" dirty="0"/>
          </a:p>
        </p:txBody>
      </p:sp>
      <p:sp>
        <p:nvSpPr>
          <p:cNvPr id="33" name="SK-28-text-32"/>
          <p:cNvSpPr/>
          <p:nvPr/>
        </p:nvSpPr>
        <p:spPr>
          <a:xfrm>
            <a:off x="2145655" y="2352229"/>
            <a:ext cx="24517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69 years</a:t>
            </a:r>
            <a:endParaRPr lang="en-US" sz="1650" dirty="0"/>
          </a:p>
        </p:txBody>
      </p:sp>
      <p:sp>
        <p:nvSpPr>
          <p:cNvPr id="34" name="SK-28-text-33"/>
          <p:cNvSpPr/>
          <p:nvPr/>
        </p:nvSpPr>
        <p:spPr>
          <a:xfrm>
            <a:off x="2145655" y="2763738"/>
            <a:ext cx="16135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Female</a:t>
            </a:r>
            <a:endParaRPr lang="en-US" sz="1650" dirty="0"/>
          </a:p>
        </p:txBody>
      </p:sp>
      <p:sp>
        <p:nvSpPr>
          <p:cNvPr id="35" name="SK-28-text-34"/>
          <p:cNvSpPr/>
          <p:nvPr/>
        </p:nvSpPr>
        <p:spPr>
          <a:xfrm>
            <a:off x="2145655" y="3175248"/>
            <a:ext cx="1633686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10 cigarettes/day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since age 21</a:t>
            </a:r>
            <a:endParaRPr lang="en-US" sz="1650" dirty="0"/>
          </a:p>
        </p:txBody>
      </p:sp>
      <p:sp>
        <p:nvSpPr>
          <p:cNvPr id="36" name="SK-28-text-35"/>
          <p:cNvSpPr/>
          <p:nvPr/>
        </p:nvSpPr>
        <p:spPr>
          <a:xfrm>
            <a:off x="2145655" y="3826669"/>
            <a:ext cx="1792188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Frequent hospital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admissions · Home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oxygen user</a:t>
            </a:r>
            <a:endParaRPr lang="en-US" sz="1650" dirty="0"/>
          </a:p>
        </p:txBody>
      </p:sp>
      <p:sp>
        <p:nvSpPr>
          <p:cNvPr id="37" name="SK-28-text-36"/>
          <p:cNvSpPr/>
          <p:nvPr/>
        </p:nvSpPr>
        <p:spPr>
          <a:xfrm>
            <a:off x="4457105" y="2482453"/>
            <a:ext cx="14001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0.94 L</a:t>
            </a:r>
            <a:endParaRPr lang="en-US" sz="2850" dirty="0"/>
          </a:p>
        </p:txBody>
      </p:sp>
      <p:sp>
        <p:nvSpPr>
          <p:cNvPr id="38" name="SK-28-text-37"/>
          <p:cNvSpPr/>
          <p:nvPr/>
        </p:nvSpPr>
        <p:spPr>
          <a:xfrm>
            <a:off x="4514552" y="2935188"/>
            <a:ext cx="129748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56% predicted</a:t>
            </a:r>
            <a:endParaRPr lang="en-US" sz="1425" dirty="0"/>
          </a:p>
        </p:txBody>
      </p:sp>
      <p:sp>
        <p:nvSpPr>
          <p:cNvPr id="39" name="SK-28-text-38"/>
          <p:cNvSpPr/>
          <p:nvPr/>
        </p:nvSpPr>
        <p:spPr>
          <a:xfrm>
            <a:off x="4486573" y="3483769"/>
            <a:ext cx="1365498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— Forced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Expiratory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 in 1 sec</a:t>
            </a:r>
            <a:endParaRPr lang="en-US" sz="1500" dirty="0"/>
          </a:p>
        </p:txBody>
      </p:sp>
      <p:sp>
        <p:nvSpPr>
          <p:cNvPr id="40" name="SK-28-text-39"/>
          <p:cNvSpPr/>
          <p:nvPr/>
        </p:nvSpPr>
        <p:spPr>
          <a:xfrm>
            <a:off x="4658469" y="4327327"/>
            <a:ext cx="1009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A1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↓ Reduced</a:t>
            </a:r>
            <a:endParaRPr lang="en-US" sz="1500" dirty="0"/>
          </a:p>
        </p:txBody>
      </p:sp>
      <p:sp>
        <p:nvSpPr>
          <p:cNvPr id="41" name="SK-28-text-40"/>
          <p:cNvSpPr/>
          <p:nvPr/>
        </p:nvSpPr>
        <p:spPr>
          <a:xfrm>
            <a:off x="6358979" y="2482453"/>
            <a:ext cx="1412230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2.39 L</a:t>
            </a:r>
            <a:endParaRPr lang="en-US" sz="2850" dirty="0"/>
          </a:p>
        </p:txBody>
      </p:sp>
      <p:sp>
        <p:nvSpPr>
          <p:cNvPr id="42" name="SK-28-text-41"/>
          <p:cNvSpPr/>
          <p:nvPr/>
        </p:nvSpPr>
        <p:spPr>
          <a:xfrm>
            <a:off x="6392019" y="2935188"/>
            <a:ext cx="138276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115% predicted</a:t>
            </a:r>
            <a:endParaRPr lang="en-US" sz="1425" dirty="0"/>
          </a:p>
        </p:txBody>
      </p:sp>
      <p:sp>
        <p:nvSpPr>
          <p:cNvPr id="43" name="SK-28-text-42"/>
          <p:cNvSpPr/>
          <p:nvPr/>
        </p:nvSpPr>
        <p:spPr>
          <a:xfrm>
            <a:off x="6461671" y="3559225"/>
            <a:ext cx="120699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FVC — Forced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Vital Capacity</a:t>
            </a:r>
            <a:endParaRPr lang="en-US" sz="1500" dirty="0"/>
          </a:p>
        </p:txBody>
      </p:sp>
      <p:sp>
        <p:nvSpPr>
          <p:cNvPr id="44" name="SK-28-text-43"/>
          <p:cNvSpPr/>
          <p:nvPr/>
        </p:nvSpPr>
        <p:spPr>
          <a:xfrm>
            <a:off x="6339780" y="4203948"/>
            <a:ext cx="146298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Normal / above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predicted</a:t>
            </a:r>
            <a:endParaRPr lang="en-US" sz="1500" dirty="0"/>
          </a:p>
        </p:txBody>
      </p:sp>
      <p:sp>
        <p:nvSpPr>
          <p:cNvPr id="45" name="SK-28-text-44"/>
          <p:cNvSpPr/>
          <p:nvPr/>
        </p:nvSpPr>
        <p:spPr>
          <a:xfrm>
            <a:off x="8468171" y="2482453"/>
            <a:ext cx="1009948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39%</a:t>
            </a:r>
            <a:endParaRPr lang="en-US" sz="2850" dirty="0"/>
          </a:p>
        </p:txBody>
      </p:sp>
      <p:sp>
        <p:nvSpPr>
          <p:cNvPr id="46" name="SK-28-text-45"/>
          <p:cNvSpPr/>
          <p:nvPr/>
        </p:nvSpPr>
        <p:spPr>
          <a:xfrm>
            <a:off x="8290471" y="2948880"/>
            <a:ext cx="136549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Fixed ratio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threshold: &lt;0.70</a:t>
            </a:r>
            <a:endParaRPr lang="en-US" sz="1500" dirty="0"/>
          </a:p>
        </p:txBody>
      </p:sp>
      <p:sp>
        <p:nvSpPr>
          <p:cNvPr id="47" name="SK-28-text-46"/>
          <p:cNvSpPr/>
          <p:nvPr/>
        </p:nvSpPr>
        <p:spPr>
          <a:xfrm>
            <a:off x="8497788" y="3586609"/>
            <a:ext cx="96306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FEV1/FVC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Ratio (FER)</a:t>
            </a:r>
            <a:endParaRPr lang="en-US" sz="1500" dirty="0"/>
          </a:p>
        </p:txBody>
      </p:sp>
      <p:sp>
        <p:nvSpPr>
          <p:cNvPr id="48" name="SK-28-text-47"/>
          <p:cNvSpPr/>
          <p:nvPr/>
        </p:nvSpPr>
        <p:spPr>
          <a:xfrm>
            <a:off x="8314879" y="4203948"/>
            <a:ext cx="13166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D6891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↓↓ Significantly</a:t>
            </a:r>
            <a:endParaRPr lang="en-US" sz="1500" dirty="0"/>
          </a:p>
          <a:p>
            <a:pPr marL="0" indent="0" algn="ctr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D6891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reduced</a:t>
            </a:r>
            <a:endParaRPr lang="en-US" sz="1500" dirty="0"/>
          </a:p>
        </p:txBody>
      </p:sp>
      <p:sp>
        <p:nvSpPr>
          <p:cNvPr id="49" name="SK-28-text-48"/>
          <p:cNvSpPr/>
          <p:nvPr/>
        </p:nvSpPr>
        <p:spPr>
          <a:xfrm>
            <a:off x="10131475" y="4368403"/>
            <a:ext cx="152400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55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Home oxygen user —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clinical context</a:t>
            </a:r>
            <a:endParaRPr lang="en-US" sz="1050" dirty="0"/>
          </a:p>
          <a:p>
            <a:pPr marL="0" indent="0" algn="ctr">
              <a:lnSpc>
                <a:spcPts val="1155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interpreting values</a:t>
            </a:r>
            <a:endParaRPr lang="en-US" sz="1050" dirty="0"/>
          </a:p>
        </p:txBody>
      </p:sp>
      <p:sp>
        <p:nvSpPr>
          <p:cNvPr id="50" name="SK-28-text-49"/>
          <p:cNvSpPr/>
          <p:nvPr/>
        </p:nvSpPr>
        <p:spPr>
          <a:xfrm>
            <a:off x="905619" y="5294263"/>
            <a:ext cx="20533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 PATTERN</a:t>
            </a:r>
            <a:endParaRPr lang="en-US" sz="1425" dirty="0"/>
          </a:p>
        </p:txBody>
      </p:sp>
      <p:sp>
        <p:nvSpPr>
          <p:cNvPr id="51" name="SK-28-text-50"/>
          <p:cNvSpPr/>
          <p:nvPr/>
        </p:nvSpPr>
        <p:spPr>
          <a:xfrm>
            <a:off x="935682" y="5575548"/>
            <a:ext cx="199325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56A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Obstructive</a:t>
            </a:r>
            <a:endParaRPr lang="en-US" sz="2400" dirty="0"/>
          </a:p>
        </p:txBody>
      </p:sp>
      <p:sp>
        <p:nvSpPr>
          <p:cNvPr id="52" name="SK-28-text-51"/>
          <p:cNvSpPr/>
          <p:nvPr/>
        </p:nvSpPr>
        <p:spPr>
          <a:xfrm>
            <a:off x="5563046" y="5301109"/>
            <a:ext cx="107796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DIAGNOSIS</a:t>
            </a:r>
            <a:endParaRPr lang="en-US" sz="1425" dirty="0"/>
          </a:p>
        </p:txBody>
      </p:sp>
      <p:sp>
        <p:nvSpPr>
          <p:cNvPr id="53" name="SK-28-text-52"/>
          <p:cNvSpPr/>
          <p:nvPr/>
        </p:nvSpPr>
        <p:spPr>
          <a:xfrm>
            <a:off x="4654153" y="5575548"/>
            <a:ext cx="311497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— Moderate</a:t>
            </a:r>
            <a:endParaRPr lang="en-US" sz="2400" dirty="0"/>
          </a:p>
        </p:txBody>
      </p:sp>
      <p:sp>
        <p:nvSpPr>
          <p:cNvPr id="54" name="SK-28-text-53"/>
          <p:cNvSpPr/>
          <p:nvPr/>
        </p:nvSpPr>
        <p:spPr>
          <a:xfrm>
            <a:off x="4136529" y="5952679"/>
            <a:ext cx="412596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Post-bronchodilator FEV1/FVC &lt;0.70 · NICE NG115</a:t>
            </a:r>
            <a:endParaRPr lang="en-US" sz="1425" dirty="0"/>
          </a:p>
        </p:txBody>
      </p:sp>
      <p:sp>
        <p:nvSpPr>
          <p:cNvPr id="55" name="SK-28-text-54"/>
          <p:cNvSpPr/>
          <p:nvPr/>
        </p:nvSpPr>
        <p:spPr>
          <a:xfrm>
            <a:off x="9379148" y="5301109"/>
            <a:ext cx="1468041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SEVERITY</a:t>
            </a:r>
            <a:endParaRPr lang="en-US" sz="1425" dirty="0"/>
          </a:p>
        </p:txBody>
      </p:sp>
      <p:sp>
        <p:nvSpPr>
          <p:cNvPr id="56" name="SK-28-text-55"/>
          <p:cNvSpPr/>
          <p:nvPr/>
        </p:nvSpPr>
        <p:spPr>
          <a:xfrm>
            <a:off x="9457879" y="5582394"/>
            <a:ext cx="1347192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6891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GOLD 2</a:t>
            </a:r>
            <a:endParaRPr lang="en-US" sz="2400" dirty="0"/>
          </a:p>
        </p:txBody>
      </p:sp>
      <p:sp>
        <p:nvSpPr>
          <p:cNvPr id="57" name="SK-28-text-56"/>
          <p:cNvSpPr/>
          <p:nvPr/>
        </p:nvSpPr>
        <p:spPr>
          <a:xfrm>
            <a:off x="9123015" y="5952679"/>
            <a:ext cx="199236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50–79% predicted</a:t>
            </a:r>
            <a:endParaRPr lang="en-US" sz="1425" dirty="0"/>
          </a:p>
        </p:txBody>
      </p:sp>
      <p:sp>
        <p:nvSpPr>
          <p:cNvPr id="58" name="SK-28-text-57"/>
          <p:cNvSpPr/>
          <p:nvPr/>
        </p:nvSpPr>
        <p:spPr>
          <a:xfrm>
            <a:off x="633859" y="6521946"/>
            <a:ext cx="255460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A19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350" dirty="0"/>
          </a:p>
        </p:txBody>
      </p:sp>
      <p:sp>
        <p:nvSpPr>
          <p:cNvPr id="59" name="SK-28-text-58"/>
          <p:cNvSpPr/>
          <p:nvPr/>
        </p:nvSpPr>
        <p:spPr>
          <a:xfrm>
            <a:off x="11460361" y="6535638"/>
            <a:ext cx="731639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28 / 37</a:t>
            </a:r>
            <a:endParaRPr lang="en-US" sz="13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77788" cy="1494979"/>
          </a:xfrm>
          <a:prstGeom prst="rect">
            <a:avLst/>
          </a:prstGeom>
        </p:spPr>
      </p:pic>
      <p:pic>
        <p:nvPicPr>
          <p:cNvPr id="4" name="SK-2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953" y="936278"/>
            <a:ext cx="767953" cy="47625"/>
          </a:xfrm>
          <a:prstGeom prst="rect">
            <a:avLst/>
          </a:prstGeom>
        </p:spPr>
      </p:pic>
      <p:pic>
        <p:nvPicPr>
          <p:cNvPr id="5" name="SK-2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52957" y="102840"/>
            <a:ext cx="438894" cy="1693813"/>
          </a:xfrm>
          <a:prstGeom prst="rect">
            <a:avLst/>
          </a:prstGeom>
        </p:spPr>
      </p:pic>
      <p:pic>
        <p:nvPicPr>
          <p:cNvPr id="6" name="SK-2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90" y="1618357"/>
            <a:ext cx="10728871" cy="678805"/>
          </a:xfrm>
          <a:prstGeom prst="rect">
            <a:avLst/>
          </a:prstGeom>
        </p:spPr>
      </p:pic>
      <p:pic>
        <p:nvPicPr>
          <p:cNvPr id="7" name="SK-2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0063" y="1789807"/>
            <a:ext cx="3242965" cy="335905"/>
          </a:xfrm>
          <a:prstGeom prst="rect">
            <a:avLst/>
          </a:prstGeom>
        </p:spPr>
      </p:pic>
      <p:pic>
        <p:nvPicPr>
          <p:cNvPr id="8" name="SK-2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3882" y="1789807"/>
            <a:ext cx="2499271" cy="335905"/>
          </a:xfrm>
          <a:prstGeom prst="rect">
            <a:avLst/>
          </a:prstGeom>
        </p:spPr>
      </p:pic>
      <p:pic>
        <p:nvPicPr>
          <p:cNvPr id="9" name="SK-2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5192" y="1789807"/>
            <a:ext cx="1682353" cy="335905"/>
          </a:xfrm>
          <a:prstGeom prst="rect">
            <a:avLst/>
          </a:prstGeom>
        </p:spPr>
      </p:pic>
      <p:pic>
        <p:nvPicPr>
          <p:cNvPr id="10" name="SK-2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490" y="2441377"/>
            <a:ext cx="5205859" cy="1988790"/>
          </a:xfrm>
          <a:prstGeom prst="rect">
            <a:avLst/>
          </a:prstGeom>
        </p:spPr>
      </p:pic>
      <p:pic>
        <p:nvPicPr>
          <p:cNvPr id="11" name="SK-2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1490" y="4601617"/>
            <a:ext cx="10728871" cy="1920180"/>
          </a:xfrm>
          <a:prstGeom prst="rect">
            <a:avLst/>
          </a:prstGeom>
        </p:spPr>
      </p:pic>
      <p:pic>
        <p:nvPicPr>
          <p:cNvPr id="12" name="SK-2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1490" y="4601617"/>
            <a:ext cx="194965" cy="1920180"/>
          </a:xfrm>
          <a:prstGeom prst="rect">
            <a:avLst/>
          </a:prstGeom>
        </p:spPr>
      </p:pic>
      <p:pic>
        <p:nvPicPr>
          <p:cNvPr id="13" name="SK-2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85671" y="6179046"/>
            <a:ext cx="3303984" cy="239911"/>
          </a:xfrm>
          <a:prstGeom prst="rect">
            <a:avLst/>
          </a:prstGeom>
        </p:spPr>
      </p:pic>
      <p:pic>
        <p:nvPicPr>
          <p:cNvPr id="14" name="SK-2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61263" y="6192738"/>
            <a:ext cx="231577" cy="205680"/>
          </a:xfrm>
          <a:prstGeom prst="rect">
            <a:avLst/>
          </a:prstGeom>
        </p:spPr>
      </p:pic>
      <p:pic>
        <p:nvPicPr>
          <p:cNvPr id="15" name="SK-2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82486" y="6192738"/>
            <a:ext cx="231577" cy="205680"/>
          </a:xfrm>
          <a:prstGeom prst="rect">
            <a:avLst/>
          </a:prstGeom>
        </p:spPr>
      </p:pic>
      <p:pic>
        <p:nvPicPr>
          <p:cNvPr id="16" name="SK-2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1490" y="6734473"/>
            <a:ext cx="10728871" cy="123379"/>
          </a:xfrm>
          <a:prstGeom prst="rect">
            <a:avLst/>
          </a:prstGeom>
        </p:spPr>
      </p:pic>
      <p:pic>
        <p:nvPicPr>
          <p:cNvPr id="18" name="SK-2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0157" y="2859732"/>
            <a:ext cx="5120640" cy="1457465"/>
          </a:xfrm>
          <a:prstGeom prst="rect">
            <a:avLst/>
          </a:prstGeom>
        </p:spPr>
      </p:pic>
      <p:pic>
        <p:nvPicPr>
          <p:cNvPr id="19" name="SK-2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0157" y="2859732"/>
            <a:ext cx="2088083" cy="362153"/>
          </a:xfrm>
          <a:prstGeom prst="rect">
            <a:avLst/>
          </a:prstGeom>
        </p:spPr>
      </p:pic>
      <p:pic>
        <p:nvPicPr>
          <p:cNvPr id="20" name="SK-2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68240" y="2859732"/>
            <a:ext cx="1024098" cy="362153"/>
          </a:xfrm>
          <a:prstGeom prst="rect">
            <a:avLst/>
          </a:prstGeom>
        </p:spPr>
      </p:pic>
      <p:pic>
        <p:nvPicPr>
          <p:cNvPr id="21" name="SK-2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92338" y="2859732"/>
            <a:ext cx="2008459" cy="362153"/>
          </a:xfrm>
          <a:prstGeom prst="rect">
            <a:avLst/>
          </a:prstGeom>
        </p:spPr>
      </p:pic>
      <p:pic>
        <p:nvPicPr>
          <p:cNvPr id="22" name="SK-2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80157" y="3221886"/>
            <a:ext cx="2088083" cy="365056"/>
          </a:xfrm>
          <a:prstGeom prst="rect">
            <a:avLst/>
          </a:prstGeom>
        </p:spPr>
      </p:pic>
      <p:pic>
        <p:nvPicPr>
          <p:cNvPr id="23" name="SK-29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868240" y="3221886"/>
            <a:ext cx="1024098" cy="365056"/>
          </a:xfrm>
          <a:prstGeom prst="rect">
            <a:avLst/>
          </a:prstGeom>
        </p:spPr>
      </p:pic>
      <p:pic>
        <p:nvPicPr>
          <p:cNvPr id="24" name="SK-29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892338" y="3221886"/>
            <a:ext cx="2008459" cy="365056"/>
          </a:xfrm>
          <a:prstGeom prst="rect">
            <a:avLst/>
          </a:prstGeom>
        </p:spPr>
      </p:pic>
      <p:pic>
        <p:nvPicPr>
          <p:cNvPr id="25" name="SK-29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80157" y="3586942"/>
            <a:ext cx="2088083" cy="365055"/>
          </a:xfrm>
          <a:prstGeom prst="rect">
            <a:avLst/>
          </a:prstGeom>
        </p:spPr>
      </p:pic>
      <p:pic>
        <p:nvPicPr>
          <p:cNvPr id="26" name="SK-29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868240" y="3586942"/>
            <a:ext cx="1024098" cy="365055"/>
          </a:xfrm>
          <a:prstGeom prst="rect">
            <a:avLst/>
          </a:prstGeom>
        </p:spPr>
      </p:pic>
      <p:pic>
        <p:nvPicPr>
          <p:cNvPr id="27" name="SK-29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892338" y="3586942"/>
            <a:ext cx="2008459" cy="365055"/>
          </a:xfrm>
          <a:prstGeom prst="rect">
            <a:avLst/>
          </a:prstGeom>
        </p:spPr>
      </p:pic>
      <p:pic>
        <p:nvPicPr>
          <p:cNvPr id="28" name="SK-29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780157" y="3951997"/>
            <a:ext cx="5120640" cy="365201"/>
          </a:xfrm>
          <a:prstGeom prst="rect">
            <a:avLst/>
          </a:prstGeom>
        </p:spPr>
      </p:pic>
      <p:pic>
        <p:nvPicPr>
          <p:cNvPr id="29" name="SK-29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80157" y="3951997"/>
            <a:ext cx="2088083" cy="365201"/>
          </a:xfrm>
          <a:prstGeom prst="rect">
            <a:avLst/>
          </a:prstGeom>
        </p:spPr>
      </p:pic>
      <p:pic>
        <p:nvPicPr>
          <p:cNvPr id="30" name="SK-29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868240" y="3951997"/>
            <a:ext cx="1024098" cy="365201"/>
          </a:xfrm>
          <a:prstGeom prst="rect">
            <a:avLst/>
          </a:prstGeom>
        </p:spPr>
      </p:pic>
      <p:pic>
        <p:nvPicPr>
          <p:cNvPr id="31" name="SK-29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3892338" y="3951997"/>
            <a:ext cx="2008459" cy="365201"/>
          </a:xfrm>
          <a:prstGeom prst="rect">
            <a:avLst/>
          </a:prstGeom>
        </p:spPr>
      </p:pic>
      <p:pic>
        <p:nvPicPr>
          <p:cNvPr id="32" name="SK-29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115571" y="4069377"/>
            <a:ext cx="161927" cy="157862"/>
          </a:xfrm>
          <a:prstGeom prst="rect">
            <a:avLst/>
          </a:prstGeom>
        </p:spPr>
      </p:pic>
      <p:pic>
        <p:nvPicPr>
          <p:cNvPr id="34" name="SK-29-img-33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230094" y="2455069"/>
            <a:ext cx="5108377" cy="1899642"/>
          </a:xfrm>
          <a:prstGeom prst="rect">
            <a:avLst/>
          </a:prstGeom>
        </p:spPr>
      </p:pic>
      <p:pic>
        <p:nvPicPr>
          <p:cNvPr id="35" name="SK-29-img-34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26455" y="1714500"/>
            <a:ext cx="463153" cy="479971"/>
          </a:xfrm>
          <a:prstGeom prst="rect">
            <a:avLst/>
          </a:prstGeom>
        </p:spPr>
      </p:pic>
      <p:sp>
        <p:nvSpPr>
          <p:cNvPr id="36" name="SK-29-text-35"/>
          <p:cNvSpPr/>
          <p:nvPr/>
        </p:nvSpPr>
        <p:spPr>
          <a:xfrm>
            <a:off x="894458" y="2859732"/>
            <a:ext cx="2334556" cy="3621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</a:rPr>
              <a:t>Measurement</a:t>
            </a:r>
            <a:endParaRPr lang="en-US" sz="1500" dirty="0"/>
          </a:p>
        </p:txBody>
      </p:sp>
      <p:sp>
        <p:nvSpPr>
          <p:cNvPr id="37" name="SK-29-text-36"/>
          <p:cNvSpPr/>
          <p:nvPr/>
        </p:nvSpPr>
        <p:spPr>
          <a:xfrm>
            <a:off x="2820615" y="2859732"/>
            <a:ext cx="890748" cy="3621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Value</a:t>
            </a:r>
            <a:endParaRPr lang="en-US" sz="1500" dirty="0"/>
          </a:p>
        </p:txBody>
      </p:sp>
      <p:sp>
        <p:nvSpPr>
          <p:cNvPr id="38" name="SK-29-text-37"/>
          <p:cNvSpPr/>
          <p:nvPr/>
        </p:nvSpPr>
        <p:spPr>
          <a:xfrm>
            <a:off x="3844713" y="2859732"/>
            <a:ext cx="1875109" cy="3621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000000"/>
                </a:solidFill>
              </a:rPr>
              <a:t>% Predicted</a:t>
            </a:r>
            <a:endParaRPr lang="en-US" sz="1500" dirty="0"/>
          </a:p>
        </p:txBody>
      </p:sp>
      <p:sp>
        <p:nvSpPr>
          <p:cNvPr id="39" name="SK-29-text-38"/>
          <p:cNvSpPr/>
          <p:nvPr/>
        </p:nvSpPr>
        <p:spPr>
          <a:xfrm>
            <a:off x="894458" y="3221886"/>
            <a:ext cx="1949971" cy="3650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b="1" dirty="0">
                <a:solidFill>
                  <a:srgbClr val="000000"/>
                </a:solidFill>
              </a:rPr>
              <a:t>FEV1</a:t>
            </a:r>
            <a:endParaRPr lang="en-US" sz="1425" dirty="0"/>
          </a:p>
        </p:txBody>
      </p:sp>
      <p:sp>
        <p:nvSpPr>
          <p:cNvPr id="40" name="SK-29-text-39"/>
          <p:cNvSpPr/>
          <p:nvPr/>
        </p:nvSpPr>
        <p:spPr>
          <a:xfrm>
            <a:off x="2822996" y="3221886"/>
            <a:ext cx="885986" cy="3650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569C"/>
                </a:solidFill>
              </a:rPr>
              <a:t>1.99 L</a:t>
            </a:r>
            <a:endParaRPr lang="en-US" sz="1425" dirty="0"/>
          </a:p>
        </p:txBody>
      </p:sp>
      <p:sp>
        <p:nvSpPr>
          <p:cNvPr id="41" name="SK-29-text-40"/>
          <p:cNvSpPr/>
          <p:nvPr/>
        </p:nvSpPr>
        <p:spPr>
          <a:xfrm>
            <a:off x="3847095" y="3221886"/>
            <a:ext cx="1870347" cy="3650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60%</a:t>
            </a:r>
            <a:endParaRPr lang="en-US" sz="1425" dirty="0"/>
          </a:p>
        </p:txBody>
      </p:sp>
      <p:sp>
        <p:nvSpPr>
          <p:cNvPr id="42" name="SK-29-text-41"/>
          <p:cNvSpPr/>
          <p:nvPr/>
        </p:nvSpPr>
        <p:spPr>
          <a:xfrm>
            <a:off x="894458" y="3586942"/>
            <a:ext cx="1949971" cy="3650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b="1" dirty="0">
                <a:solidFill>
                  <a:srgbClr val="000000"/>
                </a:solidFill>
              </a:rPr>
              <a:t>FVC</a:t>
            </a:r>
            <a:endParaRPr lang="en-US" sz="1425" dirty="0"/>
          </a:p>
        </p:txBody>
      </p:sp>
      <p:sp>
        <p:nvSpPr>
          <p:cNvPr id="43" name="SK-29-text-42"/>
          <p:cNvSpPr/>
          <p:nvPr/>
        </p:nvSpPr>
        <p:spPr>
          <a:xfrm>
            <a:off x="2822996" y="3586942"/>
            <a:ext cx="885986" cy="3650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569C"/>
                </a:solidFill>
              </a:rPr>
              <a:t>2.06 L</a:t>
            </a:r>
            <a:endParaRPr lang="en-US" sz="1425" dirty="0"/>
          </a:p>
        </p:txBody>
      </p:sp>
      <p:sp>
        <p:nvSpPr>
          <p:cNvPr id="44" name="SK-29-text-43"/>
          <p:cNvSpPr/>
          <p:nvPr/>
        </p:nvSpPr>
        <p:spPr>
          <a:xfrm>
            <a:off x="3892338" y="3586942"/>
            <a:ext cx="1779859" cy="3650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49% </a:t>
            </a:r>
            <a:r>
              <a:rPr lang="en-US" sz="975" b="1" dirty="0">
                <a:solidFill>
                  <a:srgbClr val="000000"/>
                </a:solidFill>
              </a:rPr>
              <a:t>Below LLN</a:t>
            </a:r>
            <a:endParaRPr lang="en-US" sz="1425" dirty="0"/>
          </a:p>
        </p:txBody>
      </p:sp>
      <p:sp>
        <p:nvSpPr>
          <p:cNvPr id="45" name="SK-29-text-44"/>
          <p:cNvSpPr/>
          <p:nvPr/>
        </p:nvSpPr>
        <p:spPr>
          <a:xfrm>
            <a:off x="894458" y="3951997"/>
            <a:ext cx="2926941" cy="3652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1425" b="1" dirty="0">
                <a:solidFill>
                  <a:srgbClr val="000000"/>
                </a:solidFill>
              </a:rPr>
              <a:t>FEV1/FVC Ratio</a:t>
            </a:r>
            <a:endParaRPr lang="en-US" sz="1425" dirty="0"/>
          </a:p>
        </p:txBody>
      </p:sp>
      <p:sp>
        <p:nvSpPr>
          <p:cNvPr id="46" name="SK-29-text-45"/>
          <p:cNvSpPr/>
          <p:nvPr/>
        </p:nvSpPr>
        <p:spPr>
          <a:xfrm>
            <a:off x="2822996" y="3951997"/>
            <a:ext cx="885986" cy="3652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dirty="0">
                <a:solidFill>
                  <a:srgbClr val="000000"/>
                </a:solidFill>
              </a:rPr>
              <a:t>-</a:t>
            </a:r>
            <a:endParaRPr lang="en-US" sz="1425" dirty="0"/>
          </a:p>
        </p:txBody>
      </p:sp>
      <p:sp>
        <p:nvSpPr>
          <p:cNvPr id="47" name="SK-29-text-46"/>
          <p:cNvSpPr/>
          <p:nvPr/>
        </p:nvSpPr>
        <p:spPr>
          <a:xfrm>
            <a:off x="3892338" y="3951997"/>
            <a:ext cx="1779859" cy="3652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0000"/>
                </a:solidFill>
              </a:rPr>
              <a:t>96.6% </a:t>
            </a:r>
            <a:r>
              <a:rPr lang="en-US" sz="750" b="1" dirty="0">
                <a:solidFill>
                  <a:srgbClr val="FFFFFF"/>
                </a:solidFill>
              </a:rPr>
              <a:t>✔</a:t>
            </a:r>
            <a:endParaRPr lang="en-US" sz="1425" dirty="0"/>
          </a:p>
        </p:txBody>
      </p:sp>
      <p:sp>
        <p:nvSpPr>
          <p:cNvPr id="48" name="SK-29-text-47"/>
          <p:cNvSpPr/>
          <p:nvPr/>
        </p:nvSpPr>
        <p:spPr>
          <a:xfrm>
            <a:off x="743694" y="377130"/>
            <a:ext cx="10127932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75" b="1" dirty="0">
                <a:solidFill>
                  <a:srgbClr val="0056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Study 4: Sam</a:t>
            </a:r>
            <a:endParaRPr lang="en-US" sz="3675" dirty="0"/>
          </a:p>
        </p:txBody>
      </p:sp>
      <p:sp>
        <p:nvSpPr>
          <p:cNvPr id="49" name="SK-29-text-48"/>
          <p:cNvSpPr/>
          <p:nvPr/>
        </p:nvSpPr>
        <p:spPr>
          <a:xfrm>
            <a:off x="743694" y="1145232"/>
            <a:ext cx="1144830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Restrictive Pattern — Preserved Ratio, Markedly Reduced FVC</a:t>
            </a:r>
            <a:endParaRPr lang="en-US" sz="2400" dirty="0"/>
          </a:p>
        </p:txBody>
      </p:sp>
      <p:sp>
        <p:nvSpPr>
          <p:cNvPr id="50" name="SK-29-text-49"/>
          <p:cNvSpPr/>
          <p:nvPr/>
        </p:nvSpPr>
        <p:spPr>
          <a:xfrm>
            <a:off x="1536055" y="1810494"/>
            <a:ext cx="11715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0056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</a:t>
            </a:r>
            <a:endParaRPr lang="en-US" sz="2250" dirty="0"/>
          </a:p>
        </p:txBody>
      </p:sp>
      <p:sp>
        <p:nvSpPr>
          <p:cNvPr id="51" name="SK-29-text-50"/>
          <p:cNvSpPr/>
          <p:nvPr/>
        </p:nvSpPr>
        <p:spPr>
          <a:xfrm>
            <a:off x="2487067" y="1837879"/>
            <a:ext cx="748093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 pack-year smoking history</a:t>
            </a:r>
            <a:endParaRPr lang="en-US" sz="1650" dirty="0"/>
          </a:p>
        </p:txBody>
      </p:sp>
      <p:sp>
        <p:nvSpPr>
          <p:cNvPr id="52" name="SK-29-text-51"/>
          <p:cNvSpPr/>
          <p:nvPr/>
        </p:nvSpPr>
        <p:spPr>
          <a:xfrm>
            <a:off x="5669161" y="1837879"/>
            <a:ext cx="60559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Breathless for 6 months</a:t>
            </a:r>
            <a:endParaRPr lang="en-US" sz="1650" dirty="0"/>
          </a:p>
        </p:txBody>
      </p:sp>
      <p:sp>
        <p:nvSpPr>
          <p:cNvPr id="53" name="SK-29-text-52"/>
          <p:cNvSpPr/>
          <p:nvPr/>
        </p:nvSpPr>
        <p:spPr>
          <a:xfrm>
            <a:off x="8290471" y="1844725"/>
            <a:ext cx="39015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Restrictive result</a:t>
            </a:r>
            <a:endParaRPr lang="en-US" sz="1500" dirty="0"/>
          </a:p>
        </p:txBody>
      </p:sp>
      <p:sp>
        <p:nvSpPr>
          <p:cNvPr id="54" name="SK-29-text-53"/>
          <p:cNvSpPr/>
          <p:nvPr/>
        </p:nvSpPr>
        <p:spPr>
          <a:xfrm>
            <a:off x="877788" y="2537371"/>
            <a:ext cx="5262563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56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 Results</a:t>
            </a:r>
            <a:endParaRPr lang="en-US" sz="1875" dirty="0"/>
          </a:p>
        </p:txBody>
      </p:sp>
      <p:sp>
        <p:nvSpPr>
          <p:cNvPr id="55" name="SK-29-text-54"/>
          <p:cNvSpPr/>
          <p:nvPr/>
        </p:nvSpPr>
        <p:spPr>
          <a:xfrm>
            <a:off x="1097161" y="4704457"/>
            <a:ext cx="695896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6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Interpretation</a:t>
            </a:r>
            <a:endParaRPr lang="en-US" sz="1950" dirty="0"/>
          </a:p>
        </p:txBody>
      </p:sp>
      <p:sp>
        <p:nvSpPr>
          <p:cNvPr id="56" name="SK-29-text-55"/>
          <p:cNvSpPr/>
          <p:nvPr/>
        </p:nvSpPr>
        <p:spPr>
          <a:xfrm>
            <a:off x="1097161" y="5033665"/>
            <a:ext cx="583406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Pattern: Restrictive</a:t>
            </a:r>
            <a:endParaRPr lang="en-US" sz="1875" dirty="0"/>
          </a:p>
        </p:txBody>
      </p:sp>
      <p:sp>
        <p:nvSpPr>
          <p:cNvPr id="57" name="SK-29-text-56"/>
          <p:cNvSpPr/>
          <p:nvPr/>
        </p:nvSpPr>
        <p:spPr>
          <a:xfrm>
            <a:off x="1145977" y="5321796"/>
            <a:ext cx="110460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FEV1/FVC ratio is preserved at 96.6% — obstruction is NOT present</a:t>
            </a:r>
            <a:endParaRPr lang="en-US" sz="1650" dirty="0"/>
          </a:p>
        </p:txBody>
      </p:sp>
      <p:sp>
        <p:nvSpPr>
          <p:cNvPr id="58" name="SK-29-text-57"/>
          <p:cNvSpPr/>
          <p:nvPr/>
        </p:nvSpPr>
        <p:spPr>
          <a:xfrm>
            <a:off x="1145977" y="5609779"/>
            <a:ext cx="110460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FVC is markedly reduced at 49% predicted — well below LLN</a:t>
            </a:r>
            <a:endParaRPr lang="en-US" sz="1650" dirty="0"/>
          </a:p>
        </p:txBody>
      </p:sp>
      <p:sp>
        <p:nvSpPr>
          <p:cNvPr id="59" name="SK-29-text-58"/>
          <p:cNvSpPr/>
          <p:nvPr/>
        </p:nvSpPr>
        <p:spPr>
          <a:xfrm>
            <a:off x="1133773" y="5877223"/>
            <a:ext cx="1105822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📋 Normal ratio + reduced FVC = Restrictive pattern → refer for full lung function tests (TLC measurement) to confirm</a:t>
            </a:r>
            <a:endParaRPr lang="en-US" sz="1600" dirty="0"/>
          </a:p>
        </p:txBody>
      </p:sp>
      <p:sp>
        <p:nvSpPr>
          <p:cNvPr id="60" name="SK-29-text-59"/>
          <p:cNvSpPr/>
          <p:nvPr/>
        </p:nvSpPr>
        <p:spPr>
          <a:xfrm>
            <a:off x="8022282" y="6185892"/>
            <a:ext cx="416971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Action: Refer for full lung function / TLC</a:t>
            </a:r>
            <a:endParaRPr lang="en-US" sz="1200" dirty="0"/>
          </a:p>
        </p:txBody>
      </p:sp>
      <p:sp>
        <p:nvSpPr>
          <p:cNvPr id="62" name="SK-29-text-61"/>
          <p:cNvSpPr/>
          <p:nvPr/>
        </p:nvSpPr>
        <p:spPr>
          <a:xfrm>
            <a:off x="11898362" y="459432"/>
            <a:ext cx="194965" cy="1193155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RESTRICTIVE</a:t>
            </a:r>
            <a:endParaRPr lang="en-US" sz="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0" y="0"/>
            <a:ext cx="6705600" cy="5623471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9490" y="54769"/>
            <a:ext cx="792510" cy="89148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938986"/>
            <a:ext cx="585192" cy="119315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471" y="1110853"/>
            <a:ext cx="1011882" cy="82153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46652"/>
            <a:ext cx="12192000" cy="1905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1865263"/>
            <a:ext cx="3913584" cy="216024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471" y="1865263"/>
            <a:ext cx="3913584" cy="164455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14079" y="3634680"/>
            <a:ext cx="1414165" cy="260598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91373" y="1865263"/>
            <a:ext cx="3913584" cy="216024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91373" y="1865263"/>
            <a:ext cx="3913584" cy="164455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59388" y="3634680"/>
            <a:ext cx="1414165" cy="260598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471" y="4217640"/>
            <a:ext cx="3913584" cy="216024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471" y="4217640"/>
            <a:ext cx="3913584" cy="164455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14079" y="5986909"/>
            <a:ext cx="1414165" cy="267444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91373" y="4217640"/>
            <a:ext cx="3913584" cy="216024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91373" y="4217640"/>
            <a:ext cx="3913584" cy="164455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27663" y="5986909"/>
            <a:ext cx="1864221" cy="267444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85498" y="2297311"/>
            <a:ext cx="2889498" cy="3593455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31475" y="3586609"/>
            <a:ext cx="1365498" cy="253603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07388" y="2523679"/>
            <a:ext cx="2608957" cy="2530525"/>
          </a:xfrm>
          <a:prstGeom prst="rect">
            <a:avLst/>
          </a:prstGeom>
        </p:spPr>
      </p:pic>
      <p:sp>
        <p:nvSpPr>
          <p:cNvPr id="23" name="SK-3-text-22"/>
          <p:cNvSpPr/>
          <p:nvPr/>
        </p:nvSpPr>
        <p:spPr>
          <a:xfrm>
            <a:off x="658267" y="500509"/>
            <a:ext cx="11533733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56A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Spirometry Parameters</a:t>
            </a:r>
            <a:endParaRPr lang="en-US" sz="3750" dirty="0"/>
          </a:p>
        </p:txBody>
      </p:sp>
      <p:sp>
        <p:nvSpPr>
          <p:cNvPr id="24" name="SK-3-text-23"/>
          <p:cNvSpPr/>
          <p:nvPr/>
        </p:nvSpPr>
        <p:spPr>
          <a:xfrm>
            <a:off x="633859" y="1344067"/>
            <a:ext cx="11558141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*Understanding what each measurement tells us about airway function*</a:t>
            </a:r>
            <a:endParaRPr lang="en-US" sz="1950" dirty="0"/>
          </a:p>
        </p:txBody>
      </p:sp>
      <p:sp>
        <p:nvSpPr>
          <p:cNvPr id="25" name="SK-3-text-24"/>
          <p:cNvSpPr/>
          <p:nvPr/>
        </p:nvSpPr>
        <p:spPr>
          <a:xfrm>
            <a:off x="2162324" y="2167086"/>
            <a:ext cx="89341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FEV₁</a:t>
            </a:r>
            <a:endParaRPr lang="en-US" sz="2550" dirty="0"/>
          </a:p>
        </p:txBody>
      </p:sp>
      <p:sp>
        <p:nvSpPr>
          <p:cNvPr id="26" name="SK-3-text-25"/>
          <p:cNvSpPr/>
          <p:nvPr/>
        </p:nvSpPr>
        <p:spPr>
          <a:xfrm>
            <a:off x="939850" y="2564755"/>
            <a:ext cx="335041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Forced Expiratory Volume in 1 second</a:t>
            </a:r>
            <a:endParaRPr lang="en-US" sz="1500" dirty="0"/>
          </a:p>
        </p:txBody>
      </p:sp>
      <p:sp>
        <p:nvSpPr>
          <p:cNvPr id="27" name="SK-3-text-26"/>
          <p:cNvSpPr/>
          <p:nvPr/>
        </p:nvSpPr>
        <p:spPr>
          <a:xfrm>
            <a:off x="926455" y="2873425"/>
            <a:ext cx="3389263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 of air forcibly expelled in the first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second of exhalation. Reflects large airway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flow. Reduced in obstructive disease.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1993106" y="3662065"/>
            <a:ext cx="126831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↓ in obstruction</a:t>
            </a:r>
            <a:endParaRPr lang="en-US" sz="1350" dirty="0"/>
          </a:p>
        </p:txBody>
      </p:sp>
      <p:sp>
        <p:nvSpPr>
          <p:cNvPr id="29" name="SK-3-text-28"/>
          <p:cNvSpPr/>
          <p:nvPr/>
        </p:nvSpPr>
        <p:spPr>
          <a:xfrm>
            <a:off x="6307634" y="2167086"/>
            <a:ext cx="83239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FVC</a:t>
            </a:r>
            <a:endParaRPr lang="en-US" sz="2550" dirty="0"/>
          </a:p>
        </p:txBody>
      </p:sp>
      <p:sp>
        <p:nvSpPr>
          <p:cNvPr id="30" name="SK-3-text-29"/>
          <p:cNvSpPr/>
          <p:nvPr/>
        </p:nvSpPr>
        <p:spPr>
          <a:xfrm>
            <a:off x="5743575" y="2557909"/>
            <a:ext cx="194830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Forced Vital Capacity</a:t>
            </a:r>
            <a:endParaRPr lang="en-US" sz="1500" dirty="0"/>
          </a:p>
        </p:txBody>
      </p:sp>
      <p:sp>
        <p:nvSpPr>
          <p:cNvPr id="31" name="SK-3-text-30"/>
          <p:cNvSpPr/>
          <p:nvPr/>
        </p:nvSpPr>
        <p:spPr>
          <a:xfrm>
            <a:off x="5023098" y="2880271"/>
            <a:ext cx="3389263" cy="678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Maximum volume of air forcibly expelled in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one complete breath from full inspiration.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Represents total exhalation capacity.</a:t>
            </a:r>
            <a:endParaRPr lang="en-US" sz="1350" dirty="0"/>
          </a:p>
        </p:txBody>
      </p:sp>
      <p:sp>
        <p:nvSpPr>
          <p:cNvPr id="32" name="SK-3-text-31"/>
          <p:cNvSpPr/>
          <p:nvPr/>
        </p:nvSpPr>
        <p:spPr>
          <a:xfrm>
            <a:off x="6126212" y="3668911"/>
            <a:ext cx="119509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↓ in restriction</a:t>
            </a:r>
            <a:endParaRPr lang="en-US" sz="1350" dirty="0"/>
          </a:p>
        </p:txBody>
      </p:sp>
      <p:sp>
        <p:nvSpPr>
          <p:cNvPr id="33" name="SK-3-text-32"/>
          <p:cNvSpPr/>
          <p:nvPr/>
        </p:nvSpPr>
        <p:spPr>
          <a:xfrm>
            <a:off x="1820912" y="4512469"/>
            <a:ext cx="1600498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VC / RVC</a:t>
            </a:r>
            <a:endParaRPr lang="en-US" sz="2550" dirty="0"/>
          </a:p>
        </p:txBody>
      </p:sp>
      <p:sp>
        <p:nvSpPr>
          <p:cNvPr id="34" name="SK-3-text-33"/>
          <p:cNvSpPr/>
          <p:nvPr/>
        </p:nvSpPr>
        <p:spPr>
          <a:xfrm>
            <a:off x="700832" y="4930825"/>
            <a:ext cx="385301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Vital Capacity / Relaxed (Expiratory) Vital Capacity</a:t>
            </a:r>
            <a:endParaRPr lang="en-US" sz="1350" dirty="0"/>
          </a:p>
        </p:txBody>
      </p:sp>
      <p:sp>
        <p:nvSpPr>
          <p:cNvPr id="35" name="SK-3-text-34"/>
          <p:cNvSpPr/>
          <p:nvPr/>
        </p:nvSpPr>
        <p:spPr>
          <a:xfrm>
            <a:off x="767953" y="5239494"/>
            <a:ext cx="3694063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 expelled during a slow, relaxed exhalation.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exceed FVC in obstructive disease due to air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trapping — use RVC for ratio if RVC &gt; FVC.</a:t>
            </a:r>
            <a:endParaRPr lang="en-US" sz="1350" dirty="0"/>
          </a:p>
        </p:txBody>
      </p:sp>
      <p:sp>
        <p:nvSpPr>
          <p:cNvPr id="36" name="SK-3-text-35"/>
          <p:cNvSpPr/>
          <p:nvPr/>
        </p:nvSpPr>
        <p:spPr>
          <a:xfrm>
            <a:off x="1944291" y="6014442"/>
            <a:ext cx="1341388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if RVC &gt; FVC</a:t>
            </a:r>
            <a:endParaRPr lang="en-US" sz="1350" dirty="0"/>
          </a:p>
        </p:txBody>
      </p:sp>
      <p:sp>
        <p:nvSpPr>
          <p:cNvPr id="37" name="SK-3-text-36"/>
          <p:cNvSpPr/>
          <p:nvPr/>
        </p:nvSpPr>
        <p:spPr>
          <a:xfrm>
            <a:off x="5880795" y="4512469"/>
            <a:ext cx="1673721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FEV₁/FVC</a:t>
            </a:r>
            <a:endParaRPr lang="en-US" sz="2550" dirty="0"/>
          </a:p>
        </p:txBody>
      </p:sp>
      <p:sp>
        <p:nvSpPr>
          <p:cNvPr id="38" name="SK-3-text-37"/>
          <p:cNvSpPr/>
          <p:nvPr/>
        </p:nvSpPr>
        <p:spPr>
          <a:xfrm>
            <a:off x="5402163" y="4917132"/>
            <a:ext cx="263113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Forced Expiratory Ratio (FER)</a:t>
            </a:r>
            <a:endParaRPr lang="en-US" sz="1500" dirty="0"/>
          </a:p>
        </p:txBody>
      </p:sp>
      <p:sp>
        <p:nvSpPr>
          <p:cNvPr id="39" name="SK-3-text-38"/>
          <p:cNvSpPr/>
          <p:nvPr/>
        </p:nvSpPr>
        <p:spPr>
          <a:xfrm>
            <a:off x="4888855" y="5239494"/>
            <a:ext cx="3645396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Proportion of total air expelled in the first second.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KEY diagnostic ratio. Normal ≥0.70. Below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0.70 (post-bronchodilator) indicates obstruction.</a:t>
            </a:r>
            <a:endParaRPr lang="en-US" sz="1350" dirty="0"/>
          </a:p>
        </p:txBody>
      </p:sp>
      <p:sp>
        <p:nvSpPr>
          <p:cNvPr id="40" name="SK-3-text-39"/>
          <p:cNvSpPr/>
          <p:nvPr/>
        </p:nvSpPr>
        <p:spPr>
          <a:xfrm>
            <a:off x="5918895" y="6021288"/>
            <a:ext cx="159752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KEY diagnostic ratio</a:t>
            </a:r>
            <a:endParaRPr lang="en-US" sz="1350" dirty="0"/>
          </a:p>
        </p:txBody>
      </p:sp>
      <p:sp>
        <p:nvSpPr>
          <p:cNvPr id="41" name="SK-3-text-40"/>
          <p:cNvSpPr/>
          <p:nvPr/>
        </p:nvSpPr>
        <p:spPr>
          <a:xfrm>
            <a:off x="9363373" y="5232648"/>
            <a:ext cx="213360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FEV₁/FVC = proportion of total</a:t>
            </a:r>
            <a:endParaRPr lang="en-US" sz="1200" dirty="0"/>
          </a:p>
          <a:p>
            <a:pPr marL="0" indent="0" algn="ctr">
              <a:lnSpc>
                <a:spcPts val="132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volume expelled in 1 sec</a:t>
            </a:r>
            <a:endParaRPr lang="en-US" sz="1200" dirty="0"/>
          </a:p>
        </p:txBody>
      </p:sp>
      <p:sp>
        <p:nvSpPr>
          <p:cNvPr id="42" name="SK-3-text-41"/>
          <p:cNvSpPr/>
          <p:nvPr/>
        </p:nvSpPr>
        <p:spPr>
          <a:xfrm>
            <a:off x="646063" y="6617940"/>
            <a:ext cx="67627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</a:t>
            </a:r>
            <a:endParaRPr lang="en-US" sz="1125" dirty="0"/>
          </a:p>
        </p:txBody>
      </p:sp>
      <p:sp>
        <p:nvSpPr>
          <p:cNvPr id="43" name="SK-3-text-42"/>
          <p:cNvSpPr/>
          <p:nvPr/>
        </p:nvSpPr>
        <p:spPr>
          <a:xfrm>
            <a:off x="11054953" y="6624786"/>
            <a:ext cx="45407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/ 37</a:t>
            </a:r>
            <a:endParaRPr lang="en-US" sz="112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SK-30-img-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260723"/>
            <a:ext cx="1219200" cy="57150"/>
          </a:xfrm>
          <a:prstGeom prst="rect">
            <a:avLst/>
          </a:prstGeom>
        </p:spPr>
      </p:pic>
      <p:pic>
        <p:nvPicPr>
          <p:cNvPr id="6" name="SK-30-img-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85950"/>
            <a:ext cx="12192000" cy="432048"/>
          </a:xfrm>
          <a:prstGeom prst="rect">
            <a:avLst/>
          </a:prstGeom>
        </p:spPr>
      </p:pic>
      <p:pic>
        <p:nvPicPr>
          <p:cNvPr id="7" name="SK-30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482453"/>
            <a:ext cx="3474690" cy="3058567"/>
          </a:xfrm>
          <a:prstGeom prst="rect">
            <a:avLst/>
          </a:prstGeom>
        </p:spPr>
      </p:pic>
      <p:pic>
        <p:nvPicPr>
          <p:cNvPr id="8" name="SK-30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88" y="3856286"/>
            <a:ext cx="2962573" cy="9525"/>
          </a:xfrm>
          <a:prstGeom prst="rect">
            <a:avLst/>
          </a:prstGeom>
        </p:spPr>
      </p:pic>
      <p:pic>
        <p:nvPicPr>
          <p:cNvPr id="9" name="SK-3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788" y="4500860"/>
            <a:ext cx="2962573" cy="9525"/>
          </a:xfrm>
          <a:prstGeom prst="rect">
            <a:avLst/>
          </a:prstGeom>
        </p:spPr>
      </p:pic>
      <p:pic>
        <p:nvPicPr>
          <p:cNvPr id="10" name="SK-3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5498" y="5129659"/>
            <a:ext cx="1962894" cy="308521"/>
          </a:xfrm>
          <a:prstGeom prst="rect">
            <a:avLst/>
          </a:prstGeom>
        </p:spPr>
      </p:pic>
      <p:pic>
        <p:nvPicPr>
          <p:cNvPr id="11" name="SK-3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95357" y="2482453"/>
            <a:ext cx="3486894" cy="3058567"/>
          </a:xfrm>
          <a:prstGeom prst="rect">
            <a:avLst/>
          </a:prstGeom>
        </p:spPr>
      </p:pic>
      <p:pic>
        <p:nvPicPr>
          <p:cNvPr id="12" name="SK-3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51490" y="3856286"/>
            <a:ext cx="2974777" cy="9525"/>
          </a:xfrm>
          <a:prstGeom prst="rect">
            <a:avLst/>
          </a:prstGeom>
        </p:spPr>
      </p:pic>
      <p:pic>
        <p:nvPicPr>
          <p:cNvPr id="13" name="SK-30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51490" y="4500860"/>
            <a:ext cx="2974777" cy="9525"/>
          </a:xfrm>
          <a:prstGeom prst="rect">
            <a:avLst/>
          </a:prstGeom>
        </p:spPr>
      </p:pic>
      <p:pic>
        <p:nvPicPr>
          <p:cNvPr id="14" name="SK-3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92753" y="5129659"/>
            <a:ext cx="2291953" cy="308521"/>
          </a:xfrm>
          <a:prstGeom prst="rect">
            <a:avLst/>
          </a:prstGeom>
        </p:spPr>
      </p:pic>
      <p:pic>
        <p:nvPicPr>
          <p:cNvPr id="15" name="SK-3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14530" y="5523904"/>
            <a:ext cx="4328071" cy="239911"/>
          </a:xfrm>
          <a:prstGeom prst="rect">
            <a:avLst/>
          </a:prstGeom>
        </p:spPr>
      </p:pic>
      <p:pic>
        <p:nvPicPr>
          <p:cNvPr id="16" name="SK-30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767536"/>
            <a:ext cx="10972800" cy="644575"/>
          </a:xfrm>
          <a:prstGeom prst="rect">
            <a:avLst/>
          </a:prstGeom>
        </p:spPr>
      </p:pic>
      <p:pic>
        <p:nvPicPr>
          <p:cNvPr id="17" name="SK-30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0167" y="5767536"/>
            <a:ext cx="76200" cy="644575"/>
          </a:xfrm>
          <a:prstGeom prst="rect">
            <a:avLst/>
          </a:prstGeom>
        </p:spPr>
      </p:pic>
      <p:pic>
        <p:nvPicPr>
          <p:cNvPr id="18" name="SK-30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70282" y="6425803"/>
            <a:ext cx="341263" cy="411361"/>
          </a:xfrm>
          <a:prstGeom prst="rect">
            <a:avLst/>
          </a:prstGeom>
        </p:spPr>
      </p:pic>
      <p:pic>
        <p:nvPicPr>
          <p:cNvPr id="19" name="SK-30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49443" y="5551438"/>
            <a:ext cx="158353" cy="171450"/>
          </a:xfrm>
          <a:prstGeom prst="rect">
            <a:avLst/>
          </a:prstGeom>
        </p:spPr>
      </p:pic>
      <p:pic>
        <p:nvPicPr>
          <p:cNvPr id="20" name="SK-30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81600" y="3895279"/>
            <a:ext cx="1804392" cy="644575"/>
          </a:xfrm>
          <a:prstGeom prst="rect">
            <a:avLst/>
          </a:prstGeom>
        </p:spPr>
      </p:pic>
      <p:pic>
        <p:nvPicPr>
          <p:cNvPr id="21" name="SK-30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41890" y="1968103"/>
            <a:ext cx="243780" cy="301675"/>
          </a:xfrm>
          <a:prstGeom prst="rect">
            <a:avLst/>
          </a:prstGeom>
        </p:spPr>
      </p:pic>
      <p:pic>
        <p:nvPicPr>
          <p:cNvPr id="22" name="SK-30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998690" y="1968103"/>
            <a:ext cx="292596" cy="287982"/>
          </a:xfrm>
          <a:prstGeom prst="rect">
            <a:avLst/>
          </a:prstGeom>
        </p:spPr>
      </p:pic>
      <p:pic>
        <p:nvPicPr>
          <p:cNvPr id="23" name="SK-30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1490" y="1968103"/>
            <a:ext cx="304800" cy="287982"/>
          </a:xfrm>
          <a:prstGeom prst="rect">
            <a:avLst/>
          </a:prstGeom>
        </p:spPr>
      </p:pic>
      <p:sp>
        <p:nvSpPr>
          <p:cNvPr id="24" name="SK-30-text-23"/>
          <p:cNvSpPr/>
          <p:nvPr/>
        </p:nvSpPr>
        <p:spPr>
          <a:xfrm>
            <a:off x="572988" y="342900"/>
            <a:ext cx="38776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7B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STUDY 08</a:t>
            </a:r>
            <a:endParaRPr lang="en-US" sz="1725" dirty="0"/>
          </a:p>
        </p:txBody>
      </p:sp>
      <p:sp>
        <p:nvSpPr>
          <p:cNvPr id="25" name="SK-30-text-24"/>
          <p:cNvSpPr/>
          <p:nvPr/>
        </p:nvSpPr>
        <p:spPr>
          <a:xfrm>
            <a:off x="572988" y="651421"/>
            <a:ext cx="11619012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050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Case Study 8: Paul</a:t>
            </a:r>
            <a:endParaRPr lang="en-US" sz="4050" dirty="0"/>
          </a:p>
        </p:txBody>
      </p:sp>
      <p:sp>
        <p:nvSpPr>
          <p:cNvPr id="26" name="SK-30-text-25"/>
          <p:cNvSpPr/>
          <p:nvPr/>
        </p:nvSpPr>
        <p:spPr>
          <a:xfrm>
            <a:off x="597396" y="1453753"/>
            <a:ext cx="1159460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6666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 pack-year smoker · Dusty warehouse work · Breathless on exertion</a:t>
            </a:r>
            <a:endParaRPr lang="en-US" sz="2100" dirty="0"/>
          </a:p>
        </p:txBody>
      </p:sp>
      <p:sp>
        <p:nvSpPr>
          <p:cNvPr id="27" name="SK-30-text-26"/>
          <p:cNvSpPr/>
          <p:nvPr/>
        </p:nvSpPr>
        <p:spPr>
          <a:xfrm>
            <a:off x="1048494" y="1995636"/>
            <a:ext cx="90106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Occupation: Dusty warehouse environment</a:t>
            </a:r>
            <a:endParaRPr lang="en-US" sz="1500" dirty="0"/>
          </a:p>
        </p:txBody>
      </p:sp>
      <p:sp>
        <p:nvSpPr>
          <p:cNvPr id="28" name="SK-30-text-27"/>
          <p:cNvSpPr/>
          <p:nvPr/>
        </p:nvSpPr>
        <p:spPr>
          <a:xfrm>
            <a:off x="5327898" y="1995636"/>
            <a:ext cx="542925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Smoking: 25 pack years</a:t>
            </a:r>
            <a:endParaRPr lang="en-US" sz="1500" dirty="0"/>
          </a:p>
        </p:txBody>
      </p:sp>
      <p:sp>
        <p:nvSpPr>
          <p:cNvPr id="29" name="SK-30-text-28"/>
          <p:cNvSpPr/>
          <p:nvPr/>
        </p:nvSpPr>
        <p:spPr>
          <a:xfrm>
            <a:off x="8034486" y="1995636"/>
            <a:ext cx="41575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Presentation: Breathlessness, 6 months</a:t>
            </a:r>
            <a:endParaRPr lang="en-US" sz="1500" dirty="0"/>
          </a:p>
        </p:txBody>
      </p:sp>
      <p:sp>
        <p:nvSpPr>
          <p:cNvPr id="30" name="SK-30-text-29"/>
          <p:cNvSpPr/>
          <p:nvPr/>
        </p:nvSpPr>
        <p:spPr>
          <a:xfrm>
            <a:off x="1084957" y="2599134"/>
            <a:ext cx="589407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Pre-Bronchodilator</a:t>
            </a:r>
            <a:endParaRPr lang="en-US" sz="2100" dirty="0"/>
          </a:p>
        </p:txBody>
      </p:sp>
      <p:sp>
        <p:nvSpPr>
          <p:cNvPr id="31" name="SK-30-text-30"/>
          <p:cNvSpPr/>
          <p:nvPr/>
        </p:nvSpPr>
        <p:spPr>
          <a:xfrm>
            <a:off x="1987153" y="2921496"/>
            <a:ext cx="19240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</a:t>
            </a:r>
            <a:endParaRPr lang="en-US" sz="1500" dirty="0"/>
          </a:p>
        </p:txBody>
      </p:sp>
      <p:sp>
        <p:nvSpPr>
          <p:cNvPr id="32" name="SK-30-text-31"/>
          <p:cNvSpPr/>
          <p:nvPr/>
        </p:nvSpPr>
        <p:spPr>
          <a:xfrm>
            <a:off x="902196" y="3394621"/>
            <a:ext cx="916686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1.54 L · FEV1 (50% predicted)</a:t>
            </a:r>
            <a:endParaRPr lang="en-US" sz="1800" dirty="0"/>
          </a:p>
        </p:txBody>
      </p:sp>
      <p:sp>
        <p:nvSpPr>
          <p:cNvPr id="33" name="SK-30-text-32"/>
          <p:cNvSpPr/>
          <p:nvPr/>
        </p:nvSpPr>
        <p:spPr>
          <a:xfrm>
            <a:off x="914400" y="4018657"/>
            <a:ext cx="870966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2.72 L · FVC (69% predicted)</a:t>
            </a:r>
            <a:endParaRPr lang="en-US" sz="1800" dirty="0"/>
          </a:p>
        </p:txBody>
      </p:sp>
      <p:sp>
        <p:nvSpPr>
          <p:cNvPr id="34" name="SK-30-text-33"/>
          <p:cNvSpPr/>
          <p:nvPr/>
        </p:nvSpPr>
        <p:spPr>
          <a:xfrm>
            <a:off x="938659" y="4649688"/>
            <a:ext cx="834390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57% · FEV1/FVC (Obstructive)</a:t>
            </a:r>
            <a:endParaRPr lang="en-US" sz="1800" dirty="0"/>
          </a:p>
        </p:txBody>
      </p:sp>
      <p:sp>
        <p:nvSpPr>
          <p:cNvPr id="35" name="SK-30-text-34"/>
          <p:cNvSpPr/>
          <p:nvPr/>
        </p:nvSpPr>
        <p:spPr>
          <a:xfrm>
            <a:off x="1499592" y="5184577"/>
            <a:ext cx="4438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Obstructive Pattern</a:t>
            </a:r>
            <a:endParaRPr lang="en-US" sz="1500" dirty="0"/>
          </a:p>
        </p:txBody>
      </p:sp>
      <p:sp>
        <p:nvSpPr>
          <p:cNvPr id="36" name="SK-30-text-35"/>
          <p:cNvSpPr/>
          <p:nvPr/>
        </p:nvSpPr>
        <p:spPr>
          <a:xfrm>
            <a:off x="5522863" y="2996803"/>
            <a:ext cx="3008948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07B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+ 34%</a:t>
            </a:r>
            <a:endParaRPr lang="en-US" sz="2925" dirty="0"/>
          </a:p>
        </p:txBody>
      </p:sp>
      <p:sp>
        <p:nvSpPr>
          <p:cNvPr id="37" name="SK-30-text-36"/>
          <p:cNvSpPr/>
          <p:nvPr/>
        </p:nvSpPr>
        <p:spPr>
          <a:xfrm>
            <a:off x="5327898" y="3415159"/>
            <a:ext cx="4197668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007B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+520 mL</a:t>
            </a:r>
            <a:endParaRPr lang="en-US" sz="2925" dirty="0"/>
          </a:p>
        </p:txBody>
      </p:sp>
      <p:sp>
        <p:nvSpPr>
          <p:cNvPr id="38" name="SK-30-text-37"/>
          <p:cNvSpPr/>
          <p:nvPr/>
        </p:nvSpPr>
        <p:spPr>
          <a:xfrm>
            <a:off x="4766965" y="4670227"/>
            <a:ext cx="264556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 salbutamol 400mcg</a:t>
            </a:r>
            <a:endParaRPr lang="en-US" sz="15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(4 puffs via spacer, 20 min wait)</a:t>
            </a:r>
            <a:endParaRPr lang="en-US" sz="1500" dirty="0"/>
          </a:p>
        </p:txBody>
      </p:sp>
      <p:sp>
        <p:nvSpPr>
          <p:cNvPr id="39" name="SK-30-text-38"/>
          <p:cNvSpPr/>
          <p:nvPr/>
        </p:nvSpPr>
        <p:spPr>
          <a:xfrm>
            <a:off x="8485584" y="2605980"/>
            <a:ext cx="370641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7B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Post-Bronchodilator</a:t>
            </a:r>
            <a:endParaRPr lang="en-US" sz="2100" dirty="0"/>
          </a:p>
        </p:txBody>
      </p:sp>
      <p:sp>
        <p:nvSpPr>
          <p:cNvPr id="40" name="SK-30-text-39"/>
          <p:cNvSpPr/>
          <p:nvPr/>
        </p:nvSpPr>
        <p:spPr>
          <a:xfrm>
            <a:off x="9107388" y="2914650"/>
            <a:ext cx="30846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After Salbutamol</a:t>
            </a:r>
            <a:endParaRPr lang="en-US" sz="1500" dirty="0"/>
          </a:p>
        </p:txBody>
      </p:sp>
      <p:sp>
        <p:nvSpPr>
          <p:cNvPr id="41" name="SK-30-text-40"/>
          <p:cNvSpPr/>
          <p:nvPr/>
        </p:nvSpPr>
        <p:spPr>
          <a:xfrm>
            <a:off x="8339286" y="3394621"/>
            <a:ext cx="385271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7B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2.06 L · FEV1 (67% predicted)</a:t>
            </a:r>
            <a:endParaRPr lang="en-US" sz="1800" dirty="0"/>
          </a:p>
        </p:txBody>
      </p:sp>
      <p:sp>
        <p:nvSpPr>
          <p:cNvPr id="42" name="SK-30-text-41"/>
          <p:cNvSpPr/>
          <p:nvPr/>
        </p:nvSpPr>
        <p:spPr>
          <a:xfrm>
            <a:off x="8375898" y="4018657"/>
            <a:ext cx="381610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7B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3.35 L · FVC (85% predicted)</a:t>
            </a:r>
            <a:endParaRPr lang="en-US" sz="1800" dirty="0"/>
          </a:p>
        </p:txBody>
      </p:sp>
      <p:sp>
        <p:nvSpPr>
          <p:cNvPr id="43" name="SK-30-text-42"/>
          <p:cNvSpPr/>
          <p:nvPr/>
        </p:nvSpPr>
        <p:spPr>
          <a:xfrm>
            <a:off x="8497788" y="4649688"/>
            <a:ext cx="369421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7B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62% · FEV1/FVC (Improved)</a:t>
            </a:r>
            <a:endParaRPr lang="en-US" sz="1800" dirty="0"/>
          </a:p>
        </p:txBody>
      </p:sp>
      <p:sp>
        <p:nvSpPr>
          <p:cNvPr id="44" name="SK-30-text-43"/>
          <p:cNvSpPr/>
          <p:nvPr/>
        </p:nvSpPr>
        <p:spPr>
          <a:xfrm>
            <a:off x="8790384" y="5170884"/>
            <a:ext cx="34016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Reversibility</a:t>
            </a:r>
            <a:endParaRPr lang="en-US" sz="1500" dirty="0"/>
          </a:p>
        </p:txBody>
      </p:sp>
      <p:sp>
        <p:nvSpPr>
          <p:cNvPr id="45" name="SK-30-text-44"/>
          <p:cNvSpPr/>
          <p:nvPr/>
        </p:nvSpPr>
        <p:spPr>
          <a:xfrm>
            <a:off x="7704162" y="5561558"/>
            <a:ext cx="45842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AKT Pearl: &gt;12% AND &gt;200 mL = significant reversibility (NICE NG245)</a:t>
            </a:r>
            <a:endParaRPr lang="en-US" sz="900" dirty="0"/>
          </a:p>
        </p:txBody>
      </p:sp>
      <p:sp>
        <p:nvSpPr>
          <p:cNvPr id="46" name="SK-30-text-45"/>
          <p:cNvSpPr/>
          <p:nvPr/>
        </p:nvSpPr>
        <p:spPr>
          <a:xfrm>
            <a:off x="816769" y="5938986"/>
            <a:ext cx="450342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Verdict</a:t>
            </a:r>
            <a:endParaRPr lang="en-US" sz="1800" dirty="0"/>
          </a:p>
        </p:txBody>
      </p:sp>
      <p:sp>
        <p:nvSpPr>
          <p:cNvPr id="47" name="SK-30-text-46"/>
          <p:cNvSpPr/>
          <p:nvPr/>
        </p:nvSpPr>
        <p:spPr>
          <a:xfrm>
            <a:off x="2755255" y="5890915"/>
            <a:ext cx="868069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rose by 520 mL (+34%) — exceeds the NICE NG245 threshold of &gt;12% AND &gt;200 mL. Significant reversibility suggests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 asthma component, even in a long-term smoker. Post-bronchodilator is essential before confirming a COPD-only diagnosis.</a:t>
            </a:r>
            <a:endParaRPr lang="en-US" sz="1200" dirty="0"/>
          </a:p>
        </p:txBody>
      </p:sp>
      <p:sp>
        <p:nvSpPr>
          <p:cNvPr id="48" name="SK-30-text-47"/>
          <p:cNvSpPr/>
          <p:nvPr/>
        </p:nvSpPr>
        <p:spPr>
          <a:xfrm>
            <a:off x="572988" y="6542484"/>
            <a:ext cx="22707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7B8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49" name="SK-30-text-48"/>
          <p:cNvSpPr/>
          <p:nvPr/>
        </p:nvSpPr>
        <p:spPr>
          <a:xfrm>
            <a:off x="11411694" y="6535638"/>
            <a:ext cx="780306" cy="1233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</a:t>
            </a:r>
            <a:endParaRPr lang="en-US" sz="900" dirty="0"/>
          </a:p>
        </p:txBody>
      </p:sp>
      <p:sp>
        <p:nvSpPr>
          <p:cNvPr id="50" name="SK-30-text-49"/>
          <p:cNvSpPr/>
          <p:nvPr/>
        </p:nvSpPr>
        <p:spPr>
          <a:xfrm>
            <a:off x="11399490" y="6659017"/>
            <a:ext cx="792510" cy="1165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825" dirty="0">
                <a:solidFill>
                  <a:srgbClr val="004B8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Services</a:t>
            </a:r>
            <a:endParaRPr lang="en-US" sz="82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693813"/>
          </a:xfrm>
          <a:prstGeom prst="rect">
            <a:avLst/>
          </a:prstGeom>
        </p:spPr>
      </p:pic>
      <p:pic>
        <p:nvPicPr>
          <p:cNvPr id="4" name="SK-3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8392" y="0"/>
            <a:ext cx="1243608" cy="1261765"/>
          </a:xfrm>
          <a:prstGeom prst="rect">
            <a:avLst/>
          </a:prstGeom>
        </p:spPr>
      </p:pic>
      <p:pic>
        <p:nvPicPr>
          <p:cNvPr id="5" name="SK-3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26161"/>
            <a:ext cx="487710" cy="1508671"/>
          </a:xfrm>
          <a:prstGeom prst="rect">
            <a:avLst/>
          </a:prstGeom>
        </p:spPr>
      </p:pic>
      <p:pic>
        <p:nvPicPr>
          <p:cNvPr id="6" name="SK-3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9780" y="2791123"/>
            <a:ext cx="487561" cy="596503"/>
          </a:xfrm>
          <a:prstGeom prst="rect">
            <a:avLst/>
          </a:prstGeom>
        </p:spPr>
      </p:pic>
      <p:pic>
        <p:nvPicPr>
          <p:cNvPr id="7" name="SK-3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9780" y="3593455"/>
            <a:ext cx="487561" cy="596503"/>
          </a:xfrm>
          <a:prstGeom prst="rect">
            <a:avLst/>
          </a:prstGeom>
        </p:spPr>
      </p:pic>
      <p:pic>
        <p:nvPicPr>
          <p:cNvPr id="8" name="SK-3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9780" y="4395936"/>
            <a:ext cx="487561" cy="596503"/>
          </a:xfrm>
          <a:prstGeom prst="rect">
            <a:avLst/>
          </a:prstGeom>
        </p:spPr>
      </p:pic>
      <p:pic>
        <p:nvPicPr>
          <p:cNvPr id="9" name="SK-3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9780" y="5266879"/>
            <a:ext cx="5291286" cy="1042392"/>
          </a:xfrm>
          <a:prstGeom prst="rect">
            <a:avLst/>
          </a:prstGeom>
        </p:spPr>
      </p:pic>
      <p:pic>
        <p:nvPicPr>
          <p:cNvPr id="10" name="SK-3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47817" y="5266879"/>
            <a:ext cx="57150" cy="1042392"/>
          </a:xfrm>
          <a:prstGeom prst="rect">
            <a:avLst/>
          </a:prstGeom>
        </p:spPr>
      </p:pic>
      <p:pic>
        <p:nvPicPr>
          <p:cNvPr id="11" name="SK-3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816775"/>
            <a:ext cx="12192000" cy="41077"/>
          </a:xfrm>
          <a:prstGeom prst="rect">
            <a:avLst/>
          </a:prstGeom>
        </p:spPr>
      </p:pic>
      <p:pic>
        <p:nvPicPr>
          <p:cNvPr id="14" name="SK-3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98282" y="5369719"/>
            <a:ext cx="280392" cy="335905"/>
          </a:xfrm>
          <a:prstGeom prst="rect">
            <a:avLst/>
          </a:prstGeom>
        </p:spPr>
      </p:pic>
      <p:pic>
        <p:nvPicPr>
          <p:cNvPr id="15" name="SK-3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2855" y="4498777"/>
            <a:ext cx="438894" cy="432048"/>
          </a:xfrm>
          <a:prstGeom prst="rect">
            <a:avLst/>
          </a:prstGeom>
        </p:spPr>
      </p:pic>
      <p:pic>
        <p:nvPicPr>
          <p:cNvPr id="16" name="SK-31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12855" y="3668911"/>
            <a:ext cx="451098" cy="397669"/>
          </a:xfrm>
          <a:prstGeom prst="rect">
            <a:avLst/>
          </a:prstGeom>
        </p:spPr>
      </p:pic>
      <p:pic>
        <p:nvPicPr>
          <p:cNvPr id="17" name="SK-31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3875" y="2914650"/>
            <a:ext cx="280392" cy="377130"/>
          </a:xfrm>
          <a:prstGeom prst="rect">
            <a:avLst/>
          </a:prstGeom>
        </p:spPr>
      </p:pic>
      <p:pic>
        <p:nvPicPr>
          <p:cNvPr id="18" name="SK-3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655" y="3065413"/>
            <a:ext cx="5279082" cy="3175248"/>
          </a:xfrm>
          <a:prstGeom prst="rect">
            <a:avLst/>
          </a:prstGeom>
        </p:spPr>
      </p:pic>
      <p:pic>
        <p:nvPicPr>
          <p:cNvPr id="19" name="SK-3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267" y="1076623"/>
            <a:ext cx="780157" cy="253603"/>
          </a:xfrm>
          <a:prstGeom prst="rect">
            <a:avLst/>
          </a:prstGeom>
        </p:spPr>
      </p:pic>
      <p:sp>
        <p:nvSpPr>
          <p:cNvPr id="20" name="SK-31-text-19"/>
          <p:cNvSpPr/>
          <p:nvPr/>
        </p:nvSpPr>
        <p:spPr>
          <a:xfrm>
            <a:off x="646063" y="514350"/>
            <a:ext cx="1154593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825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Annual FEV1 Monitoring</a:t>
            </a:r>
            <a:endParaRPr lang="en-US" sz="3825" dirty="0"/>
          </a:p>
        </p:txBody>
      </p:sp>
      <p:sp>
        <p:nvSpPr>
          <p:cNvPr id="21" name="SK-31-text-20"/>
          <p:cNvSpPr/>
          <p:nvPr/>
        </p:nvSpPr>
        <p:spPr>
          <a:xfrm>
            <a:off x="1572667" y="1083469"/>
            <a:ext cx="1061933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Tracking lung function decline over time in COPD</a:t>
            </a:r>
            <a:endParaRPr lang="en-US" sz="2100" dirty="0"/>
          </a:p>
        </p:txBody>
      </p:sp>
      <p:sp>
        <p:nvSpPr>
          <p:cNvPr id="22" name="SK-31-text-21"/>
          <p:cNvSpPr/>
          <p:nvPr/>
        </p:nvSpPr>
        <p:spPr>
          <a:xfrm>
            <a:off x="621655" y="1920180"/>
            <a:ext cx="10619184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declines with age — but in COPD, the decline accelerates. Annual spirometry</a:t>
            </a:r>
            <a:endParaRPr lang="en-US" sz="2250" dirty="0"/>
          </a:p>
          <a:p>
            <a:pPr marL="0" indent="0" algn="l">
              <a:lnSpc>
                <a:spcPts val="270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detects this early.</a:t>
            </a:r>
            <a:endParaRPr lang="en-US" sz="2250" dirty="0"/>
          </a:p>
        </p:txBody>
      </p:sp>
      <p:sp>
        <p:nvSpPr>
          <p:cNvPr id="23" name="SK-31-text-22"/>
          <p:cNvSpPr/>
          <p:nvPr/>
        </p:nvSpPr>
        <p:spPr>
          <a:xfrm>
            <a:off x="2117675" y="2770584"/>
            <a:ext cx="244554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Decline Over Time</a:t>
            </a:r>
            <a:endParaRPr lang="en-US" sz="1650" dirty="0"/>
          </a:p>
        </p:txBody>
      </p:sp>
      <p:sp>
        <p:nvSpPr>
          <p:cNvPr id="24" name="SK-31-text-23"/>
          <p:cNvSpPr/>
          <p:nvPr/>
        </p:nvSpPr>
        <p:spPr>
          <a:xfrm>
            <a:off x="7010400" y="2873425"/>
            <a:ext cx="51816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rate of FEV1 decline</a:t>
            </a:r>
            <a:endParaRPr lang="en-US" sz="1650" dirty="0"/>
          </a:p>
        </p:txBody>
      </p:sp>
      <p:sp>
        <p:nvSpPr>
          <p:cNvPr id="25" name="SK-31-text-24"/>
          <p:cNvSpPr/>
          <p:nvPr/>
        </p:nvSpPr>
        <p:spPr>
          <a:xfrm>
            <a:off x="7010400" y="3134023"/>
            <a:ext cx="51816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~25–30 mL per year in healthy non-smokers</a:t>
            </a:r>
            <a:endParaRPr lang="en-US" sz="1350" dirty="0"/>
          </a:p>
        </p:txBody>
      </p:sp>
      <p:sp>
        <p:nvSpPr>
          <p:cNvPr id="26" name="SK-31-text-25"/>
          <p:cNvSpPr/>
          <p:nvPr/>
        </p:nvSpPr>
        <p:spPr>
          <a:xfrm>
            <a:off x="7010400" y="3600450"/>
            <a:ext cx="51816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Accelerated decline in COPD</a:t>
            </a:r>
            <a:endParaRPr lang="en-US" sz="1650" dirty="0"/>
          </a:p>
        </p:txBody>
      </p:sp>
      <p:sp>
        <p:nvSpPr>
          <p:cNvPr id="27" name="SK-31-text-26"/>
          <p:cNvSpPr/>
          <p:nvPr/>
        </p:nvSpPr>
        <p:spPr>
          <a:xfrm>
            <a:off x="7010400" y="3861048"/>
            <a:ext cx="3791694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~50 mL/year or more — often doubles or triples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rate</a:t>
            </a:r>
            <a:endParaRPr lang="en-US" sz="1350" dirty="0"/>
          </a:p>
        </p:txBody>
      </p:sp>
      <p:sp>
        <p:nvSpPr>
          <p:cNvPr id="28" name="SK-31-text-27"/>
          <p:cNvSpPr/>
          <p:nvPr/>
        </p:nvSpPr>
        <p:spPr>
          <a:xfrm>
            <a:off x="7010400" y="4423321"/>
            <a:ext cx="41281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Action threshold</a:t>
            </a:r>
            <a:endParaRPr lang="en-US" sz="1650" dirty="0"/>
          </a:p>
        </p:txBody>
      </p:sp>
      <p:sp>
        <p:nvSpPr>
          <p:cNvPr id="29" name="SK-31-text-28"/>
          <p:cNvSpPr/>
          <p:nvPr/>
        </p:nvSpPr>
        <p:spPr>
          <a:xfrm>
            <a:off x="7010400" y="4677073"/>
            <a:ext cx="36209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Marked deterioration (&gt;80 mL/year) — review</a:t>
            </a:r>
            <a:endParaRPr lang="en-US" sz="1350" dirty="0"/>
          </a:p>
          <a:p>
            <a:pPr marL="0" indent="0" algn="l">
              <a:lnSpc>
                <a:spcPts val="1485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management urgently</a:t>
            </a:r>
            <a:endParaRPr lang="en-US" sz="1350" dirty="0"/>
          </a:p>
        </p:txBody>
      </p:sp>
      <p:sp>
        <p:nvSpPr>
          <p:cNvPr id="30" name="SK-31-text-29"/>
          <p:cNvSpPr/>
          <p:nvPr/>
        </p:nvSpPr>
        <p:spPr>
          <a:xfrm>
            <a:off x="6851898" y="5369719"/>
            <a:ext cx="4632871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note: Annual spirometry is a QOF requirement for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patients with COPD. Document trend, not just single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readings. A sudden drop between years is more significant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than absolute values.</a:t>
            </a:r>
            <a:endParaRPr lang="en-US" sz="1350" dirty="0"/>
          </a:p>
        </p:txBody>
      </p:sp>
      <p:sp>
        <p:nvSpPr>
          <p:cNvPr id="35" name="SK-31-text-34"/>
          <p:cNvSpPr/>
          <p:nvPr/>
        </p:nvSpPr>
        <p:spPr>
          <a:xfrm>
            <a:off x="11228338" y="6446490"/>
            <a:ext cx="59769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31 / 37</a:t>
            </a:r>
            <a:endParaRPr lang="en-US" sz="13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8871" y="0"/>
            <a:ext cx="5973961" cy="1783110"/>
          </a:xfrm>
          <a:prstGeom prst="rect">
            <a:avLst/>
          </a:prstGeom>
        </p:spPr>
      </p:pic>
      <p:pic>
        <p:nvPicPr>
          <p:cNvPr id="4" name="SK-3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1780" y="0"/>
            <a:ext cx="1280220" cy="1440210"/>
          </a:xfrm>
          <a:prstGeom prst="rect">
            <a:avLst/>
          </a:prstGeom>
        </p:spPr>
      </p:pic>
      <p:pic>
        <p:nvPicPr>
          <p:cNvPr id="5" name="SK-3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14950"/>
            <a:ext cx="1219200" cy="1302990"/>
          </a:xfrm>
          <a:prstGeom prst="rect">
            <a:avLst/>
          </a:prstGeom>
        </p:spPr>
      </p:pic>
      <p:pic>
        <p:nvPicPr>
          <p:cNvPr id="6" name="SK-3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1370409"/>
            <a:ext cx="1304479" cy="57150"/>
          </a:xfrm>
          <a:prstGeom prst="rect">
            <a:avLst/>
          </a:prstGeom>
        </p:spPr>
      </p:pic>
      <p:pic>
        <p:nvPicPr>
          <p:cNvPr id="7" name="SK-3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47098" y="685800"/>
            <a:ext cx="2255490" cy="370284"/>
          </a:xfrm>
          <a:prstGeom prst="rect">
            <a:avLst/>
          </a:prstGeom>
        </p:spPr>
      </p:pic>
      <p:pic>
        <p:nvPicPr>
          <p:cNvPr id="8" name="SK-3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92" y="1837879"/>
            <a:ext cx="2608957" cy="2016175"/>
          </a:xfrm>
          <a:prstGeom prst="rect">
            <a:avLst/>
          </a:prstGeom>
        </p:spPr>
      </p:pic>
      <p:pic>
        <p:nvPicPr>
          <p:cNvPr id="9" name="SK-3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9263" y="1837879"/>
            <a:ext cx="2608957" cy="2016175"/>
          </a:xfrm>
          <a:prstGeom prst="rect">
            <a:avLst/>
          </a:prstGeom>
        </p:spPr>
      </p:pic>
      <p:pic>
        <p:nvPicPr>
          <p:cNvPr id="10" name="SK-3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1837879"/>
            <a:ext cx="2608957" cy="2016175"/>
          </a:xfrm>
          <a:prstGeom prst="rect">
            <a:avLst/>
          </a:prstGeom>
        </p:spPr>
      </p:pic>
      <p:pic>
        <p:nvPicPr>
          <p:cNvPr id="11" name="SK-3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97553" y="1837879"/>
            <a:ext cx="2608957" cy="2016175"/>
          </a:xfrm>
          <a:prstGeom prst="rect">
            <a:avLst/>
          </a:prstGeom>
        </p:spPr>
      </p:pic>
      <p:pic>
        <p:nvPicPr>
          <p:cNvPr id="12" name="SK-3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5192" y="4080421"/>
            <a:ext cx="2608957" cy="2160240"/>
          </a:xfrm>
          <a:prstGeom prst="rect">
            <a:avLst/>
          </a:prstGeom>
        </p:spPr>
      </p:pic>
      <p:pic>
        <p:nvPicPr>
          <p:cNvPr id="13" name="SK-3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89263" y="4080421"/>
            <a:ext cx="2608957" cy="2160240"/>
          </a:xfrm>
          <a:prstGeom prst="rect">
            <a:avLst/>
          </a:prstGeom>
        </p:spPr>
      </p:pic>
      <p:pic>
        <p:nvPicPr>
          <p:cNvPr id="14" name="SK-3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7890" y="4080421"/>
            <a:ext cx="2608957" cy="2160240"/>
          </a:xfrm>
          <a:prstGeom prst="rect">
            <a:avLst/>
          </a:prstGeom>
        </p:spPr>
      </p:pic>
      <p:pic>
        <p:nvPicPr>
          <p:cNvPr id="15" name="SK-3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97553" y="4080421"/>
            <a:ext cx="2608957" cy="2160240"/>
          </a:xfrm>
          <a:prstGeom prst="rect">
            <a:avLst/>
          </a:prstGeom>
        </p:spPr>
      </p:pic>
      <p:pic>
        <p:nvPicPr>
          <p:cNvPr id="16" name="SK-3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155561" y="5609779"/>
            <a:ext cx="1036439" cy="788640"/>
          </a:xfrm>
          <a:prstGeom prst="rect">
            <a:avLst/>
          </a:prstGeom>
        </p:spPr>
      </p:pic>
      <p:pic>
        <p:nvPicPr>
          <p:cNvPr id="17" name="SK-3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15100"/>
            <a:ext cx="12192000" cy="342900"/>
          </a:xfrm>
          <a:prstGeom prst="rect">
            <a:avLst/>
          </a:prstGeom>
        </p:spPr>
      </p:pic>
      <p:pic>
        <p:nvPicPr>
          <p:cNvPr id="18" name="SK-3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411694" y="5774382"/>
            <a:ext cx="560784" cy="651421"/>
          </a:xfrm>
          <a:prstGeom prst="rect">
            <a:avLst/>
          </a:prstGeom>
        </p:spPr>
      </p:pic>
      <p:sp>
        <p:nvSpPr>
          <p:cNvPr id="19" name="SK-32-text-18"/>
          <p:cNvSpPr/>
          <p:nvPr/>
        </p:nvSpPr>
        <p:spPr>
          <a:xfrm>
            <a:off x="572988" y="630882"/>
            <a:ext cx="11619012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 Tips for Spirometry</a:t>
            </a:r>
            <a:endParaRPr lang="en-US" sz="3750" dirty="0"/>
          </a:p>
        </p:txBody>
      </p:sp>
      <p:sp>
        <p:nvSpPr>
          <p:cNvPr id="20" name="SK-32-text-19"/>
          <p:cNvSpPr/>
          <p:nvPr/>
        </p:nvSpPr>
        <p:spPr>
          <a:xfrm>
            <a:off x="6693396" y="809179"/>
            <a:ext cx="3368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PRACTICAL GUIDANCE</a:t>
            </a:r>
            <a:endParaRPr lang="en-US" sz="1200" dirty="0"/>
          </a:p>
        </p:txBody>
      </p:sp>
      <p:sp>
        <p:nvSpPr>
          <p:cNvPr id="21" name="SK-32-text-20"/>
          <p:cNvSpPr/>
          <p:nvPr/>
        </p:nvSpPr>
        <p:spPr>
          <a:xfrm>
            <a:off x="767953" y="2105323"/>
            <a:ext cx="19716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450" dirty="0"/>
          </a:p>
        </p:txBody>
      </p:sp>
      <p:sp>
        <p:nvSpPr>
          <p:cNvPr id="22" name="SK-32-text-21"/>
          <p:cNvSpPr/>
          <p:nvPr/>
        </p:nvSpPr>
        <p:spPr>
          <a:xfrm>
            <a:off x="1401961" y="2091630"/>
            <a:ext cx="1536055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the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Highest Values</a:t>
            </a:r>
            <a:endParaRPr lang="en-US" sz="1500" dirty="0"/>
          </a:p>
        </p:txBody>
      </p:sp>
      <p:sp>
        <p:nvSpPr>
          <p:cNvPr id="23" name="SK-32-text-22"/>
          <p:cNvSpPr/>
          <p:nvPr/>
        </p:nvSpPr>
        <p:spPr>
          <a:xfrm>
            <a:off x="743694" y="2777430"/>
            <a:ext cx="2218879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Take the highest FEV1 AND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highest FVC separately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they may come from different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blows.</a:t>
            </a:r>
            <a:endParaRPr lang="en-US" sz="1200" dirty="0"/>
          </a:p>
        </p:txBody>
      </p:sp>
      <p:sp>
        <p:nvSpPr>
          <p:cNvPr id="24" name="SK-32-text-23"/>
          <p:cNvSpPr/>
          <p:nvPr/>
        </p:nvSpPr>
        <p:spPr>
          <a:xfrm>
            <a:off x="3572173" y="2112169"/>
            <a:ext cx="197167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450" dirty="0"/>
          </a:p>
        </p:txBody>
      </p:sp>
      <p:sp>
        <p:nvSpPr>
          <p:cNvPr id="25" name="SK-32-text-24"/>
          <p:cNvSpPr/>
          <p:nvPr/>
        </p:nvSpPr>
        <p:spPr>
          <a:xfrm>
            <a:off x="4230588" y="2084784"/>
            <a:ext cx="1548259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RVC Beats FVC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Air Trapping</a:t>
            </a:r>
            <a:endParaRPr lang="en-US" sz="1500" dirty="0"/>
          </a:p>
        </p:txBody>
      </p:sp>
      <p:sp>
        <p:nvSpPr>
          <p:cNvPr id="26" name="SK-32-text-25"/>
          <p:cNvSpPr/>
          <p:nvPr/>
        </p:nvSpPr>
        <p:spPr>
          <a:xfrm>
            <a:off x="3547765" y="2777430"/>
            <a:ext cx="2109192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relaxed VC exceeds FVC,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RVC for ratio calculation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more accurate result.</a:t>
            </a:r>
            <a:endParaRPr lang="en-US" sz="1200" dirty="0"/>
          </a:p>
        </p:txBody>
      </p:sp>
      <p:sp>
        <p:nvSpPr>
          <p:cNvPr id="27" name="SK-32-text-26"/>
          <p:cNvSpPr/>
          <p:nvPr/>
        </p:nvSpPr>
        <p:spPr>
          <a:xfrm>
            <a:off x="6376392" y="2112169"/>
            <a:ext cx="197167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450" dirty="0"/>
          </a:p>
        </p:txBody>
      </p:sp>
      <p:sp>
        <p:nvSpPr>
          <p:cNvPr id="28" name="SK-32-text-27"/>
          <p:cNvSpPr/>
          <p:nvPr/>
        </p:nvSpPr>
        <p:spPr>
          <a:xfrm>
            <a:off x="7046863" y="2091630"/>
            <a:ext cx="1353294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Post-BD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Spirometry is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Essential</a:t>
            </a:r>
            <a:endParaRPr lang="en-US" sz="1500" dirty="0"/>
          </a:p>
        </p:txBody>
      </p:sp>
      <p:sp>
        <p:nvSpPr>
          <p:cNvPr id="29" name="SK-32-text-28"/>
          <p:cNvSpPr/>
          <p:nvPr/>
        </p:nvSpPr>
        <p:spPr>
          <a:xfrm>
            <a:off x="6351984" y="2996803"/>
            <a:ext cx="2352973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use post-bronchodilator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values to confirm COPD — pre-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BD overestimates by ~25%.</a:t>
            </a:r>
            <a:endParaRPr lang="en-US" sz="1200" dirty="0"/>
          </a:p>
        </p:txBody>
      </p:sp>
      <p:sp>
        <p:nvSpPr>
          <p:cNvPr id="30" name="SK-32-text-29"/>
          <p:cNvSpPr/>
          <p:nvPr/>
        </p:nvSpPr>
        <p:spPr>
          <a:xfrm>
            <a:off x="9192667" y="2112169"/>
            <a:ext cx="1971675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CC88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3450" dirty="0"/>
          </a:p>
        </p:txBody>
      </p:sp>
      <p:sp>
        <p:nvSpPr>
          <p:cNvPr id="31" name="SK-32-text-30"/>
          <p:cNvSpPr/>
          <p:nvPr/>
        </p:nvSpPr>
        <p:spPr>
          <a:xfrm>
            <a:off x="9851082" y="2084784"/>
            <a:ext cx="163368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Ditch Old Ethnic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Corrections</a:t>
            </a:r>
            <a:endParaRPr lang="en-US" sz="1500" dirty="0"/>
          </a:p>
        </p:txBody>
      </p:sp>
      <p:sp>
        <p:nvSpPr>
          <p:cNvPr id="32" name="SK-32-text-31"/>
          <p:cNvSpPr/>
          <p:nvPr/>
        </p:nvSpPr>
        <p:spPr>
          <a:xfrm>
            <a:off x="9168259" y="2777430"/>
            <a:ext cx="2279898" cy="857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GLI Global 2022 race-neutral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equations are now standard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Afro-Caribbean/Asian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adjustments are obsolete.</a:t>
            </a:r>
            <a:endParaRPr lang="en-US" sz="1200" dirty="0"/>
          </a:p>
        </p:txBody>
      </p:sp>
      <p:sp>
        <p:nvSpPr>
          <p:cNvPr id="33" name="SK-32-text-32"/>
          <p:cNvSpPr/>
          <p:nvPr/>
        </p:nvSpPr>
        <p:spPr>
          <a:xfrm>
            <a:off x="767953" y="4334173"/>
            <a:ext cx="197167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CC88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3450" dirty="0"/>
          </a:p>
        </p:txBody>
      </p:sp>
      <p:sp>
        <p:nvSpPr>
          <p:cNvPr id="34" name="SK-32-text-33"/>
          <p:cNvSpPr/>
          <p:nvPr/>
        </p:nvSpPr>
        <p:spPr>
          <a:xfrm>
            <a:off x="1450777" y="4306788"/>
            <a:ext cx="135329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Reject Invalid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Traces</a:t>
            </a:r>
            <a:endParaRPr lang="en-US" sz="1500" dirty="0"/>
          </a:p>
        </p:txBody>
      </p:sp>
      <p:sp>
        <p:nvSpPr>
          <p:cNvPr id="35" name="SK-32-text-34"/>
          <p:cNvSpPr/>
          <p:nvPr/>
        </p:nvSpPr>
        <p:spPr>
          <a:xfrm>
            <a:off x="743694" y="5068044"/>
            <a:ext cx="2267694" cy="8297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Poorly performed spirometry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 worse than no spirometry —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interpret suboptimal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blows.</a:t>
            </a:r>
            <a:endParaRPr lang="en-US" sz="1200" dirty="0"/>
          </a:p>
        </p:txBody>
      </p:sp>
      <p:sp>
        <p:nvSpPr>
          <p:cNvPr id="36" name="SK-32-text-35"/>
          <p:cNvSpPr/>
          <p:nvPr/>
        </p:nvSpPr>
        <p:spPr>
          <a:xfrm>
            <a:off x="3572173" y="4354711"/>
            <a:ext cx="1971675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06</a:t>
            </a:r>
            <a:endParaRPr lang="en-US" sz="3450" dirty="0"/>
          </a:p>
        </p:txBody>
      </p:sp>
      <p:sp>
        <p:nvSpPr>
          <p:cNvPr id="37" name="SK-32-text-36"/>
          <p:cNvSpPr/>
          <p:nvPr/>
        </p:nvSpPr>
        <p:spPr>
          <a:xfrm>
            <a:off x="4230588" y="4320480"/>
            <a:ext cx="1280071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Symptoms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Required for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GOLD 1</a:t>
            </a:r>
            <a:endParaRPr lang="en-US" sz="1500" dirty="0"/>
          </a:p>
        </p:txBody>
      </p:sp>
      <p:sp>
        <p:nvSpPr>
          <p:cNvPr id="38" name="SK-32-text-37"/>
          <p:cNvSpPr/>
          <p:nvPr/>
        </p:nvSpPr>
        <p:spPr>
          <a:xfrm>
            <a:off x="3547765" y="5232648"/>
            <a:ext cx="2218879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Don't diagnose COPD on ratio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alone — GOLD stage 1 (FEV1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≥80%) requires symptoms to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 present.</a:t>
            </a:r>
            <a:endParaRPr lang="en-US" sz="1200" dirty="0"/>
          </a:p>
        </p:txBody>
      </p:sp>
      <p:sp>
        <p:nvSpPr>
          <p:cNvPr id="39" name="SK-32-text-38"/>
          <p:cNvSpPr/>
          <p:nvPr/>
        </p:nvSpPr>
        <p:spPr>
          <a:xfrm>
            <a:off x="6376392" y="4341019"/>
            <a:ext cx="197167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07</a:t>
            </a:r>
            <a:endParaRPr lang="en-US" sz="3450" dirty="0"/>
          </a:p>
        </p:txBody>
      </p:sp>
      <p:sp>
        <p:nvSpPr>
          <p:cNvPr id="40" name="SK-32-text-39"/>
          <p:cNvSpPr/>
          <p:nvPr/>
        </p:nvSpPr>
        <p:spPr>
          <a:xfrm>
            <a:off x="7046863" y="4306788"/>
            <a:ext cx="1316682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Reversibility: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Criteria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Must Be Met</a:t>
            </a:r>
            <a:endParaRPr lang="en-US" sz="1500" dirty="0"/>
          </a:p>
        </p:txBody>
      </p:sp>
      <p:sp>
        <p:nvSpPr>
          <p:cNvPr id="41" name="SK-32-text-40"/>
          <p:cNvSpPr/>
          <p:nvPr/>
        </p:nvSpPr>
        <p:spPr>
          <a:xfrm>
            <a:off x="6351984" y="5253186"/>
            <a:ext cx="2304157" cy="8434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Significant reversibility = FEV1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increase of &gt;12% AND &gt;200mL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not just percentage alone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(NICE NG245).</a:t>
            </a:r>
            <a:endParaRPr lang="en-US" sz="1200" dirty="0"/>
          </a:p>
        </p:txBody>
      </p:sp>
      <p:sp>
        <p:nvSpPr>
          <p:cNvPr id="42" name="SK-32-text-41"/>
          <p:cNvSpPr/>
          <p:nvPr/>
        </p:nvSpPr>
        <p:spPr>
          <a:xfrm>
            <a:off x="9192667" y="4361557"/>
            <a:ext cx="19716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33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08</a:t>
            </a:r>
            <a:endParaRPr lang="en-US" sz="3450" dirty="0"/>
          </a:p>
        </p:txBody>
      </p:sp>
      <p:sp>
        <p:nvSpPr>
          <p:cNvPr id="43" name="SK-32-text-42"/>
          <p:cNvSpPr/>
          <p:nvPr/>
        </p:nvSpPr>
        <p:spPr>
          <a:xfrm>
            <a:off x="9851082" y="4306788"/>
            <a:ext cx="1499592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Low FVC +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Normal Ratio =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Restrictive</a:t>
            </a:r>
            <a:endParaRPr lang="en-US" sz="1500" dirty="0"/>
          </a:p>
        </p:txBody>
      </p:sp>
      <p:sp>
        <p:nvSpPr>
          <p:cNvPr id="44" name="SK-32-text-43"/>
          <p:cNvSpPr/>
          <p:nvPr/>
        </p:nvSpPr>
        <p:spPr>
          <a:xfrm>
            <a:off x="9168259" y="5280571"/>
            <a:ext cx="2279898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Don't miss restriction — refer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full lung function tests (TLC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measurement) to confirm.</a:t>
            </a:r>
            <a:endParaRPr lang="en-US" sz="1200" dirty="0"/>
          </a:p>
        </p:txBody>
      </p:sp>
      <p:sp>
        <p:nvSpPr>
          <p:cNvPr id="45" name="SK-32-text-44"/>
          <p:cNvSpPr/>
          <p:nvPr/>
        </p:nvSpPr>
        <p:spPr>
          <a:xfrm>
            <a:off x="292596" y="6645325"/>
            <a:ext cx="72085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Spirometry Teaching Deck</a:t>
            </a:r>
            <a:endParaRPr lang="en-US" sz="1200" dirty="0"/>
          </a:p>
        </p:txBody>
      </p:sp>
      <p:sp>
        <p:nvSpPr>
          <p:cNvPr id="46" name="SK-32-text-45"/>
          <p:cNvSpPr/>
          <p:nvPr/>
        </p:nvSpPr>
        <p:spPr>
          <a:xfrm>
            <a:off x="11375082" y="6645325"/>
            <a:ext cx="81691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32 / 37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885950"/>
          </a:xfrm>
          <a:prstGeom prst="rect">
            <a:avLst/>
          </a:prstGeom>
        </p:spPr>
      </p:pic>
      <p:pic>
        <p:nvPicPr>
          <p:cNvPr id="4" name="SK-3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7112" y="146416"/>
            <a:ext cx="853380" cy="342900"/>
          </a:xfrm>
          <a:prstGeom prst="rect">
            <a:avLst/>
          </a:prstGeom>
        </p:spPr>
      </p:pic>
      <p:pic>
        <p:nvPicPr>
          <p:cNvPr id="5" name="SK-3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22933"/>
            <a:ext cx="792361" cy="28575"/>
          </a:xfrm>
          <a:prstGeom prst="rect">
            <a:avLst/>
          </a:prstGeom>
        </p:spPr>
      </p:pic>
      <p:pic>
        <p:nvPicPr>
          <p:cNvPr id="6" name="SK-3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8180" y="0"/>
            <a:ext cx="3413671" cy="1577280"/>
          </a:xfrm>
          <a:prstGeom prst="rect">
            <a:avLst/>
          </a:prstGeom>
        </p:spPr>
      </p:pic>
      <p:pic>
        <p:nvPicPr>
          <p:cNvPr id="7" name="SK-3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655" y="2125861"/>
            <a:ext cx="5339953" cy="1268611"/>
          </a:xfrm>
          <a:prstGeom prst="rect">
            <a:avLst/>
          </a:prstGeom>
        </p:spPr>
      </p:pic>
      <p:pic>
        <p:nvPicPr>
          <p:cNvPr id="8" name="SK-3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655" y="2125861"/>
            <a:ext cx="158353" cy="1268611"/>
          </a:xfrm>
          <a:prstGeom prst="rect">
            <a:avLst/>
          </a:prstGeom>
        </p:spPr>
      </p:pic>
      <p:pic>
        <p:nvPicPr>
          <p:cNvPr id="9" name="SK-3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0094" y="2125861"/>
            <a:ext cx="5339953" cy="1268611"/>
          </a:xfrm>
          <a:prstGeom prst="rect">
            <a:avLst/>
          </a:prstGeom>
        </p:spPr>
      </p:pic>
      <p:pic>
        <p:nvPicPr>
          <p:cNvPr id="10" name="SK-3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0094" y="2125861"/>
            <a:ext cx="158353" cy="1268611"/>
          </a:xfrm>
          <a:prstGeom prst="rect">
            <a:avLst/>
          </a:prstGeom>
        </p:spPr>
      </p:pic>
      <p:pic>
        <p:nvPicPr>
          <p:cNvPr id="11" name="SK-3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655" y="3531840"/>
            <a:ext cx="5339953" cy="1289298"/>
          </a:xfrm>
          <a:prstGeom prst="rect">
            <a:avLst/>
          </a:prstGeom>
        </p:spPr>
      </p:pic>
      <p:pic>
        <p:nvPicPr>
          <p:cNvPr id="12" name="SK-3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655" y="3531840"/>
            <a:ext cx="158353" cy="1289298"/>
          </a:xfrm>
          <a:prstGeom prst="rect">
            <a:avLst/>
          </a:prstGeom>
        </p:spPr>
      </p:pic>
      <p:pic>
        <p:nvPicPr>
          <p:cNvPr id="13" name="SK-3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0094" y="3531840"/>
            <a:ext cx="5339953" cy="1289298"/>
          </a:xfrm>
          <a:prstGeom prst="rect">
            <a:avLst/>
          </a:prstGeom>
        </p:spPr>
      </p:pic>
      <p:pic>
        <p:nvPicPr>
          <p:cNvPr id="14" name="SK-3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0094" y="3531840"/>
            <a:ext cx="158353" cy="1289298"/>
          </a:xfrm>
          <a:prstGeom prst="rect">
            <a:avLst/>
          </a:prstGeom>
        </p:spPr>
      </p:pic>
      <p:pic>
        <p:nvPicPr>
          <p:cNvPr id="15" name="SK-3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655" y="4951363"/>
            <a:ext cx="5339953" cy="1289298"/>
          </a:xfrm>
          <a:prstGeom prst="rect">
            <a:avLst/>
          </a:prstGeom>
        </p:spPr>
      </p:pic>
      <p:pic>
        <p:nvPicPr>
          <p:cNvPr id="16" name="SK-3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655" y="4951363"/>
            <a:ext cx="158353" cy="1289298"/>
          </a:xfrm>
          <a:prstGeom prst="rect">
            <a:avLst/>
          </a:prstGeom>
        </p:spPr>
      </p:pic>
      <p:pic>
        <p:nvPicPr>
          <p:cNvPr id="17" name="SK-3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0094" y="4951363"/>
            <a:ext cx="5339953" cy="1289298"/>
          </a:xfrm>
          <a:prstGeom prst="rect">
            <a:avLst/>
          </a:prstGeom>
        </p:spPr>
      </p:pic>
      <p:pic>
        <p:nvPicPr>
          <p:cNvPr id="18" name="SK-3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0094" y="4951363"/>
            <a:ext cx="158353" cy="1289298"/>
          </a:xfrm>
          <a:prstGeom prst="rect">
            <a:avLst/>
          </a:prstGeom>
        </p:spPr>
      </p:pic>
      <p:pic>
        <p:nvPicPr>
          <p:cNvPr id="19" name="SK-3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813977" y="2777430"/>
            <a:ext cx="377875" cy="1268611"/>
          </a:xfrm>
          <a:prstGeom prst="rect">
            <a:avLst/>
          </a:prstGeom>
        </p:spPr>
      </p:pic>
      <p:pic>
        <p:nvPicPr>
          <p:cNvPr id="20" name="SK-3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775698"/>
            <a:ext cx="12192000" cy="82153"/>
          </a:xfrm>
          <a:prstGeom prst="rect">
            <a:avLst/>
          </a:prstGeom>
        </p:spPr>
      </p:pic>
      <p:sp>
        <p:nvSpPr>
          <p:cNvPr id="21" name="SK-33-text-20"/>
          <p:cNvSpPr/>
          <p:nvPr/>
        </p:nvSpPr>
        <p:spPr>
          <a:xfrm>
            <a:off x="597396" y="651421"/>
            <a:ext cx="1127379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Pearls: AKT Focus</a:t>
            </a:r>
            <a:endParaRPr lang="en-US" sz="3300" dirty="0"/>
          </a:p>
        </p:txBody>
      </p:sp>
      <p:sp>
        <p:nvSpPr>
          <p:cNvPr id="22" name="SK-33-text-21"/>
          <p:cNvSpPr/>
          <p:nvPr/>
        </p:nvSpPr>
        <p:spPr>
          <a:xfrm>
            <a:off x="8030212" y="180721"/>
            <a:ext cx="101536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</a:t>
            </a:r>
            <a:endParaRPr lang="en-US" sz="1950" dirty="0"/>
          </a:p>
        </p:txBody>
      </p:sp>
      <p:sp>
        <p:nvSpPr>
          <p:cNvPr id="23" name="SK-33-text-22"/>
          <p:cNvSpPr/>
          <p:nvPr/>
        </p:nvSpPr>
        <p:spPr>
          <a:xfrm>
            <a:off x="572988" y="1494979"/>
            <a:ext cx="1161901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*Key diagnostic thresholds, COPD severity stages, and contraindications frequently tested in the RCGP AKT exam*</a:t>
            </a:r>
            <a:endParaRPr lang="en-US" sz="1650" dirty="0"/>
          </a:p>
        </p:txBody>
      </p:sp>
      <p:sp>
        <p:nvSpPr>
          <p:cNvPr id="24" name="SK-33-text-23"/>
          <p:cNvSpPr/>
          <p:nvPr/>
        </p:nvSpPr>
        <p:spPr>
          <a:xfrm>
            <a:off x="853380" y="2235696"/>
            <a:ext cx="42843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Diagnosis</a:t>
            </a:r>
            <a:endParaRPr lang="en-US" sz="1950" dirty="0"/>
          </a:p>
        </p:txBody>
      </p:sp>
      <p:sp>
        <p:nvSpPr>
          <p:cNvPr id="25" name="SK-33-text-24"/>
          <p:cNvSpPr/>
          <p:nvPr/>
        </p:nvSpPr>
        <p:spPr>
          <a:xfrm>
            <a:off x="841177" y="2523679"/>
            <a:ext cx="4328071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Post-bronchodilator FEV1/FVC &lt;0.70 confirms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— always post-BD, never pre-BD alone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(NICE NG115)</a:t>
            </a:r>
            <a:endParaRPr lang="en-US" sz="1650" dirty="0"/>
          </a:p>
        </p:txBody>
      </p:sp>
      <p:sp>
        <p:nvSpPr>
          <p:cNvPr id="26" name="SK-33-text-25"/>
          <p:cNvSpPr/>
          <p:nvPr/>
        </p:nvSpPr>
        <p:spPr>
          <a:xfrm>
            <a:off x="853380" y="3668911"/>
            <a:ext cx="606742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 Reversibility</a:t>
            </a:r>
            <a:endParaRPr lang="en-US" sz="1950" dirty="0"/>
          </a:p>
        </p:txBody>
      </p:sp>
      <p:sp>
        <p:nvSpPr>
          <p:cNvPr id="27" name="SK-33-text-26"/>
          <p:cNvSpPr/>
          <p:nvPr/>
        </p:nvSpPr>
        <p:spPr>
          <a:xfrm>
            <a:off x="841177" y="3957042"/>
            <a:ext cx="4620667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bronchodilator response = FEV1 &gt;12%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&gt;200 mL from baseline (NICE NG245,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2024) — both criteria must be met</a:t>
            </a:r>
            <a:endParaRPr lang="en-US" sz="1650" dirty="0"/>
          </a:p>
        </p:txBody>
      </p:sp>
      <p:sp>
        <p:nvSpPr>
          <p:cNvPr id="28" name="SK-33-text-27"/>
          <p:cNvSpPr/>
          <p:nvPr/>
        </p:nvSpPr>
        <p:spPr>
          <a:xfrm>
            <a:off x="853380" y="5109121"/>
            <a:ext cx="517588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Contraindications</a:t>
            </a:r>
            <a:endParaRPr lang="en-US" sz="1950" dirty="0"/>
          </a:p>
        </p:txBody>
      </p:sp>
      <p:sp>
        <p:nvSpPr>
          <p:cNvPr id="29" name="SK-33-text-28"/>
          <p:cNvSpPr/>
          <p:nvPr/>
        </p:nvSpPr>
        <p:spPr>
          <a:xfrm>
            <a:off x="841177" y="5390257"/>
            <a:ext cx="4011067" cy="7749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Recent MI (within 3 months), active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pneumothorax, unexplained haemoptysis,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unstable cardiac status, recent eye surgery</a:t>
            </a:r>
            <a:endParaRPr lang="en-US" sz="1650" dirty="0"/>
          </a:p>
        </p:txBody>
      </p:sp>
      <p:sp>
        <p:nvSpPr>
          <p:cNvPr id="30" name="SK-33-text-29"/>
          <p:cNvSpPr/>
          <p:nvPr/>
        </p:nvSpPr>
        <p:spPr>
          <a:xfrm>
            <a:off x="6437263" y="2235696"/>
            <a:ext cx="398716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Severity</a:t>
            </a:r>
            <a:endParaRPr lang="en-US" sz="1950" dirty="0"/>
          </a:p>
        </p:txBody>
      </p:sp>
      <p:sp>
        <p:nvSpPr>
          <p:cNvPr id="31" name="SK-33-text-30"/>
          <p:cNvSpPr/>
          <p:nvPr/>
        </p:nvSpPr>
        <p:spPr>
          <a:xfrm>
            <a:off x="6437263" y="2523679"/>
            <a:ext cx="4986486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FEV1 % predicted cut-offs: ≥80% Mild (GOLD 1)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50–79% Moderate (GOLD · Moderate (GOLD 2)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30-9% Severe (GOLD 3) · &lt;30% Very Severe (GOLD 4)</a:t>
            </a:r>
            <a:endParaRPr lang="en-US" sz="1650" dirty="0"/>
          </a:p>
        </p:txBody>
      </p:sp>
      <p:sp>
        <p:nvSpPr>
          <p:cNvPr id="32" name="SK-33-text-31"/>
          <p:cNvSpPr/>
          <p:nvPr/>
        </p:nvSpPr>
        <p:spPr>
          <a:xfrm>
            <a:off x="6437263" y="3668911"/>
            <a:ext cx="575473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Restrictive Pattern</a:t>
            </a:r>
            <a:endParaRPr lang="en-US" sz="1950" dirty="0"/>
          </a:p>
        </p:txBody>
      </p:sp>
      <p:sp>
        <p:nvSpPr>
          <p:cNvPr id="33" name="SK-33-text-32"/>
          <p:cNvSpPr/>
          <p:nvPr/>
        </p:nvSpPr>
        <p:spPr>
          <a:xfrm>
            <a:off x="6425059" y="3957042"/>
            <a:ext cx="4730353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or elevated FEV1/FVC ratio + reduced FVC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restrictive — refer for full lung function (TLC) to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confirm</a:t>
            </a:r>
            <a:endParaRPr lang="en-US" sz="1650" dirty="0"/>
          </a:p>
        </p:txBody>
      </p:sp>
      <p:sp>
        <p:nvSpPr>
          <p:cNvPr id="34" name="SK-33-text-33"/>
          <p:cNvSpPr/>
          <p:nvPr/>
        </p:nvSpPr>
        <p:spPr>
          <a:xfrm>
            <a:off x="6437263" y="5109121"/>
            <a:ext cx="5754737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Reference Equations</a:t>
            </a:r>
            <a:endParaRPr lang="en-US" sz="1950" dirty="0"/>
          </a:p>
        </p:txBody>
      </p:sp>
      <p:sp>
        <p:nvSpPr>
          <p:cNvPr id="35" name="SK-33-text-34"/>
          <p:cNvSpPr/>
          <p:nvPr/>
        </p:nvSpPr>
        <p:spPr>
          <a:xfrm>
            <a:off x="6425059" y="5390257"/>
            <a:ext cx="4974282" cy="7679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Old ethnic correction factors (Afro-Caribbean –13%,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Asian –7%) are obsolete — replaced by GLI Global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2022 race-neutral equations (ARTP, June 2025)</a:t>
            </a:r>
            <a:endParaRPr lang="en-US" sz="1650" dirty="0"/>
          </a:p>
        </p:txBody>
      </p:sp>
      <p:sp>
        <p:nvSpPr>
          <p:cNvPr id="36" name="SK-33-text-35"/>
          <p:cNvSpPr/>
          <p:nvPr/>
        </p:nvSpPr>
        <p:spPr>
          <a:xfrm>
            <a:off x="487561" y="6590407"/>
            <a:ext cx="7208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</a:t>
            </a:r>
            <a:endParaRPr lang="en-US" sz="1200" dirty="0"/>
          </a:p>
        </p:txBody>
      </p:sp>
      <p:sp>
        <p:nvSpPr>
          <p:cNvPr id="37" name="SK-33-text-36"/>
          <p:cNvSpPr/>
          <p:nvPr/>
        </p:nvSpPr>
        <p:spPr>
          <a:xfrm>
            <a:off x="11045875" y="6590407"/>
            <a:ext cx="11461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33 of 37</a:t>
            </a:r>
            <a:endParaRPr lang="en-US" sz="1200" dirty="0"/>
          </a:p>
        </p:txBody>
      </p:sp>
      <p:sp>
        <p:nvSpPr>
          <p:cNvPr id="38" name="SK-33-text-37"/>
          <p:cNvSpPr/>
          <p:nvPr/>
        </p:nvSpPr>
        <p:spPr>
          <a:xfrm>
            <a:off x="11918603" y="3031182"/>
            <a:ext cx="243780" cy="809179"/>
          </a:xfrm>
          <a:prstGeom prst="rect">
            <a:avLst/>
          </a:prstGeom>
          <a:noFill/>
          <a:ln/>
        </p:spPr>
        <p:txBody>
          <a:bodyPr vert="vert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RCGP AKT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561" y="0"/>
            <a:ext cx="1036439" cy="1028700"/>
          </a:xfrm>
          <a:prstGeom prst="rect">
            <a:avLst/>
          </a:prstGeom>
        </p:spPr>
      </p:pic>
      <p:pic>
        <p:nvPicPr>
          <p:cNvPr id="4" name="SK-3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1460748"/>
            <a:ext cx="707082" cy="89148"/>
          </a:xfrm>
          <a:prstGeom prst="rect">
            <a:avLst/>
          </a:prstGeom>
        </p:spPr>
      </p:pic>
      <p:pic>
        <p:nvPicPr>
          <p:cNvPr id="5" name="SK-3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396" y="1975098"/>
            <a:ext cx="3523357" cy="3476923"/>
          </a:xfrm>
          <a:prstGeom prst="rect">
            <a:avLst/>
          </a:prstGeom>
        </p:spPr>
      </p:pic>
      <p:pic>
        <p:nvPicPr>
          <p:cNvPr id="6" name="SK-3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1975098"/>
            <a:ext cx="73075" cy="3476923"/>
          </a:xfrm>
          <a:prstGeom prst="rect">
            <a:avLst/>
          </a:prstGeom>
        </p:spPr>
      </p:pic>
      <p:pic>
        <p:nvPicPr>
          <p:cNvPr id="7" name="SK-3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2479" y="1975098"/>
            <a:ext cx="3523357" cy="3476923"/>
          </a:xfrm>
          <a:prstGeom prst="rect">
            <a:avLst/>
          </a:prstGeom>
        </p:spPr>
      </p:pic>
      <p:pic>
        <p:nvPicPr>
          <p:cNvPr id="8" name="SK-3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2479" y="1975098"/>
            <a:ext cx="73075" cy="3476923"/>
          </a:xfrm>
          <a:prstGeom prst="rect">
            <a:avLst/>
          </a:prstGeom>
        </p:spPr>
      </p:pic>
      <p:pic>
        <p:nvPicPr>
          <p:cNvPr id="9" name="SK-34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5357" y="1975098"/>
            <a:ext cx="3523357" cy="3476923"/>
          </a:xfrm>
          <a:prstGeom prst="rect">
            <a:avLst/>
          </a:prstGeom>
        </p:spPr>
      </p:pic>
      <p:pic>
        <p:nvPicPr>
          <p:cNvPr id="10" name="SK-3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5357" y="1975098"/>
            <a:ext cx="73075" cy="3476923"/>
          </a:xfrm>
          <a:prstGeom prst="rect">
            <a:avLst/>
          </a:prstGeom>
        </p:spPr>
      </p:pic>
      <p:pic>
        <p:nvPicPr>
          <p:cNvPr id="11" name="SK-3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5692080"/>
            <a:ext cx="10521553" cy="713184"/>
          </a:xfrm>
          <a:prstGeom prst="rect">
            <a:avLst/>
          </a:prstGeom>
        </p:spPr>
      </p:pic>
      <p:pic>
        <p:nvPicPr>
          <p:cNvPr id="12" name="SK-3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13" name="SK-34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606659" y="6041827"/>
            <a:ext cx="451098" cy="452586"/>
          </a:xfrm>
          <a:prstGeom prst="rect">
            <a:avLst/>
          </a:prstGeom>
        </p:spPr>
      </p:pic>
      <p:pic>
        <p:nvPicPr>
          <p:cNvPr id="14" name="SK-3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46282" y="1714500"/>
            <a:ext cx="621655" cy="617190"/>
          </a:xfrm>
          <a:prstGeom prst="rect">
            <a:avLst/>
          </a:prstGeom>
        </p:spPr>
      </p:pic>
      <p:pic>
        <p:nvPicPr>
          <p:cNvPr id="15" name="SK-3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54588" y="1714500"/>
            <a:ext cx="658267" cy="644575"/>
          </a:xfrm>
          <a:prstGeom prst="rect">
            <a:avLst/>
          </a:prstGeom>
        </p:spPr>
      </p:pic>
      <p:pic>
        <p:nvPicPr>
          <p:cNvPr id="16" name="SK-3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60377" y="1728192"/>
            <a:ext cx="621655" cy="575965"/>
          </a:xfrm>
          <a:prstGeom prst="rect">
            <a:avLst/>
          </a:prstGeom>
        </p:spPr>
      </p:pic>
      <p:sp>
        <p:nvSpPr>
          <p:cNvPr id="17" name="SK-34-text-16"/>
          <p:cNvSpPr/>
          <p:nvPr/>
        </p:nvSpPr>
        <p:spPr>
          <a:xfrm>
            <a:off x="572988" y="425053"/>
            <a:ext cx="28708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7B8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 PEARLS</a:t>
            </a:r>
            <a:endParaRPr lang="en-US" sz="1650" dirty="0"/>
          </a:p>
        </p:txBody>
      </p:sp>
      <p:sp>
        <p:nvSpPr>
          <p:cNvPr id="18" name="SK-34-text-17"/>
          <p:cNvSpPr/>
          <p:nvPr/>
        </p:nvSpPr>
        <p:spPr>
          <a:xfrm>
            <a:off x="572988" y="809179"/>
            <a:ext cx="495109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519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Focus</a:t>
            </a:r>
            <a:endParaRPr lang="en-US" sz="3450" dirty="0"/>
          </a:p>
        </p:txBody>
      </p:sp>
      <p:sp>
        <p:nvSpPr>
          <p:cNvPr id="19" name="SK-34-text-18"/>
          <p:cNvSpPr/>
          <p:nvPr/>
        </p:nvSpPr>
        <p:spPr>
          <a:xfrm>
            <a:off x="3474690" y="809179"/>
            <a:ext cx="7680871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SCA, spirometry questions test how you communicate findings,</a:t>
            </a:r>
            <a:endParaRPr lang="en-US" sz="1950" dirty="0"/>
          </a:p>
          <a:p>
            <a:pPr marL="0" indent="0" algn="l">
              <a:lnSpc>
                <a:spcPts val="234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prepare patients, and document limitations — not just what you know.</a:t>
            </a:r>
            <a:endParaRPr lang="en-US" sz="1950" dirty="0"/>
          </a:p>
        </p:txBody>
      </p:sp>
      <p:sp>
        <p:nvSpPr>
          <p:cNvPr id="20" name="SK-34-text-19"/>
          <p:cNvSpPr/>
          <p:nvPr/>
        </p:nvSpPr>
        <p:spPr>
          <a:xfrm>
            <a:off x="739973" y="2461915"/>
            <a:ext cx="326246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Explaining Spirometry to Patients</a:t>
            </a:r>
            <a:endParaRPr lang="en-US" sz="1650" dirty="0"/>
          </a:p>
        </p:txBody>
      </p:sp>
      <p:sp>
        <p:nvSpPr>
          <p:cNvPr id="21" name="SK-34-text-20"/>
          <p:cNvSpPr/>
          <p:nvPr/>
        </p:nvSpPr>
        <p:spPr>
          <a:xfrm>
            <a:off x="767953" y="2791123"/>
            <a:ext cx="3182094" cy="8502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‘I’m going to ask you to take the deepest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breath you can, then blow out as hard and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fast as possible into this tube — keep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blowing until I say stop.”</a:t>
            </a:r>
            <a:endParaRPr lang="en-US" sz="1350" dirty="0"/>
          </a:p>
        </p:txBody>
      </p:sp>
      <p:sp>
        <p:nvSpPr>
          <p:cNvPr id="22" name="SK-34-text-21"/>
          <p:cNvSpPr/>
          <p:nvPr/>
        </p:nvSpPr>
        <p:spPr>
          <a:xfrm>
            <a:off x="767953" y="3689598"/>
            <a:ext cx="319429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Warn about dizziness or light-headedness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reassure it is brief and normal</a:t>
            </a:r>
            <a:endParaRPr lang="en-US" sz="1350" dirty="0"/>
          </a:p>
        </p:txBody>
      </p:sp>
      <p:sp>
        <p:nvSpPr>
          <p:cNvPr id="23" name="SK-34-text-22"/>
          <p:cNvSpPr/>
          <p:nvPr/>
        </p:nvSpPr>
        <p:spPr>
          <a:xfrm>
            <a:off x="767953" y="4169569"/>
            <a:ext cx="319429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Explain the need for 3 attempts: “We need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few goes to get a reliable result”</a:t>
            </a:r>
            <a:endParaRPr lang="en-US" sz="1350" dirty="0"/>
          </a:p>
        </p:txBody>
      </p:sp>
      <p:sp>
        <p:nvSpPr>
          <p:cNvPr id="24" name="SK-34-text-23"/>
          <p:cNvSpPr/>
          <p:nvPr/>
        </p:nvSpPr>
        <p:spPr>
          <a:xfrm>
            <a:off x="767953" y="4649688"/>
            <a:ext cx="3048000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Mention inhaler withholding in advance: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“Please don’t use your blue inhaler for 4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hours before”</a:t>
            </a:r>
            <a:endParaRPr lang="en-US" sz="1350" dirty="0"/>
          </a:p>
        </p:txBody>
      </p:sp>
      <p:sp>
        <p:nvSpPr>
          <p:cNvPr id="25" name="SK-34-text-24"/>
          <p:cNvSpPr/>
          <p:nvPr/>
        </p:nvSpPr>
        <p:spPr>
          <a:xfrm>
            <a:off x="4921895" y="2461915"/>
            <a:ext cx="234806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Safety-Netting the Test</a:t>
            </a:r>
            <a:endParaRPr lang="en-US" sz="1650" dirty="0"/>
          </a:p>
        </p:txBody>
      </p:sp>
      <p:sp>
        <p:nvSpPr>
          <p:cNvPr id="26" name="SK-34-text-25"/>
          <p:cNvSpPr/>
          <p:nvPr/>
        </p:nvSpPr>
        <p:spPr>
          <a:xfrm>
            <a:off x="4523184" y="2797969"/>
            <a:ext cx="298698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Do not perform during an exacerbation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reschedule when clinically stable</a:t>
            </a:r>
            <a:endParaRPr lang="en-US" sz="1350" dirty="0"/>
          </a:p>
        </p:txBody>
      </p:sp>
      <p:sp>
        <p:nvSpPr>
          <p:cNvPr id="27" name="SK-34-text-26"/>
          <p:cNvSpPr/>
          <p:nvPr/>
        </p:nvSpPr>
        <p:spPr>
          <a:xfrm>
            <a:off x="4535388" y="3278088"/>
            <a:ext cx="3072259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“If your breathing is worse than usual on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day, let us know and we’ll rebook”</a:t>
            </a:r>
            <a:endParaRPr lang="en-US" sz="1350" dirty="0"/>
          </a:p>
        </p:txBody>
      </p:sp>
      <p:sp>
        <p:nvSpPr>
          <p:cNvPr id="28" name="SK-34-text-27"/>
          <p:cNvSpPr/>
          <p:nvPr/>
        </p:nvSpPr>
        <p:spPr>
          <a:xfrm>
            <a:off x="4535388" y="3778746"/>
            <a:ext cx="2913757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If result is borderline or unexpected,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arrange repeat rather than acting on a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single test</a:t>
            </a:r>
            <a:endParaRPr lang="en-US" sz="1350" dirty="0"/>
          </a:p>
        </p:txBody>
      </p:sp>
      <p:sp>
        <p:nvSpPr>
          <p:cNvPr id="29" name="SK-34-text-28"/>
          <p:cNvSpPr/>
          <p:nvPr/>
        </p:nvSpPr>
        <p:spPr>
          <a:xfrm>
            <a:off x="4535388" y="4478238"/>
            <a:ext cx="2865090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Serial peak flows over 14 days (&gt;20%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diurnal variation) more reliable for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asthma than a single reversibility test</a:t>
            </a:r>
            <a:endParaRPr lang="en-US" sz="1350" dirty="0"/>
          </a:p>
        </p:txBody>
      </p:sp>
      <p:sp>
        <p:nvSpPr>
          <p:cNvPr id="30" name="SK-34-text-29"/>
          <p:cNvSpPr/>
          <p:nvPr/>
        </p:nvSpPr>
        <p:spPr>
          <a:xfrm>
            <a:off x="8311307" y="2468761"/>
            <a:ext cx="306734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Communicating Results Clearly</a:t>
            </a:r>
            <a:endParaRPr lang="en-US" sz="1650" dirty="0"/>
          </a:p>
        </p:txBody>
      </p:sp>
      <p:sp>
        <p:nvSpPr>
          <p:cNvPr id="31" name="SK-34-text-30"/>
          <p:cNvSpPr/>
          <p:nvPr/>
        </p:nvSpPr>
        <p:spPr>
          <a:xfrm>
            <a:off x="8278267" y="2791123"/>
            <a:ext cx="3255169" cy="836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Plain language: “Your breathing test shows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lungs don’t empty as quickly as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expected — this can be a sign of a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condition called COPD”</a:t>
            </a:r>
            <a:endParaRPr lang="en-US" sz="1350" dirty="0"/>
          </a:p>
        </p:txBody>
      </p:sp>
      <p:sp>
        <p:nvSpPr>
          <p:cNvPr id="32" name="SK-34-text-31"/>
          <p:cNvSpPr/>
          <p:nvPr/>
        </p:nvSpPr>
        <p:spPr>
          <a:xfrm>
            <a:off x="8278267" y="3682603"/>
            <a:ext cx="3230761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Avoid jargon: explain FEV1 as “the amount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air you can push out in one second”</a:t>
            </a:r>
            <a:endParaRPr lang="en-US" sz="1350" dirty="0"/>
          </a:p>
        </p:txBody>
      </p:sp>
      <p:sp>
        <p:nvSpPr>
          <p:cNvPr id="33" name="SK-34-text-32"/>
          <p:cNvSpPr/>
          <p:nvPr/>
        </p:nvSpPr>
        <p:spPr>
          <a:xfrm>
            <a:off x="8278267" y="4169569"/>
            <a:ext cx="3023592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If technique was suboptimal: document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clearly — “Result limited by poor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effort/cough — repeat advised”</a:t>
            </a:r>
            <a:endParaRPr lang="en-US" sz="1350" dirty="0"/>
          </a:p>
        </p:txBody>
      </p:sp>
      <p:sp>
        <p:nvSpPr>
          <p:cNvPr id="34" name="SK-34-text-33"/>
          <p:cNvSpPr/>
          <p:nvPr/>
        </p:nvSpPr>
        <p:spPr>
          <a:xfrm>
            <a:off x="8278267" y="4855369"/>
            <a:ext cx="287729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Never act on a technically inadequate</a:t>
            </a:r>
            <a:endParaRPr lang="en-US" sz="1350" dirty="0"/>
          </a:p>
          <a:p>
            <a:pPr marL="0" indent="0" algn="l">
              <a:lnSpc>
                <a:spcPts val="155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trace without noting the limitation</a:t>
            </a:r>
            <a:endParaRPr lang="en-US" sz="1350" dirty="0"/>
          </a:p>
        </p:txBody>
      </p:sp>
      <p:sp>
        <p:nvSpPr>
          <p:cNvPr id="35" name="SK-34-text-34"/>
          <p:cNvSpPr/>
          <p:nvPr/>
        </p:nvSpPr>
        <p:spPr>
          <a:xfrm>
            <a:off x="719286" y="5794921"/>
            <a:ext cx="9704784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 Examiner Insight: Marks are awarded for patient-centred communication, appropriate safety-netting, and honest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acknowledgement of test limitations — not just clinical accuracy.</a:t>
            </a:r>
            <a:endParaRPr lang="en-US" sz="1500" dirty="0"/>
          </a:p>
        </p:txBody>
      </p:sp>
      <p:sp>
        <p:nvSpPr>
          <p:cNvPr id="36" name="SK-34-text-35"/>
          <p:cNvSpPr/>
          <p:nvPr/>
        </p:nvSpPr>
        <p:spPr>
          <a:xfrm>
            <a:off x="560784" y="6624786"/>
            <a:ext cx="676275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— Spirometry Teaching Deck</a:t>
            </a:r>
            <a:endParaRPr lang="en-US" sz="1125" dirty="0"/>
          </a:p>
        </p:txBody>
      </p:sp>
      <p:sp>
        <p:nvSpPr>
          <p:cNvPr id="37" name="SK-34-text-36"/>
          <p:cNvSpPr/>
          <p:nvPr/>
        </p:nvSpPr>
        <p:spPr>
          <a:xfrm>
            <a:off x="11079361" y="6638479"/>
            <a:ext cx="527298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34 / 37</a:t>
            </a:r>
            <a:endParaRPr lang="en-US" sz="112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0582573" cy="6858000"/>
          </a:xfrm>
          <a:prstGeom prst="rect">
            <a:avLst/>
          </a:prstGeom>
        </p:spPr>
      </p:pic>
      <p:pic>
        <p:nvPicPr>
          <p:cNvPr id="4" name="SK-3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0" y="0"/>
            <a:ext cx="6705600" cy="6858000"/>
          </a:xfrm>
          <a:prstGeom prst="rect">
            <a:avLst/>
          </a:prstGeom>
        </p:spPr>
      </p:pic>
      <p:pic>
        <p:nvPicPr>
          <p:cNvPr id="5" name="SK-3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063" y="1474440"/>
            <a:ext cx="1024086" cy="89148"/>
          </a:xfrm>
          <a:prstGeom prst="rect">
            <a:avLst/>
          </a:prstGeom>
        </p:spPr>
      </p:pic>
      <p:pic>
        <p:nvPicPr>
          <p:cNvPr id="6" name="SK-3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0298" y="1474440"/>
            <a:ext cx="1024086" cy="89148"/>
          </a:xfrm>
          <a:prstGeom prst="rect">
            <a:avLst/>
          </a:prstGeom>
        </p:spPr>
      </p:pic>
      <p:pic>
        <p:nvPicPr>
          <p:cNvPr id="7" name="SK-3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063" y="2139553"/>
            <a:ext cx="9936361" cy="829717"/>
          </a:xfrm>
          <a:prstGeom prst="rect">
            <a:avLst/>
          </a:prstGeom>
        </p:spPr>
      </p:pic>
      <p:pic>
        <p:nvPicPr>
          <p:cNvPr id="8" name="SK-3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63" y="2139553"/>
            <a:ext cx="109686" cy="829717"/>
          </a:xfrm>
          <a:prstGeom prst="rect">
            <a:avLst/>
          </a:prstGeom>
        </p:spPr>
      </p:pic>
      <p:pic>
        <p:nvPicPr>
          <p:cNvPr id="9" name="SK-3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3031182"/>
            <a:ext cx="9936361" cy="829717"/>
          </a:xfrm>
          <a:prstGeom prst="rect">
            <a:avLst/>
          </a:prstGeom>
        </p:spPr>
      </p:pic>
      <p:pic>
        <p:nvPicPr>
          <p:cNvPr id="10" name="SK-3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3031182"/>
            <a:ext cx="109686" cy="829717"/>
          </a:xfrm>
          <a:prstGeom prst="rect">
            <a:avLst/>
          </a:prstGeom>
        </p:spPr>
      </p:pic>
      <p:pic>
        <p:nvPicPr>
          <p:cNvPr id="11" name="SK-3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3922663"/>
            <a:ext cx="9936361" cy="829717"/>
          </a:xfrm>
          <a:prstGeom prst="rect">
            <a:avLst/>
          </a:prstGeom>
        </p:spPr>
      </p:pic>
      <p:pic>
        <p:nvPicPr>
          <p:cNvPr id="12" name="SK-3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3922663"/>
            <a:ext cx="109686" cy="829717"/>
          </a:xfrm>
          <a:prstGeom prst="rect">
            <a:avLst/>
          </a:prstGeom>
        </p:spPr>
      </p:pic>
      <p:pic>
        <p:nvPicPr>
          <p:cNvPr id="13" name="SK-3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6063" y="4814292"/>
            <a:ext cx="9936361" cy="829717"/>
          </a:xfrm>
          <a:prstGeom prst="rect">
            <a:avLst/>
          </a:prstGeom>
        </p:spPr>
      </p:pic>
      <p:pic>
        <p:nvPicPr>
          <p:cNvPr id="14" name="SK-35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4814292"/>
            <a:ext cx="109686" cy="829717"/>
          </a:xfrm>
          <a:prstGeom prst="rect">
            <a:avLst/>
          </a:prstGeom>
        </p:spPr>
      </p:pic>
      <p:pic>
        <p:nvPicPr>
          <p:cNvPr id="15" name="SK-35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5705773"/>
            <a:ext cx="9936361" cy="829717"/>
          </a:xfrm>
          <a:prstGeom prst="rect">
            <a:avLst/>
          </a:prstGeom>
        </p:spPr>
      </p:pic>
      <p:pic>
        <p:nvPicPr>
          <p:cNvPr id="16" name="SK-35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5705773"/>
            <a:ext cx="109686" cy="829717"/>
          </a:xfrm>
          <a:prstGeom prst="rect">
            <a:avLst/>
          </a:prstGeom>
        </p:spPr>
      </p:pic>
      <p:pic>
        <p:nvPicPr>
          <p:cNvPr id="17" name="SK-35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99490" y="0"/>
            <a:ext cx="792510" cy="823020"/>
          </a:xfrm>
          <a:prstGeom prst="rect">
            <a:avLst/>
          </a:prstGeom>
        </p:spPr>
      </p:pic>
      <p:pic>
        <p:nvPicPr>
          <p:cNvPr id="18" name="SK-35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399490" y="5829300"/>
            <a:ext cx="792510" cy="1302990"/>
          </a:xfrm>
          <a:prstGeom prst="rect">
            <a:avLst/>
          </a:prstGeom>
        </p:spPr>
      </p:pic>
      <p:pic>
        <p:nvPicPr>
          <p:cNvPr id="19" name="SK-35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803082"/>
            <a:ext cx="12192000" cy="54769"/>
          </a:xfrm>
          <a:prstGeom prst="rect">
            <a:avLst/>
          </a:prstGeom>
        </p:spPr>
      </p:pic>
      <p:pic>
        <p:nvPicPr>
          <p:cNvPr id="20" name="SK-35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97059" y="3092946"/>
            <a:ext cx="926455" cy="1241227"/>
          </a:xfrm>
          <a:prstGeom prst="rect">
            <a:avLst/>
          </a:prstGeom>
        </p:spPr>
      </p:pic>
      <p:pic>
        <p:nvPicPr>
          <p:cNvPr id="21" name="SK-35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9992" y="5815459"/>
            <a:ext cx="316855" cy="281136"/>
          </a:xfrm>
          <a:prstGeom prst="rect">
            <a:avLst/>
          </a:prstGeom>
        </p:spPr>
      </p:pic>
      <p:pic>
        <p:nvPicPr>
          <p:cNvPr id="22" name="SK-35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89992" y="4965055"/>
            <a:ext cx="316855" cy="274290"/>
          </a:xfrm>
          <a:prstGeom prst="rect">
            <a:avLst/>
          </a:prstGeom>
        </p:spPr>
      </p:pic>
      <p:pic>
        <p:nvPicPr>
          <p:cNvPr id="23" name="SK-35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9992" y="4121646"/>
            <a:ext cx="316855" cy="287982"/>
          </a:xfrm>
          <a:prstGeom prst="rect">
            <a:avLst/>
          </a:prstGeom>
        </p:spPr>
      </p:pic>
      <p:pic>
        <p:nvPicPr>
          <p:cNvPr id="24" name="SK-35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89992" y="3291780"/>
            <a:ext cx="316855" cy="281136"/>
          </a:xfrm>
          <a:prstGeom prst="rect">
            <a:avLst/>
          </a:prstGeom>
        </p:spPr>
      </p:pic>
      <p:pic>
        <p:nvPicPr>
          <p:cNvPr id="25" name="SK-35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89992" y="2400300"/>
            <a:ext cx="329059" cy="315367"/>
          </a:xfrm>
          <a:prstGeom prst="rect">
            <a:avLst/>
          </a:prstGeom>
        </p:spPr>
      </p:pic>
      <p:sp>
        <p:nvSpPr>
          <p:cNvPr id="26" name="SK-35-text-25"/>
          <p:cNvSpPr/>
          <p:nvPr/>
        </p:nvSpPr>
        <p:spPr>
          <a:xfrm>
            <a:off x="658267" y="466279"/>
            <a:ext cx="35242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8B9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SAFETY</a:t>
            </a:r>
            <a:endParaRPr lang="en-US" sz="1500" dirty="0"/>
          </a:p>
        </p:txBody>
      </p:sp>
      <p:sp>
        <p:nvSpPr>
          <p:cNvPr id="27" name="SK-35-text-26"/>
          <p:cNvSpPr/>
          <p:nvPr/>
        </p:nvSpPr>
        <p:spPr>
          <a:xfrm>
            <a:off x="658267" y="795486"/>
            <a:ext cx="1153373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52B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 Flags in Spirometry</a:t>
            </a:r>
            <a:endParaRPr lang="en-US" sz="3450" dirty="0"/>
          </a:p>
        </p:txBody>
      </p:sp>
      <p:sp>
        <p:nvSpPr>
          <p:cNvPr id="28" name="SK-35-text-27"/>
          <p:cNvSpPr/>
          <p:nvPr/>
        </p:nvSpPr>
        <p:spPr>
          <a:xfrm>
            <a:off x="658267" y="1741884"/>
            <a:ext cx="1153373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*Critical findings requiring urgent investigation or referral*</a:t>
            </a:r>
            <a:endParaRPr lang="en-US" sz="1650" dirty="0"/>
          </a:p>
        </p:txBody>
      </p:sp>
      <p:sp>
        <p:nvSpPr>
          <p:cNvPr id="29" name="SK-35-text-28"/>
          <p:cNvSpPr/>
          <p:nvPr/>
        </p:nvSpPr>
        <p:spPr>
          <a:xfrm>
            <a:off x="1353294" y="2242542"/>
            <a:ext cx="100774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A51D1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Isolated low FVC with normal FEV1/FVC ratio</a:t>
            </a:r>
            <a:endParaRPr lang="en-US" sz="1500" dirty="0"/>
          </a:p>
        </p:txBody>
      </p:sp>
      <p:sp>
        <p:nvSpPr>
          <p:cNvPr id="30" name="SK-35-text-29"/>
          <p:cNvSpPr/>
          <p:nvPr/>
        </p:nvSpPr>
        <p:spPr>
          <a:xfrm>
            <a:off x="1353294" y="2489448"/>
            <a:ext cx="855865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Restrictive pattern — do not dismiss. Refer for full lung function testing including TLC measurement to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confirm restriction and investigate cause.</a:t>
            </a:r>
            <a:endParaRPr lang="en-US" sz="1350" dirty="0"/>
          </a:p>
        </p:txBody>
      </p:sp>
      <p:sp>
        <p:nvSpPr>
          <p:cNvPr id="31" name="SK-35-text-30"/>
          <p:cNvSpPr/>
          <p:nvPr/>
        </p:nvSpPr>
        <p:spPr>
          <a:xfrm>
            <a:off x="1353294" y="3120330"/>
            <a:ext cx="94678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A51D1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Rapid annual FEV1 decline (&gt;80 mL/year)</a:t>
            </a:r>
            <a:endParaRPr lang="en-US" sz="1500" dirty="0"/>
          </a:p>
        </p:txBody>
      </p:sp>
      <p:sp>
        <p:nvSpPr>
          <p:cNvPr id="32" name="SK-35-text-31"/>
          <p:cNvSpPr/>
          <p:nvPr/>
        </p:nvSpPr>
        <p:spPr>
          <a:xfrm>
            <a:off x="1353294" y="3367236"/>
            <a:ext cx="8680698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Accelerated deterioration beyond expected COPD trajectory. Revend expected COPD trajectory. Review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 urgently — consider adherence, smoking status, alternative diagnosis, or comorbidity.</a:t>
            </a:r>
            <a:endParaRPr lang="en-US" sz="1350" dirty="0"/>
          </a:p>
        </p:txBody>
      </p:sp>
      <p:sp>
        <p:nvSpPr>
          <p:cNvPr id="33" name="SK-35-text-32"/>
          <p:cNvSpPr/>
          <p:nvPr/>
        </p:nvSpPr>
        <p:spPr>
          <a:xfrm>
            <a:off x="1353294" y="3957042"/>
            <a:ext cx="78676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A51D1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Haemoptysis in a patient with COPD</a:t>
            </a:r>
            <a:endParaRPr lang="en-US" sz="1500" dirty="0"/>
          </a:p>
        </p:txBody>
      </p:sp>
      <p:sp>
        <p:nvSpPr>
          <p:cNvPr id="34" name="SK-35-text-33"/>
          <p:cNvSpPr/>
          <p:nvPr/>
        </p:nvSpPr>
        <p:spPr>
          <a:xfrm>
            <a:off x="1353294" y="4196953"/>
            <a:ext cx="6888361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Spirometry is contraindicated. Do not proceed with the test.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Investigate urgently for malignancy — arrange CXR and urgent respiratory referral.</a:t>
            </a:r>
            <a:endParaRPr lang="en-US" sz="1350" dirty="0"/>
          </a:p>
        </p:txBody>
      </p:sp>
      <p:sp>
        <p:nvSpPr>
          <p:cNvPr id="35" name="SK-35-text-34"/>
          <p:cNvSpPr/>
          <p:nvPr/>
        </p:nvSpPr>
        <p:spPr>
          <a:xfrm>
            <a:off x="1353294" y="4939223"/>
            <a:ext cx="96202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A51D1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FEV1/FVC &lt;0.70 in a symptomatic patient</a:t>
            </a:r>
            <a:endParaRPr lang="en-US" sz="1500" dirty="0"/>
          </a:p>
        </p:txBody>
      </p:sp>
      <p:sp>
        <p:nvSpPr>
          <p:cNvPr id="36" name="SK-35-text-35"/>
          <p:cNvSpPr/>
          <p:nvPr/>
        </p:nvSpPr>
        <p:spPr>
          <a:xfrm>
            <a:off x="1353294" y="5186129"/>
            <a:ext cx="701040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Obstructive pattern confirmed — initiate COPD diagnostic pathway per NICE NG115.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Post-bronchodilator spirometry required before diagnosis is confirmed.</a:t>
            </a:r>
            <a:endParaRPr lang="en-US" sz="1350" dirty="0"/>
          </a:p>
        </p:txBody>
      </p:sp>
      <p:sp>
        <p:nvSpPr>
          <p:cNvPr id="37" name="SK-35-text-36"/>
          <p:cNvSpPr/>
          <p:nvPr/>
        </p:nvSpPr>
        <p:spPr>
          <a:xfrm>
            <a:off x="1353294" y="5796473"/>
            <a:ext cx="108387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A51D1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Unexpected result inconsistent with clinical picture</a:t>
            </a:r>
            <a:endParaRPr lang="en-US" sz="1500" dirty="0"/>
          </a:p>
        </p:txBody>
      </p:sp>
      <p:sp>
        <p:nvSpPr>
          <p:cNvPr id="38" name="SK-35-text-37"/>
          <p:cNvSpPr/>
          <p:nvPr/>
        </p:nvSpPr>
        <p:spPr>
          <a:xfrm>
            <a:off x="1353294" y="6036533"/>
            <a:ext cx="902196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Consider suboptimal technique, artefact, or alternative diagnosis.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 interpret in isolation — repeat with optimal technique or refer for specialist lung function assessment.</a:t>
            </a:r>
            <a:endParaRPr lang="en-US" sz="1350" dirty="0"/>
          </a:p>
        </p:txBody>
      </p:sp>
      <p:sp>
        <p:nvSpPr>
          <p:cNvPr id="39" name="SK-35-text-38"/>
          <p:cNvSpPr/>
          <p:nvPr/>
        </p:nvSpPr>
        <p:spPr>
          <a:xfrm>
            <a:off x="658267" y="6515100"/>
            <a:ext cx="63169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· Spirometry Teaching Deck</a:t>
            </a:r>
            <a:endParaRPr lang="en-US" sz="1050" dirty="0"/>
          </a:p>
        </p:txBody>
      </p:sp>
      <p:sp>
        <p:nvSpPr>
          <p:cNvPr id="40" name="SK-35-text-39"/>
          <p:cNvSpPr/>
          <p:nvPr/>
        </p:nvSpPr>
        <p:spPr>
          <a:xfrm>
            <a:off x="11058079" y="6515100"/>
            <a:ext cx="113392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35 / 37</a:t>
            </a:r>
            <a:endParaRPr lang="en-US" sz="10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230761" cy="2160240"/>
          </a:xfrm>
          <a:prstGeom prst="rect">
            <a:avLst/>
          </a:prstGeom>
        </p:spPr>
      </p:pic>
      <p:pic>
        <p:nvPicPr>
          <p:cNvPr id="4" name="SK-3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580" y="1068586"/>
            <a:ext cx="1036290" cy="57150"/>
          </a:xfrm>
          <a:prstGeom prst="rect">
            <a:avLst/>
          </a:prstGeom>
        </p:spPr>
      </p:pic>
      <p:pic>
        <p:nvPicPr>
          <p:cNvPr id="5" name="SK-3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885950"/>
            <a:ext cx="5486400" cy="1097161"/>
          </a:xfrm>
          <a:prstGeom prst="rect">
            <a:avLst/>
          </a:prstGeom>
        </p:spPr>
      </p:pic>
      <p:pic>
        <p:nvPicPr>
          <p:cNvPr id="6" name="SK-3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969" y="3086100"/>
            <a:ext cx="5486400" cy="960090"/>
          </a:xfrm>
          <a:prstGeom prst="rect">
            <a:avLst/>
          </a:prstGeom>
        </p:spPr>
      </p:pic>
      <p:pic>
        <p:nvPicPr>
          <p:cNvPr id="7" name="SK-3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4149030"/>
            <a:ext cx="5486400" cy="960090"/>
          </a:xfrm>
          <a:prstGeom prst="rect">
            <a:avLst/>
          </a:prstGeom>
        </p:spPr>
      </p:pic>
      <p:pic>
        <p:nvPicPr>
          <p:cNvPr id="8" name="SK-3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5198269"/>
            <a:ext cx="5486400" cy="1145232"/>
          </a:xfrm>
          <a:prstGeom prst="rect">
            <a:avLst/>
          </a:prstGeom>
        </p:spPr>
      </p:pic>
      <p:pic>
        <p:nvPicPr>
          <p:cNvPr id="10" name="SK-3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3482" y="1885950"/>
            <a:ext cx="5486400" cy="1008013"/>
          </a:xfrm>
          <a:prstGeom prst="rect">
            <a:avLst/>
          </a:prstGeom>
        </p:spPr>
      </p:pic>
      <p:pic>
        <p:nvPicPr>
          <p:cNvPr id="12" name="SK-36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3482" y="3044875"/>
            <a:ext cx="5486400" cy="1014859"/>
          </a:xfrm>
          <a:prstGeom prst="rect">
            <a:avLst/>
          </a:prstGeom>
        </p:spPr>
      </p:pic>
      <p:pic>
        <p:nvPicPr>
          <p:cNvPr id="13" name="SK-3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3482" y="4210794"/>
            <a:ext cx="5486400" cy="898327"/>
          </a:xfrm>
          <a:prstGeom prst="rect">
            <a:avLst/>
          </a:prstGeom>
        </p:spPr>
      </p:pic>
      <p:pic>
        <p:nvPicPr>
          <p:cNvPr id="14" name="SK-3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3482" y="5177730"/>
            <a:ext cx="5486400" cy="1165771"/>
          </a:xfrm>
          <a:prstGeom prst="rect">
            <a:avLst/>
          </a:prstGeom>
        </p:spPr>
      </p:pic>
      <p:pic>
        <p:nvPicPr>
          <p:cNvPr id="16" name="SK-36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53600" y="5006280"/>
            <a:ext cx="2438400" cy="2194471"/>
          </a:xfrm>
          <a:prstGeom prst="rect">
            <a:avLst/>
          </a:prstGeom>
        </p:spPr>
      </p:pic>
      <p:pic>
        <p:nvPicPr>
          <p:cNvPr id="17" name="SK-36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75255" y="342900"/>
            <a:ext cx="1316682" cy="1179463"/>
          </a:xfrm>
          <a:prstGeom prst="rect">
            <a:avLst/>
          </a:prstGeom>
        </p:spPr>
      </p:pic>
      <p:sp>
        <p:nvSpPr>
          <p:cNvPr id="18" name="SK-36-text-17"/>
          <p:cNvSpPr/>
          <p:nvPr/>
        </p:nvSpPr>
        <p:spPr>
          <a:xfrm>
            <a:off x="1066725" y="375940"/>
            <a:ext cx="1168003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56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Pitfalls to Avoid</a:t>
            </a:r>
            <a:endParaRPr lang="en-US" sz="3750" dirty="0"/>
          </a:p>
        </p:txBody>
      </p:sp>
      <p:sp>
        <p:nvSpPr>
          <p:cNvPr id="19" name="SK-36-text-18"/>
          <p:cNvSpPr/>
          <p:nvPr/>
        </p:nvSpPr>
        <p:spPr>
          <a:xfrm>
            <a:off x="499765" y="1302990"/>
            <a:ext cx="1169223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frequent errors in spirometry practice — know these for AKT and SCA</a:t>
            </a:r>
            <a:endParaRPr lang="en-US" sz="1950" dirty="0"/>
          </a:p>
        </p:txBody>
      </p:sp>
      <p:sp>
        <p:nvSpPr>
          <p:cNvPr id="20" name="SK-36-text-19"/>
          <p:cNvSpPr/>
          <p:nvPr/>
        </p:nvSpPr>
        <p:spPr>
          <a:xfrm>
            <a:off x="767953" y="1940719"/>
            <a:ext cx="4328071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Using pre-bronchodilator values for</a:t>
            </a:r>
            <a:endParaRPr lang="en-US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diagnosis</a:t>
            </a:r>
            <a:endParaRPr lang="en-US" dirty="0"/>
          </a:p>
        </p:txBody>
      </p:sp>
      <p:sp>
        <p:nvSpPr>
          <p:cNvPr id="21" name="SK-36-text-20"/>
          <p:cNvSpPr/>
          <p:nvPr/>
        </p:nvSpPr>
        <p:spPr>
          <a:xfrm>
            <a:off x="767953" y="2489448"/>
            <a:ext cx="4937671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Overestimates COPD prevalence by ~25% — always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use post-BD spirometry</a:t>
            </a:r>
            <a:endParaRPr lang="en-US" sz="1575" dirty="0"/>
          </a:p>
        </p:txBody>
      </p:sp>
      <p:sp>
        <p:nvSpPr>
          <p:cNvPr id="22" name="SK-36-text-21"/>
          <p:cNvSpPr/>
          <p:nvPr/>
        </p:nvSpPr>
        <p:spPr>
          <a:xfrm>
            <a:off x="767953" y="3182094"/>
            <a:ext cx="1141666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Applying old ethnic correction factors</a:t>
            </a:r>
            <a:endParaRPr lang="en-US" dirty="0"/>
          </a:p>
        </p:txBody>
      </p:sp>
      <p:sp>
        <p:nvSpPr>
          <p:cNvPr id="23" name="SK-36-text-22"/>
          <p:cNvSpPr/>
          <p:nvPr/>
        </p:nvSpPr>
        <p:spPr>
          <a:xfrm>
            <a:off x="767953" y="3476923"/>
            <a:ext cx="4998690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Afro-Caribbean –13%, Asian –7% are obsolete — use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GLI Global 2022 race-neutral equations</a:t>
            </a:r>
            <a:endParaRPr lang="en-US" sz="1575" dirty="0"/>
          </a:p>
        </p:txBody>
      </p:sp>
      <p:sp>
        <p:nvSpPr>
          <p:cNvPr id="24" name="SK-36-text-23"/>
          <p:cNvSpPr/>
          <p:nvPr/>
        </p:nvSpPr>
        <p:spPr>
          <a:xfrm>
            <a:off x="767953" y="4238179"/>
            <a:ext cx="87420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Missing a restrictive pattern</a:t>
            </a:r>
            <a:endParaRPr lang="en-US" dirty="0"/>
          </a:p>
        </p:txBody>
      </p:sp>
      <p:sp>
        <p:nvSpPr>
          <p:cNvPr id="25" name="SK-36-text-24"/>
          <p:cNvSpPr/>
          <p:nvPr/>
        </p:nvSpPr>
        <p:spPr>
          <a:xfrm>
            <a:off x="767953" y="4533007"/>
            <a:ext cx="4925467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or elevated ratio with reduced FVC = restric-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tive — refer for full lung function (TLC)</a:t>
            </a:r>
            <a:endParaRPr lang="en-US" sz="1575" dirty="0"/>
          </a:p>
        </p:txBody>
      </p:sp>
      <p:sp>
        <p:nvSpPr>
          <p:cNvPr id="26" name="SK-36-text-25"/>
          <p:cNvSpPr/>
          <p:nvPr/>
        </p:nvSpPr>
        <p:spPr>
          <a:xfrm>
            <a:off x="767953" y="5266879"/>
            <a:ext cx="4413498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Ignoring suboptimal technique when</a:t>
            </a:r>
            <a:endParaRPr lang="en-US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interpreting</a:t>
            </a:r>
            <a:endParaRPr lang="en-US" dirty="0"/>
          </a:p>
        </p:txBody>
      </p:sp>
      <p:sp>
        <p:nvSpPr>
          <p:cNvPr id="27" name="SK-36-text-26"/>
          <p:cNvSpPr/>
          <p:nvPr/>
        </p:nvSpPr>
        <p:spPr>
          <a:xfrm>
            <a:off x="767953" y="5815459"/>
            <a:ext cx="4291459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note technical quality — poorly performed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spirometry is worse than none</a:t>
            </a:r>
            <a:endParaRPr lang="en-US" sz="1575" dirty="0"/>
          </a:p>
        </p:txBody>
      </p:sp>
      <p:sp>
        <p:nvSpPr>
          <p:cNvPr id="28" name="SK-36-text-27"/>
          <p:cNvSpPr/>
          <p:nvPr/>
        </p:nvSpPr>
        <p:spPr>
          <a:xfrm>
            <a:off x="6417677" y="2002482"/>
            <a:ext cx="5766941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Not using highest FEV1 and FVC separately</a:t>
            </a:r>
            <a:endParaRPr lang="en-US" dirty="0"/>
          </a:p>
        </p:txBody>
      </p:sp>
      <p:sp>
        <p:nvSpPr>
          <p:cNvPr id="29" name="SK-36-text-28"/>
          <p:cNvSpPr/>
          <p:nvPr/>
        </p:nvSpPr>
        <p:spPr>
          <a:xfrm>
            <a:off x="6425059" y="2495720"/>
            <a:ext cx="42672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FEV1 and best FVC may come from different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blows — never take one blow only</a:t>
            </a:r>
            <a:endParaRPr lang="en-US" sz="1575" dirty="0"/>
          </a:p>
        </p:txBody>
      </p:sp>
      <p:sp>
        <p:nvSpPr>
          <p:cNvPr id="30" name="SK-36-text-29"/>
          <p:cNvSpPr/>
          <p:nvPr/>
        </p:nvSpPr>
        <p:spPr>
          <a:xfrm>
            <a:off x="6498134" y="3292078"/>
            <a:ext cx="5023098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Diagnosing COPD on ratio alone in elderly</a:t>
            </a:r>
            <a:endParaRPr lang="en-US" sz="600" dirty="0">
              <a:solidFill>
                <a:srgbClr val="000000"/>
              </a:solidFill>
              <a:latin typeface="Roboto" pitchFamily="34" charset="0"/>
              <a:ea typeface="Roboto" pitchFamily="34" charset="-122"/>
              <a:cs typeface="Roboto" pitchFamily="34" charset="-120"/>
            </a:endParaRPr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Fixed ratio &lt;0.70 over-diagnoses COPD in patients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 70 — symptoms must be present</a:t>
            </a:r>
            <a:endParaRPr lang="en-US" sz="1500" dirty="0"/>
          </a:p>
        </p:txBody>
      </p:sp>
      <p:sp>
        <p:nvSpPr>
          <p:cNvPr id="31" name="SK-36-text-30"/>
          <p:cNvSpPr/>
          <p:nvPr/>
        </p:nvSpPr>
        <p:spPr>
          <a:xfrm>
            <a:off x="6437263" y="4430167"/>
            <a:ext cx="5083969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Performing spirometry during exacerbation</a:t>
            </a:r>
            <a:endParaRPr lang="en-US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Results will be falsely abnormal — reschedule when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is clinically stable</a:t>
            </a:r>
            <a:endParaRPr lang="en-US" sz="1500" dirty="0"/>
          </a:p>
        </p:txBody>
      </p:sp>
      <p:sp>
        <p:nvSpPr>
          <p:cNvPr id="32" name="SK-36-text-31"/>
          <p:cNvSpPr/>
          <p:nvPr/>
        </p:nvSpPr>
        <p:spPr>
          <a:xfrm>
            <a:off x="6437263" y="5266879"/>
            <a:ext cx="57547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Using 400mL threshold to distinguish</a:t>
            </a:r>
            <a:endParaRPr lang="en-US" dirty="0"/>
          </a:p>
        </p:txBody>
      </p:sp>
      <p:sp>
        <p:nvSpPr>
          <p:cNvPr id="33" name="SK-36-text-32"/>
          <p:cNvSpPr/>
          <p:nvPr/>
        </p:nvSpPr>
        <p:spPr>
          <a:xfrm>
            <a:off x="6437263" y="5554861"/>
            <a:ext cx="48787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from asthma</a:t>
            </a:r>
            <a:endParaRPr lang="en-US" dirty="0"/>
          </a:p>
        </p:txBody>
      </p:sp>
      <p:sp>
        <p:nvSpPr>
          <p:cNvPr id="34" name="SK-36-text-33"/>
          <p:cNvSpPr/>
          <p:nvPr/>
        </p:nvSpPr>
        <p:spPr>
          <a:xfrm>
            <a:off x="6425059" y="5819180"/>
            <a:ext cx="442555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Current NICE NG245 standard: &gt;12% AND &gt;200mL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not the old 400mL criterion</a:t>
            </a:r>
            <a:endParaRPr lang="en-US" sz="1575" dirty="0"/>
          </a:p>
        </p:txBody>
      </p:sp>
      <p:sp>
        <p:nvSpPr>
          <p:cNvPr id="35" name="SK-36-text-34"/>
          <p:cNvSpPr/>
          <p:nvPr/>
        </p:nvSpPr>
        <p:spPr>
          <a:xfrm>
            <a:off x="487561" y="6617940"/>
            <a:ext cx="97078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 · May 2026</a:t>
            </a:r>
            <a:endParaRPr lang="en-US" sz="1200" dirty="0"/>
          </a:p>
        </p:txBody>
      </p:sp>
      <p:sp>
        <p:nvSpPr>
          <p:cNvPr id="36" name="SK-36-text-35"/>
          <p:cNvSpPr/>
          <p:nvPr/>
        </p:nvSpPr>
        <p:spPr>
          <a:xfrm>
            <a:off x="5852071" y="6617940"/>
            <a:ext cx="18440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6767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36 / 37</a:t>
            </a:r>
            <a:endParaRPr lang="en-US" sz="1200" dirty="0"/>
          </a:p>
        </p:txBody>
      </p:sp>
      <p:sp>
        <p:nvSpPr>
          <p:cNvPr id="37" name="SK-36-text-36"/>
          <p:cNvSpPr/>
          <p:nvPr/>
        </p:nvSpPr>
        <p:spPr>
          <a:xfrm>
            <a:off x="11070282" y="6329809"/>
            <a:ext cx="1060698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56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Respiratory</a:t>
            </a:r>
            <a:endParaRPr lang="en-US" sz="1650" dirty="0"/>
          </a:p>
          <a:p>
            <a:pPr marL="0" indent="0" algn="ctr">
              <a:lnSpc>
                <a:spcPts val="1815"/>
              </a:lnSpc>
              <a:buNone/>
            </a:pPr>
            <a:r>
              <a:rPr lang="en-US" sz="1650" b="1" dirty="0">
                <a:solidFill>
                  <a:srgbClr val="00569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Services</a:t>
            </a:r>
            <a:endParaRPr lang="en-US" sz="16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561" y="1062930"/>
            <a:ext cx="853380" cy="68461"/>
          </a:xfrm>
          <a:prstGeom prst="rect">
            <a:avLst/>
          </a:prstGeom>
        </p:spPr>
      </p:pic>
      <p:pic>
        <p:nvPicPr>
          <p:cNvPr id="4" name="SK-3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0471" y="0"/>
            <a:ext cx="2925961" cy="823020"/>
          </a:xfrm>
          <a:prstGeom prst="rect">
            <a:avLst/>
          </a:prstGeom>
        </p:spPr>
      </p:pic>
      <p:pic>
        <p:nvPicPr>
          <p:cNvPr id="5" name="SK-3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3200" y="0"/>
            <a:ext cx="1828800" cy="1028700"/>
          </a:xfrm>
          <a:prstGeom prst="rect">
            <a:avLst/>
          </a:prstGeom>
        </p:spPr>
      </p:pic>
      <p:pic>
        <p:nvPicPr>
          <p:cNvPr id="6" name="SK-3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6690" y="1885950"/>
            <a:ext cx="3596580" cy="1954411"/>
          </a:xfrm>
          <a:prstGeom prst="rect">
            <a:avLst/>
          </a:prstGeom>
        </p:spPr>
      </p:pic>
      <p:pic>
        <p:nvPicPr>
          <p:cNvPr id="7" name="SK-3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1459" y="1885950"/>
            <a:ext cx="3596580" cy="1954411"/>
          </a:xfrm>
          <a:prstGeom prst="rect">
            <a:avLst/>
          </a:prstGeom>
        </p:spPr>
      </p:pic>
      <p:pic>
        <p:nvPicPr>
          <p:cNvPr id="8" name="SK-3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56377" y="1885950"/>
            <a:ext cx="3596580" cy="1954411"/>
          </a:xfrm>
          <a:prstGeom prst="rect">
            <a:avLst/>
          </a:prstGeom>
        </p:spPr>
      </p:pic>
      <p:pic>
        <p:nvPicPr>
          <p:cNvPr id="9" name="SK-3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690" y="4075658"/>
            <a:ext cx="11338471" cy="9525"/>
          </a:xfrm>
          <a:prstGeom prst="rect">
            <a:avLst/>
          </a:prstGeom>
        </p:spPr>
      </p:pic>
      <p:pic>
        <p:nvPicPr>
          <p:cNvPr id="10" name="SK-3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690" y="4293096"/>
            <a:ext cx="3596580" cy="1954411"/>
          </a:xfrm>
          <a:prstGeom prst="rect">
            <a:avLst/>
          </a:prstGeom>
        </p:spPr>
      </p:pic>
      <p:pic>
        <p:nvPicPr>
          <p:cNvPr id="11" name="SK-3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1459" y="4293096"/>
            <a:ext cx="3596580" cy="1954411"/>
          </a:xfrm>
          <a:prstGeom prst="rect">
            <a:avLst/>
          </a:prstGeom>
        </p:spPr>
      </p:pic>
      <p:pic>
        <p:nvPicPr>
          <p:cNvPr id="12" name="SK-3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56377" y="4293096"/>
            <a:ext cx="3596580" cy="1954411"/>
          </a:xfrm>
          <a:prstGeom prst="rect">
            <a:avLst/>
          </a:prstGeom>
        </p:spPr>
      </p:pic>
      <p:pic>
        <p:nvPicPr>
          <p:cNvPr id="13" name="SK-3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034980"/>
            <a:ext cx="1828800" cy="1371600"/>
          </a:xfrm>
          <a:prstGeom prst="rect">
            <a:avLst/>
          </a:prstGeom>
        </p:spPr>
      </p:pic>
      <p:pic>
        <p:nvPicPr>
          <p:cNvPr id="14" name="SK-3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5" name="SK-3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765161" y="6583561"/>
            <a:ext cx="365671" cy="267444"/>
          </a:xfrm>
          <a:prstGeom prst="rect">
            <a:avLst/>
          </a:prstGeom>
        </p:spPr>
      </p:pic>
      <p:pic>
        <p:nvPicPr>
          <p:cNvPr id="16" name="SK-3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29600" y="4402782"/>
            <a:ext cx="402282" cy="397669"/>
          </a:xfrm>
          <a:prstGeom prst="rect">
            <a:avLst/>
          </a:prstGeom>
        </p:spPr>
      </p:pic>
      <p:pic>
        <p:nvPicPr>
          <p:cNvPr id="17" name="SK-3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13498" y="4395936"/>
            <a:ext cx="438894" cy="418207"/>
          </a:xfrm>
          <a:prstGeom prst="rect">
            <a:avLst/>
          </a:prstGeom>
        </p:spPr>
      </p:pic>
      <p:pic>
        <p:nvPicPr>
          <p:cNvPr id="18" name="SK-3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5192" y="4389090"/>
            <a:ext cx="451098" cy="411361"/>
          </a:xfrm>
          <a:prstGeom prst="rect">
            <a:avLst/>
          </a:prstGeom>
        </p:spPr>
      </p:pic>
      <p:pic>
        <p:nvPicPr>
          <p:cNvPr id="19" name="SK-3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241655" y="2016175"/>
            <a:ext cx="475357" cy="363438"/>
          </a:xfrm>
          <a:prstGeom prst="rect">
            <a:avLst/>
          </a:prstGeom>
        </p:spPr>
      </p:pic>
      <p:pic>
        <p:nvPicPr>
          <p:cNvPr id="20" name="SK-3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01294" y="1981944"/>
            <a:ext cx="463153" cy="418207"/>
          </a:xfrm>
          <a:prstGeom prst="rect">
            <a:avLst/>
          </a:prstGeom>
        </p:spPr>
      </p:pic>
      <p:pic>
        <p:nvPicPr>
          <p:cNvPr id="21" name="SK-37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5192" y="1981944"/>
            <a:ext cx="451098" cy="418207"/>
          </a:xfrm>
          <a:prstGeom prst="rect">
            <a:avLst/>
          </a:prstGeom>
        </p:spPr>
      </p:pic>
      <p:pic>
        <p:nvPicPr>
          <p:cNvPr id="22" name="SK-37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838557" y="239911"/>
            <a:ext cx="1036290" cy="1213842"/>
          </a:xfrm>
          <a:prstGeom prst="rect">
            <a:avLst/>
          </a:prstGeom>
        </p:spPr>
      </p:pic>
      <p:sp>
        <p:nvSpPr>
          <p:cNvPr id="23" name="SK-37-text-22"/>
          <p:cNvSpPr/>
          <p:nvPr/>
        </p:nvSpPr>
        <p:spPr>
          <a:xfrm>
            <a:off x="499765" y="438894"/>
            <a:ext cx="11692235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75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Quick Recall Summary</a:t>
            </a:r>
            <a:endParaRPr lang="en-US" sz="4275" dirty="0"/>
          </a:p>
        </p:txBody>
      </p:sp>
      <p:sp>
        <p:nvSpPr>
          <p:cNvPr id="24" name="SK-37-text-23"/>
          <p:cNvSpPr/>
          <p:nvPr/>
        </p:nvSpPr>
        <p:spPr>
          <a:xfrm>
            <a:off x="475357" y="1316682"/>
            <a:ext cx="11716643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42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*Essential cut-offs, quality standards, and reference equations — revision-ready*</a:t>
            </a:r>
            <a:endParaRPr lang="en-US" sz="2250" dirty="0"/>
          </a:p>
        </p:txBody>
      </p:sp>
      <p:sp>
        <p:nvSpPr>
          <p:cNvPr id="25" name="SK-37-text-24"/>
          <p:cNvSpPr/>
          <p:nvPr/>
        </p:nvSpPr>
        <p:spPr>
          <a:xfrm>
            <a:off x="1109365" y="2071092"/>
            <a:ext cx="48825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Obstructive Pattern</a:t>
            </a:r>
            <a:endParaRPr lang="en-US" sz="1650" dirty="0"/>
          </a:p>
        </p:txBody>
      </p:sp>
      <p:sp>
        <p:nvSpPr>
          <p:cNvPr id="26" name="SK-37-text-25"/>
          <p:cNvSpPr/>
          <p:nvPr/>
        </p:nvSpPr>
        <p:spPr>
          <a:xfrm>
            <a:off x="572988" y="2496294"/>
            <a:ext cx="870489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FEV1/FVC &lt; 0.70 post-bronchodilator</a:t>
            </a:r>
            <a:endParaRPr lang="en-US" sz="1425" dirty="0"/>
          </a:p>
        </p:txBody>
      </p:sp>
      <p:sp>
        <p:nvSpPr>
          <p:cNvPr id="27" name="SK-37-text-26"/>
          <p:cNvSpPr/>
          <p:nvPr/>
        </p:nvSpPr>
        <p:spPr>
          <a:xfrm>
            <a:off x="572988" y="2763738"/>
            <a:ext cx="827055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FEV1 reduced, FVC normal or reduced</a:t>
            </a:r>
            <a:endParaRPr lang="en-US" sz="1425" dirty="0"/>
          </a:p>
        </p:txBody>
      </p:sp>
      <p:sp>
        <p:nvSpPr>
          <p:cNvPr id="28" name="SK-37-text-27"/>
          <p:cNvSpPr/>
          <p:nvPr/>
        </p:nvSpPr>
        <p:spPr>
          <a:xfrm>
            <a:off x="572988" y="3038029"/>
            <a:ext cx="834294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Causes: COPD, asthma, bronchiectasis</a:t>
            </a:r>
            <a:endParaRPr lang="en-US" sz="1425" dirty="0"/>
          </a:p>
        </p:txBody>
      </p:sp>
      <p:sp>
        <p:nvSpPr>
          <p:cNvPr id="29" name="SK-37-text-28"/>
          <p:cNvSpPr/>
          <p:nvPr/>
        </p:nvSpPr>
        <p:spPr>
          <a:xfrm>
            <a:off x="4925467" y="2071092"/>
            <a:ext cx="48825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Restrictive Pattern</a:t>
            </a:r>
            <a:endParaRPr lang="en-US" sz="1650" dirty="0"/>
          </a:p>
        </p:txBody>
      </p:sp>
      <p:sp>
        <p:nvSpPr>
          <p:cNvPr id="30" name="SK-37-text-29"/>
          <p:cNvSpPr/>
          <p:nvPr/>
        </p:nvSpPr>
        <p:spPr>
          <a:xfrm>
            <a:off x="4401294" y="2496294"/>
            <a:ext cx="77907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Normal or elevated FEV1/FVC ratio</a:t>
            </a:r>
            <a:endParaRPr lang="en-US" sz="1425" dirty="0"/>
          </a:p>
        </p:txBody>
      </p:sp>
      <p:sp>
        <p:nvSpPr>
          <p:cNvPr id="31" name="SK-37-text-30"/>
          <p:cNvSpPr/>
          <p:nvPr/>
        </p:nvSpPr>
        <p:spPr>
          <a:xfrm>
            <a:off x="4413498" y="2763738"/>
            <a:ext cx="551973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FVC reduced (below LLN)</a:t>
            </a:r>
            <a:endParaRPr lang="en-US" sz="1425" dirty="0"/>
          </a:p>
        </p:txBody>
      </p:sp>
      <p:sp>
        <p:nvSpPr>
          <p:cNvPr id="32" name="SK-37-text-31"/>
          <p:cNvSpPr/>
          <p:nvPr/>
        </p:nvSpPr>
        <p:spPr>
          <a:xfrm>
            <a:off x="4413498" y="3031182"/>
            <a:ext cx="3121075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Causes: ILD, kyphoscoliosis, obesity,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pleural disease</a:t>
            </a:r>
            <a:endParaRPr lang="en-US" sz="1350" dirty="0"/>
          </a:p>
        </p:txBody>
      </p:sp>
      <p:sp>
        <p:nvSpPr>
          <p:cNvPr id="33" name="SK-37-text-32"/>
          <p:cNvSpPr/>
          <p:nvPr/>
        </p:nvSpPr>
        <p:spPr>
          <a:xfrm>
            <a:off x="4413498" y="3518148"/>
            <a:ext cx="660558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Confirm with TLC measurement</a:t>
            </a:r>
            <a:endParaRPr lang="en-US" sz="1425" dirty="0"/>
          </a:p>
        </p:txBody>
      </p:sp>
      <p:sp>
        <p:nvSpPr>
          <p:cNvPr id="34" name="SK-37-text-33"/>
          <p:cNvSpPr/>
          <p:nvPr/>
        </p:nvSpPr>
        <p:spPr>
          <a:xfrm>
            <a:off x="8741569" y="2071092"/>
            <a:ext cx="3450431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COPD Severity (GOLD 2026)</a:t>
            </a:r>
            <a:endParaRPr lang="en-US" sz="1650" dirty="0"/>
          </a:p>
        </p:txBody>
      </p:sp>
      <p:sp>
        <p:nvSpPr>
          <p:cNvPr id="35" name="SK-37-text-34"/>
          <p:cNvSpPr/>
          <p:nvPr/>
        </p:nvSpPr>
        <p:spPr>
          <a:xfrm>
            <a:off x="8229600" y="2496294"/>
            <a:ext cx="39624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GOLD 1: FEV1 ≥ 80% — Mild</a:t>
            </a:r>
            <a:endParaRPr lang="en-US" sz="1425" dirty="0"/>
          </a:p>
        </p:txBody>
      </p:sp>
      <p:sp>
        <p:nvSpPr>
          <p:cNvPr id="36" name="SK-37-text-35"/>
          <p:cNvSpPr/>
          <p:nvPr/>
        </p:nvSpPr>
        <p:spPr>
          <a:xfrm>
            <a:off x="8229600" y="2763738"/>
            <a:ext cx="39624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GOLD 2: FEV1 50–79% — Moderate</a:t>
            </a:r>
            <a:endParaRPr lang="en-US" sz="1425" dirty="0"/>
          </a:p>
        </p:txBody>
      </p:sp>
      <p:sp>
        <p:nvSpPr>
          <p:cNvPr id="37" name="SK-37-text-36"/>
          <p:cNvSpPr/>
          <p:nvPr/>
        </p:nvSpPr>
        <p:spPr>
          <a:xfrm>
            <a:off x="8229600" y="3031182"/>
            <a:ext cx="39624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GOLD 3: FEV1 30–49% — Severe</a:t>
            </a:r>
            <a:endParaRPr lang="en-US" sz="1425" dirty="0"/>
          </a:p>
        </p:txBody>
      </p:sp>
      <p:sp>
        <p:nvSpPr>
          <p:cNvPr id="38" name="SK-37-text-37"/>
          <p:cNvSpPr/>
          <p:nvPr/>
        </p:nvSpPr>
        <p:spPr>
          <a:xfrm>
            <a:off x="8229600" y="3278088"/>
            <a:ext cx="39624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GOLD 4: FEV1 &lt; 30% — Very Severe</a:t>
            </a:r>
            <a:endParaRPr lang="en-US" sz="1425" dirty="0"/>
          </a:p>
        </p:txBody>
      </p:sp>
      <p:sp>
        <p:nvSpPr>
          <p:cNvPr id="39" name="SK-37-text-38"/>
          <p:cNvSpPr/>
          <p:nvPr/>
        </p:nvSpPr>
        <p:spPr>
          <a:xfrm>
            <a:off x="8229600" y="3545532"/>
            <a:ext cx="39624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(Post-BD FEV1/FVC &lt; 0.70 required)</a:t>
            </a:r>
            <a:endParaRPr lang="en-US" sz="1425" dirty="0"/>
          </a:p>
        </p:txBody>
      </p:sp>
      <p:sp>
        <p:nvSpPr>
          <p:cNvPr id="40" name="SK-37-text-39"/>
          <p:cNvSpPr/>
          <p:nvPr/>
        </p:nvSpPr>
        <p:spPr>
          <a:xfrm>
            <a:off x="1084957" y="4478238"/>
            <a:ext cx="714565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Bronchodilator Reversibility</a:t>
            </a:r>
            <a:endParaRPr lang="en-US" sz="1650" dirty="0"/>
          </a:p>
        </p:txBody>
      </p:sp>
      <p:sp>
        <p:nvSpPr>
          <p:cNvPr id="41" name="SK-37-text-40"/>
          <p:cNvSpPr/>
          <p:nvPr/>
        </p:nvSpPr>
        <p:spPr>
          <a:xfrm>
            <a:off x="572988" y="4930825"/>
            <a:ext cx="92116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Significant: FEV1 &gt; 12% AND &gt; 200 mL</a:t>
            </a:r>
            <a:endParaRPr lang="en-US" sz="1425" dirty="0"/>
          </a:p>
        </p:txBody>
      </p:sp>
      <p:sp>
        <p:nvSpPr>
          <p:cNvPr id="42" name="SK-37-text-41"/>
          <p:cNvSpPr/>
          <p:nvPr/>
        </p:nvSpPr>
        <p:spPr>
          <a:xfrm>
            <a:off x="572988" y="5198269"/>
            <a:ext cx="892206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Suggests asthma (NICE NG245, 2024)</a:t>
            </a:r>
            <a:endParaRPr lang="en-US" sz="1425" dirty="0"/>
          </a:p>
        </p:txBody>
      </p:sp>
      <p:sp>
        <p:nvSpPr>
          <p:cNvPr id="43" name="SK-37-text-42"/>
          <p:cNvSpPr/>
          <p:nvPr/>
        </p:nvSpPr>
        <p:spPr>
          <a:xfrm>
            <a:off x="572988" y="5472559"/>
            <a:ext cx="1015269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Not just 12% alone — both criteria required</a:t>
            </a:r>
            <a:endParaRPr lang="en-US" sz="1425" dirty="0"/>
          </a:p>
        </p:txBody>
      </p:sp>
      <p:sp>
        <p:nvSpPr>
          <p:cNvPr id="44" name="SK-37-text-43"/>
          <p:cNvSpPr/>
          <p:nvPr/>
        </p:nvSpPr>
        <p:spPr>
          <a:xfrm>
            <a:off x="572988" y="5733157"/>
            <a:ext cx="2913757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COPD: partial response (10–15%), not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diagnostic</a:t>
            </a:r>
            <a:endParaRPr lang="en-US" sz="1350" dirty="0"/>
          </a:p>
        </p:txBody>
      </p:sp>
      <p:sp>
        <p:nvSpPr>
          <p:cNvPr id="45" name="SK-37-text-44"/>
          <p:cNvSpPr/>
          <p:nvPr/>
        </p:nvSpPr>
        <p:spPr>
          <a:xfrm>
            <a:off x="4901059" y="4471392"/>
            <a:ext cx="7290941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Standards (ARTP v6.5)</a:t>
            </a:r>
            <a:endParaRPr lang="en-US" sz="1650" dirty="0"/>
          </a:p>
        </p:txBody>
      </p:sp>
      <p:sp>
        <p:nvSpPr>
          <p:cNvPr id="46" name="SK-37-text-45"/>
          <p:cNvSpPr/>
          <p:nvPr/>
        </p:nvSpPr>
        <p:spPr>
          <a:xfrm>
            <a:off x="4389090" y="4930825"/>
            <a:ext cx="78029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Min. 3 acceptable blows; up to 8 attempts</a:t>
            </a:r>
            <a:endParaRPr lang="en-US" sz="1425" dirty="0"/>
          </a:p>
        </p:txBody>
      </p:sp>
      <p:sp>
        <p:nvSpPr>
          <p:cNvPr id="47" name="SK-37-text-46"/>
          <p:cNvSpPr/>
          <p:nvPr/>
        </p:nvSpPr>
        <p:spPr>
          <a:xfrm>
            <a:off x="4389090" y="5198269"/>
            <a:ext cx="780291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Reproducibility: FEV1 and FVC within 150 mL or 5%</a:t>
            </a:r>
            <a:endParaRPr lang="en-US" sz="1425" dirty="0"/>
          </a:p>
        </p:txBody>
      </p:sp>
      <p:sp>
        <p:nvSpPr>
          <p:cNvPr id="48" name="SK-37-text-47"/>
          <p:cNvSpPr/>
          <p:nvPr/>
        </p:nvSpPr>
        <p:spPr>
          <a:xfrm>
            <a:off x="4389090" y="5458867"/>
            <a:ext cx="78029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Blow duration: ≥ 6 seconds (adults)</a:t>
            </a:r>
            <a:endParaRPr lang="en-US" sz="1425" dirty="0"/>
          </a:p>
        </p:txBody>
      </p:sp>
      <p:sp>
        <p:nvSpPr>
          <p:cNvPr id="49" name="SK-37-text-48"/>
          <p:cNvSpPr/>
          <p:nvPr/>
        </p:nvSpPr>
        <p:spPr>
          <a:xfrm>
            <a:off x="4389090" y="5719465"/>
            <a:ext cx="78029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 HIGHEST FEV1 + HIGHEST FVC separately</a:t>
            </a:r>
            <a:endParaRPr lang="en-US" sz="1425" dirty="0"/>
          </a:p>
        </p:txBody>
      </p:sp>
      <p:sp>
        <p:nvSpPr>
          <p:cNvPr id="50" name="SK-37-text-49"/>
          <p:cNvSpPr/>
          <p:nvPr/>
        </p:nvSpPr>
        <p:spPr>
          <a:xfrm>
            <a:off x="4389090" y="5980063"/>
            <a:ext cx="725709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If RVC &gt; FVC, use RVC for ratio</a:t>
            </a:r>
            <a:endParaRPr lang="en-US" sz="1425" dirty="0"/>
          </a:p>
        </p:txBody>
      </p:sp>
      <p:sp>
        <p:nvSpPr>
          <p:cNvPr id="51" name="SK-37-text-50"/>
          <p:cNvSpPr/>
          <p:nvPr/>
        </p:nvSpPr>
        <p:spPr>
          <a:xfrm>
            <a:off x="8692753" y="4478238"/>
            <a:ext cx="349924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GLI 2022 Race-Neutral Equations</a:t>
            </a:r>
            <a:endParaRPr lang="en-US" sz="1650" dirty="0"/>
          </a:p>
        </p:txBody>
      </p:sp>
      <p:sp>
        <p:nvSpPr>
          <p:cNvPr id="52" name="SK-37-text-51"/>
          <p:cNvSpPr/>
          <p:nvPr/>
        </p:nvSpPr>
        <p:spPr>
          <a:xfrm>
            <a:off x="8229599" y="4930825"/>
            <a:ext cx="359658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Uses age, height, sex only — no race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adjustment</a:t>
            </a:r>
            <a:endParaRPr lang="en-US" sz="1350" dirty="0"/>
          </a:p>
        </p:txBody>
      </p:sp>
      <p:sp>
        <p:nvSpPr>
          <p:cNvPr id="53" name="SK-37-text-52"/>
          <p:cNvSpPr/>
          <p:nvPr/>
        </p:nvSpPr>
        <p:spPr>
          <a:xfrm>
            <a:off x="8229600" y="5390257"/>
            <a:ext cx="39624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Replaces old Afro-Caribbean –13% / Asian –7%</a:t>
            </a:r>
            <a:endParaRPr lang="en-US" sz="1425" dirty="0"/>
          </a:p>
        </p:txBody>
      </p:sp>
      <p:sp>
        <p:nvSpPr>
          <p:cNvPr id="54" name="SK-37-text-53"/>
          <p:cNvSpPr/>
          <p:nvPr/>
        </p:nvSpPr>
        <p:spPr>
          <a:xfrm>
            <a:off x="8229600" y="5650855"/>
            <a:ext cx="39624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LLN = Z-score below –1.64 (5th percentile)</a:t>
            </a:r>
            <a:endParaRPr lang="en-US" sz="1425" dirty="0"/>
          </a:p>
        </p:txBody>
      </p:sp>
      <p:sp>
        <p:nvSpPr>
          <p:cNvPr id="55" name="SK-37-text-54"/>
          <p:cNvSpPr/>
          <p:nvPr/>
        </p:nvSpPr>
        <p:spPr>
          <a:xfrm>
            <a:off x="8229600" y="5918448"/>
            <a:ext cx="39624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ARTP endorsed June 2025 for UK practice</a:t>
            </a:r>
            <a:endParaRPr lang="en-US" sz="1425" dirty="0"/>
          </a:p>
        </p:txBody>
      </p:sp>
      <p:sp>
        <p:nvSpPr>
          <p:cNvPr id="56" name="SK-37-text-55"/>
          <p:cNvSpPr/>
          <p:nvPr/>
        </p:nvSpPr>
        <p:spPr>
          <a:xfrm>
            <a:off x="121890" y="6604248"/>
            <a:ext cx="120701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 · May 2026 · ARTP v6.5 · NICE NG115 / NG245 · GLI 2022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29046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1569244"/>
            <a:ext cx="2365177" cy="571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3357" y="0"/>
            <a:ext cx="1048494" cy="1049238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2537371"/>
            <a:ext cx="3511153" cy="1666429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28071" y="2537371"/>
            <a:ext cx="3499098" cy="1666429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22282" y="2537371"/>
            <a:ext cx="3511153" cy="1666429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4443859"/>
            <a:ext cx="3511153" cy="1639044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28071" y="4443859"/>
            <a:ext cx="3499098" cy="1639044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22282" y="4443859"/>
            <a:ext cx="3511153" cy="1639044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788075"/>
            <a:ext cx="585192" cy="575965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358830"/>
            <a:ext cx="12192000" cy="381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06894" y="6446490"/>
            <a:ext cx="365671" cy="329059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29600" y="4567386"/>
            <a:ext cx="646063" cy="671959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10980" y="4567386"/>
            <a:ext cx="646063" cy="671959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6769" y="4567386"/>
            <a:ext cx="658267" cy="671959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229600" y="2681436"/>
            <a:ext cx="646063" cy="678805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10980" y="2681436"/>
            <a:ext cx="646063" cy="678805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4565" y="2681436"/>
            <a:ext cx="670471" cy="678805"/>
          </a:xfrm>
          <a:prstGeom prst="rect">
            <a:avLst/>
          </a:prstGeom>
        </p:spPr>
      </p:pic>
      <p:sp>
        <p:nvSpPr>
          <p:cNvPr id="21" name="SK-4-text-20"/>
          <p:cNvSpPr/>
          <p:nvPr/>
        </p:nvSpPr>
        <p:spPr>
          <a:xfrm>
            <a:off x="646063" y="466279"/>
            <a:ext cx="300132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76B5C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INDICATIONS</a:t>
            </a:r>
            <a:endParaRPr lang="en-US" sz="1725" dirty="0"/>
          </a:p>
        </p:txBody>
      </p:sp>
      <p:sp>
        <p:nvSpPr>
          <p:cNvPr id="22" name="SK-4-text-21"/>
          <p:cNvSpPr/>
          <p:nvPr/>
        </p:nvSpPr>
        <p:spPr>
          <a:xfrm>
            <a:off x="658267" y="795486"/>
            <a:ext cx="11533733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56B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to Perform Spirometry</a:t>
            </a:r>
            <a:endParaRPr lang="en-US" sz="4200" dirty="0"/>
          </a:p>
        </p:txBody>
      </p:sp>
      <p:sp>
        <p:nvSpPr>
          <p:cNvPr id="23" name="SK-4-text-22"/>
          <p:cNvSpPr/>
          <p:nvPr/>
        </p:nvSpPr>
        <p:spPr>
          <a:xfrm>
            <a:off x="658267" y="1837879"/>
            <a:ext cx="1145286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55555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*Key clinical scenarios for GP practice*</a:t>
            </a:r>
            <a:endParaRPr lang="en-US" sz="1800" dirty="0"/>
          </a:p>
        </p:txBody>
      </p:sp>
      <p:sp>
        <p:nvSpPr>
          <p:cNvPr id="24" name="SK-4-text-23"/>
          <p:cNvSpPr/>
          <p:nvPr/>
        </p:nvSpPr>
        <p:spPr>
          <a:xfrm>
            <a:off x="1572667" y="2852886"/>
            <a:ext cx="461391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Suspected COPD</a:t>
            </a:r>
            <a:endParaRPr lang="en-US" sz="2100" dirty="0"/>
          </a:p>
        </p:txBody>
      </p:sp>
      <p:sp>
        <p:nvSpPr>
          <p:cNvPr id="25" name="SK-4-text-24"/>
          <p:cNvSpPr/>
          <p:nvPr/>
        </p:nvSpPr>
        <p:spPr>
          <a:xfrm>
            <a:off x="816769" y="3497461"/>
            <a:ext cx="3194298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*Smoker or ex-smoker with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breathlessness or chronic cough</a:t>
            </a:r>
            <a:endParaRPr lang="en-US" sz="1575" dirty="0"/>
          </a:p>
        </p:txBody>
      </p:sp>
      <p:sp>
        <p:nvSpPr>
          <p:cNvPr id="26" name="SK-4-text-25"/>
          <p:cNvSpPr/>
          <p:nvPr/>
        </p:nvSpPr>
        <p:spPr>
          <a:xfrm>
            <a:off x="5254675" y="2715667"/>
            <a:ext cx="1487388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Suspected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Asthma</a:t>
            </a:r>
            <a:endParaRPr lang="en-US" sz="2100" dirty="0"/>
          </a:p>
        </p:txBody>
      </p:sp>
      <p:sp>
        <p:nvSpPr>
          <p:cNvPr id="27" name="SK-4-text-26"/>
          <p:cNvSpPr/>
          <p:nvPr/>
        </p:nvSpPr>
        <p:spPr>
          <a:xfrm>
            <a:off x="4523184" y="3497461"/>
            <a:ext cx="2901553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*Variable symptoms, wheeze,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nocturnal waking</a:t>
            </a:r>
            <a:endParaRPr lang="en-US" sz="1575" dirty="0"/>
          </a:p>
        </p:txBody>
      </p:sp>
      <p:sp>
        <p:nvSpPr>
          <p:cNvPr id="28" name="SK-4-text-27"/>
          <p:cNvSpPr/>
          <p:nvPr/>
        </p:nvSpPr>
        <p:spPr>
          <a:xfrm>
            <a:off x="8973294" y="2708821"/>
            <a:ext cx="2096988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Unexplained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Breathlessness</a:t>
            </a:r>
            <a:endParaRPr lang="en-US" sz="2100" dirty="0"/>
          </a:p>
        </p:txBody>
      </p:sp>
      <p:sp>
        <p:nvSpPr>
          <p:cNvPr id="29" name="SK-4-text-28"/>
          <p:cNvSpPr/>
          <p:nvPr/>
        </p:nvSpPr>
        <p:spPr>
          <a:xfrm>
            <a:off x="8229600" y="3497461"/>
            <a:ext cx="2645569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*Exclude respiratory cause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aetiology unclear</a:t>
            </a:r>
            <a:endParaRPr lang="en-US" sz="1575" dirty="0"/>
          </a:p>
        </p:txBody>
      </p:sp>
      <p:sp>
        <p:nvSpPr>
          <p:cNvPr id="30" name="SK-4-text-29"/>
          <p:cNvSpPr/>
          <p:nvPr/>
        </p:nvSpPr>
        <p:spPr>
          <a:xfrm>
            <a:off x="1572667" y="4594771"/>
            <a:ext cx="2218879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Monitoring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Chronic Disease</a:t>
            </a:r>
            <a:endParaRPr lang="en-US" sz="2100" dirty="0"/>
          </a:p>
        </p:txBody>
      </p:sp>
      <p:sp>
        <p:nvSpPr>
          <p:cNvPr id="31" name="SK-4-text-30"/>
          <p:cNvSpPr/>
          <p:nvPr/>
        </p:nvSpPr>
        <p:spPr>
          <a:xfrm>
            <a:off x="816769" y="5383411"/>
            <a:ext cx="276745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*Track disease progression;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annual COPD review</a:t>
            </a:r>
            <a:endParaRPr lang="en-US" sz="1575" dirty="0"/>
          </a:p>
        </p:txBody>
      </p:sp>
      <p:sp>
        <p:nvSpPr>
          <p:cNvPr id="32" name="SK-4-text-31"/>
          <p:cNvSpPr/>
          <p:nvPr/>
        </p:nvSpPr>
        <p:spPr>
          <a:xfrm>
            <a:off x="5254675" y="4594771"/>
            <a:ext cx="1889671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Pre-operative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Assessment</a:t>
            </a:r>
            <a:endParaRPr lang="en-US" sz="2100" dirty="0"/>
          </a:p>
        </p:txBody>
      </p:sp>
      <p:sp>
        <p:nvSpPr>
          <p:cNvPr id="33" name="SK-4-text-32"/>
          <p:cNvSpPr/>
          <p:nvPr/>
        </p:nvSpPr>
        <p:spPr>
          <a:xfrm>
            <a:off x="4523184" y="5390257"/>
            <a:ext cx="271879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*Assess respiratory reserve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surgery</a:t>
            </a:r>
            <a:endParaRPr lang="en-US" sz="1575" dirty="0"/>
          </a:p>
        </p:txBody>
      </p:sp>
      <p:sp>
        <p:nvSpPr>
          <p:cNvPr id="34" name="SK-4-text-33"/>
          <p:cNvSpPr/>
          <p:nvPr/>
        </p:nvSpPr>
        <p:spPr>
          <a:xfrm>
            <a:off x="8973294" y="4594771"/>
            <a:ext cx="1828800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Occupational</a:t>
            </a:r>
            <a:endParaRPr lang="en-US" sz="2100" dirty="0"/>
          </a:p>
          <a:p>
            <a:pPr marL="0" indent="0" algn="l">
              <a:lnSpc>
                <a:spcPts val="2310"/>
              </a:lnSpc>
              <a:buNone/>
            </a:pPr>
            <a:r>
              <a:rPr lang="en-US" sz="2100" b="1" dirty="0">
                <a:solidFill>
                  <a:srgbClr val="002D6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Lung Disease</a:t>
            </a:r>
            <a:endParaRPr lang="en-US" sz="2100" dirty="0"/>
          </a:p>
        </p:txBody>
      </p:sp>
      <p:sp>
        <p:nvSpPr>
          <p:cNvPr id="35" name="SK-4-text-34"/>
          <p:cNvSpPr/>
          <p:nvPr/>
        </p:nvSpPr>
        <p:spPr>
          <a:xfrm>
            <a:off x="8229600" y="5383411"/>
            <a:ext cx="310887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*Screening in dusty or chemical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exposure environments</a:t>
            </a:r>
            <a:endParaRPr lang="en-US" sz="1575" dirty="0"/>
          </a:p>
        </p:txBody>
      </p:sp>
      <p:sp>
        <p:nvSpPr>
          <p:cNvPr id="36" name="SK-4-text-35"/>
          <p:cNvSpPr/>
          <p:nvPr/>
        </p:nvSpPr>
        <p:spPr>
          <a:xfrm>
            <a:off x="280392" y="6521946"/>
            <a:ext cx="255460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350" dirty="0"/>
          </a:p>
        </p:txBody>
      </p:sp>
      <p:sp>
        <p:nvSpPr>
          <p:cNvPr id="37" name="SK-4-text-36"/>
          <p:cNvSpPr/>
          <p:nvPr/>
        </p:nvSpPr>
        <p:spPr>
          <a:xfrm>
            <a:off x="10509498" y="6542484"/>
            <a:ext cx="168250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88888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/ 37</a:t>
            </a:r>
            <a:endParaRPr lang="en-US" sz="1350" dirty="0"/>
          </a:p>
        </p:txBody>
      </p:sp>
      <p:sp>
        <p:nvSpPr>
          <p:cNvPr id="38" name="SK-4-text-37"/>
          <p:cNvSpPr/>
          <p:nvPr/>
        </p:nvSpPr>
        <p:spPr>
          <a:xfrm>
            <a:off x="11472565" y="6515100"/>
            <a:ext cx="63385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750"/>
              </a:lnSpc>
              <a:buNone/>
            </a:pPr>
            <a:r>
              <a:rPr lang="en-US" sz="750" b="1" dirty="0">
                <a:solidFill>
                  <a:srgbClr val="0056B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Respiratory</a:t>
            </a:r>
            <a:endParaRPr lang="en-US" sz="750" dirty="0"/>
          </a:p>
          <a:p>
            <a:pPr marL="0" indent="0" algn="l">
              <a:lnSpc>
                <a:spcPts val="750"/>
              </a:lnSpc>
              <a:buNone/>
            </a:pPr>
            <a:r>
              <a:rPr lang="en-US" sz="750" b="1" dirty="0">
                <a:solidFill>
                  <a:srgbClr val="0056B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Services</a:t>
            </a:r>
            <a:endParaRPr lang="en-US" sz="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161" y="0"/>
            <a:ext cx="6522690" cy="1659582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8471" y="0"/>
            <a:ext cx="853529" cy="48012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33671" y="0"/>
            <a:ext cx="1158329" cy="65157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1251198"/>
            <a:ext cx="1645890" cy="762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859" y="2249388"/>
            <a:ext cx="5315694" cy="3799284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2580" y="1988790"/>
            <a:ext cx="2462659" cy="56227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42298" y="2249388"/>
            <a:ext cx="5315694" cy="3799284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80871" y="1988790"/>
            <a:ext cx="2462659" cy="562273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3859" y="6206430"/>
            <a:ext cx="10923984" cy="418207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377880"/>
            <a:ext cx="853380" cy="96009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206430"/>
            <a:ext cx="1158180" cy="130299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8973" y="6281886"/>
            <a:ext cx="231577" cy="246757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36855" y="2084784"/>
            <a:ext cx="377875" cy="335905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43286" y="2084784"/>
            <a:ext cx="341263" cy="335905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704957" y="370284"/>
            <a:ext cx="853380" cy="1062930"/>
          </a:xfrm>
          <a:prstGeom prst="rect">
            <a:avLst/>
          </a:prstGeom>
        </p:spPr>
      </p:pic>
      <p:sp>
        <p:nvSpPr>
          <p:cNvPr id="18" name="SK-5-text-17"/>
          <p:cNvSpPr/>
          <p:nvPr/>
        </p:nvSpPr>
        <p:spPr>
          <a:xfrm>
            <a:off x="658267" y="603498"/>
            <a:ext cx="1153373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56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Contraindications to Spirometry</a:t>
            </a:r>
            <a:endParaRPr lang="en-US" sz="3750" dirty="0"/>
          </a:p>
        </p:txBody>
      </p:sp>
      <p:sp>
        <p:nvSpPr>
          <p:cNvPr id="19" name="SK-5-text-18"/>
          <p:cNvSpPr/>
          <p:nvPr/>
        </p:nvSpPr>
        <p:spPr>
          <a:xfrm>
            <a:off x="658267" y="1488132"/>
            <a:ext cx="106299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*Know before you blow — safety first*</a:t>
            </a:r>
            <a:endParaRPr lang="en-US" sz="1800" dirty="0"/>
          </a:p>
        </p:txBody>
      </p:sp>
      <p:sp>
        <p:nvSpPr>
          <p:cNvPr id="20" name="SK-5-text-19"/>
          <p:cNvSpPr/>
          <p:nvPr/>
        </p:nvSpPr>
        <p:spPr>
          <a:xfrm>
            <a:off x="2694384" y="2098477"/>
            <a:ext cx="269367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ABSOLUTE</a:t>
            </a:r>
            <a:endParaRPr lang="en-US" sz="2100" dirty="0"/>
          </a:p>
        </p:txBody>
      </p:sp>
      <p:sp>
        <p:nvSpPr>
          <p:cNvPr id="21" name="SK-5-text-20"/>
          <p:cNvSpPr/>
          <p:nvPr/>
        </p:nvSpPr>
        <p:spPr>
          <a:xfrm>
            <a:off x="816769" y="2825353"/>
            <a:ext cx="861822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Haemoptysis of unknown origin</a:t>
            </a:r>
            <a:endParaRPr lang="en-US" sz="1800" dirty="0"/>
          </a:p>
        </p:txBody>
      </p:sp>
      <p:sp>
        <p:nvSpPr>
          <p:cNvPr id="22" name="SK-5-text-21"/>
          <p:cNvSpPr/>
          <p:nvPr/>
        </p:nvSpPr>
        <p:spPr>
          <a:xfrm>
            <a:off x="816769" y="3346698"/>
            <a:ext cx="752094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Pneumothorax (unresolved)</a:t>
            </a:r>
            <a:endParaRPr lang="en-US" sz="1800" dirty="0"/>
          </a:p>
        </p:txBody>
      </p:sp>
      <p:sp>
        <p:nvSpPr>
          <p:cNvPr id="23" name="SK-5-text-22"/>
          <p:cNvSpPr/>
          <p:nvPr/>
        </p:nvSpPr>
        <p:spPr>
          <a:xfrm>
            <a:off x="816769" y="3861048"/>
            <a:ext cx="889254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Unstable cardiovascular status</a:t>
            </a:r>
            <a:endParaRPr lang="en-US" sz="1800" dirty="0"/>
          </a:p>
        </p:txBody>
      </p:sp>
      <p:sp>
        <p:nvSpPr>
          <p:cNvPr id="24" name="SK-5-text-23"/>
          <p:cNvSpPr/>
          <p:nvPr/>
        </p:nvSpPr>
        <p:spPr>
          <a:xfrm>
            <a:off x="816769" y="4361557"/>
            <a:ext cx="4389090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Myocardial infarction — within last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months</a:t>
            </a:r>
            <a:endParaRPr lang="en-US" sz="1875" dirty="0"/>
          </a:p>
        </p:txBody>
      </p:sp>
      <p:sp>
        <p:nvSpPr>
          <p:cNvPr id="25" name="SK-5-text-24"/>
          <p:cNvSpPr/>
          <p:nvPr/>
        </p:nvSpPr>
        <p:spPr>
          <a:xfrm>
            <a:off x="816769" y="5164038"/>
            <a:ext cx="4072086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Thoracic, abdominal or cerebral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aneurysm</a:t>
            </a:r>
            <a:endParaRPr lang="en-US" sz="1875" dirty="0"/>
          </a:p>
        </p:txBody>
      </p:sp>
      <p:sp>
        <p:nvSpPr>
          <p:cNvPr id="26" name="SK-5-text-25"/>
          <p:cNvSpPr/>
          <p:nvPr/>
        </p:nvSpPr>
        <p:spPr>
          <a:xfrm>
            <a:off x="8412361" y="2098477"/>
            <a:ext cx="269367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RELATIVE</a:t>
            </a:r>
            <a:endParaRPr lang="en-US" sz="2100" dirty="0"/>
          </a:p>
        </p:txBody>
      </p:sp>
      <p:sp>
        <p:nvSpPr>
          <p:cNvPr id="27" name="SK-5-text-26"/>
          <p:cNvSpPr/>
          <p:nvPr/>
        </p:nvSpPr>
        <p:spPr>
          <a:xfrm>
            <a:off x="6376392" y="2818507"/>
            <a:ext cx="581560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Recent eye surgery — within 3 months</a:t>
            </a:r>
            <a:endParaRPr lang="en-US" sz="1800" dirty="0"/>
          </a:p>
        </p:txBody>
      </p:sp>
      <p:sp>
        <p:nvSpPr>
          <p:cNvPr id="28" name="SK-5-text-27"/>
          <p:cNvSpPr/>
          <p:nvPr/>
        </p:nvSpPr>
        <p:spPr>
          <a:xfrm>
            <a:off x="6376392" y="3278088"/>
            <a:ext cx="4779169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Recent thoracic or abdominal surgery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within 3 months</a:t>
            </a:r>
            <a:endParaRPr lang="en-US" sz="1875" dirty="0"/>
          </a:p>
        </p:txBody>
      </p:sp>
      <p:sp>
        <p:nvSpPr>
          <p:cNvPr id="29" name="SK-5-text-28"/>
          <p:cNvSpPr/>
          <p:nvPr/>
        </p:nvSpPr>
        <p:spPr>
          <a:xfrm>
            <a:off x="6376392" y="4053036"/>
            <a:ext cx="4535388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Pregnancy (1st trimester — avoid;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2nd/3rd — results may be affected)</a:t>
            </a:r>
            <a:endParaRPr lang="en-US" sz="1875" dirty="0"/>
          </a:p>
        </p:txBody>
      </p:sp>
      <p:sp>
        <p:nvSpPr>
          <p:cNvPr id="30" name="SK-5-text-29"/>
          <p:cNvSpPr/>
          <p:nvPr/>
        </p:nvSpPr>
        <p:spPr>
          <a:xfrm>
            <a:off x="6376392" y="4827984"/>
            <a:ext cx="5815608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Active respiratory exacerbation</a:t>
            </a:r>
            <a:endParaRPr lang="en-US" sz="1800" dirty="0"/>
          </a:p>
        </p:txBody>
      </p:sp>
      <p:sp>
        <p:nvSpPr>
          <p:cNvPr id="31" name="SK-5-text-30"/>
          <p:cNvSpPr/>
          <p:nvPr/>
        </p:nvSpPr>
        <p:spPr>
          <a:xfrm>
            <a:off x="6376392" y="5294263"/>
            <a:ext cx="4913263" cy="6034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Acute illness (e.g., vomiting, diarrhoea,</a:t>
            </a:r>
            <a:endParaRPr lang="en-US" sz="1875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75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acute infection)</a:t>
            </a:r>
            <a:endParaRPr lang="en-US" sz="1875" dirty="0"/>
          </a:p>
        </p:txBody>
      </p:sp>
      <p:sp>
        <p:nvSpPr>
          <p:cNvPr id="32" name="SK-5-text-31"/>
          <p:cNvSpPr/>
          <p:nvPr/>
        </p:nvSpPr>
        <p:spPr>
          <a:xfrm>
            <a:off x="1084957" y="6281886"/>
            <a:ext cx="11107043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56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“Poorly controlled symptoms or active exacerbation? Reschedule — results will be falsely abnormal.”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209163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973" y="1535013"/>
            <a:ext cx="938659" cy="571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238" y="2434530"/>
            <a:ext cx="9525" cy="3223171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73" y="2434530"/>
            <a:ext cx="4925467" cy="754261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973" y="3278088"/>
            <a:ext cx="4925467" cy="754261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973" y="4121646"/>
            <a:ext cx="4925467" cy="754261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8973" y="4965055"/>
            <a:ext cx="4925467" cy="754261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7263" y="2434530"/>
            <a:ext cx="4925467" cy="754261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263" y="3278088"/>
            <a:ext cx="4925467" cy="754261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7263" y="4121646"/>
            <a:ext cx="4925467" cy="754261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7263" y="4965055"/>
            <a:ext cx="4925467" cy="754261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8973" y="5952679"/>
            <a:ext cx="10533757" cy="528042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792962"/>
            <a:ext cx="12192000" cy="4762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19271" y="5246340"/>
            <a:ext cx="2072580" cy="1611511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54267" y="5047357"/>
            <a:ext cx="390079" cy="569119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78675" y="4224486"/>
            <a:ext cx="365671" cy="54858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68988" y="3401467"/>
            <a:ext cx="572988" cy="528042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44580" y="2557909"/>
            <a:ext cx="621655" cy="541734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87475" y="5061198"/>
            <a:ext cx="560784" cy="541734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8659" y="4224486"/>
            <a:ext cx="658267" cy="548580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38659" y="3415159"/>
            <a:ext cx="658267" cy="493663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5271" y="2537371"/>
            <a:ext cx="585192" cy="582811"/>
          </a:xfrm>
          <a:prstGeom prst="rect">
            <a:avLst/>
          </a:prstGeom>
        </p:spPr>
      </p:pic>
      <p:sp>
        <p:nvSpPr>
          <p:cNvPr id="25" name="SK-6-text-24"/>
          <p:cNvSpPr/>
          <p:nvPr/>
        </p:nvSpPr>
        <p:spPr>
          <a:xfrm>
            <a:off x="792361" y="473125"/>
            <a:ext cx="4864596" cy="9394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0056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Patient Preparation</a:t>
            </a:r>
            <a:endParaRPr lang="en-US" sz="3300" dirty="0"/>
          </a:p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0056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Pre-test Procedures</a:t>
            </a:r>
            <a:endParaRPr lang="en-US" sz="3300" dirty="0"/>
          </a:p>
        </p:txBody>
      </p:sp>
      <p:sp>
        <p:nvSpPr>
          <p:cNvPr id="26" name="SK-6-text-25"/>
          <p:cNvSpPr/>
          <p:nvPr/>
        </p:nvSpPr>
        <p:spPr>
          <a:xfrm>
            <a:off x="780157" y="1707505"/>
            <a:ext cx="1015365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to tell your patient before they attend</a:t>
            </a:r>
            <a:endParaRPr lang="en-US" sz="1500" dirty="0"/>
          </a:p>
        </p:txBody>
      </p:sp>
      <p:sp>
        <p:nvSpPr>
          <p:cNvPr id="27" name="SK-6-text-26"/>
          <p:cNvSpPr/>
          <p:nvPr/>
        </p:nvSpPr>
        <p:spPr>
          <a:xfrm>
            <a:off x="2234654" y="2153394"/>
            <a:ext cx="2028974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ATTENDING</a:t>
            </a:r>
            <a:endParaRPr lang="en-US" sz="1425" dirty="0"/>
          </a:p>
        </p:txBody>
      </p:sp>
      <p:sp>
        <p:nvSpPr>
          <p:cNvPr id="28" name="SK-6-text-27"/>
          <p:cNvSpPr/>
          <p:nvPr/>
        </p:nvSpPr>
        <p:spPr>
          <a:xfrm>
            <a:off x="1779984" y="2592288"/>
            <a:ext cx="26193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alcohol</a:t>
            </a:r>
            <a:endParaRPr lang="en-US" sz="1650" dirty="0"/>
          </a:p>
        </p:txBody>
      </p:sp>
      <p:sp>
        <p:nvSpPr>
          <p:cNvPr id="29" name="SK-6-text-28"/>
          <p:cNvSpPr/>
          <p:nvPr/>
        </p:nvSpPr>
        <p:spPr>
          <a:xfrm>
            <a:off x="1779984" y="2880271"/>
            <a:ext cx="78790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for at least 4 hours before the test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1779984" y="3429000"/>
            <a:ext cx="43795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Light eating only</a:t>
            </a:r>
            <a:endParaRPr lang="en-US" sz="1650" dirty="0"/>
          </a:p>
        </p:txBody>
      </p:sp>
      <p:sp>
        <p:nvSpPr>
          <p:cNvPr id="31" name="SK-6-text-30"/>
          <p:cNvSpPr/>
          <p:nvPr/>
        </p:nvSpPr>
        <p:spPr>
          <a:xfrm>
            <a:off x="1779984" y="3716982"/>
            <a:ext cx="80619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a substantial meal for 2 hours before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1779984" y="4272409"/>
            <a:ext cx="51339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vigorous exercise</a:t>
            </a:r>
            <a:endParaRPr lang="en-US" sz="1650" dirty="0"/>
          </a:p>
        </p:txBody>
      </p:sp>
      <p:sp>
        <p:nvSpPr>
          <p:cNvPr id="33" name="SK-6-text-32"/>
          <p:cNvSpPr/>
          <p:nvPr/>
        </p:nvSpPr>
        <p:spPr>
          <a:xfrm>
            <a:off x="1779984" y="4546848"/>
            <a:ext cx="69037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Avoid for at least 30 minutes before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1779984" y="5102275"/>
            <a:ext cx="563689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Loose-fitting clothing</a:t>
            </a:r>
            <a:endParaRPr lang="en-US" sz="1650" dirty="0"/>
          </a:p>
        </p:txBody>
      </p:sp>
      <p:sp>
        <p:nvSpPr>
          <p:cNvPr id="35" name="SK-6-text-34"/>
          <p:cNvSpPr/>
          <p:nvPr/>
        </p:nvSpPr>
        <p:spPr>
          <a:xfrm>
            <a:off x="1779984" y="5383411"/>
            <a:ext cx="739140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Tight clothing restricts chest expansion</a:t>
            </a:r>
            <a:endParaRPr lang="en-US" sz="1200" dirty="0"/>
          </a:p>
        </p:txBody>
      </p:sp>
      <p:sp>
        <p:nvSpPr>
          <p:cNvPr id="36" name="SK-6-text-35"/>
          <p:cNvSpPr/>
          <p:nvPr/>
        </p:nvSpPr>
        <p:spPr>
          <a:xfrm>
            <a:off x="8025854" y="2153394"/>
            <a:ext cx="182165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008B8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DURING THE TEST</a:t>
            </a:r>
            <a:endParaRPr lang="en-US" sz="1425" dirty="0"/>
          </a:p>
        </p:txBody>
      </p:sp>
      <p:sp>
        <p:nvSpPr>
          <p:cNvPr id="37" name="SK-6-text-36"/>
          <p:cNvSpPr/>
          <p:nvPr/>
        </p:nvSpPr>
        <p:spPr>
          <a:xfrm>
            <a:off x="7461498" y="2592288"/>
            <a:ext cx="387667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Accurate height</a:t>
            </a:r>
            <a:endParaRPr lang="en-US" sz="1650" dirty="0"/>
          </a:p>
        </p:txBody>
      </p:sp>
      <p:sp>
        <p:nvSpPr>
          <p:cNvPr id="38" name="SK-6-text-37"/>
          <p:cNvSpPr/>
          <p:nvPr/>
        </p:nvSpPr>
        <p:spPr>
          <a:xfrm>
            <a:off x="7461498" y="2880271"/>
            <a:ext cx="47305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Essential — used to calculate predicted values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7461498" y="3429000"/>
            <a:ext cx="463105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Record age and sex</a:t>
            </a:r>
            <a:endParaRPr lang="en-US" sz="1650" dirty="0"/>
          </a:p>
        </p:txBody>
      </p:sp>
      <p:sp>
        <p:nvSpPr>
          <p:cNvPr id="40" name="SK-6-text-39"/>
          <p:cNvSpPr/>
          <p:nvPr/>
        </p:nvSpPr>
        <p:spPr>
          <a:xfrm>
            <a:off x="7461498" y="3716982"/>
            <a:ext cx="47305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Required for reference equation calculations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7461498" y="4265563"/>
            <a:ext cx="473050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Comfortable room temperature</a:t>
            </a:r>
            <a:endParaRPr lang="en-US" sz="1650" dirty="0"/>
          </a:p>
        </p:txBody>
      </p:sp>
      <p:sp>
        <p:nvSpPr>
          <p:cNvPr id="42" name="SK-6-text-41"/>
          <p:cNvSpPr/>
          <p:nvPr/>
        </p:nvSpPr>
        <p:spPr>
          <a:xfrm>
            <a:off x="7461498" y="4546848"/>
            <a:ext cx="47305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Stable conditions improve result reliability</a:t>
            </a:r>
            <a:endParaRPr lang="en-US" sz="1200" dirty="0"/>
          </a:p>
        </p:txBody>
      </p:sp>
      <p:sp>
        <p:nvSpPr>
          <p:cNvPr id="43" name="SK-6-text-42"/>
          <p:cNvSpPr/>
          <p:nvPr/>
        </p:nvSpPr>
        <p:spPr>
          <a:xfrm>
            <a:off x="7461498" y="5102275"/>
            <a:ext cx="41281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Seated correctly</a:t>
            </a:r>
            <a:endParaRPr lang="en-US" sz="1650" dirty="0"/>
          </a:p>
        </p:txBody>
      </p:sp>
      <p:sp>
        <p:nvSpPr>
          <p:cNvPr id="44" name="SK-6-text-43"/>
          <p:cNvSpPr/>
          <p:nvPr/>
        </p:nvSpPr>
        <p:spPr>
          <a:xfrm>
            <a:off x="7461498" y="5383411"/>
            <a:ext cx="47305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Hard-backed chair, feet flat on floor, nose clip applied</a:t>
            </a:r>
            <a:endParaRPr lang="en-US" sz="1200" dirty="0"/>
          </a:p>
        </p:txBody>
      </p:sp>
      <p:sp>
        <p:nvSpPr>
          <p:cNvPr id="45" name="SK-6-text-44"/>
          <p:cNvSpPr/>
          <p:nvPr/>
        </p:nvSpPr>
        <p:spPr>
          <a:xfrm>
            <a:off x="1219200" y="6048673"/>
            <a:ext cx="1097280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Verbal consent must be obtained and accurate height recorded before every test — this directly affects predicted values.</a:t>
            </a:r>
            <a:endParaRPr lang="en-US" sz="1200" dirty="0"/>
          </a:p>
        </p:txBody>
      </p:sp>
      <p:sp>
        <p:nvSpPr>
          <p:cNvPr id="46" name="SK-6-text-45"/>
          <p:cNvSpPr/>
          <p:nvPr/>
        </p:nvSpPr>
        <p:spPr>
          <a:xfrm>
            <a:off x="146298" y="6487567"/>
            <a:ext cx="227076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56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47" name="SK-6-text-46"/>
          <p:cNvSpPr/>
          <p:nvPr/>
        </p:nvSpPr>
        <p:spPr>
          <a:xfrm>
            <a:off x="11484471" y="6521946"/>
            <a:ext cx="51241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77777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/ 37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161" y="0"/>
            <a:ext cx="6522839" cy="356592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75" y="1131540"/>
            <a:ext cx="1206996" cy="137071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565" y="1666429"/>
            <a:ext cx="10582573" cy="83656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565" y="1666429"/>
            <a:ext cx="2328565" cy="836563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565" y="2633365"/>
            <a:ext cx="10582573" cy="836563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565" y="2633365"/>
            <a:ext cx="2328565" cy="83656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565" y="3600450"/>
            <a:ext cx="10582573" cy="83656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4565" y="3600450"/>
            <a:ext cx="2328565" cy="836563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565" y="4567386"/>
            <a:ext cx="10582573" cy="836563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4565" y="4567386"/>
            <a:ext cx="2572494" cy="836563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4565" y="5568553"/>
            <a:ext cx="10582573" cy="466279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382048"/>
            <a:ext cx="10058400" cy="1905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42965" y="5637163"/>
            <a:ext cx="426690" cy="404515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8973" y="3655219"/>
            <a:ext cx="767953" cy="774948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6769" y="2681436"/>
            <a:ext cx="780157" cy="78864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6769" y="1721346"/>
            <a:ext cx="780157" cy="774948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387286" y="150763"/>
            <a:ext cx="499765" cy="569119"/>
          </a:xfrm>
          <a:prstGeom prst="rect">
            <a:avLst/>
          </a:prstGeom>
        </p:spPr>
      </p:pic>
      <p:sp>
        <p:nvSpPr>
          <p:cNvPr id="21" name="SK-7-text-20"/>
          <p:cNvSpPr/>
          <p:nvPr/>
        </p:nvSpPr>
        <p:spPr>
          <a:xfrm>
            <a:off x="633859" y="603498"/>
            <a:ext cx="11558141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Inhaler Withholding Times for Reversibility</a:t>
            </a:r>
            <a:endParaRPr lang="en-US" sz="3600" dirty="0"/>
          </a:p>
        </p:txBody>
      </p:sp>
      <p:sp>
        <p:nvSpPr>
          <p:cNvPr id="22" name="SK-7-text-21"/>
          <p:cNvSpPr/>
          <p:nvPr/>
        </p:nvSpPr>
        <p:spPr>
          <a:xfrm>
            <a:off x="658267" y="1316682"/>
            <a:ext cx="11533733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444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*Ensure bronchodilators are withheld before testing to avoid false results*</a:t>
            </a:r>
            <a:endParaRPr lang="en-US" sz="2100" dirty="0"/>
          </a:p>
        </p:txBody>
      </p:sp>
      <p:sp>
        <p:nvSpPr>
          <p:cNvPr id="23" name="SK-7-text-22"/>
          <p:cNvSpPr/>
          <p:nvPr/>
        </p:nvSpPr>
        <p:spPr>
          <a:xfrm>
            <a:off x="1792188" y="1940719"/>
            <a:ext cx="15144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SABA</a:t>
            </a:r>
            <a:endParaRPr lang="en-US" sz="2250" dirty="0"/>
          </a:p>
        </p:txBody>
      </p:sp>
      <p:sp>
        <p:nvSpPr>
          <p:cNvPr id="24" name="SK-7-text-23"/>
          <p:cNvSpPr/>
          <p:nvPr/>
        </p:nvSpPr>
        <p:spPr>
          <a:xfrm>
            <a:off x="3340596" y="1933873"/>
            <a:ext cx="8851404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Salbutamol (blue inhaler) · Ipratropium (Atrovent)</a:t>
            </a:r>
            <a:endParaRPr lang="en-US" sz="2100" dirty="0"/>
          </a:p>
        </p:txBody>
      </p:sp>
      <p:sp>
        <p:nvSpPr>
          <p:cNvPr id="25" name="SK-7-text-24"/>
          <p:cNvSpPr/>
          <p:nvPr/>
        </p:nvSpPr>
        <p:spPr>
          <a:xfrm>
            <a:off x="9509671" y="1906488"/>
            <a:ext cx="268232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hours</a:t>
            </a:r>
            <a:endParaRPr lang="en-US" sz="2775" dirty="0"/>
          </a:p>
        </p:txBody>
      </p:sp>
      <p:sp>
        <p:nvSpPr>
          <p:cNvPr id="26" name="SK-7-text-25"/>
          <p:cNvSpPr/>
          <p:nvPr/>
        </p:nvSpPr>
        <p:spPr>
          <a:xfrm>
            <a:off x="1779984" y="2914650"/>
            <a:ext cx="15144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LABA</a:t>
            </a:r>
            <a:endParaRPr lang="en-US" sz="2250" dirty="0"/>
          </a:p>
        </p:txBody>
      </p:sp>
      <p:sp>
        <p:nvSpPr>
          <p:cNvPr id="27" name="SK-7-text-26"/>
          <p:cNvSpPr/>
          <p:nvPr/>
        </p:nvSpPr>
        <p:spPr>
          <a:xfrm>
            <a:off x="3340596" y="2914650"/>
            <a:ext cx="8851404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Salmeterol · Formoterol (green inhaler)</a:t>
            </a:r>
            <a:endParaRPr lang="en-US" sz="2100" dirty="0"/>
          </a:p>
        </p:txBody>
      </p:sp>
      <p:sp>
        <p:nvSpPr>
          <p:cNvPr id="28" name="SK-7-text-27"/>
          <p:cNvSpPr/>
          <p:nvPr/>
        </p:nvSpPr>
        <p:spPr>
          <a:xfrm>
            <a:off x="9387780" y="2873425"/>
            <a:ext cx="280422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1D99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hours</a:t>
            </a:r>
            <a:endParaRPr lang="en-US" sz="2775" dirty="0"/>
          </a:p>
        </p:txBody>
      </p:sp>
      <p:sp>
        <p:nvSpPr>
          <p:cNvPr id="29" name="SK-7-text-28"/>
          <p:cNvSpPr/>
          <p:nvPr/>
        </p:nvSpPr>
        <p:spPr>
          <a:xfrm>
            <a:off x="1779984" y="3881586"/>
            <a:ext cx="151447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LAMA</a:t>
            </a:r>
            <a:endParaRPr lang="en-US" sz="2250" dirty="0"/>
          </a:p>
        </p:txBody>
      </p:sp>
      <p:sp>
        <p:nvSpPr>
          <p:cNvPr id="30" name="SK-7-text-29"/>
          <p:cNvSpPr/>
          <p:nvPr/>
        </p:nvSpPr>
        <p:spPr>
          <a:xfrm>
            <a:off x="3377059" y="3874740"/>
            <a:ext cx="8814941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Tiotropium · Umeclidinium · Glycopyrronium</a:t>
            </a:r>
            <a:endParaRPr lang="en-US" sz="2100" dirty="0"/>
          </a:p>
        </p:txBody>
      </p:sp>
      <p:sp>
        <p:nvSpPr>
          <p:cNvPr id="31" name="SK-7-text-30"/>
          <p:cNvSpPr/>
          <p:nvPr/>
        </p:nvSpPr>
        <p:spPr>
          <a:xfrm>
            <a:off x="9338965" y="3840361"/>
            <a:ext cx="285303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5E77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24 hours</a:t>
            </a:r>
            <a:endParaRPr lang="en-US" sz="2775" dirty="0"/>
          </a:p>
        </p:txBody>
      </p:sp>
      <p:sp>
        <p:nvSpPr>
          <p:cNvPr id="32" name="SK-7-text-31"/>
          <p:cNvSpPr/>
          <p:nvPr/>
        </p:nvSpPr>
        <p:spPr>
          <a:xfrm>
            <a:off x="853380" y="4889748"/>
            <a:ext cx="475392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Theophyllines</a:t>
            </a:r>
            <a:endParaRPr lang="en-US" sz="2325" dirty="0"/>
          </a:p>
        </p:txBody>
      </p:sp>
      <p:sp>
        <p:nvSpPr>
          <p:cNvPr id="33" name="SK-7-text-32"/>
          <p:cNvSpPr/>
          <p:nvPr/>
        </p:nvSpPr>
        <p:spPr>
          <a:xfrm>
            <a:off x="3523357" y="4855369"/>
            <a:ext cx="866864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Aminophylline · Theophylline (oral)</a:t>
            </a:r>
            <a:endParaRPr lang="en-US" sz="2100" dirty="0"/>
          </a:p>
        </p:txBody>
      </p:sp>
      <p:sp>
        <p:nvSpPr>
          <p:cNvPr id="34" name="SK-7-text-33"/>
          <p:cNvSpPr/>
          <p:nvPr/>
        </p:nvSpPr>
        <p:spPr>
          <a:xfrm>
            <a:off x="9424392" y="4814292"/>
            <a:ext cx="2767608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75" b="1" dirty="0">
                <a:solidFill>
                  <a:srgbClr val="5E77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 hours</a:t>
            </a:r>
            <a:endParaRPr lang="en-US" sz="2775" dirty="0"/>
          </a:p>
        </p:txBody>
      </p:sp>
      <p:sp>
        <p:nvSpPr>
          <p:cNvPr id="35" name="SK-7-text-34"/>
          <p:cNvSpPr/>
          <p:nvPr/>
        </p:nvSpPr>
        <p:spPr>
          <a:xfrm>
            <a:off x="3767286" y="5705773"/>
            <a:ext cx="842471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4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smoking for at least 1 hour before testing</a:t>
            </a:r>
            <a:endParaRPr lang="en-US" sz="1950" dirty="0"/>
          </a:p>
        </p:txBody>
      </p:sp>
      <p:sp>
        <p:nvSpPr>
          <p:cNvPr id="36" name="SK-7-text-35"/>
          <p:cNvSpPr/>
          <p:nvPr/>
        </p:nvSpPr>
        <p:spPr>
          <a:xfrm>
            <a:off x="804565" y="6165205"/>
            <a:ext cx="113874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*Withholding times apply when bronchodilator reversibility testing is planned. Standard diagnostic spirometry does not require withholding.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93663"/>
            <a:ext cx="8205192" cy="4533007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981075"/>
            <a:ext cx="1243459" cy="9525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992" y="1851570"/>
            <a:ext cx="402282" cy="27429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992" y="2503140"/>
            <a:ext cx="402282" cy="27429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992" y="3164904"/>
            <a:ext cx="402282" cy="27429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992" y="3816325"/>
            <a:ext cx="402282" cy="27429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863" y="4731990"/>
            <a:ext cx="402282" cy="27429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84957" y="5589240"/>
            <a:ext cx="7237172" cy="89148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31153" y="0"/>
            <a:ext cx="1060847" cy="960239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760690"/>
            <a:ext cx="1036290" cy="1508671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70863" y="1769269"/>
            <a:ext cx="2962573" cy="3840361"/>
          </a:xfrm>
          <a:prstGeom prst="rect">
            <a:avLst/>
          </a:prstGeom>
        </p:spPr>
      </p:pic>
      <p:sp>
        <p:nvSpPr>
          <p:cNvPr id="15" name="SK-8-text-14"/>
          <p:cNvSpPr/>
          <p:nvPr/>
        </p:nvSpPr>
        <p:spPr>
          <a:xfrm>
            <a:off x="585192" y="493663"/>
            <a:ext cx="1160680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1D5D9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Technique: Relaxed Vital Capacity (RVC)</a:t>
            </a:r>
            <a:endParaRPr lang="en-US" sz="3750" dirty="0"/>
          </a:p>
        </p:txBody>
      </p:sp>
      <p:sp>
        <p:nvSpPr>
          <p:cNvPr id="16" name="SK-8-text-15"/>
          <p:cNvSpPr/>
          <p:nvPr/>
        </p:nvSpPr>
        <p:spPr>
          <a:xfrm>
            <a:off x="572988" y="1302990"/>
            <a:ext cx="11619012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Also known as EVC (Expiratory Vital Capacity) — measures total exhalable volume without forced effort</a:t>
            </a:r>
            <a:endParaRPr lang="en-US" sz="1500" dirty="0"/>
          </a:p>
        </p:txBody>
      </p:sp>
      <p:sp>
        <p:nvSpPr>
          <p:cNvPr id="17" name="SK-8-text-16"/>
          <p:cNvSpPr/>
          <p:nvPr/>
        </p:nvSpPr>
        <p:spPr>
          <a:xfrm>
            <a:off x="585192" y="1803648"/>
            <a:ext cx="681513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Maximal Inspiration</a:t>
            </a:r>
            <a:endParaRPr lang="en-US" sz="2025" dirty="0"/>
          </a:p>
        </p:txBody>
      </p:sp>
      <p:sp>
        <p:nvSpPr>
          <p:cNvPr id="18" name="SK-8-text-17"/>
          <p:cNvSpPr/>
          <p:nvPr/>
        </p:nvSpPr>
        <p:spPr>
          <a:xfrm>
            <a:off x="1133773" y="2084784"/>
            <a:ext cx="110582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the patient to take the deepest possible breath in before beginning.</a:t>
            </a:r>
            <a:endParaRPr lang="en-US" sz="1350" dirty="0"/>
          </a:p>
        </p:txBody>
      </p:sp>
      <p:sp>
        <p:nvSpPr>
          <p:cNvPr id="19" name="SK-8-text-18"/>
          <p:cNvSpPr/>
          <p:nvPr/>
        </p:nvSpPr>
        <p:spPr>
          <a:xfrm>
            <a:off x="585192" y="2482453"/>
            <a:ext cx="5580697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Apply Nose Clip</a:t>
            </a:r>
            <a:endParaRPr lang="en-US" sz="2025" dirty="0"/>
          </a:p>
        </p:txBody>
      </p:sp>
      <p:sp>
        <p:nvSpPr>
          <p:cNvPr id="20" name="SK-8-text-19"/>
          <p:cNvSpPr/>
          <p:nvPr/>
        </p:nvSpPr>
        <p:spPr>
          <a:xfrm>
            <a:off x="1133773" y="2777430"/>
            <a:ext cx="110582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Fit the nose clip securely to prevent any air escaping through the nose during exhalation.</a:t>
            </a:r>
            <a:endParaRPr lang="en-US" sz="1350" dirty="0"/>
          </a:p>
        </p:txBody>
      </p:sp>
      <p:sp>
        <p:nvSpPr>
          <p:cNvPr id="21" name="SK-8-text-20"/>
          <p:cNvSpPr/>
          <p:nvPr/>
        </p:nvSpPr>
        <p:spPr>
          <a:xfrm>
            <a:off x="585192" y="3175248"/>
            <a:ext cx="619791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Insert Mouthpiece</a:t>
            </a:r>
            <a:endParaRPr lang="en-US" sz="2025" dirty="0"/>
          </a:p>
        </p:txBody>
      </p:sp>
      <p:sp>
        <p:nvSpPr>
          <p:cNvPr id="22" name="SK-8-text-21"/>
          <p:cNvSpPr/>
          <p:nvPr/>
        </p:nvSpPr>
        <p:spPr>
          <a:xfrm>
            <a:off x="1133773" y="3456384"/>
            <a:ext cx="110582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seals lips firmly around the mouthpiece — check for no gaps or leaks around the seal.</a:t>
            </a:r>
            <a:endParaRPr lang="en-US" sz="1350" dirty="0"/>
          </a:p>
        </p:txBody>
      </p:sp>
      <p:sp>
        <p:nvSpPr>
          <p:cNvPr id="23" name="SK-8-text-22"/>
          <p:cNvSpPr/>
          <p:nvPr/>
        </p:nvSpPr>
        <p:spPr>
          <a:xfrm>
            <a:off x="585192" y="3854053"/>
            <a:ext cx="1113567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Breathe Out Slowly and Completely</a:t>
            </a:r>
            <a:endParaRPr lang="en-US" sz="2025" dirty="0"/>
          </a:p>
        </p:txBody>
      </p:sp>
      <p:sp>
        <p:nvSpPr>
          <p:cNvPr id="24" name="SK-8-text-23"/>
          <p:cNvSpPr/>
          <p:nvPr/>
        </p:nvSpPr>
        <p:spPr>
          <a:xfrm>
            <a:off x="1133773" y="4149030"/>
            <a:ext cx="676647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exhales at their own comfortable pace — NOT forced. Continue until no more air can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 expelled. This is the key distinction from FVC technique.</a:t>
            </a:r>
            <a:endParaRPr lang="en-US" sz="1350" dirty="0"/>
          </a:p>
        </p:txBody>
      </p:sp>
      <p:sp>
        <p:nvSpPr>
          <p:cNvPr id="25" name="SK-8-text-24"/>
          <p:cNvSpPr/>
          <p:nvPr/>
        </p:nvSpPr>
        <p:spPr>
          <a:xfrm>
            <a:off x="585192" y="4738836"/>
            <a:ext cx="804957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Achieve Reproducibility</a:t>
            </a:r>
            <a:endParaRPr lang="en-US" sz="2025" dirty="0"/>
          </a:p>
        </p:txBody>
      </p:sp>
      <p:sp>
        <p:nvSpPr>
          <p:cNvPr id="26" name="SK-8-text-25"/>
          <p:cNvSpPr/>
          <p:nvPr/>
        </p:nvSpPr>
        <p:spPr>
          <a:xfrm>
            <a:off x="1133773" y="5026819"/>
            <a:ext cx="6376392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Repeat until two best results are within 150mL of each other. Minimum two acceptable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blows required.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1353294" y="5685234"/>
            <a:ext cx="6571357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Why RVC matters in obstruction: In obstructive disease, RVC (relaxed) is often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greater than FVC (forced) due to air trapping. When RVC &gt; FVC, use RVC for the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21212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FEV1/FVC ratio calculation — this gives a more accurate result.</a:t>
            </a:r>
            <a:endParaRPr lang="en-US" sz="1500" dirty="0"/>
          </a:p>
        </p:txBody>
      </p:sp>
      <p:sp>
        <p:nvSpPr>
          <p:cNvPr id="28" name="SK-8-text-27"/>
          <p:cNvSpPr/>
          <p:nvPr/>
        </p:nvSpPr>
        <p:spPr>
          <a:xfrm>
            <a:off x="8912275" y="5753844"/>
            <a:ext cx="232856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seated, nose clip applied,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relaxed exhalation in progress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1060698" y="6597253"/>
            <a:ext cx="241268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4DB6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</a:t>
            </a:r>
            <a:endParaRPr lang="en-US" sz="1275" dirty="0"/>
          </a:p>
        </p:txBody>
      </p:sp>
      <p:sp>
        <p:nvSpPr>
          <p:cNvPr id="30" name="SK-8-text-29"/>
          <p:cNvSpPr/>
          <p:nvPr/>
        </p:nvSpPr>
        <p:spPr>
          <a:xfrm>
            <a:off x="11570196" y="6515100"/>
            <a:ext cx="621804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75757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 / 37</a:t>
            </a:r>
            <a:endParaRPr lang="en-US" sz="12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7669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5561" y="0"/>
            <a:ext cx="1036439" cy="96009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623471"/>
            <a:ext cx="792510" cy="157728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694" y="1220688"/>
            <a:ext cx="1462980" cy="116532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694" y="5383411"/>
            <a:ext cx="6778675" cy="953244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3694" y="5383411"/>
            <a:ext cx="475357" cy="953244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88188" y="5637163"/>
            <a:ext cx="3913584" cy="21252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58894" y="6041827"/>
            <a:ext cx="3559969" cy="294829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02896"/>
            <a:ext cx="12192000" cy="3810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49059" y="1446907"/>
            <a:ext cx="3694063" cy="4443859"/>
          </a:xfrm>
          <a:prstGeom prst="rect">
            <a:avLst/>
          </a:prstGeom>
        </p:spPr>
      </p:pic>
      <p:sp>
        <p:nvSpPr>
          <p:cNvPr id="13" name="SK-9-text-12"/>
          <p:cNvSpPr/>
          <p:nvPr/>
        </p:nvSpPr>
        <p:spPr>
          <a:xfrm>
            <a:off x="719286" y="617190"/>
            <a:ext cx="11472714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5A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Technique: Forced Vital Capacity (FVC)</a:t>
            </a:r>
            <a:endParaRPr lang="en-US" sz="3900" dirty="0"/>
          </a:p>
        </p:txBody>
      </p:sp>
      <p:sp>
        <p:nvSpPr>
          <p:cNvPr id="14" name="SK-9-text-13"/>
          <p:cNvSpPr/>
          <p:nvPr/>
        </p:nvSpPr>
        <p:spPr>
          <a:xfrm>
            <a:off x="743694" y="1453753"/>
            <a:ext cx="1144830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*The ‘blast’ technique — maximum effort, sustained exhalation</a:t>
            </a:r>
            <a:endParaRPr lang="en-US" sz="1950" dirty="0"/>
          </a:p>
        </p:txBody>
      </p:sp>
      <p:sp>
        <p:nvSpPr>
          <p:cNvPr id="15" name="SK-9-text-14"/>
          <p:cNvSpPr/>
          <p:nvPr/>
        </p:nvSpPr>
        <p:spPr>
          <a:xfrm>
            <a:off x="731490" y="1899642"/>
            <a:ext cx="835818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Take a maximal breath in</a:t>
            </a:r>
            <a:endParaRPr lang="en-US" sz="2025" dirty="0"/>
          </a:p>
        </p:txBody>
      </p:sp>
      <p:sp>
        <p:nvSpPr>
          <p:cNvPr id="16" name="SK-9-text-15"/>
          <p:cNvSpPr/>
          <p:nvPr/>
        </p:nvSpPr>
        <p:spPr>
          <a:xfrm>
            <a:off x="731490" y="2173932"/>
            <a:ext cx="1146051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Fully inflate the lungs before the mouthpiece is inserted</a:t>
            </a:r>
            <a:endParaRPr lang="en-US" sz="1725" dirty="0"/>
          </a:p>
        </p:txBody>
      </p:sp>
      <p:sp>
        <p:nvSpPr>
          <p:cNvPr id="17" name="SK-9-text-16"/>
          <p:cNvSpPr/>
          <p:nvPr/>
        </p:nvSpPr>
        <p:spPr>
          <a:xfrm>
            <a:off x="731490" y="2461915"/>
            <a:ext cx="114605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 Insert mouthpiece, seal lips firmly</a:t>
            </a:r>
            <a:endParaRPr lang="en-US" sz="2025" dirty="0"/>
          </a:p>
        </p:txBody>
      </p:sp>
      <p:sp>
        <p:nvSpPr>
          <p:cNvPr id="18" name="SK-9-text-17"/>
          <p:cNvSpPr/>
          <p:nvPr/>
        </p:nvSpPr>
        <p:spPr>
          <a:xfrm>
            <a:off x="731490" y="2750046"/>
            <a:ext cx="111509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 gaps — air leaks will underestimate FVC</a:t>
            </a:r>
            <a:endParaRPr lang="en-US" sz="1725" dirty="0"/>
          </a:p>
        </p:txBody>
      </p:sp>
      <p:sp>
        <p:nvSpPr>
          <p:cNvPr id="19" name="SK-9-text-18"/>
          <p:cNvSpPr/>
          <p:nvPr/>
        </p:nvSpPr>
        <p:spPr>
          <a:xfrm>
            <a:off x="731490" y="3017490"/>
            <a:ext cx="558069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Apply nose clip</a:t>
            </a:r>
            <a:endParaRPr lang="en-US" sz="2025" dirty="0"/>
          </a:p>
        </p:txBody>
      </p:sp>
      <p:sp>
        <p:nvSpPr>
          <p:cNvPr id="20" name="SK-9-text-19"/>
          <p:cNvSpPr/>
          <p:nvPr/>
        </p:nvSpPr>
        <p:spPr>
          <a:xfrm>
            <a:off x="731490" y="3305473"/>
            <a:ext cx="114605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Prevents nasal air escape during the forced blow</a:t>
            </a:r>
            <a:endParaRPr lang="en-US" sz="1725" dirty="0"/>
          </a:p>
        </p:txBody>
      </p:sp>
      <p:sp>
        <p:nvSpPr>
          <p:cNvPr id="21" name="SK-9-text-20"/>
          <p:cNvSpPr/>
          <p:nvPr/>
        </p:nvSpPr>
        <p:spPr>
          <a:xfrm>
            <a:off x="731490" y="3579763"/>
            <a:ext cx="1146051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 ‘Blast’ out — as hard and fast as possible</a:t>
            </a:r>
            <a:endParaRPr lang="en-US" sz="2025" dirty="0"/>
          </a:p>
        </p:txBody>
      </p:sp>
      <p:sp>
        <p:nvSpPr>
          <p:cNvPr id="22" name="SK-9-text-21"/>
          <p:cNvSpPr/>
          <p:nvPr/>
        </p:nvSpPr>
        <p:spPr>
          <a:xfrm>
            <a:off x="731490" y="3861048"/>
            <a:ext cx="1146051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Sharp, explosive start — no hesitation or slow ramp-up</a:t>
            </a:r>
            <a:endParaRPr lang="en-US" sz="1725" dirty="0"/>
          </a:p>
        </p:txBody>
      </p:sp>
      <p:sp>
        <p:nvSpPr>
          <p:cNvPr id="23" name="SK-9-text-22"/>
          <p:cNvSpPr/>
          <p:nvPr/>
        </p:nvSpPr>
        <p:spPr>
          <a:xfrm>
            <a:off x="731490" y="4135338"/>
            <a:ext cx="1146051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Continue blowing for at least 6 seconds</a:t>
            </a:r>
            <a:endParaRPr lang="en-US" sz="2025" dirty="0"/>
          </a:p>
        </p:txBody>
      </p:sp>
      <p:sp>
        <p:nvSpPr>
          <p:cNvPr id="24" name="SK-9-text-23"/>
          <p:cNvSpPr/>
          <p:nvPr/>
        </p:nvSpPr>
        <p:spPr>
          <a:xfrm>
            <a:off x="731490" y="4416475"/>
            <a:ext cx="1146051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 seconds minimum in children · Do not stop early</a:t>
            </a:r>
            <a:endParaRPr lang="en-US" sz="1725" dirty="0"/>
          </a:p>
        </p:txBody>
      </p:sp>
      <p:sp>
        <p:nvSpPr>
          <p:cNvPr id="25" name="SK-9-text-24"/>
          <p:cNvSpPr/>
          <p:nvPr/>
        </p:nvSpPr>
        <p:spPr>
          <a:xfrm>
            <a:off x="731490" y="4697611"/>
            <a:ext cx="1146051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Repeat — minimum 3 acceptable blows</a:t>
            </a:r>
            <a:endParaRPr lang="en-US" sz="2025" dirty="0"/>
          </a:p>
        </p:txBody>
      </p:sp>
      <p:sp>
        <p:nvSpPr>
          <p:cNvPr id="26" name="SK-9-text-25"/>
          <p:cNvSpPr/>
          <p:nvPr/>
        </p:nvSpPr>
        <p:spPr>
          <a:xfrm>
            <a:off x="731490" y="4972050"/>
            <a:ext cx="1146051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Best two results must be within 5% or 150mL of each other</a:t>
            </a:r>
            <a:endParaRPr lang="en-US" sz="1725" dirty="0"/>
          </a:p>
        </p:txBody>
      </p:sp>
      <p:sp>
        <p:nvSpPr>
          <p:cNvPr id="27" name="SK-9-text-26"/>
          <p:cNvSpPr/>
          <p:nvPr/>
        </p:nvSpPr>
        <p:spPr>
          <a:xfrm>
            <a:off x="1279357" y="5359449"/>
            <a:ext cx="6609397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! Acceptability Check</a:t>
            </a:r>
            <a:endParaRPr lang="en-US" sz="2025" dirty="0"/>
          </a:p>
        </p:txBody>
      </p:sp>
      <p:sp>
        <p:nvSpPr>
          <p:cNvPr id="28" name="SK-9-text-27"/>
          <p:cNvSpPr/>
          <p:nvPr/>
        </p:nvSpPr>
        <p:spPr>
          <a:xfrm>
            <a:off x="1316682" y="5760690"/>
            <a:ext cx="108753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Sharp start · No cough in first second · No early termination</a:t>
            </a:r>
            <a:endParaRPr lang="en-US" sz="1500" dirty="0"/>
          </a:p>
        </p:txBody>
      </p:sp>
      <p:sp>
        <p:nvSpPr>
          <p:cNvPr id="29" name="SK-9-text-28"/>
          <p:cNvSpPr/>
          <p:nvPr/>
        </p:nvSpPr>
        <p:spPr>
          <a:xfrm>
            <a:off x="1316682" y="6014442"/>
            <a:ext cx="108753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Best FEV1 + Best FVC taken separately — may be from different blows</a:t>
            </a:r>
            <a:endParaRPr lang="en-US" sz="1500" dirty="0"/>
          </a:p>
        </p:txBody>
      </p:sp>
      <p:sp>
        <p:nvSpPr>
          <p:cNvPr id="30" name="SK-9-text-29"/>
          <p:cNvSpPr/>
          <p:nvPr/>
        </p:nvSpPr>
        <p:spPr>
          <a:xfrm>
            <a:off x="8180784" y="6089898"/>
            <a:ext cx="4011216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Seated · Upright · Feet flat · Nose clip applied</a:t>
            </a:r>
            <a:endParaRPr lang="en-US" sz="1200" dirty="0"/>
          </a:p>
        </p:txBody>
      </p:sp>
      <p:sp>
        <p:nvSpPr>
          <p:cNvPr id="31" name="SK-9-text-30"/>
          <p:cNvSpPr/>
          <p:nvPr/>
        </p:nvSpPr>
        <p:spPr>
          <a:xfrm>
            <a:off x="316855" y="6617940"/>
            <a:ext cx="72085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Spirometry Teaching Deck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11435953" y="6624786"/>
            <a:ext cx="75604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 / 37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5811</Words>
  <Application>Microsoft Office PowerPoint</Application>
  <PresentationFormat>Widescreen</PresentationFormat>
  <Paragraphs>1094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Montserrat</vt:lpstr>
      <vt:lpstr>Arial</vt:lpstr>
      <vt:lpstr>Roboto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2026-06-15T16:27:57Z</dcterms:created>
  <dcterms:modified xsi:type="dcterms:W3CDTF">2026-06-15T20:59:20Z</dcterms:modified>
</cp:coreProperties>
</file>