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embeddedFontLs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OpenSans-Bold" panose="020B0604020202020204" charset="0"/>
      <p:regular r:id="rId26"/>
    </p:embeddedFont>
    <p:embeddedFont>
      <p:font typeface="Roboto Black" panose="02000000000000000000" pitchFamily="2" charset="0"/>
      <p:bold r:id="rId27"/>
    </p:embeddedFont>
    <p:embeddedFont>
      <p:font typeface="Roboto-BoldItalic" panose="020B0604020202020204" charset="0"/>
      <p:regular r:id="rId28"/>
    </p:embeddedFont>
    <p:embeddedFont>
      <p:font typeface="Roboto-Regular" panose="020B0604020202020204" charset="0"/>
      <p:regular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90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png"/><Relationship Id="rId18" Type="http://schemas.openxmlformats.org/officeDocument/2006/relationships/image" Target="../media/image172.png"/><Relationship Id="rId3" Type="http://schemas.openxmlformats.org/officeDocument/2006/relationships/image" Target="../media/image1.png"/><Relationship Id="rId21" Type="http://schemas.openxmlformats.org/officeDocument/2006/relationships/image" Target="../media/image175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0.png"/><Relationship Id="rId20" Type="http://schemas.openxmlformats.org/officeDocument/2006/relationships/image" Target="../media/image1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png"/><Relationship Id="rId15" Type="http://schemas.openxmlformats.org/officeDocument/2006/relationships/image" Target="../media/image169.png"/><Relationship Id="rId10" Type="http://schemas.openxmlformats.org/officeDocument/2006/relationships/image" Target="../media/image164.png"/><Relationship Id="rId19" Type="http://schemas.openxmlformats.org/officeDocument/2006/relationships/image" Target="../media/image173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Relationship Id="rId14" Type="http://schemas.openxmlformats.org/officeDocument/2006/relationships/image" Target="../media/image1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18" Type="http://schemas.openxmlformats.org/officeDocument/2006/relationships/image" Target="../media/image191.png"/><Relationship Id="rId3" Type="http://schemas.openxmlformats.org/officeDocument/2006/relationships/image" Target="../media/image176.png"/><Relationship Id="rId21" Type="http://schemas.openxmlformats.org/officeDocument/2006/relationships/image" Target="../media/image194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17" Type="http://schemas.openxmlformats.org/officeDocument/2006/relationships/image" Target="../media/image190.png"/><Relationship Id="rId25" Type="http://schemas.openxmlformats.org/officeDocument/2006/relationships/image" Target="../media/image19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9.png"/><Relationship Id="rId20" Type="http://schemas.openxmlformats.org/officeDocument/2006/relationships/image" Target="../media/image1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11" Type="http://schemas.openxmlformats.org/officeDocument/2006/relationships/image" Target="../media/image184.png"/><Relationship Id="rId24" Type="http://schemas.openxmlformats.org/officeDocument/2006/relationships/image" Target="../media/image197.png"/><Relationship Id="rId5" Type="http://schemas.openxmlformats.org/officeDocument/2006/relationships/image" Target="../media/image178.png"/><Relationship Id="rId15" Type="http://schemas.openxmlformats.org/officeDocument/2006/relationships/image" Target="../media/image188.png"/><Relationship Id="rId23" Type="http://schemas.openxmlformats.org/officeDocument/2006/relationships/image" Target="../media/image196.png"/><Relationship Id="rId10" Type="http://schemas.openxmlformats.org/officeDocument/2006/relationships/image" Target="../media/image183.png"/><Relationship Id="rId19" Type="http://schemas.openxmlformats.org/officeDocument/2006/relationships/image" Target="../media/image192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Relationship Id="rId22" Type="http://schemas.openxmlformats.org/officeDocument/2006/relationships/image" Target="../media/image19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199.png"/><Relationship Id="rId7" Type="http://schemas.openxmlformats.org/officeDocument/2006/relationships/image" Target="../media/image2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1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1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" y="-17189"/>
            <a:ext cx="12192000" cy="87778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3758059"/>
            <a:ext cx="1267867" cy="13707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5554861"/>
            <a:ext cx="6803082" cy="6858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5554861"/>
            <a:ext cx="146298" cy="6858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6503343"/>
            <a:ext cx="10960596" cy="952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27169" y="2187625"/>
            <a:ext cx="3755082" cy="2736205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3194298" y="205680"/>
            <a:ext cx="57912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dirty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-BoldItalic" pitchFamily="34" charset="-120"/>
              </a:rPr>
              <a:t>BRADFORD VTS TEACHING DECK</a:t>
            </a:r>
            <a:endParaRPr lang="en-US" sz="255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1" name="SK-2-text-10"/>
          <p:cNvSpPr/>
          <p:nvPr/>
        </p:nvSpPr>
        <p:spPr>
          <a:xfrm>
            <a:off x="658267" y="2112169"/>
            <a:ext cx="6656784" cy="1460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5693"/>
              </a:lnSpc>
            </a:pPr>
            <a:r>
              <a:rPr lang="en-US" sz="5175" dirty="0" err="1">
                <a:solidFill>
                  <a:srgbClr val="2D3436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DomestGeneralic</a:t>
            </a:r>
            <a:r>
              <a:rPr lang="en-US" sz="5175" dirty="0">
                <a:solidFill>
                  <a:srgbClr val="2D3436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 Abuse</a:t>
            </a:r>
            <a:endParaRPr lang="en-US" sz="5175" dirty="0"/>
          </a:p>
          <a:p>
            <a:pPr marL="0" indent="0" algn="l">
              <a:lnSpc>
                <a:spcPts val="5693"/>
              </a:lnSpc>
              <a:buNone/>
            </a:pPr>
            <a:r>
              <a:rPr lang="en-US" sz="5175" dirty="0">
                <a:solidFill>
                  <a:srgbClr val="2D3436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in Practice</a:t>
            </a:r>
            <a:endParaRPr lang="en-US" sz="5175" dirty="0"/>
          </a:p>
        </p:txBody>
      </p:sp>
      <p:sp>
        <p:nvSpPr>
          <p:cNvPr id="12" name="SK-2-text-11"/>
          <p:cNvSpPr/>
          <p:nvPr/>
        </p:nvSpPr>
        <p:spPr>
          <a:xfrm>
            <a:off x="633859" y="4080421"/>
            <a:ext cx="1155814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dirty="0">
                <a:solidFill>
                  <a:srgbClr val="2D343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Updated to current NICE PH50 2024 standards</a:t>
            </a:r>
            <a:endParaRPr lang="en-US" sz="2325" dirty="0"/>
          </a:p>
        </p:txBody>
      </p:sp>
      <p:sp>
        <p:nvSpPr>
          <p:cNvPr id="13" name="SK-2-text-12"/>
          <p:cNvSpPr/>
          <p:nvPr/>
        </p:nvSpPr>
        <p:spPr>
          <a:xfrm>
            <a:off x="670471" y="4498777"/>
            <a:ext cx="46939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95A5A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Created May 2026</a:t>
            </a:r>
            <a:endParaRPr lang="en-US" sz="1650" dirty="0"/>
          </a:p>
        </p:txBody>
      </p:sp>
      <p:sp>
        <p:nvSpPr>
          <p:cNvPr id="14" name="SK-2-text-13"/>
          <p:cNvSpPr/>
          <p:nvPr/>
        </p:nvSpPr>
        <p:spPr>
          <a:xfrm>
            <a:off x="646063" y="5026819"/>
            <a:ext cx="757428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8E2424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🌐 www.bradfordvts.co.uk</a:t>
            </a:r>
            <a:endParaRPr lang="en-US" sz="2100" dirty="0"/>
          </a:p>
        </p:txBody>
      </p:sp>
      <p:sp>
        <p:nvSpPr>
          <p:cNvPr id="15" name="SK-2-text-14"/>
          <p:cNvSpPr/>
          <p:nvPr/>
        </p:nvSpPr>
        <p:spPr>
          <a:xfrm>
            <a:off x="889992" y="5664696"/>
            <a:ext cx="646167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D343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Disclaimer: Always double check this advice and drug doses with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D343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latest NICE/BNF guidance. This document is for educational purposes only.</a:t>
            </a:r>
            <a:endParaRPr lang="en-US" sz="1500" dirty="0"/>
          </a:p>
        </p:txBody>
      </p:sp>
      <p:sp>
        <p:nvSpPr>
          <p:cNvPr id="16" name="SK-2-text-15"/>
          <p:cNvSpPr/>
          <p:nvPr/>
        </p:nvSpPr>
        <p:spPr>
          <a:xfrm>
            <a:off x="597396" y="6604248"/>
            <a:ext cx="40805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95A5A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7" name="SK-2-text-16"/>
          <p:cNvSpPr/>
          <p:nvPr/>
        </p:nvSpPr>
        <p:spPr>
          <a:xfrm>
            <a:off x="7766298" y="6604248"/>
            <a:ext cx="381595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95A5A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Domestic Abuse in General Practice — Bradford VTS</a:t>
            </a:r>
            <a:endParaRPr lang="en-US" sz="12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9148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6475" y="1577280"/>
            <a:ext cx="19050" cy="500628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590973"/>
            <a:ext cx="5449788" cy="1138386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2866579"/>
            <a:ext cx="5449788" cy="1138386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4155877"/>
            <a:ext cx="5449788" cy="1138386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5431482"/>
            <a:ext cx="5449788" cy="1138386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5373" y="1590973"/>
            <a:ext cx="5449788" cy="1138386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5373" y="2866579"/>
            <a:ext cx="5449788" cy="1138386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373" y="4155877"/>
            <a:ext cx="5449788" cy="1138386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5373" y="5431482"/>
            <a:ext cx="5449788" cy="1138386"/>
          </a:xfrm>
          <a:prstGeom prst="rect">
            <a:avLst/>
          </a:prstGeom>
        </p:spPr>
      </p:pic>
      <p:sp>
        <p:nvSpPr>
          <p:cNvPr id="13" name="SK-11-text-12"/>
          <p:cNvSpPr/>
          <p:nvPr/>
        </p:nvSpPr>
        <p:spPr>
          <a:xfrm>
            <a:off x="426690" y="137071"/>
            <a:ext cx="11765310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Clinical Top Tips 8 Pearls for General Practice</a:t>
            </a:r>
            <a:endParaRPr lang="en-US" sz="3600" dirty="0"/>
          </a:p>
        </p:txBody>
      </p:sp>
      <p:sp>
        <p:nvSpPr>
          <p:cNvPr id="14" name="SK-11-text-13"/>
          <p:cNvSpPr/>
          <p:nvPr/>
        </p:nvSpPr>
        <p:spPr>
          <a:xfrm>
            <a:off x="10692259" y="109686"/>
            <a:ext cx="1499741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950" dirty="0"/>
          </a:p>
        </p:txBody>
      </p:sp>
      <p:sp>
        <p:nvSpPr>
          <p:cNvPr id="15" name="SK-11-text-14"/>
          <p:cNvSpPr/>
          <p:nvPr/>
        </p:nvSpPr>
        <p:spPr>
          <a:xfrm>
            <a:off x="414486" y="1021705"/>
            <a:ext cx="1177751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Practical reminders that could protect your patients — and your practice</a:t>
            </a:r>
            <a:endParaRPr lang="en-US" sz="2250" dirty="0"/>
          </a:p>
        </p:txBody>
      </p:sp>
      <p:sp>
        <p:nvSpPr>
          <p:cNvPr id="16" name="SK-11-text-15"/>
          <p:cNvSpPr/>
          <p:nvPr/>
        </p:nvSpPr>
        <p:spPr>
          <a:xfrm>
            <a:off x="621655" y="1741884"/>
            <a:ext cx="480441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01 Always See the Patient Alone</a:t>
            </a:r>
            <a:endParaRPr lang="en-US" sz="1600" dirty="0"/>
          </a:p>
        </p:txBody>
      </p:sp>
      <p:sp>
        <p:nvSpPr>
          <p:cNvPr id="17" name="SK-11-text-16"/>
          <p:cNvSpPr/>
          <p:nvPr/>
        </p:nvSpPr>
        <p:spPr>
          <a:xfrm>
            <a:off x="621655" y="2071092"/>
            <a:ext cx="462066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Even one minute alone before or after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consultation can open the door to disclosure.</a:t>
            </a:r>
            <a:endParaRPr lang="en-US" sz="1575" dirty="0"/>
          </a:p>
        </p:txBody>
      </p:sp>
      <p:sp>
        <p:nvSpPr>
          <p:cNvPr id="18" name="SK-11-text-17"/>
          <p:cNvSpPr/>
          <p:nvPr/>
        </p:nvSpPr>
        <p:spPr>
          <a:xfrm>
            <a:off x="633859" y="3195786"/>
            <a:ext cx="58445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02 Mark Notes “Not for Online Viewing”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SK-11-text-18"/>
          <p:cNvSpPr/>
          <p:nvPr/>
        </p:nvSpPr>
        <p:spPr>
          <a:xfrm>
            <a:off x="621655" y="3374082"/>
            <a:ext cx="50839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perpetrator may have access to the patient’s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online record — every DA entry must be protected.</a:t>
            </a:r>
            <a:endParaRPr lang="en-US" sz="1575" dirty="0"/>
          </a:p>
        </p:txBody>
      </p:sp>
      <p:sp>
        <p:nvSpPr>
          <p:cNvPr id="20" name="SK-11-text-19"/>
          <p:cNvSpPr/>
          <p:nvPr/>
        </p:nvSpPr>
        <p:spPr>
          <a:xfrm>
            <a:off x="633859" y="4491930"/>
            <a:ext cx="406146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03 NFS: No Marks ≠ No Risk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SK-11-text-20"/>
          <p:cNvSpPr/>
          <p:nvPr/>
        </p:nvSpPr>
        <p:spPr>
          <a:xfrm>
            <a:off x="621655" y="4656534"/>
            <a:ext cx="507176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50% of non-fatal strangulation victims have NO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visible external injury. NFS alone = MARAC referral.</a:t>
            </a:r>
            <a:endParaRPr lang="en-US" sz="1575" dirty="0"/>
          </a:p>
        </p:txBody>
      </p:sp>
      <p:sp>
        <p:nvSpPr>
          <p:cNvPr id="22" name="SK-11-text-21"/>
          <p:cNvSpPr/>
          <p:nvPr/>
        </p:nvSpPr>
        <p:spPr>
          <a:xfrm>
            <a:off x="633859" y="5774382"/>
            <a:ext cx="40614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04 Never Encourage Leaving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SK-11-text-22"/>
          <p:cNvSpPr/>
          <p:nvPr/>
        </p:nvSpPr>
        <p:spPr>
          <a:xfrm>
            <a:off x="621655" y="5932140"/>
            <a:ext cx="505956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Risk of homicide is highest at the point of leaving.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 not advise the patient to leave the relationship.</a:t>
            </a:r>
            <a:endParaRPr lang="en-US" sz="1575" dirty="0"/>
          </a:p>
        </p:txBody>
      </p:sp>
      <p:sp>
        <p:nvSpPr>
          <p:cNvPr id="24" name="SK-11-text-23"/>
          <p:cNvSpPr/>
          <p:nvPr/>
        </p:nvSpPr>
        <p:spPr>
          <a:xfrm>
            <a:off x="6559153" y="1899642"/>
            <a:ext cx="480441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05 DA in Pregnancy — Always Ask</a:t>
            </a:r>
            <a:endParaRPr lang="en-US" sz="1600" dirty="0"/>
          </a:p>
        </p:txBody>
      </p:sp>
      <p:sp>
        <p:nvSpPr>
          <p:cNvPr id="25" name="SK-11-text-24"/>
          <p:cNvSpPr/>
          <p:nvPr/>
        </p:nvSpPr>
        <p:spPr>
          <a:xfrm>
            <a:off x="6571357" y="2084295"/>
            <a:ext cx="4011067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Ask at the booking visit. DA increases risk of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miscarriage, stillbirth, premature labour, and low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birth weight.</a:t>
            </a:r>
            <a:endParaRPr lang="en-US" sz="1575" dirty="0"/>
          </a:p>
        </p:txBody>
      </p:sp>
      <p:sp>
        <p:nvSpPr>
          <p:cNvPr id="26" name="SK-11-text-25"/>
          <p:cNvSpPr/>
          <p:nvPr/>
        </p:nvSpPr>
        <p:spPr>
          <a:xfrm>
            <a:off x="6559153" y="3209479"/>
            <a:ext cx="5632847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06 Children Witnessing DA = Emotional Abuse</a:t>
            </a:r>
            <a:endParaRPr lang="en-US" sz="1600" dirty="0"/>
          </a:p>
        </p:txBody>
      </p:sp>
      <p:sp>
        <p:nvSpPr>
          <p:cNvPr id="27" name="SK-11-text-26"/>
          <p:cNvSpPr/>
          <p:nvPr/>
        </p:nvSpPr>
        <p:spPr>
          <a:xfrm>
            <a:off x="6559153" y="3422154"/>
            <a:ext cx="423058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Under the DA Act 2021, children are victims in their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own right. Always consider a safeguarding referral.</a:t>
            </a:r>
            <a:endParaRPr lang="en-US" sz="1575" dirty="0"/>
          </a:p>
        </p:txBody>
      </p:sp>
      <p:sp>
        <p:nvSpPr>
          <p:cNvPr id="28" name="SK-11-text-27"/>
          <p:cNvSpPr/>
          <p:nvPr/>
        </p:nvSpPr>
        <p:spPr>
          <a:xfrm>
            <a:off x="6559153" y="4498777"/>
            <a:ext cx="5632847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8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07 Controlling Behaviour Is a Criminal Offence</a:t>
            </a:r>
            <a:endParaRPr lang="en-US" sz="1600" dirty="0"/>
          </a:p>
        </p:txBody>
      </p:sp>
      <p:sp>
        <p:nvSpPr>
          <p:cNvPr id="29" name="SK-11-text-28"/>
          <p:cNvSpPr/>
          <p:nvPr/>
        </p:nvSpPr>
        <p:spPr>
          <a:xfrm>
            <a:off x="6559153" y="4683921"/>
            <a:ext cx="427925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Document using the patient’s own words.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Complete and save the DASH risk checklist formally.</a:t>
            </a:r>
            <a:endParaRPr lang="en-US" sz="1575" dirty="0"/>
          </a:p>
        </p:txBody>
      </p:sp>
      <p:sp>
        <p:nvSpPr>
          <p:cNvPr id="30" name="SK-11-text-29"/>
          <p:cNvSpPr/>
          <p:nvPr/>
        </p:nvSpPr>
        <p:spPr>
          <a:xfrm>
            <a:off x="6571357" y="5497286"/>
            <a:ext cx="5047357" cy="9285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400" b="1" i="1" dirty="0">
                <a:solidFill>
                  <a:schemeClr val="accent2">
                    <a:lumMod val="50000"/>
                  </a:schemeClr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08 Use Ask ANI if Patient Cannot Speak Freely</a:t>
            </a:r>
            <a:endParaRPr lang="en-US" sz="14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Pharmacy-based scheme — patient asks for ‘ANI’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and staff provide a private space to contact police.</a:t>
            </a:r>
            <a:endParaRPr lang="en-US" sz="1575" dirty="0"/>
          </a:p>
        </p:txBody>
      </p:sp>
      <p:sp>
        <p:nvSpPr>
          <p:cNvPr id="31" name="SK-11-text-30"/>
          <p:cNvSpPr/>
          <p:nvPr/>
        </p:nvSpPr>
        <p:spPr>
          <a:xfrm>
            <a:off x="73075" y="6556177"/>
            <a:ext cx="1371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32" name="SK-11-text-31"/>
          <p:cNvSpPr/>
          <p:nvPr/>
        </p:nvSpPr>
        <p:spPr>
          <a:xfrm>
            <a:off x="5291286" y="6645325"/>
            <a:ext cx="3840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0808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11119098" y="6645325"/>
            <a:ext cx="10729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0808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11 of 16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8" y="0"/>
            <a:ext cx="12191999" cy="130983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73" y="1714500"/>
            <a:ext cx="5754588" cy="473199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271" y="1481286"/>
            <a:ext cx="4291459" cy="459432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1714500"/>
            <a:ext cx="5754588" cy="473199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3396" y="1481286"/>
            <a:ext cx="4864596" cy="45943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7655" y="1577280"/>
            <a:ext cx="304800" cy="267444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5977" y="1556742"/>
            <a:ext cx="304800" cy="287982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60047" y="219224"/>
            <a:ext cx="463153" cy="432048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68674" y="150763"/>
            <a:ext cx="536377" cy="521196"/>
          </a:xfrm>
          <a:prstGeom prst="rect">
            <a:avLst/>
          </a:prstGeom>
        </p:spPr>
      </p:pic>
      <p:sp>
        <p:nvSpPr>
          <p:cNvPr id="13" name="SK-12-text-12"/>
          <p:cNvSpPr/>
          <p:nvPr/>
        </p:nvSpPr>
        <p:spPr>
          <a:xfrm>
            <a:off x="158353" y="226219"/>
            <a:ext cx="1499592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endParaRPr lang="en-US" sz="2250" dirty="0"/>
          </a:p>
        </p:txBody>
      </p:sp>
      <p:sp>
        <p:nvSpPr>
          <p:cNvPr id="14" name="SK-12-text-13"/>
          <p:cNvSpPr/>
          <p:nvPr/>
        </p:nvSpPr>
        <p:spPr>
          <a:xfrm>
            <a:off x="4254996" y="164455"/>
            <a:ext cx="325516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0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Exam Pearls</a:t>
            </a:r>
            <a:endParaRPr lang="en-US" sz="4050" dirty="0"/>
          </a:p>
        </p:txBody>
      </p:sp>
      <p:sp>
        <p:nvSpPr>
          <p:cNvPr id="15" name="SK-12-text-14"/>
          <p:cNvSpPr/>
          <p:nvPr/>
        </p:nvSpPr>
        <p:spPr>
          <a:xfrm>
            <a:off x="2865090" y="816025"/>
            <a:ext cx="64738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FFB347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*Domestic Abuse in General Practice — AKT &amp; SCA</a:t>
            </a:r>
            <a:endParaRPr lang="en-US" sz="2250" dirty="0"/>
          </a:p>
        </p:txBody>
      </p:sp>
      <p:sp>
        <p:nvSpPr>
          <p:cNvPr id="16" name="SK-12-text-15"/>
          <p:cNvSpPr/>
          <p:nvPr/>
        </p:nvSpPr>
        <p:spPr>
          <a:xfrm>
            <a:off x="1487388" y="1563588"/>
            <a:ext cx="861822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AKT — Knowledge &amp; Legislation</a:t>
            </a:r>
            <a:endParaRPr lang="en-US" sz="1950" dirty="0"/>
          </a:p>
        </p:txBody>
      </p:sp>
      <p:sp>
        <p:nvSpPr>
          <p:cNvPr id="17" name="SK-12-text-16"/>
          <p:cNvSpPr/>
          <p:nvPr/>
        </p:nvSpPr>
        <p:spPr>
          <a:xfrm>
            <a:off x="414486" y="2098477"/>
            <a:ext cx="5108377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DASH ≥14 or professional judgement → MARAC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referral</a:t>
            </a:r>
            <a:endParaRPr lang="en-US" sz="1800" dirty="0"/>
          </a:p>
        </p:txBody>
      </p:sp>
      <p:sp>
        <p:nvSpPr>
          <p:cNvPr id="18" name="SK-12-text-17"/>
          <p:cNvSpPr/>
          <p:nvPr/>
        </p:nvSpPr>
        <p:spPr>
          <a:xfrm>
            <a:off x="426690" y="2818507"/>
            <a:ext cx="117653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NFS = criminal offence: s.70 DA Act 2021</a:t>
            </a:r>
            <a:endParaRPr lang="en-US" sz="1800" dirty="0"/>
          </a:p>
        </p:txBody>
      </p:sp>
      <p:sp>
        <p:nvSpPr>
          <p:cNvPr id="19" name="SK-12-text-18"/>
          <p:cNvSpPr/>
          <p:nvPr/>
        </p:nvSpPr>
        <p:spPr>
          <a:xfrm>
            <a:off x="426690" y="3250555"/>
            <a:ext cx="1176531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50% of NFS victims have NO visible injury</a:t>
            </a:r>
            <a:endParaRPr lang="en-US" sz="1800" dirty="0"/>
          </a:p>
        </p:txBody>
      </p:sp>
      <p:sp>
        <p:nvSpPr>
          <p:cNvPr id="20" name="SK-12-text-19"/>
          <p:cNvSpPr/>
          <p:nvPr/>
        </p:nvSpPr>
        <p:spPr>
          <a:xfrm>
            <a:off x="426690" y="3689598"/>
            <a:ext cx="485239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Controlling/coercive behaviour = s.76 Serious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Crime Act 2015</a:t>
            </a:r>
            <a:endParaRPr lang="en-US" sz="1800" dirty="0"/>
          </a:p>
        </p:txBody>
      </p:sp>
      <p:sp>
        <p:nvSpPr>
          <p:cNvPr id="21" name="SK-12-text-20"/>
          <p:cNvSpPr/>
          <p:nvPr/>
        </p:nvSpPr>
        <p:spPr>
          <a:xfrm>
            <a:off x="426690" y="4409629"/>
            <a:ext cx="602309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DA Act 2021: children recognised as victims in own right</a:t>
            </a:r>
            <a:endParaRPr lang="en-US" sz="1800" dirty="0"/>
          </a:p>
        </p:txBody>
      </p:sp>
      <p:sp>
        <p:nvSpPr>
          <p:cNvPr id="22" name="SK-12-text-21"/>
          <p:cNvSpPr/>
          <p:nvPr/>
        </p:nvSpPr>
        <p:spPr>
          <a:xfrm>
            <a:off x="426690" y="4882753"/>
            <a:ext cx="1176531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GP cannot charge for legal aid letters (DA Act 2021)</a:t>
            </a:r>
            <a:endParaRPr lang="en-US" sz="1800" dirty="0"/>
          </a:p>
        </p:txBody>
      </p:sp>
      <p:sp>
        <p:nvSpPr>
          <p:cNvPr id="23" name="SK-12-text-22"/>
          <p:cNvSpPr/>
          <p:nvPr/>
        </p:nvSpPr>
        <p:spPr>
          <a:xfrm>
            <a:off x="426690" y="5321796"/>
            <a:ext cx="1069848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NICE PH50 last reviewed July 2024</a:t>
            </a:r>
            <a:endParaRPr lang="en-US" sz="1800" dirty="0"/>
          </a:p>
        </p:txBody>
      </p:sp>
      <p:sp>
        <p:nvSpPr>
          <p:cNvPr id="24" name="SK-12-text-23"/>
          <p:cNvSpPr/>
          <p:nvPr/>
        </p:nvSpPr>
        <p:spPr>
          <a:xfrm>
            <a:off x="426690" y="5760690"/>
            <a:ext cx="499869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★ MARAC referral without consent: justified under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Crime and Disorder Act 1998</a:t>
            </a:r>
            <a:endParaRPr lang="en-US" sz="1800" dirty="0"/>
          </a:p>
        </p:txBody>
      </p:sp>
      <p:sp>
        <p:nvSpPr>
          <p:cNvPr id="25" name="SK-12-text-24"/>
          <p:cNvSpPr/>
          <p:nvPr/>
        </p:nvSpPr>
        <p:spPr>
          <a:xfrm>
            <a:off x="7071271" y="1563588"/>
            <a:ext cx="512072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SCA — Communication &amp; Consultation</a:t>
            </a:r>
            <a:endParaRPr lang="en-US" sz="1950" dirty="0"/>
          </a:p>
        </p:txBody>
      </p:sp>
      <p:sp>
        <p:nvSpPr>
          <p:cNvPr id="26" name="SK-12-text-25"/>
          <p:cNvSpPr/>
          <p:nvPr/>
        </p:nvSpPr>
        <p:spPr>
          <a:xfrm>
            <a:off x="6400800" y="2098477"/>
            <a:ext cx="501089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Open with: “I ask all my patients routinely about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domestic abuse...”</a:t>
            </a:r>
            <a:endParaRPr lang="en-US" sz="1800" dirty="0"/>
          </a:p>
        </p:txBody>
      </p:sp>
      <p:sp>
        <p:nvSpPr>
          <p:cNvPr id="27" name="SK-12-text-26"/>
          <p:cNvSpPr/>
          <p:nvPr/>
        </p:nvSpPr>
        <p:spPr>
          <a:xfrm>
            <a:off x="6400800" y="2811661"/>
            <a:ext cx="57912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Always see the patient ALONE before asking</a:t>
            </a:r>
            <a:endParaRPr lang="en-US" sz="1800" dirty="0"/>
          </a:p>
        </p:txBody>
      </p:sp>
      <p:sp>
        <p:nvSpPr>
          <p:cNvPr id="28" name="SK-12-text-27"/>
          <p:cNvSpPr/>
          <p:nvPr/>
        </p:nvSpPr>
        <p:spPr>
          <a:xfrm>
            <a:off x="6400800" y="3250555"/>
            <a:ext cx="524247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Check safety first on remote calls: “Are you free to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talk?”</a:t>
            </a:r>
            <a:endParaRPr lang="en-US" sz="1800" dirty="0"/>
          </a:p>
        </p:txBody>
      </p:sp>
      <p:sp>
        <p:nvSpPr>
          <p:cNvPr id="29" name="SK-12-text-28"/>
          <p:cNvSpPr/>
          <p:nvPr/>
        </p:nvSpPr>
        <p:spPr>
          <a:xfrm>
            <a:off x="6400800" y="3957042"/>
            <a:ext cx="57912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Never promise complete confidentiality</a:t>
            </a:r>
            <a:endParaRPr lang="en-US" sz="1800" dirty="0"/>
          </a:p>
        </p:txBody>
      </p:sp>
      <p:sp>
        <p:nvSpPr>
          <p:cNvPr id="30" name="SK-12-text-29"/>
          <p:cNvSpPr/>
          <p:nvPr/>
        </p:nvSpPr>
        <p:spPr>
          <a:xfrm>
            <a:off x="6400800" y="4395936"/>
            <a:ext cx="57912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Do NOT encourage leaving — highest risk point</a:t>
            </a:r>
            <a:endParaRPr lang="en-US" sz="1800" dirty="0"/>
          </a:p>
        </p:txBody>
      </p:sp>
      <p:sp>
        <p:nvSpPr>
          <p:cNvPr id="31" name="SK-12-text-30"/>
          <p:cNvSpPr/>
          <p:nvPr/>
        </p:nvSpPr>
        <p:spPr>
          <a:xfrm>
            <a:off x="6400800" y="4827984"/>
            <a:ext cx="521806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If MARAC needed: explain process, seek consent,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but refer regardless</a:t>
            </a:r>
            <a:endParaRPr lang="en-US" sz="1800" dirty="0"/>
          </a:p>
        </p:txBody>
      </p:sp>
      <p:sp>
        <p:nvSpPr>
          <p:cNvPr id="32" name="SK-12-text-31"/>
          <p:cNvSpPr/>
          <p:nvPr/>
        </p:nvSpPr>
        <p:spPr>
          <a:xfrm>
            <a:off x="6400800" y="5541169"/>
            <a:ext cx="57912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Document in patient’s own words, in quotation marks</a:t>
            </a:r>
            <a:endParaRPr lang="en-US" sz="1800" dirty="0"/>
          </a:p>
        </p:txBody>
      </p:sp>
      <p:sp>
        <p:nvSpPr>
          <p:cNvPr id="33" name="SK-12-text-32"/>
          <p:cNvSpPr/>
          <p:nvPr/>
        </p:nvSpPr>
        <p:spPr>
          <a:xfrm>
            <a:off x="6400800" y="5986909"/>
            <a:ext cx="57912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💬 Mention Ask ANI scheme for pharmacy-based safe access</a:t>
            </a:r>
            <a:endParaRPr lang="en-US" sz="1800" dirty="0"/>
          </a:p>
        </p:txBody>
      </p:sp>
      <p:sp>
        <p:nvSpPr>
          <p:cNvPr id="34" name="SK-12-text-33"/>
          <p:cNvSpPr/>
          <p:nvPr/>
        </p:nvSpPr>
        <p:spPr>
          <a:xfrm>
            <a:off x="194965" y="6617940"/>
            <a:ext cx="43205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4291459" y="6604248"/>
            <a:ext cx="357217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*Know the legislation. Practise the language.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11460361" y="6617940"/>
            <a:ext cx="5729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12 / 16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212527"/>
            <a:ext cx="11484769" cy="64457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0463" y="1300311"/>
            <a:ext cx="10277773" cy="190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453753"/>
            <a:ext cx="3657600" cy="458792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1453753"/>
            <a:ext cx="3657600" cy="16445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996" y="1453753"/>
            <a:ext cx="3657600" cy="458792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996" y="1453753"/>
            <a:ext cx="3657600" cy="16445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6377" y="1453753"/>
            <a:ext cx="3657600" cy="45879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377" y="1453753"/>
            <a:ext cx="3657600" cy="16445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467" y="6144667"/>
            <a:ext cx="11472565" cy="37713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3600" y="1728192"/>
            <a:ext cx="438894" cy="411361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03255" y="1769269"/>
            <a:ext cx="560784" cy="3429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38486" y="1707505"/>
            <a:ext cx="487561" cy="459432"/>
          </a:xfrm>
          <a:prstGeom prst="rect">
            <a:avLst/>
          </a:prstGeom>
        </p:spPr>
      </p:pic>
      <p:sp>
        <p:nvSpPr>
          <p:cNvPr id="15" name="SK-13-text-14"/>
          <p:cNvSpPr/>
          <p:nvPr/>
        </p:nvSpPr>
        <p:spPr>
          <a:xfrm>
            <a:off x="158353" y="191988"/>
            <a:ext cx="297180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950" dirty="0"/>
          </a:p>
        </p:txBody>
      </p:sp>
      <p:sp>
        <p:nvSpPr>
          <p:cNvPr id="16" name="SK-13-text-15"/>
          <p:cNvSpPr/>
          <p:nvPr/>
        </p:nvSpPr>
        <p:spPr>
          <a:xfrm>
            <a:off x="1252368" y="325710"/>
            <a:ext cx="1050964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⚠️ Urgent Red Flags &amp; Safety Indicators Act immediately — do not delay</a:t>
            </a:r>
            <a:endParaRPr lang="en-US" sz="2400" dirty="0"/>
          </a:p>
        </p:txBody>
      </p:sp>
      <p:sp>
        <p:nvSpPr>
          <p:cNvPr id="17" name="SK-13-text-16"/>
          <p:cNvSpPr/>
          <p:nvPr/>
        </p:nvSpPr>
        <p:spPr>
          <a:xfrm>
            <a:off x="1670298" y="932557"/>
            <a:ext cx="1052170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These presentations require immediate clinical action, urgent referral, or safeguarding escalation</a:t>
            </a:r>
            <a:endParaRPr lang="en-US" sz="1800" dirty="0"/>
          </a:p>
        </p:txBody>
      </p:sp>
      <p:sp>
        <p:nvSpPr>
          <p:cNvPr id="18" name="SK-13-text-17"/>
          <p:cNvSpPr/>
          <p:nvPr/>
        </p:nvSpPr>
        <p:spPr>
          <a:xfrm>
            <a:off x="804565" y="2215009"/>
            <a:ext cx="762762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8B1A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⚡ Non-Fatal Strangulation</a:t>
            </a:r>
            <a:endParaRPr lang="en-US" sz="1950" dirty="0"/>
          </a:p>
        </p:txBody>
      </p:sp>
      <p:sp>
        <p:nvSpPr>
          <p:cNvPr id="19" name="SK-13-text-18"/>
          <p:cNvSpPr/>
          <p:nvPr/>
        </p:nvSpPr>
        <p:spPr>
          <a:xfrm>
            <a:off x="511969" y="2633365"/>
            <a:ext cx="6629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Voice changes or hoarseness</a:t>
            </a:r>
            <a:endParaRPr lang="en-US" sz="1500" dirty="0"/>
          </a:p>
        </p:txBody>
      </p:sp>
      <p:sp>
        <p:nvSpPr>
          <p:cNvPr id="20" name="SK-13-text-19"/>
          <p:cNvSpPr/>
          <p:nvPr/>
        </p:nvSpPr>
        <p:spPr>
          <a:xfrm>
            <a:off x="511969" y="2887117"/>
            <a:ext cx="80010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Difficulty swallowing (dysphagia)</a:t>
            </a:r>
            <a:endParaRPr lang="en-US" sz="1500" dirty="0"/>
          </a:p>
        </p:txBody>
      </p:sp>
      <p:sp>
        <p:nvSpPr>
          <p:cNvPr id="21" name="SK-13-text-20"/>
          <p:cNvSpPr/>
          <p:nvPr/>
        </p:nvSpPr>
        <p:spPr>
          <a:xfrm>
            <a:off x="524173" y="3134023"/>
            <a:ext cx="75438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Breathing difficulty (dyspnoea)</a:t>
            </a:r>
            <a:endParaRPr lang="en-US" sz="1500" dirty="0"/>
          </a:p>
        </p:txBody>
      </p:sp>
      <p:sp>
        <p:nvSpPr>
          <p:cNvPr id="22" name="SK-13-text-21"/>
          <p:cNvSpPr/>
          <p:nvPr/>
        </p:nvSpPr>
        <p:spPr>
          <a:xfrm>
            <a:off x="524173" y="3387775"/>
            <a:ext cx="8229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Loss or near-loss of consciousness</a:t>
            </a:r>
            <a:endParaRPr lang="en-US" sz="1500" dirty="0"/>
          </a:p>
        </p:txBody>
      </p:sp>
      <p:sp>
        <p:nvSpPr>
          <p:cNvPr id="23" name="SK-13-text-22"/>
          <p:cNvSpPr/>
          <p:nvPr/>
        </p:nvSpPr>
        <p:spPr>
          <a:xfrm>
            <a:off x="524173" y="3620988"/>
            <a:ext cx="285288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Amnesia or confusion after neck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pressure</a:t>
            </a:r>
            <a:endParaRPr lang="en-US" sz="1425" dirty="0"/>
          </a:p>
        </p:txBody>
      </p:sp>
      <p:sp>
        <p:nvSpPr>
          <p:cNvPr id="24" name="SK-13-text-23"/>
          <p:cNvSpPr/>
          <p:nvPr/>
        </p:nvSpPr>
        <p:spPr>
          <a:xfrm>
            <a:off x="524173" y="4066729"/>
            <a:ext cx="315768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Petechial haemorrhages (face, eyes,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mouth)</a:t>
            </a:r>
            <a:endParaRPr lang="en-US" sz="1425" dirty="0"/>
          </a:p>
        </p:txBody>
      </p:sp>
      <p:sp>
        <p:nvSpPr>
          <p:cNvPr id="25" name="SK-13-text-24"/>
          <p:cNvSpPr/>
          <p:nvPr/>
        </p:nvSpPr>
        <p:spPr>
          <a:xfrm>
            <a:off x="524173" y="4526161"/>
            <a:ext cx="70866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Bladder or bowel incontinence</a:t>
            </a:r>
            <a:endParaRPr lang="en-US" sz="1500" dirty="0"/>
          </a:p>
        </p:txBody>
      </p:sp>
      <p:sp>
        <p:nvSpPr>
          <p:cNvPr id="26" name="SK-13-text-25"/>
          <p:cNvSpPr/>
          <p:nvPr/>
        </p:nvSpPr>
        <p:spPr>
          <a:xfrm>
            <a:off x="524173" y="4759375"/>
            <a:ext cx="288949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Severe headache or neurological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symptoms</a:t>
            </a:r>
            <a:endParaRPr lang="en-US" sz="1425" dirty="0"/>
          </a:p>
        </p:txBody>
      </p:sp>
      <p:sp>
        <p:nvSpPr>
          <p:cNvPr id="27" name="SK-13-text-26"/>
          <p:cNvSpPr/>
          <p:nvPr/>
        </p:nvSpPr>
        <p:spPr>
          <a:xfrm>
            <a:off x="511969" y="5280571"/>
            <a:ext cx="70104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B1A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→ CT angiography within 1 hour</a:t>
            </a:r>
            <a:endParaRPr lang="en-US" sz="1500" dirty="0"/>
          </a:p>
        </p:txBody>
      </p:sp>
      <p:sp>
        <p:nvSpPr>
          <p:cNvPr id="28" name="SK-13-text-27"/>
          <p:cNvSpPr/>
          <p:nvPr/>
        </p:nvSpPr>
        <p:spPr>
          <a:xfrm>
            <a:off x="511969" y="5527477"/>
            <a:ext cx="28528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8B1A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→ MARAC referral regardless of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8B1A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DASH score</a:t>
            </a:r>
            <a:endParaRPr lang="en-US" sz="1425" dirty="0"/>
          </a:p>
        </p:txBody>
      </p:sp>
      <p:sp>
        <p:nvSpPr>
          <p:cNvPr id="29" name="SK-13-text-28"/>
          <p:cNvSpPr/>
          <p:nvPr/>
        </p:nvSpPr>
        <p:spPr>
          <a:xfrm>
            <a:off x="4364682" y="2249388"/>
            <a:ext cx="78273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8B5A2B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👁️ Perpetrator Control Indicators</a:t>
            </a:r>
            <a:endParaRPr lang="en-US" sz="1950" dirty="0"/>
          </a:p>
        </p:txBody>
      </p:sp>
      <p:sp>
        <p:nvSpPr>
          <p:cNvPr id="30" name="SK-13-text-29"/>
          <p:cNvSpPr/>
          <p:nvPr/>
        </p:nvSpPr>
        <p:spPr>
          <a:xfrm>
            <a:off x="4389090" y="2626519"/>
            <a:ext cx="7802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Perpetrator attends every appointment</a:t>
            </a:r>
            <a:endParaRPr lang="en-US" sz="1500" dirty="0"/>
          </a:p>
        </p:txBody>
      </p:sp>
      <p:sp>
        <p:nvSpPr>
          <p:cNvPr id="31" name="SK-13-text-30"/>
          <p:cNvSpPr/>
          <p:nvPr/>
        </p:nvSpPr>
        <p:spPr>
          <a:xfrm>
            <a:off x="4389090" y="2866579"/>
            <a:ext cx="7802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Partner speaks on patient's behalf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4389090" y="3086100"/>
            <a:ext cx="7802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Patient unable to speak freely or alone</a:t>
            </a:r>
            <a:endParaRPr lang="en-US" sz="1500" dirty="0"/>
          </a:p>
        </p:txBody>
      </p:sp>
      <p:sp>
        <p:nvSpPr>
          <p:cNvPr id="33" name="SK-13-text-32"/>
          <p:cNvSpPr/>
          <p:nvPr/>
        </p:nvSpPr>
        <p:spPr>
          <a:xfrm>
            <a:off x="4389090" y="3305473"/>
            <a:ext cx="321855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Multiple injuries at different stages of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healing</a:t>
            </a:r>
            <a:endParaRPr lang="en-US" sz="1425" dirty="0"/>
          </a:p>
        </p:txBody>
      </p:sp>
      <p:sp>
        <p:nvSpPr>
          <p:cNvPr id="34" name="SK-13-text-33"/>
          <p:cNvSpPr/>
          <p:nvPr/>
        </p:nvSpPr>
        <p:spPr>
          <a:xfrm>
            <a:off x="4389090" y="3730675"/>
            <a:ext cx="27187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Injuries in unusual sites or with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implausible explanations</a:t>
            </a:r>
            <a:endParaRPr lang="en-US" sz="1425" dirty="0"/>
          </a:p>
        </p:txBody>
      </p:sp>
      <p:sp>
        <p:nvSpPr>
          <p:cNvPr id="35" name="SK-13-text-34"/>
          <p:cNvSpPr/>
          <p:nvPr/>
        </p:nvSpPr>
        <p:spPr>
          <a:xfrm>
            <a:off x="4389090" y="4169569"/>
            <a:ext cx="29381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Honour-based violence indicators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(FGM, forced marriage)</a:t>
            </a:r>
            <a:endParaRPr lang="en-US" sz="1425" dirty="0"/>
          </a:p>
        </p:txBody>
      </p:sp>
      <p:sp>
        <p:nvSpPr>
          <p:cNvPr id="36" name="SK-13-text-35"/>
          <p:cNvSpPr/>
          <p:nvPr/>
        </p:nvSpPr>
        <p:spPr>
          <a:xfrm>
            <a:off x="4389090" y="4601617"/>
            <a:ext cx="32429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Patient visibly distressed when asked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about home</a:t>
            </a:r>
            <a:endParaRPr lang="en-US" sz="1425" dirty="0"/>
          </a:p>
        </p:txBody>
      </p:sp>
      <p:sp>
        <p:nvSpPr>
          <p:cNvPr id="37" name="SK-13-text-36"/>
          <p:cNvSpPr/>
          <p:nvPr/>
        </p:nvSpPr>
        <p:spPr>
          <a:xfrm>
            <a:off x="4389090" y="5026819"/>
            <a:ext cx="256029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Non-attendance at maternity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appointments</a:t>
            </a:r>
            <a:endParaRPr lang="en-US" sz="1425" dirty="0"/>
          </a:p>
        </p:txBody>
      </p:sp>
      <p:sp>
        <p:nvSpPr>
          <p:cNvPr id="38" name="SK-13-text-37"/>
          <p:cNvSpPr/>
          <p:nvPr/>
        </p:nvSpPr>
        <p:spPr>
          <a:xfrm>
            <a:off x="4389090" y="5513784"/>
            <a:ext cx="78029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B5A2B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→ Always attempt to see patient alone</a:t>
            </a:r>
            <a:endParaRPr lang="en-US" sz="1500" dirty="0"/>
          </a:p>
        </p:txBody>
      </p:sp>
      <p:sp>
        <p:nvSpPr>
          <p:cNvPr id="39" name="SK-13-text-38"/>
          <p:cNvSpPr/>
          <p:nvPr/>
        </p:nvSpPr>
        <p:spPr>
          <a:xfrm>
            <a:off x="4389090" y="5753844"/>
            <a:ext cx="70866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B5A2B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→ Complete DASH; consider MARAC</a:t>
            </a:r>
            <a:endParaRPr lang="en-US" sz="1500" dirty="0"/>
          </a:p>
        </p:txBody>
      </p:sp>
      <p:sp>
        <p:nvSpPr>
          <p:cNvPr id="40" name="SK-13-text-39"/>
          <p:cNvSpPr/>
          <p:nvPr/>
        </p:nvSpPr>
        <p:spPr>
          <a:xfrm>
            <a:off x="8290471" y="2228850"/>
            <a:ext cx="390152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B2E4D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💜 Vulnerability &amp; Mental Health</a:t>
            </a:r>
            <a:endParaRPr lang="en-US" sz="1950" dirty="0"/>
          </a:p>
        </p:txBody>
      </p:sp>
      <p:sp>
        <p:nvSpPr>
          <p:cNvPr id="41" name="SK-13-text-40"/>
          <p:cNvSpPr/>
          <p:nvPr/>
        </p:nvSpPr>
        <p:spPr>
          <a:xfrm>
            <a:off x="8302675" y="2626519"/>
            <a:ext cx="38893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Suicidal ideation linked to relationship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8302675" y="2887117"/>
            <a:ext cx="38893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Self-harm in context of DA</a:t>
            </a:r>
            <a:endParaRPr lang="en-US" sz="1500" dirty="0"/>
          </a:p>
        </p:txBody>
      </p:sp>
      <p:sp>
        <p:nvSpPr>
          <p:cNvPr id="43" name="SK-13-text-42"/>
          <p:cNvSpPr/>
          <p:nvPr/>
        </p:nvSpPr>
        <p:spPr>
          <a:xfrm>
            <a:off x="8302675" y="3127177"/>
            <a:ext cx="335280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Pregnancy with unexplained injuries 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miscarriage</a:t>
            </a:r>
            <a:endParaRPr lang="en-US" sz="1425" dirty="0"/>
          </a:p>
        </p:txBody>
      </p:sp>
      <p:sp>
        <p:nvSpPr>
          <p:cNvPr id="44" name="SK-13-text-43"/>
          <p:cNvSpPr/>
          <p:nvPr/>
        </p:nvSpPr>
        <p:spPr>
          <a:xfrm>
            <a:off x="8302675" y="3586609"/>
            <a:ext cx="25480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Substance misuse as coping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mechanism</a:t>
            </a:r>
            <a:endParaRPr lang="en-US" sz="1425" dirty="0"/>
          </a:p>
        </p:txBody>
      </p:sp>
      <p:sp>
        <p:nvSpPr>
          <p:cNvPr id="45" name="SK-13-text-44"/>
          <p:cNvSpPr/>
          <p:nvPr/>
        </p:nvSpPr>
        <p:spPr>
          <a:xfrm>
            <a:off x="8302675" y="4018657"/>
            <a:ext cx="3889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Children expressing fear of a parent</a:t>
            </a:r>
            <a:endParaRPr lang="en-US" sz="1500" dirty="0"/>
          </a:p>
        </p:txBody>
      </p:sp>
      <p:sp>
        <p:nvSpPr>
          <p:cNvPr id="46" name="SK-13-text-45"/>
          <p:cNvSpPr/>
          <p:nvPr/>
        </p:nvSpPr>
        <p:spPr>
          <a:xfrm>
            <a:off x="8302675" y="4258717"/>
            <a:ext cx="32185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Unexplained behavioural problems 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children</a:t>
            </a:r>
            <a:endParaRPr lang="en-US" sz="1425" dirty="0"/>
          </a:p>
        </p:txBody>
      </p:sp>
      <p:sp>
        <p:nvSpPr>
          <p:cNvPr id="47" name="SK-13-text-46"/>
          <p:cNvSpPr/>
          <p:nvPr/>
        </p:nvSpPr>
        <p:spPr>
          <a:xfrm>
            <a:off x="8302675" y="4690765"/>
            <a:ext cx="335280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Patient planning or attempting to leave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relationship</a:t>
            </a:r>
            <a:endParaRPr lang="en-US" sz="1425" dirty="0"/>
          </a:p>
        </p:txBody>
      </p:sp>
      <p:sp>
        <p:nvSpPr>
          <p:cNvPr id="48" name="SK-13-text-47"/>
          <p:cNvSpPr/>
          <p:nvPr/>
        </p:nvSpPr>
        <p:spPr>
          <a:xfrm>
            <a:off x="8290471" y="5506938"/>
            <a:ext cx="3901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→ Safeguarding referral to CSC</a:t>
            </a:r>
            <a:endParaRPr lang="en-US" sz="1500" dirty="0"/>
          </a:p>
        </p:txBody>
      </p:sp>
      <p:sp>
        <p:nvSpPr>
          <p:cNvPr id="49" name="SK-13-text-48"/>
          <p:cNvSpPr/>
          <p:nvPr/>
        </p:nvSpPr>
        <p:spPr>
          <a:xfrm>
            <a:off x="8290471" y="5753844"/>
            <a:ext cx="3901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→ IDVA referral; safety planning</a:t>
            </a:r>
            <a:endParaRPr lang="en-US" sz="1500" dirty="0"/>
          </a:p>
        </p:txBody>
      </p:sp>
      <p:sp>
        <p:nvSpPr>
          <p:cNvPr id="50" name="SK-13-text-49"/>
          <p:cNvSpPr/>
          <p:nvPr/>
        </p:nvSpPr>
        <p:spPr>
          <a:xfrm>
            <a:off x="743694" y="6192738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⚠️ Risk is HIGHEST at the point of leaving — never advise a patient to leave without a full safety plan</a:t>
            </a:r>
            <a:endParaRPr lang="en-US" sz="1950" dirty="0"/>
          </a:p>
        </p:txBody>
      </p:sp>
      <p:sp>
        <p:nvSpPr>
          <p:cNvPr id="51" name="SK-13-text-50"/>
          <p:cNvSpPr/>
          <p:nvPr/>
        </p:nvSpPr>
        <p:spPr>
          <a:xfrm>
            <a:off x="121890" y="6645325"/>
            <a:ext cx="3840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2" name="SK-13-text-51"/>
          <p:cNvSpPr/>
          <p:nvPr/>
        </p:nvSpPr>
        <p:spPr>
          <a:xfrm>
            <a:off x="9655969" y="6631632"/>
            <a:ext cx="25360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13 of 16 — Urgent Red Flags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322213"/>
            <a:ext cx="11192173" cy="1138386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618357"/>
            <a:ext cx="5486400" cy="1206996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618357"/>
            <a:ext cx="121890" cy="1206996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5686" y="1618357"/>
            <a:ext cx="5486400" cy="1206996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5686" y="1618357"/>
            <a:ext cx="121890" cy="1206996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2955727"/>
            <a:ext cx="5486400" cy="541734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2955727"/>
            <a:ext cx="121890" cy="541734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5686" y="2955727"/>
            <a:ext cx="5486400" cy="541734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5686" y="2955727"/>
            <a:ext cx="121890" cy="541734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3641527"/>
            <a:ext cx="5486400" cy="1206996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3641527"/>
            <a:ext cx="121890" cy="1206996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5686" y="3641527"/>
            <a:ext cx="5486400" cy="1206996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5686" y="3641527"/>
            <a:ext cx="121890" cy="1206996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765" y="4992588"/>
            <a:ext cx="5486400" cy="122068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4992588"/>
            <a:ext cx="121890" cy="1220688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05686" y="4992588"/>
            <a:ext cx="5486400" cy="1220688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05686" y="4992588"/>
            <a:ext cx="121890" cy="1220688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0471" y="3806130"/>
            <a:ext cx="304800" cy="17145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0471" y="5157192"/>
            <a:ext cx="304800" cy="171450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76392" y="3120330"/>
            <a:ext cx="304800" cy="171450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76392" y="5157192"/>
            <a:ext cx="304800" cy="17145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267" y="541734"/>
            <a:ext cx="694879" cy="685800"/>
          </a:xfrm>
          <a:prstGeom prst="rect">
            <a:avLst/>
          </a:prstGeom>
        </p:spPr>
      </p:pic>
      <p:sp>
        <p:nvSpPr>
          <p:cNvPr id="27" name="SK-14-text-26"/>
          <p:cNvSpPr/>
          <p:nvPr/>
        </p:nvSpPr>
        <p:spPr>
          <a:xfrm>
            <a:off x="1536055" y="473125"/>
            <a:ext cx="78867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Common Pitfalls</a:t>
            </a:r>
            <a:endParaRPr lang="en-US" sz="3450" dirty="0"/>
          </a:p>
        </p:txBody>
      </p:sp>
      <p:sp>
        <p:nvSpPr>
          <p:cNvPr id="28" name="SK-14-text-27"/>
          <p:cNvSpPr/>
          <p:nvPr/>
        </p:nvSpPr>
        <p:spPr>
          <a:xfrm>
            <a:off x="1536055" y="994321"/>
            <a:ext cx="106559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Errors that put patients at risk — know them, avoid them</a:t>
            </a:r>
            <a:endParaRPr lang="en-US" sz="2250" dirty="0"/>
          </a:p>
        </p:txBody>
      </p:sp>
      <p:sp>
        <p:nvSpPr>
          <p:cNvPr id="29" name="SK-14-text-28"/>
          <p:cNvSpPr/>
          <p:nvPr/>
        </p:nvSpPr>
        <p:spPr>
          <a:xfrm>
            <a:off x="670471" y="1794015"/>
            <a:ext cx="1024128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➊ Asking in Front of the Partner</a:t>
            </a:r>
            <a:endParaRPr lang="en-US" sz="2100" dirty="0"/>
          </a:p>
        </p:txBody>
      </p:sp>
      <p:sp>
        <p:nvSpPr>
          <p:cNvPr id="30" name="SK-14-text-29"/>
          <p:cNvSpPr/>
          <p:nvPr/>
        </p:nvSpPr>
        <p:spPr>
          <a:xfrm>
            <a:off x="1060698" y="2139553"/>
            <a:ext cx="4145161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Immediately endangers the patient —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see them alone first</a:t>
            </a:r>
            <a:endParaRPr lang="en-US" sz="1875" dirty="0"/>
          </a:p>
        </p:txBody>
      </p:sp>
      <p:sp>
        <p:nvSpPr>
          <p:cNvPr id="31" name="SK-14-text-30"/>
          <p:cNvSpPr/>
          <p:nvPr/>
        </p:nvSpPr>
        <p:spPr>
          <a:xfrm>
            <a:off x="646063" y="3065413"/>
            <a:ext cx="864108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➋ Encouraging Them to Leave</a:t>
            </a:r>
            <a:endParaRPr lang="en-US" sz="2100" dirty="0"/>
          </a:p>
        </p:txBody>
      </p:sp>
      <p:sp>
        <p:nvSpPr>
          <p:cNvPr id="32" name="SK-14-text-31"/>
          <p:cNvSpPr/>
          <p:nvPr/>
        </p:nvSpPr>
        <p:spPr>
          <a:xfrm>
            <a:off x="646063" y="3730675"/>
            <a:ext cx="1154593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➎ Forgetting ‘Not for Online Viewing’</a:t>
            </a:r>
            <a:endParaRPr lang="en-US" sz="2100" dirty="0"/>
          </a:p>
        </p:txBody>
      </p:sp>
      <p:sp>
        <p:nvSpPr>
          <p:cNvPr id="33" name="SK-14-text-32"/>
          <p:cNvSpPr/>
          <p:nvPr/>
        </p:nvSpPr>
        <p:spPr>
          <a:xfrm>
            <a:off x="1060698" y="4128492"/>
            <a:ext cx="448657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perpetrator may have access to the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patient’s online record — always restrict</a:t>
            </a:r>
            <a:endParaRPr lang="en-US" sz="1875" dirty="0"/>
          </a:p>
        </p:txBody>
      </p:sp>
      <p:sp>
        <p:nvSpPr>
          <p:cNvPr id="34" name="SK-14-text-33"/>
          <p:cNvSpPr/>
          <p:nvPr/>
        </p:nvSpPr>
        <p:spPr>
          <a:xfrm>
            <a:off x="646063" y="5164038"/>
            <a:ext cx="1024128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➐ Assuming DA Only Affects Women</a:t>
            </a:r>
            <a:endParaRPr lang="en-US" sz="2100" dirty="0"/>
          </a:p>
        </p:txBody>
      </p:sp>
      <p:sp>
        <p:nvSpPr>
          <p:cNvPr id="35" name="SK-14-text-34"/>
          <p:cNvSpPr/>
          <p:nvPr/>
        </p:nvSpPr>
        <p:spPr>
          <a:xfrm>
            <a:off x="1060698" y="5541169"/>
            <a:ext cx="4547592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in 6 men experience domestic abuse —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 is not gender-exclusive</a:t>
            </a:r>
            <a:endParaRPr lang="en-US" sz="1875" dirty="0"/>
          </a:p>
        </p:txBody>
      </p:sp>
      <p:sp>
        <p:nvSpPr>
          <p:cNvPr id="36" name="SK-14-text-35"/>
          <p:cNvSpPr/>
          <p:nvPr/>
        </p:nvSpPr>
        <p:spPr>
          <a:xfrm>
            <a:off x="6351984" y="1755577"/>
            <a:ext cx="584001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➌ Assuming No Injury = No NFS</a:t>
            </a:r>
            <a:endParaRPr lang="en-US" sz="2100" dirty="0"/>
          </a:p>
        </p:txBody>
      </p:sp>
      <p:sp>
        <p:nvSpPr>
          <p:cNvPr id="37" name="SK-14-text-36"/>
          <p:cNvSpPr/>
          <p:nvPr/>
        </p:nvSpPr>
        <p:spPr>
          <a:xfrm>
            <a:off x="6766471" y="2139553"/>
            <a:ext cx="4925467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50% of NFS victims have no visible marks —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absence of signs is not reassurance</a:t>
            </a:r>
            <a:endParaRPr lang="en-US" sz="1875" dirty="0"/>
          </a:p>
        </p:txBody>
      </p:sp>
      <p:sp>
        <p:nvSpPr>
          <p:cNvPr id="38" name="SK-14-text-37"/>
          <p:cNvSpPr/>
          <p:nvPr/>
        </p:nvSpPr>
        <p:spPr>
          <a:xfrm>
            <a:off x="6351984" y="3065413"/>
            <a:ext cx="584001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➍ Recording in the Perpetrator’s Notes</a:t>
            </a:r>
            <a:endParaRPr lang="en-US" sz="2100" dirty="0"/>
          </a:p>
        </p:txBody>
      </p:sp>
      <p:sp>
        <p:nvSpPr>
          <p:cNvPr id="39" name="SK-14-text-38"/>
          <p:cNvSpPr/>
          <p:nvPr/>
        </p:nvSpPr>
        <p:spPr>
          <a:xfrm>
            <a:off x="6351984" y="3744367"/>
            <a:ext cx="584001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➏ No CSC Referral with MARAC</a:t>
            </a:r>
            <a:endParaRPr lang="en-US" sz="2100" dirty="0"/>
          </a:p>
        </p:txBody>
      </p:sp>
      <p:sp>
        <p:nvSpPr>
          <p:cNvPr id="40" name="SK-14-text-39"/>
          <p:cNvSpPr/>
          <p:nvPr/>
        </p:nvSpPr>
        <p:spPr>
          <a:xfrm>
            <a:off x="6766471" y="4107805"/>
            <a:ext cx="4474369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refer children to Children’s Social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Care when making a MARAC referral</a:t>
            </a:r>
            <a:endParaRPr lang="en-US" sz="1875" dirty="0"/>
          </a:p>
        </p:txBody>
      </p:sp>
      <p:sp>
        <p:nvSpPr>
          <p:cNvPr id="41" name="SK-14-text-40"/>
          <p:cNvSpPr/>
          <p:nvPr/>
        </p:nvSpPr>
        <p:spPr>
          <a:xfrm>
            <a:off x="6351984" y="5129659"/>
            <a:ext cx="584001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➑ Verbal DASH Without Documentation</a:t>
            </a:r>
            <a:endParaRPr lang="en-US" sz="2100" dirty="0"/>
          </a:p>
        </p:txBody>
      </p:sp>
      <p:sp>
        <p:nvSpPr>
          <p:cNvPr id="42" name="SK-14-text-41"/>
          <p:cNvSpPr/>
          <p:nvPr/>
        </p:nvSpPr>
        <p:spPr>
          <a:xfrm>
            <a:off x="6766471" y="5541169"/>
            <a:ext cx="4706094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complete and save the DASH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checklist formally — verbal is not sufficient</a:t>
            </a:r>
            <a:endParaRPr lang="en-US" sz="1875" dirty="0"/>
          </a:p>
        </p:txBody>
      </p:sp>
      <p:sp>
        <p:nvSpPr>
          <p:cNvPr id="43" name="SK-14-text-42"/>
          <p:cNvSpPr/>
          <p:nvPr/>
        </p:nvSpPr>
        <p:spPr>
          <a:xfrm>
            <a:off x="341263" y="6624786"/>
            <a:ext cx="3840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4" name="SK-14-text-43"/>
          <p:cNvSpPr/>
          <p:nvPr/>
        </p:nvSpPr>
        <p:spPr>
          <a:xfrm>
            <a:off x="3755082" y="6624786"/>
            <a:ext cx="468168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— Domestic Abuse in General Practice</a:t>
            </a:r>
            <a:endParaRPr lang="en-US" sz="1200" dirty="0"/>
          </a:p>
        </p:txBody>
      </p:sp>
      <p:sp>
        <p:nvSpPr>
          <p:cNvPr id="45" name="SK-14-text-44"/>
          <p:cNvSpPr/>
          <p:nvPr/>
        </p:nvSpPr>
        <p:spPr>
          <a:xfrm>
            <a:off x="11338471" y="6624786"/>
            <a:ext cx="4997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14 / 16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363438"/>
            <a:ext cx="2426196" cy="56227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888802"/>
            <a:ext cx="6217890" cy="190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220688"/>
            <a:ext cx="3645396" cy="1124694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220688"/>
            <a:ext cx="85279" cy="1124694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9255" y="1220688"/>
            <a:ext cx="3645396" cy="1124694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1220688"/>
            <a:ext cx="85279" cy="112469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0784" y="1220688"/>
            <a:ext cx="3645396" cy="1124694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0784" y="1220688"/>
            <a:ext cx="85279" cy="1124694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2482453"/>
            <a:ext cx="3645396" cy="1124694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2482453"/>
            <a:ext cx="85279" cy="1124694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9255" y="2482453"/>
            <a:ext cx="3645396" cy="1124694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79255" y="2345382"/>
            <a:ext cx="85279" cy="137071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80784" y="2482453"/>
            <a:ext cx="3645396" cy="1124694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80784" y="2482453"/>
            <a:ext cx="85279" cy="1124694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3744367"/>
            <a:ext cx="3645396" cy="1124694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7875" y="3744367"/>
            <a:ext cx="85279" cy="1124694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79255" y="3744367"/>
            <a:ext cx="3645396" cy="1124694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79255" y="3744367"/>
            <a:ext cx="85279" cy="1124694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80784" y="3744367"/>
            <a:ext cx="3645396" cy="1124694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80784" y="3744367"/>
            <a:ext cx="85279" cy="1124694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006280"/>
            <a:ext cx="3645396" cy="1124694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7875" y="5006280"/>
            <a:ext cx="85279" cy="1124694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79255" y="5006280"/>
            <a:ext cx="3645396" cy="1124694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279255" y="5006280"/>
            <a:ext cx="85279" cy="1124694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80784" y="5006280"/>
            <a:ext cx="3645396" cy="1124694"/>
          </a:xfrm>
          <a:prstGeom prst="rect">
            <a:avLst/>
          </a:prstGeom>
        </p:spPr>
      </p:pic>
      <p:pic>
        <p:nvPicPr>
          <p:cNvPr id="28" name="SK-15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80784" y="5006280"/>
            <a:ext cx="85279" cy="1124694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sp>
        <p:nvSpPr>
          <p:cNvPr id="30" name="SK-15-text-29"/>
          <p:cNvSpPr/>
          <p:nvPr/>
        </p:nvSpPr>
        <p:spPr>
          <a:xfrm>
            <a:off x="524173" y="473125"/>
            <a:ext cx="209698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QUICK RECALL</a:t>
            </a:r>
            <a:endParaRPr lang="en-US" sz="2400" dirty="0"/>
          </a:p>
        </p:txBody>
      </p:sp>
      <p:sp>
        <p:nvSpPr>
          <p:cNvPr id="31" name="SK-15-text-30"/>
          <p:cNvSpPr/>
          <p:nvPr/>
        </p:nvSpPr>
        <p:spPr>
          <a:xfrm>
            <a:off x="3048000" y="356592"/>
            <a:ext cx="91440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What You Must Remember</a:t>
            </a:r>
            <a:endParaRPr lang="en-US" sz="3525" dirty="0"/>
          </a:p>
        </p:txBody>
      </p:sp>
      <p:sp>
        <p:nvSpPr>
          <p:cNvPr id="32" name="SK-15-text-31"/>
          <p:cNvSpPr/>
          <p:nvPr/>
        </p:nvSpPr>
        <p:spPr>
          <a:xfrm>
            <a:off x="10826353" y="157609"/>
            <a:ext cx="1194792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endParaRPr lang="en-US" sz="1800" dirty="0"/>
          </a:p>
        </p:txBody>
      </p:sp>
      <p:sp>
        <p:nvSpPr>
          <p:cNvPr id="33" name="SK-15-text-32"/>
          <p:cNvSpPr/>
          <p:nvPr/>
        </p:nvSpPr>
        <p:spPr>
          <a:xfrm>
            <a:off x="658267" y="1364605"/>
            <a:ext cx="3060055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🏛️ DA Act 2021: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children are victims</a:t>
            </a:r>
            <a:endParaRPr lang="en-US" sz="2625" dirty="0"/>
          </a:p>
        </p:txBody>
      </p:sp>
      <p:sp>
        <p:nvSpPr>
          <p:cNvPr id="34" name="SK-15-text-33"/>
          <p:cNvSpPr/>
          <p:nvPr/>
        </p:nvSpPr>
        <p:spPr>
          <a:xfrm>
            <a:off x="658267" y="2633365"/>
            <a:ext cx="2535882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👩 1 in 4 women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affected</a:t>
            </a:r>
            <a:endParaRPr lang="en-US" sz="2625" dirty="0"/>
          </a:p>
        </p:txBody>
      </p:sp>
      <p:sp>
        <p:nvSpPr>
          <p:cNvPr id="35" name="SK-15-text-34"/>
          <p:cNvSpPr/>
          <p:nvPr/>
        </p:nvSpPr>
        <p:spPr>
          <a:xfrm>
            <a:off x="658267" y="3950196"/>
            <a:ext cx="2755255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👁️ NFS: 50% have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no marks</a:t>
            </a:r>
            <a:endParaRPr lang="en-US" sz="2625" dirty="0"/>
          </a:p>
        </p:txBody>
      </p:sp>
      <p:sp>
        <p:nvSpPr>
          <p:cNvPr id="36" name="SK-15-text-35"/>
          <p:cNvSpPr/>
          <p:nvPr/>
        </p:nvSpPr>
        <p:spPr>
          <a:xfrm>
            <a:off x="658267" y="5211961"/>
            <a:ext cx="2438400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📊 DASH ≥14 =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MARAC referral</a:t>
            </a:r>
            <a:endParaRPr lang="en-US" sz="2625" dirty="0"/>
          </a:p>
        </p:txBody>
      </p:sp>
      <p:sp>
        <p:nvSpPr>
          <p:cNvPr id="37" name="SK-15-text-36"/>
          <p:cNvSpPr/>
          <p:nvPr/>
        </p:nvSpPr>
        <p:spPr>
          <a:xfrm>
            <a:off x="4474369" y="1350913"/>
            <a:ext cx="3413671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⚖️ Controlling behaviour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= criminal offence</a:t>
            </a:r>
            <a:endParaRPr lang="en-US" sz="2625" dirty="0"/>
          </a:p>
        </p:txBody>
      </p:sp>
      <p:sp>
        <p:nvSpPr>
          <p:cNvPr id="38" name="SK-15-text-37"/>
          <p:cNvSpPr/>
          <p:nvPr/>
        </p:nvSpPr>
        <p:spPr>
          <a:xfrm>
            <a:off x="4474369" y="2633365"/>
            <a:ext cx="2084784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👨 1 in 6 men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affected</a:t>
            </a:r>
            <a:endParaRPr lang="en-US" sz="2625" dirty="0"/>
          </a:p>
        </p:txBody>
      </p:sp>
      <p:sp>
        <p:nvSpPr>
          <p:cNvPr id="39" name="SK-15-text-38"/>
          <p:cNvSpPr/>
          <p:nvPr/>
        </p:nvSpPr>
        <p:spPr>
          <a:xfrm>
            <a:off x="4474369" y="3929509"/>
            <a:ext cx="2438400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🚨 NFS alone =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MARAC referral</a:t>
            </a:r>
            <a:endParaRPr lang="en-US" sz="2625" dirty="0"/>
          </a:p>
        </p:txBody>
      </p:sp>
      <p:sp>
        <p:nvSpPr>
          <p:cNvPr id="40" name="SK-15-text-39"/>
          <p:cNvSpPr/>
          <p:nvPr/>
        </p:nvSpPr>
        <p:spPr>
          <a:xfrm>
            <a:off x="4474369" y="5225653"/>
            <a:ext cx="2901553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🔒 Mark notes: not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for online viewing</a:t>
            </a:r>
            <a:endParaRPr lang="en-US" sz="2625" dirty="0"/>
          </a:p>
        </p:txBody>
      </p:sp>
      <p:sp>
        <p:nvSpPr>
          <p:cNvPr id="41" name="SK-15-text-40"/>
          <p:cNvSpPr/>
          <p:nvPr/>
        </p:nvSpPr>
        <p:spPr>
          <a:xfrm>
            <a:off x="8375898" y="1350913"/>
            <a:ext cx="3011388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📋 NICE PH50: last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reviewed July 2024</a:t>
            </a:r>
            <a:endParaRPr lang="en-US" sz="2625" dirty="0"/>
          </a:p>
        </p:txBody>
      </p:sp>
      <p:sp>
        <p:nvSpPr>
          <p:cNvPr id="42" name="SK-15-text-41"/>
          <p:cNvSpPr/>
          <p:nvPr/>
        </p:nvSpPr>
        <p:spPr>
          <a:xfrm>
            <a:off x="8375898" y="2633365"/>
            <a:ext cx="3060055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🤰 DA in pregnancy: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ask at booking</a:t>
            </a:r>
            <a:endParaRPr lang="en-US" sz="2625" dirty="0"/>
          </a:p>
        </p:txBody>
      </p:sp>
      <p:sp>
        <p:nvSpPr>
          <p:cNvPr id="43" name="SK-15-text-42"/>
          <p:cNvSpPr/>
          <p:nvPr/>
        </p:nvSpPr>
        <p:spPr>
          <a:xfrm>
            <a:off x="8375898" y="3922663"/>
            <a:ext cx="3328392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🚪 Never encourage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leaving: increases risk</a:t>
            </a:r>
            <a:endParaRPr lang="en-US" sz="2625" dirty="0"/>
          </a:p>
        </p:txBody>
      </p:sp>
      <p:sp>
        <p:nvSpPr>
          <p:cNvPr id="44" name="SK-15-text-43"/>
          <p:cNvSpPr/>
          <p:nvPr/>
        </p:nvSpPr>
        <p:spPr>
          <a:xfrm>
            <a:off x="8375898" y="5225653"/>
            <a:ext cx="3328392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👶 Children witnessing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DA = emotional abuse</a:t>
            </a:r>
            <a:endParaRPr lang="en-US" sz="2625" dirty="0"/>
          </a:p>
        </p:txBody>
      </p:sp>
      <p:sp>
        <p:nvSpPr>
          <p:cNvPr id="45" name="SK-15-text-44"/>
          <p:cNvSpPr/>
          <p:nvPr/>
        </p:nvSpPr>
        <p:spPr>
          <a:xfrm>
            <a:off x="341263" y="6604248"/>
            <a:ext cx="40805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6" name="SK-15-text-45"/>
          <p:cNvSpPr/>
          <p:nvPr/>
        </p:nvSpPr>
        <p:spPr>
          <a:xfrm>
            <a:off x="5522863" y="6597253"/>
            <a:ext cx="108495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*Slide 15 of 16</a:t>
            </a:r>
            <a:endParaRPr lang="en-US" sz="1275" dirty="0"/>
          </a:p>
        </p:txBody>
      </p:sp>
      <p:sp>
        <p:nvSpPr>
          <p:cNvPr id="47" name="SK-15-text-46"/>
          <p:cNvSpPr/>
          <p:nvPr/>
        </p:nvSpPr>
        <p:spPr>
          <a:xfrm>
            <a:off x="7046863" y="6597253"/>
            <a:ext cx="48035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— Domestic Abuse in General Practice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177" y="4443859"/>
            <a:ext cx="10509498" cy="1782961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177" y="4297263"/>
            <a:ext cx="8424565" cy="1905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5890" y="4228654"/>
            <a:ext cx="2925961" cy="1905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5890" y="3950196"/>
            <a:ext cx="2925961" cy="2153394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863" y="2036713"/>
            <a:ext cx="1718965" cy="1597819"/>
          </a:xfrm>
          <a:prstGeom prst="rect">
            <a:avLst/>
          </a:prstGeom>
        </p:spPr>
      </p:pic>
      <p:sp>
        <p:nvSpPr>
          <p:cNvPr id="9" name="SK-16-text-8"/>
          <p:cNvSpPr/>
          <p:nvPr/>
        </p:nvSpPr>
        <p:spPr>
          <a:xfrm>
            <a:off x="170557" y="150763"/>
            <a:ext cx="5486400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3600" dirty="0"/>
          </a:p>
        </p:txBody>
      </p:sp>
      <p:sp>
        <p:nvSpPr>
          <p:cNvPr id="10" name="SK-16-text-9"/>
          <p:cNvSpPr/>
          <p:nvPr/>
        </p:nvSpPr>
        <p:spPr>
          <a:xfrm>
            <a:off x="3048000" y="1124694"/>
            <a:ext cx="914400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950" dirty="0">
                <a:solidFill>
                  <a:srgbClr val="F0AD4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Important Disclaimer</a:t>
            </a:r>
            <a:endParaRPr lang="en-US" sz="4950" dirty="0"/>
          </a:p>
        </p:txBody>
      </p:sp>
      <p:sp>
        <p:nvSpPr>
          <p:cNvPr id="11" name="SK-16-text-10"/>
          <p:cNvSpPr/>
          <p:nvPr/>
        </p:nvSpPr>
        <p:spPr>
          <a:xfrm>
            <a:off x="2974777" y="1975098"/>
            <a:ext cx="7973467" cy="2187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Always double-check this advice and drug doses with the</a:t>
            </a:r>
            <a:endParaRPr lang="en-US" sz="2250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latest NICE and BNF guidance. This document is for</a:t>
            </a:r>
            <a:endParaRPr lang="en-US" sz="2250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educational purposes only and does not constitute</a:t>
            </a:r>
            <a:endParaRPr lang="en-US" sz="2250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clinical advice. Individual patient management should</a:t>
            </a:r>
            <a:endParaRPr lang="en-US" sz="2250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should always be based on current guidelines, local</a:t>
            </a:r>
            <a:endParaRPr lang="en-US" sz="2250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protocols, and clinical judgement.</a:t>
            </a:r>
            <a:endParaRPr lang="en-US" sz="2250" dirty="0"/>
          </a:p>
        </p:txBody>
      </p:sp>
      <p:sp>
        <p:nvSpPr>
          <p:cNvPr id="12" name="SK-16-text-11"/>
          <p:cNvSpPr/>
          <p:nvPr/>
        </p:nvSpPr>
        <p:spPr>
          <a:xfrm>
            <a:off x="950863" y="4574232"/>
            <a:ext cx="1124113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F0AD4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Clinical Currency — Verified May 2026</a:t>
            </a:r>
            <a:endParaRPr lang="en-US" sz="2250" dirty="0"/>
          </a:p>
        </p:txBody>
      </p:sp>
      <p:sp>
        <p:nvSpPr>
          <p:cNvPr id="13" name="SK-16-text-12"/>
          <p:cNvSpPr/>
          <p:nvPr/>
        </p:nvSpPr>
        <p:spPr>
          <a:xfrm>
            <a:off x="950863" y="4978896"/>
            <a:ext cx="1124113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NICE PH50 — Domestic Violence and Abuse (Last reviewed July 2024)</a:t>
            </a:r>
            <a:endParaRPr lang="en-US" sz="2100" dirty="0"/>
          </a:p>
        </p:txBody>
      </p:sp>
      <p:sp>
        <p:nvSpPr>
          <p:cNvPr id="14" name="SK-16-text-13"/>
          <p:cNvSpPr/>
          <p:nvPr/>
        </p:nvSpPr>
        <p:spPr>
          <a:xfrm>
            <a:off x="963067" y="5369719"/>
            <a:ext cx="885444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Domestic Abuse Act 2021</a:t>
            </a:r>
            <a:endParaRPr lang="en-US" sz="2100" dirty="0"/>
          </a:p>
        </p:txBody>
      </p:sp>
      <p:sp>
        <p:nvSpPr>
          <p:cNvPr id="15" name="SK-16-text-14"/>
          <p:cNvSpPr/>
          <p:nvPr/>
        </p:nvSpPr>
        <p:spPr>
          <a:xfrm>
            <a:off x="950863" y="5781229"/>
            <a:ext cx="1124113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IFAS / FFLM Non-Fatal Strangulation Guidelines — February 2024</a:t>
            </a:r>
            <a:endParaRPr lang="en-US" sz="2100" dirty="0"/>
          </a:p>
        </p:txBody>
      </p:sp>
      <p:sp>
        <p:nvSpPr>
          <p:cNvPr id="16" name="SK-16-text-15"/>
          <p:cNvSpPr/>
          <p:nvPr/>
        </p:nvSpPr>
        <p:spPr>
          <a:xfrm>
            <a:off x="134094" y="6638479"/>
            <a:ext cx="3840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7" name="SK-16-text-16"/>
          <p:cNvSpPr/>
          <p:nvPr/>
        </p:nvSpPr>
        <p:spPr>
          <a:xfrm>
            <a:off x="3291780" y="6624786"/>
            <a:ext cx="558388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— Domestic Abuse in General Practice — May 2026</a:t>
            </a:r>
            <a:endParaRPr lang="en-US" sz="1200" dirty="0"/>
          </a:p>
        </p:txBody>
      </p:sp>
      <p:sp>
        <p:nvSpPr>
          <p:cNvPr id="18" name="SK-16-text-17"/>
          <p:cNvSpPr/>
          <p:nvPr/>
        </p:nvSpPr>
        <p:spPr>
          <a:xfrm>
            <a:off x="11070282" y="6638479"/>
            <a:ext cx="97527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16 of 16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475929"/>
            <a:ext cx="1072753" cy="381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858417"/>
            <a:ext cx="280392" cy="211901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1858417"/>
            <a:ext cx="10862965" cy="211901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679" y="2029867"/>
            <a:ext cx="4706094" cy="28798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4196953"/>
            <a:ext cx="1694557" cy="1782961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0455" y="4196953"/>
            <a:ext cx="1706761" cy="178296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3663" y="4196953"/>
            <a:ext cx="1706761" cy="1782961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9075" y="4196953"/>
            <a:ext cx="1694557" cy="1782961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22282" y="4196953"/>
            <a:ext cx="1706761" cy="1782961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75490" y="4196953"/>
            <a:ext cx="1706761" cy="1782961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1875" y="6117282"/>
            <a:ext cx="4108698" cy="26059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75098" y="6315521"/>
            <a:ext cx="3962400" cy="2857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76071" y="6117282"/>
            <a:ext cx="3121075" cy="260598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09498" y="4341019"/>
            <a:ext cx="438894" cy="459432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56290" y="4347865"/>
            <a:ext cx="438894" cy="459432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54267" y="4347865"/>
            <a:ext cx="524173" cy="44574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25467" y="4327327"/>
            <a:ext cx="475357" cy="473125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72259" y="4354711"/>
            <a:ext cx="487561" cy="432048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06996" y="4334173"/>
            <a:ext cx="499765" cy="479971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75271" y="3470077"/>
            <a:ext cx="341263" cy="335905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572988" y="89148"/>
            <a:ext cx="1141476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Section 1 — What is Domestic Abuse?</a:t>
            </a:r>
            <a:endParaRPr lang="en-US" sz="2100" dirty="0"/>
          </a:p>
        </p:txBody>
      </p:sp>
      <p:sp>
        <p:nvSpPr>
          <p:cNvPr id="26" name="SK-3-text-25"/>
          <p:cNvSpPr/>
          <p:nvPr/>
        </p:nvSpPr>
        <p:spPr>
          <a:xfrm>
            <a:off x="572988" y="932557"/>
            <a:ext cx="1161901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212D36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Statutory Definition &amp; Types of Abuse</a:t>
            </a:r>
            <a:endParaRPr lang="en-US" sz="3900" dirty="0"/>
          </a:p>
        </p:txBody>
      </p:sp>
      <p:sp>
        <p:nvSpPr>
          <p:cNvPr id="27" name="SK-3-text-26"/>
          <p:cNvSpPr/>
          <p:nvPr/>
        </p:nvSpPr>
        <p:spPr>
          <a:xfrm>
            <a:off x="1048494" y="2064246"/>
            <a:ext cx="111435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Domestic Abuse Act 2021 — Statutory Definition</a:t>
            </a:r>
            <a:endParaRPr lang="en-US" sz="1725" dirty="0"/>
          </a:p>
        </p:txBody>
      </p:sp>
      <p:sp>
        <p:nvSpPr>
          <p:cNvPr id="28" name="SK-3-text-27"/>
          <p:cNvSpPr/>
          <p:nvPr/>
        </p:nvSpPr>
        <p:spPr>
          <a:xfrm>
            <a:off x="963067" y="2448223"/>
            <a:ext cx="10168086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1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Applies to persons aged 16+ who are ‘personally connected.’ Behaviour is abusive if it</a:t>
            </a:r>
            <a:endParaRPr lang="en-US" sz="2025" dirty="0"/>
          </a:p>
          <a:p>
            <a:pPr marL="0" indent="0" algn="l">
              <a:lnSpc>
                <a:spcPts val="2531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involves any of the types listed below. A single incident OR a course of conduct can</a:t>
            </a:r>
            <a:endParaRPr lang="en-US" sz="2025" dirty="0"/>
          </a:p>
          <a:p>
            <a:pPr marL="0" indent="0" algn="l">
              <a:lnSpc>
                <a:spcPts val="2531"/>
              </a:lnSpc>
              <a:buNone/>
            </a:pPr>
            <a:r>
              <a:rPr lang="en-US" sz="20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constitute domestic abuse.</a:t>
            </a:r>
            <a:endParaRPr lang="en-US" sz="2025" dirty="0"/>
          </a:p>
        </p:txBody>
      </p:sp>
      <p:sp>
        <p:nvSpPr>
          <p:cNvPr id="29" name="SK-3-text-28"/>
          <p:cNvSpPr/>
          <p:nvPr/>
        </p:nvSpPr>
        <p:spPr>
          <a:xfrm>
            <a:off x="1353294" y="3483769"/>
            <a:ext cx="1083870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Includes: current/former intimate partners · those with a child together · relatives</a:t>
            </a:r>
            <a:endParaRPr lang="en-US" sz="2100" dirty="0"/>
          </a:p>
        </p:txBody>
      </p:sp>
      <p:sp>
        <p:nvSpPr>
          <p:cNvPr id="30" name="SK-3-text-29"/>
          <p:cNvSpPr/>
          <p:nvPr/>
        </p:nvSpPr>
        <p:spPr>
          <a:xfrm>
            <a:off x="1024086" y="5019973"/>
            <a:ext cx="86558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Physical</a:t>
            </a:r>
            <a:endParaRPr lang="en-US" sz="1725" dirty="0"/>
          </a:p>
        </p:txBody>
      </p:sp>
      <p:sp>
        <p:nvSpPr>
          <p:cNvPr id="31" name="SK-3-text-30"/>
          <p:cNvSpPr/>
          <p:nvPr/>
        </p:nvSpPr>
        <p:spPr>
          <a:xfrm>
            <a:off x="853380" y="5445175"/>
            <a:ext cx="12192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Hitting, kicking,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assault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2523679" y="4889748"/>
            <a:ext cx="158487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Psychological /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Emotional</a:t>
            </a:r>
            <a:endParaRPr lang="en-US" sz="1800" dirty="0"/>
          </a:p>
        </p:txBody>
      </p:sp>
      <p:sp>
        <p:nvSpPr>
          <p:cNvPr id="33" name="SK-3-text-32"/>
          <p:cNvSpPr/>
          <p:nvPr/>
        </p:nvSpPr>
        <p:spPr>
          <a:xfrm>
            <a:off x="2523679" y="5452021"/>
            <a:ext cx="15726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Humiliation, threats,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isolation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4498777" y="4889748"/>
            <a:ext cx="13532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Controlling /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Coercive</a:t>
            </a:r>
            <a:endParaRPr lang="en-US" sz="1800" dirty="0"/>
          </a:p>
        </p:txBody>
      </p:sp>
      <p:sp>
        <p:nvSpPr>
          <p:cNvPr id="35" name="SK-3-text-34"/>
          <p:cNvSpPr/>
          <p:nvPr/>
        </p:nvSpPr>
        <p:spPr>
          <a:xfrm>
            <a:off x="4413498" y="5452021"/>
            <a:ext cx="151179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Criminal offence —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s.76 SCA 2015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6510486" y="5019973"/>
            <a:ext cx="102408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Economic</a:t>
            </a:r>
            <a:endParaRPr lang="en-US" sz="1725" dirty="0"/>
          </a:p>
        </p:txBody>
      </p:sp>
      <p:sp>
        <p:nvSpPr>
          <p:cNvPr id="37" name="SK-3-text-36"/>
          <p:cNvSpPr/>
          <p:nvPr/>
        </p:nvSpPr>
        <p:spPr>
          <a:xfrm>
            <a:off x="6339780" y="5452021"/>
            <a:ext cx="13532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Control of money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or property</a:t>
            </a:r>
            <a:endParaRPr lang="en-US" sz="1350" dirty="0"/>
          </a:p>
        </p:txBody>
      </p:sp>
      <p:sp>
        <p:nvSpPr>
          <p:cNvPr id="38" name="SK-3-text-37"/>
          <p:cNvSpPr/>
          <p:nvPr/>
        </p:nvSpPr>
        <p:spPr>
          <a:xfrm>
            <a:off x="8522196" y="5019973"/>
            <a:ext cx="70708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Sexual</a:t>
            </a:r>
            <a:endParaRPr lang="en-US" sz="1725" dirty="0"/>
          </a:p>
        </p:txBody>
      </p:sp>
      <p:sp>
        <p:nvSpPr>
          <p:cNvPr id="39" name="SK-3-text-38"/>
          <p:cNvSpPr/>
          <p:nvPr/>
        </p:nvSpPr>
        <p:spPr>
          <a:xfrm>
            <a:off x="8083153" y="5458867"/>
            <a:ext cx="15726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Any non-consensual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sexual act</a:t>
            </a:r>
            <a:endParaRPr lang="en-US" sz="1350" dirty="0"/>
          </a:p>
        </p:txBody>
      </p:sp>
      <p:sp>
        <p:nvSpPr>
          <p:cNvPr id="40" name="SK-3-text-39"/>
          <p:cNvSpPr/>
          <p:nvPr/>
        </p:nvSpPr>
        <p:spPr>
          <a:xfrm>
            <a:off x="10143679" y="4889748"/>
            <a:ext cx="117038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Children as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Victims</a:t>
            </a:r>
            <a:endParaRPr lang="en-US" sz="1800" dirty="0"/>
          </a:p>
        </p:txBody>
      </p:sp>
      <p:sp>
        <p:nvSpPr>
          <p:cNvPr id="41" name="SK-3-text-40"/>
          <p:cNvSpPr/>
          <p:nvPr/>
        </p:nvSpPr>
        <p:spPr>
          <a:xfrm>
            <a:off x="9960769" y="5458867"/>
            <a:ext cx="15240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DA Act 2021 —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victims in own right</a:t>
            </a:r>
            <a:endParaRPr lang="en-US" sz="1350" dirty="0"/>
          </a:p>
        </p:txBody>
      </p:sp>
      <p:sp>
        <p:nvSpPr>
          <p:cNvPr id="42" name="SK-3-text-41"/>
          <p:cNvSpPr/>
          <p:nvPr/>
        </p:nvSpPr>
        <p:spPr>
          <a:xfrm>
            <a:off x="2116612" y="6116644"/>
            <a:ext cx="102169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Controlling/Coercive Behaviour = Criminal Offence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7578604" y="6144816"/>
            <a:ext cx="4754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✦ Includes HBV · FGM · Forced Marriage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646063" y="6576715"/>
            <a:ext cx="6858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B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GPEC</a:t>
            </a:r>
            <a:endParaRPr lang="en-US" sz="1125" dirty="0"/>
          </a:p>
        </p:txBody>
      </p:sp>
      <p:sp>
        <p:nvSpPr>
          <p:cNvPr id="45" name="SK-3-text-44"/>
          <p:cNvSpPr/>
          <p:nvPr/>
        </p:nvSpPr>
        <p:spPr>
          <a:xfrm>
            <a:off x="5230267" y="6590407"/>
            <a:ext cx="1718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6" name="SK-3-text-45"/>
          <p:cNvSpPr/>
          <p:nvPr/>
        </p:nvSpPr>
        <p:spPr>
          <a:xfrm>
            <a:off x="10997059" y="6590407"/>
            <a:ext cx="93865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3 of 16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708547"/>
            <a:ext cx="1109365" cy="666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975098"/>
            <a:ext cx="3474690" cy="161835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2479" y="1975098"/>
            <a:ext cx="3474690" cy="1618357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2282" y="1975098"/>
            <a:ext cx="3474690" cy="161835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3744367"/>
            <a:ext cx="3474690" cy="1618357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479" y="3744367"/>
            <a:ext cx="3474690" cy="1618357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2282" y="3744367"/>
            <a:ext cx="3474690" cy="1618357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5527477"/>
            <a:ext cx="10814298" cy="836563"/>
          </a:xfrm>
          <a:prstGeom prst="rect">
            <a:avLst/>
          </a:prstGeom>
        </p:spPr>
      </p:pic>
      <p:sp>
        <p:nvSpPr>
          <p:cNvPr id="12" name="SK-4-text-11"/>
          <p:cNvSpPr/>
          <p:nvPr/>
        </p:nvSpPr>
        <p:spPr>
          <a:xfrm>
            <a:off x="646063" y="68461"/>
            <a:ext cx="45110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2 — EPIDEMIOLOGY</a:t>
            </a:r>
            <a:endParaRPr lang="en-US" sz="1200" dirty="0"/>
          </a:p>
        </p:txBody>
      </p:sp>
      <p:sp>
        <p:nvSpPr>
          <p:cNvPr id="13" name="SK-4-text-12"/>
          <p:cNvSpPr/>
          <p:nvPr/>
        </p:nvSpPr>
        <p:spPr>
          <a:xfrm>
            <a:off x="658267" y="651421"/>
            <a:ext cx="1153373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2B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Scale of the Problem</a:t>
            </a:r>
            <a:endParaRPr lang="en-US" sz="3450" dirty="0"/>
          </a:p>
        </p:txBody>
      </p:sp>
      <p:sp>
        <p:nvSpPr>
          <p:cNvPr id="14" name="SK-4-text-13"/>
          <p:cNvSpPr/>
          <p:nvPr/>
        </p:nvSpPr>
        <p:spPr>
          <a:xfrm>
            <a:off x="646063" y="1289298"/>
            <a:ext cx="1154593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Domestic abuse in England &amp; Wales — key statistics</a:t>
            </a:r>
            <a:endParaRPr lang="en-US" sz="2100" dirty="0"/>
          </a:p>
        </p:txBody>
      </p:sp>
      <p:sp>
        <p:nvSpPr>
          <p:cNvPr id="15" name="SK-4-text-14"/>
          <p:cNvSpPr/>
          <p:nvPr/>
        </p:nvSpPr>
        <p:spPr>
          <a:xfrm>
            <a:off x="1828800" y="2119015"/>
            <a:ext cx="360426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4</a:t>
            </a:r>
            <a:endParaRPr lang="en-US" sz="3225" dirty="0"/>
          </a:p>
        </p:txBody>
      </p:sp>
      <p:sp>
        <p:nvSpPr>
          <p:cNvPr id="16" name="SK-4-text-15"/>
          <p:cNvSpPr/>
          <p:nvPr/>
        </p:nvSpPr>
        <p:spPr>
          <a:xfrm>
            <a:off x="1121569" y="2640211"/>
            <a:ext cx="259675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Women affected in their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lifetime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1499592" y="3257550"/>
            <a:ext cx="181659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ONS Crime Survey data</a:t>
            </a:r>
            <a:endParaRPr lang="en-US" sz="1200" dirty="0"/>
          </a:p>
        </p:txBody>
      </p:sp>
      <p:sp>
        <p:nvSpPr>
          <p:cNvPr id="18" name="SK-4-text-17"/>
          <p:cNvSpPr/>
          <p:nvPr/>
        </p:nvSpPr>
        <p:spPr>
          <a:xfrm>
            <a:off x="5510659" y="2119015"/>
            <a:ext cx="360426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7A20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6</a:t>
            </a:r>
            <a:endParaRPr lang="en-US" sz="3225" dirty="0"/>
          </a:p>
        </p:txBody>
      </p:sp>
      <p:sp>
        <p:nvSpPr>
          <p:cNvPr id="19" name="SK-4-text-18"/>
          <p:cNvSpPr/>
          <p:nvPr/>
        </p:nvSpPr>
        <p:spPr>
          <a:xfrm>
            <a:off x="4547592" y="2653903"/>
            <a:ext cx="30844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 affected in their lifetime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4779169" y="3038029"/>
            <a:ext cx="26211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 occurs across all genders and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relationships</a:t>
            </a:r>
            <a:endParaRPr lang="en-US" sz="1200" dirty="0"/>
          </a:p>
        </p:txBody>
      </p:sp>
      <p:sp>
        <p:nvSpPr>
          <p:cNvPr id="21" name="SK-4-text-20"/>
          <p:cNvSpPr/>
          <p:nvPr/>
        </p:nvSpPr>
        <p:spPr>
          <a:xfrm>
            <a:off x="8814792" y="2112169"/>
            <a:ext cx="337720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million</a:t>
            </a:r>
            <a:endParaRPr lang="en-US" sz="3450" dirty="0"/>
          </a:p>
        </p:txBody>
      </p:sp>
      <p:sp>
        <p:nvSpPr>
          <p:cNvPr id="22" name="SK-4-text-21"/>
          <p:cNvSpPr/>
          <p:nvPr/>
        </p:nvSpPr>
        <p:spPr>
          <a:xfrm>
            <a:off x="8339286" y="2640211"/>
            <a:ext cx="2840682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Adults affected annually in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England &amp; Wales</a:t>
            </a:r>
            <a:endParaRPr lang="en-US" sz="1650" dirty="0"/>
          </a:p>
        </p:txBody>
      </p:sp>
      <p:sp>
        <p:nvSpPr>
          <p:cNvPr id="23" name="SK-4-text-22"/>
          <p:cNvSpPr/>
          <p:nvPr/>
        </p:nvSpPr>
        <p:spPr>
          <a:xfrm>
            <a:off x="8826996" y="3257550"/>
            <a:ext cx="187746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ONS Crime Survey 2023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1182588" y="3915817"/>
            <a:ext cx="560832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7A20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per week</a:t>
            </a:r>
            <a:endParaRPr lang="en-US" sz="3450" dirty="0"/>
          </a:p>
        </p:txBody>
      </p:sp>
      <p:sp>
        <p:nvSpPr>
          <p:cNvPr id="25" name="SK-4-text-24"/>
          <p:cNvSpPr/>
          <p:nvPr/>
        </p:nvSpPr>
        <p:spPr>
          <a:xfrm>
            <a:off x="1011882" y="4423321"/>
            <a:ext cx="280407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Women killed by a partner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ex-partner</a:t>
            </a:r>
            <a:endParaRPr lang="en-US" sz="1650" dirty="0"/>
          </a:p>
        </p:txBody>
      </p:sp>
      <p:sp>
        <p:nvSpPr>
          <p:cNvPr id="26" name="SK-4-text-25"/>
          <p:cNvSpPr/>
          <p:nvPr/>
        </p:nvSpPr>
        <p:spPr>
          <a:xfrm>
            <a:off x="999679" y="5033665"/>
            <a:ext cx="28162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is highest at the point of leaving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5047357" y="3908971"/>
            <a:ext cx="543306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2.3 years</a:t>
            </a:r>
            <a:endParaRPr lang="en-US" sz="3450" dirty="0"/>
          </a:p>
        </p:txBody>
      </p:sp>
      <p:sp>
        <p:nvSpPr>
          <p:cNvPr id="28" name="SK-4-text-27"/>
          <p:cNvSpPr/>
          <p:nvPr/>
        </p:nvSpPr>
        <p:spPr>
          <a:xfrm>
            <a:off x="4584055" y="4423321"/>
            <a:ext cx="298698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time before a high-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victim seeks help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4937671" y="5033665"/>
            <a:ext cx="229195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Medium-risk average: 3 years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8814792" y="3908971"/>
            <a:ext cx="337720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7A20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130,000</a:t>
            </a:r>
            <a:endParaRPr lang="en-US" sz="3450" dirty="0"/>
          </a:p>
        </p:txBody>
      </p:sp>
      <p:sp>
        <p:nvSpPr>
          <p:cNvPr id="31" name="SK-4-text-30"/>
          <p:cNvSpPr/>
          <p:nvPr/>
        </p:nvSpPr>
        <p:spPr>
          <a:xfrm>
            <a:off x="8241655" y="4423321"/>
            <a:ext cx="30480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Children living with high-risk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domestic abuse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8192988" y="5026819"/>
            <a:ext cx="313327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5 children exposed to DA (SafeLives)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1987153" y="5637163"/>
            <a:ext cx="8217396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DA accounts for 16–18% of all violent crime — and risk increases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during pregnancy and when leaving the relationship</a:t>
            </a:r>
            <a:endParaRPr lang="en-US" sz="1950" dirty="0"/>
          </a:p>
        </p:txBody>
      </p:sp>
      <p:sp>
        <p:nvSpPr>
          <p:cNvPr id="34" name="SK-4-text-33"/>
          <p:cNvSpPr/>
          <p:nvPr/>
        </p:nvSpPr>
        <p:spPr>
          <a:xfrm>
            <a:off x="658267" y="6528792"/>
            <a:ext cx="33604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7900392" y="6521946"/>
            <a:ext cx="36331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Domestic Abuse in General Practice — Bradford VTS 2026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61" y="137071"/>
            <a:ext cx="11704290" cy="106293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471" y="1405830"/>
            <a:ext cx="5120580" cy="4354711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3213646"/>
            <a:ext cx="4023271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3698528"/>
            <a:ext cx="5547271" cy="95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761" y="5932140"/>
            <a:ext cx="11704290" cy="61719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71" y="6000750"/>
            <a:ext cx="1219200" cy="479971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6761" y="6496496"/>
            <a:ext cx="4510980" cy="95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6471" y="6496496"/>
            <a:ext cx="4937671" cy="952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07882" y="5198269"/>
            <a:ext cx="255984" cy="233065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1584" y="1556742"/>
            <a:ext cx="353467" cy="349746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1570434"/>
            <a:ext cx="390079" cy="349746"/>
          </a:xfrm>
          <a:prstGeom prst="rect">
            <a:avLst/>
          </a:prstGeom>
        </p:spPr>
      </p:pic>
      <p:sp>
        <p:nvSpPr>
          <p:cNvPr id="14" name="SK-5-text-13"/>
          <p:cNvSpPr/>
          <p:nvPr/>
        </p:nvSpPr>
        <p:spPr>
          <a:xfrm>
            <a:off x="402282" y="301675"/>
            <a:ext cx="1178971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Recognising Domestic Abuse in Clinical Practice</a:t>
            </a:r>
            <a:endParaRPr lang="en-US" sz="3150" dirty="0"/>
          </a:p>
        </p:txBody>
      </p:sp>
      <p:sp>
        <p:nvSpPr>
          <p:cNvPr id="15" name="SK-5-text-14"/>
          <p:cNvSpPr/>
          <p:nvPr/>
        </p:nvSpPr>
        <p:spPr>
          <a:xfrm>
            <a:off x="426690" y="761107"/>
            <a:ext cx="1176531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“NICE PH50 2024 — Professional Curiosity &amp; Routine Enquiry”</a:t>
            </a:r>
            <a:endParaRPr lang="en-US" sz="2100" dirty="0"/>
          </a:p>
        </p:txBody>
      </p:sp>
      <p:sp>
        <p:nvSpPr>
          <p:cNvPr id="16" name="SK-5-text-15"/>
          <p:cNvSpPr/>
          <p:nvPr/>
        </p:nvSpPr>
        <p:spPr>
          <a:xfrm>
            <a:off x="10460682" y="212527"/>
            <a:ext cx="1511796" cy="925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endParaRPr lang="en-US" sz="2250" dirty="0"/>
          </a:p>
        </p:txBody>
      </p:sp>
      <p:sp>
        <p:nvSpPr>
          <p:cNvPr id="17" name="SK-5-text-16"/>
          <p:cNvSpPr/>
          <p:nvPr/>
        </p:nvSpPr>
        <p:spPr>
          <a:xfrm>
            <a:off x="853380" y="1590973"/>
            <a:ext cx="1133862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8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Clinical Presentations to Notice</a:t>
            </a:r>
            <a:endParaRPr lang="en-US" sz="2400" dirty="0"/>
          </a:p>
        </p:txBody>
      </p:sp>
      <p:sp>
        <p:nvSpPr>
          <p:cNvPr id="18" name="SK-5-text-17"/>
          <p:cNvSpPr/>
          <p:nvPr/>
        </p:nvSpPr>
        <p:spPr>
          <a:xfrm>
            <a:off x="402282" y="2043559"/>
            <a:ext cx="117897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Frequent attender with vague or unexplained symptoms</a:t>
            </a:r>
            <a:endParaRPr lang="en-US" sz="1650" dirty="0"/>
          </a:p>
        </p:txBody>
      </p:sp>
      <p:sp>
        <p:nvSpPr>
          <p:cNvPr id="19" name="SK-5-text-18"/>
          <p:cNvSpPr/>
          <p:nvPr/>
        </p:nvSpPr>
        <p:spPr>
          <a:xfrm>
            <a:off x="402282" y="2352229"/>
            <a:ext cx="105613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Depression, anxiety, PTSD, panic attacks</a:t>
            </a:r>
            <a:endParaRPr lang="en-US" sz="1650" dirty="0"/>
          </a:p>
        </p:txBody>
      </p:sp>
      <p:sp>
        <p:nvSpPr>
          <p:cNvPr id="20" name="SK-5-text-19"/>
          <p:cNvSpPr/>
          <p:nvPr/>
        </p:nvSpPr>
        <p:spPr>
          <a:xfrm>
            <a:off x="402282" y="2660898"/>
            <a:ext cx="80467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Self-harm or suicidal ideation</a:t>
            </a:r>
            <a:endParaRPr lang="en-US" sz="1650" dirty="0"/>
          </a:p>
        </p:txBody>
      </p:sp>
      <p:sp>
        <p:nvSpPr>
          <p:cNvPr id="21" name="SK-5-text-20"/>
          <p:cNvSpPr/>
          <p:nvPr/>
        </p:nvSpPr>
        <p:spPr>
          <a:xfrm>
            <a:off x="402282" y="2976265"/>
            <a:ext cx="72923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Alcohol or substance misuse</a:t>
            </a:r>
            <a:endParaRPr lang="en-US" sz="1650" dirty="0"/>
          </a:p>
        </p:txBody>
      </p:sp>
      <p:sp>
        <p:nvSpPr>
          <p:cNvPr id="22" name="SK-5-text-21"/>
          <p:cNvSpPr/>
          <p:nvPr/>
        </p:nvSpPr>
        <p:spPr>
          <a:xfrm>
            <a:off x="402282" y="3278088"/>
            <a:ext cx="108127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Somatic symptoms and functional disorders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414486" y="3854053"/>
            <a:ext cx="75438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Chronic pain or fibromyalgia</a:t>
            </a:r>
            <a:endParaRPr lang="en-US" sz="1650" dirty="0"/>
          </a:p>
        </p:txBody>
      </p:sp>
      <p:sp>
        <p:nvSpPr>
          <p:cNvPr id="24" name="SK-5-text-23"/>
          <p:cNvSpPr/>
          <p:nvPr/>
        </p:nvSpPr>
        <p:spPr>
          <a:xfrm>
            <a:off x="414486" y="4169569"/>
            <a:ext cx="117775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Head, neck or facial injuries — </a:t>
            </a:r>
            <a:r>
              <a:rPr lang="en-US" sz="14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especially with implausible explanation</a:t>
            </a:r>
            <a:endParaRPr lang="en-US" sz="1650" dirty="0"/>
          </a:p>
        </p:txBody>
      </p:sp>
      <p:sp>
        <p:nvSpPr>
          <p:cNvPr id="25" name="SK-5-text-24"/>
          <p:cNvSpPr/>
          <p:nvPr/>
        </p:nvSpPr>
        <p:spPr>
          <a:xfrm>
            <a:off x="414486" y="4478238"/>
            <a:ext cx="117775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Injuries at different stages of healing or in unusual sites</a:t>
            </a:r>
            <a:endParaRPr lang="en-US" sz="1650" dirty="0"/>
          </a:p>
        </p:txBody>
      </p:sp>
      <p:sp>
        <p:nvSpPr>
          <p:cNvPr id="26" name="SK-5-text-25"/>
          <p:cNvSpPr/>
          <p:nvPr/>
        </p:nvSpPr>
        <p:spPr>
          <a:xfrm>
            <a:off x="414486" y="4793605"/>
            <a:ext cx="103098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Recurrent STIs or reproductive coercion</a:t>
            </a:r>
            <a:endParaRPr lang="en-US" sz="1650" dirty="0"/>
          </a:p>
        </p:txBody>
      </p:sp>
      <p:sp>
        <p:nvSpPr>
          <p:cNvPr id="27" name="SK-5-text-26"/>
          <p:cNvSpPr/>
          <p:nvPr/>
        </p:nvSpPr>
        <p:spPr>
          <a:xfrm>
            <a:off x="414486" y="5102275"/>
            <a:ext cx="108127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Miscarriage or adverse pregnancy outcomes</a:t>
            </a:r>
            <a:endParaRPr lang="en-US" sz="1650" dirty="0"/>
          </a:p>
        </p:txBody>
      </p:sp>
      <p:sp>
        <p:nvSpPr>
          <p:cNvPr id="28" name="SK-5-text-27"/>
          <p:cNvSpPr/>
          <p:nvPr/>
        </p:nvSpPr>
        <p:spPr>
          <a:xfrm>
            <a:off x="414486" y="5410944"/>
            <a:ext cx="11777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Non-attendance at appointments (especially maternity)</a:t>
            </a:r>
            <a:endParaRPr lang="en-US" sz="1650" dirty="0"/>
          </a:p>
        </p:txBody>
      </p:sp>
      <p:sp>
        <p:nvSpPr>
          <p:cNvPr id="29" name="SK-5-text-28"/>
          <p:cNvSpPr/>
          <p:nvPr/>
        </p:nvSpPr>
        <p:spPr>
          <a:xfrm>
            <a:off x="7376071" y="1577280"/>
            <a:ext cx="481592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8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Routine Enquiry — NICE PH50</a:t>
            </a:r>
            <a:endParaRPr lang="en-US" sz="2400" dirty="0"/>
          </a:p>
        </p:txBody>
      </p:sp>
      <p:sp>
        <p:nvSpPr>
          <p:cNvPr id="30" name="SK-5-text-29"/>
          <p:cNvSpPr/>
          <p:nvPr/>
        </p:nvSpPr>
        <p:spPr>
          <a:xfrm>
            <a:off x="6961584" y="2064246"/>
            <a:ext cx="4572000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“I ask all my patients about domestic abuse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 it’s so common and can affect people’s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health. Is this something that affects you?”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6937177" y="3490615"/>
            <a:ext cx="437688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Alone — Always see the patient without their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partner or family member present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6937177" y="4053036"/>
            <a:ext cx="469389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Interpreter — Use a professional interpreter only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never a family member</a:t>
            </a:r>
            <a:endParaRPr lang="en-US" sz="1650" dirty="0"/>
          </a:p>
        </p:txBody>
      </p:sp>
      <p:sp>
        <p:nvSpPr>
          <p:cNvPr id="33" name="SK-5-text-32"/>
          <p:cNvSpPr/>
          <p:nvPr/>
        </p:nvSpPr>
        <p:spPr>
          <a:xfrm>
            <a:off x="6937177" y="4608463"/>
            <a:ext cx="43402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Non-judgmental — Open, calm, normalising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language throughout</a:t>
            </a:r>
            <a:endParaRPr lang="en-US" sz="1650" dirty="0"/>
          </a:p>
        </p:txBody>
      </p:sp>
      <p:sp>
        <p:nvSpPr>
          <p:cNvPr id="34" name="SK-5-text-33"/>
          <p:cNvSpPr/>
          <p:nvPr/>
        </p:nvSpPr>
        <p:spPr>
          <a:xfrm>
            <a:off x="7376071" y="5211961"/>
            <a:ext cx="39257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A0522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“If the partner insists on staying or speaks for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A0522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patient — this itself is a warning sign”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524173" y="6014442"/>
            <a:ext cx="9386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NICE PH50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2024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1731169" y="5993755"/>
            <a:ext cx="452318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Recommends routine enquiry in maternity, sexual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health, A&amp;E, and mental health settings</a:t>
            </a:r>
            <a:endParaRPr lang="en-US" sz="1650" dirty="0"/>
          </a:p>
        </p:txBody>
      </p:sp>
      <p:sp>
        <p:nvSpPr>
          <p:cNvPr id="37" name="SK-5-text-36"/>
          <p:cNvSpPr/>
          <p:nvPr/>
        </p:nvSpPr>
        <p:spPr>
          <a:xfrm>
            <a:off x="6973788" y="5986909"/>
            <a:ext cx="45962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“The perpetrator attending every appointment and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speaking for the patient is itself a red flag”</a:t>
            </a:r>
            <a:endParaRPr lang="en-US" sz="1650" dirty="0"/>
          </a:p>
        </p:txBody>
      </p:sp>
      <p:sp>
        <p:nvSpPr>
          <p:cNvPr id="38" name="SK-5-text-37"/>
          <p:cNvSpPr/>
          <p:nvPr/>
        </p:nvSpPr>
        <p:spPr>
          <a:xfrm>
            <a:off x="219373" y="6638479"/>
            <a:ext cx="3840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11070282" y="6638479"/>
            <a:ext cx="8899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5 of 16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0392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301675"/>
            <a:ext cx="1987153" cy="308521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695896"/>
            <a:ext cx="11167765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913334"/>
            <a:ext cx="3291780" cy="252367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8030" y="1837879"/>
            <a:ext cx="9525" cy="4471392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0430" y="1837879"/>
            <a:ext cx="9525" cy="4471392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6769" y="2249388"/>
            <a:ext cx="3401467" cy="67195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6769" y="2249388"/>
            <a:ext cx="134094" cy="67195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4784" y="5294263"/>
            <a:ext cx="1877467" cy="70633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471" y="6441728"/>
            <a:ext cx="11167765" cy="95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5102275"/>
            <a:ext cx="1243459" cy="1412677"/>
          </a:xfrm>
          <a:prstGeom prst="rect">
            <a:avLst/>
          </a:prstGeom>
        </p:spPr>
      </p:pic>
      <p:sp>
        <p:nvSpPr>
          <p:cNvPr id="14" name="SK-6-text-13"/>
          <p:cNvSpPr/>
          <p:nvPr/>
        </p:nvSpPr>
        <p:spPr>
          <a:xfrm>
            <a:off x="780157" y="349746"/>
            <a:ext cx="40462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⚠ CLINICAL PRIORITY</a:t>
            </a:r>
            <a:endParaRPr lang="en-US" sz="1350" dirty="0"/>
          </a:p>
        </p:txBody>
      </p:sp>
      <p:sp>
        <p:nvSpPr>
          <p:cNvPr id="15" name="SK-6-text-14"/>
          <p:cNvSpPr/>
          <p:nvPr/>
        </p:nvSpPr>
        <p:spPr>
          <a:xfrm>
            <a:off x="670471" y="692646"/>
            <a:ext cx="1152152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212529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Non-Fatal Strangulation (NFS)</a:t>
            </a:r>
            <a:endParaRPr lang="en-US" sz="3900" dirty="0"/>
          </a:p>
        </p:txBody>
      </p:sp>
      <p:sp>
        <p:nvSpPr>
          <p:cNvPr id="16" name="SK-6-text-15"/>
          <p:cNvSpPr/>
          <p:nvPr/>
        </p:nvSpPr>
        <p:spPr>
          <a:xfrm>
            <a:off x="658267" y="1268611"/>
            <a:ext cx="115337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B211A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IFAS / FFLM Guidelines — February 2024 · s.70 Domestic Abuse Act 2021</a:t>
            </a:r>
            <a:endParaRPr lang="en-US" sz="2100" dirty="0"/>
          </a:p>
        </p:txBody>
      </p:sp>
      <p:sp>
        <p:nvSpPr>
          <p:cNvPr id="17" name="SK-6-text-16"/>
          <p:cNvSpPr/>
          <p:nvPr/>
        </p:nvSpPr>
        <p:spPr>
          <a:xfrm>
            <a:off x="1194792" y="2146548"/>
            <a:ext cx="2182267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50%</a:t>
            </a:r>
            <a:endParaRPr lang="en-US" sz="7500" dirty="0"/>
          </a:p>
        </p:txBody>
      </p:sp>
      <p:sp>
        <p:nvSpPr>
          <p:cNvPr id="18" name="SK-6-text-17"/>
          <p:cNvSpPr/>
          <p:nvPr/>
        </p:nvSpPr>
        <p:spPr>
          <a:xfrm>
            <a:off x="1084957" y="3099792"/>
            <a:ext cx="2462659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88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of victims have</a:t>
            </a:r>
            <a:endParaRPr lang="en-US" sz="2625" dirty="0"/>
          </a:p>
          <a:p>
            <a:pPr marL="0" indent="0" algn="ctr">
              <a:lnSpc>
                <a:spcPts val="2888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NO visible injury</a:t>
            </a:r>
            <a:endParaRPr lang="en-US" sz="2625" dirty="0"/>
          </a:p>
        </p:txBody>
      </p:sp>
      <p:sp>
        <p:nvSpPr>
          <p:cNvPr id="19" name="SK-6-text-18"/>
          <p:cNvSpPr/>
          <p:nvPr/>
        </p:nvSpPr>
        <p:spPr>
          <a:xfrm>
            <a:off x="975271" y="3902125"/>
            <a:ext cx="266997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Absence of marks must NOT influence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decision-making</a:t>
            </a:r>
            <a:endParaRPr lang="en-US" sz="1200" dirty="0"/>
          </a:p>
        </p:txBody>
      </p:sp>
      <p:sp>
        <p:nvSpPr>
          <p:cNvPr id="20" name="SK-6-text-19"/>
          <p:cNvSpPr/>
          <p:nvPr/>
        </p:nvSpPr>
        <p:spPr>
          <a:xfrm>
            <a:off x="694879" y="4587925"/>
            <a:ext cx="321855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212529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NFS = standalone criminal offence</a:t>
            </a:r>
            <a:endParaRPr lang="en-US" sz="1650" dirty="0"/>
          </a:p>
        </p:txBody>
      </p:sp>
      <p:sp>
        <p:nvSpPr>
          <p:cNvPr id="21" name="SK-6-text-20"/>
          <p:cNvSpPr/>
          <p:nvPr/>
        </p:nvSpPr>
        <p:spPr>
          <a:xfrm>
            <a:off x="1792188" y="4875907"/>
            <a:ext cx="212139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B211A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s.70 Domestic Abuse Act 2021</a:t>
            </a:r>
            <a:endParaRPr lang="en-US" sz="1200" dirty="0"/>
          </a:p>
        </p:txBody>
      </p:sp>
      <p:sp>
        <p:nvSpPr>
          <p:cNvPr id="22" name="SK-6-text-21"/>
          <p:cNvSpPr/>
          <p:nvPr/>
        </p:nvSpPr>
        <p:spPr>
          <a:xfrm>
            <a:off x="2206675" y="5520630"/>
            <a:ext cx="1706761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Estimated 20,000</a:t>
            </a:r>
            <a:endParaRPr lang="en-US" sz="1650" dirty="0"/>
          </a:p>
          <a:p>
            <a:pPr marL="0" indent="0" algn="r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NFS victims</a:t>
            </a:r>
            <a:endParaRPr lang="en-US" sz="1650" dirty="0"/>
          </a:p>
          <a:p>
            <a:pPr marL="0" indent="0" algn="r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annually in the UK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4315867" y="1913334"/>
            <a:ext cx="78761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B21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🚨 Red Flags — Urgent Imaging Required</a:t>
            </a:r>
            <a:endParaRPr lang="en-US" sz="1650" dirty="0"/>
          </a:p>
        </p:txBody>
      </p:sp>
      <p:sp>
        <p:nvSpPr>
          <p:cNvPr id="24" name="SK-6-text-23"/>
          <p:cNvSpPr/>
          <p:nvPr/>
        </p:nvSpPr>
        <p:spPr>
          <a:xfrm>
            <a:off x="4291459" y="2221855"/>
            <a:ext cx="79005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CT angiography of neck &amp; intracranial vessels within 1 hour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4291459" y="2619673"/>
            <a:ext cx="33648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Airway compromise — dyspnoea,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voice changes, dysphagia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4291459" y="3209479"/>
            <a:ext cx="79005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Loss or near-loss of consciousness</a:t>
            </a:r>
            <a:endParaRPr lang="en-US" sz="1650" dirty="0"/>
          </a:p>
        </p:txBody>
      </p:sp>
      <p:sp>
        <p:nvSpPr>
          <p:cNvPr id="27" name="SK-6-text-26"/>
          <p:cNvSpPr/>
          <p:nvPr/>
        </p:nvSpPr>
        <p:spPr>
          <a:xfrm>
            <a:off x="4291459" y="3545532"/>
            <a:ext cx="79005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Amnesia or altered mental state</a:t>
            </a:r>
            <a:endParaRPr lang="en-US" sz="1650" dirty="0"/>
          </a:p>
        </p:txBody>
      </p:sp>
      <p:sp>
        <p:nvSpPr>
          <p:cNvPr id="28" name="SK-6-text-27"/>
          <p:cNvSpPr/>
          <p:nvPr/>
        </p:nvSpPr>
        <p:spPr>
          <a:xfrm>
            <a:off x="4291459" y="3888432"/>
            <a:ext cx="346248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Neurological symptoms — seizure,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stroke, severe headache</a:t>
            </a:r>
            <a:endParaRPr lang="en-US" sz="1650" dirty="0"/>
          </a:p>
        </p:txBody>
      </p:sp>
      <p:sp>
        <p:nvSpPr>
          <p:cNvPr id="29" name="SK-6-text-28"/>
          <p:cNvSpPr/>
          <p:nvPr/>
        </p:nvSpPr>
        <p:spPr>
          <a:xfrm>
            <a:off x="4291459" y="4471392"/>
            <a:ext cx="34746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Visual symptoms — flashing lights,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tunnel vision</a:t>
            </a:r>
            <a:endParaRPr lang="en-US" sz="1650" dirty="0"/>
          </a:p>
        </p:txBody>
      </p:sp>
      <p:sp>
        <p:nvSpPr>
          <p:cNvPr id="30" name="SK-6-text-29"/>
          <p:cNvSpPr/>
          <p:nvPr/>
        </p:nvSpPr>
        <p:spPr>
          <a:xfrm>
            <a:off x="4291459" y="5061198"/>
            <a:ext cx="363319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Petechial haemorrhages (face, neck,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conjunctivae)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4291459" y="5644009"/>
            <a:ext cx="79005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Bladder or bowel incontinence</a:t>
            </a:r>
            <a:endParaRPr lang="en-US" sz="1650" dirty="0"/>
          </a:p>
        </p:txBody>
      </p:sp>
      <p:sp>
        <p:nvSpPr>
          <p:cNvPr id="32" name="SK-6-text-31"/>
          <p:cNvSpPr/>
          <p:nvPr/>
        </p:nvSpPr>
        <p:spPr>
          <a:xfrm>
            <a:off x="4291459" y="6062365"/>
            <a:ext cx="79005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recommended: ultrasound, Doppler, plain X-rays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8436769" y="1933873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B21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Immediate Action</a:t>
            </a:r>
            <a:endParaRPr lang="en-US" sz="1650" dirty="0"/>
          </a:p>
        </p:txBody>
      </p:sp>
      <p:sp>
        <p:nvSpPr>
          <p:cNvPr id="34" name="SK-6-text-33"/>
          <p:cNvSpPr/>
          <p:nvPr/>
        </p:nvSpPr>
        <p:spPr>
          <a:xfrm>
            <a:off x="8656440" y="2331690"/>
            <a:ext cx="264556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NFS alone = MARAC referral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regardless of DASH score</a:t>
            </a:r>
            <a:endParaRPr lang="en-US" sz="1650" dirty="0"/>
          </a:p>
        </p:txBody>
      </p:sp>
      <p:sp>
        <p:nvSpPr>
          <p:cNvPr id="35" name="SK-6-text-34"/>
          <p:cNvSpPr/>
          <p:nvPr/>
        </p:nvSpPr>
        <p:spPr>
          <a:xfrm>
            <a:off x="8436769" y="3044875"/>
            <a:ext cx="30175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Also ensure:</a:t>
            </a:r>
            <a:endParaRPr lang="en-US" sz="1650" dirty="0"/>
          </a:p>
        </p:txBody>
      </p:sp>
      <p:sp>
        <p:nvSpPr>
          <p:cNvPr id="36" name="SK-6-text-35"/>
          <p:cNvSpPr/>
          <p:nvPr/>
        </p:nvSpPr>
        <p:spPr>
          <a:xfrm>
            <a:off x="8436769" y="3298627"/>
            <a:ext cx="37552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Refer to A&amp;E if any red flag present</a:t>
            </a:r>
            <a:endParaRPr lang="en-US" sz="1650" dirty="0"/>
          </a:p>
        </p:txBody>
      </p:sp>
      <p:sp>
        <p:nvSpPr>
          <p:cNvPr id="37" name="SK-6-text-36"/>
          <p:cNvSpPr/>
          <p:nvPr/>
        </p:nvSpPr>
        <p:spPr>
          <a:xfrm>
            <a:off x="8436769" y="3566071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Ensure IDVA contact established</a:t>
            </a:r>
            <a:endParaRPr lang="en-US" sz="1650" dirty="0"/>
          </a:p>
        </p:txBody>
      </p:sp>
      <p:sp>
        <p:nvSpPr>
          <p:cNvPr id="38" name="SK-6-text-37"/>
          <p:cNvSpPr/>
          <p:nvPr/>
        </p:nvSpPr>
        <p:spPr>
          <a:xfrm>
            <a:off x="8436769" y="3819823"/>
            <a:ext cx="33405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Safeguarding referral — children &amp;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vulnerable adults</a:t>
            </a:r>
            <a:endParaRPr lang="en-US" sz="1575" dirty="0"/>
          </a:p>
        </p:txBody>
      </p:sp>
      <p:sp>
        <p:nvSpPr>
          <p:cNvPr id="39" name="SK-6-text-38"/>
          <p:cNvSpPr/>
          <p:nvPr/>
        </p:nvSpPr>
        <p:spPr>
          <a:xfrm>
            <a:off x="8436769" y="4327327"/>
            <a:ext cx="37552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Consent for GP letter from hospital</a:t>
            </a:r>
            <a:endParaRPr lang="en-US" sz="1650" dirty="0"/>
          </a:p>
        </p:txBody>
      </p:sp>
      <p:sp>
        <p:nvSpPr>
          <p:cNvPr id="40" name="SK-6-text-39"/>
          <p:cNvSpPr/>
          <p:nvPr/>
        </p:nvSpPr>
        <p:spPr>
          <a:xfrm>
            <a:off x="8436769" y="4759375"/>
            <a:ext cx="37552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B21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🕒 Delayed Risk — Up to 12 Months</a:t>
            </a:r>
            <a:endParaRPr lang="en-US" sz="1650" dirty="0"/>
          </a:p>
        </p:txBody>
      </p:sp>
      <p:sp>
        <p:nvSpPr>
          <p:cNvPr id="41" name="SK-6-text-40"/>
          <p:cNvSpPr/>
          <p:nvPr/>
        </p:nvSpPr>
        <p:spPr>
          <a:xfrm>
            <a:off x="8436769" y="5054203"/>
            <a:ext cx="37552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Carotid artery dissection</a:t>
            </a:r>
            <a:endParaRPr lang="en-US" sz="1650" dirty="0"/>
          </a:p>
        </p:txBody>
      </p:sp>
      <p:sp>
        <p:nvSpPr>
          <p:cNvPr id="42" name="SK-6-text-41"/>
          <p:cNvSpPr/>
          <p:nvPr/>
        </p:nvSpPr>
        <p:spPr>
          <a:xfrm>
            <a:off x="8436769" y="5321796"/>
            <a:ext cx="20116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Stroke</a:t>
            </a:r>
            <a:endParaRPr lang="en-US" sz="1650" dirty="0"/>
          </a:p>
        </p:txBody>
      </p:sp>
      <p:sp>
        <p:nvSpPr>
          <p:cNvPr id="43" name="SK-6-text-42"/>
          <p:cNvSpPr/>
          <p:nvPr/>
        </p:nvSpPr>
        <p:spPr>
          <a:xfrm>
            <a:off x="8436769" y="5568553"/>
            <a:ext cx="37552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Acquired brain injury (ABI)</a:t>
            </a:r>
            <a:endParaRPr lang="en-US" sz="1650" dirty="0"/>
          </a:p>
        </p:txBody>
      </p:sp>
      <p:sp>
        <p:nvSpPr>
          <p:cNvPr id="44" name="SK-6-text-43"/>
          <p:cNvSpPr/>
          <p:nvPr/>
        </p:nvSpPr>
        <p:spPr>
          <a:xfrm>
            <a:off x="8412361" y="5884069"/>
            <a:ext cx="33648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ABI assessment by clinical neuropsychologist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recommended at 3 months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597396" y="6604248"/>
            <a:ext cx="3840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C757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11460361" y="6604248"/>
            <a:ext cx="4022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C757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6 / 16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5367"/>
            <a:ext cx="316855" cy="10287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416844"/>
            <a:ext cx="11448157" cy="190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6161" y="2071092"/>
            <a:ext cx="19050" cy="327808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098477"/>
            <a:ext cx="5474196" cy="966936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4656534"/>
            <a:ext cx="5474196" cy="699492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1984" y="2667744"/>
            <a:ext cx="5339953" cy="30167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0463" y="4402782"/>
            <a:ext cx="2621161" cy="96693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5554861"/>
            <a:ext cx="11423898" cy="795486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01641" y="6041827"/>
            <a:ext cx="14288" cy="16445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8543" y="6041827"/>
            <a:ext cx="14288" cy="16445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9852" y="6041827"/>
            <a:ext cx="14288" cy="16445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2484"/>
            <a:ext cx="12192000" cy="185142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6000750"/>
            <a:ext cx="194965" cy="260598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5622121"/>
            <a:ext cx="292596" cy="315367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51156" y="4457551"/>
            <a:ext cx="158353" cy="17145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7263" y="1611511"/>
            <a:ext cx="231577" cy="349746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4759375"/>
            <a:ext cx="280392" cy="253603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1645890"/>
            <a:ext cx="329059" cy="308521"/>
          </a:xfrm>
          <a:prstGeom prst="rect">
            <a:avLst/>
          </a:prstGeom>
        </p:spPr>
      </p:pic>
      <p:sp>
        <p:nvSpPr>
          <p:cNvPr id="24" name="SK-7-text-23"/>
          <p:cNvSpPr/>
          <p:nvPr/>
        </p:nvSpPr>
        <p:spPr>
          <a:xfrm>
            <a:off x="499765" y="356592"/>
            <a:ext cx="1169223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dirty="0">
                <a:solidFill>
                  <a:srgbClr val="333333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Consultation Approach &amp; Safe Enquiry</a:t>
            </a:r>
            <a:endParaRPr lang="en-US" sz="3975" dirty="0"/>
          </a:p>
        </p:txBody>
      </p:sp>
      <p:sp>
        <p:nvSpPr>
          <p:cNvPr id="25" name="SK-7-text-24"/>
          <p:cNvSpPr/>
          <p:nvPr/>
        </p:nvSpPr>
        <p:spPr>
          <a:xfrm>
            <a:off x="511969" y="905173"/>
            <a:ext cx="1168003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3A7D7E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How to ask — and how to do it safely</a:t>
            </a:r>
            <a:endParaRPr lang="en-US" sz="2850" dirty="0"/>
          </a:p>
        </p:txBody>
      </p:sp>
      <p:sp>
        <p:nvSpPr>
          <p:cNvPr id="26" name="SK-7-text-25"/>
          <p:cNvSpPr/>
          <p:nvPr/>
        </p:nvSpPr>
        <p:spPr>
          <a:xfrm>
            <a:off x="10314384" y="239911"/>
            <a:ext cx="1877616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2250" dirty="0"/>
          </a:p>
        </p:txBody>
      </p:sp>
      <p:sp>
        <p:nvSpPr>
          <p:cNvPr id="27" name="SK-7-text-26"/>
          <p:cNvSpPr/>
          <p:nvPr/>
        </p:nvSpPr>
        <p:spPr>
          <a:xfrm>
            <a:off x="938659" y="1645890"/>
            <a:ext cx="35433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dirty="0">
                <a:solidFill>
                  <a:srgbClr val="3A7D7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How to Ask</a:t>
            </a:r>
            <a:endParaRPr lang="en-US" sz="2325" dirty="0"/>
          </a:p>
        </p:txBody>
      </p:sp>
      <p:sp>
        <p:nvSpPr>
          <p:cNvPr id="28" name="SK-7-text-27"/>
          <p:cNvSpPr/>
          <p:nvPr/>
        </p:nvSpPr>
        <p:spPr>
          <a:xfrm>
            <a:off x="621655" y="2160240"/>
            <a:ext cx="5132784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“I ask all my patients about domestic abuse as it’s so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common and can affect people’s health. Is this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something that affects you?”</a:t>
            </a:r>
            <a:endParaRPr lang="en-US" sz="1650" dirty="0"/>
          </a:p>
        </p:txBody>
      </p:sp>
      <p:sp>
        <p:nvSpPr>
          <p:cNvPr id="29" name="SK-7-text-28"/>
          <p:cNvSpPr/>
          <p:nvPr/>
        </p:nvSpPr>
        <p:spPr>
          <a:xfrm>
            <a:off x="3572173" y="3099792"/>
            <a:ext cx="57302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NICE PH50 recommended phrasing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572988" y="3415159"/>
            <a:ext cx="30175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Golden Rules</a:t>
            </a:r>
            <a:endParaRPr lang="en-US" sz="1650" dirty="0"/>
          </a:p>
        </p:txBody>
      </p:sp>
      <p:sp>
        <p:nvSpPr>
          <p:cNvPr id="31" name="SK-7-text-30"/>
          <p:cNvSpPr/>
          <p:nvPr/>
        </p:nvSpPr>
        <p:spPr>
          <a:xfrm>
            <a:off x="572988" y="3716982"/>
            <a:ext cx="116190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✓ Always see the patient alone — even one minute matters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572988" y="3998119"/>
            <a:ext cx="116190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✓ Use a professional interpreter — </a:t>
            </a: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never a family member or partner</a:t>
            </a:r>
            <a:endParaRPr lang="en-US" sz="1500" dirty="0"/>
          </a:p>
        </p:txBody>
      </p:sp>
      <p:sp>
        <p:nvSpPr>
          <p:cNvPr id="33" name="SK-7-text-32"/>
          <p:cNvSpPr/>
          <p:nvPr/>
        </p:nvSpPr>
        <p:spPr>
          <a:xfrm>
            <a:off x="572988" y="4286250"/>
            <a:ext cx="107442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✓ Use open, non-judgmental language throughout.</a:t>
            </a:r>
            <a:endParaRPr lang="en-US" sz="1500" dirty="0"/>
          </a:p>
        </p:txBody>
      </p:sp>
      <p:sp>
        <p:nvSpPr>
          <p:cNvPr id="34" name="SK-7-text-33"/>
          <p:cNvSpPr/>
          <p:nvPr/>
        </p:nvSpPr>
        <p:spPr>
          <a:xfrm>
            <a:off x="889992" y="4759375"/>
            <a:ext cx="113020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8B4513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Do NOT encourage the patient to leave the relationship</a:t>
            </a:r>
            <a:endParaRPr lang="en-US" sz="1650" dirty="0"/>
          </a:p>
        </p:txBody>
      </p:sp>
      <p:sp>
        <p:nvSpPr>
          <p:cNvPr id="35" name="SK-7-text-34"/>
          <p:cNvSpPr/>
          <p:nvPr/>
        </p:nvSpPr>
        <p:spPr>
          <a:xfrm>
            <a:off x="902196" y="5054203"/>
            <a:ext cx="112898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Risk of homicide is highest at the point of leaving</a:t>
            </a:r>
            <a:endParaRPr lang="en-US" sz="1500" dirty="0"/>
          </a:p>
        </p:txBody>
      </p:sp>
      <p:sp>
        <p:nvSpPr>
          <p:cNvPr id="36" name="SK-7-text-35"/>
          <p:cNvSpPr/>
          <p:nvPr/>
        </p:nvSpPr>
        <p:spPr>
          <a:xfrm>
            <a:off x="6729859" y="1639044"/>
            <a:ext cx="546214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dirty="0">
                <a:solidFill>
                  <a:srgbClr val="3A7D7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Remote Consultations</a:t>
            </a:r>
            <a:endParaRPr lang="en-US" sz="2325" dirty="0"/>
          </a:p>
        </p:txBody>
      </p:sp>
      <p:sp>
        <p:nvSpPr>
          <p:cNvPr id="37" name="SK-7-text-36"/>
          <p:cNvSpPr/>
          <p:nvPr/>
        </p:nvSpPr>
        <p:spPr>
          <a:xfrm>
            <a:off x="6400800" y="2084784"/>
            <a:ext cx="47320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Safety Check First</a:t>
            </a:r>
            <a:endParaRPr lang="en-US" sz="1725" dirty="0"/>
          </a:p>
        </p:txBody>
      </p:sp>
      <p:sp>
        <p:nvSpPr>
          <p:cNvPr id="38" name="SK-7-text-37"/>
          <p:cNvSpPr/>
          <p:nvPr/>
        </p:nvSpPr>
        <p:spPr>
          <a:xfrm>
            <a:off x="6400800" y="2365921"/>
            <a:ext cx="57912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Before asking anything, confirm the patient can speak freely:</a:t>
            </a:r>
            <a:endParaRPr lang="en-US" sz="1500" dirty="0"/>
          </a:p>
        </p:txBody>
      </p:sp>
      <p:sp>
        <p:nvSpPr>
          <p:cNvPr id="39" name="SK-7-text-38"/>
          <p:cNvSpPr/>
          <p:nvPr/>
        </p:nvSpPr>
        <p:spPr>
          <a:xfrm>
            <a:off x="7546777" y="2695129"/>
            <a:ext cx="46452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“Are you free to talk safely right now?”</a:t>
            </a:r>
            <a:endParaRPr lang="en-US" sz="1500" dirty="0"/>
          </a:p>
        </p:txBody>
      </p:sp>
      <p:sp>
        <p:nvSpPr>
          <p:cNvPr id="40" name="SK-7-text-39"/>
          <p:cNvSpPr/>
          <p:nvPr/>
        </p:nvSpPr>
        <p:spPr>
          <a:xfrm>
            <a:off x="6400800" y="3086100"/>
            <a:ext cx="552069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8B1A1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CONSULTATION Mnemonic</a:t>
            </a:r>
            <a:endParaRPr lang="en-US" sz="1725" dirty="0"/>
          </a:p>
        </p:txBody>
      </p:sp>
      <p:sp>
        <p:nvSpPr>
          <p:cNvPr id="41" name="SK-7-text-40"/>
          <p:cNvSpPr/>
          <p:nvPr/>
        </p:nvSpPr>
        <p:spPr>
          <a:xfrm>
            <a:off x="6400800" y="3387775"/>
            <a:ext cx="5486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 — Confirm safe to talk</a:t>
            </a:r>
            <a:endParaRPr lang="en-US" sz="1500" dirty="0"/>
          </a:p>
        </p:txBody>
      </p:sp>
      <p:sp>
        <p:nvSpPr>
          <p:cNvPr id="42" name="SK-7-text-41"/>
          <p:cNvSpPr/>
          <p:nvPr/>
        </p:nvSpPr>
        <p:spPr>
          <a:xfrm>
            <a:off x="6400800" y="3641527"/>
            <a:ext cx="41148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 — Open questions</a:t>
            </a:r>
            <a:endParaRPr lang="en-US" sz="1500" dirty="0"/>
          </a:p>
        </p:txBody>
      </p:sp>
      <p:sp>
        <p:nvSpPr>
          <p:cNvPr id="43" name="SK-7-text-42"/>
          <p:cNvSpPr/>
          <p:nvPr/>
        </p:nvSpPr>
        <p:spPr>
          <a:xfrm>
            <a:off x="6400800" y="3881586"/>
            <a:ext cx="41148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 — Non-judgmental</a:t>
            </a:r>
            <a:endParaRPr lang="en-US" sz="1500" dirty="0"/>
          </a:p>
        </p:txBody>
      </p:sp>
      <p:sp>
        <p:nvSpPr>
          <p:cNvPr id="44" name="SK-7-text-43"/>
          <p:cNvSpPr/>
          <p:nvPr/>
        </p:nvSpPr>
        <p:spPr>
          <a:xfrm>
            <a:off x="6400800" y="4128492"/>
            <a:ext cx="36576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 — Safety first</a:t>
            </a:r>
            <a:endParaRPr lang="en-US" sz="1500" dirty="0"/>
          </a:p>
        </p:txBody>
      </p:sp>
      <p:sp>
        <p:nvSpPr>
          <p:cNvPr id="45" name="SK-7-text-44"/>
          <p:cNvSpPr/>
          <p:nvPr/>
        </p:nvSpPr>
        <p:spPr>
          <a:xfrm>
            <a:off x="6400800" y="4368403"/>
            <a:ext cx="57912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 — Understand their situation</a:t>
            </a:r>
            <a:endParaRPr lang="en-US" sz="1500" dirty="0"/>
          </a:p>
        </p:txBody>
      </p:sp>
      <p:sp>
        <p:nvSpPr>
          <p:cNvPr id="46" name="SK-7-text-45"/>
          <p:cNvSpPr/>
          <p:nvPr/>
        </p:nvSpPr>
        <p:spPr>
          <a:xfrm>
            <a:off x="6400800" y="4615309"/>
            <a:ext cx="4343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 — Listen actively</a:t>
            </a:r>
            <a:endParaRPr lang="en-US" sz="1500" dirty="0"/>
          </a:p>
        </p:txBody>
      </p:sp>
      <p:sp>
        <p:nvSpPr>
          <p:cNvPr id="47" name="SK-7-text-46"/>
          <p:cNvSpPr/>
          <p:nvPr/>
        </p:nvSpPr>
        <p:spPr>
          <a:xfrm>
            <a:off x="6400800" y="4855369"/>
            <a:ext cx="57912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 — Tell them about support</a:t>
            </a:r>
            <a:endParaRPr lang="en-US" sz="1500" dirty="0"/>
          </a:p>
        </p:txBody>
      </p:sp>
      <p:sp>
        <p:nvSpPr>
          <p:cNvPr id="48" name="SK-7-text-47"/>
          <p:cNvSpPr/>
          <p:nvPr/>
        </p:nvSpPr>
        <p:spPr>
          <a:xfrm>
            <a:off x="6400800" y="5102275"/>
            <a:ext cx="50292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 — Ask about children</a:t>
            </a:r>
            <a:endParaRPr lang="en-US" sz="1500" dirty="0"/>
          </a:p>
        </p:txBody>
      </p:sp>
      <p:sp>
        <p:nvSpPr>
          <p:cNvPr id="49" name="SK-7-text-48"/>
          <p:cNvSpPr/>
          <p:nvPr/>
        </p:nvSpPr>
        <p:spPr>
          <a:xfrm>
            <a:off x="9278094" y="3140869"/>
            <a:ext cx="29139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 — Ask about children</a:t>
            </a:r>
            <a:endParaRPr lang="en-US" sz="1500" dirty="0"/>
          </a:p>
        </p:txBody>
      </p:sp>
      <p:sp>
        <p:nvSpPr>
          <p:cNvPr id="50" name="SK-7-text-49"/>
          <p:cNvSpPr/>
          <p:nvPr/>
        </p:nvSpPr>
        <p:spPr>
          <a:xfrm>
            <a:off x="9278094" y="3394621"/>
            <a:ext cx="2913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 — Third-party risks</a:t>
            </a:r>
            <a:endParaRPr lang="en-US" sz="1500" dirty="0"/>
          </a:p>
        </p:txBody>
      </p:sp>
      <p:sp>
        <p:nvSpPr>
          <p:cNvPr id="51" name="SK-7-text-50"/>
          <p:cNvSpPr/>
          <p:nvPr/>
        </p:nvSpPr>
        <p:spPr>
          <a:xfrm>
            <a:off x="9278094" y="3641527"/>
            <a:ext cx="2913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 — Information sharing</a:t>
            </a:r>
            <a:endParaRPr lang="en-US" sz="1500" dirty="0"/>
          </a:p>
        </p:txBody>
      </p:sp>
      <p:sp>
        <p:nvSpPr>
          <p:cNvPr id="52" name="SK-7-text-51"/>
          <p:cNvSpPr/>
          <p:nvPr/>
        </p:nvSpPr>
        <p:spPr>
          <a:xfrm>
            <a:off x="9278094" y="3888432"/>
            <a:ext cx="29139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 — Onward referral</a:t>
            </a:r>
            <a:endParaRPr lang="en-US" sz="1500" dirty="0"/>
          </a:p>
        </p:txBody>
      </p:sp>
      <p:sp>
        <p:nvSpPr>
          <p:cNvPr id="53" name="SK-7-text-52"/>
          <p:cNvSpPr/>
          <p:nvPr/>
        </p:nvSpPr>
        <p:spPr>
          <a:xfrm>
            <a:off x="9278094" y="4121646"/>
            <a:ext cx="2913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 — Note safely.</a:t>
            </a:r>
            <a:endParaRPr lang="en-US" sz="1500" dirty="0"/>
          </a:p>
        </p:txBody>
      </p:sp>
      <p:sp>
        <p:nvSpPr>
          <p:cNvPr id="54" name="SK-7-text-53"/>
          <p:cNvSpPr/>
          <p:nvPr/>
        </p:nvSpPr>
        <p:spPr>
          <a:xfrm>
            <a:off x="9448800" y="4471392"/>
            <a:ext cx="27432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Ask ANI — Pharmacy Safe Space Scheme</a:t>
            </a:r>
            <a:endParaRPr lang="en-US" sz="900" dirty="0"/>
          </a:p>
        </p:txBody>
      </p:sp>
      <p:sp>
        <p:nvSpPr>
          <p:cNvPr id="55" name="SK-7-text-54"/>
          <p:cNvSpPr/>
          <p:nvPr/>
        </p:nvSpPr>
        <p:spPr>
          <a:xfrm>
            <a:off x="9278094" y="4649688"/>
            <a:ext cx="224328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Patient asks pharmacy staff for “ANI” →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Staff provide private space to contact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police safely</a:t>
            </a:r>
            <a:endParaRPr lang="en-US" sz="1050" dirty="0"/>
          </a:p>
        </p:txBody>
      </p:sp>
      <p:sp>
        <p:nvSpPr>
          <p:cNvPr id="56" name="SK-7-text-55"/>
          <p:cNvSpPr/>
          <p:nvPr/>
        </p:nvSpPr>
        <p:spPr>
          <a:xfrm>
            <a:off x="9278094" y="5157192"/>
            <a:ext cx="291390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Useful when patient cannot speak freely at home</a:t>
            </a:r>
            <a:endParaRPr lang="en-US" sz="900" dirty="0"/>
          </a:p>
        </p:txBody>
      </p:sp>
      <p:sp>
        <p:nvSpPr>
          <p:cNvPr id="57" name="SK-7-text-56"/>
          <p:cNvSpPr/>
          <p:nvPr/>
        </p:nvSpPr>
        <p:spPr>
          <a:xfrm>
            <a:off x="1020961" y="5624842"/>
            <a:ext cx="743723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Safety Planning Essentials</a:t>
            </a:r>
            <a:endParaRPr lang="en-US" sz="2250" dirty="0"/>
          </a:p>
        </p:txBody>
      </p:sp>
      <p:sp>
        <p:nvSpPr>
          <p:cNvPr id="58" name="SK-7-text-57"/>
          <p:cNvSpPr/>
          <p:nvPr/>
        </p:nvSpPr>
        <p:spPr>
          <a:xfrm>
            <a:off x="5250060" y="6028134"/>
            <a:ext cx="75438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Important documents &amp; medications</a:t>
            </a:r>
            <a:endParaRPr lang="en-US" sz="1500" dirty="0"/>
          </a:p>
        </p:txBody>
      </p:sp>
      <p:sp>
        <p:nvSpPr>
          <p:cNvPr id="59" name="SK-7-text-58"/>
          <p:cNvSpPr/>
          <p:nvPr/>
        </p:nvSpPr>
        <p:spPr>
          <a:xfrm>
            <a:off x="5257800" y="5705625"/>
            <a:ext cx="6629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 word with trusted person</a:t>
            </a:r>
            <a:endParaRPr lang="en-US" sz="1500" dirty="0"/>
          </a:p>
        </p:txBody>
      </p:sp>
      <p:sp>
        <p:nvSpPr>
          <p:cNvPr id="60" name="SK-7-text-59"/>
          <p:cNvSpPr/>
          <p:nvPr/>
        </p:nvSpPr>
        <p:spPr>
          <a:xfrm>
            <a:off x="9051430" y="6041827"/>
            <a:ext cx="5486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Child’s school awareness</a:t>
            </a:r>
            <a:endParaRPr lang="en-US" sz="1500" dirty="0"/>
          </a:p>
        </p:txBody>
      </p:sp>
      <p:sp>
        <p:nvSpPr>
          <p:cNvPr id="61" name="SK-7-text-60"/>
          <p:cNvSpPr/>
          <p:nvPr/>
        </p:nvSpPr>
        <p:spPr>
          <a:xfrm>
            <a:off x="8458200" y="5746850"/>
            <a:ext cx="33772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Legal options: Non-Molestation Orders</a:t>
            </a:r>
            <a:endParaRPr lang="en-US" sz="1500" dirty="0"/>
          </a:p>
        </p:txBody>
      </p:sp>
      <p:sp>
        <p:nvSpPr>
          <p:cNvPr id="62" name="SK-7-text-61"/>
          <p:cNvSpPr/>
          <p:nvPr/>
        </p:nvSpPr>
        <p:spPr>
          <a:xfrm>
            <a:off x="390079" y="6624786"/>
            <a:ext cx="3840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63" name="SK-7-text-62"/>
          <p:cNvSpPr/>
          <p:nvPr/>
        </p:nvSpPr>
        <p:spPr>
          <a:xfrm>
            <a:off x="3852565" y="6624786"/>
            <a:ext cx="83394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Domestic Abuse in General Practice — Bradford VTS Teaching Deck</a:t>
            </a:r>
            <a:endParaRPr lang="en-US" sz="1200" dirty="0"/>
          </a:p>
        </p:txBody>
      </p:sp>
      <p:sp>
        <p:nvSpPr>
          <p:cNvPr id="64" name="SK-7-text-63"/>
          <p:cNvSpPr/>
          <p:nvPr/>
        </p:nvSpPr>
        <p:spPr>
          <a:xfrm>
            <a:off x="11362879" y="6624786"/>
            <a:ext cx="8291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7 / 16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98" y="466279"/>
            <a:ext cx="1804392" cy="411361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98" y="1437829"/>
            <a:ext cx="1255663" cy="1143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90" y="2455069"/>
            <a:ext cx="3352800" cy="2839194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2455069"/>
            <a:ext cx="3352800" cy="589657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498" y="2455069"/>
            <a:ext cx="3352800" cy="2839194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3498" y="2455069"/>
            <a:ext cx="3352800" cy="589657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561" y="2455069"/>
            <a:ext cx="3352800" cy="2839194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7561" y="2455069"/>
            <a:ext cx="3352800" cy="589657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0471" y="5088582"/>
            <a:ext cx="2950369" cy="56911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609779"/>
            <a:ext cx="12192000" cy="124807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271" y="5911453"/>
            <a:ext cx="1401961" cy="260598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84698" y="5911453"/>
            <a:ext cx="1414165" cy="260598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3977" y="5911453"/>
            <a:ext cx="1414165" cy="260598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03255" y="5911453"/>
            <a:ext cx="1414165" cy="260598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12682" y="5911453"/>
            <a:ext cx="1414165" cy="26059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1961" y="5911453"/>
            <a:ext cx="1414165" cy="26059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31388" y="5911453"/>
            <a:ext cx="1414165" cy="260598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6206430"/>
            <a:ext cx="1804392" cy="260598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57773" y="6206430"/>
            <a:ext cx="1804392" cy="260598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32871" y="6206430"/>
            <a:ext cx="1804392" cy="260598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07969" y="6206430"/>
            <a:ext cx="1804392" cy="260598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83067" y="6206430"/>
            <a:ext cx="1804392" cy="260598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58165" y="6206430"/>
            <a:ext cx="1633686" cy="260598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73380" y="5150346"/>
            <a:ext cx="182761" cy="205680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63694" y="2551063"/>
            <a:ext cx="402282" cy="397669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32871" y="2551063"/>
            <a:ext cx="438894" cy="390823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5271" y="2530525"/>
            <a:ext cx="402282" cy="432048"/>
          </a:xfrm>
          <a:prstGeom prst="rect">
            <a:avLst/>
          </a:prstGeom>
        </p:spPr>
      </p:pic>
      <p:sp>
        <p:nvSpPr>
          <p:cNvPr id="30" name="SK-8-text-29"/>
          <p:cNvSpPr/>
          <p:nvPr/>
        </p:nvSpPr>
        <p:spPr>
          <a:xfrm>
            <a:off x="109686" y="61615"/>
            <a:ext cx="21717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425" dirty="0"/>
          </a:p>
        </p:txBody>
      </p:sp>
      <p:sp>
        <p:nvSpPr>
          <p:cNvPr id="31" name="SK-8-text-30"/>
          <p:cNvSpPr/>
          <p:nvPr/>
        </p:nvSpPr>
        <p:spPr>
          <a:xfrm>
            <a:off x="853380" y="507355"/>
            <a:ext cx="3429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RISK ASSESSMENT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743694" y="864096"/>
            <a:ext cx="1144830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The DASH Risk Assessment Tool</a:t>
            </a:r>
            <a:endParaRPr lang="en-US" sz="3600" dirty="0"/>
          </a:p>
        </p:txBody>
      </p:sp>
      <p:sp>
        <p:nvSpPr>
          <p:cNvPr id="33" name="SK-8-text-32"/>
          <p:cNvSpPr/>
          <p:nvPr/>
        </p:nvSpPr>
        <p:spPr>
          <a:xfrm>
            <a:off x="719286" y="1645890"/>
            <a:ext cx="10107067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SafeLives Domestic Abuse, Stalking &amp; Honour-Based Violence Checklist — 27 Questions</a:t>
            </a:r>
            <a:endParaRPr lang="en-US" sz="2100" dirty="0"/>
          </a:p>
          <a:p>
            <a:pPr marL="0" indent="0" algn="l">
              <a:lnSpc>
                <a:spcPts val="2730"/>
              </a:lnSpc>
              <a:buNone/>
            </a:pPr>
            <a:r>
              <a:rPr lang="en-US" sz="210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Complete with the patient. Stratifies risk into three categories — guides your next action.</a:t>
            </a:r>
            <a:endParaRPr lang="en-US" sz="2100" dirty="0"/>
          </a:p>
        </p:txBody>
      </p:sp>
      <p:sp>
        <p:nvSpPr>
          <p:cNvPr id="34" name="SK-8-text-33"/>
          <p:cNvSpPr/>
          <p:nvPr/>
        </p:nvSpPr>
        <p:spPr>
          <a:xfrm>
            <a:off x="1450777" y="2619673"/>
            <a:ext cx="37147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STANDARD RISK</a:t>
            </a:r>
            <a:endParaRPr lang="en-US" sz="1875" dirty="0"/>
          </a:p>
        </p:txBody>
      </p:sp>
      <p:sp>
        <p:nvSpPr>
          <p:cNvPr id="35" name="SK-8-text-34"/>
          <p:cNvSpPr/>
          <p:nvPr/>
        </p:nvSpPr>
        <p:spPr>
          <a:xfrm>
            <a:off x="1182588" y="3161407"/>
            <a:ext cx="63398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Fewer than 14 points</a:t>
            </a:r>
            <a:endParaRPr lang="en-US" sz="1950" dirty="0"/>
          </a:p>
        </p:txBody>
      </p:sp>
      <p:sp>
        <p:nvSpPr>
          <p:cNvPr id="36" name="SK-8-text-35"/>
          <p:cNvSpPr/>
          <p:nvPr/>
        </p:nvSpPr>
        <p:spPr>
          <a:xfrm>
            <a:off x="1036290" y="3442692"/>
            <a:ext cx="73837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 professional concern identified</a:t>
            </a:r>
            <a:endParaRPr lang="en-US" sz="1425" dirty="0"/>
          </a:p>
        </p:txBody>
      </p:sp>
      <p:sp>
        <p:nvSpPr>
          <p:cNvPr id="37" name="SK-8-text-36"/>
          <p:cNvSpPr/>
          <p:nvPr/>
        </p:nvSpPr>
        <p:spPr>
          <a:xfrm>
            <a:off x="999679" y="3950196"/>
            <a:ext cx="2286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Next Steps</a:t>
            </a:r>
            <a:endParaRPr lang="en-US" sz="1500" dirty="0"/>
          </a:p>
        </p:txBody>
      </p:sp>
      <p:sp>
        <p:nvSpPr>
          <p:cNvPr id="38" name="SK-8-text-37"/>
          <p:cNvSpPr/>
          <p:nvPr/>
        </p:nvSpPr>
        <p:spPr>
          <a:xfrm>
            <a:off x="1011882" y="4183261"/>
            <a:ext cx="47777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IDVA support offered</a:t>
            </a:r>
            <a:endParaRPr lang="en-US" sz="1425" dirty="0"/>
          </a:p>
        </p:txBody>
      </p:sp>
      <p:sp>
        <p:nvSpPr>
          <p:cNvPr id="39" name="SK-8-text-38"/>
          <p:cNvSpPr/>
          <p:nvPr/>
        </p:nvSpPr>
        <p:spPr>
          <a:xfrm>
            <a:off x="1011882" y="4402782"/>
            <a:ext cx="65151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Self-help resources provided</a:t>
            </a:r>
            <a:endParaRPr lang="en-US" sz="1425" dirty="0"/>
          </a:p>
        </p:txBody>
      </p:sp>
      <p:sp>
        <p:nvSpPr>
          <p:cNvPr id="40" name="SK-8-text-39"/>
          <p:cNvSpPr/>
          <p:nvPr/>
        </p:nvSpPr>
        <p:spPr>
          <a:xfrm>
            <a:off x="1011882" y="4629150"/>
            <a:ext cx="456057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Safety advice given</a:t>
            </a:r>
            <a:endParaRPr lang="en-US" sz="1425" dirty="0"/>
          </a:p>
        </p:txBody>
      </p:sp>
      <p:sp>
        <p:nvSpPr>
          <p:cNvPr id="41" name="SK-8-text-40"/>
          <p:cNvSpPr/>
          <p:nvPr/>
        </p:nvSpPr>
        <p:spPr>
          <a:xfrm>
            <a:off x="1011882" y="4841677"/>
            <a:ext cx="47777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Monitor at follow-up</a:t>
            </a:r>
            <a:endParaRPr lang="en-US" sz="1425" dirty="0"/>
          </a:p>
        </p:txBody>
      </p:sp>
      <p:sp>
        <p:nvSpPr>
          <p:cNvPr id="42" name="SK-8-text-41"/>
          <p:cNvSpPr/>
          <p:nvPr/>
        </p:nvSpPr>
        <p:spPr>
          <a:xfrm>
            <a:off x="5254675" y="2619673"/>
            <a:ext cx="3143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MEDIUM RISK</a:t>
            </a:r>
            <a:endParaRPr lang="en-US" sz="1875" dirty="0"/>
          </a:p>
        </p:txBody>
      </p:sp>
      <p:sp>
        <p:nvSpPr>
          <p:cNvPr id="43" name="SK-8-text-42"/>
          <p:cNvSpPr/>
          <p:nvPr/>
        </p:nvSpPr>
        <p:spPr>
          <a:xfrm>
            <a:off x="5461992" y="3161407"/>
            <a:ext cx="33680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14+ points</a:t>
            </a:r>
            <a:endParaRPr lang="en-US" sz="1950" dirty="0"/>
          </a:p>
        </p:txBody>
      </p:sp>
      <p:sp>
        <p:nvSpPr>
          <p:cNvPr id="44" name="SK-8-text-43"/>
          <p:cNvSpPr/>
          <p:nvPr/>
        </p:nvSpPr>
        <p:spPr>
          <a:xfrm>
            <a:off x="4657279" y="3442692"/>
            <a:ext cx="290155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OR professional judgement — not all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high-risk indicators present</a:t>
            </a:r>
            <a:endParaRPr lang="en-US" sz="1350" dirty="0"/>
          </a:p>
        </p:txBody>
      </p:sp>
      <p:sp>
        <p:nvSpPr>
          <p:cNvPr id="45" name="SK-8-text-44"/>
          <p:cNvSpPr/>
          <p:nvPr/>
        </p:nvSpPr>
        <p:spPr>
          <a:xfrm>
            <a:off x="4669482" y="3950196"/>
            <a:ext cx="2286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Next Steps</a:t>
            </a:r>
            <a:endParaRPr lang="en-US" sz="1500" dirty="0"/>
          </a:p>
        </p:txBody>
      </p:sp>
      <p:sp>
        <p:nvSpPr>
          <p:cNvPr id="46" name="SK-8-text-45"/>
          <p:cNvSpPr/>
          <p:nvPr/>
        </p:nvSpPr>
        <p:spPr>
          <a:xfrm>
            <a:off x="4681686" y="4183261"/>
            <a:ext cx="65151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IDVA referral (with consent)</a:t>
            </a:r>
            <a:endParaRPr lang="en-US" sz="1425" dirty="0"/>
          </a:p>
        </p:txBody>
      </p:sp>
      <p:sp>
        <p:nvSpPr>
          <p:cNvPr id="47" name="SK-8-text-46"/>
          <p:cNvSpPr/>
          <p:nvPr/>
        </p:nvSpPr>
        <p:spPr>
          <a:xfrm>
            <a:off x="4681686" y="4402782"/>
            <a:ext cx="47777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Increased monitoring</a:t>
            </a:r>
            <a:endParaRPr lang="en-US" sz="1425" dirty="0"/>
          </a:p>
        </p:txBody>
      </p:sp>
      <p:sp>
        <p:nvSpPr>
          <p:cNvPr id="48" name="SK-8-text-47"/>
          <p:cNvSpPr/>
          <p:nvPr/>
        </p:nvSpPr>
        <p:spPr>
          <a:xfrm>
            <a:off x="4681686" y="4622155"/>
            <a:ext cx="60807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Safety planning discussion</a:t>
            </a:r>
            <a:endParaRPr lang="en-US" sz="1425" dirty="0"/>
          </a:p>
        </p:txBody>
      </p:sp>
      <p:sp>
        <p:nvSpPr>
          <p:cNvPr id="49" name="SK-8-text-48"/>
          <p:cNvSpPr/>
          <p:nvPr/>
        </p:nvSpPr>
        <p:spPr>
          <a:xfrm>
            <a:off x="4681686" y="4841677"/>
            <a:ext cx="71666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Consider early MARAC discussion</a:t>
            </a:r>
            <a:endParaRPr lang="en-US" sz="1425" dirty="0"/>
          </a:p>
        </p:txBody>
      </p:sp>
      <p:sp>
        <p:nvSpPr>
          <p:cNvPr id="50" name="SK-8-text-49"/>
          <p:cNvSpPr/>
          <p:nvPr/>
        </p:nvSpPr>
        <p:spPr>
          <a:xfrm>
            <a:off x="9131796" y="2619673"/>
            <a:ext cx="25717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HIGH RISK</a:t>
            </a:r>
            <a:endParaRPr lang="en-US" sz="1875" dirty="0"/>
          </a:p>
        </p:txBody>
      </p:sp>
      <p:sp>
        <p:nvSpPr>
          <p:cNvPr id="51" name="SK-8-text-50"/>
          <p:cNvSpPr/>
          <p:nvPr/>
        </p:nvSpPr>
        <p:spPr>
          <a:xfrm>
            <a:off x="9144000" y="3161407"/>
            <a:ext cx="30480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14+ points</a:t>
            </a:r>
            <a:endParaRPr lang="en-US" sz="1950" dirty="0"/>
          </a:p>
        </p:txBody>
      </p:sp>
      <p:sp>
        <p:nvSpPr>
          <p:cNvPr id="52" name="SK-8-text-51"/>
          <p:cNvSpPr/>
          <p:nvPr/>
        </p:nvSpPr>
        <p:spPr>
          <a:xfrm>
            <a:off x="8546455" y="3442692"/>
            <a:ext cx="245045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OR professional judgement OR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any single high-risk indicator</a:t>
            </a:r>
            <a:endParaRPr lang="en-US" sz="1350" dirty="0"/>
          </a:p>
        </p:txBody>
      </p:sp>
      <p:sp>
        <p:nvSpPr>
          <p:cNvPr id="53" name="SK-8-text-52"/>
          <p:cNvSpPr/>
          <p:nvPr/>
        </p:nvSpPr>
        <p:spPr>
          <a:xfrm>
            <a:off x="8375898" y="3957042"/>
            <a:ext cx="2286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Next Steps</a:t>
            </a:r>
            <a:endParaRPr lang="en-US" sz="1500" dirty="0"/>
          </a:p>
        </p:txBody>
      </p:sp>
      <p:sp>
        <p:nvSpPr>
          <p:cNvPr id="54" name="SK-8-text-53"/>
          <p:cNvSpPr/>
          <p:nvPr/>
        </p:nvSpPr>
        <p:spPr>
          <a:xfrm>
            <a:off x="8375898" y="4183261"/>
            <a:ext cx="38161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- MARAC referral — mandatory</a:t>
            </a:r>
            <a:endParaRPr lang="en-US" sz="1500" dirty="0"/>
          </a:p>
        </p:txBody>
      </p:sp>
      <p:sp>
        <p:nvSpPr>
          <p:cNvPr id="55" name="SK-8-text-54"/>
          <p:cNvSpPr/>
          <p:nvPr/>
        </p:nvSpPr>
        <p:spPr>
          <a:xfrm>
            <a:off x="8375898" y="4402782"/>
            <a:ext cx="38161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Refer children to CSC</a:t>
            </a:r>
            <a:endParaRPr lang="en-US" sz="1425" dirty="0"/>
          </a:p>
        </p:txBody>
      </p:sp>
      <p:sp>
        <p:nvSpPr>
          <p:cNvPr id="56" name="SK-8-text-55"/>
          <p:cNvSpPr/>
          <p:nvPr/>
        </p:nvSpPr>
        <p:spPr>
          <a:xfrm>
            <a:off x="8375898" y="4622155"/>
            <a:ext cx="38161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IDVA contact essential</a:t>
            </a:r>
            <a:endParaRPr lang="en-US" sz="1425" dirty="0"/>
          </a:p>
        </p:txBody>
      </p:sp>
      <p:sp>
        <p:nvSpPr>
          <p:cNvPr id="57" name="SK-8-text-56"/>
          <p:cNvSpPr/>
          <p:nvPr/>
        </p:nvSpPr>
        <p:spPr>
          <a:xfrm>
            <a:off x="8375898" y="4841677"/>
            <a:ext cx="38161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Document in DA template</a:t>
            </a:r>
            <a:endParaRPr lang="en-US" sz="1425" dirty="0"/>
          </a:p>
        </p:txBody>
      </p:sp>
      <p:sp>
        <p:nvSpPr>
          <p:cNvPr id="58" name="SK-8-text-57"/>
          <p:cNvSpPr/>
          <p:nvPr/>
        </p:nvSpPr>
        <p:spPr>
          <a:xfrm>
            <a:off x="8692753" y="5157192"/>
            <a:ext cx="34992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⚡ NFS alone = HIGH RISK —</a:t>
            </a:r>
            <a:endParaRPr lang="en-US" sz="1500" dirty="0"/>
          </a:p>
        </p:txBody>
      </p:sp>
      <p:sp>
        <p:nvSpPr>
          <p:cNvPr id="59" name="SK-8-text-58"/>
          <p:cNvSpPr/>
          <p:nvPr/>
        </p:nvSpPr>
        <p:spPr>
          <a:xfrm>
            <a:off x="8473380" y="5390257"/>
            <a:ext cx="37186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regardless of total DASH score</a:t>
            </a:r>
            <a:endParaRPr lang="en-US" sz="1500" dirty="0"/>
          </a:p>
        </p:txBody>
      </p:sp>
      <p:sp>
        <p:nvSpPr>
          <p:cNvPr id="60" name="SK-8-text-59"/>
          <p:cNvSpPr/>
          <p:nvPr/>
        </p:nvSpPr>
        <p:spPr>
          <a:xfrm>
            <a:off x="4254996" y="5616625"/>
            <a:ext cx="79370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The 27 Questions Cover These 12 Domains</a:t>
            </a:r>
            <a:endParaRPr lang="en-US" sz="1425" dirty="0"/>
          </a:p>
        </p:txBody>
      </p:sp>
      <p:sp>
        <p:nvSpPr>
          <p:cNvPr id="61" name="SK-8-text-60"/>
          <p:cNvSpPr/>
          <p:nvPr/>
        </p:nvSpPr>
        <p:spPr>
          <a:xfrm>
            <a:off x="1048494" y="5938986"/>
            <a:ext cx="3108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Physical Violence</a:t>
            </a:r>
            <a:endParaRPr lang="en-US" sz="1200" dirty="0"/>
          </a:p>
        </p:txBody>
      </p:sp>
      <p:sp>
        <p:nvSpPr>
          <p:cNvPr id="62" name="SK-8-text-61"/>
          <p:cNvSpPr/>
          <p:nvPr/>
        </p:nvSpPr>
        <p:spPr>
          <a:xfrm>
            <a:off x="755898" y="6247507"/>
            <a:ext cx="3840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Honour-Based Violence</a:t>
            </a:r>
            <a:endParaRPr lang="en-US" sz="1200" dirty="0"/>
          </a:p>
        </p:txBody>
      </p:sp>
      <p:sp>
        <p:nvSpPr>
          <p:cNvPr id="63" name="SK-8-text-62"/>
          <p:cNvSpPr/>
          <p:nvPr/>
        </p:nvSpPr>
        <p:spPr>
          <a:xfrm>
            <a:off x="2761357" y="5950870"/>
            <a:ext cx="2743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Sexual Violence</a:t>
            </a:r>
            <a:endParaRPr lang="en-US" sz="1200" dirty="0"/>
          </a:p>
        </p:txBody>
      </p:sp>
      <p:sp>
        <p:nvSpPr>
          <p:cNvPr id="64" name="SK-8-text-63"/>
          <p:cNvSpPr/>
          <p:nvPr/>
        </p:nvSpPr>
        <p:spPr>
          <a:xfrm>
            <a:off x="2633365" y="6247507"/>
            <a:ext cx="4937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Mental Health (Perpetrator)</a:t>
            </a:r>
            <a:endParaRPr lang="en-US" sz="1200" dirty="0"/>
          </a:p>
        </p:txBody>
      </p:sp>
      <p:sp>
        <p:nvSpPr>
          <p:cNvPr id="65" name="SK-8-text-64"/>
          <p:cNvSpPr/>
          <p:nvPr/>
        </p:nvSpPr>
        <p:spPr>
          <a:xfrm>
            <a:off x="4388956" y="5956027"/>
            <a:ext cx="2743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Threats to Kill</a:t>
            </a:r>
            <a:endParaRPr lang="en-US" sz="1200" dirty="0"/>
          </a:p>
        </p:txBody>
      </p:sp>
      <p:sp>
        <p:nvSpPr>
          <p:cNvPr id="66" name="SK-8-text-65"/>
          <p:cNvSpPr/>
          <p:nvPr/>
        </p:nvSpPr>
        <p:spPr>
          <a:xfrm>
            <a:off x="4596259" y="6247507"/>
            <a:ext cx="5486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Substance Misuse (Perpetrator)</a:t>
            </a:r>
            <a:endParaRPr lang="en-US" sz="1200" dirty="0"/>
          </a:p>
        </p:txBody>
      </p:sp>
      <p:sp>
        <p:nvSpPr>
          <p:cNvPr id="67" name="SK-8-text-66"/>
          <p:cNvSpPr/>
          <p:nvPr/>
        </p:nvSpPr>
        <p:spPr>
          <a:xfrm>
            <a:off x="5998590" y="5962948"/>
            <a:ext cx="2011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Weapons Use</a:t>
            </a:r>
            <a:endParaRPr lang="en-US" sz="1200" dirty="0"/>
          </a:p>
        </p:txBody>
      </p:sp>
      <p:sp>
        <p:nvSpPr>
          <p:cNvPr id="68" name="SK-8-text-67"/>
          <p:cNvSpPr/>
          <p:nvPr/>
        </p:nvSpPr>
        <p:spPr>
          <a:xfrm>
            <a:off x="7400360" y="5956027"/>
            <a:ext cx="3840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Strangulation History</a:t>
            </a:r>
            <a:endParaRPr lang="en-US" sz="1200" dirty="0"/>
          </a:p>
        </p:txBody>
      </p:sp>
      <p:sp>
        <p:nvSpPr>
          <p:cNvPr id="69" name="SK-8-text-68"/>
          <p:cNvSpPr/>
          <p:nvPr/>
        </p:nvSpPr>
        <p:spPr>
          <a:xfrm>
            <a:off x="8973145" y="5956707"/>
            <a:ext cx="24141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Children in Household</a:t>
            </a:r>
            <a:endParaRPr lang="en-US" sz="1200" dirty="0"/>
          </a:p>
        </p:txBody>
      </p:sp>
      <p:sp>
        <p:nvSpPr>
          <p:cNvPr id="70" name="SK-8-text-69"/>
          <p:cNvSpPr/>
          <p:nvPr/>
        </p:nvSpPr>
        <p:spPr>
          <a:xfrm>
            <a:off x="8656141" y="6254352"/>
            <a:ext cx="4572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Financial Abuse &amp; Control</a:t>
            </a:r>
            <a:endParaRPr lang="en-US" sz="1200" dirty="0"/>
          </a:p>
        </p:txBody>
      </p:sp>
      <p:sp>
        <p:nvSpPr>
          <p:cNvPr id="71" name="SK-8-text-70"/>
          <p:cNvSpPr/>
          <p:nvPr/>
        </p:nvSpPr>
        <p:spPr>
          <a:xfrm>
            <a:off x="10661899" y="5973217"/>
            <a:ext cx="1286262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Frequency &amp; Severity</a:t>
            </a:r>
            <a:endParaRPr lang="en-US" sz="1200" dirty="0"/>
          </a:p>
        </p:txBody>
      </p:sp>
      <p:sp>
        <p:nvSpPr>
          <p:cNvPr id="72" name="SK-8-text-71"/>
          <p:cNvSpPr/>
          <p:nvPr/>
        </p:nvSpPr>
        <p:spPr>
          <a:xfrm>
            <a:off x="7177727" y="6233964"/>
            <a:ext cx="15850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Pregnancy</a:t>
            </a:r>
            <a:endParaRPr lang="en-US" sz="1200" dirty="0"/>
          </a:p>
        </p:txBody>
      </p:sp>
      <p:sp>
        <p:nvSpPr>
          <p:cNvPr id="73" name="SK-8-text-72"/>
          <p:cNvSpPr/>
          <p:nvPr/>
        </p:nvSpPr>
        <p:spPr>
          <a:xfrm>
            <a:off x="329059" y="6652171"/>
            <a:ext cx="38404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74" name="SK-8-text-73"/>
          <p:cNvSpPr/>
          <p:nvPr/>
        </p:nvSpPr>
        <p:spPr>
          <a:xfrm>
            <a:off x="5693569" y="6645325"/>
            <a:ext cx="27432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8 of 16</a:t>
            </a:r>
            <a:endParaRPr lang="en-US" sz="1200" dirty="0"/>
          </a:p>
        </p:txBody>
      </p:sp>
      <p:sp>
        <p:nvSpPr>
          <p:cNvPr id="75" name="SK-8-text-74"/>
          <p:cNvSpPr/>
          <p:nvPr/>
        </p:nvSpPr>
        <p:spPr>
          <a:xfrm>
            <a:off x="7693075" y="6645325"/>
            <a:ext cx="44989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— Domestic Abuse in General Practice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198834"/>
            <a:ext cx="11496973" cy="1008013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460748"/>
            <a:ext cx="3669655" cy="3819823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460748"/>
            <a:ext cx="3669655" cy="123379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4745682"/>
            <a:ext cx="3279577" cy="36343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996" y="1460748"/>
            <a:ext cx="3669655" cy="3819823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996" y="1460748"/>
            <a:ext cx="3669655" cy="123379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9090" y="4704457"/>
            <a:ext cx="3389263" cy="500509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8580" y="1460748"/>
            <a:ext cx="3669655" cy="3819823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68580" y="1460748"/>
            <a:ext cx="3669655" cy="123379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263" y="5438329"/>
            <a:ext cx="11496973" cy="994321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1263" y="5438329"/>
            <a:ext cx="134094" cy="99432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63694" y="1673275"/>
            <a:ext cx="585192" cy="541734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62165" y="1673275"/>
            <a:ext cx="487561" cy="54173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1673275"/>
            <a:ext cx="463153" cy="548580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1504043" y="366509"/>
            <a:ext cx="1021690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MARAC — Multi-Agency Risk Assessment Conference</a:t>
            </a:r>
            <a:endParaRPr lang="en-US" sz="2700" dirty="0"/>
          </a:p>
        </p:txBody>
      </p:sp>
      <p:sp>
        <p:nvSpPr>
          <p:cNvPr id="19" name="SK-9-text-18"/>
          <p:cNvSpPr/>
          <p:nvPr/>
        </p:nvSpPr>
        <p:spPr>
          <a:xfrm>
            <a:off x="1304478" y="838920"/>
            <a:ext cx="1021690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multi-agency meeting to share information and protect the highest-risk domestic abuse victims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1182588" y="1789807"/>
            <a:ext cx="445770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When to Refer</a:t>
            </a:r>
            <a:endParaRPr lang="en-US" sz="2250" dirty="0"/>
          </a:p>
        </p:txBody>
      </p:sp>
      <p:sp>
        <p:nvSpPr>
          <p:cNvPr id="21" name="SK-9-text-20"/>
          <p:cNvSpPr/>
          <p:nvPr/>
        </p:nvSpPr>
        <p:spPr>
          <a:xfrm>
            <a:off x="487561" y="2324844"/>
            <a:ext cx="41910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DASH score ≥ 14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487561" y="2619673"/>
            <a:ext cx="316989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Professional judgement (even with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lower score)</a:t>
            </a:r>
            <a:endParaRPr lang="en-US" sz="1500" dirty="0"/>
          </a:p>
        </p:txBody>
      </p:sp>
      <p:sp>
        <p:nvSpPr>
          <p:cNvPr id="23" name="SK-9-text-22"/>
          <p:cNvSpPr/>
          <p:nvPr/>
        </p:nvSpPr>
        <p:spPr>
          <a:xfrm>
            <a:off x="487561" y="3140869"/>
            <a:ext cx="280407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Non-fatal strangulation (alone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sufficient)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487561" y="3662065"/>
            <a:ext cx="27065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Perpetrator used weapons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threatened to kill</a:t>
            </a:r>
            <a:endParaRPr lang="en-US" sz="1500" dirty="0"/>
          </a:p>
        </p:txBody>
      </p:sp>
      <p:sp>
        <p:nvSpPr>
          <p:cNvPr id="25" name="SK-9-text-24"/>
          <p:cNvSpPr/>
          <p:nvPr/>
        </p:nvSpPr>
        <p:spPr>
          <a:xfrm>
            <a:off x="487561" y="4183261"/>
            <a:ext cx="307225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Victim pregnant or recently given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birth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597396" y="4855369"/>
            <a:ext cx="318209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NFS alone = automatic MARAC referral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5071765" y="1796653"/>
            <a:ext cx="65151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Legal Duty to Share</a:t>
            </a:r>
            <a:endParaRPr lang="en-US" sz="2250" dirty="0"/>
          </a:p>
        </p:txBody>
      </p:sp>
      <p:sp>
        <p:nvSpPr>
          <p:cNvPr id="28" name="SK-9-text-27"/>
          <p:cNvSpPr/>
          <p:nvPr/>
        </p:nvSpPr>
        <p:spPr>
          <a:xfrm>
            <a:off x="4376886" y="2324844"/>
            <a:ext cx="347469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High risk of domestic homicide = duty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 refer WITHOUT patient consent</a:t>
            </a:r>
            <a:endParaRPr lang="en-US" sz="1500" dirty="0"/>
          </a:p>
        </p:txBody>
      </p:sp>
      <p:sp>
        <p:nvSpPr>
          <p:cNvPr id="29" name="SK-9-text-28"/>
          <p:cNvSpPr/>
          <p:nvPr/>
        </p:nvSpPr>
        <p:spPr>
          <a:xfrm>
            <a:off x="4376886" y="2852886"/>
            <a:ext cx="325516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Legal basis: Crime and Disorder Act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1998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4376886" y="3360390"/>
            <a:ext cx="313327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Also supported by: Care Act 2014,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Human Rights Act Articles 2 &amp; 3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4376886" y="3902125"/>
            <a:ext cx="29381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Best practice: always attempt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obtain consent first</a:t>
            </a:r>
            <a:endParaRPr lang="en-US" sz="1500" dirty="0"/>
          </a:p>
        </p:txBody>
      </p:sp>
      <p:sp>
        <p:nvSpPr>
          <p:cNvPr id="32" name="SK-9-text-31"/>
          <p:cNvSpPr/>
          <p:nvPr/>
        </p:nvSpPr>
        <p:spPr>
          <a:xfrm>
            <a:off x="4376886" y="4402782"/>
            <a:ext cx="77724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Caldicott principles still apply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4876800" y="4745682"/>
            <a:ext cx="24504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Consent preferred — but NOT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required if life at risk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9021961" y="1796653"/>
            <a:ext cx="317003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GP’s Contribution</a:t>
            </a:r>
            <a:endParaRPr lang="en-US" sz="2250" dirty="0"/>
          </a:p>
        </p:txBody>
      </p:sp>
      <p:sp>
        <p:nvSpPr>
          <p:cNvPr id="35" name="SK-9-text-34"/>
          <p:cNvSpPr/>
          <p:nvPr/>
        </p:nvSpPr>
        <p:spPr>
          <a:xfrm>
            <a:off x="8290471" y="2324844"/>
            <a:ext cx="390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Relevant consultations &amp; injuries</a:t>
            </a:r>
            <a:endParaRPr lang="en-US" sz="1500" dirty="0"/>
          </a:p>
        </p:txBody>
      </p:sp>
      <p:sp>
        <p:nvSpPr>
          <p:cNvPr id="36" name="SK-9-text-35"/>
          <p:cNvSpPr/>
          <p:nvPr/>
        </p:nvSpPr>
        <p:spPr>
          <a:xfrm>
            <a:off x="8290471" y="2626519"/>
            <a:ext cx="31820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Mental health &amp; substance misuse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8290471" y="3175248"/>
            <a:ext cx="3901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Pregnancy &amp; obstetric history</a:t>
            </a:r>
            <a:endParaRPr lang="en-US" sz="1500" dirty="0"/>
          </a:p>
        </p:txBody>
      </p:sp>
      <p:sp>
        <p:nvSpPr>
          <p:cNvPr id="38" name="SK-9-text-37"/>
          <p:cNvSpPr/>
          <p:nvPr/>
        </p:nvSpPr>
        <p:spPr>
          <a:xfrm>
            <a:off x="8290471" y="3463230"/>
            <a:ext cx="332839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Children’s wellbeing &amp; safeguarding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</a:t>
            </a:r>
            <a:endParaRPr lang="en-US" sz="1500" dirty="0"/>
          </a:p>
        </p:txBody>
      </p:sp>
      <p:sp>
        <p:nvSpPr>
          <p:cNvPr id="39" name="SK-9-text-38"/>
          <p:cNvSpPr/>
          <p:nvPr/>
        </p:nvSpPr>
        <p:spPr>
          <a:xfrm>
            <a:off x="8290471" y="3998119"/>
            <a:ext cx="309666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ICB safeguarding team attends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MARAC on GP’s behalf (Bradford)</a:t>
            </a:r>
            <a:endParaRPr lang="en-US" sz="1500" dirty="0"/>
          </a:p>
        </p:txBody>
      </p:sp>
      <p:sp>
        <p:nvSpPr>
          <p:cNvPr id="40" name="SK-9-text-39"/>
          <p:cNvSpPr/>
          <p:nvPr/>
        </p:nvSpPr>
        <p:spPr>
          <a:xfrm>
            <a:off x="8473380" y="4704457"/>
            <a:ext cx="30480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*You do not attend MARAC in person —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ICB represents you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670471" y="5554861"/>
            <a:ext cx="2400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Always Do:</a:t>
            </a:r>
            <a:endParaRPr lang="en-US" sz="1575" dirty="0"/>
          </a:p>
        </p:txBody>
      </p:sp>
      <p:sp>
        <p:nvSpPr>
          <p:cNvPr id="42" name="SK-9-text-41"/>
          <p:cNvSpPr/>
          <p:nvPr/>
        </p:nvSpPr>
        <p:spPr>
          <a:xfrm>
            <a:off x="670471" y="5829300"/>
            <a:ext cx="115215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Refer children to Children’s Social Care (CSC) alongside MARAC</a:t>
            </a:r>
            <a:endParaRPr lang="en-US" sz="1350" dirty="0"/>
          </a:p>
        </p:txBody>
      </p:sp>
      <p:sp>
        <p:nvSpPr>
          <p:cNvPr id="43" name="SK-9-text-42"/>
          <p:cNvSpPr/>
          <p:nvPr/>
        </p:nvSpPr>
        <p:spPr>
          <a:xfrm>
            <a:off x="670471" y="6103590"/>
            <a:ext cx="11521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Parental consent NOT required if it would increase risk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6120259" y="5548015"/>
            <a:ext cx="504063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Document in SystmOne:</a:t>
            </a:r>
            <a:endParaRPr lang="en-US" sz="1575" dirty="0"/>
          </a:p>
        </p:txBody>
      </p:sp>
      <p:sp>
        <p:nvSpPr>
          <p:cNvPr id="45" name="SK-9-text-44"/>
          <p:cNvSpPr/>
          <p:nvPr/>
        </p:nvSpPr>
        <p:spPr>
          <a:xfrm>
            <a:off x="6120259" y="5829300"/>
            <a:ext cx="60717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Use DA template → “Subject of Multi-Agency Risk Assessment” node</a:t>
            </a:r>
            <a:endParaRPr lang="en-US" sz="1350" dirty="0"/>
          </a:p>
        </p:txBody>
      </p:sp>
      <p:sp>
        <p:nvSpPr>
          <p:cNvPr id="46" name="SK-9-text-45"/>
          <p:cNvSpPr/>
          <p:nvPr/>
        </p:nvSpPr>
        <p:spPr>
          <a:xfrm>
            <a:off x="6120259" y="6096744"/>
            <a:ext cx="60717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Mark: “Not for online viewing” + “Contains 3rd party information”</a:t>
            </a:r>
            <a:endParaRPr lang="en-US" sz="1350" dirty="0"/>
          </a:p>
        </p:txBody>
      </p:sp>
      <p:sp>
        <p:nvSpPr>
          <p:cNvPr id="47" name="SK-9-text-46"/>
          <p:cNvSpPr/>
          <p:nvPr/>
        </p:nvSpPr>
        <p:spPr>
          <a:xfrm>
            <a:off x="341263" y="6604248"/>
            <a:ext cx="3840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8034486" y="6604248"/>
            <a:ext cx="381595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Domestic Abuse in General Practice |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31430"/>
            <a:ext cx="1828800" cy="308521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1316682"/>
            <a:ext cx="3511153" cy="490344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316682"/>
            <a:ext cx="3511153" cy="109686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890" y="2596455"/>
            <a:ext cx="1377553" cy="190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1316682"/>
            <a:ext cx="3486894" cy="490344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1316682"/>
            <a:ext cx="3486894" cy="10968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5380" y="2596455"/>
            <a:ext cx="1377553" cy="1905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4173" y="1316682"/>
            <a:ext cx="3486894" cy="490344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4173" y="1316682"/>
            <a:ext cx="3486894" cy="10968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4871" y="2596455"/>
            <a:ext cx="1377553" cy="190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94471" y="6391573"/>
            <a:ext cx="7827169" cy="294829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34400" y="2297311"/>
            <a:ext cx="243780" cy="294829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70690" y="1529209"/>
            <a:ext cx="572988" cy="692646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32784" y="2297311"/>
            <a:ext cx="268188" cy="281136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0180" y="1529209"/>
            <a:ext cx="707082" cy="6858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45890" y="2317998"/>
            <a:ext cx="304800" cy="260598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87153" y="1515517"/>
            <a:ext cx="658267" cy="706338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642672" y="111299"/>
            <a:ext cx="27432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572988" y="418207"/>
            <a:ext cx="1161901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Safeguarding Responsibilities &amp; Legal Duties</a:t>
            </a:r>
            <a:endParaRPr lang="en-US" sz="3150" dirty="0"/>
          </a:p>
        </p:txBody>
      </p:sp>
      <p:sp>
        <p:nvSpPr>
          <p:cNvPr id="22" name="SK-10-text-21"/>
          <p:cNvSpPr/>
          <p:nvPr/>
        </p:nvSpPr>
        <p:spPr>
          <a:xfrm>
            <a:off x="2548086" y="891480"/>
            <a:ext cx="964391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Protecting children, adults at risk, and ensuring safe records</a:t>
            </a:r>
            <a:endParaRPr lang="en-US" sz="2100" dirty="0"/>
          </a:p>
        </p:txBody>
      </p:sp>
      <p:sp>
        <p:nvSpPr>
          <p:cNvPr id="23" name="SK-10-text-22"/>
          <p:cNvSpPr/>
          <p:nvPr/>
        </p:nvSpPr>
        <p:spPr>
          <a:xfrm>
            <a:off x="1975098" y="2317998"/>
            <a:ext cx="23774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32018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Children</a:t>
            </a:r>
            <a:endParaRPr lang="en-US" sz="1950" dirty="0"/>
          </a:p>
        </p:txBody>
      </p:sp>
      <p:sp>
        <p:nvSpPr>
          <p:cNvPr id="24" name="SK-10-text-23"/>
          <p:cNvSpPr/>
          <p:nvPr/>
        </p:nvSpPr>
        <p:spPr>
          <a:xfrm>
            <a:off x="719286" y="2777430"/>
            <a:ext cx="31088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Witnessing DA = emotional abuse (DA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Act 2021)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719286" y="3209479"/>
            <a:ext cx="84353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Children are victims in their own right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719286" y="3442692"/>
            <a:ext cx="29991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- 33-70% of children in DA households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also experience direct abuse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719286" y="3867894"/>
            <a:ext cx="31332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~90% of DA incidents: children in same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or adjacent room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719286" y="4293096"/>
            <a:ext cx="80238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Refer to Children's Social Care (CSC)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719286" y="4519315"/>
            <a:ext cx="266997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Pre-birth assessment if patient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pregnant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719286" y="4937671"/>
            <a:ext cx="32429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Add entry to all children's safeguarding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nodes in household records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719286" y="5356027"/>
            <a:ext cx="27552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Parental consent not required if it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increases risk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1109365" y="5932140"/>
            <a:ext cx="74752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DA Act 2021 / Children Act 1989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5437584" y="2311003"/>
            <a:ext cx="41605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32018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Adults at Risk</a:t>
            </a:r>
            <a:endParaRPr lang="en-US" sz="1950" dirty="0"/>
          </a:p>
        </p:txBody>
      </p:sp>
      <p:sp>
        <p:nvSpPr>
          <p:cNvPr id="34" name="SK-10-text-33"/>
          <p:cNvSpPr/>
          <p:nvPr/>
        </p:nvSpPr>
        <p:spPr>
          <a:xfrm>
            <a:off x="4498777" y="2777430"/>
            <a:ext cx="314548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Applies if patient has care and support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needs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4498777" y="3209479"/>
            <a:ext cx="30600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AND is unable to protect themselves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from abuse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4498777" y="3634680"/>
            <a:ext cx="29015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Consider adult safeguarding referral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under Care Act 2014</a:t>
            </a:r>
            <a:endParaRPr lang="en-US" sz="1350" dirty="0"/>
          </a:p>
        </p:txBody>
      </p:sp>
      <p:sp>
        <p:nvSpPr>
          <p:cNvPr id="37" name="SK-10-text-36"/>
          <p:cNvSpPr/>
          <p:nvPr/>
        </p:nvSpPr>
        <p:spPr>
          <a:xfrm>
            <a:off x="4498777" y="4073575"/>
            <a:ext cx="30966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Contact Bradford Safeguarding Adult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Team: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4766965" y="4519315"/>
            <a:ext cx="74066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Office hours: 01274 431077</a:t>
            </a:r>
            <a:endParaRPr lang="en-US" sz="1350" dirty="0"/>
          </a:p>
        </p:txBody>
      </p:sp>
      <p:sp>
        <p:nvSpPr>
          <p:cNvPr id="39" name="SK-10-text-38"/>
          <p:cNvSpPr/>
          <p:nvPr/>
        </p:nvSpPr>
        <p:spPr>
          <a:xfrm>
            <a:off x="4754761" y="4759375"/>
            <a:ext cx="7406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Out of hours: 01274 431010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4498777" y="4999434"/>
            <a:ext cx="29381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Document referral in DA template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SystmOne</a:t>
            </a:r>
            <a:endParaRPr lang="en-US" sz="1350" dirty="0"/>
          </a:p>
        </p:txBody>
      </p:sp>
      <p:sp>
        <p:nvSpPr>
          <p:cNvPr id="41" name="SK-10-text-40"/>
          <p:cNvSpPr/>
          <p:nvPr/>
        </p:nvSpPr>
        <p:spPr>
          <a:xfrm>
            <a:off x="4498777" y="5431482"/>
            <a:ext cx="76932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Mark all entries "not for online viewing"</a:t>
            </a:r>
            <a:endParaRPr lang="en-US" sz="1350" dirty="0"/>
          </a:p>
        </p:txBody>
      </p:sp>
      <p:sp>
        <p:nvSpPr>
          <p:cNvPr id="42" name="SK-10-text-41"/>
          <p:cNvSpPr/>
          <p:nvPr/>
        </p:nvSpPr>
        <p:spPr>
          <a:xfrm>
            <a:off x="5547271" y="5932140"/>
            <a:ext cx="32232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Care Act 2014</a:t>
            </a:r>
            <a:endParaRPr lang="en-US" sz="1350" dirty="0"/>
          </a:p>
        </p:txBody>
      </p:sp>
      <p:sp>
        <p:nvSpPr>
          <p:cNvPr id="43" name="SK-10-text-42"/>
          <p:cNvSpPr/>
          <p:nvPr/>
        </p:nvSpPr>
        <p:spPr>
          <a:xfrm>
            <a:off x="8814792" y="2311003"/>
            <a:ext cx="33772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32018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 Documentation</a:t>
            </a:r>
            <a:endParaRPr lang="en-US" sz="1950" dirty="0"/>
          </a:p>
        </p:txBody>
      </p:sp>
      <p:sp>
        <p:nvSpPr>
          <p:cNvPr id="44" name="SK-10-text-43"/>
          <p:cNvSpPr/>
          <p:nvPr/>
        </p:nvSpPr>
        <p:spPr>
          <a:xfrm>
            <a:off x="8253859" y="2777430"/>
            <a:ext cx="28528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Use DA template in SystmOne (GP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Assist &gt; Safeguarding &gt; DA)</a:t>
            </a:r>
            <a:endParaRPr lang="en-US" sz="1350" dirty="0"/>
          </a:p>
        </p:txBody>
      </p:sp>
      <p:sp>
        <p:nvSpPr>
          <p:cNvPr id="45" name="SK-10-text-44"/>
          <p:cNvSpPr/>
          <p:nvPr/>
        </p:nvSpPr>
        <p:spPr>
          <a:xfrm>
            <a:off x="8253859" y="3195786"/>
            <a:ext cx="298698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Mark ALL DA entries: "Not for online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viewing"</a:t>
            </a:r>
            <a:endParaRPr lang="en-US" sz="1350" dirty="0"/>
          </a:p>
        </p:txBody>
      </p:sp>
      <p:sp>
        <p:nvSpPr>
          <p:cNvPr id="46" name="SK-10-text-45"/>
          <p:cNvSpPr/>
          <p:nvPr/>
        </p:nvSpPr>
        <p:spPr>
          <a:xfrm>
            <a:off x="8253859" y="3607296"/>
            <a:ext cx="299918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Record in patient's own words, using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quotation marks</a:t>
            </a:r>
            <a:endParaRPr lang="en-US" sz="1350" dirty="0"/>
          </a:p>
        </p:txBody>
      </p:sp>
      <p:sp>
        <p:nvSpPr>
          <p:cNvPr id="47" name="SK-10-text-46"/>
          <p:cNvSpPr/>
          <p:nvPr/>
        </p:nvSpPr>
        <p:spPr>
          <a:xfrm>
            <a:off x="8253859" y="4011811"/>
            <a:ext cx="29381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Record perpetrator's name &amp; DOB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victim's record only</a:t>
            </a:r>
            <a:endParaRPr lang="en-US" sz="1350" dirty="0"/>
          </a:p>
        </p:txBody>
      </p:sp>
      <p:sp>
        <p:nvSpPr>
          <p:cNvPr id="48" name="SK-10-text-47"/>
          <p:cNvSpPr/>
          <p:nvPr/>
        </p:nvSpPr>
        <p:spPr>
          <a:xfrm>
            <a:off x="8253859" y="4437013"/>
            <a:ext cx="39381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Do NOT record DA in perpetrator's notes</a:t>
            </a:r>
            <a:endParaRPr lang="en-US" sz="1350" dirty="0"/>
          </a:p>
        </p:txBody>
      </p:sp>
      <p:sp>
        <p:nvSpPr>
          <p:cNvPr id="49" name="SK-10-text-48"/>
          <p:cNvSpPr/>
          <p:nvPr/>
        </p:nvSpPr>
        <p:spPr>
          <a:xfrm>
            <a:off x="8253859" y="4635996"/>
            <a:ext cx="29991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Document consent to share; record if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obtained and why</a:t>
            </a:r>
            <a:endParaRPr lang="en-US" sz="1350" dirty="0"/>
          </a:p>
        </p:txBody>
      </p:sp>
      <p:sp>
        <p:nvSpPr>
          <p:cNvPr id="50" name="SK-10-text-49"/>
          <p:cNvSpPr/>
          <p:nvPr/>
        </p:nvSpPr>
        <p:spPr>
          <a:xfrm>
            <a:off x="8253859" y="5047357"/>
            <a:ext cx="315768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Letters supporting legal aid: cannot be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charged (DA Act 2021)</a:t>
            </a:r>
            <a:endParaRPr lang="en-US" sz="1350" dirty="0"/>
          </a:p>
        </p:txBody>
      </p:sp>
      <p:sp>
        <p:nvSpPr>
          <p:cNvPr id="51" name="SK-10-text-50"/>
          <p:cNvSpPr/>
          <p:nvPr/>
        </p:nvSpPr>
        <p:spPr>
          <a:xfrm>
            <a:off x="8253859" y="5458867"/>
            <a:ext cx="29259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MARAC entry: use "Subject of Multi-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Agency Risk Assessment" node</a:t>
            </a:r>
            <a:endParaRPr lang="en-US" sz="1350" dirty="0"/>
          </a:p>
        </p:txBody>
      </p:sp>
      <p:sp>
        <p:nvSpPr>
          <p:cNvPr id="52" name="SK-10-text-51"/>
          <p:cNvSpPr/>
          <p:nvPr/>
        </p:nvSpPr>
        <p:spPr>
          <a:xfrm>
            <a:off x="8607475" y="5932140"/>
            <a:ext cx="35845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DA Act 2021 / Caldicott Principles</a:t>
            </a:r>
            <a:endParaRPr lang="en-US" sz="1350" dirty="0"/>
          </a:p>
        </p:txBody>
      </p:sp>
      <p:sp>
        <p:nvSpPr>
          <p:cNvPr id="53" name="SK-10-text-52"/>
          <p:cNvSpPr/>
          <p:nvPr/>
        </p:nvSpPr>
        <p:spPr>
          <a:xfrm>
            <a:off x="121890" y="6617940"/>
            <a:ext cx="43205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4" name="SK-10-text-53"/>
          <p:cNvSpPr/>
          <p:nvPr/>
        </p:nvSpPr>
        <p:spPr>
          <a:xfrm>
            <a:off x="2291953" y="6418956"/>
            <a:ext cx="7595592" cy="2674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⚠ Perpetrator may have access to online records — always mark DA entries 'not for online viewing'</a:t>
            </a:r>
            <a:endParaRPr lang="en-US" sz="1350" dirty="0"/>
          </a:p>
        </p:txBody>
      </p:sp>
      <p:sp>
        <p:nvSpPr>
          <p:cNvPr id="55" name="SK-10-text-54"/>
          <p:cNvSpPr/>
          <p:nvPr/>
        </p:nvSpPr>
        <p:spPr>
          <a:xfrm>
            <a:off x="10984855" y="6617940"/>
            <a:ext cx="96306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88888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10 of 16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2972</Words>
  <Application>Microsoft Office PowerPoint</Application>
  <PresentationFormat>Widescreen</PresentationFormat>
  <Paragraphs>533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Roboto Black</vt:lpstr>
      <vt:lpstr>Roboto-BoldItalic</vt:lpstr>
      <vt:lpstr>Roboto-Regular</vt:lpstr>
      <vt:lpstr>Montserrat</vt:lpstr>
      <vt:lpstr>Open Sans</vt:lpstr>
      <vt:lpstr>Arial</vt:lpstr>
      <vt:lpstr>OpenSans-Bold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2026-05-26T11:56:41Z</dcterms:created>
  <dcterms:modified xsi:type="dcterms:W3CDTF">2026-05-26T12:16:40Z</dcterms:modified>
</cp:coreProperties>
</file>