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12192000"/>
  <p:embeddedFontLst>
    <p:embeddedFont>
      <p:font typeface="Inter" panose="020B0604020202020204" charset="0"/>
      <p:regular r:id="rId13"/>
      <p:bold r:id="rId14"/>
    </p:embeddedFont>
    <p:embeddedFont>
      <p:font typeface="Noto Color Emoji" panose="020B0604020202020204" charset="0"/>
      <p:regular r:id="rId15"/>
    </p:embeddedFont>
    <p:embeddedFont>
      <p:font typeface="Noto Sans Symbols" panose="020B0604020202020204" charset="0"/>
      <p:regular r:id="rId16"/>
    </p:embeddedFont>
    <p:embeddedFont>
      <p:font typeface="Oswald" panose="020F0502020204030204" pitchFamily="2" charset="0"/>
      <p:regular r:id="rId17"/>
    </p:embeddedFont>
    <p:embeddedFont>
      <p:font typeface="Roboto Black" panose="02000000000000000000" pitchFamily="2" charset="0"/>
      <p:bold r:id="rId18"/>
    </p:embeddedFont>
    <p:embeddedFont>
      <p:font typeface="Roboto Condensed" panose="02000000000000000000" pitchFamily="2" charset="0"/>
      <p:regular r:id="rId19"/>
      <p:bold r:id="rId20"/>
      <p:italic r:id="rId21"/>
      <p:boldItalic r:id="rId22"/>
    </p:embeddedFont>
    <p:embeddedFont>
      <p:font typeface="Roboto-BoldItalic" panose="020B0604020202020204" charset="0"/>
      <p:regular r:id="rId23"/>
    </p:embeddedFont>
    <p:embeddedFont>
      <p:font typeface="Roboto-Regular" panose="020B0604020202020204" charset="0"/>
      <p:regular r:id="rId24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88" d="100"/>
          <a:sy n="88" d="100"/>
        </p:scale>
        <p:origin x="228" y="5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1.fntdata"/><Relationship Id="rId18" Type="http://schemas.openxmlformats.org/officeDocument/2006/relationships/font" Target="fonts/font6.fntdata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font" Target="fonts/font9.fntdata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font" Target="fonts/font5.fntdata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font" Target="fonts/font4.fntdata"/><Relationship Id="rId20" Type="http://schemas.openxmlformats.org/officeDocument/2006/relationships/font" Target="fonts/font8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2.fntdata"/><Relationship Id="rId5" Type="http://schemas.openxmlformats.org/officeDocument/2006/relationships/slide" Target="slides/slide4.xml"/><Relationship Id="rId15" Type="http://schemas.openxmlformats.org/officeDocument/2006/relationships/font" Target="fonts/font3.fntdata"/><Relationship Id="rId23" Type="http://schemas.openxmlformats.org/officeDocument/2006/relationships/font" Target="fonts/font11.fntdata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font" Target="fonts/font7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2.fntdata"/><Relationship Id="rId22" Type="http://schemas.openxmlformats.org/officeDocument/2006/relationships/font" Target="fonts/font10.fntdata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493710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5.png"/><Relationship Id="rId13" Type="http://schemas.openxmlformats.org/officeDocument/2006/relationships/image" Target="../media/image150.png"/><Relationship Id="rId18" Type="http://schemas.openxmlformats.org/officeDocument/2006/relationships/image" Target="../media/image155.png"/><Relationship Id="rId3" Type="http://schemas.openxmlformats.org/officeDocument/2006/relationships/image" Target="../media/image140.png"/><Relationship Id="rId7" Type="http://schemas.openxmlformats.org/officeDocument/2006/relationships/image" Target="../media/image144.png"/><Relationship Id="rId12" Type="http://schemas.openxmlformats.org/officeDocument/2006/relationships/image" Target="../media/image149.png"/><Relationship Id="rId17" Type="http://schemas.openxmlformats.org/officeDocument/2006/relationships/image" Target="../media/image154.png"/><Relationship Id="rId2" Type="http://schemas.openxmlformats.org/officeDocument/2006/relationships/notesSlide" Target="../notesSlides/notesSlide10.xml"/><Relationship Id="rId16" Type="http://schemas.openxmlformats.org/officeDocument/2006/relationships/image" Target="../media/image15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3.png"/><Relationship Id="rId11" Type="http://schemas.openxmlformats.org/officeDocument/2006/relationships/image" Target="../media/image148.png"/><Relationship Id="rId5" Type="http://schemas.openxmlformats.org/officeDocument/2006/relationships/image" Target="../media/image142.png"/><Relationship Id="rId15" Type="http://schemas.openxmlformats.org/officeDocument/2006/relationships/image" Target="../media/image152.png"/><Relationship Id="rId10" Type="http://schemas.openxmlformats.org/officeDocument/2006/relationships/image" Target="../media/image147.png"/><Relationship Id="rId19" Type="http://schemas.openxmlformats.org/officeDocument/2006/relationships/image" Target="../media/image156.png"/><Relationship Id="rId4" Type="http://schemas.openxmlformats.org/officeDocument/2006/relationships/image" Target="../media/image141.png"/><Relationship Id="rId9" Type="http://schemas.openxmlformats.org/officeDocument/2006/relationships/image" Target="../media/image146.png"/><Relationship Id="rId14" Type="http://schemas.openxmlformats.org/officeDocument/2006/relationships/image" Target="../media/image151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image" Target="../media/image20.png"/><Relationship Id="rId3" Type="http://schemas.openxmlformats.org/officeDocument/2006/relationships/image" Target="../media/image1.png"/><Relationship Id="rId7" Type="http://schemas.openxmlformats.org/officeDocument/2006/relationships/image" Target="../media/image14.png"/><Relationship Id="rId12" Type="http://schemas.openxmlformats.org/officeDocument/2006/relationships/image" Target="../media/image19.pn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2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11" Type="http://schemas.openxmlformats.org/officeDocument/2006/relationships/image" Target="../media/image18.png"/><Relationship Id="rId5" Type="http://schemas.openxmlformats.org/officeDocument/2006/relationships/image" Target="../media/image12.png"/><Relationship Id="rId15" Type="http://schemas.openxmlformats.org/officeDocument/2006/relationships/image" Target="../media/image22.png"/><Relationship Id="rId10" Type="http://schemas.openxmlformats.org/officeDocument/2006/relationships/image" Target="../media/image17.png"/><Relationship Id="rId4" Type="http://schemas.openxmlformats.org/officeDocument/2006/relationships/image" Target="../media/image11.png"/><Relationship Id="rId9" Type="http://schemas.openxmlformats.org/officeDocument/2006/relationships/image" Target="../media/image16.png"/><Relationship Id="rId14" Type="http://schemas.openxmlformats.org/officeDocument/2006/relationships/image" Target="../media/image21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13" Type="http://schemas.openxmlformats.org/officeDocument/2006/relationships/image" Target="../media/image33.png"/><Relationship Id="rId3" Type="http://schemas.openxmlformats.org/officeDocument/2006/relationships/image" Target="../media/image1.png"/><Relationship Id="rId7" Type="http://schemas.openxmlformats.org/officeDocument/2006/relationships/image" Target="../media/image27.png"/><Relationship Id="rId12" Type="http://schemas.openxmlformats.org/officeDocument/2006/relationships/image" Target="../media/image3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6.png"/><Relationship Id="rId11" Type="http://schemas.openxmlformats.org/officeDocument/2006/relationships/image" Target="../media/image31.png"/><Relationship Id="rId5" Type="http://schemas.openxmlformats.org/officeDocument/2006/relationships/image" Target="../media/image25.png"/><Relationship Id="rId10" Type="http://schemas.openxmlformats.org/officeDocument/2006/relationships/image" Target="../media/image30.png"/><Relationship Id="rId4" Type="http://schemas.openxmlformats.org/officeDocument/2006/relationships/image" Target="../media/image24.png"/><Relationship Id="rId9" Type="http://schemas.openxmlformats.org/officeDocument/2006/relationships/image" Target="../media/image29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13" Type="http://schemas.openxmlformats.org/officeDocument/2006/relationships/image" Target="../media/image43.png"/><Relationship Id="rId18" Type="http://schemas.openxmlformats.org/officeDocument/2006/relationships/image" Target="../media/image48.png"/><Relationship Id="rId3" Type="http://schemas.openxmlformats.org/officeDocument/2006/relationships/image" Target="../media/image1.png"/><Relationship Id="rId7" Type="http://schemas.openxmlformats.org/officeDocument/2006/relationships/image" Target="../media/image37.png"/><Relationship Id="rId12" Type="http://schemas.openxmlformats.org/officeDocument/2006/relationships/image" Target="../media/image42.png"/><Relationship Id="rId17" Type="http://schemas.openxmlformats.org/officeDocument/2006/relationships/image" Target="../media/image47.png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4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6.png"/><Relationship Id="rId11" Type="http://schemas.openxmlformats.org/officeDocument/2006/relationships/image" Target="../media/image41.png"/><Relationship Id="rId5" Type="http://schemas.openxmlformats.org/officeDocument/2006/relationships/image" Target="../media/image35.png"/><Relationship Id="rId15" Type="http://schemas.openxmlformats.org/officeDocument/2006/relationships/image" Target="../media/image45.png"/><Relationship Id="rId10" Type="http://schemas.openxmlformats.org/officeDocument/2006/relationships/image" Target="../media/image40.png"/><Relationship Id="rId19" Type="http://schemas.openxmlformats.org/officeDocument/2006/relationships/image" Target="../media/image49.png"/><Relationship Id="rId4" Type="http://schemas.openxmlformats.org/officeDocument/2006/relationships/image" Target="../media/image34.png"/><Relationship Id="rId9" Type="http://schemas.openxmlformats.org/officeDocument/2006/relationships/image" Target="../media/image39.png"/><Relationship Id="rId14" Type="http://schemas.openxmlformats.org/officeDocument/2006/relationships/image" Target="../media/image44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13" Type="http://schemas.openxmlformats.org/officeDocument/2006/relationships/image" Target="../media/image59.png"/><Relationship Id="rId18" Type="http://schemas.openxmlformats.org/officeDocument/2006/relationships/image" Target="../media/image64.png"/><Relationship Id="rId26" Type="http://schemas.openxmlformats.org/officeDocument/2006/relationships/image" Target="../media/image72.png"/><Relationship Id="rId3" Type="http://schemas.openxmlformats.org/officeDocument/2006/relationships/image" Target="../media/image1.png"/><Relationship Id="rId21" Type="http://schemas.openxmlformats.org/officeDocument/2006/relationships/image" Target="../media/image67.png"/><Relationship Id="rId7" Type="http://schemas.openxmlformats.org/officeDocument/2006/relationships/image" Target="../media/image53.png"/><Relationship Id="rId12" Type="http://schemas.openxmlformats.org/officeDocument/2006/relationships/image" Target="../media/image58.png"/><Relationship Id="rId17" Type="http://schemas.openxmlformats.org/officeDocument/2006/relationships/image" Target="../media/image63.png"/><Relationship Id="rId25" Type="http://schemas.openxmlformats.org/officeDocument/2006/relationships/image" Target="../media/image71.png"/><Relationship Id="rId2" Type="http://schemas.openxmlformats.org/officeDocument/2006/relationships/notesSlide" Target="../notesSlides/notesSlide5.xml"/><Relationship Id="rId16" Type="http://schemas.openxmlformats.org/officeDocument/2006/relationships/image" Target="../media/image62.png"/><Relationship Id="rId20" Type="http://schemas.openxmlformats.org/officeDocument/2006/relationships/image" Target="../media/image66.png"/><Relationship Id="rId29" Type="http://schemas.openxmlformats.org/officeDocument/2006/relationships/image" Target="../media/image7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2.png"/><Relationship Id="rId11" Type="http://schemas.openxmlformats.org/officeDocument/2006/relationships/image" Target="../media/image57.png"/><Relationship Id="rId24" Type="http://schemas.openxmlformats.org/officeDocument/2006/relationships/image" Target="../media/image70.png"/><Relationship Id="rId32" Type="http://schemas.openxmlformats.org/officeDocument/2006/relationships/image" Target="../media/image78.png"/><Relationship Id="rId5" Type="http://schemas.openxmlformats.org/officeDocument/2006/relationships/image" Target="../media/image51.png"/><Relationship Id="rId15" Type="http://schemas.openxmlformats.org/officeDocument/2006/relationships/image" Target="../media/image61.png"/><Relationship Id="rId23" Type="http://schemas.openxmlformats.org/officeDocument/2006/relationships/image" Target="../media/image69.png"/><Relationship Id="rId28" Type="http://schemas.openxmlformats.org/officeDocument/2006/relationships/image" Target="../media/image74.png"/><Relationship Id="rId10" Type="http://schemas.openxmlformats.org/officeDocument/2006/relationships/image" Target="../media/image56.png"/><Relationship Id="rId19" Type="http://schemas.openxmlformats.org/officeDocument/2006/relationships/image" Target="../media/image65.png"/><Relationship Id="rId31" Type="http://schemas.openxmlformats.org/officeDocument/2006/relationships/image" Target="../media/image77.png"/><Relationship Id="rId4" Type="http://schemas.openxmlformats.org/officeDocument/2006/relationships/image" Target="../media/image50.png"/><Relationship Id="rId9" Type="http://schemas.openxmlformats.org/officeDocument/2006/relationships/image" Target="../media/image55.png"/><Relationship Id="rId14" Type="http://schemas.openxmlformats.org/officeDocument/2006/relationships/image" Target="../media/image60.png"/><Relationship Id="rId22" Type="http://schemas.openxmlformats.org/officeDocument/2006/relationships/image" Target="../media/image68.png"/><Relationship Id="rId27" Type="http://schemas.openxmlformats.org/officeDocument/2006/relationships/image" Target="../media/image73.png"/><Relationship Id="rId30" Type="http://schemas.openxmlformats.org/officeDocument/2006/relationships/image" Target="../media/image76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3.png"/><Relationship Id="rId13" Type="http://schemas.openxmlformats.org/officeDocument/2006/relationships/image" Target="../media/image88.png"/><Relationship Id="rId18" Type="http://schemas.openxmlformats.org/officeDocument/2006/relationships/image" Target="../media/image93.png"/><Relationship Id="rId3" Type="http://schemas.openxmlformats.org/officeDocument/2006/relationships/image" Target="../media/image1.png"/><Relationship Id="rId7" Type="http://schemas.openxmlformats.org/officeDocument/2006/relationships/image" Target="../media/image82.png"/><Relationship Id="rId12" Type="http://schemas.openxmlformats.org/officeDocument/2006/relationships/image" Target="../media/image87.png"/><Relationship Id="rId17" Type="http://schemas.openxmlformats.org/officeDocument/2006/relationships/image" Target="../media/image92.png"/><Relationship Id="rId2" Type="http://schemas.openxmlformats.org/officeDocument/2006/relationships/notesSlide" Target="../notesSlides/notesSlide6.xml"/><Relationship Id="rId16" Type="http://schemas.openxmlformats.org/officeDocument/2006/relationships/image" Target="../media/image9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1.png"/><Relationship Id="rId11" Type="http://schemas.openxmlformats.org/officeDocument/2006/relationships/image" Target="../media/image86.png"/><Relationship Id="rId5" Type="http://schemas.openxmlformats.org/officeDocument/2006/relationships/image" Target="../media/image80.png"/><Relationship Id="rId15" Type="http://schemas.openxmlformats.org/officeDocument/2006/relationships/image" Target="../media/image90.png"/><Relationship Id="rId10" Type="http://schemas.openxmlformats.org/officeDocument/2006/relationships/image" Target="../media/image85.png"/><Relationship Id="rId19" Type="http://schemas.openxmlformats.org/officeDocument/2006/relationships/image" Target="../media/image94.png"/><Relationship Id="rId4" Type="http://schemas.openxmlformats.org/officeDocument/2006/relationships/image" Target="../media/image79.png"/><Relationship Id="rId9" Type="http://schemas.openxmlformats.org/officeDocument/2006/relationships/image" Target="../media/image84.png"/><Relationship Id="rId14" Type="http://schemas.openxmlformats.org/officeDocument/2006/relationships/image" Target="../media/image89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9.png"/><Relationship Id="rId13" Type="http://schemas.openxmlformats.org/officeDocument/2006/relationships/image" Target="../media/image104.png"/><Relationship Id="rId18" Type="http://schemas.openxmlformats.org/officeDocument/2006/relationships/image" Target="../media/image109.png"/><Relationship Id="rId3" Type="http://schemas.openxmlformats.org/officeDocument/2006/relationships/image" Target="../media/image1.png"/><Relationship Id="rId7" Type="http://schemas.openxmlformats.org/officeDocument/2006/relationships/image" Target="../media/image98.png"/><Relationship Id="rId12" Type="http://schemas.openxmlformats.org/officeDocument/2006/relationships/image" Target="../media/image103.png"/><Relationship Id="rId17" Type="http://schemas.openxmlformats.org/officeDocument/2006/relationships/image" Target="../media/image108.png"/><Relationship Id="rId2" Type="http://schemas.openxmlformats.org/officeDocument/2006/relationships/notesSlide" Target="../notesSlides/notesSlide7.xml"/><Relationship Id="rId16" Type="http://schemas.openxmlformats.org/officeDocument/2006/relationships/image" Target="../media/image107.png"/><Relationship Id="rId20" Type="http://schemas.openxmlformats.org/officeDocument/2006/relationships/image" Target="../media/image11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7.png"/><Relationship Id="rId11" Type="http://schemas.openxmlformats.org/officeDocument/2006/relationships/image" Target="../media/image102.png"/><Relationship Id="rId5" Type="http://schemas.openxmlformats.org/officeDocument/2006/relationships/image" Target="../media/image96.png"/><Relationship Id="rId15" Type="http://schemas.openxmlformats.org/officeDocument/2006/relationships/image" Target="../media/image106.png"/><Relationship Id="rId10" Type="http://schemas.openxmlformats.org/officeDocument/2006/relationships/image" Target="../media/image101.png"/><Relationship Id="rId19" Type="http://schemas.openxmlformats.org/officeDocument/2006/relationships/image" Target="../media/image110.png"/><Relationship Id="rId4" Type="http://schemas.openxmlformats.org/officeDocument/2006/relationships/image" Target="../media/image95.png"/><Relationship Id="rId9" Type="http://schemas.openxmlformats.org/officeDocument/2006/relationships/image" Target="../media/image100.png"/><Relationship Id="rId14" Type="http://schemas.openxmlformats.org/officeDocument/2006/relationships/image" Target="../media/image105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6.png"/><Relationship Id="rId13" Type="http://schemas.openxmlformats.org/officeDocument/2006/relationships/image" Target="../media/image121.png"/><Relationship Id="rId18" Type="http://schemas.openxmlformats.org/officeDocument/2006/relationships/image" Target="../media/image126.png"/><Relationship Id="rId3" Type="http://schemas.openxmlformats.org/officeDocument/2006/relationships/image" Target="../media/image1.png"/><Relationship Id="rId21" Type="http://schemas.openxmlformats.org/officeDocument/2006/relationships/image" Target="../media/image129.png"/><Relationship Id="rId7" Type="http://schemas.openxmlformats.org/officeDocument/2006/relationships/image" Target="../media/image115.png"/><Relationship Id="rId12" Type="http://schemas.openxmlformats.org/officeDocument/2006/relationships/image" Target="../media/image120.png"/><Relationship Id="rId17" Type="http://schemas.openxmlformats.org/officeDocument/2006/relationships/image" Target="../media/image125.png"/><Relationship Id="rId2" Type="http://schemas.openxmlformats.org/officeDocument/2006/relationships/notesSlide" Target="../notesSlides/notesSlide8.xml"/><Relationship Id="rId16" Type="http://schemas.openxmlformats.org/officeDocument/2006/relationships/image" Target="../media/image124.png"/><Relationship Id="rId20" Type="http://schemas.openxmlformats.org/officeDocument/2006/relationships/image" Target="../media/image12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4.png"/><Relationship Id="rId11" Type="http://schemas.openxmlformats.org/officeDocument/2006/relationships/image" Target="../media/image119.png"/><Relationship Id="rId5" Type="http://schemas.openxmlformats.org/officeDocument/2006/relationships/image" Target="../media/image113.png"/><Relationship Id="rId15" Type="http://schemas.openxmlformats.org/officeDocument/2006/relationships/image" Target="../media/image123.png"/><Relationship Id="rId10" Type="http://schemas.openxmlformats.org/officeDocument/2006/relationships/image" Target="../media/image118.png"/><Relationship Id="rId19" Type="http://schemas.openxmlformats.org/officeDocument/2006/relationships/image" Target="../media/image127.png"/><Relationship Id="rId4" Type="http://schemas.openxmlformats.org/officeDocument/2006/relationships/image" Target="../media/image112.png"/><Relationship Id="rId9" Type="http://schemas.openxmlformats.org/officeDocument/2006/relationships/image" Target="../media/image117.png"/><Relationship Id="rId14" Type="http://schemas.openxmlformats.org/officeDocument/2006/relationships/image" Target="../media/image122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4.png"/><Relationship Id="rId13" Type="http://schemas.openxmlformats.org/officeDocument/2006/relationships/image" Target="../media/image139.png"/><Relationship Id="rId3" Type="http://schemas.openxmlformats.org/officeDocument/2006/relationships/image" Target="../media/image1.png"/><Relationship Id="rId7" Type="http://schemas.openxmlformats.org/officeDocument/2006/relationships/image" Target="../media/image133.png"/><Relationship Id="rId12" Type="http://schemas.openxmlformats.org/officeDocument/2006/relationships/image" Target="../media/image13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2.png"/><Relationship Id="rId11" Type="http://schemas.openxmlformats.org/officeDocument/2006/relationships/image" Target="../media/image137.png"/><Relationship Id="rId5" Type="http://schemas.openxmlformats.org/officeDocument/2006/relationships/image" Target="../media/image131.png"/><Relationship Id="rId10" Type="http://schemas.openxmlformats.org/officeDocument/2006/relationships/image" Target="../media/image136.png"/><Relationship Id="rId4" Type="http://schemas.openxmlformats.org/officeDocument/2006/relationships/image" Target="../media/image130.png"/><Relationship Id="rId9" Type="http://schemas.openxmlformats.org/officeDocument/2006/relationships/image" Target="../media/image13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1655" y="0"/>
            <a:ext cx="3048000" cy="5705773"/>
          </a:xfrm>
          <a:prstGeom prst="rect">
            <a:avLst/>
          </a:prstGeom>
        </p:spPr>
      </p:pic>
      <p:pic>
        <p:nvPicPr>
          <p:cNvPr id="4" name="SK-1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1655" y="0"/>
            <a:ext cx="3048000" cy="5705773"/>
          </a:xfrm>
          <a:prstGeom prst="rect">
            <a:avLst/>
          </a:prstGeom>
        </p:spPr>
      </p:pic>
      <p:pic>
        <p:nvPicPr>
          <p:cNvPr id="5" name="SK-1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10011" y="689149"/>
            <a:ext cx="8912275" cy="857250"/>
          </a:xfrm>
          <a:prstGeom prst="rect">
            <a:avLst/>
          </a:prstGeom>
        </p:spPr>
      </p:pic>
      <p:pic>
        <p:nvPicPr>
          <p:cNvPr id="6" name="SK-1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035475" y="3117652"/>
            <a:ext cx="7632055" cy="19050"/>
          </a:xfrm>
          <a:prstGeom prst="rect">
            <a:avLst/>
          </a:prstGeom>
        </p:spPr>
      </p:pic>
      <p:pic>
        <p:nvPicPr>
          <p:cNvPr id="7" name="SK-1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035475" y="3857625"/>
            <a:ext cx="7632055" cy="733723"/>
          </a:xfrm>
          <a:prstGeom prst="rect">
            <a:avLst/>
          </a:prstGeom>
        </p:spPr>
      </p:pic>
      <p:pic>
        <p:nvPicPr>
          <p:cNvPr id="9" name="SK-1-img-8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21655" y="6151513"/>
            <a:ext cx="10814298" cy="706338"/>
          </a:xfrm>
          <a:prstGeom prst="rect">
            <a:avLst/>
          </a:prstGeom>
        </p:spPr>
      </p:pic>
      <p:pic>
        <p:nvPicPr>
          <p:cNvPr id="10" name="SK-1-img-9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1228784" y="5758543"/>
            <a:ext cx="963067" cy="1099308"/>
          </a:xfrm>
          <a:prstGeom prst="rect">
            <a:avLst/>
          </a:prstGeom>
        </p:spPr>
      </p:pic>
      <p:pic>
        <p:nvPicPr>
          <p:cNvPr id="12" name="SK-1-img-11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169569" y="4044979"/>
            <a:ext cx="487561" cy="445740"/>
          </a:xfrm>
          <a:prstGeom prst="rect">
            <a:avLst/>
          </a:prstGeom>
        </p:spPr>
      </p:pic>
      <p:pic>
        <p:nvPicPr>
          <p:cNvPr id="13" name="SK-1-img-12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060698" y="2379613"/>
            <a:ext cx="2109192" cy="1975098"/>
          </a:xfrm>
          <a:prstGeom prst="rect">
            <a:avLst/>
          </a:prstGeom>
        </p:spPr>
      </p:pic>
      <p:sp>
        <p:nvSpPr>
          <p:cNvPr id="14" name="SK-1-text-13"/>
          <p:cNvSpPr/>
          <p:nvPr/>
        </p:nvSpPr>
        <p:spPr>
          <a:xfrm>
            <a:off x="4023271" y="939403"/>
            <a:ext cx="8168729" cy="38397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775" dirty="0">
                <a:solidFill>
                  <a:srgbClr val="FFFFFF"/>
                </a:solidFill>
                <a:latin typeface="Roboto Black" panose="02000000000000000000" pitchFamily="2" charset="0"/>
                <a:ea typeface="Roboto Black" panose="02000000000000000000" pitchFamily="2" charset="0"/>
                <a:cs typeface="Roboto-BoldItalic" pitchFamily="34" charset="-120"/>
              </a:rPr>
              <a:t>BRADFORD VTS TEACHING DECK</a:t>
            </a:r>
            <a:endParaRPr lang="en-US" sz="2775" dirty="0">
              <a:latin typeface="Roboto Black" panose="02000000000000000000" pitchFamily="2" charset="0"/>
              <a:ea typeface="Roboto Black" panose="02000000000000000000" pitchFamily="2" charset="0"/>
            </a:endParaRPr>
          </a:p>
        </p:txBody>
      </p:sp>
      <p:sp>
        <p:nvSpPr>
          <p:cNvPr id="15" name="SK-1-text-14"/>
          <p:cNvSpPr/>
          <p:nvPr/>
        </p:nvSpPr>
        <p:spPr>
          <a:xfrm>
            <a:off x="4011067" y="2002482"/>
            <a:ext cx="7656463" cy="102870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4050"/>
              </a:lnSpc>
              <a:buNone/>
            </a:pPr>
            <a:r>
              <a:rPr lang="en-US" sz="3375" dirty="0">
                <a:solidFill>
                  <a:srgbClr val="001F3F"/>
                </a:solidFill>
                <a:latin typeface="Roboto-BoldItalic" pitchFamily="34" charset="0"/>
                <a:ea typeface="Roboto-BoldItalic" pitchFamily="34" charset="-122"/>
                <a:cs typeface="Roboto-BoldItalic" pitchFamily="34" charset="-120"/>
              </a:rPr>
              <a:t>Safeguarding Adults, MARAC and</a:t>
            </a:r>
            <a:endParaRPr lang="en-US" sz="3375" dirty="0"/>
          </a:p>
          <a:p>
            <a:pPr marL="0" indent="0" algn="l">
              <a:lnSpc>
                <a:spcPts val="4050"/>
              </a:lnSpc>
              <a:buNone/>
            </a:pPr>
            <a:r>
              <a:rPr lang="en-US" sz="3375" dirty="0">
                <a:solidFill>
                  <a:srgbClr val="001F3F"/>
                </a:solidFill>
                <a:latin typeface="Roboto-BoldItalic" pitchFamily="34" charset="0"/>
                <a:ea typeface="Roboto-BoldItalic" pitchFamily="34" charset="-122"/>
                <a:cs typeface="Roboto-BoldItalic" pitchFamily="34" charset="-120"/>
              </a:rPr>
              <a:t>Risk Assessment in General Practice</a:t>
            </a:r>
            <a:endParaRPr lang="en-US" sz="3375" dirty="0"/>
          </a:p>
        </p:txBody>
      </p:sp>
      <p:sp>
        <p:nvSpPr>
          <p:cNvPr id="16" name="SK-1-text-15"/>
          <p:cNvSpPr/>
          <p:nvPr/>
        </p:nvSpPr>
        <p:spPr>
          <a:xfrm>
            <a:off x="4023271" y="3429000"/>
            <a:ext cx="8168729" cy="39766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400" dirty="0">
                <a:solidFill>
                  <a:srgbClr val="777777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Bradford VTS Teaching Deck — May 2026</a:t>
            </a:r>
            <a:endParaRPr lang="en-US" sz="2400" dirty="0"/>
          </a:p>
        </p:txBody>
      </p:sp>
      <p:sp>
        <p:nvSpPr>
          <p:cNvPr id="17" name="SK-1-text-16"/>
          <p:cNvSpPr/>
          <p:nvPr/>
        </p:nvSpPr>
        <p:spPr>
          <a:xfrm>
            <a:off x="4742557" y="4007251"/>
            <a:ext cx="6510486" cy="5211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950"/>
              </a:lnSpc>
              <a:buNone/>
            </a:pPr>
            <a:r>
              <a:rPr lang="en-US" sz="1500" dirty="0">
                <a:solidFill>
                  <a:srgbClr val="001F3F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Clinical Currency: Care Act 2014 · NICE NG189 · Mental Capacity Act 2005 ·</a:t>
            </a:r>
            <a:endParaRPr lang="en-US" sz="1500" dirty="0"/>
          </a:p>
          <a:p>
            <a:pPr marL="0" indent="0" algn="l">
              <a:lnSpc>
                <a:spcPts val="1950"/>
              </a:lnSpc>
              <a:buNone/>
            </a:pPr>
            <a:r>
              <a:rPr lang="en-US" sz="1500" dirty="0">
                <a:solidFill>
                  <a:srgbClr val="001F3F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Domestic Abuse Act 2021 · SafeLives DASH (current) · NICE PH50 July 2024</a:t>
            </a:r>
            <a:endParaRPr lang="en-US" sz="1500" dirty="0"/>
          </a:p>
        </p:txBody>
      </p:sp>
      <p:sp>
        <p:nvSpPr>
          <p:cNvPr id="18" name="SK-1-text-17"/>
          <p:cNvSpPr/>
          <p:nvPr/>
        </p:nvSpPr>
        <p:spPr>
          <a:xfrm>
            <a:off x="10399663" y="5136505"/>
            <a:ext cx="1170384" cy="2811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2025" dirty="0">
                <a:solidFill>
                  <a:srgbClr val="FFFFFF"/>
                </a:solidFill>
                <a:latin typeface="Roboto-BoldItalic" pitchFamily="34" charset="0"/>
                <a:ea typeface="Roboto-BoldItalic" pitchFamily="34" charset="-122"/>
                <a:cs typeface="Roboto-BoldItalic" pitchFamily="34" charset="-120"/>
              </a:rPr>
              <a:t>SafeLives</a:t>
            </a:r>
            <a:endParaRPr lang="en-US" sz="2025" dirty="0"/>
          </a:p>
        </p:txBody>
      </p:sp>
      <p:sp>
        <p:nvSpPr>
          <p:cNvPr id="19" name="SK-1-text-18"/>
          <p:cNvSpPr/>
          <p:nvPr/>
        </p:nvSpPr>
        <p:spPr>
          <a:xfrm>
            <a:off x="4163541" y="5431334"/>
            <a:ext cx="7534573" cy="6171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222222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*This teaching material is intended for educational purposes within Bradford VTS. It does not constitute formal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222222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clinical or legal advice. Always refer to your local safeguarding policies, your ICB Safeguarding Team, and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222222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current national guidance. Clinical professionals retain individual responsibility for their practice decisions.</a:t>
            </a:r>
            <a:endParaRPr lang="en-US" sz="1200" dirty="0"/>
          </a:p>
        </p:txBody>
      </p:sp>
      <p:sp>
        <p:nvSpPr>
          <p:cNvPr id="20" name="SK-1-text-19"/>
          <p:cNvSpPr/>
          <p:nvPr/>
        </p:nvSpPr>
        <p:spPr>
          <a:xfrm>
            <a:off x="1060698" y="4469989"/>
            <a:ext cx="4800600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FFFFFF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www.bradfordvts.co.uk</a:t>
            </a:r>
            <a:endParaRPr lang="en-US" sz="15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0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0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036290" cy="6501259"/>
          </a:xfrm>
          <a:prstGeom prst="rect">
            <a:avLst/>
          </a:prstGeom>
        </p:spPr>
      </p:pic>
      <p:pic>
        <p:nvPicPr>
          <p:cNvPr id="4" name="SK-10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501259"/>
            <a:ext cx="12192000" cy="356592"/>
          </a:xfrm>
          <a:prstGeom prst="rect">
            <a:avLst/>
          </a:prstGeom>
        </p:spPr>
      </p:pic>
      <p:pic>
        <p:nvPicPr>
          <p:cNvPr id="5" name="SK-10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89757" y="1231702"/>
            <a:ext cx="10411867" cy="19050"/>
          </a:xfrm>
          <a:prstGeom prst="rect">
            <a:avLst/>
          </a:prstGeom>
        </p:spPr>
      </p:pic>
      <p:pic>
        <p:nvPicPr>
          <p:cNvPr id="6" name="SK-10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389757" y="1789807"/>
            <a:ext cx="3401467" cy="452586"/>
          </a:xfrm>
          <a:prstGeom prst="rect">
            <a:avLst/>
          </a:prstGeom>
        </p:spPr>
      </p:pic>
      <p:pic>
        <p:nvPicPr>
          <p:cNvPr id="7" name="SK-10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389757" y="2242542"/>
            <a:ext cx="3401467" cy="3792438"/>
          </a:xfrm>
          <a:prstGeom prst="rect">
            <a:avLst/>
          </a:prstGeom>
        </p:spPr>
      </p:pic>
      <p:pic>
        <p:nvPicPr>
          <p:cNvPr id="8" name="SK-10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913263" y="1789807"/>
            <a:ext cx="3389263" cy="452586"/>
          </a:xfrm>
          <a:prstGeom prst="rect">
            <a:avLst/>
          </a:prstGeom>
        </p:spPr>
      </p:pic>
      <p:pic>
        <p:nvPicPr>
          <p:cNvPr id="9" name="SK-10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913263" y="2242542"/>
            <a:ext cx="3389263" cy="3792438"/>
          </a:xfrm>
          <a:prstGeom prst="rect">
            <a:avLst/>
          </a:prstGeom>
        </p:spPr>
      </p:pic>
      <p:pic>
        <p:nvPicPr>
          <p:cNvPr id="10" name="SK-10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424565" y="1789807"/>
            <a:ext cx="3377059" cy="452586"/>
          </a:xfrm>
          <a:prstGeom prst="rect">
            <a:avLst/>
          </a:prstGeom>
        </p:spPr>
      </p:pic>
      <p:pic>
        <p:nvPicPr>
          <p:cNvPr id="11" name="SK-10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424565" y="2242542"/>
            <a:ext cx="3377059" cy="3792438"/>
          </a:xfrm>
          <a:prstGeom prst="rect">
            <a:avLst/>
          </a:prstGeom>
        </p:spPr>
      </p:pic>
      <p:pic>
        <p:nvPicPr>
          <p:cNvPr id="12" name="SK-10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034980" y="6638479"/>
            <a:ext cx="121890" cy="68461"/>
          </a:xfrm>
          <a:prstGeom prst="rect">
            <a:avLst/>
          </a:prstGeom>
        </p:spPr>
      </p:pic>
      <p:pic>
        <p:nvPicPr>
          <p:cNvPr id="13" name="SK-10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0363200" y="0"/>
            <a:ext cx="1828800" cy="891480"/>
          </a:xfrm>
          <a:prstGeom prst="rect">
            <a:avLst/>
          </a:prstGeom>
        </p:spPr>
      </p:pic>
      <p:pic>
        <p:nvPicPr>
          <p:cNvPr id="14" name="SK-10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1582400" y="4800600"/>
            <a:ext cx="609600" cy="1371600"/>
          </a:xfrm>
          <a:prstGeom prst="rect">
            <a:avLst/>
          </a:prstGeom>
        </p:spPr>
      </p:pic>
      <p:pic>
        <p:nvPicPr>
          <p:cNvPr id="15" name="SK-10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8753773" y="1892796"/>
            <a:ext cx="255984" cy="212527"/>
          </a:xfrm>
          <a:prstGeom prst="rect">
            <a:avLst/>
          </a:prstGeom>
        </p:spPr>
      </p:pic>
      <p:pic>
        <p:nvPicPr>
          <p:cNvPr id="16" name="SK-10-img-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5010894" y="1892796"/>
            <a:ext cx="219373" cy="212527"/>
          </a:xfrm>
          <a:prstGeom prst="rect">
            <a:avLst/>
          </a:prstGeom>
        </p:spPr>
      </p:pic>
      <p:pic>
        <p:nvPicPr>
          <p:cNvPr id="17" name="SK-10-img-16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999357" y="1892796"/>
            <a:ext cx="158353" cy="212527"/>
          </a:xfrm>
          <a:prstGeom prst="rect">
            <a:avLst/>
          </a:prstGeom>
        </p:spPr>
      </p:pic>
      <p:pic>
        <p:nvPicPr>
          <p:cNvPr id="18" name="SK-10-img-17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1192173" y="541734"/>
            <a:ext cx="511969" cy="582811"/>
          </a:xfrm>
          <a:prstGeom prst="rect">
            <a:avLst/>
          </a:prstGeom>
        </p:spPr>
      </p:pic>
      <p:sp>
        <p:nvSpPr>
          <p:cNvPr id="19" name="SK-10-text-18"/>
          <p:cNvSpPr/>
          <p:nvPr/>
        </p:nvSpPr>
        <p:spPr>
          <a:xfrm>
            <a:off x="572988" y="2311003"/>
            <a:ext cx="255984" cy="2455069"/>
          </a:xfrm>
          <a:prstGeom prst="rect">
            <a:avLst/>
          </a:prstGeom>
          <a:noFill/>
          <a:ln/>
        </p:spPr>
        <p:txBody>
          <a:bodyPr vert="vert" wrap="none" lIns="0" tIns="0" rIns="0" bIns="0" rtlCol="0" anchor="ctr"/>
          <a:lstStyle/>
          <a:p>
            <a:pPr marL="0" indent="0" algn="ctr">
              <a:buNone/>
            </a:pPr>
            <a:r>
              <a:rPr lang="en-US" sz="1125" dirty="0">
                <a:solidFill>
                  <a:srgbClr val="FFFFFF"/>
                </a:solidFill>
                <a:latin typeface="Roboto-BoldItalic" pitchFamily="34" charset="0"/>
                <a:ea typeface="Roboto-BoldItalic" pitchFamily="34" charset="-122"/>
                <a:cs typeface="Roboto-BoldItalic" pitchFamily="34" charset="-120"/>
              </a:rPr>
              <a:t>SESSION 10 / 10</a:t>
            </a:r>
            <a:endParaRPr lang="en-US" sz="1125" dirty="0"/>
          </a:p>
        </p:txBody>
      </p:sp>
      <p:sp>
        <p:nvSpPr>
          <p:cNvPr id="20" name="SK-10-text-19"/>
          <p:cNvSpPr/>
          <p:nvPr/>
        </p:nvSpPr>
        <p:spPr>
          <a:xfrm>
            <a:off x="524173" y="6007596"/>
            <a:ext cx="377875" cy="37028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2475" dirty="0">
                <a:solidFill>
                  <a:srgbClr val="FFFFFF"/>
                </a:solidFill>
                <a:latin typeface="Noto Color Emoji" pitchFamily="34" charset="0"/>
                <a:ea typeface="Noto Color Emoji" pitchFamily="34" charset="-122"/>
                <a:cs typeface="Noto Color Emoji" pitchFamily="34" charset="-120"/>
              </a:rPr>
              <a:t>🛡️</a:t>
            </a:r>
            <a:endParaRPr lang="en-US" sz="2475" dirty="0"/>
          </a:p>
        </p:txBody>
      </p:sp>
      <p:sp>
        <p:nvSpPr>
          <p:cNvPr id="21" name="SK-10-text-20"/>
          <p:cNvSpPr/>
          <p:nvPr/>
        </p:nvSpPr>
        <p:spPr>
          <a:xfrm>
            <a:off x="1426369" y="322213"/>
            <a:ext cx="8846820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757575"/>
                </a:solidFill>
                <a:latin typeface="Roboto-BoldItalic" pitchFamily="34" charset="0"/>
                <a:ea typeface="Roboto-BoldItalic" pitchFamily="34" charset="-122"/>
                <a:cs typeface="Roboto-BoldItalic" pitchFamily="34" charset="-120"/>
              </a:rPr>
              <a:t>CLOSING SUMMARY — SAFETY-CRITICAL REFERENCE</a:t>
            </a:r>
            <a:endParaRPr lang="en-US" sz="1350" dirty="0"/>
          </a:p>
        </p:txBody>
      </p:sp>
      <p:sp>
        <p:nvSpPr>
          <p:cNvPr id="22" name="SK-10-text-21"/>
          <p:cNvSpPr/>
          <p:nvPr/>
        </p:nvSpPr>
        <p:spPr>
          <a:xfrm>
            <a:off x="1438573" y="624036"/>
            <a:ext cx="10753427" cy="5554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900" dirty="0">
                <a:solidFill>
                  <a:srgbClr val="0D1B3E"/>
                </a:solidFill>
                <a:latin typeface="Roboto-BoldItalic" pitchFamily="34" charset="0"/>
                <a:ea typeface="Roboto-BoldItalic" pitchFamily="34" charset="-122"/>
                <a:cs typeface="Roboto-BoldItalic" pitchFamily="34" charset="-120"/>
              </a:rPr>
              <a:t>Red Flags, Pitfalls and Quick Recall</a:t>
            </a:r>
            <a:endParaRPr lang="en-US" sz="3900" dirty="0"/>
          </a:p>
        </p:txBody>
      </p:sp>
      <p:sp>
        <p:nvSpPr>
          <p:cNvPr id="23" name="SK-10-text-22"/>
          <p:cNvSpPr/>
          <p:nvPr/>
        </p:nvSpPr>
        <p:spPr>
          <a:xfrm>
            <a:off x="1414165" y="1357759"/>
            <a:ext cx="10777835" cy="2811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333333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Know when to act urgently, what traps to avoid, and what to carry into every consultation.</a:t>
            </a:r>
            <a:endParaRPr lang="en-US" sz="1650" dirty="0"/>
          </a:p>
        </p:txBody>
      </p:sp>
      <p:sp>
        <p:nvSpPr>
          <p:cNvPr id="24" name="SK-10-text-23"/>
          <p:cNvSpPr/>
          <p:nvPr/>
        </p:nvSpPr>
        <p:spPr>
          <a:xfrm>
            <a:off x="2218879" y="1892796"/>
            <a:ext cx="1938486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350" dirty="0">
                <a:solidFill>
                  <a:srgbClr val="FFFFFF"/>
                </a:solidFill>
                <a:latin typeface="Roboto-BoldItalic" pitchFamily="34" charset="0"/>
                <a:ea typeface="Roboto-BoldItalic" pitchFamily="34" charset="-122"/>
                <a:cs typeface="Roboto-BoldItalic" pitchFamily="34" charset="-120"/>
              </a:rPr>
              <a:t>🚨 RED FLAGS — ACT NOW</a:t>
            </a:r>
            <a:endParaRPr lang="en-US" sz="1350" dirty="0"/>
          </a:p>
        </p:txBody>
      </p:sp>
      <p:sp>
        <p:nvSpPr>
          <p:cNvPr id="25" name="SK-10-text-24"/>
          <p:cNvSpPr/>
          <p:nvPr/>
        </p:nvSpPr>
        <p:spPr>
          <a:xfrm>
            <a:off x="1499592" y="2324844"/>
            <a:ext cx="2974777" cy="43204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– Any non-fatal strangulation → A&amp;E +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same-day MARAC referral;</a:t>
            </a:r>
            <a:endParaRPr lang="en-US" sz="1350" dirty="0"/>
          </a:p>
        </p:txBody>
      </p:sp>
      <p:sp>
        <p:nvSpPr>
          <p:cNvPr id="26" name="SK-10-text-25"/>
          <p:cNvSpPr/>
          <p:nvPr/>
        </p:nvSpPr>
        <p:spPr>
          <a:xfrm>
            <a:off x="1499592" y="2784277"/>
            <a:ext cx="2718792" cy="42505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– Life-threatening injury → call 999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immediately;</a:t>
            </a:r>
            <a:endParaRPr lang="en-US" sz="1350" dirty="0"/>
          </a:p>
        </p:txBody>
      </p:sp>
      <p:sp>
        <p:nvSpPr>
          <p:cNvPr id="27" name="SK-10-text-26"/>
          <p:cNvSpPr/>
          <p:nvPr/>
        </p:nvSpPr>
        <p:spPr>
          <a:xfrm>
            <a:off x="1499592" y="3236863"/>
            <a:ext cx="2743200" cy="41136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– Adult at immediate risk of serious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harm → 999;</a:t>
            </a:r>
            <a:endParaRPr lang="en-US" sz="1350" dirty="0"/>
          </a:p>
        </p:txBody>
      </p:sp>
      <p:sp>
        <p:nvSpPr>
          <p:cNvPr id="28" name="SK-10-text-27"/>
          <p:cNvSpPr/>
          <p:nvPr/>
        </p:nvSpPr>
        <p:spPr>
          <a:xfrm>
            <a:off x="1499592" y="3682603"/>
            <a:ext cx="3121075" cy="42505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– Patient prevented from speaking alone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by companion;</a:t>
            </a:r>
            <a:endParaRPr lang="en-US" sz="1350" dirty="0"/>
          </a:p>
        </p:txBody>
      </p:sp>
      <p:sp>
        <p:nvSpPr>
          <p:cNvPr id="29" name="SK-10-text-28"/>
          <p:cNvSpPr/>
          <p:nvPr/>
        </p:nvSpPr>
        <p:spPr>
          <a:xfrm>
            <a:off x="1499592" y="4135338"/>
            <a:ext cx="3182094" cy="41820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– Unexplained injuries with implausible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explanation in a person with care needs</a:t>
            </a:r>
            <a:endParaRPr lang="en-US" sz="1350" dirty="0"/>
          </a:p>
        </p:txBody>
      </p:sp>
      <p:sp>
        <p:nvSpPr>
          <p:cNvPr id="30" name="SK-10-text-29"/>
          <p:cNvSpPr/>
          <p:nvPr/>
        </p:nvSpPr>
        <p:spPr>
          <a:xfrm>
            <a:off x="1499592" y="4587925"/>
            <a:ext cx="2999184" cy="42505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– Repeated failed appointments (WNB)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for a dependent adult;</a:t>
            </a:r>
            <a:endParaRPr lang="en-US" sz="1350" dirty="0"/>
          </a:p>
        </p:txBody>
      </p:sp>
      <p:sp>
        <p:nvSpPr>
          <p:cNvPr id="31" name="SK-10-text-30"/>
          <p:cNvSpPr/>
          <p:nvPr/>
        </p:nvSpPr>
        <p:spPr>
          <a:xfrm>
            <a:off x="1499592" y="5040511"/>
            <a:ext cx="2633365" cy="42505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– Sudden cognitive or behavioural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decline in a care home resident;</a:t>
            </a:r>
            <a:endParaRPr lang="en-US" sz="1350" dirty="0"/>
          </a:p>
        </p:txBody>
      </p:sp>
      <p:sp>
        <p:nvSpPr>
          <p:cNvPr id="32" name="SK-10-text-31"/>
          <p:cNvSpPr/>
          <p:nvPr/>
        </p:nvSpPr>
        <p:spPr>
          <a:xfrm>
            <a:off x="1499592" y="5493246"/>
            <a:ext cx="2852886" cy="42505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– New confusion, weight loss or poor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hygiene after transfer to care</a:t>
            </a:r>
            <a:endParaRPr lang="en-US" sz="1350" dirty="0"/>
          </a:p>
        </p:txBody>
      </p:sp>
      <p:sp>
        <p:nvSpPr>
          <p:cNvPr id="33" name="SK-10-text-32"/>
          <p:cNvSpPr/>
          <p:nvPr/>
        </p:nvSpPr>
        <p:spPr>
          <a:xfrm>
            <a:off x="5083820" y="1892796"/>
            <a:ext cx="2950369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350" dirty="0">
                <a:solidFill>
                  <a:srgbClr val="FFFFFF"/>
                </a:solidFill>
                <a:latin typeface="Roboto-BoldItalic" pitchFamily="34" charset="0"/>
                <a:ea typeface="Roboto-BoldItalic" pitchFamily="34" charset="-122"/>
                <a:cs typeface="Roboto-BoldItalic" pitchFamily="34" charset="-120"/>
              </a:rPr>
              <a:t>⚠️ COMMON PITFALLS — AVOID THESE</a:t>
            </a:r>
            <a:endParaRPr lang="en-US" sz="1350" dirty="0"/>
          </a:p>
        </p:txBody>
      </p:sp>
      <p:sp>
        <p:nvSpPr>
          <p:cNvPr id="34" name="SK-10-text-33"/>
          <p:cNvSpPr/>
          <p:nvPr/>
        </p:nvSpPr>
        <p:spPr>
          <a:xfrm>
            <a:off x="5023098" y="2324844"/>
            <a:ext cx="2816275" cy="42505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▪ Waiting for “proof” before raising a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concern — you don’t need it</a:t>
            </a:r>
            <a:endParaRPr lang="en-US" sz="1350" dirty="0"/>
          </a:p>
        </p:txBody>
      </p:sp>
      <p:sp>
        <p:nvSpPr>
          <p:cNvPr id="35" name="SK-10-text-34"/>
          <p:cNvSpPr/>
          <p:nvPr/>
        </p:nvSpPr>
        <p:spPr>
          <a:xfrm>
            <a:off x="5023098" y="2784277"/>
            <a:ext cx="3023592" cy="6103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▪ Only considering abuse after a direct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disclosure — most is recognised from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presentation</a:t>
            </a:r>
            <a:endParaRPr lang="en-US" sz="1350" dirty="0"/>
          </a:p>
        </p:txBody>
      </p:sp>
      <p:sp>
        <p:nvSpPr>
          <p:cNvPr id="36" name="SK-10-text-35"/>
          <p:cNvSpPr/>
          <p:nvPr/>
        </p:nvSpPr>
        <p:spPr>
          <a:xfrm>
            <a:off x="5023098" y="3429000"/>
            <a:ext cx="2816275" cy="41820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▪ Missing modern slavery or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organisational abuse as categories</a:t>
            </a:r>
            <a:endParaRPr lang="en-US" sz="1350" dirty="0"/>
          </a:p>
        </p:txBody>
      </p:sp>
      <p:sp>
        <p:nvSpPr>
          <p:cNvPr id="37" name="SK-10-text-36"/>
          <p:cNvSpPr/>
          <p:nvPr/>
        </p:nvSpPr>
        <p:spPr>
          <a:xfrm>
            <a:off x="5023098" y="3874740"/>
            <a:ext cx="3096667" cy="41820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▪ Accepting the first explanation without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professional curiosity</a:t>
            </a:r>
            <a:endParaRPr lang="en-US" sz="1350" dirty="0"/>
          </a:p>
        </p:txBody>
      </p:sp>
      <p:sp>
        <p:nvSpPr>
          <p:cNvPr id="38" name="SK-10-text-37"/>
          <p:cNvSpPr/>
          <p:nvPr/>
        </p:nvSpPr>
        <p:spPr>
          <a:xfrm>
            <a:off x="5023098" y="4320480"/>
            <a:ext cx="3023592" cy="39766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▪ MARAC referral without simultaneous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CSC referral for children</a:t>
            </a:r>
            <a:endParaRPr lang="en-US" sz="1350" dirty="0"/>
          </a:p>
        </p:txBody>
      </p:sp>
      <p:sp>
        <p:nvSpPr>
          <p:cNvPr id="39" name="SK-10-text-38"/>
          <p:cNvSpPr/>
          <p:nvPr/>
        </p:nvSpPr>
        <p:spPr>
          <a:xfrm>
            <a:off x="5023098" y="4766221"/>
            <a:ext cx="3072259" cy="42505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▪ Recording safeguarding information in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the perpetrator’s notes;</a:t>
            </a:r>
            <a:endParaRPr lang="en-US" sz="1350" dirty="0"/>
          </a:p>
        </p:txBody>
      </p:sp>
      <p:sp>
        <p:nvSpPr>
          <p:cNvPr id="40" name="SK-10-text-39"/>
          <p:cNvSpPr/>
          <p:nvPr/>
        </p:nvSpPr>
        <p:spPr>
          <a:xfrm>
            <a:off x="5023098" y="5225653"/>
            <a:ext cx="7168902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▪ Omitting the SOAG for MARAC cases</a:t>
            </a:r>
            <a:endParaRPr lang="en-US" sz="1350" dirty="0"/>
          </a:p>
        </p:txBody>
      </p:sp>
      <p:sp>
        <p:nvSpPr>
          <p:cNvPr id="41" name="SK-10-text-40"/>
          <p:cNvSpPr/>
          <p:nvPr/>
        </p:nvSpPr>
        <p:spPr>
          <a:xfrm>
            <a:off x="5023098" y="5472559"/>
            <a:ext cx="2950369" cy="42505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▪ Assuming PREVENT doesn’t apply in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primary care — it is a statutory duty</a:t>
            </a:r>
            <a:endParaRPr lang="en-US" sz="1350" dirty="0"/>
          </a:p>
        </p:txBody>
      </p:sp>
      <p:sp>
        <p:nvSpPr>
          <p:cNvPr id="42" name="SK-10-text-41"/>
          <p:cNvSpPr/>
          <p:nvPr/>
        </p:nvSpPr>
        <p:spPr>
          <a:xfrm>
            <a:off x="8869636" y="1896921"/>
            <a:ext cx="2426196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350" dirty="0">
                <a:solidFill>
                  <a:srgbClr val="FFFFFF"/>
                </a:solidFill>
                <a:latin typeface="Roboto-BoldItalic" pitchFamily="34" charset="0"/>
                <a:ea typeface="Roboto-BoldItalic" pitchFamily="34" charset="-122"/>
                <a:cs typeface="Roboto-BoldItalic" pitchFamily="34" charset="-120"/>
              </a:rPr>
              <a:t>🧠 QUICK RECALL — 12 BULLETS</a:t>
            </a:r>
            <a:endParaRPr lang="en-US" sz="1350" dirty="0"/>
          </a:p>
        </p:txBody>
      </p:sp>
      <p:sp>
        <p:nvSpPr>
          <p:cNvPr id="43" name="SK-10-text-42"/>
          <p:cNvSpPr/>
          <p:nvPr/>
        </p:nvSpPr>
        <p:spPr>
          <a:xfrm>
            <a:off x="8522196" y="2324844"/>
            <a:ext cx="1365498" cy="44574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» Care Act 2014: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10 abuse types</a:t>
            </a:r>
            <a:endParaRPr lang="en-US" sz="1350" dirty="0"/>
          </a:p>
        </p:txBody>
      </p:sp>
      <p:sp>
        <p:nvSpPr>
          <p:cNvPr id="44" name="SK-10-text-43"/>
          <p:cNvSpPr/>
          <p:nvPr/>
        </p:nvSpPr>
        <p:spPr>
          <a:xfrm>
            <a:off x="8522196" y="2811661"/>
            <a:ext cx="1365498" cy="41136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» Six principles: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EP4 mnemonic</a:t>
            </a:r>
            <a:endParaRPr lang="en-US" sz="1350" dirty="0"/>
          </a:p>
        </p:txBody>
      </p:sp>
      <p:sp>
        <p:nvSpPr>
          <p:cNvPr id="45" name="SK-10-text-44"/>
          <p:cNvSpPr/>
          <p:nvPr/>
        </p:nvSpPr>
        <p:spPr>
          <a:xfrm>
            <a:off x="8522196" y="3298627"/>
            <a:ext cx="1401961" cy="39766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» DASH ≥14 =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MARAC referral</a:t>
            </a:r>
            <a:endParaRPr lang="en-US" sz="1350" dirty="0"/>
          </a:p>
        </p:txBody>
      </p:sp>
      <p:sp>
        <p:nvSpPr>
          <p:cNvPr id="46" name="SK-10-text-45"/>
          <p:cNvSpPr/>
          <p:nvPr/>
        </p:nvSpPr>
        <p:spPr>
          <a:xfrm>
            <a:off x="8522196" y="3778746"/>
            <a:ext cx="1401961" cy="39766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» NFS alone =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MARAC referral</a:t>
            </a:r>
            <a:endParaRPr lang="en-US" sz="1350" dirty="0"/>
          </a:p>
        </p:txBody>
      </p:sp>
      <p:sp>
        <p:nvSpPr>
          <p:cNvPr id="47" name="SK-10-text-46"/>
          <p:cNvSpPr/>
          <p:nvPr/>
        </p:nvSpPr>
        <p:spPr>
          <a:xfrm>
            <a:off x="8522196" y="4265563"/>
            <a:ext cx="1328886" cy="5965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» Refer without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consent if high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risk</a:t>
            </a:r>
            <a:endParaRPr lang="en-US" sz="1350" dirty="0"/>
          </a:p>
        </p:txBody>
      </p:sp>
      <p:sp>
        <p:nvSpPr>
          <p:cNvPr id="48" name="SK-10-text-47"/>
          <p:cNvSpPr/>
          <p:nvPr/>
        </p:nvSpPr>
        <p:spPr>
          <a:xfrm>
            <a:off x="8522196" y="4937671"/>
            <a:ext cx="1450777" cy="41820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» Children: always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refer to CSC</a:t>
            </a:r>
            <a:endParaRPr lang="en-US" sz="1350" dirty="0"/>
          </a:p>
        </p:txBody>
      </p:sp>
      <p:sp>
        <p:nvSpPr>
          <p:cNvPr id="49" name="SK-10-text-48"/>
          <p:cNvSpPr/>
          <p:nvPr/>
        </p:nvSpPr>
        <p:spPr>
          <a:xfrm>
            <a:off x="10119271" y="2324844"/>
            <a:ext cx="1572667" cy="44574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» Mark notes: not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for online viewing</a:t>
            </a:r>
            <a:endParaRPr lang="en-US" sz="1350" dirty="0"/>
          </a:p>
        </p:txBody>
      </p:sp>
      <p:sp>
        <p:nvSpPr>
          <p:cNvPr id="50" name="SK-10-text-49"/>
          <p:cNvSpPr/>
          <p:nvPr/>
        </p:nvSpPr>
        <p:spPr>
          <a:xfrm>
            <a:off x="10119271" y="2811661"/>
            <a:ext cx="1401961" cy="6103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» Professional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curiosity: think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the unthinkable</a:t>
            </a:r>
            <a:endParaRPr lang="en-US" sz="1350" dirty="0"/>
          </a:p>
        </p:txBody>
      </p:sp>
      <p:sp>
        <p:nvSpPr>
          <p:cNvPr id="51" name="SK-10-text-50"/>
          <p:cNvSpPr/>
          <p:nvPr/>
        </p:nvSpPr>
        <p:spPr>
          <a:xfrm>
            <a:off x="10119271" y="3504307"/>
            <a:ext cx="1548259" cy="42505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» Caldicott: sharing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can be a duty</a:t>
            </a:r>
            <a:endParaRPr lang="en-US" sz="1350" dirty="0"/>
          </a:p>
        </p:txBody>
      </p:sp>
      <p:sp>
        <p:nvSpPr>
          <p:cNvPr id="52" name="SK-10-text-51"/>
          <p:cNvSpPr/>
          <p:nvPr/>
        </p:nvSpPr>
        <p:spPr>
          <a:xfrm>
            <a:off x="10119271" y="3984427"/>
            <a:ext cx="1414165" cy="6103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» PREVENT: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statutory, CTSA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2015</a:t>
            </a:r>
            <a:endParaRPr lang="en-US" sz="1350" dirty="0"/>
          </a:p>
        </p:txBody>
      </p:sp>
      <p:sp>
        <p:nvSpPr>
          <p:cNvPr id="53" name="SK-10-text-52"/>
          <p:cNvSpPr/>
          <p:nvPr/>
        </p:nvSpPr>
        <p:spPr>
          <a:xfrm>
            <a:off x="10119271" y="4677073"/>
            <a:ext cx="1548259" cy="43204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» DoLS: MCA 2005,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LPS not yet live</a:t>
            </a:r>
            <a:endParaRPr lang="en-US" sz="1350" dirty="0"/>
          </a:p>
        </p:txBody>
      </p:sp>
      <p:sp>
        <p:nvSpPr>
          <p:cNvPr id="54" name="SK-10-text-53"/>
          <p:cNvSpPr/>
          <p:nvPr/>
        </p:nvSpPr>
        <p:spPr>
          <a:xfrm>
            <a:off x="10119271" y="5164038"/>
            <a:ext cx="1267867" cy="63088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» Safeguarding: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everyone’s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responsibility</a:t>
            </a:r>
            <a:endParaRPr lang="en-US" sz="1350" dirty="0"/>
          </a:p>
        </p:txBody>
      </p:sp>
      <p:sp>
        <p:nvSpPr>
          <p:cNvPr id="55" name="SK-10-text-54"/>
          <p:cNvSpPr/>
          <p:nvPr/>
        </p:nvSpPr>
        <p:spPr>
          <a:xfrm>
            <a:off x="1950690" y="6089898"/>
            <a:ext cx="9290298" cy="33590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080"/>
              </a:lnSpc>
              <a:buNone/>
            </a:pPr>
            <a:r>
              <a:rPr lang="en-US" sz="900" dirty="0">
                <a:solidFill>
                  <a:srgbClr val="333333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*This teaching material is for educational use within Bradford VTS only and does not constitute clinical or legal advice. Always apply local safeguarding policies and consult your</a:t>
            </a:r>
            <a:endParaRPr lang="en-US" sz="900" dirty="0"/>
          </a:p>
          <a:p>
            <a:pPr marL="0" indent="0" algn="ctr">
              <a:lnSpc>
                <a:spcPts val="1080"/>
              </a:lnSpc>
              <a:buNone/>
            </a:pPr>
            <a:r>
              <a:rPr lang="en-US" sz="900" dirty="0">
                <a:solidFill>
                  <a:srgbClr val="333333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ICB Safeguarding Team. Individual clinicians retain full professional responsibility for their practice decisions. Content reflects guidance current as of May 2026.</a:t>
            </a:r>
            <a:endParaRPr lang="en-US" sz="900" dirty="0"/>
          </a:p>
        </p:txBody>
      </p:sp>
      <p:sp>
        <p:nvSpPr>
          <p:cNvPr id="56" name="SK-10-text-55"/>
          <p:cNvSpPr/>
          <p:nvPr/>
        </p:nvSpPr>
        <p:spPr>
          <a:xfrm>
            <a:off x="1365498" y="6604248"/>
            <a:ext cx="3840480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FFFFFF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www.bradfordvts.co.uk</a:t>
            </a:r>
            <a:endParaRPr lang="en-US" sz="1200" dirty="0"/>
          </a:p>
        </p:txBody>
      </p:sp>
      <p:sp>
        <p:nvSpPr>
          <p:cNvPr id="57" name="SK-10-text-56"/>
          <p:cNvSpPr/>
          <p:nvPr/>
        </p:nvSpPr>
        <p:spPr>
          <a:xfrm>
            <a:off x="10911780" y="6604248"/>
            <a:ext cx="926455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buNone/>
            </a:pPr>
            <a:r>
              <a:rPr lang="en-US" sz="1200" dirty="0">
                <a:solidFill>
                  <a:srgbClr val="FFFFFF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Slide 10 of 10</a:t>
            </a:r>
            <a:endParaRPr lang="en-US" sz="1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2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2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036290" cy="6858000"/>
          </a:xfrm>
          <a:prstGeom prst="rect">
            <a:avLst/>
          </a:prstGeom>
        </p:spPr>
      </p:pic>
      <p:pic>
        <p:nvPicPr>
          <p:cNvPr id="4" name="SK-2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45890" y="1073944"/>
            <a:ext cx="9936361" cy="19050"/>
          </a:xfrm>
          <a:prstGeom prst="rect">
            <a:avLst/>
          </a:prstGeom>
        </p:spPr>
      </p:pic>
      <p:pic>
        <p:nvPicPr>
          <p:cNvPr id="5" name="SK-2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45890" y="1330375"/>
            <a:ext cx="9936361" cy="1289298"/>
          </a:xfrm>
          <a:prstGeom prst="rect">
            <a:avLst/>
          </a:prstGeom>
        </p:spPr>
      </p:pic>
      <p:pic>
        <p:nvPicPr>
          <p:cNvPr id="6" name="SK-2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645890" y="1330375"/>
            <a:ext cx="134094" cy="1289298"/>
          </a:xfrm>
          <a:prstGeom prst="rect">
            <a:avLst/>
          </a:prstGeom>
        </p:spPr>
      </p:pic>
      <p:pic>
        <p:nvPicPr>
          <p:cNvPr id="7" name="SK-2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645890" y="3051721"/>
            <a:ext cx="1462980" cy="754261"/>
          </a:xfrm>
          <a:prstGeom prst="rect">
            <a:avLst/>
          </a:prstGeom>
        </p:spPr>
      </p:pic>
      <p:pic>
        <p:nvPicPr>
          <p:cNvPr id="8" name="SK-2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352800" y="3051721"/>
            <a:ext cx="1462980" cy="754261"/>
          </a:xfrm>
          <a:prstGeom prst="rect">
            <a:avLst/>
          </a:prstGeom>
        </p:spPr>
      </p:pic>
      <p:pic>
        <p:nvPicPr>
          <p:cNvPr id="9" name="SK-2-img-8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059561" y="3051721"/>
            <a:ext cx="1462980" cy="754261"/>
          </a:xfrm>
          <a:prstGeom prst="rect">
            <a:avLst/>
          </a:prstGeom>
        </p:spPr>
      </p:pic>
      <p:pic>
        <p:nvPicPr>
          <p:cNvPr id="10" name="SK-2-img-9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766471" y="3051721"/>
            <a:ext cx="1462980" cy="754261"/>
          </a:xfrm>
          <a:prstGeom prst="rect">
            <a:avLst/>
          </a:prstGeom>
        </p:spPr>
      </p:pic>
      <p:pic>
        <p:nvPicPr>
          <p:cNvPr id="11" name="SK-2-img-10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473380" y="3051721"/>
            <a:ext cx="1462980" cy="754261"/>
          </a:xfrm>
          <a:prstGeom prst="rect">
            <a:avLst/>
          </a:prstGeom>
        </p:spPr>
      </p:pic>
      <p:pic>
        <p:nvPicPr>
          <p:cNvPr id="12" name="SK-2-img-11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180290" y="3051721"/>
            <a:ext cx="1462980" cy="754261"/>
          </a:xfrm>
          <a:prstGeom prst="rect">
            <a:avLst/>
          </a:prstGeom>
        </p:spPr>
      </p:pic>
      <p:pic>
        <p:nvPicPr>
          <p:cNvPr id="13" name="SK-2-img-12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804071" y="3936355"/>
            <a:ext cx="7680871" cy="301675"/>
          </a:xfrm>
          <a:prstGeom prst="rect">
            <a:avLst/>
          </a:prstGeom>
        </p:spPr>
      </p:pic>
      <p:pic>
        <p:nvPicPr>
          <p:cNvPr id="14" name="SK-2-img-13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603206" y="4697611"/>
            <a:ext cx="9525" cy="1611511"/>
          </a:xfrm>
          <a:prstGeom prst="rect">
            <a:avLst/>
          </a:prstGeom>
        </p:spPr>
      </p:pic>
      <p:pic>
        <p:nvPicPr>
          <p:cNvPr id="15" name="SK-2-img-14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1838384" y="1008013"/>
            <a:ext cx="353467" cy="4718298"/>
          </a:xfrm>
          <a:prstGeom prst="rect">
            <a:avLst/>
          </a:prstGeom>
        </p:spPr>
      </p:pic>
      <p:pic>
        <p:nvPicPr>
          <p:cNvPr id="16" name="SK-2-img-15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1801773" y="6563023"/>
            <a:ext cx="280392" cy="226219"/>
          </a:xfrm>
          <a:prstGeom prst="rect">
            <a:avLst/>
          </a:prstGeom>
        </p:spPr>
      </p:pic>
      <p:pic>
        <p:nvPicPr>
          <p:cNvPr id="17" name="SK-2-img-16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2877294" y="3977580"/>
            <a:ext cx="243780" cy="185142"/>
          </a:xfrm>
          <a:prstGeom prst="rect">
            <a:avLst/>
          </a:prstGeom>
        </p:spPr>
      </p:pic>
      <p:sp>
        <p:nvSpPr>
          <p:cNvPr id="18" name="SK-2-text-17"/>
          <p:cNvSpPr/>
          <p:nvPr/>
        </p:nvSpPr>
        <p:spPr>
          <a:xfrm>
            <a:off x="413296" y="486817"/>
            <a:ext cx="231577" cy="2009329"/>
          </a:xfrm>
          <a:prstGeom prst="rect">
            <a:avLst/>
          </a:prstGeom>
          <a:noFill/>
          <a:ln/>
        </p:spPr>
        <p:txBody>
          <a:bodyPr vert="vert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999999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LEGISLATIVE FRAMEWORK</a:t>
            </a:r>
            <a:endParaRPr lang="en-US" sz="1350" dirty="0"/>
          </a:p>
        </p:txBody>
      </p:sp>
      <p:sp>
        <p:nvSpPr>
          <p:cNvPr id="19" name="SK-2-text-18"/>
          <p:cNvSpPr/>
          <p:nvPr/>
        </p:nvSpPr>
        <p:spPr>
          <a:xfrm>
            <a:off x="397669" y="2962573"/>
            <a:ext cx="194965" cy="1227534"/>
          </a:xfrm>
          <a:prstGeom prst="rect">
            <a:avLst/>
          </a:prstGeom>
          <a:noFill/>
          <a:ln/>
        </p:spPr>
        <p:txBody>
          <a:bodyPr vert="vert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FFFFFF"/>
                </a:solidFill>
                <a:latin typeface="Roboto-BoldItalic" pitchFamily="34" charset="0"/>
                <a:ea typeface="Roboto-BoldItalic" pitchFamily="34" charset="-122"/>
                <a:cs typeface="Roboto-BoldItalic" pitchFamily="34" charset="-120"/>
              </a:rPr>
              <a:t>CARE ACT 2014</a:t>
            </a:r>
            <a:endParaRPr lang="en-US" sz="1500" dirty="0"/>
          </a:p>
        </p:txBody>
      </p:sp>
      <p:sp>
        <p:nvSpPr>
          <p:cNvPr id="20" name="SK-2-text-19"/>
          <p:cNvSpPr/>
          <p:nvPr/>
        </p:nvSpPr>
        <p:spPr>
          <a:xfrm>
            <a:off x="1621482" y="308521"/>
            <a:ext cx="7772400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777777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BRADFORD VTS — SAFEGUARDING ADULTS</a:t>
            </a:r>
            <a:endParaRPr lang="en-US" sz="1500" dirty="0"/>
          </a:p>
        </p:txBody>
      </p:sp>
      <p:sp>
        <p:nvSpPr>
          <p:cNvPr id="21" name="SK-2-text-20"/>
          <p:cNvSpPr/>
          <p:nvPr/>
        </p:nvSpPr>
        <p:spPr>
          <a:xfrm>
            <a:off x="1621482" y="562273"/>
            <a:ext cx="10570518" cy="46627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300" dirty="0">
                <a:solidFill>
                  <a:srgbClr val="112233"/>
                </a:solidFill>
                <a:latin typeface="Roboto-BoldItalic" pitchFamily="34" charset="0"/>
                <a:ea typeface="Roboto-BoldItalic" pitchFamily="34" charset="-122"/>
                <a:cs typeface="Roboto-BoldItalic" pitchFamily="34" charset="-120"/>
              </a:rPr>
              <a:t>Statutory Framework: Care Act 2014 and Principles</a:t>
            </a:r>
            <a:endParaRPr lang="en-US" sz="3300" dirty="0"/>
          </a:p>
        </p:txBody>
      </p:sp>
      <p:sp>
        <p:nvSpPr>
          <p:cNvPr id="22" name="SK-2-text-21"/>
          <p:cNvSpPr/>
          <p:nvPr/>
        </p:nvSpPr>
        <p:spPr>
          <a:xfrm>
            <a:off x="1889671" y="1467594"/>
            <a:ext cx="6858000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E67E22"/>
                </a:solidFill>
                <a:latin typeface="Roboto-BoldItalic" pitchFamily="34" charset="0"/>
                <a:ea typeface="Roboto-BoldItalic" pitchFamily="34" charset="-122"/>
                <a:cs typeface="Roboto-BoldItalic" pitchFamily="34" charset="-120"/>
              </a:rPr>
              <a:t>CARE ACT 2014 • SECTION 42</a:t>
            </a:r>
            <a:endParaRPr lang="en-US" sz="1500" dirty="0"/>
          </a:p>
        </p:txBody>
      </p:sp>
      <p:sp>
        <p:nvSpPr>
          <p:cNvPr id="23" name="SK-2-text-22"/>
          <p:cNvSpPr/>
          <p:nvPr/>
        </p:nvSpPr>
        <p:spPr>
          <a:xfrm>
            <a:off x="1889671" y="1714500"/>
            <a:ext cx="10302329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000000"/>
                </a:solidFill>
                <a:latin typeface="Roboto-BoldItalic" pitchFamily="34" charset="0"/>
                <a:ea typeface="Roboto-BoldItalic" pitchFamily="34" charset="-122"/>
                <a:cs typeface="Roboto-BoldItalic" pitchFamily="34" charset="-120"/>
              </a:rPr>
              <a:t>An “adult at risk” is someone aged 18+ who:</a:t>
            </a:r>
            <a:endParaRPr lang="en-US" sz="1650" dirty="0"/>
          </a:p>
        </p:txBody>
      </p:sp>
      <p:sp>
        <p:nvSpPr>
          <p:cNvPr id="24" name="SK-2-text-23"/>
          <p:cNvSpPr/>
          <p:nvPr/>
        </p:nvSpPr>
        <p:spPr>
          <a:xfrm>
            <a:off x="1901875" y="2043559"/>
            <a:ext cx="7315200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➊ Has needs for care and support</a:t>
            </a:r>
            <a:endParaRPr lang="en-US" sz="1500" dirty="0"/>
          </a:p>
        </p:txBody>
      </p:sp>
      <p:sp>
        <p:nvSpPr>
          <p:cNvPr id="25" name="SK-2-text-24"/>
          <p:cNvSpPr/>
          <p:nvPr/>
        </p:nvSpPr>
        <p:spPr>
          <a:xfrm>
            <a:off x="5047357" y="2016175"/>
            <a:ext cx="2767459" cy="46627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➋ Is experiencing, or is at risk of,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abuse or neglect</a:t>
            </a:r>
            <a:endParaRPr lang="en-US" sz="1500" dirty="0"/>
          </a:p>
        </p:txBody>
      </p:sp>
      <p:sp>
        <p:nvSpPr>
          <p:cNvPr id="26" name="SK-2-text-25"/>
          <p:cNvSpPr/>
          <p:nvPr/>
        </p:nvSpPr>
        <p:spPr>
          <a:xfrm>
            <a:off x="8351490" y="2016175"/>
            <a:ext cx="2706588" cy="45943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➌ As a result of those needs, is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unable to protect themselves</a:t>
            </a:r>
            <a:endParaRPr lang="en-US" sz="1500" dirty="0"/>
          </a:p>
        </p:txBody>
      </p:sp>
      <p:sp>
        <p:nvSpPr>
          <p:cNvPr id="27" name="SK-2-text-26"/>
          <p:cNvSpPr/>
          <p:nvPr/>
        </p:nvSpPr>
        <p:spPr>
          <a:xfrm>
            <a:off x="1621482" y="2777430"/>
            <a:ext cx="4114800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E67E22"/>
                </a:solidFill>
                <a:latin typeface="Roboto-BoldItalic" pitchFamily="34" charset="0"/>
                <a:ea typeface="Roboto-BoldItalic" pitchFamily="34" charset="-122"/>
                <a:cs typeface="Roboto-BoldItalic" pitchFamily="34" charset="-120"/>
              </a:rPr>
              <a:t>THE SIX PRINCIPLES</a:t>
            </a:r>
            <a:endParaRPr lang="en-US" sz="1500" dirty="0"/>
          </a:p>
        </p:txBody>
      </p:sp>
      <p:sp>
        <p:nvSpPr>
          <p:cNvPr id="28" name="SK-2-text-27"/>
          <p:cNvSpPr/>
          <p:nvPr/>
        </p:nvSpPr>
        <p:spPr>
          <a:xfrm>
            <a:off x="1755577" y="3147715"/>
            <a:ext cx="1280071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500" dirty="0">
                <a:solidFill>
                  <a:srgbClr val="FFFFFF"/>
                </a:solidFill>
                <a:latin typeface="Roboto-BoldItalic" pitchFamily="34" charset="0"/>
                <a:ea typeface="Roboto-BoldItalic" pitchFamily="34" charset="-122"/>
                <a:cs typeface="Roboto-BoldItalic" pitchFamily="34" charset="-120"/>
              </a:rPr>
              <a:t>Empowerment</a:t>
            </a:r>
            <a:endParaRPr lang="en-US" sz="1500" dirty="0"/>
          </a:p>
        </p:txBody>
      </p:sp>
      <p:sp>
        <p:nvSpPr>
          <p:cNvPr id="29" name="SK-2-text-28"/>
          <p:cNvSpPr/>
          <p:nvPr/>
        </p:nvSpPr>
        <p:spPr>
          <a:xfrm>
            <a:off x="1792188" y="3387775"/>
            <a:ext cx="1219200" cy="34974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32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Informed consent</a:t>
            </a:r>
            <a:endParaRPr lang="en-US" sz="1200" dirty="0"/>
          </a:p>
          <a:p>
            <a:pPr marL="0" indent="0" algn="ctr">
              <a:lnSpc>
                <a:spcPts val="132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&amp; choice</a:t>
            </a:r>
            <a:endParaRPr lang="en-US" sz="1200" dirty="0"/>
          </a:p>
        </p:txBody>
      </p:sp>
      <p:sp>
        <p:nvSpPr>
          <p:cNvPr id="30" name="SK-2-text-29"/>
          <p:cNvSpPr/>
          <p:nvPr/>
        </p:nvSpPr>
        <p:spPr>
          <a:xfrm>
            <a:off x="3584377" y="3147715"/>
            <a:ext cx="963067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500" dirty="0">
                <a:solidFill>
                  <a:srgbClr val="FFFFFF"/>
                </a:solidFill>
                <a:latin typeface="Roboto-BoldItalic" pitchFamily="34" charset="0"/>
                <a:ea typeface="Roboto-BoldItalic" pitchFamily="34" charset="-122"/>
                <a:cs typeface="Roboto-BoldItalic" pitchFamily="34" charset="-120"/>
              </a:rPr>
              <a:t>Prevention</a:t>
            </a:r>
            <a:endParaRPr lang="en-US" sz="1500" dirty="0"/>
          </a:p>
        </p:txBody>
      </p:sp>
      <p:sp>
        <p:nvSpPr>
          <p:cNvPr id="31" name="SK-2-text-30"/>
          <p:cNvSpPr/>
          <p:nvPr/>
        </p:nvSpPr>
        <p:spPr>
          <a:xfrm>
            <a:off x="3633192" y="3387775"/>
            <a:ext cx="865584" cy="34974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32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Act before</a:t>
            </a:r>
            <a:endParaRPr lang="en-US" sz="1200" dirty="0"/>
          </a:p>
          <a:p>
            <a:pPr marL="0" indent="0" algn="ctr">
              <a:lnSpc>
                <a:spcPts val="132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harm occurs</a:t>
            </a:r>
            <a:endParaRPr lang="en-US" sz="1200" dirty="0"/>
          </a:p>
        </p:txBody>
      </p:sp>
      <p:sp>
        <p:nvSpPr>
          <p:cNvPr id="32" name="SK-2-text-31"/>
          <p:cNvSpPr/>
          <p:nvPr/>
        </p:nvSpPr>
        <p:spPr>
          <a:xfrm>
            <a:off x="5096173" y="3147715"/>
            <a:ext cx="1304479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500" dirty="0">
                <a:solidFill>
                  <a:srgbClr val="FFFFFF"/>
                </a:solidFill>
                <a:latin typeface="Roboto-BoldItalic" pitchFamily="34" charset="0"/>
                <a:ea typeface="Roboto-BoldItalic" pitchFamily="34" charset="-122"/>
                <a:cs typeface="Roboto-BoldItalic" pitchFamily="34" charset="-120"/>
              </a:rPr>
              <a:t>Proportionality</a:t>
            </a:r>
            <a:endParaRPr lang="en-US" sz="1500" dirty="0"/>
          </a:p>
        </p:txBody>
      </p:sp>
      <p:sp>
        <p:nvSpPr>
          <p:cNvPr id="33" name="SK-2-text-32"/>
          <p:cNvSpPr/>
          <p:nvPr/>
        </p:nvSpPr>
        <p:spPr>
          <a:xfrm>
            <a:off x="5230267" y="3394621"/>
            <a:ext cx="1011882" cy="35659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32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Least intrusive</a:t>
            </a:r>
            <a:endParaRPr lang="en-US" sz="1200" dirty="0"/>
          </a:p>
          <a:p>
            <a:pPr marL="0" indent="0" algn="ctr">
              <a:lnSpc>
                <a:spcPts val="132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response</a:t>
            </a:r>
            <a:endParaRPr lang="en-US" sz="1200" dirty="0"/>
          </a:p>
        </p:txBody>
      </p:sp>
      <p:sp>
        <p:nvSpPr>
          <p:cNvPr id="34" name="SK-2-text-33"/>
          <p:cNvSpPr/>
          <p:nvPr/>
        </p:nvSpPr>
        <p:spPr>
          <a:xfrm>
            <a:off x="6949380" y="3147715"/>
            <a:ext cx="926455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500" dirty="0">
                <a:solidFill>
                  <a:srgbClr val="FFFFFF"/>
                </a:solidFill>
                <a:latin typeface="Roboto-BoldItalic" pitchFamily="34" charset="0"/>
                <a:ea typeface="Roboto-BoldItalic" pitchFamily="34" charset="-122"/>
                <a:cs typeface="Roboto-BoldItalic" pitchFamily="34" charset="-120"/>
              </a:rPr>
              <a:t>Protection</a:t>
            </a:r>
            <a:endParaRPr lang="en-US" sz="1500" dirty="0"/>
          </a:p>
        </p:txBody>
      </p:sp>
      <p:sp>
        <p:nvSpPr>
          <p:cNvPr id="35" name="SK-2-text-34"/>
          <p:cNvSpPr/>
          <p:nvPr/>
        </p:nvSpPr>
        <p:spPr>
          <a:xfrm>
            <a:off x="6937177" y="3387775"/>
            <a:ext cx="963067" cy="34974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32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Support those</a:t>
            </a:r>
            <a:endParaRPr lang="en-US" sz="1200" dirty="0"/>
          </a:p>
          <a:p>
            <a:pPr marL="0" indent="0" algn="ctr">
              <a:lnSpc>
                <a:spcPts val="132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most at risk</a:t>
            </a:r>
            <a:endParaRPr lang="en-US" sz="1200" dirty="0"/>
          </a:p>
        </p:txBody>
      </p:sp>
      <p:sp>
        <p:nvSpPr>
          <p:cNvPr id="36" name="SK-2-text-35"/>
          <p:cNvSpPr/>
          <p:nvPr/>
        </p:nvSpPr>
        <p:spPr>
          <a:xfrm>
            <a:off x="8570863" y="3147715"/>
            <a:ext cx="1036290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500" dirty="0">
                <a:solidFill>
                  <a:srgbClr val="FFFFFF"/>
                </a:solidFill>
                <a:latin typeface="Roboto-BoldItalic" pitchFamily="34" charset="0"/>
                <a:ea typeface="Roboto-BoldItalic" pitchFamily="34" charset="-122"/>
                <a:cs typeface="Roboto-BoldItalic" pitchFamily="34" charset="-120"/>
              </a:rPr>
              <a:t>Partnership</a:t>
            </a:r>
            <a:endParaRPr lang="en-US" sz="1500" dirty="0"/>
          </a:p>
        </p:txBody>
      </p:sp>
      <p:sp>
        <p:nvSpPr>
          <p:cNvPr id="37" name="SK-2-text-36"/>
          <p:cNvSpPr/>
          <p:nvPr/>
        </p:nvSpPr>
        <p:spPr>
          <a:xfrm>
            <a:off x="8522196" y="3387775"/>
            <a:ext cx="1158180" cy="36343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32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Community-wide</a:t>
            </a:r>
            <a:endParaRPr lang="en-US" sz="1200" dirty="0"/>
          </a:p>
          <a:p>
            <a:pPr marL="0" indent="0" algn="ctr">
              <a:lnSpc>
                <a:spcPts val="132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working</a:t>
            </a:r>
            <a:endParaRPr lang="en-US" sz="1200" dirty="0"/>
          </a:p>
        </p:txBody>
      </p:sp>
      <p:sp>
        <p:nvSpPr>
          <p:cNvPr id="38" name="SK-2-text-37"/>
          <p:cNvSpPr/>
          <p:nvPr/>
        </p:nvSpPr>
        <p:spPr>
          <a:xfrm>
            <a:off x="10131475" y="3147715"/>
            <a:ext cx="1280071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500" dirty="0">
                <a:solidFill>
                  <a:srgbClr val="FFFFFF"/>
                </a:solidFill>
                <a:latin typeface="Roboto-BoldItalic" pitchFamily="34" charset="0"/>
                <a:ea typeface="Roboto-BoldItalic" pitchFamily="34" charset="-122"/>
                <a:cs typeface="Roboto-BoldItalic" pitchFamily="34" charset="-120"/>
              </a:rPr>
              <a:t>Accountability</a:t>
            </a:r>
            <a:endParaRPr lang="en-US" sz="1500" dirty="0"/>
          </a:p>
        </p:txBody>
      </p:sp>
      <p:sp>
        <p:nvSpPr>
          <p:cNvPr id="39" name="SK-2-text-38"/>
          <p:cNvSpPr/>
          <p:nvPr/>
        </p:nvSpPr>
        <p:spPr>
          <a:xfrm>
            <a:off x="10350996" y="3387775"/>
            <a:ext cx="828973" cy="36343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32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Transparent</a:t>
            </a:r>
            <a:endParaRPr lang="en-US" sz="1200" dirty="0"/>
          </a:p>
          <a:p>
            <a:pPr marL="0" indent="0" algn="ctr">
              <a:lnSpc>
                <a:spcPts val="132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delivery</a:t>
            </a:r>
            <a:endParaRPr lang="en-US" sz="1200" dirty="0"/>
          </a:p>
        </p:txBody>
      </p:sp>
      <p:sp>
        <p:nvSpPr>
          <p:cNvPr id="40" name="SK-2-text-39"/>
          <p:cNvSpPr/>
          <p:nvPr/>
        </p:nvSpPr>
        <p:spPr>
          <a:xfrm>
            <a:off x="3133279" y="3991273"/>
            <a:ext cx="9058721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FFFFFF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Memory Aid: EP4 — Empowerment · Prevention · Proportionality · Protection · Partnership · Accountability</a:t>
            </a:r>
            <a:endParaRPr lang="en-US" sz="1200" dirty="0"/>
          </a:p>
        </p:txBody>
      </p:sp>
      <p:sp>
        <p:nvSpPr>
          <p:cNvPr id="41" name="SK-2-text-40"/>
          <p:cNvSpPr/>
          <p:nvPr/>
        </p:nvSpPr>
        <p:spPr>
          <a:xfrm>
            <a:off x="1621482" y="4437013"/>
            <a:ext cx="10570518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E67E22"/>
                </a:solidFill>
                <a:latin typeface="Roboto-BoldItalic" pitchFamily="34" charset="0"/>
                <a:ea typeface="Roboto-BoldItalic" pitchFamily="34" charset="-122"/>
                <a:cs typeface="Roboto-BoldItalic" pitchFamily="34" charset="-120"/>
              </a:rPr>
              <a:t>10 STATUTORY CATEGORIES OF ABUSE (CARE ACT 2014)</a:t>
            </a:r>
            <a:endParaRPr lang="en-US" sz="1500" dirty="0"/>
          </a:p>
        </p:txBody>
      </p:sp>
      <p:sp>
        <p:nvSpPr>
          <p:cNvPr id="42" name="SK-2-text-41"/>
          <p:cNvSpPr/>
          <p:nvPr/>
        </p:nvSpPr>
        <p:spPr>
          <a:xfrm>
            <a:off x="1670298" y="4759375"/>
            <a:ext cx="9601200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➊ Physical abuse — assault, restraint, FGM</a:t>
            </a:r>
            <a:endParaRPr lang="en-US" sz="1500" dirty="0"/>
          </a:p>
        </p:txBody>
      </p:sp>
      <p:sp>
        <p:nvSpPr>
          <p:cNvPr id="43" name="SK-2-text-42"/>
          <p:cNvSpPr/>
          <p:nvPr/>
        </p:nvSpPr>
        <p:spPr>
          <a:xfrm>
            <a:off x="1670298" y="5109121"/>
            <a:ext cx="10521702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➋ Domestic violence — including honour-based violence</a:t>
            </a:r>
            <a:endParaRPr lang="en-US" sz="1500" dirty="0"/>
          </a:p>
        </p:txBody>
      </p:sp>
      <p:sp>
        <p:nvSpPr>
          <p:cNvPr id="44" name="SK-2-text-43"/>
          <p:cNvSpPr/>
          <p:nvPr/>
        </p:nvSpPr>
        <p:spPr>
          <a:xfrm>
            <a:off x="1670298" y="5458867"/>
            <a:ext cx="10521702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➌ Sexual abuse — rape, harassment, exploitation</a:t>
            </a:r>
            <a:endParaRPr lang="en-US" sz="1500" dirty="0"/>
          </a:p>
        </p:txBody>
      </p:sp>
      <p:sp>
        <p:nvSpPr>
          <p:cNvPr id="45" name="SK-2-text-44"/>
          <p:cNvSpPr/>
          <p:nvPr/>
        </p:nvSpPr>
        <p:spPr>
          <a:xfrm>
            <a:off x="1670298" y="5808613"/>
            <a:ext cx="10521702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➍ Psychological abuse — threats, coercion, isolation</a:t>
            </a:r>
            <a:endParaRPr lang="en-US" sz="1500" dirty="0"/>
          </a:p>
        </p:txBody>
      </p:sp>
      <p:sp>
        <p:nvSpPr>
          <p:cNvPr id="46" name="SK-2-text-45"/>
          <p:cNvSpPr/>
          <p:nvPr/>
        </p:nvSpPr>
        <p:spPr>
          <a:xfrm>
            <a:off x="1670298" y="6144667"/>
            <a:ext cx="10521702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➎ Financial abuse — theft, fraud, internet scamming</a:t>
            </a:r>
            <a:endParaRPr lang="en-US" sz="1500" dirty="0"/>
          </a:p>
        </p:txBody>
      </p:sp>
      <p:sp>
        <p:nvSpPr>
          <p:cNvPr id="47" name="SK-2-text-46"/>
          <p:cNvSpPr/>
          <p:nvPr/>
        </p:nvSpPr>
        <p:spPr>
          <a:xfrm>
            <a:off x="6693396" y="4759375"/>
            <a:ext cx="5498604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➏ Modern slavery — trafficking, forced labour</a:t>
            </a:r>
            <a:endParaRPr lang="en-US" sz="1500" dirty="0"/>
          </a:p>
        </p:txBody>
      </p:sp>
      <p:sp>
        <p:nvSpPr>
          <p:cNvPr id="48" name="SK-2-text-47"/>
          <p:cNvSpPr/>
          <p:nvPr/>
        </p:nvSpPr>
        <p:spPr>
          <a:xfrm>
            <a:off x="6693396" y="5109121"/>
            <a:ext cx="5498604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➐ Discriminatory abuse — race, gender, disability, religion</a:t>
            </a:r>
            <a:endParaRPr lang="en-US" sz="1500" dirty="0"/>
          </a:p>
        </p:txBody>
      </p:sp>
      <p:sp>
        <p:nvSpPr>
          <p:cNvPr id="49" name="SK-2-text-48"/>
          <p:cNvSpPr/>
          <p:nvPr/>
        </p:nvSpPr>
        <p:spPr>
          <a:xfrm>
            <a:off x="6693396" y="5458867"/>
            <a:ext cx="5498604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➑ Organisational abuse — neglect within institutions</a:t>
            </a:r>
            <a:endParaRPr lang="en-US" sz="1500" dirty="0"/>
          </a:p>
        </p:txBody>
      </p:sp>
      <p:sp>
        <p:nvSpPr>
          <p:cNvPr id="50" name="SK-2-text-49"/>
          <p:cNvSpPr/>
          <p:nvPr/>
        </p:nvSpPr>
        <p:spPr>
          <a:xfrm>
            <a:off x="6693396" y="5801767"/>
            <a:ext cx="5498604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➒ Neglect &amp; omission — ignoring medical/physical needs</a:t>
            </a:r>
            <a:endParaRPr lang="en-US" sz="1500" dirty="0"/>
          </a:p>
        </p:txBody>
      </p:sp>
      <p:sp>
        <p:nvSpPr>
          <p:cNvPr id="51" name="SK-2-text-50"/>
          <p:cNvSpPr/>
          <p:nvPr/>
        </p:nvSpPr>
        <p:spPr>
          <a:xfrm>
            <a:off x="6693396" y="6144667"/>
            <a:ext cx="5498604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➓ Self-neglect — hygiene, health, hoarding</a:t>
            </a:r>
            <a:endParaRPr lang="en-US" sz="1500" dirty="0"/>
          </a:p>
        </p:txBody>
      </p:sp>
      <p:sp>
        <p:nvSpPr>
          <p:cNvPr id="52" name="SK-2-text-51"/>
          <p:cNvSpPr/>
          <p:nvPr/>
        </p:nvSpPr>
        <p:spPr>
          <a:xfrm>
            <a:off x="10131475" y="6597253"/>
            <a:ext cx="2060525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334455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www.bradfordvts.co.uk</a:t>
            </a:r>
            <a:endParaRPr lang="en-US" sz="1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3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3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2438400" cy="6858000"/>
          </a:xfrm>
          <a:prstGeom prst="rect">
            <a:avLst/>
          </a:prstGeom>
        </p:spPr>
      </p:pic>
      <p:pic>
        <p:nvPicPr>
          <p:cNvPr id="4" name="SK-3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656290" y="1714500"/>
            <a:ext cx="3535561" cy="5143500"/>
          </a:xfrm>
          <a:prstGeom prst="rect">
            <a:avLst/>
          </a:prstGeom>
        </p:spPr>
      </p:pic>
      <p:pic>
        <p:nvPicPr>
          <p:cNvPr id="5" name="SK-3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804071" y="1300311"/>
            <a:ext cx="9021961" cy="19050"/>
          </a:xfrm>
          <a:prstGeom prst="rect">
            <a:avLst/>
          </a:prstGeom>
        </p:spPr>
      </p:pic>
      <p:pic>
        <p:nvPicPr>
          <p:cNvPr id="6" name="SK-3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816275" y="1625203"/>
            <a:ext cx="8997553" cy="1639044"/>
          </a:xfrm>
          <a:prstGeom prst="rect">
            <a:avLst/>
          </a:prstGeom>
        </p:spPr>
      </p:pic>
      <p:pic>
        <p:nvPicPr>
          <p:cNvPr id="7" name="SK-3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696075" y="1817340"/>
            <a:ext cx="19050" cy="1254919"/>
          </a:xfrm>
          <a:prstGeom prst="rect">
            <a:avLst/>
          </a:prstGeom>
        </p:spPr>
      </p:pic>
      <p:pic>
        <p:nvPicPr>
          <p:cNvPr id="8" name="SK-3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816275" y="3456384"/>
            <a:ext cx="2925961" cy="2496294"/>
          </a:xfrm>
          <a:prstGeom prst="rect">
            <a:avLst/>
          </a:prstGeom>
        </p:spPr>
      </p:pic>
      <p:pic>
        <p:nvPicPr>
          <p:cNvPr id="9" name="SK-3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925294" y="3456384"/>
            <a:ext cx="2865090" cy="2496294"/>
          </a:xfrm>
          <a:prstGeom prst="rect">
            <a:avLst/>
          </a:prstGeom>
        </p:spPr>
      </p:pic>
      <p:pic>
        <p:nvPicPr>
          <p:cNvPr id="10" name="SK-3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973294" y="3456384"/>
            <a:ext cx="2840682" cy="2496294"/>
          </a:xfrm>
          <a:prstGeom prst="rect">
            <a:avLst/>
          </a:prstGeom>
        </p:spPr>
      </p:pic>
      <p:pic>
        <p:nvPicPr>
          <p:cNvPr id="11" name="SK-3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816275" y="6089898"/>
            <a:ext cx="8997553" cy="274290"/>
          </a:xfrm>
          <a:prstGeom prst="rect">
            <a:avLst/>
          </a:prstGeom>
        </p:spPr>
      </p:pic>
      <p:pic>
        <p:nvPicPr>
          <p:cNvPr id="12" name="SK-3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14486" y="2153394"/>
            <a:ext cx="1597075" cy="2153394"/>
          </a:xfrm>
          <a:prstGeom prst="rect">
            <a:avLst/>
          </a:prstGeom>
        </p:spPr>
      </p:pic>
      <p:sp>
        <p:nvSpPr>
          <p:cNvPr id="13" name="SK-3-text-12"/>
          <p:cNvSpPr/>
          <p:nvPr/>
        </p:nvSpPr>
        <p:spPr>
          <a:xfrm>
            <a:off x="243780" y="4457700"/>
            <a:ext cx="1938486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425" dirty="0">
                <a:solidFill>
                  <a:srgbClr val="FFFFFF"/>
                </a:solidFill>
                <a:latin typeface="Oswald" pitchFamily="34" charset="0"/>
                <a:ea typeface="Oswald" pitchFamily="34" charset="-122"/>
                <a:cs typeface="Oswald" pitchFamily="34" charset="-120"/>
              </a:rPr>
              <a:t>THINK THE UNTHINKABLE</a:t>
            </a:r>
            <a:endParaRPr lang="en-US" sz="1425" dirty="0"/>
          </a:p>
        </p:txBody>
      </p:sp>
      <p:sp>
        <p:nvSpPr>
          <p:cNvPr id="14" name="SK-3-text-13"/>
          <p:cNvSpPr/>
          <p:nvPr/>
        </p:nvSpPr>
        <p:spPr>
          <a:xfrm>
            <a:off x="2767459" y="377130"/>
            <a:ext cx="8534400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7F7F7F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SECTION 03 · RECOGNITION &amp; CURIOSITY</a:t>
            </a:r>
            <a:endParaRPr lang="en-US" sz="1500" dirty="0"/>
          </a:p>
        </p:txBody>
      </p:sp>
      <p:sp>
        <p:nvSpPr>
          <p:cNvPr id="15" name="SK-3-text-14"/>
          <p:cNvSpPr/>
          <p:nvPr/>
        </p:nvSpPr>
        <p:spPr>
          <a:xfrm>
            <a:off x="2779663" y="699492"/>
            <a:ext cx="9412337" cy="5073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300" dirty="0">
                <a:solidFill>
                  <a:srgbClr val="00204E"/>
                </a:solidFill>
                <a:latin typeface="Roboto-BoldItalic" pitchFamily="34" charset="0"/>
                <a:ea typeface="Roboto-BoldItalic" pitchFamily="34" charset="-122"/>
                <a:cs typeface="Roboto-BoldItalic" pitchFamily="34" charset="-120"/>
              </a:rPr>
              <a:t>Professional Curiosity and Recognising Abuse</a:t>
            </a:r>
            <a:endParaRPr lang="en-US" sz="3300" dirty="0"/>
          </a:p>
        </p:txBody>
      </p:sp>
      <p:sp>
        <p:nvSpPr>
          <p:cNvPr id="16" name="SK-3-text-15"/>
          <p:cNvSpPr/>
          <p:nvPr/>
        </p:nvSpPr>
        <p:spPr>
          <a:xfrm>
            <a:off x="3011388" y="1878955"/>
            <a:ext cx="2263140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D97B30"/>
                </a:solidFill>
                <a:latin typeface="Roboto-BoldItalic" pitchFamily="34" charset="0"/>
                <a:ea typeface="Roboto-BoldItalic" pitchFamily="34" charset="-122"/>
                <a:cs typeface="Roboto-BoldItalic" pitchFamily="34" charset="-120"/>
              </a:rPr>
              <a:t>WHAT IS IT?</a:t>
            </a:r>
            <a:endParaRPr lang="en-US" sz="1350" dirty="0"/>
          </a:p>
        </p:txBody>
      </p:sp>
      <p:sp>
        <p:nvSpPr>
          <p:cNvPr id="17" name="SK-3-text-16"/>
          <p:cNvSpPr/>
          <p:nvPr/>
        </p:nvSpPr>
        <p:spPr>
          <a:xfrm>
            <a:off x="3011388" y="2146548"/>
            <a:ext cx="3413671" cy="8846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“The capacity to explore and understand what is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happening rather than accepting things at face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value.” — Lord Laming, Victoria Climbié Inquiry,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2003: “respectful uncertainty”</a:t>
            </a:r>
            <a:endParaRPr lang="en-US" sz="1200" dirty="0"/>
          </a:p>
        </p:txBody>
      </p:sp>
      <p:sp>
        <p:nvSpPr>
          <p:cNvPr id="18" name="SK-3-text-17"/>
          <p:cNvSpPr/>
          <p:nvPr/>
        </p:nvSpPr>
        <p:spPr>
          <a:xfrm>
            <a:off x="6961584" y="1878955"/>
            <a:ext cx="2880360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D97B30"/>
                </a:solidFill>
                <a:latin typeface="Roboto-BoldItalic" pitchFamily="34" charset="0"/>
                <a:ea typeface="Roboto-BoldItalic" pitchFamily="34" charset="-122"/>
                <a:cs typeface="Roboto-BoldItalic" pitchFamily="34" charset="-120"/>
              </a:rPr>
              <a:t>WHY IT MATTERS</a:t>
            </a:r>
            <a:endParaRPr lang="en-US" sz="1350" dirty="0"/>
          </a:p>
        </p:txBody>
      </p:sp>
      <p:sp>
        <p:nvSpPr>
          <p:cNvPr id="19" name="SK-3-text-18"/>
          <p:cNvSpPr/>
          <p:nvPr/>
        </p:nvSpPr>
        <p:spPr>
          <a:xfrm>
            <a:off x="6961584" y="2146548"/>
            <a:ext cx="4315867" cy="39766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— Abusive households use disguised compliance — appearing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cooperative while hiding harm;</a:t>
            </a:r>
            <a:endParaRPr lang="en-US" sz="1200" dirty="0"/>
          </a:p>
        </p:txBody>
      </p:sp>
      <p:sp>
        <p:nvSpPr>
          <p:cNvPr id="20" name="SK-3-text-19"/>
          <p:cNvSpPr/>
          <p:nvPr/>
        </p:nvSpPr>
        <p:spPr>
          <a:xfrm>
            <a:off x="6961584" y="2571750"/>
            <a:ext cx="5230416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— Daniel Pelka Review: fixed thinking missed repeated opportunities</a:t>
            </a:r>
            <a:endParaRPr lang="en-US" sz="1200" dirty="0"/>
          </a:p>
        </p:txBody>
      </p:sp>
      <p:sp>
        <p:nvSpPr>
          <p:cNvPr id="21" name="SK-3-text-20"/>
          <p:cNvSpPr/>
          <p:nvPr/>
        </p:nvSpPr>
        <p:spPr>
          <a:xfrm>
            <a:off x="6961584" y="2811661"/>
            <a:ext cx="5230416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— Safeguarding Adults Reviews show the same pattern — repeatedly</a:t>
            </a:r>
            <a:endParaRPr lang="en-US" sz="1200" dirty="0"/>
          </a:p>
        </p:txBody>
      </p:sp>
      <p:sp>
        <p:nvSpPr>
          <p:cNvPr id="22" name="SK-3-text-21"/>
          <p:cNvSpPr/>
          <p:nvPr/>
        </p:nvSpPr>
        <p:spPr>
          <a:xfrm>
            <a:off x="3011388" y="3648373"/>
            <a:ext cx="3840480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75" dirty="0">
                <a:solidFill>
                  <a:srgbClr val="000000"/>
                </a:solidFill>
                <a:latin typeface="Roboto-BoldItalic" pitchFamily="34" charset="0"/>
                <a:ea typeface="Roboto-BoldItalic" pitchFamily="34" charset="-122"/>
                <a:cs typeface="Roboto-BoldItalic" pitchFamily="34" charset="-120"/>
              </a:rPr>
              <a:t>■ PHYSICAL SIGNS</a:t>
            </a:r>
            <a:endParaRPr lang="en-US" sz="1575" dirty="0"/>
          </a:p>
        </p:txBody>
      </p:sp>
      <p:sp>
        <p:nvSpPr>
          <p:cNvPr id="23" name="SK-3-text-22"/>
          <p:cNvSpPr/>
          <p:nvPr/>
        </p:nvSpPr>
        <p:spPr>
          <a:xfrm>
            <a:off x="3011388" y="3977580"/>
            <a:ext cx="2548086" cy="6171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Injuries inconsistent with explanation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Burns or bruises in unusual sites,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multiple stages of healing</a:t>
            </a:r>
            <a:endParaRPr lang="en-US" sz="1200" dirty="0"/>
          </a:p>
        </p:txBody>
      </p:sp>
      <p:sp>
        <p:nvSpPr>
          <p:cNvPr id="24" name="SK-3-text-23"/>
          <p:cNvSpPr/>
          <p:nvPr/>
        </p:nvSpPr>
        <p:spPr>
          <a:xfrm>
            <a:off x="3011388" y="4629150"/>
            <a:ext cx="2401788" cy="37028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Non-fatal strangulation signs (even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without visible marks)</a:t>
            </a:r>
            <a:endParaRPr lang="en-US" sz="1200" dirty="0"/>
          </a:p>
        </p:txBody>
      </p:sp>
      <p:sp>
        <p:nvSpPr>
          <p:cNvPr id="25" name="SK-3-text-24"/>
          <p:cNvSpPr/>
          <p:nvPr/>
        </p:nvSpPr>
        <p:spPr>
          <a:xfrm>
            <a:off x="3011388" y="5040511"/>
            <a:ext cx="2304157" cy="36343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Evidence of medication misuse or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over-sedation</a:t>
            </a:r>
            <a:endParaRPr lang="en-US" sz="1200" dirty="0"/>
          </a:p>
        </p:txBody>
      </p:sp>
      <p:sp>
        <p:nvSpPr>
          <p:cNvPr id="26" name="SK-3-text-25"/>
          <p:cNvSpPr/>
          <p:nvPr/>
        </p:nvSpPr>
        <p:spPr>
          <a:xfrm>
            <a:off x="3011388" y="5452021"/>
            <a:ext cx="2352973" cy="38397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Pressure sores - significant weight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loss - poor hygiene</a:t>
            </a:r>
            <a:endParaRPr lang="en-US" sz="1200" dirty="0"/>
          </a:p>
        </p:txBody>
      </p:sp>
      <p:sp>
        <p:nvSpPr>
          <p:cNvPr id="27" name="SK-3-text-26"/>
          <p:cNvSpPr/>
          <p:nvPr/>
        </p:nvSpPr>
        <p:spPr>
          <a:xfrm>
            <a:off x="6108055" y="3648373"/>
            <a:ext cx="4560570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75" dirty="0">
                <a:solidFill>
                  <a:srgbClr val="000000"/>
                </a:solidFill>
                <a:latin typeface="Roboto-BoldItalic" pitchFamily="34" charset="0"/>
                <a:ea typeface="Roboto-BoldItalic" pitchFamily="34" charset="-122"/>
                <a:cs typeface="Roboto-BoldItalic" pitchFamily="34" charset="-120"/>
              </a:rPr>
              <a:t>■ BEHAVIOURAL SIGNS</a:t>
            </a:r>
            <a:endParaRPr lang="en-US" sz="1575" dirty="0"/>
          </a:p>
        </p:txBody>
      </p:sp>
      <p:sp>
        <p:nvSpPr>
          <p:cNvPr id="28" name="SK-3-text-27"/>
          <p:cNvSpPr/>
          <p:nvPr/>
        </p:nvSpPr>
        <p:spPr>
          <a:xfrm>
            <a:off x="6120259" y="3977580"/>
            <a:ext cx="2560290" cy="44574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Fear or withdrawal with carer present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Not allowed to speak for themselves</a:t>
            </a:r>
            <a:endParaRPr lang="en-US" sz="1200" dirty="0"/>
          </a:p>
        </p:txBody>
      </p:sp>
      <p:sp>
        <p:nvSpPr>
          <p:cNvPr id="29" name="SK-3-text-28"/>
          <p:cNvSpPr/>
          <p:nvPr/>
        </p:nvSpPr>
        <p:spPr>
          <a:xfrm>
            <a:off x="6120259" y="4450705"/>
            <a:ext cx="2121396" cy="37713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Frequent vague or unexplained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appointments</a:t>
            </a:r>
            <a:endParaRPr lang="en-US" sz="1200" dirty="0"/>
          </a:p>
        </p:txBody>
      </p:sp>
      <p:sp>
        <p:nvSpPr>
          <p:cNvPr id="30" name="SK-3-text-29"/>
          <p:cNvSpPr/>
          <p:nvPr/>
        </p:nvSpPr>
        <p:spPr>
          <a:xfrm>
            <a:off x="6120259" y="4855369"/>
            <a:ext cx="1828800" cy="38397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WNB (Was Not Brought) —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dependent adults</a:t>
            </a:r>
            <a:endParaRPr lang="en-US" sz="1200" dirty="0"/>
          </a:p>
        </p:txBody>
      </p:sp>
      <p:sp>
        <p:nvSpPr>
          <p:cNvPr id="31" name="SK-3-text-30"/>
          <p:cNvSpPr/>
          <p:nvPr/>
        </p:nvSpPr>
        <p:spPr>
          <a:xfrm>
            <a:off x="6120259" y="5273725"/>
            <a:ext cx="2243286" cy="36343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Distress when specific topics are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raised</a:t>
            </a:r>
            <a:endParaRPr lang="en-US" sz="1200" dirty="0"/>
          </a:p>
        </p:txBody>
      </p:sp>
      <p:sp>
        <p:nvSpPr>
          <p:cNvPr id="32" name="SK-3-text-31"/>
          <p:cNvSpPr/>
          <p:nvPr/>
        </p:nvSpPr>
        <p:spPr>
          <a:xfrm>
            <a:off x="9168259" y="3648373"/>
            <a:ext cx="3023741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75" dirty="0">
                <a:solidFill>
                  <a:srgbClr val="000000"/>
                </a:solidFill>
                <a:latin typeface="Roboto-BoldItalic" pitchFamily="34" charset="0"/>
                <a:ea typeface="Roboto-BoldItalic" pitchFamily="34" charset="-122"/>
                <a:cs typeface="Roboto-BoldItalic" pitchFamily="34" charset="-120"/>
              </a:rPr>
              <a:t>■ NEGLECT SIGNS</a:t>
            </a:r>
            <a:endParaRPr lang="en-US" sz="1575" dirty="0"/>
          </a:p>
        </p:txBody>
      </p:sp>
      <p:sp>
        <p:nvSpPr>
          <p:cNvPr id="33" name="SK-3-text-32"/>
          <p:cNvSpPr/>
          <p:nvPr/>
        </p:nvSpPr>
        <p:spPr>
          <a:xfrm>
            <a:off x="9168259" y="3977580"/>
            <a:ext cx="3023741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Untreated medical conditions</a:t>
            </a:r>
            <a:endParaRPr lang="en-US" sz="1200" dirty="0"/>
          </a:p>
        </p:txBody>
      </p:sp>
      <p:sp>
        <p:nvSpPr>
          <p:cNvPr id="34" name="SK-3-text-33"/>
          <p:cNvSpPr/>
          <p:nvPr/>
        </p:nvSpPr>
        <p:spPr>
          <a:xfrm>
            <a:off x="9168259" y="4203948"/>
            <a:ext cx="3023741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Malnutrition or dehydration</a:t>
            </a:r>
            <a:endParaRPr lang="en-US" sz="1200" dirty="0"/>
          </a:p>
        </p:txBody>
      </p:sp>
      <p:sp>
        <p:nvSpPr>
          <p:cNvPr id="35" name="SK-3-text-34"/>
          <p:cNvSpPr/>
          <p:nvPr/>
        </p:nvSpPr>
        <p:spPr>
          <a:xfrm>
            <a:off x="9168259" y="4443859"/>
            <a:ext cx="2291953" cy="37713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Clothing or hygiene inappropriate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to person’s means</a:t>
            </a:r>
            <a:endParaRPr lang="en-US" sz="1200" dirty="0"/>
          </a:p>
        </p:txBody>
      </p:sp>
      <p:sp>
        <p:nvSpPr>
          <p:cNvPr id="36" name="SK-3-text-35"/>
          <p:cNvSpPr/>
          <p:nvPr/>
        </p:nvSpPr>
        <p:spPr>
          <a:xfrm>
            <a:off x="9168259" y="4855369"/>
            <a:ext cx="2206675" cy="37028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Sudden cognitive or behavioural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deterioration</a:t>
            </a:r>
            <a:endParaRPr lang="en-US" sz="1200" dirty="0"/>
          </a:p>
        </p:txBody>
      </p:sp>
      <p:sp>
        <p:nvSpPr>
          <p:cNvPr id="37" name="SK-3-text-36"/>
          <p:cNvSpPr/>
          <p:nvPr/>
        </p:nvSpPr>
        <p:spPr>
          <a:xfrm>
            <a:off x="9168259" y="5266879"/>
            <a:ext cx="2365177" cy="39766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Poor living conditions inconsistent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with history</a:t>
            </a:r>
            <a:endParaRPr lang="en-US" sz="1200" dirty="0"/>
          </a:p>
        </p:txBody>
      </p:sp>
      <p:sp>
        <p:nvSpPr>
          <p:cNvPr id="38" name="SK-3-text-37"/>
          <p:cNvSpPr/>
          <p:nvPr/>
        </p:nvSpPr>
        <p:spPr>
          <a:xfrm>
            <a:off x="2962573" y="6130975"/>
            <a:ext cx="9229427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⚠ Documentation red flag: Discrepancy between what the patient says and what the accompanying person says — always record both accounts separately.</a:t>
            </a:r>
            <a:endParaRPr lang="en-US" sz="1000" dirty="0"/>
          </a:p>
        </p:txBody>
      </p:sp>
      <p:sp>
        <p:nvSpPr>
          <p:cNvPr id="39" name="SK-3-text-38"/>
          <p:cNvSpPr/>
          <p:nvPr/>
        </p:nvSpPr>
        <p:spPr>
          <a:xfrm>
            <a:off x="2791867" y="6515100"/>
            <a:ext cx="3840480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00204E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www.bradfordvts.co.uk</a:t>
            </a:r>
            <a:endParaRPr lang="en-US" sz="1200" dirty="0"/>
          </a:p>
        </p:txBody>
      </p:sp>
      <p:sp>
        <p:nvSpPr>
          <p:cNvPr id="40" name="SK-3-text-39"/>
          <p:cNvSpPr/>
          <p:nvPr/>
        </p:nvSpPr>
        <p:spPr>
          <a:xfrm>
            <a:off x="11362879" y="6515100"/>
            <a:ext cx="829121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00204E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03 / 10</a:t>
            </a:r>
            <a:endParaRPr lang="en-US" sz="1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4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4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707082" cy="6858000"/>
          </a:xfrm>
          <a:prstGeom prst="rect">
            <a:avLst/>
          </a:prstGeom>
        </p:spPr>
      </p:pic>
      <p:pic>
        <p:nvPicPr>
          <p:cNvPr id="4" name="SK-4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7082" y="6501259"/>
            <a:ext cx="11484769" cy="356592"/>
          </a:xfrm>
          <a:prstGeom prst="rect">
            <a:avLst/>
          </a:prstGeom>
        </p:spPr>
      </p:pic>
      <p:pic>
        <p:nvPicPr>
          <p:cNvPr id="5" name="SK-4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58180" y="1259086"/>
            <a:ext cx="10606980" cy="19050"/>
          </a:xfrm>
          <a:prstGeom prst="rect">
            <a:avLst/>
          </a:prstGeom>
        </p:spPr>
      </p:pic>
      <p:pic>
        <p:nvPicPr>
          <p:cNvPr id="6" name="SK-4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58180" y="2503140"/>
            <a:ext cx="3328392" cy="356592"/>
          </a:xfrm>
          <a:prstGeom prst="rect">
            <a:avLst/>
          </a:prstGeom>
        </p:spPr>
      </p:pic>
      <p:pic>
        <p:nvPicPr>
          <p:cNvPr id="7" name="SK-4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30353" y="2503140"/>
            <a:ext cx="3328392" cy="356592"/>
          </a:xfrm>
          <a:prstGeom prst="rect">
            <a:avLst/>
          </a:prstGeom>
        </p:spPr>
      </p:pic>
      <p:pic>
        <p:nvPicPr>
          <p:cNvPr id="8" name="SK-4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302675" y="2503140"/>
            <a:ext cx="3462486" cy="356592"/>
          </a:xfrm>
          <a:prstGeom prst="rect">
            <a:avLst/>
          </a:prstGeom>
        </p:spPr>
      </p:pic>
      <p:pic>
        <p:nvPicPr>
          <p:cNvPr id="9" name="SK-4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158180" y="3449538"/>
            <a:ext cx="3328392" cy="432048"/>
          </a:xfrm>
          <a:prstGeom prst="rect">
            <a:avLst/>
          </a:prstGeom>
        </p:spPr>
      </p:pic>
      <p:pic>
        <p:nvPicPr>
          <p:cNvPr id="10" name="SK-4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158180" y="5863530"/>
            <a:ext cx="3328392" cy="432048"/>
          </a:xfrm>
          <a:prstGeom prst="rect">
            <a:avLst/>
          </a:prstGeom>
        </p:spPr>
      </p:pic>
      <p:pic>
        <p:nvPicPr>
          <p:cNvPr id="11" name="SK-4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730353" y="2942034"/>
            <a:ext cx="3328392" cy="864096"/>
          </a:xfrm>
          <a:prstGeom prst="rect">
            <a:avLst/>
          </a:prstGeom>
        </p:spPr>
      </p:pic>
      <p:pic>
        <p:nvPicPr>
          <p:cNvPr id="12" name="SK-4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730353" y="3908971"/>
            <a:ext cx="3328392" cy="864096"/>
          </a:xfrm>
          <a:prstGeom prst="rect">
            <a:avLst/>
          </a:prstGeom>
        </p:spPr>
      </p:pic>
      <p:pic>
        <p:nvPicPr>
          <p:cNvPr id="13" name="SK-4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730353" y="4875907"/>
            <a:ext cx="3328392" cy="788640"/>
          </a:xfrm>
          <a:prstGeom prst="rect">
            <a:avLst/>
          </a:prstGeom>
        </p:spPr>
      </p:pic>
      <p:pic>
        <p:nvPicPr>
          <p:cNvPr id="14" name="SK-4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8302675" y="5513784"/>
            <a:ext cx="3462486" cy="829717"/>
          </a:xfrm>
          <a:prstGeom prst="rect">
            <a:avLst/>
          </a:prstGeom>
        </p:spPr>
      </p:pic>
      <p:pic>
        <p:nvPicPr>
          <p:cNvPr id="15" name="SK-4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0241161" y="4389090"/>
            <a:ext cx="1950690" cy="2112169"/>
          </a:xfrm>
          <a:prstGeom prst="rect">
            <a:avLst/>
          </a:prstGeom>
        </p:spPr>
      </p:pic>
      <p:pic>
        <p:nvPicPr>
          <p:cNvPr id="16" name="SK-4-img-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9729192" y="1810494"/>
            <a:ext cx="536377" cy="562273"/>
          </a:xfrm>
          <a:prstGeom prst="rect">
            <a:avLst/>
          </a:prstGeom>
        </p:spPr>
      </p:pic>
      <p:pic>
        <p:nvPicPr>
          <p:cNvPr id="17" name="SK-4-img-16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096000" y="1810494"/>
            <a:ext cx="560784" cy="562273"/>
          </a:xfrm>
          <a:prstGeom prst="rect">
            <a:avLst/>
          </a:prstGeom>
        </p:spPr>
      </p:pic>
      <p:pic>
        <p:nvPicPr>
          <p:cNvPr id="18" name="SK-4-img-17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2584698" y="1810494"/>
            <a:ext cx="499765" cy="562273"/>
          </a:xfrm>
          <a:prstGeom prst="rect">
            <a:avLst/>
          </a:prstGeom>
        </p:spPr>
      </p:pic>
      <p:sp>
        <p:nvSpPr>
          <p:cNvPr id="19" name="SK-4-text-18"/>
          <p:cNvSpPr/>
          <p:nvPr/>
        </p:nvSpPr>
        <p:spPr>
          <a:xfrm>
            <a:off x="0" y="2599134"/>
            <a:ext cx="682676" cy="1789807"/>
          </a:xfrm>
          <a:prstGeom prst="rect">
            <a:avLst/>
          </a:prstGeom>
          <a:noFill/>
          <a:ln/>
        </p:spPr>
        <p:txBody>
          <a:bodyPr vert="vert" wrap="none" lIns="0" tIns="0" rIns="0" bIns="0" rtlCol="0" anchor="ctr"/>
          <a:lstStyle/>
          <a:p>
            <a:pPr marL="0" indent="0" algn="l">
              <a:buNone/>
            </a:pPr>
            <a:r>
              <a:rPr lang="en-US" sz="2625" dirty="0">
                <a:solidFill>
                  <a:srgbClr val="FFFFFF"/>
                </a:solidFill>
                <a:latin typeface="Noto Sans Symbols" pitchFamily="34" charset="0"/>
                <a:ea typeface="Noto Sans Symbols" pitchFamily="34" charset="-122"/>
                <a:cs typeface="Noto Sans Symbols" pitchFamily="34" charset="-120"/>
              </a:rPr>
              <a:t>👤 → 🛡️ → 🕸️</a:t>
            </a:r>
            <a:endParaRPr lang="en-US" sz="2625" dirty="0"/>
          </a:p>
        </p:txBody>
      </p:sp>
      <p:sp>
        <p:nvSpPr>
          <p:cNvPr id="20" name="SK-4-text-19"/>
          <p:cNvSpPr/>
          <p:nvPr/>
        </p:nvSpPr>
        <p:spPr>
          <a:xfrm>
            <a:off x="248692" y="5205115"/>
            <a:ext cx="194965" cy="1152079"/>
          </a:xfrm>
          <a:prstGeom prst="rect">
            <a:avLst/>
          </a:prstGeom>
          <a:noFill/>
          <a:ln/>
        </p:spPr>
        <p:txBody>
          <a:bodyPr vert="vert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FFFFFF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CARE ACT 2014</a:t>
            </a:r>
            <a:endParaRPr lang="en-US" sz="1350" dirty="0"/>
          </a:p>
        </p:txBody>
      </p:sp>
      <p:sp>
        <p:nvSpPr>
          <p:cNvPr id="21" name="SK-4-text-20"/>
          <p:cNvSpPr/>
          <p:nvPr/>
        </p:nvSpPr>
        <p:spPr>
          <a:xfrm>
            <a:off x="1145977" y="418207"/>
            <a:ext cx="7612380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757575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RESPONDING TO ABUSE · SLIDE 4 OF 10</a:t>
            </a:r>
            <a:endParaRPr lang="en-US" sz="1350" dirty="0"/>
          </a:p>
        </p:txBody>
      </p:sp>
      <p:sp>
        <p:nvSpPr>
          <p:cNvPr id="22" name="SK-4-text-21"/>
          <p:cNvSpPr/>
          <p:nvPr/>
        </p:nvSpPr>
        <p:spPr>
          <a:xfrm>
            <a:off x="1158180" y="713184"/>
            <a:ext cx="11033820" cy="5211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750" dirty="0">
                <a:solidFill>
                  <a:srgbClr val="001F3F"/>
                </a:solidFill>
                <a:latin typeface="Roboto-BoldItalic" pitchFamily="34" charset="0"/>
                <a:ea typeface="Roboto-BoldItalic" pitchFamily="34" charset="-122"/>
                <a:cs typeface="Roboto-BoldItalic" pitchFamily="34" charset="-120"/>
              </a:rPr>
              <a:t>Responding to Suspected Abuse and Thresholds</a:t>
            </a:r>
            <a:endParaRPr lang="en-US" sz="3750" dirty="0"/>
          </a:p>
        </p:txBody>
      </p:sp>
      <p:sp>
        <p:nvSpPr>
          <p:cNvPr id="23" name="SK-4-text-22"/>
          <p:cNvSpPr/>
          <p:nvPr/>
        </p:nvSpPr>
        <p:spPr>
          <a:xfrm>
            <a:off x="1121569" y="1412677"/>
            <a:ext cx="11070431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757575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Immediate action → threshold decision → local referral pathway</a:t>
            </a:r>
            <a:endParaRPr lang="en-US" sz="1650" dirty="0"/>
          </a:p>
        </p:txBody>
      </p:sp>
      <p:sp>
        <p:nvSpPr>
          <p:cNvPr id="24" name="SK-4-text-23"/>
          <p:cNvSpPr/>
          <p:nvPr/>
        </p:nvSpPr>
        <p:spPr>
          <a:xfrm>
            <a:off x="1889671" y="2557909"/>
            <a:ext cx="4945380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FFFFFF"/>
                </a:solidFill>
                <a:latin typeface="Roboto-BoldItalic" pitchFamily="34" charset="0"/>
                <a:ea typeface="Roboto-BoldItalic" pitchFamily="34" charset="-122"/>
                <a:cs typeface="Roboto-BoldItalic" pitchFamily="34" charset="-120"/>
              </a:rPr>
              <a:t>1. Immediate Safety</a:t>
            </a:r>
            <a:endParaRPr lang="en-US" sz="1650" dirty="0"/>
          </a:p>
        </p:txBody>
      </p:sp>
      <p:sp>
        <p:nvSpPr>
          <p:cNvPr id="25" name="SK-4-text-24"/>
          <p:cNvSpPr/>
          <p:nvPr/>
        </p:nvSpPr>
        <p:spPr>
          <a:xfrm>
            <a:off x="1267867" y="3017490"/>
            <a:ext cx="2925961" cy="39766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212121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1. Ensure immediate safety — patient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212121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and others at risk</a:t>
            </a:r>
            <a:endParaRPr lang="en-US" sz="1350" dirty="0"/>
          </a:p>
        </p:txBody>
      </p:sp>
      <p:sp>
        <p:nvSpPr>
          <p:cNvPr id="26" name="SK-4-text-25"/>
          <p:cNvSpPr/>
          <p:nvPr/>
        </p:nvSpPr>
        <p:spPr>
          <a:xfrm>
            <a:off x="1243459" y="3456384"/>
            <a:ext cx="2743200" cy="39766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212121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2. Emergency services needed? →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212121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Call 999</a:t>
            </a:r>
            <a:endParaRPr lang="en-US" sz="1350" dirty="0"/>
          </a:p>
        </p:txBody>
      </p:sp>
      <p:sp>
        <p:nvSpPr>
          <p:cNvPr id="27" name="SK-4-text-26"/>
          <p:cNvSpPr/>
          <p:nvPr/>
        </p:nvSpPr>
        <p:spPr>
          <a:xfrm>
            <a:off x="1255663" y="3895279"/>
            <a:ext cx="2986980" cy="41820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212121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3. Crime to report? → Call 101 (unless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212121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immediate risk)</a:t>
            </a:r>
            <a:endParaRPr lang="en-US" sz="1350" dirty="0"/>
          </a:p>
        </p:txBody>
      </p:sp>
      <p:sp>
        <p:nvSpPr>
          <p:cNvPr id="28" name="SK-4-text-27"/>
          <p:cNvSpPr/>
          <p:nvPr/>
        </p:nvSpPr>
        <p:spPr>
          <a:xfrm>
            <a:off x="1255663" y="4341019"/>
            <a:ext cx="2925961" cy="39082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212121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4. Gather information in patient's own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212121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words</a:t>
            </a:r>
            <a:endParaRPr lang="en-US" sz="1350" dirty="0"/>
          </a:p>
        </p:txBody>
      </p:sp>
      <p:sp>
        <p:nvSpPr>
          <p:cNvPr id="29" name="SK-4-text-28"/>
          <p:cNvSpPr/>
          <p:nvPr/>
        </p:nvSpPr>
        <p:spPr>
          <a:xfrm>
            <a:off x="1255663" y="4766221"/>
            <a:ext cx="7132320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212121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5. Document their desired outcomes</a:t>
            </a:r>
            <a:endParaRPr lang="en-US" sz="1350" dirty="0"/>
          </a:p>
        </p:txBody>
      </p:sp>
      <p:sp>
        <p:nvSpPr>
          <p:cNvPr id="30" name="SK-4-text-29"/>
          <p:cNvSpPr/>
          <p:nvPr/>
        </p:nvSpPr>
        <p:spPr>
          <a:xfrm>
            <a:off x="1255663" y="5006280"/>
            <a:ext cx="3072259" cy="41820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212121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6. Raise safeguarding concern — same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212121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day if urgent</a:t>
            </a:r>
            <a:endParaRPr lang="en-US" sz="1350" dirty="0"/>
          </a:p>
        </p:txBody>
      </p:sp>
      <p:sp>
        <p:nvSpPr>
          <p:cNvPr id="31" name="SK-4-text-30"/>
          <p:cNvSpPr/>
          <p:nvPr/>
        </p:nvSpPr>
        <p:spPr>
          <a:xfrm>
            <a:off x="1255663" y="5445175"/>
            <a:ext cx="3048000" cy="41136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212121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7. Inform key people (CQC, relatives as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212121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appropriate)</a:t>
            </a:r>
            <a:endParaRPr lang="en-US" sz="1350" dirty="0"/>
          </a:p>
        </p:txBody>
      </p:sp>
      <p:sp>
        <p:nvSpPr>
          <p:cNvPr id="32" name="SK-4-text-31"/>
          <p:cNvSpPr/>
          <p:nvPr/>
        </p:nvSpPr>
        <p:spPr>
          <a:xfrm>
            <a:off x="1243459" y="5877223"/>
            <a:ext cx="3060055" cy="41820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212121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8. Consider others at risk — household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212121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members, children</a:t>
            </a:r>
            <a:endParaRPr lang="en-US" sz="1350" dirty="0"/>
          </a:p>
        </p:txBody>
      </p:sp>
      <p:sp>
        <p:nvSpPr>
          <p:cNvPr id="33" name="SK-4-text-32"/>
          <p:cNvSpPr/>
          <p:nvPr/>
        </p:nvSpPr>
        <p:spPr>
          <a:xfrm>
            <a:off x="4815780" y="2551063"/>
            <a:ext cx="7376220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FFFFFF"/>
                </a:solidFill>
                <a:latin typeface="Roboto-BoldItalic" pitchFamily="34" charset="0"/>
                <a:ea typeface="Roboto-BoldItalic" pitchFamily="34" charset="-122"/>
                <a:cs typeface="Roboto-BoldItalic" pitchFamily="34" charset="-120"/>
              </a:rPr>
              <a:t>2. The Three Threshold Questions</a:t>
            </a:r>
            <a:endParaRPr lang="en-US" sz="1650" dirty="0"/>
          </a:p>
        </p:txBody>
      </p:sp>
      <p:sp>
        <p:nvSpPr>
          <p:cNvPr id="34" name="SK-4-text-33"/>
          <p:cNvSpPr/>
          <p:nvPr/>
        </p:nvSpPr>
        <p:spPr>
          <a:xfrm>
            <a:off x="5157192" y="3079105"/>
            <a:ext cx="5867400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212121"/>
                </a:solidFill>
                <a:latin typeface="Roboto-BoldItalic" pitchFamily="34" charset="0"/>
                <a:ea typeface="Roboto-BoldItalic" pitchFamily="34" charset="-122"/>
                <a:cs typeface="Roboto-BoldItalic" pitchFamily="34" charset="-120"/>
              </a:rPr>
              <a:t>Q1 — Care &amp; Support Needs</a:t>
            </a:r>
            <a:endParaRPr lang="en-US" sz="1500" dirty="0"/>
          </a:p>
        </p:txBody>
      </p:sp>
      <p:sp>
        <p:nvSpPr>
          <p:cNvPr id="35" name="SK-4-text-34"/>
          <p:cNvSpPr/>
          <p:nvPr/>
        </p:nvSpPr>
        <p:spPr>
          <a:xfrm>
            <a:off x="5266879" y="3319165"/>
            <a:ext cx="2218879" cy="40451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620"/>
              </a:lnSpc>
              <a:buNone/>
            </a:pPr>
            <a:r>
              <a:rPr lang="en-US" sz="1350" dirty="0">
                <a:solidFill>
                  <a:srgbClr val="212121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Does the adult have care and</a:t>
            </a:r>
            <a:endParaRPr lang="en-US" sz="1350" dirty="0"/>
          </a:p>
          <a:p>
            <a:pPr marL="0" indent="0" algn="ctr">
              <a:lnSpc>
                <a:spcPts val="1620"/>
              </a:lnSpc>
              <a:buNone/>
            </a:pPr>
            <a:r>
              <a:rPr lang="en-US" sz="1350" dirty="0">
                <a:solidFill>
                  <a:srgbClr val="212121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support needs?</a:t>
            </a:r>
            <a:endParaRPr lang="en-US" sz="1350" dirty="0"/>
          </a:p>
        </p:txBody>
      </p:sp>
      <p:sp>
        <p:nvSpPr>
          <p:cNvPr id="36" name="SK-4-text-35"/>
          <p:cNvSpPr/>
          <p:nvPr/>
        </p:nvSpPr>
        <p:spPr>
          <a:xfrm>
            <a:off x="5254675" y="4004965"/>
            <a:ext cx="5410200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212121"/>
                </a:solidFill>
                <a:latin typeface="Roboto-BoldItalic" pitchFamily="34" charset="0"/>
                <a:ea typeface="Roboto-BoldItalic" pitchFamily="34" charset="-122"/>
                <a:cs typeface="Roboto-BoldItalic" pitchFamily="34" charset="-120"/>
              </a:rPr>
              <a:t>Q2 — Experiencing Abuse</a:t>
            </a:r>
            <a:endParaRPr lang="en-US" sz="1500" dirty="0"/>
          </a:p>
        </p:txBody>
      </p:sp>
      <p:sp>
        <p:nvSpPr>
          <p:cNvPr id="37" name="SK-4-text-36"/>
          <p:cNvSpPr/>
          <p:nvPr/>
        </p:nvSpPr>
        <p:spPr>
          <a:xfrm>
            <a:off x="4925467" y="4238179"/>
            <a:ext cx="2889498" cy="41136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620"/>
              </a:lnSpc>
              <a:buNone/>
            </a:pPr>
            <a:r>
              <a:rPr lang="en-US" sz="1350" dirty="0">
                <a:solidFill>
                  <a:srgbClr val="212121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Is the person experiencing or at risk of</a:t>
            </a:r>
            <a:endParaRPr lang="en-US" sz="1350" dirty="0"/>
          </a:p>
          <a:p>
            <a:pPr marL="0" indent="0" algn="ctr">
              <a:lnSpc>
                <a:spcPts val="1620"/>
              </a:lnSpc>
              <a:buNone/>
            </a:pPr>
            <a:r>
              <a:rPr lang="en-US" sz="1350" dirty="0">
                <a:solidFill>
                  <a:srgbClr val="212121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abuse or neglect?</a:t>
            </a:r>
            <a:endParaRPr lang="en-US" sz="1350" dirty="0"/>
          </a:p>
        </p:txBody>
      </p:sp>
      <p:sp>
        <p:nvSpPr>
          <p:cNvPr id="38" name="SK-4-text-37"/>
          <p:cNvSpPr/>
          <p:nvPr/>
        </p:nvSpPr>
        <p:spPr>
          <a:xfrm>
            <a:off x="5157192" y="4930825"/>
            <a:ext cx="6324600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212121"/>
                </a:solidFill>
                <a:latin typeface="Roboto-BoldItalic" pitchFamily="34" charset="0"/>
                <a:ea typeface="Roboto-BoldItalic" pitchFamily="34" charset="-122"/>
                <a:cs typeface="Roboto-BoldItalic" pitchFamily="34" charset="-120"/>
              </a:rPr>
              <a:t>Q3 — Unable to Self-Protect</a:t>
            </a:r>
            <a:endParaRPr lang="en-US" sz="1500" dirty="0"/>
          </a:p>
        </p:txBody>
      </p:sp>
      <p:sp>
        <p:nvSpPr>
          <p:cNvPr id="39" name="SK-4-text-38"/>
          <p:cNvSpPr/>
          <p:nvPr/>
        </p:nvSpPr>
        <p:spPr>
          <a:xfrm>
            <a:off x="4779169" y="5170884"/>
            <a:ext cx="3194298" cy="41136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620"/>
              </a:lnSpc>
              <a:buNone/>
            </a:pPr>
            <a:r>
              <a:rPr lang="en-US" sz="1350" dirty="0">
                <a:solidFill>
                  <a:srgbClr val="212121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Are they unable to protect themselves as</a:t>
            </a:r>
            <a:endParaRPr lang="en-US" sz="1350" dirty="0"/>
          </a:p>
          <a:p>
            <a:pPr marL="0" indent="0" algn="ctr">
              <a:lnSpc>
                <a:spcPts val="1620"/>
              </a:lnSpc>
              <a:buNone/>
            </a:pPr>
            <a:r>
              <a:rPr lang="en-US" sz="1350" dirty="0">
                <a:solidFill>
                  <a:srgbClr val="212121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a result of those care and support needs?"</a:t>
            </a:r>
            <a:endParaRPr lang="en-US" sz="1350" dirty="0"/>
          </a:p>
        </p:txBody>
      </p:sp>
      <p:sp>
        <p:nvSpPr>
          <p:cNvPr id="40" name="SK-4-text-39"/>
          <p:cNvSpPr/>
          <p:nvPr/>
        </p:nvSpPr>
        <p:spPr>
          <a:xfrm>
            <a:off x="4766965" y="5753844"/>
            <a:ext cx="3194298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350" dirty="0">
                <a:solidFill>
                  <a:srgbClr val="212121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All three must be met for a Section 42 enquiry</a:t>
            </a:r>
            <a:endParaRPr lang="en-US" sz="1350" dirty="0"/>
          </a:p>
        </p:txBody>
      </p:sp>
      <p:sp>
        <p:nvSpPr>
          <p:cNvPr id="41" name="SK-4-text-40"/>
          <p:cNvSpPr/>
          <p:nvPr/>
        </p:nvSpPr>
        <p:spPr>
          <a:xfrm>
            <a:off x="4974282" y="5952679"/>
            <a:ext cx="2779663" cy="37713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620"/>
              </a:lnSpc>
              <a:buNone/>
            </a:pPr>
            <a:r>
              <a:rPr lang="en-US" sz="1350" dirty="0">
                <a:solidFill>
                  <a:srgbClr val="212121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(Care Act 2014). Duty lies with the Local</a:t>
            </a:r>
            <a:endParaRPr lang="en-US" sz="1350" dirty="0"/>
          </a:p>
          <a:p>
            <a:pPr marL="0" indent="0" algn="ctr">
              <a:lnSpc>
                <a:spcPts val="1620"/>
              </a:lnSpc>
              <a:buNone/>
            </a:pPr>
            <a:r>
              <a:rPr lang="en-US" sz="1350" dirty="0">
                <a:solidFill>
                  <a:srgbClr val="212121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Authority — not the GP.</a:t>
            </a:r>
            <a:endParaRPr lang="en-US" sz="1350" dirty="0"/>
          </a:p>
        </p:txBody>
      </p:sp>
      <p:sp>
        <p:nvSpPr>
          <p:cNvPr id="42" name="SK-4-text-41"/>
          <p:cNvSpPr/>
          <p:nvPr/>
        </p:nvSpPr>
        <p:spPr>
          <a:xfrm>
            <a:off x="9119592" y="2557909"/>
            <a:ext cx="3072408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FFFFFF"/>
                </a:solidFill>
                <a:latin typeface="Roboto-BoldItalic" pitchFamily="34" charset="0"/>
                <a:ea typeface="Roboto-BoldItalic" pitchFamily="34" charset="-122"/>
                <a:cs typeface="Roboto-BoldItalic" pitchFamily="34" charset="-120"/>
              </a:rPr>
              <a:t>3. Where to Report</a:t>
            </a:r>
            <a:endParaRPr lang="en-US" sz="1650" dirty="0"/>
          </a:p>
        </p:txBody>
      </p:sp>
      <p:sp>
        <p:nvSpPr>
          <p:cNvPr id="43" name="SK-4-text-42"/>
          <p:cNvSpPr/>
          <p:nvPr/>
        </p:nvSpPr>
        <p:spPr>
          <a:xfrm>
            <a:off x="8339286" y="3031182"/>
            <a:ext cx="3852714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212121"/>
                </a:solidFill>
                <a:latin typeface="Roboto-BoldItalic" pitchFamily="34" charset="0"/>
                <a:ea typeface="Roboto-BoldItalic" pitchFamily="34" charset="-122"/>
                <a:cs typeface="Roboto-BoldItalic" pitchFamily="34" charset="-120"/>
              </a:rPr>
              <a:t>Bradford District:</a:t>
            </a:r>
            <a:endParaRPr lang="en-US" sz="1500" dirty="0"/>
          </a:p>
        </p:txBody>
      </p:sp>
      <p:sp>
        <p:nvSpPr>
          <p:cNvPr id="44" name="SK-4-text-43"/>
          <p:cNvSpPr/>
          <p:nvPr/>
        </p:nvSpPr>
        <p:spPr>
          <a:xfrm>
            <a:off x="8339286" y="3278088"/>
            <a:ext cx="3497580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212121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- Safer Bradford:</a:t>
            </a:r>
            <a:endParaRPr lang="en-US" sz="1350" dirty="0"/>
          </a:p>
        </p:txBody>
      </p:sp>
      <p:sp>
        <p:nvSpPr>
          <p:cNvPr id="45" name="SK-4-text-44"/>
          <p:cNvSpPr/>
          <p:nvPr/>
        </p:nvSpPr>
        <p:spPr>
          <a:xfrm>
            <a:off x="8436769" y="3490615"/>
            <a:ext cx="3755231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212121"/>
                </a:solidFill>
                <a:latin typeface="Roboto-BoldItalic" pitchFamily="34" charset="0"/>
                <a:ea typeface="Roboto-BoldItalic" pitchFamily="34" charset="-122"/>
                <a:cs typeface="Roboto-BoldItalic" pitchFamily="34" charset="-120"/>
              </a:rPr>
              <a:t>saferbradford.co.uk/report-a-concern</a:t>
            </a:r>
            <a:endParaRPr lang="en-US" sz="1350" dirty="0"/>
          </a:p>
        </p:txBody>
      </p:sp>
      <p:sp>
        <p:nvSpPr>
          <p:cNvPr id="46" name="SK-4-text-45"/>
          <p:cNvSpPr/>
          <p:nvPr/>
        </p:nvSpPr>
        <p:spPr>
          <a:xfrm>
            <a:off x="8339286" y="3723829"/>
            <a:ext cx="3852714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212121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- Tel: 01274 431077 (office hours)</a:t>
            </a:r>
            <a:endParaRPr lang="en-US" sz="1350" dirty="0"/>
          </a:p>
        </p:txBody>
      </p:sp>
      <p:sp>
        <p:nvSpPr>
          <p:cNvPr id="47" name="SK-4-text-46"/>
          <p:cNvSpPr/>
          <p:nvPr/>
        </p:nvSpPr>
        <p:spPr>
          <a:xfrm>
            <a:off x="8339286" y="3957042"/>
            <a:ext cx="3182094" cy="41820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212121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- Out of Hours: 01274 431010 (Emergency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212121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Duty Team)</a:t>
            </a:r>
            <a:endParaRPr lang="en-US" sz="1350" dirty="0"/>
          </a:p>
        </p:txBody>
      </p:sp>
      <p:sp>
        <p:nvSpPr>
          <p:cNvPr id="48" name="SK-4-text-47"/>
          <p:cNvSpPr/>
          <p:nvPr/>
        </p:nvSpPr>
        <p:spPr>
          <a:xfrm>
            <a:off x="8339286" y="4491930"/>
            <a:ext cx="3657600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212121"/>
                </a:solidFill>
                <a:latin typeface="Roboto-BoldItalic" pitchFamily="34" charset="0"/>
                <a:ea typeface="Roboto-BoldItalic" pitchFamily="34" charset="-122"/>
                <a:cs typeface="Roboto-BoldItalic" pitchFamily="34" charset="-120"/>
              </a:rPr>
              <a:t>North Yorkshire:</a:t>
            </a:r>
            <a:endParaRPr lang="en-US" sz="1500" dirty="0"/>
          </a:p>
        </p:txBody>
      </p:sp>
      <p:sp>
        <p:nvSpPr>
          <p:cNvPr id="49" name="SK-4-text-48"/>
          <p:cNvSpPr/>
          <p:nvPr/>
        </p:nvSpPr>
        <p:spPr>
          <a:xfrm>
            <a:off x="8339286" y="4731990"/>
            <a:ext cx="3852714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212121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- Tel: 0300 131 2 131 (including out of hours)</a:t>
            </a:r>
            <a:endParaRPr lang="en-US" sz="1350" dirty="0"/>
          </a:p>
        </p:txBody>
      </p:sp>
      <p:sp>
        <p:nvSpPr>
          <p:cNvPr id="50" name="SK-4-text-49"/>
          <p:cNvSpPr/>
          <p:nvPr/>
        </p:nvSpPr>
        <p:spPr>
          <a:xfrm>
            <a:off x="8339286" y="4972050"/>
            <a:ext cx="2706588" cy="40451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212121"/>
                </a:solidFill>
                <a:latin typeface="Roboto-BoldItalic" pitchFamily="34" charset="0"/>
                <a:ea typeface="Roboto-BoldItalic" pitchFamily="34" charset="-122"/>
                <a:cs typeface="Roboto-BoldItalic" pitchFamily="34" charset="-120"/>
              </a:rPr>
              <a:t>- northyorks.gov.uk/safeguarding-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212121"/>
                </a:solidFill>
                <a:latin typeface="Roboto-BoldItalic" pitchFamily="34" charset="0"/>
                <a:ea typeface="Roboto-BoldItalic" pitchFamily="34" charset="-122"/>
                <a:cs typeface="Roboto-BoldItalic" pitchFamily="34" charset="-120"/>
              </a:rPr>
              <a:t>vulnerable-adults</a:t>
            </a:r>
            <a:endParaRPr lang="en-US" sz="1350" dirty="0"/>
          </a:p>
        </p:txBody>
      </p:sp>
      <p:sp>
        <p:nvSpPr>
          <p:cNvPr id="51" name="SK-4-text-50"/>
          <p:cNvSpPr/>
          <p:nvPr/>
        </p:nvSpPr>
        <p:spPr>
          <a:xfrm>
            <a:off x="8436769" y="5589240"/>
            <a:ext cx="3096667" cy="64457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620"/>
              </a:lnSpc>
              <a:buNone/>
            </a:pPr>
            <a:r>
              <a:rPr lang="en-US" sz="1350" dirty="0">
                <a:solidFill>
                  <a:srgbClr val="212121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“ You do not need proof — you need</a:t>
            </a:r>
            <a:endParaRPr lang="en-US" sz="1350" dirty="0"/>
          </a:p>
          <a:p>
            <a:pPr marL="0" indent="0" algn="ctr">
              <a:lnSpc>
                <a:spcPts val="1620"/>
              </a:lnSpc>
              <a:buNone/>
            </a:pPr>
            <a:r>
              <a:rPr lang="en-US" sz="1350" dirty="0">
                <a:solidFill>
                  <a:srgbClr val="212121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reasonable concern. If you don't report,</a:t>
            </a:r>
            <a:endParaRPr lang="en-US" sz="1350" dirty="0"/>
          </a:p>
          <a:p>
            <a:pPr marL="0" indent="0" algn="ctr">
              <a:lnSpc>
                <a:spcPts val="1620"/>
              </a:lnSpc>
              <a:buNone/>
            </a:pPr>
            <a:r>
              <a:rPr lang="en-US" sz="1350" dirty="0">
                <a:solidFill>
                  <a:srgbClr val="212121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the abuse may continue.</a:t>
            </a:r>
            <a:endParaRPr lang="en-US" sz="1350" dirty="0"/>
          </a:p>
        </p:txBody>
      </p:sp>
      <p:sp>
        <p:nvSpPr>
          <p:cNvPr id="52" name="SK-4-text-51"/>
          <p:cNvSpPr/>
          <p:nvPr/>
        </p:nvSpPr>
        <p:spPr>
          <a:xfrm>
            <a:off x="719286" y="6604248"/>
            <a:ext cx="3840480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FFFFFF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www.bradfordvts.co.uk</a:t>
            </a:r>
            <a:endParaRPr lang="en-US" sz="1200" dirty="0"/>
          </a:p>
        </p:txBody>
      </p:sp>
      <p:sp>
        <p:nvSpPr>
          <p:cNvPr id="53" name="SK-4-text-52"/>
          <p:cNvSpPr/>
          <p:nvPr/>
        </p:nvSpPr>
        <p:spPr>
          <a:xfrm>
            <a:off x="4023271" y="6604248"/>
            <a:ext cx="4474369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FFFFFF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Safeguarding Adults, MARAC &amp; Risk Assessment in General Practice</a:t>
            </a:r>
            <a:endParaRPr lang="en-US" sz="1200" dirty="0"/>
          </a:p>
        </p:txBody>
      </p:sp>
      <p:sp>
        <p:nvSpPr>
          <p:cNvPr id="54" name="SK-4-text-53"/>
          <p:cNvSpPr/>
          <p:nvPr/>
        </p:nvSpPr>
        <p:spPr>
          <a:xfrm>
            <a:off x="10923984" y="6604248"/>
            <a:ext cx="1268016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FFFFFF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Slide 4 of 10</a:t>
            </a:r>
            <a:endParaRPr lang="en-US" sz="1200" dirty="0"/>
          </a:p>
        </p:txBody>
      </p:sp>
      <p:sp>
        <p:nvSpPr>
          <p:cNvPr id="55" name="SK-4-text-54"/>
          <p:cNvSpPr/>
          <p:nvPr/>
        </p:nvSpPr>
        <p:spPr>
          <a:xfrm>
            <a:off x="11838384" y="6617940"/>
            <a:ext cx="207169" cy="1576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FFFFFF"/>
                </a:solidFill>
                <a:latin typeface="Noto Sans Symbols" pitchFamily="34" charset="0"/>
                <a:ea typeface="Noto Sans Symbols" pitchFamily="34" charset="-122"/>
                <a:cs typeface="Noto Sans Symbols" pitchFamily="34" charset="-120"/>
              </a:rPr>
              <a:t>■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5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5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97380" y="0"/>
            <a:ext cx="2194471" cy="1234380"/>
          </a:xfrm>
          <a:prstGeom prst="rect">
            <a:avLst/>
          </a:prstGeom>
        </p:spPr>
      </p:pic>
      <p:pic>
        <p:nvPicPr>
          <p:cNvPr id="4" name="SK-5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4937671"/>
            <a:ext cx="1462980" cy="1611511"/>
          </a:xfrm>
          <a:prstGeom prst="rect">
            <a:avLst/>
          </a:prstGeom>
        </p:spPr>
      </p:pic>
      <p:pic>
        <p:nvPicPr>
          <p:cNvPr id="5" name="SK-5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26690" y="1453753"/>
            <a:ext cx="1097161" cy="4923979"/>
          </a:xfrm>
          <a:prstGeom prst="rect">
            <a:avLst/>
          </a:prstGeom>
        </p:spPr>
      </p:pic>
      <p:pic>
        <p:nvPicPr>
          <p:cNvPr id="6" name="SK-5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65671" y="342900"/>
            <a:ext cx="1219200" cy="1131540"/>
          </a:xfrm>
          <a:prstGeom prst="rect">
            <a:avLst/>
          </a:prstGeom>
        </p:spPr>
      </p:pic>
      <p:pic>
        <p:nvPicPr>
          <p:cNvPr id="7" name="SK-5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072580" y="1190625"/>
            <a:ext cx="9448800" cy="19050"/>
          </a:xfrm>
          <a:prstGeom prst="rect">
            <a:avLst/>
          </a:prstGeom>
        </p:spPr>
      </p:pic>
      <p:pic>
        <p:nvPicPr>
          <p:cNvPr id="8" name="SK-5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072580" y="1666429"/>
            <a:ext cx="9607153" cy="377130"/>
          </a:xfrm>
          <a:prstGeom prst="rect">
            <a:avLst/>
          </a:prstGeom>
        </p:spPr>
      </p:pic>
      <p:pic>
        <p:nvPicPr>
          <p:cNvPr id="9" name="SK-5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072580" y="1666429"/>
            <a:ext cx="121890" cy="377130"/>
          </a:xfrm>
          <a:prstGeom prst="rect">
            <a:avLst/>
          </a:prstGeom>
        </p:spPr>
      </p:pic>
      <p:pic>
        <p:nvPicPr>
          <p:cNvPr id="10" name="SK-5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486573" y="1748730"/>
            <a:ext cx="1670298" cy="212527"/>
          </a:xfrm>
          <a:prstGeom prst="rect">
            <a:avLst/>
          </a:prstGeom>
        </p:spPr>
      </p:pic>
      <p:pic>
        <p:nvPicPr>
          <p:cNvPr id="11" name="SK-5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993112" y="1714500"/>
            <a:ext cx="9525" cy="281136"/>
          </a:xfrm>
          <a:prstGeom prst="rect">
            <a:avLst/>
          </a:prstGeom>
        </p:spPr>
      </p:pic>
      <p:pic>
        <p:nvPicPr>
          <p:cNvPr id="12" name="SK-5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072580" y="2187625"/>
            <a:ext cx="9607153" cy="377130"/>
          </a:xfrm>
          <a:prstGeom prst="rect">
            <a:avLst/>
          </a:prstGeom>
        </p:spPr>
      </p:pic>
      <p:pic>
        <p:nvPicPr>
          <p:cNvPr id="13" name="SK-5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2072580" y="2187625"/>
            <a:ext cx="121890" cy="377130"/>
          </a:xfrm>
          <a:prstGeom prst="rect">
            <a:avLst/>
          </a:prstGeom>
        </p:spPr>
      </p:pic>
      <p:pic>
        <p:nvPicPr>
          <p:cNvPr id="14" name="SK-5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4120753" y="2269927"/>
            <a:ext cx="3633192" cy="212527"/>
          </a:xfrm>
          <a:prstGeom prst="rect">
            <a:avLst/>
          </a:prstGeom>
          <a:solidFill>
            <a:schemeClr val="accent2"/>
          </a:solidFill>
        </p:spPr>
      </p:pic>
      <p:pic>
        <p:nvPicPr>
          <p:cNvPr id="15" name="SK-5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7993112" y="2235696"/>
            <a:ext cx="9525" cy="281136"/>
          </a:xfrm>
          <a:prstGeom prst="rect">
            <a:avLst/>
          </a:prstGeom>
        </p:spPr>
      </p:pic>
      <p:pic>
        <p:nvPicPr>
          <p:cNvPr id="16" name="SK-5-img-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7993112" y="2605980"/>
            <a:ext cx="9525" cy="95994"/>
          </a:xfrm>
          <a:prstGeom prst="rect">
            <a:avLst/>
          </a:prstGeom>
        </p:spPr>
      </p:pic>
      <p:pic>
        <p:nvPicPr>
          <p:cNvPr id="17" name="SK-5-img-16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7970934" y="2655984"/>
            <a:ext cx="53882" cy="53882"/>
          </a:xfrm>
          <a:prstGeom prst="rect">
            <a:avLst/>
          </a:prstGeom>
        </p:spPr>
      </p:pic>
      <p:pic>
        <p:nvPicPr>
          <p:cNvPr id="18" name="SK-5-img-17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2072580" y="2708821"/>
            <a:ext cx="9607153" cy="377130"/>
          </a:xfrm>
          <a:prstGeom prst="rect">
            <a:avLst/>
          </a:prstGeom>
        </p:spPr>
      </p:pic>
      <p:pic>
        <p:nvPicPr>
          <p:cNvPr id="19" name="SK-5-img-18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2072580" y="2708821"/>
            <a:ext cx="121890" cy="377130"/>
          </a:xfrm>
          <a:prstGeom prst="rect">
            <a:avLst/>
          </a:prstGeom>
        </p:spPr>
      </p:pic>
      <p:pic>
        <p:nvPicPr>
          <p:cNvPr id="20" name="SK-5-img-19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4120753" y="2791123"/>
            <a:ext cx="3694063" cy="212527"/>
          </a:xfrm>
          <a:prstGeom prst="rect">
            <a:avLst/>
          </a:prstGeom>
        </p:spPr>
      </p:pic>
      <p:pic>
        <p:nvPicPr>
          <p:cNvPr id="21" name="SK-5-img-20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7993112" y="2756892"/>
            <a:ext cx="9525" cy="281136"/>
          </a:xfrm>
          <a:prstGeom prst="rect">
            <a:avLst/>
          </a:prstGeom>
        </p:spPr>
      </p:pic>
      <p:pic>
        <p:nvPicPr>
          <p:cNvPr id="25" name="SK-5-img-24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2072580" y="3751213"/>
            <a:ext cx="9607153" cy="1234380"/>
          </a:xfrm>
          <a:prstGeom prst="rect">
            <a:avLst/>
          </a:prstGeom>
        </p:spPr>
      </p:pic>
      <p:pic>
        <p:nvPicPr>
          <p:cNvPr id="26" name="SK-5-img-25" descr="preencoded.png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2072580" y="3751213"/>
            <a:ext cx="121890" cy="1234380"/>
          </a:xfrm>
          <a:prstGeom prst="rect">
            <a:avLst/>
          </a:prstGeom>
        </p:spPr>
      </p:pic>
      <p:pic>
        <p:nvPicPr>
          <p:cNvPr id="27" name="SK-5-img-26" descr="preencoded.png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5998369" y="3956745"/>
            <a:ext cx="5535067" cy="14288"/>
          </a:xfrm>
          <a:prstGeom prst="rect">
            <a:avLst/>
          </a:prstGeom>
        </p:spPr>
      </p:pic>
      <p:pic>
        <p:nvPicPr>
          <p:cNvPr id="28" name="SK-5-img-27" descr="preencoded.png"/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2389584" y="4389090"/>
            <a:ext cx="963067" cy="274290"/>
          </a:xfrm>
          <a:prstGeom prst="rect">
            <a:avLst/>
          </a:prstGeom>
        </p:spPr>
      </p:pic>
      <p:pic>
        <p:nvPicPr>
          <p:cNvPr id="29" name="SK-5-img-28" descr="preencoded.png"/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3511153" y="4389090"/>
            <a:ext cx="2523679" cy="274290"/>
          </a:xfrm>
          <a:prstGeom prst="rect">
            <a:avLst/>
          </a:prstGeom>
        </p:spPr>
      </p:pic>
      <p:pic>
        <p:nvPicPr>
          <p:cNvPr id="30" name="SK-5-img-29" descr="preencoded.png"/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6156871" y="4389090"/>
            <a:ext cx="2621161" cy="274290"/>
          </a:xfrm>
          <a:prstGeom prst="rect">
            <a:avLst/>
          </a:prstGeom>
        </p:spPr>
      </p:pic>
      <p:pic>
        <p:nvPicPr>
          <p:cNvPr id="31" name="SK-5-img-30" descr="preencoded.png"/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8900071" y="4389090"/>
            <a:ext cx="2657773" cy="274290"/>
          </a:xfrm>
          <a:prstGeom prst="rect">
            <a:avLst/>
          </a:prstGeom>
        </p:spPr>
      </p:pic>
      <p:pic>
        <p:nvPicPr>
          <p:cNvPr id="32" name="SK-5-img-31" descr="preencoded.png"/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0" y="6549330"/>
            <a:ext cx="12192000" cy="308521"/>
          </a:xfrm>
          <a:prstGeom prst="rect">
            <a:avLst/>
          </a:prstGeom>
        </p:spPr>
      </p:pic>
      <p:pic>
        <p:nvPicPr>
          <p:cNvPr id="33" name="SK-5-img-32" descr="preencoded.png"/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11801773" y="6638479"/>
            <a:ext cx="170557" cy="95994"/>
          </a:xfrm>
          <a:prstGeom prst="rect">
            <a:avLst/>
          </a:prstGeom>
        </p:spPr>
      </p:pic>
      <p:pic>
        <p:nvPicPr>
          <p:cNvPr id="34" name="SK-5-img-33" descr="preencoded.png"/>
          <p:cNvPicPr>
            <a:picLocks noChangeAspect="1"/>
          </p:cNvPicPr>
          <p:nvPr/>
        </p:nvPicPr>
        <p:blipFill>
          <a:blip r:embed="rId32"/>
          <a:stretch>
            <a:fillRect/>
          </a:stretch>
        </p:blipFill>
        <p:spPr>
          <a:xfrm>
            <a:off x="658267" y="5260032"/>
            <a:ext cx="646063" cy="870942"/>
          </a:xfrm>
          <a:prstGeom prst="rect">
            <a:avLst/>
          </a:prstGeom>
        </p:spPr>
      </p:pic>
      <p:sp>
        <p:nvSpPr>
          <p:cNvPr id="35" name="SK-5-text-34"/>
          <p:cNvSpPr/>
          <p:nvPr/>
        </p:nvSpPr>
        <p:spPr>
          <a:xfrm>
            <a:off x="463153" y="534888"/>
            <a:ext cx="1048494" cy="74056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725" b="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SafeLives</a:t>
            </a:r>
            <a:endParaRPr lang="en-US" sz="1725" dirty="0"/>
          </a:p>
        </p:txBody>
      </p:sp>
      <p:sp>
        <p:nvSpPr>
          <p:cNvPr id="36" name="SK-5-text-35"/>
          <p:cNvSpPr/>
          <p:nvPr/>
        </p:nvSpPr>
        <p:spPr>
          <a:xfrm>
            <a:off x="780157" y="1817340"/>
            <a:ext cx="377875" cy="3188940"/>
          </a:xfrm>
          <a:prstGeom prst="rect">
            <a:avLst/>
          </a:prstGeom>
          <a:noFill/>
          <a:ln/>
        </p:spPr>
        <p:txBody>
          <a:bodyPr vert="vert" wrap="none" lIns="0" tIns="0" rIns="0" bIns="0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Risk Assessment Tool</a:t>
            </a:r>
            <a:endParaRPr lang="en-US" sz="2400" dirty="0"/>
          </a:p>
        </p:txBody>
      </p:sp>
      <p:sp>
        <p:nvSpPr>
          <p:cNvPr id="37" name="SK-5-text-36"/>
          <p:cNvSpPr/>
          <p:nvPr/>
        </p:nvSpPr>
        <p:spPr>
          <a:xfrm>
            <a:off x="2048173" y="329059"/>
            <a:ext cx="7406640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66666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Page 5 of 10 · Risk Stratification</a:t>
            </a:r>
            <a:endParaRPr lang="en-US" sz="1350" dirty="0"/>
          </a:p>
        </p:txBody>
      </p:sp>
      <p:sp>
        <p:nvSpPr>
          <p:cNvPr id="38" name="SK-5-text-37"/>
          <p:cNvSpPr/>
          <p:nvPr/>
        </p:nvSpPr>
        <p:spPr>
          <a:xfrm>
            <a:off x="2060377" y="644575"/>
            <a:ext cx="10131623" cy="44574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150" b="1" dirty="0">
                <a:solidFill>
                  <a:srgbClr val="001F3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Risk Stratification: DASH Tool and SOAG</a:t>
            </a:r>
            <a:endParaRPr lang="en-US" sz="3150" dirty="0"/>
          </a:p>
        </p:txBody>
      </p:sp>
      <p:sp>
        <p:nvSpPr>
          <p:cNvPr id="39" name="SK-5-text-38"/>
          <p:cNvSpPr/>
          <p:nvPr/>
        </p:nvSpPr>
        <p:spPr>
          <a:xfrm>
            <a:off x="2048173" y="1316682"/>
            <a:ext cx="10143827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33333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*SafeLives DASH — Domestic Abuse, Stalking and Honour-Based Violence Risk Indicator Checklist · 27 questions · nationally recommended UK tool</a:t>
            </a:r>
            <a:endParaRPr lang="en-US" sz="1050" dirty="0"/>
          </a:p>
        </p:txBody>
      </p:sp>
      <p:sp>
        <p:nvSpPr>
          <p:cNvPr id="40" name="SK-5-text-39"/>
          <p:cNvSpPr/>
          <p:nvPr/>
        </p:nvSpPr>
        <p:spPr>
          <a:xfrm>
            <a:off x="2410821" y="1705439"/>
            <a:ext cx="3017520" cy="34290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475" b="1" dirty="0">
                <a:solidFill>
                  <a:srgbClr val="4F796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STANDARD</a:t>
            </a:r>
            <a:endParaRPr lang="en-US" sz="2475" dirty="0"/>
          </a:p>
        </p:txBody>
      </p:sp>
      <p:sp>
        <p:nvSpPr>
          <p:cNvPr id="41" name="SK-5-text-40"/>
          <p:cNvSpPr/>
          <p:nvPr/>
        </p:nvSpPr>
        <p:spPr>
          <a:xfrm>
            <a:off x="4820513" y="1729616"/>
            <a:ext cx="3360420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Fewer than 14 ✓</a:t>
            </a:r>
            <a:endParaRPr lang="en-US" sz="900" dirty="0"/>
          </a:p>
        </p:txBody>
      </p:sp>
      <p:sp>
        <p:nvSpPr>
          <p:cNvPr id="42" name="SK-5-text-41"/>
          <p:cNvSpPr/>
          <p:nvPr/>
        </p:nvSpPr>
        <p:spPr>
          <a:xfrm>
            <a:off x="8164253" y="1632049"/>
            <a:ext cx="3035796" cy="5005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Safety planning + self-help resources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IDVA referral · Close monitoring</a:t>
            </a:r>
            <a:endParaRPr lang="en-US" sz="1350" dirty="0"/>
          </a:p>
        </p:txBody>
      </p:sp>
      <p:sp>
        <p:nvSpPr>
          <p:cNvPr id="43" name="SK-5-text-42"/>
          <p:cNvSpPr/>
          <p:nvPr/>
        </p:nvSpPr>
        <p:spPr>
          <a:xfrm>
            <a:off x="2433637" y="2251141"/>
            <a:ext cx="2263140" cy="34290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475" b="1" dirty="0">
                <a:solidFill>
                  <a:srgbClr val="9E702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MEDIUM</a:t>
            </a:r>
            <a:endParaRPr lang="en-US" sz="2475" dirty="0"/>
          </a:p>
        </p:txBody>
      </p:sp>
      <p:sp>
        <p:nvSpPr>
          <p:cNvPr id="44" name="SK-5-text-43"/>
          <p:cNvSpPr/>
          <p:nvPr/>
        </p:nvSpPr>
        <p:spPr>
          <a:xfrm>
            <a:off x="4494163" y="2252512"/>
            <a:ext cx="7937004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14+ questions OR professional judgement</a:t>
            </a:r>
            <a:endParaRPr lang="en-US" sz="1000" dirty="0"/>
          </a:p>
        </p:txBody>
      </p:sp>
      <p:sp>
        <p:nvSpPr>
          <p:cNvPr id="45" name="SK-5-text-44"/>
          <p:cNvSpPr/>
          <p:nvPr/>
        </p:nvSpPr>
        <p:spPr>
          <a:xfrm>
            <a:off x="8162464" y="2177501"/>
            <a:ext cx="2584698" cy="47997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IDVA referral · Close monitoring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Consider MARAC referral</a:t>
            </a:r>
            <a:endParaRPr lang="en-US" sz="1350" dirty="0"/>
          </a:p>
        </p:txBody>
      </p:sp>
      <p:sp>
        <p:nvSpPr>
          <p:cNvPr id="46" name="SK-5-text-45"/>
          <p:cNvSpPr/>
          <p:nvPr/>
        </p:nvSpPr>
        <p:spPr>
          <a:xfrm>
            <a:off x="2444374" y="2760389"/>
            <a:ext cx="1508760" cy="33590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475" b="1" dirty="0">
                <a:solidFill>
                  <a:srgbClr val="C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HIGH</a:t>
            </a:r>
            <a:endParaRPr lang="en-US" sz="2475" dirty="0">
              <a:solidFill>
                <a:srgbClr val="C00000"/>
              </a:solidFill>
            </a:endParaRPr>
          </a:p>
        </p:txBody>
      </p:sp>
      <p:sp>
        <p:nvSpPr>
          <p:cNvPr id="47" name="SK-5-text-46"/>
          <p:cNvSpPr/>
          <p:nvPr/>
        </p:nvSpPr>
        <p:spPr>
          <a:xfrm>
            <a:off x="4190600" y="2645877"/>
            <a:ext cx="3774450" cy="46627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800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14+ AND/OR professional judgement</a:t>
            </a:r>
            <a:r>
              <a:rPr lang="en-US" sz="800" dirty="0"/>
              <a:t> </a:t>
            </a:r>
            <a:r>
              <a:rPr lang="en-US" sz="800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AND/OR ANY single high-risk indicator</a:t>
            </a:r>
            <a:endParaRPr lang="en-US" sz="800" dirty="0"/>
          </a:p>
        </p:txBody>
      </p:sp>
      <p:sp>
        <p:nvSpPr>
          <p:cNvPr id="48" name="SK-5-text-47"/>
          <p:cNvSpPr/>
          <p:nvPr/>
        </p:nvSpPr>
        <p:spPr>
          <a:xfrm>
            <a:off x="4230440" y="3429859"/>
            <a:ext cx="4035623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9E702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*Professional judgement can always override score</a:t>
            </a:r>
            <a:endParaRPr lang="en-US" sz="1050" dirty="0"/>
          </a:p>
        </p:txBody>
      </p:sp>
      <p:sp>
        <p:nvSpPr>
          <p:cNvPr id="49" name="SK-5-text-48"/>
          <p:cNvSpPr/>
          <p:nvPr/>
        </p:nvSpPr>
        <p:spPr>
          <a:xfrm>
            <a:off x="8180933" y="2784788"/>
            <a:ext cx="4035623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b="1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MARAC referral — mandatory</a:t>
            </a:r>
            <a:endParaRPr lang="en-US" sz="1425" dirty="0"/>
          </a:p>
        </p:txBody>
      </p:sp>
      <p:sp>
        <p:nvSpPr>
          <p:cNvPr id="50" name="SK-5-text-49"/>
          <p:cNvSpPr/>
          <p:nvPr/>
        </p:nvSpPr>
        <p:spPr>
          <a:xfrm>
            <a:off x="4230440" y="3155889"/>
            <a:ext cx="4035623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NFS alone = HIGH risk regardless of score</a:t>
            </a:r>
            <a:endParaRPr lang="en-US" sz="1350" dirty="0"/>
          </a:p>
        </p:txBody>
      </p:sp>
      <p:sp>
        <p:nvSpPr>
          <p:cNvPr id="51" name="SK-5-text-50"/>
          <p:cNvSpPr/>
          <p:nvPr/>
        </p:nvSpPr>
        <p:spPr>
          <a:xfrm>
            <a:off x="3675757" y="4407299"/>
            <a:ext cx="1816596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425" b="1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NFS alone = MARAC</a:t>
            </a:r>
            <a:endParaRPr lang="en-US" sz="1425" dirty="0"/>
          </a:p>
        </p:txBody>
      </p:sp>
      <p:sp>
        <p:nvSpPr>
          <p:cNvPr id="52" name="SK-5-text-51"/>
          <p:cNvSpPr/>
          <p:nvPr/>
        </p:nvSpPr>
        <p:spPr>
          <a:xfrm>
            <a:off x="2600862" y="3806278"/>
            <a:ext cx="2865090" cy="38397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350"/>
              </a:lnSpc>
              <a:buNone/>
            </a:pPr>
            <a:r>
              <a:rPr lang="en-US" sz="1125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Non-fatal strangulation alone triggers</a:t>
            </a:r>
            <a:endParaRPr lang="en-US" sz="1125" dirty="0"/>
          </a:p>
          <a:p>
            <a:pPr marL="0" indent="0" algn="ctr">
              <a:lnSpc>
                <a:spcPts val="1350"/>
              </a:lnSpc>
              <a:buNone/>
            </a:pPr>
            <a:r>
              <a:rPr lang="en-US" sz="1125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mandatory referral regardless of total score</a:t>
            </a:r>
            <a:endParaRPr lang="en-US" sz="1125" dirty="0"/>
          </a:p>
        </p:txBody>
      </p:sp>
      <p:sp>
        <p:nvSpPr>
          <p:cNvPr id="53" name="SK-5-text-52"/>
          <p:cNvSpPr/>
          <p:nvPr/>
        </p:nvSpPr>
        <p:spPr>
          <a:xfrm>
            <a:off x="6510488" y="4406280"/>
            <a:ext cx="1975098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425" b="1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Score ≥14 = HIGH risk</a:t>
            </a:r>
            <a:endParaRPr lang="en-US" sz="1425" dirty="0"/>
          </a:p>
        </p:txBody>
      </p:sp>
      <p:sp>
        <p:nvSpPr>
          <p:cNvPr id="54" name="SK-5-text-53"/>
          <p:cNvSpPr/>
          <p:nvPr/>
        </p:nvSpPr>
        <p:spPr>
          <a:xfrm>
            <a:off x="6108055" y="4714800"/>
            <a:ext cx="2669977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125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Threshold for mandatory MARAC referral</a:t>
            </a:r>
            <a:endParaRPr lang="en-US" sz="1125" dirty="0"/>
          </a:p>
        </p:txBody>
      </p:sp>
      <p:sp>
        <p:nvSpPr>
          <p:cNvPr id="55" name="SK-5-text-54"/>
          <p:cNvSpPr/>
          <p:nvPr/>
        </p:nvSpPr>
        <p:spPr>
          <a:xfrm>
            <a:off x="9034388" y="4389090"/>
            <a:ext cx="2170063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425" b="1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Use patient’s own words</a:t>
            </a:r>
            <a:endParaRPr lang="en-US" sz="1425" dirty="0"/>
          </a:p>
        </p:txBody>
      </p:sp>
      <p:sp>
        <p:nvSpPr>
          <p:cNvPr id="56" name="SK-5-text-55"/>
          <p:cNvSpPr/>
          <p:nvPr/>
        </p:nvSpPr>
        <p:spPr>
          <a:xfrm>
            <a:off x="8955211" y="3991273"/>
            <a:ext cx="2340769" cy="37713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350"/>
              </a:lnSpc>
              <a:buNone/>
            </a:pPr>
            <a:r>
              <a:rPr lang="en-US" sz="1125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Complete DASH with patient; record</a:t>
            </a:r>
            <a:endParaRPr lang="en-US" sz="1125" dirty="0"/>
          </a:p>
          <a:p>
            <a:pPr marL="0" indent="0" algn="ctr">
              <a:lnSpc>
                <a:spcPts val="1350"/>
              </a:lnSpc>
              <a:buNone/>
            </a:pPr>
            <a:r>
              <a:rPr lang="en-US" sz="1125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narrative alongside tick answers</a:t>
            </a:r>
            <a:endParaRPr lang="en-US" sz="1125" dirty="0"/>
          </a:p>
        </p:txBody>
      </p:sp>
      <p:sp>
        <p:nvSpPr>
          <p:cNvPr id="57" name="SK-5-text-56"/>
          <p:cNvSpPr/>
          <p:nvPr/>
        </p:nvSpPr>
        <p:spPr>
          <a:xfrm>
            <a:off x="2389584" y="5177730"/>
            <a:ext cx="7955280" cy="30852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001F3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Severity of Abuse Grid (SOAG)</a:t>
            </a:r>
            <a:endParaRPr lang="en-US" sz="1800" dirty="0"/>
          </a:p>
        </p:txBody>
      </p:sp>
      <p:sp>
        <p:nvSpPr>
          <p:cNvPr id="58" name="SK-5-text-57"/>
          <p:cNvSpPr/>
          <p:nvPr/>
        </p:nvSpPr>
        <p:spPr>
          <a:xfrm>
            <a:off x="2389584" y="5486400"/>
            <a:ext cx="9802416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001F3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Used alongside DASH for all MARAC cases — maps four dimensions of abuse</a:t>
            </a:r>
            <a:endParaRPr lang="en-US" sz="1050" dirty="0"/>
          </a:p>
        </p:txBody>
      </p:sp>
      <p:sp>
        <p:nvSpPr>
          <p:cNvPr id="59" name="SK-5-text-58"/>
          <p:cNvSpPr/>
          <p:nvPr/>
        </p:nvSpPr>
        <p:spPr>
          <a:xfrm>
            <a:off x="2511475" y="5801767"/>
            <a:ext cx="1600200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b="1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Occurring?</a:t>
            </a:r>
            <a:endParaRPr lang="en-US" sz="1050" dirty="0"/>
          </a:p>
        </p:txBody>
      </p:sp>
      <p:sp>
        <p:nvSpPr>
          <p:cNvPr id="60" name="SK-5-text-59"/>
          <p:cNvSpPr/>
          <p:nvPr/>
        </p:nvSpPr>
        <p:spPr>
          <a:xfrm>
            <a:off x="3535561" y="5801767"/>
            <a:ext cx="5920740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b="1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Severity (High / Moderate / Standard)</a:t>
            </a:r>
            <a:endParaRPr lang="en-US" sz="1050" dirty="0"/>
          </a:p>
        </p:txBody>
      </p:sp>
      <p:sp>
        <p:nvSpPr>
          <p:cNvPr id="61" name="SK-5-text-60"/>
          <p:cNvSpPr/>
          <p:nvPr/>
        </p:nvSpPr>
        <p:spPr>
          <a:xfrm>
            <a:off x="6205686" y="5801767"/>
            <a:ext cx="5986314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b="1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Escalation in severity (past 3 months)</a:t>
            </a:r>
            <a:endParaRPr lang="en-US" sz="1050" dirty="0"/>
          </a:p>
        </p:txBody>
      </p:sp>
      <p:sp>
        <p:nvSpPr>
          <p:cNvPr id="62" name="SK-5-text-61"/>
          <p:cNvSpPr/>
          <p:nvPr/>
        </p:nvSpPr>
        <p:spPr>
          <a:xfrm>
            <a:off x="8912275" y="5801767"/>
            <a:ext cx="3279725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b="1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Escalation in frequency (past 3 months)</a:t>
            </a:r>
            <a:endParaRPr lang="en-US" sz="1050" dirty="0"/>
          </a:p>
        </p:txBody>
      </p:sp>
      <p:sp>
        <p:nvSpPr>
          <p:cNvPr id="63" name="SK-5-text-62"/>
          <p:cNvSpPr/>
          <p:nvPr/>
        </p:nvSpPr>
        <p:spPr>
          <a:xfrm>
            <a:off x="2365177" y="6089898"/>
            <a:ext cx="9826823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Applied across: Physical · Sexual · Stalking · Jealous/Controlling abuse types. Provides structured evidence for MARAC action planning.</a:t>
            </a:r>
            <a:endParaRPr lang="en-US" sz="1050" dirty="0"/>
          </a:p>
        </p:txBody>
      </p:sp>
      <p:sp>
        <p:nvSpPr>
          <p:cNvPr id="64" name="SK-5-text-63"/>
          <p:cNvSpPr/>
          <p:nvPr/>
        </p:nvSpPr>
        <p:spPr>
          <a:xfrm>
            <a:off x="402282" y="6638479"/>
            <a:ext cx="3600450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125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www.bradfordvts.co.uk</a:t>
            </a:r>
            <a:endParaRPr lang="en-US" sz="1125" dirty="0"/>
          </a:p>
        </p:txBody>
      </p:sp>
      <p:sp>
        <p:nvSpPr>
          <p:cNvPr id="65" name="SK-5-text-64"/>
          <p:cNvSpPr/>
          <p:nvPr/>
        </p:nvSpPr>
        <p:spPr>
          <a:xfrm>
            <a:off x="3755082" y="6631632"/>
            <a:ext cx="4742557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125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Safeguarding Adults, MARAC &amp; Risk Assessment in General Practice</a:t>
            </a:r>
            <a:endParaRPr lang="en-US" sz="1125" dirty="0"/>
          </a:p>
        </p:txBody>
      </p:sp>
      <p:sp>
        <p:nvSpPr>
          <p:cNvPr id="66" name="SK-5-text-65"/>
          <p:cNvSpPr/>
          <p:nvPr/>
        </p:nvSpPr>
        <p:spPr>
          <a:xfrm>
            <a:off x="11350675" y="6638479"/>
            <a:ext cx="426690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buNone/>
            </a:pPr>
            <a:r>
              <a:rPr lang="en-US" sz="1125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5 / 10</a:t>
            </a:r>
            <a:endParaRPr lang="en-US" sz="1125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6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6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792361" cy="6858000"/>
          </a:xfrm>
          <a:prstGeom prst="rect">
            <a:avLst/>
          </a:prstGeom>
        </p:spPr>
      </p:pic>
      <p:pic>
        <p:nvPicPr>
          <p:cNvPr id="4" name="SK-6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9373" y="6041827"/>
            <a:ext cx="341263" cy="329059"/>
          </a:xfrm>
          <a:prstGeom prst="rect">
            <a:avLst/>
          </a:prstGeom>
        </p:spPr>
      </p:pic>
      <p:pic>
        <p:nvPicPr>
          <p:cNvPr id="5" name="SK-6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04479" y="1435298"/>
            <a:ext cx="10387459" cy="9525"/>
          </a:xfrm>
          <a:prstGeom prst="rect">
            <a:avLst/>
          </a:prstGeom>
        </p:spPr>
      </p:pic>
      <p:pic>
        <p:nvPicPr>
          <p:cNvPr id="6" name="SK-6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304479" y="1666429"/>
            <a:ext cx="1853059" cy="308521"/>
          </a:xfrm>
          <a:prstGeom prst="rect">
            <a:avLst/>
          </a:prstGeom>
        </p:spPr>
      </p:pic>
      <p:pic>
        <p:nvPicPr>
          <p:cNvPr id="7" name="SK-6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304479" y="2029867"/>
            <a:ext cx="2621161" cy="1933873"/>
          </a:xfrm>
          <a:prstGeom prst="rect">
            <a:avLst/>
          </a:prstGeom>
        </p:spPr>
      </p:pic>
      <p:pic>
        <p:nvPicPr>
          <p:cNvPr id="8" name="SK-6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607969" y="2057400"/>
            <a:ext cx="5083969" cy="2153394"/>
          </a:xfrm>
          <a:prstGeom prst="rect">
            <a:avLst/>
          </a:prstGeom>
        </p:spPr>
      </p:pic>
      <p:pic>
        <p:nvPicPr>
          <p:cNvPr id="9" name="SK-6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607969" y="2057400"/>
            <a:ext cx="5083969" cy="54769"/>
          </a:xfrm>
          <a:prstGeom prst="rect">
            <a:avLst/>
          </a:prstGeom>
        </p:spPr>
      </p:pic>
      <p:pic>
        <p:nvPicPr>
          <p:cNvPr id="10" name="SK-6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297912" y="2263080"/>
            <a:ext cx="9525" cy="1714500"/>
          </a:xfrm>
          <a:prstGeom prst="rect">
            <a:avLst/>
          </a:prstGeom>
        </p:spPr>
      </p:pic>
      <p:pic>
        <p:nvPicPr>
          <p:cNvPr id="11" name="SK-6-img-10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992618" y="2263080"/>
            <a:ext cx="9525" cy="1714500"/>
          </a:xfrm>
          <a:prstGeom prst="rect">
            <a:avLst/>
          </a:prstGeom>
        </p:spPr>
      </p:pic>
      <p:pic>
        <p:nvPicPr>
          <p:cNvPr id="12" name="SK-6-img-11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304479" y="4800600"/>
            <a:ext cx="10387459" cy="1268611"/>
          </a:xfrm>
          <a:prstGeom prst="rect">
            <a:avLst/>
          </a:prstGeom>
        </p:spPr>
      </p:pic>
      <p:pic>
        <p:nvPicPr>
          <p:cNvPr id="13" name="SK-6-img-12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304479" y="4800600"/>
            <a:ext cx="85279" cy="1268611"/>
          </a:xfrm>
          <a:prstGeom prst="rect">
            <a:avLst/>
          </a:prstGeom>
        </p:spPr>
      </p:pic>
      <p:pic>
        <p:nvPicPr>
          <p:cNvPr id="14" name="SK-6-img-13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3067496" y="4903440"/>
            <a:ext cx="9525" cy="1062930"/>
          </a:xfrm>
          <a:prstGeom prst="rect">
            <a:avLst/>
          </a:prstGeom>
        </p:spPr>
      </p:pic>
      <p:pic>
        <p:nvPicPr>
          <p:cNvPr id="15" name="SK-6-img-14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792361" y="6563023"/>
            <a:ext cx="11399490" cy="294829"/>
          </a:xfrm>
          <a:prstGeom prst="rect">
            <a:avLst/>
          </a:prstGeom>
        </p:spPr>
      </p:pic>
      <p:pic>
        <p:nvPicPr>
          <p:cNvPr id="16" name="SK-6-img-15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0436275" y="2317998"/>
            <a:ext cx="743694" cy="665113"/>
          </a:xfrm>
          <a:prstGeom prst="rect">
            <a:avLst/>
          </a:prstGeom>
        </p:spPr>
      </p:pic>
      <p:pic>
        <p:nvPicPr>
          <p:cNvPr id="17" name="SK-6-img-16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8741569" y="2304157"/>
            <a:ext cx="694879" cy="692646"/>
          </a:xfrm>
          <a:prstGeom prst="rect">
            <a:avLst/>
          </a:prstGeom>
        </p:spPr>
      </p:pic>
      <p:pic>
        <p:nvPicPr>
          <p:cNvPr id="18" name="SK-6-img-17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7095679" y="2304157"/>
            <a:ext cx="670471" cy="678805"/>
          </a:xfrm>
          <a:prstGeom prst="rect">
            <a:avLst/>
          </a:prstGeom>
        </p:spPr>
      </p:pic>
      <p:pic>
        <p:nvPicPr>
          <p:cNvPr id="19" name="SK-6-img-18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4169569" y="1796653"/>
            <a:ext cx="2084784" cy="2180779"/>
          </a:xfrm>
          <a:prstGeom prst="rect">
            <a:avLst/>
          </a:prstGeom>
        </p:spPr>
      </p:pic>
      <p:sp>
        <p:nvSpPr>
          <p:cNvPr id="20" name="SK-6-text-19"/>
          <p:cNvSpPr/>
          <p:nvPr/>
        </p:nvSpPr>
        <p:spPr>
          <a:xfrm>
            <a:off x="10984855" y="150763"/>
            <a:ext cx="938659" cy="65142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650" dirty="0">
                <a:solidFill>
                  <a:srgbClr val="FFFFFF"/>
                </a:solidFill>
                <a:latin typeface="Roboto-BoldItalic" pitchFamily="34" charset="0"/>
                <a:ea typeface="Roboto-BoldItalic" pitchFamily="34" charset="-122"/>
                <a:cs typeface="Roboto-BoldItalic" pitchFamily="34" charset="-120"/>
              </a:rPr>
              <a:t>SafeLives</a:t>
            </a:r>
            <a:endParaRPr lang="en-US" sz="1650" dirty="0"/>
          </a:p>
        </p:txBody>
      </p:sp>
      <p:sp>
        <p:nvSpPr>
          <p:cNvPr id="21" name="SK-6-text-20"/>
          <p:cNvSpPr/>
          <p:nvPr/>
        </p:nvSpPr>
        <p:spPr>
          <a:xfrm>
            <a:off x="1292275" y="521196"/>
            <a:ext cx="9806940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7F7F7F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SAFEGUARDING ADULTS – SESSION 6 OF 10</a:t>
            </a:r>
            <a:endParaRPr lang="en-US" sz="1650" dirty="0"/>
          </a:p>
        </p:txBody>
      </p:sp>
      <p:sp>
        <p:nvSpPr>
          <p:cNvPr id="22" name="SK-6-text-21"/>
          <p:cNvSpPr/>
          <p:nvPr/>
        </p:nvSpPr>
        <p:spPr>
          <a:xfrm>
            <a:off x="1292275" y="829717"/>
            <a:ext cx="10899725" cy="5554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900" b="1" dirty="0">
                <a:solidFill>
                  <a:srgbClr val="002060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MARAC: Multi-Agency Risk Assessment Conference</a:t>
            </a:r>
            <a:endParaRPr lang="en-US" sz="3900" dirty="0"/>
          </a:p>
        </p:txBody>
      </p:sp>
      <p:sp>
        <p:nvSpPr>
          <p:cNvPr id="23" name="SK-6-text-22"/>
          <p:cNvSpPr/>
          <p:nvPr/>
        </p:nvSpPr>
        <p:spPr>
          <a:xfrm>
            <a:off x="1365498" y="1714500"/>
            <a:ext cx="3840480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000000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WHAT IS MARAC?</a:t>
            </a:r>
            <a:endParaRPr lang="en-US" sz="1800" dirty="0"/>
          </a:p>
        </p:txBody>
      </p:sp>
      <p:sp>
        <p:nvSpPr>
          <p:cNvPr id="24" name="SK-6-text-23"/>
          <p:cNvSpPr/>
          <p:nvPr/>
        </p:nvSpPr>
        <p:spPr>
          <a:xfrm>
            <a:off x="1426369" y="2153394"/>
            <a:ext cx="2352973" cy="6171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530"/>
              </a:lnSpc>
              <a:buNone/>
            </a:pPr>
            <a:r>
              <a:rPr lang="en-US" sz="1275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MARAC is a regular multi-agency</a:t>
            </a:r>
            <a:endParaRPr lang="en-US" sz="1275" dirty="0"/>
          </a:p>
          <a:p>
            <a:pPr marL="0" indent="0" algn="l">
              <a:lnSpc>
                <a:spcPts val="1530"/>
              </a:lnSpc>
              <a:buNone/>
            </a:pPr>
            <a:r>
              <a:rPr lang="en-US" sz="1275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meeting to safeguard high-risk</a:t>
            </a:r>
            <a:endParaRPr lang="en-US" sz="1275" dirty="0"/>
          </a:p>
          <a:p>
            <a:pPr marL="0" indent="0" algn="l">
              <a:lnSpc>
                <a:spcPts val="1530"/>
              </a:lnSpc>
              <a:buNone/>
            </a:pPr>
            <a:r>
              <a:rPr lang="en-US" sz="1275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domestic abuse cases.</a:t>
            </a:r>
            <a:endParaRPr lang="en-US" sz="1275" dirty="0"/>
          </a:p>
        </p:txBody>
      </p:sp>
      <p:sp>
        <p:nvSpPr>
          <p:cNvPr id="25" name="SK-6-text-24"/>
          <p:cNvSpPr/>
          <p:nvPr/>
        </p:nvSpPr>
        <p:spPr>
          <a:xfrm>
            <a:off x="1450777" y="2880271"/>
            <a:ext cx="5120640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Over 270 MARACs in the UK.</a:t>
            </a:r>
            <a:endParaRPr lang="en-US" sz="1200" dirty="0"/>
          </a:p>
        </p:txBody>
      </p:sp>
      <p:sp>
        <p:nvSpPr>
          <p:cNvPr id="26" name="SK-6-text-25"/>
          <p:cNvSpPr/>
          <p:nvPr/>
        </p:nvSpPr>
        <p:spPr>
          <a:xfrm>
            <a:off x="1450777" y="3209479"/>
            <a:ext cx="2109192" cy="6171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530"/>
              </a:lnSpc>
              <a:buNone/>
            </a:pPr>
            <a:r>
              <a:rPr lang="en-US" sz="1275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Victims are represented by an</a:t>
            </a:r>
            <a:endParaRPr lang="en-US" sz="1275" dirty="0"/>
          </a:p>
          <a:p>
            <a:pPr marL="0" indent="0" algn="l">
              <a:lnSpc>
                <a:spcPts val="1530"/>
              </a:lnSpc>
              <a:buNone/>
            </a:pPr>
            <a:r>
              <a:rPr lang="en-US" sz="1275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IDVA (Independent Domestic</a:t>
            </a:r>
            <a:endParaRPr lang="en-US" sz="1275" dirty="0"/>
          </a:p>
          <a:p>
            <a:pPr marL="0" indent="0" algn="l">
              <a:lnSpc>
                <a:spcPts val="1530"/>
              </a:lnSpc>
              <a:buNone/>
            </a:pPr>
            <a:r>
              <a:rPr lang="en-US" sz="1275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Violence Advisor).</a:t>
            </a:r>
            <a:endParaRPr lang="en-US" sz="1275" dirty="0"/>
          </a:p>
        </p:txBody>
      </p:sp>
      <p:sp>
        <p:nvSpPr>
          <p:cNvPr id="27" name="SK-6-text-26"/>
          <p:cNvSpPr/>
          <p:nvPr/>
        </p:nvSpPr>
        <p:spPr>
          <a:xfrm>
            <a:off x="1731169" y="4053036"/>
            <a:ext cx="10460831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975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*All agencies share information – no single agency sees the complete picture</a:t>
            </a:r>
            <a:endParaRPr lang="en-US" sz="975" dirty="0"/>
          </a:p>
        </p:txBody>
      </p:sp>
      <p:sp>
        <p:nvSpPr>
          <p:cNvPr id="28" name="SK-6-text-27"/>
          <p:cNvSpPr/>
          <p:nvPr/>
        </p:nvSpPr>
        <p:spPr>
          <a:xfrm>
            <a:off x="6644580" y="1721346"/>
            <a:ext cx="3566160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000000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WHEN TO REFER</a:t>
            </a:r>
            <a:endParaRPr lang="en-US" sz="1800" dirty="0"/>
          </a:p>
        </p:txBody>
      </p:sp>
      <p:sp>
        <p:nvSpPr>
          <p:cNvPr id="29" name="SK-6-text-28"/>
          <p:cNvSpPr/>
          <p:nvPr/>
        </p:nvSpPr>
        <p:spPr>
          <a:xfrm>
            <a:off x="6851898" y="3086100"/>
            <a:ext cx="1170384" cy="5348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260"/>
              </a:lnSpc>
              <a:buNone/>
            </a:pPr>
            <a:r>
              <a:rPr lang="en-US" sz="1050" dirty="0">
                <a:solidFill>
                  <a:srgbClr val="FFFFFF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DASH Score ≥14</a:t>
            </a:r>
            <a:endParaRPr lang="en-US" sz="1050" dirty="0"/>
          </a:p>
          <a:p>
            <a:pPr marL="0" indent="0" algn="ctr">
              <a:lnSpc>
                <a:spcPts val="1260"/>
              </a:lnSpc>
              <a:buNone/>
            </a:pPr>
            <a:r>
              <a:rPr lang="en-US" sz="1050" dirty="0">
                <a:solidFill>
                  <a:srgbClr val="FFFFFF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High risk → MARAC</a:t>
            </a:r>
            <a:endParaRPr lang="en-US" sz="1050" dirty="0"/>
          </a:p>
          <a:p>
            <a:pPr marL="0" indent="0" algn="ctr">
              <a:lnSpc>
                <a:spcPts val="1260"/>
              </a:lnSpc>
              <a:buNone/>
            </a:pPr>
            <a:r>
              <a:rPr lang="en-US" sz="1050" dirty="0">
                <a:solidFill>
                  <a:srgbClr val="FFFFFF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referral mandatory</a:t>
            </a:r>
            <a:endParaRPr lang="en-US" sz="1050" dirty="0"/>
          </a:p>
        </p:txBody>
      </p:sp>
      <p:sp>
        <p:nvSpPr>
          <p:cNvPr id="30" name="SK-6-text-29"/>
          <p:cNvSpPr/>
          <p:nvPr/>
        </p:nvSpPr>
        <p:spPr>
          <a:xfrm>
            <a:off x="8351490" y="3086100"/>
            <a:ext cx="1487388" cy="69264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260"/>
              </a:lnSpc>
              <a:buNone/>
            </a:pPr>
            <a:r>
              <a:rPr lang="en-US" sz="1050" dirty="0">
                <a:solidFill>
                  <a:srgbClr val="FFFFFF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Non-Fatal Strangulation</a:t>
            </a:r>
            <a:endParaRPr lang="en-US" sz="1050" dirty="0"/>
          </a:p>
          <a:p>
            <a:pPr marL="0" indent="0" algn="ctr">
              <a:lnSpc>
                <a:spcPts val="1260"/>
              </a:lnSpc>
              <a:buNone/>
            </a:pPr>
            <a:r>
              <a:rPr lang="en-US" sz="1050" dirty="0">
                <a:solidFill>
                  <a:srgbClr val="FFFFFF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NFS alone = MARAC</a:t>
            </a:r>
            <a:endParaRPr lang="en-US" sz="1050" dirty="0"/>
          </a:p>
          <a:p>
            <a:pPr marL="0" indent="0" algn="ctr">
              <a:lnSpc>
                <a:spcPts val="1260"/>
              </a:lnSpc>
              <a:buNone/>
            </a:pPr>
            <a:r>
              <a:rPr lang="en-US" sz="1050" dirty="0">
                <a:solidFill>
                  <a:srgbClr val="FFFFFF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referral, regardless of</a:t>
            </a:r>
            <a:endParaRPr lang="en-US" sz="1050" dirty="0"/>
          </a:p>
          <a:p>
            <a:pPr marL="0" indent="0" algn="ctr">
              <a:lnSpc>
                <a:spcPts val="1260"/>
              </a:lnSpc>
              <a:buNone/>
            </a:pPr>
            <a:r>
              <a:rPr lang="en-US" sz="1050" dirty="0">
                <a:solidFill>
                  <a:srgbClr val="FFFFFF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DASH score</a:t>
            </a:r>
            <a:endParaRPr lang="en-US" sz="1050" dirty="0"/>
          </a:p>
        </p:txBody>
      </p:sp>
      <p:sp>
        <p:nvSpPr>
          <p:cNvPr id="31" name="SK-6-text-30"/>
          <p:cNvSpPr/>
          <p:nvPr/>
        </p:nvSpPr>
        <p:spPr>
          <a:xfrm>
            <a:off x="10033992" y="3086100"/>
            <a:ext cx="1548259" cy="69264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260"/>
              </a:lnSpc>
              <a:buNone/>
            </a:pPr>
            <a:r>
              <a:rPr lang="en-US" sz="1050" dirty="0">
                <a:solidFill>
                  <a:srgbClr val="FFFFFF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Professional Judgement</a:t>
            </a:r>
            <a:endParaRPr lang="en-US" sz="1050" dirty="0"/>
          </a:p>
          <a:p>
            <a:pPr marL="0" indent="0" algn="ctr">
              <a:lnSpc>
                <a:spcPts val="1260"/>
              </a:lnSpc>
              <a:buNone/>
            </a:pPr>
            <a:r>
              <a:rPr lang="en-US" sz="1050" dirty="0">
                <a:solidFill>
                  <a:srgbClr val="FFFFFF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Refer even if score &lt;14 –</a:t>
            </a:r>
            <a:endParaRPr lang="en-US" sz="1050" dirty="0"/>
          </a:p>
          <a:p>
            <a:pPr marL="0" indent="0" algn="ctr">
              <a:lnSpc>
                <a:spcPts val="1260"/>
              </a:lnSpc>
              <a:buNone/>
            </a:pPr>
            <a:r>
              <a:rPr lang="en-US" sz="1050" dirty="0">
                <a:solidFill>
                  <a:srgbClr val="FFFFFF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clinical concern overrides</a:t>
            </a:r>
            <a:endParaRPr lang="en-US" sz="1050" dirty="0"/>
          </a:p>
          <a:p>
            <a:pPr marL="0" indent="0" algn="ctr">
              <a:lnSpc>
                <a:spcPts val="1260"/>
              </a:lnSpc>
              <a:buNone/>
            </a:pPr>
            <a:r>
              <a:rPr lang="en-US" sz="1050" dirty="0">
                <a:solidFill>
                  <a:srgbClr val="FFFFFF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the threshold</a:t>
            </a:r>
            <a:endParaRPr lang="en-US" sz="1050" dirty="0"/>
          </a:p>
        </p:txBody>
      </p:sp>
      <p:sp>
        <p:nvSpPr>
          <p:cNvPr id="32" name="SK-6-text-31"/>
          <p:cNvSpPr/>
          <p:nvPr/>
        </p:nvSpPr>
        <p:spPr>
          <a:xfrm>
            <a:off x="6717655" y="3908971"/>
            <a:ext cx="5474345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FFFFFF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*Also consider: weapon use, threats to kill, pregnancy or recent childbirth in the past 12 months</a:t>
            </a:r>
            <a:endParaRPr lang="en-US" sz="900" dirty="0"/>
          </a:p>
        </p:txBody>
      </p:sp>
      <p:sp>
        <p:nvSpPr>
          <p:cNvPr id="33" name="SK-6-text-32"/>
          <p:cNvSpPr/>
          <p:nvPr/>
        </p:nvSpPr>
        <p:spPr>
          <a:xfrm>
            <a:off x="1280071" y="4485084"/>
            <a:ext cx="6858000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000000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REFERRING WITHOUT CONSENT</a:t>
            </a:r>
            <a:endParaRPr lang="en-US" sz="1800" dirty="0"/>
          </a:p>
        </p:txBody>
      </p:sp>
      <p:sp>
        <p:nvSpPr>
          <p:cNvPr id="34" name="SK-6-text-33"/>
          <p:cNvSpPr/>
          <p:nvPr/>
        </p:nvSpPr>
        <p:spPr>
          <a:xfrm>
            <a:off x="1511796" y="5006280"/>
            <a:ext cx="1401961" cy="41136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-BoldItalic" pitchFamily="34" charset="0"/>
                <a:ea typeface="Roboto-BoldItalic" pitchFamily="34" charset="-122"/>
                <a:cs typeface="Roboto-BoldItalic" pitchFamily="34" charset="-120"/>
              </a:rPr>
              <a:t>Can You Refer</a:t>
            </a:r>
            <a:endParaRPr lang="en-US" sz="1350" dirty="0"/>
          </a:p>
          <a:p>
            <a:pPr marL="0" indent="0" algn="ctr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-BoldItalic" pitchFamily="34" charset="0"/>
                <a:ea typeface="Roboto-BoldItalic" pitchFamily="34" charset="-122"/>
                <a:cs typeface="Roboto-BoldItalic" pitchFamily="34" charset="-120"/>
              </a:rPr>
              <a:t>Without Consent?</a:t>
            </a:r>
            <a:endParaRPr lang="en-US" sz="1350" dirty="0"/>
          </a:p>
        </p:txBody>
      </p:sp>
      <p:sp>
        <p:nvSpPr>
          <p:cNvPr id="35" name="SK-6-text-34"/>
          <p:cNvSpPr/>
          <p:nvPr/>
        </p:nvSpPr>
        <p:spPr>
          <a:xfrm>
            <a:off x="1877467" y="5500092"/>
            <a:ext cx="682675" cy="35659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2550" b="1" dirty="0">
                <a:solidFill>
                  <a:srgbClr val="E36C09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YES</a:t>
            </a:r>
            <a:endParaRPr lang="en-US" sz="2550" dirty="0"/>
          </a:p>
        </p:txBody>
      </p:sp>
      <p:sp>
        <p:nvSpPr>
          <p:cNvPr id="36" name="SK-6-text-35"/>
          <p:cNvSpPr/>
          <p:nvPr/>
        </p:nvSpPr>
        <p:spPr>
          <a:xfrm>
            <a:off x="3279577" y="4923979"/>
            <a:ext cx="8912423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• Justified under the Crime and Disorder Act 1998 for preventing and detecting crime</a:t>
            </a:r>
            <a:endParaRPr lang="en-US" sz="1200" dirty="0"/>
          </a:p>
        </p:txBody>
      </p:sp>
      <p:sp>
        <p:nvSpPr>
          <p:cNvPr id="37" name="SK-6-text-36"/>
          <p:cNvSpPr/>
          <p:nvPr/>
        </p:nvSpPr>
        <p:spPr>
          <a:xfrm>
            <a:off x="3279577" y="5136505"/>
            <a:ext cx="8229600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• Applies with high risk of domestic homicide</a:t>
            </a:r>
            <a:endParaRPr lang="en-US" sz="1200" dirty="0"/>
          </a:p>
        </p:txBody>
      </p:sp>
      <p:sp>
        <p:nvSpPr>
          <p:cNvPr id="38" name="SK-6-text-37"/>
          <p:cNvSpPr/>
          <p:nvPr/>
        </p:nvSpPr>
        <p:spPr>
          <a:xfrm>
            <a:off x="3279577" y="5342334"/>
            <a:ext cx="8595360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• Best practice is to always try to get consent</a:t>
            </a:r>
            <a:endParaRPr lang="en-US" sz="1200" dirty="0"/>
          </a:p>
        </p:txBody>
      </p:sp>
      <p:sp>
        <p:nvSpPr>
          <p:cNvPr id="39" name="SK-6-text-38"/>
          <p:cNvSpPr/>
          <p:nvPr/>
        </p:nvSpPr>
        <p:spPr>
          <a:xfrm>
            <a:off x="3279577" y="5548015"/>
            <a:ext cx="8912423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• If not obtained – document reason in patient record</a:t>
            </a:r>
            <a:endParaRPr lang="en-US" sz="1200" dirty="0"/>
          </a:p>
        </p:txBody>
      </p:sp>
      <p:sp>
        <p:nvSpPr>
          <p:cNvPr id="40" name="SK-6-text-39"/>
          <p:cNvSpPr/>
          <p:nvPr/>
        </p:nvSpPr>
        <p:spPr>
          <a:xfrm>
            <a:off x="3279577" y="5746998"/>
            <a:ext cx="8912423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• Always refer children to CSC simultaneously without parental consent, if increases risk of at amount</a:t>
            </a:r>
            <a:endParaRPr lang="en-US" sz="1200" dirty="0"/>
          </a:p>
        </p:txBody>
      </p:sp>
      <p:sp>
        <p:nvSpPr>
          <p:cNvPr id="41" name="SK-6-text-40"/>
          <p:cNvSpPr/>
          <p:nvPr/>
        </p:nvSpPr>
        <p:spPr>
          <a:xfrm>
            <a:off x="7278588" y="6179046"/>
            <a:ext cx="4913412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975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*MARAC referral timeline: up to 6 weeks – always offer interim follow-up to patient</a:t>
            </a:r>
            <a:endParaRPr lang="en-US" sz="975" dirty="0"/>
          </a:p>
        </p:txBody>
      </p:sp>
      <p:sp>
        <p:nvSpPr>
          <p:cNvPr id="42" name="SK-6-text-41"/>
          <p:cNvSpPr/>
          <p:nvPr/>
        </p:nvSpPr>
        <p:spPr>
          <a:xfrm>
            <a:off x="1292275" y="6624786"/>
            <a:ext cx="3120390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975" dirty="0">
                <a:solidFill>
                  <a:srgbClr val="FFFFFF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www.bradfordvts.co.uk</a:t>
            </a:r>
            <a:endParaRPr lang="en-US" sz="975" dirty="0"/>
          </a:p>
        </p:txBody>
      </p:sp>
      <p:sp>
        <p:nvSpPr>
          <p:cNvPr id="43" name="SK-6-text-42"/>
          <p:cNvSpPr/>
          <p:nvPr/>
        </p:nvSpPr>
        <p:spPr>
          <a:xfrm>
            <a:off x="11862792" y="6604248"/>
            <a:ext cx="304800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FFFFFF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6</a:t>
            </a:r>
            <a:endParaRPr lang="en-US" sz="1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7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7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2255490" cy="6858000"/>
          </a:xfrm>
          <a:prstGeom prst="rect">
            <a:avLst/>
          </a:prstGeom>
        </p:spPr>
      </p:pic>
      <p:pic>
        <p:nvPicPr>
          <p:cNvPr id="4" name="SK-7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02761" y="0"/>
            <a:ext cx="4389090" cy="6858000"/>
          </a:xfrm>
          <a:prstGeom prst="rect">
            <a:avLst/>
          </a:prstGeom>
        </p:spPr>
      </p:pic>
      <p:pic>
        <p:nvPicPr>
          <p:cNvPr id="5" name="SK-7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657773" y="1142554"/>
            <a:ext cx="9144000" cy="19050"/>
          </a:xfrm>
          <a:prstGeom prst="rect">
            <a:avLst/>
          </a:prstGeom>
        </p:spPr>
      </p:pic>
      <p:pic>
        <p:nvPicPr>
          <p:cNvPr id="6" name="SK-7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755255" y="1851571"/>
            <a:ext cx="4620667" cy="1577280"/>
          </a:xfrm>
          <a:prstGeom prst="rect">
            <a:avLst/>
          </a:prstGeom>
        </p:spPr>
      </p:pic>
      <p:pic>
        <p:nvPicPr>
          <p:cNvPr id="7" name="SK-7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718792" y="1851571"/>
            <a:ext cx="85279" cy="1577280"/>
          </a:xfrm>
          <a:prstGeom prst="rect">
            <a:avLst/>
          </a:prstGeom>
        </p:spPr>
      </p:pic>
      <p:pic>
        <p:nvPicPr>
          <p:cNvPr id="8" name="SK-7-img-7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657773" y="3707457"/>
            <a:ext cx="9144000" cy="19050"/>
          </a:xfrm>
          <a:prstGeom prst="rect">
            <a:avLst/>
          </a:prstGeom>
        </p:spPr>
      </p:pic>
      <p:pic>
        <p:nvPicPr>
          <p:cNvPr id="9" name="SK-7-img-8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657773" y="4320480"/>
            <a:ext cx="2194471" cy="1714500"/>
          </a:xfrm>
          <a:prstGeom prst="rect">
            <a:avLst/>
          </a:prstGeom>
        </p:spPr>
      </p:pic>
      <p:pic>
        <p:nvPicPr>
          <p:cNvPr id="10" name="SK-7-img-9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998690" y="4320480"/>
            <a:ext cx="2194471" cy="1714500"/>
          </a:xfrm>
          <a:prstGeom prst="rect">
            <a:avLst/>
          </a:prstGeom>
        </p:spPr>
      </p:pic>
      <p:pic>
        <p:nvPicPr>
          <p:cNvPr id="11" name="SK-7-img-10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339459" y="4320480"/>
            <a:ext cx="2194471" cy="1714500"/>
          </a:xfrm>
          <a:prstGeom prst="rect">
            <a:avLst/>
          </a:prstGeom>
        </p:spPr>
      </p:pic>
      <p:pic>
        <p:nvPicPr>
          <p:cNvPr id="12" name="SK-7-img-11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680377" y="4320480"/>
            <a:ext cx="2194471" cy="1714500"/>
          </a:xfrm>
          <a:prstGeom prst="rect">
            <a:avLst/>
          </a:prstGeom>
        </p:spPr>
      </p:pic>
      <p:pic>
        <p:nvPicPr>
          <p:cNvPr id="13" name="SK-7-img-12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657773" y="6172200"/>
            <a:ext cx="9217075" cy="308521"/>
          </a:xfrm>
          <a:prstGeom prst="rect">
            <a:avLst/>
          </a:prstGeom>
        </p:spPr>
      </p:pic>
      <p:pic>
        <p:nvPicPr>
          <p:cNvPr id="14" name="SK-7-img-13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1362879" y="6515100"/>
            <a:ext cx="828973" cy="342900"/>
          </a:xfrm>
          <a:prstGeom prst="rect">
            <a:avLst/>
          </a:prstGeom>
        </p:spPr>
      </p:pic>
      <p:pic>
        <p:nvPicPr>
          <p:cNvPr id="15" name="SK-7-img-14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0" y="6519267"/>
            <a:ext cx="2255490" cy="19050"/>
          </a:xfrm>
          <a:prstGeom prst="rect">
            <a:avLst/>
          </a:prstGeom>
        </p:spPr>
      </p:pic>
      <p:pic>
        <p:nvPicPr>
          <p:cNvPr id="16" name="SK-7-img-15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1887200" y="6604248"/>
            <a:ext cx="207169" cy="191988"/>
          </a:xfrm>
          <a:prstGeom prst="rect">
            <a:avLst/>
          </a:prstGeom>
        </p:spPr>
      </p:pic>
      <p:pic>
        <p:nvPicPr>
          <p:cNvPr id="17" name="SK-7-img-16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9668173" y="4464546"/>
            <a:ext cx="255984" cy="239911"/>
          </a:xfrm>
          <a:prstGeom prst="rect">
            <a:avLst/>
          </a:prstGeom>
        </p:spPr>
      </p:pic>
      <p:pic>
        <p:nvPicPr>
          <p:cNvPr id="18" name="SK-7-img-17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7363867" y="4464546"/>
            <a:ext cx="268188" cy="233065"/>
          </a:xfrm>
          <a:prstGeom prst="rect">
            <a:avLst/>
          </a:prstGeom>
        </p:spPr>
      </p:pic>
      <p:pic>
        <p:nvPicPr>
          <p:cNvPr id="19" name="SK-7-img-18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5083969" y="4450705"/>
            <a:ext cx="207169" cy="260598"/>
          </a:xfrm>
          <a:prstGeom prst="rect">
            <a:avLst/>
          </a:prstGeom>
        </p:spPr>
      </p:pic>
      <p:pic>
        <p:nvPicPr>
          <p:cNvPr id="20" name="SK-7-img-19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2767459" y="4457700"/>
            <a:ext cx="207169" cy="239911"/>
          </a:xfrm>
          <a:prstGeom prst="rect">
            <a:avLst/>
          </a:prstGeom>
        </p:spPr>
      </p:pic>
      <p:pic>
        <p:nvPicPr>
          <p:cNvPr id="21" name="SK-7-img-20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243780" y="2455069"/>
            <a:ext cx="1767780" cy="1494979"/>
          </a:xfrm>
          <a:prstGeom prst="rect">
            <a:avLst/>
          </a:prstGeom>
        </p:spPr>
      </p:pic>
      <p:sp>
        <p:nvSpPr>
          <p:cNvPr id="22" name="SK-7-text-21"/>
          <p:cNvSpPr/>
          <p:nvPr/>
        </p:nvSpPr>
        <p:spPr>
          <a:xfrm>
            <a:off x="341263" y="4306788"/>
            <a:ext cx="1548259" cy="65826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620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“Sharing information</a:t>
            </a:r>
            <a:endParaRPr lang="en-US" sz="1350" dirty="0"/>
          </a:p>
          <a:p>
            <a:pPr marL="0" indent="0" algn="ctr">
              <a:lnSpc>
                <a:spcPts val="1620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can be as important</a:t>
            </a:r>
            <a:endParaRPr lang="en-US" sz="1350" dirty="0"/>
          </a:p>
          <a:p>
            <a:pPr marL="0" indent="0" algn="ctr">
              <a:lnSpc>
                <a:spcPts val="1620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as protecting it.”</a:t>
            </a:r>
            <a:endParaRPr lang="en-US" sz="1350" dirty="0"/>
          </a:p>
        </p:txBody>
      </p:sp>
      <p:sp>
        <p:nvSpPr>
          <p:cNvPr id="23" name="SK-7-text-22"/>
          <p:cNvSpPr/>
          <p:nvPr/>
        </p:nvSpPr>
        <p:spPr>
          <a:xfrm>
            <a:off x="341263" y="4985742"/>
            <a:ext cx="1548259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FFFFFF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— Caldicott Principle 7</a:t>
            </a:r>
            <a:endParaRPr lang="en-US" sz="1200" dirty="0"/>
          </a:p>
        </p:txBody>
      </p:sp>
      <p:sp>
        <p:nvSpPr>
          <p:cNvPr id="24" name="SK-7-text-23"/>
          <p:cNvSpPr/>
          <p:nvPr/>
        </p:nvSpPr>
        <p:spPr>
          <a:xfrm>
            <a:off x="341263" y="6604248"/>
            <a:ext cx="1548259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FFFFFF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www.bradfordvts.co.uk</a:t>
            </a:r>
            <a:endParaRPr lang="en-US" sz="1200" dirty="0"/>
          </a:p>
        </p:txBody>
      </p:sp>
      <p:sp>
        <p:nvSpPr>
          <p:cNvPr id="25" name="SK-7-text-24"/>
          <p:cNvSpPr/>
          <p:nvPr/>
        </p:nvSpPr>
        <p:spPr>
          <a:xfrm>
            <a:off x="2669977" y="315367"/>
            <a:ext cx="9144000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777777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INFORMATION GOVERNANCE · SLIDE 7 OF 10</a:t>
            </a:r>
            <a:endParaRPr lang="en-US" sz="1500" dirty="0"/>
          </a:p>
        </p:txBody>
      </p:sp>
      <p:sp>
        <p:nvSpPr>
          <p:cNvPr id="26" name="SK-7-text-25"/>
          <p:cNvSpPr/>
          <p:nvPr/>
        </p:nvSpPr>
        <p:spPr>
          <a:xfrm>
            <a:off x="2682180" y="603498"/>
            <a:ext cx="9509820" cy="47312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300" dirty="0">
                <a:solidFill>
                  <a:srgbClr val="002040"/>
                </a:solidFill>
                <a:latin typeface="Roboto-BoldItalic" pitchFamily="34" charset="0"/>
                <a:ea typeface="Roboto-BoldItalic" pitchFamily="34" charset="-122"/>
                <a:cs typeface="Roboto-BoldItalic" pitchFamily="34" charset="-120"/>
              </a:rPr>
              <a:t>Information Sharing and Safe Documentation</a:t>
            </a:r>
            <a:endParaRPr lang="en-US" sz="3300" dirty="0"/>
          </a:p>
        </p:txBody>
      </p:sp>
      <p:sp>
        <p:nvSpPr>
          <p:cNvPr id="27" name="SK-7-text-26"/>
          <p:cNvSpPr/>
          <p:nvPr/>
        </p:nvSpPr>
        <p:spPr>
          <a:xfrm>
            <a:off x="2669977" y="1398984"/>
            <a:ext cx="9522023" cy="32221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00" dirty="0">
                <a:solidFill>
                  <a:srgbClr val="222222"/>
                </a:solidFill>
                <a:latin typeface="Roboto-BoldItalic" pitchFamily="34" charset="0"/>
                <a:ea typeface="Roboto-BoldItalic" pitchFamily="34" charset="-122"/>
                <a:cs typeface="Roboto-BoldItalic" pitchFamily="34" charset="-120"/>
              </a:rPr>
              <a:t>Legal Grounds &amp; Caldicott Principles</a:t>
            </a:r>
            <a:endParaRPr lang="en-US" sz="2100" dirty="0"/>
          </a:p>
        </p:txBody>
      </p:sp>
      <p:sp>
        <p:nvSpPr>
          <p:cNvPr id="28" name="SK-7-text-27"/>
          <p:cNvSpPr/>
          <p:nvPr/>
        </p:nvSpPr>
        <p:spPr>
          <a:xfrm>
            <a:off x="2865090" y="1961257"/>
            <a:ext cx="4218384" cy="45258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560"/>
              </a:lnSpc>
              <a:buNone/>
            </a:pPr>
            <a:r>
              <a:rPr lang="en-US" sz="1200" dirty="0">
                <a:solidFill>
                  <a:srgbClr val="222222"/>
                </a:solidFill>
                <a:latin typeface="Roboto-BoldItalic" pitchFamily="34" charset="0"/>
                <a:ea typeface="Roboto-BoldItalic" pitchFamily="34" charset="-122"/>
                <a:cs typeface="Roboto-BoldItalic" pitchFamily="34" charset="-120"/>
              </a:rPr>
              <a:t>Crime &amp; Disorder Act 1998 — prevention/detection of crime</a:t>
            </a:r>
            <a:endParaRPr lang="en-US" sz="1200" dirty="0"/>
          </a:p>
          <a:p>
            <a:pPr marL="0" indent="0" algn="l">
              <a:lnSpc>
                <a:spcPts val="1560"/>
              </a:lnSpc>
              <a:buNone/>
            </a:pPr>
            <a:r>
              <a:rPr lang="en-US" sz="1200" dirty="0">
                <a:solidFill>
                  <a:srgbClr val="222222"/>
                </a:solidFill>
                <a:latin typeface="Roboto-BoldItalic" pitchFamily="34" charset="0"/>
                <a:ea typeface="Roboto-BoldItalic" pitchFamily="34" charset="-122"/>
                <a:cs typeface="Roboto-BoldItalic" pitchFamily="34" charset="-120"/>
              </a:rPr>
              <a:t>UK GDPR / DPA — vital interests; public task</a:t>
            </a:r>
            <a:endParaRPr lang="en-US" sz="1200" dirty="0"/>
          </a:p>
        </p:txBody>
      </p:sp>
      <p:sp>
        <p:nvSpPr>
          <p:cNvPr id="29" name="SK-7-text-28"/>
          <p:cNvSpPr/>
          <p:nvPr/>
        </p:nvSpPr>
        <p:spPr>
          <a:xfrm>
            <a:off x="2865090" y="2427684"/>
            <a:ext cx="9326910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222222"/>
                </a:solidFill>
                <a:latin typeface="Roboto-BoldItalic" pitchFamily="34" charset="0"/>
                <a:ea typeface="Roboto-BoldItalic" pitchFamily="34" charset="-122"/>
                <a:cs typeface="Roboto-BoldItalic" pitchFamily="34" charset="-120"/>
              </a:rPr>
              <a:t>Human Rights Act — Articles 2 &amp; 3 (life; freedom from torture)</a:t>
            </a:r>
            <a:endParaRPr lang="en-US" sz="1200" dirty="0"/>
          </a:p>
        </p:txBody>
      </p:sp>
      <p:sp>
        <p:nvSpPr>
          <p:cNvPr id="30" name="SK-7-text-29"/>
          <p:cNvSpPr/>
          <p:nvPr/>
        </p:nvSpPr>
        <p:spPr>
          <a:xfrm>
            <a:off x="2865090" y="2660898"/>
            <a:ext cx="9083040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222222"/>
                </a:solidFill>
                <a:latin typeface="Roboto-BoldItalic" pitchFamily="34" charset="0"/>
                <a:ea typeface="Roboto-BoldItalic" pitchFamily="34" charset="-122"/>
                <a:cs typeface="Roboto-BoldItalic" pitchFamily="34" charset="-120"/>
              </a:rPr>
              <a:t>Care Act 2014 — prevention of abuse and neglect</a:t>
            </a:r>
            <a:endParaRPr lang="en-US" sz="1200" dirty="0"/>
          </a:p>
        </p:txBody>
      </p:sp>
      <p:sp>
        <p:nvSpPr>
          <p:cNvPr id="31" name="SK-7-text-30"/>
          <p:cNvSpPr/>
          <p:nvPr/>
        </p:nvSpPr>
        <p:spPr>
          <a:xfrm>
            <a:off x="2865090" y="2887117"/>
            <a:ext cx="9326910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222222"/>
                </a:solidFill>
                <a:latin typeface="Roboto-BoldItalic" pitchFamily="34" charset="0"/>
                <a:ea typeface="Roboto-BoldItalic" pitchFamily="34" charset="-122"/>
                <a:cs typeface="Roboto-BoldItalic" pitchFamily="34" charset="-120"/>
              </a:rPr>
              <a:t>Mental Capacity Act 2005 — where person lacks capacity</a:t>
            </a:r>
            <a:endParaRPr lang="en-US" sz="1200" dirty="0"/>
          </a:p>
        </p:txBody>
      </p:sp>
      <p:sp>
        <p:nvSpPr>
          <p:cNvPr id="32" name="SK-7-text-31"/>
          <p:cNvSpPr/>
          <p:nvPr/>
        </p:nvSpPr>
        <p:spPr>
          <a:xfrm>
            <a:off x="2865090" y="3113484"/>
            <a:ext cx="7132320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222222"/>
                </a:solidFill>
                <a:latin typeface="Roboto-BoldItalic" pitchFamily="34" charset="0"/>
                <a:ea typeface="Roboto-BoldItalic" pitchFamily="34" charset="-122"/>
                <a:cs typeface="Roboto-BoldItalic" pitchFamily="34" charset="-120"/>
              </a:rPr>
              <a:t>Common Law — overriding public interest</a:t>
            </a:r>
            <a:endParaRPr lang="en-US" sz="1200" dirty="0"/>
          </a:p>
        </p:txBody>
      </p:sp>
      <p:sp>
        <p:nvSpPr>
          <p:cNvPr id="33" name="SK-7-text-32"/>
          <p:cNvSpPr/>
          <p:nvPr/>
        </p:nvSpPr>
        <p:spPr>
          <a:xfrm>
            <a:off x="7632055" y="1515517"/>
            <a:ext cx="4559945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222222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1 Formally justify the purpose</a:t>
            </a:r>
            <a:endParaRPr lang="en-US" sz="1200" dirty="0"/>
          </a:p>
        </p:txBody>
      </p:sp>
      <p:sp>
        <p:nvSpPr>
          <p:cNvPr id="34" name="SK-7-text-33"/>
          <p:cNvSpPr/>
          <p:nvPr/>
        </p:nvSpPr>
        <p:spPr>
          <a:xfrm>
            <a:off x="7620000" y="1789807"/>
            <a:ext cx="4572000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222222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2 Use identifiable information only when necessary</a:t>
            </a:r>
            <a:endParaRPr lang="en-US" sz="1200" dirty="0"/>
          </a:p>
        </p:txBody>
      </p:sp>
      <p:sp>
        <p:nvSpPr>
          <p:cNvPr id="35" name="SK-7-text-34"/>
          <p:cNvSpPr/>
          <p:nvPr/>
        </p:nvSpPr>
        <p:spPr>
          <a:xfrm>
            <a:off x="7620000" y="2064246"/>
            <a:ext cx="4572000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222222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3 Use only the minimum required information</a:t>
            </a:r>
            <a:endParaRPr lang="en-US" sz="1200" dirty="0"/>
          </a:p>
        </p:txBody>
      </p:sp>
      <p:sp>
        <p:nvSpPr>
          <p:cNvPr id="36" name="SK-7-text-35"/>
          <p:cNvSpPr/>
          <p:nvPr/>
        </p:nvSpPr>
        <p:spPr>
          <a:xfrm>
            <a:off x="7620000" y="2331690"/>
            <a:ext cx="4572000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222222"/>
                </a:solidFill>
                <a:latin typeface="Roboto-BoldItalic" pitchFamily="34" charset="0"/>
                <a:ea typeface="Roboto-BoldItalic" pitchFamily="34" charset="-122"/>
                <a:cs typeface="Roboto-BoldItalic" pitchFamily="34" charset="-120"/>
              </a:rPr>
              <a:t>4 Need-to-know access only</a:t>
            </a:r>
            <a:endParaRPr lang="en-US" sz="1200" dirty="0"/>
          </a:p>
        </p:txBody>
      </p:sp>
      <p:sp>
        <p:nvSpPr>
          <p:cNvPr id="37" name="SK-7-text-36"/>
          <p:cNvSpPr/>
          <p:nvPr/>
        </p:nvSpPr>
        <p:spPr>
          <a:xfrm>
            <a:off x="7620000" y="2599134"/>
            <a:ext cx="4572000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222222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5 All involved must understand their responsibilities</a:t>
            </a:r>
            <a:endParaRPr lang="en-US" sz="1200" dirty="0"/>
          </a:p>
        </p:txBody>
      </p:sp>
      <p:sp>
        <p:nvSpPr>
          <p:cNvPr id="38" name="SK-7-text-37"/>
          <p:cNvSpPr/>
          <p:nvPr/>
        </p:nvSpPr>
        <p:spPr>
          <a:xfrm>
            <a:off x="7620000" y="2866579"/>
            <a:ext cx="4572000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222222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6 Comply with and understand the law</a:t>
            </a:r>
            <a:endParaRPr lang="en-US" sz="1200" dirty="0"/>
          </a:p>
        </p:txBody>
      </p:sp>
      <p:sp>
        <p:nvSpPr>
          <p:cNvPr id="39" name="SK-7-text-38"/>
          <p:cNvSpPr/>
          <p:nvPr/>
        </p:nvSpPr>
        <p:spPr>
          <a:xfrm>
            <a:off x="7620000" y="3134023"/>
            <a:ext cx="3864769" cy="42505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222222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7 The duty to share can be as important as the duty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222222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to protect confidentiality</a:t>
            </a:r>
            <a:endParaRPr lang="en-US" sz="1350" dirty="0"/>
          </a:p>
        </p:txBody>
      </p:sp>
      <p:sp>
        <p:nvSpPr>
          <p:cNvPr id="40" name="SK-7-text-39"/>
          <p:cNvSpPr/>
          <p:nvPr/>
        </p:nvSpPr>
        <p:spPr>
          <a:xfrm>
            <a:off x="2633365" y="3874740"/>
            <a:ext cx="9558635" cy="31536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00" dirty="0">
                <a:solidFill>
                  <a:srgbClr val="002040"/>
                </a:solidFill>
                <a:latin typeface="Roboto-BoldItalic" pitchFamily="34" charset="0"/>
                <a:ea typeface="Roboto-BoldItalic" pitchFamily="34" charset="-122"/>
                <a:cs typeface="Roboto-BoldItalic" pitchFamily="34" charset="-120"/>
              </a:rPr>
              <a:t>SystmOne Safe Recording — Key Rules</a:t>
            </a:r>
            <a:endParaRPr lang="en-US" sz="2100" dirty="0"/>
          </a:p>
        </p:txBody>
      </p:sp>
      <p:sp>
        <p:nvSpPr>
          <p:cNvPr id="41" name="SK-7-text-40"/>
          <p:cNvSpPr/>
          <p:nvPr/>
        </p:nvSpPr>
        <p:spPr>
          <a:xfrm>
            <a:off x="3035796" y="4485084"/>
            <a:ext cx="3657600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222222"/>
                </a:solidFill>
                <a:latin typeface="Roboto-BoldItalic" pitchFamily="34" charset="0"/>
                <a:ea typeface="Roboto-BoldItalic" pitchFamily="34" charset="-122"/>
                <a:cs typeface="Roboto-BoldItalic" pitchFamily="34" charset="-120"/>
              </a:rPr>
              <a:t>Mark All Entries</a:t>
            </a:r>
            <a:endParaRPr lang="en-US" sz="1500" dirty="0"/>
          </a:p>
        </p:txBody>
      </p:sp>
      <p:sp>
        <p:nvSpPr>
          <p:cNvPr id="42" name="SK-7-text-41"/>
          <p:cNvSpPr/>
          <p:nvPr/>
        </p:nvSpPr>
        <p:spPr>
          <a:xfrm>
            <a:off x="2743200" y="4773067"/>
            <a:ext cx="1950690" cy="5622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320"/>
              </a:lnSpc>
              <a:buNone/>
            </a:pPr>
            <a:r>
              <a:rPr lang="en-US" sz="1200" dirty="0">
                <a:solidFill>
                  <a:srgbClr val="222222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All safeguarding records</a:t>
            </a:r>
            <a:endParaRPr lang="en-US" sz="1200" dirty="0"/>
          </a:p>
          <a:p>
            <a:pPr marL="0" indent="0" algn="l">
              <a:lnSpc>
                <a:spcPts val="1320"/>
              </a:lnSpc>
              <a:buNone/>
            </a:pPr>
            <a:r>
              <a:rPr lang="en-US" sz="1200" dirty="0">
                <a:solidFill>
                  <a:srgbClr val="222222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must be marked “Not for</a:t>
            </a:r>
            <a:endParaRPr lang="en-US" sz="1200" dirty="0"/>
          </a:p>
          <a:p>
            <a:pPr marL="0" indent="0" algn="l">
              <a:lnSpc>
                <a:spcPts val="1320"/>
              </a:lnSpc>
              <a:buNone/>
            </a:pPr>
            <a:r>
              <a:rPr lang="en-US" sz="1200" dirty="0">
                <a:solidFill>
                  <a:srgbClr val="222222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online viewing” —</a:t>
            </a:r>
            <a:endParaRPr lang="en-US" sz="1200" dirty="0"/>
          </a:p>
        </p:txBody>
      </p:sp>
      <p:sp>
        <p:nvSpPr>
          <p:cNvPr id="43" name="SK-7-text-42"/>
          <p:cNvSpPr/>
          <p:nvPr/>
        </p:nvSpPr>
        <p:spPr>
          <a:xfrm>
            <a:off x="2743200" y="5335488"/>
            <a:ext cx="4206240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222222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perpetrators frequently</a:t>
            </a:r>
            <a:endParaRPr lang="en-US" sz="1200" dirty="0"/>
          </a:p>
        </p:txBody>
      </p:sp>
      <p:sp>
        <p:nvSpPr>
          <p:cNvPr id="44" name="SK-7-text-43"/>
          <p:cNvSpPr/>
          <p:nvPr/>
        </p:nvSpPr>
        <p:spPr>
          <a:xfrm>
            <a:off x="2743200" y="5520630"/>
            <a:ext cx="1926282" cy="36343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320"/>
              </a:lnSpc>
              <a:buNone/>
            </a:pPr>
            <a:r>
              <a:rPr lang="en-US" sz="1200" dirty="0">
                <a:solidFill>
                  <a:srgbClr val="222222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have access to patient-facing</a:t>
            </a:r>
            <a:endParaRPr lang="en-US" sz="1200" dirty="0"/>
          </a:p>
          <a:p>
            <a:pPr marL="0" indent="0" algn="l">
              <a:lnSpc>
                <a:spcPts val="1320"/>
              </a:lnSpc>
              <a:buNone/>
            </a:pPr>
            <a:r>
              <a:rPr lang="en-US" sz="1200" dirty="0">
                <a:solidFill>
                  <a:srgbClr val="222222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online record portals.</a:t>
            </a:r>
            <a:endParaRPr lang="en-US" sz="1200" dirty="0"/>
          </a:p>
        </p:txBody>
      </p:sp>
      <p:sp>
        <p:nvSpPr>
          <p:cNvPr id="45" name="SK-7-text-44"/>
          <p:cNvSpPr/>
          <p:nvPr/>
        </p:nvSpPr>
        <p:spPr>
          <a:xfrm>
            <a:off x="5339953" y="4491930"/>
            <a:ext cx="4343400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222222"/>
                </a:solidFill>
                <a:latin typeface="Roboto-BoldItalic" pitchFamily="34" charset="0"/>
                <a:ea typeface="Roboto-BoldItalic" pitchFamily="34" charset="-122"/>
                <a:cs typeface="Roboto-BoldItalic" pitchFamily="34" charset="-120"/>
              </a:rPr>
              <a:t>Perpetrator Details</a:t>
            </a:r>
            <a:endParaRPr lang="en-US" sz="1500" dirty="0"/>
          </a:p>
        </p:txBody>
      </p:sp>
      <p:sp>
        <p:nvSpPr>
          <p:cNvPr id="46" name="SK-7-text-45"/>
          <p:cNvSpPr/>
          <p:nvPr/>
        </p:nvSpPr>
        <p:spPr>
          <a:xfrm>
            <a:off x="5047357" y="4779913"/>
            <a:ext cx="3291840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222222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Record the alleged</a:t>
            </a:r>
            <a:endParaRPr lang="en-US" sz="1200" dirty="0"/>
          </a:p>
        </p:txBody>
      </p:sp>
      <p:sp>
        <p:nvSpPr>
          <p:cNvPr id="47" name="SK-7-text-46"/>
          <p:cNvSpPr/>
          <p:nvPr/>
        </p:nvSpPr>
        <p:spPr>
          <a:xfrm>
            <a:off x="5059561" y="4978896"/>
            <a:ext cx="1987153" cy="35659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320"/>
              </a:lnSpc>
              <a:buNone/>
            </a:pPr>
            <a:r>
              <a:rPr lang="en-US" sz="1200" dirty="0">
                <a:solidFill>
                  <a:srgbClr val="222222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perpetrator’s name and DOB in</a:t>
            </a:r>
            <a:endParaRPr lang="en-US" sz="1200" dirty="0"/>
          </a:p>
          <a:p>
            <a:pPr marL="0" indent="0" algn="l">
              <a:lnSpc>
                <a:spcPts val="1320"/>
              </a:lnSpc>
              <a:buNone/>
            </a:pPr>
            <a:r>
              <a:rPr lang="en-US" sz="1200" dirty="0">
                <a:solidFill>
                  <a:srgbClr val="222222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the victim’s record only.</a:t>
            </a:r>
            <a:endParaRPr lang="en-US" sz="1200" dirty="0"/>
          </a:p>
        </p:txBody>
      </p:sp>
      <p:sp>
        <p:nvSpPr>
          <p:cNvPr id="48" name="SK-7-text-47"/>
          <p:cNvSpPr/>
          <p:nvPr/>
        </p:nvSpPr>
        <p:spPr>
          <a:xfrm>
            <a:off x="5059561" y="5369719"/>
            <a:ext cx="3291840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222222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Never record DA or</a:t>
            </a:r>
            <a:endParaRPr lang="en-US" sz="1200" dirty="0"/>
          </a:p>
        </p:txBody>
      </p:sp>
      <p:sp>
        <p:nvSpPr>
          <p:cNvPr id="49" name="SK-7-text-48"/>
          <p:cNvSpPr/>
          <p:nvPr/>
        </p:nvSpPr>
        <p:spPr>
          <a:xfrm>
            <a:off x="5059561" y="5541169"/>
            <a:ext cx="1828800" cy="37028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320"/>
              </a:lnSpc>
              <a:buNone/>
            </a:pPr>
            <a:r>
              <a:rPr lang="en-US" sz="1200" dirty="0">
                <a:solidFill>
                  <a:srgbClr val="222222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safeguarding information in</a:t>
            </a:r>
            <a:endParaRPr lang="en-US" sz="1200" dirty="0"/>
          </a:p>
          <a:p>
            <a:pPr marL="0" indent="0" algn="l">
              <a:lnSpc>
                <a:spcPts val="1320"/>
              </a:lnSpc>
              <a:buNone/>
            </a:pPr>
            <a:r>
              <a:rPr lang="en-US" sz="1200" dirty="0">
                <a:solidFill>
                  <a:srgbClr val="222222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the perpetrator’s own notes.</a:t>
            </a:r>
            <a:endParaRPr lang="en-US" sz="1200" dirty="0"/>
          </a:p>
        </p:txBody>
      </p:sp>
      <p:sp>
        <p:nvSpPr>
          <p:cNvPr id="50" name="SK-7-text-49"/>
          <p:cNvSpPr/>
          <p:nvPr/>
        </p:nvSpPr>
        <p:spPr>
          <a:xfrm>
            <a:off x="7668667" y="4485084"/>
            <a:ext cx="4114800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222222"/>
                </a:solidFill>
                <a:latin typeface="Roboto-BoldItalic" pitchFamily="34" charset="0"/>
                <a:ea typeface="Roboto-BoldItalic" pitchFamily="34" charset="-122"/>
                <a:cs typeface="Roboto-BoldItalic" pitchFamily="34" charset="-120"/>
              </a:rPr>
              <a:t>Verbatim Quotation</a:t>
            </a:r>
            <a:endParaRPr lang="en-US" sz="1500" dirty="0"/>
          </a:p>
        </p:txBody>
      </p:sp>
      <p:sp>
        <p:nvSpPr>
          <p:cNvPr id="51" name="SK-7-text-50"/>
          <p:cNvSpPr/>
          <p:nvPr/>
        </p:nvSpPr>
        <p:spPr>
          <a:xfrm>
            <a:off x="7351663" y="4773067"/>
            <a:ext cx="4840337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222222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Record in the patient’s own</a:t>
            </a:r>
            <a:endParaRPr lang="en-US" sz="1200" dirty="0"/>
          </a:p>
        </p:txBody>
      </p:sp>
      <p:sp>
        <p:nvSpPr>
          <p:cNvPr id="52" name="SK-7-text-51"/>
          <p:cNvSpPr/>
          <p:nvPr/>
        </p:nvSpPr>
        <p:spPr>
          <a:xfrm>
            <a:off x="7351663" y="4972050"/>
            <a:ext cx="4840337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222222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words using quotation marks.</a:t>
            </a:r>
            <a:endParaRPr lang="en-US" sz="1200" dirty="0"/>
          </a:p>
        </p:txBody>
      </p:sp>
      <p:sp>
        <p:nvSpPr>
          <p:cNvPr id="53" name="SK-7-text-52"/>
          <p:cNvSpPr/>
          <p:nvPr/>
        </p:nvSpPr>
        <p:spPr>
          <a:xfrm>
            <a:off x="7351663" y="5314950"/>
            <a:ext cx="2926080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222222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Use the SystmOne</a:t>
            </a:r>
            <a:endParaRPr lang="en-US" sz="1200" dirty="0"/>
          </a:p>
        </p:txBody>
      </p:sp>
      <p:sp>
        <p:nvSpPr>
          <p:cNvPr id="54" name="SK-7-text-53"/>
          <p:cNvSpPr/>
          <p:nvPr/>
        </p:nvSpPr>
        <p:spPr>
          <a:xfrm>
            <a:off x="7351663" y="5513784"/>
            <a:ext cx="4023360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222222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safeguarding template:</a:t>
            </a:r>
            <a:endParaRPr lang="en-US" sz="1200" dirty="0"/>
          </a:p>
        </p:txBody>
      </p:sp>
      <p:sp>
        <p:nvSpPr>
          <p:cNvPr id="55" name="SK-7-text-54"/>
          <p:cNvSpPr/>
          <p:nvPr/>
        </p:nvSpPr>
        <p:spPr>
          <a:xfrm>
            <a:off x="7351663" y="5698927"/>
            <a:ext cx="4572000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222222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GP Assist &gt; Safeguarding.</a:t>
            </a:r>
            <a:endParaRPr lang="en-US" sz="1200" dirty="0"/>
          </a:p>
        </p:txBody>
      </p:sp>
      <p:sp>
        <p:nvSpPr>
          <p:cNvPr id="56" name="SK-7-text-55"/>
          <p:cNvSpPr/>
          <p:nvPr/>
        </p:nvSpPr>
        <p:spPr>
          <a:xfrm>
            <a:off x="9960769" y="4491930"/>
            <a:ext cx="2231231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222222"/>
                </a:solidFill>
                <a:latin typeface="Roboto-BoldItalic" pitchFamily="34" charset="0"/>
                <a:ea typeface="Roboto-BoldItalic" pitchFamily="34" charset="-122"/>
                <a:cs typeface="Roboto-BoldItalic" pitchFamily="34" charset="-120"/>
              </a:rPr>
              <a:t>MARAC Records</a:t>
            </a:r>
            <a:endParaRPr lang="en-US" sz="1500" dirty="0"/>
          </a:p>
        </p:txBody>
      </p:sp>
      <p:sp>
        <p:nvSpPr>
          <p:cNvPr id="57" name="SK-7-text-56"/>
          <p:cNvSpPr/>
          <p:nvPr/>
        </p:nvSpPr>
        <p:spPr>
          <a:xfrm>
            <a:off x="9668173" y="4773067"/>
            <a:ext cx="2523827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222222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Mark entries: “Subject of Multi-</a:t>
            </a:r>
            <a:endParaRPr lang="en-US" sz="1200" dirty="0"/>
          </a:p>
        </p:txBody>
      </p:sp>
      <p:sp>
        <p:nvSpPr>
          <p:cNvPr id="58" name="SK-7-text-57"/>
          <p:cNvSpPr/>
          <p:nvPr/>
        </p:nvSpPr>
        <p:spPr>
          <a:xfrm>
            <a:off x="9668173" y="4978896"/>
            <a:ext cx="2523827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222222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Agency Risk Assessment”,</a:t>
            </a:r>
            <a:endParaRPr lang="en-US" sz="1200" dirty="0"/>
          </a:p>
        </p:txBody>
      </p:sp>
      <p:sp>
        <p:nvSpPr>
          <p:cNvPr id="59" name="SK-7-text-58"/>
          <p:cNvSpPr/>
          <p:nvPr/>
        </p:nvSpPr>
        <p:spPr>
          <a:xfrm>
            <a:off x="9668173" y="5157192"/>
            <a:ext cx="2523827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222222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“not for online viewing”,</a:t>
            </a:r>
            <a:endParaRPr lang="en-US" sz="1200" dirty="0"/>
          </a:p>
        </p:txBody>
      </p:sp>
      <p:sp>
        <p:nvSpPr>
          <p:cNvPr id="60" name="SK-7-text-59"/>
          <p:cNvSpPr/>
          <p:nvPr/>
        </p:nvSpPr>
        <p:spPr>
          <a:xfrm>
            <a:off x="9668173" y="5335488"/>
            <a:ext cx="2523827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222222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“contains 3rd party information.”</a:t>
            </a:r>
            <a:endParaRPr lang="en-US" sz="1200" dirty="0"/>
          </a:p>
        </p:txBody>
      </p:sp>
      <p:sp>
        <p:nvSpPr>
          <p:cNvPr id="61" name="SK-7-text-60"/>
          <p:cNvSpPr/>
          <p:nvPr/>
        </p:nvSpPr>
        <p:spPr>
          <a:xfrm>
            <a:off x="9668173" y="5520630"/>
            <a:ext cx="2523827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222222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Save MARAC notification to</a:t>
            </a:r>
            <a:endParaRPr lang="en-US" sz="1200" dirty="0"/>
          </a:p>
        </p:txBody>
      </p:sp>
      <p:sp>
        <p:nvSpPr>
          <p:cNvPr id="62" name="SK-7-text-61"/>
          <p:cNvSpPr/>
          <p:nvPr/>
        </p:nvSpPr>
        <p:spPr>
          <a:xfrm>
            <a:off x="9668173" y="5719465"/>
            <a:ext cx="2523827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222222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victim’s record only.</a:t>
            </a:r>
            <a:endParaRPr lang="en-US" sz="1200" dirty="0"/>
          </a:p>
        </p:txBody>
      </p:sp>
      <p:sp>
        <p:nvSpPr>
          <p:cNvPr id="63" name="SK-7-text-62"/>
          <p:cNvSpPr/>
          <p:nvPr/>
        </p:nvSpPr>
        <p:spPr>
          <a:xfrm>
            <a:off x="2852886" y="6220123"/>
            <a:ext cx="9339114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222222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✉ Bradford MARAC: maracbradford@nhs.net (via NHS.net account) &amp;nbsp; | Craven MARAC: maraccharrogatecraven@northyorkshire.pnn.police.uk</a:t>
            </a:r>
            <a:endParaRPr lang="en-US" sz="1050" dirty="0"/>
          </a:p>
        </p:txBody>
      </p:sp>
      <p:sp>
        <p:nvSpPr>
          <p:cNvPr id="64" name="SK-7-text-63"/>
          <p:cNvSpPr/>
          <p:nvPr/>
        </p:nvSpPr>
        <p:spPr>
          <a:xfrm>
            <a:off x="3913584" y="6604248"/>
            <a:ext cx="4352479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00204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Safeguarding Adults, MARAC &amp; Risk Assessment in General Practice</a:t>
            </a:r>
            <a:endParaRPr lang="en-US" sz="1200" dirty="0"/>
          </a:p>
        </p:txBody>
      </p:sp>
      <p:sp>
        <p:nvSpPr>
          <p:cNvPr id="65" name="SK-7-text-64"/>
          <p:cNvSpPr/>
          <p:nvPr/>
        </p:nvSpPr>
        <p:spPr>
          <a:xfrm>
            <a:off x="11460361" y="6604248"/>
            <a:ext cx="414486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buNone/>
            </a:pPr>
            <a:r>
              <a:rPr lang="en-US" sz="1200" dirty="0">
                <a:solidFill>
                  <a:srgbClr val="FFFFFF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7 / 10</a:t>
            </a:r>
            <a:endParaRPr lang="en-US" sz="1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8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8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731169" cy="3456384"/>
          </a:xfrm>
          <a:prstGeom prst="rect">
            <a:avLst/>
          </a:prstGeom>
        </p:spPr>
      </p:pic>
      <p:pic>
        <p:nvPicPr>
          <p:cNvPr id="4" name="SK-8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3467" y="3415159"/>
            <a:ext cx="1024086" cy="82153"/>
          </a:xfrm>
          <a:prstGeom prst="rect">
            <a:avLst/>
          </a:prstGeom>
        </p:spPr>
      </p:pic>
      <p:pic>
        <p:nvPicPr>
          <p:cNvPr id="5" name="SK-8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011561" y="1211163"/>
            <a:ext cx="9765655" cy="19050"/>
          </a:xfrm>
          <a:prstGeom prst="rect">
            <a:avLst/>
          </a:prstGeom>
        </p:spPr>
      </p:pic>
      <p:pic>
        <p:nvPicPr>
          <p:cNvPr id="6" name="SK-8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773912" y="1398984"/>
            <a:ext cx="9525" cy="4738836"/>
          </a:xfrm>
          <a:prstGeom prst="rect">
            <a:avLst/>
          </a:prstGeom>
        </p:spPr>
      </p:pic>
      <p:pic>
        <p:nvPicPr>
          <p:cNvPr id="7" name="SK-8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035969" y="1385292"/>
            <a:ext cx="4572000" cy="658267"/>
          </a:xfrm>
          <a:prstGeom prst="rect">
            <a:avLst/>
          </a:prstGeom>
        </p:spPr>
      </p:pic>
      <p:pic>
        <p:nvPicPr>
          <p:cNvPr id="8" name="SK-8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961584" y="1385292"/>
            <a:ext cx="4791373" cy="658267"/>
          </a:xfrm>
          <a:prstGeom prst="rect">
            <a:avLst/>
          </a:prstGeom>
        </p:spPr>
      </p:pic>
      <p:pic>
        <p:nvPicPr>
          <p:cNvPr id="9" name="SK-8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035969" y="3950196"/>
            <a:ext cx="4572000" cy="891480"/>
          </a:xfrm>
          <a:prstGeom prst="rect">
            <a:avLst/>
          </a:prstGeom>
        </p:spPr>
      </p:pic>
      <p:pic>
        <p:nvPicPr>
          <p:cNvPr id="10" name="SK-8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961584" y="3950196"/>
            <a:ext cx="4815780" cy="891480"/>
          </a:xfrm>
          <a:prstGeom prst="rect">
            <a:avLst/>
          </a:prstGeom>
        </p:spPr>
      </p:pic>
      <p:pic>
        <p:nvPicPr>
          <p:cNvPr id="11" name="SK-8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035969" y="4951363"/>
            <a:ext cx="4572000" cy="1165771"/>
          </a:xfrm>
          <a:prstGeom prst="rect">
            <a:avLst/>
          </a:prstGeom>
        </p:spPr>
      </p:pic>
      <p:pic>
        <p:nvPicPr>
          <p:cNvPr id="12" name="SK-8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961584" y="4951363"/>
            <a:ext cx="4815780" cy="1165771"/>
          </a:xfrm>
          <a:prstGeom prst="rect">
            <a:avLst/>
          </a:prstGeom>
        </p:spPr>
      </p:pic>
      <p:pic>
        <p:nvPicPr>
          <p:cNvPr id="13" name="SK-8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999357" y="6226969"/>
            <a:ext cx="9777859" cy="274290"/>
          </a:xfrm>
          <a:prstGeom prst="rect">
            <a:avLst/>
          </a:prstGeom>
        </p:spPr>
      </p:pic>
      <p:pic>
        <p:nvPicPr>
          <p:cNvPr id="14" name="SK-8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0" y="6583561"/>
            <a:ext cx="12192000" cy="274290"/>
          </a:xfrm>
          <a:prstGeom prst="rect">
            <a:avLst/>
          </a:prstGeom>
        </p:spPr>
      </p:pic>
      <p:pic>
        <p:nvPicPr>
          <p:cNvPr id="15" name="SK-8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1192173" y="0"/>
            <a:ext cx="999679" cy="1097161"/>
          </a:xfrm>
          <a:prstGeom prst="rect">
            <a:avLst/>
          </a:prstGeom>
        </p:spPr>
      </p:pic>
      <p:pic>
        <p:nvPicPr>
          <p:cNvPr id="16" name="SK-8-img-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0" y="5719465"/>
            <a:ext cx="1036290" cy="1138386"/>
          </a:xfrm>
          <a:prstGeom prst="rect">
            <a:avLst/>
          </a:prstGeom>
        </p:spPr>
      </p:pic>
      <p:pic>
        <p:nvPicPr>
          <p:cNvPr id="17" name="SK-8-img-16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949380" y="1467594"/>
            <a:ext cx="548580" cy="500509"/>
          </a:xfrm>
          <a:prstGeom prst="rect">
            <a:avLst/>
          </a:prstGeom>
        </p:spPr>
      </p:pic>
      <p:pic>
        <p:nvPicPr>
          <p:cNvPr id="18" name="SK-8-img-17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2121396" y="1481286"/>
            <a:ext cx="560784" cy="473125"/>
          </a:xfrm>
          <a:prstGeom prst="rect">
            <a:avLst/>
          </a:prstGeom>
        </p:spPr>
      </p:pic>
      <p:pic>
        <p:nvPicPr>
          <p:cNvPr id="19" name="SK-8-img-18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341263" y="3696444"/>
            <a:ext cx="1084957" cy="1035546"/>
          </a:xfrm>
          <a:prstGeom prst="rect">
            <a:avLst/>
          </a:prstGeom>
        </p:spPr>
      </p:pic>
      <p:pic>
        <p:nvPicPr>
          <p:cNvPr id="20" name="SK-8-img-19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414486" y="2119015"/>
            <a:ext cx="938659" cy="1035546"/>
          </a:xfrm>
          <a:prstGeom prst="rect">
            <a:avLst/>
          </a:prstGeom>
        </p:spPr>
      </p:pic>
      <p:sp>
        <p:nvSpPr>
          <p:cNvPr id="21" name="SK-8-text-20"/>
          <p:cNvSpPr/>
          <p:nvPr/>
        </p:nvSpPr>
        <p:spPr>
          <a:xfrm>
            <a:off x="2072580" y="411361"/>
            <a:ext cx="6412230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dirty="0">
                <a:solidFill>
                  <a:srgbClr val="666666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STATUTORY DUTIES — PAGE 8 OF 10</a:t>
            </a:r>
            <a:endParaRPr lang="en-US" sz="1275" dirty="0"/>
          </a:p>
        </p:txBody>
      </p:sp>
      <p:sp>
        <p:nvSpPr>
          <p:cNvPr id="22" name="SK-8-text-21"/>
          <p:cNvSpPr/>
          <p:nvPr/>
        </p:nvSpPr>
        <p:spPr>
          <a:xfrm>
            <a:off x="2072580" y="692646"/>
            <a:ext cx="10119420" cy="45943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300" dirty="0">
                <a:solidFill>
                  <a:srgbClr val="00204E"/>
                </a:solidFill>
                <a:latin typeface="Roboto-BoldItalic" pitchFamily="34" charset="0"/>
                <a:ea typeface="Roboto-BoldItalic" pitchFamily="34" charset="-122"/>
                <a:cs typeface="Roboto-BoldItalic" pitchFamily="34" charset="-120"/>
              </a:rPr>
              <a:t>Statutory Duties: PREVENT and DoLS</a:t>
            </a:r>
            <a:endParaRPr lang="en-US" sz="3300" dirty="0"/>
          </a:p>
        </p:txBody>
      </p:sp>
      <p:sp>
        <p:nvSpPr>
          <p:cNvPr id="23" name="SK-8-text-22"/>
          <p:cNvSpPr/>
          <p:nvPr/>
        </p:nvSpPr>
        <p:spPr>
          <a:xfrm>
            <a:off x="2755255" y="1494979"/>
            <a:ext cx="1840230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725" dirty="0">
                <a:solidFill>
                  <a:srgbClr val="FFFFFF"/>
                </a:solidFill>
                <a:latin typeface="Roboto-BoldItalic" pitchFamily="34" charset="0"/>
                <a:ea typeface="Roboto-BoldItalic" pitchFamily="34" charset="-122"/>
                <a:cs typeface="Roboto-BoldItalic" pitchFamily="34" charset="-120"/>
              </a:rPr>
              <a:t>PREVENT</a:t>
            </a:r>
            <a:endParaRPr lang="en-US" sz="1725" dirty="0"/>
          </a:p>
        </p:txBody>
      </p:sp>
      <p:sp>
        <p:nvSpPr>
          <p:cNvPr id="24" name="SK-8-text-23"/>
          <p:cNvSpPr/>
          <p:nvPr/>
        </p:nvSpPr>
        <p:spPr>
          <a:xfrm>
            <a:off x="2755255" y="1762423"/>
            <a:ext cx="7707630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dirty="0">
                <a:solidFill>
                  <a:srgbClr val="F392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Counter-Terrorism &amp; Security Act 2015</a:t>
            </a:r>
            <a:endParaRPr lang="en-US" sz="1275" dirty="0"/>
          </a:p>
        </p:txBody>
      </p:sp>
      <p:sp>
        <p:nvSpPr>
          <p:cNvPr id="25" name="SK-8-text-24"/>
          <p:cNvSpPr/>
          <p:nvPr/>
        </p:nvSpPr>
        <p:spPr>
          <a:xfrm>
            <a:off x="2084784" y="2160240"/>
            <a:ext cx="3803898" cy="38397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222222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● Statutory duty for all NHS staff — including GPs and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222222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practice teams</a:t>
            </a:r>
            <a:endParaRPr lang="en-US" sz="1200" dirty="0"/>
          </a:p>
        </p:txBody>
      </p:sp>
      <p:sp>
        <p:nvSpPr>
          <p:cNvPr id="26" name="SK-8-text-25"/>
          <p:cNvSpPr/>
          <p:nvPr/>
        </p:nvSpPr>
        <p:spPr>
          <a:xfrm>
            <a:off x="2084784" y="2612827"/>
            <a:ext cx="4059882" cy="37713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222222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● Identify individuals at risk of radicalisation before illegal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222222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activity occurs</a:t>
            </a:r>
            <a:endParaRPr lang="en-US" sz="1200" dirty="0"/>
          </a:p>
        </p:txBody>
      </p:sp>
      <p:sp>
        <p:nvSpPr>
          <p:cNvPr id="27" name="SK-8-text-26"/>
          <p:cNvSpPr/>
          <p:nvPr/>
        </p:nvSpPr>
        <p:spPr>
          <a:xfrm>
            <a:off x="2084784" y="3065413"/>
            <a:ext cx="4206180" cy="37713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222222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● Risk factors: mental health issues, social isolation, learning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222222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disability, extreme grievance narrative</a:t>
            </a:r>
            <a:endParaRPr lang="en-US" sz="1200" dirty="0"/>
          </a:p>
        </p:txBody>
      </p:sp>
      <p:sp>
        <p:nvSpPr>
          <p:cNvPr id="28" name="SK-8-text-27"/>
          <p:cNvSpPr/>
          <p:nvPr/>
        </p:nvSpPr>
        <p:spPr>
          <a:xfrm>
            <a:off x="2084784" y="3511153"/>
            <a:ext cx="4120753" cy="35659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222222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● All staff must complete PREVENT training appropriate to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222222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their role</a:t>
            </a:r>
            <a:endParaRPr lang="en-US" sz="1200" dirty="0"/>
          </a:p>
        </p:txBody>
      </p:sp>
      <p:sp>
        <p:nvSpPr>
          <p:cNvPr id="29" name="SK-8-text-28"/>
          <p:cNvSpPr/>
          <p:nvPr/>
        </p:nvSpPr>
        <p:spPr>
          <a:xfrm>
            <a:off x="2206675" y="4011811"/>
            <a:ext cx="1543050" cy="1576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125" dirty="0">
                <a:solidFill>
                  <a:srgbClr val="000000"/>
                </a:solidFill>
                <a:latin typeface="Roboto-BoldItalic" pitchFamily="34" charset="0"/>
                <a:ea typeface="Roboto-BoldItalic" pitchFamily="34" charset="-122"/>
                <a:cs typeface="Roboto-BoldItalic" pitchFamily="34" charset="-120"/>
              </a:rPr>
              <a:t>&gt; CHANNEL</a:t>
            </a:r>
            <a:endParaRPr lang="en-US" sz="1125" dirty="0"/>
          </a:p>
        </p:txBody>
      </p:sp>
      <p:sp>
        <p:nvSpPr>
          <p:cNvPr id="30" name="SK-8-text-29"/>
          <p:cNvSpPr/>
          <p:nvPr/>
        </p:nvSpPr>
        <p:spPr>
          <a:xfrm>
            <a:off x="2194471" y="4210794"/>
            <a:ext cx="4230588" cy="5485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222222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Multi-agency support programme within PREVENT. Provides early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222222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intervention for individuals vulnerable to radicalisation. Refer via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222222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Practice Safeguarding Lead.</a:t>
            </a:r>
            <a:endParaRPr lang="en-US" sz="1200" dirty="0"/>
          </a:p>
        </p:txBody>
      </p:sp>
      <p:sp>
        <p:nvSpPr>
          <p:cNvPr id="31" name="SK-8-text-30"/>
          <p:cNvSpPr/>
          <p:nvPr/>
        </p:nvSpPr>
        <p:spPr>
          <a:xfrm>
            <a:off x="2084784" y="5019973"/>
            <a:ext cx="3429000" cy="1507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125" dirty="0">
                <a:solidFill>
                  <a:srgbClr val="000000"/>
                </a:solidFill>
                <a:latin typeface="Roboto-BoldItalic" pitchFamily="34" charset="0"/>
                <a:ea typeface="Roboto-BoldItalic" pitchFamily="34" charset="-122"/>
                <a:cs typeface="Roboto-BoldItalic" pitchFamily="34" charset="-120"/>
              </a:rPr>
              <a:t>GP Practice Actions:</a:t>
            </a:r>
            <a:endParaRPr lang="en-US" sz="1125" dirty="0"/>
          </a:p>
        </p:txBody>
      </p:sp>
      <p:sp>
        <p:nvSpPr>
          <p:cNvPr id="32" name="SK-8-text-31"/>
          <p:cNvSpPr/>
          <p:nvPr/>
        </p:nvSpPr>
        <p:spPr>
          <a:xfrm>
            <a:off x="2084784" y="5218807"/>
            <a:ext cx="8321040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222222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- Speak with Practice Safeguarding Lead if concerned</a:t>
            </a:r>
            <a:endParaRPr lang="en-US" sz="1050" dirty="0"/>
          </a:p>
        </p:txBody>
      </p:sp>
      <p:sp>
        <p:nvSpPr>
          <p:cNvPr id="33" name="SK-8-text-32"/>
          <p:cNvSpPr/>
          <p:nvPr/>
        </p:nvSpPr>
        <p:spPr>
          <a:xfrm>
            <a:off x="2084784" y="5410944"/>
            <a:ext cx="7840980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222222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- Complete PREVENT referral via GP ASSIST pathway</a:t>
            </a:r>
            <a:endParaRPr lang="en-US" sz="1050" dirty="0"/>
          </a:p>
        </p:txBody>
      </p:sp>
      <p:sp>
        <p:nvSpPr>
          <p:cNvPr id="34" name="SK-8-text-33"/>
          <p:cNvSpPr/>
          <p:nvPr/>
        </p:nvSpPr>
        <p:spPr>
          <a:xfrm>
            <a:off x="2084784" y="5596086"/>
            <a:ext cx="10107216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222222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- Respond to police information sweep requests within 5 working days</a:t>
            </a:r>
            <a:endParaRPr lang="en-US" sz="1050" dirty="0"/>
          </a:p>
        </p:txBody>
      </p:sp>
      <p:sp>
        <p:nvSpPr>
          <p:cNvPr id="35" name="SK-8-text-34"/>
          <p:cNvSpPr/>
          <p:nvPr/>
        </p:nvSpPr>
        <p:spPr>
          <a:xfrm>
            <a:off x="2084784" y="5788075"/>
            <a:ext cx="9121140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222222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- Mark all PREVENT documentation "Not for online viewing"</a:t>
            </a:r>
            <a:endParaRPr lang="en-US" sz="1050" dirty="0"/>
          </a:p>
        </p:txBody>
      </p:sp>
      <p:sp>
        <p:nvSpPr>
          <p:cNvPr id="36" name="SK-8-text-35"/>
          <p:cNvSpPr/>
          <p:nvPr/>
        </p:nvSpPr>
        <p:spPr>
          <a:xfrm>
            <a:off x="7595592" y="1494979"/>
            <a:ext cx="2628900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725" dirty="0">
                <a:solidFill>
                  <a:srgbClr val="FFFFFF"/>
                </a:solidFill>
                <a:latin typeface="Roboto-BoldItalic" pitchFamily="34" charset="0"/>
                <a:ea typeface="Roboto-BoldItalic" pitchFamily="34" charset="-122"/>
                <a:cs typeface="Roboto-BoldItalic" pitchFamily="34" charset="-120"/>
              </a:rPr>
              <a:t>DoLS / LPS</a:t>
            </a:r>
            <a:endParaRPr lang="en-US" sz="1725" dirty="0"/>
          </a:p>
        </p:txBody>
      </p:sp>
      <p:sp>
        <p:nvSpPr>
          <p:cNvPr id="37" name="SK-8-text-36"/>
          <p:cNvSpPr/>
          <p:nvPr/>
        </p:nvSpPr>
        <p:spPr>
          <a:xfrm>
            <a:off x="7595592" y="1762423"/>
            <a:ext cx="4596408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dirty="0">
                <a:solidFill>
                  <a:srgbClr val="00204E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Mental Capacity Act 2005</a:t>
            </a:r>
            <a:endParaRPr lang="en-US" sz="1275" dirty="0"/>
          </a:p>
        </p:txBody>
      </p:sp>
      <p:sp>
        <p:nvSpPr>
          <p:cNvPr id="38" name="SK-8-text-37"/>
          <p:cNvSpPr/>
          <p:nvPr/>
        </p:nvSpPr>
        <p:spPr>
          <a:xfrm>
            <a:off x="6912769" y="2160240"/>
            <a:ext cx="4523184" cy="38397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222222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● Applies to hospital patients and care home residents aged 18+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222222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not subject to the Mental Health Act</a:t>
            </a:r>
            <a:endParaRPr lang="en-US" sz="1200" dirty="0"/>
          </a:p>
        </p:txBody>
      </p:sp>
      <p:sp>
        <p:nvSpPr>
          <p:cNvPr id="39" name="SK-8-text-38"/>
          <p:cNvSpPr/>
          <p:nvPr/>
        </p:nvSpPr>
        <p:spPr>
          <a:xfrm>
            <a:off x="6912769" y="2612827"/>
            <a:ext cx="4596259" cy="37028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222222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● A person is deprived of liberty if: under continuous supervision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222222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and control AND not free to leave</a:t>
            </a:r>
            <a:endParaRPr lang="en-US" sz="1200" dirty="0"/>
          </a:p>
        </p:txBody>
      </p:sp>
      <p:sp>
        <p:nvSpPr>
          <p:cNvPr id="40" name="SK-8-text-39"/>
          <p:cNvSpPr/>
          <p:nvPr/>
        </p:nvSpPr>
        <p:spPr>
          <a:xfrm>
            <a:off x="6912769" y="3065413"/>
            <a:ext cx="5279231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dirty="0">
                <a:solidFill>
                  <a:srgbClr val="222222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● Must be authorised — by a court OR under DoLS/MHA</a:t>
            </a:r>
            <a:endParaRPr lang="en-US" sz="1275" dirty="0"/>
          </a:p>
        </p:txBody>
      </p:sp>
      <p:sp>
        <p:nvSpPr>
          <p:cNvPr id="41" name="SK-8-text-40"/>
          <p:cNvSpPr/>
          <p:nvPr/>
        </p:nvSpPr>
        <p:spPr>
          <a:xfrm>
            <a:off x="6912769" y="3326011"/>
            <a:ext cx="4779169" cy="39082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222222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● LPS (Liberty Protection Safeguards) legislated to replace DoLS —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222222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not yet implemented as of May 2026; DoLS remains in force</a:t>
            </a:r>
            <a:endParaRPr lang="en-US" sz="1200" dirty="0"/>
          </a:p>
        </p:txBody>
      </p:sp>
      <p:sp>
        <p:nvSpPr>
          <p:cNvPr id="42" name="SK-8-text-41"/>
          <p:cNvSpPr/>
          <p:nvPr/>
        </p:nvSpPr>
        <p:spPr>
          <a:xfrm>
            <a:off x="7107882" y="3998119"/>
            <a:ext cx="2171700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125" dirty="0">
                <a:solidFill>
                  <a:srgbClr val="000000"/>
                </a:solidFill>
                <a:latin typeface="Roboto-BoldItalic" pitchFamily="34" charset="0"/>
                <a:ea typeface="Roboto-BoldItalic" pitchFamily="34" charset="-122"/>
                <a:cs typeface="Roboto-BoldItalic" pitchFamily="34" charset="-120"/>
              </a:rPr>
              <a:t>⚠ Exam Pearl</a:t>
            </a:r>
            <a:endParaRPr lang="en-US" sz="1125" dirty="0"/>
          </a:p>
        </p:txBody>
      </p:sp>
      <p:sp>
        <p:nvSpPr>
          <p:cNvPr id="43" name="SK-8-text-42"/>
          <p:cNvSpPr/>
          <p:nvPr/>
        </p:nvSpPr>
        <p:spPr>
          <a:xfrm>
            <a:off x="7095679" y="4210794"/>
            <a:ext cx="4559796" cy="5348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222222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LPS was legislated under the Mental Capacity (Amendment) Act 2019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222222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but has not been implemented. DoLS under MCA 2005 remains current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222222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law. This is a common AKT distractor.</a:t>
            </a:r>
            <a:endParaRPr lang="en-US" sz="1200" dirty="0"/>
          </a:p>
        </p:txBody>
      </p:sp>
      <p:sp>
        <p:nvSpPr>
          <p:cNvPr id="44" name="SK-8-text-43"/>
          <p:cNvSpPr/>
          <p:nvPr/>
        </p:nvSpPr>
        <p:spPr>
          <a:xfrm>
            <a:off x="6973788" y="5019973"/>
            <a:ext cx="2743200" cy="1507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125" dirty="0">
                <a:solidFill>
                  <a:srgbClr val="000000"/>
                </a:solidFill>
                <a:latin typeface="Roboto-BoldItalic" pitchFamily="34" charset="0"/>
                <a:ea typeface="Roboto-BoldItalic" pitchFamily="34" charset="-122"/>
                <a:cs typeface="Roboto-BoldItalic" pitchFamily="34" charset="-120"/>
              </a:rPr>
              <a:t>GP Role in DoLS:</a:t>
            </a:r>
            <a:endParaRPr lang="en-US" sz="1125" dirty="0"/>
          </a:p>
        </p:txBody>
      </p:sp>
      <p:sp>
        <p:nvSpPr>
          <p:cNvPr id="45" name="SK-8-text-44"/>
          <p:cNvSpPr/>
          <p:nvPr/>
        </p:nvSpPr>
        <p:spPr>
          <a:xfrm>
            <a:off x="6961584" y="5218807"/>
            <a:ext cx="5230416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222222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- Check if any restriction of liberty in care settings has been formally authorised</a:t>
            </a:r>
            <a:endParaRPr lang="en-US" sz="1050" dirty="0"/>
          </a:p>
        </p:txBody>
      </p:sp>
      <p:sp>
        <p:nvSpPr>
          <p:cNvPr id="46" name="SK-8-text-45"/>
          <p:cNvSpPr/>
          <p:nvPr/>
        </p:nvSpPr>
        <p:spPr>
          <a:xfrm>
            <a:off x="6961584" y="5410944"/>
            <a:ext cx="3974455" cy="33590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260"/>
              </a:lnSpc>
              <a:buNone/>
            </a:pPr>
            <a:r>
              <a:rPr lang="en-US" sz="1050" dirty="0">
                <a:solidFill>
                  <a:srgbClr val="222222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- Consider whether prescribed sedating medications contribute to</a:t>
            </a:r>
            <a:endParaRPr lang="en-US" sz="1050" dirty="0"/>
          </a:p>
          <a:p>
            <a:pPr marL="0" indent="0" algn="l">
              <a:lnSpc>
                <a:spcPts val="1260"/>
              </a:lnSpc>
              <a:buNone/>
            </a:pPr>
            <a:r>
              <a:rPr lang="en-US" sz="1050" dirty="0">
                <a:solidFill>
                  <a:srgbClr val="222222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deprivation of liberty</a:t>
            </a:r>
            <a:endParaRPr lang="en-US" sz="1050" dirty="0"/>
          </a:p>
        </p:txBody>
      </p:sp>
      <p:sp>
        <p:nvSpPr>
          <p:cNvPr id="47" name="SK-8-text-46"/>
          <p:cNvSpPr/>
          <p:nvPr/>
        </p:nvSpPr>
        <p:spPr>
          <a:xfrm>
            <a:off x="6961584" y="5760690"/>
            <a:ext cx="4328071" cy="32905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260"/>
              </a:lnSpc>
              <a:buNone/>
            </a:pPr>
            <a:r>
              <a:rPr lang="en-US" sz="1050" dirty="0">
                <a:solidFill>
                  <a:srgbClr val="222222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- If care provider not seeking authorisation → raise safeguarding concern</a:t>
            </a:r>
            <a:endParaRPr lang="en-US" sz="1050" dirty="0"/>
          </a:p>
          <a:p>
            <a:pPr marL="0" indent="0" algn="l">
              <a:lnSpc>
                <a:spcPts val="1260"/>
              </a:lnSpc>
              <a:buNone/>
            </a:pPr>
            <a:r>
              <a:rPr lang="en-US" sz="1050" dirty="0">
                <a:solidFill>
                  <a:srgbClr val="222222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with Local Authority</a:t>
            </a:r>
            <a:endParaRPr lang="en-US" sz="1050" dirty="0"/>
          </a:p>
        </p:txBody>
      </p:sp>
      <p:sp>
        <p:nvSpPr>
          <p:cNvPr id="48" name="SK-8-text-47"/>
          <p:cNvSpPr/>
          <p:nvPr/>
        </p:nvSpPr>
        <p:spPr>
          <a:xfrm>
            <a:off x="2877294" y="6268194"/>
            <a:ext cx="7973467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275" dirty="0">
                <a:solidFill>
                  <a:srgbClr val="FFFFFF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Both PREVENT and DoLS represent statutory duties — non-compliance carries professional and organisational consequences</a:t>
            </a:r>
            <a:endParaRPr lang="en-US" sz="1275" dirty="0"/>
          </a:p>
        </p:txBody>
      </p:sp>
      <p:sp>
        <p:nvSpPr>
          <p:cNvPr id="49" name="SK-8-text-48"/>
          <p:cNvSpPr/>
          <p:nvPr/>
        </p:nvSpPr>
        <p:spPr>
          <a:xfrm>
            <a:off x="316855" y="6638479"/>
            <a:ext cx="3840480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FFFFFF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www.bradfordvts.co.uk</a:t>
            </a:r>
            <a:endParaRPr lang="en-US" sz="1200" dirty="0"/>
          </a:p>
        </p:txBody>
      </p:sp>
      <p:sp>
        <p:nvSpPr>
          <p:cNvPr id="50" name="SK-8-text-49"/>
          <p:cNvSpPr/>
          <p:nvPr/>
        </p:nvSpPr>
        <p:spPr>
          <a:xfrm>
            <a:off x="11594455" y="6645325"/>
            <a:ext cx="597545" cy="1576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FFFFFF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8 / 10</a:t>
            </a:r>
            <a:endParaRPr lang="en-US" sz="1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9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9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926282" cy="6858000"/>
          </a:xfrm>
          <a:prstGeom prst="rect">
            <a:avLst/>
          </a:prstGeom>
        </p:spPr>
      </p:pic>
      <p:pic>
        <p:nvPicPr>
          <p:cNvPr id="4" name="SK-9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8973" y="1019175"/>
            <a:ext cx="292596" cy="19050"/>
          </a:xfrm>
          <a:prstGeom prst="rect">
            <a:avLst/>
          </a:prstGeom>
        </p:spPr>
      </p:pic>
      <p:pic>
        <p:nvPicPr>
          <p:cNvPr id="5" name="SK-9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2761" y="6400502"/>
            <a:ext cx="1560463" cy="9525"/>
          </a:xfrm>
          <a:prstGeom prst="rect">
            <a:avLst/>
          </a:prstGeom>
        </p:spPr>
      </p:pic>
      <p:pic>
        <p:nvPicPr>
          <p:cNvPr id="6" name="SK-9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924800" y="0"/>
            <a:ext cx="4267200" cy="6858000"/>
          </a:xfrm>
          <a:prstGeom prst="rect">
            <a:avLst/>
          </a:prstGeom>
        </p:spPr>
      </p:pic>
      <p:pic>
        <p:nvPicPr>
          <p:cNvPr id="7" name="SK-9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584698" y="1368921"/>
            <a:ext cx="9156055" cy="19050"/>
          </a:xfrm>
          <a:prstGeom prst="rect">
            <a:avLst/>
          </a:prstGeom>
        </p:spPr>
      </p:pic>
      <p:pic>
        <p:nvPicPr>
          <p:cNvPr id="8" name="SK-9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584698" y="1570434"/>
            <a:ext cx="9156055" cy="692646"/>
          </a:xfrm>
          <a:prstGeom prst="rect">
            <a:avLst/>
          </a:prstGeom>
        </p:spPr>
      </p:pic>
      <p:pic>
        <p:nvPicPr>
          <p:cNvPr id="9" name="SK-9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584698" y="1570434"/>
            <a:ext cx="146298" cy="692646"/>
          </a:xfrm>
          <a:prstGeom prst="rect">
            <a:avLst/>
          </a:prstGeom>
        </p:spPr>
      </p:pic>
      <p:pic>
        <p:nvPicPr>
          <p:cNvPr id="10" name="SK-9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584698" y="2496294"/>
            <a:ext cx="2718792" cy="404515"/>
          </a:xfrm>
          <a:prstGeom prst="rect">
            <a:avLst/>
          </a:prstGeom>
        </p:spPr>
      </p:pic>
      <p:pic>
        <p:nvPicPr>
          <p:cNvPr id="11" name="SK-9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376071" y="2496294"/>
            <a:ext cx="2706588" cy="404515"/>
          </a:xfrm>
          <a:prstGeom prst="rect">
            <a:avLst/>
          </a:prstGeom>
        </p:spPr>
      </p:pic>
      <p:pic>
        <p:nvPicPr>
          <p:cNvPr id="12" name="SK-9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34094" y="2352229"/>
            <a:ext cx="1877467" cy="1776115"/>
          </a:xfrm>
          <a:prstGeom prst="rect">
            <a:avLst/>
          </a:prstGeom>
        </p:spPr>
      </p:pic>
      <p:sp>
        <p:nvSpPr>
          <p:cNvPr id="13" name="SK-9-text-12"/>
          <p:cNvSpPr/>
          <p:nvPr/>
        </p:nvSpPr>
        <p:spPr>
          <a:xfrm>
            <a:off x="475357" y="452586"/>
            <a:ext cx="1206996" cy="37028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485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EXAM</a:t>
            </a:r>
            <a:endParaRPr lang="en-US" sz="1350" dirty="0"/>
          </a:p>
          <a:p>
            <a:pPr marL="0" indent="0" algn="ctr">
              <a:lnSpc>
                <a:spcPts val="1485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PREPARATION</a:t>
            </a:r>
            <a:endParaRPr lang="en-US" sz="1350" dirty="0"/>
          </a:p>
        </p:txBody>
      </p:sp>
      <p:sp>
        <p:nvSpPr>
          <p:cNvPr id="14" name="SK-9-text-13"/>
          <p:cNvSpPr/>
          <p:nvPr/>
        </p:nvSpPr>
        <p:spPr>
          <a:xfrm>
            <a:off x="597396" y="4368403"/>
            <a:ext cx="975271" cy="39082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530"/>
              </a:lnSpc>
              <a:buNone/>
            </a:pPr>
            <a:r>
              <a:rPr lang="en-US" sz="1275" dirty="0">
                <a:solidFill>
                  <a:srgbClr val="FFFFFF"/>
                </a:solidFill>
                <a:latin typeface="Roboto-BoldItalic" pitchFamily="34" charset="0"/>
                <a:ea typeface="Roboto-BoldItalic" pitchFamily="34" charset="-122"/>
                <a:cs typeface="Roboto-BoldItalic" pitchFamily="34" charset="-120"/>
              </a:rPr>
              <a:t>AKT + SCA</a:t>
            </a:r>
            <a:endParaRPr lang="en-US" sz="1275" dirty="0"/>
          </a:p>
          <a:p>
            <a:pPr marL="0" indent="0" algn="ctr">
              <a:lnSpc>
                <a:spcPts val="1530"/>
              </a:lnSpc>
              <a:buNone/>
            </a:pPr>
            <a:r>
              <a:rPr lang="en-US" sz="1275" dirty="0">
                <a:solidFill>
                  <a:srgbClr val="FFFFFF"/>
                </a:solidFill>
                <a:latin typeface="Roboto-BoldItalic" pitchFamily="34" charset="0"/>
                <a:ea typeface="Roboto-BoldItalic" pitchFamily="34" charset="-122"/>
                <a:cs typeface="Roboto-BoldItalic" pitchFamily="34" charset="-120"/>
              </a:rPr>
              <a:t>MRCGP</a:t>
            </a:r>
            <a:endParaRPr lang="en-US" sz="1275" dirty="0"/>
          </a:p>
        </p:txBody>
      </p:sp>
      <p:sp>
        <p:nvSpPr>
          <p:cNvPr id="15" name="SK-9-text-14"/>
          <p:cNvSpPr/>
          <p:nvPr/>
        </p:nvSpPr>
        <p:spPr>
          <a:xfrm>
            <a:off x="280392" y="6542484"/>
            <a:ext cx="3600450" cy="1507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125" dirty="0">
                <a:solidFill>
                  <a:srgbClr val="FFFFFF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www.bradfordvts.co.uk</a:t>
            </a:r>
            <a:endParaRPr lang="en-US" sz="1125" dirty="0"/>
          </a:p>
        </p:txBody>
      </p:sp>
      <p:sp>
        <p:nvSpPr>
          <p:cNvPr id="16" name="SK-9-text-15"/>
          <p:cNvSpPr/>
          <p:nvPr/>
        </p:nvSpPr>
        <p:spPr>
          <a:xfrm>
            <a:off x="2560290" y="459432"/>
            <a:ext cx="8161020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75" dirty="0">
                <a:solidFill>
                  <a:srgbClr val="757575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Clinical Practice &amp; Exam Readiness</a:t>
            </a:r>
            <a:endParaRPr lang="en-US" sz="1575" dirty="0"/>
          </a:p>
        </p:txBody>
      </p:sp>
      <p:sp>
        <p:nvSpPr>
          <p:cNvPr id="17" name="SK-9-text-16"/>
          <p:cNvSpPr/>
          <p:nvPr/>
        </p:nvSpPr>
        <p:spPr>
          <a:xfrm>
            <a:off x="2560290" y="788640"/>
            <a:ext cx="9631710" cy="48681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525" dirty="0">
                <a:solidFill>
                  <a:srgbClr val="0D2C4D"/>
                </a:solidFill>
                <a:latin typeface="Roboto-BoldItalic" pitchFamily="34" charset="0"/>
                <a:ea typeface="Roboto-BoldItalic" pitchFamily="34" charset="-122"/>
                <a:cs typeface="Roboto-BoldItalic" pitchFamily="34" charset="-120"/>
              </a:rPr>
              <a:t>Clinical Pearls and Exam Preparation</a:t>
            </a:r>
            <a:endParaRPr lang="en-US" sz="3525" dirty="0"/>
          </a:p>
        </p:txBody>
      </p:sp>
      <p:sp>
        <p:nvSpPr>
          <p:cNvPr id="18" name="SK-9-text-17"/>
          <p:cNvSpPr/>
          <p:nvPr/>
        </p:nvSpPr>
        <p:spPr>
          <a:xfrm>
            <a:off x="2804071" y="1789807"/>
            <a:ext cx="7680960" cy="2674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dirty="0">
                <a:solidFill>
                  <a:srgbClr val="000000"/>
                </a:solidFill>
                <a:latin typeface="Roboto-BoldItalic" pitchFamily="34" charset="0"/>
                <a:ea typeface="Roboto-BoldItalic" pitchFamily="34" charset="-122"/>
                <a:cs typeface="Roboto-BoldItalic" pitchFamily="34" charset="-120"/>
              </a:rPr>
              <a:t>Making Safeguarding Personal</a:t>
            </a:r>
            <a:endParaRPr lang="en-US" sz="1800" dirty="0"/>
          </a:p>
        </p:txBody>
      </p:sp>
      <p:sp>
        <p:nvSpPr>
          <p:cNvPr id="19" name="SK-9-text-18"/>
          <p:cNvSpPr/>
          <p:nvPr/>
        </p:nvSpPr>
        <p:spPr>
          <a:xfrm>
            <a:off x="6059388" y="1700659"/>
            <a:ext cx="4657279" cy="43889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Always explore the adult's desired outcomes and wishes —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safeguarding is done with people, not to them.</a:t>
            </a:r>
            <a:endParaRPr lang="en-US" sz="1350" dirty="0"/>
          </a:p>
        </p:txBody>
      </p:sp>
      <p:sp>
        <p:nvSpPr>
          <p:cNvPr id="20" name="SK-9-text-19"/>
          <p:cNvSpPr/>
          <p:nvPr/>
        </p:nvSpPr>
        <p:spPr>
          <a:xfrm>
            <a:off x="2669977" y="2585442"/>
            <a:ext cx="5638800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FFFFFF"/>
                </a:solidFill>
                <a:latin typeface="Roboto-BoldItalic" pitchFamily="34" charset="0"/>
                <a:ea typeface="Roboto-BoldItalic" pitchFamily="34" charset="-122"/>
                <a:cs typeface="Roboto-BoldItalic" pitchFamily="34" charset="-120"/>
              </a:rPr>
              <a:t>📋 AKT — Knowledge Recall</a:t>
            </a:r>
            <a:endParaRPr lang="en-US" sz="1500" dirty="0"/>
          </a:p>
        </p:txBody>
      </p:sp>
      <p:sp>
        <p:nvSpPr>
          <p:cNvPr id="21" name="SK-9-text-20"/>
          <p:cNvSpPr/>
          <p:nvPr/>
        </p:nvSpPr>
        <p:spPr>
          <a:xfrm>
            <a:off x="2584698" y="3044875"/>
            <a:ext cx="4279255" cy="42505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▪ 10 categories of abuse — Care Act 2014 (includes self-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neglect and modern slavery)</a:t>
            </a:r>
            <a:endParaRPr lang="en-US" sz="1350" dirty="0"/>
          </a:p>
        </p:txBody>
      </p:sp>
      <p:sp>
        <p:nvSpPr>
          <p:cNvPr id="22" name="SK-9-text-21"/>
          <p:cNvSpPr/>
          <p:nvPr/>
        </p:nvSpPr>
        <p:spPr>
          <a:xfrm>
            <a:off x="2584698" y="3545532"/>
            <a:ext cx="4425553" cy="42505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▪ Six principles: Empowerment, Prevention, Proportionality,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Protection, Partnership, Accountability — mnemonic EP4</a:t>
            </a:r>
            <a:endParaRPr lang="en-US" sz="1350" dirty="0"/>
          </a:p>
        </p:txBody>
      </p:sp>
      <p:sp>
        <p:nvSpPr>
          <p:cNvPr id="23" name="SK-9-text-22"/>
          <p:cNvSpPr/>
          <p:nvPr/>
        </p:nvSpPr>
        <p:spPr>
          <a:xfrm>
            <a:off x="2584698" y="4046190"/>
            <a:ext cx="9607302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▪ DASH ≥14 = High Risk → MARAC referral mandatory</a:t>
            </a:r>
            <a:endParaRPr lang="en-US" sz="1350" dirty="0"/>
          </a:p>
        </p:txBody>
      </p:sp>
      <p:sp>
        <p:nvSpPr>
          <p:cNvPr id="24" name="SK-9-text-23"/>
          <p:cNvSpPr/>
          <p:nvPr/>
        </p:nvSpPr>
        <p:spPr>
          <a:xfrm>
            <a:off x="2584698" y="4341019"/>
            <a:ext cx="9607302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▪ NFS alone = MARAC referral, regardless of DASH score</a:t>
            </a:r>
            <a:endParaRPr lang="en-US" sz="1350" dirty="0"/>
          </a:p>
        </p:txBody>
      </p:sp>
      <p:sp>
        <p:nvSpPr>
          <p:cNvPr id="25" name="SK-9-text-24"/>
          <p:cNvSpPr/>
          <p:nvPr/>
        </p:nvSpPr>
        <p:spPr>
          <a:xfrm>
            <a:off x="2584698" y="4629150"/>
            <a:ext cx="3962400" cy="39766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▪ Refer without consent — justified under Crime and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Disorder Act 1998</a:t>
            </a:r>
            <a:endParaRPr lang="en-US" sz="1350" dirty="0"/>
          </a:p>
        </p:txBody>
      </p:sp>
      <p:sp>
        <p:nvSpPr>
          <p:cNvPr id="26" name="SK-9-text-25"/>
          <p:cNvSpPr/>
          <p:nvPr/>
        </p:nvSpPr>
        <p:spPr>
          <a:xfrm>
            <a:off x="2584698" y="5122813"/>
            <a:ext cx="4023271" cy="41820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▪ DoLS under MCA 2005 — LPS legislated but not yet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implemented (as of 2026)</a:t>
            </a:r>
            <a:endParaRPr lang="en-US" sz="1350" dirty="0"/>
          </a:p>
        </p:txBody>
      </p:sp>
      <p:sp>
        <p:nvSpPr>
          <p:cNvPr id="27" name="SK-9-text-26"/>
          <p:cNvSpPr/>
          <p:nvPr/>
        </p:nvSpPr>
        <p:spPr>
          <a:xfrm>
            <a:off x="2584698" y="5623471"/>
            <a:ext cx="4181773" cy="41820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▪ PREVENT — statutory duty under Counter Terrorism &amp;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Security Act 2015</a:t>
            </a:r>
            <a:endParaRPr lang="en-US" sz="1350" dirty="0"/>
          </a:p>
        </p:txBody>
      </p:sp>
      <p:sp>
        <p:nvSpPr>
          <p:cNvPr id="28" name="SK-9-text-27"/>
          <p:cNvSpPr/>
          <p:nvPr/>
        </p:nvSpPr>
        <p:spPr>
          <a:xfrm>
            <a:off x="2584698" y="6117282"/>
            <a:ext cx="4498777" cy="39766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▪ Section 42 enquiries — duty lies with the Local Authority,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not the GP</a:t>
            </a:r>
            <a:endParaRPr lang="en-US" sz="1350" dirty="0"/>
          </a:p>
        </p:txBody>
      </p:sp>
      <p:sp>
        <p:nvSpPr>
          <p:cNvPr id="29" name="SK-9-text-28"/>
          <p:cNvSpPr/>
          <p:nvPr/>
        </p:nvSpPr>
        <p:spPr>
          <a:xfrm>
            <a:off x="7388275" y="2599134"/>
            <a:ext cx="4803725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FFFFFF"/>
                </a:solidFill>
                <a:latin typeface="Roboto-BoldItalic" pitchFamily="34" charset="0"/>
                <a:ea typeface="Roboto-BoldItalic" pitchFamily="34" charset="-122"/>
                <a:cs typeface="Roboto-BoldItalic" pitchFamily="34" charset="-120"/>
              </a:rPr>
              <a:t>🗣️ SCA — Consultation Skills</a:t>
            </a:r>
            <a:endParaRPr lang="en-US" sz="1500" dirty="0"/>
          </a:p>
        </p:txBody>
      </p:sp>
      <p:sp>
        <p:nvSpPr>
          <p:cNvPr id="30" name="SK-9-text-29"/>
          <p:cNvSpPr/>
          <p:nvPr/>
        </p:nvSpPr>
        <p:spPr>
          <a:xfrm>
            <a:off x="7376071" y="3044875"/>
            <a:ext cx="4023271" cy="41820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▪ Explore desired outcomes first — "What would feel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like the best outcome for you?"</a:t>
            </a:r>
            <a:endParaRPr lang="en-US" sz="1350" dirty="0"/>
          </a:p>
        </p:txBody>
      </p:sp>
      <p:sp>
        <p:nvSpPr>
          <p:cNvPr id="31" name="SK-9-text-30"/>
          <p:cNvSpPr/>
          <p:nvPr/>
        </p:nvSpPr>
        <p:spPr>
          <a:xfrm>
            <a:off x="7376071" y="3531840"/>
            <a:ext cx="3694063" cy="42505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▪ Explain MARAC clearly: "A multi-agency safety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meeting — they help put a safety plan in place"</a:t>
            </a:r>
            <a:endParaRPr lang="en-US" sz="1350" dirty="0"/>
          </a:p>
        </p:txBody>
      </p:sp>
      <p:sp>
        <p:nvSpPr>
          <p:cNvPr id="32" name="SK-9-text-31"/>
          <p:cNvSpPr/>
          <p:nvPr/>
        </p:nvSpPr>
        <p:spPr>
          <a:xfrm>
            <a:off x="7376071" y="4018657"/>
            <a:ext cx="4181773" cy="41820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▪ Acknowledge difficulty of consent: "I understand this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feels difficult — I want to be transparent with you"</a:t>
            </a:r>
            <a:endParaRPr lang="en-US" sz="1350" dirty="0"/>
          </a:p>
        </p:txBody>
      </p:sp>
      <p:sp>
        <p:nvSpPr>
          <p:cNvPr id="33" name="SK-9-text-32"/>
          <p:cNvSpPr/>
          <p:nvPr/>
        </p:nvSpPr>
        <p:spPr>
          <a:xfrm>
            <a:off x="7376071" y="4512469"/>
            <a:ext cx="3755082" cy="41136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▪ Clarify the duty to refer — compassionately, not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coercively</a:t>
            </a:r>
            <a:endParaRPr lang="en-US" sz="1350" dirty="0"/>
          </a:p>
        </p:txBody>
      </p:sp>
      <p:sp>
        <p:nvSpPr>
          <p:cNvPr id="34" name="SK-9-text-33"/>
          <p:cNvSpPr/>
          <p:nvPr/>
        </p:nvSpPr>
        <p:spPr>
          <a:xfrm>
            <a:off x="7376071" y="4999434"/>
            <a:ext cx="4108698" cy="41820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▪ Use professional curiosity: ask about living situation,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who else is in the home, how they are managing</a:t>
            </a:r>
            <a:endParaRPr lang="en-US" sz="1350" dirty="0"/>
          </a:p>
        </p:txBody>
      </p:sp>
      <p:sp>
        <p:nvSpPr>
          <p:cNvPr id="35" name="SK-9-text-34"/>
          <p:cNvSpPr/>
          <p:nvPr/>
        </p:nvSpPr>
        <p:spPr>
          <a:xfrm>
            <a:off x="7376071" y="5486400"/>
            <a:ext cx="4328071" cy="41136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▪ Document your clinical reasoning — why you are or are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not raising a concern</a:t>
            </a:r>
            <a:endParaRPr lang="en-US" sz="1350" dirty="0"/>
          </a:p>
        </p:txBody>
      </p:sp>
      <p:sp>
        <p:nvSpPr>
          <p:cNvPr id="36" name="SK-9-text-35"/>
          <p:cNvSpPr/>
          <p:nvPr/>
        </p:nvSpPr>
        <p:spPr>
          <a:xfrm>
            <a:off x="7376071" y="5973217"/>
            <a:ext cx="3584377" cy="41820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▪ Never collude with minimisation — gently and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respectfully hold the concern open</a:t>
            </a:r>
            <a:endParaRPr lang="en-US" sz="1350" dirty="0"/>
          </a:p>
        </p:txBody>
      </p:sp>
      <p:sp>
        <p:nvSpPr>
          <p:cNvPr id="37" name="SK-9-text-36"/>
          <p:cNvSpPr/>
          <p:nvPr/>
        </p:nvSpPr>
        <p:spPr>
          <a:xfrm>
            <a:off x="11460361" y="6515100"/>
            <a:ext cx="426690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buNone/>
            </a:pPr>
            <a:r>
              <a:rPr lang="en-US" sz="1350" dirty="0">
                <a:solidFill>
                  <a:srgbClr val="E69138"/>
                </a:solidFill>
                <a:latin typeface="Roboto-BoldItalic" pitchFamily="34" charset="0"/>
                <a:ea typeface="Roboto-BoldItalic" pitchFamily="34" charset="-122"/>
                <a:cs typeface="Roboto-BoldItalic" pitchFamily="34" charset="-120"/>
              </a:rPr>
              <a:t>9 / 10</a:t>
            </a:r>
            <a:endParaRPr lang="en-US" sz="13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2621</Words>
  <Application>Microsoft Office PowerPoint</Application>
  <PresentationFormat>Widescreen</PresentationFormat>
  <Paragraphs>442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20" baseType="lpstr">
      <vt:lpstr>Roboto-Regular</vt:lpstr>
      <vt:lpstr>Noto Sans Symbols</vt:lpstr>
      <vt:lpstr>Oswald</vt:lpstr>
      <vt:lpstr>Roboto Black</vt:lpstr>
      <vt:lpstr>Noto Color Emoji</vt:lpstr>
      <vt:lpstr>Inter</vt:lpstr>
      <vt:lpstr>Arial</vt:lpstr>
      <vt:lpstr>Roboto-BoldItalic</vt:lpstr>
      <vt:lpstr>Roboto Condensed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Ramesh Mehay</cp:lastModifiedBy>
  <cp:revision>2</cp:revision>
  <dcterms:created xsi:type="dcterms:W3CDTF">2026-05-26T11:56:33Z</dcterms:created>
  <dcterms:modified xsi:type="dcterms:W3CDTF">2026-05-26T12:26:06Z</dcterms:modified>
</cp:coreProperties>
</file>