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12192000"/>
  <p:embeddedFontLst>
    <p:embeddedFont>
      <p:font typeface="Noto Sans KR" panose="020B0604020202020204" charset="-128"/>
      <p:regular r:id="rId38"/>
      <p:bold r:id="rId39"/>
    </p:embeddedFont>
    <p:embeddedFont>
      <p:font typeface="Arial-Black" panose="020B0604020202020204" charset="0"/>
      <p:regular r:id="rId40"/>
    </p:embeddedFont>
    <p:embeddedFont>
      <p:font typeface="Arial-BoldMT" panose="020B0604020202020204" charset="0"/>
      <p:regular r:id="rId41"/>
    </p:embeddedFont>
    <p:embeddedFont>
      <p:font typeface="ArialMT" panose="020B0604020202020204" charset="0"/>
      <p:regular r:id="rId42"/>
    </p:embeddedFont>
    <p:embeddedFont>
      <p:font typeface="ArialNarrow-BoldItalic" panose="020B0604020202020204" charset="0"/>
      <p:regular r:id="rId43"/>
    </p:embeddedFont>
    <p:embeddedFont>
      <p:font typeface="ArialNarrow-Italic" panose="020B0604020202020204" charset="0"/>
      <p:regular r:id="rId44"/>
    </p:embeddedFont>
    <p:embeddedFont>
      <p:font typeface="Montserrat" panose="00000500000000000000" pitchFamily="2" charset="0"/>
      <p:regular r:id="rId45"/>
      <p:bold r:id="rId46"/>
      <p:italic r:id="rId47"/>
      <p:boldItalic r:id="rId48"/>
    </p:embeddedFont>
    <p:embeddedFont>
      <p:font typeface="Open Sans" panose="020B0606030504020204" pitchFamily="34" charset="0"/>
      <p:regular r:id="rId49"/>
      <p:bold r:id="rId50"/>
      <p:italic r:id="rId51"/>
      <p:boldItalic r:id="rId52"/>
    </p:embeddedFont>
    <p:embeddedFont>
      <p:font typeface="OpenSans-Bold" panose="020B0604020202020204" charset="0"/>
      <p:regular r:id="rId53"/>
    </p:embeddedFont>
    <p:embeddedFont>
      <p:font typeface="Poppins" panose="00000500000000000000" pitchFamily="2" charset="0"/>
      <p:regular r:id="rId54"/>
      <p:bold r:id="rId55"/>
    </p:embeddedFont>
    <p:embeddedFont>
      <p:font typeface="Roboto-BoldItalic" panose="020B0604020202020204" charset="0"/>
      <p:regular r:id="rId56"/>
    </p:embeddedFont>
    <p:embeddedFont>
      <p:font typeface="Roboto-Regular" panose="020B0604020202020204" charset="0"/>
      <p:regular r:id="rId57"/>
    </p:embeddedFont>
    <p:embeddedFont>
      <p:font typeface="Source Sans Pro" panose="020B0503030403020204" pitchFamily="34" charset="0"/>
      <p:regular r:id="rId58"/>
      <p:bold r:id="rId59"/>
      <p:italic r:id="rId60"/>
    </p:embeddedFont>
    <p:embeddedFont>
      <p:font typeface="TimesNewRomanPS-ItalicMT" panose="020B0604020202020204" charset="0"/>
      <p:regular r:id="rId61"/>
    </p:embeddedFont>
    <p:embeddedFont>
      <p:font typeface="Trebuchet-BoldItalic" panose="020B0604020202020204" charset="0"/>
      <p:regular r:id="rId6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73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2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013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176.png"/><Relationship Id="rId10" Type="http://schemas.openxmlformats.org/officeDocument/2006/relationships/image" Target="../media/image181.png"/><Relationship Id="rId4" Type="http://schemas.openxmlformats.org/officeDocument/2006/relationships/image" Target="../media/image175.png"/><Relationship Id="rId9" Type="http://schemas.openxmlformats.org/officeDocument/2006/relationships/image" Target="../media/image18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2229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370" y="5596086"/>
            <a:ext cx="438894" cy="397669"/>
          </a:xfrm>
          <a:prstGeom prst="rect">
            <a:avLst/>
          </a:prstGeom>
        </p:spPr>
      </p:pic>
      <p:sp>
        <p:nvSpPr>
          <p:cNvPr id="5" name="SK-2-text-4"/>
          <p:cNvSpPr/>
          <p:nvPr/>
        </p:nvSpPr>
        <p:spPr>
          <a:xfrm>
            <a:off x="1718697" y="647700"/>
            <a:ext cx="866477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3375" dirty="0"/>
          </a:p>
        </p:txBody>
      </p:sp>
      <p:sp>
        <p:nvSpPr>
          <p:cNvPr id="6" name="SK-2-text-5"/>
          <p:cNvSpPr/>
          <p:nvPr/>
        </p:nvSpPr>
        <p:spPr>
          <a:xfrm>
            <a:off x="1420072" y="1983197"/>
            <a:ext cx="9262021" cy="12436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896"/>
              </a:lnSpc>
              <a:buNone/>
            </a:pPr>
            <a:r>
              <a:rPr lang="en-US" sz="3600" b="1" dirty="0">
                <a:solidFill>
                  <a:srgbClr val="0012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Protection &amp; maltreatment</a:t>
            </a:r>
            <a:endParaRPr lang="en-US" sz="3600" dirty="0"/>
          </a:p>
          <a:p>
            <a:pPr marL="0" indent="0" algn="ctr">
              <a:lnSpc>
                <a:spcPts val="4896"/>
              </a:lnSpc>
              <a:buNone/>
            </a:pPr>
            <a:r>
              <a:rPr lang="en-US" sz="3600" b="1" dirty="0">
                <a:solidFill>
                  <a:srgbClr val="0012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General Practice</a:t>
            </a:r>
            <a:endParaRPr lang="en-US" sz="3600" dirty="0"/>
          </a:p>
        </p:txBody>
      </p:sp>
      <p:sp>
        <p:nvSpPr>
          <p:cNvPr id="7" name="SK-2-text-6"/>
          <p:cNvSpPr/>
          <p:nvPr/>
        </p:nvSpPr>
        <p:spPr>
          <a:xfrm>
            <a:off x="2693710" y="4333875"/>
            <a:ext cx="911423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WEBSITE</a:t>
            </a:r>
            <a:endParaRPr lang="en-US" sz="1200" dirty="0"/>
          </a:p>
        </p:txBody>
      </p:sp>
      <p:sp>
        <p:nvSpPr>
          <p:cNvPr id="8" name="SK-2-text-7"/>
          <p:cNvSpPr/>
          <p:nvPr/>
        </p:nvSpPr>
        <p:spPr>
          <a:xfrm>
            <a:off x="1880370" y="4660105"/>
            <a:ext cx="239925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9" name="SK-2-text-8"/>
          <p:cNvSpPr/>
          <p:nvPr/>
        </p:nvSpPr>
        <p:spPr>
          <a:xfrm>
            <a:off x="5517917" y="4351495"/>
            <a:ext cx="89058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UPDATED</a:t>
            </a:r>
            <a:endParaRPr lang="en-US" sz="1200" dirty="0"/>
          </a:p>
        </p:txBody>
      </p:sp>
      <p:sp>
        <p:nvSpPr>
          <p:cNvPr id="10" name="SK-2-text-9"/>
          <p:cNvSpPr/>
          <p:nvPr/>
        </p:nvSpPr>
        <p:spPr>
          <a:xfrm>
            <a:off x="4977373" y="4665820"/>
            <a:ext cx="188595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Created May 2026</a:t>
            </a:r>
            <a:endParaRPr lang="en-US" sz="1500" dirty="0"/>
          </a:p>
        </p:txBody>
      </p:sp>
      <p:sp>
        <p:nvSpPr>
          <p:cNvPr id="11" name="SK-2-text-10"/>
          <p:cNvSpPr/>
          <p:nvPr/>
        </p:nvSpPr>
        <p:spPr>
          <a:xfrm>
            <a:off x="8224246" y="4358205"/>
            <a:ext cx="1152525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STANDARDS</a:t>
            </a:r>
            <a:endParaRPr lang="en-US" sz="1200" dirty="0"/>
          </a:p>
        </p:txBody>
      </p:sp>
      <p:sp>
        <p:nvSpPr>
          <p:cNvPr id="12" name="SK-2-text-11"/>
          <p:cNvSpPr/>
          <p:nvPr/>
        </p:nvSpPr>
        <p:spPr>
          <a:xfrm>
            <a:off x="7587410" y="4672530"/>
            <a:ext cx="2378273" cy="3738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CG89 (Dec 2025) &amp;</a:t>
            </a:r>
            <a:endParaRPr lang="en-US" sz="1350" dirty="0"/>
          </a:p>
          <a:p>
            <a:pPr marL="0" indent="0" algn="ctr">
              <a:lnSpc>
                <a:spcPts val="147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</a:t>
            </a:r>
            <a:endParaRPr lang="en-US" sz="1350" dirty="0"/>
          </a:p>
        </p:txBody>
      </p:sp>
      <p:sp>
        <p:nvSpPr>
          <p:cNvPr id="13" name="SK-2-text-12"/>
          <p:cNvSpPr/>
          <p:nvPr/>
        </p:nvSpPr>
        <p:spPr>
          <a:xfrm>
            <a:off x="2566249" y="5611009"/>
            <a:ext cx="828764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Disclaimer: Always double check this advice and drug doses with the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latest NICE/BNF guidance. This document is for educational purposes only.</a:t>
            </a:r>
            <a:endParaRPr lang="en-US" sz="1350" dirty="0"/>
          </a:p>
        </p:txBody>
      </p:sp>
      <p:sp>
        <p:nvSpPr>
          <p:cNvPr id="14" name="SK-2-text-13"/>
          <p:cNvSpPr/>
          <p:nvPr/>
        </p:nvSpPr>
        <p:spPr>
          <a:xfrm>
            <a:off x="-68842" y="6631478"/>
            <a:ext cx="4463355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Protection &amp; Maltreatment • Bradford VTS • May 2026</a:t>
            </a:r>
            <a:endParaRPr lang="en-US" sz="1050" dirty="0"/>
          </a:p>
        </p:txBody>
      </p:sp>
      <p:sp>
        <p:nvSpPr>
          <p:cNvPr id="15" name="SK-2-text-14"/>
          <p:cNvSpPr/>
          <p:nvPr/>
        </p:nvSpPr>
        <p:spPr>
          <a:xfrm>
            <a:off x="5247680" y="6610350"/>
            <a:ext cx="1686818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94" y="5541169"/>
            <a:ext cx="499765" cy="445740"/>
          </a:xfrm>
          <a:prstGeom prst="rect">
            <a:avLst/>
          </a:prstGeom>
        </p:spPr>
      </p:pic>
      <p:sp>
        <p:nvSpPr>
          <p:cNvPr id="4" name="SK-11-text-3"/>
          <p:cNvSpPr/>
          <p:nvPr/>
        </p:nvSpPr>
        <p:spPr>
          <a:xfrm>
            <a:off x="590550" y="466725"/>
            <a:ext cx="699516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70"/>
              </a:lnSpc>
              <a:buNone/>
            </a:pPr>
            <a:r>
              <a:rPr lang="en-US" sz="2700" dirty="0">
                <a:solidFill>
                  <a:srgbClr val="00204A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Bruising Patterns</a:t>
            </a:r>
            <a:endParaRPr lang="en-US" sz="2700" dirty="0"/>
          </a:p>
        </p:txBody>
      </p:sp>
      <p:sp>
        <p:nvSpPr>
          <p:cNvPr id="5" name="SK-11-text-4"/>
          <p:cNvSpPr/>
          <p:nvPr/>
        </p:nvSpPr>
        <p:spPr>
          <a:xfrm>
            <a:off x="590550" y="904875"/>
            <a:ext cx="1160145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When should bruising raise concern for maltreatment?</a:t>
            </a:r>
            <a:endParaRPr lang="en-US" sz="1950" dirty="0"/>
          </a:p>
        </p:txBody>
      </p:sp>
      <p:sp>
        <p:nvSpPr>
          <p:cNvPr id="6" name="SK-11-text-5"/>
          <p:cNvSpPr/>
          <p:nvPr/>
        </p:nvSpPr>
        <p:spPr>
          <a:xfrm>
            <a:off x="1143000" y="1609725"/>
            <a:ext cx="525780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WHERE is the bruise?</a:t>
            </a:r>
            <a:endParaRPr lang="en-US" sz="1725" dirty="0"/>
          </a:p>
        </p:txBody>
      </p:sp>
      <p:sp>
        <p:nvSpPr>
          <p:cNvPr id="7" name="SK-11-text-6"/>
          <p:cNvSpPr/>
          <p:nvPr/>
        </p:nvSpPr>
        <p:spPr>
          <a:xfrm>
            <a:off x="6686550" y="1609725"/>
            <a:ext cx="55054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does it look like?</a:t>
            </a:r>
            <a:endParaRPr lang="en-US" sz="1725" dirty="0"/>
          </a:p>
        </p:txBody>
      </p:sp>
      <p:sp>
        <p:nvSpPr>
          <p:cNvPr id="8" name="SK-11-text-7"/>
          <p:cNvSpPr/>
          <p:nvPr/>
        </p:nvSpPr>
        <p:spPr>
          <a:xfrm>
            <a:off x="1381125" y="5676900"/>
            <a:ext cx="427482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dirty="0">
                <a:solidFill>
                  <a:srgbClr val="CC333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KEY CLINICAL RULE</a:t>
            </a:r>
            <a:endParaRPr lang="en-US" sz="1650" dirty="0"/>
          </a:p>
        </p:txBody>
      </p:sp>
      <p:sp>
        <p:nvSpPr>
          <p:cNvPr id="9" name="SK-11-text-8"/>
          <p:cNvSpPr/>
          <p:nvPr/>
        </p:nvSpPr>
        <p:spPr>
          <a:xfrm>
            <a:off x="771525" y="2162175"/>
            <a:ext cx="754380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Face, ears, or behind the ears</a:t>
            </a:r>
            <a:endParaRPr lang="en-US" sz="1650" dirty="0"/>
          </a:p>
        </p:txBody>
      </p:sp>
      <p:sp>
        <p:nvSpPr>
          <p:cNvPr id="10" name="SK-11-text-9"/>
          <p:cNvSpPr/>
          <p:nvPr/>
        </p:nvSpPr>
        <p:spPr>
          <a:xfrm>
            <a:off x="771525" y="2533650"/>
            <a:ext cx="100584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Neck</a:t>
            </a:r>
            <a:endParaRPr lang="en-US" sz="1650" dirty="0"/>
          </a:p>
        </p:txBody>
      </p:sp>
      <p:sp>
        <p:nvSpPr>
          <p:cNvPr id="11" name="SK-11-text-10"/>
          <p:cNvSpPr/>
          <p:nvPr/>
        </p:nvSpPr>
        <p:spPr>
          <a:xfrm>
            <a:off x="771525" y="2895600"/>
            <a:ext cx="377190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Abdomen or back</a:t>
            </a:r>
            <a:endParaRPr lang="en-US" sz="1650" dirty="0"/>
          </a:p>
        </p:txBody>
      </p:sp>
      <p:sp>
        <p:nvSpPr>
          <p:cNvPr id="12" name="SK-11-text-11"/>
          <p:cNvSpPr/>
          <p:nvPr/>
        </p:nvSpPr>
        <p:spPr>
          <a:xfrm>
            <a:off x="771525" y="3286125"/>
            <a:ext cx="201168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Buttocks</a:t>
            </a:r>
            <a:endParaRPr lang="en-US" sz="1650" dirty="0"/>
          </a:p>
        </p:txBody>
      </p:sp>
      <p:sp>
        <p:nvSpPr>
          <p:cNvPr id="13" name="SK-11-text-12"/>
          <p:cNvSpPr/>
          <p:nvPr/>
        </p:nvSpPr>
        <p:spPr>
          <a:xfrm>
            <a:off x="771525" y="3648075"/>
            <a:ext cx="226314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Genitalia</a:t>
            </a:r>
            <a:endParaRPr lang="en-US" sz="1650" dirty="0"/>
          </a:p>
        </p:txBody>
      </p:sp>
      <p:sp>
        <p:nvSpPr>
          <p:cNvPr id="14" name="SK-11-text-13"/>
          <p:cNvSpPr/>
          <p:nvPr/>
        </p:nvSpPr>
        <p:spPr>
          <a:xfrm>
            <a:off x="771525" y="4019550"/>
            <a:ext cx="8801100" cy="2305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Frenulum (inner upper lip — infant)</a:t>
            </a:r>
            <a:endParaRPr lang="en-US" sz="1650" dirty="0"/>
          </a:p>
        </p:txBody>
      </p:sp>
      <p:sp>
        <p:nvSpPr>
          <p:cNvPr id="15" name="SK-11-text-14"/>
          <p:cNvSpPr/>
          <p:nvPr/>
        </p:nvSpPr>
        <p:spPr>
          <a:xfrm>
            <a:off x="6562725" y="2133600"/>
            <a:ext cx="4882455" cy="439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Patterned bruising — hand-print, belt mark,</a:t>
            </a:r>
            <a:endParaRPr lang="en-US" sz="1575" dirty="0"/>
          </a:p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ligature mark, loop mark</a:t>
            </a:r>
            <a:endParaRPr lang="en-US" sz="1575" dirty="0"/>
          </a:p>
        </p:txBody>
      </p:sp>
      <p:sp>
        <p:nvSpPr>
          <p:cNvPr id="16" name="SK-11-text-15"/>
          <p:cNvSpPr/>
          <p:nvPr/>
        </p:nvSpPr>
        <p:spPr>
          <a:xfrm>
            <a:off x="6562725" y="2705100"/>
            <a:ext cx="5018633" cy="439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Multiple bruises of different ages — implies</a:t>
            </a:r>
            <a:endParaRPr lang="en-US" sz="1575" dirty="0"/>
          </a:p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repeated events</a:t>
            </a:r>
            <a:endParaRPr lang="en-US" sz="1575" dirty="0"/>
          </a:p>
        </p:txBody>
      </p:sp>
      <p:sp>
        <p:nvSpPr>
          <p:cNvPr id="17" name="SK-11-text-16"/>
          <p:cNvSpPr/>
          <p:nvPr/>
        </p:nvSpPr>
        <p:spPr>
          <a:xfrm>
            <a:off x="6562725" y="3267075"/>
            <a:ext cx="5629275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Bruises in clusters — grouped, not scattered</a:t>
            </a:r>
            <a:endParaRPr lang="en-US" sz="1575" dirty="0"/>
          </a:p>
        </p:txBody>
      </p:sp>
      <p:sp>
        <p:nvSpPr>
          <p:cNvPr id="18" name="SK-11-text-17"/>
          <p:cNvSpPr/>
          <p:nvPr/>
        </p:nvSpPr>
        <p:spPr>
          <a:xfrm>
            <a:off x="6554986" y="3619500"/>
            <a:ext cx="5637014" cy="2199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Petechiae — without adequate medical explanation</a:t>
            </a:r>
            <a:endParaRPr lang="en-US" sz="1575" dirty="0"/>
          </a:p>
        </p:txBody>
      </p:sp>
      <p:sp>
        <p:nvSpPr>
          <p:cNvPr id="19" name="SK-11-text-18"/>
          <p:cNvSpPr/>
          <p:nvPr/>
        </p:nvSpPr>
        <p:spPr>
          <a:xfrm>
            <a:off x="6562725" y="3962400"/>
            <a:ext cx="5217765" cy="4199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Bruises of unusual shape — geometric, linear,</a:t>
            </a:r>
            <a:endParaRPr lang="en-US" sz="157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object-shaped</a:t>
            </a:r>
            <a:endParaRPr lang="en-US" sz="1575" dirty="0"/>
          </a:p>
        </p:txBody>
      </p:sp>
      <p:sp>
        <p:nvSpPr>
          <p:cNvPr id="20" name="SK-11-text-19"/>
          <p:cNvSpPr/>
          <p:nvPr/>
        </p:nvSpPr>
        <p:spPr>
          <a:xfrm>
            <a:off x="6562725" y="4514850"/>
            <a:ext cx="5301555" cy="439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Bruising in a child NOT independently mobile</a:t>
            </a:r>
            <a:endParaRPr lang="en-US" sz="1575" dirty="0"/>
          </a:p>
          <a:p>
            <a:pPr marL="0" indent="0">
              <a:lnSpc>
                <a:spcPts val="1733"/>
              </a:lnSpc>
              <a:buNone/>
            </a:pPr>
            <a:r>
              <a:rPr lang="en-US" sz="1575" dirty="0">
                <a:solidFill>
                  <a:srgbClr val="000000"/>
                </a:solidFill>
              </a:rPr>
              <a:t>(see Slide 12)</a:t>
            </a:r>
            <a:endParaRPr lang="en-US" sz="1575" dirty="0"/>
          </a:p>
        </p:txBody>
      </p:sp>
      <p:sp>
        <p:nvSpPr>
          <p:cNvPr id="21" name="SK-11-text-20"/>
          <p:cNvSpPr/>
          <p:nvPr/>
        </p:nvSpPr>
        <p:spPr>
          <a:xfrm>
            <a:off x="3982316" y="5438775"/>
            <a:ext cx="8486775" cy="452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Any bruise in a child who is NOT independently mobile requires immediate</a:t>
            </a:r>
            <a:endParaRPr lang="en-US" sz="1425" dirty="0"/>
          </a:p>
          <a:p>
            <a:pPr marL="0" indent="0">
              <a:lnSpc>
                <a:spcPts val="1781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escalation — document specific motor milestones, not just ‘mobile’ or ‘non-mobile’.</a:t>
            </a:r>
            <a:endParaRPr lang="en-US" sz="1425" dirty="0"/>
          </a:p>
        </p:txBody>
      </p:sp>
      <p:sp>
        <p:nvSpPr>
          <p:cNvPr id="22" name="SK-11-text-21"/>
          <p:cNvSpPr/>
          <p:nvPr/>
        </p:nvSpPr>
        <p:spPr>
          <a:xfrm>
            <a:off x="771525" y="4486275"/>
            <a:ext cx="5490121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2"/>
              </a:lnSpc>
              <a:buNone/>
            </a:pPr>
            <a:r>
              <a:rPr lang="en-US" sz="1350" i="1" dirty="0">
                <a:solidFill>
                  <a:srgbClr val="4A4A4A"/>
                </a:solidFill>
              </a:rPr>
              <a:t>Accidental bruises typically occur on bony prominences —</a:t>
            </a:r>
            <a:endParaRPr lang="en-US" sz="1350" dirty="0"/>
          </a:p>
          <a:p>
            <a:pPr marL="0" indent="0">
              <a:lnSpc>
                <a:spcPts val="1552"/>
              </a:lnSpc>
              <a:buNone/>
            </a:pPr>
            <a:r>
              <a:rPr lang="en-US" sz="1350" i="1" dirty="0">
                <a:solidFill>
                  <a:srgbClr val="4A4A4A"/>
                </a:solidFill>
              </a:rPr>
              <a:t>shins, forehead, knees.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9734550" y="57150"/>
            <a:ext cx="2378273" cy="1357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69"/>
              </a:lnSpc>
              <a:buNone/>
            </a:pPr>
            <a:r>
              <a:rPr lang="en-US" sz="1125" dirty="0">
                <a:solidFill>
                  <a:srgbClr val="F0F0F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NICE CG89 · December 2025</a:t>
            </a:r>
            <a:endParaRPr lang="en-US" sz="1125" dirty="0"/>
          </a:p>
        </p:txBody>
      </p:sp>
      <p:sp>
        <p:nvSpPr>
          <p:cNvPr id="24" name="SK-11-text-23"/>
          <p:cNvSpPr/>
          <p:nvPr/>
        </p:nvSpPr>
        <p:spPr>
          <a:xfrm>
            <a:off x="10896600" y="466725"/>
            <a:ext cx="1295400" cy="1991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Focus</a:t>
            </a:r>
            <a:endParaRPr lang="en-US" sz="1425" dirty="0"/>
          </a:p>
        </p:txBody>
      </p:sp>
      <p:sp>
        <p:nvSpPr>
          <p:cNvPr id="25" name="SK-11-text-24"/>
          <p:cNvSpPr/>
          <p:nvPr/>
        </p:nvSpPr>
        <p:spPr>
          <a:xfrm>
            <a:off x="3943350" y="5981700"/>
            <a:ext cx="82486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275" i="1" dirty="0">
                <a:solidFill>
                  <a:srgbClr val="0056B3"/>
                </a:solidFill>
              </a:rPr>
              <a:t>NICE CG89 updated December 2025 · Recs 1.1.2, 1.1.5, 1.1.6</a:t>
            </a:r>
            <a:endParaRPr lang="en-US" sz="1275" dirty="0"/>
          </a:p>
        </p:txBody>
      </p:sp>
      <p:sp>
        <p:nvSpPr>
          <p:cNvPr id="26" name="SK-11-text-25"/>
          <p:cNvSpPr/>
          <p:nvPr/>
        </p:nvSpPr>
        <p:spPr>
          <a:xfrm>
            <a:off x="9553575" y="6638925"/>
            <a:ext cx="2577405" cy="1285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13"/>
              </a:lnSpc>
              <a:buNone/>
            </a:pPr>
            <a:r>
              <a:rPr lang="en-US" sz="1125" dirty="0">
                <a:solidFill>
                  <a:srgbClr val="F0F0F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Slide 11 · NICE CG89 Dec 2025</a:t>
            </a:r>
            <a:endParaRPr lang="en-US" sz="1125" dirty="0"/>
          </a:p>
        </p:txBody>
      </p:sp>
      <p:sp>
        <p:nvSpPr>
          <p:cNvPr id="27" name="SK-11-text-26"/>
          <p:cNvSpPr/>
          <p:nvPr/>
        </p:nvSpPr>
        <p:spPr>
          <a:xfrm>
            <a:off x="228600" y="6638925"/>
            <a:ext cx="11963400" cy="1285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Bradford VTS Teaching Deck · Child Protection &amp; Maltreatment in General Practice</a:t>
            </a:r>
            <a:endParaRPr lang="en-US" sz="1125" dirty="0"/>
          </a:p>
        </p:txBody>
      </p:sp>
      <p:sp>
        <p:nvSpPr>
          <p:cNvPr id="28" name="SK-11-text-27"/>
          <p:cNvSpPr/>
          <p:nvPr/>
        </p:nvSpPr>
        <p:spPr>
          <a:xfrm>
            <a:off x="7058025" y="6638925"/>
            <a:ext cx="3600450" cy="1285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780" y="2640211"/>
            <a:ext cx="341263" cy="329059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2633365"/>
            <a:ext cx="292596" cy="3429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6596" y="720030"/>
            <a:ext cx="353467" cy="383977"/>
          </a:xfrm>
          <a:prstGeom prst="rect">
            <a:avLst/>
          </a:prstGeom>
        </p:spPr>
      </p:pic>
      <p:sp>
        <p:nvSpPr>
          <p:cNvPr id="6" name="SK-12-text-5"/>
          <p:cNvSpPr/>
          <p:nvPr/>
        </p:nvSpPr>
        <p:spPr>
          <a:xfrm>
            <a:off x="76646" y="742950"/>
            <a:ext cx="11305133" cy="6399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ANY BRUISE IN A PRE-MOBILE INFANT = RED FLAG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Refer same day to Children's Social Care. Do not wait for certainty.</a:t>
            </a:r>
            <a:endParaRPr lang="en-US" sz="2100" dirty="0"/>
          </a:p>
        </p:txBody>
      </p:sp>
      <p:sp>
        <p:nvSpPr>
          <p:cNvPr id="7" name="SK-12-text-6"/>
          <p:cNvSpPr/>
          <p:nvPr/>
        </p:nvSpPr>
        <p:spPr>
          <a:xfrm>
            <a:off x="590550" y="1666875"/>
            <a:ext cx="11601450" cy="5109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23"/>
              </a:lnSpc>
              <a:buNone/>
            </a:pPr>
            <a:r>
              <a:rPr lang="en-US" sz="2700" b="1" dirty="0">
                <a:solidFill>
                  <a:srgbClr val="000A66"/>
                </a:solidFill>
              </a:rPr>
              <a:t>Bruising in Non-Independently Mobile Infants</a:t>
            </a:r>
            <a:endParaRPr lang="en-US" sz="2700" dirty="0"/>
          </a:p>
        </p:txBody>
      </p:sp>
      <p:sp>
        <p:nvSpPr>
          <p:cNvPr id="8" name="SK-12-text-7"/>
          <p:cNvSpPr/>
          <p:nvPr/>
        </p:nvSpPr>
        <p:spPr>
          <a:xfrm>
            <a:off x="962025" y="2638425"/>
            <a:ext cx="672084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09"/>
              </a:lnSpc>
              <a:buNone/>
            </a:pPr>
            <a:r>
              <a:rPr lang="en-US" sz="2100" dirty="0">
                <a:solidFill>
                  <a:srgbClr val="9F550C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DOCUMENT SPECIFICALLY</a:t>
            </a:r>
            <a:endParaRPr lang="en-US" sz="2100" dirty="0"/>
          </a:p>
        </p:txBody>
      </p:sp>
      <p:sp>
        <p:nvSpPr>
          <p:cNvPr id="9" name="SK-12-text-8"/>
          <p:cNvSpPr/>
          <p:nvPr/>
        </p:nvSpPr>
        <p:spPr>
          <a:xfrm>
            <a:off x="6686550" y="2638425"/>
            <a:ext cx="448056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09"/>
              </a:lnSpc>
              <a:buNone/>
            </a:pPr>
            <a:r>
              <a:rPr lang="en-US" sz="2100" dirty="0">
                <a:solidFill>
                  <a:srgbClr val="6A057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EXAM FOCUS</a:t>
            </a:r>
            <a:endParaRPr lang="en-US" sz="2100" dirty="0"/>
          </a:p>
        </p:txBody>
      </p:sp>
      <p:sp>
        <p:nvSpPr>
          <p:cNvPr id="10" name="SK-12-text-9"/>
          <p:cNvSpPr/>
          <p:nvPr/>
        </p:nvSpPr>
        <p:spPr>
          <a:xfrm>
            <a:off x="590550" y="3038475"/>
            <a:ext cx="1156716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i="1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Not just 'mobile' or 'non-mobile' — be precise</a:t>
            </a:r>
            <a:endParaRPr lang="en-US" sz="1650" dirty="0"/>
          </a:p>
        </p:txBody>
      </p:sp>
      <p:sp>
        <p:nvSpPr>
          <p:cNvPr id="11" name="SK-12-text-10"/>
          <p:cNvSpPr/>
          <p:nvPr/>
        </p:nvSpPr>
        <p:spPr>
          <a:xfrm>
            <a:off x="6429375" y="3181350"/>
            <a:ext cx="5762625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**Clinical Significance** A pre-mobile infant with any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bruise has no plausible accidental mechanism.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Bruising = maltreatment until proven otherwise.</a:t>
            </a:r>
            <a:endParaRPr lang="en-US" sz="1500" dirty="0"/>
          </a:p>
        </p:txBody>
      </p:sp>
      <p:sp>
        <p:nvSpPr>
          <p:cNvPr id="12" name="SK-12-text-11"/>
          <p:cNvSpPr/>
          <p:nvPr/>
        </p:nvSpPr>
        <p:spPr>
          <a:xfrm>
            <a:off x="6439793" y="4210050"/>
            <a:ext cx="5752058" cy="9828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**Legal Defensibility** Vague terms like 'non-mobile'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are no longer acceptable. NICE Dec 2025 requires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specific motor skill documentation for CG89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recommendations 1.1.2, 1.1.5, and 1.1.6.</a:t>
            </a:r>
            <a:endParaRPr lang="en-US" sz="1500" dirty="0"/>
          </a:p>
        </p:txBody>
      </p:sp>
      <p:sp>
        <p:nvSpPr>
          <p:cNvPr id="13" name="SK-12-text-12"/>
          <p:cNvSpPr/>
          <p:nvPr/>
        </p:nvSpPr>
        <p:spPr>
          <a:xfrm>
            <a:off x="6448425" y="5534025"/>
            <a:ext cx="5647283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**SCA Pearl** In the consultation, directly observe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record what the infant can do. Ask the carer to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demonstrate. Note the verbatim in the record.</a:t>
            </a:r>
            <a:endParaRPr lang="en-US" sz="1500" dirty="0"/>
          </a:p>
        </p:txBody>
      </p:sp>
      <p:sp>
        <p:nvSpPr>
          <p:cNvPr id="14" name="SK-12-text-13"/>
          <p:cNvSpPr/>
          <p:nvPr/>
        </p:nvSpPr>
        <p:spPr>
          <a:xfrm>
            <a:off x="714375" y="3476625"/>
            <a:ext cx="4924425" cy="19657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 infant crawl?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bottom shuffle?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pull to stand using furniture?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stand unaided?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cruise (hold object to move)?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climb?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walk with a push-along walker?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A66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they walk unaided?</a:t>
            </a:r>
            <a:endParaRPr lang="en-US" sz="1500" dirty="0"/>
          </a:p>
        </p:txBody>
      </p:sp>
      <p:sp>
        <p:nvSpPr>
          <p:cNvPr id="15" name="SK-12-text-14"/>
          <p:cNvSpPr/>
          <p:nvPr/>
        </p:nvSpPr>
        <p:spPr>
          <a:xfrm>
            <a:off x="714375" y="5667375"/>
            <a:ext cx="5825430" cy="544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If NONE of the above — child is NOT independently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mobile. Document the specific skills present, e.g.: 'Can roll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but cannot crawl, bottom shuffle, or pull to stand.'</a:t>
            </a:r>
            <a:endParaRPr lang="en-US" sz="1200" dirty="0"/>
          </a:p>
        </p:txBody>
      </p:sp>
      <p:sp>
        <p:nvSpPr>
          <p:cNvPr id="16" name="SK-12-text-15"/>
          <p:cNvSpPr/>
          <p:nvPr/>
        </p:nvSpPr>
        <p:spPr>
          <a:xfrm>
            <a:off x="104775" y="6638925"/>
            <a:ext cx="384048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7" name="SK-12-text-16"/>
          <p:cNvSpPr/>
          <p:nvPr/>
        </p:nvSpPr>
        <p:spPr>
          <a:xfrm>
            <a:off x="3802856" y="6638925"/>
            <a:ext cx="4557713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NICE CG89 (December 2025) · Working Together 2026</a:t>
            </a:r>
            <a:endParaRPr lang="en-US" sz="1200" dirty="0"/>
          </a:p>
        </p:txBody>
      </p:sp>
      <p:sp>
        <p:nvSpPr>
          <p:cNvPr id="18" name="SK-12-text-17"/>
          <p:cNvSpPr/>
          <p:nvPr/>
        </p:nvSpPr>
        <p:spPr>
          <a:xfrm>
            <a:off x="9048750" y="6638925"/>
            <a:ext cx="314325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· May 2026</a:t>
            </a:r>
            <a:endParaRPr lang="en-US" sz="1200" dirty="0"/>
          </a:p>
        </p:txBody>
      </p:sp>
      <p:sp>
        <p:nvSpPr>
          <p:cNvPr id="19" name="SK-12-text-18"/>
          <p:cNvSpPr/>
          <p:nvPr/>
        </p:nvSpPr>
        <p:spPr>
          <a:xfrm>
            <a:off x="11325225" y="95250"/>
            <a:ext cx="72285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12</a:t>
            </a:r>
            <a:endParaRPr lang="en-US" sz="1125" dirty="0"/>
          </a:p>
        </p:txBody>
      </p:sp>
      <p:sp>
        <p:nvSpPr>
          <p:cNvPr id="20" name="SK-12-text-19"/>
          <p:cNvSpPr/>
          <p:nvPr/>
        </p:nvSpPr>
        <p:spPr>
          <a:xfrm>
            <a:off x="546646" y="2286000"/>
            <a:ext cx="3687961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NICE CG89 · Updated December 2025</a:t>
            </a:r>
            <a:endParaRPr lang="en-US" sz="1200" dirty="0"/>
          </a:p>
        </p:txBody>
      </p:sp>
      <p:sp>
        <p:nvSpPr>
          <p:cNvPr id="21" name="SK-12-text-20"/>
          <p:cNvSpPr/>
          <p:nvPr/>
        </p:nvSpPr>
        <p:spPr>
          <a:xfrm>
            <a:off x="104775" y="95250"/>
            <a:ext cx="12070080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· Child Protection &amp; Maltreatment in General Practice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984" y="6226969"/>
            <a:ext cx="219373" cy="185142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686" y="1789807"/>
            <a:ext cx="365671" cy="3429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1984" y="1776115"/>
            <a:ext cx="365671" cy="37713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2486" y="1776115"/>
            <a:ext cx="341263" cy="37713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776115"/>
            <a:ext cx="316855" cy="377130"/>
          </a:xfrm>
          <a:prstGeom prst="rect">
            <a:avLst/>
          </a:prstGeom>
        </p:spPr>
      </p:pic>
      <p:sp>
        <p:nvSpPr>
          <p:cNvPr id="8" name="SK-13-text-7"/>
          <p:cNvSpPr/>
          <p:nvPr/>
        </p:nvSpPr>
        <p:spPr>
          <a:xfrm>
            <a:off x="466725" y="266700"/>
            <a:ext cx="11725275" cy="4610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Burns, Scalds, Bites &amp; Fractures</a:t>
            </a:r>
            <a:endParaRPr lang="en-US" sz="3300" dirty="0"/>
          </a:p>
        </p:txBody>
      </p:sp>
      <p:sp>
        <p:nvSpPr>
          <p:cNvPr id="9" name="SK-13-text-8"/>
          <p:cNvSpPr/>
          <p:nvPr/>
        </p:nvSpPr>
        <p:spPr>
          <a:xfrm>
            <a:off x="466725" y="781050"/>
            <a:ext cx="11725275" cy="3342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33"/>
              </a:lnSpc>
              <a:buNone/>
            </a:pPr>
            <a:r>
              <a:rPr lang="en-US" sz="2025" i="1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Non-Accidental Injury — Key Clinical Patterns</a:t>
            </a:r>
            <a:endParaRPr lang="en-US" sz="2025" dirty="0"/>
          </a:p>
        </p:txBody>
      </p:sp>
      <p:sp>
        <p:nvSpPr>
          <p:cNvPr id="10" name="SK-13-text-9"/>
          <p:cNvSpPr/>
          <p:nvPr/>
        </p:nvSpPr>
        <p:spPr>
          <a:xfrm>
            <a:off x="962025" y="1790700"/>
            <a:ext cx="384048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1C2B59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Burns &amp; Scalds</a:t>
            </a:r>
            <a:endParaRPr lang="en-US" sz="1800" dirty="0"/>
          </a:p>
        </p:txBody>
      </p:sp>
      <p:sp>
        <p:nvSpPr>
          <p:cNvPr id="11" name="SK-13-text-10"/>
          <p:cNvSpPr/>
          <p:nvPr/>
        </p:nvSpPr>
        <p:spPr>
          <a:xfrm>
            <a:off x="3886200" y="1790700"/>
            <a:ext cx="137160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1C2B59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Bites</a:t>
            </a:r>
            <a:endParaRPr lang="en-US" sz="1800" dirty="0"/>
          </a:p>
        </p:txBody>
      </p:sp>
      <p:sp>
        <p:nvSpPr>
          <p:cNvPr id="12" name="SK-13-text-11"/>
          <p:cNvSpPr/>
          <p:nvPr/>
        </p:nvSpPr>
        <p:spPr>
          <a:xfrm>
            <a:off x="6810375" y="1790700"/>
            <a:ext cx="246888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1C2B59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Fractures</a:t>
            </a:r>
            <a:endParaRPr lang="en-US" sz="1800" dirty="0"/>
          </a:p>
        </p:txBody>
      </p:sp>
      <p:sp>
        <p:nvSpPr>
          <p:cNvPr id="13" name="SK-13-text-12"/>
          <p:cNvSpPr/>
          <p:nvPr/>
        </p:nvSpPr>
        <p:spPr>
          <a:xfrm>
            <a:off x="9734550" y="1790700"/>
            <a:ext cx="245745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1C2B59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Key Principles</a:t>
            </a:r>
            <a:endParaRPr lang="en-US" sz="1800" dirty="0"/>
          </a:p>
        </p:txBody>
      </p:sp>
      <p:sp>
        <p:nvSpPr>
          <p:cNvPr id="14" name="SK-13-text-13"/>
          <p:cNvSpPr/>
          <p:nvPr/>
        </p:nvSpPr>
        <p:spPr>
          <a:xfrm>
            <a:off x="714375" y="2295526"/>
            <a:ext cx="2493615" cy="2772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'Glove or stocking'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distribution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Symmetrical burns on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hands / feet / buttocks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'Hole in doughnut' scald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Clear-edged contact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burns – e.g.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(cigarette, iron)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Burns at unusual sites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Any burn in a pre-mobile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infant without clear</a:t>
            </a:r>
            <a:endParaRPr lang="en-US" sz="140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accidental cause</a:t>
            </a:r>
            <a:endParaRPr lang="en-US" sz="1400" dirty="0"/>
          </a:p>
        </p:txBody>
      </p:sp>
      <p:sp>
        <p:nvSpPr>
          <p:cNvPr id="15" name="SK-13-text-14"/>
          <p:cNvSpPr/>
          <p:nvPr/>
        </p:nvSpPr>
        <p:spPr>
          <a:xfrm>
            <a:off x="3514725" y="2295525"/>
            <a:ext cx="2703165" cy="293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Human bites: crescent-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shaped double arches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with crushing injury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Rarely break skin, but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leaving a clear patter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Adult bites larger than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child, forensic significance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Animal bites, different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patterns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Bite locations to like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torso, genitalia, buttocks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Photograph and refer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urgently for forensic</a:t>
            </a:r>
            <a:endParaRPr lang="en-US" sz="1350" dirty="0"/>
          </a:p>
        </p:txBody>
      </p:sp>
      <p:sp>
        <p:nvSpPr>
          <p:cNvPr id="16" name="SK-13-text-15"/>
          <p:cNvSpPr/>
          <p:nvPr/>
        </p:nvSpPr>
        <p:spPr>
          <a:xfrm>
            <a:off x="6448425" y="2295525"/>
            <a:ext cx="2598390" cy="29802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Posterior rib fractures: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HIGH specificity for abuse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Classic metaphyseal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'corner' fractures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Spiral fractures in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pre-mobile infants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Multiple fractures of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different ages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Presents as limp,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reluctance to move, or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unexplained swelling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Require urgent paediatric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assessment</a:t>
            </a:r>
            <a:endParaRPr lang="en-US" sz="1350" dirty="0"/>
          </a:p>
        </p:txBody>
      </p:sp>
      <p:sp>
        <p:nvSpPr>
          <p:cNvPr id="17" name="SK-13-text-16"/>
          <p:cNvSpPr/>
          <p:nvPr/>
        </p:nvSpPr>
        <p:spPr>
          <a:xfrm>
            <a:off x="9372600" y="2295525"/>
            <a:ext cx="2640211" cy="29462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Delayed presentation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Changing history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between contacts, red flag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Document specific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erectic motor skills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Any injury in pre-mobile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infant requires same-day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 err="1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paediatric</a:t>
            </a: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 referral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Ring named/designated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doctor if uncertain (do not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investigate alone)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Photograph injuries where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possible with consent</a:t>
            </a:r>
            <a:endParaRPr lang="en-US" sz="1350" dirty="0"/>
          </a:p>
        </p:txBody>
      </p:sp>
      <p:sp>
        <p:nvSpPr>
          <p:cNvPr id="18" name="SK-13-text-17"/>
          <p:cNvSpPr/>
          <p:nvPr/>
        </p:nvSpPr>
        <p:spPr>
          <a:xfrm>
            <a:off x="868114" y="5629275"/>
            <a:ext cx="2063948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Pre-mobile infant + any burn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= immediate referral</a:t>
            </a:r>
            <a:endParaRPr lang="en-US" sz="900" dirty="0"/>
          </a:p>
        </p:txBody>
      </p:sp>
      <p:sp>
        <p:nvSpPr>
          <p:cNvPr id="19" name="SK-13-text-18"/>
          <p:cNvSpPr/>
          <p:nvPr/>
        </p:nvSpPr>
        <p:spPr>
          <a:xfrm>
            <a:off x="3933825" y="5629275"/>
            <a:ext cx="16764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Adult bite on a child =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forensic referral</a:t>
            </a:r>
            <a:endParaRPr lang="en-US" sz="900" dirty="0"/>
          </a:p>
        </p:txBody>
      </p:sp>
      <p:sp>
        <p:nvSpPr>
          <p:cNvPr id="20" name="SK-13-text-19"/>
          <p:cNvSpPr/>
          <p:nvPr/>
        </p:nvSpPr>
        <p:spPr>
          <a:xfrm>
            <a:off x="6456908" y="5629275"/>
            <a:ext cx="2325886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Posterior rib fractures = non-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accidental until proven otherwise</a:t>
            </a:r>
            <a:endParaRPr lang="en-US" sz="900" dirty="0"/>
          </a:p>
        </p:txBody>
      </p:sp>
      <p:sp>
        <p:nvSpPr>
          <p:cNvPr id="21" name="SK-13-text-20"/>
          <p:cNvSpPr/>
          <p:nvPr/>
        </p:nvSpPr>
        <p:spPr>
          <a:xfrm>
            <a:off x="9522023" y="5629275"/>
            <a:ext cx="194875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Ring named doctor first —</a:t>
            </a:r>
            <a:endParaRPr lang="en-US" sz="900" dirty="0"/>
          </a:p>
          <a:p>
            <a:pPr marL="0" indent="0" algn="ctr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refer, don't investigate</a:t>
            </a:r>
            <a:endParaRPr lang="en-US" sz="900" dirty="0"/>
          </a:p>
        </p:txBody>
      </p:sp>
      <p:sp>
        <p:nvSpPr>
          <p:cNvPr id="22" name="SK-13-text-21"/>
          <p:cNvSpPr/>
          <p:nvPr/>
        </p:nvSpPr>
        <p:spPr>
          <a:xfrm>
            <a:off x="466725" y="6591300"/>
            <a:ext cx="960120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— Child Protection &amp; Maltreatment</a:t>
            </a:r>
            <a:endParaRPr lang="en-US" sz="1050" dirty="0"/>
          </a:p>
        </p:txBody>
      </p:sp>
      <p:sp>
        <p:nvSpPr>
          <p:cNvPr id="23" name="SK-13-text-22"/>
          <p:cNvSpPr/>
          <p:nvPr/>
        </p:nvSpPr>
        <p:spPr>
          <a:xfrm>
            <a:off x="5257800" y="6591300"/>
            <a:ext cx="1885950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4" name="SK-13-text-23"/>
          <p:cNvSpPr/>
          <p:nvPr/>
        </p:nvSpPr>
        <p:spPr>
          <a:xfrm>
            <a:off x="9610725" y="6591300"/>
            <a:ext cx="2581275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13 · NICE CG89 Dec 2025</a:t>
            </a:r>
            <a:endParaRPr lang="en-US" sz="1050" dirty="0"/>
          </a:p>
        </p:txBody>
      </p:sp>
      <p:sp>
        <p:nvSpPr>
          <p:cNvPr id="25" name="SK-13-text-24"/>
          <p:cNvSpPr/>
          <p:nvPr/>
        </p:nvSpPr>
        <p:spPr>
          <a:xfrm>
            <a:off x="2986980" y="6248400"/>
            <a:ext cx="637029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Red = Red Flag • Purple = AKT Focus • Teal = SCA Focus • Amber = Pitfall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369" y="5925294"/>
            <a:ext cx="353467" cy="418207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169" y="2743200"/>
            <a:ext cx="268188" cy="260598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750046"/>
            <a:ext cx="255984" cy="253603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79" y="1549896"/>
            <a:ext cx="585192" cy="569119"/>
          </a:xfrm>
          <a:prstGeom prst="rect">
            <a:avLst/>
          </a:prstGeom>
        </p:spPr>
      </p:pic>
      <p:sp>
        <p:nvSpPr>
          <p:cNvPr id="7" name="SK-14-text-6"/>
          <p:cNvSpPr/>
          <p:nvPr/>
        </p:nvSpPr>
        <p:spPr>
          <a:xfrm>
            <a:off x="590550" y="533400"/>
            <a:ext cx="11601450" cy="4423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83"/>
              </a:lnSpc>
              <a:buNone/>
            </a:pPr>
            <a:r>
              <a:rPr lang="en-US" sz="2700" b="1" dirty="0">
                <a:solidFill>
                  <a:srgbClr val="0022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Fabricated or Induced Illness (FII)</a:t>
            </a:r>
            <a:endParaRPr lang="en-US" sz="2700" dirty="0"/>
          </a:p>
        </p:txBody>
      </p:sp>
      <p:sp>
        <p:nvSpPr>
          <p:cNvPr id="8" name="SK-14-text-7"/>
          <p:cNvSpPr/>
          <p:nvPr/>
        </p:nvSpPr>
        <p:spPr>
          <a:xfrm>
            <a:off x="590550" y="1019175"/>
            <a:ext cx="11601450" cy="2387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0"/>
              </a:lnSpc>
              <a:buNone/>
            </a:pPr>
            <a:r>
              <a:rPr lang="en-US" sz="1725" dirty="0">
                <a:solidFill>
                  <a:srgbClr val="007E8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Formerly known as Munchausen Syndrome by Proxy</a:t>
            </a:r>
            <a:endParaRPr lang="en-US" sz="1725" dirty="0"/>
          </a:p>
        </p:txBody>
      </p:sp>
      <p:sp>
        <p:nvSpPr>
          <p:cNvPr id="9" name="SK-14-text-8"/>
          <p:cNvSpPr/>
          <p:nvPr/>
        </p:nvSpPr>
        <p:spPr>
          <a:xfrm>
            <a:off x="590550" y="2352675"/>
            <a:ext cx="525780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How to Recognise FII</a:t>
            </a:r>
            <a:endParaRPr lang="en-US" sz="1725" dirty="0"/>
          </a:p>
        </p:txBody>
      </p:sp>
      <p:sp>
        <p:nvSpPr>
          <p:cNvPr id="10" name="SK-14-text-9"/>
          <p:cNvSpPr/>
          <p:nvPr/>
        </p:nvSpPr>
        <p:spPr>
          <a:xfrm>
            <a:off x="6324600" y="2352675"/>
            <a:ext cx="262890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 To Do</a:t>
            </a:r>
            <a:endParaRPr lang="en-US" sz="1725" dirty="0"/>
          </a:p>
        </p:txBody>
      </p:sp>
      <p:sp>
        <p:nvSpPr>
          <p:cNvPr id="11" name="SK-14-text-10"/>
          <p:cNvSpPr/>
          <p:nvPr/>
        </p:nvSpPr>
        <p:spPr>
          <a:xfrm>
            <a:off x="895350" y="2800350"/>
            <a:ext cx="480060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9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Recognition Features</a:t>
            </a:r>
            <a:endParaRPr lang="en-US" sz="1575" dirty="0"/>
          </a:p>
        </p:txBody>
      </p:sp>
      <p:sp>
        <p:nvSpPr>
          <p:cNvPr id="12" name="SK-14-text-11"/>
          <p:cNvSpPr/>
          <p:nvPr/>
        </p:nvSpPr>
        <p:spPr>
          <a:xfrm>
            <a:off x="6686550" y="2800350"/>
            <a:ext cx="456057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9"/>
              </a:lnSpc>
              <a:buNone/>
            </a:pPr>
            <a:r>
              <a:rPr lang="en-US" sz="1575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Management Approach</a:t>
            </a:r>
            <a:endParaRPr lang="en-US" sz="1575" dirty="0"/>
          </a:p>
        </p:txBody>
      </p:sp>
      <p:sp>
        <p:nvSpPr>
          <p:cNvPr id="13" name="SK-14-text-12"/>
          <p:cNvSpPr/>
          <p:nvPr/>
        </p:nvSpPr>
        <p:spPr>
          <a:xfrm>
            <a:off x="1422265" y="1484433"/>
            <a:ext cx="11221343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TERMINOLOGY UPDATE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'Munchausen Syndrome by Proxy' is now obsolete. The correct and current term is Fabricated or Induced Illness (FII). Use FII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clinical records, referrals, and AKT/SCA answers.</a:t>
            </a:r>
            <a:endParaRPr lang="en-US" sz="1350" dirty="0"/>
          </a:p>
        </p:txBody>
      </p:sp>
      <p:sp>
        <p:nvSpPr>
          <p:cNvPr id="14" name="SK-14-text-13"/>
          <p:cNvSpPr/>
          <p:nvPr/>
        </p:nvSpPr>
        <p:spPr>
          <a:xfrm>
            <a:off x="619125" y="333375"/>
            <a:ext cx="615696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007E8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PHYSICAL ABUSE · SLIDE 14 OF 36</a:t>
            </a:r>
            <a:endParaRPr lang="en-US" sz="1200" dirty="0"/>
          </a:p>
        </p:txBody>
      </p:sp>
      <p:sp>
        <p:nvSpPr>
          <p:cNvPr id="15" name="SK-14-text-14"/>
          <p:cNvSpPr/>
          <p:nvPr/>
        </p:nvSpPr>
        <p:spPr>
          <a:xfrm>
            <a:off x="3400425" y="5953125"/>
            <a:ext cx="6443663" cy="3932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Pearl: FII comes to light after multiple unexplained presentations — not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usually after a single visit. Think pattern, not episode.</a:t>
            </a:r>
            <a:endParaRPr lang="en-US" sz="1200" dirty="0"/>
          </a:p>
        </p:txBody>
      </p:sp>
      <p:sp>
        <p:nvSpPr>
          <p:cNvPr id="16" name="SK-14-text-15"/>
          <p:cNvSpPr/>
          <p:nvPr/>
        </p:nvSpPr>
        <p:spPr>
          <a:xfrm>
            <a:off x="6324600" y="3209925"/>
            <a:ext cx="5804446" cy="1906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Do NOT confront the carer directly — this may cause harm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Discuss with Named/Designated Doctor for Child Protection first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Refer to Children's Social Care — multi-agency approach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essential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Paediatric admission may be needed for observation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Covert inpatient observation may be required in some cases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All agencies must share information carefully and coordinately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Document all presentations, attendances, and concerns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chronologically</a:t>
            </a:r>
            <a:endParaRPr lang="en-US" sz="1200" dirty="0"/>
          </a:p>
        </p:txBody>
      </p:sp>
      <p:sp>
        <p:nvSpPr>
          <p:cNvPr id="17" name="SK-14-text-16"/>
          <p:cNvSpPr/>
          <p:nvPr/>
        </p:nvSpPr>
        <p:spPr>
          <a:xfrm>
            <a:off x="619125" y="3209925"/>
            <a:ext cx="6129338" cy="1906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Repeated unexplained symptoms or illnesses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Multiple A&amp;E attendances with no clear diagnosis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Symptoms present only when the carer is with the child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Signs and symptoms improve when child is separated from carer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Carer appears over-concerned — or unusually calm despite serious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presentations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Investigations repeatedly normal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Child has been seen by many specialists without resolution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Carer has medical knowledge or healthcare background (sometimes)</a:t>
            </a:r>
            <a:endParaRPr lang="en-US" sz="1200" dirty="0"/>
          </a:p>
        </p:txBody>
      </p:sp>
      <p:sp>
        <p:nvSpPr>
          <p:cNvPr id="18" name="SK-14-text-17"/>
          <p:cNvSpPr/>
          <p:nvPr/>
        </p:nvSpPr>
        <p:spPr>
          <a:xfrm>
            <a:off x="11563350" y="6638925"/>
            <a:ext cx="314325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D7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36</a:t>
            </a:r>
            <a:endParaRPr lang="en-US" sz="975" dirty="0"/>
          </a:p>
        </p:txBody>
      </p:sp>
      <p:sp>
        <p:nvSpPr>
          <p:cNvPr id="19" name="SK-14-text-18"/>
          <p:cNvSpPr/>
          <p:nvPr/>
        </p:nvSpPr>
        <p:spPr>
          <a:xfrm>
            <a:off x="10103644" y="1352550"/>
            <a:ext cx="1309688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EXAM FOCUS</a:t>
            </a:r>
            <a:endParaRPr lang="en-US" sz="1200" dirty="0"/>
          </a:p>
        </p:txBody>
      </p:sp>
      <p:sp>
        <p:nvSpPr>
          <p:cNvPr id="20" name="SK-14-text-19"/>
          <p:cNvSpPr/>
          <p:nvPr/>
        </p:nvSpPr>
        <p:spPr>
          <a:xfrm>
            <a:off x="352425" y="6638925"/>
            <a:ext cx="11839575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· Child Protection &amp; Maltreatment in General Practice</a:t>
            </a:r>
            <a:endParaRPr lang="en-US" sz="975" dirty="0"/>
          </a:p>
        </p:txBody>
      </p:sp>
      <p:sp>
        <p:nvSpPr>
          <p:cNvPr id="21" name="SK-14-text-20"/>
          <p:cNvSpPr/>
          <p:nvPr/>
        </p:nvSpPr>
        <p:spPr>
          <a:xfrm>
            <a:off x="7543800" y="6638925"/>
            <a:ext cx="1550640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22" name="SK-14-text-21"/>
          <p:cNvSpPr/>
          <p:nvPr/>
        </p:nvSpPr>
        <p:spPr>
          <a:xfrm>
            <a:off x="10953750" y="6638925"/>
            <a:ext cx="628650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75"/>
              </a:lnSpc>
              <a:buNone/>
            </a:pPr>
            <a:r>
              <a:rPr lang="en-US" sz="975" dirty="0">
                <a:solidFill>
                  <a:srgbClr val="FFD7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14 of</a:t>
            </a:r>
            <a:endParaRPr lang="en-US" sz="975" dirty="0"/>
          </a:p>
        </p:txBody>
      </p:sp>
      <p:sp>
        <p:nvSpPr>
          <p:cNvPr id="23" name="SK-14-text-22"/>
          <p:cNvSpPr/>
          <p:nvPr/>
        </p:nvSpPr>
        <p:spPr>
          <a:xfrm>
            <a:off x="7195457" y="6206877"/>
            <a:ext cx="1938337" cy="1247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82"/>
              </a:lnSpc>
              <a:buNone/>
            </a:pPr>
            <a:r>
              <a:rPr lang="en-US" sz="8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CG89 / Intercollegiate 2025</a:t>
            </a:r>
            <a:endParaRPr lang="en-US" sz="8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075" y="2893963"/>
            <a:ext cx="414486" cy="308521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5177" y="2132707"/>
            <a:ext cx="646063" cy="72003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855" y="2880271"/>
            <a:ext cx="390079" cy="3429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4494" y="2132707"/>
            <a:ext cx="682675" cy="72003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8784" y="2893963"/>
            <a:ext cx="377875" cy="315367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275" y="2132707"/>
            <a:ext cx="682675" cy="72003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4000" y="2132707"/>
            <a:ext cx="694879" cy="72003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38792" y="562273"/>
            <a:ext cx="1499592" cy="1412677"/>
          </a:xfrm>
          <a:prstGeom prst="rect">
            <a:avLst/>
          </a:prstGeom>
        </p:spPr>
      </p:pic>
      <p:sp>
        <p:nvSpPr>
          <p:cNvPr id="11" name="SK-15-text-10"/>
          <p:cNvSpPr/>
          <p:nvPr/>
        </p:nvSpPr>
        <p:spPr>
          <a:xfrm>
            <a:off x="590550" y="742950"/>
            <a:ext cx="11601450" cy="4686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000A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 Abuse — Features by Age Group</a:t>
            </a:r>
            <a:endParaRPr lang="en-US" sz="3075" dirty="0"/>
          </a:p>
        </p:txBody>
      </p:sp>
      <p:sp>
        <p:nvSpPr>
          <p:cNvPr id="12" name="SK-15-text-11"/>
          <p:cNvSpPr/>
          <p:nvPr/>
        </p:nvSpPr>
        <p:spPr>
          <a:xfrm>
            <a:off x="1137196" y="2905125"/>
            <a:ext cx="1382911" cy="2619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dirty="0">
                <a:solidFill>
                  <a:srgbClr val="D3540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INFANTS</a:t>
            </a:r>
            <a:endParaRPr lang="en-US" sz="1875" dirty="0"/>
          </a:p>
        </p:txBody>
      </p:sp>
      <p:sp>
        <p:nvSpPr>
          <p:cNvPr id="13" name="SK-15-text-12"/>
          <p:cNvSpPr/>
          <p:nvPr/>
        </p:nvSpPr>
        <p:spPr>
          <a:xfrm>
            <a:off x="3920430" y="2905125"/>
            <a:ext cx="1969740" cy="2619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dirty="0">
                <a:solidFill>
                  <a:srgbClr val="B87333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PRE-SCHOOL</a:t>
            </a:r>
            <a:endParaRPr lang="en-US" sz="1875" dirty="0"/>
          </a:p>
        </p:txBody>
      </p:sp>
      <p:sp>
        <p:nvSpPr>
          <p:cNvPr id="14" name="SK-15-text-13"/>
          <p:cNvSpPr/>
          <p:nvPr/>
        </p:nvSpPr>
        <p:spPr>
          <a:xfrm>
            <a:off x="6778377" y="2905125"/>
            <a:ext cx="1959173" cy="2619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dirty="0">
                <a:solidFill>
                  <a:srgbClr val="1A6B79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SCHOOL AGE</a:t>
            </a:r>
            <a:endParaRPr lang="en-US" sz="1875" dirty="0"/>
          </a:p>
        </p:txBody>
      </p:sp>
      <p:sp>
        <p:nvSpPr>
          <p:cNvPr id="15" name="SK-15-text-14"/>
          <p:cNvSpPr/>
          <p:nvPr/>
        </p:nvSpPr>
        <p:spPr>
          <a:xfrm>
            <a:off x="9654927" y="2905125"/>
            <a:ext cx="1749623" cy="2619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dirty="0">
                <a:solidFill>
                  <a:srgbClr val="5D265D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TEENAGERS</a:t>
            </a:r>
            <a:endParaRPr lang="en-US" sz="1875" dirty="0"/>
          </a:p>
        </p:txBody>
      </p:sp>
      <p:sp>
        <p:nvSpPr>
          <p:cNvPr id="16" name="SK-15-text-15"/>
          <p:cNvSpPr/>
          <p:nvPr/>
        </p:nvSpPr>
        <p:spPr>
          <a:xfrm>
            <a:off x="590550" y="1600200"/>
            <a:ext cx="1160145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1725" dirty="0">
                <a:solidFill>
                  <a:srgbClr val="0080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CG89 | Indicators vary by developmental stage — know all four</a:t>
            </a:r>
            <a:endParaRPr lang="en-US" sz="1725" dirty="0"/>
          </a:p>
        </p:txBody>
      </p:sp>
      <p:sp>
        <p:nvSpPr>
          <p:cNvPr id="17" name="SK-15-text-16"/>
          <p:cNvSpPr/>
          <p:nvPr/>
        </p:nvSpPr>
        <p:spPr>
          <a:xfrm>
            <a:off x="714375" y="3276600"/>
            <a:ext cx="2483048" cy="1485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Failure to thrive (FTT)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Poor attachment to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carer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Multiple A&amp;E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attendances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Developmental delay</a:t>
            </a:r>
            <a:endParaRPr lang="en-US" sz="1500" dirty="0"/>
          </a:p>
        </p:txBody>
      </p:sp>
      <p:sp>
        <p:nvSpPr>
          <p:cNvPr id="18" name="SK-15-text-17"/>
          <p:cNvSpPr/>
          <p:nvPr/>
        </p:nvSpPr>
        <p:spPr>
          <a:xfrm>
            <a:off x="3514725" y="3276600"/>
            <a:ext cx="2608808" cy="1485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Short or light for age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Language delay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Overactive or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aggressive behaviour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Indiscriminate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friendliness</a:t>
            </a:r>
            <a:endParaRPr lang="en-US" sz="1500" dirty="0"/>
          </a:p>
        </p:txBody>
      </p:sp>
      <p:sp>
        <p:nvSpPr>
          <p:cNvPr id="19" name="SK-15-text-18"/>
          <p:cNvSpPr/>
          <p:nvPr/>
        </p:nvSpPr>
        <p:spPr>
          <a:xfrm>
            <a:off x="6381750" y="3276600"/>
            <a:ext cx="2608808" cy="1485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Learning difficulties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Low self-esteem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Soiling / enuresis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Poor peer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relationships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Destructive behaviour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9305925" y="3276600"/>
            <a:ext cx="2284065" cy="1733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Truancy and running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away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Self-harm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Substance misuse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Sexual risk-taking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behaviour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School failure</a:t>
            </a:r>
            <a:endParaRPr lang="en-US" sz="1500" dirty="0"/>
          </a:p>
        </p:txBody>
      </p:sp>
      <p:sp>
        <p:nvSpPr>
          <p:cNvPr id="21" name="SK-15-text-20"/>
          <p:cNvSpPr/>
          <p:nvPr/>
        </p:nvSpPr>
        <p:spPr>
          <a:xfrm>
            <a:off x="838200" y="5610225"/>
            <a:ext cx="10917436" cy="586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⚠️ Pitfall: Emotional abuse is rarely the sole presenting complaint — it manifests as a pattern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000000"/>
                </a:solidFill>
              </a:rPr>
              <a:t>across multiple contacts. </a:t>
            </a:r>
          </a:p>
          <a:p>
            <a:pPr marL="0" indent="0">
              <a:lnSpc>
                <a:spcPts val="2310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Look at the cumulative picture.</a:t>
            </a:r>
            <a:endParaRPr lang="en-US" sz="1650" dirty="0"/>
          </a:p>
        </p:txBody>
      </p:sp>
      <p:sp>
        <p:nvSpPr>
          <p:cNvPr id="22" name="SK-15-text-21"/>
          <p:cNvSpPr/>
          <p:nvPr/>
        </p:nvSpPr>
        <p:spPr>
          <a:xfrm>
            <a:off x="10829925" y="57150"/>
            <a:ext cx="1141958" cy="167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20"/>
              </a:lnSpc>
              <a:buNone/>
            </a:pPr>
            <a:r>
              <a:rPr lang="en-US" sz="1200" dirty="0">
                <a:solidFill>
                  <a:srgbClr val="FFC107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15 of 36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3668018" y="6638925"/>
            <a:ext cx="4798665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Child Protection &amp; Maltreatment in General Practice</a:t>
            </a:r>
            <a:endParaRPr lang="en-US" sz="1125" dirty="0"/>
          </a:p>
        </p:txBody>
      </p:sp>
      <p:sp>
        <p:nvSpPr>
          <p:cNvPr id="24" name="SK-15-text-23"/>
          <p:cNvSpPr/>
          <p:nvPr/>
        </p:nvSpPr>
        <p:spPr>
          <a:xfrm>
            <a:off x="9792593" y="6638925"/>
            <a:ext cx="239925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· May 2026</a:t>
            </a:r>
            <a:endParaRPr lang="en-US" sz="1350" dirty="0"/>
          </a:p>
        </p:txBody>
      </p:sp>
      <p:sp>
        <p:nvSpPr>
          <p:cNvPr id="25" name="SK-15-text-24"/>
          <p:cNvSpPr/>
          <p:nvPr/>
        </p:nvSpPr>
        <p:spPr>
          <a:xfrm>
            <a:off x="104775" y="6638925"/>
            <a:ext cx="43205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104775" y="95250"/>
            <a:ext cx="893826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r>
              <a:rPr lang="en-US" sz="1275" b="1" dirty="0">
                <a:solidFill>
                  <a:srgbClr val="FFFFFF"/>
                </a:solidFill>
              </a:rPr>
              <a:t>BRADFORD VTS · CHILD PROTECTION &amp; MALTREATMENT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5822305"/>
            <a:ext cx="316855" cy="322213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7388" y="2290465"/>
            <a:ext cx="219373" cy="322213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353" y="2290465"/>
            <a:ext cx="341263" cy="308521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9098" y="2269927"/>
            <a:ext cx="231577" cy="33590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2324844"/>
            <a:ext cx="329059" cy="246757"/>
          </a:xfrm>
          <a:prstGeom prst="rect">
            <a:avLst/>
          </a:prstGeom>
        </p:spPr>
      </p:pic>
      <p:sp>
        <p:nvSpPr>
          <p:cNvPr id="9" name="SK-16-text-8"/>
          <p:cNvSpPr/>
          <p:nvPr/>
        </p:nvSpPr>
        <p:spPr>
          <a:xfrm>
            <a:off x="590550" y="981075"/>
            <a:ext cx="11601450" cy="384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25"/>
              </a:lnSpc>
              <a:buNone/>
            </a:pPr>
            <a:r>
              <a:rPr lang="en-US" sz="277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Sexual Abuse — Recognition Features</a:t>
            </a:r>
            <a:endParaRPr lang="en-US" sz="2775" dirty="0"/>
          </a:p>
        </p:txBody>
      </p:sp>
      <p:sp>
        <p:nvSpPr>
          <p:cNvPr id="10" name="SK-16-text-9"/>
          <p:cNvSpPr/>
          <p:nvPr/>
        </p:nvSpPr>
        <p:spPr>
          <a:xfrm>
            <a:off x="590550" y="95250"/>
            <a:ext cx="6537960" cy="2158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1" name="SK-16-text-10"/>
          <p:cNvSpPr/>
          <p:nvPr/>
        </p:nvSpPr>
        <p:spPr>
          <a:xfrm>
            <a:off x="962025" y="4362450"/>
            <a:ext cx="5395913" cy="906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Genital or anal trauma or unexplained infection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Enuresis or encopresis (especially new onset)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Sleep disturbance, nightmares, bedwetting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Somatic complaints — headaches, abdominal pain</a:t>
            </a:r>
            <a:endParaRPr lang="en-US" sz="1500" dirty="0"/>
          </a:p>
        </p:txBody>
      </p:sp>
      <p:sp>
        <p:nvSpPr>
          <p:cNvPr id="12" name="SK-16-text-11"/>
          <p:cNvSpPr/>
          <p:nvPr/>
        </p:nvSpPr>
        <p:spPr>
          <a:xfrm>
            <a:off x="6381750" y="4362450"/>
            <a:ext cx="4819650" cy="906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Self-harm or suicidal ideation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Withdrawal or sudden behavioural change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Depression or anxiety in a child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Running away from home or truancy</a:t>
            </a:r>
            <a:endParaRPr lang="en-US" sz="1500" dirty="0"/>
          </a:p>
        </p:txBody>
      </p:sp>
      <p:sp>
        <p:nvSpPr>
          <p:cNvPr id="13" name="SK-16-text-12"/>
          <p:cNvSpPr/>
          <p:nvPr/>
        </p:nvSpPr>
        <p:spPr>
          <a:xfrm>
            <a:off x="1110615" y="5903821"/>
            <a:ext cx="768096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PEARL — Confidentiality Rule</a:t>
            </a:r>
            <a:endParaRPr lang="en-US" sz="1575" dirty="0"/>
          </a:p>
        </p:txBody>
      </p:sp>
      <p:sp>
        <p:nvSpPr>
          <p:cNvPr id="14" name="SK-16-text-13"/>
          <p:cNvSpPr/>
          <p:nvPr/>
        </p:nvSpPr>
        <p:spPr>
          <a:xfrm>
            <a:off x="962025" y="1771650"/>
            <a:ext cx="9841230" cy="2620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575" dirty="0">
                <a:solidFill>
                  <a:srgbClr val="9B1B1B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STRONG INDICATORS — Consider Maltreatment</a:t>
            </a:r>
            <a:endParaRPr lang="en-US" sz="1575" dirty="0"/>
          </a:p>
        </p:txBody>
      </p:sp>
      <p:sp>
        <p:nvSpPr>
          <p:cNvPr id="15" name="SK-16-text-14"/>
          <p:cNvSpPr/>
          <p:nvPr/>
        </p:nvSpPr>
        <p:spPr>
          <a:xfrm>
            <a:off x="962025" y="3914775"/>
            <a:ext cx="11229975" cy="2620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575" dirty="0">
                <a:solidFill>
                  <a:srgbClr val="9B6F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ASSOCIATED FEATURES — Less Specific, Require Context</a:t>
            </a:r>
            <a:endParaRPr lang="en-US" sz="1575" dirty="0"/>
          </a:p>
        </p:txBody>
      </p:sp>
      <p:sp>
        <p:nvSpPr>
          <p:cNvPr id="16" name="SK-16-text-15"/>
          <p:cNvSpPr/>
          <p:nvPr/>
        </p:nvSpPr>
        <p:spPr>
          <a:xfrm>
            <a:off x="590550" y="685800"/>
            <a:ext cx="505206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A99D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SEXUAL ABUSE • RECOGNITION</a:t>
            </a:r>
            <a:endParaRPr lang="en-US" sz="1275" dirty="0"/>
          </a:p>
        </p:txBody>
      </p:sp>
      <p:sp>
        <p:nvSpPr>
          <p:cNvPr id="17" name="SK-16-text-16"/>
          <p:cNvSpPr/>
          <p:nvPr/>
        </p:nvSpPr>
        <p:spPr>
          <a:xfrm>
            <a:off x="1117146" y="2297269"/>
            <a:ext cx="330327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Direct Disclosure</a:t>
            </a:r>
            <a:endParaRPr lang="en-US" sz="1275" dirty="0"/>
          </a:p>
        </p:txBody>
      </p:sp>
      <p:sp>
        <p:nvSpPr>
          <p:cNvPr id="18" name="SK-16-text-17"/>
          <p:cNvSpPr/>
          <p:nvPr/>
        </p:nvSpPr>
        <p:spPr>
          <a:xfrm>
            <a:off x="3819525" y="2314575"/>
            <a:ext cx="466344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STI in Prepubertal Child</a:t>
            </a:r>
            <a:endParaRPr lang="en-US" sz="1275" dirty="0"/>
          </a:p>
        </p:txBody>
      </p:sp>
      <p:sp>
        <p:nvSpPr>
          <p:cNvPr id="19" name="SK-16-text-18"/>
          <p:cNvSpPr/>
          <p:nvPr/>
        </p:nvSpPr>
        <p:spPr>
          <a:xfrm>
            <a:off x="6686550" y="2314575"/>
            <a:ext cx="174879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Pregnancy</a:t>
            </a:r>
            <a:endParaRPr lang="en-US" sz="1275" dirty="0"/>
          </a:p>
        </p:txBody>
      </p:sp>
      <p:sp>
        <p:nvSpPr>
          <p:cNvPr id="20" name="SK-16-text-19"/>
          <p:cNvSpPr/>
          <p:nvPr/>
        </p:nvSpPr>
        <p:spPr>
          <a:xfrm>
            <a:off x="9496425" y="2314575"/>
            <a:ext cx="269557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Sexualised Behaviour</a:t>
            </a:r>
            <a:endParaRPr lang="en-US" sz="1275" dirty="0"/>
          </a:p>
        </p:txBody>
      </p:sp>
      <p:sp>
        <p:nvSpPr>
          <p:cNvPr id="21" name="SK-16-text-20"/>
          <p:cNvSpPr/>
          <p:nvPr/>
        </p:nvSpPr>
        <p:spPr>
          <a:xfrm>
            <a:off x="714375" y="2762250"/>
            <a:ext cx="2577405" cy="816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states abuse has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occurred — take seriously,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document verbatim, do not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probe</a:t>
            </a:r>
            <a:endParaRPr lang="en-US" sz="1350" dirty="0"/>
          </a:p>
        </p:txBody>
      </p:sp>
      <p:sp>
        <p:nvSpPr>
          <p:cNvPr id="22" name="SK-16-text-21"/>
          <p:cNvSpPr/>
          <p:nvPr/>
        </p:nvSpPr>
        <p:spPr>
          <a:xfrm>
            <a:off x="3514725" y="2762250"/>
            <a:ext cx="2671763" cy="816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Any sexually transmitted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infection in a child who has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not reached puberty requires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urgent investigation</a:t>
            </a:r>
            <a:endParaRPr lang="en-US" sz="1350" dirty="0"/>
          </a:p>
        </p:txBody>
      </p:sp>
      <p:sp>
        <p:nvSpPr>
          <p:cNvPr id="23" name="SK-16-text-22"/>
          <p:cNvSpPr/>
          <p:nvPr/>
        </p:nvSpPr>
        <p:spPr>
          <a:xfrm>
            <a:off x="6381750" y="2762250"/>
            <a:ext cx="2619375" cy="816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Pregnancy in any child,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especially under 13 — must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be reported regardless of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circumstances</a:t>
            </a:r>
            <a:endParaRPr lang="en-US" sz="1350" dirty="0"/>
          </a:p>
        </p:txBody>
      </p:sp>
      <p:sp>
        <p:nvSpPr>
          <p:cNvPr id="24" name="SK-16-text-23"/>
          <p:cNvSpPr/>
          <p:nvPr/>
        </p:nvSpPr>
        <p:spPr>
          <a:xfrm>
            <a:off x="9191625" y="2762250"/>
            <a:ext cx="2703165" cy="8161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Age-inappropriate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sexualised language, play, or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behaviour beyond normal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developmental curiosity</a:t>
            </a:r>
            <a:endParaRPr lang="en-US" sz="1350" dirty="0"/>
          </a:p>
        </p:txBody>
      </p:sp>
      <p:sp>
        <p:nvSpPr>
          <p:cNvPr id="25" name="SK-16-text-24"/>
          <p:cNvSpPr/>
          <p:nvPr/>
        </p:nvSpPr>
        <p:spPr>
          <a:xfrm>
            <a:off x="5038726" y="5676900"/>
            <a:ext cx="599394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Under 13: Sexual activity MUST be reported — no legal capacity to consent.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Age 13–16: Apply Fraser competence and GMC 0–18 guidance.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You CANNOT promise absolute confidentiality to a parent or carer.</a:t>
            </a:r>
            <a:endParaRPr lang="en-US" sz="1125" dirty="0"/>
          </a:p>
        </p:txBody>
      </p:sp>
      <p:sp>
        <p:nvSpPr>
          <p:cNvPr id="26" name="SK-16-text-25"/>
          <p:cNvSpPr/>
          <p:nvPr/>
        </p:nvSpPr>
        <p:spPr>
          <a:xfrm>
            <a:off x="11263313" y="5543550"/>
            <a:ext cx="314325" cy="1349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6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</a:t>
            </a:r>
            <a:endParaRPr lang="en-US" sz="975" dirty="0"/>
          </a:p>
        </p:txBody>
      </p:sp>
      <p:sp>
        <p:nvSpPr>
          <p:cNvPr id="27" name="SK-16-text-26"/>
          <p:cNvSpPr/>
          <p:nvPr/>
        </p:nvSpPr>
        <p:spPr>
          <a:xfrm>
            <a:off x="228600" y="6572250"/>
            <a:ext cx="4320540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8" name="SK-16-text-27"/>
          <p:cNvSpPr/>
          <p:nvPr/>
        </p:nvSpPr>
        <p:spPr>
          <a:xfrm>
            <a:off x="3748980" y="6572250"/>
            <a:ext cx="4693890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72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Protection &amp; Maltreatment in General Practice</a:t>
            </a:r>
            <a:endParaRPr lang="en-US" sz="1350" dirty="0"/>
          </a:p>
        </p:txBody>
      </p:sp>
      <p:sp>
        <p:nvSpPr>
          <p:cNvPr id="29" name="SK-16-text-28"/>
          <p:cNvSpPr/>
          <p:nvPr/>
        </p:nvSpPr>
        <p:spPr>
          <a:xfrm>
            <a:off x="10801350" y="6572250"/>
            <a:ext cx="1278136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72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16 of 36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707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969" y="5294263"/>
            <a:ext cx="329059" cy="308521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377" y="3998119"/>
            <a:ext cx="329059" cy="30852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580" y="2914650"/>
            <a:ext cx="255984" cy="322213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2377" y="1673275"/>
            <a:ext cx="304800" cy="294829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079" y="1028700"/>
            <a:ext cx="329059" cy="335905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659" y="5822305"/>
            <a:ext cx="329059" cy="322213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659" y="4903440"/>
            <a:ext cx="329059" cy="335905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8659" y="4046190"/>
            <a:ext cx="316855" cy="335905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8659" y="3298627"/>
            <a:ext cx="316855" cy="308521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067" y="2509986"/>
            <a:ext cx="280392" cy="335905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8659" y="1741884"/>
            <a:ext cx="341263" cy="329059"/>
          </a:xfrm>
          <a:prstGeom prst="rect">
            <a:avLst/>
          </a:prstGeom>
        </p:spPr>
      </p:pic>
      <p:sp>
        <p:nvSpPr>
          <p:cNvPr id="14" name="SK-17-text-13"/>
          <p:cNvSpPr/>
          <p:nvPr/>
        </p:nvSpPr>
        <p:spPr>
          <a:xfrm>
            <a:off x="520005" y="285750"/>
            <a:ext cx="6998940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4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Neglect — Features and GP Role</a:t>
            </a:r>
            <a:endParaRPr lang="en-US" sz="2700" dirty="0"/>
          </a:p>
        </p:txBody>
      </p:sp>
      <p:sp>
        <p:nvSpPr>
          <p:cNvPr id="15" name="SK-17-text-14"/>
          <p:cNvSpPr/>
          <p:nvPr/>
        </p:nvSpPr>
        <p:spPr>
          <a:xfrm>
            <a:off x="1200150" y="1047750"/>
            <a:ext cx="6080760" cy="2747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3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Recognising Neglect</a:t>
            </a:r>
            <a:endParaRPr lang="en-US" sz="2100" dirty="0"/>
          </a:p>
        </p:txBody>
      </p:sp>
      <p:sp>
        <p:nvSpPr>
          <p:cNvPr id="16" name="SK-17-text-15"/>
          <p:cNvSpPr/>
          <p:nvPr/>
        </p:nvSpPr>
        <p:spPr>
          <a:xfrm>
            <a:off x="6686550" y="1047750"/>
            <a:ext cx="4160520" cy="2747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3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GP's Role</a:t>
            </a:r>
            <a:endParaRPr lang="en-US" sz="2100" dirty="0"/>
          </a:p>
        </p:txBody>
      </p:sp>
      <p:sp>
        <p:nvSpPr>
          <p:cNvPr id="17" name="SK-17-text-16"/>
          <p:cNvSpPr/>
          <p:nvPr/>
        </p:nvSpPr>
        <p:spPr>
          <a:xfrm>
            <a:off x="1381125" y="1771650"/>
            <a:ext cx="246888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Poor Hygiene</a:t>
            </a:r>
            <a:endParaRPr lang="en-US" sz="1350" dirty="0"/>
          </a:p>
        </p:txBody>
      </p:sp>
      <p:sp>
        <p:nvSpPr>
          <p:cNvPr id="18" name="SK-17-text-17"/>
          <p:cNvSpPr/>
          <p:nvPr/>
        </p:nvSpPr>
        <p:spPr>
          <a:xfrm>
            <a:off x="1381125" y="2543175"/>
            <a:ext cx="288036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Dental Neglect</a:t>
            </a:r>
            <a:endParaRPr lang="en-US" sz="1350" dirty="0"/>
          </a:p>
        </p:txBody>
      </p:sp>
      <p:sp>
        <p:nvSpPr>
          <p:cNvPr id="19" name="SK-17-text-18"/>
          <p:cNvSpPr/>
          <p:nvPr/>
        </p:nvSpPr>
        <p:spPr>
          <a:xfrm>
            <a:off x="1381125" y="3314700"/>
            <a:ext cx="349758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Failure to Thrive</a:t>
            </a:r>
            <a:endParaRPr lang="en-US" sz="1350" dirty="0"/>
          </a:p>
        </p:txBody>
      </p:sp>
      <p:sp>
        <p:nvSpPr>
          <p:cNvPr id="20" name="SK-17-text-19"/>
          <p:cNvSpPr/>
          <p:nvPr/>
        </p:nvSpPr>
        <p:spPr>
          <a:xfrm>
            <a:off x="1381125" y="3952875"/>
            <a:ext cx="390906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Withheld Medication</a:t>
            </a:r>
            <a:endParaRPr lang="en-US" sz="1350" dirty="0"/>
          </a:p>
        </p:txBody>
      </p:sp>
      <p:sp>
        <p:nvSpPr>
          <p:cNvPr id="21" name="SK-17-text-20"/>
          <p:cNvSpPr/>
          <p:nvPr/>
        </p:nvSpPr>
        <p:spPr>
          <a:xfrm>
            <a:off x="1381125" y="4724400"/>
            <a:ext cx="452628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Deprivation Hands/Feet</a:t>
            </a:r>
            <a:endParaRPr lang="en-US" sz="1350" dirty="0"/>
          </a:p>
        </p:txBody>
      </p:sp>
      <p:sp>
        <p:nvSpPr>
          <p:cNvPr id="22" name="SK-17-text-21"/>
          <p:cNvSpPr/>
          <p:nvPr/>
        </p:nvSpPr>
        <p:spPr>
          <a:xfrm>
            <a:off x="1381125" y="5667375"/>
            <a:ext cx="432054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Preventable Accidents</a:t>
            </a:r>
            <a:endParaRPr lang="en-US" sz="1350" dirty="0"/>
          </a:p>
        </p:txBody>
      </p:sp>
      <p:sp>
        <p:nvSpPr>
          <p:cNvPr id="23" name="SK-17-text-22"/>
          <p:cNvSpPr/>
          <p:nvPr/>
        </p:nvSpPr>
        <p:spPr>
          <a:xfrm>
            <a:off x="7058025" y="1714500"/>
            <a:ext cx="5133975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Persistent Non-Attendance (DNA)</a:t>
            </a:r>
            <a:endParaRPr lang="en-US" sz="1350" dirty="0"/>
          </a:p>
        </p:txBody>
      </p:sp>
      <p:sp>
        <p:nvSpPr>
          <p:cNvPr id="24" name="SK-17-text-23"/>
          <p:cNvSpPr/>
          <p:nvPr/>
        </p:nvSpPr>
        <p:spPr>
          <a:xfrm>
            <a:off x="7058025" y="2924175"/>
            <a:ext cx="5133975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Immunisation &amp; Health Checks</a:t>
            </a:r>
            <a:endParaRPr lang="en-US" sz="1350" dirty="0"/>
          </a:p>
        </p:txBody>
      </p:sp>
      <p:sp>
        <p:nvSpPr>
          <p:cNvPr id="25" name="SK-17-text-24"/>
          <p:cNvSpPr/>
          <p:nvPr/>
        </p:nvSpPr>
        <p:spPr>
          <a:xfrm>
            <a:off x="7058025" y="4000500"/>
            <a:ext cx="2468880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Think Family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7026585" y="5360795"/>
            <a:ext cx="5133975" cy="1817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31"/>
              </a:lnSpc>
              <a:buNone/>
            </a:pPr>
            <a:r>
              <a:rPr lang="en-US" sz="1350" dirty="0">
                <a:solidFill>
                  <a:schemeClr val="bg1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Common Pitfall — Don't Just Code ‘DNA’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27" name="SK-17-text-26"/>
          <p:cNvSpPr/>
          <p:nvPr/>
        </p:nvSpPr>
        <p:spPr>
          <a:xfrm>
            <a:off x="7309396" y="6638925"/>
            <a:ext cx="4882455" cy="3007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04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• Child Protection &amp; Maltreatment</a:t>
            </a:r>
            <a:endParaRPr lang="en-US" sz="975" dirty="0"/>
          </a:p>
        </p:txBody>
      </p:sp>
      <p:sp>
        <p:nvSpPr>
          <p:cNvPr id="28" name="SK-17-text-27"/>
          <p:cNvSpPr/>
          <p:nvPr/>
        </p:nvSpPr>
        <p:spPr>
          <a:xfrm>
            <a:off x="5286375" y="6638925"/>
            <a:ext cx="1676400" cy="3195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9" name="SK-17-text-28"/>
          <p:cNvSpPr/>
          <p:nvPr/>
        </p:nvSpPr>
        <p:spPr>
          <a:xfrm>
            <a:off x="7467005" y="466725"/>
            <a:ext cx="4410968" cy="3260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1125" dirty="0">
                <a:solidFill>
                  <a:schemeClr val="tx1">
                    <a:lumMod val="75000"/>
                    <a:lumOff val="25000"/>
                  </a:schemeClr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NICE CG89 - Most Common Category in England</a:t>
            </a:r>
            <a:endParaRPr lang="en-US" sz="1125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SK-17-text-29"/>
          <p:cNvSpPr/>
          <p:nvPr/>
        </p:nvSpPr>
        <p:spPr>
          <a:xfrm>
            <a:off x="2990850" y="1724025"/>
            <a:ext cx="2965103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Consistently dirty, unwashed, or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inadequately clothed for weather</a:t>
            </a:r>
            <a:endParaRPr lang="en-US" sz="1200" dirty="0"/>
          </a:p>
        </p:txBody>
      </p:sp>
      <p:sp>
        <p:nvSpPr>
          <p:cNvPr id="31" name="SK-17-text-30"/>
          <p:cNvSpPr/>
          <p:nvPr/>
        </p:nvSpPr>
        <p:spPr>
          <a:xfrm>
            <a:off x="2990850" y="2495550"/>
            <a:ext cx="3415605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Untreated dental caries — one of the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most visible indicators in primary care</a:t>
            </a:r>
            <a:endParaRPr lang="en-US" sz="1200" dirty="0"/>
          </a:p>
        </p:txBody>
      </p:sp>
      <p:sp>
        <p:nvSpPr>
          <p:cNvPr id="32" name="SK-17-text-31"/>
          <p:cNvSpPr/>
          <p:nvPr/>
        </p:nvSpPr>
        <p:spPr>
          <a:xfrm>
            <a:off x="2990850" y="3267075"/>
            <a:ext cx="3415605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Persistent FTT without organic cause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weight and height consistently low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2998946" y="4153368"/>
            <a:ext cx="3415605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Essential medications not given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e.g., insulin, inhalers, prescribed treatments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2990850" y="4972050"/>
            <a:ext cx="2912715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Cold, red, swollen extremities from chronic </a:t>
            </a:r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Exposure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inadequate shelter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2990850" y="5876925"/>
            <a:ext cx="2870746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Injury patterns suggesting inadequate </a:t>
            </a:r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supervision —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repeated A&amp;E attendances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6911355" y="2075855"/>
            <a:ext cx="5322540" cy="484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Repeated 'Did Not Attend' entries for a child are a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safeguarding pattern — not just an admin issue. Review the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cumulative record, not isolated appointments.</a:t>
            </a:r>
            <a:endParaRPr lang="en-US" sz="1200" dirty="0"/>
          </a:p>
        </p:txBody>
      </p:sp>
      <p:sp>
        <p:nvSpPr>
          <p:cNvPr id="37" name="SK-17-text-36"/>
          <p:cNvSpPr/>
          <p:nvPr/>
        </p:nvSpPr>
        <p:spPr>
          <a:xfrm>
            <a:off x="6974198" y="3344391"/>
            <a:ext cx="5238750" cy="3229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Persistent failure to attend immunisation or developmental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checks — flag and escalate. Do not just rebook passively.</a:t>
            </a:r>
            <a:endParaRPr lang="en-US" sz="1200" dirty="0"/>
          </a:p>
        </p:txBody>
      </p:sp>
      <p:sp>
        <p:nvSpPr>
          <p:cNvPr id="38" name="SK-17-text-37"/>
          <p:cNvSpPr/>
          <p:nvPr/>
        </p:nvSpPr>
        <p:spPr>
          <a:xfrm>
            <a:off x="6932321" y="4425143"/>
            <a:ext cx="5270153" cy="484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When seeing adults with substance misuse, mental illness,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or domestic abuse — always ask: Are there children at</a:t>
            </a:r>
            <a:endParaRPr lang="en-US" sz="1200" dirty="0"/>
          </a:p>
          <a:p>
            <a:pPr marL="0" indent="0">
              <a:lnSpc>
                <a:spcPts val="1272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home? Are their basic needs being met?</a:t>
            </a:r>
            <a:endParaRPr lang="en-US" sz="1200" dirty="0"/>
          </a:p>
        </p:txBody>
      </p:sp>
      <p:sp>
        <p:nvSpPr>
          <p:cNvPr id="39" name="SK-17-text-38"/>
          <p:cNvSpPr/>
          <p:nvPr/>
        </p:nvSpPr>
        <p:spPr>
          <a:xfrm>
            <a:off x="6796906" y="5637982"/>
            <a:ext cx="5961608" cy="6986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18"/>
              </a:lnSpc>
              <a:buNone/>
            </a:pPr>
            <a:r>
              <a:rPr lang="en-US" sz="1050" dirty="0">
                <a:solidFill>
                  <a:schemeClr val="bg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Persistent non-attendance IS a safeguarding concern. Every repeated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>
              <a:lnSpc>
                <a:spcPts val="1218"/>
              </a:lnSpc>
              <a:buNone/>
            </a:pPr>
            <a:r>
              <a:rPr lang="en-US" sz="1050" dirty="0">
                <a:solidFill>
                  <a:schemeClr val="bg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DNA for a child should prompt a safeguarding review — not just a rebooked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>
              <a:lnSpc>
                <a:spcPts val="1218"/>
              </a:lnSpc>
              <a:buNone/>
            </a:pPr>
            <a:r>
              <a:rPr lang="en-US" sz="1050" dirty="0">
                <a:solidFill>
                  <a:schemeClr val="bg1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appointment. Document the pattern explicitly in the clinical record.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992" y="5644009"/>
            <a:ext cx="390079" cy="425053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286" y="1714500"/>
            <a:ext cx="6376392" cy="3497461"/>
          </a:xfrm>
          <a:prstGeom prst="rect">
            <a:avLst/>
          </a:prstGeom>
        </p:spPr>
      </p:pic>
      <p:sp>
        <p:nvSpPr>
          <p:cNvPr id="5" name="SK-18-text-4"/>
          <p:cNvSpPr/>
          <p:nvPr/>
        </p:nvSpPr>
        <p:spPr>
          <a:xfrm>
            <a:off x="714375" y="914400"/>
            <a:ext cx="11477625" cy="4607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29"/>
              </a:lnSpc>
              <a:buNone/>
            </a:pPr>
            <a:r>
              <a:rPr lang="en-US" sz="3075" dirty="0">
                <a:solidFill>
                  <a:srgbClr val="00206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Adverse Childhood Experiences (ACEs)</a:t>
            </a:r>
            <a:endParaRPr lang="en-US" sz="3075" dirty="0"/>
          </a:p>
        </p:txBody>
      </p:sp>
      <p:sp>
        <p:nvSpPr>
          <p:cNvPr id="6" name="SK-18-text-5"/>
          <p:cNvSpPr/>
          <p:nvPr/>
        </p:nvSpPr>
        <p:spPr>
          <a:xfrm>
            <a:off x="714375" y="638175"/>
            <a:ext cx="4023360" cy="2326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2"/>
              </a:lnSpc>
              <a:buNone/>
            </a:pPr>
            <a:r>
              <a:rPr lang="en-US" sz="1650" dirty="0">
                <a:solidFill>
                  <a:srgbClr val="007B8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LONG-TERM IMPACT</a:t>
            </a:r>
            <a:endParaRPr lang="en-US" sz="1650" dirty="0"/>
          </a:p>
        </p:txBody>
      </p:sp>
      <p:sp>
        <p:nvSpPr>
          <p:cNvPr id="7" name="SK-18-text-6"/>
          <p:cNvSpPr/>
          <p:nvPr/>
        </p:nvSpPr>
        <p:spPr>
          <a:xfrm>
            <a:off x="914400" y="1905000"/>
            <a:ext cx="6381750" cy="271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875" b="1" dirty="0">
                <a:solidFill>
                  <a:srgbClr val="002060"/>
                </a:solidFill>
              </a:rPr>
              <a:t>The 10 ACE Categories</a:t>
            </a:r>
            <a:endParaRPr lang="en-US" sz="1875" dirty="0"/>
          </a:p>
        </p:txBody>
      </p:sp>
      <p:sp>
        <p:nvSpPr>
          <p:cNvPr id="8" name="SK-18-text-7"/>
          <p:cNvSpPr/>
          <p:nvPr/>
        </p:nvSpPr>
        <p:spPr>
          <a:xfrm>
            <a:off x="6010275" y="5467350"/>
            <a:ext cx="6181725" cy="7058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2060"/>
                </a:solidFill>
              </a:rPr>
              <a:t>GP opportunity: ACEs are not destiny — early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2060"/>
                </a:solidFill>
              </a:rPr>
              <a:t>intervention, trauma-informed care, and strong social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2060"/>
                </a:solidFill>
              </a:rPr>
              <a:t>support can significantly buffer long-term harm.</a:t>
            </a:r>
            <a:endParaRPr lang="en-US" sz="1425" dirty="0"/>
          </a:p>
        </p:txBody>
      </p:sp>
      <p:sp>
        <p:nvSpPr>
          <p:cNvPr id="9" name="SK-18-text-8"/>
          <p:cNvSpPr/>
          <p:nvPr/>
        </p:nvSpPr>
        <p:spPr>
          <a:xfrm>
            <a:off x="981075" y="2352675"/>
            <a:ext cx="4114800" cy="1903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9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HOUSEHOLD CHALLENGES</a:t>
            </a:r>
            <a:endParaRPr lang="en-US" sz="1350" dirty="0"/>
          </a:p>
        </p:txBody>
      </p:sp>
      <p:sp>
        <p:nvSpPr>
          <p:cNvPr id="10" name="SK-18-text-9"/>
          <p:cNvSpPr/>
          <p:nvPr/>
        </p:nvSpPr>
        <p:spPr>
          <a:xfrm>
            <a:off x="962025" y="4210050"/>
            <a:ext cx="5143500" cy="1903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9"/>
              </a:lnSpc>
              <a:buNone/>
            </a:pPr>
            <a:r>
              <a:rPr lang="en-US" sz="1350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DIRECT CHILD MALTREATMENT</a:t>
            </a:r>
            <a:endParaRPr lang="en-US" sz="1350" dirty="0"/>
          </a:p>
        </p:txBody>
      </p:sp>
      <p:sp>
        <p:nvSpPr>
          <p:cNvPr id="11" name="SK-18-text-10"/>
          <p:cNvSpPr/>
          <p:nvPr/>
        </p:nvSpPr>
        <p:spPr>
          <a:xfrm>
            <a:off x="9059168" y="6638925"/>
            <a:ext cx="3132683" cy="1189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36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• May 2026</a:t>
            </a:r>
            <a:endParaRPr lang="en-US" sz="900" dirty="0"/>
          </a:p>
        </p:txBody>
      </p:sp>
      <p:sp>
        <p:nvSpPr>
          <p:cNvPr id="12" name="SK-18-text-11"/>
          <p:cNvSpPr/>
          <p:nvPr/>
        </p:nvSpPr>
        <p:spPr>
          <a:xfrm>
            <a:off x="714375" y="6638925"/>
            <a:ext cx="1280160" cy="1189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36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18</a:t>
            </a:r>
            <a:endParaRPr lang="en-US" sz="900" dirty="0"/>
          </a:p>
        </p:txBody>
      </p:sp>
      <p:sp>
        <p:nvSpPr>
          <p:cNvPr id="13" name="SK-18-text-12"/>
          <p:cNvSpPr/>
          <p:nvPr/>
        </p:nvSpPr>
        <p:spPr>
          <a:xfrm>
            <a:off x="1323975" y="2657475"/>
            <a:ext cx="3289846" cy="13141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Domestic abuse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Parental substance misuse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Parental mental illness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Parental separation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Household member in prison</a:t>
            </a:r>
            <a:endParaRPr lang="en-US" sz="1500" dirty="0"/>
          </a:p>
        </p:txBody>
      </p:sp>
      <p:sp>
        <p:nvSpPr>
          <p:cNvPr id="14" name="SK-18-text-13"/>
          <p:cNvSpPr/>
          <p:nvPr/>
        </p:nvSpPr>
        <p:spPr>
          <a:xfrm>
            <a:off x="1323975" y="4476750"/>
            <a:ext cx="2043113" cy="13141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Physical abuse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Emotional abuse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Sexual abuse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Physical neglect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2060"/>
                </a:solidFill>
              </a:rPr>
              <a:t>• Emotional neglect</a:t>
            </a:r>
            <a:endParaRPr lang="en-US" sz="1500" dirty="0"/>
          </a:p>
        </p:txBody>
      </p:sp>
      <p:sp>
        <p:nvSpPr>
          <p:cNvPr id="15" name="SK-18-text-14"/>
          <p:cNvSpPr/>
          <p:nvPr/>
        </p:nvSpPr>
        <p:spPr>
          <a:xfrm>
            <a:off x="2324100" y="57150"/>
            <a:ext cx="7543800" cy="1646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96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• CHILD PROTECTION &amp; MALTREATMENT IN GENERAL PRACTICE</a:t>
            </a:r>
            <a:endParaRPr lang="en-US" sz="1200" dirty="0"/>
          </a:p>
        </p:txBody>
      </p:sp>
      <p:sp>
        <p:nvSpPr>
          <p:cNvPr id="16" name="SK-18-text-15"/>
          <p:cNvSpPr/>
          <p:nvPr/>
        </p:nvSpPr>
        <p:spPr>
          <a:xfrm>
            <a:off x="914400" y="6019800"/>
            <a:ext cx="798576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002060"/>
                </a:solidFill>
              </a:rPr>
              <a:t>Source: Felitti et al. (1998) — ACE Study</a:t>
            </a:r>
            <a:endParaRPr lang="en-US" sz="1200" dirty="0"/>
          </a:p>
        </p:txBody>
      </p:sp>
      <p:sp>
        <p:nvSpPr>
          <p:cNvPr id="17" name="SK-18-text-16"/>
          <p:cNvSpPr/>
          <p:nvPr/>
        </p:nvSpPr>
        <p:spPr>
          <a:xfrm>
            <a:off x="5143500" y="6638925"/>
            <a:ext cx="1885950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88" y="5788075"/>
            <a:ext cx="207169" cy="32905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1655" y="3730675"/>
            <a:ext cx="475357" cy="50735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8777" y="3723829"/>
            <a:ext cx="524173" cy="50735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157" y="3758059"/>
            <a:ext cx="536377" cy="459432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1655" y="1947565"/>
            <a:ext cx="475357" cy="51435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8777" y="1954411"/>
            <a:ext cx="536377" cy="507355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953" y="1968103"/>
            <a:ext cx="511969" cy="473125"/>
          </a:xfrm>
          <a:prstGeom prst="rect">
            <a:avLst/>
          </a:prstGeom>
        </p:spPr>
      </p:pic>
      <p:sp>
        <p:nvSpPr>
          <p:cNvPr id="10" name="SK-19-text-9"/>
          <p:cNvSpPr/>
          <p:nvPr/>
        </p:nvSpPr>
        <p:spPr>
          <a:xfrm>
            <a:off x="590550" y="952500"/>
            <a:ext cx="11601450" cy="371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2925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GP's Role in Safeguarding</a:t>
            </a:r>
            <a:endParaRPr lang="en-US" sz="2925" dirty="0"/>
          </a:p>
        </p:txBody>
      </p:sp>
      <p:sp>
        <p:nvSpPr>
          <p:cNvPr id="11" name="SK-19-text-10"/>
          <p:cNvSpPr/>
          <p:nvPr/>
        </p:nvSpPr>
        <p:spPr>
          <a:xfrm>
            <a:off x="1200150" y="5781675"/>
            <a:ext cx="950976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7A6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Professional Curiosity Principle</a:t>
            </a:r>
            <a:endParaRPr lang="en-US" sz="1950" dirty="0"/>
          </a:p>
        </p:txBody>
      </p:sp>
      <p:sp>
        <p:nvSpPr>
          <p:cNvPr id="12" name="SK-19-text-11"/>
          <p:cNvSpPr/>
          <p:nvPr/>
        </p:nvSpPr>
        <p:spPr>
          <a:xfrm>
            <a:off x="590550" y="638175"/>
            <a:ext cx="6960870" cy="2300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11"/>
              </a:lnSpc>
              <a:buNone/>
            </a:pPr>
            <a:r>
              <a:rPr lang="en-US" sz="1575" b="1" dirty="0">
                <a:solidFill>
                  <a:srgbClr val="11A8A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SAFEGUARDING RESPONSIBILITIES</a:t>
            </a:r>
            <a:endParaRPr lang="en-US" sz="1575" dirty="0"/>
          </a:p>
        </p:txBody>
      </p:sp>
      <p:sp>
        <p:nvSpPr>
          <p:cNvPr id="13" name="SK-19-text-12"/>
          <p:cNvSpPr/>
          <p:nvPr/>
        </p:nvSpPr>
        <p:spPr>
          <a:xfrm>
            <a:off x="1447800" y="2038350"/>
            <a:ext cx="5532120" cy="293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Point of Contact</a:t>
            </a:r>
            <a:endParaRPr lang="en-US" sz="1650" dirty="0"/>
          </a:p>
        </p:txBody>
      </p:sp>
      <p:sp>
        <p:nvSpPr>
          <p:cNvPr id="14" name="SK-19-text-13"/>
          <p:cNvSpPr/>
          <p:nvPr/>
        </p:nvSpPr>
        <p:spPr>
          <a:xfrm>
            <a:off x="5229225" y="1924050"/>
            <a:ext cx="2346871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Longitudinal Family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Knowledge</a:t>
            </a:r>
            <a:endParaRPr lang="en-US" sz="1650" dirty="0"/>
          </a:p>
        </p:txBody>
      </p:sp>
      <p:sp>
        <p:nvSpPr>
          <p:cNvPr id="15" name="SK-19-text-14"/>
          <p:cNvSpPr/>
          <p:nvPr/>
        </p:nvSpPr>
        <p:spPr>
          <a:xfrm>
            <a:off x="8943975" y="1924050"/>
            <a:ext cx="2765971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Well-Child &amp;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Immunisation Contacts</a:t>
            </a:r>
            <a:endParaRPr lang="en-US" sz="1650" dirty="0"/>
          </a:p>
        </p:txBody>
      </p:sp>
      <p:sp>
        <p:nvSpPr>
          <p:cNvPr id="16" name="SK-19-text-15"/>
          <p:cNvSpPr/>
          <p:nvPr/>
        </p:nvSpPr>
        <p:spPr>
          <a:xfrm>
            <a:off x="1447800" y="3810000"/>
            <a:ext cx="276606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 Visits</a:t>
            </a:r>
            <a:endParaRPr lang="en-US" sz="1650" dirty="0"/>
          </a:p>
        </p:txBody>
      </p:sp>
      <p:sp>
        <p:nvSpPr>
          <p:cNvPr id="17" name="SK-19-text-16"/>
          <p:cNvSpPr/>
          <p:nvPr/>
        </p:nvSpPr>
        <p:spPr>
          <a:xfrm>
            <a:off x="5229225" y="3705225"/>
            <a:ext cx="1487686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Attend Case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Conferences</a:t>
            </a:r>
            <a:endParaRPr lang="en-US" sz="1650" dirty="0"/>
          </a:p>
        </p:txBody>
      </p:sp>
      <p:sp>
        <p:nvSpPr>
          <p:cNvPr id="18" name="SK-19-text-17"/>
          <p:cNvSpPr/>
          <p:nvPr/>
        </p:nvSpPr>
        <p:spPr>
          <a:xfrm>
            <a:off x="8943975" y="3705225"/>
            <a:ext cx="2598390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Respond to Section 47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Enquiries</a:t>
            </a:r>
            <a:endParaRPr lang="en-US" sz="1650" dirty="0"/>
          </a:p>
        </p:txBody>
      </p:sp>
      <p:sp>
        <p:nvSpPr>
          <p:cNvPr id="19" name="SK-19-text-18"/>
          <p:cNvSpPr/>
          <p:nvPr/>
        </p:nvSpPr>
        <p:spPr>
          <a:xfrm>
            <a:off x="5648325" y="5715000"/>
            <a:ext cx="5877818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 not take situations at face value. Look beyond the</a:t>
            </a:r>
            <a:endParaRPr lang="en-US" sz="1500" dirty="0"/>
          </a:p>
          <a:p>
            <a:pPr marL="0" indent="0">
              <a:lnSpc>
                <a:spcPts val="187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presenting complaint. Think Family with every contact.</a:t>
            </a:r>
            <a:endParaRPr lang="en-US" sz="1500" dirty="0"/>
          </a:p>
        </p:txBody>
      </p:sp>
      <p:sp>
        <p:nvSpPr>
          <p:cNvPr id="20" name="SK-19-text-19"/>
          <p:cNvSpPr/>
          <p:nvPr/>
        </p:nvSpPr>
        <p:spPr>
          <a:xfrm>
            <a:off x="771525" y="2571750"/>
            <a:ext cx="3593753" cy="66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Families turn to their GP before any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other service — often the earliest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opportunity to identify concern</a:t>
            </a:r>
            <a:endParaRPr lang="en-US" sz="1350" dirty="0"/>
          </a:p>
        </p:txBody>
      </p:sp>
      <p:sp>
        <p:nvSpPr>
          <p:cNvPr id="21" name="SK-19-text-20"/>
          <p:cNvSpPr/>
          <p:nvPr/>
        </p:nvSpPr>
        <p:spPr>
          <a:xfrm>
            <a:off x="4552950" y="2571750"/>
            <a:ext cx="3677543" cy="66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Continuous awareness of family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dynamics, history, and patterns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across multiple contacts and siblings</a:t>
            </a:r>
            <a:endParaRPr lang="en-US" sz="1350" dirty="0"/>
          </a:p>
        </p:txBody>
      </p:sp>
      <p:sp>
        <p:nvSpPr>
          <p:cNvPr id="22" name="SK-19-text-21"/>
          <p:cNvSpPr/>
          <p:nvPr/>
        </p:nvSpPr>
        <p:spPr>
          <a:xfrm>
            <a:off x="8277225" y="2571750"/>
            <a:ext cx="3237458" cy="66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Routine appointments are active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opportunities —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observe, assess, and document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771525" y="4324350"/>
            <a:ext cx="3447008" cy="8917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HV and district nurse contacts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reveal home environment — living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conditions, supervision, family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dynamics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4552950" y="4324350"/>
            <a:ext cx="3593753" cy="8917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Your longitudinal view is invaluable.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If unable to attend — send a written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report. Non-engagement is not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acceptable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8277225" y="4324350"/>
            <a:ext cx="3268861" cy="8917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Local authority has a duty to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investigate suspected significant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harm — GPs must contribute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promptly and fully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352425" y="57150"/>
            <a:ext cx="6347460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GP'S ROLE · WORKING TOGETHER 2026</a:t>
            </a:r>
            <a:endParaRPr lang="en-US" sz="1050" dirty="0"/>
          </a:p>
        </p:txBody>
      </p:sp>
      <p:sp>
        <p:nvSpPr>
          <p:cNvPr id="27" name="SK-19-text-26"/>
          <p:cNvSpPr/>
          <p:nvPr/>
        </p:nvSpPr>
        <p:spPr>
          <a:xfrm>
            <a:off x="9801225" y="6705600"/>
            <a:ext cx="2305050" cy="866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682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19 · Working Together 2026</a:t>
            </a:r>
            <a:endParaRPr lang="en-US" sz="975" dirty="0"/>
          </a:p>
        </p:txBody>
      </p:sp>
      <p:sp>
        <p:nvSpPr>
          <p:cNvPr id="28" name="SK-19-text-27"/>
          <p:cNvSpPr/>
          <p:nvPr/>
        </p:nvSpPr>
        <p:spPr>
          <a:xfrm>
            <a:off x="10220325" y="57150"/>
            <a:ext cx="18649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9" name="SK-19-text-28"/>
          <p:cNvSpPr/>
          <p:nvPr/>
        </p:nvSpPr>
        <p:spPr>
          <a:xfrm>
            <a:off x="6602611" y="6705600"/>
            <a:ext cx="1843980" cy="93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73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0" name="SK-19-text-29"/>
          <p:cNvSpPr/>
          <p:nvPr/>
        </p:nvSpPr>
        <p:spPr>
          <a:xfrm>
            <a:off x="228600" y="6705600"/>
            <a:ext cx="11963400" cy="93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73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· Child Protection &amp; Maltreatment in General Practice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082" y="5740003"/>
            <a:ext cx="682675" cy="651421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9255" y="4917132"/>
            <a:ext cx="390079" cy="370284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1459" y="3984427"/>
            <a:ext cx="377875" cy="390823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55" y="2989957"/>
            <a:ext cx="390079" cy="363438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2064246"/>
            <a:ext cx="280392" cy="370284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1138386"/>
            <a:ext cx="390079" cy="383977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0698" y="404515"/>
            <a:ext cx="1414165" cy="1405830"/>
          </a:xfrm>
          <a:prstGeom prst="rect">
            <a:avLst/>
          </a:prstGeom>
        </p:spPr>
      </p:pic>
      <p:sp>
        <p:nvSpPr>
          <p:cNvPr id="11" name="SK-20-text-10"/>
          <p:cNvSpPr/>
          <p:nvPr/>
        </p:nvSpPr>
        <p:spPr>
          <a:xfrm>
            <a:off x="72330" y="2114550"/>
            <a:ext cx="3436590" cy="8325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78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PROFESSIONAL</a:t>
            </a:r>
            <a:endParaRPr lang="en-US" sz="2850" dirty="0"/>
          </a:p>
          <a:p>
            <a:pPr marL="0" indent="0" algn="ctr">
              <a:lnSpc>
                <a:spcPts val="3278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CURIOSITY</a:t>
            </a:r>
            <a:endParaRPr lang="en-US" sz="2850" dirty="0"/>
          </a:p>
        </p:txBody>
      </p:sp>
      <p:sp>
        <p:nvSpPr>
          <p:cNvPr id="12" name="SK-20-text-11"/>
          <p:cNvSpPr/>
          <p:nvPr/>
        </p:nvSpPr>
        <p:spPr>
          <a:xfrm>
            <a:off x="4124325" y="400050"/>
            <a:ext cx="8067675" cy="3967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24"/>
              </a:lnSpc>
              <a:buNone/>
            </a:pPr>
            <a:r>
              <a:rPr lang="en-US" sz="2625" b="1" dirty="0">
                <a:solidFill>
                  <a:srgbClr val="1C2B4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does it look like in practice?</a:t>
            </a:r>
            <a:endParaRPr lang="en-US" sz="2625" dirty="0"/>
          </a:p>
        </p:txBody>
      </p:sp>
      <p:sp>
        <p:nvSpPr>
          <p:cNvPr id="13" name="SK-20-text-12"/>
          <p:cNvSpPr/>
          <p:nvPr/>
        </p:nvSpPr>
        <p:spPr>
          <a:xfrm>
            <a:off x="410468" y="3829050"/>
            <a:ext cx="270316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Looking beyond the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presenting complaint</a:t>
            </a:r>
            <a:endParaRPr lang="en-US" sz="1800" dirty="0"/>
          </a:p>
        </p:txBody>
      </p:sp>
      <p:sp>
        <p:nvSpPr>
          <p:cNvPr id="14" name="SK-20-text-13"/>
          <p:cNvSpPr/>
          <p:nvPr/>
        </p:nvSpPr>
        <p:spPr>
          <a:xfrm>
            <a:off x="4800600" y="5753100"/>
            <a:ext cx="528066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THINK FAMILY PRINCIPLE</a:t>
            </a:r>
            <a:endParaRPr lang="en-US" sz="1575" dirty="0"/>
          </a:p>
        </p:txBody>
      </p:sp>
      <p:sp>
        <p:nvSpPr>
          <p:cNvPr id="15" name="SK-20-text-14"/>
          <p:cNvSpPr/>
          <p:nvPr/>
        </p:nvSpPr>
        <p:spPr>
          <a:xfrm>
            <a:off x="4800600" y="1209675"/>
            <a:ext cx="739140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Look beyond the presenting problem</a:t>
            </a:r>
            <a:endParaRPr lang="en-US" sz="1575" dirty="0"/>
          </a:p>
        </p:txBody>
      </p:sp>
      <p:sp>
        <p:nvSpPr>
          <p:cNvPr id="16" name="SK-20-text-15"/>
          <p:cNvSpPr/>
          <p:nvPr/>
        </p:nvSpPr>
        <p:spPr>
          <a:xfrm>
            <a:off x="4800600" y="2114550"/>
            <a:ext cx="739140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Ask direct questions despite discomfort</a:t>
            </a:r>
            <a:endParaRPr lang="en-US" sz="1575" dirty="0"/>
          </a:p>
        </p:txBody>
      </p:sp>
      <p:sp>
        <p:nvSpPr>
          <p:cNvPr id="17" name="SK-20-text-16"/>
          <p:cNvSpPr/>
          <p:nvPr/>
        </p:nvSpPr>
        <p:spPr>
          <a:xfrm>
            <a:off x="4800600" y="3000375"/>
            <a:ext cx="739140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 inconsistent or implausible explanations</a:t>
            </a:r>
            <a:endParaRPr lang="en-US" sz="1575" dirty="0"/>
          </a:p>
        </p:txBody>
      </p:sp>
      <p:sp>
        <p:nvSpPr>
          <p:cNvPr id="18" name="SK-20-text-17"/>
          <p:cNvSpPr/>
          <p:nvPr/>
        </p:nvSpPr>
        <p:spPr>
          <a:xfrm>
            <a:off x="4800600" y="3952875"/>
            <a:ext cx="739140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Consider the child's perspective</a:t>
            </a:r>
            <a:endParaRPr lang="en-US" sz="1575" dirty="0"/>
          </a:p>
        </p:txBody>
      </p:sp>
      <p:sp>
        <p:nvSpPr>
          <p:cNvPr id="19" name="SK-20-text-18"/>
          <p:cNvSpPr/>
          <p:nvPr/>
        </p:nvSpPr>
        <p:spPr>
          <a:xfrm>
            <a:off x="4800600" y="4857750"/>
            <a:ext cx="7391400" cy="2180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7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Think about impact on children in the household</a:t>
            </a:r>
            <a:endParaRPr lang="en-US" sz="1575" dirty="0"/>
          </a:p>
        </p:txBody>
      </p:sp>
      <p:sp>
        <p:nvSpPr>
          <p:cNvPr id="20" name="SK-20-text-19"/>
          <p:cNvSpPr/>
          <p:nvPr/>
        </p:nvSpPr>
        <p:spPr>
          <a:xfrm>
            <a:off x="409575" y="4781550"/>
            <a:ext cx="66294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500" dirty="0">
                <a:solidFill>
                  <a:srgbClr val="F77F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core safeguarding principle</a:t>
            </a:r>
            <a:endParaRPr lang="en-US" sz="1500" dirty="0"/>
          </a:p>
        </p:txBody>
      </p:sp>
      <p:sp>
        <p:nvSpPr>
          <p:cNvPr id="21" name="SK-20-text-20"/>
          <p:cNvSpPr/>
          <p:nvPr/>
        </p:nvSpPr>
        <p:spPr>
          <a:xfrm>
            <a:off x="4773811" y="6038850"/>
            <a:ext cx="7418040" cy="3238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seeing adults with mental illness, substance misuse, or domestic abuse —</a:t>
            </a:r>
            <a:endParaRPr lang="en-US" sz="1275" dirty="0"/>
          </a:p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ask: Are there children in this household?</a:t>
            </a:r>
            <a:endParaRPr lang="en-US" sz="1275" dirty="0"/>
          </a:p>
        </p:txBody>
      </p:sp>
      <p:sp>
        <p:nvSpPr>
          <p:cNvPr id="22" name="SK-20-text-21"/>
          <p:cNvSpPr/>
          <p:nvPr/>
        </p:nvSpPr>
        <p:spPr>
          <a:xfrm>
            <a:off x="4800600" y="1495425"/>
            <a:ext cx="73914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injury, the symptom — what is the context behind it?</a:t>
            </a:r>
            <a:endParaRPr lang="en-US" sz="1275" dirty="0"/>
          </a:p>
        </p:txBody>
      </p:sp>
      <p:sp>
        <p:nvSpPr>
          <p:cNvPr id="23" name="SK-20-text-22"/>
          <p:cNvSpPr/>
          <p:nvPr/>
        </p:nvSpPr>
        <p:spPr>
          <a:xfrm>
            <a:off x="4800600" y="2400300"/>
            <a:ext cx="73914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Silence or avoidance is not professional curiosity</a:t>
            </a:r>
            <a:endParaRPr lang="en-US" sz="1275" dirty="0"/>
          </a:p>
        </p:txBody>
      </p:sp>
      <p:sp>
        <p:nvSpPr>
          <p:cNvPr id="24" name="SK-20-text-23"/>
          <p:cNvSpPr/>
          <p:nvPr/>
        </p:nvSpPr>
        <p:spPr>
          <a:xfrm>
            <a:off x="4800600" y="3295650"/>
            <a:ext cx="73914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changing history is a red flag, not a minor discrepancy</a:t>
            </a:r>
            <a:endParaRPr lang="en-US" sz="1275" dirty="0"/>
          </a:p>
        </p:txBody>
      </p:sp>
      <p:sp>
        <p:nvSpPr>
          <p:cNvPr id="25" name="SK-20-text-24"/>
          <p:cNvSpPr/>
          <p:nvPr/>
        </p:nvSpPr>
        <p:spPr>
          <a:xfrm>
            <a:off x="4773811" y="4238625"/>
            <a:ext cx="75438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Even when the adult is your patient — always think: what is the child's experience?</a:t>
            </a:r>
            <a:endParaRPr lang="en-US" sz="1275" dirty="0"/>
          </a:p>
        </p:txBody>
      </p:sp>
      <p:sp>
        <p:nvSpPr>
          <p:cNvPr id="26" name="SK-20-text-25"/>
          <p:cNvSpPr/>
          <p:nvPr/>
        </p:nvSpPr>
        <p:spPr>
          <a:xfrm>
            <a:off x="4800600" y="5143500"/>
            <a:ext cx="73914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Adult mental illness, substance misuse, domestic abuse — who else is at home?</a:t>
            </a:r>
            <a:endParaRPr lang="en-US" sz="1275" dirty="0"/>
          </a:p>
        </p:txBody>
      </p:sp>
      <p:sp>
        <p:nvSpPr>
          <p:cNvPr id="27" name="SK-20-text-26"/>
          <p:cNvSpPr/>
          <p:nvPr/>
        </p:nvSpPr>
        <p:spPr>
          <a:xfrm>
            <a:off x="228600" y="6638925"/>
            <a:ext cx="384048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20-text-27"/>
          <p:cNvSpPr/>
          <p:nvPr/>
        </p:nvSpPr>
        <p:spPr>
          <a:xfrm>
            <a:off x="3864173" y="6638925"/>
            <a:ext cx="4463355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 Protection &amp; Malreatment in General Practice</a:t>
            </a:r>
            <a:endParaRPr lang="en-US" sz="1200" dirty="0"/>
          </a:p>
        </p:txBody>
      </p:sp>
      <p:sp>
        <p:nvSpPr>
          <p:cNvPr id="29" name="SK-20-text-28"/>
          <p:cNvSpPr/>
          <p:nvPr/>
        </p:nvSpPr>
        <p:spPr>
          <a:xfrm>
            <a:off x="10829925" y="6638925"/>
            <a:ext cx="1141958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20 of 36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192" y="4779913"/>
            <a:ext cx="426690" cy="41136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180" y="4786759"/>
            <a:ext cx="426690" cy="40451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3278088"/>
            <a:ext cx="414486" cy="438894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180" y="3298627"/>
            <a:ext cx="426690" cy="39082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9859" y="1803648"/>
            <a:ext cx="341263" cy="40451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8180" y="1803648"/>
            <a:ext cx="426690" cy="404515"/>
          </a:xfrm>
          <a:prstGeom prst="rect">
            <a:avLst/>
          </a:prstGeom>
        </p:spPr>
      </p:pic>
      <p:sp>
        <p:nvSpPr>
          <p:cNvPr id="9" name="SK-3-text-8"/>
          <p:cNvSpPr/>
          <p:nvPr/>
        </p:nvSpPr>
        <p:spPr>
          <a:xfrm>
            <a:off x="724346" y="400050"/>
            <a:ext cx="5228183" cy="5372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230"/>
              </a:lnSpc>
              <a:buNone/>
            </a:pPr>
            <a:r>
              <a:rPr lang="en-US" sz="35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Objectives</a:t>
            </a:r>
            <a:endParaRPr lang="en-US" sz="3525" dirty="0"/>
          </a:p>
        </p:txBody>
      </p:sp>
      <p:sp>
        <p:nvSpPr>
          <p:cNvPr id="10" name="SK-3-text-9"/>
          <p:cNvSpPr/>
          <p:nvPr/>
        </p:nvSpPr>
        <p:spPr>
          <a:xfrm>
            <a:off x="1724025" y="1838325"/>
            <a:ext cx="60350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Recognise Maltreatment</a:t>
            </a:r>
            <a:endParaRPr lang="en-US" sz="1800" dirty="0"/>
          </a:p>
        </p:txBody>
      </p:sp>
      <p:sp>
        <p:nvSpPr>
          <p:cNvPr id="11" name="SK-3-text-10"/>
          <p:cNvSpPr/>
          <p:nvPr/>
        </p:nvSpPr>
        <p:spPr>
          <a:xfrm>
            <a:off x="1724025" y="4800600"/>
            <a:ext cx="65836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Understand the Framework</a:t>
            </a:r>
            <a:endParaRPr lang="en-US" sz="1800" dirty="0"/>
          </a:p>
        </p:txBody>
      </p:sp>
      <p:sp>
        <p:nvSpPr>
          <p:cNvPr id="12" name="SK-3-text-11"/>
          <p:cNvSpPr/>
          <p:nvPr/>
        </p:nvSpPr>
        <p:spPr>
          <a:xfrm>
            <a:off x="7239000" y="1838325"/>
            <a:ext cx="49530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Apply the New Definition</a:t>
            </a:r>
            <a:endParaRPr lang="en-US" sz="1800" dirty="0"/>
          </a:p>
        </p:txBody>
      </p:sp>
      <p:sp>
        <p:nvSpPr>
          <p:cNvPr id="13" name="SK-3-text-12"/>
          <p:cNvSpPr/>
          <p:nvPr/>
        </p:nvSpPr>
        <p:spPr>
          <a:xfrm>
            <a:off x="1724025" y="3314700"/>
            <a:ext cx="60350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Navigate SCA Scenarios</a:t>
            </a:r>
            <a:endParaRPr lang="en-US" sz="1800" dirty="0"/>
          </a:p>
        </p:txBody>
      </p:sp>
      <p:sp>
        <p:nvSpPr>
          <p:cNvPr id="14" name="SK-3-text-13"/>
          <p:cNvSpPr/>
          <p:nvPr/>
        </p:nvSpPr>
        <p:spPr>
          <a:xfrm>
            <a:off x="7239000" y="3314700"/>
            <a:ext cx="43891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Excel in the AKT</a:t>
            </a:r>
            <a:endParaRPr lang="en-US" sz="1800" dirty="0"/>
          </a:p>
        </p:txBody>
      </p:sp>
      <p:sp>
        <p:nvSpPr>
          <p:cNvPr id="15" name="SK-3-text-14"/>
          <p:cNvSpPr/>
          <p:nvPr/>
        </p:nvSpPr>
        <p:spPr>
          <a:xfrm>
            <a:off x="7239000" y="4800600"/>
            <a:ext cx="49530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2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Document and Refer Safely</a:t>
            </a:r>
            <a:endParaRPr lang="en-US" sz="1800" dirty="0"/>
          </a:p>
        </p:txBody>
      </p:sp>
      <p:sp>
        <p:nvSpPr>
          <p:cNvPr id="16" name="SK-3-text-15"/>
          <p:cNvSpPr/>
          <p:nvPr/>
        </p:nvSpPr>
        <p:spPr>
          <a:xfrm>
            <a:off x="895350" y="1276350"/>
            <a:ext cx="11296650" cy="2559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6"/>
              </a:lnSpc>
              <a:buNone/>
            </a:pPr>
            <a:r>
              <a:rPr lang="en-US" sz="1575" b="1" i="1" dirty="0">
                <a:solidFill>
                  <a:srgbClr val="118AB2"/>
                </a:solidFill>
              </a:rPr>
              <a:t>By the end of this session, you will be able to...</a:t>
            </a:r>
            <a:endParaRPr lang="en-US" sz="1575" dirty="0"/>
          </a:p>
        </p:txBody>
      </p:sp>
      <p:sp>
        <p:nvSpPr>
          <p:cNvPr id="17" name="SK-3-text-16"/>
          <p:cNvSpPr/>
          <p:nvPr/>
        </p:nvSpPr>
        <p:spPr>
          <a:xfrm>
            <a:off x="1724025" y="2190750"/>
            <a:ext cx="4714875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Identify physical, emotional, sexual abuse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neglect using NICE CG89 (December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2025) criteria</a:t>
            </a:r>
            <a:endParaRPr lang="en-US" sz="1500" dirty="0"/>
          </a:p>
        </p:txBody>
      </p:sp>
      <p:sp>
        <p:nvSpPr>
          <p:cNvPr id="18" name="SK-3-text-17"/>
          <p:cNvSpPr/>
          <p:nvPr/>
        </p:nvSpPr>
        <p:spPr>
          <a:xfrm>
            <a:off x="1724025" y="5143500"/>
            <a:ext cx="4442371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Describe the statutory and multi-agency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safeguarding framework under Working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Together 2026</a:t>
            </a:r>
            <a:endParaRPr lang="en-US" sz="1500" dirty="0"/>
          </a:p>
        </p:txBody>
      </p:sp>
      <p:sp>
        <p:nvSpPr>
          <p:cNvPr id="19" name="SK-3-text-18"/>
          <p:cNvSpPr/>
          <p:nvPr/>
        </p:nvSpPr>
        <p:spPr>
          <a:xfrm>
            <a:off x="7239000" y="2190750"/>
            <a:ext cx="4610100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Use the updated NICE 2025 definition of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'independently mobile' correctly in clinical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assessment</a:t>
            </a:r>
            <a:endParaRPr lang="en-US" sz="1500" dirty="0"/>
          </a:p>
        </p:txBody>
      </p:sp>
      <p:sp>
        <p:nvSpPr>
          <p:cNvPr id="20" name="SK-3-text-19"/>
          <p:cNvSpPr/>
          <p:nvPr/>
        </p:nvSpPr>
        <p:spPr>
          <a:xfrm>
            <a:off x="1724025" y="3667125"/>
            <a:ext cx="4840486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Demonstrate professional curiosity, voice of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 child, and safe information sharing in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SCA consultations</a:t>
            </a:r>
            <a:endParaRPr lang="en-US" sz="1500" dirty="0"/>
          </a:p>
        </p:txBody>
      </p:sp>
      <p:sp>
        <p:nvSpPr>
          <p:cNvPr id="21" name="SK-3-text-20"/>
          <p:cNvSpPr/>
          <p:nvPr/>
        </p:nvSpPr>
        <p:spPr>
          <a:xfrm>
            <a:off x="7236023" y="3667125"/>
            <a:ext cx="4955828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Apply knowledge of Working Together 2026,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Section 47, FGM reporting, and FII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terminology to AKT questions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7239000" y="5143500"/>
            <a:ext cx="4934843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Know when and how to refer, document, and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share information — without waiting for</a:t>
            </a:r>
            <a:endParaRPr lang="en-US" sz="1500" dirty="0"/>
          </a:p>
          <a:p>
            <a:pPr marL="0" indent="0">
              <a:lnSpc>
                <a:spcPts val="207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certainty</a:t>
            </a:r>
            <a:endParaRPr lang="en-US" sz="1500" dirty="0"/>
          </a:p>
        </p:txBody>
      </p:sp>
      <p:sp>
        <p:nvSpPr>
          <p:cNvPr id="23" name="SK-3-text-22"/>
          <p:cNvSpPr/>
          <p:nvPr/>
        </p:nvSpPr>
        <p:spPr>
          <a:xfrm>
            <a:off x="4964903" y="190306"/>
            <a:ext cx="7721798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96"/>
              </a:lnSpc>
              <a:buNone/>
            </a:pPr>
            <a:r>
              <a:rPr lang="en-US" sz="1350" dirty="0">
                <a:solidFill>
                  <a:schemeClr val="bg1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Colour key:</a:t>
            </a:r>
            <a:endParaRPr lang="en-US" sz="1350" dirty="0">
              <a:solidFill>
                <a:schemeClr val="bg1"/>
              </a:solidFill>
            </a:endParaRPr>
          </a:p>
          <a:p>
            <a:pPr marL="0" indent="0" algn="ctr">
              <a:lnSpc>
                <a:spcPts val="1796"/>
              </a:lnSpc>
              <a:buNone/>
            </a:pPr>
            <a:r>
              <a:rPr lang="en-US" sz="1350" dirty="0">
                <a:solidFill>
                  <a:schemeClr val="bg1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💜 Purple = AKT focus</a:t>
            </a:r>
            <a:endParaRPr lang="en-US" sz="1350" dirty="0">
              <a:solidFill>
                <a:schemeClr val="bg1"/>
              </a:solidFill>
            </a:endParaRPr>
          </a:p>
          <a:p>
            <a:pPr marL="0" indent="0" algn="ctr">
              <a:lnSpc>
                <a:spcPts val="1796"/>
              </a:lnSpc>
              <a:buNone/>
            </a:pPr>
            <a:r>
              <a:rPr lang="en-US" sz="1350" dirty="0">
                <a:solidFill>
                  <a:schemeClr val="bg1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teal = SCA focus</a:t>
            </a:r>
            <a:endParaRPr lang="en-US" sz="1350" dirty="0">
              <a:solidFill>
                <a:schemeClr val="bg1"/>
              </a:solidFill>
            </a:endParaRPr>
          </a:p>
          <a:p>
            <a:pPr marL="0" indent="0" algn="ctr">
              <a:lnSpc>
                <a:spcPts val="1796"/>
              </a:lnSpc>
              <a:buNone/>
            </a:pPr>
            <a:r>
              <a:rPr lang="en-US" sz="1350" dirty="0">
                <a:solidFill>
                  <a:schemeClr val="bg1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🟠 Orange = Core clinical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24" name="SK-3-text-23"/>
          <p:cNvSpPr/>
          <p:nvPr/>
        </p:nvSpPr>
        <p:spPr>
          <a:xfrm>
            <a:off x="0" y="6572250"/>
            <a:ext cx="60453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2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Bradford VTS Teaching Deck • Child Protection &amp; Maltreatment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7308503" y="6572250"/>
            <a:ext cx="245164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2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11201400" y="6572250"/>
            <a:ext cx="66005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2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Slide 3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1885950"/>
            <a:ext cx="804565" cy="78864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977" y="1885950"/>
            <a:ext cx="767953" cy="78864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486" y="1885950"/>
            <a:ext cx="792361" cy="802332"/>
          </a:xfrm>
          <a:prstGeom prst="rect">
            <a:avLst/>
          </a:prstGeom>
        </p:spPr>
      </p:pic>
      <p:sp>
        <p:nvSpPr>
          <p:cNvPr id="6" name="SK-21-text-5"/>
          <p:cNvSpPr/>
          <p:nvPr/>
        </p:nvSpPr>
        <p:spPr>
          <a:xfrm>
            <a:off x="590550" y="742950"/>
            <a:ext cx="8435340" cy="4686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Voice of the Child</a:t>
            </a:r>
            <a:endParaRPr lang="en-US" sz="3075" dirty="0"/>
          </a:p>
        </p:txBody>
      </p:sp>
      <p:sp>
        <p:nvSpPr>
          <p:cNvPr id="7" name="SK-21-text-6"/>
          <p:cNvSpPr/>
          <p:nvPr/>
        </p:nvSpPr>
        <p:spPr>
          <a:xfrm>
            <a:off x="434280" y="2800350"/>
            <a:ext cx="343659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Capture Their Words</a:t>
            </a:r>
            <a:endParaRPr lang="en-US" sz="1725" dirty="0"/>
          </a:p>
        </p:txBody>
      </p:sp>
      <p:sp>
        <p:nvSpPr>
          <p:cNvPr id="8" name="SK-21-text-7"/>
          <p:cNvSpPr/>
          <p:nvPr/>
        </p:nvSpPr>
        <p:spPr>
          <a:xfrm>
            <a:off x="4669036" y="2800350"/>
            <a:ext cx="289173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Ask Without Leading</a:t>
            </a:r>
            <a:endParaRPr lang="en-US" sz="1725" dirty="0"/>
          </a:p>
        </p:txBody>
      </p:sp>
      <p:sp>
        <p:nvSpPr>
          <p:cNvPr id="9" name="SK-21-text-8"/>
          <p:cNvSpPr/>
          <p:nvPr/>
        </p:nvSpPr>
        <p:spPr>
          <a:xfrm>
            <a:off x="8115300" y="2800350"/>
            <a:ext cx="35623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Observe Non-Verbal Cues</a:t>
            </a:r>
            <a:endParaRPr lang="en-US" sz="1725" dirty="0"/>
          </a:p>
        </p:txBody>
      </p:sp>
      <p:sp>
        <p:nvSpPr>
          <p:cNvPr id="10" name="SK-21-text-9"/>
          <p:cNvSpPr/>
          <p:nvPr/>
        </p:nvSpPr>
        <p:spPr>
          <a:xfrm>
            <a:off x="1605642" y="5870079"/>
            <a:ext cx="10475522" cy="33664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5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 the SCA: Document the child's account verbatim. Note if the parent answers every question.</a:t>
            </a:r>
            <a:endParaRPr lang="en-US" sz="1425" dirty="0"/>
          </a:p>
          <a:p>
            <a:pPr marL="0" indent="0">
              <a:lnSpc>
                <a:spcPts val="1325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Show professional curiosity — ask to see the child alone.</a:t>
            </a:r>
            <a:endParaRPr lang="en-US" sz="1425" dirty="0"/>
          </a:p>
        </p:txBody>
      </p:sp>
      <p:sp>
        <p:nvSpPr>
          <p:cNvPr id="11" name="SK-21-text-10"/>
          <p:cNvSpPr/>
          <p:nvPr/>
        </p:nvSpPr>
        <p:spPr>
          <a:xfrm>
            <a:off x="590550" y="466725"/>
            <a:ext cx="11247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18AB2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SAFEGUARDING COMPETENCY • RPCCH INTERCOLLEGIATE 2025</a:t>
            </a:r>
            <a:endParaRPr lang="en-US" sz="1350" dirty="0"/>
          </a:p>
        </p:txBody>
      </p:sp>
      <p:sp>
        <p:nvSpPr>
          <p:cNvPr id="12" name="SK-21-text-11"/>
          <p:cNvSpPr/>
          <p:nvPr/>
        </p:nvSpPr>
        <p:spPr>
          <a:xfrm>
            <a:off x="818108" y="5905500"/>
            <a:ext cx="43993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SCA</a:t>
            </a:r>
            <a:endParaRPr lang="en-US" sz="1350" dirty="0"/>
          </a:p>
        </p:txBody>
      </p:sp>
      <p:sp>
        <p:nvSpPr>
          <p:cNvPr id="13" name="SK-21-text-12"/>
          <p:cNvSpPr/>
          <p:nvPr/>
        </p:nvSpPr>
        <p:spPr>
          <a:xfrm>
            <a:off x="10933658" y="5095875"/>
            <a:ext cx="43993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AKT</a:t>
            </a:r>
            <a:endParaRPr lang="en-US" sz="1350" dirty="0"/>
          </a:p>
        </p:txBody>
      </p:sp>
      <p:sp>
        <p:nvSpPr>
          <p:cNvPr id="14" name="SK-21-text-13"/>
          <p:cNvSpPr/>
          <p:nvPr/>
        </p:nvSpPr>
        <p:spPr>
          <a:xfrm>
            <a:off x="590550" y="1495425"/>
            <a:ext cx="1088136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275" i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Hearing, recording, and respecting what children tell us</a:t>
            </a:r>
            <a:endParaRPr lang="en-US" sz="1275" dirty="0"/>
          </a:p>
        </p:txBody>
      </p:sp>
      <p:sp>
        <p:nvSpPr>
          <p:cNvPr id="15" name="SK-21-text-14"/>
          <p:cNvSpPr/>
          <p:nvPr/>
        </p:nvSpPr>
        <p:spPr>
          <a:xfrm>
            <a:off x="714375" y="3181350"/>
            <a:ext cx="3782318" cy="17179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direct verbatim quotes in clinical records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Write exactly what the child said, in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quotation marks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Note the child's own language — do not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paraphrase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Record who was present during the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conversation</a:t>
            </a:r>
            <a:endParaRPr lang="en-US" sz="1200" dirty="0"/>
          </a:p>
        </p:txBody>
      </p:sp>
      <p:sp>
        <p:nvSpPr>
          <p:cNvPr id="16" name="SK-21-text-15"/>
          <p:cNvSpPr/>
          <p:nvPr/>
        </p:nvSpPr>
        <p:spPr>
          <a:xfrm>
            <a:off x="4495800" y="3181350"/>
            <a:ext cx="3782318" cy="14725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open-ended questions only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'Can you tell me more about that?' not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'Did someone hurt you?'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 not coach, suggest, or prompt answers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See the child alone where age-appropriate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 not promise absolute confidentiality</a:t>
            </a:r>
            <a:endParaRPr lang="en-US" sz="1200" dirty="0"/>
          </a:p>
        </p:txBody>
      </p:sp>
      <p:sp>
        <p:nvSpPr>
          <p:cNvPr id="17" name="SK-21-text-16"/>
          <p:cNvSpPr/>
          <p:nvPr/>
        </p:nvSpPr>
        <p:spPr>
          <a:xfrm>
            <a:off x="8334375" y="3181350"/>
            <a:ext cx="3625155" cy="17179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Child's demeanour entering the room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Interaction with the accompanying carer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Eye contact, flinching, or withdrawal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Does the carer speak for the child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throughout?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Frozen watchfulness — unnaturally still,</a:t>
            </a:r>
            <a:endParaRPr lang="en-US" sz="1200" dirty="0"/>
          </a:p>
          <a:p>
            <a:pPr marL="0" indent="0">
              <a:lnSpc>
                <a:spcPts val="1932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hypervigilant</a:t>
            </a:r>
            <a:endParaRPr lang="en-US" sz="1200" dirty="0"/>
          </a:p>
        </p:txBody>
      </p:sp>
      <p:sp>
        <p:nvSpPr>
          <p:cNvPr id="18" name="SK-21-text-17"/>
          <p:cNvSpPr/>
          <p:nvPr/>
        </p:nvSpPr>
        <p:spPr>
          <a:xfrm>
            <a:off x="10027369" y="82674"/>
            <a:ext cx="1812578" cy="148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6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9" name="SK-21-text-18"/>
          <p:cNvSpPr/>
          <p:nvPr/>
        </p:nvSpPr>
        <p:spPr>
          <a:xfrm>
            <a:off x="4417219" y="5048250"/>
            <a:ext cx="3405188" cy="3494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76"/>
              </a:lnSpc>
              <a:buNone/>
            </a:pPr>
            <a:r>
              <a:rPr lang="en-US" sz="1050" i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Closed or leading questions can compromise</a:t>
            </a:r>
            <a:endParaRPr lang="en-US" sz="1050" dirty="0"/>
          </a:p>
          <a:p>
            <a:pPr marL="0" indent="0" algn="ctr">
              <a:lnSpc>
                <a:spcPts val="1376"/>
              </a:lnSpc>
              <a:buNone/>
            </a:pPr>
            <a:r>
              <a:rPr lang="en-US" sz="1050" i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later legal proceedings</a:t>
            </a:r>
            <a:endParaRPr lang="en-US" sz="1050" dirty="0"/>
          </a:p>
        </p:txBody>
      </p:sp>
      <p:sp>
        <p:nvSpPr>
          <p:cNvPr id="20" name="SK-21-text-19"/>
          <p:cNvSpPr/>
          <p:nvPr/>
        </p:nvSpPr>
        <p:spPr>
          <a:xfrm>
            <a:off x="7543800" y="6076950"/>
            <a:ext cx="4358580" cy="1559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29"/>
              </a:lnSpc>
              <a:buNone/>
            </a:pPr>
            <a:r>
              <a:rPr lang="en-US" sz="975" i="1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RPCCH Intercollegiate Document 2025 — Core Competency</a:t>
            </a:r>
            <a:endParaRPr lang="en-US" sz="975" dirty="0"/>
          </a:p>
        </p:txBody>
      </p:sp>
      <p:sp>
        <p:nvSpPr>
          <p:cNvPr id="21" name="SK-21-text-20"/>
          <p:cNvSpPr/>
          <p:nvPr/>
        </p:nvSpPr>
        <p:spPr>
          <a:xfrm>
            <a:off x="8886825" y="6638925"/>
            <a:ext cx="1079153" cy="1680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23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Slide 21 of 36</a:t>
            </a:r>
            <a:endParaRPr lang="en-US" sz="1050" dirty="0"/>
          </a:p>
        </p:txBody>
      </p:sp>
      <p:sp>
        <p:nvSpPr>
          <p:cNvPr id="22" name="SK-21-text-21"/>
          <p:cNvSpPr/>
          <p:nvPr/>
        </p:nvSpPr>
        <p:spPr>
          <a:xfrm>
            <a:off x="466725" y="6638925"/>
            <a:ext cx="11725275" cy="1680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3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Bradford VTS Teaching Deck • Child Protection &amp; Maltreatment in General Practice</a:t>
            </a:r>
            <a:endParaRPr lang="en-US" sz="1050" dirty="0"/>
          </a:p>
        </p:txBody>
      </p:sp>
      <p:sp>
        <p:nvSpPr>
          <p:cNvPr id="23" name="SK-21-text-22"/>
          <p:cNvSpPr/>
          <p:nvPr/>
        </p:nvSpPr>
        <p:spPr>
          <a:xfrm>
            <a:off x="10220325" y="6638925"/>
            <a:ext cx="1707803" cy="1680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23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4" name="SK-21-text-23"/>
          <p:cNvSpPr/>
          <p:nvPr/>
        </p:nvSpPr>
        <p:spPr>
          <a:xfrm>
            <a:off x="838200" y="5067300"/>
            <a:ext cx="6537960" cy="199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0"/>
              </a:lnSpc>
              <a:buNone/>
            </a:pPr>
            <a:r>
              <a:rPr lang="en-US" sz="975" i="1" dirty="0">
                <a:solidFill>
                  <a:srgbClr val="00204A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“She said: ‘Daddy hits me when he’s cross.’”</a:t>
            </a:r>
            <a:endParaRPr lang="en-US" sz="9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79" y="6000750"/>
            <a:ext cx="243780" cy="27429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188" y="4327327"/>
            <a:ext cx="207169" cy="23306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679" y="4341019"/>
            <a:ext cx="243780" cy="239911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188" y="2585442"/>
            <a:ext cx="207169" cy="23306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475" y="2585442"/>
            <a:ext cx="255984" cy="287982"/>
          </a:xfrm>
          <a:prstGeom prst="rect">
            <a:avLst/>
          </a:prstGeom>
        </p:spPr>
      </p:pic>
      <p:sp>
        <p:nvSpPr>
          <p:cNvPr id="8" name="SK-22-text-7"/>
          <p:cNvSpPr/>
          <p:nvPr/>
        </p:nvSpPr>
        <p:spPr>
          <a:xfrm>
            <a:off x="895350" y="657225"/>
            <a:ext cx="11296650" cy="4874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38"/>
              </a:lnSpc>
              <a:buNone/>
            </a:pPr>
            <a:r>
              <a:rPr lang="en-US" sz="3225" b="1" dirty="0">
                <a:solidFill>
                  <a:srgbClr val="1C28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Confidentiality and Information Sharing</a:t>
            </a:r>
            <a:endParaRPr lang="en-US" sz="3225" dirty="0"/>
          </a:p>
        </p:txBody>
      </p:sp>
      <p:sp>
        <p:nvSpPr>
          <p:cNvPr id="9" name="SK-22-text-8"/>
          <p:cNvSpPr/>
          <p:nvPr/>
        </p:nvSpPr>
        <p:spPr>
          <a:xfrm>
            <a:off x="100905" y="95250"/>
            <a:ext cx="12090946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• CHILD PROTECTION &amp; MALTREATMENT IN GENERAL PRACTICE</a:t>
            </a:r>
            <a:endParaRPr lang="en-US" sz="1575" dirty="0"/>
          </a:p>
        </p:txBody>
      </p:sp>
      <p:sp>
        <p:nvSpPr>
          <p:cNvPr id="10" name="SK-22-text-9"/>
          <p:cNvSpPr/>
          <p:nvPr/>
        </p:nvSpPr>
        <p:spPr>
          <a:xfrm>
            <a:off x="1390651" y="2617960"/>
            <a:ext cx="822960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C284A"/>
                </a:solidFill>
              </a:rPr>
              <a:t>Information CAN &amp; SHOULD be shared when:</a:t>
            </a:r>
            <a:endParaRPr lang="en-US" sz="1350" dirty="0"/>
          </a:p>
        </p:txBody>
      </p:sp>
      <p:sp>
        <p:nvSpPr>
          <p:cNvPr id="11" name="SK-22-text-10"/>
          <p:cNvSpPr/>
          <p:nvPr/>
        </p:nvSpPr>
        <p:spPr>
          <a:xfrm>
            <a:off x="1266825" y="4343400"/>
            <a:ext cx="720090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C284A"/>
                </a:solidFill>
              </a:rPr>
              <a:t>Parental Consent NOT Required when:</a:t>
            </a:r>
            <a:endParaRPr lang="en-US" sz="1350" dirty="0"/>
          </a:p>
        </p:txBody>
      </p:sp>
      <p:sp>
        <p:nvSpPr>
          <p:cNvPr id="12" name="SK-22-text-11"/>
          <p:cNvSpPr/>
          <p:nvPr/>
        </p:nvSpPr>
        <p:spPr>
          <a:xfrm>
            <a:off x="6686550" y="2590800"/>
            <a:ext cx="185166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chemeClr val="bg1"/>
                </a:solidFill>
              </a:rPr>
              <a:t>AKT FOCUS</a:t>
            </a:r>
          </a:p>
        </p:txBody>
      </p:sp>
      <p:sp>
        <p:nvSpPr>
          <p:cNvPr id="13" name="SK-22-text-12"/>
          <p:cNvSpPr/>
          <p:nvPr/>
        </p:nvSpPr>
        <p:spPr>
          <a:xfrm>
            <a:off x="8391525" y="2590800"/>
            <a:ext cx="226314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C284A"/>
                </a:solidFill>
              </a:rPr>
              <a:t>Legal Basis</a:t>
            </a:r>
            <a:endParaRPr lang="en-US" sz="1350" dirty="0"/>
          </a:p>
        </p:txBody>
      </p:sp>
      <p:sp>
        <p:nvSpPr>
          <p:cNvPr id="14" name="SK-22-text-13"/>
          <p:cNvSpPr/>
          <p:nvPr/>
        </p:nvSpPr>
        <p:spPr>
          <a:xfrm>
            <a:off x="6686550" y="4343400"/>
            <a:ext cx="185166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chemeClr val="bg1"/>
                </a:solidFill>
              </a:rPr>
              <a:t>SCA</a:t>
            </a:r>
            <a:r>
              <a:rPr lang="en-US" sz="1350" dirty="0">
                <a:solidFill>
                  <a:srgbClr val="1C284A"/>
                </a:solidFill>
              </a:rPr>
              <a:t> </a:t>
            </a:r>
            <a:r>
              <a:rPr lang="en-US" sz="1350" dirty="0">
                <a:solidFill>
                  <a:schemeClr val="bg1"/>
                </a:solidFill>
              </a:rPr>
              <a:t>FOCUS</a:t>
            </a:r>
          </a:p>
        </p:txBody>
      </p:sp>
      <p:sp>
        <p:nvSpPr>
          <p:cNvPr id="15" name="SK-22-text-14"/>
          <p:cNvSpPr/>
          <p:nvPr/>
        </p:nvSpPr>
        <p:spPr>
          <a:xfrm>
            <a:off x="7905750" y="4343400"/>
            <a:ext cx="428625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C284A"/>
                </a:solidFill>
              </a:rPr>
              <a:t>What to Say to the Carer</a:t>
            </a:r>
            <a:endParaRPr lang="en-US" sz="1350" dirty="0"/>
          </a:p>
        </p:txBody>
      </p:sp>
      <p:sp>
        <p:nvSpPr>
          <p:cNvPr id="16" name="SK-22-text-15"/>
          <p:cNvSpPr/>
          <p:nvPr/>
        </p:nvSpPr>
        <p:spPr>
          <a:xfrm>
            <a:off x="962025" y="1285875"/>
            <a:ext cx="859536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284A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Legal &amp; Ethical Framework • GDPR • GMC Guidance</a:t>
            </a:r>
            <a:endParaRPr lang="en-US" sz="1200" dirty="0"/>
          </a:p>
        </p:txBody>
      </p:sp>
      <p:sp>
        <p:nvSpPr>
          <p:cNvPr id="17" name="SK-22-text-16"/>
          <p:cNvSpPr/>
          <p:nvPr/>
        </p:nvSpPr>
        <p:spPr>
          <a:xfrm>
            <a:off x="1381731" y="6069362"/>
            <a:ext cx="292608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284A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ALWAYS DOCUMENT:</a:t>
            </a:r>
            <a:endParaRPr lang="en-US" sz="1200" dirty="0"/>
          </a:p>
        </p:txBody>
      </p:sp>
      <p:sp>
        <p:nvSpPr>
          <p:cNvPr id="18" name="SK-22-text-17"/>
          <p:cNvSpPr/>
          <p:nvPr/>
        </p:nvSpPr>
        <p:spPr>
          <a:xfrm>
            <a:off x="10829925" y="6572250"/>
            <a:ext cx="1194346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22 of 36</a:t>
            </a:r>
            <a:endParaRPr lang="en-US" sz="1200" dirty="0"/>
          </a:p>
        </p:txBody>
      </p:sp>
      <p:sp>
        <p:nvSpPr>
          <p:cNvPr id="19" name="SK-22-text-18"/>
          <p:cNvSpPr/>
          <p:nvPr/>
        </p:nvSpPr>
        <p:spPr>
          <a:xfrm>
            <a:off x="1200149" y="1866900"/>
            <a:ext cx="2436495" cy="3244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C284A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CORE PRINCIPLE</a:t>
            </a:r>
            <a:endParaRPr lang="en-US" sz="1200" dirty="0"/>
          </a:p>
        </p:txBody>
      </p:sp>
      <p:sp>
        <p:nvSpPr>
          <p:cNvPr id="20" name="SK-22-text-19"/>
          <p:cNvSpPr/>
          <p:nvPr/>
        </p:nvSpPr>
        <p:spPr>
          <a:xfrm>
            <a:off x="1200150" y="6572250"/>
            <a:ext cx="336042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1" name="SK-22-text-20"/>
          <p:cNvSpPr/>
          <p:nvPr/>
        </p:nvSpPr>
        <p:spPr>
          <a:xfrm>
            <a:off x="3800921" y="6572250"/>
            <a:ext cx="4599533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Protection &amp; Maltreatment in General Practice</a:t>
            </a:r>
            <a:endParaRPr lang="en-US" sz="1050" dirty="0"/>
          </a:p>
        </p:txBody>
      </p:sp>
      <p:sp>
        <p:nvSpPr>
          <p:cNvPr id="22" name="SK-22-text-21"/>
          <p:cNvSpPr/>
          <p:nvPr/>
        </p:nvSpPr>
        <p:spPr>
          <a:xfrm>
            <a:off x="1076325" y="2933700"/>
            <a:ext cx="4725293" cy="7058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Child is at risk of significant harm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Child is suffering abuse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Public interest in preventing serious crime</a:t>
            </a:r>
            <a:endParaRPr lang="en-US" sz="1425" dirty="0"/>
          </a:p>
        </p:txBody>
      </p:sp>
      <p:sp>
        <p:nvSpPr>
          <p:cNvPr id="23" name="SK-22-text-22"/>
          <p:cNvSpPr/>
          <p:nvPr/>
        </p:nvSpPr>
        <p:spPr>
          <a:xfrm>
            <a:off x="1076325" y="4686300"/>
            <a:ext cx="4934843" cy="7058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Seeking consent would put child at further risk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Consent-seeking would impede the enquiry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Case involves potential significant harm</a:t>
            </a:r>
            <a:endParaRPr lang="en-US" sz="1425" dirty="0"/>
          </a:p>
        </p:txBody>
      </p:sp>
      <p:sp>
        <p:nvSpPr>
          <p:cNvPr id="24" name="SK-22-text-23"/>
          <p:cNvSpPr/>
          <p:nvPr/>
        </p:nvSpPr>
        <p:spPr>
          <a:xfrm>
            <a:off x="6571357" y="2950708"/>
            <a:ext cx="5888236" cy="941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Data Protection Act 2018 / GDPR — safeguarding provisions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GMC 0-18 guidance — duty to share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Under-13s: sexual activity MUST be reported (no capacity to consent)</a:t>
            </a:r>
            <a:endParaRPr lang="en-US" sz="1425" dirty="0"/>
          </a:p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1C284A"/>
                </a:solidFill>
              </a:rPr>
              <a:t>• Ages 13-16: clinical judgment + Fraser competence</a:t>
            </a:r>
            <a:endParaRPr lang="en-US" sz="1425" dirty="0"/>
          </a:p>
        </p:txBody>
      </p:sp>
      <p:sp>
        <p:nvSpPr>
          <p:cNvPr id="25" name="SK-22-text-24"/>
          <p:cNvSpPr/>
          <p:nvPr/>
        </p:nvSpPr>
        <p:spPr>
          <a:xfrm>
            <a:off x="6782800" y="4676775"/>
            <a:ext cx="60351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i="1" dirty="0">
                <a:solidFill>
                  <a:srgbClr val="1C284A"/>
                </a:solidFill>
              </a:rPr>
              <a:t>“I have a legal duty to share this information to keep [child's name] safe.”</a:t>
            </a:r>
            <a:endParaRPr lang="en-US" sz="1125" dirty="0"/>
          </a:p>
        </p:txBody>
      </p:sp>
      <p:sp>
        <p:nvSpPr>
          <p:cNvPr id="26" name="SK-22-text-25"/>
          <p:cNvSpPr/>
          <p:nvPr/>
        </p:nvSpPr>
        <p:spPr>
          <a:xfrm>
            <a:off x="6782800" y="4980682"/>
            <a:ext cx="6118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i="1" dirty="0">
                <a:solidFill>
                  <a:srgbClr val="1C284A"/>
                </a:solidFill>
              </a:rPr>
              <a:t>“I cannot promise absolute confidentiality when a child’s safety is at risk.”</a:t>
            </a:r>
            <a:endParaRPr lang="en-US" sz="1125" dirty="0"/>
          </a:p>
        </p:txBody>
      </p:sp>
      <p:sp>
        <p:nvSpPr>
          <p:cNvPr id="27" name="SK-22-text-26"/>
          <p:cNvSpPr/>
          <p:nvPr/>
        </p:nvSpPr>
        <p:spPr>
          <a:xfrm>
            <a:off x="6715571" y="5414516"/>
            <a:ext cx="480908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1C284A"/>
                </a:solidFill>
              </a:rPr>
              <a:t>Never apologise for sharing — you have a legal duty.</a:t>
            </a:r>
            <a:endParaRPr lang="en-US" sz="1125" dirty="0"/>
          </a:p>
        </p:txBody>
      </p:sp>
      <p:sp>
        <p:nvSpPr>
          <p:cNvPr id="28" name="SK-22-text-27"/>
          <p:cNvSpPr/>
          <p:nvPr/>
        </p:nvSpPr>
        <p:spPr>
          <a:xfrm>
            <a:off x="3431352" y="6070401"/>
            <a:ext cx="9733657" cy="194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C284A"/>
                </a:solidFill>
              </a:rPr>
              <a:t>Record your reasoning — whether you disclosed or decided not to, and why. Date, time, who was informed.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6" y="6028134"/>
            <a:ext cx="255984" cy="253603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6588" y="671959"/>
            <a:ext cx="255984" cy="233065"/>
          </a:xfrm>
          <a:prstGeom prst="rect">
            <a:avLst/>
          </a:prstGeom>
        </p:spPr>
      </p:pic>
      <p:sp>
        <p:nvSpPr>
          <p:cNvPr id="5" name="SK-23-text-4"/>
          <p:cNvSpPr/>
          <p:nvPr/>
        </p:nvSpPr>
        <p:spPr>
          <a:xfrm>
            <a:off x="590550" y="581025"/>
            <a:ext cx="11601450" cy="450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47"/>
              </a:lnSpc>
              <a:buNone/>
            </a:pPr>
            <a:r>
              <a:rPr lang="en-US" sz="3225" dirty="0">
                <a:solidFill>
                  <a:srgbClr val="0B1A3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When to Refer — Thresholds</a:t>
            </a:r>
            <a:endParaRPr lang="en-US" sz="3225" dirty="0"/>
          </a:p>
        </p:txBody>
      </p:sp>
      <p:sp>
        <p:nvSpPr>
          <p:cNvPr id="6" name="SK-23-text-5"/>
          <p:cNvSpPr/>
          <p:nvPr/>
        </p:nvSpPr>
        <p:spPr>
          <a:xfrm>
            <a:off x="1200150" y="1647825"/>
            <a:ext cx="427482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SAME-DAY REFERRAL</a:t>
            </a:r>
            <a:endParaRPr lang="en-US" sz="1650" dirty="0"/>
          </a:p>
        </p:txBody>
      </p:sp>
      <p:sp>
        <p:nvSpPr>
          <p:cNvPr id="7" name="SK-23-text-6"/>
          <p:cNvSpPr/>
          <p:nvPr/>
        </p:nvSpPr>
        <p:spPr>
          <a:xfrm>
            <a:off x="7058025" y="1647825"/>
            <a:ext cx="32689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CONSULT FIRST</a:t>
            </a:r>
            <a:endParaRPr lang="en-US" sz="1650" dirty="0"/>
          </a:p>
        </p:txBody>
      </p:sp>
      <p:sp>
        <p:nvSpPr>
          <p:cNvPr id="8" name="SK-23-text-7"/>
          <p:cNvSpPr/>
          <p:nvPr/>
        </p:nvSpPr>
        <p:spPr>
          <a:xfrm>
            <a:off x="6686550" y="2495550"/>
            <a:ext cx="5322540" cy="2100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Ambiguous presentations — no clear pattern</a:t>
            </a:r>
            <a:endParaRPr lang="en-US" sz="1575" dirty="0"/>
          </a:p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Single concern without cumulative context</a:t>
            </a:r>
            <a:endParaRPr lang="en-US" sz="1575" dirty="0"/>
          </a:p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Complex family situations</a:t>
            </a:r>
            <a:endParaRPr lang="en-US" sz="1575" dirty="0"/>
          </a:p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Uncertain whether threshold is met</a:t>
            </a:r>
            <a:endParaRPr lang="en-US" sz="1575" dirty="0"/>
          </a:p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Need for specialist paediatric opinion</a:t>
            </a:r>
            <a:endParaRPr lang="en-US" sz="1575" dirty="0"/>
          </a:p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Clarifying whether Section 17 or Section 47</a:t>
            </a:r>
            <a:endParaRPr lang="en-US" sz="1575" dirty="0"/>
          </a:p>
          <a:p>
            <a:pPr marL="0" indent="0">
              <a:lnSpc>
                <a:spcPts val="236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applies</a:t>
            </a:r>
            <a:endParaRPr lang="en-US" sz="1575" dirty="0"/>
          </a:p>
        </p:txBody>
      </p:sp>
      <p:sp>
        <p:nvSpPr>
          <p:cNvPr id="9" name="SK-23-text-8"/>
          <p:cNvSpPr/>
          <p:nvPr/>
        </p:nvSpPr>
        <p:spPr>
          <a:xfrm>
            <a:off x="838200" y="6019800"/>
            <a:ext cx="1088136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LOWER THRESHOLD — Section 17 (Child in Need)</a:t>
            </a:r>
            <a:endParaRPr lang="en-US" sz="1575" dirty="0"/>
          </a:p>
        </p:txBody>
      </p:sp>
      <p:sp>
        <p:nvSpPr>
          <p:cNvPr id="10" name="SK-23-text-9"/>
          <p:cNvSpPr/>
          <p:nvPr/>
        </p:nvSpPr>
        <p:spPr>
          <a:xfrm>
            <a:off x="838200" y="2095500"/>
            <a:ext cx="888111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Children's Social Care — do not delay</a:t>
            </a:r>
            <a:endParaRPr lang="en-US" sz="1575" dirty="0"/>
          </a:p>
        </p:txBody>
      </p:sp>
      <p:sp>
        <p:nvSpPr>
          <p:cNvPr id="11" name="SK-23-text-10"/>
          <p:cNvSpPr/>
          <p:nvPr/>
        </p:nvSpPr>
        <p:spPr>
          <a:xfrm>
            <a:off x="6686550" y="2095500"/>
            <a:ext cx="550545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8B451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Named / Designated Doctor — then decide</a:t>
            </a:r>
            <a:endParaRPr lang="en-US" sz="1575" dirty="0"/>
          </a:p>
        </p:txBody>
      </p:sp>
      <p:sp>
        <p:nvSpPr>
          <p:cNvPr id="12" name="SK-23-text-11"/>
          <p:cNvSpPr/>
          <p:nvPr/>
        </p:nvSpPr>
        <p:spPr>
          <a:xfrm>
            <a:off x="838200" y="2495550"/>
            <a:ext cx="5563493" cy="2514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Any suspicion of significant harm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Child in immediate danger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Unexplained injury in a pre-mobile infant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Child's direct disclosure of abuse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FGM identified or suspected — girl under 18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Pregnancy or STI in a child under 13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Any case where delay could increase risk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Posterior rib fractures identified</a:t>
            </a:r>
            <a:endParaRPr lang="en-US" sz="1650" dirty="0"/>
          </a:p>
        </p:txBody>
      </p:sp>
      <p:sp>
        <p:nvSpPr>
          <p:cNvPr id="13" name="SK-23-text-12"/>
          <p:cNvSpPr/>
          <p:nvPr/>
        </p:nvSpPr>
        <p:spPr>
          <a:xfrm>
            <a:off x="5874097" y="6018460"/>
            <a:ext cx="6317903" cy="3351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unlikely to achieve reasonable health/development without LA</a:t>
            </a:r>
            <a:endParaRPr lang="en-US" sz="1200" dirty="0"/>
          </a:p>
          <a:p>
            <a:pPr marL="0" indent="0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services — refer to Children's Social Care for support, not investigation.</a:t>
            </a:r>
            <a:endParaRPr lang="en-US" sz="1200" dirty="0"/>
          </a:p>
        </p:txBody>
      </p:sp>
      <p:sp>
        <p:nvSpPr>
          <p:cNvPr id="14" name="SK-23-text-13"/>
          <p:cNvSpPr/>
          <p:nvPr/>
        </p:nvSpPr>
        <p:spPr>
          <a:xfrm>
            <a:off x="6686550" y="5400675"/>
            <a:ext cx="550545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8B4513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Document the advice received — date, time, clinician name.</a:t>
            </a:r>
            <a:endParaRPr lang="en-US" sz="1200" dirty="0"/>
          </a:p>
        </p:txBody>
      </p:sp>
      <p:sp>
        <p:nvSpPr>
          <p:cNvPr id="15" name="SK-23-text-14"/>
          <p:cNvSpPr/>
          <p:nvPr/>
        </p:nvSpPr>
        <p:spPr>
          <a:xfrm>
            <a:off x="838200" y="5400675"/>
            <a:ext cx="1135380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i="1" dirty="0">
                <a:solidFill>
                  <a:srgbClr val="8B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Refer if concerned. Children's Social Care investigate — not the GP.</a:t>
            </a:r>
            <a:endParaRPr lang="en-US" sz="1200" dirty="0"/>
          </a:p>
        </p:txBody>
      </p:sp>
      <p:sp>
        <p:nvSpPr>
          <p:cNvPr id="16" name="SK-23-text-15"/>
          <p:cNvSpPr/>
          <p:nvPr/>
        </p:nvSpPr>
        <p:spPr>
          <a:xfrm>
            <a:off x="717649" y="57150"/>
            <a:ext cx="10613678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· Child Protection &amp; Maltreatment in General Practice</a:t>
            </a:r>
            <a:endParaRPr lang="en-US" sz="1575" dirty="0"/>
          </a:p>
        </p:txBody>
      </p:sp>
      <p:sp>
        <p:nvSpPr>
          <p:cNvPr id="17" name="SK-23-text-16"/>
          <p:cNvSpPr/>
          <p:nvPr/>
        </p:nvSpPr>
        <p:spPr>
          <a:xfrm>
            <a:off x="10556528" y="704850"/>
            <a:ext cx="119434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FOCUS</a:t>
            </a:r>
            <a:endParaRPr lang="en-US" sz="1350" dirty="0"/>
          </a:p>
        </p:txBody>
      </p:sp>
      <p:sp>
        <p:nvSpPr>
          <p:cNvPr id="18" name="SK-23-text-17"/>
          <p:cNvSpPr/>
          <p:nvPr/>
        </p:nvSpPr>
        <p:spPr>
          <a:xfrm>
            <a:off x="10178802" y="1000125"/>
            <a:ext cx="1749623" cy="3810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Know the difference: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S.17 vs S.47</a:t>
            </a:r>
            <a:endParaRPr lang="en-US" sz="1200" dirty="0"/>
          </a:p>
        </p:txBody>
      </p:sp>
      <p:sp>
        <p:nvSpPr>
          <p:cNvPr id="19" name="SK-23-text-18"/>
          <p:cNvSpPr/>
          <p:nvPr/>
        </p:nvSpPr>
        <p:spPr>
          <a:xfrm>
            <a:off x="285750" y="6638925"/>
            <a:ext cx="9052560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· Child Protection &amp; Maltreatment in General Practice</a:t>
            </a:r>
            <a:endParaRPr lang="en-US" sz="900" dirty="0"/>
          </a:p>
        </p:txBody>
      </p:sp>
      <p:sp>
        <p:nvSpPr>
          <p:cNvPr id="20" name="SK-23-text-19"/>
          <p:cNvSpPr/>
          <p:nvPr/>
        </p:nvSpPr>
        <p:spPr>
          <a:xfrm>
            <a:off x="10953750" y="6638925"/>
            <a:ext cx="1005780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23 of 36</a:t>
            </a:r>
            <a:endParaRPr lang="en-US" sz="900" dirty="0"/>
          </a:p>
        </p:txBody>
      </p:sp>
      <p:sp>
        <p:nvSpPr>
          <p:cNvPr id="21" name="SK-23-text-20"/>
          <p:cNvSpPr/>
          <p:nvPr/>
        </p:nvSpPr>
        <p:spPr>
          <a:xfrm>
            <a:off x="6912769" y="6638925"/>
            <a:ext cx="1728788" cy="114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22" name="SK-23-text-21"/>
          <p:cNvSpPr/>
          <p:nvPr/>
        </p:nvSpPr>
        <p:spPr>
          <a:xfrm>
            <a:off x="590550" y="1219200"/>
            <a:ext cx="9201150" cy="21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008080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REFERRAL DECISION FRAMEWORK · WORKING TOGETHER 2026</a:t>
            </a:r>
            <a:endParaRPr lang="en-US" sz="11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894" y="4581079"/>
            <a:ext cx="231577" cy="212527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69" y="4265563"/>
            <a:ext cx="255984" cy="191988"/>
          </a:xfrm>
          <a:prstGeom prst="rect">
            <a:avLst/>
          </a:prstGeom>
        </p:spPr>
      </p:pic>
      <p:sp>
        <p:nvSpPr>
          <p:cNvPr id="5" name="SK-24-text-4"/>
          <p:cNvSpPr/>
          <p:nvPr/>
        </p:nvSpPr>
        <p:spPr>
          <a:xfrm>
            <a:off x="657225" y="876300"/>
            <a:ext cx="11534775" cy="4256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52"/>
              </a:lnSpc>
              <a:buNone/>
            </a:pPr>
            <a:r>
              <a:rPr lang="en-US" sz="3075" b="1" dirty="0">
                <a:solidFill>
                  <a:srgbClr val="000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47 Enquiries &amp; Child Protection Conferences</a:t>
            </a:r>
            <a:endParaRPr lang="en-US" sz="3075" dirty="0"/>
          </a:p>
        </p:txBody>
      </p:sp>
      <p:sp>
        <p:nvSpPr>
          <p:cNvPr id="6" name="SK-24-text-5"/>
          <p:cNvSpPr/>
          <p:nvPr/>
        </p:nvSpPr>
        <p:spPr>
          <a:xfrm>
            <a:off x="895350" y="1676400"/>
            <a:ext cx="781812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000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47 — What Is It?</a:t>
            </a:r>
            <a:endParaRPr lang="en-US" sz="2025" dirty="0"/>
          </a:p>
        </p:txBody>
      </p:sp>
      <p:sp>
        <p:nvSpPr>
          <p:cNvPr id="7" name="SK-24-text-6"/>
          <p:cNvSpPr/>
          <p:nvPr/>
        </p:nvSpPr>
        <p:spPr>
          <a:xfrm>
            <a:off x="6562725" y="1676400"/>
            <a:ext cx="5629275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000A3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CP Case Conferences — Your Role</a:t>
            </a:r>
            <a:endParaRPr lang="en-US" sz="2025" dirty="0"/>
          </a:p>
        </p:txBody>
      </p:sp>
      <p:sp>
        <p:nvSpPr>
          <p:cNvPr id="8" name="SK-24-text-7"/>
          <p:cNvSpPr/>
          <p:nvPr/>
        </p:nvSpPr>
        <p:spPr>
          <a:xfrm>
            <a:off x="657225" y="609600"/>
            <a:ext cx="4206240" cy="2387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0"/>
              </a:lnSpc>
              <a:buNone/>
            </a:pPr>
            <a:r>
              <a:rPr lang="en-US" sz="1725" b="1" dirty="0">
                <a:solidFill>
                  <a:srgbClr val="00A1A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STATUTORY DUTIES</a:t>
            </a:r>
            <a:endParaRPr lang="en-US" sz="1725" dirty="0"/>
          </a:p>
        </p:txBody>
      </p:sp>
      <p:sp>
        <p:nvSpPr>
          <p:cNvPr id="9" name="SK-24-text-8"/>
          <p:cNvSpPr/>
          <p:nvPr/>
        </p:nvSpPr>
        <p:spPr>
          <a:xfrm>
            <a:off x="895350" y="2286000"/>
            <a:ext cx="5291138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Triggered when local authority has reasonable cause to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suspect a child is suffering or likely to suffer significant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harm</a:t>
            </a:r>
            <a:endParaRPr lang="en-US" sz="1275" dirty="0"/>
          </a:p>
        </p:txBody>
      </p:sp>
      <p:sp>
        <p:nvSpPr>
          <p:cNvPr id="10" name="SK-24-text-9"/>
          <p:cNvSpPr/>
          <p:nvPr/>
        </p:nvSpPr>
        <p:spPr>
          <a:xfrm>
            <a:off x="895350" y="2962275"/>
            <a:ext cx="5311973" cy="770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Local authority has a statutory duty to investigate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GP's role: respond promptly to requests for information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Provide factual written information from clinical records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Attend strategy discussions if invited</a:t>
            </a:r>
            <a:endParaRPr lang="en-US" sz="1275" dirty="0"/>
          </a:p>
        </p:txBody>
      </p:sp>
      <p:sp>
        <p:nvSpPr>
          <p:cNvPr id="11" name="SK-24-text-10"/>
          <p:cNvSpPr/>
          <p:nvPr/>
        </p:nvSpPr>
        <p:spPr>
          <a:xfrm>
            <a:off x="895350" y="4572000"/>
            <a:ext cx="4201418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Section 47 = “significant harm” threshold.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Section 17 = “child in need” (lower threshold).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Know the difference for SBA questions.</a:t>
            </a:r>
            <a:endParaRPr lang="en-US" sz="1275" dirty="0"/>
          </a:p>
        </p:txBody>
      </p:sp>
      <p:sp>
        <p:nvSpPr>
          <p:cNvPr id="12" name="SK-24-text-11"/>
          <p:cNvSpPr/>
          <p:nvPr/>
        </p:nvSpPr>
        <p:spPr>
          <a:xfrm>
            <a:off x="895350" y="5581650"/>
            <a:ext cx="28803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COMMON PITFALL</a:t>
            </a:r>
            <a:endParaRPr lang="en-US" sz="1350" dirty="0"/>
          </a:p>
        </p:txBody>
      </p:sp>
      <p:sp>
        <p:nvSpPr>
          <p:cNvPr id="13" name="SK-24-text-12"/>
          <p:cNvSpPr/>
          <p:nvPr/>
        </p:nvSpPr>
        <p:spPr>
          <a:xfrm>
            <a:off x="895350" y="5857875"/>
            <a:ext cx="5867400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attending or sending a written report is not acceptable. Your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input is a legal requirement – document why if you cannot attend.</a:t>
            </a:r>
            <a:endParaRPr lang="en-US" sz="1200" dirty="0"/>
          </a:p>
        </p:txBody>
      </p:sp>
      <p:sp>
        <p:nvSpPr>
          <p:cNvPr id="14" name="SK-24-text-13"/>
          <p:cNvSpPr/>
          <p:nvPr/>
        </p:nvSpPr>
        <p:spPr>
          <a:xfrm>
            <a:off x="6562725" y="2286000"/>
            <a:ext cx="552152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Initial CP Conference: convened within 15 working days of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Section 47 strategy discussion</a:t>
            </a:r>
            <a:endParaRPr lang="en-US" sz="1275" dirty="0"/>
          </a:p>
        </p:txBody>
      </p:sp>
      <p:sp>
        <p:nvSpPr>
          <p:cNvPr id="15" name="SK-24-text-14"/>
          <p:cNvSpPr/>
          <p:nvPr/>
        </p:nvSpPr>
        <p:spPr>
          <a:xfrm>
            <a:off x="6562725" y="2771775"/>
            <a:ext cx="506060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Review CP Conference: at least every 6 months while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child is on a Child Protection Plan</a:t>
            </a:r>
            <a:endParaRPr lang="en-US" sz="1275" dirty="0"/>
          </a:p>
        </p:txBody>
      </p:sp>
      <p:sp>
        <p:nvSpPr>
          <p:cNvPr id="16" name="SK-24-text-15"/>
          <p:cNvSpPr/>
          <p:nvPr/>
        </p:nvSpPr>
        <p:spPr>
          <a:xfrm>
            <a:off x="6562725" y="3228975"/>
            <a:ext cx="5521523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GP should attend or send a comprehensive written report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Your longitudinal family knowledge is legally required –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non-engagement must be explained in writing</a:t>
            </a:r>
            <a:endParaRPr lang="en-US" sz="1275" dirty="0"/>
          </a:p>
        </p:txBody>
      </p:sp>
      <p:sp>
        <p:nvSpPr>
          <p:cNvPr id="17" name="SK-24-text-16"/>
          <p:cNvSpPr/>
          <p:nvPr/>
        </p:nvSpPr>
        <p:spPr>
          <a:xfrm>
            <a:off x="6562725" y="3962400"/>
            <a:ext cx="5029200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Conference decides whether to place child on a Child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Protection Plan (CPP)</a:t>
            </a:r>
            <a:endParaRPr lang="en-US" sz="1275" dirty="0"/>
          </a:p>
        </p:txBody>
      </p:sp>
      <p:sp>
        <p:nvSpPr>
          <p:cNvPr id="18" name="SK-24-text-17"/>
          <p:cNvSpPr/>
          <p:nvPr/>
        </p:nvSpPr>
        <p:spPr>
          <a:xfrm>
            <a:off x="6562725" y="4848225"/>
            <a:ext cx="5332958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 SCA: never say “I’ll just refer and let them deal with it.”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Know you will contribute a written report and stay involved.</a:t>
            </a:r>
            <a:endParaRPr lang="en-US" sz="1275" dirty="0"/>
          </a:p>
        </p:txBody>
      </p:sp>
      <p:sp>
        <p:nvSpPr>
          <p:cNvPr id="19" name="SK-24-text-18"/>
          <p:cNvSpPr/>
          <p:nvPr/>
        </p:nvSpPr>
        <p:spPr>
          <a:xfrm>
            <a:off x="6562725" y="5581650"/>
            <a:ext cx="26746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KEY PRINCIPLE</a:t>
            </a:r>
            <a:endParaRPr lang="en-US" sz="1350" dirty="0"/>
          </a:p>
        </p:txBody>
      </p:sp>
      <p:sp>
        <p:nvSpPr>
          <p:cNvPr id="20" name="SK-24-text-19"/>
          <p:cNvSpPr/>
          <p:nvPr/>
        </p:nvSpPr>
        <p:spPr>
          <a:xfrm>
            <a:off x="6562725" y="5857875"/>
            <a:ext cx="5521523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You investigate nothing – Children’s Social Care investigates.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Your role is to inform, contribute, and safeguard.</a:t>
            </a:r>
            <a:endParaRPr lang="en-US" sz="1200" dirty="0"/>
          </a:p>
        </p:txBody>
      </p:sp>
      <p:sp>
        <p:nvSpPr>
          <p:cNvPr id="21" name="SK-24-text-20"/>
          <p:cNvSpPr/>
          <p:nvPr/>
        </p:nvSpPr>
        <p:spPr>
          <a:xfrm>
            <a:off x="1144399" y="4272389"/>
            <a:ext cx="18516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AKT FOCUS</a:t>
            </a:r>
            <a:endParaRPr lang="en-US" sz="1350" dirty="0"/>
          </a:p>
        </p:txBody>
      </p:sp>
      <p:sp>
        <p:nvSpPr>
          <p:cNvPr id="24" name="SK-24-text-23"/>
          <p:cNvSpPr/>
          <p:nvPr/>
        </p:nvSpPr>
        <p:spPr>
          <a:xfrm>
            <a:off x="6792724" y="4593803"/>
            <a:ext cx="18516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SCA FOCUS</a:t>
            </a:r>
            <a:endParaRPr lang="en-US" sz="1350" dirty="0"/>
          </a:p>
        </p:txBody>
      </p:sp>
      <p:sp>
        <p:nvSpPr>
          <p:cNvPr id="25" name="SK-24-text-24"/>
          <p:cNvSpPr/>
          <p:nvPr/>
        </p:nvSpPr>
        <p:spPr>
          <a:xfrm>
            <a:off x="2743200" y="57150"/>
            <a:ext cx="670560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· CHILD PROTECTION &amp; MALTREATMENT IN GENERAL PRACTICE</a:t>
            </a:r>
            <a:endParaRPr lang="en-US" sz="1200" dirty="0"/>
          </a:p>
        </p:txBody>
      </p:sp>
      <p:sp>
        <p:nvSpPr>
          <p:cNvPr id="26" name="SK-24-text-25"/>
          <p:cNvSpPr/>
          <p:nvPr/>
        </p:nvSpPr>
        <p:spPr>
          <a:xfrm>
            <a:off x="10677525" y="6638925"/>
            <a:ext cx="1288703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24 of 36</a:t>
            </a:r>
            <a:endParaRPr lang="en-US" sz="1200" dirty="0"/>
          </a:p>
        </p:txBody>
      </p:sp>
      <p:sp>
        <p:nvSpPr>
          <p:cNvPr id="27" name="SK-24-text-26"/>
          <p:cNvSpPr/>
          <p:nvPr/>
        </p:nvSpPr>
        <p:spPr>
          <a:xfrm>
            <a:off x="4000500" y="6638925"/>
            <a:ext cx="419100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Protection &amp; Maltreatment in General Practice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352425" y="6638925"/>
            <a:ext cx="384048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867" y="5602932"/>
            <a:ext cx="499765" cy="425053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3059" y="2345382"/>
            <a:ext cx="719286" cy="699492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279" y="3511153"/>
            <a:ext cx="524173" cy="479971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4455" y="3524994"/>
            <a:ext cx="511969" cy="479971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2384" y="2352229"/>
            <a:ext cx="707082" cy="678805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9357" y="2345382"/>
            <a:ext cx="707082" cy="685800"/>
          </a:xfrm>
          <a:prstGeom prst="rect">
            <a:avLst/>
          </a:prstGeom>
        </p:spPr>
      </p:pic>
      <p:sp>
        <p:nvSpPr>
          <p:cNvPr id="9" name="SK-25-text-8"/>
          <p:cNvSpPr/>
          <p:nvPr/>
        </p:nvSpPr>
        <p:spPr>
          <a:xfrm>
            <a:off x="714375" y="781050"/>
            <a:ext cx="11477625" cy="4694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96"/>
              </a:lnSpc>
              <a:buNone/>
            </a:pPr>
            <a:r>
              <a:rPr lang="en-US" sz="3300" b="1" dirty="0">
                <a:solidFill>
                  <a:srgbClr val="0020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</a:t>
            </a:r>
            <a:endParaRPr lang="en-US" sz="3300" dirty="0"/>
          </a:p>
        </p:txBody>
      </p:sp>
      <p:sp>
        <p:nvSpPr>
          <p:cNvPr id="10" name="SK-25-text-9"/>
          <p:cNvSpPr/>
          <p:nvPr/>
        </p:nvSpPr>
        <p:spPr>
          <a:xfrm>
            <a:off x="714375" y="1076324"/>
            <a:ext cx="11477625" cy="8300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Multi-Agency Safeguarding Framework</a:t>
            </a:r>
            <a:endParaRPr lang="en-US" sz="2400" dirty="0"/>
          </a:p>
        </p:txBody>
      </p:sp>
      <p:sp>
        <p:nvSpPr>
          <p:cNvPr id="11" name="SK-25-text-10"/>
          <p:cNvSpPr/>
          <p:nvPr/>
        </p:nvSpPr>
        <p:spPr>
          <a:xfrm>
            <a:off x="4371975" y="1990725"/>
            <a:ext cx="678942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Three Safeguarding Partners</a:t>
            </a:r>
            <a:endParaRPr lang="en-US" sz="1650" dirty="0"/>
          </a:p>
        </p:txBody>
      </p:sp>
      <p:sp>
        <p:nvSpPr>
          <p:cNvPr id="12" name="SK-25-text-11"/>
          <p:cNvSpPr/>
          <p:nvPr/>
        </p:nvSpPr>
        <p:spPr>
          <a:xfrm>
            <a:off x="1437680" y="3143250"/>
            <a:ext cx="1896368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Local Authority</a:t>
            </a:r>
            <a:endParaRPr lang="en-US" sz="1575" dirty="0"/>
          </a:p>
        </p:txBody>
      </p:sp>
      <p:sp>
        <p:nvSpPr>
          <p:cNvPr id="13" name="SK-25-text-12"/>
          <p:cNvSpPr/>
          <p:nvPr/>
        </p:nvSpPr>
        <p:spPr>
          <a:xfrm>
            <a:off x="9480649" y="3143250"/>
            <a:ext cx="764828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Police</a:t>
            </a:r>
            <a:endParaRPr lang="en-US" sz="1575" dirty="0"/>
          </a:p>
        </p:txBody>
      </p:sp>
      <p:sp>
        <p:nvSpPr>
          <p:cNvPr id="14" name="SK-25-text-13"/>
          <p:cNvSpPr/>
          <p:nvPr/>
        </p:nvSpPr>
        <p:spPr>
          <a:xfrm>
            <a:off x="4448175" y="3143250"/>
            <a:ext cx="335280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NHS Integrated Care Board</a:t>
            </a:r>
            <a:endParaRPr lang="en-US" sz="1575" dirty="0"/>
          </a:p>
        </p:txBody>
      </p:sp>
      <p:sp>
        <p:nvSpPr>
          <p:cNvPr id="15" name="SK-25-text-14"/>
          <p:cNvSpPr/>
          <p:nvPr/>
        </p:nvSpPr>
        <p:spPr>
          <a:xfrm>
            <a:off x="762000" y="3533775"/>
            <a:ext cx="3551783" cy="7715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Lead agency for child protection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Conducts Section 47 enquiries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Chairs safeguarding arrangements</a:t>
            </a:r>
            <a:endParaRPr lang="en-US" sz="1350" dirty="0"/>
          </a:p>
        </p:txBody>
      </p:sp>
      <p:sp>
        <p:nvSpPr>
          <p:cNvPr id="16" name="SK-25-text-15"/>
          <p:cNvSpPr/>
          <p:nvPr/>
        </p:nvSpPr>
        <p:spPr>
          <a:xfrm>
            <a:off x="8277225" y="3533775"/>
            <a:ext cx="3415605" cy="7715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Joint responsibility for child safety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Investigates criminal aspects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Supports Section 47 enquiries</a:t>
            </a:r>
            <a:endParaRPr lang="en-US" sz="1350" dirty="0"/>
          </a:p>
        </p:txBody>
      </p:sp>
      <p:sp>
        <p:nvSpPr>
          <p:cNvPr id="17" name="SK-25-text-16"/>
          <p:cNvSpPr/>
          <p:nvPr/>
        </p:nvSpPr>
        <p:spPr>
          <a:xfrm>
            <a:off x="4572000" y="3533775"/>
            <a:ext cx="3499396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Coordinates health sector response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Includes GP, hospital &amp; community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services</a:t>
            </a:r>
            <a:endParaRPr lang="en-US" sz="1350" dirty="0"/>
          </a:p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Replaces NHS England local role</a:t>
            </a:r>
            <a:endParaRPr lang="en-US" sz="1350" dirty="0"/>
          </a:p>
        </p:txBody>
      </p:sp>
      <p:sp>
        <p:nvSpPr>
          <p:cNvPr id="18" name="SK-25-text-17"/>
          <p:cNvSpPr/>
          <p:nvPr/>
        </p:nvSpPr>
        <p:spPr>
          <a:xfrm>
            <a:off x="771525" y="533400"/>
            <a:ext cx="412623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kern="0" spc="180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STATUTORY FRAMEWORK</a:t>
            </a:r>
            <a:endParaRPr lang="en-US" sz="1425" dirty="0"/>
          </a:p>
        </p:txBody>
      </p:sp>
      <p:sp>
        <p:nvSpPr>
          <p:cNvPr id="19" name="SK-25-text-18"/>
          <p:cNvSpPr/>
          <p:nvPr/>
        </p:nvSpPr>
        <p:spPr>
          <a:xfrm>
            <a:off x="921990" y="5676900"/>
            <a:ext cx="4861471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b="1" dirty="0">
                <a:solidFill>
                  <a:srgbClr val="75757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Local Safeguarding Children Boards (LSCBs)</a:t>
            </a:r>
            <a:endParaRPr lang="en-US" sz="1350" dirty="0"/>
          </a:p>
        </p:txBody>
      </p:sp>
      <p:sp>
        <p:nvSpPr>
          <p:cNvPr id="20" name="SK-25-text-19"/>
          <p:cNvSpPr/>
          <p:nvPr/>
        </p:nvSpPr>
        <p:spPr>
          <a:xfrm>
            <a:off x="6065490" y="5676900"/>
            <a:ext cx="5699671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Multi-Agency Safeguarding Arrangements (MASA)</a:t>
            </a:r>
            <a:endParaRPr lang="en-US" sz="1350" dirty="0"/>
          </a:p>
        </p:txBody>
      </p:sp>
      <p:sp>
        <p:nvSpPr>
          <p:cNvPr id="21" name="SK-25-text-20"/>
          <p:cNvSpPr/>
          <p:nvPr/>
        </p:nvSpPr>
        <p:spPr>
          <a:xfrm>
            <a:off x="8277225" y="828675"/>
            <a:ext cx="1645920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8E44A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FOCUS</a:t>
            </a:r>
            <a:endParaRPr lang="en-US" sz="1200" dirty="0"/>
          </a:p>
        </p:txBody>
      </p:sp>
      <p:sp>
        <p:nvSpPr>
          <p:cNvPr id="22" name="SK-25-text-21"/>
          <p:cNvSpPr/>
          <p:nvPr/>
        </p:nvSpPr>
        <p:spPr>
          <a:xfrm>
            <a:off x="8153400" y="1095375"/>
            <a:ext cx="4038600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Child's welfare is paramount</a:t>
            </a:r>
            <a:endParaRPr lang="en-US" sz="1200" dirty="0"/>
          </a:p>
        </p:txBody>
      </p:sp>
      <p:sp>
        <p:nvSpPr>
          <p:cNvPr id="23" name="SK-25-text-22"/>
          <p:cNvSpPr/>
          <p:nvPr/>
        </p:nvSpPr>
        <p:spPr>
          <a:xfrm>
            <a:off x="133350" y="6610350"/>
            <a:ext cx="3120390" cy="147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0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24" name="SK-25-text-23"/>
          <p:cNvSpPr/>
          <p:nvPr/>
        </p:nvSpPr>
        <p:spPr>
          <a:xfrm>
            <a:off x="5584031" y="6610350"/>
            <a:ext cx="995363" cy="147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60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25 of 36</a:t>
            </a:r>
            <a:endParaRPr lang="en-US" sz="975" dirty="0"/>
          </a:p>
        </p:txBody>
      </p:sp>
      <p:sp>
        <p:nvSpPr>
          <p:cNvPr id="25" name="SK-25-text-24"/>
          <p:cNvSpPr/>
          <p:nvPr/>
        </p:nvSpPr>
        <p:spPr>
          <a:xfrm>
            <a:off x="8503890" y="6610350"/>
            <a:ext cx="3687961" cy="147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60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to Safeguard Children 2026</a:t>
            </a:r>
            <a:endParaRPr lang="en-US" sz="975" dirty="0"/>
          </a:p>
        </p:txBody>
      </p:sp>
      <p:sp>
        <p:nvSpPr>
          <p:cNvPr id="26" name="SK-25-text-25"/>
          <p:cNvSpPr/>
          <p:nvPr/>
        </p:nvSpPr>
        <p:spPr>
          <a:xfrm>
            <a:off x="7559129" y="57150"/>
            <a:ext cx="4547146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Protection &amp; Maltreatment in General Practice</a:t>
            </a:r>
            <a:endParaRPr lang="en-US" sz="1275" dirty="0"/>
          </a:p>
        </p:txBody>
      </p:sp>
      <p:sp>
        <p:nvSpPr>
          <p:cNvPr id="27" name="SK-25-text-26"/>
          <p:cNvSpPr/>
          <p:nvPr/>
        </p:nvSpPr>
        <p:spPr>
          <a:xfrm>
            <a:off x="2761655" y="5429250"/>
            <a:ext cx="1058168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REPLACED</a:t>
            </a:r>
            <a:endParaRPr lang="en-US" sz="1275" dirty="0"/>
          </a:p>
        </p:txBody>
      </p:sp>
      <p:sp>
        <p:nvSpPr>
          <p:cNvPr id="28" name="SK-25-text-27"/>
          <p:cNvSpPr/>
          <p:nvPr/>
        </p:nvSpPr>
        <p:spPr>
          <a:xfrm>
            <a:off x="8207127" y="5429250"/>
            <a:ext cx="1540073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00A19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NOW CURRENT</a:t>
            </a:r>
            <a:endParaRPr lang="en-US" sz="1275" dirty="0"/>
          </a:p>
        </p:txBody>
      </p:sp>
      <p:sp>
        <p:nvSpPr>
          <p:cNvPr id="29" name="SK-25-text-28"/>
          <p:cNvSpPr/>
          <p:nvPr/>
        </p:nvSpPr>
        <p:spPr>
          <a:xfrm>
            <a:off x="1459111" y="5981700"/>
            <a:ext cx="3729930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75757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Act 2004 model — now abolished</a:t>
            </a:r>
            <a:endParaRPr lang="en-US" sz="1200" dirty="0"/>
          </a:p>
        </p:txBody>
      </p:sp>
      <p:sp>
        <p:nvSpPr>
          <p:cNvPr id="30" name="SK-25-text-29"/>
          <p:cNvSpPr/>
          <p:nvPr/>
        </p:nvSpPr>
        <p:spPr>
          <a:xfrm>
            <a:off x="6868418" y="5981700"/>
            <a:ext cx="4170015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 — statutory framework</a:t>
            </a:r>
            <a:endParaRPr lang="en-US" sz="1200" dirty="0"/>
          </a:p>
        </p:txBody>
      </p:sp>
      <p:sp>
        <p:nvSpPr>
          <p:cNvPr id="31" name="SK-25-text-30"/>
          <p:cNvSpPr/>
          <p:nvPr/>
        </p:nvSpPr>
        <p:spPr>
          <a:xfrm>
            <a:off x="8153400" y="1390650"/>
            <a:ext cx="4038600" cy="1660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Act 1989, s.1 — core legal principle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192" y="390823"/>
            <a:ext cx="280392" cy="274290"/>
          </a:xfrm>
          <a:prstGeom prst="rect">
            <a:avLst/>
          </a:prstGeom>
        </p:spPr>
      </p:pic>
      <p:sp>
        <p:nvSpPr>
          <p:cNvPr id="4" name="SK-26-text-3"/>
          <p:cNvSpPr/>
          <p:nvPr/>
        </p:nvSpPr>
        <p:spPr>
          <a:xfrm>
            <a:off x="228600" y="266700"/>
            <a:ext cx="1196340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000A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Abuse &amp; Safeguarding Children</a:t>
            </a:r>
            <a:endParaRPr lang="en-US" sz="3300" dirty="0"/>
          </a:p>
        </p:txBody>
      </p:sp>
      <p:sp>
        <p:nvSpPr>
          <p:cNvPr id="5" name="SK-26-text-4"/>
          <p:cNvSpPr/>
          <p:nvPr/>
        </p:nvSpPr>
        <p:spPr>
          <a:xfrm>
            <a:off x="352425" y="1295400"/>
            <a:ext cx="6141720" cy="590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50"/>
              </a:lnSpc>
              <a:buNone/>
            </a:pPr>
            <a:r>
              <a:rPr lang="en-US" sz="4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30–60%</a:t>
            </a:r>
            <a:endParaRPr lang="en-US" sz="4650" dirty="0"/>
          </a:p>
        </p:txBody>
      </p:sp>
      <p:sp>
        <p:nvSpPr>
          <p:cNvPr id="6" name="SK-26-text-5"/>
          <p:cNvSpPr/>
          <p:nvPr/>
        </p:nvSpPr>
        <p:spPr>
          <a:xfrm>
            <a:off x="352425" y="2009775"/>
            <a:ext cx="2692598" cy="1305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child maltreatment</a:t>
            </a:r>
            <a:endParaRPr lang="en-US" sz="1725" dirty="0"/>
          </a:p>
          <a:p>
            <a:pPr marL="0" indent="0">
              <a:lnSpc>
                <a:spcPts val="25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cases occur in</a:t>
            </a:r>
            <a:endParaRPr lang="en-US" sz="1725" dirty="0"/>
          </a:p>
          <a:p>
            <a:pPr marL="0" indent="0">
              <a:lnSpc>
                <a:spcPts val="25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households with</a:t>
            </a:r>
            <a:endParaRPr lang="en-US" sz="1725" dirty="0"/>
          </a:p>
          <a:p>
            <a:pPr marL="0" indent="0">
              <a:lnSpc>
                <a:spcPts val="25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abuse</a:t>
            </a:r>
            <a:endParaRPr lang="en-US" sz="1725" dirty="0"/>
          </a:p>
        </p:txBody>
      </p:sp>
      <p:sp>
        <p:nvSpPr>
          <p:cNvPr id="7" name="SK-26-text-6"/>
          <p:cNvSpPr/>
          <p:nvPr/>
        </p:nvSpPr>
        <p:spPr>
          <a:xfrm>
            <a:off x="354806" y="4514850"/>
            <a:ext cx="2462213" cy="979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Witnessing</a:t>
            </a:r>
            <a:endParaRPr lang="en-US" sz="1725" dirty="0"/>
          </a:p>
          <a:p>
            <a:pPr marL="0" indent="0" algn="ctr">
              <a:lnSpc>
                <a:spcPts val="25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abuse =</a:t>
            </a:r>
            <a:endParaRPr lang="en-US" sz="1725" dirty="0"/>
          </a:p>
          <a:p>
            <a:pPr marL="0" indent="0" algn="ctr">
              <a:lnSpc>
                <a:spcPts val="25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emotional abuse</a:t>
            </a:r>
            <a:endParaRPr lang="en-US" sz="1725" dirty="0"/>
          </a:p>
        </p:txBody>
      </p:sp>
      <p:sp>
        <p:nvSpPr>
          <p:cNvPr id="8" name="SK-26-text-7"/>
          <p:cNvSpPr/>
          <p:nvPr/>
        </p:nvSpPr>
        <p:spPr>
          <a:xfrm>
            <a:off x="3771900" y="1114425"/>
            <a:ext cx="657225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9E5C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Think Family — Always Ask</a:t>
            </a:r>
            <a:endParaRPr lang="en-US" sz="1725" dirty="0"/>
          </a:p>
        </p:txBody>
      </p:sp>
      <p:sp>
        <p:nvSpPr>
          <p:cNvPr id="9" name="SK-26-text-8"/>
          <p:cNvSpPr/>
          <p:nvPr/>
        </p:nvSpPr>
        <p:spPr>
          <a:xfrm>
            <a:off x="3886200" y="2724150"/>
            <a:ext cx="830580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66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Routine Screening Tools (NICE-recommended)</a:t>
            </a:r>
            <a:endParaRPr lang="en-US" sz="1725" dirty="0"/>
          </a:p>
        </p:txBody>
      </p:sp>
      <p:sp>
        <p:nvSpPr>
          <p:cNvPr id="10" name="SK-26-text-9"/>
          <p:cNvSpPr/>
          <p:nvPr/>
        </p:nvSpPr>
        <p:spPr>
          <a:xfrm>
            <a:off x="3819525" y="4467225"/>
            <a:ext cx="289179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B3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Clare's Law</a:t>
            </a:r>
            <a:endParaRPr lang="en-US" sz="1725" dirty="0"/>
          </a:p>
        </p:txBody>
      </p:sp>
      <p:sp>
        <p:nvSpPr>
          <p:cNvPr id="11" name="SK-26-text-10"/>
          <p:cNvSpPr/>
          <p:nvPr/>
        </p:nvSpPr>
        <p:spPr>
          <a:xfrm>
            <a:off x="8172450" y="4438650"/>
            <a:ext cx="401955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66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 Spaces in Primary Care</a:t>
            </a:r>
            <a:endParaRPr lang="en-US" sz="1725" dirty="0"/>
          </a:p>
        </p:txBody>
      </p:sp>
      <p:sp>
        <p:nvSpPr>
          <p:cNvPr id="12" name="SK-26-text-11"/>
          <p:cNvSpPr/>
          <p:nvPr/>
        </p:nvSpPr>
        <p:spPr>
          <a:xfrm>
            <a:off x="10029825" y="333673"/>
            <a:ext cx="2162175" cy="3708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FLAG TOPIC</a:t>
            </a:r>
            <a:endParaRPr lang="en-US" sz="1725" dirty="0"/>
          </a:p>
        </p:txBody>
      </p:sp>
      <p:sp>
        <p:nvSpPr>
          <p:cNvPr id="13" name="SK-26-text-12"/>
          <p:cNvSpPr/>
          <p:nvPr/>
        </p:nvSpPr>
        <p:spPr>
          <a:xfrm>
            <a:off x="5068193" y="3105150"/>
            <a:ext cx="817215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HARK</a:t>
            </a:r>
            <a:endParaRPr lang="en-US" sz="1725" dirty="0"/>
          </a:p>
        </p:txBody>
      </p:sp>
      <p:sp>
        <p:nvSpPr>
          <p:cNvPr id="14" name="SK-26-text-13"/>
          <p:cNvSpPr/>
          <p:nvPr/>
        </p:nvSpPr>
        <p:spPr>
          <a:xfrm>
            <a:off x="9468296" y="3105150"/>
            <a:ext cx="618083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HITS</a:t>
            </a:r>
            <a:endParaRPr lang="en-US" sz="1725" dirty="0"/>
          </a:p>
        </p:txBody>
      </p:sp>
      <p:sp>
        <p:nvSpPr>
          <p:cNvPr id="15" name="SK-26-text-14"/>
          <p:cNvSpPr/>
          <p:nvPr/>
        </p:nvSpPr>
        <p:spPr>
          <a:xfrm>
            <a:off x="3771901" y="1476375"/>
            <a:ext cx="8420100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seeing adults with alcohol misuse, drug dependency, mental illness, or domestic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abuse — always ask:</a:t>
            </a:r>
            <a:endParaRPr lang="en-US" sz="1425" dirty="0"/>
          </a:p>
        </p:txBody>
      </p:sp>
      <p:sp>
        <p:nvSpPr>
          <p:cNvPr id="16" name="SK-26-text-15"/>
          <p:cNvSpPr/>
          <p:nvPr/>
        </p:nvSpPr>
        <p:spPr>
          <a:xfrm>
            <a:off x="3400425" y="3448050"/>
            <a:ext cx="3981450" cy="700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Humiliation · Afraid · Rape · Kick</a:t>
            </a:r>
            <a:endParaRPr lang="en-US" sz="1200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Four-question validated tool for domestic abuse in</a:t>
            </a:r>
            <a:endParaRPr lang="en-US" sz="1200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settings</a:t>
            </a:r>
            <a:endParaRPr lang="en-US" sz="1200" dirty="0"/>
          </a:p>
        </p:txBody>
      </p:sp>
      <p:sp>
        <p:nvSpPr>
          <p:cNvPr id="17" name="SK-26-text-16"/>
          <p:cNvSpPr/>
          <p:nvPr/>
        </p:nvSpPr>
        <p:spPr>
          <a:xfrm>
            <a:off x="7582793" y="3448050"/>
            <a:ext cx="4379565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Hurt · Insult · Threaten · Scream</a:t>
            </a:r>
            <a:endParaRPr lang="en-US" sz="1200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Brief screening tool; useful in primary care consultations</a:t>
            </a:r>
            <a:endParaRPr lang="en-US" sz="1200" dirty="0"/>
          </a:p>
        </p:txBody>
      </p:sp>
      <p:sp>
        <p:nvSpPr>
          <p:cNvPr id="18" name="SK-26-text-17"/>
          <p:cNvSpPr/>
          <p:nvPr/>
        </p:nvSpPr>
        <p:spPr>
          <a:xfrm>
            <a:off x="3514725" y="4819650"/>
            <a:ext cx="4379565" cy="9340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Violence Disclosure Scheme —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patients can request information from police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about a partner's history of domestic abuse.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GPs should be aware and signpost.</a:t>
            </a:r>
            <a:endParaRPr lang="en-US" sz="1425" dirty="0"/>
          </a:p>
        </p:txBody>
      </p:sp>
      <p:sp>
        <p:nvSpPr>
          <p:cNvPr id="19" name="SK-26-text-18"/>
          <p:cNvSpPr/>
          <p:nvPr/>
        </p:nvSpPr>
        <p:spPr>
          <a:xfrm>
            <a:off x="7905750" y="4819650"/>
            <a:ext cx="4128046" cy="9340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 opportunity for private disclosure.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See patient alone during consultation.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Reception and waiting areas can display DA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resources discreetly.</a:t>
            </a:r>
            <a:endParaRPr lang="en-US" sz="1425" dirty="0"/>
          </a:p>
        </p:txBody>
      </p:sp>
      <p:sp>
        <p:nvSpPr>
          <p:cNvPr id="20" name="SK-26-text-19"/>
          <p:cNvSpPr/>
          <p:nvPr/>
        </p:nvSpPr>
        <p:spPr>
          <a:xfrm>
            <a:off x="53280" y="6057900"/>
            <a:ext cx="11818590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5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“Children do not need to be directly harmed to be significantly harmed — witnessing abuse is harm.”</a:t>
            </a:r>
            <a:endParaRPr lang="en-US" sz="1500" dirty="0"/>
          </a:p>
        </p:txBody>
      </p:sp>
      <p:sp>
        <p:nvSpPr>
          <p:cNvPr id="21" name="SK-26-text-20"/>
          <p:cNvSpPr/>
          <p:nvPr/>
        </p:nvSpPr>
        <p:spPr>
          <a:xfrm>
            <a:off x="409575" y="6572250"/>
            <a:ext cx="803148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Abuse &amp; Safeguarding · Slide 26</a:t>
            </a:r>
            <a:endParaRPr lang="en-US" sz="1275" dirty="0"/>
          </a:p>
        </p:txBody>
      </p:sp>
      <p:sp>
        <p:nvSpPr>
          <p:cNvPr id="22" name="SK-26-text-21"/>
          <p:cNvSpPr/>
          <p:nvPr/>
        </p:nvSpPr>
        <p:spPr>
          <a:xfrm>
            <a:off x="5057180" y="6572250"/>
            <a:ext cx="2105918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3" name="SK-26-text-22"/>
          <p:cNvSpPr/>
          <p:nvPr/>
        </p:nvSpPr>
        <p:spPr>
          <a:xfrm>
            <a:off x="8608665" y="6572250"/>
            <a:ext cx="3583186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· May 2026</a:t>
            </a:r>
            <a:endParaRPr lang="en-US" sz="1275" dirty="0"/>
          </a:p>
        </p:txBody>
      </p:sp>
      <p:sp>
        <p:nvSpPr>
          <p:cNvPr id="24" name="SK-26-text-23"/>
          <p:cNvSpPr/>
          <p:nvPr/>
        </p:nvSpPr>
        <p:spPr>
          <a:xfrm>
            <a:off x="289917" y="3686175"/>
            <a:ext cx="2629793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5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Co-occurrence is the rule,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the exception</a:t>
            </a:r>
            <a:endParaRPr lang="en-US" sz="1500" dirty="0"/>
          </a:p>
        </p:txBody>
      </p:sp>
      <p:sp>
        <p:nvSpPr>
          <p:cNvPr id="25" name="SK-26-text-24"/>
          <p:cNvSpPr/>
          <p:nvPr/>
        </p:nvSpPr>
        <p:spPr>
          <a:xfrm>
            <a:off x="657225" y="5505450"/>
            <a:ext cx="4987290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0066C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Working Together 2026</a:t>
            </a:r>
            <a:endParaRPr lang="en-US" sz="1275" dirty="0"/>
          </a:p>
        </p:txBody>
      </p:sp>
      <p:sp>
        <p:nvSpPr>
          <p:cNvPr id="26" name="SK-26-text-25"/>
          <p:cNvSpPr/>
          <p:nvPr/>
        </p:nvSpPr>
        <p:spPr>
          <a:xfrm>
            <a:off x="5467350" y="2038350"/>
            <a:ext cx="6724650" cy="2897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82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“Are there children living in this household?”</a:t>
            </a:r>
            <a:endParaRPr lang="en-US" sz="1350" dirty="0"/>
          </a:p>
        </p:txBody>
      </p:sp>
      <p:sp>
        <p:nvSpPr>
          <p:cNvPr id="27" name="SK-26-text-26"/>
          <p:cNvSpPr/>
          <p:nvPr/>
        </p:nvSpPr>
        <p:spPr>
          <a:xfrm>
            <a:off x="9496425" y="4029075"/>
            <a:ext cx="2695575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— Know both tools by name</a:t>
            </a:r>
            <a:endParaRPr lang="en-US" sz="1200" dirty="0"/>
          </a:p>
        </p:txBody>
      </p:sp>
      <p:sp>
        <p:nvSpPr>
          <p:cNvPr id="28" name="SK-26-text-27"/>
          <p:cNvSpPr/>
          <p:nvPr/>
        </p:nvSpPr>
        <p:spPr>
          <a:xfrm>
            <a:off x="10844212" y="2226468"/>
            <a:ext cx="932408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48"/>
              </a:lnSpc>
              <a:buNone/>
            </a:pPr>
            <a:r>
              <a:rPr lang="en-US" sz="1200" b="1" dirty="0">
                <a:solidFill>
                  <a:schemeClr val="accent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PEARL</a:t>
            </a:r>
            <a:endParaRPr 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6667" y="4258717"/>
            <a:ext cx="1158180" cy="1158925"/>
          </a:xfrm>
          <a:prstGeom prst="rect">
            <a:avLst/>
          </a:prstGeom>
        </p:spPr>
      </p:pic>
      <p:sp>
        <p:nvSpPr>
          <p:cNvPr id="4" name="SK-27-text-3"/>
          <p:cNvSpPr/>
          <p:nvPr/>
        </p:nvSpPr>
        <p:spPr>
          <a:xfrm>
            <a:off x="590550" y="809625"/>
            <a:ext cx="10058400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20"/>
              </a:lnSpc>
              <a:buNone/>
            </a:pPr>
            <a:r>
              <a:rPr lang="en-US" sz="3000" b="1" dirty="0">
                <a:solidFill>
                  <a:srgbClr val="0B1A30"/>
                </a:solidFill>
              </a:rPr>
              <a:t>Perinatal Safeguarding</a:t>
            </a:r>
            <a:endParaRPr lang="en-US" sz="3000" dirty="0"/>
          </a:p>
        </p:txBody>
      </p:sp>
      <p:sp>
        <p:nvSpPr>
          <p:cNvPr id="5" name="SK-27-text-4"/>
          <p:cNvSpPr/>
          <p:nvPr/>
        </p:nvSpPr>
        <p:spPr>
          <a:xfrm>
            <a:off x="838200" y="2524125"/>
            <a:ext cx="9361170" cy="228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to Consider a Pre-Birth Assessment</a:t>
            </a:r>
            <a:endParaRPr lang="en-US" sz="1575" dirty="0"/>
          </a:p>
        </p:txBody>
      </p:sp>
      <p:sp>
        <p:nvSpPr>
          <p:cNvPr id="6" name="SK-27-text-5"/>
          <p:cNvSpPr/>
          <p:nvPr/>
        </p:nvSpPr>
        <p:spPr>
          <a:xfrm>
            <a:off x="6477000" y="2542580"/>
            <a:ext cx="5867400" cy="228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6"/>
              </a:lnSpc>
              <a:buNone/>
            </a:pPr>
            <a:r>
              <a:rPr lang="en-US" sz="157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GP's Role in Perinatal Safeguarding</a:t>
            </a:r>
            <a:endParaRPr lang="en-US" sz="1575" dirty="0"/>
          </a:p>
        </p:txBody>
      </p:sp>
      <p:sp>
        <p:nvSpPr>
          <p:cNvPr id="7" name="SK-27-text-6"/>
          <p:cNvSpPr/>
          <p:nvPr/>
        </p:nvSpPr>
        <p:spPr>
          <a:xfrm>
            <a:off x="838200" y="2981325"/>
            <a:ext cx="5175796" cy="3262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Previous child on a Child Protection Plan or removed</a:t>
            </a:r>
            <a:endParaRPr lang="en-US" sz="1200" dirty="0"/>
          </a:p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from family</a:t>
            </a:r>
            <a:endParaRPr lang="en-US" sz="1200" dirty="0"/>
          </a:p>
        </p:txBody>
      </p:sp>
      <p:sp>
        <p:nvSpPr>
          <p:cNvPr id="8" name="SK-27-text-7"/>
          <p:cNvSpPr/>
          <p:nvPr/>
        </p:nvSpPr>
        <p:spPr>
          <a:xfrm>
            <a:off x="838200" y="3686175"/>
            <a:ext cx="8595360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substance misuse or alcohol dependency</a:t>
            </a:r>
            <a:endParaRPr lang="en-US" sz="1200" dirty="0"/>
          </a:p>
        </p:txBody>
      </p:sp>
      <p:sp>
        <p:nvSpPr>
          <p:cNvPr id="9" name="SK-27-text-8"/>
          <p:cNvSpPr/>
          <p:nvPr/>
        </p:nvSpPr>
        <p:spPr>
          <a:xfrm>
            <a:off x="838200" y="4171950"/>
            <a:ext cx="6949440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abuse — current or historical</a:t>
            </a:r>
            <a:endParaRPr lang="en-US" sz="1200" dirty="0"/>
          </a:p>
        </p:txBody>
      </p:sp>
      <p:sp>
        <p:nvSpPr>
          <p:cNvPr id="10" name="SK-27-text-9"/>
          <p:cNvSpPr/>
          <p:nvPr/>
        </p:nvSpPr>
        <p:spPr>
          <a:xfrm>
            <a:off x="838200" y="4629150"/>
            <a:ext cx="8046720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mental illness (severe or enduring)</a:t>
            </a:r>
            <a:endParaRPr lang="en-US" sz="1200" dirty="0"/>
          </a:p>
        </p:txBody>
      </p:sp>
      <p:sp>
        <p:nvSpPr>
          <p:cNvPr id="11" name="SK-27-text-10"/>
          <p:cNvSpPr/>
          <p:nvPr/>
        </p:nvSpPr>
        <p:spPr>
          <a:xfrm>
            <a:off x="838200" y="5105400"/>
            <a:ext cx="9753600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Concealed pregnancy or late booking (after 20 weeks)</a:t>
            </a:r>
            <a:endParaRPr lang="en-US" sz="1200" dirty="0"/>
          </a:p>
        </p:txBody>
      </p:sp>
      <p:sp>
        <p:nvSpPr>
          <p:cNvPr id="12" name="SK-27-text-11"/>
          <p:cNvSpPr/>
          <p:nvPr/>
        </p:nvSpPr>
        <p:spPr>
          <a:xfrm>
            <a:off x="838200" y="5676900"/>
            <a:ext cx="5563493" cy="4884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Pearl: Pre-birth assessments from 12 weeks gestation —</a:t>
            </a:r>
            <a:endParaRPr lang="en-US" sz="1125" dirty="0"/>
          </a:p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 mandate. “Concealed pregnancy” and “late</a:t>
            </a:r>
            <a:endParaRPr lang="en-US" sz="1125" dirty="0"/>
          </a:p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booking” are recognised risk flags.</a:t>
            </a:r>
            <a:endParaRPr lang="en-US" sz="1125" dirty="0"/>
          </a:p>
        </p:txBody>
      </p:sp>
      <p:sp>
        <p:nvSpPr>
          <p:cNvPr id="13" name="SK-27-text-12"/>
          <p:cNvSpPr/>
          <p:nvPr/>
        </p:nvSpPr>
        <p:spPr>
          <a:xfrm>
            <a:off x="6498635" y="3086000"/>
            <a:ext cx="6034980" cy="3262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Identify risk factors at first antenatal contact — ask</a:t>
            </a:r>
            <a:endParaRPr lang="en-US" sz="1200" dirty="0"/>
          </a:p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routinely about domestic abuse, substance use, mental health</a:t>
            </a:r>
            <a:endParaRPr lang="en-US" sz="1200" dirty="0"/>
          </a:p>
        </p:txBody>
      </p:sp>
      <p:sp>
        <p:nvSpPr>
          <p:cNvPr id="14" name="SK-27-text-13"/>
          <p:cNvSpPr/>
          <p:nvPr/>
        </p:nvSpPr>
        <p:spPr>
          <a:xfrm>
            <a:off x="6490588" y="3771800"/>
            <a:ext cx="5909370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8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Refer to Children's Social Care early — don't wait until birth</a:t>
            </a:r>
            <a:endParaRPr lang="en-US" sz="1200" dirty="0"/>
          </a:p>
        </p:txBody>
      </p:sp>
      <p:sp>
        <p:nvSpPr>
          <p:cNvPr id="15" name="SK-27-text-14"/>
          <p:cNvSpPr/>
          <p:nvPr/>
        </p:nvSpPr>
        <p:spPr>
          <a:xfrm>
            <a:off x="6532558" y="4276625"/>
            <a:ext cx="4306193" cy="3262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Liase with midwifery, health visiting, and</a:t>
            </a:r>
            <a:endParaRPr lang="en-US" sz="1200" dirty="0"/>
          </a:p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MARAC where relevant</a:t>
            </a:r>
            <a:endParaRPr lang="en-US" sz="1200" dirty="0"/>
          </a:p>
        </p:txBody>
      </p:sp>
      <p:sp>
        <p:nvSpPr>
          <p:cNvPr id="16" name="SK-27-text-15"/>
          <p:cNvSpPr/>
          <p:nvPr/>
        </p:nvSpPr>
        <p:spPr>
          <a:xfrm>
            <a:off x="6532558" y="4962425"/>
            <a:ext cx="4997648" cy="32623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Document all concerns in clinical records — flag</a:t>
            </a:r>
            <a:endParaRPr lang="en-US" sz="1200" dirty="0"/>
          </a:p>
          <a:p>
            <a:pPr marL="0" indent="0">
              <a:lnSpc>
                <a:spcPts val="1284"/>
              </a:lnSpc>
              <a:buNone/>
            </a:pPr>
            <a:r>
              <a:rPr lang="en-US" sz="12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unborn child's future record if system allows</a:t>
            </a:r>
            <a:endParaRPr lang="en-US" sz="1200" dirty="0"/>
          </a:p>
        </p:txBody>
      </p:sp>
      <p:sp>
        <p:nvSpPr>
          <p:cNvPr id="17" name="SK-27-text-16"/>
          <p:cNvSpPr/>
          <p:nvPr/>
        </p:nvSpPr>
        <p:spPr>
          <a:xfrm>
            <a:off x="6442544" y="5699140"/>
            <a:ext cx="6076950" cy="4884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Tip: When seeing a pregnant patient with known risk factors,</a:t>
            </a:r>
            <a:endParaRPr lang="en-US" sz="1125" dirty="0"/>
          </a:p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ask: “Is there anything at home that’s making things harder for you</a:t>
            </a:r>
            <a:endParaRPr lang="en-US" sz="1125" dirty="0"/>
          </a:p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right now?” — open, non-threatening professional curiosity language.</a:t>
            </a:r>
            <a:endParaRPr lang="en-US" sz="1125" dirty="0"/>
          </a:p>
        </p:txBody>
      </p:sp>
      <p:sp>
        <p:nvSpPr>
          <p:cNvPr id="18" name="SK-27-text-17"/>
          <p:cNvSpPr/>
          <p:nvPr/>
        </p:nvSpPr>
        <p:spPr>
          <a:xfrm>
            <a:off x="762520" y="1645143"/>
            <a:ext cx="11839575" cy="5560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“Pre-birth assessments should begin from 12 weeks gestation for all at-risk pregnancies —</a:t>
            </a:r>
            <a:endParaRPr lang="en-US" sz="1575" dirty="0"/>
          </a:p>
          <a:p>
            <a:pPr marL="0" indent="0">
              <a:lnSpc>
                <a:spcPts val="2189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mandated by Working Together 2026”</a:t>
            </a:r>
            <a:endParaRPr lang="en-US" sz="1575" dirty="0"/>
          </a:p>
        </p:txBody>
      </p:sp>
      <p:sp>
        <p:nvSpPr>
          <p:cNvPr id="19" name="SK-27-text-18"/>
          <p:cNvSpPr/>
          <p:nvPr/>
        </p:nvSpPr>
        <p:spPr>
          <a:xfrm>
            <a:off x="657225" y="533400"/>
            <a:ext cx="83667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37968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 • ANTENATAL CARE</a:t>
            </a:r>
            <a:endParaRPr lang="en-US" sz="1350" dirty="0"/>
          </a:p>
        </p:txBody>
      </p:sp>
      <p:sp>
        <p:nvSpPr>
          <p:cNvPr id="20" name="SK-27-text-19"/>
          <p:cNvSpPr/>
          <p:nvPr/>
        </p:nvSpPr>
        <p:spPr>
          <a:xfrm>
            <a:off x="10344150" y="6572250"/>
            <a:ext cx="12049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May 2026</a:t>
            </a:r>
            <a:endParaRPr lang="en-US" sz="1350" dirty="0"/>
          </a:p>
        </p:txBody>
      </p:sp>
      <p:sp>
        <p:nvSpPr>
          <p:cNvPr id="21" name="SK-27-text-20"/>
          <p:cNvSpPr/>
          <p:nvPr/>
        </p:nvSpPr>
        <p:spPr>
          <a:xfrm>
            <a:off x="9782175" y="6572250"/>
            <a:ext cx="24098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22" name="SK-27-text-21"/>
          <p:cNvSpPr/>
          <p:nvPr/>
        </p:nvSpPr>
        <p:spPr>
          <a:xfrm>
            <a:off x="7905750" y="57150"/>
            <a:ext cx="4201418" cy="162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83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Protection &amp; Maltreatment in General Practice</a:t>
            </a:r>
            <a:endParaRPr lang="en-US" sz="1125" dirty="0"/>
          </a:p>
        </p:txBody>
      </p:sp>
      <p:sp>
        <p:nvSpPr>
          <p:cNvPr id="23" name="SK-27-text-22"/>
          <p:cNvSpPr/>
          <p:nvPr/>
        </p:nvSpPr>
        <p:spPr>
          <a:xfrm>
            <a:off x="590550" y="6572250"/>
            <a:ext cx="5886450" cy="162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3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27 • Perinatal Safeguarding</a:t>
            </a:r>
            <a:endParaRPr lang="en-US" sz="1125" dirty="0"/>
          </a:p>
        </p:txBody>
      </p:sp>
      <p:sp>
        <p:nvSpPr>
          <p:cNvPr id="24" name="SK-27-text-23"/>
          <p:cNvSpPr/>
          <p:nvPr/>
        </p:nvSpPr>
        <p:spPr>
          <a:xfrm>
            <a:off x="5207198" y="6572250"/>
            <a:ext cx="1739205" cy="1628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83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086" y="6028134"/>
            <a:ext cx="182761" cy="239911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2626519"/>
            <a:ext cx="243780" cy="287982"/>
          </a:xfrm>
          <a:prstGeom prst="rect">
            <a:avLst/>
          </a:prstGeom>
        </p:spPr>
      </p:pic>
      <p:sp>
        <p:nvSpPr>
          <p:cNvPr id="5" name="SK-28-text-4"/>
          <p:cNvSpPr/>
          <p:nvPr/>
        </p:nvSpPr>
        <p:spPr>
          <a:xfrm>
            <a:off x="29021" y="123825"/>
            <a:ext cx="5647283" cy="3314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LOOKED AFTER CHILDREN (LAC)</a:t>
            </a:r>
            <a:endParaRPr lang="en-US" sz="2175" dirty="0"/>
          </a:p>
        </p:txBody>
      </p:sp>
      <p:sp>
        <p:nvSpPr>
          <p:cNvPr id="6" name="SK-28-text-5"/>
          <p:cNvSpPr/>
          <p:nvPr/>
        </p:nvSpPr>
        <p:spPr>
          <a:xfrm>
            <a:off x="121890" y="742950"/>
            <a:ext cx="12070110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00008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Children in local authority care have complex health needs — the GP plays a vital ongoing role</a:t>
            </a:r>
            <a:endParaRPr lang="en-US" sz="1350" dirty="0"/>
          </a:p>
        </p:txBody>
      </p:sp>
      <p:sp>
        <p:nvSpPr>
          <p:cNvPr id="7" name="SK-28-text-6"/>
          <p:cNvSpPr/>
          <p:nvPr/>
        </p:nvSpPr>
        <p:spPr>
          <a:xfrm>
            <a:off x="466725" y="2247900"/>
            <a:ext cx="5349240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Health Needs &amp; Assessments</a:t>
            </a:r>
            <a:endParaRPr lang="en-US" sz="1350" dirty="0"/>
          </a:p>
        </p:txBody>
      </p:sp>
      <p:sp>
        <p:nvSpPr>
          <p:cNvPr id="8" name="SK-28-text-7"/>
          <p:cNvSpPr/>
          <p:nvPr/>
        </p:nvSpPr>
        <p:spPr>
          <a:xfrm>
            <a:off x="6324600" y="2247900"/>
            <a:ext cx="5349240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GP Role &amp; Responsibilities</a:t>
            </a:r>
            <a:endParaRPr lang="en-US" sz="1350" dirty="0"/>
          </a:p>
        </p:txBody>
      </p:sp>
      <p:sp>
        <p:nvSpPr>
          <p:cNvPr id="9" name="SK-28-text-8"/>
          <p:cNvSpPr/>
          <p:nvPr/>
        </p:nvSpPr>
        <p:spPr>
          <a:xfrm>
            <a:off x="1014338" y="6072038"/>
            <a:ext cx="11504414" cy="1753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💡 Think LAC: Every child in care deserves the same standard of health care as any other child — proactive, not reactive</a:t>
            </a:r>
            <a:endParaRPr lang="en-US" sz="1200" dirty="0"/>
          </a:p>
        </p:txBody>
      </p:sp>
      <p:sp>
        <p:nvSpPr>
          <p:cNvPr id="10" name="SK-28-text-9"/>
          <p:cNvSpPr/>
          <p:nvPr/>
        </p:nvSpPr>
        <p:spPr>
          <a:xfrm>
            <a:off x="838200" y="2667000"/>
            <a:ext cx="5120640" cy="167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Statutory Health Assessments</a:t>
            </a:r>
            <a:endParaRPr lang="en-US" sz="1200" dirty="0"/>
          </a:p>
        </p:txBody>
      </p:sp>
      <p:sp>
        <p:nvSpPr>
          <p:cNvPr id="11" name="SK-28-text-10"/>
          <p:cNvSpPr/>
          <p:nvPr/>
        </p:nvSpPr>
        <p:spPr>
          <a:xfrm>
            <a:off x="6448425" y="2667000"/>
            <a:ext cx="5303520" cy="167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Primary Care Responsibilities</a:t>
            </a:r>
            <a:endParaRPr lang="en-US" sz="1200" dirty="0"/>
          </a:p>
        </p:txBody>
      </p:sp>
      <p:sp>
        <p:nvSpPr>
          <p:cNvPr id="12" name="SK-28-text-11"/>
          <p:cNvSpPr/>
          <p:nvPr/>
        </p:nvSpPr>
        <p:spPr>
          <a:xfrm>
            <a:off x="1752600" y="4371975"/>
            <a:ext cx="5852160" cy="167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Health Needs — Higher Prevalence</a:t>
            </a:r>
            <a:endParaRPr lang="en-US" sz="1200" dirty="0"/>
          </a:p>
        </p:txBody>
      </p:sp>
      <p:sp>
        <p:nvSpPr>
          <p:cNvPr id="13" name="SK-28-text-12"/>
          <p:cNvSpPr/>
          <p:nvPr/>
        </p:nvSpPr>
        <p:spPr>
          <a:xfrm>
            <a:off x="7296150" y="4371975"/>
            <a:ext cx="4572000" cy="167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Common GP Errors with LAC</a:t>
            </a:r>
            <a:endParaRPr lang="en-US" sz="1200" dirty="0"/>
          </a:p>
        </p:txBody>
      </p:sp>
      <p:sp>
        <p:nvSpPr>
          <p:cNvPr id="14" name="SK-28-text-13"/>
          <p:cNvSpPr/>
          <p:nvPr/>
        </p:nvSpPr>
        <p:spPr>
          <a:xfrm>
            <a:off x="1258639" y="1323975"/>
            <a:ext cx="10865048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 Looked After Child is any child in the care of the local authority for more than 24 hours — includes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foster care, residential care, and kinship care placements</a:t>
            </a:r>
            <a:endParaRPr lang="en-US" sz="1350" dirty="0"/>
          </a:p>
        </p:txBody>
      </p:sp>
      <p:sp>
        <p:nvSpPr>
          <p:cNvPr id="15" name="SK-28-text-14"/>
          <p:cNvSpPr/>
          <p:nvPr/>
        </p:nvSpPr>
        <p:spPr>
          <a:xfrm>
            <a:off x="352425" y="6638925"/>
            <a:ext cx="11839575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· Child Protection &amp; Maltreatment in General Practice</a:t>
            </a:r>
            <a:endParaRPr lang="en-US" sz="1050" dirty="0"/>
          </a:p>
        </p:txBody>
      </p:sp>
      <p:sp>
        <p:nvSpPr>
          <p:cNvPr id="16" name="SK-28-text-15"/>
          <p:cNvSpPr/>
          <p:nvPr/>
        </p:nvSpPr>
        <p:spPr>
          <a:xfrm>
            <a:off x="7218015" y="6638925"/>
            <a:ext cx="1718221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7" name="SK-28-text-16"/>
          <p:cNvSpPr/>
          <p:nvPr/>
        </p:nvSpPr>
        <p:spPr>
          <a:xfrm>
            <a:off x="10953750" y="190500"/>
            <a:ext cx="1183928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28 of 36</a:t>
            </a:r>
            <a:endParaRPr lang="en-US" sz="1050" dirty="0"/>
          </a:p>
        </p:txBody>
      </p:sp>
      <p:sp>
        <p:nvSpPr>
          <p:cNvPr id="18" name="SK-28-text-17"/>
          <p:cNvSpPr/>
          <p:nvPr/>
        </p:nvSpPr>
        <p:spPr>
          <a:xfrm>
            <a:off x="10467975" y="6638925"/>
            <a:ext cx="1540073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28 · May 2026</a:t>
            </a:r>
            <a:endParaRPr lang="en-US" sz="1050" dirty="0"/>
          </a:p>
        </p:txBody>
      </p:sp>
      <p:sp>
        <p:nvSpPr>
          <p:cNvPr id="19" name="SK-28-text-18"/>
          <p:cNvSpPr/>
          <p:nvPr/>
        </p:nvSpPr>
        <p:spPr>
          <a:xfrm>
            <a:off x="548134" y="1352550"/>
            <a:ext cx="932408" cy="2028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24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DEFINITION</a:t>
            </a:r>
            <a:endParaRPr lang="en-US" sz="975" dirty="0"/>
          </a:p>
        </p:txBody>
      </p:sp>
      <p:sp>
        <p:nvSpPr>
          <p:cNvPr id="20" name="SK-28-text-19"/>
          <p:cNvSpPr/>
          <p:nvPr/>
        </p:nvSpPr>
        <p:spPr>
          <a:xfrm>
            <a:off x="548134" y="4371975"/>
            <a:ext cx="932408" cy="1300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24"/>
              </a:lnSpc>
              <a:buNone/>
            </a:pPr>
            <a:r>
              <a:rPr lang="en-US" sz="975" dirty="0">
                <a:solidFill>
                  <a:srgbClr val="7030A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FOCUS</a:t>
            </a:r>
            <a:endParaRPr lang="en-US" sz="975" dirty="0">
              <a:solidFill>
                <a:srgbClr val="7030A0"/>
              </a:solidFill>
            </a:endParaRPr>
          </a:p>
        </p:txBody>
      </p:sp>
      <p:sp>
        <p:nvSpPr>
          <p:cNvPr id="21" name="SK-28-text-20"/>
          <p:cNvSpPr/>
          <p:nvPr/>
        </p:nvSpPr>
        <p:spPr>
          <a:xfrm>
            <a:off x="6324600" y="4405397"/>
            <a:ext cx="921990" cy="1300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24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FALLITALL</a:t>
            </a:r>
            <a:endParaRPr lang="en-US" sz="975" dirty="0"/>
          </a:p>
        </p:txBody>
      </p:sp>
      <p:sp>
        <p:nvSpPr>
          <p:cNvPr id="22" name="SK-28-text-21"/>
          <p:cNvSpPr/>
          <p:nvPr/>
        </p:nvSpPr>
        <p:spPr>
          <a:xfrm>
            <a:off x="3128367" y="1838325"/>
            <a:ext cx="5982593" cy="1361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3"/>
              </a:lnSpc>
              <a:buNone/>
            </a:pPr>
            <a:r>
              <a:rPr lang="en-US" sz="975" i="1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Also includes children on remand and those subject to care orders (Children Act 1989)</a:t>
            </a:r>
            <a:endParaRPr lang="en-US" sz="975" dirty="0"/>
          </a:p>
        </p:txBody>
      </p:sp>
      <p:sp>
        <p:nvSpPr>
          <p:cNvPr id="23" name="SK-28-text-22"/>
          <p:cNvSpPr/>
          <p:nvPr/>
        </p:nvSpPr>
        <p:spPr>
          <a:xfrm>
            <a:off x="590550" y="2962275"/>
            <a:ext cx="5689253" cy="7999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Initial health assessment within 20 working days of becoming LAC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Review health assessments every 6 months (under 5s) or annually (5 and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over)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Completed by a registered medical practitioner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Includes developmental, emotional, and physical health review</a:t>
            </a:r>
            <a:endParaRPr lang="en-US" sz="1050" dirty="0"/>
          </a:p>
        </p:txBody>
      </p:sp>
      <p:sp>
        <p:nvSpPr>
          <p:cNvPr id="24" name="SK-28-text-23"/>
          <p:cNvSpPr/>
          <p:nvPr/>
        </p:nvSpPr>
        <p:spPr>
          <a:xfrm>
            <a:off x="6439793" y="2962275"/>
            <a:ext cx="6150173" cy="9599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Maintain up-to-date and accessible medical records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Share information with the child’s designated health professional when requested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Ensure immunisations are up to date — check and act on gaps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Provide medical reports for statutory health assessments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Prescribe and review medication in collaboration with the care team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Be aware of the child’s placement status and any changes</a:t>
            </a:r>
            <a:endParaRPr lang="en-US" sz="1050" dirty="0"/>
          </a:p>
        </p:txBody>
      </p:sp>
      <p:sp>
        <p:nvSpPr>
          <p:cNvPr id="25" name="SK-28-text-24"/>
          <p:cNvSpPr/>
          <p:nvPr/>
        </p:nvSpPr>
        <p:spPr>
          <a:xfrm>
            <a:off x="590550" y="4648200"/>
            <a:ext cx="3667125" cy="9599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Mental health difficulties (up to 45% of LAC)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Developmental delay and learning difficulties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Incomplete immunisation histories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Dental neglect and poor oral health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Unmet emotional and attachment needs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Higher rates of substance misuse in older LAC</a:t>
            </a:r>
            <a:endParaRPr lang="en-US" sz="1050" dirty="0"/>
          </a:p>
        </p:txBody>
      </p:sp>
      <p:sp>
        <p:nvSpPr>
          <p:cNvPr id="26" name="SK-28-text-25"/>
          <p:cNvSpPr/>
          <p:nvPr/>
        </p:nvSpPr>
        <p:spPr>
          <a:xfrm>
            <a:off x="6448425" y="4648200"/>
            <a:ext cx="5657850" cy="7999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Assuming someone else is managing their health — LAC often fall through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Not updating records when placement changes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Failing to flag incomplete immunisation schedules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Not recognising that placement instability itself is a health risk</a:t>
            </a:r>
            <a:endParaRPr lang="en-US" sz="1050" dirty="0"/>
          </a:p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– Missing mental health needs because the child appears “fine”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6144667"/>
            <a:ext cx="255984" cy="233065"/>
          </a:xfrm>
          <a:prstGeom prst="rect">
            <a:avLst/>
          </a:prstGeom>
        </p:spPr>
      </p:pic>
      <p:sp>
        <p:nvSpPr>
          <p:cNvPr id="4" name="SK-29-text-3"/>
          <p:cNvSpPr/>
          <p:nvPr/>
        </p:nvSpPr>
        <p:spPr>
          <a:xfrm>
            <a:off x="533400" y="571500"/>
            <a:ext cx="1114425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10"/>
              </a:lnSpc>
              <a:buNone/>
            </a:pPr>
            <a:r>
              <a:rPr lang="en-US" sz="2925" dirty="0">
                <a:solidFill>
                  <a:srgbClr val="00206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FGM — Mandatory Reporting</a:t>
            </a:r>
            <a:endParaRPr lang="en-US" sz="2925" dirty="0"/>
          </a:p>
        </p:txBody>
      </p:sp>
      <p:sp>
        <p:nvSpPr>
          <p:cNvPr id="5" name="SK-29-text-4"/>
          <p:cNvSpPr/>
          <p:nvPr/>
        </p:nvSpPr>
        <p:spPr>
          <a:xfrm>
            <a:off x="533400" y="1114425"/>
            <a:ext cx="1165860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007E80"/>
                </a:solidFill>
              </a:rPr>
              <a:t>Female Genital Mutilation Act 2003 · Mandatory since April 2015</a:t>
            </a:r>
            <a:endParaRPr lang="en-US" sz="1725" dirty="0"/>
          </a:p>
        </p:txBody>
      </p:sp>
      <p:sp>
        <p:nvSpPr>
          <p:cNvPr id="6" name="SK-29-text-5"/>
          <p:cNvSpPr/>
          <p:nvPr/>
        </p:nvSpPr>
        <p:spPr>
          <a:xfrm>
            <a:off x="1385292" y="1724025"/>
            <a:ext cx="9335393" cy="942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⚠️ ALL HEALTHCARE PROFESSIONALS MUST REPORT</a:t>
            </a:r>
            <a:endParaRPr lang="en-US" sz="1650" dirty="0"/>
          </a:p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A girl under 18 has FGM identified clinically → Report to POLICE</a:t>
            </a:r>
            <a:endParaRPr lang="en-US" sz="1650" dirty="0"/>
          </a:p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A girl under 18 is at risk of FGM → Report to POLICE + Children's Social Care</a:t>
            </a:r>
            <a:endParaRPr lang="en-US" sz="1650" dirty="0"/>
          </a:p>
        </p:txBody>
      </p:sp>
      <p:sp>
        <p:nvSpPr>
          <p:cNvPr id="7" name="SK-29-text-6"/>
          <p:cNvSpPr/>
          <p:nvPr/>
        </p:nvSpPr>
        <p:spPr>
          <a:xfrm>
            <a:off x="6810375" y="685800"/>
            <a:ext cx="240030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LEGAL DUTY</a:t>
            </a:r>
            <a:endParaRPr lang="en-US" sz="1575" dirty="0"/>
          </a:p>
        </p:txBody>
      </p:sp>
      <p:sp>
        <p:nvSpPr>
          <p:cNvPr id="8" name="SK-29-text-7"/>
          <p:cNvSpPr/>
          <p:nvPr/>
        </p:nvSpPr>
        <p:spPr>
          <a:xfrm>
            <a:off x="657225" y="3067050"/>
            <a:ext cx="5532120" cy="3143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8080"/>
                </a:solidFill>
              </a:rPr>
              <a:t>REPORTING REQUIREMENTS</a:t>
            </a:r>
            <a:endParaRPr lang="en-US" sz="1650" dirty="0"/>
          </a:p>
        </p:txBody>
      </p:sp>
      <p:sp>
        <p:nvSpPr>
          <p:cNvPr id="9" name="SK-29-text-8"/>
          <p:cNvSpPr/>
          <p:nvPr/>
        </p:nvSpPr>
        <p:spPr>
          <a:xfrm>
            <a:off x="657225" y="3429000"/>
            <a:ext cx="6045398" cy="1473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▪ Who must report: All healthcare professionals (GPs, nurses,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midwives, HVs, A&amp;E staff)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▪ Since: April 2015 — mandatory, not discretionary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▪ Report to: Police (999 or 101) AND NHS Digital mandatory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data collection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▪ Timescale: As soon as reasonably practicable after identification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▪ Parental consent: NOT required before reporting</a:t>
            </a:r>
            <a:endParaRPr lang="en-US" sz="1275" dirty="0"/>
          </a:p>
        </p:txBody>
      </p:sp>
      <p:sp>
        <p:nvSpPr>
          <p:cNvPr id="10" name="SK-29-text-9"/>
          <p:cNvSpPr/>
          <p:nvPr/>
        </p:nvSpPr>
        <p:spPr>
          <a:xfrm>
            <a:off x="6448425" y="3067050"/>
            <a:ext cx="5743575" cy="3143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996600"/>
                </a:solidFill>
              </a:rPr>
              <a:t>⚠️ RISK INDICATORS — THINK FGM</a:t>
            </a:r>
            <a:endParaRPr lang="en-US" sz="1650" dirty="0"/>
          </a:p>
        </p:txBody>
      </p:sp>
      <p:sp>
        <p:nvSpPr>
          <p:cNvPr id="11" name="SK-29-text-10"/>
          <p:cNvSpPr/>
          <p:nvPr/>
        </p:nvSpPr>
        <p:spPr>
          <a:xfrm>
            <a:off x="6448425" y="3429000"/>
            <a:ext cx="5615880" cy="1473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Girl from a community where FGM is practised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Travelling to country of origin (especially school holidays)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Older sister has had FGM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Girl asks about FGM or shows anxiety about a trip abroad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Mother or female relative has had FGM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Girl presents with urinary symptoms, menstrual problems,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or perineal scarring</a:t>
            </a:r>
            <a:endParaRPr lang="en-US" sz="1275" dirty="0"/>
          </a:p>
        </p:txBody>
      </p:sp>
      <p:sp>
        <p:nvSpPr>
          <p:cNvPr id="12" name="SK-29-text-11"/>
          <p:cNvSpPr/>
          <p:nvPr/>
        </p:nvSpPr>
        <p:spPr>
          <a:xfrm>
            <a:off x="657225" y="5448300"/>
            <a:ext cx="213360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🎓 AKT PEARL</a:t>
            </a:r>
            <a:endParaRPr lang="en-US" sz="1200" dirty="0"/>
          </a:p>
        </p:txBody>
      </p:sp>
      <p:sp>
        <p:nvSpPr>
          <p:cNvPr id="13" name="SK-29-text-12"/>
          <p:cNvSpPr/>
          <p:nvPr/>
        </p:nvSpPr>
        <p:spPr>
          <a:xfrm>
            <a:off x="533400" y="95250"/>
            <a:ext cx="1165860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· Child Protection &amp; Maltreatment in General Practice</a:t>
            </a:r>
            <a:endParaRPr lang="en-US" sz="1350" dirty="0"/>
          </a:p>
        </p:txBody>
      </p:sp>
      <p:sp>
        <p:nvSpPr>
          <p:cNvPr id="14" name="SK-29-text-13"/>
          <p:cNvSpPr/>
          <p:nvPr/>
        </p:nvSpPr>
        <p:spPr>
          <a:xfrm>
            <a:off x="6677025" y="5514975"/>
            <a:ext cx="498723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WHO Classification: Type I (clitoridectomy) · Type II (excision) ·</a:t>
            </a:r>
            <a:endParaRPr lang="en-US" sz="1125" dirty="0"/>
          </a:p>
          <a:p>
            <a:pPr marL="0" indent="0">
              <a:lnSpc>
                <a:spcPts val="1350"/>
              </a:lnSpc>
              <a:buNone/>
            </a:pPr>
            <a:r>
              <a:rPr lang="en-US" sz="11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Type III (infibulation) · Type IV (other)</a:t>
            </a:r>
            <a:endParaRPr lang="en-US" sz="1125" dirty="0"/>
          </a:p>
        </p:txBody>
      </p:sp>
      <p:sp>
        <p:nvSpPr>
          <p:cNvPr id="15" name="SK-29-text-14"/>
          <p:cNvSpPr/>
          <p:nvPr/>
        </p:nvSpPr>
        <p:spPr>
          <a:xfrm>
            <a:off x="581025" y="6169447"/>
            <a:ext cx="11083230" cy="1733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✅ FGM has no health benefits. It is internationally recognised as a violation of human rights and is illegal in the UK. You are protected when reporting in good faith.</a:t>
            </a:r>
            <a:endParaRPr lang="en-US" sz="1050" dirty="0"/>
          </a:p>
        </p:txBody>
      </p:sp>
      <p:sp>
        <p:nvSpPr>
          <p:cNvPr id="16" name="SK-29-text-15"/>
          <p:cNvSpPr/>
          <p:nvPr/>
        </p:nvSpPr>
        <p:spPr>
          <a:xfrm>
            <a:off x="9372600" y="6610350"/>
            <a:ext cx="2765971" cy="144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34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NICE CG89 · Working Together 2026</a:t>
            </a:r>
            <a:endParaRPr lang="en-US" sz="1050" dirty="0"/>
          </a:p>
        </p:txBody>
      </p:sp>
      <p:sp>
        <p:nvSpPr>
          <p:cNvPr id="17" name="SK-29-text-16"/>
          <p:cNvSpPr/>
          <p:nvPr/>
        </p:nvSpPr>
        <p:spPr>
          <a:xfrm>
            <a:off x="161925" y="6610350"/>
            <a:ext cx="10507980" cy="144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34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29 of 36 · Bradford VTS · Child Protection &amp; Maltreatment</a:t>
            </a:r>
            <a:endParaRPr lang="en-US" sz="1050" dirty="0"/>
          </a:p>
        </p:txBody>
      </p:sp>
      <p:sp>
        <p:nvSpPr>
          <p:cNvPr id="18" name="SK-29-text-17"/>
          <p:cNvSpPr/>
          <p:nvPr/>
        </p:nvSpPr>
        <p:spPr>
          <a:xfrm>
            <a:off x="5265837" y="6610350"/>
            <a:ext cx="1707803" cy="144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34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9" name="SK-29-text-18"/>
          <p:cNvSpPr/>
          <p:nvPr/>
        </p:nvSpPr>
        <p:spPr>
          <a:xfrm>
            <a:off x="2000250" y="5399708"/>
            <a:ext cx="4547146" cy="3333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3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FGM mandatory reporting — since April 2015, all HCPs</a:t>
            </a:r>
            <a:endParaRPr lang="en-US" sz="1050" dirty="0"/>
          </a:p>
          <a:p>
            <a:pPr marL="0" indent="0">
              <a:lnSpc>
                <a:spcPts val="1313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must report to police. A favourite AKT single best answer.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685234"/>
            <a:ext cx="243780" cy="233065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263" y="4512469"/>
            <a:ext cx="268188" cy="27429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7263" y="3429000"/>
            <a:ext cx="268188" cy="239911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263" y="2077938"/>
            <a:ext cx="268188" cy="287982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659" y="4519315"/>
            <a:ext cx="219373" cy="253603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3401467"/>
            <a:ext cx="280392" cy="267444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2098477"/>
            <a:ext cx="255984" cy="253603"/>
          </a:xfrm>
          <a:prstGeom prst="rect">
            <a:avLst/>
          </a:prstGeom>
        </p:spPr>
      </p:pic>
      <p:sp>
        <p:nvSpPr>
          <p:cNvPr id="10" name="SK-30-text-9"/>
          <p:cNvSpPr/>
          <p:nvPr/>
        </p:nvSpPr>
        <p:spPr>
          <a:xfrm>
            <a:off x="762000" y="647700"/>
            <a:ext cx="1143000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dirty="0">
                <a:solidFill>
                  <a:srgbClr val="002855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Note-keeping &amp; Documentation</a:t>
            </a:r>
            <a:endParaRPr lang="en-US" sz="3000" dirty="0"/>
          </a:p>
        </p:txBody>
      </p:sp>
      <p:sp>
        <p:nvSpPr>
          <p:cNvPr id="11" name="SK-30-text-10"/>
          <p:cNvSpPr/>
          <p:nvPr/>
        </p:nvSpPr>
        <p:spPr>
          <a:xfrm>
            <a:off x="771525" y="1257300"/>
            <a:ext cx="114204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8080"/>
                </a:solidFill>
              </a:rPr>
              <a:t>Every entry matters — documentation is your legal defence</a:t>
            </a:r>
            <a:endParaRPr lang="en-US" sz="1800" dirty="0"/>
          </a:p>
        </p:txBody>
      </p:sp>
      <p:sp>
        <p:nvSpPr>
          <p:cNvPr id="12" name="SK-30-text-11"/>
          <p:cNvSpPr/>
          <p:nvPr/>
        </p:nvSpPr>
        <p:spPr>
          <a:xfrm>
            <a:off x="1314450" y="2097881"/>
            <a:ext cx="37719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Flag the Record</a:t>
            </a:r>
            <a:endParaRPr lang="en-US" sz="1650" dirty="0"/>
          </a:p>
        </p:txBody>
      </p:sp>
      <p:sp>
        <p:nvSpPr>
          <p:cNvPr id="13" name="SK-30-text-12"/>
          <p:cNvSpPr/>
          <p:nvPr/>
        </p:nvSpPr>
        <p:spPr>
          <a:xfrm>
            <a:off x="1314450" y="3421856"/>
            <a:ext cx="477774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Tag Sibling Records</a:t>
            </a:r>
            <a:endParaRPr lang="en-US" sz="1650" dirty="0"/>
          </a:p>
        </p:txBody>
      </p:sp>
      <p:sp>
        <p:nvSpPr>
          <p:cNvPr id="14" name="SK-30-text-13"/>
          <p:cNvSpPr/>
          <p:nvPr/>
        </p:nvSpPr>
        <p:spPr>
          <a:xfrm>
            <a:off x="6800850" y="2097881"/>
            <a:ext cx="584835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DNA Is a Safeguarding Pattern</a:t>
            </a:r>
            <a:endParaRPr lang="en-US" sz="1650" dirty="0"/>
          </a:p>
        </p:txBody>
      </p:sp>
      <p:sp>
        <p:nvSpPr>
          <p:cNvPr id="15" name="SK-30-text-14"/>
          <p:cNvSpPr/>
          <p:nvPr/>
        </p:nvSpPr>
        <p:spPr>
          <a:xfrm>
            <a:off x="6800850" y="3421856"/>
            <a:ext cx="584835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Record the Child's Words Verbatim</a:t>
            </a:r>
            <a:endParaRPr lang="en-US" sz="1650" dirty="0"/>
          </a:p>
        </p:txBody>
      </p:sp>
      <p:sp>
        <p:nvSpPr>
          <p:cNvPr id="16" name="SK-30-text-15"/>
          <p:cNvSpPr/>
          <p:nvPr/>
        </p:nvSpPr>
        <p:spPr>
          <a:xfrm>
            <a:off x="1314450" y="4517231"/>
            <a:ext cx="62865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Remove from Online Access</a:t>
            </a:r>
            <a:endParaRPr lang="en-US" sz="1650" dirty="0"/>
          </a:p>
        </p:txBody>
      </p:sp>
      <p:sp>
        <p:nvSpPr>
          <p:cNvPr id="17" name="SK-30-text-16"/>
          <p:cNvSpPr/>
          <p:nvPr/>
        </p:nvSpPr>
        <p:spPr>
          <a:xfrm>
            <a:off x="6800850" y="4517231"/>
            <a:ext cx="584835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Document Information-Sharing Decisions</a:t>
            </a:r>
            <a:endParaRPr lang="en-US" sz="1650" dirty="0"/>
          </a:p>
        </p:txBody>
      </p:sp>
      <p:sp>
        <p:nvSpPr>
          <p:cNvPr id="18" name="SK-30-text-17"/>
          <p:cNvSpPr/>
          <p:nvPr/>
        </p:nvSpPr>
        <p:spPr>
          <a:xfrm>
            <a:off x="1314450" y="5679281"/>
            <a:ext cx="11252746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Pitfall to Avoid: 'Coding 'DNA' without safeguarding concern is a common error. Also — always record who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brought the child to the appointment, their name, relationship, and whether they hold parental responsibility.'</a:t>
            </a:r>
            <a:endParaRPr lang="en-US" sz="1425" dirty="0"/>
          </a:p>
        </p:txBody>
      </p:sp>
      <p:sp>
        <p:nvSpPr>
          <p:cNvPr id="19" name="SK-30-text-18"/>
          <p:cNvSpPr/>
          <p:nvPr/>
        </p:nvSpPr>
        <p:spPr>
          <a:xfrm>
            <a:off x="942975" y="2381250"/>
            <a:ext cx="5825430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Use the safeguarding node in SystmOne (or equivalent). Every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with a safeguarding concern must be flagged in the clinical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system.</a:t>
            </a:r>
            <a:endParaRPr lang="en-US" sz="1275" dirty="0"/>
          </a:p>
        </p:txBody>
      </p:sp>
      <p:sp>
        <p:nvSpPr>
          <p:cNvPr id="20" name="SK-30-text-19"/>
          <p:cNvSpPr/>
          <p:nvPr/>
        </p:nvSpPr>
        <p:spPr>
          <a:xfrm>
            <a:off x="942975" y="3705225"/>
            <a:ext cx="5573911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Risk within a household applies to ALL children. Link and tag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records of siblings — not just the presenting child.</a:t>
            </a:r>
            <a:endParaRPr lang="en-US" sz="1275" dirty="0"/>
          </a:p>
        </p:txBody>
      </p:sp>
      <p:sp>
        <p:nvSpPr>
          <p:cNvPr id="21" name="SK-30-text-20"/>
          <p:cNvSpPr/>
          <p:nvPr/>
        </p:nvSpPr>
        <p:spPr>
          <a:xfrm>
            <a:off x="6366421" y="2381250"/>
            <a:ext cx="5825430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Code persistent non-attendance accurately. A pattern of missed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appointments is a safeguarding concern — not just an admin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issue.</a:t>
            </a:r>
            <a:endParaRPr lang="en-US" sz="1275" dirty="0"/>
          </a:p>
        </p:txBody>
      </p:sp>
      <p:sp>
        <p:nvSpPr>
          <p:cNvPr id="22" name="SK-30-text-21"/>
          <p:cNvSpPr/>
          <p:nvPr/>
        </p:nvSpPr>
        <p:spPr>
          <a:xfrm>
            <a:off x="6359723" y="3804345"/>
            <a:ext cx="5961608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Use direct quotes in the notes. Document who spoke — note if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 parent answered for the child. Never paraphrase a disclosure.</a:t>
            </a:r>
            <a:endParaRPr lang="en-US" sz="1275" dirty="0"/>
          </a:p>
        </p:txBody>
      </p:sp>
      <p:sp>
        <p:nvSpPr>
          <p:cNvPr id="23" name="SK-30-text-22"/>
          <p:cNvSpPr/>
          <p:nvPr/>
        </p:nvSpPr>
        <p:spPr>
          <a:xfrm>
            <a:off x="942975" y="4800600"/>
            <a:ext cx="5416748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Sensitive safeguarding entries must be hidden from patient-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facing apps (e.g., NHS App). Do this immediately after entry.</a:t>
            </a:r>
            <a:endParaRPr lang="en-US" sz="1275" dirty="0"/>
          </a:p>
        </p:txBody>
      </p:sp>
      <p:sp>
        <p:nvSpPr>
          <p:cNvPr id="24" name="SK-30-text-23"/>
          <p:cNvSpPr/>
          <p:nvPr/>
        </p:nvSpPr>
        <p:spPr>
          <a:xfrm>
            <a:off x="6365602" y="4814441"/>
            <a:ext cx="6013996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Always record your reasoning — whether you shared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information or decided not to, and why. This is a legal requirement.</a:t>
            </a:r>
            <a:endParaRPr lang="en-US" sz="1275" dirty="0"/>
          </a:p>
        </p:txBody>
      </p:sp>
      <p:sp>
        <p:nvSpPr>
          <p:cNvPr id="25" name="SK-30-text-24"/>
          <p:cNvSpPr/>
          <p:nvPr/>
        </p:nvSpPr>
        <p:spPr>
          <a:xfrm>
            <a:off x="3762375" y="95250"/>
            <a:ext cx="4997648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14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NOTE-KEEPING &amp; DOCUMENTATION • BRADFORD VTS</a:t>
            </a:r>
            <a:endParaRPr lang="en-US" sz="1125" dirty="0"/>
          </a:p>
        </p:txBody>
      </p:sp>
      <p:sp>
        <p:nvSpPr>
          <p:cNvPr id="26" name="SK-30-text-25"/>
          <p:cNvSpPr/>
          <p:nvPr/>
        </p:nvSpPr>
        <p:spPr>
          <a:xfrm>
            <a:off x="10829925" y="6610350"/>
            <a:ext cx="1141958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14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30 of 36</a:t>
            </a:r>
            <a:endParaRPr lang="en-US" sz="1125" dirty="0"/>
          </a:p>
        </p:txBody>
      </p:sp>
      <p:sp>
        <p:nvSpPr>
          <p:cNvPr id="27" name="SK-30-text-26"/>
          <p:cNvSpPr/>
          <p:nvPr/>
        </p:nvSpPr>
        <p:spPr>
          <a:xfrm>
            <a:off x="400050" y="6610350"/>
            <a:ext cx="1028700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14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• Child Protection &amp; Maltreatment</a:t>
            </a:r>
            <a:endParaRPr lang="en-US" sz="1125" dirty="0"/>
          </a:p>
        </p:txBody>
      </p:sp>
      <p:sp>
        <p:nvSpPr>
          <p:cNvPr id="28" name="SK-30-text-27"/>
          <p:cNvSpPr/>
          <p:nvPr/>
        </p:nvSpPr>
        <p:spPr>
          <a:xfrm>
            <a:off x="5161508" y="6610350"/>
            <a:ext cx="1906786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14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4-text-2"/>
          <p:cNvSpPr/>
          <p:nvPr/>
        </p:nvSpPr>
        <p:spPr>
          <a:xfrm>
            <a:off x="571500" y="638175"/>
            <a:ext cx="1162050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570"/>
              </a:lnSpc>
              <a:buNone/>
            </a:pPr>
            <a:r>
              <a:rPr lang="en-US" sz="30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Definitions &amp; Statutory Framework</a:t>
            </a:r>
            <a:endParaRPr lang="en-US" sz="3000" dirty="0"/>
          </a:p>
        </p:txBody>
      </p:sp>
      <p:sp>
        <p:nvSpPr>
          <p:cNvPr id="4" name="SK-4-text-3"/>
          <p:cNvSpPr/>
          <p:nvPr/>
        </p:nvSpPr>
        <p:spPr>
          <a:xfrm>
            <a:off x="571500" y="1771650"/>
            <a:ext cx="411480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Key Definitions</a:t>
            </a:r>
            <a:endParaRPr lang="en-US" sz="1800" dirty="0"/>
          </a:p>
        </p:txBody>
      </p:sp>
      <p:sp>
        <p:nvSpPr>
          <p:cNvPr id="5" name="SK-4-text-4"/>
          <p:cNvSpPr/>
          <p:nvPr/>
        </p:nvSpPr>
        <p:spPr>
          <a:xfrm>
            <a:off x="7667625" y="1771650"/>
            <a:ext cx="4524375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Legislative Pillars</a:t>
            </a:r>
            <a:endParaRPr lang="en-US" sz="1800" dirty="0"/>
          </a:p>
        </p:txBody>
      </p:sp>
      <p:sp>
        <p:nvSpPr>
          <p:cNvPr id="6" name="SK-4-text-5"/>
          <p:cNvSpPr/>
          <p:nvPr/>
        </p:nvSpPr>
        <p:spPr>
          <a:xfrm>
            <a:off x="809625" y="2428875"/>
            <a:ext cx="10858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21969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</a:t>
            </a:r>
            <a:endParaRPr lang="en-US" sz="1425" dirty="0"/>
          </a:p>
        </p:txBody>
      </p:sp>
      <p:sp>
        <p:nvSpPr>
          <p:cNvPr id="7" name="SK-4-text-6"/>
          <p:cNvSpPr/>
          <p:nvPr/>
        </p:nvSpPr>
        <p:spPr>
          <a:xfrm>
            <a:off x="809625" y="3343275"/>
            <a:ext cx="260604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</a:t>
            </a:r>
            <a:endParaRPr lang="en-US" sz="1425" dirty="0"/>
          </a:p>
        </p:txBody>
      </p:sp>
      <p:sp>
        <p:nvSpPr>
          <p:cNvPr id="8" name="SK-4-text-7"/>
          <p:cNvSpPr/>
          <p:nvPr/>
        </p:nvSpPr>
        <p:spPr>
          <a:xfrm>
            <a:off x="809625" y="4086225"/>
            <a:ext cx="1372493" cy="3961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</a:t>
            </a:r>
            <a:endParaRPr lang="en-US" sz="1500" dirty="0"/>
          </a:p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PROTECTION</a:t>
            </a:r>
            <a:endParaRPr lang="en-US" sz="1500" dirty="0"/>
          </a:p>
        </p:txBody>
      </p:sp>
      <p:sp>
        <p:nvSpPr>
          <p:cNvPr id="9" name="SK-4-text-8"/>
          <p:cNvSpPr/>
          <p:nvPr/>
        </p:nvSpPr>
        <p:spPr>
          <a:xfrm>
            <a:off x="809625" y="5067300"/>
            <a:ext cx="1362075" cy="3961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SIGNIFICANT</a:t>
            </a:r>
            <a:endParaRPr lang="en-US" sz="1500" dirty="0"/>
          </a:p>
          <a:p>
            <a:pPr marL="0" indent="0">
              <a:lnSpc>
                <a:spcPts val="156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HARM</a:t>
            </a:r>
            <a:endParaRPr lang="en-US" sz="1500" dirty="0"/>
          </a:p>
        </p:txBody>
      </p:sp>
      <p:sp>
        <p:nvSpPr>
          <p:cNvPr id="10" name="SK-4-text-9"/>
          <p:cNvSpPr/>
          <p:nvPr/>
        </p:nvSpPr>
        <p:spPr>
          <a:xfrm>
            <a:off x="7760940" y="2914650"/>
            <a:ext cx="460921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1989</a:t>
            </a:r>
            <a:endParaRPr lang="en-US" sz="1425" dirty="0"/>
          </a:p>
        </p:txBody>
      </p:sp>
      <p:sp>
        <p:nvSpPr>
          <p:cNvPr id="11" name="SK-4-text-10"/>
          <p:cNvSpPr/>
          <p:nvPr/>
        </p:nvSpPr>
        <p:spPr>
          <a:xfrm>
            <a:off x="7760940" y="3895725"/>
            <a:ext cx="460921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2004</a:t>
            </a:r>
            <a:endParaRPr lang="en-US" sz="1425" dirty="0"/>
          </a:p>
        </p:txBody>
      </p:sp>
      <p:sp>
        <p:nvSpPr>
          <p:cNvPr id="12" name="SK-4-text-11"/>
          <p:cNvSpPr/>
          <p:nvPr/>
        </p:nvSpPr>
        <p:spPr>
          <a:xfrm>
            <a:off x="7760940" y="5048250"/>
            <a:ext cx="460921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</a:t>
            </a:r>
            <a:endParaRPr lang="en-US" sz="1425" dirty="0"/>
          </a:p>
        </p:txBody>
      </p:sp>
      <p:sp>
        <p:nvSpPr>
          <p:cNvPr id="13" name="SK-4-text-12"/>
          <p:cNvSpPr/>
          <p:nvPr/>
        </p:nvSpPr>
        <p:spPr>
          <a:xfrm>
            <a:off x="7972425" y="2162175"/>
            <a:ext cx="412623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Statutory Framework</a:t>
            </a:r>
            <a:endParaRPr lang="en-US" sz="1425" dirty="0"/>
          </a:p>
        </p:txBody>
      </p:sp>
      <p:sp>
        <p:nvSpPr>
          <p:cNvPr id="14" name="SK-4-text-13"/>
          <p:cNvSpPr/>
          <p:nvPr/>
        </p:nvSpPr>
        <p:spPr>
          <a:xfrm>
            <a:off x="1976438" y="6086475"/>
            <a:ext cx="84867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💡 Key Principle: The child's welfare is the paramount consideration — Children Act 1989, s.1</a:t>
            </a:r>
            <a:endParaRPr lang="en-US" sz="1350" dirty="0"/>
          </a:p>
        </p:txBody>
      </p:sp>
      <p:sp>
        <p:nvSpPr>
          <p:cNvPr id="15" name="SK-4-text-14"/>
          <p:cNvSpPr/>
          <p:nvPr/>
        </p:nvSpPr>
        <p:spPr>
          <a:xfrm>
            <a:off x="571500" y="1352550"/>
            <a:ext cx="116205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117A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Act 1989 &amp; 2004 · Working Together to Safeguard Children 2026</a:t>
            </a:r>
            <a:endParaRPr lang="en-US" sz="1350" dirty="0"/>
          </a:p>
        </p:txBody>
      </p:sp>
      <p:sp>
        <p:nvSpPr>
          <p:cNvPr id="16" name="SK-4-text-15"/>
          <p:cNvSpPr/>
          <p:nvPr/>
        </p:nvSpPr>
        <p:spPr>
          <a:xfrm>
            <a:off x="8391525" y="2590800"/>
            <a:ext cx="3800475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Act 1989</a:t>
            </a:r>
            <a:endParaRPr lang="en-US" sz="1350" dirty="0"/>
          </a:p>
        </p:txBody>
      </p:sp>
      <p:sp>
        <p:nvSpPr>
          <p:cNvPr id="17" name="SK-4-text-16"/>
          <p:cNvSpPr/>
          <p:nvPr/>
        </p:nvSpPr>
        <p:spPr>
          <a:xfrm>
            <a:off x="8391525" y="3790950"/>
            <a:ext cx="3800475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Act 2004</a:t>
            </a:r>
            <a:endParaRPr lang="en-US" sz="1350" dirty="0"/>
          </a:p>
        </p:txBody>
      </p:sp>
      <p:sp>
        <p:nvSpPr>
          <p:cNvPr id="18" name="SK-4-text-17"/>
          <p:cNvSpPr/>
          <p:nvPr/>
        </p:nvSpPr>
        <p:spPr>
          <a:xfrm>
            <a:off x="8391525" y="4676775"/>
            <a:ext cx="3800475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2667000" y="2352675"/>
            <a:ext cx="5116830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Any person under 18 years</a:t>
            </a:r>
            <a:endParaRPr lang="en-US" sz="1275" dirty="0"/>
          </a:p>
        </p:txBody>
      </p:sp>
      <p:sp>
        <p:nvSpPr>
          <p:cNvPr id="20" name="SK-4-text-19"/>
          <p:cNvSpPr/>
          <p:nvPr/>
        </p:nvSpPr>
        <p:spPr>
          <a:xfrm>
            <a:off x="2667000" y="3162300"/>
            <a:ext cx="5092005" cy="529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Protecting children from maltreatment; preventing impairment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health or development; ensuring children grow up in safe,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effective care; taking action to enable optimal outcomes.</a:t>
            </a:r>
            <a:endParaRPr lang="en-US" sz="1275" dirty="0"/>
          </a:p>
        </p:txBody>
      </p:sp>
      <p:sp>
        <p:nvSpPr>
          <p:cNvPr id="21" name="SK-4-text-20"/>
          <p:cNvSpPr/>
          <p:nvPr/>
        </p:nvSpPr>
        <p:spPr>
          <a:xfrm>
            <a:off x="2667000" y="4086225"/>
            <a:ext cx="4683323" cy="353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Activity undertaken to protect specific children who are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suffering, or at risk of, significant harm.</a:t>
            </a:r>
            <a:endParaRPr lang="en-US" sz="1275" dirty="0"/>
          </a:p>
        </p:txBody>
      </p:sp>
      <p:sp>
        <p:nvSpPr>
          <p:cNvPr id="22" name="SK-4-text-21"/>
          <p:cNvSpPr/>
          <p:nvPr/>
        </p:nvSpPr>
        <p:spPr>
          <a:xfrm>
            <a:off x="2667000" y="4895850"/>
            <a:ext cx="5238750" cy="529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threshold for compulsory intervention. Includes ill-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treatment and impairment of health or development. May be a</a:t>
            </a:r>
            <a:endParaRPr lang="en-US" sz="1275" dirty="0"/>
          </a:p>
          <a:p>
            <a:pPr marL="0" indent="0">
              <a:lnSpc>
                <a:spcPts val="139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single severe incident or accumulation of concerns.</a:t>
            </a:r>
            <a:endParaRPr lang="en-US" sz="1275" dirty="0"/>
          </a:p>
        </p:txBody>
      </p:sp>
      <p:sp>
        <p:nvSpPr>
          <p:cNvPr id="23" name="SK-4-text-22"/>
          <p:cNvSpPr/>
          <p:nvPr/>
        </p:nvSpPr>
        <p:spPr>
          <a:xfrm>
            <a:off x="2667000" y="5505450"/>
            <a:ext cx="9086850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i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This is the legal trigger for Section 47 enquiry</a:t>
            </a:r>
            <a:endParaRPr lang="en-US" sz="1125" dirty="0"/>
          </a:p>
        </p:txBody>
      </p:sp>
      <p:sp>
        <p:nvSpPr>
          <p:cNvPr id="24" name="SK-4-text-23"/>
          <p:cNvSpPr/>
          <p:nvPr/>
        </p:nvSpPr>
        <p:spPr>
          <a:xfrm>
            <a:off x="8391525" y="2819400"/>
            <a:ext cx="2839343" cy="6226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Child's welfare is paramount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Section 17: children in need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Section 47: duty to investigate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Section 31: care &amp; supervision orders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8391525" y="4019550"/>
            <a:ext cx="3530798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Established Local Safeguarding Children Boards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(now replaced by Safeguarding Partnerships)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8391525" y="4895850"/>
            <a:ext cx="3687961" cy="7783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Current statutory guidance (replaces 2023)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Multi-Agency Safeguarding Arrangements (MASA)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Safeguarding Partners: Local Authority, NHS ICB,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Police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Child's welfare is paramount</a:t>
            </a:r>
            <a:endParaRPr lang="en-US" sz="1125" dirty="0"/>
          </a:p>
        </p:txBody>
      </p:sp>
      <p:sp>
        <p:nvSpPr>
          <p:cNvPr id="27" name="SK-4-text-26"/>
          <p:cNvSpPr/>
          <p:nvPr/>
        </p:nvSpPr>
        <p:spPr>
          <a:xfrm>
            <a:off x="2667000" y="2590800"/>
            <a:ext cx="5029200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Act 1989 &amp; 2004</a:t>
            </a:r>
            <a:endParaRPr lang="en-US" sz="1125" dirty="0"/>
          </a:p>
        </p:txBody>
      </p:sp>
      <p:sp>
        <p:nvSpPr>
          <p:cNvPr id="28" name="SK-4-text-27"/>
          <p:cNvSpPr/>
          <p:nvPr/>
        </p:nvSpPr>
        <p:spPr>
          <a:xfrm>
            <a:off x="5286375" y="6638925"/>
            <a:ext cx="1676400" cy="1454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4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9" name="SK-4-text-28"/>
          <p:cNvSpPr/>
          <p:nvPr/>
        </p:nvSpPr>
        <p:spPr>
          <a:xfrm>
            <a:off x="571500" y="6638925"/>
            <a:ext cx="6987540" cy="1454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4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4 · Definitions &amp; Statutory Framework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9915525" y="6638925"/>
            <a:ext cx="1938337" cy="1454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4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· May 2026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205680"/>
            <a:ext cx="390079" cy="562273"/>
          </a:xfrm>
          <a:prstGeom prst="rect">
            <a:avLst/>
          </a:prstGeom>
        </p:spPr>
      </p:pic>
      <p:sp>
        <p:nvSpPr>
          <p:cNvPr id="5" name="SK-31-text-4"/>
          <p:cNvSpPr/>
          <p:nvPr/>
        </p:nvSpPr>
        <p:spPr>
          <a:xfrm>
            <a:off x="411956" y="266700"/>
            <a:ext cx="350996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4050" b="1" kern="0" spc="60" dirty="0">
                <a:solidFill>
                  <a:srgbClr val="FFFFFF"/>
                </a:solidFill>
              </a:rPr>
              <a:t>TOP TIPS</a:t>
            </a:r>
            <a:endParaRPr lang="en-US" sz="4050" dirty="0"/>
          </a:p>
        </p:txBody>
      </p:sp>
      <p:sp>
        <p:nvSpPr>
          <p:cNvPr id="6" name="SK-31-text-5"/>
          <p:cNvSpPr/>
          <p:nvPr/>
        </p:nvSpPr>
        <p:spPr>
          <a:xfrm>
            <a:off x="5467350" y="333375"/>
            <a:ext cx="6724650" cy="3314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i="1" dirty="0">
                <a:solidFill>
                  <a:srgbClr val="FFFFFF"/>
                </a:solidFill>
              </a:rPr>
              <a:t>High-Yield Clinical Pearls for GP Practice</a:t>
            </a:r>
            <a:endParaRPr lang="en-US" sz="2175" dirty="0"/>
          </a:p>
        </p:txBody>
      </p:sp>
      <p:sp>
        <p:nvSpPr>
          <p:cNvPr id="7" name="SK-31-text-6"/>
          <p:cNvSpPr/>
          <p:nvPr/>
        </p:nvSpPr>
        <p:spPr>
          <a:xfrm>
            <a:off x="560040" y="1362075"/>
            <a:ext cx="670471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E44D26"/>
                </a:solidFill>
              </a:rPr>
              <a:t>01</a:t>
            </a:r>
            <a:endParaRPr lang="en-US" sz="3675" dirty="0"/>
          </a:p>
        </p:txBody>
      </p:sp>
      <p:sp>
        <p:nvSpPr>
          <p:cNvPr id="8" name="SK-31-text-7"/>
          <p:cNvSpPr/>
          <p:nvPr/>
        </p:nvSpPr>
        <p:spPr>
          <a:xfrm>
            <a:off x="3481388" y="1362075"/>
            <a:ext cx="733425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F39C12"/>
                </a:solidFill>
              </a:rPr>
              <a:t>02</a:t>
            </a:r>
            <a:endParaRPr lang="en-US" sz="3675" dirty="0"/>
          </a:p>
        </p:txBody>
      </p:sp>
      <p:sp>
        <p:nvSpPr>
          <p:cNvPr id="9" name="SK-31-text-8"/>
          <p:cNvSpPr/>
          <p:nvPr/>
        </p:nvSpPr>
        <p:spPr>
          <a:xfrm>
            <a:off x="6415534" y="1362075"/>
            <a:ext cx="722858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16A085"/>
                </a:solidFill>
              </a:rPr>
              <a:t>03</a:t>
            </a:r>
            <a:endParaRPr lang="en-US" sz="3675" dirty="0"/>
          </a:p>
        </p:txBody>
      </p:sp>
      <p:sp>
        <p:nvSpPr>
          <p:cNvPr id="10" name="SK-31-text-9"/>
          <p:cNvSpPr/>
          <p:nvPr/>
        </p:nvSpPr>
        <p:spPr>
          <a:xfrm>
            <a:off x="9338221" y="1362075"/>
            <a:ext cx="754261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F39C12"/>
                </a:solidFill>
              </a:rPr>
              <a:t>04</a:t>
            </a:r>
            <a:endParaRPr lang="en-US" sz="3675" dirty="0"/>
          </a:p>
        </p:txBody>
      </p:sp>
      <p:sp>
        <p:nvSpPr>
          <p:cNvPr id="11" name="SK-31-text-10"/>
          <p:cNvSpPr/>
          <p:nvPr/>
        </p:nvSpPr>
        <p:spPr>
          <a:xfrm>
            <a:off x="557659" y="3962400"/>
            <a:ext cx="722858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E44D26"/>
                </a:solidFill>
              </a:rPr>
              <a:t>05</a:t>
            </a:r>
            <a:endParaRPr lang="en-US" sz="3675" dirty="0"/>
          </a:p>
        </p:txBody>
      </p:sp>
      <p:sp>
        <p:nvSpPr>
          <p:cNvPr id="12" name="SK-31-text-11"/>
          <p:cNvSpPr/>
          <p:nvPr/>
        </p:nvSpPr>
        <p:spPr>
          <a:xfrm>
            <a:off x="3481388" y="3962400"/>
            <a:ext cx="733425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27AE60"/>
                </a:solidFill>
              </a:rPr>
              <a:t>06</a:t>
            </a:r>
            <a:endParaRPr lang="en-US" sz="3675" dirty="0"/>
          </a:p>
        </p:txBody>
      </p:sp>
      <p:sp>
        <p:nvSpPr>
          <p:cNvPr id="13" name="SK-31-text-12"/>
          <p:cNvSpPr/>
          <p:nvPr/>
        </p:nvSpPr>
        <p:spPr>
          <a:xfrm>
            <a:off x="6415534" y="3962400"/>
            <a:ext cx="722858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F39C12"/>
                </a:solidFill>
              </a:rPr>
              <a:t>07</a:t>
            </a:r>
            <a:endParaRPr lang="en-US" sz="3675" dirty="0"/>
          </a:p>
        </p:txBody>
      </p:sp>
      <p:sp>
        <p:nvSpPr>
          <p:cNvPr id="14" name="SK-31-text-13"/>
          <p:cNvSpPr/>
          <p:nvPr/>
        </p:nvSpPr>
        <p:spPr>
          <a:xfrm>
            <a:off x="9339709" y="3962400"/>
            <a:ext cx="722858" cy="51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16A085"/>
                </a:solidFill>
              </a:rPr>
              <a:t>08</a:t>
            </a:r>
            <a:endParaRPr lang="en-US" sz="3675" dirty="0"/>
          </a:p>
        </p:txBody>
      </p:sp>
      <p:sp>
        <p:nvSpPr>
          <p:cNvPr id="15" name="SK-31-text-14"/>
          <p:cNvSpPr/>
          <p:nvPr/>
        </p:nvSpPr>
        <p:spPr>
          <a:xfrm>
            <a:off x="590550" y="2047875"/>
            <a:ext cx="576072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Pre-Mobile Bruise = Red Flag</a:t>
            </a:r>
            <a:endParaRPr lang="en-US" sz="1350" dirty="0"/>
          </a:p>
        </p:txBody>
      </p:sp>
      <p:sp>
        <p:nvSpPr>
          <p:cNvPr id="16" name="SK-31-text-15"/>
          <p:cNvSpPr/>
          <p:nvPr/>
        </p:nvSpPr>
        <p:spPr>
          <a:xfrm>
            <a:off x="3514725" y="2047875"/>
            <a:ext cx="555498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FTT + Dirty + DNA = Neglect</a:t>
            </a:r>
            <a:endParaRPr lang="en-US" sz="1350" dirty="0"/>
          </a:p>
        </p:txBody>
      </p:sp>
      <p:sp>
        <p:nvSpPr>
          <p:cNvPr id="17" name="SK-31-text-16"/>
          <p:cNvSpPr/>
          <p:nvPr/>
        </p:nvSpPr>
        <p:spPr>
          <a:xfrm>
            <a:off x="6448425" y="2047875"/>
            <a:ext cx="390906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Think Family Always</a:t>
            </a:r>
            <a:endParaRPr lang="en-US" sz="1350" dirty="0"/>
          </a:p>
        </p:txBody>
      </p:sp>
      <p:sp>
        <p:nvSpPr>
          <p:cNvPr id="18" name="SK-31-text-17"/>
          <p:cNvSpPr/>
          <p:nvPr/>
        </p:nvSpPr>
        <p:spPr>
          <a:xfrm>
            <a:off x="9342090" y="2047875"/>
            <a:ext cx="284991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Don't Accept a Changing History</a:t>
            </a:r>
            <a:endParaRPr lang="en-US" sz="1350" dirty="0"/>
          </a:p>
        </p:txBody>
      </p:sp>
      <p:sp>
        <p:nvSpPr>
          <p:cNvPr id="19" name="SK-31-text-18"/>
          <p:cNvSpPr/>
          <p:nvPr/>
        </p:nvSpPr>
        <p:spPr>
          <a:xfrm>
            <a:off x="590550" y="4581525"/>
            <a:ext cx="390906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Frozen Watchfulness</a:t>
            </a:r>
            <a:endParaRPr lang="en-US" sz="1350" dirty="0"/>
          </a:p>
        </p:txBody>
      </p:sp>
      <p:sp>
        <p:nvSpPr>
          <p:cNvPr id="20" name="SK-31-text-19"/>
          <p:cNvSpPr/>
          <p:nvPr/>
        </p:nvSpPr>
        <p:spPr>
          <a:xfrm>
            <a:off x="3514725" y="4581525"/>
            <a:ext cx="432054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Use Your Named Doctor</a:t>
            </a:r>
            <a:endParaRPr lang="en-US" sz="1350" dirty="0"/>
          </a:p>
        </p:txBody>
      </p:sp>
      <p:sp>
        <p:nvSpPr>
          <p:cNvPr id="21" name="SK-31-text-20"/>
          <p:cNvSpPr/>
          <p:nvPr/>
        </p:nvSpPr>
        <p:spPr>
          <a:xfrm>
            <a:off x="6448425" y="4581525"/>
            <a:ext cx="370332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Consider FII Early</a:t>
            </a:r>
            <a:endParaRPr lang="en-US" sz="1350" dirty="0"/>
          </a:p>
        </p:txBody>
      </p:sp>
      <p:sp>
        <p:nvSpPr>
          <p:cNvPr id="22" name="SK-31-text-21"/>
          <p:cNvSpPr/>
          <p:nvPr/>
        </p:nvSpPr>
        <p:spPr>
          <a:xfrm>
            <a:off x="9372600" y="4581525"/>
            <a:ext cx="2819400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1A206A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Attend Case Conferences</a:t>
            </a:r>
            <a:endParaRPr lang="en-US" sz="1350" dirty="0"/>
          </a:p>
        </p:txBody>
      </p:sp>
      <p:sp>
        <p:nvSpPr>
          <p:cNvPr id="23" name="SK-31-text-22"/>
          <p:cNvSpPr/>
          <p:nvPr/>
        </p:nvSpPr>
        <p:spPr>
          <a:xfrm>
            <a:off x="590550" y="2352675"/>
            <a:ext cx="2724150" cy="1068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Any bruise in a child who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cannot crawl, bottom shuffle,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or pull to stand requires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immediate action.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Document specific motor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skills — not just ‘non-mobile.’</a:t>
            </a:r>
            <a:endParaRPr lang="en-US" sz="1275" dirty="0"/>
          </a:p>
        </p:txBody>
      </p:sp>
      <p:sp>
        <p:nvSpPr>
          <p:cNvPr id="24" name="SK-31-text-23"/>
          <p:cNvSpPr/>
          <p:nvPr/>
        </p:nvSpPr>
        <p:spPr>
          <a:xfrm>
            <a:off x="3514725" y="2352675"/>
            <a:ext cx="2525018" cy="8907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Persistent failure to thrive,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poor hygiene, and repeated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non-attendance is a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safeguarding pattern — not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just an admin problem.</a:t>
            </a:r>
            <a:endParaRPr lang="en-US" sz="1275" dirty="0"/>
          </a:p>
        </p:txBody>
      </p:sp>
      <p:sp>
        <p:nvSpPr>
          <p:cNvPr id="25" name="SK-31-text-24"/>
          <p:cNvSpPr/>
          <p:nvPr/>
        </p:nvSpPr>
        <p:spPr>
          <a:xfrm>
            <a:off x="6448425" y="2352675"/>
            <a:ext cx="2367855" cy="7125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When seeing adults with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alcohol, drugs, or mental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illness — always ask: ‘Are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there children at home?’</a:t>
            </a:r>
            <a:endParaRPr lang="en-US" sz="1275" dirty="0"/>
          </a:p>
        </p:txBody>
      </p:sp>
      <p:sp>
        <p:nvSpPr>
          <p:cNvPr id="26" name="SK-31-text-25"/>
          <p:cNvSpPr/>
          <p:nvPr/>
        </p:nvSpPr>
        <p:spPr>
          <a:xfrm>
            <a:off x="9372600" y="2352675"/>
            <a:ext cx="2724150" cy="8907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If the mechanism of injury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changes between contacts,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this is a strong indicator of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maltreatment — regardless of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plausible each story sounds.</a:t>
            </a:r>
            <a:endParaRPr lang="en-US" sz="1275" dirty="0"/>
          </a:p>
        </p:txBody>
      </p:sp>
      <p:sp>
        <p:nvSpPr>
          <p:cNvPr id="27" name="SK-31-text-26"/>
          <p:cNvSpPr/>
          <p:nvPr/>
        </p:nvSpPr>
        <p:spPr>
          <a:xfrm>
            <a:off x="590550" y="4924425"/>
            <a:ext cx="2724150" cy="1068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A child who is unnaturally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still, hypervigilant, and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scanning the environment has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almost certainly experienced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repeated traumatic events.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Classic AKT exam sign.</a:t>
            </a:r>
            <a:endParaRPr lang="en-US" sz="1275" dirty="0"/>
          </a:p>
        </p:txBody>
      </p:sp>
      <p:sp>
        <p:nvSpPr>
          <p:cNvPr id="28" name="SK-31-text-27"/>
          <p:cNvSpPr/>
          <p:nvPr/>
        </p:nvSpPr>
        <p:spPr>
          <a:xfrm>
            <a:off x="3514725" y="4924425"/>
            <a:ext cx="2556421" cy="8907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Ring the named/designated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doctor when uncertain. You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don’t have to decide alone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— document the advice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given.</a:t>
            </a:r>
            <a:endParaRPr lang="en-US" sz="1275" dirty="0"/>
          </a:p>
        </p:txBody>
      </p:sp>
      <p:sp>
        <p:nvSpPr>
          <p:cNvPr id="29" name="SK-31-text-28"/>
          <p:cNvSpPr/>
          <p:nvPr/>
        </p:nvSpPr>
        <p:spPr>
          <a:xfrm>
            <a:off x="6448425" y="4924425"/>
            <a:ext cx="2703165" cy="1068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Repeated unexplained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symptoms, multiple A&amp;E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attendances, and a carer who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is over-concerned or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strangely calm = think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Fabricated or Induced Illness.</a:t>
            </a:r>
            <a:endParaRPr lang="en-US" sz="1275" dirty="0"/>
          </a:p>
        </p:txBody>
      </p:sp>
      <p:sp>
        <p:nvSpPr>
          <p:cNvPr id="30" name="SK-31-text-29"/>
          <p:cNvSpPr/>
          <p:nvPr/>
        </p:nvSpPr>
        <p:spPr>
          <a:xfrm>
            <a:off x="9372600" y="4924425"/>
            <a:ext cx="2483048" cy="1068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Your longitudinal family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knowledge is invaluable. If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you cannot attend, send a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written report.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Non-engagement must be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333333"/>
                </a:solidFill>
              </a:rPr>
              <a:t>formally explained.</a:t>
            </a:r>
            <a:endParaRPr lang="en-US" sz="1275" dirty="0"/>
          </a:p>
        </p:txBody>
      </p:sp>
      <p:sp>
        <p:nvSpPr>
          <p:cNvPr id="31" name="SK-31-text-30"/>
          <p:cNvSpPr/>
          <p:nvPr/>
        </p:nvSpPr>
        <p:spPr>
          <a:xfrm>
            <a:off x="104775" y="6638925"/>
            <a:ext cx="12087225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 · Child Protection &amp; Maltreatment in General Practice</a:t>
            </a:r>
            <a:endParaRPr lang="en-US" sz="1125" dirty="0"/>
          </a:p>
        </p:txBody>
      </p:sp>
      <p:sp>
        <p:nvSpPr>
          <p:cNvPr id="32" name="SK-31-text-31"/>
          <p:cNvSpPr/>
          <p:nvPr/>
        </p:nvSpPr>
        <p:spPr>
          <a:xfrm>
            <a:off x="7781925" y="6638925"/>
            <a:ext cx="2168723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3" name="SK-31-text-32"/>
          <p:cNvSpPr/>
          <p:nvPr/>
        </p:nvSpPr>
        <p:spPr>
          <a:xfrm>
            <a:off x="10953750" y="6638925"/>
            <a:ext cx="1152525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31 of 36</a:t>
            </a:r>
            <a:endParaRPr lang="en-US" sz="11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9969" y="6295579"/>
            <a:ext cx="182761" cy="20568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5796" y="6295579"/>
            <a:ext cx="194965" cy="20568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6281886"/>
            <a:ext cx="194965" cy="219373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671" y="1405830"/>
            <a:ext cx="304800" cy="287982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6682" y="1405830"/>
            <a:ext cx="292596" cy="301675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9859" y="150763"/>
            <a:ext cx="341263" cy="335905"/>
          </a:xfrm>
          <a:prstGeom prst="rect">
            <a:avLst/>
          </a:prstGeom>
        </p:spPr>
      </p:pic>
      <p:sp>
        <p:nvSpPr>
          <p:cNvPr id="9" name="SK-32-text-8"/>
          <p:cNvSpPr/>
          <p:nvPr/>
        </p:nvSpPr>
        <p:spPr>
          <a:xfrm>
            <a:off x="409575" y="123825"/>
            <a:ext cx="4903470" cy="3789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84"/>
              </a:lnSpc>
              <a:buNone/>
            </a:pPr>
            <a:r>
              <a:rPr lang="en-US" sz="29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EXAM PEARLS</a:t>
            </a:r>
            <a:endParaRPr lang="en-US" sz="2925" dirty="0"/>
          </a:p>
        </p:txBody>
      </p:sp>
      <p:sp>
        <p:nvSpPr>
          <p:cNvPr id="10" name="SK-32-text-9"/>
          <p:cNvSpPr/>
          <p:nvPr/>
        </p:nvSpPr>
        <p:spPr>
          <a:xfrm>
            <a:off x="6324600" y="161925"/>
            <a:ext cx="5867400" cy="2982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9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✦ AKT + SCA · High-Yield Revision</a:t>
            </a:r>
            <a:endParaRPr lang="en-US" sz="2175" dirty="0"/>
          </a:p>
        </p:txBody>
      </p:sp>
      <p:sp>
        <p:nvSpPr>
          <p:cNvPr id="11" name="SK-32-text-10"/>
          <p:cNvSpPr/>
          <p:nvPr/>
        </p:nvSpPr>
        <p:spPr>
          <a:xfrm>
            <a:off x="648593" y="762000"/>
            <a:ext cx="10875615" cy="3143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875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Know these cold before your exam — these topics come up repeatedly</a:t>
            </a:r>
            <a:endParaRPr lang="en-US" sz="1875" dirty="0"/>
          </a:p>
        </p:txBody>
      </p:sp>
      <p:sp>
        <p:nvSpPr>
          <p:cNvPr id="12" name="SK-32-text-11"/>
          <p:cNvSpPr/>
          <p:nvPr/>
        </p:nvSpPr>
        <p:spPr>
          <a:xfrm>
            <a:off x="1628775" y="1419225"/>
            <a:ext cx="658368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— Knowledge &amp; Recall</a:t>
            </a:r>
            <a:endParaRPr lang="en-US" sz="1800" dirty="0"/>
          </a:p>
        </p:txBody>
      </p:sp>
      <p:sp>
        <p:nvSpPr>
          <p:cNvPr id="13" name="SK-32-text-12"/>
          <p:cNvSpPr/>
          <p:nvPr/>
        </p:nvSpPr>
        <p:spPr>
          <a:xfrm>
            <a:off x="6810375" y="1419225"/>
            <a:ext cx="5381625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SCA — Communication &amp; Consultation</a:t>
            </a:r>
            <a:endParaRPr lang="en-US" sz="1800" dirty="0"/>
          </a:p>
        </p:txBody>
      </p:sp>
      <p:sp>
        <p:nvSpPr>
          <p:cNvPr id="14" name="SK-32-text-13"/>
          <p:cNvSpPr/>
          <p:nvPr/>
        </p:nvSpPr>
        <p:spPr>
          <a:xfrm>
            <a:off x="657225" y="2181225"/>
            <a:ext cx="9281160" cy="2640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Independently Mobile — NICE Dec 2025</a:t>
            </a:r>
            <a:endParaRPr lang="en-US" sz="1575" dirty="0"/>
          </a:p>
        </p:txBody>
      </p:sp>
      <p:sp>
        <p:nvSpPr>
          <p:cNvPr id="15" name="SK-32-text-14"/>
          <p:cNvSpPr/>
          <p:nvPr/>
        </p:nvSpPr>
        <p:spPr>
          <a:xfrm>
            <a:off x="657225" y="3209925"/>
            <a:ext cx="41148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Terminology Update</a:t>
            </a:r>
            <a:endParaRPr lang="en-US" sz="1500" dirty="0"/>
          </a:p>
        </p:txBody>
      </p:sp>
      <p:sp>
        <p:nvSpPr>
          <p:cNvPr id="16" name="SK-32-text-15"/>
          <p:cNvSpPr/>
          <p:nvPr/>
        </p:nvSpPr>
        <p:spPr>
          <a:xfrm>
            <a:off x="657225" y="4305300"/>
            <a:ext cx="52578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FGM Mandatory Reporting</a:t>
            </a:r>
            <a:endParaRPr lang="en-US" sz="1500" dirty="0"/>
          </a:p>
        </p:txBody>
      </p:sp>
      <p:sp>
        <p:nvSpPr>
          <p:cNvPr id="17" name="SK-32-text-16"/>
          <p:cNvSpPr/>
          <p:nvPr/>
        </p:nvSpPr>
        <p:spPr>
          <a:xfrm>
            <a:off x="657225" y="5334000"/>
            <a:ext cx="54102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Working Together 2026</a:t>
            </a:r>
            <a:endParaRPr lang="en-US" sz="1500" dirty="0"/>
          </a:p>
        </p:txBody>
      </p:sp>
      <p:sp>
        <p:nvSpPr>
          <p:cNvPr id="18" name="SK-32-text-17"/>
          <p:cNvSpPr/>
          <p:nvPr/>
        </p:nvSpPr>
        <p:spPr>
          <a:xfrm>
            <a:off x="6562725" y="2181225"/>
            <a:ext cx="45720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Opening with Concern</a:t>
            </a:r>
            <a:endParaRPr lang="en-US" sz="1500" dirty="0"/>
          </a:p>
        </p:txBody>
      </p:sp>
      <p:sp>
        <p:nvSpPr>
          <p:cNvPr id="19" name="SK-32-text-18"/>
          <p:cNvSpPr/>
          <p:nvPr/>
        </p:nvSpPr>
        <p:spPr>
          <a:xfrm>
            <a:off x="6562725" y="3209925"/>
            <a:ext cx="5629275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Never Promise Confidentiality</a:t>
            </a:r>
            <a:endParaRPr lang="en-US" sz="1500" dirty="0"/>
          </a:p>
        </p:txBody>
      </p:sp>
      <p:sp>
        <p:nvSpPr>
          <p:cNvPr id="20" name="SK-32-text-19"/>
          <p:cNvSpPr/>
          <p:nvPr/>
        </p:nvSpPr>
        <p:spPr>
          <a:xfrm>
            <a:off x="6562725" y="4305300"/>
            <a:ext cx="5629275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Professional Curiosity in Consultation</a:t>
            </a:r>
            <a:endParaRPr lang="en-US" sz="1500" dirty="0"/>
          </a:p>
        </p:txBody>
      </p:sp>
      <p:sp>
        <p:nvSpPr>
          <p:cNvPr id="21" name="SK-32-text-20"/>
          <p:cNvSpPr/>
          <p:nvPr/>
        </p:nvSpPr>
        <p:spPr>
          <a:xfrm>
            <a:off x="6562725" y="5334000"/>
            <a:ext cx="45720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If You Suspect Abuse</a:t>
            </a:r>
            <a:endParaRPr lang="en-US" sz="1500" dirty="0"/>
          </a:p>
        </p:txBody>
      </p:sp>
      <p:sp>
        <p:nvSpPr>
          <p:cNvPr id="22" name="SK-32-text-21"/>
          <p:cNvSpPr/>
          <p:nvPr/>
        </p:nvSpPr>
        <p:spPr>
          <a:xfrm>
            <a:off x="1869728" y="1733550"/>
            <a:ext cx="2661196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E9E9E9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Single Best Answer focus</a:t>
            </a:r>
            <a:endParaRPr lang="en-US" sz="1350" dirty="0"/>
          </a:p>
        </p:txBody>
      </p:sp>
      <p:sp>
        <p:nvSpPr>
          <p:cNvPr id="23" name="SK-32-text-22"/>
          <p:cNvSpPr/>
          <p:nvPr/>
        </p:nvSpPr>
        <p:spPr>
          <a:xfrm>
            <a:off x="7461349" y="1733550"/>
            <a:ext cx="3069878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07"/>
              </a:lnSpc>
              <a:buNone/>
            </a:pPr>
            <a:r>
              <a:rPr lang="en-US" sz="1350" dirty="0">
                <a:solidFill>
                  <a:srgbClr val="E9E9E9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Role-play &amp; consultation skills</a:t>
            </a:r>
            <a:endParaRPr lang="en-US" sz="1350" dirty="0"/>
          </a:p>
        </p:txBody>
      </p:sp>
      <p:sp>
        <p:nvSpPr>
          <p:cNvPr id="24" name="SK-32-text-23"/>
          <p:cNvSpPr/>
          <p:nvPr/>
        </p:nvSpPr>
        <p:spPr>
          <a:xfrm>
            <a:off x="3729038" y="6638925"/>
            <a:ext cx="4714875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71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Child Protection &amp; Maltreatment in General Practice</a:t>
            </a:r>
            <a:endParaRPr lang="en-US" sz="1050" dirty="0"/>
          </a:p>
        </p:txBody>
      </p:sp>
      <p:sp>
        <p:nvSpPr>
          <p:cNvPr id="25" name="SK-32-text-24"/>
          <p:cNvSpPr/>
          <p:nvPr/>
        </p:nvSpPr>
        <p:spPr>
          <a:xfrm>
            <a:off x="161925" y="6638925"/>
            <a:ext cx="4320540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6" name="SK-32-text-25"/>
          <p:cNvSpPr/>
          <p:nvPr/>
        </p:nvSpPr>
        <p:spPr>
          <a:xfrm>
            <a:off x="9734550" y="6334125"/>
            <a:ext cx="2284065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Colour key: ✅ AKT 🟢 SCA</a:t>
            </a:r>
            <a:endParaRPr lang="en-US" sz="1350" dirty="0"/>
          </a:p>
        </p:txBody>
      </p:sp>
      <p:sp>
        <p:nvSpPr>
          <p:cNvPr id="27" name="SK-32-text-26"/>
          <p:cNvSpPr/>
          <p:nvPr/>
        </p:nvSpPr>
        <p:spPr>
          <a:xfrm>
            <a:off x="10896600" y="6638925"/>
            <a:ext cx="1173361" cy="1748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32 of 36</a:t>
            </a:r>
            <a:endParaRPr lang="en-US" sz="1350" dirty="0"/>
          </a:p>
        </p:txBody>
      </p:sp>
      <p:sp>
        <p:nvSpPr>
          <p:cNvPr id="28" name="SK-32-text-27"/>
          <p:cNvSpPr/>
          <p:nvPr/>
        </p:nvSpPr>
        <p:spPr>
          <a:xfrm>
            <a:off x="657225" y="6334125"/>
            <a:ext cx="11534775" cy="136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71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Remember: Refer if concerned — Children's Social Care investigate, not GPs</a:t>
            </a:r>
            <a:endParaRPr lang="en-US" sz="1050" dirty="0"/>
          </a:p>
        </p:txBody>
      </p:sp>
      <p:sp>
        <p:nvSpPr>
          <p:cNvPr id="29" name="SK-32-text-28"/>
          <p:cNvSpPr/>
          <p:nvPr/>
        </p:nvSpPr>
        <p:spPr>
          <a:xfrm>
            <a:off x="657225" y="2457450"/>
            <a:ext cx="5731073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New consensus definition: crawl, bottom shuffle, pull to stand,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cruise, walk. Any bruise in a non-mobile infant = red flag.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Document specific motor skills.</a:t>
            </a:r>
            <a:endParaRPr lang="en-US" sz="1275" dirty="0"/>
          </a:p>
        </p:txBody>
      </p:sp>
      <p:sp>
        <p:nvSpPr>
          <p:cNvPr id="30" name="SK-32-text-29"/>
          <p:cNvSpPr/>
          <p:nvPr/>
        </p:nvSpPr>
        <p:spPr>
          <a:xfrm>
            <a:off x="657225" y="3486150"/>
            <a:ext cx="5919788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Munchausen by Proxy → now Fabricated or Induced Illness (FII).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 Protection Register → now Child Protection Plan.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Never use old terms in exam answers.</a:t>
            </a:r>
            <a:endParaRPr lang="en-US" sz="1275" dirty="0"/>
          </a:p>
        </p:txBody>
      </p:sp>
      <p:sp>
        <p:nvSpPr>
          <p:cNvPr id="31" name="SK-32-text-30"/>
          <p:cNvSpPr/>
          <p:nvPr/>
        </p:nvSpPr>
        <p:spPr>
          <a:xfrm>
            <a:off x="657225" y="4581525"/>
            <a:ext cx="5856833" cy="3205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Since April 2015 — ALL healthcare professionals must report to</a:t>
            </a:r>
            <a:endParaRPr lang="en-US" sz="1275" dirty="0"/>
          </a:p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police. Any girl under 18 with FGM or at risk. No exceptions.</a:t>
            </a:r>
            <a:endParaRPr lang="en-US" sz="1275" dirty="0"/>
          </a:p>
        </p:txBody>
      </p:sp>
      <p:sp>
        <p:nvSpPr>
          <p:cNvPr id="32" name="SK-32-text-31"/>
          <p:cNvSpPr/>
          <p:nvPr/>
        </p:nvSpPr>
        <p:spPr>
          <a:xfrm>
            <a:off x="657225" y="5610225"/>
            <a:ext cx="5982593" cy="3205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Current statutory guidance — not 2018 or 2023. MASA replaces</a:t>
            </a:r>
            <a:endParaRPr lang="en-US" sz="1275" dirty="0"/>
          </a:p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LSCB. Safeguarding Partners: Local Authority + NHS ICB + Police.</a:t>
            </a:r>
            <a:endParaRPr lang="en-US" sz="1275" dirty="0"/>
          </a:p>
        </p:txBody>
      </p:sp>
      <p:sp>
        <p:nvSpPr>
          <p:cNvPr id="33" name="SK-32-text-32"/>
          <p:cNvSpPr/>
          <p:nvPr/>
        </p:nvSpPr>
        <p:spPr>
          <a:xfrm>
            <a:off x="6562725" y="2457450"/>
            <a:ext cx="5458718" cy="578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Use: 'I'm concerned about [child's name] — can you help me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understand what happened?' — child-centred language, not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accusatory.</a:t>
            </a:r>
            <a:endParaRPr lang="en-US" sz="1275" dirty="0"/>
          </a:p>
        </p:txBody>
      </p:sp>
      <p:sp>
        <p:nvSpPr>
          <p:cNvPr id="34" name="SK-32-text-33"/>
          <p:cNvSpPr/>
          <p:nvPr/>
        </p:nvSpPr>
        <p:spPr>
          <a:xfrm>
            <a:off x="6562725" y="3486150"/>
            <a:ext cx="5542508" cy="3205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Never say 'This stays between us.' Say: 'I may need to share</a:t>
            </a:r>
            <a:endParaRPr lang="en-US" sz="1275" dirty="0"/>
          </a:p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this with others to keep your child safe — that's my duty.'</a:t>
            </a:r>
            <a:endParaRPr lang="en-US" sz="1275" dirty="0"/>
          </a:p>
        </p:txBody>
      </p:sp>
      <p:sp>
        <p:nvSpPr>
          <p:cNvPr id="35" name="SK-32-text-34"/>
          <p:cNvSpPr/>
          <p:nvPr/>
        </p:nvSpPr>
        <p:spPr>
          <a:xfrm>
            <a:off x="6562725" y="4567003"/>
            <a:ext cx="5835848" cy="4808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Show it: 'I notice [child] has been seen five times in two months</a:t>
            </a:r>
            <a:endParaRPr lang="en-US" sz="1275" dirty="0"/>
          </a:p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for injuries — I want to make sure we're giving the best care.'</a:t>
            </a:r>
            <a:endParaRPr lang="en-US" sz="1275" dirty="0"/>
          </a:p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Curious, not accusatory.</a:t>
            </a:r>
            <a:endParaRPr lang="en-US" sz="1275" dirty="0"/>
          </a:p>
        </p:txBody>
      </p:sp>
      <p:sp>
        <p:nvSpPr>
          <p:cNvPr id="36" name="SK-32-text-35"/>
          <p:cNvSpPr/>
          <p:nvPr/>
        </p:nvSpPr>
        <p:spPr>
          <a:xfrm>
            <a:off x="6530875" y="5610225"/>
            <a:ext cx="5940623" cy="3205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Involve named doctor. Document everything. Refer — do not</a:t>
            </a:r>
            <a:endParaRPr lang="en-US" sz="1275" dirty="0"/>
          </a:p>
          <a:p>
            <a:pPr marL="0" indent="0">
              <a:lnSpc>
                <a:spcPts val="126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investigate yourself. Show this process clearly in the SCA station.</a:t>
            </a:r>
            <a:endParaRPr lang="en-US" sz="12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059" y="5356027"/>
            <a:ext cx="365671" cy="356592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5356027"/>
            <a:ext cx="377875" cy="356592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059" y="4409629"/>
            <a:ext cx="365671" cy="356592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4409629"/>
            <a:ext cx="377875" cy="356592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5059" y="3470077"/>
            <a:ext cx="365671" cy="37713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3470077"/>
            <a:ext cx="377875" cy="377130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5059" y="2557909"/>
            <a:ext cx="365671" cy="370284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2557909"/>
            <a:ext cx="377875" cy="370284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5059" y="1618357"/>
            <a:ext cx="365671" cy="390823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1618357"/>
            <a:ext cx="390079" cy="390823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500509"/>
            <a:ext cx="390079" cy="390823"/>
          </a:xfrm>
          <a:prstGeom prst="rect">
            <a:avLst/>
          </a:prstGeom>
        </p:spPr>
      </p:pic>
      <p:sp>
        <p:nvSpPr>
          <p:cNvPr id="14" name="SK-33-text-13"/>
          <p:cNvSpPr/>
          <p:nvPr/>
        </p:nvSpPr>
        <p:spPr>
          <a:xfrm>
            <a:off x="1019175" y="466725"/>
            <a:ext cx="3600450" cy="380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92"/>
              </a:lnSpc>
              <a:buNone/>
            </a:pPr>
            <a:r>
              <a:rPr lang="en-US" sz="2625" b="1" dirty="0">
                <a:solidFill>
                  <a:srgbClr val="FFFFFF"/>
                </a:solidFill>
              </a:rPr>
              <a:t>Red Flags</a:t>
            </a:r>
            <a:endParaRPr lang="en-US" sz="2625" dirty="0"/>
          </a:p>
        </p:txBody>
      </p:sp>
      <p:sp>
        <p:nvSpPr>
          <p:cNvPr id="15" name="SK-33-text-14"/>
          <p:cNvSpPr/>
          <p:nvPr/>
        </p:nvSpPr>
        <p:spPr>
          <a:xfrm>
            <a:off x="1076325" y="1562100"/>
            <a:ext cx="980694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Any bruise in a pre-mobile infant</a:t>
            </a:r>
            <a:endParaRPr lang="en-US" sz="1950" dirty="0"/>
          </a:p>
        </p:txBody>
      </p:sp>
      <p:sp>
        <p:nvSpPr>
          <p:cNvPr id="16" name="SK-33-text-15"/>
          <p:cNvSpPr/>
          <p:nvPr/>
        </p:nvSpPr>
        <p:spPr>
          <a:xfrm>
            <a:off x="1076325" y="2457450"/>
            <a:ext cx="683514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Posterior rib fractures</a:t>
            </a:r>
            <a:endParaRPr lang="en-US" sz="1950" dirty="0"/>
          </a:p>
        </p:txBody>
      </p:sp>
      <p:sp>
        <p:nvSpPr>
          <p:cNvPr id="17" name="SK-33-text-16"/>
          <p:cNvSpPr/>
          <p:nvPr/>
        </p:nvSpPr>
        <p:spPr>
          <a:xfrm>
            <a:off x="1076325" y="3381375"/>
            <a:ext cx="1010412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Child's direct disclosure of abuse</a:t>
            </a:r>
            <a:endParaRPr lang="en-US" sz="1950" dirty="0"/>
          </a:p>
        </p:txBody>
      </p:sp>
      <p:sp>
        <p:nvSpPr>
          <p:cNvPr id="18" name="SK-33-text-17"/>
          <p:cNvSpPr/>
          <p:nvPr/>
        </p:nvSpPr>
        <p:spPr>
          <a:xfrm>
            <a:off x="1076325" y="4305300"/>
            <a:ext cx="901446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Pregnancy or STI under age 13</a:t>
            </a:r>
            <a:endParaRPr lang="en-US" sz="1950" dirty="0"/>
          </a:p>
        </p:txBody>
      </p:sp>
      <p:sp>
        <p:nvSpPr>
          <p:cNvPr id="19" name="SK-33-text-18"/>
          <p:cNvSpPr/>
          <p:nvPr/>
        </p:nvSpPr>
        <p:spPr>
          <a:xfrm>
            <a:off x="1076325" y="5219700"/>
            <a:ext cx="802386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Frenulum bruising in a baby</a:t>
            </a:r>
            <a:endParaRPr lang="en-US" sz="1950" dirty="0"/>
          </a:p>
        </p:txBody>
      </p:sp>
      <p:sp>
        <p:nvSpPr>
          <p:cNvPr id="20" name="SK-33-text-19"/>
          <p:cNvSpPr/>
          <p:nvPr/>
        </p:nvSpPr>
        <p:spPr>
          <a:xfrm>
            <a:off x="6934200" y="1562100"/>
            <a:ext cx="525780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FGM identified in a girl under 18</a:t>
            </a:r>
            <a:endParaRPr lang="en-US" sz="1950" dirty="0"/>
          </a:p>
        </p:txBody>
      </p:sp>
      <p:sp>
        <p:nvSpPr>
          <p:cNvPr id="21" name="SK-33-text-20"/>
          <p:cNvSpPr/>
          <p:nvPr/>
        </p:nvSpPr>
        <p:spPr>
          <a:xfrm>
            <a:off x="6879878" y="2457450"/>
            <a:ext cx="5312122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Frozen watchfulness</a:t>
            </a:r>
            <a:endParaRPr lang="en-US" sz="1950" dirty="0"/>
          </a:p>
        </p:txBody>
      </p:sp>
      <p:sp>
        <p:nvSpPr>
          <p:cNvPr id="22" name="SK-33-text-21"/>
          <p:cNvSpPr/>
          <p:nvPr/>
        </p:nvSpPr>
        <p:spPr>
          <a:xfrm>
            <a:off x="6934200" y="3381375"/>
            <a:ext cx="525780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Patterned bruising</a:t>
            </a:r>
            <a:endParaRPr lang="en-US" sz="1950" dirty="0"/>
          </a:p>
        </p:txBody>
      </p:sp>
      <p:sp>
        <p:nvSpPr>
          <p:cNvPr id="23" name="SK-33-text-22"/>
          <p:cNvSpPr/>
          <p:nvPr/>
        </p:nvSpPr>
        <p:spPr>
          <a:xfrm>
            <a:off x="6911280" y="4305300"/>
            <a:ext cx="528072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Repeated unexplained presentations</a:t>
            </a:r>
            <a:endParaRPr lang="en-US" sz="1950" dirty="0"/>
          </a:p>
        </p:txBody>
      </p:sp>
      <p:sp>
        <p:nvSpPr>
          <p:cNvPr id="24" name="SK-33-text-23"/>
          <p:cNvSpPr/>
          <p:nvPr/>
        </p:nvSpPr>
        <p:spPr>
          <a:xfrm>
            <a:off x="6596955" y="5219700"/>
            <a:ext cx="559504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4A0000"/>
                </a:solidFill>
              </a:rPr>
              <a:t>Domestic abuse with dependent children</a:t>
            </a:r>
            <a:endParaRPr lang="en-US" sz="1950" dirty="0"/>
          </a:p>
        </p:txBody>
      </p:sp>
      <p:sp>
        <p:nvSpPr>
          <p:cNvPr id="25" name="SK-33-text-24"/>
          <p:cNvSpPr/>
          <p:nvPr/>
        </p:nvSpPr>
        <p:spPr>
          <a:xfrm>
            <a:off x="962025" y="952500"/>
            <a:ext cx="11229975" cy="2099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575" b="1" i="1" dirty="0">
                <a:solidFill>
                  <a:srgbClr val="FFC0CB"/>
                </a:solidFill>
              </a:rPr>
              <a:t>Urgent safety-netting criteria — act immediately, do not delay referral</a:t>
            </a:r>
            <a:endParaRPr lang="en-US" sz="1575" dirty="0"/>
          </a:p>
        </p:txBody>
      </p:sp>
      <p:sp>
        <p:nvSpPr>
          <p:cNvPr id="26" name="SK-33-text-25"/>
          <p:cNvSpPr/>
          <p:nvPr/>
        </p:nvSpPr>
        <p:spPr>
          <a:xfrm>
            <a:off x="2274525" y="6207111"/>
            <a:ext cx="11273879" cy="1800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18"/>
              </a:lnSpc>
              <a:buNone/>
            </a:pPr>
            <a:r>
              <a:rPr lang="en-US" sz="1350" b="1" dirty="0">
                <a:solidFill>
                  <a:srgbClr val="4A0000"/>
                </a:solidFill>
              </a:rPr>
              <a:t>⚡ If any red flag is present — refer to Children's Social Care the same day. Do not wait for certainty.</a:t>
            </a:r>
            <a:endParaRPr lang="en-US" sz="1350" dirty="0"/>
          </a:p>
        </p:txBody>
      </p:sp>
      <p:sp>
        <p:nvSpPr>
          <p:cNvPr id="27" name="SK-33-text-26"/>
          <p:cNvSpPr/>
          <p:nvPr/>
        </p:nvSpPr>
        <p:spPr>
          <a:xfrm>
            <a:off x="11207055" y="57150"/>
            <a:ext cx="984796" cy="129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20"/>
              </a:lnSpc>
              <a:buNone/>
            </a:pPr>
            <a:r>
              <a:rPr lang="en-US" sz="1275" dirty="0">
                <a:solidFill>
                  <a:srgbClr val="FFD70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Red Flags</a:t>
            </a:r>
            <a:endParaRPr lang="en-US" sz="1275" dirty="0"/>
          </a:p>
        </p:txBody>
      </p:sp>
      <p:sp>
        <p:nvSpPr>
          <p:cNvPr id="28" name="SK-33-text-27"/>
          <p:cNvSpPr/>
          <p:nvPr/>
        </p:nvSpPr>
        <p:spPr>
          <a:xfrm>
            <a:off x="1076325" y="1895475"/>
            <a:ext cx="11115675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Cannot crawl, bottom shuffle, pull to stand, or walk — NICE Dec 2025</a:t>
            </a:r>
            <a:endParaRPr lang="en-US" sz="1050" dirty="0"/>
          </a:p>
        </p:txBody>
      </p:sp>
      <p:sp>
        <p:nvSpPr>
          <p:cNvPr id="29" name="SK-33-text-28"/>
          <p:cNvSpPr/>
          <p:nvPr/>
        </p:nvSpPr>
        <p:spPr>
          <a:xfrm>
            <a:off x="1076325" y="2800350"/>
            <a:ext cx="11115675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Highly specific for non-accidental injury — caused by forceful squeezing</a:t>
            </a:r>
            <a:endParaRPr lang="en-US" sz="1050" dirty="0"/>
          </a:p>
        </p:txBody>
      </p:sp>
      <p:sp>
        <p:nvSpPr>
          <p:cNvPr id="30" name="SK-33-text-29"/>
          <p:cNvSpPr/>
          <p:nvPr/>
        </p:nvSpPr>
        <p:spPr>
          <a:xfrm>
            <a:off x="1076325" y="3724275"/>
            <a:ext cx="992124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Document verbatim — do not coach or suggest; refer immediately</a:t>
            </a:r>
            <a:endParaRPr lang="en-US" sz="1050" dirty="0"/>
          </a:p>
        </p:txBody>
      </p:sp>
      <p:sp>
        <p:nvSpPr>
          <p:cNvPr id="31" name="SK-33-text-30"/>
          <p:cNvSpPr/>
          <p:nvPr/>
        </p:nvSpPr>
        <p:spPr>
          <a:xfrm>
            <a:off x="1076325" y="4648200"/>
            <a:ext cx="944118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 capacity to consent in law — mandatory reporting applies</a:t>
            </a:r>
            <a:endParaRPr lang="en-US" sz="1050" dirty="0"/>
          </a:p>
        </p:txBody>
      </p:sp>
      <p:sp>
        <p:nvSpPr>
          <p:cNvPr id="32" name="SK-33-text-31"/>
          <p:cNvSpPr/>
          <p:nvPr/>
        </p:nvSpPr>
        <p:spPr>
          <a:xfrm>
            <a:off x="1076325" y="5543550"/>
            <a:ext cx="5018633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Strong indicator of physical abuse — requires urgent paediatric</a:t>
            </a:r>
            <a:endParaRPr lang="en-US" sz="1050" dirty="0"/>
          </a:p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assessment</a:t>
            </a:r>
            <a:endParaRPr lang="en-US" sz="1050" dirty="0"/>
          </a:p>
        </p:txBody>
      </p:sp>
      <p:sp>
        <p:nvSpPr>
          <p:cNvPr id="33" name="SK-33-text-32"/>
          <p:cNvSpPr/>
          <p:nvPr/>
        </p:nvSpPr>
        <p:spPr>
          <a:xfrm>
            <a:off x="6934200" y="1895475"/>
            <a:ext cx="525780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Mandatory police report — also report to NHS Digital</a:t>
            </a:r>
            <a:endParaRPr lang="en-US" sz="1050" dirty="0"/>
          </a:p>
        </p:txBody>
      </p:sp>
      <p:sp>
        <p:nvSpPr>
          <p:cNvPr id="34" name="SK-33-text-33"/>
          <p:cNvSpPr/>
          <p:nvPr/>
        </p:nvSpPr>
        <p:spPr>
          <a:xfrm>
            <a:off x="6934200" y="2794907"/>
            <a:ext cx="557406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Unnaturally still, hypervigilant child — sign of chronic repeated trauma</a:t>
            </a:r>
            <a:endParaRPr lang="en-US" sz="1050" dirty="0"/>
          </a:p>
        </p:txBody>
      </p:sp>
      <p:sp>
        <p:nvSpPr>
          <p:cNvPr id="35" name="SK-33-text-34"/>
          <p:cNvSpPr/>
          <p:nvPr/>
        </p:nvSpPr>
        <p:spPr>
          <a:xfrm>
            <a:off x="6934200" y="3724275"/>
            <a:ext cx="5257800" cy="1467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Hand-print, belt mark, ligature mark — never accidental in pattern</a:t>
            </a:r>
            <a:endParaRPr lang="en-US" sz="1050" dirty="0"/>
          </a:p>
        </p:txBody>
      </p:sp>
      <p:sp>
        <p:nvSpPr>
          <p:cNvPr id="36" name="SK-33-text-35"/>
          <p:cNvSpPr/>
          <p:nvPr/>
        </p:nvSpPr>
        <p:spPr>
          <a:xfrm>
            <a:off x="6976170" y="4679391"/>
            <a:ext cx="5532090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Consider Fabricated or Induced Illness (FII) — multi-agency response</a:t>
            </a:r>
            <a:endParaRPr lang="en-US" sz="1050" dirty="0"/>
          </a:p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needed</a:t>
            </a:r>
            <a:endParaRPr lang="en-US" sz="1050" dirty="0"/>
          </a:p>
        </p:txBody>
      </p:sp>
      <p:sp>
        <p:nvSpPr>
          <p:cNvPr id="37" name="SK-33-text-36"/>
          <p:cNvSpPr/>
          <p:nvPr/>
        </p:nvSpPr>
        <p:spPr>
          <a:xfrm>
            <a:off x="6976170" y="5543550"/>
            <a:ext cx="5469136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Witnessing DA = emotional abuse; co-occurrence with maltreatment</a:t>
            </a:r>
            <a:endParaRPr lang="en-US" sz="1050" dirty="0"/>
          </a:p>
          <a:p>
            <a:pPr marL="0" indent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maltreatment 30–60%</a:t>
            </a:r>
            <a:endParaRPr lang="en-US" sz="1050" dirty="0"/>
          </a:p>
        </p:txBody>
      </p:sp>
      <p:sp>
        <p:nvSpPr>
          <p:cNvPr id="38" name="SK-33-text-37"/>
          <p:cNvSpPr/>
          <p:nvPr/>
        </p:nvSpPr>
        <p:spPr>
          <a:xfrm>
            <a:off x="694804" y="6638925"/>
            <a:ext cx="7578090" cy="1337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5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Child Protection &amp; Maltreatment in General Practice</a:t>
            </a:r>
            <a:endParaRPr lang="en-US" sz="975" dirty="0"/>
          </a:p>
        </p:txBody>
      </p:sp>
      <p:sp>
        <p:nvSpPr>
          <p:cNvPr id="39" name="SK-33-text-38"/>
          <p:cNvSpPr/>
          <p:nvPr/>
        </p:nvSpPr>
        <p:spPr>
          <a:xfrm>
            <a:off x="5007173" y="6638925"/>
            <a:ext cx="2158305" cy="1337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5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40" name="SK-33-text-39"/>
          <p:cNvSpPr/>
          <p:nvPr/>
        </p:nvSpPr>
        <p:spPr>
          <a:xfrm>
            <a:off x="10972800" y="6638925"/>
            <a:ext cx="1120973" cy="1337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5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Slide 33 of 36</a:t>
            </a:r>
            <a:endParaRPr lang="en-US" sz="97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780" y="6034980"/>
            <a:ext cx="353467" cy="322213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169" y="4725144"/>
            <a:ext cx="438894" cy="397669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169" y="3332857"/>
            <a:ext cx="438894" cy="404515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169" y="1933873"/>
            <a:ext cx="438894" cy="418207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4725144"/>
            <a:ext cx="438894" cy="397669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332857"/>
            <a:ext cx="438894" cy="404515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1927027"/>
            <a:ext cx="438894" cy="425053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263" y="226219"/>
            <a:ext cx="877788" cy="816025"/>
          </a:xfrm>
          <a:prstGeom prst="rect">
            <a:avLst/>
          </a:prstGeom>
        </p:spPr>
      </p:pic>
      <p:sp>
        <p:nvSpPr>
          <p:cNvPr id="11" name="SK-34-text-10"/>
          <p:cNvSpPr/>
          <p:nvPr/>
        </p:nvSpPr>
        <p:spPr>
          <a:xfrm>
            <a:off x="1447800" y="180975"/>
            <a:ext cx="7200900" cy="480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80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COMMON PITFALLS</a:t>
            </a:r>
            <a:endParaRPr lang="en-US" sz="3150" dirty="0"/>
          </a:p>
        </p:txBody>
      </p:sp>
      <p:sp>
        <p:nvSpPr>
          <p:cNvPr id="12" name="SK-34-text-11"/>
          <p:cNvSpPr/>
          <p:nvPr/>
        </p:nvSpPr>
        <p:spPr>
          <a:xfrm>
            <a:off x="1143000" y="1962150"/>
            <a:ext cx="97155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Promising Absolute Confidentiality</a:t>
            </a:r>
            <a:endParaRPr lang="en-US" sz="1875" dirty="0"/>
          </a:p>
        </p:txBody>
      </p:sp>
      <p:sp>
        <p:nvSpPr>
          <p:cNvPr id="13" name="SK-34-text-12"/>
          <p:cNvSpPr/>
          <p:nvPr/>
        </p:nvSpPr>
        <p:spPr>
          <a:xfrm>
            <a:off x="6867525" y="1962150"/>
            <a:ext cx="532447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Using ‘Munchausen by Proxy’</a:t>
            </a:r>
            <a:endParaRPr lang="en-US" sz="1875" dirty="0"/>
          </a:p>
        </p:txBody>
      </p:sp>
      <p:sp>
        <p:nvSpPr>
          <p:cNvPr id="14" name="SK-34-text-13"/>
          <p:cNvSpPr/>
          <p:nvPr/>
        </p:nvSpPr>
        <p:spPr>
          <a:xfrm>
            <a:off x="1143000" y="3333750"/>
            <a:ext cx="74295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Coding DNA Without Concern</a:t>
            </a:r>
            <a:endParaRPr lang="en-US" sz="1875" dirty="0"/>
          </a:p>
        </p:txBody>
      </p:sp>
      <p:sp>
        <p:nvSpPr>
          <p:cNvPr id="15" name="SK-34-text-14"/>
          <p:cNvSpPr/>
          <p:nvPr/>
        </p:nvSpPr>
        <p:spPr>
          <a:xfrm>
            <a:off x="6867525" y="3333750"/>
            <a:ext cx="532447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Forgetting Sibling Records</a:t>
            </a:r>
            <a:endParaRPr lang="en-US" sz="1875" dirty="0"/>
          </a:p>
        </p:txBody>
      </p:sp>
      <p:sp>
        <p:nvSpPr>
          <p:cNvPr id="16" name="SK-34-text-15"/>
          <p:cNvSpPr/>
          <p:nvPr/>
        </p:nvSpPr>
        <p:spPr>
          <a:xfrm>
            <a:off x="1143000" y="4752975"/>
            <a:ext cx="85725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Waiting for Certainty to Refer</a:t>
            </a:r>
            <a:endParaRPr lang="en-US" sz="1875" dirty="0"/>
          </a:p>
        </p:txBody>
      </p:sp>
      <p:sp>
        <p:nvSpPr>
          <p:cNvPr id="17" name="SK-34-text-16"/>
          <p:cNvSpPr/>
          <p:nvPr/>
        </p:nvSpPr>
        <p:spPr>
          <a:xfrm>
            <a:off x="6743700" y="4752975"/>
            <a:ext cx="54483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Missing Child Protection Conferences</a:t>
            </a:r>
            <a:endParaRPr lang="en-US" sz="1875" dirty="0"/>
          </a:p>
        </p:txBody>
      </p:sp>
      <p:sp>
        <p:nvSpPr>
          <p:cNvPr id="18" name="SK-34-text-17"/>
          <p:cNvSpPr/>
          <p:nvPr/>
        </p:nvSpPr>
        <p:spPr>
          <a:xfrm>
            <a:off x="1447800" y="762000"/>
            <a:ext cx="10744200" cy="2738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56"/>
              </a:lnSpc>
              <a:buNone/>
            </a:pPr>
            <a:r>
              <a:rPr lang="en-US" sz="1725" i="1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Frequent GP trainee errors in child protection.</a:t>
            </a:r>
            <a:endParaRPr lang="en-US" sz="1725" dirty="0"/>
          </a:p>
        </p:txBody>
      </p:sp>
      <p:sp>
        <p:nvSpPr>
          <p:cNvPr id="19" name="SK-34-text-18"/>
          <p:cNvSpPr/>
          <p:nvPr/>
        </p:nvSpPr>
        <p:spPr>
          <a:xfrm>
            <a:off x="3377059" y="6067425"/>
            <a:ext cx="5752058" cy="240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650" dirty="0">
                <a:solidFill>
                  <a:srgbClr val="8B451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One pitfall missed = one child unprotected</a:t>
            </a:r>
            <a:endParaRPr lang="en-US" sz="1650" dirty="0"/>
          </a:p>
        </p:txBody>
      </p:sp>
      <p:sp>
        <p:nvSpPr>
          <p:cNvPr id="20" name="SK-34-text-19"/>
          <p:cNvSpPr/>
          <p:nvPr/>
        </p:nvSpPr>
        <p:spPr>
          <a:xfrm>
            <a:off x="838200" y="2419350"/>
            <a:ext cx="5699671" cy="398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You CANNOT guarantee confidentiality in safeguarding.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Explain your legal duty clearly — never apologise for it.</a:t>
            </a:r>
            <a:endParaRPr lang="en-US" sz="1425" dirty="0"/>
          </a:p>
        </p:txBody>
      </p:sp>
      <p:sp>
        <p:nvSpPr>
          <p:cNvPr id="21" name="SK-34-text-20"/>
          <p:cNvSpPr/>
          <p:nvPr/>
        </p:nvSpPr>
        <p:spPr>
          <a:xfrm>
            <a:off x="6712148" y="2419350"/>
            <a:ext cx="5479703" cy="398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Outdated term. Correct term is Fabricated or Induced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Illness (FII). Wrong terminology in exams costs marks.</a:t>
            </a:r>
            <a:endParaRPr lang="en-US" sz="1425" dirty="0"/>
          </a:p>
        </p:txBody>
      </p:sp>
      <p:sp>
        <p:nvSpPr>
          <p:cNvPr id="22" name="SK-34-text-21"/>
          <p:cNvSpPr/>
          <p:nvPr/>
        </p:nvSpPr>
        <p:spPr>
          <a:xfrm>
            <a:off x="838200" y="3790950"/>
            <a:ext cx="5615880" cy="398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Persistent ‘Did Not Attend’ is a safeguarding pattern —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not just an admin issue. Flag it.</a:t>
            </a:r>
            <a:endParaRPr lang="en-US" sz="1425" dirty="0"/>
          </a:p>
        </p:txBody>
      </p:sp>
      <p:sp>
        <p:nvSpPr>
          <p:cNvPr id="23" name="SK-34-text-22"/>
          <p:cNvSpPr/>
          <p:nvPr/>
        </p:nvSpPr>
        <p:spPr>
          <a:xfrm>
            <a:off x="6867525" y="3790950"/>
            <a:ext cx="5186363" cy="398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Risk extends to ALL children in the household. Tag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sibling records — household risk is shared risk.</a:t>
            </a:r>
            <a:endParaRPr lang="en-US" sz="1425" dirty="0"/>
          </a:p>
        </p:txBody>
      </p:sp>
      <p:sp>
        <p:nvSpPr>
          <p:cNvPr id="24" name="SK-34-text-23"/>
          <p:cNvSpPr/>
          <p:nvPr/>
        </p:nvSpPr>
        <p:spPr>
          <a:xfrm>
            <a:off x="838200" y="5200650"/>
            <a:ext cx="5657850" cy="398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GPs investigate nothing — Children’s Social Care does.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Refer if concerned. Uncertainty is not a reason to delay.</a:t>
            </a:r>
            <a:endParaRPr lang="en-US" sz="1425" dirty="0"/>
          </a:p>
        </p:txBody>
      </p:sp>
      <p:sp>
        <p:nvSpPr>
          <p:cNvPr id="25" name="SK-34-text-24"/>
          <p:cNvSpPr/>
          <p:nvPr/>
        </p:nvSpPr>
        <p:spPr>
          <a:xfrm>
            <a:off x="6806505" y="5200650"/>
            <a:ext cx="5385346" cy="398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Your longitudinal family knowledge is legally required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input. If you can't attend, send a written report.</a:t>
            </a:r>
            <a:endParaRPr lang="en-US" sz="1425" dirty="0"/>
          </a:p>
        </p:txBody>
      </p:sp>
      <p:sp>
        <p:nvSpPr>
          <p:cNvPr id="26" name="SK-34-text-25"/>
          <p:cNvSpPr/>
          <p:nvPr/>
        </p:nvSpPr>
        <p:spPr>
          <a:xfrm>
            <a:off x="2248793" y="1409700"/>
            <a:ext cx="773236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i="1" dirty="0">
                <a:solidFill>
                  <a:srgbClr val="8B4513"/>
                </a:solidFill>
              </a:rPr>
              <a:t>Recognising your own blind spots is part of being a safe clinician.</a:t>
            </a:r>
            <a:endParaRPr lang="en-US" sz="1650" dirty="0"/>
          </a:p>
        </p:txBody>
      </p:sp>
      <p:sp>
        <p:nvSpPr>
          <p:cNvPr id="27" name="SK-34-text-26"/>
          <p:cNvSpPr/>
          <p:nvPr/>
        </p:nvSpPr>
        <p:spPr>
          <a:xfrm>
            <a:off x="76200" y="6600825"/>
            <a:ext cx="274320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Common Pitfalls</a:t>
            </a:r>
            <a:endParaRPr lang="en-US" sz="1200" dirty="0"/>
          </a:p>
        </p:txBody>
      </p:sp>
      <p:sp>
        <p:nvSpPr>
          <p:cNvPr id="28" name="SK-34-text-27"/>
          <p:cNvSpPr/>
          <p:nvPr/>
        </p:nvSpPr>
        <p:spPr>
          <a:xfrm>
            <a:off x="9006780" y="6600825"/>
            <a:ext cx="3185071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Deck · May 2026</a:t>
            </a:r>
            <a:endParaRPr lang="en-US" sz="1200" dirty="0"/>
          </a:p>
        </p:txBody>
      </p:sp>
      <p:sp>
        <p:nvSpPr>
          <p:cNvPr id="29" name="SK-34-text-28"/>
          <p:cNvSpPr/>
          <p:nvPr/>
        </p:nvSpPr>
        <p:spPr>
          <a:xfrm>
            <a:off x="10064948" y="114300"/>
            <a:ext cx="2126903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· Slide 34</a:t>
            </a:r>
            <a:endParaRPr lang="en-US" sz="1200" dirty="0"/>
          </a:p>
        </p:txBody>
      </p:sp>
      <p:sp>
        <p:nvSpPr>
          <p:cNvPr id="30" name="SK-34-text-29"/>
          <p:cNvSpPr/>
          <p:nvPr/>
        </p:nvSpPr>
        <p:spPr>
          <a:xfrm>
            <a:off x="5140077" y="6600825"/>
            <a:ext cx="1959173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671" y="5575548"/>
            <a:ext cx="207169" cy="239911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671" y="4903440"/>
            <a:ext cx="207169" cy="239911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1671" y="4231332"/>
            <a:ext cx="207169" cy="198834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671" y="3504307"/>
            <a:ext cx="207169" cy="239911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1671" y="2804815"/>
            <a:ext cx="207169" cy="226219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1671" y="2091630"/>
            <a:ext cx="207169" cy="239911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5589240"/>
            <a:ext cx="219373" cy="226219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4930825"/>
            <a:ext cx="219373" cy="191988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4210794"/>
            <a:ext cx="219373" cy="233065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63" y="3497461"/>
            <a:ext cx="219373" cy="246757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063" y="2797969"/>
            <a:ext cx="219373" cy="233065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2098477"/>
            <a:ext cx="219373" cy="233065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3153" y="932557"/>
            <a:ext cx="390079" cy="473125"/>
          </a:xfrm>
          <a:prstGeom prst="rect">
            <a:avLst/>
          </a:prstGeom>
        </p:spPr>
      </p:pic>
      <p:sp>
        <p:nvSpPr>
          <p:cNvPr id="16" name="SK-35-text-15"/>
          <p:cNvSpPr/>
          <p:nvPr/>
        </p:nvSpPr>
        <p:spPr>
          <a:xfrm>
            <a:off x="962025" y="1019175"/>
            <a:ext cx="493776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121F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Quick Recall</a:t>
            </a:r>
            <a:endParaRPr lang="en-US" sz="2700" dirty="0"/>
          </a:p>
        </p:txBody>
      </p:sp>
      <p:sp>
        <p:nvSpPr>
          <p:cNvPr id="17" name="SK-35-text-16"/>
          <p:cNvSpPr/>
          <p:nvPr/>
        </p:nvSpPr>
        <p:spPr>
          <a:xfrm>
            <a:off x="466725" y="676275"/>
            <a:ext cx="34290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875" b="1" dirty="0">
                <a:solidFill>
                  <a:srgbClr val="00A9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FINAL REVIEW</a:t>
            </a:r>
            <a:endParaRPr lang="en-US" sz="1875" dirty="0"/>
          </a:p>
        </p:txBody>
      </p:sp>
      <p:sp>
        <p:nvSpPr>
          <p:cNvPr id="18" name="SK-35-text-17"/>
          <p:cNvSpPr/>
          <p:nvPr/>
        </p:nvSpPr>
        <p:spPr>
          <a:xfrm>
            <a:off x="938511" y="2132112"/>
            <a:ext cx="173736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CC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FLAG</a:t>
            </a:r>
            <a:endParaRPr lang="en-US" sz="1425" dirty="0"/>
          </a:p>
        </p:txBody>
      </p:sp>
      <p:sp>
        <p:nvSpPr>
          <p:cNvPr id="19" name="SK-35-text-18"/>
          <p:cNvSpPr/>
          <p:nvPr/>
        </p:nvSpPr>
        <p:spPr>
          <a:xfrm>
            <a:off x="714375" y="2362200"/>
            <a:ext cx="880110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Pre-mobile bruise = red flag always</a:t>
            </a:r>
            <a:endParaRPr lang="en-US" sz="1650" dirty="0"/>
          </a:p>
        </p:txBody>
      </p:sp>
      <p:sp>
        <p:nvSpPr>
          <p:cNvPr id="20" name="SK-35-text-19"/>
          <p:cNvSpPr/>
          <p:nvPr/>
        </p:nvSpPr>
        <p:spPr>
          <a:xfrm>
            <a:off x="962025" y="2866057"/>
            <a:ext cx="65151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800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425" dirty="0"/>
          </a:p>
        </p:txBody>
      </p:sp>
      <p:sp>
        <p:nvSpPr>
          <p:cNvPr id="21" name="SK-35-text-20"/>
          <p:cNvSpPr/>
          <p:nvPr/>
        </p:nvSpPr>
        <p:spPr>
          <a:xfrm>
            <a:off x="714375" y="3048000"/>
            <a:ext cx="11477625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Dec 2025: independently mobile defined</a:t>
            </a:r>
            <a:endParaRPr lang="en-US" sz="1650" dirty="0"/>
          </a:p>
        </p:txBody>
      </p:sp>
      <p:sp>
        <p:nvSpPr>
          <p:cNvPr id="22" name="SK-35-text-21"/>
          <p:cNvSpPr/>
          <p:nvPr/>
        </p:nvSpPr>
        <p:spPr>
          <a:xfrm>
            <a:off x="938511" y="3435846"/>
            <a:ext cx="8151465" cy="681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85"/>
              </a:lnSpc>
              <a:buNone/>
            </a:pPr>
            <a:r>
              <a:rPr lang="en-US" sz="1500" b="1" dirty="0">
                <a:solidFill>
                  <a:srgbClr val="0000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Framework</a:t>
            </a:r>
            <a:endParaRPr lang="en-US" sz="1500" dirty="0"/>
          </a:p>
          <a:p>
            <a:pPr marL="0" indent="0">
              <a:lnSpc>
                <a:spcPts val="2685"/>
              </a:lnSpc>
              <a:buNone/>
            </a:pPr>
            <a:r>
              <a:rPr lang="en-US" sz="1500" b="1" dirty="0">
                <a:solidFill>
                  <a:srgbClr val="0000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 — statutory framework</a:t>
            </a:r>
            <a:endParaRPr lang="en-US" sz="1500" dirty="0"/>
          </a:p>
        </p:txBody>
      </p:sp>
      <p:sp>
        <p:nvSpPr>
          <p:cNvPr id="23" name="SK-35-text-22"/>
          <p:cNvSpPr/>
          <p:nvPr/>
        </p:nvSpPr>
        <p:spPr>
          <a:xfrm>
            <a:off x="2024361" y="3566081"/>
            <a:ext cx="65151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</a:t>
            </a:r>
            <a:endParaRPr lang="en-US" sz="1425" dirty="0"/>
          </a:p>
        </p:txBody>
      </p:sp>
      <p:sp>
        <p:nvSpPr>
          <p:cNvPr id="24" name="SK-35-text-23"/>
          <p:cNvSpPr/>
          <p:nvPr/>
        </p:nvSpPr>
        <p:spPr>
          <a:xfrm>
            <a:off x="926633" y="4204692"/>
            <a:ext cx="829818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Fill replaces Munchausen by Proxy</a:t>
            </a:r>
            <a:endParaRPr lang="en-US" sz="1650" dirty="0"/>
          </a:p>
        </p:txBody>
      </p:sp>
      <p:sp>
        <p:nvSpPr>
          <p:cNvPr id="25" name="SK-35-text-24"/>
          <p:cNvSpPr/>
          <p:nvPr/>
        </p:nvSpPr>
        <p:spPr>
          <a:xfrm>
            <a:off x="661035" y="4550378"/>
            <a:ext cx="152019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FF8C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PITFALL</a:t>
            </a:r>
            <a:endParaRPr lang="en-US" sz="1425" dirty="0"/>
          </a:p>
        </p:txBody>
      </p:sp>
      <p:sp>
        <p:nvSpPr>
          <p:cNvPr id="26" name="SK-35-text-25"/>
          <p:cNvSpPr/>
          <p:nvPr/>
        </p:nvSpPr>
        <p:spPr>
          <a:xfrm>
            <a:off x="930027" y="4928507"/>
            <a:ext cx="11477625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Refer if concerned — don’t investigate yourself</a:t>
            </a:r>
            <a:endParaRPr lang="en-US" sz="1650" dirty="0"/>
          </a:p>
        </p:txBody>
      </p:sp>
      <p:sp>
        <p:nvSpPr>
          <p:cNvPr id="27" name="SK-35-text-26"/>
          <p:cNvSpPr/>
          <p:nvPr/>
        </p:nvSpPr>
        <p:spPr>
          <a:xfrm>
            <a:off x="926633" y="5262478"/>
            <a:ext cx="65151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800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</a:t>
            </a:r>
            <a:endParaRPr lang="en-US" sz="1425" dirty="0"/>
          </a:p>
        </p:txBody>
      </p:sp>
      <p:sp>
        <p:nvSpPr>
          <p:cNvPr id="28" name="SK-35-text-27"/>
          <p:cNvSpPr/>
          <p:nvPr/>
        </p:nvSpPr>
        <p:spPr>
          <a:xfrm>
            <a:off x="926633" y="5579715"/>
            <a:ext cx="989076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FGM: mandatory police report, under 18</a:t>
            </a:r>
            <a:endParaRPr lang="en-US" sz="1650" dirty="0"/>
          </a:p>
        </p:txBody>
      </p:sp>
      <p:sp>
        <p:nvSpPr>
          <p:cNvPr id="29" name="SK-35-text-28"/>
          <p:cNvSpPr/>
          <p:nvPr/>
        </p:nvSpPr>
        <p:spPr>
          <a:xfrm>
            <a:off x="5288637" y="5663569"/>
            <a:ext cx="65151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</a:t>
            </a:r>
            <a:endParaRPr lang="en-US" sz="1425" dirty="0"/>
          </a:p>
        </p:txBody>
      </p:sp>
      <p:sp>
        <p:nvSpPr>
          <p:cNvPr id="30" name="SK-35-text-29"/>
          <p:cNvSpPr/>
          <p:nvPr/>
        </p:nvSpPr>
        <p:spPr>
          <a:xfrm>
            <a:off x="6767948" y="5815927"/>
            <a:ext cx="5127300" cy="225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81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Think Children with every adult patient</a:t>
            </a:r>
            <a:b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</a:b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</a:t>
            </a:r>
          </a:p>
          <a:p>
            <a:pPr marL="0" indent="0">
              <a:lnSpc>
                <a:spcPts val="81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</a:rPr>
              <a:t>When adults present with worrying stuff, </a:t>
            </a:r>
            <a:r>
              <a:rPr lang="en-US" sz="1500" b="1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</a:rPr>
              <a:t>eg</a:t>
            </a: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</a:rPr>
              <a:t> alcohol, think</a:t>
            </a:r>
            <a:b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</a:rPr>
            </a:br>
            <a:endParaRPr lang="en-US" sz="1500" b="1" dirty="0">
              <a:solidFill>
                <a:srgbClr val="000000"/>
              </a:solidFill>
              <a:latin typeface="Noto Sans KR" pitchFamily="34" charset="0"/>
              <a:ea typeface="Noto Sans KR" pitchFamily="34" charset="-122"/>
            </a:endParaRPr>
          </a:p>
          <a:p>
            <a:pPr marL="0" indent="0">
              <a:lnSpc>
                <a:spcPts val="81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</a:rPr>
              <a:t>about their children.</a:t>
            </a:r>
            <a:endParaRPr lang="en-US" sz="1500" dirty="0"/>
          </a:p>
        </p:txBody>
      </p:sp>
      <p:sp>
        <p:nvSpPr>
          <p:cNvPr id="31" name="SK-35-text-30"/>
          <p:cNvSpPr/>
          <p:nvPr/>
        </p:nvSpPr>
        <p:spPr>
          <a:xfrm>
            <a:off x="6686550" y="2114550"/>
            <a:ext cx="195453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000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FRAMEWORK</a:t>
            </a:r>
            <a:endParaRPr lang="en-US" sz="1425" dirty="0"/>
          </a:p>
        </p:txBody>
      </p:sp>
      <p:sp>
        <p:nvSpPr>
          <p:cNvPr id="32" name="SK-35-text-31"/>
          <p:cNvSpPr/>
          <p:nvPr/>
        </p:nvSpPr>
        <p:spPr>
          <a:xfrm>
            <a:off x="6471196" y="2362200"/>
            <a:ext cx="5720804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Four categories: physical, emotional, sexual, neglect</a:t>
            </a:r>
            <a:endParaRPr lang="en-US" sz="1650" dirty="0"/>
          </a:p>
        </p:txBody>
      </p:sp>
      <p:sp>
        <p:nvSpPr>
          <p:cNvPr id="33" name="SK-35-text-32"/>
          <p:cNvSpPr/>
          <p:nvPr/>
        </p:nvSpPr>
        <p:spPr>
          <a:xfrm>
            <a:off x="6686550" y="2809875"/>
            <a:ext cx="173736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CC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FLAG</a:t>
            </a:r>
            <a:endParaRPr lang="en-US" sz="1425" dirty="0"/>
          </a:p>
        </p:txBody>
      </p:sp>
      <p:sp>
        <p:nvSpPr>
          <p:cNvPr id="34" name="SK-35-text-33"/>
          <p:cNvSpPr/>
          <p:nvPr/>
        </p:nvSpPr>
        <p:spPr>
          <a:xfrm>
            <a:off x="6686550" y="3048000"/>
            <a:ext cx="550545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Frozen watchfulness = chronic abuse sign</a:t>
            </a:r>
            <a:endParaRPr lang="en-US" sz="1650" dirty="0"/>
          </a:p>
        </p:txBody>
      </p:sp>
      <p:sp>
        <p:nvSpPr>
          <p:cNvPr id="35" name="SK-35-text-34"/>
          <p:cNvSpPr/>
          <p:nvPr/>
        </p:nvSpPr>
        <p:spPr>
          <a:xfrm>
            <a:off x="6686550" y="3495675"/>
            <a:ext cx="65151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00A9B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</a:t>
            </a:r>
            <a:endParaRPr lang="en-US" sz="1425" dirty="0"/>
          </a:p>
        </p:txBody>
      </p:sp>
      <p:sp>
        <p:nvSpPr>
          <p:cNvPr id="36" name="SK-35-text-35"/>
          <p:cNvSpPr/>
          <p:nvPr/>
        </p:nvSpPr>
        <p:spPr>
          <a:xfrm>
            <a:off x="6686550" y="3733800"/>
            <a:ext cx="550545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Voice of child: document verbatim</a:t>
            </a:r>
            <a:endParaRPr lang="en-US" sz="1650" dirty="0"/>
          </a:p>
        </p:txBody>
      </p:sp>
      <p:sp>
        <p:nvSpPr>
          <p:cNvPr id="37" name="SK-35-text-36"/>
          <p:cNvSpPr/>
          <p:nvPr/>
        </p:nvSpPr>
        <p:spPr>
          <a:xfrm>
            <a:off x="6686550" y="4200525"/>
            <a:ext cx="152019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FF8C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PITFALL</a:t>
            </a:r>
            <a:endParaRPr lang="en-US" sz="1425" dirty="0"/>
          </a:p>
        </p:txBody>
      </p:sp>
      <p:sp>
        <p:nvSpPr>
          <p:cNvPr id="38" name="SK-35-text-37"/>
          <p:cNvSpPr/>
          <p:nvPr/>
        </p:nvSpPr>
        <p:spPr>
          <a:xfrm>
            <a:off x="6686550" y="4438650"/>
            <a:ext cx="550545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Tag sibling records — household risk</a:t>
            </a:r>
            <a:endParaRPr lang="en-US" sz="1650" dirty="0"/>
          </a:p>
        </p:txBody>
      </p:sp>
      <p:sp>
        <p:nvSpPr>
          <p:cNvPr id="39" name="SK-35-text-38"/>
          <p:cNvSpPr/>
          <p:nvPr/>
        </p:nvSpPr>
        <p:spPr>
          <a:xfrm>
            <a:off x="6686550" y="4895850"/>
            <a:ext cx="1954530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5"/>
              </a:lnSpc>
              <a:buNone/>
            </a:pPr>
            <a:r>
              <a:rPr lang="en-US" sz="1425" b="1" dirty="0">
                <a:solidFill>
                  <a:srgbClr val="000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FRAMEWORK</a:t>
            </a:r>
            <a:endParaRPr lang="en-US" sz="1425" dirty="0"/>
          </a:p>
        </p:txBody>
      </p:sp>
      <p:sp>
        <p:nvSpPr>
          <p:cNvPr id="40" name="SK-35-text-39"/>
          <p:cNvSpPr/>
          <p:nvPr/>
        </p:nvSpPr>
        <p:spPr>
          <a:xfrm>
            <a:off x="6686550" y="5143500"/>
            <a:ext cx="550545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47: local authority must investigate</a:t>
            </a:r>
            <a:endParaRPr lang="en-US" sz="1650" dirty="0"/>
          </a:p>
        </p:txBody>
      </p:sp>
      <p:sp>
        <p:nvSpPr>
          <p:cNvPr id="41" name="SK-35-text-40"/>
          <p:cNvSpPr/>
          <p:nvPr/>
        </p:nvSpPr>
        <p:spPr>
          <a:xfrm>
            <a:off x="0" y="123825"/>
            <a:ext cx="12192000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• CHILD PROTECTION &amp; MALTREATMENT IN GENERAL PRACTICE</a:t>
            </a:r>
            <a:endParaRPr lang="en-US" sz="1875" dirty="0"/>
          </a:p>
        </p:txBody>
      </p:sp>
      <p:sp>
        <p:nvSpPr>
          <p:cNvPr id="42" name="SK-35-text-41"/>
          <p:cNvSpPr/>
          <p:nvPr/>
        </p:nvSpPr>
        <p:spPr>
          <a:xfrm>
            <a:off x="466725" y="1495425"/>
            <a:ext cx="11725275" cy="2366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3"/>
              </a:lnSpc>
              <a:buNone/>
            </a:pPr>
            <a:r>
              <a:rPr lang="en-US" sz="1725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8–12 key points • max 6 words each • read fast</a:t>
            </a:r>
            <a:endParaRPr lang="en-US" sz="1725" dirty="0"/>
          </a:p>
        </p:txBody>
      </p:sp>
      <p:sp>
        <p:nvSpPr>
          <p:cNvPr id="43" name="SK-35-text-42"/>
          <p:cNvSpPr/>
          <p:nvPr/>
        </p:nvSpPr>
        <p:spPr>
          <a:xfrm>
            <a:off x="2338834" y="6296025"/>
            <a:ext cx="1770608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5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Purple = AKT Focus</a:t>
            </a:r>
            <a:endParaRPr lang="en-US" sz="1200" dirty="0"/>
          </a:p>
        </p:txBody>
      </p:sp>
      <p:sp>
        <p:nvSpPr>
          <p:cNvPr id="44" name="SK-35-text-43"/>
          <p:cNvSpPr/>
          <p:nvPr/>
        </p:nvSpPr>
        <p:spPr>
          <a:xfrm>
            <a:off x="4053334" y="6296025"/>
            <a:ext cx="1561058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5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Teal = SCA Focus</a:t>
            </a:r>
            <a:endParaRPr lang="en-US" sz="1200" dirty="0"/>
          </a:p>
        </p:txBody>
      </p:sp>
      <p:sp>
        <p:nvSpPr>
          <p:cNvPr id="45" name="SK-35-text-44"/>
          <p:cNvSpPr/>
          <p:nvPr/>
        </p:nvSpPr>
        <p:spPr>
          <a:xfrm>
            <a:off x="5622131" y="6296025"/>
            <a:ext cx="1414463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5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= Red Flag</a:t>
            </a:r>
            <a:endParaRPr lang="en-US" sz="1200" dirty="0"/>
          </a:p>
        </p:txBody>
      </p:sp>
      <p:sp>
        <p:nvSpPr>
          <p:cNvPr id="46" name="SK-35-text-45"/>
          <p:cNvSpPr/>
          <p:nvPr/>
        </p:nvSpPr>
        <p:spPr>
          <a:xfrm>
            <a:off x="7056090" y="6296025"/>
            <a:ext cx="1299121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5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Amber = Pitfall</a:t>
            </a:r>
            <a:endParaRPr lang="en-US" sz="1200" dirty="0"/>
          </a:p>
        </p:txBody>
      </p:sp>
      <p:sp>
        <p:nvSpPr>
          <p:cNvPr id="47" name="SK-35-text-46"/>
          <p:cNvSpPr/>
          <p:nvPr/>
        </p:nvSpPr>
        <p:spPr>
          <a:xfrm>
            <a:off x="8402389" y="6296025"/>
            <a:ext cx="1644848" cy="1809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25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Navy = Framework</a:t>
            </a:r>
            <a:endParaRPr lang="en-US" sz="1200" dirty="0"/>
          </a:p>
        </p:txBody>
      </p:sp>
      <p:sp>
        <p:nvSpPr>
          <p:cNvPr id="48" name="SK-35-text-47"/>
          <p:cNvSpPr/>
          <p:nvPr/>
        </p:nvSpPr>
        <p:spPr>
          <a:xfrm>
            <a:off x="466725" y="6638925"/>
            <a:ext cx="65151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35 of 36 • Quick Recall</a:t>
            </a:r>
            <a:endParaRPr lang="en-US" sz="1350" dirty="0"/>
          </a:p>
        </p:txBody>
      </p:sp>
      <p:sp>
        <p:nvSpPr>
          <p:cNvPr id="49" name="SK-35-text-48"/>
          <p:cNvSpPr/>
          <p:nvPr/>
        </p:nvSpPr>
        <p:spPr>
          <a:xfrm>
            <a:off x="9734550" y="6638925"/>
            <a:ext cx="221069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• May 2026</a:t>
            </a:r>
            <a:endParaRPr lang="en-US" sz="1350" dirty="0"/>
          </a:p>
        </p:txBody>
      </p:sp>
      <p:sp>
        <p:nvSpPr>
          <p:cNvPr id="50" name="SK-35-text-49"/>
          <p:cNvSpPr/>
          <p:nvPr/>
        </p:nvSpPr>
        <p:spPr>
          <a:xfrm>
            <a:off x="5140077" y="6638925"/>
            <a:ext cx="195917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4753" y="781794"/>
            <a:ext cx="889992" cy="781794"/>
          </a:xfrm>
          <a:prstGeom prst="rect">
            <a:avLst/>
          </a:prstGeom>
        </p:spPr>
      </p:pic>
      <p:sp>
        <p:nvSpPr>
          <p:cNvPr id="6" name="SK-36-text-5"/>
          <p:cNvSpPr/>
          <p:nvPr/>
        </p:nvSpPr>
        <p:spPr>
          <a:xfrm>
            <a:off x="3729038" y="1714500"/>
            <a:ext cx="4714875" cy="4229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330"/>
              </a:lnSpc>
              <a:buNone/>
            </a:pPr>
            <a:r>
              <a:rPr lang="en-US" sz="2775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Important Disclaimer</a:t>
            </a:r>
            <a:endParaRPr lang="en-US" sz="2775" dirty="0"/>
          </a:p>
        </p:txBody>
      </p:sp>
      <p:sp>
        <p:nvSpPr>
          <p:cNvPr id="7" name="SK-36-text-6"/>
          <p:cNvSpPr/>
          <p:nvPr/>
        </p:nvSpPr>
        <p:spPr>
          <a:xfrm>
            <a:off x="4669631" y="5324475"/>
            <a:ext cx="2881313" cy="2559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16"/>
              </a:lnSpc>
              <a:buNone/>
            </a:pPr>
            <a:r>
              <a:rPr lang="en-US" sz="1575" b="1" dirty="0">
                <a:solidFill>
                  <a:srgbClr val="D37D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8" name="SK-36-text-7"/>
          <p:cNvSpPr/>
          <p:nvPr/>
        </p:nvSpPr>
        <p:spPr>
          <a:xfrm>
            <a:off x="1682948" y="2762250"/>
            <a:ext cx="10508903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verify clinical advice, drug doses, and thresholds against the latest NICE guidelines,</a:t>
            </a:r>
            <a:endParaRPr lang="en-US" sz="1575" dirty="0"/>
          </a:p>
          <a:p>
            <a:pPr marL="0" indent="0">
              <a:lnSpc>
                <a:spcPts val="2142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BNF, and local Trust/ICB protocols before acting on information in this resource.</a:t>
            </a:r>
            <a:endParaRPr lang="en-US" sz="1575" dirty="0"/>
          </a:p>
        </p:txBody>
      </p:sp>
      <p:sp>
        <p:nvSpPr>
          <p:cNvPr id="9" name="SK-36-text-8"/>
          <p:cNvSpPr/>
          <p:nvPr/>
        </p:nvSpPr>
        <p:spPr>
          <a:xfrm>
            <a:off x="1525786" y="3743325"/>
            <a:ext cx="10666065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This teaching deck is produced for educational purposes only, specifically for GP trainees undertaking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training. It does not constitute clinical advice and should not replace individual clinical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judgment or current statutory guidance.</a:t>
            </a:r>
            <a:endParaRPr lang="en-US" sz="1425" dirty="0"/>
          </a:p>
        </p:txBody>
      </p:sp>
      <p:sp>
        <p:nvSpPr>
          <p:cNvPr id="10" name="SK-36-text-9"/>
          <p:cNvSpPr/>
          <p:nvPr/>
        </p:nvSpPr>
        <p:spPr>
          <a:xfrm>
            <a:off x="0" y="114300"/>
            <a:ext cx="12192000" cy="2559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16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• CHILD PROTECTION &amp; MALTREATMENT IN GENERAL PRACTICE</a:t>
            </a:r>
            <a:endParaRPr lang="en-US" sz="1575" dirty="0"/>
          </a:p>
        </p:txBody>
      </p:sp>
      <p:sp>
        <p:nvSpPr>
          <p:cNvPr id="11" name="SK-36-text-10"/>
          <p:cNvSpPr/>
          <p:nvPr/>
        </p:nvSpPr>
        <p:spPr>
          <a:xfrm>
            <a:off x="560487" y="4762500"/>
            <a:ext cx="1134710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Content reflects NICE CG89 (updated December 2025) and Working Together to Safeguard Children 2026 standards at time of creation.</a:t>
            </a:r>
            <a:endParaRPr lang="en-US" sz="1125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Created May 2026 · Subject to update as guidance evolves</a:t>
            </a:r>
            <a:endParaRPr lang="en-US" sz="1125" dirty="0"/>
          </a:p>
        </p:txBody>
      </p:sp>
      <p:sp>
        <p:nvSpPr>
          <p:cNvPr id="12" name="SK-36-text-11"/>
          <p:cNvSpPr/>
          <p:nvPr/>
        </p:nvSpPr>
        <p:spPr>
          <a:xfrm>
            <a:off x="10253663" y="6572250"/>
            <a:ext cx="1938337" cy="1671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16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Educational Use Only</a:t>
            </a:r>
            <a:endParaRPr lang="en-US" sz="1125" dirty="0"/>
          </a:p>
        </p:txBody>
      </p:sp>
      <p:sp>
        <p:nvSpPr>
          <p:cNvPr id="13" name="SK-36-text-12"/>
          <p:cNvSpPr/>
          <p:nvPr/>
        </p:nvSpPr>
        <p:spPr>
          <a:xfrm>
            <a:off x="2742158" y="6572250"/>
            <a:ext cx="6726436" cy="1671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16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 • Bradford VTS Teaching Deck • Created May 2026</a:t>
            </a:r>
            <a:endParaRPr lang="en-US" sz="1125" dirty="0"/>
          </a:p>
        </p:txBody>
      </p:sp>
      <p:sp>
        <p:nvSpPr>
          <p:cNvPr id="14" name="SK-36-text-13"/>
          <p:cNvSpPr/>
          <p:nvPr/>
        </p:nvSpPr>
        <p:spPr>
          <a:xfrm>
            <a:off x="104775" y="6572250"/>
            <a:ext cx="2857500" cy="1671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36 of 36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596" y="4972050"/>
            <a:ext cx="414486" cy="383977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985742"/>
            <a:ext cx="365671" cy="370284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3394621"/>
            <a:ext cx="390079" cy="3429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3374082"/>
            <a:ext cx="353467" cy="383977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8596" y="1789807"/>
            <a:ext cx="414486" cy="349746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1776115"/>
            <a:ext cx="353467" cy="383977"/>
          </a:xfrm>
          <a:prstGeom prst="rect">
            <a:avLst/>
          </a:prstGeom>
        </p:spPr>
      </p:pic>
      <p:sp>
        <p:nvSpPr>
          <p:cNvPr id="9" name="SK-5-text-8"/>
          <p:cNvSpPr/>
          <p:nvPr/>
        </p:nvSpPr>
        <p:spPr>
          <a:xfrm>
            <a:off x="285750" y="228600"/>
            <a:ext cx="1190625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CATEGORIES OF MALTREATMENT</a:t>
            </a:r>
            <a:endParaRPr lang="en-US" sz="3300" dirty="0"/>
          </a:p>
        </p:txBody>
      </p:sp>
      <p:sp>
        <p:nvSpPr>
          <p:cNvPr id="10" name="SK-5-text-9"/>
          <p:cNvSpPr/>
          <p:nvPr/>
        </p:nvSpPr>
        <p:spPr>
          <a:xfrm>
            <a:off x="1143000" y="1809750"/>
            <a:ext cx="352044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Physical Abuse</a:t>
            </a:r>
            <a:endParaRPr lang="en-US" sz="1650" dirty="0"/>
          </a:p>
        </p:txBody>
      </p:sp>
      <p:sp>
        <p:nvSpPr>
          <p:cNvPr id="11" name="SK-5-text-10"/>
          <p:cNvSpPr/>
          <p:nvPr/>
        </p:nvSpPr>
        <p:spPr>
          <a:xfrm>
            <a:off x="6934200" y="1809750"/>
            <a:ext cx="37719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Emotional Abuse</a:t>
            </a:r>
            <a:endParaRPr lang="en-US" sz="1650" dirty="0"/>
          </a:p>
        </p:txBody>
      </p:sp>
      <p:sp>
        <p:nvSpPr>
          <p:cNvPr id="12" name="SK-5-text-11"/>
          <p:cNvSpPr/>
          <p:nvPr/>
        </p:nvSpPr>
        <p:spPr>
          <a:xfrm>
            <a:off x="1143000" y="3429000"/>
            <a:ext cx="301752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Abuse</a:t>
            </a:r>
            <a:endParaRPr lang="en-US" sz="1650" dirty="0"/>
          </a:p>
        </p:txBody>
      </p:sp>
      <p:sp>
        <p:nvSpPr>
          <p:cNvPr id="13" name="SK-5-text-12"/>
          <p:cNvSpPr/>
          <p:nvPr/>
        </p:nvSpPr>
        <p:spPr>
          <a:xfrm>
            <a:off x="6934200" y="3429000"/>
            <a:ext cx="176022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Neglect</a:t>
            </a:r>
            <a:endParaRPr lang="en-US" sz="1650" dirty="0"/>
          </a:p>
        </p:txBody>
      </p:sp>
      <p:sp>
        <p:nvSpPr>
          <p:cNvPr id="14" name="SK-5-text-13"/>
          <p:cNvSpPr/>
          <p:nvPr/>
        </p:nvSpPr>
        <p:spPr>
          <a:xfrm>
            <a:off x="1143000" y="5029200"/>
            <a:ext cx="77952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Sexual Exploitation (CSE)</a:t>
            </a:r>
            <a:endParaRPr lang="en-US" sz="1650" dirty="0"/>
          </a:p>
        </p:txBody>
      </p:sp>
      <p:sp>
        <p:nvSpPr>
          <p:cNvPr id="15" name="SK-5-text-14"/>
          <p:cNvSpPr/>
          <p:nvPr/>
        </p:nvSpPr>
        <p:spPr>
          <a:xfrm>
            <a:off x="6934200" y="5029200"/>
            <a:ext cx="45262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CCE / County Lines</a:t>
            </a:r>
            <a:endParaRPr lang="en-US" sz="1650" dirty="0"/>
          </a:p>
        </p:txBody>
      </p:sp>
      <p:sp>
        <p:nvSpPr>
          <p:cNvPr id="16" name="SK-5-text-15"/>
          <p:cNvSpPr/>
          <p:nvPr/>
        </p:nvSpPr>
        <p:spPr>
          <a:xfrm>
            <a:off x="409575" y="1104900"/>
            <a:ext cx="11782425" cy="293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12"/>
              </a:lnSpc>
              <a:buNone/>
            </a:pPr>
            <a:r>
              <a:rPr lang="en-US" sz="1725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Recognising all forms of harm — know these for AKT and SCA</a:t>
            </a:r>
            <a:endParaRPr lang="en-US" sz="1725" dirty="0"/>
          </a:p>
        </p:txBody>
      </p:sp>
      <p:sp>
        <p:nvSpPr>
          <p:cNvPr id="17" name="SK-5-text-16"/>
          <p:cNvSpPr/>
          <p:nvPr/>
        </p:nvSpPr>
        <p:spPr>
          <a:xfrm>
            <a:off x="8210550" y="342900"/>
            <a:ext cx="3981450" cy="252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0"/>
              </a:lnSpc>
              <a:buNone/>
            </a:pPr>
            <a:r>
              <a:rPr lang="en-US" sz="13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CG89 · Updated December 2025</a:t>
            </a:r>
            <a:endParaRPr lang="en-US" sz="1350" dirty="0"/>
          </a:p>
        </p:txBody>
      </p:sp>
      <p:sp>
        <p:nvSpPr>
          <p:cNvPr id="18" name="SK-5-text-17"/>
          <p:cNvSpPr/>
          <p:nvPr/>
        </p:nvSpPr>
        <p:spPr>
          <a:xfrm>
            <a:off x="1143000" y="2190750"/>
            <a:ext cx="5364361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Hitting, shaking, throwing, burning, scalding, poisoning, suffocating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Includes Fabricated or Induced Illness (FII) — updated term</a:t>
            </a:r>
            <a:endParaRPr lang="en-US" sz="1050" dirty="0"/>
          </a:p>
        </p:txBody>
      </p:sp>
      <p:sp>
        <p:nvSpPr>
          <p:cNvPr id="19" name="SK-5-text-18"/>
          <p:cNvSpPr/>
          <p:nvPr/>
        </p:nvSpPr>
        <p:spPr>
          <a:xfrm>
            <a:off x="6680746" y="2190750"/>
            <a:ext cx="5511105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Persistent ill-treatment causing severe adverse effects on development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Includes witnessing domestic abuse · threats · making child feel worthless</a:t>
            </a:r>
            <a:endParaRPr lang="en-US" sz="1050" dirty="0"/>
          </a:p>
        </p:txBody>
      </p:sp>
      <p:sp>
        <p:nvSpPr>
          <p:cNvPr id="20" name="SK-5-text-19"/>
          <p:cNvSpPr/>
          <p:nvPr/>
        </p:nvSpPr>
        <p:spPr>
          <a:xfrm>
            <a:off x="1143000" y="3790950"/>
            <a:ext cx="490344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Contact and non-contact acts · grooming · online exploitation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 13: MUST report — no capacity to consent in law</a:t>
            </a:r>
            <a:endParaRPr lang="en-US" sz="1050" dirty="0"/>
          </a:p>
        </p:txBody>
      </p:sp>
      <p:sp>
        <p:nvSpPr>
          <p:cNvPr id="21" name="SK-5-text-20"/>
          <p:cNvSpPr/>
          <p:nvPr/>
        </p:nvSpPr>
        <p:spPr>
          <a:xfrm>
            <a:off x="6934200" y="3790950"/>
            <a:ext cx="523875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Persistent failure to meet basic physical and psychological needs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Most common category in England — includes medical neglect</a:t>
            </a:r>
            <a:endParaRPr lang="en-US" sz="1050" dirty="0"/>
          </a:p>
        </p:txBody>
      </p:sp>
      <p:sp>
        <p:nvSpPr>
          <p:cNvPr id="22" name="SK-5-text-21"/>
          <p:cNvSpPr/>
          <p:nvPr/>
        </p:nvSpPr>
        <p:spPr>
          <a:xfrm>
            <a:off x="1143000" y="5400675"/>
            <a:ext cx="5500688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Coerced or manipulated in exchange for gifts, money, affection, drugs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abuse — regardless of apparent consent</a:t>
            </a:r>
            <a:endParaRPr lang="en-US" sz="1050" dirty="0"/>
          </a:p>
        </p:txBody>
      </p:sp>
      <p:sp>
        <p:nvSpPr>
          <p:cNvPr id="23" name="SK-5-text-22"/>
          <p:cNvSpPr/>
          <p:nvPr/>
        </p:nvSpPr>
        <p:spPr>
          <a:xfrm>
            <a:off x="6934200" y="5400675"/>
            <a:ext cx="4903440" cy="3440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Coercion into criminal activity · cuckooing · drug running</a:t>
            </a:r>
            <a:endParaRPr lang="en-US" sz="1050" dirty="0"/>
          </a:p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Home Office 2018 definition — look for unexplained absences</a:t>
            </a:r>
            <a:endParaRPr lang="en-US" sz="1050" dirty="0"/>
          </a:p>
        </p:txBody>
      </p:sp>
      <p:sp>
        <p:nvSpPr>
          <p:cNvPr id="24" name="SK-5-text-23"/>
          <p:cNvSpPr/>
          <p:nvPr/>
        </p:nvSpPr>
        <p:spPr>
          <a:xfrm>
            <a:off x="8153400" y="1162050"/>
            <a:ext cx="1851660" cy="166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+ SCA</a:t>
            </a:r>
            <a:endParaRPr lang="en-US" sz="1350" dirty="0"/>
          </a:p>
        </p:txBody>
      </p:sp>
      <p:sp>
        <p:nvSpPr>
          <p:cNvPr id="25" name="SK-5-text-24"/>
          <p:cNvSpPr/>
          <p:nvPr/>
        </p:nvSpPr>
        <p:spPr>
          <a:xfrm>
            <a:off x="1782514" y="6200774"/>
            <a:ext cx="8769548" cy="1723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92"/>
              </a:lnSpc>
              <a:buNone/>
            </a:pPr>
            <a:r>
              <a:rPr lang="en-US" sz="105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FGM — Mandatory reporting for ALL healthcare professionals · Girls under 18 · Must report to Police</a:t>
            </a:r>
            <a:endParaRPr lang="en-US" sz="1050" dirty="0"/>
          </a:p>
        </p:txBody>
      </p:sp>
      <p:sp>
        <p:nvSpPr>
          <p:cNvPr id="26" name="SK-5-text-25"/>
          <p:cNvSpPr/>
          <p:nvPr/>
        </p:nvSpPr>
        <p:spPr>
          <a:xfrm>
            <a:off x="1200150" y="2771775"/>
            <a:ext cx="4389120" cy="147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90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FII replaces Munchausen by Proxy</a:t>
            </a:r>
            <a:endParaRPr lang="en-US" sz="900" dirty="0"/>
          </a:p>
        </p:txBody>
      </p:sp>
      <p:sp>
        <p:nvSpPr>
          <p:cNvPr id="27" name="SK-5-text-26"/>
          <p:cNvSpPr/>
          <p:nvPr/>
        </p:nvSpPr>
        <p:spPr>
          <a:xfrm>
            <a:off x="6991350" y="2771775"/>
            <a:ext cx="3977640" cy="147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90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AKT: Most common with neglect</a:t>
            </a:r>
            <a:endParaRPr lang="en-US" sz="900" dirty="0"/>
          </a:p>
        </p:txBody>
      </p:sp>
      <p:sp>
        <p:nvSpPr>
          <p:cNvPr id="28" name="SK-5-text-27"/>
          <p:cNvSpPr/>
          <p:nvPr/>
        </p:nvSpPr>
        <p:spPr>
          <a:xfrm>
            <a:off x="1228725" y="4371975"/>
            <a:ext cx="5623560" cy="147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90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SCA: direct disclosure = immediate action</a:t>
            </a:r>
            <a:endParaRPr lang="en-US" sz="900" dirty="0"/>
          </a:p>
        </p:txBody>
      </p:sp>
      <p:sp>
        <p:nvSpPr>
          <p:cNvPr id="29" name="SK-5-text-28"/>
          <p:cNvSpPr/>
          <p:nvPr/>
        </p:nvSpPr>
        <p:spPr>
          <a:xfrm>
            <a:off x="6991350" y="4371975"/>
            <a:ext cx="5200650" cy="1474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1"/>
              </a:lnSpc>
              <a:buNone/>
            </a:pPr>
            <a:r>
              <a:rPr lang="en-US" sz="900" b="1" dirty="0">
                <a:solidFill>
                  <a:srgbClr val="1C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Pitfall: DNA pattern = safeguarding concern</a:t>
            </a:r>
            <a:endParaRPr lang="en-US" sz="900" dirty="0"/>
          </a:p>
        </p:txBody>
      </p:sp>
      <p:sp>
        <p:nvSpPr>
          <p:cNvPr id="30" name="SK-5-text-29"/>
          <p:cNvSpPr/>
          <p:nvPr/>
        </p:nvSpPr>
        <p:spPr>
          <a:xfrm>
            <a:off x="352425" y="6591299"/>
            <a:ext cx="11839575" cy="237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9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· Child Protection &amp; Maltreatment in General Practice</a:t>
            </a:r>
            <a:endParaRPr lang="en-US" sz="1050" dirty="0"/>
          </a:p>
        </p:txBody>
      </p:sp>
      <p:sp>
        <p:nvSpPr>
          <p:cNvPr id="31" name="SK-5-text-30"/>
          <p:cNvSpPr/>
          <p:nvPr/>
        </p:nvSpPr>
        <p:spPr>
          <a:xfrm>
            <a:off x="6603653" y="6591300"/>
            <a:ext cx="1822996" cy="138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9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2" name="SK-5-text-31"/>
          <p:cNvSpPr/>
          <p:nvPr/>
        </p:nvSpPr>
        <p:spPr>
          <a:xfrm>
            <a:off x="9496425" y="6591300"/>
            <a:ext cx="2608808" cy="138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92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5 · NICE CG89 December 2025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886" y="5788075"/>
            <a:ext cx="377875" cy="198834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5712619"/>
            <a:ext cx="365671" cy="267444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165" y="5616625"/>
            <a:ext cx="353467" cy="363438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5255" y="699492"/>
            <a:ext cx="280392" cy="274290"/>
          </a:xfrm>
          <a:prstGeom prst="rect">
            <a:avLst/>
          </a:prstGeom>
        </p:spPr>
      </p:pic>
      <p:sp>
        <p:nvSpPr>
          <p:cNvPr id="7" name="SK-6-text-6"/>
          <p:cNvSpPr/>
          <p:nvPr/>
        </p:nvSpPr>
        <p:spPr>
          <a:xfrm>
            <a:off x="590550" y="952500"/>
            <a:ext cx="11601450" cy="533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75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Prevalence &amp; Epidemiology</a:t>
            </a:r>
            <a:endParaRPr lang="en-US" sz="3750" dirty="0"/>
          </a:p>
        </p:txBody>
      </p:sp>
      <p:sp>
        <p:nvSpPr>
          <p:cNvPr id="8" name="SK-6-text-7"/>
          <p:cNvSpPr/>
          <p:nvPr/>
        </p:nvSpPr>
        <p:spPr>
          <a:xfrm>
            <a:off x="962025" y="2286000"/>
            <a:ext cx="5905500" cy="533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7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~50,000</a:t>
            </a:r>
            <a:endParaRPr lang="en-US" sz="3750" dirty="0"/>
          </a:p>
        </p:txBody>
      </p:sp>
      <p:sp>
        <p:nvSpPr>
          <p:cNvPr id="9" name="SK-6-text-8"/>
          <p:cNvSpPr/>
          <p:nvPr/>
        </p:nvSpPr>
        <p:spPr>
          <a:xfrm>
            <a:off x="4619625" y="2286000"/>
            <a:ext cx="6858000" cy="533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7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~180,000</a:t>
            </a:r>
            <a:endParaRPr lang="en-US" sz="3750" dirty="0"/>
          </a:p>
        </p:txBody>
      </p:sp>
      <p:sp>
        <p:nvSpPr>
          <p:cNvPr id="10" name="SK-6-text-9"/>
          <p:cNvSpPr/>
          <p:nvPr/>
        </p:nvSpPr>
        <p:spPr>
          <a:xfrm>
            <a:off x="9020175" y="2286000"/>
            <a:ext cx="3171825" cy="533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750" b="1" dirty="0">
                <a:solidFill>
                  <a:srgbClr val="319F9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 in 5</a:t>
            </a:r>
            <a:endParaRPr lang="en-US" sz="3750" dirty="0"/>
          </a:p>
        </p:txBody>
      </p:sp>
      <p:sp>
        <p:nvSpPr>
          <p:cNvPr id="11" name="SK-6-text-10"/>
          <p:cNvSpPr/>
          <p:nvPr/>
        </p:nvSpPr>
        <p:spPr>
          <a:xfrm>
            <a:off x="590550" y="638175"/>
            <a:ext cx="592074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5A39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2 — EPIDEMIOLOGY</a:t>
            </a:r>
            <a:endParaRPr lang="en-US" sz="1575" dirty="0"/>
          </a:p>
        </p:txBody>
      </p:sp>
      <p:sp>
        <p:nvSpPr>
          <p:cNvPr id="12" name="SK-6-text-11"/>
          <p:cNvSpPr/>
          <p:nvPr/>
        </p:nvSpPr>
        <p:spPr>
          <a:xfrm>
            <a:off x="687139" y="3009900"/>
            <a:ext cx="3321248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currently on Child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Protection Plans in England</a:t>
            </a:r>
            <a:endParaRPr lang="en-US" sz="1650" dirty="0"/>
          </a:p>
        </p:txBody>
      </p:sp>
      <p:sp>
        <p:nvSpPr>
          <p:cNvPr id="13" name="SK-6-text-12"/>
          <p:cNvSpPr/>
          <p:nvPr/>
        </p:nvSpPr>
        <p:spPr>
          <a:xfrm>
            <a:off x="4599087" y="3009900"/>
            <a:ext cx="2965103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47 enquiries per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year in England</a:t>
            </a:r>
            <a:endParaRPr lang="en-US" sz="1650" dirty="0"/>
          </a:p>
        </p:txBody>
      </p:sp>
      <p:sp>
        <p:nvSpPr>
          <p:cNvPr id="14" name="SK-6-text-13"/>
          <p:cNvSpPr/>
          <p:nvPr/>
        </p:nvSpPr>
        <p:spPr>
          <a:xfrm>
            <a:off x="8236148" y="3009900"/>
            <a:ext cx="3415605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children in the UK have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experienced abuse (NSPCC)</a:t>
            </a:r>
            <a:endParaRPr lang="en-US" sz="1650" dirty="0"/>
          </a:p>
        </p:txBody>
      </p:sp>
      <p:sp>
        <p:nvSpPr>
          <p:cNvPr id="15" name="SK-6-text-14"/>
          <p:cNvSpPr/>
          <p:nvPr/>
        </p:nvSpPr>
        <p:spPr>
          <a:xfrm>
            <a:off x="516731" y="4943475"/>
            <a:ext cx="1624013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9D651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Neglect</a:t>
            </a:r>
            <a:endParaRPr lang="en-US" sz="1575" dirty="0"/>
          </a:p>
        </p:txBody>
      </p:sp>
      <p:sp>
        <p:nvSpPr>
          <p:cNvPr id="16" name="SK-6-text-15"/>
          <p:cNvSpPr/>
          <p:nvPr/>
        </p:nvSpPr>
        <p:spPr>
          <a:xfrm>
            <a:off x="2807940" y="4943475"/>
            <a:ext cx="2137321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6D328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Emotional Abuse</a:t>
            </a:r>
            <a:endParaRPr lang="en-US" sz="1575" dirty="0"/>
          </a:p>
        </p:txBody>
      </p:sp>
      <p:sp>
        <p:nvSpPr>
          <p:cNvPr id="17" name="SK-6-text-16"/>
          <p:cNvSpPr/>
          <p:nvPr/>
        </p:nvSpPr>
        <p:spPr>
          <a:xfrm>
            <a:off x="5201543" y="4943475"/>
            <a:ext cx="186496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7A1A2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Physical Abuse</a:t>
            </a:r>
            <a:endParaRPr lang="en-US" sz="1575" dirty="0"/>
          </a:p>
        </p:txBody>
      </p:sp>
      <p:sp>
        <p:nvSpPr>
          <p:cNvPr id="18" name="SK-6-text-17"/>
          <p:cNvSpPr/>
          <p:nvPr/>
        </p:nvSpPr>
        <p:spPr>
          <a:xfrm>
            <a:off x="7483673" y="4943475"/>
            <a:ext cx="1739205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5C6F7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Abuse</a:t>
            </a:r>
            <a:endParaRPr lang="en-US" sz="1575" dirty="0"/>
          </a:p>
        </p:txBody>
      </p:sp>
      <p:sp>
        <p:nvSpPr>
          <p:cNvPr id="19" name="SK-6-text-18"/>
          <p:cNvSpPr/>
          <p:nvPr/>
        </p:nvSpPr>
        <p:spPr>
          <a:xfrm>
            <a:off x="9583936" y="4943475"/>
            <a:ext cx="205353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3B5A2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Multiple / Other</a:t>
            </a:r>
            <a:endParaRPr lang="en-US" sz="1575" dirty="0"/>
          </a:p>
        </p:txBody>
      </p:sp>
      <p:sp>
        <p:nvSpPr>
          <p:cNvPr id="20" name="SK-6-text-19"/>
          <p:cNvSpPr/>
          <p:nvPr/>
        </p:nvSpPr>
        <p:spPr>
          <a:xfrm>
            <a:off x="590550" y="4210050"/>
            <a:ext cx="116014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2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Child Protection Plans by Category (England, 2024–25)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488156" y="5324475"/>
            <a:ext cx="2252663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9D651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Most common category</a:t>
            </a:r>
            <a:endParaRPr lang="en-US" sz="1275" dirty="0"/>
          </a:p>
        </p:txBody>
      </p:sp>
      <p:sp>
        <p:nvSpPr>
          <p:cNvPr id="22" name="SK-6-text-21"/>
          <p:cNvSpPr/>
          <p:nvPr/>
        </p:nvSpPr>
        <p:spPr>
          <a:xfrm>
            <a:off x="2810321" y="5324475"/>
            <a:ext cx="2084933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6D328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Second most common</a:t>
            </a:r>
            <a:endParaRPr lang="en-US" sz="1275" dirty="0"/>
          </a:p>
        </p:txBody>
      </p:sp>
      <p:sp>
        <p:nvSpPr>
          <p:cNvPr id="23" name="SK-6-text-22"/>
          <p:cNvSpPr/>
          <p:nvPr/>
        </p:nvSpPr>
        <p:spPr>
          <a:xfrm>
            <a:off x="5498753" y="5324475"/>
            <a:ext cx="1194346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7A1A2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~9% of CPPs</a:t>
            </a:r>
            <a:endParaRPr lang="en-US" sz="1275" dirty="0"/>
          </a:p>
        </p:txBody>
      </p:sp>
      <p:sp>
        <p:nvSpPr>
          <p:cNvPr id="24" name="SK-6-text-23"/>
          <p:cNvSpPr/>
          <p:nvPr/>
        </p:nvSpPr>
        <p:spPr>
          <a:xfrm>
            <a:off x="7726114" y="5324475"/>
            <a:ext cx="1225748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5C6F7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~5% of CPPs</a:t>
            </a:r>
            <a:endParaRPr lang="en-US" sz="1275" dirty="0"/>
          </a:p>
        </p:txBody>
      </p:sp>
      <p:sp>
        <p:nvSpPr>
          <p:cNvPr id="25" name="SK-6-text-24"/>
          <p:cNvSpPr/>
          <p:nvPr/>
        </p:nvSpPr>
        <p:spPr>
          <a:xfrm>
            <a:off x="9647783" y="5324475"/>
            <a:ext cx="1906786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3B5A2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Combined remainder</a:t>
            </a:r>
            <a:endParaRPr lang="en-US" sz="1275" dirty="0"/>
          </a:p>
        </p:txBody>
      </p:sp>
      <p:sp>
        <p:nvSpPr>
          <p:cNvPr id="26" name="SK-6-text-25"/>
          <p:cNvSpPr/>
          <p:nvPr/>
        </p:nvSpPr>
        <p:spPr>
          <a:xfrm>
            <a:off x="10704983" y="742950"/>
            <a:ext cx="186496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🎯 AKT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228600" y="6572250"/>
            <a:ext cx="408051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4870103" y="6572250"/>
            <a:ext cx="2451646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Prevalence &amp; Epidemiology</a:t>
            </a:r>
            <a:endParaRPr lang="en-US" sz="1275" dirty="0"/>
          </a:p>
        </p:txBody>
      </p:sp>
      <p:sp>
        <p:nvSpPr>
          <p:cNvPr id="29" name="SK-6-text-28"/>
          <p:cNvSpPr/>
          <p:nvPr/>
        </p:nvSpPr>
        <p:spPr>
          <a:xfrm>
            <a:off x="9144000" y="6572250"/>
            <a:ext cx="2996505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7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6 of 36 • Bradford VTS 2026</a:t>
            </a:r>
            <a:endParaRPr lang="en-US" sz="1275" dirty="0"/>
          </a:p>
        </p:txBody>
      </p:sp>
      <p:sp>
        <p:nvSpPr>
          <p:cNvPr id="30" name="SK-6-text-29"/>
          <p:cNvSpPr/>
          <p:nvPr/>
        </p:nvSpPr>
        <p:spPr>
          <a:xfrm>
            <a:off x="2735014" y="6229350"/>
            <a:ext cx="6883598" cy="147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60"/>
              </a:lnSpc>
              <a:buNone/>
            </a:pPr>
            <a:r>
              <a:rPr lang="en-US" sz="975" i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Source: NICE CG89 (December 2025) • Working Together to Safeguard Children 2026 • NSPCC</a:t>
            </a:r>
            <a:endParaRPr lang="en-US" sz="975" dirty="0"/>
          </a:p>
        </p:txBody>
      </p:sp>
      <p:sp>
        <p:nvSpPr>
          <p:cNvPr id="31" name="SK-6-text-30"/>
          <p:cNvSpPr/>
          <p:nvPr/>
        </p:nvSpPr>
        <p:spPr>
          <a:xfrm>
            <a:off x="9823996" y="1019175"/>
            <a:ext cx="2011561" cy="368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1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These figures may</a:t>
            </a:r>
            <a:endParaRPr lang="en-US" sz="1125" dirty="0"/>
          </a:p>
          <a:p>
            <a:pPr marL="0" indent="0" algn="ctr">
              <a:lnSpc>
                <a:spcPts val="1451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appear in SBA questions</a:t>
            </a:r>
            <a:endParaRPr lang="en-US" sz="1125" dirty="0"/>
          </a:p>
        </p:txBody>
      </p:sp>
      <p:sp>
        <p:nvSpPr>
          <p:cNvPr id="32" name="SK-6-text-31"/>
          <p:cNvSpPr/>
          <p:nvPr/>
        </p:nvSpPr>
        <p:spPr>
          <a:xfrm>
            <a:off x="2733080" y="57150"/>
            <a:ext cx="6925568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• CHILD PROTECTION &amp; MALTREATMENT IN GENERAL PRACTICE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067" y="6076057"/>
            <a:ext cx="134094" cy="246757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8282" y="5356027"/>
            <a:ext cx="341263" cy="34974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8282" y="4718298"/>
            <a:ext cx="341263" cy="33590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561" y="4046190"/>
            <a:ext cx="182761" cy="356592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8282" y="3394621"/>
            <a:ext cx="341263" cy="34974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8282" y="2729359"/>
            <a:ext cx="341263" cy="34974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486" y="2057400"/>
            <a:ext cx="304800" cy="35659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8275" y="1494979"/>
            <a:ext cx="255984" cy="315367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5584" y="5369719"/>
            <a:ext cx="341263" cy="3429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3380" y="4704457"/>
            <a:ext cx="353467" cy="349746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3380" y="4046190"/>
            <a:ext cx="353467" cy="34290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3380" y="3394621"/>
            <a:ext cx="353467" cy="308521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8659" y="2708821"/>
            <a:ext cx="194965" cy="383977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5584" y="2077938"/>
            <a:ext cx="341263" cy="31536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58094" y="1508671"/>
            <a:ext cx="292596" cy="301675"/>
          </a:xfrm>
          <a:prstGeom prst="rect">
            <a:avLst/>
          </a:prstGeom>
        </p:spPr>
      </p:pic>
      <p:sp>
        <p:nvSpPr>
          <p:cNvPr id="18" name="SK-7-text-17"/>
          <p:cNvSpPr/>
          <p:nvPr/>
        </p:nvSpPr>
        <p:spPr>
          <a:xfrm>
            <a:off x="714375" y="457200"/>
            <a:ext cx="11477625" cy="3853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35"/>
              </a:lnSpc>
              <a:buNone/>
            </a:pPr>
            <a:r>
              <a:rPr lang="en-US" sz="2550" b="1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Risk Factors &amp; High-Risk Situations</a:t>
            </a:r>
            <a:endParaRPr lang="en-US" sz="2550" dirty="0"/>
          </a:p>
        </p:txBody>
      </p:sp>
      <p:sp>
        <p:nvSpPr>
          <p:cNvPr id="19" name="SK-7-text-18"/>
          <p:cNvSpPr/>
          <p:nvPr/>
        </p:nvSpPr>
        <p:spPr>
          <a:xfrm>
            <a:off x="2009775" y="1495425"/>
            <a:ext cx="65836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High-Risk Family Factors</a:t>
            </a:r>
            <a:endParaRPr lang="en-US" sz="1800" dirty="0"/>
          </a:p>
        </p:txBody>
      </p:sp>
      <p:sp>
        <p:nvSpPr>
          <p:cNvPr id="20" name="SK-7-text-19"/>
          <p:cNvSpPr/>
          <p:nvPr/>
        </p:nvSpPr>
        <p:spPr>
          <a:xfrm>
            <a:off x="7734300" y="1495425"/>
            <a:ext cx="44577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High-Risk Clinical Flags</a:t>
            </a:r>
            <a:endParaRPr lang="en-US" sz="1800" dirty="0"/>
          </a:p>
        </p:txBody>
      </p:sp>
      <p:sp>
        <p:nvSpPr>
          <p:cNvPr id="21" name="SK-7-text-20"/>
          <p:cNvSpPr/>
          <p:nvPr/>
        </p:nvSpPr>
        <p:spPr>
          <a:xfrm>
            <a:off x="771525" y="228600"/>
            <a:ext cx="4274820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b="1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SAFEGUARDING AWARENESS</a:t>
            </a:r>
            <a:endParaRPr lang="en-US" sz="1275" dirty="0"/>
          </a:p>
        </p:txBody>
      </p:sp>
      <p:sp>
        <p:nvSpPr>
          <p:cNvPr id="22" name="SK-7-text-21"/>
          <p:cNvSpPr/>
          <p:nvPr/>
        </p:nvSpPr>
        <p:spPr>
          <a:xfrm>
            <a:off x="771525" y="942975"/>
            <a:ext cx="11420475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Knowing who is at risk helps you ask the right questions</a:t>
            </a:r>
            <a:endParaRPr lang="en-US" sz="1575" dirty="0"/>
          </a:p>
        </p:txBody>
      </p:sp>
      <p:sp>
        <p:nvSpPr>
          <p:cNvPr id="23" name="SK-7-text-22"/>
          <p:cNvSpPr/>
          <p:nvPr/>
        </p:nvSpPr>
        <p:spPr>
          <a:xfrm>
            <a:off x="1323975" y="2019300"/>
            <a:ext cx="4913858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Domestic abuse – co-occurs in 30–60% of child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maltreatment cases</a:t>
            </a:r>
            <a:endParaRPr lang="en-US" sz="1500" dirty="0"/>
          </a:p>
        </p:txBody>
      </p:sp>
      <p:sp>
        <p:nvSpPr>
          <p:cNvPr id="24" name="SK-7-text-23"/>
          <p:cNvSpPr/>
          <p:nvPr/>
        </p:nvSpPr>
        <p:spPr>
          <a:xfrm>
            <a:off x="1323975" y="2705100"/>
            <a:ext cx="4798665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substance misuse – alcohol or drug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dependency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1323975" y="3371850"/>
            <a:ext cx="493484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mental illness – especially severe and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enduring conditions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1323975" y="4076700"/>
            <a:ext cx="10868025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Social exclusion / poverty – isolation amplifies risk</a:t>
            </a:r>
            <a:endParaRPr lang="en-US" sz="1500" dirty="0"/>
          </a:p>
        </p:txBody>
      </p:sp>
      <p:sp>
        <p:nvSpPr>
          <p:cNvPr id="27" name="SK-7-text-26"/>
          <p:cNvSpPr/>
          <p:nvPr/>
        </p:nvSpPr>
        <p:spPr>
          <a:xfrm>
            <a:off x="1323975" y="4762500"/>
            <a:ext cx="9601200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History of abuse in parent's own childhood</a:t>
            </a:r>
            <a:endParaRPr lang="en-US" sz="1500" dirty="0"/>
          </a:p>
        </p:txBody>
      </p:sp>
      <p:sp>
        <p:nvSpPr>
          <p:cNvPr id="28" name="SK-7-text-27"/>
          <p:cNvSpPr/>
          <p:nvPr/>
        </p:nvSpPr>
        <p:spPr>
          <a:xfrm>
            <a:off x="1323975" y="5334000"/>
            <a:ext cx="5217765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Young, isolated, or concealed pregnancy – late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booking a warning sign</a:t>
            </a:r>
            <a:endParaRPr lang="en-US" sz="1500" dirty="0"/>
          </a:p>
        </p:txBody>
      </p:sp>
      <p:sp>
        <p:nvSpPr>
          <p:cNvPr id="29" name="SK-7-text-28"/>
          <p:cNvSpPr/>
          <p:nvPr/>
        </p:nvSpPr>
        <p:spPr>
          <a:xfrm>
            <a:off x="6953250" y="2019300"/>
            <a:ext cx="4955828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Previous child on CPP or care proceedings –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strongest predictor</a:t>
            </a:r>
            <a:endParaRPr lang="en-US" sz="1500" dirty="0"/>
          </a:p>
        </p:txBody>
      </p:sp>
      <p:sp>
        <p:nvSpPr>
          <p:cNvPr id="30" name="SK-7-text-29"/>
          <p:cNvSpPr/>
          <p:nvPr/>
        </p:nvSpPr>
        <p:spPr>
          <a:xfrm>
            <a:off x="6953250" y="2705100"/>
            <a:ext cx="4913858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Schedule 1 offender in household – automatic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heightened concern</a:t>
            </a:r>
            <a:endParaRPr lang="en-US" sz="1500" dirty="0"/>
          </a:p>
        </p:txBody>
      </p:sp>
      <p:sp>
        <p:nvSpPr>
          <p:cNvPr id="31" name="SK-7-text-30"/>
          <p:cNvSpPr/>
          <p:nvPr/>
        </p:nvSpPr>
        <p:spPr>
          <a:xfrm>
            <a:off x="6953250" y="3371850"/>
            <a:ext cx="5008215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Previous domestic abuse incidents – police or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records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6953250" y="3990975"/>
            <a:ext cx="4211836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 who was themselves abused –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intergenerational pattern</a:t>
            </a:r>
            <a:endParaRPr lang="en-US" sz="1500" dirty="0"/>
          </a:p>
        </p:txBody>
      </p:sp>
      <p:sp>
        <p:nvSpPr>
          <p:cNvPr id="33" name="SK-7-text-32"/>
          <p:cNvSpPr/>
          <p:nvPr/>
        </p:nvSpPr>
        <p:spPr>
          <a:xfrm>
            <a:off x="6953250" y="4676775"/>
            <a:ext cx="510242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Severe and enduring parental mental illness –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risk to supervision</a:t>
            </a:r>
            <a:endParaRPr lang="en-US" sz="1500" dirty="0"/>
          </a:p>
        </p:txBody>
      </p:sp>
      <p:sp>
        <p:nvSpPr>
          <p:cNvPr id="34" name="SK-7-text-33"/>
          <p:cNvSpPr/>
          <p:nvPr/>
        </p:nvSpPr>
        <p:spPr>
          <a:xfrm>
            <a:off x="6953250" y="5334000"/>
            <a:ext cx="5175796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learning disability – may need additional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support, not automatic risk</a:t>
            </a:r>
            <a:endParaRPr lang="en-US" sz="1500" dirty="0"/>
          </a:p>
        </p:txBody>
      </p:sp>
      <p:sp>
        <p:nvSpPr>
          <p:cNvPr id="35" name="SK-7-text-34"/>
          <p:cNvSpPr/>
          <p:nvPr/>
        </p:nvSpPr>
        <p:spPr>
          <a:xfrm>
            <a:off x="1206847" y="6136035"/>
            <a:ext cx="11787188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'Think Family' – When seeing any adult with substance misuse, mental illness, or domestic abuse: 'Are there children at home?'</a:t>
            </a:r>
            <a:endParaRPr lang="en-US" sz="1275" dirty="0"/>
          </a:p>
        </p:txBody>
      </p:sp>
      <p:sp>
        <p:nvSpPr>
          <p:cNvPr id="36" name="SK-7-text-35"/>
          <p:cNvSpPr/>
          <p:nvPr/>
        </p:nvSpPr>
        <p:spPr>
          <a:xfrm>
            <a:off x="11201400" y="6638925"/>
            <a:ext cx="859036" cy="1037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817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7 of 36</a:t>
            </a:r>
            <a:endParaRPr lang="en-US" sz="825" dirty="0"/>
          </a:p>
        </p:txBody>
      </p:sp>
      <p:sp>
        <p:nvSpPr>
          <p:cNvPr id="37" name="SK-7-text-36"/>
          <p:cNvSpPr/>
          <p:nvPr/>
        </p:nvSpPr>
        <p:spPr>
          <a:xfrm>
            <a:off x="409575" y="6638925"/>
            <a:ext cx="10058400" cy="1037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817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• Child Protection &amp; Maltreatment in General Practice</a:t>
            </a:r>
            <a:endParaRPr lang="en-US" sz="825" dirty="0"/>
          </a:p>
        </p:txBody>
      </p:sp>
      <p:sp>
        <p:nvSpPr>
          <p:cNvPr id="38" name="SK-7-text-37"/>
          <p:cNvSpPr/>
          <p:nvPr/>
        </p:nvSpPr>
        <p:spPr>
          <a:xfrm>
            <a:off x="7143750" y="6638925"/>
            <a:ext cx="1655415" cy="10373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817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8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965" y="1145232"/>
            <a:ext cx="1914079" cy="382666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8196" y="2324844"/>
            <a:ext cx="743694" cy="610344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996" y="2263080"/>
            <a:ext cx="646063" cy="67880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5184" y="2283619"/>
            <a:ext cx="646063" cy="630882"/>
          </a:xfrm>
          <a:prstGeom prst="rect">
            <a:avLst/>
          </a:prstGeom>
        </p:spPr>
      </p:pic>
      <p:sp>
        <p:nvSpPr>
          <p:cNvPr id="7" name="SK-8-text-6"/>
          <p:cNvSpPr/>
          <p:nvPr/>
        </p:nvSpPr>
        <p:spPr>
          <a:xfrm>
            <a:off x="657225" y="914400"/>
            <a:ext cx="1153477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61"/>
              </a:lnSpc>
              <a:buNone/>
            </a:pPr>
            <a:r>
              <a:rPr lang="en-US" sz="2625" b="1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Sources of Stress for Families</a:t>
            </a:r>
            <a:endParaRPr lang="en-US" sz="2625" dirty="0"/>
          </a:p>
        </p:txBody>
      </p:sp>
      <p:sp>
        <p:nvSpPr>
          <p:cNvPr id="8" name="SK-8-text-7"/>
          <p:cNvSpPr/>
          <p:nvPr/>
        </p:nvSpPr>
        <p:spPr>
          <a:xfrm>
            <a:off x="669131" y="3067050"/>
            <a:ext cx="2252663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b="1" dirty="0">
                <a:solidFill>
                  <a:srgbClr val="9F67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Social &amp; Economic</a:t>
            </a:r>
            <a:endParaRPr lang="en-US" sz="1500" dirty="0"/>
          </a:p>
        </p:txBody>
      </p:sp>
      <p:sp>
        <p:nvSpPr>
          <p:cNvPr id="9" name="SK-8-text-8"/>
          <p:cNvSpPr/>
          <p:nvPr/>
        </p:nvSpPr>
        <p:spPr>
          <a:xfrm>
            <a:off x="3548063" y="3067050"/>
            <a:ext cx="1990725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b="1" dirty="0">
                <a:solidFill>
                  <a:srgbClr val="7D3C6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Factors</a:t>
            </a:r>
            <a:endParaRPr lang="en-US" sz="1500" dirty="0"/>
          </a:p>
        </p:txBody>
      </p:sp>
      <p:sp>
        <p:nvSpPr>
          <p:cNvPr id="10" name="SK-8-text-9"/>
          <p:cNvSpPr/>
          <p:nvPr/>
        </p:nvSpPr>
        <p:spPr>
          <a:xfrm>
            <a:off x="6141690" y="3067050"/>
            <a:ext cx="2556421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b="1" dirty="0">
                <a:solidFill>
                  <a:srgbClr val="1A8F8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Family &amp; Relationship</a:t>
            </a:r>
            <a:endParaRPr lang="en-US" sz="1500" dirty="0"/>
          </a:p>
        </p:txBody>
      </p:sp>
      <p:sp>
        <p:nvSpPr>
          <p:cNvPr id="11" name="SK-8-text-10"/>
          <p:cNvSpPr/>
          <p:nvPr/>
        </p:nvSpPr>
        <p:spPr>
          <a:xfrm>
            <a:off x="714375" y="609600"/>
            <a:ext cx="2914650" cy="1570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7"/>
              </a:lnSpc>
              <a:buNone/>
            </a:pPr>
            <a:r>
              <a:rPr lang="en-US" sz="1275" b="1" dirty="0">
                <a:solidFill>
                  <a:srgbClr val="0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CONTEXTUAL RISK</a:t>
            </a:r>
            <a:endParaRPr lang="en-US" sz="1275" dirty="0"/>
          </a:p>
        </p:txBody>
      </p:sp>
      <p:sp>
        <p:nvSpPr>
          <p:cNvPr id="12" name="SK-8-text-11"/>
          <p:cNvSpPr/>
          <p:nvPr/>
        </p:nvSpPr>
        <p:spPr>
          <a:xfrm>
            <a:off x="771525" y="3429000"/>
            <a:ext cx="2168723" cy="1645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Poverty and financial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hardship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Poor or overcrowded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housing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Social exclusion and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isolation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Unemployment or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precarious work</a:t>
            </a:r>
            <a:endParaRPr lang="en-US" sz="1350" dirty="0"/>
          </a:p>
        </p:txBody>
      </p:sp>
      <p:sp>
        <p:nvSpPr>
          <p:cNvPr id="13" name="SK-8-text-12"/>
          <p:cNvSpPr/>
          <p:nvPr/>
        </p:nvSpPr>
        <p:spPr>
          <a:xfrm>
            <a:off x="3400425" y="3429000"/>
            <a:ext cx="2828925" cy="1439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Mental illness or depression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Substance misuse /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alcohol dependency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History of abuse in parent's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own childhood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Young or single parenthood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Learning disability</a:t>
            </a:r>
            <a:endParaRPr lang="en-US" sz="1350" dirty="0"/>
          </a:p>
        </p:txBody>
      </p:sp>
      <p:sp>
        <p:nvSpPr>
          <p:cNvPr id="14" name="SK-8-text-13"/>
          <p:cNvSpPr/>
          <p:nvPr/>
        </p:nvSpPr>
        <p:spPr>
          <a:xfrm>
            <a:off x="6324600" y="3429000"/>
            <a:ext cx="2462213" cy="1645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Domestic abuse in the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household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Relationship breakdown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 conflict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Lack of social support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network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Concealed pregnancy /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late booking</a:t>
            </a:r>
            <a:endParaRPr lang="en-US" sz="1350" dirty="0"/>
          </a:p>
        </p:txBody>
      </p:sp>
      <p:sp>
        <p:nvSpPr>
          <p:cNvPr id="15" name="SK-8-text-14"/>
          <p:cNvSpPr/>
          <p:nvPr/>
        </p:nvSpPr>
        <p:spPr>
          <a:xfrm>
            <a:off x="657225" y="1600200"/>
            <a:ext cx="11534775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Understanding the context — stress does not cause abuse, but increases vulnerability</a:t>
            </a:r>
            <a:endParaRPr lang="en-US" sz="1350" dirty="0"/>
          </a:p>
        </p:txBody>
      </p:sp>
      <p:sp>
        <p:nvSpPr>
          <p:cNvPr id="16" name="SK-8-text-15"/>
          <p:cNvSpPr/>
          <p:nvPr/>
        </p:nvSpPr>
        <p:spPr>
          <a:xfrm>
            <a:off x="8802439" y="5095875"/>
            <a:ext cx="3111698" cy="3690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4"/>
              </a:lnSpc>
              <a:buNone/>
            </a:pPr>
            <a:r>
              <a:rPr lang="en-US" sz="1275" i="1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Stressors accumulate — no single</a:t>
            </a:r>
            <a:endParaRPr lang="en-US" sz="1275" dirty="0"/>
          </a:p>
          <a:p>
            <a:pPr marL="0" indent="0" algn="ctr">
              <a:lnSpc>
                <a:spcPts val="1454"/>
              </a:lnSpc>
              <a:buNone/>
            </a:pPr>
            <a:r>
              <a:rPr lang="en-US" sz="1275" i="1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factor predicts maltreatment</a:t>
            </a:r>
            <a:endParaRPr lang="en-US" sz="1275" dirty="0"/>
          </a:p>
        </p:txBody>
      </p:sp>
      <p:sp>
        <p:nvSpPr>
          <p:cNvPr id="17" name="SK-8-text-16"/>
          <p:cNvSpPr/>
          <p:nvPr/>
        </p:nvSpPr>
        <p:spPr>
          <a:xfrm>
            <a:off x="657225" y="6085216"/>
            <a:ext cx="1219200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b="1" dirty="0">
                <a:solidFill>
                  <a:srgbClr val="1122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Professional Curiosity: When you see these stressors in an adult patient — always ask: ‘Are there children in this household?’</a:t>
            </a:r>
            <a:endParaRPr lang="en-US" sz="1200" dirty="0"/>
          </a:p>
        </p:txBody>
      </p:sp>
      <p:sp>
        <p:nvSpPr>
          <p:cNvPr id="18" name="SK-8-text-17"/>
          <p:cNvSpPr/>
          <p:nvPr/>
        </p:nvSpPr>
        <p:spPr>
          <a:xfrm>
            <a:off x="2057846" y="57150"/>
            <a:ext cx="7952333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14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· Child Protection &amp; Maltreatment in General Practice</a:t>
            </a:r>
            <a:endParaRPr lang="en-US" sz="1125" dirty="0"/>
          </a:p>
        </p:txBody>
      </p:sp>
      <p:sp>
        <p:nvSpPr>
          <p:cNvPr id="19" name="SK-8-text-18"/>
          <p:cNvSpPr/>
          <p:nvPr/>
        </p:nvSpPr>
        <p:spPr>
          <a:xfrm>
            <a:off x="11201400" y="6638925"/>
            <a:ext cx="859036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Slide 8 of 36</a:t>
            </a:r>
            <a:endParaRPr lang="en-US" sz="1050" dirty="0"/>
          </a:p>
        </p:txBody>
      </p:sp>
      <p:sp>
        <p:nvSpPr>
          <p:cNvPr id="20" name="SK-8-text-19"/>
          <p:cNvSpPr/>
          <p:nvPr/>
        </p:nvSpPr>
        <p:spPr>
          <a:xfrm>
            <a:off x="161925" y="6638925"/>
            <a:ext cx="9601200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· Child Protection &amp; Maltreatment</a:t>
            </a:r>
            <a:endParaRPr lang="en-US" sz="1050" dirty="0"/>
          </a:p>
        </p:txBody>
      </p:sp>
      <p:sp>
        <p:nvSpPr>
          <p:cNvPr id="21" name="SK-8-text-20"/>
          <p:cNvSpPr/>
          <p:nvPr/>
        </p:nvSpPr>
        <p:spPr>
          <a:xfrm>
            <a:off x="5006727" y="6638925"/>
            <a:ext cx="2168723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14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561" y="41077"/>
            <a:ext cx="304800" cy="301675"/>
          </a:xfrm>
          <a:prstGeom prst="rect">
            <a:avLst/>
          </a:prstGeom>
        </p:spPr>
      </p:pic>
      <p:sp>
        <p:nvSpPr>
          <p:cNvPr id="4" name="SK-9-text-3"/>
          <p:cNvSpPr/>
          <p:nvPr/>
        </p:nvSpPr>
        <p:spPr>
          <a:xfrm>
            <a:off x="590550" y="142875"/>
            <a:ext cx="11601450" cy="3885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60"/>
              </a:lnSpc>
              <a:buNone/>
            </a:pPr>
            <a:r>
              <a:rPr lang="en-US" sz="2550" dirty="0">
                <a:solidFill>
                  <a:srgbClr val="FFFFFF"/>
                </a:solidFill>
              </a:rPr>
              <a:t>RECOGNITION — GENERAL CLINICAL FEATURES</a:t>
            </a:r>
            <a:endParaRPr lang="en-US" sz="2550" dirty="0"/>
          </a:p>
        </p:txBody>
      </p:sp>
      <p:sp>
        <p:nvSpPr>
          <p:cNvPr id="5" name="SK-9-text-4"/>
          <p:cNvSpPr/>
          <p:nvPr/>
        </p:nvSpPr>
        <p:spPr>
          <a:xfrm>
            <a:off x="1985356" y="5083752"/>
            <a:ext cx="5863590" cy="2829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28"/>
              </a:lnSpc>
              <a:buNone/>
            </a:pPr>
            <a:r>
              <a:rPr lang="en-US" sz="2025" dirty="0">
                <a:solidFill>
                  <a:srgbClr val="FFFFFF"/>
                </a:solidFill>
              </a:rPr>
              <a:t>Frozen Watchfulness</a:t>
            </a:r>
            <a:endParaRPr lang="en-US" sz="2025" dirty="0"/>
          </a:p>
        </p:txBody>
      </p:sp>
      <p:sp>
        <p:nvSpPr>
          <p:cNvPr id="6" name="SK-9-text-5"/>
          <p:cNvSpPr/>
          <p:nvPr/>
        </p:nvSpPr>
        <p:spPr>
          <a:xfrm>
            <a:off x="1390650" y="1524000"/>
            <a:ext cx="3981450" cy="3219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FFFFFF"/>
                </a:solidFill>
              </a:rPr>
              <a:t>HISTORY &amp; PRESENTATION</a:t>
            </a:r>
            <a:endParaRPr lang="en-US" sz="1950" dirty="0"/>
          </a:p>
        </p:txBody>
      </p:sp>
      <p:sp>
        <p:nvSpPr>
          <p:cNvPr id="7" name="SK-9-text-6"/>
          <p:cNvSpPr/>
          <p:nvPr/>
        </p:nvSpPr>
        <p:spPr>
          <a:xfrm>
            <a:off x="7327106" y="1524000"/>
            <a:ext cx="3300413" cy="3219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FFFFFF"/>
                </a:solidFill>
              </a:rPr>
              <a:t>INJURY &amp; BEHAVIOUR</a:t>
            </a:r>
            <a:endParaRPr lang="en-US" sz="1950" dirty="0"/>
          </a:p>
        </p:txBody>
      </p:sp>
      <p:sp>
        <p:nvSpPr>
          <p:cNvPr id="8" name="SK-9-text-7"/>
          <p:cNvSpPr/>
          <p:nvPr/>
        </p:nvSpPr>
        <p:spPr>
          <a:xfrm>
            <a:off x="331440" y="876300"/>
            <a:ext cx="11860560" cy="3333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sz="1875" b="1" i="1" dirty="0">
                <a:solidFill>
                  <a:srgbClr val="000A66"/>
                </a:solidFill>
              </a:rPr>
              <a:t>Consider maltreatment in any child where one or more of the following apply</a:t>
            </a:r>
            <a:endParaRPr lang="en-US" sz="1875" dirty="0"/>
          </a:p>
        </p:txBody>
      </p:sp>
      <p:sp>
        <p:nvSpPr>
          <p:cNvPr id="9" name="SK-9-text-8"/>
          <p:cNvSpPr/>
          <p:nvPr/>
        </p:nvSpPr>
        <p:spPr>
          <a:xfrm>
            <a:off x="9142958" y="409575"/>
            <a:ext cx="304889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NICE CG89 · December 2025</a:t>
            </a:r>
            <a:endParaRPr lang="en-US" sz="1350" dirty="0"/>
          </a:p>
        </p:txBody>
      </p:sp>
      <p:sp>
        <p:nvSpPr>
          <p:cNvPr id="10" name="SK-9-text-9"/>
          <p:cNvSpPr/>
          <p:nvPr/>
        </p:nvSpPr>
        <p:spPr>
          <a:xfrm>
            <a:off x="838200" y="5543550"/>
            <a:ext cx="5720655" cy="742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Child becomes hypervigilant — unnaturally still,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scanning the environment for threats.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Classic sign of chronic, repeated abuse. Trust this sign.</a:t>
            </a:r>
            <a:endParaRPr lang="en-US" sz="1500" dirty="0"/>
          </a:p>
        </p:txBody>
      </p:sp>
      <p:sp>
        <p:nvSpPr>
          <p:cNvPr id="11" name="SK-9-text-10"/>
          <p:cNvSpPr/>
          <p:nvPr/>
        </p:nvSpPr>
        <p:spPr>
          <a:xfrm>
            <a:off x="6790283" y="5348951"/>
            <a:ext cx="5898803" cy="990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Frozen watchfulness is a highly testable clinical sign.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Also watch for: carer with unrealistic expectations, child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giving their own disclosure, and injury patterns that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</a:rPr>
              <a:t>change across consultations.</a:t>
            </a:r>
            <a:endParaRPr lang="en-US" sz="1500" dirty="0"/>
          </a:p>
        </p:txBody>
      </p:sp>
      <p:sp>
        <p:nvSpPr>
          <p:cNvPr id="12" name="SK-9-text-11"/>
          <p:cNvSpPr/>
          <p:nvPr/>
        </p:nvSpPr>
        <p:spPr>
          <a:xfrm>
            <a:off x="1143000" y="1990725"/>
            <a:ext cx="5050036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Delayed presentation — days or weeks after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injury</a:t>
            </a:r>
            <a:endParaRPr lang="en-US" sz="1500" dirty="0"/>
          </a:p>
        </p:txBody>
      </p:sp>
      <p:sp>
        <p:nvSpPr>
          <p:cNvPr id="13" name="SK-9-text-12"/>
          <p:cNvSpPr/>
          <p:nvPr/>
        </p:nvSpPr>
        <p:spPr>
          <a:xfrm>
            <a:off x="1143000" y="2619375"/>
            <a:ext cx="4945261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Changing or inconsistent history — story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changes between contacts</a:t>
            </a:r>
            <a:endParaRPr lang="en-US" sz="1500" dirty="0"/>
          </a:p>
        </p:txBody>
      </p:sp>
      <p:sp>
        <p:nvSpPr>
          <p:cNvPr id="14" name="SK-9-text-13"/>
          <p:cNvSpPr/>
          <p:nvPr/>
        </p:nvSpPr>
        <p:spPr>
          <a:xfrm>
            <a:off x="1143000" y="3257550"/>
            <a:ext cx="564728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History incompatible with developmental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stage — e.g., 'he rolled off the sofa' for a 6-week-old</a:t>
            </a:r>
            <a:endParaRPr lang="en-US" sz="1500" dirty="0"/>
          </a:p>
        </p:txBody>
      </p:sp>
      <p:sp>
        <p:nvSpPr>
          <p:cNvPr id="15" name="SK-9-text-14"/>
          <p:cNvSpPr/>
          <p:nvPr/>
        </p:nvSpPr>
        <p:spPr>
          <a:xfrm>
            <a:off x="1143000" y="3914775"/>
            <a:ext cx="553209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Injury inconsistent with described mechanism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— force or pattern doesn't match story</a:t>
            </a:r>
            <a:endParaRPr lang="en-US" sz="1500" dirty="0"/>
          </a:p>
        </p:txBody>
      </p:sp>
      <p:sp>
        <p:nvSpPr>
          <p:cNvPr id="16" name="SK-9-text-15"/>
          <p:cNvSpPr/>
          <p:nvPr/>
        </p:nvSpPr>
        <p:spPr>
          <a:xfrm>
            <a:off x="6810375" y="1990725"/>
            <a:ext cx="4872038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Unusual injury site — ears, neck, abdomen,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buttocks, genitalia</a:t>
            </a:r>
            <a:endParaRPr lang="en-US" sz="1500" dirty="0"/>
          </a:p>
        </p:txBody>
      </p:sp>
      <p:sp>
        <p:nvSpPr>
          <p:cNvPr id="17" name="SK-9-text-16"/>
          <p:cNvSpPr/>
          <p:nvPr/>
        </p:nvSpPr>
        <p:spPr>
          <a:xfrm>
            <a:off x="6810375" y="2571750"/>
            <a:ext cx="5374928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Bruises of different ages or shapes — suggests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repeated incidents</a:t>
            </a:r>
            <a:endParaRPr lang="en-US" sz="1500" dirty="0"/>
          </a:p>
        </p:txBody>
      </p:sp>
      <p:sp>
        <p:nvSpPr>
          <p:cNvPr id="18" name="SK-9-text-17"/>
          <p:cNvSpPr/>
          <p:nvPr/>
        </p:nvSpPr>
        <p:spPr>
          <a:xfrm>
            <a:off x="6810375" y="3133725"/>
            <a:ext cx="4798665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Previous suspicion or record of abuse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check cumulative records</a:t>
            </a:r>
            <a:endParaRPr lang="en-US" sz="1500" dirty="0"/>
          </a:p>
        </p:txBody>
      </p:sp>
      <p:sp>
        <p:nvSpPr>
          <p:cNvPr id="19" name="SK-9-text-18"/>
          <p:cNvSpPr/>
          <p:nvPr/>
        </p:nvSpPr>
        <p:spPr>
          <a:xfrm>
            <a:off x="6810375" y="3648075"/>
            <a:ext cx="5071021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Signs of domestic violence in household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co-occurrence is common</a:t>
            </a:r>
            <a:endParaRPr lang="en-US" sz="1500" dirty="0"/>
          </a:p>
        </p:txBody>
      </p:sp>
      <p:sp>
        <p:nvSpPr>
          <p:cNvPr id="20" name="SK-9-text-19"/>
          <p:cNvSpPr/>
          <p:nvPr/>
        </p:nvSpPr>
        <p:spPr>
          <a:xfrm>
            <a:off x="6810375" y="4219575"/>
            <a:ext cx="5092005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Child appears fearful or overly compliant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trust your instinct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6448425" y="5010150"/>
            <a:ext cx="3040380" cy="2533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FFFFFF"/>
                </a:solidFill>
              </a:rPr>
              <a:t>AKT EXAM PEARL</a:t>
            </a:r>
            <a:endParaRPr lang="en-US" sz="1425" dirty="0"/>
          </a:p>
        </p:txBody>
      </p:sp>
      <p:sp>
        <p:nvSpPr>
          <p:cNvPr id="22" name="SK-9-text-21"/>
          <p:cNvSpPr/>
          <p:nvPr/>
        </p:nvSpPr>
        <p:spPr>
          <a:xfrm>
            <a:off x="1143000" y="5010150"/>
            <a:ext cx="3310830" cy="2533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FFFFFF"/>
                </a:solidFill>
              </a:rPr>
              <a:t>KEY SIGN</a:t>
            </a:r>
            <a:endParaRPr lang="en-US" sz="1425" dirty="0"/>
          </a:p>
        </p:txBody>
      </p:sp>
      <p:sp>
        <p:nvSpPr>
          <p:cNvPr id="23" name="SK-9-text-22"/>
          <p:cNvSpPr/>
          <p:nvPr/>
        </p:nvSpPr>
        <p:spPr>
          <a:xfrm>
            <a:off x="466725" y="6610350"/>
            <a:ext cx="932688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Child Protection &amp; Maltreatment in General Practice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11020425" y="6610350"/>
            <a:ext cx="1016198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Slide 9 of 36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5141119" y="6610350"/>
            <a:ext cx="1938337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84" y="6144667"/>
            <a:ext cx="243780" cy="27429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1898" y="4389090"/>
            <a:ext cx="304800" cy="253603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075" y="994321"/>
            <a:ext cx="2535882" cy="2928342"/>
          </a:xfrm>
          <a:prstGeom prst="rect">
            <a:avLst/>
          </a:prstGeom>
        </p:spPr>
      </p:pic>
      <p:sp>
        <p:nvSpPr>
          <p:cNvPr id="6" name="SK-10-text-5"/>
          <p:cNvSpPr/>
          <p:nvPr/>
        </p:nvSpPr>
        <p:spPr>
          <a:xfrm>
            <a:off x="909042" y="142875"/>
            <a:ext cx="10383143" cy="4191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NICE CG89 — DECEMBER 2025 KEY UPDATE</a:t>
            </a:r>
            <a:endParaRPr lang="en-US" sz="3000" dirty="0"/>
          </a:p>
        </p:txBody>
      </p:sp>
      <p:sp>
        <p:nvSpPr>
          <p:cNvPr id="7" name="SK-10-text-6"/>
          <p:cNvSpPr/>
          <p:nvPr/>
        </p:nvSpPr>
        <p:spPr>
          <a:xfrm>
            <a:off x="590550" y="1047750"/>
            <a:ext cx="11601450" cy="3543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90"/>
              </a:lnSpc>
              <a:buNone/>
            </a:pPr>
            <a:r>
              <a:rPr lang="en-US" sz="2325" dirty="0">
                <a:solidFill>
                  <a:srgbClr val="000A66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‘Independently Mobile’ — New Formal Definition</a:t>
            </a:r>
            <a:endParaRPr lang="en-US" sz="2325" dirty="0"/>
          </a:p>
        </p:txBody>
      </p:sp>
      <p:sp>
        <p:nvSpPr>
          <p:cNvPr id="8" name="SK-10-text-7"/>
          <p:cNvSpPr/>
          <p:nvPr/>
        </p:nvSpPr>
        <p:spPr>
          <a:xfrm>
            <a:off x="838200" y="2457450"/>
            <a:ext cx="1135380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 child IS ‘independently mobile’ if they can do ANY of the following:</a:t>
            </a:r>
            <a:endParaRPr lang="en-US" sz="1575" dirty="0"/>
          </a:p>
        </p:txBody>
      </p:sp>
      <p:sp>
        <p:nvSpPr>
          <p:cNvPr id="9" name="SK-10-text-8"/>
          <p:cNvSpPr/>
          <p:nvPr/>
        </p:nvSpPr>
        <p:spPr>
          <a:xfrm>
            <a:off x="895350" y="2905125"/>
            <a:ext cx="4337596" cy="21026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Crawl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Bottom shuffle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Pull to stand using furniture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Stand unaided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Cruise (move holding an object)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Climb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Walk using a push-along walker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✔ Walk unaided</a:t>
            </a:r>
            <a:endParaRPr lang="en-US" sz="1725" dirty="0"/>
          </a:p>
        </p:txBody>
      </p:sp>
      <p:sp>
        <p:nvSpPr>
          <p:cNvPr id="10" name="SK-10-text-9"/>
          <p:cNvSpPr/>
          <p:nvPr/>
        </p:nvSpPr>
        <p:spPr>
          <a:xfrm>
            <a:off x="7274156" y="4424015"/>
            <a:ext cx="352044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AKT Exam Focus</a:t>
            </a:r>
            <a:endParaRPr lang="en-US" sz="1650" dirty="0"/>
          </a:p>
        </p:txBody>
      </p:sp>
      <p:sp>
        <p:nvSpPr>
          <p:cNvPr id="11" name="SK-10-text-10"/>
          <p:cNvSpPr/>
          <p:nvPr/>
        </p:nvSpPr>
        <p:spPr>
          <a:xfrm>
            <a:off x="933450" y="6190761"/>
            <a:ext cx="12192000" cy="194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0A66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Document exactly: e.g., ‘Can roll but cannot crawl, bottom shuffle, or pull to stand’ — vague terms are no longer acceptable.</a:t>
            </a:r>
            <a:endParaRPr lang="en-US" sz="1275" dirty="0"/>
          </a:p>
        </p:txBody>
      </p:sp>
      <p:sp>
        <p:nvSpPr>
          <p:cNvPr id="12" name="SK-10-text-11"/>
          <p:cNvSpPr/>
          <p:nvPr/>
        </p:nvSpPr>
        <p:spPr>
          <a:xfrm>
            <a:off x="590550" y="1562100"/>
            <a:ext cx="1160145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5B7A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NICE CG89 updated 3 December 2025 · Consensus-based definition</a:t>
            </a:r>
            <a:endParaRPr lang="en-US" sz="1500" dirty="0"/>
          </a:p>
        </p:txBody>
      </p:sp>
      <p:sp>
        <p:nvSpPr>
          <p:cNvPr id="13" name="SK-10-text-12"/>
          <p:cNvSpPr/>
          <p:nvPr/>
        </p:nvSpPr>
        <p:spPr>
          <a:xfrm>
            <a:off x="7156698" y="4714128"/>
            <a:ext cx="511299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If a child is NOT independently mobile → bruising,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abrasions, or thermal injuries are far more likely to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represent maltreatment.</a:t>
            </a:r>
            <a:endParaRPr lang="en-US" sz="1425" dirty="0"/>
          </a:p>
        </p:txBody>
      </p:sp>
      <p:sp>
        <p:nvSpPr>
          <p:cNvPr id="14" name="SK-10-text-13"/>
          <p:cNvSpPr/>
          <p:nvPr/>
        </p:nvSpPr>
        <p:spPr>
          <a:xfrm>
            <a:off x="7081748" y="5467350"/>
            <a:ext cx="5353943" cy="350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8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Document specific motor skills present — not just ‘mobile’ or</a:t>
            </a:r>
            <a:endParaRPr lang="en-US" sz="1200" dirty="0"/>
          </a:p>
          <a:p>
            <a:pPr marL="0" indent="0">
              <a:lnSpc>
                <a:spcPts val="138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‘non-mobile’. Required for clinical and legal defensibility.</a:t>
            </a:r>
            <a:endParaRPr lang="en-US" sz="1200" dirty="0"/>
          </a:p>
        </p:txBody>
      </p:sp>
      <p:sp>
        <p:nvSpPr>
          <p:cNvPr id="15" name="SK-10-text-14"/>
          <p:cNvSpPr/>
          <p:nvPr/>
        </p:nvSpPr>
        <p:spPr>
          <a:xfrm>
            <a:off x="590550" y="5743575"/>
            <a:ext cx="11601450" cy="2104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i="1" dirty="0">
                <a:solidFill>
                  <a:srgbClr val="005B7A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Relevant to NICE CG89 Recommendations 1.1.2, 1.1.5, and 1.1.6</a:t>
            </a:r>
            <a:endParaRPr lang="en-US" sz="1275" dirty="0"/>
          </a:p>
        </p:txBody>
      </p:sp>
      <p:sp>
        <p:nvSpPr>
          <p:cNvPr id="16" name="SK-10-text-15"/>
          <p:cNvSpPr/>
          <p:nvPr/>
        </p:nvSpPr>
        <p:spPr>
          <a:xfrm>
            <a:off x="104775" y="6610350"/>
            <a:ext cx="61722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NICE CG89 · December 2025 Update</a:t>
            </a:r>
            <a:endParaRPr lang="en-US" sz="1125" dirty="0"/>
          </a:p>
        </p:txBody>
      </p:sp>
      <p:sp>
        <p:nvSpPr>
          <p:cNvPr id="17" name="SK-10-text-16"/>
          <p:cNvSpPr/>
          <p:nvPr/>
        </p:nvSpPr>
        <p:spPr>
          <a:xfrm>
            <a:off x="5229225" y="6610350"/>
            <a:ext cx="36004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8" name="SK-10-text-17"/>
          <p:cNvSpPr/>
          <p:nvPr/>
        </p:nvSpPr>
        <p:spPr>
          <a:xfrm>
            <a:off x="8231386" y="6610350"/>
            <a:ext cx="39606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Slide 10 of 36 · Bradford VTS Teaching Deck</a:t>
            </a:r>
            <a:endParaRPr lang="en-US" sz="1125" dirty="0"/>
          </a:p>
        </p:txBody>
      </p:sp>
      <p:sp>
        <p:nvSpPr>
          <p:cNvPr id="19" name="SK-10-text-18"/>
          <p:cNvSpPr/>
          <p:nvPr/>
        </p:nvSpPr>
        <p:spPr>
          <a:xfrm>
            <a:off x="9270943" y="3983433"/>
            <a:ext cx="3248025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Crawling = independently mobile (NICE 2025)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7460</Words>
  <Application>Microsoft Office PowerPoint</Application>
  <PresentationFormat>Widescreen</PresentationFormat>
  <Paragraphs>1234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2" baseType="lpstr">
      <vt:lpstr>Arial-BoldMT</vt:lpstr>
      <vt:lpstr>ArialNarrow-Italic</vt:lpstr>
      <vt:lpstr>Source Sans Pro</vt:lpstr>
      <vt:lpstr>Open Sans</vt:lpstr>
      <vt:lpstr>ArialMT</vt:lpstr>
      <vt:lpstr>Roboto-Regular</vt:lpstr>
      <vt:lpstr>Arial</vt:lpstr>
      <vt:lpstr>Arial-Black</vt:lpstr>
      <vt:lpstr>Noto Sans KR</vt:lpstr>
      <vt:lpstr>OpenSans-Bold</vt:lpstr>
      <vt:lpstr>Montserrat</vt:lpstr>
      <vt:lpstr>ArialNarrow-BoldItalic</vt:lpstr>
      <vt:lpstr>Roboto-BoldItalic</vt:lpstr>
      <vt:lpstr>Trebuchet-BoldItalic</vt:lpstr>
      <vt:lpstr>Poppins</vt:lpstr>
      <vt:lpstr>TimesNewRomanPS-ItalicMT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2026-05-25T22:36:24Z</dcterms:created>
  <dcterms:modified xsi:type="dcterms:W3CDTF">2026-05-26T09:49:13Z</dcterms:modified>
</cp:coreProperties>
</file>