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12192000"/>
  <p:embeddedFontLst>
    <p:embeddedFont>
      <p:font typeface="Noto Sans KR" panose="020B0604020202020204" charset="-128"/>
      <p:regular r:id="rId35"/>
      <p:bold r:id="rId36"/>
    </p:embeddedFont>
    <p:embeddedFont>
      <p:font typeface="Arial-Black" panose="020B0604020202020204" charset="0"/>
      <p:regular r:id="rId37"/>
    </p:embeddedFont>
    <p:embeddedFont>
      <p:font typeface="Arial-BoldMT" panose="020B0604020202020204" charset="0"/>
      <p:regular r:id="rId38"/>
    </p:embeddedFont>
    <p:embeddedFont>
      <p:font typeface="ArialMT" panose="020B0604020202020204" charset="0"/>
      <p:regular r:id="rId39"/>
    </p:embeddedFont>
    <p:embeddedFont>
      <p:font typeface="Montserrat" panose="00000500000000000000" pitchFamily="2" charset="0"/>
      <p:regular r:id="rId40"/>
      <p:bold r:id="rId41"/>
      <p:italic r:id="rId42"/>
      <p:boldItalic r:id="rId43"/>
    </p:embeddedFont>
    <p:embeddedFont>
      <p:font typeface="Open Sans" panose="020B0606030504020204" pitchFamily="34" charset="0"/>
      <p:regular r:id="rId44"/>
      <p:bold r:id="rId45"/>
      <p:italic r:id="rId46"/>
      <p:boldItalic r:id="rId47"/>
    </p:embeddedFont>
    <p:embeddedFont>
      <p:font typeface="OpenSans-Bold" panose="020B0604020202020204" charset="0"/>
      <p:regular r:id="rId48"/>
    </p:embeddedFont>
    <p:embeddedFont>
      <p:font typeface="Poppins" panose="00000500000000000000" pitchFamily="2" charset="0"/>
      <p:regular r:id="rId49"/>
      <p:bold r:id="rId50"/>
    </p:embeddedFont>
    <p:embeddedFont>
      <p:font typeface="Roboto Condensed" panose="02000000000000000000" pitchFamily="2" charset="0"/>
      <p:regular r:id="rId51"/>
      <p:bold r:id="rId52"/>
      <p:italic r:id="rId53"/>
      <p:boldItalic r:id="rId54"/>
    </p:embeddedFont>
    <p:embeddedFont>
      <p:font typeface="Roboto-BoldItalic" panose="020B0604020202020204" charset="0"/>
      <p:regular r:id="rId55"/>
    </p:embeddedFont>
    <p:embeddedFont>
      <p:font typeface="Roboto-Regular" panose="020B0604020202020204" charset="0"/>
      <p:regular r:id="rId56"/>
    </p:embeddedFont>
    <p:embeddedFont>
      <p:font typeface="TimesNewRomanPS-BoldItalicMT" panose="020B0604020202020204" charset="0"/>
      <p:regular r:id="rId57"/>
    </p:embeddedFont>
    <p:embeddedFont>
      <p:font typeface="Trebuchet-BoldItalic" panose="020B0604020202020204" charset="0"/>
      <p:regular r:id="rId5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571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980" y="1625203"/>
            <a:ext cx="2304157" cy="3209479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4869061"/>
            <a:ext cx="219373" cy="294829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4210794"/>
            <a:ext cx="280392" cy="27429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3799284"/>
            <a:ext cx="280392" cy="274290"/>
          </a:xfrm>
          <a:prstGeom prst="rect">
            <a:avLst/>
          </a:prstGeom>
        </p:spPr>
      </p:pic>
      <p:sp>
        <p:nvSpPr>
          <p:cNvPr id="8" name="SK-2-text-7"/>
          <p:cNvSpPr/>
          <p:nvPr/>
        </p:nvSpPr>
        <p:spPr>
          <a:xfrm>
            <a:off x="2052637" y="400050"/>
            <a:ext cx="8067675" cy="4686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90"/>
              </a:lnSpc>
              <a:buNone/>
            </a:pPr>
            <a:r>
              <a:rPr lang="en-US" sz="30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3075" dirty="0"/>
          </a:p>
        </p:txBody>
      </p:sp>
      <p:sp>
        <p:nvSpPr>
          <p:cNvPr id="9" name="SK-2-text-8"/>
          <p:cNvSpPr/>
          <p:nvPr/>
        </p:nvSpPr>
        <p:spPr>
          <a:xfrm>
            <a:off x="838200" y="1714500"/>
            <a:ext cx="11353800" cy="691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444"/>
              </a:lnSpc>
              <a:buNone/>
            </a:pPr>
            <a:r>
              <a:rPr lang="en-US" sz="4575" b="1" dirty="0">
                <a:solidFill>
                  <a:srgbClr val="002060"/>
                </a:solidFill>
              </a:rPr>
              <a:t>Safeguarding Children</a:t>
            </a:r>
            <a:endParaRPr lang="en-US" sz="4575" dirty="0"/>
          </a:p>
        </p:txBody>
      </p:sp>
      <p:sp>
        <p:nvSpPr>
          <p:cNvPr id="10" name="SK-2-text-9"/>
          <p:cNvSpPr/>
          <p:nvPr/>
        </p:nvSpPr>
        <p:spPr>
          <a:xfrm>
            <a:off x="838200" y="2495550"/>
            <a:ext cx="8434388" cy="10060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62"/>
              </a:lnSpc>
              <a:buNone/>
            </a:pPr>
            <a:r>
              <a:rPr lang="en-US" sz="28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Perinatal Mental Health, Child Exploitation</a:t>
            </a:r>
            <a:endParaRPr lang="en-US" sz="2850" dirty="0"/>
          </a:p>
          <a:p>
            <a:pPr marL="0" indent="0">
              <a:lnSpc>
                <a:spcPts val="3962"/>
              </a:lnSpc>
              <a:buNone/>
            </a:pPr>
            <a:r>
              <a:rPr lang="en-US" sz="28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&amp; Adverse Childhood Experiences</a:t>
            </a:r>
            <a:endParaRPr lang="en-US" sz="2850" dirty="0"/>
          </a:p>
        </p:txBody>
      </p:sp>
      <p:sp>
        <p:nvSpPr>
          <p:cNvPr id="11" name="SK-2-text-10"/>
          <p:cNvSpPr/>
          <p:nvPr/>
        </p:nvSpPr>
        <p:spPr>
          <a:xfrm>
            <a:off x="895350" y="3829050"/>
            <a:ext cx="754380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994C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Website: </a:t>
            </a:r>
            <a:r>
              <a:rPr lang="en-US" sz="1650" b="1" u="sng" dirty="0">
                <a:solidFill>
                  <a:srgbClr val="0000E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2" name="SK-2-text-11"/>
          <p:cNvSpPr/>
          <p:nvPr/>
        </p:nvSpPr>
        <p:spPr>
          <a:xfrm>
            <a:off x="2790825" y="4238625"/>
            <a:ext cx="6475065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Created May 2026, updated to current NICE NG193 (2023)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and Working Together 2026 standards</a:t>
            </a:r>
            <a:endParaRPr lang="en-US" sz="1500" dirty="0"/>
          </a:p>
        </p:txBody>
      </p:sp>
      <p:sp>
        <p:nvSpPr>
          <p:cNvPr id="13" name="SK-2-text-12"/>
          <p:cNvSpPr/>
          <p:nvPr/>
        </p:nvSpPr>
        <p:spPr>
          <a:xfrm>
            <a:off x="2790825" y="4924425"/>
            <a:ext cx="657984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NG193 (Perinatal Mental Health, 2020 — reviewed 2023)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NICE CG89 (December 2025) • Working Together 2026</a:t>
            </a:r>
            <a:endParaRPr lang="en-US" sz="1500" dirty="0"/>
          </a:p>
        </p:txBody>
      </p:sp>
      <p:sp>
        <p:nvSpPr>
          <p:cNvPr id="14" name="SK-2-text-13"/>
          <p:cNvSpPr/>
          <p:nvPr/>
        </p:nvSpPr>
        <p:spPr>
          <a:xfrm>
            <a:off x="5740672" y="5852667"/>
            <a:ext cx="6684615" cy="353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Disclaimer: Always double check this advice and drug doses with the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latest NICE/BNF guidance. This document is for educational purposes only.</a:t>
            </a:r>
            <a:endParaRPr lang="en-US" sz="1275" dirty="0"/>
          </a:p>
        </p:txBody>
      </p:sp>
      <p:sp>
        <p:nvSpPr>
          <p:cNvPr id="15" name="SK-2-text-14"/>
          <p:cNvSpPr/>
          <p:nvPr/>
        </p:nvSpPr>
        <p:spPr>
          <a:xfrm>
            <a:off x="838200" y="1219200"/>
            <a:ext cx="1135380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dirty="0">
                <a:solidFill>
                  <a:srgbClr val="4A6E9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 SERIES | GP TRAINING RESOURCE</a:t>
            </a:r>
            <a:endParaRPr lang="en-US" sz="1950" dirty="0"/>
          </a:p>
        </p:txBody>
      </p:sp>
      <p:sp>
        <p:nvSpPr>
          <p:cNvPr id="16" name="SK-2-text-15"/>
          <p:cNvSpPr/>
          <p:nvPr/>
        </p:nvSpPr>
        <p:spPr>
          <a:xfrm>
            <a:off x="8943975" y="5029200"/>
            <a:ext cx="3248025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i="1" dirty="0">
                <a:solidFill>
                  <a:srgbClr val="4A6E9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Protecting our youngest patients</a:t>
            </a:r>
            <a:endParaRPr lang="en-US" sz="1275" dirty="0"/>
          </a:p>
        </p:txBody>
      </p:sp>
      <p:sp>
        <p:nvSpPr>
          <p:cNvPr id="17" name="SK-2-text-16"/>
          <p:cNvSpPr/>
          <p:nvPr/>
        </p:nvSpPr>
        <p:spPr>
          <a:xfrm>
            <a:off x="5006280" y="6572250"/>
            <a:ext cx="217929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895350" y="4238625"/>
            <a:ext cx="11430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Date: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895350" y="4924425"/>
            <a:ext cx="41148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Currency: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553" y="1385292"/>
            <a:ext cx="231577" cy="260598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5314950"/>
            <a:ext cx="402282" cy="37713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4581079"/>
            <a:ext cx="426690" cy="37713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3908971"/>
            <a:ext cx="463153" cy="294829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3175248"/>
            <a:ext cx="451098" cy="308521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420838"/>
            <a:ext cx="390079" cy="37713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267" y="1686967"/>
            <a:ext cx="426690" cy="390823"/>
          </a:xfrm>
          <a:prstGeom prst="rect">
            <a:avLst/>
          </a:prstGeom>
        </p:spPr>
      </p:pic>
      <p:sp>
        <p:nvSpPr>
          <p:cNvPr id="10" name="SK-11-text-9"/>
          <p:cNvSpPr/>
          <p:nvPr/>
        </p:nvSpPr>
        <p:spPr>
          <a:xfrm>
            <a:off x="285750" y="238125"/>
            <a:ext cx="1190625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‘The GP Role in Perinatal Mental Health’</a:t>
            </a:r>
            <a:endParaRPr lang="en-US" sz="3000" dirty="0"/>
          </a:p>
        </p:txBody>
      </p:sp>
      <p:sp>
        <p:nvSpPr>
          <p:cNvPr id="11" name="SK-11-text-10"/>
          <p:cNvSpPr/>
          <p:nvPr/>
        </p:nvSpPr>
        <p:spPr>
          <a:xfrm>
            <a:off x="8763000" y="5143500"/>
            <a:ext cx="315366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58"/>
              </a:lnSpc>
              <a:buNone/>
            </a:pPr>
            <a:r>
              <a:rPr lang="en-US" sz="1350" dirty="0">
                <a:solidFill>
                  <a:srgbClr val="8B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Do NOT discharge without a</a:t>
            </a:r>
            <a:endParaRPr lang="en-US" sz="1350" dirty="0"/>
          </a:p>
          <a:p>
            <a:pPr marL="0" indent="0">
              <a:lnSpc>
                <a:spcPts val="1458"/>
              </a:lnSpc>
              <a:buNone/>
            </a:pPr>
            <a:r>
              <a:rPr lang="en-US" sz="1350" dirty="0">
                <a:solidFill>
                  <a:srgbClr val="8B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crisis plan.</a:t>
            </a:r>
            <a:endParaRPr lang="en-US" sz="1350" dirty="0"/>
          </a:p>
        </p:txBody>
      </p:sp>
      <p:sp>
        <p:nvSpPr>
          <p:cNvPr id="12" name="SK-11-text-11"/>
          <p:cNvSpPr/>
          <p:nvPr/>
        </p:nvSpPr>
        <p:spPr>
          <a:xfrm>
            <a:off x="8696325" y="1371600"/>
            <a:ext cx="34956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REFER URGENTLY IF...</a:t>
            </a:r>
            <a:endParaRPr lang="en-US" sz="1575" dirty="0"/>
          </a:p>
        </p:txBody>
      </p:sp>
      <p:sp>
        <p:nvSpPr>
          <p:cNvPr id="13" name="SK-11-text-12"/>
          <p:cNvSpPr/>
          <p:nvPr/>
        </p:nvSpPr>
        <p:spPr>
          <a:xfrm>
            <a:off x="466725" y="1209675"/>
            <a:ext cx="54864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1AE9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GP RESPONSIBILITIES</a:t>
            </a:r>
            <a:endParaRPr lang="en-US" sz="1500" dirty="0"/>
          </a:p>
        </p:txBody>
      </p:sp>
      <p:sp>
        <p:nvSpPr>
          <p:cNvPr id="14" name="SK-11-text-13"/>
          <p:cNvSpPr/>
          <p:nvPr/>
        </p:nvSpPr>
        <p:spPr>
          <a:xfrm>
            <a:off x="8763000" y="1924050"/>
            <a:ext cx="3258443" cy="987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Rapidly changing mental state</a:t>
            </a:r>
            <a:endParaRPr lang="en-US" sz="1350" dirty="0"/>
          </a:p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Suicidal ideation — especially</a:t>
            </a:r>
            <a:endParaRPr lang="en-US" sz="1350" dirty="0"/>
          </a:p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violent ideation</a:t>
            </a:r>
            <a:endParaRPr lang="en-US" sz="1350" dirty="0"/>
          </a:p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Pervasive guilt or hopelessness</a:t>
            </a:r>
            <a:endParaRPr lang="en-US" sz="1350" dirty="0"/>
          </a:p>
        </p:txBody>
      </p:sp>
      <p:sp>
        <p:nvSpPr>
          <p:cNvPr id="15" name="SK-11-text-14"/>
          <p:cNvSpPr/>
          <p:nvPr/>
        </p:nvSpPr>
        <p:spPr>
          <a:xfrm>
            <a:off x="8763000" y="3276600"/>
            <a:ext cx="3321248" cy="9554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Significant estrangement from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infant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Persistent beliefs of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inadequacy as a mother</a:t>
            </a:r>
            <a:endParaRPr lang="en-US" sz="1425" dirty="0"/>
          </a:p>
        </p:txBody>
      </p:sp>
      <p:sp>
        <p:nvSpPr>
          <p:cNvPr id="16" name="SK-11-text-15"/>
          <p:cNvSpPr/>
          <p:nvPr/>
        </p:nvSpPr>
        <p:spPr>
          <a:xfrm>
            <a:off x="8763000" y="4514850"/>
            <a:ext cx="3429000" cy="2388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Evidence of psychosis</a:t>
            </a:r>
            <a:endParaRPr lang="en-US" sz="1425" dirty="0"/>
          </a:p>
        </p:txBody>
      </p:sp>
      <p:sp>
        <p:nvSpPr>
          <p:cNvPr id="17" name="SK-11-text-16"/>
          <p:cNvSpPr/>
          <p:nvPr/>
        </p:nvSpPr>
        <p:spPr>
          <a:xfrm>
            <a:off x="1266825" y="1628775"/>
            <a:ext cx="7407473" cy="477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everyone — Enquire about mental wellbeing with every pregnant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woman, new mother, and father at every contact. Don’t wait to be told.</a:t>
            </a:r>
            <a:endParaRPr lang="en-US" sz="1425" dirty="0"/>
          </a:p>
        </p:txBody>
      </p:sp>
      <p:sp>
        <p:nvSpPr>
          <p:cNvPr id="18" name="SK-11-text-17"/>
          <p:cNvSpPr/>
          <p:nvPr/>
        </p:nvSpPr>
        <p:spPr>
          <a:xfrm>
            <a:off x="1266825" y="2352675"/>
            <a:ext cx="7281863" cy="477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Maintain the postnatal appointment — Resurrect and protect the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maternal 6-week postnatal check. Use EPDS (score ≥13 = depression).</a:t>
            </a:r>
            <a:endParaRPr lang="en-US" sz="1425" dirty="0"/>
          </a:p>
        </p:txBody>
      </p:sp>
      <p:sp>
        <p:nvSpPr>
          <p:cNvPr id="19" name="SK-11-text-18"/>
          <p:cNvSpPr/>
          <p:nvPr/>
        </p:nvSpPr>
        <p:spPr>
          <a:xfrm>
            <a:off x="1266825" y="3086100"/>
            <a:ext cx="6726436" cy="452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Code correctly — Depression within 1 year of birth = Postnatal</a:t>
            </a:r>
            <a:endParaRPr lang="en-US" sz="1350" dirty="0"/>
          </a:p>
          <a:p>
            <a:pPr marL="0" indent="0">
              <a:lnSpc>
                <a:spcPts val="178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Depression. Code it. It matters for risk stratification.</a:t>
            </a:r>
            <a:endParaRPr lang="en-US" sz="1350" dirty="0"/>
          </a:p>
        </p:txBody>
      </p:sp>
      <p:sp>
        <p:nvSpPr>
          <p:cNvPr id="20" name="SK-11-text-19"/>
          <p:cNvSpPr/>
          <p:nvPr/>
        </p:nvSpPr>
        <p:spPr>
          <a:xfrm>
            <a:off x="1266825" y="3800475"/>
            <a:ext cx="7093148" cy="477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Communicate with the MDT — Clear, timely communication with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midwives and health visitors. Don’t work in isolation.</a:t>
            </a:r>
            <a:endParaRPr lang="en-US" sz="1425" dirty="0"/>
          </a:p>
        </p:txBody>
      </p:sp>
      <p:sp>
        <p:nvSpPr>
          <p:cNvPr id="21" name="SK-11-text-20"/>
          <p:cNvSpPr/>
          <p:nvPr/>
        </p:nvSpPr>
        <p:spPr>
          <a:xfrm>
            <a:off x="1266825" y="4533900"/>
            <a:ext cx="7449443" cy="477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Suicide awareness — Most perinatal suicides use violent methods. Ask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directly. Don’t avoid the question.</a:t>
            </a:r>
            <a:endParaRPr lang="en-US" sz="1425" dirty="0"/>
          </a:p>
        </p:txBody>
      </p:sp>
      <p:sp>
        <p:nvSpPr>
          <p:cNvPr id="22" name="SK-11-text-21"/>
          <p:cNvSpPr/>
          <p:nvPr/>
        </p:nvSpPr>
        <p:spPr>
          <a:xfrm>
            <a:off x="1266825" y="5238750"/>
            <a:ext cx="7260878" cy="477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Watch the mother-infant relationship — Significant estrangement</a:t>
            </a:r>
            <a:endParaRPr lang="en-US" sz="1425" dirty="0"/>
          </a:p>
          <a:p>
            <a:pPr marL="0" indent="0">
              <a:lnSpc>
                <a:spcPts val="18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from infant is a red flag requiring urgent review.</a:t>
            </a:r>
            <a:endParaRPr lang="en-US" sz="1425" dirty="0"/>
          </a:p>
        </p:txBody>
      </p:sp>
      <p:sp>
        <p:nvSpPr>
          <p:cNvPr id="23" name="SK-11-text-22"/>
          <p:cNvSpPr/>
          <p:nvPr/>
        </p:nvSpPr>
        <p:spPr>
          <a:xfrm>
            <a:off x="10532715" y="342900"/>
            <a:ext cx="1299121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68"/>
              </a:lnSpc>
              <a:buNone/>
            </a:pPr>
            <a:r>
              <a:rPr lang="en-US" sz="1200" dirty="0">
                <a:solidFill>
                  <a:srgbClr val="117A65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SCA Relevant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5007173" y="6638925"/>
            <a:ext cx="2158305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9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871612" y="6193631"/>
            <a:ext cx="12192000" cy="162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3"/>
              </a:lnSpc>
              <a:buNone/>
            </a:pPr>
            <a:r>
              <a:rPr lang="en-US" sz="1125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tip: Use open questions — 'How are you finding things at home?' and 'How is baby feeding/sleeping?' — before moving to structured screening.</a:t>
            </a:r>
            <a:endParaRPr lang="en-US" sz="1125" dirty="0"/>
          </a:p>
        </p:txBody>
      </p:sp>
      <p:sp>
        <p:nvSpPr>
          <p:cNvPr id="26" name="SK-11-text-25"/>
          <p:cNvSpPr/>
          <p:nvPr/>
        </p:nvSpPr>
        <p:spPr>
          <a:xfrm>
            <a:off x="11115675" y="6638925"/>
            <a:ext cx="1005780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11 of 33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780" y="3463230"/>
            <a:ext cx="255984" cy="260598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765" y="1769269"/>
            <a:ext cx="1024086" cy="3957042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4450705"/>
            <a:ext cx="268188" cy="23306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4025503"/>
            <a:ext cx="194965" cy="301675"/>
          </a:xfrm>
          <a:prstGeom prst="rect">
            <a:avLst/>
          </a:prstGeom>
        </p:spPr>
      </p:pic>
      <p:sp>
        <p:nvSpPr>
          <p:cNvPr id="7" name="SK-12-text-6"/>
          <p:cNvSpPr/>
          <p:nvPr/>
        </p:nvSpPr>
        <p:spPr>
          <a:xfrm>
            <a:off x="0" y="533400"/>
            <a:ext cx="1219200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Edinburgh Postnatal Depression Scale (EPDS)</a:t>
            </a:r>
            <a:endParaRPr lang="en-US" sz="3750" dirty="0"/>
          </a:p>
        </p:txBody>
      </p:sp>
      <p:sp>
        <p:nvSpPr>
          <p:cNvPr id="8" name="SK-12-text-7"/>
          <p:cNvSpPr/>
          <p:nvPr/>
        </p:nvSpPr>
        <p:spPr>
          <a:xfrm>
            <a:off x="816620" y="1142910"/>
            <a:ext cx="12192000" cy="282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23"/>
              </a:lnSpc>
              <a:buNone/>
            </a:pPr>
            <a:r>
              <a:rPr lang="en-US" sz="1950" b="1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*A validated screening tool for perinatal depression — know the threshold, know the action</a:t>
            </a:r>
            <a:endParaRPr lang="en-US" sz="1950" dirty="0"/>
          </a:p>
        </p:txBody>
      </p:sp>
      <p:sp>
        <p:nvSpPr>
          <p:cNvPr id="9" name="SK-12-text-8"/>
          <p:cNvSpPr/>
          <p:nvPr/>
        </p:nvSpPr>
        <p:spPr>
          <a:xfrm>
            <a:off x="9144000" y="2657475"/>
            <a:ext cx="3048000" cy="217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6"/>
              </a:lnSpc>
              <a:buNone/>
            </a:pPr>
            <a:r>
              <a:rPr lang="en-US" sz="1650" b="1" dirty="0">
                <a:solidFill>
                  <a:srgbClr val="8B00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≥13: Suggests depression</a:t>
            </a:r>
            <a:endParaRPr lang="en-US" sz="1650" dirty="0"/>
          </a:p>
        </p:txBody>
      </p:sp>
      <p:sp>
        <p:nvSpPr>
          <p:cNvPr id="10" name="SK-12-text-9"/>
          <p:cNvSpPr/>
          <p:nvPr/>
        </p:nvSpPr>
        <p:spPr>
          <a:xfrm>
            <a:off x="9640193" y="3508339"/>
            <a:ext cx="2457450" cy="217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6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THRESHOLD = 13</a:t>
            </a:r>
            <a:endParaRPr lang="en-US" sz="1650" dirty="0"/>
          </a:p>
        </p:txBody>
      </p:sp>
      <p:sp>
        <p:nvSpPr>
          <p:cNvPr id="11" name="SK-12-text-10"/>
          <p:cNvSpPr/>
          <p:nvPr/>
        </p:nvSpPr>
        <p:spPr>
          <a:xfrm>
            <a:off x="9248775" y="4133850"/>
            <a:ext cx="2943225" cy="217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6"/>
              </a:lnSpc>
              <a:buNone/>
            </a:pPr>
            <a:r>
              <a:rPr lang="en-US" sz="1650" b="1" dirty="0">
                <a:solidFill>
                  <a:srgbClr val="B8860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10-12: Borderline</a:t>
            </a:r>
            <a:endParaRPr lang="en-US" sz="1650" dirty="0"/>
          </a:p>
        </p:txBody>
      </p:sp>
      <p:sp>
        <p:nvSpPr>
          <p:cNvPr id="12" name="SK-12-text-11"/>
          <p:cNvSpPr/>
          <p:nvPr/>
        </p:nvSpPr>
        <p:spPr>
          <a:xfrm>
            <a:off x="9286875" y="4781550"/>
            <a:ext cx="2905125" cy="217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6"/>
              </a:lnSpc>
              <a:buNone/>
            </a:pPr>
            <a:r>
              <a:rPr lang="en-US" sz="1650" b="1" dirty="0">
                <a:solidFill>
                  <a:srgbClr val="556B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0-9: Low concern</a:t>
            </a:r>
            <a:endParaRPr lang="en-US" sz="1650" dirty="0"/>
          </a:p>
        </p:txBody>
      </p:sp>
      <p:sp>
        <p:nvSpPr>
          <p:cNvPr id="13" name="SK-12-text-12"/>
          <p:cNvSpPr/>
          <p:nvPr/>
        </p:nvSpPr>
        <p:spPr>
          <a:xfrm>
            <a:off x="585192" y="1827461"/>
            <a:ext cx="201168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TOOL</a:t>
            </a:r>
            <a:endParaRPr lang="en-US" sz="1650" dirty="0"/>
          </a:p>
        </p:txBody>
      </p:sp>
      <p:sp>
        <p:nvSpPr>
          <p:cNvPr id="14" name="SK-12-text-13"/>
          <p:cNvSpPr/>
          <p:nvPr/>
        </p:nvSpPr>
        <p:spPr>
          <a:xfrm>
            <a:off x="585192" y="3679031"/>
            <a:ext cx="276606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TO USE</a:t>
            </a:r>
            <a:endParaRPr lang="en-US" sz="1650" dirty="0"/>
          </a:p>
        </p:txBody>
      </p:sp>
      <p:sp>
        <p:nvSpPr>
          <p:cNvPr id="15" name="SK-12-text-14"/>
          <p:cNvSpPr/>
          <p:nvPr/>
        </p:nvSpPr>
        <p:spPr>
          <a:xfrm>
            <a:off x="771525" y="5200650"/>
            <a:ext cx="301752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PRACTICE</a:t>
            </a:r>
            <a:endParaRPr lang="en-US" sz="1650" dirty="0"/>
          </a:p>
        </p:txBody>
      </p:sp>
      <p:sp>
        <p:nvSpPr>
          <p:cNvPr id="16" name="SK-12-text-15"/>
          <p:cNvSpPr/>
          <p:nvPr/>
        </p:nvSpPr>
        <p:spPr>
          <a:xfrm>
            <a:off x="8128546" y="5934075"/>
            <a:ext cx="544711" cy="3759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1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1575" dirty="0"/>
          </a:p>
          <a:p>
            <a:pPr marL="0" indent="0" algn="ctr">
              <a:lnSpc>
                <a:spcPts val="1481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FACT</a:t>
            </a:r>
            <a:endParaRPr lang="en-US" sz="1575" dirty="0"/>
          </a:p>
        </p:txBody>
      </p:sp>
      <p:sp>
        <p:nvSpPr>
          <p:cNvPr id="17" name="SK-12-text-16"/>
          <p:cNvSpPr/>
          <p:nvPr/>
        </p:nvSpPr>
        <p:spPr>
          <a:xfrm>
            <a:off x="466725" y="2162175"/>
            <a:ext cx="7376071" cy="1351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– 10-item self-report questionnaire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– Validated for use in pregnancy AND postnatal period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– Each item scored 0–3; maximum score = 30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– Completed by the mother (or father — validated for paternal use)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– Takes approximately 5 minutes to complete</a:t>
            </a:r>
            <a:endParaRPr lang="en-US" sz="1650" dirty="0"/>
          </a:p>
        </p:txBody>
      </p:sp>
      <p:sp>
        <p:nvSpPr>
          <p:cNvPr id="18" name="SK-12-text-17"/>
          <p:cNvSpPr/>
          <p:nvPr/>
        </p:nvSpPr>
        <p:spPr>
          <a:xfrm>
            <a:off x="932239" y="3994534"/>
            <a:ext cx="11725275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Antenatal contacts — at booking and mid-pregnancy</a:t>
            </a:r>
            <a:endParaRPr lang="en-US" sz="1650" dirty="0"/>
          </a:p>
        </p:txBody>
      </p:sp>
      <p:sp>
        <p:nvSpPr>
          <p:cNvPr id="19" name="SK-12-text-18"/>
          <p:cNvSpPr/>
          <p:nvPr/>
        </p:nvSpPr>
        <p:spPr>
          <a:xfrm>
            <a:off x="932239" y="4371130"/>
            <a:ext cx="1139952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6-week postnatal check — GP responsibility</a:t>
            </a:r>
            <a:endParaRPr lang="en-US" sz="1650" dirty="0"/>
          </a:p>
        </p:txBody>
      </p:sp>
      <p:sp>
        <p:nvSpPr>
          <p:cNvPr id="20" name="SK-12-text-19"/>
          <p:cNvSpPr/>
          <p:nvPr/>
        </p:nvSpPr>
        <p:spPr>
          <a:xfrm>
            <a:off x="466725" y="4867275"/>
            <a:ext cx="11725275" cy="162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3"/>
              </a:lnSpc>
              <a:buNone/>
            </a:pPr>
            <a:r>
              <a:rPr lang="en-US" sz="14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*Use at every opportunity with new mothers and fathers — not just at scheduled checks</a:t>
            </a:r>
            <a:endParaRPr lang="en-US" sz="1425" dirty="0"/>
          </a:p>
        </p:txBody>
      </p:sp>
      <p:sp>
        <p:nvSpPr>
          <p:cNvPr id="21" name="SK-12-text-20"/>
          <p:cNvSpPr/>
          <p:nvPr/>
        </p:nvSpPr>
        <p:spPr>
          <a:xfrm>
            <a:off x="742950" y="5467350"/>
            <a:ext cx="7009358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Open with: ‘As part of our routine check, I’d like to ask you a few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questions about how you’ve been feeling — is that okay?’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Never rush the EPDS. Create space for honesty.</a:t>
            </a:r>
            <a:endParaRPr lang="en-US" sz="1500" dirty="0"/>
          </a:p>
        </p:txBody>
      </p:sp>
      <p:sp>
        <p:nvSpPr>
          <p:cNvPr id="22" name="SK-12-text-21"/>
          <p:cNvSpPr/>
          <p:nvPr/>
        </p:nvSpPr>
        <p:spPr>
          <a:xfrm>
            <a:off x="9144000" y="2914650"/>
            <a:ext cx="3048000" cy="1543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*Act now — refer or manage</a:t>
            </a:r>
            <a:endParaRPr lang="en-US" sz="1350" dirty="0"/>
          </a:p>
        </p:txBody>
      </p:sp>
      <p:sp>
        <p:nvSpPr>
          <p:cNvPr id="23" name="SK-12-text-22"/>
          <p:cNvSpPr/>
          <p:nvPr/>
        </p:nvSpPr>
        <p:spPr>
          <a:xfrm>
            <a:off x="8870603" y="3829050"/>
            <a:ext cx="3321397" cy="1543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*Score ≥13 = clinical action required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9101138" y="4381500"/>
            <a:ext cx="3090863" cy="1543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*Repeat in 2 weeks; discuss with HV</a:t>
            </a:r>
            <a:endParaRPr lang="en-US" sz="1350" dirty="0"/>
          </a:p>
        </p:txBody>
      </p:sp>
      <p:sp>
        <p:nvSpPr>
          <p:cNvPr id="25" name="SK-12-text-24"/>
          <p:cNvSpPr/>
          <p:nvPr/>
        </p:nvSpPr>
        <p:spPr>
          <a:xfrm>
            <a:off x="9144000" y="5019675"/>
            <a:ext cx="3048000" cy="1543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*Reassure, monitor, support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8839200" y="6002386"/>
            <a:ext cx="335280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EPDS ≥13 suggests postnatal</a:t>
            </a:r>
            <a:endParaRPr lang="en-US" sz="1350" dirty="0"/>
          </a:p>
          <a:p>
            <a:pPr marL="0" indent="0">
              <a:lnSpc>
                <a:spcPts val="121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depression — a common SBA topic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466725" y="57150"/>
            <a:ext cx="7528560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1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2: PERINATAL MENTAL HEALTH</a:t>
            </a:r>
            <a:endParaRPr lang="en-US" sz="1425" dirty="0"/>
          </a:p>
        </p:txBody>
      </p:sp>
      <p:sp>
        <p:nvSpPr>
          <p:cNvPr id="28" name="SK-12-text-27"/>
          <p:cNvSpPr/>
          <p:nvPr/>
        </p:nvSpPr>
        <p:spPr>
          <a:xfrm>
            <a:off x="10829925" y="6591300"/>
            <a:ext cx="1267718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11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12 of 33</a:t>
            </a:r>
            <a:endParaRPr lang="en-US" sz="1425" dirty="0"/>
          </a:p>
        </p:txBody>
      </p:sp>
      <p:sp>
        <p:nvSpPr>
          <p:cNvPr id="29" name="SK-12-text-28"/>
          <p:cNvSpPr/>
          <p:nvPr/>
        </p:nvSpPr>
        <p:spPr>
          <a:xfrm>
            <a:off x="104775" y="6591300"/>
            <a:ext cx="4560570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1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4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0" y="6000750"/>
            <a:ext cx="304800" cy="356592"/>
          </a:xfrm>
          <a:prstGeom prst="rect">
            <a:avLst/>
          </a:prstGeom>
        </p:spPr>
      </p:pic>
      <p:sp>
        <p:nvSpPr>
          <p:cNvPr id="4" name="SK-13-text-3"/>
          <p:cNvSpPr/>
          <p:nvPr/>
        </p:nvSpPr>
        <p:spPr>
          <a:xfrm>
            <a:off x="285750" y="228600"/>
            <a:ext cx="11906250" cy="4862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28"/>
              </a:lnSpc>
              <a:buNone/>
            </a:pPr>
            <a:r>
              <a:rPr lang="en-US" sz="33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Pre-birth Assessment and Referral</a:t>
            </a:r>
            <a:endParaRPr lang="en-US" sz="3300" dirty="0"/>
          </a:p>
        </p:txBody>
      </p:sp>
      <p:sp>
        <p:nvSpPr>
          <p:cNvPr id="5" name="SK-13-text-4"/>
          <p:cNvSpPr/>
          <p:nvPr/>
        </p:nvSpPr>
        <p:spPr>
          <a:xfrm>
            <a:off x="4666655" y="2800350"/>
            <a:ext cx="429518" cy="1485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11A8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</a:t>
            </a:r>
            <a:endParaRPr lang="en-US" sz="3900" dirty="0"/>
          </a:p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11A8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</a:t>
            </a:r>
            <a:endParaRPr lang="en-US" sz="3900" dirty="0"/>
          </a:p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11A89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</a:t>
            </a:r>
            <a:endParaRPr lang="en-US" sz="3900" dirty="0"/>
          </a:p>
        </p:txBody>
      </p:sp>
      <p:sp>
        <p:nvSpPr>
          <p:cNvPr id="6" name="SK-13-text-5"/>
          <p:cNvSpPr/>
          <p:nvPr/>
        </p:nvSpPr>
        <p:spPr>
          <a:xfrm>
            <a:off x="714375" y="2038350"/>
            <a:ext cx="2776538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is Pre-birth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Referral Required?</a:t>
            </a:r>
            <a:endParaRPr lang="en-US" sz="1950" dirty="0"/>
          </a:p>
        </p:txBody>
      </p:sp>
      <p:sp>
        <p:nvSpPr>
          <p:cNvPr id="7" name="SK-13-text-6"/>
          <p:cNvSpPr/>
          <p:nvPr/>
        </p:nvSpPr>
        <p:spPr>
          <a:xfrm>
            <a:off x="8515350" y="2038350"/>
            <a:ext cx="2587823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High-Risk Groups: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Don't Miss</a:t>
            </a:r>
            <a:endParaRPr lang="en-US" sz="1950" dirty="0"/>
          </a:p>
        </p:txBody>
      </p:sp>
      <p:sp>
        <p:nvSpPr>
          <p:cNvPr id="8" name="SK-13-text-7"/>
          <p:cNvSpPr/>
          <p:nvPr/>
        </p:nvSpPr>
        <p:spPr>
          <a:xfrm>
            <a:off x="4619625" y="2038350"/>
            <a:ext cx="505206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SOS Framework</a:t>
            </a:r>
            <a:endParaRPr lang="en-US" sz="1950" dirty="0"/>
          </a:p>
        </p:txBody>
      </p:sp>
      <p:sp>
        <p:nvSpPr>
          <p:cNvPr id="9" name="SK-13-text-8"/>
          <p:cNvSpPr/>
          <p:nvPr/>
        </p:nvSpPr>
        <p:spPr>
          <a:xfrm>
            <a:off x="509587" y="1133475"/>
            <a:ext cx="11682413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 not wait until birth — refer to Children’s Social Care from 12 weeks gestation</a:t>
            </a:r>
            <a:endParaRPr lang="en-US" sz="1875" dirty="0"/>
          </a:p>
        </p:txBody>
      </p:sp>
      <p:sp>
        <p:nvSpPr>
          <p:cNvPr id="10" name="SK-13-text-9"/>
          <p:cNvSpPr/>
          <p:nvPr/>
        </p:nvSpPr>
        <p:spPr>
          <a:xfrm>
            <a:off x="9380190" y="400050"/>
            <a:ext cx="25564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SAFEGUARDING ACTION</a:t>
            </a:r>
            <a:endParaRPr lang="en-US" sz="1350" dirty="0"/>
          </a:p>
        </p:txBody>
      </p:sp>
      <p:sp>
        <p:nvSpPr>
          <p:cNvPr id="11" name="SK-13-text-10"/>
          <p:cNvSpPr/>
          <p:nvPr/>
        </p:nvSpPr>
        <p:spPr>
          <a:xfrm>
            <a:off x="895350" y="2867025"/>
            <a:ext cx="3143250" cy="19064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Unborn child may be at risk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significant harm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Mother was previously a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Looked After Child (LAC)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Concerns identified at any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antenatal contact — do not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wait for confirmation</a:t>
            </a:r>
            <a:endParaRPr lang="en-US" sz="1650" dirty="0"/>
          </a:p>
        </p:txBody>
      </p:sp>
      <p:sp>
        <p:nvSpPr>
          <p:cNvPr id="12" name="SK-13-text-11"/>
          <p:cNvSpPr/>
          <p:nvPr/>
        </p:nvSpPr>
        <p:spPr>
          <a:xfrm>
            <a:off x="5286375" y="2867025"/>
            <a:ext cx="2378273" cy="520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State your concern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 am worried that…”</a:t>
            </a:r>
            <a:endParaRPr lang="en-US" sz="1575" dirty="0"/>
          </a:p>
        </p:txBody>
      </p:sp>
      <p:sp>
        <p:nvSpPr>
          <p:cNvPr id="13" name="SK-13-text-12"/>
          <p:cNvSpPr/>
          <p:nvPr/>
        </p:nvSpPr>
        <p:spPr>
          <a:xfrm>
            <a:off x="5286375" y="3752850"/>
            <a:ext cx="2546003" cy="520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Observable evidence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 have noticed that…”</a:t>
            </a:r>
            <a:endParaRPr lang="en-US" sz="1575" dirty="0"/>
          </a:p>
        </p:txBody>
      </p:sp>
      <p:sp>
        <p:nvSpPr>
          <p:cNvPr id="14" name="SK-13-text-13"/>
          <p:cNvSpPr/>
          <p:nvPr/>
        </p:nvSpPr>
        <p:spPr>
          <a:xfrm>
            <a:off x="5286375" y="4648200"/>
            <a:ext cx="2671763" cy="7800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 what for the baby?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“This may affect the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baby by…”</a:t>
            </a:r>
            <a:endParaRPr lang="en-US" sz="1575" dirty="0"/>
          </a:p>
        </p:txBody>
      </p:sp>
      <p:sp>
        <p:nvSpPr>
          <p:cNvPr id="15" name="SK-13-text-14"/>
          <p:cNvSpPr/>
          <p:nvPr/>
        </p:nvSpPr>
        <p:spPr>
          <a:xfrm>
            <a:off x="8515350" y="2828925"/>
            <a:ext cx="3667125" cy="234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Mothers who were previously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Looked After Children (LAC)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Women with severe perinatal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mental illness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Women with active substance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misuse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Domestic abuse in current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relationship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Previous child removed from care</a:t>
            </a:r>
            <a:endParaRPr lang="en-US" sz="1575" dirty="0"/>
          </a:p>
        </p:txBody>
      </p:sp>
      <p:sp>
        <p:nvSpPr>
          <p:cNvPr id="16" name="SK-13-text-15"/>
          <p:cNvSpPr/>
          <p:nvPr/>
        </p:nvSpPr>
        <p:spPr>
          <a:xfrm>
            <a:off x="8515350" y="5238750"/>
            <a:ext cx="36355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74"/>
              </a:lnSpc>
              <a:buNone/>
            </a:pPr>
            <a:r>
              <a:rPr lang="en-US" sz="1350" i="1" dirty="0">
                <a:solidFill>
                  <a:srgbClr val="D37D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Use the SOS framework to articulate</a:t>
            </a:r>
            <a:endParaRPr lang="en-US" sz="1350" dirty="0"/>
          </a:p>
          <a:p>
            <a:pPr marL="0" indent="0">
              <a:lnSpc>
                <a:spcPts val="1674"/>
              </a:lnSpc>
              <a:buNone/>
            </a:pPr>
            <a:r>
              <a:rPr lang="en-US" sz="1350" i="1" dirty="0">
                <a:solidFill>
                  <a:srgbClr val="D37D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concerns clearly to Children’s Social Care.</a:t>
            </a:r>
            <a:endParaRPr lang="en-US" sz="1350" dirty="0"/>
          </a:p>
        </p:txBody>
      </p:sp>
      <p:sp>
        <p:nvSpPr>
          <p:cNvPr id="17" name="SK-13-text-16"/>
          <p:cNvSpPr/>
          <p:nvPr/>
        </p:nvSpPr>
        <p:spPr>
          <a:xfrm>
            <a:off x="714375" y="5238750"/>
            <a:ext cx="315366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74"/>
              </a:lnSpc>
              <a:buNone/>
            </a:pPr>
            <a:r>
              <a:rPr lang="en-US" sz="1350" i="1" dirty="0">
                <a:solidFill>
                  <a:srgbClr val="4A6E8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Referral from 12 weeks gestation —</a:t>
            </a:r>
            <a:endParaRPr lang="en-US" sz="1350" dirty="0"/>
          </a:p>
          <a:p>
            <a:pPr marL="0" indent="0">
              <a:lnSpc>
                <a:spcPts val="1674"/>
              </a:lnSpc>
              <a:buNone/>
            </a:pPr>
            <a:r>
              <a:rPr lang="en-US" sz="1350" i="1" dirty="0">
                <a:solidFill>
                  <a:srgbClr val="4A6E8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at birth, not at 20 weeks.</a:t>
            </a:r>
            <a:endParaRPr lang="en-US" sz="1350" dirty="0"/>
          </a:p>
        </p:txBody>
      </p:sp>
      <p:sp>
        <p:nvSpPr>
          <p:cNvPr id="18" name="SK-13-text-17"/>
          <p:cNvSpPr/>
          <p:nvPr/>
        </p:nvSpPr>
        <p:spPr>
          <a:xfrm>
            <a:off x="10920859" y="2114550"/>
            <a:ext cx="722858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PITFALL</a:t>
            </a:r>
            <a:endParaRPr lang="en-US" sz="1200" dirty="0"/>
          </a:p>
        </p:txBody>
      </p:sp>
      <p:sp>
        <p:nvSpPr>
          <p:cNvPr id="19" name="SK-13-text-18"/>
          <p:cNvSpPr/>
          <p:nvPr/>
        </p:nvSpPr>
        <p:spPr>
          <a:xfrm>
            <a:off x="7346603" y="2114550"/>
            <a:ext cx="356146" cy="1515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93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SCA</a:t>
            </a:r>
            <a:endParaRPr lang="en-US" sz="1125" dirty="0"/>
          </a:p>
        </p:txBody>
      </p:sp>
      <p:sp>
        <p:nvSpPr>
          <p:cNvPr id="20" name="SK-13-text-19"/>
          <p:cNvSpPr/>
          <p:nvPr/>
        </p:nvSpPr>
        <p:spPr>
          <a:xfrm>
            <a:off x="5004346" y="6591300"/>
            <a:ext cx="2221111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1" name="SK-13-text-20"/>
          <p:cNvSpPr/>
          <p:nvPr/>
        </p:nvSpPr>
        <p:spPr>
          <a:xfrm>
            <a:off x="1152569" y="5993010"/>
            <a:ext cx="11986171" cy="4208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SysmOne note: Child safeguarding node entries are NOT visible to patients via online access. Use this for pre-birth safeguarding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records. Remove sensitive data from standard journal entries using the 'world' icon.</a:t>
            </a:r>
            <a:endParaRPr lang="en-US" sz="1275" dirty="0"/>
          </a:p>
        </p:txBody>
      </p:sp>
      <p:sp>
        <p:nvSpPr>
          <p:cNvPr id="22" name="SK-13-text-21"/>
          <p:cNvSpPr/>
          <p:nvPr/>
        </p:nvSpPr>
        <p:spPr>
          <a:xfrm>
            <a:off x="352425" y="6619875"/>
            <a:ext cx="8001000" cy="1494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| Safeguarding Children</a:t>
            </a:r>
            <a:endParaRPr lang="en-US" sz="1050" dirty="0"/>
          </a:p>
        </p:txBody>
      </p:sp>
      <p:sp>
        <p:nvSpPr>
          <p:cNvPr id="23" name="SK-13-text-22"/>
          <p:cNvSpPr/>
          <p:nvPr/>
        </p:nvSpPr>
        <p:spPr>
          <a:xfrm>
            <a:off x="10896600" y="6619875"/>
            <a:ext cx="1068586" cy="1494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7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13 of 33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9098" y="1001167"/>
            <a:ext cx="755898" cy="774948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57" y="164455"/>
            <a:ext cx="341263" cy="425053"/>
          </a:xfrm>
          <a:prstGeom prst="rect">
            <a:avLst/>
          </a:prstGeom>
        </p:spPr>
      </p:pic>
      <p:sp>
        <p:nvSpPr>
          <p:cNvPr id="5" name="SK-14-text-4"/>
          <p:cNvSpPr/>
          <p:nvPr/>
        </p:nvSpPr>
        <p:spPr>
          <a:xfrm>
            <a:off x="590550" y="142875"/>
            <a:ext cx="1160145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70"/>
              </a:lnSpc>
              <a:buNone/>
            </a:pPr>
            <a:r>
              <a:rPr lang="en-US" sz="24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RED FLAG TOPIC — PERINATAL SUICIDE</a:t>
            </a:r>
            <a:endParaRPr lang="en-US" sz="2475" dirty="0"/>
          </a:p>
        </p:txBody>
      </p:sp>
      <p:sp>
        <p:nvSpPr>
          <p:cNvPr id="6" name="SK-14-text-5"/>
          <p:cNvSpPr/>
          <p:nvPr/>
        </p:nvSpPr>
        <p:spPr>
          <a:xfrm>
            <a:off x="466725" y="1352550"/>
            <a:ext cx="5385346" cy="8001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Suicide is a leading cause</a:t>
            </a:r>
            <a:endParaRPr lang="en-US" sz="2625" dirty="0"/>
          </a:p>
          <a:p>
            <a:pPr marL="0" indent="0">
              <a:lnSpc>
                <a:spcPts val="3150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of maternal death</a:t>
            </a:r>
            <a:endParaRPr lang="en-US" sz="2625" dirty="0"/>
          </a:p>
        </p:txBody>
      </p:sp>
      <p:sp>
        <p:nvSpPr>
          <p:cNvPr id="7" name="SK-14-text-6"/>
          <p:cNvSpPr/>
          <p:nvPr/>
        </p:nvSpPr>
        <p:spPr>
          <a:xfrm>
            <a:off x="714375" y="2886075"/>
            <a:ext cx="207264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255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~25%</a:t>
            </a:r>
            <a:endParaRPr lang="en-US" sz="2550" dirty="0"/>
          </a:p>
        </p:txBody>
      </p:sp>
      <p:sp>
        <p:nvSpPr>
          <p:cNvPr id="8" name="SK-14-text-7"/>
          <p:cNvSpPr/>
          <p:nvPr/>
        </p:nvSpPr>
        <p:spPr>
          <a:xfrm>
            <a:off x="6448425" y="1352550"/>
            <a:ext cx="5743575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2550" dirty="0">
                <a:solidFill>
                  <a:srgbClr val="1A2E44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Your direct clinical actions</a:t>
            </a:r>
            <a:endParaRPr lang="en-US" sz="2550" dirty="0"/>
          </a:p>
        </p:txBody>
      </p:sp>
      <p:sp>
        <p:nvSpPr>
          <p:cNvPr id="9" name="SK-14-text-8"/>
          <p:cNvSpPr/>
          <p:nvPr/>
        </p:nvSpPr>
        <p:spPr>
          <a:xfrm>
            <a:off x="714375" y="3829050"/>
            <a:ext cx="445770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8B451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Violent methods</a:t>
            </a:r>
            <a:endParaRPr lang="en-US" sz="1950" dirty="0"/>
          </a:p>
        </p:txBody>
      </p:sp>
      <p:sp>
        <p:nvSpPr>
          <p:cNvPr id="10" name="SK-14-text-9"/>
          <p:cNvSpPr/>
          <p:nvPr/>
        </p:nvSpPr>
        <p:spPr>
          <a:xfrm>
            <a:off x="714375" y="5581650"/>
            <a:ext cx="5563493" cy="452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Only ~50% detected; only 50% of those treated</a:t>
            </a:r>
            <a:endParaRPr lang="en-US" sz="1425" dirty="0"/>
          </a:p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Under-recognition is a systemic failure</a:t>
            </a:r>
            <a:endParaRPr lang="en-US" sz="1425" dirty="0"/>
          </a:p>
        </p:txBody>
      </p:sp>
      <p:sp>
        <p:nvSpPr>
          <p:cNvPr id="11" name="SK-14-text-10"/>
          <p:cNvSpPr/>
          <p:nvPr/>
        </p:nvSpPr>
        <p:spPr>
          <a:xfrm>
            <a:off x="6448425" y="1085850"/>
            <a:ext cx="365760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500" dirty="0">
                <a:solidFill>
                  <a:srgbClr val="1A787D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SCA — WHAT TO DO</a:t>
            </a:r>
            <a:endParaRPr lang="en-US" sz="1500" dirty="0"/>
          </a:p>
        </p:txBody>
      </p:sp>
      <p:sp>
        <p:nvSpPr>
          <p:cNvPr id="12" name="SK-14-text-11"/>
          <p:cNvSpPr/>
          <p:nvPr/>
        </p:nvSpPr>
        <p:spPr>
          <a:xfrm>
            <a:off x="533400" y="1085850"/>
            <a:ext cx="274320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500" dirty="0">
                <a:solidFill>
                  <a:srgbClr val="80B3B8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 EVIDENCE</a:t>
            </a:r>
            <a:endParaRPr lang="en-US" sz="1500" dirty="0"/>
          </a:p>
        </p:txBody>
      </p:sp>
      <p:sp>
        <p:nvSpPr>
          <p:cNvPr id="13" name="SK-14-text-12"/>
          <p:cNvSpPr/>
          <p:nvPr/>
        </p:nvSpPr>
        <p:spPr>
          <a:xfrm>
            <a:off x="466725" y="2247900"/>
            <a:ext cx="11725275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A9A9A9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 the year after birth — MBRRACE-UK 2022-24</a:t>
            </a:r>
            <a:endParaRPr lang="en-US" sz="1650" dirty="0"/>
          </a:p>
        </p:txBody>
      </p:sp>
      <p:sp>
        <p:nvSpPr>
          <p:cNvPr id="14" name="SK-14-text-13"/>
          <p:cNvSpPr/>
          <p:nvPr/>
        </p:nvSpPr>
        <p:spPr>
          <a:xfrm>
            <a:off x="6668193" y="2083892"/>
            <a:ext cx="5867400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Ask directly — “Are you having any thoughts of harming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yourself or ending your life?” Do not soften or avoid — direct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questioning does not increase risk</a:t>
            </a:r>
            <a:endParaRPr lang="en-US" sz="1200" dirty="0"/>
          </a:p>
        </p:txBody>
      </p:sp>
      <p:sp>
        <p:nvSpPr>
          <p:cNvPr id="15" name="SK-14-text-14"/>
          <p:cNvSpPr/>
          <p:nvPr/>
        </p:nvSpPr>
        <p:spPr>
          <a:xfrm>
            <a:off x="6668193" y="3084910"/>
            <a:ext cx="5961608" cy="3961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Use EPDS — Score ≥13 suggests depression; any suicidal</a:t>
            </a:r>
            <a:endParaRPr lang="en-US" sz="1200" dirty="0"/>
          </a:p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ideation on Question 10 = urgent action regardless of total score</a:t>
            </a:r>
            <a:endParaRPr lang="en-US" sz="1200" dirty="0"/>
          </a:p>
        </p:txBody>
      </p:sp>
      <p:sp>
        <p:nvSpPr>
          <p:cNvPr id="16" name="SK-14-text-15"/>
          <p:cNvSpPr/>
          <p:nvPr/>
        </p:nvSpPr>
        <p:spPr>
          <a:xfrm>
            <a:off x="6668193" y="3824345"/>
            <a:ext cx="5825430" cy="3961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Assess for violent intent — If ideation involves violent</a:t>
            </a:r>
            <a:endParaRPr lang="en-US" sz="1200" dirty="0"/>
          </a:p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methods (hanging, jumping), treat as psychiatric emergency</a:t>
            </a:r>
            <a:endParaRPr lang="en-US" sz="1200" dirty="0"/>
          </a:p>
        </p:txBody>
      </p:sp>
      <p:sp>
        <p:nvSpPr>
          <p:cNvPr id="17" name="SK-14-text-16"/>
          <p:cNvSpPr/>
          <p:nvPr/>
        </p:nvSpPr>
        <p:spPr>
          <a:xfrm>
            <a:off x="6668193" y="4589930"/>
            <a:ext cx="5783461" cy="5942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Do NOT discharge without a crisis plan — Same-day</a:t>
            </a:r>
            <a:endParaRPr lang="en-US" sz="1200" dirty="0"/>
          </a:p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liaison with crisis team, midwife, health visitor; consider</a:t>
            </a:r>
            <a:endParaRPr lang="en-US" sz="1200" dirty="0"/>
          </a:p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emergency MH referral or 999</a:t>
            </a:r>
            <a:endParaRPr lang="en-US" sz="1200" dirty="0"/>
          </a:p>
        </p:txBody>
      </p:sp>
      <p:sp>
        <p:nvSpPr>
          <p:cNvPr id="18" name="SK-14-text-17"/>
          <p:cNvSpPr/>
          <p:nvPr/>
        </p:nvSpPr>
        <p:spPr>
          <a:xfrm>
            <a:off x="6678685" y="5480052"/>
            <a:ext cx="5846415" cy="631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Common Pitfall: “Depression is under-recognised as a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cause of perinatal suicide. Do not assume a smiling,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functioning mother is not at risk. Ask at every contact.”</a:t>
            </a:r>
            <a:endParaRPr lang="en-US" sz="1275" dirty="0"/>
          </a:p>
        </p:txBody>
      </p:sp>
      <p:sp>
        <p:nvSpPr>
          <p:cNvPr id="19" name="SK-14-text-18"/>
          <p:cNvSpPr/>
          <p:nvPr/>
        </p:nvSpPr>
        <p:spPr>
          <a:xfrm>
            <a:off x="2295525" y="2819400"/>
            <a:ext cx="3782318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of maternal deaths between 6 weeks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1 year postpartum are related to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mental health</a:t>
            </a:r>
            <a:endParaRPr lang="en-US" sz="1425" dirty="0"/>
          </a:p>
        </p:txBody>
      </p:sp>
      <p:sp>
        <p:nvSpPr>
          <p:cNvPr id="20" name="SK-14-text-19"/>
          <p:cNvSpPr/>
          <p:nvPr/>
        </p:nvSpPr>
        <p:spPr>
          <a:xfrm>
            <a:off x="714375" y="5267325"/>
            <a:ext cx="1748790" cy="194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PEARL</a:t>
            </a:r>
            <a:endParaRPr lang="en-US" sz="1275" dirty="0"/>
          </a:p>
        </p:txBody>
      </p:sp>
      <p:sp>
        <p:nvSpPr>
          <p:cNvPr id="21" name="SK-14-text-20"/>
          <p:cNvSpPr/>
          <p:nvPr/>
        </p:nvSpPr>
        <p:spPr>
          <a:xfrm>
            <a:off x="714375" y="4210050"/>
            <a:ext cx="5668268" cy="5201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Hanging and jumping are the most common</a:t>
            </a:r>
            <a:endParaRPr lang="en-US" sz="1050" dirty="0"/>
          </a:p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methods — NOT overdose</a:t>
            </a:r>
            <a:endParaRPr lang="en-US" sz="1050" dirty="0"/>
          </a:p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“This distinguishes perinatal suicide from general population patterns.”</a:t>
            </a:r>
            <a:endParaRPr lang="en-US" sz="1050" dirty="0"/>
          </a:p>
        </p:txBody>
      </p:sp>
      <p:sp>
        <p:nvSpPr>
          <p:cNvPr id="22" name="SK-14-text-21"/>
          <p:cNvSpPr/>
          <p:nvPr/>
        </p:nvSpPr>
        <p:spPr>
          <a:xfrm>
            <a:off x="5007769" y="6572250"/>
            <a:ext cx="2147888" cy="272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9982200" y="266700"/>
            <a:ext cx="20955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MBRRACE-UK 2022-24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392" y="1344067"/>
            <a:ext cx="3852565" cy="2564755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6588" y="720030"/>
            <a:ext cx="219373" cy="219373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557" y="20538"/>
            <a:ext cx="268188" cy="274290"/>
          </a:xfrm>
          <a:prstGeom prst="rect">
            <a:avLst/>
          </a:prstGeom>
        </p:spPr>
      </p:pic>
      <p:sp>
        <p:nvSpPr>
          <p:cNvPr id="6" name="SK-15-text-5"/>
          <p:cNvSpPr/>
          <p:nvPr/>
        </p:nvSpPr>
        <p:spPr>
          <a:xfrm>
            <a:off x="466725" y="609600"/>
            <a:ext cx="11725275" cy="3932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96"/>
              </a:lnSpc>
              <a:buNone/>
            </a:pPr>
            <a:r>
              <a:rPr lang="en-US" sz="2400" b="1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Case Study: Perinatal Mental Health in General Practice</a:t>
            </a:r>
            <a:endParaRPr lang="en-US" sz="2400" dirty="0"/>
          </a:p>
        </p:txBody>
      </p:sp>
      <p:sp>
        <p:nvSpPr>
          <p:cNvPr id="7" name="SK-15-text-6"/>
          <p:cNvSpPr/>
          <p:nvPr/>
        </p:nvSpPr>
        <p:spPr>
          <a:xfrm>
            <a:off x="714375" y="1905000"/>
            <a:ext cx="7679978" cy="11675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Sarah, 29, attends her 6-week postnatal check. She had an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uncomplicated vaginal delivery. She mentions she's “fine” but seems flat,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avoids eye contact, and says she's “not sleeping much.” Her partner has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returned to work. She has no family nearby. She was treated for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depression aged 22.</a:t>
            </a:r>
            <a:endParaRPr lang="en-US" sz="1425" dirty="0"/>
          </a:p>
        </p:txBody>
      </p:sp>
      <p:sp>
        <p:nvSpPr>
          <p:cNvPr id="8" name="SK-15-text-7"/>
          <p:cNvSpPr/>
          <p:nvPr/>
        </p:nvSpPr>
        <p:spPr>
          <a:xfrm>
            <a:off x="714375" y="4581525"/>
            <a:ext cx="11477625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💡“I’m glad you came in today — how are you really feeling in yourself?”</a:t>
            </a:r>
            <a:endParaRPr lang="en-US" sz="1500" dirty="0"/>
          </a:p>
        </p:txBody>
      </p:sp>
      <p:sp>
        <p:nvSpPr>
          <p:cNvPr id="9" name="SK-15-text-8"/>
          <p:cNvSpPr/>
          <p:nvPr/>
        </p:nvSpPr>
        <p:spPr>
          <a:xfrm>
            <a:off x="714375" y="4914900"/>
            <a:ext cx="6852196" cy="4152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💡“How are you finding things at home? Is there anyone around to</a:t>
            </a:r>
            <a:endParaRPr lang="en-US" sz="1500" dirty="0"/>
          </a:p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support you?”</a:t>
            </a:r>
            <a:endParaRPr lang="en-US" sz="1500" dirty="0"/>
          </a:p>
        </p:txBody>
      </p:sp>
      <p:sp>
        <p:nvSpPr>
          <p:cNvPr id="10" name="SK-15-text-9"/>
          <p:cNvSpPr/>
          <p:nvPr/>
        </p:nvSpPr>
        <p:spPr>
          <a:xfrm>
            <a:off x="714375" y="5476875"/>
            <a:ext cx="7376071" cy="4152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💡“Sometimes new mums feel low or overwhelmed — is that something</a:t>
            </a:r>
            <a:endParaRPr lang="en-US" sz="1500" dirty="0"/>
          </a:p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you’ve been experiencing?”</a:t>
            </a:r>
            <a:endParaRPr lang="en-US" sz="1500" dirty="0"/>
          </a:p>
        </p:txBody>
      </p:sp>
      <p:sp>
        <p:nvSpPr>
          <p:cNvPr id="11" name="SK-15-text-10"/>
          <p:cNvSpPr/>
          <p:nvPr/>
        </p:nvSpPr>
        <p:spPr>
          <a:xfrm>
            <a:off x="714375" y="1514475"/>
            <a:ext cx="233172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SCENARIO</a:t>
            </a:r>
            <a:endParaRPr lang="en-US" sz="1275" dirty="0"/>
          </a:p>
        </p:txBody>
      </p:sp>
      <p:sp>
        <p:nvSpPr>
          <p:cNvPr id="12" name="SK-15-text-11"/>
          <p:cNvSpPr/>
          <p:nvPr/>
        </p:nvSpPr>
        <p:spPr>
          <a:xfrm>
            <a:off x="7905750" y="4181475"/>
            <a:ext cx="369189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KEY LEARNING POINTS</a:t>
            </a:r>
            <a:endParaRPr lang="en-US" sz="1275" dirty="0"/>
          </a:p>
        </p:txBody>
      </p:sp>
      <p:sp>
        <p:nvSpPr>
          <p:cNvPr id="13" name="SK-15-text-12"/>
          <p:cNvSpPr/>
          <p:nvPr/>
        </p:nvSpPr>
        <p:spPr>
          <a:xfrm>
            <a:off x="803044" y="3485928"/>
            <a:ext cx="780288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⚠️ What are the red flags in this history?</a:t>
            </a:r>
            <a:endParaRPr lang="en-US" sz="1200" dirty="0"/>
          </a:p>
        </p:txBody>
      </p:sp>
      <p:sp>
        <p:nvSpPr>
          <p:cNvPr id="14" name="SK-15-text-13"/>
          <p:cNvSpPr/>
          <p:nvPr/>
        </p:nvSpPr>
        <p:spPr>
          <a:xfrm>
            <a:off x="714375" y="4171950"/>
            <a:ext cx="505206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SCA APPROACH — WHAT TO SAY</a:t>
            </a:r>
            <a:endParaRPr lang="en-US" sz="1275" dirty="0"/>
          </a:p>
        </p:txBody>
      </p:sp>
      <p:sp>
        <p:nvSpPr>
          <p:cNvPr id="15" name="SK-15-text-14"/>
          <p:cNvSpPr/>
          <p:nvPr/>
        </p:nvSpPr>
        <p:spPr>
          <a:xfrm>
            <a:off x="7900392" y="4518124"/>
            <a:ext cx="4411117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Orange Use EPDS — score ≥13 suggests depression</a:t>
            </a:r>
            <a:endParaRPr lang="en-US" sz="1200" dirty="0"/>
          </a:p>
        </p:txBody>
      </p:sp>
      <p:sp>
        <p:nvSpPr>
          <p:cNvPr id="16" name="SK-15-text-15"/>
          <p:cNvSpPr/>
          <p:nvPr/>
        </p:nvSpPr>
        <p:spPr>
          <a:xfrm>
            <a:off x="7905750" y="4829175"/>
            <a:ext cx="4222403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Red Ask directly about suicidal thoughts — do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 avoid</a:t>
            </a:r>
            <a:endParaRPr lang="en-US" sz="1200" dirty="0"/>
          </a:p>
        </p:txBody>
      </p:sp>
      <p:sp>
        <p:nvSpPr>
          <p:cNvPr id="17" name="SK-15-text-16"/>
          <p:cNvSpPr/>
          <p:nvPr/>
        </p:nvSpPr>
        <p:spPr>
          <a:xfrm>
            <a:off x="7905750" y="5324475"/>
            <a:ext cx="3876675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Green Involve health visitor — shared care is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essential</a:t>
            </a:r>
            <a:endParaRPr lang="en-US" sz="1200" dirty="0"/>
          </a:p>
        </p:txBody>
      </p:sp>
      <p:sp>
        <p:nvSpPr>
          <p:cNvPr id="18" name="SK-15-text-17"/>
          <p:cNvSpPr/>
          <p:nvPr/>
        </p:nvSpPr>
        <p:spPr>
          <a:xfrm>
            <a:off x="7905750" y="5886450"/>
            <a:ext cx="4107061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Purple Code as postnatal depression — not just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“depression”</a:t>
            </a:r>
            <a:endParaRPr lang="en-US" sz="1200" dirty="0"/>
          </a:p>
        </p:txBody>
      </p:sp>
      <p:sp>
        <p:nvSpPr>
          <p:cNvPr id="19" name="SK-15-text-18"/>
          <p:cNvSpPr/>
          <p:nvPr/>
        </p:nvSpPr>
        <p:spPr>
          <a:xfrm>
            <a:off x="714375" y="6019800"/>
            <a:ext cx="1147762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Open questions, normalising language, avoiding assumptions.</a:t>
            </a:r>
            <a:endParaRPr lang="en-US" sz="1350" dirty="0"/>
          </a:p>
        </p:txBody>
      </p:sp>
      <p:sp>
        <p:nvSpPr>
          <p:cNvPr id="20" name="SK-15-text-19"/>
          <p:cNvSpPr/>
          <p:nvPr/>
        </p:nvSpPr>
        <p:spPr>
          <a:xfrm>
            <a:off x="10545960" y="709910"/>
            <a:ext cx="1646039" cy="2787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SCA Relevant</a:t>
            </a:r>
            <a:endParaRPr lang="en-US" sz="1500" dirty="0"/>
          </a:p>
        </p:txBody>
      </p:sp>
      <p:sp>
        <p:nvSpPr>
          <p:cNvPr id="21" name="SK-15-text-20"/>
          <p:cNvSpPr/>
          <p:nvPr/>
        </p:nvSpPr>
        <p:spPr>
          <a:xfrm>
            <a:off x="9991725" y="85725"/>
            <a:ext cx="2200275" cy="1696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3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2" name="SK-15-text-21"/>
          <p:cNvSpPr/>
          <p:nvPr/>
        </p:nvSpPr>
        <p:spPr>
          <a:xfrm>
            <a:off x="5004792" y="6638925"/>
            <a:ext cx="2210693" cy="1696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3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590550" y="85725"/>
            <a:ext cx="182880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CASE STUDY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075" y="1110853"/>
            <a:ext cx="4754761" cy="4649688"/>
          </a:xfrm>
          <a:prstGeom prst="rect">
            <a:avLst/>
          </a:prstGeom>
        </p:spPr>
      </p:pic>
      <p:sp>
        <p:nvSpPr>
          <p:cNvPr id="4" name="SK-16-text-3"/>
          <p:cNvSpPr/>
          <p:nvPr/>
        </p:nvSpPr>
        <p:spPr>
          <a:xfrm>
            <a:off x="809625" y="377429"/>
            <a:ext cx="11382375" cy="6250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219"/>
              </a:lnSpc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Contextual Safeguarding Framework</a:t>
            </a:r>
            <a:endParaRPr lang="en-US" sz="3375" dirty="0"/>
          </a:p>
        </p:txBody>
      </p:sp>
      <p:sp>
        <p:nvSpPr>
          <p:cNvPr id="5" name="SK-16-text-4"/>
          <p:cNvSpPr/>
          <p:nvPr/>
        </p:nvSpPr>
        <p:spPr>
          <a:xfrm>
            <a:off x="1066800" y="2009775"/>
            <a:ext cx="4243388" cy="13141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i="1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“An approach to understanding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i="1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responding to young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i="1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people's experiences of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i="1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significant harm beyond their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i="1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families.” — Carlene Firmin, 2013</a:t>
            </a:r>
            <a:endParaRPr lang="en-US" sz="1725" dirty="0"/>
          </a:p>
        </p:txBody>
      </p:sp>
      <p:sp>
        <p:nvSpPr>
          <p:cNvPr id="6" name="SK-16-text-5"/>
          <p:cNvSpPr/>
          <p:nvPr/>
        </p:nvSpPr>
        <p:spPr>
          <a:xfrm>
            <a:off x="669578" y="1552575"/>
            <a:ext cx="1613446" cy="2263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2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FIRMIN, 2013</a:t>
            </a:r>
            <a:endParaRPr lang="en-US" sz="1650" dirty="0"/>
          </a:p>
        </p:txBody>
      </p:sp>
      <p:sp>
        <p:nvSpPr>
          <p:cNvPr id="7" name="SK-16-text-6"/>
          <p:cNvSpPr/>
          <p:nvPr/>
        </p:nvSpPr>
        <p:spPr>
          <a:xfrm>
            <a:off x="657225" y="4029075"/>
            <a:ext cx="4704308" cy="1257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Goes beyond the home environment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Adolescents face harm where parents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have limited influence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■ Multi-agency response is essential</a:t>
            </a:r>
            <a:endParaRPr lang="en-US" sz="1650" dirty="0"/>
          </a:p>
        </p:txBody>
      </p:sp>
      <p:sp>
        <p:nvSpPr>
          <p:cNvPr id="8" name="SK-16-text-7"/>
          <p:cNvSpPr/>
          <p:nvPr/>
        </p:nvSpPr>
        <p:spPr>
          <a:xfrm>
            <a:off x="4976217" y="6591300"/>
            <a:ext cx="221069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8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9" name="SK-16-text-8"/>
          <p:cNvSpPr/>
          <p:nvPr/>
        </p:nvSpPr>
        <p:spPr>
          <a:xfrm>
            <a:off x="10829925" y="600075"/>
            <a:ext cx="102676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Section 3</a:t>
            </a:r>
            <a:endParaRPr lang="en-US" sz="1500" dirty="0"/>
          </a:p>
        </p:txBody>
      </p:sp>
      <p:sp>
        <p:nvSpPr>
          <p:cNvPr id="10" name="SK-16-text-9"/>
          <p:cNvSpPr/>
          <p:nvPr/>
        </p:nvSpPr>
        <p:spPr>
          <a:xfrm>
            <a:off x="800100" y="6019799"/>
            <a:ext cx="8229600" cy="2449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SCA: Professional curiosity in wider contexts</a:t>
            </a:r>
            <a:endParaRPr lang="en-US" sz="1200" dirty="0"/>
          </a:p>
        </p:txBody>
      </p:sp>
      <p:sp>
        <p:nvSpPr>
          <p:cNvPr id="11" name="SK-16-text-10"/>
          <p:cNvSpPr/>
          <p:nvPr/>
        </p:nvSpPr>
        <p:spPr>
          <a:xfrm>
            <a:off x="5706368" y="5953125"/>
            <a:ext cx="6485483" cy="3658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Working Together 2026 incorporates contextual safeguarding principles —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1A1A4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harm extends into all of these rings.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177" y="4402782"/>
            <a:ext cx="341263" cy="37713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4973" y="3559225"/>
            <a:ext cx="365671" cy="34290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4973" y="2653903"/>
            <a:ext cx="353467" cy="377130"/>
          </a:xfrm>
          <a:prstGeom prst="rect">
            <a:avLst/>
          </a:prstGeom>
        </p:spPr>
      </p:pic>
      <p:sp>
        <p:nvSpPr>
          <p:cNvPr id="6" name="SK-17-text-5"/>
          <p:cNvSpPr/>
          <p:nvPr/>
        </p:nvSpPr>
        <p:spPr>
          <a:xfrm>
            <a:off x="962025" y="1638300"/>
            <a:ext cx="9566910" cy="3513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67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Criminal Exploitation</a:t>
            </a:r>
            <a:endParaRPr lang="en-US" sz="2325" dirty="0"/>
          </a:p>
        </p:txBody>
      </p:sp>
      <p:sp>
        <p:nvSpPr>
          <p:cNvPr id="7" name="SK-17-text-6"/>
          <p:cNvSpPr/>
          <p:nvPr/>
        </p:nvSpPr>
        <p:spPr>
          <a:xfrm>
            <a:off x="6934200" y="1638300"/>
            <a:ext cx="4251960" cy="3543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How It Works</a:t>
            </a:r>
            <a:endParaRPr lang="en-US" sz="2325" dirty="0"/>
          </a:p>
        </p:txBody>
      </p:sp>
      <p:sp>
        <p:nvSpPr>
          <p:cNvPr id="8" name="SK-17-text-7"/>
          <p:cNvSpPr/>
          <p:nvPr/>
        </p:nvSpPr>
        <p:spPr>
          <a:xfrm>
            <a:off x="352425" y="171450"/>
            <a:ext cx="11839575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CRIMINAL EXPLOITATION (CCE) &amp; COUNTY LINES</a:t>
            </a:r>
            <a:endParaRPr lang="en-US" sz="2025" dirty="0"/>
          </a:p>
        </p:txBody>
      </p:sp>
      <p:sp>
        <p:nvSpPr>
          <p:cNvPr id="9" name="SK-17-text-8"/>
          <p:cNvSpPr/>
          <p:nvPr/>
        </p:nvSpPr>
        <p:spPr>
          <a:xfrm>
            <a:off x="962025" y="5743575"/>
            <a:ext cx="296510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4,600+ serious organised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crime groups in the UK</a:t>
            </a:r>
            <a:endParaRPr lang="en-US" sz="1575" dirty="0"/>
          </a:p>
        </p:txBody>
      </p:sp>
      <p:sp>
        <p:nvSpPr>
          <p:cNvPr id="10" name="SK-17-text-9"/>
          <p:cNvSpPr/>
          <p:nvPr/>
        </p:nvSpPr>
        <p:spPr>
          <a:xfrm>
            <a:off x="4981575" y="5743575"/>
            <a:ext cx="290214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£37 billion+ annual cost of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serious/organised crime</a:t>
            </a:r>
            <a:endParaRPr lang="en-US" sz="1575" dirty="0"/>
          </a:p>
        </p:txBody>
      </p:sp>
      <p:sp>
        <p:nvSpPr>
          <p:cNvPr id="11" name="SK-17-text-10"/>
          <p:cNvSpPr/>
          <p:nvPr/>
        </p:nvSpPr>
        <p:spPr>
          <a:xfrm>
            <a:off x="8886825" y="5743575"/>
            <a:ext cx="2786955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27,000 young people self-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identify as gang members</a:t>
            </a:r>
            <a:endParaRPr lang="en-US" sz="1575" dirty="0"/>
          </a:p>
        </p:txBody>
      </p:sp>
      <p:sp>
        <p:nvSpPr>
          <p:cNvPr id="12" name="SK-17-text-11"/>
          <p:cNvSpPr/>
          <p:nvPr/>
        </p:nvSpPr>
        <p:spPr>
          <a:xfrm>
            <a:off x="962025" y="1285875"/>
            <a:ext cx="384048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BD9EF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★ DEFINITION</a:t>
            </a:r>
            <a:endParaRPr lang="en-US" sz="1575" dirty="0"/>
          </a:p>
        </p:txBody>
      </p:sp>
      <p:sp>
        <p:nvSpPr>
          <p:cNvPr id="13" name="SK-17-text-12"/>
          <p:cNvSpPr/>
          <p:nvPr/>
        </p:nvSpPr>
        <p:spPr>
          <a:xfrm>
            <a:off x="7296150" y="1285875"/>
            <a:ext cx="288036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71E6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COUNTY LINES</a:t>
            </a:r>
            <a:endParaRPr lang="en-US" sz="1575" dirty="0"/>
          </a:p>
        </p:txBody>
      </p:sp>
      <p:sp>
        <p:nvSpPr>
          <p:cNvPr id="14" name="SK-17-text-13"/>
          <p:cNvSpPr/>
          <p:nvPr/>
        </p:nvSpPr>
        <p:spPr>
          <a:xfrm>
            <a:off x="962025" y="2590800"/>
            <a:ext cx="4934843" cy="11650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Occurs where an individual or group takes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advantage of an </a:t>
            </a: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imbalance of power</a:t>
            </a: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to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coerce, control, manipulate or deceive a child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 young person under the age of 18.</a:t>
            </a:r>
            <a:endParaRPr lang="en-US" sz="1650" dirty="0"/>
          </a:p>
        </p:txBody>
      </p:sp>
      <p:sp>
        <p:nvSpPr>
          <p:cNvPr id="15" name="SK-17-text-14"/>
          <p:cNvSpPr/>
          <p:nvPr/>
        </p:nvSpPr>
        <p:spPr>
          <a:xfrm>
            <a:off x="962025" y="4171950"/>
            <a:ext cx="80010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May appear consensual — still abuse</a:t>
            </a:r>
            <a:endParaRPr lang="en-US" sz="1500" dirty="0"/>
          </a:p>
        </p:txBody>
      </p:sp>
      <p:sp>
        <p:nvSpPr>
          <p:cNvPr id="16" name="SK-17-text-15"/>
          <p:cNvSpPr/>
          <p:nvPr/>
        </p:nvSpPr>
        <p:spPr>
          <a:xfrm>
            <a:off x="962025" y="4581525"/>
            <a:ext cx="75438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Does not require physical contact</a:t>
            </a:r>
            <a:endParaRPr lang="en-US" sz="1500" dirty="0"/>
          </a:p>
        </p:txBody>
      </p:sp>
      <p:sp>
        <p:nvSpPr>
          <p:cNvPr id="17" name="SK-17-text-16"/>
          <p:cNvSpPr/>
          <p:nvPr/>
        </p:nvSpPr>
        <p:spPr>
          <a:xfrm>
            <a:off x="7419975" y="2619375"/>
            <a:ext cx="4610100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Grooming — Young people recruited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through deception, gifts, and false friendship</a:t>
            </a:r>
            <a:endParaRPr lang="en-US" sz="1500" dirty="0"/>
          </a:p>
        </p:txBody>
      </p:sp>
      <p:sp>
        <p:nvSpPr>
          <p:cNvPr id="18" name="SK-17-text-17"/>
          <p:cNvSpPr/>
          <p:nvPr/>
        </p:nvSpPr>
        <p:spPr>
          <a:xfrm>
            <a:off x="7419975" y="3467100"/>
            <a:ext cx="4201418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Cuckooing — Taking over a vulnerable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person's home as a drugs base</a:t>
            </a:r>
            <a:endParaRPr lang="en-US" sz="1500" dirty="0"/>
          </a:p>
        </p:txBody>
      </p:sp>
      <p:sp>
        <p:nvSpPr>
          <p:cNvPr id="19" name="SK-17-text-18"/>
          <p:cNvSpPr/>
          <p:nvPr/>
        </p:nvSpPr>
        <p:spPr>
          <a:xfrm>
            <a:off x="7419975" y="4333875"/>
            <a:ext cx="4578548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Debt Bondage — Victims trapped through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manufactured debts they cannot repay</a:t>
            </a:r>
            <a:endParaRPr lang="en-US" sz="1500" dirty="0"/>
          </a:p>
        </p:txBody>
      </p:sp>
      <p:sp>
        <p:nvSpPr>
          <p:cNvPr id="20" name="SK-17-text-19"/>
          <p:cNvSpPr/>
          <p:nvPr/>
        </p:nvSpPr>
        <p:spPr>
          <a:xfrm>
            <a:off x="8277225" y="209550"/>
            <a:ext cx="391477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4: Child Exploitation</a:t>
            </a:r>
            <a:endParaRPr lang="en-US" sz="1500" dirty="0"/>
          </a:p>
        </p:txBody>
      </p:sp>
      <p:sp>
        <p:nvSpPr>
          <p:cNvPr id="21" name="SK-17-text-20"/>
          <p:cNvSpPr/>
          <p:nvPr/>
        </p:nvSpPr>
        <p:spPr>
          <a:xfrm>
            <a:off x="5004346" y="6562725"/>
            <a:ext cx="2221111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2" name="SK-17-text-21"/>
          <p:cNvSpPr/>
          <p:nvPr/>
        </p:nvSpPr>
        <p:spPr>
          <a:xfrm>
            <a:off x="962025" y="2143125"/>
            <a:ext cx="93268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BD9EF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Home Office 2018 | Working Together 2026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6934200" y="2143125"/>
            <a:ext cx="39090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71E6D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HM Government | NCA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10953750" y="6562725"/>
            <a:ext cx="1141958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17 of 33</a:t>
            </a:r>
            <a:endParaRPr lang="en-US" sz="12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957" y="1803648"/>
            <a:ext cx="2962573" cy="3812977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9373" y="5314950"/>
            <a:ext cx="341263" cy="349746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6879" y="5335488"/>
            <a:ext cx="414486" cy="356592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4863" y="5239494"/>
            <a:ext cx="511969" cy="473125"/>
          </a:xfrm>
          <a:prstGeom prst="rect">
            <a:avLst/>
          </a:prstGeom>
        </p:spPr>
      </p:pic>
      <p:sp>
        <p:nvSpPr>
          <p:cNvPr id="7" name="SK-18-text-6"/>
          <p:cNvSpPr/>
          <p:nvPr/>
        </p:nvSpPr>
        <p:spPr>
          <a:xfrm>
            <a:off x="590550" y="533400"/>
            <a:ext cx="11601450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Child Sexual Exploitation (CSE)</a:t>
            </a:r>
            <a:endParaRPr lang="en-US" sz="3300" dirty="0"/>
          </a:p>
        </p:txBody>
      </p:sp>
      <p:sp>
        <p:nvSpPr>
          <p:cNvPr id="8" name="SK-18-text-7"/>
          <p:cNvSpPr/>
          <p:nvPr/>
        </p:nvSpPr>
        <p:spPr>
          <a:xfrm>
            <a:off x="847725" y="3895725"/>
            <a:ext cx="11344275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B5001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 is abuse — whether or not the child appears to consent.</a:t>
            </a:r>
            <a:endParaRPr lang="en-US" sz="1725" dirty="0"/>
          </a:p>
        </p:txBody>
      </p:sp>
      <p:sp>
        <p:nvSpPr>
          <p:cNvPr id="9" name="SK-18-text-8"/>
          <p:cNvSpPr/>
          <p:nvPr/>
        </p:nvSpPr>
        <p:spPr>
          <a:xfrm>
            <a:off x="895350" y="2114550"/>
            <a:ext cx="8036123" cy="997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1C1C1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"Sexual exploitation of children where an individual or group takes</a:t>
            </a:r>
            <a:endParaRPr lang="en-US" sz="1650" dirty="0"/>
          </a:p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1C1C1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advantage of an imbalance of power to coerce, manipulate, or</a:t>
            </a:r>
            <a:endParaRPr lang="en-US" sz="1650" dirty="0"/>
          </a:p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1C1C1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deceive a child into sexual activity — which may be in exchange for</a:t>
            </a:r>
            <a:endParaRPr lang="en-US" sz="1650" dirty="0"/>
          </a:p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1C1C1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something the child needs or wants."</a:t>
            </a:r>
            <a:endParaRPr lang="en-US" sz="1650" dirty="0"/>
          </a:p>
        </p:txBody>
      </p:sp>
      <p:sp>
        <p:nvSpPr>
          <p:cNvPr id="10" name="SK-18-text-9"/>
          <p:cNvSpPr/>
          <p:nvPr/>
        </p:nvSpPr>
        <p:spPr>
          <a:xfrm>
            <a:off x="895350" y="4305300"/>
            <a:ext cx="803612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Children cannot give meaningful consent when there is an imbalance of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power. Apparent willingness does not negate the abusive nature of the act.</a:t>
            </a:r>
            <a:endParaRPr lang="en-US" sz="1500" dirty="0"/>
          </a:p>
        </p:txBody>
      </p:sp>
      <p:sp>
        <p:nvSpPr>
          <p:cNvPr id="11" name="SK-18-text-10"/>
          <p:cNvSpPr/>
          <p:nvPr/>
        </p:nvSpPr>
        <p:spPr>
          <a:xfrm>
            <a:off x="590550" y="266700"/>
            <a:ext cx="6659880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1"/>
              </a:lnSpc>
              <a:buNone/>
            </a:pPr>
            <a:r>
              <a:rPr lang="en-US" sz="1425" dirty="0">
                <a:solidFill>
                  <a:srgbClr val="D354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SECTION 4 — CHILD EXPLOITATION</a:t>
            </a:r>
            <a:endParaRPr lang="en-US" sz="1425" dirty="0"/>
          </a:p>
        </p:txBody>
      </p:sp>
      <p:sp>
        <p:nvSpPr>
          <p:cNvPr id="12" name="SK-18-text-11"/>
          <p:cNvSpPr/>
          <p:nvPr/>
        </p:nvSpPr>
        <p:spPr>
          <a:xfrm>
            <a:off x="9144000" y="5819775"/>
            <a:ext cx="2587823" cy="368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51"/>
              </a:lnSpc>
              <a:buNone/>
            </a:pPr>
            <a:r>
              <a:rPr lang="en-US" sz="1125" i="1" dirty="0">
                <a:solidFill>
                  <a:srgbClr val="78787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Power imbalance is the defining</a:t>
            </a:r>
            <a:endParaRPr lang="en-US" sz="1125" dirty="0"/>
          </a:p>
          <a:p>
            <a:pPr marL="0" indent="0">
              <a:lnSpc>
                <a:spcPts val="1451"/>
              </a:lnSpc>
              <a:buNone/>
            </a:pPr>
            <a:r>
              <a:rPr lang="en-US" sz="1125" i="1" dirty="0">
                <a:solidFill>
                  <a:srgbClr val="78787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feature of CSE</a:t>
            </a:r>
            <a:endParaRPr lang="en-US" sz="1125" dirty="0"/>
          </a:p>
        </p:txBody>
      </p:sp>
      <p:sp>
        <p:nvSpPr>
          <p:cNvPr id="13" name="SK-18-text-12"/>
          <p:cNvSpPr/>
          <p:nvPr/>
        </p:nvSpPr>
        <p:spPr>
          <a:xfrm>
            <a:off x="962025" y="5410200"/>
            <a:ext cx="25717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Power Imbalance</a:t>
            </a:r>
            <a:endParaRPr lang="en-US" sz="1125" dirty="0"/>
          </a:p>
        </p:txBody>
      </p:sp>
      <p:sp>
        <p:nvSpPr>
          <p:cNvPr id="14" name="SK-18-text-13"/>
          <p:cNvSpPr/>
          <p:nvPr/>
        </p:nvSpPr>
        <p:spPr>
          <a:xfrm>
            <a:off x="3514725" y="5410200"/>
            <a:ext cx="342900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Coercion &amp; Deception</a:t>
            </a:r>
            <a:endParaRPr lang="en-US" sz="1125" dirty="0"/>
          </a:p>
        </p:txBody>
      </p:sp>
      <p:sp>
        <p:nvSpPr>
          <p:cNvPr id="15" name="SK-18-text-14"/>
          <p:cNvSpPr/>
          <p:nvPr/>
        </p:nvSpPr>
        <p:spPr>
          <a:xfrm>
            <a:off x="6143625" y="5410200"/>
            <a:ext cx="308610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'Consent' Myth</a:t>
            </a:r>
            <a:endParaRPr lang="en-US" sz="1125" dirty="0"/>
          </a:p>
        </p:txBody>
      </p:sp>
      <p:sp>
        <p:nvSpPr>
          <p:cNvPr id="16" name="SK-18-text-15"/>
          <p:cNvSpPr/>
          <p:nvPr/>
        </p:nvSpPr>
        <p:spPr>
          <a:xfrm>
            <a:off x="11201400" y="295275"/>
            <a:ext cx="582930" cy="1602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SCA</a:t>
            </a:r>
            <a:endParaRPr lang="en-US" sz="1275" dirty="0"/>
          </a:p>
        </p:txBody>
      </p:sp>
      <p:sp>
        <p:nvSpPr>
          <p:cNvPr id="17" name="SK-18-text-16"/>
          <p:cNvSpPr/>
          <p:nvPr/>
        </p:nvSpPr>
        <p:spPr>
          <a:xfrm>
            <a:off x="895350" y="1800225"/>
            <a:ext cx="11296650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787878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FORMAL DEFINITION — DCFS 2017 / WORKING TOGETHER 2026</a:t>
            </a:r>
            <a:endParaRPr lang="en-US" sz="1275" dirty="0"/>
          </a:p>
        </p:txBody>
      </p:sp>
      <p:sp>
        <p:nvSpPr>
          <p:cNvPr id="18" name="SK-18-text-17"/>
          <p:cNvSpPr/>
          <p:nvPr/>
        </p:nvSpPr>
        <p:spPr>
          <a:xfrm>
            <a:off x="657225" y="5819775"/>
            <a:ext cx="2933700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Exploiters use age, status, money,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drugs, or belonging to control</a:t>
            </a:r>
            <a:endParaRPr lang="en-US" sz="1200" dirty="0"/>
          </a:p>
        </p:txBody>
      </p:sp>
      <p:sp>
        <p:nvSpPr>
          <p:cNvPr id="19" name="SK-18-text-18"/>
          <p:cNvSpPr/>
          <p:nvPr/>
        </p:nvSpPr>
        <p:spPr>
          <a:xfrm>
            <a:off x="3276600" y="5819775"/>
            <a:ext cx="2556421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Grooming disguises abuse as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 relationship or exchange</a:t>
            </a:r>
            <a:endParaRPr lang="en-US" sz="1200" dirty="0"/>
          </a:p>
        </p:txBody>
      </p:sp>
      <p:sp>
        <p:nvSpPr>
          <p:cNvPr id="20" name="SK-18-text-19"/>
          <p:cNvSpPr/>
          <p:nvPr/>
        </p:nvSpPr>
        <p:spPr>
          <a:xfrm>
            <a:off x="5895975" y="5819775"/>
            <a:ext cx="2566988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 child manipulated into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activity cannot freely consent</a:t>
            </a:r>
            <a:endParaRPr lang="en-US" sz="1200" dirty="0"/>
          </a:p>
        </p:txBody>
      </p:sp>
      <p:sp>
        <p:nvSpPr>
          <p:cNvPr id="21" name="SK-18-text-20"/>
          <p:cNvSpPr/>
          <p:nvPr/>
        </p:nvSpPr>
        <p:spPr>
          <a:xfrm>
            <a:off x="5200055" y="6638925"/>
            <a:ext cx="1896368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www.bradforddvs.co.uk</a:t>
            </a:r>
            <a:endParaRPr lang="en-US" sz="11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5959525"/>
            <a:ext cx="377875" cy="349746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4079" y="1981944"/>
            <a:ext cx="865584" cy="761107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65" y="1940719"/>
            <a:ext cx="804565" cy="870942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6282" y="1940719"/>
            <a:ext cx="585192" cy="864096"/>
          </a:xfrm>
          <a:prstGeom prst="rect">
            <a:avLst/>
          </a:prstGeom>
        </p:spPr>
      </p:pic>
      <p:sp>
        <p:nvSpPr>
          <p:cNvPr id="7" name="SK-19-text-6"/>
          <p:cNvSpPr/>
          <p:nvPr/>
        </p:nvSpPr>
        <p:spPr>
          <a:xfrm>
            <a:off x="228600" y="228600"/>
            <a:ext cx="11963400" cy="4229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30"/>
              </a:lnSpc>
              <a:buNone/>
            </a:pPr>
            <a:r>
              <a:rPr lang="en-US" sz="27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VULNERABILITY FACTORS: WHO IS AT RISK?</a:t>
            </a:r>
            <a:endParaRPr lang="en-US" sz="2775" dirty="0"/>
          </a:p>
        </p:txBody>
      </p:sp>
      <p:sp>
        <p:nvSpPr>
          <p:cNvPr id="8" name="SK-19-text-7"/>
          <p:cNvSpPr/>
          <p:nvPr/>
        </p:nvSpPr>
        <p:spPr>
          <a:xfrm>
            <a:off x="1364456" y="2914650"/>
            <a:ext cx="18335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dirty="0">
                <a:solidFill>
                  <a:srgbClr val="0B1A42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Child Level</a:t>
            </a:r>
            <a:endParaRPr lang="en-US" sz="2250" dirty="0"/>
          </a:p>
        </p:txBody>
      </p:sp>
      <p:sp>
        <p:nvSpPr>
          <p:cNvPr id="9" name="SK-19-text-8"/>
          <p:cNvSpPr/>
          <p:nvPr/>
        </p:nvSpPr>
        <p:spPr>
          <a:xfrm>
            <a:off x="5003453" y="2914650"/>
            <a:ext cx="224209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dirty="0">
                <a:solidFill>
                  <a:srgbClr val="0B1A42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Family Level</a:t>
            </a:r>
            <a:endParaRPr lang="en-US" sz="2250" dirty="0"/>
          </a:p>
        </p:txBody>
      </p:sp>
      <p:sp>
        <p:nvSpPr>
          <p:cNvPr id="10" name="SK-19-text-9"/>
          <p:cNvSpPr/>
          <p:nvPr/>
        </p:nvSpPr>
        <p:spPr>
          <a:xfrm>
            <a:off x="8441978" y="2914650"/>
            <a:ext cx="308029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dirty="0">
                <a:solidFill>
                  <a:srgbClr val="0B1A42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Community Level</a:t>
            </a:r>
            <a:endParaRPr lang="en-US" sz="2250" dirty="0"/>
          </a:p>
        </p:txBody>
      </p:sp>
      <p:sp>
        <p:nvSpPr>
          <p:cNvPr id="11" name="SK-19-text-10"/>
          <p:cNvSpPr/>
          <p:nvPr/>
        </p:nvSpPr>
        <p:spPr>
          <a:xfrm>
            <a:off x="1379637" y="1133475"/>
            <a:ext cx="946115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68"/>
              </a:lnSpc>
              <a:buNone/>
            </a:pPr>
            <a:r>
              <a:rPr lang="en-US" sz="1575" i="1" dirty="0">
                <a:solidFill>
                  <a:srgbClr val="44546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Risk exists at three levels – understanding context helps GPs identify and act earlier.</a:t>
            </a:r>
            <a:endParaRPr lang="en-US" sz="1575" dirty="0"/>
          </a:p>
        </p:txBody>
      </p:sp>
      <p:sp>
        <p:nvSpPr>
          <p:cNvPr id="12" name="SK-19-text-11"/>
          <p:cNvSpPr/>
          <p:nvPr/>
        </p:nvSpPr>
        <p:spPr>
          <a:xfrm>
            <a:off x="838200" y="3771900"/>
            <a:ext cx="3038475" cy="1371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School exclusion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Special educational needs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Mental health difficulties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Experience of bullying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Substance misuse</a:t>
            </a:r>
            <a:endParaRPr lang="en-US" sz="1500" dirty="0"/>
          </a:p>
        </p:txBody>
      </p:sp>
      <p:sp>
        <p:nvSpPr>
          <p:cNvPr id="13" name="SK-19-text-12"/>
          <p:cNvSpPr/>
          <p:nvPr/>
        </p:nvSpPr>
        <p:spPr>
          <a:xfrm>
            <a:off x="4733925" y="3771900"/>
            <a:ext cx="3174653" cy="1371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Poverty and deprivation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Domestic abuse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Neglect or abuse at home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Parental substance misuse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Family members in gangs</a:t>
            </a:r>
            <a:endParaRPr lang="en-US" sz="1500" dirty="0"/>
          </a:p>
        </p:txBody>
      </p:sp>
      <p:sp>
        <p:nvSpPr>
          <p:cNvPr id="14" name="SK-19-text-13"/>
          <p:cNvSpPr/>
          <p:nvPr/>
        </p:nvSpPr>
        <p:spPr>
          <a:xfrm>
            <a:off x="8515350" y="3771900"/>
            <a:ext cx="3478411" cy="16457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Gang-affected neighbourhood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Disenfranchised communities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Lack of opportunity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Poor institutional response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Online exposure and peer</a:t>
            </a:r>
            <a:endParaRPr lang="en-US" sz="1500" dirty="0"/>
          </a:p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pressure</a:t>
            </a:r>
            <a:endParaRPr lang="en-US" sz="1500" dirty="0"/>
          </a:p>
        </p:txBody>
      </p:sp>
      <p:sp>
        <p:nvSpPr>
          <p:cNvPr id="15" name="SK-19-text-14"/>
          <p:cNvSpPr/>
          <p:nvPr/>
        </p:nvSpPr>
        <p:spPr>
          <a:xfrm>
            <a:off x="10344150" y="323850"/>
            <a:ext cx="1561058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Exploitation</a:t>
            </a:r>
            <a:endParaRPr lang="en-US" sz="1200" dirty="0"/>
          </a:p>
        </p:txBody>
      </p:sp>
      <p:sp>
        <p:nvSpPr>
          <p:cNvPr id="16" name="SK-19-text-15"/>
          <p:cNvSpPr/>
          <p:nvPr/>
        </p:nvSpPr>
        <p:spPr>
          <a:xfrm>
            <a:off x="895350" y="3333750"/>
            <a:ext cx="59436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i="1" dirty="0">
                <a:solidFill>
                  <a:srgbClr val="117A8B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Individual vulnerabilities</a:t>
            </a:r>
            <a:endParaRPr lang="en-US" sz="1500" dirty="0"/>
          </a:p>
        </p:txBody>
      </p:sp>
      <p:sp>
        <p:nvSpPr>
          <p:cNvPr id="17" name="SK-19-text-16"/>
          <p:cNvSpPr/>
          <p:nvPr/>
        </p:nvSpPr>
        <p:spPr>
          <a:xfrm>
            <a:off x="4857750" y="3333750"/>
            <a:ext cx="50292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i="1" dirty="0">
                <a:solidFill>
                  <a:srgbClr val="F19F0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Home environment risks</a:t>
            </a:r>
            <a:endParaRPr lang="en-US" sz="1500" dirty="0"/>
          </a:p>
        </p:txBody>
      </p:sp>
      <p:sp>
        <p:nvSpPr>
          <p:cNvPr id="18" name="SK-19-text-17"/>
          <p:cNvSpPr/>
          <p:nvPr/>
        </p:nvSpPr>
        <p:spPr>
          <a:xfrm>
            <a:off x="8763000" y="3333750"/>
            <a:ext cx="34290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i="1" dirty="0">
                <a:solidFill>
                  <a:srgbClr val="545D7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Environmental context</a:t>
            </a:r>
            <a:endParaRPr lang="en-US" sz="1500" dirty="0"/>
          </a:p>
        </p:txBody>
      </p:sp>
      <p:sp>
        <p:nvSpPr>
          <p:cNvPr id="19" name="SK-19-text-18"/>
          <p:cNvSpPr/>
          <p:nvPr/>
        </p:nvSpPr>
        <p:spPr>
          <a:xfrm>
            <a:off x="1175296" y="6057251"/>
            <a:ext cx="12007304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B1A4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No single factor determines risk – it is the accumulation and interaction of factors across all three levels that escalates vulnerability.</a:t>
            </a:r>
            <a:endParaRPr lang="en-US" sz="1200" dirty="0"/>
          </a:p>
        </p:txBody>
      </p:sp>
      <p:sp>
        <p:nvSpPr>
          <p:cNvPr id="20" name="SK-19-text-19"/>
          <p:cNvSpPr/>
          <p:nvPr/>
        </p:nvSpPr>
        <p:spPr>
          <a:xfrm>
            <a:off x="5300067" y="6657975"/>
            <a:ext cx="1582043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063" y="2029867"/>
            <a:ext cx="438894" cy="44574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075" y="4827984"/>
            <a:ext cx="255984" cy="219373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9961" y="2016175"/>
            <a:ext cx="414486" cy="452586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016175"/>
            <a:ext cx="463153" cy="452586"/>
          </a:xfrm>
          <a:prstGeom prst="rect">
            <a:avLst/>
          </a:prstGeom>
        </p:spPr>
      </p:pic>
      <p:sp>
        <p:nvSpPr>
          <p:cNvPr id="7" name="SK-20-text-6"/>
          <p:cNvSpPr/>
          <p:nvPr/>
        </p:nvSpPr>
        <p:spPr>
          <a:xfrm>
            <a:off x="590550" y="314325"/>
            <a:ext cx="1160145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GP Risk Indicators for Exploitation</a:t>
            </a:r>
            <a:endParaRPr lang="en-US" sz="3000" dirty="0"/>
          </a:p>
        </p:txBody>
      </p:sp>
      <p:sp>
        <p:nvSpPr>
          <p:cNvPr id="8" name="SK-20-text-7"/>
          <p:cNvSpPr/>
          <p:nvPr/>
        </p:nvSpPr>
        <p:spPr>
          <a:xfrm>
            <a:off x="1200150" y="1312665"/>
            <a:ext cx="12192000" cy="3866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45"/>
              </a:lnSpc>
              <a:buNone/>
            </a:pPr>
            <a:r>
              <a:rPr lang="en-US" sz="2175" i="1" dirty="0">
                <a:solidFill>
                  <a:srgbClr val="4A5A63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“Professional curiosity is not optional — look beyond the presenting complaint”</a:t>
            </a:r>
            <a:endParaRPr lang="en-US" sz="2175" dirty="0"/>
          </a:p>
        </p:txBody>
      </p:sp>
      <p:sp>
        <p:nvSpPr>
          <p:cNvPr id="9" name="SK-20-text-8"/>
          <p:cNvSpPr/>
          <p:nvPr/>
        </p:nvSpPr>
        <p:spPr>
          <a:xfrm>
            <a:off x="779562" y="5743575"/>
            <a:ext cx="1288703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5"/>
              </a:lnSpc>
              <a:buNone/>
            </a:pPr>
            <a:r>
              <a:rPr lang="en-US" sz="1425" dirty="0">
                <a:solidFill>
                  <a:srgbClr val="D2691E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REMEMBER</a:t>
            </a:r>
            <a:endParaRPr lang="en-US" sz="1425" dirty="0"/>
          </a:p>
        </p:txBody>
      </p:sp>
      <p:sp>
        <p:nvSpPr>
          <p:cNvPr id="10" name="SK-20-text-9"/>
          <p:cNvSpPr/>
          <p:nvPr/>
        </p:nvSpPr>
        <p:spPr>
          <a:xfrm>
            <a:off x="1200150" y="2085975"/>
            <a:ext cx="4274820" cy="293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Behavioural Signs</a:t>
            </a:r>
            <a:endParaRPr lang="en-US" sz="1650" dirty="0"/>
          </a:p>
        </p:txBody>
      </p:sp>
      <p:sp>
        <p:nvSpPr>
          <p:cNvPr id="11" name="SK-20-text-10"/>
          <p:cNvSpPr/>
          <p:nvPr/>
        </p:nvSpPr>
        <p:spPr>
          <a:xfrm>
            <a:off x="5010150" y="2085975"/>
            <a:ext cx="5532120" cy="293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Clinical Presentations</a:t>
            </a:r>
            <a:endParaRPr lang="en-US" sz="1650" dirty="0"/>
          </a:p>
        </p:txBody>
      </p:sp>
      <p:sp>
        <p:nvSpPr>
          <p:cNvPr id="12" name="SK-20-text-11"/>
          <p:cNvSpPr/>
          <p:nvPr/>
        </p:nvSpPr>
        <p:spPr>
          <a:xfrm>
            <a:off x="8810625" y="2085975"/>
            <a:ext cx="3381375" cy="293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Social &amp; Material Signs</a:t>
            </a:r>
            <a:endParaRPr lang="en-US" sz="1650" dirty="0"/>
          </a:p>
        </p:txBody>
      </p:sp>
      <p:sp>
        <p:nvSpPr>
          <p:cNvPr id="13" name="SK-20-text-12"/>
          <p:cNvSpPr/>
          <p:nvPr/>
        </p:nvSpPr>
        <p:spPr>
          <a:xfrm>
            <a:off x="657225" y="2743200"/>
            <a:ext cx="3782318" cy="15606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frequent missing episodes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found in distant locations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sudden extreme behaviour changes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obsession with mobile phone(s)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multiple phones / secretive calls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school exclusion or truancy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new older friends with nicknames</a:t>
            </a:r>
            <a:endParaRPr lang="en-US" sz="1350" dirty="0"/>
          </a:p>
        </p:txBody>
      </p:sp>
      <p:sp>
        <p:nvSpPr>
          <p:cNvPr id="14" name="SK-20-text-13"/>
          <p:cNvSpPr/>
          <p:nvPr/>
        </p:nvSpPr>
        <p:spPr>
          <a:xfrm>
            <a:off x="4457700" y="2743200"/>
            <a:ext cx="3939480" cy="15606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vague somatic complaints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secondary enuresis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drug use / carrying drugs or weapons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physical injuries including knife wounds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sexual health concerns / STI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mental health impacts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“train track” injuries (needle marks)</a:t>
            </a:r>
            <a:endParaRPr lang="en-US" sz="1350" dirty="0"/>
          </a:p>
        </p:txBody>
      </p:sp>
      <p:sp>
        <p:nvSpPr>
          <p:cNvPr id="15" name="SK-20-text-14"/>
          <p:cNvSpPr/>
          <p:nvPr/>
        </p:nvSpPr>
        <p:spPr>
          <a:xfrm>
            <a:off x="8382000" y="2743200"/>
            <a:ext cx="3635573" cy="15606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unexplained money or goods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clothing from unknown source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parents with mental health impacts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living away from parents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pushing away from usual peers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debt to unknown persons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withdrawal from family</a:t>
            </a:r>
            <a:endParaRPr lang="en-US" sz="1350" dirty="0"/>
          </a:p>
        </p:txBody>
      </p:sp>
      <p:sp>
        <p:nvSpPr>
          <p:cNvPr id="16" name="SK-20-text-15"/>
          <p:cNvSpPr/>
          <p:nvPr/>
        </p:nvSpPr>
        <p:spPr>
          <a:xfrm>
            <a:off x="5007173" y="6572250"/>
            <a:ext cx="2158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8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7" name="SK-20-text-16"/>
          <p:cNvSpPr/>
          <p:nvPr/>
        </p:nvSpPr>
        <p:spPr>
          <a:xfrm>
            <a:off x="9734550" y="600075"/>
            <a:ext cx="2063948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7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8" name="SK-20-text-17"/>
          <p:cNvSpPr/>
          <p:nvPr/>
        </p:nvSpPr>
        <p:spPr>
          <a:xfrm>
            <a:off x="2356545" y="5610225"/>
            <a:ext cx="10435530" cy="4705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“Any single indicator may have an innocent explanation. It is the pattern and combination that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demands professional curiosity and action. Refer to MASH at lower threshold if other concerns exist.”</a:t>
            </a:r>
            <a:endParaRPr lang="en-US" sz="1425" dirty="0"/>
          </a:p>
        </p:txBody>
      </p:sp>
      <p:sp>
        <p:nvSpPr>
          <p:cNvPr id="19" name="SK-20-text-18"/>
          <p:cNvSpPr/>
          <p:nvPr/>
        </p:nvSpPr>
        <p:spPr>
          <a:xfrm>
            <a:off x="4532412" y="4848225"/>
            <a:ext cx="3174653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4A5A6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Always ask – never assume accidental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894" y="4670227"/>
            <a:ext cx="682675" cy="761107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196" y="4718298"/>
            <a:ext cx="743694" cy="67880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2690" y="2619673"/>
            <a:ext cx="646063" cy="75426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2571750"/>
            <a:ext cx="682675" cy="891480"/>
          </a:xfrm>
          <a:prstGeom prst="rect">
            <a:avLst/>
          </a:prstGeom>
        </p:spPr>
      </p:pic>
      <p:sp>
        <p:nvSpPr>
          <p:cNvPr id="7" name="SK-3-text-6"/>
          <p:cNvSpPr/>
          <p:nvPr/>
        </p:nvSpPr>
        <p:spPr>
          <a:xfrm>
            <a:off x="657225" y="666750"/>
            <a:ext cx="9989820" cy="5213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06"/>
              </a:lnSpc>
              <a:buNone/>
            </a:pPr>
            <a:r>
              <a:rPr lang="en-US" sz="3450" b="1" dirty="0">
                <a:solidFill>
                  <a:srgbClr val="14213D"/>
                </a:solidFill>
              </a:rPr>
              <a:t>Learning Objectives</a:t>
            </a:r>
            <a:endParaRPr lang="en-US" sz="3450" dirty="0"/>
          </a:p>
        </p:txBody>
      </p:sp>
      <p:sp>
        <p:nvSpPr>
          <p:cNvPr id="8" name="SK-3-text-7"/>
          <p:cNvSpPr/>
          <p:nvPr/>
        </p:nvSpPr>
        <p:spPr>
          <a:xfrm>
            <a:off x="657225" y="1323975"/>
            <a:ext cx="11534775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i="1" dirty="0">
                <a:solidFill>
                  <a:srgbClr val="4B556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session, you will be able to:</a:t>
            </a:r>
            <a:endParaRPr lang="en-US" sz="1875" dirty="0"/>
          </a:p>
        </p:txBody>
      </p:sp>
      <p:sp>
        <p:nvSpPr>
          <p:cNvPr id="9" name="SK-3-text-8"/>
          <p:cNvSpPr/>
          <p:nvPr/>
        </p:nvSpPr>
        <p:spPr>
          <a:xfrm>
            <a:off x="1876425" y="2362200"/>
            <a:ext cx="52578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4E9F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PERINATAL MENTAL HEALTH</a:t>
            </a:r>
            <a:endParaRPr lang="en-US" sz="1500" dirty="0"/>
          </a:p>
        </p:txBody>
      </p:sp>
      <p:sp>
        <p:nvSpPr>
          <p:cNvPr id="10" name="SK-3-text-9"/>
          <p:cNvSpPr/>
          <p:nvPr/>
        </p:nvSpPr>
        <p:spPr>
          <a:xfrm>
            <a:off x="1876425" y="4495800"/>
            <a:ext cx="66294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9B59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ADVERSE CHILDHOOD EXPERIENCES</a:t>
            </a:r>
            <a:endParaRPr lang="en-US" sz="1500" dirty="0"/>
          </a:p>
        </p:txBody>
      </p:sp>
      <p:sp>
        <p:nvSpPr>
          <p:cNvPr id="11" name="SK-3-text-10"/>
          <p:cNvSpPr/>
          <p:nvPr/>
        </p:nvSpPr>
        <p:spPr>
          <a:xfrm>
            <a:off x="7448550" y="2419350"/>
            <a:ext cx="41148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6D326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 EXPLOITATION</a:t>
            </a:r>
            <a:endParaRPr lang="en-US" sz="1500" dirty="0"/>
          </a:p>
        </p:txBody>
      </p:sp>
      <p:sp>
        <p:nvSpPr>
          <p:cNvPr id="12" name="SK-3-text-11"/>
          <p:cNvSpPr/>
          <p:nvPr/>
        </p:nvSpPr>
        <p:spPr>
          <a:xfrm>
            <a:off x="7448550" y="4495800"/>
            <a:ext cx="474345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56B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SAFEGUARDING FRAMEWORK</a:t>
            </a:r>
            <a:endParaRPr lang="en-US" sz="1500" dirty="0"/>
          </a:p>
        </p:txBody>
      </p:sp>
      <p:sp>
        <p:nvSpPr>
          <p:cNvPr id="13" name="SK-3-text-12"/>
          <p:cNvSpPr/>
          <p:nvPr/>
        </p:nvSpPr>
        <p:spPr>
          <a:xfrm>
            <a:off x="1876425" y="2705100"/>
            <a:ext cx="4379565" cy="9828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Recognise prevalence, risk factors, and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implications of perinatal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mental illness — including when to refer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urgently</a:t>
            </a:r>
            <a:endParaRPr lang="en-US" sz="1500" dirty="0"/>
          </a:p>
        </p:txBody>
      </p:sp>
      <p:sp>
        <p:nvSpPr>
          <p:cNvPr id="14" name="SK-3-text-13"/>
          <p:cNvSpPr/>
          <p:nvPr/>
        </p:nvSpPr>
        <p:spPr>
          <a:xfrm>
            <a:off x="1876425" y="4838700"/>
            <a:ext cx="4368998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Understand ACE scoring, cumulative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health risk, and the GP's role in trauma-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informed care and early intervention</a:t>
            </a:r>
            <a:endParaRPr lang="en-US" sz="1500" dirty="0"/>
          </a:p>
        </p:txBody>
      </p:sp>
      <p:sp>
        <p:nvSpPr>
          <p:cNvPr id="15" name="SK-3-text-14"/>
          <p:cNvSpPr/>
          <p:nvPr/>
        </p:nvSpPr>
        <p:spPr>
          <a:xfrm>
            <a:off x="7448550" y="2762250"/>
            <a:ext cx="4389983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Identify indicators of CSE and CCE,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understand County Lines, and apply the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CSERQ15 screening framework</a:t>
            </a:r>
            <a:endParaRPr lang="en-US" sz="1500" dirty="0"/>
          </a:p>
        </p:txBody>
      </p:sp>
      <p:sp>
        <p:nvSpPr>
          <p:cNvPr id="16" name="SK-3-text-15"/>
          <p:cNvSpPr/>
          <p:nvPr/>
        </p:nvSpPr>
        <p:spPr>
          <a:xfrm>
            <a:off x="7448550" y="4838700"/>
            <a:ext cx="4473773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Apply the 2025 Intercollegiate Document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standards, training levels, and Working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Together 2026 principles in primary care</a:t>
            </a:r>
            <a:endParaRPr lang="en-US" sz="1500" dirty="0"/>
          </a:p>
        </p:txBody>
      </p:sp>
      <p:sp>
        <p:nvSpPr>
          <p:cNvPr id="17" name="SK-3-text-16"/>
          <p:cNvSpPr/>
          <p:nvPr/>
        </p:nvSpPr>
        <p:spPr>
          <a:xfrm>
            <a:off x="9928771" y="95250"/>
            <a:ext cx="2263080" cy="166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10"/>
              </a:lnSpc>
              <a:buNone/>
            </a:pPr>
            <a:r>
              <a:rPr lang="en-US" sz="1350" dirty="0">
                <a:solidFill>
                  <a:srgbClr val="FDE5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8" name="SK-3-text-17"/>
          <p:cNvSpPr/>
          <p:nvPr/>
        </p:nvSpPr>
        <p:spPr>
          <a:xfrm>
            <a:off x="5119688" y="6638925"/>
            <a:ext cx="1990725" cy="1477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64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9" name="SK-3-text-18"/>
          <p:cNvSpPr/>
          <p:nvPr/>
        </p:nvSpPr>
        <p:spPr>
          <a:xfrm>
            <a:off x="3348038" y="6219825"/>
            <a:ext cx="1152525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AKT Relevant</a:t>
            </a:r>
            <a:endParaRPr lang="en-US" sz="1200" dirty="0"/>
          </a:p>
        </p:txBody>
      </p:sp>
      <p:sp>
        <p:nvSpPr>
          <p:cNvPr id="20" name="SK-3-text-19"/>
          <p:cNvSpPr/>
          <p:nvPr/>
        </p:nvSpPr>
        <p:spPr>
          <a:xfrm>
            <a:off x="4789587" y="6219825"/>
            <a:ext cx="1079153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SCA Relevant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6096000" y="6229350"/>
            <a:ext cx="6096000" cy="158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48"/>
              </a:lnSpc>
              <a:buNone/>
            </a:pPr>
            <a:r>
              <a:rPr lang="en-US" sz="1200" dirty="0">
                <a:solidFill>
                  <a:srgbClr val="14213D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Colour coding used throughout this deck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6055519"/>
            <a:ext cx="280392" cy="281136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8573" y="3854053"/>
            <a:ext cx="597396" cy="486817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0267" y="3861048"/>
            <a:ext cx="585192" cy="534888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0086" y="1714500"/>
            <a:ext cx="609600" cy="534888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9890" y="1735038"/>
            <a:ext cx="707082" cy="507355"/>
          </a:xfrm>
          <a:prstGeom prst="rect">
            <a:avLst/>
          </a:prstGeom>
        </p:spPr>
      </p:pic>
      <p:sp>
        <p:nvSpPr>
          <p:cNvPr id="8" name="SK-21-text-7"/>
          <p:cNvSpPr/>
          <p:nvPr/>
        </p:nvSpPr>
        <p:spPr>
          <a:xfrm>
            <a:off x="466725" y="190500"/>
            <a:ext cx="11725275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 5 WARNING SIGNS OF COUNTY LINES</a:t>
            </a:r>
            <a:endParaRPr lang="en-US" sz="2400" dirty="0"/>
          </a:p>
        </p:txBody>
      </p:sp>
      <p:sp>
        <p:nvSpPr>
          <p:cNvPr id="9" name="SK-21-text-8"/>
          <p:cNvSpPr/>
          <p:nvPr/>
        </p:nvSpPr>
        <p:spPr>
          <a:xfrm>
            <a:off x="580430" y="1581150"/>
            <a:ext cx="219968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SK-21-text-9"/>
          <p:cNvSpPr/>
          <p:nvPr/>
        </p:nvSpPr>
        <p:spPr>
          <a:xfrm>
            <a:off x="4482852" y="1581150"/>
            <a:ext cx="282773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SK-21-text-10"/>
          <p:cNvSpPr/>
          <p:nvPr/>
        </p:nvSpPr>
        <p:spPr>
          <a:xfrm>
            <a:off x="8371880" y="1581150"/>
            <a:ext cx="219968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3</a:t>
            </a:r>
            <a:endParaRPr lang="en-US" sz="2400" dirty="0"/>
          </a:p>
        </p:txBody>
      </p:sp>
      <p:sp>
        <p:nvSpPr>
          <p:cNvPr id="12" name="SK-21-text-11"/>
          <p:cNvSpPr/>
          <p:nvPr/>
        </p:nvSpPr>
        <p:spPr>
          <a:xfrm>
            <a:off x="2531715" y="3705225"/>
            <a:ext cx="251371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4</a:t>
            </a:r>
            <a:endParaRPr lang="en-US" sz="2400" dirty="0"/>
          </a:p>
        </p:txBody>
      </p:sp>
      <p:sp>
        <p:nvSpPr>
          <p:cNvPr id="13" name="SK-21-text-12"/>
          <p:cNvSpPr/>
          <p:nvPr/>
        </p:nvSpPr>
        <p:spPr>
          <a:xfrm>
            <a:off x="6419255" y="3705225"/>
            <a:ext cx="219968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5</a:t>
            </a:r>
            <a:endParaRPr lang="en-US" sz="2400" dirty="0"/>
          </a:p>
        </p:txBody>
      </p:sp>
      <p:sp>
        <p:nvSpPr>
          <p:cNvPr id="14" name="SK-21-text-13"/>
          <p:cNvSpPr/>
          <p:nvPr/>
        </p:nvSpPr>
        <p:spPr>
          <a:xfrm>
            <a:off x="962025" y="2314575"/>
            <a:ext cx="544068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2100" dirty="0">
                <a:solidFill>
                  <a:srgbClr val="0B1A3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Unexplained Items</a:t>
            </a:r>
            <a:endParaRPr lang="en-US" sz="2100" dirty="0"/>
          </a:p>
        </p:txBody>
      </p:sp>
      <p:sp>
        <p:nvSpPr>
          <p:cNvPr id="15" name="SK-21-text-14"/>
          <p:cNvSpPr/>
          <p:nvPr/>
        </p:nvSpPr>
        <p:spPr>
          <a:xfrm>
            <a:off x="4857750" y="2314575"/>
            <a:ext cx="416052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2100" dirty="0">
                <a:solidFill>
                  <a:srgbClr val="0B1A3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Going Missing</a:t>
            </a:r>
            <a:endParaRPr lang="en-US" sz="2100" dirty="0"/>
          </a:p>
        </p:txBody>
      </p:sp>
      <p:sp>
        <p:nvSpPr>
          <p:cNvPr id="16" name="SK-21-text-15"/>
          <p:cNvSpPr/>
          <p:nvPr/>
        </p:nvSpPr>
        <p:spPr>
          <a:xfrm>
            <a:off x="8753475" y="2314575"/>
            <a:ext cx="3438525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2100" dirty="0">
                <a:solidFill>
                  <a:srgbClr val="0B1A3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Older Friends</a:t>
            </a:r>
            <a:endParaRPr lang="en-US" sz="2100" dirty="0"/>
          </a:p>
        </p:txBody>
      </p:sp>
      <p:sp>
        <p:nvSpPr>
          <p:cNvPr id="17" name="SK-21-text-16"/>
          <p:cNvSpPr/>
          <p:nvPr/>
        </p:nvSpPr>
        <p:spPr>
          <a:xfrm>
            <a:off x="2905125" y="4210050"/>
            <a:ext cx="2231678" cy="602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71"/>
              </a:lnSpc>
              <a:buNone/>
            </a:pPr>
            <a:r>
              <a:rPr lang="en-US" sz="2175" dirty="0">
                <a:solidFill>
                  <a:srgbClr val="0B1A3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Withdrawing</a:t>
            </a:r>
            <a:endParaRPr lang="en-US" sz="2175" dirty="0"/>
          </a:p>
          <a:p>
            <a:pPr marL="0" indent="0">
              <a:lnSpc>
                <a:spcPts val="2371"/>
              </a:lnSpc>
              <a:buNone/>
            </a:pPr>
            <a:r>
              <a:rPr lang="en-US" sz="2175" dirty="0">
                <a:solidFill>
                  <a:srgbClr val="0B1A3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from Peers</a:t>
            </a:r>
            <a:endParaRPr lang="en-US" sz="2175" dirty="0"/>
          </a:p>
        </p:txBody>
      </p:sp>
      <p:sp>
        <p:nvSpPr>
          <p:cNvPr id="18" name="SK-21-text-17"/>
          <p:cNvSpPr/>
          <p:nvPr/>
        </p:nvSpPr>
        <p:spPr>
          <a:xfrm>
            <a:off x="6810375" y="4476750"/>
            <a:ext cx="512064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2100" dirty="0">
                <a:solidFill>
                  <a:srgbClr val="0B1A3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Behaviour Change</a:t>
            </a:r>
            <a:endParaRPr lang="en-US" sz="2100" dirty="0"/>
          </a:p>
        </p:txBody>
      </p:sp>
      <p:sp>
        <p:nvSpPr>
          <p:cNvPr id="19" name="SK-21-text-18"/>
          <p:cNvSpPr/>
          <p:nvPr/>
        </p:nvSpPr>
        <p:spPr>
          <a:xfrm>
            <a:off x="983329" y="6104144"/>
            <a:ext cx="11734800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77"/>
              </a:lnSpc>
              <a:buNone/>
            </a:pPr>
            <a:r>
              <a:rPr lang="en-US" sz="1275" dirty="0">
                <a:solidFill>
                  <a:srgbClr val="0B1A3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Any ONE of these signs in a teenager = professional curiosity required. Refer to MASH if two or more are present.</a:t>
            </a:r>
            <a:endParaRPr lang="en-US" sz="1275" dirty="0"/>
          </a:p>
        </p:txBody>
      </p:sp>
      <p:sp>
        <p:nvSpPr>
          <p:cNvPr id="20" name="SK-21-text-19"/>
          <p:cNvSpPr/>
          <p:nvPr/>
        </p:nvSpPr>
        <p:spPr>
          <a:xfrm>
            <a:off x="466725" y="647700"/>
            <a:ext cx="11725275" cy="2300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i="1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Every GP should know these – each sign is a potential referral trigger</a:t>
            </a:r>
            <a:endParaRPr lang="en-US" sz="1575" dirty="0"/>
          </a:p>
        </p:txBody>
      </p:sp>
      <p:sp>
        <p:nvSpPr>
          <p:cNvPr id="21" name="SK-21-text-20"/>
          <p:cNvSpPr/>
          <p:nvPr/>
        </p:nvSpPr>
        <p:spPr>
          <a:xfrm>
            <a:off x="9891117" y="295275"/>
            <a:ext cx="2001143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CCE | COUNTY LINES</a:t>
            </a:r>
            <a:endParaRPr lang="en-US" sz="1200" dirty="0"/>
          </a:p>
        </p:txBody>
      </p:sp>
      <p:sp>
        <p:nvSpPr>
          <p:cNvPr id="22" name="SK-21-text-21"/>
          <p:cNvSpPr/>
          <p:nvPr/>
        </p:nvSpPr>
        <p:spPr>
          <a:xfrm>
            <a:off x="962025" y="2752725"/>
            <a:ext cx="3048893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New clothing, phones, money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— no credible explanation</a:t>
            </a:r>
            <a:endParaRPr lang="en-US" sz="1425" dirty="0"/>
          </a:p>
        </p:txBody>
      </p:sp>
      <p:sp>
        <p:nvSpPr>
          <p:cNvPr id="23" name="SK-21-text-22"/>
          <p:cNvSpPr/>
          <p:nvPr/>
        </p:nvSpPr>
        <p:spPr>
          <a:xfrm>
            <a:off x="4857750" y="2752725"/>
            <a:ext cx="2881313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Found in distant locations —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repeated missing episodes</a:t>
            </a:r>
            <a:endParaRPr lang="en-US" sz="1425" dirty="0"/>
          </a:p>
        </p:txBody>
      </p:sp>
      <p:sp>
        <p:nvSpPr>
          <p:cNvPr id="24" name="SK-21-text-23"/>
          <p:cNvSpPr/>
          <p:nvPr/>
        </p:nvSpPr>
        <p:spPr>
          <a:xfrm>
            <a:off x="8753475" y="2752725"/>
            <a:ext cx="3174653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New associates with nicknames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— unknown to family</a:t>
            </a:r>
            <a:endParaRPr lang="en-US" sz="1425" dirty="0"/>
          </a:p>
        </p:txBody>
      </p:sp>
      <p:sp>
        <p:nvSpPr>
          <p:cNvPr id="25" name="SK-21-text-24"/>
          <p:cNvSpPr/>
          <p:nvPr/>
        </p:nvSpPr>
        <p:spPr>
          <a:xfrm>
            <a:off x="2905125" y="4943475"/>
            <a:ext cx="2912715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Dropping old friendships —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changing interests suddenly</a:t>
            </a:r>
            <a:endParaRPr lang="en-US" sz="1425" dirty="0"/>
          </a:p>
        </p:txBody>
      </p:sp>
      <p:sp>
        <p:nvSpPr>
          <p:cNvPr id="26" name="SK-21-text-25"/>
          <p:cNvSpPr/>
          <p:nvPr/>
        </p:nvSpPr>
        <p:spPr>
          <a:xfrm>
            <a:off x="6810375" y="4924425"/>
            <a:ext cx="3300413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Secretive, says ‘others have their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back’ — guarded and evasive</a:t>
            </a:r>
            <a:endParaRPr lang="en-US" sz="1425" dirty="0"/>
          </a:p>
        </p:txBody>
      </p:sp>
      <p:sp>
        <p:nvSpPr>
          <p:cNvPr id="27" name="SK-21-text-26"/>
          <p:cNvSpPr/>
          <p:nvPr/>
        </p:nvSpPr>
        <p:spPr>
          <a:xfrm>
            <a:off x="8922990" y="1114425"/>
            <a:ext cx="326901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Home Office 2018 / Children's Society 2019</a:t>
            </a:r>
            <a:endParaRPr lang="en-US" sz="1050" dirty="0"/>
          </a:p>
        </p:txBody>
      </p:sp>
      <p:sp>
        <p:nvSpPr>
          <p:cNvPr id="28" name="SK-21-text-27"/>
          <p:cNvSpPr/>
          <p:nvPr/>
        </p:nvSpPr>
        <p:spPr>
          <a:xfrm>
            <a:off x="5266283" y="6648450"/>
            <a:ext cx="1697236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7859" y="3360390"/>
            <a:ext cx="475357" cy="61719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482" y="3758059"/>
            <a:ext cx="658267" cy="67880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4588" y="3346698"/>
            <a:ext cx="658267" cy="630882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855" y="3456384"/>
            <a:ext cx="646063" cy="411361"/>
          </a:xfrm>
          <a:prstGeom prst="rect">
            <a:avLst/>
          </a:prstGeom>
        </p:spPr>
      </p:pic>
      <p:sp>
        <p:nvSpPr>
          <p:cNvPr id="7" name="SK-22-text-6"/>
          <p:cNvSpPr/>
          <p:nvPr/>
        </p:nvSpPr>
        <p:spPr>
          <a:xfrm>
            <a:off x="685800" y="647700"/>
            <a:ext cx="1150620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Journey Through CCE</a:t>
            </a:r>
            <a:endParaRPr lang="en-US" sz="3600" dirty="0"/>
          </a:p>
        </p:txBody>
      </p:sp>
      <p:sp>
        <p:nvSpPr>
          <p:cNvPr id="8" name="SK-22-text-7"/>
          <p:cNvSpPr/>
          <p:nvPr/>
        </p:nvSpPr>
        <p:spPr>
          <a:xfrm>
            <a:off x="1251496" y="2581275"/>
            <a:ext cx="180201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104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</a:t>
            </a:r>
            <a:endParaRPr lang="en-US" sz="2850" dirty="0"/>
          </a:p>
        </p:txBody>
      </p:sp>
      <p:sp>
        <p:nvSpPr>
          <p:cNvPr id="9" name="SK-22-text-8"/>
          <p:cNvSpPr/>
          <p:nvPr/>
        </p:nvSpPr>
        <p:spPr>
          <a:xfrm>
            <a:off x="5511105" y="2581275"/>
            <a:ext cx="113154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104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</a:t>
            </a:r>
            <a:endParaRPr lang="en-US" sz="2850" dirty="0"/>
          </a:p>
        </p:txBody>
      </p:sp>
      <p:sp>
        <p:nvSpPr>
          <p:cNvPr id="10" name="SK-22-text-9"/>
          <p:cNvSpPr/>
          <p:nvPr/>
        </p:nvSpPr>
        <p:spPr>
          <a:xfrm>
            <a:off x="9411593" y="2581275"/>
            <a:ext cx="123631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104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TRAP</a:t>
            </a:r>
            <a:endParaRPr lang="en-US" sz="2850" dirty="0"/>
          </a:p>
        </p:txBody>
      </p:sp>
      <p:sp>
        <p:nvSpPr>
          <p:cNvPr id="11" name="SK-22-text-10"/>
          <p:cNvSpPr/>
          <p:nvPr/>
        </p:nvSpPr>
        <p:spPr>
          <a:xfrm>
            <a:off x="685800" y="1304925"/>
            <a:ext cx="7086600" cy="3543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 → Test → Trap</a:t>
            </a:r>
            <a:endParaRPr lang="en-US" sz="2325" dirty="0"/>
          </a:p>
        </p:txBody>
      </p:sp>
      <p:sp>
        <p:nvSpPr>
          <p:cNvPr id="12" name="SK-22-text-11"/>
          <p:cNvSpPr/>
          <p:nvPr/>
        </p:nvSpPr>
        <p:spPr>
          <a:xfrm>
            <a:off x="714375" y="323850"/>
            <a:ext cx="648081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77F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 CRIMINAL EXPLOITATION</a:t>
            </a:r>
            <a:endParaRPr lang="en-US" sz="1575" dirty="0"/>
          </a:p>
        </p:txBody>
      </p:sp>
      <p:sp>
        <p:nvSpPr>
          <p:cNvPr id="13" name="SK-22-text-12"/>
          <p:cNvSpPr/>
          <p:nvPr/>
        </p:nvSpPr>
        <p:spPr>
          <a:xfrm>
            <a:off x="990600" y="4324350"/>
            <a:ext cx="2682180" cy="9989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Observe vulnerabilities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Gain trust gradually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Manipulate and befriend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Mark for recruitment</a:t>
            </a:r>
            <a:endParaRPr lang="en-US" sz="1425" dirty="0"/>
          </a:p>
        </p:txBody>
      </p:sp>
      <p:sp>
        <p:nvSpPr>
          <p:cNvPr id="14" name="SK-22-text-13"/>
          <p:cNvSpPr/>
          <p:nvPr/>
        </p:nvSpPr>
        <p:spPr>
          <a:xfrm>
            <a:off x="4876800" y="4324350"/>
            <a:ext cx="3017490" cy="1248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Test loyalty and compliance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Create dependency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Introduce to established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members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Ask for “favours”</a:t>
            </a:r>
            <a:endParaRPr lang="en-US" sz="1425" dirty="0"/>
          </a:p>
        </p:txBody>
      </p:sp>
      <p:sp>
        <p:nvSpPr>
          <p:cNvPr id="15" name="SK-22-text-14"/>
          <p:cNvSpPr/>
          <p:nvPr/>
        </p:nvSpPr>
        <p:spPr>
          <a:xfrm>
            <a:off x="8886825" y="4324350"/>
            <a:ext cx="2839343" cy="1248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Physical &amp; psychological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violence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Trafficking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Blackmail &amp; debt bondage</a:t>
            </a:r>
            <a:endParaRPr lang="en-US" sz="1425" dirty="0"/>
          </a:p>
          <a:p>
            <a:pPr marL="0" indent="0">
              <a:lnSpc>
                <a:spcPts val="1967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Isolation from family</a:t>
            </a:r>
            <a:endParaRPr lang="en-US" sz="1425" dirty="0"/>
          </a:p>
        </p:txBody>
      </p:sp>
      <p:sp>
        <p:nvSpPr>
          <p:cNvPr id="16" name="SK-22-text-15"/>
          <p:cNvSpPr/>
          <p:nvPr/>
        </p:nvSpPr>
        <p:spPr>
          <a:xfrm>
            <a:off x="5206305" y="6610350"/>
            <a:ext cx="176019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7" name="SK-22-text-16"/>
          <p:cNvSpPr/>
          <p:nvPr/>
        </p:nvSpPr>
        <p:spPr>
          <a:xfrm>
            <a:off x="3531394" y="6200775"/>
            <a:ext cx="50815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i="1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Source: Children's Society 2019 – Target → Test → Trap model</a:t>
            </a:r>
            <a:endParaRPr lang="en-US" sz="1125" dirty="0"/>
          </a:p>
        </p:txBody>
      </p:sp>
      <p:sp>
        <p:nvSpPr>
          <p:cNvPr id="18" name="SK-22-text-17"/>
          <p:cNvSpPr/>
          <p:nvPr/>
        </p:nvSpPr>
        <p:spPr>
          <a:xfrm>
            <a:off x="8886825" y="6215743"/>
            <a:ext cx="3552825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SCA: Ask open questions at any stage of this journey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3-text-2"/>
          <p:cNvSpPr/>
          <p:nvPr/>
        </p:nvSpPr>
        <p:spPr>
          <a:xfrm>
            <a:off x="304800" y="219075"/>
            <a:ext cx="11887200" cy="4761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49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Assessment of Exploitation Risk: CSERQ15</a:t>
            </a:r>
            <a:endParaRPr lang="en-US" sz="3150" dirty="0"/>
          </a:p>
        </p:txBody>
      </p:sp>
      <p:sp>
        <p:nvSpPr>
          <p:cNvPr id="4" name="SK-23-text-3"/>
          <p:cNvSpPr/>
          <p:nvPr/>
        </p:nvSpPr>
        <p:spPr>
          <a:xfrm>
            <a:off x="1553468" y="1390650"/>
            <a:ext cx="1445865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1A237E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CSERQ15</a:t>
            </a:r>
            <a:endParaRPr lang="en-US" sz="1950" dirty="0"/>
          </a:p>
        </p:txBody>
      </p:sp>
      <p:sp>
        <p:nvSpPr>
          <p:cNvPr id="5" name="SK-23-text-4"/>
          <p:cNvSpPr/>
          <p:nvPr/>
        </p:nvSpPr>
        <p:spPr>
          <a:xfrm>
            <a:off x="5100638" y="1352550"/>
            <a:ext cx="618172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1A237E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Key Screening Areas (CSERQ15 Domains)</a:t>
            </a:r>
            <a:endParaRPr lang="en-US" sz="1875" dirty="0"/>
          </a:p>
        </p:txBody>
      </p:sp>
      <p:sp>
        <p:nvSpPr>
          <p:cNvPr id="6" name="SK-23-text-5"/>
          <p:cNvSpPr/>
          <p:nvPr/>
        </p:nvSpPr>
        <p:spPr>
          <a:xfrm>
            <a:off x="11179969" y="285750"/>
            <a:ext cx="681038" cy="319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16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</a:t>
            </a:r>
            <a:endParaRPr lang="en-US" sz="1950" dirty="0"/>
          </a:p>
        </p:txBody>
      </p:sp>
      <p:sp>
        <p:nvSpPr>
          <p:cNvPr id="7" name="SK-23-text-6"/>
          <p:cNvSpPr/>
          <p:nvPr/>
        </p:nvSpPr>
        <p:spPr>
          <a:xfrm>
            <a:off x="554831" y="2971800"/>
            <a:ext cx="350996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5 or more positive responses</a:t>
            </a:r>
            <a:endParaRPr lang="en-US" sz="1500" dirty="0"/>
          </a:p>
          <a:p>
            <a:pPr marL="0" indent="0" algn="ctr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= Action Required</a:t>
            </a:r>
            <a:endParaRPr lang="en-US" sz="1500" dirty="0"/>
          </a:p>
        </p:txBody>
      </p:sp>
      <p:sp>
        <p:nvSpPr>
          <p:cNvPr id="8" name="SK-23-text-7"/>
          <p:cNvSpPr/>
          <p:nvPr/>
        </p:nvSpPr>
        <p:spPr>
          <a:xfrm>
            <a:off x="4953000" y="2085975"/>
            <a:ext cx="402336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Missing episodes</a:t>
            </a:r>
            <a:endParaRPr lang="en-US" sz="1650" dirty="0"/>
          </a:p>
        </p:txBody>
      </p:sp>
      <p:sp>
        <p:nvSpPr>
          <p:cNvPr id="9" name="SK-23-text-8"/>
          <p:cNvSpPr/>
          <p:nvPr/>
        </p:nvSpPr>
        <p:spPr>
          <a:xfrm>
            <a:off x="7419975" y="1971675"/>
            <a:ext cx="133052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Controlling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relationship</a:t>
            </a:r>
            <a:endParaRPr lang="en-US" sz="1575" dirty="0"/>
          </a:p>
        </p:txBody>
      </p:sp>
      <p:sp>
        <p:nvSpPr>
          <p:cNvPr id="10" name="SK-23-text-9"/>
          <p:cNvSpPr/>
          <p:nvPr/>
        </p:nvSpPr>
        <p:spPr>
          <a:xfrm>
            <a:off x="9858375" y="1971675"/>
            <a:ext cx="2053530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STI, pregnancy or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termination (females)</a:t>
            </a:r>
            <a:endParaRPr lang="en-US" sz="1575" dirty="0"/>
          </a:p>
        </p:txBody>
      </p:sp>
      <p:sp>
        <p:nvSpPr>
          <p:cNvPr id="11" name="SK-23-text-10"/>
          <p:cNvSpPr/>
          <p:nvPr/>
        </p:nvSpPr>
        <p:spPr>
          <a:xfrm>
            <a:off x="4953000" y="2857500"/>
            <a:ext cx="1948755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Living away from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parents</a:t>
            </a:r>
            <a:endParaRPr lang="en-US" sz="1575" dirty="0"/>
          </a:p>
        </p:txBody>
      </p:sp>
      <p:sp>
        <p:nvSpPr>
          <p:cNvPr id="12" name="SK-23-text-11"/>
          <p:cNvSpPr/>
          <p:nvPr/>
        </p:nvSpPr>
        <p:spPr>
          <a:xfrm>
            <a:off x="7419975" y="2857500"/>
            <a:ext cx="191735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Unsafe locations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frequented</a:t>
            </a:r>
            <a:endParaRPr lang="en-US" sz="1575" dirty="0"/>
          </a:p>
        </p:txBody>
      </p:sp>
      <p:sp>
        <p:nvSpPr>
          <p:cNvPr id="13" name="SK-23-text-12"/>
          <p:cNvSpPr/>
          <p:nvPr/>
        </p:nvSpPr>
        <p:spPr>
          <a:xfrm>
            <a:off x="9858375" y="2971800"/>
            <a:ext cx="226314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Self-harm</a:t>
            </a:r>
            <a:endParaRPr lang="en-US" sz="1650" dirty="0"/>
          </a:p>
        </p:txBody>
      </p:sp>
      <p:sp>
        <p:nvSpPr>
          <p:cNvPr id="14" name="SK-23-text-13"/>
          <p:cNvSpPr/>
          <p:nvPr/>
        </p:nvSpPr>
        <p:spPr>
          <a:xfrm>
            <a:off x="4953000" y="3867150"/>
            <a:ext cx="4023360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School exclusion</a:t>
            </a:r>
            <a:endParaRPr lang="en-US" sz="1650" dirty="0"/>
          </a:p>
        </p:txBody>
      </p:sp>
      <p:sp>
        <p:nvSpPr>
          <p:cNvPr id="15" name="SK-23-text-14"/>
          <p:cNvSpPr/>
          <p:nvPr/>
        </p:nvSpPr>
        <p:spPr>
          <a:xfrm>
            <a:off x="7419975" y="3867150"/>
            <a:ext cx="3771900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Low self-esteem</a:t>
            </a:r>
            <a:endParaRPr lang="en-US" sz="1650" dirty="0"/>
          </a:p>
        </p:txBody>
      </p:sp>
      <p:sp>
        <p:nvSpPr>
          <p:cNvPr id="16" name="SK-23-text-15"/>
          <p:cNvSpPr/>
          <p:nvPr/>
        </p:nvSpPr>
        <p:spPr>
          <a:xfrm>
            <a:off x="9858375" y="3867150"/>
            <a:ext cx="2333625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Alcohol use</a:t>
            </a:r>
            <a:endParaRPr lang="en-US" sz="1650" dirty="0"/>
          </a:p>
        </p:txBody>
      </p:sp>
      <p:sp>
        <p:nvSpPr>
          <p:cNvPr id="17" name="SK-23-text-16"/>
          <p:cNvSpPr/>
          <p:nvPr/>
        </p:nvSpPr>
        <p:spPr>
          <a:xfrm>
            <a:off x="4953000" y="4610100"/>
            <a:ext cx="200114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Older partner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(age gap ≥4 years)</a:t>
            </a:r>
            <a:endParaRPr lang="en-US" sz="1575" dirty="0"/>
          </a:p>
        </p:txBody>
      </p:sp>
      <p:sp>
        <p:nvSpPr>
          <p:cNvPr id="18" name="SK-23-text-17"/>
          <p:cNvSpPr/>
          <p:nvPr/>
        </p:nvSpPr>
        <p:spPr>
          <a:xfrm>
            <a:off x="7419975" y="4610100"/>
            <a:ext cx="202212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Parental substance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misuse or mental</a:t>
            </a:r>
            <a:endParaRPr lang="en-US" sz="1575" dirty="0"/>
          </a:p>
        </p:txBody>
      </p:sp>
      <p:sp>
        <p:nvSpPr>
          <p:cNvPr id="19" name="SK-23-text-18"/>
          <p:cNvSpPr/>
          <p:nvPr/>
        </p:nvSpPr>
        <p:spPr>
          <a:xfrm>
            <a:off x="9858375" y="4610100"/>
            <a:ext cx="139347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Unexplained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injuries</a:t>
            </a:r>
            <a:endParaRPr lang="en-US" sz="1575" dirty="0"/>
          </a:p>
        </p:txBody>
      </p:sp>
      <p:sp>
        <p:nvSpPr>
          <p:cNvPr id="20" name="SK-23-text-19"/>
          <p:cNvSpPr/>
          <p:nvPr/>
        </p:nvSpPr>
        <p:spPr>
          <a:xfrm>
            <a:off x="4313783" y="5810250"/>
            <a:ext cx="7774186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AKT Pearl: CSERQ15 — 5+ positive responses = mandatory action.</a:t>
            </a:r>
            <a:endParaRPr lang="en-US" sz="1575" dirty="0"/>
          </a:p>
          <a:p>
            <a:pPr marL="0" indent="0" algn="ctr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Always refer at lower threshold if holistic concern exists.</a:t>
            </a:r>
            <a:endParaRPr lang="en-US" sz="1575" dirty="0"/>
          </a:p>
        </p:txBody>
      </p:sp>
      <p:sp>
        <p:nvSpPr>
          <p:cNvPr id="21" name="SK-23-text-20"/>
          <p:cNvSpPr/>
          <p:nvPr/>
        </p:nvSpPr>
        <p:spPr>
          <a:xfrm>
            <a:off x="895350" y="4781550"/>
            <a:ext cx="932408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MASH</a:t>
            </a:r>
            <a:endParaRPr lang="en-US" sz="1500" dirty="0"/>
          </a:p>
        </p:txBody>
      </p:sp>
      <p:sp>
        <p:nvSpPr>
          <p:cNvPr id="22" name="SK-23-text-21"/>
          <p:cNvSpPr/>
          <p:nvPr/>
        </p:nvSpPr>
        <p:spPr>
          <a:xfrm>
            <a:off x="895350" y="5200650"/>
            <a:ext cx="22860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Early Help</a:t>
            </a:r>
            <a:endParaRPr lang="en-US" sz="1500" dirty="0"/>
          </a:p>
        </p:txBody>
      </p:sp>
      <p:sp>
        <p:nvSpPr>
          <p:cNvPr id="23" name="SK-23-text-22"/>
          <p:cNvSpPr/>
          <p:nvPr/>
        </p:nvSpPr>
        <p:spPr>
          <a:xfrm>
            <a:off x="895350" y="5629275"/>
            <a:ext cx="66294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Specialist Exploitation Teams</a:t>
            </a:r>
            <a:endParaRPr lang="en-US" sz="1500" dirty="0"/>
          </a:p>
        </p:txBody>
      </p:sp>
      <p:sp>
        <p:nvSpPr>
          <p:cNvPr id="24" name="SK-23-text-23"/>
          <p:cNvSpPr/>
          <p:nvPr/>
        </p:nvSpPr>
        <p:spPr>
          <a:xfrm>
            <a:off x="553343" y="1800225"/>
            <a:ext cx="3541365" cy="700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616161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Sexual Exploitation Risk</a:t>
            </a:r>
            <a:endParaRPr lang="en-US" sz="1425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616161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Questionnaire — 15-item validated</a:t>
            </a:r>
            <a:endParaRPr lang="en-US" sz="1425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616161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screening tool</a:t>
            </a:r>
            <a:endParaRPr lang="en-US" sz="1425" dirty="0"/>
          </a:p>
        </p:txBody>
      </p:sp>
      <p:sp>
        <p:nvSpPr>
          <p:cNvPr id="25" name="SK-23-text-24"/>
          <p:cNvSpPr/>
          <p:nvPr/>
        </p:nvSpPr>
        <p:spPr>
          <a:xfrm>
            <a:off x="800100" y="6057900"/>
            <a:ext cx="699516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616161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Always document voice of the child</a:t>
            </a:r>
            <a:endParaRPr lang="en-US" sz="1350" dirty="0"/>
          </a:p>
        </p:txBody>
      </p:sp>
      <p:sp>
        <p:nvSpPr>
          <p:cNvPr id="26" name="SK-23-text-25"/>
          <p:cNvSpPr/>
          <p:nvPr/>
        </p:nvSpPr>
        <p:spPr>
          <a:xfrm>
            <a:off x="6871692" y="5372100"/>
            <a:ext cx="2629793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Full tool has given 15 items</a:t>
            </a:r>
            <a:endParaRPr lang="en-US" sz="1350" dirty="0"/>
          </a:p>
        </p:txBody>
      </p:sp>
      <p:sp>
        <p:nvSpPr>
          <p:cNvPr id="27" name="SK-23-text-26"/>
          <p:cNvSpPr/>
          <p:nvPr/>
        </p:nvSpPr>
        <p:spPr>
          <a:xfrm>
            <a:off x="621953" y="3543300"/>
            <a:ext cx="3289846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Refer at lower threshold if other</a:t>
            </a:r>
            <a:endParaRPr lang="en-US" sz="1275" dirty="0"/>
          </a:p>
          <a:p>
            <a:pPr marL="0" indent="0" algn="ctr">
              <a:lnSpc>
                <a:spcPts val="1517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concerns exist — holistic</a:t>
            </a:r>
            <a:endParaRPr lang="en-US" sz="1275" dirty="0"/>
          </a:p>
          <a:p>
            <a:pPr marL="0" indent="0" algn="ctr">
              <a:lnSpc>
                <a:spcPts val="1517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approach always applies</a:t>
            </a:r>
            <a:endParaRPr lang="en-US" sz="1275" dirty="0"/>
          </a:p>
        </p:txBody>
      </p:sp>
      <p:sp>
        <p:nvSpPr>
          <p:cNvPr id="28" name="SK-23-text-27"/>
          <p:cNvSpPr/>
          <p:nvPr/>
        </p:nvSpPr>
        <p:spPr>
          <a:xfrm>
            <a:off x="161925" y="6667500"/>
            <a:ext cx="336042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9" name="SK-23-text-28"/>
          <p:cNvSpPr/>
          <p:nvPr/>
        </p:nvSpPr>
        <p:spPr>
          <a:xfrm>
            <a:off x="11477625" y="6667500"/>
            <a:ext cx="555278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23 / 33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8" y="5938986"/>
            <a:ext cx="438894" cy="390823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7953" y="3936355"/>
            <a:ext cx="402282" cy="287982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0" y="3867894"/>
            <a:ext cx="353467" cy="390823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3881586"/>
            <a:ext cx="414486" cy="383977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7953" y="1865263"/>
            <a:ext cx="402282" cy="397669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6573" y="1851571"/>
            <a:ext cx="414486" cy="411361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1899642"/>
            <a:ext cx="402282" cy="349746"/>
          </a:xfrm>
          <a:prstGeom prst="rect">
            <a:avLst/>
          </a:prstGeom>
        </p:spPr>
      </p:pic>
      <p:sp>
        <p:nvSpPr>
          <p:cNvPr id="10" name="SK-24-text-9"/>
          <p:cNvSpPr/>
          <p:nvPr/>
        </p:nvSpPr>
        <p:spPr>
          <a:xfrm>
            <a:off x="352425" y="257175"/>
            <a:ext cx="11839575" cy="510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19"/>
              </a:lnSpc>
              <a:buNone/>
            </a:pPr>
            <a:r>
              <a:rPr lang="en-US" sz="35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Approach to Risk Assessment</a:t>
            </a:r>
            <a:endParaRPr lang="en-US" sz="3525" dirty="0"/>
          </a:p>
        </p:txBody>
      </p:sp>
      <p:sp>
        <p:nvSpPr>
          <p:cNvPr id="11" name="SK-24-text-10"/>
          <p:cNvSpPr/>
          <p:nvPr/>
        </p:nvSpPr>
        <p:spPr>
          <a:xfrm>
            <a:off x="10699849" y="285750"/>
            <a:ext cx="974378" cy="4054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66"/>
              </a:lnSpc>
              <a:buNone/>
            </a:pPr>
            <a:r>
              <a:rPr lang="en-US" sz="29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</a:t>
            </a:r>
            <a:endParaRPr lang="en-US" sz="2925" dirty="0"/>
          </a:p>
        </p:txBody>
      </p:sp>
      <p:sp>
        <p:nvSpPr>
          <p:cNvPr id="12" name="SK-24-text-11"/>
          <p:cNvSpPr/>
          <p:nvPr/>
        </p:nvSpPr>
        <p:spPr>
          <a:xfrm>
            <a:off x="1114425" y="1905000"/>
            <a:ext cx="456057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Give Space to Speak</a:t>
            </a:r>
            <a:endParaRPr lang="en-US" sz="1575" dirty="0"/>
          </a:p>
        </p:txBody>
      </p:sp>
      <p:sp>
        <p:nvSpPr>
          <p:cNvPr id="13" name="SK-24-text-12"/>
          <p:cNvSpPr/>
          <p:nvPr/>
        </p:nvSpPr>
        <p:spPr>
          <a:xfrm>
            <a:off x="4991100" y="1905000"/>
            <a:ext cx="528066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Professional Curiosity</a:t>
            </a:r>
            <a:endParaRPr lang="en-US" sz="1575" dirty="0"/>
          </a:p>
        </p:txBody>
      </p:sp>
      <p:sp>
        <p:nvSpPr>
          <p:cNvPr id="14" name="SK-24-text-13"/>
          <p:cNvSpPr/>
          <p:nvPr/>
        </p:nvSpPr>
        <p:spPr>
          <a:xfrm>
            <a:off x="8915400" y="1800225"/>
            <a:ext cx="2818358" cy="4560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Explain Confidentiality</a:t>
            </a:r>
            <a:endParaRPr lang="en-US" sz="1575" dirty="0"/>
          </a:p>
          <a:p>
            <a:pPr marL="0" indent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Limits</a:t>
            </a:r>
            <a:endParaRPr lang="en-US" sz="1575" dirty="0"/>
          </a:p>
        </p:txBody>
      </p:sp>
      <p:sp>
        <p:nvSpPr>
          <p:cNvPr id="15" name="SK-24-text-14"/>
          <p:cNvSpPr/>
          <p:nvPr/>
        </p:nvSpPr>
        <p:spPr>
          <a:xfrm>
            <a:off x="1114425" y="3924300"/>
            <a:ext cx="288036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Think Family</a:t>
            </a:r>
            <a:endParaRPr lang="en-US" sz="1575" dirty="0"/>
          </a:p>
        </p:txBody>
      </p:sp>
      <p:sp>
        <p:nvSpPr>
          <p:cNvPr id="16" name="SK-24-text-15"/>
          <p:cNvSpPr/>
          <p:nvPr/>
        </p:nvSpPr>
        <p:spPr>
          <a:xfrm>
            <a:off x="4991100" y="3924300"/>
            <a:ext cx="600075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Record Voice of the Child</a:t>
            </a:r>
            <a:endParaRPr lang="en-US" sz="1575" dirty="0"/>
          </a:p>
        </p:txBody>
      </p:sp>
      <p:sp>
        <p:nvSpPr>
          <p:cNvPr id="17" name="SK-24-text-16"/>
          <p:cNvSpPr/>
          <p:nvPr/>
        </p:nvSpPr>
        <p:spPr>
          <a:xfrm>
            <a:off x="8915400" y="3924300"/>
            <a:ext cx="32766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Share Information — MDT</a:t>
            </a:r>
            <a:endParaRPr lang="en-US" sz="1575" dirty="0"/>
          </a:p>
        </p:txBody>
      </p:sp>
      <p:sp>
        <p:nvSpPr>
          <p:cNvPr id="18" name="SK-24-text-17"/>
          <p:cNvSpPr/>
          <p:nvPr/>
        </p:nvSpPr>
        <p:spPr>
          <a:xfrm>
            <a:off x="1134963" y="5930822"/>
            <a:ext cx="11630025" cy="4423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b="1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Pitfall to avoid: Accepting the first story. If a teenager says “I just fell”—ask again, differently. Professional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b="1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curiosity is a safeguarding duty, not optional.</a:t>
            </a:r>
            <a:endParaRPr lang="en-US" sz="1350" dirty="0"/>
          </a:p>
        </p:txBody>
      </p:sp>
      <p:sp>
        <p:nvSpPr>
          <p:cNvPr id="19" name="SK-24-text-18"/>
          <p:cNvSpPr/>
          <p:nvPr/>
        </p:nvSpPr>
        <p:spPr>
          <a:xfrm>
            <a:off x="590550" y="2400300"/>
            <a:ext cx="3771900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Offer the young person a chance to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talk alone. Use open, non-leading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questions: “Can you tell me more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about what’s been happening?”</a:t>
            </a:r>
            <a:endParaRPr lang="en-US" sz="1500" dirty="0"/>
          </a:p>
        </p:txBody>
      </p:sp>
      <p:sp>
        <p:nvSpPr>
          <p:cNvPr id="20" name="SK-24-text-19"/>
          <p:cNvSpPr/>
          <p:nvPr/>
        </p:nvSpPr>
        <p:spPr>
          <a:xfrm>
            <a:off x="4514850" y="2400300"/>
            <a:ext cx="4086225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Look beyond the presenting complaint.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something feels wrong, probe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deeper. Use the 5 Whys approach —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don’t accept the first explanation.</a:t>
            </a:r>
            <a:endParaRPr lang="en-US" sz="1500" dirty="0"/>
          </a:p>
        </p:txBody>
      </p:sp>
      <p:sp>
        <p:nvSpPr>
          <p:cNvPr id="21" name="SK-24-text-20"/>
          <p:cNvSpPr/>
          <p:nvPr/>
        </p:nvSpPr>
        <p:spPr>
          <a:xfrm>
            <a:off x="8387953" y="2459906"/>
            <a:ext cx="4096643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 honest: “I can’t promise to keep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this secret if I’m worried about your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safety.” Never promise full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confidentiality in a safeguarding context.</a:t>
            </a:r>
            <a:endParaRPr lang="en-US" sz="1500" dirty="0"/>
          </a:p>
        </p:txBody>
      </p:sp>
      <p:sp>
        <p:nvSpPr>
          <p:cNvPr id="22" name="SK-24-text-21"/>
          <p:cNvSpPr/>
          <p:nvPr/>
        </p:nvSpPr>
        <p:spPr>
          <a:xfrm>
            <a:off x="590550" y="4371975"/>
            <a:ext cx="3824288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Consider the wider family context. A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parent’s own ACES, mental health,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 substance misuse directly affects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child’s risk.</a:t>
            </a:r>
            <a:endParaRPr lang="en-US" sz="1500" dirty="0"/>
          </a:p>
        </p:txBody>
      </p:sp>
      <p:sp>
        <p:nvSpPr>
          <p:cNvPr id="23" name="SK-24-text-22"/>
          <p:cNvSpPr/>
          <p:nvPr/>
        </p:nvSpPr>
        <p:spPr>
          <a:xfrm>
            <a:off x="4514850" y="4371975"/>
            <a:ext cx="3782318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Document what the child said in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their own words. Use quotation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marks. This is a core competency at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Level 3 (ICD 2025).</a:t>
            </a:r>
            <a:endParaRPr lang="en-US" sz="1500" dirty="0"/>
          </a:p>
        </p:txBody>
      </p:sp>
      <p:sp>
        <p:nvSpPr>
          <p:cNvPr id="24" name="SK-24-text-23"/>
          <p:cNvSpPr/>
          <p:nvPr/>
        </p:nvSpPr>
        <p:spPr>
          <a:xfrm>
            <a:off x="8409533" y="4371975"/>
            <a:ext cx="3782318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Involve school nurse, health visitor,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school, social worker as appropriate.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Information sharing is a professional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duty, not a breach of confidentiality.</a:t>
            </a:r>
            <a:endParaRPr lang="en-US" sz="1500" dirty="0"/>
          </a:p>
        </p:txBody>
      </p:sp>
      <p:sp>
        <p:nvSpPr>
          <p:cNvPr id="25" name="SK-24-text-24"/>
          <p:cNvSpPr/>
          <p:nvPr/>
        </p:nvSpPr>
        <p:spPr>
          <a:xfrm>
            <a:off x="2052637" y="1276350"/>
            <a:ext cx="806767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b="1" i="1" dirty="0">
                <a:solidFill>
                  <a:srgbClr val="5E697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*Professional curiosity is not optional — look beyond the presenting complaint</a:t>
            </a:r>
            <a:endParaRPr lang="en-US" sz="1275" dirty="0"/>
          </a:p>
        </p:txBody>
      </p:sp>
      <p:sp>
        <p:nvSpPr>
          <p:cNvPr id="26" name="SK-24-text-25"/>
          <p:cNvSpPr/>
          <p:nvPr/>
        </p:nvSpPr>
        <p:spPr>
          <a:xfrm>
            <a:off x="5141119" y="6648450"/>
            <a:ext cx="1938337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76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494" y="2400300"/>
            <a:ext cx="3998863" cy="3216325"/>
          </a:xfrm>
          <a:prstGeom prst="rect">
            <a:avLst/>
          </a:prstGeom>
        </p:spPr>
      </p:pic>
      <p:sp>
        <p:nvSpPr>
          <p:cNvPr id="4" name="SK-25-text-3"/>
          <p:cNvSpPr/>
          <p:nvPr/>
        </p:nvSpPr>
        <p:spPr>
          <a:xfrm>
            <a:off x="466725" y="914400"/>
            <a:ext cx="6720840" cy="4761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49"/>
              </a:lnSpc>
              <a:buNone/>
            </a:pPr>
            <a:r>
              <a:rPr lang="en-US" sz="3150" dirty="0">
                <a:solidFill>
                  <a:srgbClr val="282F33"/>
                </a:solidFill>
              </a:rPr>
              <a:t>What Are ACEs?</a:t>
            </a:r>
            <a:endParaRPr lang="en-US" sz="3150" dirty="0"/>
          </a:p>
        </p:txBody>
      </p:sp>
      <p:sp>
        <p:nvSpPr>
          <p:cNvPr id="5" name="SK-25-text-4"/>
          <p:cNvSpPr/>
          <p:nvPr/>
        </p:nvSpPr>
        <p:spPr>
          <a:xfrm>
            <a:off x="228600" y="123825"/>
            <a:ext cx="3867150" cy="3967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24"/>
              </a:lnSpc>
              <a:buNone/>
            </a:pPr>
            <a:r>
              <a:rPr lang="en-US" sz="2625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SECTION 5</a:t>
            </a:r>
            <a:endParaRPr lang="en-US" sz="2625" dirty="0"/>
          </a:p>
        </p:txBody>
      </p:sp>
      <p:sp>
        <p:nvSpPr>
          <p:cNvPr id="6" name="SK-25-text-5"/>
          <p:cNvSpPr/>
          <p:nvPr/>
        </p:nvSpPr>
        <p:spPr>
          <a:xfrm>
            <a:off x="2543175" y="161925"/>
            <a:ext cx="9648825" cy="353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80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ADVERSE CHILDHOOD EXPERIENCES (ACEs)</a:t>
            </a:r>
            <a:endParaRPr lang="en-US" sz="2550" dirty="0"/>
          </a:p>
        </p:txBody>
      </p:sp>
      <p:sp>
        <p:nvSpPr>
          <p:cNvPr id="7" name="SK-25-text-6"/>
          <p:cNvSpPr/>
          <p:nvPr/>
        </p:nvSpPr>
        <p:spPr>
          <a:xfrm>
            <a:off x="962025" y="2590800"/>
            <a:ext cx="452628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</a:rPr>
              <a:t>CHILD MALTREATMENT</a:t>
            </a:r>
            <a:endParaRPr lang="en-US" sz="1650" dirty="0"/>
          </a:p>
        </p:txBody>
      </p:sp>
      <p:sp>
        <p:nvSpPr>
          <p:cNvPr id="8" name="SK-25-text-7"/>
          <p:cNvSpPr/>
          <p:nvPr/>
        </p:nvSpPr>
        <p:spPr>
          <a:xfrm>
            <a:off x="8696325" y="2590800"/>
            <a:ext cx="3495675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</a:rPr>
              <a:t>HOUSEHOLD ACEs</a:t>
            </a:r>
            <a:endParaRPr lang="en-US" sz="1650" dirty="0"/>
          </a:p>
        </p:txBody>
      </p:sp>
      <p:sp>
        <p:nvSpPr>
          <p:cNvPr id="9" name="SK-25-text-8"/>
          <p:cNvSpPr/>
          <p:nvPr/>
        </p:nvSpPr>
        <p:spPr>
          <a:xfrm>
            <a:off x="4416177" y="5676900"/>
            <a:ext cx="3426023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D35400"/>
                </a:solidFill>
              </a:rPr>
              <a:t>Each ACE adds cumulative risk</a:t>
            </a:r>
            <a:endParaRPr lang="en-US" sz="1350" dirty="0"/>
          </a:p>
        </p:txBody>
      </p:sp>
      <p:sp>
        <p:nvSpPr>
          <p:cNvPr id="10" name="SK-25-text-9"/>
          <p:cNvSpPr/>
          <p:nvPr/>
        </p:nvSpPr>
        <p:spPr>
          <a:xfrm>
            <a:off x="771525" y="1573965"/>
            <a:ext cx="12133064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“Stressful or traumatic events in childhood with lasting negative effects on health and wellbeing.”</a:t>
            </a:r>
            <a:endParaRPr lang="en-US" sz="1650" dirty="0"/>
          </a:p>
        </p:txBody>
      </p:sp>
      <p:sp>
        <p:nvSpPr>
          <p:cNvPr id="11" name="SK-25-text-10"/>
          <p:cNvSpPr/>
          <p:nvPr/>
        </p:nvSpPr>
        <p:spPr>
          <a:xfrm>
            <a:off x="27533" y="6057900"/>
            <a:ext cx="12164318" cy="2696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3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ACE score 4+ = significantly increased risk of multiple adverse health outcomes across the life course</a:t>
            </a:r>
            <a:endParaRPr lang="en-US" sz="1425" dirty="0"/>
          </a:p>
        </p:txBody>
      </p:sp>
      <p:sp>
        <p:nvSpPr>
          <p:cNvPr id="12" name="SK-25-text-11"/>
          <p:cNvSpPr/>
          <p:nvPr/>
        </p:nvSpPr>
        <p:spPr>
          <a:xfrm>
            <a:off x="962025" y="3133725"/>
            <a:ext cx="288036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Verbal abuse</a:t>
            </a:r>
            <a:endParaRPr lang="en-US" sz="1575" dirty="0"/>
          </a:p>
        </p:txBody>
      </p:sp>
      <p:sp>
        <p:nvSpPr>
          <p:cNvPr id="13" name="SK-25-text-12"/>
          <p:cNvSpPr/>
          <p:nvPr/>
        </p:nvSpPr>
        <p:spPr>
          <a:xfrm>
            <a:off x="962025" y="3638550"/>
            <a:ext cx="336042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Physical abuse</a:t>
            </a:r>
            <a:endParaRPr lang="en-US" sz="1575" dirty="0"/>
          </a:p>
        </p:txBody>
      </p:sp>
      <p:sp>
        <p:nvSpPr>
          <p:cNvPr id="14" name="SK-25-text-13"/>
          <p:cNvSpPr/>
          <p:nvPr/>
        </p:nvSpPr>
        <p:spPr>
          <a:xfrm>
            <a:off x="962025" y="4133850"/>
            <a:ext cx="288036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Sexual abuse</a:t>
            </a:r>
            <a:endParaRPr lang="en-US" sz="1575" dirty="0"/>
          </a:p>
        </p:txBody>
      </p:sp>
      <p:sp>
        <p:nvSpPr>
          <p:cNvPr id="15" name="SK-25-text-14"/>
          <p:cNvSpPr/>
          <p:nvPr/>
        </p:nvSpPr>
        <p:spPr>
          <a:xfrm>
            <a:off x="962025" y="4638675"/>
            <a:ext cx="408051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Emotional neglect</a:t>
            </a:r>
            <a:endParaRPr lang="en-US" sz="1575" dirty="0"/>
          </a:p>
        </p:txBody>
      </p:sp>
      <p:sp>
        <p:nvSpPr>
          <p:cNvPr id="16" name="SK-25-text-15"/>
          <p:cNvSpPr/>
          <p:nvPr/>
        </p:nvSpPr>
        <p:spPr>
          <a:xfrm>
            <a:off x="962025" y="5143500"/>
            <a:ext cx="384048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Physical neglect</a:t>
            </a:r>
            <a:endParaRPr lang="en-US" sz="1575" dirty="0"/>
          </a:p>
        </p:txBody>
      </p:sp>
      <p:sp>
        <p:nvSpPr>
          <p:cNvPr id="17" name="SK-25-text-16"/>
          <p:cNvSpPr/>
          <p:nvPr/>
        </p:nvSpPr>
        <p:spPr>
          <a:xfrm>
            <a:off x="8696325" y="3133725"/>
            <a:ext cx="3495675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Alcohol abuse in household</a:t>
            </a:r>
            <a:endParaRPr lang="en-US" sz="1575" dirty="0"/>
          </a:p>
        </p:txBody>
      </p:sp>
      <p:sp>
        <p:nvSpPr>
          <p:cNvPr id="18" name="SK-25-text-17"/>
          <p:cNvSpPr/>
          <p:nvPr/>
        </p:nvSpPr>
        <p:spPr>
          <a:xfrm>
            <a:off x="8696325" y="3486150"/>
            <a:ext cx="3495675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Parental separation or divorce</a:t>
            </a:r>
            <a:endParaRPr lang="en-US" sz="1575" dirty="0"/>
          </a:p>
        </p:txBody>
      </p:sp>
      <p:sp>
        <p:nvSpPr>
          <p:cNvPr id="19" name="SK-25-text-18"/>
          <p:cNvSpPr/>
          <p:nvPr/>
        </p:nvSpPr>
        <p:spPr>
          <a:xfrm>
            <a:off x="8696325" y="3952875"/>
            <a:ext cx="3495675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Mental illness in household</a:t>
            </a:r>
            <a:endParaRPr lang="en-US" sz="1575" dirty="0"/>
          </a:p>
        </p:txBody>
      </p:sp>
      <p:sp>
        <p:nvSpPr>
          <p:cNvPr id="20" name="SK-25-text-19"/>
          <p:cNvSpPr/>
          <p:nvPr/>
        </p:nvSpPr>
        <p:spPr>
          <a:xfrm>
            <a:off x="8696325" y="4343400"/>
            <a:ext cx="3495675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Domestic violence</a:t>
            </a:r>
            <a:endParaRPr lang="en-US" sz="1575" dirty="0"/>
          </a:p>
        </p:txBody>
      </p:sp>
      <p:sp>
        <p:nvSpPr>
          <p:cNvPr id="21" name="SK-25-text-20"/>
          <p:cNvSpPr/>
          <p:nvPr/>
        </p:nvSpPr>
        <p:spPr>
          <a:xfrm>
            <a:off x="8696325" y="4762500"/>
            <a:ext cx="2661196" cy="516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Incarceration of a family</a:t>
            </a:r>
            <a:endParaRPr lang="en-US" sz="1575" dirty="0"/>
          </a:p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member</a:t>
            </a:r>
            <a:endParaRPr lang="en-US" sz="1575" dirty="0"/>
          </a:p>
        </p:txBody>
      </p:sp>
      <p:sp>
        <p:nvSpPr>
          <p:cNvPr id="22" name="SK-25-text-21"/>
          <p:cNvSpPr/>
          <p:nvPr/>
        </p:nvSpPr>
        <p:spPr>
          <a:xfrm>
            <a:off x="8696325" y="5448300"/>
            <a:ext cx="3495675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Drug use in household</a:t>
            </a:r>
            <a:endParaRPr lang="en-US" sz="1575" dirty="0"/>
          </a:p>
        </p:txBody>
      </p:sp>
      <p:sp>
        <p:nvSpPr>
          <p:cNvPr id="23" name="SK-25-text-22"/>
          <p:cNvSpPr/>
          <p:nvPr/>
        </p:nvSpPr>
        <p:spPr>
          <a:xfrm>
            <a:off x="4736306" y="6572250"/>
            <a:ext cx="2671763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99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24" name="SK-25-text-23"/>
          <p:cNvSpPr/>
          <p:nvPr/>
        </p:nvSpPr>
        <p:spPr>
          <a:xfrm>
            <a:off x="771525" y="1952625"/>
            <a:ext cx="589788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CDC-Kaiser ACE Study, 1998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6-text-2"/>
          <p:cNvSpPr/>
          <p:nvPr/>
        </p:nvSpPr>
        <p:spPr>
          <a:xfrm>
            <a:off x="504825" y="571500"/>
            <a:ext cx="1168717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0020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ACEs and Health Outcomes</a:t>
            </a:r>
            <a:endParaRPr lang="en-US" sz="3600" dirty="0"/>
          </a:p>
        </p:txBody>
      </p:sp>
      <p:sp>
        <p:nvSpPr>
          <p:cNvPr id="4" name="SK-26-text-3"/>
          <p:cNvSpPr/>
          <p:nvPr/>
        </p:nvSpPr>
        <p:spPr>
          <a:xfrm>
            <a:off x="533400" y="1219200"/>
            <a:ext cx="11658600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09"/>
              </a:lnSpc>
              <a:buNone/>
            </a:pPr>
            <a:r>
              <a:rPr lang="en-US" sz="2100" dirty="0">
                <a:solidFill>
                  <a:srgbClr val="4D618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Each additional ACE increases cumulative risk across the life course</a:t>
            </a:r>
            <a:endParaRPr lang="en-US" sz="2100" dirty="0"/>
          </a:p>
        </p:txBody>
      </p:sp>
      <p:sp>
        <p:nvSpPr>
          <p:cNvPr id="5" name="SK-26-text-4"/>
          <p:cNvSpPr/>
          <p:nvPr/>
        </p:nvSpPr>
        <p:spPr>
          <a:xfrm>
            <a:off x="7980908" y="1971675"/>
            <a:ext cx="2325886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ACE Score 1–3</a:t>
            </a:r>
            <a:endParaRPr lang="en-US" sz="2025" dirty="0"/>
          </a:p>
        </p:txBody>
      </p:sp>
      <p:sp>
        <p:nvSpPr>
          <p:cNvPr id="6" name="SK-26-text-5"/>
          <p:cNvSpPr/>
          <p:nvPr/>
        </p:nvSpPr>
        <p:spPr>
          <a:xfrm>
            <a:off x="8073330" y="3228975"/>
            <a:ext cx="217929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ACE Score 4+</a:t>
            </a:r>
            <a:endParaRPr lang="en-US" sz="2025" dirty="0"/>
          </a:p>
        </p:txBody>
      </p:sp>
      <p:sp>
        <p:nvSpPr>
          <p:cNvPr id="7" name="SK-26-text-6"/>
          <p:cNvSpPr/>
          <p:nvPr/>
        </p:nvSpPr>
        <p:spPr>
          <a:xfrm>
            <a:off x="8073330" y="4562475"/>
            <a:ext cx="217929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ACE Score 6+</a:t>
            </a:r>
            <a:endParaRPr lang="en-US" sz="2025" dirty="0"/>
          </a:p>
        </p:txBody>
      </p:sp>
      <p:sp>
        <p:nvSpPr>
          <p:cNvPr id="8" name="SK-26-text-7"/>
          <p:cNvSpPr/>
          <p:nvPr/>
        </p:nvSpPr>
        <p:spPr>
          <a:xfrm>
            <a:off x="800100" y="1971675"/>
            <a:ext cx="32689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MENTAL HEALTH</a:t>
            </a:r>
            <a:endParaRPr lang="en-US" sz="1650" dirty="0"/>
          </a:p>
        </p:txBody>
      </p:sp>
      <p:sp>
        <p:nvSpPr>
          <p:cNvPr id="9" name="SK-26-text-8"/>
          <p:cNvSpPr/>
          <p:nvPr/>
        </p:nvSpPr>
        <p:spPr>
          <a:xfrm>
            <a:off x="800100" y="3162300"/>
            <a:ext cx="37719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PHYSICAL HEALTH</a:t>
            </a:r>
            <a:endParaRPr lang="en-US" sz="1650" dirty="0"/>
          </a:p>
        </p:txBody>
      </p:sp>
      <p:sp>
        <p:nvSpPr>
          <p:cNvPr id="10" name="SK-26-text-9"/>
          <p:cNvSpPr/>
          <p:nvPr/>
        </p:nvSpPr>
        <p:spPr>
          <a:xfrm>
            <a:off x="800100" y="4305300"/>
            <a:ext cx="402336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BEHAVIOURAL RISK</a:t>
            </a:r>
            <a:endParaRPr lang="en-US" sz="1650" dirty="0"/>
          </a:p>
        </p:txBody>
      </p:sp>
      <p:sp>
        <p:nvSpPr>
          <p:cNvPr id="11" name="SK-26-text-10"/>
          <p:cNvSpPr/>
          <p:nvPr/>
        </p:nvSpPr>
        <p:spPr>
          <a:xfrm>
            <a:off x="800100" y="5438775"/>
            <a:ext cx="32689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SOCIAL IMPACT</a:t>
            </a:r>
            <a:endParaRPr lang="en-US" sz="1650" dirty="0"/>
          </a:p>
        </p:txBody>
      </p:sp>
      <p:sp>
        <p:nvSpPr>
          <p:cNvPr id="12" name="SK-26-text-11"/>
          <p:cNvSpPr/>
          <p:nvPr/>
        </p:nvSpPr>
        <p:spPr>
          <a:xfrm>
            <a:off x="7058025" y="4953000"/>
            <a:ext cx="51339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20-year reduction in life expectancy</a:t>
            </a:r>
            <a:endParaRPr lang="en-US" sz="1650" dirty="0"/>
          </a:p>
        </p:txBody>
      </p:sp>
      <p:sp>
        <p:nvSpPr>
          <p:cNvPr id="13" name="SK-26-text-12"/>
          <p:cNvSpPr/>
          <p:nvPr/>
        </p:nvSpPr>
        <p:spPr>
          <a:xfrm>
            <a:off x="6577013" y="5743575"/>
            <a:ext cx="51339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99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ACE score 6+ = 20 fewer years of life</a:t>
            </a:r>
            <a:endParaRPr lang="en-US" sz="1650" dirty="0"/>
          </a:p>
        </p:txBody>
      </p:sp>
      <p:sp>
        <p:nvSpPr>
          <p:cNvPr id="14" name="SK-26-text-13"/>
          <p:cNvSpPr/>
          <p:nvPr/>
        </p:nvSpPr>
        <p:spPr>
          <a:xfrm>
            <a:off x="7302252" y="2343150"/>
            <a:ext cx="384512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Elevated risk begins — mental health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and behavioural impacts</a:t>
            </a:r>
            <a:endParaRPr lang="en-US" sz="1500" dirty="0"/>
          </a:p>
        </p:txBody>
      </p:sp>
      <p:sp>
        <p:nvSpPr>
          <p:cNvPr id="15" name="SK-26-text-14"/>
          <p:cNvSpPr/>
          <p:nvPr/>
        </p:nvSpPr>
        <p:spPr>
          <a:xfrm>
            <a:off x="7243167" y="3609975"/>
            <a:ext cx="388709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Significantly increased risk of multiple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adverse health outcomes</a:t>
            </a:r>
            <a:endParaRPr lang="en-US" sz="1500" dirty="0"/>
          </a:p>
        </p:txBody>
      </p:sp>
      <p:sp>
        <p:nvSpPr>
          <p:cNvPr id="16" name="SK-26-text-15"/>
          <p:cNvSpPr/>
          <p:nvPr/>
        </p:nvSpPr>
        <p:spPr>
          <a:xfrm>
            <a:off x="7590383" y="6086475"/>
            <a:ext cx="2954536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53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Source: CDC-Kaiser ACE Study</a:t>
            </a:r>
            <a:endParaRPr lang="en-US" sz="1425" dirty="0"/>
          </a:p>
        </p:txBody>
      </p:sp>
      <p:sp>
        <p:nvSpPr>
          <p:cNvPr id="17" name="SK-26-text-16"/>
          <p:cNvSpPr/>
          <p:nvPr/>
        </p:nvSpPr>
        <p:spPr>
          <a:xfrm>
            <a:off x="800100" y="2266950"/>
            <a:ext cx="3268861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Depression, anxiety, PTSD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Suicidity and self-harm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Substance misuse as coping</a:t>
            </a:r>
            <a:endParaRPr lang="en-US" sz="1500" dirty="0"/>
          </a:p>
        </p:txBody>
      </p:sp>
      <p:sp>
        <p:nvSpPr>
          <p:cNvPr id="18" name="SK-26-text-17"/>
          <p:cNvSpPr/>
          <p:nvPr/>
        </p:nvSpPr>
        <p:spPr>
          <a:xfrm>
            <a:off x="800100" y="3448050"/>
            <a:ext cx="3635573" cy="591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Heart disease, diabetes, obesity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Cancer risk elevated</a:t>
            </a:r>
            <a:endParaRPr lang="en-US" sz="1425" dirty="0"/>
          </a:p>
          <a:p>
            <a:pPr marL="0" indent="0">
              <a:lnSpc>
                <a:spcPts val="1553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Chronic pain syndromes</a:t>
            </a:r>
            <a:endParaRPr lang="en-US" sz="1425" dirty="0"/>
          </a:p>
        </p:txBody>
      </p:sp>
      <p:sp>
        <p:nvSpPr>
          <p:cNvPr id="19" name="SK-26-text-18"/>
          <p:cNvSpPr/>
          <p:nvPr/>
        </p:nvSpPr>
        <p:spPr>
          <a:xfrm>
            <a:off x="800100" y="4591050"/>
            <a:ext cx="353079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Smoking, alcohol, drug misuse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Sexual risk-taking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Poor help-seeking behaviour</a:t>
            </a:r>
            <a:endParaRPr lang="en-US" sz="1500" dirty="0"/>
          </a:p>
        </p:txBody>
      </p:sp>
      <p:sp>
        <p:nvSpPr>
          <p:cNvPr id="20" name="SK-26-text-19"/>
          <p:cNvSpPr/>
          <p:nvPr/>
        </p:nvSpPr>
        <p:spPr>
          <a:xfrm>
            <a:off x="800100" y="5715000"/>
            <a:ext cx="3719512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Unemployment and poverty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Relationship difficulties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Perpetuation across generations</a:t>
            </a:r>
            <a:endParaRPr lang="en-US" sz="1500" dirty="0"/>
          </a:p>
        </p:txBody>
      </p:sp>
      <p:sp>
        <p:nvSpPr>
          <p:cNvPr id="21" name="SK-26-text-20"/>
          <p:cNvSpPr/>
          <p:nvPr/>
        </p:nvSpPr>
        <p:spPr>
          <a:xfrm>
            <a:off x="5432078" y="2000250"/>
            <a:ext cx="356146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1350" dirty="0"/>
          </a:p>
        </p:txBody>
      </p:sp>
      <p:sp>
        <p:nvSpPr>
          <p:cNvPr id="22" name="SK-26-text-21"/>
          <p:cNvSpPr/>
          <p:nvPr/>
        </p:nvSpPr>
        <p:spPr>
          <a:xfrm>
            <a:off x="10765631" y="3267075"/>
            <a:ext cx="366713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1350" dirty="0"/>
          </a:p>
        </p:txBody>
      </p:sp>
      <p:sp>
        <p:nvSpPr>
          <p:cNvPr id="23" name="SK-26-text-22"/>
          <p:cNvSpPr/>
          <p:nvPr/>
        </p:nvSpPr>
        <p:spPr>
          <a:xfrm>
            <a:off x="10610850" y="104775"/>
            <a:ext cx="1267718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9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5 of 5</a:t>
            </a:r>
            <a:endParaRPr lang="en-US" sz="1275" dirty="0"/>
          </a:p>
        </p:txBody>
      </p:sp>
      <p:sp>
        <p:nvSpPr>
          <p:cNvPr id="24" name="SK-26-text-23"/>
          <p:cNvSpPr/>
          <p:nvPr/>
        </p:nvSpPr>
        <p:spPr>
          <a:xfrm>
            <a:off x="4964311" y="6638925"/>
            <a:ext cx="2263080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5" name="SK-26-text-24"/>
          <p:cNvSpPr/>
          <p:nvPr/>
        </p:nvSpPr>
        <p:spPr>
          <a:xfrm>
            <a:off x="10972800" y="6638925"/>
            <a:ext cx="1110555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9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26 of 33</a:t>
            </a:r>
            <a:endParaRPr lang="en-US" sz="127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459" y="5054203"/>
            <a:ext cx="1560463" cy="1337221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396" y="4478238"/>
            <a:ext cx="511969" cy="432048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3396" y="3764905"/>
            <a:ext cx="511969" cy="425053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3396" y="3065413"/>
            <a:ext cx="511969" cy="356592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3396" y="2215009"/>
            <a:ext cx="329059" cy="308521"/>
          </a:xfrm>
          <a:prstGeom prst="rect">
            <a:avLst/>
          </a:prstGeom>
        </p:spPr>
      </p:pic>
      <p:sp>
        <p:nvSpPr>
          <p:cNvPr id="8" name="SK-27-text-7"/>
          <p:cNvSpPr/>
          <p:nvPr/>
        </p:nvSpPr>
        <p:spPr>
          <a:xfrm>
            <a:off x="590550" y="742950"/>
            <a:ext cx="1160145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ACEs and the GP Safeguarding Role</a:t>
            </a:r>
            <a:endParaRPr lang="en-US" sz="3600" dirty="0"/>
          </a:p>
        </p:txBody>
      </p:sp>
      <p:sp>
        <p:nvSpPr>
          <p:cNvPr id="9" name="SK-27-text-8"/>
          <p:cNvSpPr/>
          <p:nvPr/>
        </p:nvSpPr>
        <p:spPr>
          <a:xfrm>
            <a:off x="657225" y="1352550"/>
            <a:ext cx="11534775" cy="3756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58"/>
              </a:lnSpc>
              <a:buNone/>
            </a:pPr>
            <a:r>
              <a:rPr lang="en-US" sz="2175" i="1" dirty="0">
                <a:solidFill>
                  <a:srgbClr val="118AB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Trauma-informed care — breaking the cycle across generations</a:t>
            </a:r>
            <a:endParaRPr lang="en-US" sz="2175" dirty="0"/>
          </a:p>
        </p:txBody>
      </p:sp>
      <p:sp>
        <p:nvSpPr>
          <p:cNvPr id="10" name="SK-27-text-9"/>
          <p:cNvSpPr/>
          <p:nvPr/>
        </p:nvSpPr>
        <p:spPr>
          <a:xfrm>
            <a:off x="838200" y="2247900"/>
            <a:ext cx="9841230" cy="282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21"/>
              </a:lnSpc>
              <a:buNone/>
            </a:pPr>
            <a:r>
              <a:rPr lang="en-US" sz="157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Think about your adult patients' own ACEs</a:t>
            </a:r>
            <a:endParaRPr lang="en-US" sz="1575" dirty="0"/>
          </a:p>
        </p:txBody>
      </p:sp>
      <p:sp>
        <p:nvSpPr>
          <p:cNvPr id="11" name="SK-27-text-10"/>
          <p:cNvSpPr/>
          <p:nvPr/>
        </p:nvSpPr>
        <p:spPr>
          <a:xfrm>
            <a:off x="838200" y="4743450"/>
            <a:ext cx="6720840" cy="282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21"/>
              </a:lnSpc>
              <a:buNone/>
            </a:pPr>
            <a:r>
              <a:rPr lang="en-US" sz="157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Signpost to Early Help early</a:t>
            </a:r>
            <a:endParaRPr lang="en-US" sz="1575" dirty="0"/>
          </a:p>
        </p:txBody>
      </p:sp>
      <p:sp>
        <p:nvSpPr>
          <p:cNvPr id="12" name="SK-27-text-11"/>
          <p:cNvSpPr/>
          <p:nvPr/>
        </p:nvSpPr>
        <p:spPr>
          <a:xfrm>
            <a:off x="7058025" y="2247900"/>
            <a:ext cx="4320540" cy="282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21"/>
              </a:lnSpc>
              <a:buNone/>
            </a:pPr>
            <a:r>
              <a:rPr lang="en-US" sz="1575" b="1" dirty="0">
                <a:solidFill>
                  <a:srgbClr val="1B5E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Resilience Factors</a:t>
            </a:r>
            <a:endParaRPr lang="en-US" sz="1575" dirty="0"/>
          </a:p>
        </p:txBody>
      </p:sp>
      <p:sp>
        <p:nvSpPr>
          <p:cNvPr id="13" name="SK-27-text-12"/>
          <p:cNvSpPr/>
          <p:nvPr/>
        </p:nvSpPr>
        <p:spPr>
          <a:xfrm>
            <a:off x="6823026" y="5412134"/>
            <a:ext cx="3237458" cy="5536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4"/>
              </a:lnSpc>
              <a:buNone/>
            </a:pPr>
            <a:r>
              <a:rPr lang="en-US" sz="1275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"Trauma-informed care means</a:t>
            </a:r>
            <a:endParaRPr lang="en-US" sz="1275" dirty="0"/>
          </a:p>
          <a:p>
            <a:pPr marL="0" indent="0" algn="ctr">
              <a:lnSpc>
                <a:spcPts val="1454"/>
              </a:lnSpc>
              <a:buNone/>
            </a:pPr>
            <a:r>
              <a:rPr lang="en-US" sz="1275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asking 'What happened to you?' —</a:t>
            </a:r>
            <a:endParaRPr lang="en-US" sz="1275" dirty="0"/>
          </a:p>
          <a:p>
            <a:pPr marL="0" indent="0" algn="ctr">
              <a:lnSpc>
                <a:spcPts val="1454"/>
              </a:lnSpc>
              <a:buNone/>
            </a:pPr>
            <a:r>
              <a:rPr lang="en-US" sz="1275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'What's wrong with you?'</a:t>
            </a:r>
            <a:endParaRPr lang="en-US" sz="1275" dirty="0"/>
          </a:p>
        </p:txBody>
      </p:sp>
      <p:sp>
        <p:nvSpPr>
          <p:cNvPr id="14" name="SK-27-text-13"/>
          <p:cNvSpPr/>
          <p:nvPr/>
        </p:nvSpPr>
        <p:spPr>
          <a:xfrm>
            <a:off x="838200" y="2638425"/>
            <a:ext cx="5856833" cy="401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9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parent's unresolved trauma directly shapes their parenting</a:t>
            </a:r>
            <a:endParaRPr lang="en-US" sz="1350" dirty="0"/>
          </a:p>
          <a:p>
            <a:pPr marL="0" indent="0">
              <a:lnSpc>
                <a:spcPts val="1579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capacity — ask about their childhood when relevant.</a:t>
            </a:r>
            <a:endParaRPr lang="en-US" sz="1350" dirty="0"/>
          </a:p>
        </p:txBody>
      </p:sp>
      <p:sp>
        <p:nvSpPr>
          <p:cNvPr id="15" name="SK-27-text-14"/>
          <p:cNvSpPr/>
          <p:nvPr/>
        </p:nvSpPr>
        <p:spPr>
          <a:xfrm>
            <a:off x="838200" y="3448050"/>
            <a:ext cx="11041380" cy="282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21"/>
              </a:lnSpc>
              <a:buNone/>
            </a:pPr>
            <a:r>
              <a:rPr lang="en-US" sz="157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Recognise children with multiple ACE stressors</a:t>
            </a:r>
            <a:endParaRPr lang="en-US" sz="1575" dirty="0"/>
          </a:p>
        </p:txBody>
      </p:sp>
      <p:sp>
        <p:nvSpPr>
          <p:cNvPr id="16" name="SK-27-text-15"/>
          <p:cNvSpPr/>
          <p:nvPr/>
        </p:nvSpPr>
        <p:spPr>
          <a:xfrm>
            <a:off x="838200" y="5143500"/>
            <a:ext cx="5689253" cy="401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9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Early Help can be as effective as formal referral for mild-to-</a:t>
            </a:r>
            <a:endParaRPr lang="en-US" sz="1350" dirty="0"/>
          </a:p>
          <a:p>
            <a:pPr marL="0" indent="0">
              <a:lnSpc>
                <a:spcPts val="1579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moderate risk. Don't wait for crisis.</a:t>
            </a:r>
            <a:endParaRPr lang="en-US" sz="1350" dirty="0"/>
          </a:p>
        </p:txBody>
      </p:sp>
      <p:sp>
        <p:nvSpPr>
          <p:cNvPr id="17" name="SK-27-text-16"/>
          <p:cNvSpPr/>
          <p:nvPr/>
        </p:nvSpPr>
        <p:spPr>
          <a:xfrm>
            <a:off x="6680746" y="2619375"/>
            <a:ext cx="5511254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77"/>
              </a:lnSpc>
              <a:buNone/>
            </a:pPr>
            <a:r>
              <a:rPr lang="en-US" sz="1275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These can buffer ACE impact — identify and strengthen them</a:t>
            </a:r>
            <a:endParaRPr lang="en-US" sz="1275" dirty="0"/>
          </a:p>
        </p:txBody>
      </p:sp>
      <p:sp>
        <p:nvSpPr>
          <p:cNvPr id="18" name="SK-27-text-17"/>
          <p:cNvSpPr/>
          <p:nvPr/>
        </p:nvSpPr>
        <p:spPr>
          <a:xfrm>
            <a:off x="7308533" y="3083421"/>
            <a:ext cx="5133975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Supportive adult relationship</a:t>
            </a:r>
            <a:endParaRPr lang="en-US" sz="1500" dirty="0"/>
          </a:p>
        </p:txBody>
      </p:sp>
      <p:sp>
        <p:nvSpPr>
          <p:cNvPr id="19" name="SK-27-text-18"/>
          <p:cNvSpPr/>
          <p:nvPr/>
        </p:nvSpPr>
        <p:spPr>
          <a:xfrm>
            <a:off x="7308533" y="3797796"/>
            <a:ext cx="5133975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Positive school engagement</a:t>
            </a:r>
            <a:endParaRPr lang="en-US" sz="1500" dirty="0"/>
          </a:p>
        </p:txBody>
      </p:sp>
      <p:sp>
        <p:nvSpPr>
          <p:cNvPr id="20" name="SK-27-text-19"/>
          <p:cNvSpPr/>
          <p:nvPr/>
        </p:nvSpPr>
        <p:spPr>
          <a:xfrm>
            <a:off x="7308533" y="4483596"/>
            <a:ext cx="38862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Community support</a:t>
            </a:r>
            <a:endParaRPr lang="en-US" sz="1500" dirty="0"/>
          </a:p>
        </p:txBody>
      </p:sp>
      <p:sp>
        <p:nvSpPr>
          <p:cNvPr id="21" name="SK-27-text-20"/>
          <p:cNvSpPr/>
          <p:nvPr/>
        </p:nvSpPr>
        <p:spPr>
          <a:xfrm>
            <a:off x="838200" y="3343275"/>
            <a:ext cx="2720340" cy="1894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92"/>
              </a:lnSpc>
              <a:buNone/>
            </a:pPr>
            <a:r>
              <a:rPr lang="en-US" sz="1275" b="1" dirty="0">
                <a:solidFill>
                  <a:srgbClr val="C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IDENTIFICATION</a:t>
            </a:r>
            <a:endParaRPr lang="en-US" sz="1275" dirty="0">
              <a:solidFill>
                <a:srgbClr val="C00000"/>
              </a:solidFill>
            </a:endParaRPr>
          </a:p>
        </p:txBody>
      </p:sp>
      <p:sp>
        <p:nvSpPr>
          <p:cNvPr id="22" name="SK-27-text-21"/>
          <p:cNvSpPr/>
          <p:nvPr/>
        </p:nvSpPr>
        <p:spPr>
          <a:xfrm>
            <a:off x="838200" y="4514850"/>
            <a:ext cx="1165860" cy="1894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92"/>
              </a:lnSpc>
              <a:buNone/>
            </a:pPr>
            <a:r>
              <a:rPr lang="en-US" sz="1275" b="1" dirty="0">
                <a:solidFill>
                  <a:srgbClr val="C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ACTION</a:t>
            </a:r>
            <a:endParaRPr lang="en-US" sz="1275" dirty="0">
              <a:solidFill>
                <a:srgbClr val="C00000"/>
              </a:solidFill>
            </a:endParaRPr>
          </a:p>
        </p:txBody>
      </p:sp>
      <p:sp>
        <p:nvSpPr>
          <p:cNvPr id="23" name="SK-27-text-22"/>
          <p:cNvSpPr/>
          <p:nvPr/>
        </p:nvSpPr>
        <p:spPr>
          <a:xfrm>
            <a:off x="838200" y="2038350"/>
            <a:ext cx="1748790" cy="1894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92"/>
              </a:lnSpc>
              <a:buNone/>
            </a:pPr>
            <a:r>
              <a:rPr lang="en-US" sz="1275" b="1" dirty="0">
                <a:solidFill>
                  <a:srgbClr val="C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AWARENESS</a:t>
            </a:r>
            <a:endParaRPr lang="en-US" sz="1275" dirty="0">
              <a:solidFill>
                <a:srgbClr val="C00000"/>
              </a:solidFill>
            </a:endParaRPr>
          </a:p>
        </p:txBody>
      </p:sp>
      <p:sp>
        <p:nvSpPr>
          <p:cNvPr id="24" name="SK-27-text-23"/>
          <p:cNvSpPr/>
          <p:nvPr/>
        </p:nvSpPr>
        <p:spPr>
          <a:xfrm>
            <a:off x="7308533" y="3388221"/>
            <a:ext cx="5133975" cy="2006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9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 least one trusted, stable adult in the child's life</a:t>
            </a:r>
            <a:endParaRPr lang="en-US" sz="1350" dirty="0"/>
          </a:p>
        </p:txBody>
      </p:sp>
      <p:sp>
        <p:nvSpPr>
          <p:cNvPr id="25" name="SK-27-text-24"/>
          <p:cNvSpPr/>
          <p:nvPr/>
        </p:nvSpPr>
        <p:spPr>
          <a:xfrm>
            <a:off x="7308533" y="4074021"/>
            <a:ext cx="5133975" cy="2006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9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Attendance, belonging, and achievement at school</a:t>
            </a:r>
            <a:endParaRPr lang="en-US" sz="1350" dirty="0"/>
          </a:p>
        </p:txBody>
      </p:sp>
      <p:sp>
        <p:nvSpPr>
          <p:cNvPr id="26" name="SK-27-text-25"/>
          <p:cNvSpPr/>
          <p:nvPr/>
        </p:nvSpPr>
        <p:spPr>
          <a:xfrm>
            <a:off x="7308533" y="4788396"/>
            <a:ext cx="5133975" cy="2006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9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Access to youth services, faith groups, local networks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838200" y="5867400"/>
            <a:ext cx="5720655" cy="3658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Pitfall to avoid: Focusing only on the child — the whole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family system carries ACE burden.</a:t>
            </a:r>
            <a:endParaRPr lang="en-US" sz="1200" dirty="0"/>
          </a:p>
        </p:txBody>
      </p:sp>
      <p:sp>
        <p:nvSpPr>
          <p:cNvPr id="28" name="SK-27-text-27"/>
          <p:cNvSpPr/>
          <p:nvPr/>
        </p:nvSpPr>
        <p:spPr>
          <a:xfrm>
            <a:off x="657225" y="104775"/>
            <a:ext cx="11534775" cy="2931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09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ADVERSE CHILDHOOD EXPERIENCES GP Safeguarding Role</a:t>
            </a:r>
            <a:endParaRPr lang="en-US" sz="2025" dirty="0"/>
          </a:p>
        </p:txBody>
      </p:sp>
      <p:sp>
        <p:nvSpPr>
          <p:cNvPr id="29" name="SK-27-text-28"/>
          <p:cNvSpPr/>
          <p:nvPr/>
        </p:nvSpPr>
        <p:spPr>
          <a:xfrm>
            <a:off x="11382375" y="142875"/>
            <a:ext cx="63906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27 / 33</a:t>
            </a:r>
            <a:endParaRPr lang="en-US" sz="1125" dirty="0"/>
          </a:p>
        </p:txBody>
      </p:sp>
      <p:sp>
        <p:nvSpPr>
          <p:cNvPr id="30" name="SK-27-text-29"/>
          <p:cNvSpPr/>
          <p:nvPr/>
        </p:nvSpPr>
        <p:spPr>
          <a:xfrm>
            <a:off x="5007173" y="6619875"/>
            <a:ext cx="215830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838200" y="3857625"/>
            <a:ext cx="5856833" cy="466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6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Multiple safeguarding concerns = high ACE burden. Consider</a:t>
            </a:r>
            <a:endParaRPr lang="en-US" sz="1350" dirty="0"/>
          </a:p>
          <a:p>
            <a:pPr marL="0" indent="0">
              <a:lnSpc>
                <a:spcPts val="1836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cumulative risk — not just the presenting issue.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8-text-2"/>
          <p:cNvSpPr/>
          <p:nvPr/>
        </p:nvSpPr>
        <p:spPr>
          <a:xfrm>
            <a:off x="504825" y="628650"/>
            <a:ext cx="5120640" cy="6401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04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</a:t>
            </a:r>
            <a:endParaRPr lang="en-US" sz="4200" dirty="0"/>
          </a:p>
        </p:txBody>
      </p:sp>
      <p:sp>
        <p:nvSpPr>
          <p:cNvPr id="4" name="SK-28-text-3"/>
          <p:cNvSpPr/>
          <p:nvPr/>
        </p:nvSpPr>
        <p:spPr>
          <a:xfrm>
            <a:off x="803821" y="2343150"/>
            <a:ext cx="125611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D62828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1</a:t>
            </a:r>
            <a:endParaRPr lang="en-US" sz="2625" dirty="0"/>
          </a:p>
        </p:txBody>
      </p:sp>
      <p:sp>
        <p:nvSpPr>
          <p:cNvPr id="5" name="SK-28-text-4"/>
          <p:cNvSpPr/>
          <p:nvPr/>
        </p:nvSpPr>
        <p:spPr>
          <a:xfrm>
            <a:off x="4823371" y="5276850"/>
            <a:ext cx="544711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FDBA74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7</a:t>
            </a:r>
            <a:endParaRPr lang="en-US" sz="2625" dirty="0"/>
          </a:p>
        </p:txBody>
      </p:sp>
      <p:sp>
        <p:nvSpPr>
          <p:cNvPr id="6" name="SK-28-text-5"/>
          <p:cNvSpPr/>
          <p:nvPr/>
        </p:nvSpPr>
        <p:spPr>
          <a:xfrm>
            <a:off x="4836765" y="2343150"/>
            <a:ext cx="251371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D62828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4</a:t>
            </a:r>
            <a:endParaRPr lang="en-US" sz="2625" dirty="0"/>
          </a:p>
        </p:txBody>
      </p:sp>
      <p:sp>
        <p:nvSpPr>
          <p:cNvPr id="7" name="SK-28-text-6"/>
          <p:cNvSpPr/>
          <p:nvPr/>
        </p:nvSpPr>
        <p:spPr>
          <a:xfrm>
            <a:off x="803821" y="3857625"/>
            <a:ext cx="125611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FDBA74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2</a:t>
            </a:r>
            <a:endParaRPr lang="en-US" sz="2625" dirty="0"/>
          </a:p>
        </p:txBody>
      </p:sp>
      <p:sp>
        <p:nvSpPr>
          <p:cNvPr id="8" name="SK-28-text-7"/>
          <p:cNvSpPr/>
          <p:nvPr/>
        </p:nvSpPr>
        <p:spPr>
          <a:xfrm>
            <a:off x="803821" y="5276850"/>
            <a:ext cx="125611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219691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3</a:t>
            </a:r>
            <a:endParaRPr lang="en-US" sz="2625" dirty="0"/>
          </a:p>
        </p:txBody>
      </p:sp>
      <p:sp>
        <p:nvSpPr>
          <p:cNvPr id="9" name="SK-28-text-8"/>
          <p:cNvSpPr/>
          <p:nvPr/>
        </p:nvSpPr>
        <p:spPr>
          <a:xfrm>
            <a:off x="4836765" y="3857625"/>
            <a:ext cx="251371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FDBA74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5</a:t>
            </a:r>
            <a:endParaRPr lang="en-US" sz="2625" dirty="0"/>
          </a:p>
        </p:txBody>
      </p:sp>
      <p:sp>
        <p:nvSpPr>
          <p:cNvPr id="10" name="SK-28-text-9"/>
          <p:cNvSpPr/>
          <p:nvPr/>
        </p:nvSpPr>
        <p:spPr>
          <a:xfrm>
            <a:off x="8417719" y="2343150"/>
            <a:ext cx="261937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D62828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5</a:t>
            </a:r>
            <a:endParaRPr lang="en-US" sz="2625" dirty="0"/>
          </a:p>
        </p:txBody>
      </p:sp>
      <p:sp>
        <p:nvSpPr>
          <p:cNvPr id="11" name="SK-28-text-10"/>
          <p:cNvSpPr/>
          <p:nvPr/>
        </p:nvSpPr>
        <p:spPr>
          <a:xfrm>
            <a:off x="8417719" y="3857625"/>
            <a:ext cx="261937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92"/>
              </a:lnSpc>
              <a:buNone/>
            </a:pPr>
            <a:r>
              <a:rPr lang="en-US" sz="2625" dirty="0">
                <a:solidFill>
                  <a:srgbClr val="219691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6</a:t>
            </a:r>
            <a:endParaRPr lang="en-US" sz="2625" dirty="0"/>
          </a:p>
        </p:txBody>
      </p:sp>
      <p:sp>
        <p:nvSpPr>
          <p:cNvPr id="12" name="SK-28-text-11"/>
          <p:cNvSpPr/>
          <p:nvPr/>
        </p:nvSpPr>
        <p:spPr>
          <a:xfrm>
            <a:off x="504825" y="1323975"/>
            <a:ext cx="1019175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FDBA74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7 things every GP trainee must know</a:t>
            </a:r>
            <a:endParaRPr lang="en-US" sz="1875" dirty="0"/>
          </a:p>
        </p:txBody>
      </p:sp>
      <p:sp>
        <p:nvSpPr>
          <p:cNvPr id="13" name="SK-28-text-12"/>
          <p:cNvSpPr/>
          <p:nvPr/>
        </p:nvSpPr>
        <p:spPr>
          <a:xfrm>
            <a:off x="1200150" y="2447925"/>
            <a:ext cx="629793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Perinatal mental health kills</a:t>
            </a:r>
            <a:endParaRPr lang="en-US" sz="1425" dirty="0"/>
          </a:p>
        </p:txBody>
      </p:sp>
      <p:sp>
        <p:nvSpPr>
          <p:cNvPr id="14" name="SK-28-text-13"/>
          <p:cNvSpPr/>
          <p:nvPr/>
        </p:nvSpPr>
        <p:spPr>
          <a:xfrm>
            <a:off x="5229225" y="2314575"/>
            <a:ext cx="309086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“Train track” injuries and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knife wounds</a:t>
            </a:r>
            <a:endParaRPr lang="en-US" sz="1500" dirty="0"/>
          </a:p>
        </p:txBody>
      </p:sp>
      <p:sp>
        <p:nvSpPr>
          <p:cNvPr id="15" name="SK-28-text-14"/>
          <p:cNvSpPr/>
          <p:nvPr/>
        </p:nvSpPr>
        <p:spPr>
          <a:xfrm>
            <a:off x="1200150" y="3876675"/>
            <a:ext cx="629793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County Lines = modern slavery</a:t>
            </a:r>
            <a:endParaRPr lang="en-US" sz="1425" dirty="0"/>
          </a:p>
        </p:txBody>
      </p:sp>
      <p:sp>
        <p:nvSpPr>
          <p:cNvPr id="16" name="SK-28-text-15"/>
          <p:cNvSpPr/>
          <p:nvPr/>
        </p:nvSpPr>
        <p:spPr>
          <a:xfrm>
            <a:off x="1200150" y="5295900"/>
            <a:ext cx="644271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ACE score 4+ is a GP priority</a:t>
            </a:r>
            <a:endParaRPr lang="en-US" sz="1425" dirty="0"/>
          </a:p>
        </p:txBody>
      </p:sp>
      <p:sp>
        <p:nvSpPr>
          <p:cNvPr id="17" name="SK-28-text-16"/>
          <p:cNvSpPr/>
          <p:nvPr/>
        </p:nvSpPr>
        <p:spPr>
          <a:xfrm>
            <a:off x="5440680" y="5299982"/>
            <a:ext cx="680466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Pre-birth referral at 12 weeks</a:t>
            </a:r>
            <a:endParaRPr lang="en-US" sz="1425" dirty="0"/>
          </a:p>
        </p:txBody>
      </p:sp>
      <p:sp>
        <p:nvSpPr>
          <p:cNvPr id="18" name="SK-28-text-17"/>
          <p:cNvSpPr/>
          <p:nvPr/>
        </p:nvSpPr>
        <p:spPr>
          <a:xfrm>
            <a:off x="5229225" y="3810000"/>
            <a:ext cx="41148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PND coding matters</a:t>
            </a:r>
            <a:endParaRPr lang="en-US" sz="1500" dirty="0"/>
          </a:p>
        </p:txBody>
      </p:sp>
      <p:sp>
        <p:nvSpPr>
          <p:cNvPr id="19" name="SK-28-text-18"/>
          <p:cNvSpPr/>
          <p:nvPr/>
        </p:nvSpPr>
        <p:spPr>
          <a:xfrm>
            <a:off x="8801100" y="2352675"/>
            <a:ext cx="33909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PND coding matters</a:t>
            </a:r>
            <a:endParaRPr lang="en-US" sz="1500" dirty="0"/>
          </a:p>
        </p:txBody>
      </p:sp>
      <p:sp>
        <p:nvSpPr>
          <p:cNvPr id="20" name="SK-28-text-19"/>
          <p:cNvSpPr/>
          <p:nvPr/>
        </p:nvSpPr>
        <p:spPr>
          <a:xfrm>
            <a:off x="8801100" y="3752850"/>
            <a:ext cx="2514600" cy="412552"/>
          </a:xfrm>
          <a:prstGeom prst="rect">
            <a:avLst/>
          </a:prstGeom>
          <a:solidFill>
            <a:srgbClr val="FFFFFF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Professional curiosity</a:t>
            </a:r>
            <a:endParaRPr lang="en-US" sz="1425" dirty="0"/>
          </a:p>
          <a:p>
            <a:pPr marL="0" indent="0">
              <a:lnSpc>
                <a:spcPts val="1625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is not optional</a:t>
            </a:r>
            <a:endParaRPr lang="en-US" sz="1425" dirty="0"/>
          </a:p>
        </p:txBody>
      </p:sp>
      <p:sp>
        <p:nvSpPr>
          <p:cNvPr id="21" name="SK-28-text-20"/>
          <p:cNvSpPr/>
          <p:nvPr/>
        </p:nvSpPr>
        <p:spPr>
          <a:xfrm>
            <a:off x="1200150" y="2781300"/>
            <a:ext cx="3331815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directly. Most perinatal suicides use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violent methods. Use EPDS at postnatal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check. Refer urgently if in any doubt.</a:t>
            </a:r>
            <a:endParaRPr lang="en-US" sz="1200" dirty="0"/>
          </a:p>
        </p:txBody>
      </p:sp>
      <p:sp>
        <p:nvSpPr>
          <p:cNvPr id="22" name="SK-28-text-21"/>
          <p:cNvSpPr/>
          <p:nvPr/>
        </p:nvSpPr>
        <p:spPr>
          <a:xfrm>
            <a:off x="5229225" y="2867025"/>
            <a:ext cx="3206055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ask about gang involvement and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carefully. These are not just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accidental injuries.</a:t>
            </a:r>
            <a:endParaRPr lang="en-US" sz="1200" dirty="0"/>
          </a:p>
        </p:txBody>
      </p:sp>
      <p:sp>
        <p:nvSpPr>
          <p:cNvPr id="23" name="SK-28-text-22"/>
          <p:cNvSpPr/>
          <p:nvPr/>
        </p:nvSpPr>
        <p:spPr>
          <a:xfrm>
            <a:off x="1200150" y="4219575"/>
            <a:ext cx="3279428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Unexplained gifts, going missing, new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older friends with nicknames → refer to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MASH immediately.</a:t>
            </a:r>
            <a:endParaRPr lang="en-US" sz="1200" dirty="0"/>
          </a:p>
        </p:txBody>
      </p:sp>
      <p:sp>
        <p:nvSpPr>
          <p:cNvPr id="24" name="SK-28-text-23"/>
          <p:cNvSpPr/>
          <p:nvPr/>
        </p:nvSpPr>
        <p:spPr>
          <a:xfrm>
            <a:off x="1200150" y="5619750"/>
            <a:ext cx="3111698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just a social issue. Significantly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increased risk of mental and physical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illness throughout life.</a:t>
            </a:r>
            <a:endParaRPr lang="en-US" sz="1200" dirty="0"/>
          </a:p>
        </p:txBody>
      </p:sp>
      <p:sp>
        <p:nvSpPr>
          <p:cNvPr id="25" name="SK-28-text-24"/>
          <p:cNvSpPr/>
          <p:nvPr/>
        </p:nvSpPr>
        <p:spPr>
          <a:xfrm>
            <a:off x="5440680" y="5623832"/>
            <a:ext cx="6674048" cy="3810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 concerns about an unborn baby? Do not wait until birth.</a:t>
            </a:r>
            <a:endParaRPr lang="en-US" sz="12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Children's Social Care from 12 weeks gestation.</a:t>
            </a:r>
            <a:endParaRPr lang="en-US" sz="1200" dirty="0"/>
          </a:p>
        </p:txBody>
      </p:sp>
      <p:sp>
        <p:nvSpPr>
          <p:cNvPr id="26" name="SK-28-text-25"/>
          <p:cNvSpPr/>
          <p:nvPr/>
        </p:nvSpPr>
        <p:spPr>
          <a:xfrm>
            <a:off x="5229225" y="4095750"/>
            <a:ext cx="320605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Depression within 1 year of birth IS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postnatal depression. Code it correctly,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 safeguarding implications,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involve health visitor.</a:t>
            </a:r>
            <a:endParaRPr lang="en-US" sz="1125" dirty="0"/>
          </a:p>
        </p:txBody>
      </p:sp>
      <p:sp>
        <p:nvSpPr>
          <p:cNvPr id="27" name="SK-28-text-26"/>
          <p:cNvSpPr/>
          <p:nvPr/>
        </p:nvSpPr>
        <p:spPr>
          <a:xfrm>
            <a:off x="8801100" y="2714625"/>
            <a:ext cx="311169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Depression within 1 year of birth IS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postnatal depression. Code it correctly,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 safeguarding implications, involve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 visitor.</a:t>
            </a:r>
            <a:endParaRPr lang="en-US" sz="1125" dirty="0"/>
          </a:p>
        </p:txBody>
      </p:sp>
      <p:sp>
        <p:nvSpPr>
          <p:cNvPr id="28" name="SK-28-text-27"/>
          <p:cNvSpPr/>
          <p:nvPr/>
        </p:nvSpPr>
        <p:spPr>
          <a:xfrm>
            <a:off x="8801100" y="4305300"/>
            <a:ext cx="322704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Look beyond the presenting complaint.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the 5 Whys technique to probe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deeper when something feels wrong.</a:t>
            </a:r>
            <a:endParaRPr lang="en-US" sz="1125" dirty="0"/>
          </a:p>
        </p:txBody>
      </p:sp>
      <p:sp>
        <p:nvSpPr>
          <p:cNvPr id="29" name="SK-28-text-28"/>
          <p:cNvSpPr/>
          <p:nvPr/>
        </p:nvSpPr>
        <p:spPr>
          <a:xfrm>
            <a:off x="5139184" y="6610350"/>
            <a:ext cx="1980158" cy="1433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2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0" name="SK-28-text-29"/>
          <p:cNvSpPr/>
          <p:nvPr/>
        </p:nvSpPr>
        <p:spPr>
          <a:xfrm>
            <a:off x="10163175" y="95250"/>
            <a:ext cx="1707803" cy="125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87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1" name="SK-28-text-30"/>
          <p:cNvSpPr/>
          <p:nvPr/>
        </p:nvSpPr>
        <p:spPr>
          <a:xfrm>
            <a:off x="504825" y="85725"/>
            <a:ext cx="5052060" cy="1522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99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BRADFORD VTS TEACHING DECK</a:t>
            </a:r>
            <a:endParaRPr lang="en-US" sz="127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9-text-2"/>
          <p:cNvSpPr/>
          <p:nvPr/>
        </p:nvSpPr>
        <p:spPr>
          <a:xfrm>
            <a:off x="466725" y="533400"/>
            <a:ext cx="490347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10"/>
              </a:lnSpc>
              <a:buNone/>
            </a:pPr>
            <a:r>
              <a:rPr lang="en-US" sz="2925" b="1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Exam Pearls</a:t>
            </a:r>
            <a:endParaRPr lang="en-US" sz="2925" dirty="0"/>
          </a:p>
        </p:txBody>
      </p:sp>
      <p:sp>
        <p:nvSpPr>
          <p:cNvPr id="4" name="SK-29-text-3"/>
          <p:cNvSpPr/>
          <p:nvPr/>
        </p:nvSpPr>
        <p:spPr>
          <a:xfrm>
            <a:off x="4734371" y="6496050"/>
            <a:ext cx="2713583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5" name="SK-29-text-4"/>
          <p:cNvSpPr/>
          <p:nvPr/>
        </p:nvSpPr>
        <p:spPr>
          <a:xfrm>
            <a:off x="466725" y="1047750"/>
            <a:ext cx="11725275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High-yield facts for your AKT and SCA — know these cold</a:t>
            </a:r>
            <a:endParaRPr lang="en-US" sz="1875" dirty="0"/>
          </a:p>
        </p:txBody>
      </p:sp>
      <p:sp>
        <p:nvSpPr>
          <p:cNvPr id="6" name="SK-29-text-5"/>
          <p:cNvSpPr/>
          <p:nvPr/>
        </p:nvSpPr>
        <p:spPr>
          <a:xfrm>
            <a:off x="1200150" y="1752600"/>
            <a:ext cx="704088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— KNOWLEDGE &amp; STATISTICS</a:t>
            </a:r>
            <a:endParaRPr lang="en-US" sz="1650" dirty="0"/>
          </a:p>
        </p:txBody>
      </p:sp>
      <p:sp>
        <p:nvSpPr>
          <p:cNvPr id="7" name="SK-29-text-6"/>
          <p:cNvSpPr/>
          <p:nvPr/>
        </p:nvSpPr>
        <p:spPr>
          <a:xfrm>
            <a:off x="7172325" y="1752600"/>
            <a:ext cx="5019675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— COMMUNICATION SKILLS</a:t>
            </a:r>
            <a:endParaRPr lang="en-US" sz="1650" dirty="0"/>
          </a:p>
        </p:txBody>
      </p:sp>
      <p:sp>
        <p:nvSpPr>
          <p:cNvPr id="8" name="SK-29-text-7"/>
          <p:cNvSpPr/>
          <p:nvPr/>
        </p:nvSpPr>
        <p:spPr>
          <a:xfrm>
            <a:off x="714375" y="2352675"/>
            <a:ext cx="1016889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Perinatal mental illness affects up to 1 in 5 women</a:t>
            </a:r>
            <a:endParaRPr lang="en-US" sz="1275" dirty="0"/>
          </a:p>
        </p:txBody>
      </p:sp>
      <p:sp>
        <p:nvSpPr>
          <p:cNvPr id="9" name="SK-29-text-8"/>
          <p:cNvSpPr/>
          <p:nvPr/>
        </p:nvSpPr>
        <p:spPr>
          <a:xfrm>
            <a:off x="714375" y="2924175"/>
            <a:ext cx="1147762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Postpartum psychosis: 2 per 1,000 births — severe, admit to MBU</a:t>
            </a:r>
            <a:endParaRPr lang="en-US" sz="1275" dirty="0"/>
          </a:p>
        </p:txBody>
      </p:sp>
      <p:sp>
        <p:nvSpPr>
          <p:cNvPr id="10" name="SK-29-text-9"/>
          <p:cNvSpPr/>
          <p:nvPr/>
        </p:nvSpPr>
        <p:spPr>
          <a:xfrm>
            <a:off x="714375" y="3486150"/>
            <a:ext cx="1147762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EPDS ≥ 13 suggests postnatal depression — validated screening tool</a:t>
            </a:r>
            <a:endParaRPr lang="en-US" sz="1275" dirty="0"/>
          </a:p>
        </p:txBody>
      </p:sp>
      <p:sp>
        <p:nvSpPr>
          <p:cNvPr id="11" name="SK-29-text-10"/>
          <p:cNvSpPr/>
          <p:nvPr/>
        </p:nvSpPr>
        <p:spPr>
          <a:xfrm>
            <a:off x="714375" y="4038600"/>
            <a:ext cx="1147762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Current standard: Intercollegiate Document 2025 (not 2019)</a:t>
            </a:r>
            <a:endParaRPr lang="en-US" sz="1275" dirty="0"/>
          </a:p>
        </p:txBody>
      </p:sp>
      <p:sp>
        <p:nvSpPr>
          <p:cNvPr id="12" name="SK-29-text-11"/>
          <p:cNvSpPr/>
          <p:nvPr/>
        </p:nvSpPr>
        <p:spPr>
          <a:xfrm>
            <a:off x="714375" y="4600575"/>
            <a:ext cx="1147762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GPs require 12 hours safeguarding training every 3 years (Level 3)</a:t>
            </a:r>
            <a:endParaRPr lang="en-US" sz="1275" dirty="0"/>
          </a:p>
        </p:txBody>
      </p:sp>
      <p:sp>
        <p:nvSpPr>
          <p:cNvPr id="13" name="SK-29-text-12"/>
          <p:cNvSpPr/>
          <p:nvPr/>
        </p:nvSpPr>
        <p:spPr>
          <a:xfrm>
            <a:off x="714375" y="5162550"/>
            <a:ext cx="5835848" cy="3238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5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CCE definition (Home Office 2018) — ‘does not always involve</a:t>
            </a:r>
            <a:endParaRPr lang="en-US" sz="1275" dirty="0"/>
          </a:p>
          <a:p>
            <a:pPr marL="0" indent="0">
              <a:lnSpc>
                <a:spcPts val="1275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physical contact’</a:t>
            </a:r>
            <a:endParaRPr lang="en-US" sz="1275" dirty="0"/>
          </a:p>
        </p:txBody>
      </p:sp>
      <p:sp>
        <p:nvSpPr>
          <p:cNvPr id="14" name="SK-29-text-13"/>
          <p:cNvSpPr/>
          <p:nvPr/>
        </p:nvSpPr>
        <p:spPr>
          <a:xfrm>
            <a:off x="714375" y="5781675"/>
            <a:ext cx="1147762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CSERQ15: 5+ positive responses = mandatory action required</a:t>
            </a:r>
            <a:endParaRPr lang="en-US" sz="1275" dirty="0"/>
          </a:p>
        </p:txBody>
      </p:sp>
      <p:sp>
        <p:nvSpPr>
          <p:cNvPr id="15" name="SK-29-text-14"/>
          <p:cNvSpPr/>
          <p:nvPr/>
        </p:nvSpPr>
        <p:spPr>
          <a:xfrm>
            <a:off x="6686550" y="2276475"/>
            <a:ext cx="272034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b="1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NEW MOTHER — MOOD</a:t>
            </a:r>
            <a:endParaRPr lang="en-US" sz="1050" dirty="0"/>
          </a:p>
        </p:txBody>
      </p:sp>
      <p:sp>
        <p:nvSpPr>
          <p:cNvPr id="16" name="SK-29-text-15"/>
          <p:cNvSpPr/>
          <p:nvPr/>
        </p:nvSpPr>
        <p:spPr>
          <a:xfrm>
            <a:off x="6686550" y="3105150"/>
            <a:ext cx="320040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b="1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BABY WELLBEING CHECK</a:t>
            </a:r>
            <a:endParaRPr lang="en-US" sz="1050" dirty="0"/>
          </a:p>
        </p:txBody>
      </p:sp>
      <p:sp>
        <p:nvSpPr>
          <p:cNvPr id="17" name="SK-29-text-16"/>
          <p:cNvSpPr/>
          <p:nvPr/>
        </p:nvSpPr>
        <p:spPr>
          <a:xfrm>
            <a:off x="6686550" y="3943350"/>
            <a:ext cx="320040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b="1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EXPLOITATION CONCERN</a:t>
            </a:r>
            <a:endParaRPr lang="en-US" sz="1050" dirty="0"/>
          </a:p>
        </p:txBody>
      </p:sp>
      <p:sp>
        <p:nvSpPr>
          <p:cNvPr id="18" name="SK-29-text-17"/>
          <p:cNvSpPr/>
          <p:nvPr/>
        </p:nvSpPr>
        <p:spPr>
          <a:xfrm>
            <a:off x="6686550" y="4772025"/>
            <a:ext cx="384048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b="1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CONFIDENTIALITY BOUNDARY</a:t>
            </a:r>
            <a:endParaRPr lang="en-US" sz="1050" dirty="0"/>
          </a:p>
        </p:txBody>
      </p:sp>
      <p:sp>
        <p:nvSpPr>
          <p:cNvPr id="19" name="SK-29-text-18"/>
          <p:cNvSpPr/>
          <p:nvPr/>
        </p:nvSpPr>
        <p:spPr>
          <a:xfrm>
            <a:off x="6686550" y="5610225"/>
            <a:ext cx="224028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b="1" dirty="0">
                <a:solidFill>
                  <a:srgbClr val="B2222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NEVER SAY THIS</a:t>
            </a:r>
            <a:endParaRPr lang="en-US" sz="1050" dirty="0"/>
          </a:p>
        </p:txBody>
      </p:sp>
      <p:sp>
        <p:nvSpPr>
          <p:cNvPr id="20" name="SK-29-text-19"/>
          <p:cNvSpPr/>
          <p:nvPr/>
        </p:nvSpPr>
        <p:spPr>
          <a:xfrm>
            <a:off x="6686550" y="2486025"/>
            <a:ext cx="5217765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“I’m worried about how you’re feeling — can you tell me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more about how things are at home?”</a:t>
            </a:r>
            <a:endParaRPr lang="en-US" sz="1275" dirty="0"/>
          </a:p>
        </p:txBody>
      </p:sp>
      <p:sp>
        <p:nvSpPr>
          <p:cNvPr id="21" name="SK-29-text-20"/>
          <p:cNvSpPr/>
          <p:nvPr/>
        </p:nvSpPr>
        <p:spPr>
          <a:xfrm>
            <a:off x="6686550" y="3314700"/>
            <a:ext cx="5416748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“How are you finding things with the baby? How is feeding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and sleeping going?”</a:t>
            </a:r>
            <a:endParaRPr lang="en-US" sz="1275" dirty="0"/>
          </a:p>
        </p:txBody>
      </p:sp>
      <p:sp>
        <p:nvSpPr>
          <p:cNvPr id="22" name="SK-29-text-21"/>
          <p:cNvSpPr/>
          <p:nvPr/>
        </p:nvSpPr>
        <p:spPr>
          <a:xfrm>
            <a:off x="6686550" y="4143375"/>
            <a:ext cx="5228183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“I’m concerned some of what you’ve described might be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putting you at risk. I’d like to talk about this with you…”</a:t>
            </a:r>
            <a:endParaRPr lang="en-US" sz="1275" dirty="0"/>
          </a:p>
        </p:txBody>
      </p:sp>
      <p:sp>
        <p:nvSpPr>
          <p:cNvPr id="23" name="SK-29-text-22"/>
          <p:cNvSpPr/>
          <p:nvPr/>
        </p:nvSpPr>
        <p:spPr>
          <a:xfrm>
            <a:off x="6686550" y="4972050"/>
            <a:ext cx="5437733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 want to be open with you — there are some things I may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need to share with others to keep you safe.”</a:t>
            </a:r>
            <a:endParaRPr lang="en-US" sz="1275" dirty="0"/>
          </a:p>
        </p:txBody>
      </p:sp>
      <p:sp>
        <p:nvSpPr>
          <p:cNvPr id="24" name="SK-29-text-23"/>
          <p:cNvSpPr/>
          <p:nvPr/>
        </p:nvSpPr>
        <p:spPr>
          <a:xfrm>
            <a:off x="6686550" y="5810250"/>
            <a:ext cx="5505450" cy="2250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72"/>
              </a:lnSpc>
              <a:buNone/>
            </a:pPr>
            <a:r>
              <a:rPr lang="en-US" sz="1275" dirty="0">
                <a:solidFill>
                  <a:srgbClr val="1C28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Never promise confidentiality in any safeguarding context.</a:t>
            </a:r>
            <a:endParaRPr lang="en-US" sz="1275" dirty="0"/>
          </a:p>
        </p:txBody>
      </p:sp>
      <p:sp>
        <p:nvSpPr>
          <p:cNvPr id="25" name="SK-29-text-24"/>
          <p:cNvSpPr/>
          <p:nvPr/>
        </p:nvSpPr>
        <p:spPr>
          <a:xfrm>
            <a:off x="466725" y="95250"/>
            <a:ext cx="971550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5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Safeguarding Children</a:t>
            </a:r>
            <a:endParaRPr lang="en-US" sz="127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98" y="500509"/>
            <a:ext cx="511969" cy="528042"/>
          </a:xfrm>
          <a:prstGeom prst="rect">
            <a:avLst/>
          </a:prstGeom>
        </p:spPr>
      </p:pic>
      <p:sp>
        <p:nvSpPr>
          <p:cNvPr id="4" name="SK-30-text-3"/>
          <p:cNvSpPr/>
          <p:nvPr/>
        </p:nvSpPr>
        <p:spPr>
          <a:xfrm>
            <a:off x="1133475" y="523875"/>
            <a:ext cx="462915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</a:t>
            </a:r>
            <a:endParaRPr lang="en-US" sz="3375" dirty="0"/>
          </a:p>
        </p:txBody>
      </p:sp>
      <p:sp>
        <p:nvSpPr>
          <p:cNvPr id="5" name="SK-30-text-4"/>
          <p:cNvSpPr/>
          <p:nvPr/>
        </p:nvSpPr>
        <p:spPr>
          <a:xfrm>
            <a:off x="1133475" y="1905000"/>
            <a:ext cx="480060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Postpartum Psychosis</a:t>
            </a:r>
            <a:endParaRPr lang="en-US" sz="1575" dirty="0"/>
          </a:p>
        </p:txBody>
      </p:sp>
      <p:sp>
        <p:nvSpPr>
          <p:cNvPr id="6" name="SK-30-text-5"/>
          <p:cNvSpPr/>
          <p:nvPr/>
        </p:nvSpPr>
        <p:spPr>
          <a:xfrm>
            <a:off x="1133475" y="3067050"/>
            <a:ext cx="864108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 Estrangement from Infant</a:t>
            </a:r>
            <a:endParaRPr lang="en-US" sz="1575" dirty="0"/>
          </a:p>
        </p:txBody>
      </p:sp>
      <p:sp>
        <p:nvSpPr>
          <p:cNvPr id="7" name="SK-30-text-6"/>
          <p:cNvSpPr/>
          <p:nvPr/>
        </p:nvSpPr>
        <p:spPr>
          <a:xfrm>
            <a:off x="1133475" y="4210050"/>
            <a:ext cx="720090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 Repeatedly Going Missing</a:t>
            </a:r>
            <a:endParaRPr lang="en-US" sz="1575" dirty="0"/>
          </a:p>
        </p:txBody>
      </p:sp>
      <p:sp>
        <p:nvSpPr>
          <p:cNvPr id="8" name="SK-30-text-7"/>
          <p:cNvSpPr/>
          <p:nvPr/>
        </p:nvSpPr>
        <p:spPr>
          <a:xfrm>
            <a:off x="1133475" y="5334000"/>
            <a:ext cx="304038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ACE Score 6+</a:t>
            </a:r>
            <a:endParaRPr lang="en-US" sz="1575" dirty="0"/>
          </a:p>
        </p:txBody>
      </p:sp>
      <p:sp>
        <p:nvSpPr>
          <p:cNvPr id="9" name="SK-30-text-8"/>
          <p:cNvSpPr/>
          <p:nvPr/>
        </p:nvSpPr>
        <p:spPr>
          <a:xfrm>
            <a:off x="6810375" y="1905000"/>
            <a:ext cx="5381625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Violent Suicidal Ideation — Perinatal Period</a:t>
            </a:r>
            <a:endParaRPr lang="en-US" sz="1575" dirty="0"/>
          </a:p>
        </p:txBody>
      </p:sp>
      <p:sp>
        <p:nvSpPr>
          <p:cNvPr id="10" name="SK-30-text-9"/>
          <p:cNvSpPr/>
          <p:nvPr/>
        </p:nvSpPr>
        <p:spPr>
          <a:xfrm>
            <a:off x="6810375" y="3067050"/>
            <a:ext cx="5381625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Knife Wounds / "Train Track" Injuries in Teenagers</a:t>
            </a:r>
            <a:endParaRPr lang="en-US" sz="1575" dirty="0"/>
          </a:p>
        </p:txBody>
      </p:sp>
      <p:sp>
        <p:nvSpPr>
          <p:cNvPr id="11" name="SK-30-text-10"/>
          <p:cNvSpPr/>
          <p:nvPr/>
        </p:nvSpPr>
        <p:spPr>
          <a:xfrm>
            <a:off x="6810375" y="4210050"/>
            <a:ext cx="5381625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Pregnancy or STI in Child Under 13</a:t>
            </a:r>
            <a:endParaRPr lang="en-US" sz="1575" dirty="0"/>
          </a:p>
        </p:txBody>
      </p:sp>
      <p:sp>
        <p:nvSpPr>
          <p:cNvPr id="12" name="SK-30-text-11"/>
          <p:cNvSpPr/>
          <p:nvPr/>
        </p:nvSpPr>
        <p:spPr>
          <a:xfrm>
            <a:off x="6810375" y="5334000"/>
            <a:ext cx="5381625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Perinatal Period + Domestic Abuse</a:t>
            </a:r>
            <a:endParaRPr lang="en-US" sz="1575" dirty="0"/>
          </a:p>
        </p:txBody>
      </p:sp>
      <p:sp>
        <p:nvSpPr>
          <p:cNvPr id="13" name="SK-30-text-12"/>
          <p:cNvSpPr/>
          <p:nvPr/>
        </p:nvSpPr>
        <p:spPr>
          <a:xfrm>
            <a:off x="4258568" y="6591300"/>
            <a:ext cx="3750915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Red = Immediate Action Required</a:t>
            </a:r>
            <a:endParaRPr lang="en-US" sz="1650" dirty="0"/>
          </a:p>
        </p:txBody>
      </p:sp>
      <p:sp>
        <p:nvSpPr>
          <p:cNvPr id="14" name="SK-30-text-13"/>
          <p:cNvSpPr/>
          <p:nvPr/>
        </p:nvSpPr>
        <p:spPr>
          <a:xfrm>
            <a:off x="9429750" y="657225"/>
            <a:ext cx="2493615" cy="1797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15"/>
              </a:lnSpc>
              <a:buNone/>
            </a:pPr>
            <a:r>
              <a:rPr lang="en-US" sz="1275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Action Required</a:t>
            </a:r>
            <a:endParaRPr lang="en-US" sz="1275" dirty="0"/>
          </a:p>
        </p:txBody>
      </p:sp>
      <p:sp>
        <p:nvSpPr>
          <p:cNvPr id="15" name="SK-30-text-14"/>
          <p:cNvSpPr/>
          <p:nvPr/>
        </p:nvSpPr>
        <p:spPr>
          <a:xfrm>
            <a:off x="739527" y="1933575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1</a:t>
            </a:r>
            <a:endParaRPr lang="en-US" sz="750" dirty="0"/>
          </a:p>
        </p:txBody>
      </p:sp>
      <p:sp>
        <p:nvSpPr>
          <p:cNvPr id="16" name="SK-30-text-15"/>
          <p:cNvSpPr/>
          <p:nvPr/>
        </p:nvSpPr>
        <p:spPr>
          <a:xfrm>
            <a:off x="1133475" y="2209800"/>
            <a:ext cx="5196780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Rapidly changing mental state, delusions or hallucinations after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birth — EMERGENCY: admit to Mother and Baby Unit immediately</a:t>
            </a:r>
            <a:endParaRPr lang="en-US" sz="1125" dirty="0"/>
          </a:p>
        </p:txBody>
      </p:sp>
      <p:sp>
        <p:nvSpPr>
          <p:cNvPr id="17" name="SK-30-text-16"/>
          <p:cNvSpPr/>
          <p:nvPr/>
        </p:nvSpPr>
        <p:spPr>
          <a:xfrm>
            <a:off x="6810375" y="2209800"/>
            <a:ext cx="4851053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discharge without crisis plan. Hanging and jumping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 commonest methods — ask directly</a:t>
            </a:r>
            <a:endParaRPr lang="en-US" sz="1125" dirty="0"/>
          </a:p>
        </p:txBody>
      </p:sp>
      <p:sp>
        <p:nvSpPr>
          <p:cNvPr id="18" name="SK-30-text-17"/>
          <p:cNvSpPr/>
          <p:nvPr/>
        </p:nvSpPr>
        <p:spPr>
          <a:xfrm>
            <a:off x="4495800" y="3067050"/>
            <a:ext cx="691455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Infant</a:t>
            </a:r>
            <a:endParaRPr lang="en-US" sz="750" dirty="0"/>
          </a:p>
        </p:txBody>
      </p:sp>
      <p:sp>
        <p:nvSpPr>
          <p:cNvPr id="19" name="SK-30-text-18"/>
          <p:cNvSpPr/>
          <p:nvPr/>
        </p:nvSpPr>
        <p:spPr>
          <a:xfrm>
            <a:off x="739527" y="3095625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3</a:t>
            </a:r>
            <a:endParaRPr lang="en-US" sz="750" dirty="0"/>
          </a:p>
        </p:txBody>
      </p:sp>
      <p:sp>
        <p:nvSpPr>
          <p:cNvPr id="20" name="SK-30-text-19"/>
          <p:cNvSpPr/>
          <p:nvPr/>
        </p:nvSpPr>
        <p:spPr>
          <a:xfrm>
            <a:off x="1133475" y="3371850"/>
            <a:ext cx="4861471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Mother unable to bond with baby despite opportunity —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review; safeguarding referral</a:t>
            </a:r>
            <a:endParaRPr lang="en-US" sz="1125" dirty="0"/>
          </a:p>
        </p:txBody>
      </p:sp>
      <p:sp>
        <p:nvSpPr>
          <p:cNvPr id="21" name="SK-30-text-20"/>
          <p:cNvSpPr/>
          <p:nvPr/>
        </p:nvSpPr>
        <p:spPr>
          <a:xfrm>
            <a:off x="6810375" y="3371850"/>
            <a:ext cx="4463355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 indicator of gang or County Lines exploitation —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document, ask about gang involvement</a:t>
            </a:r>
            <a:endParaRPr lang="en-US" sz="1125" dirty="0"/>
          </a:p>
        </p:txBody>
      </p:sp>
      <p:sp>
        <p:nvSpPr>
          <p:cNvPr id="22" name="SK-30-text-21"/>
          <p:cNvSpPr/>
          <p:nvPr/>
        </p:nvSpPr>
        <p:spPr>
          <a:xfrm>
            <a:off x="739527" y="4238625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5</a:t>
            </a:r>
            <a:endParaRPr lang="en-US" sz="750" dirty="0"/>
          </a:p>
        </p:txBody>
      </p:sp>
      <p:sp>
        <p:nvSpPr>
          <p:cNvPr id="23" name="SK-30-text-22"/>
          <p:cNvSpPr/>
          <p:nvPr/>
        </p:nvSpPr>
        <p:spPr>
          <a:xfrm>
            <a:off x="1133475" y="4514850"/>
            <a:ext cx="4861471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Each episode = CSE/CCE until proven otherwise — refer to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MASH immediately</a:t>
            </a:r>
            <a:endParaRPr lang="en-US" sz="1125" dirty="0"/>
          </a:p>
        </p:txBody>
      </p:sp>
      <p:sp>
        <p:nvSpPr>
          <p:cNvPr id="24" name="SK-30-text-23"/>
          <p:cNvSpPr/>
          <p:nvPr/>
        </p:nvSpPr>
        <p:spPr>
          <a:xfrm>
            <a:off x="6810375" y="4514850"/>
            <a:ext cx="4662488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Mandatory immediate report to Children's Social Care —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exceptions</a:t>
            </a:r>
            <a:endParaRPr lang="en-US" sz="1125" dirty="0"/>
          </a:p>
        </p:txBody>
      </p:sp>
      <p:sp>
        <p:nvSpPr>
          <p:cNvPr id="25" name="SK-30-text-24"/>
          <p:cNvSpPr/>
          <p:nvPr/>
        </p:nvSpPr>
        <p:spPr>
          <a:xfrm>
            <a:off x="739527" y="5391150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7</a:t>
            </a:r>
            <a:endParaRPr lang="en-US" sz="750" dirty="0"/>
          </a:p>
        </p:txBody>
      </p:sp>
      <p:sp>
        <p:nvSpPr>
          <p:cNvPr id="26" name="SK-30-text-25"/>
          <p:cNvSpPr/>
          <p:nvPr/>
        </p:nvSpPr>
        <p:spPr>
          <a:xfrm>
            <a:off x="1133475" y="5667375"/>
            <a:ext cx="5008215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20-year life expectancy reduction — intensive early support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multi-agency involvement required</a:t>
            </a:r>
            <a:endParaRPr lang="en-US" sz="1125" dirty="0"/>
          </a:p>
        </p:txBody>
      </p:sp>
      <p:sp>
        <p:nvSpPr>
          <p:cNvPr id="27" name="SK-30-text-26"/>
          <p:cNvSpPr/>
          <p:nvPr/>
        </p:nvSpPr>
        <p:spPr>
          <a:xfrm>
            <a:off x="6810375" y="5667375"/>
            <a:ext cx="4756696" cy="3601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Highest risk period for escalation — safeguarding referral</a:t>
            </a:r>
            <a:endParaRPr lang="en-US" sz="1125" dirty="0"/>
          </a:p>
          <a:p>
            <a:pPr marL="0" indent="0">
              <a:lnSpc>
                <a:spcPts val="1418"/>
              </a:lnSpc>
              <a:buNone/>
            </a:pPr>
            <a:r>
              <a:rPr lang="en-US" sz="1125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safety planning essential</a:t>
            </a:r>
            <a:endParaRPr lang="en-US" sz="1125" dirty="0"/>
          </a:p>
        </p:txBody>
      </p:sp>
      <p:sp>
        <p:nvSpPr>
          <p:cNvPr id="28" name="SK-30-text-27"/>
          <p:cNvSpPr/>
          <p:nvPr/>
        </p:nvSpPr>
        <p:spPr>
          <a:xfrm>
            <a:off x="6445002" y="1905000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2</a:t>
            </a:r>
            <a:endParaRPr lang="en-US" sz="750" dirty="0"/>
          </a:p>
        </p:txBody>
      </p:sp>
      <p:sp>
        <p:nvSpPr>
          <p:cNvPr id="29" name="SK-30-text-28"/>
          <p:cNvSpPr/>
          <p:nvPr/>
        </p:nvSpPr>
        <p:spPr>
          <a:xfrm>
            <a:off x="6445002" y="3095625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4</a:t>
            </a:r>
            <a:endParaRPr lang="en-US" sz="750" dirty="0"/>
          </a:p>
        </p:txBody>
      </p:sp>
      <p:sp>
        <p:nvSpPr>
          <p:cNvPr id="30" name="SK-30-text-29"/>
          <p:cNvSpPr/>
          <p:nvPr/>
        </p:nvSpPr>
        <p:spPr>
          <a:xfrm>
            <a:off x="6445002" y="4238625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6</a:t>
            </a:r>
            <a:endParaRPr lang="en-US" sz="750" dirty="0"/>
          </a:p>
        </p:txBody>
      </p:sp>
      <p:sp>
        <p:nvSpPr>
          <p:cNvPr id="31" name="SK-30-text-30"/>
          <p:cNvSpPr/>
          <p:nvPr/>
        </p:nvSpPr>
        <p:spPr>
          <a:xfrm>
            <a:off x="6445002" y="5391150"/>
            <a:ext cx="73223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8</a:t>
            </a:r>
            <a:endParaRPr lang="en-US" sz="750" dirty="0"/>
          </a:p>
        </p:txBody>
      </p:sp>
      <p:sp>
        <p:nvSpPr>
          <p:cNvPr id="32" name="SK-30-text-31"/>
          <p:cNvSpPr/>
          <p:nvPr/>
        </p:nvSpPr>
        <p:spPr>
          <a:xfrm>
            <a:off x="409575" y="123825"/>
            <a:ext cx="5242560" cy="1646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96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30 of 33 — Red Flags</a:t>
            </a:r>
            <a:endParaRPr lang="en-US" sz="1200" dirty="0"/>
          </a:p>
        </p:txBody>
      </p:sp>
      <p:sp>
        <p:nvSpPr>
          <p:cNvPr id="33" name="SK-30-text-32"/>
          <p:cNvSpPr/>
          <p:nvPr/>
        </p:nvSpPr>
        <p:spPr>
          <a:xfrm>
            <a:off x="10106025" y="6591300"/>
            <a:ext cx="1897553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7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34" name="SK-30-text-33"/>
          <p:cNvSpPr/>
          <p:nvPr/>
        </p:nvSpPr>
        <p:spPr>
          <a:xfrm>
            <a:off x="2238375" y="1334244"/>
            <a:ext cx="12192000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just">
              <a:lnSpc>
                <a:spcPts val="1944"/>
              </a:lnSpc>
              <a:buNone/>
            </a:pPr>
            <a:r>
              <a:rPr lang="en-US" sz="1350" kern="0" spc="180" dirty="0">
                <a:solidFill>
                  <a:srgbClr val="F9C58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FOLLOWING SIGNS REQUIRE URGENT CLINICAL RESPONSE – DO NOT DELAY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4-text-2"/>
          <p:cNvSpPr/>
          <p:nvPr/>
        </p:nvSpPr>
        <p:spPr>
          <a:xfrm>
            <a:off x="466725" y="533400"/>
            <a:ext cx="11725275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 Training Framework</a:t>
            </a:r>
            <a:endParaRPr lang="en-US" sz="2850" dirty="0"/>
          </a:p>
        </p:txBody>
      </p:sp>
      <p:sp>
        <p:nvSpPr>
          <p:cNvPr id="4" name="SK-4-text-3"/>
          <p:cNvSpPr/>
          <p:nvPr/>
        </p:nvSpPr>
        <p:spPr>
          <a:xfrm>
            <a:off x="466725" y="1600200"/>
            <a:ext cx="9944100" cy="3600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35"/>
              </a:lnSpc>
              <a:buNone/>
            </a:pPr>
            <a:r>
              <a:rPr lang="en-US" sz="2250" b="1" dirty="0">
                <a:solidFill>
                  <a:srgbClr val="1620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Training Requirements by Role</a:t>
            </a:r>
            <a:endParaRPr lang="en-US" sz="2250" dirty="0"/>
          </a:p>
        </p:txBody>
      </p:sp>
      <p:sp>
        <p:nvSpPr>
          <p:cNvPr id="5" name="SK-4-text-4"/>
          <p:cNvSpPr/>
          <p:nvPr/>
        </p:nvSpPr>
        <p:spPr>
          <a:xfrm>
            <a:off x="838200" y="2695575"/>
            <a:ext cx="3342233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 Trainees &amp; GPs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 hours every 3 years</a:t>
            </a:r>
            <a:endParaRPr lang="en-US" sz="1800" dirty="0"/>
          </a:p>
        </p:txBody>
      </p:sp>
      <p:sp>
        <p:nvSpPr>
          <p:cNvPr id="6" name="SK-4-text-5"/>
          <p:cNvSpPr/>
          <p:nvPr/>
        </p:nvSpPr>
        <p:spPr>
          <a:xfrm>
            <a:off x="4733925" y="2667000"/>
            <a:ext cx="3331815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 Leads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16 hours every 3 years</a:t>
            </a:r>
            <a:endParaRPr lang="en-US" sz="1800" dirty="0"/>
          </a:p>
        </p:txBody>
      </p:sp>
      <p:sp>
        <p:nvSpPr>
          <p:cNvPr id="7" name="SK-4-text-6"/>
          <p:cNvSpPr/>
          <p:nvPr/>
        </p:nvSpPr>
        <p:spPr>
          <a:xfrm>
            <a:off x="838200" y="4476750"/>
            <a:ext cx="445770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Practice Nurses</a:t>
            </a:r>
            <a:endParaRPr lang="en-US" sz="1950" dirty="0"/>
          </a:p>
        </p:txBody>
      </p:sp>
      <p:sp>
        <p:nvSpPr>
          <p:cNvPr id="8" name="SK-4-text-7"/>
          <p:cNvSpPr/>
          <p:nvPr/>
        </p:nvSpPr>
        <p:spPr>
          <a:xfrm>
            <a:off x="4733925" y="4476750"/>
            <a:ext cx="3300413" cy="1178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Practice Managers /</a:t>
            </a:r>
            <a:endParaRPr lang="en-US" sz="1950" dirty="0"/>
          </a:p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Reception Managers /</a:t>
            </a:r>
            <a:endParaRPr lang="en-US" sz="1950" dirty="0"/>
          </a:p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</a:t>
            </a:r>
            <a:endParaRPr lang="en-US" sz="1950" dirty="0"/>
          </a:p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Administrators</a:t>
            </a:r>
            <a:endParaRPr lang="en-US" sz="1950" dirty="0"/>
          </a:p>
        </p:txBody>
      </p:sp>
      <p:sp>
        <p:nvSpPr>
          <p:cNvPr id="9" name="SK-4-text-8"/>
          <p:cNvSpPr/>
          <p:nvPr/>
        </p:nvSpPr>
        <p:spPr>
          <a:xfrm>
            <a:off x="8358188" y="5334000"/>
            <a:ext cx="3457575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“Voice of the Child is now a</a:t>
            </a:r>
            <a:endParaRPr lang="en-US" sz="1350" dirty="0"/>
          </a:p>
          <a:p>
            <a:pPr marL="0" indent="0" algn="ctr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core competency at all levels ”</a:t>
            </a:r>
            <a:endParaRPr lang="en-US" sz="1350" dirty="0"/>
          </a:p>
        </p:txBody>
      </p:sp>
      <p:sp>
        <p:nvSpPr>
          <p:cNvPr id="10" name="SK-4-text-9"/>
          <p:cNvSpPr/>
          <p:nvPr/>
        </p:nvSpPr>
        <p:spPr>
          <a:xfrm>
            <a:off x="8515350" y="1733550"/>
            <a:ext cx="3676650" cy="2009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82"/>
              </a:lnSpc>
              <a:buNone/>
            </a:pPr>
            <a:r>
              <a:rPr lang="en-US" sz="1425" b="1" dirty="0">
                <a:solidFill>
                  <a:srgbClr val="9345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KEY CHANGES 2019 → 2025</a:t>
            </a:r>
            <a:endParaRPr lang="en-US" sz="1425" dirty="0"/>
          </a:p>
        </p:txBody>
      </p:sp>
      <p:sp>
        <p:nvSpPr>
          <p:cNvPr id="11" name="SK-4-text-10"/>
          <p:cNvSpPr/>
          <p:nvPr/>
        </p:nvSpPr>
        <p:spPr>
          <a:xfrm>
            <a:off x="838200" y="2352675"/>
            <a:ext cx="148971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275" b="1" dirty="0">
                <a:solidFill>
                  <a:srgbClr val="9345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LEVEL 3</a:t>
            </a:r>
            <a:endParaRPr lang="en-US" sz="1275" dirty="0"/>
          </a:p>
        </p:txBody>
      </p:sp>
      <p:sp>
        <p:nvSpPr>
          <p:cNvPr id="12" name="SK-4-text-11"/>
          <p:cNvSpPr/>
          <p:nvPr/>
        </p:nvSpPr>
        <p:spPr>
          <a:xfrm>
            <a:off x="4800600" y="2352675"/>
            <a:ext cx="16840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LEVEL 3+</a:t>
            </a:r>
            <a:endParaRPr lang="en-US" sz="1275" dirty="0"/>
          </a:p>
        </p:txBody>
      </p:sp>
      <p:sp>
        <p:nvSpPr>
          <p:cNvPr id="13" name="SK-4-text-12"/>
          <p:cNvSpPr/>
          <p:nvPr/>
        </p:nvSpPr>
        <p:spPr>
          <a:xfrm>
            <a:off x="838200" y="4162425"/>
            <a:ext cx="148971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275" b="1" dirty="0">
                <a:solidFill>
                  <a:srgbClr val="004D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LEVEL 3</a:t>
            </a:r>
            <a:endParaRPr lang="en-US" sz="1275" dirty="0"/>
          </a:p>
        </p:txBody>
      </p:sp>
      <p:sp>
        <p:nvSpPr>
          <p:cNvPr id="14" name="SK-4-text-13"/>
          <p:cNvSpPr/>
          <p:nvPr/>
        </p:nvSpPr>
        <p:spPr>
          <a:xfrm>
            <a:off x="4800600" y="4162425"/>
            <a:ext cx="148971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LEVEL 2</a:t>
            </a:r>
            <a:endParaRPr lang="en-US" sz="1275" dirty="0"/>
          </a:p>
        </p:txBody>
      </p:sp>
      <p:sp>
        <p:nvSpPr>
          <p:cNvPr id="15" name="SK-4-text-14"/>
          <p:cNvSpPr/>
          <p:nvPr/>
        </p:nvSpPr>
        <p:spPr>
          <a:xfrm>
            <a:off x="381446" y="228600"/>
            <a:ext cx="4599533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INTERCOLLEGIATE DOCUMENT — 5TH EDITION 2025</a:t>
            </a:r>
            <a:endParaRPr lang="en-US" sz="1275" dirty="0"/>
          </a:p>
        </p:txBody>
      </p:sp>
      <p:sp>
        <p:nvSpPr>
          <p:cNvPr id="16" name="SK-4-text-15"/>
          <p:cNvSpPr/>
          <p:nvPr/>
        </p:nvSpPr>
        <p:spPr>
          <a:xfrm>
            <a:off x="968829" y="3495675"/>
            <a:ext cx="2926080" cy="1646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96"/>
              </a:lnSpc>
              <a:buNone/>
            </a:pPr>
            <a:r>
              <a:rPr lang="en-US" sz="1200" b="1" dirty="0">
                <a:solidFill>
                  <a:srgbClr val="9345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YOUR REQUIREMENT</a:t>
            </a:r>
            <a:endParaRPr lang="en-US" sz="1200" dirty="0"/>
          </a:p>
        </p:txBody>
      </p:sp>
      <p:sp>
        <p:nvSpPr>
          <p:cNvPr id="17" name="SK-4-text-16"/>
          <p:cNvSpPr/>
          <p:nvPr/>
        </p:nvSpPr>
        <p:spPr>
          <a:xfrm>
            <a:off x="8896350" y="5830936"/>
            <a:ext cx="1969740" cy="1543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1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ICD 5th Edition, 2025</a:t>
            </a:r>
            <a:endParaRPr lang="en-US" sz="1125" dirty="0"/>
          </a:p>
        </p:txBody>
      </p:sp>
      <p:sp>
        <p:nvSpPr>
          <p:cNvPr id="18" name="SK-4-text-17"/>
          <p:cNvSpPr/>
          <p:nvPr/>
        </p:nvSpPr>
        <p:spPr>
          <a:xfrm>
            <a:off x="771525" y="4991100"/>
            <a:ext cx="2556421" cy="4179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Upgraded from Level 2 in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previous edition</a:t>
            </a:r>
            <a:endParaRPr lang="en-US" sz="1275" dirty="0"/>
          </a:p>
        </p:txBody>
      </p:sp>
      <p:sp>
        <p:nvSpPr>
          <p:cNvPr id="19" name="SK-4-text-18"/>
          <p:cNvSpPr/>
          <p:nvPr/>
        </p:nvSpPr>
        <p:spPr>
          <a:xfrm>
            <a:off x="8820150" y="2038350"/>
            <a:ext cx="3237458" cy="25074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Contextual safeguarding —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stronger emphasis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Voice of the Child — now explicit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Level 3 competency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Trafficked children &amp; modern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slavery — expanded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in care / care leavers —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new dedicated section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Online safety &amp; tech-facilitated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abuse — new content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Mandatory FGM reporting —</a:t>
            </a:r>
            <a:endParaRPr lang="en-US" sz="1275" dirty="0"/>
          </a:p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reinforced</a:t>
            </a:r>
            <a:endParaRPr lang="en-US" sz="1275" dirty="0"/>
          </a:p>
        </p:txBody>
      </p:sp>
      <p:sp>
        <p:nvSpPr>
          <p:cNvPr id="20" name="SK-4-text-19"/>
          <p:cNvSpPr/>
          <p:nvPr/>
        </p:nvSpPr>
        <p:spPr>
          <a:xfrm>
            <a:off x="466725" y="6162675"/>
            <a:ext cx="11725275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i="1" dirty="0">
                <a:solidFill>
                  <a:srgbClr val="4A4A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*Named/Designated Doctors and Nurses: Level 4/5 — specialist requirements apply</a:t>
            </a:r>
            <a:endParaRPr lang="en-US" sz="1275" dirty="0"/>
          </a:p>
        </p:txBody>
      </p:sp>
      <p:sp>
        <p:nvSpPr>
          <p:cNvPr id="21" name="SK-4-text-20"/>
          <p:cNvSpPr/>
          <p:nvPr/>
        </p:nvSpPr>
        <p:spPr>
          <a:xfrm>
            <a:off x="5143500" y="6610350"/>
            <a:ext cx="1885950" cy="1543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1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2" name="SK-4-text-21"/>
          <p:cNvSpPr/>
          <p:nvPr/>
        </p:nvSpPr>
        <p:spPr>
          <a:xfrm>
            <a:off x="466725" y="1047750"/>
            <a:ext cx="10629900" cy="1543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Replaces 2019 (4th edition) — Next review: November 2028</a:t>
            </a:r>
            <a:endParaRPr lang="en-US" sz="11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9098" y="370284"/>
            <a:ext cx="816769" cy="850255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226219"/>
            <a:ext cx="792361" cy="747415"/>
          </a:xfrm>
          <a:prstGeom prst="rect">
            <a:avLst/>
          </a:prstGeom>
        </p:spPr>
      </p:pic>
      <p:sp>
        <p:nvSpPr>
          <p:cNvPr id="5" name="SK-31-text-4"/>
          <p:cNvSpPr/>
          <p:nvPr/>
        </p:nvSpPr>
        <p:spPr>
          <a:xfrm>
            <a:off x="1285875" y="238125"/>
            <a:ext cx="10687050" cy="691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445"/>
              </a:lnSpc>
              <a:buNone/>
            </a:pPr>
            <a:r>
              <a:rPr lang="en-US" sz="4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'COMMON PITFALLS'</a:t>
            </a:r>
            <a:endParaRPr lang="en-US" sz="4125" dirty="0"/>
          </a:p>
        </p:txBody>
      </p:sp>
      <p:sp>
        <p:nvSpPr>
          <p:cNvPr id="6" name="SK-31-text-5"/>
          <p:cNvSpPr/>
          <p:nvPr/>
        </p:nvSpPr>
        <p:spPr>
          <a:xfrm rot="10800000">
            <a:off x="145703" y="1642988"/>
            <a:ext cx="439936" cy="439102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ctr">
              <a:lnSpc>
                <a:spcPts val="2767"/>
              </a:lnSpc>
              <a:buNone/>
            </a:pPr>
            <a:r>
              <a:rPr lang="en-US" sz="3075" dirty="0">
                <a:solidFill>
                  <a:srgbClr val="E69138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AVOID THESE ERRORS</a:t>
            </a:r>
            <a:endParaRPr lang="en-US" sz="3075" dirty="0"/>
          </a:p>
        </p:txBody>
      </p:sp>
      <p:sp>
        <p:nvSpPr>
          <p:cNvPr id="7" name="SK-31-text-6"/>
          <p:cNvSpPr/>
          <p:nvPr/>
        </p:nvSpPr>
        <p:spPr>
          <a:xfrm>
            <a:off x="1200150" y="1524000"/>
            <a:ext cx="984123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Not asking fathers about mental wellbeing</a:t>
            </a:r>
            <a:endParaRPr lang="en-US" sz="1575" dirty="0"/>
          </a:p>
        </p:txBody>
      </p:sp>
      <p:sp>
        <p:nvSpPr>
          <p:cNvPr id="8" name="SK-31-text-7"/>
          <p:cNvSpPr/>
          <p:nvPr/>
        </p:nvSpPr>
        <p:spPr>
          <a:xfrm>
            <a:off x="6806505" y="1524000"/>
            <a:ext cx="538549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Not coding postnatal depression correctly</a:t>
            </a:r>
            <a:endParaRPr lang="en-US" sz="1575" dirty="0"/>
          </a:p>
        </p:txBody>
      </p:sp>
      <p:sp>
        <p:nvSpPr>
          <p:cNvPr id="9" name="SK-31-text-8"/>
          <p:cNvSpPr/>
          <p:nvPr/>
        </p:nvSpPr>
        <p:spPr>
          <a:xfrm>
            <a:off x="1323975" y="2847975"/>
            <a:ext cx="1056132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Missing suicidal ideation in perinatal women</a:t>
            </a:r>
            <a:endParaRPr lang="en-US" sz="1575" dirty="0"/>
          </a:p>
        </p:txBody>
      </p:sp>
      <p:sp>
        <p:nvSpPr>
          <p:cNvPr id="10" name="SK-31-text-9"/>
          <p:cNvSpPr/>
          <p:nvPr/>
        </p:nvSpPr>
        <p:spPr>
          <a:xfrm>
            <a:off x="6934200" y="2847975"/>
            <a:ext cx="525780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Using outdated 2019 ICD thresholds</a:t>
            </a:r>
            <a:endParaRPr lang="en-US" sz="1575" dirty="0"/>
          </a:p>
        </p:txBody>
      </p:sp>
      <p:sp>
        <p:nvSpPr>
          <p:cNvPr id="11" name="SK-31-text-10"/>
          <p:cNvSpPr/>
          <p:nvPr/>
        </p:nvSpPr>
        <p:spPr>
          <a:xfrm>
            <a:off x="1323975" y="4181475"/>
            <a:ext cx="984123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Accepting ‘he just fell’ for knife wounds</a:t>
            </a:r>
            <a:endParaRPr lang="en-US" sz="1575" dirty="0"/>
          </a:p>
        </p:txBody>
      </p:sp>
      <p:sp>
        <p:nvSpPr>
          <p:cNvPr id="12" name="SK-31-text-11"/>
          <p:cNvSpPr/>
          <p:nvPr/>
        </p:nvSpPr>
        <p:spPr>
          <a:xfrm>
            <a:off x="6934200" y="4181475"/>
            <a:ext cx="525780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Assuming exploitation requires physical</a:t>
            </a:r>
            <a:endParaRPr lang="en-US" sz="1575" dirty="0"/>
          </a:p>
        </p:txBody>
      </p:sp>
      <p:sp>
        <p:nvSpPr>
          <p:cNvPr id="13" name="SK-31-text-12"/>
          <p:cNvSpPr/>
          <p:nvPr/>
        </p:nvSpPr>
        <p:spPr>
          <a:xfrm>
            <a:off x="1323975" y="5505450"/>
            <a:ext cx="1032129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Not referring pre-birth when concerns exist</a:t>
            </a:r>
            <a:endParaRPr lang="en-US" sz="1575" dirty="0"/>
          </a:p>
        </p:txBody>
      </p:sp>
      <p:sp>
        <p:nvSpPr>
          <p:cNvPr id="14" name="SK-31-text-13"/>
          <p:cNvSpPr/>
          <p:nvPr/>
        </p:nvSpPr>
        <p:spPr>
          <a:xfrm>
            <a:off x="981075" y="1933575"/>
            <a:ext cx="522818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Perinatal mental illness affects 1 in 10 men —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routinely include fathers</a:t>
            </a:r>
            <a:endParaRPr lang="en-US" sz="1575" dirty="0"/>
          </a:p>
        </p:txBody>
      </p:sp>
      <p:sp>
        <p:nvSpPr>
          <p:cNvPr id="15" name="SK-31-text-14"/>
          <p:cNvSpPr/>
          <p:nvPr/>
        </p:nvSpPr>
        <p:spPr>
          <a:xfrm>
            <a:off x="6636067" y="1964532"/>
            <a:ext cx="5762625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Depression within 1 year of birth IS PND — code it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correctly for risk stratification</a:t>
            </a:r>
            <a:endParaRPr lang="en-US" sz="1575" dirty="0"/>
          </a:p>
        </p:txBody>
      </p:sp>
      <p:sp>
        <p:nvSpPr>
          <p:cNvPr id="16" name="SK-31-text-15"/>
          <p:cNvSpPr/>
          <p:nvPr/>
        </p:nvSpPr>
        <p:spPr>
          <a:xfrm>
            <a:off x="981075" y="3257550"/>
            <a:ext cx="579402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Depression is under-recognised; perinatal suicides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often use violent methods — ask directly</a:t>
            </a:r>
            <a:endParaRPr lang="en-US" sz="1575" dirty="0"/>
          </a:p>
        </p:txBody>
      </p:sp>
      <p:sp>
        <p:nvSpPr>
          <p:cNvPr id="17" name="SK-31-text-16"/>
          <p:cNvSpPr/>
          <p:nvPr/>
        </p:nvSpPr>
        <p:spPr>
          <a:xfrm>
            <a:off x="6751260" y="3288507"/>
            <a:ext cx="564728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Training requirements have changed — use 2025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ICD standards (12 hrs/3 yrs, Level 3)</a:t>
            </a:r>
            <a:endParaRPr lang="en-US" sz="1575" dirty="0"/>
          </a:p>
        </p:txBody>
      </p:sp>
      <p:sp>
        <p:nvSpPr>
          <p:cNvPr id="18" name="SK-31-text-17"/>
          <p:cNvSpPr/>
          <p:nvPr/>
        </p:nvSpPr>
        <p:spPr>
          <a:xfrm>
            <a:off x="981075" y="4591050"/>
            <a:ext cx="5175796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Professional curiosity is not optional — probe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beyond the presenting story</a:t>
            </a:r>
            <a:endParaRPr lang="en-US" sz="1575" dirty="0"/>
          </a:p>
        </p:txBody>
      </p:sp>
      <p:sp>
        <p:nvSpPr>
          <p:cNvPr id="19" name="SK-31-text-18"/>
          <p:cNvSpPr/>
          <p:nvPr/>
        </p:nvSpPr>
        <p:spPr>
          <a:xfrm>
            <a:off x="6688455" y="4622007"/>
            <a:ext cx="571023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CCE ‘does not always involve physical contact’ —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Home Office 2018</a:t>
            </a:r>
            <a:endParaRPr lang="en-US" sz="1575" dirty="0"/>
          </a:p>
        </p:txBody>
      </p:sp>
      <p:sp>
        <p:nvSpPr>
          <p:cNvPr id="20" name="SK-31-text-19"/>
          <p:cNvSpPr/>
          <p:nvPr/>
        </p:nvSpPr>
        <p:spPr>
          <a:xfrm>
            <a:off x="1323975" y="5901854"/>
            <a:ext cx="1219200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Safeguarding concerns about unborn babies should be referred from 12 weeks — do NOT wait until delivery</a:t>
            </a:r>
            <a:endParaRPr lang="en-US" sz="1575" dirty="0"/>
          </a:p>
        </p:txBody>
      </p:sp>
      <p:sp>
        <p:nvSpPr>
          <p:cNvPr id="21" name="SK-31-text-20"/>
          <p:cNvSpPr/>
          <p:nvPr/>
        </p:nvSpPr>
        <p:spPr>
          <a:xfrm>
            <a:off x="10012561" y="57150"/>
            <a:ext cx="2179439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‘Amber = Pitfall to Avoid’</a:t>
            </a:r>
            <a:endParaRPr lang="en-US" sz="1050" dirty="0"/>
          </a:p>
        </p:txBody>
      </p:sp>
      <p:sp>
        <p:nvSpPr>
          <p:cNvPr id="22" name="SK-31-text-21"/>
          <p:cNvSpPr/>
          <p:nvPr/>
        </p:nvSpPr>
        <p:spPr>
          <a:xfrm>
            <a:off x="4732437" y="6534150"/>
            <a:ext cx="2755553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3" name="SK-31-text-22"/>
          <p:cNvSpPr/>
          <p:nvPr/>
        </p:nvSpPr>
        <p:spPr>
          <a:xfrm>
            <a:off x="11361390" y="6534150"/>
            <a:ext cx="670471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31 / 33</a:t>
            </a:r>
            <a:endParaRPr lang="en-US" sz="1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055" y="1035546"/>
            <a:ext cx="560784" cy="157609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1396" y="1035546"/>
            <a:ext cx="353467" cy="157609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6996" y="1035546"/>
            <a:ext cx="341263" cy="157609"/>
          </a:xfrm>
          <a:prstGeom prst="rect">
            <a:avLst/>
          </a:prstGeom>
        </p:spPr>
      </p:pic>
      <p:sp>
        <p:nvSpPr>
          <p:cNvPr id="7" name="SK-32-text-6"/>
          <p:cNvSpPr/>
          <p:nvPr/>
        </p:nvSpPr>
        <p:spPr>
          <a:xfrm>
            <a:off x="466725" y="209550"/>
            <a:ext cx="7543800" cy="523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25"/>
              </a:lnSpc>
              <a:buNone/>
            </a:pPr>
            <a:r>
              <a:rPr lang="en-US" sz="4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4125" dirty="0"/>
          </a:p>
        </p:txBody>
      </p:sp>
      <p:sp>
        <p:nvSpPr>
          <p:cNvPr id="8" name="SK-32-text-7"/>
          <p:cNvSpPr/>
          <p:nvPr/>
        </p:nvSpPr>
        <p:spPr>
          <a:xfrm>
            <a:off x="6764536" y="228600"/>
            <a:ext cx="5427315" cy="3658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facts — 6 words or fewer</a:t>
            </a:r>
            <a:endParaRPr lang="en-US" sz="2400" dirty="0"/>
          </a:p>
        </p:txBody>
      </p:sp>
      <p:sp>
        <p:nvSpPr>
          <p:cNvPr id="9" name="SK-32-text-8"/>
          <p:cNvSpPr/>
          <p:nvPr/>
        </p:nvSpPr>
        <p:spPr>
          <a:xfrm>
            <a:off x="962025" y="1676400"/>
            <a:ext cx="2231678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1 in 5 women: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perinatal MH</a:t>
            </a:r>
            <a:endParaRPr lang="en-US" sz="1950" dirty="0"/>
          </a:p>
        </p:txBody>
      </p:sp>
      <p:sp>
        <p:nvSpPr>
          <p:cNvPr id="10" name="SK-32-text-9"/>
          <p:cNvSpPr/>
          <p:nvPr/>
        </p:nvSpPr>
        <p:spPr>
          <a:xfrm>
            <a:off x="4857750" y="1714500"/>
            <a:ext cx="3394621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Postpartum psychosis: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2/1,000 births</a:t>
            </a:r>
            <a:endParaRPr lang="en-US" sz="1950" dirty="0"/>
          </a:p>
        </p:txBody>
      </p:sp>
      <p:sp>
        <p:nvSpPr>
          <p:cNvPr id="11" name="SK-32-text-10"/>
          <p:cNvSpPr/>
          <p:nvPr/>
        </p:nvSpPr>
        <p:spPr>
          <a:xfrm>
            <a:off x="8763000" y="1714500"/>
            <a:ext cx="3279428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EPDS ≥13: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postnatal depression</a:t>
            </a:r>
            <a:endParaRPr lang="en-US" sz="1950" dirty="0"/>
          </a:p>
        </p:txBody>
      </p:sp>
      <p:sp>
        <p:nvSpPr>
          <p:cNvPr id="12" name="SK-32-text-11"/>
          <p:cNvSpPr/>
          <p:nvPr/>
        </p:nvSpPr>
        <p:spPr>
          <a:xfrm>
            <a:off x="962025" y="2933700"/>
            <a:ext cx="3384203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Perinatal suicide: violent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methods commonest</a:t>
            </a:r>
            <a:endParaRPr lang="en-US" sz="1950" dirty="0"/>
          </a:p>
        </p:txBody>
      </p:sp>
      <p:sp>
        <p:nvSpPr>
          <p:cNvPr id="13" name="SK-32-text-12"/>
          <p:cNvSpPr/>
          <p:nvPr/>
        </p:nvSpPr>
        <p:spPr>
          <a:xfrm>
            <a:off x="4857750" y="2933700"/>
            <a:ext cx="2849761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ACE score 4+: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lifelong health risk</a:t>
            </a:r>
            <a:endParaRPr lang="en-US" sz="1950" dirty="0"/>
          </a:p>
        </p:txBody>
      </p:sp>
      <p:sp>
        <p:nvSpPr>
          <p:cNvPr id="14" name="SK-32-text-13"/>
          <p:cNvSpPr/>
          <p:nvPr/>
        </p:nvSpPr>
        <p:spPr>
          <a:xfrm>
            <a:off x="8763000" y="2933700"/>
            <a:ext cx="2724150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CCE: no physical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contact needed</a:t>
            </a:r>
            <a:endParaRPr lang="en-US" sz="1950" dirty="0"/>
          </a:p>
        </p:txBody>
      </p:sp>
      <p:sp>
        <p:nvSpPr>
          <p:cNvPr id="15" name="SK-32-text-14"/>
          <p:cNvSpPr/>
          <p:nvPr/>
        </p:nvSpPr>
        <p:spPr>
          <a:xfrm>
            <a:off x="962025" y="4133850"/>
            <a:ext cx="3415605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CSERQ15: 5 positives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= refer now</a:t>
            </a:r>
            <a:endParaRPr lang="en-US" sz="1950" dirty="0"/>
          </a:p>
        </p:txBody>
      </p:sp>
      <p:sp>
        <p:nvSpPr>
          <p:cNvPr id="16" name="SK-32-text-15"/>
          <p:cNvSpPr/>
          <p:nvPr/>
        </p:nvSpPr>
        <p:spPr>
          <a:xfrm>
            <a:off x="4857750" y="4133850"/>
            <a:ext cx="3457575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County Lines: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cuckooing, debt bondage</a:t>
            </a:r>
            <a:endParaRPr lang="en-US" sz="1950" dirty="0"/>
          </a:p>
        </p:txBody>
      </p:sp>
      <p:sp>
        <p:nvSpPr>
          <p:cNvPr id="17" name="SK-32-text-16"/>
          <p:cNvSpPr/>
          <p:nvPr/>
        </p:nvSpPr>
        <p:spPr>
          <a:xfrm>
            <a:off x="8763000" y="4133850"/>
            <a:ext cx="2797373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Pre-birth referral: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from 12 weeks</a:t>
            </a:r>
            <a:endParaRPr lang="en-US" sz="1950" dirty="0"/>
          </a:p>
        </p:txBody>
      </p:sp>
      <p:sp>
        <p:nvSpPr>
          <p:cNvPr id="18" name="SK-32-text-17"/>
          <p:cNvSpPr/>
          <p:nvPr/>
        </p:nvSpPr>
        <p:spPr>
          <a:xfrm>
            <a:off x="962025" y="5334000"/>
            <a:ext cx="2744986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GPs: 12 hrs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training / 3 years</a:t>
            </a:r>
            <a:endParaRPr lang="en-US" sz="1950" dirty="0"/>
          </a:p>
        </p:txBody>
      </p:sp>
      <p:sp>
        <p:nvSpPr>
          <p:cNvPr id="19" name="SK-32-text-18"/>
          <p:cNvSpPr/>
          <p:nvPr/>
        </p:nvSpPr>
        <p:spPr>
          <a:xfrm>
            <a:off x="4857750" y="5334000"/>
            <a:ext cx="3289846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Think Family: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parent's ACEs matter</a:t>
            </a:r>
            <a:endParaRPr lang="en-US" sz="1950" dirty="0"/>
          </a:p>
        </p:txBody>
      </p:sp>
      <p:sp>
        <p:nvSpPr>
          <p:cNvPr id="20" name="SK-32-text-19"/>
          <p:cNvSpPr/>
          <p:nvPr/>
        </p:nvSpPr>
        <p:spPr>
          <a:xfrm>
            <a:off x="8763000" y="5334000"/>
            <a:ext cx="3342233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Exploitation: professional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curiosity essential</a:t>
            </a:r>
            <a:endParaRPr lang="en-US" sz="1950" dirty="0"/>
          </a:p>
        </p:txBody>
      </p:sp>
      <p:sp>
        <p:nvSpPr>
          <p:cNvPr id="21" name="SK-32-text-20"/>
          <p:cNvSpPr/>
          <p:nvPr/>
        </p:nvSpPr>
        <p:spPr>
          <a:xfrm>
            <a:off x="4735711" y="6572250"/>
            <a:ext cx="2682180" cy="1991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8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2" name="SK-32-text-21"/>
          <p:cNvSpPr/>
          <p:nvPr/>
        </p:nvSpPr>
        <p:spPr>
          <a:xfrm>
            <a:off x="466725" y="1028700"/>
            <a:ext cx="11725275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i="1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Read each card. If you hesitate — revise that section.</a:t>
            </a:r>
            <a:endParaRPr lang="en-US" sz="16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33-text-2"/>
          <p:cNvSpPr/>
          <p:nvPr/>
        </p:nvSpPr>
        <p:spPr>
          <a:xfrm>
            <a:off x="590550" y="142875"/>
            <a:ext cx="11292840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20"/>
              </a:lnSpc>
              <a:buNone/>
            </a:pPr>
            <a:r>
              <a:rPr lang="en-US" sz="28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2850" dirty="0"/>
          </a:p>
        </p:txBody>
      </p:sp>
      <p:sp>
        <p:nvSpPr>
          <p:cNvPr id="4" name="SK-33-text-3"/>
          <p:cNvSpPr/>
          <p:nvPr/>
        </p:nvSpPr>
        <p:spPr>
          <a:xfrm>
            <a:off x="2419350" y="1781175"/>
            <a:ext cx="8686800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20"/>
              </a:lnSpc>
              <a:buNone/>
            </a:pPr>
            <a:r>
              <a:rPr lang="en-US" sz="2850" dirty="0">
                <a:solidFill>
                  <a:srgbClr val="002855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Important Disclaimer</a:t>
            </a:r>
            <a:endParaRPr lang="en-US" sz="2850" dirty="0"/>
          </a:p>
        </p:txBody>
      </p:sp>
      <p:sp>
        <p:nvSpPr>
          <p:cNvPr id="5" name="SK-33-text-4"/>
          <p:cNvSpPr/>
          <p:nvPr/>
        </p:nvSpPr>
        <p:spPr>
          <a:xfrm>
            <a:off x="1714500" y="5505450"/>
            <a:ext cx="10477500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D35F0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This document does not constitute medical or legal advice.</a:t>
            </a:r>
            <a:endParaRPr lang="en-US" sz="1425" dirty="0"/>
          </a:p>
        </p:txBody>
      </p:sp>
      <p:sp>
        <p:nvSpPr>
          <p:cNvPr id="6" name="SK-33-text-5"/>
          <p:cNvSpPr/>
          <p:nvPr/>
        </p:nvSpPr>
        <p:spPr>
          <a:xfrm>
            <a:off x="3953768" y="1085850"/>
            <a:ext cx="4589115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6D7B8D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33 OF 33 — CLOSING DISCLAIMER</a:t>
            </a:r>
            <a:endParaRPr lang="en-US" sz="1425" dirty="0"/>
          </a:p>
        </p:txBody>
      </p:sp>
      <p:sp>
        <p:nvSpPr>
          <p:cNvPr id="7" name="SK-33-text-6"/>
          <p:cNvSpPr/>
          <p:nvPr/>
        </p:nvSpPr>
        <p:spPr>
          <a:xfrm>
            <a:off x="1714500" y="2571750"/>
            <a:ext cx="10246965" cy="240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This teaching deck has been produced for educational purposes only, as part of the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GP Training Programme.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Always verify clinical information, drug doses, and safeguarding thresholds against the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most current guidance, including: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NICE guidelines (including NG193, CG89)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British National BNF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Working Together to Safeguard Children (2026)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RCPCH Intercollegiate Safeguarding Document (2025, 5th edition)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Clinical guidance is subject to change. It is the responsibility of each clinician to ensure they</a:t>
            </a:r>
            <a:endParaRPr lang="en-US" sz="1575" dirty="0"/>
          </a:p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are practising in accordance with current, locally agreed protocols and national standards.</a:t>
            </a:r>
            <a:endParaRPr lang="en-US" sz="1575" dirty="0"/>
          </a:p>
        </p:txBody>
      </p:sp>
      <p:sp>
        <p:nvSpPr>
          <p:cNvPr id="8" name="SK-33-text-7"/>
          <p:cNvSpPr/>
          <p:nvPr/>
        </p:nvSpPr>
        <p:spPr>
          <a:xfrm>
            <a:off x="4734818" y="6562725"/>
            <a:ext cx="2703165" cy="2326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32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9" name="SK-33-text-8"/>
          <p:cNvSpPr/>
          <p:nvPr/>
        </p:nvSpPr>
        <p:spPr>
          <a:xfrm>
            <a:off x="960090" y="6200775"/>
            <a:ext cx="10728871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Created May 2026 | Updated to NICE NG193 (2023) &amp; Working Together 2026 standards | Source file: safeguarding training – children – 2019.pptx</a:t>
            </a:r>
            <a:endParaRPr lang="en-US" sz="9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5498" y="939403"/>
            <a:ext cx="2560290" cy="2269927"/>
          </a:xfrm>
          <a:prstGeom prst="rect">
            <a:avLst/>
          </a:prstGeom>
        </p:spPr>
      </p:pic>
      <p:sp>
        <p:nvSpPr>
          <p:cNvPr id="4" name="SK-5-text-3"/>
          <p:cNvSpPr/>
          <p:nvPr/>
        </p:nvSpPr>
        <p:spPr>
          <a:xfrm>
            <a:off x="228600" y="123825"/>
            <a:ext cx="11963400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05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Perinatal Mental Health: Definition &amp; Prevalence</a:t>
            </a:r>
            <a:endParaRPr lang="en-US" sz="2550" dirty="0"/>
          </a:p>
        </p:txBody>
      </p:sp>
      <p:sp>
        <p:nvSpPr>
          <p:cNvPr id="5" name="SK-5-text-4"/>
          <p:cNvSpPr/>
          <p:nvPr/>
        </p:nvSpPr>
        <p:spPr>
          <a:xfrm>
            <a:off x="1239143" y="3724275"/>
            <a:ext cx="1864965" cy="66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220"/>
              </a:lnSpc>
              <a:buNone/>
            </a:pPr>
            <a:r>
              <a:rPr lang="en-US" sz="4350" b="1" dirty="0">
                <a:solidFill>
                  <a:srgbClr val="004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 in 5</a:t>
            </a:r>
            <a:endParaRPr lang="en-US" sz="4350" dirty="0"/>
          </a:p>
        </p:txBody>
      </p:sp>
      <p:sp>
        <p:nvSpPr>
          <p:cNvPr id="6" name="SK-5-text-5"/>
          <p:cNvSpPr/>
          <p:nvPr/>
        </p:nvSpPr>
        <p:spPr>
          <a:xfrm>
            <a:off x="4923383" y="3724275"/>
            <a:ext cx="2325886" cy="66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220"/>
              </a:lnSpc>
              <a:buNone/>
            </a:pPr>
            <a:r>
              <a:rPr lang="en-US" sz="4350" b="1" dirty="0">
                <a:solidFill>
                  <a:srgbClr val="007B7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 in 10</a:t>
            </a:r>
            <a:endParaRPr lang="en-US" sz="4350" dirty="0"/>
          </a:p>
        </p:txBody>
      </p:sp>
      <p:sp>
        <p:nvSpPr>
          <p:cNvPr id="7" name="SK-5-text-6"/>
          <p:cNvSpPr/>
          <p:nvPr/>
        </p:nvSpPr>
        <p:spPr>
          <a:xfrm>
            <a:off x="8926264" y="3724275"/>
            <a:ext cx="2063948" cy="66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220"/>
              </a:lnSpc>
              <a:buNone/>
            </a:pPr>
            <a:r>
              <a:rPr lang="en-US" sz="4350" b="1" dirty="0">
                <a:solidFill>
                  <a:srgbClr val="D3810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~50%</a:t>
            </a:r>
            <a:endParaRPr lang="en-US" sz="4350" dirty="0"/>
          </a:p>
        </p:txBody>
      </p:sp>
      <p:sp>
        <p:nvSpPr>
          <p:cNvPr id="8" name="SK-5-text-7"/>
          <p:cNvSpPr/>
          <p:nvPr/>
        </p:nvSpPr>
        <p:spPr>
          <a:xfrm>
            <a:off x="629096" y="4505325"/>
            <a:ext cx="3132683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women affected during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pregnancy or first year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postpartum</a:t>
            </a:r>
            <a:endParaRPr lang="en-US" sz="1875" dirty="0"/>
          </a:p>
        </p:txBody>
      </p:sp>
      <p:sp>
        <p:nvSpPr>
          <p:cNvPr id="9" name="SK-5-text-8"/>
          <p:cNvSpPr/>
          <p:nvPr/>
        </p:nvSpPr>
        <p:spPr>
          <a:xfrm>
            <a:off x="4419600" y="4562475"/>
            <a:ext cx="3352800" cy="595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4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men experience perinatal</a:t>
            </a:r>
            <a:endParaRPr lang="en-US" sz="1875" dirty="0"/>
          </a:p>
          <a:p>
            <a:pPr marL="0" indent="0" algn="ctr">
              <a:lnSpc>
                <a:spcPts val="2344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mental health difficulties</a:t>
            </a:r>
            <a:endParaRPr lang="en-US" sz="1875" dirty="0"/>
          </a:p>
        </p:txBody>
      </p:sp>
      <p:sp>
        <p:nvSpPr>
          <p:cNvPr id="10" name="SK-5-text-9"/>
          <p:cNvSpPr/>
          <p:nvPr/>
        </p:nvSpPr>
        <p:spPr>
          <a:xfrm>
            <a:off x="8166646" y="4524375"/>
            <a:ext cx="3687961" cy="595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4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detected — and only half of</a:t>
            </a:r>
            <a:endParaRPr lang="en-US" sz="1875" dirty="0"/>
          </a:p>
          <a:p>
            <a:pPr marL="0" indent="0" algn="ctr">
              <a:lnSpc>
                <a:spcPts val="2344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those receive treatment</a:t>
            </a:r>
            <a:endParaRPr lang="en-US" sz="1875" dirty="0"/>
          </a:p>
        </p:txBody>
      </p:sp>
      <p:sp>
        <p:nvSpPr>
          <p:cNvPr id="11" name="SK-5-text-10"/>
          <p:cNvSpPr/>
          <p:nvPr/>
        </p:nvSpPr>
        <p:spPr>
          <a:xfrm>
            <a:off x="2171625" y="1184333"/>
            <a:ext cx="83058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D3810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first 12 months following birth</a:t>
            </a:r>
            <a:endParaRPr lang="en-US" sz="1500" dirty="0"/>
          </a:p>
        </p:txBody>
      </p:sp>
      <p:sp>
        <p:nvSpPr>
          <p:cNvPr id="12" name="SK-5-text-11"/>
          <p:cNvSpPr/>
          <p:nvPr/>
        </p:nvSpPr>
        <p:spPr>
          <a:xfrm>
            <a:off x="1098203" y="5505450"/>
            <a:ext cx="2242096" cy="2102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6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 to 20% — NICE NG193</a:t>
            </a:r>
            <a:endParaRPr lang="en-US" sz="1200" dirty="0"/>
          </a:p>
        </p:txBody>
      </p:sp>
      <p:sp>
        <p:nvSpPr>
          <p:cNvPr id="13" name="SK-5-text-12"/>
          <p:cNvSpPr/>
          <p:nvPr/>
        </p:nvSpPr>
        <p:spPr>
          <a:xfrm>
            <a:off x="4868614" y="5505450"/>
            <a:ext cx="2483048" cy="2102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6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Often unasked, often missed</a:t>
            </a:r>
            <a:endParaRPr lang="en-US" sz="1200" dirty="0"/>
          </a:p>
        </p:txBody>
      </p:sp>
      <p:sp>
        <p:nvSpPr>
          <p:cNvPr id="14" name="SK-5-text-13"/>
          <p:cNvSpPr/>
          <p:nvPr/>
        </p:nvSpPr>
        <p:spPr>
          <a:xfrm>
            <a:off x="8034784" y="5505450"/>
            <a:ext cx="3866108" cy="2102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6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Significant under-recognition in primary care</a:t>
            </a:r>
            <a:endParaRPr lang="en-US" sz="1200" dirty="0"/>
          </a:p>
        </p:txBody>
      </p:sp>
      <p:sp>
        <p:nvSpPr>
          <p:cNvPr id="15" name="SK-5-text-14"/>
          <p:cNvSpPr/>
          <p:nvPr/>
        </p:nvSpPr>
        <p:spPr>
          <a:xfrm>
            <a:off x="714375" y="1181100"/>
            <a:ext cx="2286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79797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DEFINITION</a:t>
            </a:r>
            <a:endParaRPr lang="en-US" sz="1500" dirty="0"/>
          </a:p>
        </p:txBody>
      </p:sp>
      <p:sp>
        <p:nvSpPr>
          <p:cNvPr id="16" name="SK-5-text-15"/>
          <p:cNvSpPr/>
          <p:nvPr/>
        </p:nvSpPr>
        <p:spPr>
          <a:xfrm>
            <a:off x="970189" y="1603654"/>
            <a:ext cx="8109496" cy="9121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4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Mental health problems arising during pregnancy or within</a:t>
            </a:r>
            <a:endParaRPr lang="en-US" sz="1800" dirty="0"/>
          </a:p>
          <a:p>
            <a:pPr marL="0" indent="0">
              <a:lnSpc>
                <a:spcPts val="2394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first 12 months following birth — including anxiety,</a:t>
            </a:r>
            <a:endParaRPr lang="en-US" sz="1800" dirty="0"/>
          </a:p>
          <a:p>
            <a:pPr marL="0" indent="0">
              <a:lnSpc>
                <a:spcPts val="2394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depression, PTSD, bipolar disorder, and postpartum psychosis.</a:t>
            </a:r>
            <a:endParaRPr lang="en-US" sz="1800" dirty="0"/>
          </a:p>
        </p:txBody>
      </p:sp>
      <p:sp>
        <p:nvSpPr>
          <p:cNvPr id="17" name="SK-5-text-16"/>
          <p:cNvSpPr/>
          <p:nvPr/>
        </p:nvSpPr>
        <p:spPr>
          <a:xfrm>
            <a:off x="587829" y="6086475"/>
            <a:ext cx="12192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~25% of maternal deaths between 6 weeks and 1 year postpartum are related to mental health — MBRRACE-UK. Suicide is a leading cause.</a:t>
            </a:r>
            <a:endParaRPr lang="en-US" sz="1200" dirty="0"/>
          </a:p>
        </p:txBody>
      </p:sp>
      <p:sp>
        <p:nvSpPr>
          <p:cNvPr id="18" name="SK-5-text-17"/>
          <p:cNvSpPr/>
          <p:nvPr/>
        </p:nvSpPr>
        <p:spPr>
          <a:xfrm>
            <a:off x="714375" y="2819400"/>
            <a:ext cx="7319010" cy="194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79797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Source: NICE NG193 (updated 2023)</a:t>
            </a:r>
            <a:endParaRPr lang="en-US" sz="1275" dirty="0"/>
          </a:p>
        </p:txBody>
      </p:sp>
      <p:sp>
        <p:nvSpPr>
          <p:cNvPr id="19" name="SK-5-text-18"/>
          <p:cNvSpPr/>
          <p:nvPr/>
        </p:nvSpPr>
        <p:spPr>
          <a:xfrm>
            <a:off x="5090071" y="6572250"/>
            <a:ext cx="20115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04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413992"/>
            <a:ext cx="11058145" cy="2506678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5" y="2477178"/>
            <a:ext cx="2154449" cy="67134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9299" y="2477178"/>
            <a:ext cx="2154449" cy="671343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1374" y="2477178"/>
            <a:ext cx="2154449" cy="67134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3447" y="2477178"/>
            <a:ext cx="2154449" cy="671343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5522" y="2477178"/>
            <a:ext cx="2154597" cy="671343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3211706"/>
            <a:ext cx="2154449" cy="164577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9299" y="3211706"/>
            <a:ext cx="2154449" cy="164577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61374" y="3211706"/>
            <a:ext cx="2154449" cy="164577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63447" y="3211706"/>
            <a:ext cx="2154449" cy="164577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65522" y="3211706"/>
            <a:ext cx="2154597" cy="1645779"/>
          </a:xfrm>
          <a:prstGeom prst="rect">
            <a:avLst/>
          </a:prstGeom>
        </p:spPr>
      </p:pic>
      <p:sp>
        <p:nvSpPr>
          <p:cNvPr id="14" name="SK-6-text-13"/>
          <p:cNvSpPr/>
          <p:nvPr/>
        </p:nvSpPr>
        <p:spPr>
          <a:xfrm>
            <a:off x="657225" y="2477178"/>
            <a:ext cx="1868699" cy="6713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</a:rPr>
              <a:t>Adjustment Disorders &amp; Distress</a:t>
            </a:r>
            <a:endParaRPr lang="en-US" sz="1575" dirty="0"/>
          </a:p>
        </p:txBody>
      </p:sp>
      <p:sp>
        <p:nvSpPr>
          <p:cNvPr id="15" name="SK-6-text-14"/>
          <p:cNvSpPr/>
          <p:nvPr/>
        </p:nvSpPr>
        <p:spPr>
          <a:xfrm>
            <a:off x="3135524" y="2524566"/>
            <a:ext cx="1868699" cy="6713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</a:rPr>
              <a:t>Mild–Moderate Depression &amp; Anxiety</a:t>
            </a:r>
            <a:endParaRPr lang="en-US" sz="1575" dirty="0"/>
          </a:p>
        </p:txBody>
      </p:sp>
      <p:sp>
        <p:nvSpPr>
          <p:cNvPr id="16" name="SK-6-text-15"/>
          <p:cNvSpPr/>
          <p:nvPr/>
        </p:nvSpPr>
        <p:spPr>
          <a:xfrm>
            <a:off x="5305357" y="2477178"/>
            <a:ext cx="1868699" cy="6713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</a:rPr>
              <a:t>Severe Depression &amp; PTSD</a:t>
            </a:r>
            <a:endParaRPr lang="en-US" sz="1575" dirty="0"/>
          </a:p>
        </p:txBody>
      </p:sp>
      <p:sp>
        <p:nvSpPr>
          <p:cNvPr id="17" name="SK-6-text-16"/>
          <p:cNvSpPr/>
          <p:nvPr/>
        </p:nvSpPr>
        <p:spPr>
          <a:xfrm>
            <a:off x="7453947" y="2477178"/>
            <a:ext cx="1868699" cy="6713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</a:rPr>
              <a:t>Chronic Serious Mental Illness</a:t>
            </a:r>
            <a:endParaRPr lang="en-US" sz="1575" dirty="0"/>
          </a:p>
        </p:txBody>
      </p:sp>
      <p:sp>
        <p:nvSpPr>
          <p:cNvPr id="18" name="SK-6-text-17"/>
          <p:cNvSpPr/>
          <p:nvPr/>
        </p:nvSpPr>
        <p:spPr>
          <a:xfrm>
            <a:off x="9798898" y="2467848"/>
            <a:ext cx="1868847" cy="6713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</a:rPr>
              <a:t>Postpartum Psychosis</a:t>
            </a:r>
            <a:endParaRPr lang="en-US" sz="1575" dirty="0"/>
          </a:p>
        </p:txBody>
      </p:sp>
      <p:sp>
        <p:nvSpPr>
          <p:cNvPr id="19" name="SK-6-text-18"/>
          <p:cNvSpPr/>
          <p:nvPr/>
        </p:nvSpPr>
        <p:spPr>
          <a:xfrm>
            <a:off x="752476" y="3369669"/>
            <a:ext cx="1963948" cy="1737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Prevalence:</a:t>
            </a:r>
            <a:endParaRPr lang="en-US" sz="1425" dirty="0"/>
          </a:p>
        </p:txBody>
      </p:sp>
      <p:sp>
        <p:nvSpPr>
          <p:cNvPr id="20" name="SK-6-text-19"/>
          <p:cNvSpPr/>
          <p:nvPr/>
        </p:nvSpPr>
        <p:spPr>
          <a:xfrm>
            <a:off x="752476" y="355922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150–300 per 1,000 births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752476" y="3843559"/>
            <a:ext cx="1963948" cy="173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Annual UK cases:</a:t>
            </a:r>
            <a:endParaRPr lang="en-US" sz="1425" dirty="0"/>
          </a:p>
        </p:txBody>
      </p:sp>
      <p:sp>
        <p:nvSpPr>
          <p:cNvPr id="22" name="SK-6-text-21"/>
          <p:cNvSpPr/>
          <p:nvPr/>
        </p:nvSpPr>
        <p:spPr>
          <a:xfrm>
            <a:off x="752476" y="403311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Up to 210,000/year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752476" y="4396430"/>
            <a:ext cx="1963948" cy="3030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444444"/>
                </a:solidFill>
              </a:rPr>
              <a:t>*Most common — often self-limiting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2954550" y="3369669"/>
            <a:ext cx="1963948" cy="1737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Prevalence:</a:t>
            </a:r>
            <a:endParaRPr lang="en-US" sz="1425" dirty="0"/>
          </a:p>
        </p:txBody>
      </p:sp>
      <p:sp>
        <p:nvSpPr>
          <p:cNvPr id="25" name="SK-6-text-24"/>
          <p:cNvSpPr/>
          <p:nvPr/>
        </p:nvSpPr>
        <p:spPr>
          <a:xfrm>
            <a:off x="2954550" y="355922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100–150 per 1,000 births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2954550" y="3843559"/>
            <a:ext cx="1963948" cy="173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Annual UK cases:</a:t>
            </a:r>
            <a:endParaRPr lang="en-US" sz="1425" dirty="0"/>
          </a:p>
        </p:txBody>
      </p:sp>
      <p:sp>
        <p:nvSpPr>
          <p:cNvPr id="27" name="SK-6-text-26"/>
          <p:cNvSpPr/>
          <p:nvPr/>
        </p:nvSpPr>
        <p:spPr>
          <a:xfrm>
            <a:off x="2954550" y="403311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~105,000/year</a:t>
            </a:r>
            <a:endParaRPr lang="en-US" sz="1350" dirty="0"/>
          </a:p>
        </p:txBody>
      </p:sp>
      <p:sp>
        <p:nvSpPr>
          <p:cNvPr id="28" name="SK-6-text-27"/>
          <p:cNvSpPr/>
          <p:nvPr/>
        </p:nvSpPr>
        <p:spPr>
          <a:xfrm>
            <a:off x="2954550" y="4396430"/>
            <a:ext cx="1963948" cy="151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444444"/>
                </a:solidFill>
              </a:rPr>
              <a:t>*Frequently under-detected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5156624" y="3369669"/>
            <a:ext cx="1963948" cy="1737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Prevalence:</a:t>
            </a:r>
            <a:endParaRPr lang="en-US" sz="1425" dirty="0"/>
          </a:p>
        </p:txBody>
      </p:sp>
      <p:sp>
        <p:nvSpPr>
          <p:cNvPr id="30" name="SK-6-text-29"/>
          <p:cNvSpPr/>
          <p:nvPr/>
        </p:nvSpPr>
        <p:spPr>
          <a:xfrm>
            <a:off x="5156624" y="355922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30 per 1,000 births each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5156624" y="3843559"/>
            <a:ext cx="1963948" cy="173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Annual UK cases:</a:t>
            </a:r>
            <a:endParaRPr lang="en-US" sz="1425" dirty="0"/>
          </a:p>
        </p:txBody>
      </p:sp>
      <p:sp>
        <p:nvSpPr>
          <p:cNvPr id="32" name="SK-6-text-31"/>
          <p:cNvSpPr/>
          <p:nvPr/>
        </p:nvSpPr>
        <p:spPr>
          <a:xfrm>
            <a:off x="5156624" y="403311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~21,000/year each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5156624" y="4396430"/>
            <a:ext cx="1963948" cy="3030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444444"/>
                </a:solidFill>
              </a:rPr>
              <a:t>*Specialist input often needed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7358698" y="3369669"/>
            <a:ext cx="1963948" cy="1737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Prevalence:</a:t>
            </a:r>
            <a:endParaRPr lang="en-US" sz="1425" dirty="0"/>
          </a:p>
        </p:txBody>
      </p:sp>
      <p:sp>
        <p:nvSpPr>
          <p:cNvPr id="35" name="SK-6-text-34"/>
          <p:cNvSpPr/>
          <p:nvPr/>
        </p:nvSpPr>
        <p:spPr>
          <a:xfrm>
            <a:off x="7358698" y="355922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2 per 1,000 births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7358698" y="3843559"/>
            <a:ext cx="1963948" cy="173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Annual UK cases:</a:t>
            </a:r>
            <a:endParaRPr lang="en-US" sz="1425" dirty="0"/>
          </a:p>
        </p:txBody>
      </p:sp>
      <p:sp>
        <p:nvSpPr>
          <p:cNvPr id="37" name="SK-6-text-36"/>
          <p:cNvSpPr/>
          <p:nvPr/>
        </p:nvSpPr>
        <p:spPr>
          <a:xfrm>
            <a:off x="7358698" y="4033115"/>
            <a:ext cx="1963948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~1,400/year</a:t>
            </a:r>
            <a:endParaRPr lang="en-US" sz="1350" dirty="0"/>
          </a:p>
        </p:txBody>
      </p:sp>
      <p:sp>
        <p:nvSpPr>
          <p:cNvPr id="38" name="SK-6-text-37"/>
          <p:cNvSpPr/>
          <p:nvPr/>
        </p:nvSpPr>
        <p:spPr>
          <a:xfrm>
            <a:off x="7358698" y="4396430"/>
            <a:ext cx="1963948" cy="3030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444444"/>
                </a:solidFill>
              </a:rPr>
              <a:t>*Requires preconception planning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9560772" y="3369669"/>
            <a:ext cx="1964096" cy="1737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Prevalence:</a:t>
            </a:r>
            <a:endParaRPr lang="en-US" sz="1425" dirty="0"/>
          </a:p>
        </p:txBody>
      </p:sp>
      <p:sp>
        <p:nvSpPr>
          <p:cNvPr id="40" name="SK-6-text-39"/>
          <p:cNvSpPr/>
          <p:nvPr/>
        </p:nvSpPr>
        <p:spPr>
          <a:xfrm>
            <a:off x="9560772" y="3559225"/>
            <a:ext cx="1964096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2 per 1,000 births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9560772" y="3843559"/>
            <a:ext cx="1964096" cy="173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333333"/>
                </a:solidFill>
              </a:rPr>
              <a:t>Annual UK cases:</a:t>
            </a:r>
            <a:endParaRPr lang="en-US" sz="1425" dirty="0"/>
          </a:p>
        </p:txBody>
      </p:sp>
      <p:sp>
        <p:nvSpPr>
          <p:cNvPr id="42" name="SK-6-text-41"/>
          <p:cNvSpPr/>
          <p:nvPr/>
        </p:nvSpPr>
        <p:spPr>
          <a:xfrm>
            <a:off x="9560772" y="4033115"/>
            <a:ext cx="1964096" cy="1658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~1,400/year</a:t>
            </a:r>
            <a:endParaRPr lang="en-US" sz="1350" dirty="0"/>
          </a:p>
        </p:txBody>
      </p:sp>
      <p:sp>
        <p:nvSpPr>
          <p:cNvPr id="43" name="SK-6-text-42"/>
          <p:cNvSpPr/>
          <p:nvPr/>
        </p:nvSpPr>
        <p:spPr>
          <a:xfrm>
            <a:off x="9560772" y="4396430"/>
            <a:ext cx="1964096" cy="3030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A4252C"/>
                </a:solidFill>
              </a:rPr>
              <a:t>*⚠ EMERGENCY — admit to MBU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657225" y="742950"/>
            <a:ext cx="11534775" cy="578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552"/>
              </a:lnSpc>
              <a:buNone/>
            </a:pPr>
            <a:r>
              <a:rPr lang="en-US" sz="38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Spectrum of Perinatal Mental Illness</a:t>
            </a:r>
            <a:endParaRPr lang="en-US" sz="3825" dirty="0"/>
          </a:p>
        </p:txBody>
      </p:sp>
      <p:sp>
        <p:nvSpPr>
          <p:cNvPr id="45" name="SK-6-text-44"/>
          <p:cNvSpPr/>
          <p:nvPr/>
        </p:nvSpPr>
        <p:spPr>
          <a:xfrm>
            <a:off x="752476" y="5334000"/>
            <a:ext cx="670471" cy="39379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101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1950" dirty="0"/>
          </a:p>
        </p:txBody>
      </p:sp>
      <p:sp>
        <p:nvSpPr>
          <p:cNvPr id="46" name="SK-6-text-45"/>
          <p:cNvSpPr/>
          <p:nvPr/>
        </p:nvSpPr>
        <p:spPr>
          <a:xfrm>
            <a:off x="1734449" y="5396415"/>
            <a:ext cx="10844213" cy="3286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Only ~50% of cases are detected — and only 50% of those detected receive treatment.</a:t>
            </a:r>
            <a:endParaRPr lang="en-US" sz="1725" dirty="0"/>
          </a:p>
        </p:txBody>
      </p:sp>
      <p:sp>
        <p:nvSpPr>
          <p:cNvPr id="47" name="SK-6-text-46"/>
          <p:cNvSpPr/>
          <p:nvPr/>
        </p:nvSpPr>
        <p:spPr>
          <a:xfrm>
            <a:off x="394246" y="1524000"/>
            <a:ext cx="11797754" cy="3286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1725" dirty="0">
                <a:solidFill>
                  <a:srgbClr val="4E5D7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*From common distress to rare psychiatric emergency — all require GP awareness</a:t>
            </a:r>
            <a:endParaRPr lang="en-US" sz="1725" dirty="0"/>
          </a:p>
        </p:txBody>
      </p:sp>
      <p:sp>
        <p:nvSpPr>
          <p:cNvPr id="48" name="SK-6-text-47"/>
          <p:cNvSpPr/>
          <p:nvPr/>
        </p:nvSpPr>
        <p:spPr>
          <a:xfrm>
            <a:off x="5005388" y="57150"/>
            <a:ext cx="22002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9" name="SK-6-text-48"/>
          <p:cNvSpPr/>
          <p:nvPr/>
        </p:nvSpPr>
        <p:spPr>
          <a:xfrm>
            <a:off x="5006727" y="6619875"/>
            <a:ext cx="21687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0" name="SK-6-text-49"/>
          <p:cNvSpPr/>
          <p:nvPr/>
        </p:nvSpPr>
        <p:spPr>
          <a:xfrm>
            <a:off x="657225" y="6153150"/>
            <a:ext cx="2316480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i="1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*More common</a:t>
            </a:r>
            <a:endParaRPr lang="en-US" sz="1200" dirty="0"/>
          </a:p>
        </p:txBody>
      </p:sp>
      <p:sp>
        <p:nvSpPr>
          <p:cNvPr id="51" name="SK-6-text-50"/>
          <p:cNvSpPr/>
          <p:nvPr/>
        </p:nvSpPr>
        <p:spPr>
          <a:xfrm>
            <a:off x="10410825" y="6153150"/>
            <a:ext cx="1152525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48"/>
              </a:lnSpc>
              <a:buNone/>
            </a:pPr>
            <a:r>
              <a:rPr lang="en-US" sz="1200" i="1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*More severe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6048673"/>
            <a:ext cx="341263" cy="308521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365" y="3915817"/>
            <a:ext cx="560784" cy="603498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867894"/>
            <a:ext cx="499765" cy="726877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0063" y="2016175"/>
            <a:ext cx="2231082" cy="2496294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1365" y="1453753"/>
            <a:ext cx="621655" cy="52119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1453753"/>
            <a:ext cx="609600" cy="521196"/>
          </a:xfrm>
          <a:prstGeom prst="rect">
            <a:avLst/>
          </a:prstGeom>
        </p:spPr>
      </p:pic>
      <p:sp>
        <p:nvSpPr>
          <p:cNvPr id="9" name="SK-7-text-8"/>
          <p:cNvSpPr/>
          <p:nvPr/>
        </p:nvSpPr>
        <p:spPr>
          <a:xfrm>
            <a:off x="352425" y="266700"/>
            <a:ext cx="11839575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05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Risk Factors for Perinatal Mental Illness</a:t>
            </a:r>
            <a:endParaRPr lang="en-US" sz="2700" dirty="0"/>
          </a:p>
        </p:txBody>
      </p:sp>
      <p:sp>
        <p:nvSpPr>
          <p:cNvPr id="10" name="SK-7-text-9"/>
          <p:cNvSpPr/>
          <p:nvPr/>
        </p:nvSpPr>
        <p:spPr>
          <a:xfrm>
            <a:off x="1323975" y="1562100"/>
            <a:ext cx="822960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4A145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Personal &amp; Psychiatric History</a:t>
            </a:r>
            <a:endParaRPr lang="en-US" sz="1800" dirty="0"/>
          </a:p>
        </p:txBody>
      </p:sp>
      <p:sp>
        <p:nvSpPr>
          <p:cNvPr id="11" name="SK-7-text-10"/>
          <p:cNvSpPr/>
          <p:nvPr/>
        </p:nvSpPr>
        <p:spPr>
          <a:xfrm>
            <a:off x="6448425" y="1562100"/>
            <a:ext cx="5743575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1F4E5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Social &amp; Relational Factors</a:t>
            </a:r>
            <a:endParaRPr lang="en-US" sz="1800" dirty="0"/>
          </a:p>
        </p:txBody>
      </p:sp>
      <p:sp>
        <p:nvSpPr>
          <p:cNvPr id="12" name="SK-7-text-11"/>
          <p:cNvSpPr/>
          <p:nvPr/>
        </p:nvSpPr>
        <p:spPr>
          <a:xfrm>
            <a:off x="1323975" y="3895725"/>
            <a:ext cx="2629793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9F4B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Obstetric &amp;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9F4B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Pregnancy Factors</a:t>
            </a:r>
            <a:endParaRPr lang="en-US" sz="1800" dirty="0"/>
          </a:p>
        </p:txBody>
      </p:sp>
      <p:sp>
        <p:nvSpPr>
          <p:cNvPr id="13" name="SK-7-text-12"/>
          <p:cNvSpPr/>
          <p:nvPr/>
        </p:nvSpPr>
        <p:spPr>
          <a:xfrm>
            <a:off x="6381750" y="3895725"/>
            <a:ext cx="2703165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7A002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Childhood &amp;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7A002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Contextual Factors</a:t>
            </a:r>
            <a:endParaRPr lang="en-US" sz="1800" dirty="0"/>
          </a:p>
        </p:txBody>
      </p:sp>
      <p:sp>
        <p:nvSpPr>
          <p:cNvPr id="14" name="SK-7-text-13"/>
          <p:cNvSpPr/>
          <p:nvPr/>
        </p:nvSpPr>
        <p:spPr>
          <a:xfrm>
            <a:off x="657225" y="2143125"/>
            <a:ext cx="5092005" cy="10590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Personal history of mental health problems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Family or personal history of bipolar disorder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Bereavement or pregnancy loss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Alcohol or drug misuse</a:t>
            </a:r>
            <a:endParaRPr lang="en-US" sz="1500" dirty="0"/>
          </a:p>
        </p:txBody>
      </p:sp>
      <p:sp>
        <p:nvSpPr>
          <p:cNvPr id="15" name="SK-7-text-14"/>
          <p:cNvSpPr/>
          <p:nvPr/>
        </p:nvSpPr>
        <p:spPr>
          <a:xfrm>
            <a:off x="5772150" y="2143125"/>
            <a:ext cx="3048893" cy="10590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Domestic abuse 🚩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Interpersonal conflict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Inadequate social support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Migration status</a:t>
            </a:r>
            <a:endParaRPr lang="en-US" sz="1500" dirty="0"/>
          </a:p>
        </p:txBody>
      </p:sp>
      <p:sp>
        <p:nvSpPr>
          <p:cNvPr id="16" name="SK-7-text-15"/>
          <p:cNvSpPr/>
          <p:nvPr/>
        </p:nvSpPr>
        <p:spPr>
          <a:xfrm>
            <a:off x="657225" y="4714875"/>
            <a:ext cx="4599533" cy="794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Unplanned or unwanted pregnancy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History of perinatal loss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Preterm birth or neonatal complications</a:t>
            </a:r>
            <a:endParaRPr lang="en-US" sz="1500" dirty="0"/>
          </a:p>
        </p:txBody>
      </p:sp>
      <p:sp>
        <p:nvSpPr>
          <p:cNvPr id="17" name="SK-7-text-16"/>
          <p:cNvSpPr/>
          <p:nvPr/>
        </p:nvSpPr>
        <p:spPr>
          <a:xfrm>
            <a:off x="5772150" y="4714875"/>
            <a:ext cx="4840486" cy="794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Experience of childhood abuse and neglect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Looked After Child (LAC) history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• Socioeconomic deprivation</a:t>
            </a:r>
            <a:endParaRPr lang="en-US" sz="1500" dirty="0"/>
          </a:p>
        </p:txBody>
      </p:sp>
      <p:sp>
        <p:nvSpPr>
          <p:cNvPr id="18" name="SK-7-text-17"/>
          <p:cNvSpPr/>
          <p:nvPr/>
        </p:nvSpPr>
        <p:spPr>
          <a:xfrm>
            <a:off x="8556278" y="123825"/>
            <a:ext cx="3635573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Section 2: Perinatal Mental Health</a:t>
            </a:r>
            <a:endParaRPr lang="en-US" sz="1500" dirty="0"/>
          </a:p>
        </p:txBody>
      </p:sp>
      <p:sp>
        <p:nvSpPr>
          <p:cNvPr id="19" name="SK-7-text-18"/>
          <p:cNvSpPr/>
          <p:nvPr/>
        </p:nvSpPr>
        <p:spPr>
          <a:xfrm>
            <a:off x="941615" y="6114146"/>
            <a:ext cx="12192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58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⚠️ Domestic abuse is the single most important modifiable risk factor — always ask at booking and every contact.</a:t>
            </a:r>
            <a:endParaRPr lang="en-US" sz="1350" dirty="0"/>
          </a:p>
        </p:txBody>
      </p:sp>
      <p:sp>
        <p:nvSpPr>
          <p:cNvPr id="20" name="SK-7-text-19"/>
          <p:cNvSpPr/>
          <p:nvPr/>
        </p:nvSpPr>
        <p:spPr>
          <a:xfrm>
            <a:off x="5007173" y="6638925"/>
            <a:ext cx="215830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8-text-2"/>
          <p:cNvSpPr/>
          <p:nvPr/>
        </p:nvSpPr>
        <p:spPr>
          <a:xfrm>
            <a:off x="590550" y="581025"/>
            <a:ext cx="1160145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Specific Risks: Women with Bipolar Disorder</a:t>
            </a:r>
            <a:endParaRPr lang="en-US" sz="3000" dirty="0"/>
          </a:p>
        </p:txBody>
      </p:sp>
      <p:sp>
        <p:nvSpPr>
          <p:cNvPr id="4" name="SK-8-text-3"/>
          <p:cNvSpPr/>
          <p:nvPr/>
        </p:nvSpPr>
        <p:spPr>
          <a:xfrm>
            <a:off x="962025" y="3162300"/>
            <a:ext cx="4953000" cy="6884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421"/>
              </a:lnSpc>
              <a:buNone/>
            </a:pPr>
            <a:r>
              <a:rPr lang="en-US" sz="390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&gt;1 in 5</a:t>
            </a:r>
            <a:endParaRPr lang="en-US" sz="3900" dirty="0"/>
          </a:p>
        </p:txBody>
      </p:sp>
      <p:sp>
        <p:nvSpPr>
          <p:cNvPr id="5" name="SK-8-text-4"/>
          <p:cNvSpPr/>
          <p:nvPr/>
        </p:nvSpPr>
        <p:spPr>
          <a:xfrm>
            <a:off x="4010025" y="3162300"/>
            <a:ext cx="4358640" cy="6884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421"/>
              </a:lnSpc>
              <a:buNone/>
            </a:pPr>
            <a:r>
              <a:rPr lang="en-US" sz="390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 in 2</a:t>
            </a:r>
            <a:endParaRPr lang="en-US" sz="3900" dirty="0"/>
          </a:p>
        </p:txBody>
      </p:sp>
      <p:sp>
        <p:nvSpPr>
          <p:cNvPr id="6" name="SK-8-text-5"/>
          <p:cNvSpPr/>
          <p:nvPr/>
        </p:nvSpPr>
        <p:spPr>
          <a:xfrm>
            <a:off x="6867525" y="3162300"/>
            <a:ext cx="4358640" cy="6884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421"/>
              </a:lnSpc>
              <a:buNone/>
            </a:pPr>
            <a:r>
              <a:rPr lang="en-US" sz="390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 in 2</a:t>
            </a:r>
            <a:endParaRPr lang="en-US" sz="3900" dirty="0"/>
          </a:p>
        </p:txBody>
      </p:sp>
      <p:sp>
        <p:nvSpPr>
          <p:cNvPr id="7" name="SK-8-text-6"/>
          <p:cNvSpPr/>
          <p:nvPr/>
        </p:nvSpPr>
        <p:spPr>
          <a:xfrm>
            <a:off x="9553575" y="3162300"/>
            <a:ext cx="2638425" cy="6884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421"/>
              </a:lnSpc>
              <a:buNone/>
            </a:pPr>
            <a:r>
              <a:rPr lang="en-US" sz="390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~1 in 2</a:t>
            </a:r>
            <a:endParaRPr lang="en-US" sz="3900" dirty="0"/>
          </a:p>
        </p:txBody>
      </p:sp>
      <p:sp>
        <p:nvSpPr>
          <p:cNvPr id="8" name="SK-8-text-7"/>
          <p:cNvSpPr/>
          <p:nvPr/>
        </p:nvSpPr>
        <p:spPr>
          <a:xfrm>
            <a:off x="741462" y="4076700"/>
            <a:ext cx="2126903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Postnatal</a:t>
            </a:r>
            <a:endParaRPr lang="en-US" sz="1950" dirty="0"/>
          </a:p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Psychosis Risk</a:t>
            </a:r>
            <a:endParaRPr lang="en-US" sz="1950" dirty="0"/>
          </a:p>
        </p:txBody>
      </p:sp>
      <p:sp>
        <p:nvSpPr>
          <p:cNvPr id="9" name="SK-8-text-8"/>
          <p:cNvSpPr/>
          <p:nvPr/>
        </p:nvSpPr>
        <p:spPr>
          <a:xfrm>
            <a:off x="3608487" y="4076700"/>
            <a:ext cx="2126903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Postnatal</a:t>
            </a:r>
            <a:endParaRPr lang="en-US" sz="1950" dirty="0"/>
          </a:p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Psychosis Risk</a:t>
            </a:r>
            <a:endParaRPr lang="en-US" sz="1950" dirty="0"/>
          </a:p>
        </p:txBody>
      </p:sp>
      <p:sp>
        <p:nvSpPr>
          <p:cNvPr id="10" name="SK-8-text-9"/>
          <p:cNvSpPr/>
          <p:nvPr/>
        </p:nvSpPr>
        <p:spPr>
          <a:xfrm>
            <a:off x="6495008" y="4076700"/>
            <a:ext cx="2116336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Postnatal</a:t>
            </a:r>
            <a:endParaRPr lang="en-US" sz="1950" dirty="0"/>
          </a:p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Psychosis Risk</a:t>
            </a:r>
            <a:endParaRPr lang="en-US" sz="1950" dirty="0"/>
          </a:p>
        </p:txBody>
      </p:sp>
      <p:sp>
        <p:nvSpPr>
          <p:cNvPr id="11" name="SK-8-text-10"/>
          <p:cNvSpPr/>
          <p:nvPr/>
        </p:nvSpPr>
        <p:spPr>
          <a:xfrm>
            <a:off x="9199215" y="4076700"/>
            <a:ext cx="2346871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Severe Postnatal</a:t>
            </a:r>
            <a:endParaRPr lang="en-US" sz="1950" dirty="0"/>
          </a:p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Depression</a:t>
            </a:r>
            <a:endParaRPr lang="en-US" sz="1950" dirty="0"/>
          </a:p>
        </p:txBody>
      </p:sp>
      <p:sp>
        <p:nvSpPr>
          <p:cNvPr id="12" name="SK-8-text-11"/>
          <p:cNvSpPr/>
          <p:nvPr/>
        </p:nvSpPr>
        <p:spPr>
          <a:xfrm>
            <a:off x="897775" y="5724525"/>
            <a:ext cx="12192000" cy="5432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9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Action: Women with bipolar disorder planning pregnancy or newly pregnant must have a pre-</a:t>
            </a:r>
            <a:endParaRPr lang="en-US" sz="1725" dirty="0"/>
          </a:p>
          <a:p>
            <a:pPr marL="0" indent="0">
              <a:lnSpc>
                <a:spcPts val="2139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conception or early antenatal psychiatric review. Refer proactively — do not wait for symptoms.</a:t>
            </a:r>
            <a:endParaRPr lang="en-US" sz="1725" dirty="0"/>
          </a:p>
        </p:txBody>
      </p:sp>
      <p:sp>
        <p:nvSpPr>
          <p:cNvPr id="13" name="SK-8-text-12"/>
          <p:cNvSpPr/>
          <p:nvPr/>
        </p:nvSpPr>
        <p:spPr>
          <a:xfrm>
            <a:off x="657225" y="238125"/>
            <a:ext cx="52578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PERINATAL MENTAL HEALTH</a:t>
            </a:r>
            <a:endParaRPr lang="en-US" sz="1500" dirty="0"/>
          </a:p>
        </p:txBody>
      </p:sp>
      <p:sp>
        <p:nvSpPr>
          <p:cNvPr id="14" name="SK-8-text-13"/>
          <p:cNvSpPr/>
          <p:nvPr/>
        </p:nvSpPr>
        <p:spPr>
          <a:xfrm>
            <a:off x="10497443" y="733425"/>
            <a:ext cx="102676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 RISK</a:t>
            </a:r>
            <a:endParaRPr lang="en-US" sz="1500" dirty="0"/>
          </a:p>
        </p:txBody>
      </p:sp>
      <p:sp>
        <p:nvSpPr>
          <p:cNvPr id="15" name="SK-8-text-14"/>
          <p:cNvSpPr/>
          <p:nvPr/>
        </p:nvSpPr>
        <p:spPr>
          <a:xfrm>
            <a:off x="6340673" y="4762500"/>
            <a:ext cx="2367855" cy="472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Bipolar + family history</a:t>
            </a:r>
            <a:endParaRPr lang="en-US" sz="1500" dirty="0"/>
          </a:p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postnatal psychosis</a:t>
            </a:r>
            <a:endParaRPr lang="en-US" sz="1500" dirty="0"/>
          </a:p>
        </p:txBody>
      </p:sp>
      <p:sp>
        <p:nvSpPr>
          <p:cNvPr id="16" name="SK-8-text-15"/>
          <p:cNvSpPr/>
          <p:nvPr/>
        </p:nvSpPr>
        <p:spPr>
          <a:xfrm>
            <a:off x="9338221" y="4762500"/>
            <a:ext cx="2011561" cy="472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Women with bipolar</a:t>
            </a:r>
            <a:endParaRPr lang="en-US" sz="1500" dirty="0"/>
          </a:p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disorder</a:t>
            </a:r>
            <a:endParaRPr lang="en-US" sz="1500" dirty="0"/>
          </a:p>
        </p:txBody>
      </p:sp>
      <p:sp>
        <p:nvSpPr>
          <p:cNvPr id="17" name="SK-8-text-16"/>
          <p:cNvSpPr/>
          <p:nvPr/>
        </p:nvSpPr>
        <p:spPr>
          <a:xfrm>
            <a:off x="804267" y="4762500"/>
            <a:ext cx="2001143" cy="472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Women with bipolar</a:t>
            </a:r>
            <a:endParaRPr lang="en-US" sz="1500" dirty="0"/>
          </a:p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disorder</a:t>
            </a:r>
            <a:endParaRPr lang="en-US" sz="1500" dirty="0"/>
          </a:p>
        </p:txBody>
      </p:sp>
      <p:sp>
        <p:nvSpPr>
          <p:cNvPr id="18" name="SK-8-text-17"/>
          <p:cNvSpPr/>
          <p:nvPr/>
        </p:nvSpPr>
        <p:spPr>
          <a:xfrm>
            <a:off x="3683198" y="4762500"/>
            <a:ext cx="1948755" cy="472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Previous postnatal</a:t>
            </a:r>
            <a:endParaRPr lang="en-US" sz="1500" dirty="0"/>
          </a:p>
          <a:p>
            <a:pPr marL="0" indent="0" algn="ctr">
              <a:lnSpc>
                <a:spcPts val="1860"/>
              </a:lnSpc>
              <a:buNone/>
            </a:pPr>
            <a:r>
              <a:rPr lang="en-US" sz="1500" i="1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psychosis</a:t>
            </a:r>
            <a:endParaRPr lang="en-US" sz="1500" dirty="0"/>
          </a:p>
        </p:txBody>
      </p:sp>
      <p:sp>
        <p:nvSpPr>
          <p:cNvPr id="19" name="SK-8-text-18"/>
          <p:cNvSpPr/>
          <p:nvPr/>
        </p:nvSpPr>
        <p:spPr>
          <a:xfrm>
            <a:off x="5004792" y="6610350"/>
            <a:ext cx="2210693" cy="1882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2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0" name="SK-8-text-19"/>
          <p:cNvSpPr/>
          <p:nvPr/>
        </p:nvSpPr>
        <p:spPr>
          <a:xfrm>
            <a:off x="741462" y="1595955"/>
            <a:ext cx="12192000" cy="293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2"/>
              </a:lnSpc>
              <a:buNone/>
            </a:pPr>
            <a:r>
              <a:rPr lang="en-US" sz="1725" dirty="0">
                <a:solidFill>
                  <a:srgbClr val="29292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Bipolar disorder significantly elevates the risk of postpartum psychosis and severe postnatal depression.</a:t>
            </a:r>
            <a:endParaRPr lang="en-US" sz="17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9365" y="2455069"/>
            <a:ext cx="609600" cy="61719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6980" y="2455069"/>
            <a:ext cx="426690" cy="603498"/>
          </a:xfrm>
          <a:prstGeom prst="rect">
            <a:avLst/>
          </a:prstGeom>
        </p:spPr>
      </p:pic>
      <p:sp>
        <p:nvSpPr>
          <p:cNvPr id="5" name="SK-9-text-4"/>
          <p:cNvSpPr/>
          <p:nvPr/>
        </p:nvSpPr>
        <p:spPr>
          <a:xfrm>
            <a:off x="533400" y="647700"/>
            <a:ext cx="9601200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70"/>
              </a:lnSpc>
              <a:buNone/>
            </a:pPr>
            <a:r>
              <a:rPr lang="en-US" sz="3000" b="1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Barriers to Detection</a:t>
            </a:r>
            <a:endParaRPr lang="en-US" sz="3000" dirty="0"/>
          </a:p>
        </p:txBody>
      </p:sp>
      <p:sp>
        <p:nvSpPr>
          <p:cNvPr id="6" name="SK-9-text-5"/>
          <p:cNvSpPr/>
          <p:nvPr/>
        </p:nvSpPr>
        <p:spPr>
          <a:xfrm>
            <a:off x="1666875" y="3105150"/>
            <a:ext cx="3143250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09"/>
              </a:lnSpc>
              <a:buNone/>
            </a:pPr>
            <a:r>
              <a:rPr lang="en-US" sz="2100" b="1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“Maternal Factors”</a:t>
            </a:r>
            <a:endParaRPr lang="en-US" sz="2100" dirty="0"/>
          </a:p>
        </p:txBody>
      </p:sp>
      <p:sp>
        <p:nvSpPr>
          <p:cNvPr id="7" name="SK-9-text-6"/>
          <p:cNvSpPr/>
          <p:nvPr/>
        </p:nvSpPr>
        <p:spPr>
          <a:xfrm>
            <a:off x="7930902" y="3105150"/>
            <a:ext cx="2168723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09"/>
              </a:lnSpc>
              <a:buNone/>
            </a:pPr>
            <a:r>
              <a:rPr lang="en-US" sz="2100" b="1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“GP Factors”</a:t>
            </a:r>
            <a:endParaRPr lang="en-US" sz="2100" dirty="0"/>
          </a:p>
        </p:txBody>
      </p:sp>
      <p:sp>
        <p:nvSpPr>
          <p:cNvPr id="8" name="SK-9-text-7"/>
          <p:cNvSpPr/>
          <p:nvPr/>
        </p:nvSpPr>
        <p:spPr>
          <a:xfrm>
            <a:off x="2581275" y="1790700"/>
            <a:ext cx="712470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7"/>
              </a:lnSpc>
              <a:buNone/>
            </a:pPr>
            <a:r>
              <a:rPr lang="en-US" sz="1575" b="1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“Detection failure begins long before the consultation.”</a:t>
            </a:r>
            <a:endParaRPr lang="en-US" sz="1575" dirty="0"/>
          </a:p>
        </p:txBody>
      </p:sp>
      <p:sp>
        <p:nvSpPr>
          <p:cNvPr id="9" name="SK-9-text-8"/>
          <p:cNvSpPr/>
          <p:nvPr/>
        </p:nvSpPr>
        <p:spPr>
          <a:xfrm>
            <a:off x="533400" y="371475"/>
            <a:ext cx="47320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D535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PERINATAL MENTAL HEALTH</a:t>
            </a:r>
            <a:endParaRPr lang="en-US" sz="1350" dirty="0"/>
          </a:p>
        </p:txBody>
      </p:sp>
      <p:sp>
        <p:nvSpPr>
          <p:cNvPr id="10" name="SK-9-text-9"/>
          <p:cNvSpPr/>
          <p:nvPr/>
        </p:nvSpPr>
        <p:spPr>
          <a:xfrm>
            <a:off x="1382018" y="6248400"/>
            <a:ext cx="9408765" cy="2457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 Reflection: “When did I last ask a new mother how she was really feeling?”</a:t>
            </a:r>
            <a:endParaRPr lang="en-US" sz="1500" dirty="0"/>
          </a:p>
        </p:txBody>
      </p:sp>
      <p:sp>
        <p:nvSpPr>
          <p:cNvPr id="11" name="SK-9-text-10"/>
          <p:cNvSpPr/>
          <p:nvPr/>
        </p:nvSpPr>
        <p:spPr>
          <a:xfrm>
            <a:off x="1069478" y="1199334"/>
            <a:ext cx="1219200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4D535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Only ~50% of perinatal mental illness is detected — and only 50% of those detected receive treatment.</a:t>
            </a:r>
            <a:endParaRPr lang="en-US" sz="1650" dirty="0"/>
          </a:p>
        </p:txBody>
      </p:sp>
      <p:sp>
        <p:nvSpPr>
          <p:cNvPr id="12" name="SK-9-text-11"/>
          <p:cNvSpPr/>
          <p:nvPr/>
        </p:nvSpPr>
        <p:spPr>
          <a:xfrm>
            <a:off x="838200" y="3619500"/>
            <a:ext cx="5783461" cy="16287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Stigma around mental illness in new mothers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“Putting on a brave face”—not wanting to seem weak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Fear of being judged as a bad mother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Fear that baby will be taken away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Uncertainty about what is “normal” after birth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Not knowing whether treatment will actually help</a:t>
            </a:r>
            <a:endParaRPr lang="en-US" sz="1425" dirty="0"/>
          </a:p>
        </p:txBody>
      </p:sp>
      <p:sp>
        <p:nvSpPr>
          <p:cNvPr id="13" name="SK-9-text-12"/>
          <p:cNvSpPr/>
          <p:nvPr/>
        </p:nvSpPr>
        <p:spPr>
          <a:xfrm>
            <a:off x="6554986" y="3619500"/>
            <a:ext cx="5636865" cy="16287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Not asking about mental wellbeing routinely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Time pressure—the 10-minute appointment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Lack of training or confidence in perinatal MH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Normalising or dismissing symptoms as “baby blues”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Assuming midwives or health visitors will pick it up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Discomfort with emotional or psychiatric topics</a:t>
            </a:r>
            <a:endParaRPr lang="en-US" sz="1425" dirty="0"/>
          </a:p>
        </p:txBody>
      </p:sp>
      <p:sp>
        <p:nvSpPr>
          <p:cNvPr id="14" name="SK-9-text-13"/>
          <p:cNvSpPr/>
          <p:nvPr/>
        </p:nvSpPr>
        <p:spPr>
          <a:xfrm>
            <a:off x="3926681" y="2114550"/>
            <a:ext cx="4348163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i="1" dirty="0">
                <a:solidFill>
                  <a:srgbClr val="1C2C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stigma, fear, and system pressures combine</a:t>
            </a:r>
            <a:endParaRPr lang="en-US" sz="1275" dirty="0"/>
          </a:p>
        </p:txBody>
      </p:sp>
      <p:sp>
        <p:nvSpPr>
          <p:cNvPr id="15" name="SK-9-text-14"/>
          <p:cNvSpPr/>
          <p:nvPr/>
        </p:nvSpPr>
        <p:spPr>
          <a:xfrm>
            <a:off x="5007173" y="6610350"/>
            <a:ext cx="215830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6" name="SK-9-text-15"/>
          <p:cNvSpPr/>
          <p:nvPr/>
        </p:nvSpPr>
        <p:spPr>
          <a:xfrm>
            <a:off x="10106025" y="57150"/>
            <a:ext cx="2043113" cy="1522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99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7" name="SK-9-text-16"/>
          <p:cNvSpPr/>
          <p:nvPr/>
        </p:nvSpPr>
        <p:spPr>
          <a:xfrm>
            <a:off x="838200" y="5629275"/>
            <a:ext cx="11353800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i="1" dirty="0">
                <a:solidFill>
                  <a:srgbClr val="7A4A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“She may be suffering in silence — and smiling at the appointment.”</a:t>
            </a:r>
            <a:endParaRPr lang="en-US" sz="1200" dirty="0"/>
          </a:p>
        </p:txBody>
      </p:sp>
      <p:sp>
        <p:nvSpPr>
          <p:cNvPr id="18" name="SK-9-text-17"/>
          <p:cNvSpPr/>
          <p:nvPr/>
        </p:nvSpPr>
        <p:spPr>
          <a:xfrm>
            <a:off x="6686550" y="5629275"/>
            <a:ext cx="5505450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i="1" dirty="0">
                <a:solidFill>
                  <a:srgbClr val="4D535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“Professional curiosity is not optional — it is a clinical skill.”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486" y="2016175"/>
            <a:ext cx="926455" cy="3881586"/>
          </a:xfrm>
          <a:prstGeom prst="rect">
            <a:avLst/>
          </a:prstGeom>
        </p:spPr>
      </p:pic>
      <p:sp>
        <p:nvSpPr>
          <p:cNvPr id="4" name="SK-10-text-3"/>
          <p:cNvSpPr/>
          <p:nvPr/>
        </p:nvSpPr>
        <p:spPr>
          <a:xfrm>
            <a:off x="657225" y="762000"/>
            <a:ext cx="11534775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70"/>
              </a:lnSpc>
              <a:buNone/>
            </a:pPr>
            <a:r>
              <a:rPr lang="en-US" sz="3225" b="1" dirty="0">
                <a:solidFill>
                  <a:srgbClr val="1C2B4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Impact on Child Development</a:t>
            </a:r>
            <a:endParaRPr lang="en-US" sz="3225" dirty="0"/>
          </a:p>
        </p:txBody>
      </p:sp>
      <p:sp>
        <p:nvSpPr>
          <p:cNvPr id="5" name="SK-10-text-4"/>
          <p:cNvSpPr/>
          <p:nvPr/>
        </p:nvSpPr>
        <p:spPr>
          <a:xfrm>
            <a:off x="404813" y="1352550"/>
            <a:ext cx="11787188" cy="348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41"/>
              </a:lnSpc>
              <a:buNone/>
            </a:pPr>
            <a:r>
              <a:rPr lang="en-US" sz="2175" i="1" dirty="0">
                <a:solidFill>
                  <a:srgbClr val="44546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perinatal mental illness goes untreated — the cascade of harm</a:t>
            </a:r>
            <a:endParaRPr lang="en-US" sz="2175" dirty="0"/>
          </a:p>
        </p:txBody>
      </p:sp>
      <p:sp>
        <p:nvSpPr>
          <p:cNvPr id="6" name="SK-10-text-5"/>
          <p:cNvSpPr/>
          <p:nvPr/>
        </p:nvSpPr>
        <p:spPr>
          <a:xfrm>
            <a:off x="3886200" y="2143125"/>
            <a:ext cx="4160520" cy="516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64"/>
              </a:lnSpc>
              <a:buNone/>
            </a:pPr>
            <a:r>
              <a:rPr lang="en-US" sz="3150" b="1" dirty="0">
                <a:solidFill>
                  <a:srgbClr val="D3410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&gt;2× risk</a:t>
            </a:r>
            <a:endParaRPr lang="en-US" sz="3150" dirty="0"/>
          </a:p>
        </p:txBody>
      </p:sp>
      <p:sp>
        <p:nvSpPr>
          <p:cNvPr id="7" name="SK-10-text-6"/>
          <p:cNvSpPr/>
          <p:nvPr/>
        </p:nvSpPr>
        <p:spPr>
          <a:xfrm>
            <a:off x="3886200" y="3038475"/>
            <a:ext cx="4160520" cy="516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64"/>
              </a:lnSpc>
              <a:buNone/>
            </a:pPr>
            <a:r>
              <a:rPr lang="en-US" sz="3150" b="1" dirty="0">
                <a:solidFill>
                  <a:srgbClr val="D3410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&gt;2× risk</a:t>
            </a:r>
            <a:endParaRPr lang="en-US" sz="3150" dirty="0"/>
          </a:p>
        </p:txBody>
      </p:sp>
      <p:sp>
        <p:nvSpPr>
          <p:cNvPr id="8" name="SK-10-text-7"/>
          <p:cNvSpPr/>
          <p:nvPr/>
        </p:nvSpPr>
        <p:spPr>
          <a:xfrm>
            <a:off x="3886200" y="3943350"/>
            <a:ext cx="4160520" cy="516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64"/>
              </a:lnSpc>
              <a:buNone/>
            </a:pPr>
            <a:r>
              <a:rPr lang="en-US" sz="3150" b="1" dirty="0">
                <a:solidFill>
                  <a:srgbClr val="D3410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&gt;2× risk</a:t>
            </a:r>
            <a:endParaRPr lang="en-US" sz="3150" dirty="0"/>
          </a:p>
        </p:txBody>
      </p:sp>
      <p:sp>
        <p:nvSpPr>
          <p:cNvPr id="9" name="SK-10-text-8"/>
          <p:cNvSpPr/>
          <p:nvPr/>
        </p:nvSpPr>
        <p:spPr>
          <a:xfrm>
            <a:off x="3886200" y="4829175"/>
            <a:ext cx="4160520" cy="516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64"/>
              </a:lnSpc>
              <a:buNone/>
            </a:pPr>
            <a:r>
              <a:rPr lang="en-US" sz="3150" b="1" dirty="0">
                <a:solidFill>
                  <a:srgbClr val="D3410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&gt;2× risk</a:t>
            </a:r>
            <a:endParaRPr lang="en-US" sz="3150" dirty="0"/>
          </a:p>
        </p:txBody>
      </p:sp>
      <p:sp>
        <p:nvSpPr>
          <p:cNvPr id="10" name="SK-10-text-9"/>
          <p:cNvSpPr/>
          <p:nvPr/>
        </p:nvSpPr>
        <p:spPr>
          <a:xfrm>
            <a:off x="714375" y="123825"/>
            <a:ext cx="604647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PERINATAL MENTAL HEALTH</a:t>
            </a:r>
            <a:endParaRPr lang="en-US" sz="1725" dirty="0"/>
          </a:p>
        </p:txBody>
      </p:sp>
      <p:sp>
        <p:nvSpPr>
          <p:cNvPr id="11" name="SK-10-text-10"/>
          <p:cNvSpPr/>
          <p:nvPr/>
        </p:nvSpPr>
        <p:spPr>
          <a:xfrm>
            <a:off x="6096000" y="2162175"/>
            <a:ext cx="5144393" cy="628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Behavioural problems at 12 months</a:t>
            </a:r>
            <a:endParaRPr lang="en-US" sz="1875" dirty="0"/>
          </a:p>
          <a:p>
            <a:pPr marL="0" indent="0">
              <a:lnSpc>
                <a:spcPts val="2475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(if maternal disengagement at 3 months)</a:t>
            </a:r>
            <a:endParaRPr lang="en-US" sz="1875" dirty="0"/>
          </a:p>
        </p:txBody>
      </p:sp>
      <p:sp>
        <p:nvSpPr>
          <p:cNvPr id="12" name="SK-10-text-11"/>
          <p:cNvSpPr/>
          <p:nvPr/>
        </p:nvSpPr>
        <p:spPr>
          <a:xfrm>
            <a:off x="6096000" y="3238500"/>
            <a:ext cx="6096000" cy="3571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13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Anti-social behaviour by age 2</a:t>
            </a:r>
            <a:endParaRPr lang="en-US" sz="1875" dirty="0"/>
          </a:p>
        </p:txBody>
      </p:sp>
      <p:sp>
        <p:nvSpPr>
          <p:cNvPr id="13" name="SK-10-text-12"/>
          <p:cNvSpPr/>
          <p:nvPr/>
        </p:nvSpPr>
        <p:spPr>
          <a:xfrm>
            <a:off x="6096000" y="3981450"/>
            <a:ext cx="5573911" cy="628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Depression and behavioural difficulties</a:t>
            </a:r>
            <a:endParaRPr lang="en-US" sz="1875" dirty="0"/>
          </a:p>
          <a:p>
            <a:pPr marL="0" indent="0">
              <a:lnSpc>
                <a:spcPts val="2475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adolescence</a:t>
            </a:r>
            <a:endParaRPr lang="en-US" sz="1875" dirty="0"/>
          </a:p>
        </p:txBody>
      </p:sp>
      <p:sp>
        <p:nvSpPr>
          <p:cNvPr id="14" name="SK-10-text-13"/>
          <p:cNvSpPr/>
          <p:nvPr/>
        </p:nvSpPr>
        <p:spPr>
          <a:xfrm>
            <a:off x="6096000" y="4924425"/>
            <a:ext cx="4693890" cy="628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Depression before age 18 — with</a:t>
            </a:r>
            <a:endParaRPr lang="en-US" sz="1875" dirty="0"/>
          </a:p>
          <a:p>
            <a:pPr marL="0" indent="0">
              <a:lnSpc>
                <a:spcPts val="2475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recurrence by age 25</a:t>
            </a:r>
            <a:endParaRPr lang="en-US" sz="1875" dirty="0"/>
          </a:p>
        </p:txBody>
      </p:sp>
      <p:sp>
        <p:nvSpPr>
          <p:cNvPr id="15" name="SK-10-text-14"/>
          <p:cNvSpPr/>
          <p:nvPr/>
        </p:nvSpPr>
        <p:spPr>
          <a:xfrm>
            <a:off x="3826892" y="5886450"/>
            <a:ext cx="8685758" cy="4839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06"/>
              </a:lnSpc>
              <a:buNone/>
            </a:pPr>
            <a:r>
              <a:rPr lang="en-US" sz="157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INSIGHT: "Two-thirds of the £8.1 billion cost of untreated perinatal mental</a:t>
            </a:r>
            <a:endParaRPr lang="en-US" sz="1575" dirty="0"/>
          </a:p>
          <a:p>
            <a:pPr marL="0" indent="0">
              <a:lnSpc>
                <a:spcPts val="1906"/>
              </a:lnSpc>
              <a:buNone/>
            </a:pPr>
            <a:r>
              <a:rPr lang="en-US" sz="157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illness is linked to long-term problems for the child — not the mother."</a:t>
            </a:r>
            <a:endParaRPr lang="en-US" sz="1575" dirty="0"/>
          </a:p>
        </p:txBody>
      </p:sp>
      <p:sp>
        <p:nvSpPr>
          <p:cNvPr id="16" name="SK-10-text-15"/>
          <p:cNvSpPr/>
          <p:nvPr/>
        </p:nvSpPr>
        <p:spPr>
          <a:xfrm>
            <a:off x="5006280" y="6600824"/>
            <a:ext cx="2179290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83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5230</Words>
  <Application>Microsoft Office PowerPoint</Application>
  <PresentationFormat>Widescreen</PresentationFormat>
  <Paragraphs>950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Roboto Condensed</vt:lpstr>
      <vt:lpstr>Roboto-BoldItalic</vt:lpstr>
      <vt:lpstr>ArialMT</vt:lpstr>
      <vt:lpstr>TimesNewRomanPS-BoldItalicMT</vt:lpstr>
      <vt:lpstr>Arial-BoldMT</vt:lpstr>
      <vt:lpstr>Roboto-Regular</vt:lpstr>
      <vt:lpstr>Montserrat</vt:lpstr>
      <vt:lpstr>Noto Sans KR</vt:lpstr>
      <vt:lpstr>Poppins</vt:lpstr>
      <vt:lpstr>Arial-Black</vt:lpstr>
      <vt:lpstr>Arial</vt:lpstr>
      <vt:lpstr>OpenSans-Bold</vt:lpstr>
      <vt:lpstr>Trebuchet-BoldItalic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2026-05-25T22:36:42Z</dcterms:created>
  <dcterms:modified xsi:type="dcterms:W3CDTF">2026-05-25T22:55:08Z</dcterms:modified>
</cp:coreProperties>
</file>