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12192000"/>
  <p:embeddedFontLst>
    <p:embeddedFont>
      <p:font typeface="Noto Sans KR" panose="020B0604020202020204" charset="-128"/>
      <p:regular r:id="rId33"/>
      <p:bold r:id="rId34"/>
    </p:embeddedFont>
    <p:embeddedFont>
      <p:font typeface="Shippori Mincho B1" panose="020B0604020202020204" charset="-128"/>
      <p:regular r:id="rId35"/>
      <p:bold r:id="rId36"/>
    </p:embeddedFont>
    <p:embeddedFont>
      <p:font typeface="Arial-Black" panose="020B0604020202020204" charset="0"/>
      <p:regular r:id="rId37"/>
    </p:embeddedFont>
    <p:embeddedFont>
      <p:font typeface="Arial-BoldMT" panose="020B0604020202020204" charset="0"/>
      <p:regular r:id="rId38"/>
    </p:embeddedFont>
    <p:embeddedFont>
      <p:font typeface="ArialMT" panose="020B0604020202020204" charset="0"/>
      <p:regular r:id="rId39"/>
      <p:bold r:id="rId40"/>
    </p:embeddedFont>
    <p:embeddedFont>
      <p:font typeface="ArialNarrow-BoldItalic" panose="020B0604020202020204" charset="0"/>
      <p:regular r:id="rId41"/>
    </p:embeddedFont>
    <p:embeddedFont>
      <p:font typeface="ArialNarrow-Italic" panose="020B0604020202020204" charset="0"/>
      <p:regular r:id="rId42"/>
    </p:embeddedFont>
    <p:embeddedFont>
      <p:font typeface="Inter" panose="020B0604020202020204" charset="0"/>
      <p:regular r:id="rId43"/>
      <p:bold r:id="rId44"/>
    </p:embeddedFont>
    <p:embeddedFont>
      <p:font typeface="Lato" panose="020F0502020204030203" pitchFamily="34" charset="0"/>
      <p:regular r:id="rId45"/>
      <p:bold r:id="rId46"/>
      <p:boldItalic r:id="rId47"/>
    </p:embeddedFont>
    <p:embeddedFont>
      <p:font typeface="Montserrat" panose="00000500000000000000" pitchFamily="2" charset="0"/>
      <p:regular r:id="rId48"/>
      <p:bold r:id="rId49"/>
      <p:italic r:id="rId50"/>
      <p:boldItalic r:id="rId51"/>
    </p:embeddedFont>
    <p:embeddedFont>
      <p:font typeface="Noto Sans" panose="020B0502040504020204" pitchFamily="34" charset="0"/>
      <p:regular r:id="rId52"/>
      <p:bold r:id="rId53"/>
      <p:italic r:id="rId54"/>
      <p:boldItalic r:id="rId55"/>
    </p:embeddedFont>
    <p:embeddedFont>
      <p:font typeface="Open Sans" panose="020B0606030504020204" pitchFamily="34" charset="0"/>
      <p:regular r:id="rId56"/>
      <p:bold r:id="rId57"/>
      <p:italic r:id="rId58"/>
      <p:boldItalic r:id="rId59"/>
    </p:embeddedFont>
    <p:embeddedFont>
      <p:font typeface="OpenSans-Bold" panose="020B0604020202020204" charset="0"/>
      <p:regular r:id="rId60"/>
    </p:embeddedFont>
    <p:embeddedFont>
      <p:font typeface="Poppins" panose="00000500000000000000" pitchFamily="2" charset="0"/>
      <p:regular r:id="rId61"/>
      <p:bold r:id="rId62"/>
    </p:embeddedFont>
    <p:embeddedFont>
      <p:font typeface="Roboto-Regular" panose="020B0604020202020204" charset="0"/>
      <p:regular r:id="rId63"/>
    </p:embeddedFont>
    <p:embeddedFont>
      <p:font typeface="TimesNewRomanPS-ItalicMT" panose="020B0604020202020204" charset="0"/>
      <p:regular r:id="rId64"/>
    </p:embeddedFont>
    <p:embeddedFont>
      <p:font typeface="Trebuchet-BoldItalic" panose="020B0604020202020204" charset="0"/>
      <p:regular r:id="rId6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5" d="100"/>
          <a:sy n="75" d="100"/>
        </p:scale>
        <p:origin x="708" y="3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63" Type="http://schemas.openxmlformats.org/officeDocument/2006/relationships/font" Target="fonts/font31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2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font" Target="fonts/font32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font" Target="fonts/font28.fntdata"/><Relationship Id="rId65" Type="http://schemas.openxmlformats.org/officeDocument/2006/relationships/font" Target="fonts/font3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7.fntdata"/><Relationship Id="rId34" Type="http://schemas.openxmlformats.org/officeDocument/2006/relationships/font" Target="fonts/font2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789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2016175"/>
            <a:ext cx="1901875" cy="1563588"/>
          </a:xfrm>
          <a:prstGeom prst="rect">
            <a:avLst/>
          </a:prstGeom>
        </p:spPr>
      </p:pic>
      <p:sp>
        <p:nvSpPr>
          <p:cNvPr id="4" name="SK-2-text-3"/>
          <p:cNvSpPr/>
          <p:nvPr/>
        </p:nvSpPr>
        <p:spPr>
          <a:xfrm>
            <a:off x="1383953" y="228600"/>
            <a:ext cx="9366796" cy="532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195"/>
              </a:lnSpc>
              <a:buNone/>
            </a:pPr>
            <a:r>
              <a:rPr lang="en-US" sz="35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3525" dirty="0"/>
          </a:p>
        </p:txBody>
      </p:sp>
      <p:sp>
        <p:nvSpPr>
          <p:cNvPr id="5" name="SK-2-text-4"/>
          <p:cNvSpPr/>
          <p:nvPr/>
        </p:nvSpPr>
        <p:spPr>
          <a:xfrm>
            <a:off x="3097411" y="2009775"/>
            <a:ext cx="9094440" cy="15623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6151"/>
              </a:lnSpc>
              <a:buNone/>
            </a:pPr>
            <a:r>
              <a:rPr lang="en-US" sz="4425" b="1" dirty="0">
                <a:solidFill>
                  <a:srgbClr val="0020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Safeguarding Adolescents</a:t>
            </a:r>
            <a:endParaRPr lang="en-US" sz="4425" dirty="0"/>
          </a:p>
          <a:p>
            <a:pPr marL="0" indent="0">
              <a:lnSpc>
                <a:spcPts val="6151"/>
              </a:lnSpc>
              <a:buNone/>
            </a:pPr>
            <a:r>
              <a:rPr lang="en-US" sz="4425" b="1" dirty="0">
                <a:solidFill>
                  <a:srgbClr val="00204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General Practice</a:t>
            </a:r>
            <a:endParaRPr lang="en-US" sz="4425" dirty="0"/>
          </a:p>
        </p:txBody>
      </p:sp>
      <p:sp>
        <p:nvSpPr>
          <p:cNvPr id="6" name="SK-2-text-5"/>
          <p:cNvSpPr/>
          <p:nvPr/>
        </p:nvSpPr>
        <p:spPr>
          <a:xfrm>
            <a:off x="3638550" y="3886200"/>
            <a:ext cx="5520690" cy="3067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5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725" dirty="0"/>
          </a:p>
        </p:txBody>
      </p:sp>
      <p:sp>
        <p:nvSpPr>
          <p:cNvPr id="7" name="SK-2-text-6"/>
          <p:cNvSpPr/>
          <p:nvPr/>
        </p:nvSpPr>
        <p:spPr>
          <a:xfrm>
            <a:off x="3638550" y="4267200"/>
            <a:ext cx="7889528" cy="609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May 2026, updated to current Working Together 2026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GMC 0-18 guidance standards</a:t>
            </a:r>
            <a:endParaRPr lang="en-US" sz="1725" dirty="0"/>
          </a:p>
        </p:txBody>
      </p:sp>
      <p:sp>
        <p:nvSpPr>
          <p:cNvPr id="8" name="SK-2-text-7"/>
          <p:cNvSpPr/>
          <p:nvPr/>
        </p:nvSpPr>
        <p:spPr>
          <a:xfrm>
            <a:off x="3059311" y="5095875"/>
            <a:ext cx="4777680" cy="2457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GP Trainees — SCA/AKT Exam Preparation</a:t>
            </a:r>
            <a:endParaRPr lang="en-US" sz="1500" dirty="0"/>
          </a:p>
        </p:txBody>
      </p:sp>
      <p:sp>
        <p:nvSpPr>
          <p:cNvPr id="9" name="SK-2-text-8"/>
          <p:cNvSpPr/>
          <p:nvPr/>
        </p:nvSpPr>
        <p:spPr>
          <a:xfrm>
            <a:off x="827526" y="5791391"/>
            <a:ext cx="11462296" cy="5825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 Always double check this advice and drug doses with the latest NICE/BNF guidance.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document is for educational purposes only.</a:t>
            </a:r>
            <a:endParaRPr lang="en-US" sz="1650" dirty="0"/>
          </a:p>
        </p:txBody>
      </p:sp>
      <p:sp>
        <p:nvSpPr>
          <p:cNvPr id="10" name="SK-2-text-9"/>
          <p:cNvSpPr/>
          <p:nvPr/>
        </p:nvSpPr>
        <p:spPr>
          <a:xfrm>
            <a:off x="657225" y="6562725"/>
            <a:ext cx="3840480" cy="163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84"/>
              </a:lnSpc>
              <a:buNone/>
            </a:pPr>
            <a:r>
              <a:rPr lang="en-US" sz="1200" dirty="0">
                <a:solidFill>
                  <a:srgbClr val="00204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577" y="6041827"/>
            <a:ext cx="390079" cy="383977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690" y="1666429"/>
            <a:ext cx="609600" cy="479971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1618357"/>
            <a:ext cx="536377" cy="596503"/>
          </a:xfrm>
          <a:prstGeom prst="rect">
            <a:avLst/>
          </a:prstGeom>
        </p:spPr>
      </p:pic>
      <p:sp>
        <p:nvSpPr>
          <p:cNvPr id="6" name="SK-11-text-5"/>
          <p:cNvSpPr/>
          <p:nvPr/>
        </p:nvSpPr>
        <p:spPr>
          <a:xfrm>
            <a:off x="56555" y="266700"/>
            <a:ext cx="9021068" cy="411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4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CONSULTING ALONE WITH YOUNG PEOPLE</a:t>
            </a:r>
            <a:endParaRPr lang="en-US" sz="2700" dirty="0"/>
          </a:p>
        </p:txBody>
      </p:sp>
      <p:sp>
        <p:nvSpPr>
          <p:cNvPr id="7" name="SK-11-text-6"/>
          <p:cNvSpPr/>
          <p:nvPr/>
        </p:nvSpPr>
        <p:spPr>
          <a:xfrm>
            <a:off x="1381125" y="1714500"/>
            <a:ext cx="6377940" cy="33962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74"/>
              </a:lnSpc>
              <a:buNone/>
            </a:pPr>
            <a:r>
              <a:rPr lang="en-US" sz="2325" dirty="0">
                <a:solidFill>
                  <a:srgbClr val="115262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Creating the Space</a:t>
            </a:r>
            <a:endParaRPr lang="en-US" sz="2325" dirty="0"/>
          </a:p>
        </p:txBody>
      </p:sp>
      <p:sp>
        <p:nvSpPr>
          <p:cNvPr id="8" name="SK-11-text-7"/>
          <p:cNvSpPr/>
          <p:nvPr/>
        </p:nvSpPr>
        <p:spPr>
          <a:xfrm>
            <a:off x="7296150" y="1714500"/>
            <a:ext cx="4895850" cy="33962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74"/>
              </a:lnSpc>
              <a:buNone/>
            </a:pPr>
            <a:r>
              <a:rPr lang="en-US" sz="23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Useful Phrases</a:t>
            </a:r>
            <a:endParaRPr lang="en-US" sz="2325" dirty="0"/>
          </a:p>
        </p:txBody>
      </p:sp>
      <p:sp>
        <p:nvSpPr>
          <p:cNvPr id="9" name="SK-11-text-8"/>
          <p:cNvSpPr/>
          <p:nvPr/>
        </p:nvSpPr>
        <p:spPr>
          <a:xfrm>
            <a:off x="466725" y="904875"/>
            <a:ext cx="11725275" cy="3219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35"/>
              </a:lnSpc>
              <a:buNone/>
            </a:pPr>
            <a:r>
              <a:rPr lang="en-US" sz="1950" i="1" dirty="0">
                <a:solidFill>
                  <a:srgbClr val="6D6D6D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Practical strategies for creating a safe, private consultation space.</a:t>
            </a:r>
            <a:endParaRPr lang="en-US" sz="1950" dirty="0"/>
          </a:p>
        </p:txBody>
      </p:sp>
      <p:sp>
        <p:nvSpPr>
          <p:cNvPr id="10" name="SK-11-text-9"/>
          <p:cNvSpPr/>
          <p:nvPr/>
        </p:nvSpPr>
        <p:spPr>
          <a:xfrm>
            <a:off x="6733133" y="6019800"/>
            <a:ext cx="5458718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Never give the impression that young people cannot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access services without a parent present.</a:t>
            </a:r>
            <a:endParaRPr lang="en-US" sz="1275" dirty="0"/>
          </a:p>
        </p:txBody>
      </p:sp>
      <p:sp>
        <p:nvSpPr>
          <p:cNvPr id="11" name="SK-11-text-10"/>
          <p:cNvSpPr/>
          <p:nvPr/>
        </p:nvSpPr>
        <p:spPr>
          <a:xfrm>
            <a:off x="895350" y="2371725"/>
            <a:ext cx="568925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Make it clear young people can see you alone —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display a visible “Talk to Us” leaflet in the waiting room</a:t>
            </a:r>
            <a:endParaRPr lang="en-US" sz="1500" dirty="0"/>
          </a:p>
        </p:txBody>
      </p:sp>
      <p:sp>
        <p:nvSpPr>
          <p:cNvPr id="12" name="SK-11-text-11"/>
          <p:cNvSpPr/>
          <p:nvPr/>
        </p:nvSpPr>
        <p:spPr>
          <a:xfrm>
            <a:off x="895350" y="3000375"/>
            <a:ext cx="498723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Never imply they must bring a parent to access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services</a:t>
            </a:r>
            <a:endParaRPr lang="en-US" sz="1500" dirty="0"/>
          </a:p>
        </p:txBody>
      </p:sp>
      <p:sp>
        <p:nvSpPr>
          <p:cNvPr id="13" name="SK-11-text-12"/>
          <p:cNvSpPr/>
          <p:nvPr/>
        </p:nvSpPr>
        <p:spPr>
          <a:xfrm>
            <a:off x="895350" y="3619500"/>
            <a:ext cx="556349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Consider end-of-surgery or longer appointments for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sensitive conversations</a:t>
            </a:r>
            <a:endParaRPr lang="en-US" sz="1500" dirty="0"/>
          </a:p>
        </p:txBody>
      </p:sp>
      <p:sp>
        <p:nvSpPr>
          <p:cNvPr id="14" name="SK-11-text-13"/>
          <p:cNvSpPr/>
          <p:nvPr/>
        </p:nvSpPr>
        <p:spPr>
          <a:xfrm>
            <a:off x="895350" y="4238625"/>
            <a:ext cx="5353943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Think carefully about chaperones — they can deter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young people from being honest</a:t>
            </a:r>
            <a:endParaRPr lang="en-US" sz="1500" dirty="0"/>
          </a:p>
        </p:txBody>
      </p:sp>
      <p:sp>
        <p:nvSpPr>
          <p:cNvPr id="15" name="SK-11-text-14"/>
          <p:cNvSpPr/>
          <p:nvPr/>
        </p:nvSpPr>
        <p:spPr>
          <a:xfrm>
            <a:off x="6810375" y="2457450"/>
            <a:ext cx="5301555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“It’s great that Amy has come to get things sorted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has you to help her. As she’ll be using the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contraception I’ll have a chat with her first by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herself and then we can fill you in at the end.”</a:t>
            </a:r>
            <a:endParaRPr lang="en-US" sz="1500" dirty="0"/>
          </a:p>
        </p:txBody>
      </p:sp>
      <p:sp>
        <p:nvSpPr>
          <p:cNvPr id="16" name="SK-11-text-15"/>
          <p:cNvSpPr/>
          <p:nvPr/>
        </p:nvSpPr>
        <p:spPr>
          <a:xfrm>
            <a:off x="6810375" y="4238625"/>
            <a:ext cx="5039618" cy="914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“It’s really helpful you’re here. I’d like to have 5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minutes with [name] by myself as part of my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routine check — I’ll make sure to include you at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the end.”</a:t>
            </a:r>
            <a:endParaRPr lang="en-US" sz="1500" dirty="0"/>
          </a:p>
        </p:txBody>
      </p:sp>
      <p:sp>
        <p:nvSpPr>
          <p:cNvPr id="17" name="SK-11-text-16"/>
          <p:cNvSpPr/>
          <p:nvPr/>
        </p:nvSpPr>
        <p:spPr>
          <a:xfrm>
            <a:off x="1376363" y="5162550"/>
            <a:ext cx="1571625" cy="5027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my 14 year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old see the doctor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without me?</a:t>
            </a:r>
            <a:endParaRPr lang="en-US" sz="1200" dirty="0"/>
          </a:p>
        </p:txBody>
      </p:sp>
      <p:sp>
        <p:nvSpPr>
          <p:cNvPr id="18" name="SK-11-text-17"/>
          <p:cNvSpPr/>
          <p:nvPr/>
        </p:nvSpPr>
        <p:spPr>
          <a:xfrm>
            <a:off x="3275112" y="5229225"/>
            <a:ext cx="1707803" cy="6703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Yes, the under-16s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can see us alone,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with a parent,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carer or friend</a:t>
            </a:r>
            <a:endParaRPr lang="en-US" sz="1200" dirty="0"/>
          </a:p>
        </p:txBody>
      </p:sp>
      <p:sp>
        <p:nvSpPr>
          <p:cNvPr id="19" name="SK-11-text-18"/>
          <p:cNvSpPr/>
          <p:nvPr/>
        </p:nvSpPr>
        <p:spPr>
          <a:xfrm>
            <a:off x="8696325" y="3619500"/>
            <a:ext cx="3495675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i="1" dirty="0">
                <a:solidFill>
                  <a:srgbClr val="6D6D6D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— Opening a private consultation</a:t>
            </a:r>
            <a:endParaRPr lang="en-US" sz="1200" dirty="0"/>
          </a:p>
        </p:txBody>
      </p:sp>
      <p:sp>
        <p:nvSpPr>
          <p:cNvPr id="20" name="SK-11-text-19"/>
          <p:cNvSpPr/>
          <p:nvPr/>
        </p:nvSpPr>
        <p:spPr>
          <a:xfrm>
            <a:off x="9734550" y="5143500"/>
            <a:ext cx="245745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0"/>
              </a:lnSpc>
              <a:buNone/>
            </a:pPr>
            <a:r>
              <a:rPr lang="en-US" sz="1200" i="1" dirty="0">
                <a:solidFill>
                  <a:srgbClr val="6D6D6D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— SCA-ready phrasing</a:t>
            </a:r>
            <a:endParaRPr lang="en-US" sz="1200" dirty="0"/>
          </a:p>
        </p:txBody>
      </p:sp>
      <p:sp>
        <p:nvSpPr>
          <p:cNvPr id="21" name="SK-11-text-20"/>
          <p:cNvSpPr/>
          <p:nvPr/>
        </p:nvSpPr>
        <p:spPr>
          <a:xfrm>
            <a:off x="466725" y="6572250"/>
            <a:ext cx="3771900" cy="185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6D6D6D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www.bradforddpts.co.uk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2-text-2"/>
          <p:cNvSpPr/>
          <p:nvPr/>
        </p:nvSpPr>
        <p:spPr>
          <a:xfrm>
            <a:off x="590550" y="466725"/>
            <a:ext cx="11601450" cy="5476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13"/>
              </a:lnSpc>
              <a:buNone/>
            </a:pPr>
            <a:r>
              <a:rPr lang="en-US" sz="3450" b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Handling Disclosure: A Practical Approach</a:t>
            </a:r>
            <a:endParaRPr lang="en-US" sz="3450" dirty="0"/>
          </a:p>
        </p:txBody>
      </p:sp>
      <p:sp>
        <p:nvSpPr>
          <p:cNvPr id="4" name="SK-12-text-3"/>
          <p:cNvSpPr/>
          <p:nvPr/>
        </p:nvSpPr>
        <p:spPr>
          <a:xfrm>
            <a:off x="826740" y="1628775"/>
            <a:ext cx="251371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2850" dirty="0"/>
          </a:p>
        </p:txBody>
      </p:sp>
      <p:sp>
        <p:nvSpPr>
          <p:cNvPr id="5" name="SK-12-text-4"/>
          <p:cNvSpPr/>
          <p:nvPr/>
        </p:nvSpPr>
        <p:spPr>
          <a:xfrm>
            <a:off x="826740" y="2590800"/>
            <a:ext cx="251371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2850" dirty="0"/>
          </a:p>
        </p:txBody>
      </p:sp>
      <p:sp>
        <p:nvSpPr>
          <p:cNvPr id="6" name="SK-12-text-5"/>
          <p:cNvSpPr/>
          <p:nvPr/>
        </p:nvSpPr>
        <p:spPr>
          <a:xfrm>
            <a:off x="826740" y="3562350"/>
            <a:ext cx="251371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2850" dirty="0"/>
          </a:p>
        </p:txBody>
      </p:sp>
      <p:sp>
        <p:nvSpPr>
          <p:cNvPr id="7" name="SK-12-text-6"/>
          <p:cNvSpPr/>
          <p:nvPr/>
        </p:nvSpPr>
        <p:spPr>
          <a:xfrm>
            <a:off x="826740" y="4524375"/>
            <a:ext cx="251371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</a:t>
            </a:r>
            <a:endParaRPr lang="en-US" sz="2850" dirty="0"/>
          </a:p>
        </p:txBody>
      </p:sp>
      <p:sp>
        <p:nvSpPr>
          <p:cNvPr id="8" name="SK-12-text-7"/>
          <p:cNvSpPr/>
          <p:nvPr/>
        </p:nvSpPr>
        <p:spPr>
          <a:xfrm>
            <a:off x="826740" y="5495925"/>
            <a:ext cx="251371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5</a:t>
            </a:r>
            <a:endParaRPr lang="en-US" sz="2850" dirty="0"/>
          </a:p>
        </p:txBody>
      </p:sp>
      <p:sp>
        <p:nvSpPr>
          <p:cNvPr id="9" name="SK-12-text-8"/>
          <p:cNvSpPr/>
          <p:nvPr/>
        </p:nvSpPr>
        <p:spPr>
          <a:xfrm>
            <a:off x="1504950" y="1590675"/>
            <a:ext cx="542925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Create Safety First</a:t>
            </a:r>
            <a:endParaRPr lang="en-US" sz="1875" dirty="0"/>
          </a:p>
        </p:txBody>
      </p:sp>
      <p:sp>
        <p:nvSpPr>
          <p:cNvPr id="10" name="SK-12-text-9"/>
          <p:cNvSpPr/>
          <p:nvPr/>
        </p:nvSpPr>
        <p:spPr>
          <a:xfrm>
            <a:off x="1504950" y="2571750"/>
            <a:ext cx="714375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Stay Calm and Acknowledge</a:t>
            </a:r>
            <a:endParaRPr lang="en-US" sz="1875" dirty="0"/>
          </a:p>
        </p:txBody>
      </p:sp>
      <p:sp>
        <p:nvSpPr>
          <p:cNvPr id="11" name="SK-12-text-10"/>
          <p:cNvSpPr/>
          <p:nvPr/>
        </p:nvSpPr>
        <p:spPr>
          <a:xfrm>
            <a:off x="1504950" y="3486150"/>
            <a:ext cx="742950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Be Honest About Next Steps</a:t>
            </a:r>
            <a:endParaRPr lang="en-US" sz="1875" dirty="0"/>
          </a:p>
        </p:txBody>
      </p:sp>
      <p:sp>
        <p:nvSpPr>
          <p:cNvPr id="12" name="SK-12-text-11"/>
          <p:cNvSpPr/>
          <p:nvPr/>
        </p:nvSpPr>
        <p:spPr>
          <a:xfrm>
            <a:off x="1504950" y="4438650"/>
            <a:ext cx="628650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Make a Prompt Referral</a:t>
            </a:r>
            <a:endParaRPr lang="en-US" sz="1875" dirty="0"/>
          </a:p>
        </p:txBody>
      </p:sp>
      <p:sp>
        <p:nvSpPr>
          <p:cNvPr id="13" name="SK-12-text-12"/>
          <p:cNvSpPr/>
          <p:nvPr/>
        </p:nvSpPr>
        <p:spPr>
          <a:xfrm>
            <a:off x="1504950" y="5543550"/>
            <a:ext cx="542925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Document Everything</a:t>
            </a:r>
            <a:endParaRPr lang="en-US" sz="1875" dirty="0"/>
          </a:p>
        </p:txBody>
      </p:sp>
      <p:sp>
        <p:nvSpPr>
          <p:cNvPr id="14" name="SK-12-text-13"/>
          <p:cNvSpPr/>
          <p:nvPr/>
        </p:nvSpPr>
        <p:spPr>
          <a:xfrm>
            <a:off x="9025384" y="2724150"/>
            <a:ext cx="2608808" cy="1668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“We need to make sure</a:t>
            </a:r>
            <a:endParaRPr lang="en-US" sz="1575" dirty="0"/>
          </a:p>
          <a:p>
            <a:pPr marL="0" indent="0" algn="ctr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you are safe. I’m going</a:t>
            </a:r>
            <a:endParaRPr lang="en-US" sz="1575" dirty="0"/>
          </a:p>
          <a:p>
            <a:pPr marL="0" indent="0" algn="ctr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to speak to another</a:t>
            </a:r>
            <a:endParaRPr lang="en-US" sz="1575" dirty="0"/>
          </a:p>
          <a:p>
            <a:pPr marL="0" indent="0" algn="ctr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professional about this</a:t>
            </a:r>
            <a:endParaRPr lang="en-US" sz="1575" dirty="0"/>
          </a:p>
          <a:p>
            <a:pPr marL="0" indent="0" algn="ctr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— and I’ll let you know</a:t>
            </a:r>
            <a:endParaRPr lang="en-US" sz="1575" dirty="0"/>
          </a:p>
          <a:p>
            <a:pPr marL="0" indent="0" algn="ctr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000A4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what happens.”</a:t>
            </a:r>
            <a:endParaRPr lang="en-US" sz="1575" dirty="0"/>
          </a:p>
        </p:txBody>
      </p:sp>
      <p:sp>
        <p:nvSpPr>
          <p:cNvPr id="15" name="SK-12-text-14"/>
          <p:cNvSpPr/>
          <p:nvPr/>
        </p:nvSpPr>
        <p:spPr>
          <a:xfrm>
            <a:off x="9372600" y="4600575"/>
            <a:ext cx="281940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D2691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Patient-facing language</a:t>
            </a:r>
            <a:endParaRPr lang="en-US" sz="1275" dirty="0"/>
          </a:p>
        </p:txBody>
      </p:sp>
      <p:sp>
        <p:nvSpPr>
          <p:cNvPr id="16" name="SK-12-text-15"/>
          <p:cNvSpPr/>
          <p:nvPr/>
        </p:nvSpPr>
        <p:spPr>
          <a:xfrm>
            <a:off x="1504950" y="1933575"/>
            <a:ext cx="10687050" cy="214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Act in the best interest of the young person. Ensure immediate safety before anything else.</a:t>
            </a:r>
            <a:endParaRPr lang="en-US" sz="1350" dirty="0"/>
          </a:p>
        </p:txBody>
      </p:sp>
      <p:sp>
        <p:nvSpPr>
          <p:cNvPr id="17" name="SK-12-text-16"/>
          <p:cNvSpPr/>
          <p:nvPr/>
        </p:nvSpPr>
        <p:spPr>
          <a:xfrm>
            <a:off x="1504950" y="2886075"/>
            <a:ext cx="10687050" cy="214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“Thank you for telling me — that took courage.” Validate their trust without over-reacting.</a:t>
            </a:r>
            <a:endParaRPr lang="en-US" sz="1350" dirty="0"/>
          </a:p>
        </p:txBody>
      </p:sp>
      <p:sp>
        <p:nvSpPr>
          <p:cNvPr id="18" name="SK-12-text-17"/>
          <p:cNvSpPr/>
          <p:nvPr/>
        </p:nvSpPr>
        <p:spPr>
          <a:xfrm>
            <a:off x="1504950" y="3819525"/>
            <a:ext cx="7658993" cy="428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‘Tell them you will need to share information. Do not promise absolute confidentiality.</a:t>
            </a:r>
            <a:endParaRPr lang="en-US" sz="1350" dirty="0"/>
          </a:p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Explain who you will speak to.</a:t>
            </a:r>
            <a:endParaRPr lang="en-US" sz="1350" dirty="0"/>
          </a:p>
        </p:txBody>
      </p:sp>
      <p:sp>
        <p:nvSpPr>
          <p:cNvPr id="19" name="SK-12-text-18"/>
          <p:cNvSpPr/>
          <p:nvPr/>
        </p:nvSpPr>
        <p:spPr>
          <a:xfrm>
            <a:off x="1504950" y="4781550"/>
            <a:ext cx="8235255" cy="428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Refer to social services or police without delay. Do not wait for consent if disclosure is in the</a:t>
            </a:r>
            <a:endParaRPr lang="en-US" sz="1350" dirty="0"/>
          </a:p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public interest.</a:t>
            </a:r>
            <a:endParaRPr lang="en-US" sz="1350" dirty="0"/>
          </a:p>
        </p:txBody>
      </p:sp>
      <p:sp>
        <p:nvSpPr>
          <p:cNvPr id="20" name="SK-12-text-19"/>
          <p:cNvSpPr/>
          <p:nvPr/>
        </p:nvSpPr>
        <p:spPr>
          <a:xfrm>
            <a:off x="1504950" y="5886450"/>
            <a:ext cx="10687050" cy="2143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Record your decision, reasoning, and actions clearly. Note if you chose not to share and why.</a:t>
            </a:r>
            <a:endParaRPr lang="en-US" sz="1350" dirty="0"/>
          </a:p>
        </p:txBody>
      </p:sp>
      <p:sp>
        <p:nvSpPr>
          <p:cNvPr id="21" name="SK-12-text-20"/>
          <p:cNvSpPr/>
          <p:nvPr/>
        </p:nvSpPr>
        <p:spPr>
          <a:xfrm>
            <a:off x="11210925" y="6553200"/>
            <a:ext cx="513308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39"/>
              </a:lnSpc>
              <a:buNone/>
            </a:pPr>
            <a:r>
              <a:rPr lang="en-US" sz="1125" dirty="0">
                <a:solidFill>
                  <a:srgbClr val="797979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12 / 31</a:t>
            </a:r>
            <a:endParaRPr lang="en-US" sz="1125" dirty="0"/>
          </a:p>
        </p:txBody>
      </p:sp>
      <p:sp>
        <p:nvSpPr>
          <p:cNvPr id="22" name="SK-12-text-21"/>
          <p:cNvSpPr/>
          <p:nvPr/>
        </p:nvSpPr>
        <p:spPr>
          <a:xfrm>
            <a:off x="466725" y="6553200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797979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0063" y="6000750"/>
            <a:ext cx="402282" cy="356592"/>
          </a:xfrm>
          <a:prstGeom prst="rect">
            <a:avLst/>
          </a:prstGeom>
        </p:spPr>
      </p:pic>
      <p:sp>
        <p:nvSpPr>
          <p:cNvPr id="4" name="SK-13-text-3"/>
          <p:cNvSpPr/>
          <p:nvPr/>
        </p:nvSpPr>
        <p:spPr>
          <a:xfrm>
            <a:off x="1352550" y="238125"/>
            <a:ext cx="10839450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92"/>
              </a:lnSpc>
              <a:buNone/>
            </a:pPr>
            <a:r>
              <a:rPr lang="en-US" sz="2850" dirty="0">
                <a:solidFill>
                  <a:srgbClr val="D354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CSE: Definition &amp; Key Statistics</a:t>
            </a:r>
            <a:endParaRPr lang="en-US" sz="2850" dirty="0"/>
          </a:p>
        </p:txBody>
      </p:sp>
      <p:sp>
        <p:nvSpPr>
          <p:cNvPr id="5" name="SK-13-text-4"/>
          <p:cNvSpPr/>
          <p:nvPr/>
        </p:nvSpPr>
        <p:spPr>
          <a:xfrm>
            <a:off x="1989683" y="3990975"/>
            <a:ext cx="1906786" cy="66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220"/>
              </a:lnSpc>
              <a:buNone/>
            </a:pPr>
            <a:r>
              <a:rPr lang="en-US" sz="4350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1,400</a:t>
            </a:r>
            <a:endParaRPr lang="en-US" sz="4350" dirty="0"/>
          </a:p>
        </p:txBody>
      </p:sp>
      <p:sp>
        <p:nvSpPr>
          <p:cNvPr id="6" name="SK-13-text-5"/>
          <p:cNvSpPr/>
          <p:nvPr/>
        </p:nvSpPr>
        <p:spPr>
          <a:xfrm>
            <a:off x="5249614" y="3990975"/>
            <a:ext cx="2483048" cy="66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220"/>
              </a:lnSpc>
              <a:buNone/>
            </a:pPr>
            <a:r>
              <a:rPr lang="en-US" sz="4350" dirty="0">
                <a:solidFill>
                  <a:srgbClr val="00206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9,000+</a:t>
            </a:r>
            <a:endParaRPr lang="en-US" sz="4350" dirty="0"/>
          </a:p>
        </p:txBody>
      </p:sp>
      <p:sp>
        <p:nvSpPr>
          <p:cNvPr id="7" name="SK-13-text-6"/>
          <p:cNvSpPr/>
          <p:nvPr/>
        </p:nvSpPr>
        <p:spPr>
          <a:xfrm>
            <a:off x="8499128" y="3990975"/>
            <a:ext cx="3080296" cy="6628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220"/>
              </a:lnSpc>
              <a:buNone/>
            </a:pPr>
            <a:r>
              <a:rPr lang="en-US" sz="4350" dirty="0">
                <a:solidFill>
                  <a:srgbClr val="E651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12–15 yrs</a:t>
            </a:r>
            <a:endParaRPr lang="en-US" sz="4350" dirty="0"/>
          </a:p>
        </p:txBody>
      </p:sp>
      <p:sp>
        <p:nvSpPr>
          <p:cNvPr id="8" name="SK-13-text-7"/>
          <p:cNvSpPr/>
          <p:nvPr/>
        </p:nvSpPr>
        <p:spPr>
          <a:xfrm>
            <a:off x="1685925" y="2867025"/>
            <a:ext cx="10506075" cy="3640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67"/>
              </a:lnSpc>
              <a:buNone/>
            </a:pPr>
            <a:r>
              <a:rPr lang="en-US" sz="1950" b="1" i="1" dirty="0">
                <a:solidFill>
                  <a:srgbClr val="D35400"/>
                </a:solidFill>
              </a:rPr>
              <a:t>May appear consensual — but is ALWAYS abuse. Online or offline.</a:t>
            </a:r>
            <a:endParaRPr lang="en-US" sz="1950" dirty="0"/>
          </a:p>
        </p:txBody>
      </p:sp>
      <p:sp>
        <p:nvSpPr>
          <p:cNvPr id="9" name="SK-13-text-8"/>
          <p:cNvSpPr/>
          <p:nvPr/>
        </p:nvSpPr>
        <p:spPr>
          <a:xfrm>
            <a:off x="1553021" y="4781550"/>
            <a:ext cx="2923133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Children exploited in</a:t>
            </a:r>
            <a:endParaRPr lang="en-US" sz="1650" dirty="0"/>
          </a:p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Rotherham over 16 years</a:t>
            </a:r>
            <a:endParaRPr lang="en-US" sz="1650" dirty="0"/>
          </a:p>
        </p:txBody>
      </p:sp>
      <p:sp>
        <p:nvSpPr>
          <p:cNvPr id="10" name="SK-13-text-9"/>
          <p:cNvSpPr/>
          <p:nvPr/>
        </p:nvSpPr>
        <p:spPr>
          <a:xfrm>
            <a:off x="4829175" y="4733925"/>
            <a:ext cx="3352800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Children at risk of CSE</a:t>
            </a:r>
            <a:endParaRPr lang="en-US" sz="1650" dirty="0"/>
          </a:p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identified by police across</a:t>
            </a:r>
            <a:endParaRPr lang="en-US" sz="1650" dirty="0"/>
          </a:p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England &amp; Wales in one year</a:t>
            </a:r>
            <a:endParaRPr lang="en-US" sz="1650" dirty="0"/>
          </a:p>
        </p:txBody>
      </p:sp>
      <p:sp>
        <p:nvSpPr>
          <p:cNvPr id="11" name="SK-13-text-10"/>
          <p:cNvSpPr/>
          <p:nvPr/>
        </p:nvSpPr>
        <p:spPr>
          <a:xfrm>
            <a:off x="8497639" y="4781550"/>
            <a:ext cx="3111698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Average age when CSE</a:t>
            </a:r>
            <a:endParaRPr lang="en-US" sz="1650" dirty="0"/>
          </a:p>
          <a:p>
            <a:pPr marL="0" indent="0" algn="ctr">
              <a:lnSpc>
                <a:spcPts val="2129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concerns are first identified</a:t>
            </a:r>
            <a:endParaRPr lang="en-US" sz="1650" dirty="0"/>
          </a:p>
        </p:txBody>
      </p:sp>
      <p:sp>
        <p:nvSpPr>
          <p:cNvPr id="12" name="SK-13-text-11"/>
          <p:cNvSpPr/>
          <p:nvPr/>
        </p:nvSpPr>
        <p:spPr>
          <a:xfrm rot="10800000">
            <a:off x="211336" y="1219200"/>
            <a:ext cx="377130" cy="370522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ctr">
              <a:lnSpc>
                <a:spcPts val="2430"/>
              </a:lnSpc>
              <a:buNone/>
            </a:pPr>
            <a:r>
              <a:rPr lang="en-US" sz="2700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WORKING TOGETHER 2026</a:t>
            </a:r>
            <a:endParaRPr lang="en-US" sz="2700" dirty="0"/>
          </a:p>
        </p:txBody>
      </p:sp>
      <p:sp>
        <p:nvSpPr>
          <p:cNvPr id="13" name="SK-13-text-12"/>
          <p:cNvSpPr/>
          <p:nvPr/>
        </p:nvSpPr>
        <p:spPr>
          <a:xfrm>
            <a:off x="1685925" y="1447800"/>
            <a:ext cx="752856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D354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WORKING TOGETHER 2026 DEFINITION</a:t>
            </a:r>
            <a:endParaRPr lang="en-US" sz="1425" dirty="0"/>
          </a:p>
        </p:txBody>
      </p:sp>
      <p:sp>
        <p:nvSpPr>
          <p:cNvPr id="14" name="SK-13-text-13"/>
          <p:cNvSpPr/>
          <p:nvPr/>
        </p:nvSpPr>
        <p:spPr>
          <a:xfrm>
            <a:off x="1685925" y="1781175"/>
            <a:ext cx="10341173" cy="10327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11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 form of sexual abuse where a child is sexually exploited in exchange for</a:t>
            </a:r>
            <a:endParaRPr lang="en-US" sz="1950" dirty="0"/>
          </a:p>
          <a:p>
            <a:pPr marL="0" indent="0">
              <a:lnSpc>
                <a:spcPts val="2711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something they need or want, and/or by the perpetrator through a power</a:t>
            </a:r>
            <a:endParaRPr lang="en-US" sz="1950" dirty="0"/>
          </a:p>
          <a:p>
            <a:pPr marL="0" indent="0">
              <a:lnSpc>
                <a:spcPts val="2711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imbalance.</a:t>
            </a:r>
            <a:endParaRPr lang="en-US" sz="1950" dirty="0"/>
          </a:p>
        </p:txBody>
      </p:sp>
      <p:sp>
        <p:nvSpPr>
          <p:cNvPr id="15" name="SK-13-text-14"/>
          <p:cNvSpPr/>
          <p:nvPr/>
        </p:nvSpPr>
        <p:spPr>
          <a:xfrm>
            <a:off x="2669722" y="6073251"/>
            <a:ext cx="9772650" cy="278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i="1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Majority of victims are girls — but boys are also exploited, often with less visibility.</a:t>
            </a:r>
            <a:endParaRPr lang="en-US" sz="1575" dirty="0"/>
          </a:p>
        </p:txBody>
      </p:sp>
      <p:sp>
        <p:nvSpPr>
          <p:cNvPr id="16" name="SK-13-text-15"/>
          <p:cNvSpPr/>
          <p:nvPr/>
        </p:nvSpPr>
        <p:spPr>
          <a:xfrm>
            <a:off x="2561183" y="5534025"/>
            <a:ext cx="859036" cy="1960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3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(Jay, 2014)</a:t>
            </a:r>
            <a:endParaRPr lang="en-US" sz="1050" dirty="0"/>
          </a:p>
        </p:txBody>
      </p:sp>
      <p:sp>
        <p:nvSpPr>
          <p:cNvPr id="17" name="SK-13-text-16"/>
          <p:cNvSpPr/>
          <p:nvPr/>
        </p:nvSpPr>
        <p:spPr>
          <a:xfrm>
            <a:off x="6138267" y="5534025"/>
            <a:ext cx="743843" cy="1960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3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(NSPCC)</a:t>
            </a:r>
            <a:endParaRPr lang="en-US" sz="1050" dirty="0"/>
          </a:p>
        </p:txBody>
      </p:sp>
      <p:sp>
        <p:nvSpPr>
          <p:cNvPr id="18" name="SK-13-text-17"/>
          <p:cNvSpPr/>
          <p:nvPr/>
        </p:nvSpPr>
        <p:spPr>
          <a:xfrm>
            <a:off x="8768655" y="5534025"/>
            <a:ext cx="2598390" cy="1960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3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(Beckett, Holmes &amp; Walker, 2017)</a:t>
            </a:r>
            <a:endParaRPr lang="en-US" sz="1050" dirty="0"/>
          </a:p>
        </p:txBody>
      </p:sp>
      <p:sp>
        <p:nvSpPr>
          <p:cNvPr id="19" name="SK-13-text-18"/>
          <p:cNvSpPr/>
          <p:nvPr/>
        </p:nvSpPr>
        <p:spPr>
          <a:xfrm>
            <a:off x="1352550" y="6610350"/>
            <a:ext cx="352044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www.bradforddfts.co.uk</a:t>
            </a:r>
            <a:endParaRPr lang="en-US" sz="1050" dirty="0"/>
          </a:p>
        </p:txBody>
      </p:sp>
      <p:sp>
        <p:nvSpPr>
          <p:cNvPr id="20" name="SK-13-text-19"/>
          <p:cNvSpPr/>
          <p:nvPr/>
        </p:nvSpPr>
        <p:spPr>
          <a:xfrm>
            <a:off x="11191875" y="6610350"/>
            <a:ext cx="50289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1050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13 / 31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90" y="20538"/>
            <a:ext cx="658267" cy="521196"/>
          </a:xfrm>
          <a:prstGeom prst="rect">
            <a:avLst/>
          </a:prstGeom>
        </p:spPr>
      </p:pic>
      <p:sp>
        <p:nvSpPr>
          <p:cNvPr id="4" name="SK-14-text-3"/>
          <p:cNvSpPr/>
          <p:nvPr/>
        </p:nvSpPr>
        <p:spPr>
          <a:xfrm>
            <a:off x="7432221" y="177467"/>
            <a:ext cx="4222403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The SAFEGUARD Mnemonic</a:t>
            </a:r>
            <a:endParaRPr lang="en-US" sz="1950" dirty="0"/>
          </a:p>
        </p:txBody>
      </p:sp>
      <p:sp>
        <p:nvSpPr>
          <p:cNvPr id="5" name="SK-14-text-4"/>
          <p:cNvSpPr/>
          <p:nvPr/>
        </p:nvSpPr>
        <p:spPr>
          <a:xfrm>
            <a:off x="11319463" y="1590463"/>
            <a:ext cx="335161" cy="3943350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ctr">
              <a:lnSpc>
                <a:spcPts val="1906"/>
              </a:lnSpc>
              <a:buNone/>
            </a:pPr>
            <a:r>
              <a:rPr lang="en-US" sz="2475" dirty="0">
                <a:solidFill>
                  <a:srgbClr val="FFFFFF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SAFEGUARD</a:t>
            </a:r>
            <a:endParaRPr lang="en-US" sz="2475" dirty="0"/>
          </a:p>
        </p:txBody>
      </p:sp>
      <p:sp>
        <p:nvSpPr>
          <p:cNvPr id="6" name="SK-14-text-5"/>
          <p:cNvSpPr/>
          <p:nvPr/>
        </p:nvSpPr>
        <p:spPr>
          <a:xfrm>
            <a:off x="825252" y="1152525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F39C12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S</a:t>
            </a:r>
            <a:endParaRPr lang="en-US" sz="2475" dirty="0"/>
          </a:p>
        </p:txBody>
      </p:sp>
      <p:sp>
        <p:nvSpPr>
          <p:cNvPr id="7" name="SK-14-text-6"/>
          <p:cNvSpPr/>
          <p:nvPr/>
        </p:nvSpPr>
        <p:spPr>
          <a:xfrm>
            <a:off x="825252" y="1733550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E74C3C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A</a:t>
            </a:r>
            <a:endParaRPr lang="en-US" sz="2475" dirty="0"/>
          </a:p>
        </p:txBody>
      </p:sp>
      <p:sp>
        <p:nvSpPr>
          <p:cNvPr id="8" name="SK-14-text-7"/>
          <p:cNvSpPr/>
          <p:nvPr/>
        </p:nvSpPr>
        <p:spPr>
          <a:xfrm>
            <a:off x="825252" y="2314575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F</a:t>
            </a:r>
            <a:endParaRPr lang="en-US" sz="2475" dirty="0"/>
          </a:p>
        </p:txBody>
      </p:sp>
      <p:sp>
        <p:nvSpPr>
          <p:cNvPr id="9" name="SK-14-text-8"/>
          <p:cNvSpPr/>
          <p:nvPr/>
        </p:nvSpPr>
        <p:spPr>
          <a:xfrm>
            <a:off x="780157" y="2833326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F39C12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E</a:t>
            </a:r>
            <a:endParaRPr lang="en-US" sz="2475" dirty="0"/>
          </a:p>
        </p:txBody>
      </p:sp>
      <p:sp>
        <p:nvSpPr>
          <p:cNvPr id="10" name="SK-14-text-9"/>
          <p:cNvSpPr/>
          <p:nvPr/>
        </p:nvSpPr>
        <p:spPr>
          <a:xfrm>
            <a:off x="780157" y="3414351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G</a:t>
            </a:r>
            <a:endParaRPr lang="en-US" sz="2475" dirty="0"/>
          </a:p>
        </p:txBody>
      </p:sp>
      <p:sp>
        <p:nvSpPr>
          <p:cNvPr id="11" name="SK-14-text-10"/>
          <p:cNvSpPr/>
          <p:nvPr/>
        </p:nvSpPr>
        <p:spPr>
          <a:xfrm>
            <a:off x="780157" y="3985851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U</a:t>
            </a:r>
            <a:endParaRPr lang="en-US" sz="2475" dirty="0"/>
          </a:p>
        </p:txBody>
      </p:sp>
      <p:sp>
        <p:nvSpPr>
          <p:cNvPr id="12" name="SK-14-text-11"/>
          <p:cNvSpPr/>
          <p:nvPr/>
        </p:nvSpPr>
        <p:spPr>
          <a:xfrm>
            <a:off x="780157" y="4566876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A</a:t>
            </a:r>
            <a:endParaRPr lang="en-US" sz="2475" dirty="0"/>
          </a:p>
        </p:txBody>
      </p:sp>
      <p:sp>
        <p:nvSpPr>
          <p:cNvPr id="13" name="SK-14-text-12"/>
          <p:cNvSpPr/>
          <p:nvPr/>
        </p:nvSpPr>
        <p:spPr>
          <a:xfrm>
            <a:off x="825252" y="5210175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F39C12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R</a:t>
            </a:r>
            <a:endParaRPr lang="en-US" sz="2475" dirty="0"/>
          </a:p>
        </p:txBody>
      </p:sp>
      <p:sp>
        <p:nvSpPr>
          <p:cNvPr id="14" name="SK-14-text-13"/>
          <p:cNvSpPr/>
          <p:nvPr/>
        </p:nvSpPr>
        <p:spPr>
          <a:xfrm>
            <a:off x="780157" y="5719401"/>
            <a:ext cx="282773" cy="3583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21"/>
              </a:lnSpc>
              <a:buNone/>
            </a:pPr>
            <a:r>
              <a:rPr lang="en-US" sz="247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D</a:t>
            </a:r>
            <a:endParaRPr lang="en-US" sz="2475" dirty="0"/>
          </a:p>
        </p:txBody>
      </p:sp>
      <p:sp>
        <p:nvSpPr>
          <p:cNvPr id="15" name="SK-14-text-14"/>
          <p:cNvSpPr/>
          <p:nvPr/>
        </p:nvSpPr>
        <p:spPr>
          <a:xfrm>
            <a:off x="1447800" y="1181100"/>
            <a:ext cx="771525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Sexual health &amp; behaviour</a:t>
            </a:r>
            <a:endParaRPr lang="en-US" sz="2025" dirty="0"/>
          </a:p>
        </p:txBody>
      </p:sp>
      <p:sp>
        <p:nvSpPr>
          <p:cNvPr id="16" name="SK-14-text-15"/>
          <p:cNvSpPr/>
          <p:nvPr/>
        </p:nvSpPr>
        <p:spPr>
          <a:xfrm>
            <a:off x="1447800" y="1762125"/>
            <a:ext cx="555498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Absent from school</a:t>
            </a:r>
            <a:endParaRPr lang="en-US" sz="2025" dirty="0"/>
          </a:p>
        </p:txBody>
      </p:sp>
      <p:sp>
        <p:nvSpPr>
          <p:cNvPr id="17" name="SK-14-text-16"/>
          <p:cNvSpPr/>
          <p:nvPr/>
        </p:nvSpPr>
        <p:spPr>
          <a:xfrm>
            <a:off x="1447800" y="2343150"/>
            <a:ext cx="432054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Familial abuse</a:t>
            </a:r>
            <a:endParaRPr lang="en-US" sz="2025" dirty="0"/>
          </a:p>
        </p:txBody>
      </p:sp>
      <p:sp>
        <p:nvSpPr>
          <p:cNvPr id="18" name="SK-14-text-17"/>
          <p:cNvSpPr/>
          <p:nvPr/>
        </p:nvSpPr>
        <p:spPr>
          <a:xfrm>
            <a:off x="1402705" y="2861901"/>
            <a:ext cx="925830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Emotional &amp; physical condition</a:t>
            </a:r>
            <a:endParaRPr lang="en-US" sz="2025" dirty="0"/>
          </a:p>
        </p:txBody>
      </p:sp>
      <p:sp>
        <p:nvSpPr>
          <p:cNvPr id="19" name="SK-14-text-18"/>
          <p:cNvSpPr/>
          <p:nvPr/>
        </p:nvSpPr>
        <p:spPr>
          <a:xfrm>
            <a:off x="1402705" y="3433401"/>
            <a:ext cx="771525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Gangs &amp; older peer groups</a:t>
            </a:r>
            <a:endParaRPr lang="en-US" sz="2025" dirty="0"/>
          </a:p>
        </p:txBody>
      </p:sp>
      <p:sp>
        <p:nvSpPr>
          <p:cNvPr id="20" name="SK-14-text-19"/>
          <p:cNvSpPr/>
          <p:nvPr/>
        </p:nvSpPr>
        <p:spPr>
          <a:xfrm>
            <a:off x="1402705" y="4014426"/>
            <a:ext cx="524637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Use of technology</a:t>
            </a:r>
            <a:endParaRPr lang="en-US" sz="2025" dirty="0"/>
          </a:p>
        </p:txBody>
      </p:sp>
      <p:sp>
        <p:nvSpPr>
          <p:cNvPr id="21" name="SK-14-text-20"/>
          <p:cNvSpPr/>
          <p:nvPr/>
        </p:nvSpPr>
        <p:spPr>
          <a:xfrm>
            <a:off x="1402705" y="4595451"/>
            <a:ext cx="648081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Alcohol &amp; drug misuse</a:t>
            </a:r>
            <a:endParaRPr lang="en-US" sz="2025" dirty="0"/>
          </a:p>
        </p:txBody>
      </p:sp>
      <p:sp>
        <p:nvSpPr>
          <p:cNvPr id="22" name="SK-14-text-21"/>
          <p:cNvSpPr/>
          <p:nvPr/>
        </p:nvSpPr>
        <p:spPr>
          <a:xfrm>
            <a:off x="1402705" y="5166951"/>
            <a:ext cx="864108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Receipt of unexplained gifts</a:t>
            </a:r>
            <a:endParaRPr lang="en-US" sz="2025" dirty="0"/>
          </a:p>
        </p:txBody>
      </p:sp>
      <p:sp>
        <p:nvSpPr>
          <p:cNvPr id="23" name="SK-14-text-22"/>
          <p:cNvSpPr/>
          <p:nvPr/>
        </p:nvSpPr>
        <p:spPr>
          <a:xfrm>
            <a:off x="1402705" y="5747976"/>
            <a:ext cx="6480810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dirty="0">
                <a:solidFill>
                  <a:srgbClr val="2C3E50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Distrust of authority</a:t>
            </a:r>
            <a:endParaRPr lang="en-US" sz="2025" dirty="0"/>
          </a:p>
        </p:txBody>
      </p:sp>
      <p:sp>
        <p:nvSpPr>
          <p:cNvPr id="24" name="SK-14-text-23"/>
          <p:cNvSpPr/>
          <p:nvPr/>
        </p:nvSpPr>
        <p:spPr>
          <a:xfrm>
            <a:off x="5467350" y="1209675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STIs, pregnancy, terminations, sexualised behaviour</a:t>
            </a:r>
            <a:endParaRPr lang="en-US" sz="1725" dirty="0"/>
          </a:p>
        </p:txBody>
      </p:sp>
      <p:sp>
        <p:nvSpPr>
          <p:cNvPr id="25" name="SK-14-text-24"/>
          <p:cNvSpPr/>
          <p:nvPr/>
        </p:nvSpPr>
        <p:spPr>
          <a:xfrm>
            <a:off x="1621971" y="803523"/>
            <a:ext cx="10176560" cy="2403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CSE Risk Indicator Screening Tool — use systematically with any teenager presenting with vague, sexual health, or mental health concerns</a:t>
            </a:r>
            <a:endParaRPr lang="en-US" sz="1275" dirty="0"/>
          </a:p>
        </p:txBody>
      </p:sp>
      <p:sp>
        <p:nvSpPr>
          <p:cNvPr id="26" name="SK-14-text-25"/>
          <p:cNvSpPr/>
          <p:nvPr/>
        </p:nvSpPr>
        <p:spPr>
          <a:xfrm>
            <a:off x="5467350" y="1790700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Repeatedly missing school or running away</a:t>
            </a:r>
            <a:endParaRPr lang="en-US" sz="1725" dirty="0"/>
          </a:p>
        </p:txBody>
      </p:sp>
      <p:sp>
        <p:nvSpPr>
          <p:cNvPr id="27" name="SK-14-text-26"/>
          <p:cNvSpPr/>
          <p:nvPr/>
        </p:nvSpPr>
        <p:spPr>
          <a:xfrm>
            <a:off x="5467350" y="2371725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Problems or abuse within the home</a:t>
            </a:r>
            <a:endParaRPr lang="en-US" sz="1725" dirty="0"/>
          </a:p>
        </p:txBody>
      </p:sp>
      <p:sp>
        <p:nvSpPr>
          <p:cNvPr id="28" name="SK-14-text-27"/>
          <p:cNvSpPr/>
          <p:nvPr/>
        </p:nvSpPr>
        <p:spPr>
          <a:xfrm>
            <a:off x="5422255" y="2890476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Poor mental health, learning disability</a:t>
            </a:r>
            <a:endParaRPr lang="en-US" sz="1725" dirty="0"/>
          </a:p>
        </p:txBody>
      </p:sp>
      <p:sp>
        <p:nvSpPr>
          <p:cNvPr id="29" name="SK-14-text-28"/>
          <p:cNvSpPr/>
          <p:nvPr/>
        </p:nvSpPr>
        <p:spPr>
          <a:xfrm>
            <a:off x="5422255" y="3461976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Involvement in crime, older associates</a:t>
            </a:r>
            <a:endParaRPr lang="en-US" sz="1725" dirty="0"/>
          </a:p>
        </p:txBody>
      </p:sp>
      <p:sp>
        <p:nvSpPr>
          <p:cNvPr id="30" name="SK-14-text-29"/>
          <p:cNvSpPr/>
          <p:nvPr/>
        </p:nvSpPr>
        <p:spPr>
          <a:xfrm>
            <a:off x="5422255" y="4033476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Online exploitation, sexual bullying</a:t>
            </a:r>
            <a:endParaRPr lang="en-US" sz="1725" dirty="0"/>
          </a:p>
        </p:txBody>
      </p:sp>
      <p:sp>
        <p:nvSpPr>
          <p:cNvPr id="31" name="SK-14-text-30"/>
          <p:cNvSpPr/>
          <p:nvPr/>
        </p:nvSpPr>
        <p:spPr>
          <a:xfrm>
            <a:off x="5422255" y="4614501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Substance use as risk indicator</a:t>
            </a:r>
            <a:endParaRPr lang="en-US" sz="1725" dirty="0"/>
          </a:p>
        </p:txBody>
      </p:sp>
      <p:sp>
        <p:nvSpPr>
          <p:cNvPr id="32" name="SK-14-text-31"/>
          <p:cNvSpPr/>
          <p:nvPr/>
        </p:nvSpPr>
        <p:spPr>
          <a:xfrm>
            <a:off x="5422255" y="5195526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Money, phones, clothes from unknown source</a:t>
            </a:r>
            <a:endParaRPr lang="en-US" sz="1725" dirty="0"/>
          </a:p>
        </p:txBody>
      </p:sp>
      <p:sp>
        <p:nvSpPr>
          <p:cNvPr id="33" name="SK-14-text-32"/>
          <p:cNvSpPr/>
          <p:nvPr/>
        </p:nvSpPr>
        <p:spPr>
          <a:xfrm>
            <a:off x="5422255" y="5767026"/>
            <a:ext cx="6724650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2C3E50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Avoidance of professionals, withdrawal</a:t>
            </a:r>
            <a:endParaRPr lang="en-US" sz="1725" dirty="0"/>
          </a:p>
        </p:txBody>
      </p:sp>
      <p:sp>
        <p:nvSpPr>
          <p:cNvPr id="34" name="SK-14-text-33"/>
          <p:cNvSpPr/>
          <p:nvPr/>
        </p:nvSpPr>
        <p:spPr>
          <a:xfrm>
            <a:off x="27533" y="6267450"/>
            <a:ext cx="12164318" cy="1845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54"/>
              </a:lnSpc>
              <a:buNone/>
            </a:pPr>
            <a:r>
              <a:rPr lang="en-US" sz="1275" dirty="0">
                <a:solidFill>
                  <a:schemeClr val="bg1"/>
                </a:solidFill>
                <a:latin typeface="ArialNarrow-BoldItalic" pitchFamily="34" charset="0"/>
                <a:ea typeface="ArialNarrow-BoldItalic" pitchFamily="34" charset="-122"/>
                <a:cs typeface="ArialNarrow-BoldItalic" pitchFamily="34" charset="-120"/>
              </a:rPr>
              <a:t>Use SAFEGUARD with ANY teenager presenting with vague symptoms, recurrent attendances, or unexplained concerns</a:t>
            </a:r>
            <a:endParaRPr lang="en-US" sz="1275" dirty="0">
              <a:solidFill>
                <a:schemeClr val="bg1"/>
              </a:solidFill>
            </a:endParaRPr>
          </a:p>
        </p:txBody>
      </p:sp>
      <p:sp>
        <p:nvSpPr>
          <p:cNvPr id="35" name="SK-14-text-34"/>
          <p:cNvSpPr/>
          <p:nvPr/>
        </p:nvSpPr>
        <p:spPr>
          <a:xfrm>
            <a:off x="161925" y="6638925"/>
            <a:ext cx="384048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11439525" y="6638925"/>
            <a:ext cx="597098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Narrow-Italic" pitchFamily="34" charset="0"/>
                <a:ea typeface="ArialNarrow-Italic" pitchFamily="34" charset="-122"/>
                <a:cs typeface="ArialNarrow-Italic" pitchFamily="34" charset="-120"/>
              </a:rPr>
              <a:t>14 / 31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5-text-2"/>
          <p:cNvSpPr/>
          <p:nvPr/>
        </p:nvSpPr>
        <p:spPr>
          <a:xfrm>
            <a:off x="352425" y="219075"/>
            <a:ext cx="11839575" cy="4761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49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CSE Risk Factors &amp; Warning Signs</a:t>
            </a:r>
            <a:endParaRPr lang="en-US" sz="3150" dirty="0"/>
          </a:p>
        </p:txBody>
      </p:sp>
      <p:sp>
        <p:nvSpPr>
          <p:cNvPr id="4" name="SK-15-text-3"/>
          <p:cNvSpPr/>
          <p:nvPr/>
        </p:nvSpPr>
        <p:spPr>
          <a:xfrm>
            <a:off x="2419350" y="1219200"/>
            <a:ext cx="356616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Risk Factors</a:t>
            </a:r>
            <a:endParaRPr lang="en-US" sz="1950" dirty="0"/>
          </a:p>
        </p:txBody>
      </p:sp>
      <p:sp>
        <p:nvSpPr>
          <p:cNvPr id="5" name="SK-15-text-4"/>
          <p:cNvSpPr/>
          <p:nvPr/>
        </p:nvSpPr>
        <p:spPr>
          <a:xfrm>
            <a:off x="8277225" y="1219200"/>
            <a:ext cx="386334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Warning Signs</a:t>
            </a:r>
            <a:endParaRPr lang="en-US" sz="1950" dirty="0"/>
          </a:p>
        </p:txBody>
      </p:sp>
      <p:sp>
        <p:nvSpPr>
          <p:cNvPr id="6" name="SK-15-text-5"/>
          <p:cNvSpPr/>
          <p:nvPr/>
        </p:nvSpPr>
        <p:spPr>
          <a:xfrm>
            <a:off x="9386888" y="361738"/>
            <a:ext cx="304800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b="1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Real Love Rocks — Barnardo's</a:t>
            </a:r>
            <a:endParaRPr lang="en-US" sz="1125" dirty="0"/>
          </a:p>
        </p:txBody>
      </p:sp>
      <p:sp>
        <p:nvSpPr>
          <p:cNvPr id="7" name="SK-15-text-6"/>
          <p:cNvSpPr/>
          <p:nvPr/>
        </p:nvSpPr>
        <p:spPr>
          <a:xfrm>
            <a:off x="1009650" y="1866900"/>
            <a:ext cx="67894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Migrant / refugee / asylum seeker</a:t>
            </a:r>
            <a:endParaRPr lang="en-US" sz="1350" dirty="0"/>
          </a:p>
        </p:txBody>
      </p:sp>
      <p:sp>
        <p:nvSpPr>
          <p:cNvPr id="8" name="SK-15-text-7"/>
          <p:cNvSpPr/>
          <p:nvPr/>
        </p:nvSpPr>
        <p:spPr>
          <a:xfrm>
            <a:off x="1009650" y="2419350"/>
            <a:ext cx="47320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Financially unsupported</a:t>
            </a:r>
            <a:endParaRPr lang="en-US" sz="1350" dirty="0"/>
          </a:p>
        </p:txBody>
      </p:sp>
      <p:sp>
        <p:nvSpPr>
          <p:cNvPr id="9" name="SK-15-text-8"/>
          <p:cNvSpPr/>
          <p:nvPr/>
        </p:nvSpPr>
        <p:spPr>
          <a:xfrm>
            <a:off x="1009650" y="2981325"/>
            <a:ext cx="555498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Sudden changes in behaviour</a:t>
            </a:r>
            <a:endParaRPr lang="en-US" sz="1350" dirty="0"/>
          </a:p>
        </p:txBody>
      </p:sp>
      <p:sp>
        <p:nvSpPr>
          <p:cNvPr id="10" name="SK-15-text-9"/>
          <p:cNvSpPr/>
          <p:nvPr/>
        </p:nvSpPr>
        <p:spPr>
          <a:xfrm>
            <a:off x="1009650" y="3533775"/>
            <a:ext cx="925830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Death, loss, or illness of significant person</a:t>
            </a:r>
            <a:endParaRPr lang="en-US" sz="1350" dirty="0"/>
          </a:p>
        </p:txBody>
      </p:sp>
      <p:sp>
        <p:nvSpPr>
          <p:cNvPr id="11" name="SK-15-text-10"/>
          <p:cNvSpPr/>
          <p:nvPr/>
        </p:nvSpPr>
        <p:spPr>
          <a:xfrm>
            <a:off x="1009650" y="4086225"/>
            <a:ext cx="843534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Staying out overnight without explanation</a:t>
            </a:r>
            <a:endParaRPr lang="en-US" sz="1350" dirty="0"/>
          </a:p>
        </p:txBody>
      </p:sp>
      <p:sp>
        <p:nvSpPr>
          <p:cNvPr id="12" name="SK-15-text-11"/>
          <p:cNvSpPr/>
          <p:nvPr/>
        </p:nvSpPr>
        <p:spPr>
          <a:xfrm>
            <a:off x="1009650" y="4648200"/>
            <a:ext cx="864108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Substance misuse (child, parent, or carer)</a:t>
            </a:r>
            <a:endParaRPr lang="en-US" sz="1350" dirty="0"/>
          </a:p>
        </p:txBody>
      </p:sp>
      <p:sp>
        <p:nvSpPr>
          <p:cNvPr id="13" name="SK-15-text-12"/>
          <p:cNvSpPr/>
          <p:nvPr/>
        </p:nvSpPr>
        <p:spPr>
          <a:xfrm>
            <a:off x="1009650" y="5191125"/>
            <a:ext cx="47320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Experiencing homophobia</a:t>
            </a:r>
            <a:endParaRPr lang="en-US" sz="1350" dirty="0"/>
          </a:p>
        </p:txBody>
      </p:sp>
      <p:sp>
        <p:nvSpPr>
          <p:cNvPr id="14" name="SK-15-text-13"/>
          <p:cNvSpPr/>
          <p:nvPr/>
        </p:nvSpPr>
        <p:spPr>
          <a:xfrm>
            <a:off x="1009650" y="5743575"/>
            <a:ext cx="617220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Disappearing from 'the system'</a:t>
            </a:r>
            <a:endParaRPr lang="en-US" sz="1350" dirty="0"/>
          </a:p>
        </p:txBody>
      </p:sp>
      <p:sp>
        <p:nvSpPr>
          <p:cNvPr id="15" name="SK-15-text-14"/>
          <p:cNvSpPr/>
          <p:nvPr/>
        </p:nvSpPr>
        <p:spPr>
          <a:xfrm>
            <a:off x="7058025" y="1866900"/>
            <a:ext cx="513397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Excessive/strange messages from unknown people</a:t>
            </a:r>
            <a:endParaRPr lang="en-US" sz="1350" dirty="0"/>
          </a:p>
        </p:txBody>
      </p:sp>
      <p:sp>
        <p:nvSpPr>
          <p:cNvPr id="16" name="SK-15-text-15"/>
          <p:cNvSpPr/>
          <p:nvPr/>
        </p:nvSpPr>
        <p:spPr>
          <a:xfrm>
            <a:off x="7058025" y="2419350"/>
            <a:ext cx="513397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Returning home under influence of alcohol or drugs</a:t>
            </a:r>
            <a:endParaRPr lang="en-US" sz="1350" dirty="0"/>
          </a:p>
        </p:txBody>
      </p:sp>
      <p:sp>
        <p:nvSpPr>
          <p:cNvPr id="17" name="SK-15-text-16"/>
          <p:cNvSpPr/>
          <p:nvPr/>
        </p:nvSpPr>
        <p:spPr>
          <a:xfrm>
            <a:off x="7058025" y="2981325"/>
            <a:ext cx="513397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Unexplained new gifts — phones, jewellery, trainers</a:t>
            </a:r>
            <a:endParaRPr lang="en-US" sz="1350" dirty="0"/>
          </a:p>
        </p:txBody>
      </p:sp>
      <p:sp>
        <p:nvSpPr>
          <p:cNvPr id="18" name="SK-15-text-17"/>
          <p:cNvSpPr/>
          <p:nvPr/>
        </p:nvSpPr>
        <p:spPr>
          <a:xfrm>
            <a:off x="7058025" y="3533775"/>
            <a:ext cx="513397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Being picked up/dropped off by unknown people</a:t>
            </a:r>
            <a:endParaRPr lang="en-US" sz="1350" dirty="0"/>
          </a:p>
        </p:txBody>
      </p:sp>
      <p:sp>
        <p:nvSpPr>
          <p:cNvPr id="19" name="SK-15-text-18"/>
          <p:cNvSpPr/>
          <p:nvPr/>
        </p:nvSpPr>
        <p:spPr>
          <a:xfrm>
            <a:off x="7005638" y="4086225"/>
            <a:ext cx="5186363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Associating with adults over 18; invited to adult activities</a:t>
            </a:r>
            <a:endParaRPr lang="en-US" sz="1350" dirty="0"/>
          </a:p>
        </p:txBody>
      </p:sp>
      <p:sp>
        <p:nvSpPr>
          <p:cNvPr id="20" name="SK-15-text-19"/>
          <p:cNvSpPr/>
          <p:nvPr/>
        </p:nvSpPr>
        <p:spPr>
          <a:xfrm>
            <a:off x="6995071" y="4648200"/>
            <a:ext cx="5196929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Mood changes — secretive, withdrawn, or aggressive</a:t>
            </a:r>
            <a:endParaRPr lang="en-US" sz="1350" dirty="0"/>
          </a:p>
        </p:txBody>
      </p:sp>
      <p:sp>
        <p:nvSpPr>
          <p:cNvPr id="21" name="SK-15-text-20"/>
          <p:cNvSpPr/>
          <p:nvPr/>
        </p:nvSpPr>
        <p:spPr>
          <a:xfrm>
            <a:off x="7058025" y="5191125"/>
            <a:ext cx="513397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Marks or injuries concealed on body</a:t>
            </a:r>
            <a:endParaRPr lang="en-US" sz="1350" dirty="0"/>
          </a:p>
        </p:txBody>
      </p:sp>
      <p:sp>
        <p:nvSpPr>
          <p:cNvPr id="22" name="SK-15-text-21"/>
          <p:cNvSpPr/>
          <p:nvPr/>
        </p:nvSpPr>
        <p:spPr>
          <a:xfrm>
            <a:off x="6900863" y="5743575"/>
            <a:ext cx="5291138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Sudden change in friends, music, clothes, school attendance</a:t>
            </a:r>
            <a:endParaRPr lang="en-US" sz="1350" dirty="0"/>
          </a:p>
        </p:txBody>
      </p:sp>
      <p:sp>
        <p:nvSpPr>
          <p:cNvPr id="23" name="SK-15-text-22"/>
          <p:cNvSpPr/>
          <p:nvPr/>
        </p:nvSpPr>
        <p:spPr>
          <a:xfrm>
            <a:off x="11277600" y="6600825"/>
            <a:ext cx="555278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88"/>
              </a:lnSpc>
              <a:buNone/>
            </a:pPr>
            <a:r>
              <a:rPr lang="en-US" sz="120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15 / 31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1376363" y="6219825"/>
            <a:ext cx="9534525" cy="2250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72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*Disclosure and retraction of a statement is itself a red flag — not a reason to close the case.*</a:t>
            </a:r>
            <a:endParaRPr lang="en-US" sz="1275" dirty="0"/>
          </a:p>
        </p:txBody>
      </p:sp>
      <p:sp>
        <p:nvSpPr>
          <p:cNvPr id="25" name="SK-15-text-24"/>
          <p:cNvSpPr/>
          <p:nvPr/>
        </p:nvSpPr>
        <p:spPr>
          <a:xfrm>
            <a:off x="352425" y="6600825"/>
            <a:ext cx="3840480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88"/>
              </a:lnSpc>
              <a:buNone/>
            </a:pPr>
            <a:r>
              <a:rPr lang="en-US" sz="1200" dirty="0">
                <a:solidFill>
                  <a:srgbClr val="112D4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6-text-2"/>
          <p:cNvSpPr/>
          <p:nvPr/>
        </p:nvSpPr>
        <p:spPr>
          <a:xfrm>
            <a:off x="590550" y="542925"/>
            <a:ext cx="11601450" cy="492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81"/>
              </a:lnSpc>
              <a:buNone/>
            </a:pPr>
            <a:r>
              <a:rPr lang="en-US" sz="3375" b="1" dirty="0">
                <a:solidFill>
                  <a:srgbClr val="002060"/>
                </a:solidFill>
              </a:rPr>
              <a:t>Asking the Right Questions</a:t>
            </a:r>
            <a:endParaRPr lang="en-US" sz="3375" dirty="0"/>
          </a:p>
        </p:txBody>
      </p:sp>
      <p:sp>
        <p:nvSpPr>
          <p:cNvPr id="4" name="SK-16-text-3"/>
          <p:cNvSpPr/>
          <p:nvPr/>
        </p:nvSpPr>
        <p:spPr>
          <a:xfrm>
            <a:off x="596205" y="1943100"/>
            <a:ext cx="259839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Consent &amp; Safety</a:t>
            </a:r>
            <a:endParaRPr lang="en-US" sz="2025" dirty="0"/>
          </a:p>
        </p:txBody>
      </p:sp>
      <p:sp>
        <p:nvSpPr>
          <p:cNvPr id="5" name="SK-16-text-4"/>
          <p:cNvSpPr/>
          <p:nvPr/>
        </p:nvSpPr>
        <p:spPr>
          <a:xfrm>
            <a:off x="6432649" y="1943100"/>
            <a:ext cx="2860328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Relationship Check</a:t>
            </a:r>
            <a:endParaRPr lang="en-US" sz="2025" dirty="0"/>
          </a:p>
        </p:txBody>
      </p:sp>
      <p:sp>
        <p:nvSpPr>
          <p:cNvPr id="6" name="SK-16-text-5"/>
          <p:cNvSpPr/>
          <p:nvPr/>
        </p:nvSpPr>
        <p:spPr>
          <a:xfrm>
            <a:off x="590550" y="1209675"/>
            <a:ext cx="11601450" cy="3686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03"/>
              </a:lnSpc>
              <a:buNone/>
            </a:pPr>
            <a:r>
              <a:rPr lang="en-US" sz="2250" dirty="0">
                <a:solidFill>
                  <a:srgbClr val="806D4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Screening for coercion, consent, and unsafe relationships</a:t>
            </a:r>
            <a:endParaRPr lang="en-US" sz="2250" dirty="0"/>
          </a:p>
        </p:txBody>
      </p:sp>
      <p:sp>
        <p:nvSpPr>
          <p:cNvPr id="7" name="SK-16-text-6"/>
          <p:cNvSpPr/>
          <p:nvPr/>
        </p:nvSpPr>
        <p:spPr>
          <a:xfrm>
            <a:off x="714375" y="2514600"/>
            <a:ext cx="5825430" cy="26534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Have you ever felt scared or uncomfortable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with someone you've had sexual contact with?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Have you ever been made to do something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sexual you didn't want to?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you feel you could say no to sex?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Has anyone given you gifts, money, drugs or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alcohol for sex?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Where do you have sex?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Who else is or was there?</a:t>
            </a:r>
            <a:endParaRPr lang="en-US" sz="1800" dirty="0"/>
          </a:p>
        </p:txBody>
      </p:sp>
      <p:sp>
        <p:nvSpPr>
          <p:cNvPr id="8" name="SK-16-text-7"/>
          <p:cNvSpPr/>
          <p:nvPr/>
        </p:nvSpPr>
        <p:spPr>
          <a:xfrm>
            <a:off x="6324600" y="2514600"/>
            <a:ext cx="5573911" cy="23586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 you in a relationship? Can you tell me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about it?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 you happy? What’s going well?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How were things at the start?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 you feel good about yourself?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Has anything changed in how your partner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treats you?</a:t>
            </a:r>
            <a:endParaRPr lang="en-US" sz="1800" dirty="0"/>
          </a:p>
          <a:p>
            <a:pPr marL="0" indent="0">
              <a:lnSpc>
                <a:spcPts val="232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 you happy with the sex you're having?</a:t>
            </a:r>
            <a:endParaRPr lang="en-US" sz="1800" dirty="0"/>
          </a:p>
        </p:txBody>
      </p:sp>
      <p:sp>
        <p:nvSpPr>
          <p:cNvPr id="9" name="SK-16-text-8"/>
          <p:cNvSpPr/>
          <p:nvPr/>
        </p:nvSpPr>
        <p:spPr>
          <a:xfrm>
            <a:off x="38546" y="5886450"/>
            <a:ext cx="12143333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63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It may take several appointments to build trust — these questions don’t need to be asked all at once.</a:t>
            </a:r>
            <a:endParaRPr lang="en-US" sz="1650" dirty="0"/>
          </a:p>
        </p:txBody>
      </p:sp>
      <p:sp>
        <p:nvSpPr>
          <p:cNvPr id="10" name="SK-16-text-9"/>
          <p:cNvSpPr/>
          <p:nvPr/>
        </p:nvSpPr>
        <p:spPr>
          <a:xfrm>
            <a:off x="466725" y="6572250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806D4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1" name="SK-16-text-10"/>
          <p:cNvSpPr/>
          <p:nvPr/>
        </p:nvSpPr>
        <p:spPr>
          <a:xfrm>
            <a:off x="8277225" y="6572250"/>
            <a:ext cx="3803303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39"/>
              </a:lnSpc>
              <a:buNone/>
            </a:pPr>
            <a:r>
              <a:rPr lang="en-US" sz="1125" dirty="0">
                <a:solidFill>
                  <a:srgbClr val="806D4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 Adolescents in General Practice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7-text-2"/>
          <p:cNvSpPr/>
          <p:nvPr/>
        </p:nvSpPr>
        <p:spPr>
          <a:xfrm>
            <a:off x="1766888" y="2428875"/>
            <a:ext cx="94297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752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</a:t>
            </a:r>
            <a:endParaRPr lang="en-US" sz="4800" dirty="0"/>
          </a:p>
        </p:txBody>
      </p:sp>
      <p:sp>
        <p:nvSpPr>
          <p:cNvPr id="4" name="SK-17-text-3"/>
          <p:cNvSpPr/>
          <p:nvPr/>
        </p:nvSpPr>
        <p:spPr>
          <a:xfrm>
            <a:off x="1763911" y="4133850"/>
            <a:ext cx="1005780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752"/>
              </a:lnSpc>
              <a:buNone/>
            </a:pPr>
            <a:r>
              <a:rPr lang="en-US" sz="4800" b="1" dirty="0">
                <a:solidFill>
                  <a:srgbClr val="F977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5+</a:t>
            </a:r>
            <a:endParaRPr lang="en-US" sz="4800" dirty="0"/>
          </a:p>
        </p:txBody>
      </p:sp>
      <p:sp>
        <p:nvSpPr>
          <p:cNvPr id="5" name="SK-17-text-4"/>
          <p:cNvSpPr/>
          <p:nvPr/>
        </p:nvSpPr>
        <p:spPr>
          <a:xfrm>
            <a:off x="590550" y="876300"/>
            <a:ext cx="11601450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'The CSERQ15 Screening Tool'</a:t>
            </a:r>
            <a:endParaRPr lang="en-US" sz="3300" dirty="0"/>
          </a:p>
        </p:txBody>
      </p:sp>
      <p:sp>
        <p:nvSpPr>
          <p:cNvPr id="6" name="SK-17-text-5"/>
          <p:cNvSpPr/>
          <p:nvPr/>
        </p:nvSpPr>
        <p:spPr>
          <a:xfrm>
            <a:off x="590550" y="123825"/>
            <a:ext cx="7132320" cy="2263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2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7" name="SK-17-text-6"/>
          <p:cNvSpPr/>
          <p:nvPr/>
        </p:nvSpPr>
        <p:spPr>
          <a:xfrm>
            <a:off x="1058275" y="5926560"/>
            <a:ext cx="11797754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Short on time? Use the CSERQ4 — a 4-item validated version for time-limited consultations.</a:t>
            </a:r>
            <a:endParaRPr lang="en-US" sz="1575" dirty="0"/>
          </a:p>
        </p:txBody>
      </p:sp>
      <p:sp>
        <p:nvSpPr>
          <p:cNvPr id="8" name="SK-17-text-7"/>
          <p:cNvSpPr/>
          <p:nvPr/>
        </p:nvSpPr>
        <p:spPr>
          <a:xfrm>
            <a:off x="657225" y="1733550"/>
            <a:ext cx="11534775" cy="319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16"/>
              </a:lnSpc>
              <a:buNone/>
            </a:pPr>
            <a:r>
              <a:rPr lang="en-US" sz="1950" i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Validated 15-item tool for Child Sexual Exploitation risk screening</a:t>
            </a:r>
            <a:endParaRPr lang="en-US" sz="1950" dirty="0"/>
          </a:p>
        </p:txBody>
      </p:sp>
      <p:sp>
        <p:nvSpPr>
          <p:cNvPr id="9" name="SK-17-text-8"/>
          <p:cNvSpPr/>
          <p:nvPr/>
        </p:nvSpPr>
        <p:spPr>
          <a:xfrm>
            <a:off x="1494383" y="3162300"/>
            <a:ext cx="1697236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screening items</a:t>
            </a:r>
            <a:endParaRPr lang="en-US" sz="1500" dirty="0"/>
          </a:p>
        </p:txBody>
      </p:sp>
      <p:sp>
        <p:nvSpPr>
          <p:cNvPr id="10" name="SK-17-text-9"/>
          <p:cNvSpPr/>
          <p:nvPr/>
        </p:nvSpPr>
        <p:spPr>
          <a:xfrm>
            <a:off x="888653" y="3752850"/>
            <a:ext cx="2870746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Threshold for Action</a:t>
            </a:r>
            <a:endParaRPr lang="en-US" sz="1800" dirty="0"/>
          </a:p>
        </p:txBody>
      </p:sp>
      <p:sp>
        <p:nvSpPr>
          <p:cNvPr id="11" name="SK-17-text-10"/>
          <p:cNvSpPr/>
          <p:nvPr/>
        </p:nvSpPr>
        <p:spPr>
          <a:xfrm>
            <a:off x="4495800" y="2571750"/>
            <a:ext cx="76962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CSERQ15 — Key Items Include:</a:t>
            </a:r>
            <a:endParaRPr lang="en-US" sz="1800" dirty="0"/>
          </a:p>
        </p:txBody>
      </p:sp>
      <p:sp>
        <p:nvSpPr>
          <p:cNvPr id="12" name="SK-17-text-11"/>
          <p:cNvSpPr/>
          <p:nvPr/>
        </p:nvSpPr>
        <p:spPr>
          <a:xfrm>
            <a:off x="686246" y="4857750"/>
            <a:ext cx="3342233" cy="472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positive responses =</a:t>
            </a:r>
            <a:endParaRPr lang="en-US" sz="1500" dirty="0"/>
          </a:p>
          <a:p>
            <a:pPr marL="0" indent="0" algn="ctr">
              <a:lnSpc>
                <a:spcPts val="186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mandatory safeguarding action</a:t>
            </a:r>
            <a:endParaRPr lang="en-US" sz="1500" dirty="0"/>
          </a:p>
        </p:txBody>
      </p:sp>
      <p:sp>
        <p:nvSpPr>
          <p:cNvPr id="13" name="SK-17-text-12"/>
          <p:cNvSpPr/>
          <p:nvPr/>
        </p:nvSpPr>
        <p:spPr>
          <a:xfrm>
            <a:off x="4495800" y="2990850"/>
            <a:ext cx="769620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7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Missing overnight without explanation</a:t>
            </a:r>
            <a:endParaRPr lang="en-US" sz="1575" dirty="0"/>
          </a:p>
        </p:txBody>
      </p:sp>
      <p:sp>
        <p:nvSpPr>
          <p:cNvPr id="14" name="SK-17-text-13"/>
          <p:cNvSpPr/>
          <p:nvPr/>
        </p:nvSpPr>
        <p:spPr>
          <a:xfrm>
            <a:off x="4495800" y="3429000"/>
            <a:ext cx="769620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7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 gap of ≥4 years with partner</a:t>
            </a:r>
            <a:endParaRPr lang="en-US" sz="1575" dirty="0"/>
          </a:p>
        </p:txBody>
      </p:sp>
      <p:sp>
        <p:nvSpPr>
          <p:cNvPr id="15" name="SK-17-text-14"/>
          <p:cNvSpPr/>
          <p:nvPr/>
        </p:nvSpPr>
        <p:spPr>
          <a:xfrm>
            <a:off x="4495800" y="3771900"/>
            <a:ext cx="769620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7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Controlling or coercive relationship</a:t>
            </a:r>
            <a:endParaRPr lang="en-US" sz="1575" dirty="0"/>
          </a:p>
        </p:txBody>
      </p:sp>
      <p:sp>
        <p:nvSpPr>
          <p:cNvPr id="16" name="SK-17-text-15"/>
          <p:cNvSpPr/>
          <p:nvPr/>
        </p:nvSpPr>
        <p:spPr>
          <a:xfrm>
            <a:off x="4495800" y="4114800"/>
            <a:ext cx="769620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7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activity in unsafe locations</a:t>
            </a:r>
            <a:endParaRPr lang="en-US" sz="1575" dirty="0"/>
          </a:p>
        </p:txBody>
      </p:sp>
      <p:sp>
        <p:nvSpPr>
          <p:cNvPr id="17" name="SK-17-text-16"/>
          <p:cNvSpPr/>
          <p:nvPr/>
        </p:nvSpPr>
        <p:spPr>
          <a:xfrm>
            <a:off x="4495800" y="4505325"/>
            <a:ext cx="552069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7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living with parents</a:t>
            </a:r>
            <a:endParaRPr lang="en-US" sz="1575" dirty="0"/>
          </a:p>
        </p:txBody>
      </p:sp>
      <p:sp>
        <p:nvSpPr>
          <p:cNvPr id="18" name="SK-17-text-17"/>
          <p:cNvSpPr/>
          <p:nvPr/>
        </p:nvSpPr>
        <p:spPr>
          <a:xfrm>
            <a:off x="4495800" y="4924425"/>
            <a:ext cx="7696200" cy="298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7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substance misuse or issues</a:t>
            </a:r>
            <a:endParaRPr lang="en-US" sz="1575" dirty="0"/>
          </a:p>
        </p:txBody>
      </p:sp>
      <p:sp>
        <p:nvSpPr>
          <p:cNvPr id="19" name="SK-17-text-18"/>
          <p:cNvSpPr/>
          <p:nvPr/>
        </p:nvSpPr>
        <p:spPr>
          <a:xfrm>
            <a:off x="8515350" y="2990850"/>
            <a:ext cx="2881313" cy="510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Parental substance misuse</a:t>
            </a:r>
            <a:endParaRPr lang="en-US" sz="1500" dirty="0"/>
          </a:p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 issues</a:t>
            </a:r>
            <a:endParaRPr lang="en-US" sz="1500" dirty="0"/>
          </a:p>
        </p:txBody>
      </p:sp>
      <p:sp>
        <p:nvSpPr>
          <p:cNvPr id="20" name="SK-17-text-19"/>
          <p:cNvSpPr/>
          <p:nvPr/>
        </p:nvSpPr>
        <p:spPr>
          <a:xfrm>
            <a:off x="8515350" y="3571875"/>
            <a:ext cx="3676650" cy="2552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Self-harm history</a:t>
            </a:r>
            <a:endParaRPr lang="en-US" sz="1500" dirty="0"/>
          </a:p>
        </p:txBody>
      </p:sp>
      <p:sp>
        <p:nvSpPr>
          <p:cNvPr id="21" name="SK-17-text-20"/>
          <p:cNvSpPr/>
          <p:nvPr/>
        </p:nvSpPr>
        <p:spPr>
          <a:xfrm>
            <a:off x="8515350" y="3914775"/>
            <a:ext cx="3676650" cy="2552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Alcohol or drug use</a:t>
            </a:r>
            <a:endParaRPr lang="en-US" sz="1500" dirty="0"/>
          </a:p>
        </p:txBody>
      </p:sp>
      <p:sp>
        <p:nvSpPr>
          <p:cNvPr id="22" name="SK-17-text-21"/>
          <p:cNvSpPr/>
          <p:nvPr/>
        </p:nvSpPr>
        <p:spPr>
          <a:xfrm>
            <a:off x="8515350" y="4257675"/>
            <a:ext cx="2629793" cy="510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School exclusion or non-</a:t>
            </a:r>
            <a:endParaRPr lang="en-US" sz="1500" dirty="0"/>
          </a:p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attendance</a:t>
            </a:r>
            <a:endParaRPr lang="en-US" sz="1500" dirty="0"/>
          </a:p>
        </p:txBody>
      </p:sp>
      <p:sp>
        <p:nvSpPr>
          <p:cNvPr id="23" name="SK-17-text-22"/>
          <p:cNvSpPr/>
          <p:nvPr/>
        </p:nvSpPr>
        <p:spPr>
          <a:xfrm>
            <a:off x="8515350" y="4924425"/>
            <a:ext cx="3676650" cy="2552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STI or pregnancy under 16</a:t>
            </a:r>
            <a:endParaRPr lang="en-US" sz="1500" dirty="0"/>
          </a:p>
        </p:txBody>
      </p:sp>
      <p:sp>
        <p:nvSpPr>
          <p:cNvPr id="24" name="SK-17-text-23"/>
          <p:cNvSpPr/>
          <p:nvPr/>
        </p:nvSpPr>
        <p:spPr>
          <a:xfrm>
            <a:off x="10715625" y="6572250"/>
            <a:ext cx="1058168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1050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Page 17 of 31</a:t>
            </a:r>
            <a:endParaRPr lang="en-US" sz="1050" dirty="0"/>
          </a:p>
        </p:txBody>
      </p:sp>
      <p:sp>
        <p:nvSpPr>
          <p:cNvPr id="25" name="SK-17-text-24"/>
          <p:cNvSpPr/>
          <p:nvPr/>
        </p:nvSpPr>
        <p:spPr>
          <a:xfrm>
            <a:off x="466725" y="6572250"/>
            <a:ext cx="3360420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50"/>
              </a:lnSpc>
              <a:buNone/>
            </a:pPr>
            <a:r>
              <a:rPr lang="en-US" sz="1050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9663" y="2256234"/>
            <a:ext cx="950863" cy="953244"/>
          </a:xfrm>
          <a:prstGeom prst="rect">
            <a:avLst/>
          </a:prstGeom>
        </p:spPr>
      </p:pic>
      <p:sp>
        <p:nvSpPr>
          <p:cNvPr id="4" name="SK-18-text-3"/>
          <p:cNvSpPr/>
          <p:nvPr/>
        </p:nvSpPr>
        <p:spPr>
          <a:xfrm>
            <a:off x="714375" y="704850"/>
            <a:ext cx="11477625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112240"/>
                </a:solidFill>
              </a:rPr>
              <a:t>Virginity Testing and Hymenoplasty</a:t>
            </a:r>
            <a:endParaRPr lang="en-US" sz="3300" dirty="0"/>
          </a:p>
        </p:txBody>
      </p:sp>
      <p:sp>
        <p:nvSpPr>
          <p:cNvPr id="5" name="SK-18-text-4"/>
          <p:cNvSpPr/>
          <p:nvPr/>
        </p:nvSpPr>
        <p:spPr>
          <a:xfrm>
            <a:off x="1907828" y="3314700"/>
            <a:ext cx="2661196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641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ILLEGAL</a:t>
            </a:r>
            <a:endParaRPr lang="en-US" sz="3900" dirty="0"/>
          </a:p>
        </p:txBody>
      </p:sp>
      <p:sp>
        <p:nvSpPr>
          <p:cNvPr id="6" name="SK-18-text-5"/>
          <p:cNvSpPr/>
          <p:nvPr/>
        </p:nvSpPr>
        <p:spPr>
          <a:xfrm>
            <a:off x="1527721" y="3962400"/>
            <a:ext cx="3478411" cy="362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856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Since October 2022</a:t>
            </a:r>
            <a:endParaRPr lang="en-US" sz="2400" dirty="0"/>
          </a:p>
        </p:txBody>
      </p:sp>
      <p:sp>
        <p:nvSpPr>
          <p:cNvPr id="7" name="SK-18-text-6"/>
          <p:cNvSpPr/>
          <p:nvPr/>
        </p:nvSpPr>
        <p:spPr>
          <a:xfrm>
            <a:off x="714375" y="1562100"/>
            <a:ext cx="11477625" cy="3086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0"/>
              </a:lnSpc>
              <a:buNone/>
            </a:pPr>
            <a:r>
              <a:rPr lang="en-US" sz="2025" i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Update — Health and Care Act 2022</a:t>
            </a:r>
            <a:endParaRPr lang="en-US" sz="2025" dirty="0"/>
          </a:p>
        </p:txBody>
      </p:sp>
      <p:sp>
        <p:nvSpPr>
          <p:cNvPr id="8" name="SK-18-text-7"/>
          <p:cNvSpPr/>
          <p:nvPr/>
        </p:nvSpPr>
        <p:spPr>
          <a:xfrm>
            <a:off x="6686550" y="2114550"/>
            <a:ext cx="54864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is now illegal?</a:t>
            </a:r>
            <a:endParaRPr lang="en-US" sz="1800" dirty="0"/>
          </a:p>
        </p:txBody>
      </p:sp>
      <p:sp>
        <p:nvSpPr>
          <p:cNvPr id="9" name="SK-18-text-8"/>
          <p:cNvSpPr/>
          <p:nvPr/>
        </p:nvSpPr>
        <p:spPr>
          <a:xfrm>
            <a:off x="6686550" y="3829050"/>
            <a:ext cx="466344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11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Duty as a GP</a:t>
            </a:r>
            <a:endParaRPr lang="en-US" sz="1800" dirty="0"/>
          </a:p>
        </p:txBody>
      </p:sp>
      <p:sp>
        <p:nvSpPr>
          <p:cNvPr id="10" name="SK-18-text-9"/>
          <p:cNvSpPr/>
          <p:nvPr/>
        </p:nvSpPr>
        <p:spPr>
          <a:xfrm>
            <a:off x="819150" y="5748475"/>
            <a:ext cx="11734800" cy="520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11224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⚠️ Key Exam Pearl: “Virginity testing and hymenoplasty are illegal in England and Wales since October</a:t>
            </a:r>
            <a:endParaRPr lang="en-US" sz="1575" dirty="0"/>
          </a:p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11224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2022 — never perform either; always consider safeguarding if a patient under 18 is being pressured.”</a:t>
            </a:r>
            <a:endParaRPr lang="en-US" sz="1575" dirty="0"/>
          </a:p>
        </p:txBody>
      </p:sp>
      <p:sp>
        <p:nvSpPr>
          <p:cNvPr id="11" name="SK-18-text-10"/>
          <p:cNvSpPr/>
          <p:nvPr/>
        </p:nvSpPr>
        <p:spPr>
          <a:xfrm>
            <a:off x="3729038" y="66675"/>
            <a:ext cx="4714875" cy="2190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25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12" name="SK-18-text-11"/>
          <p:cNvSpPr/>
          <p:nvPr/>
        </p:nvSpPr>
        <p:spPr>
          <a:xfrm>
            <a:off x="1800671" y="4495800"/>
            <a:ext cx="2923133" cy="516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32"/>
              </a:lnSpc>
              <a:buNone/>
            </a:pPr>
            <a:r>
              <a:rPr lang="en-US" sz="1575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 and Care Act 2022</a:t>
            </a:r>
            <a:endParaRPr lang="en-US" sz="1575" dirty="0"/>
          </a:p>
          <a:p>
            <a:pPr marL="0" indent="0" algn="ctr">
              <a:lnSpc>
                <a:spcPts val="2032"/>
              </a:lnSpc>
              <a:buNone/>
            </a:pPr>
            <a:r>
              <a:rPr lang="en-US" sz="1575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England and Wales</a:t>
            </a:r>
            <a:endParaRPr lang="en-US" sz="1575" dirty="0"/>
          </a:p>
        </p:txBody>
      </p:sp>
      <p:sp>
        <p:nvSpPr>
          <p:cNvPr id="13" name="SK-18-text-12"/>
          <p:cNvSpPr/>
          <p:nvPr/>
        </p:nvSpPr>
        <p:spPr>
          <a:xfrm>
            <a:off x="6448425" y="2419350"/>
            <a:ext cx="5573911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Performing virginity testing on a woman of any age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Performing hymenoplasty on a woman of any age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Assisting or enabling either procedure</a:t>
            </a:r>
            <a:endParaRPr lang="en-US" sz="1500" dirty="0"/>
          </a:p>
        </p:txBody>
      </p:sp>
      <p:sp>
        <p:nvSpPr>
          <p:cNvPr id="14" name="SK-18-text-13"/>
          <p:cNvSpPr/>
          <p:nvPr/>
        </p:nvSpPr>
        <p:spPr>
          <a:xfrm>
            <a:off x="6448425" y="4133850"/>
            <a:ext cx="5699671" cy="9828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1224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Refuse any request — explain the law clearly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1224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If patient is under 18 or appears coerced → consider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1224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 referral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11224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If evidence of coercion → report to police</a:t>
            </a:r>
            <a:endParaRPr lang="en-US" sz="1500" dirty="0"/>
          </a:p>
        </p:txBody>
      </p:sp>
      <p:sp>
        <p:nvSpPr>
          <p:cNvPr id="15" name="SK-18-text-14"/>
          <p:cNvSpPr/>
          <p:nvPr/>
        </p:nvSpPr>
        <p:spPr>
          <a:xfrm>
            <a:off x="6448425" y="3267075"/>
            <a:ext cx="5634990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90"/>
              </a:lnSpc>
              <a:buNone/>
            </a:pPr>
            <a:r>
              <a:rPr lang="en-US" sz="1275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Applies regardless of consent</a:t>
            </a:r>
            <a:endParaRPr lang="en-US" sz="1275" dirty="0"/>
          </a:p>
        </p:txBody>
      </p:sp>
      <p:sp>
        <p:nvSpPr>
          <p:cNvPr id="16" name="SK-18-text-15"/>
          <p:cNvSpPr/>
          <p:nvPr/>
        </p:nvSpPr>
        <p:spPr>
          <a:xfrm>
            <a:off x="8568758" y="5252293"/>
            <a:ext cx="3195638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are forms of honour-based abuse</a:t>
            </a:r>
            <a:endParaRPr lang="en-US" sz="1050" dirty="0"/>
          </a:p>
        </p:txBody>
      </p:sp>
      <p:sp>
        <p:nvSpPr>
          <p:cNvPr id="17" name="SK-18-text-16"/>
          <p:cNvSpPr/>
          <p:nvPr/>
        </p:nvSpPr>
        <p:spPr>
          <a:xfrm>
            <a:off x="5206305" y="342900"/>
            <a:ext cx="1760190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8" name="SK-18-text-17"/>
          <p:cNvSpPr/>
          <p:nvPr/>
        </p:nvSpPr>
        <p:spPr>
          <a:xfrm>
            <a:off x="10525125" y="6619875"/>
            <a:ext cx="1120973" cy="176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90"/>
              </a:lnSpc>
              <a:buNone/>
            </a:pPr>
            <a:r>
              <a:rPr lang="en-US" sz="1275" i="1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Page 18 of 31</a:t>
            </a:r>
            <a:endParaRPr lang="en-US" sz="1275" dirty="0"/>
          </a:p>
        </p:txBody>
      </p:sp>
      <p:sp>
        <p:nvSpPr>
          <p:cNvPr id="19" name="SK-18-text-18"/>
          <p:cNvSpPr/>
          <p:nvPr/>
        </p:nvSpPr>
        <p:spPr>
          <a:xfrm>
            <a:off x="5206305" y="6619875"/>
            <a:ext cx="1760190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dirty="0">
                <a:solidFill>
                  <a:srgbClr val="6D6D6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859" y="6076057"/>
            <a:ext cx="292596" cy="281136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9365" y="1961257"/>
            <a:ext cx="463153" cy="912019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4777" y="1947565"/>
            <a:ext cx="463153" cy="925711"/>
          </a:xfrm>
          <a:prstGeom prst="rect">
            <a:avLst/>
          </a:prstGeom>
        </p:spPr>
      </p:pic>
      <p:sp>
        <p:nvSpPr>
          <p:cNvPr id="6" name="SK-19-text-5"/>
          <p:cNvSpPr/>
          <p:nvPr/>
        </p:nvSpPr>
        <p:spPr>
          <a:xfrm>
            <a:off x="504825" y="428625"/>
            <a:ext cx="11687175" cy="428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75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ADOLESCENT SEXUAL HEALTH DATA</a:t>
            </a:r>
            <a:endParaRPr lang="en-US" sz="2700" dirty="0"/>
          </a:p>
        </p:txBody>
      </p:sp>
      <p:sp>
        <p:nvSpPr>
          <p:cNvPr id="7" name="SK-19-text-6"/>
          <p:cNvSpPr/>
          <p:nvPr/>
        </p:nvSpPr>
        <p:spPr>
          <a:xfrm>
            <a:off x="1076325" y="2914650"/>
            <a:ext cx="373380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years</a:t>
            </a:r>
            <a:endParaRPr lang="en-US" sz="2625" dirty="0"/>
          </a:p>
        </p:txBody>
      </p:sp>
      <p:sp>
        <p:nvSpPr>
          <p:cNvPr id="8" name="SK-19-text-7"/>
          <p:cNvSpPr/>
          <p:nvPr/>
        </p:nvSpPr>
        <p:spPr>
          <a:xfrm>
            <a:off x="1019175" y="3571875"/>
            <a:ext cx="280035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30.9%</a:t>
            </a:r>
            <a:endParaRPr lang="en-US" sz="2625" dirty="0"/>
          </a:p>
        </p:txBody>
      </p:sp>
      <p:sp>
        <p:nvSpPr>
          <p:cNvPr id="9" name="SK-19-text-8"/>
          <p:cNvSpPr/>
          <p:nvPr/>
        </p:nvSpPr>
        <p:spPr>
          <a:xfrm>
            <a:off x="1524000" y="4286250"/>
            <a:ext cx="173355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6.5</a:t>
            </a:r>
            <a:endParaRPr lang="en-US" sz="2625" dirty="0"/>
          </a:p>
        </p:txBody>
      </p:sp>
      <p:sp>
        <p:nvSpPr>
          <p:cNvPr id="10" name="SK-19-text-9"/>
          <p:cNvSpPr/>
          <p:nvPr/>
        </p:nvSpPr>
        <p:spPr>
          <a:xfrm>
            <a:off x="1019175" y="4953000"/>
            <a:ext cx="280035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46.0%</a:t>
            </a:r>
            <a:endParaRPr lang="en-US" sz="2625" dirty="0"/>
          </a:p>
        </p:txBody>
      </p:sp>
      <p:sp>
        <p:nvSpPr>
          <p:cNvPr id="11" name="SK-19-text-10"/>
          <p:cNvSpPr/>
          <p:nvPr/>
        </p:nvSpPr>
        <p:spPr>
          <a:xfrm>
            <a:off x="6810375" y="2914650"/>
            <a:ext cx="373380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16 years</a:t>
            </a:r>
            <a:endParaRPr lang="en-US" sz="2625" dirty="0"/>
          </a:p>
        </p:txBody>
      </p:sp>
      <p:sp>
        <p:nvSpPr>
          <p:cNvPr id="12" name="SK-19-text-11"/>
          <p:cNvSpPr/>
          <p:nvPr/>
        </p:nvSpPr>
        <p:spPr>
          <a:xfrm>
            <a:off x="6810375" y="3571875"/>
            <a:ext cx="280035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29.2%</a:t>
            </a:r>
            <a:endParaRPr lang="en-US" sz="2625" dirty="0"/>
          </a:p>
        </p:txBody>
      </p:sp>
      <p:sp>
        <p:nvSpPr>
          <p:cNvPr id="13" name="SK-19-text-12"/>
          <p:cNvSpPr/>
          <p:nvPr/>
        </p:nvSpPr>
        <p:spPr>
          <a:xfrm>
            <a:off x="7258050" y="4286250"/>
            <a:ext cx="173355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5.2</a:t>
            </a:r>
            <a:endParaRPr lang="en-US" sz="2625" dirty="0"/>
          </a:p>
        </p:txBody>
      </p:sp>
      <p:sp>
        <p:nvSpPr>
          <p:cNvPr id="14" name="SK-19-text-13"/>
          <p:cNvSpPr/>
          <p:nvPr/>
        </p:nvSpPr>
        <p:spPr>
          <a:xfrm>
            <a:off x="6753225" y="4953000"/>
            <a:ext cx="2800350" cy="430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86"/>
              </a:lnSpc>
              <a:buNone/>
            </a:pPr>
            <a:r>
              <a:rPr lang="en-US" sz="262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38.3%</a:t>
            </a:r>
            <a:endParaRPr lang="en-US" sz="2625" dirty="0"/>
          </a:p>
        </p:txBody>
      </p:sp>
      <p:sp>
        <p:nvSpPr>
          <p:cNvPr id="15" name="SK-19-text-14"/>
          <p:cNvSpPr/>
          <p:nvPr/>
        </p:nvSpPr>
        <p:spPr>
          <a:xfrm>
            <a:off x="1382018" y="1209675"/>
            <a:ext cx="940876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54"/>
              </a:lnSpc>
              <a:buNone/>
            </a:pPr>
            <a:r>
              <a:rPr lang="en-US" sz="2025" i="1" dirty="0">
                <a:solidFill>
                  <a:srgbClr val="343434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“Understanding what is typical helps identify what is concerning”</a:t>
            </a:r>
            <a:endParaRPr lang="en-US" sz="2025" dirty="0"/>
          </a:p>
        </p:txBody>
      </p:sp>
      <p:sp>
        <p:nvSpPr>
          <p:cNvPr id="16" name="SK-19-text-15"/>
          <p:cNvSpPr/>
          <p:nvPr/>
        </p:nvSpPr>
        <p:spPr>
          <a:xfrm>
            <a:off x="2838450" y="3028950"/>
            <a:ext cx="534924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Age at first intercourse</a:t>
            </a:r>
            <a:endParaRPr lang="en-US" sz="1350" dirty="0"/>
          </a:p>
        </p:txBody>
      </p:sp>
      <p:sp>
        <p:nvSpPr>
          <p:cNvPr id="17" name="SK-19-text-16"/>
          <p:cNvSpPr/>
          <p:nvPr/>
        </p:nvSpPr>
        <p:spPr>
          <a:xfrm>
            <a:off x="2486025" y="3705225"/>
            <a:ext cx="665226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Had intercourse before age 16</a:t>
            </a:r>
            <a:endParaRPr lang="en-US" sz="1350" dirty="0"/>
          </a:p>
        </p:txBody>
      </p:sp>
      <p:sp>
        <p:nvSpPr>
          <p:cNvPr id="18" name="SK-19-text-17"/>
          <p:cNvSpPr/>
          <p:nvPr/>
        </p:nvSpPr>
        <p:spPr>
          <a:xfrm>
            <a:off x="2486025" y="4400550"/>
            <a:ext cx="699516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Average lifetime sexual partners</a:t>
            </a:r>
            <a:endParaRPr lang="en-US" sz="1350" dirty="0"/>
          </a:p>
        </p:txBody>
      </p:sp>
      <p:sp>
        <p:nvSpPr>
          <p:cNvPr id="19" name="SK-19-text-18"/>
          <p:cNvSpPr/>
          <p:nvPr/>
        </p:nvSpPr>
        <p:spPr>
          <a:xfrm>
            <a:off x="2486025" y="5076825"/>
            <a:ext cx="692658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Had ≥1 new partner in last year</a:t>
            </a:r>
            <a:endParaRPr lang="en-US" sz="1350" dirty="0"/>
          </a:p>
        </p:txBody>
      </p:sp>
      <p:sp>
        <p:nvSpPr>
          <p:cNvPr id="20" name="SK-19-text-19"/>
          <p:cNvSpPr/>
          <p:nvPr/>
        </p:nvSpPr>
        <p:spPr>
          <a:xfrm>
            <a:off x="8639175" y="3028950"/>
            <a:ext cx="3552825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Age at first intercourse</a:t>
            </a:r>
            <a:endParaRPr lang="en-US" sz="1350" dirty="0"/>
          </a:p>
        </p:txBody>
      </p:sp>
      <p:sp>
        <p:nvSpPr>
          <p:cNvPr id="21" name="SK-19-text-20"/>
          <p:cNvSpPr/>
          <p:nvPr/>
        </p:nvSpPr>
        <p:spPr>
          <a:xfrm>
            <a:off x="8286750" y="3705225"/>
            <a:ext cx="390525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Had intercourse before age 16</a:t>
            </a:r>
            <a:endParaRPr lang="en-US" sz="1350" dirty="0"/>
          </a:p>
        </p:txBody>
      </p:sp>
      <p:sp>
        <p:nvSpPr>
          <p:cNvPr id="22" name="SK-19-text-21"/>
          <p:cNvSpPr/>
          <p:nvPr/>
        </p:nvSpPr>
        <p:spPr>
          <a:xfrm>
            <a:off x="8286750" y="4400550"/>
            <a:ext cx="390525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Average lifetime sexual partners</a:t>
            </a:r>
            <a:endParaRPr lang="en-US" sz="1350" dirty="0"/>
          </a:p>
        </p:txBody>
      </p:sp>
      <p:sp>
        <p:nvSpPr>
          <p:cNvPr id="23" name="SK-19-text-22"/>
          <p:cNvSpPr/>
          <p:nvPr/>
        </p:nvSpPr>
        <p:spPr>
          <a:xfrm>
            <a:off x="8286750" y="5076825"/>
            <a:ext cx="390525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— Had ≥1 new partner in last year</a:t>
            </a:r>
            <a:endParaRPr lang="en-US" sz="1350" dirty="0"/>
          </a:p>
        </p:txBody>
      </p:sp>
      <p:sp>
        <p:nvSpPr>
          <p:cNvPr id="24" name="SK-19-text-23"/>
          <p:cNvSpPr/>
          <p:nvPr/>
        </p:nvSpPr>
        <p:spPr>
          <a:xfrm>
            <a:off x="1019175" y="6060749"/>
            <a:ext cx="121920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i="1" dirty="0">
                <a:solidFill>
                  <a:srgbClr val="343434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“Average age when CSE concerns are first identified: 15–17 years — overlapping directly with peak sexual activity data”</a:t>
            </a:r>
            <a:endParaRPr lang="en-US" sz="1425" dirty="0"/>
          </a:p>
        </p:txBody>
      </p:sp>
      <p:sp>
        <p:nvSpPr>
          <p:cNvPr id="25" name="SK-19-text-24"/>
          <p:cNvSpPr/>
          <p:nvPr/>
        </p:nvSpPr>
        <p:spPr>
          <a:xfrm>
            <a:off x="7743132" y="597397"/>
            <a:ext cx="4015740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343434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NATSAL-3 Survey Data</a:t>
            </a:r>
            <a:endParaRPr lang="en-US" sz="1275" dirty="0"/>
          </a:p>
        </p:txBody>
      </p:sp>
      <p:sp>
        <p:nvSpPr>
          <p:cNvPr id="26" name="SK-19-text-25"/>
          <p:cNvSpPr/>
          <p:nvPr/>
        </p:nvSpPr>
        <p:spPr>
          <a:xfrm>
            <a:off x="466725" y="6619875"/>
            <a:ext cx="3360420" cy="1454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45"/>
              </a:lnSpc>
              <a:buNone/>
            </a:pPr>
            <a:r>
              <a:rPr lang="en-US" sz="1050" dirty="0">
                <a:solidFill>
                  <a:srgbClr val="343434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580" y="5561707"/>
            <a:ext cx="255984" cy="246757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9153" y="2057400"/>
            <a:ext cx="268188" cy="219373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380" y="2036713"/>
            <a:ext cx="268188" cy="267444"/>
          </a:xfrm>
          <a:prstGeom prst="rect">
            <a:avLst/>
          </a:prstGeom>
        </p:spPr>
      </p:pic>
      <p:sp>
        <p:nvSpPr>
          <p:cNvPr id="6" name="SK-20-text-5"/>
          <p:cNvSpPr/>
          <p:nvPr/>
        </p:nvSpPr>
        <p:spPr>
          <a:xfrm>
            <a:off x="466725" y="809625"/>
            <a:ext cx="11725275" cy="428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75"/>
              </a:lnSpc>
              <a:buNone/>
            </a:pPr>
            <a:r>
              <a:rPr lang="en-US" sz="3375" b="1" dirty="0">
                <a:solidFill>
                  <a:srgbClr val="0B1A30"/>
                </a:solidFill>
              </a:rPr>
              <a:t>17-Year-Old Presenting for Contraception</a:t>
            </a:r>
            <a:endParaRPr lang="en-US" sz="3375" dirty="0"/>
          </a:p>
        </p:txBody>
      </p:sp>
      <p:sp>
        <p:nvSpPr>
          <p:cNvPr id="7" name="SK-20-text-6"/>
          <p:cNvSpPr/>
          <p:nvPr/>
        </p:nvSpPr>
        <p:spPr>
          <a:xfrm>
            <a:off x="466725" y="1390650"/>
            <a:ext cx="11725275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D35400"/>
                </a:solidFill>
              </a:rPr>
              <a:t>What are you really being asked to assess?</a:t>
            </a:r>
            <a:endParaRPr lang="en-US" sz="1950" dirty="0"/>
          </a:p>
        </p:txBody>
      </p:sp>
      <p:sp>
        <p:nvSpPr>
          <p:cNvPr id="8" name="SK-20-text-7"/>
          <p:cNvSpPr/>
          <p:nvPr/>
        </p:nvSpPr>
        <p:spPr>
          <a:xfrm>
            <a:off x="1192530" y="2014857"/>
            <a:ext cx="301752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The Scenario</a:t>
            </a:r>
            <a:endParaRPr lang="en-US" sz="1650" dirty="0"/>
          </a:p>
        </p:txBody>
      </p:sp>
      <p:sp>
        <p:nvSpPr>
          <p:cNvPr id="9" name="SK-20-text-8"/>
          <p:cNvSpPr/>
          <p:nvPr/>
        </p:nvSpPr>
        <p:spPr>
          <a:xfrm>
            <a:off x="6900564" y="2014857"/>
            <a:ext cx="4526280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Key Considerations</a:t>
            </a:r>
            <a:endParaRPr lang="en-US" sz="1650" dirty="0"/>
          </a:p>
        </p:txBody>
      </p:sp>
      <p:sp>
        <p:nvSpPr>
          <p:cNvPr id="10" name="SK-20-text-9"/>
          <p:cNvSpPr/>
          <p:nvPr/>
        </p:nvSpPr>
        <p:spPr>
          <a:xfrm>
            <a:off x="838200" y="2590800"/>
            <a:ext cx="5573911" cy="18859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Amy, 17, comes in asking for the contraceptive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pill. Her mother is in the waiting room. Amy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seems quiet and avoids eye contact. She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mentions her boyfriend is 24. She says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everything is “fine” but hesitates when asked if</a:t>
            </a:r>
            <a:endParaRPr lang="en-US" sz="1650" dirty="0"/>
          </a:p>
          <a:p>
            <a:pPr marL="0" indent="0">
              <a:lnSpc>
                <a:spcPts val="247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she’s happy in the relationship.</a:t>
            </a:r>
            <a:endParaRPr lang="en-US" sz="1650" dirty="0"/>
          </a:p>
        </p:txBody>
      </p:sp>
      <p:sp>
        <p:nvSpPr>
          <p:cNvPr id="11" name="SK-20-text-10"/>
          <p:cNvSpPr/>
          <p:nvPr/>
        </p:nvSpPr>
        <p:spPr>
          <a:xfrm>
            <a:off x="838200" y="4924425"/>
            <a:ext cx="43205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What do you do first?</a:t>
            </a:r>
            <a:endParaRPr lang="en-US" sz="1350" dirty="0"/>
          </a:p>
        </p:txBody>
      </p:sp>
      <p:sp>
        <p:nvSpPr>
          <p:cNvPr id="12" name="SK-20-text-11"/>
          <p:cNvSpPr/>
          <p:nvPr/>
        </p:nvSpPr>
        <p:spPr>
          <a:xfrm>
            <a:off x="6785521" y="2590800"/>
            <a:ext cx="5406330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Capacity: Presume capacity at 17 (MCA 2005)—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but still assess Fraser competence for contraception</a:t>
            </a:r>
            <a:endParaRPr lang="en-US" sz="1425" dirty="0"/>
          </a:p>
        </p:txBody>
      </p:sp>
      <p:sp>
        <p:nvSpPr>
          <p:cNvPr id="13" name="SK-20-text-12"/>
          <p:cNvSpPr/>
          <p:nvPr/>
        </p:nvSpPr>
        <p:spPr>
          <a:xfrm>
            <a:off x="6810375" y="3314700"/>
            <a:ext cx="4945261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Age gap: Partner is 24 — a ≥4-year age gap is a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CSE red flag (CSERQ15)</a:t>
            </a:r>
            <a:endParaRPr lang="en-US" sz="1425" dirty="0"/>
          </a:p>
        </p:txBody>
      </p:sp>
      <p:sp>
        <p:nvSpPr>
          <p:cNvPr id="14" name="SK-20-text-13"/>
          <p:cNvSpPr/>
          <p:nvPr/>
        </p:nvSpPr>
        <p:spPr>
          <a:xfrm>
            <a:off x="6810375" y="4019550"/>
            <a:ext cx="5217765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Coercion check: Does she feel she could say no to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sex? Is the relationship her choice?</a:t>
            </a:r>
            <a:endParaRPr lang="en-US" sz="1425" dirty="0"/>
          </a:p>
        </p:txBody>
      </p:sp>
      <p:sp>
        <p:nvSpPr>
          <p:cNvPr id="15" name="SK-20-text-14"/>
          <p:cNvSpPr/>
          <p:nvPr/>
        </p:nvSpPr>
        <p:spPr>
          <a:xfrm>
            <a:off x="6810375" y="4733925"/>
            <a:ext cx="5332958" cy="4342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Confidentiality: Explain confidentiality clearly — not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absolute if safety is at risk</a:t>
            </a:r>
            <a:endParaRPr lang="en-US" sz="1425" dirty="0"/>
          </a:p>
        </p:txBody>
      </p:sp>
      <p:sp>
        <p:nvSpPr>
          <p:cNvPr id="16" name="SK-20-text-15"/>
          <p:cNvSpPr/>
          <p:nvPr/>
        </p:nvSpPr>
        <p:spPr>
          <a:xfrm>
            <a:off x="6977583" y="5543550"/>
            <a:ext cx="5228183" cy="4458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A 24-year-old partner + quiet affect +</a:t>
            </a:r>
            <a:endParaRPr lang="en-US" sz="1350" dirty="0"/>
          </a:p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hesitation = don't just prescribe and move on.</a:t>
            </a:r>
            <a:endParaRPr lang="en-US" sz="1350" dirty="0"/>
          </a:p>
        </p:txBody>
      </p:sp>
      <p:sp>
        <p:nvSpPr>
          <p:cNvPr id="17" name="SK-20-text-16"/>
          <p:cNvSpPr/>
          <p:nvPr/>
        </p:nvSpPr>
        <p:spPr>
          <a:xfrm>
            <a:off x="962025" y="5362575"/>
            <a:ext cx="29718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See her alone</a:t>
            </a:r>
            <a:endParaRPr lang="en-US" sz="1500" dirty="0"/>
          </a:p>
        </p:txBody>
      </p:sp>
      <p:sp>
        <p:nvSpPr>
          <p:cNvPr id="18" name="SK-20-text-17"/>
          <p:cNvSpPr/>
          <p:nvPr/>
        </p:nvSpPr>
        <p:spPr>
          <a:xfrm>
            <a:off x="2600325" y="5362575"/>
            <a:ext cx="34290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Assess capacity</a:t>
            </a:r>
            <a:endParaRPr lang="en-US" sz="1500" dirty="0"/>
          </a:p>
        </p:txBody>
      </p:sp>
      <p:sp>
        <p:nvSpPr>
          <p:cNvPr id="19" name="SK-20-text-18"/>
          <p:cNvSpPr/>
          <p:nvPr/>
        </p:nvSpPr>
        <p:spPr>
          <a:xfrm>
            <a:off x="962025" y="5848350"/>
            <a:ext cx="548640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Explore the relationship</a:t>
            </a:r>
            <a:endParaRPr lang="en-US" sz="1500" dirty="0"/>
          </a:p>
        </p:txBody>
      </p:sp>
      <p:sp>
        <p:nvSpPr>
          <p:cNvPr id="20" name="SK-20-text-19"/>
          <p:cNvSpPr/>
          <p:nvPr/>
        </p:nvSpPr>
        <p:spPr>
          <a:xfrm>
            <a:off x="533400" y="123825"/>
            <a:ext cx="2400300" cy="200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CASE STUDY</a:t>
            </a:r>
            <a:endParaRPr lang="en-US" sz="1575" dirty="0"/>
          </a:p>
        </p:txBody>
      </p:sp>
      <p:sp>
        <p:nvSpPr>
          <p:cNvPr id="21" name="SK-20-text-20"/>
          <p:cNvSpPr/>
          <p:nvPr/>
        </p:nvSpPr>
        <p:spPr>
          <a:xfrm>
            <a:off x="2238375" y="123825"/>
            <a:ext cx="3943350" cy="2190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25"/>
              </a:lnSpc>
              <a:buNone/>
            </a:pPr>
            <a:r>
              <a:rPr lang="en-US" sz="1725" dirty="0">
                <a:solidFill>
                  <a:srgbClr val="D3540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SCA Preparation</a:t>
            </a:r>
            <a:endParaRPr lang="en-US" sz="1725" dirty="0"/>
          </a:p>
        </p:txBody>
      </p:sp>
      <p:sp>
        <p:nvSpPr>
          <p:cNvPr id="22" name="SK-20-text-21"/>
          <p:cNvSpPr/>
          <p:nvPr/>
        </p:nvSpPr>
        <p:spPr>
          <a:xfrm>
            <a:off x="466725" y="6638925"/>
            <a:ext cx="3120390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75"/>
              </a:lnSpc>
              <a:buNone/>
            </a:pPr>
            <a:r>
              <a:rPr lang="en-US" sz="975" dirty="0">
                <a:solidFill>
                  <a:srgbClr val="0B1A30"/>
                </a:solidFill>
                <a:latin typeface="Shippori Mincho B1" pitchFamily="34" charset="0"/>
                <a:ea typeface="Shippori Mincho B1" pitchFamily="34" charset="-122"/>
                <a:cs typeface="Shippori Mincho B1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3-text-2"/>
          <p:cNvSpPr/>
          <p:nvPr/>
        </p:nvSpPr>
        <p:spPr>
          <a:xfrm>
            <a:off x="590550" y="228600"/>
            <a:ext cx="11510010" cy="504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75"/>
              </a:lnSpc>
              <a:buNone/>
            </a:pPr>
            <a:r>
              <a:rPr lang="en-US" sz="39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 Objectives</a:t>
            </a:r>
            <a:endParaRPr lang="en-US" sz="3975" dirty="0"/>
          </a:p>
        </p:txBody>
      </p:sp>
      <p:sp>
        <p:nvSpPr>
          <p:cNvPr id="4" name="SK-3-text-3"/>
          <p:cNvSpPr/>
          <p:nvPr/>
        </p:nvSpPr>
        <p:spPr>
          <a:xfrm>
            <a:off x="533400" y="1257300"/>
            <a:ext cx="11658600" cy="3342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33"/>
              </a:lnSpc>
              <a:buNone/>
            </a:pPr>
            <a:r>
              <a:rPr lang="en-US" sz="2025" dirty="0">
                <a:solidFill>
                  <a:srgbClr val="D354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By the end of this session, GP trainees will be able to:</a:t>
            </a:r>
            <a:endParaRPr lang="en-US" sz="2025" dirty="0"/>
          </a:p>
        </p:txBody>
      </p:sp>
      <p:sp>
        <p:nvSpPr>
          <p:cNvPr id="5" name="SK-3-text-4"/>
          <p:cNvSpPr/>
          <p:nvPr/>
        </p:nvSpPr>
        <p:spPr>
          <a:xfrm>
            <a:off x="948184" y="2457450"/>
            <a:ext cx="303758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01</a:t>
            </a:r>
            <a:endParaRPr lang="en-US" sz="1500" dirty="0"/>
          </a:p>
        </p:txBody>
      </p:sp>
      <p:sp>
        <p:nvSpPr>
          <p:cNvPr id="6" name="SK-3-text-5"/>
          <p:cNvSpPr/>
          <p:nvPr/>
        </p:nvSpPr>
        <p:spPr>
          <a:xfrm>
            <a:off x="6615559" y="2457450"/>
            <a:ext cx="303758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02</a:t>
            </a:r>
            <a:endParaRPr lang="en-US" sz="1500" dirty="0"/>
          </a:p>
        </p:txBody>
      </p:sp>
      <p:sp>
        <p:nvSpPr>
          <p:cNvPr id="7" name="SK-3-text-6"/>
          <p:cNvSpPr/>
          <p:nvPr/>
        </p:nvSpPr>
        <p:spPr>
          <a:xfrm>
            <a:off x="948184" y="3962400"/>
            <a:ext cx="303758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03</a:t>
            </a:r>
            <a:endParaRPr lang="en-US" sz="1500" dirty="0"/>
          </a:p>
        </p:txBody>
      </p:sp>
      <p:sp>
        <p:nvSpPr>
          <p:cNvPr id="8" name="SK-3-text-7"/>
          <p:cNvSpPr/>
          <p:nvPr/>
        </p:nvSpPr>
        <p:spPr>
          <a:xfrm>
            <a:off x="6615559" y="3962400"/>
            <a:ext cx="303758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04</a:t>
            </a:r>
            <a:endParaRPr lang="en-US" sz="1500" dirty="0"/>
          </a:p>
        </p:txBody>
      </p:sp>
      <p:sp>
        <p:nvSpPr>
          <p:cNvPr id="9" name="SK-3-text-8"/>
          <p:cNvSpPr/>
          <p:nvPr/>
        </p:nvSpPr>
        <p:spPr>
          <a:xfrm>
            <a:off x="948184" y="5467350"/>
            <a:ext cx="303758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05</a:t>
            </a:r>
            <a:endParaRPr lang="en-US" sz="1500" dirty="0"/>
          </a:p>
        </p:txBody>
      </p:sp>
      <p:sp>
        <p:nvSpPr>
          <p:cNvPr id="10" name="SK-3-text-9"/>
          <p:cNvSpPr/>
          <p:nvPr/>
        </p:nvSpPr>
        <p:spPr>
          <a:xfrm>
            <a:off x="6615559" y="5467350"/>
            <a:ext cx="303758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06</a:t>
            </a:r>
            <a:endParaRPr lang="en-US" sz="1500" dirty="0"/>
          </a:p>
        </p:txBody>
      </p:sp>
      <p:sp>
        <p:nvSpPr>
          <p:cNvPr id="11" name="SK-3-text-10"/>
          <p:cNvSpPr/>
          <p:nvPr/>
        </p:nvSpPr>
        <p:spPr>
          <a:xfrm>
            <a:off x="1543050" y="2314575"/>
            <a:ext cx="4798665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Describe adolescent development and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why it creates unique safeguarding risk</a:t>
            </a:r>
            <a:endParaRPr lang="en-US" sz="1650" dirty="0"/>
          </a:p>
        </p:txBody>
      </p:sp>
      <p:sp>
        <p:nvSpPr>
          <p:cNvPr id="12" name="SK-3-text-11"/>
          <p:cNvSpPr/>
          <p:nvPr/>
        </p:nvSpPr>
        <p:spPr>
          <a:xfrm>
            <a:off x="7239000" y="2314575"/>
            <a:ext cx="4651921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Apply Gillick competence and Fraser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guidelines correctly in clinical practice</a:t>
            </a:r>
            <a:endParaRPr lang="en-US" sz="1650" dirty="0"/>
          </a:p>
        </p:txBody>
      </p:sp>
      <p:sp>
        <p:nvSpPr>
          <p:cNvPr id="13" name="SK-3-text-12"/>
          <p:cNvSpPr/>
          <p:nvPr/>
        </p:nvSpPr>
        <p:spPr>
          <a:xfrm>
            <a:off x="1543050" y="3819525"/>
            <a:ext cx="4264223" cy="817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Identify red flags for Child Sexual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Exploitation using the SAFEGUARD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mnemonic</a:t>
            </a:r>
            <a:endParaRPr lang="en-US" sz="1650" dirty="0"/>
          </a:p>
        </p:txBody>
      </p:sp>
      <p:sp>
        <p:nvSpPr>
          <p:cNvPr id="14" name="SK-3-text-13"/>
          <p:cNvSpPr/>
          <p:nvPr/>
        </p:nvSpPr>
        <p:spPr>
          <a:xfrm>
            <a:off x="7239000" y="3819525"/>
            <a:ext cx="4442371" cy="817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Navigate confidentiality and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information sharing under GMC 0-18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guidance</a:t>
            </a:r>
            <a:endParaRPr lang="en-US" sz="1650" dirty="0"/>
          </a:p>
        </p:txBody>
      </p:sp>
      <p:sp>
        <p:nvSpPr>
          <p:cNvPr id="15" name="SK-3-text-14"/>
          <p:cNvSpPr/>
          <p:nvPr/>
        </p:nvSpPr>
        <p:spPr>
          <a:xfrm>
            <a:off x="1543050" y="5324475"/>
            <a:ext cx="4777680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Understand the legal framework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around under-13s, capacity, and consent</a:t>
            </a:r>
            <a:endParaRPr lang="en-US" sz="1650" dirty="0"/>
          </a:p>
        </p:txBody>
      </p:sp>
      <p:sp>
        <p:nvSpPr>
          <p:cNvPr id="16" name="SK-3-text-15"/>
          <p:cNvSpPr/>
          <p:nvPr/>
        </p:nvSpPr>
        <p:spPr>
          <a:xfrm>
            <a:off x="7239000" y="5324475"/>
            <a:ext cx="4651921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Prepare confidently for AKT and SCA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questions on adolescent safeguarding</a:t>
            </a:r>
            <a:endParaRPr lang="en-US" sz="1650" dirty="0"/>
          </a:p>
        </p:txBody>
      </p:sp>
      <p:sp>
        <p:nvSpPr>
          <p:cNvPr id="17" name="SK-3-text-16"/>
          <p:cNvSpPr/>
          <p:nvPr/>
        </p:nvSpPr>
        <p:spPr>
          <a:xfrm>
            <a:off x="10329267" y="295275"/>
            <a:ext cx="324743" cy="4610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RC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GP</a:t>
            </a:r>
            <a:endParaRPr lang="en-US" sz="1650" dirty="0"/>
          </a:p>
        </p:txBody>
      </p:sp>
      <p:sp>
        <p:nvSpPr>
          <p:cNvPr id="18" name="SK-3-text-17"/>
          <p:cNvSpPr/>
          <p:nvPr/>
        </p:nvSpPr>
        <p:spPr>
          <a:xfrm>
            <a:off x="10734675" y="314325"/>
            <a:ext cx="135150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Royal College of</a:t>
            </a:r>
            <a:endParaRPr lang="en-US" sz="900" dirty="0"/>
          </a:p>
          <a:p>
            <a:pPr marL="0" indent="0">
              <a:lnSpc>
                <a:spcPts val="9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General Practitioners</a:t>
            </a:r>
            <a:endParaRPr lang="en-US" sz="900" dirty="0"/>
          </a:p>
        </p:txBody>
      </p:sp>
      <p:sp>
        <p:nvSpPr>
          <p:cNvPr id="19" name="SK-3-text-18"/>
          <p:cNvSpPr/>
          <p:nvPr/>
        </p:nvSpPr>
        <p:spPr>
          <a:xfrm>
            <a:off x="533400" y="6610350"/>
            <a:ext cx="3600450" cy="1571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1-text-2"/>
          <p:cNvSpPr/>
          <p:nvPr/>
        </p:nvSpPr>
        <p:spPr>
          <a:xfrm>
            <a:off x="590550" y="742950"/>
            <a:ext cx="11601450" cy="4400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65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Case Study: The 15-Year-Old</a:t>
            </a:r>
            <a:endParaRPr lang="en-US" sz="3150" dirty="0"/>
          </a:p>
        </p:txBody>
      </p:sp>
      <p:sp>
        <p:nvSpPr>
          <p:cNvPr id="4" name="SK-21-text-3"/>
          <p:cNvSpPr/>
          <p:nvPr/>
        </p:nvSpPr>
        <p:spPr>
          <a:xfrm>
            <a:off x="710059" y="6096000"/>
            <a:ext cx="10781258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Trebuchet-BoldItalic" pitchFamily="34" charset="0"/>
                <a:ea typeface="Trebuchet-BoldItalic" pitchFamily="34" charset="-122"/>
                <a:cs typeface="Trebuchet-BoldItalic" pitchFamily="34" charset="-120"/>
              </a:rPr>
              <a:t>“Alcohol + missing + school absence in a 15-year-old = CSE until proven otherwise.”</a:t>
            </a:r>
            <a:endParaRPr lang="en-US" sz="1575" dirty="0"/>
          </a:p>
        </p:txBody>
      </p:sp>
      <p:sp>
        <p:nvSpPr>
          <p:cNvPr id="5" name="SK-21-text-4"/>
          <p:cNvSpPr/>
          <p:nvPr/>
        </p:nvSpPr>
        <p:spPr>
          <a:xfrm>
            <a:off x="590550" y="1323975"/>
            <a:ext cx="1160145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875" b="1" i="1" dirty="0">
                <a:solidFill>
                  <a:srgbClr val="F7941D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Alcohol, Missing Episodes &amp; Safeguarding Risk</a:t>
            </a:r>
            <a:endParaRPr lang="en-US" sz="1875" dirty="0"/>
          </a:p>
        </p:txBody>
      </p:sp>
      <p:sp>
        <p:nvSpPr>
          <p:cNvPr id="6" name="SK-21-text-5"/>
          <p:cNvSpPr/>
          <p:nvPr/>
        </p:nvSpPr>
        <p:spPr>
          <a:xfrm>
            <a:off x="8029575" y="3209925"/>
            <a:ext cx="4162425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SAFEGUARD Triggers</a:t>
            </a:r>
            <a:endParaRPr lang="en-US" sz="1650" dirty="0"/>
          </a:p>
        </p:txBody>
      </p:sp>
      <p:sp>
        <p:nvSpPr>
          <p:cNvPr id="7" name="SK-21-text-6"/>
          <p:cNvSpPr/>
          <p:nvPr/>
        </p:nvSpPr>
        <p:spPr>
          <a:xfrm>
            <a:off x="8029575" y="4514850"/>
            <a:ext cx="377190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Your Next Steps</a:t>
            </a:r>
            <a:endParaRPr lang="en-US" sz="1650" dirty="0"/>
          </a:p>
        </p:txBody>
      </p:sp>
      <p:sp>
        <p:nvSpPr>
          <p:cNvPr id="8" name="SK-21-text-7"/>
          <p:cNvSpPr/>
          <p:nvPr/>
        </p:nvSpPr>
        <p:spPr>
          <a:xfrm>
            <a:off x="8029575" y="1905000"/>
            <a:ext cx="352044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Red Flag Check</a:t>
            </a:r>
            <a:endParaRPr lang="en-US" sz="1650" dirty="0"/>
          </a:p>
        </p:txBody>
      </p:sp>
      <p:sp>
        <p:nvSpPr>
          <p:cNvPr id="9" name="SK-21-text-8"/>
          <p:cNvSpPr/>
          <p:nvPr/>
        </p:nvSpPr>
        <p:spPr>
          <a:xfrm>
            <a:off x="4063752" y="95250"/>
            <a:ext cx="4054673" cy="2120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7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10" name="SK-21-text-9"/>
          <p:cNvSpPr/>
          <p:nvPr/>
        </p:nvSpPr>
        <p:spPr>
          <a:xfrm>
            <a:off x="1076325" y="2590800"/>
            <a:ext cx="6034980" cy="10894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“Kayleigh is 15. Her mum brings her in after she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was found drunk in the park at midnight on a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school night — the third time this month. Mum is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angry and wants ‘something done.’</a:t>
            </a:r>
            <a:endParaRPr lang="en-US" sz="1650" dirty="0"/>
          </a:p>
        </p:txBody>
      </p:sp>
      <p:sp>
        <p:nvSpPr>
          <p:cNvPr id="11" name="SK-21-text-10"/>
          <p:cNvSpPr/>
          <p:nvPr/>
        </p:nvSpPr>
        <p:spPr>
          <a:xfrm>
            <a:off x="1076325" y="3990975"/>
            <a:ext cx="6129338" cy="5825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Kayleigh is silent, staring at the floor. When asked,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she says she was just ‘with mates.” She has</a:t>
            </a:r>
            <a:endParaRPr lang="en-US" sz="1650" dirty="0"/>
          </a:p>
        </p:txBody>
      </p:sp>
      <p:sp>
        <p:nvSpPr>
          <p:cNvPr id="12" name="SK-21-text-11"/>
          <p:cNvSpPr/>
          <p:nvPr/>
        </p:nvSpPr>
        <p:spPr>
          <a:xfrm>
            <a:off x="7543800" y="1495425"/>
            <a:ext cx="4648200" cy="2457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Clinical Thinking Prompts</a:t>
            </a:r>
            <a:endParaRPr lang="en-US" sz="1500" dirty="0"/>
          </a:p>
        </p:txBody>
      </p:sp>
      <p:sp>
        <p:nvSpPr>
          <p:cNvPr id="13" name="SK-21-text-12"/>
          <p:cNvSpPr/>
          <p:nvPr/>
        </p:nvSpPr>
        <p:spPr>
          <a:xfrm>
            <a:off x="657225" y="5676900"/>
            <a:ext cx="7772400" cy="2457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Bottom Anchor — Key Clinical Pearl</a:t>
            </a:r>
            <a:endParaRPr lang="en-US" sz="1500" dirty="0"/>
          </a:p>
        </p:txBody>
      </p:sp>
      <p:sp>
        <p:nvSpPr>
          <p:cNvPr id="14" name="SK-21-text-13"/>
          <p:cNvSpPr/>
          <p:nvPr/>
        </p:nvSpPr>
        <p:spPr>
          <a:xfrm>
            <a:off x="1200150" y="2152650"/>
            <a:ext cx="260604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 SCENARIO</a:t>
            </a:r>
            <a:endParaRPr lang="en-US" sz="1425" dirty="0"/>
          </a:p>
        </p:txBody>
      </p:sp>
      <p:sp>
        <p:nvSpPr>
          <p:cNvPr id="15" name="SK-21-text-14"/>
          <p:cNvSpPr/>
          <p:nvPr/>
        </p:nvSpPr>
        <p:spPr>
          <a:xfrm>
            <a:off x="1076325" y="5029200"/>
            <a:ext cx="1069848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F7941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Her mum answers every question directed at Kayleigh.</a:t>
            </a:r>
            <a:endParaRPr lang="en-US" sz="1350" dirty="0"/>
          </a:p>
        </p:txBody>
      </p:sp>
      <p:sp>
        <p:nvSpPr>
          <p:cNvPr id="16" name="SK-21-text-15"/>
          <p:cNvSpPr/>
          <p:nvPr/>
        </p:nvSpPr>
        <p:spPr>
          <a:xfrm>
            <a:off x="7972425" y="3524250"/>
            <a:ext cx="3227040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A — Alcohol misuse ✓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A — Absent from school ✓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G — Gang/older group? — ask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R — Unexplained gifts/money? — ask</a:t>
            </a:r>
            <a:endParaRPr lang="en-US" sz="1200" dirty="0"/>
          </a:p>
        </p:txBody>
      </p:sp>
      <p:sp>
        <p:nvSpPr>
          <p:cNvPr id="17" name="SK-21-text-16"/>
          <p:cNvSpPr/>
          <p:nvPr/>
        </p:nvSpPr>
        <p:spPr>
          <a:xfrm>
            <a:off x="7972425" y="4829175"/>
            <a:ext cx="3991868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Ask mum to step out — routine practice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Use open, non-judgemental questions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Consider CSERQ4 screening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Discuss with named GP; consider MASH referral</a:t>
            </a:r>
            <a:endParaRPr lang="en-US" sz="1200" dirty="0"/>
          </a:p>
        </p:txBody>
      </p:sp>
      <p:sp>
        <p:nvSpPr>
          <p:cNvPr id="18" name="SK-21-text-17"/>
          <p:cNvSpPr/>
          <p:nvPr/>
        </p:nvSpPr>
        <p:spPr>
          <a:xfrm>
            <a:off x="7972425" y="2200275"/>
            <a:ext cx="3321248" cy="7316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Repeated missing episodes + alcohol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Silent, withdrawn in consultation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Parent dominating the room</a:t>
            </a:r>
            <a:endParaRPr lang="en-US" sz="1200" dirty="0"/>
          </a:p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- School non-attendance (6 weeks)</a:t>
            </a:r>
            <a:endParaRPr lang="en-US" sz="1200" dirty="0"/>
          </a:p>
        </p:txBody>
      </p:sp>
      <p:sp>
        <p:nvSpPr>
          <p:cNvPr id="19" name="SK-21-text-18"/>
          <p:cNvSpPr/>
          <p:nvPr/>
        </p:nvSpPr>
        <p:spPr>
          <a:xfrm>
            <a:off x="104775" y="6572250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2-text-2"/>
          <p:cNvSpPr/>
          <p:nvPr/>
        </p:nvSpPr>
        <p:spPr>
          <a:xfrm>
            <a:off x="962025" y="314325"/>
            <a:ext cx="11229975" cy="594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80"/>
              </a:lnSpc>
              <a:buNone/>
            </a:pPr>
            <a:r>
              <a:rPr lang="en-US" sz="39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Case Study: Vague Presentations</a:t>
            </a:r>
            <a:endParaRPr lang="en-US" sz="3900" dirty="0"/>
          </a:p>
        </p:txBody>
      </p:sp>
      <p:sp>
        <p:nvSpPr>
          <p:cNvPr id="4" name="SK-22-text-3"/>
          <p:cNvSpPr/>
          <p:nvPr/>
        </p:nvSpPr>
        <p:spPr>
          <a:xfrm>
            <a:off x="962025" y="952500"/>
            <a:ext cx="11229975" cy="3314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0"/>
              </a:lnSpc>
              <a:buNone/>
            </a:pPr>
            <a:r>
              <a:rPr lang="en-US" sz="2175" b="1" i="1" dirty="0">
                <a:solidFill>
                  <a:srgbClr val="F9884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the symptom isn't the real story</a:t>
            </a:r>
            <a:endParaRPr lang="en-US" sz="2175" dirty="0"/>
          </a:p>
        </p:txBody>
      </p:sp>
      <p:sp>
        <p:nvSpPr>
          <p:cNvPr id="5" name="SK-22-text-4"/>
          <p:cNvSpPr/>
          <p:nvPr/>
        </p:nvSpPr>
        <p:spPr>
          <a:xfrm>
            <a:off x="1260574" y="1724025"/>
            <a:ext cx="1393478" cy="2160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01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PATIENT</a:t>
            </a:r>
            <a:endParaRPr lang="en-US" sz="1575" dirty="0"/>
          </a:p>
        </p:txBody>
      </p:sp>
      <p:sp>
        <p:nvSpPr>
          <p:cNvPr id="6" name="SK-22-text-5"/>
          <p:cNvSpPr/>
          <p:nvPr/>
        </p:nvSpPr>
        <p:spPr>
          <a:xfrm>
            <a:off x="6934200" y="1781175"/>
            <a:ext cx="377190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Think SAFEGUARD</a:t>
            </a:r>
            <a:endParaRPr lang="en-US" sz="1650" dirty="0"/>
          </a:p>
        </p:txBody>
      </p:sp>
      <p:sp>
        <p:nvSpPr>
          <p:cNvPr id="7" name="SK-22-text-6"/>
          <p:cNvSpPr/>
          <p:nvPr/>
        </p:nvSpPr>
        <p:spPr>
          <a:xfrm>
            <a:off x="6934200" y="3009900"/>
            <a:ext cx="402336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Create the space</a:t>
            </a:r>
            <a:endParaRPr lang="en-US" sz="1650" dirty="0"/>
          </a:p>
        </p:txBody>
      </p:sp>
      <p:sp>
        <p:nvSpPr>
          <p:cNvPr id="8" name="SK-22-text-7"/>
          <p:cNvSpPr/>
          <p:nvPr/>
        </p:nvSpPr>
        <p:spPr>
          <a:xfrm>
            <a:off x="6934200" y="4638675"/>
            <a:ext cx="352044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Document &amp; act</a:t>
            </a:r>
            <a:endParaRPr lang="en-US" sz="1650" dirty="0"/>
          </a:p>
        </p:txBody>
      </p:sp>
      <p:sp>
        <p:nvSpPr>
          <p:cNvPr id="9" name="SK-22-text-8"/>
          <p:cNvSpPr/>
          <p:nvPr/>
        </p:nvSpPr>
        <p:spPr>
          <a:xfrm>
            <a:off x="1143000" y="2200275"/>
            <a:ext cx="4987230" cy="11888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&gt; Jade, 15, attends for the 4th time in 3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months. Previous visits: headaches,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abdominal pain, low mood. No organic</a:t>
            </a:r>
            <a:endParaRPr lang="en-US" sz="1950" dirty="0"/>
          </a:p>
          <a:p>
            <a:pPr marL="0" indent="0">
              <a:lnSpc>
                <a:spcPts val="234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cause found.</a:t>
            </a:r>
            <a:endParaRPr lang="en-US" sz="1950" dirty="0"/>
          </a:p>
        </p:txBody>
      </p:sp>
      <p:sp>
        <p:nvSpPr>
          <p:cNvPr id="10" name="SK-22-text-9"/>
          <p:cNvSpPr/>
          <p:nvPr/>
        </p:nvSpPr>
        <p:spPr>
          <a:xfrm>
            <a:off x="1362075" y="3524250"/>
            <a:ext cx="4788098" cy="6179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She comes alone today. She is quiet and</a:t>
            </a:r>
            <a:endParaRPr lang="en-US" sz="1725" dirty="0"/>
          </a:p>
          <a:p>
            <a:pPr marL="0" indent="0">
              <a:lnSpc>
                <a:spcPts val="243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avoids eye contact.</a:t>
            </a:r>
            <a:endParaRPr lang="en-US" sz="1725" dirty="0"/>
          </a:p>
        </p:txBody>
      </p:sp>
      <p:sp>
        <p:nvSpPr>
          <p:cNvPr id="11" name="SK-22-text-10"/>
          <p:cNvSpPr/>
          <p:nvPr/>
        </p:nvSpPr>
        <p:spPr>
          <a:xfrm>
            <a:off x="1143000" y="4686300"/>
            <a:ext cx="653796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b="1" dirty="0">
                <a:solidFill>
                  <a:srgbClr val="F9884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 MIGHT YOU BE MISSING?</a:t>
            </a:r>
            <a:endParaRPr lang="en-US" sz="1650" dirty="0"/>
          </a:p>
        </p:txBody>
      </p:sp>
      <p:sp>
        <p:nvSpPr>
          <p:cNvPr id="12" name="SK-22-text-11"/>
          <p:cNvSpPr/>
          <p:nvPr/>
        </p:nvSpPr>
        <p:spPr>
          <a:xfrm>
            <a:off x="6629400" y="2170063"/>
            <a:ext cx="565785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Apply the mnemonic systematically. Vague or recurrent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presentations are a trigger — not a reassurance.</a:t>
            </a:r>
            <a:endParaRPr lang="en-US" sz="1500" dirty="0"/>
          </a:p>
        </p:txBody>
      </p:sp>
      <p:sp>
        <p:nvSpPr>
          <p:cNvPr id="13" name="SK-22-text-12"/>
          <p:cNvSpPr/>
          <p:nvPr/>
        </p:nvSpPr>
        <p:spPr>
          <a:xfrm>
            <a:off x="6629400" y="3333750"/>
            <a:ext cx="490344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“Is there anything else going on that you’d like to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talk about — maybe something at home or with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friends?”</a:t>
            </a:r>
            <a:endParaRPr lang="en-US" sz="1500" dirty="0"/>
          </a:p>
        </p:txBody>
      </p:sp>
      <p:sp>
        <p:nvSpPr>
          <p:cNvPr id="14" name="SK-22-text-13"/>
          <p:cNvSpPr/>
          <p:nvPr/>
        </p:nvSpPr>
        <p:spPr>
          <a:xfrm>
            <a:off x="6629400" y="4067175"/>
            <a:ext cx="55626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Offer a longer or end-of-surgery appointment.</a:t>
            </a:r>
            <a:endParaRPr lang="en-US" sz="1500" dirty="0"/>
          </a:p>
        </p:txBody>
      </p:sp>
      <p:sp>
        <p:nvSpPr>
          <p:cNvPr id="15" name="SK-22-text-14"/>
          <p:cNvSpPr/>
          <p:nvPr/>
        </p:nvSpPr>
        <p:spPr>
          <a:xfrm>
            <a:off x="6629400" y="5000625"/>
            <a:ext cx="5615880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Record all attendances, symptoms, and safeguarding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considerations. If concerned, discuss with named GP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 child protection. Do not wait for a “clear” disclosure.</a:t>
            </a:r>
            <a:endParaRPr lang="en-US" sz="1500" dirty="0"/>
          </a:p>
        </p:txBody>
      </p:sp>
      <p:sp>
        <p:nvSpPr>
          <p:cNvPr id="16" name="SK-22-text-15"/>
          <p:cNvSpPr/>
          <p:nvPr/>
        </p:nvSpPr>
        <p:spPr>
          <a:xfrm>
            <a:off x="1143000" y="5029200"/>
            <a:ext cx="523875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Recurrent unexplained symptoms in a teenager are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safeguarding signal until proven otherwise.</a:t>
            </a:r>
            <a:endParaRPr lang="en-US" sz="1500" dirty="0"/>
          </a:p>
        </p:txBody>
      </p:sp>
      <p:sp>
        <p:nvSpPr>
          <p:cNvPr id="17" name="SK-22-text-16"/>
          <p:cNvSpPr/>
          <p:nvPr/>
        </p:nvSpPr>
        <p:spPr>
          <a:xfrm>
            <a:off x="1002952" y="6076950"/>
            <a:ext cx="1125289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Polyvictimisation peak: age 14. Recurrent attendance + vague symptoms = safeguarding until ruled out.</a:t>
            </a:r>
            <a:endParaRPr lang="en-US" sz="1500" dirty="0"/>
          </a:p>
        </p:txBody>
      </p:sp>
      <p:sp>
        <p:nvSpPr>
          <p:cNvPr id="18" name="SK-22-text-17"/>
          <p:cNvSpPr/>
          <p:nvPr/>
        </p:nvSpPr>
        <p:spPr>
          <a:xfrm rot="10800000">
            <a:off x="89892" y="400050"/>
            <a:ext cx="324743" cy="136207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ctr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CASE STUDY</a:t>
            </a:r>
            <a:endParaRPr lang="en-US" sz="1800" dirty="0"/>
          </a:p>
        </p:txBody>
      </p:sp>
      <p:sp>
        <p:nvSpPr>
          <p:cNvPr id="19" name="SK-22-text-18"/>
          <p:cNvSpPr/>
          <p:nvPr/>
        </p:nvSpPr>
        <p:spPr>
          <a:xfrm>
            <a:off x="962025" y="6543675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9E9E9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6596" y="5932140"/>
            <a:ext cx="255984" cy="253603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400" y="3970734"/>
            <a:ext cx="585192" cy="582811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784" y="3970734"/>
            <a:ext cx="572988" cy="582811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1169" y="3970734"/>
            <a:ext cx="597396" cy="582811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22196" y="2009329"/>
            <a:ext cx="597396" cy="582811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2784" y="2009329"/>
            <a:ext cx="572988" cy="582811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1169" y="1995636"/>
            <a:ext cx="597396" cy="596503"/>
          </a:xfrm>
          <a:prstGeom prst="rect">
            <a:avLst/>
          </a:prstGeom>
        </p:spPr>
      </p:pic>
      <p:sp>
        <p:nvSpPr>
          <p:cNvPr id="10" name="SK-23-text-9"/>
          <p:cNvSpPr/>
          <p:nvPr/>
        </p:nvSpPr>
        <p:spPr>
          <a:xfrm>
            <a:off x="1628775" y="581025"/>
            <a:ext cx="10563225" cy="5100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16"/>
              </a:lnSpc>
              <a:buNone/>
            </a:pPr>
            <a:r>
              <a:rPr lang="en-US" sz="3375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GP's Role: Practical Skills</a:t>
            </a:r>
            <a:endParaRPr lang="en-US" sz="3375" dirty="0"/>
          </a:p>
        </p:txBody>
      </p:sp>
      <p:sp>
        <p:nvSpPr>
          <p:cNvPr id="11" name="SK-23-text-10"/>
          <p:cNvSpPr/>
          <p:nvPr/>
        </p:nvSpPr>
        <p:spPr>
          <a:xfrm>
            <a:off x="47625" y="5810250"/>
            <a:ext cx="3009900" cy="89549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7051"/>
              </a:lnSpc>
              <a:buNone/>
            </a:pPr>
            <a:r>
              <a:rPr lang="en-US" sz="5925" b="1" dirty="0">
                <a:solidFill>
                  <a:srgbClr val="44546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23</a:t>
            </a:r>
            <a:endParaRPr lang="en-US" sz="5925" dirty="0"/>
          </a:p>
        </p:txBody>
      </p:sp>
      <p:sp>
        <p:nvSpPr>
          <p:cNvPr id="12" name="SK-23-text-11"/>
          <p:cNvSpPr/>
          <p:nvPr/>
        </p:nvSpPr>
        <p:spPr>
          <a:xfrm>
            <a:off x="2419350" y="2038350"/>
            <a:ext cx="2399258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Create a Safe, Non-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Judgemental Space</a:t>
            </a:r>
            <a:endParaRPr lang="en-US" sz="1500" dirty="0"/>
          </a:p>
        </p:txBody>
      </p:sp>
      <p:sp>
        <p:nvSpPr>
          <p:cNvPr id="13" name="SK-23-text-12"/>
          <p:cNvSpPr/>
          <p:nvPr/>
        </p:nvSpPr>
        <p:spPr>
          <a:xfrm>
            <a:off x="5838825" y="2038350"/>
            <a:ext cx="247263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Assess Fraser/Gillick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Competence</a:t>
            </a:r>
            <a:endParaRPr lang="en-US" sz="1500" dirty="0"/>
          </a:p>
        </p:txBody>
      </p:sp>
      <p:sp>
        <p:nvSpPr>
          <p:cNvPr id="14" name="SK-23-text-13"/>
          <p:cNvSpPr/>
          <p:nvPr/>
        </p:nvSpPr>
        <p:spPr>
          <a:xfrm>
            <a:off x="9248775" y="2038350"/>
            <a:ext cx="2441228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Apply GMC 0–18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Confidentiality Rules</a:t>
            </a:r>
            <a:endParaRPr lang="en-US" sz="1500" dirty="0"/>
          </a:p>
        </p:txBody>
      </p:sp>
      <p:sp>
        <p:nvSpPr>
          <p:cNvPr id="15" name="SK-23-text-14"/>
          <p:cNvSpPr/>
          <p:nvPr/>
        </p:nvSpPr>
        <p:spPr>
          <a:xfrm>
            <a:off x="2419350" y="4000500"/>
            <a:ext cx="208493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Use the Brook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Traffic Light Tool</a:t>
            </a:r>
            <a:endParaRPr lang="en-US" sz="1500" dirty="0"/>
          </a:p>
        </p:txBody>
      </p:sp>
      <p:sp>
        <p:nvSpPr>
          <p:cNvPr id="16" name="SK-23-text-15"/>
          <p:cNvSpPr/>
          <p:nvPr/>
        </p:nvSpPr>
        <p:spPr>
          <a:xfrm>
            <a:off x="5838825" y="4000500"/>
            <a:ext cx="226308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Know When — and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Act Promptly</a:t>
            </a:r>
            <a:endParaRPr lang="en-US" sz="1500" dirty="0"/>
          </a:p>
        </p:txBody>
      </p:sp>
      <p:sp>
        <p:nvSpPr>
          <p:cNvPr id="17" name="SK-23-text-16"/>
          <p:cNvSpPr/>
          <p:nvPr/>
        </p:nvSpPr>
        <p:spPr>
          <a:xfrm>
            <a:off x="9248775" y="4000500"/>
            <a:ext cx="162401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Involve the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Young Person</a:t>
            </a:r>
            <a:endParaRPr lang="en-US" sz="1500" dirty="0"/>
          </a:p>
        </p:txBody>
      </p:sp>
      <p:sp>
        <p:nvSpPr>
          <p:cNvPr id="18" name="SK-23-text-17"/>
          <p:cNvSpPr/>
          <p:nvPr/>
        </p:nvSpPr>
        <p:spPr>
          <a:xfrm>
            <a:off x="2170658" y="5995392"/>
            <a:ext cx="10802392" cy="1903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99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Have a 'Talk to Us' leaflet visible. Know your local MASH, Early Help, and sexual health pathways.</a:t>
            </a:r>
            <a:endParaRPr lang="en-US" sz="1350" dirty="0"/>
          </a:p>
        </p:txBody>
      </p:sp>
      <p:sp>
        <p:nvSpPr>
          <p:cNvPr id="19" name="SK-23-text-18"/>
          <p:cNvSpPr/>
          <p:nvPr/>
        </p:nvSpPr>
        <p:spPr>
          <a:xfrm>
            <a:off x="1752600" y="2771775"/>
            <a:ext cx="332124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Young people must feel able to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disclose freely — tone and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setting matter as much as words</a:t>
            </a:r>
            <a:endParaRPr lang="en-US" sz="1425" dirty="0"/>
          </a:p>
        </p:txBody>
      </p:sp>
      <p:sp>
        <p:nvSpPr>
          <p:cNvPr id="20" name="SK-23-text-19"/>
          <p:cNvSpPr/>
          <p:nvPr/>
        </p:nvSpPr>
        <p:spPr>
          <a:xfrm>
            <a:off x="5162550" y="2771775"/>
            <a:ext cx="311169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Assess at every consultation —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once, not assumed —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capacity can fluctuate</a:t>
            </a:r>
            <a:endParaRPr lang="en-US" sz="1425" dirty="0"/>
          </a:p>
        </p:txBody>
      </p:sp>
      <p:sp>
        <p:nvSpPr>
          <p:cNvPr id="21" name="SK-23-text-20"/>
          <p:cNvSpPr/>
          <p:nvPr/>
        </p:nvSpPr>
        <p:spPr>
          <a:xfrm>
            <a:off x="8582025" y="2771775"/>
            <a:ext cx="3080296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Know when you must share —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safety overrides confidentiality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there is serious risk</a:t>
            </a:r>
            <a:endParaRPr lang="en-US" sz="1425" dirty="0"/>
          </a:p>
        </p:txBody>
      </p:sp>
      <p:sp>
        <p:nvSpPr>
          <p:cNvPr id="22" name="SK-23-text-21"/>
          <p:cNvSpPr/>
          <p:nvPr/>
        </p:nvSpPr>
        <p:spPr>
          <a:xfrm>
            <a:off x="1752600" y="4733925"/>
            <a:ext cx="3206055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Guides your response to sexual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behaviours — green / amber /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framework for action</a:t>
            </a:r>
            <a:endParaRPr lang="en-US" sz="1425" dirty="0"/>
          </a:p>
        </p:txBody>
      </p:sp>
      <p:sp>
        <p:nvSpPr>
          <p:cNvPr id="23" name="SK-23-text-22"/>
          <p:cNvSpPr/>
          <p:nvPr/>
        </p:nvSpPr>
        <p:spPr>
          <a:xfrm>
            <a:off x="5162550" y="4733925"/>
            <a:ext cx="340518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Delays in sharing information can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cause serious harm; refer to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MASH or police without hesitation</a:t>
            </a:r>
            <a:endParaRPr lang="en-US" sz="1425" dirty="0"/>
          </a:p>
        </p:txBody>
      </p:sp>
      <p:sp>
        <p:nvSpPr>
          <p:cNvPr id="24" name="SK-23-text-23"/>
          <p:cNvSpPr/>
          <p:nvPr/>
        </p:nvSpPr>
        <p:spPr>
          <a:xfrm>
            <a:off x="8582025" y="4733925"/>
            <a:ext cx="336321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Where safe to do so, include them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decisions — never promise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absolute confidentiality</a:t>
            </a:r>
            <a:endParaRPr lang="en-US" sz="1425" dirty="0"/>
          </a:p>
        </p:txBody>
      </p:sp>
      <p:sp>
        <p:nvSpPr>
          <p:cNvPr id="25" name="SK-23-text-24"/>
          <p:cNvSpPr/>
          <p:nvPr/>
        </p:nvSpPr>
        <p:spPr>
          <a:xfrm>
            <a:off x="466725" y="628650"/>
            <a:ext cx="754380" cy="680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36"/>
              </a:lnSpc>
              <a:buNone/>
            </a:pPr>
            <a:r>
              <a:rPr lang="en-US" sz="4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CORE SKILLS</a:t>
            </a:r>
            <a:endParaRPr lang="en-US" sz="450" dirty="0"/>
          </a:p>
        </p:txBody>
      </p:sp>
      <p:sp>
        <p:nvSpPr>
          <p:cNvPr id="26" name="SK-23-text-25"/>
          <p:cNvSpPr/>
          <p:nvPr/>
        </p:nvSpPr>
        <p:spPr>
          <a:xfrm>
            <a:off x="1628775" y="6572250"/>
            <a:ext cx="3360420" cy="17472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76"/>
              </a:lnSpc>
              <a:buNone/>
            </a:pPr>
            <a:r>
              <a:rPr lang="en-US" sz="1050" dirty="0">
                <a:solidFill>
                  <a:srgbClr val="44546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7" name="SK-23-text-26"/>
          <p:cNvSpPr/>
          <p:nvPr/>
        </p:nvSpPr>
        <p:spPr>
          <a:xfrm>
            <a:off x="11306175" y="6572250"/>
            <a:ext cx="523875" cy="17472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76"/>
              </a:lnSpc>
              <a:buNone/>
            </a:pPr>
            <a:r>
              <a:rPr lang="en-US" sz="1050" dirty="0">
                <a:solidFill>
                  <a:srgbClr val="44546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23 / 31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6281886"/>
            <a:ext cx="158353" cy="219373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7655" y="4889748"/>
            <a:ext cx="755898" cy="521196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4267" y="3257550"/>
            <a:ext cx="682675" cy="589657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5286" y="1625203"/>
            <a:ext cx="560784" cy="624036"/>
          </a:xfrm>
          <a:prstGeom prst="rect">
            <a:avLst/>
          </a:prstGeom>
        </p:spPr>
      </p:pic>
      <p:sp>
        <p:nvSpPr>
          <p:cNvPr id="7" name="SK-24-text-6"/>
          <p:cNvSpPr/>
          <p:nvPr/>
        </p:nvSpPr>
        <p:spPr>
          <a:xfrm>
            <a:off x="0" y="123825"/>
            <a:ext cx="6003578" cy="411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4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“Contextual Safeguarding”</a:t>
            </a:r>
            <a:endParaRPr lang="en-US" sz="2700" dirty="0"/>
          </a:p>
        </p:txBody>
      </p:sp>
      <p:sp>
        <p:nvSpPr>
          <p:cNvPr id="8" name="SK-24-text-7"/>
          <p:cNvSpPr/>
          <p:nvPr/>
        </p:nvSpPr>
        <p:spPr>
          <a:xfrm>
            <a:off x="609005" y="1771650"/>
            <a:ext cx="5039618" cy="14814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888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“Harm to adolescents</a:t>
            </a:r>
            <a:endParaRPr lang="en-US" sz="2700" dirty="0"/>
          </a:p>
          <a:p>
            <a:pPr marL="0" indent="0" algn="ctr">
              <a:lnSpc>
                <a:spcPts val="3888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often occurs OUTSIDE</a:t>
            </a:r>
            <a:endParaRPr lang="en-US" sz="2700" dirty="0"/>
          </a:p>
          <a:p>
            <a:pPr marL="0" indent="0" algn="ctr">
              <a:lnSpc>
                <a:spcPts val="3888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family home.”</a:t>
            </a:r>
            <a:endParaRPr lang="en-US" sz="2700" dirty="0"/>
          </a:p>
        </p:txBody>
      </p:sp>
      <p:sp>
        <p:nvSpPr>
          <p:cNvPr id="9" name="SK-24-text-8"/>
          <p:cNvSpPr/>
          <p:nvPr/>
        </p:nvSpPr>
        <p:spPr>
          <a:xfrm>
            <a:off x="7667625" y="1390650"/>
            <a:ext cx="3520440" cy="3360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46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Peer Groups</a:t>
            </a:r>
            <a:endParaRPr lang="en-US" sz="2100" dirty="0"/>
          </a:p>
        </p:txBody>
      </p:sp>
      <p:sp>
        <p:nvSpPr>
          <p:cNvPr id="10" name="SK-24-text-9"/>
          <p:cNvSpPr/>
          <p:nvPr/>
        </p:nvSpPr>
        <p:spPr>
          <a:xfrm>
            <a:off x="7667625" y="3067050"/>
            <a:ext cx="4524375" cy="3360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46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Schools &amp; Public Spaces</a:t>
            </a:r>
            <a:endParaRPr lang="en-US" sz="2100" dirty="0"/>
          </a:p>
        </p:txBody>
      </p:sp>
      <p:sp>
        <p:nvSpPr>
          <p:cNvPr id="11" name="SK-24-text-10"/>
          <p:cNvSpPr/>
          <p:nvPr/>
        </p:nvSpPr>
        <p:spPr>
          <a:xfrm>
            <a:off x="7667625" y="4667250"/>
            <a:ext cx="4524375" cy="3360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46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Online &amp; Digital</a:t>
            </a:r>
            <a:endParaRPr lang="en-US" sz="2100" dirty="0"/>
          </a:p>
        </p:txBody>
      </p:sp>
      <p:sp>
        <p:nvSpPr>
          <p:cNvPr id="12" name="SK-24-text-11"/>
          <p:cNvSpPr/>
          <p:nvPr/>
        </p:nvSpPr>
        <p:spPr>
          <a:xfrm>
            <a:off x="3400425" y="3343275"/>
            <a:ext cx="2325886" cy="3318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2613"/>
              </a:lnSpc>
              <a:buNone/>
            </a:pPr>
            <a:r>
              <a:rPr lang="en-US" sz="1950" i="1" dirty="0">
                <a:solidFill>
                  <a:srgbClr val="4A90E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Firmin, 2013</a:t>
            </a:r>
            <a:endParaRPr lang="en-US" sz="1950" dirty="0"/>
          </a:p>
        </p:txBody>
      </p:sp>
      <p:sp>
        <p:nvSpPr>
          <p:cNvPr id="13" name="SK-24-text-12"/>
          <p:cNvSpPr/>
          <p:nvPr/>
        </p:nvSpPr>
        <p:spPr>
          <a:xfrm>
            <a:off x="7667625" y="1781175"/>
            <a:ext cx="3761333" cy="7657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Gang involvement, peer pressure,</a:t>
            </a:r>
            <a:endParaRPr lang="en-US" sz="1500" dirty="0"/>
          </a:p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exploitation by older peers, criminal</a:t>
            </a:r>
            <a:endParaRPr lang="en-US" sz="1500" dirty="0"/>
          </a:p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exploitation</a:t>
            </a:r>
            <a:endParaRPr lang="en-US" sz="1500" dirty="0"/>
          </a:p>
        </p:txBody>
      </p:sp>
      <p:sp>
        <p:nvSpPr>
          <p:cNvPr id="14" name="SK-24-text-13"/>
          <p:cNvSpPr/>
          <p:nvPr/>
        </p:nvSpPr>
        <p:spPr>
          <a:xfrm>
            <a:off x="7667625" y="3448050"/>
            <a:ext cx="4389983" cy="510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Bullying, sexual harassment, county lines</a:t>
            </a:r>
            <a:endParaRPr lang="en-US" sz="1500" dirty="0"/>
          </a:p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recruitment, knife crime exposure</a:t>
            </a:r>
            <a:endParaRPr lang="en-US" sz="1500" dirty="0"/>
          </a:p>
        </p:txBody>
      </p:sp>
      <p:sp>
        <p:nvSpPr>
          <p:cNvPr id="15" name="SK-24-text-14"/>
          <p:cNvSpPr/>
          <p:nvPr/>
        </p:nvSpPr>
        <p:spPr>
          <a:xfrm>
            <a:off x="7667625" y="5076825"/>
            <a:ext cx="4033837" cy="5104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Grooming, sexual bullying, sextortion,</a:t>
            </a:r>
            <a:endParaRPr lang="en-US" sz="1500" dirty="0"/>
          </a:p>
          <a:p>
            <a:pPr marL="0" indent="0">
              <a:lnSpc>
                <a:spcPts val="201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exploitation via social media and apps</a:t>
            </a:r>
            <a:endParaRPr lang="en-US" sz="1500" dirty="0"/>
          </a:p>
        </p:txBody>
      </p:sp>
      <p:sp>
        <p:nvSpPr>
          <p:cNvPr id="16" name="SK-24-text-15"/>
          <p:cNvSpPr/>
          <p:nvPr/>
        </p:nvSpPr>
        <p:spPr>
          <a:xfrm>
            <a:off x="533400" y="4371975"/>
            <a:ext cx="5993011" cy="15775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Traditional safeguarding frameworks focus on the</a:t>
            </a:r>
            <a:endParaRPr lang="en-US" sz="1725" dirty="0"/>
          </a:p>
          <a:p>
            <a:pPr marL="0" indent="0">
              <a:lnSpc>
                <a:spcPts val="24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home. Contextual Safeguarding recognises that</a:t>
            </a:r>
            <a:endParaRPr lang="en-US" sz="1725" dirty="0"/>
          </a:p>
          <a:p>
            <a:pPr marL="0" indent="0">
              <a:lnSpc>
                <a:spcPts val="24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adolescents face risks in wider social</a:t>
            </a:r>
            <a:endParaRPr lang="en-US" sz="1725" dirty="0"/>
          </a:p>
          <a:p>
            <a:pPr marL="0" indent="0">
              <a:lnSpc>
                <a:spcPts val="24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environments — and that these contexts must be</a:t>
            </a:r>
            <a:endParaRPr lang="en-US" sz="1725" dirty="0"/>
          </a:p>
          <a:p>
            <a:pPr marL="0" indent="0">
              <a:lnSpc>
                <a:spcPts val="24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assessed and addressed.</a:t>
            </a:r>
            <a:endParaRPr lang="en-US" sz="1725" dirty="0"/>
          </a:p>
        </p:txBody>
      </p:sp>
      <p:sp>
        <p:nvSpPr>
          <p:cNvPr id="17" name="SK-24-text-16"/>
          <p:cNvSpPr/>
          <p:nvPr/>
        </p:nvSpPr>
        <p:spPr>
          <a:xfrm>
            <a:off x="9970740" y="228600"/>
            <a:ext cx="2221111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6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8" name="SK-24-text-17"/>
          <p:cNvSpPr/>
          <p:nvPr/>
        </p:nvSpPr>
        <p:spPr>
          <a:xfrm>
            <a:off x="5265837" y="6638925"/>
            <a:ext cx="1707803" cy="1736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6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9" name="SK-24-text-18"/>
          <p:cNvSpPr/>
          <p:nvPr/>
        </p:nvSpPr>
        <p:spPr>
          <a:xfrm>
            <a:off x="877640" y="6335811"/>
            <a:ext cx="1219200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Pearl: “Contextual Safeguarding” — Firmin 2013 — harm beyond the family home. A named concept in the Working Together 2026 framework.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890" y="5356027"/>
            <a:ext cx="426690" cy="363438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2298" y="4224486"/>
            <a:ext cx="390079" cy="47312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6557" y="3168253"/>
            <a:ext cx="329059" cy="438894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7890" y="2112169"/>
            <a:ext cx="426690" cy="397669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4165" y="1913334"/>
            <a:ext cx="2986980" cy="3058567"/>
          </a:xfrm>
          <a:prstGeom prst="rect">
            <a:avLst/>
          </a:prstGeom>
        </p:spPr>
      </p:pic>
      <p:sp>
        <p:nvSpPr>
          <p:cNvPr id="8" name="SK-25-text-7"/>
          <p:cNvSpPr/>
          <p:nvPr/>
        </p:nvSpPr>
        <p:spPr>
          <a:xfrm>
            <a:off x="590550" y="742950"/>
            <a:ext cx="1160145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Voice of the Child in Adolescents</a:t>
            </a:r>
            <a:endParaRPr lang="en-US" sz="3750" dirty="0"/>
          </a:p>
        </p:txBody>
      </p:sp>
      <p:sp>
        <p:nvSpPr>
          <p:cNvPr id="9" name="SK-25-text-8"/>
          <p:cNvSpPr/>
          <p:nvPr/>
        </p:nvSpPr>
        <p:spPr>
          <a:xfrm>
            <a:off x="385763" y="5334000"/>
            <a:ext cx="4505325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“What does this young person</a:t>
            </a:r>
            <a:endParaRPr lang="en-US" sz="1800" dirty="0"/>
          </a:p>
          <a:p>
            <a:pPr marL="0" indent="0" algn="ctr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think, feel, and want?”</a:t>
            </a:r>
            <a:endParaRPr lang="en-US" sz="1800" dirty="0"/>
          </a:p>
        </p:txBody>
      </p:sp>
      <p:sp>
        <p:nvSpPr>
          <p:cNvPr id="10" name="SK-25-text-9"/>
          <p:cNvSpPr/>
          <p:nvPr/>
        </p:nvSpPr>
        <p:spPr>
          <a:xfrm>
            <a:off x="6810375" y="1933575"/>
            <a:ext cx="329184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Ask directly</a:t>
            </a:r>
            <a:endParaRPr lang="en-US" sz="1800" dirty="0"/>
          </a:p>
        </p:txBody>
      </p:sp>
      <p:sp>
        <p:nvSpPr>
          <p:cNvPr id="11" name="SK-25-text-10"/>
          <p:cNvSpPr/>
          <p:nvPr/>
        </p:nvSpPr>
        <p:spPr>
          <a:xfrm>
            <a:off x="6810375" y="3028950"/>
            <a:ext cx="411480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Listen actively</a:t>
            </a:r>
            <a:endParaRPr lang="en-US" sz="1800" dirty="0"/>
          </a:p>
        </p:txBody>
      </p:sp>
      <p:sp>
        <p:nvSpPr>
          <p:cNvPr id="12" name="SK-25-text-11"/>
          <p:cNvSpPr/>
          <p:nvPr/>
        </p:nvSpPr>
        <p:spPr>
          <a:xfrm>
            <a:off x="6810375" y="4124325"/>
            <a:ext cx="5381625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Document their words</a:t>
            </a:r>
            <a:endParaRPr lang="en-US" sz="1800" dirty="0"/>
          </a:p>
        </p:txBody>
      </p:sp>
      <p:sp>
        <p:nvSpPr>
          <p:cNvPr id="13" name="SK-25-text-12"/>
          <p:cNvSpPr/>
          <p:nvPr/>
        </p:nvSpPr>
        <p:spPr>
          <a:xfrm>
            <a:off x="6810375" y="5200650"/>
            <a:ext cx="466344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Feed back to them</a:t>
            </a:r>
            <a:endParaRPr lang="en-US" sz="1800" dirty="0"/>
          </a:p>
        </p:txBody>
      </p:sp>
      <p:sp>
        <p:nvSpPr>
          <p:cNvPr id="14" name="SK-25-text-13"/>
          <p:cNvSpPr/>
          <p:nvPr/>
        </p:nvSpPr>
        <p:spPr>
          <a:xfrm>
            <a:off x="590550" y="400050"/>
            <a:ext cx="6000750" cy="3309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06"/>
              </a:lnSpc>
              <a:buNone/>
            </a:pPr>
            <a:r>
              <a:rPr lang="en-US" sz="1875" b="1" dirty="0">
                <a:solidFill>
                  <a:srgbClr val="F96E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SAFEGUARDING PRACTICE</a:t>
            </a:r>
            <a:endParaRPr lang="en-US" sz="1875" dirty="0"/>
          </a:p>
        </p:txBody>
      </p:sp>
      <p:sp>
        <p:nvSpPr>
          <p:cNvPr id="15" name="SK-25-text-14"/>
          <p:cNvSpPr/>
          <p:nvPr/>
        </p:nvSpPr>
        <p:spPr>
          <a:xfrm>
            <a:off x="6810375" y="2266950"/>
            <a:ext cx="4788098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Always speak to the young person alone, at some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point, without the parent or carer present.</a:t>
            </a:r>
            <a:endParaRPr lang="en-US" sz="1350" dirty="0"/>
          </a:p>
        </p:txBody>
      </p:sp>
      <p:sp>
        <p:nvSpPr>
          <p:cNvPr id="16" name="SK-25-text-15"/>
          <p:cNvSpPr/>
          <p:nvPr/>
        </p:nvSpPr>
        <p:spPr>
          <a:xfrm>
            <a:off x="6810375" y="3362325"/>
            <a:ext cx="501863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Believe what they tell you. Validate their experience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before problem-solving. Avoid leading questions.</a:t>
            </a:r>
            <a:endParaRPr lang="en-US" sz="1350" dirty="0"/>
          </a:p>
        </p:txBody>
      </p:sp>
      <p:sp>
        <p:nvSpPr>
          <p:cNvPr id="17" name="SK-25-text-16"/>
          <p:cNvSpPr/>
          <p:nvPr/>
        </p:nvSpPr>
        <p:spPr>
          <a:xfrm>
            <a:off x="6810375" y="4457700"/>
            <a:ext cx="5249168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Record the young person's exact words in the notes —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 a paraphrased adult interpretation.</a:t>
            </a:r>
            <a:endParaRPr lang="en-US" sz="1350" dirty="0"/>
          </a:p>
        </p:txBody>
      </p:sp>
      <p:sp>
        <p:nvSpPr>
          <p:cNvPr id="18" name="SK-25-text-17"/>
          <p:cNvSpPr/>
          <p:nvPr/>
        </p:nvSpPr>
        <p:spPr>
          <a:xfrm>
            <a:off x="6810375" y="5543550"/>
            <a:ext cx="5353943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Tell the young person what you're going to do and why.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A204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Their voice must be heard in referrals and assessments.</a:t>
            </a:r>
            <a:endParaRPr lang="en-US" sz="1350" dirty="0"/>
          </a:p>
        </p:txBody>
      </p:sp>
      <p:sp>
        <p:nvSpPr>
          <p:cNvPr id="19" name="SK-25-text-18"/>
          <p:cNvSpPr/>
          <p:nvPr/>
        </p:nvSpPr>
        <p:spPr>
          <a:xfrm>
            <a:off x="104775" y="6610350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0" name="SK-25-text-19"/>
          <p:cNvSpPr/>
          <p:nvPr/>
        </p:nvSpPr>
        <p:spPr>
          <a:xfrm>
            <a:off x="5813524" y="6276975"/>
            <a:ext cx="6213128" cy="3193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8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Clinical reminder: Working Together 2026: The child's lived experience must be</a:t>
            </a:r>
            <a:endParaRPr lang="en-US" sz="975" dirty="0"/>
          </a:p>
          <a:p>
            <a:pPr marL="0" indent="0" algn="ctr">
              <a:lnSpc>
                <a:spcPts val="1258"/>
              </a:lnSpc>
              <a:buNone/>
            </a:pPr>
            <a:r>
              <a:rPr lang="en-US" sz="975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central — not an afterthought — in every safeguarding assessment.</a:t>
            </a:r>
            <a:endParaRPr lang="en-US" sz="97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486" y="884634"/>
            <a:ext cx="1024086" cy="1179463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365" y="678805"/>
            <a:ext cx="548580" cy="658267"/>
          </a:xfrm>
          <a:prstGeom prst="rect">
            <a:avLst/>
          </a:prstGeom>
        </p:spPr>
      </p:pic>
      <p:sp>
        <p:nvSpPr>
          <p:cNvPr id="5" name="SK-26-text-4"/>
          <p:cNvSpPr/>
          <p:nvPr/>
        </p:nvSpPr>
        <p:spPr>
          <a:xfrm>
            <a:off x="714375" y="742950"/>
            <a:ext cx="3017520" cy="374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45"/>
              </a:lnSpc>
              <a:buNone/>
            </a:pPr>
            <a:r>
              <a:rPr lang="en-US" sz="2475" b="1" dirty="0">
                <a:solidFill>
                  <a:srgbClr val="0B1A30"/>
                </a:solidFill>
              </a:rPr>
              <a:t>Top Tips</a:t>
            </a:r>
            <a:endParaRPr lang="en-US" sz="2475" dirty="0"/>
          </a:p>
        </p:txBody>
      </p:sp>
      <p:sp>
        <p:nvSpPr>
          <p:cNvPr id="6" name="SK-26-text-5"/>
          <p:cNvSpPr/>
          <p:nvPr/>
        </p:nvSpPr>
        <p:spPr>
          <a:xfrm>
            <a:off x="657225" y="142875"/>
            <a:ext cx="2560320" cy="2640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9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</a:t>
            </a:r>
            <a:endParaRPr lang="en-US" sz="2100" dirty="0"/>
          </a:p>
        </p:txBody>
      </p:sp>
      <p:sp>
        <p:nvSpPr>
          <p:cNvPr id="7" name="SK-26-text-6"/>
          <p:cNvSpPr/>
          <p:nvPr/>
        </p:nvSpPr>
        <p:spPr>
          <a:xfrm>
            <a:off x="1266825" y="1600200"/>
            <a:ext cx="3887093" cy="495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Lifestyle choice 'I NOT a</a:t>
            </a:r>
            <a:endParaRPr lang="en-US" sz="195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diagnoses</a:t>
            </a:r>
            <a:endParaRPr lang="en-US" sz="1950" dirty="0"/>
          </a:p>
        </p:txBody>
      </p:sp>
      <p:sp>
        <p:nvSpPr>
          <p:cNvPr id="8" name="SK-26-text-7"/>
          <p:cNvSpPr/>
          <p:nvPr/>
        </p:nvSpPr>
        <p:spPr>
          <a:xfrm>
            <a:off x="1266825" y="3019425"/>
            <a:ext cx="3813721" cy="495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Never promise absolute</a:t>
            </a:r>
            <a:endParaRPr lang="en-US" sz="195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confidentiality</a:t>
            </a:r>
            <a:endParaRPr lang="en-US" sz="1950" dirty="0"/>
          </a:p>
        </p:txBody>
      </p:sp>
      <p:sp>
        <p:nvSpPr>
          <p:cNvPr id="9" name="SK-26-text-8"/>
          <p:cNvSpPr/>
          <p:nvPr/>
        </p:nvSpPr>
        <p:spPr>
          <a:xfrm>
            <a:off x="1266825" y="4752975"/>
            <a:ext cx="832104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SAFEGUARD systematically</a:t>
            </a:r>
            <a:endParaRPr lang="en-US" sz="1950" dirty="0"/>
          </a:p>
        </p:txBody>
      </p:sp>
      <p:sp>
        <p:nvSpPr>
          <p:cNvPr id="10" name="SK-26-text-9"/>
          <p:cNvSpPr/>
          <p:nvPr/>
        </p:nvSpPr>
        <p:spPr>
          <a:xfrm>
            <a:off x="7029450" y="1600200"/>
            <a:ext cx="5162550" cy="2476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 13 = Regort. Always.</a:t>
            </a:r>
            <a:endParaRPr lang="en-US" sz="1950" dirty="0"/>
          </a:p>
        </p:txBody>
      </p:sp>
      <p:sp>
        <p:nvSpPr>
          <p:cNvPr id="11" name="SK-26-text-10"/>
          <p:cNvSpPr/>
          <p:nvPr/>
        </p:nvSpPr>
        <p:spPr>
          <a:xfrm>
            <a:off x="7029450" y="3067050"/>
            <a:ext cx="516255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5 Whys Technique</a:t>
            </a:r>
            <a:endParaRPr lang="en-US" sz="1950" dirty="0"/>
          </a:p>
        </p:txBody>
      </p:sp>
      <p:sp>
        <p:nvSpPr>
          <p:cNvPr id="12" name="SK-26-text-11"/>
          <p:cNvSpPr/>
          <p:nvPr/>
        </p:nvSpPr>
        <p:spPr>
          <a:xfrm>
            <a:off x="7029450" y="4752975"/>
            <a:ext cx="516255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 Contextual Safeguarding</a:t>
            </a:r>
            <a:endParaRPr lang="en-US" sz="1950" dirty="0"/>
          </a:p>
        </p:txBody>
      </p:sp>
      <p:sp>
        <p:nvSpPr>
          <p:cNvPr id="13" name="SK-26-text-12"/>
          <p:cNvSpPr/>
          <p:nvPr/>
        </p:nvSpPr>
        <p:spPr>
          <a:xfrm>
            <a:off x="953393" y="1628775"/>
            <a:ext cx="18856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SK-26-text-13"/>
          <p:cNvSpPr/>
          <p:nvPr/>
        </p:nvSpPr>
        <p:spPr>
          <a:xfrm>
            <a:off x="953393" y="3048000"/>
            <a:ext cx="18856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SK-26-text-14"/>
          <p:cNvSpPr/>
          <p:nvPr/>
        </p:nvSpPr>
        <p:spPr>
          <a:xfrm>
            <a:off x="953393" y="4781550"/>
            <a:ext cx="18856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SK-26-text-15"/>
          <p:cNvSpPr/>
          <p:nvPr/>
        </p:nvSpPr>
        <p:spPr>
          <a:xfrm>
            <a:off x="6706493" y="1628775"/>
            <a:ext cx="18856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SK-26-text-16"/>
          <p:cNvSpPr/>
          <p:nvPr/>
        </p:nvSpPr>
        <p:spPr>
          <a:xfrm>
            <a:off x="6706493" y="3067050"/>
            <a:ext cx="18856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SK-26-text-17"/>
          <p:cNvSpPr/>
          <p:nvPr/>
        </p:nvSpPr>
        <p:spPr>
          <a:xfrm>
            <a:off x="6706493" y="4781550"/>
            <a:ext cx="18856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500" dirty="0"/>
          </a:p>
        </p:txBody>
      </p:sp>
      <p:sp>
        <p:nvSpPr>
          <p:cNvPr id="19" name="SK-26-text-18"/>
          <p:cNvSpPr/>
          <p:nvPr/>
        </p:nvSpPr>
        <p:spPr>
          <a:xfrm>
            <a:off x="9223028" y="180975"/>
            <a:ext cx="2661196" cy="2178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6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20" name="SK-26-text-19"/>
          <p:cNvSpPr/>
          <p:nvPr/>
        </p:nvSpPr>
        <p:spPr>
          <a:xfrm>
            <a:off x="1266825" y="2171700"/>
            <a:ext cx="531197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14-year-old repeatedly having sex with a 25-year-old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CSE — not a lifestyle choice. Name it.</a:t>
            </a:r>
            <a:endParaRPr lang="en-US" sz="1350" dirty="0"/>
          </a:p>
        </p:txBody>
      </p:sp>
      <p:sp>
        <p:nvSpPr>
          <p:cNvPr id="21" name="SK-26-text-20"/>
          <p:cNvSpPr/>
          <p:nvPr/>
        </p:nvSpPr>
        <p:spPr>
          <a:xfrm>
            <a:off x="1266825" y="3609975"/>
            <a:ext cx="5092005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Say, ‘Consultations are usually confidential — but if I'm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worried about your safety, I’d need to tell someone,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I’d tell you first.’</a:t>
            </a:r>
            <a:endParaRPr lang="en-US" sz="1350" dirty="0"/>
          </a:p>
        </p:txBody>
      </p:sp>
      <p:sp>
        <p:nvSpPr>
          <p:cNvPr id="22" name="SK-26-text-21"/>
          <p:cNvSpPr/>
          <p:nvPr/>
        </p:nvSpPr>
        <p:spPr>
          <a:xfrm>
            <a:off x="1266825" y="5143500"/>
            <a:ext cx="4651921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 the mnemonic for any teenager with vague,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recurrent, or unexplained presentations — not just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obvious cases.</a:t>
            </a:r>
            <a:endParaRPr lang="en-US" sz="1350" dirty="0"/>
          </a:p>
        </p:txBody>
      </p:sp>
      <p:sp>
        <p:nvSpPr>
          <p:cNvPr id="23" name="SK-26-text-22"/>
          <p:cNvSpPr/>
          <p:nvPr/>
        </p:nvSpPr>
        <p:spPr>
          <a:xfrm>
            <a:off x="7029450" y="2133600"/>
            <a:ext cx="503961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Fraser assessment needed. No capacity to consent.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Consult named doctor and refer promptly.</a:t>
            </a:r>
            <a:endParaRPr lang="en-US" sz="1350" dirty="0"/>
          </a:p>
        </p:txBody>
      </p:sp>
      <p:sp>
        <p:nvSpPr>
          <p:cNvPr id="24" name="SK-26-text-23"/>
          <p:cNvSpPr/>
          <p:nvPr/>
        </p:nvSpPr>
        <p:spPr>
          <a:xfrm>
            <a:off x="7029450" y="3552825"/>
            <a:ext cx="4934843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difficult cases, ask ‘why?’ five times in succession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probe beneath the surface and uncover the true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safeguarding picture.</a:t>
            </a:r>
            <a:endParaRPr lang="en-US" sz="1350" dirty="0"/>
          </a:p>
        </p:txBody>
      </p:sp>
      <p:sp>
        <p:nvSpPr>
          <p:cNvPr id="25" name="SK-26-text-24"/>
          <p:cNvSpPr/>
          <p:nvPr/>
        </p:nvSpPr>
        <p:spPr>
          <a:xfrm>
            <a:off x="7029450" y="5143500"/>
            <a:ext cx="5029200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Harm the adolescents often happens outside the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 — peer groups, schools, online. Don't only look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the family.</a:t>
            </a:r>
            <a:endParaRPr lang="en-US" sz="1350" dirty="0"/>
          </a:p>
        </p:txBody>
      </p:sp>
      <p:sp>
        <p:nvSpPr>
          <p:cNvPr id="26" name="SK-26-text-25"/>
          <p:cNvSpPr/>
          <p:nvPr/>
        </p:nvSpPr>
        <p:spPr>
          <a:xfrm>
            <a:off x="5277296" y="6391275"/>
            <a:ext cx="1875383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7-text-2"/>
          <p:cNvSpPr/>
          <p:nvPr/>
        </p:nvSpPr>
        <p:spPr>
          <a:xfrm>
            <a:off x="590550" y="742950"/>
            <a:ext cx="11601450" cy="31893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11"/>
              </a:lnSpc>
              <a:buNone/>
            </a:pPr>
            <a:r>
              <a:rPr lang="en-US" sz="23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Exam Pearls AKT + SCA — Know This Cold</a:t>
            </a:r>
            <a:endParaRPr lang="en-US" sz="2325" dirty="0"/>
          </a:p>
        </p:txBody>
      </p:sp>
      <p:sp>
        <p:nvSpPr>
          <p:cNvPr id="4" name="SK-27-text-3"/>
          <p:cNvSpPr/>
          <p:nvPr/>
        </p:nvSpPr>
        <p:spPr>
          <a:xfrm>
            <a:off x="3928467" y="95250"/>
            <a:ext cx="4306193" cy="2074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4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5" name="SK-27-text-4"/>
          <p:cNvSpPr/>
          <p:nvPr/>
        </p:nvSpPr>
        <p:spPr>
          <a:xfrm>
            <a:off x="981075" y="1562100"/>
            <a:ext cx="48006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— Knowledge Facts</a:t>
            </a:r>
            <a:endParaRPr lang="en-US" sz="1500" dirty="0"/>
          </a:p>
        </p:txBody>
      </p:sp>
      <p:sp>
        <p:nvSpPr>
          <p:cNvPr id="6" name="SK-27-text-5"/>
          <p:cNvSpPr/>
          <p:nvPr/>
        </p:nvSpPr>
        <p:spPr>
          <a:xfrm>
            <a:off x="6686550" y="1562100"/>
            <a:ext cx="550545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— Communication Scripts</a:t>
            </a:r>
            <a:endParaRPr lang="en-US" sz="1500" dirty="0"/>
          </a:p>
        </p:txBody>
      </p:sp>
      <p:sp>
        <p:nvSpPr>
          <p:cNvPr id="7" name="SK-27-text-6"/>
          <p:cNvSpPr/>
          <p:nvPr/>
        </p:nvSpPr>
        <p:spPr>
          <a:xfrm>
            <a:off x="771525" y="2171700"/>
            <a:ext cx="105727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Gillick / Fraser: 7 criteria — ALL must be met for competence</a:t>
            </a:r>
            <a:endParaRPr lang="en-US" sz="1125" dirty="0"/>
          </a:p>
        </p:txBody>
      </p:sp>
      <p:sp>
        <p:nvSpPr>
          <p:cNvPr id="8" name="SK-27-text-7"/>
          <p:cNvSpPr/>
          <p:nvPr/>
        </p:nvSpPr>
        <p:spPr>
          <a:xfrm>
            <a:off x="771525" y="2752725"/>
            <a:ext cx="1120140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 13: Cannot consent to sexual activity in law — MUST report</a:t>
            </a:r>
            <a:endParaRPr lang="en-US" sz="1125" dirty="0"/>
          </a:p>
        </p:txBody>
      </p:sp>
      <p:sp>
        <p:nvSpPr>
          <p:cNvPr id="9" name="SK-27-text-8"/>
          <p:cNvSpPr/>
          <p:nvPr/>
        </p:nvSpPr>
        <p:spPr>
          <a:xfrm>
            <a:off x="771525" y="3276600"/>
            <a:ext cx="5385346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Virginity testing &amp; hymenoplasty: Illegal in England &amp; Wales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since October 2022</a:t>
            </a:r>
            <a:endParaRPr lang="en-US" sz="1125" dirty="0"/>
          </a:p>
        </p:txBody>
      </p:sp>
      <p:sp>
        <p:nvSpPr>
          <p:cNvPr id="10" name="SK-27-text-9"/>
          <p:cNvSpPr/>
          <p:nvPr/>
        </p:nvSpPr>
        <p:spPr>
          <a:xfrm>
            <a:off x="771525" y="4019550"/>
            <a:ext cx="10458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CSERQ15: Validated tool — 5+ positive responses = mandatory</a:t>
            </a:r>
            <a:endParaRPr lang="en-US" sz="1125" dirty="0"/>
          </a:p>
        </p:txBody>
      </p:sp>
      <p:sp>
        <p:nvSpPr>
          <p:cNvPr id="11" name="SK-27-text-10"/>
          <p:cNvSpPr/>
          <p:nvPr/>
        </p:nvSpPr>
        <p:spPr>
          <a:xfrm>
            <a:off x="771525" y="4552950"/>
            <a:ext cx="5490121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Working Together 2026: CSE is always abuse — regardless of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apparent consent</a:t>
            </a:r>
            <a:endParaRPr lang="en-US" sz="1125" dirty="0"/>
          </a:p>
        </p:txBody>
      </p:sp>
      <p:sp>
        <p:nvSpPr>
          <p:cNvPr id="12" name="SK-27-text-11"/>
          <p:cNvSpPr/>
          <p:nvPr/>
        </p:nvSpPr>
        <p:spPr>
          <a:xfrm>
            <a:off x="771525" y="5229225"/>
            <a:ext cx="5741640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Intercollegiate Document 2025: GPs require Level 3 — 12 hours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per 3 years</a:t>
            </a:r>
            <a:endParaRPr lang="en-US" sz="1125" dirty="0"/>
          </a:p>
        </p:txBody>
      </p:sp>
      <p:sp>
        <p:nvSpPr>
          <p:cNvPr id="13" name="SK-27-text-12"/>
          <p:cNvSpPr/>
          <p:nvPr/>
        </p:nvSpPr>
        <p:spPr>
          <a:xfrm>
            <a:off x="771525" y="5905500"/>
            <a:ext cx="5427315" cy="3113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Contextual safeguarding: Firmin 2013 — harm occurs beyond</a:t>
            </a:r>
            <a:endParaRPr lang="en-US" sz="1125" dirty="0"/>
          </a:p>
          <a:p>
            <a:pPr marL="0" indent="0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family</a:t>
            </a:r>
            <a:endParaRPr lang="en-US" sz="1125" dirty="0"/>
          </a:p>
        </p:txBody>
      </p:sp>
      <p:sp>
        <p:nvSpPr>
          <p:cNvPr id="14" name="SK-27-text-13"/>
          <p:cNvSpPr/>
          <p:nvPr/>
        </p:nvSpPr>
        <p:spPr>
          <a:xfrm>
            <a:off x="6686550" y="2152650"/>
            <a:ext cx="5196780" cy="3321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 want to make sure you know that this is your appointment.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Is there anything you’d like to tell me on your own today?”</a:t>
            </a:r>
            <a:endParaRPr lang="en-US" sz="1200" dirty="0"/>
          </a:p>
        </p:txBody>
      </p:sp>
      <p:sp>
        <p:nvSpPr>
          <p:cNvPr id="15" name="SK-27-text-14"/>
          <p:cNvSpPr/>
          <p:nvPr/>
        </p:nvSpPr>
        <p:spPr>
          <a:xfrm>
            <a:off x="6686550" y="3038475"/>
            <a:ext cx="5448300" cy="4982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“It's really helpful you're here. I’d like 5 minutes with [name] by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myself as part of my routine check — I'll include you at the end.”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(When a parent won't leave)</a:t>
            </a:r>
            <a:endParaRPr lang="en-US" sz="1200" dirty="0"/>
          </a:p>
        </p:txBody>
      </p:sp>
      <p:sp>
        <p:nvSpPr>
          <p:cNvPr id="16" name="SK-27-text-15"/>
          <p:cNvSpPr/>
          <p:nvPr/>
        </p:nvSpPr>
        <p:spPr>
          <a:xfrm>
            <a:off x="6686550" y="4171950"/>
            <a:ext cx="5416748" cy="4982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“Everything you tell me stays between us, unless I'm concerned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your safety is at serious risk — and if that happens, I'd always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let you know first.” (Confidentiality explanation)</a:t>
            </a:r>
            <a:endParaRPr lang="en-US" sz="1200" dirty="0"/>
          </a:p>
        </p:txBody>
      </p:sp>
      <p:sp>
        <p:nvSpPr>
          <p:cNvPr id="17" name="SK-27-text-16"/>
          <p:cNvSpPr/>
          <p:nvPr/>
        </p:nvSpPr>
        <p:spPr>
          <a:xfrm>
            <a:off x="6686550" y="5267325"/>
            <a:ext cx="5469136" cy="4982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“Thank you for telling me that — it took courage. I want to make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sure you're safe, so I'm going to need to speak to someone else</a:t>
            </a:r>
            <a:endParaRPr lang="en-US" sz="1200" dirty="0"/>
          </a:p>
          <a:p>
            <a:pPr marL="0" indent="0">
              <a:lnSpc>
                <a:spcPts val="1308"/>
              </a:lnSpc>
              <a:buNone/>
            </a:pPr>
            <a:r>
              <a:rPr lang="en-US" sz="1200" i="1" dirty="0">
                <a:solidFill>
                  <a:srgbClr val="4F171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about what you've told me.” (Disclosure response)</a:t>
            </a:r>
            <a:endParaRPr lang="en-US" sz="1200" dirty="0"/>
          </a:p>
        </p:txBody>
      </p:sp>
      <p:sp>
        <p:nvSpPr>
          <p:cNvPr id="18" name="SK-27-text-17"/>
          <p:cNvSpPr/>
          <p:nvPr/>
        </p:nvSpPr>
        <p:spPr>
          <a:xfrm>
            <a:off x="11277600" y="6610350"/>
            <a:ext cx="534293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4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27 / 31</a:t>
            </a:r>
            <a:endParaRPr lang="en-US" sz="1050" dirty="0"/>
          </a:p>
        </p:txBody>
      </p:sp>
      <p:sp>
        <p:nvSpPr>
          <p:cNvPr id="19" name="SK-27-text-18"/>
          <p:cNvSpPr/>
          <p:nvPr/>
        </p:nvSpPr>
        <p:spPr>
          <a:xfrm>
            <a:off x="5206305" y="6610350"/>
            <a:ext cx="1760190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4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765" y="253603"/>
            <a:ext cx="999679" cy="939403"/>
          </a:xfrm>
          <a:prstGeom prst="rect">
            <a:avLst/>
          </a:prstGeom>
        </p:spPr>
      </p:pic>
      <p:sp>
        <p:nvSpPr>
          <p:cNvPr id="4" name="SK-28-text-3"/>
          <p:cNvSpPr/>
          <p:nvPr/>
        </p:nvSpPr>
        <p:spPr>
          <a:xfrm>
            <a:off x="1571625" y="266700"/>
            <a:ext cx="5909310" cy="532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95"/>
              </a:lnSpc>
              <a:buNone/>
            </a:pPr>
            <a:r>
              <a:rPr lang="en-US" sz="35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“Red Flags”</a:t>
            </a:r>
            <a:endParaRPr lang="en-US" sz="3525" dirty="0"/>
          </a:p>
        </p:txBody>
      </p:sp>
      <p:sp>
        <p:nvSpPr>
          <p:cNvPr id="5" name="SK-28-text-4"/>
          <p:cNvSpPr/>
          <p:nvPr/>
        </p:nvSpPr>
        <p:spPr>
          <a:xfrm>
            <a:off x="1628775" y="904875"/>
            <a:ext cx="10563225" cy="3543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90"/>
              </a:lnSpc>
              <a:buNone/>
            </a:pPr>
            <a:r>
              <a:rPr lang="en-US" sz="2325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Act on these — do not rationalise them away</a:t>
            </a:r>
            <a:endParaRPr lang="en-US" sz="2325" dirty="0"/>
          </a:p>
        </p:txBody>
      </p:sp>
      <p:sp>
        <p:nvSpPr>
          <p:cNvPr id="6" name="SK-28-text-5"/>
          <p:cNvSpPr/>
          <p:nvPr/>
        </p:nvSpPr>
        <p:spPr>
          <a:xfrm>
            <a:off x="1076325" y="1943100"/>
            <a:ext cx="752094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 13 + any sexual activity</a:t>
            </a:r>
            <a:endParaRPr lang="en-US" sz="1575" dirty="0"/>
          </a:p>
        </p:txBody>
      </p:sp>
      <p:sp>
        <p:nvSpPr>
          <p:cNvPr id="7" name="SK-28-text-6"/>
          <p:cNvSpPr/>
          <p:nvPr/>
        </p:nvSpPr>
        <p:spPr>
          <a:xfrm>
            <a:off x="1104900" y="3162300"/>
            <a:ext cx="856107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 gap ≥4 years with older partner</a:t>
            </a:r>
            <a:endParaRPr lang="en-US" sz="1575" dirty="0"/>
          </a:p>
        </p:txBody>
      </p:sp>
      <p:sp>
        <p:nvSpPr>
          <p:cNvPr id="8" name="SK-28-text-7"/>
          <p:cNvSpPr/>
          <p:nvPr/>
        </p:nvSpPr>
        <p:spPr>
          <a:xfrm>
            <a:off x="1104900" y="4371975"/>
            <a:ext cx="648081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Unexplained expensive gifts</a:t>
            </a:r>
            <a:endParaRPr lang="en-US" sz="1575" dirty="0"/>
          </a:p>
        </p:txBody>
      </p:sp>
      <p:sp>
        <p:nvSpPr>
          <p:cNvPr id="9" name="SK-28-text-8"/>
          <p:cNvSpPr/>
          <p:nvPr/>
        </p:nvSpPr>
        <p:spPr>
          <a:xfrm>
            <a:off x="1104900" y="5581650"/>
            <a:ext cx="6720840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Repeatedly missing from home</a:t>
            </a:r>
            <a:endParaRPr lang="en-US" sz="1575" dirty="0"/>
          </a:p>
        </p:txBody>
      </p:sp>
      <p:sp>
        <p:nvSpPr>
          <p:cNvPr id="10" name="SK-28-text-9"/>
          <p:cNvSpPr/>
          <p:nvPr/>
        </p:nvSpPr>
        <p:spPr>
          <a:xfrm>
            <a:off x="6867525" y="1828800"/>
            <a:ext cx="53244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Pregnancy or STI under 16</a:t>
            </a:r>
            <a:endParaRPr lang="en-US" sz="1575" dirty="0"/>
          </a:p>
        </p:txBody>
      </p:sp>
      <p:sp>
        <p:nvSpPr>
          <p:cNvPr id="11" name="SK-28-text-10"/>
          <p:cNvSpPr/>
          <p:nvPr/>
        </p:nvSpPr>
        <p:spPr>
          <a:xfrm>
            <a:off x="6867525" y="2809875"/>
            <a:ext cx="53244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Knife wounds / unexplained injuries</a:t>
            </a:r>
            <a:endParaRPr lang="en-US" sz="1575" dirty="0"/>
          </a:p>
        </p:txBody>
      </p:sp>
      <p:sp>
        <p:nvSpPr>
          <p:cNvPr id="12" name="SK-28-text-11"/>
          <p:cNvSpPr/>
          <p:nvPr/>
        </p:nvSpPr>
        <p:spPr>
          <a:xfrm>
            <a:off x="6867525" y="3752850"/>
            <a:ext cx="53244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Disclosure then retraction</a:t>
            </a:r>
            <a:endParaRPr lang="en-US" sz="1575" dirty="0"/>
          </a:p>
        </p:txBody>
      </p:sp>
      <p:sp>
        <p:nvSpPr>
          <p:cNvPr id="13" name="SK-28-text-12"/>
          <p:cNvSpPr/>
          <p:nvPr/>
        </p:nvSpPr>
        <p:spPr>
          <a:xfrm>
            <a:off x="6867525" y="4724400"/>
            <a:ext cx="53244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Parent speaks for withdrawn teenager</a:t>
            </a:r>
            <a:endParaRPr lang="en-US" sz="1575" dirty="0"/>
          </a:p>
        </p:txBody>
      </p:sp>
      <p:sp>
        <p:nvSpPr>
          <p:cNvPr id="14" name="SK-28-text-13"/>
          <p:cNvSpPr/>
          <p:nvPr/>
        </p:nvSpPr>
        <p:spPr>
          <a:xfrm>
            <a:off x="6785521" y="5667375"/>
            <a:ext cx="5406479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Coercion re: virginity testing / hymenoplasty</a:t>
            </a:r>
            <a:endParaRPr lang="en-US" sz="1575" dirty="0"/>
          </a:p>
        </p:txBody>
      </p:sp>
      <p:sp>
        <p:nvSpPr>
          <p:cNvPr id="15" name="SK-28-text-14"/>
          <p:cNvSpPr/>
          <p:nvPr/>
        </p:nvSpPr>
        <p:spPr>
          <a:xfrm>
            <a:off x="771525" y="2276475"/>
            <a:ext cx="109042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report — no capacity to consent, no exceptions</a:t>
            </a:r>
            <a:endParaRPr lang="en-US" sz="1350" dirty="0"/>
          </a:p>
        </p:txBody>
      </p:sp>
      <p:sp>
        <p:nvSpPr>
          <p:cNvPr id="16" name="SK-28-text-15"/>
          <p:cNvSpPr/>
          <p:nvPr/>
        </p:nvSpPr>
        <p:spPr>
          <a:xfrm>
            <a:off x="771525" y="3495675"/>
            <a:ext cx="78181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Significant power imbalance — CSE risk</a:t>
            </a:r>
            <a:endParaRPr lang="en-US" sz="1350" dirty="0"/>
          </a:p>
        </p:txBody>
      </p:sp>
      <p:sp>
        <p:nvSpPr>
          <p:cNvPr id="17" name="SK-28-text-16"/>
          <p:cNvSpPr/>
          <p:nvPr/>
        </p:nvSpPr>
        <p:spPr>
          <a:xfrm>
            <a:off x="771525" y="4724400"/>
            <a:ext cx="96697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Phones, jewellery, trainers from unknown source</a:t>
            </a:r>
            <a:endParaRPr lang="en-US" sz="1350" dirty="0"/>
          </a:p>
        </p:txBody>
      </p:sp>
      <p:sp>
        <p:nvSpPr>
          <p:cNvPr id="18" name="SK-28-text-17"/>
          <p:cNvSpPr/>
          <p:nvPr/>
        </p:nvSpPr>
        <p:spPr>
          <a:xfrm>
            <a:off x="771525" y="5924550"/>
            <a:ext cx="96697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Multiple episodes — not a one-off teenage phase</a:t>
            </a:r>
            <a:endParaRPr lang="en-US" sz="1350" dirty="0"/>
          </a:p>
        </p:txBody>
      </p:sp>
      <p:sp>
        <p:nvSpPr>
          <p:cNvPr id="19" name="SK-28-text-18"/>
          <p:cNvSpPr/>
          <p:nvPr/>
        </p:nvSpPr>
        <p:spPr>
          <a:xfrm>
            <a:off x="6513165" y="2171700"/>
            <a:ext cx="567883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Assess Fraser competence; under 13 = report immediately</a:t>
            </a:r>
            <a:endParaRPr lang="en-US" sz="1350" dirty="0"/>
          </a:p>
        </p:txBody>
      </p:sp>
      <p:sp>
        <p:nvSpPr>
          <p:cNvPr id="20" name="SK-28-text-19"/>
          <p:cNvSpPr/>
          <p:nvPr/>
        </p:nvSpPr>
        <p:spPr>
          <a:xfrm>
            <a:off x="6562725" y="3124200"/>
            <a:ext cx="56292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any teenager — contextual safeguarding concern</a:t>
            </a:r>
            <a:endParaRPr lang="en-US" sz="1350" dirty="0"/>
          </a:p>
        </p:txBody>
      </p:sp>
      <p:sp>
        <p:nvSpPr>
          <p:cNvPr id="21" name="SK-28-text-20"/>
          <p:cNvSpPr/>
          <p:nvPr/>
        </p:nvSpPr>
        <p:spPr>
          <a:xfrm>
            <a:off x="6562725" y="4095750"/>
            <a:ext cx="56292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Young person at risk of repercussions — act anyway</a:t>
            </a:r>
            <a:endParaRPr lang="en-US" sz="1350" dirty="0"/>
          </a:p>
        </p:txBody>
      </p:sp>
      <p:sp>
        <p:nvSpPr>
          <p:cNvPr id="22" name="SK-28-text-21"/>
          <p:cNvSpPr/>
          <p:nvPr/>
        </p:nvSpPr>
        <p:spPr>
          <a:xfrm>
            <a:off x="6622255" y="5057775"/>
            <a:ext cx="5815013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Answers all questions — young person appears fearful or silent</a:t>
            </a:r>
            <a:endParaRPr lang="en-US" sz="1350" dirty="0"/>
          </a:p>
        </p:txBody>
      </p:sp>
      <p:sp>
        <p:nvSpPr>
          <p:cNvPr id="23" name="SK-28-text-22"/>
          <p:cNvSpPr/>
          <p:nvPr/>
        </p:nvSpPr>
        <p:spPr>
          <a:xfrm>
            <a:off x="6562725" y="5981700"/>
            <a:ext cx="56292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Illegal since 2022 — safeguarding referral if under 18</a:t>
            </a:r>
            <a:endParaRPr lang="en-US" sz="1350" dirty="0"/>
          </a:p>
        </p:txBody>
      </p:sp>
      <p:sp>
        <p:nvSpPr>
          <p:cNvPr id="24" name="SK-28-text-23"/>
          <p:cNvSpPr/>
          <p:nvPr/>
        </p:nvSpPr>
        <p:spPr>
          <a:xfrm>
            <a:off x="466725" y="1295400"/>
            <a:ext cx="384048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5" name="SK-28-text-24"/>
          <p:cNvSpPr/>
          <p:nvPr/>
        </p:nvSpPr>
        <p:spPr>
          <a:xfrm>
            <a:off x="5276850" y="6657975"/>
            <a:ext cx="3360420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4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855" y="4107805"/>
            <a:ext cx="475357" cy="425053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855" y="3175248"/>
            <a:ext cx="475357" cy="425053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855" y="2098477"/>
            <a:ext cx="475357" cy="445740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177" y="5143500"/>
            <a:ext cx="475357" cy="445740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177" y="4224486"/>
            <a:ext cx="475357" cy="438894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1177" y="3175248"/>
            <a:ext cx="475357" cy="425053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177" y="2098477"/>
            <a:ext cx="475357" cy="445740"/>
          </a:xfrm>
          <a:prstGeom prst="rect">
            <a:avLst/>
          </a:prstGeom>
        </p:spPr>
      </p:pic>
      <p:sp>
        <p:nvSpPr>
          <p:cNvPr id="10" name="SK-29-text-9"/>
          <p:cNvSpPr/>
          <p:nvPr/>
        </p:nvSpPr>
        <p:spPr>
          <a:xfrm>
            <a:off x="714375" y="466725"/>
            <a:ext cx="7886700" cy="5213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06"/>
              </a:lnSpc>
              <a:buNone/>
            </a:pPr>
            <a:r>
              <a:rPr lang="en-US" sz="3450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 Pitfalls</a:t>
            </a:r>
            <a:endParaRPr lang="en-US" sz="3450" dirty="0"/>
          </a:p>
        </p:txBody>
      </p:sp>
      <p:sp>
        <p:nvSpPr>
          <p:cNvPr id="11" name="SK-29-text-10"/>
          <p:cNvSpPr/>
          <p:nvPr/>
        </p:nvSpPr>
        <p:spPr>
          <a:xfrm>
            <a:off x="714375" y="1152525"/>
            <a:ext cx="1147762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75" b="1" dirty="0">
                <a:solidFill>
                  <a:srgbClr val="F188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Mistakes that put young patients at risk — all avoidable.</a:t>
            </a:r>
            <a:endParaRPr lang="en-US" sz="1875" dirty="0"/>
          </a:p>
        </p:txBody>
      </p:sp>
      <p:sp>
        <p:nvSpPr>
          <p:cNvPr id="12" name="SK-29-text-11"/>
          <p:cNvSpPr/>
          <p:nvPr/>
        </p:nvSpPr>
        <p:spPr>
          <a:xfrm>
            <a:off x="639961" y="5953125"/>
            <a:ext cx="11064180" cy="282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25"/>
              </a:lnSpc>
              <a:buNone/>
            </a:pPr>
            <a:r>
              <a:rPr lang="en-US" sz="1725" b="1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in doubt — consult your named GP for child protection. Document everything.</a:t>
            </a:r>
            <a:endParaRPr lang="en-US" sz="1725" dirty="0"/>
          </a:p>
        </p:txBody>
      </p:sp>
      <p:sp>
        <p:nvSpPr>
          <p:cNvPr id="13" name="SK-29-text-12"/>
          <p:cNvSpPr/>
          <p:nvPr/>
        </p:nvSpPr>
        <p:spPr>
          <a:xfrm>
            <a:off x="1447800" y="1905000"/>
            <a:ext cx="6960870" cy="3180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4"/>
              </a:lnSpc>
              <a:buNone/>
            </a:pPr>
            <a:r>
              <a:rPr lang="en-US" sz="15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Normalising abusive behaviour</a:t>
            </a:r>
            <a:endParaRPr lang="en-US" sz="1575" dirty="0"/>
          </a:p>
        </p:txBody>
      </p:sp>
      <p:sp>
        <p:nvSpPr>
          <p:cNvPr id="14" name="SK-29-text-13"/>
          <p:cNvSpPr/>
          <p:nvPr/>
        </p:nvSpPr>
        <p:spPr>
          <a:xfrm>
            <a:off x="1447800" y="3000375"/>
            <a:ext cx="8161020" cy="3180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4"/>
              </a:lnSpc>
              <a:buNone/>
            </a:pPr>
            <a:r>
              <a:rPr lang="en-US" sz="15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Promising absolute confidentiality</a:t>
            </a:r>
            <a:endParaRPr lang="en-US" sz="1575" dirty="0"/>
          </a:p>
        </p:txBody>
      </p:sp>
      <p:sp>
        <p:nvSpPr>
          <p:cNvPr id="15" name="SK-29-text-14"/>
          <p:cNvSpPr/>
          <p:nvPr/>
        </p:nvSpPr>
        <p:spPr>
          <a:xfrm>
            <a:off x="1447800" y="3990975"/>
            <a:ext cx="9201150" cy="3180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4"/>
              </a:lnSpc>
              <a:buNone/>
            </a:pPr>
            <a:r>
              <a:rPr lang="en-US" sz="15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Applying Fraser criteria to under-13s</a:t>
            </a:r>
            <a:endParaRPr lang="en-US" sz="1575" dirty="0"/>
          </a:p>
        </p:txBody>
      </p:sp>
      <p:sp>
        <p:nvSpPr>
          <p:cNvPr id="16" name="SK-29-text-15"/>
          <p:cNvSpPr/>
          <p:nvPr/>
        </p:nvSpPr>
        <p:spPr>
          <a:xfrm>
            <a:off x="1447800" y="5095875"/>
            <a:ext cx="10081260" cy="3180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4"/>
              </a:lnSpc>
              <a:buNone/>
            </a:pPr>
            <a:r>
              <a:rPr lang="en-US" sz="15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Letting a parent dominate the consultation</a:t>
            </a:r>
            <a:endParaRPr lang="en-US" sz="1575" dirty="0"/>
          </a:p>
        </p:txBody>
      </p:sp>
      <p:sp>
        <p:nvSpPr>
          <p:cNvPr id="17" name="SK-29-text-16"/>
          <p:cNvSpPr/>
          <p:nvPr/>
        </p:nvSpPr>
        <p:spPr>
          <a:xfrm>
            <a:off x="7058025" y="1905000"/>
            <a:ext cx="5133975" cy="3180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4"/>
              </a:lnSpc>
              <a:buNone/>
            </a:pPr>
            <a:r>
              <a:rPr lang="en-US" sz="15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using SAFEGUARD systematically</a:t>
            </a:r>
            <a:endParaRPr lang="en-US" sz="1575" dirty="0"/>
          </a:p>
        </p:txBody>
      </p:sp>
      <p:sp>
        <p:nvSpPr>
          <p:cNvPr id="18" name="SK-29-text-17"/>
          <p:cNvSpPr/>
          <p:nvPr/>
        </p:nvSpPr>
        <p:spPr>
          <a:xfrm>
            <a:off x="7058025" y="3000375"/>
            <a:ext cx="5133975" cy="3180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4"/>
              </a:lnSpc>
              <a:buNone/>
            </a:pPr>
            <a:r>
              <a:rPr lang="en-US" sz="15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Forgetting the 2022 virginity testing law</a:t>
            </a:r>
            <a:endParaRPr lang="en-US" sz="1575" dirty="0"/>
          </a:p>
        </p:txBody>
      </p:sp>
      <p:sp>
        <p:nvSpPr>
          <p:cNvPr id="19" name="SK-29-text-18"/>
          <p:cNvSpPr/>
          <p:nvPr/>
        </p:nvSpPr>
        <p:spPr>
          <a:xfrm>
            <a:off x="7058025" y="4171950"/>
            <a:ext cx="5133975" cy="3180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4"/>
              </a:lnSpc>
              <a:buNone/>
            </a:pPr>
            <a:r>
              <a:rPr lang="en-US" sz="1575" b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Assuming CSE only affects girls</a:t>
            </a:r>
            <a:endParaRPr lang="en-US" sz="1575" dirty="0"/>
          </a:p>
        </p:txBody>
      </p:sp>
      <p:sp>
        <p:nvSpPr>
          <p:cNvPr id="20" name="SK-29-text-19"/>
          <p:cNvSpPr/>
          <p:nvPr/>
        </p:nvSpPr>
        <p:spPr>
          <a:xfrm>
            <a:off x="1447800" y="2266950"/>
            <a:ext cx="4526161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Calling CSE a “lifestyle choice”—the most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dangerous pitfall of all</a:t>
            </a:r>
            <a:endParaRPr lang="en-US" sz="1500" dirty="0"/>
          </a:p>
        </p:txBody>
      </p:sp>
      <p:sp>
        <p:nvSpPr>
          <p:cNvPr id="21" name="SK-29-text-20"/>
          <p:cNvSpPr/>
          <p:nvPr/>
        </p:nvSpPr>
        <p:spPr>
          <a:xfrm>
            <a:off x="1447800" y="3343275"/>
            <a:ext cx="480908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You cannot—and must not—ever make this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promise</a:t>
            </a:r>
            <a:endParaRPr lang="en-US" sz="1500" dirty="0"/>
          </a:p>
        </p:txBody>
      </p:sp>
      <p:sp>
        <p:nvSpPr>
          <p:cNvPr id="22" name="SK-29-text-21"/>
          <p:cNvSpPr/>
          <p:nvPr/>
        </p:nvSpPr>
        <p:spPr>
          <a:xfrm>
            <a:off x="1447800" y="4333875"/>
            <a:ext cx="5039618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Under 13 cannot consent to sexual activity—do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assess Fraser competence</a:t>
            </a:r>
            <a:endParaRPr lang="en-US" sz="1500" dirty="0"/>
          </a:p>
        </p:txBody>
      </p:sp>
      <p:sp>
        <p:nvSpPr>
          <p:cNvPr id="23" name="SK-29-text-22"/>
          <p:cNvSpPr/>
          <p:nvPr/>
        </p:nvSpPr>
        <p:spPr>
          <a:xfrm>
            <a:off x="1447800" y="5419725"/>
            <a:ext cx="107442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create space to see the young person alone</a:t>
            </a:r>
            <a:endParaRPr lang="en-US" sz="1500" dirty="0"/>
          </a:p>
        </p:txBody>
      </p:sp>
      <p:sp>
        <p:nvSpPr>
          <p:cNvPr id="24" name="SK-29-text-23"/>
          <p:cNvSpPr/>
          <p:nvPr/>
        </p:nvSpPr>
        <p:spPr>
          <a:xfrm>
            <a:off x="7058025" y="2266950"/>
            <a:ext cx="480908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Use for any teenager with vague, recurrent or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unexplained presentations</a:t>
            </a:r>
            <a:endParaRPr lang="en-US" sz="1500" dirty="0"/>
          </a:p>
        </p:txBody>
      </p:sp>
      <p:sp>
        <p:nvSpPr>
          <p:cNvPr id="25" name="SK-29-text-24"/>
          <p:cNvSpPr/>
          <p:nvPr/>
        </p:nvSpPr>
        <p:spPr>
          <a:xfrm>
            <a:off x="7058025" y="3343275"/>
            <a:ext cx="4557713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Both virginity testing and hymenoplasty are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illegal since October 2022</a:t>
            </a:r>
            <a:endParaRPr lang="en-US" sz="1500" dirty="0"/>
          </a:p>
        </p:txBody>
      </p:sp>
      <p:sp>
        <p:nvSpPr>
          <p:cNvPr id="26" name="SK-29-text-25"/>
          <p:cNvSpPr/>
          <p:nvPr/>
        </p:nvSpPr>
        <p:spPr>
          <a:xfrm>
            <a:off x="7058025" y="5095875"/>
            <a:ext cx="4903440" cy="4533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Boys are exploited too—often through criminal</a:t>
            </a:r>
            <a:endParaRPr lang="en-US" sz="1500" dirty="0"/>
          </a:p>
          <a:p>
            <a:pPr marL="0" indent="0">
              <a:lnSpc>
                <a:spcPts val="1785"/>
              </a:lnSpc>
              <a:buNone/>
            </a:pPr>
            <a:r>
              <a:rPr lang="en-US" sz="1500" i="1" dirty="0">
                <a:solidFill>
                  <a:srgbClr val="2B313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routes, less recognised</a:t>
            </a:r>
            <a:endParaRPr lang="en-US" sz="1500" dirty="0"/>
          </a:p>
        </p:txBody>
      </p:sp>
      <p:sp>
        <p:nvSpPr>
          <p:cNvPr id="27" name="SK-29-text-26"/>
          <p:cNvSpPr/>
          <p:nvPr/>
        </p:nvSpPr>
        <p:spPr>
          <a:xfrm>
            <a:off x="714375" y="6572250"/>
            <a:ext cx="384048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29-text-27"/>
          <p:cNvSpPr/>
          <p:nvPr/>
        </p:nvSpPr>
        <p:spPr>
          <a:xfrm>
            <a:off x="11277600" y="6572250"/>
            <a:ext cx="62865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28"/>
              </a:lnSpc>
              <a:buNone/>
            </a:pPr>
            <a:r>
              <a:rPr lang="en-US" sz="1200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29 / 31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8267" y="5561707"/>
            <a:ext cx="499765" cy="500509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6063" y="4416475"/>
            <a:ext cx="524173" cy="397669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7082" y="3195786"/>
            <a:ext cx="390079" cy="466279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8267" y="2043559"/>
            <a:ext cx="487561" cy="438894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7757" y="5561707"/>
            <a:ext cx="511969" cy="377130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5527477"/>
            <a:ext cx="536377" cy="438894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4369" y="4354711"/>
            <a:ext cx="451098" cy="486817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" y="4341019"/>
            <a:ext cx="487561" cy="493663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9961" y="3182094"/>
            <a:ext cx="487561" cy="500509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859" y="3161407"/>
            <a:ext cx="414486" cy="51435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37757" y="2009329"/>
            <a:ext cx="511969" cy="500509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988" y="1995636"/>
            <a:ext cx="511969" cy="514350"/>
          </a:xfrm>
          <a:prstGeom prst="rect">
            <a:avLst/>
          </a:prstGeom>
        </p:spPr>
      </p:pic>
      <p:sp>
        <p:nvSpPr>
          <p:cNvPr id="15" name="SK-30-text-14"/>
          <p:cNvSpPr/>
          <p:nvPr/>
        </p:nvSpPr>
        <p:spPr>
          <a:xfrm>
            <a:off x="3854648" y="180975"/>
            <a:ext cx="4463355" cy="523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4125"/>
              </a:lnSpc>
              <a:buNone/>
            </a:pPr>
            <a:r>
              <a:rPr lang="en-US" sz="37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QUICK RECALL</a:t>
            </a:r>
            <a:endParaRPr lang="en-US" sz="3750" dirty="0"/>
          </a:p>
        </p:txBody>
      </p:sp>
      <p:sp>
        <p:nvSpPr>
          <p:cNvPr id="16" name="SK-30-text-15"/>
          <p:cNvSpPr/>
          <p:nvPr/>
        </p:nvSpPr>
        <p:spPr>
          <a:xfrm>
            <a:off x="2461171" y="1104900"/>
            <a:ext cx="7250311" cy="4048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188"/>
              </a:lnSpc>
              <a:buNone/>
            </a:pPr>
            <a:r>
              <a:rPr lang="en-US" sz="2550" i="1" dirty="0">
                <a:solidFill>
                  <a:srgbClr val="595959"/>
                </a:solidFill>
              </a:rPr>
              <a:t>Key facts — commit these to memory</a:t>
            </a:r>
            <a:endParaRPr lang="en-US" sz="2550" dirty="0"/>
          </a:p>
        </p:txBody>
      </p:sp>
      <p:sp>
        <p:nvSpPr>
          <p:cNvPr id="17" name="SK-30-text-16"/>
          <p:cNvSpPr/>
          <p:nvPr/>
        </p:nvSpPr>
        <p:spPr>
          <a:xfrm>
            <a:off x="1200150" y="1905000"/>
            <a:ext cx="3122265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Under 13: report —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no consent</a:t>
            </a:r>
            <a:endParaRPr lang="en-US" sz="1950" dirty="0"/>
          </a:p>
        </p:txBody>
      </p:sp>
      <p:sp>
        <p:nvSpPr>
          <p:cNvPr id="18" name="SK-30-text-17"/>
          <p:cNvSpPr/>
          <p:nvPr/>
        </p:nvSpPr>
        <p:spPr>
          <a:xfrm>
            <a:off x="5105400" y="1905000"/>
            <a:ext cx="2504033" cy="8545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SAFEGUARD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mnemonic: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CSE risk screen</a:t>
            </a:r>
            <a:endParaRPr lang="en-US" sz="1950" dirty="0"/>
          </a:p>
        </p:txBody>
      </p:sp>
      <p:sp>
        <p:nvSpPr>
          <p:cNvPr id="19" name="SK-30-text-18"/>
          <p:cNvSpPr/>
          <p:nvPr/>
        </p:nvSpPr>
        <p:spPr>
          <a:xfrm>
            <a:off x="9001125" y="1905000"/>
            <a:ext cx="2860328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Age gap ≥4 years: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CSE risk</a:t>
            </a:r>
            <a:endParaRPr lang="en-US" sz="1950" dirty="0"/>
          </a:p>
        </p:txBody>
      </p:sp>
      <p:sp>
        <p:nvSpPr>
          <p:cNvPr id="20" name="SK-30-text-19"/>
          <p:cNvSpPr/>
          <p:nvPr/>
        </p:nvSpPr>
        <p:spPr>
          <a:xfrm>
            <a:off x="1200150" y="3124200"/>
            <a:ext cx="2671763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Fraser: 7 criteria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for competence</a:t>
            </a:r>
            <a:endParaRPr lang="en-US" sz="1950" dirty="0"/>
          </a:p>
        </p:txBody>
      </p:sp>
      <p:sp>
        <p:nvSpPr>
          <p:cNvPr id="21" name="SK-30-text-20"/>
          <p:cNvSpPr/>
          <p:nvPr/>
        </p:nvSpPr>
        <p:spPr>
          <a:xfrm>
            <a:off x="5105400" y="3124200"/>
            <a:ext cx="2692598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Virginity testing: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illegal since 2022</a:t>
            </a:r>
            <a:endParaRPr lang="en-US" sz="1950" dirty="0"/>
          </a:p>
        </p:txBody>
      </p:sp>
      <p:sp>
        <p:nvSpPr>
          <p:cNvPr id="22" name="SK-30-text-21"/>
          <p:cNvSpPr/>
          <p:nvPr/>
        </p:nvSpPr>
        <p:spPr>
          <a:xfrm>
            <a:off x="9001125" y="3000375"/>
            <a:ext cx="2346871" cy="8545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Confidentiality: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not absolute in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safeguarding</a:t>
            </a:r>
            <a:endParaRPr lang="en-US" sz="1950" dirty="0"/>
          </a:p>
        </p:txBody>
      </p:sp>
      <p:sp>
        <p:nvSpPr>
          <p:cNvPr id="23" name="SK-30-text-22"/>
          <p:cNvSpPr/>
          <p:nvPr/>
        </p:nvSpPr>
        <p:spPr>
          <a:xfrm>
            <a:off x="1200150" y="4238625"/>
            <a:ext cx="3143250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CSE: always abuse,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regardless consent</a:t>
            </a:r>
            <a:endParaRPr lang="en-US" sz="1950" dirty="0"/>
          </a:p>
        </p:txBody>
      </p:sp>
      <p:sp>
        <p:nvSpPr>
          <p:cNvPr id="24" name="SK-30-text-23"/>
          <p:cNvSpPr/>
          <p:nvPr/>
        </p:nvSpPr>
        <p:spPr>
          <a:xfrm>
            <a:off x="5105400" y="4238625"/>
            <a:ext cx="2514600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CSERQ15: 5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positives = refer</a:t>
            </a:r>
            <a:endParaRPr lang="en-US" sz="1950" dirty="0"/>
          </a:p>
        </p:txBody>
      </p:sp>
      <p:sp>
        <p:nvSpPr>
          <p:cNvPr id="25" name="SK-30-text-24"/>
          <p:cNvSpPr/>
          <p:nvPr/>
        </p:nvSpPr>
        <p:spPr>
          <a:xfrm>
            <a:off x="9001125" y="4238625"/>
            <a:ext cx="2923133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10% teens: 12+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maltreatment types</a:t>
            </a:r>
            <a:endParaRPr lang="en-US" sz="1950" dirty="0"/>
          </a:p>
        </p:txBody>
      </p:sp>
      <p:sp>
        <p:nvSpPr>
          <p:cNvPr id="26" name="SK-30-text-25"/>
          <p:cNvSpPr/>
          <p:nvPr/>
        </p:nvSpPr>
        <p:spPr>
          <a:xfrm>
            <a:off x="1200150" y="5448300"/>
            <a:ext cx="2451646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Brain develops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until age 25</a:t>
            </a:r>
            <a:endParaRPr lang="en-US" sz="1950" dirty="0"/>
          </a:p>
        </p:txBody>
      </p:sp>
      <p:sp>
        <p:nvSpPr>
          <p:cNvPr id="27" name="SK-30-text-26"/>
          <p:cNvSpPr/>
          <p:nvPr/>
        </p:nvSpPr>
        <p:spPr>
          <a:xfrm>
            <a:off x="5105400" y="5448300"/>
            <a:ext cx="2881313" cy="5697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See young people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alone routinely</a:t>
            </a:r>
            <a:endParaRPr lang="en-US" sz="1950" dirty="0"/>
          </a:p>
        </p:txBody>
      </p:sp>
      <p:sp>
        <p:nvSpPr>
          <p:cNvPr id="28" name="SK-30-text-27"/>
          <p:cNvSpPr/>
          <p:nvPr/>
        </p:nvSpPr>
        <p:spPr>
          <a:xfrm>
            <a:off x="9001125" y="5324475"/>
            <a:ext cx="2556421" cy="8545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Think contextual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safeguarding</a:t>
            </a:r>
            <a:endParaRPr lang="en-US" sz="1950" dirty="0"/>
          </a:p>
          <a:p>
            <a:pPr marL="0" indent="0">
              <a:lnSpc>
                <a:spcPts val="2242"/>
              </a:lnSpc>
              <a:buNone/>
            </a:pPr>
            <a:r>
              <a:rPr lang="en-US" sz="1950" b="1" dirty="0">
                <a:solidFill>
                  <a:srgbClr val="000000"/>
                </a:solidFill>
              </a:rPr>
              <a:t>beyond home</a:t>
            </a:r>
            <a:endParaRPr lang="en-US" sz="1950" dirty="0"/>
          </a:p>
        </p:txBody>
      </p:sp>
      <p:sp>
        <p:nvSpPr>
          <p:cNvPr id="29" name="SK-30-text-28"/>
          <p:cNvSpPr/>
          <p:nvPr/>
        </p:nvSpPr>
        <p:spPr>
          <a:xfrm>
            <a:off x="4736306" y="6543675"/>
            <a:ext cx="2671763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650" dirty="0">
                <a:solidFill>
                  <a:srgbClr val="595959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4471" y="2455069"/>
            <a:ext cx="1036290" cy="10287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400" y="2455069"/>
            <a:ext cx="999679" cy="10287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9569" y="2455069"/>
            <a:ext cx="1011882" cy="10287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2275" y="2455069"/>
            <a:ext cx="1084957" cy="1028700"/>
          </a:xfrm>
          <a:prstGeom prst="rect">
            <a:avLst/>
          </a:prstGeom>
        </p:spPr>
      </p:pic>
      <p:sp>
        <p:nvSpPr>
          <p:cNvPr id="7" name="SK-4-text-6"/>
          <p:cNvSpPr/>
          <p:nvPr/>
        </p:nvSpPr>
        <p:spPr>
          <a:xfrm>
            <a:off x="533400" y="400050"/>
            <a:ext cx="11658600" cy="6347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998"/>
              </a:lnSpc>
              <a:buNone/>
            </a:pPr>
            <a:r>
              <a:rPr lang="en-US" sz="4200" b="1" dirty="0">
                <a:solidFill>
                  <a:srgbClr val="004D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Adolescent Development Overview</a:t>
            </a:r>
            <a:endParaRPr lang="en-US" sz="4200" dirty="0"/>
          </a:p>
        </p:txBody>
      </p:sp>
      <p:sp>
        <p:nvSpPr>
          <p:cNvPr id="8" name="SK-4-text-7"/>
          <p:cNvSpPr/>
          <p:nvPr/>
        </p:nvSpPr>
        <p:spPr>
          <a:xfrm>
            <a:off x="533400" y="1085850"/>
            <a:ext cx="11658600" cy="3729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36"/>
              </a:lnSpc>
              <a:buNone/>
            </a:pPr>
            <a:r>
              <a:rPr lang="en-US" sz="2175" i="1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Ages 10-25 | WHO · AYPH · UNICEF definition</a:t>
            </a:r>
            <a:endParaRPr lang="en-US" sz="2175" dirty="0"/>
          </a:p>
        </p:txBody>
      </p:sp>
      <p:sp>
        <p:nvSpPr>
          <p:cNvPr id="9" name="SK-4-text-8"/>
          <p:cNvSpPr/>
          <p:nvPr/>
        </p:nvSpPr>
        <p:spPr>
          <a:xfrm>
            <a:off x="1271588" y="3552825"/>
            <a:ext cx="1152525" cy="340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8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Physical</a:t>
            </a:r>
            <a:endParaRPr lang="en-US" sz="1800" dirty="0"/>
          </a:p>
        </p:txBody>
      </p:sp>
      <p:sp>
        <p:nvSpPr>
          <p:cNvPr id="10" name="SK-4-text-9"/>
          <p:cNvSpPr/>
          <p:nvPr/>
        </p:nvSpPr>
        <p:spPr>
          <a:xfrm>
            <a:off x="4298603" y="3552825"/>
            <a:ext cx="775246" cy="340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8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Brain</a:t>
            </a:r>
            <a:endParaRPr lang="en-US" sz="1800" dirty="0"/>
          </a:p>
        </p:txBody>
      </p:sp>
      <p:sp>
        <p:nvSpPr>
          <p:cNvPr id="11" name="SK-4-text-10"/>
          <p:cNvSpPr/>
          <p:nvPr/>
        </p:nvSpPr>
        <p:spPr>
          <a:xfrm>
            <a:off x="6842671" y="3552825"/>
            <a:ext cx="1382911" cy="340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8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Cognitive</a:t>
            </a:r>
            <a:endParaRPr lang="en-US" sz="1800" dirty="0"/>
          </a:p>
        </p:txBody>
      </p:sp>
      <p:sp>
        <p:nvSpPr>
          <p:cNvPr id="12" name="SK-4-text-11"/>
          <p:cNvSpPr/>
          <p:nvPr/>
        </p:nvSpPr>
        <p:spPr>
          <a:xfrm>
            <a:off x="9074944" y="3552825"/>
            <a:ext cx="2566988" cy="3406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8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Emotional &amp; Social</a:t>
            </a:r>
            <a:endParaRPr lang="en-US" sz="1800" dirty="0"/>
          </a:p>
        </p:txBody>
      </p:sp>
      <p:sp>
        <p:nvSpPr>
          <p:cNvPr id="13" name="SK-4-text-12"/>
          <p:cNvSpPr/>
          <p:nvPr/>
        </p:nvSpPr>
        <p:spPr>
          <a:xfrm>
            <a:off x="657225" y="1790700"/>
            <a:ext cx="7360920" cy="278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Young Adolescent — 10-14 yrs</a:t>
            </a:r>
            <a:endParaRPr lang="en-US" sz="1575" dirty="0"/>
          </a:p>
        </p:txBody>
      </p:sp>
      <p:sp>
        <p:nvSpPr>
          <p:cNvPr id="14" name="SK-4-text-13"/>
          <p:cNvSpPr/>
          <p:nvPr/>
        </p:nvSpPr>
        <p:spPr>
          <a:xfrm>
            <a:off x="4333875" y="1790700"/>
            <a:ext cx="7600950" cy="278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Middle Adolescent — 15-17 yrs</a:t>
            </a:r>
            <a:endParaRPr lang="en-US" sz="1575" dirty="0"/>
          </a:p>
        </p:txBody>
      </p:sp>
      <p:sp>
        <p:nvSpPr>
          <p:cNvPr id="15" name="SK-4-text-14"/>
          <p:cNvSpPr/>
          <p:nvPr/>
        </p:nvSpPr>
        <p:spPr>
          <a:xfrm>
            <a:off x="8172450" y="1790700"/>
            <a:ext cx="4019550" cy="278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Late Adolescent — 18-24 yrs</a:t>
            </a:r>
            <a:endParaRPr lang="en-US" sz="1575" dirty="0"/>
          </a:p>
        </p:txBody>
      </p:sp>
      <p:sp>
        <p:nvSpPr>
          <p:cNvPr id="16" name="SK-4-text-15"/>
          <p:cNvSpPr/>
          <p:nvPr/>
        </p:nvSpPr>
        <p:spPr>
          <a:xfrm>
            <a:off x="838200" y="4019550"/>
            <a:ext cx="2650778" cy="21181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Growth spurt &amp;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reproductive maturation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Girls: peak puberty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~12-13 yrs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Boys: peak puberty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~13-14 yrs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Muscle strength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develops into the 20s</a:t>
            </a:r>
            <a:endParaRPr lang="en-US" sz="1500" dirty="0"/>
          </a:p>
        </p:txBody>
      </p:sp>
      <p:sp>
        <p:nvSpPr>
          <p:cNvPr id="17" name="SK-4-text-16"/>
          <p:cNvSpPr/>
          <p:nvPr/>
        </p:nvSpPr>
        <p:spPr>
          <a:xfrm>
            <a:off x="3581400" y="4019550"/>
            <a:ext cx="2504033" cy="18533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Development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continues to age 25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Reward systems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mature before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regulation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Explains risk-taking &amp;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sensation-seeking</a:t>
            </a:r>
            <a:endParaRPr lang="en-US" sz="1500" dirty="0"/>
          </a:p>
        </p:txBody>
      </p:sp>
      <p:sp>
        <p:nvSpPr>
          <p:cNvPr id="18" name="SK-4-text-17"/>
          <p:cNvSpPr/>
          <p:nvPr/>
        </p:nvSpPr>
        <p:spPr>
          <a:xfrm>
            <a:off x="6448425" y="4019550"/>
            <a:ext cx="2535436" cy="18533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Analytical thinking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Weighing risk &amp;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learning from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experience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Forming own values &amp;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ethics</a:t>
            </a:r>
            <a:endParaRPr lang="en-US" sz="1500" dirty="0"/>
          </a:p>
        </p:txBody>
      </p:sp>
      <p:sp>
        <p:nvSpPr>
          <p:cNvPr id="19" name="SK-4-text-18"/>
          <p:cNvSpPr/>
          <p:nvPr/>
        </p:nvSpPr>
        <p:spPr>
          <a:xfrm>
            <a:off x="9458325" y="4019550"/>
            <a:ext cx="2336453" cy="18533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Identity &amp; self-esteem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forming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Peer influence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becomes paramount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Seeking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independence from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family</a:t>
            </a:r>
            <a:endParaRPr lang="en-US" sz="1500" dirty="0"/>
          </a:p>
        </p:txBody>
      </p:sp>
      <p:sp>
        <p:nvSpPr>
          <p:cNvPr id="20" name="SK-4-text-19"/>
          <p:cNvSpPr/>
          <p:nvPr/>
        </p:nvSpPr>
        <p:spPr>
          <a:xfrm>
            <a:off x="533400" y="6505575"/>
            <a:ext cx="3600450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14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21" name="SK-4-text-20"/>
          <p:cNvSpPr/>
          <p:nvPr/>
        </p:nvSpPr>
        <p:spPr>
          <a:xfrm>
            <a:off x="7296150" y="6505575"/>
            <a:ext cx="4819650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14"/>
              </a:lnSpc>
              <a:buNone/>
            </a:pPr>
            <a:r>
              <a:rPr lang="en-US" sz="112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 Adolescents in General Practice | Bradford VTS</a:t>
            </a:r>
            <a:endParaRPr lang="en-US" sz="11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8290" y="857250"/>
            <a:ext cx="950863" cy="870942"/>
          </a:xfrm>
          <a:prstGeom prst="rect">
            <a:avLst/>
          </a:prstGeom>
        </p:spPr>
      </p:pic>
      <p:sp>
        <p:nvSpPr>
          <p:cNvPr id="4" name="SK-31-text-3"/>
          <p:cNvSpPr/>
          <p:nvPr/>
        </p:nvSpPr>
        <p:spPr>
          <a:xfrm>
            <a:off x="2744093" y="123825"/>
            <a:ext cx="6684615" cy="340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78"/>
              </a:lnSpc>
              <a:buNone/>
            </a:pPr>
            <a:r>
              <a:rPr lang="en-US" sz="25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2550" dirty="0"/>
          </a:p>
        </p:txBody>
      </p:sp>
      <p:sp>
        <p:nvSpPr>
          <p:cNvPr id="5" name="SK-31-text-4"/>
          <p:cNvSpPr/>
          <p:nvPr/>
        </p:nvSpPr>
        <p:spPr>
          <a:xfrm>
            <a:off x="3393728" y="1905000"/>
            <a:ext cx="5385346" cy="4686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2B2B2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Important Disclaimer</a:t>
            </a:r>
            <a:endParaRPr lang="en-US" sz="3075" dirty="0"/>
          </a:p>
        </p:txBody>
      </p:sp>
      <p:sp>
        <p:nvSpPr>
          <p:cNvPr id="6" name="SK-31-text-5"/>
          <p:cNvSpPr/>
          <p:nvPr/>
        </p:nvSpPr>
        <p:spPr>
          <a:xfrm>
            <a:off x="706636" y="2981325"/>
            <a:ext cx="10854630" cy="5039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This teaching deck is for educational purposes only. It has been created to support GP</a:t>
            </a:r>
            <a:endParaRPr lang="en-US" sz="1725" dirty="0"/>
          </a:p>
          <a:p>
            <a:pPr marL="0" indent="0" algn="ctr">
              <a:lnSpc>
                <a:spcPts val="19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trainees preparing for the AKT and SCA examinations.</a:t>
            </a:r>
            <a:endParaRPr lang="en-US" sz="1725" dirty="0"/>
          </a:p>
        </p:txBody>
      </p:sp>
      <p:sp>
        <p:nvSpPr>
          <p:cNvPr id="7" name="SK-31-text-6"/>
          <p:cNvSpPr/>
          <p:nvPr/>
        </p:nvSpPr>
        <p:spPr>
          <a:xfrm>
            <a:off x="706636" y="3895725"/>
            <a:ext cx="10854630" cy="5039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Always verify clinical advice, drug doses, and safeguarding thresholds against the latest</a:t>
            </a:r>
            <a:endParaRPr lang="en-US" sz="1725" dirty="0"/>
          </a:p>
          <a:p>
            <a:pPr marL="0" indent="0" algn="ctr">
              <a:lnSpc>
                <a:spcPts val="1984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NICE guidelines, BNF, and current GMC/RCGP guidance before applying in practice.</a:t>
            </a:r>
            <a:endParaRPr lang="en-US" sz="1725" dirty="0"/>
          </a:p>
        </p:txBody>
      </p:sp>
      <p:sp>
        <p:nvSpPr>
          <p:cNvPr id="8" name="SK-31-text-7"/>
          <p:cNvSpPr/>
          <p:nvPr/>
        </p:nvSpPr>
        <p:spPr>
          <a:xfrm>
            <a:off x="712440" y="4876800"/>
            <a:ext cx="10728871" cy="5914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9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Clinical guidance evolves. This deck reflects standards current at the time of creation</a:t>
            </a:r>
            <a:endParaRPr lang="en-US" sz="1725" dirty="0"/>
          </a:p>
          <a:p>
            <a:pPr marL="0" indent="0" algn="ctr">
              <a:lnSpc>
                <a:spcPts val="2329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(May 2026), including Working Together 2026 and GMC 0-18 guidance.</a:t>
            </a:r>
            <a:endParaRPr lang="en-US" sz="1725" dirty="0"/>
          </a:p>
        </p:txBody>
      </p:sp>
      <p:sp>
        <p:nvSpPr>
          <p:cNvPr id="9" name="SK-31-text-8"/>
          <p:cNvSpPr/>
          <p:nvPr/>
        </p:nvSpPr>
        <p:spPr>
          <a:xfrm>
            <a:off x="3393728" y="6019800"/>
            <a:ext cx="538534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200" dirty="0">
                <a:solidFill>
                  <a:srgbClr val="787878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Created by Bradford VTS | www.bradfordvts.co.uk | May 2026</a:t>
            </a:r>
            <a:endParaRPr lang="en-US" sz="1200" dirty="0"/>
          </a:p>
        </p:txBody>
      </p:sp>
      <p:sp>
        <p:nvSpPr>
          <p:cNvPr id="10" name="SK-31-text-9"/>
          <p:cNvSpPr/>
          <p:nvPr/>
        </p:nvSpPr>
        <p:spPr>
          <a:xfrm>
            <a:off x="352425" y="6553200"/>
            <a:ext cx="408051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2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0777" y="3566071"/>
            <a:ext cx="658267" cy="562273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9984" y="1961257"/>
            <a:ext cx="2109192" cy="1357759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1498" y="1954411"/>
            <a:ext cx="1706761" cy="1666429"/>
          </a:xfrm>
          <a:prstGeom prst="rect">
            <a:avLst/>
          </a:prstGeom>
        </p:spPr>
      </p:pic>
      <p:sp>
        <p:nvSpPr>
          <p:cNvPr id="6" name="SK-5-text-5"/>
          <p:cNvSpPr/>
          <p:nvPr/>
        </p:nvSpPr>
        <p:spPr>
          <a:xfrm>
            <a:off x="590550" y="400050"/>
            <a:ext cx="11601450" cy="480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80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Brain Development &amp; Risk-Taking</a:t>
            </a:r>
            <a:endParaRPr lang="en-US" sz="3150" dirty="0"/>
          </a:p>
        </p:txBody>
      </p:sp>
      <p:sp>
        <p:nvSpPr>
          <p:cNvPr id="7" name="SK-5-text-6"/>
          <p:cNvSpPr/>
          <p:nvPr/>
        </p:nvSpPr>
        <p:spPr>
          <a:xfrm>
            <a:off x="895350" y="2457450"/>
            <a:ext cx="9921240" cy="2661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95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Brain development continues until age 25</a:t>
            </a:r>
            <a:endParaRPr lang="en-US" sz="1575" dirty="0"/>
          </a:p>
        </p:txBody>
      </p:sp>
      <p:sp>
        <p:nvSpPr>
          <p:cNvPr id="8" name="SK-5-text-7"/>
          <p:cNvSpPr/>
          <p:nvPr/>
        </p:nvSpPr>
        <p:spPr>
          <a:xfrm>
            <a:off x="895350" y="4800600"/>
            <a:ext cx="11296650" cy="2661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95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This gap explains adolescent risk-taking behaviour</a:t>
            </a:r>
            <a:endParaRPr lang="en-US" sz="1575" dirty="0"/>
          </a:p>
        </p:txBody>
      </p:sp>
      <p:sp>
        <p:nvSpPr>
          <p:cNvPr id="9" name="SK-5-text-8"/>
          <p:cNvSpPr/>
          <p:nvPr/>
        </p:nvSpPr>
        <p:spPr>
          <a:xfrm>
            <a:off x="895350" y="3248025"/>
            <a:ext cx="34975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KEY IMBALANCE</a:t>
            </a:r>
            <a:endParaRPr lang="en-US" sz="1350" dirty="0"/>
          </a:p>
        </p:txBody>
      </p:sp>
      <p:sp>
        <p:nvSpPr>
          <p:cNvPr id="10" name="SK-5-text-9"/>
          <p:cNvSpPr/>
          <p:nvPr/>
        </p:nvSpPr>
        <p:spPr>
          <a:xfrm>
            <a:off x="895350" y="3619500"/>
            <a:ext cx="669503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‘Reward system’ (dopaminergic pathways) → develops early and fast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Sensation-seeking, motivation, social sensitivity</a:t>
            </a:r>
            <a:endParaRPr lang="en-US" sz="1350" dirty="0"/>
          </a:p>
        </p:txBody>
      </p:sp>
      <p:sp>
        <p:nvSpPr>
          <p:cNvPr id="11" name="SK-5-text-10"/>
          <p:cNvSpPr/>
          <p:nvPr/>
        </p:nvSpPr>
        <p:spPr>
          <a:xfrm>
            <a:off x="895350" y="4181475"/>
            <a:ext cx="653787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‘Regulatory system’ (prefrontal cortex) → develops slowly and late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Impulse control, risk assessment, consequence weighing</a:t>
            </a:r>
            <a:endParaRPr lang="en-US" sz="1350" dirty="0"/>
          </a:p>
        </p:txBody>
      </p:sp>
      <p:sp>
        <p:nvSpPr>
          <p:cNvPr id="12" name="SK-5-text-11"/>
          <p:cNvSpPr/>
          <p:nvPr/>
        </p:nvSpPr>
        <p:spPr>
          <a:xfrm>
            <a:off x="895350" y="5657850"/>
            <a:ext cx="6391275" cy="500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Behaviour that looks like a “lifestyle choice” may reflect</a:t>
            </a:r>
            <a:endParaRPr lang="en-US" sz="1575" dirty="0"/>
          </a:p>
          <a:p>
            <a:pPr marL="0" indent="0">
              <a:lnSpc>
                <a:spcPts val="1969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neurological immaturity — not moral failing</a:t>
            </a:r>
            <a:endParaRPr lang="en-US" sz="1575" dirty="0"/>
          </a:p>
        </p:txBody>
      </p:sp>
      <p:sp>
        <p:nvSpPr>
          <p:cNvPr id="13" name="SK-5-text-12"/>
          <p:cNvSpPr/>
          <p:nvPr/>
        </p:nvSpPr>
        <p:spPr>
          <a:xfrm>
            <a:off x="7543800" y="5334000"/>
            <a:ext cx="4494758" cy="571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b="1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&gt; “The social brain undergoes profound</a:t>
            </a:r>
            <a:endParaRPr lang="en-US" sz="12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200" b="1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change during adolescence — understanding</a:t>
            </a:r>
            <a:endParaRPr lang="en-US" sz="12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200" b="1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this is essential for safeguarding practice.”</a:t>
            </a:r>
            <a:endParaRPr lang="en-US" sz="1200" dirty="0"/>
          </a:p>
        </p:txBody>
      </p:sp>
      <p:sp>
        <p:nvSpPr>
          <p:cNvPr id="14" name="SK-5-text-13"/>
          <p:cNvSpPr/>
          <p:nvPr/>
        </p:nvSpPr>
        <p:spPr>
          <a:xfrm>
            <a:off x="875705" y="2085975"/>
            <a:ext cx="429518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</a:t>
            </a:r>
            <a:endParaRPr lang="en-US" sz="1350" dirty="0"/>
          </a:p>
        </p:txBody>
      </p:sp>
      <p:sp>
        <p:nvSpPr>
          <p:cNvPr id="15" name="SK-5-text-14"/>
          <p:cNvSpPr/>
          <p:nvPr/>
        </p:nvSpPr>
        <p:spPr>
          <a:xfrm>
            <a:off x="886718" y="3276600"/>
            <a:ext cx="188565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</a:t>
            </a:r>
            <a:endParaRPr lang="en-US" sz="1350" dirty="0"/>
          </a:p>
        </p:txBody>
      </p:sp>
      <p:sp>
        <p:nvSpPr>
          <p:cNvPr id="16" name="SK-5-text-15"/>
          <p:cNvSpPr/>
          <p:nvPr/>
        </p:nvSpPr>
        <p:spPr>
          <a:xfrm>
            <a:off x="886718" y="5362575"/>
            <a:ext cx="188565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6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</a:t>
            </a:r>
            <a:endParaRPr lang="en-US" sz="1350" dirty="0"/>
          </a:p>
        </p:txBody>
      </p:sp>
      <p:sp>
        <p:nvSpPr>
          <p:cNvPr id="17" name="SK-5-text-16"/>
          <p:cNvSpPr/>
          <p:nvPr/>
        </p:nvSpPr>
        <p:spPr>
          <a:xfrm>
            <a:off x="895350" y="2114550"/>
            <a:ext cx="2468880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MRI EVIDENCE</a:t>
            </a:r>
            <a:endParaRPr lang="en-US" sz="1350" dirty="0"/>
          </a:p>
        </p:txBody>
      </p:sp>
      <p:sp>
        <p:nvSpPr>
          <p:cNvPr id="18" name="SK-5-text-17"/>
          <p:cNvSpPr/>
          <p:nvPr/>
        </p:nvSpPr>
        <p:spPr>
          <a:xfrm>
            <a:off x="895350" y="3305175"/>
            <a:ext cx="3497580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KEY IMBALANCE</a:t>
            </a:r>
            <a:endParaRPr lang="en-US" sz="1350" dirty="0"/>
          </a:p>
        </p:txBody>
      </p:sp>
      <p:sp>
        <p:nvSpPr>
          <p:cNvPr id="19" name="SK-5-text-18"/>
          <p:cNvSpPr/>
          <p:nvPr/>
        </p:nvSpPr>
        <p:spPr>
          <a:xfrm>
            <a:off x="895350" y="5391150"/>
            <a:ext cx="2880360" cy="16118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9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WHY IT MATTERS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657225" y="1323975"/>
            <a:ext cx="11534775" cy="2366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3"/>
              </a:lnSpc>
              <a:buNone/>
            </a:pPr>
            <a:r>
              <a:rPr lang="en-US" sz="1350" i="1" dirty="0">
                <a:solidFill>
                  <a:srgbClr val="C2C2C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*Why adolescents are wired differently — and why it matters clinically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895350" y="2771775"/>
            <a:ext cx="11296650" cy="2283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98"/>
              </a:lnSpc>
              <a:buNone/>
            </a:pPr>
            <a:r>
              <a:rPr lang="en-US" sz="1275" dirty="0">
                <a:solidFill>
                  <a:srgbClr val="4848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Major reorganisation and fine-tuning throughout adolescent years</a:t>
            </a:r>
            <a:endParaRPr lang="en-US" sz="1275" dirty="0"/>
          </a:p>
        </p:txBody>
      </p:sp>
      <p:sp>
        <p:nvSpPr>
          <p:cNvPr id="22" name="SK-5-text-21"/>
          <p:cNvSpPr/>
          <p:nvPr/>
        </p:nvSpPr>
        <p:spPr>
          <a:xfrm>
            <a:off x="7354639" y="4343400"/>
            <a:ext cx="4159448" cy="39320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i="1" dirty="0">
                <a:solidFill>
                  <a:srgbClr val="C2C2C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Gray matter volume changes across adolescent</a:t>
            </a:r>
            <a:endParaRPr lang="en-US" sz="1200" dirty="0"/>
          </a:p>
          <a:p>
            <a:pPr marL="0" indent="0" algn="ctr">
              <a:lnSpc>
                <a:spcPts val="1548"/>
              </a:lnSpc>
              <a:buNone/>
            </a:pPr>
            <a:r>
              <a:rPr lang="en-US" sz="1200" i="1" dirty="0">
                <a:solidFill>
                  <a:srgbClr val="C2C2C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development (MRI evidence)</a:t>
            </a:r>
            <a:endParaRPr lang="en-US" sz="1200" dirty="0"/>
          </a:p>
        </p:txBody>
      </p:sp>
      <p:sp>
        <p:nvSpPr>
          <p:cNvPr id="23" name="SK-5-text-22"/>
          <p:cNvSpPr/>
          <p:nvPr/>
        </p:nvSpPr>
        <p:spPr>
          <a:xfrm>
            <a:off x="590550" y="6638925"/>
            <a:ext cx="3360420" cy="1519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97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067" y="4965055"/>
            <a:ext cx="402282" cy="452586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415159"/>
            <a:ext cx="499765" cy="349746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659" y="1776115"/>
            <a:ext cx="451098" cy="418207"/>
          </a:xfrm>
          <a:prstGeom prst="rect">
            <a:avLst/>
          </a:prstGeom>
        </p:spPr>
      </p:pic>
      <p:sp>
        <p:nvSpPr>
          <p:cNvPr id="6" name="SK-6-text-5"/>
          <p:cNvSpPr/>
          <p:nvPr/>
        </p:nvSpPr>
        <p:spPr>
          <a:xfrm>
            <a:off x="9067800" y="1905000"/>
            <a:ext cx="1676400" cy="7166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643"/>
              </a:lnSpc>
              <a:buNone/>
            </a:pPr>
            <a:r>
              <a:rPr lang="en-US" sz="4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10%</a:t>
            </a:r>
            <a:endParaRPr lang="en-US" sz="4950" dirty="0"/>
          </a:p>
        </p:txBody>
      </p:sp>
      <p:sp>
        <p:nvSpPr>
          <p:cNvPr id="7" name="SK-6-text-6"/>
          <p:cNvSpPr/>
          <p:nvPr/>
        </p:nvSpPr>
        <p:spPr>
          <a:xfrm>
            <a:off x="551408" y="600075"/>
            <a:ext cx="11640592" cy="4266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360"/>
              </a:lnSpc>
              <a:buNone/>
            </a:pPr>
            <a:r>
              <a:rPr lang="en-US" sz="2625" b="1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Why Adolescence is Particularly Risky for Safeguarding</a:t>
            </a:r>
            <a:endParaRPr lang="en-US" sz="2625" dirty="0"/>
          </a:p>
        </p:txBody>
      </p:sp>
      <p:sp>
        <p:nvSpPr>
          <p:cNvPr id="8" name="SK-6-text-7"/>
          <p:cNvSpPr/>
          <p:nvPr/>
        </p:nvSpPr>
        <p:spPr>
          <a:xfrm>
            <a:off x="8515351" y="5124450"/>
            <a:ext cx="2762250" cy="4441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8"/>
              </a:lnSpc>
              <a:buNone/>
            </a:pPr>
            <a:r>
              <a:rPr lang="en-US" sz="1575" b="1" i="1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“Lifestyle choice is not</a:t>
            </a:r>
            <a:endParaRPr lang="en-US" sz="1575" dirty="0"/>
          </a:p>
          <a:p>
            <a:pPr marL="0" indent="0" algn="ctr">
              <a:lnSpc>
                <a:spcPts val="1748"/>
              </a:lnSpc>
              <a:buNone/>
            </a:pPr>
            <a:r>
              <a:rPr lang="en-US" sz="1575" b="1" i="1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 clinical diagnosis.”</a:t>
            </a:r>
            <a:endParaRPr lang="en-US" sz="1575" dirty="0"/>
          </a:p>
        </p:txBody>
      </p:sp>
      <p:sp>
        <p:nvSpPr>
          <p:cNvPr id="9" name="SK-6-text-8"/>
          <p:cNvSpPr/>
          <p:nvPr/>
        </p:nvSpPr>
        <p:spPr>
          <a:xfrm>
            <a:off x="8582025" y="2924175"/>
            <a:ext cx="360997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11-17 year-olds</a:t>
            </a:r>
            <a:endParaRPr lang="en-US" sz="1800" dirty="0"/>
          </a:p>
        </p:txBody>
      </p:sp>
      <p:sp>
        <p:nvSpPr>
          <p:cNvPr id="10" name="SK-6-text-9"/>
          <p:cNvSpPr/>
          <p:nvPr/>
        </p:nvSpPr>
        <p:spPr>
          <a:xfrm>
            <a:off x="1590675" y="1838325"/>
            <a:ext cx="603504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Normalisation Trap</a:t>
            </a:r>
            <a:endParaRPr lang="en-US" sz="1800" dirty="0"/>
          </a:p>
        </p:txBody>
      </p:sp>
      <p:sp>
        <p:nvSpPr>
          <p:cNvPr id="11" name="SK-6-text-10"/>
          <p:cNvSpPr/>
          <p:nvPr/>
        </p:nvSpPr>
        <p:spPr>
          <a:xfrm>
            <a:off x="1590675" y="3448050"/>
            <a:ext cx="7772400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Polyvictimisation at Age 14</a:t>
            </a:r>
            <a:endParaRPr lang="en-US" sz="1800" dirty="0"/>
          </a:p>
        </p:txBody>
      </p:sp>
      <p:sp>
        <p:nvSpPr>
          <p:cNvPr id="12" name="SK-6-text-11"/>
          <p:cNvSpPr/>
          <p:nvPr/>
        </p:nvSpPr>
        <p:spPr>
          <a:xfrm>
            <a:off x="1590675" y="5057775"/>
            <a:ext cx="10601325" cy="2857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Professional &amp; Cultural Bias Can Be Fatal</a:t>
            </a:r>
            <a:endParaRPr lang="en-US" sz="1800" dirty="0"/>
          </a:p>
        </p:txBody>
      </p:sp>
      <p:sp>
        <p:nvSpPr>
          <p:cNvPr id="13" name="SK-6-text-12"/>
          <p:cNvSpPr/>
          <p:nvPr/>
        </p:nvSpPr>
        <p:spPr>
          <a:xfrm>
            <a:off x="8515350" y="3343275"/>
            <a:ext cx="3111698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have experienced 12+ forms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 maltreatment simultaneously</a:t>
            </a:r>
            <a:endParaRPr lang="en-US" sz="1350" dirty="0"/>
          </a:p>
        </p:txBody>
      </p:sp>
      <p:sp>
        <p:nvSpPr>
          <p:cNvPr id="14" name="SK-6-text-13"/>
          <p:cNvSpPr/>
          <p:nvPr/>
        </p:nvSpPr>
        <p:spPr>
          <a:xfrm>
            <a:off x="8826954" y="5702871"/>
            <a:ext cx="3609975" cy="1668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13"/>
              </a:lnSpc>
              <a:buNone/>
            </a:pPr>
            <a:r>
              <a:rPr lang="en-US" sz="1275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Principle</a:t>
            </a:r>
            <a:endParaRPr lang="en-US" sz="1275" dirty="0"/>
          </a:p>
        </p:txBody>
      </p:sp>
      <p:sp>
        <p:nvSpPr>
          <p:cNvPr id="15" name="SK-6-text-14"/>
          <p:cNvSpPr/>
          <p:nvPr/>
        </p:nvSpPr>
        <p:spPr>
          <a:xfrm>
            <a:off x="1628775" y="2247900"/>
            <a:ext cx="688359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Behaviour that would be clearly abusive in younger children may be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dismissed as ‘typical teenage behaviour’ by professionals — this is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one of the most dangerous pitfalls in adolescent safeguarding.</a:t>
            </a:r>
            <a:endParaRPr lang="en-US" sz="1425" dirty="0"/>
          </a:p>
        </p:txBody>
      </p:sp>
      <p:sp>
        <p:nvSpPr>
          <p:cNvPr id="16" name="SK-6-text-15"/>
          <p:cNvSpPr/>
          <p:nvPr/>
        </p:nvSpPr>
        <p:spPr>
          <a:xfrm>
            <a:off x="1628775" y="3857625"/>
            <a:ext cx="692556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 14 is peak risk for polyvictimisation — being victim of many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types of maltreatment simultaneously. 10% of 11-17 year-olds in the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UK have experienced 12 or more forms of maltreatment (NSPCC).</a:t>
            </a:r>
            <a:endParaRPr lang="en-US" sz="1425" dirty="0"/>
          </a:p>
        </p:txBody>
      </p:sp>
      <p:sp>
        <p:nvSpPr>
          <p:cNvPr id="17" name="SK-6-text-16"/>
          <p:cNvSpPr/>
          <p:nvPr/>
        </p:nvSpPr>
        <p:spPr>
          <a:xfrm>
            <a:off x="1628775" y="5438775"/>
            <a:ext cx="6590258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Rochdale SCR (2013): Girls repeatedly raped were dismissed as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making a ‘lifestyle choice.’ Cultural and professional bias actively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A2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prevented identification of abuse.</a:t>
            </a:r>
            <a:endParaRPr lang="en-US" sz="1425" dirty="0"/>
          </a:p>
        </p:txBody>
      </p:sp>
      <p:sp>
        <p:nvSpPr>
          <p:cNvPr id="18" name="SK-6-text-17"/>
          <p:cNvSpPr/>
          <p:nvPr/>
        </p:nvSpPr>
        <p:spPr>
          <a:xfrm>
            <a:off x="9191625" y="4210050"/>
            <a:ext cx="26746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Source: NSPCC</a:t>
            </a:r>
            <a:endParaRPr lang="en-US" sz="1350" dirty="0"/>
          </a:p>
        </p:txBody>
      </p:sp>
      <p:sp>
        <p:nvSpPr>
          <p:cNvPr id="19" name="SK-6-text-18"/>
          <p:cNvSpPr/>
          <p:nvPr/>
        </p:nvSpPr>
        <p:spPr>
          <a:xfrm>
            <a:off x="11153775" y="6562725"/>
            <a:ext cx="398115" cy="1373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082"/>
              </a:lnSpc>
              <a:buNone/>
            </a:pPr>
            <a:r>
              <a:rPr lang="en-US" sz="1050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 / 31</a:t>
            </a:r>
            <a:endParaRPr lang="en-US" sz="1050" dirty="0"/>
          </a:p>
        </p:txBody>
      </p:sp>
      <p:sp>
        <p:nvSpPr>
          <p:cNvPr id="20" name="SK-6-text-19"/>
          <p:cNvSpPr/>
          <p:nvPr/>
        </p:nvSpPr>
        <p:spPr>
          <a:xfrm>
            <a:off x="638175" y="6562725"/>
            <a:ext cx="3360420" cy="1373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82"/>
              </a:lnSpc>
              <a:buNone/>
            </a:pPr>
            <a:r>
              <a:rPr lang="en-US" sz="1050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468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086" y="1659582"/>
            <a:ext cx="3706267" cy="3785592"/>
          </a:xfrm>
          <a:prstGeom prst="rect">
            <a:avLst/>
          </a:prstGeom>
        </p:spPr>
      </p:pic>
      <p:sp>
        <p:nvSpPr>
          <p:cNvPr id="4" name="SK-7-text-3"/>
          <p:cNvSpPr/>
          <p:nvPr/>
        </p:nvSpPr>
        <p:spPr>
          <a:xfrm>
            <a:off x="571500" y="266700"/>
            <a:ext cx="4316611" cy="7771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Gillick Competence &amp;</a:t>
            </a:r>
            <a:endParaRPr lang="en-US" sz="2550" dirty="0"/>
          </a:p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Fraser Guidelines</a:t>
            </a:r>
            <a:endParaRPr lang="en-US" sz="2550" dirty="0"/>
          </a:p>
        </p:txBody>
      </p:sp>
      <p:sp>
        <p:nvSpPr>
          <p:cNvPr id="5" name="SK-7-text-4"/>
          <p:cNvSpPr/>
          <p:nvPr/>
        </p:nvSpPr>
        <p:spPr>
          <a:xfrm>
            <a:off x="5977618" y="3018234"/>
            <a:ext cx="6464647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Understands</a:t>
            </a: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there is a choice – and that choices have consequences</a:t>
            </a:r>
            <a:endParaRPr lang="en-US" sz="1350" dirty="0"/>
          </a:p>
        </p:txBody>
      </p:sp>
      <p:sp>
        <p:nvSpPr>
          <p:cNvPr id="6" name="SK-7-text-5"/>
          <p:cNvSpPr/>
          <p:nvPr/>
        </p:nvSpPr>
        <p:spPr>
          <a:xfrm>
            <a:off x="6012103" y="4444825"/>
            <a:ext cx="625792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Can </a:t>
            </a: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weigh</a:t>
            </a: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information – to arrive at a reasoned decision</a:t>
            </a:r>
            <a:endParaRPr lang="en-US" sz="1350" dirty="0"/>
          </a:p>
        </p:txBody>
      </p:sp>
      <p:sp>
        <p:nvSpPr>
          <p:cNvPr id="7" name="SK-7-text-6"/>
          <p:cNvSpPr/>
          <p:nvPr/>
        </p:nvSpPr>
        <p:spPr>
          <a:xfrm>
            <a:off x="6012103" y="5160169"/>
            <a:ext cx="625792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Willing to make a </a:t>
            </a: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choice</a:t>
            </a: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– including deferring to another person</a:t>
            </a:r>
            <a:endParaRPr lang="en-US" sz="1350" dirty="0"/>
          </a:p>
        </p:txBody>
      </p:sp>
      <p:sp>
        <p:nvSpPr>
          <p:cNvPr id="8" name="SK-7-text-7"/>
          <p:cNvSpPr/>
          <p:nvPr/>
        </p:nvSpPr>
        <p:spPr>
          <a:xfrm>
            <a:off x="5977618" y="1643062"/>
            <a:ext cx="6370439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Understands the nature &amp; purpose – of the proposed intervention</a:t>
            </a:r>
            <a:endParaRPr lang="en-US" sz="1350" b="1" dirty="0"/>
          </a:p>
        </p:txBody>
      </p:sp>
      <p:sp>
        <p:nvSpPr>
          <p:cNvPr id="9" name="SK-7-text-8"/>
          <p:cNvSpPr/>
          <p:nvPr/>
        </p:nvSpPr>
        <p:spPr>
          <a:xfrm>
            <a:off x="5977618" y="3777555"/>
            <a:ext cx="625792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Understands</a:t>
            </a: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risks &amp; side effects – of the proposed treatment</a:t>
            </a:r>
            <a:endParaRPr lang="en-US" sz="1350" dirty="0"/>
          </a:p>
        </p:txBody>
      </p:sp>
      <p:sp>
        <p:nvSpPr>
          <p:cNvPr id="10" name="SK-7-text-9"/>
          <p:cNvSpPr/>
          <p:nvPr/>
        </p:nvSpPr>
        <p:spPr>
          <a:xfrm>
            <a:off x="5977618" y="2330053"/>
            <a:ext cx="625792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Understands</a:t>
            </a: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alternatives – and their associated risks</a:t>
            </a:r>
            <a:endParaRPr lang="en-US" sz="1350" dirty="0"/>
          </a:p>
        </p:txBody>
      </p:sp>
      <p:sp>
        <p:nvSpPr>
          <p:cNvPr id="11" name="SK-7-text-10"/>
          <p:cNvSpPr/>
          <p:nvPr/>
        </p:nvSpPr>
        <p:spPr>
          <a:xfrm>
            <a:off x="5934075" y="5848350"/>
            <a:ext cx="6257925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Free</a:t>
            </a: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from undue pressure – decision must be truly voluntary</a:t>
            </a:r>
            <a:endParaRPr lang="en-US" sz="1350" dirty="0"/>
          </a:p>
        </p:txBody>
      </p:sp>
      <p:sp>
        <p:nvSpPr>
          <p:cNvPr id="12" name="SK-7-text-11"/>
          <p:cNvSpPr/>
          <p:nvPr/>
        </p:nvSpPr>
        <p:spPr>
          <a:xfrm>
            <a:off x="3801814" y="781050"/>
            <a:ext cx="10161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UNDER 16s</a:t>
            </a:r>
            <a:endParaRPr lang="en-US" sz="1500" dirty="0"/>
          </a:p>
        </p:txBody>
      </p:sp>
      <p:sp>
        <p:nvSpPr>
          <p:cNvPr id="13" name="SK-7-text-12"/>
          <p:cNvSpPr/>
          <p:nvPr/>
        </p:nvSpPr>
        <p:spPr>
          <a:xfrm>
            <a:off x="5592514" y="1628775"/>
            <a:ext cx="1779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4" name="SK-7-text-13"/>
          <p:cNvSpPr/>
          <p:nvPr/>
        </p:nvSpPr>
        <p:spPr>
          <a:xfrm>
            <a:off x="5592514" y="2343150"/>
            <a:ext cx="1779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SK-7-text-14"/>
          <p:cNvSpPr/>
          <p:nvPr/>
        </p:nvSpPr>
        <p:spPr>
          <a:xfrm>
            <a:off x="5592514" y="3057525"/>
            <a:ext cx="1779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SK-7-text-15"/>
          <p:cNvSpPr/>
          <p:nvPr/>
        </p:nvSpPr>
        <p:spPr>
          <a:xfrm>
            <a:off x="5592514" y="3762375"/>
            <a:ext cx="1779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SK-7-text-16"/>
          <p:cNvSpPr/>
          <p:nvPr/>
        </p:nvSpPr>
        <p:spPr>
          <a:xfrm>
            <a:off x="5592514" y="4467225"/>
            <a:ext cx="1779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5</a:t>
            </a:r>
            <a:endParaRPr lang="en-US" sz="1500" dirty="0"/>
          </a:p>
        </p:txBody>
      </p:sp>
      <p:sp>
        <p:nvSpPr>
          <p:cNvPr id="18" name="SK-7-text-17"/>
          <p:cNvSpPr/>
          <p:nvPr/>
        </p:nvSpPr>
        <p:spPr>
          <a:xfrm>
            <a:off x="5592514" y="5162550"/>
            <a:ext cx="1779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</a:t>
            </a:r>
            <a:endParaRPr lang="en-US" sz="1500" dirty="0"/>
          </a:p>
        </p:txBody>
      </p:sp>
      <p:sp>
        <p:nvSpPr>
          <p:cNvPr id="19" name="SK-7-text-18"/>
          <p:cNvSpPr/>
          <p:nvPr/>
        </p:nvSpPr>
        <p:spPr>
          <a:xfrm>
            <a:off x="5592514" y="5876925"/>
            <a:ext cx="177998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</a:t>
            </a:r>
            <a:endParaRPr lang="en-US" sz="1500" dirty="0"/>
          </a:p>
        </p:txBody>
      </p:sp>
      <p:sp>
        <p:nvSpPr>
          <p:cNvPr id="20" name="SK-7-text-19"/>
          <p:cNvSpPr/>
          <p:nvPr/>
        </p:nvSpPr>
        <p:spPr>
          <a:xfrm>
            <a:off x="8277225" y="523875"/>
            <a:ext cx="3914775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under-16s • Assessed every consultation</a:t>
            </a:r>
            <a:endParaRPr lang="en-US" sz="1200" dirty="0"/>
          </a:p>
        </p:txBody>
      </p:sp>
      <p:sp>
        <p:nvSpPr>
          <p:cNvPr id="21" name="SK-7-text-20"/>
          <p:cNvSpPr/>
          <p:nvPr/>
        </p:nvSpPr>
        <p:spPr>
          <a:xfrm>
            <a:off x="874812" y="5743575"/>
            <a:ext cx="4012853" cy="3658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*Must be assessed fresh at every consultation –</a:t>
            </a:r>
            <a:endParaRPr lang="en-US" sz="1200" dirty="0"/>
          </a:p>
          <a:p>
            <a:pPr marL="0" indent="0" algn="ctr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capacity can fluctuate.</a:t>
            </a:r>
            <a:endParaRPr lang="en-US" sz="1200" dirty="0"/>
          </a:p>
        </p:txBody>
      </p:sp>
      <p:sp>
        <p:nvSpPr>
          <p:cNvPr id="22" name="SK-7-text-21"/>
          <p:cNvSpPr/>
          <p:nvPr/>
        </p:nvSpPr>
        <p:spPr>
          <a:xfrm>
            <a:off x="11439525" y="6600825"/>
            <a:ext cx="752475" cy="1279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08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7 / 31</a:t>
            </a:r>
            <a:endParaRPr lang="en-US" sz="900" dirty="0"/>
          </a:p>
        </p:txBody>
      </p:sp>
      <p:sp>
        <p:nvSpPr>
          <p:cNvPr id="23" name="SK-7-text-22"/>
          <p:cNvSpPr/>
          <p:nvPr/>
        </p:nvSpPr>
        <p:spPr>
          <a:xfrm>
            <a:off x="361950" y="6600825"/>
            <a:ext cx="3360420" cy="1494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5192" y="4725144"/>
            <a:ext cx="402282" cy="349746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5859" y="4697611"/>
            <a:ext cx="390079" cy="397669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0" y="4697611"/>
            <a:ext cx="365671" cy="390823"/>
          </a:xfrm>
          <a:prstGeom prst="rect">
            <a:avLst/>
          </a:prstGeom>
        </p:spPr>
      </p:pic>
      <p:sp>
        <p:nvSpPr>
          <p:cNvPr id="6" name="SK-8-text-5"/>
          <p:cNvSpPr/>
          <p:nvPr/>
        </p:nvSpPr>
        <p:spPr>
          <a:xfrm>
            <a:off x="895350" y="600075"/>
            <a:ext cx="929640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0B1A30"/>
                </a:solidFill>
              </a:rPr>
              <a:t>Under 13s: The Rule</a:t>
            </a:r>
            <a:endParaRPr lang="en-US" sz="3000" dirty="0"/>
          </a:p>
        </p:txBody>
      </p:sp>
      <p:sp>
        <p:nvSpPr>
          <p:cNvPr id="7" name="SK-8-text-6"/>
          <p:cNvSpPr/>
          <p:nvPr/>
        </p:nvSpPr>
        <p:spPr>
          <a:xfrm>
            <a:off x="979140" y="2114550"/>
            <a:ext cx="10309771" cy="828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263"/>
              </a:lnSpc>
              <a:buNone/>
            </a:pPr>
            <a:r>
              <a:rPr lang="en-US" sz="21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child under 13 CANNOT legally consent to sexual activity.</a:t>
            </a:r>
            <a:endParaRPr lang="en-US" sz="2175" dirty="0"/>
          </a:p>
          <a:p>
            <a:pPr marL="0" indent="0" algn="ctr">
              <a:lnSpc>
                <a:spcPts val="3263"/>
              </a:lnSpc>
              <a:buNone/>
            </a:pPr>
            <a:r>
              <a:rPr lang="en-US" sz="21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sexual activity involving an under-13 is a crime.</a:t>
            </a:r>
            <a:endParaRPr lang="en-US" sz="2175" dirty="0"/>
          </a:p>
        </p:txBody>
      </p:sp>
      <p:sp>
        <p:nvSpPr>
          <p:cNvPr id="8" name="SK-8-text-7"/>
          <p:cNvSpPr/>
          <p:nvPr/>
        </p:nvSpPr>
        <p:spPr>
          <a:xfrm>
            <a:off x="2579787" y="3429000"/>
            <a:ext cx="7156103" cy="3536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84"/>
              </a:lnSpc>
              <a:buNone/>
            </a:pPr>
            <a:r>
              <a:rPr lang="en-US" sz="21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 MUST usually share this information.</a:t>
            </a:r>
            <a:endParaRPr lang="en-US" sz="2175" dirty="0"/>
          </a:p>
        </p:txBody>
      </p:sp>
      <p:sp>
        <p:nvSpPr>
          <p:cNvPr id="9" name="SK-8-text-8"/>
          <p:cNvSpPr/>
          <p:nvPr/>
        </p:nvSpPr>
        <p:spPr>
          <a:xfrm>
            <a:off x="2295525" y="4781550"/>
            <a:ext cx="157734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B1A30"/>
                </a:solidFill>
              </a:rPr>
              <a:t>Report</a:t>
            </a:r>
            <a:endParaRPr lang="en-US" sz="1725" dirty="0"/>
          </a:p>
        </p:txBody>
      </p:sp>
      <p:sp>
        <p:nvSpPr>
          <p:cNvPr id="10" name="SK-8-text-9"/>
          <p:cNvSpPr/>
          <p:nvPr/>
        </p:nvSpPr>
        <p:spPr>
          <a:xfrm>
            <a:off x="5724525" y="4781550"/>
            <a:ext cx="210312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B1A30"/>
                </a:solidFill>
              </a:rPr>
              <a:t>Document</a:t>
            </a:r>
            <a:endParaRPr lang="en-US" sz="1725" dirty="0"/>
          </a:p>
        </p:txBody>
      </p:sp>
      <p:sp>
        <p:nvSpPr>
          <p:cNvPr id="11" name="SK-8-text-10"/>
          <p:cNvSpPr/>
          <p:nvPr/>
        </p:nvSpPr>
        <p:spPr>
          <a:xfrm>
            <a:off x="8715375" y="4781550"/>
            <a:ext cx="3476625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b="1" dirty="0">
                <a:solidFill>
                  <a:srgbClr val="0B1A30"/>
                </a:solidFill>
              </a:rPr>
              <a:t>Do NOT assess Fraser</a:t>
            </a:r>
            <a:endParaRPr lang="en-US" sz="1725" dirty="0"/>
          </a:p>
        </p:txBody>
      </p:sp>
      <p:sp>
        <p:nvSpPr>
          <p:cNvPr id="12" name="SK-8-text-11"/>
          <p:cNvSpPr/>
          <p:nvPr/>
        </p:nvSpPr>
        <p:spPr>
          <a:xfrm>
            <a:off x="838200" y="1171575"/>
            <a:ext cx="11353800" cy="3177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02"/>
              </a:lnSpc>
              <a:buNone/>
            </a:pPr>
            <a:r>
              <a:rPr lang="en-US" sz="1800" b="1" dirty="0">
                <a:solidFill>
                  <a:srgbClr val="B5001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*The most important legal line in adolescent safeguarding*</a:t>
            </a:r>
            <a:endParaRPr lang="en-US" sz="1800" dirty="0"/>
          </a:p>
        </p:txBody>
      </p:sp>
      <p:sp>
        <p:nvSpPr>
          <p:cNvPr id="13" name="SK-8-text-12"/>
          <p:cNvSpPr/>
          <p:nvPr/>
        </p:nvSpPr>
        <p:spPr>
          <a:xfrm>
            <a:off x="962025" y="6153150"/>
            <a:ext cx="11229975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🎓 AKT Pearl: “Under 13 = no Fraser assessment needed. Report directly. No exceptions.”</a:t>
            </a:r>
            <a:endParaRPr lang="en-US" sz="1425" dirty="0"/>
          </a:p>
        </p:txBody>
      </p:sp>
      <p:sp>
        <p:nvSpPr>
          <p:cNvPr id="14" name="SK-8-text-13"/>
          <p:cNvSpPr/>
          <p:nvPr/>
        </p:nvSpPr>
        <p:spPr>
          <a:xfrm>
            <a:off x="1141958" y="5200650"/>
            <a:ext cx="2744986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Consult named/designated</a:t>
            </a:r>
            <a:endParaRPr lang="en-US" sz="1425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doctor for child protection</a:t>
            </a:r>
            <a:endParaRPr lang="en-US" sz="1425" dirty="0"/>
          </a:p>
        </p:txBody>
      </p:sp>
      <p:sp>
        <p:nvSpPr>
          <p:cNvPr id="15" name="SK-8-text-14"/>
          <p:cNvSpPr/>
          <p:nvPr/>
        </p:nvSpPr>
        <p:spPr>
          <a:xfrm>
            <a:off x="4835723" y="5200650"/>
            <a:ext cx="2577405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Record your decision and</a:t>
            </a:r>
            <a:endParaRPr lang="en-US" sz="1425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reasoning clearly</a:t>
            </a:r>
            <a:endParaRPr lang="en-US" sz="1425" dirty="0"/>
          </a:p>
        </p:txBody>
      </p:sp>
      <p:sp>
        <p:nvSpPr>
          <p:cNvPr id="16" name="SK-8-text-15"/>
          <p:cNvSpPr/>
          <p:nvPr/>
        </p:nvSpPr>
        <p:spPr>
          <a:xfrm>
            <a:off x="8012311" y="5200650"/>
            <a:ext cx="3520380" cy="467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Fraser competence does not apply</a:t>
            </a:r>
            <a:endParaRPr lang="en-US" sz="1425" dirty="0"/>
          </a:p>
          <a:p>
            <a:pPr marL="0" indent="0" algn="ctr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0B1A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under-13s for sexual activity</a:t>
            </a:r>
            <a:endParaRPr lang="en-US" sz="1425" dirty="0"/>
          </a:p>
        </p:txBody>
      </p:sp>
      <p:sp>
        <p:nvSpPr>
          <p:cNvPr id="17" name="SK-8-text-16"/>
          <p:cNvSpPr/>
          <p:nvPr/>
        </p:nvSpPr>
        <p:spPr>
          <a:xfrm>
            <a:off x="895350" y="6572250"/>
            <a:ext cx="3360420" cy="1720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4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8" name="SK-8-text-17"/>
          <p:cNvSpPr/>
          <p:nvPr/>
        </p:nvSpPr>
        <p:spPr>
          <a:xfrm>
            <a:off x="11553825" y="6572250"/>
            <a:ext cx="398115" cy="1720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4"/>
              </a:lnSpc>
              <a:buNone/>
            </a:pPr>
            <a:r>
              <a:rPr lang="en-US" sz="1050" dirty="0">
                <a:solidFill>
                  <a:srgbClr val="6666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/ 31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757" y="5753844"/>
            <a:ext cx="207169" cy="27429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6369" y="4293096"/>
            <a:ext cx="268188" cy="260598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169" y="4293096"/>
            <a:ext cx="268188" cy="260598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6369" y="3017490"/>
            <a:ext cx="268188" cy="27429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73" y="3017490"/>
            <a:ext cx="243780" cy="260598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3294" y="2345382"/>
            <a:ext cx="353467" cy="383977"/>
          </a:xfrm>
          <a:prstGeom prst="rect">
            <a:avLst/>
          </a:prstGeom>
        </p:spPr>
      </p:pic>
      <p:sp>
        <p:nvSpPr>
          <p:cNvPr id="9" name="SK-9-text-8"/>
          <p:cNvSpPr/>
          <p:nvPr/>
        </p:nvSpPr>
        <p:spPr>
          <a:xfrm>
            <a:off x="1990725" y="581025"/>
            <a:ext cx="10201275" cy="5155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59"/>
              </a:lnSpc>
              <a:buNone/>
            </a:pPr>
            <a:r>
              <a:rPr lang="en-US" sz="3075" b="1" dirty="0">
                <a:solidFill>
                  <a:srgbClr val="0B1A30"/>
                </a:solidFill>
              </a:rPr>
              <a:t>16-18 Years: Capacity &amp; GMC Guidance</a:t>
            </a:r>
            <a:endParaRPr lang="en-US" sz="3075" dirty="0"/>
          </a:p>
        </p:txBody>
      </p:sp>
      <p:sp>
        <p:nvSpPr>
          <p:cNvPr id="10" name="SK-9-text-9"/>
          <p:cNvSpPr/>
          <p:nvPr/>
        </p:nvSpPr>
        <p:spPr>
          <a:xfrm>
            <a:off x="838200" y="581025"/>
            <a:ext cx="1981200" cy="5893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41"/>
              </a:lnSpc>
              <a:buNone/>
            </a:pPr>
            <a:r>
              <a:rPr lang="en-US" sz="3900" b="1" dirty="0">
                <a:solidFill>
                  <a:srgbClr val="2B3645"/>
                </a:solidFill>
              </a:rPr>
              <a:t>09</a:t>
            </a:r>
            <a:endParaRPr lang="en-US" sz="3900" dirty="0"/>
          </a:p>
        </p:txBody>
      </p:sp>
      <p:sp>
        <p:nvSpPr>
          <p:cNvPr id="11" name="SK-9-text-10"/>
          <p:cNvSpPr/>
          <p:nvPr/>
        </p:nvSpPr>
        <p:spPr>
          <a:xfrm>
            <a:off x="1809750" y="2381250"/>
            <a:ext cx="7429500" cy="319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16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Presumed to Have Capacity</a:t>
            </a:r>
            <a:endParaRPr lang="en-US" sz="1950" dirty="0"/>
          </a:p>
        </p:txBody>
      </p:sp>
      <p:sp>
        <p:nvSpPr>
          <p:cNvPr id="12" name="SK-9-text-11"/>
          <p:cNvSpPr/>
          <p:nvPr/>
        </p:nvSpPr>
        <p:spPr>
          <a:xfrm>
            <a:off x="6096000" y="2009775"/>
            <a:ext cx="6096000" cy="3195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16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Public Interest: Grounds for Disclosure</a:t>
            </a:r>
            <a:endParaRPr lang="en-US" sz="1950" dirty="0"/>
          </a:p>
        </p:txBody>
      </p:sp>
      <p:sp>
        <p:nvSpPr>
          <p:cNvPr id="13" name="SK-9-text-12"/>
          <p:cNvSpPr/>
          <p:nvPr/>
        </p:nvSpPr>
        <p:spPr>
          <a:xfrm>
            <a:off x="1381125" y="2990850"/>
            <a:ext cx="4295775" cy="10014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28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Young people aged 16-18 are</a:t>
            </a:r>
            <a:endParaRPr lang="en-US" sz="1800" dirty="0"/>
          </a:p>
          <a:p>
            <a:pPr marL="0" indent="0">
              <a:lnSpc>
                <a:spcPts val="2628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presumed to have capacity under</a:t>
            </a:r>
            <a:endParaRPr lang="en-US" sz="1800" dirty="0"/>
          </a:p>
          <a:p>
            <a:pPr marL="0" indent="0">
              <a:lnSpc>
                <a:spcPts val="2628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Mental Capacity Act 2005</a:t>
            </a:r>
            <a:endParaRPr lang="en-US" sz="1800" dirty="0"/>
          </a:p>
        </p:txBody>
      </p:sp>
      <p:sp>
        <p:nvSpPr>
          <p:cNvPr id="14" name="SK-9-text-13"/>
          <p:cNvSpPr/>
          <p:nvPr/>
        </p:nvSpPr>
        <p:spPr>
          <a:xfrm>
            <a:off x="1381125" y="4343400"/>
            <a:ext cx="4421386" cy="5372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5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Capacity must still be assessed at every</a:t>
            </a:r>
            <a:endParaRPr lang="en-US" sz="1500" dirty="0"/>
          </a:p>
          <a:p>
            <a:pPr marL="0" indent="0">
              <a:lnSpc>
                <a:spcPts val="2115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consultation — it can fluctuate</a:t>
            </a:r>
            <a:endParaRPr lang="en-US" sz="1500" dirty="0"/>
          </a:p>
        </p:txBody>
      </p:sp>
      <p:sp>
        <p:nvSpPr>
          <p:cNvPr id="15" name="SK-9-text-14"/>
          <p:cNvSpPr/>
          <p:nvPr/>
        </p:nvSpPr>
        <p:spPr>
          <a:xfrm>
            <a:off x="1483965" y="5781675"/>
            <a:ext cx="10708035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Having capacity does NOT mean information can never be shared — public interest can override.</a:t>
            </a:r>
            <a:endParaRPr lang="en-US" sz="1500" dirty="0"/>
          </a:p>
        </p:txBody>
      </p:sp>
      <p:sp>
        <p:nvSpPr>
          <p:cNvPr id="16" name="SK-9-text-15"/>
          <p:cNvSpPr/>
          <p:nvPr/>
        </p:nvSpPr>
        <p:spPr>
          <a:xfrm>
            <a:off x="1933575" y="1419225"/>
            <a:ext cx="1001268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2B36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Mental Capacity Act 2005 + GMC 0-18 Guidance</a:t>
            </a:r>
            <a:endParaRPr lang="en-US" sz="1350" dirty="0"/>
          </a:p>
        </p:txBody>
      </p:sp>
      <p:sp>
        <p:nvSpPr>
          <p:cNvPr id="17" name="SK-9-text-16"/>
          <p:cNvSpPr/>
          <p:nvPr/>
        </p:nvSpPr>
        <p:spPr>
          <a:xfrm>
            <a:off x="6324600" y="2476500"/>
            <a:ext cx="586740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GMC 0-18 — Even with capacity, you may share when...</a:t>
            </a:r>
            <a:endParaRPr lang="en-US" sz="1350" dirty="0"/>
          </a:p>
        </p:txBody>
      </p:sp>
      <p:sp>
        <p:nvSpPr>
          <p:cNvPr id="18" name="SK-9-text-17"/>
          <p:cNvSpPr/>
          <p:nvPr/>
        </p:nvSpPr>
        <p:spPr>
          <a:xfrm>
            <a:off x="6562725" y="3067050"/>
            <a:ext cx="4320540" cy="2332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6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Serious Harm or Death</a:t>
            </a:r>
            <a:endParaRPr lang="en-US" sz="1350" dirty="0"/>
          </a:p>
        </p:txBody>
      </p:sp>
      <p:sp>
        <p:nvSpPr>
          <p:cNvPr id="19" name="SK-9-text-18"/>
          <p:cNvSpPr/>
          <p:nvPr/>
        </p:nvSpPr>
        <p:spPr>
          <a:xfrm>
            <a:off x="6562725" y="3429000"/>
            <a:ext cx="2346871" cy="6299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 protect the young person or</a:t>
            </a:r>
            <a:endParaRPr lang="en-US" sz="1125" dirty="0"/>
          </a:p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someone else from death or</a:t>
            </a:r>
            <a:endParaRPr lang="en-US" sz="1125" dirty="0"/>
          </a:p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serious harm</a:t>
            </a:r>
            <a:endParaRPr lang="en-US" sz="1125" dirty="0"/>
          </a:p>
        </p:txBody>
      </p:sp>
      <p:sp>
        <p:nvSpPr>
          <p:cNvPr id="20" name="SK-9-text-19"/>
          <p:cNvSpPr/>
          <p:nvPr/>
        </p:nvSpPr>
        <p:spPr>
          <a:xfrm>
            <a:off x="9496425" y="3067050"/>
            <a:ext cx="2674620" cy="2332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6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Serious Crime</a:t>
            </a:r>
            <a:endParaRPr lang="en-US" sz="1350" dirty="0"/>
          </a:p>
        </p:txBody>
      </p:sp>
      <p:sp>
        <p:nvSpPr>
          <p:cNvPr id="21" name="SK-9-text-20"/>
          <p:cNvSpPr/>
          <p:nvPr/>
        </p:nvSpPr>
        <p:spPr>
          <a:xfrm>
            <a:off x="9124950" y="3429000"/>
            <a:ext cx="2640211" cy="4199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 prevent, detect, or prosecute</a:t>
            </a:r>
            <a:endParaRPr lang="en-US" sz="1125" dirty="0"/>
          </a:p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serious criminal offence</a:t>
            </a:r>
            <a:endParaRPr lang="en-US" sz="1125" dirty="0"/>
          </a:p>
        </p:txBody>
      </p:sp>
      <p:sp>
        <p:nvSpPr>
          <p:cNvPr id="22" name="SK-9-text-21"/>
          <p:cNvSpPr/>
          <p:nvPr/>
        </p:nvSpPr>
        <p:spPr>
          <a:xfrm>
            <a:off x="6562725" y="4343400"/>
            <a:ext cx="3291840" cy="2332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6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Neglect or Abuse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6324600" y="4695825"/>
            <a:ext cx="2074515" cy="4199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When a child is at risk of</a:t>
            </a:r>
            <a:endParaRPr lang="en-US" sz="1125" dirty="0"/>
          </a:p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neglect or abuse</a:t>
            </a:r>
            <a:endParaRPr lang="en-US" sz="1125" dirty="0"/>
          </a:p>
        </p:txBody>
      </p:sp>
      <p:sp>
        <p:nvSpPr>
          <p:cNvPr id="24" name="SK-9-text-23"/>
          <p:cNvSpPr/>
          <p:nvPr/>
        </p:nvSpPr>
        <p:spPr>
          <a:xfrm>
            <a:off x="9496425" y="4343400"/>
            <a:ext cx="2695575" cy="23321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6"/>
              </a:lnSpc>
              <a:buNone/>
            </a:pPr>
            <a:r>
              <a:rPr lang="en-US" sz="13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Serious Risk Behaviour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9124950" y="4695825"/>
            <a:ext cx="2577405" cy="6299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Behaviour putting self or others</a:t>
            </a:r>
            <a:endParaRPr lang="en-US" sz="1125" dirty="0"/>
          </a:p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at serious risk — e.g., serious</a:t>
            </a:r>
            <a:endParaRPr lang="en-US" sz="1125" dirty="0"/>
          </a:p>
          <a:p>
            <a:pPr marL="0" indent="0">
              <a:lnSpc>
                <a:spcPts val="1654"/>
              </a:lnSpc>
              <a:buNone/>
            </a:pPr>
            <a:r>
              <a:rPr lang="en-US" sz="1125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addiction, self-harm, joy-riding</a:t>
            </a:r>
            <a:endParaRPr lang="en-US" sz="1125" dirty="0"/>
          </a:p>
        </p:txBody>
      </p:sp>
      <p:sp>
        <p:nvSpPr>
          <p:cNvPr id="26" name="SK-9-text-25"/>
          <p:cNvSpPr/>
          <p:nvPr/>
        </p:nvSpPr>
        <p:spPr>
          <a:xfrm>
            <a:off x="8347621" y="6496050"/>
            <a:ext cx="3687961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200" dirty="0">
                <a:solidFill>
                  <a:srgbClr val="2B36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 Adolescents in General Practice</a:t>
            </a:r>
            <a:endParaRPr lang="en-US" sz="1200" dirty="0"/>
          </a:p>
        </p:txBody>
      </p:sp>
      <p:sp>
        <p:nvSpPr>
          <p:cNvPr id="27" name="SK-9-text-26"/>
          <p:cNvSpPr/>
          <p:nvPr/>
        </p:nvSpPr>
        <p:spPr>
          <a:xfrm>
            <a:off x="1076325" y="6496050"/>
            <a:ext cx="384048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2B364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282" y="4821138"/>
            <a:ext cx="280392" cy="308521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765" y="2551063"/>
            <a:ext cx="316855" cy="287982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5765" y="843409"/>
            <a:ext cx="377875" cy="301675"/>
          </a:xfrm>
          <a:prstGeom prst="rect">
            <a:avLst/>
          </a:prstGeom>
        </p:spPr>
      </p:pic>
      <p:sp>
        <p:nvSpPr>
          <p:cNvPr id="6" name="SK-10-text-5"/>
          <p:cNvSpPr/>
          <p:nvPr/>
        </p:nvSpPr>
        <p:spPr>
          <a:xfrm>
            <a:off x="657225" y="647700"/>
            <a:ext cx="4410968" cy="14742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70"/>
              </a:lnSpc>
              <a:buNone/>
            </a:pPr>
            <a:r>
              <a:rPr lang="en-US" sz="3225" b="1" dirty="0">
                <a:solidFill>
                  <a:srgbClr val="000A42"/>
                </a:solidFill>
              </a:rPr>
              <a:t>Confidentiality in</a:t>
            </a:r>
            <a:endParaRPr lang="en-US" sz="3225" dirty="0"/>
          </a:p>
          <a:p>
            <a:pPr marL="0" indent="0">
              <a:lnSpc>
                <a:spcPts val="3870"/>
              </a:lnSpc>
              <a:buNone/>
            </a:pPr>
            <a:r>
              <a:rPr lang="en-US" sz="3225" b="1" dirty="0">
                <a:solidFill>
                  <a:srgbClr val="000A42"/>
                </a:solidFill>
              </a:rPr>
              <a:t>Adolescent</a:t>
            </a:r>
            <a:endParaRPr lang="en-US" sz="3225" dirty="0"/>
          </a:p>
          <a:p>
            <a:pPr marL="0" indent="0">
              <a:lnSpc>
                <a:spcPts val="3870"/>
              </a:lnSpc>
              <a:buNone/>
            </a:pPr>
            <a:r>
              <a:rPr lang="en-US" sz="3225" b="1" dirty="0">
                <a:solidFill>
                  <a:srgbClr val="000A42"/>
                </a:solidFill>
              </a:rPr>
              <a:t>Consultations</a:t>
            </a:r>
            <a:endParaRPr lang="en-US" sz="3225" dirty="0"/>
          </a:p>
        </p:txBody>
      </p:sp>
      <p:sp>
        <p:nvSpPr>
          <p:cNvPr id="7" name="SK-10-text-6"/>
          <p:cNvSpPr/>
          <p:nvPr/>
        </p:nvSpPr>
        <p:spPr>
          <a:xfrm>
            <a:off x="1266825" y="3448050"/>
            <a:ext cx="4526161" cy="1325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0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"Explain the consultation is</a:t>
            </a:r>
            <a:endParaRPr lang="en-US" sz="2175" dirty="0"/>
          </a:p>
          <a:p>
            <a:pPr marL="0" indent="0">
              <a:lnSpc>
                <a:spcPts val="2610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confidential — but if there</a:t>
            </a:r>
            <a:endParaRPr lang="en-US" sz="2175" dirty="0"/>
          </a:p>
          <a:p>
            <a:pPr marL="0" indent="0">
              <a:lnSpc>
                <a:spcPts val="2610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 serious concerns about</a:t>
            </a:r>
            <a:endParaRPr lang="en-US" sz="2175" dirty="0"/>
          </a:p>
          <a:p>
            <a:pPr marL="0" indent="0">
              <a:lnSpc>
                <a:spcPts val="2610"/>
              </a:lnSpc>
              <a:buNone/>
            </a:pPr>
            <a:r>
              <a:rPr lang="en-US" sz="217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safety, you MUST act."</a:t>
            </a:r>
            <a:endParaRPr lang="en-US" sz="2175" dirty="0"/>
          </a:p>
        </p:txBody>
      </p:sp>
      <p:sp>
        <p:nvSpPr>
          <p:cNvPr id="8" name="SK-10-text-7"/>
          <p:cNvSpPr/>
          <p:nvPr/>
        </p:nvSpPr>
        <p:spPr>
          <a:xfrm>
            <a:off x="6648450" y="5210175"/>
            <a:ext cx="5543550" cy="2326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2"/>
              </a:lnSpc>
              <a:buNone/>
            </a:pPr>
            <a:r>
              <a:rPr lang="en-US" sz="1650" b="1" dirty="0">
                <a:solidFill>
                  <a:srgbClr val="000A42"/>
                </a:solidFill>
              </a:rPr>
              <a:t>Never Promise Absolute Confidentiality</a:t>
            </a:r>
            <a:endParaRPr lang="en-US" sz="1650" dirty="0"/>
          </a:p>
        </p:txBody>
      </p:sp>
      <p:sp>
        <p:nvSpPr>
          <p:cNvPr id="9" name="SK-10-text-8"/>
          <p:cNvSpPr/>
          <p:nvPr/>
        </p:nvSpPr>
        <p:spPr>
          <a:xfrm>
            <a:off x="6648450" y="2971800"/>
            <a:ext cx="5543550" cy="2326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2"/>
              </a:lnSpc>
              <a:buNone/>
            </a:pPr>
            <a:r>
              <a:rPr lang="en-US" sz="1650" b="1" dirty="0">
                <a:solidFill>
                  <a:srgbClr val="000A42"/>
                </a:solidFill>
              </a:rPr>
              <a:t>When You Must Share Information</a:t>
            </a:r>
            <a:endParaRPr lang="en-US" sz="1650" dirty="0"/>
          </a:p>
        </p:txBody>
      </p:sp>
      <p:sp>
        <p:nvSpPr>
          <p:cNvPr id="10" name="SK-10-text-9"/>
          <p:cNvSpPr/>
          <p:nvPr/>
        </p:nvSpPr>
        <p:spPr>
          <a:xfrm>
            <a:off x="6648450" y="1143000"/>
            <a:ext cx="5543550" cy="3120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57"/>
              </a:lnSpc>
              <a:buNone/>
            </a:pPr>
            <a:r>
              <a:rPr lang="en-US" sz="1575" b="1" dirty="0">
                <a:solidFill>
                  <a:srgbClr val="000A42"/>
                </a:solidFill>
              </a:rPr>
              <a:t>Tell the Young Person First</a:t>
            </a:r>
            <a:endParaRPr lang="en-US" sz="1575" dirty="0"/>
          </a:p>
        </p:txBody>
      </p:sp>
      <p:sp>
        <p:nvSpPr>
          <p:cNvPr id="11" name="SK-10-text-10"/>
          <p:cNvSpPr/>
          <p:nvPr/>
        </p:nvSpPr>
        <p:spPr>
          <a:xfrm>
            <a:off x="1200150" y="5324475"/>
            <a:ext cx="3154680" cy="2431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— GMC 0-18</a:t>
            </a:r>
            <a:endParaRPr lang="en-US" sz="1725" dirty="0"/>
          </a:p>
        </p:txBody>
      </p:sp>
      <p:sp>
        <p:nvSpPr>
          <p:cNvPr id="12" name="SK-10-text-11"/>
          <p:cNvSpPr/>
          <p:nvPr/>
        </p:nvSpPr>
        <p:spPr>
          <a:xfrm>
            <a:off x="6648450" y="5524500"/>
            <a:ext cx="5395913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Say instead: 'Consultations are usually confidential, but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if I'm worried about your safety I would need to tell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someone — and I'd tell you first.'</a:t>
            </a:r>
            <a:endParaRPr lang="en-US" sz="1350" dirty="0"/>
          </a:p>
        </p:txBody>
      </p:sp>
      <p:sp>
        <p:nvSpPr>
          <p:cNvPr id="13" name="SK-10-text-12"/>
          <p:cNvSpPr/>
          <p:nvPr/>
        </p:nvSpPr>
        <p:spPr>
          <a:xfrm>
            <a:off x="6648450" y="3276600"/>
            <a:ext cx="5490121" cy="10284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Partner in position of trust (teacher, coach, care worker)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Force, threat, bribery, or payment involved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Drugs or alcohol used to influence sexual activity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Large age or power difference between partners</a:t>
            </a:r>
            <a:endParaRPr lang="en-US" sz="1350" dirty="0"/>
          </a:p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Person known to authorities for abusive relationships</a:t>
            </a:r>
            <a:endParaRPr lang="en-US" sz="1350" dirty="0"/>
          </a:p>
        </p:txBody>
      </p:sp>
      <p:sp>
        <p:nvSpPr>
          <p:cNvPr id="14" name="SK-10-text-13"/>
          <p:cNvSpPr/>
          <p:nvPr/>
        </p:nvSpPr>
        <p:spPr>
          <a:xfrm>
            <a:off x="7040336" y="882105"/>
            <a:ext cx="3691890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A42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Always tell first</a:t>
            </a:r>
            <a:endParaRPr lang="en-US" sz="1425" dirty="0"/>
          </a:p>
        </p:txBody>
      </p:sp>
      <p:sp>
        <p:nvSpPr>
          <p:cNvPr id="15" name="SK-10-text-14"/>
          <p:cNvSpPr/>
          <p:nvPr/>
        </p:nvSpPr>
        <p:spPr>
          <a:xfrm>
            <a:off x="7040336" y="2598157"/>
            <a:ext cx="4126230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000A42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When you MUST share</a:t>
            </a:r>
            <a:endParaRPr lang="en-US" sz="1425" dirty="0"/>
          </a:p>
        </p:txBody>
      </p:sp>
      <p:sp>
        <p:nvSpPr>
          <p:cNvPr id="16" name="SK-10-text-15"/>
          <p:cNvSpPr/>
          <p:nvPr/>
        </p:nvSpPr>
        <p:spPr>
          <a:xfrm>
            <a:off x="6648450" y="1590675"/>
            <a:ext cx="5343525" cy="432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Before sharing information, always inform the young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person — unless doing so would put them at further risk.</a:t>
            </a:r>
            <a:endParaRPr lang="en-US" sz="1350" dirty="0"/>
          </a:p>
        </p:txBody>
      </p:sp>
      <p:sp>
        <p:nvSpPr>
          <p:cNvPr id="17" name="SK-10-text-16"/>
          <p:cNvSpPr/>
          <p:nvPr/>
        </p:nvSpPr>
        <p:spPr>
          <a:xfrm>
            <a:off x="771525" y="2457450"/>
            <a:ext cx="34747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2"/>
              </a:lnSpc>
              <a:buNone/>
            </a:pPr>
            <a:r>
              <a:rPr lang="en-US" sz="1200" dirty="0">
                <a:solidFill>
                  <a:srgbClr val="595959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GMC 0-18 Guidance</a:t>
            </a:r>
            <a:endParaRPr lang="en-US" sz="1200" dirty="0"/>
          </a:p>
        </p:txBody>
      </p:sp>
      <p:sp>
        <p:nvSpPr>
          <p:cNvPr id="18" name="SK-10-text-17"/>
          <p:cNvSpPr/>
          <p:nvPr/>
        </p:nvSpPr>
        <p:spPr>
          <a:xfrm>
            <a:off x="7040336" y="4819841"/>
            <a:ext cx="30861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350" dirty="0">
                <a:solidFill>
                  <a:srgbClr val="000A42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The golden rule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8277225" y="6562725"/>
            <a:ext cx="3914775" cy="1175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26"/>
              </a:lnSpc>
              <a:buNone/>
            </a:pPr>
            <a:r>
              <a:rPr lang="en-US" sz="975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 Adolescents in General Practice</a:t>
            </a:r>
            <a:endParaRPr lang="en-US" sz="975" dirty="0"/>
          </a:p>
        </p:txBody>
      </p:sp>
      <p:sp>
        <p:nvSpPr>
          <p:cNvPr id="20" name="SK-10-text-19"/>
          <p:cNvSpPr/>
          <p:nvPr/>
        </p:nvSpPr>
        <p:spPr>
          <a:xfrm>
            <a:off x="11439525" y="6562725"/>
            <a:ext cx="94208" cy="1175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926"/>
              </a:lnSpc>
              <a:buNone/>
            </a:pPr>
            <a:r>
              <a:rPr lang="en-US" sz="975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</a:t>
            </a:r>
            <a:endParaRPr lang="en-US" sz="975" dirty="0"/>
          </a:p>
        </p:txBody>
      </p:sp>
      <p:sp>
        <p:nvSpPr>
          <p:cNvPr id="21" name="SK-10-text-20"/>
          <p:cNvSpPr/>
          <p:nvPr/>
        </p:nvSpPr>
        <p:spPr>
          <a:xfrm>
            <a:off x="657225" y="6562725"/>
            <a:ext cx="3120390" cy="1175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26"/>
              </a:lnSpc>
              <a:buNone/>
            </a:pPr>
            <a:r>
              <a:rPr lang="en-US" sz="975" dirty="0">
                <a:solidFill>
                  <a:srgbClr val="595959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4507</Words>
  <Application>Microsoft Office PowerPoint</Application>
  <PresentationFormat>Widescreen</PresentationFormat>
  <Paragraphs>792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9" baseType="lpstr">
      <vt:lpstr>Noto Sans KR</vt:lpstr>
      <vt:lpstr>ArialMT</vt:lpstr>
      <vt:lpstr>Arial-Black</vt:lpstr>
      <vt:lpstr>Lato</vt:lpstr>
      <vt:lpstr>Arial-BoldMT</vt:lpstr>
      <vt:lpstr>Poppins</vt:lpstr>
      <vt:lpstr>Roboto-Regular</vt:lpstr>
      <vt:lpstr>Shippori Mincho B1</vt:lpstr>
      <vt:lpstr>TimesNewRomanPS-ItalicMT</vt:lpstr>
      <vt:lpstr>Montserrat</vt:lpstr>
      <vt:lpstr>ArialNarrow-Italic</vt:lpstr>
      <vt:lpstr>Arial</vt:lpstr>
      <vt:lpstr>Inter</vt:lpstr>
      <vt:lpstr>Trebuchet-BoldItalic</vt:lpstr>
      <vt:lpstr>ArialNarrow-BoldItalic</vt:lpstr>
      <vt:lpstr>Open Sans</vt:lpstr>
      <vt:lpstr>OpenSans-Bold</vt:lpstr>
      <vt:lpstr>Noto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2026-05-25T22:36:36Z</dcterms:created>
  <dcterms:modified xsi:type="dcterms:W3CDTF">2026-05-25T23:07:12Z</dcterms:modified>
</cp:coreProperties>
</file>