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2"/>
  </p:notesMasterIdLst>
  <p:sldIdLst>
    <p:sldId id="261" r:id="rId2"/>
    <p:sldId id="263" r:id="rId3"/>
    <p:sldId id="264" r:id="rId4"/>
    <p:sldId id="265" r:id="rId5"/>
    <p:sldId id="266" r:id="rId6"/>
    <p:sldId id="267" r:id="rId7"/>
    <p:sldId id="268" r:id="rId8"/>
    <p:sldId id="270" r:id="rId9"/>
    <p:sldId id="340" r:id="rId10"/>
    <p:sldId id="341" r:id="rId11"/>
    <p:sldId id="342" r:id="rId12"/>
    <p:sldId id="343" r:id="rId13"/>
    <p:sldId id="344" r:id="rId14"/>
    <p:sldId id="345" r:id="rId15"/>
    <p:sldId id="273" r:id="rId16"/>
    <p:sldId id="274" r:id="rId17"/>
    <p:sldId id="275" r:id="rId18"/>
    <p:sldId id="276" r:id="rId19"/>
    <p:sldId id="277" r:id="rId20"/>
    <p:sldId id="279" r:id="rId21"/>
    <p:sldId id="280" r:id="rId22"/>
    <p:sldId id="281" r:id="rId23"/>
    <p:sldId id="282" r:id="rId24"/>
    <p:sldId id="283" r:id="rId25"/>
    <p:sldId id="284" r:id="rId26"/>
    <p:sldId id="285" r:id="rId27"/>
    <p:sldId id="287" r:id="rId28"/>
    <p:sldId id="288" r:id="rId29"/>
    <p:sldId id="289" r:id="rId30"/>
    <p:sldId id="290" r:id="rId31"/>
    <p:sldId id="291" r:id="rId32"/>
    <p:sldId id="292" r:id="rId33"/>
    <p:sldId id="293" r:id="rId34"/>
    <p:sldId id="295" r:id="rId35"/>
    <p:sldId id="358" r:id="rId36"/>
    <p:sldId id="359" r:id="rId37"/>
    <p:sldId id="360" r:id="rId38"/>
    <p:sldId id="367" r:id="rId39"/>
    <p:sldId id="361" r:id="rId40"/>
    <p:sldId id="362" r:id="rId41"/>
    <p:sldId id="363" r:id="rId42"/>
    <p:sldId id="364" r:id="rId43"/>
    <p:sldId id="365" r:id="rId44"/>
    <p:sldId id="366" r:id="rId45"/>
    <p:sldId id="296" r:id="rId46"/>
    <p:sldId id="299" r:id="rId47"/>
    <p:sldId id="300" r:id="rId48"/>
    <p:sldId id="301" r:id="rId49"/>
    <p:sldId id="302" r:id="rId50"/>
    <p:sldId id="303" r:id="rId51"/>
    <p:sldId id="305" r:id="rId52"/>
    <p:sldId id="304" r:id="rId53"/>
    <p:sldId id="348" r:id="rId54"/>
    <p:sldId id="306"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69" r:id="rId68"/>
    <p:sldId id="370" r:id="rId69"/>
    <p:sldId id="320" r:id="rId70"/>
    <p:sldId id="327" r:id="rId71"/>
    <p:sldId id="354" r:id="rId72"/>
    <p:sldId id="353" r:id="rId73"/>
    <p:sldId id="351" r:id="rId74"/>
    <p:sldId id="321" r:id="rId75"/>
    <p:sldId id="322" r:id="rId76"/>
    <p:sldId id="356" r:id="rId77"/>
    <p:sldId id="355" r:id="rId78"/>
    <p:sldId id="329" r:id="rId79"/>
    <p:sldId id="330" r:id="rId80"/>
    <p:sldId id="331" r:id="rId81"/>
    <p:sldId id="332" r:id="rId82"/>
    <p:sldId id="333" r:id="rId83"/>
    <p:sldId id="368" r:id="rId84"/>
    <p:sldId id="334" r:id="rId85"/>
    <p:sldId id="335" r:id="rId86"/>
    <p:sldId id="336" r:id="rId87"/>
    <p:sldId id="337" r:id="rId88"/>
    <p:sldId id="338" r:id="rId89"/>
    <p:sldId id="339" r:id="rId90"/>
    <p:sldId id="350" r:id="rId9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353" autoAdjust="0"/>
  </p:normalViewPr>
  <p:slideViewPr>
    <p:cSldViewPr snapToGrid="0">
      <p:cViewPr varScale="1">
        <p:scale>
          <a:sx n="86" d="100"/>
          <a:sy n="86" d="100"/>
        </p:scale>
        <p:origin x="2232" y="78"/>
      </p:cViewPr>
      <p:guideLst>
        <p:guide orient="horz" pos="2160"/>
        <p:guide pos="2880"/>
      </p:guideLst>
    </p:cSldViewPr>
  </p:slideViewPr>
  <p:outlineViewPr>
    <p:cViewPr>
      <p:scale>
        <a:sx n="33" d="100"/>
        <a:sy n="33" d="100"/>
      </p:scale>
      <p:origin x="0" y="-7482"/>
    </p:cViewPr>
  </p:outlineViewPr>
  <p:notesTextViewPr>
    <p:cViewPr>
      <p:scale>
        <a:sx n="1" d="1"/>
        <a:sy n="1" d="1"/>
      </p:scale>
      <p:origin x="0" y="0"/>
    </p:cViewPr>
  </p:notesTextViewPr>
  <p:notesViewPr>
    <p:cSldViewPr snapToGrid="0">
      <p:cViewPr>
        <p:scale>
          <a:sx n="66" d="100"/>
          <a:sy n="66" d="100"/>
        </p:scale>
        <p:origin x="2766" y="-24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CA8818-1213-45C1-A800-86CDC420CD3D}"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46D0EB0-188D-4D5D-991D-CE4BA04D4DE7}">
      <dgm:prSet/>
      <dgm:spPr/>
      <dgm:t>
        <a:bodyPr/>
        <a:lstStyle/>
        <a:p>
          <a:r>
            <a:rPr lang="en-GB"/>
            <a:t>Better understanding of how to achieve and maintain level 3 competencies.</a:t>
          </a:r>
          <a:endParaRPr lang="en-US"/>
        </a:p>
      </dgm:t>
    </dgm:pt>
    <dgm:pt modelId="{1DEC5F1A-10A2-498D-B44E-19935ED37EA7}" type="parTrans" cxnId="{34037FEC-35B7-4DC4-8316-D371CBD8A3CD}">
      <dgm:prSet/>
      <dgm:spPr/>
      <dgm:t>
        <a:bodyPr/>
        <a:lstStyle/>
        <a:p>
          <a:endParaRPr lang="en-US"/>
        </a:p>
      </dgm:t>
    </dgm:pt>
    <dgm:pt modelId="{A67A89BC-F395-492C-A951-27EA0A74C2CF}" type="sibTrans" cxnId="{34037FEC-35B7-4DC4-8316-D371CBD8A3CD}">
      <dgm:prSet/>
      <dgm:spPr/>
      <dgm:t>
        <a:bodyPr/>
        <a:lstStyle/>
        <a:p>
          <a:endParaRPr lang="en-US"/>
        </a:p>
      </dgm:t>
    </dgm:pt>
    <dgm:pt modelId="{6931071B-3FA3-42F2-B095-E60FB1B3EFC2}">
      <dgm:prSet/>
      <dgm:spPr/>
      <dgm:t>
        <a:bodyPr/>
        <a:lstStyle/>
        <a:p>
          <a:r>
            <a:rPr lang="en-GB" dirty="0"/>
            <a:t>Improve recognition of perinatal mental health problems, child exploitation and adverse childhood experiences.</a:t>
          </a:r>
          <a:endParaRPr lang="en-US" dirty="0"/>
        </a:p>
      </dgm:t>
    </dgm:pt>
    <dgm:pt modelId="{64FACE79-9950-4D5C-8A72-93E2D97528A9}" type="parTrans" cxnId="{F237C9BC-11F7-4A06-B42F-891DFCDFDFDD}">
      <dgm:prSet/>
      <dgm:spPr/>
      <dgm:t>
        <a:bodyPr/>
        <a:lstStyle/>
        <a:p>
          <a:endParaRPr lang="en-US"/>
        </a:p>
      </dgm:t>
    </dgm:pt>
    <dgm:pt modelId="{772733BD-ED0A-4C2D-972D-3A4792FD8161}" type="sibTrans" cxnId="{F237C9BC-11F7-4A06-B42F-891DFCDFDFDD}">
      <dgm:prSet/>
      <dgm:spPr/>
      <dgm:t>
        <a:bodyPr/>
        <a:lstStyle/>
        <a:p>
          <a:endParaRPr lang="en-US"/>
        </a:p>
      </dgm:t>
    </dgm:pt>
    <dgm:pt modelId="{EF5164A0-2115-47E9-8981-019002B1533C}">
      <dgm:prSet/>
      <dgm:spPr/>
      <dgm:t>
        <a:bodyPr/>
        <a:lstStyle/>
        <a:p>
          <a:r>
            <a:rPr lang="en-GB"/>
            <a:t>Understand the impact of these on children and families </a:t>
          </a:r>
          <a:endParaRPr lang="en-US"/>
        </a:p>
      </dgm:t>
    </dgm:pt>
    <dgm:pt modelId="{C80AF383-897C-414A-8D3E-931B2652DBB7}" type="parTrans" cxnId="{2DA46FC3-5846-453E-B1A0-2C55CEE5F49E}">
      <dgm:prSet/>
      <dgm:spPr/>
      <dgm:t>
        <a:bodyPr/>
        <a:lstStyle/>
        <a:p>
          <a:endParaRPr lang="en-US"/>
        </a:p>
      </dgm:t>
    </dgm:pt>
    <dgm:pt modelId="{A3A86102-4E0F-4DA2-A0ED-F40835B4EE37}" type="sibTrans" cxnId="{2DA46FC3-5846-453E-B1A0-2C55CEE5F49E}">
      <dgm:prSet/>
      <dgm:spPr/>
      <dgm:t>
        <a:bodyPr/>
        <a:lstStyle/>
        <a:p>
          <a:endParaRPr lang="en-US"/>
        </a:p>
      </dgm:t>
    </dgm:pt>
    <dgm:pt modelId="{D580A99A-4735-4836-8D54-B43BE68E0BA8}">
      <dgm:prSet/>
      <dgm:spPr/>
      <dgm:t>
        <a:bodyPr/>
        <a:lstStyle/>
        <a:p>
          <a:r>
            <a:rPr lang="en-GB"/>
            <a:t>and society.</a:t>
          </a:r>
          <a:endParaRPr lang="en-US"/>
        </a:p>
      </dgm:t>
    </dgm:pt>
    <dgm:pt modelId="{B79CC9E4-4864-4DF8-BD22-DA16D829A672}" type="parTrans" cxnId="{037F9CBC-4DEA-4925-B016-F91732C3BAE3}">
      <dgm:prSet/>
      <dgm:spPr/>
      <dgm:t>
        <a:bodyPr/>
        <a:lstStyle/>
        <a:p>
          <a:endParaRPr lang="en-US"/>
        </a:p>
      </dgm:t>
    </dgm:pt>
    <dgm:pt modelId="{CA8BC72F-331A-4F4D-8946-0000DD8E07A8}" type="sibTrans" cxnId="{037F9CBC-4DEA-4925-B016-F91732C3BAE3}">
      <dgm:prSet/>
      <dgm:spPr/>
      <dgm:t>
        <a:bodyPr/>
        <a:lstStyle/>
        <a:p>
          <a:endParaRPr lang="en-US"/>
        </a:p>
      </dgm:t>
    </dgm:pt>
    <dgm:pt modelId="{C0757906-C16E-4F76-BF09-1727B4D05DB4}">
      <dgm:prSet/>
      <dgm:spPr/>
      <dgm:t>
        <a:bodyPr/>
        <a:lstStyle/>
        <a:p>
          <a:r>
            <a:rPr lang="en-GB"/>
            <a:t>Be able to respond effectively: signpost / refer to support services.</a:t>
          </a:r>
          <a:endParaRPr lang="en-US"/>
        </a:p>
      </dgm:t>
    </dgm:pt>
    <dgm:pt modelId="{F429CF36-FC93-4CFA-8535-817B9672744A}" type="parTrans" cxnId="{EB1BCEA2-F854-46AB-B65D-1EAD08A4E480}">
      <dgm:prSet/>
      <dgm:spPr/>
      <dgm:t>
        <a:bodyPr/>
        <a:lstStyle/>
        <a:p>
          <a:endParaRPr lang="en-US"/>
        </a:p>
      </dgm:t>
    </dgm:pt>
    <dgm:pt modelId="{429930E8-8516-4682-9341-FCFCD7838CAF}" type="sibTrans" cxnId="{EB1BCEA2-F854-46AB-B65D-1EAD08A4E480}">
      <dgm:prSet/>
      <dgm:spPr/>
      <dgm:t>
        <a:bodyPr/>
        <a:lstStyle/>
        <a:p>
          <a:endParaRPr lang="en-US"/>
        </a:p>
      </dgm:t>
    </dgm:pt>
    <dgm:pt modelId="{4568D344-9901-4321-BDB1-2912636EA91A}">
      <dgm:prSet/>
      <dgm:spPr/>
      <dgm:t>
        <a:bodyPr/>
        <a:lstStyle/>
        <a:p>
          <a:r>
            <a:rPr lang="en-GB"/>
            <a:t>Any other objectives from the group?</a:t>
          </a:r>
          <a:endParaRPr lang="en-US"/>
        </a:p>
      </dgm:t>
    </dgm:pt>
    <dgm:pt modelId="{17FAE3FE-62C8-4B43-8729-BC418A6F7080}" type="parTrans" cxnId="{5698F5D7-2A9E-483B-9A10-B21F061F7B7A}">
      <dgm:prSet/>
      <dgm:spPr/>
      <dgm:t>
        <a:bodyPr/>
        <a:lstStyle/>
        <a:p>
          <a:endParaRPr lang="en-US"/>
        </a:p>
      </dgm:t>
    </dgm:pt>
    <dgm:pt modelId="{9D4C706C-47AA-44FB-B721-87FCD3C041BF}" type="sibTrans" cxnId="{5698F5D7-2A9E-483B-9A10-B21F061F7B7A}">
      <dgm:prSet/>
      <dgm:spPr/>
      <dgm:t>
        <a:bodyPr/>
        <a:lstStyle/>
        <a:p>
          <a:endParaRPr lang="en-US"/>
        </a:p>
      </dgm:t>
    </dgm:pt>
    <dgm:pt modelId="{52F34233-17A1-4775-8BD0-18E76F6D71CA}" type="pres">
      <dgm:prSet presAssocID="{80CA8818-1213-45C1-A800-86CDC420CD3D}" presName="root" presStyleCnt="0">
        <dgm:presLayoutVars>
          <dgm:dir/>
          <dgm:resizeHandles val="exact"/>
        </dgm:presLayoutVars>
      </dgm:prSet>
      <dgm:spPr/>
    </dgm:pt>
    <dgm:pt modelId="{9D2F87C8-2A59-4A52-9662-2B35BED3FF51}" type="pres">
      <dgm:prSet presAssocID="{80CA8818-1213-45C1-A800-86CDC420CD3D}" presName="container" presStyleCnt="0">
        <dgm:presLayoutVars>
          <dgm:dir/>
          <dgm:resizeHandles val="exact"/>
        </dgm:presLayoutVars>
      </dgm:prSet>
      <dgm:spPr/>
    </dgm:pt>
    <dgm:pt modelId="{4316093A-F791-4833-A191-AC951AB26251}" type="pres">
      <dgm:prSet presAssocID="{A46D0EB0-188D-4D5D-991D-CE4BA04D4DE7}" presName="compNode" presStyleCnt="0"/>
      <dgm:spPr/>
    </dgm:pt>
    <dgm:pt modelId="{F06F25A0-27FA-4A83-9BC1-C2DE3A3F7EC9}" type="pres">
      <dgm:prSet presAssocID="{A46D0EB0-188D-4D5D-991D-CE4BA04D4DE7}" presName="iconBgRect" presStyleLbl="bgShp" presStyleIdx="0" presStyleCnt="6"/>
      <dgm:spPr/>
    </dgm:pt>
    <dgm:pt modelId="{E5675702-D774-47E7-A35C-CB6D3A28DE52}" type="pres">
      <dgm:prSet presAssocID="{A46D0EB0-188D-4D5D-991D-CE4BA04D4DE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siness Growth"/>
        </a:ext>
      </dgm:extLst>
    </dgm:pt>
    <dgm:pt modelId="{AAA4ACD2-95C2-4917-B578-AA7D571DCB14}" type="pres">
      <dgm:prSet presAssocID="{A46D0EB0-188D-4D5D-991D-CE4BA04D4DE7}" presName="spaceRect" presStyleCnt="0"/>
      <dgm:spPr/>
    </dgm:pt>
    <dgm:pt modelId="{024B089E-ED60-460C-964C-94965F60E0BF}" type="pres">
      <dgm:prSet presAssocID="{A46D0EB0-188D-4D5D-991D-CE4BA04D4DE7}" presName="textRect" presStyleLbl="revTx" presStyleIdx="0" presStyleCnt="6">
        <dgm:presLayoutVars>
          <dgm:chMax val="1"/>
          <dgm:chPref val="1"/>
        </dgm:presLayoutVars>
      </dgm:prSet>
      <dgm:spPr/>
    </dgm:pt>
    <dgm:pt modelId="{700B4F48-DB6C-4F3E-A2B7-EAE1C941F680}" type="pres">
      <dgm:prSet presAssocID="{A67A89BC-F395-492C-A951-27EA0A74C2CF}" presName="sibTrans" presStyleLbl="sibTrans2D1" presStyleIdx="0" presStyleCnt="0"/>
      <dgm:spPr/>
    </dgm:pt>
    <dgm:pt modelId="{A5306015-282C-4789-9E6D-175F073826C7}" type="pres">
      <dgm:prSet presAssocID="{6931071B-3FA3-42F2-B095-E60FB1B3EFC2}" presName="compNode" presStyleCnt="0"/>
      <dgm:spPr/>
    </dgm:pt>
    <dgm:pt modelId="{AA522581-6F59-4F3F-8DEC-726157AEBA75}" type="pres">
      <dgm:prSet presAssocID="{6931071B-3FA3-42F2-B095-E60FB1B3EFC2}" presName="iconBgRect" presStyleLbl="bgShp" presStyleIdx="1" presStyleCnt="6"/>
      <dgm:spPr/>
    </dgm:pt>
    <dgm:pt modelId="{390269C5-7C8A-430C-84AB-BCB94EDF83AF}" type="pres">
      <dgm:prSet presAssocID="{6931071B-3FA3-42F2-B095-E60FB1B3EFC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by"/>
        </a:ext>
      </dgm:extLst>
    </dgm:pt>
    <dgm:pt modelId="{24FEE638-9528-4886-8599-C0D1A3372781}" type="pres">
      <dgm:prSet presAssocID="{6931071B-3FA3-42F2-B095-E60FB1B3EFC2}" presName="spaceRect" presStyleCnt="0"/>
      <dgm:spPr/>
    </dgm:pt>
    <dgm:pt modelId="{41D3A122-C223-4338-88A2-1440C0239AC5}" type="pres">
      <dgm:prSet presAssocID="{6931071B-3FA3-42F2-B095-E60FB1B3EFC2}" presName="textRect" presStyleLbl="revTx" presStyleIdx="1" presStyleCnt="6">
        <dgm:presLayoutVars>
          <dgm:chMax val="1"/>
          <dgm:chPref val="1"/>
        </dgm:presLayoutVars>
      </dgm:prSet>
      <dgm:spPr/>
    </dgm:pt>
    <dgm:pt modelId="{4AD73157-93A5-42F0-BB54-B5A4CEEF8B08}" type="pres">
      <dgm:prSet presAssocID="{772733BD-ED0A-4C2D-972D-3A4792FD8161}" presName="sibTrans" presStyleLbl="sibTrans2D1" presStyleIdx="0" presStyleCnt="0"/>
      <dgm:spPr/>
    </dgm:pt>
    <dgm:pt modelId="{D582154A-F98A-4AB5-8936-F1EB8D30931A}" type="pres">
      <dgm:prSet presAssocID="{EF5164A0-2115-47E9-8981-019002B1533C}" presName="compNode" presStyleCnt="0"/>
      <dgm:spPr/>
    </dgm:pt>
    <dgm:pt modelId="{972D2FA0-5258-4156-AB4F-0CD1C8BD48F7}" type="pres">
      <dgm:prSet presAssocID="{EF5164A0-2115-47E9-8981-019002B1533C}" presName="iconBgRect" presStyleLbl="bgShp" presStyleIdx="2" presStyleCnt="6"/>
      <dgm:spPr/>
    </dgm:pt>
    <dgm:pt modelId="{7DD4FBA1-A38B-48DC-A520-8852075C6517}" type="pres">
      <dgm:prSet presAssocID="{EF5164A0-2115-47E9-8981-019002B1533C}"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esaw"/>
        </a:ext>
      </dgm:extLst>
    </dgm:pt>
    <dgm:pt modelId="{F449347D-038C-4C4F-A2D9-B2F4CA4A8BD6}" type="pres">
      <dgm:prSet presAssocID="{EF5164A0-2115-47E9-8981-019002B1533C}" presName="spaceRect" presStyleCnt="0"/>
      <dgm:spPr/>
    </dgm:pt>
    <dgm:pt modelId="{88AD1912-B09A-435F-9AA1-CBED4CBF3509}" type="pres">
      <dgm:prSet presAssocID="{EF5164A0-2115-47E9-8981-019002B1533C}" presName="textRect" presStyleLbl="revTx" presStyleIdx="2" presStyleCnt="6">
        <dgm:presLayoutVars>
          <dgm:chMax val="1"/>
          <dgm:chPref val="1"/>
        </dgm:presLayoutVars>
      </dgm:prSet>
      <dgm:spPr/>
    </dgm:pt>
    <dgm:pt modelId="{56C4E143-32B6-48F8-B8F8-1733FEC71AF6}" type="pres">
      <dgm:prSet presAssocID="{A3A86102-4E0F-4DA2-A0ED-F40835B4EE37}" presName="sibTrans" presStyleLbl="sibTrans2D1" presStyleIdx="0" presStyleCnt="0"/>
      <dgm:spPr/>
    </dgm:pt>
    <dgm:pt modelId="{B9EB2CC4-BD9C-44FC-B673-52C1AF15F7BD}" type="pres">
      <dgm:prSet presAssocID="{D580A99A-4735-4836-8D54-B43BE68E0BA8}" presName="compNode" presStyleCnt="0"/>
      <dgm:spPr/>
    </dgm:pt>
    <dgm:pt modelId="{C97CE61F-4941-4697-A97C-16F29B5007D1}" type="pres">
      <dgm:prSet presAssocID="{D580A99A-4735-4836-8D54-B43BE68E0BA8}" presName="iconBgRect" presStyleLbl="bgShp" presStyleIdx="3" presStyleCnt="6"/>
      <dgm:spPr/>
    </dgm:pt>
    <dgm:pt modelId="{7C462A11-4232-43B7-A3F7-8DDAEAA9CD85}" type="pres">
      <dgm:prSet presAssocID="{D580A99A-4735-4836-8D54-B43BE68E0BA8}"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B2D5CD68-0484-4F3B-9BD3-19DC6FBCF606}" type="pres">
      <dgm:prSet presAssocID="{D580A99A-4735-4836-8D54-B43BE68E0BA8}" presName="spaceRect" presStyleCnt="0"/>
      <dgm:spPr/>
    </dgm:pt>
    <dgm:pt modelId="{89DC7620-972A-4972-932C-F0552753405E}" type="pres">
      <dgm:prSet presAssocID="{D580A99A-4735-4836-8D54-B43BE68E0BA8}" presName="textRect" presStyleLbl="revTx" presStyleIdx="3" presStyleCnt="6">
        <dgm:presLayoutVars>
          <dgm:chMax val="1"/>
          <dgm:chPref val="1"/>
        </dgm:presLayoutVars>
      </dgm:prSet>
      <dgm:spPr/>
    </dgm:pt>
    <dgm:pt modelId="{5E41254F-D7FA-4405-9B1C-57FC4002A455}" type="pres">
      <dgm:prSet presAssocID="{CA8BC72F-331A-4F4D-8946-0000DD8E07A8}" presName="sibTrans" presStyleLbl="sibTrans2D1" presStyleIdx="0" presStyleCnt="0"/>
      <dgm:spPr/>
    </dgm:pt>
    <dgm:pt modelId="{D1DDAD32-0138-4B0C-847D-A676A7D184AD}" type="pres">
      <dgm:prSet presAssocID="{C0757906-C16E-4F76-BF09-1727B4D05DB4}" presName="compNode" presStyleCnt="0"/>
      <dgm:spPr/>
    </dgm:pt>
    <dgm:pt modelId="{507E491C-542B-4526-9E41-B47A004A3ECE}" type="pres">
      <dgm:prSet presAssocID="{C0757906-C16E-4F76-BF09-1727B4D05DB4}" presName="iconBgRect" presStyleLbl="bgShp" presStyleIdx="4" presStyleCnt="6"/>
      <dgm:spPr/>
    </dgm:pt>
    <dgm:pt modelId="{D3883F7F-203B-4158-A0BF-AD033F877E83}" type="pres">
      <dgm:prSet presAssocID="{C0757906-C16E-4F76-BF09-1727B4D05DB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Questions"/>
        </a:ext>
      </dgm:extLst>
    </dgm:pt>
    <dgm:pt modelId="{298C03F4-B684-4A26-BCE1-6E1C4A06BCF0}" type="pres">
      <dgm:prSet presAssocID="{C0757906-C16E-4F76-BF09-1727B4D05DB4}" presName="spaceRect" presStyleCnt="0"/>
      <dgm:spPr/>
    </dgm:pt>
    <dgm:pt modelId="{C97AE1CF-5913-4331-8955-FF08AB601F26}" type="pres">
      <dgm:prSet presAssocID="{C0757906-C16E-4F76-BF09-1727B4D05DB4}" presName="textRect" presStyleLbl="revTx" presStyleIdx="4" presStyleCnt="6">
        <dgm:presLayoutVars>
          <dgm:chMax val="1"/>
          <dgm:chPref val="1"/>
        </dgm:presLayoutVars>
      </dgm:prSet>
      <dgm:spPr/>
    </dgm:pt>
    <dgm:pt modelId="{4DDFC61E-00C4-40EE-A242-1E2007ABB7FB}" type="pres">
      <dgm:prSet presAssocID="{429930E8-8516-4682-9341-FCFCD7838CAF}" presName="sibTrans" presStyleLbl="sibTrans2D1" presStyleIdx="0" presStyleCnt="0"/>
      <dgm:spPr/>
    </dgm:pt>
    <dgm:pt modelId="{28FB19FD-B8FC-4684-B22D-419390F0CB20}" type="pres">
      <dgm:prSet presAssocID="{4568D344-9901-4321-BDB1-2912636EA91A}" presName="compNode" presStyleCnt="0"/>
      <dgm:spPr/>
    </dgm:pt>
    <dgm:pt modelId="{8BAD3C50-9B6F-4D2E-A779-E8B2A62AD377}" type="pres">
      <dgm:prSet presAssocID="{4568D344-9901-4321-BDB1-2912636EA91A}" presName="iconBgRect" presStyleLbl="bgShp" presStyleIdx="5" presStyleCnt="6"/>
      <dgm:spPr/>
    </dgm:pt>
    <dgm:pt modelId="{17408D8C-FC12-4DB2-B804-798926ADBB18}" type="pres">
      <dgm:prSet presAssocID="{4568D344-9901-4321-BDB1-2912636EA91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itcoin"/>
        </a:ext>
      </dgm:extLst>
    </dgm:pt>
    <dgm:pt modelId="{FE5D7C14-1A68-453F-85A4-CE70E8E118CE}" type="pres">
      <dgm:prSet presAssocID="{4568D344-9901-4321-BDB1-2912636EA91A}" presName="spaceRect" presStyleCnt="0"/>
      <dgm:spPr/>
    </dgm:pt>
    <dgm:pt modelId="{AE0D508E-7BF4-4FAE-95D4-02DE17F1281B}" type="pres">
      <dgm:prSet presAssocID="{4568D344-9901-4321-BDB1-2912636EA91A}" presName="textRect" presStyleLbl="revTx" presStyleIdx="5" presStyleCnt="6">
        <dgm:presLayoutVars>
          <dgm:chMax val="1"/>
          <dgm:chPref val="1"/>
        </dgm:presLayoutVars>
      </dgm:prSet>
      <dgm:spPr/>
    </dgm:pt>
  </dgm:ptLst>
  <dgm:cxnLst>
    <dgm:cxn modelId="{EFA1BB0B-6B11-4D42-9408-8CD4DF4FECB2}" type="presOf" srcId="{A67A89BC-F395-492C-A951-27EA0A74C2CF}" destId="{700B4F48-DB6C-4F3E-A2B7-EAE1C941F680}" srcOrd="0" destOrd="0" presId="urn:microsoft.com/office/officeart/2018/2/layout/IconCircleList"/>
    <dgm:cxn modelId="{02DFF815-CDB9-486A-83B8-3C7A11D6033D}" type="presOf" srcId="{D580A99A-4735-4836-8D54-B43BE68E0BA8}" destId="{89DC7620-972A-4972-932C-F0552753405E}" srcOrd="0" destOrd="0" presId="urn:microsoft.com/office/officeart/2018/2/layout/IconCircleList"/>
    <dgm:cxn modelId="{410D6660-92AC-4D1D-B5A0-50D008729859}" type="presOf" srcId="{80CA8818-1213-45C1-A800-86CDC420CD3D}" destId="{52F34233-17A1-4775-8BD0-18E76F6D71CA}" srcOrd="0" destOrd="0" presId="urn:microsoft.com/office/officeart/2018/2/layout/IconCircleList"/>
    <dgm:cxn modelId="{347BE446-6392-46A2-86B2-3428936225AB}" type="presOf" srcId="{EF5164A0-2115-47E9-8981-019002B1533C}" destId="{88AD1912-B09A-435F-9AA1-CBED4CBF3509}" srcOrd="0" destOrd="0" presId="urn:microsoft.com/office/officeart/2018/2/layout/IconCircleList"/>
    <dgm:cxn modelId="{9B6DEE8B-83C6-49BB-83BD-A7D14237D8DE}" type="presOf" srcId="{A46D0EB0-188D-4D5D-991D-CE4BA04D4DE7}" destId="{024B089E-ED60-460C-964C-94965F60E0BF}" srcOrd="0" destOrd="0" presId="urn:microsoft.com/office/officeart/2018/2/layout/IconCircleList"/>
    <dgm:cxn modelId="{EB1BCEA2-F854-46AB-B65D-1EAD08A4E480}" srcId="{80CA8818-1213-45C1-A800-86CDC420CD3D}" destId="{C0757906-C16E-4F76-BF09-1727B4D05DB4}" srcOrd="4" destOrd="0" parTransId="{F429CF36-FC93-4CFA-8535-817B9672744A}" sibTransId="{429930E8-8516-4682-9341-FCFCD7838CAF}"/>
    <dgm:cxn modelId="{B226A8B2-55E3-48FC-A66B-46A642D0B61D}" type="presOf" srcId="{772733BD-ED0A-4C2D-972D-3A4792FD8161}" destId="{4AD73157-93A5-42F0-BB54-B5A4CEEF8B08}" srcOrd="0" destOrd="0" presId="urn:microsoft.com/office/officeart/2018/2/layout/IconCircleList"/>
    <dgm:cxn modelId="{037F9CBC-4DEA-4925-B016-F91732C3BAE3}" srcId="{80CA8818-1213-45C1-A800-86CDC420CD3D}" destId="{D580A99A-4735-4836-8D54-B43BE68E0BA8}" srcOrd="3" destOrd="0" parTransId="{B79CC9E4-4864-4DF8-BD22-DA16D829A672}" sibTransId="{CA8BC72F-331A-4F4D-8946-0000DD8E07A8}"/>
    <dgm:cxn modelId="{F237C9BC-11F7-4A06-B42F-891DFCDFDFDD}" srcId="{80CA8818-1213-45C1-A800-86CDC420CD3D}" destId="{6931071B-3FA3-42F2-B095-E60FB1B3EFC2}" srcOrd="1" destOrd="0" parTransId="{64FACE79-9950-4D5C-8A72-93E2D97528A9}" sibTransId="{772733BD-ED0A-4C2D-972D-3A4792FD8161}"/>
    <dgm:cxn modelId="{2DA46FC3-5846-453E-B1A0-2C55CEE5F49E}" srcId="{80CA8818-1213-45C1-A800-86CDC420CD3D}" destId="{EF5164A0-2115-47E9-8981-019002B1533C}" srcOrd="2" destOrd="0" parTransId="{C80AF383-897C-414A-8D3E-931B2652DBB7}" sibTransId="{A3A86102-4E0F-4DA2-A0ED-F40835B4EE37}"/>
    <dgm:cxn modelId="{2A716EC9-111E-43F5-9B13-981F47A07261}" type="presOf" srcId="{CA8BC72F-331A-4F4D-8946-0000DD8E07A8}" destId="{5E41254F-D7FA-4405-9B1C-57FC4002A455}" srcOrd="0" destOrd="0" presId="urn:microsoft.com/office/officeart/2018/2/layout/IconCircleList"/>
    <dgm:cxn modelId="{1F699ACE-F7F1-4830-A5DD-CBFFB53AA6CF}" type="presOf" srcId="{429930E8-8516-4682-9341-FCFCD7838CAF}" destId="{4DDFC61E-00C4-40EE-A242-1E2007ABB7FB}" srcOrd="0" destOrd="0" presId="urn:microsoft.com/office/officeart/2018/2/layout/IconCircleList"/>
    <dgm:cxn modelId="{D546CCCE-1057-475E-BFA7-491D07BE7FB5}" type="presOf" srcId="{A3A86102-4E0F-4DA2-A0ED-F40835B4EE37}" destId="{56C4E143-32B6-48F8-B8F8-1733FEC71AF6}" srcOrd="0" destOrd="0" presId="urn:microsoft.com/office/officeart/2018/2/layout/IconCircleList"/>
    <dgm:cxn modelId="{5698F5D7-2A9E-483B-9A10-B21F061F7B7A}" srcId="{80CA8818-1213-45C1-A800-86CDC420CD3D}" destId="{4568D344-9901-4321-BDB1-2912636EA91A}" srcOrd="5" destOrd="0" parTransId="{17FAE3FE-62C8-4B43-8729-BC418A6F7080}" sibTransId="{9D4C706C-47AA-44FB-B721-87FCD3C041BF}"/>
    <dgm:cxn modelId="{5FB77AE6-57E0-4B4D-8432-E002740B9F7C}" type="presOf" srcId="{C0757906-C16E-4F76-BF09-1727B4D05DB4}" destId="{C97AE1CF-5913-4331-8955-FF08AB601F26}" srcOrd="0" destOrd="0" presId="urn:microsoft.com/office/officeart/2018/2/layout/IconCircleList"/>
    <dgm:cxn modelId="{34037FEC-35B7-4DC4-8316-D371CBD8A3CD}" srcId="{80CA8818-1213-45C1-A800-86CDC420CD3D}" destId="{A46D0EB0-188D-4D5D-991D-CE4BA04D4DE7}" srcOrd="0" destOrd="0" parTransId="{1DEC5F1A-10A2-498D-B44E-19935ED37EA7}" sibTransId="{A67A89BC-F395-492C-A951-27EA0A74C2CF}"/>
    <dgm:cxn modelId="{0A3936F6-DEF0-45DB-B963-3BBAE895121E}" type="presOf" srcId="{4568D344-9901-4321-BDB1-2912636EA91A}" destId="{AE0D508E-7BF4-4FAE-95D4-02DE17F1281B}" srcOrd="0" destOrd="0" presId="urn:microsoft.com/office/officeart/2018/2/layout/IconCircleList"/>
    <dgm:cxn modelId="{6F769DF6-F2CE-413F-B3D2-0ECBB85E145C}" type="presOf" srcId="{6931071B-3FA3-42F2-B095-E60FB1B3EFC2}" destId="{41D3A122-C223-4338-88A2-1440C0239AC5}" srcOrd="0" destOrd="0" presId="urn:microsoft.com/office/officeart/2018/2/layout/IconCircleList"/>
    <dgm:cxn modelId="{E99298C3-346A-4DCB-862D-81E6BED1D4B6}" type="presParOf" srcId="{52F34233-17A1-4775-8BD0-18E76F6D71CA}" destId="{9D2F87C8-2A59-4A52-9662-2B35BED3FF51}" srcOrd="0" destOrd="0" presId="urn:microsoft.com/office/officeart/2018/2/layout/IconCircleList"/>
    <dgm:cxn modelId="{0069EB1D-E711-4C5A-9D68-33C3EC28FDF4}" type="presParOf" srcId="{9D2F87C8-2A59-4A52-9662-2B35BED3FF51}" destId="{4316093A-F791-4833-A191-AC951AB26251}" srcOrd="0" destOrd="0" presId="urn:microsoft.com/office/officeart/2018/2/layout/IconCircleList"/>
    <dgm:cxn modelId="{CACC4D6A-3DDF-43C2-8565-D92E373331CF}" type="presParOf" srcId="{4316093A-F791-4833-A191-AC951AB26251}" destId="{F06F25A0-27FA-4A83-9BC1-C2DE3A3F7EC9}" srcOrd="0" destOrd="0" presId="urn:microsoft.com/office/officeart/2018/2/layout/IconCircleList"/>
    <dgm:cxn modelId="{E343A245-CCFC-4AC9-9B3D-C19B3226D9A4}" type="presParOf" srcId="{4316093A-F791-4833-A191-AC951AB26251}" destId="{E5675702-D774-47E7-A35C-CB6D3A28DE52}" srcOrd="1" destOrd="0" presId="urn:microsoft.com/office/officeart/2018/2/layout/IconCircleList"/>
    <dgm:cxn modelId="{4902D1B1-9A92-4A35-B944-7A3A544AB933}" type="presParOf" srcId="{4316093A-F791-4833-A191-AC951AB26251}" destId="{AAA4ACD2-95C2-4917-B578-AA7D571DCB14}" srcOrd="2" destOrd="0" presId="urn:microsoft.com/office/officeart/2018/2/layout/IconCircleList"/>
    <dgm:cxn modelId="{219066EC-4DEB-4344-93F4-CC7E309BF2E9}" type="presParOf" srcId="{4316093A-F791-4833-A191-AC951AB26251}" destId="{024B089E-ED60-460C-964C-94965F60E0BF}" srcOrd="3" destOrd="0" presId="urn:microsoft.com/office/officeart/2018/2/layout/IconCircleList"/>
    <dgm:cxn modelId="{B4815ABB-BD98-4C54-AC92-65C940504DDA}" type="presParOf" srcId="{9D2F87C8-2A59-4A52-9662-2B35BED3FF51}" destId="{700B4F48-DB6C-4F3E-A2B7-EAE1C941F680}" srcOrd="1" destOrd="0" presId="urn:microsoft.com/office/officeart/2018/2/layout/IconCircleList"/>
    <dgm:cxn modelId="{591E0392-6BD0-4A8C-975A-FF9BFB6272FC}" type="presParOf" srcId="{9D2F87C8-2A59-4A52-9662-2B35BED3FF51}" destId="{A5306015-282C-4789-9E6D-175F073826C7}" srcOrd="2" destOrd="0" presId="urn:microsoft.com/office/officeart/2018/2/layout/IconCircleList"/>
    <dgm:cxn modelId="{42E46729-B911-4A04-8946-89E58834C2F0}" type="presParOf" srcId="{A5306015-282C-4789-9E6D-175F073826C7}" destId="{AA522581-6F59-4F3F-8DEC-726157AEBA75}" srcOrd="0" destOrd="0" presId="urn:microsoft.com/office/officeart/2018/2/layout/IconCircleList"/>
    <dgm:cxn modelId="{C9F03855-57A7-47DC-BB96-FD7009EEDC0C}" type="presParOf" srcId="{A5306015-282C-4789-9E6D-175F073826C7}" destId="{390269C5-7C8A-430C-84AB-BCB94EDF83AF}" srcOrd="1" destOrd="0" presId="urn:microsoft.com/office/officeart/2018/2/layout/IconCircleList"/>
    <dgm:cxn modelId="{36717734-96D9-43E0-873F-0C87CB5B1B7D}" type="presParOf" srcId="{A5306015-282C-4789-9E6D-175F073826C7}" destId="{24FEE638-9528-4886-8599-C0D1A3372781}" srcOrd="2" destOrd="0" presId="urn:microsoft.com/office/officeart/2018/2/layout/IconCircleList"/>
    <dgm:cxn modelId="{16CDE510-5BF6-4459-ACCE-30A0E0F2C34B}" type="presParOf" srcId="{A5306015-282C-4789-9E6D-175F073826C7}" destId="{41D3A122-C223-4338-88A2-1440C0239AC5}" srcOrd="3" destOrd="0" presId="urn:microsoft.com/office/officeart/2018/2/layout/IconCircleList"/>
    <dgm:cxn modelId="{FE30E95D-7211-442F-8E4B-A8040D362D38}" type="presParOf" srcId="{9D2F87C8-2A59-4A52-9662-2B35BED3FF51}" destId="{4AD73157-93A5-42F0-BB54-B5A4CEEF8B08}" srcOrd="3" destOrd="0" presId="urn:microsoft.com/office/officeart/2018/2/layout/IconCircleList"/>
    <dgm:cxn modelId="{4A8A7365-13E2-4A0A-A9C4-970BEEC687A8}" type="presParOf" srcId="{9D2F87C8-2A59-4A52-9662-2B35BED3FF51}" destId="{D582154A-F98A-4AB5-8936-F1EB8D30931A}" srcOrd="4" destOrd="0" presId="urn:microsoft.com/office/officeart/2018/2/layout/IconCircleList"/>
    <dgm:cxn modelId="{3F7EBB2E-5603-4B77-A745-235894B6AB09}" type="presParOf" srcId="{D582154A-F98A-4AB5-8936-F1EB8D30931A}" destId="{972D2FA0-5258-4156-AB4F-0CD1C8BD48F7}" srcOrd="0" destOrd="0" presId="urn:microsoft.com/office/officeart/2018/2/layout/IconCircleList"/>
    <dgm:cxn modelId="{282DDBF3-9D5F-4BF3-9357-B1754749A8E0}" type="presParOf" srcId="{D582154A-F98A-4AB5-8936-F1EB8D30931A}" destId="{7DD4FBA1-A38B-48DC-A520-8852075C6517}" srcOrd="1" destOrd="0" presId="urn:microsoft.com/office/officeart/2018/2/layout/IconCircleList"/>
    <dgm:cxn modelId="{96090D52-1448-4E69-B1BD-86A17065D5B7}" type="presParOf" srcId="{D582154A-F98A-4AB5-8936-F1EB8D30931A}" destId="{F449347D-038C-4C4F-A2D9-B2F4CA4A8BD6}" srcOrd="2" destOrd="0" presId="urn:microsoft.com/office/officeart/2018/2/layout/IconCircleList"/>
    <dgm:cxn modelId="{DDF1FA33-5569-4250-9FB1-7223944ECB1F}" type="presParOf" srcId="{D582154A-F98A-4AB5-8936-F1EB8D30931A}" destId="{88AD1912-B09A-435F-9AA1-CBED4CBF3509}" srcOrd="3" destOrd="0" presId="urn:microsoft.com/office/officeart/2018/2/layout/IconCircleList"/>
    <dgm:cxn modelId="{F21D8F78-6895-4948-9ED7-B117CB15C05F}" type="presParOf" srcId="{9D2F87C8-2A59-4A52-9662-2B35BED3FF51}" destId="{56C4E143-32B6-48F8-B8F8-1733FEC71AF6}" srcOrd="5" destOrd="0" presId="urn:microsoft.com/office/officeart/2018/2/layout/IconCircleList"/>
    <dgm:cxn modelId="{C216D989-173B-4184-AF2A-6BDA07D7DC91}" type="presParOf" srcId="{9D2F87C8-2A59-4A52-9662-2B35BED3FF51}" destId="{B9EB2CC4-BD9C-44FC-B673-52C1AF15F7BD}" srcOrd="6" destOrd="0" presId="urn:microsoft.com/office/officeart/2018/2/layout/IconCircleList"/>
    <dgm:cxn modelId="{D1F389B8-3038-40A9-9081-D5922B06E720}" type="presParOf" srcId="{B9EB2CC4-BD9C-44FC-B673-52C1AF15F7BD}" destId="{C97CE61F-4941-4697-A97C-16F29B5007D1}" srcOrd="0" destOrd="0" presId="urn:microsoft.com/office/officeart/2018/2/layout/IconCircleList"/>
    <dgm:cxn modelId="{5BE6297D-6CF4-4960-B75E-14728E782FCF}" type="presParOf" srcId="{B9EB2CC4-BD9C-44FC-B673-52C1AF15F7BD}" destId="{7C462A11-4232-43B7-A3F7-8DDAEAA9CD85}" srcOrd="1" destOrd="0" presId="urn:microsoft.com/office/officeart/2018/2/layout/IconCircleList"/>
    <dgm:cxn modelId="{98FCD9C6-8095-48AA-9783-98A55864F360}" type="presParOf" srcId="{B9EB2CC4-BD9C-44FC-B673-52C1AF15F7BD}" destId="{B2D5CD68-0484-4F3B-9BD3-19DC6FBCF606}" srcOrd="2" destOrd="0" presId="urn:microsoft.com/office/officeart/2018/2/layout/IconCircleList"/>
    <dgm:cxn modelId="{BBE041A4-6120-48C9-B575-306CE306B458}" type="presParOf" srcId="{B9EB2CC4-BD9C-44FC-B673-52C1AF15F7BD}" destId="{89DC7620-972A-4972-932C-F0552753405E}" srcOrd="3" destOrd="0" presId="urn:microsoft.com/office/officeart/2018/2/layout/IconCircleList"/>
    <dgm:cxn modelId="{BE62802F-8C9F-46B4-8403-9A16213A0DB8}" type="presParOf" srcId="{9D2F87C8-2A59-4A52-9662-2B35BED3FF51}" destId="{5E41254F-D7FA-4405-9B1C-57FC4002A455}" srcOrd="7" destOrd="0" presId="urn:microsoft.com/office/officeart/2018/2/layout/IconCircleList"/>
    <dgm:cxn modelId="{9FF6AC36-A412-4FDC-85EF-814D09126199}" type="presParOf" srcId="{9D2F87C8-2A59-4A52-9662-2B35BED3FF51}" destId="{D1DDAD32-0138-4B0C-847D-A676A7D184AD}" srcOrd="8" destOrd="0" presId="urn:microsoft.com/office/officeart/2018/2/layout/IconCircleList"/>
    <dgm:cxn modelId="{DF1C8A65-058F-400D-8598-6EF2FE6E1F1C}" type="presParOf" srcId="{D1DDAD32-0138-4B0C-847D-A676A7D184AD}" destId="{507E491C-542B-4526-9E41-B47A004A3ECE}" srcOrd="0" destOrd="0" presId="urn:microsoft.com/office/officeart/2018/2/layout/IconCircleList"/>
    <dgm:cxn modelId="{0E7B7DDE-26A9-4303-B330-3C1F274558A6}" type="presParOf" srcId="{D1DDAD32-0138-4B0C-847D-A676A7D184AD}" destId="{D3883F7F-203B-4158-A0BF-AD033F877E83}" srcOrd="1" destOrd="0" presId="urn:microsoft.com/office/officeart/2018/2/layout/IconCircleList"/>
    <dgm:cxn modelId="{D56F23A0-D284-4FE8-BD18-BE34BC735B9B}" type="presParOf" srcId="{D1DDAD32-0138-4B0C-847D-A676A7D184AD}" destId="{298C03F4-B684-4A26-BCE1-6E1C4A06BCF0}" srcOrd="2" destOrd="0" presId="urn:microsoft.com/office/officeart/2018/2/layout/IconCircleList"/>
    <dgm:cxn modelId="{B5D10417-C5AD-4D40-B357-7D7C6823893E}" type="presParOf" srcId="{D1DDAD32-0138-4B0C-847D-A676A7D184AD}" destId="{C97AE1CF-5913-4331-8955-FF08AB601F26}" srcOrd="3" destOrd="0" presId="urn:microsoft.com/office/officeart/2018/2/layout/IconCircleList"/>
    <dgm:cxn modelId="{7D6D62E1-7A11-4E9B-AD15-4EBEF5DD2D62}" type="presParOf" srcId="{9D2F87C8-2A59-4A52-9662-2B35BED3FF51}" destId="{4DDFC61E-00C4-40EE-A242-1E2007ABB7FB}" srcOrd="9" destOrd="0" presId="urn:microsoft.com/office/officeart/2018/2/layout/IconCircleList"/>
    <dgm:cxn modelId="{383BB8E5-991B-4B63-9A4B-4914565260F2}" type="presParOf" srcId="{9D2F87C8-2A59-4A52-9662-2B35BED3FF51}" destId="{28FB19FD-B8FC-4684-B22D-419390F0CB20}" srcOrd="10" destOrd="0" presId="urn:microsoft.com/office/officeart/2018/2/layout/IconCircleList"/>
    <dgm:cxn modelId="{CBDBAF7D-F186-41DF-83CC-48CF1431312F}" type="presParOf" srcId="{28FB19FD-B8FC-4684-B22D-419390F0CB20}" destId="{8BAD3C50-9B6F-4D2E-A779-E8B2A62AD377}" srcOrd="0" destOrd="0" presId="urn:microsoft.com/office/officeart/2018/2/layout/IconCircleList"/>
    <dgm:cxn modelId="{52800273-BA79-43A7-8ACA-B674D17D506E}" type="presParOf" srcId="{28FB19FD-B8FC-4684-B22D-419390F0CB20}" destId="{17408D8C-FC12-4DB2-B804-798926ADBB18}" srcOrd="1" destOrd="0" presId="urn:microsoft.com/office/officeart/2018/2/layout/IconCircleList"/>
    <dgm:cxn modelId="{3BC49C1C-02DC-4AEA-8E2C-3FA614F6AA89}" type="presParOf" srcId="{28FB19FD-B8FC-4684-B22D-419390F0CB20}" destId="{FE5D7C14-1A68-453F-85A4-CE70E8E118CE}" srcOrd="2" destOrd="0" presId="urn:microsoft.com/office/officeart/2018/2/layout/IconCircleList"/>
    <dgm:cxn modelId="{65A83202-67AC-4A42-8A1C-6FF9792DA302}" type="presParOf" srcId="{28FB19FD-B8FC-4684-B22D-419390F0CB20}" destId="{AE0D508E-7BF4-4FAE-95D4-02DE17F1281B}"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F87EFF-C2FA-481D-AB13-0CD9EB23F90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C3971F6-D38B-4131-9BFC-4480279F9539}">
      <dgm:prSet/>
      <dgm:spPr/>
      <dgm:t>
        <a:bodyPr/>
        <a:lstStyle/>
        <a:p>
          <a:r>
            <a:rPr lang="en-GB"/>
            <a:t>Anne, aged 27 has attended alone. She is a new patient, having recently moved to Bradford from Lincoln. She wants to be referred to the midwife as she thinks she is 20 weeks pregnant. </a:t>
          </a:r>
          <a:endParaRPr lang="en-US"/>
        </a:p>
      </dgm:t>
    </dgm:pt>
    <dgm:pt modelId="{3BD25C18-D8F3-4E82-9291-E14B7F7C3AC7}" type="parTrans" cxnId="{F4FA76EF-5A9A-477E-8947-A426FDF84173}">
      <dgm:prSet/>
      <dgm:spPr/>
      <dgm:t>
        <a:bodyPr/>
        <a:lstStyle/>
        <a:p>
          <a:endParaRPr lang="en-US"/>
        </a:p>
      </dgm:t>
    </dgm:pt>
    <dgm:pt modelId="{2D705ECE-79A6-4ECB-AF98-590441EB9AB6}" type="sibTrans" cxnId="{F4FA76EF-5A9A-477E-8947-A426FDF84173}">
      <dgm:prSet/>
      <dgm:spPr/>
      <dgm:t>
        <a:bodyPr/>
        <a:lstStyle/>
        <a:p>
          <a:endParaRPr lang="en-US"/>
        </a:p>
      </dgm:t>
    </dgm:pt>
    <dgm:pt modelId="{3CAF3E88-B436-4BF5-9C49-3B6B03DF3A6D}">
      <dgm:prSet/>
      <dgm:spPr/>
      <dgm:t>
        <a:bodyPr/>
        <a:lstStyle/>
        <a:p>
          <a:r>
            <a:rPr lang="en-GB"/>
            <a:t>What would you ask about/do during the consultation? </a:t>
          </a:r>
          <a:endParaRPr lang="en-US"/>
        </a:p>
      </dgm:t>
    </dgm:pt>
    <dgm:pt modelId="{4CBDE6A7-8955-4E2F-8817-FFE5F122A04D}" type="parTrans" cxnId="{ACCA0896-7C44-4E60-BBAA-6821047C6BEA}">
      <dgm:prSet/>
      <dgm:spPr/>
      <dgm:t>
        <a:bodyPr/>
        <a:lstStyle/>
        <a:p>
          <a:endParaRPr lang="en-US"/>
        </a:p>
      </dgm:t>
    </dgm:pt>
    <dgm:pt modelId="{49A777B3-BBF8-42AB-94D4-D69DF8F2B261}" type="sibTrans" cxnId="{ACCA0896-7C44-4E60-BBAA-6821047C6BEA}">
      <dgm:prSet/>
      <dgm:spPr/>
      <dgm:t>
        <a:bodyPr/>
        <a:lstStyle/>
        <a:p>
          <a:endParaRPr lang="en-US"/>
        </a:p>
      </dgm:t>
    </dgm:pt>
    <dgm:pt modelId="{0AB059FB-3DE0-4BB2-8F0E-1E39ADBDF4F5}">
      <dgm:prSet/>
      <dgm:spPr/>
      <dgm:t>
        <a:bodyPr/>
        <a:lstStyle/>
        <a:p>
          <a:r>
            <a:rPr lang="en-GB"/>
            <a:t>What else might you need to consider? </a:t>
          </a:r>
          <a:endParaRPr lang="en-US"/>
        </a:p>
      </dgm:t>
    </dgm:pt>
    <dgm:pt modelId="{A7B8A000-816A-477C-90B2-E35F9F77B945}" type="parTrans" cxnId="{91EC9E36-2108-43D5-9F0C-375711F69195}">
      <dgm:prSet/>
      <dgm:spPr/>
      <dgm:t>
        <a:bodyPr/>
        <a:lstStyle/>
        <a:p>
          <a:endParaRPr lang="en-US"/>
        </a:p>
      </dgm:t>
    </dgm:pt>
    <dgm:pt modelId="{244C21D4-9202-404A-946A-6F25208F8A67}" type="sibTrans" cxnId="{91EC9E36-2108-43D5-9F0C-375711F69195}">
      <dgm:prSet/>
      <dgm:spPr/>
      <dgm:t>
        <a:bodyPr/>
        <a:lstStyle/>
        <a:p>
          <a:endParaRPr lang="en-US"/>
        </a:p>
      </dgm:t>
    </dgm:pt>
    <dgm:pt modelId="{0E382D74-6DEE-434A-9929-0C4936E4FAA2}">
      <dgm:prSet/>
      <dgm:spPr/>
      <dgm:t>
        <a:bodyPr/>
        <a:lstStyle/>
        <a:p>
          <a:r>
            <a:rPr lang="en-GB"/>
            <a:t>From where might you gather more information? </a:t>
          </a:r>
          <a:endParaRPr lang="en-US"/>
        </a:p>
      </dgm:t>
    </dgm:pt>
    <dgm:pt modelId="{6F95592E-5321-44F2-AC20-F8C14ADCA75B}" type="parTrans" cxnId="{6F3D195C-4A3A-44B6-82A4-59644F7BD22A}">
      <dgm:prSet/>
      <dgm:spPr/>
      <dgm:t>
        <a:bodyPr/>
        <a:lstStyle/>
        <a:p>
          <a:endParaRPr lang="en-US"/>
        </a:p>
      </dgm:t>
    </dgm:pt>
    <dgm:pt modelId="{55507E61-0CE9-4BC2-BC2D-6241EED72414}" type="sibTrans" cxnId="{6F3D195C-4A3A-44B6-82A4-59644F7BD22A}">
      <dgm:prSet/>
      <dgm:spPr/>
      <dgm:t>
        <a:bodyPr/>
        <a:lstStyle/>
        <a:p>
          <a:endParaRPr lang="en-US"/>
        </a:p>
      </dgm:t>
    </dgm:pt>
    <dgm:pt modelId="{393E7C2C-ED4B-4707-80DF-29C09C8242CA}" type="pres">
      <dgm:prSet presAssocID="{80F87EFF-C2FA-481D-AB13-0CD9EB23F905}" presName="linear" presStyleCnt="0">
        <dgm:presLayoutVars>
          <dgm:animLvl val="lvl"/>
          <dgm:resizeHandles val="exact"/>
        </dgm:presLayoutVars>
      </dgm:prSet>
      <dgm:spPr/>
    </dgm:pt>
    <dgm:pt modelId="{65B81D85-2606-4CEB-8C1B-2E62FCE2871B}" type="pres">
      <dgm:prSet presAssocID="{BC3971F6-D38B-4131-9BFC-4480279F9539}" presName="parentText" presStyleLbl="node1" presStyleIdx="0" presStyleCnt="1">
        <dgm:presLayoutVars>
          <dgm:chMax val="0"/>
          <dgm:bulletEnabled val="1"/>
        </dgm:presLayoutVars>
      </dgm:prSet>
      <dgm:spPr/>
    </dgm:pt>
    <dgm:pt modelId="{A5B4778C-B7B9-4568-8343-FF9F06151A84}" type="pres">
      <dgm:prSet presAssocID="{BC3971F6-D38B-4131-9BFC-4480279F9539}" presName="childText" presStyleLbl="revTx" presStyleIdx="0" presStyleCnt="1">
        <dgm:presLayoutVars>
          <dgm:bulletEnabled val="1"/>
        </dgm:presLayoutVars>
      </dgm:prSet>
      <dgm:spPr/>
    </dgm:pt>
  </dgm:ptLst>
  <dgm:cxnLst>
    <dgm:cxn modelId="{91EC9E36-2108-43D5-9F0C-375711F69195}" srcId="{BC3971F6-D38B-4131-9BFC-4480279F9539}" destId="{0AB059FB-3DE0-4BB2-8F0E-1E39ADBDF4F5}" srcOrd="1" destOrd="0" parTransId="{A7B8A000-816A-477C-90B2-E35F9F77B945}" sibTransId="{244C21D4-9202-404A-946A-6F25208F8A67}"/>
    <dgm:cxn modelId="{6F3D195C-4A3A-44B6-82A4-59644F7BD22A}" srcId="{BC3971F6-D38B-4131-9BFC-4480279F9539}" destId="{0E382D74-6DEE-434A-9929-0C4936E4FAA2}" srcOrd="2" destOrd="0" parTransId="{6F95592E-5321-44F2-AC20-F8C14ADCA75B}" sibTransId="{55507E61-0CE9-4BC2-BC2D-6241EED72414}"/>
    <dgm:cxn modelId="{1D9D9F44-CE52-4B93-8C89-B7EA629E24D6}" type="presOf" srcId="{80F87EFF-C2FA-481D-AB13-0CD9EB23F905}" destId="{393E7C2C-ED4B-4707-80DF-29C09C8242CA}" srcOrd="0" destOrd="0" presId="urn:microsoft.com/office/officeart/2005/8/layout/vList2"/>
    <dgm:cxn modelId="{C4124065-A7CB-498C-9140-9366332EFA94}" type="presOf" srcId="{3CAF3E88-B436-4BF5-9C49-3B6B03DF3A6D}" destId="{A5B4778C-B7B9-4568-8343-FF9F06151A84}" srcOrd="0" destOrd="0" presId="urn:microsoft.com/office/officeart/2005/8/layout/vList2"/>
    <dgm:cxn modelId="{E258866C-3027-476F-8DAD-F52281A65B72}" type="presOf" srcId="{0E382D74-6DEE-434A-9929-0C4936E4FAA2}" destId="{A5B4778C-B7B9-4568-8343-FF9F06151A84}" srcOrd="0" destOrd="2" presId="urn:microsoft.com/office/officeart/2005/8/layout/vList2"/>
    <dgm:cxn modelId="{3787396F-2F4F-4162-B20F-32A2FA04A3EF}" type="presOf" srcId="{BC3971F6-D38B-4131-9BFC-4480279F9539}" destId="{65B81D85-2606-4CEB-8C1B-2E62FCE2871B}" srcOrd="0" destOrd="0" presId="urn:microsoft.com/office/officeart/2005/8/layout/vList2"/>
    <dgm:cxn modelId="{A175147F-D9A1-454C-9128-2B3DBBB25860}" type="presOf" srcId="{0AB059FB-3DE0-4BB2-8F0E-1E39ADBDF4F5}" destId="{A5B4778C-B7B9-4568-8343-FF9F06151A84}" srcOrd="0" destOrd="1" presId="urn:microsoft.com/office/officeart/2005/8/layout/vList2"/>
    <dgm:cxn modelId="{ACCA0896-7C44-4E60-BBAA-6821047C6BEA}" srcId="{BC3971F6-D38B-4131-9BFC-4480279F9539}" destId="{3CAF3E88-B436-4BF5-9C49-3B6B03DF3A6D}" srcOrd="0" destOrd="0" parTransId="{4CBDE6A7-8955-4E2F-8817-FFE5F122A04D}" sibTransId="{49A777B3-BBF8-42AB-94D4-D69DF8F2B261}"/>
    <dgm:cxn modelId="{F4FA76EF-5A9A-477E-8947-A426FDF84173}" srcId="{80F87EFF-C2FA-481D-AB13-0CD9EB23F905}" destId="{BC3971F6-D38B-4131-9BFC-4480279F9539}" srcOrd="0" destOrd="0" parTransId="{3BD25C18-D8F3-4E82-9291-E14B7F7C3AC7}" sibTransId="{2D705ECE-79A6-4ECB-AF98-590441EB9AB6}"/>
    <dgm:cxn modelId="{5AC4CA69-36DE-4929-8D03-CBB82C7F1E38}" type="presParOf" srcId="{393E7C2C-ED4B-4707-80DF-29C09C8242CA}" destId="{65B81D85-2606-4CEB-8C1B-2E62FCE2871B}" srcOrd="0" destOrd="0" presId="urn:microsoft.com/office/officeart/2005/8/layout/vList2"/>
    <dgm:cxn modelId="{4C09CA67-220C-428B-9668-B454FD2F966D}" type="presParOf" srcId="{393E7C2C-ED4B-4707-80DF-29C09C8242CA}" destId="{A5B4778C-B7B9-4568-8343-FF9F06151A8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BFEEE8-8A29-4E94-B81F-33A96FAF850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8F68B04-E6C5-4CF7-9EAC-8AC2BB9C4494}">
      <dgm:prSet/>
      <dgm:spPr/>
      <dgm:t>
        <a:bodyPr/>
        <a:lstStyle/>
        <a:p>
          <a:r>
            <a:rPr lang="en-GB" dirty="0"/>
            <a:t>Anne tells you that she has left Lincoln after being re-housed, as she was fleeing an abusive relationship. She has moved to Bradford as it had available accommodation. Her family and friends are still in Lincoln. </a:t>
          </a:r>
          <a:endParaRPr lang="en-US" dirty="0"/>
        </a:p>
      </dgm:t>
    </dgm:pt>
    <dgm:pt modelId="{6648D8F5-57EB-4C7F-A7F5-E154EC846454}" type="parTrans" cxnId="{7506316A-9DC1-40D1-8546-5C79EA82533E}">
      <dgm:prSet/>
      <dgm:spPr/>
      <dgm:t>
        <a:bodyPr/>
        <a:lstStyle/>
        <a:p>
          <a:endParaRPr lang="en-US"/>
        </a:p>
      </dgm:t>
    </dgm:pt>
    <dgm:pt modelId="{D69A38CE-41BD-4EF9-B329-8EFC42763A35}" type="sibTrans" cxnId="{7506316A-9DC1-40D1-8546-5C79EA82533E}">
      <dgm:prSet/>
      <dgm:spPr/>
      <dgm:t>
        <a:bodyPr/>
        <a:lstStyle/>
        <a:p>
          <a:endParaRPr lang="en-US"/>
        </a:p>
      </dgm:t>
    </dgm:pt>
    <dgm:pt modelId="{7FC3265A-E038-4CFE-A78C-4226AF792D66}">
      <dgm:prSet/>
      <dgm:spPr/>
      <dgm:t>
        <a:bodyPr/>
        <a:lstStyle/>
        <a:p>
          <a:r>
            <a:rPr lang="en-GB" dirty="0"/>
            <a:t>She had an abusive childhood and spent periods of time in foster care.</a:t>
          </a:r>
          <a:endParaRPr lang="en-US" dirty="0"/>
        </a:p>
      </dgm:t>
    </dgm:pt>
    <dgm:pt modelId="{F1F0887E-08C6-46C7-BB81-DC6A6251ED3C}" type="parTrans" cxnId="{F5BFF139-0177-40EB-9CA9-C55093459C33}">
      <dgm:prSet/>
      <dgm:spPr/>
      <dgm:t>
        <a:bodyPr/>
        <a:lstStyle/>
        <a:p>
          <a:endParaRPr lang="en-US"/>
        </a:p>
      </dgm:t>
    </dgm:pt>
    <dgm:pt modelId="{FA6A7422-60C4-4D58-BFED-14032064E789}" type="sibTrans" cxnId="{F5BFF139-0177-40EB-9CA9-C55093459C33}">
      <dgm:prSet/>
      <dgm:spPr/>
      <dgm:t>
        <a:bodyPr/>
        <a:lstStyle/>
        <a:p>
          <a:endParaRPr lang="en-US"/>
        </a:p>
      </dgm:t>
    </dgm:pt>
    <dgm:pt modelId="{55B942F3-D003-4151-8A61-EDF8F324CD5D}">
      <dgm:prSet/>
      <dgm:spPr/>
      <dgm:t>
        <a:bodyPr/>
        <a:lstStyle/>
        <a:p>
          <a:r>
            <a:rPr lang="en-GB" dirty="0"/>
            <a:t>This is her first pregnancy. She says that although she doesn’t want to be pregnant she has no choice but to have the baby. She states that she didn’t initially realise she was pregnant as she has irregular periods. </a:t>
          </a:r>
          <a:endParaRPr lang="en-US" dirty="0"/>
        </a:p>
      </dgm:t>
    </dgm:pt>
    <dgm:pt modelId="{0581C487-FD83-4702-BF74-24D603EECD37}" type="parTrans" cxnId="{CC5789EA-FCBC-4800-B326-FE305BFDC7E6}">
      <dgm:prSet/>
      <dgm:spPr/>
      <dgm:t>
        <a:bodyPr/>
        <a:lstStyle/>
        <a:p>
          <a:endParaRPr lang="en-US"/>
        </a:p>
      </dgm:t>
    </dgm:pt>
    <dgm:pt modelId="{BCD2E117-A55B-4D90-8773-2FA3386E3DCC}" type="sibTrans" cxnId="{CC5789EA-FCBC-4800-B326-FE305BFDC7E6}">
      <dgm:prSet/>
      <dgm:spPr/>
      <dgm:t>
        <a:bodyPr/>
        <a:lstStyle/>
        <a:p>
          <a:endParaRPr lang="en-US"/>
        </a:p>
      </dgm:t>
    </dgm:pt>
    <dgm:pt modelId="{642C2ADC-C7B5-4A2D-A910-72A77B0A547C}">
      <dgm:prSet custT="1"/>
      <dgm:spPr/>
      <dgm:t>
        <a:bodyPr/>
        <a:lstStyle/>
        <a:p>
          <a:r>
            <a:rPr lang="en-GB" sz="2400" dirty="0"/>
            <a:t>What would you do next?</a:t>
          </a:r>
          <a:endParaRPr lang="en-US" sz="2400" dirty="0"/>
        </a:p>
      </dgm:t>
    </dgm:pt>
    <dgm:pt modelId="{78357170-C0C7-4181-8CA7-46A779EB63F7}" type="parTrans" cxnId="{22C53F76-349F-4338-85F1-C950C95210BF}">
      <dgm:prSet/>
      <dgm:spPr/>
      <dgm:t>
        <a:bodyPr/>
        <a:lstStyle/>
        <a:p>
          <a:endParaRPr lang="en-US"/>
        </a:p>
      </dgm:t>
    </dgm:pt>
    <dgm:pt modelId="{C8125F48-A9B5-4216-9CD0-E8447D0CA530}" type="sibTrans" cxnId="{22C53F76-349F-4338-85F1-C950C95210BF}">
      <dgm:prSet/>
      <dgm:spPr/>
      <dgm:t>
        <a:bodyPr/>
        <a:lstStyle/>
        <a:p>
          <a:endParaRPr lang="en-US"/>
        </a:p>
      </dgm:t>
    </dgm:pt>
    <dgm:pt modelId="{24AF0CF2-A4FF-4D41-A2DC-7A378D33E97F}">
      <dgm:prSet custT="1"/>
      <dgm:spPr/>
      <dgm:t>
        <a:bodyPr/>
        <a:lstStyle/>
        <a:p>
          <a:r>
            <a:rPr lang="en-GB" sz="2400" dirty="0"/>
            <a:t>What and where would you record the information?</a:t>
          </a:r>
          <a:endParaRPr lang="en-US" sz="2400" dirty="0"/>
        </a:p>
      </dgm:t>
    </dgm:pt>
    <dgm:pt modelId="{129D5AA0-A04B-42AB-BFEF-0A95B2D30435}" type="parTrans" cxnId="{F54C311D-F0C2-4FB3-A899-C12DFBFC09B8}">
      <dgm:prSet/>
      <dgm:spPr/>
      <dgm:t>
        <a:bodyPr/>
        <a:lstStyle/>
        <a:p>
          <a:endParaRPr lang="en-US"/>
        </a:p>
      </dgm:t>
    </dgm:pt>
    <dgm:pt modelId="{6F4D9AE8-7DE2-4725-BE76-79D4BF58042D}" type="sibTrans" cxnId="{F54C311D-F0C2-4FB3-A899-C12DFBFC09B8}">
      <dgm:prSet/>
      <dgm:spPr/>
      <dgm:t>
        <a:bodyPr/>
        <a:lstStyle/>
        <a:p>
          <a:endParaRPr lang="en-US"/>
        </a:p>
      </dgm:t>
    </dgm:pt>
    <dgm:pt modelId="{EAEA5A94-A222-4D51-8839-207C7F565745}" type="pres">
      <dgm:prSet presAssocID="{63BFEEE8-8A29-4E94-B81F-33A96FAF8509}" presName="linear" presStyleCnt="0">
        <dgm:presLayoutVars>
          <dgm:animLvl val="lvl"/>
          <dgm:resizeHandles val="exact"/>
        </dgm:presLayoutVars>
      </dgm:prSet>
      <dgm:spPr/>
    </dgm:pt>
    <dgm:pt modelId="{6EE794E3-C1E8-44BC-A765-F78AD534E0B7}" type="pres">
      <dgm:prSet presAssocID="{88F68B04-E6C5-4CF7-9EAC-8AC2BB9C4494}" presName="parentText" presStyleLbl="node1" presStyleIdx="0" presStyleCnt="3">
        <dgm:presLayoutVars>
          <dgm:chMax val="0"/>
          <dgm:bulletEnabled val="1"/>
        </dgm:presLayoutVars>
      </dgm:prSet>
      <dgm:spPr/>
    </dgm:pt>
    <dgm:pt modelId="{66B4B1AD-5541-4C41-94ED-5135D565B6C6}" type="pres">
      <dgm:prSet presAssocID="{D69A38CE-41BD-4EF9-B329-8EFC42763A35}" presName="spacer" presStyleCnt="0"/>
      <dgm:spPr/>
    </dgm:pt>
    <dgm:pt modelId="{A63EF7F5-FB79-4314-BD50-92D089FFFAC4}" type="pres">
      <dgm:prSet presAssocID="{7FC3265A-E038-4CFE-A78C-4226AF792D66}" presName="parentText" presStyleLbl="node1" presStyleIdx="1" presStyleCnt="3" custScaleY="46893">
        <dgm:presLayoutVars>
          <dgm:chMax val="0"/>
          <dgm:bulletEnabled val="1"/>
        </dgm:presLayoutVars>
      </dgm:prSet>
      <dgm:spPr/>
    </dgm:pt>
    <dgm:pt modelId="{C80A3984-4991-46ED-ADEF-1D9A91479ADF}" type="pres">
      <dgm:prSet presAssocID="{FA6A7422-60C4-4D58-BFED-14032064E789}" presName="spacer" presStyleCnt="0"/>
      <dgm:spPr/>
    </dgm:pt>
    <dgm:pt modelId="{90FB2FE8-3228-414C-AD50-C2AE798727EF}" type="pres">
      <dgm:prSet presAssocID="{55B942F3-D003-4151-8A61-EDF8F324CD5D}" presName="parentText" presStyleLbl="node1" presStyleIdx="2" presStyleCnt="3">
        <dgm:presLayoutVars>
          <dgm:chMax val="0"/>
          <dgm:bulletEnabled val="1"/>
        </dgm:presLayoutVars>
      </dgm:prSet>
      <dgm:spPr/>
    </dgm:pt>
    <dgm:pt modelId="{E54C9746-7C5F-4AD1-9B02-F05DCD306D13}" type="pres">
      <dgm:prSet presAssocID="{55B942F3-D003-4151-8A61-EDF8F324CD5D}" presName="childText" presStyleLbl="revTx" presStyleIdx="0" presStyleCnt="1">
        <dgm:presLayoutVars>
          <dgm:bulletEnabled val="1"/>
        </dgm:presLayoutVars>
      </dgm:prSet>
      <dgm:spPr/>
    </dgm:pt>
  </dgm:ptLst>
  <dgm:cxnLst>
    <dgm:cxn modelId="{F91DE902-60C4-4208-901C-319E40F0FCD2}" type="presOf" srcId="{24AF0CF2-A4FF-4D41-A2DC-7A378D33E97F}" destId="{E54C9746-7C5F-4AD1-9B02-F05DCD306D13}" srcOrd="0" destOrd="1" presId="urn:microsoft.com/office/officeart/2005/8/layout/vList2"/>
    <dgm:cxn modelId="{AD8ED607-13D6-4BC2-9EF2-9DCD4E12B3AC}" type="presOf" srcId="{7FC3265A-E038-4CFE-A78C-4226AF792D66}" destId="{A63EF7F5-FB79-4314-BD50-92D089FFFAC4}" srcOrd="0" destOrd="0" presId="urn:microsoft.com/office/officeart/2005/8/layout/vList2"/>
    <dgm:cxn modelId="{F54C311D-F0C2-4FB3-A899-C12DFBFC09B8}" srcId="{55B942F3-D003-4151-8A61-EDF8F324CD5D}" destId="{24AF0CF2-A4FF-4D41-A2DC-7A378D33E97F}" srcOrd="1" destOrd="0" parTransId="{129D5AA0-A04B-42AB-BFEF-0A95B2D30435}" sibTransId="{6F4D9AE8-7DE2-4725-BE76-79D4BF58042D}"/>
    <dgm:cxn modelId="{F5BFF139-0177-40EB-9CA9-C55093459C33}" srcId="{63BFEEE8-8A29-4E94-B81F-33A96FAF8509}" destId="{7FC3265A-E038-4CFE-A78C-4226AF792D66}" srcOrd="1" destOrd="0" parTransId="{F1F0887E-08C6-46C7-BB81-DC6A6251ED3C}" sibTransId="{FA6A7422-60C4-4D58-BFED-14032064E789}"/>
    <dgm:cxn modelId="{9F06FA5C-5F1E-4E24-93AB-0C5B7AC3741F}" type="presOf" srcId="{55B942F3-D003-4151-8A61-EDF8F324CD5D}" destId="{90FB2FE8-3228-414C-AD50-C2AE798727EF}" srcOrd="0" destOrd="0" presId="urn:microsoft.com/office/officeart/2005/8/layout/vList2"/>
    <dgm:cxn modelId="{A3143865-37A0-4434-B9D8-FBB7F7FD6577}" type="presOf" srcId="{642C2ADC-C7B5-4A2D-A910-72A77B0A547C}" destId="{E54C9746-7C5F-4AD1-9B02-F05DCD306D13}" srcOrd="0" destOrd="0" presId="urn:microsoft.com/office/officeart/2005/8/layout/vList2"/>
    <dgm:cxn modelId="{7506316A-9DC1-40D1-8546-5C79EA82533E}" srcId="{63BFEEE8-8A29-4E94-B81F-33A96FAF8509}" destId="{88F68B04-E6C5-4CF7-9EAC-8AC2BB9C4494}" srcOrd="0" destOrd="0" parTransId="{6648D8F5-57EB-4C7F-A7F5-E154EC846454}" sibTransId="{D69A38CE-41BD-4EF9-B329-8EFC42763A35}"/>
    <dgm:cxn modelId="{22C53F76-349F-4338-85F1-C950C95210BF}" srcId="{55B942F3-D003-4151-8A61-EDF8F324CD5D}" destId="{642C2ADC-C7B5-4A2D-A910-72A77B0A547C}" srcOrd="0" destOrd="0" parTransId="{78357170-C0C7-4181-8CA7-46A779EB63F7}" sibTransId="{C8125F48-A9B5-4216-9CD0-E8447D0CA530}"/>
    <dgm:cxn modelId="{397DC6AF-60E6-4EB9-9889-9A8470EA3F4B}" type="presOf" srcId="{63BFEEE8-8A29-4E94-B81F-33A96FAF8509}" destId="{EAEA5A94-A222-4D51-8839-207C7F565745}" srcOrd="0" destOrd="0" presId="urn:microsoft.com/office/officeart/2005/8/layout/vList2"/>
    <dgm:cxn modelId="{33A1C8B6-C240-4782-91DB-04552D06D216}" type="presOf" srcId="{88F68B04-E6C5-4CF7-9EAC-8AC2BB9C4494}" destId="{6EE794E3-C1E8-44BC-A765-F78AD534E0B7}" srcOrd="0" destOrd="0" presId="urn:microsoft.com/office/officeart/2005/8/layout/vList2"/>
    <dgm:cxn modelId="{CC5789EA-FCBC-4800-B326-FE305BFDC7E6}" srcId="{63BFEEE8-8A29-4E94-B81F-33A96FAF8509}" destId="{55B942F3-D003-4151-8A61-EDF8F324CD5D}" srcOrd="2" destOrd="0" parTransId="{0581C487-FD83-4702-BF74-24D603EECD37}" sibTransId="{BCD2E117-A55B-4D90-8773-2FA3386E3DCC}"/>
    <dgm:cxn modelId="{605458D1-C71B-48E1-9396-2F33223E2F06}" type="presParOf" srcId="{EAEA5A94-A222-4D51-8839-207C7F565745}" destId="{6EE794E3-C1E8-44BC-A765-F78AD534E0B7}" srcOrd="0" destOrd="0" presId="urn:microsoft.com/office/officeart/2005/8/layout/vList2"/>
    <dgm:cxn modelId="{205478ED-9E11-42BC-A03C-22B7BA8E45C6}" type="presParOf" srcId="{EAEA5A94-A222-4D51-8839-207C7F565745}" destId="{66B4B1AD-5541-4C41-94ED-5135D565B6C6}" srcOrd="1" destOrd="0" presId="urn:microsoft.com/office/officeart/2005/8/layout/vList2"/>
    <dgm:cxn modelId="{2574D931-E39D-4520-9996-52CE5A774DB9}" type="presParOf" srcId="{EAEA5A94-A222-4D51-8839-207C7F565745}" destId="{A63EF7F5-FB79-4314-BD50-92D089FFFAC4}" srcOrd="2" destOrd="0" presId="urn:microsoft.com/office/officeart/2005/8/layout/vList2"/>
    <dgm:cxn modelId="{960AC1EA-495F-4C33-9A03-110C722B7519}" type="presParOf" srcId="{EAEA5A94-A222-4D51-8839-207C7F565745}" destId="{C80A3984-4991-46ED-ADEF-1D9A91479ADF}" srcOrd="3" destOrd="0" presId="urn:microsoft.com/office/officeart/2005/8/layout/vList2"/>
    <dgm:cxn modelId="{D3F588A3-B863-44F5-A546-32C70B5CFA40}" type="presParOf" srcId="{EAEA5A94-A222-4D51-8839-207C7F565745}" destId="{90FB2FE8-3228-414C-AD50-C2AE798727EF}" srcOrd="4" destOrd="0" presId="urn:microsoft.com/office/officeart/2005/8/layout/vList2"/>
    <dgm:cxn modelId="{53FF164B-1BEC-44C9-B225-EF82D729CB86}" type="presParOf" srcId="{EAEA5A94-A222-4D51-8839-207C7F565745}" destId="{E54C9746-7C5F-4AD1-9B02-F05DCD306D13}"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871419-FE5A-4119-A80A-C917CDCBAD18}" type="doc">
      <dgm:prSet loTypeId="urn:microsoft.com/office/officeart/2005/8/layout/radial1" loCatId="relationship" qsTypeId="urn:microsoft.com/office/officeart/2005/8/quickstyle/simple3" qsCatId="simple" csTypeId="urn:microsoft.com/office/officeart/2005/8/colors/accent0_1" csCatId="mainScheme" phldr="1"/>
      <dgm:spPr/>
      <dgm:t>
        <a:bodyPr/>
        <a:lstStyle/>
        <a:p>
          <a:endParaRPr lang="en-GB"/>
        </a:p>
      </dgm:t>
    </dgm:pt>
    <dgm:pt modelId="{F184EF17-1542-4EE4-9206-2CD36AE90D2C}">
      <dgm:prSet phldrT="[Text]"/>
      <dgm:spPr>
        <a:solidFill>
          <a:srgbClr val="002060">
            <a:alpha val="35000"/>
          </a:srgbClr>
        </a:solidFill>
      </dgm:spPr>
      <dgm:t>
        <a:bodyPr/>
        <a:lstStyle/>
        <a:p>
          <a:r>
            <a:rPr lang="en-GB" b="1" dirty="0"/>
            <a:t>Perinatal mental health disorders</a:t>
          </a:r>
        </a:p>
      </dgm:t>
    </dgm:pt>
    <dgm:pt modelId="{E843F6BD-71B6-4455-8366-22847B18B4DA}" type="parTrans" cxnId="{5C1FF0FB-6617-4DD7-A9F4-0CA334A59168}">
      <dgm:prSet/>
      <dgm:spPr/>
      <dgm:t>
        <a:bodyPr/>
        <a:lstStyle/>
        <a:p>
          <a:endParaRPr lang="en-GB"/>
        </a:p>
      </dgm:t>
    </dgm:pt>
    <dgm:pt modelId="{9FC72284-9D96-4FD8-91E8-83A9F926DE8F}" type="sibTrans" cxnId="{5C1FF0FB-6617-4DD7-A9F4-0CA334A59168}">
      <dgm:prSet/>
      <dgm:spPr/>
      <dgm:t>
        <a:bodyPr/>
        <a:lstStyle/>
        <a:p>
          <a:endParaRPr lang="en-GB"/>
        </a:p>
      </dgm:t>
    </dgm:pt>
    <dgm:pt modelId="{D60BBAB9-59F5-4F3A-9CF7-1BF377DBE3E1}">
      <dgm:prSet phldrT="[Text]" custT="1"/>
      <dgm:spPr>
        <a:solidFill>
          <a:srgbClr val="00B0F0">
            <a:alpha val="17000"/>
          </a:srgbClr>
        </a:solidFill>
      </dgm:spPr>
      <dgm:t>
        <a:bodyPr/>
        <a:lstStyle/>
        <a:p>
          <a:r>
            <a:rPr lang="en-GB" sz="1200" b="1" dirty="0"/>
            <a:t>Postpartum psychosis </a:t>
          </a:r>
        </a:p>
        <a:p>
          <a:r>
            <a:rPr lang="en-GB" sz="1100" dirty="0"/>
            <a:t>2/1000 births (1,400 cases per annum)</a:t>
          </a:r>
        </a:p>
      </dgm:t>
    </dgm:pt>
    <dgm:pt modelId="{73B0C21F-FBF1-4E63-A42F-789ECD110F39}" type="parTrans" cxnId="{69D3F131-490B-458C-9CEC-5348F74A8821}">
      <dgm:prSet/>
      <dgm:spPr/>
      <dgm:t>
        <a:bodyPr/>
        <a:lstStyle/>
        <a:p>
          <a:endParaRPr lang="en-GB"/>
        </a:p>
      </dgm:t>
    </dgm:pt>
    <dgm:pt modelId="{8D26EB61-4883-4FC2-8FD8-0020F0A27539}" type="sibTrans" cxnId="{69D3F131-490B-458C-9CEC-5348F74A8821}">
      <dgm:prSet/>
      <dgm:spPr/>
      <dgm:t>
        <a:bodyPr/>
        <a:lstStyle/>
        <a:p>
          <a:endParaRPr lang="en-GB"/>
        </a:p>
      </dgm:t>
    </dgm:pt>
    <dgm:pt modelId="{4BD1E61C-3ACE-4D04-86ED-70E59CEF0D93}">
      <dgm:prSet phldrT="[Text]" custT="1"/>
      <dgm:spPr>
        <a:solidFill>
          <a:srgbClr val="00B0F0">
            <a:alpha val="16000"/>
          </a:srgbClr>
        </a:solidFill>
      </dgm:spPr>
      <dgm:t>
        <a:bodyPr/>
        <a:lstStyle/>
        <a:p>
          <a:r>
            <a:rPr lang="en-GB" sz="1200" b="1" dirty="0"/>
            <a:t>Chronic serious mental illness</a:t>
          </a:r>
        </a:p>
        <a:p>
          <a:r>
            <a:rPr lang="en-GB" sz="1100" b="1" dirty="0"/>
            <a:t> </a:t>
          </a:r>
          <a:r>
            <a:rPr lang="en-GB" sz="1200" dirty="0"/>
            <a:t>2/1000 births (1,400 cases per annum)</a:t>
          </a:r>
        </a:p>
      </dgm:t>
    </dgm:pt>
    <dgm:pt modelId="{E1AFC051-FEAE-4045-A8DE-C6D64EC0118A}" type="parTrans" cxnId="{EFC2CA69-28F8-42DC-AD98-599F2DAE5EC9}">
      <dgm:prSet/>
      <dgm:spPr/>
      <dgm:t>
        <a:bodyPr/>
        <a:lstStyle/>
        <a:p>
          <a:endParaRPr lang="en-GB"/>
        </a:p>
      </dgm:t>
    </dgm:pt>
    <dgm:pt modelId="{489559D5-995B-440A-BA81-3FF18C4F26B7}" type="sibTrans" cxnId="{EFC2CA69-28F8-42DC-AD98-599F2DAE5EC9}">
      <dgm:prSet/>
      <dgm:spPr/>
      <dgm:t>
        <a:bodyPr/>
        <a:lstStyle/>
        <a:p>
          <a:endParaRPr lang="en-GB"/>
        </a:p>
      </dgm:t>
    </dgm:pt>
    <dgm:pt modelId="{A8C480E7-42E6-42B2-9CB0-18185D876ABF}">
      <dgm:prSet custT="1"/>
      <dgm:spPr>
        <a:solidFill>
          <a:srgbClr val="0039AC">
            <a:alpha val="58000"/>
          </a:srgbClr>
        </a:solidFill>
      </dgm:spPr>
      <dgm:t>
        <a:bodyPr/>
        <a:lstStyle/>
        <a:p>
          <a:r>
            <a:rPr lang="en-GB" sz="1400" b="1" dirty="0"/>
            <a:t>Severe depressive illness </a:t>
          </a:r>
        </a:p>
        <a:p>
          <a:r>
            <a:rPr lang="en-GB" sz="1200" dirty="0"/>
            <a:t>30/1000 births (21,000 cases per annum)</a:t>
          </a:r>
        </a:p>
      </dgm:t>
    </dgm:pt>
    <dgm:pt modelId="{05BDB3B2-66FB-4400-AD73-56D1593E70BE}" type="parTrans" cxnId="{16D888C9-2255-4C2B-95BE-36DBFF3F5228}">
      <dgm:prSet/>
      <dgm:spPr/>
      <dgm:t>
        <a:bodyPr/>
        <a:lstStyle/>
        <a:p>
          <a:endParaRPr lang="en-GB"/>
        </a:p>
      </dgm:t>
    </dgm:pt>
    <dgm:pt modelId="{6A9DD894-DF88-40D5-85D4-E35A0AF80F53}" type="sibTrans" cxnId="{16D888C9-2255-4C2B-95BE-36DBFF3F5228}">
      <dgm:prSet/>
      <dgm:spPr/>
      <dgm:t>
        <a:bodyPr/>
        <a:lstStyle/>
        <a:p>
          <a:endParaRPr lang="en-GB"/>
        </a:p>
      </dgm:t>
    </dgm:pt>
    <dgm:pt modelId="{4A5D6336-E1BE-40B9-BE99-DE6B135DF017}">
      <dgm:prSet custT="1"/>
      <dgm:spPr>
        <a:solidFill>
          <a:srgbClr val="0039AC">
            <a:alpha val="58000"/>
          </a:srgbClr>
        </a:solidFill>
      </dgm:spPr>
      <dgm:t>
        <a:bodyPr/>
        <a:lstStyle/>
        <a:p>
          <a:r>
            <a:rPr lang="en-GB" sz="1400" b="1" dirty="0"/>
            <a:t>Post-traumatic stress disorder </a:t>
          </a:r>
        </a:p>
        <a:p>
          <a:r>
            <a:rPr lang="en-GB" sz="1200" dirty="0"/>
            <a:t>30/1000 births (21,000 cases per annum</a:t>
          </a:r>
          <a:r>
            <a:rPr lang="en-GB" sz="1100" dirty="0"/>
            <a:t>)</a:t>
          </a:r>
        </a:p>
      </dgm:t>
    </dgm:pt>
    <dgm:pt modelId="{5A2EA632-C68B-44DA-9044-D9B230F17A12}" type="parTrans" cxnId="{CE46A242-82A1-4644-A732-697A42BC75A0}">
      <dgm:prSet/>
      <dgm:spPr/>
      <dgm:t>
        <a:bodyPr/>
        <a:lstStyle/>
        <a:p>
          <a:endParaRPr lang="en-GB"/>
        </a:p>
      </dgm:t>
    </dgm:pt>
    <dgm:pt modelId="{63FF3DEC-3EEB-4B58-817F-285D766ACF79}" type="sibTrans" cxnId="{CE46A242-82A1-4644-A732-697A42BC75A0}">
      <dgm:prSet/>
      <dgm:spPr/>
      <dgm:t>
        <a:bodyPr/>
        <a:lstStyle/>
        <a:p>
          <a:endParaRPr lang="en-GB"/>
        </a:p>
      </dgm:t>
    </dgm:pt>
    <dgm:pt modelId="{64DE328A-A013-4CE4-A78A-793581377FE4}">
      <dgm:prSet custT="1"/>
      <dgm:spPr>
        <a:solidFill>
          <a:srgbClr val="4B3478">
            <a:alpha val="55000"/>
          </a:srgbClr>
        </a:solidFill>
      </dgm:spPr>
      <dgm:t>
        <a:bodyPr/>
        <a:lstStyle/>
        <a:p>
          <a:pPr algn="ctr"/>
          <a:r>
            <a:rPr lang="en-GB" sz="1800" b="1" dirty="0"/>
            <a:t>Mild - moderate depressive illness and anxiety states</a:t>
          </a:r>
        </a:p>
        <a:p>
          <a:pPr algn="ctr"/>
          <a:r>
            <a:rPr lang="en-GB" sz="1400" b="1" dirty="0"/>
            <a:t> </a:t>
          </a:r>
          <a:r>
            <a:rPr lang="en-GB" sz="1400" dirty="0"/>
            <a:t>100-150/1000 births (105,000 cases per annum</a:t>
          </a:r>
          <a:r>
            <a:rPr lang="en-GB" sz="1300" dirty="0"/>
            <a:t>)</a:t>
          </a:r>
        </a:p>
      </dgm:t>
    </dgm:pt>
    <dgm:pt modelId="{FFC1BD08-7671-4886-AAAC-460364161CDC}" type="parTrans" cxnId="{4A45281A-5568-4709-88F1-5A7E445E93A2}">
      <dgm:prSet/>
      <dgm:spPr/>
      <dgm:t>
        <a:bodyPr/>
        <a:lstStyle/>
        <a:p>
          <a:endParaRPr lang="en-GB"/>
        </a:p>
      </dgm:t>
    </dgm:pt>
    <dgm:pt modelId="{36AE1716-FE79-4CDE-9405-96F66F7BFABC}" type="sibTrans" cxnId="{4A45281A-5568-4709-88F1-5A7E445E93A2}">
      <dgm:prSet/>
      <dgm:spPr/>
      <dgm:t>
        <a:bodyPr/>
        <a:lstStyle/>
        <a:p>
          <a:endParaRPr lang="en-GB"/>
        </a:p>
      </dgm:t>
    </dgm:pt>
    <dgm:pt modelId="{33244E61-C653-4FC4-A0B8-052A2918AFED}">
      <dgm:prSet custT="1"/>
      <dgm:spPr>
        <a:solidFill>
          <a:srgbClr val="85272E">
            <a:alpha val="56000"/>
          </a:srgbClr>
        </a:solidFill>
      </dgm:spPr>
      <dgm:t>
        <a:bodyPr/>
        <a:lstStyle/>
        <a:p>
          <a:r>
            <a:rPr lang="en-GB" sz="2100" b="1" dirty="0"/>
            <a:t>Adjustment disorders and distress </a:t>
          </a:r>
        </a:p>
        <a:p>
          <a:r>
            <a:rPr lang="en-GB" sz="1800" dirty="0"/>
            <a:t>150-300/1000 births (up to 210,000 cases per annum)</a:t>
          </a:r>
        </a:p>
      </dgm:t>
    </dgm:pt>
    <dgm:pt modelId="{B233D9C1-9D15-467A-ABCA-B6CD030AF68D}" type="parTrans" cxnId="{88B3FEE0-F986-42AF-B377-5D72577B8602}">
      <dgm:prSet/>
      <dgm:spPr/>
      <dgm:t>
        <a:bodyPr/>
        <a:lstStyle/>
        <a:p>
          <a:endParaRPr lang="en-GB"/>
        </a:p>
      </dgm:t>
    </dgm:pt>
    <dgm:pt modelId="{52CFA76A-B964-4CFB-AF28-74EA20CBC9D1}" type="sibTrans" cxnId="{88B3FEE0-F986-42AF-B377-5D72577B8602}">
      <dgm:prSet/>
      <dgm:spPr/>
      <dgm:t>
        <a:bodyPr/>
        <a:lstStyle/>
        <a:p>
          <a:endParaRPr lang="en-GB"/>
        </a:p>
      </dgm:t>
    </dgm:pt>
    <dgm:pt modelId="{1BD3D970-BD5F-4806-9231-4B07DA716B98}" type="pres">
      <dgm:prSet presAssocID="{65871419-FE5A-4119-A80A-C917CDCBAD18}" presName="cycle" presStyleCnt="0">
        <dgm:presLayoutVars>
          <dgm:chMax val="1"/>
          <dgm:dir/>
          <dgm:animLvl val="ctr"/>
          <dgm:resizeHandles val="exact"/>
        </dgm:presLayoutVars>
      </dgm:prSet>
      <dgm:spPr/>
    </dgm:pt>
    <dgm:pt modelId="{47C8FAC6-69F2-4031-9EFF-911D5BB667A6}" type="pres">
      <dgm:prSet presAssocID="{F184EF17-1542-4EE4-9206-2CD36AE90D2C}" presName="centerShape" presStyleLbl="node0" presStyleIdx="0" presStyleCnt="1" custLinFactNeighborX="59" custLinFactNeighborY="-12"/>
      <dgm:spPr/>
    </dgm:pt>
    <dgm:pt modelId="{6F47541F-313D-49D0-9825-349AAC65C95A}" type="pres">
      <dgm:prSet presAssocID="{73B0C21F-FBF1-4E63-A42F-789ECD110F39}" presName="Name9" presStyleLbl="parChTrans1D2" presStyleIdx="0" presStyleCnt="6"/>
      <dgm:spPr/>
    </dgm:pt>
    <dgm:pt modelId="{1026BE81-F75D-4775-8712-C49323D72637}" type="pres">
      <dgm:prSet presAssocID="{73B0C21F-FBF1-4E63-A42F-789ECD110F39}" presName="connTx" presStyleLbl="parChTrans1D2" presStyleIdx="0" presStyleCnt="6"/>
      <dgm:spPr/>
    </dgm:pt>
    <dgm:pt modelId="{2B75F590-F7BA-4D98-9F3A-C810D69B0792}" type="pres">
      <dgm:prSet presAssocID="{D60BBAB9-59F5-4F3A-9CF7-1BF377DBE3E1}" presName="node" presStyleLbl="node1" presStyleIdx="0" presStyleCnt="6" custScaleX="104335" custScaleY="90410">
        <dgm:presLayoutVars>
          <dgm:bulletEnabled val="1"/>
        </dgm:presLayoutVars>
      </dgm:prSet>
      <dgm:spPr/>
    </dgm:pt>
    <dgm:pt modelId="{D9E85179-08E4-44E9-AAD2-83E711863A22}" type="pres">
      <dgm:prSet presAssocID="{E1AFC051-FEAE-4045-A8DE-C6D64EC0118A}" presName="Name9" presStyleLbl="parChTrans1D2" presStyleIdx="1" presStyleCnt="6"/>
      <dgm:spPr/>
    </dgm:pt>
    <dgm:pt modelId="{3E3A63DD-6EA2-47A0-9BEC-B746E074558E}" type="pres">
      <dgm:prSet presAssocID="{E1AFC051-FEAE-4045-A8DE-C6D64EC0118A}" presName="connTx" presStyleLbl="parChTrans1D2" presStyleIdx="1" presStyleCnt="6"/>
      <dgm:spPr/>
    </dgm:pt>
    <dgm:pt modelId="{578C4A71-C259-4BF7-851D-D20BBEAB0D92}" type="pres">
      <dgm:prSet presAssocID="{4BD1E61C-3ACE-4D04-86ED-70E59CEF0D93}" presName="node" presStyleLbl="node1" presStyleIdx="1" presStyleCnt="6" custScaleX="90410" custScaleY="90410">
        <dgm:presLayoutVars>
          <dgm:bulletEnabled val="1"/>
        </dgm:presLayoutVars>
      </dgm:prSet>
      <dgm:spPr/>
    </dgm:pt>
    <dgm:pt modelId="{8FA2FBE9-F6D1-4266-B999-0FF3EB6B5A63}" type="pres">
      <dgm:prSet presAssocID="{5A2EA632-C68B-44DA-9044-D9B230F17A12}" presName="Name9" presStyleLbl="parChTrans1D2" presStyleIdx="2" presStyleCnt="6"/>
      <dgm:spPr/>
    </dgm:pt>
    <dgm:pt modelId="{283728D8-911D-439A-B3EA-B9B18D431D4D}" type="pres">
      <dgm:prSet presAssocID="{5A2EA632-C68B-44DA-9044-D9B230F17A12}" presName="connTx" presStyleLbl="parChTrans1D2" presStyleIdx="2" presStyleCnt="6"/>
      <dgm:spPr/>
    </dgm:pt>
    <dgm:pt modelId="{E40CCD3D-9B2C-4202-84E6-016E183E7E16}" type="pres">
      <dgm:prSet presAssocID="{4A5D6336-E1BE-40B9-BE99-DE6B135DF017}" presName="node" presStyleLbl="node1" presStyleIdx="2" presStyleCnt="6" custScaleX="115910" custScaleY="115910" custRadScaleRad="139015" custRadScaleInc="-20927">
        <dgm:presLayoutVars>
          <dgm:bulletEnabled val="1"/>
        </dgm:presLayoutVars>
      </dgm:prSet>
      <dgm:spPr/>
    </dgm:pt>
    <dgm:pt modelId="{005D74EA-767B-4EA1-BB45-DFA1A7FF3A3F}" type="pres">
      <dgm:prSet presAssocID="{05BDB3B2-66FB-4400-AD73-56D1593E70BE}" presName="Name9" presStyleLbl="parChTrans1D2" presStyleIdx="3" presStyleCnt="6"/>
      <dgm:spPr/>
    </dgm:pt>
    <dgm:pt modelId="{B23DD698-A259-40E0-9F5E-2FB0D0D2E02D}" type="pres">
      <dgm:prSet presAssocID="{05BDB3B2-66FB-4400-AD73-56D1593E70BE}" presName="connTx" presStyleLbl="parChTrans1D2" presStyleIdx="3" presStyleCnt="6"/>
      <dgm:spPr/>
    </dgm:pt>
    <dgm:pt modelId="{0FEE9560-BF05-43D1-B2FD-FD7274566BEF}" type="pres">
      <dgm:prSet presAssocID="{A8C480E7-42E6-42B2-9CB0-18185D876ABF}" presName="node" presStyleLbl="node1" presStyleIdx="3" presStyleCnt="6" custScaleX="115910" custScaleY="115910" custRadScaleRad="97803" custRadScaleInc="-5953">
        <dgm:presLayoutVars>
          <dgm:bulletEnabled val="1"/>
        </dgm:presLayoutVars>
      </dgm:prSet>
      <dgm:spPr/>
    </dgm:pt>
    <dgm:pt modelId="{697FF062-649B-4831-BE27-ABBEDD1A97E0}" type="pres">
      <dgm:prSet presAssocID="{FFC1BD08-7671-4886-AAAC-460364161CDC}" presName="Name9" presStyleLbl="parChTrans1D2" presStyleIdx="4" presStyleCnt="6"/>
      <dgm:spPr/>
    </dgm:pt>
    <dgm:pt modelId="{3063E73D-77E4-4906-A2EC-1B39FD6D9CBD}" type="pres">
      <dgm:prSet presAssocID="{FFC1BD08-7671-4886-AAAC-460364161CDC}" presName="connTx" presStyleLbl="parChTrans1D2" presStyleIdx="4" presStyleCnt="6"/>
      <dgm:spPr/>
    </dgm:pt>
    <dgm:pt modelId="{B52A6397-5A23-4F60-95D9-5381A3097182}" type="pres">
      <dgm:prSet presAssocID="{64DE328A-A013-4CE4-A78A-793581377FE4}" presName="node" presStyleLbl="node1" presStyleIdx="4" presStyleCnt="6" custScaleX="164627" custScaleY="150684" custRadScaleRad="145873" custRadScaleInc="153">
        <dgm:presLayoutVars>
          <dgm:bulletEnabled val="1"/>
        </dgm:presLayoutVars>
      </dgm:prSet>
      <dgm:spPr/>
    </dgm:pt>
    <dgm:pt modelId="{43075C46-0545-4365-89F2-EBE4F0430EC1}" type="pres">
      <dgm:prSet presAssocID="{B233D9C1-9D15-467A-ABCA-B6CD030AF68D}" presName="Name9" presStyleLbl="parChTrans1D2" presStyleIdx="5" presStyleCnt="6"/>
      <dgm:spPr/>
    </dgm:pt>
    <dgm:pt modelId="{1BB7B388-D209-417A-A8E8-7EEC580BB585}" type="pres">
      <dgm:prSet presAssocID="{B233D9C1-9D15-467A-ABCA-B6CD030AF68D}" presName="connTx" presStyleLbl="parChTrans1D2" presStyleIdx="5" presStyleCnt="6"/>
      <dgm:spPr/>
    </dgm:pt>
    <dgm:pt modelId="{EB6D02AF-05D8-4F5F-8F05-93FFE23DD502}" type="pres">
      <dgm:prSet presAssocID="{33244E61-C653-4FC4-A0B8-052A2918AFED}" presName="node" presStyleLbl="node1" presStyleIdx="5" presStyleCnt="6" custScaleX="185457" custScaleY="185457" custRadScaleRad="162872" custRadScaleInc="-9897">
        <dgm:presLayoutVars>
          <dgm:bulletEnabled val="1"/>
        </dgm:presLayoutVars>
      </dgm:prSet>
      <dgm:spPr/>
    </dgm:pt>
  </dgm:ptLst>
  <dgm:cxnLst>
    <dgm:cxn modelId="{ED0E3F10-47F9-4734-971A-9831A4153E23}" type="presOf" srcId="{5A2EA632-C68B-44DA-9044-D9B230F17A12}" destId="{8FA2FBE9-F6D1-4266-B999-0FF3EB6B5A63}" srcOrd="0" destOrd="0" presId="urn:microsoft.com/office/officeart/2005/8/layout/radial1"/>
    <dgm:cxn modelId="{4A45281A-5568-4709-88F1-5A7E445E93A2}" srcId="{F184EF17-1542-4EE4-9206-2CD36AE90D2C}" destId="{64DE328A-A013-4CE4-A78A-793581377FE4}" srcOrd="4" destOrd="0" parTransId="{FFC1BD08-7671-4886-AAAC-460364161CDC}" sibTransId="{36AE1716-FE79-4CDE-9405-96F66F7BFABC}"/>
    <dgm:cxn modelId="{7F4C451A-80E6-44EB-B3BB-B4CAEAB37209}" type="presOf" srcId="{65871419-FE5A-4119-A80A-C917CDCBAD18}" destId="{1BD3D970-BD5F-4806-9231-4B07DA716B98}" srcOrd="0" destOrd="0" presId="urn:microsoft.com/office/officeart/2005/8/layout/radial1"/>
    <dgm:cxn modelId="{F6E21228-44BC-4997-9800-F3B0A46195C7}" type="presOf" srcId="{FFC1BD08-7671-4886-AAAC-460364161CDC}" destId="{3063E73D-77E4-4906-A2EC-1B39FD6D9CBD}" srcOrd="1" destOrd="0" presId="urn:microsoft.com/office/officeart/2005/8/layout/radial1"/>
    <dgm:cxn modelId="{69D3F131-490B-458C-9CEC-5348F74A8821}" srcId="{F184EF17-1542-4EE4-9206-2CD36AE90D2C}" destId="{D60BBAB9-59F5-4F3A-9CF7-1BF377DBE3E1}" srcOrd="0" destOrd="0" parTransId="{73B0C21F-FBF1-4E63-A42F-789ECD110F39}" sibTransId="{8D26EB61-4883-4FC2-8FD8-0020F0A27539}"/>
    <dgm:cxn modelId="{75A32733-092C-4988-B6C3-20AB29D4C374}" type="presOf" srcId="{B233D9C1-9D15-467A-ABCA-B6CD030AF68D}" destId="{43075C46-0545-4365-89F2-EBE4F0430EC1}" srcOrd="0" destOrd="0" presId="urn:microsoft.com/office/officeart/2005/8/layout/radial1"/>
    <dgm:cxn modelId="{CE46A242-82A1-4644-A732-697A42BC75A0}" srcId="{F184EF17-1542-4EE4-9206-2CD36AE90D2C}" destId="{4A5D6336-E1BE-40B9-BE99-DE6B135DF017}" srcOrd="2" destOrd="0" parTransId="{5A2EA632-C68B-44DA-9044-D9B230F17A12}" sibTransId="{63FF3DEC-3EEB-4B58-817F-285D766ACF79}"/>
    <dgm:cxn modelId="{31DEA347-9291-44AF-87F8-C801FC2B29EC}" type="presOf" srcId="{A8C480E7-42E6-42B2-9CB0-18185D876ABF}" destId="{0FEE9560-BF05-43D1-B2FD-FD7274566BEF}" srcOrd="0" destOrd="0" presId="urn:microsoft.com/office/officeart/2005/8/layout/radial1"/>
    <dgm:cxn modelId="{EFC2CA69-28F8-42DC-AD98-599F2DAE5EC9}" srcId="{F184EF17-1542-4EE4-9206-2CD36AE90D2C}" destId="{4BD1E61C-3ACE-4D04-86ED-70E59CEF0D93}" srcOrd="1" destOrd="0" parTransId="{E1AFC051-FEAE-4045-A8DE-C6D64EC0118A}" sibTransId="{489559D5-995B-440A-BA81-3FF18C4F26B7}"/>
    <dgm:cxn modelId="{77F0294A-0D22-4C39-8098-B092028A40FB}" type="presOf" srcId="{73B0C21F-FBF1-4E63-A42F-789ECD110F39}" destId="{6F47541F-313D-49D0-9825-349AAC65C95A}" srcOrd="0" destOrd="0" presId="urn:microsoft.com/office/officeart/2005/8/layout/radial1"/>
    <dgm:cxn modelId="{A646886E-9FCD-47B4-8755-9D292F4F1D13}" type="presOf" srcId="{64DE328A-A013-4CE4-A78A-793581377FE4}" destId="{B52A6397-5A23-4F60-95D9-5381A3097182}" srcOrd="0" destOrd="0" presId="urn:microsoft.com/office/officeart/2005/8/layout/radial1"/>
    <dgm:cxn modelId="{F3EFF55A-133C-4522-BDD9-504F307E8FD3}" type="presOf" srcId="{E1AFC051-FEAE-4045-A8DE-C6D64EC0118A}" destId="{D9E85179-08E4-44E9-AAD2-83E711863A22}" srcOrd="0" destOrd="0" presId="urn:microsoft.com/office/officeart/2005/8/layout/radial1"/>
    <dgm:cxn modelId="{CE074B7B-9103-4033-9F45-2CDA4E30D4AD}" type="presOf" srcId="{4A5D6336-E1BE-40B9-BE99-DE6B135DF017}" destId="{E40CCD3D-9B2C-4202-84E6-016E183E7E16}" srcOrd="0" destOrd="0" presId="urn:microsoft.com/office/officeart/2005/8/layout/radial1"/>
    <dgm:cxn modelId="{121A6C8E-C554-41BC-B021-4A029C016F5E}" type="presOf" srcId="{5A2EA632-C68B-44DA-9044-D9B230F17A12}" destId="{283728D8-911D-439A-B3EA-B9B18D431D4D}" srcOrd="1" destOrd="0" presId="urn:microsoft.com/office/officeart/2005/8/layout/radial1"/>
    <dgm:cxn modelId="{17E974AE-9DEB-485A-8FE5-BD39345764C7}" type="presOf" srcId="{FFC1BD08-7671-4886-AAAC-460364161CDC}" destId="{697FF062-649B-4831-BE27-ABBEDD1A97E0}" srcOrd="0" destOrd="0" presId="urn:microsoft.com/office/officeart/2005/8/layout/radial1"/>
    <dgm:cxn modelId="{16D888C9-2255-4C2B-95BE-36DBFF3F5228}" srcId="{F184EF17-1542-4EE4-9206-2CD36AE90D2C}" destId="{A8C480E7-42E6-42B2-9CB0-18185D876ABF}" srcOrd="3" destOrd="0" parTransId="{05BDB3B2-66FB-4400-AD73-56D1593E70BE}" sibTransId="{6A9DD894-DF88-40D5-85D4-E35A0AF80F53}"/>
    <dgm:cxn modelId="{030D93CC-DC8E-4478-8738-C98A05458445}" type="presOf" srcId="{F184EF17-1542-4EE4-9206-2CD36AE90D2C}" destId="{47C8FAC6-69F2-4031-9EFF-911D5BB667A6}" srcOrd="0" destOrd="0" presId="urn:microsoft.com/office/officeart/2005/8/layout/radial1"/>
    <dgm:cxn modelId="{80BD9AD3-7352-4F31-89B8-8AD43EBB5DC9}" type="presOf" srcId="{05BDB3B2-66FB-4400-AD73-56D1593E70BE}" destId="{005D74EA-767B-4EA1-BB45-DFA1A7FF3A3F}" srcOrd="0" destOrd="0" presId="urn:microsoft.com/office/officeart/2005/8/layout/radial1"/>
    <dgm:cxn modelId="{ED0B35D6-445B-4E69-8CDA-E55259A83453}" type="presOf" srcId="{33244E61-C653-4FC4-A0B8-052A2918AFED}" destId="{EB6D02AF-05D8-4F5F-8F05-93FFE23DD502}" srcOrd="0" destOrd="0" presId="urn:microsoft.com/office/officeart/2005/8/layout/radial1"/>
    <dgm:cxn modelId="{AFA4C1D6-B853-434D-80E5-0D7B24ED8DA5}" type="presOf" srcId="{4BD1E61C-3ACE-4D04-86ED-70E59CEF0D93}" destId="{578C4A71-C259-4BF7-851D-D20BBEAB0D92}" srcOrd="0" destOrd="0" presId="urn:microsoft.com/office/officeart/2005/8/layout/radial1"/>
    <dgm:cxn modelId="{B6DB7FD8-BA07-4658-8238-C27D29682995}" type="presOf" srcId="{E1AFC051-FEAE-4045-A8DE-C6D64EC0118A}" destId="{3E3A63DD-6EA2-47A0-9BEC-B746E074558E}" srcOrd="1" destOrd="0" presId="urn:microsoft.com/office/officeart/2005/8/layout/radial1"/>
    <dgm:cxn modelId="{43B24DE0-62CA-4200-87A0-592D27CBAA11}" type="presOf" srcId="{D60BBAB9-59F5-4F3A-9CF7-1BF377DBE3E1}" destId="{2B75F590-F7BA-4D98-9F3A-C810D69B0792}" srcOrd="0" destOrd="0" presId="urn:microsoft.com/office/officeart/2005/8/layout/radial1"/>
    <dgm:cxn modelId="{88B3FEE0-F986-42AF-B377-5D72577B8602}" srcId="{F184EF17-1542-4EE4-9206-2CD36AE90D2C}" destId="{33244E61-C653-4FC4-A0B8-052A2918AFED}" srcOrd="5" destOrd="0" parTransId="{B233D9C1-9D15-467A-ABCA-B6CD030AF68D}" sibTransId="{52CFA76A-B964-4CFB-AF28-74EA20CBC9D1}"/>
    <dgm:cxn modelId="{E42094E2-DC6E-447A-805F-0DFF2EDDC91E}" type="presOf" srcId="{73B0C21F-FBF1-4E63-A42F-789ECD110F39}" destId="{1026BE81-F75D-4775-8712-C49323D72637}" srcOrd="1" destOrd="0" presId="urn:microsoft.com/office/officeart/2005/8/layout/radial1"/>
    <dgm:cxn modelId="{C011B0E6-9EEE-4103-B20A-7177B2EFA20E}" type="presOf" srcId="{B233D9C1-9D15-467A-ABCA-B6CD030AF68D}" destId="{1BB7B388-D209-417A-A8E8-7EEC580BB585}" srcOrd="1" destOrd="0" presId="urn:microsoft.com/office/officeart/2005/8/layout/radial1"/>
    <dgm:cxn modelId="{972806EE-05AF-4D24-87A7-8CD8FF4CB819}" type="presOf" srcId="{05BDB3B2-66FB-4400-AD73-56D1593E70BE}" destId="{B23DD698-A259-40E0-9F5E-2FB0D0D2E02D}" srcOrd="1" destOrd="0" presId="urn:microsoft.com/office/officeart/2005/8/layout/radial1"/>
    <dgm:cxn modelId="{5C1FF0FB-6617-4DD7-A9F4-0CA334A59168}" srcId="{65871419-FE5A-4119-A80A-C917CDCBAD18}" destId="{F184EF17-1542-4EE4-9206-2CD36AE90D2C}" srcOrd="0" destOrd="0" parTransId="{E843F6BD-71B6-4455-8366-22847B18B4DA}" sibTransId="{9FC72284-9D96-4FD8-91E8-83A9F926DE8F}"/>
    <dgm:cxn modelId="{22C08DC3-552F-478D-ABEA-BA2AF48B2716}" type="presParOf" srcId="{1BD3D970-BD5F-4806-9231-4B07DA716B98}" destId="{47C8FAC6-69F2-4031-9EFF-911D5BB667A6}" srcOrd="0" destOrd="0" presId="urn:microsoft.com/office/officeart/2005/8/layout/radial1"/>
    <dgm:cxn modelId="{37B04148-19E2-4E5F-BC89-72107E5E241B}" type="presParOf" srcId="{1BD3D970-BD5F-4806-9231-4B07DA716B98}" destId="{6F47541F-313D-49D0-9825-349AAC65C95A}" srcOrd="1" destOrd="0" presId="urn:microsoft.com/office/officeart/2005/8/layout/radial1"/>
    <dgm:cxn modelId="{AA24E804-5ABC-496E-BAF7-298694CD2733}" type="presParOf" srcId="{6F47541F-313D-49D0-9825-349AAC65C95A}" destId="{1026BE81-F75D-4775-8712-C49323D72637}" srcOrd="0" destOrd="0" presId="urn:microsoft.com/office/officeart/2005/8/layout/radial1"/>
    <dgm:cxn modelId="{799B6F90-AD1B-4A35-8798-322C63590E72}" type="presParOf" srcId="{1BD3D970-BD5F-4806-9231-4B07DA716B98}" destId="{2B75F590-F7BA-4D98-9F3A-C810D69B0792}" srcOrd="2" destOrd="0" presId="urn:microsoft.com/office/officeart/2005/8/layout/radial1"/>
    <dgm:cxn modelId="{25B58972-513E-4DD7-B6F0-BFCAA83EE438}" type="presParOf" srcId="{1BD3D970-BD5F-4806-9231-4B07DA716B98}" destId="{D9E85179-08E4-44E9-AAD2-83E711863A22}" srcOrd="3" destOrd="0" presId="urn:microsoft.com/office/officeart/2005/8/layout/radial1"/>
    <dgm:cxn modelId="{3E3C9903-8397-42C2-B613-7D5CD56A36C7}" type="presParOf" srcId="{D9E85179-08E4-44E9-AAD2-83E711863A22}" destId="{3E3A63DD-6EA2-47A0-9BEC-B746E074558E}" srcOrd="0" destOrd="0" presId="urn:microsoft.com/office/officeart/2005/8/layout/radial1"/>
    <dgm:cxn modelId="{7186BC96-DFE5-4549-853C-6049CA70D796}" type="presParOf" srcId="{1BD3D970-BD5F-4806-9231-4B07DA716B98}" destId="{578C4A71-C259-4BF7-851D-D20BBEAB0D92}" srcOrd="4" destOrd="0" presId="urn:microsoft.com/office/officeart/2005/8/layout/radial1"/>
    <dgm:cxn modelId="{7B344648-4862-4B9C-9BD1-1A34187D6F97}" type="presParOf" srcId="{1BD3D970-BD5F-4806-9231-4B07DA716B98}" destId="{8FA2FBE9-F6D1-4266-B999-0FF3EB6B5A63}" srcOrd="5" destOrd="0" presId="urn:microsoft.com/office/officeart/2005/8/layout/radial1"/>
    <dgm:cxn modelId="{A4184D3F-174D-465D-9FCB-5A66F8C090B4}" type="presParOf" srcId="{8FA2FBE9-F6D1-4266-B999-0FF3EB6B5A63}" destId="{283728D8-911D-439A-B3EA-B9B18D431D4D}" srcOrd="0" destOrd="0" presId="urn:microsoft.com/office/officeart/2005/8/layout/radial1"/>
    <dgm:cxn modelId="{20038FDC-2D46-4823-8424-481F214091EA}" type="presParOf" srcId="{1BD3D970-BD5F-4806-9231-4B07DA716B98}" destId="{E40CCD3D-9B2C-4202-84E6-016E183E7E16}" srcOrd="6" destOrd="0" presId="urn:microsoft.com/office/officeart/2005/8/layout/radial1"/>
    <dgm:cxn modelId="{E8DF0165-223A-4620-ABC8-657CE15ACAB1}" type="presParOf" srcId="{1BD3D970-BD5F-4806-9231-4B07DA716B98}" destId="{005D74EA-767B-4EA1-BB45-DFA1A7FF3A3F}" srcOrd="7" destOrd="0" presId="urn:microsoft.com/office/officeart/2005/8/layout/radial1"/>
    <dgm:cxn modelId="{A9074668-A423-4B4D-85E4-CC664A6D9B9E}" type="presParOf" srcId="{005D74EA-767B-4EA1-BB45-DFA1A7FF3A3F}" destId="{B23DD698-A259-40E0-9F5E-2FB0D0D2E02D}" srcOrd="0" destOrd="0" presId="urn:microsoft.com/office/officeart/2005/8/layout/radial1"/>
    <dgm:cxn modelId="{08CC6A9B-E9F3-4A36-89C4-FA0E0AD82B88}" type="presParOf" srcId="{1BD3D970-BD5F-4806-9231-4B07DA716B98}" destId="{0FEE9560-BF05-43D1-B2FD-FD7274566BEF}" srcOrd="8" destOrd="0" presId="urn:microsoft.com/office/officeart/2005/8/layout/radial1"/>
    <dgm:cxn modelId="{E2694DD9-F9B0-4437-A61A-1CBAEF784DB1}" type="presParOf" srcId="{1BD3D970-BD5F-4806-9231-4B07DA716B98}" destId="{697FF062-649B-4831-BE27-ABBEDD1A97E0}" srcOrd="9" destOrd="0" presId="urn:microsoft.com/office/officeart/2005/8/layout/radial1"/>
    <dgm:cxn modelId="{E57DFE1C-4AB1-4064-B468-162F9F0A8438}" type="presParOf" srcId="{697FF062-649B-4831-BE27-ABBEDD1A97E0}" destId="{3063E73D-77E4-4906-A2EC-1B39FD6D9CBD}" srcOrd="0" destOrd="0" presId="urn:microsoft.com/office/officeart/2005/8/layout/radial1"/>
    <dgm:cxn modelId="{69564141-6C46-46EB-84B1-1440B11F1BAD}" type="presParOf" srcId="{1BD3D970-BD5F-4806-9231-4B07DA716B98}" destId="{B52A6397-5A23-4F60-95D9-5381A3097182}" srcOrd="10" destOrd="0" presId="urn:microsoft.com/office/officeart/2005/8/layout/radial1"/>
    <dgm:cxn modelId="{1D60C18B-2663-4626-A3EB-3EF4C819BE8B}" type="presParOf" srcId="{1BD3D970-BD5F-4806-9231-4B07DA716B98}" destId="{43075C46-0545-4365-89F2-EBE4F0430EC1}" srcOrd="11" destOrd="0" presId="urn:microsoft.com/office/officeart/2005/8/layout/radial1"/>
    <dgm:cxn modelId="{3E26E5C0-D8CF-419C-85B4-6A4D8884AFC3}" type="presParOf" srcId="{43075C46-0545-4365-89F2-EBE4F0430EC1}" destId="{1BB7B388-D209-417A-A8E8-7EEC580BB585}" srcOrd="0" destOrd="0" presId="urn:microsoft.com/office/officeart/2005/8/layout/radial1"/>
    <dgm:cxn modelId="{4FDBE739-3269-4D3B-8D16-59D7D4A7F95A}" type="presParOf" srcId="{1BD3D970-BD5F-4806-9231-4B07DA716B98}" destId="{EB6D02AF-05D8-4F5F-8F05-93FFE23DD502}"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3E14C1-D24B-4289-9A5F-064D474196F1}" type="doc">
      <dgm:prSet loTypeId="urn:microsoft.com/office/officeart/2005/8/layout/pyramid1" loCatId="pyramid" qsTypeId="urn:microsoft.com/office/officeart/2005/8/quickstyle/simple1" qsCatId="simple" csTypeId="urn:microsoft.com/office/officeart/2005/8/colors/accent1_2" csCatId="accent1" phldr="1"/>
      <dgm:spPr/>
    </dgm:pt>
    <dgm:pt modelId="{1AB87540-1E10-444C-B49E-A6EB246F4FF5}">
      <dgm:prSet phldrT="[Text]" custT="1"/>
      <dgm:spPr/>
      <dgm:t>
        <a:bodyPr/>
        <a:lstStyle/>
        <a:p>
          <a:endParaRPr lang="en-GB" sz="2800" dirty="0"/>
        </a:p>
        <a:p>
          <a:r>
            <a:rPr lang="en-GB" sz="2800" dirty="0"/>
            <a:t>Esteem</a:t>
          </a:r>
        </a:p>
        <a:p>
          <a:r>
            <a:rPr lang="en-GB" sz="2800" dirty="0"/>
            <a:t> Needs</a:t>
          </a:r>
        </a:p>
      </dgm:t>
    </dgm:pt>
    <dgm:pt modelId="{BBF98974-B83F-485F-BF50-90CF82D9AFA8}" type="parTrans" cxnId="{02DDE56A-185C-480C-8828-B5BB2B7DC889}">
      <dgm:prSet/>
      <dgm:spPr/>
      <dgm:t>
        <a:bodyPr/>
        <a:lstStyle/>
        <a:p>
          <a:endParaRPr lang="en-GB"/>
        </a:p>
      </dgm:t>
    </dgm:pt>
    <dgm:pt modelId="{E662C7CE-07A8-404D-9D92-0D8D34F7E2AE}" type="sibTrans" cxnId="{02DDE56A-185C-480C-8828-B5BB2B7DC889}">
      <dgm:prSet/>
      <dgm:spPr/>
      <dgm:t>
        <a:bodyPr/>
        <a:lstStyle/>
        <a:p>
          <a:endParaRPr lang="en-GB"/>
        </a:p>
      </dgm:t>
    </dgm:pt>
    <dgm:pt modelId="{DADF967A-7AE1-4AD7-A5DF-4C7EF71009DC}">
      <dgm:prSet phldrT="[Text]" custT="1"/>
      <dgm:spPr/>
      <dgm:t>
        <a:bodyPr/>
        <a:lstStyle/>
        <a:p>
          <a:r>
            <a:rPr lang="en-GB" sz="2800" dirty="0"/>
            <a:t>Safety Needs</a:t>
          </a:r>
        </a:p>
      </dgm:t>
    </dgm:pt>
    <dgm:pt modelId="{18927491-E260-44B4-AB8A-9576D5EEB250}" type="parTrans" cxnId="{97F69FB2-0BA0-47F9-A329-0D5A855E8109}">
      <dgm:prSet/>
      <dgm:spPr/>
      <dgm:t>
        <a:bodyPr/>
        <a:lstStyle/>
        <a:p>
          <a:endParaRPr lang="en-GB"/>
        </a:p>
      </dgm:t>
    </dgm:pt>
    <dgm:pt modelId="{239A8182-086A-480C-BA1C-2D09ACDAAE4E}" type="sibTrans" cxnId="{97F69FB2-0BA0-47F9-A329-0D5A855E8109}">
      <dgm:prSet/>
      <dgm:spPr/>
      <dgm:t>
        <a:bodyPr/>
        <a:lstStyle/>
        <a:p>
          <a:endParaRPr lang="en-GB"/>
        </a:p>
      </dgm:t>
    </dgm:pt>
    <dgm:pt modelId="{FB9E0F2F-99F7-4A92-97C0-67A0525240DA}">
      <dgm:prSet phldrT="[Text]" custT="1"/>
      <dgm:spPr/>
      <dgm:t>
        <a:bodyPr/>
        <a:lstStyle/>
        <a:p>
          <a:r>
            <a:rPr lang="en-GB" sz="2800" dirty="0"/>
            <a:t>Physiological Needs</a:t>
          </a:r>
        </a:p>
      </dgm:t>
    </dgm:pt>
    <dgm:pt modelId="{8A985D77-E53F-4FF8-9C25-9E70DEA2E3EE}" type="parTrans" cxnId="{4D02E999-5081-4A71-8473-5C390D94ACAE}">
      <dgm:prSet/>
      <dgm:spPr/>
      <dgm:t>
        <a:bodyPr/>
        <a:lstStyle/>
        <a:p>
          <a:endParaRPr lang="en-GB"/>
        </a:p>
      </dgm:t>
    </dgm:pt>
    <dgm:pt modelId="{8BE192C5-ADEA-4379-B635-9B6CF07BCE4E}" type="sibTrans" cxnId="{4D02E999-5081-4A71-8473-5C390D94ACAE}">
      <dgm:prSet/>
      <dgm:spPr/>
      <dgm:t>
        <a:bodyPr/>
        <a:lstStyle/>
        <a:p>
          <a:endParaRPr lang="en-GB"/>
        </a:p>
      </dgm:t>
    </dgm:pt>
    <dgm:pt modelId="{11B7085E-22E5-4B62-89BD-49B3B21DB7A2}" type="pres">
      <dgm:prSet presAssocID="{543E14C1-D24B-4289-9A5F-064D474196F1}" presName="Name0" presStyleCnt="0">
        <dgm:presLayoutVars>
          <dgm:dir/>
          <dgm:animLvl val="lvl"/>
          <dgm:resizeHandles val="exact"/>
        </dgm:presLayoutVars>
      </dgm:prSet>
      <dgm:spPr/>
    </dgm:pt>
    <dgm:pt modelId="{0AFF8A36-BFC8-40C3-B15F-CB6F85A5CD8D}" type="pres">
      <dgm:prSet presAssocID="{1AB87540-1E10-444C-B49E-A6EB246F4FF5}" presName="Name8" presStyleCnt="0"/>
      <dgm:spPr/>
    </dgm:pt>
    <dgm:pt modelId="{6E1EF383-487A-424D-9F6F-AE7EA63BC76F}" type="pres">
      <dgm:prSet presAssocID="{1AB87540-1E10-444C-B49E-A6EB246F4FF5}" presName="level" presStyleLbl="node1" presStyleIdx="0" presStyleCnt="3">
        <dgm:presLayoutVars>
          <dgm:chMax val="1"/>
          <dgm:bulletEnabled val="1"/>
        </dgm:presLayoutVars>
      </dgm:prSet>
      <dgm:spPr/>
    </dgm:pt>
    <dgm:pt modelId="{FD3D037B-D8DF-4290-A254-5CE93C7B0E4B}" type="pres">
      <dgm:prSet presAssocID="{1AB87540-1E10-444C-B49E-A6EB246F4FF5}" presName="levelTx" presStyleLbl="revTx" presStyleIdx="0" presStyleCnt="0">
        <dgm:presLayoutVars>
          <dgm:chMax val="1"/>
          <dgm:bulletEnabled val="1"/>
        </dgm:presLayoutVars>
      </dgm:prSet>
      <dgm:spPr/>
    </dgm:pt>
    <dgm:pt modelId="{1ECDD310-5A13-4547-9997-D48346371F67}" type="pres">
      <dgm:prSet presAssocID="{DADF967A-7AE1-4AD7-A5DF-4C7EF71009DC}" presName="Name8" presStyleCnt="0"/>
      <dgm:spPr/>
    </dgm:pt>
    <dgm:pt modelId="{0FFB445C-62DB-401A-8A3F-354D8D9DB12D}" type="pres">
      <dgm:prSet presAssocID="{DADF967A-7AE1-4AD7-A5DF-4C7EF71009DC}" presName="level" presStyleLbl="node1" presStyleIdx="1" presStyleCnt="3">
        <dgm:presLayoutVars>
          <dgm:chMax val="1"/>
          <dgm:bulletEnabled val="1"/>
        </dgm:presLayoutVars>
      </dgm:prSet>
      <dgm:spPr/>
    </dgm:pt>
    <dgm:pt modelId="{FFAEECF9-3098-45F3-A8C4-BA8A6F5C2CE8}" type="pres">
      <dgm:prSet presAssocID="{DADF967A-7AE1-4AD7-A5DF-4C7EF71009DC}" presName="levelTx" presStyleLbl="revTx" presStyleIdx="0" presStyleCnt="0">
        <dgm:presLayoutVars>
          <dgm:chMax val="1"/>
          <dgm:bulletEnabled val="1"/>
        </dgm:presLayoutVars>
      </dgm:prSet>
      <dgm:spPr/>
    </dgm:pt>
    <dgm:pt modelId="{32581301-6DA2-4E00-9653-C28A3072924A}" type="pres">
      <dgm:prSet presAssocID="{FB9E0F2F-99F7-4A92-97C0-67A0525240DA}" presName="Name8" presStyleCnt="0"/>
      <dgm:spPr/>
    </dgm:pt>
    <dgm:pt modelId="{962C2643-8301-402C-B3FF-ABEA91E35365}" type="pres">
      <dgm:prSet presAssocID="{FB9E0F2F-99F7-4A92-97C0-67A0525240DA}" presName="level" presStyleLbl="node1" presStyleIdx="2" presStyleCnt="3">
        <dgm:presLayoutVars>
          <dgm:chMax val="1"/>
          <dgm:bulletEnabled val="1"/>
        </dgm:presLayoutVars>
      </dgm:prSet>
      <dgm:spPr/>
    </dgm:pt>
    <dgm:pt modelId="{61981CCC-B4A6-4F64-916C-BCEC1ED35D87}" type="pres">
      <dgm:prSet presAssocID="{FB9E0F2F-99F7-4A92-97C0-67A0525240DA}" presName="levelTx" presStyleLbl="revTx" presStyleIdx="0" presStyleCnt="0">
        <dgm:presLayoutVars>
          <dgm:chMax val="1"/>
          <dgm:bulletEnabled val="1"/>
        </dgm:presLayoutVars>
      </dgm:prSet>
      <dgm:spPr/>
    </dgm:pt>
  </dgm:ptLst>
  <dgm:cxnLst>
    <dgm:cxn modelId="{ADC72F5C-EDD9-4D19-AE5E-768CF36C6543}" type="presOf" srcId="{1AB87540-1E10-444C-B49E-A6EB246F4FF5}" destId="{FD3D037B-D8DF-4290-A254-5CE93C7B0E4B}" srcOrd="1" destOrd="0" presId="urn:microsoft.com/office/officeart/2005/8/layout/pyramid1"/>
    <dgm:cxn modelId="{02DDE56A-185C-480C-8828-B5BB2B7DC889}" srcId="{543E14C1-D24B-4289-9A5F-064D474196F1}" destId="{1AB87540-1E10-444C-B49E-A6EB246F4FF5}" srcOrd="0" destOrd="0" parTransId="{BBF98974-B83F-485F-BF50-90CF82D9AFA8}" sibTransId="{E662C7CE-07A8-404D-9D92-0D8D34F7E2AE}"/>
    <dgm:cxn modelId="{A4A5B84B-CD74-479A-BD0B-75EFC0DBBB41}" type="presOf" srcId="{DADF967A-7AE1-4AD7-A5DF-4C7EF71009DC}" destId="{0FFB445C-62DB-401A-8A3F-354D8D9DB12D}" srcOrd="0" destOrd="0" presId="urn:microsoft.com/office/officeart/2005/8/layout/pyramid1"/>
    <dgm:cxn modelId="{2EB4D772-D15A-448D-8732-47C17B71B5C3}" type="presOf" srcId="{FB9E0F2F-99F7-4A92-97C0-67A0525240DA}" destId="{61981CCC-B4A6-4F64-916C-BCEC1ED35D87}" srcOrd="1" destOrd="0" presId="urn:microsoft.com/office/officeart/2005/8/layout/pyramid1"/>
    <dgm:cxn modelId="{F5DB3976-0355-4D69-B9EF-E0AA397E495A}" type="presOf" srcId="{1AB87540-1E10-444C-B49E-A6EB246F4FF5}" destId="{6E1EF383-487A-424D-9F6F-AE7EA63BC76F}" srcOrd="0" destOrd="0" presId="urn:microsoft.com/office/officeart/2005/8/layout/pyramid1"/>
    <dgm:cxn modelId="{10242779-88AB-444F-8A5C-4161449D582A}" type="presOf" srcId="{FB9E0F2F-99F7-4A92-97C0-67A0525240DA}" destId="{962C2643-8301-402C-B3FF-ABEA91E35365}" srcOrd="0" destOrd="0" presId="urn:microsoft.com/office/officeart/2005/8/layout/pyramid1"/>
    <dgm:cxn modelId="{CC8EE28C-36F0-4311-8711-235605FC6ADB}" type="presOf" srcId="{DADF967A-7AE1-4AD7-A5DF-4C7EF71009DC}" destId="{FFAEECF9-3098-45F3-A8C4-BA8A6F5C2CE8}" srcOrd="1" destOrd="0" presId="urn:microsoft.com/office/officeart/2005/8/layout/pyramid1"/>
    <dgm:cxn modelId="{AC1A3D90-E524-44C9-B280-440969EA9F01}" type="presOf" srcId="{543E14C1-D24B-4289-9A5F-064D474196F1}" destId="{11B7085E-22E5-4B62-89BD-49B3B21DB7A2}" srcOrd="0" destOrd="0" presId="urn:microsoft.com/office/officeart/2005/8/layout/pyramid1"/>
    <dgm:cxn modelId="{4D02E999-5081-4A71-8473-5C390D94ACAE}" srcId="{543E14C1-D24B-4289-9A5F-064D474196F1}" destId="{FB9E0F2F-99F7-4A92-97C0-67A0525240DA}" srcOrd="2" destOrd="0" parTransId="{8A985D77-E53F-4FF8-9C25-9E70DEA2E3EE}" sibTransId="{8BE192C5-ADEA-4379-B635-9B6CF07BCE4E}"/>
    <dgm:cxn modelId="{97F69FB2-0BA0-47F9-A329-0D5A855E8109}" srcId="{543E14C1-D24B-4289-9A5F-064D474196F1}" destId="{DADF967A-7AE1-4AD7-A5DF-4C7EF71009DC}" srcOrd="1" destOrd="0" parTransId="{18927491-E260-44B4-AB8A-9576D5EEB250}" sibTransId="{239A8182-086A-480C-BA1C-2D09ACDAAE4E}"/>
    <dgm:cxn modelId="{88374157-C3FE-40F1-9C92-57C44831AC3E}" type="presParOf" srcId="{11B7085E-22E5-4B62-89BD-49B3B21DB7A2}" destId="{0AFF8A36-BFC8-40C3-B15F-CB6F85A5CD8D}" srcOrd="0" destOrd="0" presId="urn:microsoft.com/office/officeart/2005/8/layout/pyramid1"/>
    <dgm:cxn modelId="{4DC275DC-9575-4E13-97D1-D607642B24C5}" type="presParOf" srcId="{0AFF8A36-BFC8-40C3-B15F-CB6F85A5CD8D}" destId="{6E1EF383-487A-424D-9F6F-AE7EA63BC76F}" srcOrd="0" destOrd="0" presId="urn:microsoft.com/office/officeart/2005/8/layout/pyramid1"/>
    <dgm:cxn modelId="{E9236265-72D2-434F-9241-5F79866E534D}" type="presParOf" srcId="{0AFF8A36-BFC8-40C3-B15F-CB6F85A5CD8D}" destId="{FD3D037B-D8DF-4290-A254-5CE93C7B0E4B}" srcOrd="1" destOrd="0" presId="urn:microsoft.com/office/officeart/2005/8/layout/pyramid1"/>
    <dgm:cxn modelId="{15A49AC5-9F2F-433A-AC09-628519F2AB7E}" type="presParOf" srcId="{11B7085E-22E5-4B62-89BD-49B3B21DB7A2}" destId="{1ECDD310-5A13-4547-9997-D48346371F67}" srcOrd="1" destOrd="0" presId="urn:microsoft.com/office/officeart/2005/8/layout/pyramid1"/>
    <dgm:cxn modelId="{8704695F-67B7-463D-88DB-9382F0D44155}" type="presParOf" srcId="{1ECDD310-5A13-4547-9997-D48346371F67}" destId="{0FFB445C-62DB-401A-8A3F-354D8D9DB12D}" srcOrd="0" destOrd="0" presId="urn:microsoft.com/office/officeart/2005/8/layout/pyramid1"/>
    <dgm:cxn modelId="{E0293F45-3C71-4DE1-8B1F-416F23769BED}" type="presParOf" srcId="{1ECDD310-5A13-4547-9997-D48346371F67}" destId="{FFAEECF9-3098-45F3-A8C4-BA8A6F5C2CE8}" srcOrd="1" destOrd="0" presId="urn:microsoft.com/office/officeart/2005/8/layout/pyramid1"/>
    <dgm:cxn modelId="{DCFF651E-B06C-4FB1-9B63-12B8237B9EFA}" type="presParOf" srcId="{11B7085E-22E5-4B62-89BD-49B3B21DB7A2}" destId="{32581301-6DA2-4E00-9653-C28A3072924A}" srcOrd="2" destOrd="0" presId="urn:microsoft.com/office/officeart/2005/8/layout/pyramid1"/>
    <dgm:cxn modelId="{4741347E-3A7C-4C4B-B6FE-158A90F173D6}" type="presParOf" srcId="{32581301-6DA2-4E00-9653-C28A3072924A}" destId="{962C2643-8301-402C-B3FF-ABEA91E35365}" srcOrd="0" destOrd="0" presId="urn:microsoft.com/office/officeart/2005/8/layout/pyramid1"/>
    <dgm:cxn modelId="{787FC3CA-5964-4ADA-8E62-9160232DF19F}" type="presParOf" srcId="{32581301-6DA2-4E00-9653-C28A3072924A}" destId="{61981CCC-B4A6-4F64-916C-BCEC1ED35D87}"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A561DE9-6838-49FF-AC77-60C91D40773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E337A982-4F6D-4536-8B59-C5EE2E424D02}">
      <dgm:prSet phldrT="[Text]"/>
      <dgm:spPr/>
      <dgm:t>
        <a:bodyPr/>
        <a:lstStyle/>
        <a:p>
          <a:r>
            <a:rPr lang="en-GB" dirty="0"/>
            <a:t>Child Level Vulnerability</a:t>
          </a:r>
        </a:p>
      </dgm:t>
    </dgm:pt>
    <dgm:pt modelId="{C80BEF20-8457-46D5-9385-D0052A4503E9}" type="parTrans" cxnId="{79E3E7CD-4A32-4B5C-96D2-A43C1B26B3AF}">
      <dgm:prSet/>
      <dgm:spPr/>
      <dgm:t>
        <a:bodyPr/>
        <a:lstStyle/>
        <a:p>
          <a:endParaRPr lang="en-GB"/>
        </a:p>
      </dgm:t>
    </dgm:pt>
    <dgm:pt modelId="{B055BE5C-FEF3-4485-BBFA-C282C3849C13}" type="sibTrans" cxnId="{79E3E7CD-4A32-4B5C-96D2-A43C1B26B3AF}">
      <dgm:prSet/>
      <dgm:spPr/>
      <dgm:t>
        <a:bodyPr/>
        <a:lstStyle/>
        <a:p>
          <a:endParaRPr lang="en-GB"/>
        </a:p>
      </dgm:t>
    </dgm:pt>
    <dgm:pt modelId="{AAFA777A-4881-4E9A-A043-6DE5C667C43D}">
      <dgm:prSet phldrT="[Text]"/>
      <dgm:spPr/>
      <dgm:t>
        <a:bodyPr/>
        <a:lstStyle/>
        <a:p>
          <a:r>
            <a:rPr lang="en-GB" dirty="0"/>
            <a:t>School exclusion/off-rolling</a:t>
          </a:r>
        </a:p>
      </dgm:t>
    </dgm:pt>
    <dgm:pt modelId="{D8745FF6-233A-45DA-8930-F107B27B0DEA}" type="parTrans" cxnId="{9E61FEA5-706E-487D-9690-5DE3F257C82E}">
      <dgm:prSet/>
      <dgm:spPr/>
      <dgm:t>
        <a:bodyPr/>
        <a:lstStyle/>
        <a:p>
          <a:endParaRPr lang="en-GB"/>
        </a:p>
      </dgm:t>
    </dgm:pt>
    <dgm:pt modelId="{7F575EE1-D6CE-46AE-9EC6-BCCC2E4E8C88}" type="sibTrans" cxnId="{9E61FEA5-706E-487D-9690-5DE3F257C82E}">
      <dgm:prSet/>
      <dgm:spPr/>
      <dgm:t>
        <a:bodyPr/>
        <a:lstStyle/>
        <a:p>
          <a:endParaRPr lang="en-GB"/>
        </a:p>
      </dgm:t>
    </dgm:pt>
    <dgm:pt modelId="{B7C10EC1-8ED9-43AE-A61B-B5E9E3374531}">
      <dgm:prSet phldrT="[Text]"/>
      <dgm:spPr/>
      <dgm:t>
        <a:bodyPr/>
        <a:lstStyle/>
        <a:p>
          <a:r>
            <a:rPr lang="en-GB" dirty="0"/>
            <a:t>Family Level Vulnerability</a:t>
          </a:r>
        </a:p>
      </dgm:t>
    </dgm:pt>
    <dgm:pt modelId="{C493AEAF-1A81-48E9-9A43-4FB0C4290E92}" type="parTrans" cxnId="{43C8B500-3D8C-43B8-A812-C90C8B1291E7}">
      <dgm:prSet/>
      <dgm:spPr/>
      <dgm:t>
        <a:bodyPr/>
        <a:lstStyle/>
        <a:p>
          <a:endParaRPr lang="en-GB"/>
        </a:p>
      </dgm:t>
    </dgm:pt>
    <dgm:pt modelId="{3940B6B0-D1F3-403B-8E01-3A528C54750E}" type="sibTrans" cxnId="{43C8B500-3D8C-43B8-A812-C90C8B1291E7}">
      <dgm:prSet/>
      <dgm:spPr/>
      <dgm:t>
        <a:bodyPr/>
        <a:lstStyle/>
        <a:p>
          <a:endParaRPr lang="en-GB"/>
        </a:p>
      </dgm:t>
    </dgm:pt>
    <dgm:pt modelId="{94B40BD7-CF04-45BF-AB92-620ABAFA9E20}">
      <dgm:prSet phldrT="[Text]"/>
      <dgm:spPr/>
      <dgm:t>
        <a:bodyPr/>
        <a:lstStyle/>
        <a:p>
          <a:r>
            <a:rPr lang="en-GB" dirty="0"/>
            <a:t>Poverty</a:t>
          </a:r>
        </a:p>
      </dgm:t>
    </dgm:pt>
    <dgm:pt modelId="{94F0C5C5-7641-4ECA-8710-3A171A4EB02B}" type="parTrans" cxnId="{23394D92-3487-4034-B992-02D4B9A3BEBD}">
      <dgm:prSet/>
      <dgm:spPr/>
      <dgm:t>
        <a:bodyPr/>
        <a:lstStyle/>
        <a:p>
          <a:endParaRPr lang="en-GB"/>
        </a:p>
      </dgm:t>
    </dgm:pt>
    <dgm:pt modelId="{293EE181-01DA-4EED-B211-F5C229564C4A}" type="sibTrans" cxnId="{23394D92-3487-4034-B992-02D4B9A3BEBD}">
      <dgm:prSet/>
      <dgm:spPr/>
      <dgm:t>
        <a:bodyPr/>
        <a:lstStyle/>
        <a:p>
          <a:endParaRPr lang="en-GB"/>
        </a:p>
      </dgm:t>
    </dgm:pt>
    <dgm:pt modelId="{AA5F3CDD-446E-42F1-98CF-D0B477BFE448}">
      <dgm:prSet phldrT="[Text]"/>
      <dgm:spPr/>
      <dgm:t>
        <a:bodyPr/>
        <a:lstStyle/>
        <a:p>
          <a:r>
            <a:rPr lang="en-GB" dirty="0"/>
            <a:t>Family members associated with gangs</a:t>
          </a:r>
        </a:p>
      </dgm:t>
    </dgm:pt>
    <dgm:pt modelId="{8349D527-2F60-4735-84B9-22CF8A551F19}" type="parTrans" cxnId="{6CE1B4B5-BE5B-45FE-B939-42A4CB4432F0}">
      <dgm:prSet/>
      <dgm:spPr/>
      <dgm:t>
        <a:bodyPr/>
        <a:lstStyle/>
        <a:p>
          <a:endParaRPr lang="en-GB"/>
        </a:p>
      </dgm:t>
    </dgm:pt>
    <dgm:pt modelId="{C5394988-1DF5-411F-BCBE-B0B06E44941B}" type="sibTrans" cxnId="{6CE1B4B5-BE5B-45FE-B939-42A4CB4432F0}">
      <dgm:prSet/>
      <dgm:spPr/>
      <dgm:t>
        <a:bodyPr/>
        <a:lstStyle/>
        <a:p>
          <a:endParaRPr lang="en-GB"/>
        </a:p>
      </dgm:t>
    </dgm:pt>
    <dgm:pt modelId="{5F9AB7FA-9E0E-4F95-9A43-239E1BCDF8DB}">
      <dgm:prSet phldrT="[Text]"/>
      <dgm:spPr/>
      <dgm:t>
        <a:bodyPr/>
        <a:lstStyle/>
        <a:p>
          <a:r>
            <a:rPr lang="en-GB" dirty="0"/>
            <a:t>Community Level vulnerability</a:t>
          </a:r>
        </a:p>
      </dgm:t>
    </dgm:pt>
    <dgm:pt modelId="{E751102B-1F32-4D7B-B3C7-F463393ECA0F}" type="parTrans" cxnId="{AF5B8607-2622-4EDC-9E89-89C7B3784943}">
      <dgm:prSet/>
      <dgm:spPr/>
      <dgm:t>
        <a:bodyPr/>
        <a:lstStyle/>
        <a:p>
          <a:endParaRPr lang="en-GB"/>
        </a:p>
      </dgm:t>
    </dgm:pt>
    <dgm:pt modelId="{2902683C-B6D4-46A4-99C4-366B35E67676}" type="sibTrans" cxnId="{AF5B8607-2622-4EDC-9E89-89C7B3784943}">
      <dgm:prSet/>
      <dgm:spPr/>
      <dgm:t>
        <a:bodyPr/>
        <a:lstStyle/>
        <a:p>
          <a:endParaRPr lang="en-GB"/>
        </a:p>
      </dgm:t>
    </dgm:pt>
    <dgm:pt modelId="{4926A895-AAD8-430A-BCC8-C81076EB732A}">
      <dgm:prSet phldrT="[Text]"/>
      <dgm:spPr/>
      <dgm:t>
        <a:bodyPr/>
        <a:lstStyle/>
        <a:p>
          <a:r>
            <a:rPr lang="en-GB" dirty="0"/>
            <a:t>Gang neighbourhood</a:t>
          </a:r>
        </a:p>
      </dgm:t>
    </dgm:pt>
    <dgm:pt modelId="{023C9966-803C-4875-9CC3-E1AAC62735A7}" type="parTrans" cxnId="{4E193AF0-C869-47B2-ADF1-BB8E9BA13959}">
      <dgm:prSet/>
      <dgm:spPr/>
      <dgm:t>
        <a:bodyPr/>
        <a:lstStyle/>
        <a:p>
          <a:endParaRPr lang="en-GB"/>
        </a:p>
      </dgm:t>
    </dgm:pt>
    <dgm:pt modelId="{C1242358-C30B-483C-94C3-C6BDC6CFA360}" type="sibTrans" cxnId="{4E193AF0-C869-47B2-ADF1-BB8E9BA13959}">
      <dgm:prSet/>
      <dgm:spPr/>
      <dgm:t>
        <a:bodyPr/>
        <a:lstStyle/>
        <a:p>
          <a:endParaRPr lang="en-GB"/>
        </a:p>
      </dgm:t>
    </dgm:pt>
    <dgm:pt modelId="{547EF8D0-8CE4-4FCA-8997-86692C9701D2}">
      <dgm:prSet phldrT="[Text]"/>
      <dgm:spPr/>
      <dgm:t>
        <a:bodyPr/>
        <a:lstStyle/>
        <a:p>
          <a:r>
            <a:rPr lang="en-GB" dirty="0"/>
            <a:t>Mental health</a:t>
          </a:r>
        </a:p>
      </dgm:t>
    </dgm:pt>
    <dgm:pt modelId="{51BA73A0-0364-4B68-8122-0A304C0B6638}" type="parTrans" cxnId="{A452C8FF-944B-4A03-90E7-7F38AE96109C}">
      <dgm:prSet/>
      <dgm:spPr/>
      <dgm:t>
        <a:bodyPr/>
        <a:lstStyle/>
        <a:p>
          <a:endParaRPr lang="en-GB"/>
        </a:p>
      </dgm:t>
    </dgm:pt>
    <dgm:pt modelId="{87248F96-7181-4DB3-9CCF-C3D42EF7E684}" type="sibTrans" cxnId="{A452C8FF-944B-4A03-90E7-7F38AE96109C}">
      <dgm:prSet/>
      <dgm:spPr/>
      <dgm:t>
        <a:bodyPr/>
        <a:lstStyle/>
        <a:p>
          <a:endParaRPr lang="en-GB"/>
        </a:p>
      </dgm:t>
    </dgm:pt>
    <dgm:pt modelId="{F29252AC-5B4B-4FBA-9CE8-311B52F6C0FE}">
      <dgm:prSet phldrT="[Text]"/>
      <dgm:spPr/>
      <dgm:t>
        <a:bodyPr/>
        <a:lstStyle/>
        <a:p>
          <a:r>
            <a:rPr lang="en-GB" dirty="0"/>
            <a:t>Bullying</a:t>
          </a:r>
        </a:p>
      </dgm:t>
    </dgm:pt>
    <dgm:pt modelId="{E53296FB-D58E-41B8-9D83-51F452A87193}" type="parTrans" cxnId="{C909DDC9-B1CC-43E7-96F1-95191C61588A}">
      <dgm:prSet/>
      <dgm:spPr/>
      <dgm:t>
        <a:bodyPr/>
        <a:lstStyle/>
        <a:p>
          <a:endParaRPr lang="en-GB"/>
        </a:p>
      </dgm:t>
    </dgm:pt>
    <dgm:pt modelId="{E620B196-C0F3-4B94-80B2-194996A66E76}" type="sibTrans" cxnId="{C909DDC9-B1CC-43E7-96F1-95191C61588A}">
      <dgm:prSet/>
      <dgm:spPr/>
      <dgm:t>
        <a:bodyPr/>
        <a:lstStyle/>
        <a:p>
          <a:endParaRPr lang="en-GB"/>
        </a:p>
      </dgm:t>
    </dgm:pt>
    <dgm:pt modelId="{A6DC4CF6-F334-4615-A340-B437C98A0AA3}">
      <dgm:prSet phldrT="[Text]"/>
      <dgm:spPr/>
      <dgm:t>
        <a:bodyPr/>
        <a:lstStyle/>
        <a:p>
          <a:r>
            <a:rPr lang="en-GB" dirty="0"/>
            <a:t>Substance misuse</a:t>
          </a:r>
        </a:p>
      </dgm:t>
    </dgm:pt>
    <dgm:pt modelId="{CD86C50C-8D06-4114-950E-9CCBE696D604}" type="parTrans" cxnId="{E7F98FFB-D681-4F02-ABAC-62E059F38DAB}">
      <dgm:prSet/>
      <dgm:spPr/>
      <dgm:t>
        <a:bodyPr/>
        <a:lstStyle/>
        <a:p>
          <a:endParaRPr lang="en-GB"/>
        </a:p>
      </dgm:t>
    </dgm:pt>
    <dgm:pt modelId="{08A0726E-213B-4F2B-A732-AE1C0374C09C}" type="sibTrans" cxnId="{E7F98FFB-D681-4F02-ABAC-62E059F38DAB}">
      <dgm:prSet/>
      <dgm:spPr/>
      <dgm:t>
        <a:bodyPr/>
        <a:lstStyle/>
        <a:p>
          <a:endParaRPr lang="en-GB"/>
        </a:p>
      </dgm:t>
    </dgm:pt>
    <dgm:pt modelId="{CC7ADECE-F860-443E-86AE-68AB0B4DA4EC}">
      <dgm:prSet phldrT="[Text]"/>
      <dgm:spPr/>
      <dgm:t>
        <a:bodyPr/>
        <a:lstStyle/>
        <a:p>
          <a:r>
            <a:rPr lang="en-GB" dirty="0"/>
            <a:t>Neglect or abuse</a:t>
          </a:r>
        </a:p>
      </dgm:t>
    </dgm:pt>
    <dgm:pt modelId="{BFE6D90D-1B5A-41D4-ABC1-83752C40C59D}" type="parTrans" cxnId="{DB02F824-8D93-4931-87D9-E626C4362743}">
      <dgm:prSet/>
      <dgm:spPr/>
      <dgm:t>
        <a:bodyPr/>
        <a:lstStyle/>
        <a:p>
          <a:endParaRPr lang="en-GB"/>
        </a:p>
      </dgm:t>
    </dgm:pt>
    <dgm:pt modelId="{A37E072D-A056-4549-B6D7-F349EA836B60}" type="sibTrans" cxnId="{DB02F824-8D93-4931-87D9-E626C4362743}">
      <dgm:prSet/>
      <dgm:spPr/>
      <dgm:t>
        <a:bodyPr/>
        <a:lstStyle/>
        <a:p>
          <a:endParaRPr lang="en-GB"/>
        </a:p>
      </dgm:t>
    </dgm:pt>
    <dgm:pt modelId="{AFBF3905-7644-44E1-B52B-DC0619EADC80}">
      <dgm:prSet phldrT="[Text]"/>
      <dgm:spPr/>
      <dgm:t>
        <a:bodyPr/>
        <a:lstStyle/>
        <a:p>
          <a:r>
            <a:rPr lang="en-GB" dirty="0"/>
            <a:t>Parental substance misuse</a:t>
          </a:r>
        </a:p>
      </dgm:t>
    </dgm:pt>
    <dgm:pt modelId="{513B3789-4190-4878-911E-81328428ED03}" type="parTrans" cxnId="{C99B5EE0-CDE6-4252-8E5F-081BBD583C00}">
      <dgm:prSet/>
      <dgm:spPr/>
      <dgm:t>
        <a:bodyPr/>
        <a:lstStyle/>
        <a:p>
          <a:endParaRPr lang="en-GB"/>
        </a:p>
      </dgm:t>
    </dgm:pt>
    <dgm:pt modelId="{64C0DF5E-BBC1-455E-B1B9-451109A4BF68}" type="sibTrans" cxnId="{C99B5EE0-CDE6-4252-8E5F-081BBD583C00}">
      <dgm:prSet/>
      <dgm:spPr/>
      <dgm:t>
        <a:bodyPr/>
        <a:lstStyle/>
        <a:p>
          <a:endParaRPr lang="en-GB"/>
        </a:p>
      </dgm:t>
    </dgm:pt>
    <dgm:pt modelId="{D31D1507-77DE-4805-82FE-6E3BCE85A61C}">
      <dgm:prSet phldrT="[Text]"/>
      <dgm:spPr/>
      <dgm:t>
        <a:bodyPr/>
        <a:lstStyle/>
        <a:p>
          <a:r>
            <a:rPr lang="en-GB" dirty="0"/>
            <a:t>Disenfranchised communities</a:t>
          </a:r>
        </a:p>
      </dgm:t>
    </dgm:pt>
    <dgm:pt modelId="{B2D1ECC3-A3DC-4E60-A656-2F31097CDB8D}" type="parTrans" cxnId="{0D395B94-709D-466D-8FE1-B84CF7E98323}">
      <dgm:prSet/>
      <dgm:spPr/>
      <dgm:t>
        <a:bodyPr/>
        <a:lstStyle/>
        <a:p>
          <a:endParaRPr lang="en-GB"/>
        </a:p>
      </dgm:t>
    </dgm:pt>
    <dgm:pt modelId="{347D8FF5-6669-4AF9-AE09-29EE9662C528}" type="sibTrans" cxnId="{0D395B94-709D-466D-8FE1-B84CF7E98323}">
      <dgm:prSet/>
      <dgm:spPr/>
      <dgm:t>
        <a:bodyPr/>
        <a:lstStyle/>
        <a:p>
          <a:endParaRPr lang="en-GB"/>
        </a:p>
      </dgm:t>
    </dgm:pt>
    <dgm:pt modelId="{287C8EAD-1035-45C7-9959-0F923F9E13DA}">
      <dgm:prSet phldrT="[Text]"/>
      <dgm:spPr/>
      <dgm:t>
        <a:bodyPr/>
        <a:lstStyle/>
        <a:p>
          <a:r>
            <a:rPr lang="en-GB" dirty="0"/>
            <a:t>Lack of opportunity</a:t>
          </a:r>
        </a:p>
      </dgm:t>
    </dgm:pt>
    <dgm:pt modelId="{A3B69832-CA1B-4998-821A-85D8FAA5E08E}" type="parTrans" cxnId="{B2B8669B-0E82-4F2D-A15F-DB704D0928ED}">
      <dgm:prSet/>
      <dgm:spPr/>
      <dgm:t>
        <a:bodyPr/>
        <a:lstStyle/>
        <a:p>
          <a:endParaRPr lang="en-GB"/>
        </a:p>
      </dgm:t>
    </dgm:pt>
    <dgm:pt modelId="{ADFE049E-BEDC-489B-A1C1-4D400CB1B095}" type="sibTrans" cxnId="{B2B8669B-0E82-4F2D-A15F-DB704D0928ED}">
      <dgm:prSet/>
      <dgm:spPr/>
      <dgm:t>
        <a:bodyPr/>
        <a:lstStyle/>
        <a:p>
          <a:endParaRPr lang="en-GB"/>
        </a:p>
      </dgm:t>
    </dgm:pt>
    <dgm:pt modelId="{2D8648BA-1969-4661-9805-E1C4EA11B2B3}">
      <dgm:prSet phldrT="[Text]"/>
      <dgm:spPr/>
      <dgm:t>
        <a:bodyPr/>
        <a:lstStyle/>
        <a:p>
          <a:r>
            <a:rPr lang="en-GB" dirty="0"/>
            <a:t>Special educational needs</a:t>
          </a:r>
        </a:p>
      </dgm:t>
    </dgm:pt>
    <dgm:pt modelId="{CD5CE29B-F54B-48E4-BCF9-42AE66F7B294}" type="parTrans" cxnId="{074CADED-6A16-4D68-9228-EB09369BAE2C}">
      <dgm:prSet/>
      <dgm:spPr/>
      <dgm:t>
        <a:bodyPr/>
        <a:lstStyle/>
        <a:p>
          <a:endParaRPr lang="en-GB"/>
        </a:p>
      </dgm:t>
    </dgm:pt>
    <dgm:pt modelId="{D9D80E96-CF74-4906-BE66-D3D9F0E86CC1}" type="sibTrans" cxnId="{074CADED-6A16-4D68-9228-EB09369BAE2C}">
      <dgm:prSet/>
      <dgm:spPr/>
      <dgm:t>
        <a:bodyPr/>
        <a:lstStyle/>
        <a:p>
          <a:endParaRPr lang="en-GB"/>
        </a:p>
      </dgm:t>
    </dgm:pt>
    <dgm:pt modelId="{64C03BBA-6E97-460C-A7CE-0C087F9C8867}">
      <dgm:prSet phldrT="[Text]"/>
      <dgm:spPr/>
      <dgm:t>
        <a:bodyPr/>
        <a:lstStyle/>
        <a:p>
          <a:r>
            <a:rPr lang="en-GB" dirty="0"/>
            <a:t>Domestic abuse</a:t>
          </a:r>
        </a:p>
      </dgm:t>
    </dgm:pt>
    <dgm:pt modelId="{DC535CC7-DE14-4347-86C8-997B1E9DE1CB}" type="parTrans" cxnId="{56DA2D11-10CE-4D9A-9C93-865839F286AA}">
      <dgm:prSet/>
      <dgm:spPr/>
      <dgm:t>
        <a:bodyPr/>
        <a:lstStyle/>
        <a:p>
          <a:endParaRPr lang="en-GB"/>
        </a:p>
      </dgm:t>
    </dgm:pt>
    <dgm:pt modelId="{21D12651-02F6-4E76-9129-1026C619E892}" type="sibTrans" cxnId="{56DA2D11-10CE-4D9A-9C93-865839F286AA}">
      <dgm:prSet/>
      <dgm:spPr/>
      <dgm:t>
        <a:bodyPr/>
        <a:lstStyle/>
        <a:p>
          <a:endParaRPr lang="en-GB"/>
        </a:p>
      </dgm:t>
    </dgm:pt>
    <dgm:pt modelId="{141FB714-DF72-4FB4-91BB-231E38681464}">
      <dgm:prSet phldrT="[Text]"/>
      <dgm:spPr/>
      <dgm:t>
        <a:bodyPr/>
        <a:lstStyle/>
        <a:p>
          <a:r>
            <a:rPr lang="en-GB" dirty="0"/>
            <a:t>Poor institutional response</a:t>
          </a:r>
        </a:p>
      </dgm:t>
    </dgm:pt>
    <dgm:pt modelId="{EA99CE52-2237-480E-9ADA-E637D02CD4DC}" type="parTrans" cxnId="{40224582-2EFF-46B2-9AC2-BD4CBF5C81BB}">
      <dgm:prSet/>
      <dgm:spPr/>
    </dgm:pt>
    <dgm:pt modelId="{37563247-CB48-4208-B3C7-75CD2A1CB807}" type="sibTrans" cxnId="{40224582-2EFF-46B2-9AC2-BD4CBF5C81BB}">
      <dgm:prSet/>
      <dgm:spPr/>
    </dgm:pt>
    <dgm:pt modelId="{A13E9CFE-BEE1-4DEE-BBEA-E8ACAB14C125}" type="pres">
      <dgm:prSet presAssocID="{7A561DE9-6838-49FF-AC77-60C91D407734}" presName="Name0" presStyleCnt="0">
        <dgm:presLayoutVars>
          <dgm:dir/>
          <dgm:animLvl val="lvl"/>
          <dgm:resizeHandles val="exact"/>
        </dgm:presLayoutVars>
      </dgm:prSet>
      <dgm:spPr/>
    </dgm:pt>
    <dgm:pt modelId="{2400DFF1-242B-4B4E-AD9B-52B13FAD9FBD}" type="pres">
      <dgm:prSet presAssocID="{E337A982-4F6D-4536-8B59-C5EE2E424D02}" presName="composite" presStyleCnt="0"/>
      <dgm:spPr/>
    </dgm:pt>
    <dgm:pt modelId="{BACC4216-4CF3-413F-A535-458DB146A7E0}" type="pres">
      <dgm:prSet presAssocID="{E337A982-4F6D-4536-8B59-C5EE2E424D02}" presName="parTx" presStyleLbl="alignNode1" presStyleIdx="0" presStyleCnt="3">
        <dgm:presLayoutVars>
          <dgm:chMax val="0"/>
          <dgm:chPref val="0"/>
          <dgm:bulletEnabled val="1"/>
        </dgm:presLayoutVars>
      </dgm:prSet>
      <dgm:spPr/>
    </dgm:pt>
    <dgm:pt modelId="{B4654D1F-F4EB-4894-BDBC-89EC6C99D077}" type="pres">
      <dgm:prSet presAssocID="{E337A982-4F6D-4536-8B59-C5EE2E424D02}" presName="desTx" presStyleLbl="alignAccFollowNode1" presStyleIdx="0" presStyleCnt="3">
        <dgm:presLayoutVars>
          <dgm:bulletEnabled val="1"/>
        </dgm:presLayoutVars>
      </dgm:prSet>
      <dgm:spPr/>
    </dgm:pt>
    <dgm:pt modelId="{176471BF-45E4-4C59-91AA-A2C168179A95}" type="pres">
      <dgm:prSet presAssocID="{B055BE5C-FEF3-4485-BBFA-C282C3849C13}" presName="space" presStyleCnt="0"/>
      <dgm:spPr/>
    </dgm:pt>
    <dgm:pt modelId="{A5F97096-0CD7-4813-B708-8CCC6F3A35B2}" type="pres">
      <dgm:prSet presAssocID="{B7C10EC1-8ED9-43AE-A61B-B5E9E3374531}" presName="composite" presStyleCnt="0"/>
      <dgm:spPr/>
    </dgm:pt>
    <dgm:pt modelId="{E3A3C982-9C0A-4514-A5C3-48BEF0C2EB78}" type="pres">
      <dgm:prSet presAssocID="{B7C10EC1-8ED9-43AE-A61B-B5E9E3374531}" presName="parTx" presStyleLbl="alignNode1" presStyleIdx="1" presStyleCnt="3">
        <dgm:presLayoutVars>
          <dgm:chMax val="0"/>
          <dgm:chPref val="0"/>
          <dgm:bulletEnabled val="1"/>
        </dgm:presLayoutVars>
      </dgm:prSet>
      <dgm:spPr/>
    </dgm:pt>
    <dgm:pt modelId="{FB7750D1-BF71-4078-93B8-EA14EAEB0786}" type="pres">
      <dgm:prSet presAssocID="{B7C10EC1-8ED9-43AE-A61B-B5E9E3374531}" presName="desTx" presStyleLbl="alignAccFollowNode1" presStyleIdx="1" presStyleCnt="3">
        <dgm:presLayoutVars>
          <dgm:bulletEnabled val="1"/>
        </dgm:presLayoutVars>
      </dgm:prSet>
      <dgm:spPr/>
    </dgm:pt>
    <dgm:pt modelId="{3A60E3F6-86F0-4D6A-9380-2AE61EC7B663}" type="pres">
      <dgm:prSet presAssocID="{3940B6B0-D1F3-403B-8E01-3A528C54750E}" presName="space" presStyleCnt="0"/>
      <dgm:spPr/>
    </dgm:pt>
    <dgm:pt modelId="{7DFF5195-A30C-4F6C-9C41-EA3106C9D4DF}" type="pres">
      <dgm:prSet presAssocID="{5F9AB7FA-9E0E-4F95-9A43-239E1BCDF8DB}" presName="composite" presStyleCnt="0"/>
      <dgm:spPr/>
    </dgm:pt>
    <dgm:pt modelId="{50ED9625-E91C-4A24-B487-F42370C5F7F7}" type="pres">
      <dgm:prSet presAssocID="{5F9AB7FA-9E0E-4F95-9A43-239E1BCDF8DB}" presName="parTx" presStyleLbl="alignNode1" presStyleIdx="2" presStyleCnt="3">
        <dgm:presLayoutVars>
          <dgm:chMax val="0"/>
          <dgm:chPref val="0"/>
          <dgm:bulletEnabled val="1"/>
        </dgm:presLayoutVars>
      </dgm:prSet>
      <dgm:spPr/>
    </dgm:pt>
    <dgm:pt modelId="{C34C5392-7A12-4517-AFFC-FE9626436FE5}" type="pres">
      <dgm:prSet presAssocID="{5F9AB7FA-9E0E-4F95-9A43-239E1BCDF8DB}" presName="desTx" presStyleLbl="alignAccFollowNode1" presStyleIdx="2" presStyleCnt="3">
        <dgm:presLayoutVars>
          <dgm:bulletEnabled val="1"/>
        </dgm:presLayoutVars>
      </dgm:prSet>
      <dgm:spPr/>
    </dgm:pt>
  </dgm:ptLst>
  <dgm:cxnLst>
    <dgm:cxn modelId="{43C8B500-3D8C-43B8-A812-C90C8B1291E7}" srcId="{7A561DE9-6838-49FF-AC77-60C91D407734}" destId="{B7C10EC1-8ED9-43AE-A61B-B5E9E3374531}" srcOrd="1" destOrd="0" parTransId="{C493AEAF-1A81-48E9-9A43-4FB0C4290E92}" sibTransId="{3940B6B0-D1F3-403B-8E01-3A528C54750E}"/>
    <dgm:cxn modelId="{97DDE301-89DC-4CD8-A71E-5C7C5EDB5D1D}" type="presOf" srcId="{E337A982-4F6D-4536-8B59-C5EE2E424D02}" destId="{BACC4216-4CF3-413F-A535-458DB146A7E0}" srcOrd="0" destOrd="0" presId="urn:microsoft.com/office/officeart/2005/8/layout/hList1"/>
    <dgm:cxn modelId="{AF5B8607-2622-4EDC-9E89-89C7B3784943}" srcId="{7A561DE9-6838-49FF-AC77-60C91D407734}" destId="{5F9AB7FA-9E0E-4F95-9A43-239E1BCDF8DB}" srcOrd="2" destOrd="0" parTransId="{E751102B-1F32-4D7B-B3C7-F463393ECA0F}" sibTransId="{2902683C-B6D4-46A4-99C4-366B35E67676}"/>
    <dgm:cxn modelId="{C2F0C910-4CDD-4F57-ABC7-59C2E08B68CA}" type="presOf" srcId="{F29252AC-5B4B-4FBA-9CE8-311B52F6C0FE}" destId="{B4654D1F-F4EB-4894-BDBC-89EC6C99D077}" srcOrd="0" destOrd="3" presId="urn:microsoft.com/office/officeart/2005/8/layout/hList1"/>
    <dgm:cxn modelId="{56DA2D11-10CE-4D9A-9C93-865839F286AA}" srcId="{B7C10EC1-8ED9-43AE-A61B-B5E9E3374531}" destId="{64C03BBA-6E97-460C-A7CE-0C087F9C8867}" srcOrd="1" destOrd="0" parTransId="{DC535CC7-DE14-4347-86C8-997B1E9DE1CB}" sibTransId="{21D12651-02F6-4E76-9129-1026C619E892}"/>
    <dgm:cxn modelId="{7EC9C217-329C-4889-99E2-862D0A0A755A}" type="presOf" srcId="{A6DC4CF6-F334-4615-A340-B437C98A0AA3}" destId="{B4654D1F-F4EB-4894-BDBC-89EC6C99D077}" srcOrd="0" destOrd="4" presId="urn:microsoft.com/office/officeart/2005/8/layout/hList1"/>
    <dgm:cxn modelId="{11A9B822-332E-4948-9D71-99A160D78F5B}" type="presOf" srcId="{AAFA777A-4881-4E9A-A043-6DE5C667C43D}" destId="{B4654D1F-F4EB-4894-BDBC-89EC6C99D077}" srcOrd="0" destOrd="0" presId="urn:microsoft.com/office/officeart/2005/8/layout/hList1"/>
    <dgm:cxn modelId="{DB02F824-8D93-4931-87D9-E626C4362743}" srcId="{B7C10EC1-8ED9-43AE-A61B-B5E9E3374531}" destId="{CC7ADECE-F860-443E-86AE-68AB0B4DA4EC}" srcOrd="2" destOrd="0" parTransId="{BFE6D90D-1B5A-41D4-ABC1-83752C40C59D}" sibTransId="{A37E072D-A056-4549-B6D7-F349EA836B60}"/>
    <dgm:cxn modelId="{FEA9C035-8C44-42D0-B8DF-2CF5EEA55BBF}" type="presOf" srcId="{B7C10EC1-8ED9-43AE-A61B-B5E9E3374531}" destId="{E3A3C982-9C0A-4514-A5C3-48BEF0C2EB78}" srcOrd="0" destOrd="0" presId="urn:microsoft.com/office/officeart/2005/8/layout/hList1"/>
    <dgm:cxn modelId="{4EBF2C38-7A6F-4174-95D2-141A1E4B0013}" type="presOf" srcId="{D31D1507-77DE-4805-82FE-6E3BCE85A61C}" destId="{C34C5392-7A12-4517-AFFC-FE9626436FE5}" srcOrd="0" destOrd="1" presId="urn:microsoft.com/office/officeart/2005/8/layout/hList1"/>
    <dgm:cxn modelId="{6546E45D-9B70-4D68-A5BF-3031E1F0FF6A}" type="presOf" srcId="{AA5F3CDD-446E-42F1-98CF-D0B477BFE448}" destId="{FB7750D1-BF71-4078-93B8-EA14EAEB0786}" srcOrd="0" destOrd="4" presId="urn:microsoft.com/office/officeart/2005/8/layout/hList1"/>
    <dgm:cxn modelId="{822B7F51-F5C1-4C7E-AEAB-BFCD6D48D916}" type="presOf" srcId="{7A561DE9-6838-49FF-AC77-60C91D407734}" destId="{A13E9CFE-BEE1-4DEE-BBEA-E8ACAB14C125}" srcOrd="0" destOrd="0" presId="urn:microsoft.com/office/officeart/2005/8/layout/hList1"/>
    <dgm:cxn modelId="{264D1974-B4A2-4293-9AC8-D5C442FC69C8}" type="presOf" srcId="{547EF8D0-8CE4-4FCA-8997-86692C9701D2}" destId="{B4654D1F-F4EB-4894-BDBC-89EC6C99D077}" srcOrd="0" destOrd="2" presId="urn:microsoft.com/office/officeart/2005/8/layout/hList1"/>
    <dgm:cxn modelId="{B6EC107E-53BC-4FC8-A795-D575E4104D93}" type="presOf" srcId="{2D8648BA-1969-4661-9805-E1C4EA11B2B3}" destId="{B4654D1F-F4EB-4894-BDBC-89EC6C99D077}" srcOrd="0" destOrd="1" presId="urn:microsoft.com/office/officeart/2005/8/layout/hList1"/>
    <dgm:cxn modelId="{40224582-2EFF-46B2-9AC2-BD4CBF5C81BB}" srcId="{5F9AB7FA-9E0E-4F95-9A43-239E1BCDF8DB}" destId="{141FB714-DF72-4FB4-91BB-231E38681464}" srcOrd="3" destOrd="0" parTransId="{EA99CE52-2237-480E-9ADA-E637D02CD4DC}" sibTransId="{37563247-CB48-4208-B3C7-75CD2A1CB807}"/>
    <dgm:cxn modelId="{D09C0688-DCFB-4DEA-86CF-C9928F85679B}" type="presOf" srcId="{5F9AB7FA-9E0E-4F95-9A43-239E1BCDF8DB}" destId="{50ED9625-E91C-4A24-B487-F42370C5F7F7}" srcOrd="0" destOrd="0" presId="urn:microsoft.com/office/officeart/2005/8/layout/hList1"/>
    <dgm:cxn modelId="{C83C2D8B-1A5F-4D06-B50D-2B117B750756}" type="presOf" srcId="{AFBF3905-7644-44E1-B52B-DC0619EADC80}" destId="{FB7750D1-BF71-4078-93B8-EA14EAEB0786}" srcOrd="0" destOrd="3" presId="urn:microsoft.com/office/officeart/2005/8/layout/hList1"/>
    <dgm:cxn modelId="{23394D92-3487-4034-B992-02D4B9A3BEBD}" srcId="{B7C10EC1-8ED9-43AE-A61B-B5E9E3374531}" destId="{94B40BD7-CF04-45BF-AB92-620ABAFA9E20}" srcOrd="0" destOrd="0" parTransId="{94F0C5C5-7641-4ECA-8710-3A171A4EB02B}" sibTransId="{293EE181-01DA-4EED-B211-F5C229564C4A}"/>
    <dgm:cxn modelId="{0D395B94-709D-466D-8FE1-B84CF7E98323}" srcId="{5F9AB7FA-9E0E-4F95-9A43-239E1BCDF8DB}" destId="{D31D1507-77DE-4805-82FE-6E3BCE85A61C}" srcOrd="1" destOrd="0" parTransId="{B2D1ECC3-A3DC-4E60-A656-2F31097CDB8D}" sibTransId="{347D8FF5-6669-4AF9-AE09-29EE9662C528}"/>
    <dgm:cxn modelId="{B2B8669B-0E82-4F2D-A15F-DB704D0928ED}" srcId="{5F9AB7FA-9E0E-4F95-9A43-239E1BCDF8DB}" destId="{287C8EAD-1035-45C7-9959-0F923F9E13DA}" srcOrd="2" destOrd="0" parTransId="{A3B69832-CA1B-4998-821A-85D8FAA5E08E}" sibTransId="{ADFE049E-BEDC-489B-A1C1-4D400CB1B095}"/>
    <dgm:cxn modelId="{9E61FEA5-706E-487D-9690-5DE3F257C82E}" srcId="{E337A982-4F6D-4536-8B59-C5EE2E424D02}" destId="{AAFA777A-4881-4E9A-A043-6DE5C667C43D}" srcOrd="0" destOrd="0" parTransId="{D8745FF6-233A-45DA-8930-F107B27B0DEA}" sibTransId="{7F575EE1-D6CE-46AE-9EC6-BCCC2E4E8C88}"/>
    <dgm:cxn modelId="{6CE1B4B5-BE5B-45FE-B939-42A4CB4432F0}" srcId="{B7C10EC1-8ED9-43AE-A61B-B5E9E3374531}" destId="{AA5F3CDD-446E-42F1-98CF-D0B477BFE448}" srcOrd="4" destOrd="0" parTransId="{8349D527-2F60-4735-84B9-22CF8A551F19}" sibTransId="{C5394988-1DF5-411F-BCBE-B0B06E44941B}"/>
    <dgm:cxn modelId="{5593CCBC-315B-4014-ABC2-86016F8EB2C9}" type="presOf" srcId="{94B40BD7-CF04-45BF-AB92-620ABAFA9E20}" destId="{FB7750D1-BF71-4078-93B8-EA14EAEB0786}" srcOrd="0" destOrd="0" presId="urn:microsoft.com/office/officeart/2005/8/layout/hList1"/>
    <dgm:cxn modelId="{C909DDC9-B1CC-43E7-96F1-95191C61588A}" srcId="{E337A982-4F6D-4536-8B59-C5EE2E424D02}" destId="{F29252AC-5B4B-4FBA-9CE8-311B52F6C0FE}" srcOrd="3" destOrd="0" parTransId="{E53296FB-D58E-41B8-9D83-51F452A87193}" sibTransId="{E620B196-C0F3-4B94-80B2-194996A66E76}"/>
    <dgm:cxn modelId="{79E3E7CD-4A32-4B5C-96D2-A43C1B26B3AF}" srcId="{7A561DE9-6838-49FF-AC77-60C91D407734}" destId="{E337A982-4F6D-4536-8B59-C5EE2E424D02}" srcOrd="0" destOrd="0" parTransId="{C80BEF20-8457-46D5-9385-D0052A4503E9}" sibTransId="{B055BE5C-FEF3-4485-BBFA-C282C3849C13}"/>
    <dgm:cxn modelId="{EADAE0CE-1926-4272-AD3B-CB31FC58DB46}" type="presOf" srcId="{287C8EAD-1035-45C7-9959-0F923F9E13DA}" destId="{C34C5392-7A12-4517-AFFC-FE9626436FE5}" srcOrd="0" destOrd="2" presId="urn:microsoft.com/office/officeart/2005/8/layout/hList1"/>
    <dgm:cxn modelId="{B51CF4DE-163A-4B4C-9BFD-4B17F09E0223}" type="presOf" srcId="{64C03BBA-6E97-460C-A7CE-0C087F9C8867}" destId="{FB7750D1-BF71-4078-93B8-EA14EAEB0786}" srcOrd="0" destOrd="1" presId="urn:microsoft.com/office/officeart/2005/8/layout/hList1"/>
    <dgm:cxn modelId="{C99B5EE0-CDE6-4252-8E5F-081BBD583C00}" srcId="{B7C10EC1-8ED9-43AE-A61B-B5E9E3374531}" destId="{AFBF3905-7644-44E1-B52B-DC0619EADC80}" srcOrd="3" destOrd="0" parTransId="{513B3789-4190-4878-911E-81328428ED03}" sibTransId="{64C0DF5E-BBC1-455E-B1B9-451109A4BF68}"/>
    <dgm:cxn modelId="{A91D44E7-A9B0-4FA3-9A12-8AF45B064753}" type="presOf" srcId="{CC7ADECE-F860-443E-86AE-68AB0B4DA4EC}" destId="{FB7750D1-BF71-4078-93B8-EA14EAEB0786}" srcOrd="0" destOrd="2" presId="urn:microsoft.com/office/officeart/2005/8/layout/hList1"/>
    <dgm:cxn modelId="{F54B52E8-EB4A-48B4-8558-D05E7AB08C2B}" type="presOf" srcId="{141FB714-DF72-4FB4-91BB-231E38681464}" destId="{C34C5392-7A12-4517-AFFC-FE9626436FE5}" srcOrd="0" destOrd="3" presId="urn:microsoft.com/office/officeart/2005/8/layout/hList1"/>
    <dgm:cxn modelId="{074CADED-6A16-4D68-9228-EB09369BAE2C}" srcId="{E337A982-4F6D-4536-8B59-C5EE2E424D02}" destId="{2D8648BA-1969-4661-9805-E1C4EA11B2B3}" srcOrd="1" destOrd="0" parTransId="{CD5CE29B-F54B-48E4-BCF9-42AE66F7B294}" sibTransId="{D9D80E96-CF74-4906-BE66-D3D9F0E86CC1}"/>
    <dgm:cxn modelId="{4E193AF0-C869-47B2-ADF1-BB8E9BA13959}" srcId="{5F9AB7FA-9E0E-4F95-9A43-239E1BCDF8DB}" destId="{4926A895-AAD8-430A-BCC8-C81076EB732A}" srcOrd="0" destOrd="0" parTransId="{023C9966-803C-4875-9CC3-E1AAC62735A7}" sibTransId="{C1242358-C30B-483C-94C3-C6BDC6CFA360}"/>
    <dgm:cxn modelId="{98958AFB-0C7C-4E5C-8DFE-72D2C47AB92F}" type="presOf" srcId="{4926A895-AAD8-430A-BCC8-C81076EB732A}" destId="{C34C5392-7A12-4517-AFFC-FE9626436FE5}" srcOrd="0" destOrd="0" presId="urn:microsoft.com/office/officeart/2005/8/layout/hList1"/>
    <dgm:cxn modelId="{E7F98FFB-D681-4F02-ABAC-62E059F38DAB}" srcId="{E337A982-4F6D-4536-8B59-C5EE2E424D02}" destId="{A6DC4CF6-F334-4615-A340-B437C98A0AA3}" srcOrd="4" destOrd="0" parTransId="{CD86C50C-8D06-4114-950E-9CCBE696D604}" sibTransId="{08A0726E-213B-4F2B-A732-AE1C0374C09C}"/>
    <dgm:cxn modelId="{A452C8FF-944B-4A03-90E7-7F38AE96109C}" srcId="{E337A982-4F6D-4536-8B59-C5EE2E424D02}" destId="{547EF8D0-8CE4-4FCA-8997-86692C9701D2}" srcOrd="2" destOrd="0" parTransId="{51BA73A0-0364-4B68-8122-0A304C0B6638}" sibTransId="{87248F96-7181-4DB3-9CCF-C3D42EF7E684}"/>
    <dgm:cxn modelId="{65F951B6-5AFD-4972-8770-9A8A3E39375A}" type="presParOf" srcId="{A13E9CFE-BEE1-4DEE-BBEA-E8ACAB14C125}" destId="{2400DFF1-242B-4B4E-AD9B-52B13FAD9FBD}" srcOrd="0" destOrd="0" presId="urn:microsoft.com/office/officeart/2005/8/layout/hList1"/>
    <dgm:cxn modelId="{A6C3D2E1-C1EE-41FD-B6D7-F0801D08D07B}" type="presParOf" srcId="{2400DFF1-242B-4B4E-AD9B-52B13FAD9FBD}" destId="{BACC4216-4CF3-413F-A535-458DB146A7E0}" srcOrd="0" destOrd="0" presId="urn:microsoft.com/office/officeart/2005/8/layout/hList1"/>
    <dgm:cxn modelId="{A9C97943-71A7-4CF5-96A6-D2076138561C}" type="presParOf" srcId="{2400DFF1-242B-4B4E-AD9B-52B13FAD9FBD}" destId="{B4654D1F-F4EB-4894-BDBC-89EC6C99D077}" srcOrd="1" destOrd="0" presId="urn:microsoft.com/office/officeart/2005/8/layout/hList1"/>
    <dgm:cxn modelId="{5F3E0072-46D1-4364-AD0D-07815E41F369}" type="presParOf" srcId="{A13E9CFE-BEE1-4DEE-BBEA-E8ACAB14C125}" destId="{176471BF-45E4-4C59-91AA-A2C168179A95}" srcOrd="1" destOrd="0" presId="urn:microsoft.com/office/officeart/2005/8/layout/hList1"/>
    <dgm:cxn modelId="{1E59F550-E676-4503-B976-A574C7ECF93D}" type="presParOf" srcId="{A13E9CFE-BEE1-4DEE-BBEA-E8ACAB14C125}" destId="{A5F97096-0CD7-4813-B708-8CCC6F3A35B2}" srcOrd="2" destOrd="0" presId="urn:microsoft.com/office/officeart/2005/8/layout/hList1"/>
    <dgm:cxn modelId="{B17B5832-8A53-43BD-884D-E803CCF080C7}" type="presParOf" srcId="{A5F97096-0CD7-4813-B708-8CCC6F3A35B2}" destId="{E3A3C982-9C0A-4514-A5C3-48BEF0C2EB78}" srcOrd="0" destOrd="0" presId="urn:microsoft.com/office/officeart/2005/8/layout/hList1"/>
    <dgm:cxn modelId="{43DE07B6-6809-4063-80A7-1AF0D5501D95}" type="presParOf" srcId="{A5F97096-0CD7-4813-B708-8CCC6F3A35B2}" destId="{FB7750D1-BF71-4078-93B8-EA14EAEB0786}" srcOrd="1" destOrd="0" presId="urn:microsoft.com/office/officeart/2005/8/layout/hList1"/>
    <dgm:cxn modelId="{D83C9DB2-21B3-41BE-BF32-3ECE98ECD2F9}" type="presParOf" srcId="{A13E9CFE-BEE1-4DEE-BBEA-E8ACAB14C125}" destId="{3A60E3F6-86F0-4D6A-9380-2AE61EC7B663}" srcOrd="3" destOrd="0" presId="urn:microsoft.com/office/officeart/2005/8/layout/hList1"/>
    <dgm:cxn modelId="{AA2F6471-973B-4C13-99CD-75E80957E51C}" type="presParOf" srcId="{A13E9CFE-BEE1-4DEE-BBEA-E8ACAB14C125}" destId="{7DFF5195-A30C-4F6C-9C41-EA3106C9D4DF}" srcOrd="4" destOrd="0" presId="urn:microsoft.com/office/officeart/2005/8/layout/hList1"/>
    <dgm:cxn modelId="{B0DF6ABD-0063-46DD-A9A6-20552F054A9E}" type="presParOf" srcId="{7DFF5195-A30C-4F6C-9C41-EA3106C9D4DF}" destId="{50ED9625-E91C-4A24-B487-F42370C5F7F7}" srcOrd="0" destOrd="0" presId="urn:microsoft.com/office/officeart/2005/8/layout/hList1"/>
    <dgm:cxn modelId="{6C47BA57-CD0B-48B9-827B-7A75112A4D7B}" type="presParOf" srcId="{7DFF5195-A30C-4F6C-9C41-EA3106C9D4DF}" destId="{C34C5392-7A12-4517-AFFC-FE9626436FE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F25A0-27FA-4A83-9BC1-C2DE3A3F7EC9}">
      <dsp:nvSpPr>
        <dsp:cNvPr id="0" name=""/>
        <dsp:cNvSpPr/>
      </dsp:nvSpPr>
      <dsp:spPr>
        <a:xfrm>
          <a:off x="32338" y="647207"/>
          <a:ext cx="652308" cy="65230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675702-D774-47E7-A35C-CB6D3A28DE52}">
      <dsp:nvSpPr>
        <dsp:cNvPr id="0" name=""/>
        <dsp:cNvSpPr/>
      </dsp:nvSpPr>
      <dsp:spPr>
        <a:xfrm>
          <a:off x="169323" y="784192"/>
          <a:ext cx="378338" cy="3783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4B089E-ED60-460C-964C-94965F60E0BF}">
      <dsp:nvSpPr>
        <dsp:cNvPr id="0" name=""/>
        <dsp:cNvSpPr/>
      </dsp:nvSpPr>
      <dsp:spPr>
        <a:xfrm>
          <a:off x="824427" y="647207"/>
          <a:ext cx="1537583" cy="652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Better understanding of how to achieve and maintain level 3 competencies.</a:t>
          </a:r>
          <a:endParaRPr lang="en-US" sz="1100" kern="1200"/>
        </a:p>
      </dsp:txBody>
      <dsp:txXfrm>
        <a:off x="824427" y="647207"/>
        <a:ext cx="1537583" cy="652308"/>
      </dsp:txXfrm>
    </dsp:sp>
    <dsp:sp modelId="{AA522581-6F59-4F3F-8DEC-726157AEBA75}">
      <dsp:nvSpPr>
        <dsp:cNvPr id="0" name=""/>
        <dsp:cNvSpPr/>
      </dsp:nvSpPr>
      <dsp:spPr>
        <a:xfrm>
          <a:off x="2629923" y="647207"/>
          <a:ext cx="652308" cy="65230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0269C5-7C8A-430C-84AB-BCB94EDF83AF}">
      <dsp:nvSpPr>
        <dsp:cNvPr id="0" name=""/>
        <dsp:cNvSpPr/>
      </dsp:nvSpPr>
      <dsp:spPr>
        <a:xfrm>
          <a:off x="2766908" y="784192"/>
          <a:ext cx="378338" cy="3783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D3A122-C223-4338-88A2-1440C0239AC5}">
      <dsp:nvSpPr>
        <dsp:cNvPr id="0" name=""/>
        <dsp:cNvSpPr/>
      </dsp:nvSpPr>
      <dsp:spPr>
        <a:xfrm>
          <a:off x="3422012" y="647207"/>
          <a:ext cx="1537583" cy="652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dirty="0"/>
            <a:t>Improve recognition of perinatal mental health problems, child exploitation and adverse childhood experiences.</a:t>
          </a:r>
          <a:endParaRPr lang="en-US" sz="1100" kern="1200" dirty="0"/>
        </a:p>
      </dsp:txBody>
      <dsp:txXfrm>
        <a:off x="3422012" y="647207"/>
        <a:ext cx="1537583" cy="652308"/>
      </dsp:txXfrm>
    </dsp:sp>
    <dsp:sp modelId="{972D2FA0-5258-4156-AB4F-0CD1C8BD48F7}">
      <dsp:nvSpPr>
        <dsp:cNvPr id="0" name=""/>
        <dsp:cNvSpPr/>
      </dsp:nvSpPr>
      <dsp:spPr>
        <a:xfrm>
          <a:off x="5227508" y="647207"/>
          <a:ext cx="652308" cy="65230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D4FBA1-A38B-48DC-A520-8852075C6517}">
      <dsp:nvSpPr>
        <dsp:cNvPr id="0" name=""/>
        <dsp:cNvSpPr/>
      </dsp:nvSpPr>
      <dsp:spPr>
        <a:xfrm>
          <a:off x="5364493" y="784192"/>
          <a:ext cx="378338" cy="3783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AD1912-B09A-435F-9AA1-CBED4CBF3509}">
      <dsp:nvSpPr>
        <dsp:cNvPr id="0" name=""/>
        <dsp:cNvSpPr/>
      </dsp:nvSpPr>
      <dsp:spPr>
        <a:xfrm>
          <a:off x="6019597" y="647207"/>
          <a:ext cx="1537583" cy="652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Understand the impact of these on children and families </a:t>
          </a:r>
          <a:endParaRPr lang="en-US" sz="1100" kern="1200"/>
        </a:p>
      </dsp:txBody>
      <dsp:txXfrm>
        <a:off x="6019597" y="647207"/>
        <a:ext cx="1537583" cy="652308"/>
      </dsp:txXfrm>
    </dsp:sp>
    <dsp:sp modelId="{C97CE61F-4941-4697-A97C-16F29B5007D1}">
      <dsp:nvSpPr>
        <dsp:cNvPr id="0" name=""/>
        <dsp:cNvSpPr/>
      </dsp:nvSpPr>
      <dsp:spPr>
        <a:xfrm>
          <a:off x="32338" y="1831847"/>
          <a:ext cx="652308" cy="65230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462A11-4232-43B7-A3F7-8DDAEAA9CD85}">
      <dsp:nvSpPr>
        <dsp:cNvPr id="0" name=""/>
        <dsp:cNvSpPr/>
      </dsp:nvSpPr>
      <dsp:spPr>
        <a:xfrm>
          <a:off x="169323" y="1968832"/>
          <a:ext cx="378338" cy="37833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DC7620-972A-4972-932C-F0552753405E}">
      <dsp:nvSpPr>
        <dsp:cNvPr id="0" name=""/>
        <dsp:cNvSpPr/>
      </dsp:nvSpPr>
      <dsp:spPr>
        <a:xfrm>
          <a:off x="824427" y="1831847"/>
          <a:ext cx="1537583" cy="652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and society.</a:t>
          </a:r>
          <a:endParaRPr lang="en-US" sz="1100" kern="1200"/>
        </a:p>
      </dsp:txBody>
      <dsp:txXfrm>
        <a:off x="824427" y="1831847"/>
        <a:ext cx="1537583" cy="652308"/>
      </dsp:txXfrm>
    </dsp:sp>
    <dsp:sp modelId="{507E491C-542B-4526-9E41-B47A004A3ECE}">
      <dsp:nvSpPr>
        <dsp:cNvPr id="0" name=""/>
        <dsp:cNvSpPr/>
      </dsp:nvSpPr>
      <dsp:spPr>
        <a:xfrm>
          <a:off x="2629923" y="1831847"/>
          <a:ext cx="652308" cy="65230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883F7F-203B-4158-A0BF-AD033F877E83}">
      <dsp:nvSpPr>
        <dsp:cNvPr id="0" name=""/>
        <dsp:cNvSpPr/>
      </dsp:nvSpPr>
      <dsp:spPr>
        <a:xfrm>
          <a:off x="2766908" y="1968832"/>
          <a:ext cx="378338" cy="37833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7AE1CF-5913-4331-8955-FF08AB601F26}">
      <dsp:nvSpPr>
        <dsp:cNvPr id="0" name=""/>
        <dsp:cNvSpPr/>
      </dsp:nvSpPr>
      <dsp:spPr>
        <a:xfrm>
          <a:off x="3422012" y="1831847"/>
          <a:ext cx="1537583" cy="652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Be able to respond effectively: signpost / refer to support services.</a:t>
          </a:r>
          <a:endParaRPr lang="en-US" sz="1100" kern="1200"/>
        </a:p>
      </dsp:txBody>
      <dsp:txXfrm>
        <a:off x="3422012" y="1831847"/>
        <a:ext cx="1537583" cy="652308"/>
      </dsp:txXfrm>
    </dsp:sp>
    <dsp:sp modelId="{8BAD3C50-9B6F-4D2E-A779-E8B2A62AD377}">
      <dsp:nvSpPr>
        <dsp:cNvPr id="0" name=""/>
        <dsp:cNvSpPr/>
      </dsp:nvSpPr>
      <dsp:spPr>
        <a:xfrm>
          <a:off x="5227508" y="1831847"/>
          <a:ext cx="652308" cy="65230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08D8C-FC12-4DB2-B804-798926ADBB18}">
      <dsp:nvSpPr>
        <dsp:cNvPr id="0" name=""/>
        <dsp:cNvSpPr/>
      </dsp:nvSpPr>
      <dsp:spPr>
        <a:xfrm>
          <a:off x="5364493" y="1968832"/>
          <a:ext cx="378338" cy="37833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0D508E-7BF4-4FAE-95D4-02DE17F1281B}">
      <dsp:nvSpPr>
        <dsp:cNvPr id="0" name=""/>
        <dsp:cNvSpPr/>
      </dsp:nvSpPr>
      <dsp:spPr>
        <a:xfrm>
          <a:off x="6019597" y="1831847"/>
          <a:ext cx="1537583" cy="652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GB" sz="1100" kern="1200"/>
            <a:t>Any other objectives from the group?</a:t>
          </a:r>
          <a:endParaRPr lang="en-US" sz="1100" kern="1200"/>
        </a:p>
      </dsp:txBody>
      <dsp:txXfrm>
        <a:off x="6019597" y="1831847"/>
        <a:ext cx="1537583" cy="652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81D85-2606-4CEB-8C1B-2E62FCE2871B}">
      <dsp:nvSpPr>
        <dsp:cNvPr id="0" name=""/>
        <dsp:cNvSpPr/>
      </dsp:nvSpPr>
      <dsp:spPr>
        <a:xfrm>
          <a:off x="0" y="165673"/>
          <a:ext cx="4885203" cy="3393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a:t>Anne, aged 27 has attended alone. She is a new patient, having recently moved to Bradford from Lincoln. She wants to be referred to the midwife as she thinks she is 20 weeks pregnant. </a:t>
          </a:r>
          <a:endParaRPr lang="en-US" sz="2900" kern="1200"/>
        </a:p>
      </dsp:txBody>
      <dsp:txXfrm>
        <a:off x="165633" y="331306"/>
        <a:ext cx="4553937" cy="3061734"/>
      </dsp:txXfrm>
    </dsp:sp>
    <dsp:sp modelId="{A5B4778C-B7B9-4568-8343-FF9F06151A84}">
      <dsp:nvSpPr>
        <dsp:cNvPr id="0" name=""/>
        <dsp:cNvSpPr/>
      </dsp:nvSpPr>
      <dsp:spPr>
        <a:xfrm>
          <a:off x="0" y="3558673"/>
          <a:ext cx="4885203" cy="2161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05"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GB" sz="2300" kern="1200"/>
            <a:t>What would you ask about/do during the consultation? </a:t>
          </a:r>
          <a:endParaRPr lang="en-US" sz="2300" kern="1200"/>
        </a:p>
        <a:p>
          <a:pPr marL="228600" lvl="1" indent="-228600" algn="l" defTabSz="1022350">
            <a:lnSpc>
              <a:spcPct val="90000"/>
            </a:lnSpc>
            <a:spcBef>
              <a:spcPct val="0"/>
            </a:spcBef>
            <a:spcAft>
              <a:spcPct val="20000"/>
            </a:spcAft>
            <a:buChar char="•"/>
          </a:pPr>
          <a:r>
            <a:rPr lang="en-GB" sz="2300" kern="1200"/>
            <a:t>What else might you need to consider? </a:t>
          </a:r>
          <a:endParaRPr lang="en-US" sz="2300" kern="1200"/>
        </a:p>
        <a:p>
          <a:pPr marL="228600" lvl="1" indent="-228600" algn="l" defTabSz="1022350">
            <a:lnSpc>
              <a:spcPct val="90000"/>
            </a:lnSpc>
            <a:spcBef>
              <a:spcPct val="0"/>
            </a:spcBef>
            <a:spcAft>
              <a:spcPct val="20000"/>
            </a:spcAft>
            <a:buChar char="•"/>
          </a:pPr>
          <a:r>
            <a:rPr lang="en-GB" sz="2300" kern="1200"/>
            <a:t>From where might you gather more information? </a:t>
          </a:r>
          <a:endParaRPr lang="en-US" sz="2300" kern="1200"/>
        </a:p>
      </dsp:txBody>
      <dsp:txXfrm>
        <a:off x="0" y="3558673"/>
        <a:ext cx="4885203" cy="21610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794E3-C1E8-44BC-A765-F78AD534E0B7}">
      <dsp:nvSpPr>
        <dsp:cNvPr id="0" name=""/>
        <dsp:cNvSpPr/>
      </dsp:nvSpPr>
      <dsp:spPr>
        <a:xfrm>
          <a:off x="0" y="286988"/>
          <a:ext cx="4885203" cy="16450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Anne tells you that she has left Lincoln after being re-housed, as she was fleeing an abusive relationship. She has moved to Bradford as it had available accommodation. Her family and friends are still in Lincoln. </a:t>
          </a:r>
          <a:endParaRPr lang="en-US" sz="1900" kern="1200" dirty="0"/>
        </a:p>
      </dsp:txBody>
      <dsp:txXfrm>
        <a:off x="80303" y="367291"/>
        <a:ext cx="4724597" cy="1484414"/>
      </dsp:txXfrm>
    </dsp:sp>
    <dsp:sp modelId="{A63EF7F5-FB79-4314-BD50-92D089FFFAC4}">
      <dsp:nvSpPr>
        <dsp:cNvPr id="0" name=""/>
        <dsp:cNvSpPr/>
      </dsp:nvSpPr>
      <dsp:spPr>
        <a:xfrm>
          <a:off x="0" y="1986728"/>
          <a:ext cx="4885203" cy="77139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She had an abusive childhood and spent periods of time in foster care.</a:t>
          </a:r>
          <a:endParaRPr lang="en-US" sz="1900" kern="1200" dirty="0"/>
        </a:p>
      </dsp:txBody>
      <dsp:txXfrm>
        <a:off x="37657" y="2024385"/>
        <a:ext cx="4809889" cy="696085"/>
      </dsp:txXfrm>
    </dsp:sp>
    <dsp:sp modelId="{90FB2FE8-3228-414C-AD50-C2AE798727EF}">
      <dsp:nvSpPr>
        <dsp:cNvPr id="0" name=""/>
        <dsp:cNvSpPr/>
      </dsp:nvSpPr>
      <dsp:spPr>
        <a:xfrm>
          <a:off x="0" y="2812847"/>
          <a:ext cx="4885203" cy="16450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This is her first pregnancy. She says that although she doesn’t want to be pregnant she has no choice but to have the baby. She states that she didn’t initially realise she was pregnant as she has irregular periods. </a:t>
          </a:r>
          <a:endParaRPr lang="en-US" sz="1900" kern="1200" dirty="0"/>
        </a:p>
      </dsp:txBody>
      <dsp:txXfrm>
        <a:off x="80303" y="2893150"/>
        <a:ext cx="4724597" cy="1484414"/>
      </dsp:txXfrm>
    </dsp:sp>
    <dsp:sp modelId="{E54C9746-7C5F-4AD1-9B02-F05DCD306D13}">
      <dsp:nvSpPr>
        <dsp:cNvPr id="0" name=""/>
        <dsp:cNvSpPr/>
      </dsp:nvSpPr>
      <dsp:spPr>
        <a:xfrm>
          <a:off x="0" y="4457867"/>
          <a:ext cx="4885203" cy="1140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05"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t>What would you do next?</a:t>
          </a:r>
          <a:endParaRPr lang="en-US" sz="2400" kern="1200" dirty="0"/>
        </a:p>
        <a:p>
          <a:pPr marL="228600" lvl="1" indent="-228600" algn="l" defTabSz="1066800">
            <a:lnSpc>
              <a:spcPct val="90000"/>
            </a:lnSpc>
            <a:spcBef>
              <a:spcPct val="0"/>
            </a:spcBef>
            <a:spcAft>
              <a:spcPct val="20000"/>
            </a:spcAft>
            <a:buChar char="•"/>
          </a:pPr>
          <a:r>
            <a:rPr lang="en-GB" sz="2400" kern="1200" dirty="0"/>
            <a:t>What and where would you record the information?</a:t>
          </a:r>
          <a:endParaRPr lang="en-US" sz="2400" kern="1200" dirty="0"/>
        </a:p>
      </dsp:txBody>
      <dsp:txXfrm>
        <a:off x="0" y="4457867"/>
        <a:ext cx="4885203" cy="11405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8FAC6-69F2-4031-9EFF-911D5BB667A6}">
      <dsp:nvSpPr>
        <dsp:cNvPr id="0" name=""/>
        <dsp:cNvSpPr/>
      </dsp:nvSpPr>
      <dsp:spPr>
        <a:xfrm>
          <a:off x="3610727" y="1944198"/>
          <a:ext cx="1552923" cy="1552923"/>
        </a:xfrm>
        <a:prstGeom prst="ellipse">
          <a:avLst/>
        </a:prstGeom>
        <a:solidFill>
          <a:srgbClr val="002060">
            <a:alpha val="35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b="1" kern="1200" dirty="0"/>
            <a:t>Perinatal mental health disorders</a:t>
          </a:r>
        </a:p>
      </dsp:txBody>
      <dsp:txXfrm>
        <a:off x="3838147" y="2171618"/>
        <a:ext cx="1098083" cy="1098083"/>
      </dsp:txXfrm>
    </dsp:sp>
    <dsp:sp modelId="{6F47541F-313D-49D0-9825-349AAC65C95A}">
      <dsp:nvSpPr>
        <dsp:cNvPr id="0" name=""/>
        <dsp:cNvSpPr/>
      </dsp:nvSpPr>
      <dsp:spPr>
        <a:xfrm rot="16195942">
          <a:off x="4114102" y="1655366"/>
          <a:ext cx="543699" cy="33965"/>
        </a:xfrm>
        <a:custGeom>
          <a:avLst/>
          <a:gdLst/>
          <a:ahLst/>
          <a:cxnLst/>
          <a:rect l="0" t="0" r="0" b="0"/>
          <a:pathLst>
            <a:path>
              <a:moveTo>
                <a:pt x="0" y="16982"/>
              </a:moveTo>
              <a:lnTo>
                <a:pt x="543699" y="16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4372359" y="1658756"/>
        <a:ext cx="27184" cy="27184"/>
      </dsp:txXfrm>
    </dsp:sp>
    <dsp:sp modelId="{2B75F590-F7BA-4D98-9F3A-C810D69B0792}">
      <dsp:nvSpPr>
        <dsp:cNvPr id="0" name=""/>
        <dsp:cNvSpPr/>
      </dsp:nvSpPr>
      <dsp:spPr>
        <a:xfrm>
          <a:off x="3574681" y="-3498"/>
          <a:ext cx="1620242" cy="1403997"/>
        </a:xfrm>
        <a:prstGeom prst="ellipse">
          <a:avLst/>
        </a:prstGeom>
        <a:solidFill>
          <a:srgbClr val="00B0F0">
            <a:alpha val="17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b="1" kern="1200" dirty="0"/>
            <a:t>Postpartum psychosis </a:t>
          </a:r>
        </a:p>
        <a:p>
          <a:pPr marL="0" lvl="0" indent="0" algn="ctr" defTabSz="533400">
            <a:lnSpc>
              <a:spcPct val="90000"/>
            </a:lnSpc>
            <a:spcBef>
              <a:spcPct val="0"/>
            </a:spcBef>
            <a:spcAft>
              <a:spcPct val="35000"/>
            </a:spcAft>
            <a:buNone/>
          </a:pPr>
          <a:r>
            <a:rPr lang="en-GB" sz="1100" kern="1200" dirty="0"/>
            <a:t>2/1000 births (1,400 cases per annum)</a:t>
          </a:r>
        </a:p>
      </dsp:txBody>
      <dsp:txXfrm>
        <a:off x="3811960" y="202113"/>
        <a:ext cx="1145684" cy="992775"/>
      </dsp:txXfrm>
    </dsp:sp>
    <dsp:sp modelId="{D9E85179-08E4-44E9-AAD2-83E711863A22}">
      <dsp:nvSpPr>
        <dsp:cNvPr id="0" name=""/>
        <dsp:cNvSpPr/>
      </dsp:nvSpPr>
      <dsp:spPr>
        <a:xfrm rot="19798685">
          <a:off x="5023125" y="2179630"/>
          <a:ext cx="541874" cy="33965"/>
        </a:xfrm>
        <a:custGeom>
          <a:avLst/>
          <a:gdLst/>
          <a:ahLst/>
          <a:cxnLst/>
          <a:rect l="0" t="0" r="0" b="0"/>
          <a:pathLst>
            <a:path>
              <a:moveTo>
                <a:pt x="0" y="16982"/>
              </a:moveTo>
              <a:lnTo>
                <a:pt x="541874" y="16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80516" y="2183066"/>
        <a:ext cx="27093" cy="27093"/>
      </dsp:txXfrm>
    </dsp:sp>
    <dsp:sp modelId="{578C4A71-C259-4BF7-851D-D20BBEAB0D92}">
      <dsp:nvSpPr>
        <dsp:cNvPr id="0" name=""/>
        <dsp:cNvSpPr/>
      </dsp:nvSpPr>
      <dsp:spPr>
        <a:xfrm>
          <a:off x="5434465" y="1007824"/>
          <a:ext cx="1403997" cy="1403997"/>
        </a:xfrm>
        <a:prstGeom prst="ellipse">
          <a:avLst/>
        </a:prstGeom>
        <a:solidFill>
          <a:srgbClr val="00B0F0">
            <a:alpha val="16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b="1" kern="1200" dirty="0"/>
            <a:t>Chronic serious mental illness</a:t>
          </a:r>
        </a:p>
        <a:p>
          <a:pPr marL="0" lvl="0" indent="0" algn="ctr" defTabSz="533400">
            <a:lnSpc>
              <a:spcPct val="90000"/>
            </a:lnSpc>
            <a:spcBef>
              <a:spcPct val="0"/>
            </a:spcBef>
            <a:spcAft>
              <a:spcPct val="35000"/>
            </a:spcAft>
            <a:buNone/>
          </a:pPr>
          <a:r>
            <a:rPr lang="en-GB" sz="1100" b="1" kern="1200" dirty="0"/>
            <a:t> </a:t>
          </a:r>
          <a:r>
            <a:rPr lang="en-GB" sz="1200" kern="1200" dirty="0"/>
            <a:t>2/1000 births (1,400 cases per annum)</a:t>
          </a:r>
        </a:p>
      </dsp:txBody>
      <dsp:txXfrm>
        <a:off x="5640076" y="1213435"/>
        <a:ext cx="992775" cy="992775"/>
      </dsp:txXfrm>
    </dsp:sp>
    <dsp:sp modelId="{8FA2FBE9-F6D1-4266-B999-0FF3EB6B5A63}">
      <dsp:nvSpPr>
        <dsp:cNvPr id="0" name=""/>
        <dsp:cNvSpPr/>
      </dsp:nvSpPr>
      <dsp:spPr>
        <a:xfrm rot="1425033">
          <a:off x="5049898" y="3244628"/>
          <a:ext cx="1133331" cy="33965"/>
        </a:xfrm>
        <a:custGeom>
          <a:avLst/>
          <a:gdLst/>
          <a:ahLst/>
          <a:cxnLst/>
          <a:rect l="0" t="0" r="0" b="0"/>
          <a:pathLst>
            <a:path>
              <a:moveTo>
                <a:pt x="0" y="16982"/>
              </a:moveTo>
              <a:lnTo>
                <a:pt x="1133331" y="16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588231" y="3233278"/>
        <a:ext cx="56666" cy="56666"/>
      </dsp:txXfrm>
    </dsp:sp>
    <dsp:sp modelId="{E40CCD3D-9B2C-4202-84E6-016E183E7E16}">
      <dsp:nvSpPr>
        <dsp:cNvPr id="0" name=""/>
        <dsp:cNvSpPr/>
      </dsp:nvSpPr>
      <dsp:spPr>
        <a:xfrm>
          <a:off x="6059014" y="2952320"/>
          <a:ext cx="1799993" cy="1799993"/>
        </a:xfrm>
        <a:prstGeom prst="ellipse">
          <a:avLst/>
        </a:prstGeom>
        <a:solidFill>
          <a:srgbClr val="0039AC">
            <a:alpha val="58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Post-traumatic stress disorder </a:t>
          </a:r>
        </a:p>
        <a:p>
          <a:pPr marL="0" lvl="0" indent="0" algn="ctr" defTabSz="622300">
            <a:lnSpc>
              <a:spcPct val="90000"/>
            </a:lnSpc>
            <a:spcBef>
              <a:spcPct val="0"/>
            </a:spcBef>
            <a:spcAft>
              <a:spcPct val="35000"/>
            </a:spcAft>
            <a:buNone/>
          </a:pPr>
          <a:r>
            <a:rPr lang="en-GB" sz="1200" kern="1200" dirty="0"/>
            <a:t>30/1000 births (21,000 cases per annum</a:t>
          </a:r>
          <a:r>
            <a:rPr lang="en-GB" sz="1100" kern="1200" dirty="0"/>
            <a:t>)</a:t>
          </a:r>
        </a:p>
      </dsp:txBody>
      <dsp:txXfrm>
        <a:off x="6322617" y="3215923"/>
        <a:ext cx="1272787" cy="1272787"/>
      </dsp:txXfrm>
    </dsp:sp>
    <dsp:sp modelId="{005D74EA-767B-4EA1-BB45-DFA1A7FF3A3F}">
      <dsp:nvSpPr>
        <dsp:cNvPr id="0" name=""/>
        <dsp:cNvSpPr/>
      </dsp:nvSpPr>
      <dsp:spPr>
        <a:xfrm rot="5297017">
          <a:off x="4263890" y="3630802"/>
          <a:ext cx="302160" cy="33965"/>
        </a:xfrm>
        <a:custGeom>
          <a:avLst/>
          <a:gdLst/>
          <a:ahLst/>
          <a:cxnLst/>
          <a:rect l="0" t="0" r="0" b="0"/>
          <a:pathLst>
            <a:path>
              <a:moveTo>
                <a:pt x="0" y="16982"/>
              </a:moveTo>
              <a:lnTo>
                <a:pt x="302160" y="16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407417" y="3640231"/>
        <a:ext cx="15108" cy="15108"/>
      </dsp:txXfrm>
    </dsp:sp>
    <dsp:sp modelId="{0FEE9560-BF05-43D1-B2FD-FD7274566BEF}">
      <dsp:nvSpPr>
        <dsp:cNvPr id="0" name=""/>
        <dsp:cNvSpPr/>
      </dsp:nvSpPr>
      <dsp:spPr>
        <a:xfrm>
          <a:off x="3546456" y="3798394"/>
          <a:ext cx="1799993" cy="1799993"/>
        </a:xfrm>
        <a:prstGeom prst="ellipse">
          <a:avLst/>
        </a:prstGeom>
        <a:solidFill>
          <a:srgbClr val="0039AC">
            <a:alpha val="58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Severe depressive illness </a:t>
          </a:r>
        </a:p>
        <a:p>
          <a:pPr marL="0" lvl="0" indent="0" algn="ctr" defTabSz="622300">
            <a:lnSpc>
              <a:spcPct val="90000"/>
            </a:lnSpc>
            <a:spcBef>
              <a:spcPct val="0"/>
            </a:spcBef>
            <a:spcAft>
              <a:spcPct val="35000"/>
            </a:spcAft>
            <a:buNone/>
          </a:pPr>
          <a:r>
            <a:rPr lang="en-GB" sz="1200" kern="1200" dirty="0"/>
            <a:t>30/1000 births (21,000 cases per annum)</a:t>
          </a:r>
        </a:p>
      </dsp:txBody>
      <dsp:txXfrm>
        <a:off x="3810059" y="4061997"/>
        <a:ext cx="1272787" cy="1272787"/>
      </dsp:txXfrm>
    </dsp:sp>
    <dsp:sp modelId="{697FF062-649B-4831-BE27-ABBEDD1A97E0}">
      <dsp:nvSpPr>
        <dsp:cNvPr id="0" name=""/>
        <dsp:cNvSpPr/>
      </dsp:nvSpPr>
      <dsp:spPr>
        <a:xfrm rot="9003652">
          <a:off x="2848420" y="3322723"/>
          <a:ext cx="927827" cy="33965"/>
        </a:xfrm>
        <a:custGeom>
          <a:avLst/>
          <a:gdLst/>
          <a:ahLst/>
          <a:cxnLst/>
          <a:rect l="0" t="0" r="0" b="0"/>
          <a:pathLst>
            <a:path>
              <a:moveTo>
                <a:pt x="0" y="16982"/>
              </a:moveTo>
              <a:lnTo>
                <a:pt x="927827" y="16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289139" y="3316510"/>
        <a:ext cx="46391" cy="46391"/>
      </dsp:txXfrm>
    </dsp:sp>
    <dsp:sp modelId="{B52A6397-5A23-4F60-95D9-5381A3097182}">
      <dsp:nvSpPr>
        <dsp:cNvPr id="0" name=""/>
        <dsp:cNvSpPr/>
      </dsp:nvSpPr>
      <dsp:spPr>
        <a:xfrm>
          <a:off x="550155" y="3024340"/>
          <a:ext cx="2556530" cy="2340006"/>
        </a:xfrm>
        <a:prstGeom prst="ellipse">
          <a:avLst/>
        </a:prstGeom>
        <a:solidFill>
          <a:srgbClr val="4B3478">
            <a:alpha val="55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t>Mild - moderate depressive illness and anxiety states</a:t>
          </a:r>
        </a:p>
        <a:p>
          <a:pPr marL="0" lvl="0" indent="0" algn="ctr" defTabSz="800100">
            <a:lnSpc>
              <a:spcPct val="90000"/>
            </a:lnSpc>
            <a:spcBef>
              <a:spcPct val="0"/>
            </a:spcBef>
            <a:spcAft>
              <a:spcPct val="35000"/>
            </a:spcAft>
            <a:buNone/>
          </a:pPr>
          <a:r>
            <a:rPr lang="en-GB" sz="1400" b="1" kern="1200" dirty="0"/>
            <a:t> </a:t>
          </a:r>
          <a:r>
            <a:rPr lang="en-GB" sz="1400" kern="1200" dirty="0"/>
            <a:t>100-150/1000 births (105,000 cases per annum</a:t>
          </a:r>
          <a:r>
            <a:rPr lang="en-GB" sz="1300" kern="1200" dirty="0"/>
            <a:t>)</a:t>
          </a:r>
        </a:p>
      </dsp:txBody>
      <dsp:txXfrm>
        <a:off x="924550" y="3367026"/>
        <a:ext cx="1807740" cy="1654634"/>
      </dsp:txXfrm>
    </dsp:sp>
    <dsp:sp modelId="{43075C46-0545-4365-89F2-EBE4F0430EC1}">
      <dsp:nvSpPr>
        <dsp:cNvPr id="0" name=""/>
        <dsp:cNvSpPr/>
      </dsp:nvSpPr>
      <dsp:spPr>
        <a:xfrm rot="12213623">
          <a:off x="2729153" y="2195961"/>
          <a:ext cx="987458" cy="33965"/>
        </a:xfrm>
        <a:custGeom>
          <a:avLst/>
          <a:gdLst/>
          <a:ahLst/>
          <a:cxnLst/>
          <a:rect l="0" t="0" r="0" b="0"/>
          <a:pathLst>
            <a:path>
              <a:moveTo>
                <a:pt x="0" y="16982"/>
              </a:moveTo>
              <a:lnTo>
                <a:pt x="987458" y="16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198196" y="2188258"/>
        <a:ext cx="49372" cy="49372"/>
      </dsp:txXfrm>
    </dsp:sp>
    <dsp:sp modelId="{EB6D02AF-05D8-4F5F-8F05-93FFE23DD502}">
      <dsp:nvSpPr>
        <dsp:cNvPr id="0" name=""/>
        <dsp:cNvSpPr/>
      </dsp:nvSpPr>
      <dsp:spPr>
        <a:xfrm>
          <a:off x="10345" y="0"/>
          <a:ext cx="2880004" cy="2880004"/>
        </a:xfrm>
        <a:prstGeom prst="ellipse">
          <a:avLst/>
        </a:prstGeom>
        <a:solidFill>
          <a:srgbClr val="85272E">
            <a:alpha val="56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b="1" kern="1200" dirty="0"/>
            <a:t>Adjustment disorders and distress </a:t>
          </a:r>
        </a:p>
        <a:p>
          <a:pPr marL="0" lvl="0" indent="0" algn="ctr" defTabSz="933450">
            <a:lnSpc>
              <a:spcPct val="90000"/>
            </a:lnSpc>
            <a:spcBef>
              <a:spcPct val="0"/>
            </a:spcBef>
            <a:spcAft>
              <a:spcPct val="35000"/>
            </a:spcAft>
            <a:buNone/>
          </a:pPr>
          <a:r>
            <a:rPr lang="en-GB" sz="1800" kern="1200" dirty="0"/>
            <a:t>150-300/1000 births (up to 210,000 cases per annum)</a:t>
          </a:r>
        </a:p>
      </dsp:txBody>
      <dsp:txXfrm>
        <a:off x="432112" y="421767"/>
        <a:ext cx="2036470" cy="20364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EF383-487A-424D-9F6F-AE7EA63BC76F}">
      <dsp:nvSpPr>
        <dsp:cNvPr id="0" name=""/>
        <dsp:cNvSpPr/>
      </dsp:nvSpPr>
      <dsp:spPr>
        <a:xfrm>
          <a:off x="2834746" y="0"/>
          <a:ext cx="2834746" cy="1524000"/>
        </a:xfrm>
        <a:prstGeom prst="trapezoid">
          <a:avLst>
            <a:gd name="adj" fmla="val 9300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dirty="0"/>
        </a:p>
        <a:p>
          <a:pPr marL="0" lvl="0" indent="0" algn="ctr" defTabSz="1244600">
            <a:lnSpc>
              <a:spcPct val="90000"/>
            </a:lnSpc>
            <a:spcBef>
              <a:spcPct val="0"/>
            </a:spcBef>
            <a:spcAft>
              <a:spcPct val="35000"/>
            </a:spcAft>
            <a:buNone/>
          </a:pPr>
          <a:r>
            <a:rPr lang="en-GB" sz="2800" kern="1200" dirty="0"/>
            <a:t>Esteem</a:t>
          </a:r>
        </a:p>
        <a:p>
          <a:pPr marL="0" lvl="0" indent="0" algn="ctr" defTabSz="1244600">
            <a:lnSpc>
              <a:spcPct val="90000"/>
            </a:lnSpc>
            <a:spcBef>
              <a:spcPct val="0"/>
            </a:spcBef>
            <a:spcAft>
              <a:spcPct val="35000"/>
            </a:spcAft>
            <a:buNone/>
          </a:pPr>
          <a:r>
            <a:rPr lang="en-GB" sz="2800" kern="1200" dirty="0"/>
            <a:t> Needs</a:t>
          </a:r>
        </a:p>
      </dsp:txBody>
      <dsp:txXfrm>
        <a:off x="2834746" y="0"/>
        <a:ext cx="2834746" cy="1524000"/>
      </dsp:txXfrm>
    </dsp:sp>
    <dsp:sp modelId="{0FFB445C-62DB-401A-8A3F-354D8D9DB12D}">
      <dsp:nvSpPr>
        <dsp:cNvPr id="0" name=""/>
        <dsp:cNvSpPr/>
      </dsp:nvSpPr>
      <dsp:spPr>
        <a:xfrm>
          <a:off x="1417373" y="1523999"/>
          <a:ext cx="5669492" cy="1524000"/>
        </a:xfrm>
        <a:prstGeom prst="trapezoid">
          <a:avLst>
            <a:gd name="adj" fmla="val 9300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dirty="0"/>
            <a:t>Safety Needs</a:t>
          </a:r>
        </a:p>
      </dsp:txBody>
      <dsp:txXfrm>
        <a:off x="2409534" y="1523999"/>
        <a:ext cx="3685169" cy="1524000"/>
      </dsp:txXfrm>
    </dsp:sp>
    <dsp:sp modelId="{962C2643-8301-402C-B3FF-ABEA91E35365}">
      <dsp:nvSpPr>
        <dsp:cNvPr id="0" name=""/>
        <dsp:cNvSpPr/>
      </dsp:nvSpPr>
      <dsp:spPr>
        <a:xfrm>
          <a:off x="0" y="3047999"/>
          <a:ext cx="8504238" cy="1524000"/>
        </a:xfrm>
        <a:prstGeom prst="trapezoid">
          <a:avLst>
            <a:gd name="adj" fmla="val 9300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dirty="0"/>
            <a:t>Physiological Needs</a:t>
          </a:r>
        </a:p>
      </dsp:txBody>
      <dsp:txXfrm>
        <a:off x="1488241" y="3047999"/>
        <a:ext cx="5527754" cy="1524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C4216-4CF3-413F-A535-458DB146A7E0}">
      <dsp:nvSpPr>
        <dsp:cNvPr id="0" name=""/>
        <dsp:cNvSpPr/>
      </dsp:nvSpPr>
      <dsp:spPr>
        <a:xfrm>
          <a:off x="2657" y="407815"/>
          <a:ext cx="2591135" cy="7972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kern="1200" dirty="0"/>
            <a:t>Child Level Vulnerability</a:t>
          </a:r>
        </a:p>
      </dsp:txBody>
      <dsp:txXfrm>
        <a:off x="2657" y="407815"/>
        <a:ext cx="2591135" cy="797259"/>
      </dsp:txXfrm>
    </dsp:sp>
    <dsp:sp modelId="{B4654D1F-F4EB-4894-BDBC-89EC6C99D077}">
      <dsp:nvSpPr>
        <dsp:cNvPr id="0" name=""/>
        <dsp:cNvSpPr/>
      </dsp:nvSpPr>
      <dsp:spPr>
        <a:xfrm>
          <a:off x="2657" y="1205074"/>
          <a:ext cx="2591135" cy="29591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GB" sz="2200" kern="1200" dirty="0"/>
            <a:t>School exclusion/off-rolling</a:t>
          </a:r>
        </a:p>
        <a:p>
          <a:pPr marL="228600" lvl="1" indent="-228600" algn="l" defTabSz="977900">
            <a:lnSpc>
              <a:spcPct val="90000"/>
            </a:lnSpc>
            <a:spcBef>
              <a:spcPct val="0"/>
            </a:spcBef>
            <a:spcAft>
              <a:spcPct val="15000"/>
            </a:spcAft>
            <a:buChar char="•"/>
          </a:pPr>
          <a:r>
            <a:rPr lang="en-GB" sz="2200" kern="1200" dirty="0"/>
            <a:t>Special educational needs</a:t>
          </a:r>
        </a:p>
        <a:p>
          <a:pPr marL="228600" lvl="1" indent="-228600" algn="l" defTabSz="977900">
            <a:lnSpc>
              <a:spcPct val="90000"/>
            </a:lnSpc>
            <a:spcBef>
              <a:spcPct val="0"/>
            </a:spcBef>
            <a:spcAft>
              <a:spcPct val="15000"/>
            </a:spcAft>
            <a:buChar char="•"/>
          </a:pPr>
          <a:r>
            <a:rPr lang="en-GB" sz="2200" kern="1200" dirty="0"/>
            <a:t>Mental health</a:t>
          </a:r>
        </a:p>
        <a:p>
          <a:pPr marL="228600" lvl="1" indent="-228600" algn="l" defTabSz="977900">
            <a:lnSpc>
              <a:spcPct val="90000"/>
            </a:lnSpc>
            <a:spcBef>
              <a:spcPct val="0"/>
            </a:spcBef>
            <a:spcAft>
              <a:spcPct val="15000"/>
            </a:spcAft>
            <a:buChar char="•"/>
          </a:pPr>
          <a:r>
            <a:rPr lang="en-GB" sz="2200" kern="1200" dirty="0"/>
            <a:t>Bullying</a:t>
          </a:r>
        </a:p>
        <a:p>
          <a:pPr marL="228600" lvl="1" indent="-228600" algn="l" defTabSz="977900">
            <a:lnSpc>
              <a:spcPct val="90000"/>
            </a:lnSpc>
            <a:spcBef>
              <a:spcPct val="0"/>
            </a:spcBef>
            <a:spcAft>
              <a:spcPct val="15000"/>
            </a:spcAft>
            <a:buChar char="•"/>
          </a:pPr>
          <a:r>
            <a:rPr lang="en-GB" sz="2200" kern="1200" dirty="0"/>
            <a:t>Substance misuse</a:t>
          </a:r>
        </a:p>
      </dsp:txBody>
      <dsp:txXfrm>
        <a:off x="2657" y="1205074"/>
        <a:ext cx="2591135" cy="2959110"/>
      </dsp:txXfrm>
    </dsp:sp>
    <dsp:sp modelId="{E3A3C982-9C0A-4514-A5C3-48BEF0C2EB78}">
      <dsp:nvSpPr>
        <dsp:cNvPr id="0" name=""/>
        <dsp:cNvSpPr/>
      </dsp:nvSpPr>
      <dsp:spPr>
        <a:xfrm>
          <a:off x="2956551" y="407815"/>
          <a:ext cx="2591135" cy="7972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kern="1200" dirty="0"/>
            <a:t>Family Level Vulnerability</a:t>
          </a:r>
        </a:p>
      </dsp:txBody>
      <dsp:txXfrm>
        <a:off x="2956551" y="407815"/>
        <a:ext cx="2591135" cy="797259"/>
      </dsp:txXfrm>
    </dsp:sp>
    <dsp:sp modelId="{FB7750D1-BF71-4078-93B8-EA14EAEB0786}">
      <dsp:nvSpPr>
        <dsp:cNvPr id="0" name=""/>
        <dsp:cNvSpPr/>
      </dsp:nvSpPr>
      <dsp:spPr>
        <a:xfrm>
          <a:off x="2956551" y="1205074"/>
          <a:ext cx="2591135" cy="29591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GB" sz="2200" kern="1200" dirty="0"/>
            <a:t>Poverty</a:t>
          </a:r>
        </a:p>
        <a:p>
          <a:pPr marL="228600" lvl="1" indent="-228600" algn="l" defTabSz="977900">
            <a:lnSpc>
              <a:spcPct val="90000"/>
            </a:lnSpc>
            <a:spcBef>
              <a:spcPct val="0"/>
            </a:spcBef>
            <a:spcAft>
              <a:spcPct val="15000"/>
            </a:spcAft>
            <a:buChar char="•"/>
          </a:pPr>
          <a:r>
            <a:rPr lang="en-GB" sz="2200" kern="1200" dirty="0"/>
            <a:t>Domestic abuse</a:t>
          </a:r>
        </a:p>
        <a:p>
          <a:pPr marL="228600" lvl="1" indent="-228600" algn="l" defTabSz="977900">
            <a:lnSpc>
              <a:spcPct val="90000"/>
            </a:lnSpc>
            <a:spcBef>
              <a:spcPct val="0"/>
            </a:spcBef>
            <a:spcAft>
              <a:spcPct val="15000"/>
            </a:spcAft>
            <a:buChar char="•"/>
          </a:pPr>
          <a:r>
            <a:rPr lang="en-GB" sz="2200" kern="1200" dirty="0"/>
            <a:t>Neglect or abuse</a:t>
          </a:r>
        </a:p>
        <a:p>
          <a:pPr marL="228600" lvl="1" indent="-228600" algn="l" defTabSz="977900">
            <a:lnSpc>
              <a:spcPct val="90000"/>
            </a:lnSpc>
            <a:spcBef>
              <a:spcPct val="0"/>
            </a:spcBef>
            <a:spcAft>
              <a:spcPct val="15000"/>
            </a:spcAft>
            <a:buChar char="•"/>
          </a:pPr>
          <a:r>
            <a:rPr lang="en-GB" sz="2200" kern="1200" dirty="0"/>
            <a:t>Parental substance misuse</a:t>
          </a:r>
        </a:p>
        <a:p>
          <a:pPr marL="228600" lvl="1" indent="-228600" algn="l" defTabSz="977900">
            <a:lnSpc>
              <a:spcPct val="90000"/>
            </a:lnSpc>
            <a:spcBef>
              <a:spcPct val="0"/>
            </a:spcBef>
            <a:spcAft>
              <a:spcPct val="15000"/>
            </a:spcAft>
            <a:buChar char="•"/>
          </a:pPr>
          <a:r>
            <a:rPr lang="en-GB" sz="2200" kern="1200" dirty="0"/>
            <a:t>Family members associated with gangs</a:t>
          </a:r>
        </a:p>
      </dsp:txBody>
      <dsp:txXfrm>
        <a:off x="2956551" y="1205074"/>
        <a:ext cx="2591135" cy="2959110"/>
      </dsp:txXfrm>
    </dsp:sp>
    <dsp:sp modelId="{50ED9625-E91C-4A24-B487-F42370C5F7F7}">
      <dsp:nvSpPr>
        <dsp:cNvPr id="0" name=""/>
        <dsp:cNvSpPr/>
      </dsp:nvSpPr>
      <dsp:spPr>
        <a:xfrm>
          <a:off x="5910445" y="407815"/>
          <a:ext cx="2591135" cy="7972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GB" sz="2200" kern="1200" dirty="0"/>
            <a:t>Community Level vulnerability</a:t>
          </a:r>
        </a:p>
      </dsp:txBody>
      <dsp:txXfrm>
        <a:off x="5910445" y="407815"/>
        <a:ext cx="2591135" cy="797259"/>
      </dsp:txXfrm>
    </dsp:sp>
    <dsp:sp modelId="{C34C5392-7A12-4517-AFFC-FE9626436FE5}">
      <dsp:nvSpPr>
        <dsp:cNvPr id="0" name=""/>
        <dsp:cNvSpPr/>
      </dsp:nvSpPr>
      <dsp:spPr>
        <a:xfrm>
          <a:off x="5910445" y="1205074"/>
          <a:ext cx="2591135" cy="29591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GB" sz="2200" kern="1200" dirty="0"/>
            <a:t>Gang neighbourhood</a:t>
          </a:r>
        </a:p>
        <a:p>
          <a:pPr marL="228600" lvl="1" indent="-228600" algn="l" defTabSz="977900">
            <a:lnSpc>
              <a:spcPct val="90000"/>
            </a:lnSpc>
            <a:spcBef>
              <a:spcPct val="0"/>
            </a:spcBef>
            <a:spcAft>
              <a:spcPct val="15000"/>
            </a:spcAft>
            <a:buChar char="•"/>
          </a:pPr>
          <a:r>
            <a:rPr lang="en-GB" sz="2200" kern="1200" dirty="0"/>
            <a:t>Disenfranchised communities</a:t>
          </a:r>
        </a:p>
        <a:p>
          <a:pPr marL="228600" lvl="1" indent="-228600" algn="l" defTabSz="977900">
            <a:lnSpc>
              <a:spcPct val="90000"/>
            </a:lnSpc>
            <a:spcBef>
              <a:spcPct val="0"/>
            </a:spcBef>
            <a:spcAft>
              <a:spcPct val="15000"/>
            </a:spcAft>
            <a:buChar char="•"/>
          </a:pPr>
          <a:r>
            <a:rPr lang="en-GB" sz="2200" kern="1200" dirty="0"/>
            <a:t>Lack of opportunity</a:t>
          </a:r>
        </a:p>
        <a:p>
          <a:pPr marL="228600" lvl="1" indent="-228600" algn="l" defTabSz="977900">
            <a:lnSpc>
              <a:spcPct val="90000"/>
            </a:lnSpc>
            <a:spcBef>
              <a:spcPct val="0"/>
            </a:spcBef>
            <a:spcAft>
              <a:spcPct val="15000"/>
            </a:spcAft>
            <a:buChar char="•"/>
          </a:pPr>
          <a:r>
            <a:rPr lang="en-GB" sz="2200" kern="1200" dirty="0"/>
            <a:t>Poor institutional response</a:t>
          </a:r>
        </a:p>
      </dsp:txBody>
      <dsp:txXfrm>
        <a:off x="5910445" y="1205074"/>
        <a:ext cx="2591135" cy="295911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3C1EAB-4567-4EFB-8118-C66A1F43E9F6}" type="datetimeFigureOut">
              <a:rPr lang="en-GB" smtClean="0"/>
              <a:t>25/11/2019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8ADAD3-A1ED-4E17-BA33-E9E003B4319A}" type="slidenum">
              <a:rPr lang="en-GB" smtClean="0"/>
              <a:t>‹#›</a:t>
            </a:fld>
            <a:endParaRPr lang="en-GB"/>
          </a:p>
        </p:txBody>
      </p:sp>
    </p:spTree>
    <p:extLst>
      <p:ext uri="{BB962C8B-B14F-4D97-AF65-F5344CB8AC3E}">
        <p14:creationId xmlns:p14="http://schemas.microsoft.com/office/powerpoint/2010/main" val="368734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8ADAD3-A1ED-4E17-BA33-E9E003B4319A}" type="slidenum">
              <a:rPr lang="en-GB" smtClean="0"/>
              <a:t>1</a:t>
            </a:fld>
            <a:endParaRPr lang="en-GB"/>
          </a:p>
        </p:txBody>
      </p:sp>
    </p:spTree>
    <p:extLst>
      <p:ext uri="{BB962C8B-B14F-4D97-AF65-F5344CB8AC3E}">
        <p14:creationId xmlns:p14="http://schemas.microsoft.com/office/powerpoint/2010/main" val="2376408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2</a:t>
            </a:fld>
            <a:endParaRPr lang="en-GB"/>
          </a:p>
        </p:txBody>
      </p:sp>
    </p:spTree>
    <p:extLst>
      <p:ext uri="{BB962C8B-B14F-4D97-AF65-F5344CB8AC3E}">
        <p14:creationId xmlns:p14="http://schemas.microsoft.com/office/powerpoint/2010/main" val="2351085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3</a:t>
            </a:fld>
            <a:endParaRPr lang="en-GB"/>
          </a:p>
        </p:txBody>
      </p:sp>
    </p:spTree>
    <p:extLst>
      <p:ext uri="{BB962C8B-B14F-4D97-AF65-F5344CB8AC3E}">
        <p14:creationId xmlns:p14="http://schemas.microsoft.com/office/powerpoint/2010/main" val="1105377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a:t>
            </a:fld>
            <a:endParaRPr lang="en-GB"/>
          </a:p>
        </p:txBody>
      </p:sp>
    </p:spTree>
    <p:extLst>
      <p:ext uri="{BB962C8B-B14F-4D97-AF65-F5344CB8AC3E}">
        <p14:creationId xmlns:p14="http://schemas.microsoft.com/office/powerpoint/2010/main" val="3377472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5</a:t>
            </a:fld>
            <a:endParaRPr lang="en-GB"/>
          </a:p>
        </p:txBody>
      </p:sp>
    </p:spTree>
    <p:extLst>
      <p:ext uri="{BB962C8B-B14F-4D97-AF65-F5344CB8AC3E}">
        <p14:creationId xmlns:p14="http://schemas.microsoft.com/office/powerpoint/2010/main" val="3959495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78ADAD3-A1ED-4E17-BA33-E9E003B4319A}" type="slidenum">
              <a:rPr lang="en-GB" smtClean="0"/>
              <a:t>6</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033670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7</a:t>
            </a:fld>
            <a:endParaRPr lang="en-GB"/>
          </a:p>
        </p:txBody>
      </p:sp>
    </p:spTree>
    <p:extLst>
      <p:ext uri="{BB962C8B-B14F-4D97-AF65-F5344CB8AC3E}">
        <p14:creationId xmlns:p14="http://schemas.microsoft.com/office/powerpoint/2010/main" val="2381727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8ADAD3-A1ED-4E17-BA33-E9E003B4319A}" type="slidenum">
              <a:rPr lang="en-GB" smtClean="0"/>
              <a:t>8</a:t>
            </a:fld>
            <a:endParaRPr lang="en-GB"/>
          </a:p>
        </p:txBody>
      </p:sp>
    </p:spTree>
    <p:extLst>
      <p:ext uri="{BB962C8B-B14F-4D97-AF65-F5344CB8AC3E}">
        <p14:creationId xmlns:p14="http://schemas.microsoft.com/office/powerpoint/2010/main" val="272100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9</a:t>
            </a:fld>
            <a:endParaRPr lang="en-GB"/>
          </a:p>
        </p:txBody>
      </p:sp>
    </p:spTree>
    <p:extLst>
      <p:ext uri="{BB962C8B-B14F-4D97-AF65-F5344CB8AC3E}">
        <p14:creationId xmlns:p14="http://schemas.microsoft.com/office/powerpoint/2010/main" val="2413894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10</a:t>
            </a:fld>
            <a:endParaRPr lang="en-GB"/>
          </a:p>
        </p:txBody>
      </p:sp>
    </p:spTree>
    <p:extLst>
      <p:ext uri="{BB962C8B-B14F-4D97-AF65-F5344CB8AC3E}">
        <p14:creationId xmlns:p14="http://schemas.microsoft.com/office/powerpoint/2010/main" val="1910113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11</a:t>
            </a:fld>
            <a:endParaRPr lang="en-GB"/>
          </a:p>
        </p:txBody>
      </p:sp>
    </p:spTree>
    <p:extLst>
      <p:ext uri="{BB962C8B-B14F-4D97-AF65-F5344CB8AC3E}">
        <p14:creationId xmlns:p14="http://schemas.microsoft.com/office/powerpoint/2010/main" val="2670059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12</a:t>
            </a:fld>
            <a:endParaRPr lang="en-GB"/>
          </a:p>
        </p:txBody>
      </p:sp>
    </p:spTree>
    <p:extLst>
      <p:ext uri="{BB962C8B-B14F-4D97-AF65-F5344CB8AC3E}">
        <p14:creationId xmlns:p14="http://schemas.microsoft.com/office/powerpoint/2010/main" val="3450654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13</a:t>
            </a:fld>
            <a:endParaRPr lang="en-GB"/>
          </a:p>
        </p:txBody>
      </p:sp>
    </p:spTree>
    <p:extLst>
      <p:ext uri="{BB962C8B-B14F-4D97-AF65-F5344CB8AC3E}">
        <p14:creationId xmlns:p14="http://schemas.microsoft.com/office/powerpoint/2010/main" val="2346583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14</a:t>
            </a:fld>
            <a:endParaRPr lang="en-GB"/>
          </a:p>
        </p:txBody>
      </p:sp>
    </p:spTree>
    <p:extLst>
      <p:ext uri="{BB962C8B-B14F-4D97-AF65-F5344CB8AC3E}">
        <p14:creationId xmlns:p14="http://schemas.microsoft.com/office/powerpoint/2010/main" val="2477356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14ED055-5126-4BE5-8B08-E8BB04796C5D}" type="slidenum">
              <a:rPr lang="en-GB" smtClean="0"/>
              <a:t>15</a:t>
            </a:fld>
            <a:endParaRPr lang="en-GB" dirty="0"/>
          </a:p>
        </p:txBody>
      </p:sp>
    </p:spTree>
    <p:extLst>
      <p:ext uri="{BB962C8B-B14F-4D97-AF65-F5344CB8AC3E}">
        <p14:creationId xmlns:p14="http://schemas.microsoft.com/office/powerpoint/2010/main" val="387092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16</a:t>
            </a:fld>
            <a:endParaRPr lang="en-GB"/>
          </a:p>
        </p:txBody>
      </p:sp>
    </p:spTree>
    <p:extLst>
      <p:ext uri="{BB962C8B-B14F-4D97-AF65-F5344CB8AC3E}">
        <p14:creationId xmlns:p14="http://schemas.microsoft.com/office/powerpoint/2010/main" val="2760595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17</a:t>
            </a:fld>
            <a:endParaRPr lang="en-GB"/>
          </a:p>
        </p:txBody>
      </p:sp>
    </p:spTree>
    <p:extLst>
      <p:ext uri="{BB962C8B-B14F-4D97-AF65-F5344CB8AC3E}">
        <p14:creationId xmlns:p14="http://schemas.microsoft.com/office/powerpoint/2010/main" val="1270922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18</a:t>
            </a:fld>
            <a:endParaRPr lang="en-GB"/>
          </a:p>
        </p:txBody>
      </p:sp>
    </p:spTree>
    <p:extLst>
      <p:ext uri="{BB962C8B-B14F-4D97-AF65-F5344CB8AC3E}">
        <p14:creationId xmlns:p14="http://schemas.microsoft.com/office/powerpoint/2010/main" val="1801630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19</a:t>
            </a:fld>
            <a:endParaRPr lang="en-GB"/>
          </a:p>
        </p:txBody>
      </p:sp>
    </p:spTree>
    <p:extLst>
      <p:ext uri="{BB962C8B-B14F-4D97-AF65-F5344CB8AC3E}">
        <p14:creationId xmlns:p14="http://schemas.microsoft.com/office/powerpoint/2010/main" val="2832962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20</a:t>
            </a:fld>
            <a:endParaRPr lang="en-GB"/>
          </a:p>
        </p:txBody>
      </p:sp>
    </p:spTree>
    <p:extLst>
      <p:ext uri="{BB962C8B-B14F-4D97-AF65-F5344CB8AC3E}">
        <p14:creationId xmlns:p14="http://schemas.microsoft.com/office/powerpoint/2010/main" val="2415086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21</a:t>
            </a:fld>
            <a:endParaRPr lang="en-GB"/>
          </a:p>
        </p:txBody>
      </p:sp>
    </p:spTree>
    <p:extLst>
      <p:ext uri="{BB962C8B-B14F-4D97-AF65-F5344CB8AC3E}">
        <p14:creationId xmlns:p14="http://schemas.microsoft.com/office/powerpoint/2010/main" val="2791933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22</a:t>
            </a:fld>
            <a:endParaRPr lang="en-GB"/>
          </a:p>
        </p:txBody>
      </p:sp>
    </p:spTree>
    <p:extLst>
      <p:ext uri="{BB962C8B-B14F-4D97-AF65-F5344CB8AC3E}">
        <p14:creationId xmlns:p14="http://schemas.microsoft.com/office/powerpoint/2010/main" val="1397414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23</a:t>
            </a:fld>
            <a:endParaRPr lang="en-GB"/>
          </a:p>
        </p:txBody>
      </p:sp>
    </p:spTree>
    <p:extLst>
      <p:ext uri="{BB962C8B-B14F-4D97-AF65-F5344CB8AC3E}">
        <p14:creationId xmlns:p14="http://schemas.microsoft.com/office/powerpoint/2010/main" val="3423454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78ADAD3-A1ED-4E17-BA33-E9E003B4319A}" type="slidenum">
              <a:rPr lang="en-GB" smtClean="0"/>
              <a:t>24</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980272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25</a:t>
            </a:fld>
            <a:endParaRPr lang="en-GB"/>
          </a:p>
        </p:txBody>
      </p:sp>
    </p:spTree>
    <p:extLst>
      <p:ext uri="{BB962C8B-B14F-4D97-AF65-F5344CB8AC3E}">
        <p14:creationId xmlns:p14="http://schemas.microsoft.com/office/powerpoint/2010/main" val="2868520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26</a:t>
            </a:fld>
            <a:endParaRPr lang="en-GB"/>
          </a:p>
        </p:txBody>
      </p:sp>
    </p:spTree>
    <p:extLst>
      <p:ext uri="{BB962C8B-B14F-4D97-AF65-F5344CB8AC3E}">
        <p14:creationId xmlns:p14="http://schemas.microsoft.com/office/powerpoint/2010/main" val="3628724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27</a:t>
            </a:fld>
            <a:endParaRPr lang="en-GB"/>
          </a:p>
        </p:txBody>
      </p:sp>
    </p:spTree>
    <p:extLst>
      <p:ext uri="{BB962C8B-B14F-4D97-AF65-F5344CB8AC3E}">
        <p14:creationId xmlns:p14="http://schemas.microsoft.com/office/powerpoint/2010/main" val="1410473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28</a:t>
            </a:fld>
            <a:endParaRPr lang="en-GB"/>
          </a:p>
        </p:txBody>
      </p:sp>
    </p:spTree>
    <p:extLst>
      <p:ext uri="{BB962C8B-B14F-4D97-AF65-F5344CB8AC3E}">
        <p14:creationId xmlns:p14="http://schemas.microsoft.com/office/powerpoint/2010/main" val="8164349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29</a:t>
            </a:fld>
            <a:endParaRPr lang="en-GB"/>
          </a:p>
        </p:txBody>
      </p:sp>
    </p:spTree>
    <p:extLst>
      <p:ext uri="{BB962C8B-B14F-4D97-AF65-F5344CB8AC3E}">
        <p14:creationId xmlns:p14="http://schemas.microsoft.com/office/powerpoint/2010/main" val="4169079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78ADAD3-A1ED-4E17-BA33-E9E003B4319A}" type="slidenum">
              <a:rPr lang="en-GB" smtClean="0"/>
              <a:t>30</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592362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31</a:t>
            </a:fld>
            <a:endParaRPr lang="en-GB"/>
          </a:p>
        </p:txBody>
      </p:sp>
    </p:spTree>
    <p:extLst>
      <p:ext uri="{BB962C8B-B14F-4D97-AF65-F5344CB8AC3E}">
        <p14:creationId xmlns:p14="http://schemas.microsoft.com/office/powerpoint/2010/main" val="773192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32</a:t>
            </a:fld>
            <a:endParaRPr lang="en-GB"/>
          </a:p>
        </p:txBody>
      </p:sp>
    </p:spTree>
    <p:extLst>
      <p:ext uri="{BB962C8B-B14F-4D97-AF65-F5344CB8AC3E}">
        <p14:creationId xmlns:p14="http://schemas.microsoft.com/office/powerpoint/2010/main" val="1277370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33</a:t>
            </a:fld>
            <a:endParaRPr lang="en-GB"/>
          </a:p>
        </p:txBody>
      </p:sp>
    </p:spTree>
    <p:extLst>
      <p:ext uri="{BB962C8B-B14F-4D97-AF65-F5344CB8AC3E}">
        <p14:creationId xmlns:p14="http://schemas.microsoft.com/office/powerpoint/2010/main" val="21386170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34</a:t>
            </a:fld>
            <a:endParaRPr lang="en-GB"/>
          </a:p>
        </p:txBody>
      </p:sp>
    </p:spTree>
    <p:extLst>
      <p:ext uri="{BB962C8B-B14F-4D97-AF65-F5344CB8AC3E}">
        <p14:creationId xmlns:p14="http://schemas.microsoft.com/office/powerpoint/2010/main" val="881400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35</a:t>
            </a:fld>
            <a:endParaRPr lang="en-GB"/>
          </a:p>
        </p:txBody>
      </p:sp>
    </p:spTree>
    <p:extLst>
      <p:ext uri="{BB962C8B-B14F-4D97-AF65-F5344CB8AC3E}">
        <p14:creationId xmlns:p14="http://schemas.microsoft.com/office/powerpoint/2010/main" val="2465935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36</a:t>
            </a:fld>
            <a:endParaRPr lang="en-GB"/>
          </a:p>
        </p:txBody>
      </p:sp>
    </p:spTree>
    <p:extLst>
      <p:ext uri="{BB962C8B-B14F-4D97-AF65-F5344CB8AC3E}">
        <p14:creationId xmlns:p14="http://schemas.microsoft.com/office/powerpoint/2010/main" val="1809766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37</a:t>
            </a:fld>
            <a:endParaRPr lang="en-GB"/>
          </a:p>
        </p:txBody>
      </p:sp>
    </p:spTree>
    <p:extLst>
      <p:ext uri="{BB962C8B-B14F-4D97-AF65-F5344CB8AC3E}">
        <p14:creationId xmlns:p14="http://schemas.microsoft.com/office/powerpoint/2010/main" val="4870359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38</a:t>
            </a:fld>
            <a:endParaRPr lang="en-GB"/>
          </a:p>
        </p:txBody>
      </p:sp>
    </p:spTree>
    <p:extLst>
      <p:ext uri="{BB962C8B-B14F-4D97-AF65-F5344CB8AC3E}">
        <p14:creationId xmlns:p14="http://schemas.microsoft.com/office/powerpoint/2010/main" val="2909420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39</a:t>
            </a:fld>
            <a:endParaRPr lang="en-GB"/>
          </a:p>
        </p:txBody>
      </p:sp>
    </p:spTree>
    <p:extLst>
      <p:ext uri="{BB962C8B-B14F-4D97-AF65-F5344CB8AC3E}">
        <p14:creationId xmlns:p14="http://schemas.microsoft.com/office/powerpoint/2010/main" val="15849559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40</a:t>
            </a:fld>
            <a:endParaRPr lang="en-GB"/>
          </a:p>
        </p:txBody>
      </p:sp>
    </p:spTree>
    <p:extLst>
      <p:ext uri="{BB962C8B-B14F-4D97-AF65-F5344CB8AC3E}">
        <p14:creationId xmlns:p14="http://schemas.microsoft.com/office/powerpoint/2010/main" val="1690836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41</a:t>
            </a:fld>
            <a:endParaRPr lang="en-GB"/>
          </a:p>
        </p:txBody>
      </p:sp>
    </p:spTree>
    <p:extLst>
      <p:ext uri="{BB962C8B-B14F-4D97-AF65-F5344CB8AC3E}">
        <p14:creationId xmlns:p14="http://schemas.microsoft.com/office/powerpoint/2010/main" val="4279303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42</a:t>
            </a:fld>
            <a:endParaRPr lang="en-GB"/>
          </a:p>
        </p:txBody>
      </p:sp>
    </p:spTree>
    <p:extLst>
      <p:ext uri="{BB962C8B-B14F-4D97-AF65-F5344CB8AC3E}">
        <p14:creationId xmlns:p14="http://schemas.microsoft.com/office/powerpoint/2010/main" val="603856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43</a:t>
            </a:fld>
            <a:endParaRPr lang="en-GB"/>
          </a:p>
        </p:txBody>
      </p:sp>
    </p:spTree>
    <p:extLst>
      <p:ext uri="{BB962C8B-B14F-4D97-AF65-F5344CB8AC3E}">
        <p14:creationId xmlns:p14="http://schemas.microsoft.com/office/powerpoint/2010/main" val="221430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44</a:t>
            </a:fld>
            <a:endParaRPr lang="en-GB"/>
          </a:p>
        </p:txBody>
      </p:sp>
    </p:spTree>
    <p:extLst>
      <p:ext uri="{BB962C8B-B14F-4D97-AF65-F5344CB8AC3E}">
        <p14:creationId xmlns:p14="http://schemas.microsoft.com/office/powerpoint/2010/main" val="13430958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45</a:t>
            </a:fld>
            <a:endParaRPr lang="en-GB"/>
          </a:p>
        </p:txBody>
      </p:sp>
    </p:spTree>
    <p:extLst>
      <p:ext uri="{BB962C8B-B14F-4D97-AF65-F5344CB8AC3E}">
        <p14:creationId xmlns:p14="http://schemas.microsoft.com/office/powerpoint/2010/main" val="26344999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46</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7011854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Multiagency CE protocol launching </a:t>
            </a:r>
            <a:r>
              <a:rPr lang="en-GB" dirty="0" err="1"/>
              <a:t>bradford</a:t>
            </a:r>
            <a:r>
              <a:rPr lang="en-GB" dirty="0"/>
              <a:t> start </a:t>
            </a:r>
            <a:r>
              <a:rPr lang="en-GB" dirty="0" err="1"/>
              <a:t>december</a:t>
            </a:r>
            <a:endParaRPr lang="en-GB" dirty="0"/>
          </a:p>
        </p:txBody>
      </p:sp>
      <p:sp>
        <p:nvSpPr>
          <p:cNvPr id="4" name="Slide Number Placeholder 3"/>
          <p:cNvSpPr>
            <a:spLocks noGrp="1"/>
          </p:cNvSpPr>
          <p:nvPr>
            <p:ph type="sldNum" sz="quarter" idx="10"/>
          </p:nvPr>
        </p:nvSpPr>
        <p:spPr/>
        <p:txBody>
          <a:bodyPr/>
          <a:lstStyle/>
          <a:p>
            <a:fld id="{D78ADAD3-A1ED-4E17-BA33-E9E003B4319A}" type="slidenum">
              <a:rPr lang="en-GB" smtClean="0"/>
              <a:t>47</a:t>
            </a:fld>
            <a:endParaRPr lang="en-GB"/>
          </a:p>
        </p:txBody>
      </p:sp>
    </p:spTree>
    <p:extLst>
      <p:ext uri="{BB962C8B-B14F-4D97-AF65-F5344CB8AC3E}">
        <p14:creationId xmlns:p14="http://schemas.microsoft.com/office/powerpoint/2010/main" val="3144144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48</a:t>
            </a:fld>
            <a:endParaRPr lang="en-GB"/>
          </a:p>
        </p:txBody>
      </p:sp>
    </p:spTree>
    <p:extLst>
      <p:ext uri="{BB962C8B-B14F-4D97-AF65-F5344CB8AC3E}">
        <p14:creationId xmlns:p14="http://schemas.microsoft.com/office/powerpoint/2010/main" val="27818933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4E48C2A-F3EE-4319-861F-5A61ACE2A465}" type="slidenum">
              <a:rPr lang="en-GB" smtClean="0"/>
              <a:pPr/>
              <a:t>49</a:t>
            </a:fld>
            <a:endParaRPr lang="en-GB" dirty="0"/>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3448640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50</a:t>
            </a:fld>
            <a:endParaRPr lang="en-GB"/>
          </a:p>
        </p:txBody>
      </p:sp>
    </p:spTree>
    <p:extLst>
      <p:ext uri="{BB962C8B-B14F-4D97-AF65-F5344CB8AC3E}">
        <p14:creationId xmlns:p14="http://schemas.microsoft.com/office/powerpoint/2010/main" val="23700846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51</a:t>
            </a:fld>
            <a:endParaRPr lang="en-GB"/>
          </a:p>
        </p:txBody>
      </p:sp>
    </p:spTree>
    <p:extLst>
      <p:ext uri="{BB962C8B-B14F-4D97-AF65-F5344CB8AC3E}">
        <p14:creationId xmlns:p14="http://schemas.microsoft.com/office/powerpoint/2010/main" val="36386141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10"/>
          </p:nvPr>
        </p:nvSpPr>
        <p:spPr/>
        <p:txBody>
          <a:bodyPr/>
          <a:lstStyle/>
          <a:p>
            <a:fld id="{01AF71E7-6D0A-4A68-A5B5-3588C4113829}" type="slidenum">
              <a:rPr lang="en-GB" smtClean="0"/>
              <a:t>52</a:t>
            </a:fld>
            <a:endParaRPr lang="en-GB"/>
          </a:p>
        </p:txBody>
      </p:sp>
    </p:spTree>
    <p:extLst>
      <p:ext uri="{BB962C8B-B14F-4D97-AF65-F5344CB8AC3E}">
        <p14:creationId xmlns:p14="http://schemas.microsoft.com/office/powerpoint/2010/main" val="3412958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4E48C2A-F3EE-4319-861F-5A61ACE2A465}" type="slidenum">
              <a:rPr lang="en-GB" smtClean="0"/>
              <a:pPr/>
              <a:t>53</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4943170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54</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6911635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4E48C2A-F3EE-4319-861F-5A61ACE2A465}" type="slidenum">
              <a:rPr lang="en-GB" smtClean="0"/>
              <a:pPr/>
              <a:t>55</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14208020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56</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466693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57</a:t>
            </a:fld>
            <a:endParaRPr lang="en-GB"/>
          </a:p>
        </p:txBody>
      </p:sp>
    </p:spTree>
    <p:extLst>
      <p:ext uri="{BB962C8B-B14F-4D97-AF65-F5344CB8AC3E}">
        <p14:creationId xmlns:p14="http://schemas.microsoft.com/office/powerpoint/2010/main" val="648627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58</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104766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4E48C2A-F3EE-4319-861F-5A61ACE2A465}" type="slidenum">
              <a:rPr lang="en-GB" smtClean="0"/>
              <a:pPr/>
              <a:t>59</a:t>
            </a:fld>
            <a:endParaRPr lang="en-GB" dirty="0"/>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8295113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dirty="0"/>
            </a:br>
            <a:endParaRPr lang="en-GB" dirty="0"/>
          </a:p>
        </p:txBody>
      </p:sp>
      <p:sp>
        <p:nvSpPr>
          <p:cNvPr id="4" name="Slide Number Placeholder 3"/>
          <p:cNvSpPr>
            <a:spLocks noGrp="1"/>
          </p:cNvSpPr>
          <p:nvPr>
            <p:ph type="sldNum" sz="quarter" idx="10"/>
          </p:nvPr>
        </p:nvSpPr>
        <p:spPr/>
        <p:txBody>
          <a:bodyPr/>
          <a:lstStyle/>
          <a:p>
            <a:fld id="{E4E48C2A-F3EE-4319-861F-5A61ACE2A465}" type="slidenum">
              <a:rPr lang="en-GB" smtClean="0"/>
              <a:pPr/>
              <a:t>60</a:t>
            </a:fld>
            <a:endParaRPr lang="en-GB" dirty="0"/>
          </a:p>
        </p:txBody>
      </p:sp>
    </p:spTree>
    <p:extLst>
      <p:ext uri="{BB962C8B-B14F-4D97-AF65-F5344CB8AC3E}">
        <p14:creationId xmlns:p14="http://schemas.microsoft.com/office/powerpoint/2010/main" val="26597373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01AF71E7-6D0A-4A68-A5B5-3588C4113829}" type="slidenum">
              <a:rPr lang="en-GB" smtClean="0"/>
              <a:t>61</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7479573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62</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4311660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571BC3-48E8-47A7-A432-1A7F63096E84}" type="slidenum">
              <a:rPr lang="en-GB" smtClean="0"/>
              <a:t>63</a:t>
            </a:fld>
            <a:endParaRPr lang="en-GB"/>
          </a:p>
        </p:txBody>
      </p:sp>
    </p:spTree>
    <p:extLst>
      <p:ext uri="{BB962C8B-B14F-4D97-AF65-F5344CB8AC3E}">
        <p14:creationId xmlns:p14="http://schemas.microsoft.com/office/powerpoint/2010/main" val="36042083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01AF71E7-6D0A-4A68-A5B5-3588C4113829}" type="slidenum">
              <a:rPr lang="en-GB" smtClean="0"/>
              <a:t>64</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0991087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65</a:t>
            </a:fld>
            <a:endParaRPr lang="en-GB"/>
          </a:p>
        </p:txBody>
      </p:sp>
    </p:spTree>
    <p:extLst>
      <p:ext uri="{BB962C8B-B14F-4D97-AF65-F5344CB8AC3E}">
        <p14:creationId xmlns:p14="http://schemas.microsoft.com/office/powerpoint/2010/main" val="16638526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66</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0732734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GB" sz="1400" dirty="0"/>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pPr>
              <a:defRPr/>
            </a:pPr>
            <a:fld id="{FA22DDA5-8347-447D-844C-807CEB4CDBB3}" type="slidenum">
              <a:rPr lang="en-GB" smtClean="0">
                <a:solidFill>
                  <a:prstClr val="black"/>
                </a:solidFill>
              </a:rPr>
              <a:pPr>
                <a:defRPr/>
              </a:pPr>
              <a:t>67</a:t>
            </a:fld>
            <a:endParaRPr lang="en-GB">
              <a:solidFill>
                <a:prstClr val="black"/>
              </a:solidFill>
            </a:endParaRPr>
          </a:p>
        </p:txBody>
      </p:sp>
    </p:spTree>
    <p:extLst>
      <p:ext uri="{BB962C8B-B14F-4D97-AF65-F5344CB8AC3E}">
        <p14:creationId xmlns:p14="http://schemas.microsoft.com/office/powerpoint/2010/main" val="31856722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01AF71E7-6D0A-4A68-A5B5-3588C4113829}" type="slidenum">
              <a:rPr lang="en-GB" smtClean="0"/>
              <a:t>68</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4072200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01AF71E7-6D0A-4A68-A5B5-3588C4113829}" type="slidenum">
              <a:rPr lang="en-GB" smtClean="0"/>
              <a:t>69</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2143052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5800"/>
            <a:ext cx="4572000" cy="3429000"/>
          </a:xfrm>
        </p:spPr>
      </p:sp>
      <p:sp>
        <p:nvSpPr>
          <p:cNvPr id="4" name="Slide Number Placeholder 3"/>
          <p:cNvSpPr>
            <a:spLocks noGrp="1"/>
          </p:cNvSpPr>
          <p:nvPr>
            <p:ph type="sldNum" sz="quarter" idx="10"/>
          </p:nvPr>
        </p:nvSpPr>
        <p:spPr/>
        <p:txBody>
          <a:bodyPr/>
          <a:lstStyle/>
          <a:p>
            <a:fld id="{BFE00E46-8FAB-4E09-8C16-5B8FFE6DAC07}" type="slidenum">
              <a:rPr lang="en-GB" smtClean="0"/>
              <a:t>70</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037993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78ADAD3-A1ED-4E17-BA33-E9E003B4319A}" type="slidenum">
              <a:rPr lang="en-GB" smtClean="0"/>
              <a:t>71</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1316628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72</a:t>
            </a:fld>
            <a:endParaRPr lang="en-GB"/>
          </a:p>
        </p:txBody>
      </p:sp>
    </p:spTree>
    <p:extLst>
      <p:ext uri="{BB962C8B-B14F-4D97-AF65-F5344CB8AC3E}">
        <p14:creationId xmlns:p14="http://schemas.microsoft.com/office/powerpoint/2010/main" val="11694730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78ADAD3-A1ED-4E17-BA33-E9E003B4319A}" type="slidenum">
              <a:rPr lang="en-GB" smtClean="0"/>
              <a:t>73</a:t>
            </a:fld>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003" y="4609403"/>
            <a:ext cx="4238625" cy="191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Notes Placeholder 4"/>
          <p:cNvSpPr>
            <a:spLocks noGrp="1"/>
          </p:cNvSpPr>
          <p:nvPr>
            <p:ph type="body" sz="quarter" idx="11"/>
          </p:nvPr>
        </p:nvSpPr>
        <p:spPr/>
        <p:txBody>
          <a:bodyPr/>
          <a:lstStyle/>
          <a:p>
            <a:endParaRPr lang="en-GB" dirty="0"/>
          </a:p>
        </p:txBody>
      </p:sp>
    </p:spTree>
    <p:extLst>
      <p:ext uri="{BB962C8B-B14F-4D97-AF65-F5344CB8AC3E}">
        <p14:creationId xmlns:p14="http://schemas.microsoft.com/office/powerpoint/2010/main" val="30669287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01AF71E7-6D0A-4A68-A5B5-3588C4113829}" type="slidenum">
              <a:rPr lang="en-GB" smtClean="0"/>
              <a:t>74</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15866008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75</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9318130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FE00E46-8FAB-4E09-8C16-5B8FFE6DAC07}" type="slidenum">
              <a:rPr lang="en-GB" smtClean="0"/>
              <a:t>76</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4483926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FE00E46-8FAB-4E09-8C16-5B8FFE6DAC07}" type="slidenum">
              <a:rPr lang="en-GB" smtClean="0"/>
              <a:t>77</a:t>
            </a:fld>
            <a:endParaRPr lang="en-GB"/>
          </a:p>
        </p:txBody>
      </p:sp>
      <p:sp>
        <p:nvSpPr>
          <p:cNvPr id="5" name="Notes Placeholder 4"/>
          <p:cNvSpPr>
            <a:spLocks noGrp="1"/>
          </p:cNvSpPr>
          <p:nvPr>
            <p:ph type="body" sz="quarter" idx="11"/>
          </p:nvPr>
        </p:nvSpPr>
        <p:spPr/>
        <p:txBody>
          <a:bodyPr/>
          <a:lstStyle/>
          <a:p>
            <a:endParaRPr lang="en-GB" dirty="0"/>
          </a:p>
        </p:txBody>
      </p:sp>
    </p:spTree>
    <p:extLst>
      <p:ext uri="{BB962C8B-B14F-4D97-AF65-F5344CB8AC3E}">
        <p14:creationId xmlns:p14="http://schemas.microsoft.com/office/powerpoint/2010/main" val="778160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3571BC3-48E8-47A7-A432-1A7F63096E84}" type="slidenum">
              <a:rPr lang="en-GB" smtClean="0"/>
              <a:t>78</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3707543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FE00E46-8FAB-4E09-8C16-5B8FFE6DAC07}" type="slidenum">
              <a:rPr lang="en-GB" smtClean="0"/>
              <a:t>79</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8827496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FE00E46-8FAB-4E09-8C16-5B8FFE6DAC07}" type="slidenum">
              <a:rPr lang="en-GB" smtClean="0"/>
              <a:t>80</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993754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CDE8BC-099A-4116-90D5-4D69386329B0}" type="slidenum">
              <a:rPr lang="en-GB" smtClean="0"/>
              <a:t>81</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2677490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700314"/>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82</a:t>
            </a:fld>
            <a:endParaRPr lang="en-GB"/>
          </a:p>
        </p:txBody>
      </p:sp>
    </p:spTree>
    <p:extLst>
      <p:ext uri="{BB962C8B-B14F-4D97-AF65-F5344CB8AC3E}">
        <p14:creationId xmlns:p14="http://schemas.microsoft.com/office/powerpoint/2010/main" val="13209687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83</a:t>
            </a:fld>
            <a:endParaRPr lang="en-GB"/>
          </a:p>
        </p:txBody>
      </p:sp>
    </p:spTree>
    <p:extLst>
      <p:ext uri="{BB962C8B-B14F-4D97-AF65-F5344CB8AC3E}">
        <p14:creationId xmlns:p14="http://schemas.microsoft.com/office/powerpoint/2010/main" val="37558191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01AF71E7-6D0A-4A68-A5B5-3588C4113829}" type="slidenum">
              <a:rPr lang="en-GB" smtClean="0"/>
              <a:t>84</a:t>
            </a:fld>
            <a:endParaRPr lang="en-GB"/>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3710997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85</a:t>
            </a:fld>
            <a:endParaRPr lang="en-GB"/>
          </a:p>
        </p:txBody>
      </p:sp>
    </p:spTree>
    <p:extLst>
      <p:ext uri="{BB962C8B-B14F-4D97-AF65-F5344CB8AC3E}">
        <p14:creationId xmlns:p14="http://schemas.microsoft.com/office/powerpoint/2010/main" val="41258070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GB" dirty="0"/>
          </a:p>
        </p:txBody>
      </p:sp>
      <p:sp>
        <p:nvSpPr>
          <p:cNvPr id="4" name="Slide Number Placeholder 3"/>
          <p:cNvSpPr>
            <a:spLocks noGrp="1"/>
          </p:cNvSpPr>
          <p:nvPr>
            <p:ph type="sldNum" sz="quarter" idx="10"/>
          </p:nvPr>
        </p:nvSpPr>
        <p:spPr/>
        <p:txBody>
          <a:bodyPr/>
          <a:lstStyle/>
          <a:p>
            <a:fld id="{01AF71E7-6D0A-4A68-A5B5-3588C4113829}" type="slidenum">
              <a:rPr lang="en-GB" smtClean="0"/>
              <a:t>86</a:t>
            </a:fld>
            <a:endParaRPr lang="en-GB"/>
          </a:p>
        </p:txBody>
      </p:sp>
    </p:spTree>
    <p:extLst>
      <p:ext uri="{BB962C8B-B14F-4D97-AF65-F5344CB8AC3E}">
        <p14:creationId xmlns:p14="http://schemas.microsoft.com/office/powerpoint/2010/main" val="37267983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87</a:t>
            </a:fld>
            <a:endParaRPr lang="en-GB"/>
          </a:p>
        </p:txBody>
      </p:sp>
    </p:spTree>
    <p:extLst>
      <p:ext uri="{BB962C8B-B14F-4D97-AF65-F5344CB8AC3E}">
        <p14:creationId xmlns:p14="http://schemas.microsoft.com/office/powerpoint/2010/main" val="19187554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88</a:t>
            </a:fld>
            <a:endParaRPr lang="en-GB"/>
          </a:p>
        </p:txBody>
      </p:sp>
    </p:spTree>
    <p:extLst>
      <p:ext uri="{BB962C8B-B14F-4D97-AF65-F5344CB8AC3E}">
        <p14:creationId xmlns:p14="http://schemas.microsoft.com/office/powerpoint/2010/main" val="19120924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8ADAD3-A1ED-4E17-BA33-E9E003B4319A}" type="slidenum">
              <a:rPr lang="en-GB" smtClean="0"/>
              <a:t>89</a:t>
            </a:fld>
            <a:endParaRPr lang="en-GB"/>
          </a:p>
        </p:txBody>
      </p:sp>
    </p:spTree>
    <p:extLst>
      <p:ext uri="{BB962C8B-B14F-4D97-AF65-F5344CB8AC3E}">
        <p14:creationId xmlns:p14="http://schemas.microsoft.com/office/powerpoint/2010/main" val="31006193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14ED055-5126-4BE5-8B08-E8BB04796C5D}" type="slidenum">
              <a:rPr lang="en-GB" smtClean="0"/>
              <a:t>90</a:t>
            </a:fld>
            <a:endParaRPr lang="en-GB" dirty="0"/>
          </a:p>
        </p:txBody>
      </p:sp>
    </p:spTree>
    <p:extLst>
      <p:ext uri="{BB962C8B-B14F-4D97-AF65-F5344CB8AC3E}">
        <p14:creationId xmlns:p14="http://schemas.microsoft.com/office/powerpoint/2010/main" val="453937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495ABD1-B42E-4565-9A55-A2E8A41AC60B}" type="datetime1">
              <a:rPr lang="en-GB" smtClean="0"/>
              <a:t>25/11/2019</a:t>
            </a:fld>
            <a:endParaRPr lang="en-GB"/>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944680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90230F3-9C02-469E-B8ED-FD0D4D82F94B}" type="datetime1">
              <a:rPr lang="en-GB" smtClean="0"/>
              <a:t>25/11/2019</a:t>
            </a:fld>
            <a:endParaRPr lang="en-GB"/>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266502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4BB2E0C-57EA-40EC-BFF7-09FC8CCCDADF}" type="datetime1">
              <a:rPr lang="en-GB" smtClean="0"/>
              <a:t>25/11/2019</a:t>
            </a:fld>
            <a:endParaRPr lang="en-GB"/>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4195839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E859B6B-3332-4185-8224-20D7BF840870}" type="datetime1">
              <a:rPr lang="en-GB" smtClean="0"/>
              <a:t>25/11/2019</a:t>
            </a:fld>
            <a:endParaRPr lang="en-GB"/>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770716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52891860-C979-459E-8AB2-DB738EEAB6EC}" type="datetime1">
              <a:rPr lang="en-GB" smtClean="0"/>
              <a:t>25/11/2019</a:t>
            </a:fld>
            <a:endParaRPr lang="en-GB"/>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3420217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AE09B51-E277-4740-A074-6CC7F38D7B24}" type="datetime1">
              <a:rPr lang="en-GB" smtClean="0"/>
              <a:t>25/11/2019</a:t>
            </a:fld>
            <a:endParaRPr lang="en-GB"/>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184766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FECA54E-3FE9-49B3-801F-76E74FD8F19B}" type="datetime1">
              <a:rPr lang="en-GB" smtClean="0"/>
              <a:t>25/11/2019</a:t>
            </a:fld>
            <a:endParaRPr lang="en-GB"/>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2508690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9356F42-48CB-4ED9-8910-1B876071D55E}" type="datetime1">
              <a:rPr lang="en-GB" smtClean="0"/>
              <a:t>25/11/2019</a:t>
            </a:fld>
            <a:endParaRPr lang="en-GB"/>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1631149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A4439E50-43D4-42EB-8903-D43D3BD5E977}" type="datetime1">
              <a:rPr lang="en-GB" smtClean="0"/>
              <a:t>25/11/2019</a:t>
            </a:fld>
            <a:endParaRPr lang="en-GB"/>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2842365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9D82E07-A938-4AC5-B568-46C50EE11A46}" type="datetime1">
              <a:rPr lang="en-GB" smtClean="0"/>
              <a:t>25/11/2019</a:t>
            </a:fld>
            <a:endParaRPr lang="en-GB"/>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586644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73312E8-BACD-4D22-A5FE-90CAF5992A1A}" type="datetime1">
              <a:rPr lang="en-GB" smtClean="0"/>
              <a:t>25/11/2019</a:t>
            </a:fld>
            <a:endParaRPr lang="en-GB"/>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CE8CFAB-CBD7-44AA-A0E9-6EE789B12611}" type="slidenum">
              <a:rPr lang="en-GB" smtClean="0"/>
              <a:t>‹#›</a:t>
            </a:fld>
            <a:endParaRPr lang="en-GB"/>
          </a:p>
        </p:txBody>
      </p:sp>
    </p:spTree>
    <p:extLst>
      <p:ext uri="{BB962C8B-B14F-4D97-AF65-F5344CB8AC3E}">
        <p14:creationId xmlns:p14="http://schemas.microsoft.com/office/powerpoint/2010/main" val="277386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24024" t="12723" r="9453" b="7717"/>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2687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cn.org.uk/professional-development/publications/pub-007366"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hyperlink" Target="http://www.nct.org.uk/hiddenhal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thelancet.com/pdfs/journals/lanpsy/PIIS2215-0366(16)00003-1.pdf"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app-network.org/what-is-pp/getting-help/"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tommys.org/pregnancy-information/im-pregnant/mental-health-during-and-after-pregnancy" TargetMode="External"/><Relationship Id="rId5" Type="http://schemas.openxmlformats.org/officeDocument/2006/relationships/hyperlink" Target="https://apni.org/" TargetMode="External"/><Relationship Id="rId4" Type="http://schemas.openxmlformats.org/officeDocument/2006/relationships/hyperlink" Target="https://www.familylives.org.uk/how-we-can-help/confidential-helplin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bdct.nhs.uk/services/specialist-mother-baby-mental-health-service/"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5.xml.rels><?xml version="1.0" encoding="UTF-8" standalone="yes"?>
<Relationships xmlns="http://schemas.openxmlformats.org/package/2006/relationships"><Relationship Id="rId3" Type="http://schemas.openxmlformats.org/officeDocument/2006/relationships/hyperlink" Target="https://www.theguardian.com/music/2018/apr/09/uk-drill-music-london-wave-violent-crime"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hyperlink" Target="https://www.youtube.com/watch?v=XHgLYI9KZ-A"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napac.org.uk/"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hyperlink" Target="http://www.mind.org.uk/"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watch?v=zg8ahtHIRxU"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80059" y="2053641"/>
            <a:ext cx="2751871" cy="2760098"/>
          </a:xfrm>
        </p:spPr>
        <p:txBody>
          <a:bodyPr vert="horz" lIns="91440" tIns="45720" rIns="91440" bIns="45720" rtlCol="0" anchor="ctr">
            <a:normAutofit/>
          </a:bodyPr>
          <a:lstStyle/>
          <a:p>
            <a:pPr algn="l"/>
            <a:r>
              <a:rPr lang="en-US" sz="3700" kern="1200">
                <a:solidFill>
                  <a:srgbClr val="FFFFFF"/>
                </a:solidFill>
                <a:latin typeface="+mj-lt"/>
                <a:ea typeface="+mj-ea"/>
                <a:cs typeface="+mj-cs"/>
              </a:rPr>
              <a:t>Level 3 Children Safeguarding Training</a:t>
            </a:r>
          </a:p>
        </p:txBody>
      </p:sp>
      <p:sp>
        <p:nvSpPr>
          <p:cNvPr id="3" name="Subtitle 2"/>
          <p:cNvSpPr>
            <a:spLocks noGrp="1"/>
          </p:cNvSpPr>
          <p:nvPr>
            <p:ph type="subTitle" idx="1"/>
          </p:nvPr>
        </p:nvSpPr>
        <p:spPr>
          <a:xfrm>
            <a:off x="4567930" y="801866"/>
            <a:ext cx="3979563" cy="5230634"/>
          </a:xfrm>
        </p:spPr>
        <p:txBody>
          <a:bodyPr vert="horz" lIns="91440" tIns="45720" rIns="91440" bIns="45720" rtlCol="0" anchor="ctr">
            <a:normAutofit/>
          </a:bodyPr>
          <a:lstStyle/>
          <a:p>
            <a:pPr indent="-228600" algn="l">
              <a:buFont typeface="Arial" panose="020B0604020202020204" pitchFamily="34" charset="0"/>
              <a:buChar char="•"/>
            </a:pPr>
            <a:r>
              <a:rPr lang="en-US" sz="2100">
                <a:solidFill>
                  <a:srgbClr val="000000"/>
                </a:solidFill>
              </a:rPr>
              <a:t>Safeguarding team :</a:t>
            </a:r>
          </a:p>
          <a:p>
            <a:pPr indent="-228600" algn="l">
              <a:buFont typeface="Arial" panose="020B0604020202020204" pitchFamily="34" charset="0"/>
              <a:buChar char="•"/>
            </a:pPr>
            <a:r>
              <a:rPr lang="en-US" sz="2100">
                <a:solidFill>
                  <a:srgbClr val="000000"/>
                </a:solidFill>
              </a:rPr>
              <a:t>Dr Kirsty King</a:t>
            </a:r>
          </a:p>
          <a:p>
            <a:pPr indent="-228600" algn="l">
              <a:buFont typeface="Arial" panose="020B0604020202020204" pitchFamily="34" charset="0"/>
              <a:buChar char="•"/>
            </a:pPr>
            <a:r>
              <a:rPr lang="en-US" sz="2100">
                <a:solidFill>
                  <a:srgbClr val="000000"/>
                </a:solidFill>
              </a:rPr>
              <a:t>Dr Emma Savin</a:t>
            </a:r>
          </a:p>
          <a:p>
            <a:pPr indent="-228600" algn="l">
              <a:buFont typeface="Arial" panose="020B0604020202020204" pitchFamily="34" charset="0"/>
              <a:buChar char="•"/>
            </a:pPr>
            <a:endParaRPr lang="en-US" sz="2100">
              <a:solidFill>
                <a:srgbClr val="000000"/>
              </a:solidFill>
            </a:endParaRPr>
          </a:p>
        </p:txBody>
      </p:sp>
    </p:spTree>
    <p:extLst>
      <p:ext uri="{BB962C8B-B14F-4D97-AF65-F5344CB8AC3E}">
        <p14:creationId xmlns:p14="http://schemas.microsoft.com/office/powerpoint/2010/main" val="291856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pPr algn="ctr"/>
            <a:r>
              <a:rPr lang="en-GB" sz="3500">
                <a:solidFill>
                  <a:srgbClr val="FFFFFF"/>
                </a:solidFill>
              </a:rPr>
              <a:t>Agenda</a:t>
            </a:r>
          </a:p>
        </p:txBody>
      </p:sp>
      <p:sp>
        <p:nvSpPr>
          <p:cNvPr id="3" name="Content Placeholder 2"/>
          <p:cNvSpPr>
            <a:spLocks noGrp="1"/>
          </p:cNvSpPr>
          <p:nvPr>
            <p:ph idx="1"/>
          </p:nvPr>
        </p:nvSpPr>
        <p:spPr>
          <a:xfrm>
            <a:off x="884419" y="3092970"/>
            <a:ext cx="7375161" cy="2693976"/>
          </a:xfrm>
        </p:spPr>
        <p:txBody>
          <a:bodyPr>
            <a:normAutofit/>
          </a:bodyPr>
          <a:lstStyle/>
          <a:p>
            <a:r>
              <a:rPr lang="en-GB" sz="1700">
                <a:solidFill>
                  <a:srgbClr val="000000"/>
                </a:solidFill>
              </a:rPr>
              <a:t>Safeguarding training recommendations</a:t>
            </a:r>
          </a:p>
          <a:p>
            <a:r>
              <a:rPr lang="en-GB" sz="1700">
                <a:solidFill>
                  <a:srgbClr val="000000"/>
                </a:solidFill>
              </a:rPr>
              <a:t>Perinatal maternal health</a:t>
            </a:r>
          </a:p>
          <a:p>
            <a:r>
              <a:rPr lang="en-GB" sz="1700">
                <a:solidFill>
                  <a:srgbClr val="000000"/>
                </a:solidFill>
              </a:rPr>
              <a:t>Child exploitation</a:t>
            </a:r>
          </a:p>
          <a:p>
            <a:r>
              <a:rPr lang="en-GB" sz="1700">
                <a:solidFill>
                  <a:srgbClr val="000000"/>
                </a:solidFill>
              </a:rPr>
              <a:t>Adverse childhood experiences</a:t>
            </a:r>
          </a:p>
          <a:p>
            <a:endParaRPr lang="en-GB" sz="1700">
              <a:solidFill>
                <a:srgbClr val="000000"/>
              </a:solidFill>
            </a:endParaRPr>
          </a:p>
        </p:txBody>
      </p:sp>
    </p:spTree>
    <p:extLst>
      <p:ext uri="{BB962C8B-B14F-4D97-AF65-F5344CB8AC3E}">
        <p14:creationId xmlns:p14="http://schemas.microsoft.com/office/powerpoint/2010/main" val="3178744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5"/>
              </a:gs>
              <a:gs pos="25000">
                <a:schemeClr val="accent5"/>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pPr algn="ctr"/>
            <a:r>
              <a:rPr lang="en-GB" sz="3500">
                <a:solidFill>
                  <a:srgbClr val="FFFFFF"/>
                </a:solidFill>
              </a:rPr>
              <a:t>Learning Objectives</a:t>
            </a:r>
          </a:p>
        </p:txBody>
      </p:sp>
      <p:graphicFrame>
        <p:nvGraphicFramePr>
          <p:cNvPr id="5" name="Content Placeholder 2">
            <a:extLst>
              <a:ext uri="{FF2B5EF4-FFF2-40B4-BE49-F238E27FC236}">
                <a16:creationId xmlns:a16="http://schemas.microsoft.com/office/drawing/2014/main" id="{D7068569-706B-4C69-B756-F81C3E87E192}"/>
              </a:ext>
            </a:extLst>
          </p:cNvPr>
          <p:cNvGraphicFramePr>
            <a:graphicFrameLocks noGrp="1"/>
          </p:cNvGraphicFramePr>
          <p:nvPr>
            <p:ph idx="1"/>
            <p:extLst>
              <p:ext uri="{D42A27DB-BD31-4B8C-83A1-F6EECF244321}">
                <p14:modId xmlns:p14="http://schemas.microsoft.com/office/powerpoint/2010/main" val="3201570427"/>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20231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pPr algn="ctr"/>
            <a:r>
              <a:rPr lang="en-GB" sz="3500">
                <a:solidFill>
                  <a:srgbClr val="FFFFFF"/>
                </a:solidFill>
              </a:rPr>
              <a:t>Acknowledgements</a:t>
            </a:r>
          </a:p>
        </p:txBody>
      </p:sp>
      <p:sp>
        <p:nvSpPr>
          <p:cNvPr id="3" name="Content Placeholder 2"/>
          <p:cNvSpPr>
            <a:spLocks noGrp="1"/>
          </p:cNvSpPr>
          <p:nvPr>
            <p:ph idx="1"/>
          </p:nvPr>
        </p:nvSpPr>
        <p:spPr>
          <a:xfrm>
            <a:off x="884419" y="3092970"/>
            <a:ext cx="7375161" cy="2693976"/>
          </a:xfrm>
        </p:spPr>
        <p:txBody>
          <a:bodyPr>
            <a:normAutofit/>
          </a:bodyPr>
          <a:lstStyle/>
          <a:p>
            <a:r>
              <a:rPr lang="en-GB" sz="1700">
                <a:solidFill>
                  <a:srgbClr val="000000"/>
                </a:solidFill>
              </a:rPr>
              <a:t>Child Exploitation Gangs and County Lines</a:t>
            </a:r>
          </a:p>
          <a:p>
            <a:pPr marL="0" indent="0">
              <a:buNone/>
            </a:pPr>
            <a:r>
              <a:rPr lang="en-GB" sz="1700">
                <a:solidFill>
                  <a:srgbClr val="000000"/>
                </a:solidFill>
                <a:ea typeface="Segoe UI Black" panose="020B0A02040204020203" pitchFamily="34" charset="0"/>
                <a:cs typeface="Segoe UI Black" panose="020B0A02040204020203" pitchFamily="34" charset="0"/>
              </a:rPr>
              <a:t>Faye McAllister – Child Sexual Exploitation Specialist Nurse</a:t>
            </a:r>
          </a:p>
          <a:p>
            <a:endParaRPr lang="en-GB" sz="1700">
              <a:solidFill>
                <a:srgbClr val="000000"/>
              </a:solidFill>
            </a:endParaRPr>
          </a:p>
          <a:p>
            <a:r>
              <a:rPr lang="en-GB" sz="1700">
                <a:solidFill>
                  <a:srgbClr val="000000"/>
                </a:solidFill>
              </a:rPr>
              <a:t>Adverse childhood experiences</a:t>
            </a:r>
          </a:p>
          <a:p>
            <a:pPr marL="0" indent="0">
              <a:buNone/>
            </a:pPr>
            <a:r>
              <a:rPr lang="pl-PL" sz="1700">
                <a:solidFill>
                  <a:srgbClr val="000000"/>
                </a:solidFill>
              </a:rPr>
              <a:t>Dr Laura Wood BM MA MRCPCH</a:t>
            </a:r>
          </a:p>
          <a:p>
            <a:pPr marL="0" indent="0">
              <a:buNone/>
            </a:pPr>
            <a:r>
              <a:rPr lang="en-GB" sz="1700">
                <a:solidFill>
                  <a:srgbClr val="000000"/>
                </a:solidFill>
              </a:rPr>
              <a:t>ESRC PhD Researcher, Lancaster University</a:t>
            </a:r>
          </a:p>
        </p:txBody>
      </p:sp>
    </p:spTree>
    <p:extLst>
      <p:ext uri="{BB962C8B-B14F-4D97-AF65-F5344CB8AC3E}">
        <p14:creationId xmlns:p14="http://schemas.microsoft.com/office/powerpoint/2010/main" val="3689458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82601" y="623392"/>
            <a:ext cx="2522980" cy="1607060"/>
          </a:xfrm>
          <a:noFill/>
          <a:ln w="19050">
            <a:solidFill>
              <a:schemeClr val="tx1"/>
            </a:solidFill>
          </a:ln>
        </p:spPr>
        <p:txBody>
          <a:bodyPr wrap="square" anchor="ctr">
            <a:normAutofit/>
          </a:bodyPr>
          <a:lstStyle/>
          <a:p>
            <a:pPr algn="ctr"/>
            <a:r>
              <a:rPr lang="en-GB" sz="2400" dirty="0"/>
              <a:t>Changes to safeguarding training recommendations</a:t>
            </a:r>
          </a:p>
        </p:txBody>
      </p:sp>
      <p:sp>
        <p:nvSpPr>
          <p:cNvPr id="3" name="Content Placeholder 2"/>
          <p:cNvSpPr>
            <a:spLocks noGrp="1"/>
          </p:cNvSpPr>
          <p:nvPr>
            <p:ph idx="1"/>
          </p:nvPr>
        </p:nvSpPr>
        <p:spPr>
          <a:xfrm>
            <a:off x="482601" y="2638043"/>
            <a:ext cx="2412999" cy="3415623"/>
          </a:xfrm>
        </p:spPr>
        <p:txBody>
          <a:bodyPr>
            <a:normAutofit fontScale="85000" lnSpcReduction="10000"/>
          </a:bodyPr>
          <a:lstStyle/>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endParaRPr lang="en-GB" sz="1100" dirty="0">
              <a:hlinkClick r:id="rId3">
                <a:extLst>
                  <a:ext uri="{A12FA001-AC4F-418D-AE19-62706E023703}">
                    <ahyp:hlinkClr xmlns:ahyp="http://schemas.microsoft.com/office/drawing/2018/hyperlinkcolor" val="tx"/>
                  </a:ext>
                </a:extLst>
              </a:hlinkClick>
            </a:endParaRPr>
          </a:p>
          <a:p>
            <a:r>
              <a:rPr lang="en-GB" sz="2200" dirty="0">
                <a:solidFill>
                  <a:schemeClr val="accent1">
                    <a:lumMod val="20000"/>
                    <a:lumOff val="80000"/>
                  </a:schemeClr>
                </a:solidFill>
                <a:hlinkClick r:id="rId3">
                  <a:extLst>
                    <a:ext uri="{A12FA001-AC4F-418D-AE19-62706E023703}">
                      <ahyp:hlinkClr xmlns:ahyp="http://schemas.microsoft.com/office/drawing/2018/hyperlinkcolor" val="tx"/>
                    </a:ext>
                  </a:extLst>
                </a:hlinkClick>
              </a:rPr>
              <a:t>https://www.rcn.org.uk/professional-development/publications/pub-007366</a:t>
            </a:r>
            <a:endParaRPr lang="en-GB" sz="2200" dirty="0">
              <a:solidFill>
                <a:schemeClr val="accent1">
                  <a:lumMod val="20000"/>
                  <a:lumOff val="80000"/>
                </a:schemeClr>
              </a:solidFill>
            </a:endParaRPr>
          </a:p>
        </p:txBody>
      </p:sp>
      <p:pic>
        <p:nvPicPr>
          <p:cNvPr id="4" name="Content Placeholder 3" descr="Screenshot 2019-03-03 at 08.41.0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3322" y="2071065"/>
            <a:ext cx="4688077" cy="2555002"/>
          </a:xfrm>
          <a:prstGeom prst="rect">
            <a:avLst/>
          </a:prstGeom>
        </p:spPr>
      </p:pic>
    </p:spTree>
    <p:extLst>
      <p:ext uri="{BB962C8B-B14F-4D97-AF65-F5344CB8AC3E}">
        <p14:creationId xmlns:p14="http://schemas.microsoft.com/office/powerpoint/2010/main" val="140909623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Changes</a:t>
            </a:r>
          </a:p>
        </p:txBody>
      </p:sp>
      <p:sp>
        <p:nvSpPr>
          <p:cNvPr id="3" name="Content Placeholder 2"/>
          <p:cNvSpPr>
            <a:spLocks noGrp="1"/>
          </p:cNvSpPr>
          <p:nvPr>
            <p:ph idx="1"/>
          </p:nvPr>
        </p:nvSpPr>
        <p:spPr>
          <a:xfrm>
            <a:off x="619685" y="1350496"/>
            <a:ext cx="7886700" cy="4351338"/>
          </a:xfrm>
        </p:spPr>
        <p:txBody>
          <a:bodyPr>
            <a:normAutofit fontScale="92500" lnSpcReduction="20000"/>
          </a:bodyPr>
          <a:lstStyle/>
          <a:p>
            <a:r>
              <a:rPr lang="en-GB" dirty="0"/>
              <a:t>The training recommendation for GPs has increased to 12 hrs every 3 yrs. </a:t>
            </a:r>
          </a:p>
          <a:p>
            <a:endParaRPr lang="en-GB" dirty="0"/>
          </a:p>
          <a:p>
            <a:r>
              <a:rPr lang="en-GB" dirty="0"/>
              <a:t>For GP Leads the recommendation is now stated as 16 hrs over 3 yrs.</a:t>
            </a:r>
          </a:p>
          <a:p>
            <a:endParaRPr lang="en-GB" dirty="0"/>
          </a:p>
          <a:p>
            <a:r>
              <a:rPr lang="en-GB" dirty="0"/>
              <a:t>Practice Managers, Reception managers and Safeguarding Administrators are now specified as requiring Level 2 training. (2014: Level 1).</a:t>
            </a:r>
          </a:p>
          <a:p>
            <a:pPr marL="68580" indent="0">
              <a:buNone/>
            </a:pPr>
            <a:endParaRPr lang="en-GB" dirty="0"/>
          </a:p>
          <a:p>
            <a:r>
              <a:rPr lang="en-GB" dirty="0"/>
              <a:t>Practice Nurses now require Level 3 training (2014:Level 2).</a:t>
            </a:r>
          </a:p>
          <a:p>
            <a:endParaRPr lang="en-GB" dirty="0"/>
          </a:p>
        </p:txBody>
      </p:sp>
      <p:sp>
        <p:nvSpPr>
          <p:cNvPr id="6" name="Sun 5"/>
          <p:cNvSpPr/>
          <p:nvPr/>
        </p:nvSpPr>
        <p:spPr>
          <a:xfrm>
            <a:off x="8046720" y="666206"/>
            <a:ext cx="483326" cy="444137"/>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4754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7271" y="1012004"/>
            <a:ext cx="2562119" cy="4795408"/>
          </a:xfrm>
        </p:spPr>
        <p:txBody>
          <a:bodyPr>
            <a:normAutofit/>
          </a:bodyPr>
          <a:lstStyle/>
          <a:p>
            <a:r>
              <a:rPr lang="en-GB">
                <a:solidFill>
                  <a:srgbClr val="FFFFFF"/>
                </a:solidFill>
              </a:rPr>
              <a:t>Case study</a:t>
            </a:r>
          </a:p>
        </p:txBody>
      </p:sp>
      <p:graphicFrame>
        <p:nvGraphicFramePr>
          <p:cNvPr id="6" name="Content Placeholder 2">
            <a:extLst>
              <a:ext uri="{FF2B5EF4-FFF2-40B4-BE49-F238E27FC236}">
                <a16:creationId xmlns:a16="http://schemas.microsoft.com/office/drawing/2014/main" id="{608F9727-E1E3-4FD8-BF0C-140BCE51E373}"/>
              </a:ext>
            </a:extLst>
          </p:cNvPr>
          <p:cNvGraphicFramePr>
            <a:graphicFrameLocks noGrp="1"/>
          </p:cNvGraphicFramePr>
          <p:nvPr>
            <p:ph idx="1"/>
            <p:extLst>
              <p:ext uri="{D42A27DB-BD31-4B8C-83A1-F6EECF244321}">
                <p14:modId xmlns:p14="http://schemas.microsoft.com/office/powerpoint/2010/main" val="4262158395"/>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8357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7271" y="1012004"/>
            <a:ext cx="2562119" cy="4795408"/>
          </a:xfrm>
        </p:spPr>
        <p:txBody>
          <a:bodyPr>
            <a:normAutofit/>
          </a:bodyPr>
          <a:lstStyle/>
          <a:p>
            <a:r>
              <a:rPr lang="en-GB">
                <a:solidFill>
                  <a:srgbClr val="FFFFFF"/>
                </a:solidFill>
              </a:rPr>
              <a:t>Case study continued</a:t>
            </a:r>
          </a:p>
        </p:txBody>
      </p:sp>
      <p:graphicFrame>
        <p:nvGraphicFramePr>
          <p:cNvPr id="5" name="Content Placeholder 2">
            <a:extLst>
              <a:ext uri="{FF2B5EF4-FFF2-40B4-BE49-F238E27FC236}">
                <a16:creationId xmlns:a16="http://schemas.microsoft.com/office/drawing/2014/main" id="{0D02EDB2-CBFD-4159-BC9B-ACABA84820F3}"/>
              </a:ext>
            </a:extLst>
          </p:cNvPr>
          <p:cNvGraphicFramePr>
            <a:graphicFrameLocks noGrp="1"/>
          </p:cNvGraphicFramePr>
          <p:nvPr>
            <p:ph idx="1"/>
            <p:extLst>
              <p:ext uri="{D42A27DB-BD31-4B8C-83A1-F6EECF244321}">
                <p14:modId xmlns:p14="http://schemas.microsoft.com/office/powerpoint/2010/main" val="2617609525"/>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1845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284026" y="2043663"/>
            <a:ext cx="4578895" cy="2031055"/>
          </a:xfrm>
        </p:spPr>
        <p:txBody>
          <a:bodyPr>
            <a:normAutofit/>
          </a:bodyPr>
          <a:lstStyle/>
          <a:p>
            <a:r>
              <a:rPr lang="en-GB" sz="3800">
                <a:solidFill>
                  <a:srgbClr val="FFFFFF"/>
                </a:solidFill>
              </a:rPr>
              <a:t>Removing information from online viewing in SystmOne</a:t>
            </a:r>
          </a:p>
        </p:txBody>
      </p:sp>
      <p:sp>
        <p:nvSpPr>
          <p:cNvPr id="3" name="Subtitle 2"/>
          <p:cNvSpPr>
            <a:spLocks noGrp="1"/>
          </p:cNvSpPr>
          <p:nvPr>
            <p:ph type="subTitle" idx="1"/>
          </p:nvPr>
        </p:nvSpPr>
        <p:spPr>
          <a:xfrm>
            <a:off x="2284026" y="4505092"/>
            <a:ext cx="4852754" cy="747131"/>
          </a:xfrm>
        </p:spPr>
        <p:txBody>
          <a:bodyPr>
            <a:normAutofit lnSpcReduction="10000"/>
          </a:bodyPr>
          <a:lstStyle/>
          <a:p>
            <a:r>
              <a:rPr lang="en-GB" sz="1400" dirty="0">
                <a:solidFill>
                  <a:srgbClr val="FFFFFF"/>
                </a:solidFill>
              </a:rPr>
              <a:t>Bradford, Airedale, Wharfedale and Craven CCG safeguarding team</a:t>
            </a:r>
          </a:p>
          <a:p>
            <a:r>
              <a:rPr lang="en-GB" sz="1400" dirty="0">
                <a:solidFill>
                  <a:srgbClr val="FFFFFF"/>
                </a:solidFill>
              </a:rPr>
              <a:t>2019</a:t>
            </a:r>
          </a:p>
        </p:txBody>
      </p:sp>
    </p:spTree>
    <p:extLst>
      <p:ext uri="{BB962C8B-B14F-4D97-AF65-F5344CB8AC3E}">
        <p14:creationId xmlns:p14="http://schemas.microsoft.com/office/powerpoint/2010/main" val="418752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73427"/>
          </a:xfrm>
        </p:spPr>
        <p:txBody>
          <a:bodyPr/>
          <a:lstStyle/>
          <a:p>
            <a:r>
              <a:rPr lang="en-GB" dirty="0"/>
              <a:t>Child safeguarding node entries are not visible for online viewing</a:t>
            </a:r>
          </a:p>
          <a:p>
            <a:r>
              <a:rPr lang="en-GB" dirty="0"/>
              <a:t>Adult safeguarding template entries are always visible for online viewing unless you make changes to ‘other details’ (see next slide)</a:t>
            </a:r>
          </a:p>
          <a:p>
            <a:r>
              <a:rPr lang="en-GB" dirty="0"/>
              <a:t>New journal entries can also be removed from online viewing by clicking the ‘world’ icon</a:t>
            </a:r>
          </a:p>
        </p:txBody>
      </p:sp>
      <p:sp>
        <p:nvSpPr>
          <p:cNvPr id="2" name="Sun 1"/>
          <p:cNvSpPr/>
          <p:nvPr/>
        </p:nvSpPr>
        <p:spPr>
          <a:xfrm>
            <a:off x="7406639" y="300445"/>
            <a:ext cx="574766" cy="496389"/>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3528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8501"/>
            <a:ext cx="7646670" cy="668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708560" y="260648"/>
            <a:ext cx="792088" cy="4046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flipV="1">
            <a:off x="107504" y="665312"/>
            <a:ext cx="720080" cy="8194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739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576263"/>
            <a:ext cx="7058025" cy="570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2411760" y="4797152"/>
            <a:ext cx="4032448" cy="108012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444208" y="4221088"/>
            <a:ext cx="1152128" cy="646331"/>
          </a:xfrm>
          <a:prstGeom prst="rect">
            <a:avLst/>
          </a:prstGeom>
          <a:noFill/>
        </p:spPr>
        <p:txBody>
          <a:bodyPr wrap="square" rtlCol="0">
            <a:spAutoFit/>
          </a:bodyPr>
          <a:lstStyle/>
          <a:p>
            <a:r>
              <a:rPr lang="en-GB" dirty="0"/>
              <a:t>Untick this box</a:t>
            </a:r>
          </a:p>
        </p:txBody>
      </p:sp>
    </p:spTree>
    <p:extLst>
      <p:ext uri="{BB962C8B-B14F-4D97-AF65-F5344CB8AC3E}">
        <p14:creationId xmlns:p14="http://schemas.microsoft.com/office/powerpoint/2010/main" val="2808187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988840"/>
            <a:ext cx="5636895" cy="1403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763688" y="3861048"/>
            <a:ext cx="5616624" cy="646331"/>
          </a:xfrm>
          <a:prstGeom prst="rect">
            <a:avLst/>
          </a:prstGeom>
          <a:noFill/>
        </p:spPr>
        <p:txBody>
          <a:bodyPr wrap="square" rtlCol="0">
            <a:spAutoFit/>
          </a:bodyPr>
          <a:lstStyle/>
          <a:p>
            <a:r>
              <a:rPr lang="en-GB" dirty="0"/>
              <a:t>Eg. domestic abuse, safeguarding, contains 3</a:t>
            </a:r>
            <a:r>
              <a:rPr lang="en-GB" baseline="30000" dirty="0"/>
              <a:t>rd</a:t>
            </a:r>
            <a:r>
              <a:rPr lang="en-GB" dirty="0"/>
              <a:t> party information</a:t>
            </a:r>
          </a:p>
        </p:txBody>
      </p:sp>
    </p:spTree>
    <p:extLst>
      <p:ext uri="{BB962C8B-B14F-4D97-AF65-F5344CB8AC3E}">
        <p14:creationId xmlns:p14="http://schemas.microsoft.com/office/powerpoint/2010/main" val="4192365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dirty="0"/>
              <a:t>Removing information from the new journal</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392" y="2492896"/>
            <a:ext cx="875347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824256" y="2924944"/>
            <a:ext cx="28803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Arrow Connector 5"/>
          <p:cNvCxnSpPr/>
          <p:nvPr/>
        </p:nvCxnSpPr>
        <p:spPr>
          <a:xfrm flipH="1">
            <a:off x="1475656" y="1772816"/>
            <a:ext cx="3206473" cy="93610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6529732" y="4149080"/>
            <a:ext cx="1872208" cy="21602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8509912" y="3667160"/>
            <a:ext cx="50405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p:cNvSpPr txBox="1"/>
          <p:nvPr/>
        </p:nvSpPr>
        <p:spPr>
          <a:xfrm>
            <a:off x="2267744" y="5949383"/>
            <a:ext cx="3960440" cy="646331"/>
          </a:xfrm>
          <a:prstGeom prst="rect">
            <a:avLst/>
          </a:prstGeom>
          <a:noFill/>
        </p:spPr>
        <p:txBody>
          <a:bodyPr wrap="square" rtlCol="0">
            <a:spAutoFit/>
          </a:bodyPr>
          <a:lstStyle/>
          <a:p>
            <a:r>
              <a:rPr lang="en-GB" dirty="0"/>
              <a:t>A crossed out world icon shows you this has been removed from online viewing</a:t>
            </a:r>
          </a:p>
        </p:txBody>
      </p:sp>
      <p:sp>
        <p:nvSpPr>
          <p:cNvPr id="10" name="TextBox 9"/>
          <p:cNvSpPr txBox="1"/>
          <p:nvPr/>
        </p:nvSpPr>
        <p:spPr>
          <a:xfrm>
            <a:off x="4682129" y="1520788"/>
            <a:ext cx="4331839" cy="923330"/>
          </a:xfrm>
          <a:prstGeom prst="rect">
            <a:avLst/>
          </a:prstGeom>
          <a:noFill/>
        </p:spPr>
        <p:txBody>
          <a:bodyPr wrap="square" rtlCol="0">
            <a:spAutoFit/>
          </a:bodyPr>
          <a:lstStyle/>
          <a:p>
            <a:r>
              <a:rPr lang="en-GB" dirty="0"/>
              <a:t>First click on new journal entry then click on ‘world’ icon</a:t>
            </a:r>
            <a:br>
              <a:rPr lang="en-GB" dirty="0"/>
            </a:br>
            <a:r>
              <a:rPr lang="en-GB" dirty="0"/>
              <a:t>Select ‘do not show in the online record’</a:t>
            </a:r>
          </a:p>
        </p:txBody>
      </p:sp>
    </p:spTree>
    <p:extLst>
      <p:ext uri="{BB962C8B-B14F-4D97-AF65-F5344CB8AC3E}">
        <p14:creationId xmlns:p14="http://schemas.microsoft.com/office/powerpoint/2010/main" val="1356282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Pre-birth assessment</a:t>
            </a:r>
          </a:p>
        </p:txBody>
      </p:sp>
      <p:sp>
        <p:nvSpPr>
          <p:cNvPr id="3" name="Content Placeholder 2"/>
          <p:cNvSpPr>
            <a:spLocks noGrp="1"/>
          </p:cNvSpPr>
          <p:nvPr>
            <p:ph idx="1"/>
          </p:nvPr>
        </p:nvSpPr>
        <p:spPr>
          <a:xfrm>
            <a:off x="601756" y="1368425"/>
            <a:ext cx="7886700" cy="4351338"/>
          </a:xfrm>
        </p:spPr>
        <p:txBody>
          <a:bodyPr>
            <a:normAutofit fontScale="92500"/>
          </a:bodyPr>
          <a:lstStyle/>
          <a:p>
            <a:r>
              <a:rPr lang="en-GB" dirty="0"/>
              <a:t>If it is considered that an unborn child may be at risk of Significant Harm, a Referral to Children’s Social Care must be made ASAP from </a:t>
            </a:r>
            <a:r>
              <a:rPr lang="en-GB" b="1" dirty="0"/>
              <a:t>12 </a:t>
            </a:r>
            <a:r>
              <a:rPr lang="en-GB" dirty="0"/>
              <a:t>weeks gestation.</a:t>
            </a:r>
          </a:p>
          <a:p>
            <a:endParaRPr lang="en-GB" dirty="0"/>
          </a:p>
          <a:p>
            <a:r>
              <a:rPr lang="en-GB" dirty="0"/>
              <a:t>Using the SOS framework, state your concerns in terms of how the parents’ circumstances and/or behaviours may impact on the baby and what risks are predicted. </a:t>
            </a:r>
          </a:p>
          <a:p>
            <a:endParaRPr lang="en-GB" dirty="0"/>
          </a:p>
          <a:p>
            <a:r>
              <a:rPr lang="en-GB" dirty="0"/>
              <a:t>Applies to all pregnant women who were previously LAC</a:t>
            </a:r>
          </a:p>
          <a:p>
            <a:endParaRPr lang="en-GB" dirty="0"/>
          </a:p>
        </p:txBody>
      </p:sp>
      <p:sp>
        <p:nvSpPr>
          <p:cNvPr id="4" name="Sun 3"/>
          <p:cNvSpPr/>
          <p:nvPr/>
        </p:nvSpPr>
        <p:spPr>
          <a:xfrm>
            <a:off x="7511143" y="666206"/>
            <a:ext cx="548640" cy="483325"/>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52236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continued</a:t>
            </a:r>
          </a:p>
        </p:txBody>
      </p:sp>
      <p:sp>
        <p:nvSpPr>
          <p:cNvPr id="3" name="Content Placeholder 2"/>
          <p:cNvSpPr>
            <a:spLocks noGrp="1"/>
          </p:cNvSpPr>
          <p:nvPr>
            <p:ph idx="1"/>
          </p:nvPr>
        </p:nvSpPr>
        <p:spPr>
          <a:xfrm>
            <a:off x="628650" y="1246094"/>
            <a:ext cx="7886700" cy="4930869"/>
          </a:xfrm>
        </p:spPr>
        <p:txBody>
          <a:bodyPr>
            <a:noAutofit/>
          </a:bodyPr>
          <a:lstStyle/>
          <a:p>
            <a:r>
              <a:rPr lang="en-GB" sz="2200" dirty="0">
                <a:latin typeface="Calibri" panose="020F0502020204030204" pitchFamily="34" charset="0"/>
              </a:rPr>
              <a:t>You refer to the midwife urgently, including the additional information around her home circumstances and her current state of mind. </a:t>
            </a:r>
          </a:p>
          <a:p>
            <a:r>
              <a:rPr lang="en-GB" sz="2200" dirty="0">
                <a:latin typeface="Calibri" panose="020F0502020204030204" pitchFamily="34" charset="0"/>
              </a:rPr>
              <a:t>All goes well during the remainder of the pregnancy and Anne gives birth to a healthy baby boy at full term. </a:t>
            </a:r>
          </a:p>
          <a:p>
            <a:r>
              <a:rPr lang="en-GB" sz="2200" dirty="0">
                <a:latin typeface="Calibri" panose="020F0502020204030204" pitchFamily="34" charset="0"/>
              </a:rPr>
              <a:t>During the first 3 days, mother and child remained in hospital and the hospital staff noted no concerns and mother responded well to her baby’s needs. </a:t>
            </a:r>
          </a:p>
          <a:p>
            <a:r>
              <a:rPr lang="en-GB" sz="2200" dirty="0">
                <a:latin typeface="Calibri" panose="020F0502020204030204" pitchFamily="34" charset="0"/>
              </a:rPr>
              <a:t>The midwife visited two days after the discharge and again three days later. It was noted that all was well and there were no concerns. </a:t>
            </a:r>
          </a:p>
          <a:p>
            <a:r>
              <a:rPr lang="en-GB" sz="2200" dirty="0">
                <a:latin typeface="Calibri" panose="020F0502020204030204" pitchFamily="34" charset="0"/>
              </a:rPr>
              <a:t>Anne decides to stay in Bradford as she feels safe here and started to make friends.</a:t>
            </a:r>
          </a:p>
          <a:p>
            <a:endParaRPr lang="en-GB" sz="2200" dirty="0">
              <a:latin typeface="Calibri" panose="020F0502020204030204" pitchFamily="34" charset="0"/>
            </a:endParaRPr>
          </a:p>
        </p:txBody>
      </p:sp>
    </p:spTree>
    <p:extLst>
      <p:ext uri="{BB962C8B-B14F-4D97-AF65-F5344CB8AC3E}">
        <p14:creationId xmlns:p14="http://schemas.microsoft.com/office/powerpoint/2010/main" val="348551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continued</a:t>
            </a:r>
          </a:p>
        </p:txBody>
      </p:sp>
      <p:sp>
        <p:nvSpPr>
          <p:cNvPr id="3" name="Content Placeholder 2"/>
          <p:cNvSpPr>
            <a:spLocks noGrp="1"/>
          </p:cNvSpPr>
          <p:nvPr>
            <p:ph idx="1"/>
          </p:nvPr>
        </p:nvSpPr>
        <p:spPr>
          <a:xfrm>
            <a:off x="556933" y="1341530"/>
            <a:ext cx="7886700" cy="4449669"/>
          </a:xfrm>
        </p:spPr>
        <p:txBody>
          <a:bodyPr>
            <a:normAutofit fontScale="77500" lnSpcReduction="20000"/>
          </a:bodyPr>
          <a:lstStyle/>
          <a:p>
            <a:r>
              <a:rPr lang="en-GB" dirty="0">
                <a:latin typeface="Calibri" panose="020F0502020204030204" pitchFamily="34" charset="0"/>
              </a:rPr>
              <a:t>Anne comes to see you for the ‘8 week baby check’, after missing 2 appointments. Baby Jake is now 4 months old.</a:t>
            </a:r>
          </a:p>
          <a:p>
            <a:r>
              <a:rPr lang="en-GB" dirty="0">
                <a:latin typeface="Calibri" panose="020F0502020204030204" pitchFamily="34" charset="0"/>
              </a:rPr>
              <a:t>Health visitors have expressed concerns that Jake has dropped two centiles on the weight growth charts. The HV has discussed supplementing breast feeding with formula feeds to which Anne has agreed.</a:t>
            </a:r>
          </a:p>
          <a:p>
            <a:r>
              <a:rPr lang="en-GB" dirty="0">
                <a:latin typeface="Calibri" panose="020F0502020204030204" pitchFamily="34" charset="0"/>
              </a:rPr>
              <a:t>Anne appears well-kempt, although she looks tired. Jake is in his pram and asleep initially. Anne reports she is well and expresses no concerns when asked how she and Jake are doing. She doesn’t feel his weight is an issue and says he is feeding fine. </a:t>
            </a:r>
          </a:p>
          <a:p>
            <a:r>
              <a:rPr lang="en-GB" dirty="0">
                <a:latin typeface="Calibri" panose="020F0502020204030204" pitchFamily="34" charset="0"/>
              </a:rPr>
              <a:t>Although Jake wakes and starts crying, Anne doesn’t appear to make any attempts to soothe/settle him. </a:t>
            </a:r>
          </a:p>
          <a:p>
            <a:endParaRPr lang="en-GB" dirty="0">
              <a:latin typeface="Calibri" panose="020F0502020204030204" pitchFamily="34" charset="0"/>
            </a:endParaRPr>
          </a:p>
          <a:p>
            <a:pPr marL="0" indent="0">
              <a:buNone/>
            </a:pPr>
            <a:r>
              <a:rPr lang="en-GB" u="sng" dirty="0">
                <a:latin typeface="Calibri" panose="020F0502020204030204" pitchFamily="34" charset="0"/>
              </a:rPr>
              <a:t>Thoughts?</a:t>
            </a:r>
          </a:p>
          <a:p>
            <a:endParaRPr lang="en-GB" dirty="0"/>
          </a:p>
          <a:p>
            <a:endParaRPr lang="en-GB" dirty="0"/>
          </a:p>
        </p:txBody>
      </p:sp>
    </p:spTree>
    <p:extLst>
      <p:ext uri="{BB962C8B-B14F-4D97-AF65-F5344CB8AC3E}">
        <p14:creationId xmlns:p14="http://schemas.microsoft.com/office/powerpoint/2010/main" val="143208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continued</a:t>
            </a:r>
          </a:p>
        </p:txBody>
      </p:sp>
      <p:sp>
        <p:nvSpPr>
          <p:cNvPr id="3" name="Content Placeholder 2"/>
          <p:cNvSpPr>
            <a:spLocks noGrp="1"/>
          </p:cNvSpPr>
          <p:nvPr>
            <p:ph idx="1"/>
          </p:nvPr>
        </p:nvSpPr>
        <p:spPr>
          <a:xfrm>
            <a:off x="610720" y="1287743"/>
            <a:ext cx="7886700" cy="4351338"/>
          </a:xfrm>
        </p:spPr>
        <p:txBody>
          <a:bodyPr/>
          <a:lstStyle/>
          <a:p>
            <a:r>
              <a:rPr lang="en-GB" sz="2200" dirty="0">
                <a:latin typeface="Calibri" panose="020F0502020204030204" pitchFamily="34" charset="0"/>
              </a:rPr>
              <a:t>When asked directly about her feelings for Jake, Anne says of course she loves him as he is her son. She says she is ‘getting on with things’ and has found a new partner who is ‘good to her’.  </a:t>
            </a:r>
          </a:p>
          <a:p>
            <a:r>
              <a:rPr lang="en-GB" sz="2200" dirty="0">
                <a:latin typeface="Calibri" panose="020F0502020204030204" pitchFamily="34" charset="0"/>
              </a:rPr>
              <a:t>She appears to handle Jake fine when undressing him for his examination. </a:t>
            </a:r>
          </a:p>
          <a:p>
            <a:r>
              <a:rPr lang="en-GB" sz="2200" dirty="0">
                <a:latin typeface="Calibri" panose="020F0502020204030204" pitchFamily="34" charset="0"/>
              </a:rPr>
              <a:t>The examination of Jake shows no physical problems although Jake does visibly appear underweight. Anne agrees to see a paediatrician to monitor/assess Jake’s weight</a:t>
            </a:r>
          </a:p>
          <a:p>
            <a:endParaRPr lang="en-GB" sz="2200" dirty="0">
              <a:latin typeface="Calibri" panose="020F0502020204030204" pitchFamily="34" charset="0"/>
            </a:endParaRPr>
          </a:p>
          <a:p>
            <a:pPr marL="457200" indent="-457200">
              <a:buFont typeface="+mj-lt"/>
              <a:buAutoNum type="arabicPeriod"/>
            </a:pPr>
            <a:r>
              <a:rPr lang="en-GB" sz="2200" dirty="0"/>
              <a:t>What support/services can you access?</a:t>
            </a:r>
          </a:p>
          <a:p>
            <a:pPr marL="457200" indent="-457200">
              <a:buFont typeface="+mj-lt"/>
              <a:buAutoNum type="arabicPeriod"/>
            </a:pPr>
            <a:r>
              <a:rPr lang="en-GB" sz="2200" dirty="0"/>
              <a:t>Any additional information you would want to ask Anne</a:t>
            </a:r>
            <a:r>
              <a:rPr lang="en-GB" sz="2200" u="sng" dirty="0"/>
              <a:t>?</a:t>
            </a:r>
            <a:endParaRPr lang="en-GB" sz="2200" dirty="0"/>
          </a:p>
        </p:txBody>
      </p:sp>
    </p:spTree>
    <p:extLst>
      <p:ext uri="{BB962C8B-B14F-4D97-AF65-F5344CB8AC3E}">
        <p14:creationId xmlns:p14="http://schemas.microsoft.com/office/powerpoint/2010/main" val="180917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continued</a:t>
            </a:r>
          </a:p>
        </p:txBody>
      </p:sp>
      <p:sp>
        <p:nvSpPr>
          <p:cNvPr id="3" name="Content Placeholder 2"/>
          <p:cNvSpPr>
            <a:spLocks noGrp="1"/>
          </p:cNvSpPr>
          <p:nvPr>
            <p:ph idx="1"/>
          </p:nvPr>
        </p:nvSpPr>
        <p:spPr>
          <a:xfrm>
            <a:off x="628650" y="1174376"/>
            <a:ext cx="7886700" cy="5002587"/>
          </a:xfrm>
        </p:spPr>
        <p:txBody>
          <a:bodyPr>
            <a:normAutofit fontScale="92500" lnSpcReduction="20000"/>
          </a:bodyPr>
          <a:lstStyle/>
          <a:p>
            <a:r>
              <a:rPr lang="en-GB" sz="2600" dirty="0">
                <a:latin typeface="Calibri" panose="020F0502020204030204" pitchFamily="34" charset="0"/>
              </a:rPr>
              <a:t>3 months later you receive a letter from the Lilac clinic to state that Anne has had a medical termination of pregnancy.</a:t>
            </a:r>
          </a:p>
          <a:p>
            <a:endParaRPr lang="en-GB" sz="2600" dirty="0">
              <a:latin typeface="Calibri" panose="020F0502020204030204" pitchFamily="34" charset="0"/>
            </a:endParaRPr>
          </a:p>
          <a:p>
            <a:r>
              <a:rPr lang="en-GB" sz="2600" dirty="0">
                <a:latin typeface="Calibri" panose="020F0502020204030204" pitchFamily="34" charset="0"/>
              </a:rPr>
              <a:t>A few weeks later the Health visitor contacts you as when she visited Anne she was very tearful and said her partner had died and that she was being accused of murder. The HV said that Anne appeared on edge and when questioned around her partner’s death was vague about the details. </a:t>
            </a:r>
          </a:p>
          <a:p>
            <a:endParaRPr lang="en-GB" sz="2600" dirty="0">
              <a:latin typeface="Calibri" panose="020F0502020204030204" pitchFamily="34" charset="0"/>
            </a:endParaRPr>
          </a:p>
          <a:p>
            <a:r>
              <a:rPr lang="en-GB" sz="2600" dirty="0">
                <a:latin typeface="Calibri" panose="020F0502020204030204" pitchFamily="34" charset="0"/>
              </a:rPr>
              <a:t>Anne told the HV that she was worried someone would try to kill her baby to make her confess. The HV said that Jake was playing happily and appeared well cared for.</a:t>
            </a:r>
          </a:p>
          <a:p>
            <a:endParaRPr lang="en-GB" sz="2200" dirty="0">
              <a:latin typeface="Calibri" panose="020F0502020204030204" pitchFamily="34" charset="0"/>
            </a:endParaRPr>
          </a:p>
          <a:p>
            <a:pPr marL="457200" indent="-457200">
              <a:buFont typeface="+mj-lt"/>
              <a:buAutoNum type="arabicPeriod"/>
            </a:pPr>
            <a:r>
              <a:rPr lang="en-GB" dirty="0"/>
              <a:t>What are you worried about?</a:t>
            </a:r>
          </a:p>
          <a:p>
            <a:pPr marL="457200" indent="-457200">
              <a:buFont typeface="+mj-lt"/>
              <a:buAutoNum type="arabicPeriod"/>
            </a:pPr>
            <a:r>
              <a:rPr lang="en-GB" dirty="0"/>
              <a:t>What would you do next?</a:t>
            </a:r>
          </a:p>
        </p:txBody>
      </p:sp>
    </p:spTree>
    <p:extLst>
      <p:ext uri="{BB962C8B-B14F-4D97-AF65-F5344CB8AC3E}">
        <p14:creationId xmlns:p14="http://schemas.microsoft.com/office/powerpoint/2010/main" val="50498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Perinatal Mental Illness</a:t>
            </a:r>
          </a:p>
        </p:txBody>
      </p:sp>
      <p:sp>
        <p:nvSpPr>
          <p:cNvPr id="3" name="Content Placeholder 2"/>
          <p:cNvSpPr>
            <a:spLocks noGrp="1"/>
          </p:cNvSpPr>
          <p:nvPr>
            <p:ph idx="1"/>
          </p:nvPr>
        </p:nvSpPr>
        <p:spPr>
          <a:xfrm>
            <a:off x="628650" y="1281953"/>
            <a:ext cx="7886700" cy="4895010"/>
          </a:xfrm>
        </p:spPr>
        <p:txBody>
          <a:bodyPr>
            <a:normAutofit fontScale="85000" lnSpcReduction="20000"/>
          </a:bodyPr>
          <a:lstStyle/>
          <a:p>
            <a:r>
              <a:rPr lang="en-GB" dirty="0"/>
              <a:t>Mental health problems </a:t>
            </a:r>
            <a:r>
              <a:rPr lang="en-GB" dirty="0" err="1"/>
              <a:t>occuring</a:t>
            </a:r>
            <a:r>
              <a:rPr lang="en-GB" dirty="0"/>
              <a:t> during pregnancy or in the first </a:t>
            </a:r>
            <a:r>
              <a:rPr lang="en-GB" b="1" dirty="0"/>
              <a:t>12 months </a:t>
            </a:r>
            <a:r>
              <a:rPr lang="en-GB" dirty="0"/>
              <a:t>following birth</a:t>
            </a:r>
          </a:p>
          <a:p>
            <a:endParaRPr lang="en-GB" dirty="0"/>
          </a:p>
          <a:p>
            <a:r>
              <a:rPr lang="en-GB" dirty="0">
                <a:solidFill>
                  <a:prstClr val="black"/>
                </a:solidFill>
              </a:rPr>
              <a:t>Range of mental health problems including anxiety, depression, trauma, loss and psychotic disorders</a:t>
            </a:r>
          </a:p>
          <a:p>
            <a:endParaRPr lang="en-GB" dirty="0"/>
          </a:p>
          <a:p>
            <a:r>
              <a:rPr lang="en-GB" dirty="0"/>
              <a:t>Up to </a:t>
            </a:r>
            <a:r>
              <a:rPr lang="en-GB" u="sng" dirty="0"/>
              <a:t>one in five (20%) of women</a:t>
            </a:r>
            <a:r>
              <a:rPr lang="en-GB" dirty="0"/>
              <a:t> and </a:t>
            </a:r>
            <a:r>
              <a:rPr lang="en-GB" u="sng" dirty="0"/>
              <a:t>one in ten men </a:t>
            </a:r>
            <a:r>
              <a:rPr lang="en-GB" dirty="0"/>
              <a:t>are affected by mental health problems during pregnancy and the first year after birth.</a:t>
            </a:r>
          </a:p>
          <a:p>
            <a:endParaRPr lang="en-GB" dirty="0"/>
          </a:p>
          <a:p>
            <a:r>
              <a:rPr lang="en-GB" dirty="0"/>
              <a:t>Only 50% are detected, only 50% of these are treated.</a:t>
            </a:r>
          </a:p>
          <a:p>
            <a:endParaRPr lang="en-GB" dirty="0"/>
          </a:p>
          <a:p>
            <a:r>
              <a:rPr lang="en-GB" dirty="0"/>
              <a:t>≈ 25% of maternal deaths between 6 weeks and a year after childbirth are related to mental health problems (RCOG)</a:t>
            </a:r>
          </a:p>
        </p:txBody>
      </p:sp>
      <p:sp>
        <p:nvSpPr>
          <p:cNvPr id="4" name="Sun 3"/>
          <p:cNvSpPr/>
          <p:nvPr/>
        </p:nvSpPr>
        <p:spPr>
          <a:xfrm>
            <a:off x="7498080" y="613954"/>
            <a:ext cx="496389" cy="4833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1561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531816316"/>
              </p:ext>
            </p:extLst>
          </p:nvPr>
        </p:nvGraphicFramePr>
        <p:xfrm>
          <a:off x="546847" y="729136"/>
          <a:ext cx="8229600" cy="5640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un 1"/>
          <p:cNvSpPr/>
          <p:nvPr/>
        </p:nvSpPr>
        <p:spPr>
          <a:xfrm>
            <a:off x="7850777" y="875211"/>
            <a:ext cx="561703" cy="587829"/>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6858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Reasons for low detection rate</a:t>
            </a:r>
          </a:p>
        </p:txBody>
      </p:sp>
      <p:sp>
        <p:nvSpPr>
          <p:cNvPr id="8" name="Text Placeholder 7"/>
          <p:cNvSpPr>
            <a:spLocks noGrp="1"/>
          </p:cNvSpPr>
          <p:nvPr>
            <p:ph type="body" idx="1"/>
          </p:nvPr>
        </p:nvSpPr>
        <p:spPr>
          <a:xfrm>
            <a:off x="567089" y="1134316"/>
            <a:ext cx="3868340" cy="823912"/>
          </a:xfrm>
        </p:spPr>
        <p:txBody>
          <a:bodyPr/>
          <a:lstStyle/>
          <a:p>
            <a:r>
              <a:rPr lang="en-GB" dirty="0"/>
              <a:t>Maternal factors</a:t>
            </a:r>
          </a:p>
        </p:txBody>
      </p:sp>
      <p:sp>
        <p:nvSpPr>
          <p:cNvPr id="5" name="Content Placeholder 4"/>
          <p:cNvSpPr>
            <a:spLocks noGrp="1"/>
          </p:cNvSpPr>
          <p:nvPr>
            <p:ph sz="half" idx="2"/>
          </p:nvPr>
        </p:nvSpPr>
        <p:spPr>
          <a:xfrm>
            <a:off x="656736" y="2164416"/>
            <a:ext cx="3868340" cy="3684588"/>
          </a:xfrm>
        </p:spPr>
        <p:txBody>
          <a:bodyPr>
            <a:normAutofit fontScale="92500" lnSpcReduction="20000"/>
          </a:bodyPr>
          <a:lstStyle/>
          <a:p>
            <a:r>
              <a:rPr lang="en-GB" dirty="0"/>
              <a:t>Stigma </a:t>
            </a:r>
          </a:p>
          <a:p>
            <a:r>
              <a:rPr lang="en-GB" dirty="0"/>
              <a:t>Putting on a brave face </a:t>
            </a:r>
          </a:p>
          <a:p>
            <a:r>
              <a:rPr lang="en-GB" dirty="0"/>
              <a:t>Fear of being thought a ‘bad mother’ </a:t>
            </a:r>
          </a:p>
          <a:p>
            <a:r>
              <a:rPr lang="en-GB" dirty="0"/>
              <a:t>Fear the baby may be taken away </a:t>
            </a:r>
          </a:p>
          <a:p>
            <a:r>
              <a:rPr lang="en-GB" dirty="0"/>
              <a:t>Not knowing what is ‘normal’ </a:t>
            </a:r>
          </a:p>
          <a:p>
            <a:r>
              <a:rPr lang="en-GB" dirty="0"/>
              <a:t>Not knowing if treatment will help </a:t>
            </a:r>
          </a:p>
        </p:txBody>
      </p:sp>
      <p:sp>
        <p:nvSpPr>
          <p:cNvPr id="9" name="Text Placeholder 8"/>
          <p:cNvSpPr>
            <a:spLocks noGrp="1"/>
          </p:cNvSpPr>
          <p:nvPr>
            <p:ph type="body" sz="quarter" idx="3"/>
          </p:nvPr>
        </p:nvSpPr>
        <p:spPr>
          <a:xfrm>
            <a:off x="4682938" y="1143280"/>
            <a:ext cx="3887391" cy="823912"/>
          </a:xfrm>
        </p:spPr>
        <p:txBody>
          <a:bodyPr/>
          <a:lstStyle/>
          <a:p>
            <a:r>
              <a:rPr lang="en-GB" dirty="0"/>
              <a:t>GP factors</a:t>
            </a:r>
          </a:p>
        </p:txBody>
      </p:sp>
      <p:sp>
        <p:nvSpPr>
          <p:cNvPr id="6" name="Content Placeholder 5"/>
          <p:cNvSpPr>
            <a:spLocks noGrp="1"/>
          </p:cNvSpPr>
          <p:nvPr>
            <p:ph sz="quarter" idx="4"/>
          </p:nvPr>
        </p:nvSpPr>
        <p:spPr>
          <a:xfrm>
            <a:off x="4602256" y="2092699"/>
            <a:ext cx="3887391" cy="3684588"/>
          </a:xfrm>
        </p:spPr>
        <p:txBody>
          <a:bodyPr>
            <a:normAutofit/>
          </a:bodyPr>
          <a:lstStyle/>
          <a:p>
            <a:r>
              <a:rPr lang="en-GB" sz="2600" dirty="0"/>
              <a:t>Not asking</a:t>
            </a:r>
          </a:p>
          <a:p>
            <a:r>
              <a:rPr lang="en-GB" sz="2600" dirty="0"/>
              <a:t>Time constraints</a:t>
            </a:r>
          </a:p>
          <a:p>
            <a:r>
              <a:rPr lang="en-GB" sz="2600" dirty="0"/>
              <a:t>Lack of training or confidence</a:t>
            </a:r>
          </a:p>
          <a:p>
            <a:r>
              <a:rPr lang="en-GB" sz="2600" dirty="0"/>
              <a:t>Lack of access to SMABS</a:t>
            </a:r>
          </a:p>
          <a:p>
            <a:r>
              <a:rPr lang="en-GB" sz="2600" dirty="0"/>
              <a:t>Normalising or dismissing symptoms</a:t>
            </a:r>
          </a:p>
        </p:txBody>
      </p:sp>
    </p:spTree>
    <p:extLst>
      <p:ext uri="{BB962C8B-B14F-4D97-AF65-F5344CB8AC3E}">
        <p14:creationId xmlns:p14="http://schemas.microsoft.com/office/powerpoint/2010/main" val="329024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Impact of perinatal mental illness </a:t>
            </a:r>
          </a:p>
        </p:txBody>
      </p:sp>
      <p:sp>
        <p:nvSpPr>
          <p:cNvPr id="3" name="Content Placeholder 2"/>
          <p:cNvSpPr>
            <a:spLocks noGrp="1"/>
          </p:cNvSpPr>
          <p:nvPr>
            <p:ph idx="1"/>
          </p:nvPr>
        </p:nvSpPr>
        <p:spPr>
          <a:xfrm>
            <a:off x="493058" y="1272987"/>
            <a:ext cx="5468471" cy="5195047"/>
          </a:xfrm>
        </p:spPr>
        <p:txBody>
          <a:bodyPr>
            <a:normAutofit/>
          </a:bodyPr>
          <a:lstStyle/>
          <a:p>
            <a:r>
              <a:rPr lang="en-GB" sz="2400" dirty="0"/>
              <a:t>Untreated this costs society £8.1 billion for each one-year cohort of births in the UK </a:t>
            </a:r>
            <a:r>
              <a:rPr lang="en-GB" sz="2400" baseline="30000" dirty="0"/>
              <a:t>1</a:t>
            </a:r>
          </a:p>
          <a:p>
            <a:pPr lvl="1"/>
            <a:r>
              <a:rPr lang="en-GB" sz="2000" dirty="0"/>
              <a:t>two-thirds of the cost being linked to short and long term problems for the child. </a:t>
            </a:r>
          </a:p>
          <a:p>
            <a:pPr marL="0" indent="0">
              <a:buNone/>
            </a:pPr>
            <a:endParaRPr lang="en-GB" sz="2400" dirty="0"/>
          </a:p>
          <a:p>
            <a:r>
              <a:rPr lang="en-GB" sz="2400" dirty="0"/>
              <a:t>Increased risk of:</a:t>
            </a:r>
          </a:p>
          <a:p>
            <a:pPr>
              <a:buFont typeface="Wingdings" panose="05000000000000000000" pitchFamily="2" charset="2"/>
              <a:buChar char="v"/>
            </a:pPr>
            <a:r>
              <a:rPr lang="en-GB" sz="2400" dirty="0"/>
              <a:t>Early delivery </a:t>
            </a:r>
          </a:p>
          <a:p>
            <a:pPr>
              <a:buFont typeface="Wingdings" panose="05000000000000000000" pitchFamily="2" charset="2"/>
              <a:buChar char="v"/>
            </a:pPr>
            <a:r>
              <a:rPr lang="en-GB" sz="2400" dirty="0"/>
              <a:t>Smaller size/lower weight at birth</a:t>
            </a:r>
          </a:p>
          <a:p>
            <a:pPr>
              <a:buFont typeface="Wingdings" panose="05000000000000000000" pitchFamily="2" charset="2"/>
              <a:buChar char="v"/>
            </a:pPr>
            <a:endParaRPr lang="en-GB" sz="2400" dirty="0"/>
          </a:p>
          <a:p>
            <a:r>
              <a:rPr lang="en-GB" sz="2400" dirty="0"/>
              <a:t>Negative impact on family relationships</a:t>
            </a:r>
          </a:p>
        </p:txBody>
      </p:sp>
      <p:sp>
        <p:nvSpPr>
          <p:cNvPr id="5" name="TextBox 4"/>
          <p:cNvSpPr txBox="1"/>
          <p:nvPr/>
        </p:nvSpPr>
        <p:spPr>
          <a:xfrm>
            <a:off x="6505303" y="6126480"/>
            <a:ext cx="2229217" cy="738664"/>
          </a:xfrm>
          <a:prstGeom prst="rect">
            <a:avLst/>
          </a:prstGeom>
          <a:noFill/>
        </p:spPr>
        <p:txBody>
          <a:bodyPr wrap="square" rtlCol="0">
            <a:spAutoFit/>
          </a:bodyPr>
          <a:lstStyle/>
          <a:p>
            <a:r>
              <a:rPr lang="en-GB" sz="1400" dirty="0"/>
              <a:t>1. Maternal mental health alliance</a:t>
            </a:r>
          </a:p>
          <a:p>
            <a:endParaRPr lang="en-GB" sz="1400" dirty="0"/>
          </a:p>
        </p:txBody>
      </p:sp>
    </p:spTree>
    <p:extLst>
      <p:ext uri="{BB962C8B-B14F-4D97-AF65-F5344CB8AC3E}">
        <p14:creationId xmlns:p14="http://schemas.microsoft.com/office/powerpoint/2010/main" val="3844295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Impact of perinatal mental illness </a:t>
            </a:r>
          </a:p>
        </p:txBody>
      </p:sp>
      <p:sp>
        <p:nvSpPr>
          <p:cNvPr id="3" name="Content Placeholder 2"/>
          <p:cNvSpPr>
            <a:spLocks noGrp="1"/>
          </p:cNvSpPr>
          <p:nvPr>
            <p:ph idx="1"/>
          </p:nvPr>
        </p:nvSpPr>
        <p:spPr>
          <a:xfrm>
            <a:off x="530039" y="1135343"/>
            <a:ext cx="7886700" cy="4351338"/>
          </a:xfrm>
        </p:spPr>
        <p:txBody>
          <a:bodyPr>
            <a:normAutofit/>
          </a:bodyPr>
          <a:lstStyle/>
          <a:p>
            <a:pPr marL="0" indent="0">
              <a:buNone/>
              <a:defRPr/>
            </a:pPr>
            <a:r>
              <a:rPr lang="en-GB" sz="2400" dirty="0">
                <a:solidFill>
                  <a:srgbClr val="000000"/>
                </a:solidFill>
                <a:latin typeface="Calibri" panose="020F0502020204030204" pitchFamily="34" charset="0"/>
              </a:rPr>
              <a:t>Adverse impact on the early development of the child leading to </a:t>
            </a:r>
            <a:r>
              <a:rPr lang="en-GB" sz="2400" dirty="0">
                <a:latin typeface="Calibri" panose="020F0502020204030204" pitchFamily="34" charset="0"/>
              </a:rPr>
              <a:t>behavioural, social or cognitive difficulties:</a:t>
            </a:r>
          </a:p>
          <a:p>
            <a:pPr marL="0" indent="0">
              <a:buFontTx/>
              <a:buNone/>
              <a:defRPr/>
            </a:pPr>
            <a:endParaRPr lang="en-GB" sz="1000" dirty="0">
              <a:solidFill>
                <a:srgbClr val="000000"/>
              </a:solidFill>
              <a:latin typeface="Calibri" panose="020F0502020204030204" pitchFamily="34" charset="0"/>
            </a:endParaRPr>
          </a:p>
          <a:p>
            <a:pPr marL="0" indent="0">
              <a:buFontTx/>
              <a:buNone/>
              <a:defRPr/>
            </a:pPr>
            <a:r>
              <a:rPr lang="en-GB" sz="2400" dirty="0">
                <a:solidFill>
                  <a:srgbClr val="000000"/>
                </a:solidFill>
                <a:latin typeface="Calibri" panose="020F0502020204030204" pitchFamily="34" charset="0"/>
              </a:rPr>
              <a:t>&gt; 2x risk of:</a:t>
            </a:r>
          </a:p>
          <a:p>
            <a:pPr marL="903288" lvl="1" indent="-331788">
              <a:defRPr/>
            </a:pPr>
            <a:r>
              <a:rPr lang="en-GB" dirty="0">
                <a:solidFill>
                  <a:srgbClr val="000000"/>
                </a:solidFill>
                <a:latin typeface="Calibri" panose="020F0502020204030204" pitchFamily="34" charset="0"/>
              </a:rPr>
              <a:t>Behavioural problems at 12 months if there is disengagement at 3 months </a:t>
            </a:r>
          </a:p>
          <a:p>
            <a:pPr marL="903288" lvl="1" indent="-331788">
              <a:defRPr/>
            </a:pPr>
            <a:r>
              <a:rPr lang="en-GB" dirty="0">
                <a:solidFill>
                  <a:srgbClr val="000000"/>
                </a:solidFill>
                <a:latin typeface="Calibri" panose="020F0502020204030204" pitchFamily="34" charset="0"/>
              </a:rPr>
              <a:t>anti-social behavioural issues by the age of 2</a:t>
            </a:r>
          </a:p>
          <a:p>
            <a:pPr marL="903288" lvl="1" indent="-331788">
              <a:defRPr/>
            </a:pPr>
            <a:r>
              <a:rPr lang="en-GB" dirty="0">
                <a:solidFill>
                  <a:srgbClr val="000000"/>
                </a:solidFill>
                <a:latin typeface="Calibri" panose="020F0502020204030204" pitchFamily="34" charset="0"/>
              </a:rPr>
              <a:t>behavioural issues and depression during adolescence </a:t>
            </a:r>
          </a:p>
          <a:p>
            <a:pPr marL="903288" lvl="1" indent="-331788">
              <a:defRPr/>
            </a:pPr>
            <a:r>
              <a:rPr lang="en-GB" dirty="0">
                <a:solidFill>
                  <a:srgbClr val="000000"/>
                </a:solidFill>
                <a:latin typeface="Calibri" panose="020F0502020204030204" pitchFamily="34" charset="0"/>
              </a:rPr>
              <a:t>depression prior to age 18 with recurrence by age 25</a:t>
            </a:r>
          </a:p>
        </p:txBody>
      </p:sp>
      <p:sp>
        <p:nvSpPr>
          <p:cNvPr id="5" name="Sun 4"/>
          <p:cNvSpPr/>
          <p:nvPr/>
        </p:nvSpPr>
        <p:spPr>
          <a:xfrm>
            <a:off x="8477794" y="627017"/>
            <a:ext cx="457200" cy="404949"/>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2062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Risk factors for post-partum depression</a:t>
            </a:r>
          </a:p>
        </p:txBody>
      </p:sp>
      <p:sp>
        <p:nvSpPr>
          <p:cNvPr id="3" name="Content Placeholder 2"/>
          <p:cNvSpPr>
            <a:spLocks noGrp="1"/>
          </p:cNvSpPr>
          <p:nvPr>
            <p:ph idx="1"/>
          </p:nvPr>
        </p:nvSpPr>
        <p:spPr/>
        <p:txBody>
          <a:bodyPr>
            <a:normAutofit fontScale="70000" lnSpcReduction="20000"/>
          </a:bodyPr>
          <a:lstStyle/>
          <a:p>
            <a:r>
              <a:rPr lang="en-GB" dirty="0">
                <a:latin typeface="Calibri" panose="020F0502020204030204" pitchFamily="34" charset="0"/>
              </a:rPr>
              <a:t>History of mental health problems</a:t>
            </a:r>
          </a:p>
          <a:p>
            <a:pPr lvl="1"/>
            <a:r>
              <a:rPr lang="en-GB" b="1" dirty="0">
                <a:latin typeface="Calibri" panose="020F0502020204030204" pitchFamily="34" charset="0"/>
              </a:rPr>
              <a:t>Family or personal history of bipolar disorder </a:t>
            </a:r>
            <a:r>
              <a:rPr lang="en-GB" dirty="0">
                <a:latin typeface="Calibri" panose="020F0502020204030204" pitchFamily="34" charset="0"/>
              </a:rPr>
              <a:t>significantly increases the risk of developing postpartum psychosis</a:t>
            </a:r>
          </a:p>
          <a:p>
            <a:r>
              <a:rPr lang="en-GB" dirty="0">
                <a:latin typeface="Calibri" panose="020F0502020204030204" pitchFamily="34" charset="0"/>
              </a:rPr>
              <a:t>Experience of childhood abuse and neglect</a:t>
            </a:r>
          </a:p>
          <a:p>
            <a:r>
              <a:rPr lang="en-GB" dirty="0">
                <a:latin typeface="Calibri" panose="020F0502020204030204" pitchFamily="34" charset="0"/>
              </a:rPr>
              <a:t>Alcohol or drug abuse</a:t>
            </a:r>
          </a:p>
          <a:p>
            <a:r>
              <a:rPr lang="en-GB" dirty="0">
                <a:latin typeface="Calibri" panose="020F0502020204030204" pitchFamily="34" charset="0"/>
              </a:rPr>
              <a:t>Bereavement/pregnancy loss</a:t>
            </a:r>
          </a:p>
          <a:p>
            <a:pPr marL="0" indent="0">
              <a:buNone/>
            </a:pPr>
            <a:endParaRPr lang="en-GB" dirty="0">
              <a:latin typeface="Calibri" panose="020F0502020204030204" pitchFamily="34" charset="0"/>
            </a:endParaRPr>
          </a:p>
          <a:p>
            <a:r>
              <a:rPr lang="en-GB" dirty="0">
                <a:latin typeface="Calibri" panose="020F0502020204030204" pitchFamily="34" charset="0"/>
              </a:rPr>
              <a:t>Domestic Abuse</a:t>
            </a:r>
          </a:p>
          <a:p>
            <a:r>
              <a:rPr lang="en-GB" dirty="0">
                <a:latin typeface="Calibri" panose="020F0502020204030204" pitchFamily="34" charset="0"/>
              </a:rPr>
              <a:t>Interpersonal conflict</a:t>
            </a:r>
          </a:p>
          <a:p>
            <a:endParaRPr lang="en-GB" dirty="0">
              <a:latin typeface="Calibri" panose="020F0502020204030204" pitchFamily="34" charset="0"/>
            </a:endParaRPr>
          </a:p>
          <a:p>
            <a:r>
              <a:rPr lang="en-GB" dirty="0">
                <a:latin typeface="Calibri" panose="020F0502020204030204" pitchFamily="34" charset="0"/>
              </a:rPr>
              <a:t>Inadequate social support</a:t>
            </a:r>
          </a:p>
          <a:p>
            <a:r>
              <a:rPr lang="en-GB" dirty="0">
                <a:latin typeface="Calibri" panose="020F0502020204030204" pitchFamily="34" charset="0"/>
              </a:rPr>
              <a:t>Unplanned or unwanted pregnancy</a:t>
            </a:r>
          </a:p>
          <a:p>
            <a:r>
              <a:rPr lang="en-GB" dirty="0">
                <a:latin typeface="Calibri" panose="020F0502020204030204" pitchFamily="34" charset="0"/>
              </a:rPr>
              <a:t>Migration status</a:t>
            </a:r>
          </a:p>
          <a:p>
            <a:endParaRPr lang="en-GB" dirty="0"/>
          </a:p>
        </p:txBody>
      </p:sp>
    </p:spTree>
    <p:extLst>
      <p:ext uri="{BB962C8B-B14F-4D97-AF65-F5344CB8AC3E}">
        <p14:creationId xmlns:p14="http://schemas.microsoft.com/office/powerpoint/2010/main" val="1692621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Women with bipolar – increased risks</a:t>
            </a:r>
          </a:p>
        </p:txBody>
      </p:sp>
      <p:sp>
        <p:nvSpPr>
          <p:cNvPr id="3" name="Content Placeholder 2"/>
          <p:cNvSpPr>
            <a:spLocks noGrp="1"/>
          </p:cNvSpPr>
          <p:nvPr>
            <p:ph idx="1"/>
          </p:nvPr>
        </p:nvSpPr>
        <p:spPr/>
        <p:txBody>
          <a:bodyPr/>
          <a:lstStyle/>
          <a:p>
            <a:r>
              <a:rPr lang="en-GB" dirty="0"/>
              <a:t>More than one in five risk of postnatal psychosis.</a:t>
            </a:r>
          </a:p>
          <a:p>
            <a:r>
              <a:rPr lang="en-GB" dirty="0"/>
              <a:t>One in two for women with a history of previous postnatal psychosis </a:t>
            </a:r>
          </a:p>
          <a:p>
            <a:r>
              <a:rPr lang="en-GB" dirty="0"/>
              <a:t>One in two with bipolar disorder and a family history of postnatal psychosis </a:t>
            </a:r>
          </a:p>
          <a:p>
            <a:r>
              <a:rPr lang="en-GB" dirty="0"/>
              <a:t>Almost one in two risk of experiencing severe postnatal depression </a:t>
            </a:r>
          </a:p>
        </p:txBody>
      </p:sp>
    </p:spTree>
    <p:extLst>
      <p:ext uri="{BB962C8B-B14F-4D97-AF65-F5344CB8AC3E}">
        <p14:creationId xmlns:p14="http://schemas.microsoft.com/office/powerpoint/2010/main" val="2056787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927" y="311337"/>
            <a:ext cx="4705353" cy="1325563"/>
          </a:xfrm>
        </p:spPr>
        <p:txBody>
          <a:bodyPr wrap="square"/>
          <a:lstStyle/>
          <a:p>
            <a:r>
              <a:rPr lang="en-GB" dirty="0"/>
              <a:t>Women’s viewpoint</a:t>
            </a:r>
          </a:p>
        </p:txBody>
      </p:sp>
      <p:pic>
        <p:nvPicPr>
          <p:cNvPr id="4098" name="Picture 2" descr="Image result for image postnatal depres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8304" y="530348"/>
            <a:ext cx="4425696" cy="311353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GB"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858" y="3630168"/>
            <a:ext cx="6236208" cy="3227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8298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importance of the postnatal check</a:t>
            </a:r>
          </a:p>
        </p:txBody>
      </p:sp>
      <p:sp>
        <p:nvSpPr>
          <p:cNvPr id="3" name="Content Placeholder 2"/>
          <p:cNvSpPr>
            <a:spLocks noGrp="1"/>
          </p:cNvSpPr>
          <p:nvPr>
            <p:ph idx="1"/>
          </p:nvPr>
        </p:nvSpPr>
        <p:spPr/>
        <p:txBody>
          <a:bodyPr/>
          <a:lstStyle/>
          <a:p>
            <a:r>
              <a:rPr lang="en-GB" sz="2400" dirty="0">
                <a:latin typeface="Calibri" panose="020F0502020204030204" pitchFamily="34" charset="0"/>
              </a:rPr>
              <a:t>Almost half (47%) of new mothers get less than three minutes or no time to discuss their mental and physical health at the routine six week postnatal check-up, according to a survey by the National Childbirth Trust (NCT).</a:t>
            </a:r>
          </a:p>
          <a:p>
            <a:endParaRPr lang="en-GB" sz="1000" dirty="0">
              <a:latin typeface="Calibri" panose="020F0502020204030204" pitchFamily="34" charset="0"/>
            </a:endParaRPr>
          </a:p>
          <a:p>
            <a:r>
              <a:rPr lang="en-GB" sz="2400" dirty="0">
                <a:latin typeface="Calibri" panose="020F0502020204030204" pitchFamily="34" charset="0"/>
              </a:rPr>
              <a:t>The NCT is calling for government funding for a full postnatal check-up so GPs have sufficient time to talk to a new mother about her health and wellbeing.</a:t>
            </a:r>
          </a:p>
          <a:p>
            <a:endParaRPr lang="en-GB" sz="1000" dirty="0">
              <a:latin typeface="Calibri" panose="020F0502020204030204" pitchFamily="34" charset="0"/>
            </a:endParaRPr>
          </a:p>
          <a:p>
            <a:r>
              <a:rPr lang="en-GB" sz="2400" dirty="0">
                <a:latin typeface="Calibri" panose="020F0502020204030204" pitchFamily="34" charset="0"/>
              </a:rPr>
              <a:t> The Royal College of General Practitioners (RCGP) has backed the charity’s Hidden Half campaign (</a:t>
            </a:r>
            <a:r>
              <a:rPr lang="en-GB" sz="2400" u="sng" dirty="0">
                <a:latin typeface="Calibri" panose="020F0502020204030204" pitchFamily="34" charset="0"/>
                <a:hlinkClick r:id="rId3"/>
              </a:rPr>
              <a:t>www.nct.org.uk/hiddenhalf</a:t>
            </a:r>
            <a:r>
              <a:rPr lang="en-GB" sz="2400" dirty="0">
                <a:latin typeface="Calibri" panose="020F0502020204030204" pitchFamily="34" charset="0"/>
              </a:rPr>
              <a:t>).</a:t>
            </a:r>
          </a:p>
          <a:p>
            <a:endParaRPr lang="en-GB" dirty="0"/>
          </a:p>
        </p:txBody>
      </p:sp>
    </p:spTree>
    <p:extLst>
      <p:ext uri="{BB962C8B-B14F-4D97-AF65-F5344CB8AC3E}">
        <p14:creationId xmlns:p14="http://schemas.microsoft.com/office/powerpoint/2010/main" val="3922449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887488"/>
          </a:xfrm>
        </p:spPr>
        <p:txBody>
          <a:bodyPr>
            <a:normAutofit/>
          </a:bodyPr>
          <a:lstStyle/>
          <a:p>
            <a:r>
              <a:rPr lang="en-GB" sz="3000" dirty="0">
                <a:latin typeface="+mn-lt"/>
                <a:hlinkClick r:id="rId3"/>
              </a:rPr>
              <a:t>Suicide in perinatal and non-perinatal women in contact with psychiatric services: 15 year findings from a UK national inquiry</a:t>
            </a:r>
            <a:endParaRPr lang="en-GB" sz="3000" dirty="0">
              <a:latin typeface="+mn-lt"/>
            </a:endParaRPr>
          </a:p>
        </p:txBody>
      </p:sp>
      <p:sp>
        <p:nvSpPr>
          <p:cNvPr id="3" name="Rectangle 2"/>
          <p:cNvSpPr/>
          <p:nvPr/>
        </p:nvSpPr>
        <p:spPr>
          <a:xfrm>
            <a:off x="543372" y="1899663"/>
            <a:ext cx="8136904" cy="3785652"/>
          </a:xfrm>
          <a:prstGeom prst="rect">
            <a:avLst/>
          </a:prstGeom>
        </p:spPr>
        <p:txBody>
          <a:bodyPr wrap="square">
            <a:spAutoFit/>
          </a:bodyPr>
          <a:lstStyle/>
          <a:p>
            <a:pPr marL="342900" indent="-342900">
              <a:buFont typeface="Arial" panose="020B0604020202020204" pitchFamily="34" charset="0"/>
              <a:buChar char="•"/>
            </a:pPr>
            <a:r>
              <a:rPr lang="en-GB" sz="2400" dirty="0">
                <a:latin typeface="Calibri" panose="020F0502020204030204" pitchFamily="34" charset="0"/>
              </a:rPr>
              <a:t>Most women who died by suicide in the perinatal period used a violent method, mainly by hanging or jumping</a:t>
            </a:r>
          </a:p>
          <a:p>
            <a:pPr marL="342900" indent="-342900">
              <a:buFont typeface="Arial" panose="020B0604020202020204" pitchFamily="34" charset="0"/>
              <a:buChar char="•"/>
            </a:pPr>
            <a:endParaRPr lang="en-GB" sz="2400" dirty="0">
              <a:latin typeface="Calibri" panose="020F0502020204030204" pitchFamily="34" charset="0"/>
            </a:endParaRPr>
          </a:p>
          <a:p>
            <a:pPr marL="342900" indent="-342900">
              <a:buFont typeface="Arial" panose="020B0604020202020204" pitchFamily="34" charset="0"/>
              <a:buChar char="•"/>
            </a:pPr>
            <a:r>
              <a:rPr lang="en-GB" sz="2400" dirty="0">
                <a:latin typeface="Calibri" panose="020F0502020204030204" pitchFamily="34" charset="0"/>
              </a:rPr>
              <a:t>Women who died by suicide within the perinatal period were more likely to be younger, married, and living with a partner than were those who died outside that period</a:t>
            </a:r>
          </a:p>
          <a:p>
            <a:r>
              <a:rPr lang="en-GB" sz="2400" dirty="0">
                <a:latin typeface="Calibri" panose="020F0502020204030204" pitchFamily="34" charset="0"/>
              </a:rPr>
              <a:t> </a:t>
            </a:r>
          </a:p>
          <a:p>
            <a:pPr marL="342900" indent="-342900">
              <a:buFont typeface="Arial" panose="020B0604020202020204" pitchFamily="34" charset="0"/>
              <a:buChar char="•"/>
            </a:pPr>
            <a:r>
              <a:rPr lang="en-GB" sz="2400" dirty="0">
                <a:latin typeface="Calibri" panose="020F0502020204030204" pitchFamily="34" charset="0"/>
              </a:rPr>
              <a:t>Depression was the most common diagnosis in all women who died by suicide, occurring in about half of postnatal suicides and a third of pregnancy and non-perinatal suicides. </a:t>
            </a:r>
          </a:p>
        </p:txBody>
      </p:sp>
    </p:spTree>
    <p:extLst>
      <p:ext uri="{BB962C8B-B14F-4D97-AF65-F5344CB8AC3E}">
        <p14:creationId xmlns:p14="http://schemas.microsoft.com/office/powerpoint/2010/main" val="2061015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23365"/>
            <a:ext cx="7886700" cy="5253598"/>
          </a:xfrm>
        </p:spPr>
        <p:txBody>
          <a:bodyPr/>
          <a:lstStyle/>
          <a:p>
            <a:r>
              <a:rPr lang="en-GB" dirty="0">
                <a:latin typeface="Calibri" panose="020F0502020204030204" pitchFamily="34" charset="0"/>
              </a:rPr>
              <a:t>Symptoms at the patients’ last contact with a mental health professional were:</a:t>
            </a:r>
          </a:p>
          <a:p>
            <a:pPr>
              <a:buFont typeface="Wingdings" panose="05000000000000000000" pitchFamily="2" charset="2"/>
              <a:buChar char="v"/>
            </a:pPr>
            <a:r>
              <a:rPr lang="en-GB" dirty="0">
                <a:latin typeface="Calibri" panose="020F0502020204030204" pitchFamily="34" charset="0"/>
              </a:rPr>
              <a:t>Emotional distress and depressed mood were most common.</a:t>
            </a:r>
          </a:p>
          <a:p>
            <a:pPr>
              <a:buFont typeface="Wingdings" panose="05000000000000000000" pitchFamily="2" charset="2"/>
              <a:buChar char="v"/>
            </a:pPr>
            <a:r>
              <a:rPr lang="en-GB" dirty="0">
                <a:latin typeface="Calibri" panose="020F0502020204030204" pitchFamily="34" charset="0"/>
              </a:rPr>
              <a:t>Recent self-harm, suicidal ideas, hopelessness also relatively common. </a:t>
            </a:r>
          </a:p>
          <a:p>
            <a:pPr>
              <a:buFont typeface="Wingdings" panose="05000000000000000000" pitchFamily="2" charset="2"/>
              <a:buChar char="v"/>
            </a:pPr>
            <a:r>
              <a:rPr lang="en-GB" dirty="0">
                <a:latin typeface="Calibri" panose="020F0502020204030204" pitchFamily="34" charset="0"/>
              </a:rPr>
              <a:t>Delusions or hallucinations were relatively </a:t>
            </a:r>
            <a:r>
              <a:rPr lang="en-GB" u="sng" dirty="0">
                <a:latin typeface="Calibri" panose="020F0502020204030204" pitchFamily="34" charset="0"/>
              </a:rPr>
              <a:t>rare</a:t>
            </a:r>
            <a:r>
              <a:rPr lang="en-GB" dirty="0">
                <a:latin typeface="Calibri" panose="020F0502020204030204" pitchFamily="34" charset="0"/>
              </a:rPr>
              <a:t> </a:t>
            </a:r>
          </a:p>
          <a:p>
            <a:endParaRPr lang="en-GB" dirty="0">
              <a:latin typeface="Calibri" panose="020F0502020204030204" pitchFamily="34" charset="0"/>
            </a:endParaRPr>
          </a:p>
          <a:p>
            <a:r>
              <a:rPr lang="en-GB" dirty="0">
                <a:latin typeface="Calibri" panose="020F0502020204030204" pitchFamily="34" charset="0"/>
              </a:rPr>
              <a:t>Depression is arguably under-recognised as a leading cause of perinatal suicide, </a:t>
            </a:r>
          </a:p>
        </p:txBody>
      </p:sp>
    </p:spTree>
    <p:extLst>
      <p:ext uri="{BB962C8B-B14F-4D97-AF65-F5344CB8AC3E}">
        <p14:creationId xmlns:p14="http://schemas.microsoft.com/office/powerpoint/2010/main" val="1358681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GP’s role</a:t>
            </a:r>
          </a:p>
        </p:txBody>
      </p:sp>
      <p:sp>
        <p:nvSpPr>
          <p:cNvPr id="3" name="Content Placeholder 2"/>
          <p:cNvSpPr>
            <a:spLocks noGrp="1"/>
          </p:cNvSpPr>
          <p:nvPr>
            <p:ph idx="1"/>
          </p:nvPr>
        </p:nvSpPr>
        <p:spPr>
          <a:xfrm>
            <a:off x="628650" y="1290918"/>
            <a:ext cx="7886700" cy="4886045"/>
          </a:xfrm>
        </p:spPr>
        <p:txBody>
          <a:bodyPr/>
          <a:lstStyle/>
          <a:p>
            <a:r>
              <a:rPr lang="en-GB" dirty="0"/>
              <a:t>Ask</a:t>
            </a:r>
          </a:p>
          <a:p>
            <a:r>
              <a:rPr lang="en-GB" dirty="0"/>
              <a:t>Listen without judgment</a:t>
            </a:r>
          </a:p>
          <a:p>
            <a:r>
              <a:rPr lang="en-GB" dirty="0"/>
              <a:t>Respond</a:t>
            </a:r>
          </a:p>
          <a:p>
            <a:r>
              <a:rPr lang="en-GB" dirty="0"/>
              <a:t>Support</a:t>
            </a:r>
          </a:p>
        </p:txBody>
      </p:sp>
    </p:spTree>
    <p:extLst>
      <p:ext uri="{BB962C8B-B14F-4D97-AF65-F5344CB8AC3E}">
        <p14:creationId xmlns:p14="http://schemas.microsoft.com/office/powerpoint/2010/main" val="2558418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GP’s role</a:t>
            </a:r>
          </a:p>
        </p:txBody>
      </p:sp>
      <p:sp>
        <p:nvSpPr>
          <p:cNvPr id="3" name="Content Placeholder 2"/>
          <p:cNvSpPr>
            <a:spLocks noGrp="1"/>
          </p:cNvSpPr>
          <p:nvPr>
            <p:ph idx="1"/>
          </p:nvPr>
        </p:nvSpPr>
        <p:spPr>
          <a:xfrm>
            <a:off x="628650" y="1165412"/>
            <a:ext cx="7886700" cy="5011551"/>
          </a:xfrm>
        </p:spPr>
        <p:txBody>
          <a:bodyPr>
            <a:normAutofit fontScale="92500" lnSpcReduction="20000"/>
          </a:bodyPr>
          <a:lstStyle/>
          <a:p>
            <a:r>
              <a:rPr lang="en-GB" dirty="0"/>
              <a:t>Ask pregnant women and new mothers and fathers about their mental wellbeing at every opportunity.</a:t>
            </a:r>
          </a:p>
          <a:p>
            <a:r>
              <a:rPr lang="en-GB" dirty="0"/>
              <a:t>Maintain / resurrect the maternal postnatal appointment.</a:t>
            </a:r>
          </a:p>
          <a:p>
            <a:r>
              <a:rPr lang="en-GB" dirty="0"/>
              <a:t>Consider hosting a mother and baby group in your building.</a:t>
            </a:r>
          </a:p>
          <a:p>
            <a:r>
              <a:rPr lang="en-GB" dirty="0"/>
              <a:t>Remember that depression within 1 year of giving birth is Postnatal depression. Code it as such, recognise the risks and utilise appropriate referral pathways.</a:t>
            </a:r>
          </a:p>
          <a:p>
            <a:r>
              <a:rPr lang="en-GB" dirty="0"/>
              <a:t>Suicide awareness and skills training.</a:t>
            </a:r>
          </a:p>
          <a:p>
            <a:r>
              <a:rPr lang="en-GB" dirty="0"/>
              <a:t>Clear communication with Midwives and Health Visitors.</a:t>
            </a:r>
          </a:p>
          <a:p>
            <a:r>
              <a:rPr lang="en-GB" dirty="0"/>
              <a:t>Knowledge of referral pathways.</a:t>
            </a:r>
          </a:p>
          <a:p>
            <a:r>
              <a:rPr lang="en-GB" dirty="0"/>
              <a:t>Signpost to support organisations.</a:t>
            </a:r>
          </a:p>
          <a:p>
            <a:endParaRPr lang="en-GB" dirty="0"/>
          </a:p>
        </p:txBody>
      </p:sp>
    </p:spTree>
    <p:extLst>
      <p:ext uri="{BB962C8B-B14F-4D97-AF65-F5344CB8AC3E}">
        <p14:creationId xmlns:p14="http://schemas.microsoft.com/office/powerpoint/2010/main" val="2337134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National support and helplines</a:t>
            </a:r>
          </a:p>
        </p:txBody>
      </p:sp>
      <p:sp>
        <p:nvSpPr>
          <p:cNvPr id="3" name="Content Placeholder 2"/>
          <p:cNvSpPr>
            <a:spLocks noGrp="1"/>
          </p:cNvSpPr>
          <p:nvPr>
            <p:ph idx="1"/>
          </p:nvPr>
        </p:nvSpPr>
        <p:spPr>
          <a:xfrm>
            <a:off x="628650" y="1183341"/>
            <a:ext cx="7886700" cy="4993622"/>
          </a:xfrm>
        </p:spPr>
        <p:txBody>
          <a:bodyPr/>
          <a:lstStyle/>
          <a:p>
            <a:r>
              <a:rPr lang="en-GB" sz="2400" dirty="0"/>
              <a:t>Association for postpartum psychosis</a:t>
            </a:r>
          </a:p>
          <a:p>
            <a:pPr marL="0" indent="0">
              <a:buNone/>
            </a:pPr>
            <a:r>
              <a:rPr lang="en-GB" sz="2400" dirty="0">
                <a:hlinkClick r:id="rId3"/>
              </a:rPr>
              <a:t>https://www.app-network.org/what-is-pp/getting-help/</a:t>
            </a:r>
            <a:endParaRPr lang="en-GB" sz="2400" dirty="0"/>
          </a:p>
          <a:p>
            <a:r>
              <a:rPr lang="en-GB" sz="2400" dirty="0"/>
              <a:t>Family Lives (</a:t>
            </a:r>
            <a:r>
              <a:rPr lang="en-GB" sz="2400" dirty="0" err="1"/>
              <a:t>prev</a:t>
            </a:r>
            <a:r>
              <a:rPr lang="en-GB" sz="2400" dirty="0"/>
              <a:t> </a:t>
            </a:r>
            <a:r>
              <a:rPr lang="en-GB" sz="2400" dirty="0" err="1"/>
              <a:t>ParentLine</a:t>
            </a:r>
            <a:r>
              <a:rPr lang="en-GB" sz="2400" dirty="0"/>
              <a:t>) (has a helpline)</a:t>
            </a:r>
          </a:p>
          <a:p>
            <a:pPr marL="0" indent="0">
              <a:buNone/>
            </a:pPr>
            <a:r>
              <a:rPr lang="en-GB" sz="2400" dirty="0">
                <a:hlinkClick r:id="rId4"/>
              </a:rPr>
              <a:t>https://www.familylives.org.uk/how-we-can-help/confidential-helpline/</a:t>
            </a:r>
            <a:endParaRPr lang="en-GB" sz="2400" dirty="0"/>
          </a:p>
          <a:p>
            <a:r>
              <a:rPr lang="en-GB" sz="2400" dirty="0"/>
              <a:t>Association for perinatal illness (has a helpline)</a:t>
            </a:r>
          </a:p>
          <a:p>
            <a:pPr marL="0" indent="0">
              <a:buNone/>
            </a:pPr>
            <a:r>
              <a:rPr lang="en-GB" sz="2400" dirty="0">
                <a:hlinkClick r:id="rId5"/>
              </a:rPr>
              <a:t>https://apni.org/</a:t>
            </a:r>
            <a:endParaRPr lang="en-GB" sz="2400" dirty="0"/>
          </a:p>
          <a:p>
            <a:r>
              <a:rPr lang="en-GB" sz="2400" dirty="0"/>
              <a:t>Tommy’s</a:t>
            </a:r>
          </a:p>
          <a:p>
            <a:pPr marL="0" indent="0">
              <a:buNone/>
            </a:pPr>
            <a:r>
              <a:rPr lang="en-GB" sz="2400" dirty="0">
                <a:hlinkClick r:id="rId6"/>
              </a:rPr>
              <a:t>https://www.tommys.org/pregnancy-information/im-pregnant/mental-health-during-and-after-pregnancy</a:t>
            </a:r>
            <a:endParaRPr lang="en-GB" sz="2400" dirty="0"/>
          </a:p>
        </p:txBody>
      </p:sp>
    </p:spTree>
    <p:extLst>
      <p:ext uri="{BB962C8B-B14F-4D97-AF65-F5344CB8AC3E}">
        <p14:creationId xmlns:p14="http://schemas.microsoft.com/office/powerpoint/2010/main" val="1560302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80059" y="2053641"/>
            <a:ext cx="3400565" cy="2760098"/>
          </a:xfrm>
        </p:spPr>
        <p:txBody>
          <a:bodyPr>
            <a:normAutofit/>
          </a:bodyPr>
          <a:lstStyle/>
          <a:p>
            <a:pPr marL="0" indent="0" algn="ctr"/>
            <a:r>
              <a:rPr lang="en-GB" altLang="en-US" dirty="0">
                <a:solidFill>
                  <a:schemeClr val="bg1"/>
                </a:solidFill>
              </a:rPr>
              <a:t>Specialist Perinatal Mental Health Services</a:t>
            </a:r>
          </a:p>
        </p:txBody>
      </p:sp>
      <p:sp>
        <p:nvSpPr>
          <p:cNvPr id="3" name="Content Placeholder 2"/>
          <p:cNvSpPr>
            <a:spLocks noGrp="1"/>
          </p:cNvSpPr>
          <p:nvPr>
            <p:ph idx="1"/>
          </p:nvPr>
        </p:nvSpPr>
        <p:spPr>
          <a:xfrm>
            <a:off x="4567930" y="801866"/>
            <a:ext cx="3979563" cy="5230634"/>
          </a:xfrm>
        </p:spPr>
        <p:txBody>
          <a:bodyPr anchor="ctr">
            <a:normAutofit/>
          </a:bodyPr>
          <a:lstStyle/>
          <a:p>
            <a:pPr marL="0" indent="0">
              <a:buNone/>
            </a:pPr>
            <a:endParaRPr lang="en-GB" altLang="en-US" sz="2100" dirty="0">
              <a:solidFill>
                <a:srgbClr val="000000"/>
              </a:solidFill>
            </a:endParaRPr>
          </a:p>
          <a:p>
            <a:endParaRPr lang="en-GB" sz="2100" dirty="0">
              <a:solidFill>
                <a:srgbClr val="000000"/>
              </a:solidFill>
            </a:endParaRPr>
          </a:p>
        </p:txBody>
      </p:sp>
    </p:spTree>
    <p:extLst>
      <p:ext uri="{BB962C8B-B14F-4D97-AF65-F5344CB8AC3E}">
        <p14:creationId xmlns:p14="http://schemas.microsoft.com/office/powerpoint/2010/main" val="3187971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Specialist Mother and Baby Mental Health Service (SMABS)</a:t>
            </a:r>
          </a:p>
        </p:txBody>
      </p:sp>
      <p:sp>
        <p:nvSpPr>
          <p:cNvPr id="3" name="Content Placeholder 2"/>
          <p:cNvSpPr>
            <a:spLocks noGrp="1"/>
          </p:cNvSpPr>
          <p:nvPr>
            <p:ph idx="1"/>
          </p:nvPr>
        </p:nvSpPr>
        <p:spPr/>
        <p:txBody>
          <a:bodyPr>
            <a:noAutofit/>
          </a:bodyPr>
          <a:lstStyle/>
          <a:p>
            <a:r>
              <a:rPr lang="en-GB" sz="2400" dirty="0"/>
              <a:t>Support women with a range of mental health problems who are considering having a baby, are pregnant or have a baby under the age of one and have a GP within the Bradford, Airedale, </a:t>
            </a:r>
            <a:r>
              <a:rPr lang="en-GB" sz="2400" dirty="0" err="1"/>
              <a:t>Wharfedale</a:t>
            </a:r>
            <a:r>
              <a:rPr lang="en-GB" sz="2400" dirty="0"/>
              <a:t> or Craven area. </a:t>
            </a:r>
          </a:p>
          <a:p>
            <a:endParaRPr lang="en-GB" sz="2400" dirty="0"/>
          </a:p>
          <a:p>
            <a:r>
              <a:rPr lang="en-GB" sz="2400" dirty="0"/>
              <a:t>Women who meet the service’s  criteria will be offered an assessment and where appropriate a personalised package of care. </a:t>
            </a:r>
          </a:p>
          <a:p>
            <a:endParaRPr lang="en-GB" sz="2400" dirty="0"/>
          </a:p>
          <a:p>
            <a:r>
              <a:rPr lang="en-GB" sz="2400" dirty="0"/>
              <a:t>The service cannot work with mothers after 12 months postpartum. </a:t>
            </a:r>
          </a:p>
          <a:p>
            <a:pPr marL="0" indent="0">
              <a:buNone/>
            </a:pPr>
            <a:endParaRPr lang="en-GB" sz="1600" dirty="0"/>
          </a:p>
          <a:p>
            <a:pPr marL="0" indent="0">
              <a:buNone/>
            </a:pPr>
            <a:endParaRPr lang="en-GB" sz="1600" dirty="0"/>
          </a:p>
          <a:p>
            <a:pPr marL="0" indent="0">
              <a:buNone/>
            </a:pPr>
            <a:endParaRPr lang="en-GB" sz="1600" dirty="0"/>
          </a:p>
          <a:p>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p:txBody>
      </p:sp>
    </p:spTree>
    <p:extLst>
      <p:ext uri="{BB962C8B-B14F-4D97-AF65-F5344CB8AC3E}">
        <p14:creationId xmlns:p14="http://schemas.microsoft.com/office/powerpoint/2010/main" val="3616667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Specialist Mother and Baby Mental Health Service (SMABS)</a:t>
            </a:r>
          </a:p>
        </p:txBody>
      </p:sp>
      <p:sp>
        <p:nvSpPr>
          <p:cNvPr id="3" name="Content Placeholder 2"/>
          <p:cNvSpPr>
            <a:spLocks noGrp="1"/>
          </p:cNvSpPr>
          <p:nvPr>
            <p:ph idx="1"/>
          </p:nvPr>
        </p:nvSpPr>
        <p:spPr>
          <a:xfrm>
            <a:off x="681916" y="1701338"/>
            <a:ext cx="7886700" cy="4351338"/>
          </a:xfrm>
        </p:spPr>
        <p:txBody>
          <a:bodyPr/>
          <a:lstStyle/>
          <a:p>
            <a:pPr marL="0" indent="0">
              <a:buNone/>
            </a:pPr>
            <a:r>
              <a:rPr lang="en-GB" sz="2200" dirty="0"/>
              <a:t>The range of mental health the team  can help with includes:</a:t>
            </a:r>
          </a:p>
          <a:p>
            <a:r>
              <a:rPr lang="en-GB" sz="2200" dirty="0"/>
              <a:t>bipolar disorder</a:t>
            </a:r>
          </a:p>
          <a:p>
            <a:r>
              <a:rPr lang="en-GB" sz="2200" dirty="0"/>
              <a:t>post-partum psychosis</a:t>
            </a:r>
          </a:p>
          <a:p>
            <a:r>
              <a:rPr lang="en-GB" sz="2200" dirty="0"/>
              <a:t>schizophrenia</a:t>
            </a:r>
          </a:p>
          <a:p>
            <a:r>
              <a:rPr lang="en-GB" sz="2200" dirty="0"/>
              <a:t>depression or anxiety (OCD, panic, phobia, birth trauma) </a:t>
            </a:r>
          </a:p>
          <a:p>
            <a:r>
              <a:rPr lang="en-GB" sz="2200" dirty="0"/>
              <a:t>if the woman has a first degree relative with bipolar disorder or postpartum psychosis, and/or the woman has a significant change in mental state in late pregnancy or early after birth</a:t>
            </a:r>
          </a:p>
          <a:p>
            <a:r>
              <a:rPr lang="en-GB" sz="2200" dirty="0"/>
              <a:t>eating disorders</a:t>
            </a:r>
          </a:p>
          <a:p>
            <a:r>
              <a:rPr lang="en-GB" sz="2200" dirty="0"/>
              <a:t>personality disorders</a:t>
            </a:r>
          </a:p>
          <a:p>
            <a:r>
              <a:rPr lang="en-GB" sz="2200" dirty="0"/>
              <a:t>severe fear of pregnancy and childbirth</a:t>
            </a:r>
          </a:p>
          <a:p>
            <a:endParaRPr lang="en-GB" dirty="0"/>
          </a:p>
        </p:txBody>
      </p:sp>
    </p:spTree>
    <p:extLst>
      <p:ext uri="{BB962C8B-B14F-4D97-AF65-F5344CB8AC3E}">
        <p14:creationId xmlns:p14="http://schemas.microsoft.com/office/powerpoint/2010/main" val="641726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Specialist Mother and Baby Mental Health Service (SMABS)</a:t>
            </a:r>
          </a:p>
        </p:txBody>
      </p:sp>
      <p:sp>
        <p:nvSpPr>
          <p:cNvPr id="3" name="Content Placeholder 2"/>
          <p:cNvSpPr>
            <a:spLocks noGrp="1"/>
          </p:cNvSpPr>
          <p:nvPr>
            <p:ph idx="1"/>
          </p:nvPr>
        </p:nvSpPr>
        <p:spPr/>
        <p:txBody>
          <a:bodyPr>
            <a:normAutofit/>
          </a:bodyPr>
          <a:lstStyle/>
          <a:p>
            <a:r>
              <a:rPr lang="en-GB" sz="2600" dirty="0"/>
              <a:t>Provide advice and support for women who are at high risk during the perinatal period because they have a history of, or current, severe mental health problems. </a:t>
            </a:r>
          </a:p>
          <a:p>
            <a:endParaRPr lang="en-GB" sz="2600" dirty="0"/>
          </a:p>
          <a:p>
            <a:r>
              <a:rPr lang="en-GB" sz="2600" dirty="0"/>
              <a:t>Pre-conception advice about risks and treatments when considering a future pregnancy. </a:t>
            </a:r>
          </a:p>
          <a:p>
            <a:pPr marL="0" indent="0">
              <a:buNone/>
            </a:pPr>
            <a:r>
              <a:rPr lang="en-GB" sz="2600" dirty="0"/>
              <a:t> </a:t>
            </a:r>
          </a:p>
          <a:p>
            <a:r>
              <a:rPr lang="en-GB" sz="2600" dirty="0"/>
              <a:t>Focus on preventing problems and intervening early to promote early recovery.</a:t>
            </a:r>
          </a:p>
        </p:txBody>
      </p:sp>
    </p:spTree>
    <p:extLst>
      <p:ext uri="{BB962C8B-B14F-4D97-AF65-F5344CB8AC3E}">
        <p14:creationId xmlns:p14="http://schemas.microsoft.com/office/powerpoint/2010/main" val="294962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is in the team?</a:t>
            </a:r>
          </a:p>
        </p:txBody>
      </p:sp>
      <p:sp>
        <p:nvSpPr>
          <p:cNvPr id="3" name="Content Placeholder 2"/>
          <p:cNvSpPr>
            <a:spLocks noGrp="1"/>
          </p:cNvSpPr>
          <p:nvPr>
            <p:ph idx="1"/>
          </p:nvPr>
        </p:nvSpPr>
        <p:spPr/>
        <p:txBody>
          <a:bodyPr/>
          <a:lstStyle/>
          <a:p>
            <a:r>
              <a:rPr lang="en-GB" dirty="0"/>
              <a:t>Perinatal mental health nurses, </a:t>
            </a:r>
          </a:p>
          <a:p>
            <a:r>
              <a:rPr lang="en-GB" dirty="0"/>
              <a:t>nursery nurses, </a:t>
            </a:r>
          </a:p>
          <a:p>
            <a:r>
              <a:rPr lang="en-GB" dirty="0"/>
              <a:t>perinatal consultant psychiatrist, </a:t>
            </a:r>
          </a:p>
          <a:p>
            <a:r>
              <a:rPr lang="en-GB" dirty="0"/>
              <a:t>occupational therapist, </a:t>
            </a:r>
          </a:p>
          <a:p>
            <a:r>
              <a:rPr lang="en-GB" dirty="0"/>
              <a:t>psychological therapist, </a:t>
            </a:r>
          </a:p>
          <a:p>
            <a:r>
              <a:rPr lang="en-GB" dirty="0"/>
              <a:t>parent infant therapist </a:t>
            </a:r>
          </a:p>
          <a:p>
            <a:endParaRPr lang="en-GB" dirty="0"/>
          </a:p>
        </p:txBody>
      </p:sp>
    </p:spTree>
    <p:extLst>
      <p:ext uri="{BB962C8B-B14F-4D97-AF65-F5344CB8AC3E}">
        <p14:creationId xmlns:p14="http://schemas.microsoft.com/office/powerpoint/2010/main" val="1548844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13258"/>
          </a:xfrm>
        </p:spPr>
        <p:txBody>
          <a:bodyPr>
            <a:normAutofit/>
          </a:bodyPr>
          <a:lstStyle/>
          <a:p>
            <a:r>
              <a:rPr lang="en-GB" sz="4000" dirty="0"/>
              <a:t>How to refer</a:t>
            </a:r>
            <a:endParaRPr lang="en-GB" dirty="0"/>
          </a:p>
        </p:txBody>
      </p:sp>
      <p:sp>
        <p:nvSpPr>
          <p:cNvPr id="3" name="Content Placeholder 2"/>
          <p:cNvSpPr>
            <a:spLocks noGrp="1"/>
          </p:cNvSpPr>
          <p:nvPr>
            <p:ph idx="1"/>
          </p:nvPr>
        </p:nvSpPr>
        <p:spPr>
          <a:xfrm>
            <a:off x="628650" y="1003177"/>
            <a:ext cx="7886700" cy="5521910"/>
          </a:xfrm>
        </p:spPr>
        <p:txBody>
          <a:bodyPr>
            <a:normAutofit fontScale="70000" lnSpcReduction="20000"/>
          </a:bodyPr>
          <a:lstStyle/>
          <a:p>
            <a:r>
              <a:rPr lang="en-GB" sz="3200" dirty="0"/>
              <a:t>Complete an Adult Mental Health referral form.</a:t>
            </a:r>
          </a:p>
          <a:p>
            <a:endParaRPr lang="en-GB" sz="1400" dirty="0"/>
          </a:p>
          <a:p>
            <a:r>
              <a:rPr lang="en-GB" sz="3200" dirty="0"/>
              <a:t>Urgent referrals if any red flags - Please call the First Response team for an urgent assessment on telephone: 01274 221181</a:t>
            </a:r>
          </a:p>
          <a:p>
            <a:endParaRPr lang="en-GB" sz="1400" dirty="0"/>
          </a:p>
          <a:p>
            <a:r>
              <a:rPr lang="en-GB" sz="3200" dirty="0"/>
              <a:t>Admission to a mother and baby unit should always be considered where a woman has any of the following:</a:t>
            </a:r>
          </a:p>
          <a:p>
            <a:pPr>
              <a:buFont typeface="Wingdings" panose="05000000000000000000" pitchFamily="2" charset="2"/>
              <a:buChar char="Ø"/>
            </a:pPr>
            <a:r>
              <a:rPr lang="en-GB" sz="3200" dirty="0"/>
              <a:t>rapidly changing mental state,</a:t>
            </a:r>
          </a:p>
          <a:p>
            <a:pPr>
              <a:buFont typeface="Wingdings" panose="05000000000000000000" pitchFamily="2" charset="2"/>
              <a:buChar char="Ø"/>
            </a:pPr>
            <a:r>
              <a:rPr lang="en-GB" sz="3200" dirty="0"/>
              <a:t>suicidal ideation (particularly of a violent nature),</a:t>
            </a:r>
          </a:p>
          <a:p>
            <a:pPr>
              <a:buFont typeface="Wingdings" panose="05000000000000000000" pitchFamily="2" charset="2"/>
              <a:buChar char="Ø"/>
            </a:pPr>
            <a:r>
              <a:rPr lang="en-GB" sz="3200" dirty="0"/>
              <a:t>pervasive guilt or hopelessness,</a:t>
            </a:r>
          </a:p>
          <a:p>
            <a:pPr>
              <a:buFont typeface="Wingdings" panose="05000000000000000000" pitchFamily="2" charset="2"/>
              <a:buChar char="Ø"/>
            </a:pPr>
            <a:r>
              <a:rPr lang="en-GB" sz="3200" dirty="0"/>
              <a:t>significant estrangement from the infant,</a:t>
            </a:r>
          </a:p>
          <a:p>
            <a:pPr>
              <a:buFont typeface="Wingdings" panose="05000000000000000000" pitchFamily="2" charset="2"/>
              <a:buChar char="Ø"/>
            </a:pPr>
            <a:r>
              <a:rPr lang="en-GB" sz="3200" dirty="0"/>
              <a:t>new or persistent beliefs of inadequacy as a mother,</a:t>
            </a:r>
          </a:p>
          <a:p>
            <a:pPr>
              <a:buFont typeface="Wingdings" panose="05000000000000000000" pitchFamily="2" charset="2"/>
              <a:buChar char="Ø"/>
            </a:pPr>
            <a:r>
              <a:rPr lang="en-GB" sz="3200" dirty="0"/>
              <a:t>evidence of psychosis</a:t>
            </a:r>
          </a:p>
          <a:p>
            <a:pPr>
              <a:buFont typeface="Wingdings" panose="05000000000000000000" pitchFamily="2" charset="2"/>
              <a:buChar char="Ø"/>
            </a:pPr>
            <a:endParaRPr lang="en-GB" sz="1600" dirty="0"/>
          </a:p>
          <a:p>
            <a:r>
              <a:rPr lang="en-GB" sz="2900" dirty="0"/>
              <a:t>For advice ring 01274 251010. The team is available from 8.30am -12.30pm Mondays, Tuesdays, Wednesdays and Fridays and can provide general advice on potential referrals</a:t>
            </a:r>
          </a:p>
          <a:p>
            <a:pPr>
              <a:buFont typeface="Wingdings" panose="05000000000000000000" pitchFamily="2" charset="2"/>
              <a:buChar char="Ø"/>
            </a:pPr>
            <a:endParaRPr lang="en-GB" sz="3200" dirty="0"/>
          </a:p>
          <a:p>
            <a:endParaRPr lang="en-GB" sz="3800" dirty="0"/>
          </a:p>
          <a:p>
            <a:endParaRPr lang="en-GB" dirty="0"/>
          </a:p>
          <a:p>
            <a:endParaRPr lang="en-GB" dirty="0"/>
          </a:p>
          <a:p>
            <a:pPr marL="0" indent="0">
              <a:buNone/>
            </a:pPr>
            <a:endParaRPr lang="en-GB" dirty="0"/>
          </a:p>
          <a:p>
            <a:endParaRPr lang="en-GB" dirty="0"/>
          </a:p>
        </p:txBody>
      </p:sp>
    </p:spTree>
    <p:extLst>
      <p:ext uri="{BB962C8B-B14F-4D97-AF65-F5344CB8AC3E}">
        <p14:creationId xmlns:p14="http://schemas.microsoft.com/office/powerpoint/2010/main" val="382124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3" name="Content Placeholder 52"/>
          <p:cNvPicPr>
            <a:picLocks noGrp="1"/>
          </p:cNvPicPr>
          <p:nvPr>
            <p:ph idx="1"/>
          </p:nvPr>
        </p:nvPicPr>
        <p:blipFill rotWithShape="1">
          <a:blip r:embed="rId3">
            <a:extLst>
              <a:ext uri="{28A0092B-C50C-407E-A947-70E740481C1C}">
                <a14:useLocalDpi xmlns:a14="http://schemas.microsoft.com/office/drawing/2010/main" val="0"/>
              </a:ext>
            </a:extLst>
          </a:blip>
          <a:srcRect l="17624" t="16572" r="17242" b="8000"/>
          <a:stretch/>
        </p:blipFill>
        <p:spPr bwMode="auto">
          <a:xfrm>
            <a:off x="827584" y="1124744"/>
            <a:ext cx="7490306" cy="4876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3331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3"/>
          <a:srcRect l="17026" t="17143" r="17762" b="8572"/>
          <a:stretch/>
        </p:blipFill>
        <p:spPr bwMode="auto">
          <a:xfrm>
            <a:off x="764667" y="1600200"/>
            <a:ext cx="7614665" cy="4876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40005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Support offered</a:t>
            </a:r>
          </a:p>
        </p:txBody>
      </p:sp>
      <p:sp>
        <p:nvSpPr>
          <p:cNvPr id="3" name="Content Placeholder 2"/>
          <p:cNvSpPr>
            <a:spLocks noGrp="1"/>
          </p:cNvSpPr>
          <p:nvPr>
            <p:ph idx="1"/>
          </p:nvPr>
        </p:nvSpPr>
        <p:spPr>
          <a:xfrm>
            <a:off x="628650" y="1207363"/>
            <a:ext cx="7886700" cy="4969600"/>
          </a:xfrm>
        </p:spPr>
        <p:txBody>
          <a:bodyPr>
            <a:normAutofit fontScale="92500" lnSpcReduction="10000"/>
          </a:bodyPr>
          <a:lstStyle/>
          <a:p>
            <a:r>
              <a:rPr lang="en-GB" dirty="0"/>
              <a:t>Triage of referrals within two working days </a:t>
            </a:r>
          </a:p>
          <a:p>
            <a:r>
              <a:rPr lang="en-GB" dirty="0"/>
              <a:t>Joint psychiatric / obstetric clinics within antenatal clinics </a:t>
            </a:r>
          </a:p>
          <a:p>
            <a:r>
              <a:rPr lang="en-GB" dirty="0"/>
              <a:t>Joint work for women currently within secondary mental health services </a:t>
            </a:r>
          </a:p>
          <a:p>
            <a:r>
              <a:rPr lang="en-GB" dirty="0"/>
              <a:t>Telephone advice for professionals </a:t>
            </a:r>
          </a:p>
          <a:p>
            <a:r>
              <a:rPr lang="en-GB" dirty="0"/>
              <a:t>Specialist psychological and occupational therapies </a:t>
            </a:r>
          </a:p>
          <a:p>
            <a:r>
              <a:rPr lang="en-GB" dirty="0"/>
              <a:t>Pre-conception advice  and perinatal care plans </a:t>
            </a:r>
          </a:p>
          <a:p>
            <a:r>
              <a:rPr lang="en-GB" dirty="0"/>
              <a:t>Parent-infant assessment, interventions and therapy </a:t>
            </a:r>
          </a:p>
          <a:p>
            <a:r>
              <a:rPr lang="en-GB" dirty="0"/>
              <a:t>Signposting and referral to appropriate interventions and services including Leeds Mother and Baby Unit where appropriate.</a:t>
            </a:r>
          </a:p>
        </p:txBody>
      </p:sp>
    </p:spTree>
    <p:extLst>
      <p:ext uri="{BB962C8B-B14F-4D97-AF65-F5344CB8AC3E}">
        <p14:creationId xmlns:p14="http://schemas.microsoft.com/office/powerpoint/2010/main" val="2815416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Pre-conception advice</a:t>
            </a:r>
          </a:p>
        </p:txBody>
      </p:sp>
      <p:sp>
        <p:nvSpPr>
          <p:cNvPr id="3" name="Content Placeholder 2"/>
          <p:cNvSpPr>
            <a:spLocks noGrp="1"/>
          </p:cNvSpPr>
          <p:nvPr>
            <p:ph idx="1"/>
          </p:nvPr>
        </p:nvSpPr>
        <p:spPr>
          <a:xfrm>
            <a:off x="628650" y="1287262"/>
            <a:ext cx="7886700" cy="4889701"/>
          </a:xfrm>
        </p:spPr>
        <p:txBody>
          <a:bodyPr>
            <a:normAutofit/>
          </a:bodyPr>
          <a:lstStyle/>
          <a:p>
            <a:r>
              <a:rPr lang="en-GB" dirty="0"/>
              <a:t>Women of child-bearing age who are at risk of developing significant mental health difficulties during pregnancy or postnatally and are considering a pregnancy.</a:t>
            </a:r>
          </a:p>
          <a:p>
            <a:r>
              <a:rPr lang="en-GB" dirty="0"/>
              <a:t>Referral in by FRS/CMHT. If no CMHT involvement then GP can refer. </a:t>
            </a:r>
          </a:p>
          <a:p>
            <a:r>
              <a:rPr lang="en-GB" dirty="0"/>
              <a:t>Clinic </a:t>
            </a:r>
            <a:r>
              <a:rPr lang="en-GB" dirty="0" err="1"/>
              <a:t>appt</a:t>
            </a:r>
            <a:r>
              <a:rPr lang="en-GB" dirty="0"/>
              <a:t> within 28 days. Perinatal service, BRI Maternity.</a:t>
            </a:r>
          </a:p>
          <a:p>
            <a:r>
              <a:rPr lang="en-GB" dirty="0"/>
              <a:t>90 mins with a senior psychiatrist.</a:t>
            </a:r>
          </a:p>
          <a:p>
            <a:r>
              <a:rPr lang="en-GB" dirty="0"/>
              <a:t>Consultation, information and advice. Not ongoing care.</a:t>
            </a:r>
          </a:p>
        </p:txBody>
      </p:sp>
    </p:spTree>
    <p:extLst>
      <p:ext uri="{BB962C8B-B14F-4D97-AF65-F5344CB8AC3E}">
        <p14:creationId xmlns:p14="http://schemas.microsoft.com/office/powerpoint/2010/main" val="3233239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SMABS, further information</a:t>
            </a:r>
          </a:p>
        </p:txBody>
      </p:sp>
      <p:sp>
        <p:nvSpPr>
          <p:cNvPr id="3" name="Content Placeholder 2"/>
          <p:cNvSpPr>
            <a:spLocks noGrp="1"/>
          </p:cNvSpPr>
          <p:nvPr>
            <p:ph idx="1"/>
          </p:nvPr>
        </p:nvSpPr>
        <p:spPr/>
        <p:txBody>
          <a:bodyPr/>
          <a:lstStyle/>
          <a:p>
            <a:r>
              <a:rPr lang="en-GB" dirty="0">
                <a:hlinkClick r:id="rId3"/>
              </a:rPr>
              <a:t>https://www.bdct.nhs.uk/services/specialist-mother-baby-mental-health-service/</a:t>
            </a:r>
            <a:endParaRPr lang="en-GB" dirty="0"/>
          </a:p>
          <a:p>
            <a:endParaRPr lang="en-GB" dirty="0"/>
          </a:p>
          <a:p>
            <a:r>
              <a:rPr lang="en-GB" dirty="0"/>
              <a:t>perinatalspecialistt@bdct.nhs.uk</a:t>
            </a:r>
          </a:p>
        </p:txBody>
      </p:sp>
    </p:spTree>
    <p:extLst>
      <p:ext uri="{BB962C8B-B14F-4D97-AF65-F5344CB8AC3E}">
        <p14:creationId xmlns:p14="http://schemas.microsoft.com/office/powerpoint/2010/main" val="1602059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discussion</a:t>
            </a:r>
          </a:p>
        </p:txBody>
      </p:sp>
      <p:sp>
        <p:nvSpPr>
          <p:cNvPr id="3" name="Content Placeholder 2"/>
          <p:cNvSpPr>
            <a:spLocks noGrp="1"/>
          </p:cNvSpPr>
          <p:nvPr>
            <p:ph idx="1"/>
          </p:nvPr>
        </p:nvSpPr>
        <p:spPr>
          <a:xfrm>
            <a:off x="628650" y="1299882"/>
            <a:ext cx="7886700" cy="4877081"/>
          </a:xfrm>
        </p:spPr>
        <p:txBody>
          <a:bodyPr>
            <a:normAutofit/>
          </a:bodyPr>
          <a:lstStyle/>
          <a:p>
            <a:r>
              <a:rPr lang="en-GB" i="1" dirty="0">
                <a:latin typeface="Calibri" panose="020F0502020204030204" pitchFamily="34" charset="0"/>
              </a:rPr>
              <a:t>Fast forward 12 years……</a:t>
            </a:r>
          </a:p>
          <a:p>
            <a:endParaRPr lang="en-GB" dirty="0">
              <a:latin typeface="Calibri" panose="020F0502020204030204" pitchFamily="34" charset="0"/>
            </a:endParaRPr>
          </a:p>
          <a:p>
            <a:r>
              <a:rPr lang="en-GB" dirty="0">
                <a:latin typeface="Calibri" panose="020F0502020204030204" pitchFamily="34" charset="0"/>
              </a:rPr>
              <a:t>You are about to see Anne to review her medication, she is now 40 years old and was recently started on sertraline for anxiety a month ago by your colleague. The notes reference ‘work related stress and behavioural issues child.’</a:t>
            </a:r>
          </a:p>
          <a:p>
            <a:r>
              <a:rPr lang="en-GB" dirty="0">
                <a:latin typeface="Calibri" panose="020F0502020204030204" pitchFamily="34" charset="0"/>
              </a:rPr>
              <a:t>Anne reports that she is not feeling much better</a:t>
            </a:r>
          </a:p>
          <a:p>
            <a:endParaRPr lang="en-GB" dirty="0">
              <a:latin typeface="Calibri" panose="020F0502020204030204" pitchFamily="34" charset="0"/>
            </a:endParaRPr>
          </a:p>
          <a:p>
            <a:pPr>
              <a:buFont typeface="Wingdings" panose="05000000000000000000" pitchFamily="2" charset="2"/>
              <a:buChar char="v"/>
            </a:pPr>
            <a:r>
              <a:rPr lang="en-GB" dirty="0">
                <a:latin typeface="Calibri" panose="020F0502020204030204" pitchFamily="34" charset="0"/>
              </a:rPr>
              <a:t>What questions do you want to ask Anne?</a:t>
            </a:r>
          </a:p>
        </p:txBody>
      </p:sp>
    </p:spTree>
    <p:extLst>
      <p:ext uri="{BB962C8B-B14F-4D97-AF65-F5344CB8AC3E}">
        <p14:creationId xmlns:p14="http://schemas.microsoft.com/office/powerpoint/2010/main" val="334569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Contextual safeguarding</a:t>
            </a:r>
          </a:p>
        </p:txBody>
      </p:sp>
      <p:sp>
        <p:nvSpPr>
          <p:cNvPr id="6" name="Content Placeholder 5"/>
          <p:cNvSpPr>
            <a:spLocks noGrp="1"/>
          </p:cNvSpPr>
          <p:nvPr>
            <p:ph idx="1"/>
          </p:nvPr>
        </p:nvSpPr>
        <p:spPr/>
        <p:txBody>
          <a:bodyPr/>
          <a:lstStyle/>
          <a:p>
            <a:pPr marL="0" indent="0">
              <a:buNone/>
            </a:pPr>
            <a:endParaRPr lang="en-GB" dirty="0"/>
          </a:p>
        </p:txBody>
      </p:sp>
      <p:sp>
        <p:nvSpPr>
          <p:cNvPr id="5" name="Rectangle 4"/>
          <p:cNvSpPr/>
          <p:nvPr/>
        </p:nvSpPr>
        <p:spPr>
          <a:xfrm>
            <a:off x="1043608" y="5445224"/>
            <a:ext cx="7056784" cy="646331"/>
          </a:xfrm>
          <a:prstGeom prst="rect">
            <a:avLst/>
          </a:prstGeom>
        </p:spPr>
        <p:txBody>
          <a:bodyPr wrap="square">
            <a:spAutoFit/>
          </a:bodyPr>
          <a:lstStyle/>
          <a:p>
            <a:r>
              <a:rPr lang="en-US" dirty="0">
                <a:latin typeface="Calibri" panose="020F0502020204030204" pitchFamily="34" charset="0"/>
              </a:rPr>
              <a:t>Contextual Safeguarding is an approach to understanding, and responding to, young people’s experiences of significant harm beyond their </a:t>
            </a:r>
            <a:r>
              <a:rPr lang="en-GB" dirty="0">
                <a:latin typeface="Calibri" panose="020F0502020204030204" pitchFamily="34" charset="0"/>
              </a:rPr>
              <a:t>families</a:t>
            </a:r>
            <a:r>
              <a:rPr lang="en-US" dirty="0">
                <a:latin typeface="Calibri" panose="020F0502020204030204" pitchFamily="34" charset="0"/>
              </a:rPr>
              <a:t>.</a:t>
            </a:r>
            <a:endParaRPr lang="en-GB" dirty="0">
              <a:latin typeface="Calibri" panose="020F0502020204030204" pitchFamily="34" charset="0"/>
            </a:endParaRPr>
          </a:p>
        </p:txBody>
      </p:sp>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1187624" y="1196752"/>
            <a:ext cx="5731510" cy="3876675"/>
          </a:xfrm>
          <a:prstGeom prst="rect">
            <a:avLst/>
          </a:prstGeom>
        </p:spPr>
      </p:pic>
    </p:spTree>
    <p:extLst>
      <p:ext uri="{BB962C8B-B14F-4D97-AF65-F5344CB8AC3E}">
        <p14:creationId xmlns:p14="http://schemas.microsoft.com/office/powerpoint/2010/main" val="2117959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994122"/>
          </a:xfrm>
        </p:spPr>
        <p:txBody>
          <a:bodyPr>
            <a:normAutofit fontScale="90000"/>
          </a:bodyPr>
          <a:lstStyle/>
          <a:p>
            <a:pPr algn="ctr"/>
            <a:r>
              <a:rPr lang="en-GB" dirty="0"/>
              <a:t>Child Exploitation</a:t>
            </a:r>
            <a:br>
              <a:rPr lang="en-GB" dirty="0"/>
            </a:br>
            <a:endParaRPr lang="en-GB" dirty="0"/>
          </a:p>
        </p:txBody>
      </p:sp>
      <p:sp>
        <p:nvSpPr>
          <p:cNvPr id="3" name="Content Placeholder 2"/>
          <p:cNvSpPr>
            <a:spLocks noGrp="1"/>
          </p:cNvSpPr>
          <p:nvPr>
            <p:ph idx="1"/>
          </p:nvPr>
        </p:nvSpPr>
        <p:spPr>
          <a:xfrm>
            <a:off x="628650" y="1568824"/>
            <a:ext cx="7886700" cy="4608139"/>
          </a:xfrm>
        </p:spPr>
        <p:txBody>
          <a:bodyPr>
            <a:noAutofit/>
          </a:bodyPr>
          <a:lstStyle/>
          <a:p>
            <a:r>
              <a:rPr lang="en-GB" sz="2400" dirty="0">
                <a:latin typeface="Calibri" panose="020F0502020204030204" pitchFamily="34" charset="0"/>
              </a:rPr>
              <a:t>Encompasses sexual exploitation, criminal exploitation modern slavery and trafficking [</a:t>
            </a:r>
            <a:r>
              <a:rPr lang="en-GB" sz="2400" i="1" dirty="0">
                <a:latin typeface="Calibri" panose="020F0502020204030204" pitchFamily="34" charset="0"/>
              </a:rPr>
              <a:t>often overlap</a:t>
            </a:r>
            <a:r>
              <a:rPr lang="en-GB" sz="2400" dirty="0">
                <a:latin typeface="Calibri" panose="020F0502020204030204" pitchFamily="34" charset="0"/>
              </a:rPr>
              <a:t>]</a:t>
            </a:r>
          </a:p>
          <a:p>
            <a:r>
              <a:rPr lang="en-GB" sz="2400" dirty="0">
                <a:latin typeface="Calibri" panose="020F0502020204030204" pitchFamily="34" charset="0"/>
              </a:rPr>
              <a:t>Identified as a serious and growing public health threat  </a:t>
            </a:r>
          </a:p>
          <a:p>
            <a:r>
              <a:rPr lang="en-GB" sz="2400" dirty="0">
                <a:latin typeface="Calibri" panose="020F0502020204030204" pitchFamily="34" charset="0"/>
              </a:rPr>
              <a:t>Close links with serious and organised crime, drugs and profit </a:t>
            </a:r>
          </a:p>
          <a:p>
            <a:r>
              <a:rPr lang="en-GB" sz="2400" dirty="0">
                <a:latin typeface="Calibri" panose="020F0502020204030204" pitchFamily="34" charset="0"/>
              </a:rPr>
              <a:t>More than 4600 serious and organised crime groups in UK</a:t>
            </a:r>
          </a:p>
          <a:p>
            <a:r>
              <a:rPr lang="en-GB" sz="2400" dirty="0">
                <a:latin typeface="Calibri" panose="020F0502020204030204" pitchFamily="34" charset="0"/>
              </a:rPr>
              <a:t>Serious and Organised Crime :</a:t>
            </a:r>
          </a:p>
          <a:p>
            <a:pPr marL="118872" indent="0">
              <a:buNone/>
            </a:pPr>
            <a:r>
              <a:rPr lang="en-GB" sz="2400" dirty="0">
                <a:latin typeface="Calibri" panose="020F0502020204030204" pitchFamily="34" charset="0"/>
              </a:rPr>
              <a:t> - cost to UK in excess of £37 billion per annum</a:t>
            </a:r>
          </a:p>
          <a:p>
            <a:pPr marL="118872" indent="0">
              <a:buNone/>
            </a:pPr>
            <a:r>
              <a:rPr lang="en-GB" sz="2400" dirty="0">
                <a:latin typeface="Calibri" panose="020F0502020204030204" pitchFamily="34" charset="0"/>
              </a:rPr>
              <a:t> -  kills more UK citizens each year than all other national security threats, war and natural disasters combined        </a:t>
            </a:r>
          </a:p>
          <a:p>
            <a:pPr marL="118872" indent="0">
              <a:buNone/>
            </a:pPr>
            <a:endParaRPr lang="en-GB" sz="1100" dirty="0"/>
          </a:p>
          <a:p>
            <a:pPr marL="118872" indent="0">
              <a:buNone/>
            </a:pPr>
            <a:r>
              <a:rPr lang="en-GB" sz="1100" dirty="0"/>
              <a:t>						HM Government (2018)</a:t>
            </a:r>
          </a:p>
          <a:p>
            <a:pPr marL="118872" indent="0">
              <a:buNone/>
            </a:pPr>
            <a:r>
              <a:rPr lang="en-GB" sz="1100" dirty="0"/>
              <a:t>						DOH (2012)</a:t>
            </a:r>
          </a:p>
          <a:p>
            <a:pPr marL="118872" indent="0">
              <a:buNone/>
            </a:pPr>
            <a:endParaRPr lang="en-GB" sz="1100" dirty="0"/>
          </a:p>
        </p:txBody>
      </p:sp>
    </p:spTree>
    <p:extLst>
      <p:ext uri="{BB962C8B-B14F-4D97-AF65-F5344CB8AC3E}">
        <p14:creationId xmlns:p14="http://schemas.microsoft.com/office/powerpoint/2010/main" val="2497458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Child Criminal Exploitation</a:t>
            </a:r>
          </a:p>
        </p:txBody>
      </p:sp>
      <p:sp>
        <p:nvSpPr>
          <p:cNvPr id="3" name="Content Placeholder 2"/>
          <p:cNvSpPr>
            <a:spLocks noGrp="1"/>
          </p:cNvSpPr>
          <p:nvPr>
            <p:ph idx="1"/>
          </p:nvPr>
        </p:nvSpPr>
        <p:spPr/>
        <p:txBody>
          <a:bodyPr>
            <a:normAutofit/>
          </a:bodyPr>
          <a:lstStyle/>
          <a:p>
            <a:pPr marL="0" indent="0">
              <a:buNone/>
            </a:pPr>
            <a:r>
              <a:rPr lang="en-GB" sz="2800" dirty="0">
                <a:latin typeface="Calibri" panose="020F0502020204030204" pitchFamily="34" charset="0"/>
              </a:rPr>
              <a:t>‘Child Criminal Exploitation… occurs where an individual or group takes advantage of an imbalance of power to coerce, control, manipulate or deceive a child or young person under the age of 18. The victim may have been criminally exploited even if the activity appears consensual. Child Criminal Exploitation does not always involve physical contact; it can also occur through the use of technology. </a:t>
            </a:r>
            <a:r>
              <a:rPr lang="en-GB" sz="2800" dirty="0"/>
              <a:t>‘</a:t>
            </a:r>
          </a:p>
          <a:p>
            <a:pPr marL="0" indent="0">
              <a:buNone/>
            </a:pPr>
            <a:r>
              <a:rPr lang="en-GB" sz="1100" dirty="0"/>
              <a:t>Home Office (2018)</a:t>
            </a:r>
          </a:p>
          <a:p>
            <a:endParaRPr lang="en-GB" sz="2800" b="1" dirty="0"/>
          </a:p>
          <a:p>
            <a:pPr marL="0" indent="0">
              <a:buNone/>
            </a:pPr>
            <a:endParaRPr lang="en-GB" sz="2800" b="1" dirty="0"/>
          </a:p>
          <a:p>
            <a:endParaRPr lang="en-GB" sz="2800" b="1" dirty="0"/>
          </a:p>
        </p:txBody>
      </p:sp>
    </p:spTree>
    <p:extLst>
      <p:ext uri="{BB962C8B-B14F-4D97-AF65-F5344CB8AC3E}">
        <p14:creationId xmlns:p14="http://schemas.microsoft.com/office/powerpoint/2010/main" val="1429286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GB" dirty="0"/>
              <a:t>What is a Gang?</a:t>
            </a:r>
          </a:p>
        </p:txBody>
      </p:sp>
      <p:sp>
        <p:nvSpPr>
          <p:cNvPr id="4" name="Content Placeholder 3"/>
          <p:cNvSpPr>
            <a:spLocks noGrp="1"/>
          </p:cNvSpPr>
          <p:nvPr>
            <p:ph sz="half" idx="1"/>
          </p:nvPr>
        </p:nvSpPr>
        <p:spPr/>
        <p:txBody>
          <a:bodyPr>
            <a:normAutofit fontScale="77500" lnSpcReduction="20000"/>
          </a:bodyPr>
          <a:lstStyle/>
          <a:p>
            <a:pPr marL="0" indent="0">
              <a:buNone/>
            </a:pPr>
            <a:r>
              <a:rPr lang="en-GB" dirty="0"/>
              <a:t>“</a:t>
            </a:r>
            <a:r>
              <a:rPr lang="en-GB" dirty="0">
                <a:latin typeface="Calibri" panose="020F0502020204030204" pitchFamily="34" charset="0"/>
              </a:rPr>
              <a:t>A relatively durable, predominantly street-based group of young people who:</a:t>
            </a:r>
          </a:p>
          <a:p>
            <a:pPr marL="457200" indent="-457200">
              <a:buFontTx/>
              <a:buChar char="-"/>
            </a:pPr>
            <a:r>
              <a:rPr lang="en-GB" dirty="0">
                <a:latin typeface="Calibri" panose="020F0502020204030204" pitchFamily="34" charset="0"/>
              </a:rPr>
              <a:t>See themselves as a discernable group</a:t>
            </a:r>
          </a:p>
          <a:p>
            <a:pPr marL="457200" indent="-457200">
              <a:buFontTx/>
              <a:buChar char="-"/>
            </a:pPr>
            <a:r>
              <a:rPr lang="en-GB" dirty="0">
                <a:latin typeface="Calibri" panose="020F0502020204030204" pitchFamily="34" charset="0"/>
              </a:rPr>
              <a:t>Engage in a range of criminal activity</a:t>
            </a:r>
          </a:p>
          <a:p>
            <a:pPr marL="457200" indent="-457200">
              <a:buFontTx/>
              <a:buChar char="-"/>
            </a:pPr>
            <a:r>
              <a:rPr lang="en-GB" dirty="0">
                <a:latin typeface="Calibri" panose="020F0502020204030204" pitchFamily="34" charset="0"/>
              </a:rPr>
              <a:t>Identify or lay claim over territory</a:t>
            </a:r>
          </a:p>
          <a:p>
            <a:pPr marL="457200" indent="-457200">
              <a:buFontTx/>
              <a:buChar char="-"/>
            </a:pPr>
            <a:r>
              <a:rPr lang="en-GB" dirty="0">
                <a:latin typeface="Calibri" panose="020F0502020204030204" pitchFamily="34" charset="0"/>
              </a:rPr>
              <a:t>Have some form of identifying structural feature</a:t>
            </a:r>
          </a:p>
          <a:p>
            <a:pPr marL="457200" indent="-457200">
              <a:buFontTx/>
              <a:buChar char="-"/>
            </a:pPr>
            <a:r>
              <a:rPr lang="en-GB" dirty="0">
                <a:latin typeface="Calibri" panose="020F0502020204030204" pitchFamily="34" charset="0"/>
              </a:rPr>
              <a:t>Are in conflict with other, similar, gangs”     </a:t>
            </a:r>
          </a:p>
          <a:p>
            <a:pPr marL="0" indent="0">
              <a:buNone/>
            </a:pPr>
            <a:r>
              <a:rPr lang="en-GB" sz="1600" dirty="0">
                <a:latin typeface="Calibri" panose="020F0502020204030204" pitchFamily="34" charset="0"/>
              </a:rPr>
              <a:t>(Centre for Social Justice 2009)</a:t>
            </a:r>
          </a:p>
          <a:p>
            <a:pPr marL="457200" indent="-457200">
              <a:buFontTx/>
              <a:buChar char="-"/>
            </a:pPr>
            <a:endParaRPr lang="en-GB" dirty="0">
              <a:latin typeface="Calibri" panose="020F0502020204030204" pitchFamily="34" charset="0"/>
            </a:endParaRPr>
          </a:p>
          <a:p>
            <a:pPr marL="514350" indent="-514350">
              <a:buAutoNum type="arabicPeriod"/>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sz="1200" dirty="0"/>
          </a:p>
        </p:txBody>
      </p:sp>
      <p:sp>
        <p:nvSpPr>
          <p:cNvPr id="2" name="Sun 1"/>
          <p:cNvSpPr/>
          <p:nvPr/>
        </p:nvSpPr>
        <p:spPr>
          <a:xfrm>
            <a:off x="7955280" y="901337"/>
            <a:ext cx="574766" cy="509452"/>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6">
            <a:extLst>
              <a:ext uri="{FF2B5EF4-FFF2-40B4-BE49-F238E27FC236}">
                <a16:creationId xmlns:a16="http://schemas.microsoft.com/office/drawing/2014/main" id="{7C93C437-85B7-4889-BC6F-CB2D1FC37112}"/>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10264547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is at risk of gang-related harm?</a:t>
            </a:r>
          </a:p>
        </p:txBody>
      </p:sp>
      <p:sp>
        <p:nvSpPr>
          <p:cNvPr id="3" name="Content Placeholder 2"/>
          <p:cNvSpPr>
            <a:spLocks noGrp="1"/>
          </p:cNvSpPr>
          <p:nvPr>
            <p:ph idx="1"/>
          </p:nvPr>
        </p:nvSpPr>
        <p:spPr/>
        <p:txBody>
          <a:bodyPr/>
          <a:lstStyle/>
          <a:p>
            <a:pPr marL="0" indent="0">
              <a:buNone/>
            </a:pPr>
            <a:r>
              <a:rPr lang="en-GB" dirty="0">
                <a:latin typeface="Calibri" panose="020F0502020204030204" pitchFamily="34" charset="0"/>
              </a:rPr>
              <a:t>Young people who are:</a:t>
            </a:r>
          </a:p>
          <a:p>
            <a:pPr marL="514350" indent="-514350">
              <a:buAutoNum type="arabicPeriod"/>
            </a:pPr>
            <a:r>
              <a:rPr lang="en-GB" dirty="0">
                <a:latin typeface="Calibri" panose="020F0502020204030204" pitchFamily="34" charset="0"/>
              </a:rPr>
              <a:t>Gang involved</a:t>
            </a:r>
          </a:p>
          <a:p>
            <a:pPr marL="514350" indent="-514350">
              <a:buAutoNum type="arabicPeriod"/>
            </a:pPr>
            <a:r>
              <a:rPr lang="en-GB" dirty="0">
                <a:latin typeface="Calibri" panose="020F0502020204030204" pitchFamily="34" charset="0"/>
              </a:rPr>
              <a:t>Not gang involved but living in an area where gangs are active </a:t>
            </a:r>
          </a:p>
          <a:p>
            <a:pPr marL="514350" indent="-514350">
              <a:buAutoNum type="arabicPeriod"/>
            </a:pPr>
            <a:r>
              <a:rPr lang="en-GB" dirty="0">
                <a:latin typeface="Calibri" panose="020F0502020204030204" pitchFamily="34" charset="0"/>
              </a:rPr>
              <a:t>Not gang involved but at risk of being a victim of gangs</a:t>
            </a:r>
          </a:p>
          <a:p>
            <a:pPr marL="514350" indent="-514350">
              <a:buAutoNum type="arabicPeriod"/>
            </a:pPr>
            <a:r>
              <a:rPr lang="en-GB" dirty="0">
                <a:latin typeface="Calibri" panose="020F0502020204030204" pitchFamily="34" charset="0"/>
              </a:rPr>
              <a:t>Not gang involved but family members/friends are gang members</a:t>
            </a:r>
          </a:p>
          <a:p>
            <a:endParaRPr lang="en-GB" dirty="0"/>
          </a:p>
        </p:txBody>
      </p:sp>
    </p:spTree>
    <p:extLst>
      <p:ext uri="{BB962C8B-B14F-4D97-AF65-F5344CB8AC3E}">
        <p14:creationId xmlns:p14="http://schemas.microsoft.com/office/powerpoint/2010/main" val="25595396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Children at risk in numbers</a:t>
            </a:r>
          </a:p>
        </p:txBody>
      </p:sp>
      <p:sp>
        <p:nvSpPr>
          <p:cNvPr id="5" name="Content Placeholder 4"/>
          <p:cNvSpPr>
            <a:spLocks noGrp="1"/>
          </p:cNvSpPr>
          <p:nvPr>
            <p:ph idx="1"/>
          </p:nvPr>
        </p:nvSpPr>
        <p:spPr>
          <a:xfrm>
            <a:off x="628650" y="1317812"/>
            <a:ext cx="7886700" cy="4859151"/>
          </a:xfrm>
        </p:spPr>
        <p:txBody>
          <a:bodyPr>
            <a:normAutofit/>
          </a:bodyPr>
          <a:lstStyle/>
          <a:p>
            <a:r>
              <a:rPr lang="en-GB" dirty="0">
                <a:latin typeface="Calibri" panose="020F0502020204030204" pitchFamily="34" charset="0"/>
              </a:rPr>
              <a:t>313,000 – know someone who is a gang member</a:t>
            </a:r>
          </a:p>
          <a:p>
            <a:pPr marL="0" indent="0">
              <a:buNone/>
            </a:pPr>
            <a:r>
              <a:rPr lang="en-GB" dirty="0">
                <a:latin typeface="Calibri" panose="020F0502020204030204" pitchFamily="34" charset="0"/>
              </a:rPr>
              <a:t>Of whom:</a:t>
            </a:r>
          </a:p>
          <a:p>
            <a:r>
              <a:rPr lang="en-GB" dirty="0">
                <a:latin typeface="Calibri" panose="020F0502020204030204" pitchFamily="34" charset="0"/>
              </a:rPr>
              <a:t>33,000 – siblings of a gang member</a:t>
            </a:r>
          </a:p>
          <a:p>
            <a:r>
              <a:rPr lang="en-GB" dirty="0">
                <a:latin typeface="Calibri" panose="020F0502020204030204" pitchFamily="34" charset="0"/>
              </a:rPr>
              <a:t>34,000 – victims of a violent crime</a:t>
            </a:r>
          </a:p>
          <a:p>
            <a:r>
              <a:rPr lang="en-GB" dirty="0">
                <a:latin typeface="Calibri" panose="020F0502020204030204" pitchFamily="34" charset="0"/>
              </a:rPr>
              <a:t>6560 – identified as gang members by agencies</a:t>
            </a:r>
          </a:p>
          <a:p>
            <a:pPr marL="0" indent="0">
              <a:buNone/>
            </a:pPr>
            <a:r>
              <a:rPr lang="en-GB" dirty="0">
                <a:latin typeface="Calibri" panose="020F0502020204030204" pitchFamily="34" charset="0"/>
              </a:rPr>
              <a:t>                                                            </a:t>
            </a:r>
            <a:r>
              <a:rPr lang="en-GB" sz="1100" dirty="0">
                <a:latin typeface="Calibri" panose="020F0502020204030204" pitchFamily="34" charset="0"/>
              </a:rPr>
              <a:t>(Office of Children’s Commissioner 2019)</a:t>
            </a:r>
          </a:p>
          <a:p>
            <a:endParaRPr lang="en-GB" dirty="0">
              <a:latin typeface="Calibri" panose="020F0502020204030204" pitchFamily="34" charset="0"/>
            </a:endParaRPr>
          </a:p>
          <a:p>
            <a:r>
              <a:rPr lang="en-GB" dirty="0">
                <a:latin typeface="Calibri" panose="020F0502020204030204" pitchFamily="34" charset="0"/>
              </a:rPr>
              <a:t>27,000 – self identify as gang members </a:t>
            </a:r>
            <a:r>
              <a:rPr lang="en-GB" sz="1000" dirty="0">
                <a:latin typeface="Calibri" panose="020F0502020204030204" pitchFamily="34" charset="0"/>
              </a:rPr>
              <a:t>– (British Crime survey, 2018)</a:t>
            </a:r>
          </a:p>
          <a:p>
            <a:endParaRPr lang="en-GB" dirty="0"/>
          </a:p>
        </p:txBody>
      </p:sp>
    </p:spTree>
    <p:extLst>
      <p:ext uri="{BB962C8B-B14F-4D97-AF65-F5344CB8AC3E}">
        <p14:creationId xmlns:p14="http://schemas.microsoft.com/office/powerpoint/2010/main" val="34607371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54074"/>
          </a:xfrm>
        </p:spPr>
        <p:txBody>
          <a:bodyPr/>
          <a:lstStyle/>
          <a:p>
            <a:r>
              <a:rPr lang="en-GB" dirty="0"/>
              <a:t>Local statistics</a:t>
            </a:r>
          </a:p>
        </p:txBody>
      </p:sp>
      <p:sp>
        <p:nvSpPr>
          <p:cNvPr id="3" name="Content Placeholder 2"/>
          <p:cNvSpPr>
            <a:spLocks noGrp="1"/>
          </p:cNvSpPr>
          <p:nvPr>
            <p:ph idx="1"/>
          </p:nvPr>
        </p:nvSpPr>
        <p:spPr>
          <a:xfrm>
            <a:off x="628650" y="1371600"/>
            <a:ext cx="7886700" cy="4805363"/>
          </a:xfrm>
        </p:spPr>
        <p:txBody>
          <a:bodyPr>
            <a:normAutofit fontScale="92500" lnSpcReduction="20000"/>
          </a:bodyPr>
          <a:lstStyle/>
          <a:p>
            <a:r>
              <a:rPr lang="en-GB" dirty="0"/>
              <a:t>51 identified organised crime gangs in Bradford.</a:t>
            </a:r>
          </a:p>
          <a:p>
            <a:endParaRPr lang="en-GB" dirty="0"/>
          </a:p>
          <a:p>
            <a:r>
              <a:rPr lang="en-GB" dirty="0"/>
              <a:t>471 children who are connected either through committing criminal acts on behalf of the gangs, or being closely related to active gang members.</a:t>
            </a:r>
          </a:p>
          <a:p>
            <a:endParaRPr lang="en-GB" dirty="0"/>
          </a:p>
          <a:p>
            <a:r>
              <a:rPr lang="en-GB" dirty="0"/>
              <a:t>2 of the organised crime gangs in Bradford have been linked to county lines.</a:t>
            </a:r>
          </a:p>
          <a:p>
            <a:endParaRPr lang="en-GB" dirty="0"/>
          </a:p>
          <a:p>
            <a:endParaRPr lang="en-GB" dirty="0"/>
          </a:p>
          <a:p>
            <a:endParaRPr lang="en-GB" dirty="0"/>
          </a:p>
          <a:p>
            <a:pPr marL="0" indent="0">
              <a:buNone/>
            </a:pPr>
            <a:r>
              <a:rPr lang="en-GB" sz="2200" dirty="0"/>
              <a:t>						W Y Police, Oct 2018</a:t>
            </a:r>
          </a:p>
        </p:txBody>
      </p:sp>
      <p:sp>
        <p:nvSpPr>
          <p:cNvPr id="4" name="Sun 3"/>
          <p:cNvSpPr/>
          <p:nvPr/>
        </p:nvSpPr>
        <p:spPr>
          <a:xfrm>
            <a:off x="7903029" y="666206"/>
            <a:ext cx="535577" cy="50945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2745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County Lines</a:t>
            </a:r>
          </a:p>
        </p:txBody>
      </p:sp>
      <p:sp>
        <p:nvSpPr>
          <p:cNvPr id="3" name="Content Placeholder 2"/>
          <p:cNvSpPr>
            <a:spLocks noGrp="1"/>
          </p:cNvSpPr>
          <p:nvPr>
            <p:ph idx="1"/>
          </p:nvPr>
        </p:nvSpPr>
        <p:spPr>
          <a:xfrm>
            <a:off x="539552" y="1556792"/>
            <a:ext cx="8352928" cy="5112568"/>
          </a:xfrm>
        </p:spPr>
        <p:txBody>
          <a:bodyPr>
            <a:normAutofit fontScale="32500" lnSpcReduction="20000"/>
          </a:bodyPr>
          <a:lstStyle/>
          <a:p>
            <a:pPr>
              <a:spcBef>
                <a:spcPct val="0"/>
              </a:spcBef>
              <a:spcAft>
                <a:spcPts val="1200"/>
              </a:spcAft>
            </a:pPr>
            <a:r>
              <a:rPr lang="en-GB" altLang="en-US" sz="7400" dirty="0">
                <a:latin typeface="Calibri" panose="020F0502020204030204" pitchFamily="34" charset="0"/>
              </a:rPr>
              <a:t>County Lines typically involves a gang from a large urban area travelling to locations such as county or coastal towns to sell class A drugs.</a:t>
            </a:r>
          </a:p>
          <a:p>
            <a:pPr>
              <a:spcBef>
                <a:spcPct val="0"/>
              </a:spcBef>
              <a:spcAft>
                <a:spcPts val="1200"/>
              </a:spcAft>
            </a:pPr>
            <a:endParaRPr lang="en-GB" altLang="en-US" sz="7400" dirty="0">
              <a:latin typeface="Calibri" panose="020F0502020204030204" pitchFamily="34" charset="0"/>
            </a:endParaRPr>
          </a:p>
          <a:p>
            <a:pPr>
              <a:spcBef>
                <a:spcPct val="0"/>
              </a:spcBef>
              <a:spcAft>
                <a:spcPts val="1200"/>
              </a:spcAft>
            </a:pPr>
            <a:r>
              <a:rPr lang="en-GB" altLang="en-US" sz="7400" dirty="0">
                <a:latin typeface="Calibri" panose="020F0502020204030204" pitchFamily="34" charset="0"/>
              </a:rPr>
              <a:t>Users are contacted via a mobile phone line used by the gang.</a:t>
            </a:r>
          </a:p>
          <a:p>
            <a:pPr>
              <a:spcBef>
                <a:spcPct val="0"/>
              </a:spcBef>
              <a:spcAft>
                <a:spcPts val="1200"/>
              </a:spcAft>
            </a:pPr>
            <a:endParaRPr lang="en-GB" altLang="en-US" sz="7400" dirty="0">
              <a:latin typeface="Calibri" panose="020F0502020204030204" pitchFamily="34" charset="0"/>
            </a:endParaRPr>
          </a:p>
          <a:p>
            <a:pPr>
              <a:spcBef>
                <a:spcPct val="0"/>
              </a:spcBef>
              <a:spcAft>
                <a:spcPts val="1200"/>
              </a:spcAft>
            </a:pPr>
            <a:r>
              <a:rPr lang="en-GB" altLang="en-US" sz="7400" dirty="0">
                <a:latin typeface="Calibri" panose="020F0502020204030204" pitchFamily="34" charset="0"/>
              </a:rPr>
              <a:t>Couriers travel between the gang’s urban base and the county locations on a regular basis to collect cash and deliver drugs. </a:t>
            </a:r>
          </a:p>
          <a:p>
            <a:pPr>
              <a:spcBef>
                <a:spcPct val="0"/>
              </a:spcBef>
              <a:spcAft>
                <a:spcPts val="1200"/>
              </a:spcAft>
            </a:pPr>
            <a:endParaRPr lang="en-GB" altLang="en-US" sz="7400" dirty="0">
              <a:latin typeface="Calibri" panose="020F0502020204030204" pitchFamily="34" charset="0"/>
            </a:endParaRPr>
          </a:p>
          <a:p>
            <a:pPr>
              <a:spcBef>
                <a:spcPct val="0"/>
              </a:spcBef>
              <a:spcAft>
                <a:spcPts val="1200"/>
              </a:spcAft>
            </a:pPr>
            <a:r>
              <a:rPr lang="en-GB" altLang="en-US" sz="7400" dirty="0">
                <a:latin typeface="Calibri" panose="020F0502020204030204" pitchFamily="34" charset="0"/>
              </a:rPr>
              <a:t>Young people groomed to act as couriers and deliver drugs to customers out of their areas – this often involves deception, intimidation, violence, debt bondage and/or grooming.</a:t>
            </a:r>
          </a:p>
          <a:p>
            <a:pPr marL="118872" indent="0">
              <a:spcBef>
                <a:spcPct val="0"/>
              </a:spcBef>
              <a:spcAft>
                <a:spcPts val="1200"/>
              </a:spcAft>
              <a:buNone/>
            </a:pPr>
            <a:r>
              <a:rPr lang="en-GB" altLang="en-US" sz="2800" dirty="0">
                <a:latin typeface="Calibri" panose="020F0502020204030204" pitchFamily="34" charset="0"/>
              </a:rPr>
              <a:t>							(Home Office 2018)</a:t>
            </a:r>
            <a:endParaRPr lang="en-GB" dirty="0"/>
          </a:p>
        </p:txBody>
      </p:sp>
    </p:spTree>
    <p:extLst>
      <p:ext uri="{BB962C8B-B14F-4D97-AF65-F5344CB8AC3E}">
        <p14:creationId xmlns:p14="http://schemas.microsoft.com/office/powerpoint/2010/main" val="208008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Gang as ‘Family’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93175554"/>
              </p:ext>
            </p:extLst>
          </p:nvPr>
        </p:nvGraphicFramePr>
        <p:xfrm>
          <a:off x="301625" y="1276164"/>
          <a:ext cx="850423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83968" y="6237312"/>
            <a:ext cx="184731" cy="369332"/>
          </a:xfrm>
          <a:prstGeom prst="rect">
            <a:avLst/>
          </a:prstGeom>
          <a:noFill/>
        </p:spPr>
        <p:txBody>
          <a:bodyPr wrap="none" rtlCol="0">
            <a:spAutoFit/>
          </a:bodyPr>
          <a:lstStyle/>
          <a:p>
            <a:endParaRPr lang="en-GB" dirty="0"/>
          </a:p>
        </p:txBody>
      </p:sp>
      <p:sp>
        <p:nvSpPr>
          <p:cNvPr id="6" name="TextBox 5"/>
          <p:cNvSpPr txBox="1"/>
          <p:nvPr/>
        </p:nvSpPr>
        <p:spPr>
          <a:xfrm>
            <a:off x="7452320" y="6309167"/>
            <a:ext cx="1512168" cy="276999"/>
          </a:xfrm>
          <a:prstGeom prst="rect">
            <a:avLst/>
          </a:prstGeom>
          <a:noFill/>
        </p:spPr>
        <p:txBody>
          <a:bodyPr wrap="square" rtlCol="0">
            <a:spAutoFit/>
          </a:bodyPr>
          <a:lstStyle/>
          <a:p>
            <a:r>
              <a:rPr lang="en-GB" sz="1200" dirty="0" err="1"/>
              <a:t>Pinkney</a:t>
            </a:r>
            <a:r>
              <a:rPr lang="en-GB" sz="1200" dirty="0"/>
              <a:t>, 2018</a:t>
            </a:r>
          </a:p>
        </p:txBody>
      </p:sp>
    </p:spTree>
    <p:extLst>
      <p:ext uri="{BB962C8B-B14F-4D97-AF65-F5344CB8AC3E}">
        <p14:creationId xmlns:p14="http://schemas.microsoft.com/office/powerpoint/2010/main" val="3237700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534400" cy="936104"/>
          </a:xfrm>
        </p:spPr>
        <p:txBody>
          <a:bodyPr>
            <a:normAutofit fontScale="90000"/>
          </a:bodyPr>
          <a:lstStyle/>
          <a:p>
            <a:pPr algn="ctr"/>
            <a:r>
              <a:rPr lang="en-GB" dirty="0"/>
              <a:t>Practices Used in Gangs </a:t>
            </a:r>
            <a:br>
              <a:rPr lang="en-GB" dirty="0"/>
            </a:br>
            <a:r>
              <a:rPr lang="en-GB" dirty="0"/>
              <a:t>and County Lines</a:t>
            </a:r>
          </a:p>
        </p:txBody>
      </p:sp>
      <p:sp>
        <p:nvSpPr>
          <p:cNvPr id="3" name="Content Placeholder 2"/>
          <p:cNvSpPr>
            <a:spLocks noGrp="1"/>
          </p:cNvSpPr>
          <p:nvPr>
            <p:ph idx="1"/>
          </p:nvPr>
        </p:nvSpPr>
        <p:spPr/>
        <p:txBody>
          <a:bodyPr>
            <a:normAutofit fontScale="70000" lnSpcReduction="20000"/>
          </a:bodyPr>
          <a:lstStyle/>
          <a:p>
            <a:r>
              <a:rPr lang="en-GB" sz="2400" dirty="0"/>
              <a:t>Sophisticated business models able to evolve and respond quickly to avoid police disruption – </a:t>
            </a:r>
            <a:r>
              <a:rPr lang="en-GB" sz="2400" dirty="0">
                <a:hlinkClick r:id="rId3"/>
              </a:rPr>
              <a:t>drill music</a:t>
            </a:r>
            <a:r>
              <a:rPr lang="en-GB" sz="2400" dirty="0"/>
              <a:t>, branding</a:t>
            </a:r>
          </a:p>
          <a:p>
            <a:r>
              <a:rPr lang="en-GB" sz="2400" dirty="0"/>
              <a:t>Use of mass marketing techniques </a:t>
            </a:r>
          </a:p>
          <a:p>
            <a:r>
              <a:rPr lang="en-GB" sz="2400" dirty="0"/>
              <a:t>Recruiting younger children – ‘</a:t>
            </a:r>
            <a:r>
              <a:rPr lang="en-GB" sz="2400" dirty="0" err="1"/>
              <a:t>tinies</a:t>
            </a:r>
            <a:r>
              <a:rPr lang="en-GB" sz="2400" dirty="0"/>
              <a:t>’   </a:t>
            </a:r>
          </a:p>
          <a:p>
            <a:r>
              <a:rPr lang="en-GB" sz="2400" dirty="0"/>
              <a:t>Recruiting ‘clean skins’ </a:t>
            </a:r>
          </a:p>
          <a:p>
            <a:r>
              <a:rPr lang="en-GB" sz="2400" dirty="0"/>
              <a:t>Constant surveillance of runners through ‘find my </a:t>
            </a:r>
            <a:r>
              <a:rPr lang="en-GB" sz="2400" dirty="0" err="1"/>
              <a:t>iphone</a:t>
            </a:r>
            <a:r>
              <a:rPr lang="en-GB" sz="2400" dirty="0"/>
              <a:t>’ </a:t>
            </a:r>
          </a:p>
          <a:p>
            <a:r>
              <a:rPr lang="en-GB" sz="2400" dirty="0"/>
              <a:t>Move towards partnership rather than conflict with rival gangs </a:t>
            </a:r>
          </a:p>
          <a:p>
            <a:r>
              <a:rPr lang="en-GB" sz="2400" dirty="0"/>
              <a:t>Debt bondage   </a:t>
            </a:r>
          </a:p>
          <a:p>
            <a:r>
              <a:rPr lang="en-GB" sz="2400" dirty="0"/>
              <a:t>‘Pop up’ brothels next to </a:t>
            </a:r>
            <a:r>
              <a:rPr lang="en-GB" sz="2400" dirty="0" err="1"/>
              <a:t>traphouses</a:t>
            </a:r>
            <a:endParaRPr lang="en-GB" sz="2400" dirty="0"/>
          </a:p>
          <a:p>
            <a:r>
              <a:rPr lang="en-GB" sz="2400" dirty="0"/>
              <a:t>Cuckooing</a:t>
            </a:r>
          </a:p>
          <a:p>
            <a:r>
              <a:rPr lang="en-GB" sz="2400" dirty="0"/>
              <a:t>Use of budget hotels and Air </a:t>
            </a:r>
            <a:r>
              <a:rPr lang="en-GB" sz="2400" dirty="0" err="1"/>
              <a:t>BnB</a:t>
            </a:r>
            <a:endParaRPr lang="en-GB" sz="2400" dirty="0"/>
          </a:p>
          <a:p>
            <a:r>
              <a:rPr lang="en-GB" sz="2400" dirty="0"/>
              <a:t>Use of app based taxi companies to transport exploited young people.</a:t>
            </a:r>
          </a:p>
          <a:p>
            <a:r>
              <a:rPr lang="en-GB" sz="2400" dirty="0"/>
              <a:t>Giving children guidelines on behaviour to avoid police or professional notice.</a:t>
            </a:r>
          </a:p>
          <a:p>
            <a:r>
              <a:rPr lang="en-GB" sz="2400" dirty="0"/>
              <a:t>Threats of extreme violence –knife crime is a significant feature</a:t>
            </a:r>
          </a:p>
          <a:p>
            <a:pPr marL="0" indent="0">
              <a:buNone/>
            </a:pPr>
            <a:endParaRPr lang="en-GB" sz="2400" dirty="0"/>
          </a:p>
          <a:p>
            <a:pPr marL="118872" indent="0">
              <a:buNone/>
            </a:pPr>
            <a:endParaRPr lang="en-GB" sz="2400" dirty="0"/>
          </a:p>
          <a:p>
            <a:endParaRPr lang="en-GB" sz="2400" dirty="0"/>
          </a:p>
          <a:p>
            <a:endParaRPr lang="en-GB" sz="2400" dirty="0"/>
          </a:p>
        </p:txBody>
      </p:sp>
      <p:sp>
        <p:nvSpPr>
          <p:cNvPr id="4" name="Sun 3"/>
          <p:cNvSpPr/>
          <p:nvPr/>
        </p:nvSpPr>
        <p:spPr>
          <a:xfrm>
            <a:off x="7876903" y="770709"/>
            <a:ext cx="457200" cy="4572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48139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Children At Risk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590062"/>
              </p:ext>
            </p:extLst>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444116" y="6317667"/>
            <a:ext cx="5616624" cy="430887"/>
          </a:xfrm>
          <a:prstGeom prst="rect">
            <a:avLst/>
          </a:prstGeom>
          <a:noFill/>
        </p:spPr>
        <p:txBody>
          <a:bodyPr wrap="square" rtlCol="0">
            <a:spAutoFit/>
          </a:bodyPr>
          <a:lstStyle/>
          <a:p>
            <a:r>
              <a:rPr lang="en-GB" sz="1100" dirty="0"/>
              <a:t>						Office of the Children's Commissioner (2019)</a:t>
            </a:r>
          </a:p>
          <a:p>
            <a:r>
              <a:rPr lang="en-GB" sz="1100" dirty="0"/>
              <a:t>						Early Intervention Foundation (2015)</a:t>
            </a:r>
          </a:p>
        </p:txBody>
      </p:sp>
      <p:sp>
        <p:nvSpPr>
          <p:cNvPr id="6" name="TextBox 5"/>
          <p:cNvSpPr txBox="1"/>
          <p:nvPr/>
        </p:nvSpPr>
        <p:spPr>
          <a:xfrm>
            <a:off x="2725648" y="5876704"/>
            <a:ext cx="3600400" cy="369332"/>
          </a:xfrm>
          <a:prstGeom prst="rect">
            <a:avLst/>
          </a:prstGeom>
          <a:noFill/>
        </p:spPr>
        <p:txBody>
          <a:bodyPr wrap="square" rtlCol="0">
            <a:spAutoFit/>
          </a:bodyPr>
          <a:lstStyle/>
          <a:p>
            <a:r>
              <a:rPr lang="en-GB" b="1" dirty="0">
                <a:solidFill>
                  <a:srgbClr val="FF0000"/>
                </a:solidFill>
              </a:rPr>
              <a:t>PUSH AND PULL FACTORS</a:t>
            </a:r>
          </a:p>
        </p:txBody>
      </p:sp>
    </p:spTree>
    <p:extLst>
      <p:ext uri="{BB962C8B-B14F-4D97-AF65-F5344CB8AC3E}">
        <p14:creationId xmlns:p14="http://schemas.microsoft.com/office/powerpoint/2010/main" val="2594670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Vulnerability</a:t>
            </a:r>
          </a:p>
        </p:txBody>
      </p:sp>
      <p:sp>
        <p:nvSpPr>
          <p:cNvPr id="3" name="Content Placeholder 2"/>
          <p:cNvSpPr>
            <a:spLocks noGrp="1"/>
          </p:cNvSpPr>
          <p:nvPr>
            <p:ph idx="1"/>
          </p:nvPr>
        </p:nvSpPr>
        <p:spPr>
          <a:xfrm>
            <a:off x="628650" y="1281953"/>
            <a:ext cx="7886700" cy="4895010"/>
          </a:xfrm>
        </p:spPr>
        <p:txBody>
          <a:bodyPr>
            <a:normAutofit/>
          </a:bodyPr>
          <a:lstStyle/>
          <a:p>
            <a:r>
              <a:rPr lang="en-GB" sz="2600" dirty="0">
                <a:latin typeface="Calibri" panose="020F0502020204030204" pitchFamily="34" charset="0"/>
              </a:rPr>
              <a:t>2.3 million children living in vulnerable families</a:t>
            </a:r>
          </a:p>
          <a:p>
            <a:r>
              <a:rPr lang="en-GB" sz="2600" dirty="0">
                <a:latin typeface="Calibri" panose="020F0502020204030204" pitchFamily="34" charset="0"/>
              </a:rPr>
              <a:t>Increase in drug use in 10-15 years olds Home Office (2018)</a:t>
            </a:r>
          </a:p>
          <a:p>
            <a:r>
              <a:rPr lang="en-GB" sz="2600" dirty="0">
                <a:latin typeface="Calibri" panose="020F0502020204030204" pitchFamily="34" charset="0"/>
              </a:rPr>
              <a:t>Increase in children living in poverty</a:t>
            </a:r>
          </a:p>
          <a:p>
            <a:r>
              <a:rPr lang="en-GB" sz="2600" dirty="0">
                <a:latin typeface="Calibri" panose="020F0502020204030204" pitchFamily="34" charset="0"/>
              </a:rPr>
              <a:t>Increase in children living in temporary accommodation</a:t>
            </a:r>
          </a:p>
          <a:p>
            <a:r>
              <a:rPr lang="en-GB" sz="2600" dirty="0">
                <a:latin typeface="Calibri" panose="020F0502020204030204" pitchFamily="34" charset="0"/>
              </a:rPr>
              <a:t>Increase in permanent exclusions</a:t>
            </a:r>
          </a:p>
          <a:p>
            <a:r>
              <a:rPr lang="en-GB" sz="2600" dirty="0">
                <a:latin typeface="Calibri" panose="020F0502020204030204" pitchFamily="34" charset="0"/>
              </a:rPr>
              <a:t>Increase in Children in Care</a:t>
            </a:r>
          </a:p>
          <a:p>
            <a:r>
              <a:rPr lang="en-GB" sz="2600" dirty="0">
                <a:latin typeface="Calibri" panose="020F0502020204030204" pitchFamily="34" charset="0"/>
              </a:rPr>
              <a:t>Increase in mental health difficulties in children</a:t>
            </a:r>
          </a:p>
          <a:p>
            <a:pPr marL="0" indent="0">
              <a:buNone/>
            </a:pPr>
            <a:r>
              <a:rPr lang="en-GB" sz="1000" dirty="0"/>
              <a:t>Office of Children’s Commissioner (2019)</a:t>
            </a:r>
          </a:p>
          <a:p>
            <a:pPr marL="0" indent="0">
              <a:buNone/>
            </a:pPr>
            <a:endParaRPr lang="en-GB" sz="1000" dirty="0"/>
          </a:p>
        </p:txBody>
      </p:sp>
    </p:spTree>
    <p:extLst>
      <p:ext uri="{BB962C8B-B14F-4D97-AF65-F5344CB8AC3E}">
        <p14:creationId xmlns:p14="http://schemas.microsoft.com/office/powerpoint/2010/main" val="21832649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1988840"/>
            <a:ext cx="1944216" cy="345638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000" dirty="0">
              <a:solidFill>
                <a:schemeClr val="tx1"/>
              </a:solidFill>
            </a:endParaRPr>
          </a:p>
          <a:p>
            <a:pPr marL="171450" indent="-171450">
              <a:buFont typeface="Arial" charset="0"/>
              <a:buChar char="•"/>
            </a:pPr>
            <a:r>
              <a:rPr lang="en-GB" sz="1200" b="1" dirty="0">
                <a:solidFill>
                  <a:schemeClr val="tx1"/>
                </a:solidFill>
              </a:rPr>
              <a:t>Observe children</a:t>
            </a:r>
          </a:p>
          <a:p>
            <a:pPr marL="171450" indent="-171450">
              <a:buFont typeface="Arial" charset="0"/>
              <a:buChar char="•"/>
            </a:pPr>
            <a:r>
              <a:rPr lang="en-GB" sz="1200" b="1" dirty="0">
                <a:solidFill>
                  <a:schemeClr val="tx1"/>
                </a:solidFill>
              </a:rPr>
              <a:t>Identifying vulnerabilities, needs and wants</a:t>
            </a:r>
          </a:p>
          <a:p>
            <a:pPr marL="171450" indent="-171450">
              <a:buFont typeface="Arial" charset="0"/>
              <a:buChar char="•"/>
            </a:pPr>
            <a:r>
              <a:rPr lang="en-GB" sz="1200" b="1" dirty="0">
                <a:solidFill>
                  <a:schemeClr val="tx1"/>
                </a:solidFill>
              </a:rPr>
              <a:t>Gaining and developing trust</a:t>
            </a:r>
          </a:p>
          <a:p>
            <a:pPr marL="171450" indent="-171450">
              <a:buFont typeface="Arial" charset="0"/>
              <a:buChar char="•"/>
            </a:pPr>
            <a:r>
              <a:rPr lang="en-GB" sz="1200" b="1" dirty="0">
                <a:solidFill>
                  <a:schemeClr val="tx1"/>
                </a:solidFill>
              </a:rPr>
              <a:t>Sharing information with others in the group</a:t>
            </a:r>
          </a:p>
          <a:p>
            <a:pPr marL="171450" indent="-171450">
              <a:buFont typeface="Arial" charset="0"/>
              <a:buChar char="•"/>
            </a:pPr>
            <a:r>
              <a:rPr lang="en-GB" sz="1200" b="1" dirty="0">
                <a:solidFill>
                  <a:schemeClr val="tx1"/>
                </a:solidFill>
              </a:rPr>
              <a:t>Manipulating them to recruit them</a:t>
            </a:r>
          </a:p>
          <a:p>
            <a:pPr marL="171450" indent="-171450">
              <a:buFont typeface="Arial" charset="0"/>
              <a:buChar char="•"/>
            </a:pPr>
            <a:r>
              <a:rPr lang="en-GB" sz="1200" b="1" dirty="0">
                <a:solidFill>
                  <a:schemeClr val="tx1"/>
                </a:solidFill>
              </a:rPr>
              <a:t>Marking them as someone to watch</a:t>
            </a:r>
          </a:p>
          <a:p>
            <a:endParaRPr lang="en-GB" sz="1200" dirty="0">
              <a:solidFill>
                <a:schemeClr val="tx1"/>
              </a:solidFill>
            </a:endParaRPr>
          </a:p>
        </p:txBody>
      </p:sp>
      <p:sp>
        <p:nvSpPr>
          <p:cNvPr id="3" name="Rectangle 2"/>
          <p:cNvSpPr/>
          <p:nvPr/>
        </p:nvSpPr>
        <p:spPr>
          <a:xfrm>
            <a:off x="3275856" y="1988840"/>
            <a:ext cx="2016224" cy="345638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charset="0"/>
              <a:buChar char="•"/>
            </a:pPr>
            <a:r>
              <a:rPr lang="en-GB" sz="1200" b="1" dirty="0">
                <a:solidFill>
                  <a:schemeClr val="tx1"/>
                </a:solidFill>
              </a:rPr>
              <a:t>Test loyalty</a:t>
            </a:r>
          </a:p>
          <a:p>
            <a:pPr marL="285750" indent="-285750">
              <a:buFont typeface="Arial" charset="0"/>
              <a:buChar char="•"/>
            </a:pPr>
            <a:r>
              <a:rPr lang="en-GB" sz="1200" b="1" dirty="0">
                <a:solidFill>
                  <a:schemeClr val="tx1"/>
                </a:solidFill>
              </a:rPr>
              <a:t>Offer protection</a:t>
            </a:r>
          </a:p>
          <a:p>
            <a:pPr marL="285750" indent="-285750">
              <a:buFont typeface="Arial" charset="0"/>
              <a:buChar char="•"/>
            </a:pPr>
            <a:r>
              <a:rPr lang="en-GB" sz="1200" b="1" dirty="0">
                <a:solidFill>
                  <a:schemeClr val="tx1"/>
                </a:solidFill>
              </a:rPr>
              <a:t>Provide a sense of belonging</a:t>
            </a:r>
          </a:p>
          <a:p>
            <a:pPr marL="285750" indent="-285750">
              <a:buFont typeface="Arial" charset="0"/>
              <a:buChar char="•"/>
            </a:pPr>
            <a:r>
              <a:rPr lang="en-GB" sz="1200" b="1" dirty="0">
                <a:solidFill>
                  <a:schemeClr val="tx1"/>
                </a:solidFill>
              </a:rPr>
              <a:t>Introduce them to more established members</a:t>
            </a:r>
          </a:p>
          <a:p>
            <a:pPr marL="285750" indent="-285750">
              <a:buFont typeface="Arial" charset="0"/>
              <a:buChar char="•"/>
            </a:pPr>
            <a:r>
              <a:rPr lang="en-GB" sz="1200" b="1" dirty="0">
                <a:solidFill>
                  <a:schemeClr val="tx1"/>
                </a:solidFill>
              </a:rPr>
              <a:t>Create a dependency</a:t>
            </a:r>
          </a:p>
          <a:p>
            <a:pPr marL="285750" indent="-285750">
              <a:buFont typeface="Arial" charset="0"/>
              <a:buChar char="•"/>
            </a:pPr>
            <a:r>
              <a:rPr lang="en-GB" sz="1200" b="1" dirty="0">
                <a:solidFill>
                  <a:schemeClr val="tx1"/>
                </a:solidFill>
              </a:rPr>
              <a:t>Ask for favours</a:t>
            </a:r>
          </a:p>
          <a:p>
            <a:pPr marL="285750" indent="-285750">
              <a:buFont typeface="Arial" charset="0"/>
              <a:buChar char="•"/>
            </a:pPr>
            <a:r>
              <a:rPr lang="en-GB" sz="1200" b="1" dirty="0">
                <a:solidFill>
                  <a:schemeClr val="tx1"/>
                </a:solidFill>
              </a:rPr>
              <a:t>Ask to recruit others</a:t>
            </a:r>
          </a:p>
          <a:p>
            <a:pPr algn="ctr"/>
            <a:endParaRPr lang="en-GB" sz="1000" dirty="0">
              <a:solidFill>
                <a:schemeClr val="tx1"/>
              </a:solidFill>
            </a:endParaRPr>
          </a:p>
        </p:txBody>
      </p:sp>
      <p:sp>
        <p:nvSpPr>
          <p:cNvPr id="4" name="Rectangle 3"/>
          <p:cNvSpPr/>
          <p:nvPr/>
        </p:nvSpPr>
        <p:spPr>
          <a:xfrm>
            <a:off x="5580112" y="1963796"/>
            <a:ext cx="1944216" cy="348142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charset="0"/>
              <a:buChar char="•"/>
            </a:pPr>
            <a:r>
              <a:rPr lang="en-GB" sz="1200" b="1" dirty="0">
                <a:solidFill>
                  <a:schemeClr val="tx1"/>
                </a:solidFill>
              </a:rPr>
              <a:t>Experiences of physical, psychological and sexual violence</a:t>
            </a:r>
          </a:p>
          <a:p>
            <a:pPr marL="171450" indent="-171450">
              <a:buFont typeface="Arial" charset="0"/>
              <a:buChar char="•"/>
            </a:pPr>
            <a:r>
              <a:rPr lang="en-GB" sz="1200" b="1" dirty="0">
                <a:solidFill>
                  <a:schemeClr val="tx1"/>
                </a:solidFill>
              </a:rPr>
              <a:t>Trafficking</a:t>
            </a:r>
          </a:p>
          <a:p>
            <a:pPr marL="171450" indent="-171450">
              <a:buFont typeface="Arial" charset="0"/>
              <a:buChar char="•"/>
            </a:pPr>
            <a:r>
              <a:rPr lang="en-GB" sz="1200" b="1" dirty="0">
                <a:solidFill>
                  <a:schemeClr val="tx1"/>
                </a:solidFill>
              </a:rPr>
              <a:t>Humiliation and control</a:t>
            </a:r>
          </a:p>
          <a:p>
            <a:pPr marL="171450" indent="-171450">
              <a:buFont typeface="Arial" charset="0"/>
              <a:buChar char="•"/>
            </a:pPr>
            <a:r>
              <a:rPr lang="en-GB" sz="1200" b="1" dirty="0">
                <a:solidFill>
                  <a:schemeClr val="tx1"/>
                </a:solidFill>
              </a:rPr>
              <a:t>Reinforced dependency</a:t>
            </a:r>
          </a:p>
          <a:p>
            <a:pPr marL="171450" indent="-171450">
              <a:buFont typeface="Arial" charset="0"/>
              <a:buChar char="•"/>
            </a:pPr>
            <a:r>
              <a:rPr lang="en-GB" sz="1200" b="1" dirty="0">
                <a:solidFill>
                  <a:schemeClr val="tx1"/>
                </a:solidFill>
              </a:rPr>
              <a:t>Blackmail</a:t>
            </a:r>
          </a:p>
          <a:p>
            <a:pPr marL="171450" indent="-171450">
              <a:buFont typeface="Arial" charset="0"/>
              <a:buChar char="•"/>
            </a:pPr>
            <a:r>
              <a:rPr lang="en-GB" sz="1200" b="1" dirty="0">
                <a:solidFill>
                  <a:schemeClr val="tx1"/>
                </a:solidFill>
              </a:rPr>
              <a:t>Debt bondage – fake robbery</a:t>
            </a:r>
          </a:p>
          <a:p>
            <a:pPr marL="171450" indent="-171450">
              <a:buFont typeface="Arial" charset="0"/>
              <a:buChar char="•"/>
            </a:pPr>
            <a:r>
              <a:rPr lang="en-GB" sz="1200" b="1" dirty="0">
                <a:solidFill>
                  <a:schemeClr val="tx1"/>
                </a:solidFill>
              </a:rPr>
              <a:t>Isolation from friends and family</a:t>
            </a:r>
          </a:p>
        </p:txBody>
      </p:sp>
      <p:sp>
        <p:nvSpPr>
          <p:cNvPr id="5" name="Right Arrow 4"/>
          <p:cNvSpPr/>
          <p:nvPr/>
        </p:nvSpPr>
        <p:spPr>
          <a:xfrm>
            <a:off x="2728510" y="3382828"/>
            <a:ext cx="763370" cy="3009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ight Arrow 5"/>
          <p:cNvSpPr/>
          <p:nvPr/>
        </p:nvSpPr>
        <p:spPr>
          <a:xfrm>
            <a:off x="5004048" y="3339960"/>
            <a:ext cx="720080" cy="2756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lowchart: Process 6"/>
          <p:cNvSpPr/>
          <p:nvPr/>
        </p:nvSpPr>
        <p:spPr>
          <a:xfrm>
            <a:off x="1072326" y="2083241"/>
            <a:ext cx="1656184" cy="360040"/>
          </a:xfrm>
          <a:prstGeom prst="flowChartProcess">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Target</a:t>
            </a:r>
            <a:endParaRPr lang="en-GB" dirty="0"/>
          </a:p>
        </p:txBody>
      </p:sp>
      <p:sp>
        <p:nvSpPr>
          <p:cNvPr id="8" name="Flowchart: Process 7"/>
          <p:cNvSpPr/>
          <p:nvPr/>
        </p:nvSpPr>
        <p:spPr>
          <a:xfrm>
            <a:off x="3419872" y="2095379"/>
            <a:ext cx="1800200" cy="337019"/>
          </a:xfrm>
          <a:prstGeom prst="flowChartProcess">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Test</a:t>
            </a:r>
            <a:endParaRPr lang="en-GB" dirty="0"/>
          </a:p>
        </p:txBody>
      </p:sp>
      <p:sp>
        <p:nvSpPr>
          <p:cNvPr id="9" name="Flowchart: Process 8"/>
          <p:cNvSpPr/>
          <p:nvPr/>
        </p:nvSpPr>
        <p:spPr>
          <a:xfrm>
            <a:off x="5724128" y="2083869"/>
            <a:ext cx="1728192" cy="337019"/>
          </a:xfrm>
          <a:prstGeom prst="flowChartProcess">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Trap</a:t>
            </a:r>
          </a:p>
        </p:txBody>
      </p:sp>
      <p:sp>
        <p:nvSpPr>
          <p:cNvPr id="10" name="Flowchart: Process 9"/>
          <p:cNvSpPr/>
          <p:nvPr/>
        </p:nvSpPr>
        <p:spPr>
          <a:xfrm>
            <a:off x="971600" y="692696"/>
            <a:ext cx="6552728" cy="612648"/>
          </a:xfrm>
          <a:prstGeom prst="flowChart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 Child’s Journey Through Child Criminal Exploitation</a:t>
            </a:r>
          </a:p>
          <a:p>
            <a:pPr algn="ctr"/>
            <a:r>
              <a:rPr lang="en-GB" sz="1000" dirty="0">
                <a:solidFill>
                  <a:schemeClr val="tx1"/>
                </a:solidFill>
              </a:rPr>
              <a:t>From The Children’s Society (2019)</a:t>
            </a:r>
            <a:endParaRPr lang="en-GB" sz="1000" dirty="0"/>
          </a:p>
        </p:txBody>
      </p:sp>
      <p:sp>
        <p:nvSpPr>
          <p:cNvPr id="11" name="Right Arrow 10"/>
          <p:cNvSpPr/>
          <p:nvPr/>
        </p:nvSpPr>
        <p:spPr>
          <a:xfrm>
            <a:off x="7425646" y="2658462"/>
            <a:ext cx="614881"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ight Arrow 11"/>
          <p:cNvSpPr/>
          <p:nvPr/>
        </p:nvSpPr>
        <p:spPr>
          <a:xfrm>
            <a:off x="7452319" y="3554018"/>
            <a:ext cx="658421" cy="2595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ight Arrow 12"/>
          <p:cNvSpPr/>
          <p:nvPr/>
        </p:nvSpPr>
        <p:spPr>
          <a:xfrm>
            <a:off x="7425646" y="4581128"/>
            <a:ext cx="685094" cy="2651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lowchart: Process 13"/>
          <p:cNvSpPr/>
          <p:nvPr/>
        </p:nvSpPr>
        <p:spPr>
          <a:xfrm>
            <a:off x="8110740" y="2430020"/>
            <a:ext cx="961522" cy="612648"/>
          </a:xfrm>
          <a:prstGeom prst="flowChart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Continued vulnerability</a:t>
            </a:r>
          </a:p>
        </p:txBody>
      </p:sp>
      <p:sp>
        <p:nvSpPr>
          <p:cNvPr id="15" name="Flowchart: Process 14"/>
          <p:cNvSpPr/>
          <p:nvPr/>
        </p:nvSpPr>
        <p:spPr>
          <a:xfrm>
            <a:off x="8142024" y="3372705"/>
            <a:ext cx="914400" cy="612648"/>
          </a:xfrm>
          <a:prstGeom prst="flowChartProcess">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Injury/</a:t>
            </a:r>
          </a:p>
          <a:p>
            <a:pPr algn="ctr"/>
            <a:r>
              <a:rPr lang="en-GB" sz="1100" dirty="0">
                <a:solidFill>
                  <a:schemeClr val="tx1"/>
                </a:solidFill>
              </a:rPr>
              <a:t>Death</a:t>
            </a:r>
          </a:p>
        </p:txBody>
      </p:sp>
      <p:sp>
        <p:nvSpPr>
          <p:cNvPr id="16" name="Flowchart: Process 15"/>
          <p:cNvSpPr/>
          <p:nvPr/>
        </p:nvSpPr>
        <p:spPr>
          <a:xfrm>
            <a:off x="8157861" y="4407391"/>
            <a:ext cx="914400" cy="612648"/>
          </a:xfrm>
          <a:prstGeom prst="flowChart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a:solidFill>
                  <a:schemeClr val="tx1"/>
                </a:solidFill>
              </a:rPr>
              <a:t>Youth Justice system</a:t>
            </a:r>
            <a:endParaRPr lang="en-GB" sz="1100" dirty="0"/>
          </a:p>
        </p:txBody>
      </p:sp>
    </p:spTree>
    <p:extLst>
      <p:ext uri="{BB962C8B-B14F-4D97-AF65-F5344CB8AC3E}">
        <p14:creationId xmlns:p14="http://schemas.microsoft.com/office/powerpoint/2010/main" val="737867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CSE in Gangs</a:t>
            </a:r>
          </a:p>
        </p:txBody>
      </p:sp>
      <p:sp>
        <p:nvSpPr>
          <p:cNvPr id="3" name="Content Placeholder 2"/>
          <p:cNvSpPr>
            <a:spLocks noGrp="1"/>
          </p:cNvSpPr>
          <p:nvPr>
            <p:ph idx="1"/>
          </p:nvPr>
        </p:nvSpPr>
        <p:spPr>
          <a:xfrm>
            <a:off x="592791" y="1341530"/>
            <a:ext cx="7886700" cy="4351338"/>
          </a:xfrm>
        </p:spPr>
        <p:txBody>
          <a:bodyPr>
            <a:normAutofit/>
          </a:bodyPr>
          <a:lstStyle/>
          <a:p>
            <a:pPr marL="0" indent="0">
              <a:buNone/>
            </a:pPr>
            <a:r>
              <a:rPr lang="en-US" b="1" dirty="0"/>
              <a:t>Sexual exploitation is used in gangs to:</a:t>
            </a:r>
          </a:p>
          <a:p>
            <a:r>
              <a:rPr lang="en-US" dirty="0"/>
              <a:t>exert power and control over members</a:t>
            </a:r>
          </a:p>
          <a:p>
            <a:r>
              <a:rPr lang="en-US" dirty="0"/>
              <a:t>initiate young people into the gang</a:t>
            </a:r>
          </a:p>
          <a:p>
            <a:r>
              <a:rPr lang="en-US" dirty="0"/>
              <a:t>exchange sexual activity for status or protection</a:t>
            </a:r>
          </a:p>
          <a:p>
            <a:r>
              <a:rPr lang="en-US" dirty="0"/>
              <a:t>entrap rival gang members by exploiting girls and young women</a:t>
            </a:r>
          </a:p>
          <a:p>
            <a:r>
              <a:rPr lang="en-US" dirty="0"/>
              <a:t>inflict sexual assault as a weapon in conflict.</a:t>
            </a:r>
          </a:p>
          <a:p>
            <a:r>
              <a:rPr lang="en-US" dirty="0"/>
              <a:t>Inflict sexual assault as a punishment. </a:t>
            </a:r>
          </a:p>
          <a:p>
            <a:endParaRPr lang="en-US" dirty="0"/>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31658277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CE Risk Indicators</a:t>
            </a:r>
          </a:p>
        </p:txBody>
      </p:sp>
      <p:sp>
        <p:nvSpPr>
          <p:cNvPr id="3" name="Content Placeholder 2"/>
          <p:cNvSpPr>
            <a:spLocks noGrp="1"/>
          </p:cNvSpPr>
          <p:nvPr>
            <p:ph idx="1"/>
          </p:nvPr>
        </p:nvSpPr>
        <p:spPr>
          <a:xfrm>
            <a:off x="628650" y="1264024"/>
            <a:ext cx="7886700" cy="4912939"/>
          </a:xfrm>
        </p:spPr>
        <p:txBody>
          <a:bodyPr>
            <a:normAutofit/>
          </a:bodyPr>
          <a:lstStyle/>
          <a:p>
            <a:r>
              <a:rPr lang="en-GB" dirty="0"/>
              <a:t>Frequent missing episodes </a:t>
            </a:r>
          </a:p>
          <a:p>
            <a:r>
              <a:rPr lang="en-GB" dirty="0"/>
              <a:t>Being found in distant locations</a:t>
            </a:r>
          </a:p>
          <a:p>
            <a:r>
              <a:rPr lang="en-GB" dirty="0"/>
              <a:t>Poor behaviour in school/ school exclusion/truanting</a:t>
            </a:r>
          </a:p>
          <a:p>
            <a:r>
              <a:rPr lang="en-GB" dirty="0"/>
              <a:t>Drug use</a:t>
            </a:r>
          </a:p>
          <a:p>
            <a:r>
              <a:rPr lang="en-GB" dirty="0"/>
              <a:t>Found carrying drugs or weapons</a:t>
            </a:r>
          </a:p>
          <a:p>
            <a:r>
              <a:rPr lang="en-GB" dirty="0"/>
              <a:t>Money/goods from an unknown source</a:t>
            </a:r>
          </a:p>
          <a:p>
            <a:r>
              <a:rPr lang="en-GB" dirty="0"/>
              <a:t>Sudden and extreme changes in behaviour at home</a:t>
            </a:r>
          </a:p>
          <a:p>
            <a:r>
              <a:rPr lang="en-GB" dirty="0"/>
              <a:t>Obsession with mobile phone/multiple phones.</a:t>
            </a:r>
          </a:p>
          <a:p>
            <a:pPr marL="0" indent="0">
              <a:buNone/>
            </a:pPr>
            <a:endParaRPr lang="en-GB" dirty="0"/>
          </a:p>
        </p:txBody>
      </p:sp>
    </p:spTree>
    <p:extLst>
      <p:ext uri="{BB962C8B-B14F-4D97-AF65-F5344CB8AC3E}">
        <p14:creationId xmlns:p14="http://schemas.microsoft.com/office/powerpoint/2010/main" val="23712891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 warning signs:</a:t>
            </a:r>
          </a:p>
        </p:txBody>
      </p:sp>
      <p:sp>
        <p:nvSpPr>
          <p:cNvPr id="3" name="Content Placeholder 2"/>
          <p:cNvSpPr>
            <a:spLocks noGrp="1"/>
          </p:cNvSpPr>
          <p:nvPr>
            <p:ph idx="1"/>
          </p:nvPr>
        </p:nvSpPr>
        <p:spPr>
          <a:xfrm>
            <a:off x="619685" y="1183342"/>
            <a:ext cx="7886700" cy="4859151"/>
          </a:xfrm>
        </p:spPr>
        <p:txBody>
          <a:bodyPr/>
          <a:lstStyle/>
          <a:p>
            <a:pPr marL="514350" indent="-514350">
              <a:buFont typeface="+mj-lt"/>
              <a:buAutoNum type="arabicPeriod"/>
            </a:pPr>
            <a:r>
              <a:rPr lang="en-GB" sz="2600" dirty="0"/>
              <a:t>Does your child have items of clothing, have mobile phones and/or money that they cannot explain how they came by?</a:t>
            </a:r>
          </a:p>
          <a:p>
            <a:pPr marL="514350" indent="-514350">
              <a:buFont typeface="+mj-lt"/>
              <a:buAutoNum type="arabicPeriod"/>
            </a:pPr>
            <a:r>
              <a:rPr lang="en-GB" sz="2600" dirty="0"/>
              <a:t>Are they going missing and being found in locations far from home?</a:t>
            </a:r>
          </a:p>
          <a:p>
            <a:pPr marL="514350" indent="-514350">
              <a:buFont typeface="+mj-lt"/>
              <a:buAutoNum type="arabicPeriod"/>
            </a:pPr>
            <a:r>
              <a:rPr lang="en-GB" sz="2600" dirty="0"/>
              <a:t>Are they making friends with older individuals and calling them by a nickname?</a:t>
            </a:r>
          </a:p>
          <a:p>
            <a:pPr marL="514350" indent="-514350">
              <a:buFont typeface="+mj-lt"/>
              <a:buAutoNum type="arabicPeriod"/>
            </a:pPr>
            <a:r>
              <a:rPr lang="en-GB" sz="2600" dirty="0"/>
              <a:t>Are they pushing away from their peers and changing interests?</a:t>
            </a:r>
          </a:p>
          <a:p>
            <a:pPr marL="514350" indent="-514350">
              <a:buFont typeface="+mj-lt"/>
              <a:buAutoNum type="arabicPeriod"/>
            </a:pPr>
            <a:r>
              <a:rPr lang="en-GB" sz="2600" dirty="0"/>
              <a:t>Has there been a change in behaviour -  for example saying “others have their back” and are they being secretive?</a:t>
            </a:r>
          </a:p>
        </p:txBody>
      </p:sp>
    </p:spTree>
    <p:extLst>
      <p:ext uri="{BB962C8B-B14F-4D97-AF65-F5344CB8AC3E}">
        <p14:creationId xmlns:p14="http://schemas.microsoft.com/office/powerpoint/2010/main" val="2373732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Health –specific Risk Indicators</a:t>
            </a:r>
          </a:p>
        </p:txBody>
      </p:sp>
      <p:sp>
        <p:nvSpPr>
          <p:cNvPr id="3" name="Content Placeholder 2"/>
          <p:cNvSpPr>
            <a:spLocks noGrp="1"/>
          </p:cNvSpPr>
          <p:nvPr>
            <p:ph idx="1"/>
          </p:nvPr>
        </p:nvSpPr>
        <p:spPr>
          <a:xfrm>
            <a:off x="628650" y="1272988"/>
            <a:ext cx="7886700" cy="4903975"/>
          </a:xfrm>
        </p:spPr>
        <p:txBody>
          <a:bodyPr>
            <a:normAutofit/>
          </a:bodyPr>
          <a:lstStyle/>
          <a:p>
            <a:r>
              <a:rPr lang="en-GB" dirty="0"/>
              <a:t>Expressions of despair – self harm, overdose, challenging behaviour</a:t>
            </a:r>
          </a:p>
          <a:p>
            <a:r>
              <a:rPr lang="en-GB" dirty="0"/>
              <a:t>Mental health impacts</a:t>
            </a:r>
          </a:p>
          <a:p>
            <a:r>
              <a:rPr lang="en-GB" dirty="0"/>
              <a:t>Sexual health impacts, secondary enuresis</a:t>
            </a:r>
          </a:p>
          <a:p>
            <a:r>
              <a:rPr lang="en-GB" dirty="0"/>
              <a:t>Vague somatic complaints</a:t>
            </a:r>
          </a:p>
          <a:p>
            <a:r>
              <a:rPr lang="en-GB" dirty="0"/>
              <a:t>Physical injury including knife wounds</a:t>
            </a:r>
          </a:p>
          <a:p>
            <a:r>
              <a:rPr lang="en-GB" dirty="0"/>
              <a:t>Parents presenting with mental health impacts</a:t>
            </a:r>
          </a:p>
          <a:p>
            <a:r>
              <a:rPr lang="en-GB" dirty="0"/>
              <a:t>Parents seeking mental health/ADHD diagnosis for their adolescent</a:t>
            </a:r>
          </a:p>
        </p:txBody>
      </p:sp>
    </p:spTree>
    <p:extLst>
      <p:ext uri="{BB962C8B-B14F-4D97-AF65-F5344CB8AC3E}">
        <p14:creationId xmlns:p14="http://schemas.microsoft.com/office/powerpoint/2010/main" val="23968257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6"/>
            <a:ext cx="7314079" cy="1325563"/>
          </a:xfrm>
          <a:solidFill>
            <a:schemeClr val="bg1"/>
          </a:solidFill>
        </p:spPr>
        <p:txBody>
          <a:bodyPr>
            <a:normAutofit/>
          </a:bodyPr>
          <a:lstStyle/>
          <a:p>
            <a:r>
              <a:rPr lang="en-GB" b="0" dirty="0">
                <a:effectLst/>
              </a:rPr>
              <a:t>Making an Assessment of RISK</a:t>
            </a:r>
          </a:p>
        </p:txBody>
      </p:sp>
      <p:sp>
        <p:nvSpPr>
          <p:cNvPr id="2" name="Content Placeholder 1"/>
          <p:cNvSpPr>
            <a:spLocks noGrp="1"/>
          </p:cNvSpPr>
          <p:nvPr>
            <p:ph idx="1"/>
          </p:nvPr>
        </p:nvSpPr>
        <p:spPr>
          <a:xfrm>
            <a:off x="628650" y="1084729"/>
            <a:ext cx="7886700" cy="5092234"/>
          </a:xfrm>
        </p:spPr>
        <p:txBody>
          <a:bodyPr>
            <a:normAutofit fontScale="85000" lnSpcReduction="20000"/>
          </a:bodyPr>
          <a:lstStyle/>
          <a:p>
            <a:endParaRPr lang="en-GB" dirty="0"/>
          </a:p>
          <a:p>
            <a:r>
              <a:rPr lang="en-GB" dirty="0"/>
              <a:t>Give the young person the ‘opportunity to tell’</a:t>
            </a:r>
          </a:p>
          <a:p>
            <a:r>
              <a:rPr lang="en-GB" dirty="0"/>
              <a:t>Professional curiosity </a:t>
            </a:r>
          </a:p>
          <a:p>
            <a:r>
              <a:rPr lang="en-GB" dirty="0"/>
              <a:t>Think family</a:t>
            </a:r>
          </a:p>
          <a:p>
            <a:r>
              <a:rPr lang="en-GB" dirty="0"/>
              <a:t>Explain limits of confidentiality</a:t>
            </a:r>
          </a:p>
          <a:p>
            <a:r>
              <a:rPr lang="en-GB" dirty="0"/>
              <a:t>Information sharing – MDT, school nurse, health visitor, school, social worker</a:t>
            </a:r>
          </a:p>
          <a:p>
            <a:r>
              <a:rPr lang="en-GB" dirty="0"/>
              <a:t>Record voice of the child</a:t>
            </a:r>
          </a:p>
          <a:p>
            <a:r>
              <a:rPr lang="en-GB" dirty="0"/>
              <a:t>USE PROFESSIONAL JUDGMENT – is the child at risk of significant harm/a child in need?</a:t>
            </a:r>
          </a:p>
          <a:p>
            <a:r>
              <a:rPr lang="en-GB" dirty="0"/>
              <a:t>Seek expert advice – Safeguarding leads, Specialist Teams</a:t>
            </a:r>
          </a:p>
          <a:p>
            <a:r>
              <a:rPr lang="en-GB" dirty="0"/>
              <a:t>Thresholds and pathways and specific risk exploitation toolkits in your local area</a:t>
            </a:r>
          </a:p>
          <a:p>
            <a:r>
              <a:rPr lang="en-GB" dirty="0"/>
              <a:t>Referral onwards – MASH, Specialist Teams, Early Help </a:t>
            </a:r>
            <a:r>
              <a:rPr lang="en-GB" dirty="0" err="1"/>
              <a:t>etc</a:t>
            </a:r>
            <a:endParaRPr lang="en-GB" dirty="0"/>
          </a:p>
        </p:txBody>
      </p:sp>
    </p:spTree>
    <p:extLst>
      <p:ext uri="{BB962C8B-B14F-4D97-AF65-F5344CB8AC3E}">
        <p14:creationId xmlns:p14="http://schemas.microsoft.com/office/powerpoint/2010/main" val="10998008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The 5 Wh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052736"/>
            <a:ext cx="6096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5841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ceberg, Water, Blue, Ocean, Ice">
            <a:extLst>
              <a:ext uri="{FF2B5EF4-FFF2-40B4-BE49-F238E27FC236}">
                <a16:creationId xmlns:a16="http://schemas.microsoft.com/office/drawing/2014/main" id="{4068C5ED-B0FD-49A7-9BE8-323E092271BC}"/>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13333"/>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sz="6000">
                <a:solidFill>
                  <a:srgbClr val="FFFFFF"/>
                </a:solidFill>
              </a:rPr>
              <a:t>Look beyond the presenting issue…..</a:t>
            </a:r>
          </a:p>
        </p:txBody>
      </p:sp>
    </p:spTree>
    <p:extLst>
      <p:ext uri="{BB962C8B-B14F-4D97-AF65-F5344CB8AC3E}">
        <p14:creationId xmlns:p14="http://schemas.microsoft.com/office/powerpoint/2010/main" val="1906852281"/>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Adverse Childhood Experiences</a:t>
            </a:r>
          </a:p>
        </p:txBody>
      </p:sp>
      <p:sp>
        <p:nvSpPr>
          <p:cNvPr id="3" name="Content Placeholder 2"/>
          <p:cNvSpPr>
            <a:spLocks noGrp="1"/>
          </p:cNvSpPr>
          <p:nvPr>
            <p:ph idx="1"/>
          </p:nvPr>
        </p:nvSpPr>
        <p:spPr/>
        <p:txBody>
          <a:bodyPr>
            <a:normAutofit lnSpcReduction="10000"/>
          </a:bodyPr>
          <a:lstStyle/>
          <a:p>
            <a:endParaRPr lang="en-GB" dirty="0">
              <a:hlinkClick r:id="rId3"/>
            </a:endParaRPr>
          </a:p>
          <a:p>
            <a:endParaRPr lang="en-GB" dirty="0">
              <a:hlinkClick r:id="rId3"/>
            </a:endParaRPr>
          </a:p>
          <a:p>
            <a:endParaRPr lang="en-GB" dirty="0">
              <a:hlinkClick r:id="rId3"/>
            </a:endParaRPr>
          </a:p>
          <a:p>
            <a:endParaRPr lang="en-GB" dirty="0"/>
          </a:p>
          <a:p>
            <a:endParaRPr lang="en-GB" dirty="0"/>
          </a:p>
          <a:p>
            <a:endParaRPr lang="en-GB" dirty="0"/>
          </a:p>
          <a:p>
            <a:endParaRPr lang="en-GB" dirty="0"/>
          </a:p>
          <a:p>
            <a:endParaRPr lang="en-GB" dirty="0"/>
          </a:p>
          <a:p>
            <a:r>
              <a:rPr lang="en-GB" dirty="0"/>
              <a:t>A short </a:t>
            </a:r>
            <a:r>
              <a:rPr lang="en-GB" dirty="0">
                <a:hlinkClick r:id="rId3"/>
              </a:rPr>
              <a:t>video</a:t>
            </a:r>
            <a:r>
              <a:rPr lang="en-GB" dirty="0"/>
              <a:t> explaining ACE’s and their impact</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834480"/>
            <a:ext cx="750570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408" y="3167980"/>
            <a:ext cx="108585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47421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3F14-3A7D-4D3E-8D51-4C6284AC7B82}"/>
              </a:ext>
            </a:extLst>
          </p:cNvPr>
          <p:cNvSpPr>
            <a:spLocks noGrp="1"/>
          </p:cNvSpPr>
          <p:nvPr>
            <p:ph type="title"/>
          </p:nvPr>
        </p:nvSpPr>
        <p:spPr>
          <a:xfrm>
            <a:off x="313026" y="404664"/>
            <a:ext cx="8568952" cy="825211"/>
          </a:xfrm>
        </p:spPr>
        <p:txBody>
          <a:bodyPr>
            <a:normAutofit/>
          </a:bodyPr>
          <a:lstStyle/>
          <a:p>
            <a:r>
              <a:rPr lang="en-GB" sz="4000" dirty="0">
                <a:cs typeface="Arial" panose="020B0604020202020204" pitchFamily="34" charset="0"/>
              </a:rPr>
              <a:t>The 10 ACE Categories </a:t>
            </a:r>
          </a:p>
        </p:txBody>
      </p:sp>
      <p:sp>
        <p:nvSpPr>
          <p:cNvPr id="3" name="Content Placeholder 2">
            <a:extLst>
              <a:ext uri="{FF2B5EF4-FFF2-40B4-BE49-F238E27FC236}">
                <a16:creationId xmlns:a16="http://schemas.microsoft.com/office/drawing/2014/main" id="{77CC0DE7-6DE4-4179-ABF6-2C0FD958BC28}"/>
              </a:ext>
            </a:extLst>
          </p:cNvPr>
          <p:cNvSpPr>
            <a:spLocks noGrp="1"/>
          </p:cNvSpPr>
          <p:nvPr>
            <p:ph idx="1"/>
          </p:nvPr>
        </p:nvSpPr>
        <p:spPr>
          <a:xfrm>
            <a:off x="217137" y="2100144"/>
            <a:ext cx="2752504" cy="4339432"/>
          </a:xfrm>
        </p:spPr>
        <p:txBody>
          <a:bodyPr>
            <a:normAutofit/>
          </a:bodyPr>
          <a:lstStyle/>
          <a:p>
            <a:pPr marL="0" indent="0">
              <a:buNone/>
            </a:pPr>
            <a:endParaRPr lang="en-GB" sz="2400" dirty="0">
              <a:solidFill>
                <a:srgbClr val="002060"/>
              </a:solidFill>
              <a:latin typeface="Arial" panose="020B0604020202020204" pitchFamily="34" charset="0"/>
              <a:cs typeface="Arial" panose="020B0604020202020204" pitchFamily="34" charset="0"/>
            </a:endParaRPr>
          </a:p>
          <a:p>
            <a:pPr marL="0" indent="0">
              <a:buNone/>
            </a:pPr>
            <a:r>
              <a:rPr lang="en-GB" sz="2300" dirty="0">
                <a:latin typeface="Calibri" panose="020F0502020204030204" pitchFamily="34" charset="0"/>
                <a:cs typeface="Arial" panose="020B0604020202020204" pitchFamily="34" charset="0"/>
              </a:rPr>
              <a:t>Five are personal:</a:t>
            </a:r>
          </a:p>
          <a:p>
            <a:pPr marL="0" indent="0">
              <a:buNone/>
            </a:pPr>
            <a:endParaRPr lang="en-GB" sz="2300" dirty="0">
              <a:latin typeface="Calibri" panose="020F0502020204030204" pitchFamily="34" charset="0"/>
              <a:cs typeface="Arial" panose="020B0604020202020204" pitchFamily="34" charset="0"/>
            </a:endParaRPr>
          </a:p>
          <a:p>
            <a:pPr marL="514350" indent="-514350">
              <a:buFont typeface="+mj-lt"/>
              <a:buAutoNum type="arabicPeriod"/>
            </a:pPr>
            <a:r>
              <a:rPr lang="en-GB" sz="2300" dirty="0">
                <a:latin typeface="Calibri" panose="020F0502020204030204" pitchFamily="34" charset="0"/>
                <a:cs typeface="Arial" panose="020B0604020202020204" pitchFamily="34" charset="0"/>
              </a:rPr>
              <a:t>physical abuse </a:t>
            </a:r>
          </a:p>
          <a:p>
            <a:pPr marL="514350" indent="-514350">
              <a:buFont typeface="+mj-lt"/>
              <a:buAutoNum type="arabicPeriod"/>
            </a:pPr>
            <a:r>
              <a:rPr lang="en-GB" sz="2300" dirty="0">
                <a:latin typeface="Calibri" panose="020F0502020204030204" pitchFamily="34" charset="0"/>
                <a:cs typeface="Arial" panose="020B0604020202020204" pitchFamily="34" charset="0"/>
              </a:rPr>
              <a:t>verbal abuse</a:t>
            </a:r>
          </a:p>
          <a:p>
            <a:pPr marL="514350" indent="-514350">
              <a:buFont typeface="+mj-lt"/>
              <a:buAutoNum type="arabicPeriod"/>
            </a:pPr>
            <a:r>
              <a:rPr lang="en-GB" sz="2300" dirty="0">
                <a:latin typeface="Calibri" panose="020F0502020204030204" pitchFamily="34" charset="0"/>
                <a:cs typeface="Arial" panose="020B0604020202020204" pitchFamily="34" charset="0"/>
              </a:rPr>
              <a:t>sexual abuse </a:t>
            </a:r>
          </a:p>
          <a:p>
            <a:pPr marL="514350" indent="-514350">
              <a:buFont typeface="+mj-lt"/>
              <a:buAutoNum type="arabicPeriod"/>
            </a:pPr>
            <a:r>
              <a:rPr lang="en-GB" sz="2300" dirty="0">
                <a:latin typeface="Calibri" panose="020F0502020204030204" pitchFamily="34" charset="0"/>
                <a:cs typeface="Arial" panose="020B0604020202020204" pitchFamily="34" charset="0"/>
              </a:rPr>
              <a:t>physical neglect </a:t>
            </a:r>
          </a:p>
          <a:p>
            <a:pPr marL="514350" indent="-514350">
              <a:buFont typeface="+mj-lt"/>
              <a:buAutoNum type="arabicPeriod"/>
            </a:pPr>
            <a:r>
              <a:rPr lang="en-GB" sz="2300" dirty="0">
                <a:latin typeface="Calibri" panose="020F0502020204030204" pitchFamily="34" charset="0"/>
                <a:cs typeface="Arial" panose="020B0604020202020204" pitchFamily="34" charset="0"/>
              </a:rPr>
              <a:t>emotional neglect</a:t>
            </a:r>
          </a:p>
        </p:txBody>
      </p:sp>
      <p:sp>
        <p:nvSpPr>
          <p:cNvPr id="4" name="Content Placeholder 2">
            <a:extLst>
              <a:ext uri="{FF2B5EF4-FFF2-40B4-BE49-F238E27FC236}">
                <a16:creationId xmlns:a16="http://schemas.microsoft.com/office/drawing/2014/main" id="{CB51962A-CF40-4220-B248-80C8AD5EFD12}"/>
              </a:ext>
            </a:extLst>
          </p:cNvPr>
          <p:cNvSpPr txBox="1">
            <a:spLocks/>
          </p:cNvSpPr>
          <p:nvPr/>
        </p:nvSpPr>
        <p:spPr>
          <a:xfrm>
            <a:off x="3221667" y="2147352"/>
            <a:ext cx="5238766" cy="49239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endParaRPr lang="en-GB" sz="2400" dirty="0">
              <a:solidFill>
                <a:srgbClr val="002060"/>
              </a:solidFill>
              <a:latin typeface="Calibri" panose="020F0502020204030204" pitchFamily="34" charset="0"/>
              <a:cs typeface="Arial" panose="020B0604020202020204" pitchFamily="34" charset="0"/>
            </a:endParaRPr>
          </a:p>
          <a:p>
            <a:pPr marL="0" indent="0">
              <a:buFont typeface="Arial" panose="020B0604020202020204" pitchFamily="34" charset="0"/>
              <a:buNone/>
              <a:defRPr/>
            </a:pPr>
            <a:r>
              <a:rPr lang="en-GB" sz="2300" dirty="0">
                <a:latin typeface="Calibri" panose="020F0502020204030204" pitchFamily="34" charset="0"/>
                <a:cs typeface="Arial" panose="020B0604020202020204" pitchFamily="34" charset="0"/>
              </a:rPr>
              <a:t>Five are related to other family members:</a:t>
            </a:r>
          </a:p>
          <a:p>
            <a:pPr marL="514350" indent="-514350">
              <a:buFont typeface="+mj-lt"/>
              <a:buAutoNum type="arabicPeriod"/>
              <a:defRPr/>
            </a:pPr>
            <a:r>
              <a:rPr lang="en-GB" sz="2300" dirty="0">
                <a:latin typeface="Calibri" panose="020F0502020204030204" pitchFamily="34" charset="0"/>
                <a:cs typeface="Arial" panose="020B0604020202020204" pitchFamily="34" charset="0"/>
              </a:rPr>
              <a:t>a parent who’s an alcoholic</a:t>
            </a:r>
          </a:p>
          <a:p>
            <a:pPr marL="514350" indent="-514350">
              <a:buFont typeface="+mj-lt"/>
              <a:buAutoNum type="arabicPeriod"/>
              <a:defRPr/>
            </a:pPr>
            <a:r>
              <a:rPr lang="en-GB" sz="2300" dirty="0">
                <a:latin typeface="Calibri" panose="020F0502020204030204" pitchFamily="34" charset="0"/>
                <a:cs typeface="Arial" panose="020B0604020202020204" pitchFamily="34" charset="0"/>
              </a:rPr>
              <a:t>a mother who’s a victim of domestic abuse </a:t>
            </a:r>
          </a:p>
          <a:p>
            <a:pPr marL="514350" indent="-514350">
              <a:buFont typeface="+mj-lt"/>
              <a:buAutoNum type="arabicPeriod"/>
              <a:defRPr/>
            </a:pPr>
            <a:r>
              <a:rPr lang="en-GB" sz="2300" dirty="0">
                <a:latin typeface="Calibri" panose="020F0502020204030204" pitchFamily="34" charset="0"/>
                <a:cs typeface="Arial" panose="020B0604020202020204" pitchFamily="34" charset="0"/>
              </a:rPr>
              <a:t>a family member in jail </a:t>
            </a:r>
          </a:p>
          <a:p>
            <a:pPr marL="514350" indent="-514350">
              <a:buFont typeface="+mj-lt"/>
              <a:buAutoNum type="arabicPeriod"/>
              <a:defRPr/>
            </a:pPr>
            <a:r>
              <a:rPr lang="en-GB" sz="2300" dirty="0">
                <a:latin typeface="Calibri" panose="020F0502020204030204" pitchFamily="34" charset="0"/>
                <a:cs typeface="Arial" panose="020B0604020202020204" pitchFamily="34" charset="0"/>
              </a:rPr>
              <a:t>a family member diagnosed with a mental illness</a:t>
            </a:r>
          </a:p>
          <a:p>
            <a:pPr marL="514350" indent="-514350">
              <a:buFont typeface="+mj-lt"/>
              <a:buAutoNum type="arabicPeriod"/>
              <a:defRPr/>
            </a:pPr>
            <a:r>
              <a:rPr lang="en-GB" sz="2300" dirty="0">
                <a:latin typeface="Calibri" panose="020F0502020204030204" pitchFamily="34" charset="0"/>
                <a:cs typeface="Arial" panose="020B0604020202020204" pitchFamily="34" charset="0"/>
              </a:rPr>
              <a:t>the disappearance of a parent through divorce, death or abandonment</a:t>
            </a:r>
          </a:p>
        </p:txBody>
      </p:sp>
      <p:sp>
        <p:nvSpPr>
          <p:cNvPr id="5" name="Rectangle 4">
            <a:extLst>
              <a:ext uri="{FF2B5EF4-FFF2-40B4-BE49-F238E27FC236}">
                <a16:creationId xmlns:a16="http://schemas.microsoft.com/office/drawing/2014/main" id="{BD41BD0A-229D-42D3-8ADA-A57335260BC6}"/>
              </a:ext>
            </a:extLst>
          </p:cNvPr>
          <p:cNvSpPr/>
          <p:nvPr/>
        </p:nvSpPr>
        <p:spPr>
          <a:xfrm>
            <a:off x="217137" y="1481076"/>
            <a:ext cx="8760730" cy="954107"/>
          </a:xfrm>
          <a:prstGeom prst="rect">
            <a:avLst/>
          </a:prstGeom>
        </p:spPr>
        <p:txBody>
          <a:bodyPr wrap="square">
            <a:spAutoFit/>
          </a:bodyPr>
          <a:lstStyle/>
          <a:p>
            <a:pPr>
              <a:defRPr/>
            </a:pPr>
            <a:r>
              <a:rPr lang="en-GB" sz="2800" dirty="0">
                <a:latin typeface="Calibri" panose="020F0502020204030204" pitchFamily="34" charset="0"/>
                <a:cs typeface="Arial" panose="020B0604020202020204" pitchFamily="34" charset="0"/>
              </a:rPr>
              <a:t>There are 10 types of childhood trauma measured in the Adverse Childhood Experiences studies. </a:t>
            </a:r>
          </a:p>
        </p:txBody>
      </p:sp>
      <p:sp>
        <p:nvSpPr>
          <p:cNvPr id="6" name="Sun 5"/>
          <p:cNvSpPr/>
          <p:nvPr/>
        </p:nvSpPr>
        <p:spPr>
          <a:xfrm>
            <a:off x="7458891" y="666206"/>
            <a:ext cx="522515" cy="483325"/>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048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0-#ppt_h/2"/>
                                          </p:val>
                                        </p:tav>
                                        <p:tav tm="100000">
                                          <p:val>
                                            <p:strVal val="#ppt_y"/>
                                          </p:val>
                                        </p:tav>
                                      </p:tavLst>
                                    </p:anim>
                                  </p:childTnLst>
                                </p:cTn>
                              </p:par>
                              <p:par>
                                <p:cTn id="25" presetID="2" presetClass="entr" presetSubtype="9"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 calcmode="lin" valueType="num">
                                      <p:cBhvr additive="base">
                                        <p:cTn id="3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1" end="1"/>
                                            </p:txEl>
                                          </p:spTgt>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 calcmode="lin" valueType="num">
                                      <p:cBhvr additive="base">
                                        <p:cTn id="4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3" end="3"/>
                                            </p:txEl>
                                          </p:spTgt>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anim calcmode="lin" valueType="num">
                                      <p:cBhvr additive="base">
                                        <p:cTn id="4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4" end="4"/>
                                            </p:txEl>
                                          </p:spTgt>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 calcmode="lin" valueType="num">
                                      <p:cBhvr additive="base">
                                        <p:cTn id="4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5" end="5"/>
                                            </p:txEl>
                                          </p:spTgt>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anim calcmode="lin" valueType="num">
                                      <p:cBhvr additive="base">
                                        <p:cTn id="5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Thinking back to Jake – what is his ACE score?</a:t>
            </a:r>
          </a:p>
        </p:txBody>
      </p:sp>
      <p:sp>
        <p:nvSpPr>
          <p:cNvPr id="3" name="Content Placeholder 2"/>
          <p:cNvSpPr>
            <a:spLocks noGrp="1"/>
          </p:cNvSpPr>
          <p:nvPr>
            <p:ph idx="1"/>
          </p:nvPr>
        </p:nvSpPr>
        <p:spPr/>
        <p:txBody>
          <a:bodyPr>
            <a:normAutofit fontScale="92500" lnSpcReduction="20000"/>
          </a:bodyPr>
          <a:lstStyle/>
          <a:p>
            <a:pPr marL="0" indent="0">
              <a:buNone/>
            </a:pPr>
            <a:r>
              <a:rPr lang="en-GB" sz="2200" dirty="0">
                <a:latin typeface="Calibri" panose="020F0502020204030204" pitchFamily="34" charset="0"/>
              </a:rPr>
              <a:t>Background:</a:t>
            </a:r>
          </a:p>
          <a:p>
            <a:r>
              <a:rPr lang="en-GB" sz="2200" dirty="0">
                <a:latin typeface="Calibri" panose="020F0502020204030204" pitchFamily="34" charset="0"/>
              </a:rPr>
              <a:t>Anne is suffering from anxiety and is a single parent of 13 year old Jake</a:t>
            </a:r>
          </a:p>
          <a:p>
            <a:endParaRPr lang="en-GB" sz="2200" dirty="0">
              <a:latin typeface="Calibri" panose="020F0502020204030204" pitchFamily="34" charset="0"/>
            </a:endParaRPr>
          </a:p>
          <a:p>
            <a:r>
              <a:rPr lang="en-GB" sz="2200" dirty="0">
                <a:latin typeface="Calibri" panose="020F0502020204030204" pitchFamily="34" charset="0"/>
              </a:rPr>
              <a:t>Jakes father Bob is alcohol dependent and was the perpetrator of domestic abuse</a:t>
            </a:r>
          </a:p>
          <a:p>
            <a:pPr marL="0" indent="0">
              <a:buNone/>
            </a:pPr>
            <a:r>
              <a:rPr lang="en-GB" sz="2200" dirty="0">
                <a:latin typeface="Calibri" panose="020F0502020204030204" pitchFamily="34" charset="0"/>
              </a:rPr>
              <a:t> </a:t>
            </a:r>
          </a:p>
          <a:p>
            <a:r>
              <a:rPr lang="en-GB" sz="2200" dirty="0">
                <a:latin typeface="Calibri" panose="020F0502020204030204" pitchFamily="34" charset="0"/>
              </a:rPr>
              <a:t>Jake used to witness the domestic abuse between her and Bob and once was physically injured trying to protect her. Bob always belittled Jake.</a:t>
            </a:r>
          </a:p>
          <a:p>
            <a:endParaRPr lang="en-GB" sz="2200" dirty="0">
              <a:latin typeface="Calibri" panose="020F0502020204030204" pitchFamily="34" charset="0"/>
            </a:endParaRPr>
          </a:p>
          <a:p>
            <a:r>
              <a:rPr lang="en-GB" sz="2200" dirty="0">
                <a:latin typeface="Calibri" panose="020F0502020204030204" pitchFamily="34" charset="0"/>
              </a:rPr>
              <a:t>Anne ended the relationship 2 years ago</a:t>
            </a:r>
          </a:p>
          <a:p>
            <a:endParaRPr lang="en-GB" sz="2200" dirty="0">
              <a:latin typeface="Calibri" panose="020F0502020204030204" pitchFamily="34" charset="0"/>
            </a:endParaRPr>
          </a:p>
          <a:p>
            <a:r>
              <a:rPr lang="en-GB" sz="2200" dirty="0">
                <a:latin typeface="Calibri" panose="020F0502020204030204" pitchFamily="34" charset="0"/>
              </a:rPr>
              <a:t>Anne works long hours, has financial problems – sometimes she struggles to be able to buy enough food for the week</a:t>
            </a:r>
          </a:p>
          <a:p>
            <a:pPr marL="0" indent="0">
              <a:buNone/>
            </a:pPr>
            <a:endParaRPr lang="en-GB" dirty="0"/>
          </a:p>
        </p:txBody>
      </p:sp>
    </p:spTree>
    <p:extLst>
      <p:ext uri="{BB962C8B-B14F-4D97-AF65-F5344CB8AC3E}">
        <p14:creationId xmlns:p14="http://schemas.microsoft.com/office/powerpoint/2010/main" val="18267366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Why worry about ACEs?</a:t>
            </a:r>
            <a:endParaRPr lang="en-GB" dirty="0"/>
          </a:p>
        </p:txBody>
      </p:sp>
      <p:pic>
        <p:nvPicPr>
          <p:cNvPr id="4" name="Content Placeholder 3" descr="Image result for adverse childhood experiences"/>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503113" y="1126486"/>
            <a:ext cx="7920880" cy="4896544"/>
          </a:xfrm>
          <a:prstGeom prst="rect">
            <a:avLst/>
          </a:prstGeom>
          <a:noFill/>
          <a:ln>
            <a:noFill/>
          </a:ln>
        </p:spPr>
      </p:pic>
    </p:spTree>
    <p:extLst>
      <p:ext uri="{BB962C8B-B14F-4D97-AF65-F5344CB8AC3E}">
        <p14:creationId xmlns:p14="http://schemas.microsoft.com/office/powerpoint/2010/main" val="20340935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ACE’s Outcomes: The Data</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47780" y="1372394"/>
            <a:ext cx="5295900" cy="398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036423" y="5673860"/>
            <a:ext cx="4572000" cy="830997"/>
          </a:xfrm>
          <a:prstGeom prst="rect">
            <a:avLst/>
          </a:prstGeom>
        </p:spPr>
        <p:txBody>
          <a:bodyPr>
            <a:spAutoFit/>
          </a:bodyPr>
          <a:lstStyle/>
          <a:p>
            <a:r>
              <a:rPr lang="en-GB" sz="1200" dirty="0"/>
              <a:t>Source: Reproduced from UCL Institute of Health Equity (2015). The impact of adverse experiences in the home on the health of children and young people, and inequalities in prevalence and effects. The UCL Institute of Health Equity paper.3 Crown copyright 2015 </a:t>
            </a:r>
          </a:p>
        </p:txBody>
      </p:sp>
      <p:sp>
        <p:nvSpPr>
          <p:cNvPr id="3" name="Sun 2"/>
          <p:cNvSpPr/>
          <p:nvPr/>
        </p:nvSpPr>
        <p:spPr>
          <a:xfrm>
            <a:off x="7876903" y="744583"/>
            <a:ext cx="509451" cy="52251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5106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Childhood adversity and mental health</a:t>
            </a:r>
          </a:p>
        </p:txBody>
      </p:sp>
      <p:sp>
        <p:nvSpPr>
          <p:cNvPr id="3" name="Content Placeholder 2"/>
          <p:cNvSpPr>
            <a:spLocks noGrp="1"/>
          </p:cNvSpPr>
          <p:nvPr>
            <p:ph idx="1"/>
          </p:nvPr>
        </p:nvSpPr>
        <p:spPr/>
        <p:txBody>
          <a:bodyPr/>
          <a:lstStyle/>
          <a:p>
            <a:pPr marL="0" indent="0">
              <a:buNone/>
            </a:pPr>
            <a:r>
              <a:rPr lang="en-GB" sz="2400" dirty="0"/>
              <a:t>Using data from the World Health Organisation World Mental Health Surveys, Kessler et al estimated that eradicating childhood adversities would lead to a: </a:t>
            </a:r>
          </a:p>
          <a:p>
            <a:pPr marL="0" indent="0">
              <a:buNone/>
            </a:pPr>
            <a:endParaRPr lang="en-GB" sz="2400" dirty="0"/>
          </a:p>
          <a:p>
            <a:pPr>
              <a:buFont typeface="Wingdings" panose="05000000000000000000" pitchFamily="2" charset="2"/>
              <a:buChar char="Ø"/>
            </a:pPr>
            <a:r>
              <a:rPr lang="en-GB" sz="2400" dirty="0"/>
              <a:t>22.9% reduction in mood disorders; </a:t>
            </a:r>
          </a:p>
          <a:p>
            <a:pPr>
              <a:buFont typeface="Wingdings" panose="05000000000000000000" pitchFamily="2" charset="2"/>
              <a:buChar char="Ø"/>
            </a:pPr>
            <a:r>
              <a:rPr lang="en-GB" sz="2400" dirty="0"/>
              <a:t>31.0% reduction in anxiety disorders; </a:t>
            </a:r>
          </a:p>
          <a:p>
            <a:pPr>
              <a:buFont typeface="Wingdings" panose="05000000000000000000" pitchFamily="2" charset="2"/>
              <a:buChar char="Ø"/>
            </a:pPr>
            <a:r>
              <a:rPr lang="en-GB" sz="2400" dirty="0"/>
              <a:t>41.6% reduction in behaviour disorders; </a:t>
            </a:r>
          </a:p>
          <a:p>
            <a:pPr>
              <a:buFont typeface="Wingdings" panose="05000000000000000000" pitchFamily="2" charset="2"/>
              <a:buChar char="Ø"/>
            </a:pPr>
            <a:r>
              <a:rPr lang="en-GB" sz="2400" dirty="0"/>
              <a:t>27.5% reduction in substance disorders</a:t>
            </a:r>
          </a:p>
        </p:txBody>
      </p:sp>
    </p:spTree>
    <p:extLst>
      <p:ext uri="{BB962C8B-B14F-4D97-AF65-F5344CB8AC3E}">
        <p14:creationId xmlns:p14="http://schemas.microsoft.com/office/powerpoint/2010/main" val="3009031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How does being exposed to Adverse Childhood Experiences cause harm?</a:t>
            </a:r>
            <a:r>
              <a:rPr lang="en-GB" sz="3600" b="1" dirty="0"/>
              <a:t> </a:t>
            </a:r>
            <a:br>
              <a:rPr lang="en-GB" sz="3200" dirty="0"/>
            </a:br>
            <a:endParaRPr lang="en-GB" sz="3200" dirty="0"/>
          </a:p>
        </p:txBody>
      </p:sp>
      <p:sp>
        <p:nvSpPr>
          <p:cNvPr id="3" name="Content Placeholder 2"/>
          <p:cNvSpPr>
            <a:spLocks noGrp="1"/>
          </p:cNvSpPr>
          <p:nvPr>
            <p:ph idx="1"/>
          </p:nvPr>
        </p:nvSpPr>
        <p:spPr/>
        <p:txBody>
          <a:bodyPr/>
          <a:lstStyle/>
          <a:p>
            <a:pPr marL="0" indent="0">
              <a:buNone/>
            </a:pPr>
            <a:r>
              <a:rPr lang="en-GB" dirty="0"/>
              <a:t>Three mechanisms for how ACEs cause harm have been suggested: </a:t>
            </a:r>
          </a:p>
          <a:p>
            <a:pPr marL="514350" indent="-514350">
              <a:buFont typeface="+mj-lt"/>
              <a:buAutoNum type="arabicPeriod"/>
            </a:pPr>
            <a:r>
              <a:rPr lang="en-GB" dirty="0"/>
              <a:t>health-harming behaviours; </a:t>
            </a:r>
          </a:p>
          <a:p>
            <a:pPr marL="514350" indent="-514350">
              <a:buFont typeface="+mj-lt"/>
              <a:buAutoNum type="arabicPeriod"/>
            </a:pPr>
            <a:r>
              <a:rPr lang="en-GB" dirty="0"/>
              <a:t>social determinants of health e.g. education, employment and income </a:t>
            </a:r>
          </a:p>
          <a:p>
            <a:pPr marL="514350" indent="-514350">
              <a:buFont typeface="+mj-lt"/>
              <a:buAutoNum type="arabicPeriod"/>
            </a:pPr>
            <a:r>
              <a:rPr lang="en-GB" dirty="0"/>
              <a:t>neurobiological and genetic pathways. </a:t>
            </a:r>
          </a:p>
        </p:txBody>
      </p:sp>
    </p:spTree>
    <p:extLst>
      <p:ext uri="{BB962C8B-B14F-4D97-AF65-F5344CB8AC3E}">
        <p14:creationId xmlns:p14="http://schemas.microsoft.com/office/powerpoint/2010/main" val="3129894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Links to health-harming behaviours </a:t>
            </a:r>
            <a:br>
              <a:rPr lang="en-GB" dirty="0"/>
            </a:br>
            <a:endParaRPr lang="en-GB"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8650" y="1928576"/>
            <a:ext cx="7886700" cy="3048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775165" y="5287332"/>
            <a:ext cx="4572000" cy="923330"/>
          </a:xfrm>
          <a:prstGeom prst="rect">
            <a:avLst/>
          </a:prstGeom>
        </p:spPr>
        <p:txBody>
          <a:bodyPr>
            <a:spAutoFit/>
          </a:bodyPr>
          <a:lstStyle/>
          <a:p>
            <a:r>
              <a:rPr lang="en-GB" b="1" dirty="0"/>
              <a:t>English ACE Study Data </a:t>
            </a:r>
          </a:p>
          <a:p>
            <a:r>
              <a:rPr lang="en-GB" dirty="0"/>
              <a:t>Centre for Public Health at Liverpool John </a:t>
            </a:r>
            <a:r>
              <a:rPr lang="en-GB" dirty="0" err="1"/>
              <a:t>Moores</a:t>
            </a:r>
            <a:r>
              <a:rPr lang="en-GB" dirty="0"/>
              <a:t> University </a:t>
            </a:r>
          </a:p>
        </p:txBody>
      </p:sp>
    </p:spTree>
    <p:extLst>
      <p:ext uri="{BB962C8B-B14F-4D97-AF65-F5344CB8AC3E}">
        <p14:creationId xmlns:p14="http://schemas.microsoft.com/office/powerpoint/2010/main" val="5170308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07378"/>
            <a:ext cx="6048672" cy="990600"/>
          </a:xfrm>
        </p:spPr>
        <p:txBody>
          <a:bodyPr/>
          <a:lstStyle/>
          <a:p>
            <a:r>
              <a:rPr lang="en-GB" dirty="0"/>
              <a:t>Stress in childhood</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2532" y="1575302"/>
            <a:ext cx="7669530" cy="4446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588224" y="467997"/>
            <a:ext cx="2376264" cy="553998"/>
          </a:xfrm>
          <a:prstGeom prst="rect">
            <a:avLst/>
          </a:prstGeom>
          <a:noFill/>
        </p:spPr>
        <p:txBody>
          <a:bodyPr wrap="square" rtlCol="0">
            <a:spAutoFit/>
          </a:bodyPr>
          <a:lstStyle/>
          <a:p>
            <a:r>
              <a:rPr lang="en-GB" sz="3000" b="1" dirty="0">
                <a:ln w="19050">
                  <a:solidFill>
                    <a:schemeClr val="tx2">
                      <a:tint val="1000"/>
                    </a:schemeClr>
                  </a:solidFill>
                  <a:prstDash val="solid"/>
                </a:ln>
                <a:solidFill>
                  <a:srgbClr val="FF0000"/>
                </a:solidFill>
                <a:effectLst>
                  <a:outerShdw blurRad="50000" dist="50800" dir="7500000" algn="tl">
                    <a:srgbClr val="000000">
                      <a:shade val="5000"/>
                      <a:alpha val="35000"/>
                    </a:srgbClr>
                  </a:outerShdw>
                </a:effectLst>
              </a:rPr>
              <a:t>ACEs</a:t>
            </a:r>
            <a:endParaRPr lang="en-GB" sz="3000" dirty="0">
              <a:solidFill>
                <a:srgbClr val="FF0000"/>
              </a:solidFill>
            </a:endParaRPr>
          </a:p>
        </p:txBody>
      </p:sp>
      <p:sp>
        <p:nvSpPr>
          <p:cNvPr id="5" name="Down Arrow 4"/>
          <p:cNvSpPr/>
          <p:nvPr/>
        </p:nvSpPr>
        <p:spPr>
          <a:xfrm flipH="1">
            <a:off x="6872825" y="1021995"/>
            <a:ext cx="242313" cy="5981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34941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Trauma</a:t>
            </a:r>
          </a:p>
        </p:txBody>
      </p:sp>
      <p:sp>
        <p:nvSpPr>
          <p:cNvPr id="3" name="Content Placeholder 2"/>
          <p:cNvSpPr>
            <a:spLocks noGrp="1"/>
          </p:cNvSpPr>
          <p:nvPr>
            <p:ph idx="1"/>
          </p:nvPr>
        </p:nvSpPr>
        <p:spPr/>
        <p:txBody>
          <a:bodyPr/>
          <a:lstStyle/>
          <a:p>
            <a:r>
              <a:rPr lang="en-GB" dirty="0">
                <a:latin typeface="Calibri" panose="020F0502020204030204" pitchFamily="34" charset="0"/>
              </a:rPr>
              <a:t>Fear + Powerlessness = trauma</a:t>
            </a:r>
          </a:p>
          <a:p>
            <a:endParaRPr lang="en-GB" dirty="0">
              <a:latin typeface="Calibri" panose="020F0502020204030204" pitchFamily="34" charset="0"/>
            </a:endParaRPr>
          </a:p>
          <a:p>
            <a:r>
              <a:rPr lang="en-GB" dirty="0">
                <a:latin typeface="Calibri" panose="020F0502020204030204" pitchFamily="34" charset="0"/>
              </a:rPr>
              <a:t>Type 3 trauma:</a:t>
            </a:r>
          </a:p>
          <a:p>
            <a:pPr marL="0" indent="0">
              <a:buNone/>
            </a:pPr>
            <a:r>
              <a:rPr lang="en-GB" dirty="0">
                <a:latin typeface="Calibri" panose="020F0502020204030204" pitchFamily="34" charset="0"/>
              </a:rPr>
              <a:t>Multiple pervasive traumas from an early age that continue over a length of time.</a:t>
            </a:r>
          </a:p>
          <a:p>
            <a:endParaRPr lang="en-GB" dirty="0"/>
          </a:p>
        </p:txBody>
      </p:sp>
    </p:spTree>
    <p:extLst>
      <p:ext uri="{BB962C8B-B14F-4D97-AF65-F5344CB8AC3E}">
        <p14:creationId xmlns:p14="http://schemas.microsoft.com/office/powerpoint/2010/main" val="19323181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5865" y="583667"/>
            <a:ext cx="7489585" cy="5086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n 2"/>
          <p:cNvSpPr/>
          <p:nvPr/>
        </p:nvSpPr>
        <p:spPr>
          <a:xfrm>
            <a:off x="8360229" y="770709"/>
            <a:ext cx="548640" cy="52251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6137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04663"/>
            <a:ext cx="7886700" cy="936105"/>
          </a:xfrm>
        </p:spPr>
        <p:txBody>
          <a:bodyPr/>
          <a:lstStyle/>
          <a:p>
            <a:r>
              <a:rPr lang="en-GB" dirty="0"/>
              <a:t>ACE’s Pyramid</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294" y="234950"/>
            <a:ext cx="7886700" cy="6388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6995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has ACES?</a:t>
            </a:r>
          </a:p>
        </p:txBody>
      </p:sp>
      <p:sp>
        <p:nvSpPr>
          <p:cNvPr id="3" name="Content Placeholder 2"/>
          <p:cNvSpPr>
            <a:spLocks noGrp="1"/>
          </p:cNvSpPr>
          <p:nvPr>
            <p:ph idx="1"/>
          </p:nvPr>
        </p:nvSpPr>
        <p:spPr/>
        <p:txBody>
          <a:bodyPr>
            <a:normAutofit/>
          </a:bodyPr>
          <a:lstStyle/>
          <a:p>
            <a:r>
              <a:rPr lang="en-GB" dirty="0">
                <a:latin typeface="Calibri" panose="020F0502020204030204" pitchFamily="34" charset="0"/>
              </a:rPr>
              <a:t>National ACE study was undertaken in England in 2013. </a:t>
            </a:r>
          </a:p>
          <a:p>
            <a:endParaRPr lang="en-GB" dirty="0">
              <a:latin typeface="Calibri" panose="020F0502020204030204" pitchFamily="34" charset="0"/>
            </a:endParaRPr>
          </a:p>
          <a:p>
            <a:r>
              <a:rPr lang="en-GB" dirty="0">
                <a:latin typeface="Calibri" panose="020F0502020204030204" pitchFamily="34" charset="0"/>
              </a:rPr>
              <a:t>This found that almost half of the general population reported at least one ACE and over 8% reported four or more (Bellis et al, 2014bc).</a:t>
            </a:r>
          </a:p>
        </p:txBody>
      </p:sp>
    </p:spTree>
    <p:extLst>
      <p:ext uri="{BB962C8B-B14F-4D97-AF65-F5344CB8AC3E}">
        <p14:creationId xmlns:p14="http://schemas.microsoft.com/office/powerpoint/2010/main" val="37304749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7886700" cy="965523"/>
          </a:xfrm>
        </p:spPr>
        <p:txBody>
          <a:bodyPr>
            <a:normAutofit/>
          </a:bodyPr>
          <a:lstStyle/>
          <a:p>
            <a:r>
              <a:rPr lang="en-GB" dirty="0"/>
              <a:t>Resilience</a:t>
            </a:r>
          </a:p>
        </p:txBody>
      </p:sp>
      <p:sp>
        <p:nvSpPr>
          <p:cNvPr id="3" name="Content Placeholder 2"/>
          <p:cNvSpPr>
            <a:spLocks noGrp="1"/>
          </p:cNvSpPr>
          <p:nvPr>
            <p:ph idx="1"/>
          </p:nvPr>
        </p:nvSpPr>
        <p:spPr>
          <a:xfrm>
            <a:off x="628650" y="1340768"/>
            <a:ext cx="7886700" cy="4836195"/>
          </a:xfrm>
        </p:spPr>
        <p:txBody>
          <a:bodyPr>
            <a:normAutofit/>
          </a:bodyPr>
          <a:lstStyle/>
          <a:p>
            <a:pPr marL="0" indent="0" algn="ctr">
              <a:buNone/>
            </a:pPr>
            <a:endParaRPr lang="en-GB" dirty="0">
              <a:solidFill>
                <a:srgbClr val="002060"/>
              </a:solidFill>
              <a:cs typeface="Arial" panose="020B0604020202020204" pitchFamily="34" charset="0"/>
            </a:endParaRPr>
          </a:p>
          <a:p>
            <a:pPr marL="0" indent="0" algn="ctr">
              <a:buNone/>
            </a:pPr>
            <a:r>
              <a:rPr lang="en-GB" sz="2200" dirty="0">
                <a:latin typeface="Calibri" panose="020F0502020204030204" pitchFamily="34" charset="0"/>
                <a:cs typeface="Arial" panose="020B0604020202020204" pitchFamily="34" charset="0"/>
              </a:rPr>
              <a:t>Each child’s experiences of early adversity and any resultant intervention treatment will be different. </a:t>
            </a:r>
          </a:p>
          <a:p>
            <a:pPr marL="0" indent="0" algn="ctr">
              <a:buNone/>
            </a:pPr>
            <a:endParaRPr lang="en-GB" sz="2200" dirty="0">
              <a:latin typeface="Calibri" panose="020F0502020204030204" pitchFamily="34" charset="0"/>
              <a:cs typeface="Arial" panose="020B0604020202020204" pitchFamily="34" charset="0"/>
            </a:endParaRPr>
          </a:p>
          <a:p>
            <a:pPr marL="0" indent="0" algn="ctr">
              <a:buNone/>
            </a:pPr>
            <a:r>
              <a:rPr lang="en-GB" sz="2200" dirty="0">
                <a:latin typeface="Calibri" panose="020F0502020204030204" pitchFamily="34" charset="0"/>
                <a:cs typeface="Arial" panose="020B0604020202020204" pitchFamily="34" charset="0"/>
              </a:rPr>
              <a:t>Many children go on to live successful, happy, healthy lives despite their negative experiences demonstrating resilience</a:t>
            </a:r>
          </a:p>
          <a:p>
            <a:pPr marL="0" indent="0" algn="ctr">
              <a:buNone/>
            </a:pPr>
            <a:endParaRPr lang="en-GB" sz="2200" dirty="0">
              <a:latin typeface="Calibri" panose="020F0502020204030204" pitchFamily="34" charset="0"/>
              <a:cs typeface="Arial" panose="020B0604020202020204" pitchFamily="34" charset="0"/>
            </a:endParaRPr>
          </a:p>
          <a:p>
            <a:pPr marL="0" indent="0" algn="ctr">
              <a:buNone/>
            </a:pPr>
            <a:r>
              <a:rPr lang="en-GB" sz="2200" dirty="0">
                <a:latin typeface="Calibri" panose="020F0502020204030204" pitchFamily="34" charset="0"/>
                <a:cs typeface="Arial" panose="020B0604020202020204" pitchFamily="34" charset="0"/>
              </a:rPr>
              <a:t>A</a:t>
            </a:r>
            <a:r>
              <a:rPr lang="en-GB" sz="2200" dirty="0">
                <a:latin typeface="Calibri" panose="020F0502020204030204" pitchFamily="34" charset="0"/>
              </a:rPr>
              <a:t>dversity-exposed children who go on to have positive outcomes may have internal (and external) systems in place to adapt and thrive in the context of adversity and in response to stress</a:t>
            </a:r>
          </a:p>
          <a:p>
            <a:pPr marL="0" indent="0" algn="ctr">
              <a:buNone/>
            </a:pPr>
            <a:endParaRPr lang="en-GB" dirty="0"/>
          </a:p>
        </p:txBody>
      </p:sp>
    </p:spTree>
    <p:extLst>
      <p:ext uri="{BB962C8B-B14F-4D97-AF65-F5344CB8AC3E}">
        <p14:creationId xmlns:p14="http://schemas.microsoft.com/office/powerpoint/2010/main" val="30221363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sz="2400" b="1" dirty="0" err="1"/>
              <a:t>Urie</a:t>
            </a:r>
            <a:r>
              <a:rPr lang="en-GB" sz="2400" b="1" dirty="0"/>
              <a:t> Bronfenbrenner (1917-2005)</a:t>
            </a:r>
          </a:p>
        </p:txBody>
      </p:sp>
      <p:sp>
        <p:nvSpPr>
          <p:cNvPr id="3" name="Content Placeholder 2"/>
          <p:cNvSpPr>
            <a:spLocks noGrp="1"/>
          </p:cNvSpPr>
          <p:nvPr>
            <p:ph idx="1"/>
          </p:nvPr>
        </p:nvSpPr>
        <p:spPr/>
        <p:txBody>
          <a:bodyPr>
            <a:normAutofit fontScale="92500" lnSpcReduction="20000"/>
          </a:bodyPr>
          <a:lstStyle/>
          <a:p>
            <a:pPr marL="0" lvl="0" indent="0" algn="ctr">
              <a:lnSpc>
                <a:spcPct val="100000"/>
              </a:lnSpc>
              <a:spcBef>
                <a:spcPts val="0"/>
              </a:spcBef>
              <a:buNone/>
              <a:defRPr/>
            </a:pPr>
            <a:endParaRPr lang="en-GB" dirty="0">
              <a:solidFill>
                <a:srgbClr val="5B9BD5">
                  <a:lumMod val="50000"/>
                </a:srgbClr>
              </a:solidFill>
              <a:latin typeface="Arial" panose="020B0604020202020204" pitchFamily="34" charset="0"/>
              <a:cs typeface="Arial" panose="020B0604020202020204" pitchFamily="34" charset="0"/>
            </a:endParaRPr>
          </a:p>
          <a:p>
            <a:pPr marL="0" lvl="0" indent="0" algn="ctr">
              <a:lnSpc>
                <a:spcPct val="100000"/>
              </a:lnSpc>
              <a:spcBef>
                <a:spcPts val="0"/>
              </a:spcBef>
              <a:buNone/>
              <a:defRPr/>
            </a:pPr>
            <a:endParaRPr lang="en-GB" dirty="0">
              <a:latin typeface="Arial" panose="020B0604020202020204" pitchFamily="34" charset="0"/>
              <a:cs typeface="Arial" panose="020B0604020202020204" pitchFamily="34" charset="0"/>
            </a:endParaRPr>
          </a:p>
          <a:p>
            <a:pPr marL="0" lvl="0" indent="0" algn="ctr">
              <a:lnSpc>
                <a:spcPct val="100000"/>
              </a:lnSpc>
              <a:spcBef>
                <a:spcPts val="0"/>
              </a:spcBef>
              <a:buNone/>
              <a:defRPr/>
            </a:pPr>
            <a:endParaRPr lang="en-GB" dirty="0">
              <a:latin typeface="Arial" panose="020B0604020202020204" pitchFamily="34" charset="0"/>
              <a:cs typeface="Arial" panose="020B0604020202020204" pitchFamily="34" charset="0"/>
            </a:endParaRPr>
          </a:p>
          <a:p>
            <a:pPr marL="0" lvl="0" indent="0" algn="ctr">
              <a:lnSpc>
                <a:spcPct val="100000"/>
              </a:lnSpc>
              <a:spcBef>
                <a:spcPts val="0"/>
              </a:spcBef>
              <a:buNone/>
              <a:defRPr/>
            </a:pPr>
            <a:endParaRPr lang="en-GB" dirty="0">
              <a:latin typeface="Arial" panose="020B0604020202020204" pitchFamily="34" charset="0"/>
              <a:cs typeface="Arial" panose="020B0604020202020204" pitchFamily="34" charset="0"/>
            </a:endParaRPr>
          </a:p>
          <a:p>
            <a:pPr marL="0" lvl="0" indent="0" algn="ctr">
              <a:lnSpc>
                <a:spcPct val="100000"/>
              </a:lnSpc>
              <a:spcBef>
                <a:spcPts val="0"/>
              </a:spcBef>
              <a:buNone/>
              <a:defRPr/>
            </a:pPr>
            <a:r>
              <a:rPr lang="en-GB" dirty="0">
                <a:latin typeface="Calibri" panose="020F0502020204030204" pitchFamily="34" charset="0"/>
                <a:cs typeface="Arial" panose="020B0604020202020204" pitchFamily="34" charset="0"/>
              </a:rPr>
              <a:t>“In order to develop normally, </a:t>
            </a:r>
          </a:p>
          <a:p>
            <a:pPr marL="0" lvl="0" indent="0" algn="ctr">
              <a:lnSpc>
                <a:spcPct val="100000"/>
              </a:lnSpc>
              <a:spcBef>
                <a:spcPts val="0"/>
              </a:spcBef>
              <a:buNone/>
              <a:defRPr/>
            </a:pPr>
            <a:r>
              <a:rPr lang="en-GB" dirty="0">
                <a:latin typeface="Calibri" panose="020F0502020204030204" pitchFamily="34" charset="0"/>
                <a:cs typeface="Arial" panose="020B0604020202020204" pitchFamily="34" charset="0"/>
              </a:rPr>
              <a:t>a child requires progressively more complex joint activity with one or more adults...</a:t>
            </a:r>
          </a:p>
          <a:p>
            <a:pPr marL="0" lvl="0" indent="0" algn="ctr">
              <a:lnSpc>
                <a:spcPct val="100000"/>
              </a:lnSpc>
              <a:spcBef>
                <a:spcPts val="0"/>
              </a:spcBef>
              <a:buNone/>
              <a:defRPr/>
            </a:pPr>
            <a:endParaRPr lang="en-GB" dirty="0">
              <a:latin typeface="Calibri" panose="020F0502020204030204" pitchFamily="34" charset="0"/>
              <a:cs typeface="Arial" panose="020B0604020202020204" pitchFamily="34" charset="0"/>
            </a:endParaRPr>
          </a:p>
          <a:p>
            <a:pPr marL="0" lvl="0" indent="0" algn="ctr">
              <a:lnSpc>
                <a:spcPct val="100000"/>
              </a:lnSpc>
              <a:spcBef>
                <a:spcPts val="0"/>
              </a:spcBef>
              <a:buNone/>
              <a:defRPr/>
            </a:pPr>
            <a:r>
              <a:rPr lang="en-GB" b="1" i="1" u="sng" dirty="0">
                <a:latin typeface="Calibri" panose="020F0502020204030204" pitchFamily="34" charset="0"/>
                <a:cs typeface="Arial" panose="020B0604020202020204" pitchFamily="34" charset="0"/>
              </a:rPr>
              <a:t>Every child needs at least one adult who is irrationally crazy about him or her. </a:t>
            </a:r>
          </a:p>
          <a:p>
            <a:pPr marL="0" lvl="0" indent="0" algn="ctr">
              <a:lnSpc>
                <a:spcPct val="100000"/>
              </a:lnSpc>
              <a:spcBef>
                <a:spcPts val="0"/>
              </a:spcBef>
              <a:buNone/>
              <a:defRPr/>
            </a:pPr>
            <a:endParaRPr lang="en-GB" dirty="0">
              <a:latin typeface="Calibri" panose="020F0502020204030204" pitchFamily="34" charset="0"/>
              <a:cs typeface="Arial" panose="020B0604020202020204" pitchFamily="34" charset="0"/>
            </a:endParaRPr>
          </a:p>
          <a:p>
            <a:pPr marL="0" lvl="0" indent="0" algn="ctr">
              <a:lnSpc>
                <a:spcPct val="100000"/>
              </a:lnSpc>
              <a:spcBef>
                <a:spcPts val="0"/>
              </a:spcBef>
              <a:buNone/>
              <a:defRPr/>
            </a:pPr>
            <a:r>
              <a:rPr lang="en-GB" dirty="0">
                <a:latin typeface="Calibri" panose="020F0502020204030204" pitchFamily="34" charset="0"/>
                <a:cs typeface="Arial" panose="020B0604020202020204" pitchFamily="34" charset="0"/>
              </a:rPr>
              <a:t>That's number one. </a:t>
            </a:r>
          </a:p>
          <a:p>
            <a:pPr marL="0" lvl="0" indent="0" algn="ctr">
              <a:lnSpc>
                <a:spcPct val="100000"/>
              </a:lnSpc>
              <a:spcBef>
                <a:spcPts val="0"/>
              </a:spcBef>
              <a:buNone/>
              <a:defRPr/>
            </a:pPr>
            <a:r>
              <a:rPr lang="en-GB" dirty="0">
                <a:latin typeface="Calibri" panose="020F0502020204030204" pitchFamily="34" charset="0"/>
                <a:cs typeface="Arial" panose="020B0604020202020204" pitchFamily="34" charset="0"/>
              </a:rPr>
              <a:t>First, last and always”</a:t>
            </a:r>
            <a:endParaRPr lang="en-GB" dirty="0">
              <a:latin typeface="Calibri" panose="020F0502020204030204" pitchFamily="34" charset="0"/>
            </a:endParaRPr>
          </a:p>
        </p:txBody>
      </p:sp>
      <p:pic>
        <p:nvPicPr>
          <p:cNvPr id="4" name="Picture 3">
            <a:extLst>
              <a:ext uri="{FF2B5EF4-FFF2-40B4-BE49-F238E27FC236}">
                <a16:creationId xmlns:a16="http://schemas.microsoft.com/office/drawing/2014/main" id="{E4D86708-73E3-4ABE-A41B-5969DEF4CBFB}"/>
              </a:ext>
            </a:extLst>
          </p:cNvPr>
          <p:cNvPicPr>
            <a:picLocks noChangeAspect="1"/>
          </p:cNvPicPr>
          <p:nvPr/>
        </p:nvPicPr>
        <p:blipFill rotWithShape="1">
          <a:blip r:embed="rId3">
            <a:extLst>
              <a:ext uri="{28A0092B-C50C-407E-A947-70E740481C1C}">
                <a14:useLocalDpi xmlns:a14="http://schemas.microsoft.com/office/drawing/2010/main" val="0"/>
              </a:ext>
            </a:extLst>
          </a:blip>
          <a:srcRect l="1361" t="1859" r="64917" b="3726"/>
          <a:stretch/>
        </p:blipFill>
        <p:spPr>
          <a:xfrm>
            <a:off x="539552" y="692696"/>
            <a:ext cx="1820145" cy="2398141"/>
          </a:xfrm>
          <a:prstGeom prst="rect">
            <a:avLst/>
          </a:prstGeom>
          <a:ln w="117475" cmpd="sng">
            <a:solidFill>
              <a:schemeClr val="tx1"/>
            </a:solidFill>
          </a:ln>
        </p:spPr>
      </p:pic>
      <p:sp>
        <p:nvSpPr>
          <p:cNvPr id="5" name="Sun 4"/>
          <p:cNvSpPr/>
          <p:nvPr/>
        </p:nvSpPr>
        <p:spPr>
          <a:xfrm>
            <a:off x="7994469" y="692696"/>
            <a:ext cx="574765" cy="57440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096249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Building resilience</a:t>
            </a:r>
          </a:p>
        </p:txBody>
      </p:sp>
      <p:sp>
        <p:nvSpPr>
          <p:cNvPr id="2" name="Content Placeholder 1"/>
          <p:cNvSpPr>
            <a:spLocks noGrp="1"/>
          </p:cNvSpPr>
          <p:nvPr>
            <p:ph idx="1"/>
          </p:nvPr>
        </p:nvSpPr>
        <p:spPr/>
        <p:txBody>
          <a:bodyPr/>
          <a:lstStyle/>
          <a:p>
            <a:pPr marL="0" indent="0">
              <a:buNone/>
            </a:pPr>
            <a:r>
              <a:rPr lang="en-GB" dirty="0">
                <a:latin typeface="Calibri" panose="020F0502020204030204" pitchFamily="34" charset="0"/>
              </a:rPr>
              <a:t>Looking at individual and wider community factors e.g.</a:t>
            </a:r>
          </a:p>
          <a:p>
            <a:r>
              <a:rPr lang="en-GB" dirty="0">
                <a:latin typeface="Calibri" panose="020F0502020204030204" pitchFamily="34" charset="0"/>
              </a:rPr>
              <a:t>Relationship with a trusted adult</a:t>
            </a:r>
          </a:p>
          <a:p>
            <a:r>
              <a:rPr lang="en-GB" dirty="0">
                <a:latin typeface="Calibri" panose="020F0502020204030204" pitchFamily="34" charset="0"/>
              </a:rPr>
              <a:t>Ability to develop additional skills e.g. through sport participation</a:t>
            </a:r>
          </a:p>
          <a:p>
            <a:r>
              <a:rPr lang="en-GB" dirty="0">
                <a:latin typeface="Calibri" panose="020F0502020204030204" pitchFamily="34" charset="0"/>
              </a:rPr>
              <a:t>Attendance at school – fostering feeling of belonging and interest in education</a:t>
            </a:r>
          </a:p>
          <a:p>
            <a:r>
              <a:rPr lang="en-GB" dirty="0">
                <a:latin typeface="Calibri" panose="020F0502020204030204" pitchFamily="34" charset="0"/>
              </a:rPr>
              <a:t>Sources of support within the community</a:t>
            </a:r>
          </a:p>
          <a:p>
            <a:endParaRPr lang="en-GB" dirty="0"/>
          </a:p>
          <a:p>
            <a:endParaRPr lang="en-GB" dirty="0"/>
          </a:p>
        </p:txBody>
      </p:sp>
    </p:spTree>
    <p:extLst>
      <p:ext uri="{BB962C8B-B14F-4D97-AF65-F5344CB8AC3E}">
        <p14:creationId xmlns:p14="http://schemas.microsoft.com/office/powerpoint/2010/main" val="40649258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Food for </a:t>
            </a:r>
            <a:r>
              <a:rPr lang="en-GB" sz="3800" dirty="0"/>
              <a:t>thought</a:t>
            </a:r>
          </a:p>
        </p:txBody>
      </p:sp>
      <p:sp>
        <p:nvSpPr>
          <p:cNvPr id="3" name="Content Placeholder 2"/>
          <p:cNvSpPr>
            <a:spLocks noGrp="1"/>
          </p:cNvSpPr>
          <p:nvPr>
            <p:ph idx="1"/>
          </p:nvPr>
        </p:nvSpPr>
        <p:spPr>
          <a:xfrm>
            <a:off x="521073" y="1332567"/>
            <a:ext cx="7886700" cy="4351338"/>
          </a:xfrm>
        </p:spPr>
        <p:txBody>
          <a:bodyPr>
            <a:normAutofit fontScale="62500" lnSpcReduction="20000"/>
          </a:bodyPr>
          <a:lstStyle/>
          <a:p>
            <a:pPr marL="0" indent="0">
              <a:buNone/>
            </a:pPr>
            <a:r>
              <a:rPr lang="en-GB" sz="3800" dirty="0">
                <a:latin typeface="Calibri" panose="020F0502020204030204" pitchFamily="34" charset="0"/>
              </a:rPr>
              <a:t>How often do we ask about ACEs when assessing adults with the following:</a:t>
            </a:r>
          </a:p>
          <a:p>
            <a:pPr>
              <a:buFont typeface="Wingdings" panose="05000000000000000000" pitchFamily="2" charset="2"/>
              <a:buChar char="v"/>
            </a:pPr>
            <a:r>
              <a:rPr lang="en-GB" sz="3800" dirty="0">
                <a:latin typeface="Calibri" panose="020F0502020204030204" pitchFamily="34" charset="0"/>
              </a:rPr>
              <a:t>Mental health issues</a:t>
            </a:r>
          </a:p>
          <a:p>
            <a:pPr>
              <a:buFont typeface="Wingdings" panose="05000000000000000000" pitchFamily="2" charset="2"/>
              <a:buChar char="v"/>
            </a:pPr>
            <a:r>
              <a:rPr lang="en-GB" sz="3800" dirty="0">
                <a:latin typeface="Calibri" panose="020F0502020204030204" pitchFamily="34" charset="0"/>
              </a:rPr>
              <a:t>Substance misuse </a:t>
            </a:r>
          </a:p>
          <a:p>
            <a:pPr>
              <a:buFont typeface="Wingdings" panose="05000000000000000000" pitchFamily="2" charset="2"/>
              <a:buChar char="v"/>
            </a:pPr>
            <a:r>
              <a:rPr lang="en-GB" sz="3800" dirty="0">
                <a:latin typeface="Calibri" panose="020F0502020204030204" pitchFamily="34" charset="0"/>
              </a:rPr>
              <a:t>New parents who are struggling </a:t>
            </a:r>
          </a:p>
          <a:p>
            <a:pPr>
              <a:buFont typeface="Wingdings" panose="05000000000000000000" pitchFamily="2" charset="2"/>
              <a:buChar char="v"/>
            </a:pPr>
            <a:endParaRPr lang="en-GB" sz="3800" dirty="0">
              <a:latin typeface="Calibri" panose="020F0502020204030204" pitchFamily="34" charset="0"/>
            </a:endParaRPr>
          </a:p>
          <a:p>
            <a:pPr marL="0" indent="0">
              <a:buNone/>
            </a:pPr>
            <a:r>
              <a:rPr lang="en-GB" sz="3800" dirty="0">
                <a:latin typeface="Calibri" panose="020F0502020204030204" pitchFamily="34" charset="0"/>
              </a:rPr>
              <a:t>Looked after children are likely to have experienced multiple ACEs</a:t>
            </a:r>
          </a:p>
          <a:p>
            <a:pPr marL="0" indent="0">
              <a:buNone/>
            </a:pPr>
            <a:r>
              <a:rPr lang="en-GB" sz="3800" dirty="0">
                <a:latin typeface="Calibri" panose="020F0502020204030204" pitchFamily="34" charset="0"/>
              </a:rPr>
              <a:t>     In Looked After girls:</a:t>
            </a:r>
          </a:p>
          <a:p>
            <a:pPr lvl="1">
              <a:buFont typeface="Wingdings" panose="05000000000000000000" pitchFamily="2" charset="2"/>
              <a:buChar char="v"/>
            </a:pPr>
            <a:r>
              <a:rPr lang="en-GB" sz="3800" dirty="0">
                <a:latin typeface="Calibri" panose="020F0502020204030204" pitchFamily="34" charset="0"/>
              </a:rPr>
              <a:t>3 x risk of teenage pregnancy.</a:t>
            </a:r>
          </a:p>
          <a:p>
            <a:pPr lvl="1">
              <a:buFont typeface="Wingdings" panose="05000000000000000000" pitchFamily="2" charset="2"/>
              <a:buChar char="v"/>
            </a:pPr>
            <a:r>
              <a:rPr lang="en-GB" sz="3800" dirty="0">
                <a:latin typeface="Calibri" panose="020F0502020204030204" pitchFamily="34" charset="0"/>
              </a:rPr>
              <a:t>More likely to continue their pregnancies.</a:t>
            </a:r>
          </a:p>
          <a:p>
            <a:pPr lvl="1">
              <a:buFont typeface="Wingdings" panose="05000000000000000000" pitchFamily="2" charset="2"/>
              <a:buChar char="v"/>
            </a:pPr>
            <a:r>
              <a:rPr lang="en-GB" sz="3800" dirty="0">
                <a:latin typeface="Calibri" panose="020F0502020204030204" pitchFamily="34" charset="0"/>
              </a:rPr>
              <a:t>Nearly half are mothers by age of 24yrs</a:t>
            </a:r>
          </a:p>
          <a:p>
            <a:pPr marL="0" indent="0" algn="ctr">
              <a:buNone/>
            </a:pPr>
            <a:endParaRPr lang="en-GB" dirty="0"/>
          </a:p>
          <a:p>
            <a:pPr marL="0" indent="0" algn="ctr">
              <a:buNone/>
            </a:pPr>
            <a:endParaRPr lang="en-GB" dirty="0"/>
          </a:p>
          <a:p>
            <a:pPr marL="0" indent="0" algn="ctr">
              <a:buNone/>
            </a:pPr>
            <a:endParaRPr lang="en-GB" dirty="0"/>
          </a:p>
          <a:p>
            <a:endParaRPr lang="en-GB" dirty="0"/>
          </a:p>
        </p:txBody>
      </p:sp>
    </p:spTree>
    <p:extLst>
      <p:ext uri="{BB962C8B-B14F-4D97-AF65-F5344CB8AC3E}">
        <p14:creationId xmlns:p14="http://schemas.microsoft.com/office/powerpoint/2010/main" val="36345644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GP role</a:t>
            </a:r>
          </a:p>
        </p:txBody>
      </p:sp>
      <p:sp>
        <p:nvSpPr>
          <p:cNvPr id="3" name="Content Placeholder 2"/>
          <p:cNvSpPr>
            <a:spLocks noGrp="1"/>
          </p:cNvSpPr>
          <p:nvPr>
            <p:ph idx="1"/>
          </p:nvPr>
        </p:nvSpPr>
        <p:spPr>
          <a:xfrm>
            <a:off x="628650" y="1149531"/>
            <a:ext cx="7886700" cy="5027432"/>
          </a:xfrm>
        </p:spPr>
        <p:txBody>
          <a:bodyPr/>
          <a:lstStyle/>
          <a:p>
            <a:r>
              <a:rPr lang="en-GB" sz="2400" dirty="0"/>
              <a:t>GPs have an established role in identifying children at risk of, or experiencing ACEs. This enables us to:</a:t>
            </a:r>
          </a:p>
          <a:p>
            <a:pPr>
              <a:buFont typeface="Wingdings" panose="05000000000000000000" pitchFamily="2" charset="2"/>
              <a:buChar char="v"/>
            </a:pPr>
            <a:r>
              <a:rPr lang="en-GB" sz="2400" dirty="0"/>
              <a:t>Facilitate other agency involvement if appropriate</a:t>
            </a:r>
          </a:p>
          <a:p>
            <a:pPr>
              <a:buFont typeface="Wingdings" panose="05000000000000000000" pitchFamily="2" charset="2"/>
              <a:buChar char="v"/>
            </a:pPr>
            <a:r>
              <a:rPr lang="en-GB" sz="2400" dirty="0"/>
              <a:t>Address parental problems such as mental health or substance misuse before they impact on the child.</a:t>
            </a:r>
          </a:p>
          <a:p>
            <a:pPr marL="0" indent="0">
              <a:buNone/>
            </a:pPr>
            <a:endParaRPr lang="en-GB" sz="2400" dirty="0"/>
          </a:p>
          <a:p>
            <a:r>
              <a:rPr lang="en-GB" sz="2400" dirty="0"/>
              <a:t>Recognise that ACEs: </a:t>
            </a:r>
          </a:p>
          <a:p>
            <a:pPr>
              <a:buFont typeface="Wingdings" panose="05000000000000000000" pitchFamily="2" charset="2"/>
              <a:buChar char="v"/>
            </a:pPr>
            <a:r>
              <a:rPr lang="en-GB" sz="2400" dirty="0"/>
              <a:t>Damage health across the life course</a:t>
            </a:r>
          </a:p>
          <a:p>
            <a:pPr>
              <a:buFont typeface="Wingdings" panose="05000000000000000000" pitchFamily="2" charset="2"/>
              <a:buChar char="v"/>
            </a:pPr>
            <a:r>
              <a:rPr lang="en-GB" sz="2400" dirty="0"/>
              <a:t>Negatively impact on the future parenting abilities of adults who have experienced ACEs (perpetuating the cycle</a:t>
            </a:r>
            <a:r>
              <a:rPr lang="en-GB" dirty="0"/>
              <a:t>)</a:t>
            </a:r>
          </a:p>
          <a:p>
            <a:pPr marL="0" indent="0">
              <a:buNone/>
            </a:pPr>
            <a:endParaRPr lang="en-GB" dirty="0"/>
          </a:p>
          <a:p>
            <a:endParaRPr lang="en-GB" dirty="0"/>
          </a:p>
        </p:txBody>
      </p:sp>
    </p:spTree>
    <p:extLst>
      <p:ext uri="{BB962C8B-B14F-4D97-AF65-F5344CB8AC3E}">
        <p14:creationId xmlns:p14="http://schemas.microsoft.com/office/powerpoint/2010/main" val="12009347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Community &amp; relationships are healing </a:t>
            </a:r>
            <a:br>
              <a:rPr lang="en-GB" dirty="0"/>
            </a:br>
            <a:endParaRPr lang="en-GB" dirty="0"/>
          </a:p>
        </p:txBody>
      </p:sp>
      <p:sp>
        <p:nvSpPr>
          <p:cNvPr id="3" name="Content Placeholder 2"/>
          <p:cNvSpPr>
            <a:spLocks noGrp="1"/>
          </p:cNvSpPr>
          <p:nvPr>
            <p:ph idx="1"/>
          </p:nvPr>
        </p:nvSpPr>
        <p:spPr>
          <a:xfrm>
            <a:off x="457200" y="1600200"/>
            <a:ext cx="8229600" cy="4997152"/>
          </a:xfrm>
        </p:spPr>
        <p:txBody>
          <a:bodyPr>
            <a:normAutofit/>
          </a:bodyPr>
          <a:lstStyle/>
          <a:p>
            <a:r>
              <a:rPr lang="en-GB" sz="2200" dirty="0">
                <a:latin typeface="Calibri" panose="020F0502020204030204" pitchFamily="34" charset="0"/>
              </a:rPr>
              <a:t>The National Association for People Abused in Childhood (NAPAC) is the UK’s leading national charity offering support to adult survivors of all types of childhood abuse, including physical, sexual and emotional abuse and neglect.</a:t>
            </a:r>
          </a:p>
          <a:p>
            <a:pPr marL="0" indent="0">
              <a:buNone/>
            </a:pPr>
            <a:r>
              <a:rPr lang="en-GB" sz="2200" dirty="0">
                <a:latin typeface="Calibri" panose="020F0502020204030204" pitchFamily="34" charset="0"/>
              </a:rPr>
              <a:t> 	</a:t>
            </a:r>
            <a:r>
              <a:rPr lang="en-GB" sz="2200" dirty="0">
                <a:latin typeface="Calibri" panose="020F0502020204030204" pitchFamily="34" charset="0"/>
                <a:hlinkClick r:id="rId3"/>
              </a:rPr>
              <a:t>https://napac.org.uk/</a:t>
            </a:r>
            <a:endParaRPr lang="en-GB" sz="2200" dirty="0">
              <a:latin typeface="Calibri" panose="020F0502020204030204" pitchFamily="34" charset="0"/>
            </a:endParaRPr>
          </a:p>
          <a:p>
            <a:pPr marL="0" indent="0">
              <a:buNone/>
            </a:pPr>
            <a:endParaRPr lang="en-GB" sz="2200" dirty="0">
              <a:latin typeface="Calibri" panose="020F0502020204030204" pitchFamily="34" charset="0"/>
            </a:endParaRPr>
          </a:p>
          <a:p>
            <a:r>
              <a:rPr lang="en-GB" sz="2200" dirty="0">
                <a:latin typeface="Calibri" panose="020F0502020204030204" pitchFamily="34" charset="0"/>
              </a:rPr>
              <a:t>May need trauma therapies (not generic counselling)</a:t>
            </a:r>
          </a:p>
          <a:p>
            <a:pPr marL="0" indent="0">
              <a:buNone/>
            </a:pPr>
            <a:endParaRPr lang="en-GB" sz="2200" dirty="0">
              <a:latin typeface="Calibri" panose="020F0502020204030204" pitchFamily="34" charset="0"/>
            </a:endParaRPr>
          </a:p>
          <a:p>
            <a:r>
              <a:rPr lang="en-GB" sz="2200" dirty="0">
                <a:latin typeface="Calibri" panose="020F0502020204030204" pitchFamily="34" charset="0"/>
              </a:rPr>
              <a:t>PTSD self help resources: </a:t>
            </a:r>
            <a:r>
              <a:rPr lang="en-GB" sz="2200" dirty="0">
                <a:latin typeface="Calibri" panose="020F0502020204030204" pitchFamily="34" charset="0"/>
                <a:hlinkClick r:id="rId4"/>
              </a:rPr>
              <a:t>www.mind.org.uk</a:t>
            </a:r>
            <a:endParaRPr lang="en-GB" sz="2200" dirty="0">
              <a:latin typeface="Calibri" panose="020F0502020204030204" pitchFamily="34" charset="0"/>
            </a:endParaRPr>
          </a:p>
          <a:p>
            <a:pPr marL="0" indent="0">
              <a:buNone/>
            </a:pPr>
            <a:endParaRPr lang="en-GB" sz="2200" dirty="0">
              <a:latin typeface="Calibri" panose="020F0502020204030204" pitchFamily="34" charset="0"/>
            </a:endParaRPr>
          </a:p>
        </p:txBody>
      </p:sp>
    </p:spTree>
    <p:extLst>
      <p:ext uri="{BB962C8B-B14F-4D97-AF65-F5344CB8AC3E}">
        <p14:creationId xmlns:p14="http://schemas.microsoft.com/office/powerpoint/2010/main" val="40425119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GB" dirty="0">
                <a:latin typeface="Calibri" panose="020F0502020204030204" pitchFamily="34" charset="0"/>
                <a:hlinkClick r:id="rId3"/>
              </a:rPr>
              <a:t>Trauma informed care</a:t>
            </a:r>
            <a:endParaRPr lang="en-GB" dirty="0">
              <a:latin typeface="Calibri" panose="020F0502020204030204" pitchFamily="34" charset="0"/>
            </a:endParaRPr>
          </a:p>
        </p:txBody>
      </p:sp>
      <p:sp>
        <p:nvSpPr>
          <p:cNvPr id="3" name="Content Placeholder 2"/>
          <p:cNvSpPr>
            <a:spLocks noGrp="1"/>
          </p:cNvSpPr>
          <p:nvPr>
            <p:ph idx="1"/>
          </p:nvPr>
        </p:nvSpPr>
        <p:spPr>
          <a:xfrm>
            <a:off x="646580" y="1431178"/>
            <a:ext cx="7886700" cy="4351338"/>
          </a:xfrm>
        </p:spPr>
        <p:txBody>
          <a:bodyPr/>
          <a:lstStyle/>
          <a:p>
            <a:r>
              <a:rPr lang="en-GB" dirty="0"/>
              <a:t>Help our patients to feel safe:</a:t>
            </a:r>
          </a:p>
          <a:p>
            <a:endParaRPr lang="en-GB" dirty="0"/>
          </a:p>
          <a:p>
            <a:r>
              <a:rPr lang="en-GB" dirty="0"/>
              <a:t>Choice</a:t>
            </a:r>
          </a:p>
          <a:p>
            <a:r>
              <a:rPr lang="en-GB" dirty="0"/>
              <a:t>Control</a:t>
            </a:r>
          </a:p>
          <a:p>
            <a:r>
              <a:rPr lang="en-GB" dirty="0"/>
              <a:t>Empower</a:t>
            </a:r>
          </a:p>
          <a:p>
            <a:r>
              <a:rPr lang="en-GB" dirty="0"/>
              <a:t>Collaborate</a:t>
            </a:r>
          </a:p>
          <a:p>
            <a:r>
              <a:rPr lang="en-GB" dirty="0"/>
              <a:t>Trust</a:t>
            </a:r>
          </a:p>
        </p:txBody>
      </p:sp>
    </p:spTree>
    <p:extLst>
      <p:ext uri="{BB962C8B-B14F-4D97-AF65-F5344CB8AC3E}">
        <p14:creationId xmlns:p14="http://schemas.microsoft.com/office/powerpoint/2010/main" val="17899817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Intercollegiate guidance competencies</a:t>
            </a:r>
          </a:p>
        </p:txBody>
      </p:sp>
      <p:sp>
        <p:nvSpPr>
          <p:cNvPr id="3" name="Content Placeholder 2"/>
          <p:cNvSpPr>
            <a:spLocks noGrp="1"/>
          </p:cNvSpPr>
          <p:nvPr>
            <p:ph sz="half" idx="1"/>
          </p:nvPr>
        </p:nvSpPr>
        <p:spPr>
          <a:xfrm>
            <a:off x="457200" y="1673352"/>
            <a:ext cx="8147248" cy="4718304"/>
          </a:xfrm>
        </p:spPr>
        <p:txBody>
          <a:bodyPr>
            <a:normAutofit/>
          </a:bodyPr>
          <a:lstStyle/>
          <a:p>
            <a:pPr marL="457200" indent="-457200">
              <a:spcBef>
                <a:spcPts val="0"/>
              </a:spcBef>
              <a:buClrTx/>
              <a:buSzTx/>
              <a:buFont typeface="+mj-lt"/>
              <a:buAutoNum type="arabicPeriod"/>
            </a:pPr>
            <a:r>
              <a:rPr lang="en-GB" sz="2000" dirty="0">
                <a:solidFill>
                  <a:prstClr val="black"/>
                </a:solidFill>
                <a:latin typeface="Calibri"/>
              </a:rPr>
              <a:t>Knowledge and awareness as appropriate to role of the </a:t>
            </a:r>
            <a:r>
              <a:rPr lang="en-GB" sz="2000" b="1" dirty="0">
                <a:solidFill>
                  <a:prstClr val="black"/>
                </a:solidFill>
                <a:latin typeface="Calibri"/>
              </a:rPr>
              <a:t>importance of perinatal mental health </a:t>
            </a:r>
            <a:r>
              <a:rPr lang="en-GB" sz="2000" dirty="0">
                <a:solidFill>
                  <a:prstClr val="black"/>
                </a:solidFill>
                <a:latin typeface="Calibri"/>
              </a:rPr>
              <a:t>and the </a:t>
            </a:r>
            <a:r>
              <a:rPr lang="en-GB" sz="2000" b="1" dirty="0">
                <a:solidFill>
                  <a:prstClr val="black"/>
                </a:solidFill>
                <a:latin typeface="Calibri"/>
              </a:rPr>
              <a:t>potential negative life-long consequences for children </a:t>
            </a:r>
            <a:r>
              <a:rPr lang="en-GB" sz="2000" dirty="0">
                <a:solidFill>
                  <a:prstClr val="black"/>
                </a:solidFill>
                <a:latin typeface="Calibri"/>
              </a:rPr>
              <a:t>if maternal and paternal mental health problems go untreated in the perinatal period. RCGP</a:t>
            </a:r>
          </a:p>
          <a:p>
            <a:pPr marL="457200" indent="-457200">
              <a:spcBef>
                <a:spcPts val="0"/>
              </a:spcBef>
              <a:buClrTx/>
              <a:buSzTx/>
              <a:buFont typeface="+mj-lt"/>
              <a:buAutoNum type="arabicPeriod"/>
            </a:pPr>
            <a:endParaRPr lang="en-GB" sz="2000" dirty="0">
              <a:solidFill>
                <a:prstClr val="black"/>
              </a:solidFill>
              <a:latin typeface="Calibri"/>
            </a:endParaRPr>
          </a:p>
          <a:p>
            <a:pPr marL="457200" lvl="0" indent="-457200">
              <a:spcBef>
                <a:spcPts val="0"/>
              </a:spcBef>
              <a:buClrTx/>
              <a:buSzTx/>
              <a:buFont typeface="+mj-lt"/>
              <a:buAutoNum type="arabicPeriod"/>
            </a:pPr>
            <a:r>
              <a:rPr lang="en-GB" sz="2000" dirty="0">
                <a:solidFill>
                  <a:prstClr val="black"/>
                </a:solidFill>
                <a:latin typeface="Calibri"/>
              </a:rPr>
              <a:t>Able to recognise that severe mental health difficulties in pregnancy and postpartum </a:t>
            </a:r>
            <a:r>
              <a:rPr lang="en-GB" sz="2000" b="1" dirty="0">
                <a:solidFill>
                  <a:prstClr val="black"/>
                </a:solidFill>
                <a:latin typeface="Calibri"/>
              </a:rPr>
              <a:t>can adversely affect parenting capacity</a:t>
            </a:r>
            <a:r>
              <a:rPr lang="en-GB" sz="2000" dirty="0">
                <a:solidFill>
                  <a:prstClr val="black"/>
                </a:solidFill>
                <a:latin typeface="Calibri"/>
              </a:rPr>
              <a:t>, with potential long-term consequences for children.</a:t>
            </a:r>
          </a:p>
          <a:p>
            <a:pPr marL="457200" lvl="0" indent="-457200">
              <a:spcBef>
                <a:spcPts val="0"/>
              </a:spcBef>
              <a:buClrTx/>
              <a:buSzTx/>
              <a:buFont typeface="+mj-lt"/>
              <a:buAutoNum type="arabicPeriod"/>
            </a:pPr>
            <a:endParaRPr lang="en-GB" sz="2000" dirty="0">
              <a:solidFill>
                <a:prstClr val="black"/>
              </a:solidFill>
              <a:latin typeface="Calibri"/>
            </a:endParaRPr>
          </a:p>
          <a:p>
            <a:pPr marL="457200" indent="-457200">
              <a:spcBef>
                <a:spcPts val="0"/>
              </a:spcBef>
              <a:buClrTx/>
              <a:buSzTx/>
              <a:buFont typeface="+mj-lt"/>
              <a:buAutoNum type="arabicPeriod"/>
            </a:pPr>
            <a:r>
              <a:rPr lang="en-GB" sz="2000" dirty="0">
                <a:solidFill>
                  <a:prstClr val="black"/>
                </a:solidFill>
                <a:latin typeface="Calibri"/>
              </a:rPr>
              <a:t>Able to recognise that severe postnatal depression might adversely affect maternal </a:t>
            </a:r>
            <a:r>
              <a:rPr lang="en-GB" sz="2000" dirty="0" err="1">
                <a:solidFill>
                  <a:prstClr val="black"/>
                </a:solidFill>
                <a:latin typeface="Calibri"/>
              </a:rPr>
              <a:t>atunement</a:t>
            </a:r>
            <a:r>
              <a:rPr lang="en-GB" sz="2000" dirty="0">
                <a:solidFill>
                  <a:prstClr val="black"/>
                </a:solidFill>
                <a:latin typeface="Calibri"/>
              </a:rPr>
              <a:t> to her infant that, without specific intervention, will give rise to </a:t>
            </a:r>
            <a:r>
              <a:rPr lang="en-GB" sz="2000" b="1" dirty="0">
                <a:solidFill>
                  <a:prstClr val="black"/>
                </a:solidFill>
                <a:latin typeface="Calibri"/>
              </a:rPr>
              <a:t>maternal-infant attachment difficulties and child maltreatment</a:t>
            </a:r>
            <a:r>
              <a:rPr lang="en-GB" sz="2000" dirty="0">
                <a:solidFill>
                  <a:prstClr val="black"/>
                </a:solidFill>
                <a:latin typeface="Calibri"/>
              </a:rPr>
              <a:t>.</a:t>
            </a:r>
          </a:p>
          <a:p>
            <a:pPr marL="457200" lvl="0" indent="-457200">
              <a:spcBef>
                <a:spcPts val="0"/>
              </a:spcBef>
              <a:buClrTx/>
              <a:buSzTx/>
              <a:buFont typeface="+mj-lt"/>
              <a:buAutoNum type="arabicPeriod"/>
            </a:pPr>
            <a:endParaRPr lang="en-GB" sz="2000" dirty="0">
              <a:solidFill>
                <a:prstClr val="black"/>
              </a:solidFill>
              <a:latin typeface="Calibri"/>
            </a:endParaRPr>
          </a:p>
          <a:p>
            <a:pPr marL="457200" indent="-457200">
              <a:spcBef>
                <a:spcPts val="0"/>
              </a:spcBef>
              <a:buClrTx/>
              <a:buSzTx/>
              <a:buFont typeface="+mj-lt"/>
              <a:buAutoNum type="arabicPeriod"/>
            </a:pPr>
            <a:endParaRPr lang="en-GB" sz="2000" dirty="0">
              <a:solidFill>
                <a:prstClr val="black"/>
              </a:solidFill>
              <a:latin typeface="Calibri"/>
            </a:endParaRPr>
          </a:p>
          <a:p>
            <a:pPr marL="457200" indent="-457200">
              <a:spcBef>
                <a:spcPts val="0"/>
              </a:spcBef>
              <a:buClrTx/>
              <a:buSzTx/>
              <a:buFont typeface="+mj-lt"/>
              <a:buAutoNum type="arabicPeriod"/>
            </a:pPr>
            <a:endParaRPr lang="en-GB" sz="2000" dirty="0">
              <a:solidFill>
                <a:prstClr val="black"/>
              </a:solidFill>
              <a:latin typeface="Calibri"/>
            </a:endParaRPr>
          </a:p>
          <a:p>
            <a:pPr marL="457200" indent="-457200">
              <a:spcBef>
                <a:spcPts val="0"/>
              </a:spcBef>
              <a:buClrTx/>
              <a:buSzTx/>
              <a:buFont typeface="+mj-lt"/>
              <a:buAutoNum type="arabicPeriod"/>
            </a:pPr>
            <a:endParaRPr lang="en-GB" sz="2000" dirty="0">
              <a:solidFill>
                <a:prstClr val="black"/>
              </a:solidFill>
              <a:latin typeface="Calibri"/>
            </a:endParaRPr>
          </a:p>
          <a:p>
            <a:pPr marL="457200" indent="-457200">
              <a:spcBef>
                <a:spcPts val="0"/>
              </a:spcBef>
              <a:buClrTx/>
              <a:buSzTx/>
              <a:buFont typeface="+mj-lt"/>
              <a:buAutoNum type="arabicPeriod"/>
            </a:pPr>
            <a:endParaRPr lang="en-GB" sz="2000" dirty="0">
              <a:solidFill>
                <a:prstClr val="black"/>
              </a:solidFill>
              <a:latin typeface="Calibri"/>
            </a:endParaRPr>
          </a:p>
          <a:p>
            <a:pPr marL="457200" indent="-457200">
              <a:spcBef>
                <a:spcPts val="0"/>
              </a:spcBef>
              <a:buClrTx/>
              <a:buSzTx/>
              <a:buFont typeface="+mj-lt"/>
              <a:buAutoNum type="arabicPeriod"/>
            </a:pPr>
            <a:endParaRPr lang="en-GB" sz="2000" dirty="0">
              <a:solidFill>
                <a:prstClr val="black"/>
              </a:solidFill>
              <a:latin typeface="Calibri"/>
            </a:endParaRPr>
          </a:p>
        </p:txBody>
      </p:sp>
    </p:spTree>
    <p:extLst>
      <p:ext uri="{BB962C8B-B14F-4D97-AF65-F5344CB8AC3E}">
        <p14:creationId xmlns:p14="http://schemas.microsoft.com/office/powerpoint/2010/main" val="14354765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Intercollegiate guidance competencies</a:t>
            </a:r>
          </a:p>
        </p:txBody>
      </p:sp>
      <p:sp>
        <p:nvSpPr>
          <p:cNvPr id="3" name="Content Placeholder 2"/>
          <p:cNvSpPr>
            <a:spLocks noGrp="1"/>
          </p:cNvSpPr>
          <p:nvPr>
            <p:ph sz="half" idx="1"/>
          </p:nvPr>
        </p:nvSpPr>
        <p:spPr>
          <a:xfrm>
            <a:off x="475129" y="1718156"/>
            <a:ext cx="8003232" cy="4968552"/>
          </a:xfrm>
        </p:spPr>
        <p:txBody>
          <a:bodyPr>
            <a:normAutofit/>
          </a:bodyPr>
          <a:lstStyle/>
          <a:p>
            <a:pPr marL="514350" lvl="0" indent="-514350">
              <a:spcBef>
                <a:spcPts val="0"/>
              </a:spcBef>
              <a:buClrTx/>
              <a:buSzTx/>
              <a:buFont typeface="+mj-lt"/>
              <a:buAutoNum type="arabicPeriod" startAt="4"/>
            </a:pPr>
            <a:r>
              <a:rPr lang="en-GB" sz="2200" dirty="0">
                <a:solidFill>
                  <a:prstClr val="black"/>
                </a:solidFill>
                <a:latin typeface="Calibri"/>
              </a:rPr>
              <a:t>Able to recognise that severe postnatal depression and other mental health difficulties might be the </a:t>
            </a:r>
            <a:r>
              <a:rPr lang="en-GB" sz="2200" b="1" dirty="0">
                <a:solidFill>
                  <a:prstClr val="black"/>
                </a:solidFill>
                <a:latin typeface="Calibri"/>
              </a:rPr>
              <a:t>result of adverse childhood experiences and ongoing domestic violence and abuse</a:t>
            </a:r>
            <a:r>
              <a:rPr lang="en-GB" sz="2200" dirty="0">
                <a:solidFill>
                  <a:prstClr val="black"/>
                </a:solidFill>
                <a:latin typeface="Calibri"/>
              </a:rPr>
              <a:t>.</a:t>
            </a:r>
          </a:p>
          <a:p>
            <a:pPr marL="514350" lvl="0" indent="-514350">
              <a:spcBef>
                <a:spcPts val="0"/>
              </a:spcBef>
              <a:buClrTx/>
              <a:buSzTx/>
              <a:buFont typeface="+mj-lt"/>
              <a:buAutoNum type="arabicPeriod" startAt="4"/>
            </a:pPr>
            <a:endParaRPr lang="en-GB" sz="2200" dirty="0">
              <a:solidFill>
                <a:prstClr val="black"/>
              </a:solidFill>
              <a:latin typeface="Calibri"/>
            </a:endParaRPr>
          </a:p>
          <a:p>
            <a:pPr marL="514350" lvl="0" indent="-514350">
              <a:spcBef>
                <a:spcPts val="0"/>
              </a:spcBef>
              <a:buClrTx/>
              <a:buSzTx/>
              <a:buFont typeface="+mj-lt"/>
              <a:buAutoNum type="arabicPeriod" startAt="4"/>
            </a:pPr>
            <a:r>
              <a:rPr lang="en-GB" sz="2200" dirty="0">
                <a:solidFill>
                  <a:prstClr val="black"/>
                </a:solidFill>
                <a:latin typeface="Calibri"/>
              </a:rPr>
              <a:t>Able to recognise that </a:t>
            </a:r>
            <a:r>
              <a:rPr lang="en-GB" sz="2200" b="1" dirty="0">
                <a:solidFill>
                  <a:prstClr val="black"/>
                </a:solidFill>
                <a:latin typeface="Calibri"/>
              </a:rPr>
              <a:t>trauma from adverse childhood experiences (ACEs) is cumulative </a:t>
            </a:r>
            <a:r>
              <a:rPr lang="en-GB" sz="2200" dirty="0">
                <a:solidFill>
                  <a:prstClr val="black"/>
                </a:solidFill>
                <a:latin typeface="Calibri"/>
              </a:rPr>
              <a:t>and that </a:t>
            </a:r>
            <a:r>
              <a:rPr lang="en-GB" sz="2200" b="1" dirty="0">
                <a:solidFill>
                  <a:prstClr val="black"/>
                </a:solidFill>
                <a:latin typeface="Calibri"/>
              </a:rPr>
              <a:t>building individual resilience and coping strategies </a:t>
            </a:r>
            <a:r>
              <a:rPr lang="en-GB" sz="2200" dirty="0">
                <a:solidFill>
                  <a:prstClr val="black"/>
                </a:solidFill>
                <a:latin typeface="Calibri"/>
              </a:rPr>
              <a:t>might militate a good outcome.</a:t>
            </a:r>
          </a:p>
          <a:p>
            <a:pPr marL="514350" lvl="0" indent="-514350">
              <a:spcBef>
                <a:spcPts val="0"/>
              </a:spcBef>
              <a:buClrTx/>
              <a:buSzTx/>
              <a:buFont typeface="+mj-lt"/>
              <a:buAutoNum type="arabicPeriod" startAt="4"/>
            </a:pPr>
            <a:endParaRPr lang="en-GB" sz="2200" dirty="0">
              <a:solidFill>
                <a:prstClr val="black"/>
              </a:solidFill>
              <a:latin typeface="Calibri"/>
            </a:endParaRPr>
          </a:p>
          <a:p>
            <a:pPr marL="514350" lvl="0" indent="-514350">
              <a:spcBef>
                <a:spcPts val="0"/>
              </a:spcBef>
              <a:buClrTx/>
              <a:buSzTx/>
              <a:buFont typeface="+mj-lt"/>
              <a:buAutoNum type="arabicPeriod" startAt="4"/>
            </a:pPr>
            <a:r>
              <a:rPr lang="en-GB" sz="2200" dirty="0">
                <a:solidFill>
                  <a:prstClr val="black"/>
                </a:solidFill>
                <a:latin typeface="Calibri"/>
              </a:rPr>
              <a:t>Able to recognise that adult mental health conditions such as depression, self-harm, attempted suicide and psychosis are manifestations of cumulative trauma from adverse childhood experiences (ACEs) that can be </a:t>
            </a:r>
            <a:r>
              <a:rPr lang="en-GB" sz="2200" b="1" dirty="0">
                <a:solidFill>
                  <a:prstClr val="black"/>
                </a:solidFill>
                <a:latin typeface="Calibri"/>
              </a:rPr>
              <a:t>intergenerational, thus affecting the patient’s children</a:t>
            </a:r>
          </a:p>
          <a:p>
            <a:pPr marL="514350" lvl="0" indent="-514350">
              <a:spcBef>
                <a:spcPts val="0"/>
              </a:spcBef>
              <a:buClrTx/>
              <a:buSzTx/>
              <a:buFont typeface="+mj-lt"/>
              <a:buAutoNum type="arabicPeriod" startAt="4"/>
            </a:pPr>
            <a:endParaRPr lang="en-GB" b="1" dirty="0">
              <a:solidFill>
                <a:prstClr val="black"/>
              </a:solidFill>
              <a:latin typeface="Calibri"/>
            </a:endParaRPr>
          </a:p>
          <a:p>
            <a:pPr marL="514350" lvl="0" indent="-514350">
              <a:spcBef>
                <a:spcPts val="0"/>
              </a:spcBef>
              <a:buClrTx/>
              <a:buSzTx/>
              <a:buFont typeface="+mj-lt"/>
              <a:buAutoNum type="arabicPeriod" startAt="4"/>
            </a:pPr>
            <a:endParaRPr lang="en-GB" b="1" dirty="0">
              <a:solidFill>
                <a:prstClr val="black"/>
              </a:solidFill>
              <a:latin typeface="Calibri"/>
            </a:endParaRPr>
          </a:p>
          <a:p>
            <a:pPr marL="514350" lvl="0" indent="-514350">
              <a:spcBef>
                <a:spcPts val="0"/>
              </a:spcBef>
              <a:buClrTx/>
              <a:buSzTx/>
              <a:buFont typeface="+mj-lt"/>
              <a:buAutoNum type="arabicPeriod" startAt="4"/>
            </a:pPr>
            <a:endParaRPr lang="en-GB" b="1" dirty="0"/>
          </a:p>
          <a:p>
            <a:pPr marL="514350" indent="-514350">
              <a:buFont typeface="+mj-lt"/>
              <a:buAutoNum type="arabicPeriod" startAt="4"/>
            </a:pPr>
            <a:endParaRPr lang="en-GB" dirty="0"/>
          </a:p>
        </p:txBody>
      </p:sp>
    </p:spTree>
    <p:extLst>
      <p:ext uri="{BB962C8B-B14F-4D97-AF65-F5344CB8AC3E}">
        <p14:creationId xmlns:p14="http://schemas.microsoft.com/office/powerpoint/2010/main" val="22334563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Intercollegiate guidance competencies</a:t>
            </a:r>
          </a:p>
        </p:txBody>
      </p:sp>
      <p:sp>
        <p:nvSpPr>
          <p:cNvPr id="3" name="Content Placeholder 2"/>
          <p:cNvSpPr>
            <a:spLocks noGrp="1"/>
          </p:cNvSpPr>
          <p:nvPr>
            <p:ph sz="half" idx="1"/>
          </p:nvPr>
        </p:nvSpPr>
        <p:spPr>
          <a:xfrm>
            <a:off x="457200" y="1673352"/>
            <a:ext cx="8219256" cy="4718304"/>
          </a:xfrm>
        </p:spPr>
        <p:txBody>
          <a:bodyPr>
            <a:normAutofit/>
          </a:bodyPr>
          <a:lstStyle/>
          <a:p>
            <a:pPr marL="457200" indent="-457200">
              <a:buClrTx/>
              <a:buFont typeface="+mj-lt"/>
              <a:buAutoNum type="arabicPeriod" startAt="7"/>
            </a:pPr>
            <a:r>
              <a:rPr lang="en-GB" sz="2000" dirty="0">
                <a:latin typeface="Calibri" panose="020F0502020204030204" pitchFamily="34" charset="0"/>
              </a:rPr>
              <a:t>Able to recognise that children with challenging behaviour (</a:t>
            </a:r>
            <a:r>
              <a:rPr lang="en-GB" sz="2000" dirty="0" err="1">
                <a:latin typeface="Calibri" panose="020F0502020204030204" pitchFamily="34" charset="0"/>
              </a:rPr>
              <a:t>eg</a:t>
            </a:r>
            <a:r>
              <a:rPr lang="en-GB" sz="2000" dirty="0">
                <a:latin typeface="Calibri" panose="020F0502020204030204" pitchFamily="34" charset="0"/>
              </a:rPr>
              <a:t>, ADHD, ASD) can be signs of emotional dysregulation/ attachment difficulties that, in turn are </a:t>
            </a:r>
            <a:r>
              <a:rPr lang="en-GB" sz="2000" b="1" dirty="0">
                <a:latin typeface="Calibri" panose="020F0502020204030204" pitchFamily="34" charset="0"/>
              </a:rPr>
              <a:t>manifestations of previous or ongoing maltreatment</a:t>
            </a:r>
            <a:r>
              <a:rPr lang="en-GB" sz="2000" dirty="0">
                <a:latin typeface="Calibri" panose="020F0502020204030204" pitchFamily="34" charset="0"/>
              </a:rPr>
              <a:t>. </a:t>
            </a:r>
          </a:p>
          <a:p>
            <a:pPr marL="457200" indent="-457200">
              <a:buClrTx/>
              <a:buFont typeface="+mj-lt"/>
              <a:buAutoNum type="arabicPeriod" startAt="7"/>
            </a:pPr>
            <a:endParaRPr lang="en-GB" sz="2000" dirty="0">
              <a:latin typeface="Calibri" panose="020F0502020204030204" pitchFamily="34" charset="0"/>
            </a:endParaRPr>
          </a:p>
          <a:p>
            <a:pPr marL="457200" indent="-457200">
              <a:buClrTx/>
              <a:buFont typeface="+mj-lt"/>
              <a:buAutoNum type="arabicPeriod" startAt="7"/>
            </a:pPr>
            <a:r>
              <a:rPr lang="en-GB" sz="2000" dirty="0">
                <a:latin typeface="Calibri" panose="020F0502020204030204" pitchFamily="34" charset="0"/>
              </a:rPr>
              <a:t>Able to recognise that </a:t>
            </a:r>
            <a:r>
              <a:rPr lang="en-GB" sz="2000" b="1" dirty="0">
                <a:latin typeface="Calibri" panose="020F0502020204030204" pitchFamily="34" charset="0"/>
              </a:rPr>
              <a:t>self-harm can be a manifestation of maltreatment</a:t>
            </a:r>
            <a:r>
              <a:rPr lang="en-GB" sz="2000" dirty="0">
                <a:latin typeface="Calibri" panose="020F0502020204030204" pitchFamily="34" charset="0"/>
              </a:rPr>
              <a:t>, particularly CSA/CSE.</a:t>
            </a:r>
          </a:p>
          <a:p>
            <a:pPr marL="457200" indent="-457200">
              <a:buClrTx/>
              <a:buFont typeface="+mj-lt"/>
              <a:buAutoNum type="arabicPeriod" startAt="7"/>
            </a:pPr>
            <a:endParaRPr lang="en-GB" sz="2000" dirty="0">
              <a:latin typeface="Calibri" panose="020F0502020204030204" pitchFamily="34" charset="0"/>
            </a:endParaRPr>
          </a:p>
          <a:p>
            <a:pPr marL="457200" indent="-457200">
              <a:buClrTx/>
              <a:buFont typeface="+mj-lt"/>
              <a:buAutoNum type="arabicPeriod" startAt="7"/>
            </a:pPr>
            <a:r>
              <a:rPr lang="en-GB" sz="2000" dirty="0">
                <a:latin typeface="Calibri" panose="020F0502020204030204" pitchFamily="34" charset="0"/>
              </a:rPr>
              <a:t>To </a:t>
            </a:r>
            <a:r>
              <a:rPr lang="en-GB" sz="2000" b="1" dirty="0">
                <a:latin typeface="Calibri" panose="020F0502020204030204" pitchFamily="34" charset="0"/>
              </a:rPr>
              <a:t>know how to assess training requirements </a:t>
            </a:r>
            <a:r>
              <a:rPr lang="en-GB" sz="2000" dirty="0">
                <a:latin typeface="Calibri" panose="020F0502020204030204" pitchFamily="34" charset="0"/>
              </a:rPr>
              <a:t>and contribute to departmental updates where relevant to role. This can be undertaken in various ways, such as through audit, case discussion, peer review, and supervision and as a component of refresher training.</a:t>
            </a:r>
          </a:p>
          <a:p>
            <a:pPr marL="457200" indent="-457200">
              <a:buClrTx/>
              <a:buFont typeface="+mj-lt"/>
              <a:buAutoNum type="arabicPeriod" startAt="7"/>
            </a:pPr>
            <a:endParaRPr lang="en-GB" dirty="0"/>
          </a:p>
          <a:p>
            <a:endParaRPr lang="en-GB" dirty="0"/>
          </a:p>
        </p:txBody>
      </p:sp>
    </p:spTree>
    <p:extLst>
      <p:ext uri="{BB962C8B-B14F-4D97-AF65-F5344CB8AC3E}">
        <p14:creationId xmlns:p14="http://schemas.microsoft.com/office/powerpoint/2010/main" val="42704248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Intercollegiate guidance competencies</a:t>
            </a:r>
          </a:p>
        </p:txBody>
      </p:sp>
      <p:sp>
        <p:nvSpPr>
          <p:cNvPr id="3" name="Content Placeholder 2"/>
          <p:cNvSpPr>
            <a:spLocks noGrp="1"/>
          </p:cNvSpPr>
          <p:nvPr>
            <p:ph sz="half" idx="1"/>
          </p:nvPr>
        </p:nvSpPr>
        <p:spPr>
          <a:xfrm>
            <a:off x="502023" y="1915399"/>
            <a:ext cx="8219256" cy="4718304"/>
          </a:xfrm>
        </p:spPr>
        <p:txBody>
          <a:bodyPr>
            <a:normAutofit/>
          </a:bodyPr>
          <a:lstStyle/>
          <a:p>
            <a:pPr marL="457200" indent="-457200">
              <a:buClrTx/>
              <a:buFont typeface="+mj-lt"/>
              <a:buAutoNum type="arabicPeriod" startAt="10"/>
            </a:pPr>
            <a:r>
              <a:rPr lang="en-GB" sz="2200" dirty="0">
                <a:latin typeface="Calibri" panose="020F0502020204030204" pitchFamily="34" charset="0"/>
              </a:rPr>
              <a:t>To be able to identify, drawing on professional and clinical expertise, possible signs of sexual, physical, or emotional abuse or neglect including domestic abuse, sexual exploitation, grooming and </a:t>
            </a:r>
            <a:r>
              <a:rPr lang="en-GB" sz="2200" b="1" dirty="0">
                <a:latin typeface="Calibri" panose="020F0502020204030204" pitchFamily="34" charset="0"/>
              </a:rPr>
              <a:t>exploitation</a:t>
            </a:r>
            <a:r>
              <a:rPr lang="en-GB" sz="2200" dirty="0">
                <a:latin typeface="Calibri" panose="020F0502020204030204" pitchFamily="34" charset="0"/>
              </a:rPr>
              <a:t> to support and/or commit acts of terrorism (known as radicalisation), FGM, modern slavery, </a:t>
            </a:r>
            <a:r>
              <a:rPr lang="en-GB" sz="2200" b="1" dirty="0">
                <a:latin typeface="Calibri" panose="020F0502020204030204" pitchFamily="34" charset="0"/>
              </a:rPr>
              <a:t>gang</a:t>
            </a:r>
            <a:r>
              <a:rPr lang="en-GB" sz="2200" dirty="0">
                <a:latin typeface="Calibri" panose="020F0502020204030204" pitchFamily="34" charset="0"/>
              </a:rPr>
              <a:t> and electronic media abuse using child and family-focused approach</a:t>
            </a:r>
          </a:p>
          <a:p>
            <a:endParaRPr lang="en-GB" sz="2200" dirty="0">
              <a:latin typeface="Calibri" panose="020F0502020204030204" pitchFamily="34" charset="0"/>
            </a:endParaRPr>
          </a:p>
          <a:p>
            <a:endParaRPr lang="en-GB" dirty="0"/>
          </a:p>
        </p:txBody>
      </p:sp>
    </p:spTree>
    <p:extLst>
      <p:ext uri="{BB962C8B-B14F-4D97-AF65-F5344CB8AC3E}">
        <p14:creationId xmlns:p14="http://schemas.microsoft.com/office/powerpoint/2010/main" val="9945995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p:cNvSpPr>
            <a:spLocks noGrp="1"/>
          </p:cNvSpPr>
          <p:nvPr>
            <p:ph type="title"/>
          </p:nvPr>
        </p:nvSpPr>
        <p:spPr>
          <a:xfrm>
            <a:off x="2284026" y="2043663"/>
            <a:ext cx="4578895" cy="2031055"/>
          </a:xfrm>
        </p:spPr>
        <p:txBody>
          <a:bodyPr vert="horz" lIns="91440" tIns="45720" rIns="91440" bIns="45720" rtlCol="0" anchor="b">
            <a:normAutofit/>
          </a:bodyPr>
          <a:lstStyle/>
          <a:p>
            <a:pPr algn="ctr"/>
            <a:br>
              <a:rPr lang="en-US" sz="4700" kern="1200">
                <a:solidFill>
                  <a:srgbClr val="FFFFFF"/>
                </a:solidFill>
                <a:latin typeface="+mj-lt"/>
                <a:ea typeface="+mj-ea"/>
                <a:cs typeface="+mj-cs"/>
              </a:rPr>
            </a:br>
            <a:r>
              <a:rPr lang="en-US" sz="4700" kern="1200">
                <a:solidFill>
                  <a:srgbClr val="FFFFFF"/>
                </a:solidFill>
                <a:latin typeface="+mj-lt"/>
                <a:ea typeface="+mj-ea"/>
                <a:cs typeface="+mj-cs"/>
              </a:rPr>
              <a:t>Feedback forms please</a:t>
            </a:r>
          </a:p>
        </p:txBody>
      </p:sp>
      <p:sp>
        <p:nvSpPr>
          <p:cNvPr id="5" name="Text Placeholder 4"/>
          <p:cNvSpPr>
            <a:spLocks noGrp="1"/>
          </p:cNvSpPr>
          <p:nvPr>
            <p:ph type="body" idx="1"/>
          </p:nvPr>
        </p:nvSpPr>
        <p:spPr>
          <a:xfrm>
            <a:off x="2284026" y="4074718"/>
            <a:ext cx="4578895" cy="682079"/>
          </a:xfrm>
        </p:spPr>
        <p:txBody>
          <a:bodyPr vert="horz" lIns="91440" tIns="45720" rIns="91440" bIns="45720" rtlCol="0">
            <a:normAutofit/>
          </a:bodyPr>
          <a:lstStyle/>
          <a:p>
            <a:pPr algn="ctr"/>
            <a:r>
              <a:rPr lang="en-US" kern="1200">
                <a:solidFill>
                  <a:srgbClr val="FFFFFF"/>
                </a:solidFill>
                <a:latin typeface="+mn-lt"/>
                <a:ea typeface="+mn-ea"/>
                <a:cs typeface="+mn-cs"/>
              </a:rPr>
              <a:t>Thank you for your participation</a:t>
            </a:r>
          </a:p>
        </p:txBody>
      </p:sp>
    </p:spTree>
    <p:extLst>
      <p:ext uri="{BB962C8B-B14F-4D97-AF65-F5344CB8AC3E}">
        <p14:creationId xmlns:p14="http://schemas.microsoft.com/office/powerpoint/2010/main" val="16207131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5163</Words>
  <Application>Microsoft Office PowerPoint</Application>
  <PresentationFormat>On-screen Show (4:3)</PresentationFormat>
  <Paragraphs>736</Paragraphs>
  <Slides>90</Slides>
  <Notes>90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90</vt:i4>
      </vt:variant>
    </vt:vector>
  </HeadingPairs>
  <TitlesOfParts>
    <vt:vector size="95" baseType="lpstr">
      <vt:lpstr>Arial</vt:lpstr>
      <vt:lpstr>Calibri</vt:lpstr>
      <vt:lpstr>Calibri Light</vt:lpstr>
      <vt:lpstr>Wingdings</vt:lpstr>
      <vt:lpstr>Office Theme</vt:lpstr>
      <vt:lpstr>Level 3 Children Safeguarding Training</vt:lpstr>
      <vt:lpstr>Agenda</vt:lpstr>
      <vt:lpstr>Learning Objectives</vt:lpstr>
      <vt:lpstr>Acknowledgements</vt:lpstr>
      <vt:lpstr>Changes to safeguarding training recommendations</vt:lpstr>
      <vt:lpstr>Changes</vt:lpstr>
      <vt:lpstr>Case study</vt:lpstr>
      <vt:lpstr>Case study continued</vt:lpstr>
      <vt:lpstr>Removing information from online viewing in SystmOne</vt:lpstr>
      <vt:lpstr>PowerPoint Presentation</vt:lpstr>
      <vt:lpstr>PowerPoint Presentation</vt:lpstr>
      <vt:lpstr>PowerPoint Presentation</vt:lpstr>
      <vt:lpstr>PowerPoint Presentation</vt:lpstr>
      <vt:lpstr>Removing information from the new journal</vt:lpstr>
      <vt:lpstr>Pre-birth assessment</vt:lpstr>
      <vt:lpstr>Case study continued</vt:lpstr>
      <vt:lpstr>Case study continued</vt:lpstr>
      <vt:lpstr>Case study continued</vt:lpstr>
      <vt:lpstr>Case study continued</vt:lpstr>
      <vt:lpstr>Perinatal Mental Illness</vt:lpstr>
      <vt:lpstr>PowerPoint Presentation</vt:lpstr>
      <vt:lpstr>Reasons for low detection rate</vt:lpstr>
      <vt:lpstr>Impact of perinatal mental illness </vt:lpstr>
      <vt:lpstr>Impact of perinatal mental illness </vt:lpstr>
      <vt:lpstr>Risk factors for post-partum depression</vt:lpstr>
      <vt:lpstr>Women with bipolar – increased risks</vt:lpstr>
      <vt:lpstr>Women’s viewpoint</vt:lpstr>
      <vt:lpstr>The importance of the postnatal check</vt:lpstr>
      <vt:lpstr>Suicide in perinatal and non-perinatal women in contact with psychiatric services: 15 year findings from a UK national inquiry</vt:lpstr>
      <vt:lpstr>PowerPoint Presentation</vt:lpstr>
      <vt:lpstr>The GP’s role</vt:lpstr>
      <vt:lpstr>The GP’s role</vt:lpstr>
      <vt:lpstr>National support and helplines</vt:lpstr>
      <vt:lpstr>Specialist Perinatal Mental Health Services</vt:lpstr>
      <vt:lpstr>Specialist Mother and Baby Mental Health Service (SMABS)</vt:lpstr>
      <vt:lpstr>Specialist Mother and Baby Mental Health Service (SMABS)</vt:lpstr>
      <vt:lpstr>Specialist Mother and Baby Mental Health Service (SMABS)</vt:lpstr>
      <vt:lpstr>Who is in the team?</vt:lpstr>
      <vt:lpstr>How to refer</vt:lpstr>
      <vt:lpstr>PowerPoint Presentation</vt:lpstr>
      <vt:lpstr>PowerPoint Presentation</vt:lpstr>
      <vt:lpstr>Support offered</vt:lpstr>
      <vt:lpstr>Pre-conception advice</vt:lpstr>
      <vt:lpstr>SMABS, further information</vt:lpstr>
      <vt:lpstr>Case discussion</vt:lpstr>
      <vt:lpstr>Contextual safeguarding</vt:lpstr>
      <vt:lpstr>Child Exploitation </vt:lpstr>
      <vt:lpstr>Child Criminal Exploitation</vt:lpstr>
      <vt:lpstr>What is a Gang?</vt:lpstr>
      <vt:lpstr>Who is at risk of gang-related harm?</vt:lpstr>
      <vt:lpstr>Children at risk in numbers</vt:lpstr>
      <vt:lpstr>Local statistics</vt:lpstr>
      <vt:lpstr>County Lines</vt:lpstr>
      <vt:lpstr>Gang as ‘Family’</vt:lpstr>
      <vt:lpstr>Practices Used in Gangs  and County Lines</vt:lpstr>
      <vt:lpstr>Children At Risk</vt:lpstr>
      <vt:lpstr>Vulnerability</vt:lpstr>
      <vt:lpstr>PowerPoint Presentation</vt:lpstr>
      <vt:lpstr>CSE in Gangs</vt:lpstr>
      <vt:lpstr>CE Risk Indicators</vt:lpstr>
      <vt:lpstr>5 warning signs:</vt:lpstr>
      <vt:lpstr>Health –specific Risk Indicators</vt:lpstr>
      <vt:lpstr>Making an Assessment of RISK</vt:lpstr>
      <vt:lpstr>PowerPoint Presentation</vt:lpstr>
      <vt:lpstr>Look beyond the presenting issue…..</vt:lpstr>
      <vt:lpstr>Adverse Childhood Experiences</vt:lpstr>
      <vt:lpstr>The 10 ACE Categories </vt:lpstr>
      <vt:lpstr>Thinking back to Jake – what is his ACE score?</vt:lpstr>
      <vt:lpstr>Why worry about ACEs?</vt:lpstr>
      <vt:lpstr>ACE’s Outcomes: The Data</vt:lpstr>
      <vt:lpstr>Childhood adversity and mental health</vt:lpstr>
      <vt:lpstr>How does being exposed to Adverse Childhood Experiences cause harm?  </vt:lpstr>
      <vt:lpstr>Links to health-harming behaviours  </vt:lpstr>
      <vt:lpstr>Stress in childhood</vt:lpstr>
      <vt:lpstr>Trauma</vt:lpstr>
      <vt:lpstr>PowerPoint Presentation</vt:lpstr>
      <vt:lpstr>ACE’s Pyramid</vt:lpstr>
      <vt:lpstr>Who has ACES?</vt:lpstr>
      <vt:lpstr>Resilience</vt:lpstr>
      <vt:lpstr>                    Urie Bronfenbrenner (1917-2005)</vt:lpstr>
      <vt:lpstr>Building resilience</vt:lpstr>
      <vt:lpstr>Food for thought</vt:lpstr>
      <vt:lpstr>The GP role</vt:lpstr>
      <vt:lpstr>Community &amp; relationships are healing  </vt:lpstr>
      <vt:lpstr>Trauma informed care</vt:lpstr>
      <vt:lpstr>Intercollegiate guidance competencies</vt:lpstr>
      <vt:lpstr>Intercollegiate guidance competencies</vt:lpstr>
      <vt:lpstr>Intercollegiate guidance competencies</vt:lpstr>
      <vt:lpstr>Intercollegiate guidance competencies</vt:lpstr>
      <vt:lpstr> Feedback forms please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 3 Children Safeguarding Training</dc:title>
  <dc:creator>Ramesh Mehay</dc:creator>
  <cp:lastModifiedBy>Ramesh Mehay</cp:lastModifiedBy>
  <cp:revision>1</cp:revision>
  <dcterms:created xsi:type="dcterms:W3CDTF">2019-11-25T21:30:41Z</dcterms:created>
  <dcterms:modified xsi:type="dcterms:W3CDTF">2019-11-25T21:31:22Z</dcterms:modified>
</cp:coreProperties>
</file>