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5143500" cy="9144000"/>
  <p:embeddedFontLst>
    <p:embeddedFont>
      <p:font typeface="Alexandria" panose="020B0604020202020204" charset="-78"/>
      <p:regular r:id="rId25"/>
    </p:embeddedFont>
    <p:embeddedFont>
      <p:font typeface="Brygada 1918 SemiBold" panose="020B0604020202020204" charset="0"/>
      <p:regular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7" d="100"/>
          <a:sy n="117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6804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1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0000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668066"/>
            <a:ext cx="698167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0AD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Avoiding heterosexual bias in language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2429991"/>
            <a:ext cx="8151763" cy="10567"/>
          </a:xfrm>
          <a:prstGeom prst="rect">
            <a:avLst/>
          </a:prstGeom>
          <a:solidFill>
            <a:srgbClr val="FFFFFF">
              <a:alpha val="50000"/>
            </a:srgb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2"/>
          <p:cNvSpPr/>
          <p:nvPr/>
        </p:nvSpPr>
        <p:spPr>
          <a:xfrm>
            <a:off x="496119" y="2635448"/>
            <a:ext cx="8151763" cy="839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50"/>
              </a:spcAft>
              <a:buNone/>
            </a:pPr>
            <a:r>
              <a:rPr lang="en-US" sz="1100" b="1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Dr. Ramesh Mehay  TPD (Bradford)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Taken from</a:t>
            </a:r>
            <a:r>
              <a:rPr lang="en-US" sz="1100" dirty="0">
                <a:solidFill>
                  <a:srgbClr val="FFFFFF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Avoiding heterosexual bias in language. Committee on Lesbian and Gay Concerns. Am Psychol. 1991 Sep;46(9):973-4. PubMed PMID: 1958016.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705F1E4A-7878-5153-A8E2-A991BD7B98E0}"/>
              </a:ext>
            </a:extLst>
          </p:cNvPr>
          <p:cNvSpPr/>
          <p:nvPr/>
        </p:nvSpPr>
        <p:spPr>
          <a:xfrm>
            <a:off x="361409" y="1590695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 dirty="0"/>
          </a:p>
        </p:txBody>
      </p:sp>
      <p:sp>
        <p:nvSpPr>
          <p:cNvPr id="2" name="Text 0"/>
          <p:cNvSpPr/>
          <p:nvPr/>
        </p:nvSpPr>
        <p:spPr>
          <a:xfrm>
            <a:off x="847183" y="1756714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The male antelopes were bisexual.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791495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The male antelopes were observed to engage in both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male-male and male-female sexual behavior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Increases specificity; does not use sexual orientation terms with animal species.</a:t>
            </a:r>
            <a:endParaRPr lang="en-US" sz="11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B44D5415-5746-8651-FE3B-EFF8D4DDB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810037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691134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891680"/>
            <a:ext cx="354360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3996" y="1868314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It was subjects' sex, not their sexual orientation, that affected number of friendships.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949104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It was subjects'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gender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, not their sexual orientation, that affected number of friendships.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confusing gender with sexual activity.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50219"/>
            <a:ext cx="7986574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F0AD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Problems of Designation: Stereotyping</a:t>
            </a:r>
            <a:endParaRPr lang="en-US" sz="2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24182490-085D-C8B7-8A2C-4EE23695ACD0}"/>
              </a:ext>
            </a:extLst>
          </p:cNvPr>
          <p:cNvSpPr/>
          <p:nvPr/>
        </p:nvSpPr>
        <p:spPr>
          <a:xfrm>
            <a:off x="496118" y="1584871"/>
            <a:ext cx="8151763" cy="921565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945154" y="1910066"/>
            <a:ext cx="827863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Homosexual abuse of children.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683371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Sexual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abuse of male children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by adult men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Does not imply sexual orientation of participants; does not imply that gay men are rapists.</a:t>
            </a:r>
            <a:endParaRPr lang="en-US" sz="11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0CCEB9BC-E910-D8D9-C0F9-B58265E330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94" y="1961076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50219"/>
            <a:ext cx="83867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0AD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Problems of Evaluation: Ambiguity of Reference</a:t>
            </a:r>
            <a:endParaRPr lang="en-US" sz="2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414760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615306"/>
            <a:ext cx="354360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3996" y="1591940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Questionnaire item: Have you ever engaged in sexual intercourse?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672730"/>
            <a:ext cx="8151763" cy="1055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Questionnaire item: Have you ever engaged in penile/vaginal intercourse?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Increased specificity if penile/vaginal intercourse is the purpose of the item.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Have you ever engaged in sexual activity?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Avoids assumption of heterosexual orientation if sexual activity is the purpose of the item.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599009"/>
            <a:ext cx="8151763" cy="829196"/>
          </a:xfrm>
          <a:prstGeom prst="roundRect">
            <a:avLst>
              <a:gd name="adj" fmla="val 25645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99" y="1698171"/>
            <a:ext cx="488794" cy="3910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59328" y="1627886"/>
            <a:ext cx="6991648" cy="5316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PROBLEMATIC:</a:t>
            </a:r>
            <a:r>
              <a:rPr lang="en-US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 When the mother is employed, her partner may discover that his share of childcare has increased.     </a:t>
            </a:r>
            <a:endParaRPr lang="en-US" dirty="0">
              <a:latin typeface="Brygada 1918 SemiBold" panose="020B060402020202020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2587675"/>
            <a:ext cx="8151763" cy="956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When the mother is employed, her partner may discover that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his or her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share of childcare has increased.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Avoids assumption of heterosexuality and is more precise; increases descriptions of lesbians in nonsexual situations.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2350219"/>
            <a:ext cx="822742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dirty="0">
                <a:solidFill>
                  <a:srgbClr val="F0AD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Problems of Evaluation: Stereotyping</a:t>
            </a:r>
            <a:endParaRPr lang="en-US" sz="2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0">
            <a:extLst>
              <a:ext uri="{FF2B5EF4-FFF2-40B4-BE49-F238E27FC236}">
                <a16:creationId xmlns:a16="http://schemas.microsoft.com/office/drawing/2014/main" id="{59757F1D-E1D5-B489-8D62-9948976D5770}"/>
              </a:ext>
            </a:extLst>
          </p:cNvPr>
          <p:cNvSpPr/>
          <p:nvPr/>
        </p:nvSpPr>
        <p:spPr>
          <a:xfrm>
            <a:off x="496119" y="1577727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967468" y="1796142"/>
            <a:ext cx="7680414" cy="5984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85000" lnSpcReduction="20000"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Ten subjects were married and five were single.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678088"/>
            <a:ext cx="8151763" cy="956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Ten subjects were legally married, three were living with heterosexual partners, and two were living with lesbian partners.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Increases specificity and avoids assumption of legal marriage as the only form of committed relationship.</a:t>
            </a:r>
            <a:endParaRPr lang="en-US" sz="1100" dirty="0"/>
          </a:p>
        </p:txBody>
      </p:sp>
      <p:pic>
        <p:nvPicPr>
          <p:cNvPr id="5" name="Image 0" descr="preencoded.png">
            <a:extLst>
              <a:ext uri="{FF2B5EF4-FFF2-40B4-BE49-F238E27FC236}">
                <a16:creationId xmlns:a16="http://schemas.microsoft.com/office/drawing/2014/main" id="{F79DDE30-1F16-6426-71B0-CF0D0EA4A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108" y="1749921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691134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1133996" y="1868314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AIDS education must extend beyond the gay male population into the general population.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949104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AIDS education must not focus only on selected groups.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Does not refer to gay men as set apart from the general population.</a:t>
            </a:r>
            <a:endParaRPr lang="en-US" sz="11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D9A0926B-5D75-5985-DA77-9416E9E7F0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891680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960364"/>
            <a:ext cx="8151763" cy="12227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850" dirty="0">
                <a:solidFill>
                  <a:srgbClr val="F0AD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Issues of Designation: Ambiguity of Referent</a:t>
            </a:r>
            <a:endParaRPr lang="en-US" sz="3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712416"/>
            <a:ext cx="8151763" cy="829196"/>
          </a:xfrm>
          <a:prstGeom prst="roundRect">
            <a:avLst>
              <a:gd name="adj" fmla="val 25645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593" y="1858007"/>
            <a:ext cx="336223" cy="2690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6816" y="1800225"/>
            <a:ext cx="7549307" cy="542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PROBLEMATIC:</a:t>
            </a:r>
            <a:r>
              <a:rPr lang="en-US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 Psychologists who work with special populations (e.g., lesbians, drug abusers, survivors of sexual abuse) need extra training.     </a:t>
            </a:r>
            <a:endParaRPr lang="en-US" dirty="0">
              <a:latin typeface="Brygada 1918 SemiBold" panose="020B060402020202020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2701082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Psychologists who work with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minority populations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(e.g.,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Latinos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lesbians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Black women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older women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) need extra training.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Avoids equating lesbians with pathology.</a:t>
            </a:r>
            <a:endParaRPr lang="en-US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208314"/>
            <a:ext cx="8151763" cy="1219891"/>
          </a:xfrm>
          <a:prstGeom prst="roundRect">
            <a:avLst>
              <a:gd name="adj" fmla="val 25645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900" y="1400176"/>
            <a:ext cx="327135" cy="26173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6816" y="1318532"/>
            <a:ext cx="7549307" cy="9112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PROBLEMATIC:</a:t>
            </a:r>
            <a:r>
              <a:rPr lang="en-US" dirty="0"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 A client's lesbian sexual orientation may not be the primary reason for seeking therapy; rather, other issues (e.g., incest, addictions) may be apparent once therapy has begun.     </a:t>
            </a:r>
            <a:endParaRPr lang="en-US" dirty="0">
              <a:latin typeface="Brygada 1918 SemiBold" panose="020B060402020202020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2587675"/>
            <a:ext cx="8151763" cy="9568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 client's lesbian sexual orientation may not be the primary reason for seeking therapy; rather,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other issues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(e.g.,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work stress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,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parenting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) may be apparent once therapy has begun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Avoids equating lesbian sexual orientation with pathology; uses examples often associated only with heterosexual people.</a:t>
            </a:r>
            <a:endParaRPr lang="en-US" sz="11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691134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1133996" y="1868314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Women's sexual partners should use condoms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949104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Women's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male sexual partners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should use condoms.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Comment: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Avoids assumption of heterosexuality.</a:t>
            </a:r>
            <a:endParaRPr lang="en-US" sz="11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F9D40DAE-6730-C7BC-E2BF-DEEB39936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891680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>
            <a:extLst>
              <a:ext uri="{FF2B5EF4-FFF2-40B4-BE49-F238E27FC236}">
                <a16:creationId xmlns:a16="http://schemas.microsoft.com/office/drawing/2014/main" id="{9A173552-1B2C-44CA-E071-A55B0CFC0CDF}"/>
              </a:ext>
            </a:extLst>
          </p:cNvPr>
          <p:cNvSpPr/>
          <p:nvPr/>
        </p:nvSpPr>
        <p:spPr>
          <a:xfrm>
            <a:off x="292012" y="1559714"/>
            <a:ext cx="8151763" cy="979379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810444" y="1887471"/>
            <a:ext cx="6179790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Sexual preference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683371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Sexual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orientation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connotations of voluntary choice that may not be appropriate.</a:t>
            </a:r>
            <a:endParaRPr lang="en-US" sz="1100" dirty="0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C3285B9B-4C5A-C21F-8876-45622EB1A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688" y="1920032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577727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778273"/>
            <a:ext cx="354360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3996" y="1754907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</a:t>
            </a:r>
            <a:r>
              <a:rPr lang="en-US" sz="2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sample consisted of 200 adolescent homosexuals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835697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The sample consisted of 200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gay male adolescents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 The sample consisted of 100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gay male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and 100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lesbian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adolescents.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use of "homosexual" and specifies gender of subjects.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577727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1133996" y="1754907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None of the subjects were homosexual or bisexual.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835697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None of the subjects were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lesbians, gay men, or bisexual persons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 All of the subjects were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heterosexual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use of "homosexual" and increases the visibility of lesbians.</a:t>
            </a:r>
            <a:endParaRPr lang="en-US" sz="1100" dirty="0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FA570411-5AA6-BDDF-43FF-64751A791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778273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0">
            <a:extLst>
              <a:ext uri="{FF2B5EF4-FFF2-40B4-BE49-F238E27FC236}">
                <a16:creationId xmlns:a16="http://schemas.microsoft.com/office/drawing/2014/main" id="{0C2CD584-6DC2-959F-ACBA-72B46898EEF3}"/>
              </a:ext>
            </a:extLst>
          </p:cNvPr>
          <p:cNvSpPr/>
          <p:nvPr/>
        </p:nvSpPr>
        <p:spPr>
          <a:xfrm>
            <a:off x="376620" y="1454859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2" name="Text 0"/>
          <p:cNvSpPr/>
          <p:nvPr/>
        </p:nvSpPr>
        <p:spPr>
          <a:xfrm>
            <a:off x="810444" y="1622003"/>
            <a:ext cx="8151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Manuscript title: "Gay relationships in the 1990s"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496119" y="2791495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Manuscript title: "Gay male relationships in the 1990s"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Specifies gender of gay persons before the term gay is used to describe women and men; avoids invisibility of lesbians.</a:t>
            </a:r>
            <a:endParaRPr lang="en-US" sz="1100" dirty="0"/>
          </a:p>
        </p:txBody>
      </p:sp>
      <p:pic>
        <p:nvPicPr>
          <p:cNvPr id="4" name="Image 0" descr="preencoded.png">
            <a:extLst>
              <a:ext uri="{FF2B5EF4-FFF2-40B4-BE49-F238E27FC236}">
                <a16:creationId xmlns:a16="http://schemas.microsoft.com/office/drawing/2014/main" id="{A663D333-B58E-A1F6-3135-7ACA0EB75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20" y="1680302"/>
            <a:ext cx="354360" cy="28351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691134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891680"/>
            <a:ext cx="354360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3996" y="1868314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</a:t>
            </a:r>
            <a:r>
              <a:rPr lang="en-US" sz="2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Subjects were asked about their homosexuality.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949104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Subjects were asked about the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experience of being a lesbian or a gay man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Changes sentence construction to avoid use of the term "homosexuality".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691134"/>
            <a:ext cx="8151763" cy="1098500"/>
          </a:xfrm>
          <a:prstGeom prst="roundRect">
            <a:avLst>
              <a:gd name="adj" fmla="val 19358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1891680"/>
            <a:ext cx="354360" cy="2835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33996" y="1868314"/>
            <a:ext cx="7372127" cy="7087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PROBLEMATIC: </a:t>
            </a:r>
            <a:r>
              <a:rPr lang="en-US" sz="2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women reported lesbian sexual fantasies.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496119" y="2949104"/>
            <a:ext cx="8151763" cy="5031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The women reported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female-female sexual fantasies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confusion of lesbian orientation and specifies sexual behaviors.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485900"/>
            <a:ext cx="8151763" cy="1055712"/>
          </a:xfrm>
          <a:prstGeom prst="roundRect">
            <a:avLst>
              <a:gd name="adj" fmla="val 25645"/>
            </a:avLst>
          </a:prstGeom>
          <a:solidFill>
            <a:schemeClr val="accent4">
              <a:lumMod val="60000"/>
              <a:lumOff val="40000"/>
            </a:schemeClr>
          </a:solidFill>
          <a:ln/>
        </p:spPr>
        <p:txBody>
          <a:bodyPr/>
          <a:lstStyle/>
          <a:p>
            <a:endParaRPr lang="en-GB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36" y="1667729"/>
            <a:ext cx="318939" cy="25517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6816" y="1575707"/>
            <a:ext cx="7549307" cy="9348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PROBLEMATIC:</a:t>
            </a:r>
            <a:r>
              <a:rPr lang="en-US" sz="2000" dirty="0">
                <a:solidFill>
                  <a:srgbClr val="000000"/>
                </a:solidFill>
                <a:latin typeface="Brygada 1918 SemiBold" panose="020B0604020202020204" charset="0"/>
                <a:ea typeface="Alexandria" pitchFamily="34" charset="-122"/>
                <a:cs typeface="Alexandria" pitchFamily="34" charset="-120"/>
              </a:rPr>
              <a:t> The two bisexual subjects had engaged in both gay and heterosexual sexual encounters in the past year.</a:t>
            </a:r>
            <a:endParaRPr lang="en-US" sz="2000" dirty="0">
              <a:latin typeface="Brygada 1918 SemiBold" panose="020B060402020202020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96119" y="2701082"/>
            <a:ext cx="8151763" cy="7300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PREFERRED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The two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bisexual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subjects had engaged in both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male-male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and </a:t>
            </a: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male-female sexual encounters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 in the past year.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b="1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Comment</a:t>
            </a:r>
            <a:r>
              <a:rPr lang="en-US" sz="1100" dirty="0">
                <a:solidFill>
                  <a:srgbClr val="403011"/>
                </a:solidFill>
                <a:latin typeface="Alexandria" pitchFamily="34" charset="0"/>
                <a:ea typeface="Alexandria" pitchFamily="34" charset="-122"/>
                <a:cs typeface="Alexandria" pitchFamily="34" charset="-120"/>
              </a:rPr>
              <a:t>: Avoids confusing sexual orientation (bisexual) with specific sexual behaviors.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913</Words>
  <Application>Microsoft Office PowerPoint</Application>
  <PresentationFormat>On-screen Show (16:9)</PresentationFormat>
  <Paragraphs>82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Alexandria</vt:lpstr>
      <vt:lpstr>Arial</vt:lpstr>
      <vt:lpstr>Brygada 1918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Ramesh Mehay</dc:creator>
  <cp:lastModifiedBy>Ramesh Mehay</cp:lastModifiedBy>
  <cp:revision>2</cp:revision>
  <dcterms:created xsi:type="dcterms:W3CDTF">2026-05-24T23:20:31Z</dcterms:created>
  <dcterms:modified xsi:type="dcterms:W3CDTF">2026-05-24T23:31:15Z</dcterms:modified>
</cp:coreProperties>
</file>