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New diagnoses (England 2024, first made in England)</c:v>
                </c:pt>
              </c:strCache>
            </c:strRef>
          </c:tx>
          <c:spPr>
            <a:solidFill>
              <a:srgbClr val="002B49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88E-4CD8-B2D4-937D0B4F2BE0}"/>
              </c:ext>
            </c:extLst>
          </c:dPt>
          <c:dPt>
            <c:idx val="1"/>
            <c:invertIfNegative val="0"/>
            <c:bubble3D val="0"/>
            <c:spPr>
              <a:solidFill>
                <a:srgbClr val="004D8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88E-4CD8-B2D4-937D0B4F2BE0}"/>
              </c:ext>
            </c:extLst>
          </c:dPt>
          <c:dPt>
            <c:idx val="2"/>
            <c:invertIfNegative val="0"/>
            <c:bubble3D val="0"/>
            <c:spPr>
              <a:solidFill>
                <a:srgbClr val="5B8DB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288E-4CD8-B2D4-937D0B4F2BE0}"/>
              </c:ext>
            </c:extLst>
          </c:dPt>
          <c:dPt>
            <c:idx val="3"/>
            <c:invertIfNegative val="0"/>
            <c:bubble3D val="0"/>
            <c:spPr>
              <a:solidFill>
                <a:srgbClr val="A0C4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288E-4CD8-B2D4-937D0B4F2BE0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212B3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Sex between Men
(GBMSM)</c:v>
                </c:pt>
                <c:pt idx="1">
                  <c:v>Heterosexual Sex
(women)</c:v>
                </c:pt>
                <c:pt idx="2">
                  <c:v>Heterosexual Sex
(men)</c:v>
                </c:pt>
                <c:pt idx="3">
                  <c:v>Other/Unknown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810</c:v>
                </c:pt>
                <c:pt idx="1">
                  <c:v>780</c:v>
                </c:pt>
                <c:pt idx="2">
                  <c:v>605</c:v>
                </c:pt>
                <c:pt idx="3">
                  <c:v>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8E-4CD8-B2D4-937D0B4F2B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12B3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0"/>
          <c:min val="0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8FAFC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Ethnicity (people in HIV care, England 2024)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04D8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3CDE-4897-B1B4-98679F10EA3E}"/>
              </c:ext>
            </c:extLst>
          </c:dPt>
          <c:dPt>
            <c:idx val="1"/>
            <c:bubble3D val="0"/>
            <c:spPr>
              <a:solidFill>
                <a:srgbClr val="5A3E1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3CDE-4897-B1B4-98679F10EA3E}"/>
              </c:ext>
            </c:extLst>
          </c:dPt>
          <c:dPt>
            <c:idx val="2"/>
            <c:bubble3D val="0"/>
            <c:spPr>
              <a:solidFill>
                <a:srgbClr val="C8A96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3CDE-4897-B1B4-98679F10EA3E}"/>
              </c:ext>
            </c:extLst>
          </c:dPt>
          <c:dPt>
            <c:idx val="3"/>
            <c:bubble3D val="0"/>
            <c:spPr>
              <a:solidFill>
                <a:srgbClr val="CBD5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3CDE-4897-B1B4-98679F10EA3E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DE-4897-B1B4-98679F10EA3E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DE-4897-B1B4-98679F10EA3E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DE-4897-B1B4-98679F10EA3E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CDE-4897-B1B4-98679F10EA3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Black African</c:v>
                </c:pt>
                <c:pt idx="2">
                  <c:v>Other ethnic minority</c:v>
                </c:pt>
                <c:pt idx="3">
                  <c:v>Unknown/not stated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54</c:v>
                </c:pt>
                <c:pt idx="1">
                  <c:v>32</c:v>
                </c:pt>
                <c:pt idx="2">
                  <c:v>11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DE-4897-B1B4-98679F10E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212B32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8FAFC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diagnosed late</c:v>
                </c:pt>
              </c:strCache>
            </c:strRef>
          </c:tx>
          <c:spPr>
            <a:solidFill>
              <a:srgbClr val="002B49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B4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FD14-4908-8CC3-04116FFD3D69}"/>
              </c:ext>
            </c:extLst>
          </c:dPt>
          <c:dPt>
            <c:idx val="1"/>
            <c:invertIfNegative val="0"/>
            <c:bubble3D val="0"/>
            <c:spPr>
              <a:solidFill>
                <a:srgbClr val="007F7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FD14-4908-8CC3-04116FFD3D69}"/>
              </c:ext>
            </c:extLst>
          </c:dPt>
          <c:dPt>
            <c:idx val="2"/>
            <c:invertIfNegative val="0"/>
            <c:bubble3D val="0"/>
            <c:spPr>
              <a:solidFill>
                <a:srgbClr val="5B8DB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FD14-4908-8CC3-04116FFD3D69}"/>
              </c:ext>
            </c:extLst>
          </c:dPt>
          <c:dPt>
            <c:idx val="3"/>
            <c:invertIfNegative val="0"/>
            <c:bubble3D val="0"/>
            <c:spPr>
              <a:solidFill>
                <a:srgbClr val="D4351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FD14-4908-8CC3-04116FFD3D69}"/>
              </c:ext>
            </c:extLst>
          </c:dPt>
          <c:dPt>
            <c:idx val="4"/>
            <c:invertIfNegative val="0"/>
            <c:bubble3D val="0"/>
            <c:spPr>
              <a:solidFill>
                <a:srgbClr val="8B00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FD14-4908-8CC3-04116FFD3D69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212B3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All adults</c:v>
                </c:pt>
                <c:pt idx="1">
                  <c:v>Gay &amp;
bisexual men</c:v>
                </c:pt>
                <c:pt idx="2">
                  <c:v>Heterosexual
women</c:v>
                </c:pt>
                <c:pt idx="3">
                  <c:v>Heterosexual
men</c:v>
                </c:pt>
                <c:pt idx="4">
                  <c:v>Black African
heterosexuals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42</c:v>
                </c:pt>
                <c:pt idx="1">
                  <c:v>30</c:v>
                </c:pt>
                <c:pt idx="2">
                  <c:v>46</c:v>
                </c:pt>
                <c:pt idx="3">
                  <c:v>52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14-4908-8CC3-04116FFD3D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12B3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5"/>
          <c:min val="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8FAFC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Diagnoses (England 2024)</c:v>
                </c:pt>
              </c:strCache>
            </c:strRef>
          </c:tx>
          <c:spPr>
            <a:solidFill>
              <a:srgbClr val="002B49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A02-41BD-8F55-896EBA8902FD}"/>
              </c:ext>
            </c:extLst>
          </c:dPt>
          <c:dPt>
            <c:idx val="1"/>
            <c:invertIfNegative val="0"/>
            <c:bubble3D val="0"/>
            <c:spPr>
              <a:solidFill>
                <a:srgbClr val="5B8DB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FA02-41BD-8F55-896EBA8902FD}"/>
              </c:ext>
            </c:extLst>
          </c:dPt>
          <c:dPt>
            <c:idx val="2"/>
            <c:invertIfNegative val="0"/>
            <c:bubble3D val="0"/>
            <c:spPr>
              <a:solidFill>
                <a:srgbClr val="A0C4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FA02-41BD-8F55-896EBA8902FD}"/>
              </c:ext>
            </c:extLst>
          </c:dPt>
          <c:dPt>
            <c:idx val="3"/>
            <c:invertIfNegative val="0"/>
            <c:bubble3D val="0"/>
            <c:spPr>
              <a:solidFill>
                <a:srgbClr val="007F7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FA02-41BD-8F55-896EBA8902FD}"/>
              </c:ext>
            </c:extLst>
          </c:dPt>
          <c:dPt>
            <c:idx val="4"/>
            <c:invertIfNegative val="0"/>
            <c:bubble3D val="0"/>
            <c:spPr>
              <a:solidFill>
                <a:srgbClr val="D4351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FA02-41BD-8F55-896EBA8902FD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212B3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Chlamydia
168,889</c:v>
                </c:pt>
                <c:pt idx="1">
                  <c:v>Gonorrhoea
71,802</c:v>
                </c:pt>
                <c:pt idx="2">
                  <c:v>Genital Herpes
27,867</c:v>
                </c:pt>
                <c:pt idx="3">
                  <c:v>Genital Warts
25,056</c:v>
                </c:pt>
                <c:pt idx="4">
                  <c:v>Syphilis
(infectious)
9,535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168889</c:v>
                </c:pt>
                <c:pt idx="1">
                  <c:v>71802</c:v>
                </c:pt>
                <c:pt idx="2">
                  <c:v>27867</c:v>
                </c:pt>
                <c:pt idx="3">
                  <c:v>25056</c:v>
                </c:pt>
                <c:pt idx="4">
                  <c:v>9535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A02-41BD-8F55-896EBA8902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12B3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8FAFC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A0AEC0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212B3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Gonorrhoea</c:v>
                </c:pt>
                <c:pt idx="1">
                  <c:v>Chlamydia</c:v>
                </c:pt>
                <c:pt idx="2">
                  <c:v>Syphilis
(infectious)</c:v>
                </c:pt>
                <c:pt idx="3">
                  <c:v>Total
Syphilis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85370</c:v>
                </c:pt>
                <c:pt idx="1">
                  <c:v>194143</c:v>
                </c:pt>
                <c:pt idx="2">
                  <c:v>9375</c:v>
                </c:pt>
                <c:pt idx="3">
                  <c:v>12456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19-4CED-AEC2-D2CBB08D56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D4351C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212B3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Gonorrhoea</c:v>
                </c:pt>
                <c:pt idx="1">
                  <c:v>Chlamydia</c:v>
                </c:pt>
                <c:pt idx="2">
                  <c:v>Syphilis
(infectious)</c:v>
                </c:pt>
                <c:pt idx="3">
                  <c:v>Total
Syphilis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71802</c:v>
                </c:pt>
                <c:pt idx="1">
                  <c:v>168889</c:v>
                </c:pt>
                <c:pt idx="2">
                  <c:v>9535</c:v>
                </c:pt>
                <c:pt idx="3">
                  <c:v>13030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19-4CED-AEC2-D2CBB08D56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12B3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8FAFC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159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002B49"/>
          </a:solidFill>
          <a:ln w="12700">
            <a:solidFill>
              <a:srgbClr val="002B4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428625" y="1306612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UK Sexual Health &amp; HIV</a:t>
            </a:r>
            <a:endParaRPr lang="en-US" sz="5400" dirty="0"/>
          </a:p>
        </p:txBody>
      </p:sp>
      <p:sp>
        <p:nvSpPr>
          <p:cNvPr id="5" name="Shape 3"/>
          <p:cNvSpPr/>
          <p:nvPr/>
        </p:nvSpPr>
        <p:spPr>
          <a:xfrm>
            <a:off x="3474720" y="3051075"/>
            <a:ext cx="2194560" cy="54864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457200" y="322277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Update &amp; Epidemiology for General Practice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55147" y="390448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Surveillance Framework Cycles: </a:t>
            </a:r>
            <a:r>
              <a:rPr lang="en-US" sz="14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2024–2025 Reporting Baseline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EF08EB07-FA6D-624F-6647-E79E2EB97D4A}"/>
              </a:ext>
            </a:extLst>
          </p:cNvPr>
          <p:cNvSpPr/>
          <p:nvPr/>
        </p:nvSpPr>
        <p:spPr>
          <a:xfrm>
            <a:off x="355147" y="525780"/>
            <a:ext cx="8229600" cy="502920"/>
          </a:xfrm>
          <a:prstGeom prst="rect">
            <a:avLst/>
          </a:prstGeom>
          <a:solidFill>
            <a:schemeClr val="accent2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BRADFORD VTS TEACHING DECK   May 2026</a:t>
            </a:r>
            <a:endParaRPr lang="en-US" sz="2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2B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280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6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173736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 Landscape 2024</a:t>
            </a:r>
            <a:endParaRPr lang="en-US" sz="5200" dirty="0"/>
          </a:p>
        </p:txBody>
      </p:sp>
      <p:sp>
        <p:nvSpPr>
          <p:cNvPr id="4" name="Shape 2"/>
          <p:cNvSpPr/>
          <p:nvPr/>
        </p:nvSpPr>
        <p:spPr>
          <a:xfrm>
            <a:off x="3474720" y="3246120"/>
            <a:ext cx="219456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914400" y="34290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0B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Diagnoses, trends &amp; drug resistance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 Diagnoses in England (2024 Data)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364,750 </a:t>
            </a:r>
            <a:r>
              <a:rPr lang="en-US" sz="13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new STI diagnoses in England in 2024 — an 8.8% decrease from 2023. However, cases remain high overall, and syphilis reached its highest level since 1948.</a:t>
            </a:r>
            <a:endParaRPr lang="en-US" sz="22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457200" y="1645920"/>
          <a:ext cx="530352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5989320" y="1645920"/>
            <a:ext cx="2834640" cy="10058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4"/>
          <p:cNvSpPr/>
          <p:nvPr/>
        </p:nvSpPr>
        <p:spPr>
          <a:xfrm>
            <a:off x="5989320" y="1645920"/>
            <a:ext cx="45720" cy="1005840"/>
          </a:xfrm>
          <a:prstGeom prst="rect">
            <a:avLst/>
          </a:prstGeom>
          <a:solidFill>
            <a:srgbClr val="D4351C"/>
          </a:solidFill>
          <a:ln w="12700">
            <a:solidFill>
              <a:srgbClr val="D4351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6126480" y="17007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35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Syphilis ▲ +2%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126480" y="2011680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9,535 infectious syphilis cases — highest since 1948. 24% rise in heterosexual men. No longer confined to GBMSM.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989320" y="2715768"/>
            <a:ext cx="2834640" cy="10058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8"/>
          <p:cNvSpPr/>
          <p:nvPr/>
        </p:nvSpPr>
        <p:spPr>
          <a:xfrm>
            <a:off x="5989320" y="2715768"/>
            <a:ext cx="45720" cy="1005840"/>
          </a:xfrm>
          <a:prstGeom prst="rect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6126480" y="277063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B8D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Gonorrhoea ▼ −16%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126480" y="3081528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71,802 cases — encouraging fall but still very high. Drug-resistant strains now an urgent emerging concern (see next slide).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5989320" y="3785616"/>
            <a:ext cx="2834640" cy="10058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2"/>
          <p:cNvSpPr/>
          <p:nvPr/>
        </p:nvSpPr>
        <p:spPr>
          <a:xfrm>
            <a:off x="5989320" y="3785616"/>
            <a:ext cx="45720" cy="1005840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6126480" y="3840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Chlamydia ▼ −13%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126480" y="4151376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168,889 cases — most common STI. Fall likely reflects both reduced transmission and lower testing volumes.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UKHSA Sexually Transmitted Infections and Screening for Chlamydia in England: 2024 Report, published 3 June 2025 (UKHSA, GOV.UK).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457200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Syphilis Crisis: A 75-Year Record High vs. Other STIs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04672"/>
            <a:ext cx="8229600" cy="530352"/>
          </a:xfrm>
          <a:prstGeom prst="rect">
            <a:avLst/>
          </a:prstGeom>
          <a:solidFill>
            <a:srgbClr val="D4351C"/>
          </a:solidFill>
          <a:ln w="12700">
            <a:solidFill>
              <a:srgbClr val="D4351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94360" y="822960"/>
            <a:ext cx="79552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CRITICAL DIVERGENCE: While Gonorrhoea and Chlamydia are retreating from peaks, Syphilis continues to expand to record levels.</a:t>
            </a:r>
            <a:endParaRPr lang="en-US" sz="12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457200" y="1444752"/>
          <a:ext cx="5212080" cy="3337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5852160" y="1444752"/>
            <a:ext cx="2971800" cy="1508760"/>
          </a:xfrm>
          <a:prstGeom prst="rect">
            <a:avLst/>
          </a:prstGeom>
          <a:solidFill>
            <a:srgbClr val="FFF5F5"/>
          </a:solidFill>
          <a:ln w="19050">
            <a:solidFill>
              <a:srgbClr val="FED7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5989320" y="150876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35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Clinical Message for GPs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989320" y="1828800"/>
            <a:ext cx="269748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13,030 total syphilis cases — the absolute highest since 1948. No longer localised to specialised cohorts. Diagnoses among heterosexual men increased by 24%. Include syphilis in your differential for multi-system rashes and atypical genital presentations.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5852160" y="3063240"/>
            <a:ext cx="2971800" cy="171907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5989320" y="3127248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Drug-Resistant Gonorrhoea ⚠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989320" y="3456432"/>
            <a:ext cx="26974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Ceftriaxone-resistant cases: </a:t>
            </a:r>
            <a:r>
              <a:rPr lang="en-US" sz="105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in 2024 (6 extensively drug-resistant). Already 14 cases in Jan–May 2025, surpassing all of 2024. Most linked to travel to the Asia-Pacific region. This is an emerging threat requiring vigilance.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UKHSA STI Annual Report 2024, published 3 June 2025 / UKHSA Ceftriaxone-Resistant Gonorrhoea Quarterly Report, June 2025.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2B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280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6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173736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Prevention &amp; Primary Care Action</a:t>
            </a:r>
            <a:endParaRPr lang="en-US" sz="5200" dirty="0"/>
          </a:p>
        </p:txBody>
      </p:sp>
      <p:sp>
        <p:nvSpPr>
          <p:cNvPr id="4" name="Shape 2"/>
          <p:cNvSpPr/>
          <p:nvPr/>
        </p:nvSpPr>
        <p:spPr>
          <a:xfrm>
            <a:off x="3474720" y="3246120"/>
            <a:ext cx="219456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914400" y="34290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0B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PrEP, UNAIDS targets &amp; clinical directives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PrEP: The Prevention Equity Gap (2024 Data)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28600" y="1403604"/>
            <a:ext cx="3017520" cy="3017520"/>
          </a:xfrm>
          <a:prstGeom prst="ellipse">
            <a:avLst/>
          </a:prstGeom>
          <a:solidFill>
            <a:srgbClr val="E6FFFA"/>
          </a:solidFill>
          <a:ln w="381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228600" y="1556929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79%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177714" y="2953512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 uptake among GBMSM with identified need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28600" y="3616452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111,123 total PrEP users in 2024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(+7.7% on 2023)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429000" y="1056132"/>
            <a:ext cx="5257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 Uptake by Population Group (% of those with identified need accessing PrEP)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29000" y="15316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 gay/bi men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0" y="1549908"/>
            <a:ext cx="3017520" cy="246888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5486400" y="1549908"/>
            <a:ext cx="2395911" cy="24688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8549640" y="15316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79.4%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29000" y="214426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Ethnic minority gay/bi men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0" y="2162556"/>
            <a:ext cx="3017520" cy="246888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5486400" y="2162556"/>
            <a:ext cx="2347631" cy="246888"/>
          </a:xfrm>
          <a:prstGeom prst="rect">
            <a:avLst/>
          </a:prstGeom>
          <a:solidFill>
            <a:srgbClr val="004D80"/>
          </a:solidFill>
          <a:ln w="12700">
            <a:solidFill>
              <a:srgbClr val="004D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8549640" y="214426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77.8%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429000" y="275691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ethnic minority hetero.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0" y="2775204"/>
            <a:ext cx="3017520" cy="246888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5486400" y="2775204"/>
            <a:ext cx="1324691" cy="246888"/>
          </a:xfrm>
          <a:prstGeom prst="rect">
            <a:avLst/>
          </a:prstGeom>
          <a:solidFill>
            <a:srgbClr val="C8925A"/>
          </a:solidFill>
          <a:ln w="12700">
            <a:solidFill>
              <a:srgbClr val="C8925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8549640" y="275691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89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43.9%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429000" y="336956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African hetero. men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0" y="3387852"/>
            <a:ext cx="3017520" cy="246888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5486400" y="3387852"/>
            <a:ext cx="1098377" cy="246888"/>
          </a:xfrm>
          <a:prstGeom prst="rect">
            <a:avLst/>
          </a:prstGeom>
          <a:solidFill>
            <a:srgbClr val="D4351C"/>
          </a:solidFill>
          <a:ln w="12700">
            <a:solidFill>
              <a:srgbClr val="D4351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8549640" y="3369564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35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36.4%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429000" y="39822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African hetero. women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486400" y="4000500"/>
            <a:ext cx="3017520" cy="246888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5486400" y="4000500"/>
            <a:ext cx="1044062" cy="246888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8549640" y="398221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34.6%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7965613" y="1426464"/>
            <a:ext cx="0" cy="3200400"/>
          </a:xfrm>
          <a:prstGeom prst="line">
            <a:avLst/>
          </a:prstGeom>
          <a:noFill/>
          <a:ln w="12700">
            <a:solidFill>
              <a:srgbClr val="64748B"/>
            </a:solidFill>
            <a:prstDash val="dash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8"/>
          <p:cNvSpPr/>
          <p:nvPr/>
        </p:nvSpPr>
        <p:spPr>
          <a:xfrm>
            <a:off x="7599853" y="1421892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76.1%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611880" y="4462272"/>
            <a:ext cx="5257800" cy="347472"/>
          </a:xfrm>
          <a:prstGeom prst="rect">
            <a:avLst/>
          </a:prstGeom>
          <a:solidFill>
            <a:srgbClr val="E6FFFA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3703320" y="4480560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 role: PrEP continuation prescribing is increasingly moving into primary care. Familiarity with dosing schedules, monitoring and referral pathways is now a core GP competency.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UKHSA HIV Testing, PrEP, New HIV Diagnoses and Care Outcomes Report 2025 (data to Dec 2024), GOV.UK, published 7 October 2025.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Clinical Directives for Primary Care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 Actionable Steps: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457200" y="1463040"/>
            <a:ext cx="4434840" cy="3337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Incorporate Routine HIV Screening:</a:t>
            </a: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Normalise HIV serology across all standard new-patient registration blood panels outside London.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Indicator Conditions:</a:t>
            </a: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Test proactively for HIV in unexplained weight loss, recurring viral syndromes, or generalised dermatological presentations.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Targeted Syphilis Screening:</a:t>
            </a: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With syphilis at a 75-year peak, expand differential to include serological screens for multi-system rashes or atypical genital presentations.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 Continuation in Primary Care:</a:t>
            </a: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 familiar with oral PrEP dosing, monitoring requirements, and referral pathways. Black African heterosexuals are significantly under-served.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Post-ED opt-out follow-up:</a:t>
            </a: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When patients present having had a reactive hospital opt-out BBV result, ensure smooth coding, clinical tracking and retention into HIV care.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120640" y="1051560"/>
            <a:ext cx="3703320" cy="3703320"/>
          </a:xfrm>
          <a:prstGeom prst="rect">
            <a:avLst/>
          </a:prstGeom>
          <a:solidFill>
            <a:srgbClr val="F1F5F9"/>
          </a:solidFill>
          <a:ln w="19050">
            <a:solidFill>
              <a:srgbClr val="002B49"/>
            </a:solidFill>
            <a:prstDash val="dash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5257800" y="1170432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Clinical Resources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257800" y="192024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HIV Guidelines: </a:t>
            </a:r>
            <a:r>
              <a:rPr lang="en-US" sz="1250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bhiva.org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257800" y="237744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 Practitioner Toolkits: </a:t>
            </a:r>
            <a:r>
              <a:rPr lang="en-US" sz="1250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tht.org.uk/gp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257800" y="283464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STI Surveillance: </a:t>
            </a:r>
            <a:r>
              <a:rPr lang="en-US" sz="1250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gov.uk/ukhsa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257800" y="329184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 Information: </a:t>
            </a:r>
            <a:r>
              <a:rPr lang="en-US" sz="1250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prepster.info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257800" y="374904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 Testing Guidance: </a:t>
            </a:r>
            <a:r>
              <a:rPr lang="en-US" sz="1250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nice.org.uk (NG60)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257800" y="420624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UKHSA HIV Annual Data: </a:t>
            </a:r>
            <a:r>
              <a:rPr lang="en-US" sz="1250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gov.uk/hiv-annual-data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2B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280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6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173736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HIV Epidemiology Update</a:t>
            </a:r>
            <a:endParaRPr lang="en-US" sz="5200" dirty="0"/>
          </a:p>
        </p:txBody>
      </p:sp>
      <p:sp>
        <p:nvSpPr>
          <p:cNvPr id="4" name="Shape 2"/>
          <p:cNvSpPr/>
          <p:nvPr/>
        </p:nvSpPr>
        <p:spPr>
          <a:xfrm>
            <a:off x="3474720" y="3246120"/>
            <a:ext cx="219456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914400" y="34290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0B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Routes, demographics, late diagnosis &amp; testing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Routes of Exposure to HIV (2024 Data)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4206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transmission dynamics have fundamentally shifted. Heterosexual sex now accounts for the majority of new diagnoses first made in England, while sex between men remains significant.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420624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Heterosexual Sex:</a:t>
            </a: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~50% of new first-time diagnoses in England (women 28%, men 22%).
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 between Men (GBMSM):</a:t>
            </a: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29% of new diagnoses — 810 cases in 2024, down 6% on 2023.
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Vectors:</a:t>
            </a: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Vertical transmission and IV drug use remain minimal (&lt;2%).
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new diagnoses (UK):</a:t>
            </a: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3,043 in 2024, down 4% from 3,169 in 2023.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3749040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Focus: HIV acquisition profiles have expanded beyond traditional risk groups. Consider HIV testing in all new patients, not just those in historic risk categories.</a:t>
            </a:r>
            <a:endParaRPr lang="en-US" sz="11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4846320" y="914400"/>
          <a:ext cx="402336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UKHSA HIV Testing, PrEP, New HIV Diagnoses and Care Outcomes Report 2025 (data to Dec 2024), GOV.UK, published 7 October 2025.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HIV Diagnoses by Ethnicity (2024 Data)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disparities in HIV acquisition and diagnoses persist within ethnic minority communities. Black African communities remain disproportionately affected relative to their proportion of the general population.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4572000" cy="914400"/>
          </a:xfrm>
          <a:prstGeom prst="rect">
            <a:avLst/>
          </a:prstGeom>
          <a:solidFill>
            <a:srgbClr val="F0F9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457200" y="1737360"/>
            <a:ext cx="45720" cy="914400"/>
          </a:xfrm>
          <a:prstGeom prst="rect">
            <a:avLst/>
          </a:prstGeom>
          <a:solidFill>
            <a:srgbClr val="002B49"/>
          </a:solidFill>
          <a:ln w="12700">
            <a:solidFill>
              <a:srgbClr val="002B4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594360" y="1792224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Heterosexual Diagnoses Profile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94360" y="2103120"/>
            <a:ext cx="4297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50% of all heterosexual individuals diagnosed with HIV in England belong to the Black African demographic group.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2743200"/>
            <a:ext cx="4572000" cy="914400"/>
          </a:xfrm>
          <a:prstGeom prst="rect">
            <a:avLst/>
          </a:prstGeom>
          <a:solidFill>
            <a:srgbClr val="F0FFF4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457200" y="2743200"/>
            <a:ext cx="45720" cy="914400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594360" y="2798064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GBMSM Cohort Trends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94360" y="3108960"/>
            <a:ext cx="4297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Ethnic minority individuals made up 35% of all new diagnoses within the GBMSM cohort (up from 26% in 2019).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" y="374904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47% of Black African people are diagnosed late. PrEP uptake among Black African heterosexuals remains below 37% despite high HIV risk. Stigma and barriers to testing require targeted action.</a:t>
            </a:r>
            <a:endParaRPr lang="en-US" sz="1100" dirty="0"/>
          </a:p>
        </p:txBody>
      </p:sp>
      <p:graphicFrame>
        <p:nvGraphicFramePr>
          <p:cNvPr id="14" name="Chart 0"/>
          <p:cNvGraphicFramePr/>
          <p:nvPr/>
        </p:nvGraphicFramePr>
        <p:xfrm>
          <a:off x="5120640" y="914400"/>
          <a:ext cx="3749040" cy="374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 12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UKHSA HIV 2025 Report (data to Dec 2024), GOV.UK. People accessing HIV care in England 2024.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"Silent" Crisis: Late HIV Diagnosis (2024 Data)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3200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D435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42%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457200" y="214884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new diagnoses in England are classified as LATE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(CD4 &lt;350 cells/mm³)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2834640"/>
            <a:ext cx="3200400" cy="1965960"/>
          </a:xfrm>
          <a:prstGeom prst="rect">
            <a:avLst/>
          </a:prstGeom>
          <a:solidFill>
            <a:srgbClr val="FFF5F5"/>
          </a:solidFill>
          <a:ln w="19050">
            <a:solidFill>
              <a:srgbClr val="FED7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594360" y="2898648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35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Implications: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94360" y="3200400"/>
            <a:ext cx="292608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10× higher 1-year mortality risk </a:t>
            </a: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prompt diagnosis.
</a:t>
            </a:r>
            <a:r>
              <a:rPr lang="en-US" sz="1100" b="1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Heterosexual men: 52% </a:t>
            </a: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diagnosed late.
</a:t>
            </a:r>
            <a:r>
              <a:rPr lang="en-US" sz="1100" b="1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African heterosexuals: 50% </a:t>
            </a: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diagnosed late.
</a:t>
            </a:r>
            <a:r>
              <a:rPr lang="en-US" sz="1100" b="1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Aged 50–64: 56% </a:t>
            </a: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diagnosed late.</a:t>
            </a:r>
            <a:endParaRPr lang="en-US" sz="1100" dirty="0"/>
          </a:p>
        </p:txBody>
      </p:sp>
      <p:graphicFrame>
        <p:nvGraphicFramePr>
          <p:cNvPr id="9" name="Chart 0"/>
          <p:cNvGraphicFramePr/>
          <p:nvPr/>
        </p:nvGraphicFramePr>
        <p:xfrm>
          <a:off x="3840480" y="914400"/>
          <a:ext cx="50292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7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UKHSA HIV Testing, PrEP, New HIV Diagnoses and Care Outcomes Report 2025 (data to Dec 2024). Late = CD4 &lt;350 at diagnosis.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HIV Testing: The Critical Value of Primary Care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2606040" cy="34747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457200" y="4535424"/>
            <a:ext cx="2606040" cy="36576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1280160" y="1261872"/>
            <a:ext cx="960120" cy="960120"/>
          </a:xfrm>
          <a:prstGeom prst="ellipse">
            <a:avLst/>
          </a:prstGeom>
          <a:solidFill>
            <a:srgbClr val="E6FFFA"/>
          </a:solidFill>
          <a:ln w="254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1280160" y="1261872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⚗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Elevated Yield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94360" y="2788920"/>
            <a:ext cx="233172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Routine test positivity rate inside primary care matches 0.3%, dramatically outperforming specialist clinics (0.1%) — 3× higher detection per test.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64408" y="1097280"/>
            <a:ext cx="2606040" cy="34747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3264408" y="4535424"/>
            <a:ext cx="2606040" cy="36576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4087368" y="1261872"/>
            <a:ext cx="960120" cy="960120"/>
          </a:xfrm>
          <a:prstGeom prst="ellipse">
            <a:avLst/>
          </a:prstGeom>
          <a:solidFill>
            <a:srgbClr val="E6FFFA"/>
          </a:solidFill>
          <a:ln w="254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4087368" y="1261872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🗺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3355848" y="237744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Variance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401568" y="2788920"/>
            <a:ext cx="233172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profiles peak outside London. The North West reaches 0.81% positivity vs 0.31% national non-London baseline — an 8× gap vs London SHS.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071616" y="1097280"/>
            <a:ext cx="2606040" cy="34747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6071616" y="4535424"/>
            <a:ext cx="2606040" cy="36576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6894576" y="1261872"/>
            <a:ext cx="960120" cy="960120"/>
          </a:xfrm>
          <a:prstGeom prst="ellipse">
            <a:avLst/>
          </a:prstGeom>
          <a:solidFill>
            <a:srgbClr val="E6FFFA"/>
          </a:solidFill>
          <a:ln w="254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6894576" y="1261872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🩺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6163056" y="237744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7F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Accessibility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208776" y="2788920"/>
            <a:ext cx="233172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are the most trusted point of care for communities that avoid sexual health clinics — including older demographics, heterosexual men, and some ethnic minority groups.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UKHSA Data Monograph - Understanding HIV testing in England / HIV Action Plan Monitoring &amp; Evaluation Framework 2026 Report.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Emergency Department Opt-Out Impact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051560"/>
            <a:ext cx="3474720" cy="3566160"/>
          </a:xfrm>
          <a:prstGeom prst="rect">
            <a:avLst/>
          </a:prstGeom>
          <a:solidFill>
            <a:srgbClr val="002B49"/>
          </a:solidFill>
          <a:ln w="12700">
            <a:solidFill>
              <a:srgbClr val="002B4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1371600"/>
            <a:ext cx="3474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8%</a:t>
            </a:r>
            <a:endParaRPr lang="en-US" sz="9600" dirty="0"/>
          </a:p>
        </p:txBody>
      </p:sp>
      <p:sp>
        <p:nvSpPr>
          <p:cNvPr id="6" name="Text 4"/>
          <p:cNvSpPr/>
          <p:nvPr/>
        </p:nvSpPr>
        <p:spPr>
          <a:xfrm>
            <a:off x="548640" y="2834640"/>
            <a:ext cx="32918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ALL new HIV diagnoses across England were recovered via Emergency Department opt-out screening channels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206240" y="1051560"/>
            <a:ext cx="4663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scale-up of routine opt-out BBV screening across key hospital Emergency Departments has significantly accelerated case finding among people who would not self-refer to sexual health services.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206240" y="1965960"/>
            <a:ext cx="4663440" cy="84124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4206240" y="1965960"/>
            <a:ext cx="45720" cy="84124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315968" y="2002536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benefits most?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315968" y="2286000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attending ED not likely to self-refer to SHS — particularly heterosexual men and those from non-London regions with symptomatic HIV.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206240" y="2880360"/>
            <a:ext cx="4663440" cy="84124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4206240" y="2880360"/>
            <a:ext cx="45720" cy="84124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4315968" y="2916936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 role post-diagnosis: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315968" y="3200400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clinical tracking, coding updates, and retention pathways when hospital opt-out screening returns a reactive result.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206240" y="3794760"/>
            <a:ext cx="4663440" cy="84124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4206240" y="3794760"/>
            <a:ext cx="45720" cy="84124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4315968" y="3831336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2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scale: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315968" y="4114800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SSBBV sites operational in 2024, contributing 8% of all new HIV diagnoses nationally. National expansion ongoing.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NHS England Blood-Borne Virus ED Testing Database / UKHSA HIV Testing, PrEP, New HIV Diagnoses and Care Outcomes Report 2025.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HIV Paradox: Yield vs. Geographical Perception</a:t>
            </a:r>
            <a:endParaRPr lang="en-US" sz="24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5303520" cy="3547872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UK Region / Nation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B4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Key Cities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B4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GP Diagnostic Yield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B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</a:rPr>
                        <a:t>North West England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Manchester, Liverpool, Blackpool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D4351C"/>
                          </a:solidFill>
                        </a:rPr>
                        <a:t>0.81%  ▲ HIGHEST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</a:rPr>
                        <a:t>North East England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Newcastle, Sunderland, Durham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D4351C"/>
                          </a:solidFill>
                        </a:rPr>
                        <a:t>0.64%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West Midlands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Birmingham, Coventry, Wolverhampton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C05621"/>
                          </a:solidFill>
                        </a:rPr>
                        <a:t>0.52%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Scotland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Glasgow, Edinburgh, Aberdeen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C05621"/>
                          </a:solidFill>
                        </a:rPr>
                        <a:t>0.48%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East Midlands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Nottingham, Leicester, Derby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C05621"/>
                          </a:solidFill>
                        </a:rPr>
                        <a:t>0.45%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Wales / N. Ireland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Cardiff, Belfast, Swansea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C05621"/>
                          </a:solidFill>
                        </a:rPr>
                        <a:t>0.40–0.42%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</a:rPr>
                        <a:t>National Baseline (non-London)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All aggregate non-London settings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07F7C"/>
                          </a:solidFill>
                        </a:rPr>
                        <a:t>0.31%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</a:rPr>
                        <a:t>London Specialist SHS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F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Westminster, Lambeth, Tower Hamlets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F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07F7C"/>
                          </a:solidFill>
                        </a:rPr>
                        <a:t>0.10%  ▼ LOWEST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989320" y="1005840"/>
            <a:ext cx="2834640" cy="3794760"/>
          </a:xfrm>
          <a:prstGeom prst="rect">
            <a:avLst/>
          </a:prstGeom>
          <a:solidFill>
            <a:srgbClr val="FFF5F5"/>
          </a:solidFill>
          <a:ln w="19050">
            <a:solidFill>
              <a:srgbClr val="FED7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6126480" y="1069848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35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The Core Clinical Message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126480" y="1463040"/>
            <a:ext cx="2578608" cy="3218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74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does London show the lowest yield while the North shows up to 8× higher positivity?
</a:t>
            </a:r>
            <a:r>
              <a:rPr lang="en-US" sz="1000" b="1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London: </a:t>
            </a:r>
            <a:r>
              <a:rPr lang="en-US" sz="10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High-volume routine opt-out testing means most asymptomatic patients are screened frequently, keeping yield low (0.1%).
</a:t>
            </a:r>
            <a:r>
              <a:rPr lang="en-US" sz="1000" b="1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Non-London: </a:t>
            </a:r>
            <a:r>
              <a:rPr lang="en-US" sz="1000" dirty="0">
                <a:solidFill>
                  <a:srgbClr val="212B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 is often treated as an urban rarity. Tests are ordered primarily when patients display advanced symptoms, creating an artificially high positivity rate (0.81%) and dangerous levels of late diagnosis.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UKHSA HIV Action Plan Monitoring &amp; Evaluation Framework 2026 Report / Public Health Scotland / Public Health Wales.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64008" cy="56692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94360" y="1645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Path to Zero: UK's 95-95-95 Performance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8229600" cy="749808"/>
          </a:xfrm>
          <a:prstGeom prst="rect">
            <a:avLst/>
          </a:prstGeom>
          <a:solidFill>
            <a:srgbClr val="002B49"/>
          </a:solidFill>
          <a:ln w="12700">
            <a:solidFill>
              <a:srgbClr val="002B4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82296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all people living with HIV are formally DIAGNOSED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114800" y="1755648"/>
            <a:ext cx="914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4748B"/>
                </a:solidFill>
              </a:rPr>
              <a:t>▼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1143000" y="1993392"/>
            <a:ext cx="6858000" cy="749808"/>
          </a:xfrm>
          <a:prstGeom prst="rect">
            <a:avLst/>
          </a:prstGeom>
          <a:solidFill>
            <a:srgbClr val="004D80"/>
          </a:solidFill>
          <a:ln w="12700">
            <a:solidFill>
              <a:srgbClr val="004D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1143000" y="1993392"/>
            <a:ext cx="6858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99% 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those diagnosed are actively on ART TREATMENT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114800" y="2743200"/>
            <a:ext cx="914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4748B"/>
                </a:solidFill>
              </a:rPr>
              <a:t>▼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828800" y="2980944"/>
            <a:ext cx="5486400" cy="749808"/>
          </a:xfrm>
          <a:prstGeom prst="rect">
            <a:avLst/>
          </a:prstGeom>
          <a:solidFill>
            <a:srgbClr val="007F7C"/>
          </a:solidFill>
          <a:ln w="12700">
            <a:solidFill>
              <a:srgbClr val="007F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1828800" y="2980944"/>
            <a:ext cx="5486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98% 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those receiving treatment achieve VIRAL SUPPRESSION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7200" y="393192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2B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U=U  —  Undetectable = Untransmittable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7200" y="4370832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England meets UNAIDS 95-95-95 targets for the sixth consecutive year (2024). People on effective treatment cannot pass HIV on to sexual partners.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9204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Source: UKHSA HIV 2025 Report / UNAIDS Global Data Audit. Terrence Higgins Trust National HIV Progress Framework.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1694</Words>
  <Application>Microsoft Office PowerPoint</Application>
  <PresentationFormat>On-screen Show (16:9)</PresentationFormat>
  <Paragraphs>166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 Sexual Health &amp; HIV: Clinical Update for General Practice</dc:title>
  <dc:subject>PptxGenJS Presentation</dc:subject>
  <dc:creator>PptxGenJS</dc:creator>
  <cp:lastModifiedBy>Ramesh Mehay</cp:lastModifiedBy>
  <cp:revision>2</cp:revision>
  <dcterms:created xsi:type="dcterms:W3CDTF">2026-05-25T15:44:20Z</dcterms:created>
  <dcterms:modified xsi:type="dcterms:W3CDTF">2026-05-25T15:54:11Z</dcterms:modified>
</cp:coreProperties>
</file>